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1pPr>
            <a:lvl2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2pPr>
            <a:lvl3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3pPr>
            <a:lvl4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4pPr>
            <a:lvl5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CDD2D4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CDD2D4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CDD2D4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CDD2D4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CDD2D4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CDD2D4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CDD2D4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CDD2D4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CDD2D4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mariano.amar@wes-it.com" TargetMode="External"/><Relationship Id="rId3" Type="http://schemas.openxmlformats.org/officeDocument/2006/relationships/hyperlink" Target="mailto:hugo.burgoa@speedy.com.ar" TargetMode="External"/><Relationship Id="rId4" Type="http://schemas.openxmlformats.org/officeDocument/2006/relationships/hyperlink" Target="mailto:javier.picon@wes-it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ga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Dagan</a:t>
            </a:r>
          </a:p>
        </p:txBody>
      </p:sp>
      <p:sp>
        <p:nvSpPr>
          <p:cNvPr id="167" name="Hackaton Agroproductiva 2.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Hackaton Agroproductiva 2.0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ucha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Muchas </a:t>
            </a:r>
          </a:p>
          <a:p>
            <a:pPr/>
            <a:r>
              <a:t>Gracias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Hackaton Agroproductiva 2.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Hackaton Agroproductiva 2.0</a:t>
            </a:r>
          </a:p>
        </p:txBody>
      </p:sp>
      <p:sp>
        <p:nvSpPr>
          <p:cNvPr id="170" name="Desaf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Desafio</a:t>
            </a:r>
          </a:p>
        </p:txBody>
      </p:sp>
      <p:sp>
        <p:nvSpPr>
          <p:cNvPr id="171" name="Encontrar, a través del uso de la tecnología, una vía de comunicación y venta entre los emprendedores y/o productores de la Feria Agroproductiva y los consumidores, más allá de la feria mensual en el parque 25 de mayo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Encontrar, a través del uso de la tecnología, una vía de comunicación y venta entre los emprendedores y/o productores de la Feria Agroproductiva y los consumidores, más allá de la feria mensual en el parque 25 de mayo.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ackaton Agroproductiva 2.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Hackaton Agroproductiva 2.0</a:t>
            </a:r>
          </a:p>
        </p:txBody>
      </p:sp>
      <p:sp>
        <p:nvSpPr>
          <p:cNvPr id="174" name="Inquietu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Inquietudes</a:t>
            </a:r>
          </a:p>
        </p:txBody>
      </p:sp>
      <p:sp>
        <p:nvSpPr>
          <p:cNvPr id="175" name="Información (feria, precios, pedidos, etc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Información (feria, precios, pedidos, etc.)</a:t>
            </a:r>
          </a:p>
          <a:p>
            <a:pPr/>
            <a:r>
              <a:t>Gestión de productos</a:t>
            </a:r>
          </a:p>
          <a:p>
            <a:pPr/>
            <a:r>
              <a:t>Difusión </a:t>
            </a:r>
          </a:p>
          <a:p>
            <a:pPr/>
            <a:r>
              <a:t>Crecimiento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ackaton Agroproductiva 2.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Hackaton Agroproductiva 2.0</a:t>
            </a:r>
          </a:p>
        </p:txBody>
      </p:sp>
      <p:sp>
        <p:nvSpPr>
          <p:cNvPr id="178" name="EL 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EL PROBLEMA</a:t>
            </a:r>
          </a:p>
        </p:txBody>
      </p:sp>
      <p:sp>
        <p:nvSpPr>
          <p:cNvPr id="179" name="Falta de mecanismos de comunicación claros y fluidos entre los actor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Falta de mecanismos de comunicación claros y fluidos entre los actores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9790" y="3139773"/>
            <a:ext cx="5810820" cy="3474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8650" y="1746250"/>
            <a:ext cx="3213100" cy="626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8650" y="1746250"/>
            <a:ext cx="3213100" cy="626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48650" y="1746250"/>
            <a:ext cx="3213100" cy="626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48650" y="1746250"/>
            <a:ext cx="3213100" cy="626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42300" y="1746250"/>
            <a:ext cx="3225800" cy="62611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Información…"/>
          <p:cNvSpPr txBox="1"/>
          <p:nvPr>
            <p:ph type="body" sz="half" idx="1"/>
          </p:nvPr>
        </p:nvSpPr>
        <p:spPr>
          <a:xfrm>
            <a:off x="406400" y="2540000"/>
            <a:ext cx="6299200" cy="6108700"/>
          </a:xfrm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1600"/>
              </a:spcBef>
              <a:defRPr sz="2040">
                <a:solidFill>
                  <a:srgbClr val="CDD2D4"/>
                </a:solidFill>
              </a:defRPr>
            </a:pPr>
            <a:r>
              <a:t>Información</a:t>
            </a:r>
          </a:p>
          <a:p>
            <a:pPr lvl="1" marL="533400" indent="-266700" defTabSz="350520">
              <a:spcBef>
                <a:spcPts val="1600"/>
              </a:spcBef>
              <a:buClrTx/>
              <a:buSzPct val="40000"/>
              <a:buFontTx/>
              <a:buBlip>
                <a:blip r:embed="rId8"/>
              </a:buBlip>
              <a:defRPr sz="2040">
                <a:solidFill>
                  <a:srgbClr val="CDD2D4"/>
                </a:solidFill>
              </a:defRPr>
            </a:pPr>
            <a:r>
              <a:t>Noticias</a:t>
            </a:r>
          </a:p>
          <a:p>
            <a:pPr lvl="1" marL="533400" indent="-266700" defTabSz="350520">
              <a:spcBef>
                <a:spcPts val="1600"/>
              </a:spcBef>
              <a:buClrTx/>
              <a:buSzPct val="40000"/>
              <a:buFontTx/>
              <a:buBlip>
                <a:blip r:embed="rId8"/>
              </a:buBlip>
              <a:defRPr sz="2040">
                <a:solidFill>
                  <a:srgbClr val="CDD2D4"/>
                </a:solidFill>
              </a:defRPr>
            </a:pPr>
            <a:r>
              <a:t>Productos y precios</a:t>
            </a:r>
          </a:p>
          <a:p>
            <a:pPr lvl="1" marL="533400" indent="-266700" defTabSz="350520">
              <a:spcBef>
                <a:spcPts val="1600"/>
              </a:spcBef>
              <a:buClrTx/>
              <a:buSzPct val="40000"/>
              <a:buFontTx/>
              <a:buBlip>
                <a:blip r:embed="rId8"/>
              </a:buBlip>
              <a:defRPr sz="2040">
                <a:solidFill>
                  <a:srgbClr val="CDD2D4"/>
                </a:solidFill>
              </a:defRPr>
            </a:pPr>
            <a:r>
              <a:t>Pedidos</a:t>
            </a:r>
          </a:p>
          <a:p>
            <a:pPr marL="266700" indent="-266700" defTabSz="350520">
              <a:spcBef>
                <a:spcPts val="1600"/>
              </a:spcBef>
              <a:defRPr sz="2040">
                <a:solidFill>
                  <a:srgbClr val="CDD2D4"/>
                </a:solidFill>
              </a:defRPr>
            </a:pPr>
            <a:r>
              <a:t>Difusión</a:t>
            </a:r>
          </a:p>
          <a:p>
            <a:pPr lvl="1" marL="533400" indent="-266700" defTabSz="350520">
              <a:spcBef>
                <a:spcPts val="1600"/>
              </a:spcBef>
              <a:buClrTx/>
              <a:buSzPct val="40000"/>
              <a:buFontTx/>
              <a:buBlip>
                <a:blip r:embed="rId8"/>
              </a:buBlip>
              <a:defRPr sz="2040">
                <a:solidFill>
                  <a:srgbClr val="CDD2D4"/>
                </a:solidFill>
              </a:defRPr>
            </a:pPr>
            <a:r>
              <a:t>Feria</a:t>
            </a:r>
          </a:p>
          <a:p>
            <a:pPr marL="266700" indent="-266700" defTabSz="350520">
              <a:spcBef>
                <a:spcPts val="1600"/>
              </a:spcBef>
              <a:defRPr sz="2040">
                <a:solidFill>
                  <a:srgbClr val="CDD2D4"/>
                </a:solidFill>
              </a:defRPr>
            </a:pPr>
            <a:r>
              <a:t>Gestión</a:t>
            </a:r>
          </a:p>
          <a:p>
            <a:pPr lvl="1" marL="533400" indent="-266700" defTabSz="350520">
              <a:spcBef>
                <a:spcPts val="1600"/>
              </a:spcBef>
              <a:buClrTx/>
              <a:buSzPct val="40000"/>
              <a:buFontTx/>
              <a:buBlip>
                <a:blip r:embed="rId8"/>
              </a:buBlip>
              <a:defRPr sz="2040">
                <a:solidFill>
                  <a:srgbClr val="CDD2D4"/>
                </a:solidFill>
              </a:defRPr>
            </a:pPr>
            <a:r>
              <a:t>Imprevistos</a:t>
            </a:r>
          </a:p>
          <a:p>
            <a:pPr lvl="1" marL="533400" indent="-266700" defTabSz="350520">
              <a:spcBef>
                <a:spcPts val="1600"/>
              </a:spcBef>
              <a:buClrTx/>
              <a:buSzPct val="40000"/>
              <a:buFontTx/>
              <a:buBlip>
                <a:blip r:embed="rId8"/>
              </a:buBlip>
              <a:defRPr sz="2040">
                <a:solidFill>
                  <a:srgbClr val="CDD2D4"/>
                </a:solidFill>
              </a:defRPr>
            </a:pPr>
            <a:r>
              <a:t>Reclamos</a:t>
            </a:r>
          </a:p>
          <a:p>
            <a:pPr marL="266700" indent="-266700" defTabSz="350520">
              <a:spcBef>
                <a:spcPts val="1600"/>
              </a:spcBef>
              <a:defRPr sz="2040">
                <a:solidFill>
                  <a:srgbClr val="CDD2D4"/>
                </a:solidFill>
              </a:defRPr>
            </a:pPr>
            <a:r>
              <a:t>Crecimiento</a:t>
            </a:r>
          </a:p>
          <a:p>
            <a:pPr lvl="1" marL="533400" indent="-266700" defTabSz="350520">
              <a:spcBef>
                <a:spcPts val="1600"/>
              </a:spcBef>
              <a:buClrTx/>
              <a:buSzPct val="40000"/>
              <a:buFontTx/>
              <a:buBlip>
                <a:blip r:embed="rId8"/>
              </a:buBlip>
              <a:defRPr sz="2040">
                <a:solidFill>
                  <a:srgbClr val="CDD2D4"/>
                </a:solidFill>
              </a:defRPr>
            </a:pPr>
            <a:r>
              <a:t>Moderar</a:t>
            </a:r>
          </a:p>
        </p:txBody>
      </p:sp>
      <p:sp>
        <p:nvSpPr>
          <p:cNvPr id="188" name="Solu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Solución</a:t>
            </a:r>
          </a:p>
        </p:txBody>
      </p:sp>
      <p:sp>
        <p:nvSpPr>
          <p:cNvPr id="189" name="Hackaton Agroproductiva 2.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Hackaton Agroproductiva 2.0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1" grpId="12"/>
      <p:bldP build="whole" bldLvl="1" animBg="1" rev="0" advAuto="0" spid="182" grpId="9"/>
      <p:bldP build="whole" bldLvl="1" animBg="1" rev="0" advAuto="0" spid="182" grpId="10"/>
      <p:bldP build="whole" bldLvl="1" animBg="1" rev="0" advAuto="0" spid="184" grpId="5"/>
      <p:bldP build="whole" bldLvl="1" animBg="1" rev="0" advAuto="0" spid="184" grpId="6"/>
      <p:bldP build="whole" bldLvl="1" animBg="1" rev="0" advAuto="0" spid="183" grpId="7"/>
      <p:bldP build="whole" bldLvl="1" animBg="1" rev="0" advAuto="0" spid="183" grpId="8"/>
      <p:bldP build="whole" bldLvl="1" animBg="1" rev="0" advAuto="0" spid="186" grpId="1"/>
      <p:bldP build="whole" bldLvl="1" animBg="1" rev="0" advAuto="0" spid="185" grpId="3"/>
      <p:bldP build="whole" bldLvl="1" animBg="1" rev="0" advAuto="0" spid="185" grpId="4"/>
      <p:bldP build="whole" bldLvl="1" animBg="1" rev="0" advAuto="0" spid="181" grpId="1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Hackaton Agroproductiva 2.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Hackaton Agroproductiva 2.0</a:t>
            </a:r>
          </a:p>
        </p:txBody>
      </p:sp>
      <p:sp>
        <p:nvSpPr>
          <p:cNvPr id="192" name="Escalabilid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Escalabilidad</a:t>
            </a:r>
          </a:p>
        </p:txBody>
      </p:sp>
      <p:sp>
        <p:nvSpPr>
          <p:cNvPr id="193" name="Inteligencia artificial (Machine Learnin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Inteligencia artificial (Machine Learning)</a:t>
            </a:r>
          </a:p>
          <a:p>
            <a:pPr/>
            <a:r>
              <a:t>Data Mining</a:t>
            </a:r>
          </a:p>
          <a:p>
            <a:pPr/>
            <a:r>
              <a:t>E-commerce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ackaton Agroproductiva 2.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Hackaton Agroproductiva 2.0</a:t>
            </a:r>
          </a:p>
        </p:txBody>
      </p:sp>
      <p:sp>
        <p:nvSpPr>
          <p:cNvPr id="196" name="Modelo de Negoc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Modelo de Negocios</a:t>
            </a:r>
          </a:p>
        </p:txBody>
      </p:sp>
      <p:sp>
        <p:nvSpPr>
          <p:cNvPr id="197" name="Anuncios en la aplicación de clien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Anuncios en la aplicación de cliente</a:t>
            </a:r>
          </a:p>
          <a:p>
            <a:pPr/>
            <a:r>
              <a:t>Promoción de productos a través de pago</a:t>
            </a:r>
          </a:p>
          <a:p>
            <a:pPr/>
            <a:r>
              <a:t>Microtransacciones</a:t>
            </a:r>
          </a:p>
          <a:p>
            <a:pPr/>
            <a:r>
              <a:t>Sorteos dentro de la aplicación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Hackaton Agroproductiva 2.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Hackaton Agroproductiva 2.0</a:t>
            </a:r>
          </a:p>
        </p:txBody>
      </p:sp>
      <p:sp>
        <p:nvSpPr>
          <p:cNvPr id="200" name="Equip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Equipo</a:t>
            </a:r>
          </a:p>
        </p:txBody>
      </p:sp>
      <p:sp>
        <p:nvSpPr>
          <p:cNvPr id="201" name="Mariano Amar - Arquitecto Java - mariano.amar@wes-it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Mariano Amar - Arquitecto Java -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mariano.amar@wes-it.com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Hugo Burgoa - Fruticultor Enólogo -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hugo.burgoa@speedy.com.ar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Javier Picón - Empresario y Consultor -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javier.picon@wes-it.com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regunta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Preguntas?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