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haroni" panose="02010803020104030203" pitchFamily="2" charset="-79"/>
      <p:bold r:id="rId11"/>
    </p:embeddedFont>
    <p:embeddedFont>
      <p:font typeface="Poppins Bold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sv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5124" b="-95124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-10800000">
            <a:off x="14230487" y="-472541"/>
            <a:ext cx="4154123" cy="4262626"/>
          </a:xfrm>
          <a:custGeom>
            <a:avLst/>
            <a:gdLst/>
            <a:ahLst/>
            <a:cxnLst/>
            <a:rect l="l" t="t" r="r" b="b"/>
            <a:pathLst>
              <a:path w="4154123" h="4262626">
                <a:moveTo>
                  <a:pt x="0" y="0"/>
                </a:moveTo>
                <a:lnTo>
                  <a:pt x="4154123" y="0"/>
                </a:lnTo>
                <a:lnTo>
                  <a:pt x="4154123" y="4262627"/>
                </a:lnTo>
                <a:lnTo>
                  <a:pt x="0" y="4262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212567" y="155574"/>
            <a:ext cx="2277939" cy="1246654"/>
          </a:xfrm>
          <a:custGeom>
            <a:avLst/>
            <a:gdLst/>
            <a:ahLst/>
            <a:cxnLst/>
            <a:rect l="l" t="t" r="r" b="b"/>
            <a:pathLst>
              <a:path w="2277939" h="1246654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15796077" y="8841510"/>
            <a:ext cx="2277939" cy="1246654"/>
          </a:xfrm>
          <a:custGeom>
            <a:avLst/>
            <a:gdLst/>
            <a:ahLst/>
            <a:cxnLst/>
            <a:rect l="l" t="t" r="r" b="b"/>
            <a:pathLst>
              <a:path w="2277939" h="1246654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/>
          <p:nvPr/>
        </p:nvGrpSpPr>
        <p:grpSpPr>
          <a:xfrm>
            <a:off x="-118725" y="4346919"/>
            <a:ext cx="18525449" cy="1746936"/>
            <a:chOff x="0" y="0"/>
            <a:chExt cx="4879131" cy="4600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79131" cy="460098"/>
            </a:xfrm>
            <a:custGeom>
              <a:avLst/>
              <a:gdLst/>
              <a:ahLst/>
              <a:cxnLst/>
              <a:rect l="l" t="t" r="r" b="b"/>
              <a:pathLst>
                <a:path w="4879131" h="460098">
                  <a:moveTo>
                    <a:pt x="0" y="0"/>
                  </a:moveTo>
                  <a:lnTo>
                    <a:pt x="4879131" y="0"/>
                  </a:lnTo>
                  <a:lnTo>
                    <a:pt x="4879131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4879131" cy="5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10800000" flipH="1" flipV="1">
            <a:off x="-140839" y="6265452"/>
            <a:ext cx="4154123" cy="4262626"/>
          </a:xfrm>
          <a:custGeom>
            <a:avLst/>
            <a:gdLst/>
            <a:ahLst/>
            <a:cxnLst/>
            <a:rect l="l" t="t" r="r" b="b"/>
            <a:pathLst>
              <a:path w="4154123" h="4262626">
                <a:moveTo>
                  <a:pt x="4154123" y="4262626"/>
                </a:moveTo>
                <a:lnTo>
                  <a:pt x="0" y="4262626"/>
                </a:lnTo>
                <a:lnTo>
                  <a:pt x="0" y="0"/>
                </a:lnTo>
                <a:lnTo>
                  <a:pt x="4154123" y="0"/>
                </a:lnTo>
                <a:lnTo>
                  <a:pt x="4154123" y="42626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3513932" y="4023069"/>
            <a:ext cx="11537080" cy="1989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62"/>
              </a:lnSpc>
            </a:pPr>
            <a:r>
              <a:rPr lang="en-US" sz="11472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MOTOWORK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58298" y="3317022"/>
            <a:ext cx="4648348" cy="750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4000" b="1" dirty="0">
                <a:solidFill>
                  <a:srgbClr val="FFFFFF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CAPSTONE </a:t>
            </a:r>
            <a:r>
              <a:rPr lang="en-US" sz="5400" b="1" dirty="0">
                <a:solidFill>
                  <a:srgbClr val="FFFFFF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004</a:t>
            </a:r>
            <a:r>
              <a:rPr lang="en-US" sz="4000" b="1" dirty="0">
                <a:solidFill>
                  <a:srgbClr val="FFFFFF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40406" y="6398656"/>
            <a:ext cx="7346836" cy="1217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4"/>
              </a:lnSpc>
              <a:spcBef>
                <a:spcPct val="0"/>
              </a:spcBef>
            </a:pPr>
            <a:r>
              <a:rPr lang="en-US" sz="3424" b="1" u="none" strike="noStrike" dirty="0">
                <a:solidFill>
                  <a:srgbClr val="FFFFFF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Javier Bastias, Felipe González y Jose Pinchi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8530" y="0"/>
            <a:ext cx="19457253" cy="1746936"/>
            <a:chOff x="0" y="0"/>
            <a:chExt cx="5124544" cy="460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24544" cy="460098"/>
            </a:xfrm>
            <a:custGeom>
              <a:avLst/>
              <a:gdLst/>
              <a:ahLst/>
              <a:cxnLst/>
              <a:rect l="l" t="t" r="r" b="b"/>
              <a:pathLst>
                <a:path w="5124544" h="460098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013362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57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97674" y="7381948"/>
            <a:ext cx="2962539" cy="2962539"/>
          </a:xfrm>
          <a:custGeom>
            <a:avLst/>
            <a:gdLst/>
            <a:ahLst/>
            <a:cxnLst/>
            <a:rect l="l" t="t" r="r" b="b"/>
            <a:pathLst>
              <a:path w="2962539" h="2962539">
                <a:moveTo>
                  <a:pt x="0" y="0"/>
                </a:moveTo>
                <a:lnTo>
                  <a:pt x="2962539" y="0"/>
                </a:lnTo>
                <a:lnTo>
                  <a:pt x="2962539" y="2962539"/>
                </a:lnTo>
                <a:lnTo>
                  <a:pt x="0" y="2962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7109723" y="2567418"/>
            <a:ext cx="4877450" cy="2767407"/>
          </a:xfrm>
          <a:custGeom>
            <a:avLst/>
            <a:gdLst/>
            <a:ahLst/>
            <a:cxnLst/>
            <a:rect l="l" t="t" r="r" b="b"/>
            <a:pathLst>
              <a:path w="4877450" h="2767407">
                <a:moveTo>
                  <a:pt x="0" y="0"/>
                </a:moveTo>
                <a:lnTo>
                  <a:pt x="4877450" y="0"/>
                </a:lnTo>
                <a:lnTo>
                  <a:pt x="4877450" y="2767407"/>
                </a:lnTo>
                <a:lnTo>
                  <a:pt x="0" y="2767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540" r="-1054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7621497" y="5944085"/>
            <a:ext cx="3629341" cy="3629341"/>
          </a:xfrm>
          <a:custGeom>
            <a:avLst/>
            <a:gdLst/>
            <a:ahLst/>
            <a:cxnLst/>
            <a:rect l="l" t="t" r="r" b="b"/>
            <a:pathLst>
              <a:path w="3629341" h="3629341">
                <a:moveTo>
                  <a:pt x="0" y="0"/>
                </a:moveTo>
                <a:lnTo>
                  <a:pt x="3629341" y="0"/>
                </a:lnTo>
                <a:lnTo>
                  <a:pt x="3629341" y="3629341"/>
                </a:lnTo>
                <a:lnTo>
                  <a:pt x="0" y="36293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12075191" y="6155307"/>
            <a:ext cx="4904198" cy="3269465"/>
          </a:xfrm>
          <a:custGeom>
            <a:avLst/>
            <a:gdLst/>
            <a:ahLst/>
            <a:cxnLst/>
            <a:rect l="l" t="t" r="r" b="b"/>
            <a:pathLst>
              <a:path w="4904198" h="3269465">
                <a:moveTo>
                  <a:pt x="0" y="0"/>
                </a:moveTo>
                <a:lnTo>
                  <a:pt x="4904198" y="0"/>
                </a:lnTo>
                <a:lnTo>
                  <a:pt x="4904198" y="3269465"/>
                </a:lnTo>
                <a:lnTo>
                  <a:pt x="0" y="32694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12228711" y="2368552"/>
            <a:ext cx="4750678" cy="3165140"/>
          </a:xfrm>
          <a:custGeom>
            <a:avLst/>
            <a:gdLst/>
            <a:ahLst/>
            <a:cxnLst/>
            <a:rect l="l" t="t" r="r" b="b"/>
            <a:pathLst>
              <a:path w="4750678" h="3165140">
                <a:moveTo>
                  <a:pt x="0" y="0"/>
                </a:moveTo>
                <a:lnTo>
                  <a:pt x="4750678" y="0"/>
                </a:lnTo>
                <a:lnTo>
                  <a:pt x="4750678" y="3165139"/>
                </a:lnTo>
                <a:lnTo>
                  <a:pt x="0" y="31651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2553994" y="-95535"/>
            <a:ext cx="13112555" cy="159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14"/>
              </a:lnSpc>
            </a:pPr>
            <a:r>
              <a:rPr lang="en-US" sz="9224" b="1" dirty="0">
                <a:solidFill>
                  <a:srgbClr val="FDFDFD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ANTES DE EMPEZAR...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281" y="3555976"/>
            <a:ext cx="6763317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81"/>
              </a:lnSpc>
            </a:pP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Desventajas</a:t>
            </a:r>
            <a:r>
              <a:rPr lang="en-US" sz="4000" b="1" dirty="0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:</a:t>
            </a:r>
          </a:p>
          <a:p>
            <a:pPr marL="752765" lvl="1" indent="-376383" algn="ctr">
              <a:lnSpc>
                <a:spcPts val="4881"/>
              </a:lnSpc>
              <a:buFont typeface="Arial"/>
              <a:buChar char="•"/>
            </a:pP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Procesos</a:t>
            </a:r>
            <a:r>
              <a:rPr lang="en-US" sz="4000" b="1" dirty="0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 </a:t>
            </a: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Obsoletos</a:t>
            </a:r>
            <a:endParaRPr lang="en-US" sz="4000" b="1" dirty="0">
              <a:solidFill>
                <a:srgbClr val="FF3131"/>
              </a:solidFill>
              <a:latin typeface="Aharoni" panose="02010803020104030203" pitchFamily="2" charset="-79"/>
              <a:ea typeface="Poppins Bold"/>
              <a:cs typeface="Aharoni" panose="02010803020104030203" pitchFamily="2" charset="-79"/>
              <a:sym typeface="Poppins Bold"/>
            </a:endParaRPr>
          </a:p>
          <a:p>
            <a:pPr marL="752765" lvl="1" indent="-376383" algn="ctr">
              <a:lnSpc>
                <a:spcPts val="4881"/>
              </a:lnSpc>
              <a:buFont typeface="Arial"/>
              <a:buChar char="•"/>
            </a:pP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Gasta</a:t>
            </a:r>
            <a:r>
              <a:rPr lang="en-US" sz="4000" b="1" dirty="0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 </a:t>
            </a: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mucho</a:t>
            </a:r>
            <a:r>
              <a:rPr lang="en-US" sz="4000" b="1" dirty="0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 </a:t>
            </a: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tiempo</a:t>
            </a:r>
            <a:endParaRPr lang="en-US" sz="4000" b="1" dirty="0">
              <a:solidFill>
                <a:srgbClr val="FF3131"/>
              </a:solidFill>
              <a:latin typeface="Aharoni" panose="02010803020104030203" pitchFamily="2" charset="-79"/>
              <a:ea typeface="Poppins Bold"/>
              <a:cs typeface="Aharoni" panose="02010803020104030203" pitchFamily="2" charset="-79"/>
              <a:sym typeface="Poppins Bold"/>
            </a:endParaRPr>
          </a:p>
          <a:p>
            <a:pPr marL="752765" lvl="1" indent="-376383" algn="ctr">
              <a:lnSpc>
                <a:spcPts val="4881"/>
              </a:lnSpc>
              <a:buFont typeface="Arial"/>
              <a:buChar char="•"/>
            </a:pP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Procesos</a:t>
            </a:r>
            <a:r>
              <a:rPr lang="en-US" sz="4000" b="1" dirty="0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 poco </a:t>
            </a: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practicos</a:t>
            </a:r>
            <a:endParaRPr lang="en-US" sz="4000" b="1" dirty="0">
              <a:solidFill>
                <a:srgbClr val="FF3131"/>
              </a:solidFill>
              <a:latin typeface="Aharoni" panose="02010803020104030203" pitchFamily="2" charset="-79"/>
              <a:ea typeface="Poppins Bold"/>
              <a:cs typeface="Aharoni" panose="02010803020104030203" pitchFamily="2" charset="-79"/>
              <a:sym typeface="Poppins Bold"/>
            </a:endParaRPr>
          </a:p>
          <a:p>
            <a:pPr marL="752765" lvl="1" indent="-376383" algn="ctr">
              <a:lnSpc>
                <a:spcPts val="4881"/>
              </a:lnSpc>
              <a:buFont typeface="Arial"/>
              <a:buChar char="•"/>
            </a:pP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Muchas</a:t>
            </a:r>
            <a:r>
              <a:rPr lang="en-US" sz="4000" b="1" dirty="0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 </a:t>
            </a: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veces</a:t>
            </a:r>
            <a:r>
              <a:rPr lang="en-US" sz="4000" b="1" dirty="0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 no dan </a:t>
            </a:r>
            <a:r>
              <a:rPr lang="en-US" sz="4000" b="1" dirty="0" err="1">
                <a:solidFill>
                  <a:srgbClr val="FF3131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respuestas</a:t>
            </a:r>
            <a:endParaRPr lang="en-US" sz="4000" b="1" dirty="0">
              <a:solidFill>
                <a:srgbClr val="FF3131"/>
              </a:solidFill>
              <a:latin typeface="Aharoni" panose="02010803020104030203" pitchFamily="2" charset="-79"/>
              <a:ea typeface="Poppins Bold"/>
              <a:cs typeface="Aharoni" panose="02010803020104030203" pitchFamily="2" charset="-79"/>
              <a:sym typeface="Poppi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4626" y="2176126"/>
            <a:ext cx="19457253" cy="1746936"/>
            <a:chOff x="0" y="0"/>
            <a:chExt cx="5124544" cy="460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24544" cy="460098"/>
            </a:xfrm>
            <a:custGeom>
              <a:avLst/>
              <a:gdLst/>
              <a:ahLst/>
              <a:cxnLst/>
              <a:rect l="l" t="t" r="r" b="b"/>
              <a:pathLst>
                <a:path w="5124544" h="460098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5017548" y="7028249"/>
            <a:ext cx="3395886" cy="3395886"/>
          </a:xfrm>
          <a:custGeom>
            <a:avLst/>
            <a:gdLst/>
            <a:ahLst/>
            <a:cxnLst/>
            <a:rect l="l" t="t" r="r" b="b"/>
            <a:pathLst>
              <a:path w="3395886" h="3395886">
                <a:moveTo>
                  <a:pt x="3395887" y="0"/>
                </a:moveTo>
                <a:lnTo>
                  <a:pt x="0" y="0"/>
                </a:lnTo>
                <a:lnTo>
                  <a:pt x="0" y="3395886"/>
                </a:lnTo>
                <a:lnTo>
                  <a:pt x="3395887" y="3395886"/>
                </a:lnTo>
                <a:lnTo>
                  <a:pt x="33958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902303" y="4904794"/>
            <a:ext cx="5730866" cy="4246910"/>
          </a:xfrm>
          <a:custGeom>
            <a:avLst/>
            <a:gdLst/>
            <a:ahLst/>
            <a:cxnLst/>
            <a:rect l="l" t="t" r="r" b="b"/>
            <a:pathLst>
              <a:path w="5730866" h="4246910">
                <a:moveTo>
                  <a:pt x="0" y="0"/>
                </a:moveTo>
                <a:lnTo>
                  <a:pt x="5730866" y="0"/>
                </a:lnTo>
                <a:lnTo>
                  <a:pt x="5730866" y="4246910"/>
                </a:lnTo>
                <a:lnTo>
                  <a:pt x="0" y="4246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871" r="-15871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4767736" y="2080590"/>
            <a:ext cx="9276277" cy="159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14"/>
              </a:lnSpc>
            </a:pPr>
            <a:r>
              <a:rPr lang="en-US" sz="9224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PROBLEMATICA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10600" y="5194228"/>
            <a:ext cx="8001883" cy="3668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9"/>
              </a:lnSpc>
            </a:pPr>
            <a:r>
              <a:rPr lang="en-US" sz="2963" b="1" dirty="0">
                <a:solidFill>
                  <a:srgbClr val="FFFFFF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Motorola Solutions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 necesita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mejoras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en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:</a:t>
            </a:r>
          </a:p>
          <a:p>
            <a:pPr marL="639905" lvl="1" indent="-319952" algn="l">
              <a:lnSpc>
                <a:spcPts val="4149"/>
              </a:lnSpc>
              <a:buFont typeface="Arial"/>
              <a:buChar char="•"/>
            </a:pP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Gestión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 de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turnos</a:t>
            </a:r>
            <a:endParaRPr lang="en-US" sz="2963" dirty="0">
              <a:solidFill>
                <a:srgbClr val="FFFFFF"/>
              </a:solidFill>
              <a:latin typeface="Aharoni" panose="02010803020104030203" pitchFamily="2" charset="-79"/>
              <a:ea typeface="Poppins Light"/>
              <a:cs typeface="Aharoni" panose="02010803020104030203" pitchFamily="2" charset="-79"/>
              <a:sym typeface="Poppins Light"/>
            </a:endParaRPr>
          </a:p>
          <a:p>
            <a:pPr algn="l">
              <a:lnSpc>
                <a:spcPts val="4149"/>
              </a:lnSpc>
            </a:pPr>
            <a:endParaRPr lang="en-US" sz="2963" dirty="0">
              <a:solidFill>
                <a:srgbClr val="FFFFFF"/>
              </a:solidFill>
              <a:latin typeface="Aharoni" panose="02010803020104030203" pitchFamily="2" charset="-79"/>
              <a:ea typeface="Poppins Light"/>
              <a:cs typeface="Aharoni" panose="02010803020104030203" pitchFamily="2" charset="-79"/>
              <a:sym typeface="Poppins Light"/>
            </a:endParaRPr>
          </a:p>
          <a:p>
            <a:pPr marL="639905" lvl="1" indent="-319952" algn="l">
              <a:lnSpc>
                <a:spcPts val="4149"/>
              </a:lnSpc>
              <a:buFont typeface="Arial"/>
              <a:buChar char="•"/>
            </a:pP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Gestión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 de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documentos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 de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empleados</a:t>
            </a:r>
            <a:endParaRPr lang="en-US" sz="2963" dirty="0">
              <a:solidFill>
                <a:srgbClr val="FFFFFF"/>
              </a:solidFill>
              <a:latin typeface="Aharoni" panose="02010803020104030203" pitchFamily="2" charset="-79"/>
              <a:ea typeface="Poppins Light"/>
              <a:cs typeface="Aharoni" panose="02010803020104030203" pitchFamily="2" charset="-79"/>
              <a:sym typeface="Poppins Light"/>
            </a:endParaRPr>
          </a:p>
          <a:p>
            <a:pPr algn="l">
              <a:lnSpc>
                <a:spcPts val="4149"/>
              </a:lnSpc>
            </a:pPr>
            <a:endParaRPr lang="en-US" sz="2963" dirty="0">
              <a:solidFill>
                <a:srgbClr val="FFFFFF"/>
              </a:solidFill>
              <a:latin typeface="Aharoni" panose="02010803020104030203" pitchFamily="2" charset="-79"/>
              <a:ea typeface="Poppins Light"/>
              <a:cs typeface="Aharoni" panose="02010803020104030203" pitchFamily="2" charset="-79"/>
              <a:sym typeface="Poppins Light"/>
            </a:endParaRPr>
          </a:p>
          <a:p>
            <a:pPr marL="639905" lvl="1" indent="-319952" algn="l">
              <a:lnSpc>
                <a:spcPts val="4149"/>
              </a:lnSpc>
              <a:buFont typeface="Arial"/>
              <a:buChar char="•"/>
            </a:pP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Gestión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 de solicitudes (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Vacaciones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,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licencias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 y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permisos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 Light"/>
                <a:cs typeface="Aharoni" panose="02010803020104030203" pitchFamily="2" charset="-79"/>
                <a:sym typeface="Poppins Light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4626" y="2176126"/>
            <a:ext cx="19457253" cy="1746936"/>
            <a:chOff x="0" y="0"/>
            <a:chExt cx="5124544" cy="460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24544" cy="460098"/>
            </a:xfrm>
            <a:custGeom>
              <a:avLst/>
              <a:gdLst/>
              <a:ahLst/>
              <a:cxnLst/>
              <a:rect l="l" t="t" r="r" b="b"/>
              <a:pathLst>
                <a:path w="5124544" h="460098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5017548" y="7028249"/>
            <a:ext cx="3395886" cy="3395886"/>
          </a:xfrm>
          <a:custGeom>
            <a:avLst/>
            <a:gdLst/>
            <a:ahLst/>
            <a:cxnLst/>
            <a:rect l="l" t="t" r="r" b="b"/>
            <a:pathLst>
              <a:path w="3395886" h="3395886">
                <a:moveTo>
                  <a:pt x="3395887" y="0"/>
                </a:moveTo>
                <a:lnTo>
                  <a:pt x="0" y="0"/>
                </a:lnTo>
                <a:lnTo>
                  <a:pt x="0" y="3395886"/>
                </a:lnTo>
                <a:lnTo>
                  <a:pt x="3395887" y="3395886"/>
                </a:lnTo>
                <a:lnTo>
                  <a:pt x="33958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/>
          <p:nvPr/>
        </p:nvGrpSpPr>
        <p:grpSpPr>
          <a:xfrm>
            <a:off x="281956" y="0"/>
            <a:ext cx="7605629" cy="10287000"/>
            <a:chOff x="0" y="0"/>
            <a:chExt cx="2003129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3129" cy="2709333"/>
            </a:xfrm>
            <a:custGeom>
              <a:avLst/>
              <a:gdLst/>
              <a:ahLst/>
              <a:cxnLst/>
              <a:rect l="l" t="t" r="r" b="b"/>
              <a:pathLst>
                <a:path w="2003129" h="2709333">
                  <a:moveTo>
                    <a:pt x="0" y="0"/>
                  </a:moveTo>
                  <a:lnTo>
                    <a:pt x="2003129" y="0"/>
                  </a:lnTo>
                  <a:lnTo>
                    <a:pt x="20031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2003129" cy="278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157006" y="355283"/>
            <a:ext cx="3641686" cy="3641686"/>
          </a:xfrm>
          <a:custGeom>
            <a:avLst/>
            <a:gdLst/>
            <a:ahLst/>
            <a:cxnLst/>
            <a:rect l="l" t="t" r="r" b="b"/>
            <a:pathLst>
              <a:path w="3641686" h="3641686">
                <a:moveTo>
                  <a:pt x="0" y="0"/>
                </a:moveTo>
                <a:lnTo>
                  <a:pt x="3641687" y="0"/>
                </a:lnTo>
                <a:lnTo>
                  <a:pt x="3641687" y="3641686"/>
                </a:lnTo>
                <a:lnTo>
                  <a:pt x="0" y="3641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Freeform 10"/>
          <p:cNvSpPr/>
          <p:nvPr/>
        </p:nvSpPr>
        <p:spPr>
          <a:xfrm>
            <a:off x="526552" y="5143500"/>
            <a:ext cx="2136376" cy="2136376"/>
          </a:xfrm>
          <a:custGeom>
            <a:avLst/>
            <a:gdLst/>
            <a:ahLst/>
            <a:cxnLst/>
            <a:rect l="l" t="t" r="r" b="b"/>
            <a:pathLst>
              <a:path w="2136376" h="2136376">
                <a:moveTo>
                  <a:pt x="0" y="0"/>
                </a:moveTo>
                <a:lnTo>
                  <a:pt x="2136376" y="0"/>
                </a:lnTo>
                <a:lnTo>
                  <a:pt x="2136376" y="2136376"/>
                </a:lnTo>
                <a:lnTo>
                  <a:pt x="0" y="21363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>
          <a:xfrm>
            <a:off x="2915871" y="7557293"/>
            <a:ext cx="2337798" cy="2337798"/>
          </a:xfrm>
          <a:custGeom>
            <a:avLst/>
            <a:gdLst/>
            <a:ahLst/>
            <a:cxnLst/>
            <a:rect l="l" t="t" r="r" b="b"/>
            <a:pathLst>
              <a:path w="2337798" h="2337798">
                <a:moveTo>
                  <a:pt x="0" y="0"/>
                </a:moveTo>
                <a:lnTo>
                  <a:pt x="2337798" y="0"/>
                </a:lnTo>
                <a:lnTo>
                  <a:pt x="2337798" y="2337798"/>
                </a:lnTo>
                <a:lnTo>
                  <a:pt x="0" y="23377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Freeform 12"/>
          <p:cNvSpPr/>
          <p:nvPr/>
        </p:nvSpPr>
        <p:spPr>
          <a:xfrm>
            <a:off x="5313904" y="5320452"/>
            <a:ext cx="2037841" cy="2037841"/>
          </a:xfrm>
          <a:custGeom>
            <a:avLst/>
            <a:gdLst/>
            <a:ahLst/>
            <a:cxnLst/>
            <a:rect l="l" t="t" r="r" b="b"/>
            <a:pathLst>
              <a:path w="2037841" h="2037841">
                <a:moveTo>
                  <a:pt x="0" y="0"/>
                </a:moveTo>
                <a:lnTo>
                  <a:pt x="2037841" y="0"/>
                </a:lnTo>
                <a:lnTo>
                  <a:pt x="2037841" y="2037841"/>
                </a:lnTo>
                <a:lnTo>
                  <a:pt x="0" y="20378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3" name="TextBox 13"/>
          <p:cNvSpPr txBox="1"/>
          <p:nvPr/>
        </p:nvSpPr>
        <p:spPr>
          <a:xfrm>
            <a:off x="8292810" y="2080590"/>
            <a:ext cx="9276277" cy="159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14"/>
              </a:lnSpc>
            </a:pPr>
            <a:r>
              <a:rPr lang="en-US" sz="9224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SOLUCION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4389347"/>
            <a:ext cx="7850107" cy="1559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9"/>
              </a:lnSpc>
            </a:pP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Realizar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una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aplicación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móvil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que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permita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hacer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todos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estos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procesos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de forma simple y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rápida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para </a:t>
            </a:r>
            <a:r>
              <a:rPr lang="en-US" sz="2963" dirty="0" err="1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el</a:t>
            </a:r>
            <a:r>
              <a:rPr lang="en-US" sz="2963" dirty="0">
                <a:solidFill>
                  <a:srgbClr val="FFFFFF"/>
                </a:solidFill>
                <a:latin typeface="Aharoni" panose="02010803020104030203" pitchFamily="2" charset="-79"/>
                <a:ea typeface="Poppins"/>
                <a:cs typeface="Aharoni" panose="02010803020104030203" pitchFamily="2" charset="-79"/>
                <a:sym typeface="Poppins"/>
              </a:rPr>
              <a:t> personal de Motorola.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1594740" y="3996969"/>
            <a:ext cx="1909209" cy="1146531"/>
          </a:xfrm>
          <a:prstGeom prst="line">
            <a:avLst/>
          </a:prstGeom>
          <a:ln w="857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CL"/>
          </a:p>
        </p:txBody>
      </p:sp>
      <p:sp>
        <p:nvSpPr>
          <p:cNvPr id="16" name="AutoShape 16"/>
          <p:cNvSpPr/>
          <p:nvPr/>
        </p:nvSpPr>
        <p:spPr>
          <a:xfrm flipH="1" flipV="1">
            <a:off x="3977850" y="3996969"/>
            <a:ext cx="106921" cy="3560324"/>
          </a:xfrm>
          <a:prstGeom prst="line">
            <a:avLst/>
          </a:prstGeom>
          <a:ln w="857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CL"/>
          </a:p>
        </p:txBody>
      </p:sp>
      <p:sp>
        <p:nvSpPr>
          <p:cNvPr id="17" name="AutoShape 17"/>
          <p:cNvSpPr/>
          <p:nvPr/>
        </p:nvSpPr>
        <p:spPr>
          <a:xfrm flipH="1" flipV="1">
            <a:off x="4824154" y="3996969"/>
            <a:ext cx="1508671" cy="1478687"/>
          </a:xfrm>
          <a:prstGeom prst="line">
            <a:avLst/>
          </a:prstGeom>
          <a:ln w="857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CL"/>
          </a:p>
        </p:txBody>
      </p:sp>
      <p:sp>
        <p:nvSpPr>
          <p:cNvPr id="18" name="Freeform 18"/>
          <p:cNvSpPr/>
          <p:nvPr/>
        </p:nvSpPr>
        <p:spPr>
          <a:xfrm>
            <a:off x="10552675" y="6754233"/>
            <a:ext cx="5061491" cy="3532767"/>
          </a:xfrm>
          <a:custGeom>
            <a:avLst/>
            <a:gdLst/>
            <a:ahLst/>
            <a:cxnLst/>
            <a:rect l="l" t="t" r="r" b="b"/>
            <a:pathLst>
              <a:path w="5061491" h="3532767">
                <a:moveTo>
                  <a:pt x="0" y="0"/>
                </a:moveTo>
                <a:lnTo>
                  <a:pt x="5061491" y="0"/>
                </a:lnTo>
                <a:lnTo>
                  <a:pt x="5061491" y="3532767"/>
                </a:lnTo>
                <a:lnTo>
                  <a:pt x="0" y="35327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4626" y="155232"/>
            <a:ext cx="19457253" cy="1746936"/>
            <a:chOff x="0" y="0"/>
            <a:chExt cx="5124544" cy="460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24544" cy="460098"/>
            </a:xfrm>
            <a:custGeom>
              <a:avLst/>
              <a:gdLst/>
              <a:ahLst/>
              <a:cxnLst/>
              <a:rect l="l" t="t" r="r" b="b"/>
              <a:pathLst>
                <a:path w="5124544" h="460098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91643" y="3173099"/>
            <a:ext cx="2955884" cy="3084160"/>
            <a:chOff x="0" y="0"/>
            <a:chExt cx="977168" cy="10195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7168" cy="1019574"/>
            </a:xfrm>
            <a:custGeom>
              <a:avLst/>
              <a:gdLst/>
              <a:ahLst/>
              <a:cxnLst/>
              <a:rect l="l" t="t" r="r" b="b"/>
              <a:pathLst>
                <a:path w="977168" h="1019574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623852" y="3115949"/>
            <a:ext cx="2955884" cy="3084160"/>
            <a:chOff x="0" y="0"/>
            <a:chExt cx="977168" cy="10195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77168" cy="1019574"/>
            </a:xfrm>
            <a:custGeom>
              <a:avLst/>
              <a:gdLst/>
              <a:ahLst/>
              <a:cxnLst/>
              <a:rect l="l" t="t" r="r" b="b"/>
              <a:pathLst>
                <a:path w="977168" h="1019574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694286" y="3058482"/>
            <a:ext cx="2955884" cy="3084160"/>
            <a:chOff x="0" y="0"/>
            <a:chExt cx="977168" cy="101957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7168" cy="1019574"/>
            </a:xfrm>
            <a:custGeom>
              <a:avLst/>
              <a:gdLst/>
              <a:ahLst/>
              <a:cxnLst/>
              <a:rect l="l" t="t" r="r" b="b"/>
              <a:pathLst>
                <a:path w="977168" h="1019574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86727" y="7118693"/>
            <a:ext cx="2955884" cy="3084160"/>
            <a:chOff x="0" y="0"/>
            <a:chExt cx="977168" cy="10195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77168" cy="1019574"/>
            </a:xfrm>
            <a:custGeom>
              <a:avLst/>
              <a:gdLst/>
              <a:ahLst/>
              <a:cxnLst/>
              <a:rect l="l" t="t" r="r" b="b"/>
              <a:pathLst>
                <a:path w="977168" h="1019574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995468" y="7107392"/>
            <a:ext cx="2955884" cy="3084160"/>
            <a:chOff x="0" y="0"/>
            <a:chExt cx="977168" cy="101957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77168" cy="1019574"/>
            </a:xfrm>
            <a:custGeom>
              <a:avLst/>
              <a:gdLst/>
              <a:ahLst/>
              <a:cxnLst/>
              <a:rect l="l" t="t" r="r" b="b"/>
              <a:pathLst>
                <a:path w="977168" h="1019574">
                  <a:moveTo>
                    <a:pt x="0" y="0"/>
                  </a:moveTo>
                  <a:lnTo>
                    <a:pt x="977168" y="0"/>
                  </a:lnTo>
                  <a:lnTo>
                    <a:pt x="977168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977168" cy="1095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19452" y="2322965"/>
            <a:ext cx="1700267" cy="170026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251660" y="2265815"/>
            <a:ext cx="1700267" cy="170026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322094" y="2208348"/>
            <a:ext cx="1700267" cy="1700267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14535" y="6268559"/>
            <a:ext cx="1700267" cy="170026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623276" y="6257259"/>
            <a:ext cx="1700267" cy="1700267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A9F9"/>
            </a:solid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591643" y="4080914"/>
            <a:ext cx="2955884" cy="2176344"/>
          </a:xfrm>
          <a:custGeom>
            <a:avLst/>
            <a:gdLst/>
            <a:ahLst/>
            <a:cxnLst/>
            <a:rect l="l" t="t" r="r" b="b"/>
            <a:pathLst>
              <a:path w="2955884" h="2176344">
                <a:moveTo>
                  <a:pt x="0" y="0"/>
                </a:moveTo>
                <a:lnTo>
                  <a:pt x="2955884" y="0"/>
                </a:lnTo>
                <a:lnTo>
                  <a:pt x="2955884" y="2176345"/>
                </a:lnTo>
                <a:lnTo>
                  <a:pt x="0" y="2176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6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6" name="Freeform 36"/>
          <p:cNvSpPr/>
          <p:nvPr/>
        </p:nvSpPr>
        <p:spPr>
          <a:xfrm>
            <a:off x="5031320" y="3966083"/>
            <a:ext cx="2140948" cy="2140948"/>
          </a:xfrm>
          <a:custGeom>
            <a:avLst/>
            <a:gdLst/>
            <a:ahLst/>
            <a:cxnLst/>
            <a:rect l="l" t="t" r="r" b="b"/>
            <a:pathLst>
              <a:path w="2140948" h="2140948">
                <a:moveTo>
                  <a:pt x="0" y="0"/>
                </a:moveTo>
                <a:lnTo>
                  <a:pt x="2140948" y="0"/>
                </a:lnTo>
                <a:lnTo>
                  <a:pt x="2140948" y="2140947"/>
                </a:lnTo>
                <a:lnTo>
                  <a:pt x="0" y="2140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7" name="Freeform 37"/>
          <p:cNvSpPr/>
          <p:nvPr/>
        </p:nvSpPr>
        <p:spPr>
          <a:xfrm>
            <a:off x="9855940" y="3708132"/>
            <a:ext cx="2632576" cy="2632576"/>
          </a:xfrm>
          <a:custGeom>
            <a:avLst/>
            <a:gdLst/>
            <a:ahLst/>
            <a:cxnLst/>
            <a:rect l="l" t="t" r="r" b="b"/>
            <a:pathLst>
              <a:path w="2632576" h="2632576">
                <a:moveTo>
                  <a:pt x="0" y="0"/>
                </a:moveTo>
                <a:lnTo>
                  <a:pt x="2632576" y="0"/>
                </a:lnTo>
                <a:lnTo>
                  <a:pt x="2632576" y="2632576"/>
                </a:lnTo>
                <a:lnTo>
                  <a:pt x="0" y="2632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8" name="Freeform 38"/>
          <p:cNvSpPr/>
          <p:nvPr/>
        </p:nvSpPr>
        <p:spPr>
          <a:xfrm>
            <a:off x="2187155" y="7910395"/>
            <a:ext cx="2159325" cy="2159325"/>
          </a:xfrm>
          <a:custGeom>
            <a:avLst/>
            <a:gdLst/>
            <a:ahLst/>
            <a:cxnLst/>
            <a:rect l="l" t="t" r="r" b="b"/>
            <a:pathLst>
              <a:path w="2159325" h="2159325">
                <a:moveTo>
                  <a:pt x="0" y="0"/>
                </a:moveTo>
                <a:lnTo>
                  <a:pt x="2159325" y="0"/>
                </a:lnTo>
                <a:lnTo>
                  <a:pt x="2159325" y="2159325"/>
                </a:lnTo>
                <a:lnTo>
                  <a:pt x="0" y="21593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9" name="Freeform 39"/>
          <p:cNvSpPr/>
          <p:nvPr/>
        </p:nvSpPr>
        <p:spPr>
          <a:xfrm>
            <a:off x="7995468" y="8286724"/>
            <a:ext cx="2955884" cy="1551839"/>
          </a:xfrm>
          <a:custGeom>
            <a:avLst/>
            <a:gdLst/>
            <a:ahLst/>
            <a:cxnLst/>
            <a:rect l="l" t="t" r="r" b="b"/>
            <a:pathLst>
              <a:path w="2955884" h="1551839">
                <a:moveTo>
                  <a:pt x="0" y="0"/>
                </a:moveTo>
                <a:lnTo>
                  <a:pt x="2955884" y="0"/>
                </a:lnTo>
                <a:lnTo>
                  <a:pt x="2955884" y="1551839"/>
                </a:lnTo>
                <a:lnTo>
                  <a:pt x="0" y="1551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0" name="Group 40"/>
          <p:cNvGrpSpPr/>
          <p:nvPr/>
        </p:nvGrpSpPr>
        <p:grpSpPr>
          <a:xfrm>
            <a:off x="12396972" y="7107392"/>
            <a:ext cx="2635467" cy="3084160"/>
            <a:chOff x="0" y="0"/>
            <a:chExt cx="871243" cy="101957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71243" cy="1019574"/>
            </a:xfrm>
            <a:custGeom>
              <a:avLst/>
              <a:gdLst/>
              <a:ahLst/>
              <a:cxnLst/>
              <a:rect l="l" t="t" r="r" b="b"/>
              <a:pathLst>
                <a:path w="871243" h="1019574">
                  <a:moveTo>
                    <a:pt x="0" y="0"/>
                  </a:moveTo>
                  <a:lnTo>
                    <a:pt x="871243" y="0"/>
                  </a:lnTo>
                  <a:lnTo>
                    <a:pt x="871243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76200"/>
              <a:ext cx="871243" cy="1095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2956726" y="6257259"/>
            <a:ext cx="1515959" cy="1700267"/>
            <a:chOff x="0" y="0"/>
            <a:chExt cx="724693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724693" cy="812800"/>
            </a:xfrm>
            <a:custGeom>
              <a:avLst/>
              <a:gdLst/>
              <a:ahLst/>
              <a:cxnLst/>
              <a:rect l="l" t="t" r="r" b="b"/>
              <a:pathLst>
                <a:path w="724693" h="812800">
                  <a:moveTo>
                    <a:pt x="362346" y="0"/>
                  </a:moveTo>
                  <a:cubicBezTo>
                    <a:pt x="162228" y="0"/>
                    <a:pt x="0" y="181951"/>
                    <a:pt x="0" y="406400"/>
                  </a:cubicBezTo>
                  <a:cubicBezTo>
                    <a:pt x="0" y="630849"/>
                    <a:pt x="162228" y="812800"/>
                    <a:pt x="362346" y="812800"/>
                  </a:cubicBezTo>
                  <a:cubicBezTo>
                    <a:pt x="562465" y="812800"/>
                    <a:pt x="724693" y="630849"/>
                    <a:pt x="724693" y="406400"/>
                  </a:cubicBezTo>
                  <a:cubicBezTo>
                    <a:pt x="724693" y="181951"/>
                    <a:pt x="562465" y="0"/>
                    <a:pt x="362346" y="0"/>
                  </a:cubicBezTo>
                  <a:close/>
                </a:path>
              </a:pathLst>
            </a:custGeom>
            <a:solidFill>
              <a:srgbClr val="8AA9F9"/>
            </a:solid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67940" y="0"/>
              <a:ext cx="588813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46" name="Freeform 46"/>
          <p:cNvSpPr/>
          <p:nvPr/>
        </p:nvSpPr>
        <p:spPr>
          <a:xfrm>
            <a:off x="12620884" y="8015208"/>
            <a:ext cx="2187645" cy="2187645"/>
          </a:xfrm>
          <a:custGeom>
            <a:avLst/>
            <a:gdLst/>
            <a:ahLst/>
            <a:cxnLst/>
            <a:rect l="l" t="t" r="r" b="b"/>
            <a:pathLst>
              <a:path w="2187645" h="2187645">
                <a:moveTo>
                  <a:pt x="0" y="0"/>
                </a:moveTo>
                <a:lnTo>
                  <a:pt x="2187644" y="0"/>
                </a:lnTo>
                <a:lnTo>
                  <a:pt x="2187644" y="2187644"/>
                </a:lnTo>
                <a:lnTo>
                  <a:pt x="0" y="21876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7" name="Group 47"/>
          <p:cNvGrpSpPr/>
          <p:nvPr/>
        </p:nvGrpSpPr>
        <p:grpSpPr>
          <a:xfrm>
            <a:off x="14555170" y="3115949"/>
            <a:ext cx="2635467" cy="3084160"/>
            <a:chOff x="0" y="0"/>
            <a:chExt cx="871243" cy="1019574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71243" cy="1019574"/>
            </a:xfrm>
            <a:custGeom>
              <a:avLst/>
              <a:gdLst/>
              <a:ahLst/>
              <a:cxnLst/>
              <a:rect l="l" t="t" r="r" b="b"/>
              <a:pathLst>
                <a:path w="871243" h="1019574">
                  <a:moveTo>
                    <a:pt x="0" y="0"/>
                  </a:moveTo>
                  <a:lnTo>
                    <a:pt x="871243" y="0"/>
                  </a:lnTo>
                  <a:lnTo>
                    <a:pt x="871243" y="1019574"/>
                  </a:lnTo>
                  <a:lnTo>
                    <a:pt x="0" y="1019574"/>
                  </a:lnTo>
                  <a:close/>
                </a:path>
              </a:pathLst>
            </a:custGeom>
            <a:solidFill>
              <a:srgbClr val="8AA9F9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76200"/>
              <a:ext cx="871243" cy="1095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5114924" y="2265815"/>
            <a:ext cx="1515959" cy="1700267"/>
            <a:chOff x="0" y="0"/>
            <a:chExt cx="724693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724693" cy="812800"/>
            </a:xfrm>
            <a:custGeom>
              <a:avLst/>
              <a:gdLst/>
              <a:ahLst/>
              <a:cxnLst/>
              <a:rect l="l" t="t" r="r" b="b"/>
              <a:pathLst>
                <a:path w="724693" h="812800">
                  <a:moveTo>
                    <a:pt x="362346" y="0"/>
                  </a:moveTo>
                  <a:cubicBezTo>
                    <a:pt x="162228" y="0"/>
                    <a:pt x="0" y="181951"/>
                    <a:pt x="0" y="406400"/>
                  </a:cubicBezTo>
                  <a:cubicBezTo>
                    <a:pt x="0" y="630849"/>
                    <a:pt x="162228" y="812800"/>
                    <a:pt x="362346" y="812800"/>
                  </a:cubicBezTo>
                  <a:cubicBezTo>
                    <a:pt x="562465" y="812800"/>
                    <a:pt x="724693" y="630849"/>
                    <a:pt x="724693" y="406400"/>
                  </a:cubicBezTo>
                  <a:cubicBezTo>
                    <a:pt x="724693" y="181951"/>
                    <a:pt x="562465" y="0"/>
                    <a:pt x="362346" y="0"/>
                  </a:cubicBezTo>
                  <a:close/>
                </a:path>
              </a:pathLst>
            </a:custGeom>
            <a:solidFill>
              <a:srgbClr val="8AA9F9"/>
            </a:solidFill>
            <a:ln w="190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7940" y="0"/>
              <a:ext cx="588813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14584225" y="4251476"/>
            <a:ext cx="2577358" cy="1718239"/>
          </a:xfrm>
          <a:custGeom>
            <a:avLst/>
            <a:gdLst/>
            <a:ahLst/>
            <a:cxnLst/>
            <a:rect l="l" t="t" r="r" b="b"/>
            <a:pathLst>
              <a:path w="2577358" h="1718239">
                <a:moveTo>
                  <a:pt x="0" y="0"/>
                </a:moveTo>
                <a:lnTo>
                  <a:pt x="2577358" y="0"/>
                </a:lnTo>
                <a:lnTo>
                  <a:pt x="2577358" y="1718239"/>
                </a:lnTo>
                <a:lnTo>
                  <a:pt x="0" y="17182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4" name="TextBox 54"/>
          <p:cNvSpPr txBox="1"/>
          <p:nvPr/>
        </p:nvSpPr>
        <p:spPr>
          <a:xfrm>
            <a:off x="475356" y="59696"/>
            <a:ext cx="16783944" cy="159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14"/>
              </a:lnSpc>
            </a:pPr>
            <a:r>
              <a:rPr lang="en-US" sz="9224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TECNOLOGIAS UTILIZADAS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686983" y="2541145"/>
            <a:ext cx="765205" cy="109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8"/>
              </a:lnSpc>
            </a:pPr>
            <a:r>
              <a:rPr lang="en-US" sz="604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719192" y="2483995"/>
            <a:ext cx="765205" cy="109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8"/>
              </a:lnSpc>
            </a:pPr>
            <a:r>
              <a:rPr lang="en-US" sz="604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789625" y="2426528"/>
            <a:ext cx="765205" cy="109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8"/>
              </a:lnSpc>
            </a:pPr>
            <a:r>
              <a:rPr lang="en-US" sz="604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2882066" y="6486739"/>
            <a:ext cx="765205" cy="109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8"/>
              </a:lnSpc>
            </a:pPr>
            <a:r>
              <a:rPr lang="en-US" sz="604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090807" y="6475438"/>
            <a:ext cx="765205" cy="109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8"/>
              </a:lnSpc>
            </a:pPr>
            <a:r>
              <a:rPr lang="en-US" sz="604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4941807" y="8018895"/>
            <a:ext cx="2837125" cy="1519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2831" b="1" dirty="0">
                <a:solidFill>
                  <a:srgbClr val="FFFFFF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Authentication</a:t>
            </a:r>
          </a:p>
          <a:p>
            <a:pPr algn="l">
              <a:lnSpc>
                <a:spcPts val="3963"/>
              </a:lnSpc>
            </a:pPr>
            <a:r>
              <a:rPr lang="en-US" sz="2831" b="1" dirty="0">
                <a:solidFill>
                  <a:srgbClr val="FFFFFF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Storage</a:t>
            </a:r>
          </a:p>
          <a:p>
            <a:pPr algn="l">
              <a:lnSpc>
                <a:spcPts val="3963"/>
              </a:lnSpc>
            </a:pPr>
            <a:r>
              <a:rPr lang="en-US" sz="2831" b="1" dirty="0">
                <a:solidFill>
                  <a:srgbClr val="FFFFFF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Cloud </a:t>
            </a:r>
            <a:r>
              <a:rPr lang="en-US" sz="2831" b="1" dirty="0" err="1">
                <a:solidFill>
                  <a:srgbClr val="FFFFFF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Firestore</a:t>
            </a:r>
            <a:endParaRPr lang="en-US" sz="2831" b="1" dirty="0">
              <a:solidFill>
                <a:srgbClr val="FFFFFF"/>
              </a:solidFill>
              <a:latin typeface="Aharoni" panose="02010803020104030203" pitchFamily="2" charset="-79"/>
              <a:ea typeface="Poppins Bold"/>
              <a:cs typeface="Aharoni" panose="02010803020104030203" pitchFamily="2" charset="-79"/>
              <a:sym typeface="Poppins Bold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13373577" y="6475438"/>
            <a:ext cx="682257" cy="109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8"/>
              </a:lnSpc>
            </a:pPr>
            <a:r>
              <a:rPr lang="en-US" sz="604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531775" y="2483995"/>
            <a:ext cx="682257" cy="1092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8"/>
              </a:lnSpc>
            </a:pPr>
            <a:r>
              <a:rPr lang="en-US" sz="604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4626" y="548183"/>
            <a:ext cx="19457253" cy="1746936"/>
            <a:chOff x="0" y="0"/>
            <a:chExt cx="5124544" cy="460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24544" cy="460098"/>
            </a:xfrm>
            <a:custGeom>
              <a:avLst/>
              <a:gdLst/>
              <a:ahLst/>
              <a:cxnLst/>
              <a:rect l="l" t="t" r="r" b="b"/>
              <a:pathLst>
                <a:path w="5124544" h="460098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08806" y="2435768"/>
            <a:ext cx="16990896" cy="7699757"/>
          </a:xfrm>
          <a:custGeom>
            <a:avLst/>
            <a:gdLst/>
            <a:ahLst/>
            <a:cxnLst/>
            <a:rect l="l" t="t" r="r" b="b"/>
            <a:pathLst>
              <a:path w="16990896" h="7699757">
                <a:moveTo>
                  <a:pt x="0" y="0"/>
                </a:moveTo>
                <a:lnTo>
                  <a:pt x="16990895" y="0"/>
                </a:lnTo>
                <a:lnTo>
                  <a:pt x="16990895" y="7699758"/>
                </a:lnTo>
                <a:lnTo>
                  <a:pt x="0" y="7699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166" b="-5166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0" y="603137"/>
            <a:ext cx="17978123" cy="141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5"/>
              </a:lnSpc>
            </a:pPr>
            <a:r>
              <a:rPr lang="en-US" sz="7925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ARQUITECTURA DE LA APLICACION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4626" y="2021091"/>
            <a:ext cx="19457253" cy="1746936"/>
            <a:chOff x="0" y="0"/>
            <a:chExt cx="5124544" cy="460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24544" cy="460098"/>
            </a:xfrm>
            <a:custGeom>
              <a:avLst/>
              <a:gdLst/>
              <a:ahLst/>
              <a:cxnLst/>
              <a:rect l="l" t="t" r="r" b="b"/>
              <a:pathLst>
                <a:path w="5124544" h="460098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8271" y="531248"/>
            <a:ext cx="2454966" cy="758808"/>
          </a:xfrm>
          <a:custGeom>
            <a:avLst/>
            <a:gdLst/>
            <a:ahLst/>
            <a:cxnLst/>
            <a:rect l="l" t="t" r="r" b="b"/>
            <a:pathLst>
              <a:path w="2454966" h="758808">
                <a:moveTo>
                  <a:pt x="0" y="0"/>
                </a:moveTo>
                <a:lnTo>
                  <a:pt x="2454966" y="0"/>
                </a:lnTo>
                <a:lnTo>
                  <a:pt x="2454966" y="758808"/>
                </a:lnTo>
                <a:lnTo>
                  <a:pt x="0" y="758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2321968" y="1925556"/>
            <a:ext cx="13644064" cy="177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14"/>
              </a:lnSpc>
            </a:pPr>
            <a:r>
              <a:rPr lang="en-US" sz="9224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CASO DE USO </a:t>
            </a:r>
            <a:r>
              <a:rPr lang="en-US" sz="13800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(</a:t>
            </a:r>
            <a:r>
              <a:rPr lang="en-US" sz="9224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VIDEO</a:t>
            </a:r>
            <a:r>
              <a:rPr lang="en-US" sz="13800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)</a:t>
            </a:r>
            <a:endParaRPr lang="en-US" sz="9224" b="1" dirty="0">
              <a:solidFill>
                <a:srgbClr val="013362"/>
              </a:solidFill>
              <a:latin typeface="Aharoni" panose="02010803020104030203" pitchFamily="2" charset="-79"/>
              <a:ea typeface="Poppins Bold"/>
              <a:cs typeface="Aharoni" panose="02010803020104030203" pitchFamily="2" charset="-79"/>
              <a:sym typeface="Poppins Bold"/>
            </a:endParaRPr>
          </a:p>
        </p:txBody>
      </p:sp>
      <p:sp>
        <p:nvSpPr>
          <p:cNvPr id="7" name="Freeform 7"/>
          <p:cNvSpPr/>
          <p:nvPr/>
        </p:nvSpPr>
        <p:spPr>
          <a:xfrm flipH="1">
            <a:off x="15507611" y="9258300"/>
            <a:ext cx="2454966" cy="758808"/>
          </a:xfrm>
          <a:custGeom>
            <a:avLst/>
            <a:gdLst/>
            <a:ahLst/>
            <a:cxnLst/>
            <a:rect l="l" t="t" r="r" b="b"/>
            <a:pathLst>
              <a:path w="2454966" h="758808">
                <a:moveTo>
                  <a:pt x="2454966" y="0"/>
                </a:moveTo>
                <a:lnTo>
                  <a:pt x="0" y="0"/>
                </a:lnTo>
                <a:lnTo>
                  <a:pt x="0" y="758808"/>
                </a:lnTo>
                <a:lnTo>
                  <a:pt x="2454966" y="758808"/>
                </a:lnTo>
                <a:lnTo>
                  <a:pt x="24549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97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-10800000">
            <a:off x="14230487" y="-472541"/>
            <a:ext cx="4154123" cy="4262626"/>
          </a:xfrm>
          <a:custGeom>
            <a:avLst/>
            <a:gdLst/>
            <a:ahLst/>
            <a:cxnLst/>
            <a:rect l="l" t="t" r="r" b="b"/>
            <a:pathLst>
              <a:path w="4154123" h="4262626">
                <a:moveTo>
                  <a:pt x="0" y="0"/>
                </a:moveTo>
                <a:lnTo>
                  <a:pt x="4154123" y="0"/>
                </a:lnTo>
                <a:lnTo>
                  <a:pt x="4154123" y="4262627"/>
                </a:lnTo>
                <a:lnTo>
                  <a:pt x="0" y="4262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212567" y="155574"/>
            <a:ext cx="2277939" cy="1246654"/>
          </a:xfrm>
          <a:custGeom>
            <a:avLst/>
            <a:gdLst/>
            <a:ahLst/>
            <a:cxnLst/>
            <a:rect l="l" t="t" r="r" b="b"/>
            <a:pathLst>
              <a:path w="2277939" h="1246654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15796077" y="8841510"/>
            <a:ext cx="2277939" cy="1246654"/>
          </a:xfrm>
          <a:custGeom>
            <a:avLst/>
            <a:gdLst/>
            <a:ahLst/>
            <a:cxnLst/>
            <a:rect l="l" t="t" r="r" b="b"/>
            <a:pathLst>
              <a:path w="2277939" h="1246654">
                <a:moveTo>
                  <a:pt x="0" y="0"/>
                </a:moveTo>
                <a:lnTo>
                  <a:pt x="2277940" y="0"/>
                </a:lnTo>
                <a:lnTo>
                  <a:pt x="2277940" y="1246654"/>
                </a:lnTo>
                <a:lnTo>
                  <a:pt x="0" y="1246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6" name="Group 6"/>
          <p:cNvGrpSpPr/>
          <p:nvPr/>
        </p:nvGrpSpPr>
        <p:grpSpPr>
          <a:xfrm>
            <a:off x="-140839" y="3358983"/>
            <a:ext cx="18525449" cy="3483933"/>
            <a:chOff x="0" y="0"/>
            <a:chExt cx="4879131" cy="9175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79131" cy="917579"/>
            </a:xfrm>
            <a:custGeom>
              <a:avLst/>
              <a:gdLst/>
              <a:ahLst/>
              <a:cxnLst/>
              <a:rect l="l" t="t" r="r" b="b"/>
              <a:pathLst>
                <a:path w="4879131" h="917579">
                  <a:moveTo>
                    <a:pt x="0" y="0"/>
                  </a:moveTo>
                  <a:lnTo>
                    <a:pt x="4879131" y="0"/>
                  </a:lnTo>
                  <a:lnTo>
                    <a:pt x="4879131" y="917579"/>
                  </a:lnTo>
                  <a:lnTo>
                    <a:pt x="0" y="917579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4879131" cy="9937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10800000" flipH="1" flipV="1">
            <a:off x="-140839" y="6265452"/>
            <a:ext cx="4154123" cy="4262626"/>
          </a:xfrm>
          <a:custGeom>
            <a:avLst/>
            <a:gdLst/>
            <a:ahLst/>
            <a:cxnLst/>
            <a:rect l="l" t="t" r="r" b="b"/>
            <a:pathLst>
              <a:path w="4154123" h="4262626">
                <a:moveTo>
                  <a:pt x="4154123" y="4262626"/>
                </a:moveTo>
                <a:lnTo>
                  <a:pt x="0" y="4262626"/>
                </a:lnTo>
                <a:lnTo>
                  <a:pt x="0" y="0"/>
                </a:lnTo>
                <a:lnTo>
                  <a:pt x="4154123" y="0"/>
                </a:lnTo>
                <a:lnTo>
                  <a:pt x="4154123" y="42626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2116039" y="3069661"/>
            <a:ext cx="14011692" cy="4251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062"/>
              </a:lnSpc>
            </a:pPr>
            <a:r>
              <a:rPr lang="en-US" sz="9600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VAMOS A PROBAR LA APLICACION</a:t>
            </a:r>
            <a:r>
              <a:rPr lang="en-US" sz="16600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!</a:t>
            </a:r>
            <a:endParaRPr lang="en-US" sz="9600" b="1" dirty="0">
              <a:solidFill>
                <a:srgbClr val="013362"/>
              </a:solidFill>
              <a:latin typeface="Aharoni" panose="02010803020104030203" pitchFamily="2" charset="-79"/>
              <a:ea typeface="Poppins Bold"/>
              <a:cs typeface="Aharoni" panose="02010803020104030203" pitchFamily="2" charset="-79"/>
              <a:sym typeface="Poppi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270032"/>
            <a:ext cx="18288000" cy="1746936"/>
            <a:chOff x="0" y="0"/>
            <a:chExt cx="5124544" cy="4600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24544" cy="460098"/>
            </a:xfrm>
            <a:custGeom>
              <a:avLst/>
              <a:gdLst/>
              <a:ahLst/>
              <a:cxnLst/>
              <a:rect l="l" t="t" r="r" b="b"/>
              <a:pathLst>
                <a:path w="5124544" h="460098">
                  <a:moveTo>
                    <a:pt x="0" y="0"/>
                  </a:moveTo>
                  <a:lnTo>
                    <a:pt x="5124544" y="0"/>
                  </a:lnTo>
                  <a:lnTo>
                    <a:pt x="5124544" y="460098"/>
                  </a:lnTo>
                  <a:lnTo>
                    <a:pt x="0" y="460098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124544" cy="536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09455" y="649296"/>
            <a:ext cx="2454966" cy="758808"/>
          </a:xfrm>
          <a:custGeom>
            <a:avLst/>
            <a:gdLst/>
            <a:ahLst/>
            <a:cxnLst/>
            <a:rect l="l" t="t" r="r" b="b"/>
            <a:pathLst>
              <a:path w="2454966" h="758808">
                <a:moveTo>
                  <a:pt x="0" y="0"/>
                </a:moveTo>
                <a:lnTo>
                  <a:pt x="2454966" y="0"/>
                </a:lnTo>
                <a:lnTo>
                  <a:pt x="2454966" y="758808"/>
                </a:lnTo>
                <a:lnTo>
                  <a:pt x="0" y="758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4833234" y="4307846"/>
            <a:ext cx="9276277" cy="159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14"/>
              </a:lnSpc>
            </a:pPr>
            <a:r>
              <a:rPr lang="en-US" sz="9224" b="1" dirty="0">
                <a:solidFill>
                  <a:srgbClr val="013362"/>
                </a:solidFill>
                <a:latin typeface="Aharoni" panose="02010803020104030203" pitchFamily="2" charset="-79"/>
                <a:ea typeface="Poppins Bold"/>
                <a:cs typeface="Aharoni" panose="02010803020104030203" pitchFamily="2" charset="-79"/>
                <a:sym typeface="Poppins Bold"/>
              </a:rPr>
              <a:t>CONCLUSIÓN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5204058" y="8878896"/>
            <a:ext cx="2454966" cy="758808"/>
          </a:xfrm>
          <a:custGeom>
            <a:avLst/>
            <a:gdLst/>
            <a:ahLst/>
            <a:cxnLst/>
            <a:rect l="l" t="t" r="r" b="b"/>
            <a:pathLst>
              <a:path w="2454966" h="758808">
                <a:moveTo>
                  <a:pt x="2454967" y="0"/>
                </a:moveTo>
                <a:lnTo>
                  <a:pt x="0" y="0"/>
                </a:lnTo>
                <a:lnTo>
                  <a:pt x="0" y="758808"/>
                </a:lnTo>
                <a:lnTo>
                  <a:pt x="2454967" y="758808"/>
                </a:lnTo>
                <a:lnTo>
                  <a:pt x="24549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107</Words>
  <Application>Microsoft Office PowerPoint</Application>
  <PresentationFormat>Personalizado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Aharoni</vt:lpstr>
      <vt:lpstr>Poppins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MOTOWORK PRESENTACION FINAL</dc:title>
  <cp:lastModifiedBy>Felipe González Aranguiz</cp:lastModifiedBy>
  <cp:revision>5</cp:revision>
  <dcterms:created xsi:type="dcterms:W3CDTF">2006-08-16T00:00:00Z</dcterms:created>
  <dcterms:modified xsi:type="dcterms:W3CDTF">2024-11-14T20:18:45Z</dcterms:modified>
  <dc:identifier>DAGV6i6uRYM</dc:identifier>
</cp:coreProperties>
</file>