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hhDKp0s9pcMWduv20pXsrpVseq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fd2825184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fd2825184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2fd2825184f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7" name="Google Shape;57;p10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9" name="Google Shape;59;p10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0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0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0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10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6" name="Google Shape;66;p10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10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" name="Google Shape;69;p10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0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0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2" name="Google Shape;72;p10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0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4" name="Google Shape;74;p10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0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0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7" name="Google Shape;77;p10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0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0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10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0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10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0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4" name="Google Shape;84;p10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10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0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0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10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1" name="Google Shape;91;p10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0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3" name="Google Shape;93;p10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10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0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6" name="Google Shape;96;p10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0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8" name="Google Shape;98;p10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0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0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1" name="Google Shape;101;p10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10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0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10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7" name="Google Shape;107;p10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0" name="Google Shape;110;p10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0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2" name="Google Shape;112;p10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0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0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5" name="Google Shape;115;p10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0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0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leyenda" type="picTx">
  <p:cSld name="PICTURE_WITH_CAPTION_TEXT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9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7" name="Google Shape;177;p1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panorámica con leyenda">
  <p:cSld name="Imagen panorámica con leyenda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0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4" name="Google Shape;184;p2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leyenda">
  <p:cSld name="Título y leyenda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0" name="Google Shape;190;p2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leyenda">
  <p:cSld name="Cita con leyenda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6" name="Google Shape;196;p22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7" name="Google Shape;197;p2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2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200" name="Google Shape;200;p22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lang="es-CL" sz="8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201" name="Google Shape;201;p22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lang="es-CL" sz="8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205" name="Google Shape;205;p2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de imagen 3">
  <p:cSld name="Columna de imagen 3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4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1" name="Google Shape;211;p24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2" name="Google Shape;212;p24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3" name="Google Shape;213;p24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4" name="Google Shape;214;p24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5" name="Google Shape;215;p24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6" name="Google Shape;216;p24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7" name="Google Shape;217;p24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8" name="Google Shape;218;p24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9" name="Google Shape;219;p2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5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5" name="Google Shape;225;p2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6"/>
          <p:cNvSpPr txBox="1"/>
          <p:nvPr>
            <p:ph idx="1" type="body"/>
          </p:nvPr>
        </p:nvSpPr>
        <p:spPr>
          <a:xfrm rot="5400000">
            <a:off x="2424905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31" name="Google Shape;231;p2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2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2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ontenido" type="obj">
  <p:cSld name="OBJEC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3">
  <p:cSld name="Columna 3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2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27" name="Google Shape;127;p12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28" name="Google Shape;128;p12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29" name="Google Shape;129;p12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30" name="Google Shape;130;p12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1" name="Google Shape;131;p12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32" name="Google Shape;132;p1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contenido" type="twoObj">
  <p:cSld name="TWO_OBJECTS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3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8" name="Google Shape;138;p13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9" name="Google Shape;139;p1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la sección" type="secHead">
  <p:cSld name="SECTION_HEADER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4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5" name="Google Shape;145;p1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51" name="Google Shape;151;p15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2" name="Google Shape;152;p15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53" name="Google Shape;153;p15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4" name="Google Shape;154;p1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69" name="Google Shape;169;p18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0" name="Google Shape;170;p1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10" name="Google Shape;10;p9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9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oogle Shape;12;p9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3" name="Google Shape;13;p9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9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9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9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" name="Google Shape;17;p9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9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9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" name="Google Shape;20;p9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9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9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9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" name="Google Shape;24;p9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5" name="Google Shape;25;p9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" name="Google Shape;26;p9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9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" name="Google Shape;28;p9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9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9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9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9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" name="Google Shape;33;p9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9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9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6" name="Google Shape;36;p9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9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9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9" name="Google Shape;39;p9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" name="Google Shape;40;p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41" name="Google Shape;41;p9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" name="Google Shape;42;p9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9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9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9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9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" name="Google Shape;47;p9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9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" name="Google Shape;49;p9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9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" name="Google Shape;51;p9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1"/>
          <p:cNvGrpSpPr/>
          <p:nvPr/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>
          <p:nvSpPr>
            <p:cNvPr id="240" name="Google Shape;240;p1"/>
            <p:cNvSpPr/>
            <p:nvPr/>
          </p:nvSpPr>
          <p:spPr>
            <a:xfrm>
              <a:off x="1" y="-1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241" name="Google Shape;241;p1"/>
            <p:cNvPicPr preferRelativeResize="0"/>
            <p:nvPr/>
          </p:nvPicPr>
          <p:blipFill rotWithShape="1">
            <a:blip r:embed="rId4">
              <a:alphaModFix amt="30000"/>
            </a:blip>
            <a:srcRect b="0" l="0" r="0" t="0"/>
            <a:stretch/>
          </p:blipFill>
          <p:spPr>
            <a:xfrm>
              <a:off x="0" y="-1"/>
              <a:ext cx="12192003" cy="685800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Bombilla" id="242" name="Google Shape;242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3" name="Google Shape;243;p1"/>
          <p:cNvGrpSpPr/>
          <p:nvPr/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244" name="Google Shape;244;p1"/>
            <p:cNvSpPr/>
            <p:nvPr/>
          </p:nvSpPr>
          <p:spPr>
            <a:xfrm>
              <a:off x="2582333" y="2235200"/>
              <a:ext cx="7027334" cy="2396067"/>
            </a:xfrm>
            <a:prstGeom prst="round2DiagRect">
              <a:avLst>
                <a:gd fmla="val 9246" name="adj1"/>
                <a:gd fmla="val 0" name="adj2"/>
              </a:avLst>
            </a:prstGeom>
            <a:solidFill>
              <a:schemeClr val="dk1">
                <a:alpha val="80000"/>
              </a:schemeClr>
            </a:solidFill>
            <a:ln cap="sq" cmpd="sng" w="19050">
              <a:solidFill>
                <a:schemeClr val="lt2">
                  <a:alpha val="6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88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245" name="Google Shape;245;p1"/>
            <p:cNvGrpSpPr/>
            <p:nvPr/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246" name="Google Shape;246;p1"/>
              <p:cNvSpPr/>
              <p:nvPr/>
            </p:nvSpPr>
            <p:spPr>
              <a:xfrm flipH="1" rot="-5400000">
                <a:off x="9653587" y="3379784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47" name="Google Shape;247;p1"/>
              <p:cNvSpPr/>
              <p:nvPr/>
            </p:nvSpPr>
            <p:spPr>
              <a:xfrm flipH="1" rot="-5400000">
                <a:off x="10078244" y="3310728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48" name="Google Shape;248;p1"/>
              <p:cNvSpPr/>
              <p:nvPr/>
            </p:nvSpPr>
            <p:spPr>
              <a:xfrm flipH="1" rot="-5400000">
                <a:off x="11146631" y="3574253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49" name="Google Shape;249;p1"/>
              <p:cNvSpPr/>
              <p:nvPr/>
            </p:nvSpPr>
            <p:spPr>
              <a:xfrm flipH="1" rot="-5400000">
                <a:off x="10230644" y="3034502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50" name="Google Shape;250;p1"/>
              <p:cNvSpPr/>
              <p:nvPr/>
            </p:nvSpPr>
            <p:spPr>
              <a:xfrm rot="5400000">
                <a:off x="10034587" y="256275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51" name="Google Shape;251;p1"/>
              <p:cNvSpPr/>
              <p:nvPr/>
            </p:nvSpPr>
            <p:spPr>
              <a:xfrm rot="5400000">
                <a:off x="10747375" y="3232679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52" name="Google Shape;252;p1"/>
              <p:cNvSpPr/>
              <p:nvPr/>
            </p:nvSpPr>
            <p:spPr>
              <a:xfrm rot="5400000">
                <a:off x="11399044" y="3095360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53" name="Google Shape;253;p1"/>
              <p:cNvSpPr/>
              <p:nvPr/>
            </p:nvSpPr>
            <p:spPr>
              <a:xfrm rot="5400000">
                <a:off x="10353675" y="2153178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54" name="Google Shape;254;p1"/>
              <p:cNvSpPr/>
              <p:nvPr/>
            </p:nvSpPr>
            <p:spPr>
              <a:xfrm rot="5400000">
                <a:off x="9848850" y="330887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55" name="Google Shape;255;p1"/>
              <p:cNvSpPr/>
              <p:nvPr/>
            </p:nvSpPr>
            <p:spPr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56" name="Google Shape;256;p1"/>
              <p:cNvSpPr/>
              <p:nvPr/>
            </p:nvSpPr>
            <p:spPr>
              <a:xfrm rot="5400000">
                <a:off x="2122751" y="3532184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57" name="Google Shape;257;p1"/>
              <p:cNvSpPr/>
              <p:nvPr/>
            </p:nvSpPr>
            <p:spPr>
              <a:xfrm rot="5400000">
                <a:off x="1958445" y="3463128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58" name="Google Shape;258;p1"/>
              <p:cNvSpPr/>
              <p:nvPr/>
            </p:nvSpPr>
            <p:spPr>
              <a:xfrm rot="5400000">
                <a:off x="858308" y="3726653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59" name="Google Shape;259;p1"/>
              <p:cNvSpPr/>
              <p:nvPr/>
            </p:nvSpPr>
            <p:spPr>
              <a:xfrm rot="5400000">
                <a:off x="1658407" y="3186902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60" name="Google Shape;260;p1"/>
              <p:cNvSpPr/>
              <p:nvPr/>
            </p:nvSpPr>
            <p:spPr>
              <a:xfrm flipH="1" rot="-5400000">
                <a:off x="1860814" y="271515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61" name="Google Shape;261;p1"/>
              <p:cNvSpPr/>
              <p:nvPr/>
            </p:nvSpPr>
            <p:spPr>
              <a:xfrm flipH="1" rot="-5400000">
                <a:off x="1289314" y="3385079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62" name="Google Shape;262;p1"/>
              <p:cNvSpPr/>
              <p:nvPr/>
            </p:nvSpPr>
            <p:spPr>
              <a:xfrm flipH="1" rot="-5400000">
                <a:off x="605895" y="3247760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63" name="Google Shape;263;p1"/>
              <p:cNvSpPr/>
              <p:nvPr/>
            </p:nvSpPr>
            <p:spPr>
              <a:xfrm flipH="1" rot="-5400000">
                <a:off x="1532202" y="2305578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64" name="Google Shape;264;p1"/>
              <p:cNvSpPr/>
              <p:nvPr/>
            </p:nvSpPr>
            <p:spPr>
              <a:xfrm flipH="1" rot="-5400000">
                <a:off x="2154501" y="346127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65" name="Google Shape;265;p1"/>
              <p:cNvSpPr/>
              <p:nvPr/>
            </p:nvSpPr>
            <p:spPr>
              <a:xfrm flipH="1" rot="-5400000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</p:grpSp>
      <p:sp>
        <p:nvSpPr>
          <p:cNvPr id="266" name="Google Shape;266;p1"/>
          <p:cNvSpPr txBox="1"/>
          <p:nvPr>
            <p:ph type="ctrTitle"/>
          </p:nvPr>
        </p:nvSpPr>
        <p:spPr>
          <a:xfrm>
            <a:off x="2667000" y="2328334"/>
            <a:ext cx="6858000" cy="1367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es-CL"/>
              <a:t>MOTOWORK</a:t>
            </a:r>
            <a:endParaRPr/>
          </a:p>
        </p:txBody>
      </p:sp>
      <p:sp>
        <p:nvSpPr>
          <p:cNvPr id="267" name="Google Shape;267;p1"/>
          <p:cNvSpPr txBox="1"/>
          <p:nvPr>
            <p:ph idx="1" type="subTitle"/>
          </p:nvPr>
        </p:nvSpPr>
        <p:spPr>
          <a:xfrm>
            <a:off x="2667001" y="3602038"/>
            <a:ext cx="6857999" cy="9530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es-CL"/>
              <a:t>JAVIER BASTIAS, FELIPE GONZÁLEZ Y JOSÉ PINCHI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es-CL"/>
              <a:t>CAPSTONE (004D)</a:t>
            </a:r>
            <a:endParaRPr/>
          </a:p>
        </p:txBody>
      </p:sp>
      <p:sp>
        <p:nvSpPr>
          <p:cNvPr id="268" name="Google Shape;268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</a:pPr>
            <a:r>
              <a:rPr lang="es-CL" sz="3200"/>
              <a:t>PROPÓSITO Y JUSTIFICACIÓN DEL PROYECTO</a:t>
            </a:r>
            <a:endParaRPr/>
          </a:p>
        </p:txBody>
      </p:sp>
      <p:sp>
        <p:nvSpPr>
          <p:cNvPr id="275" name="Google Shape;275;p2"/>
          <p:cNvSpPr txBox="1"/>
          <p:nvPr>
            <p:ph idx="1" type="body"/>
          </p:nvPr>
        </p:nvSpPr>
        <p:spPr>
          <a:xfrm>
            <a:off x="867748" y="1940767"/>
            <a:ext cx="10478276" cy="4385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s-CL"/>
              <a:t>El proyecto busca resolver un problema común en muchas empresas: la falta de una plataforma centralizada y eficiente para gestionar los documentos laborales y el control de turnos de los trabajadores.</a:t>
            </a:r>
            <a:endParaRPr/>
          </a:p>
        </p:txBody>
      </p:sp>
      <p:pic>
        <p:nvPicPr>
          <p:cNvPr descr="Motorola Solutions - Wikipedia, la enciclopedia libre" id="276" name="Google Shape;27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1413" y="4448175"/>
            <a:ext cx="2723243" cy="2042432"/>
          </a:xfrm>
          <a:prstGeom prst="rect">
            <a:avLst/>
          </a:prstGeom>
          <a:solidFill>
            <a:srgbClr val="ECECEC"/>
          </a:solidFill>
          <a:ln cap="sq" cmpd="sng" w="1905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s-CL"/>
              <a:t>DESCRIPCIÓN DEL PROYECTO</a:t>
            </a:r>
            <a:endParaRPr/>
          </a:p>
        </p:txBody>
      </p:sp>
      <p:sp>
        <p:nvSpPr>
          <p:cNvPr id="283" name="Google Shape;283;p3"/>
          <p:cNvSpPr txBox="1"/>
          <p:nvPr>
            <p:ph idx="1" type="body"/>
          </p:nvPr>
        </p:nvSpPr>
        <p:spPr>
          <a:xfrm>
            <a:off x="401216" y="1903444"/>
            <a:ext cx="11523306" cy="4590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es-CL" sz="1800"/>
              <a:t>El proyecto "Motowork" tiene como objetivo desarrollar una plataforma centralizada y eficiente para gestionar los documentos laborales y el control de turnos de los trabajadores en Motorola Solutions. Actualmente, estas tareas se manejan de manera fragmentada, utilizando múltiples sistemas y herramientas, lo que genera ineficiencias, pérdida de tiempo y dificultades en la supervisión y acceso a la información crítica. </a:t>
            </a:r>
            <a:endParaRPr/>
          </a:p>
          <a:p>
            <a:pPr indent="-85725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</a:pPr>
            <a:r>
              <a:t/>
            </a:r>
            <a:endParaRPr sz="1800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es-CL" sz="1800"/>
              <a:t>La solución propuesta integrará y optimizará estos procesos en una única aplicación, mejorando la productividad, la transparencia, y asegurando la integridad y accesibilidad de los datos para los trabajadores y el departamento de Relaciones Laborales (RRLL).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s-CL"/>
              <a:t>ENTREGABLES</a:t>
            </a:r>
            <a:endParaRPr/>
          </a:p>
        </p:txBody>
      </p:sp>
      <p:sp>
        <p:nvSpPr>
          <p:cNvPr id="290" name="Google Shape;290;p4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s-CL"/>
              <a:t>Analisis de requerimientos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s-CL"/>
              <a:t>Diseño de la solución (Mockup)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s-CL"/>
              <a:t>Desarrollo e implementación de la aplicación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s-CL"/>
              <a:t>Informe de pruebas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s-CL"/>
              <a:t>Implementación y capacitación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s-CL"/>
              <a:t>Mantenimiento y soporte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s-CL"/>
              <a:t>OBJETIVOS</a:t>
            </a:r>
            <a:endParaRPr/>
          </a:p>
        </p:txBody>
      </p:sp>
      <p:sp>
        <p:nvSpPr>
          <p:cNvPr id="297" name="Google Shape;297;p5"/>
          <p:cNvSpPr txBox="1"/>
          <p:nvPr>
            <p:ph idx="1" type="body"/>
          </p:nvPr>
        </p:nvSpPr>
        <p:spPr>
          <a:xfrm>
            <a:off x="662474" y="2249486"/>
            <a:ext cx="10982130" cy="4235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s-CL" sz="2000"/>
              <a:t>Desarrollar una aplicación  integral para la gestión de documentos laborales y el control de turnos de los trabajadores. </a:t>
            </a:r>
            <a:endParaRPr/>
          </a:p>
          <a:p>
            <a:pPr indent="-698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s-CL" sz="2000"/>
              <a:t>Mejorar la eficiencia operativa en la gestión de Relaciones Laborales mediante la integración de diversas plataformas utilizadas por los trabajadores. </a:t>
            </a:r>
            <a:endParaRPr/>
          </a:p>
          <a:p>
            <a:pPr indent="-698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s-CL" sz="2000"/>
              <a:t>Diseñar la arquitectura de la aplicación que incluya módulos para la gestión de documentos, control de turnos, y absentismo, asegurando una interfaz intuitiva y accesible para todos los usuarios.</a:t>
            </a:r>
            <a:endParaRPr/>
          </a:p>
          <a:p>
            <a:pPr indent="-85725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</a:pPr>
            <a:r>
              <a:t/>
            </a:r>
            <a:endParaRPr sz="1800"/>
          </a:p>
          <a:p>
            <a:pPr indent="-85725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</a:pPr>
            <a:r>
              <a:t/>
            </a:r>
            <a:endParaRPr sz="1800"/>
          </a:p>
          <a:p>
            <a:pPr indent="-85725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</a:pPr>
            <a:r>
              <a:t/>
            </a:r>
            <a:endParaRPr sz="1800"/>
          </a:p>
          <a:p>
            <a:pPr indent="-85725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</a:pPr>
            <a:r>
              <a:t/>
            </a:r>
            <a:endParaRPr sz="1800"/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6"/>
          <p:cNvSpPr txBox="1"/>
          <p:nvPr>
            <p:ph idx="1" type="body"/>
          </p:nvPr>
        </p:nvSpPr>
        <p:spPr>
          <a:xfrm>
            <a:off x="1139754" y="789679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es-CL"/>
              <a:t>SUPUESTOS</a:t>
            </a:r>
            <a:endParaRPr/>
          </a:p>
        </p:txBody>
      </p:sp>
      <p:sp>
        <p:nvSpPr>
          <p:cNvPr id="304" name="Google Shape;304;p6"/>
          <p:cNvSpPr txBox="1"/>
          <p:nvPr>
            <p:ph idx="2" type="body"/>
          </p:nvPr>
        </p:nvSpPr>
        <p:spPr>
          <a:xfrm>
            <a:off x="1115663" y="1652761"/>
            <a:ext cx="3208735" cy="4542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</a:pPr>
            <a:r>
              <a:rPr lang="es-CL" sz="1800"/>
              <a:t>El costo mínimo del proyecto que se va a realizar 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</a:pPr>
            <a:r>
              <a:rPr lang="es-CL" sz="1800"/>
              <a:t>La calidad del producto que se va a otorgar a la empresa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</a:pPr>
            <a:r>
              <a:rPr lang="es-CL" sz="1800"/>
              <a:t>Se mantendrá en lo posible las buenas prácticas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</a:pPr>
            <a:r>
              <a:t/>
            </a:r>
            <a:endParaRPr/>
          </a:p>
        </p:txBody>
      </p:sp>
      <p:sp>
        <p:nvSpPr>
          <p:cNvPr id="305" name="Google Shape;305;p6"/>
          <p:cNvSpPr txBox="1"/>
          <p:nvPr>
            <p:ph idx="3" type="body"/>
          </p:nvPr>
        </p:nvSpPr>
        <p:spPr>
          <a:xfrm>
            <a:off x="4503807" y="789679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es-CL"/>
              <a:t>RESTRICCIONES</a:t>
            </a:r>
            <a:endParaRPr/>
          </a:p>
        </p:txBody>
      </p:sp>
      <p:sp>
        <p:nvSpPr>
          <p:cNvPr id="306" name="Google Shape;306;p6"/>
          <p:cNvSpPr txBox="1"/>
          <p:nvPr>
            <p:ph idx="4" type="body"/>
          </p:nvPr>
        </p:nvSpPr>
        <p:spPr>
          <a:xfrm>
            <a:off x="4503807" y="1652761"/>
            <a:ext cx="3195830" cy="4542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</a:pPr>
            <a:r>
              <a:rPr lang="es-CL" sz="1800"/>
              <a:t>El tiempo: solo tenemos un periodo de 3 meses para el desarrollo y entrega del proyecto (Tiempo inamovible)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</a:pPr>
            <a:r>
              <a:rPr lang="es-CL" sz="1800"/>
              <a:t>El costo inicial actual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</a:pPr>
            <a:r>
              <a:rPr lang="es-CL" sz="1800"/>
              <a:t>Las comunicaciones con discrepancias entre el equipo y los interesados</a:t>
            </a:r>
            <a:endParaRPr sz="16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</a:pPr>
            <a:r>
              <a:t/>
            </a:r>
            <a:endParaRPr/>
          </a:p>
        </p:txBody>
      </p:sp>
      <p:sp>
        <p:nvSpPr>
          <p:cNvPr id="307" name="Google Shape;307;p6"/>
          <p:cNvSpPr txBox="1"/>
          <p:nvPr>
            <p:ph idx="5" type="body"/>
          </p:nvPr>
        </p:nvSpPr>
        <p:spPr>
          <a:xfrm>
            <a:off x="7852442" y="789679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es-CL"/>
              <a:t>RIESGOS</a:t>
            </a:r>
            <a:endParaRPr/>
          </a:p>
        </p:txBody>
      </p:sp>
      <p:sp>
        <p:nvSpPr>
          <p:cNvPr id="308" name="Google Shape;308;p6"/>
          <p:cNvSpPr txBox="1"/>
          <p:nvPr>
            <p:ph idx="6" type="body"/>
          </p:nvPr>
        </p:nvSpPr>
        <p:spPr>
          <a:xfrm>
            <a:off x="7867603" y="1652761"/>
            <a:ext cx="3194968" cy="4542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</a:pPr>
            <a:r>
              <a:rPr lang="es-CL" sz="1800"/>
              <a:t>Posibles rivales pueden aparecer</a:t>
            </a:r>
            <a:endParaRPr/>
          </a:p>
          <a:p>
            <a:pPr indent="-142875" lvl="0" marL="2857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</a:pPr>
            <a:r>
              <a:t/>
            </a:r>
            <a:endParaRPr sz="1800"/>
          </a:p>
          <a:p>
            <a:pPr indent="-285750" lvl="0" marL="2857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</a:pPr>
            <a:r>
              <a:rPr lang="es-CL" sz="1800"/>
              <a:t>Requerimiento de una mayor inversión con el costo de producción del proyecto</a:t>
            </a:r>
            <a:endParaRPr/>
          </a:p>
          <a:p>
            <a:pPr indent="-142875" lvl="0" marL="2857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</a:pPr>
            <a:r>
              <a:t/>
            </a:r>
            <a:endParaRPr sz="1800"/>
          </a:p>
          <a:p>
            <a:pPr indent="-285750" lvl="0" marL="2857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</a:pPr>
            <a:r>
              <a:rPr lang="es-CL" sz="1800"/>
              <a:t>Fallas inesperadas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s-CL"/>
              <a:t>STAKEHOLDERS Y SPONSORS</a:t>
            </a:r>
            <a:endParaRPr/>
          </a:p>
        </p:txBody>
      </p:sp>
      <p:sp>
        <p:nvSpPr>
          <p:cNvPr id="314" name="Google Shape;314;p7"/>
          <p:cNvSpPr txBox="1"/>
          <p:nvPr>
            <p:ph idx="1" type="body"/>
          </p:nvPr>
        </p:nvSpPr>
        <p:spPr>
          <a:xfrm>
            <a:off x="1141412" y="2296948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b="1" lang="es-CL"/>
              <a:t>STAKEHOLDERS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b="1" lang="es-CL"/>
              <a:t>Juan Ignacio González Carrara </a:t>
            </a:r>
            <a:r>
              <a:rPr lang="es-CL"/>
              <a:t>(Customer Support Manager)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b="1" lang="es-CL"/>
              <a:t>Natally Ornella Falconi </a:t>
            </a:r>
            <a:r>
              <a:rPr lang="es-CL"/>
              <a:t>(Project Manager Operations)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b="1" lang="es-CL"/>
              <a:t>Catalina Fuentes </a:t>
            </a:r>
            <a:r>
              <a:rPr lang="es-CL"/>
              <a:t>(ManPower Chile)</a:t>
            </a:r>
            <a:endParaRPr b="1"/>
          </a:p>
        </p:txBody>
      </p:sp>
      <p:sp>
        <p:nvSpPr>
          <p:cNvPr id="315" name="Google Shape;315;p7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b="1" lang="es-CL"/>
              <a:t>SPONSORS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b="1" lang="es-CL"/>
              <a:t>Juan Ignacio González Carrara </a:t>
            </a:r>
            <a:r>
              <a:rPr lang="es-CL"/>
              <a:t>(Customer Support Manager)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b="1" lang="es-CL"/>
              <a:t>Natally Ornella Falconi </a:t>
            </a:r>
            <a:r>
              <a:rPr lang="es-CL"/>
              <a:t>(Project Manager Operations)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fd2825184f_0_0"/>
          <p:cNvSpPr txBox="1"/>
          <p:nvPr>
            <p:ph type="title"/>
          </p:nvPr>
        </p:nvSpPr>
        <p:spPr>
          <a:xfrm>
            <a:off x="1141425" y="618523"/>
            <a:ext cx="9906000" cy="109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Requerimientos Sistema Motowork</a:t>
            </a:r>
            <a:endParaRPr/>
          </a:p>
        </p:txBody>
      </p:sp>
      <p:sp>
        <p:nvSpPr>
          <p:cNvPr id="322" name="Google Shape;322;g2fd2825184f_0_0"/>
          <p:cNvSpPr txBox="1"/>
          <p:nvPr>
            <p:ph idx="1" type="body"/>
          </p:nvPr>
        </p:nvSpPr>
        <p:spPr>
          <a:xfrm>
            <a:off x="1141410" y="2249486"/>
            <a:ext cx="48783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g2fd2825184f_0_0"/>
          <p:cNvSpPr txBox="1"/>
          <p:nvPr>
            <p:ph idx="2" type="body"/>
          </p:nvPr>
        </p:nvSpPr>
        <p:spPr>
          <a:xfrm>
            <a:off x="6172200" y="2249486"/>
            <a:ext cx="48753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4" name="Google Shape;324;g2fd2825184f_0_0"/>
          <p:cNvPicPr preferRelativeResize="0"/>
          <p:nvPr/>
        </p:nvPicPr>
        <p:blipFill rotWithShape="1">
          <a:blip r:embed="rId3">
            <a:alphaModFix/>
          </a:blip>
          <a:srcRect b="0" l="0" r="2114" t="0"/>
          <a:stretch/>
        </p:blipFill>
        <p:spPr>
          <a:xfrm>
            <a:off x="128400" y="1717725"/>
            <a:ext cx="11977998" cy="417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8"/>
          <p:cNvSpPr txBox="1"/>
          <p:nvPr>
            <p:ph type="title"/>
          </p:nvPr>
        </p:nvSpPr>
        <p:spPr>
          <a:xfrm>
            <a:off x="1047463" y="36036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s-CL"/>
              <a:t>CRONOGRAMA</a:t>
            </a:r>
            <a:endParaRPr/>
          </a:p>
        </p:txBody>
      </p:sp>
      <p:pic>
        <p:nvPicPr>
          <p:cNvPr id="330" name="Google Shape;330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000" y="1728600"/>
            <a:ext cx="11017200" cy="492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rcuito">
  <a:themeElements>
    <a:clrScheme name="Circuit">
      <a:dk1>
        <a:srgbClr val="000000"/>
      </a:dk1>
      <a:lt1>
        <a:srgbClr val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2024-09-03T22:34:21Z</dcterms:created>
  <dc:creator>Felipe González Aranguiz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