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embeddedFontLst>
    <p:embeddedFont>
      <p:font typeface="Quattrocento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480">
          <p15:clr>
            <a:srgbClr val="A4A3A4"/>
          </p15:clr>
        </p15:guide>
        <p15:guide id="3" pos="7200">
          <p15:clr>
            <a:srgbClr val="A4A3A4"/>
          </p15:clr>
        </p15:guide>
        <p15:guide id="4" pos="4368">
          <p15:clr>
            <a:srgbClr val="A4A3A4"/>
          </p15:clr>
        </p15:guide>
      </p15:sldGuideLst>
    </p:ext>
    <p:ext uri="GoogleSlidesCustomDataVersion2">
      <go:slidesCustomData xmlns:go="http://customooxmlschemas.google.com/" r:id="rId26" roundtripDataSignature="AMtx7mjJVNG7aFvgZCpQ8XfYIrkQr/ZW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A22419-9538-4672-9A10-2D5159944E27}">
  <a:tblStyle styleId="{67A22419-9538-4672-9A10-2D5159944E2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480"/>
        <p:guide pos="7200"/>
        <p:guide pos="436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QuattrocentoSans-regular.fntdata"/><Relationship Id="rId21" Type="http://schemas.openxmlformats.org/officeDocument/2006/relationships/slide" Target="slides/slide15.xml"/><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Quattrocento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59" name="Google Shape;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0" name="Google Shape;13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7" name="Google Shape;13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 name="Google Shape;14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ed2c6378c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ed2c6378c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 name="Google Shape;154;g31ed2c6378c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 name="Google Shape;16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3" name="Google Shape;17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 name="Google Shape;6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4" name="Google Shape;7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9" name="Google Shape;9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 name="Google Shape;10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3" name="Google Shape;11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1" name="Google Shape;12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cSld name="Title ">
    <p:spTree>
      <p:nvGrpSpPr>
        <p:cNvPr id="10" name="Shape 10"/>
        <p:cNvGrpSpPr/>
        <p:nvPr/>
      </p:nvGrpSpPr>
      <p:grpSpPr>
        <a:xfrm>
          <a:off x="0" y="0"/>
          <a:ext cx="0" cy="0"/>
          <a:chOff x="0" y="0"/>
          <a:chExt cx="0" cy="0"/>
        </a:xfrm>
      </p:grpSpPr>
      <p:pic>
        <p:nvPicPr>
          <p:cNvPr id="11" name="Google Shape;11;p18"/>
          <p:cNvPicPr preferRelativeResize="0"/>
          <p:nvPr/>
        </p:nvPicPr>
        <p:blipFill rotWithShape="1">
          <a:blip r:embed="rId2">
            <a:alphaModFix/>
          </a:blip>
          <a:srcRect b="0" l="0" r="0" t="0"/>
          <a:stretch/>
        </p:blipFill>
        <p:spPr>
          <a:xfrm>
            <a:off x="0" y="1"/>
            <a:ext cx="12191998" cy="6857999"/>
          </a:xfrm>
          <a:prstGeom prst="rect">
            <a:avLst/>
          </a:prstGeom>
          <a:noFill/>
          <a:ln>
            <a:noFill/>
          </a:ln>
        </p:spPr>
      </p:pic>
      <p:sp>
        <p:nvSpPr>
          <p:cNvPr id="12" name="Google Shape;12;p18"/>
          <p:cNvSpPr txBox="1"/>
          <p:nvPr>
            <p:ph type="title"/>
          </p:nvPr>
        </p:nvSpPr>
        <p:spPr>
          <a:xfrm>
            <a:off x="5442012" y="2766219"/>
            <a:ext cx="6220101"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Quattrocento Sans"/>
              <a:buNone/>
              <a:defRPr b="1" i="0" sz="4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extLst>
    <p:ext uri="{DCECCB84-F9BA-43D5-87BE-67443E8EF086}">
      <p15:sldGuideLst>
        <p15:guide id="1" pos="28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Pattern Content Blue title">
  <p:cSld name="Left Pattern Content Blue title">
    <p:spTree>
      <p:nvGrpSpPr>
        <p:cNvPr id="49" name="Shape 49"/>
        <p:cNvGrpSpPr/>
        <p:nvPr/>
      </p:nvGrpSpPr>
      <p:grpSpPr>
        <a:xfrm>
          <a:off x="0" y="0"/>
          <a:ext cx="0" cy="0"/>
          <a:chOff x="0" y="0"/>
          <a:chExt cx="0" cy="0"/>
        </a:xfrm>
      </p:grpSpPr>
      <p:sp>
        <p:nvSpPr>
          <p:cNvPr id="50" name="Google Shape;50;p27"/>
          <p:cNvSpPr txBox="1"/>
          <p:nvPr>
            <p:ph type="title"/>
          </p:nvPr>
        </p:nvSpPr>
        <p:spPr>
          <a:xfrm>
            <a:off x="5199742" y="715961"/>
            <a:ext cx="6477000" cy="118903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accent2"/>
              </a:buClr>
              <a:buSzPts val="4000"/>
              <a:buFont typeface="Quattrocento Sans"/>
              <a:buNone/>
              <a:defRPr b="1" i="0" sz="40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27"/>
          <p:cNvSpPr txBox="1"/>
          <p:nvPr>
            <p:ph idx="1" type="body"/>
          </p:nvPr>
        </p:nvSpPr>
        <p:spPr>
          <a:xfrm>
            <a:off x="5199743" y="1905000"/>
            <a:ext cx="6477000" cy="3276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10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9pPr>
          </a:lstStyle>
          <a:p/>
        </p:txBody>
      </p:sp>
      <p:pic>
        <p:nvPicPr>
          <p:cNvPr descr="Red, blue grey white pattern background" id="52" name="Google Shape;52;p27"/>
          <p:cNvPicPr preferRelativeResize="0"/>
          <p:nvPr/>
        </p:nvPicPr>
        <p:blipFill rotWithShape="1">
          <a:blip r:embed="rId2">
            <a:alphaModFix/>
          </a:blip>
          <a:srcRect b="0" l="0" r="0" t="0"/>
          <a:stretch/>
        </p:blipFill>
        <p:spPr>
          <a:xfrm>
            <a:off x="0" y="0"/>
            <a:ext cx="4767943" cy="6858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2808">
          <p15:clr>
            <a:srgbClr val="5ACBF0"/>
          </p15:clr>
        </p15:guide>
        <p15:guide id="3" orient="horz" pos="2240">
          <p15:clr>
            <a:srgbClr val="5ACBF0"/>
          </p15:clr>
        </p15:guide>
        <p15:guide id="4" orient="horz" pos="2487">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ght Pattern Content Gray title">
  <p:cSld name="Right Pattern Content Gray title">
    <p:spTree>
      <p:nvGrpSpPr>
        <p:cNvPr id="53" name="Shape 53"/>
        <p:cNvGrpSpPr/>
        <p:nvPr/>
      </p:nvGrpSpPr>
      <p:grpSpPr>
        <a:xfrm>
          <a:off x="0" y="0"/>
          <a:ext cx="0" cy="0"/>
          <a:chOff x="0" y="0"/>
          <a:chExt cx="0" cy="0"/>
        </a:xfrm>
      </p:grpSpPr>
      <p:sp>
        <p:nvSpPr>
          <p:cNvPr id="54" name="Google Shape;54;p28"/>
          <p:cNvSpPr txBox="1"/>
          <p:nvPr>
            <p:ph type="title"/>
          </p:nvPr>
        </p:nvSpPr>
        <p:spPr>
          <a:xfrm>
            <a:off x="762000" y="715961"/>
            <a:ext cx="6477000" cy="118903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939393"/>
              </a:buClr>
              <a:buSzPts val="4000"/>
              <a:buFont typeface="Quattrocento Sans"/>
              <a:buNone/>
              <a:defRPr b="1" i="0" sz="4000" u="none" cap="none" strike="noStrike">
                <a:solidFill>
                  <a:srgbClr val="939393"/>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28"/>
          <p:cNvSpPr txBox="1"/>
          <p:nvPr>
            <p:ph idx="1" type="body"/>
          </p:nvPr>
        </p:nvSpPr>
        <p:spPr>
          <a:xfrm>
            <a:off x="762000" y="1905000"/>
            <a:ext cx="6477000" cy="3276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10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9pPr>
          </a:lstStyle>
          <a:p/>
        </p:txBody>
      </p:sp>
      <p:pic>
        <p:nvPicPr>
          <p:cNvPr descr="Red, blue grey white pattern background" id="56" name="Google Shape;56;p28"/>
          <p:cNvPicPr preferRelativeResize="0"/>
          <p:nvPr/>
        </p:nvPicPr>
        <p:blipFill rotWithShape="1">
          <a:blip r:embed="rId2">
            <a:alphaModFix/>
          </a:blip>
          <a:srcRect b="0" l="0" r="0" t="0"/>
          <a:stretch/>
        </p:blipFill>
        <p:spPr>
          <a:xfrm>
            <a:off x="7427166" y="0"/>
            <a:ext cx="4764834" cy="6858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2240">
          <p15:clr>
            <a:srgbClr val="5ACBF0"/>
          </p15:clr>
        </p15:guide>
        <p15:guide id="4" orient="horz" pos="2487">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ght Pattern Content">
  <p:cSld name="Right Pattern Content">
    <p:spTree>
      <p:nvGrpSpPr>
        <p:cNvPr id="13" name="Shape 13"/>
        <p:cNvGrpSpPr/>
        <p:nvPr/>
      </p:nvGrpSpPr>
      <p:grpSpPr>
        <a:xfrm>
          <a:off x="0" y="0"/>
          <a:ext cx="0" cy="0"/>
          <a:chOff x="0" y="0"/>
          <a:chExt cx="0" cy="0"/>
        </a:xfrm>
      </p:grpSpPr>
      <p:sp>
        <p:nvSpPr>
          <p:cNvPr id="14" name="Google Shape;14;p19"/>
          <p:cNvSpPr txBox="1"/>
          <p:nvPr>
            <p:ph type="title"/>
          </p:nvPr>
        </p:nvSpPr>
        <p:spPr>
          <a:xfrm>
            <a:off x="762000" y="715961"/>
            <a:ext cx="6477000" cy="118903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2"/>
              </a:buClr>
              <a:buSzPts val="4000"/>
              <a:buFont typeface="Quattrocento Sans"/>
              <a:buNone/>
              <a:defRPr b="1" i="0" sz="40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9"/>
          <p:cNvSpPr txBox="1"/>
          <p:nvPr>
            <p:ph idx="1" type="body"/>
          </p:nvPr>
        </p:nvSpPr>
        <p:spPr>
          <a:xfrm>
            <a:off x="762000" y="1905000"/>
            <a:ext cx="6340929" cy="3276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10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9pPr>
          </a:lstStyle>
          <a:p/>
        </p:txBody>
      </p:sp>
      <p:pic>
        <p:nvPicPr>
          <p:cNvPr descr="Red, blue grey white pattern background" id="16" name="Google Shape;16;p19"/>
          <p:cNvPicPr preferRelativeResize="0"/>
          <p:nvPr/>
        </p:nvPicPr>
        <p:blipFill rotWithShape="1">
          <a:blip r:embed="rId2">
            <a:alphaModFix/>
          </a:blip>
          <a:srcRect b="0" l="0" r="0" t="0"/>
          <a:stretch/>
        </p:blipFill>
        <p:spPr>
          <a:xfrm>
            <a:off x="7427166" y="0"/>
            <a:ext cx="4764834" cy="6858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2240">
          <p15:clr>
            <a:srgbClr val="5ACBF0"/>
          </p15:clr>
        </p15:guide>
        <p15:guide id="4" orient="horz" pos="2487">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lusion">
  <p:cSld name="Conclusion">
    <p:bg>
      <p:bgPr>
        <a:solidFill>
          <a:schemeClr val="accent1"/>
        </a:solidFill>
      </p:bgPr>
    </p:bg>
    <p:spTree>
      <p:nvGrpSpPr>
        <p:cNvPr id="17" name="Shape 17"/>
        <p:cNvGrpSpPr/>
        <p:nvPr/>
      </p:nvGrpSpPr>
      <p:grpSpPr>
        <a:xfrm>
          <a:off x="0" y="0"/>
          <a:ext cx="0" cy="0"/>
          <a:chOff x="0" y="0"/>
          <a:chExt cx="0" cy="0"/>
        </a:xfrm>
      </p:grpSpPr>
      <p:pic>
        <p:nvPicPr>
          <p:cNvPr descr="Picture placeholder " id="18" name="Google Shape;18;p2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9" name="Google Shape;19;p20"/>
          <p:cNvSpPr txBox="1"/>
          <p:nvPr>
            <p:ph type="title"/>
          </p:nvPr>
        </p:nvSpPr>
        <p:spPr>
          <a:xfrm>
            <a:off x="1525301" y="1995467"/>
            <a:ext cx="9141397" cy="615553"/>
          </a:xfrm>
          <a:prstGeom prst="rect">
            <a:avLst/>
          </a:prstGeom>
          <a:noFill/>
          <a:ln>
            <a:noFill/>
          </a:ln>
        </p:spPr>
        <p:txBody>
          <a:bodyPr anchorCtr="0" anchor="b" bIns="0" lIns="0" spcFirstLastPara="1" rIns="0" wrap="square" tIns="0">
            <a:spAutoFit/>
          </a:bodyPr>
          <a:lstStyle>
            <a:lvl1pPr lvl="0" marR="0" rtl="0" algn="ctr">
              <a:lnSpc>
                <a:spcPct val="100000"/>
              </a:lnSpc>
              <a:spcBef>
                <a:spcPts val="0"/>
              </a:spcBef>
              <a:spcAft>
                <a:spcPts val="0"/>
              </a:spcAft>
              <a:buClr>
                <a:schemeClr val="lt1"/>
              </a:buClr>
              <a:buSzPts val="4000"/>
              <a:buFont typeface="Quattrocento Sans"/>
              <a:buNone/>
              <a:defRPr b="1" i="0" sz="40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20"/>
          <p:cNvSpPr txBox="1"/>
          <p:nvPr>
            <p:ph idx="1" type="body"/>
          </p:nvPr>
        </p:nvSpPr>
        <p:spPr>
          <a:xfrm>
            <a:off x="2196307" y="3260705"/>
            <a:ext cx="7799387" cy="1534757"/>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lt1"/>
              </a:buClr>
              <a:buSzPts val="1800"/>
              <a:buFont typeface="Arial"/>
              <a:buNone/>
              <a:defRPr b="0" i="0" sz="1800" u="none" cap="none" strike="noStrike">
                <a:solidFill>
                  <a:schemeClr val="lt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2243">
          <p15:clr>
            <a:srgbClr val="5ACBF0"/>
          </p15:clr>
        </p15:guide>
        <p15:guide id="4" orient="horz" pos="24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verview">
  <p:cSld name="Overview">
    <p:bg>
      <p:bgPr>
        <a:solidFill>
          <a:schemeClr val="accent2"/>
        </a:solidFill>
      </p:bgPr>
    </p:bg>
    <p:spTree>
      <p:nvGrpSpPr>
        <p:cNvPr id="21" name="Shape 21"/>
        <p:cNvGrpSpPr/>
        <p:nvPr/>
      </p:nvGrpSpPr>
      <p:grpSpPr>
        <a:xfrm>
          <a:off x="0" y="0"/>
          <a:ext cx="0" cy="0"/>
          <a:chOff x="0" y="0"/>
          <a:chExt cx="0" cy="0"/>
        </a:xfrm>
      </p:grpSpPr>
      <p:pic>
        <p:nvPicPr>
          <p:cNvPr descr="White Striped background" id="22" name="Google Shape;22;p2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3" name="Google Shape;23;p21"/>
          <p:cNvSpPr txBox="1"/>
          <p:nvPr>
            <p:ph type="title"/>
          </p:nvPr>
        </p:nvSpPr>
        <p:spPr>
          <a:xfrm>
            <a:off x="1525301" y="1995467"/>
            <a:ext cx="9141397" cy="615553"/>
          </a:xfrm>
          <a:prstGeom prst="rect">
            <a:avLst/>
          </a:prstGeom>
          <a:noFill/>
          <a:ln>
            <a:noFill/>
          </a:ln>
        </p:spPr>
        <p:txBody>
          <a:bodyPr anchorCtr="0" anchor="b" bIns="0" lIns="0" spcFirstLastPara="1" rIns="0" wrap="square" tIns="0">
            <a:spAutoFit/>
          </a:bodyPr>
          <a:lstStyle>
            <a:lvl1pPr lvl="0" marR="0" rtl="0" algn="ctr">
              <a:lnSpc>
                <a:spcPct val="100000"/>
              </a:lnSpc>
              <a:spcBef>
                <a:spcPts val="0"/>
              </a:spcBef>
              <a:spcAft>
                <a:spcPts val="0"/>
              </a:spcAft>
              <a:buClr>
                <a:schemeClr val="lt1"/>
              </a:buClr>
              <a:buSzPts val="4000"/>
              <a:buFont typeface="Quattrocento Sans"/>
              <a:buNone/>
              <a:defRPr b="1" i="0" sz="40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21"/>
          <p:cNvSpPr txBox="1"/>
          <p:nvPr>
            <p:ph idx="1" type="body"/>
          </p:nvPr>
        </p:nvSpPr>
        <p:spPr>
          <a:xfrm>
            <a:off x="2196307" y="3260705"/>
            <a:ext cx="7799387" cy="1534757"/>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lt1"/>
              </a:buClr>
              <a:buSzPts val="1800"/>
              <a:buFont typeface="Arial"/>
              <a:buNone/>
              <a:defRPr b="0" i="0" sz="1800" u="none" cap="none" strike="noStrike">
                <a:solidFill>
                  <a:schemeClr val="lt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2243">
          <p15:clr>
            <a:srgbClr val="5ACBF0"/>
          </p15:clr>
        </p15:guide>
        <p15:guide id="4" orient="horz" pos="24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spTree>
      <p:nvGrpSpPr>
        <p:cNvPr id="25" name="Shape 25"/>
        <p:cNvGrpSpPr/>
        <p:nvPr/>
      </p:nvGrpSpPr>
      <p:grpSpPr>
        <a:xfrm>
          <a:off x="0" y="0"/>
          <a:ext cx="0" cy="0"/>
          <a:chOff x="0" y="0"/>
          <a:chExt cx="0" cy="0"/>
        </a:xfrm>
      </p:grpSpPr>
      <p:sp>
        <p:nvSpPr>
          <p:cNvPr id="26" name="Google Shape;26;p22"/>
          <p:cNvSpPr txBox="1"/>
          <p:nvPr>
            <p:ph type="title"/>
          </p:nvPr>
        </p:nvSpPr>
        <p:spPr>
          <a:xfrm>
            <a:off x="762000" y="715964"/>
            <a:ext cx="10591800" cy="64633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2"/>
              </a:buClr>
              <a:buSzPts val="4000"/>
              <a:buFont typeface="Quattrocento Sans"/>
              <a:buNone/>
              <a:defRPr b="1" i="0" sz="40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22"/>
          <p:cNvSpPr txBox="1"/>
          <p:nvPr>
            <p:ph idx="1" type="body"/>
          </p:nvPr>
        </p:nvSpPr>
        <p:spPr>
          <a:xfrm>
            <a:off x="762000" y="1432562"/>
            <a:ext cx="10667999" cy="11582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10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9pPr>
          </a:lstStyle>
          <a:p/>
        </p:txBody>
      </p:sp>
      <p:sp>
        <p:nvSpPr>
          <p:cNvPr id="28" name="Google Shape;28;p22"/>
          <p:cNvSpPr/>
          <p:nvPr>
            <p:ph idx="2" type="tbl"/>
          </p:nvPr>
        </p:nvSpPr>
        <p:spPr>
          <a:xfrm>
            <a:off x="757381" y="2591662"/>
            <a:ext cx="10667999" cy="283377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1"/>
              </a:buClr>
              <a:buSzPts val="1800"/>
              <a:buFont typeface="Quattrocento Sans"/>
              <a:buNone/>
              <a:defRPr b="0" i="0" sz="1800" u="none" cap="none" strike="noStrike">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9pPr>
          </a:lstStyle>
          <a:p/>
        </p:txBody>
      </p:sp>
      <p:pic>
        <p:nvPicPr>
          <p:cNvPr descr="Red, blue grey white pattern background" id="29" name="Google Shape;29;p22"/>
          <p:cNvPicPr preferRelativeResize="0"/>
          <p:nvPr/>
        </p:nvPicPr>
        <p:blipFill rotWithShape="1">
          <a:blip r:embed="rId2">
            <a:alphaModFix/>
          </a:blip>
          <a:srcRect b="0" l="0" r="0" t="0"/>
          <a:stretch/>
        </p:blipFill>
        <p:spPr>
          <a:xfrm>
            <a:off x="0" y="5990252"/>
            <a:ext cx="12192000" cy="8677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Pattern Content">
  <p:cSld name="Left Pattern Content">
    <p:spTree>
      <p:nvGrpSpPr>
        <p:cNvPr id="30" name="Shape 30"/>
        <p:cNvGrpSpPr/>
        <p:nvPr/>
      </p:nvGrpSpPr>
      <p:grpSpPr>
        <a:xfrm>
          <a:off x="0" y="0"/>
          <a:ext cx="0" cy="0"/>
          <a:chOff x="0" y="0"/>
          <a:chExt cx="0" cy="0"/>
        </a:xfrm>
      </p:grpSpPr>
      <p:sp>
        <p:nvSpPr>
          <p:cNvPr id="31" name="Google Shape;31;p23"/>
          <p:cNvSpPr txBox="1"/>
          <p:nvPr>
            <p:ph type="title"/>
          </p:nvPr>
        </p:nvSpPr>
        <p:spPr>
          <a:xfrm>
            <a:off x="5199742" y="715961"/>
            <a:ext cx="6477000" cy="118903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accent1"/>
              </a:buClr>
              <a:buSzPts val="4000"/>
              <a:buFont typeface="Quattrocento Sans"/>
              <a:buNone/>
              <a:defRPr b="1" i="0" sz="4000" u="none" cap="none" strike="noStrik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23"/>
          <p:cNvSpPr txBox="1"/>
          <p:nvPr>
            <p:ph idx="1" type="body"/>
          </p:nvPr>
        </p:nvSpPr>
        <p:spPr>
          <a:xfrm>
            <a:off x="5199743" y="1905000"/>
            <a:ext cx="6477000" cy="3276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10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9pPr>
          </a:lstStyle>
          <a:p/>
        </p:txBody>
      </p:sp>
      <p:pic>
        <p:nvPicPr>
          <p:cNvPr descr="Red, blue grey white pattern background" id="33" name="Google Shape;33;p23"/>
          <p:cNvPicPr preferRelativeResize="0"/>
          <p:nvPr/>
        </p:nvPicPr>
        <p:blipFill rotWithShape="1">
          <a:blip r:embed="rId2">
            <a:alphaModFix/>
          </a:blip>
          <a:srcRect b="0" l="0" r="0" t="0"/>
          <a:stretch/>
        </p:blipFill>
        <p:spPr>
          <a:xfrm>
            <a:off x="0" y="0"/>
            <a:ext cx="4767943" cy="6858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2808">
          <p15:clr>
            <a:srgbClr val="5ACBF0"/>
          </p15:clr>
        </p15:guide>
        <p15:guide id="3" orient="horz" pos="2240">
          <p15:clr>
            <a:srgbClr val="5ACBF0"/>
          </p15:clr>
        </p15:guide>
        <p15:guide id="4" orient="horz" pos="2487">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 Art">
  <p:cSld name="Smart Art">
    <p:spTree>
      <p:nvGrpSpPr>
        <p:cNvPr id="34" name="Shape 34"/>
        <p:cNvGrpSpPr/>
        <p:nvPr/>
      </p:nvGrpSpPr>
      <p:grpSpPr>
        <a:xfrm>
          <a:off x="0" y="0"/>
          <a:ext cx="0" cy="0"/>
          <a:chOff x="0" y="0"/>
          <a:chExt cx="0" cy="0"/>
        </a:xfrm>
      </p:grpSpPr>
      <p:sp>
        <p:nvSpPr>
          <p:cNvPr id="35" name="Google Shape;35;p24"/>
          <p:cNvSpPr txBox="1"/>
          <p:nvPr>
            <p:ph type="title"/>
          </p:nvPr>
        </p:nvSpPr>
        <p:spPr>
          <a:xfrm>
            <a:off x="762000" y="715964"/>
            <a:ext cx="10591800" cy="64633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939393"/>
              </a:buClr>
              <a:buSzPts val="4000"/>
              <a:buFont typeface="Quattrocento Sans"/>
              <a:buNone/>
              <a:defRPr b="1" i="0" sz="4000" u="none" cap="none" strike="noStrike">
                <a:solidFill>
                  <a:srgbClr val="939393"/>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24"/>
          <p:cNvSpPr txBox="1"/>
          <p:nvPr>
            <p:ph idx="1" type="body"/>
          </p:nvPr>
        </p:nvSpPr>
        <p:spPr>
          <a:xfrm>
            <a:off x="762000" y="1432562"/>
            <a:ext cx="10667999" cy="9274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10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9pPr>
          </a:lstStyle>
          <a:p/>
        </p:txBody>
      </p:sp>
      <p:sp>
        <p:nvSpPr>
          <p:cNvPr id="37" name="Google Shape;37;p24"/>
          <p:cNvSpPr/>
          <p:nvPr>
            <p:ph idx="2" type="dgm"/>
          </p:nvPr>
        </p:nvSpPr>
        <p:spPr>
          <a:xfrm>
            <a:off x="762001" y="2369129"/>
            <a:ext cx="10667998" cy="334365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9pPr>
          </a:lstStyle>
          <a:p/>
        </p:txBody>
      </p:sp>
      <p:pic>
        <p:nvPicPr>
          <p:cNvPr descr="Red, blue grey white pattern background" id="38" name="Google Shape;38;p24"/>
          <p:cNvPicPr preferRelativeResize="0"/>
          <p:nvPr/>
        </p:nvPicPr>
        <p:blipFill rotWithShape="1">
          <a:blip r:embed="rId2">
            <a:alphaModFix/>
          </a:blip>
          <a:srcRect b="0" l="0" r="0" t="0"/>
          <a:stretch/>
        </p:blipFill>
        <p:spPr>
          <a:xfrm>
            <a:off x="0" y="5999582"/>
            <a:ext cx="12192000" cy="85841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hoto Content">
  <p:cSld name="Two Photo Content">
    <p:spTree>
      <p:nvGrpSpPr>
        <p:cNvPr id="39" name="Shape 39"/>
        <p:cNvGrpSpPr/>
        <p:nvPr/>
      </p:nvGrpSpPr>
      <p:grpSpPr>
        <a:xfrm>
          <a:off x="0" y="0"/>
          <a:ext cx="0" cy="0"/>
          <a:chOff x="0" y="0"/>
          <a:chExt cx="0" cy="0"/>
        </a:xfrm>
      </p:grpSpPr>
      <p:sp>
        <p:nvSpPr>
          <p:cNvPr id="40" name="Google Shape;40;p25"/>
          <p:cNvSpPr txBox="1"/>
          <p:nvPr>
            <p:ph type="title"/>
          </p:nvPr>
        </p:nvSpPr>
        <p:spPr>
          <a:xfrm>
            <a:off x="762000" y="715963"/>
            <a:ext cx="5334000" cy="1189038"/>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accent2"/>
              </a:buClr>
              <a:buSzPts val="4000"/>
              <a:buFont typeface="Quattrocento Sans"/>
              <a:buNone/>
              <a:defRPr b="1" i="0" sz="40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25"/>
          <p:cNvSpPr txBox="1"/>
          <p:nvPr>
            <p:ph idx="1" type="body"/>
          </p:nvPr>
        </p:nvSpPr>
        <p:spPr>
          <a:xfrm>
            <a:off x="762000" y="1905000"/>
            <a:ext cx="5334000" cy="3276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10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9pPr>
          </a:lstStyle>
          <a:p/>
        </p:txBody>
      </p:sp>
      <p:sp>
        <p:nvSpPr>
          <p:cNvPr id="42" name="Google Shape;42;p25"/>
          <p:cNvSpPr/>
          <p:nvPr>
            <p:ph idx="2" type="pic"/>
          </p:nvPr>
        </p:nvSpPr>
        <p:spPr>
          <a:xfrm>
            <a:off x="6858000" y="715963"/>
            <a:ext cx="4572000" cy="2362200"/>
          </a:xfrm>
          <a:prstGeom prst="rect">
            <a:avLst/>
          </a:prstGeom>
          <a:solidFill>
            <a:schemeClr val="lt2"/>
          </a:solidFill>
          <a:ln>
            <a:noFill/>
          </a:ln>
        </p:spPr>
      </p:sp>
      <p:sp>
        <p:nvSpPr>
          <p:cNvPr id="43" name="Google Shape;43;p25"/>
          <p:cNvSpPr/>
          <p:nvPr>
            <p:ph idx="3" type="pic"/>
          </p:nvPr>
        </p:nvSpPr>
        <p:spPr>
          <a:xfrm>
            <a:off x="6858000" y="3305541"/>
            <a:ext cx="4572000" cy="2362200"/>
          </a:xfrm>
          <a:prstGeom prst="rect">
            <a:avLst/>
          </a:prstGeom>
          <a:solidFill>
            <a:schemeClr val="lt2"/>
          </a:solidFill>
          <a:ln>
            <a:noFill/>
          </a:ln>
        </p:spPr>
      </p:sp>
      <p:pic>
        <p:nvPicPr>
          <p:cNvPr descr="Red, blue grey white pattern background" id="44" name="Google Shape;44;p25"/>
          <p:cNvPicPr preferRelativeResize="0"/>
          <p:nvPr/>
        </p:nvPicPr>
        <p:blipFill rotWithShape="1">
          <a:blip r:embed="rId2">
            <a:alphaModFix/>
          </a:blip>
          <a:srcRect b="0" l="0" r="0" t="0"/>
          <a:stretch/>
        </p:blipFill>
        <p:spPr>
          <a:xfrm>
            <a:off x="0" y="5980922"/>
            <a:ext cx="12192000" cy="877078"/>
          </a:xfrm>
          <a:prstGeom prst="rect">
            <a:avLst/>
          </a:prstGeom>
          <a:noFill/>
          <a:ln>
            <a:noFill/>
          </a:ln>
        </p:spPr>
      </p:pic>
    </p:spTree>
  </p:cSld>
  <p:clrMapOvr>
    <a:masterClrMapping/>
  </p:clrMapOvr>
  <p:extLst>
    <p:ext uri="{DCECCB84-F9BA-43D5-87BE-67443E8EF086}">
      <p15:sldGuideLst>
        <p15:guide id="1" orient="horz" pos="3672">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p:cSld name="Questions">
    <p:spTree>
      <p:nvGrpSpPr>
        <p:cNvPr id="45" name="Shape 45"/>
        <p:cNvGrpSpPr/>
        <p:nvPr/>
      </p:nvGrpSpPr>
      <p:grpSpPr>
        <a:xfrm>
          <a:off x="0" y="0"/>
          <a:ext cx="0" cy="0"/>
          <a:chOff x="0" y="0"/>
          <a:chExt cx="0" cy="0"/>
        </a:xfrm>
      </p:grpSpPr>
      <p:sp>
        <p:nvSpPr>
          <p:cNvPr id="46" name="Google Shape;46;p26"/>
          <p:cNvSpPr txBox="1"/>
          <p:nvPr>
            <p:ph type="title"/>
          </p:nvPr>
        </p:nvSpPr>
        <p:spPr>
          <a:xfrm>
            <a:off x="1525301" y="1995467"/>
            <a:ext cx="9141397" cy="615553"/>
          </a:xfrm>
          <a:prstGeom prst="rect">
            <a:avLst/>
          </a:prstGeom>
          <a:noFill/>
          <a:ln>
            <a:noFill/>
          </a:ln>
        </p:spPr>
        <p:txBody>
          <a:bodyPr anchorCtr="0" anchor="b" bIns="0" lIns="0" spcFirstLastPara="1" rIns="0" wrap="square" tIns="0">
            <a:spAutoFit/>
          </a:bodyPr>
          <a:lstStyle>
            <a:lvl1pPr lvl="0" marR="0" rtl="0" algn="ctr">
              <a:lnSpc>
                <a:spcPct val="100000"/>
              </a:lnSpc>
              <a:spcBef>
                <a:spcPts val="0"/>
              </a:spcBef>
              <a:spcAft>
                <a:spcPts val="0"/>
              </a:spcAft>
              <a:buClr>
                <a:schemeClr val="accent1"/>
              </a:buClr>
              <a:buSzPts val="4000"/>
              <a:buFont typeface="Quattrocento Sans"/>
              <a:buNone/>
              <a:defRPr b="1" i="0" sz="4000" u="none" cap="none" strike="noStrik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26"/>
          <p:cNvSpPr txBox="1"/>
          <p:nvPr>
            <p:ph idx="1" type="body"/>
          </p:nvPr>
        </p:nvSpPr>
        <p:spPr>
          <a:xfrm>
            <a:off x="2196307" y="3260705"/>
            <a:ext cx="7799387" cy="1534757"/>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9pPr>
          </a:lstStyle>
          <a:p/>
        </p:txBody>
      </p:sp>
      <p:pic>
        <p:nvPicPr>
          <p:cNvPr descr="Red, blue grey white pattern background" id="48" name="Google Shape;48;p26"/>
          <p:cNvPicPr preferRelativeResize="0"/>
          <p:nvPr/>
        </p:nvPicPr>
        <p:blipFill rotWithShape="1">
          <a:blip r:embed="rId2">
            <a:alphaModFix/>
          </a:blip>
          <a:srcRect b="0" l="0" r="0" t="0"/>
          <a:stretch/>
        </p:blipFill>
        <p:spPr>
          <a:xfrm>
            <a:off x="0" y="5999582"/>
            <a:ext cx="12192000" cy="85841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image" Target="../media/image19.png"/><Relationship Id="rId7"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title"/>
          </p:nvPr>
        </p:nvSpPr>
        <p:spPr>
          <a:xfrm>
            <a:off x="5129778" y="2103437"/>
            <a:ext cx="6220101"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6600"/>
              <a:buFont typeface="Quattrocento Sans"/>
              <a:buNone/>
            </a:pPr>
            <a:r>
              <a:rPr lang="en-US" sz="6600">
                <a:solidFill>
                  <a:schemeClr val="accent2"/>
                </a:solidFill>
              </a:rPr>
              <a:t>Gestión</a:t>
            </a:r>
            <a:r>
              <a:rPr lang="en-US" sz="6600"/>
              <a:t> </a:t>
            </a:r>
            <a:r>
              <a:rPr lang="en-US" sz="6600">
                <a:solidFill>
                  <a:schemeClr val="accent1"/>
                </a:solidFill>
              </a:rPr>
              <a:t>Fuego</a:t>
            </a:r>
            <a:r>
              <a:rPr lang="en-US" sz="6600"/>
              <a:t> </a:t>
            </a:r>
            <a:endParaRPr/>
          </a:p>
        </p:txBody>
      </p:sp>
      <p:sp>
        <p:nvSpPr>
          <p:cNvPr id="63" name="Google Shape;63;p1"/>
          <p:cNvSpPr txBox="1"/>
          <p:nvPr/>
        </p:nvSpPr>
        <p:spPr>
          <a:xfrm>
            <a:off x="5129778" y="4670362"/>
            <a:ext cx="609414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Integrantes:   Alan Gatica</a:t>
            </a:r>
            <a:endParaRPr/>
          </a:p>
          <a:p>
            <a:pPr indent="0" lvl="3" marL="1371600" marR="0" rtl="0" algn="l">
              <a:spcBef>
                <a:spcPts val="0"/>
              </a:spcBef>
              <a:spcAft>
                <a:spcPts val="0"/>
              </a:spcAft>
              <a:buNone/>
            </a:pPr>
            <a:r>
              <a:rPr b="0" i="0" lang="en-US" sz="2400" u="none" cap="none" strike="noStrike">
                <a:solidFill>
                  <a:schemeClr val="dk1"/>
                </a:solidFill>
                <a:latin typeface="Arial"/>
                <a:ea typeface="Arial"/>
                <a:cs typeface="Arial"/>
                <a:sym typeface="Arial"/>
              </a:rPr>
              <a:t>	Javier Ramírez</a:t>
            </a:r>
            <a:endParaRPr/>
          </a:p>
        </p:txBody>
      </p:sp>
      <p:pic>
        <p:nvPicPr>
          <p:cNvPr descr="Train the trainers: el nuevo ciclo de Ingeniosas junto a Duoc UC –  Ingeniosas" id="64" name="Google Shape;64;p1"/>
          <p:cNvPicPr preferRelativeResize="0"/>
          <p:nvPr/>
        </p:nvPicPr>
        <p:blipFill rotWithShape="1">
          <a:blip r:embed="rId3">
            <a:alphaModFix/>
          </a:blip>
          <a:srcRect b="40952" l="0" r="0" t="41905"/>
          <a:stretch/>
        </p:blipFill>
        <p:spPr>
          <a:xfrm>
            <a:off x="8933250" y="178401"/>
            <a:ext cx="3051921" cy="523187"/>
          </a:xfrm>
          <a:prstGeom prst="rect">
            <a:avLst/>
          </a:prstGeom>
          <a:noFill/>
          <a:ln>
            <a:noFill/>
          </a:ln>
        </p:spPr>
      </p:pic>
    </p:spTree>
  </p:cSld>
  <p:clrMapOvr>
    <a:masterClrMapping/>
  </p:clrMapOvr>
  <mc:AlternateContent>
    <mc:Choice Requires="p14">
      <p:transition spd="slow" p14:dur="1400">
        <p14:doors dir="ver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10"/>
          <p:cNvSpPr txBox="1"/>
          <p:nvPr>
            <p:ph type="title"/>
          </p:nvPr>
        </p:nvSpPr>
        <p:spPr>
          <a:xfrm>
            <a:off x="5190217" y="841928"/>
            <a:ext cx="5725433" cy="7526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Quattrocento Sans"/>
              <a:buNone/>
            </a:pPr>
            <a:r>
              <a:rPr lang="en-US" sz="3200"/>
              <a:t>Diagrama de Arquitectura</a:t>
            </a:r>
            <a:endParaRPr sz="3200"/>
          </a:p>
        </p:txBody>
      </p:sp>
      <p:pic>
        <p:nvPicPr>
          <p:cNvPr descr="Train the trainers: el nuevo ciclo de Ingeniosas junto a Duoc UC –  Ingeniosas" id="133" name="Google Shape;133;p10"/>
          <p:cNvPicPr preferRelativeResize="0"/>
          <p:nvPr/>
        </p:nvPicPr>
        <p:blipFill rotWithShape="1">
          <a:blip r:embed="rId3">
            <a:alphaModFix/>
          </a:blip>
          <a:srcRect b="40952" l="0" r="0" t="41905"/>
          <a:stretch/>
        </p:blipFill>
        <p:spPr>
          <a:xfrm>
            <a:off x="8933250" y="178401"/>
            <a:ext cx="3051921" cy="523187"/>
          </a:xfrm>
          <a:prstGeom prst="rect">
            <a:avLst/>
          </a:prstGeom>
          <a:noFill/>
          <a:ln>
            <a:noFill/>
          </a:ln>
        </p:spPr>
      </p:pic>
      <p:pic>
        <p:nvPicPr>
          <p:cNvPr id="134" name="Google Shape;134;p10"/>
          <p:cNvPicPr preferRelativeResize="0"/>
          <p:nvPr/>
        </p:nvPicPr>
        <p:blipFill rotWithShape="1">
          <a:blip r:embed="rId4">
            <a:alphaModFix/>
          </a:blip>
          <a:srcRect b="0" l="0" r="0" t="0"/>
          <a:stretch/>
        </p:blipFill>
        <p:spPr>
          <a:xfrm>
            <a:off x="6787085" y="1356424"/>
            <a:ext cx="3672125" cy="5240950"/>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1"/>
          <p:cNvSpPr txBox="1"/>
          <p:nvPr>
            <p:ph type="title"/>
          </p:nvPr>
        </p:nvSpPr>
        <p:spPr>
          <a:xfrm>
            <a:off x="1525300" y="997147"/>
            <a:ext cx="9141397"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1"/>
              </a:buClr>
              <a:buSzPts val="4000"/>
              <a:buFont typeface="Quattrocento Sans"/>
              <a:buNone/>
            </a:pPr>
            <a:r>
              <a:rPr lang="en-US"/>
              <a:t>Modelo de Ingresos</a:t>
            </a:r>
            <a:endParaRPr/>
          </a:p>
        </p:txBody>
      </p:sp>
      <p:sp>
        <p:nvSpPr>
          <p:cNvPr id="141" name="Google Shape;141;p11"/>
          <p:cNvSpPr txBox="1"/>
          <p:nvPr>
            <p:ph idx="1" type="body"/>
          </p:nvPr>
        </p:nvSpPr>
        <p:spPr>
          <a:xfrm>
            <a:off x="2196306" y="4765656"/>
            <a:ext cx="7799387" cy="787420"/>
          </a:xfrm>
          <a:prstGeom prst="rect">
            <a:avLst/>
          </a:prstGeom>
          <a:noFill/>
          <a:ln>
            <a:noFill/>
          </a:ln>
        </p:spPr>
        <p:txBody>
          <a:bodyPr anchorCtr="0" anchor="t" bIns="0" lIns="0" spcFirstLastPara="1" rIns="0" wrap="square" tIns="0">
            <a:noAutofit/>
          </a:bodyPr>
          <a:lstStyle/>
          <a:p>
            <a:pPr indent="0" lvl="0" marL="0" rtl="0" algn="just">
              <a:lnSpc>
                <a:spcPct val="100000"/>
              </a:lnSpc>
              <a:spcBef>
                <a:spcPts val="0"/>
              </a:spcBef>
              <a:spcAft>
                <a:spcPts val="0"/>
              </a:spcAft>
              <a:buClr>
                <a:schemeClr val="dk2"/>
              </a:buClr>
              <a:buSzPts val="1800"/>
              <a:buNone/>
            </a:pPr>
            <a:r>
              <a:rPr lang="en-US" sz="1800">
                <a:solidFill>
                  <a:schemeClr val="dk2"/>
                </a:solidFill>
              </a:rPr>
              <a:t>El proyecto fue evaluado en 21 meses, obteniendo una recuperación de la inversión al final del periodo con un margen obtenido de 28% </a:t>
            </a:r>
            <a:endParaRPr/>
          </a:p>
          <a:p>
            <a:pPr indent="0" lvl="0" marL="0" rtl="0" algn="ctr">
              <a:lnSpc>
                <a:spcPct val="100000"/>
              </a:lnSpc>
              <a:spcBef>
                <a:spcPts val="0"/>
              </a:spcBef>
              <a:spcAft>
                <a:spcPts val="0"/>
              </a:spcAft>
              <a:buClr>
                <a:schemeClr val="dk1"/>
              </a:buClr>
              <a:buSzPts val="1800"/>
              <a:buFont typeface="Arial"/>
              <a:buNone/>
            </a:pPr>
            <a:r>
              <a:t/>
            </a:r>
            <a:endParaRPr/>
          </a:p>
        </p:txBody>
      </p:sp>
      <p:graphicFrame>
        <p:nvGraphicFramePr>
          <p:cNvPr id="142" name="Google Shape;142;p11"/>
          <p:cNvGraphicFramePr/>
          <p:nvPr/>
        </p:nvGraphicFramePr>
        <p:xfrm>
          <a:off x="3764756" y="2283768"/>
          <a:ext cx="3000000" cy="3000000"/>
        </p:xfrm>
        <a:graphic>
          <a:graphicData uri="http://schemas.openxmlformats.org/drawingml/2006/table">
            <a:tbl>
              <a:tblPr>
                <a:noFill/>
                <a:tableStyleId>{67A22419-9538-4672-9A10-2D5159944E27}</a:tableStyleId>
              </a:tblPr>
              <a:tblGrid>
                <a:gridCol w="2943000"/>
                <a:gridCol w="1719500"/>
              </a:tblGrid>
              <a:tr h="387325">
                <a:tc>
                  <a:txBody>
                    <a:bodyPr/>
                    <a:lstStyle/>
                    <a:p>
                      <a:pPr indent="0" lvl="0" marL="0" marR="0" rtl="0" algn="l">
                        <a:lnSpc>
                          <a:spcPct val="115000"/>
                        </a:lnSpc>
                        <a:spcBef>
                          <a:spcPts val="0"/>
                        </a:spcBef>
                        <a:spcAft>
                          <a:spcPts val="0"/>
                        </a:spcAft>
                        <a:buClr>
                          <a:schemeClr val="dk1"/>
                        </a:buClr>
                        <a:buSzPts val="1000"/>
                        <a:buFont typeface="Quattrocento Sans"/>
                        <a:buNone/>
                      </a:pPr>
                      <a:r>
                        <a:rPr lang="en-US" sz="1000" u="none" cap="none" strike="noStrike">
                          <a:solidFill>
                            <a:schemeClr val="dk1"/>
                          </a:solidFill>
                        </a:rPr>
                        <a:t>Ingresos</a:t>
                      </a:r>
                      <a:endParaRPr sz="1000" u="none" cap="none" strike="noStrike">
                        <a:solidFill>
                          <a:schemeClr val="dk1"/>
                        </a:solidFill>
                      </a:endParaRPr>
                    </a:p>
                  </a:txBody>
                  <a:tcPr marT="91425" marB="91425" marR="28575" marL="28575"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chemeClr val="dk1"/>
                        </a:buClr>
                        <a:buSzPts val="1000"/>
                        <a:buFont typeface="Quattrocento Sans"/>
                        <a:buNone/>
                      </a:pPr>
                      <a:r>
                        <a:rPr lang="en-US" sz="1000" u="none" cap="none" strike="noStrike">
                          <a:solidFill>
                            <a:schemeClr val="dk1"/>
                          </a:solidFill>
                        </a:rPr>
                        <a:t>$ 32.000.000</a:t>
                      </a:r>
                      <a:endParaRPr sz="1000" u="none" cap="none" strike="noStrike">
                        <a:solidFill>
                          <a:schemeClr val="dk1"/>
                        </a:solidFill>
                      </a:endParaRPr>
                    </a:p>
                  </a:txBody>
                  <a:tcPr marT="91425" marB="91425" marR="28575" marL="28575"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387325">
                <a:tc>
                  <a:txBody>
                    <a:bodyPr/>
                    <a:lstStyle/>
                    <a:p>
                      <a:pPr indent="0" lvl="0" marL="0" marR="0" rtl="0" algn="l">
                        <a:lnSpc>
                          <a:spcPct val="115000"/>
                        </a:lnSpc>
                        <a:spcBef>
                          <a:spcPts val="0"/>
                        </a:spcBef>
                        <a:spcAft>
                          <a:spcPts val="0"/>
                        </a:spcAft>
                        <a:buClr>
                          <a:schemeClr val="dk1"/>
                        </a:buClr>
                        <a:buSzPts val="1000"/>
                        <a:buFont typeface="Quattrocento Sans"/>
                        <a:buNone/>
                      </a:pPr>
                      <a:r>
                        <a:rPr lang="en-US" sz="1000" u="none" cap="none" strike="noStrike">
                          <a:solidFill>
                            <a:schemeClr val="dk1"/>
                          </a:solidFill>
                        </a:rPr>
                        <a:t>Gastos Operación</a:t>
                      </a:r>
                      <a:endParaRPr sz="1000" u="none" cap="none" strike="noStrike">
                        <a:solidFill>
                          <a:schemeClr val="dk1"/>
                        </a:solidFill>
                      </a:endParaRPr>
                    </a:p>
                  </a:txBody>
                  <a:tcPr marT="91425" marB="91425" marR="28575" marL="28575"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chemeClr val="dk1"/>
                        </a:buClr>
                        <a:buSzPts val="1000"/>
                        <a:buFont typeface="Quattrocento Sans"/>
                        <a:buNone/>
                      </a:pPr>
                      <a:r>
                        <a:rPr lang="en-US" sz="1000" u="none" cap="none" strike="noStrike">
                          <a:solidFill>
                            <a:schemeClr val="dk1"/>
                          </a:solidFill>
                        </a:rPr>
                        <a:t>$ 23.160.000</a:t>
                      </a:r>
                      <a:endParaRPr sz="1000" u="none" cap="none" strike="noStrike">
                        <a:solidFill>
                          <a:schemeClr val="dk1"/>
                        </a:solidFill>
                      </a:endParaRPr>
                    </a:p>
                  </a:txBody>
                  <a:tcPr marT="91425" marB="91425" marR="28575" marL="28575"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387325">
                <a:tc>
                  <a:txBody>
                    <a:bodyPr/>
                    <a:lstStyle/>
                    <a:p>
                      <a:pPr indent="0" lvl="0" marL="0" marR="0" rtl="0" algn="l">
                        <a:lnSpc>
                          <a:spcPct val="115000"/>
                        </a:lnSpc>
                        <a:spcBef>
                          <a:spcPts val="0"/>
                        </a:spcBef>
                        <a:spcAft>
                          <a:spcPts val="0"/>
                        </a:spcAft>
                        <a:buClr>
                          <a:schemeClr val="dk1"/>
                        </a:buClr>
                        <a:buSzPts val="1000"/>
                        <a:buFont typeface="Quattrocento Sans"/>
                        <a:buNone/>
                      </a:pPr>
                      <a:r>
                        <a:rPr lang="en-US" sz="1000" u="none" cap="none" strike="noStrike">
                          <a:solidFill>
                            <a:schemeClr val="dk1"/>
                          </a:solidFill>
                        </a:rPr>
                        <a:t>Gastos Inversión</a:t>
                      </a:r>
                      <a:endParaRPr sz="1000" u="none" cap="none" strike="noStrike">
                        <a:solidFill>
                          <a:schemeClr val="dk1"/>
                        </a:solidFill>
                      </a:endParaRPr>
                    </a:p>
                  </a:txBody>
                  <a:tcPr marT="91425" marB="91425" marR="28575" marL="28575"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chemeClr val="dk1"/>
                        </a:buClr>
                        <a:buSzPts val="1000"/>
                        <a:buFont typeface="Quattrocento Sans"/>
                        <a:buNone/>
                      </a:pPr>
                      <a:r>
                        <a:rPr lang="en-US" sz="1000" u="none" cap="none" strike="noStrike">
                          <a:solidFill>
                            <a:schemeClr val="dk1"/>
                          </a:solidFill>
                        </a:rPr>
                        <a:t>$ 725.000</a:t>
                      </a:r>
                      <a:endParaRPr sz="1000" u="none" cap="none" strike="noStrike">
                        <a:solidFill>
                          <a:schemeClr val="dk1"/>
                        </a:solidFill>
                      </a:endParaRPr>
                    </a:p>
                  </a:txBody>
                  <a:tcPr marT="91425" marB="91425" marR="28575" marL="28575"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405400">
                <a:tc>
                  <a:txBody>
                    <a:bodyPr/>
                    <a:lstStyle/>
                    <a:p>
                      <a:pPr indent="0" lvl="0" marL="0" marR="0" rtl="0" algn="l">
                        <a:lnSpc>
                          <a:spcPct val="115000"/>
                        </a:lnSpc>
                        <a:spcBef>
                          <a:spcPts val="0"/>
                        </a:spcBef>
                        <a:spcAft>
                          <a:spcPts val="0"/>
                        </a:spcAft>
                        <a:buClr>
                          <a:schemeClr val="dk1"/>
                        </a:buClr>
                        <a:buSzPts val="1100"/>
                        <a:buFont typeface="Quattrocento Sans"/>
                        <a:buNone/>
                      </a:pPr>
                      <a:r>
                        <a:rPr b="1" lang="en-US" sz="1100" u="none" cap="none" strike="noStrike">
                          <a:solidFill>
                            <a:schemeClr val="dk1"/>
                          </a:solidFill>
                        </a:rPr>
                        <a:t>Ingresos-Egresos</a:t>
                      </a:r>
                      <a:endParaRPr b="1" sz="1100" u="none" cap="none" strike="noStrike">
                        <a:solidFill>
                          <a:schemeClr val="dk1"/>
                        </a:solidFill>
                      </a:endParaRPr>
                    </a:p>
                  </a:txBody>
                  <a:tcPr marT="91425" marB="91425" marR="28575" marL="28575"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D8D8D8"/>
                    </a:solidFill>
                  </a:tcPr>
                </a:tc>
                <a:tc>
                  <a:txBody>
                    <a:bodyPr/>
                    <a:lstStyle/>
                    <a:p>
                      <a:pPr indent="0" lvl="0" marL="0" marR="0" rtl="0" algn="r">
                        <a:lnSpc>
                          <a:spcPct val="115000"/>
                        </a:lnSpc>
                        <a:spcBef>
                          <a:spcPts val="0"/>
                        </a:spcBef>
                        <a:spcAft>
                          <a:spcPts val="0"/>
                        </a:spcAft>
                        <a:buClr>
                          <a:schemeClr val="dk1"/>
                        </a:buClr>
                        <a:buSzPts val="1100"/>
                        <a:buFont typeface="Quattrocento Sans"/>
                        <a:buNone/>
                      </a:pPr>
                      <a:r>
                        <a:rPr b="1" lang="en-US" sz="1100" u="none" cap="none" strike="noStrike">
                          <a:solidFill>
                            <a:schemeClr val="dk1"/>
                          </a:solidFill>
                        </a:rPr>
                        <a:t>$ 8.115.000</a:t>
                      </a:r>
                      <a:endParaRPr b="1" sz="1100" u="none" cap="none" strike="noStrike">
                        <a:solidFill>
                          <a:schemeClr val="dk1"/>
                        </a:solidFill>
                      </a:endParaRPr>
                    </a:p>
                  </a:txBody>
                  <a:tcPr marT="91425" marB="91425" marR="28575" marL="28575"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387325">
                <a:tc>
                  <a:txBody>
                    <a:bodyPr/>
                    <a:lstStyle/>
                    <a:p>
                      <a:pPr indent="0" lvl="0" marL="0" marR="0" rtl="0" algn="l">
                        <a:lnSpc>
                          <a:spcPct val="115000"/>
                        </a:lnSpc>
                        <a:spcBef>
                          <a:spcPts val="0"/>
                        </a:spcBef>
                        <a:spcAft>
                          <a:spcPts val="0"/>
                        </a:spcAft>
                        <a:buClr>
                          <a:schemeClr val="dk1"/>
                        </a:buClr>
                        <a:buSzPts val="1000"/>
                        <a:buFont typeface="Quattrocento Sans"/>
                        <a:buNone/>
                      </a:pPr>
                      <a:r>
                        <a:rPr lang="en-US" sz="1000" u="none" cap="none" strike="noStrike">
                          <a:solidFill>
                            <a:schemeClr val="dk1"/>
                          </a:solidFill>
                        </a:rPr>
                        <a:t>Margen esperado</a:t>
                      </a:r>
                      <a:endParaRPr sz="1000" u="none" cap="none" strike="noStrike">
                        <a:solidFill>
                          <a:schemeClr val="dk1"/>
                        </a:solidFill>
                      </a:endParaRPr>
                    </a:p>
                  </a:txBody>
                  <a:tcPr marT="91425" marB="91425" marR="28575" marL="28575"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chemeClr val="dk1"/>
                        </a:buClr>
                        <a:buSzPts val="1000"/>
                        <a:buFont typeface="Quattrocento Sans"/>
                        <a:buNone/>
                      </a:pPr>
                      <a:r>
                        <a:rPr lang="en-US" sz="1000" u="none" cap="none" strike="noStrike">
                          <a:solidFill>
                            <a:schemeClr val="dk1"/>
                          </a:solidFill>
                        </a:rPr>
                        <a:t>28%</a:t>
                      </a:r>
                      <a:endParaRPr sz="1000" u="none" cap="none" strike="noStrike">
                        <a:solidFill>
                          <a:schemeClr val="dk1"/>
                        </a:solidFill>
                      </a:endParaRPr>
                    </a:p>
                  </a:txBody>
                  <a:tcPr marT="91425" marB="91425" marR="28575" marL="28575"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pic>
        <p:nvPicPr>
          <p:cNvPr descr="Train the trainers: el nuevo ciclo de Ingeniosas junto a Duoc UC –  Ingeniosas" id="143" name="Google Shape;143;p11"/>
          <p:cNvPicPr preferRelativeResize="0"/>
          <p:nvPr/>
        </p:nvPicPr>
        <p:blipFill rotWithShape="1">
          <a:blip r:embed="rId3">
            <a:alphaModFix/>
          </a:blip>
          <a:srcRect b="40952" l="0" r="0" t="41905"/>
          <a:stretch/>
        </p:blipFill>
        <p:spPr>
          <a:xfrm>
            <a:off x="8933250" y="178401"/>
            <a:ext cx="3051921" cy="523187"/>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txBox="1"/>
          <p:nvPr>
            <p:ph type="title"/>
          </p:nvPr>
        </p:nvSpPr>
        <p:spPr>
          <a:xfrm>
            <a:off x="760749" y="602702"/>
            <a:ext cx="5334000" cy="517092"/>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accent2"/>
              </a:buClr>
              <a:buSzPct val="100000"/>
              <a:buFont typeface="Quattrocento Sans"/>
              <a:buNone/>
            </a:pPr>
            <a:r>
              <a:rPr lang="en-US"/>
              <a:t>Caso de Prueba</a:t>
            </a:r>
            <a:endParaRPr/>
          </a:p>
        </p:txBody>
      </p:sp>
      <p:pic>
        <p:nvPicPr>
          <p:cNvPr descr="Train the trainers: el nuevo ciclo de Ingeniosas junto a Duoc UC –  Ingeniosas" id="149" name="Google Shape;149;p12"/>
          <p:cNvPicPr preferRelativeResize="0"/>
          <p:nvPr/>
        </p:nvPicPr>
        <p:blipFill rotWithShape="1">
          <a:blip r:embed="rId3">
            <a:alphaModFix/>
          </a:blip>
          <a:srcRect b="40952" l="0" r="0" t="41905"/>
          <a:stretch/>
        </p:blipFill>
        <p:spPr>
          <a:xfrm>
            <a:off x="8933250" y="178401"/>
            <a:ext cx="3051921" cy="523187"/>
          </a:xfrm>
          <a:prstGeom prst="rect">
            <a:avLst/>
          </a:prstGeom>
          <a:noFill/>
          <a:ln>
            <a:noFill/>
          </a:ln>
        </p:spPr>
      </p:pic>
      <p:pic>
        <p:nvPicPr>
          <p:cNvPr id="150" name="Google Shape;150;p12"/>
          <p:cNvPicPr preferRelativeResize="0"/>
          <p:nvPr/>
        </p:nvPicPr>
        <p:blipFill>
          <a:blip r:embed="rId4">
            <a:alphaModFix/>
          </a:blip>
          <a:stretch>
            <a:fillRect/>
          </a:stretch>
        </p:blipFill>
        <p:spPr>
          <a:xfrm>
            <a:off x="152400" y="1371469"/>
            <a:ext cx="11887202" cy="2253224"/>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1ed2c6378c_0_1"/>
          <p:cNvSpPr txBox="1"/>
          <p:nvPr>
            <p:ph idx="1" type="body"/>
          </p:nvPr>
        </p:nvSpPr>
        <p:spPr>
          <a:xfrm>
            <a:off x="762000" y="1905000"/>
            <a:ext cx="5334000" cy="3276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157" name="Google Shape;157;g31ed2c6378c_0_1"/>
          <p:cNvSpPr/>
          <p:nvPr>
            <p:ph idx="2" type="pic"/>
          </p:nvPr>
        </p:nvSpPr>
        <p:spPr>
          <a:xfrm>
            <a:off x="6858000" y="715963"/>
            <a:ext cx="4572000" cy="2362200"/>
          </a:xfrm>
          <a:prstGeom prst="rect">
            <a:avLst/>
          </a:prstGeom>
        </p:spPr>
      </p:sp>
      <p:sp>
        <p:nvSpPr>
          <p:cNvPr id="158" name="Google Shape;158;g31ed2c6378c_0_1"/>
          <p:cNvSpPr/>
          <p:nvPr>
            <p:ph idx="3" type="pic"/>
          </p:nvPr>
        </p:nvSpPr>
        <p:spPr>
          <a:xfrm>
            <a:off x="6858000" y="3305541"/>
            <a:ext cx="4572000" cy="2362200"/>
          </a:xfrm>
          <a:prstGeom prst="rect">
            <a:avLst/>
          </a:prstGeom>
        </p:spPr>
      </p:sp>
      <p:pic>
        <p:nvPicPr>
          <p:cNvPr descr="Train the trainers: el nuevo ciclo de Ingeniosas junto a Duoc UC –  Ingeniosas" id="159" name="Google Shape;159;g31ed2c6378c_0_1"/>
          <p:cNvPicPr preferRelativeResize="0"/>
          <p:nvPr/>
        </p:nvPicPr>
        <p:blipFill rotWithShape="1">
          <a:blip r:embed="rId3">
            <a:alphaModFix/>
          </a:blip>
          <a:srcRect b="40952" l="0" r="0" t="41904"/>
          <a:stretch/>
        </p:blipFill>
        <p:spPr>
          <a:xfrm>
            <a:off x="8933250" y="178399"/>
            <a:ext cx="3051924" cy="923625"/>
          </a:xfrm>
          <a:prstGeom prst="rect">
            <a:avLst/>
          </a:prstGeom>
          <a:noFill/>
          <a:ln>
            <a:noFill/>
          </a:ln>
        </p:spPr>
      </p:pic>
      <p:pic>
        <p:nvPicPr>
          <p:cNvPr id="160" name="Google Shape;160;g31ed2c6378c_0_1"/>
          <p:cNvPicPr preferRelativeResize="0"/>
          <p:nvPr/>
        </p:nvPicPr>
        <p:blipFill>
          <a:blip r:embed="rId4">
            <a:alphaModFix/>
          </a:blip>
          <a:stretch>
            <a:fillRect/>
          </a:stretch>
        </p:blipFill>
        <p:spPr>
          <a:xfrm>
            <a:off x="6858000" y="3172400"/>
            <a:ext cx="4572001" cy="2495341"/>
          </a:xfrm>
          <a:prstGeom prst="rect">
            <a:avLst/>
          </a:prstGeom>
          <a:noFill/>
          <a:ln>
            <a:noFill/>
          </a:ln>
        </p:spPr>
      </p:pic>
      <p:pic>
        <p:nvPicPr>
          <p:cNvPr id="161" name="Google Shape;161;g31ed2c6378c_0_1"/>
          <p:cNvPicPr preferRelativeResize="0"/>
          <p:nvPr/>
        </p:nvPicPr>
        <p:blipFill>
          <a:blip r:embed="rId5">
            <a:alphaModFix/>
          </a:blip>
          <a:stretch>
            <a:fillRect/>
          </a:stretch>
        </p:blipFill>
        <p:spPr>
          <a:xfrm>
            <a:off x="762000" y="2352663"/>
            <a:ext cx="5076825" cy="3476625"/>
          </a:xfrm>
          <a:prstGeom prst="rect">
            <a:avLst/>
          </a:prstGeom>
          <a:noFill/>
          <a:ln>
            <a:noFill/>
          </a:ln>
        </p:spPr>
      </p:pic>
      <p:pic>
        <p:nvPicPr>
          <p:cNvPr id="162" name="Google Shape;162;g31ed2c6378c_0_1"/>
          <p:cNvPicPr preferRelativeResize="0"/>
          <p:nvPr/>
        </p:nvPicPr>
        <p:blipFill>
          <a:blip r:embed="rId6">
            <a:alphaModFix/>
          </a:blip>
          <a:stretch>
            <a:fillRect/>
          </a:stretch>
        </p:blipFill>
        <p:spPr>
          <a:xfrm>
            <a:off x="6934188" y="1232338"/>
            <a:ext cx="4562475" cy="1809750"/>
          </a:xfrm>
          <a:prstGeom prst="rect">
            <a:avLst/>
          </a:prstGeom>
          <a:noFill/>
          <a:ln>
            <a:noFill/>
          </a:ln>
        </p:spPr>
      </p:pic>
      <p:pic>
        <p:nvPicPr>
          <p:cNvPr id="163" name="Google Shape;163;g31ed2c6378c_0_1"/>
          <p:cNvPicPr preferRelativeResize="0"/>
          <p:nvPr/>
        </p:nvPicPr>
        <p:blipFill>
          <a:blip r:embed="rId7">
            <a:alphaModFix/>
          </a:blip>
          <a:stretch>
            <a:fillRect/>
          </a:stretch>
        </p:blipFill>
        <p:spPr>
          <a:xfrm>
            <a:off x="815888" y="90250"/>
            <a:ext cx="4572000" cy="2305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ph type="title"/>
          </p:nvPr>
        </p:nvSpPr>
        <p:spPr>
          <a:xfrm>
            <a:off x="800100" y="378422"/>
            <a:ext cx="10591800" cy="6463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939393"/>
              </a:buClr>
              <a:buSzPts val="4000"/>
              <a:buFont typeface="Quattrocento Sans"/>
              <a:buNone/>
            </a:pPr>
            <a:r>
              <a:rPr lang="en-US"/>
              <a:t>Matriz de Riesgo</a:t>
            </a:r>
            <a:endParaRPr/>
          </a:p>
        </p:txBody>
      </p:sp>
      <p:pic>
        <p:nvPicPr>
          <p:cNvPr descr="Train the trainers: el nuevo ciclo de Ingeniosas junto a Duoc UC –  Ingeniosas" id="169" name="Google Shape;169;p13"/>
          <p:cNvPicPr preferRelativeResize="0"/>
          <p:nvPr/>
        </p:nvPicPr>
        <p:blipFill rotWithShape="1">
          <a:blip r:embed="rId3">
            <a:alphaModFix/>
          </a:blip>
          <a:srcRect b="40952" l="0" r="0" t="41905"/>
          <a:stretch/>
        </p:blipFill>
        <p:spPr>
          <a:xfrm>
            <a:off x="8933250" y="178401"/>
            <a:ext cx="3051921" cy="523187"/>
          </a:xfrm>
          <a:prstGeom prst="rect">
            <a:avLst/>
          </a:prstGeom>
          <a:noFill/>
          <a:ln>
            <a:noFill/>
          </a:ln>
        </p:spPr>
      </p:pic>
      <p:pic>
        <p:nvPicPr>
          <p:cNvPr id="170" name="Google Shape;170;p13"/>
          <p:cNvPicPr preferRelativeResize="0"/>
          <p:nvPr/>
        </p:nvPicPr>
        <p:blipFill>
          <a:blip r:embed="rId4">
            <a:alphaModFix/>
          </a:blip>
          <a:stretch>
            <a:fillRect/>
          </a:stretch>
        </p:blipFill>
        <p:spPr>
          <a:xfrm>
            <a:off x="522050" y="1354650"/>
            <a:ext cx="11147899" cy="2453425"/>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1525301" y="1995467"/>
            <a:ext cx="9141397"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lt1"/>
              </a:buClr>
              <a:buSzPts val="4000"/>
              <a:buFont typeface="Quattrocento Sans"/>
              <a:buNone/>
            </a:pPr>
            <a:r>
              <a:rPr lang="en-US"/>
              <a:t>Conclusion</a:t>
            </a:r>
            <a:endParaRPr/>
          </a:p>
        </p:txBody>
      </p:sp>
      <p:sp>
        <p:nvSpPr>
          <p:cNvPr id="176" name="Google Shape;176;p14"/>
          <p:cNvSpPr txBox="1"/>
          <p:nvPr>
            <p:ph idx="1" type="body"/>
          </p:nvPr>
        </p:nvSpPr>
        <p:spPr>
          <a:xfrm>
            <a:off x="1637449" y="3074000"/>
            <a:ext cx="9271200" cy="15348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1800"/>
              <a:buFont typeface="Arial"/>
              <a:buNone/>
            </a:pPr>
            <a:r>
              <a:t/>
            </a:r>
            <a:endParaRPr/>
          </a:p>
          <a:p>
            <a:pPr indent="0" lvl="0" marL="0" rtl="0" algn="l">
              <a:lnSpc>
                <a:spcPct val="107916"/>
              </a:lnSpc>
              <a:spcBef>
                <a:spcPts val="1200"/>
              </a:spcBef>
              <a:spcAft>
                <a:spcPts val="0"/>
              </a:spcAft>
              <a:buClr>
                <a:schemeClr val="dk1"/>
              </a:buClr>
              <a:buSzPts val="1100"/>
              <a:buFont typeface="Arial"/>
              <a:buNone/>
            </a:pPr>
            <a:r>
              <a:rPr lang="en-US"/>
              <a:t>El sistema desarrollado tiene el potencial de optimizar la gestión del mantenimiento de vehículos de emergencia, reduciendo los tiempos de inactividad y mejorando la respuesta operativa del Cuerpo de Bomberos. A lo largo del proyecto, hemos aplicado conocimientos técnicos y habilidades adquiridas en nuestra carrera, demostrando la relevancia de las competencias del perfil de egreso en la solución de problemas reales.</a:t>
            </a:r>
            <a:endParaRPr/>
          </a:p>
          <a:p>
            <a:pPr indent="0" lvl="0" marL="0" rtl="0" algn="ctr">
              <a:lnSpc>
                <a:spcPct val="100000"/>
              </a:lnSpc>
              <a:spcBef>
                <a:spcPts val="1200"/>
              </a:spcBef>
              <a:spcAft>
                <a:spcPts val="0"/>
              </a:spcAft>
              <a:buClr>
                <a:schemeClr val="lt1"/>
              </a:buClr>
              <a:buSzPts val="1800"/>
              <a:buFont typeface="Arial"/>
              <a:buNone/>
            </a:pPr>
            <a:r>
              <a:t/>
            </a:r>
            <a:endParaRPr/>
          </a:p>
        </p:txBody>
      </p:sp>
    </p:spTree>
  </p:cSld>
  <p:clrMapOvr>
    <a:masterClrMapping/>
  </p:clrMapOvr>
  <mc:AlternateContent>
    <mc:Choice Requires="p14">
      <p:transition spd="slow" p14:dur="1250">
        <p14:flip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2"/>
          <p:cNvSpPr txBox="1"/>
          <p:nvPr>
            <p:ph type="title"/>
          </p:nvPr>
        </p:nvSpPr>
        <p:spPr>
          <a:xfrm>
            <a:off x="762000" y="715961"/>
            <a:ext cx="6477000" cy="11890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2"/>
              </a:buClr>
              <a:buSzPts val="4000"/>
              <a:buFont typeface="Quattrocento Sans"/>
              <a:buNone/>
            </a:pPr>
            <a:r>
              <a:rPr lang="en-US"/>
              <a:t>Contexto</a:t>
            </a:r>
            <a:endParaRPr/>
          </a:p>
        </p:txBody>
      </p:sp>
      <p:sp>
        <p:nvSpPr>
          <p:cNvPr id="70" name="Google Shape;70;p2"/>
          <p:cNvSpPr txBox="1"/>
          <p:nvPr>
            <p:ph idx="1" type="body"/>
          </p:nvPr>
        </p:nvSpPr>
        <p:spPr>
          <a:xfrm>
            <a:off x="762000" y="1905000"/>
            <a:ext cx="6340929" cy="3276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0" lang="en-US" sz="1800"/>
              <a:t>El proyecto tiene como objetivo desarrollar un sistema web que permita al Cuerpo de Bomberos </a:t>
            </a:r>
            <a:r>
              <a:rPr lang="en-US" sz="1800"/>
              <a:t>gestionar</a:t>
            </a:r>
            <a:r>
              <a:rPr b="0" lang="en-US" sz="1800"/>
              <a:t> el mantenimiento de sus vehículos de emergencia en tiempo real. El sistema </a:t>
            </a:r>
            <a:r>
              <a:rPr lang="en-US" sz="1800"/>
              <a:t>registrará</a:t>
            </a:r>
            <a:r>
              <a:rPr b="0" lang="en-US" sz="1800"/>
              <a:t> el mantenimiento preventivo y correctivo, </a:t>
            </a:r>
            <a:r>
              <a:rPr lang="en-US" sz="1800"/>
              <a:t>controlará</a:t>
            </a:r>
            <a:r>
              <a:rPr b="0" lang="en-US" sz="1800"/>
              <a:t> el inventario de repuestos y </a:t>
            </a:r>
            <a:r>
              <a:rPr lang="en-US" sz="1800"/>
              <a:t>gestionará</a:t>
            </a:r>
            <a:r>
              <a:rPr b="0" lang="en-US" sz="1800"/>
              <a:t> la mano de obra utilizada, optimizando así la disponibilidad operativa.</a:t>
            </a:r>
            <a:endParaRPr/>
          </a:p>
        </p:txBody>
      </p:sp>
      <p:pic>
        <p:nvPicPr>
          <p:cNvPr descr="Train the trainers: el nuevo ciclo de Ingeniosas junto a Duoc UC –  Ingeniosas" id="71" name="Google Shape;71;p2"/>
          <p:cNvPicPr preferRelativeResize="0"/>
          <p:nvPr/>
        </p:nvPicPr>
        <p:blipFill rotWithShape="1">
          <a:blip r:embed="rId3">
            <a:alphaModFix/>
          </a:blip>
          <a:srcRect b="40952" l="0" r="0" t="41905"/>
          <a:stretch/>
        </p:blipFill>
        <p:spPr>
          <a:xfrm>
            <a:off x="268222" y="6142039"/>
            <a:ext cx="3051921" cy="523187"/>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1525301" y="1995467"/>
            <a:ext cx="9141397"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lt1"/>
              </a:buClr>
              <a:buSzPts val="4000"/>
              <a:buFont typeface="Quattrocento Sans"/>
              <a:buNone/>
            </a:pPr>
            <a:r>
              <a:rPr lang="en-US"/>
              <a:t>Problemática</a:t>
            </a:r>
            <a:endParaRPr/>
          </a:p>
        </p:txBody>
      </p:sp>
      <p:sp>
        <p:nvSpPr>
          <p:cNvPr id="77" name="Google Shape;77;p3"/>
          <p:cNvSpPr txBox="1"/>
          <p:nvPr>
            <p:ph idx="1" type="body"/>
          </p:nvPr>
        </p:nvSpPr>
        <p:spPr>
          <a:xfrm>
            <a:off x="1752600" y="2847048"/>
            <a:ext cx="9059523" cy="3107438"/>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0"/>
              </a:spcBef>
              <a:spcAft>
                <a:spcPts val="0"/>
              </a:spcAft>
              <a:buClr>
                <a:schemeClr val="dk1"/>
              </a:buClr>
              <a:buSzPts val="1100"/>
              <a:buFont typeface="Arial"/>
              <a:buNone/>
            </a:pPr>
            <a:r>
              <a:rPr lang="en-US" sz="1800"/>
              <a:t>El </a:t>
            </a:r>
            <a:r>
              <a:rPr b="1" lang="en-US" sz="1800"/>
              <a:t>problema principal,</a:t>
            </a:r>
            <a:r>
              <a:rPr lang="en-US" sz="1800"/>
              <a:t> es que el sistema actual de gestión de los vehículos de emergencia no es eficiente, no ofrece visibilidad en tiempo real ni automatización en las tareas de mantenimiento, lo que afecta tanto la disponibilidad operativa como la seguridad de los bomberos y de la comunidad. Algunos puntos importantes serían: </a:t>
            </a:r>
            <a:endParaRPr/>
          </a:p>
          <a:p>
            <a:pPr indent="-317500" lvl="0" marL="457200" rtl="0" algn="just">
              <a:lnSpc>
                <a:spcPct val="115000"/>
              </a:lnSpc>
              <a:spcBef>
                <a:spcPts val="1200"/>
              </a:spcBef>
              <a:spcAft>
                <a:spcPts val="0"/>
              </a:spcAft>
              <a:buClr>
                <a:schemeClr val="lt1"/>
              </a:buClr>
              <a:buSzPts val="1400"/>
              <a:buChar char="●"/>
            </a:pPr>
            <a:r>
              <a:rPr lang="en-US" sz="1800"/>
              <a:t>Mantenimiento Inadecuado</a:t>
            </a:r>
            <a:endParaRPr/>
          </a:p>
          <a:p>
            <a:pPr indent="-317500" lvl="0" marL="457200" rtl="0" algn="just">
              <a:lnSpc>
                <a:spcPct val="115000"/>
              </a:lnSpc>
              <a:spcBef>
                <a:spcPts val="0"/>
              </a:spcBef>
              <a:spcAft>
                <a:spcPts val="0"/>
              </a:spcAft>
              <a:buClr>
                <a:schemeClr val="lt1"/>
              </a:buClr>
              <a:buSzPts val="1400"/>
              <a:buChar char="●"/>
            </a:pPr>
            <a:r>
              <a:rPr lang="en-US" sz="1800"/>
              <a:t>Falta de Control y Seguimiento en Tiempo Real</a:t>
            </a:r>
            <a:endParaRPr/>
          </a:p>
          <a:p>
            <a:pPr indent="-317500" lvl="0" marL="457200" rtl="0" algn="just">
              <a:lnSpc>
                <a:spcPct val="115000"/>
              </a:lnSpc>
              <a:spcBef>
                <a:spcPts val="0"/>
              </a:spcBef>
              <a:spcAft>
                <a:spcPts val="0"/>
              </a:spcAft>
              <a:buClr>
                <a:schemeClr val="lt1"/>
              </a:buClr>
              <a:buSzPts val="1400"/>
              <a:buChar char="●"/>
            </a:pPr>
            <a:r>
              <a:rPr lang="en-US" sz="1800"/>
              <a:t>Gestión Deficiente de Inventarios de Repuestos</a:t>
            </a:r>
            <a:endParaRPr/>
          </a:p>
          <a:p>
            <a:pPr indent="0" lvl="0" marL="0" rtl="0" algn="ctr">
              <a:lnSpc>
                <a:spcPct val="100000"/>
              </a:lnSpc>
              <a:spcBef>
                <a:spcPts val="0"/>
              </a:spcBef>
              <a:spcAft>
                <a:spcPts val="0"/>
              </a:spcAft>
              <a:buClr>
                <a:schemeClr val="lt1"/>
              </a:buClr>
              <a:buSzPts val="1800"/>
              <a:buFont typeface="Arial"/>
              <a:buNone/>
            </a:pPr>
            <a:r>
              <a:t/>
            </a:r>
            <a:endParaRPr/>
          </a:p>
          <a:p>
            <a:pPr indent="0" lvl="0" marL="0" rtl="0" algn="ctr">
              <a:lnSpc>
                <a:spcPct val="100000"/>
              </a:lnSpc>
              <a:spcBef>
                <a:spcPts val="0"/>
              </a:spcBef>
              <a:spcAft>
                <a:spcPts val="0"/>
              </a:spcAft>
              <a:buClr>
                <a:schemeClr val="lt1"/>
              </a:buClr>
              <a:buSzPts val="1800"/>
              <a:buFont typeface="Arial"/>
              <a:buNone/>
            </a:pPr>
            <a:r>
              <a:t/>
            </a:r>
            <a:endParaRPr/>
          </a:p>
        </p:txBody>
      </p:sp>
      <p:pic>
        <p:nvPicPr>
          <p:cNvPr descr="Train the trainers: el nuevo ciclo de Ingeniosas junto a Duoc UC –  Ingeniosas" id="78" name="Google Shape;78;p3"/>
          <p:cNvPicPr preferRelativeResize="0"/>
          <p:nvPr/>
        </p:nvPicPr>
        <p:blipFill rotWithShape="1">
          <a:blip r:embed="rId3">
            <a:alphaModFix/>
          </a:blip>
          <a:srcRect b="40952" l="0" r="0" t="41905"/>
          <a:stretch/>
        </p:blipFill>
        <p:spPr>
          <a:xfrm>
            <a:off x="8933250" y="178401"/>
            <a:ext cx="3051921" cy="523187"/>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1525301" y="1995467"/>
            <a:ext cx="9141397"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lt1"/>
              </a:buClr>
              <a:buSzPts val="4000"/>
              <a:buFont typeface="Quattrocento Sans"/>
              <a:buNone/>
            </a:pPr>
            <a:r>
              <a:rPr lang="en-US"/>
              <a:t>Solución</a:t>
            </a:r>
            <a:endParaRPr/>
          </a:p>
        </p:txBody>
      </p:sp>
      <p:sp>
        <p:nvSpPr>
          <p:cNvPr id="85" name="Google Shape;85;p4"/>
          <p:cNvSpPr txBox="1"/>
          <p:nvPr>
            <p:ph idx="1" type="body"/>
          </p:nvPr>
        </p:nvSpPr>
        <p:spPr>
          <a:xfrm>
            <a:off x="1577124" y="2912361"/>
            <a:ext cx="9037751" cy="2047564"/>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0"/>
              </a:spcBef>
              <a:spcAft>
                <a:spcPts val="0"/>
              </a:spcAft>
              <a:buClr>
                <a:schemeClr val="dk1"/>
              </a:buClr>
              <a:buSzPts val="1100"/>
              <a:buFont typeface="Arial"/>
              <a:buNone/>
            </a:pPr>
            <a:r>
              <a:rPr lang="en-US" sz="1800"/>
              <a:t>La </a:t>
            </a:r>
            <a:r>
              <a:rPr b="1" lang="en-US" sz="1800"/>
              <a:t>solución </a:t>
            </a:r>
            <a:r>
              <a:rPr lang="en-US" sz="1800"/>
              <a:t>consiste en un sistema web integral que proporciona herramientas de gestión de mantenimiento de vehículos, control de inventarios, seguimiento en tiempo real de los vehículos , con el objetivo de optimizar la operatividad de los vehículos de emergencia, reducir costos, mejorar la seguridad y aumentar la eficiencia del Cuerpo de Bomberos.</a:t>
            </a:r>
            <a:endParaRPr/>
          </a:p>
          <a:p>
            <a:pPr indent="0" lvl="0" marL="0" rtl="0" algn="ctr">
              <a:lnSpc>
                <a:spcPct val="100000"/>
              </a:lnSpc>
              <a:spcBef>
                <a:spcPts val="0"/>
              </a:spcBef>
              <a:spcAft>
                <a:spcPts val="0"/>
              </a:spcAft>
              <a:buClr>
                <a:schemeClr val="lt1"/>
              </a:buClr>
              <a:buSzPts val="1800"/>
              <a:buFont typeface="Arial"/>
              <a:buNone/>
            </a:pPr>
            <a:r>
              <a:t/>
            </a:r>
            <a:endParaRPr/>
          </a:p>
        </p:txBody>
      </p:sp>
      <p:pic>
        <p:nvPicPr>
          <p:cNvPr descr="Train the trainers: el nuevo ciclo de Ingeniosas junto a Duoc UC –  Ingeniosas" id="86" name="Google Shape;86;p4"/>
          <p:cNvPicPr preferRelativeResize="0"/>
          <p:nvPr/>
        </p:nvPicPr>
        <p:blipFill rotWithShape="1">
          <a:blip r:embed="rId3">
            <a:alphaModFix/>
          </a:blip>
          <a:srcRect b="40952" l="0" r="0" t="41905"/>
          <a:stretch/>
        </p:blipFill>
        <p:spPr>
          <a:xfrm>
            <a:off x="8933250" y="178401"/>
            <a:ext cx="3051921" cy="523187"/>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5"/>
          <p:cNvSpPr txBox="1"/>
          <p:nvPr>
            <p:ph type="title"/>
          </p:nvPr>
        </p:nvSpPr>
        <p:spPr>
          <a:xfrm>
            <a:off x="573947" y="332518"/>
            <a:ext cx="5369608" cy="6463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2"/>
              </a:buClr>
              <a:buSzPts val="4000"/>
              <a:buFont typeface="Quattrocento Sans"/>
              <a:buNone/>
            </a:pPr>
            <a:r>
              <a:rPr lang="en-US"/>
              <a:t>Modelo de Negocios</a:t>
            </a:r>
            <a:endParaRPr/>
          </a:p>
        </p:txBody>
      </p:sp>
      <p:pic>
        <p:nvPicPr>
          <p:cNvPr descr="Train the trainers: el nuevo ciclo de Ingeniosas junto a Duoc UC –  Ingeniosas" id="93" name="Google Shape;93;p5"/>
          <p:cNvPicPr preferRelativeResize="0"/>
          <p:nvPr/>
        </p:nvPicPr>
        <p:blipFill rotWithShape="1">
          <a:blip r:embed="rId3">
            <a:alphaModFix/>
          </a:blip>
          <a:srcRect b="40952" l="0" r="0" t="41905"/>
          <a:stretch/>
        </p:blipFill>
        <p:spPr>
          <a:xfrm>
            <a:off x="8933250" y="178401"/>
            <a:ext cx="3051921" cy="523187"/>
          </a:xfrm>
          <a:prstGeom prst="rect">
            <a:avLst/>
          </a:prstGeom>
          <a:noFill/>
          <a:ln>
            <a:noFill/>
          </a:ln>
        </p:spPr>
      </p:pic>
      <p:pic>
        <p:nvPicPr>
          <p:cNvPr id="94" name="Google Shape;94;p5"/>
          <p:cNvPicPr preferRelativeResize="0"/>
          <p:nvPr/>
        </p:nvPicPr>
        <p:blipFill rotWithShape="1">
          <a:blip r:embed="rId4">
            <a:alphaModFix/>
          </a:blip>
          <a:srcRect b="0" l="0" r="0" t="0"/>
          <a:stretch/>
        </p:blipFill>
        <p:spPr>
          <a:xfrm>
            <a:off x="1660395" y="978850"/>
            <a:ext cx="9388052" cy="4900299"/>
          </a:xfrm>
          <a:prstGeom prst="rect">
            <a:avLst/>
          </a:prstGeom>
          <a:noFill/>
          <a:ln cap="flat" cmpd="sng" w="9525">
            <a:solidFill>
              <a:srgbClr val="FA7929"/>
            </a:solidFill>
            <a:prstDash val="solid"/>
            <a:round/>
            <a:headEnd len="sm" w="sm" type="none"/>
            <a:tailEnd len="sm" w="sm" type="none"/>
          </a:ln>
        </p:spPr>
      </p:pic>
      <p:sp>
        <p:nvSpPr>
          <p:cNvPr id="95" name="Google Shape;95;p5"/>
          <p:cNvSpPr/>
          <p:nvPr/>
        </p:nvSpPr>
        <p:spPr>
          <a:xfrm>
            <a:off x="10070425" y="2580775"/>
            <a:ext cx="749100" cy="646200"/>
          </a:xfrm>
          <a:prstGeom prst="rect">
            <a:avLst/>
          </a:prstGeom>
          <a:solidFill>
            <a:srgbClr val="FA7929"/>
          </a:solidFill>
          <a:ln cap="flat" cmpd="sng" w="9525">
            <a:solidFill>
              <a:srgbClr val="FA79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5"/>
          <p:cNvSpPr/>
          <p:nvPr/>
        </p:nvSpPr>
        <p:spPr>
          <a:xfrm>
            <a:off x="7470600" y="2291025"/>
            <a:ext cx="749100" cy="470100"/>
          </a:xfrm>
          <a:prstGeom prst="rect">
            <a:avLst/>
          </a:prstGeom>
          <a:solidFill>
            <a:srgbClr val="FA7929"/>
          </a:solidFill>
          <a:ln cap="flat" cmpd="sng" w="9525">
            <a:solidFill>
              <a:srgbClr val="FA79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mc:AlternateContent>
    <mc:Choice Requires="p14">
      <p:transition spd="slow" p14:dur="1250">
        <p14:flip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6"/>
          <p:cNvSpPr txBox="1"/>
          <p:nvPr>
            <p:ph type="title"/>
          </p:nvPr>
        </p:nvSpPr>
        <p:spPr>
          <a:xfrm>
            <a:off x="5199742" y="1242434"/>
            <a:ext cx="4664694" cy="7526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Quattrocento Sans"/>
              <a:buNone/>
            </a:pPr>
            <a:r>
              <a:rPr lang="en-US"/>
              <a:t>Metodología Ágil</a:t>
            </a:r>
            <a:endParaRPr/>
          </a:p>
        </p:txBody>
      </p:sp>
      <p:sp>
        <p:nvSpPr>
          <p:cNvPr id="102" name="Google Shape;102;p6"/>
          <p:cNvSpPr txBox="1"/>
          <p:nvPr>
            <p:ph idx="1" type="body"/>
          </p:nvPr>
        </p:nvSpPr>
        <p:spPr>
          <a:xfrm>
            <a:off x="5199742" y="2195944"/>
            <a:ext cx="6477000" cy="371994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15000"/>
              </a:lnSpc>
              <a:spcBef>
                <a:spcPts val="0"/>
              </a:spcBef>
              <a:spcAft>
                <a:spcPts val="0"/>
              </a:spcAft>
              <a:buClr>
                <a:schemeClr val="dk1"/>
              </a:buClr>
              <a:buSzPct val="108108"/>
              <a:buChar char="●"/>
            </a:pPr>
            <a:r>
              <a:rPr b="0" lang="en-US" sz="1800"/>
              <a:t>Elegimos Scrum porque es una metodología ágil que nos permite organizar el trabajo en pasos pequeños y manejables llamados “sprints”. Esto hace que podamos entregar avances rápidos y ajustarse fácilmente a cambios o nuevas ideas.</a:t>
            </a:r>
            <a:endParaRPr b="0" sz="1800"/>
          </a:p>
          <a:p>
            <a:pPr indent="0" lvl="0" marL="0" rtl="0" algn="l">
              <a:lnSpc>
                <a:spcPct val="115000"/>
              </a:lnSpc>
              <a:spcBef>
                <a:spcPts val="0"/>
              </a:spcBef>
              <a:spcAft>
                <a:spcPts val="0"/>
              </a:spcAft>
              <a:buNone/>
            </a:pPr>
            <a:r>
              <a:t/>
            </a:r>
            <a:endParaRPr b="0"/>
          </a:p>
          <a:p>
            <a:pPr indent="-228600" lvl="0" marL="228600" rtl="0" algn="l">
              <a:lnSpc>
                <a:spcPct val="115000"/>
              </a:lnSpc>
              <a:spcBef>
                <a:spcPts val="0"/>
              </a:spcBef>
              <a:spcAft>
                <a:spcPts val="0"/>
              </a:spcAft>
              <a:buClr>
                <a:schemeClr val="dk1"/>
              </a:buClr>
              <a:buSzPct val="108108"/>
              <a:buChar char="●"/>
            </a:pPr>
            <a:r>
              <a:rPr b="0" lang="en-US" sz="1800"/>
              <a:t>Comparado con metodologías tradicionales. Scrum es más flexible y eficiente. En lugar de seguir un plan rígido, </a:t>
            </a:r>
            <a:r>
              <a:rPr b="0" lang="en-US" sz="1800"/>
              <a:t>Scrum permite hacer ajustes durante el desarrollo si surgen nuevas necesidades o problemas</a:t>
            </a:r>
            <a:r>
              <a:rPr b="0" lang="en-US" sz="1800"/>
              <a:t>. Además, a diferencia de otras metodologías ágiles menos estructuradas, Scrum tiene un marco claro con roles, reuniones y ciclos definidos, lo que facilita la organización del equipo y la gestión del tiempo. Esto lo hace ideal para nuestro proyecto, donde los requerimientos pueden evolucionar.</a:t>
            </a:r>
            <a:endParaRPr/>
          </a:p>
        </p:txBody>
      </p:sp>
      <p:pic>
        <p:nvPicPr>
          <p:cNvPr descr="Train the trainers: el nuevo ciclo de Ingeniosas junto a Duoc UC –  Ingeniosas" id="103" name="Google Shape;103;p6"/>
          <p:cNvPicPr preferRelativeResize="0"/>
          <p:nvPr/>
        </p:nvPicPr>
        <p:blipFill rotWithShape="1">
          <a:blip r:embed="rId3">
            <a:alphaModFix/>
          </a:blip>
          <a:srcRect b="40952" l="0" r="0" t="41905"/>
          <a:stretch/>
        </p:blipFill>
        <p:spPr>
          <a:xfrm>
            <a:off x="8933250" y="178401"/>
            <a:ext cx="3051921" cy="523187"/>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ph type="title"/>
          </p:nvPr>
        </p:nvSpPr>
        <p:spPr>
          <a:xfrm>
            <a:off x="800100" y="378422"/>
            <a:ext cx="10591800" cy="6463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939393"/>
              </a:buClr>
              <a:buSzPts val="4000"/>
              <a:buFont typeface="Quattrocento Sans"/>
              <a:buNone/>
            </a:pPr>
            <a:r>
              <a:rPr lang="en-US"/>
              <a:t>Planificación</a:t>
            </a:r>
            <a:endParaRPr/>
          </a:p>
        </p:txBody>
      </p:sp>
      <p:pic>
        <p:nvPicPr>
          <p:cNvPr descr="Train the trainers: el nuevo ciclo de Ingeniosas junto a Duoc UC –  Ingeniosas" id="109" name="Google Shape;109;p7"/>
          <p:cNvPicPr preferRelativeResize="0"/>
          <p:nvPr/>
        </p:nvPicPr>
        <p:blipFill rotWithShape="1">
          <a:blip r:embed="rId3">
            <a:alphaModFix/>
          </a:blip>
          <a:srcRect b="40952" l="0" r="0" t="41905"/>
          <a:stretch/>
        </p:blipFill>
        <p:spPr>
          <a:xfrm>
            <a:off x="8933250" y="178401"/>
            <a:ext cx="3051921" cy="523187"/>
          </a:xfrm>
          <a:prstGeom prst="rect">
            <a:avLst/>
          </a:prstGeom>
          <a:noFill/>
          <a:ln>
            <a:noFill/>
          </a:ln>
        </p:spPr>
      </p:pic>
      <p:pic>
        <p:nvPicPr>
          <p:cNvPr id="110" name="Google Shape;110;p7"/>
          <p:cNvPicPr preferRelativeResize="0"/>
          <p:nvPr/>
        </p:nvPicPr>
        <p:blipFill rotWithShape="1">
          <a:blip r:embed="rId4">
            <a:alphaModFix/>
          </a:blip>
          <a:srcRect b="0" l="0" r="0" t="0"/>
          <a:stretch/>
        </p:blipFill>
        <p:spPr>
          <a:xfrm>
            <a:off x="1440500" y="1205998"/>
            <a:ext cx="9311000" cy="4672300"/>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type="title"/>
          </p:nvPr>
        </p:nvSpPr>
        <p:spPr>
          <a:xfrm>
            <a:off x="762000" y="359508"/>
            <a:ext cx="5334000" cy="517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accent2"/>
              </a:buClr>
              <a:buSzPct val="100000"/>
              <a:buFont typeface="Quattrocento Sans"/>
              <a:buNone/>
            </a:pPr>
            <a:r>
              <a:rPr lang="en-US"/>
              <a:t>Historias de Usuario</a:t>
            </a:r>
            <a:endParaRPr/>
          </a:p>
        </p:txBody>
      </p:sp>
      <p:pic>
        <p:nvPicPr>
          <p:cNvPr descr="Train the trainers: el nuevo ciclo de Ingeniosas junto a Duoc UC –  Ingeniosas" id="116" name="Google Shape;116;p8"/>
          <p:cNvPicPr preferRelativeResize="0"/>
          <p:nvPr/>
        </p:nvPicPr>
        <p:blipFill rotWithShape="1">
          <a:blip r:embed="rId3">
            <a:alphaModFix/>
          </a:blip>
          <a:srcRect b="40952" l="0" r="0" t="41905"/>
          <a:stretch/>
        </p:blipFill>
        <p:spPr>
          <a:xfrm>
            <a:off x="8933250" y="178401"/>
            <a:ext cx="3051921" cy="523187"/>
          </a:xfrm>
          <a:prstGeom prst="rect">
            <a:avLst/>
          </a:prstGeom>
          <a:noFill/>
          <a:ln>
            <a:noFill/>
          </a:ln>
        </p:spPr>
      </p:pic>
      <p:pic>
        <p:nvPicPr>
          <p:cNvPr id="117" name="Google Shape;117;p8"/>
          <p:cNvPicPr preferRelativeResize="0"/>
          <p:nvPr/>
        </p:nvPicPr>
        <p:blipFill rotWithShape="1">
          <a:blip r:embed="rId4">
            <a:alphaModFix/>
          </a:blip>
          <a:srcRect b="0" l="0" r="0" t="0"/>
          <a:stretch/>
        </p:blipFill>
        <p:spPr>
          <a:xfrm>
            <a:off x="860450" y="4399899"/>
            <a:ext cx="9233151" cy="1285025"/>
          </a:xfrm>
          <a:prstGeom prst="rect">
            <a:avLst/>
          </a:prstGeom>
          <a:noFill/>
          <a:ln>
            <a:noFill/>
          </a:ln>
        </p:spPr>
      </p:pic>
      <p:pic>
        <p:nvPicPr>
          <p:cNvPr id="118" name="Google Shape;118;p8"/>
          <p:cNvPicPr preferRelativeResize="0"/>
          <p:nvPr/>
        </p:nvPicPr>
        <p:blipFill rotWithShape="1">
          <a:blip r:embed="rId5">
            <a:alphaModFix/>
          </a:blip>
          <a:srcRect b="0" l="0" r="0" t="0"/>
          <a:stretch/>
        </p:blipFill>
        <p:spPr>
          <a:xfrm>
            <a:off x="850925" y="948957"/>
            <a:ext cx="9233151" cy="3450942"/>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9"/>
          <p:cNvSpPr txBox="1"/>
          <p:nvPr>
            <p:ph type="title"/>
          </p:nvPr>
        </p:nvSpPr>
        <p:spPr>
          <a:xfrm>
            <a:off x="1525299" y="623867"/>
            <a:ext cx="9141397"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1"/>
              </a:buClr>
              <a:buSzPts val="4000"/>
              <a:buFont typeface="Quattrocento Sans"/>
              <a:buNone/>
            </a:pPr>
            <a:r>
              <a:rPr lang="en-US"/>
              <a:t>Base de Datos</a:t>
            </a:r>
            <a:endParaRPr/>
          </a:p>
        </p:txBody>
      </p:sp>
      <p:pic>
        <p:nvPicPr>
          <p:cNvPr id="125" name="Google Shape;125;p9"/>
          <p:cNvPicPr preferRelativeResize="0"/>
          <p:nvPr/>
        </p:nvPicPr>
        <p:blipFill rotWithShape="1">
          <a:blip r:embed="rId3">
            <a:alphaModFix/>
          </a:blip>
          <a:srcRect b="0" l="0" r="0" t="0"/>
          <a:stretch/>
        </p:blipFill>
        <p:spPr>
          <a:xfrm>
            <a:off x="1397211" y="1465949"/>
            <a:ext cx="9397575" cy="3926101"/>
          </a:xfrm>
          <a:prstGeom prst="rect">
            <a:avLst/>
          </a:prstGeom>
          <a:noFill/>
          <a:ln>
            <a:noFill/>
          </a:ln>
        </p:spPr>
      </p:pic>
      <p:pic>
        <p:nvPicPr>
          <p:cNvPr descr="Train the trainers: el nuevo ciclo de Ingeniosas junto a Duoc UC –  Ingeniosas" id="126" name="Google Shape;126;p9"/>
          <p:cNvPicPr preferRelativeResize="0"/>
          <p:nvPr/>
        </p:nvPicPr>
        <p:blipFill rotWithShape="1">
          <a:blip r:embed="rId4">
            <a:alphaModFix/>
          </a:blip>
          <a:srcRect b="40952" l="0" r="0" t="41905"/>
          <a:stretch/>
        </p:blipFill>
        <p:spPr>
          <a:xfrm>
            <a:off x="8933250" y="178401"/>
            <a:ext cx="3051921" cy="523187"/>
          </a:xfrm>
          <a:prstGeom prst="rect">
            <a:avLst/>
          </a:prstGeom>
          <a:noFill/>
          <a:ln>
            <a:noFill/>
          </a:ln>
        </p:spPr>
      </p:pic>
      <p:sp>
        <p:nvSpPr>
          <p:cNvPr id="127" name="Google Shape;127;p9"/>
          <p:cNvSpPr/>
          <p:nvPr/>
        </p:nvSpPr>
        <p:spPr>
          <a:xfrm>
            <a:off x="8313125" y="3311675"/>
            <a:ext cx="2571900" cy="181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mc:AlternateContent>
    <mc:Choice Requires="p14">
      <p:transition spd="slow" p14:dur="1250">
        <p14:flip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Custom 117">
      <a:dk1>
        <a:srgbClr val="000000"/>
      </a:dk1>
      <a:lt1>
        <a:srgbClr val="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2024-12-02T19:38:37Z</dcterms:created>
  <dc:creator>Catalina Herrera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