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2.png" ContentType="image/png"/>
  <Override PartName="/ppt/media/image25.png" ContentType="image/png"/>
  <Override PartName="/ppt/media/image26.png" ContentType="image/png"/>
  <Override PartName="/ppt/media/image1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png" ContentType="image/png"/>
  <Override PartName="/ppt/media/image24.png" ContentType="image/png"/>
  <Override PartName="/ppt/media/image3.jpeg" ContentType="image/jpeg"/>
  <Override PartName="/ppt/media/image15.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Pulse para editar </a:t>
            </a:r>
            <a:r>
              <a:rPr b="0" lang="en-US" sz="4400" spc="-1" strike="noStrike">
                <a:latin typeface="Arial"/>
              </a:rPr>
              <a:t>el formato del texto </a:t>
            </a:r>
            <a:r>
              <a:rPr b="0" lang="en-US" sz="4400" spc="-1" strike="noStrike">
                <a:latin typeface="Arial"/>
              </a:rPr>
              <a:t>de título</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Pulse para editar el formato de texto del esquema</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Segundo nivel del esquema</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Tercer nivel del esquema</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Cuarto nivel del esquema</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Quinto nivel del esquema</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Sexto nivel del esquema</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Séptimo nivel del esquema</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6 Rectángulo"/>
          <p:cNvSpPr/>
          <p:nvPr/>
        </p:nvSpPr>
        <p:spPr>
          <a:xfrm>
            <a:off x="0" y="6179400"/>
            <a:ext cx="12191400" cy="691920"/>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p:style>
      </p:sp>
      <p:pic>
        <p:nvPicPr>
          <p:cNvPr id="39" name="Picture 4" descr="http://www.ceste.es/wp-content/uploads/2016/06/CESTE-Diamante.png"/>
          <p:cNvPicPr/>
          <p:nvPr/>
        </p:nvPicPr>
        <p:blipFill>
          <a:blip r:embed="rId2"/>
          <a:stretch/>
        </p:blipFill>
        <p:spPr>
          <a:xfrm flipH="1">
            <a:off x="1680120" y="5883840"/>
            <a:ext cx="601920" cy="604080"/>
          </a:xfrm>
          <a:prstGeom prst="rect">
            <a:avLst/>
          </a:prstGeom>
          <a:ln w="0">
            <a:noFill/>
          </a:ln>
        </p:spPr>
      </p:pic>
      <p:pic>
        <p:nvPicPr>
          <p:cNvPr id="40" name="8 Imagen" descr="CESTE blanco estrella roja sin coletilla.png"/>
          <p:cNvPicPr/>
          <p:nvPr/>
        </p:nvPicPr>
        <p:blipFill>
          <a:blip r:embed="rId3"/>
          <a:stretch/>
        </p:blipFill>
        <p:spPr>
          <a:xfrm>
            <a:off x="9936360" y="6184800"/>
            <a:ext cx="1366920" cy="651960"/>
          </a:xfrm>
          <a:prstGeom prst="rect">
            <a:avLst/>
          </a:prstGeom>
          <a:ln w="0">
            <a:noFill/>
          </a:ln>
        </p:spPr>
      </p:pic>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Pulse para editar el formato del texto de título</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Pulse para editar el formato de texto del esquema</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Segundo nivel del esquema</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Tercer nivel del esquema</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Cuarto nivel del esquema</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Quinto nivel del esquema</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Sexto nivel del esquema</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Séptimo nivel del esquema</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Imagen 3" descr="Una mujer en frente de laptop&#10;&#10;Descripción generada automáticamente"/>
          <p:cNvPicPr/>
          <p:nvPr/>
        </p:nvPicPr>
        <p:blipFill>
          <a:blip r:embed="rId1"/>
          <a:srcRect l="1742" t="12716" r="9979" b="12799"/>
          <a:stretch/>
        </p:blipFill>
        <p:spPr>
          <a:xfrm>
            <a:off x="0" y="0"/>
            <a:ext cx="12191400" cy="6857280"/>
          </a:xfrm>
          <a:prstGeom prst="rect">
            <a:avLst/>
          </a:prstGeom>
          <a:ln w="0">
            <a:noFill/>
          </a:ln>
        </p:spPr>
      </p:pic>
      <p:sp>
        <p:nvSpPr>
          <p:cNvPr id="80" name="7 Rectángulo"/>
          <p:cNvSpPr/>
          <p:nvPr/>
        </p:nvSpPr>
        <p:spPr>
          <a:xfrm>
            <a:off x="852840" y="6682680"/>
            <a:ext cx="11391480" cy="352080"/>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p:style>
      </p:sp>
      <p:pic>
        <p:nvPicPr>
          <p:cNvPr id="81" name="Picture 4" descr="http://www.ceste.es/wp-content/uploads/2016/06/CESTE-Diamante.png"/>
          <p:cNvPicPr/>
          <p:nvPr/>
        </p:nvPicPr>
        <p:blipFill>
          <a:blip r:embed="rId2"/>
          <a:stretch/>
        </p:blipFill>
        <p:spPr>
          <a:xfrm flipH="1">
            <a:off x="552240" y="6582960"/>
            <a:ext cx="601920" cy="604080"/>
          </a:xfrm>
          <a:prstGeom prst="rect">
            <a:avLst/>
          </a:prstGeom>
          <a:ln w="0">
            <a:noFill/>
          </a:ln>
        </p:spPr>
      </p:pic>
      <p:sp>
        <p:nvSpPr>
          <p:cNvPr id="82" name="7 Rectángulo"/>
          <p:cNvSpPr/>
          <p:nvPr/>
        </p:nvSpPr>
        <p:spPr>
          <a:xfrm>
            <a:off x="-96840" y="-99360"/>
            <a:ext cx="11488320" cy="287280"/>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p:style>
      </p:sp>
      <p:pic>
        <p:nvPicPr>
          <p:cNvPr id="83" name="Picture 4" descr="http://www.ceste.es/wp-content/uploads/2016/06/CESTE-Diamante.png"/>
          <p:cNvPicPr/>
          <p:nvPr/>
        </p:nvPicPr>
        <p:blipFill>
          <a:blip r:embed="rId3"/>
          <a:stretch/>
        </p:blipFill>
        <p:spPr>
          <a:xfrm flipH="1">
            <a:off x="11091600" y="-316440"/>
            <a:ext cx="601920" cy="604080"/>
          </a:xfrm>
          <a:prstGeom prst="rect">
            <a:avLst/>
          </a:prstGeom>
          <a:ln w="0">
            <a:noFill/>
          </a:ln>
        </p:spPr>
      </p:pic>
      <p:grpSp>
        <p:nvGrpSpPr>
          <p:cNvPr id="84" name="Grupo 14"/>
          <p:cNvGrpSpPr/>
          <p:nvPr/>
        </p:nvGrpSpPr>
        <p:grpSpPr>
          <a:xfrm>
            <a:off x="504000" y="405720"/>
            <a:ext cx="5255640" cy="2406240"/>
            <a:chOff x="504000" y="405720"/>
            <a:chExt cx="5255640" cy="2406240"/>
          </a:xfrm>
        </p:grpSpPr>
        <p:sp>
          <p:nvSpPr>
            <p:cNvPr id="85" name="12 Rectángulo"/>
            <p:cNvSpPr/>
            <p:nvPr/>
          </p:nvSpPr>
          <p:spPr>
            <a:xfrm>
              <a:off x="504000" y="405720"/>
              <a:ext cx="4854240" cy="2406240"/>
            </a:xfrm>
            <a:prstGeom prst="rect">
              <a:avLst/>
            </a:prstGeom>
            <a:solidFill>
              <a:srgbClr val="003594">
                <a:alpha val="46000"/>
              </a:srgbClr>
            </a:solidFill>
            <a:ln>
              <a:noFill/>
            </a:ln>
          </p:spPr>
          <p:style>
            <a:lnRef idx="2">
              <a:schemeClr val="accent1">
                <a:shade val="50000"/>
              </a:schemeClr>
            </a:lnRef>
            <a:fillRef idx="1">
              <a:schemeClr val="accent1"/>
            </a:fillRef>
            <a:effectRef idx="0">
              <a:schemeClr val="accent1"/>
            </a:effectRef>
            <a:fontRef idx="minor"/>
          </p:style>
        </p:sp>
        <p:grpSp>
          <p:nvGrpSpPr>
            <p:cNvPr id="86" name="Grupo 5"/>
            <p:cNvGrpSpPr/>
            <p:nvPr/>
          </p:nvGrpSpPr>
          <p:grpSpPr>
            <a:xfrm>
              <a:off x="734760" y="980640"/>
              <a:ext cx="5024880" cy="1831320"/>
              <a:chOff x="734760" y="980640"/>
              <a:chExt cx="5024880" cy="1831320"/>
            </a:xfrm>
          </p:grpSpPr>
          <p:sp>
            <p:nvSpPr>
              <p:cNvPr id="87" name="2 Subtítulo"/>
              <p:cNvSpPr/>
              <p:nvPr/>
            </p:nvSpPr>
            <p:spPr>
              <a:xfrm>
                <a:off x="778680" y="2277000"/>
                <a:ext cx="4980960" cy="53496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tabLst>
                    <a:tab algn="l" pos="0"/>
                  </a:tabLst>
                </a:pPr>
                <a:r>
                  <a:rPr b="1" lang="es-ES" sz="1800" spc="-1" strike="noStrike">
                    <a:solidFill>
                      <a:srgbClr val="ffffff"/>
                    </a:solidFill>
                    <a:latin typeface="Calibri"/>
                    <a:ea typeface="DejaVu Sans"/>
                  </a:rPr>
                  <a:t>Aprendizaje no supervisado</a:t>
                </a:r>
                <a:endParaRPr b="0" lang="en-US" sz="1800" spc="-1" strike="noStrike">
                  <a:latin typeface="Arial"/>
                </a:endParaRPr>
              </a:p>
            </p:txBody>
          </p:sp>
          <p:sp>
            <p:nvSpPr>
              <p:cNvPr id="88" name="1 Título"/>
              <p:cNvSpPr/>
              <p:nvPr/>
            </p:nvSpPr>
            <p:spPr>
              <a:xfrm>
                <a:off x="734760" y="980640"/>
                <a:ext cx="4016880" cy="132228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s-ES" sz="3500" spc="-1" strike="noStrike">
                    <a:solidFill>
                      <a:srgbClr val="ffffff"/>
                    </a:solidFill>
                    <a:latin typeface="Calibri"/>
                    <a:ea typeface="DejaVu Sans"/>
                  </a:rPr>
                  <a:t>Formación IA</a:t>
                </a:r>
                <a:endParaRPr b="0" lang="en-US" sz="3500" spc="-1" strike="noStrike">
                  <a:latin typeface="Arial"/>
                </a:endParaRPr>
              </a:p>
            </p:txBody>
          </p:sp>
        </p:grpSp>
      </p:grpSp>
      <p:pic>
        <p:nvPicPr>
          <p:cNvPr id="89" name="Imagen 9" descr="Logotipo&#10;&#10;El contenido generado por IA puede ser incorrecto."/>
          <p:cNvPicPr/>
          <p:nvPr/>
        </p:nvPicPr>
        <p:blipFill>
          <a:blip r:embed="rId4"/>
          <a:stretch/>
        </p:blipFill>
        <p:spPr>
          <a:xfrm>
            <a:off x="3575880" y="532440"/>
            <a:ext cx="1653480" cy="8074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Ejemplos de aplicación</a:t>
            </a:r>
            <a:endParaRPr b="0" lang="en-US" sz="2400" spc="-1" strike="noStrike">
              <a:latin typeface="Arial"/>
            </a:endParaRPr>
          </a:p>
        </p:txBody>
      </p:sp>
      <p:sp>
        <p:nvSpPr>
          <p:cNvPr id="111"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Segmentación de clientes en marketing, agrupando usuarios por comportamiento de compra.</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Agrupación de documentos o noticias por temática.</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Detección de anomalías en transacciones financieras o ciberseguridad.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Reducción de dimensionalidad para representar imágenes o datos genómicos en espacios más manejables.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Preprocesamiento antes de aplicar algoritmos supervisados, eliminando redundancias y ruido.</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Ejemplos de aplicación</a:t>
            </a:r>
            <a:endParaRPr b="0" lang="en-US" sz="2400" spc="-1" strike="noStrike">
              <a:latin typeface="Arial"/>
            </a:endParaRPr>
          </a:p>
        </p:txBody>
      </p:sp>
      <p:sp>
        <p:nvSpPr>
          <p:cNvPr id="113"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14" name="" descr=""/>
          <p:cNvPicPr/>
          <p:nvPr/>
        </p:nvPicPr>
        <p:blipFill>
          <a:blip r:embed="rId1"/>
          <a:stretch/>
        </p:blipFill>
        <p:spPr>
          <a:xfrm>
            <a:off x="3420000" y="1260000"/>
            <a:ext cx="5286240" cy="4150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16" name="PlaceHolder 2"/>
          <p:cNvSpPr>
            <a:spLocks noGrp="1"/>
          </p:cNvSpPr>
          <p:nvPr>
            <p:ph/>
          </p:nvPr>
        </p:nvSpPr>
        <p:spPr>
          <a:xfrm>
            <a:off x="838080" y="10490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Definición:</a:t>
            </a:r>
            <a:r>
              <a:rPr b="0" lang="es-ES" sz="2400" spc="-1" strike="noStrike">
                <a:solidFill>
                  <a:srgbClr val="000000"/>
                </a:solidFill>
                <a:latin typeface="Calibri"/>
              </a:rPr>
              <a:t> La reducción de la dimensionalidad es una técnica del aprendizaje no supervisado cuyo objetivo es simplificar los datos eliminando variables redundantes o irrelevantes, manteniendo al mismo tiempo la mayor parte de la información útil</a:t>
            </a:r>
            <a:endParaRPr b="0" lang="en-US" sz="2400" spc="-1" strike="noStrike">
              <a:latin typeface="Arial"/>
            </a:endParaRPr>
          </a:p>
          <a:p>
            <a:pPr>
              <a:lnSpc>
                <a:spcPct val="90000"/>
              </a:lnSpc>
              <a:spcBef>
                <a:spcPts val="1001"/>
              </a:spcBef>
              <a:buNone/>
            </a:pPr>
            <a:endParaRPr b="0" lang="en-US" sz="2000" spc="-1" strike="noStrike">
              <a:latin typeface="Arial"/>
            </a:endParaRPr>
          </a:p>
          <a:p>
            <a:pPr algn="just">
              <a:lnSpc>
                <a:spcPct val="115000"/>
              </a:lnSpc>
              <a:spcAft>
                <a:spcPts val="1236"/>
              </a:spcAft>
              <a:buNone/>
            </a:pPr>
            <a:endParaRPr b="0" lang="en-US" sz="2400" spc="-1" strike="noStrike">
              <a:latin typeface="Arial"/>
            </a:endParaRPr>
          </a:p>
        </p:txBody>
      </p:sp>
      <p:pic>
        <p:nvPicPr>
          <p:cNvPr id="117" name="" descr=""/>
          <p:cNvPicPr/>
          <p:nvPr/>
        </p:nvPicPr>
        <p:blipFill>
          <a:blip r:embed="rId1"/>
          <a:srcRect l="0" t="10643" r="0" b="0"/>
          <a:stretch/>
        </p:blipFill>
        <p:spPr>
          <a:xfrm>
            <a:off x="3600000" y="2700000"/>
            <a:ext cx="4859640" cy="31010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19"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a:lnSpc>
                <a:spcPct val="100000"/>
              </a:lnSpc>
              <a:buNone/>
            </a:pPr>
            <a:r>
              <a:rPr b="1" lang="es-ES" sz="2400" spc="-1" strike="noStrike">
                <a:solidFill>
                  <a:srgbClr val="000000"/>
                </a:solidFill>
                <a:latin typeface="Calibri"/>
              </a:rPr>
              <a:t>Problemas de la alta dimensionalidad</a:t>
            </a:r>
            <a:endParaRPr b="0" lang="en-US" sz="2400" spc="-1" strike="noStrike">
              <a:latin typeface="Arial"/>
            </a:endParaRPr>
          </a:p>
          <a:p>
            <a:pPr marL="450360" indent="-179640" algn="just">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Maldición de la dimensionalidad</a:t>
            </a:r>
            <a:r>
              <a:rPr b="0" lang="en-US" sz="2000" spc="-1" strike="noStrike">
                <a:solidFill>
                  <a:srgbClr val="000000"/>
                </a:solidFill>
                <a:latin typeface="Calibri"/>
              </a:rPr>
              <a:t>: a medida que crece el número de variables, el espacio de los datos se vuelve más disperso y se necesitan muchos más ejemplos para cubrirlo de forma representativa.</a:t>
            </a:r>
            <a:endParaRPr b="0" lang="en-US" sz="2000" spc="-1" strike="noStrike">
              <a:latin typeface="Arial"/>
            </a:endParaRPr>
          </a:p>
          <a:p>
            <a:pPr marL="450360" indent="-179640" algn="just">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Sobreajuste</a:t>
            </a:r>
            <a:r>
              <a:rPr b="0" lang="en-US" sz="2000" spc="-1" strike="noStrike">
                <a:solidFill>
                  <a:srgbClr val="000000"/>
                </a:solidFill>
                <a:latin typeface="Calibri"/>
              </a:rPr>
              <a:t>: un modelo con demasiadas variables puede “memorizar” el ruido en lugar de aprender patrones generales.</a:t>
            </a:r>
            <a:endParaRPr b="0" lang="en-US" sz="2000" spc="-1" strike="noStrike">
              <a:latin typeface="Arial"/>
            </a:endParaRPr>
          </a:p>
          <a:p>
            <a:pPr marL="450360" indent="-179640" algn="just">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Coste computacional elevado</a:t>
            </a:r>
            <a:r>
              <a:rPr b="0" lang="en-US" sz="2000" spc="-1" strike="noStrike">
                <a:solidFill>
                  <a:srgbClr val="000000"/>
                </a:solidFill>
                <a:latin typeface="Calibri"/>
              </a:rPr>
              <a:t>: mayor número de variables implica más tiempo de cómputo y uso de memoria.</a:t>
            </a:r>
            <a:endParaRPr b="0" lang="en-US" sz="2000" spc="-1" strike="noStrike">
              <a:latin typeface="Arial"/>
            </a:endParaRPr>
          </a:p>
          <a:p>
            <a:pPr marL="450360" indent="-179640" algn="just">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Dificultad en la interpretación</a:t>
            </a:r>
            <a:r>
              <a:rPr b="0" lang="en-US" sz="2000" spc="-1" strike="noStrike">
                <a:solidFill>
                  <a:srgbClr val="000000"/>
                </a:solidFill>
                <a:latin typeface="Calibri"/>
              </a:rPr>
              <a:t>: datos con cientos de variables resultan difíciles de analizar y entender.</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21"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22" name="" descr=""/>
          <p:cNvPicPr/>
          <p:nvPr/>
        </p:nvPicPr>
        <p:blipFill>
          <a:blip r:embed="rId1"/>
          <a:stretch/>
        </p:blipFill>
        <p:spPr>
          <a:xfrm>
            <a:off x="3420000" y="1229760"/>
            <a:ext cx="5399640" cy="45298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24"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a:lnSpc>
                <a:spcPct val="100000"/>
              </a:lnSpc>
              <a:buNone/>
            </a:pPr>
            <a:r>
              <a:rPr b="1" lang="es-ES" sz="2400" spc="-1" strike="noStrike">
                <a:solidFill>
                  <a:srgbClr val="000000"/>
                </a:solidFill>
                <a:latin typeface="Calibri"/>
              </a:rPr>
              <a:t>Objetivos de la reducción de dimensionalidad</a:t>
            </a:r>
            <a:endParaRPr b="0" lang="en-US" sz="24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Simplificar los datos</a:t>
            </a:r>
            <a:r>
              <a:rPr b="0" lang="en-US" sz="2000" spc="-1" strike="noStrike">
                <a:solidFill>
                  <a:srgbClr val="000000"/>
                </a:solidFill>
                <a:latin typeface="Calibri"/>
              </a:rPr>
              <a:t> para hacerlos más manejables.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Mejorar la visualización</a:t>
            </a:r>
            <a:r>
              <a:rPr b="0" lang="en-US" sz="2000" spc="-1" strike="noStrike">
                <a:solidFill>
                  <a:srgbClr val="000000"/>
                </a:solidFill>
                <a:latin typeface="Calibri"/>
              </a:rPr>
              <a:t> en 2D o 3D.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Reducir el ruido</a:t>
            </a:r>
            <a:r>
              <a:rPr b="0" lang="en-US" sz="2000" spc="-1" strike="noStrike">
                <a:solidFill>
                  <a:srgbClr val="000000"/>
                </a:solidFill>
                <a:latin typeface="Calibri"/>
              </a:rPr>
              <a:t> y mejorar la calidad del aprendizaje.</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Acelerar el entrenamiento</a:t>
            </a:r>
            <a:r>
              <a:rPr b="0" lang="en-US" sz="2000" spc="-1" strike="noStrike">
                <a:solidFill>
                  <a:srgbClr val="000000"/>
                </a:solidFill>
                <a:latin typeface="Calibri"/>
              </a:rPr>
              <a:t> de modelos supervisados.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Facilitar la detección de patrones</a:t>
            </a:r>
            <a:r>
              <a:rPr b="0" lang="en-US" sz="2000" spc="-1" strike="noStrike">
                <a:solidFill>
                  <a:srgbClr val="000000"/>
                </a:solidFill>
                <a:latin typeface="Calibri"/>
              </a:rPr>
              <a:t> ocultos en los datos.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26"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a:lnSpc>
                <a:spcPct val="100000"/>
              </a:lnSpc>
              <a:buNone/>
            </a:pPr>
            <a:r>
              <a:rPr b="1" lang="es-ES" sz="2400" spc="-1" strike="noStrike">
                <a:solidFill>
                  <a:srgbClr val="000000"/>
                </a:solidFill>
                <a:latin typeface="Calibri"/>
              </a:rPr>
              <a:t>Métodos principales</a:t>
            </a:r>
            <a:endParaRPr b="0" lang="en-US" sz="2400" spc="-1" strike="noStrike">
              <a:latin typeface="Arial"/>
            </a:endParaRPr>
          </a:p>
          <a:p>
            <a:pPr marL="450360" indent="-179640">
              <a:lnSpc>
                <a:spcPct val="115000"/>
              </a:lnSpc>
              <a:spcAft>
                <a:spcPts val="1236"/>
              </a:spcAft>
              <a:buNone/>
              <a:tabLst>
                <a:tab algn="l" pos="0"/>
              </a:tabLst>
            </a:pPr>
            <a:r>
              <a:rPr b="1" lang="en-US" sz="2000" spc="-1" strike="noStrike">
                <a:solidFill>
                  <a:srgbClr val="000000"/>
                </a:solidFill>
                <a:latin typeface="Calibri"/>
              </a:rPr>
              <a:t>Selección de características</a:t>
            </a:r>
            <a:r>
              <a:rPr b="0" lang="en-US" sz="2000" spc="-1" strike="noStrike">
                <a:solidFill>
                  <a:srgbClr val="000000"/>
                </a:solidFill>
                <a:latin typeface="Calibri"/>
              </a:rPr>
              <a:t> (</a:t>
            </a:r>
            <a:r>
              <a:rPr b="0" i="1" lang="en-US" sz="2000" spc="-1" strike="noStrike">
                <a:solidFill>
                  <a:srgbClr val="000000"/>
                </a:solidFill>
                <a:latin typeface="Calibri"/>
              </a:rPr>
              <a:t>feature selection</a:t>
            </a:r>
            <a:r>
              <a:rPr b="0" lang="en-US" sz="2000" spc="-1" strike="noStrike">
                <a:solidFill>
                  <a:srgbClr val="000000"/>
                </a:solidFill>
                <a:latin typeface="Calibri"/>
              </a:rPr>
              <a:t>): elegir un subconjunto relevante de variables originales.</a:t>
            </a:r>
            <a:endParaRPr b="0" lang="en-US" sz="2000" spc="-1" strike="noStrike">
              <a:latin typeface="Arial"/>
            </a:endParaRPr>
          </a:p>
          <a:p>
            <a:pPr marL="900360" indent="-179640">
              <a:lnSpc>
                <a:spcPct val="115000"/>
              </a:lnSpc>
              <a:spcAft>
                <a:spcPts val="1236"/>
              </a:spcAft>
              <a:buNone/>
              <a:tabLst>
                <a:tab algn="l" pos="0"/>
              </a:tabLst>
            </a:pPr>
            <a:r>
              <a:rPr b="0" lang="en-US" sz="2000" spc="-1" strike="noStrike">
                <a:solidFill>
                  <a:srgbClr val="000000"/>
                </a:solidFill>
                <a:latin typeface="Calibri"/>
              </a:rPr>
              <a:t>Ejemplos: análisis de correlación, importancia de variables en modelos de árbol.</a:t>
            </a:r>
            <a:endParaRPr b="0" lang="en-US" sz="2000" spc="-1" strike="noStrike">
              <a:latin typeface="Arial"/>
            </a:endParaRPr>
          </a:p>
          <a:p>
            <a:pPr marL="450360" indent="-179640">
              <a:lnSpc>
                <a:spcPct val="115000"/>
              </a:lnSpc>
              <a:spcAft>
                <a:spcPts val="1236"/>
              </a:spcAft>
              <a:buNone/>
              <a:tabLst>
                <a:tab algn="l" pos="0"/>
              </a:tabLst>
            </a:pPr>
            <a:r>
              <a:rPr b="1" lang="en-US" sz="2000" spc="-1" strike="noStrike">
                <a:solidFill>
                  <a:srgbClr val="000000"/>
                </a:solidFill>
                <a:latin typeface="Calibri"/>
              </a:rPr>
              <a:t>Extracción de características</a:t>
            </a:r>
            <a:r>
              <a:rPr b="0" lang="en-US" sz="2000" spc="-1" strike="noStrike">
                <a:solidFill>
                  <a:srgbClr val="000000"/>
                </a:solidFill>
                <a:latin typeface="Calibri"/>
              </a:rPr>
              <a:t> (</a:t>
            </a:r>
            <a:r>
              <a:rPr b="0" i="1" lang="en-US" sz="2000" spc="-1" strike="noStrike">
                <a:solidFill>
                  <a:srgbClr val="000000"/>
                </a:solidFill>
                <a:latin typeface="Calibri"/>
              </a:rPr>
              <a:t>feature extraction</a:t>
            </a:r>
            <a:r>
              <a:rPr b="0" lang="en-US" sz="2000" spc="-1" strike="noStrike">
                <a:solidFill>
                  <a:srgbClr val="000000"/>
                </a:solidFill>
                <a:latin typeface="Calibri"/>
              </a:rPr>
              <a:t>): transformar el espacio original en uno nuevo con menos dimensiones.</a:t>
            </a:r>
            <a:endParaRPr b="0" lang="en-US" sz="2000" spc="-1" strike="noStrike">
              <a:latin typeface="Arial"/>
            </a:endParaRPr>
          </a:p>
          <a:p>
            <a:pPr marL="900360" indent="-179640">
              <a:lnSpc>
                <a:spcPct val="115000"/>
              </a:lnSpc>
              <a:spcAft>
                <a:spcPts val="1236"/>
              </a:spcAft>
              <a:buNone/>
              <a:tabLst>
                <a:tab algn="l" pos="0"/>
              </a:tabLst>
            </a:pPr>
            <a:r>
              <a:rPr b="0" lang="en-US" sz="2000" spc="-1" strike="noStrike">
                <a:solidFill>
                  <a:srgbClr val="000000"/>
                </a:solidFill>
                <a:latin typeface="Calibri"/>
              </a:rPr>
              <a:t>Ejemplo principal: Análisis de Componentes Principales (PCA), que combina variables originales en nuevas dimensiones que concentran la mayor parte de la varianza.</a:t>
            </a:r>
            <a:endParaRPr b="0" lang="en-US" sz="2000" spc="-1" strike="noStrike">
              <a:latin typeface="Arial"/>
            </a:endParaRPr>
          </a:p>
          <a:p>
            <a:pPr marL="900360" indent="-179640">
              <a:lnSpc>
                <a:spcPct val="115000"/>
              </a:lnSpc>
              <a:spcAft>
                <a:spcPts val="1236"/>
              </a:spcAft>
              <a:buNone/>
              <a:tabLst>
                <a:tab algn="l" pos="0"/>
              </a:tabLst>
            </a:pPr>
            <a:r>
              <a:rPr b="0" lang="en-US" sz="2000" spc="-1" strike="noStrike">
                <a:solidFill>
                  <a:srgbClr val="000000"/>
                </a:solidFill>
                <a:latin typeface="Calibri"/>
              </a:rPr>
              <a:t>Otros métodos: </a:t>
            </a:r>
            <a:r>
              <a:rPr b="0" i="1" lang="en-US" sz="2000" spc="-1" strike="noStrike">
                <a:solidFill>
                  <a:srgbClr val="000000"/>
                </a:solidFill>
                <a:latin typeface="Calibri"/>
              </a:rPr>
              <a:t>t-SNE</a:t>
            </a:r>
            <a:r>
              <a:rPr b="0" lang="en-US" sz="2000" spc="-1" strike="noStrike">
                <a:solidFill>
                  <a:srgbClr val="000000"/>
                </a:solidFill>
                <a:latin typeface="Calibri"/>
              </a:rPr>
              <a:t> (t-distributed Stochastic Neighbor Embedding), UMAP.</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28" name="PlaceHolder 2"/>
          <p:cNvSpPr>
            <a:spLocks noGrp="1"/>
          </p:cNvSpPr>
          <p:nvPr>
            <p:ph/>
          </p:nvPr>
        </p:nvSpPr>
        <p:spPr>
          <a:xfrm>
            <a:off x="824760" y="10490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29" name="" descr=""/>
          <p:cNvPicPr/>
          <p:nvPr/>
        </p:nvPicPr>
        <p:blipFill>
          <a:blip r:embed="rId1"/>
          <a:stretch/>
        </p:blipFill>
        <p:spPr>
          <a:xfrm>
            <a:off x="3240000" y="1102320"/>
            <a:ext cx="6458040" cy="44773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31"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Algoritmos</a:t>
            </a:r>
            <a:endParaRPr b="0" lang="en-US" sz="2400" spc="-1" strike="noStrike">
              <a:latin typeface="Arial"/>
            </a:endParaRPr>
          </a:p>
          <a:p>
            <a:pPr marL="228600" indent="-228600">
              <a:lnSpc>
                <a:spcPct val="90000"/>
              </a:lnSpc>
              <a:spcBef>
                <a:spcPts val="1001"/>
              </a:spcBef>
              <a:buClr>
                <a:srgbClr val="000000"/>
              </a:buClr>
              <a:buFont typeface="Arial"/>
              <a:buChar char="•"/>
            </a:pPr>
            <a:r>
              <a:rPr b="0" lang="es-ES" sz="2000" spc="-1" strike="noStrike">
                <a:solidFill>
                  <a:srgbClr val="000000"/>
                </a:solidFill>
                <a:latin typeface="Calibri"/>
              </a:rPr>
              <a:t>Los algoritmos son el motor del aprendizaje no supervisado. Al no tener etiquetas que sirvan de guía, estos algoritmos deben descubrir las relaciones por sí mismos. Para lograrlo, se enfocan en: </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Menor complejidad</a:t>
            </a:r>
            <a:r>
              <a:rPr b="0" lang="es-ES" sz="2000" spc="-1" strike="noStrike">
                <a:solidFill>
                  <a:srgbClr val="000000"/>
                </a:solidFill>
                <a:latin typeface="Calibri"/>
              </a:rPr>
              <a:t>: Los modelos tienden a ser más simples que los de aprendizaje supervisado, ya que se centran en la estructura intrínseca de los datos.</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Menos subóptimos:</a:t>
            </a:r>
            <a:r>
              <a:rPr b="0" lang="es-ES" sz="2000" spc="-1" strike="noStrike">
                <a:solidFill>
                  <a:srgbClr val="000000"/>
                </a:solidFill>
                <a:latin typeface="Calibri"/>
              </a:rPr>
              <a:t> Al no depender de una "respuesta correcta", el algoritmo busca una solución que optimice una medida interna, como la agrupación de datos similares.</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Mayor precisión:</a:t>
            </a:r>
            <a:r>
              <a:rPr b="0" lang="es-ES" sz="2000" spc="-1" strike="noStrike">
                <a:solidFill>
                  <a:srgbClr val="000000"/>
                </a:solidFill>
                <a:latin typeface="Calibri"/>
              </a:rPr>
              <a:t> La precisión se mide en la capacidad de encontrar patrones coherentes, no en acertar una etiqueta.</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Menor ruido:</a:t>
            </a:r>
            <a:r>
              <a:rPr b="0" lang="es-ES" sz="2000" spc="-1" strike="noStrike">
                <a:solidFill>
                  <a:srgbClr val="000000"/>
                </a:solidFill>
                <a:latin typeface="Calibri"/>
              </a:rPr>
              <a:t> Buscan minimizar el efecto de datos irrelevantes (ruido) para enfocarse en la estructura esencial. </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33"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Selección de variables</a:t>
            </a:r>
            <a:endParaRPr b="0" lang="en-US" sz="2400" spc="-1" strike="noStrike">
              <a:latin typeface="Arial"/>
            </a:endParaRPr>
          </a:p>
          <a:p>
            <a:pPr marL="228600" indent="-228600">
              <a:lnSpc>
                <a:spcPct val="90000"/>
              </a:lnSpc>
              <a:spcBef>
                <a:spcPts val="1001"/>
              </a:spcBef>
              <a:buClr>
                <a:srgbClr val="000000"/>
              </a:buClr>
              <a:buFont typeface="Arial"/>
              <a:buChar char="•"/>
            </a:pPr>
            <a:r>
              <a:rPr b="0" lang="es-ES" sz="2000" spc="-1" strike="noStrike">
                <a:solidFill>
                  <a:srgbClr val="000000"/>
                </a:solidFill>
                <a:latin typeface="Calibri"/>
              </a:rPr>
              <a:t>La selección de variables es una etapa crítica que ayuda a mejorar el rendimiento y la interpretabilidad de los modelos. Sus objetivos son:</a:t>
            </a:r>
            <a:endParaRPr b="0" lang="en-US" sz="2000" spc="-1" strike="noStrike">
              <a:latin typeface="Arial"/>
            </a:endParaRPr>
          </a:p>
          <a:p>
            <a:pPr>
              <a:lnSpc>
                <a:spcPct val="90000"/>
              </a:lnSpc>
              <a:spcBef>
                <a:spcPts val="1001"/>
              </a:spcBef>
              <a:buNone/>
            </a:pP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Eliminación de redundancia</a:t>
            </a:r>
            <a:r>
              <a:rPr b="0" lang="es-ES" sz="2000" spc="-1" strike="noStrike">
                <a:solidFill>
                  <a:srgbClr val="000000"/>
                </a:solidFill>
                <a:latin typeface="Calibri"/>
              </a:rPr>
              <a:t>: Se identifican y eliminan variables que aportan información duplicada.</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Agrupación por categorías:</a:t>
            </a:r>
            <a:r>
              <a:rPr b="0" lang="es-ES" sz="2000" spc="-1" strike="noStrike">
                <a:solidFill>
                  <a:srgbClr val="000000"/>
                </a:solidFill>
                <a:latin typeface="Calibri"/>
              </a:rPr>
              <a:t> En lugar de tratar cada variable de forma independiente, se agrupan aquellas que se relacionan, lo que simplifica el modelo.</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Disminución de multicolinealidad:</a:t>
            </a:r>
            <a:r>
              <a:rPr b="0" lang="es-ES" sz="2000" spc="-1" strike="noStrike">
                <a:solidFill>
                  <a:srgbClr val="000000"/>
                </a:solidFill>
                <a:latin typeface="Calibri"/>
              </a:rPr>
              <a:t> Se reduce la correlación entre variables predictoras, lo que mejora la estabilidad y el rendimiento del modelo.</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Apredizaje automáticon</a:t>
            </a:r>
            <a:endParaRPr b="0" lang="en-US" sz="2400" spc="-1" strike="noStrike">
              <a:latin typeface="Arial"/>
            </a:endParaRPr>
          </a:p>
        </p:txBody>
      </p:sp>
      <p:sp>
        <p:nvSpPr>
          <p:cNvPr id="91"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92" name="" descr=""/>
          <p:cNvPicPr/>
          <p:nvPr/>
        </p:nvPicPr>
        <p:blipFill>
          <a:blip r:embed="rId1"/>
          <a:stretch/>
        </p:blipFill>
        <p:spPr>
          <a:xfrm>
            <a:off x="1483200" y="1802160"/>
            <a:ext cx="9707760" cy="30574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35"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Gráficas</a:t>
            </a:r>
            <a:endParaRPr b="0" lang="en-US" sz="2400" spc="-1" strike="noStrike">
              <a:latin typeface="Arial"/>
            </a:endParaRPr>
          </a:p>
          <a:p>
            <a:pPr marL="228600" indent="-228600">
              <a:lnSpc>
                <a:spcPct val="90000"/>
              </a:lnSpc>
              <a:spcBef>
                <a:spcPts val="1001"/>
              </a:spcBef>
              <a:buClr>
                <a:srgbClr val="000000"/>
              </a:buClr>
              <a:buFont typeface="Arial"/>
              <a:buChar char="•"/>
            </a:pPr>
            <a:r>
              <a:rPr b="0" lang="es-ES" sz="2000" spc="-1" strike="noStrike">
                <a:solidFill>
                  <a:srgbClr val="000000"/>
                </a:solidFill>
                <a:latin typeface="Calibri"/>
              </a:rPr>
              <a:t>La visualización es fundamental en el aprendizaje no supervisado, ya que ayuda a entender los patrones descubiertos por los algoritmos. </a:t>
            </a:r>
            <a:endParaRPr b="0" lang="en-US" sz="2000" spc="-1" strike="noStrike">
              <a:latin typeface="Arial"/>
            </a:endParaRPr>
          </a:p>
          <a:p>
            <a:pPr>
              <a:lnSpc>
                <a:spcPct val="90000"/>
              </a:lnSpc>
              <a:spcBef>
                <a:spcPts val="1001"/>
              </a:spcBef>
              <a:buNone/>
            </a:pP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Representaciones en 2 ó 3D:</a:t>
            </a:r>
            <a:r>
              <a:rPr b="0" lang="es-ES" sz="2000" spc="-1" strike="noStrike">
                <a:solidFill>
                  <a:srgbClr val="000000"/>
                </a:solidFill>
                <a:latin typeface="Calibri"/>
              </a:rPr>
              <a:t> Se utilizan para visualizar conjuntos de datos complejos en un espacio de menor dimensión, haciendo que los patrones y grupos sean más fáciles de ver.</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Cambios en Sistema de Referencia</a:t>
            </a:r>
            <a:r>
              <a:rPr b="0" lang="es-ES" sz="2000" spc="-1" strike="noStrike">
                <a:solidFill>
                  <a:srgbClr val="000000"/>
                </a:solidFill>
                <a:latin typeface="Calibri"/>
              </a:rPr>
              <a:t>: Los algoritmos de reducción de dimensionalidad, como el Análisis de Componentes Principales (PCA), transforman los datos para que se puedan visualizar de forma más eficiente en un nuevo sistema de coordenadas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a:t>
            </a:r>
            <a:endParaRPr b="0" lang="en-US" sz="2400" spc="-1" strike="noStrike">
              <a:latin typeface="Arial"/>
            </a:endParaRPr>
          </a:p>
        </p:txBody>
      </p:sp>
      <p:sp>
        <p:nvSpPr>
          <p:cNvPr id="137"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38" name="" descr=""/>
          <p:cNvPicPr/>
          <p:nvPr/>
        </p:nvPicPr>
        <p:blipFill>
          <a:blip r:embed="rId1"/>
          <a:stretch/>
        </p:blipFill>
        <p:spPr>
          <a:xfrm>
            <a:off x="2347200" y="995040"/>
            <a:ext cx="7732440" cy="44085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 matriz de correlación</a:t>
            </a:r>
            <a:endParaRPr b="0" lang="en-US" sz="2400" spc="-1" strike="noStrike">
              <a:latin typeface="Arial"/>
            </a:endParaRPr>
          </a:p>
        </p:txBody>
      </p:sp>
      <p:sp>
        <p:nvSpPr>
          <p:cNvPr id="140" name="PlaceHolder 2"/>
          <p:cNvSpPr>
            <a:spLocks noGrp="1"/>
          </p:cNvSpPr>
          <p:nvPr>
            <p:ph/>
          </p:nvPr>
        </p:nvSpPr>
        <p:spPr>
          <a:xfrm>
            <a:off x="720000" y="1124640"/>
            <a:ext cx="5461560" cy="12150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Matriz de correlación:</a:t>
            </a:r>
            <a:r>
              <a:rPr b="0" lang="es-ES" sz="2000" spc="-1" strike="noStrike">
                <a:solidFill>
                  <a:srgbClr val="000000"/>
                </a:solidFill>
                <a:latin typeface="Calibri"/>
              </a:rPr>
              <a:t>  Es una tabla o matriz cuadrada que muestra los coeficientes de correlación entre todas las combinaciones de pares de variables en un conjunto de datos</a:t>
            </a:r>
            <a:endParaRPr b="0" lang="en-US" sz="2000" spc="-1" strike="noStrike">
              <a:latin typeface="Arial"/>
            </a:endParaRPr>
          </a:p>
        </p:txBody>
      </p:sp>
      <p:pic>
        <p:nvPicPr>
          <p:cNvPr id="141" name="" descr=""/>
          <p:cNvPicPr/>
          <p:nvPr/>
        </p:nvPicPr>
        <p:blipFill>
          <a:blip r:embed="rId1"/>
          <a:stretch/>
        </p:blipFill>
        <p:spPr>
          <a:xfrm>
            <a:off x="6528240" y="365040"/>
            <a:ext cx="5351400" cy="5590440"/>
          </a:xfrm>
          <a:prstGeom prst="rect">
            <a:avLst/>
          </a:prstGeom>
          <a:ln w="0">
            <a:noFill/>
          </a:ln>
        </p:spPr>
      </p:pic>
      <p:sp>
        <p:nvSpPr>
          <p:cNvPr id="142" name=""/>
          <p:cNvSpPr/>
          <p:nvPr/>
        </p:nvSpPr>
        <p:spPr>
          <a:xfrm>
            <a:off x="900000" y="2700000"/>
            <a:ext cx="5281560" cy="3052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1" lang="en-US" sz="2000" spc="-1" strike="noStrike">
                <a:latin typeface="Arial"/>
              </a:rPr>
              <a:t>Diagonal principal:</a:t>
            </a:r>
            <a:r>
              <a:rPr b="0" lang="en-US" sz="2000" spc="-1" strike="noStrike">
                <a:latin typeface="Arial"/>
              </a:rPr>
              <a:t> La diagonal principal de la matriz siempre está formada por unos, ya que la correlación de una variable consigo misma es siempre perfecta (1).</a:t>
            </a:r>
            <a:endParaRPr b="0" lang="en-US" sz="2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n-US" sz="2000" spc="-1" strike="noStrike">
                <a:latin typeface="Arial"/>
              </a:rPr>
              <a:t>Simetría:</a:t>
            </a:r>
            <a:r>
              <a:rPr b="0" lang="en-US" sz="2000" spc="-1" strike="noStrike">
                <a:latin typeface="Arial"/>
              </a:rPr>
              <a:t> La matriz es simétrica, lo que significa que el coeficiente de correlación entre la variable A y la B es el mismo que entre la B y la A</a:t>
            </a:r>
            <a:endParaRPr b="0" lang="en-US" sz="2000" spc="-1" strike="noStrike">
              <a:latin typeface="Arial"/>
            </a:endParaRPr>
          </a:p>
          <a:p>
            <a:pPr>
              <a:lnSpc>
                <a:spcPct val="100000"/>
              </a:lnSpc>
              <a:buNone/>
            </a:pPr>
            <a:endParaRPr b="0" lang="en-US" sz="1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 matriz de correlación</a:t>
            </a:r>
            <a:endParaRPr b="0" lang="en-US" sz="2400" spc="-1" strike="noStrike">
              <a:latin typeface="Arial"/>
            </a:endParaRPr>
          </a:p>
        </p:txBody>
      </p:sp>
      <p:sp>
        <p:nvSpPr>
          <p:cNvPr id="144"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 </a:t>
            </a:r>
            <a:r>
              <a:rPr b="1" lang="es-ES" sz="2400" spc="-1" strike="noStrike">
                <a:solidFill>
                  <a:srgbClr val="000000"/>
                </a:solidFill>
                <a:latin typeface="Calibri"/>
              </a:rPr>
              <a:t>Identificar las variables redundantes </a:t>
            </a:r>
            <a:endParaRPr b="0" lang="en-US" sz="2400" spc="-1" strike="noStrike">
              <a:latin typeface="Arial"/>
            </a:endParaRPr>
          </a:p>
          <a:p>
            <a:pPr>
              <a:lnSpc>
                <a:spcPct val="90000"/>
              </a:lnSpc>
              <a:spcBef>
                <a:spcPts val="1001"/>
              </a:spcBef>
              <a:buNone/>
            </a:pPr>
            <a:endParaRPr b="0" lang="en-US" sz="24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Visualizar la matriz:</a:t>
            </a:r>
            <a:r>
              <a:rPr b="0" lang="es-ES" sz="2000" spc="-1" strike="noStrike">
                <a:solidFill>
                  <a:srgbClr val="000000"/>
                </a:solidFill>
                <a:latin typeface="Calibri"/>
              </a:rPr>
              <a:t> Representar la matriz de correlación como un mapa de calor (heatmap) para una interpretación más sencilla. Buscar las celdas con colores intensos que correspondan a un alto coeficiente de correlación (cercano a 1 o -1).</a:t>
            </a: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Definir un umbral:</a:t>
            </a:r>
            <a:r>
              <a:rPr b="0" lang="es-ES" sz="2000" spc="-1" strike="noStrike">
                <a:solidFill>
                  <a:srgbClr val="000000"/>
                </a:solidFill>
                <a:latin typeface="Calibri"/>
              </a:rPr>
              <a:t> Establecer un umbral para la correlación, por ejemplo, 0.8. Cualquier par de variables con una correlación mayor a este umbral se considera altamente correlacionado. </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 matriz de correlación</a:t>
            </a:r>
            <a:endParaRPr b="0" lang="en-US" sz="2400" spc="-1" strike="noStrike">
              <a:latin typeface="Arial"/>
            </a:endParaRPr>
          </a:p>
        </p:txBody>
      </p:sp>
      <p:sp>
        <p:nvSpPr>
          <p:cNvPr id="146"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Decidir qué variable eliminar</a:t>
            </a:r>
            <a:endParaRPr b="0" lang="en-US" sz="2400" spc="-1" strike="noStrike">
              <a:latin typeface="Arial"/>
            </a:endParaRPr>
          </a:p>
          <a:p>
            <a:pPr>
              <a:lnSpc>
                <a:spcPct val="90000"/>
              </a:lnSpc>
              <a:spcBef>
                <a:spcPts val="1001"/>
              </a:spcBef>
              <a:buNone/>
            </a:pPr>
            <a:endParaRPr b="0" lang="en-US" sz="24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Conocimiento del dominio:</a:t>
            </a:r>
            <a:r>
              <a:rPr b="0" lang="es-ES" sz="2000" spc="-1" strike="noStrike">
                <a:solidFill>
                  <a:srgbClr val="000000"/>
                </a:solidFill>
                <a:latin typeface="Calibri"/>
              </a:rPr>
              <a:t> Si su objetivo es la interpretabilidad, puede usar su conocimiento del negocio para decidir qué variable es más significativa o más fácil de explicar. Por ejemplo, si los ingresos y el sueldo están muy correlacionados, puede conservar solo la que sea más relevante para el problema que se está analizando.</a:t>
            </a: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Correlación con la variable objetivo:</a:t>
            </a:r>
            <a:r>
              <a:rPr b="0" lang="es-ES" sz="2000" spc="-1" strike="noStrike">
                <a:solidFill>
                  <a:srgbClr val="000000"/>
                </a:solidFill>
                <a:latin typeface="Calibri"/>
              </a:rPr>
              <a:t> En problemas de aprendizaje supervisado, puede calcular la correlación de cada variable con la variable objetivo. Cuando tenga un par de variables redundantes, conserve la que tenga una mayor correlación con el resultado que quiere predecir y elimine la otra.</a:t>
            </a: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Prueba y error:</a:t>
            </a:r>
            <a:r>
              <a:rPr b="0" lang="es-ES" sz="2000" spc="-1" strike="noStrike">
                <a:solidFill>
                  <a:srgbClr val="000000"/>
                </a:solidFill>
                <a:latin typeface="Calibri"/>
              </a:rPr>
              <a:t> Puede eliminar una de las variables redundantes y entrenar su modelo. Después, pruebe eliminando la otra. Compare el rendimiento del modelo en ambos casos y conserve la configuración que le dé mejores resultados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 matriz de correlación</a:t>
            </a:r>
            <a:endParaRPr b="0" lang="en-US" sz="2400" spc="-1" strike="noStrike">
              <a:latin typeface="Arial"/>
            </a:endParaRPr>
          </a:p>
        </p:txBody>
      </p:sp>
      <p:sp>
        <p:nvSpPr>
          <p:cNvPr id="148"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Considerar alternativas a la eliminación</a:t>
            </a:r>
            <a:endParaRPr b="0" lang="en-US" sz="2400" spc="-1" strike="noStrike">
              <a:latin typeface="Arial"/>
            </a:endParaRPr>
          </a:p>
          <a:p>
            <a:pPr>
              <a:lnSpc>
                <a:spcPct val="90000"/>
              </a:lnSpc>
              <a:spcBef>
                <a:spcPts val="1001"/>
              </a:spcBef>
              <a:buNone/>
            </a:pP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Combinar variables:</a:t>
            </a:r>
            <a:r>
              <a:rPr b="0" lang="es-ES" sz="2000" spc="-1" strike="noStrike">
                <a:solidFill>
                  <a:srgbClr val="000000"/>
                </a:solidFill>
                <a:latin typeface="Calibri"/>
              </a:rPr>
              <a:t> Si las variables altamente correlacionadas miden aspectos similares, puede combinarlas en una nueva característica. Por ejemplo, si el alto y el peso están correlacionados, puede crear una nueva variable de "Índice de Masa Corporal" (IMC).</a:t>
            </a: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Usar PCA:</a:t>
            </a:r>
            <a:r>
              <a:rPr b="0" lang="es-ES" sz="2000" spc="-1" strike="noStrike">
                <a:solidFill>
                  <a:srgbClr val="000000"/>
                </a:solidFill>
                <a:latin typeface="Calibri"/>
              </a:rPr>
              <a:t> En lugar de seleccionar variables, puede usar el Análisis de Componentes Principales (PCA) para transformar las variables correlacionadas en un nuevo conjunto de componentes que no estén correlacionados. Esto reduce la dimensionalidad mientras conserva la mayor parte de la varianza. Sin embargo, los nuevos componentes pueden ser más difíciles de interpretar.</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50"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1" lang="es-ES" sz="2400" spc="-1" strike="noStrike">
                <a:solidFill>
                  <a:srgbClr val="000000"/>
                </a:solidFill>
                <a:latin typeface="Calibri"/>
              </a:rPr>
              <a:t>Definición</a:t>
            </a:r>
            <a:r>
              <a:rPr b="0" lang="es-ES" sz="2400" spc="-1" strike="noStrike">
                <a:solidFill>
                  <a:srgbClr val="000000"/>
                </a:solidFill>
                <a:latin typeface="Calibri"/>
              </a:rPr>
              <a:t>: El Análisis de Componentes Principales (PCA, por sus siglas en inglés) es una técnica de aprendizaje no supervisado que se utiliza principalmente para la reducción de dimensionalidad. Su objetivo es simplificar un conjunto de datos grande con muchas variables, o dimensiones, a un conjunto de datos más pequeño con menos variables, conservando la mayor cantidad de información posible</a:t>
            </a:r>
            <a:endParaRPr b="0" lang="en-US" sz="2400" spc="-1" strike="noStrike">
              <a:latin typeface="Arial"/>
            </a:endParaRPr>
          </a:p>
        </p:txBody>
      </p:sp>
      <p:pic>
        <p:nvPicPr>
          <p:cNvPr id="151" name="" descr=""/>
          <p:cNvPicPr/>
          <p:nvPr/>
        </p:nvPicPr>
        <p:blipFill>
          <a:blip r:embed="rId1"/>
          <a:stretch/>
        </p:blipFill>
        <p:spPr>
          <a:xfrm>
            <a:off x="3802680" y="3440160"/>
            <a:ext cx="4296960" cy="24058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53"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54" name="" descr=""/>
          <p:cNvPicPr/>
          <p:nvPr/>
        </p:nvPicPr>
        <p:blipFill>
          <a:blip r:embed="rId1"/>
          <a:stretch/>
        </p:blipFill>
        <p:spPr>
          <a:xfrm>
            <a:off x="3594240" y="1200240"/>
            <a:ext cx="5405400" cy="4919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56"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57" name="" descr=""/>
          <p:cNvPicPr/>
          <p:nvPr/>
        </p:nvPicPr>
        <p:blipFill>
          <a:blip r:embed="rId1"/>
          <a:srcRect l="0" t="26146" r="0" b="0"/>
          <a:stretch/>
        </p:blipFill>
        <p:spPr>
          <a:xfrm>
            <a:off x="1440000" y="1055880"/>
            <a:ext cx="9796320" cy="50637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59"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60" name="" descr=""/>
          <p:cNvPicPr/>
          <p:nvPr/>
        </p:nvPicPr>
        <p:blipFill>
          <a:blip r:embed="rId1"/>
          <a:stretch/>
        </p:blipFill>
        <p:spPr>
          <a:xfrm>
            <a:off x="2491920" y="1440000"/>
            <a:ext cx="7767720" cy="3860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Supervisado Vs No Supervisado</a:t>
            </a:r>
            <a:endParaRPr b="0" lang="en-US" sz="2400" spc="-1" strike="noStrike">
              <a:latin typeface="Arial"/>
            </a:endParaRPr>
          </a:p>
        </p:txBody>
      </p:sp>
      <p:sp>
        <p:nvSpPr>
          <p:cNvPr id="94"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450360" indent="-179640">
              <a:lnSpc>
                <a:spcPct val="115000"/>
              </a:lnSpc>
              <a:spcAft>
                <a:spcPts val="1236"/>
              </a:spcAft>
              <a:buNone/>
              <a:tabLst>
                <a:tab algn="l" pos="0"/>
              </a:tabLst>
            </a:pPr>
            <a:r>
              <a:rPr b="1" lang="en-US" sz="2000" spc="-1" strike="noStrike">
                <a:solidFill>
                  <a:srgbClr val="000000"/>
                </a:solidFill>
                <a:latin typeface="Calibri"/>
              </a:rPr>
              <a:t>Supervisado:</a:t>
            </a:r>
            <a:r>
              <a:rPr b="0" lang="en-US" sz="2000" spc="-1" strike="noStrike">
                <a:solidFill>
                  <a:srgbClr val="000000"/>
                </a:solidFill>
                <a:latin typeface="Calibri"/>
              </a:rPr>
              <a:t> se entrena con etiequetas, es decir, pares entrada–salida (ej. imágenes etiquetadas con la categoría “perro/gato”).</a:t>
            </a:r>
            <a:endParaRPr b="0" lang="en-US" sz="2000" spc="-1" strike="noStrike">
              <a:latin typeface="Arial"/>
            </a:endParaRPr>
          </a:p>
          <a:p>
            <a:pPr marL="450360" indent="-179640">
              <a:lnSpc>
                <a:spcPct val="115000"/>
              </a:lnSpc>
              <a:spcAft>
                <a:spcPts val="1236"/>
              </a:spcAft>
              <a:buNone/>
              <a:tabLst>
                <a:tab algn="l" pos="0"/>
              </a:tabLst>
            </a:pPr>
            <a:r>
              <a:rPr b="1" lang="en-US" sz="2000" spc="-1" strike="noStrike">
                <a:solidFill>
                  <a:srgbClr val="000000"/>
                </a:solidFill>
                <a:latin typeface="Calibri"/>
              </a:rPr>
              <a:t>No supervisado:</a:t>
            </a:r>
            <a:r>
              <a:rPr b="0" lang="en-US" sz="2000" spc="-1" strike="noStrike">
                <a:solidFill>
                  <a:srgbClr val="000000"/>
                </a:solidFill>
                <a:latin typeface="Calibri"/>
              </a:rPr>
              <a:t> se entrena únicamente con los datos de entrada, sin etiquetas (ej. imágenes sin categorías previas, el modelo debe encontrar similitudes por sí mismo).</a:t>
            </a:r>
            <a:endParaRPr b="0" lang="en-US" sz="2000" spc="-1" strike="noStrike">
              <a:latin typeface="Arial"/>
            </a:endParaRPr>
          </a:p>
          <a:p>
            <a:pPr marL="450360" indent="-179640">
              <a:lnSpc>
                <a:spcPct val="115000"/>
              </a:lnSpc>
              <a:spcAft>
                <a:spcPts val="1236"/>
              </a:spcAft>
              <a:buNone/>
              <a:tabLst>
                <a:tab algn="l" pos="0"/>
              </a:tabLst>
            </a:pPr>
            <a:r>
              <a:rPr b="0" lang="en-US" sz="2000" spc="-1" strike="noStrike">
                <a:solidFill>
                  <a:srgbClr val="000000"/>
                </a:solidFill>
                <a:latin typeface="Calibri"/>
              </a:rPr>
              <a:t>Mientras que el aprendizaje supervisado se centra en la </a:t>
            </a:r>
            <a:r>
              <a:rPr b="0" i="1" lang="en-US" sz="2000" spc="-1" strike="noStrike">
                <a:solidFill>
                  <a:srgbClr val="000000"/>
                </a:solidFill>
                <a:latin typeface="Calibri"/>
              </a:rPr>
              <a:t>predicción</a:t>
            </a:r>
            <a:r>
              <a:rPr b="0" lang="en-US" sz="2000" spc="-1" strike="noStrike">
                <a:solidFill>
                  <a:srgbClr val="000000"/>
                </a:solidFill>
                <a:latin typeface="Calibri"/>
              </a:rPr>
              <a:t>, el no supervisado se centra en la </a:t>
            </a:r>
            <a:r>
              <a:rPr b="0" i="1" lang="en-US" sz="2000" spc="-1" strike="noStrike">
                <a:solidFill>
                  <a:srgbClr val="000000"/>
                </a:solidFill>
                <a:latin typeface="Calibri"/>
              </a:rPr>
              <a:t>exploración y descubrimiento</a:t>
            </a:r>
            <a:r>
              <a:rPr b="0" lang="en-US" sz="2000" spc="-1" strike="noStrike">
                <a:solidFill>
                  <a:srgbClr val="000000"/>
                </a:solidFill>
                <a:latin typeface="Calibri"/>
              </a:rPr>
              <a:t>.</a:t>
            </a:r>
            <a:endParaRPr b="0" lang="en-US" sz="2000" spc="-1" strike="noStrike">
              <a:latin typeface="Arial"/>
            </a:endParaRPr>
          </a:p>
        </p:txBody>
      </p:sp>
      <p:pic>
        <p:nvPicPr>
          <p:cNvPr id="95" name="" descr=""/>
          <p:cNvPicPr/>
          <p:nvPr/>
        </p:nvPicPr>
        <p:blipFill>
          <a:blip r:embed="rId1"/>
          <a:srcRect l="0" t="7988" r="0" b="12079"/>
          <a:stretch/>
        </p:blipFill>
        <p:spPr>
          <a:xfrm>
            <a:off x="4373280" y="3780000"/>
            <a:ext cx="3366360" cy="20149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62"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63" name="" descr=""/>
          <p:cNvPicPr/>
          <p:nvPr/>
        </p:nvPicPr>
        <p:blipFill>
          <a:blip r:embed="rId1"/>
          <a:stretch/>
        </p:blipFill>
        <p:spPr>
          <a:xfrm>
            <a:off x="2480040" y="1440000"/>
            <a:ext cx="8319600" cy="39013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65" name="PlaceHolder 2"/>
          <p:cNvSpPr>
            <a:spLocks noGrp="1"/>
          </p:cNvSpPr>
          <p:nvPr>
            <p:ph/>
          </p:nvPr>
        </p:nvSpPr>
        <p:spPr>
          <a:xfrm>
            <a:off x="2340000" y="1260000"/>
            <a:ext cx="7559640" cy="5396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s-ES" sz="3200" spc="-1" strike="noStrike">
                <a:solidFill>
                  <a:srgbClr val="ff0000"/>
                </a:solidFill>
                <a:latin typeface="Calibri"/>
              </a:rPr>
              <a:t>ESCALAR LOS DATOS ANTES DE USAR PCA</a:t>
            </a:r>
            <a:endParaRPr b="0" lang="en-US" sz="3200" spc="-1" strike="noStrike">
              <a:latin typeface="Arial"/>
            </a:endParaRPr>
          </a:p>
        </p:txBody>
      </p:sp>
      <p:pic>
        <p:nvPicPr>
          <p:cNvPr id="166" name="" descr=""/>
          <p:cNvPicPr/>
          <p:nvPr/>
        </p:nvPicPr>
        <p:blipFill>
          <a:blip r:embed="rId1"/>
          <a:stretch/>
        </p:blipFill>
        <p:spPr>
          <a:xfrm>
            <a:off x="7094880" y="2468880"/>
            <a:ext cx="3884760" cy="3110760"/>
          </a:xfrm>
          <a:prstGeom prst="rect">
            <a:avLst/>
          </a:prstGeom>
          <a:ln w="0">
            <a:noFill/>
          </a:ln>
        </p:spPr>
      </p:pic>
      <p:sp>
        <p:nvSpPr>
          <p:cNvPr id="167" name=""/>
          <p:cNvSpPr/>
          <p:nvPr/>
        </p:nvSpPr>
        <p:spPr>
          <a:xfrm>
            <a:off x="900000" y="3420000"/>
            <a:ext cx="5039640" cy="2234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buNone/>
            </a:pPr>
            <a:r>
              <a:rPr b="1" lang="en-US" sz="2400" spc="-1" strike="noStrike">
                <a:latin typeface="Arial"/>
              </a:rPr>
              <a:t>MinMaxScaler</a:t>
            </a:r>
            <a:endParaRPr b="0" lang="en-US" sz="2400" spc="-1" strike="noStrike">
              <a:latin typeface="Arial"/>
            </a:endParaRPr>
          </a:p>
          <a:p>
            <a:pPr>
              <a:lnSpc>
                <a:spcPct val="100000"/>
              </a:lnSpc>
              <a:buNone/>
            </a:pPr>
            <a:r>
              <a:rPr b="0" lang="es-ES" sz="2000" spc="-1" strike="noStrike">
                <a:latin typeface="Calibri"/>
              </a:rPr>
              <a:t>El principal problema es que MinMaxScaler no considera la distribución de la varianza de cada variable. Al restringir todas las variables al mismo rango (por ejemplo, de 0 a 1), se distorsiona la estructura de la varianza original que PCA busca capturar</a:t>
            </a:r>
            <a:endParaRPr b="0" lang="en-US" sz="2000" spc="-1" strike="noStrike">
              <a:latin typeface="Arial"/>
            </a:endParaRPr>
          </a:p>
        </p:txBody>
      </p:sp>
      <p:sp>
        <p:nvSpPr>
          <p:cNvPr id="168" name=""/>
          <p:cNvSpPr/>
          <p:nvPr/>
        </p:nvSpPr>
        <p:spPr>
          <a:xfrm>
            <a:off x="889920" y="2160000"/>
            <a:ext cx="5039640" cy="961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buNone/>
            </a:pPr>
            <a:r>
              <a:rPr b="1" lang="en-US" sz="2400" spc="-1" strike="noStrike">
                <a:latin typeface="Arial"/>
              </a:rPr>
              <a:t>StandardScaler</a:t>
            </a:r>
            <a:endParaRPr b="0" lang="en-US" sz="2400" spc="-1" strike="noStrike">
              <a:latin typeface="Arial"/>
            </a:endParaRPr>
          </a:p>
          <a:p>
            <a:pPr>
              <a:lnSpc>
                <a:spcPct val="100000"/>
              </a:lnSpc>
              <a:buNone/>
            </a:pPr>
            <a:r>
              <a:rPr b="0" lang="es-ES" sz="2000" spc="-1" strike="noStrike">
                <a:latin typeface="Calibri"/>
              </a:rPr>
              <a:t>Recomendado para la mayoría de los casos</a:t>
            </a:r>
            <a:endParaRPr b="0" lang="en-US" sz="2000" spc="-1" strike="noStrike">
              <a:latin typeface="Arial"/>
            </a:endParaRPr>
          </a:p>
        </p:txBody>
      </p:sp>
      <p:pic>
        <p:nvPicPr>
          <p:cNvPr id="169" name="" descr=""/>
          <p:cNvPicPr/>
          <p:nvPr/>
        </p:nvPicPr>
        <p:blipFill>
          <a:blip r:embed="rId2"/>
          <a:stretch/>
        </p:blipFill>
        <p:spPr>
          <a:xfrm>
            <a:off x="1260000" y="1080000"/>
            <a:ext cx="829440" cy="829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71"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72" name="" descr=""/>
          <p:cNvPicPr/>
          <p:nvPr/>
        </p:nvPicPr>
        <p:blipFill>
          <a:blip r:embed="rId1"/>
          <a:stretch/>
        </p:blipFill>
        <p:spPr>
          <a:xfrm>
            <a:off x="2607840" y="1124640"/>
            <a:ext cx="7471800" cy="3959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74"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75" name="" descr=""/>
          <p:cNvPicPr/>
          <p:nvPr/>
        </p:nvPicPr>
        <p:blipFill>
          <a:blip r:embed="rId1"/>
          <a:stretch/>
        </p:blipFill>
        <p:spPr>
          <a:xfrm>
            <a:off x="1880640" y="1080000"/>
            <a:ext cx="8907480" cy="4499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77"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a:lnSpc>
                <a:spcPct val="100000"/>
              </a:lnSpc>
              <a:buNone/>
            </a:pPr>
            <a:r>
              <a:rPr b="1" lang="es-ES" sz="2400" spc="-1" strike="noStrike">
                <a:solidFill>
                  <a:srgbClr val="000000"/>
                </a:solidFill>
                <a:latin typeface="Calibri"/>
              </a:rPr>
              <a:t>Ejemplos de aplicación</a:t>
            </a:r>
            <a:endParaRPr b="0" lang="en-US" sz="24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Visión por computador</a:t>
            </a:r>
            <a:r>
              <a:rPr b="0" lang="en-US" sz="2000" spc="-1" strike="noStrike">
                <a:solidFill>
                  <a:srgbClr val="000000"/>
                </a:solidFill>
                <a:latin typeface="Calibri"/>
              </a:rPr>
              <a:t>: representar imágenes de alta resolución en un número reducido de componentes para acelerar algoritmos de clasificación.</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Genómica</a:t>
            </a:r>
            <a:r>
              <a:rPr b="0" lang="en-US" sz="2000" spc="-1" strike="noStrike">
                <a:solidFill>
                  <a:srgbClr val="000000"/>
                </a:solidFill>
                <a:latin typeface="Calibri"/>
              </a:rPr>
              <a:t>: analizar datos con miles de genes reduciendo el número de dimensiones a unas pocas que explican la variabilidad esencial.</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Marketing</a:t>
            </a:r>
            <a:r>
              <a:rPr b="0" lang="en-US" sz="2000" spc="-1" strike="noStrike">
                <a:solidFill>
                  <a:srgbClr val="000000"/>
                </a:solidFill>
                <a:latin typeface="Calibri"/>
              </a:rPr>
              <a:t>: simplificar cuestionarios con decenas de preguntas para encontrar factores latentes en el comportamiento del consumidor.</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79"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1" lang="es-ES" sz="2400" spc="-1" strike="noStrike">
                <a:solidFill>
                  <a:srgbClr val="000000"/>
                </a:solidFill>
                <a:latin typeface="Calibri"/>
              </a:rPr>
              <a:t>MNIST</a:t>
            </a:r>
            <a:r>
              <a:rPr b="0" lang="es-ES" sz="2400" spc="-1" strike="noStrike">
                <a:solidFill>
                  <a:srgbClr val="000000"/>
                </a:solidFill>
                <a:latin typeface="Calibri"/>
              </a:rPr>
              <a:t>: es una popular base de datos de dígitos manuscritos (0-9) utilizada para entrenar y probar algoritmos de aprendizaje automático y visión por computadora</a:t>
            </a:r>
            <a:endParaRPr b="0" lang="en-US" sz="2400" spc="-1" strike="noStrike">
              <a:latin typeface="Arial"/>
            </a:endParaRPr>
          </a:p>
        </p:txBody>
      </p:sp>
      <p:pic>
        <p:nvPicPr>
          <p:cNvPr id="180" name="" descr=""/>
          <p:cNvPicPr/>
          <p:nvPr/>
        </p:nvPicPr>
        <p:blipFill>
          <a:blip r:embed="rId1"/>
          <a:stretch/>
        </p:blipFill>
        <p:spPr>
          <a:xfrm>
            <a:off x="3542760" y="2700000"/>
            <a:ext cx="4916880" cy="25689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82"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Compresión de archivos: </a:t>
            </a:r>
            <a:r>
              <a:rPr b="0" lang="es-ES" sz="2400" spc="-1" strike="noStrike">
                <a:solidFill>
                  <a:srgbClr val="000000"/>
                </a:solidFill>
                <a:latin typeface="Calibri"/>
              </a:rPr>
              <a:t>MNIST Dataset</a:t>
            </a:r>
            <a:endParaRPr b="0" lang="en-US" sz="2400" spc="-1" strike="noStrike">
              <a:latin typeface="Arial"/>
            </a:endParaRPr>
          </a:p>
          <a:p>
            <a:pPr lvl="1" marL="864000" indent="-324000">
              <a:lnSpc>
                <a:spcPct val="90000"/>
              </a:lnSpc>
              <a:spcBef>
                <a:spcPts val="1134"/>
              </a:spcBef>
              <a:buClr>
                <a:srgbClr val="000000"/>
              </a:buClr>
              <a:buSzPct val="75000"/>
              <a:buFont typeface="Symbol"/>
              <a:buChar char=""/>
            </a:pPr>
            <a:r>
              <a:rPr b="0" lang="es-ES" sz="2400" spc="-1" strike="noStrike">
                <a:solidFill>
                  <a:srgbClr val="000000"/>
                </a:solidFill>
                <a:latin typeface="Calibri"/>
              </a:rPr>
              <a:t>Conservando el 95%: De 784 pixels a 154</a:t>
            </a:r>
            <a:endParaRPr b="0" lang="en-US" sz="2400" spc="-1" strike="noStrike">
              <a:latin typeface="Arial"/>
            </a:endParaRPr>
          </a:p>
          <a:p>
            <a:pPr lvl="1" marL="864000" indent="-324000">
              <a:lnSpc>
                <a:spcPct val="90000"/>
              </a:lnSpc>
              <a:spcBef>
                <a:spcPts val="1134"/>
              </a:spcBef>
              <a:buClr>
                <a:srgbClr val="000000"/>
              </a:buClr>
              <a:buSzPct val="75000"/>
              <a:buFont typeface="Symbol"/>
              <a:buChar char=""/>
            </a:pPr>
            <a:r>
              <a:rPr b="0" lang="es-ES" sz="2400" spc="-1" strike="noStrike">
                <a:solidFill>
                  <a:srgbClr val="000000"/>
                </a:solidFill>
                <a:latin typeface="Calibri"/>
              </a:rPr>
              <a:t>Compresión del 20%</a:t>
            </a:r>
            <a:endParaRPr b="0" lang="en-US" sz="2400" spc="-1" strike="noStrike">
              <a:latin typeface="Arial"/>
            </a:endParaRPr>
          </a:p>
          <a:p>
            <a:pPr lvl="1" marL="864000" indent="-324000">
              <a:lnSpc>
                <a:spcPct val="90000"/>
              </a:lnSpc>
              <a:spcBef>
                <a:spcPts val="1134"/>
              </a:spcBef>
              <a:buClr>
                <a:srgbClr val="000000"/>
              </a:buClr>
              <a:buSzPct val="75000"/>
              <a:buFont typeface="Symbol"/>
              <a:buChar char=""/>
            </a:pPr>
            <a:r>
              <a:rPr b="0" lang="es-ES" sz="2400" spc="-1" strike="noStrike">
                <a:solidFill>
                  <a:srgbClr val="000000"/>
                </a:solidFill>
                <a:latin typeface="Calibri"/>
              </a:rPr>
              <a:t>Posibilidad de recuperación del fichero original</a:t>
            </a:r>
            <a:endParaRPr b="0" lang="en-US" sz="2400" spc="-1" strike="noStrike">
              <a:latin typeface="Arial"/>
            </a:endParaRPr>
          </a:p>
          <a:p>
            <a:pPr>
              <a:lnSpc>
                <a:spcPct val="90000"/>
              </a:lnSpc>
              <a:spcBef>
                <a:spcPts val="1001"/>
              </a:spcBef>
              <a:buNone/>
            </a:pPr>
            <a:endParaRPr b="0" lang="en-US" sz="2000" spc="-1" strike="noStrike">
              <a:latin typeface="Arial"/>
            </a:endParaRPr>
          </a:p>
          <a:p>
            <a:pPr>
              <a:lnSpc>
                <a:spcPct val="90000"/>
              </a:lnSpc>
              <a:spcBef>
                <a:spcPts val="1001"/>
              </a:spcBef>
              <a:buNone/>
            </a:pPr>
            <a:endParaRPr b="0" lang="en-US" sz="2000" spc="-1" strike="noStrike">
              <a:latin typeface="Arial"/>
            </a:endParaRPr>
          </a:p>
        </p:txBody>
      </p:sp>
      <p:pic>
        <p:nvPicPr>
          <p:cNvPr id="183" name="" descr=""/>
          <p:cNvPicPr/>
          <p:nvPr/>
        </p:nvPicPr>
        <p:blipFill>
          <a:blip r:embed="rId1"/>
          <a:stretch/>
        </p:blipFill>
        <p:spPr>
          <a:xfrm>
            <a:off x="3090240" y="3240000"/>
            <a:ext cx="6089400" cy="25470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gn="ctr">
              <a:buNone/>
            </a:pPr>
            <a:endParaRPr b="0" lang="en-US" sz="4400" spc="-1" strike="noStrike">
              <a:latin typeface="Arial"/>
            </a:endParaRPr>
          </a:p>
        </p:txBody>
      </p:sp>
      <p:sp>
        <p:nvSpPr>
          <p:cNvPr id="185"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83796"/>
        </a:solidFill>
      </p:bgPr>
    </p:bg>
    <p:spTree>
      <p:nvGrpSpPr>
        <p:cNvPr id="1" name=""/>
        <p:cNvGrpSpPr/>
        <p:nvPr/>
      </p:nvGrpSpPr>
      <p:grpSpPr>
        <a:xfrm>
          <a:off x="0" y="0"/>
          <a:ext cx="0" cy="0"/>
          <a:chOff x="0" y="0"/>
          <a:chExt cx="0" cy="0"/>
        </a:xfrm>
      </p:grpSpPr>
      <p:sp>
        <p:nvSpPr>
          <p:cNvPr id="186" name="10 CuadroTexto"/>
          <p:cNvSpPr/>
          <p:nvPr/>
        </p:nvSpPr>
        <p:spPr>
          <a:xfrm>
            <a:off x="5150160" y="5508000"/>
            <a:ext cx="18907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ES" sz="2400" spc="-1" strike="noStrike">
                <a:solidFill>
                  <a:srgbClr val="ffffff"/>
                </a:solidFill>
                <a:latin typeface="Calibri"/>
                <a:ea typeface="DejaVu Sans"/>
              </a:rPr>
              <a:t>www.ceste.es</a:t>
            </a:r>
            <a:endParaRPr b="0" lang="en-US" sz="2400" spc="-1" strike="noStrike">
              <a:latin typeface="Arial"/>
            </a:endParaRPr>
          </a:p>
        </p:txBody>
      </p:sp>
      <p:pic>
        <p:nvPicPr>
          <p:cNvPr id="187" name="11 Imagen" descr=""/>
          <p:cNvPicPr/>
          <p:nvPr/>
        </p:nvPicPr>
        <p:blipFill>
          <a:blip r:embed="rId1"/>
          <a:stretch/>
        </p:blipFill>
        <p:spPr>
          <a:xfrm>
            <a:off x="4227480" y="2349000"/>
            <a:ext cx="3737160" cy="18252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lvl="1" marL="432000" indent="-216000">
              <a:lnSpc>
                <a:spcPct val="100000"/>
              </a:lnSpc>
              <a:buClr>
                <a:srgbClr val="000000"/>
              </a:buClr>
              <a:buSzPct val="45000"/>
              <a:buFont typeface="Wingdings" charset="2"/>
              <a:buChar char=""/>
            </a:pPr>
            <a:r>
              <a:rPr b="1" lang="es-ES" sz="1600" spc="-1" strike="noStrike">
                <a:solidFill>
                  <a:srgbClr val="000000"/>
                </a:solidFill>
                <a:latin typeface="Liberation Sans;Arial"/>
                <a:ea typeface="DejaVu Sans"/>
              </a:rPr>
              <a:t>Introducción al Aprendizaje No Supervisado</a:t>
            </a:r>
            <a:endParaRPr b="0" lang="en-US" sz="1600" spc="-1" strike="noStrike">
              <a:latin typeface="Arial"/>
            </a:endParaRPr>
          </a:p>
        </p:txBody>
      </p:sp>
      <p:sp>
        <p:nvSpPr>
          <p:cNvPr id="97"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Definición:</a:t>
            </a:r>
            <a:r>
              <a:rPr b="0" lang="es-ES" sz="2000" spc="-1" strike="noStrike">
                <a:solidFill>
                  <a:srgbClr val="000000"/>
                </a:solidFill>
                <a:latin typeface="Calibri"/>
              </a:rPr>
              <a:t> es una técnica de aprendizaje automático donde los algoritmos descubren patrones en conjuntos de datos sin etiquetas. Permite al modelo encontrar estructuras y relaciones ocultas por sí mismo</a:t>
            </a:r>
            <a:endParaRPr b="0" lang="en-US" sz="2000" spc="-1" strike="noStrike">
              <a:latin typeface="Arial"/>
            </a:endParaRPr>
          </a:p>
          <a:p>
            <a:pPr>
              <a:lnSpc>
                <a:spcPct val="90000"/>
              </a:lnSpc>
              <a:spcBef>
                <a:spcPts val="1001"/>
              </a:spcBef>
              <a:buNone/>
            </a:pPr>
            <a:endParaRPr b="0" lang="en-US" sz="2000" spc="-1" strike="noStrike">
              <a:latin typeface="Arial"/>
            </a:endParaRPr>
          </a:p>
        </p:txBody>
      </p:sp>
      <p:pic>
        <p:nvPicPr>
          <p:cNvPr id="98" name="" descr=""/>
          <p:cNvPicPr/>
          <p:nvPr/>
        </p:nvPicPr>
        <p:blipFill>
          <a:blip r:embed="rId1"/>
          <a:stretch/>
        </p:blipFill>
        <p:spPr>
          <a:xfrm>
            <a:off x="2340000" y="2542320"/>
            <a:ext cx="7089120" cy="30373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¿Para qué se usa?</a:t>
            </a:r>
            <a:endParaRPr b="0" lang="en-US" sz="2400" spc="-1" strike="noStrike">
              <a:latin typeface="Arial"/>
            </a:endParaRPr>
          </a:p>
        </p:txBody>
      </p:sp>
      <p:sp>
        <p:nvSpPr>
          <p:cNvPr id="100"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a:lnSpc>
                <a:spcPct val="90000"/>
              </a:lnSpc>
              <a:spcBef>
                <a:spcPts val="1001"/>
              </a:spcBef>
              <a:buNone/>
            </a:pPr>
            <a:endParaRPr b="0" lang="en-US" sz="1600" spc="-1" strike="noStrike">
              <a:latin typeface="Arial"/>
            </a:endParaRPr>
          </a:p>
          <a:p>
            <a:pPr>
              <a:lnSpc>
                <a:spcPct val="90000"/>
              </a:lnSpc>
              <a:spcBef>
                <a:spcPts val="1001"/>
              </a:spcBef>
              <a:buNone/>
            </a:pPr>
            <a:endParaRPr b="0" lang="en-US" sz="1600" spc="-1" strike="noStrike">
              <a:latin typeface="Arial"/>
            </a:endParaRPr>
          </a:p>
          <a:p>
            <a:pPr marL="228600" indent="-228600">
              <a:lnSpc>
                <a:spcPct val="90000"/>
              </a:lnSpc>
              <a:spcBef>
                <a:spcPts val="1001"/>
              </a:spcBef>
              <a:buClr>
                <a:srgbClr val="000000"/>
              </a:buClr>
              <a:buFont typeface="Arial"/>
              <a:buChar char="•"/>
            </a:pPr>
            <a:r>
              <a:rPr b="0" lang="es-ES" sz="1600" spc="-1" strike="noStrike">
                <a:solidFill>
                  <a:srgbClr val="000000"/>
                </a:solidFill>
                <a:latin typeface="Calibri"/>
              </a:rPr>
              <a:t>El aprendizaje no supervisado se usa para:</a:t>
            </a:r>
            <a:endParaRPr b="0" lang="en-US" sz="1600" spc="-1" strike="noStrike">
              <a:latin typeface="Arial"/>
            </a:endParaRPr>
          </a:p>
          <a:p>
            <a:pPr>
              <a:lnSpc>
                <a:spcPct val="90000"/>
              </a:lnSpc>
              <a:spcBef>
                <a:spcPts val="1001"/>
              </a:spcBef>
              <a:buNone/>
            </a:pPr>
            <a:endParaRPr b="0" lang="en-US" sz="1600" spc="-1" strike="noStrike">
              <a:latin typeface="Arial"/>
            </a:endParaRPr>
          </a:p>
          <a:p>
            <a:pPr lvl="1" marL="864000" indent="-324000" algn="just">
              <a:lnSpc>
                <a:spcPct val="115000"/>
              </a:lnSpc>
              <a:spcAft>
                <a:spcPts val="1236"/>
              </a:spcAft>
              <a:buClr>
                <a:srgbClr val="000000"/>
              </a:buClr>
              <a:buSzPct val="75000"/>
              <a:buFont typeface="Symbol"/>
              <a:buChar char=""/>
            </a:pPr>
            <a:r>
              <a:rPr b="0" lang="es-ES" sz="1600" spc="-1" strike="noStrike">
                <a:solidFill>
                  <a:srgbClr val="000000"/>
                </a:solidFill>
                <a:latin typeface="Calibri"/>
              </a:rPr>
              <a:t>agrupar elementos similares</a:t>
            </a:r>
            <a:endParaRPr b="0" lang="en-US" sz="1600" spc="-1" strike="noStrike">
              <a:latin typeface="Arial"/>
            </a:endParaRPr>
          </a:p>
          <a:p>
            <a:pPr lvl="1" marL="864000" indent="-324000" algn="just">
              <a:lnSpc>
                <a:spcPct val="115000"/>
              </a:lnSpc>
              <a:spcAft>
                <a:spcPts val="1236"/>
              </a:spcAft>
              <a:buClr>
                <a:srgbClr val="000000"/>
              </a:buClr>
              <a:buSzPct val="75000"/>
              <a:buFont typeface="Symbol"/>
              <a:buChar char=""/>
            </a:pPr>
            <a:r>
              <a:rPr b="0" lang="es-ES" sz="1600" spc="-1" strike="noStrike">
                <a:solidFill>
                  <a:srgbClr val="000000"/>
                </a:solidFill>
                <a:latin typeface="Calibri"/>
              </a:rPr>
              <a:t>reducir la dimensionalidad del problema</a:t>
            </a:r>
            <a:endParaRPr b="0" lang="en-US" sz="1600" spc="-1" strike="noStrike">
              <a:latin typeface="Arial"/>
            </a:endParaRPr>
          </a:p>
          <a:p>
            <a:pPr lvl="1" marL="864000" indent="-324000" algn="just">
              <a:lnSpc>
                <a:spcPct val="115000"/>
              </a:lnSpc>
              <a:spcAft>
                <a:spcPts val="1236"/>
              </a:spcAft>
              <a:buClr>
                <a:srgbClr val="000000"/>
              </a:buClr>
              <a:buSzPct val="75000"/>
              <a:buFont typeface="Symbol"/>
              <a:buChar char=""/>
            </a:pPr>
            <a:r>
              <a:rPr b="0" lang="es-ES" sz="1600" spc="-1" strike="noStrike">
                <a:solidFill>
                  <a:srgbClr val="000000"/>
                </a:solidFill>
                <a:latin typeface="Calibri"/>
              </a:rPr>
              <a:t>identificar anomalías</a:t>
            </a:r>
            <a:endParaRPr b="0" lang="en-US" sz="1600" spc="-1" strike="noStrike">
              <a:latin typeface="Arial"/>
            </a:endParaRPr>
          </a:p>
          <a:p>
            <a:pPr lvl="1" marL="864000" indent="-324000" algn="just">
              <a:lnSpc>
                <a:spcPct val="115000"/>
              </a:lnSpc>
              <a:spcAft>
                <a:spcPts val="1236"/>
              </a:spcAft>
              <a:buClr>
                <a:srgbClr val="000000"/>
              </a:buClr>
              <a:buSzPct val="75000"/>
              <a:buFont typeface="Symbol"/>
              <a:buChar char=""/>
            </a:pPr>
            <a:r>
              <a:rPr b="0" lang="es-ES" sz="1600" spc="-1" strike="noStrike">
                <a:solidFill>
                  <a:srgbClr val="000000"/>
                </a:solidFill>
                <a:latin typeface="Calibri"/>
              </a:rPr>
              <a:t>simplificar la representación de los datos</a:t>
            </a:r>
            <a:endParaRPr b="0" lang="en-US" sz="1600" spc="-1" strike="noStrike">
              <a:latin typeface="Arial"/>
            </a:endParaRPr>
          </a:p>
          <a:p>
            <a:pPr algn="just">
              <a:lnSpc>
                <a:spcPct val="115000"/>
              </a:lnSpc>
              <a:spcAft>
                <a:spcPts val="1236"/>
              </a:spcAft>
              <a:buNone/>
            </a:pPr>
            <a:endParaRPr b="0" lang="en-US" sz="1600" spc="-1" strike="noStrike">
              <a:latin typeface="Arial"/>
            </a:endParaRPr>
          </a:p>
        </p:txBody>
      </p:sp>
      <p:pic>
        <p:nvPicPr>
          <p:cNvPr id="101" name="" descr=""/>
          <p:cNvPicPr/>
          <p:nvPr/>
        </p:nvPicPr>
        <p:blipFill>
          <a:blip r:embed="rId1"/>
          <a:stretch/>
        </p:blipFill>
        <p:spPr>
          <a:xfrm>
            <a:off x="5488560" y="1440000"/>
            <a:ext cx="5851080" cy="3239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72000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Objetivos principales</a:t>
            </a:r>
            <a:endParaRPr b="0" lang="en-US" sz="2400" spc="-1" strike="noStrike">
              <a:latin typeface="Arial"/>
            </a:endParaRPr>
          </a:p>
        </p:txBody>
      </p:sp>
      <p:sp>
        <p:nvSpPr>
          <p:cNvPr id="103"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Descubrir estructuras ocultas en los datos.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Agrupar observaciones según su similitud (clustering).</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Reducir la dimensionalidad.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Facilitar la visualización y comprensión de grandes volúmenes de información.</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Preprocesar datos para etapas posteriores de modelado supervisado.</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Objetivos principales</a:t>
            </a:r>
            <a:endParaRPr b="0" lang="en-US" sz="2400" spc="-1" strike="noStrike">
              <a:latin typeface="Arial"/>
            </a:endParaRPr>
          </a:p>
        </p:txBody>
      </p:sp>
      <p:sp>
        <p:nvSpPr>
          <p:cNvPr id="105"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a:lnSpc>
                <a:spcPct val="115000"/>
              </a:lnSpc>
              <a:spcAft>
                <a:spcPts val="1236"/>
              </a:spcAft>
              <a:buNone/>
              <a:tabLst>
                <a:tab algn="l" pos="450360"/>
              </a:tabLst>
            </a:pPr>
            <a:endParaRPr b="0" lang="en-US" sz="2000" spc="-1" strike="noStrike">
              <a:latin typeface="Arial"/>
            </a:endParaRPr>
          </a:p>
          <a:p>
            <a:pPr marL="228600" indent="-228600">
              <a:lnSpc>
                <a:spcPct val="115000"/>
              </a:lnSpc>
              <a:spcAft>
                <a:spcPts val="1236"/>
              </a:spcAft>
              <a:buClr>
                <a:srgbClr val="000000"/>
              </a:buClr>
              <a:buFont typeface="Arial"/>
              <a:buChar char="•"/>
              <a:tabLst>
                <a:tab algn="l" pos="450360"/>
              </a:tabLst>
            </a:pPr>
            <a:r>
              <a:rPr b="1" lang="es-ES" sz="2000" spc="-1" strike="noStrike">
                <a:solidFill>
                  <a:srgbClr val="000000"/>
                </a:solidFill>
                <a:latin typeface="Calibri"/>
              </a:rPr>
              <a:t>Descubrir estructuras ocultas en los datos:</a:t>
            </a:r>
            <a:r>
              <a:rPr b="0" lang="es-ES" sz="2000" spc="-1" strike="noStrike">
                <a:solidFill>
                  <a:srgbClr val="000000"/>
                </a:solidFill>
                <a:latin typeface="Calibri"/>
              </a:rPr>
              <a:t> entrena algoritmos con conjuntos de datos que no están etiquetados, es decir, sin ninguna guía que indique la respuesta o resultado esperado. El algoritmo examina la información por sí mismo para encontrar patrones, agrupaciones o relaciones inherentes que no son evidentes a primera vista para los humanos</a:t>
            </a:r>
            <a:endParaRPr b="0" lang="en-US" sz="2000" spc="-1" strike="noStrike">
              <a:latin typeface="Arial"/>
            </a:endParaRPr>
          </a:p>
          <a:p>
            <a:pPr>
              <a:lnSpc>
                <a:spcPct val="115000"/>
              </a:lnSpc>
              <a:spcAft>
                <a:spcPts val="1236"/>
              </a:spcAft>
              <a:buNone/>
              <a:tabLst>
                <a:tab algn="l" pos="450360"/>
              </a:tabLst>
            </a:pPr>
            <a:endParaRPr b="0" lang="en-US" sz="2000" spc="-1" strike="noStrike">
              <a:latin typeface="Arial"/>
            </a:endParaRPr>
          </a:p>
          <a:p>
            <a:pPr marL="228600" indent="-228600">
              <a:lnSpc>
                <a:spcPct val="115000"/>
              </a:lnSpc>
              <a:spcAft>
                <a:spcPts val="1236"/>
              </a:spcAft>
              <a:buClr>
                <a:srgbClr val="000000"/>
              </a:buClr>
              <a:buFont typeface="Arial"/>
              <a:buChar char="•"/>
              <a:tabLst>
                <a:tab algn="l" pos="450360"/>
              </a:tabLst>
            </a:pPr>
            <a:r>
              <a:rPr b="1" lang="es-ES" sz="2000" spc="-1" strike="noStrike">
                <a:solidFill>
                  <a:srgbClr val="000000"/>
                </a:solidFill>
                <a:latin typeface="Calibri"/>
              </a:rPr>
              <a:t>Agrupar observaciones según su similitud (clustering):</a:t>
            </a:r>
            <a:r>
              <a:rPr b="0" lang="es-ES" sz="2000" spc="-1" strike="noStrike">
                <a:solidFill>
                  <a:srgbClr val="000000"/>
                </a:solidFill>
                <a:latin typeface="Calibri"/>
              </a:rPr>
              <a:t> Los algoritmos de agrupamiento organizan el conjunto de datos en grupos o clusters basándose en las similitudes de los puntos de datos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Objetivos principales</a:t>
            </a:r>
            <a:endParaRPr b="0" lang="en-US" sz="2400" spc="-1" strike="noStrike">
              <a:latin typeface="Arial"/>
            </a:endParaRPr>
          </a:p>
        </p:txBody>
      </p:sp>
      <p:sp>
        <p:nvSpPr>
          <p:cNvPr id="107"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a:lnSpc>
                <a:spcPct val="115000"/>
              </a:lnSpc>
              <a:spcAft>
                <a:spcPts val="1236"/>
              </a:spcAft>
              <a:buNone/>
            </a:pPr>
            <a:r>
              <a:rPr b="1" lang="en-US" sz="2000" spc="-1" strike="noStrike">
                <a:solidFill>
                  <a:srgbClr val="000000"/>
                </a:solidFill>
                <a:latin typeface="Calibri"/>
              </a:rPr>
              <a:t>Reducir la dimensionalidad:</a:t>
            </a:r>
            <a:r>
              <a:rPr b="0" lang="en-US" sz="2000" spc="-1" strike="noStrike">
                <a:solidFill>
                  <a:srgbClr val="000000"/>
                </a:solidFill>
                <a:latin typeface="Calibri"/>
              </a:rPr>
              <a:t> proceso para simplificar un conjunto de datos complejo y con muchas variables (o características), transformándolo en una representación más simple y con menos variables, sin perder la información más importante</a:t>
            </a:r>
            <a:endParaRPr b="0" lang="en-US" sz="2000" spc="-1" strike="noStrike">
              <a:latin typeface="Arial"/>
            </a:endParaRPr>
          </a:p>
          <a:p>
            <a:pPr>
              <a:lnSpc>
                <a:spcPct val="115000"/>
              </a:lnSpc>
              <a:spcAft>
                <a:spcPts val="1236"/>
              </a:spcAft>
              <a:buNone/>
            </a:pPr>
            <a:endParaRPr b="0" lang="en-US" sz="2000" spc="-1" strike="noStrike">
              <a:latin typeface="Arial"/>
            </a:endParaRPr>
          </a:p>
          <a:p>
            <a:pPr>
              <a:lnSpc>
                <a:spcPct val="115000"/>
              </a:lnSpc>
              <a:spcAft>
                <a:spcPts val="1236"/>
              </a:spcAft>
              <a:buNone/>
            </a:pPr>
            <a:r>
              <a:rPr b="1" lang="en-US" sz="2000" spc="-1" strike="noStrike">
                <a:solidFill>
                  <a:srgbClr val="000000"/>
                </a:solidFill>
                <a:latin typeface="Calibri"/>
              </a:rPr>
              <a:t>Facilitar la visualización y comprensión de grandes volúmenes de información:</a:t>
            </a:r>
            <a:r>
              <a:rPr b="0" lang="en-US" sz="2000" spc="-1" strike="noStrike">
                <a:solidFill>
                  <a:srgbClr val="000000"/>
                </a:solidFill>
                <a:latin typeface="Calibri"/>
              </a:rPr>
              <a:t> El ser humano puede visualizar y entender fácilmente datos en 2 o 3 dimensiones, Estos algoritmos convierten  los datos de múltiples variables en un nuevo conjunto de variables (componentes) más pequeño, conservando la mayor parte de la información crucial. El objetivo es reducir las dimensiones a un formato manejable, típicamente 2D o 3D.</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4880" cy="54288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Objetivos principales</a:t>
            </a:r>
            <a:endParaRPr b="0" lang="en-US" sz="2400" spc="-1" strike="noStrike">
              <a:latin typeface="Arial"/>
            </a:endParaRPr>
          </a:p>
        </p:txBody>
      </p:sp>
      <p:sp>
        <p:nvSpPr>
          <p:cNvPr id="109" name="PlaceHolder 2"/>
          <p:cNvSpPr>
            <a:spLocks noGrp="1"/>
          </p:cNvSpPr>
          <p:nvPr>
            <p:ph/>
          </p:nvPr>
        </p:nvSpPr>
        <p:spPr>
          <a:xfrm>
            <a:off x="838080" y="1124640"/>
            <a:ext cx="10514880" cy="4350600"/>
          </a:xfrm>
          <a:prstGeom prst="rect">
            <a:avLst/>
          </a:prstGeom>
          <a:noFill/>
          <a:ln w="0">
            <a:noFill/>
          </a:ln>
        </p:spPr>
        <p:txBody>
          <a:bodyPr lIns="90000" rIns="90000" tIns="45000" bIns="45000" anchor="t">
            <a:noAutofit/>
          </a:bodyPr>
          <a:p>
            <a:pPr marL="432000" indent="-324000">
              <a:lnSpc>
                <a:spcPct val="115000"/>
              </a:lnSpc>
              <a:spcAft>
                <a:spcPts val="1236"/>
              </a:spcAft>
              <a:buClr>
                <a:srgbClr val="000000"/>
              </a:buClr>
              <a:buSzPct val="45000"/>
              <a:buFont typeface="Wingdings" charset="2"/>
              <a:buChar char=""/>
            </a:pPr>
            <a:r>
              <a:rPr b="1" lang="es-ES" sz="2000" spc="-1" strike="noStrike">
                <a:solidFill>
                  <a:srgbClr val="000000"/>
                </a:solidFill>
                <a:latin typeface="Calibri"/>
              </a:rPr>
              <a:t>Preprocesar datos para etapas posteriores de modelado supervisado:</a:t>
            </a:r>
            <a:r>
              <a:rPr b="0" lang="es-ES" sz="2000" spc="-1" strike="noStrike">
                <a:solidFill>
                  <a:srgbClr val="000000"/>
                </a:solidFill>
                <a:latin typeface="Calibri"/>
              </a:rPr>
              <a:t>  es un proceso de limpieza, estructuración y preparación de los datos brutos para mejorar la calidad y el rendimiento de los modelos supervisados. En esencia, es la preparación del terreno para que los modelos de aprendizaje automático puedan trabajar de manera más efectiva y eficiente</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61D317CF2309C4E8DA448EE42D88B65" ma:contentTypeVersion="16" ma:contentTypeDescription="Crear nuevo documento." ma:contentTypeScope="" ma:versionID="73b97258e99d47497b96ecb181da94f2">
  <xsd:schema xmlns:xsd="http://www.w3.org/2001/XMLSchema" xmlns:xs="http://www.w3.org/2001/XMLSchema" xmlns:p="http://schemas.microsoft.com/office/2006/metadata/properties" xmlns:ns2="e24c3f89-b1e2-4b5c-81e1-9b07710f5189" xmlns:ns3="ce845bb0-6f82-4cf9-8b02-3916bb6268df" targetNamespace="http://schemas.microsoft.com/office/2006/metadata/properties" ma:root="true" ma:fieldsID="47e9c207501d1d53c375c00c242f54b4" ns2:_="" ns3:_="">
    <xsd:import namespace="e24c3f89-b1e2-4b5c-81e1-9b07710f5189"/>
    <xsd:import namespace="ce845bb0-6f82-4cf9-8b02-3916bb6268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c3f89-b1e2-4b5c-81e1-9b07710f51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Etiquetas de imagen" ma:readOnly="false" ma:fieldId="{5cf76f15-5ced-4ddc-b409-7134ff3c332f}" ma:taxonomyMulti="true" ma:sspId="59dbaa74-2a60-464d-988b-bba989cac70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845bb0-6f82-4cf9-8b02-3916bb6268df"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51e47c2f-83de-443c-9b77-fbf0d35e4197}" ma:internalName="TaxCatchAll" ma:showField="CatchAllData" ma:web="ce845bb0-6f82-4cf9-8b02-3916bb6268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24c3f89-b1e2-4b5c-81e1-9b07710f5189">
      <Terms xmlns="http://schemas.microsoft.com/office/infopath/2007/PartnerControls"/>
    </lcf76f155ced4ddcb4097134ff3c332f>
    <TaxCatchAll xmlns="ce845bb0-6f82-4cf9-8b02-3916bb6268df" xsi:nil="true"/>
  </documentManagement>
</p:properties>
</file>

<file path=customXml/itemProps1.xml><?xml version="1.0" encoding="utf-8"?>
<ds:datastoreItem xmlns:ds="http://schemas.openxmlformats.org/officeDocument/2006/customXml" ds:itemID="{F27A6D2C-8CE5-46A4-ADEC-6FD7C5F7EDCC}"/>
</file>

<file path=customXml/itemProps2.xml><?xml version="1.0" encoding="utf-8"?>
<ds:datastoreItem xmlns:ds="http://schemas.openxmlformats.org/officeDocument/2006/customXml" ds:itemID="{7557D189-32A8-411C-A1FE-5D98FC6CCF4F}"/>
</file>

<file path=customXml/itemProps3.xml><?xml version="1.0" encoding="utf-8"?>
<ds:datastoreItem xmlns:ds="http://schemas.openxmlformats.org/officeDocument/2006/customXml" ds:itemID="{E8D8D8A5-1EAA-41DC-A1E3-E107219891EB}"/>
</file>

<file path=docProps/app.xml><?xml version="1.0" encoding="utf-8"?>
<Properties xmlns="http://schemas.openxmlformats.org/officeDocument/2006/extended-properties" xmlns:vt="http://schemas.openxmlformats.org/officeDocument/2006/docPropsVTypes">
  <Template/>
  <TotalTime>2290</TotalTime>
  <Application>LibreOffice/7.3.7.2$Linux_X86_64 LibreOffice_project/30$Build-2</Application>
  <AppVersion>15.0000</AppVersion>
  <Words>12</Words>
  <Paragraphs>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2014-05-13T08:36:54Z</dcterms:created>
  <dc:creator>psoria</dc:creator>
  <dc:description/>
  <dc:language>es-ES</dc:language>
  <cp:lastModifiedBy/>
  <cp:lastPrinted>2018-06-15T07:54:48Z</cp:lastPrinted>
  <dcterms:modified xsi:type="dcterms:W3CDTF">2025-10-20T15:05:10Z</dcterms:modified>
  <cp:revision>423</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0x010100D61D317CF2309C4E8DA448EE42D88B65</vt:lpwstr>
  </property>
  <property fmtid="{D5CDD505-2E9C-101B-9397-08002B2CF9AE}" pid="3" name="PresentationFormat">
    <vt:lpwstr>Panorámica</vt:lpwstr>
  </property>
  <property fmtid="{D5CDD505-2E9C-101B-9397-08002B2CF9AE}" pid="4" name="Slides">
    <vt:i4>3</vt:i4>
  </property>
</Properties>
</file>