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0.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8.png" ContentType="image/png"/>
  <Override PartName="/ppt/media/image33.png" ContentType="image/png"/>
  <Override PartName="/ppt/media/image13.png" ContentType="image/png"/>
  <Override PartName="/ppt/media/image9.png" ContentType="image/png"/>
  <Override PartName="/ppt/media/image35.png" ContentType="image/png"/>
  <Override PartName="/ppt/media/image5.png" ContentType="image/png"/>
  <Override PartName="/ppt/media/image28.png" ContentType="image/png"/>
  <Override PartName="/ppt/media/image34.png" ContentType="image/png"/>
  <Override PartName="/ppt/media/image4.png" ContentType="image/png"/>
  <Override PartName="/ppt/media/image27.png" ContentType="image/png"/>
  <Override PartName="/ppt/media/image32.png" ContentType="image/png"/>
  <Override PartName="/ppt/media/image2.png" ContentType="image/png"/>
  <Override PartName="/ppt/media/image25.png" ContentType="image/png"/>
  <Override PartName="/ppt/media/image30.png" ContentType="image/png"/>
  <Override PartName="/ppt/media/image3.jpeg" ContentType="image/jpeg"/>
  <Override PartName="/ppt/media/image15.png" ContentType="image/png"/>
  <Override PartName="/ppt/media/image31.png" ContentType="image/png"/>
  <Override PartName="/ppt/media/image1.png" ContentType="image/png"/>
  <Override PartName="/ppt/media/image24.png" ContentType="image/png"/>
  <Override PartName="/ppt/media/image14.png" ContentType="image/png"/>
  <Override PartName="/ppt/media/image16.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Pulse para </a:t>
            </a:r>
            <a:r>
              <a:rPr b="0" lang="en-US" sz="4400" spc="-1" strike="noStrike">
                <a:latin typeface="Arial"/>
              </a:rPr>
              <a:t>editar el </a:t>
            </a:r>
            <a:r>
              <a:rPr b="0" lang="en-US" sz="4400" spc="-1" strike="noStrike">
                <a:latin typeface="Arial"/>
              </a:rPr>
              <a:t>formato del </a:t>
            </a:r>
            <a:r>
              <a:rPr b="0" lang="en-US" sz="4400" spc="-1" strike="noStrike">
                <a:latin typeface="Arial"/>
              </a:rPr>
              <a:t>texto de </a:t>
            </a:r>
            <a:r>
              <a:rPr b="0" lang="en-US" sz="4400" spc="-1" strike="noStrike">
                <a:latin typeface="Arial"/>
              </a:rPr>
              <a:t>título</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Pulse para editar el formato de texto del esquema</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Segundo nivel del esquema</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Tercer nivel del esquema</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Cuarto nivel del esquema</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Quinto nivel del esquema</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Sexto nivel del esquema</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Séptimo nivel del esquema</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6 Rectángulo"/>
          <p:cNvSpPr/>
          <p:nvPr/>
        </p:nvSpPr>
        <p:spPr>
          <a:xfrm>
            <a:off x="0" y="6179400"/>
            <a:ext cx="12190320" cy="690840"/>
          </a:xfrm>
          <a:prstGeom prst="rect">
            <a:avLst/>
          </a:prstGeom>
          <a:solidFill>
            <a:srgbClr val="003594"/>
          </a:solidFill>
          <a:ln>
            <a:noFill/>
          </a:ln>
        </p:spPr>
        <p:style>
          <a:lnRef idx="2">
            <a:schemeClr val="accent1">
              <a:shade val="50000"/>
            </a:schemeClr>
          </a:lnRef>
          <a:fillRef idx="1">
            <a:schemeClr val="accent1"/>
          </a:fillRef>
          <a:effectRef idx="0">
            <a:schemeClr val="accent1"/>
          </a:effectRef>
          <a:fontRef idx="minor"/>
        </p:style>
      </p:sp>
      <p:pic>
        <p:nvPicPr>
          <p:cNvPr id="39" name="Picture 4" descr="http://www.ceste.es/wp-content/uploads/2016/06/CESTE-Diamante.png"/>
          <p:cNvPicPr/>
          <p:nvPr/>
        </p:nvPicPr>
        <p:blipFill>
          <a:blip r:embed="rId2"/>
          <a:stretch/>
        </p:blipFill>
        <p:spPr>
          <a:xfrm flipH="1">
            <a:off x="1681200" y="5883840"/>
            <a:ext cx="600840" cy="603000"/>
          </a:xfrm>
          <a:prstGeom prst="rect">
            <a:avLst/>
          </a:prstGeom>
          <a:ln w="0">
            <a:noFill/>
          </a:ln>
        </p:spPr>
      </p:pic>
      <p:pic>
        <p:nvPicPr>
          <p:cNvPr id="40" name="8 Imagen" descr="CESTE blanco estrella roja sin coletilla.png"/>
          <p:cNvPicPr/>
          <p:nvPr/>
        </p:nvPicPr>
        <p:blipFill>
          <a:blip r:embed="rId3"/>
          <a:stretch/>
        </p:blipFill>
        <p:spPr>
          <a:xfrm>
            <a:off x="9936360" y="6184800"/>
            <a:ext cx="1365840" cy="650880"/>
          </a:xfrm>
          <a:prstGeom prst="rect">
            <a:avLst/>
          </a:prstGeom>
          <a:ln w="0">
            <a:noFill/>
          </a:ln>
        </p:spPr>
      </p:pic>
      <p:sp>
        <p:nvSpPr>
          <p:cNvPr id="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Pulse para editar el formato del texto de título</a:t>
            </a:r>
            <a:endParaRPr b="0" lang="en-US"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Pulse para editar el formato de texto del esquema</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Segundo nivel del esquema</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Tercer nivel del esquema</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Cuarto nivel del esquema</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Quinto nivel del esquema</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Sexto nivel del esquema</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Séptimo nivel del esquema</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Imagen 3" descr="Una mujer en frente de laptop&#10;&#10;Descripción generada automáticamente"/>
          <p:cNvPicPr/>
          <p:nvPr/>
        </p:nvPicPr>
        <p:blipFill>
          <a:blip r:embed="rId1"/>
          <a:srcRect l="1742" t="12716" r="9979" b="12799"/>
          <a:stretch/>
        </p:blipFill>
        <p:spPr>
          <a:xfrm>
            <a:off x="0" y="0"/>
            <a:ext cx="12190320" cy="6856200"/>
          </a:xfrm>
          <a:prstGeom prst="rect">
            <a:avLst/>
          </a:prstGeom>
          <a:ln w="0">
            <a:noFill/>
          </a:ln>
        </p:spPr>
      </p:pic>
      <p:sp>
        <p:nvSpPr>
          <p:cNvPr id="80" name="7 Rectángulo"/>
          <p:cNvSpPr/>
          <p:nvPr/>
        </p:nvSpPr>
        <p:spPr>
          <a:xfrm>
            <a:off x="852840" y="6682680"/>
            <a:ext cx="11390400" cy="351000"/>
          </a:xfrm>
          <a:prstGeom prst="rect">
            <a:avLst/>
          </a:prstGeom>
          <a:solidFill>
            <a:srgbClr val="003594"/>
          </a:solidFill>
          <a:ln>
            <a:noFill/>
          </a:ln>
        </p:spPr>
        <p:style>
          <a:lnRef idx="2">
            <a:schemeClr val="accent1">
              <a:shade val="50000"/>
            </a:schemeClr>
          </a:lnRef>
          <a:fillRef idx="1">
            <a:schemeClr val="accent1"/>
          </a:fillRef>
          <a:effectRef idx="0">
            <a:schemeClr val="accent1"/>
          </a:effectRef>
          <a:fontRef idx="minor"/>
        </p:style>
      </p:sp>
      <p:pic>
        <p:nvPicPr>
          <p:cNvPr id="81" name="Picture 4" descr="http://www.ceste.es/wp-content/uploads/2016/06/CESTE-Diamante.png"/>
          <p:cNvPicPr/>
          <p:nvPr/>
        </p:nvPicPr>
        <p:blipFill>
          <a:blip r:embed="rId2"/>
          <a:stretch/>
        </p:blipFill>
        <p:spPr>
          <a:xfrm flipH="1">
            <a:off x="553320" y="6582960"/>
            <a:ext cx="600840" cy="603000"/>
          </a:xfrm>
          <a:prstGeom prst="rect">
            <a:avLst/>
          </a:prstGeom>
          <a:ln w="0">
            <a:noFill/>
          </a:ln>
        </p:spPr>
      </p:pic>
      <p:sp>
        <p:nvSpPr>
          <p:cNvPr id="82" name="7 Rectángulo"/>
          <p:cNvSpPr/>
          <p:nvPr/>
        </p:nvSpPr>
        <p:spPr>
          <a:xfrm>
            <a:off x="-96840" y="-99360"/>
            <a:ext cx="11487240" cy="286200"/>
          </a:xfrm>
          <a:prstGeom prst="rect">
            <a:avLst/>
          </a:prstGeom>
          <a:solidFill>
            <a:srgbClr val="003594"/>
          </a:solidFill>
          <a:ln>
            <a:noFill/>
          </a:ln>
        </p:spPr>
        <p:style>
          <a:lnRef idx="2">
            <a:schemeClr val="accent1">
              <a:shade val="50000"/>
            </a:schemeClr>
          </a:lnRef>
          <a:fillRef idx="1">
            <a:schemeClr val="accent1"/>
          </a:fillRef>
          <a:effectRef idx="0">
            <a:schemeClr val="accent1"/>
          </a:effectRef>
          <a:fontRef idx="minor"/>
        </p:style>
      </p:sp>
      <p:pic>
        <p:nvPicPr>
          <p:cNvPr id="83" name="Picture 4" descr="http://www.ceste.es/wp-content/uploads/2016/06/CESTE-Diamante.png"/>
          <p:cNvPicPr/>
          <p:nvPr/>
        </p:nvPicPr>
        <p:blipFill>
          <a:blip r:embed="rId3"/>
          <a:stretch/>
        </p:blipFill>
        <p:spPr>
          <a:xfrm flipH="1">
            <a:off x="11092680" y="-316440"/>
            <a:ext cx="600840" cy="603000"/>
          </a:xfrm>
          <a:prstGeom prst="rect">
            <a:avLst/>
          </a:prstGeom>
          <a:ln w="0">
            <a:noFill/>
          </a:ln>
        </p:spPr>
      </p:pic>
      <p:grpSp>
        <p:nvGrpSpPr>
          <p:cNvPr id="84" name="Grupo 14"/>
          <p:cNvGrpSpPr/>
          <p:nvPr/>
        </p:nvGrpSpPr>
        <p:grpSpPr>
          <a:xfrm>
            <a:off x="504000" y="405720"/>
            <a:ext cx="5254560" cy="2405160"/>
            <a:chOff x="504000" y="405720"/>
            <a:chExt cx="5254560" cy="2405160"/>
          </a:xfrm>
        </p:grpSpPr>
        <p:sp>
          <p:nvSpPr>
            <p:cNvPr id="85" name="12 Rectángulo"/>
            <p:cNvSpPr/>
            <p:nvPr/>
          </p:nvSpPr>
          <p:spPr>
            <a:xfrm>
              <a:off x="504000" y="405720"/>
              <a:ext cx="4853160" cy="2405160"/>
            </a:xfrm>
            <a:prstGeom prst="rect">
              <a:avLst/>
            </a:prstGeom>
            <a:solidFill>
              <a:srgbClr val="003594">
                <a:alpha val="46000"/>
              </a:srgbClr>
            </a:solidFill>
            <a:ln>
              <a:noFill/>
            </a:ln>
          </p:spPr>
          <p:style>
            <a:lnRef idx="2">
              <a:schemeClr val="accent1">
                <a:shade val="50000"/>
              </a:schemeClr>
            </a:lnRef>
            <a:fillRef idx="1">
              <a:schemeClr val="accent1"/>
            </a:fillRef>
            <a:effectRef idx="0">
              <a:schemeClr val="accent1"/>
            </a:effectRef>
            <a:fontRef idx="minor"/>
          </p:style>
        </p:sp>
        <p:grpSp>
          <p:nvGrpSpPr>
            <p:cNvPr id="86" name="Grupo 5"/>
            <p:cNvGrpSpPr/>
            <p:nvPr/>
          </p:nvGrpSpPr>
          <p:grpSpPr>
            <a:xfrm>
              <a:off x="734760" y="980640"/>
              <a:ext cx="5023800" cy="1830240"/>
              <a:chOff x="734760" y="980640"/>
              <a:chExt cx="5023800" cy="1830240"/>
            </a:xfrm>
          </p:grpSpPr>
          <p:sp>
            <p:nvSpPr>
              <p:cNvPr id="87" name="2 Subtítulo"/>
              <p:cNvSpPr/>
              <p:nvPr/>
            </p:nvSpPr>
            <p:spPr>
              <a:xfrm>
                <a:off x="778680" y="2277000"/>
                <a:ext cx="4979880" cy="53388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tabLst>
                    <a:tab algn="l" pos="0"/>
                  </a:tabLst>
                </a:pPr>
                <a:r>
                  <a:rPr b="1" lang="es-ES" sz="1800" spc="-1" strike="noStrike">
                    <a:solidFill>
                      <a:srgbClr val="ffffff"/>
                    </a:solidFill>
                    <a:latin typeface="Calibri"/>
                    <a:ea typeface="DejaVu Sans"/>
                  </a:rPr>
                  <a:t>Aprendizaje no supervisado</a:t>
                </a:r>
                <a:endParaRPr b="0" lang="en-US" sz="1800" spc="-1" strike="noStrike">
                  <a:latin typeface="Arial"/>
                </a:endParaRPr>
              </a:p>
            </p:txBody>
          </p:sp>
          <p:sp>
            <p:nvSpPr>
              <p:cNvPr id="88" name="1 Título"/>
              <p:cNvSpPr/>
              <p:nvPr/>
            </p:nvSpPr>
            <p:spPr>
              <a:xfrm>
                <a:off x="734760" y="980640"/>
                <a:ext cx="4015800" cy="13212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s-ES" sz="3500" spc="-1" strike="noStrike">
                    <a:solidFill>
                      <a:srgbClr val="ffffff"/>
                    </a:solidFill>
                    <a:latin typeface="Calibri"/>
                    <a:ea typeface="DejaVu Sans"/>
                  </a:rPr>
                  <a:t>Formación IA</a:t>
                </a:r>
                <a:endParaRPr b="0" lang="en-US" sz="3500" spc="-1" strike="noStrike">
                  <a:latin typeface="Arial"/>
                </a:endParaRPr>
              </a:p>
            </p:txBody>
          </p:sp>
        </p:grpSp>
      </p:grpSp>
      <p:pic>
        <p:nvPicPr>
          <p:cNvPr id="89" name="Imagen 9" descr="Logotipo&#10;&#10;El contenido generado por IA puede ser incorrecto."/>
          <p:cNvPicPr/>
          <p:nvPr/>
        </p:nvPicPr>
        <p:blipFill>
          <a:blip r:embed="rId4"/>
          <a:stretch/>
        </p:blipFill>
        <p:spPr>
          <a:xfrm>
            <a:off x="3575880" y="532440"/>
            <a:ext cx="1652400" cy="8064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Equilibrio sesgo-varianza</a:t>
            </a:r>
            <a:endParaRPr b="0" lang="en-US" sz="2400" spc="-1" strike="noStrike">
              <a:latin typeface="Arial"/>
            </a:endParaRPr>
          </a:p>
        </p:txBody>
      </p:sp>
      <p:pic>
        <p:nvPicPr>
          <p:cNvPr id="114" name="" descr=""/>
          <p:cNvPicPr/>
          <p:nvPr/>
        </p:nvPicPr>
        <p:blipFill>
          <a:blip r:embed="rId1"/>
          <a:stretch/>
        </p:blipFill>
        <p:spPr>
          <a:xfrm>
            <a:off x="524160" y="1770120"/>
            <a:ext cx="11227320" cy="33033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Equilibrio sesgo-varianza</a:t>
            </a:r>
            <a:endParaRPr b="0" lang="en-US" sz="2400" spc="-1" strike="noStrike">
              <a:latin typeface="Arial"/>
            </a:endParaRPr>
          </a:p>
        </p:txBody>
      </p:sp>
      <p:sp>
        <p:nvSpPr>
          <p:cNvPr id="116"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a:lnSpc>
                <a:spcPct val="100000"/>
              </a:lnSpc>
              <a:spcBef>
                <a:spcPts val="1417"/>
              </a:spcBef>
              <a:buNone/>
            </a:pPr>
            <a:endParaRPr b="0" lang="en-US" sz="1800" spc="-1" strike="noStrike">
              <a:latin typeface="Arial"/>
            </a:endParaRPr>
          </a:p>
          <a:p>
            <a:pPr>
              <a:lnSpc>
                <a:spcPct val="100000"/>
              </a:lnSpc>
              <a:buNone/>
            </a:pPr>
            <a:r>
              <a:rPr b="1" lang="es-ES" sz="2400" spc="-1" strike="noStrike">
                <a:latin typeface="Calibri"/>
              </a:rPr>
              <a:t>Sesgo (Bias)</a:t>
            </a:r>
            <a:endParaRPr b="0" lang="en-US" sz="2400" spc="-1" strike="noStrike">
              <a:latin typeface="Arial"/>
            </a:endParaRPr>
          </a:p>
          <a:p>
            <a:pPr>
              <a:lnSpc>
                <a:spcPct val="100000"/>
              </a:lnSpc>
              <a:buNone/>
            </a:pPr>
            <a:endParaRPr b="0" lang="en-US" sz="1800" spc="-1" strike="noStrike">
              <a:latin typeface="Arial"/>
            </a:endParaRPr>
          </a:p>
          <a:p>
            <a:pPr algn="just">
              <a:lnSpc>
                <a:spcPct val="115000"/>
              </a:lnSpc>
              <a:spcAft>
                <a:spcPts val="1236"/>
              </a:spcAft>
              <a:buNone/>
            </a:pPr>
            <a:r>
              <a:rPr b="0" lang="es-ES" sz="2000" spc="-1" strike="noStrike">
                <a:latin typeface="Calibri"/>
              </a:rPr>
              <a:t>El sesgo se refiere a los errores sistemáticos que comete un modelo debido a supuestos demasiado rígidos o simplificaciones excesivas. Un modelo con alto sesgo tiende a ser demasiado simple y no captura la complejidad de los datos.</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Consecuencia:</a:t>
            </a:r>
            <a:r>
              <a:rPr b="0" lang="es-ES" sz="2000" spc="-1" strike="noStrike">
                <a:latin typeface="Calibri"/>
              </a:rPr>
              <a:t> subajuste (underfitting).</a:t>
            </a:r>
            <a:endParaRPr b="0" lang="en-US" sz="2000" spc="-1" strike="noStrike">
              <a:latin typeface="Arial"/>
            </a:endParaRPr>
          </a:p>
          <a:p>
            <a:pPr marL="450360" indent="-179640">
              <a:lnSpc>
                <a:spcPct val="100000"/>
              </a:lnSpc>
              <a:buNone/>
              <a:tabLst>
                <a:tab algn="l" pos="0"/>
              </a:tabLst>
            </a:pP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Equilibrio sesgo-varianza</a:t>
            </a:r>
            <a:endParaRPr b="0" lang="en-US" sz="2400" spc="-1" strike="noStrike">
              <a:latin typeface="Arial"/>
            </a:endParaRPr>
          </a:p>
        </p:txBody>
      </p:sp>
      <p:sp>
        <p:nvSpPr>
          <p:cNvPr id="118"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a:lnSpc>
                <a:spcPct val="100000"/>
              </a:lnSpc>
              <a:buNone/>
            </a:pPr>
            <a:endParaRPr b="0" lang="en-US" sz="2400" spc="-1" strike="noStrike">
              <a:latin typeface="Arial"/>
            </a:endParaRPr>
          </a:p>
          <a:p>
            <a:pPr>
              <a:lnSpc>
                <a:spcPct val="100000"/>
              </a:lnSpc>
              <a:buNone/>
            </a:pPr>
            <a:r>
              <a:rPr b="1" lang="es-ES" sz="2400" spc="-1" strike="noStrike">
                <a:latin typeface="Calibri"/>
              </a:rPr>
              <a:t>Varianza (Variance)</a:t>
            </a:r>
            <a:endParaRPr b="0" lang="en-US" sz="2400" spc="-1" strike="noStrike">
              <a:latin typeface="Arial"/>
            </a:endParaRPr>
          </a:p>
          <a:p>
            <a:pPr>
              <a:lnSpc>
                <a:spcPct val="100000"/>
              </a:lnSpc>
              <a:buNone/>
            </a:pPr>
            <a:endParaRPr b="0" lang="en-US" sz="2400" spc="-1" strike="noStrike">
              <a:latin typeface="Arial"/>
            </a:endParaRPr>
          </a:p>
          <a:p>
            <a:pPr algn="just">
              <a:lnSpc>
                <a:spcPct val="115000"/>
              </a:lnSpc>
              <a:spcAft>
                <a:spcPts val="1236"/>
              </a:spcAft>
              <a:buNone/>
            </a:pPr>
            <a:r>
              <a:rPr b="0" lang="es-ES" sz="2000" spc="-1" strike="noStrike">
                <a:latin typeface="Calibri"/>
              </a:rPr>
              <a:t>La varianza mide la sensibilidad del modelo a los datos de entrenamiento. Un modelo con alta varianza cambia significativamente sus resultados ante pequeñas variaciones en los datos. Un modelo con alta varianza se adapta demasiado a los datos disponibles, incluyendo el ruido.</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Consecuencia:</a:t>
            </a:r>
            <a:r>
              <a:rPr b="0" lang="es-ES" sz="2000" spc="-1" strike="noStrike">
                <a:latin typeface="Calibri"/>
              </a:rPr>
              <a:t> sobreajuste (overfitting).</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Equilibrio sesgo-varianza</a:t>
            </a:r>
            <a:endParaRPr b="0" lang="en-US" sz="2400" spc="-1" strike="noStrike">
              <a:latin typeface="Arial"/>
            </a:endParaRPr>
          </a:p>
        </p:txBody>
      </p:sp>
      <p:sp>
        <p:nvSpPr>
          <p:cNvPr id="120"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a:lnSpc>
                <a:spcPct val="100000"/>
              </a:lnSpc>
              <a:buNone/>
            </a:pPr>
            <a:r>
              <a:rPr b="1" lang="es-ES" sz="2400" spc="-1" strike="noStrike">
                <a:latin typeface="Calibri"/>
              </a:rPr>
              <a:t>Equilibrio sesgo–varianza</a:t>
            </a:r>
            <a:endParaRPr b="0" lang="en-US" sz="2400" spc="-1" strike="noStrike">
              <a:latin typeface="Arial"/>
            </a:endParaRPr>
          </a:p>
          <a:p>
            <a:pPr>
              <a:lnSpc>
                <a:spcPct val="100000"/>
              </a:lnSpc>
              <a:buNone/>
            </a:pPr>
            <a:endParaRPr b="0" lang="en-US" sz="2400" spc="-1" strike="noStrike">
              <a:latin typeface="Arial"/>
            </a:endParaRPr>
          </a:p>
          <a:p>
            <a:pPr>
              <a:lnSpc>
                <a:spcPct val="115000"/>
              </a:lnSpc>
              <a:spcAft>
                <a:spcPts val="1236"/>
              </a:spcAft>
              <a:buNone/>
            </a:pPr>
            <a:r>
              <a:rPr b="0" lang="es-ES" sz="2000" spc="-1" strike="noStrike">
                <a:latin typeface="Calibri"/>
              </a:rPr>
              <a:t>El reto consiste en encontrar un equilibrio adecuado:</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Sesgo bajo + Varianza baja:</a:t>
            </a:r>
            <a:r>
              <a:rPr b="0" lang="es-ES" sz="2000" spc="-1" strike="noStrike">
                <a:latin typeface="Calibri"/>
              </a:rPr>
              <a:t> modelo ideal (captura patrones reales y generaliza bien).</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Sesgo alto + Varianza baja:</a:t>
            </a:r>
            <a:r>
              <a:rPr b="0" lang="es-ES" sz="2000" spc="-1" strike="noStrike">
                <a:latin typeface="Calibri"/>
              </a:rPr>
              <a:t>  subajuste (modelo demasiado simple, pierde información).</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Sesgo bajo + Varianza alta:</a:t>
            </a:r>
            <a:r>
              <a:rPr b="0" lang="es-ES" sz="2000" spc="-1" strike="noStrike">
                <a:latin typeface="Calibri"/>
              </a:rPr>
              <a:t>  sobreajuste (modelo complejo, captura ruido).</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Sesgo alto + Varianza alta:</a:t>
            </a:r>
            <a:r>
              <a:rPr b="0" lang="es-ES" sz="2000" spc="-1" strike="noStrike">
                <a:latin typeface="Calibri"/>
              </a:rPr>
              <a:t>  modelo deficiente (ni aprende ni generaliza)</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Equilibrio sesgo-varianza</a:t>
            </a:r>
            <a:endParaRPr b="0" lang="en-US" sz="2400" spc="-1" strike="noStrike">
              <a:latin typeface="Arial"/>
            </a:endParaRPr>
          </a:p>
        </p:txBody>
      </p:sp>
      <p:pic>
        <p:nvPicPr>
          <p:cNvPr id="122" name="" descr=""/>
          <p:cNvPicPr/>
          <p:nvPr/>
        </p:nvPicPr>
        <p:blipFill>
          <a:blip r:embed="rId1"/>
          <a:stretch/>
        </p:blipFill>
        <p:spPr>
          <a:xfrm>
            <a:off x="900000" y="1440000"/>
            <a:ext cx="4319280" cy="4039920"/>
          </a:xfrm>
          <a:prstGeom prst="rect">
            <a:avLst/>
          </a:prstGeom>
          <a:ln w="0">
            <a:noFill/>
          </a:ln>
        </p:spPr>
      </p:pic>
      <p:pic>
        <p:nvPicPr>
          <p:cNvPr id="123" name="" descr=""/>
          <p:cNvPicPr/>
          <p:nvPr/>
        </p:nvPicPr>
        <p:blipFill>
          <a:blip r:embed="rId2"/>
          <a:stretch/>
        </p:blipFill>
        <p:spPr>
          <a:xfrm>
            <a:off x="5580000" y="1410840"/>
            <a:ext cx="6208920" cy="41684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Equilibrio sesgo-varianza</a:t>
            </a:r>
            <a:endParaRPr b="0" lang="en-US" sz="2400" spc="-1" strike="noStrike">
              <a:latin typeface="Arial"/>
            </a:endParaRPr>
          </a:p>
        </p:txBody>
      </p:sp>
      <p:sp>
        <p:nvSpPr>
          <p:cNvPr id="125"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a:lnSpc>
                <a:spcPct val="100000"/>
              </a:lnSpc>
              <a:buNone/>
            </a:pPr>
            <a:r>
              <a:rPr b="1" lang="es-ES" sz="2400" spc="-1" strike="noStrike">
                <a:latin typeface="Calibri"/>
              </a:rPr>
              <a:t>K-Means</a:t>
            </a:r>
            <a:endParaRPr b="0" lang="en-US" sz="2400" spc="-1" strike="noStrike">
              <a:latin typeface="Arial"/>
            </a:endParaRPr>
          </a:p>
          <a:p>
            <a:pPr>
              <a:lnSpc>
                <a:spcPct val="100000"/>
              </a:lnSpc>
              <a:buNone/>
            </a:pPr>
            <a:endParaRPr b="0" lang="en-US" sz="2400" spc="-1" strike="noStrike">
              <a:latin typeface="Arial"/>
            </a:endParaRPr>
          </a:p>
          <a:p>
            <a:pPr>
              <a:lnSpc>
                <a:spcPct val="115000"/>
              </a:lnSpc>
              <a:spcAft>
                <a:spcPts val="1236"/>
              </a:spcAft>
              <a:buNone/>
            </a:pPr>
            <a:r>
              <a:rPr b="0" lang="es-ES" sz="2000" spc="-1" strike="noStrike">
                <a:latin typeface="Calibri"/>
              </a:rPr>
              <a:t>Número de clusters en K-Means:</a:t>
            </a:r>
            <a:endParaRPr b="0" lang="en-US" sz="2000" spc="-1" strike="noStrike">
              <a:latin typeface="Arial"/>
            </a:endParaRPr>
          </a:p>
          <a:p>
            <a:pPr marL="216000" indent="-216000">
              <a:lnSpc>
                <a:spcPct val="115000"/>
              </a:lnSpc>
              <a:spcAft>
                <a:spcPts val="1236"/>
              </a:spcAft>
              <a:buClr>
                <a:srgbClr val="000000"/>
              </a:buClr>
              <a:buSzPct val="45000"/>
              <a:buFont typeface="Wingdings" charset="2"/>
              <a:buChar char=""/>
            </a:pPr>
            <a:r>
              <a:rPr b="0" lang="es-ES" sz="2000" spc="-1" strike="noStrike">
                <a:latin typeface="Calibri"/>
              </a:rPr>
              <a:t>Muy pocos clusters → Alto sesgo (simplificación excesiva).</a:t>
            </a:r>
            <a:endParaRPr b="0" lang="en-US" sz="2000" spc="-1" strike="noStrike">
              <a:latin typeface="Arial"/>
            </a:endParaRPr>
          </a:p>
          <a:p>
            <a:pPr marL="216000" indent="-216000">
              <a:lnSpc>
                <a:spcPct val="115000"/>
              </a:lnSpc>
              <a:spcAft>
                <a:spcPts val="1236"/>
              </a:spcAft>
              <a:buClr>
                <a:srgbClr val="000000"/>
              </a:buClr>
              <a:buSzPct val="45000"/>
              <a:buFont typeface="Wingdings" charset="2"/>
              <a:buChar char=""/>
            </a:pPr>
            <a:r>
              <a:rPr b="0" lang="es-ES" sz="2000" spc="-1" strike="noStrike">
                <a:latin typeface="Calibri"/>
              </a:rPr>
              <a:t>Demasiados clusters → Alta varianza (cada pequeño grupo o ruido se convierte en un cluster).</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Equilibrio sesgo-varianza</a:t>
            </a:r>
            <a:endParaRPr b="0" lang="en-US" sz="2400" spc="-1" strike="noStrike">
              <a:latin typeface="Arial"/>
            </a:endParaRPr>
          </a:p>
        </p:txBody>
      </p:sp>
      <p:sp>
        <p:nvSpPr>
          <p:cNvPr id="127"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a:lnSpc>
                <a:spcPct val="100000"/>
              </a:lnSpc>
              <a:buNone/>
            </a:pPr>
            <a:r>
              <a:rPr b="1" lang="es-ES" sz="2400" spc="-1" strike="noStrike">
                <a:latin typeface="Calibri"/>
              </a:rPr>
              <a:t>Reducción de la dimensionalidad (PCA)</a:t>
            </a:r>
            <a:endParaRPr b="0" lang="en-US" sz="2400" spc="-1" strike="noStrike">
              <a:latin typeface="Arial"/>
            </a:endParaRPr>
          </a:p>
          <a:p>
            <a:pPr>
              <a:lnSpc>
                <a:spcPct val="100000"/>
              </a:lnSpc>
              <a:buNone/>
            </a:pPr>
            <a:endParaRPr b="0" lang="en-US" sz="2400" spc="-1" strike="noStrike">
              <a:latin typeface="Arial"/>
            </a:endParaRPr>
          </a:p>
          <a:p>
            <a:pPr>
              <a:lnSpc>
                <a:spcPct val="115000"/>
              </a:lnSpc>
              <a:spcAft>
                <a:spcPts val="1236"/>
              </a:spcAft>
              <a:buNone/>
            </a:pPr>
            <a:r>
              <a:rPr b="0" lang="es-ES" sz="2000" spc="-1" strike="noStrike">
                <a:latin typeface="Calibri"/>
              </a:rPr>
              <a:t>PCA (Reducción de Dimensionalidad):</a:t>
            </a:r>
            <a:endParaRPr b="0" lang="en-US" sz="2000" spc="-1" strike="noStrike">
              <a:latin typeface="Arial"/>
            </a:endParaRPr>
          </a:p>
          <a:p>
            <a:pPr marL="216000" indent="-216000">
              <a:lnSpc>
                <a:spcPct val="115000"/>
              </a:lnSpc>
              <a:spcAft>
                <a:spcPts val="1236"/>
              </a:spcAft>
              <a:buClr>
                <a:srgbClr val="000000"/>
              </a:buClr>
              <a:buSzPct val="45000"/>
              <a:buFont typeface="Wingdings" charset="2"/>
              <a:buChar char=""/>
            </a:pPr>
            <a:r>
              <a:rPr b="0" lang="es-ES" sz="2000" spc="-1" strike="noStrike">
                <a:latin typeface="Calibri"/>
              </a:rPr>
              <a:t>Mantener muy pocos componentes → Alto sesgo (se pierde variabilidad).</a:t>
            </a:r>
            <a:endParaRPr b="0" lang="en-US" sz="2000" spc="-1" strike="noStrike">
              <a:latin typeface="Arial"/>
            </a:endParaRPr>
          </a:p>
          <a:p>
            <a:pPr marL="216000" indent="-216000">
              <a:lnSpc>
                <a:spcPct val="115000"/>
              </a:lnSpc>
              <a:spcAft>
                <a:spcPts val="1236"/>
              </a:spcAft>
              <a:buClr>
                <a:srgbClr val="000000"/>
              </a:buClr>
              <a:buSzPct val="45000"/>
              <a:buFont typeface="Wingdings" charset="2"/>
              <a:buChar char=""/>
            </a:pPr>
            <a:r>
              <a:rPr b="0" lang="es-ES" sz="2000" spc="-1" strike="noStrike">
                <a:latin typeface="Calibri"/>
              </a:rPr>
              <a:t>Mantener demasiados → Alta varianza (se conserva ruido).</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Equilibrio sesgo-varianza</a:t>
            </a:r>
            <a:endParaRPr b="0" lang="en-US" sz="2400" spc="-1" strike="noStrike">
              <a:latin typeface="Arial"/>
            </a:endParaRPr>
          </a:p>
        </p:txBody>
      </p:sp>
      <p:sp>
        <p:nvSpPr>
          <p:cNvPr id="129"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a:lnSpc>
                <a:spcPct val="100000"/>
              </a:lnSpc>
              <a:buNone/>
            </a:pPr>
            <a:r>
              <a:rPr b="1" lang="es-ES" sz="2400" spc="-1" strike="noStrike">
                <a:latin typeface="Calibri"/>
              </a:rPr>
              <a:t>DBSCAN</a:t>
            </a:r>
            <a:endParaRPr b="0" lang="en-US" sz="2400" spc="-1" strike="noStrike">
              <a:latin typeface="Arial"/>
            </a:endParaRPr>
          </a:p>
          <a:p>
            <a:pPr>
              <a:lnSpc>
                <a:spcPct val="100000"/>
              </a:lnSpc>
              <a:buNone/>
            </a:pPr>
            <a:endParaRPr b="0" lang="en-US" sz="2400" spc="-1" strike="noStrike">
              <a:latin typeface="Arial"/>
            </a:endParaRPr>
          </a:p>
          <a:p>
            <a:pPr>
              <a:lnSpc>
                <a:spcPct val="115000"/>
              </a:lnSpc>
              <a:spcAft>
                <a:spcPts val="1236"/>
              </a:spcAft>
              <a:buNone/>
            </a:pPr>
            <a:r>
              <a:rPr b="0" lang="es-ES" sz="2000" spc="-1" strike="noStrike">
                <a:latin typeface="Calibri"/>
              </a:rPr>
              <a:t>Modelos basados en densidad (DBSCAN):</a:t>
            </a:r>
            <a:endParaRPr b="0" lang="en-US" sz="2000" spc="-1" strike="noStrike">
              <a:latin typeface="Arial"/>
            </a:endParaRPr>
          </a:p>
          <a:p>
            <a:pPr marL="216000" indent="-216000">
              <a:lnSpc>
                <a:spcPct val="115000"/>
              </a:lnSpc>
              <a:spcAft>
                <a:spcPts val="1236"/>
              </a:spcAft>
              <a:buClr>
                <a:srgbClr val="000000"/>
              </a:buClr>
              <a:buSzPct val="45000"/>
              <a:buFont typeface="Wingdings" charset="2"/>
              <a:buChar char=""/>
            </a:pPr>
            <a:r>
              <a:rPr b="0" lang="es-ES" sz="2000" spc="-1" strike="noStrike">
                <a:latin typeface="Calibri"/>
              </a:rPr>
              <a:t>Parámetros demasiado restrictivos (epsilon pequeño) → Alta varianza (excesivos clusters).</a:t>
            </a:r>
            <a:endParaRPr b="0" lang="en-US" sz="2000" spc="-1" strike="noStrike">
              <a:latin typeface="Arial"/>
            </a:endParaRPr>
          </a:p>
          <a:p>
            <a:pPr marL="216000" indent="-216000">
              <a:lnSpc>
                <a:spcPct val="115000"/>
              </a:lnSpc>
              <a:spcAft>
                <a:spcPts val="1236"/>
              </a:spcAft>
              <a:buClr>
                <a:srgbClr val="000000"/>
              </a:buClr>
              <a:buSzPct val="45000"/>
              <a:buFont typeface="Wingdings" charset="2"/>
              <a:buChar char=""/>
            </a:pPr>
            <a:r>
              <a:rPr b="0" lang="es-ES" sz="2000" spc="-1" strike="noStrike">
                <a:latin typeface="Calibri"/>
              </a:rPr>
              <a:t>Parámetros muy amplios → Alto sesgo (agrupa todo en un único cluster).</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Equilibrio sesgo-varianza</a:t>
            </a:r>
            <a:endParaRPr b="0" lang="en-US" sz="2400" spc="-1" strike="noStrike">
              <a:latin typeface="Arial"/>
            </a:endParaRPr>
          </a:p>
        </p:txBody>
      </p:sp>
      <p:sp>
        <p:nvSpPr>
          <p:cNvPr id="131" name="PlaceHolder 2"/>
          <p:cNvSpPr>
            <a:spLocks noGrp="1"/>
          </p:cNvSpPr>
          <p:nvPr>
            <p:ph/>
          </p:nvPr>
        </p:nvSpPr>
        <p:spPr>
          <a:xfrm>
            <a:off x="838080" y="1124640"/>
            <a:ext cx="10513800" cy="2654640"/>
          </a:xfrm>
          <a:prstGeom prst="rect">
            <a:avLst/>
          </a:prstGeom>
          <a:noFill/>
          <a:ln w="0">
            <a:noFill/>
          </a:ln>
        </p:spPr>
        <p:txBody>
          <a:bodyPr lIns="90000" rIns="90000" tIns="45000" bIns="45000" anchor="t">
            <a:noAutofit/>
          </a:bodyPr>
          <a:p>
            <a:pPr>
              <a:lnSpc>
                <a:spcPct val="100000"/>
              </a:lnSpc>
              <a:buNone/>
            </a:pPr>
            <a:r>
              <a:rPr b="1" lang="es-ES" sz="2400" spc="-1" strike="noStrike">
                <a:latin typeface="Calibri"/>
              </a:rPr>
              <a:t>Clustering jerárquico</a:t>
            </a:r>
            <a:endParaRPr b="0" lang="en-US" sz="2400" spc="-1" strike="noStrike">
              <a:latin typeface="Arial"/>
            </a:endParaRPr>
          </a:p>
          <a:p>
            <a:pPr>
              <a:lnSpc>
                <a:spcPct val="115000"/>
              </a:lnSpc>
              <a:spcAft>
                <a:spcPts val="1236"/>
              </a:spcAft>
              <a:buNone/>
            </a:pPr>
            <a:endParaRPr b="0" lang="en-US" sz="2000" spc="-1" strike="noStrike">
              <a:latin typeface="Arial"/>
            </a:endParaRPr>
          </a:p>
          <a:p>
            <a:pPr marL="216000" indent="-216000">
              <a:lnSpc>
                <a:spcPct val="115000"/>
              </a:lnSpc>
              <a:spcAft>
                <a:spcPts val="1236"/>
              </a:spcAft>
              <a:buClr>
                <a:srgbClr val="000000"/>
              </a:buClr>
              <a:buSzPct val="45000"/>
              <a:buFont typeface="Wingdings" charset="2"/>
              <a:buChar char=""/>
            </a:pPr>
            <a:r>
              <a:rPr b="0" lang="es-ES" sz="2000" spc="-1" strike="noStrike">
                <a:latin typeface="Calibri"/>
              </a:rPr>
              <a:t>Punto de corte (corte del dendrograma) a una altura muy alta (distancia grande) → Alto sesgo (muy pocos clusters grandes, simplificación excesiva).</a:t>
            </a:r>
            <a:endParaRPr b="0" lang="en-US" sz="2000" spc="-1" strike="noStrike">
              <a:latin typeface="Arial"/>
            </a:endParaRPr>
          </a:p>
          <a:p>
            <a:pPr marL="216000" indent="-216000">
              <a:lnSpc>
                <a:spcPct val="115000"/>
              </a:lnSpc>
              <a:spcAft>
                <a:spcPts val="1236"/>
              </a:spcAft>
              <a:buClr>
                <a:srgbClr val="000000"/>
              </a:buClr>
              <a:buSzPct val="45000"/>
              <a:buFont typeface="Wingdings" charset="2"/>
              <a:buChar char=""/>
            </a:pPr>
            <a:r>
              <a:rPr b="0" lang="es-ES" sz="2000" spc="-1" strike="noStrike">
                <a:latin typeface="Calibri"/>
              </a:rPr>
              <a:t>Punto de corte a una altura muy baja (distancia pequeña) → Alta varianza (demasiados clusters pequeños, sobreajuste al ruido).</a:t>
            </a:r>
            <a:endParaRPr b="0" lang="en-US" sz="2000" spc="-1" strike="noStrike">
              <a:latin typeface="Arial"/>
            </a:endParaRPr>
          </a:p>
        </p:txBody>
      </p:sp>
      <p:pic>
        <p:nvPicPr>
          <p:cNvPr id="132" name="" descr=""/>
          <p:cNvPicPr/>
          <p:nvPr/>
        </p:nvPicPr>
        <p:blipFill>
          <a:blip r:embed="rId1"/>
          <a:stretch/>
        </p:blipFill>
        <p:spPr>
          <a:xfrm>
            <a:off x="3960000" y="3960000"/>
            <a:ext cx="4319280" cy="20656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a:t>
            </a:r>
            <a:endParaRPr b="0" lang="en-US" sz="2400" spc="-1" strike="noStrike">
              <a:latin typeface="Arial"/>
            </a:endParaRPr>
          </a:p>
        </p:txBody>
      </p:sp>
      <p:sp>
        <p:nvSpPr>
          <p:cNvPr id="134" name="PlaceHolder 2"/>
          <p:cNvSpPr>
            <a:spLocks noGrp="1"/>
          </p:cNvSpPr>
          <p:nvPr>
            <p:ph/>
          </p:nvPr>
        </p:nvSpPr>
        <p:spPr>
          <a:xfrm>
            <a:off x="838080" y="1124640"/>
            <a:ext cx="10513800" cy="175464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0" lang="en-US" sz="1800" spc="-1" strike="noStrike">
                <a:latin typeface="Arial"/>
              </a:rPr>
              <a:t> </a:t>
            </a:r>
            <a:r>
              <a:rPr b="1" lang="en-US" sz="2400" spc="-1" strike="noStrike">
                <a:latin typeface="Calibri"/>
              </a:rPr>
              <a:t>Definición:</a:t>
            </a:r>
            <a:r>
              <a:rPr b="0" lang="en-US" sz="1800" spc="-1" strike="noStrike">
                <a:latin typeface="Arial"/>
              </a:rPr>
              <a:t> </a:t>
            </a:r>
            <a:r>
              <a:rPr b="0" lang="en-US" sz="2000" spc="-1" strike="noStrike">
                <a:latin typeface="Calibri"/>
              </a:rPr>
              <a:t>es una técnica de aprendizaje automático no supervisado que agrupa datos similares en conjuntos llamados "clústeres". El objetivo es que los elementos dentro de un mismo grupo sean lo más parecidos posible entre sí, mientras que los elementos de grupos diferentes sean distintos. Es una herramienta útil para identificar patrones ocultos, segmentar audiencias y analizar la estructura de grandes volúmenes de datos sin etiquetas previas. </a:t>
            </a:r>
            <a:endParaRPr b="0" lang="en-US" sz="2000" spc="-1" strike="noStrike">
              <a:latin typeface="Arial"/>
            </a:endParaRPr>
          </a:p>
        </p:txBody>
      </p:sp>
      <p:pic>
        <p:nvPicPr>
          <p:cNvPr id="135" name="" descr=""/>
          <p:cNvPicPr/>
          <p:nvPr/>
        </p:nvPicPr>
        <p:blipFill>
          <a:blip r:embed="rId1"/>
          <a:stretch/>
        </p:blipFill>
        <p:spPr>
          <a:xfrm>
            <a:off x="4061160" y="3057840"/>
            <a:ext cx="3678120" cy="28814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Exploración y depuración de los datos</a:t>
            </a:r>
            <a:endParaRPr b="0" lang="en-US" sz="2400" spc="-1" strike="noStrike">
              <a:latin typeface="Arial"/>
            </a:endParaRPr>
          </a:p>
        </p:txBody>
      </p:sp>
      <p:pic>
        <p:nvPicPr>
          <p:cNvPr id="91" name="" descr=""/>
          <p:cNvPicPr/>
          <p:nvPr/>
        </p:nvPicPr>
        <p:blipFill>
          <a:blip r:embed="rId1"/>
          <a:stretch/>
        </p:blipFill>
        <p:spPr>
          <a:xfrm>
            <a:off x="1800000" y="1260000"/>
            <a:ext cx="8639280" cy="4445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a:t>
            </a:r>
            <a:endParaRPr b="0" lang="en-US" sz="2400" spc="-1" strike="noStrike">
              <a:latin typeface="Arial"/>
            </a:endParaRPr>
          </a:p>
        </p:txBody>
      </p:sp>
      <p:sp>
        <p:nvSpPr>
          <p:cNvPr id="137"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algn="ctr">
              <a:lnSpc>
                <a:spcPct val="100000"/>
              </a:lnSpc>
              <a:spcBef>
                <a:spcPts val="2115"/>
              </a:spcBef>
              <a:spcAft>
                <a:spcPts val="1060"/>
              </a:spcAft>
              <a:buNone/>
            </a:pPr>
            <a:endParaRPr b="0" lang="en-US" sz="1800" spc="-1" strike="noStrike">
              <a:latin typeface="Arial"/>
            </a:endParaRPr>
          </a:p>
          <a:p>
            <a:pPr marL="450360" indent="-179640">
              <a:lnSpc>
                <a:spcPct val="115000"/>
              </a:lnSpc>
              <a:spcAft>
                <a:spcPts val="1236"/>
              </a:spcAft>
              <a:buNone/>
              <a:tabLst>
                <a:tab algn="l" pos="0"/>
              </a:tabLst>
            </a:pPr>
            <a:r>
              <a:rPr b="1" lang="en-US" sz="2400" spc="-1" strike="noStrike">
                <a:latin typeface="Calibri"/>
              </a:rPr>
              <a:t>Propósitos del clustering: </a:t>
            </a:r>
            <a:endParaRPr b="0" lang="en-US" sz="24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s-ES" sz="2000" spc="-1" strike="noStrike">
                <a:latin typeface="Calibri"/>
              </a:rPr>
              <a:t>Explorar datos desconocidos</a:t>
            </a:r>
            <a:r>
              <a:rPr b="0" lang="es-ES" sz="2000" spc="-1" strike="noStrike">
                <a:latin typeface="Calibri"/>
              </a:rPr>
              <a:t>: detectar patrones o estructuras ocultas.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s-ES" sz="2000" spc="-1" strike="noStrike">
                <a:latin typeface="Calibri"/>
              </a:rPr>
              <a:t>Segmentación de poblaciones</a:t>
            </a:r>
            <a:r>
              <a:rPr b="0" lang="es-ES" sz="2000" spc="-1" strike="noStrike">
                <a:latin typeface="Calibri"/>
              </a:rPr>
              <a:t>: agrupar clientes, usuarios o pacientes en categorías homogéneas.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s-ES" sz="2000" spc="-1" strike="noStrike">
                <a:latin typeface="Calibri"/>
              </a:rPr>
              <a:t>Reducción de complejidad</a:t>
            </a:r>
            <a:r>
              <a:rPr b="0" lang="es-ES" sz="2000" spc="-1" strike="noStrike">
                <a:latin typeface="Calibri"/>
              </a:rPr>
              <a:t>: representar un conjunto amplio de datos con un número limitado de grupos.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s-ES" sz="2000" spc="-1" strike="noStrike">
                <a:latin typeface="Calibri"/>
              </a:rPr>
              <a:t>Preprocesamiento</a:t>
            </a:r>
            <a:r>
              <a:rPr b="0" lang="es-ES" sz="2000" spc="-1" strike="noStrike">
                <a:latin typeface="Calibri"/>
              </a:rPr>
              <a:t>: servir como paso previo a modelos supervisados (ej. etiquetar automáticamente un dataset).</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a:t>
            </a:r>
            <a:endParaRPr b="0" lang="en-US" sz="2400" spc="-1" strike="noStrike">
              <a:latin typeface="Arial"/>
            </a:endParaRPr>
          </a:p>
        </p:txBody>
      </p:sp>
      <p:sp>
        <p:nvSpPr>
          <p:cNvPr id="139" name="PlaceHolder 2"/>
          <p:cNvSpPr>
            <a:spLocks noGrp="1"/>
          </p:cNvSpPr>
          <p:nvPr>
            <p:ph/>
          </p:nvPr>
        </p:nvSpPr>
        <p:spPr>
          <a:xfrm>
            <a:off x="838080" y="1124640"/>
            <a:ext cx="10513800" cy="2114640"/>
          </a:xfrm>
          <a:prstGeom prst="rect">
            <a:avLst/>
          </a:prstGeom>
          <a:noFill/>
          <a:ln w="0">
            <a:noFill/>
          </a:ln>
        </p:spPr>
        <p:txBody>
          <a:bodyPr lIns="90000" rIns="90000" tIns="45000" bIns="45000" anchor="t">
            <a:noAutofit/>
          </a:bodyPr>
          <a:p>
            <a:pPr algn="ctr">
              <a:lnSpc>
                <a:spcPct val="100000"/>
              </a:lnSpc>
              <a:spcBef>
                <a:spcPts val="2115"/>
              </a:spcBef>
              <a:spcAft>
                <a:spcPts val="1060"/>
              </a:spcAft>
              <a:buNone/>
            </a:pPr>
            <a:endParaRPr b="0" lang="en-US" sz="1800" spc="-1" strike="noStrike">
              <a:latin typeface="Arial"/>
            </a:endParaRPr>
          </a:p>
          <a:p>
            <a:pPr marL="450360" indent="-179640" algn="just">
              <a:lnSpc>
                <a:spcPct val="115000"/>
              </a:lnSpc>
              <a:spcAft>
                <a:spcPts val="1236"/>
              </a:spcAft>
              <a:buNone/>
              <a:tabLst>
                <a:tab algn="l" pos="0"/>
              </a:tabLst>
            </a:pPr>
            <a:r>
              <a:rPr b="1" lang="es-ES" sz="2400" spc="-1" strike="noStrike">
                <a:latin typeface="Calibri"/>
              </a:rPr>
              <a:t>Elementos clave del clustering</a:t>
            </a:r>
            <a:endParaRPr b="0" lang="en-US" sz="2400" spc="-1" strike="noStrike">
              <a:latin typeface="Arial"/>
            </a:endParaRPr>
          </a:p>
          <a:p>
            <a:pPr marL="450360" indent="-179640" algn="just">
              <a:lnSpc>
                <a:spcPct val="115000"/>
              </a:lnSpc>
              <a:spcAft>
                <a:spcPts val="1236"/>
              </a:spcAft>
              <a:buNone/>
              <a:tabLst>
                <a:tab algn="l" pos="0"/>
              </a:tabLst>
            </a:pPr>
            <a:r>
              <a:rPr b="1" lang="es-ES" sz="2000" spc="-1" strike="noStrike">
                <a:latin typeface="Calibri"/>
              </a:rPr>
              <a:t>Medida de similitud:</a:t>
            </a:r>
            <a:r>
              <a:rPr b="0" lang="es-ES" sz="2000" spc="-1" strike="noStrike">
                <a:latin typeface="Calibri"/>
              </a:rPr>
              <a:t> define cómo se compara la cercanía entre observaciones. Normalmente se usan métricas como la distancia euclídea, Manhattan o coseno.</a:t>
            </a:r>
            <a:endParaRPr b="0" lang="en-US" sz="2000" spc="-1" strike="noStrike">
              <a:latin typeface="Arial"/>
            </a:endParaRPr>
          </a:p>
          <a:p>
            <a:pPr marL="450360" indent="-179640" algn="just">
              <a:lnSpc>
                <a:spcPct val="115000"/>
              </a:lnSpc>
              <a:spcAft>
                <a:spcPts val="1236"/>
              </a:spcAft>
              <a:buNone/>
              <a:tabLst>
                <a:tab algn="l" pos="0"/>
              </a:tabLst>
            </a:pPr>
            <a:endParaRPr b="0" lang="en-US" sz="2000" spc="-1" strike="noStrike">
              <a:latin typeface="Arial"/>
            </a:endParaRPr>
          </a:p>
        </p:txBody>
      </p:sp>
      <p:pic>
        <p:nvPicPr>
          <p:cNvPr id="140" name="" descr=""/>
          <p:cNvPicPr/>
          <p:nvPr/>
        </p:nvPicPr>
        <p:blipFill>
          <a:blip r:embed="rId1"/>
          <a:srcRect l="0" t="0" r="50233" b="0"/>
          <a:stretch/>
        </p:blipFill>
        <p:spPr>
          <a:xfrm>
            <a:off x="8310240" y="3420000"/>
            <a:ext cx="2849040" cy="1979280"/>
          </a:xfrm>
          <a:prstGeom prst="rect">
            <a:avLst/>
          </a:prstGeom>
          <a:ln w="0">
            <a:noFill/>
          </a:ln>
        </p:spPr>
      </p:pic>
      <p:sp>
        <p:nvSpPr>
          <p:cNvPr id="141" name="PlaceHolder 1"/>
          <p:cNvSpPr/>
          <p:nvPr/>
        </p:nvSpPr>
        <p:spPr>
          <a:xfrm>
            <a:off x="825480" y="3060000"/>
            <a:ext cx="6913800" cy="269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s-ES" sz="1800" spc="-1" strike="noStrike">
                <a:solidFill>
                  <a:srgbClr val="000000"/>
                </a:solidFill>
                <a:latin typeface="Calibri"/>
                <a:ea typeface="DejaVu Sans"/>
              </a:rPr>
              <a:t>Distancia euclidiana</a:t>
            </a:r>
            <a:r>
              <a:rPr b="0" lang="es-ES" sz="1800" spc="-1" strike="noStrike">
                <a:solidFill>
                  <a:srgbClr val="000000"/>
                </a:solidFill>
                <a:latin typeface="Calibri"/>
                <a:ea typeface="DejaVu Sans"/>
              </a:rPr>
              <a:t> (K-means)</a:t>
            </a:r>
            <a:endParaRPr b="0" lang="en-US" sz="1800" spc="-1" strike="noStrike">
              <a:latin typeface="Arial"/>
            </a:endParaRPr>
          </a:p>
          <a:p>
            <a:pPr>
              <a:lnSpc>
                <a:spcPct val="100000"/>
              </a:lnSpc>
              <a:buNone/>
            </a:pPr>
            <a:r>
              <a:rPr b="0" lang="es-ES" sz="1800" spc="-1" strike="noStrike">
                <a:solidFill>
                  <a:srgbClr val="000000"/>
                </a:solidFill>
                <a:latin typeface="Calibri"/>
                <a:ea typeface="DejaVu Sans"/>
              </a:rPr>
              <a:t>Ventajas: Es una métrica muy intuitiva y sencilla. Funciona bien cuando los datos tienen una estructura geométrica bien definida</a:t>
            </a:r>
            <a:endParaRPr b="0" lang="en-US" sz="1800" spc="-1" strike="noStrike">
              <a:latin typeface="Arial"/>
            </a:endParaRPr>
          </a:p>
          <a:p>
            <a:pPr>
              <a:lnSpc>
                <a:spcPct val="100000"/>
              </a:lnSpc>
              <a:buNone/>
            </a:pPr>
            <a:r>
              <a:rPr b="1" lang="es-ES" sz="1800" spc="-1" strike="noStrike">
                <a:solidFill>
                  <a:srgbClr val="000000"/>
                </a:solidFill>
                <a:latin typeface="Calibri"/>
                <a:ea typeface="DejaVu Sans"/>
              </a:rPr>
              <a:t>Distancia de Manhattan</a:t>
            </a:r>
            <a:r>
              <a:rPr b="0" lang="es-ES" sz="1800" spc="-1" strike="noStrike">
                <a:solidFill>
                  <a:srgbClr val="000000"/>
                </a:solidFill>
                <a:latin typeface="Calibri"/>
                <a:ea typeface="DejaVu Sans"/>
              </a:rPr>
              <a:t> (Detección de outliers)</a:t>
            </a:r>
            <a:endParaRPr b="0" lang="en-US" sz="1800" spc="-1" strike="noStrike">
              <a:latin typeface="Arial"/>
            </a:endParaRPr>
          </a:p>
          <a:p>
            <a:pPr>
              <a:lnSpc>
                <a:spcPct val="100000"/>
              </a:lnSpc>
              <a:buNone/>
            </a:pPr>
            <a:r>
              <a:rPr b="0" lang="es-ES" sz="1800" spc="-1" strike="noStrike">
                <a:solidFill>
                  <a:srgbClr val="000000"/>
                </a:solidFill>
                <a:latin typeface="Calibri"/>
                <a:ea typeface="DejaVu Sans"/>
              </a:rPr>
              <a:t>Es menos sensible a los valores atípicos que la distancia euclidiana. Es útil cuando las diferencias entre las variables tienen una interpretación más directa.</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a:t>
            </a:r>
            <a:endParaRPr b="0" lang="en-US" sz="2400" spc="-1" strike="noStrike">
              <a:latin typeface="Arial"/>
            </a:endParaRPr>
          </a:p>
        </p:txBody>
      </p:sp>
      <p:sp>
        <p:nvSpPr>
          <p:cNvPr id="143"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marL="450360" indent="-179640" algn="just">
              <a:lnSpc>
                <a:spcPct val="115000"/>
              </a:lnSpc>
              <a:spcAft>
                <a:spcPts val="1236"/>
              </a:spcAft>
              <a:buClr>
                <a:srgbClr val="000000"/>
              </a:buClr>
              <a:buFont typeface="Wingdings" charset="2"/>
              <a:buChar char=""/>
              <a:tabLst>
                <a:tab algn="l" pos="450360"/>
              </a:tabLst>
            </a:pPr>
            <a:r>
              <a:rPr b="1" lang="es-ES" sz="2400" spc="-1" strike="noStrike">
                <a:latin typeface="Calibri"/>
              </a:rPr>
              <a:t>Elementos clave del clustering</a:t>
            </a:r>
            <a:endParaRPr b="0" lang="en-US" sz="2400" spc="-1" strike="noStrike">
              <a:latin typeface="Arial"/>
            </a:endParaRPr>
          </a:p>
          <a:p>
            <a:pPr marL="450360" indent="-179640" algn="just">
              <a:lnSpc>
                <a:spcPct val="115000"/>
              </a:lnSpc>
              <a:spcAft>
                <a:spcPts val="1236"/>
              </a:spcAft>
              <a:buClr>
                <a:srgbClr val="000000"/>
              </a:buClr>
              <a:buFont typeface="Wingdings" charset="2"/>
              <a:buChar char=""/>
              <a:tabLst>
                <a:tab algn="l" pos="450360"/>
              </a:tabLst>
            </a:pPr>
            <a:r>
              <a:rPr b="1" lang="es-ES" sz="2000" spc="-1" strike="noStrike">
                <a:latin typeface="Calibri"/>
              </a:rPr>
              <a:t>Número de clusters:</a:t>
            </a:r>
            <a:r>
              <a:rPr b="0" lang="es-ES" sz="2000" spc="-1" strike="noStrike">
                <a:latin typeface="Calibri"/>
              </a:rPr>
              <a:t> algunos algoritmos requieren especificar cuántos grupos se buscan (ej. k-means), mientras que otros los determinan de manera automática (ej. DBSCAN).</a:t>
            </a:r>
            <a:endParaRPr b="0" lang="en-US" sz="2000" spc="-1" strike="noStrike">
              <a:latin typeface="Arial"/>
            </a:endParaRPr>
          </a:p>
          <a:p>
            <a:pPr algn="just">
              <a:lnSpc>
                <a:spcPct val="115000"/>
              </a:lnSpc>
              <a:spcAft>
                <a:spcPts val="1236"/>
              </a:spcAft>
              <a:buNone/>
              <a:tabLst>
                <a:tab algn="l" pos="450360"/>
              </a:tabLst>
            </a:pPr>
            <a:endParaRPr b="0" lang="en-US" sz="2000" spc="-1" strike="noStrike">
              <a:latin typeface="Arial"/>
            </a:endParaRPr>
          </a:p>
          <a:p>
            <a:pPr marL="450360" indent="-179640" algn="just">
              <a:lnSpc>
                <a:spcPct val="115000"/>
              </a:lnSpc>
              <a:spcAft>
                <a:spcPts val="1236"/>
              </a:spcAft>
              <a:buClr>
                <a:srgbClr val="000000"/>
              </a:buClr>
              <a:buFont typeface="Wingdings" charset="2"/>
              <a:buChar char=""/>
              <a:tabLst>
                <a:tab algn="l" pos="450360"/>
              </a:tabLst>
            </a:pPr>
            <a:r>
              <a:rPr b="1" lang="es-ES" sz="2000" spc="-1" strike="noStrike">
                <a:latin typeface="Calibri"/>
              </a:rPr>
              <a:t>K-means:</a:t>
            </a:r>
            <a:r>
              <a:rPr b="0" lang="es-ES" sz="2000" spc="-1" strike="noStrike">
                <a:latin typeface="Calibri"/>
              </a:rPr>
              <a:t> La principal desventaja es que el analista debe determinar el valor óptimo de k, lo cual no siempre es trivial.</a:t>
            </a:r>
            <a:endParaRPr b="0" lang="en-US" sz="2000" spc="-1" strike="noStrike">
              <a:latin typeface="Arial"/>
            </a:endParaRPr>
          </a:p>
          <a:p>
            <a:pPr marL="450360" indent="-179640" algn="just">
              <a:lnSpc>
                <a:spcPct val="115000"/>
              </a:lnSpc>
              <a:spcAft>
                <a:spcPts val="1236"/>
              </a:spcAft>
              <a:buClr>
                <a:srgbClr val="000000"/>
              </a:buClr>
              <a:buFont typeface="Wingdings" charset="2"/>
              <a:buChar char=""/>
              <a:tabLst>
                <a:tab algn="l" pos="450360"/>
              </a:tabLst>
            </a:pPr>
            <a:r>
              <a:rPr b="1" lang="es-ES" sz="2000" spc="-1" strike="noStrike">
                <a:latin typeface="Calibri"/>
              </a:rPr>
              <a:t>Clustering jerarquico:</a:t>
            </a:r>
            <a:r>
              <a:rPr b="0" lang="es-ES" sz="2000" spc="-1" strike="noStrike">
                <a:latin typeface="Calibri"/>
              </a:rPr>
              <a:t> El número de clústeres no se especifica de antemano, sino que se decide al "cortar" el dendrograma en un nivel específico</a:t>
            </a:r>
            <a:endParaRPr b="0" lang="en-US" sz="2000" spc="-1" strike="noStrike">
              <a:latin typeface="Arial"/>
            </a:endParaRPr>
          </a:p>
          <a:p>
            <a:pPr algn="just">
              <a:lnSpc>
                <a:spcPct val="115000"/>
              </a:lnSpc>
              <a:spcAft>
                <a:spcPts val="1236"/>
              </a:spcAft>
              <a:buNone/>
              <a:tabLst>
                <a:tab algn="l" pos="450360"/>
              </a:tabLst>
            </a:pP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a:t>
            </a:r>
            <a:endParaRPr b="0" lang="en-US" sz="2400" spc="-1" strike="noStrike">
              <a:latin typeface="Arial"/>
            </a:endParaRPr>
          </a:p>
        </p:txBody>
      </p:sp>
      <p:sp>
        <p:nvSpPr>
          <p:cNvPr id="145" name="PlaceHolder 2"/>
          <p:cNvSpPr>
            <a:spLocks noGrp="1"/>
          </p:cNvSpPr>
          <p:nvPr>
            <p:ph/>
          </p:nvPr>
        </p:nvSpPr>
        <p:spPr>
          <a:xfrm>
            <a:off x="838080" y="1124640"/>
            <a:ext cx="10513800" cy="1934640"/>
          </a:xfrm>
          <a:prstGeom prst="rect">
            <a:avLst/>
          </a:prstGeom>
          <a:noFill/>
          <a:ln w="0">
            <a:noFill/>
          </a:ln>
        </p:spPr>
        <p:txBody>
          <a:bodyPr lIns="90000" rIns="90000" tIns="45000" bIns="45000" anchor="t">
            <a:noAutofit/>
          </a:bodyPr>
          <a:p>
            <a:pPr marL="450360" indent="-179640" algn="just">
              <a:lnSpc>
                <a:spcPct val="115000"/>
              </a:lnSpc>
              <a:spcAft>
                <a:spcPts val="1236"/>
              </a:spcAft>
              <a:buClr>
                <a:srgbClr val="000000"/>
              </a:buClr>
              <a:buFont typeface="Wingdings" charset="2"/>
              <a:buChar char=""/>
              <a:tabLst>
                <a:tab algn="l" pos="450360"/>
              </a:tabLst>
            </a:pPr>
            <a:r>
              <a:rPr b="1" lang="es-ES" sz="2400" spc="-1" strike="noStrike">
                <a:latin typeface="Calibri"/>
              </a:rPr>
              <a:t>Elementos clave del clustering</a:t>
            </a:r>
            <a:endParaRPr b="0" lang="en-US" sz="2400" spc="-1" strike="noStrike">
              <a:latin typeface="Arial"/>
            </a:endParaRPr>
          </a:p>
          <a:p>
            <a:pPr algn="just">
              <a:lnSpc>
                <a:spcPct val="115000"/>
              </a:lnSpc>
              <a:spcAft>
                <a:spcPts val="1236"/>
              </a:spcAft>
              <a:buNone/>
              <a:tabLst>
                <a:tab algn="l" pos="450360"/>
              </a:tabLst>
            </a:pPr>
            <a:endParaRPr b="0" lang="en-US" sz="2000" spc="-1" strike="noStrike">
              <a:latin typeface="Arial"/>
            </a:endParaRPr>
          </a:p>
          <a:p>
            <a:pPr marL="450360" indent="-179640" algn="just">
              <a:lnSpc>
                <a:spcPct val="115000"/>
              </a:lnSpc>
              <a:spcAft>
                <a:spcPts val="1236"/>
              </a:spcAft>
              <a:buClr>
                <a:srgbClr val="000000"/>
              </a:buClr>
              <a:buFont typeface="Wingdings" charset="2"/>
              <a:buChar char=""/>
              <a:tabLst>
                <a:tab algn="l" pos="450360"/>
              </a:tabLst>
            </a:pPr>
            <a:r>
              <a:rPr b="1" lang="es-ES" sz="2000" spc="-1" strike="noStrike">
                <a:latin typeface="Calibri"/>
              </a:rPr>
              <a:t>Forma de los clusters:</a:t>
            </a:r>
            <a:r>
              <a:rPr b="0" lang="es-ES" sz="2000" spc="-1" strike="noStrike">
                <a:latin typeface="Calibri"/>
              </a:rPr>
              <a:t> distintos algoritmos pueden encontrar clusters esféricos, jerárquicos, de distinta densidad o con formas arbitrarias.</a:t>
            </a:r>
            <a:endParaRPr b="0" lang="en-US" sz="2000" spc="-1" strike="noStrike">
              <a:latin typeface="Arial"/>
            </a:endParaRPr>
          </a:p>
        </p:txBody>
      </p:sp>
      <p:sp>
        <p:nvSpPr>
          <p:cNvPr id="146" name=""/>
          <p:cNvSpPr/>
          <p:nvPr/>
        </p:nvSpPr>
        <p:spPr>
          <a:xfrm>
            <a:off x="1080000" y="3550320"/>
            <a:ext cx="10275120" cy="20811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Calibri"/>
                <a:ea typeface="DejaVu Sans"/>
              </a:rPr>
              <a:t>K-Means:</a:t>
            </a:r>
            <a:r>
              <a:rPr b="0" lang="en-US" sz="2000" spc="-1" strike="noStrike">
                <a:solidFill>
                  <a:srgbClr val="000000"/>
                </a:solidFill>
                <a:latin typeface="Calibri"/>
                <a:ea typeface="DejaVu Sans"/>
              </a:rPr>
              <a:t> es rápido y eficiente para clústeres esféricos y de tamaño similar.</a:t>
            </a:r>
            <a:endParaRPr b="0" lang="en-US" sz="2000" spc="-1" strike="noStrike">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Calibri"/>
                <a:ea typeface="DejaVu Sans"/>
              </a:rPr>
              <a:t>DBSCAN:</a:t>
            </a:r>
            <a:r>
              <a:rPr b="0" lang="en-US" sz="2000" spc="-1" strike="noStrike">
                <a:solidFill>
                  <a:srgbClr val="000000"/>
                </a:solidFill>
                <a:latin typeface="Calibri"/>
                <a:ea typeface="DejaVu Sans"/>
              </a:rPr>
              <a:t> es ideal para datos con formas complejas, con ruido y de densidades variables.</a:t>
            </a:r>
            <a:endParaRPr b="0" lang="en-US" sz="2000" spc="-1" strike="noStrike">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Calibri"/>
                <a:ea typeface="DejaVu Sans"/>
              </a:rPr>
              <a:t>Clustering Jerárquico:</a:t>
            </a:r>
            <a:r>
              <a:rPr b="0" lang="en-US" sz="2000" spc="-1" strike="noStrike">
                <a:solidFill>
                  <a:srgbClr val="000000"/>
                </a:solidFill>
                <a:latin typeface="Calibri"/>
                <a:ea typeface="DejaVu Sans"/>
              </a:rPr>
              <a:t> es una buena opción para explorar la estructura de los datos en múltiples niveles de granularidad, permitiendo identificar clústeres con formas más flexibles</a:t>
            </a:r>
            <a:endParaRPr b="0" lang="en-US" sz="2000" spc="-1" strike="noStrike">
              <a:latin typeface="Arial"/>
            </a:endParaRPr>
          </a:p>
          <a:p>
            <a:pPr>
              <a:lnSpc>
                <a:spcPct val="100000"/>
              </a:lnSpc>
              <a:buNone/>
            </a:pPr>
            <a:endParaRPr b="0" lang="en-US" sz="1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a:t>
            </a:r>
            <a:endParaRPr b="0" lang="en-US" sz="2400" spc="-1" strike="noStrike">
              <a:latin typeface="Arial"/>
            </a:endParaRPr>
          </a:p>
        </p:txBody>
      </p:sp>
      <p:sp>
        <p:nvSpPr>
          <p:cNvPr id="148"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algn="ctr">
              <a:lnSpc>
                <a:spcPct val="100000"/>
              </a:lnSpc>
              <a:spcBef>
                <a:spcPts val="2115"/>
              </a:spcBef>
              <a:spcAft>
                <a:spcPts val="1060"/>
              </a:spcAft>
              <a:buNone/>
            </a:pPr>
            <a:endParaRPr b="0" lang="en-US" sz="1800" spc="-1" strike="noStrike">
              <a:latin typeface="Arial"/>
            </a:endParaRPr>
          </a:p>
          <a:p>
            <a:pPr marL="450360" indent="-179640">
              <a:lnSpc>
                <a:spcPct val="115000"/>
              </a:lnSpc>
              <a:spcAft>
                <a:spcPts val="1236"/>
              </a:spcAft>
              <a:buNone/>
              <a:tabLst>
                <a:tab algn="l" pos="0"/>
              </a:tabLst>
            </a:pPr>
            <a:r>
              <a:rPr b="1" lang="en-US" sz="2400" spc="-1" strike="noStrike">
                <a:latin typeface="Calibri"/>
              </a:rPr>
              <a:t>Retos del clustering</a:t>
            </a:r>
            <a:endParaRPr b="0" lang="en-US" sz="24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latin typeface="Calibri"/>
              </a:rPr>
              <a:t>Decidir el número óptimo de clusters (ej. métodos de codo, silueta).</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latin typeface="Calibri"/>
              </a:rPr>
              <a:t>Tratar con datos de alta dimensionalidad.</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latin typeface="Calibri"/>
              </a:rPr>
              <a:t>Manejar clusters de tamaños y densidades desiguales.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latin typeface="Calibri"/>
              </a:rPr>
              <a:t>Evaluar los resultados sin etiquetas</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a:t>
            </a:r>
            <a:endParaRPr b="0" lang="en-US" sz="2400" spc="-1" strike="noStrike">
              <a:latin typeface="Arial"/>
            </a:endParaRPr>
          </a:p>
        </p:txBody>
      </p:sp>
      <p:sp>
        <p:nvSpPr>
          <p:cNvPr id="150" name="PlaceHolder 32"/>
          <p:cNvSpPr/>
          <p:nvPr/>
        </p:nvSpPr>
        <p:spPr>
          <a:xfrm>
            <a:off x="1198440" y="1304640"/>
            <a:ext cx="2400840" cy="494640"/>
          </a:xfrm>
          <a:prstGeom prst="rect">
            <a:avLst/>
          </a:prstGeom>
          <a:noFill/>
          <a:ln w="0">
            <a:noFill/>
          </a:ln>
        </p:spPr>
        <p:style>
          <a:lnRef idx="0"/>
          <a:fillRef idx="0"/>
          <a:effectRef idx="0"/>
          <a:fontRef idx="minor"/>
        </p:style>
        <p:txBody>
          <a:bodyPr lIns="90000" rIns="90000" tIns="45000" bIns="45000" anchor="t">
            <a:noAutofit/>
          </a:bodyPr>
          <a:p>
            <a:pPr marL="216000" indent="-324000">
              <a:lnSpc>
                <a:spcPct val="100000"/>
              </a:lnSpc>
              <a:buClr>
                <a:srgbClr val="000000"/>
              </a:buClr>
              <a:buFont typeface="Wingdings" charset="2"/>
              <a:buChar char=""/>
            </a:pPr>
            <a:r>
              <a:rPr b="0" lang="en-US" sz="1800" spc="-1" strike="noStrike">
                <a:solidFill>
                  <a:srgbClr val="000000"/>
                </a:solidFill>
                <a:latin typeface="Arial"/>
                <a:ea typeface="DejaVu Sans"/>
              </a:rPr>
              <a:t>JERÁRQUICO</a:t>
            </a:r>
            <a:endParaRPr b="0" lang="en-US" sz="1800" spc="-1" strike="noStrike">
              <a:latin typeface="Arial"/>
            </a:endParaRPr>
          </a:p>
        </p:txBody>
      </p:sp>
      <p:sp>
        <p:nvSpPr>
          <p:cNvPr id="151" name="PlaceHolder 83"/>
          <p:cNvSpPr/>
          <p:nvPr/>
        </p:nvSpPr>
        <p:spPr>
          <a:xfrm>
            <a:off x="6778440" y="1260000"/>
            <a:ext cx="2400840" cy="494640"/>
          </a:xfrm>
          <a:prstGeom prst="rect">
            <a:avLst/>
          </a:prstGeom>
          <a:noFill/>
          <a:ln w="0">
            <a:noFill/>
          </a:ln>
        </p:spPr>
        <p:style>
          <a:lnRef idx="0"/>
          <a:fillRef idx="0"/>
          <a:effectRef idx="0"/>
          <a:fontRef idx="minor"/>
        </p:style>
        <p:txBody>
          <a:bodyPr lIns="90000" rIns="90000" tIns="45000" bIns="45000" anchor="t">
            <a:noAutofit/>
          </a:bodyPr>
          <a:p>
            <a:pPr marL="216000" indent="-324000">
              <a:lnSpc>
                <a:spcPct val="100000"/>
              </a:lnSpc>
              <a:buClr>
                <a:srgbClr val="000000"/>
              </a:buClr>
              <a:buFont typeface="Wingdings" charset="2"/>
              <a:buChar char=""/>
            </a:pPr>
            <a:r>
              <a:rPr b="0" lang="en-US" sz="1800" spc="-1" strike="noStrike">
                <a:solidFill>
                  <a:srgbClr val="000000"/>
                </a:solidFill>
                <a:latin typeface="Arial"/>
                <a:ea typeface="DejaVu Sans"/>
              </a:rPr>
              <a:t>NO JERÁRQUICO</a:t>
            </a:r>
            <a:endParaRPr b="0" lang="en-US" sz="1800" spc="-1" strike="noStrike">
              <a:latin typeface="Arial"/>
            </a:endParaRPr>
          </a:p>
        </p:txBody>
      </p:sp>
      <p:sp>
        <p:nvSpPr>
          <p:cNvPr id="152" name="PlaceHolder 84"/>
          <p:cNvSpPr/>
          <p:nvPr/>
        </p:nvSpPr>
        <p:spPr>
          <a:xfrm>
            <a:off x="4500000" y="2160000"/>
            <a:ext cx="3059280" cy="494640"/>
          </a:xfrm>
          <a:prstGeom prst="rect">
            <a:avLst/>
          </a:prstGeom>
          <a:noFill/>
          <a:ln w="0">
            <a:noFill/>
          </a:ln>
        </p:spPr>
        <p:style>
          <a:lnRef idx="0"/>
          <a:fillRef idx="0"/>
          <a:effectRef idx="0"/>
          <a:fontRef idx="minor"/>
        </p:style>
        <p:txBody>
          <a:bodyPr lIns="90000" rIns="90000" tIns="45000" bIns="45000" anchor="t">
            <a:noAutofit/>
          </a:bodyPr>
          <a:p>
            <a:pPr marL="216000" indent="-324000">
              <a:lnSpc>
                <a:spcPct val="100000"/>
              </a:lnSpc>
              <a:buClr>
                <a:srgbClr val="000000"/>
              </a:buClr>
              <a:buFont typeface="Wingdings" charset="2"/>
              <a:buChar char=""/>
            </a:pPr>
            <a:r>
              <a:rPr b="0" lang="en-US" sz="1800" spc="-1" strike="noStrike">
                <a:solidFill>
                  <a:srgbClr val="000000"/>
                </a:solidFill>
                <a:latin typeface="Arial"/>
                <a:ea typeface="DejaVu Sans"/>
              </a:rPr>
              <a:t>CENTRADOS (K-Means)</a:t>
            </a:r>
            <a:endParaRPr b="0" lang="en-US" sz="1800" spc="-1" strike="noStrike">
              <a:latin typeface="Arial"/>
            </a:endParaRPr>
          </a:p>
        </p:txBody>
      </p:sp>
      <p:sp>
        <p:nvSpPr>
          <p:cNvPr id="153" name="PlaceHolder 85"/>
          <p:cNvSpPr/>
          <p:nvPr/>
        </p:nvSpPr>
        <p:spPr>
          <a:xfrm>
            <a:off x="8578440" y="2160000"/>
            <a:ext cx="2760840" cy="494640"/>
          </a:xfrm>
          <a:prstGeom prst="rect">
            <a:avLst/>
          </a:prstGeom>
          <a:noFill/>
          <a:ln w="0">
            <a:noFill/>
          </a:ln>
        </p:spPr>
        <p:style>
          <a:lnRef idx="0"/>
          <a:fillRef idx="0"/>
          <a:effectRef idx="0"/>
          <a:fontRef idx="minor"/>
        </p:style>
        <p:txBody>
          <a:bodyPr lIns="90000" rIns="90000" tIns="45000" bIns="45000" anchor="t">
            <a:noAutofit/>
          </a:bodyPr>
          <a:p>
            <a:pPr marL="216000" indent="-324000">
              <a:lnSpc>
                <a:spcPct val="100000"/>
              </a:lnSpc>
              <a:buClr>
                <a:srgbClr val="000000"/>
              </a:buClr>
              <a:buFont typeface="Wingdings" charset="2"/>
              <a:buChar char=""/>
            </a:pPr>
            <a:r>
              <a:rPr b="0" lang="en-US" sz="1800" spc="-1" strike="noStrike">
                <a:solidFill>
                  <a:srgbClr val="000000"/>
                </a:solidFill>
                <a:latin typeface="Arial"/>
                <a:ea typeface="DejaVu Sans"/>
              </a:rPr>
              <a:t>DENSIDAD (DBSCAN)</a:t>
            </a:r>
            <a:endParaRPr b="0" lang="en-US" sz="1800" spc="-1" strike="noStrike">
              <a:latin typeface="Arial"/>
            </a:endParaRPr>
          </a:p>
        </p:txBody>
      </p:sp>
      <p:pic>
        <p:nvPicPr>
          <p:cNvPr id="154" name="" descr=""/>
          <p:cNvPicPr/>
          <p:nvPr/>
        </p:nvPicPr>
        <p:blipFill>
          <a:blip r:embed="rId1"/>
          <a:stretch/>
        </p:blipFill>
        <p:spPr>
          <a:xfrm>
            <a:off x="540000" y="3060000"/>
            <a:ext cx="3578040" cy="2509560"/>
          </a:xfrm>
          <a:prstGeom prst="rect">
            <a:avLst/>
          </a:prstGeom>
          <a:ln w="0">
            <a:noFill/>
          </a:ln>
        </p:spPr>
      </p:pic>
      <p:pic>
        <p:nvPicPr>
          <p:cNvPr id="155" name="" descr=""/>
          <p:cNvPicPr/>
          <p:nvPr/>
        </p:nvPicPr>
        <p:blipFill>
          <a:blip r:embed="rId2"/>
          <a:stretch/>
        </p:blipFill>
        <p:spPr>
          <a:xfrm>
            <a:off x="4500000" y="3060000"/>
            <a:ext cx="3059280" cy="2354040"/>
          </a:xfrm>
          <a:prstGeom prst="rect">
            <a:avLst/>
          </a:prstGeom>
          <a:ln w="0">
            <a:noFill/>
          </a:ln>
        </p:spPr>
      </p:pic>
      <p:pic>
        <p:nvPicPr>
          <p:cNvPr id="156" name="" descr=""/>
          <p:cNvPicPr/>
          <p:nvPr/>
        </p:nvPicPr>
        <p:blipFill>
          <a:blip r:embed="rId3"/>
          <a:stretch/>
        </p:blipFill>
        <p:spPr>
          <a:xfrm>
            <a:off x="8100000" y="3049200"/>
            <a:ext cx="3959280" cy="23738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 Jerárquico</a:t>
            </a:r>
            <a:endParaRPr b="0" lang="en-US" sz="2400" spc="-1" strike="noStrike">
              <a:latin typeface="Arial"/>
            </a:endParaRPr>
          </a:p>
        </p:txBody>
      </p:sp>
      <p:sp>
        <p:nvSpPr>
          <p:cNvPr id="158" name="PlaceHolder 2"/>
          <p:cNvSpPr>
            <a:spLocks noGrp="1"/>
          </p:cNvSpPr>
          <p:nvPr>
            <p:ph/>
          </p:nvPr>
        </p:nvSpPr>
        <p:spPr>
          <a:xfrm>
            <a:off x="838080" y="1124640"/>
            <a:ext cx="10513800" cy="301500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1" lang="es-ES" sz="2000" spc="-1" strike="noStrike">
                <a:latin typeface="Calibri"/>
              </a:rPr>
              <a:t>Definición</a:t>
            </a:r>
            <a:r>
              <a:rPr b="0" lang="es-ES" sz="2000" spc="-1" strike="noStrike">
                <a:latin typeface="Calibri"/>
              </a:rPr>
              <a:t>: es un método de aprendizaje automático no supervisado que agrupa datos en una jerarquía de clústeres anidados. Su objetivo es encontrar patrones y similitudes entre los puntos de datos, organizándolos en una estructura de árbol conocida como dendrograma.</a:t>
            </a:r>
            <a:endParaRPr b="0" lang="en-US" sz="2000" spc="-1" strike="noStrike">
              <a:latin typeface="Arial"/>
            </a:endParaRPr>
          </a:p>
          <a:p>
            <a:pPr>
              <a:lnSpc>
                <a:spcPct val="100000"/>
              </a:lnSpc>
              <a:buNone/>
            </a:pP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Aglomerativo (bottom–up):</a:t>
            </a:r>
            <a:r>
              <a:rPr b="0" lang="es-ES" sz="2000" spc="-1" strike="noStrike">
                <a:latin typeface="Calibri"/>
              </a:rPr>
              <a:t> cada observación inicia en su propio cluster; iterativamente se van fusionando los clusters más cercanos hasta obtener uno solo.</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Divisivo (top–down):</a:t>
            </a:r>
            <a:r>
              <a:rPr b="0" lang="es-ES" sz="2000" spc="-1" strike="noStrike">
                <a:latin typeface="Calibri"/>
              </a:rPr>
              <a:t> partida única con todos los puntos, se van dividiendo sucesivamente (menos usado en práctica por coste).</a:t>
            </a:r>
            <a:endParaRPr b="0" lang="en-US" sz="2000" spc="-1" strike="noStrike">
              <a:latin typeface="Arial"/>
            </a:endParaRPr>
          </a:p>
        </p:txBody>
      </p:sp>
      <p:pic>
        <p:nvPicPr>
          <p:cNvPr id="159" name="" descr=""/>
          <p:cNvPicPr/>
          <p:nvPr/>
        </p:nvPicPr>
        <p:blipFill>
          <a:blip r:embed="rId1"/>
          <a:stretch/>
        </p:blipFill>
        <p:spPr>
          <a:xfrm>
            <a:off x="3780000" y="4140000"/>
            <a:ext cx="4902840" cy="19947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 Jerárquico</a:t>
            </a:r>
            <a:endParaRPr b="0" lang="en-US" sz="2400" spc="-1" strike="noStrike">
              <a:latin typeface="Arial"/>
            </a:endParaRPr>
          </a:p>
        </p:txBody>
      </p:sp>
      <p:sp>
        <p:nvSpPr>
          <p:cNvPr id="161" name="PlaceHolder 2"/>
          <p:cNvSpPr>
            <a:spLocks noGrp="1"/>
          </p:cNvSpPr>
          <p:nvPr>
            <p:ph/>
          </p:nvPr>
        </p:nvSpPr>
        <p:spPr>
          <a:xfrm>
            <a:off x="838080" y="944640"/>
            <a:ext cx="7441200" cy="4994640"/>
          </a:xfrm>
          <a:prstGeom prst="rect">
            <a:avLst/>
          </a:prstGeom>
          <a:noFill/>
          <a:ln w="0">
            <a:noFill/>
          </a:ln>
        </p:spPr>
        <p:txBody>
          <a:bodyPr lIns="90000" rIns="90000" tIns="45000" bIns="45000" anchor="t">
            <a:noAutofit/>
          </a:bodyPr>
          <a:p>
            <a:pPr>
              <a:lnSpc>
                <a:spcPct val="100000"/>
              </a:lnSpc>
              <a:buNone/>
            </a:pPr>
            <a:r>
              <a:rPr b="1" lang="es-ES" sz="2400" spc="-1" strike="noStrike">
                <a:latin typeface="Calibri"/>
              </a:rPr>
              <a:t>Algoritmo aglomerativo (esquema paso a paso)</a:t>
            </a:r>
            <a:endParaRPr b="0" lang="en-US" sz="24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latin typeface="Calibri"/>
              </a:rPr>
              <a:t>Calcular la matriz de distancias entre todas las observaciones (n×n).</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latin typeface="Calibri"/>
              </a:rPr>
              <a:t>Inicializar: cada observación = cluster individual.</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latin typeface="Calibri"/>
              </a:rPr>
              <a:t>Iterar hasta obtener un único cluster:</a:t>
            </a:r>
            <a:endParaRPr b="0" lang="en-US" sz="2000" spc="-1" strike="noStrike">
              <a:latin typeface="Arial"/>
            </a:endParaRPr>
          </a:p>
          <a:p>
            <a:pPr marL="900360" indent="-179640">
              <a:lnSpc>
                <a:spcPct val="115000"/>
              </a:lnSpc>
              <a:spcAft>
                <a:spcPts val="1236"/>
              </a:spcAft>
              <a:buClr>
                <a:srgbClr val="000000"/>
              </a:buClr>
              <a:buSzPct val="45000"/>
              <a:buFont typeface="Wingdings" charset="2"/>
              <a:buChar char=""/>
              <a:tabLst>
                <a:tab algn="l" pos="900360"/>
              </a:tabLst>
            </a:pPr>
            <a:r>
              <a:rPr b="0" lang="es-ES" sz="2000" spc="-1" strike="noStrike">
                <a:latin typeface="Calibri"/>
              </a:rPr>
              <a:t>Seleccionar los dos clusters con distancia mínima según la regla de linkage.</a:t>
            </a:r>
            <a:endParaRPr b="0" lang="en-US" sz="2000" spc="-1" strike="noStrike">
              <a:latin typeface="Arial"/>
            </a:endParaRPr>
          </a:p>
          <a:p>
            <a:pPr marL="900360" indent="-179640">
              <a:lnSpc>
                <a:spcPct val="115000"/>
              </a:lnSpc>
              <a:spcAft>
                <a:spcPts val="1236"/>
              </a:spcAft>
              <a:buClr>
                <a:srgbClr val="000000"/>
              </a:buClr>
              <a:buSzPct val="45000"/>
              <a:buFont typeface="Wingdings" charset="2"/>
              <a:buChar char=""/>
              <a:tabLst>
                <a:tab algn="l" pos="900360"/>
              </a:tabLst>
            </a:pPr>
            <a:r>
              <a:rPr b="0" lang="es-ES" sz="2000" spc="-1" strike="noStrike">
                <a:latin typeface="Calibri"/>
              </a:rPr>
              <a:t>Fusionarlos en un nuevo cluster.</a:t>
            </a:r>
            <a:endParaRPr b="0" lang="en-US" sz="2000" spc="-1" strike="noStrike">
              <a:latin typeface="Arial"/>
            </a:endParaRPr>
          </a:p>
          <a:p>
            <a:pPr marL="900360" indent="-179640">
              <a:lnSpc>
                <a:spcPct val="115000"/>
              </a:lnSpc>
              <a:spcAft>
                <a:spcPts val="1236"/>
              </a:spcAft>
              <a:buClr>
                <a:srgbClr val="000000"/>
              </a:buClr>
              <a:buSzPct val="45000"/>
              <a:buFont typeface="Wingdings" charset="2"/>
              <a:buChar char=""/>
              <a:tabLst>
                <a:tab algn="l" pos="900360"/>
              </a:tabLst>
            </a:pPr>
            <a:r>
              <a:rPr b="0" lang="es-ES" sz="2000" spc="-1" strike="noStrike">
                <a:latin typeface="Calibri"/>
              </a:rPr>
              <a:t>Actualizar la matriz de distancias entre el nuevo cluster y los restantes (según la fórmula de linkage).</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latin typeface="Calibri"/>
              </a:rPr>
              <a:t>Registrar las fusiones y las alturas (dendrograma).</a:t>
            </a:r>
            <a:endParaRPr b="0" lang="en-US" sz="2000" spc="-1" strike="noStrike">
              <a:latin typeface="Arial"/>
            </a:endParaRPr>
          </a:p>
        </p:txBody>
      </p:sp>
      <p:pic>
        <p:nvPicPr>
          <p:cNvPr id="162" name="" descr=""/>
          <p:cNvPicPr/>
          <p:nvPr/>
        </p:nvPicPr>
        <p:blipFill>
          <a:blip r:embed="rId1"/>
          <a:stretch/>
        </p:blipFill>
        <p:spPr>
          <a:xfrm>
            <a:off x="8460000" y="1980000"/>
            <a:ext cx="3628080" cy="2879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 Jerárquico</a:t>
            </a:r>
            <a:endParaRPr b="0" lang="en-US" sz="2400" spc="-1" strike="noStrike">
              <a:latin typeface="Arial"/>
            </a:endParaRPr>
          </a:p>
        </p:txBody>
      </p:sp>
      <p:pic>
        <p:nvPicPr>
          <p:cNvPr id="164" name="" descr=""/>
          <p:cNvPicPr/>
          <p:nvPr/>
        </p:nvPicPr>
        <p:blipFill>
          <a:blip r:embed="rId1"/>
          <a:stretch/>
        </p:blipFill>
        <p:spPr>
          <a:xfrm>
            <a:off x="1620000" y="1260000"/>
            <a:ext cx="9241920" cy="40366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 Jerárquico</a:t>
            </a:r>
            <a:endParaRPr b="0" lang="en-US" sz="2400" spc="-1" strike="noStrike">
              <a:latin typeface="Arial"/>
            </a:endParaRPr>
          </a:p>
        </p:txBody>
      </p:sp>
      <p:sp>
        <p:nvSpPr>
          <p:cNvPr id="166" name="PlaceHolder 2"/>
          <p:cNvSpPr>
            <a:spLocks noGrp="1"/>
          </p:cNvSpPr>
          <p:nvPr>
            <p:ph/>
          </p:nvPr>
        </p:nvSpPr>
        <p:spPr>
          <a:xfrm>
            <a:off x="838080" y="1124640"/>
            <a:ext cx="10513800" cy="3014640"/>
          </a:xfrm>
          <a:prstGeom prst="rect">
            <a:avLst/>
          </a:prstGeom>
          <a:noFill/>
          <a:ln w="0">
            <a:noFill/>
          </a:ln>
        </p:spPr>
        <p:txBody>
          <a:bodyPr lIns="90000" rIns="90000" tIns="45000" bIns="45000" anchor="t">
            <a:noAutofit/>
          </a:bodyPr>
          <a:p>
            <a:pPr>
              <a:lnSpc>
                <a:spcPct val="100000"/>
              </a:lnSpc>
              <a:buNone/>
            </a:pPr>
            <a:r>
              <a:rPr b="1" lang="es-ES" sz="2400" spc="-1" strike="noStrike">
                <a:latin typeface="Calibri"/>
              </a:rPr>
              <a:t>Métricas de distancia </a:t>
            </a:r>
            <a:endParaRPr b="0" lang="en-US" sz="2400" spc="-1" strike="noStrike">
              <a:latin typeface="Arial"/>
            </a:endParaRPr>
          </a:p>
          <a:p>
            <a:pPr>
              <a:lnSpc>
                <a:spcPct val="115000"/>
              </a:lnSpc>
              <a:spcAft>
                <a:spcPts val="1236"/>
              </a:spcAft>
              <a:buNone/>
            </a:pPr>
            <a:r>
              <a:rPr b="0" lang="es-ES" sz="2000" spc="-1" strike="noStrike">
                <a:latin typeface="Calibri"/>
              </a:rPr>
              <a:t>Antes de elegir linkage hay que escoger una métrica de distancia entre observaciones: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latin typeface="Calibri"/>
              </a:rPr>
              <a:t>Euclídea (más habitual; compatible con Ward).</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latin typeface="Calibri"/>
              </a:rPr>
              <a:t>Manhattan (L1), coseno (útil en texto/embeddings).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latin typeface="Calibri"/>
              </a:rPr>
              <a:t>Correlación o 1−correlation (útil si interesa forma de vector más que magnitud).</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latin typeface="Calibri"/>
              </a:rPr>
              <a:t>Gower para datos mixtos (numéricos + categóricos).</a:t>
            </a:r>
            <a:endParaRPr b="0" lang="en-US" sz="2000" spc="-1" strike="noStrike">
              <a:latin typeface="Arial"/>
            </a:endParaRPr>
          </a:p>
        </p:txBody>
      </p:sp>
      <p:pic>
        <p:nvPicPr>
          <p:cNvPr id="167" name="" descr=""/>
          <p:cNvPicPr/>
          <p:nvPr/>
        </p:nvPicPr>
        <p:blipFill>
          <a:blip r:embed="rId1"/>
          <a:srcRect l="0" t="0" r="49471" b="0"/>
          <a:stretch/>
        </p:blipFill>
        <p:spPr>
          <a:xfrm>
            <a:off x="3201840" y="4256280"/>
            <a:ext cx="2197440" cy="1503000"/>
          </a:xfrm>
          <a:prstGeom prst="rect">
            <a:avLst/>
          </a:prstGeom>
          <a:ln w="0">
            <a:noFill/>
          </a:ln>
        </p:spPr>
      </p:pic>
      <p:pic>
        <p:nvPicPr>
          <p:cNvPr id="168" name="" descr=""/>
          <p:cNvPicPr/>
          <p:nvPr/>
        </p:nvPicPr>
        <p:blipFill>
          <a:blip r:embed="rId2"/>
          <a:srcRect l="33837" t="0" r="34373" b="68379"/>
          <a:stretch/>
        </p:blipFill>
        <p:spPr>
          <a:xfrm>
            <a:off x="6118200" y="4320000"/>
            <a:ext cx="1441080" cy="14457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Exploración y depuración de los datos</a:t>
            </a:r>
            <a:endParaRPr b="0" lang="en-US" sz="2400" spc="-1" strike="noStrike">
              <a:latin typeface="Arial"/>
            </a:endParaRPr>
          </a:p>
        </p:txBody>
      </p:sp>
      <p:sp>
        <p:nvSpPr>
          <p:cNvPr id="93" name="PlaceHolder 2"/>
          <p:cNvSpPr>
            <a:spLocks noGrp="1"/>
          </p:cNvSpPr>
          <p:nvPr>
            <p:ph/>
          </p:nvPr>
        </p:nvSpPr>
        <p:spPr>
          <a:xfrm>
            <a:off x="838080" y="1124640"/>
            <a:ext cx="10513800" cy="229464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1" lang="es-ES" sz="2400" spc="-1" strike="noStrike">
                <a:latin typeface="Calibri"/>
              </a:rPr>
              <a:t>Análisis Descriptivo</a:t>
            </a:r>
            <a:endParaRPr b="0" lang="en-US" sz="2400" spc="-1" strike="noStrike">
              <a:latin typeface="Arial"/>
            </a:endParaRPr>
          </a:p>
          <a:p>
            <a:pPr>
              <a:lnSpc>
                <a:spcPct val="100000"/>
              </a:lnSpc>
              <a:buNone/>
            </a:pPr>
            <a:endParaRPr b="0" lang="en-US" sz="1800" spc="-1" strike="noStrike">
              <a:latin typeface="Arial"/>
            </a:endParaRPr>
          </a:p>
          <a:p>
            <a:pPr marL="432000" indent="-324000">
              <a:lnSpc>
                <a:spcPct val="100000"/>
              </a:lnSpc>
              <a:buClr>
                <a:srgbClr val="000000"/>
              </a:buClr>
              <a:buFont typeface="Wingdings" charset="2"/>
              <a:buChar char=""/>
            </a:pPr>
            <a:r>
              <a:rPr b="0" lang="es-ES" sz="2000" spc="-1" strike="noStrike">
                <a:latin typeface="Calibri"/>
              </a:rPr>
              <a:t>En el aprendizaje no supervisado, el análisis descriptivo es el primer paso para entender la estructura de los datos. Permite calcular estadísticas básicas (media, mediana, desviación estándar, etc.) y visualizar la distribución de cada variable. Esto es esencial para identificar sesgos, asimetrías o la variabilidad de las variables, lo que puede influir en la elección del algoritmo.</a:t>
            </a:r>
            <a:endParaRPr b="0" lang="en-US" sz="2000" spc="-1" strike="noStrike">
              <a:latin typeface="Arial"/>
            </a:endParaRPr>
          </a:p>
        </p:txBody>
      </p:sp>
      <p:pic>
        <p:nvPicPr>
          <p:cNvPr id="94" name="" descr=""/>
          <p:cNvPicPr/>
          <p:nvPr/>
        </p:nvPicPr>
        <p:blipFill>
          <a:blip r:embed="rId1"/>
          <a:stretch/>
        </p:blipFill>
        <p:spPr>
          <a:xfrm>
            <a:off x="5365440" y="4001400"/>
            <a:ext cx="1653840" cy="1556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 Jerárquico</a:t>
            </a:r>
            <a:endParaRPr b="0" lang="en-US" sz="2400" spc="-1" strike="noStrike">
              <a:latin typeface="Arial"/>
            </a:endParaRPr>
          </a:p>
        </p:txBody>
      </p:sp>
      <p:sp>
        <p:nvSpPr>
          <p:cNvPr id="170"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1" lang="es-ES" sz="2400" spc="-1" strike="noStrike">
                <a:latin typeface="Calibri"/>
              </a:rPr>
              <a:t>                                                    </a:t>
            </a:r>
            <a:r>
              <a:rPr b="1" lang="es-ES" sz="3200" spc="-1" strike="noStrike">
                <a:latin typeface="Calibri"/>
              </a:rPr>
              <a:t>Escalado</a:t>
            </a:r>
            <a:endParaRPr b="0" lang="en-US" sz="3200" spc="-1" strike="noStrike">
              <a:latin typeface="Arial"/>
            </a:endParaRPr>
          </a:p>
          <a:p>
            <a:pPr>
              <a:lnSpc>
                <a:spcPct val="100000"/>
              </a:lnSpc>
              <a:spcBef>
                <a:spcPts val="1417"/>
              </a:spcBef>
              <a:buNone/>
            </a:pPr>
            <a:endParaRPr b="0" lang="en-US" sz="2000" spc="-1" strike="noStrike">
              <a:latin typeface="Arial"/>
            </a:endParaRPr>
          </a:p>
          <a:p>
            <a:pPr marL="432000" indent="-324000">
              <a:lnSpc>
                <a:spcPct val="100000"/>
              </a:lnSpc>
              <a:spcBef>
                <a:spcPts val="1417"/>
              </a:spcBef>
              <a:buClr>
                <a:srgbClr val="000000"/>
              </a:buClr>
              <a:buSzPct val="45000"/>
              <a:buFont typeface="Wingdings" charset="2"/>
              <a:buChar char=""/>
            </a:pPr>
            <a:r>
              <a:rPr b="1" lang="es-ES" sz="2000" spc="-1" strike="noStrike">
                <a:latin typeface="Calibri"/>
              </a:rPr>
              <a:t>La Regla de Oro:</a:t>
            </a:r>
            <a:r>
              <a:rPr b="0" lang="es-ES" sz="2000" spc="-1" strike="noStrike">
                <a:latin typeface="Calibri"/>
              </a:rPr>
              <a:t> </a:t>
            </a:r>
            <a:r>
              <a:rPr b="0" i="1" lang="es-ES" sz="2000" spc="-1" strike="noStrike">
                <a:solidFill>
                  <a:srgbClr val="ff0000"/>
                </a:solidFill>
                <a:latin typeface="Calibri"/>
              </a:rPr>
              <a:t>¡No dejes que la escala engañe a la distancia!</a:t>
            </a:r>
            <a:endParaRPr b="0" lang="en-US" sz="2000" spc="-1" strike="noStrike">
              <a:latin typeface="Arial"/>
            </a:endParaRPr>
          </a:p>
          <a:p>
            <a:pPr marL="432000" indent="-324000">
              <a:lnSpc>
                <a:spcPct val="100000"/>
              </a:lnSpc>
              <a:spcBef>
                <a:spcPts val="1417"/>
              </a:spcBef>
              <a:buClr>
                <a:srgbClr val="000000"/>
              </a:buClr>
              <a:buSzPct val="45000"/>
              <a:buFont typeface="Wingdings" charset="2"/>
              <a:buChar char=""/>
            </a:pPr>
            <a:r>
              <a:rPr b="1" lang="es-ES" sz="2000" spc="-1" strike="noStrike">
                <a:latin typeface="Calibri"/>
              </a:rPr>
              <a:t>StandardScaler (Estandarización):</a:t>
            </a:r>
            <a:r>
              <a:rPr b="0" lang="es-ES" sz="2000" spc="-1" strike="noStrike">
                <a:latin typeface="Calibri"/>
              </a:rPr>
              <a:t> Transforma todos los datos para que tengan una media de cero y una desviación estándar de uno</a:t>
            </a:r>
            <a:endParaRPr b="0" lang="en-US" sz="2000" spc="-1" strike="noStrike">
              <a:latin typeface="Arial"/>
            </a:endParaRPr>
          </a:p>
          <a:p>
            <a:pPr marL="432000" indent="-324000">
              <a:lnSpc>
                <a:spcPct val="100000"/>
              </a:lnSpc>
              <a:spcBef>
                <a:spcPts val="1417"/>
              </a:spcBef>
              <a:buClr>
                <a:srgbClr val="000000"/>
              </a:buClr>
              <a:buSzPct val="45000"/>
              <a:buFont typeface="Wingdings" charset="2"/>
              <a:buChar char=""/>
            </a:pPr>
            <a:r>
              <a:rPr b="1" lang="es-ES" sz="2000" spc="-1" strike="noStrike">
                <a:latin typeface="Calibri"/>
              </a:rPr>
              <a:t>RobustScaler</a:t>
            </a:r>
            <a:r>
              <a:rPr b="0" lang="es-ES" sz="2000" spc="-1" strike="noStrike">
                <a:latin typeface="Calibri"/>
              </a:rPr>
              <a:t>: También estandariza, pero utiliza la mediana y el rango intercuartílico (IQR) en lugar de la media y la desviación estándar. (Outliers)</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Tipos de linkage</a:t>
            </a:r>
            <a:endParaRPr b="0" lang="en-US" sz="2400" spc="-1" strike="noStrike">
              <a:latin typeface="Arial"/>
            </a:endParaRPr>
          </a:p>
        </p:txBody>
      </p:sp>
      <p:sp>
        <p:nvSpPr>
          <p:cNvPr id="172" name="PlaceHolder 2"/>
          <p:cNvSpPr>
            <a:spLocks noGrp="1"/>
          </p:cNvSpPr>
          <p:nvPr>
            <p:ph/>
          </p:nvPr>
        </p:nvSpPr>
        <p:spPr>
          <a:xfrm>
            <a:off x="838080" y="1124640"/>
            <a:ext cx="6181560" cy="4635000"/>
          </a:xfrm>
          <a:prstGeom prst="rect">
            <a:avLst/>
          </a:prstGeom>
          <a:noFill/>
          <a:ln w="0">
            <a:noFill/>
          </a:ln>
        </p:spPr>
        <p:txBody>
          <a:bodyPr lIns="90000" rIns="90000" tIns="45000" bIns="45000" anchor="t">
            <a:noAutofit/>
          </a:bodyPr>
          <a:p>
            <a:pPr>
              <a:lnSpc>
                <a:spcPct val="100000"/>
              </a:lnSpc>
              <a:buNone/>
            </a:pPr>
            <a:r>
              <a:rPr b="1" lang="en-US" sz="2400" spc="-1" strike="noStrike">
                <a:latin typeface="Calibri"/>
              </a:rPr>
              <a:t>Single linkage (enlace simple)</a:t>
            </a:r>
            <a:endParaRPr b="0" lang="en-US" sz="2400" spc="-1" strike="noStrike">
              <a:latin typeface="Arial"/>
            </a:endParaRPr>
          </a:p>
          <a:p>
            <a:pPr marL="450360" indent="-179640">
              <a:lnSpc>
                <a:spcPct val="115000"/>
              </a:lnSpc>
              <a:spcAft>
                <a:spcPts val="1236"/>
              </a:spcAft>
              <a:buNone/>
              <a:tabLst>
                <a:tab algn="l" pos="0"/>
              </a:tabLst>
            </a:pP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Definición:</a:t>
            </a:r>
            <a:r>
              <a:rPr b="0" lang="es-ES" sz="2000" spc="-1" strike="noStrike">
                <a:latin typeface="Calibri"/>
              </a:rPr>
              <a:t> distancia entre dos clusters = distancia mínima entre cualquier par de puntos (uno en cada cluster).</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Efecto práctico:</a:t>
            </a:r>
            <a:r>
              <a:rPr b="0" lang="es-ES" sz="2000" spc="-1" strike="noStrike">
                <a:latin typeface="Calibri"/>
              </a:rPr>
              <a:t> produce clusters alargados.</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Ventaja:</a:t>
            </a:r>
            <a:r>
              <a:rPr b="0" lang="es-ES" sz="2000" spc="-1" strike="noStrike">
                <a:latin typeface="Calibri"/>
              </a:rPr>
              <a:t> detecta estructuras conectadas; tolerante a formas no convexas.</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Desventaja:</a:t>
            </a:r>
            <a:r>
              <a:rPr b="0" lang="es-ES" sz="2000" spc="-1" strike="noStrike">
                <a:latin typeface="Calibri"/>
              </a:rPr>
              <a:t> muy sensible al ruido, produce clusters poco compactos.</a:t>
            </a:r>
            <a:endParaRPr b="0" lang="en-US" sz="2000" spc="-1" strike="noStrike">
              <a:latin typeface="Arial"/>
            </a:endParaRPr>
          </a:p>
        </p:txBody>
      </p:sp>
      <p:pic>
        <p:nvPicPr>
          <p:cNvPr id="173" name="" descr=""/>
          <p:cNvPicPr/>
          <p:nvPr/>
        </p:nvPicPr>
        <p:blipFill>
          <a:blip r:embed="rId1"/>
          <a:stretch/>
        </p:blipFill>
        <p:spPr>
          <a:xfrm>
            <a:off x="7380000" y="1848960"/>
            <a:ext cx="4380840" cy="33706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Tipos de linkage</a:t>
            </a:r>
            <a:endParaRPr b="0" lang="en-US" sz="2400" spc="-1" strike="noStrike">
              <a:latin typeface="Arial"/>
            </a:endParaRPr>
          </a:p>
        </p:txBody>
      </p:sp>
      <p:sp>
        <p:nvSpPr>
          <p:cNvPr id="175" name="PlaceHolder 2"/>
          <p:cNvSpPr>
            <a:spLocks noGrp="1"/>
          </p:cNvSpPr>
          <p:nvPr>
            <p:ph/>
          </p:nvPr>
        </p:nvSpPr>
        <p:spPr>
          <a:xfrm>
            <a:off x="838080" y="1124640"/>
            <a:ext cx="5641560" cy="4455000"/>
          </a:xfrm>
          <a:prstGeom prst="rect">
            <a:avLst/>
          </a:prstGeom>
          <a:noFill/>
          <a:ln w="0">
            <a:noFill/>
          </a:ln>
        </p:spPr>
        <p:txBody>
          <a:bodyPr lIns="90000" rIns="90000" tIns="45000" bIns="45000" anchor="t">
            <a:noAutofit/>
          </a:bodyPr>
          <a:p>
            <a:pPr>
              <a:lnSpc>
                <a:spcPct val="100000"/>
              </a:lnSpc>
              <a:buNone/>
            </a:pPr>
            <a:r>
              <a:rPr b="1" lang="en-US" sz="2400" spc="-1" strike="noStrike">
                <a:latin typeface="Calibri"/>
              </a:rPr>
              <a:t>Complete linkage (enlace completo)</a:t>
            </a:r>
            <a:endParaRPr b="0" lang="en-US" sz="2400" spc="-1" strike="noStrike">
              <a:latin typeface="Arial"/>
            </a:endParaRPr>
          </a:p>
          <a:p>
            <a:pPr marL="450360" indent="-179640">
              <a:lnSpc>
                <a:spcPct val="115000"/>
              </a:lnSpc>
              <a:spcAft>
                <a:spcPts val="1236"/>
              </a:spcAft>
              <a:buNone/>
              <a:tabLst>
                <a:tab algn="l" pos="0"/>
              </a:tabLst>
            </a:pPr>
            <a:endParaRPr b="0" lang="en-US" sz="2400" spc="-1" strike="noStrike">
              <a:latin typeface="Arial"/>
            </a:endParaRPr>
          </a:p>
          <a:p>
            <a:pPr marL="450360" indent="-179640">
              <a:lnSpc>
                <a:spcPct val="115000"/>
              </a:lnSpc>
              <a:spcAft>
                <a:spcPts val="1236"/>
              </a:spcAft>
              <a:buNone/>
              <a:tabLst>
                <a:tab algn="l" pos="0"/>
              </a:tabLst>
            </a:pPr>
            <a:r>
              <a:rPr b="1" lang="es-ES" sz="2000" spc="-1" strike="noStrike">
                <a:latin typeface="Calibri"/>
              </a:rPr>
              <a:t>Definición:</a:t>
            </a:r>
            <a:r>
              <a:rPr b="0" lang="es-ES" sz="2000" spc="-1" strike="noStrike">
                <a:latin typeface="Calibri"/>
              </a:rPr>
              <a:t> distancia = distancia máxima entre puntos.</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Efecto:</a:t>
            </a:r>
            <a:r>
              <a:rPr b="0" lang="es-ES" sz="2000" spc="-1" strike="noStrike">
                <a:latin typeface="Calibri"/>
              </a:rPr>
              <a:t> genera clusters compactos y esféricos</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Ventaja:</a:t>
            </a:r>
            <a:r>
              <a:rPr b="0" lang="es-ES" sz="2000" spc="-1" strike="noStrike">
                <a:latin typeface="Calibri"/>
              </a:rPr>
              <a:t> buena separación entre clusters.</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Desventaja:</a:t>
            </a:r>
            <a:r>
              <a:rPr b="0" lang="es-ES" sz="2000" spc="-1" strike="noStrike">
                <a:latin typeface="Calibri"/>
              </a:rPr>
              <a:t> sensible a outliers extremos (hace aumentar la distancia máxima).</a:t>
            </a:r>
            <a:endParaRPr b="0" lang="en-US" sz="2000" spc="-1" strike="noStrike">
              <a:latin typeface="Arial"/>
            </a:endParaRPr>
          </a:p>
        </p:txBody>
      </p:sp>
      <p:pic>
        <p:nvPicPr>
          <p:cNvPr id="176" name="" descr=""/>
          <p:cNvPicPr/>
          <p:nvPr/>
        </p:nvPicPr>
        <p:blipFill>
          <a:blip r:embed="rId1"/>
          <a:stretch/>
        </p:blipFill>
        <p:spPr>
          <a:xfrm>
            <a:off x="7020000" y="1260000"/>
            <a:ext cx="4824720" cy="3599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Tipos de linkage</a:t>
            </a:r>
            <a:endParaRPr b="0" lang="en-US" sz="2400" spc="-1" strike="noStrike">
              <a:latin typeface="Arial"/>
            </a:endParaRPr>
          </a:p>
        </p:txBody>
      </p:sp>
      <p:sp>
        <p:nvSpPr>
          <p:cNvPr id="178" name="PlaceHolder 2"/>
          <p:cNvSpPr>
            <a:spLocks noGrp="1"/>
          </p:cNvSpPr>
          <p:nvPr>
            <p:ph/>
          </p:nvPr>
        </p:nvSpPr>
        <p:spPr>
          <a:xfrm>
            <a:off x="658080" y="1124640"/>
            <a:ext cx="6361560" cy="4455000"/>
          </a:xfrm>
          <a:prstGeom prst="rect">
            <a:avLst/>
          </a:prstGeom>
          <a:noFill/>
          <a:ln w="0">
            <a:noFill/>
          </a:ln>
        </p:spPr>
        <p:txBody>
          <a:bodyPr lIns="90000" rIns="90000" tIns="45000" bIns="45000" anchor="t">
            <a:noAutofit/>
          </a:bodyPr>
          <a:p>
            <a:pPr>
              <a:lnSpc>
                <a:spcPct val="100000"/>
              </a:lnSpc>
              <a:buNone/>
            </a:pPr>
            <a:r>
              <a:rPr b="1" lang="en-US" sz="2400" spc="-1" strike="noStrike">
                <a:latin typeface="Caliri"/>
              </a:rPr>
              <a:t>Average linkage (enlace promedio)</a:t>
            </a:r>
            <a:endParaRPr b="0" lang="en-US" sz="2400" spc="-1" strike="noStrike">
              <a:latin typeface="Arial"/>
            </a:endParaRPr>
          </a:p>
          <a:p>
            <a:pPr marL="450360" indent="-179640">
              <a:lnSpc>
                <a:spcPct val="115000"/>
              </a:lnSpc>
              <a:spcAft>
                <a:spcPts val="1236"/>
              </a:spcAft>
              <a:buNone/>
              <a:tabLst>
                <a:tab algn="l" pos="0"/>
              </a:tabLst>
            </a:pPr>
            <a:endParaRPr b="0" lang="en-US" sz="2400" spc="-1" strike="noStrike">
              <a:latin typeface="Arial"/>
            </a:endParaRPr>
          </a:p>
          <a:p>
            <a:pPr marL="450360" indent="-179640">
              <a:lnSpc>
                <a:spcPct val="115000"/>
              </a:lnSpc>
              <a:spcAft>
                <a:spcPts val="1236"/>
              </a:spcAft>
              <a:buNone/>
              <a:tabLst>
                <a:tab algn="l" pos="0"/>
              </a:tabLst>
            </a:pPr>
            <a:r>
              <a:rPr b="1" lang="es-ES" sz="2000" spc="-1" strike="noStrike">
                <a:latin typeface="Calibri"/>
              </a:rPr>
              <a:t>Definición:</a:t>
            </a:r>
            <a:r>
              <a:rPr b="0" lang="es-ES" sz="2000" spc="-1" strike="noStrike">
                <a:latin typeface="Calibri"/>
              </a:rPr>
              <a:t> distancia = promedio de distancias entre todos los pares:</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Efecto:</a:t>
            </a:r>
            <a:r>
              <a:rPr b="0" lang="es-ES" sz="2000" spc="-1" strike="noStrike">
                <a:latin typeface="Calibri"/>
              </a:rPr>
              <a:t> compromiso entre single y complete; produce clusters relativamente equilibrados.</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Desventaja:</a:t>
            </a:r>
            <a:r>
              <a:rPr b="0" lang="es-ES" sz="2000" spc="-1" strike="noStrike">
                <a:latin typeface="Calibri"/>
              </a:rPr>
              <a:t> Computacionalmente puede ser muy costoso</a:t>
            </a:r>
            <a:endParaRPr b="0" lang="en-US" sz="2000" spc="-1" strike="noStrike">
              <a:latin typeface="Arial"/>
            </a:endParaRPr>
          </a:p>
        </p:txBody>
      </p:sp>
      <p:pic>
        <p:nvPicPr>
          <p:cNvPr id="179" name="" descr=""/>
          <p:cNvPicPr/>
          <p:nvPr/>
        </p:nvPicPr>
        <p:blipFill>
          <a:blip r:embed="rId1"/>
          <a:stretch/>
        </p:blipFill>
        <p:spPr>
          <a:xfrm>
            <a:off x="7560000" y="1620000"/>
            <a:ext cx="4183560" cy="3599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Tipos de linkage</a:t>
            </a:r>
            <a:endParaRPr b="0" lang="en-US" sz="2400" spc="-1" strike="noStrike">
              <a:latin typeface="Arial"/>
            </a:endParaRPr>
          </a:p>
        </p:txBody>
      </p:sp>
      <p:sp>
        <p:nvSpPr>
          <p:cNvPr id="181" name="PlaceHolder 2"/>
          <p:cNvSpPr>
            <a:spLocks noGrp="1"/>
          </p:cNvSpPr>
          <p:nvPr>
            <p:ph/>
          </p:nvPr>
        </p:nvSpPr>
        <p:spPr>
          <a:xfrm>
            <a:off x="838080" y="1484640"/>
            <a:ext cx="5821560" cy="3915000"/>
          </a:xfrm>
          <a:prstGeom prst="rect">
            <a:avLst/>
          </a:prstGeom>
          <a:noFill/>
          <a:ln w="0">
            <a:noFill/>
          </a:ln>
        </p:spPr>
        <p:txBody>
          <a:bodyPr lIns="90000" rIns="90000" tIns="45000" bIns="45000" anchor="t">
            <a:noAutofit/>
          </a:bodyPr>
          <a:p>
            <a:pPr>
              <a:lnSpc>
                <a:spcPct val="100000"/>
              </a:lnSpc>
              <a:buNone/>
            </a:pPr>
            <a:r>
              <a:rPr b="1" lang="en-US" sz="2400" spc="-1" strike="noStrike">
                <a:latin typeface="Calibri"/>
              </a:rPr>
              <a:t>Centroid linkage (enlace por centroides)</a:t>
            </a:r>
            <a:endParaRPr b="0" lang="en-US" sz="2400" spc="-1" strike="noStrike">
              <a:latin typeface="Arial"/>
            </a:endParaRPr>
          </a:p>
          <a:p>
            <a:pPr marL="450360" indent="-179640">
              <a:lnSpc>
                <a:spcPct val="115000"/>
              </a:lnSpc>
              <a:spcAft>
                <a:spcPts val="1236"/>
              </a:spcAft>
              <a:buNone/>
              <a:tabLst>
                <a:tab algn="l" pos="0"/>
              </a:tabLst>
            </a:pP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Definición:</a:t>
            </a:r>
            <a:r>
              <a:rPr b="0" lang="es-ES" sz="2000" spc="-1" strike="noStrike">
                <a:latin typeface="Calibri"/>
              </a:rPr>
              <a:t> distancia entre centroides de clusters (media de todas las observaciones en cada grupo)</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Efecto:</a:t>
            </a:r>
            <a:r>
              <a:rPr b="0" lang="es-ES" sz="2000" spc="-1" strike="noStrike">
                <a:latin typeface="Calibri"/>
              </a:rPr>
              <a:t> eficiente para interpretar representatividad. El centroide es un punto real que representa la esencia del clúster</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Problema:</a:t>
            </a:r>
            <a:r>
              <a:rPr b="0" lang="es-ES" sz="2000" spc="-1" strike="noStrike">
                <a:latin typeface="Calibri"/>
              </a:rPr>
              <a:t> puede violar la propiedad de ultrametricidad; se pueden producir fusiones inversas (distancia de fusión decreciente), complicando interpretación.</a:t>
            </a:r>
            <a:endParaRPr b="0" lang="en-US" sz="2000" spc="-1" strike="noStrike">
              <a:latin typeface="Arial"/>
            </a:endParaRPr>
          </a:p>
        </p:txBody>
      </p:sp>
      <p:pic>
        <p:nvPicPr>
          <p:cNvPr id="182" name="" descr=""/>
          <p:cNvPicPr/>
          <p:nvPr/>
        </p:nvPicPr>
        <p:blipFill>
          <a:blip r:embed="rId1"/>
          <a:stretch/>
        </p:blipFill>
        <p:spPr>
          <a:xfrm>
            <a:off x="7200000" y="1899000"/>
            <a:ext cx="4605840" cy="2960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Tipos de linkage</a:t>
            </a:r>
            <a:endParaRPr b="0" lang="en-US" sz="2400" spc="-1" strike="noStrike">
              <a:latin typeface="Arial"/>
            </a:endParaRPr>
          </a:p>
        </p:txBody>
      </p:sp>
      <p:sp>
        <p:nvSpPr>
          <p:cNvPr id="184" name="PlaceHolder 2"/>
          <p:cNvSpPr>
            <a:spLocks noGrp="1"/>
          </p:cNvSpPr>
          <p:nvPr>
            <p:ph/>
          </p:nvPr>
        </p:nvSpPr>
        <p:spPr>
          <a:xfrm>
            <a:off x="838080" y="1260000"/>
            <a:ext cx="10861560" cy="4319640"/>
          </a:xfrm>
          <a:prstGeom prst="rect">
            <a:avLst/>
          </a:prstGeom>
          <a:noFill/>
          <a:ln w="0">
            <a:noFill/>
          </a:ln>
        </p:spPr>
        <p:txBody>
          <a:bodyPr lIns="90000" rIns="90000" tIns="45000" bIns="45000" anchor="t">
            <a:noAutofit/>
          </a:bodyPr>
          <a:p>
            <a:pPr>
              <a:lnSpc>
                <a:spcPct val="100000"/>
              </a:lnSpc>
              <a:buNone/>
            </a:pPr>
            <a:r>
              <a:rPr b="1" lang="es-ES" sz="2400" spc="-1" strike="noStrike">
                <a:latin typeface="Calibri"/>
              </a:rPr>
              <a:t>Ward’s method (mínimo incremento de SSE)</a:t>
            </a:r>
            <a:endParaRPr b="0" lang="en-US" sz="2400" spc="-1" strike="noStrike">
              <a:latin typeface="Arial"/>
            </a:endParaRPr>
          </a:p>
          <a:p>
            <a:pPr marL="450360" indent="-179640">
              <a:lnSpc>
                <a:spcPct val="115000"/>
              </a:lnSpc>
              <a:spcAft>
                <a:spcPts val="1236"/>
              </a:spcAft>
              <a:buNone/>
              <a:tabLst>
                <a:tab algn="l" pos="0"/>
              </a:tabLst>
            </a:pPr>
            <a:r>
              <a:rPr b="1" lang="es-ES" sz="2000" spc="-1" strike="noStrike">
                <a:latin typeface="Calibri"/>
              </a:rPr>
              <a:t>Objetivo:</a:t>
            </a:r>
            <a:r>
              <a:rPr b="0" lang="es-ES" sz="2000" spc="-1" strike="noStrike">
                <a:latin typeface="Calibri"/>
              </a:rPr>
              <a:t> en cada fusión elegir el par que minimiza el incremento total de la suma de cuadrados intra-cluster (SSE). El SSE mide la suma de las distancias al cuadrado de cada punto hasta el centroide de su propio clúster. Es la medida técnica de la varianza interna</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Fórmula (incremento):</a:t>
            </a:r>
            <a:r>
              <a:rPr b="0" lang="es-ES" sz="2000" spc="-1" strike="noStrike">
                <a:latin typeface="Calibri"/>
              </a:rPr>
              <a:t> la distancia entre clusters i y j usada por Ward se basa en la ganancia de varianza explicada; es equivalente a medir distancias entre centroides ponderadas por tamaños.</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Efecto:</a:t>
            </a:r>
            <a:r>
              <a:rPr b="0" lang="es-ES" sz="2000" spc="-1" strike="noStrike">
                <a:latin typeface="Calibri"/>
              </a:rPr>
              <a:t> tiende a crear clusters compactos y de tamaño similar.</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Ventaja:</a:t>
            </a:r>
            <a:r>
              <a:rPr b="0" lang="es-ES" sz="2000" spc="-1" strike="noStrike">
                <a:latin typeface="Calibri"/>
              </a:rPr>
              <a:t> muy usado en análisis exploratorio por producir particiones claras.</a:t>
            </a:r>
            <a:endParaRPr b="0" lang="en-US" sz="2000" spc="-1" strike="noStrike">
              <a:latin typeface="Arial"/>
            </a:endParaRPr>
          </a:p>
          <a:p>
            <a:pPr marL="450360" indent="-179640">
              <a:lnSpc>
                <a:spcPct val="115000"/>
              </a:lnSpc>
              <a:spcAft>
                <a:spcPts val="1236"/>
              </a:spcAft>
              <a:buNone/>
              <a:tabLst>
                <a:tab algn="l" pos="0"/>
              </a:tabLst>
            </a:pPr>
            <a:r>
              <a:rPr b="1" lang="es-ES" sz="2000" spc="-1" strike="noStrike">
                <a:latin typeface="Calibri"/>
              </a:rPr>
              <a:t>Desventaja:</a:t>
            </a:r>
            <a:r>
              <a:rPr b="0" lang="es-ES" sz="2000" spc="-1" strike="noStrike">
                <a:latin typeface="Calibri"/>
              </a:rPr>
              <a:t> favorece formas aproximadamente esféricas; no apto con métricas no euclídeas.</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Tipos de linkage</a:t>
            </a:r>
            <a:endParaRPr b="0" lang="en-US" sz="2400" spc="-1" strike="noStrike">
              <a:latin typeface="Arial"/>
            </a:endParaRPr>
          </a:p>
        </p:txBody>
      </p:sp>
      <p:pic>
        <p:nvPicPr>
          <p:cNvPr id="186" name="" descr=""/>
          <p:cNvPicPr/>
          <p:nvPr/>
        </p:nvPicPr>
        <p:blipFill>
          <a:blip r:embed="rId1"/>
          <a:stretch/>
        </p:blipFill>
        <p:spPr>
          <a:xfrm>
            <a:off x="6660000" y="1538280"/>
            <a:ext cx="5175360" cy="3861360"/>
          </a:xfrm>
          <a:prstGeom prst="rect">
            <a:avLst/>
          </a:prstGeom>
          <a:ln w="0">
            <a:noFill/>
          </a:ln>
        </p:spPr>
      </p:pic>
      <p:sp>
        <p:nvSpPr>
          <p:cNvPr id="187" name=""/>
          <p:cNvSpPr/>
          <p:nvPr/>
        </p:nvSpPr>
        <p:spPr>
          <a:xfrm>
            <a:off x="540000" y="2340000"/>
            <a:ext cx="5758200" cy="2378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s-ES" sz="2400" spc="-1" strike="noStrike">
                <a:latin typeface="Calibri"/>
              </a:rPr>
              <a:t>Ward’s method (mínimo incremento de SSE)</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0" lang="es-ES" sz="2000" spc="-1" strike="noStrike">
                <a:latin typeface="Calibri"/>
              </a:rPr>
              <a:t>El objetivo del método de Ward es, en cada paso, elegir los dos clústeres cuya fusión resulte en el menor aumento de la varianza total.</a:t>
            </a:r>
            <a:endParaRPr b="0" lang="en-US" sz="2000" spc="-1" strike="noStrike">
              <a:latin typeface="Arial"/>
            </a:endParaRPr>
          </a:p>
          <a:p>
            <a:pPr>
              <a:lnSpc>
                <a:spcPct val="100000"/>
              </a:lnSpc>
              <a:buNone/>
            </a:pPr>
            <a:endParaRPr b="0" lang="en-US"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Tipos de linkage</a:t>
            </a:r>
            <a:endParaRPr b="0" lang="en-US" sz="2400" spc="-1" strike="noStrike">
              <a:latin typeface="Arial"/>
            </a:endParaRPr>
          </a:p>
        </p:txBody>
      </p:sp>
      <p:pic>
        <p:nvPicPr>
          <p:cNvPr id="189" name="" descr=""/>
          <p:cNvPicPr/>
          <p:nvPr/>
        </p:nvPicPr>
        <p:blipFill>
          <a:blip r:embed="rId1"/>
          <a:stretch/>
        </p:blipFill>
        <p:spPr>
          <a:xfrm>
            <a:off x="4680000" y="172080"/>
            <a:ext cx="5579640" cy="58906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 Jerárquico</a:t>
            </a:r>
            <a:endParaRPr b="0" lang="en-US" sz="2400" spc="-1" strike="noStrike">
              <a:latin typeface="Arial"/>
            </a:endParaRPr>
          </a:p>
        </p:txBody>
      </p:sp>
      <p:sp>
        <p:nvSpPr>
          <p:cNvPr id="191" name="PlaceHolder 2"/>
          <p:cNvSpPr>
            <a:spLocks noGrp="1"/>
          </p:cNvSpPr>
          <p:nvPr>
            <p:ph/>
          </p:nvPr>
        </p:nvSpPr>
        <p:spPr>
          <a:xfrm>
            <a:off x="4438080" y="1484640"/>
            <a:ext cx="2581560" cy="67500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1" lang="en-US" sz="2400" spc="-1" strike="noStrike">
                <a:latin typeface="Calibri"/>
              </a:rPr>
              <a:t>Librería sklearn</a:t>
            </a:r>
            <a:endParaRPr b="0" lang="en-US" sz="2400" spc="-1" strike="noStrike">
              <a:latin typeface="Arial"/>
            </a:endParaRPr>
          </a:p>
        </p:txBody>
      </p:sp>
      <p:pic>
        <p:nvPicPr>
          <p:cNvPr id="192" name="" descr=""/>
          <p:cNvPicPr/>
          <p:nvPr/>
        </p:nvPicPr>
        <p:blipFill>
          <a:blip r:embed="rId1"/>
          <a:stretch/>
        </p:blipFill>
        <p:spPr>
          <a:xfrm>
            <a:off x="1821960" y="2363400"/>
            <a:ext cx="8797680" cy="30362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Interpretación del dendrograma</a:t>
            </a:r>
            <a:endParaRPr b="0" lang="en-US" sz="2400" spc="-1" strike="noStrike">
              <a:latin typeface="Arial"/>
            </a:endParaRPr>
          </a:p>
        </p:txBody>
      </p:sp>
      <p:sp>
        <p:nvSpPr>
          <p:cNvPr id="194"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1" lang="es-ES" sz="2400" spc="-1" strike="noStrike">
                <a:latin typeface="Calibri"/>
              </a:rPr>
              <a:t>La Altura de Fusión: Distancia entre Clústeres </a:t>
            </a:r>
            <a:endParaRPr b="0" lang="en-US" sz="2400" spc="-1" strike="noStrike">
              <a:latin typeface="Arial"/>
            </a:endParaRPr>
          </a:p>
          <a:p>
            <a:pPr>
              <a:lnSpc>
                <a:spcPct val="100000"/>
              </a:lnSpc>
              <a:buNone/>
            </a:pPr>
            <a:endParaRPr b="0" lang="en-US" sz="1800" spc="-1" strike="noStrike">
              <a:latin typeface="Arial"/>
            </a:endParaRPr>
          </a:p>
          <a:p>
            <a:pPr>
              <a:lnSpc>
                <a:spcPct val="100000"/>
              </a:lnSpc>
              <a:buNone/>
            </a:pPr>
            <a:endParaRPr b="0" lang="en-US" sz="2000" spc="-1" strike="noStrike">
              <a:latin typeface="Arial"/>
            </a:endParaRPr>
          </a:p>
          <a:p>
            <a:pPr marL="432000" indent="-324000">
              <a:lnSpc>
                <a:spcPct val="100000"/>
              </a:lnSpc>
              <a:buClr>
                <a:srgbClr val="000000"/>
              </a:buClr>
              <a:buFont typeface="Wingdings" charset="2"/>
              <a:buChar char=""/>
            </a:pPr>
            <a:r>
              <a:rPr b="1" lang="es-ES" sz="2000" spc="-1" strike="noStrike">
                <a:latin typeface="Calibri"/>
              </a:rPr>
              <a:t> </a:t>
            </a:r>
            <a:r>
              <a:rPr b="1" lang="es-ES" sz="2000" spc="-1" strike="noStrike">
                <a:latin typeface="Calibri"/>
              </a:rPr>
              <a:t>Definición:</a:t>
            </a:r>
            <a:r>
              <a:rPr b="0" lang="es-ES" sz="2000" spc="-1" strike="noStrike">
                <a:latin typeface="Calibri"/>
              </a:rPr>
              <a:t> La altura donde se unen dos ramas (subárboles) es la distancia o disimilitud entre los dos clústeres que se están fusionando.</a:t>
            </a:r>
            <a:endParaRPr b="0" lang="en-US" sz="2000" spc="-1" strike="noStrike">
              <a:latin typeface="Arial"/>
            </a:endParaRPr>
          </a:p>
          <a:p>
            <a:pPr>
              <a:lnSpc>
                <a:spcPct val="100000"/>
              </a:lnSpc>
              <a:buNone/>
            </a:pPr>
            <a:endParaRPr b="0" lang="en-US" sz="2000" spc="-1" strike="noStrike">
              <a:latin typeface="Arial"/>
            </a:endParaRPr>
          </a:p>
          <a:p>
            <a:pPr marL="432000" indent="-324000">
              <a:lnSpc>
                <a:spcPct val="100000"/>
              </a:lnSpc>
              <a:buClr>
                <a:srgbClr val="000000"/>
              </a:buClr>
              <a:buFont typeface="Wingdings" charset="2"/>
              <a:buChar char=""/>
            </a:pPr>
            <a:r>
              <a:rPr b="1" lang="es-ES" sz="2000" spc="-1" strike="noStrike">
                <a:latin typeface="Calibri"/>
              </a:rPr>
              <a:t> </a:t>
            </a:r>
            <a:r>
              <a:rPr b="1" lang="es-ES" sz="2000" spc="-1" strike="noStrike">
                <a:latin typeface="Calibri"/>
              </a:rPr>
              <a:t>Lectura:</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es-ES" sz="2000" spc="-1" strike="noStrike">
                <a:latin typeface="Calibri"/>
              </a:rPr>
              <a:t>Alturas Bajas: Indican que los clústeres fusionados eran muy similares o estaban muy cerca.</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es-ES" sz="2000" spc="-1" strike="noStrike">
                <a:latin typeface="Calibri"/>
              </a:rPr>
              <a:t>Alturas Altas: Indican que los clústeres eran muy diferentes y se fusionaron porque no había más opciones.</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0" lang="es-ES" sz="2000" spc="-1" strike="noStrike">
                <a:latin typeface="Calibri"/>
              </a:rPr>
              <a:t>Grandes Saltos): Cuando ves un salto vertical muy grande en el dendrograma, eso significa que los clústeres que se acaban de unir estaban claramente separados en los datos. Estos grandes saltos suelen marcar las fronteras naturales entre los grupos.</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Exploración y depuración de los datos</a:t>
            </a:r>
            <a:endParaRPr b="0" lang="en-US" sz="2400" spc="-1" strike="noStrike">
              <a:latin typeface="Arial"/>
            </a:endParaRPr>
          </a:p>
        </p:txBody>
      </p:sp>
      <p:sp>
        <p:nvSpPr>
          <p:cNvPr id="96" name="PlaceHolder 2"/>
          <p:cNvSpPr>
            <a:spLocks noGrp="1"/>
          </p:cNvSpPr>
          <p:nvPr>
            <p:ph/>
          </p:nvPr>
        </p:nvSpPr>
        <p:spPr>
          <a:xfrm>
            <a:off x="838080" y="1124640"/>
            <a:ext cx="10513800" cy="229464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1" lang="es-ES" sz="2400" spc="-1" strike="noStrike">
                <a:latin typeface="Calibri"/>
              </a:rPr>
              <a:t>Ajuste de tipos de variables</a:t>
            </a:r>
            <a:endParaRPr b="0" lang="en-US" sz="2400" spc="-1" strike="noStrike">
              <a:latin typeface="Arial"/>
            </a:endParaRPr>
          </a:p>
          <a:p>
            <a:pPr>
              <a:lnSpc>
                <a:spcPct val="100000"/>
              </a:lnSpc>
              <a:buNone/>
            </a:pPr>
            <a:endParaRPr b="0" lang="en-US" sz="1800" spc="-1" strike="noStrike">
              <a:latin typeface="Arial"/>
            </a:endParaRPr>
          </a:p>
          <a:p>
            <a:pPr marL="432000" indent="-324000">
              <a:lnSpc>
                <a:spcPct val="100000"/>
              </a:lnSpc>
              <a:buClr>
                <a:srgbClr val="000000"/>
              </a:buClr>
              <a:buFont typeface="Wingdings" charset="2"/>
              <a:buChar char=""/>
            </a:pPr>
            <a:r>
              <a:rPr b="0" lang="en-US" sz="1800" spc="-1" strike="noStrike">
                <a:latin typeface="Arial"/>
              </a:rPr>
              <a:t> </a:t>
            </a:r>
            <a:r>
              <a:rPr b="0" lang="es-ES" sz="2000" spc="-1" strike="noStrike">
                <a:latin typeface="Calibri"/>
              </a:rPr>
              <a:t>Los algoritmos de aprendizaje no supervisado a menudo asumen que las variables son de un tipo específico (numérico, categórico, etc.). Si los datos tienen tipos incorrectos (por ejemplo, números representados como texto), el algoritmo no podrá procesarlos correctamente. El ajuste de tipos asegura que los datos estén en un formato que el algoritmo pueda interpretar, lo cual es vital para la etapa de preprocesamiento.</a:t>
            </a:r>
            <a:endParaRPr b="0" lang="en-US" sz="2000" spc="-1" strike="noStrike">
              <a:latin typeface="Arial"/>
            </a:endParaRPr>
          </a:p>
        </p:txBody>
      </p:sp>
      <p:pic>
        <p:nvPicPr>
          <p:cNvPr id="97" name="" descr=""/>
          <p:cNvPicPr/>
          <p:nvPr/>
        </p:nvPicPr>
        <p:blipFill>
          <a:blip r:embed="rId1"/>
          <a:stretch/>
        </p:blipFill>
        <p:spPr>
          <a:xfrm>
            <a:off x="5040000" y="3780000"/>
            <a:ext cx="1799280" cy="16794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Interpretación del dendrograma</a:t>
            </a:r>
            <a:endParaRPr b="0" lang="en-US" sz="2400" spc="-1" strike="noStrike">
              <a:latin typeface="Arial"/>
            </a:endParaRPr>
          </a:p>
        </p:txBody>
      </p:sp>
      <p:sp>
        <p:nvSpPr>
          <p:cNvPr id="196"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1" lang="es-ES" sz="2400" spc="-1" strike="noStrike">
                <a:latin typeface="Calibri"/>
              </a:rPr>
              <a:t>Cortar el Dendrograma</a:t>
            </a:r>
            <a:endParaRPr b="0" lang="en-US" sz="2400" spc="-1" strike="noStrike">
              <a:latin typeface="Arial"/>
            </a:endParaRPr>
          </a:p>
          <a:p>
            <a:pPr>
              <a:lnSpc>
                <a:spcPct val="100000"/>
              </a:lnSpc>
              <a:buNone/>
            </a:pPr>
            <a:endParaRPr b="0" lang="en-US" sz="1800" spc="-1" strike="noStrike">
              <a:latin typeface="Arial"/>
            </a:endParaRPr>
          </a:p>
          <a:p>
            <a:pPr marL="432000" indent="-324000">
              <a:lnSpc>
                <a:spcPct val="100000"/>
              </a:lnSpc>
              <a:buClr>
                <a:srgbClr val="000000"/>
              </a:buClr>
              <a:buFont typeface="Wingdings" charset="2"/>
              <a:buChar char=""/>
            </a:pPr>
            <a:r>
              <a:rPr b="0" lang="es-ES" sz="2000" spc="-1" strike="noStrike">
                <a:latin typeface="Calibri"/>
              </a:rPr>
              <a:t> </a:t>
            </a:r>
            <a:r>
              <a:rPr b="0" lang="es-ES" sz="2000" spc="-1" strike="noStrike">
                <a:latin typeface="Calibri"/>
              </a:rPr>
              <a:t>Para pasar de la jerarquía completa a un conjunto final de clústeres utilizables, hay que "cortar" el dendrograma con una línea horizontal.</a:t>
            </a:r>
            <a:endParaRPr b="0" lang="en-US" sz="2000" spc="-1" strike="noStrike">
              <a:latin typeface="Arial"/>
            </a:endParaRPr>
          </a:p>
          <a:p>
            <a:pPr>
              <a:lnSpc>
                <a:spcPct val="100000"/>
              </a:lnSpc>
              <a:buNone/>
            </a:pPr>
            <a:endParaRPr b="0" lang="en-US" sz="2000" spc="-1" strike="noStrike">
              <a:latin typeface="Arial"/>
            </a:endParaRPr>
          </a:p>
          <a:p>
            <a:pPr marL="432000" indent="-324000">
              <a:lnSpc>
                <a:spcPct val="100000"/>
              </a:lnSpc>
              <a:buClr>
                <a:srgbClr val="000000"/>
              </a:buClr>
              <a:buFont typeface="Wingdings" charset="2"/>
              <a:buChar char=""/>
            </a:pPr>
            <a:r>
              <a:rPr b="1" lang="es-ES" sz="2000" spc="-1" strike="noStrike">
                <a:latin typeface="Calibri"/>
              </a:rPr>
              <a:t> </a:t>
            </a:r>
            <a:r>
              <a:rPr b="1" lang="es-ES" sz="2000" spc="-1" strike="noStrike">
                <a:latin typeface="Calibri"/>
              </a:rPr>
              <a:t>Estrategias de Corte:</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1" lang="es-ES" sz="2000" spc="-1" strike="noStrike">
                <a:latin typeface="Calibri"/>
              </a:rPr>
              <a:t>Por Número de Clústeres (k): </a:t>
            </a:r>
            <a:r>
              <a:rPr b="0" lang="es-ES" sz="2000" spc="-1" strike="noStrike">
                <a:latin typeface="Calibri"/>
              </a:rPr>
              <a:t>Se traza la línea horizontal a la altura necesaria para cruzar un número específico de ramas (por ejemplo, 3 clústeres).</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1" lang="es-ES" sz="2000" spc="-1" strike="noStrike">
                <a:latin typeface="Calibri"/>
              </a:rPr>
              <a:t>Por Umbral de Altura:</a:t>
            </a:r>
            <a:r>
              <a:rPr b="0" lang="es-ES" sz="2000" spc="-1" strike="noStrike">
                <a:latin typeface="Calibri"/>
              </a:rPr>
              <a:t> Se traza la línea a una distancia específica. Todos los clústeres formados por debajo de ese umbral son considerados grupos finales.</a:t>
            </a:r>
            <a:endParaRPr b="0" lang="en-US" sz="2000" spc="-1" strike="noStrike">
              <a:latin typeface="Arial"/>
            </a:endParaRPr>
          </a:p>
          <a:p>
            <a:pPr lvl="1" marL="864000" indent="-324000">
              <a:lnSpc>
                <a:spcPct val="100000"/>
              </a:lnSpc>
              <a:spcBef>
                <a:spcPts val="1134"/>
              </a:spcBef>
              <a:buClr>
                <a:srgbClr val="000000"/>
              </a:buClr>
              <a:buSzPct val="75000"/>
              <a:buFont typeface="Symbol"/>
              <a:buChar char=""/>
            </a:pPr>
            <a:r>
              <a:rPr b="1" lang="es-ES" sz="2000" spc="-1" strike="noStrike">
                <a:latin typeface="Calibri"/>
              </a:rPr>
              <a:t>Por Coeficiente de Inconsistencia</a:t>
            </a:r>
            <a:r>
              <a:rPr b="0" lang="es-ES" sz="2000" spc="-1" strike="noStrike">
                <a:latin typeface="Calibri"/>
              </a:rPr>
              <a:t>: Una métrica avanzada que detecta automáticamente grandes saltos en la altura, identificando dónde es más "anómala" una fusión.</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Interpretación del dendrograma</a:t>
            </a:r>
            <a:endParaRPr b="0" lang="en-US" sz="2400" spc="-1" strike="noStrike">
              <a:latin typeface="Arial"/>
            </a:endParaRPr>
          </a:p>
        </p:txBody>
      </p:sp>
      <p:sp>
        <p:nvSpPr>
          <p:cNvPr id="198"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1" lang="es-ES" sz="2400" spc="-1" strike="noStrike">
                <a:latin typeface="Calibri"/>
              </a:rPr>
              <a:t>Problemas de Interpretabilidad (Monotonía)</a:t>
            </a:r>
            <a:endParaRPr b="0" lang="en-US" sz="24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marL="432000" indent="-324000">
              <a:lnSpc>
                <a:spcPct val="100000"/>
              </a:lnSpc>
              <a:buClr>
                <a:srgbClr val="000000"/>
              </a:buClr>
              <a:buFont typeface="Wingdings" charset="2"/>
              <a:buChar char=""/>
            </a:pPr>
            <a:r>
              <a:rPr b="0" lang="es-ES" sz="2000" spc="-1" strike="noStrike">
                <a:latin typeface="Calibri"/>
              </a:rPr>
              <a:t> </a:t>
            </a:r>
            <a:r>
              <a:rPr b="1" lang="es-ES" sz="2000" spc="-1" strike="noStrike">
                <a:latin typeface="Calibri"/>
              </a:rPr>
              <a:t>Problema de Inversiones:</a:t>
            </a:r>
            <a:r>
              <a:rPr b="0" lang="es-ES" sz="2000" spc="-1" strike="noStrike">
                <a:latin typeface="Calibri"/>
              </a:rPr>
              <a:t> Se refiere a la violación de la monotonía del dendrograma. La monotonía requiere que la altura de cada fusión sea siempre mayor que la altura de las fusiones previas</a:t>
            </a:r>
            <a:endParaRPr b="0" lang="en-US" sz="2000" spc="-1" strike="noStrike">
              <a:latin typeface="Arial"/>
            </a:endParaRPr>
          </a:p>
          <a:p>
            <a:pPr>
              <a:lnSpc>
                <a:spcPct val="100000"/>
              </a:lnSpc>
              <a:buNone/>
            </a:pPr>
            <a:endParaRPr b="0" lang="en-US" sz="2000" spc="-1" strike="noStrike">
              <a:latin typeface="Arial"/>
            </a:endParaRPr>
          </a:p>
          <a:p>
            <a:pPr marL="432000" indent="-324000">
              <a:lnSpc>
                <a:spcPct val="100000"/>
              </a:lnSpc>
              <a:buClr>
                <a:srgbClr val="000000"/>
              </a:buClr>
              <a:buFont typeface="Wingdings" charset="2"/>
              <a:buChar char=""/>
            </a:pPr>
            <a:r>
              <a:rPr b="0" lang="es-ES" sz="2000" spc="-1" strike="noStrike">
                <a:latin typeface="Calibri"/>
              </a:rPr>
              <a:t> </a:t>
            </a:r>
            <a:r>
              <a:rPr b="0" lang="es-ES" sz="2000" spc="-1" strike="noStrike">
                <a:latin typeface="Calibri"/>
              </a:rPr>
              <a:t>Es crucial revisar si el dendrograma es monótono (siempre creciente). Si no lo es, el método de linkage utilizado no es adecuado, ya que la estructura jerárquica no se puede interpretar correctamente.</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 Jerárquico</a:t>
            </a:r>
            <a:endParaRPr b="0" lang="en-US" sz="2400" spc="-1" strike="noStrike">
              <a:latin typeface="Arial"/>
            </a:endParaRPr>
          </a:p>
        </p:txBody>
      </p:sp>
      <p:pic>
        <p:nvPicPr>
          <p:cNvPr id="200" name="" descr=""/>
          <p:cNvPicPr/>
          <p:nvPr/>
        </p:nvPicPr>
        <p:blipFill>
          <a:blip r:embed="rId1"/>
          <a:stretch/>
        </p:blipFill>
        <p:spPr>
          <a:xfrm>
            <a:off x="2700000" y="1260000"/>
            <a:ext cx="6723000" cy="47991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Clustering Jerárquico</a:t>
            </a:r>
            <a:endParaRPr b="0" lang="en-US" sz="2400" spc="-1" strike="noStrike">
              <a:latin typeface="Arial"/>
            </a:endParaRPr>
          </a:p>
        </p:txBody>
      </p:sp>
      <p:sp>
        <p:nvSpPr>
          <p:cNvPr id="202"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pPr>
              <a:lnSpc>
                <a:spcPct val="100000"/>
              </a:lnSpc>
              <a:buNone/>
            </a:pPr>
            <a:r>
              <a:rPr b="1" lang="es-ES" sz="2400" spc="-1" strike="noStrike">
                <a:latin typeface="Calibri"/>
              </a:rPr>
              <a:t>Consideraciones prácticas</a:t>
            </a:r>
            <a:endParaRPr b="0" lang="en-US" sz="2400" spc="-1" strike="noStrike">
              <a:latin typeface="Arial"/>
            </a:endParaRPr>
          </a:p>
          <a:p>
            <a:pPr>
              <a:lnSpc>
                <a:spcPct val="100000"/>
              </a:lnSpc>
              <a:buNone/>
            </a:pPr>
            <a:endParaRPr b="0" lang="en-US" sz="18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s-ES" sz="2000" spc="-1" strike="noStrike">
                <a:latin typeface="Calibri"/>
              </a:rPr>
              <a:t>Escalado:</a:t>
            </a:r>
            <a:r>
              <a:rPr b="0" lang="es-ES" sz="2000" spc="-1" strike="noStrike">
                <a:latin typeface="Calibri"/>
              </a:rPr>
              <a:t> imprescindible si variables en distintas unidades; Ward y centroidas asumen Euclídea.</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s-ES" sz="2000" spc="-1" strike="noStrike">
                <a:latin typeface="Calibri"/>
              </a:rPr>
              <a:t>Outliers:</a:t>
            </a:r>
            <a:r>
              <a:rPr b="0" lang="es-ES" sz="2000" spc="-1" strike="noStrike">
                <a:latin typeface="Calibri"/>
              </a:rPr>
              <a:t> afectan fuertemente complete y single; considerar detección previa.</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s-ES" sz="2000" spc="-1" strike="noStrike">
                <a:latin typeface="Calibri"/>
              </a:rPr>
              <a:t>Datos mixtos:</a:t>
            </a:r>
            <a:r>
              <a:rPr b="0" lang="es-ES" sz="2000" spc="-1" strike="noStrike">
                <a:latin typeface="Calibri"/>
              </a:rPr>
              <a:t> usar distancia Gower o convertir categóricas a dummies con cuidado (aumenta dimensionalidad).</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s-ES" sz="2000" spc="-1" strike="noStrike">
                <a:latin typeface="Calibri"/>
              </a:rPr>
              <a:t>Alta dimensión:</a:t>
            </a:r>
            <a:r>
              <a:rPr b="0" lang="es-ES" sz="2000" spc="-1" strike="noStrike">
                <a:latin typeface="Calibri"/>
              </a:rPr>
              <a:t> la matriz de distancias pierde capacidad discriminativa; aplicar PCA/denoising antes de clustering jerárquico.</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s-ES" sz="2000" spc="-1" strike="noStrike">
                <a:latin typeface="Calibri"/>
              </a:rPr>
              <a:t>Tamaño de muestra:</a:t>
            </a:r>
            <a:r>
              <a:rPr b="0" lang="es-ES" sz="2000" spc="-1" strike="noStrike">
                <a:latin typeface="Calibri"/>
              </a:rPr>
              <a:t> Aumenta el tiempo y los recursos de cómputo</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gn="ctr">
              <a:buNone/>
            </a:pPr>
            <a:endParaRPr b="0" lang="en-US" sz="4400" spc="-1" strike="noStrike">
              <a:latin typeface="Arial"/>
            </a:endParaRPr>
          </a:p>
        </p:txBody>
      </p:sp>
      <p:sp>
        <p:nvSpPr>
          <p:cNvPr id="204" name="PlaceHolder 2"/>
          <p:cNvSpPr>
            <a:spLocks noGrp="1"/>
          </p:cNvSpPr>
          <p:nvPr>
            <p:ph/>
          </p:nvPr>
        </p:nvSpPr>
        <p:spPr>
          <a:xfrm>
            <a:off x="838080" y="1124640"/>
            <a:ext cx="10513800" cy="4349520"/>
          </a:xfrm>
          <a:prstGeom prst="rect">
            <a:avLst/>
          </a:prstGeom>
          <a:noFill/>
          <a:ln w="0">
            <a:noFill/>
          </a:ln>
        </p:spPr>
        <p:txBody>
          <a:bodyPr lIns="90000" rIns="90000" tIns="45000" bIns="45000" anchor="t">
            <a:noAutofit/>
          </a:bodyPr>
          <a:p>
            <a:endParaRPr b="0" lang="en-US" sz="3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83796"/>
        </a:solidFill>
      </p:bgPr>
    </p:bg>
    <p:spTree>
      <p:nvGrpSpPr>
        <p:cNvPr id="1" name=""/>
        <p:cNvGrpSpPr/>
        <p:nvPr/>
      </p:nvGrpSpPr>
      <p:grpSpPr>
        <a:xfrm>
          <a:off x="0" y="0"/>
          <a:ext cx="0" cy="0"/>
          <a:chOff x="0" y="0"/>
          <a:chExt cx="0" cy="0"/>
        </a:xfrm>
      </p:grpSpPr>
      <p:sp>
        <p:nvSpPr>
          <p:cNvPr id="205" name="10 CuadroTexto"/>
          <p:cNvSpPr/>
          <p:nvPr/>
        </p:nvSpPr>
        <p:spPr>
          <a:xfrm>
            <a:off x="5150160" y="5508000"/>
            <a:ext cx="18896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s-ES" sz="2400" spc="-1" strike="noStrike">
                <a:solidFill>
                  <a:srgbClr val="ffffff"/>
                </a:solidFill>
                <a:latin typeface="Calibri"/>
                <a:ea typeface="DejaVu Sans"/>
              </a:rPr>
              <a:t>www.ceste.es</a:t>
            </a:r>
            <a:endParaRPr b="0" lang="en-US" sz="2400" spc="-1" strike="noStrike">
              <a:latin typeface="Arial"/>
            </a:endParaRPr>
          </a:p>
        </p:txBody>
      </p:sp>
      <p:pic>
        <p:nvPicPr>
          <p:cNvPr id="206" name="11 Imagen" descr=""/>
          <p:cNvPicPr/>
          <p:nvPr/>
        </p:nvPicPr>
        <p:blipFill>
          <a:blip r:embed="rId1"/>
          <a:stretch/>
        </p:blipFill>
        <p:spPr>
          <a:xfrm>
            <a:off x="4227480" y="2349000"/>
            <a:ext cx="3736080" cy="18241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Exploración y depuración de los datos</a:t>
            </a:r>
            <a:endParaRPr b="0" lang="en-US" sz="2400" spc="-1" strike="noStrike">
              <a:latin typeface="Arial"/>
            </a:endParaRPr>
          </a:p>
        </p:txBody>
      </p:sp>
      <p:sp>
        <p:nvSpPr>
          <p:cNvPr id="99" name="PlaceHolder 2"/>
          <p:cNvSpPr>
            <a:spLocks noGrp="1"/>
          </p:cNvSpPr>
          <p:nvPr>
            <p:ph/>
          </p:nvPr>
        </p:nvSpPr>
        <p:spPr>
          <a:xfrm>
            <a:off x="838080" y="1124640"/>
            <a:ext cx="10513800" cy="229464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1" lang="es-ES" sz="2400" spc="-1" strike="noStrike">
                <a:latin typeface="Calibri"/>
              </a:rPr>
              <a:t>Detección y tratamiento de datos ausentes</a:t>
            </a:r>
            <a:endParaRPr b="0" lang="en-US" sz="2400" spc="-1" strike="noStrike">
              <a:latin typeface="Arial"/>
            </a:endParaRPr>
          </a:p>
          <a:p>
            <a:pPr>
              <a:lnSpc>
                <a:spcPct val="100000"/>
              </a:lnSpc>
              <a:buNone/>
            </a:pPr>
            <a:endParaRPr b="0" lang="en-US" sz="1800" spc="-1" strike="noStrike">
              <a:latin typeface="Arial"/>
            </a:endParaRPr>
          </a:p>
          <a:p>
            <a:pPr marL="432000" indent="-324000">
              <a:lnSpc>
                <a:spcPct val="100000"/>
              </a:lnSpc>
              <a:buClr>
                <a:srgbClr val="000000"/>
              </a:buClr>
              <a:buFont typeface="Wingdings" charset="2"/>
              <a:buChar char=""/>
            </a:pPr>
            <a:r>
              <a:rPr b="0" lang="es-ES" sz="2000" spc="-1" strike="noStrike">
                <a:latin typeface="Calibri"/>
              </a:rPr>
              <a:t>Los datos ausentes pueden causar problemas graves en el aprendizaje no supervisado. La mayoría de los algoritmos no pueden manejar valores nulos y, si lo intentan, pueden generar resultados sesgados o erróneos. La detección y el tratamiento (mediante la imputación de valores, la eliminación de registros, etc.) es crucial para evitar que el modelo genere clústeres artificiales o patrones distorsionados.</a:t>
            </a:r>
            <a:endParaRPr b="0" lang="en-US" sz="2000" spc="-1" strike="noStrike">
              <a:latin typeface="Arial"/>
            </a:endParaRPr>
          </a:p>
        </p:txBody>
      </p:sp>
      <p:pic>
        <p:nvPicPr>
          <p:cNvPr id="100" name="" descr=""/>
          <p:cNvPicPr/>
          <p:nvPr/>
        </p:nvPicPr>
        <p:blipFill>
          <a:blip r:embed="rId1"/>
          <a:stretch/>
        </p:blipFill>
        <p:spPr>
          <a:xfrm>
            <a:off x="5040000" y="3732120"/>
            <a:ext cx="1979280" cy="18471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Exploración y depuración de los datos</a:t>
            </a:r>
            <a:endParaRPr b="0" lang="en-US" sz="2400" spc="-1" strike="noStrike">
              <a:latin typeface="Arial"/>
            </a:endParaRPr>
          </a:p>
        </p:txBody>
      </p:sp>
      <p:sp>
        <p:nvSpPr>
          <p:cNvPr id="102" name="PlaceHolder 2"/>
          <p:cNvSpPr>
            <a:spLocks noGrp="1"/>
          </p:cNvSpPr>
          <p:nvPr>
            <p:ph/>
          </p:nvPr>
        </p:nvSpPr>
        <p:spPr>
          <a:xfrm>
            <a:off x="838080" y="1124640"/>
            <a:ext cx="10513800" cy="193464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1" lang="es-ES" sz="2400" spc="-1" strike="noStrike">
                <a:latin typeface="Calibri"/>
              </a:rPr>
              <a:t> </a:t>
            </a:r>
            <a:r>
              <a:rPr b="1" lang="es-ES" sz="2400" spc="-1" strike="noStrike">
                <a:latin typeface="Calibri"/>
              </a:rPr>
              <a:t>Identificación de datos atípicos (outliers)</a:t>
            </a:r>
            <a:endParaRPr b="0" lang="en-US" sz="24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marL="432000" indent="-324000">
              <a:lnSpc>
                <a:spcPct val="100000"/>
              </a:lnSpc>
              <a:buClr>
                <a:srgbClr val="000000"/>
              </a:buClr>
              <a:buFont typeface="Wingdings" charset="2"/>
              <a:buChar char=""/>
            </a:pPr>
            <a:r>
              <a:rPr b="0" lang="es-ES" sz="2000" spc="-1" strike="noStrike">
                <a:latin typeface="Calibri"/>
              </a:rPr>
              <a:t>Muchos algoritmos de aprendizaje no supervisado, especialmente aquellos basados en distancias como K-Means, son muy sensibles a los outliers. Un valor atípico puede sesgar el centroide de un clúster de forma significativa, distorsionando la estructura del grupo</a:t>
            </a:r>
            <a:endParaRPr b="0" lang="en-US" sz="2000" spc="-1" strike="noStrike">
              <a:latin typeface="Arial"/>
            </a:endParaRPr>
          </a:p>
        </p:txBody>
      </p:sp>
      <p:pic>
        <p:nvPicPr>
          <p:cNvPr id="103" name="" descr=""/>
          <p:cNvPicPr/>
          <p:nvPr/>
        </p:nvPicPr>
        <p:blipFill>
          <a:blip r:embed="rId1"/>
          <a:stretch/>
        </p:blipFill>
        <p:spPr>
          <a:xfrm>
            <a:off x="5220000" y="3600000"/>
            <a:ext cx="1799280" cy="1853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Exploración y depuración de los datos</a:t>
            </a:r>
            <a:endParaRPr b="0" lang="en-US" sz="2400" spc="-1" strike="noStrike">
              <a:latin typeface="Arial"/>
            </a:endParaRPr>
          </a:p>
        </p:txBody>
      </p:sp>
      <p:sp>
        <p:nvSpPr>
          <p:cNvPr id="105" name="PlaceHolder 2"/>
          <p:cNvSpPr>
            <a:spLocks noGrp="1"/>
          </p:cNvSpPr>
          <p:nvPr>
            <p:ph/>
          </p:nvPr>
        </p:nvSpPr>
        <p:spPr>
          <a:xfrm>
            <a:off x="838080" y="1124640"/>
            <a:ext cx="10513800" cy="229464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1" lang="en-US" sz="2400" spc="-1" strike="noStrike">
                <a:latin typeface="Calibri"/>
              </a:rPr>
              <a:t>Correlación de variables</a:t>
            </a:r>
            <a:endParaRPr b="0" lang="en-US" sz="2400" spc="-1" strike="noStrike">
              <a:latin typeface="Arial"/>
            </a:endParaRPr>
          </a:p>
          <a:p>
            <a:pPr>
              <a:lnSpc>
                <a:spcPct val="100000"/>
              </a:lnSpc>
              <a:buNone/>
            </a:pPr>
            <a:endParaRPr b="0" lang="en-US" sz="1800" spc="-1" strike="noStrike">
              <a:latin typeface="Arial"/>
            </a:endParaRPr>
          </a:p>
          <a:p>
            <a:pPr marL="432000" indent="-324000">
              <a:lnSpc>
                <a:spcPct val="100000"/>
              </a:lnSpc>
              <a:buClr>
                <a:srgbClr val="000000"/>
              </a:buClr>
              <a:buFont typeface="Wingdings" charset="2"/>
              <a:buChar char=""/>
            </a:pPr>
            <a:r>
              <a:rPr b="0" lang="es-ES" sz="2000" spc="-1" strike="noStrike">
                <a:latin typeface="Calibri"/>
              </a:rPr>
              <a:t>Analizar la correlación ayuda a decidir si es necesario eliminar variables redundantes o utilizar técnicas de reducción de dimensionalidad (como PCA) para mejorar el rendimiento y la interpretabilidad del modelo.</a:t>
            </a:r>
            <a:endParaRPr b="0" lang="en-US" sz="2000" spc="-1" strike="noStrike">
              <a:latin typeface="Arial"/>
            </a:endParaRPr>
          </a:p>
        </p:txBody>
      </p:sp>
      <p:pic>
        <p:nvPicPr>
          <p:cNvPr id="106" name="" descr=""/>
          <p:cNvPicPr/>
          <p:nvPr/>
        </p:nvPicPr>
        <p:blipFill>
          <a:blip r:embed="rId1"/>
          <a:stretch/>
        </p:blipFill>
        <p:spPr>
          <a:xfrm>
            <a:off x="5220000" y="3701880"/>
            <a:ext cx="2159280" cy="18774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Exploración y depuración de los datos</a:t>
            </a:r>
            <a:endParaRPr b="0" lang="en-US" sz="2400" spc="-1" strike="noStrike">
              <a:latin typeface="Arial"/>
            </a:endParaRPr>
          </a:p>
        </p:txBody>
      </p:sp>
      <p:sp>
        <p:nvSpPr>
          <p:cNvPr id="108" name="PlaceHolder 2"/>
          <p:cNvSpPr>
            <a:spLocks noGrp="1"/>
          </p:cNvSpPr>
          <p:nvPr>
            <p:ph/>
          </p:nvPr>
        </p:nvSpPr>
        <p:spPr>
          <a:xfrm>
            <a:off x="838080" y="1124640"/>
            <a:ext cx="10513800" cy="229464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1" lang="es-ES" sz="2400" spc="-1" strike="noStrike">
                <a:latin typeface="Calibri"/>
              </a:rPr>
              <a:t>Sensibilidad de los algoritmos a la escala</a:t>
            </a:r>
            <a:endParaRPr b="0" lang="en-US" sz="2400" spc="-1" strike="noStrike">
              <a:latin typeface="Arial"/>
            </a:endParaRPr>
          </a:p>
          <a:p>
            <a:pPr>
              <a:lnSpc>
                <a:spcPct val="100000"/>
              </a:lnSpc>
              <a:buNone/>
            </a:pPr>
            <a:endParaRPr b="0" lang="en-US" sz="1800" spc="-1" strike="noStrike">
              <a:latin typeface="Arial"/>
            </a:endParaRPr>
          </a:p>
          <a:p>
            <a:pPr marL="432000" indent="-324000">
              <a:lnSpc>
                <a:spcPct val="100000"/>
              </a:lnSpc>
              <a:buClr>
                <a:srgbClr val="000000"/>
              </a:buClr>
              <a:buFont typeface="Wingdings" charset="2"/>
              <a:buChar char=""/>
            </a:pPr>
            <a:r>
              <a:rPr b="0" lang="es-ES" sz="1800" spc="-1" strike="noStrike">
                <a:latin typeface="Calibri"/>
              </a:rPr>
              <a:t>Muchos algoritmos populares, como K-Means, miden la cercanía entre puntos utilizando métricas de distancia (como la euclidiana). Si las variables no están en la misma escala, aquellas con mayor magnitud dominarán la distancia, distorsionando la formación de los clústeres</a:t>
            </a:r>
            <a:endParaRPr b="0" lang="en-US" sz="1800" spc="-1" strike="noStrike">
              <a:latin typeface="Arial"/>
            </a:endParaRPr>
          </a:p>
        </p:txBody>
      </p:sp>
      <p:pic>
        <p:nvPicPr>
          <p:cNvPr id="109" name="" descr=""/>
          <p:cNvPicPr/>
          <p:nvPr/>
        </p:nvPicPr>
        <p:blipFill>
          <a:blip r:embed="rId1"/>
          <a:stretch/>
        </p:blipFill>
        <p:spPr>
          <a:xfrm>
            <a:off x="3960000" y="2880000"/>
            <a:ext cx="3959280" cy="31701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3800" cy="54180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Exploración y depuración de los datos</a:t>
            </a:r>
            <a:endParaRPr b="0" lang="en-US" sz="2400" spc="-1" strike="noStrike">
              <a:latin typeface="Arial"/>
            </a:endParaRPr>
          </a:p>
        </p:txBody>
      </p:sp>
      <p:sp>
        <p:nvSpPr>
          <p:cNvPr id="111" name="PlaceHolder 2"/>
          <p:cNvSpPr>
            <a:spLocks noGrp="1"/>
          </p:cNvSpPr>
          <p:nvPr>
            <p:ph/>
          </p:nvPr>
        </p:nvSpPr>
        <p:spPr>
          <a:xfrm>
            <a:off x="838080" y="1124640"/>
            <a:ext cx="10513800" cy="2294640"/>
          </a:xfrm>
          <a:prstGeom prst="rect">
            <a:avLst/>
          </a:prstGeom>
          <a:noFill/>
          <a:ln w="0">
            <a:noFill/>
          </a:ln>
        </p:spPr>
        <p:txBody>
          <a:bodyPr lIns="90000" rIns="90000" tIns="45000" bIns="45000" anchor="t">
            <a:noAutofit/>
          </a:bodyPr>
          <a:p>
            <a:pPr marL="432000" indent="-324000">
              <a:lnSpc>
                <a:spcPct val="100000"/>
              </a:lnSpc>
              <a:buClr>
                <a:srgbClr val="000000"/>
              </a:buClr>
              <a:buFont typeface="Wingdings" charset="2"/>
              <a:buChar char=""/>
            </a:pPr>
            <a:r>
              <a:rPr b="1" lang="en-US" sz="2400" spc="-1" strike="noStrike">
                <a:latin typeface="Calibri"/>
              </a:rPr>
              <a:t>Ruido</a:t>
            </a:r>
            <a:endParaRPr b="0" lang="en-US" sz="2400" spc="-1" strike="noStrike">
              <a:latin typeface="Arial"/>
            </a:endParaRPr>
          </a:p>
          <a:p>
            <a:pPr>
              <a:lnSpc>
                <a:spcPct val="100000"/>
              </a:lnSpc>
              <a:buNone/>
            </a:pPr>
            <a:endParaRPr b="0" lang="en-US" sz="1800" spc="-1" strike="noStrike">
              <a:latin typeface="Arial"/>
            </a:endParaRPr>
          </a:p>
          <a:p>
            <a:pPr marL="432000" indent="-324000">
              <a:lnSpc>
                <a:spcPct val="100000"/>
              </a:lnSpc>
              <a:buClr>
                <a:srgbClr val="000000"/>
              </a:buClr>
              <a:buFont typeface="Wingdings" charset="2"/>
              <a:buChar char=""/>
            </a:pPr>
            <a:r>
              <a:rPr b="0" lang="es-ES" sz="2000" spc="-1" strike="noStrike">
                <a:latin typeface="Calibri"/>
              </a:rPr>
              <a:t>El ruido en los datos, es decir, puntos de datos aleatorios o irrelevantes, puede engañar a los algoritmos de agrupación para que formen clústeres falsos o alteren la verdadera estructura de los datos</a:t>
            </a:r>
            <a:endParaRPr b="0" lang="en-US" sz="2000" spc="-1" strike="noStrike">
              <a:latin typeface="Arial"/>
            </a:endParaRPr>
          </a:p>
        </p:txBody>
      </p:sp>
      <p:pic>
        <p:nvPicPr>
          <p:cNvPr id="112" name="" descr=""/>
          <p:cNvPicPr/>
          <p:nvPr/>
        </p:nvPicPr>
        <p:blipFill>
          <a:blip r:embed="rId1"/>
          <a:stretch/>
        </p:blipFill>
        <p:spPr>
          <a:xfrm>
            <a:off x="4680000" y="3060000"/>
            <a:ext cx="2027880" cy="22564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61D317CF2309C4E8DA448EE42D88B65" ma:contentTypeVersion="16" ma:contentTypeDescription="Crear nuevo documento." ma:contentTypeScope="" ma:versionID="73b97258e99d47497b96ecb181da94f2">
  <xsd:schema xmlns:xsd="http://www.w3.org/2001/XMLSchema" xmlns:xs="http://www.w3.org/2001/XMLSchema" xmlns:p="http://schemas.microsoft.com/office/2006/metadata/properties" xmlns:ns2="e24c3f89-b1e2-4b5c-81e1-9b07710f5189" xmlns:ns3="ce845bb0-6f82-4cf9-8b02-3916bb6268df" targetNamespace="http://schemas.microsoft.com/office/2006/metadata/properties" ma:root="true" ma:fieldsID="47e9c207501d1d53c375c00c242f54b4" ns2:_="" ns3:_="">
    <xsd:import namespace="e24c3f89-b1e2-4b5c-81e1-9b07710f5189"/>
    <xsd:import namespace="ce845bb0-6f82-4cf9-8b02-3916bb6268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c3f89-b1e2-4b5c-81e1-9b07710f51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Etiquetas de imagen" ma:readOnly="false" ma:fieldId="{5cf76f15-5ced-4ddc-b409-7134ff3c332f}" ma:taxonomyMulti="true" ma:sspId="59dbaa74-2a60-464d-988b-bba989cac70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e845bb0-6f82-4cf9-8b02-3916bb6268df"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element name="TaxCatchAll" ma:index="21" nillable="true" ma:displayName="Taxonomy Catch All Column" ma:hidden="true" ma:list="{51e47c2f-83de-443c-9b77-fbf0d35e4197}" ma:internalName="TaxCatchAll" ma:showField="CatchAllData" ma:web="ce845bb0-6f82-4cf9-8b02-3916bb6268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24c3f89-b1e2-4b5c-81e1-9b07710f5189">
      <Terms xmlns="http://schemas.microsoft.com/office/infopath/2007/PartnerControls"/>
    </lcf76f155ced4ddcb4097134ff3c332f>
    <TaxCatchAll xmlns="ce845bb0-6f82-4cf9-8b02-3916bb6268df" xsi:nil="true"/>
  </documentManagement>
</p:properties>
</file>

<file path=customXml/itemProps1.xml><?xml version="1.0" encoding="utf-8"?>
<ds:datastoreItem xmlns:ds="http://schemas.openxmlformats.org/officeDocument/2006/customXml" ds:itemID="{F27A6D2C-8CE5-46A4-ADEC-6FD7C5F7EDCC}"/>
</file>

<file path=customXml/itemProps2.xml><?xml version="1.0" encoding="utf-8"?>
<ds:datastoreItem xmlns:ds="http://schemas.openxmlformats.org/officeDocument/2006/customXml" ds:itemID="{7557D189-32A8-411C-A1FE-5D98FC6CCF4F}"/>
</file>

<file path=customXml/itemProps3.xml><?xml version="1.0" encoding="utf-8"?>
<ds:datastoreItem xmlns:ds="http://schemas.openxmlformats.org/officeDocument/2006/customXml" ds:itemID="{E8D8D8A5-1EAA-41DC-A1E3-E107219891EB}"/>
</file>

<file path=docProps/app.xml><?xml version="1.0" encoding="utf-8"?>
<Properties xmlns="http://schemas.openxmlformats.org/officeDocument/2006/extended-properties" xmlns:vt="http://schemas.openxmlformats.org/officeDocument/2006/docPropsVTypes">
  <Template/>
  <TotalTime>2442</TotalTime>
  <Application>LibreOffice/7.3.7.2$Linux_X86_64 LibreOffice_project/30$Build-2</Application>
  <AppVersion>15.0000</AppVersion>
  <Words>12</Words>
  <Paragraphs>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2014-05-13T08:36:54Z</dcterms:created>
  <dc:creator>psoria</dc:creator>
  <dc:description/>
  <dc:language>es-ES</dc:language>
  <cp:lastModifiedBy/>
  <cp:lastPrinted>2018-06-15T07:54:48Z</cp:lastPrinted>
  <dcterms:modified xsi:type="dcterms:W3CDTF">2025-10-27T14:56:19Z</dcterms:modified>
  <cp:revision>454</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0x010100D61D317CF2309C4E8DA448EE42D88B65</vt:lpwstr>
  </property>
  <property fmtid="{D5CDD505-2E9C-101B-9397-08002B2CF9AE}" pid="3" name="PresentationFormat">
    <vt:lpwstr>Panorámica</vt:lpwstr>
  </property>
  <property fmtid="{D5CDD505-2E9C-101B-9397-08002B2CF9AE}" pid="4" name="Slides">
    <vt:i4>3</vt:i4>
  </property>
</Properties>
</file>