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8"/>
  </p:notesMasterIdLst>
  <p:handoutMasterIdLst>
    <p:handoutMasterId r:id="rId19"/>
  </p:handoutMasterIdLst>
  <p:sldIdLst>
    <p:sldId id="262" r:id="rId2"/>
    <p:sldId id="257" r:id="rId3"/>
    <p:sldId id="289" r:id="rId4"/>
    <p:sldId id="288" r:id="rId5"/>
    <p:sldId id="290" r:id="rId6"/>
    <p:sldId id="284" r:id="rId7"/>
    <p:sldId id="271" r:id="rId8"/>
    <p:sldId id="285" r:id="rId9"/>
    <p:sldId id="280" r:id="rId10"/>
    <p:sldId id="286" r:id="rId11"/>
    <p:sldId id="279" r:id="rId12"/>
    <p:sldId id="281" r:id="rId13"/>
    <p:sldId id="287" r:id="rId14"/>
    <p:sldId id="291" r:id="rId15"/>
    <p:sldId id="29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706" autoAdjust="0"/>
  </p:normalViewPr>
  <p:slideViewPr>
    <p:cSldViewPr snapToGrid="0">
      <p:cViewPr varScale="1">
        <p:scale>
          <a:sx n="161" d="100"/>
          <a:sy n="161" d="100"/>
        </p:scale>
        <p:origin x="288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28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733433-91C9-4F25-89C5-2049FA2AC72A}" type="datetime1">
              <a:rPr lang="es-ES" smtClean="0"/>
              <a:t>08/06/2024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42799A-0270-465F-BFBB-B1E8788AA761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286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625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241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64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952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4311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945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198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879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655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800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010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38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2516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941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728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217B-C461-4E0A-B4E4-B5A6F1D99B01}" type="datetimeFigureOut">
              <a:rPr lang="es-ES" smtClean="0"/>
              <a:t>08/06/2024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6C693-6DBD-4614-9E3A-3BC21ACBFB2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286A1DC-A09C-231C-C875-D6E8A3BB9C66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59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0409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0345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2942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2465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73899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9C5101-B6E1-4C2F-96CC-D4D7C5FEAAF7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507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3F2578-7180-4CCB-9A96-7D1B03AD95AA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222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de título con imáge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5818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cabezado de secció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60172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75720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5997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D2FC1E-83DA-4E03-9666-93C59D8ACCEA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57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1153A9-469E-4B41-9F8D-6E09C4AFB7F0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036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ADA510-67ED-4878-A088-E9242C8AA6FD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85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217B-C461-4E0A-B4E4-B5A6F1D99B01}" type="datetimeFigureOut">
              <a:rPr lang="es-ES" smtClean="0"/>
              <a:t>08/06/2024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C693-6DBD-4614-9E3A-3BC21ACBFB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0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21288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83524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E879E85-5BBE-4DC3-949C-B551255CCB64}" type="datetime1">
              <a:rPr lang="es-ES" noProof="0" smtClean="0"/>
              <a:t>08/06/2024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4DAF02-9554-95F1-DD08-8F0E06CEEE83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442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.pn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3730" y="5144329"/>
            <a:ext cx="11125200" cy="914400"/>
          </a:xfrm>
        </p:spPr>
        <p:txBody>
          <a:bodyPr rtlCol="0"/>
          <a:lstStyle/>
          <a:p>
            <a:pPr rtl="0"/>
            <a:r>
              <a:rPr lang="es-ES" dirty="0">
                <a:latin typeface="Baskerville"/>
                <a:cs typeface="Helvetica" panose="020B0604020202020204" pitchFamily="34" charset="0"/>
              </a:rPr>
              <a:t>TEMPLE BODY</a:t>
            </a:r>
          </a:p>
        </p:txBody>
      </p:sp>
      <p:pic>
        <p:nvPicPr>
          <p:cNvPr id="7" name="Marcador de posición de imagen 6" descr="Dos personas levantando pesas"/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1"/>
            <a:ext cx="4088871" cy="4823009"/>
          </a:xfrm>
        </p:spPr>
      </p:pic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ACF41686-5E2D-BAC2-27A5-8916C1758EA1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/>
          <a:srcRect t="8926" b="8926"/>
          <a:stretch>
            <a:fillRect/>
          </a:stretch>
        </p:blipFill>
        <p:spPr>
          <a:xfrm>
            <a:off x="3836895" y="-1"/>
            <a:ext cx="4266234" cy="4823011"/>
          </a:xfrm>
          <a:prstGeom prst="rect">
            <a:avLst/>
          </a:prstGeom>
        </p:spPr>
      </p:pic>
      <p:pic>
        <p:nvPicPr>
          <p:cNvPr id="9" name="Marcador de posición de imagen 8" descr="Un hombre y una mujer corriendo en una pista cubierta"/>
          <p:cNvPicPr>
            <a:picLocks noGrp="1" noChangeAspect="1"/>
          </p:cNvPicPr>
          <p:nvPr>
            <p:ph type="pic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8103128" y="1"/>
            <a:ext cx="4088872" cy="4823010"/>
          </a:xfr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2500" spc="-50" dirty="0">
                <a:latin typeface="Baskerville"/>
                <a:ea typeface="+mj-ea"/>
                <a:cs typeface="Helvetica" panose="020B0604020202020204" pitchFamily="34" charset="0"/>
              </a:rPr>
              <a:t>Desarrollado por Alberto moreno arcos y javier ramiro castellano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Funcionalidades de ejercicios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534485" y="1685192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Ver videotutorial explicativo sobre el ejercicio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Registrar marcas de entrenamiento por fecha</a:t>
            </a: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DE2343-272D-4060-8549-39904DB7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90" y="1671672"/>
            <a:ext cx="2020425" cy="46788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A3EC2C-9099-4E27-9551-D8AF682F4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58" y="1685192"/>
            <a:ext cx="2020425" cy="464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Búsqueda de Gimnasios Cercanos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3682892" y="1850010"/>
            <a:ext cx="4313864" cy="3777622"/>
          </a:xfrm>
        </p:spPr>
        <p:txBody>
          <a:bodyPr rtlCol="0"/>
          <a:lstStyle/>
          <a:p>
            <a:pPr marL="0" indent="0" rtl="0">
              <a:buNone/>
            </a:pPr>
            <a:endParaRPr lang="es-ES" dirty="0"/>
          </a:p>
          <a:p>
            <a:pPr rtl="0"/>
            <a:r>
              <a:rPr lang="es-ES" sz="2500" dirty="0" err="1">
                <a:solidFill>
                  <a:schemeClr val="bg1"/>
                </a:solidFill>
                <a:latin typeface="Baskerville"/>
              </a:rPr>
              <a:t>Accedso</a:t>
            </a:r>
            <a:r>
              <a:rPr lang="es-ES" sz="2500" dirty="0">
                <a:solidFill>
                  <a:schemeClr val="bg1"/>
                </a:solidFill>
                <a:latin typeface="Baskerville"/>
              </a:rPr>
              <a:t> a Google </a:t>
            </a:r>
            <a:r>
              <a:rPr lang="es-ES" sz="2500" dirty="0" err="1">
                <a:solidFill>
                  <a:schemeClr val="bg1"/>
                </a:solidFill>
                <a:latin typeface="Baskerville"/>
              </a:rPr>
              <a:t>Maps</a:t>
            </a:r>
            <a:r>
              <a:rPr lang="es-ES" sz="2500" dirty="0">
                <a:solidFill>
                  <a:schemeClr val="bg1"/>
                </a:solidFill>
                <a:latin typeface="Baskerville"/>
              </a:rPr>
              <a:t> para poder ver los gimnasios mas cercanos.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los gimnasios mas económicos y mejor valorados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A85637-48DF-41ED-AEA3-B987501C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66" y="1217919"/>
            <a:ext cx="2325620" cy="53320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7A02B4-A95B-4C31-A6EC-EF826CD53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884" y="1217919"/>
            <a:ext cx="2325621" cy="52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5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Suplementación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suplementación recomendada, con descripción según lo seleccionado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marcas recomendadas donde podrás obtener el producto, mediante acceso a su web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4DDE44-F076-416C-BE5E-2AAA4467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10" y="549234"/>
            <a:ext cx="2534781" cy="575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Historial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ejercicios realizados recogidos por fecha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Incluye registros de peso, repeticiones y series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1CB719-3E23-46A7-A395-65E91E22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73" y="905493"/>
            <a:ext cx="2192484" cy="50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9201" y="534933"/>
            <a:ext cx="8911687" cy="1280890"/>
          </a:xfrm>
        </p:spPr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Demostración de la APP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076473" y="2545445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Funcionalidad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Vistas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Elementos</a:t>
            </a: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638FE3-038F-38AE-0F4F-97196555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886" y="1225827"/>
            <a:ext cx="2246884" cy="500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5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9201" y="534933"/>
            <a:ext cx="8911687" cy="1280890"/>
          </a:xfrm>
        </p:spPr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Implantaciones futuras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2473950" y="1402445"/>
            <a:ext cx="8155950" cy="3125593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Uso de tarjetas NFC para almacenar datos de usuario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Integración con aplicaciones para llevar alimentación y conteo de calorías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Integración con redes sociales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Coaching personalizado basado en IA</a:t>
            </a:r>
          </a:p>
        </p:txBody>
      </p:sp>
      <p:pic>
        <p:nvPicPr>
          <p:cNvPr id="1026" name="Picture 2" descr="NFC en el móvil: qué es, para qué sirve y siete usos para sacarle todo el  partido">
            <a:extLst>
              <a:ext uri="{FF2B5EF4-FFF2-40B4-BE49-F238E27FC236}">
                <a16:creationId xmlns:a16="http://schemas.microsoft.com/office/drawing/2014/main" id="{593249AA-3DF5-5115-DFCD-5E6432156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61" y="4168655"/>
            <a:ext cx="3195585" cy="225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son los datos de entrenamiento de IA 2024? (Beneficios, desafíos,  ejemplos y conjuntos de datos)">
            <a:extLst>
              <a:ext uri="{FF2B5EF4-FFF2-40B4-BE49-F238E27FC236}">
                <a16:creationId xmlns:a16="http://schemas.microsoft.com/office/drawing/2014/main" id="{F042B0ED-A62C-23F8-8C4F-2E322627F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56" y="4476001"/>
            <a:ext cx="4441001" cy="18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Marcador de posición de imagen 5">
            <a:extLst>
              <a:ext uri="{FF2B5EF4-FFF2-40B4-BE49-F238E27FC236}">
                <a16:creationId xmlns:a16="http://schemas.microsoft.com/office/drawing/2014/main" id="{508D2B8A-D201-5088-D53D-5BA8CE69E4F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926" b="8926"/>
          <a:stretch>
            <a:fillRect/>
          </a:stretch>
        </p:blipFill>
        <p:spPr>
          <a:xfrm>
            <a:off x="5660430" y="5175619"/>
            <a:ext cx="495239" cy="559872"/>
          </a:xfrm>
          <a:prstGeom prst="rect">
            <a:avLst/>
          </a:prstGeom>
        </p:spPr>
      </p:pic>
      <p:pic>
        <p:nvPicPr>
          <p:cNvPr id="1030" name="Picture 6" descr="8 mejores apps para contar calorías y medir las que quemas (2023)">
            <a:extLst>
              <a:ext uri="{FF2B5EF4-FFF2-40B4-BE49-F238E27FC236}">
                <a16:creationId xmlns:a16="http://schemas.microsoft.com/office/drawing/2014/main" id="{C0D2E6C9-276D-133C-9BA9-90D30184C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580" y="2683335"/>
            <a:ext cx="2562911" cy="164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incipales redes sociales y cuál nos interesa más para nuestro negocio -">
            <a:extLst>
              <a:ext uri="{FF2B5EF4-FFF2-40B4-BE49-F238E27FC236}">
                <a16:creationId xmlns:a16="http://schemas.microsoft.com/office/drawing/2014/main" id="{B0F62343-883E-C8C3-7064-7ADE36CF8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552" y="4505003"/>
            <a:ext cx="2715143" cy="18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5025" y="746736"/>
            <a:ext cx="10515600" cy="842479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FFFF00"/>
                </a:solidFill>
                <a:latin typeface="Baskerville"/>
              </a:rPr>
              <a:t>FIN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quarter" idx="10"/>
          </p:nvPr>
        </p:nvSpPr>
        <p:spPr>
          <a:xfrm>
            <a:off x="835025" y="5196863"/>
            <a:ext cx="10515600" cy="914400"/>
          </a:xfrm>
        </p:spPr>
        <p:txBody>
          <a:bodyPr rtlCol="0">
            <a:normAutofit/>
          </a:bodyPr>
          <a:lstStyle/>
          <a:p>
            <a:pPr rtl="0"/>
            <a:r>
              <a:rPr lang="es-ES" sz="4500" dirty="0">
                <a:solidFill>
                  <a:srgbClr val="FFFF00"/>
                </a:solidFill>
                <a:latin typeface="Baskerville"/>
              </a:rPr>
              <a:t>Gracias por su atención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4716E1-3839-AD70-A0DA-2A6DD251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269" y="1647689"/>
            <a:ext cx="2481111" cy="35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Índex de la aplicación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986254" y="1219199"/>
            <a:ext cx="9390992" cy="4777155"/>
          </a:xfrm>
        </p:spPr>
        <p:txBody>
          <a:bodyPr rtlCol="0">
            <a:normAutofit fontScale="85000" lnSpcReduction="20000"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Idea del desarrollo de la aplicación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Diagrama de Gantt o cronograma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Página de Inicio de Sesión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Perfil de Usuario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Información y configuración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Ejercicios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Funcionalidades de ejercicios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Búsqueda de Gimnasios Cercanos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Suplementación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Consulta de historial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Demostración de la APP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Implantaciones futuras</a:t>
            </a: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Idea del desarrollo de la app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640155" y="1563584"/>
            <a:ext cx="8911687" cy="412376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Temple Body se ideo para unificar todas las apps, que, las cuales siempre le faltaba algún componente y siempre te tenías que instalar otra aplicación secundaria para complementarla.</a:t>
            </a: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En Temple Body hemos unificado todas las cualidades principales de un día de entrenamiento haciéndola flexible, unitaria y centralizada.  </a:t>
            </a:r>
          </a:p>
        </p:txBody>
      </p:sp>
    </p:spTree>
    <p:extLst>
      <p:ext uri="{BB962C8B-B14F-4D97-AF65-F5344CB8AC3E}">
        <p14:creationId xmlns:p14="http://schemas.microsoft.com/office/powerpoint/2010/main" val="62388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Diagrama de Gantt o Cronograma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CEE037-5996-4E5D-9F3E-84C8E5888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449" y="1689846"/>
            <a:ext cx="5073105" cy="37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Tecnologías Usadas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036803" y="1326077"/>
            <a:ext cx="10118393" cy="477783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Las tecnologías y lenguajes que hemos usado para este trabajo han sido:</a:t>
            </a: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Firebase Real Time Database y Firebase Authentication</a:t>
            </a: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Java y Kotlin</a:t>
            </a: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Api </a:t>
            </a:r>
            <a:r>
              <a:rPr lang="es-ES" sz="2500">
                <a:solidFill>
                  <a:schemeClr val="bg1"/>
                </a:solidFill>
                <a:latin typeface="Baskerville"/>
              </a:rPr>
              <a:t>Fitness Ninja</a:t>
            </a:r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  <p:pic>
        <p:nvPicPr>
          <p:cNvPr id="1026" name="Picture 2" descr="Firebase Brand Guidelines">
            <a:extLst>
              <a:ext uri="{FF2B5EF4-FFF2-40B4-BE49-F238E27FC236}">
                <a16:creationId xmlns:a16="http://schemas.microsoft.com/office/drawing/2014/main" id="{92DC181B-1BF0-4C63-A7F0-3B0867188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394" y="2555675"/>
            <a:ext cx="1302897" cy="122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Logotipo Vector - Descarga Gratis SVG | Worldvectorlogo">
            <a:extLst>
              <a:ext uri="{FF2B5EF4-FFF2-40B4-BE49-F238E27FC236}">
                <a16:creationId xmlns:a16="http://schemas.microsoft.com/office/drawing/2014/main" id="{B4E4AE5B-9460-43F1-85CB-BA836F8C4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497" y="3736578"/>
            <a:ext cx="1302897" cy="122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otlin Logo PNG Transparent &amp; SVG Vector - Freebie Supply">
            <a:extLst>
              <a:ext uri="{FF2B5EF4-FFF2-40B4-BE49-F238E27FC236}">
                <a16:creationId xmlns:a16="http://schemas.microsoft.com/office/drawing/2014/main" id="{11CB4446-C68F-437D-A6AC-EB00C4C9A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394" y="3736578"/>
            <a:ext cx="1302897" cy="122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>
            <a:extLst>
              <a:ext uri="{FF2B5EF4-FFF2-40B4-BE49-F238E27FC236}">
                <a16:creationId xmlns:a16="http://schemas.microsoft.com/office/drawing/2014/main" id="{18B3161F-D6AA-4F9F-82DE-06DD33BF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42" y="5011529"/>
            <a:ext cx="3264349" cy="7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6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00"/>
                </a:solidFill>
              </a:rPr>
              <a:t>PAGINA DE INICIO DE SESIÓN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67805" y="1540189"/>
            <a:ext cx="4313864" cy="3777622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-Acceso al perfil de la aplicación y posibilidad de registrar historiales de ejercicios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-Enlace a registro, para nuevos usuarios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-Enlace a cambio de contraseña, donde se enviará un correo para el cambio</a:t>
            </a:r>
          </a:p>
          <a:p>
            <a:pPr marL="0" indent="0" rtl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Marcador de posición de contenido 2">
            <a:extLst>
              <a:ext uri="{FF2B5EF4-FFF2-40B4-BE49-F238E27FC236}">
                <a16:creationId xmlns:a16="http://schemas.microsoft.com/office/drawing/2014/main" id="{C36FC7D4-B532-6C41-DB86-58F3DF4AB334}"/>
              </a:ext>
            </a:extLst>
          </p:cNvPr>
          <p:cNvSpPr txBox="1">
            <a:spLocks/>
          </p:cNvSpPr>
          <p:nvPr/>
        </p:nvSpPr>
        <p:spPr>
          <a:xfrm>
            <a:off x="7442144" y="1905000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lvl="1"/>
            <a:endParaRPr lang="es-ES" dirty="0"/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E49425-B869-4229-861E-F72EEAE2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724" y="1537911"/>
            <a:ext cx="2082646" cy="41406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EAB0456-E9E9-4ACE-A6BC-DB7A4C7AB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543" y="1537911"/>
            <a:ext cx="2082646" cy="41447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3B2F6A7-7B07-423A-B0B9-80C5C9766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9189" y="1537911"/>
            <a:ext cx="2086819" cy="41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Perfil de usuario</a:t>
            </a:r>
            <a:br>
              <a:rPr lang="es-ES" dirty="0">
                <a:solidFill>
                  <a:srgbClr val="FFFF00"/>
                </a:solidFill>
              </a:rPr>
            </a:b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>
              <a:solidFill>
                <a:schemeClr val="bg1"/>
              </a:solidFill>
            </a:endParaRP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historiales de entrenamientos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información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configuración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95AD95-7459-4517-AF4C-40C5EAD3C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68" y="682831"/>
            <a:ext cx="2560266" cy="51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Información y </a:t>
            </a:r>
            <a:r>
              <a:rPr lang="es-ES" dirty="0" err="1">
                <a:solidFill>
                  <a:srgbClr val="FFFF00"/>
                </a:solidFill>
              </a:rPr>
              <a:t>configuracion</a:t>
            </a:r>
            <a:br>
              <a:rPr lang="es-ES" dirty="0">
                <a:solidFill>
                  <a:srgbClr val="FFFF00"/>
                </a:solidFill>
              </a:rPr>
            </a:b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3290217" y="1047146"/>
            <a:ext cx="5130910" cy="4896454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  <a:p>
            <a:pPr rtl="0"/>
            <a:endParaRPr lang="es-ES" dirty="0">
              <a:solidFill>
                <a:schemeClr val="bg1"/>
              </a:solidFill>
            </a:endParaRP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Desde configuración se accede a: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-Actualización de la app, modificación de datos, e informar sobre problemas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Desde información se accede a: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</a:t>
            </a:r>
            <a:r>
              <a:rPr lang="es-ES" sz="2300" dirty="0" err="1">
                <a:solidFill>
                  <a:schemeClr val="bg1"/>
                </a:solidFill>
                <a:latin typeface="Baskerville"/>
              </a:rPr>
              <a:t>Politicas</a:t>
            </a:r>
            <a:r>
              <a:rPr lang="es-ES" sz="2300" dirty="0">
                <a:solidFill>
                  <a:schemeClr val="bg1"/>
                </a:solidFill>
                <a:latin typeface="Baskerville"/>
              </a:rPr>
              <a:t> de privacidad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-Reglamentos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-Condiciones de uso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-Chat de </a:t>
            </a:r>
            <a:r>
              <a:rPr lang="es-ES" sz="2300" dirty="0" err="1">
                <a:solidFill>
                  <a:schemeClr val="bg1"/>
                </a:solidFill>
                <a:latin typeface="Baskerville"/>
              </a:rPr>
              <a:t>telegram</a:t>
            </a:r>
            <a:r>
              <a:rPr lang="es-ES" sz="2300" dirty="0">
                <a:solidFill>
                  <a:schemeClr val="bg1"/>
                </a:solidFill>
                <a:latin typeface="Baskerville"/>
              </a:rPr>
              <a:t> de usuarios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C0401A-04DE-4B82-A0D1-0AE1ACF52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5" y="1343207"/>
            <a:ext cx="2160455" cy="50075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8CD2DA-7658-4AB8-9A2C-17D21C9A9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420" y="1398763"/>
            <a:ext cx="2101429" cy="48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3840" y="404302"/>
            <a:ext cx="8911687" cy="1280890"/>
          </a:xfrm>
        </p:spPr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Ejercicios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999666" y="1540189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Listado de ejercicios según el musculo seleccionado</a:t>
            </a:r>
          </a:p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Posibilidad de ver explicación y videotutorial sobre el ejercicio seleccionado</a:t>
            </a:r>
          </a:p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Posibilidad de registrar entrenamiento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6514FF-9E0D-4307-B6ED-594E684C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8" y="1365804"/>
            <a:ext cx="2219596" cy="49484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6E1B6F-476F-48B9-B271-350C267E6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587" y="1366652"/>
            <a:ext cx="2142440" cy="49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362</TotalTime>
  <Words>411</Words>
  <Application>Microsoft Office PowerPoint</Application>
  <PresentationFormat>Panorámica</PresentationFormat>
  <Paragraphs>96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Baskerville</vt:lpstr>
      <vt:lpstr>Calibri</vt:lpstr>
      <vt:lpstr>Century Gothic</vt:lpstr>
      <vt:lpstr>Wingdings 3</vt:lpstr>
      <vt:lpstr>Espiral</vt:lpstr>
      <vt:lpstr>TEMPLE BODY</vt:lpstr>
      <vt:lpstr>Índex de la aplicación</vt:lpstr>
      <vt:lpstr>Idea del desarrollo de la app</vt:lpstr>
      <vt:lpstr>Diagrama de Gantt o Cronograma</vt:lpstr>
      <vt:lpstr>Tecnologías Usadas</vt:lpstr>
      <vt:lpstr>PAGINA DE INICIO DE SESIÓN</vt:lpstr>
      <vt:lpstr>Perfil de usuario </vt:lpstr>
      <vt:lpstr>Información y configuracion </vt:lpstr>
      <vt:lpstr>Ejercicios</vt:lpstr>
      <vt:lpstr>Funcionalidades de ejercicios</vt:lpstr>
      <vt:lpstr>Búsqueda de Gimnasios Cercanos</vt:lpstr>
      <vt:lpstr>Suplementación</vt:lpstr>
      <vt:lpstr>Historial</vt:lpstr>
      <vt:lpstr>Demostración de la APP</vt:lpstr>
      <vt:lpstr>Implantaciones futuras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TEMPLE BODY</dc:title>
  <dc:creator>Javier Ramiro Castellano</dc:creator>
  <cp:lastModifiedBy>Javier Ramiro Castellano</cp:lastModifiedBy>
  <cp:revision>11</cp:revision>
  <dcterms:created xsi:type="dcterms:W3CDTF">2023-12-19T18:16:46Z</dcterms:created>
  <dcterms:modified xsi:type="dcterms:W3CDTF">2024-06-08T17:51:24Z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