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ntonio Bold Italics" charset="1" panose="02000803000000000000"/>
      <p:regular r:id="rId24"/>
    </p:embeddedFont>
    <p:embeddedFont>
      <p:font typeface="Bungee" charset="1" panose="00000000000000000000"/>
      <p:regular r:id="rId25"/>
    </p:embeddedFont>
    <p:embeddedFont>
      <p:font typeface="Antonio Ultra-Bold Italics" charset="1" panose="02000803000000000000"/>
      <p:regular r:id="rId26"/>
    </p:embeddedFont>
    <p:embeddedFont>
      <p:font typeface="Anton" charset="1" panose="00000500000000000000"/>
      <p:regular r:id="rId27"/>
    </p:embeddedFont>
    <p:embeddedFont>
      <p:font typeface="TT Ramillas" charset="1" panose="020E0000080000020004"/>
      <p:regular r:id="rId28"/>
    </p:embeddedFont>
    <p:embeddedFont>
      <p:font typeface="TT Ramillas Italics" charset="1" panose="020E0000080000090004"/>
      <p:regular r:id="rId29"/>
    </p:embeddedFont>
    <p:embeddedFont>
      <p:font typeface="TT Ramillas Bold" charset="1" panose="020E0000080000020004"/>
      <p:regular r:id="rId30"/>
    </p:embeddedFont>
    <p:embeddedFont>
      <p:font typeface="Antonio Bold" charset="1" panose="02000803000000000000"/>
      <p:regular r:id="rId31"/>
    </p:embeddedFont>
    <p:embeddedFont>
      <p:font typeface="Antonio Ultra-Bold" charset="1" panose="02000803000000000000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" charset="1" panose="020B0606030504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283316" y="5750482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671979" y="-448838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22041" y="3528221"/>
            <a:ext cx="8282967" cy="6604359"/>
          </a:xfrm>
          <a:custGeom>
            <a:avLst/>
            <a:gdLst/>
            <a:ahLst/>
            <a:cxnLst/>
            <a:rect r="r" b="b" t="t" l="l"/>
            <a:pathLst>
              <a:path h="6604359" w="8282967">
                <a:moveTo>
                  <a:pt x="0" y="0"/>
                </a:moveTo>
                <a:lnTo>
                  <a:pt x="8282966" y="0"/>
                </a:lnTo>
                <a:lnTo>
                  <a:pt x="8282966" y="6604359"/>
                </a:lnTo>
                <a:lnTo>
                  <a:pt x="0" y="66043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282851">
            <a:off x="12667134" y="6372576"/>
            <a:ext cx="11241731" cy="2810433"/>
          </a:xfrm>
          <a:custGeom>
            <a:avLst/>
            <a:gdLst/>
            <a:ahLst/>
            <a:cxnLst/>
            <a:rect r="r" b="b" t="t" l="l"/>
            <a:pathLst>
              <a:path h="2810433" w="11241731">
                <a:moveTo>
                  <a:pt x="0" y="0"/>
                </a:moveTo>
                <a:lnTo>
                  <a:pt x="11241732" y="0"/>
                </a:lnTo>
                <a:lnTo>
                  <a:pt x="11241732" y="2810433"/>
                </a:lnTo>
                <a:lnTo>
                  <a:pt x="0" y="2810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251990">
            <a:off x="-4506908" y="-435657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13357"/>
            <a:ext cx="16230600" cy="261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4"/>
              </a:lnSpc>
            </a:pPr>
            <a:r>
              <a:rPr lang="en-US" b="true" sz="19694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TIME IS GOLD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15871" y="284203"/>
            <a:ext cx="15343429" cy="3492171"/>
            <a:chOff x="0" y="0"/>
            <a:chExt cx="4041068" cy="9197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41068" cy="919749"/>
            </a:xfrm>
            <a:custGeom>
              <a:avLst/>
              <a:gdLst/>
              <a:ahLst/>
              <a:cxnLst/>
              <a:rect r="r" b="b" t="t" l="l"/>
              <a:pathLst>
                <a:path h="919749" w="4041068">
                  <a:moveTo>
                    <a:pt x="0" y="0"/>
                  </a:moveTo>
                  <a:lnTo>
                    <a:pt x="4041068" y="0"/>
                  </a:lnTo>
                  <a:lnTo>
                    <a:pt x="4041068" y="919749"/>
                  </a:lnTo>
                  <a:lnTo>
                    <a:pt x="0" y="919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41068" cy="95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40207">
            <a:off x="-5724685" y="-419869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987812" y="-508996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601" y="1812839"/>
            <a:ext cx="17128798" cy="8564399"/>
          </a:xfrm>
          <a:custGeom>
            <a:avLst/>
            <a:gdLst/>
            <a:ahLst/>
            <a:cxnLst/>
            <a:rect r="r" b="b" t="t" l="l"/>
            <a:pathLst>
              <a:path h="8564399" w="17128798">
                <a:moveTo>
                  <a:pt x="0" y="0"/>
                </a:moveTo>
                <a:lnTo>
                  <a:pt x="17128798" y="0"/>
                </a:lnTo>
                <a:lnTo>
                  <a:pt x="17128798" y="8564399"/>
                </a:lnTo>
                <a:lnTo>
                  <a:pt x="0" y="85643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71565" y="1722601"/>
            <a:ext cx="9383918" cy="721840"/>
          </a:xfrm>
          <a:custGeom>
            <a:avLst/>
            <a:gdLst/>
            <a:ahLst/>
            <a:cxnLst/>
            <a:rect r="r" b="b" t="t" l="l"/>
            <a:pathLst>
              <a:path h="721840" w="9383918">
                <a:moveTo>
                  <a:pt x="0" y="0"/>
                </a:moveTo>
                <a:lnTo>
                  <a:pt x="9383918" y="0"/>
                </a:lnTo>
                <a:lnTo>
                  <a:pt x="9383918" y="721840"/>
                </a:lnTo>
                <a:lnTo>
                  <a:pt x="0" y="7218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37432" y="895256"/>
            <a:ext cx="12367326" cy="10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COMPARIACIÓN  ::  MAE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06816" y="555543"/>
            <a:ext cx="12696447" cy="1527978"/>
            <a:chOff x="0" y="0"/>
            <a:chExt cx="3343920" cy="4024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43920" cy="402430"/>
            </a:xfrm>
            <a:custGeom>
              <a:avLst/>
              <a:gdLst/>
              <a:ahLst/>
              <a:cxnLst/>
              <a:rect r="r" b="b" t="t" l="l"/>
              <a:pathLst>
                <a:path h="402430" w="3343920">
                  <a:moveTo>
                    <a:pt x="0" y="0"/>
                  </a:moveTo>
                  <a:lnTo>
                    <a:pt x="3343920" y="0"/>
                  </a:lnTo>
                  <a:lnTo>
                    <a:pt x="3343920" y="402430"/>
                  </a:lnTo>
                  <a:lnTo>
                    <a:pt x="0" y="4024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43920" cy="440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2959825" y="712470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52816" y="8795018"/>
            <a:ext cx="1895053" cy="421123"/>
          </a:xfrm>
          <a:custGeom>
            <a:avLst/>
            <a:gdLst/>
            <a:ahLst/>
            <a:cxnLst/>
            <a:rect r="r" b="b" t="t" l="l"/>
            <a:pathLst>
              <a:path h="421123" w="1895053">
                <a:moveTo>
                  <a:pt x="0" y="0"/>
                </a:moveTo>
                <a:lnTo>
                  <a:pt x="1895053" y="0"/>
                </a:lnTo>
                <a:lnTo>
                  <a:pt x="1895053" y="421123"/>
                </a:lnTo>
                <a:lnTo>
                  <a:pt x="0" y="421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3655" y="1141723"/>
            <a:ext cx="5790518" cy="1286782"/>
          </a:xfrm>
          <a:custGeom>
            <a:avLst/>
            <a:gdLst/>
            <a:ahLst/>
            <a:cxnLst/>
            <a:rect r="r" b="b" t="t" l="l"/>
            <a:pathLst>
              <a:path h="1286782" w="5790518">
                <a:moveTo>
                  <a:pt x="0" y="0"/>
                </a:moveTo>
                <a:lnTo>
                  <a:pt x="5790518" y="0"/>
                </a:lnTo>
                <a:lnTo>
                  <a:pt x="5790518" y="1286782"/>
                </a:lnTo>
                <a:lnTo>
                  <a:pt x="0" y="1286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6294827" y="5002123"/>
            <a:ext cx="1895053" cy="421123"/>
          </a:xfrm>
          <a:custGeom>
            <a:avLst/>
            <a:gdLst/>
            <a:ahLst/>
            <a:cxnLst/>
            <a:rect r="r" b="b" t="t" l="l"/>
            <a:pathLst>
              <a:path h="421123" w="1895053">
                <a:moveTo>
                  <a:pt x="0" y="0"/>
                </a:moveTo>
                <a:lnTo>
                  <a:pt x="1895053" y="0"/>
                </a:lnTo>
                <a:lnTo>
                  <a:pt x="1895053" y="421123"/>
                </a:lnTo>
                <a:lnTo>
                  <a:pt x="0" y="421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61344" y="1785114"/>
            <a:ext cx="10233877" cy="7675408"/>
          </a:xfrm>
          <a:custGeom>
            <a:avLst/>
            <a:gdLst/>
            <a:ahLst/>
            <a:cxnLst/>
            <a:rect r="r" b="b" t="t" l="l"/>
            <a:pathLst>
              <a:path h="7675408" w="10233877">
                <a:moveTo>
                  <a:pt x="0" y="0"/>
                </a:moveTo>
                <a:lnTo>
                  <a:pt x="10233878" y="0"/>
                </a:lnTo>
                <a:lnTo>
                  <a:pt x="10233878" y="7675408"/>
                </a:lnTo>
                <a:lnTo>
                  <a:pt x="0" y="7675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40453" y="1785114"/>
            <a:ext cx="3076923" cy="744939"/>
          </a:xfrm>
          <a:custGeom>
            <a:avLst/>
            <a:gdLst/>
            <a:ahLst/>
            <a:cxnLst/>
            <a:rect r="r" b="b" t="t" l="l"/>
            <a:pathLst>
              <a:path h="744939" w="3076923">
                <a:moveTo>
                  <a:pt x="0" y="0"/>
                </a:moveTo>
                <a:lnTo>
                  <a:pt x="3076923" y="0"/>
                </a:lnTo>
                <a:lnTo>
                  <a:pt x="3076923" y="744939"/>
                </a:lnTo>
                <a:lnTo>
                  <a:pt x="0" y="74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13037" y="9030879"/>
            <a:ext cx="1774610" cy="429643"/>
          </a:xfrm>
          <a:custGeom>
            <a:avLst/>
            <a:gdLst/>
            <a:ahLst/>
            <a:cxnLst/>
            <a:rect r="r" b="b" t="t" l="l"/>
            <a:pathLst>
              <a:path h="429643" w="1774610">
                <a:moveTo>
                  <a:pt x="0" y="0"/>
                </a:moveTo>
                <a:lnTo>
                  <a:pt x="1774611" y="0"/>
                </a:lnTo>
                <a:lnTo>
                  <a:pt x="1774611" y="429643"/>
                </a:lnTo>
                <a:lnTo>
                  <a:pt x="0" y="4296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289588">
            <a:off x="6322341" y="5323266"/>
            <a:ext cx="1954658" cy="473233"/>
          </a:xfrm>
          <a:custGeom>
            <a:avLst/>
            <a:gdLst/>
            <a:ahLst/>
            <a:cxnLst/>
            <a:rect r="r" b="b" t="t" l="l"/>
            <a:pathLst>
              <a:path h="473233" w="1954658">
                <a:moveTo>
                  <a:pt x="0" y="0"/>
                </a:moveTo>
                <a:lnTo>
                  <a:pt x="1954658" y="0"/>
                </a:lnTo>
                <a:lnTo>
                  <a:pt x="1954658" y="473233"/>
                </a:lnTo>
                <a:lnTo>
                  <a:pt x="0" y="47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43731" y="660275"/>
            <a:ext cx="11569579" cy="76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  <a:spcBef>
                <a:spcPct val="0"/>
              </a:spcBef>
            </a:pPr>
            <a:r>
              <a:rPr lang="en-US" sz="5935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RANDOM FOREST REGRESSOR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2733" y="3655608"/>
            <a:ext cx="3077558" cy="43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3"/>
              </a:lnSpc>
              <a:spcBef>
                <a:spcPct val="0"/>
              </a:spcBef>
            </a:pPr>
            <a:r>
              <a:rPr lang="en-US" sz="3377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PARÁMETROS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47" y="4337523"/>
            <a:ext cx="5095896" cy="1553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7938" indent="-318969" lvl="1">
              <a:lnSpc>
                <a:spcPts val="4136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n_estimators: 200</a:t>
            </a:r>
          </a:p>
          <a:p>
            <a:pPr algn="just" marL="637938" indent="-318969" lvl="1">
              <a:lnSpc>
                <a:spcPts val="4136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max_depth: 10</a:t>
            </a:r>
          </a:p>
          <a:p>
            <a:pPr algn="just" marL="637938" indent="-318969" lvl="1">
              <a:lnSpc>
                <a:spcPts val="4136"/>
              </a:lnSpc>
              <a:buFont typeface="Arial"/>
              <a:buChar char="•"/>
            </a:pPr>
            <a:r>
              <a:rPr lang="en-US" sz="29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min_samples_splits :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08824" y="9312376"/>
            <a:ext cx="2933921" cy="47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560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VALORES REALES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5282336" y="5536164"/>
            <a:ext cx="3565587" cy="47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560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VALORES PREDICHOS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61421" y="3085003"/>
            <a:ext cx="5116455" cy="3492171"/>
            <a:chOff x="0" y="0"/>
            <a:chExt cx="1347544" cy="9197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7544" cy="919749"/>
            </a:xfrm>
            <a:custGeom>
              <a:avLst/>
              <a:gdLst/>
              <a:ahLst/>
              <a:cxnLst/>
              <a:rect r="r" b="b" t="t" l="l"/>
              <a:pathLst>
                <a:path h="919749" w="1347544">
                  <a:moveTo>
                    <a:pt x="0" y="0"/>
                  </a:moveTo>
                  <a:lnTo>
                    <a:pt x="1347544" y="0"/>
                  </a:lnTo>
                  <a:lnTo>
                    <a:pt x="1347544" y="919749"/>
                  </a:lnTo>
                  <a:lnTo>
                    <a:pt x="0" y="919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47544" cy="95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7659121">
            <a:off x="-3594111" y="-530189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200736" y="692424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0769599" y="-777017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448" y="458785"/>
            <a:ext cx="14147156" cy="8488293"/>
          </a:xfrm>
          <a:custGeom>
            <a:avLst/>
            <a:gdLst/>
            <a:ahLst/>
            <a:cxnLst/>
            <a:rect r="r" b="b" t="t" l="l"/>
            <a:pathLst>
              <a:path h="8488293" w="14147156">
                <a:moveTo>
                  <a:pt x="0" y="0"/>
                </a:moveTo>
                <a:lnTo>
                  <a:pt x="14147156" y="0"/>
                </a:lnTo>
                <a:lnTo>
                  <a:pt x="14147156" y="8488294"/>
                </a:lnTo>
                <a:lnTo>
                  <a:pt x="0" y="84882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95581" y="-95476"/>
            <a:ext cx="5727524" cy="1324283"/>
          </a:xfrm>
          <a:custGeom>
            <a:avLst/>
            <a:gdLst/>
            <a:ahLst/>
            <a:cxnLst/>
            <a:rect r="r" b="b" t="t" l="l"/>
            <a:pathLst>
              <a:path h="1324283" w="5727524">
                <a:moveTo>
                  <a:pt x="0" y="0"/>
                </a:moveTo>
                <a:lnTo>
                  <a:pt x="5727524" y="0"/>
                </a:lnTo>
                <a:lnTo>
                  <a:pt x="5727524" y="1324283"/>
                </a:lnTo>
                <a:lnTo>
                  <a:pt x="0" y="13242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38986" y="5372100"/>
            <a:ext cx="9708618" cy="305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80"/>
              </a:lnSpc>
            </a:pPr>
            <a:r>
              <a:rPr lang="en-US" b="true" sz="11780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FEATURES IMPORTANCES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866215" y="5039830"/>
            <a:ext cx="8395102" cy="3492171"/>
            <a:chOff x="0" y="0"/>
            <a:chExt cx="2211056" cy="9197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1056" cy="919749"/>
            </a:xfrm>
            <a:custGeom>
              <a:avLst/>
              <a:gdLst/>
              <a:ahLst/>
              <a:cxnLst/>
              <a:rect r="r" b="b" t="t" l="l"/>
              <a:pathLst>
                <a:path h="919749" w="2211056">
                  <a:moveTo>
                    <a:pt x="0" y="0"/>
                  </a:moveTo>
                  <a:lnTo>
                    <a:pt x="2211056" y="0"/>
                  </a:lnTo>
                  <a:lnTo>
                    <a:pt x="2211056" y="919749"/>
                  </a:lnTo>
                  <a:lnTo>
                    <a:pt x="0" y="919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11056" cy="95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1664898" y="6111221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9740" y="149532"/>
            <a:ext cx="6054226" cy="5527771"/>
          </a:xfrm>
          <a:custGeom>
            <a:avLst/>
            <a:gdLst/>
            <a:ahLst/>
            <a:cxnLst/>
            <a:rect r="r" b="b" t="t" l="l"/>
            <a:pathLst>
              <a:path h="5527771" w="6054226">
                <a:moveTo>
                  <a:pt x="0" y="0"/>
                </a:moveTo>
                <a:lnTo>
                  <a:pt x="6054226" y="0"/>
                </a:lnTo>
                <a:lnTo>
                  <a:pt x="6054226" y="5527771"/>
                </a:lnTo>
                <a:lnTo>
                  <a:pt x="0" y="552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083491" y="2670858"/>
            <a:ext cx="11882476" cy="72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6"/>
              </a:lnSpc>
            </a:pPr>
            <a:r>
              <a:rPr lang="en-US" sz="5416" b="true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1. MEJORAR EL FEATURE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83491" y="4015863"/>
            <a:ext cx="7023019" cy="72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6"/>
              </a:lnSpc>
            </a:pPr>
            <a:r>
              <a:rPr lang="en-US" b="true" sz="5416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2.PROBAR NUEVOS MODELOS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3491" y="5360868"/>
            <a:ext cx="7386914" cy="72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6"/>
              </a:lnSpc>
            </a:pPr>
            <a:r>
              <a:rPr lang="en-US" b="true" sz="5416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3.INCLUIR NUEVAS VARIABLES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3491" y="6705872"/>
            <a:ext cx="10680990" cy="72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6"/>
              </a:lnSpc>
            </a:pPr>
            <a:r>
              <a:rPr lang="en-US" b="true" sz="5416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4.INCORPORAR TÉCNICAS DE DEEPLEARNING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83491" y="8050877"/>
            <a:ext cx="10891300" cy="72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6"/>
              </a:lnSpc>
            </a:pPr>
            <a:r>
              <a:rPr lang="en-US" sz="5416" b="true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5.BUSCAR FEED-BACK DE NEGOCIO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163698" y="569557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59034" y="1334618"/>
            <a:ext cx="10261360" cy="6986458"/>
          </a:xfrm>
          <a:custGeom>
            <a:avLst/>
            <a:gdLst/>
            <a:ahLst/>
            <a:cxnLst/>
            <a:rect r="r" b="b" t="t" l="l"/>
            <a:pathLst>
              <a:path h="6986458" w="10261360">
                <a:moveTo>
                  <a:pt x="0" y="0"/>
                </a:moveTo>
                <a:lnTo>
                  <a:pt x="10261360" y="0"/>
                </a:lnTo>
                <a:lnTo>
                  <a:pt x="10261360" y="6986458"/>
                </a:lnTo>
                <a:lnTo>
                  <a:pt x="0" y="69864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lgDash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86214" y="508940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86214" y="508940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86214" y="508940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86214" y="508940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245579" y="564182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913268" y="136112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5318" y="740780"/>
            <a:ext cx="6497680" cy="3788970"/>
          </a:xfrm>
          <a:custGeom>
            <a:avLst/>
            <a:gdLst/>
            <a:ahLst/>
            <a:cxnLst/>
            <a:rect r="r" b="b" t="t" l="l"/>
            <a:pathLst>
              <a:path h="3788970" w="6497680">
                <a:moveTo>
                  <a:pt x="0" y="0"/>
                </a:moveTo>
                <a:lnTo>
                  <a:pt x="6497680" y="0"/>
                </a:lnTo>
                <a:lnTo>
                  <a:pt x="6497680" y="3788970"/>
                </a:lnTo>
                <a:lnTo>
                  <a:pt x="0" y="37889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576701" y="3240583"/>
            <a:ext cx="11134599" cy="6596406"/>
          </a:xfrm>
          <a:custGeom>
            <a:avLst/>
            <a:gdLst/>
            <a:ahLst/>
            <a:cxnLst/>
            <a:rect r="r" b="b" t="t" l="l"/>
            <a:pathLst>
              <a:path h="6596406" w="11134599">
                <a:moveTo>
                  <a:pt x="0" y="0"/>
                </a:moveTo>
                <a:lnTo>
                  <a:pt x="11134598" y="0"/>
                </a:lnTo>
                <a:lnTo>
                  <a:pt x="11134598" y="6596406"/>
                </a:lnTo>
                <a:lnTo>
                  <a:pt x="0" y="65964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194565" y="2155864"/>
            <a:ext cx="3331206" cy="1988962"/>
          </a:xfrm>
          <a:custGeom>
            <a:avLst/>
            <a:gdLst/>
            <a:ahLst/>
            <a:cxnLst/>
            <a:rect r="r" b="b" t="t" l="l"/>
            <a:pathLst>
              <a:path h="1988962" w="3331206">
                <a:moveTo>
                  <a:pt x="0" y="0"/>
                </a:moveTo>
                <a:lnTo>
                  <a:pt x="3331206" y="0"/>
                </a:lnTo>
                <a:lnTo>
                  <a:pt x="3331206" y="1988962"/>
                </a:lnTo>
                <a:lnTo>
                  <a:pt x="0" y="1988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8337978" y="535481"/>
            <a:ext cx="3732637" cy="261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4"/>
              </a:lnSpc>
            </a:pPr>
            <a:r>
              <a:rPr lang="en-US" b="true" sz="19694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UFC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486214" y="5089405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913268" y="-1230900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3566" y="1321639"/>
            <a:ext cx="5056110" cy="1698384"/>
          </a:xfrm>
          <a:custGeom>
            <a:avLst/>
            <a:gdLst/>
            <a:ahLst/>
            <a:cxnLst/>
            <a:rect r="r" b="b" t="t" l="l"/>
            <a:pathLst>
              <a:path h="1698384" w="5056110">
                <a:moveTo>
                  <a:pt x="0" y="0"/>
                </a:moveTo>
                <a:lnTo>
                  <a:pt x="5056110" y="0"/>
                </a:lnTo>
                <a:lnTo>
                  <a:pt x="5056110" y="1698384"/>
                </a:lnTo>
                <a:lnTo>
                  <a:pt x="0" y="1698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206290" y="1433570"/>
            <a:ext cx="4580782" cy="2878346"/>
          </a:xfrm>
          <a:custGeom>
            <a:avLst/>
            <a:gdLst/>
            <a:ahLst/>
            <a:cxnLst/>
            <a:rect r="r" b="b" t="t" l="l"/>
            <a:pathLst>
              <a:path h="2878346" w="4580782">
                <a:moveTo>
                  <a:pt x="0" y="0"/>
                </a:moveTo>
                <a:lnTo>
                  <a:pt x="4580783" y="0"/>
                </a:lnTo>
                <a:lnTo>
                  <a:pt x="4580783" y="2878346"/>
                </a:lnTo>
                <a:lnTo>
                  <a:pt x="0" y="2878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594458"/>
            <a:ext cx="7606188" cy="5220284"/>
          </a:xfrm>
          <a:custGeom>
            <a:avLst/>
            <a:gdLst/>
            <a:ahLst/>
            <a:cxnLst/>
            <a:rect r="r" b="b" t="t" l="l"/>
            <a:pathLst>
              <a:path h="5220284" w="7606188">
                <a:moveTo>
                  <a:pt x="0" y="0"/>
                </a:moveTo>
                <a:lnTo>
                  <a:pt x="7606188" y="0"/>
                </a:lnTo>
                <a:lnTo>
                  <a:pt x="7606188" y="5220284"/>
                </a:lnTo>
                <a:lnTo>
                  <a:pt x="0" y="52202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595441" y="5865380"/>
            <a:ext cx="5802481" cy="4099759"/>
          </a:xfrm>
          <a:custGeom>
            <a:avLst/>
            <a:gdLst/>
            <a:ahLst/>
            <a:cxnLst/>
            <a:rect r="r" b="b" t="t" l="l"/>
            <a:pathLst>
              <a:path h="4099759" w="5802481">
                <a:moveTo>
                  <a:pt x="0" y="0"/>
                </a:moveTo>
                <a:lnTo>
                  <a:pt x="5802481" y="0"/>
                </a:lnTo>
                <a:lnTo>
                  <a:pt x="5802481" y="4099759"/>
                </a:lnTo>
                <a:lnTo>
                  <a:pt x="0" y="40997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879810" y="716424"/>
            <a:ext cx="3431843" cy="4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3499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CASAS DE APUESTAS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24948" y="745254"/>
            <a:ext cx="5943468" cy="4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3499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MÁS ROUNDS = MÁS ANUNCIOS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73566" y="3860992"/>
            <a:ext cx="5011008" cy="4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3499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PREDECIR PELEAS MÁS LARGAS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27190" y="5219700"/>
            <a:ext cx="6138983" cy="4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3499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AUMENTO RENDIMIENTO PELEADORES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296041" y="556389"/>
            <a:ext cx="4966058" cy="694793"/>
            <a:chOff x="0" y="0"/>
            <a:chExt cx="1307933" cy="1829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07933" cy="182991"/>
            </a:xfrm>
            <a:custGeom>
              <a:avLst/>
              <a:gdLst/>
              <a:ahLst/>
              <a:cxnLst/>
              <a:rect r="r" b="b" t="t" l="l"/>
              <a:pathLst>
                <a:path h="182991" w="1307933">
                  <a:moveTo>
                    <a:pt x="0" y="0"/>
                  </a:moveTo>
                  <a:lnTo>
                    <a:pt x="1307933" y="0"/>
                  </a:lnTo>
                  <a:lnTo>
                    <a:pt x="1307933" y="182991"/>
                  </a:lnTo>
                  <a:lnTo>
                    <a:pt x="0" y="182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07933" cy="221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17629" y="537409"/>
            <a:ext cx="5116455" cy="742603"/>
            <a:chOff x="0" y="0"/>
            <a:chExt cx="1347544" cy="1955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7544" cy="195583"/>
            </a:xfrm>
            <a:custGeom>
              <a:avLst/>
              <a:gdLst/>
              <a:ahLst/>
              <a:cxnLst/>
              <a:rect r="r" b="b" t="t" l="l"/>
              <a:pathLst>
                <a:path h="195583" w="1347544">
                  <a:moveTo>
                    <a:pt x="0" y="0"/>
                  </a:moveTo>
                  <a:lnTo>
                    <a:pt x="1347544" y="0"/>
                  </a:lnTo>
                  <a:lnTo>
                    <a:pt x="1347544" y="195583"/>
                  </a:lnTo>
                  <a:lnTo>
                    <a:pt x="0" y="1955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47544" cy="233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73566" y="3592401"/>
            <a:ext cx="5116455" cy="882029"/>
            <a:chOff x="0" y="0"/>
            <a:chExt cx="1347544" cy="2323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7544" cy="232304"/>
            </a:xfrm>
            <a:custGeom>
              <a:avLst/>
              <a:gdLst/>
              <a:ahLst/>
              <a:cxnLst/>
              <a:rect r="r" b="b" t="t" l="l"/>
              <a:pathLst>
                <a:path h="232304" w="1347544">
                  <a:moveTo>
                    <a:pt x="0" y="0"/>
                  </a:moveTo>
                  <a:lnTo>
                    <a:pt x="1347544" y="0"/>
                  </a:lnTo>
                  <a:lnTo>
                    <a:pt x="1347544" y="232304"/>
                  </a:lnTo>
                  <a:lnTo>
                    <a:pt x="0" y="232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47544" cy="270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27190" y="4991619"/>
            <a:ext cx="6138983" cy="769991"/>
            <a:chOff x="0" y="0"/>
            <a:chExt cx="1616852" cy="20279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16852" cy="202796"/>
            </a:xfrm>
            <a:custGeom>
              <a:avLst/>
              <a:gdLst/>
              <a:ahLst/>
              <a:cxnLst/>
              <a:rect r="r" b="b" t="t" l="l"/>
              <a:pathLst>
                <a:path h="202796" w="1616852">
                  <a:moveTo>
                    <a:pt x="0" y="0"/>
                  </a:moveTo>
                  <a:lnTo>
                    <a:pt x="1616852" y="0"/>
                  </a:lnTo>
                  <a:lnTo>
                    <a:pt x="1616852" y="202796"/>
                  </a:lnTo>
                  <a:lnTo>
                    <a:pt x="0" y="2027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616852" cy="240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57721" y="557067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66753" y="2032417"/>
            <a:ext cx="7468725" cy="4799053"/>
          </a:xfrm>
          <a:custGeom>
            <a:avLst/>
            <a:gdLst/>
            <a:ahLst/>
            <a:cxnLst/>
            <a:rect r="r" b="b" t="t" l="l"/>
            <a:pathLst>
              <a:path h="4799053" w="7468725">
                <a:moveTo>
                  <a:pt x="0" y="0"/>
                </a:moveTo>
                <a:lnTo>
                  <a:pt x="7468725" y="0"/>
                </a:lnTo>
                <a:lnTo>
                  <a:pt x="7468725" y="4799053"/>
                </a:lnTo>
                <a:lnTo>
                  <a:pt x="0" y="4799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597740">
            <a:off x="11353094" y="7510285"/>
            <a:ext cx="1628170" cy="711469"/>
          </a:xfrm>
          <a:custGeom>
            <a:avLst/>
            <a:gdLst/>
            <a:ahLst/>
            <a:cxnLst/>
            <a:rect r="r" b="b" t="t" l="l"/>
            <a:pathLst>
              <a:path h="711469" w="1628170">
                <a:moveTo>
                  <a:pt x="0" y="0"/>
                </a:moveTo>
                <a:lnTo>
                  <a:pt x="1628170" y="0"/>
                </a:lnTo>
                <a:lnTo>
                  <a:pt x="1628170" y="711469"/>
                </a:lnTo>
                <a:lnTo>
                  <a:pt x="0" y="7114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288786">
            <a:off x="11409482" y="8500099"/>
            <a:ext cx="1628170" cy="711469"/>
          </a:xfrm>
          <a:custGeom>
            <a:avLst/>
            <a:gdLst/>
            <a:ahLst/>
            <a:cxnLst/>
            <a:rect r="r" b="b" t="t" l="l"/>
            <a:pathLst>
              <a:path h="711469" w="1628170">
                <a:moveTo>
                  <a:pt x="0" y="0"/>
                </a:moveTo>
                <a:lnTo>
                  <a:pt x="1628170" y="0"/>
                </a:lnTo>
                <a:lnTo>
                  <a:pt x="1628170" y="711469"/>
                </a:lnTo>
                <a:lnTo>
                  <a:pt x="0" y="7114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58057" y="4352632"/>
            <a:ext cx="3201243" cy="2721830"/>
          </a:xfrm>
          <a:custGeom>
            <a:avLst/>
            <a:gdLst/>
            <a:ahLst/>
            <a:cxnLst/>
            <a:rect r="r" b="b" t="t" l="l"/>
            <a:pathLst>
              <a:path h="2721830" w="3201243">
                <a:moveTo>
                  <a:pt x="0" y="0"/>
                </a:moveTo>
                <a:lnTo>
                  <a:pt x="3201243" y="0"/>
                </a:lnTo>
                <a:lnTo>
                  <a:pt x="3201243" y="2721830"/>
                </a:lnTo>
                <a:lnTo>
                  <a:pt x="0" y="27218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3333" y="627077"/>
            <a:ext cx="10966203" cy="102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  <a:spcBef>
                <a:spcPct val="0"/>
              </a:spcBef>
            </a:pPr>
            <a:r>
              <a:rPr lang="en-US" sz="7979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ENFRENTAMIENTOS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77419" y="6864656"/>
            <a:ext cx="4248297" cy="74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  <a:spcBef>
                <a:spcPct val="0"/>
              </a:spcBef>
            </a:pPr>
            <a:r>
              <a:rPr lang="en-US" b="true" sz="5620" i="true">
                <a:solidFill>
                  <a:srgbClr val="7843E6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7600 REGISTROS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58482" y="8184749"/>
            <a:ext cx="3521605" cy="74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  <a:spcBef>
                <a:spcPct val="0"/>
              </a:spcBef>
            </a:pPr>
            <a:r>
              <a:rPr lang="en-US" b="true" sz="5620" i="true">
                <a:solidFill>
                  <a:srgbClr val="7843E6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18 COLUMNAS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54271" y="7150662"/>
            <a:ext cx="2686296" cy="57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  <a:spcBef>
                <a:spcPct val="0"/>
              </a:spcBef>
            </a:pPr>
            <a:r>
              <a:rPr lang="en-US" b="true" sz="4312" i="true">
                <a:solidFill>
                  <a:srgbClr val="FF3131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9 NUMÉRICAS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54271" y="8977469"/>
            <a:ext cx="2686296" cy="507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5"/>
              </a:lnSpc>
              <a:spcBef>
                <a:spcPct val="0"/>
              </a:spcBef>
            </a:pPr>
            <a:r>
              <a:rPr lang="en-US" b="true" sz="3875" i="true">
                <a:solidFill>
                  <a:srgbClr val="FF3131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9 CATEGÓRICAS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25595"/>
            <a:ext cx="11194867" cy="1642292"/>
            <a:chOff x="0" y="0"/>
            <a:chExt cx="2948442" cy="4325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48442" cy="432538"/>
            </a:xfrm>
            <a:custGeom>
              <a:avLst/>
              <a:gdLst/>
              <a:ahLst/>
              <a:cxnLst/>
              <a:rect r="r" b="b" t="t" l="l"/>
              <a:pathLst>
                <a:path h="432538" w="2948442">
                  <a:moveTo>
                    <a:pt x="0" y="0"/>
                  </a:moveTo>
                  <a:lnTo>
                    <a:pt x="2948442" y="0"/>
                  </a:lnTo>
                  <a:lnTo>
                    <a:pt x="2948442" y="432538"/>
                  </a:lnTo>
                  <a:lnTo>
                    <a:pt x="0" y="432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48442" cy="470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371144" y="7175360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1691" y="3168113"/>
            <a:ext cx="15305088" cy="700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ELIMINAR 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     ====&gt; </a:t>
            </a: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  Evento y Localización 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  ====&gt;</a:t>
            </a: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 </a:t>
            </a:r>
            <a:r>
              <a:rPr lang="en-US" sz="4600">
                <a:solidFill>
                  <a:srgbClr val="7843E6"/>
                </a:solidFill>
                <a:latin typeface="Anton"/>
                <a:ea typeface="Anton"/>
                <a:cs typeface="Anton"/>
                <a:sym typeface="Anton"/>
              </a:rPr>
              <a:t> No Correlan</a:t>
            </a:r>
          </a:p>
          <a:p>
            <a:pPr algn="l">
              <a:lnSpc>
                <a:spcPts val="4600"/>
              </a:lnSpc>
            </a:pPr>
          </a:p>
          <a:p>
            <a:pPr algn="l">
              <a:lnSpc>
                <a:spcPts val="4600"/>
              </a:lnSpc>
            </a:pPr>
          </a:p>
          <a:p>
            <a:pPr algn="l">
              <a:lnSpc>
                <a:spcPts val="4600"/>
              </a:lnSpc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Revisar</a:t>
            </a: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       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====&gt; </a:t>
            </a: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  Outlayers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   ====&gt;    </a:t>
            </a:r>
            <a:r>
              <a:rPr lang="en-US" sz="4600">
                <a:solidFill>
                  <a:srgbClr val="7843E6"/>
                </a:solidFill>
                <a:latin typeface="Anton"/>
                <a:ea typeface="Anton"/>
                <a:cs typeface="Anton"/>
                <a:sym typeface="Anton"/>
              </a:rPr>
              <a:t>Empates y Peleas Inacabadas</a:t>
            </a:r>
          </a:p>
          <a:p>
            <a:pPr algn="l">
              <a:lnSpc>
                <a:spcPts val="4600"/>
              </a:lnSpc>
            </a:pPr>
          </a:p>
          <a:p>
            <a:pPr algn="l">
              <a:lnSpc>
                <a:spcPts val="4600"/>
              </a:lnSpc>
            </a:pPr>
          </a:p>
          <a:p>
            <a:pPr algn="l">
              <a:lnSpc>
                <a:spcPts val="4600"/>
              </a:lnSpc>
            </a:pP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AGRUPAR      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====&gt;</a:t>
            </a: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   DIVISIONES </a:t>
            </a:r>
            <a:r>
              <a:rPr lang="en-US" sz="4600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   ====&gt; </a:t>
            </a:r>
          </a:p>
          <a:p>
            <a:pPr algn="l">
              <a:lnSpc>
                <a:spcPts val="4600"/>
              </a:lnSpc>
            </a:pPr>
          </a:p>
          <a:p>
            <a:pPr algn="ctr">
              <a:lnSpc>
                <a:spcPts val="4600"/>
              </a:lnSpc>
            </a:pPr>
          </a:p>
          <a:p>
            <a:pPr algn="ctr">
              <a:lnSpc>
                <a:spcPts val="4600"/>
              </a:lnSpc>
            </a:pPr>
          </a:p>
          <a:p>
            <a:pPr algn="ctr">
              <a:lnSpc>
                <a:spcPts val="4600"/>
              </a:lnSpc>
            </a:pPr>
          </a:p>
          <a:p>
            <a:pPr algn="ctr">
              <a:lnSpc>
                <a:spcPts val="4600"/>
              </a:lnSpc>
              <a:spcBef>
                <a:spcPct val="0"/>
              </a:spcBef>
            </a:pPr>
            <a:r>
              <a:rPr lang="en-US" sz="4600">
                <a:solidFill>
                  <a:srgbClr val="040506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4717" y="242003"/>
            <a:ext cx="5438566" cy="170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b="true" sz="6599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FEATURE ENGINEERING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5063" y="2362210"/>
            <a:ext cx="3341690" cy="5562579"/>
            <a:chOff x="0" y="0"/>
            <a:chExt cx="880116" cy="1465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0116" cy="1465041"/>
            </a:xfrm>
            <a:custGeom>
              <a:avLst/>
              <a:gdLst/>
              <a:ahLst/>
              <a:cxnLst/>
              <a:rect r="r" b="b" t="t" l="l"/>
              <a:pathLst>
                <a:path h="1465041" w="880116">
                  <a:moveTo>
                    <a:pt x="0" y="0"/>
                  </a:moveTo>
                  <a:lnTo>
                    <a:pt x="880116" y="0"/>
                  </a:lnTo>
                  <a:lnTo>
                    <a:pt x="880116" y="1465041"/>
                  </a:lnTo>
                  <a:lnTo>
                    <a:pt x="0" y="14650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80116" cy="1503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866281" y="6781564"/>
            <a:ext cx="7965880" cy="292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BAJOS</a:t>
            </a: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: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Paja, Mosca, Gallo </a:t>
            </a:r>
            <a:r>
              <a:rPr lang="en-US" b="true" sz="2851">
                <a:solidFill>
                  <a:srgbClr val="7843E6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(1)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MEDIOS: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Pluma, Ligero, Welter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b="true" sz="2851">
                <a:solidFill>
                  <a:srgbClr val="7843E6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(2)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SEMI-PESADO: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Medio, Semipesado, Pactado </a:t>
            </a:r>
            <a:r>
              <a:rPr lang="en-US" b="true" sz="2851">
                <a:solidFill>
                  <a:srgbClr val="7843E6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(3)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PESADOS</a:t>
            </a: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: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Pesados, Superpesados, abierto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b="true" sz="2851">
                <a:solidFill>
                  <a:srgbClr val="7843E6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(4)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460687" y="679382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777257" y="-314983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77893">
            <a:off x="11431099" y="2999650"/>
            <a:ext cx="4707398" cy="6276530"/>
          </a:xfrm>
          <a:custGeom>
            <a:avLst/>
            <a:gdLst/>
            <a:ahLst/>
            <a:cxnLst/>
            <a:rect r="r" b="b" t="t" l="l"/>
            <a:pathLst>
              <a:path h="6276530" w="4707398">
                <a:moveTo>
                  <a:pt x="0" y="0"/>
                </a:moveTo>
                <a:lnTo>
                  <a:pt x="4707397" y="0"/>
                </a:lnTo>
                <a:lnTo>
                  <a:pt x="4707397" y="6276531"/>
                </a:lnTo>
                <a:lnTo>
                  <a:pt x="0" y="62765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41996" y="6885536"/>
            <a:ext cx="4171553" cy="183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Descalificación</a:t>
            </a: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: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(0)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Finalización por golpe: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(1)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TÉCNICAS DE SUELO</a:t>
            </a: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(3)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874953" y="6454913"/>
            <a:ext cx="5041840" cy="2958974"/>
            <a:chOff x="0" y="0"/>
            <a:chExt cx="1327892" cy="7793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27892" cy="779318"/>
            </a:xfrm>
            <a:custGeom>
              <a:avLst/>
              <a:gdLst/>
              <a:ahLst/>
              <a:cxnLst/>
              <a:rect r="r" b="b" t="t" l="l"/>
              <a:pathLst>
                <a:path h="779318" w="1327892">
                  <a:moveTo>
                    <a:pt x="0" y="0"/>
                  </a:moveTo>
                  <a:lnTo>
                    <a:pt x="1327892" y="0"/>
                  </a:lnTo>
                  <a:lnTo>
                    <a:pt x="1327892" y="779318"/>
                  </a:lnTo>
                  <a:lnTo>
                    <a:pt x="0" y="7793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27892" cy="817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404568" y="2830748"/>
            <a:ext cx="1112887" cy="465860"/>
          </a:xfrm>
          <a:custGeom>
            <a:avLst/>
            <a:gdLst/>
            <a:ahLst/>
            <a:cxnLst/>
            <a:rect r="r" b="b" t="t" l="l"/>
            <a:pathLst>
              <a:path h="465860" w="1112887">
                <a:moveTo>
                  <a:pt x="0" y="0"/>
                </a:moveTo>
                <a:lnTo>
                  <a:pt x="1112887" y="0"/>
                </a:lnTo>
                <a:lnTo>
                  <a:pt x="1112887" y="465860"/>
                </a:lnTo>
                <a:lnTo>
                  <a:pt x="0" y="465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27805" y="7691175"/>
            <a:ext cx="1082342" cy="453074"/>
          </a:xfrm>
          <a:custGeom>
            <a:avLst/>
            <a:gdLst/>
            <a:ahLst/>
            <a:cxnLst/>
            <a:rect r="r" b="b" t="t" l="l"/>
            <a:pathLst>
              <a:path h="453074" w="1082342">
                <a:moveTo>
                  <a:pt x="0" y="0"/>
                </a:moveTo>
                <a:lnTo>
                  <a:pt x="1082342" y="0"/>
                </a:lnTo>
                <a:lnTo>
                  <a:pt x="1082342" y="453073"/>
                </a:lnTo>
                <a:lnTo>
                  <a:pt x="0" y="4530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2955" y="2763853"/>
            <a:ext cx="3277092" cy="69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  <a:spcBef>
                <a:spcPct val="0"/>
              </a:spcBef>
            </a:pPr>
            <a:r>
              <a:rPr lang="en-US" b="true" sz="524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FINALIZACIÓN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380" y="390465"/>
            <a:ext cx="2794643" cy="87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1"/>
              </a:lnSpc>
            </a:pPr>
            <a:r>
              <a:rPr lang="en-US" b="true" sz="3391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FEATURE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6937" y="1477965"/>
            <a:ext cx="6372820" cy="364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U-DEC</a:t>
            </a: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: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Decisión Unánime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(1)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KO/TKO: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(2)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SUMISION: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(3)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Descalificación:</a:t>
            </a:r>
            <a:r>
              <a:rPr lang="en-US" sz="2851">
                <a:solidFill>
                  <a:srgbClr val="FF3131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(4)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sz="2851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SPLIT-DECISION : </a:t>
            </a:r>
            <a:r>
              <a:rPr lang="en-US" sz="2851" i="true">
                <a:solidFill>
                  <a:srgbClr val="FF3131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Decisión dividida </a:t>
            </a:r>
            <a:r>
              <a:rPr lang="en-US" sz="2851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(5)</a:t>
            </a:r>
          </a:p>
          <a:p>
            <a:pPr algn="l">
              <a:lnSpc>
                <a:spcPts val="285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44563" y="7634575"/>
            <a:ext cx="2193875" cy="69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  <a:spcBef>
                <a:spcPct val="0"/>
              </a:spcBef>
            </a:pPr>
            <a:r>
              <a:rPr lang="en-US" b="true" sz="5246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DETALLES</a:t>
            </a:r>
          </a:p>
        </p:txBody>
      </p:sp>
      <p:sp>
        <p:nvSpPr>
          <p:cNvPr name="TextBox 15" id="15"/>
          <p:cNvSpPr txBox="true"/>
          <p:nvPr/>
        </p:nvSpPr>
        <p:spPr>
          <a:xfrm rot="-3683297">
            <a:off x="14096050" y="7115110"/>
            <a:ext cx="2799041" cy="8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6"/>
              </a:lnSpc>
            </a:pPr>
            <a:r>
              <a:rPr lang="en-US" b="true" sz="3396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RELLENAR</a:t>
            </a:r>
          </a:p>
          <a:p>
            <a:pPr algn="ctr">
              <a:lnSpc>
                <a:spcPts val="3396"/>
              </a:lnSpc>
            </a:pPr>
            <a:r>
              <a:rPr lang="en-US" b="true" sz="3396" i="true">
                <a:solidFill>
                  <a:srgbClr val="CB0A0A"/>
                </a:solidFill>
                <a:latin typeface="Antonio Bold Italics"/>
                <a:ea typeface="Antonio Bold Italics"/>
                <a:cs typeface="Antonio Bold Italics"/>
                <a:sym typeface="Antonio Bold Italics"/>
              </a:rPr>
              <a:t>MISSINGVALUES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26159" y="5304766"/>
            <a:ext cx="830684" cy="4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3300">
                <a:solidFill>
                  <a:srgbClr val="7843E6"/>
                </a:solidFill>
                <a:latin typeface="Antonio Bold"/>
                <a:ea typeface="Antonio Bold"/>
                <a:cs typeface="Antonio Bold"/>
                <a:sym typeface="Antonio Bold"/>
              </a:rPr>
              <a:t>Y SUS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827207" y="636166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1130551" y="1025050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6694" y="2827793"/>
            <a:ext cx="14154612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Combinación de round y minutos: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Rounds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    </a:t>
            </a:r>
            <a:r>
              <a:rPr lang="en-US" sz="3399">
                <a:solidFill>
                  <a:srgbClr val="CB0A0A"/>
                </a:solidFill>
                <a:latin typeface="TT Ramillas"/>
                <a:ea typeface="TT Ramillas"/>
                <a:cs typeface="TT Ramillas"/>
                <a:sym typeface="TT Ramillas"/>
              </a:rPr>
              <a:t>==&gt;      </a:t>
            </a:r>
            <a:r>
              <a:rPr lang="en-US" sz="3399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5 minutos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Ejemplo  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 </a:t>
            </a:r>
            <a:r>
              <a:rPr lang="en-US" b="true" sz="3399">
                <a:solidFill>
                  <a:srgbClr val="CB0A0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==&gt;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     Round 3 en el minuto 2 </a:t>
            </a:r>
            <a:r>
              <a:rPr lang="en-US" b="true" sz="3399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   </a:t>
            </a:r>
            <a:r>
              <a:rPr lang="en-US" b="true" sz="3399">
                <a:solidFill>
                  <a:srgbClr val="CB0A0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==&gt;    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</a:t>
            </a:r>
            <a:r>
              <a:rPr lang="en-US" sz="3399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17 minutos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Rango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       </a:t>
            </a:r>
            <a:r>
              <a:rPr lang="en-US" b="true" sz="3399">
                <a:solidFill>
                  <a:srgbClr val="CB0A0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==&gt;</a:t>
            </a:r>
            <a:r>
              <a:rPr lang="en-US" sz="33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      </a:t>
            </a:r>
            <a:r>
              <a:rPr lang="en-US" sz="3399">
                <a:solidFill>
                  <a:srgbClr val="7843E6"/>
                </a:solidFill>
                <a:latin typeface="TT Ramillas"/>
                <a:ea typeface="TT Ramillas"/>
                <a:cs typeface="TT Ramillas"/>
                <a:sym typeface="TT Ramillas"/>
              </a:rPr>
              <a:t>0 a 25 minutos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19389" y="3931986"/>
            <a:ext cx="9570452" cy="872520"/>
          </a:xfrm>
          <a:custGeom>
            <a:avLst/>
            <a:gdLst/>
            <a:ahLst/>
            <a:cxnLst/>
            <a:rect r="r" b="b" t="t" l="l"/>
            <a:pathLst>
              <a:path h="872520" w="9570452">
                <a:moveTo>
                  <a:pt x="0" y="0"/>
                </a:moveTo>
                <a:lnTo>
                  <a:pt x="9570452" y="0"/>
                </a:lnTo>
                <a:lnTo>
                  <a:pt x="9570452" y="872520"/>
                </a:lnTo>
                <a:lnTo>
                  <a:pt x="0" y="8725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22970" y="7501298"/>
            <a:ext cx="4307358" cy="2946158"/>
          </a:xfrm>
          <a:custGeom>
            <a:avLst/>
            <a:gdLst/>
            <a:ahLst/>
            <a:cxnLst/>
            <a:rect r="r" b="b" t="t" l="l"/>
            <a:pathLst>
              <a:path h="2946158" w="4307358">
                <a:moveTo>
                  <a:pt x="0" y="0"/>
                </a:moveTo>
                <a:lnTo>
                  <a:pt x="4307358" y="0"/>
                </a:lnTo>
                <a:lnTo>
                  <a:pt x="4307358" y="2946159"/>
                </a:lnTo>
                <a:lnTo>
                  <a:pt x="0" y="29461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863763"/>
            <a:ext cx="11384239" cy="10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TARGET     ::     TIEMPO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7572" y="682788"/>
            <a:ext cx="12380614" cy="1370112"/>
            <a:chOff x="0" y="0"/>
            <a:chExt cx="3260738" cy="3608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60738" cy="360853"/>
            </a:xfrm>
            <a:custGeom>
              <a:avLst/>
              <a:gdLst/>
              <a:ahLst/>
              <a:cxnLst/>
              <a:rect r="r" b="b" t="t" l="l"/>
              <a:pathLst>
                <a:path h="360853" w="3260738">
                  <a:moveTo>
                    <a:pt x="0" y="0"/>
                  </a:moveTo>
                  <a:lnTo>
                    <a:pt x="3260738" y="0"/>
                  </a:lnTo>
                  <a:lnTo>
                    <a:pt x="3260738" y="360853"/>
                  </a:lnTo>
                  <a:lnTo>
                    <a:pt x="0" y="360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60738" cy="398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844833" y="5325089"/>
            <a:ext cx="1082342" cy="453074"/>
          </a:xfrm>
          <a:custGeom>
            <a:avLst/>
            <a:gdLst/>
            <a:ahLst/>
            <a:cxnLst/>
            <a:rect r="r" b="b" t="t" l="l"/>
            <a:pathLst>
              <a:path h="453074" w="1082342">
                <a:moveTo>
                  <a:pt x="0" y="0"/>
                </a:moveTo>
                <a:lnTo>
                  <a:pt x="1082342" y="0"/>
                </a:lnTo>
                <a:lnTo>
                  <a:pt x="1082342" y="453074"/>
                </a:lnTo>
                <a:lnTo>
                  <a:pt x="0" y="453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44833" y="6603634"/>
            <a:ext cx="1082342" cy="453074"/>
          </a:xfrm>
          <a:custGeom>
            <a:avLst/>
            <a:gdLst/>
            <a:ahLst/>
            <a:cxnLst/>
            <a:rect r="r" b="b" t="t" l="l"/>
            <a:pathLst>
              <a:path h="453074" w="1082342">
                <a:moveTo>
                  <a:pt x="0" y="0"/>
                </a:moveTo>
                <a:lnTo>
                  <a:pt x="1082342" y="0"/>
                </a:lnTo>
                <a:lnTo>
                  <a:pt x="1082342" y="453073"/>
                </a:lnTo>
                <a:lnTo>
                  <a:pt x="0" y="453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44833" y="7755710"/>
            <a:ext cx="1082342" cy="453074"/>
          </a:xfrm>
          <a:custGeom>
            <a:avLst/>
            <a:gdLst/>
            <a:ahLst/>
            <a:cxnLst/>
            <a:rect r="r" b="b" t="t" l="l"/>
            <a:pathLst>
              <a:path h="453074" w="1082342">
                <a:moveTo>
                  <a:pt x="0" y="0"/>
                </a:moveTo>
                <a:lnTo>
                  <a:pt x="1082342" y="0"/>
                </a:lnTo>
                <a:lnTo>
                  <a:pt x="1082342" y="453073"/>
                </a:lnTo>
                <a:lnTo>
                  <a:pt x="0" y="453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30597" y="6603634"/>
            <a:ext cx="1082342" cy="453074"/>
          </a:xfrm>
          <a:custGeom>
            <a:avLst/>
            <a:gdLst/>
            <a:ahLst/>
            <a:cxnLst/>
            <a:rect r="r" b="b" t="t" l="l"/>
            <a:pathLst>
              <a:path h="453074" w="1082342">
                <a:moveTo>
                  <a:pt x="0" y="0"/>
                </a:moveTo>
                <a:lnTo>
                  <a:pt x="1082342" y="0"/>
                </a:lnTo>
                <a:lnTo>
                  <a:pt x="1082342" y="453073"/>
                </a:lnTo>
                <a:lnTo>
                  <a:pt x="0" y="453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5140577" y="710628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378844" y="-937612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1293" y="1028700"/>
            <a:ext cx="15243643" cy="8860368"/>
          </a:xfrm>
          <a:custGeom>
            <a:avLst/>
            <a:gdLst/>
            <a:ahLst/>
            <a:cxnLst/>
            <a:rect r="r" b="b" t="t" l="l"/>
            <a:pathLst>
              <a:path h="8860368" w="15243643">
                <a:moveTo>
                  <a:pt x="0" y="0"/>
                </a:moveTo>
                <a:lnTo>
                  <a:pt x="15243643" y="0"/>
                </a:lnTo>
                <a:lnTo>
                  <a:pt x="15243643" y="8860368"/>
                </a:lnTo>
                <a:lnTo>
                  <a:pt x="0" y="8860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49038" y="2926508"/>
            <a:ext cx="11147361" cy="3386893"/>
            <a:chOff x="0" y="0"/>
            <a:chExt cx="2935931" cy="8920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35931" cy="892021"/>
            </a:xfrm>
            <a:custGeom>
              <a:avLst/>
              <a:gdLst/>
              <a:ahLst/>
              <a:cxnLst/>
              <a:rect r="r" b="b" t="t" l="l"/>
              <a:pathLst>
                <a:path h="892021" w="2935931">
                  <a:moveTo>
                    <a:pt x="0" y="0"/>
                  </a:moveTo>
                  <a:lnTo>
                    <a:pt x="2935931" y="0"/>
                  </a:lnTo>
                  <a:lnTo>
                    <a:pt x="2935931" y="892021"/>
                  </a:lnTo>
                  <a:lnTo>
                    <a:pt x="0" y="892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35931" cy="930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273284" y="292255"/>
            <a:ext cx="5076098" cy="10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  <a:spcBef>
                <a:spcPct val="0"/>
              </a:spcBef>
            </a:pPr>
            <a:r>
              <a:rPr lang="en-US" sz="7898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HEATMAP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734506" y="664050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9086" y="5921487"/>
            <a:ext cx="5800634" cy="3622530"/>
          </a:xfrm>
          <a:custGeom>
            <a:avLst/>
            <a:gdLst/>
            <a:ahLst/>
            <a:cxnLst/>
            <a:rect r="r" b="b" t="t" l="l"/>
            <a:pathLst>
              <a:path h="3622530" w="5800634">
                <a:moveTo>
                  <a:pt x="0" y="0"/>
                </a:moveTo>
                <a:lnTo>
                  <a:pt x="5800634" y="0"/>
                </a:lnTo>
                <a:lnTo>
                  <a:pt x="5800634" y="3622530"/>
                </a:lnTo>
                <a:lnTo>
                  <a:pt x="0" y="3622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808084" y="513007"/>
            <a:ext cx="12447387" cy="201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03"/>
              </a:lnSpc>
            </a:pPr>
            <a:r>
              <a:rPr lang="en-US" b="true" sz="15103">
                <a:solidFill>
                  <a:srgbClr val="CB0A0A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MODELOS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0373" y="3152700"/>
            <a:ext cx="7070929" cy="61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9"/>
              </a:lnSpc>
            </a:pPr>
            <a:r>
              <a:rPr lang="en-US" sz="4099" b="true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Supervisados: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Red Neuronal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XGBoostTuned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RandomForestRegressor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LightGBM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GradientBoostingRegressor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SupportVectorMachine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DecisionTreeRegresor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LinearRegression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RidgeRegressor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9086" y="3152700"/>
            <a:ext cx="707092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9"/>
              </a:lnSpc>
            </a:pPr>
            <a:r>
              <a:rPr lang="en-US" sz="4099" b="true">
                <a:solidFill>
                  <a:srgbClr val="7843E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 Supervisados: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Kmeans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PCA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10265" y="227257"/>
            <a:ext cx="6936255" cy="2297554"/>
            <a:chOff x="0" y="0"/>
            <a:chExt cx="1826833" cy="605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26832" cy="605117"/>
            </a:xfrm>
            <a:custGeom>
              <a:avLst/>
              <a:gdLst/>
              <a:ahLst/>
              <a:cxnLst/>
              <a:rect r="r" b="b" t="t" l="l"/>
              <a:pathLst>
                <a:path h="605117" w="1826832">
                  <a:moveTo>
                    <a:pt x="0" y="0"/>
                  </a:moveTo>
                  <a:lnTo>
                    <a:pt x="1826832" y="0"/>
                  </a:lnTo>
                  <a:lnTo>
                    <a:pt x="1826832" y="605117"/>
                  </a:lnTo>
                  <a:lnTo>
                    <a:pt x="0" y="605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26833" cy="643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7659121">
            <a:off x="-5529605" y="-2990861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DAGXAMkYgTw</dc:identifier>
  <dcterms:modified xsi:type="dcterms:W3CDTF">2011-08-01T06:04:30Z</dcterms:modified>
  <cp:revision>1</cp:revision>
  <dc:title>ppt_ds</dc:title>
</cp:coreProperties>
</file>