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70" r:id="rId7"/>
    <p:sldId id="274" r:id="rId8"/>
    <p:sldId id="275" r:id="rId9"/>
    <p:sldId id="276" r:id="rId10"/>
    <p:sldId id="271" r:id="rId11"/>
    <p:sldId id="277" r:id="rId12"/>
    <p:sldId id="261" r:id="rId13"/>
    <p:sldId id="27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002C2-6340-F197-0CEB-3069505618B4}" v="571" dt="2023-11-16T20:32:21.790"/>
    <p1510:client id="{61081450-D023-4A5D-A312-FE4954CB4126}" v="300" dt="2023-11-15T18:51:13.366"/>
    <p1510:client id="{88335BF9-CA72-C8F0-9902-1899970BD59C}" v="1" dt="2023-11-16T18:33:38.308"/>
    <p1510:client id="{9659D4B1-D7E1-217F-A5C5-110E7A3C1EC3}" v="1710" dt="2023-11-16T19:20:53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EFE1-B092-4B22-85F8-7A06386EC065}" type="datetimeFigureOut"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67E5E-7DA8-47F5-89C6-94BECBC0F6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50FF9-50F4-4F0F-811F-17E1D52457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50FF9-50F4-4F0F-811F-17E1D52457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Q2: Is the search time affected?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7E5E-7DA8-47F5-89C6-94BECBC0F697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3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Q1: Is there scope for revising the exploration strategy in the good-enough setting?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Q2: Is the search time affected?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Q3: How much worse is the selected candidate compared to the best candidate?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7E5E-7DA8-47F5-89C6-94BECBC0F697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26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Q1: Is there scope for revising the exploration strategy in the good-enough setting? - Yes -&gt; 10% data for exploration 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Q2: Is the search time affected? - Yes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/>
              <a:t>Q3: How much worse is the selected candidate compared to the best candidate? - 8%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7E5E-7DA8-47F5-89C6-94BECBC0F697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18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884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94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6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2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1" r:id="rId6"/>
    <p:sldLayoutId id="2147483806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8E6223F4-5E1D-A6E2-B1C2-357692C4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0667" r="-1" b="-1"/>
          <a:stretch/>
        </p:blipFill>
        <p:spPr>
          <a:xfrm>
            <a:off x="-2578" y="10"/>
            <a:ext cx="6095999" cy="6857990"/>
          </a:xfrm>
          <a:prstGeom prst="rect">
            <a:avLst/>
          </a:prstGeom>
        </p:spPr>
      </p:pic>
      <p:sp>
        <p:nvSpPr>
          <p:cNvPr id="47" name="Rectangle 5">
            <a:extLst>
              <a:ext uri="{FF2B5EF4-FFF2-40B4-BE49-F238E27FC236}">
                <a16:creationId xmlns:a16="http://schemas.microsoft.com/office/drawing/2014/main" id="{B572D2B0-57F9-4D28-8840-98CD6253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77" y="1737360"/>
            <a:ext cx="2985247" cy="25241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cap="none"/>
              <a:t>The Secretary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4110" y="863387"/>
            <a:ext cx="4112222" cy="2265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000" b="1"/>
              <a:t>Group E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D49DFA-3E95-4EE4-8505-DADB9ABC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D817C6-71C0-49E6-8B19-E9E9217A2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3AD9A9-354F-444B-9370-B698970FE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7F4928-516E-4CF1-8E81-C48527970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EEBCE2-A3C7-67B5-E755-B0ECF8E1F3FF}"/>
              </a:ext>
            </a:extLst>
          </p:cNvPr>
          <p:cNvSpPr txBox="1"/>
          <p:nvPr/>
        </p:nvSpPr>
        <p:spPr>
          <a:xfrm>
            <a:off x="6360141" y="4863560"/>
            <a:ext cx="40049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2C2830"/>
                </a:solidFill>
                <a:latin typeface="Segoe UI"/>
                <a:cs typeface="Segoe UI"/>
              </a:rPr>
              <a:t>Dorna </a:t>
            </a:r>
            <a:r>
              <a:rPr lang="en-US" sz="1500" err="1">
                <a:solidFill>
                  <a:srgbClr val="2C2830"/>
                </a:solidFill>
                <a:latin typeface="Segoe UI"/>
                <a:cs typeface="Segoe UI"/>
              </a:rPr>
              <a:t>Jahangoshay</a:t>
            </a:r>
            <a:endParaRPr lang="en-US" err="1">
              <a:solidFill>
                <a:srgbClr val="000000"/>
              </a:solidFill>
              <a:latin typeface="Bembo"/>
              <a:cs typeface="Segoe UI"/>
            </a:endParaRPr>
          </a:p>
          <a:p>
            <a:r>
              <a:rPr lang="en-US" sz="1500">
                <a:solidFill>
                  <a:srgbClr val="2C2830"/>
                </a:solidFill>
                <a:latin typeface="Segoe UI"/>
                <a:cs typeface="Segoe UI"/>
              </a:rPr>
              <a:t>Javier Rodriguez</a:t>
            </a:r>
            <a:endParaRPr lang="en-US"/>
          </a:p>
          <a:p>
            <a:r>
              <a:rPr lang="en-US" sz="1500">
                <a:solidFill>
                  <a:srgbClr val="2C2830"/>
                </a:solidFill>
                <a:latin typeface="Segoe UI"/>
                <a:cs typeface="Segoe UI"/>
              </a:rPr>
              <a:t>Wonder Mahembe</a:t>
            </a:r>
            <a:endParaRPr lang="en-US">
              <a:solidFill>
                <a:srgbClr val="000000"/>
              </a:solidFill>
              <a:latin typeface="Bembo"/>
              <a:cs typeface="Segoe UI"/>
            </a:endParaRPr>
          </a:p>
          <a:p>
            <a:r>
              <a:rPr lang="en-US" sz="1500">
                <a:solidFill>
                  <a:srgbClr val="2C2830"/>
                </a:solidFill>
                <a:latin typeface="Segoe UI"/>
                <a:cs typeface="Segoe UI"/>
              </a:rPr>
              <a:t>Hamza Anwar</a:t>
            </a:r>
          </a:p>
          <a:p>
            <a:r>
              <a:rPr lang="en-US" sz="1500">
                <a:solidFill>
                  <a:srgbClr val="2C2830"/>
                </a:solidFill>
                <a:latin typeface="Segoe UI"/>
                <a:cs typeface="Segoe UI"/>
              </a:rPr>
              <a:t>Mehrose Tanveer</a:t>
            </a:r>
            <a:br>
              <a:rPr lang="en-US" sz="1500">
                <a:solidFill>
                  <a:srgbClr val="2C2830"/>
                </a:solidFill>
                <a:latin typeface="Segoe UI"/>
                <a:cs typeface="Segoe UI"/>
              </a:rPr>
            </a:br>
            <a:endParaRPr lang="en-US" sz="1500">
              <a:solidFill>
                <a:srgbClr val="2C283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BA4482D-B734-A19E-3FF3-4CE60DB8D505}"/>
              </a:ext>
            </a:extLst>
          </p:cNvPr>
          <p:cNvSpPr>
            <a:spLocks noGrp="1"/>
          </p:cNvSpPr>
          <p:nvPr/>
        </p:nvSpPr>
        <p:spPr>
          <a:xfrm>
            <a:off x="2428461" y="1230924"/>
            <a:ext cx="7335079" cy="196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13D9635C-1556-A36C-6627-49B770BE3328}"/>
              </a:ext>
            </a:extLst>
          </p:cNvPr>
          <p:cNvSpPr txBox="1"/>
          <p:nvPr/>
        </p:nvSpPr>
        <p:spPr>
          <a:xfrm>
            <a:off x="7667625" y="2625328"/>
            <a:ext cx="3497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A4482D-B734-A19E-3FF3-4CE60DB8D505}"/>
              </a:ext>
            </a:extLst>
          </p:cNvPr>
          <p:cNvSpPr>
            <a:spLocks noGrp="1"/>
          </p:cNvSpPr>
          <p:nvPr/>
        </p:nvSpPr>
        <p:spPr>
          <a:xfrm>
            <a:off x="1183481" y="1450181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16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D40F079B-7AC6-92E3-59F6-856456BE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98" y="645372"/>
            <a:ext cx="4590870" cy="2703234"/>
          </a:xfrm>
          <a:prstGeom prst="rect">
            <a:avLst/>
          </a:prstGeom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B1DBF269-7C02-4A55-C7C9-0425025B1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622" y="3513139"/>
            <a:ext cx="4531337" cy="2703234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7700DC3D-3669-FE89-AFE9-2422C1C88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767" y="3525045"/>
            <a:ext cx="4590867" cy="2703233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87490C27-EE8F-A392-8FF1-EE25D0FF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400" y="637739"/>
            <a:ext cx="4711700" cy="26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9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EDC4FDAA-1497-2D38-FEBD-51C252748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562" y="1433101"/>
            <a:ext cx="5548315" cy="3414791"/>
          </a:xfrm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560F9E3-C7E1-EB27-7E03-B87EE09FD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43" y="1430179"/>
            <a:ext cx="5553076" cy="34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4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4">
            <a:extLst>
              <a:ext uri="{FF2B5EF4-FFF2-40B4-BE49-F238E27FC236}">
                <a16:creationId xmlns:a16="http://schemas.microsoft.com/office/drawing/2014/main" id="{67FB0741-9E47-9FB3-9646-65F061A88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822776"/>
              </p:ext>
            </p:extLst>
          </p:nvPr>
        </p:nvGraphicFramePr>
        <p:xfrm>
          <a:off x="392392" y="685800"/>
          <a:ext cx="1134732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644">
                  <a:extLst>
                    <a:ext uri="{9D8B030D-6E8A-4147-A177-3AD203B41FA5}">
                      <a16:colId xmlns:a16="http://schemas.microsoft.com/office/drawing/2014/main" val="2145060649"/>
                    </a:ext>
                  </a:extLst>
                </a:gridCol>
                <a:gridCol w="1768380">
                  <a:extLst>
                    <a:ext uri="{9D8B030D-6E8A-4147-A177-3AD203B41FA5}">
                      <a16:colId xmlns:a16="http://schemas.microsoft.com/office/drawing/2014/main" val="2123767122"/>
                    </a:ext>
                  </a:extLst>
                </a:gridCol>
                <a:gridCol w="1441911">
                  <a:extLst>
                    <a:ext uri="{9D8B030D-6E8A-4147-A177-3AD203B41FA5}">
                      <a16:colId xmlns:a16="http://schemas.microsoft.com/office/drawing/2014/main" val="2645305088"/>
                    </a:ext>
                  </a:extLst>
                </a:gridCol>
                <a:gridCol w="1841756">
                  <a:extLst>
                    <a:ext uri="{9D8B030D-6E8A-4147-A177-3AD203B41FA5}">
                      <a16:colId xmlns:a16="http://schemas.microsoft.com/office/drawing/2014/main" val="3055504678"/>
                    </a:ext>
                  </a:extLst>
                </a:gridCol>
                <a:gridCol w="2113816">
                  <a:extLst>
                    <a:ext uri="{9D8B030D-6E8A-4147-A177-3AD203B41FA5}">
                      <a16:colId xmlns:a16="http://schemas.microsoft.com/office/drawing/2014/main" val="137931840"/>
                    </a:ext>
                  </a:extLst>
                </a:gridCol>
                <a:gridCol w="2113816">
                  <a:extLst>
                    <a:ext uri="{9D8B030D-6E8A-4147-A177-3AD203B41FA5}">
                      <a16:colId xmlns:a16="http://schemas.microsoft.com/office/drawing/2014/main" val="4154388066"/>
                    </a:ext>
                  </a:extLst>
                </a:gridCol>
              </a:tblGrid>
              <a:tr h="22558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FFFFFF"/>
                          </a:solidFill>
                          <a:effectLst/>
                        </a:rPr>
                        <a:t>Strategy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FFFFFF"/>
                          </a:solidFill>
                          <a:effectLst/>
                        </a:rPr>
                        <a:t>% exploring data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FFFFFF"/>
                          </a:solidFill>
                          <a:effectLst/>
                        </a:rPr>
                        <a:t>Experience</a:t>
                      </a:r>
                      <a:endParaRPr lang="en-GB" sz="1800" u="none" strike="noStrike" kern="1200" dirty="0" err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FFFFFF"/>
                          </a:solidFill>
                          <a:effectLst/>
                        </a:rPr>
                        <a:t>Difference with best candidate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FFFFFF"/>
                          </a:solidFill>
                          <a:effectLst/>
                        </a:rPr>
                        <a:t>Nº of interviews until hiring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FFFFFF"/>
                          </a:solidFill>
                          <a:effectLst/>
                        </a:rPr>
                        <a:t>% probability of hiring the best candidate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67422"/>
                  </a:ext>
                </a:extLst>
              </a:tr>
              <a:tr h="225581">
                <a:tc rowSpan="8"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Different exploration sizes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77.22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37.12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48174"/>
                  </a:ext>
                </a:extLst>
              </a:tr>
              <a:tr h="2255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37.24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7041"/>
                  </a:ext>
                </a:extLst>
              </a:tr>
              <a:tr h="2255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65.69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37.15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50148"/>
                  </a:ext>
                </a:extLst>
              </a:tr>
              <a:tr h="2255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60.13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36.76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49859"/>
                  </a:ext>
                </a:extLst>
              </a:tr>
              <a:tr h="2255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34.08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68623"/>
                  </a:ext>
                </a:extLst>
              </a:tr>
              <a:tr h="2255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30.24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56087"/>
                  </a:ext>
                </a:extLst>
              </a:tr>
              <a:tr h="2255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67.09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15.21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876238"/>
                  </a:ext>
                </a:extLst>
              </a:tr>
              <a:tr h="2255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16.00</a:t>
                      </a:r>
                      <a:endParaRPr lang="en-GB" sz="1800" u="none" strike="noStrik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10019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Modified Optimal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100/e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67.12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15.15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18.12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58395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Fixed Threshold (95%)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69.40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10.77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16.78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20.03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17930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Dynamic Threshold 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23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0DB601-7D7E-6005-6BA0-BDC95942C703}"/>
              </a:ext>
            </a:extLst>
          </p:cNvPr>
          <p:cNvSpPr txBox="1"/>
          <p:nvPr/>
        </p:nvSpPr>
        <p:spPr>
          <a:xfrm>
            <a:off x="5707625" y="6110748"/>
            <a:ext cx="157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= 75</a:t>
            </a:r>
          </a:p>
        </p:txBody>
      </p:sp>
    </p:spTree>
    <p:extLst>
      <p:ext uri="{BB962C8B-B14F-4D97-AF65-F5344CB8AC3E}">
        <p14:creationId xmlns:p14="http://schemas.microsoft.com/office/powerpoint/2010/main" val="377556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mputer Books Free Stock Photo - Public Domain Pictures">
            <a:extLst>
              <a:ext uri="{FF2B5EF4-FFF2-40B4-BE49-F238E27FC236}">
                <a16:creationId xmlns:a16="http://schemas.microsoft.com/office/drawing/2014/main" id="{87F63897-6137-CB6C-41DB-BDC4098B7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" b="789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C970-76C1-BD50-19B5-AD28A370BB0F}"/>
              </a:ext>
            </a:extLst>
          </p:cNvPr>
          <p:cNvSpPr txBox="1"/>
          <p:nvPr/>
        </p:nvSpPr>
        <p:spPr>
          <a:xfrm>
            <a:off x="7212119" y="1066800"/>
            <a:ext cx="3931320" cy="22671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8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2DA1-CB3E-C1B4-F569-C5AF827B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D9F7-5FD8-77E8-C8E9-FE4BB4D8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15" y="2216151"/>
            <a:ext cx="3943575" cy="3390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000"/>
              <a:t>Purpose</a:t>
            </a:r>
          </a:p>
          <a:p>
            <a:pPr algn="ctr"/>
            <a:r>
              <a:rPr lang="en-US" sz="3000"/>
              <a:t>Setting</a:t>
            </a:r>
          </a:p>
          <a:p>
            <a:pPr algn="ctr"/>
            <a:r>
              <a:rPr lang="en-US" sz="3000"/>
              <a:t>Strategies overview</a:t>
            </a:r>
          </a:p>
          <a:p>
            <a:pPr algn="ctr"/>
            <a:r>
              <a:rPr lang="en-US" sz="3000"/>
              <a:t>Results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F8CCBCE-086D-61DD-13F7-F1504A087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3819" r="1495" b="3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0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D387D-48B8-E557-3066-2906C49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/>
              <a:t>Purpose</a:t>
            </a:r>
            <a:r>
              <a:rPr lang="en-US" sz="360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B430-F261-7D15-37A6-7CD5BC8D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4" y="1066799"/>
            <a:ext cx="5172227" cy="4696495"/>
          </a:xfrm>
        </p:spPr>
        <p:txBody>
          <a:bodyPr anchor="ctr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To hire a </a:t>
            </a:r>
            <a:r>
              <a:rPr lang="en-US" sz="2400" b="1"/>
              <a:t>“good enough”</a:t>
            </a:r>
            <a:r>
              <a:rPr lang="en-US" sz="2400"/>
              <a:t> candidate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To </a:t>
            </a:r>
            <a:r>
              <a:rPr lang="en-US" sz="2400" err="1"/>
              <a:t>minimise</a:t>
            </a:r>
            <a:r>
              <a:rPr lang="en-US" sz="2400"/>
              <a:t> </a:t>
            </a:r>
            <a:r>
              <a:rPr lang="en-US" sz="2400" b="1"/>
              <a:t>search time </a:t>
            </a:r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0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D387D-48B8-E557-3066-2906C49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Universal setting</a:t>
            </a:r>
            <a:r>
              <a:rPr lang="en-US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B430-F261-7D15-37A6-7CD5BC8D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marL="342900" indent="-342900" algn="ctr">
              <a:lnSpc>
                <a:spcPct val="100000"/>
              </a:lnSpc>
              <a:buFont typeface="Arial"/>
              <a:buChar char="•"/>
            </a:pPr>
            <a:r>
              <a:rPr lang="en-US" sz="1700"/>
              <a:t>100 candidates &gt; arriving randomly &gt; one each day</a:t>
            </a:r>
          </a:p>
          <a:p>
            <a:pPr marL="342900" indent="-342900" algn="ctr">
              <a:lnSpc>
                <a:spcPct val="100000"/>
              </a:lnSpc>
              <a:buFont typeface="Arial"/>
              <a:buChar char="•"/>
            </a:pPr>
            <a:r>
              <a:rPr lang="en-US" sz="1700"/>
              <a:t>Experience is measurable, in points</a:t>
            </a:r>
          </a:p>
          <a:p>
            <a:pPr marL="342900" indent="-342900" algn="ctr">
              <a:lnSpc>
                <a:spcPct val="100000"/>
              </a:lnSpc>
              <a:buFont typeface="Arial"/>
              <a:buChar char="•"/>
            </a:pPr>
            <a:r>
              <a:rPr lang="en-US" sz="1700"/>
              <a:t>There is only one best candidate (75 pts)</a:t>
            </a:r>
          </a:p>
          <a:p>
            <a:pPr marL="342900" indent="-342900" algn="ctr">
              <a:lnSpc>
                <a:spcPct val="100000"/>
              </a:lnSpc>
              <a:buFont typeface="Arial"/>
              <a:buChar char="•"/>
            </a:pPr>
            <a:r>
              <a:rPr lang="en-US" sz="1700"/>
              <a:t>Experience distribution = </a:t>
            </a:r>
            <a:r>
              <a:rPr lang="en-US" sz="1700" i="1"/>
              <a:t>N</a:t>
            </a:r>
            <a:r>
              <a:rPr lang="en-US" sz="1700"/>
              <a:t>(50, 10)</a:t>
            </a:r>
          </a:p>
          <a:p>
            <a:pPr marL="342900" indent="-342900" algn="ctr">
              <a:lnSpc>
                <a:spcPct val="100000"/>
              </a:lnSpc>
              <a:buFont typeface="Arial"/>
              <a:buChar char="•"/>
            </a:pPr>
            <a:r>
              <a:rPr lang="en-US" sz="1700"/>
              <a:t>Simulation ran 10 000 times</a:t>
            </a:r>
          </a:p>
        </p:txBody>
      </p:sp>
      <p:pic>
        <p:nvPicPr>
          <p:cNvPr id="5" name="Picture 4" descr="A graph of a person's average number&#10;&#10;Description automatically generated with medium confidence">
            <a:extLst>
              <a:ext uri="{FF2B5EF4-FFF2-40B4-BE49-F238E27FC236}">
                <a16:creationId xmlns:a16="http://schemas.microsoft.com/office/drawing/2014/main" id="{07D9B9AC-3ED9-3709-C3CA-53FCE0E4A5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676737"/>
            <a:ext cx="5715000" cy="358901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35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2575-69A5-06B7-C347-0A84F6A9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43163"/>
            <a:ext cx="10134600" cy="1288489"/>
          </a:xfrm>
        </p:spPr>
        <p:txBody>
          <a:bodyPr>
            <a:normAutofit/>
          </a:bodyPr>
          <a:lstStyle/>
          <a:p>
            <a:r>
              <a:rPr lang="en-US" sz="3600" b="1"/>
              <a:t>Strategies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F098-BAEE-E88D-9170-34E519D3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929"/>
            <a:ext cx="5542935" cy="4004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Strategies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highlight>
                  <a:srgbClr val="C0C0C0"/>
                </a:highlight>
              </a:rPr>
              <a:t>The optimal strategy (baseline)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Modified optimal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Fixed threshold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Dynamic threshold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47C04C-3BD8-F1E2-FAC1-E286692FC91E}"/>
              </a:ext>
            </a:extLst>
          </p:cNvPr>
          <p:cNvSpPr txBox="1">
            <a:spLocks/>
          </p:cNvSpPr>
          <p:nvPr/>
        </p:nvSpPr>
        <p:spPr>
          <a:xfrm>
            <a:off x="6231193" y="2172929"/>
            <a:ext cx="5121830" cy="400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Comparison Metrics</a:t>
            </a:r>
          </a:p>
          <a:p>
            <a:r>
              <a:rPr lang="en-US" sz="2400"/>
              <a:t>Mean experience level of hired candidate</a:t>
            </a:r>
          </a:p>
          <a:p>
            <a:r>
              <a:rPr lang="en-US" sz="2400"/>
              <a:t>Number of interviews until hire</a:t>
            </a:r>
          </a:p>
          <a:p>
            <a:r>
              <a:rPr lang="en-US" sz="2400"/>
              <a:t>Probability of selecting the best/ number of times the best candidate was hired</a:t>
            </a:r>
          </a:p>
        </p:txBody>
      </p:sp>
    </p:spTree>
    <p:extLst>
      <p:ext uri="{BB962C8B-B14F-4D97-AF65-F5344CB8AC3E}">
        <p14:creationId xmlns:p14="http://schemas.microsoft.com/office/powerpoint/2010/main" val="84561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557D-190B-459D-7048-C0D9AE56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14548" cy="596674"/>
          </a:xfrm>
        </p:spPr>
        <p:txBody>
          <a:bodyPr>
            <a:noAutofit/>
          </a:bodyPr>
          <a:lstStyle/>
          <a:p>
            <a:r>
              <a:rPr lang="en-US" sz="3600" b="1"/>
              <a:t>Baseline ~ the optimal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9621-BB07-4493-4D49-12EA88F6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1025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Uses the first 37% for ‘looking’, and 63% for ‘leaping’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/>
              <a:t>Always seeks to hire the best candidate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63205-8D9A-CDAB-228F-B7E3367D0C8B}"/>
              </a:ext>
            </a:extLst>
          </p:cNvPr>
          <p:cNvSpPr txBox="1"/>
          <p:nvPr/>
        </p:nvSpPr>
        <p:spPr>
          <a:xfrm>
            <a:off x="706241" y="2710016"/>
            <a:ext cx="10687664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Sim1: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[64, 14, 39,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45, 50, 19,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35, 58, 38, 44, 48, 66, 60, 69, 57, 44, 30, 65,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62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Sim2: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[60, 65, 64, 44, 57, 39, 62,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50, 58, 14, 35,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66,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48, 44, 69,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30, 38, 19, 45]</a:t>
            </a:r>
            <a:r>
              <a:rPr lang="en-US" sz="2400">
                <a:solidFill>
                  <a:srgbClr val="444746"/>
                </a:solidFill>
                <a:latin typeface="Google Sans Mono"/>
              </a:rPr>
              <a:t> </a:t>
            </a:r>
            <a:endParaRPr lang="en-US" sz="2400" b="0" i="0">
              <a:solidFill>
                <a:srgbClr val="444746"/>
              </a:solidFill>
              <a:effectLst/>
              <a:latin typeface="Google Sans Mono"/>
            </a:endParaRP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Sim3: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[38, 39, 30, 57, 62, 65, 66,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50, 48, 44, 64, 14,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60, 44,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58, 45, 19, 35]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Sim4: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[14, 44, 57, 58, 45, 64, 19,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65,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69, 48, 60,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44, 50, 30, 66, 35, 62, 39, 38]</a:t>
            </a:r>
            <a:r>
              <a:rPr lang="en-US" sz="2400">
                <a:solidFill>
                  <a:srgbClr val="444746"/>
                </a:solidFill>
                <a:latin typeface="Google Sans Mono"/>
              </a:rPr>
              <a:t> </a:t>
            </a:r>
            <a:endParaRPr lang="en-US" sz="2400" b="0" i="0">
              <a:solidFill>
                <a:srgbClr val="444746"/>
              </a:solidFill>
              <a:effectLst/>
              <a:latin typeface="Google Sans Mono"/>
            </a:endParaRP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Sim5: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[64, 50, 60, 19,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, 45, 58,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62, 48, 65, 14, 30, 39, 38, 35, 44, 44, 57, 69,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66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Sim6: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45, 14, 69, 58, 65, 50,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39, 48, 62, 60, 44, 64, 30, 35, 66, 44, 38, 19,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57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Sim7: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[66, 44, 60, 50, 58, 44, 62,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35, 19, 48,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38, 39, 64, 65, 30, 69, 45, 57, 14]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Sim8: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[62, 58,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64, 65, 50, 69,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44, 57, 30, 45, 14, 60, 38, 48, 19, 35, 44, 66,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39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Sim9: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[14, 45, 65, 35, 44, 64, 60,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66,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30,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69, 58, 19, 48, 39, 62, 57, 38, 50]</a:t>
            </a:r>
            <a:r>
              <a:rPr lang="en-US" sz="2400">
                <a:solidFill>
                  <a:srgbClr val="444746"/>
                </a:solidFill>
                <a:latin typeface="Google Sans Mono"/>
              </a:rPr>
              <a:t> </a:t>
            </a:r>
            <a:endParaRPr lang="en-US" sz="2400" b="0" i="0">
              <a:solidFill>
                <a:srgbClr val="444746"/>
              </a:solidFill>
              <a:effectLst/>
              <a:latin typeface="Google Sans Mono"/>
            </a:endParaRP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Sim10: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[57, 69, 66, 14, 50, 44, 45,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60, 65, 44, 30, 19, 48, 38, 62, 58, 64, 35]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83818-7349-F56D-3F9D-6B4A5E369E84}"/>
              </a:ext>
            </a:extLst>
          </p:cNvPr>
          <p:cNvSpPr txBox="1"/>
          <p:nvPr/>
        </p:nvSpPr>
        <p:spPr>
          <a:xfrm>
            <a:off x="10941618" y="6112209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04484-CFE5-E1C9-D9F2-A10B6FB45842}"/>
              </a:ext>
            </a:extLst>
          </p:cNvPr>
          <p:cNvSpPr txBox="1"/>
          <p:nvPr/>
        </p:nvSpPr>
        <p:spPr>
          <a:xfrm>
            <a:off x="10941614" y="4981423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44510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6195-7487-B954-3A8E-EB0C44F0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847"/>
            <a:ext cx="10515600" cy="774116"/>
          </a:xfrm>
        </p:spPr>
        <p:txBody>
          <a:bodyPr/>
          <a:lstStyle/>
          <a:p>
            <a:r>
              <a:rPr lang="en-US" b="1" dirty="0"/>
              <a:t>Modified Optimal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A394-B268-6C2F-FFFC-92D05C96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10"/>
            <a:ext cx="10515600" cy="1438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Uses the 37% rule for ‘looking’, and 63% for ‘leaping’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However, from the 38</a:t>
            </a:r>
            <a:r>
              <a:rPr lang="en-US" baseline="30000"/>
              <a:t>th</a:t>
            </a:r>
            <a:r>
              <a:rPr lang="en-US"/>
              <a:t> person, we calculate and set a 95% threshold based on explored data. We then hire whoever meets the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DEDD3-5C9E-7F8F-7FC4-BC4E2AFB820C}"/>
              </a:ext>
            </a:extLst>
          </p:cNvPr>
          <p:cNvSpPr txBox="1"/>
          <p:nvPr/>
        </p:nvSpPr>
        <p:spPr>
          <a:xfrm>
            <a:off x="666135" y="2750121"/>
            <a:ext cx="10515601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Sim1: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[64, 14, 39,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45, 50, 19,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35, 58, 38, 44, 48, 66, 60,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57, 44, 30, 65, 62]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Sim2: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[60, 65, 64, 44, 57, 39, 62,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50, 58, 14, 35,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66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, 48, 44, 69,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30, 38, 19, 45]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Sim3: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[38, 39, 30, 57, 62, 65, 66,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50, 48, 44, 64, 14,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60, 44,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58, 45, 19, 35]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Sim4: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[14, 44, 57, 58, 45, 64, 19,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65,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48, 60,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44, 50, 30, 66, 35, 62, 39, 38]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Sim5: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[64, 50, 60, 19,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, 45, 58,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62, 48, 65, 14, 30, 39, 38, 35, 44, 44, 57,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66]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Sim6: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45, 14, 69, 58, 65, 50,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39, 48, 62, 60, 44, 64, 30, 35, 66, 44, 38, 19,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57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Sim7: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[66, 44, 60, 50, 58, 44, 62,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35, 19, 48,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38, 39, 64, 65, 30, 69, 45, 57, 14]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Sim8: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[62, 58,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64, 65, 50, 69,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44, 57, 30, 45, 14, 60, 38, 48, 19, 35, 44, 66,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39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Sim9: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[14, 45, 65, 35, 44, 64, 60,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66,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30,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69, 58, 19, 48, 39, 62, 57, 38, 50]</a:t>
            </a:r>
            <a:r>
              <a:rPr lang="en-US" sz="2400">
                <a:solidFill>
                  <a:srgbClr val="444746"/>
                </a:solidFill>
                <a:latin typeface="Google Sans Mono"/>
              </a:rPr>
              <a:t> </a:t>
            </a:r>
            <a:endParaRPr lang="en-US" sz="2400" b="0" i="0">
              <a:solidFill>
                <a:srgbClr val="444746"/>
              </a:solidFill>
              <a:effectLst/>
              <a:latin typeface="Google Sans Mono"/>
            </a:endParaRP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Sim10:	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FFFF00"/>
                </a:highlight>
                <a:latin typeface="Google Sans Mono"/>
              </a:rPr>
              <a:t>[57, 69, 66, 14, 50, 44, 45,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 60, 65, 44, 30, 19, 48, 38, 62, 58, 64, 35]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B4E50-15D2-9F0F-B77F-6423BA68D205}"/>
              </a:ext>
            </a:extLst>
          </p:cNvPr>
          <p:cNvSpPr txBox="1"/>
          <p:nvPr/>
        </p:nvSpPr>
        <p:spPr>
          <a:xfrm>
            <a:off x="10815485" y="5054045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E4C90-34A1-BC6C-A2CA-69304287070E}"/>
              </a:ext>
            </a:extLst>
          </p:cNvPr>
          <p:cNvSpPr txBox="1"/>
          <p:nvPr/>
        </p:nvSpPr>
        <p:spPr>
          <a:xfrm>
            <a:off x="10815483" y="6152315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8831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1A823-5755-6F9B-14E1-C0A1B306AB55}"/>
              </a:ext>
            </a:extLst>
          </p:cNvPr>
          <p:cNvSpPr txBox="1"/>
          <p:nvPr/>
        </p:nvSpPr>
        <p:spPr>
          <a:xfrm>
            <a:off x="838200" y="2635485"/>
            <a:ext cx="103533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Sim1:	[64, 14, 39,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45, 50, 19, 35, 58, 38, 44, 48, 66, 60, 69, 57, 44, 30, 65, 62]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Sim2:	[60, 65, 64, 44, 57, 39, 62, 50, 58, 14, 35, 66, 48, 44,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30, 38, 19, 45]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Sim3:	[38, 39, 30, 57, 62, 65, 66, 50, 48, 44, 64, 14,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60, 44,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58, 45, 19, 35]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Sim4:	[14, 44, 57, 58, 45, 64, 19, 65,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48, 60,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44, 50, 30, 66, 35, 62, 39, 38]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Sim5:	[64, 50, 60, 19,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45, 58, 62, 48, 65, 14, 30, 39, 38, 35, 44, 44, 57, 69, 66]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Sim6:	[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45, 14, 69, 58, 65, 50, 39, 48, 62, 60, 44, 64, 30, 35, 66, 44, 38, 19, 57]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Sim7:	[66, 44, 60, 50, 58, 44, 62, 35, 19, 48,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38, 39, 64, 65, 30, 69, 45, 57, 14]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Sim8:	[62, 58,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64, 65, 50, 69, 44, 57, 30, 45, 14, 60, 38, 48, 19, 35, 44, 66, 39]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Sim9:	[14, 45, 65, 35, 44, 64, 60, 44, 66, 30,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69, 58, 19, 48, 39, 62, 57, 38, 50] </a:t>
            </a:r>
          </a:p>
          <a:p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Sim10:	[57,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FF"/>
                </a:highlight>
                <a:latin typeface="Google Sans Mono"/>
              </a:rPr>
              <a:t>69,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66, 14, 50, 44, 45, 39, </a:t>
            </a:r>
            <a:r>
              <a:rPr lang="en-US" sz="2400" b="0" i="0">
                <a:solidFill>
                  <a:srgbClr val="444746"/>
                </a:solidFill>
                <a:effectLst/>
                <a:highlight>
                  <a:srgbClr val="00FF00"/>
                </a:highlight>
                <a:latin typeface="Google Sans Mono"/>
              </a:rPr>
              <a:t>70, </a:t>
            </a:r>
            <a:r>
              <a:rPr lang="en-US" sz="2400" b="0" i="0">
                <a:solidFill>
                  <a:srgbClr val="444746"/>
                </a:solidFill>
                <a:effectLst/>
                <a:latin typeface="Google Sans Mono"/>
              </a:rPr>
              <a:t>60, 65, 44, 30, 19, 48, 38, 62, 58, 64, 35]</a:t>
            </a:r>
            <a:endParaRPr lang="en-US" sz="16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6F732A-E067-AAC5-CD10-9B461F12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68"/>
            <a:ext cx="10515600" cy="1104985"/>
          </a:xfrm>
        </p:spPr>
        <p:txBody>
          <a:bodyPr/>
          <a:lstStyle/>
          <a:p>
            <a:r>
              <a:rPr lang="en-US" b="1" dirty="0"/>
              <a:t>Fixed Threshold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35426-D073-4F78-1732-67A8B058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0"/>
            <a:ext cx="10515600" cy="1067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Assumes that we have some knowledge of the distribution of candidates’ experience.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We set a 95% experience threshold and hire the first person who meets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2813-6544-9356-28C1-0CC2F800857E}"/>
              </a:ext>
            </a:extLst>
          </p:cNvPr>
          <p:cNvSpPr txBox="1"/>
          <p:nvPr/>
        </p:nvSpPr>
        <p:spPr>
          <a:xfrm>
            <a:off x="10965426" y="2694477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E413-4C78-18B2-45A6-2244023347EE}"/>
              </a:ext>
            </a:extLst>
          </p:cNvPr>
          <p:cNvSpPr txBox="1"/>
          <p:nvPr/>
        </p:nvSpPr>
        <p:spPr>
          <a:xfrm>
            <a:off x="10965425" y="4174349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01747-63AE-1D2D-5038-AABA141F3E16}"/>
              </a:ext>
            </a:extLst>
          </p:cNvPr>
          <p:cNvSpPr txBox="1"/>
          <p:nvPr/>
        </p:nvSpPr>
        <p:spPr>
          <a:xfrm>
            <a:off x="10965424" y="4557807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FD21A-57D4-084D-974F-F9B551C00BD9}"/>
              </a:ext>
            </a:extLst>
          </p:cNvPr>
          <p:cNvSpPr txBox="1"/>
          <p:nvPr/>
        </p:nvSpPr>
        <p:spPr>
          <a:xfrm>
            <a:off x="10965423" y="4913677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A643C-CD7F-1E63-3CCB-93A27DF39D6C}"/>
              </a:ext>
            </a:extLst>
          </p:cNvPr>
          <p:cNvSpPr txBox="1"/>
          <p:nvPr/>
        </p:nvSpPr>
        <p:spPr>
          <a:xfrm>
            <a:off x="10965422" y="5269547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5E2D7-EE15-B1B5-2215-4382E89A830F}"/>
              </a:ext>
            </a:extLst>
          </p:cNvPr>
          <p:cNvSpPr txBox="1"/>
          <p:nvPr/>
        </p:nvSpPr>
        <p:spPr>
          <a:xfrm>
            <a:off x="10965422" y="5649473"/>
            <a:ext cx="45228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9986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6F732A-E067-AAC5-CD10-9B461F12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68"/>
            <a:ext cx="10515600" cy="1325563"/>
          </a:xfrm>
        </p:spPr>
        <p:txBody>
          <a:bodyPr/>
          <a:lstStyle/>
          <a:p>
            <a:r>
              <a:rPr lang="en-US" b="1" dirty="0"/>
              <a:t>Dynamic Threshold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35426-D073-4F78-1732-67A8B058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754"/>
            <a:ext cx="5402179" cy="294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The desired threshold changes depending on our level of desperation.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/>
              <a:t>Threshold falls as the remaining pool of candidates lessens.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E09EDF-3C61-8699-35FB-781F4B44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03849"/>
              </p:ext>
            </p:extLst>
          </p:nvPr>
        </p:nvGraphicFramePr>
        <p:xfrm>
          <a:off x="6724789" y="2366017"/>
          <a:ext cx="445232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756">
                  <a:extLst>
                    <a:ext uri="{9D8B030D-6E8A-4147-A177-3AD203B41FA5}">
                      <a16:colId xmlns:a16="http://schemas.microsoft.com/office/drawing/2014/main" val="3251118487"/>
                    </a:ext>
                  </a:extLst>
                </a:gridCol>
                <a:gridCol w="1306566">
                  <a:extLst>
                    <a:ext uri="{9D8B030D-6E8A-4147-A177-3AD203B41FA5}">
                      <a16:colId xmlns:a16="http://schemas.microsoft.com/office/drawing/2014/main" val="372219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Number of remaining candidates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Experience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4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75 candidates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2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50 candidates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2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 candidates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 25 candidates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7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63942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1802</Words>
  <Application>Microsoft Office PowerPoint</Application>
  <PresentationFormat>Widescreen</PresentationFormat>
  <Paragraphs>173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Bembo</vt:lpstr>
      <vt:lpstr>Calibri</vt:lpstr>
      <vt:lpstr>Google Sans Mono</vt:lpstr>
      <vt:lpstr>Segoe UI</vt:lpstr>
      <vt:lpstr>AdornVTI</vt:lpstr>
      <vt:lpstr>The Secretary problem</vt:lpstr>
      <vt:lpstr>Agenda</vt:lpstr>
      <vt:lpstr>Purpose </vt:lpstr>
      <vt:lpstr>Universal setting </vt:lpstr>
      <vt:lpstr>Strategies explored</vt:lpstr>
      <vt:lpstr>Baseline ~ the optimal strategy</vt:lpstr>
      <vt:lpstr>Modified Optimal Strategy</vt:lpstr>
      <vt:lpstr>Fixed Threshold Strategy</vt:lpstr>
      <vt:lpstr>Dynamic Threshold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Wonder Mahembe (Student)</cp:lastModifiedBy>
  <cp:revision>35</cp:revision>
  <dcterms:created xsi:type="dcterms:W3CDTF">2023-11-15T18:21:56Z</dcterms:created>
  <dcterms:modified xsi:type="dcterms:W3CDTF">2023-11-17T11:34:52Z</dcterms:modified>
</cp:coreProperties>
</file>