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1" r:id="rId5"/>
    <p:sldId id="272" r:id="rId6"/>
    <p:sldId id="273" r:id="rId7"/>
    <p:sldId id="283" r:id="rId8"/>
    <p:sldId id="284" r:id="rId9"/>
    <p:sldId id="282" r:id="rId10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47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4980-BF68-46BD-B9C1-1FB61B03FA74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E4096-87CD-491D-AC59-4519AF4A5C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8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D5DE13-E71B-4F9E-A444-9C208F011680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0EF9B-C38F-4D05-A7BA-F0CE1D40EDD8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69060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DB0C3C-8F87-4834-AC7E-FD0207C849DB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D3563-373E-4126-B68C-F615340EBE60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18097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D1574-EFE0-46A0-8642-EAACC1698DD6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761D8-6885-47AA-8A30-5A6EAD3B8640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6943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AF3F7-BD33-4E3C-99C8-87AA82D4EBB6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2415E-D2B8-42F8-AB2F-A526E834385C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3837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310BB7-46F9-4D68-9D7A-8BC20A7C597D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69BA6-8443-407E-8D9A-7ABA2C8659CD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50036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189CE1-6903-4BD7-BD06-85FFAD7F1F93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D767B-03E7-4AD8-9B16-52FED24CE8BB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50681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11B61-6491-4CA1-B757-11D6EEDCD233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15462-F522-4F04-8E02-34F73EC44F6A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1027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34289-090E-421B-8819-88E044DE1DDB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7C03B-F9B1-4828-8A08-DE61525A2CE7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42271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97700-A2E4-420F-9FB7-BCFF2A33DADA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FB15A-D073-427E-B944-3EE395932BC7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8742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AFD7-331C-4671-B5A6-9780EC319DB8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961B0-319B-4192-9EA4-9312FA0CE800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6523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B8C16-4128-4B32-B348-CA55A668F2BC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DC82C-B69D-4187-ACE6-ADEDA5BAB2B5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25160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 para editar título</a:t>
            </a:r>
            <a:endParaRPr lang="es-ES" altLang="es-CL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Haga clic para modificar el estilo de texto del patrón</a:t>
            </a:r>
          </a:p>
          <a:p>
            <a:pPr lvl="1"/>
            <a:r>
              <a:rPr lang="es-ES_tradnl" altLang="es-CL"/>
              <a:t>Segundo nivel</a:t>
            </a:r>
          </a:p>
          <a:p>
            <a:pPr lvl="2"/>
            <a:r>
              <a:rPr lang="es-ES_tradnl" altLang="es-CL"/>
              <a:t>Tercer nivel</a:t>
            </a:r>
          </a:p>
          <a:p>
            <a:pPr lvl="3"/>
            <a:r>
              <a:rPr lang="es-ES_tradnl" altLang="es-CL"/>
              <a:t>Cuarto nivel</a:t>
            </a:r>
          </a:p>
          <a:p>
            <a:pPr lvl="4"/>
            <a:r>
              <a:rPr lang="es-ES_tradnl" altLang="es-CL"/>
              <a:t>Quinto nivel</a:t>
            </a:r>
            <a:endParaRPr lang="es-ES" alt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2AC983A-CB11-41F5-BA47-0F793D4A001F}" type="datetime1">
              <a:rPr lang="es-ES" altLang="es-CL" smtClean="0"/>
              <a:t>03/11/2022</a:t>
            </a:fld>
            <a:endParaRPr lang="es-ES" alt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EC8ECAA-326F-4B72-8D7A-34B52CFA0BFF}" type="slidenum">
              <a:rPr lang="es-ES" altLang="es-CL"/>
              <a:pPr/>
              <a:t>‹Nº›</a:t>
            </a:fld>
            <a:endParaRPr lang="es-E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4" descr="jpg para power point-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056515"/>
            <a:ext cx="7772400" cy="1470025"/>
          </a:xfrm>
          <a:effectLst>
            <a:innerShdw blurRad="63500" dist="50800" dir="2700000">
              <a:schemeClr val="tx2">
                <a:lumMod val="75000"/>
                <a:alpha val="50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69850" h="69850" prst="divot"/>
              <a:extrusionClr>
                <a:schemeClr val="tx2"/>
              </a:extrusionClr>
              <a:contourClr>
                <a:schemeClr val="tx2"/>
              </a:contourClr>
            </a:sp3d>
          </a:bodyPr>
          <a:lstStyle/>
          <a:p>
            <a:r>
              <a:rPr lang="es-ES" sz="4800" dirty="0"/>
              <a:t>Requerimientos SIGCOM para Laboratorio Clínico</a:t>
            </a:r>
            <a:endParaRPr lang="es-C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6062" y="2744810"/>
            <a:ext cx="8152327" cy="1059824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69850" h="69850" prst="divot"/>
              <a:extrusionClr>
                <a:schemeClr val="tx2">
                  <a:lumMod val="75000"/>
                </a:schemeClr>
              </a:extrusionClr>
              <a:contourClr>
                <a:schemeClr val="tx2">
                  <a:lumMod val="75000"/>
                </a:schemeClr>
              </a:contourClr>
            </a:sp3d>
          </a:bodyPr>
          <a:lstStyle/>
          <a:p>
            <a:r>
              <a:rPr lang="es-CL" sz="2800" dirty="0">
                <a:solidFill>
                  <a:schemeClr val="tx2">
                    <a:lumMod val="75000"/>
                  </a:schemeClr>
                </a:solidFill>
              </a:rPr>
              <a:t>Instituto Nacional del Torax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3CB601-73CD-3A7F-59AA-EE03FB92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F9B-C38F-4D05-A7BA-F0CE1D40EDD8}" type="slidenum">
              <a:rPr lang="es-ES" altLang="es-CL" smtClean="0"/>
              <a:pPr/>
              <a:t>1</a:t>
            </a:fld>
            <a:endParaRPr lang="es-ES" alt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n 1" descr="jpg para power point-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¿Para qué sirve el Formato SIGCOM?</a:t>
            </a:r>
            <a:endParaRPr lang="es-C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417638"/>
            <a:ext cx="8458200" cy="4708525"/>
          </a:xfrm>
        </p:spPr>
        <p:txBody>
          <a:bodyPr/>
          <a:lstStyle/>
          <a:p>
            <a:pPr algn="just"/>
            <a:r>
              <a:rPr lang="es-ES" sz="2000" dirty="0"/>
              <a:t>Permite analizar la cantidad de exámenes de Laboratorio Clínico   realizados/solicitados en cada uno de los servicios.</a:t>
            </a:r>
          </a:p>
          <a:p>
            <a:pPr>
              <a:buNone/>
            </a:pPr>
            <a:endParaRPr lang="es-CL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71057C-6194-CB37-362C-30C81CC99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" t="23780" r="2224" b="70592"/>
          <a:stretch/>
        </p:blipFill>
        <p:spPr>
          <a:xfrm>
            <a:off x="215317" y="3615400"/>
            <a:ext cx="8768885" cy="28771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FC5657-99B3-27E3-0BAA-DDFEB81C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415E-D2B8-42F8-AB2F-A526E834385C}" type="slidenum">
              <a:rPr lang="es-ES" altLang="es-CL" smtClean="0"/>
              <a:pPr/>
              <a:t>2</a:t>
            </a:fld>
            <a:endParaRPr lang="es-ES" altLang="es-C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n 1" descr="jpg para power point-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¿En qué servicios se desglosa?</a:t>
            </a:r>
            <a:endParaRPr lang="es-CL" sz="3600" b="1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6E46A65-D270-1D31-AAF1-29AB7F7A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7242"/>
              </p:ext>
            </p:extLst>
          </p:nvPr>
        </p:nvGraphicFramePr>
        <p:xfrm>
          <a:off x="777948" y="1663159"/>
          <a:ext cx="2295481" cy="3908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5481">
                  <a:extLst>
                    <a:ext uri="{9D8B030D-6E8A-4147-A177-3AD203B41FA5}">
                      <a16:colId xmlns:a16="http://schemas.microsoft.com/office/drawing/2014/main" val="822436633"/>
                    </a:ext>
                  </a:extLst>
                </a:gridCol>
              </a:tblGrid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66-HOSPITALIZACIÓN MEDICINA INTERNA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3169187561"/>
                  </a:ext>
                </a:extLst>
              </a:tr>
              <a:tr h="1408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90-HOSPITALIZACIÓN QUIRÚRGICA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3021331277"/>
                  </a:ext>
                </a:extLst>
              </a:tr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102-HOSPITALIZACIÓN CARDIOVASCULAR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2281033092"/>
                  </a:ext>
                </a:extLst>
              </a:tr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464-QUIRÓFANOS CARDIOVASCULAR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935952175"/>
                  </a:ext>
                </a:extLst>
              </a:tr>
              <a:tr h="14728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484-QUIRÓFANOS TORACICA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1322837339"/>
                  </a:ext>
                </a:extLst>
              </a:tr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166-UNIDAD DE CUIDADOS INTENSIVOS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1033905469"/>
                  </a:ext>
                </a:extLst>
              </a:tr>
              <a:tr h="288203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195-UNIDAD DE TRATAMIENTO INTENSIVO ADULTO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3934601874"/>
                  </a:ext>
                </a:extLst>
              </a:tr>
              <a:tr h="14728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15105-CONSULTA CARDIOLOGÍA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1974628522"/>
                  </a:ext>
                </a:extLst>
              </a:tr>
              <a:tr h="14728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15107-CONSULTA ONCOLOGÍA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311016132"/>
                  </a:ext>
                </a:extLst>
              </a:tr>
              <a:tr h="14728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15111-CONSULTA NEUMOLOGÍA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3241356073"/>
                  </a:ext>
                </a:extLst>
              </a:tr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15123-PROGRAMA MANEJO DEL DOLOR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3734141349"/>
                  </a:ext>
                </a:extLst>
              </a:tr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15201-CONSULTA CIRUGÍA GENERAL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2229800267"/>
                  </a:ext>
                </a:extLst>
              </a:tr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15220-CONSULTA CIRUGIA CARDIACA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1731153745"/>
                  </a:ext>
                </a:extLst>
              </a:tr>
              <a:tr h="14728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15008-CONSULTA NUTRICIÓN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4265619904"/>
                  </a:ext>
                </a:extLst>
              </a:tr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15010-CONSULTA OTROS PROFESIONALES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3390439802"/>
                  </a:ext>
                </a:extLst>
              </a:tr>
              <a:tr h="14728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631-CENTRO DE COSTOS EXTERNO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4140742095"/>
                  </a:ext>
                </a:extLst>
              </a:tr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15022-PROCEDIMIENTO DE NEUMOLOGÍA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452980938"/>
                  </a:ext>
                </a:extLst>
              </a:tr>
              <a:tr h="288203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245-PROCEDIMIENTOS ASISTENCIA VENTRICULAR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2054818530"/>
                  </a:ext>
                </a:extLst>
              </a:tr>
              <a:tr h="230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15026-PROCEDIMIENTOS DE CARDIOLOGÍA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8" marR="6368" marT="6368" marB="0" anchor="b"/>
                </a:tc>
                <a:extLst>
                  <a:ext uri="{0D108BD9-81ED-4DB2-BD59-A6C34878D82A}">
                    <a16:rowId xmlns:a16="http://schemas.microsoft.com/office/drawing/2014/main" val="1417041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1396925-7B3A-B53C-3ACE-FA8D01107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69955"/>
              </p:ext>
            </p:extLst>
          </p:nvPr>
        </p:nvGraphicFramePr>
        <p:xfrm>
          <a:off x="4853287" y="1638775"/>
          <a:ext cx="2434572" cy="3767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4572">
                  <a:extLst>
                    <a:ext uri="{9D8B030D-6E8A-4147-A177-3AD203B41FA5}">
                      <a16:colId xmlns:a16="http://schemas.microsoft.com/office/drawing/2014/main" val="381272606"/>
                    </a:ext>
                  </a:extLst>
                </a:gridCol>
              </a:tblGrid>
              <a:tr h="3092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253-PROCEDIMIENTOS DE HEMODINAMIA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1312295579"/>
                  </a:ext>
                </a:extLst>
              </a:tr>
              <a:tr h="3092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 dirty="0">
                          <a:effectLst/>
                        </a:rPr>
                        <a:t>15038-PROCEDIMIENTO ONCOLOGÍA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2637794595"/>
                  </a:ext>
                </a:extLst>
              </a:tr>
              <a:tr h="3092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262-PROCEDIMIENTOS DE TRAUMATOLOGÍA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582612109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264-PROCEDIMIENTOS EBUS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676074880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265-PROCEDIMIENTOS ECMO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2498506933"/>
                  </a:ext>
                </a:extLst>
              </a:tr>
              <a:tr h="3092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267-PROCEDIMIENTOS ENDOSCÓPICOS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2454989281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270-PROCEDIMIENTOS TAVI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3352863193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518-LABORATORIO CLÍNICO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2315745573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537-ECOCARDIOGRAFÍA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1632675482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41107-TOMOGRAFÍA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1722112379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41108-IMAGENOLOGÍA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103098951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544-ANATOMÍA PATOLÓGICA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3186819328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51001-BANCO DE SANGRE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2466444520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55101-SERVICIO FARMACEUTICO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774076310"/>
                  </a:ext>
                </a:extLst>
              </a:tr>
              <a:tr h="3092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95301-CENTRAL DE ESTERILIZACIÓN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852030716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652-SERVICIO DE ALIMENTACIÓN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3379037118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>
                          <a:effectLst/>
                        </a:rPr>
                        <a:t>95501-MANTENIMIENTO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2228873497"/>
                  </a:ext>
                </a:extLst>
              </a:tr>
              <a:tr h="170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1" u="none" strike="noStrike" dirty="0">
                          <a:effectLst/>
                        </a:rPr>
                        <a:t>670-ADMINISTRACIÓN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3" marR="7723" marT="7723" marB="0" anchor="b"/>
                </a:tc>
                <a:extLst>
                  <a:ext uri="{0D108BD9-81ED-4DB2-BD59-A6C34878D82A}">
                    <a16:rowId xmlns:a16="http://schemas.microsoft.com/office/drawing/2014/main" val="3956299296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10C406-CEF7-E9B1-C38D-3AE7AF43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415E-D2B8-42F8-AB2F-A526E834385C}" type="slidenum">
              <a:rPr lang="es-ES" altLang="es-CL" smtClean="0"/>
              <a:pPr/>
              <a:t>3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7904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n 1" descr="jpg para power point-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986" y="687997"/>
            <a:ext cx="8229600" cy="1143000"/>
          </a:xfrm>
        </p:spPr>
        <p:txBody>
          <a:bodyPr/>
          <a:lstStyle/>
          <a:p>
            <a:r>
              <a:rPr lang="es-ES" sz="3600" dirty="0"/>
              <a:t>¿Qué problema tenemos actualmente?</a:t>
            </a:r>
            <a:endParaRPr lang="es-CL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1821C9-0517-CC32-2AB6-E4D415933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 t="23731" r="1124" b="5325"/>
          <a:stretch/>
        </p:blipFill>
        <p:spPr>
          <a:xfrm>
            <a:off x="293727" y="2290807"/>
            <a:ext cx="5546241" cy="226527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BD6DC2-DAF2-8961-9F92-AD18F58219AC}"/>
              </a:ext>
            </a:extLst>
          </p:cNvPr>
          <p:cNvSpPr txBox="1"/>
          <p:nvPr/>
        </p:nvSpPr>
        <p:spPr>
          <a:xfrm>
            <a:off x="5839968" y="2838668"/>
            <a:ext cx="3121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¿En qué centro de costo cargamos estos 20 exámenes?</a:t>
            </a:r>
          </a:p>
          <a:p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¿Debemos si quiera cargar estos 20 exámenes a algún centro de costo?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D11207-0B3C-8BF1-DCE9-008AFFFC9A37}"/>
              </a:ext>
            </a:extLst>
          </p:cNvPr>
          <p:cNvSpPr/>
          <p:nvPr/>
        </p:nvSpPr>
        <p:spPr>
          <a:xfrm>
            <a:off x="664829" y="2425700"/>
            <a:ext cx="382921" cy="93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29B20A-CB08-4BBE-D1D5-E2FB67D3916A}"/>
              </a:ext>
            </a:extLst>
          </p:cNvPr>
          <p:cNvSpPr/>
          <p:nvPr/>
        </p:nvSpPr>
        <p:spPr>
          <a:xfrm>
            <a:off x="2693451" y="4445000"/>
            <a:ext cx="382921" cy="93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0637045E-A223-D145-7CC8-A03ECE2B24A8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16200000" flipH="1">
            <a:off x="2849257" y="432733"/>
            <a:ext cx="997744" cy="4983678"/>
          </a:xfrm>
          <a:prstGeom prst="bentConnector4">
            <a:avLst>
              <a:gd name="adj1" fmla="val -45824"/>
              <a:gd name="adj2" fmla="val 519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1F00F39-75FD-76D4-4C58-3F4F55FFE143}"/>
              </a:ext>
            </a:extLst>
          </p:cNvPr>
          <p:cNvCxnSpPr>
            <a:cxnSpLocks/>
            <a:stCxn id="7" idx="0"/>
            <a:endCxn id="3" idx="3"/>
          </p:cNvCxnSpPr>
          <p:nvPr/>
        </p:nvCxnSpPr>
        <p:spPr>
          <a:xfrm rot="5400000" flipH="1" flipV="1">
            <a:off x="3851662" y="2456694"/>
            <a:ext cx="1021557" cy="2955056"/>
          </a:xfrm>
          <a:prstGeom prst="bentConnector4">
            <a:avLst>
              <a:gd name="adj1" fmla="val 69148"/>
              <a:gd name="adj2" fmla="val 880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0152E4-142A-E202-DF8D-CA12A3A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415E-D2B8-42F8-AB2F-A526E834385C}" type="slidenum">
              <a:rPr lang="es-ES" altLang="es-CL" smtClean="0"/>
              <a:pPr/>
              <a:t>4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2535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n 1" descr="jpg para power point-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907021"/>
            <a:ext cx="8229600" cy="2738053"/>
          </a:xfrm>
        </p:spPr>
        <p:txBody>
          <a:bodyPr/>
          <a:lstStyle/>
          <a:p>
            <a:endParaRPr lang="es-CL" sz="2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B851C27-4D7D-C086-9CE9-EFCD76F9F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2" t="18404" r="65183" b="5632"/>
          <a:stretch/>
        </p:blipFill>
        <p:spPr>
          <a:xfrm>
            <a:off x="319414" y="1876225"/>
            <a:ext cx="3162691" cy="4074754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F03B5F9E-4EDE-4BA6-B421-15C89F97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687997"/>
            <a:ext cx="8229600" cy="1143000"/>
          </a:xfrm>
        </p:spPr>
        <p:txBody>
          <a:bodyPr/>
          <a:lstStyle/>
          <a:p>
            <a:r>
              <a:rPr lang="es-ES" sz="3600" dirty="0"/>
              <a:t>¿Qué problema tenemos actualmente?</a:t>
            </a:r>
            <a:endParaRPr lang="es-CL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2A84A9-B449-6E2D-7521-E4A379A55E4B}"/>
              </a:ext>
            </a:extLst>
          </p:cNvPr>
          <p:cNvSpPr txBox="1"/>
          <p:nvPr/>
        </p:nvSpPr>
        <p:spPr>
          <a:xfrm>
            <a:off x="3648016" y="2289708"/>
            <a:ext cx="4872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¿En qué centro de costo cargar estos servicios?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E05036-B665-747F-ACAD-F01114AA9CAD}"/>
              </a:ext>
            </a:extLst>
          </p:cNvPr>
          <p:cNvSpPr txBox="1"/>
          <p:nvPr/>
        </p:nvSpPr>
        <p:spPr>
          <a:xfrm>
            <a:off x="3648016" y="3853705"/>
            <a:ext cx="457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¿Los 3 INTER van al mismo centro de costo?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74EA31-88F4-31E6-BBF7-B988BE576F3D}"/>
              </a:ext>
            </a:extLst>
          </p:cNvPr>
          <p:cNvSpPr txBox="1"/>
          <p:nvPr/>
        </p:nvSpPr>
        <p:spPr>
          <a:xfrm>
            <a:off x="3801519" y="2843706"/>
            <a:ext cx="403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1" u="none" strike="noStrike" dirty="0">
                <a:effectLst/>
              </a:rPr>
              <a:t>166-UNIDAD DE CUIDADOS INTENSIVOS</a:t>
            </a:r>
            <a:endParaRPr lang="es-E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B7E1DA-E90D-9844-184A-7949AD7E9EA2}"/>
              </a:ext>
            </a:extLst>
          </p:cNvPr>
          <p:cNvSpPr txBox="1"/>
          <p:nvPr/>
        </p:nvSpPr>
        <p:spPr>
          <a:xfrm>
            <a:off x="3801519" y="3196152"/>
            <a:ext cx="512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1" u="none" strike="noStrike" dirty="0">
                <a:effectLst/>
              </a:rPr>
              <a:t>195-UNIDAD DE TRATAMIENTO INTENSIVO ADULTO</a:t>
            </a:r>
            <a:endParaRPr lang="es-E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6D4C98-B386-529D-A315-1845EE3034E6}"/>
              </a:ext>
            </a:extLst>
          </p:cNvPr>
          <p:cNvSpPr/>
          <p:nvPr/>
        </p:nvSpPr>
        <p:spPr>
          <a:xfrm>
            <a:off x="865814" y="2011920"/>
            <a:ext cx="991561" cy="239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F3A7879-7E87-540E-95C4-F004F8678C51}"/>
              </a:ext>
            </a:extLst>
          </p:cNvPr>
          <p:cNvSpPr/>
          <p:nvPr/>
        </p:nvSpPr>
        <p:spPr>
          <a:xfrm>
            <a:off x="2007651" y="5781675"/>
            <a:ext cx="1078449" cy="16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5EA8C0EA-AC4C-3EE2-43A0-EEAC4AF5FFD5}"/>
              </a:ext>
            </a:extLst>
          </p:cNvPr>
          <p:cNvCxnSpPr>
            <a:cxnSpLocks/>
            <a:stCxn id="9" idx="0"/>
            <a:endCxn id="2" idx="3"/>
          </p:cNvCxnSpPr>
          <p:nvPr/>
        </p:nvCxnSpPr>
        <p:spPr>
          <a:xfrm rot="16200000" flipH="1">
            <a:off x="1471009" y="1902506"/>
            <a:ext cx="1901682" cy="2120510"/>
          </a:xfrm>
          <a:prstGeom prst="bentConnector4">
            <a:avLst>
              <a:gd name="adj1" fmla="val -19156"/>
              <a:gd name="adj2" fmla="val 892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BB5899F-1520-4E49-5DBA-14235FE6F9E6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5400000" flipH="1" flipV="1">
            <a:off x="2080454" y="4380025"/>
            <a:ext cx="1868073" cy="935229"/>
          </a:xfrm>
          <a:prstGeom prst="bentConnector4">
            <a:avLst>
              <a:gd name="adj1" fmla="val 55588"/>
              <a:gd name="adj2" fmla="val 602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7AEBAE0-57BC-D22D-9889-D34ED303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415E-D2B8-42F8-AB2F-A526E834385C}" type="slidenum">
              <a:rPr lang="es-ES" altLang="es-CL" smtClean="0"/>
              <a:pPr/>
              <a:t>5</a:t>
            </a:fld>
            <a:endParaRPr lang="es-ES" altLang="es-CL" dirty="0"/>
          </a:p>
        </p:txBody>
      </p:sp>
    </p:spTree>
    <p:extLst>
      <p:ext uri="{BB962C8B-B14F-4D97-AF65-F5344CB8AC3E}">
        <p14:creationId xmlns:p14="http://schemas.microsoft.com/office/powerpoint/2010/main" val="325359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n 1" descr="jpg para power point-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39FE70F1-AC0B-4164-AAA7-588F98BF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687997"/>
            <a:ext cx="8229600" cy="1143000"/>
          </a:xfrm>
        </p:spPr>
        <p:txBody>
          <a:bodyPr/>
          <a:lstStyle/>
          <a:p>
            <a:pPr algn="l"/>
            <a:r>
              <a:rPr lang="es-ES" sz="3600" dirty="0"/>
              <a:t>O sea</a:t>
            </a:r>
            <a:endParaRPr lang="es-CL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B28D1-7CBE-AE99-E512-88484A9A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7704" cy="4351338"/>
          </a:xfrm>
        </p:spPr>
        <p:txBody>
          <a:bodyPr>
            <a:normAutofit/>
          </a:bodyPr>
          <a:lstStyle/>
          <a:p>
            <a:r>
              <a:rPr lang="es-ES" sz="2800" b="1" dirty="0"/>
              <a:t>No sabemos a ciencia cierta en donde cargar toda la información que se nos brinda.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AB2C9D-45AA-3F6C-2220-14082AFA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415E-D2B8-42F8-AB2F-A526E834385C}" type="slidenum">
              <a:rPr lang="es-ES" altLang="es-CL" smtClean="0"/>
              <a:pPr/>
              <a:t>6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25359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0C562-9788-E188-F027-D5F579D5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necesitamos?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ABEF5-6E2E-1677-15D3-670BC2A8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Información sobre dónde cargar cada producción de exámenes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642D19-158D-E7A4-6705-D77AA24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415E-D2B8-42F8-AB2F-A526E834385C}" type="slidenum">
              <a:rPr lang="es-ES" altLang="es-CL" smtClean="0"/>
              <a:pPr/>
              <a:t>7</a:t>
            </a:fld>
            <a:endParaRPr lang="es-ES" alt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3212F3-77A9-0830-6040-78024BADE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18404" r="65183" b="5632"/>
          <a:stretch/>
        </p:blipFill>
        <p:spPr>
          <a:xfrm>
            <a:off x="457200" y="2646721"/>
            <a:ext cx="3162691" cy="40747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99B784D-EE44-B3C7-E569-72EC8D309707}"/>
              </a:ext>
            </a:extLst>
          </p:cNvPr>
          <p:cNvSpPr/>
          <p:nvPr/>
        </p:nvSpPr>
        <p:spPr>
          <a:xfrm>
            <a:off x="2145437" y="6552171"/>
            <a:ext cx="1078449" cy="16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4BEF0BC-41F2-AFF4-8070-8BF4B03FB195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2939727" y="4183770"/>
            <a:ext cx="2113336" cy="2623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CC67B8-C015-7DE7-53A2-C146415B8674}"/>
              </a:ext>
            </a:extLst>
          </p:cNvPr>
          <p:cNvSpPr txBox="1"/>
          <p:nvPr/>
        </p:nvSpPr>
        <p:spPr>
          <a:xfrm>
            <a:off x="5524111" y="3678515"/>
            <a:ext cx="95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Todos 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6032C4-2726-F254-8F3E-A03C0DF9478E}"/>
              </a:ext>
            </a:extLst>
          </p:cNvPr>
          <p:cNvSpPr txBox="1"/>
          <p:nvPr/>
        </p:nvSpPr>
        <p:spPr>
          <a:xfrm>
            <a:off x="5279237" y="4117508"/>
            <a:ext cx="2686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1" u="none" strike="noStrike" dirty="0">
                <a:effectLst/>
              </a:rPr>
              <a:t>166-UNIDAD DE CUIDADOS INTENSIVOS</a:t>
            </a:r>
            <a:endParaRPr lang="es-E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0C562-9788-E188-F027-D5F579D5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necesitamos?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ABEF5-6E2E-1677-15D3-670BC2A8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O el formato rellenado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642D19-158D-E7A4-6705-D77AA24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415E-D2B8-42F8-AB2F-A526E834385C}" type="slidenum">
              <a:rPr lang="es-ES" altLang="es-CL" smtClean="0"/>
              <a:pPr/>
              <a:t>8</a:t>
            </a:fld>
            <a:endParaRPr lang="es-ES" altLang="es-CL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767E8AB-9D33-2A24-E6A0-2F3B8D08B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09" b="74629"/>
          <a:stretch/>
        </p:blipFill>
        <p:spPr>
          <a:xfrm>
            <a:off x="457200" y="3003550"/>
            <a:ext cx="8229600" cy="1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0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n 1" descr="jpg para power point-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9E13D-8499-46E6-E36F-4E97C44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562" y="2990056"/>
            <a:ext cx="5476875" cy="877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5400" b="1" dirty="0"/>
              <a:t>MUCHAS GRACIAS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31D833F-DC87-90A6-6324-2EF4E0ED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415E-D2B8-42F8-AB2F-A526E834385C}" type="slidenum">
              <a:rPr lang="es-ES" altLang="es-CL" smtClean="0"/>
              <a:pPr/>
              <a:t>9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05984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258</Words>
  <Application>Microsoft Office PowerPoint</Application>
  <PresentationFormat>Presentación en pantalla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Requerimientos SIGCOM para Laboratorio Clínico</vt:lpstr>
      <vt:lpstr>¿Para qué sirve el Formato SIGCOM?</vt:lpstr>
      <vt:lpstr>¿En qué servicios se desglosa?</vt:lpstr>
      <vt:lpstr>¿Qué problema tenemos actualmente?</vt:lpstr>
      <vt:lpstr>¿Qué problema tenemos actualmente?</vt:lpstr>
      <vt:lpstr>O sea</vt:lpstr>
      <vt:lpstr>¿Qué necesitamos?</vt:lpstr>
      <vt:lpstr>¿Qué necesitamos?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María Villagra</dc:creator>
  <cp:lastModifiedBy>GUILLERMO MOLINA</cp:lastModifiedBy>
  <cp:revision>42</cp:revision>
  <dcterms:created xsi:type="dcterms:W3CDTF">2015-01-26T16:22:31Z</dcterms:created>
  <dcterms:modified xsi:type="dcterms:W3CDTF">2022-11-03T12:28:29Z</dcterms:modified>
</cp:coreProperties>
</file>