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75" r:id="rId3"/>
    <p:sldId id="257" r:id="rId4"/>
    <p:sldId id="265" r:id="rId5"/>
    <p:sldId id="258" r:id="rId6"/>
    <p:sldId id="266" r:id="rId7"/>
    <p:sldId id="267" r:id="rId8"/>
    <p:sldId id="268" r:id="rId9"/>
    <p:sldId id="270" r:id="rId10"/>
    <p:sldId id="269" r:id="rId11"/>
    <p:sldId id="271" r:id="rId12"/>
    <p:sldId id="272" r:id="rId13"/>
    <p:sldId id="274"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0717" autoAdjust="0"/>
  </p:normalViewPr>
  <p:slideViewPr>
    <p:cSldViewPr snapToGrid="0">
      <p:cViewPr varScale="1">
        <p:scale>
          <a:sx n="103" d="100"/>
          <a:sy n="103" d="100"/>
        </p:scale>
        <p:origin x="678" y="114"/>
      </p:cViewPr>
      <p:guideLst/>
    </p:cSldViewPr>
  </p:slideViewPr>
  <p:notesTextViewPr>
    <p:cViewPr>
      <p:scale>
        <a:sx n="150" d="100"/>
        <a:sy n="15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80D13-8264-4945-B281-137A0D0EBCD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84B9290-81EF-4FCA-A206-28392C3A9F85}">
      <dgm:prSet/>
      <dgm:spPr/>
      <dgm:t>
        <a:bodyPr/>
        <a:lstStyle/>
        <a:p>
          <a:r>
            <a:rPr lang="en-US" dirty="0">
              <a:latin typeface="Arial" panose="020B0604020202020204" pitchFamily="34" charset="0"/>
              <a:cs typeface="Arial" panose="020B0604020202020204" pitchFamily="34" charset="0"/>
            </a:rPr>
            <a:t>Base on the data analysis, we want to demonstrate the effect of COVID-19 in the car industry.</a:t>
          </a:r>
        </a:p>
      </dgm:t>
    </dgm:pt>
    <dgm:pt modelId="{A4AB663A-0C5A-44CA-B60C-86E48928BAB0}" type="parTrans" cxnId="{CFD552F9-4327-4042-AA9D-BFAE66987426}">
      <dgm:prSet/>
      <dgm:spPr/>
      <dgm:t>
        <a:bodyPr/>
        <a:lstStyle/>
        <a:p>
          <a:endParaRPr lang="en-US"/>
        </a:p>
      </dgm:t>
    </dgm:pt>
    <dgm:pt modelId="{B3C371B6-4705-4EBE-B841-5632128049DC}" type="sibTrans" cxnId="{CFD552F9-4327-4042-AA9D-BFAE66987426}">
      <dgm:prSet/>
      <dgm:spPr/>
      <dgm:t>
        <a:bodyPr/>
        <a:lstStyle/>
        <a:p>
          <a:endParaRPr lang="en-US"/>
        </a:p>
      </dgm:t>
    </dgm:pt>
    <dgm:pt modelId="{9C0FEF57-8B7F-45A0-A90B-33AC767F228E}">
      <dgm:prSet/>
      <dgm:spPr/>
      <dgm:t>
        <a:bodyPr/>
        <a:lstStyle/>
        <a:p>
          <a:r>
            <a:rPr lang="en-US" dirty="0">
              <a:latin typeface="Arial" panose="020B0604020202020204" pitchFamily="34" charset="0"/>
              <a:cs typeface="Arial" panose="020B0604020202020204" pitchFamily="34" charset="0"/>
            </a:rPr>
            <a:t>How did </a:t>
          </a:r>
          <a:r>
            <a:rPr lang="en-US" b="0" i="0" dirty="0">
              <a:latin typeface="Arial" panose="020B0604020202020204" pitchFamily="34" charset="0"/>
              <a:cs typeface="Arial" panose="020B0604020202020204" pitchFamily="34" charset="0"/>
            </a:rPr>
            <a:t>COVID-19 impact the car industry?</a:t>
          </a:r>
          <a:r>
            <a:rPr lang="en-US" dirty="0">
              <a:latin typeface="Arial" panose="020B0604020202020204" pitchFamily="34" charset="0"/>
              <a:cs typeface="Arial" panose="020B0604020202020204" pitchFamily="34" charset="0"/>
            </a:rPr>
            <a:t> Why?</a:t>
          </a:r>
        </a:p>
      </dgm:t>
    </dgm:pt>
    <dgm:pt modelId="{856EBC4C-9B0F-4035-88C5-7F991A68DD5A}" type="parTrans" cxnId="{AC93AE46-EEBA-48DD-BA94-E754E9EC7678}">
      <dgm:prSet/>
      <dgm:spPr/>
      <dgm:t>
        <a:bodyPr/>
        <a:lstStyle/>
        <a:p>
          <a:endParaRPr lang="en-US"/>
        </a:p>
      </dgm:t>
    </dgm:pt>
    <dgm:pt modelId="{A80689B3-CC2E-4D20-84BC-9044EE2D41C3}" type="sibTrans" cxnId="{AC93AE46-EEBA-48DD-BA94-E754E9EC7678}">
      <dgm:prSet/>
      <dgm:spPr/>
      <dgm:t>
        <a:bodyPr/>
        <a:lstStyle/>
        <a:p>
          <a:endParaRPr lang="en-US"/>
        </a:p>
      </dgm:t>
    </dgm:pt>
    <dgm:pt modelId="{B5398B42-BEA1-40DF-9471-164F5AF376D8}">
      <dgm:prSet/>
      <dgm:spPr/>
      <dgm:t>
        <a:bodyPr/>
        <a:lstStyle/>
        <a:p>
          <a:r>
            <a:rPr lang="en-US" dirty="0">
              <a:latin typeface="Arial" panose="020B0604020202020204" pitchFamily="34" charset="0"/>
              <a:cs typeface="Arial" panose="020B0604020202020204" pitchFamily="34" charset="0"/>
            </a:rPr>
            <a:t>Describe whether you were able to answer these questions to your satisfaction, and briefly summarize your findings</a:t>
          </a:r>
        </a:p>
      </dgm:t>
    </dgm:pt>
    <dgm:pt modelId="{F552E344-9A34-4300-8832-5B13438EC55E}" type="parTrans" cxnId="{03EF4816-9D19-4C30-A475-3D3D676BAC56}">
      <dgm:prSet/>
      <dgm:spPr/>
      <dgm:t>
        <a:bodyPr/>
        <a:lstStyle/>
        <a:p>
          <a:endParaRPr lang="en-US"/>
        </a:p>
      </dgm:t>
    </dgm:pt>
    <dgm:pt modelId="{E12E4965-A35D-4E11-91ED-86CF60003B77}" type="sibTrans" cxnId="{03EF4816-9D19-4C30-A475-3D3D676BAC56}">
      <dgm:prSet/>
      <dgm:spPr/>
      <dgm:t>
        <a:bodyPr/>
        <a:lstStyle/>
        <a:p>
          <a:endParaRPr lang="en-US"/>
        </a:p>
      </dgm:t>
    </dgm:pt>
    <dgm:pt modelId="{6C41862A-D6F9-47A5-924F-0245F29E336B}" type="pres">
      <dgm:prSet presAssocID="{15780D13-8264-4945-B281-137A0D0EBCD7}" presName="root" presStyleCnt="0">
        <dgm:presLayoutVars>
          <dgm:dir/>
          <dgm:resizeHandles val="exact"/>
        </dgm:presLayoutVars>
      </dgm:prSet>
      <dgm:spPr/>
    </dgm:pt>
    <dgm:pt modelId="{FF87197C-8514-4A06-94AF-96938F233561}" type="pres">
      <dgm:prSet presAssocID="{F84B9290-81EF-4FCA-A206-28392C3A9F85}" presName="compNode" presStyleCnt="0"/>
      <dgm:spPr/>
    </dgm:pt>
    <dgm:pt modelId="{801D1BA6-FB8B-414D-A41E-489AEC1C06FC}" type="pres">
      <dgm:prSet presAssocID="{F84B9290-81EF-4FCA-A206-28392C3A9F85}" presName="bgRect" presStyleLbl="bgShp" presStyleIdx="0" presStyleCnt="3"/>
      <dgm:spPr/>
    </dgm:pt>
    <dgm:pt modelId="{9D5D785A-E384-45BC-8C62-423E4B2E778F}" type="pres">
      <dgm:prSet presAssocID="{F84B9290-81EF-4FCA-A206-28392C3A9F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EBBA60AE-A406-4932-8C3E-0139E4AF40BB}" type="pres">
      <dgm:prSet presAssocID="{F84B9290-81EF-4FCA-A206-28392C3A9F85}" presName="spaceRect" presStyleCnt="0"/>
      <dgm:spPr/>
    </dgm:pt>
    <dgm:pt modelId="{4AE5B39F-AE1B-4AA5-BEF0-8F16B8CFA868}" type="pres">
      <dgm:prSet presAssocID="{F84B9290-81EF-4FCA-A206-28392C3A9F85}" presName="parTx" presStyleLbl="revTx" presStyleIdx="0" presStyleCnt="3">
        <dgm:presLayoutVars>
          <dgm:chMax val="0"/>
          <dgm:chPref val="0"/>
        </dgm:presLayoutVars>
      </dgm:prSet>
      <dgm:spPr/>
    </dgm:pt>
    <dgm:pt modelId="{B414E3A1-2E9B-42AB-82C7-3C8B4E4E6C09}" type="pres">
      <dgm:prSet presAssocID="{B3C371B6-4705-4EBE-B841-5632128049DC}" presName="sibTrans" presStyleCnt="0"/>
      <dgm:spPr/>
    </dgm:pt>
    <dgm:pt modelId="{B0649314-7C49-42A1-B3DD-A92D48FBED96}" type="pres">
      <dgm:prSet presAssocID="{9C0FEF57-8B7F-45A0-A90B-33AC767F228E}" presName="compNode" presStyleCnt="0"/>
      <dgm:spPr/>
    </dgm:pt>
    <dgm:pt modelId="{CE5222A3-21C2-401F-9A10-6D82A288FDEF}" type="pres">
      <dgm:prSet presAssocID="{9C0FEF57-8B7F-45A0-A90B-33AC767F228E}" presName="bgRect" presStyleLbl="bgShp" presStyleIdx="1" presStyleCnt="3"/>
      <dgm:spPr/>
    </dgm:pt>
    <dgm:pt modelId="{5AE01A77-604D-4650-AF4C-F21A357D3928}" type="pres">
      <dgm:prSet presAssocID="{9C0FEF57-8B7F-45A0-A90B-33AC767F22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4B550221-7A07-4193-886E-3F974E42A792}" type="pres">
      <dgm:prSet presAssocID="{9C0FEF57-8B7F-45A0-A90B-33AC767F228E}" presName="spaceRect" presStyleCnt="0"/>
      <dgm:spPr/>
    </dgm:pt>
    <dgm:pt modelId="{87E6C3E8-EEE2-4EE9-9B95-02D542529D9A}" type="pres">
      <dgm:prSet presAssocID="{9C0FEF57-8B7F-45A0-A90B-33AC767F228E}" presName="parTx" presStyleLbl="revTx" presStyleIdx="1" presStyleCnt="3">
        <dgm:presLayoutVars>
          <dgm:chMax val="0"/>
          <dgm:chPref val="0"/>
        </dgm:presLayoutVars>
      </dgm:prSet>
      <dgm:spPr/>
    </dgm:pt>
    <dgm:pt modelId="{6048D17C-46E9-4EC8-845A-C1F79EEF2842}" type="pres">
      <dgm:prSet presAssocID="{A80689B3-CC2E-4D20-84BC-9044EE2D41C3}" presName="sibTrans" presStyleCnt="0"/>
      <dgm:spPr/>
    </dgm:pt>
    <dgm:pt modelId="{6AFBB301-DE59-4081-BBA7-4401FC286D44}" type="pres">
      <dgm:prSet presAssocID="{B5398B42-BEA1-40DF-9471-164F5AF376D8}" presName="compNode" presStyleCnt="0"/>
      <dgm:spPr/>
    </dgm:pt>
    <dgm:pt modelId="{BBEFB4EE-13C3-49BB-B0A7-F457A6B3583C}" type="pres">
      <dgm:prSet presAssocID="{B5398B42-BEA1-40DF-9471-164F5AF376D8}" presName="bgRect" presStyleLbl="bgShp" presStyleIdx="2" presStyleCnt="3"/>
      <dgm:spPr/>
    </dgm:pt>
    <dgm:pt modelId="{F7A1BBC7-A392-4F71-9E50-A288B1A598AC}" type="pres">
      <dgm:prSet presAssocID="{B5398B42-BEA1-40DF-9471-164F5AF376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7FA3E873-A6A3-4912-8A9B-7B3681F8445E}" type="pres">
      <dgm:prSet presAssocID="{B5398B42-BEA1-40DF-9471-164F5AF376D8}" presName="spaceRect" presStyleCnt="0"/>
      <dgm:spPr/>
    </dgm:pt>
    <dgm:pt modelId="{312FAB0F-5689-4A14-981B-E10EC79A60AB}" type="pres">
      <dgm:prSet presAssocID="{B5398B42-BEA1-40DF-9471-164F5AF376D8}" presName="parTx" presStyleLbl="revTx" presStyleIdx="2" presStyleCnt="3">
        <dgm:presLayoutVars>
          <dgm:chMax val="0"/>
          <dgm:chPref val="0"/>
        </dgm:presLayoutVars>
      </dgm:prSet>
      <dgm:spPr/>
    </dgm:pt>
  </dgm:ptLst>
  <dgm:cxnLst>
    <dgm:cxn modelId="{03EF4816-9D19-4C30-A475-3D3D676BAC56}" srcId="{15780D13-8264-4945-B281-137A0D0EBCD7}" destId="{B5398B42-BEA1-40DF-9471-164F5AF376D8}" srcOrd="2" destOrd="0" parTransId="{F552E344-9A34-4300-8832-5B13438EC55E}" sibTransId="{E12E4965-A35D-4E11-91ED-86CF60003B77}"/>
    <dgm:cxn modelId="{AC93AE46-EEBA-48DD-BA94-E754E9EC7678}" srcId="{15780D13-8264-4945-B281-137A0D0EBCD7}" destId="{9C0FEF57-8B7F-45A0-A90B-33AC767F228E}" srcOrd="1" destOrd="0" parTransId="{856EBC4C-9B0F-4035-88C5-7F991A68DD5A}" sibTransId="{A80689B3-CC2E-4D20-84BC-9044EE2D41C3}"/>
    <dgm:cxn modelId="{0521B56A-9358-4777-B5B3-0EF2694EA929}" type="presOf" srcId="{B5398B42-BEA1-40DF-9471-164F5AF376D8}" destId="{312FAB0F-5689-4A14-981B-E10EC79A60AB}" srcOrd="0" destOrd="0" presId="urn:microsoft.com/office/officeart/2018/2/layout/IconVerticalSolidList"/>
    <dgm:cxn modelId="{7C051D83-C29C-435A-BDC8-30572C2F6197}" type="presOf" srcId="{F84B9290-81EF-4FCA-A206-28392C3A9F85}" destId="{4AE5B39F-AE1B-4AA5-BEF0-8F16B8CFA868}" srcOrd="0" destOrd="0" presId="urn:microsoft.com/office/officeart/2018/2/layout/IconVerticalSolidList"/>
    <dgm:cxn modelId="{FD40ABB3-6558-4AC4-BEF4-F6C2C7AE751F}" type="presOf" srcId="{15780D13-8264-4945-B281-137A0D0EBCD7}" destId="{6C41862A-D6F9-47A5-924F-0245F29E336B}" srcOrd="0" destOrd="0" presId="urn:microsoft.com/office/officeart/2018/2/layout/IconVerticalSolidList"/>
    <dgm:cxn modelId="{3B3D7FE8-F0B4-43CF-BD1A-3090B62DE542}" type="presOf" srcId="{9C0FEF57-8B7F-45A0-A90B-33AC767F228E}" destId="{87E6C3E8-EEE2-4EE9-9B95-02D542529D9A}" srcOrd="0" destOrd="0" presId="urn:microsoft.com/office/officeart/2018/2/layout/IconVerticalSolidList"/>
    <dgm:cxn modelId="{CFD552F9-4327-4042-AA9D-BFAE66987426}" srcId="{15780D13-8264-4945-B281-137A0D0EBCD7}" destId="{F84B9290-81EF-4FCA-A206-28392C3A9F85}" srcOrd="0" destOrd="0" parTransId="{A4AB663A-0C5A-44CA-B60C-86E48928BAB0}" sibTransId="{B3C371B6-4705-4EBE-B841-5632128049DC}"/>
    <dgm:cxn modelId="{00AD86FC-DBD4-4A94-8D61-47C17ABAEE1F}" type="presParOf" srcId="{6C41862A-D6F9-47A5-924F-0245F29E336B}" destId="{FF87197C-8514-4A06-94AF-96938F233561}" srcOrd="0" destOrd="0" presId="urn:microsoft.com/office/officeart/2018/2/layout/IconVerticalSolidList"/>
    <dgm:cxn modelId="{0E29AC64-9B16-4773-B32D-CCC883C87474}" type="presParOf" srcId="{FF87197C-8514-4A06-94AF-96938F233561}" destId="{801D1BA6-FB8B-414D-A41E-489AEC1C06FC}" srcOrd="0" destOrd="0" presId="urn:microsoft.com/office/officeart/2018/2/layout/IconVerticalSolidList"/>
    <dgm:cxn modelId="{4FE0BBA9-0E8E-433F-BE1E-1C07AD4EA72D}" type="presParOf" srcId="{FF87197C-8514-4A06-94AF-96938F233561}" destId="{9D5D785A-E384-45BC-8C62-423E4B2E778F}" srcOrd="1" destOrd="0" presId="urn:microsoft.com/office/officeart/2018/2/layout/IconVerticalSolidList"/>
    <dgm:cxn modelId="{55299035-BD98-4BD3-A8A3-A5AE7C406A7B}" type="presParOf" srcId="{FF87197C-8514-4A06-94AF-96938F233561}" destId="{EBBA60AE-A406-4932-8C3E-0139E4AF40BB}" srcOrd="2" destOrd="0" presId="urn:microsoft.com/office/officeart/2018/2/layout/IconVerticalSolidList"/>
    <dgm:cxn modelId="{08E5DB18-8705-4741-B49B-1B5F918CD040}" type="presParOf" srcId="{FF87197C-8514-4A06-94AF-96938F233561}" destId="{4AE5B39F-AE1B-4AA5-BEF0-8F16B8CFA868}" srcOrd="3" destOrd="0" presId="urn:microsoft.com/office/officeart/2018/2/layout/IconVerticalSolidList"/>
    <dgm:cxn modelId="{3735E1A0-38E9-42AB-A39A-B1895DBE8C2B}" type="presParOf" srcId="{6C41862A-D6F9-47A5-924F-0245F29E336B}" destId="{B414E3A1-2E9B-42AB-82C7-3C8B4E4E6C09}" srcOrd="1" destOrd="0" presId="urn:microsoft.com/office/officeart/2018/2/layout/IconVerticalSolidList"/>
    <dgm:cxn modelId="{B8CAD6ED-77FB-4D6F-92FE-9902826EBC2C}" type="presParOf" srcId="{6C41862A-D6F9-47A5-924F-0245F29E336B}" destId="{B0649314-7C49-42A1-B3DD-A92D48FBED96}" srcOrd="2" destOrd="0" presId="urn:microsoft.com/office/officeart/2018/2/layout/IconVerticalSolidList"/>
    <dgm:cxn modelId="{7886C448-310E-40AF-ABFA-E709CC474463}" type="presParOf" srcId="{B0649314-7C49-42A1-B3DD-A92D48FBED96}" destId="{CE5222A3-21C2-401F-9A10-6D82A288FDEF}" srcOrd="0" destOrd="0" presId="urn:microsoft.com/office/officeart/2018/2/layout/IconVerticalSolidList"/>
    <dgm:cxn modelId="{9035071F-7A50-4F08-B2D3-1C61532D6F88}" type="presParOf" srcId="{B0649314-7C49-42A1-B3DD-A92D48FBED96}" destId="{5AE01A77-604D-4650-AF4C-F21A357D3928}" srcOrd="1" destOrd="0" presId="urn:microsoft.com/office/officeart/2018/2/layout/IconVerticalSolidList"/>
    <dgm:cxn modelId="{035030B0-7744-4638-8498-531626A77411}" type="presParOf" srcId="{B0649314-7C49-42A1-B3DD-A92D48FBED96}" destId="{4B550221-7A07-4193-886E-3F974E42A792}" srcOrd="2" destOrd="0" presId="urn:microsoft.com/office/officeart/2018/2/layout/IconVerticalSolidList"/>
    <dgm:cxn modelId="{6CE393C8-72D1-4A43-8182-623BFBE8590F}" type="presParOf" srcId="{B0649314-7C49-42A1-B3DD-A92D48FBED96}" destId="{87E6C3E8-EEE2-4EE9-9B95-02D542529D9A}" srcOrd="3" destOrd="0" presId="urn:microsoft.com/office/officeart/2018/2/layout/IconVerticalSolidList"/>
    <dgm:cxn modelId="{67F8BC25-7A84-4AC8-B27F-B6121CA4A9DA}" type="presParOf" srcId="{6C41862A-D6F9-47A5-924F-0245F29E336B}" destId="{6048D17C-46E9-4EC8-845A-C1F79EEF2842}" srcOrd="3" destOrd="0" presId="urn:microsoft.com/office/officeart/2018/2/layout/IconVerticalSolidList"/>
    <dgm:cxn modelId="{053F94B4-6756-4092-A1A1-8C23ED479187}" type="presParOf" srcId="{6C41862A-D6F9-47A5-924F-0245F29E336B}" destId="{6AFBB301-DE59-4081-BBA7-4401FC286D44}" srcOrd="4" destOrd="0" presId="urn:microsoft.com/office/officeart/2018/2/layout/IconVerticalSolidList"/>
    <dgm:cxn modelId="{9DC10250-0E40-4B54-88CE-DE86F30E4A4A}" type="presParOf" srcId="{6AFBB301-DE59-4081-BBA7-4401FC286D44}" destId="{BBEFB4EE-13C3-49BB-B0A7-F457A6B3583C}" srcOrd="0" destOrd="0" presId="urn:microsoft.com/office/officeart/2018/2/layout/IconVerticalSolidList"/>
    <dgm:cxn modelId="{772A68A0-F6C5-42C7-8414-1FD7AD57AC9B}" type="presParOf" srcId="{6AFBB301-DE59-4081-BBA7-4401FC286D44}" destId="{F7A1BBC7-A392-4F71-9E50-A288B1A598AC}" srcOrd="1" destOrd="0" presId="urn:microsoft.com/office/officeart/2018/2/layout/IconVerticalSolidList"/>
    <dgm:cxn modelId="{7D679DD9-236C-4211-A79F-5DD598D88371}" type="presParOf" srcId="{6AFBB301-DE59-4081-BBA7-4401FC286D44}" destId="{7FA3E873-A6A3-4912-8A9B-7B3681F8445E}" srcOrd="2" destOrd="0" presId="urn:microsoft.com/office/officeart/2018/2/layout/IconVerticalSolidList"/>
    <dgm:cxn modelId="{DFBD16AD-AB0A-468B-B506-D9BF4DEC5781}" type="presParOf" srcId="{6AFBB301-DE59-4081-BBA7-4401FC286D44}" destId="{312FAB0F-5689-4A14-981B-E10EC79A60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7AD780-892B-4CE4-A7B4-571245BFF4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AECE87F-D647-4267-A6CF-986283700592}">
      <dgm:prSet/>
      <dgm:spPr/>
      <dgm:t>
        <a:bodyPr/>
        <a:lstStyle/>
        <a:p>
          <a:r>
            <a:rPr lang="en-US" dirty="0"/>
            <a:t>Does the pandemic reduce the number of car sales in Mexico?</a:t>
          </a:r>
        </a:p>
      </dgm:t>
    </dgm:pt>
    <dgm:pt modelId="{28384115-25E4-4176-8235-1D5E167D64A8}" type="parTrans" cxnId="{CD1DA270-0B6E-4B50-B26E-CB8FF744451D}">
      <dgm:prSet/>
      <dgm:spPr/>
      <dgm:t>
        <a:bodyPr/>
        <a:lstStyle/>
        <a:p>
          <a:endParaRPr lang="en-US"/>
        </a:p>
      </dgm:t>
    </dgm:pt>
    <dgm:pt modelId="{C8D5F30F-DA8F-4798-80D7-8F68C1896267}" type="sibTrans" cxnId="{CD1DA270-0B6E-4B50-B26E-CB8FF744451D}">
      <dgm:prSet/>
      <dgm:spPr/>
      <dgm:t>
        <a:bodyPr/>
        <a:lstStyle/>
        <a:p>
          <a:endParaRPr lang="en-US"/>
        </a:p>
      </dgm:t>
    </dgm:pt>
    <dgm:pt modelId="{F8005703-3DA6-4154-B570-B7E5BE9ADDFB}">
      <dgm:prSet/>
      <dgm:spPr/>
      <dgm:t>
        <a:bodyPr/>
        <a:lstStyle/>
        <a:p>
          <a:r>
            <a:rPr lang="en-US" dirty="0"/>
            <a:t>Did people buy cars during the pandemic to avoid public transportation?</a:t>
          </a:r>
        </a:p>
      </dgm:t>
    </dgm:pt>
    <dgm:pt modelId="{BFABAA39-3869-46AF-B123-C9812261BC3C}" type="parTrans" cxnId="{C4B3C615-C023-45EE-9385-47081DC3557E}">
      <dgm:prSet/>
      <dgm:spPr/>
      <dgm:t>
        <a:bodyPr/>
        <a:lstStyle/>
        <a:p>
          <a:endParaRPr lang="en-US"/>
        </a:p>
      </dgm:t>
    </dgm:pt>
    <dgm:pt modelId="{317AE3A3-1756-44B5-A312-E3656594C5E2}" type="sibTrans" cxnId="{C4B3C615-C023-45EE-9385-47081DC3557E}">
      <dgm:prSet/>
      <dgm:spPr/>
      <dgm:t>
        <a:bodyPr/>
        <a:lstStyle/>
        <a:p>
          <a:endParaRPr lang="en-US"/>
        </a:p>
      </dgm:t>
    </dgm:pt>
    <dgm:pt modelId="{537893C1-5289-463C-AB4B-5843AC7367F7}">
      <dgm:prSet/>
      <dgm:spPr/>
      <dgm:t>
        <a:bodyPr/>
        <a:lstStyle/>
        <a:p>
          <a:r>
            <a:rPr lang="en-US" dirty="0"/>
            <a:t>What are the car brands that sell more?</a:t>
          </a:r>
        </a:p>
      </dgm:t>
    </dgm:pt>
    <dgm:pt modelId="{B816075B-569C-46C0-A316-A6D28A9D7BB1}" type="parTrans" cxnId="{854DA14D-13D3-43BB-8714-2BDE94DD385D}">
      <dgm:prSet/>
      <dgm:spPr/>
      <dgm:t>
        <a:bodyPr/>
        <a:lstStyle/>
        <a:p>
          <a:endParaRPr lang="en-US"/>
        </a:p>
      </dgm:t>
    </dgm:pt>
    <dgm:pt modelId="{15AD499A-3AC8-44EC-87A7-6DA1FD5F9BD3}" type="sibTrans" cxnId="{854DA14D-13D3-43BB-8714-2BDE94DD385D}">
      <dgm:prSet/>
      <dgm:spPr/>
      <dgm:t>
        <a:bodyPr/>
        <a:lstStyle/>
        <a:p>
          <a:endParaRPr lang="en-US"/>
        </a:p>
      </dgm:t>
    </dgm:pt>
    <dgm:pt modelId="{234B7F5D-04BD-4B10-B278-8C73364C877E}">
      <dgm:prSet/>
      <dgm:spPr/>
      <dgm:t>
        <a:bodyPr/>
        <a:lstStyle/>
        <a:p>
          <a:r>
            <a:rPr lang="en-US" dirty="0"/>
            <a:t>What was the actual car sales in 2020?</a:t>
          </a:r>
        </a:p>
      </dgm:t>
    </dgm:pt>
    <dgm:pt modelId="{618CF9B3-46E6-4190-9234-5EC50D8E7728}" type="parTrans" cxnId="{4FBB99D8-67A5-4291-8A59-9AB870EE040B}">
      <dgm:prSet/>
      <dgm:spPr/>
      <dgm:t>
        <a:bodyPr/>
        <a:lstStyle/>
        <a:p>
          <a:endParaRPr lang="en-US"/>
        </a:p>
      </dgm:t>
    </dgm:pt>
    <dgm:pt modelId="{40BC53D4-0FB2-4925-BB07-B91CE9D7885D}" type="sibTrans" cxnId="{4FBB99D8-67A5-4291-8A59-9AB870EE040B}">
      <dgm:prSet/>
      <dgm:spPr/>
      <dgm:t>
        <a:bodyPr/>
        <a:lstStyle/>
        <a:p>
          <a:endParaRPr lang="en-US"/>
        </a:p>
      </dgm:t>
    </dgm:pt>
    <dgm:pt modelId="{FBB14AC9-99C8-48FB-A6C9-09ACEED2D540}">
      <dgm:prSet/>
      <dgm:spPr/>
      <dgm:t>
        <a:bodyPr/>
        <a:lstStyle/>
        <a:p>
          <a:r>
            <a:rPr lang="en-US"/>
            <a:t>Does the stock price of the top brands increase or decrease?</a:t>
          </a:r>
          <a:endParaRPr lang="en-US" dirty="0"/>
        </a:p>
      </dgm:t>
    </dgm:pt>
    <dgm:pt modelId="{4DFE1509-5180-4749-9F3A-F1227CCA30BC}" type="parTrans" cxnId="{52BB4F84-88E8-4AEC-AAE0-18E4D1789D6E}">
      <dgm:prSet/>
      <dgm:spPr/>
      <dgm:t>
        <a:bodyPr/>
        <a:lstStyle/>
        <a:p>
          <a:endParaRPr lang="en-US"/>
        </a:p>
      </dgm:t>
    </dgm:pt>
    <dgm:pt modelId="{509F3123-8658-40FC-BBC1-2275AB812BA2}" type="sibTrans" cxnId="{52BB4F84-88E8-4AEC-AAE0-18E4D1789D6E}">
      <dgm:prSet/>
      <dgm:spPr/>
      <dgm:t>
        <a:bodyPr/>
        <a:lstStyle/>
        <a:p>
          <a:endParaRPr lang="en-US"/>
        </a:p>
      </dgm:t>
    </dgm:pt>
    <dgm:pt modelId="{9050EECB-FBF3-4302-BFEA-A6E7A5F0A93E}">
      <dgm:prSet/>
      <dgm:spPr/>
      <dgm:t>
        <a:bodyPr/>
        <a:lstStyle/>
        <a:p>
          <a:r>
            <a:rPr lang="en-US"/>
            <a:t>What was the sale forecast for 2020 without Covid?</a:t>
          </a:r>
          <a:endParaRPr lang="en-US" dirty="0"/>
        </a:p>
      </dgm:t>
    </dgm:pt>
    <dgm:pt modelId="{FC594452-172F-4906-996E-16B2FB3A4BFF}" type="parTrans" cxnId="{F3E7DDAB-B0A8-496C-AB07-6BF3D7711333}">
      <dgm:prSet/>
      <dgm:spPr/>
      <dgm:t>
        <a:bodyPr/>
        <a:lstStyle/>
        <a:p>
          <a:endParaRPr lang="en-US"/>
        </a:p>
      </dgm:t>
    </dgm:pt>
    <dgm:pt modelId="{00E11377-6F8C-4D53-B1A6-0D965CF30C07}" type="sibTrans" cxnId="{F3E7DDAB-B0A8-496C-AB07-6BF3D7711333}">
      <dgm:prSet/>
      <dgm:spPr/>
      <dgm:t>
        <a:bodyPr/>
        <a:lstStyle/>
        <a:p>
          <a:endParaRPr lang="en-US"/>
        </a:p>
      </dgm:t>
    </dgm:pt>
    <dgm:pt modelId="{8284F466-CA7A-45B0-968A-4D9960BB2943}" type="pres">
      <dgm:prSet presAssocID="{F07AD780-892B-4CE4-A7B4-571245BFF428}" presName="diagram" presStyleCnt="0">
        <dgm:presLayoutVars>
          <dgm:dir/>
          <dgm:resizeHandles val="exact"/>
        </dgm:presLayoutVars>
      </dgm:prSet>
      <dgm:spPr/>
    </dgm:pt>
    <dgm:pt modelId="{CDBC78B7-ADB9-48C9-9072-CC52B50B5F6B}" type="pres">
      <dgm:prSet presAssocID="{6AECE87F-D647-4267-A6CF-986283700592}" presName="node" presStyleLbl="node1" presStyleIdx="0" presStyleCnt="6">
        <dgm:presLayoutVars>
          <dgm:bulletEnabled val="1"/>
        </dgm:presLayoutVars>
      </dgm:prSet>
      <dgm:spPr/>
    </dgm:pt>
    <dgm:pt modelId="{9785424E-4DB0-4BA9-B537-89ECA4572BA0}" type="pres">
      <dgm:prSet presAssocID="{C8D5F30F-DA8F-4798-80D7-8F68C1896267}" presName="sibTrans" presStyleCnt="0"/>
      <dgm:spPr/>
    </dgm:pt>
    <dgm:pt modelId="{A67FD6E5-4790-4048-82DF-2E67D0A0A4B2}" type="pres">
      <dgm:prSet presAssocID="{F8005703-3DA6-4154-B570-B7E5BE9ADDFB}" presName="node" presStyleLbl="node1" presStyleIdx="1" presStyleCnt="6">
        <dgm:presLayoutVars>
          <dgm:bulletEnabled val="1"/>
        </dgm:presLayoutVars>
      </dgm:prSet>
      <dgm:spPr/>
    </dgm:pt>
    <dgm:pt modelId="{B23F77A2-E31C-49A2-96E3-830B448D4243}" type="pres">
      <dgm:prSet presAssocID="{317AE3A3-1756-44B5-A312-E3656594C5E2}" presName="sibTrans" presStyleCnt="0"/>
      <dgm:spPr/>
    </dgm:pt>
    <dgm:pt modelId="{1850DC16-C940-4F56-8148-9C207477182B}" type="pres">
      <dgm:prSet presAssocID="{537893C1-5289-463C-AB4B-5843AC7367F7}" presName="node" presStyleLbl="node1" presStyleIdx="2" presStyleCnt="6">
        <dgm:presLayoutVars>
          <dgm:bulletEnabled val="1"/>
        </dgm:presLayoutVars>
      </dgm:prSet>
      <dgm:spPr/>
    </dgm:pt>
    <dgm:pt modelId="{D7788FF2-4169-4488-AA5F-33E11755EBB9}" type="pres">
      <dgm:prSet presAssocID="{15AD499A-3AC8-44EC-87A7-6DA1FD5F9BD3}" presName="sibTrans" presStyleCnt="0"/>
      <dgm:spPr/>
    </dgm:pt>
    <dgm:pt modelId="{6D1A0159-6D0F-4AC2-A6B8-35B3ECE69EC5}" type="pres">
      <dgm:prSet presAssocID="{234B7F5D-04BD-4B10-B278-8C73364C877E}" presName="node" presStyleLbl="node1" presStyleIdx="3" presStyleCnt="6">
        <dgm:presLayoutVars>
          <dgm:bulletEnabled val="1"/>
        </dgm:presLayoutVars>
      </dgm:prSet>
      <dgm:spPr/>
    </dgm:pt>
    <dgm:pt modelId="{29DB0084-9A52-4785-BEA2-BF833BFF7B02}" type="pres">
      <dgm:prSet presAssocID="{40BC53D4-0FB2-4925-BB07-B91CE9D7885D}" presName="sibTrans" presStyleCnt="0"/>
      <dgm:spPr/>
    </dgm:pt>
    <dgm:pt modelId="{11D6C77B-A9AB-4F2C-8A41-996FBF66D29D}" type="pres">
      <dgm:prSet presAssocID="{9050EECB-FBF3-4302-BFEA-A6E7A5F0A93E}" presName="node" presStyleLbl="node1" presStyleIdx="4" presStyleCnt="6">
        <dgm:presLayoutVars>
          <dgm:bulletEnabled val="1"/>
        </dgm:presLayoutVars>
      </dgm:prSet>
      <dgm:spPr/>
    </dgm:pt>
    <dgm:pt modelId="{3C10A6F4-B397-49E1-B137-3FBF2B6F63C3}" type="pres">
      <dgm:prSet presAssocID="{00E11377-6F8C-4D53-B1A6-0D965CF30C07}" presName="sibTrans" presStyleCnt="0"/>
      <dgm:spPr/>
    </dgm:pt>
    <dgm:pt modelId="{EB89532E-9151-4E7E-BFCC-EACC11297A38}" type="pres">
      <dgm:prSet presAssocID="{FBB14AC9-99C8-48FB-A6C9-09ACEED2D540}" presName="node" presStyleLbl="node1" presStyleIdx="5" presStyleCnt="6">
        <dgm:presLayoutVars>
          <dgm:bulletEnabled val="1"/>
        </dgm:presLayoutVars>
      </dgm:prSet>
      <dgm:spPr/>
    </dgm:pt>
  </dgm:ptLst>
  <dgm:cxnLst>
    <dgm:cxn modelId="{B8BC090E-E30D-4DD8-83E6-EA8BCF7FD678}" type="presOf" srcId="{F8005703-3DA6-4154-B570-B7E5BE9ADDFB}" destId="{A67FD6E5-4790-4048-82DF-2E67D0A0A4B2}" srcOrd="0" destOrd="0" presId="urn:microsoft.com/office/officeart/2005/8/layout/default"/>
    <dgm:cxn modelId="{C4B3C615-C023-45EE-9385-47081DC3557E}" srcId="{F07AD780-892B-4CE4-A7B4-571245BFF428}" destId="{F8005703-3DA6-4154-B570-B7E5BE9ADDFB}" srcOrd="1" destOrd="0" parTransId="{BFABAA39-3869-46AF-B123-C9812261BC3C}" sibTransId="{317AE3A3-1756-44B5-A312-E3656594C5E2}"/>
    <dgm:cxn modelId="{6D1FD234-EDFE-42D2-B934-1E0230DD0251}" type="presOf" srcId="{537893C1-5289-463C-AB4B-5843AC7367F7}" destId="{1850DC16-C940-4F56-8148-9C207477182B}" srcOrd="0" destOrd="0" presId="urn:microsoft.com/office/officeart/2005/8/layout/default"/>
    <dgm:cxn modelId="{308E246A-B781-4B11-82F8-2889A861F0F2}" type="presOf" srcId="{F07AD780-892B-4CE4-A7B4-571245BFF428}" destId="{8284F466-CA7A-45B0-968A-4D9960BB2943}" srcOrd="0" destOrd="0" presId="urn:microsoft.com/office/officeart/2005/8/layout/default"/>
    <dgm:cxn modelId="{854DA14D-13D3-43BB-8714-2BDE94DD385D}" srcId="{F07AD780-892B-4CE4-A7B4-571245BFF428}" destId="{537893C1-5289-463C-AB4B-5843AC7367F7}" srcOrd="2" destOrd="0" parTransId="{B816075B-569C-46C0-A316-A6D28A9D7BB1}" sibTransId="{15AD499A-3AC8-44EC-87A7-6DA1FD5F9BD3}"/>
    <dgm:cxn modelId="{CD1DA270-0B6E-4B50-B26E-CB8FF744451D}" srcId="{F07AD780-892B-4CE4-A7B4-571245BFF428}" destId="{6AECE87F-D647-4267-A6CF-986283700592}" srcOrd="0" destOrd="0" parTransId="{28384115-25E4-4176-8235-1D5E167D64A8}" sibTransId="{C8D5F30F-DA8F-4798-80D7-8F68C1896267}"/>
    <dgm:cxn modelId="{52BB4F84-88E8-4AEC-AAE0-18E4D1789D6E}" srcId="{F07AD780-892B-4CE4-A7B4-571245BFF428}" destId="{FBB14AC9-99C8-48FB-A6C9-09ACEED2D540}" srcOrd="5" destOrd="0" parTransId="{4DFE1509-5180-4749-9F3A-F1227CCA30BC}" sibTransId="{509F3123-8658-40FC-BBC1-2275AB812BA2}"/>
    <dgm:cxn modelId="{ED6D2D96-E387-4092-9834-DAE3C52EAA64}" type="presOf" srcId="{9050EECB-FBF3-4302-BFEA-A6E7A5F0A93E}" destId="{11D6C77B-A9AB-4F2C-8A41-996FBF66D29D}" srcOrd="0" destOrd="0" presId="urn:microsoft.com/office/officeart/2005/8/layout/default"/>
    <dgm:cxn modelId="{F3E7DDAB-B0A8-496C-AB07-6BF3D7711333}" srcId="{F07AD780-892B-4CE4-A7B4-571245BFF428}" destId="{9050EECB-FBF3-4302-BFEA-A6E7A5F0A93E}" srcOrd="4" destOrd="0" parTransId="{FC594452-172F-4906-996E-16B2FB3A4BFF}" sibTransId="{00E11377-6F8C-4D53-B1A6-0D965CF30C07}"/>
    <dgm:cxn modelId="{7D1F15B3-3325-475B-9E3F-BBFA7A8200F9}" type="presOf" srcId="{234B7F5D-04BD-4B10-B278-8C73364C877E}" destId="{6D1A0159-6D0F-4AC2-A6B8-35B3ECE69EC5}" srcOrd="0" destOrd="0" presId="urn:microsoft.com/office/officeart/2005/8/layout/default"/>
    <dgm:cxn modelId="{4FBB99D8-67A5-4291-8A59-9AB870EE040B}" srcId="{F07AD780-892B-4CE4-A7B4-571245BFF428}" destId="{234B7F5D-04BD-4B10-B278-8C73364C877E}" srcOrd="3" destOrd="0" parTransId="{618CF9B3-46E6-4190-9234-5EC50D8E7728}" sibTransId="{40BC53D4-0FB2-4925-BB07-B91CE9D7885D}"/>
    <dgm:cxn modelId="{4443ADE7-BE4A-4B7A-9A8A-E27D8CB9F15A}" type="presOf" srcId="{6AECE87F-D647-4267-A6CF-986283700592}" destId="{CDBC78B7-ADB9-48C9-9072-CC52B50B5F6B}" srcOrd="0" destOrd="0" presId="urn:microsoft.com/office/officeart/2005/8/layout/default"/>
    <dgm:cxn modelId="{56953EED-7F12-4597-8654-01C5CC009EC5}" type="presOf" srcId="{FBB14AC9-99C8-48FB-A6C9-09ACEED2D540}" destId="{EB89532E-9151-4E7E-BFCC-EACC11297A38}" srcOrd="0" destOrd="0" presId="urn:microsoft.com/office/officeart/2005/8/layout/default"/>
    <dgm:cxn modelId="{E3BC8984-7F79-4C14-9859-EA21DFE8B776}" type="presParOf" srcId="{8284F466-CA7A-45B0-968A-4D9960BB2943}" destId="{CDBC78B7-ADB9-48C9-9072-CC52B50B5F6B}" srcOrd="0" destOrd="0" presId="urn:microsoft.com/office/officeart/2005/8/layout/default"/>
    <dgm:cxn modelId="{85F7F8CC-EFC9-49B4-B6E7-020725570EC1}" type="presParOf" srcId="{8284F466-CA7A-45B0-968A-4D9960BB2943}" destId="{9785424E-4DB0-4BA9-B537-89ECA4572BA0}" srcOrd="1" destOrd="0" presId="urn:microsoft.com/office/officeart/2005/8/layout/default"/>
    <dgm:cxn modelId="{4983FCB0-1D56-4318-8724-A7277D1285E9}" type="presParOf" srcId="{8284F466-CA7A-45B0-968A-4D9960BB2943}" destId="{A67FD6E5-4790-4048-82DF-2E67D0A0A4B2}" srcOrd="2" destOrd="0" presId="urn:microsoft.com/office/officeart/2005/8/layout/default"/>
    <dgm:cxn modelId="{5C5FBF89-6AB4-45F4-8F71-44838C03E1C1}" type="presParOf" srcId="{8284F466-CA7A-45B0-968A-4D9960BB2943}" destId="{B23F77A2-E31C-49A2-96E3-830B448D4243}" srcOrd="3" destOrd="0" presId="urn:microsoft.com/office/officeart/2005/8/layout/default"/>
    <dgm:cxn modelId="{40BC7546-CFD2-475B-9C6A-659D19891562}" type="presParOf" srcId="{8284F466-CA7A-45B0-968A-4D9960BB2943}" destId="{1850DC16-C940-4F56-8148-9C207477182B}" srcOrd="4" destOrd="0" presId="urn:microsoft.com/office/officeart/2005/8/layout/default"/>
    <dgm:cxn modelId="{DCD52D79-731C-421F-8E6A-957BAD959D37}" type="presParOf" srcId="{8284F466-CA7A-45B0-968A-4D9960BB2943}" destId="{D7788FF2-4169-4488-AA5F-33E11755EBB9}" srcOrd="5" destOrd="0" presId="urn:microsoft.com/office/officeart/2005/8/layout/default"/>
    <dgm:cxn modelId="{8C7AC839-6075-42D6-A195-D77F0F03D4A3}" type="presParOf" srcId="{8284F466-CA7A-45B0-968A-4D9960BB2943}" destId="{6D1A0159-6D0F-4AC2-A6B8-35B3ECE69EC5}" srcOrd="6" destOrd="0" presId="urn:microsoft.com/office/officeart/2005/8/layout/default"/>
    <dgm:cxn modelId="{72F128AC-E44F-48C0-A10A-96716859006C}" type="presParOf" srcId="{8284F466-CA7A-45B0-968A-4D9960BB2943}" destId="{29DB0084-9A52-4785-BEA2-BF833BFF7B02}" srcOrd="7" destOrd="0" presId="urn:microsoft.com/office/officeart/2005/8/layout/default"/>
    <dgm:cxn modelId="{3FEFA564-288B-41D7-A067-0499585D4483}" type="presParOf" srcId="{8284F466-CA7A-45B0-968A-4D9960BB2943}" destId="{11D6C77B-A9AB-4F2C-8A41-996FBF66D29D}" srcOrd="8" destOrd="0" presId="urn:microsoft.com/office/officeart/2005/8/layout/default"/>
    <dgm:cxn modelId="{C910F120-6C20-42D0-9AE9-8B94EB0DD62A}" type="presParOf" srcId="{8284F466-CA7A-45B0-968A-4D9960BB2943}" destId="{3C10A6F4-B397-49E1-B137-3FBF2B6F63C3}" srcOrd="9" destOrd="0" presId="urn:microsoft.com/office/officeart/2005/8/layout/default"/>
    <dgm:cxn modelId="{A77683EE-F21A-4C88-B139-B0706939F0A1}" type="presParOf" srcId="{8284F466-CA7A-45B0-968A-4D9960BB2943}" destId="{EB89532E-9151-4E7E-BFCC-EACC11297A3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D1BA6-FB8B-414D-A41E-489AEC1C06FC}">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D785A-E384-45BC-8C62-423E4B2E778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5B39F-AE1B-4AA5-BEF0-8F16B8CFA86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Base on the data analysis, we want to demonstrate the effect of COVID-19 in the car industry.</a:t>
          </a:r>
        </a:p>
      </dsp:txBody>
      <dsp:txXfrm>
        <a:off x="1435590" y="531"/>
        <a:ext cx="9080009" cy="1242935"/>
      </dsp:txXfrm>
    </dsp:sp>
    <dsp:sp modelId="{CE5222A3-21C2-401F-9A10-6D82A288FDEF}">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01A77-604D-4650-AF4C-F21A357D392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6C3E8-EEE2-4EE9-9B95-02D542529D9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How did </a:t>
          </a:r>
          <a:r>
            <a:rPr lang="en-US" sz="2500" b="0" i="0" kern="1200" dirty="0">
              <a:latin typeface="Arial" panose="020B0604020202020204" pitchFamily="34" charset="0"/>
              <a:cs typeface="Arial" panose="020B0604020202020204" pitchFamily="34" charset="0"/>
            </a:rPr>
            <a:t>COVID-19 impact the car industry?</a:t>
          </a:r>
          <a:r>
            <a:rPr lang="en-US" sz="2500" kern="1200" dirty="0">
              <a:latin typeface="Arial" panose="020B0604020202020204" pitchFamily="34" charset="0"/>
              <a:cs typeface="Arial" panose="020B0604020202020204" pitchFamily="34" charset="0"/>
            </a:rPr>
            <a:t> Why?</a:t>
          </a:r>
        </a:p>
      </dsp:txBody>
      <dsp:txXfrm>
        <a:off x="1435590" y="1554201"/>
        <a:ext cx="9080009" cy="1242935"/>
      </dsp:txXfrm>
    </dsp:sp>
    <dsp:sp modelId="{BBEFB4EE-13C3-49BB-B0A7-F457A6B3583C}">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1BBC7-A392-4F71-9E50-A288B1A598A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2FAB0F-5689-4A14-981B-E10EC79A60A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Describe whether you were able to answer these questions to your satisfaction, and briefly summarize your findings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C78B7-ADB9-48C9-9072-CC52B50B5F6B}">
      <dsp:nvSpPr>
        <dsp:cNvPr id="0" name=""/>
        <dsp:cNvSpPr/>
      </dsp:nvSpPr>
      <dsp:spPr>
        <a:xfrm>
          <a:off x="24645" y="11"/>
          <a:ext cx="3270721" cy="19624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Does the pandemic reduce the number of car sales in Mexico?</a:t>
          </a:r>
        </a:p>
      </dsp:txBody>
      <dsp:txXfrm>
        <a:off x="24645" y="11"/>
        <a:ext cx="3270721" cy="1962432"/>
      </dsp:txXfrm>
    </dsp:sp>
    <dsp:sp modelId="{A67FD6E5-4790-4048-82DF-2E67D0A0A4B2}">
      <dsp:nvSpPr>
        <dsp:cNvPr id="0" name=""/>
        <dsp:cNvSpPr/>
      </dsp:nvSpPr>
      <dsp:spPr>
        <a:xfrm>
          <a:off x="3622439" y="11"/>
          <a:ext cx="3270721" cy="196243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Did people buy cars during the pandemic to avoid public transportation?</a:t>
          </a:r>
        </a:p>
      </dsp:txBody>
      <dsp:txXfrm>
        <a:off x="3622439" y="11"/>
        <a:ext cx="3270721" cy="1962432"/>
      </dsp:txXfrm>
    </dsp:sp>
    <dsp:sp modelId="{1850DC16-C940-4F56-8148-9C207477182B}">
      <dsp:nvSpPr>
        <dsp:cNvPr id="0" name=""/>
        <dsp:cNvSpPr/>
      </dsp:nvSpPr>
      <dsp:spPr>
        <a:xfrm>
          <a:off x="7220232" y="11"/>
          <a:ext cx="3270721" cy="19624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What are the car brands that sell more?</a:t>
          </a:r>
        </a:p>
      </dsp:txBody>
      <dsp:txXfrm>
        <a:off x="7220232" y="11"/>
        <a:ext cx="3270721" cy="1962432"/>
      </dsp:txXfrm>
    </dsp:sp>
    <dsp:sp modelId="{6D1A0159-6D0F-4AC2-A6B8-35B3ECE69EC5}">
      <dsp:nvSpPr>
        <dsp:cNvPr id="0" name=""/>
        <dsp:cNvSpPr/>
      </dsp:nvSpPr>
      <dsp:spPr>
        <a:xfrm>
          <a:off x="24645" y="2289516"/>
          <a:ext cx="3270721" cy="19624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What was the actual car sales in 2020?</a:t>
          </a:r>
        </a:p>
      </dsp:txBody>
      <dsp:txXfrm>
        <a:off x="24645" y="2289516"/>
        <a:ext cx="3270721" cy="1962432"/>
      </dsp:txXfrm>
    </dsp:sp>
    <dsp:sp modelId="{11D6C77B-A9AB-4F2C-8A41-996FBF66D29D}">
      <dsp:nvSpPr>
        <dsp:cNvPr id="0" name=""/>
        <dsp:cNvSpPr/>
      </dsp:nvSpPr>
      <dsp:spPr>
        <a:xfrm>
          <a:off x="3622439" y="2289516"/>
          <a:ext cx="3270721" cy="196243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was the sale forecast for 2020 without Covid?</a:t>
          </a:r>
          <a:endParaRPr lang="en-US" sz="2800" kern="1200" dirty="0"/>
        </a:p>
      </dsp:txBody>
      <dsp:txXfrm>
        <a:off x="3622439" y="2289516"/>
        <a:ext cx="3270721" cy="1962432"/>
      </dsp:txXfrm>
    </dsp:sp>
    <dsp:sp modelId="{EB89532E-9151-4E7E-BFCC-EACC11297A38}">
      <dsp:nvSpPr>
        <dsp:cNvPr id="0" name=""/>
        <dsp:cNvSpPr/>
      </dsp:nvSpPr>
      <dsp:spPr>
        <a:xfrm>
          <a:off x="7220232" y="2289516"/>
          <a:ext cx="3270721" cy="19624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Does the stock price of the top brands increase or decrease?</a:t>
          </a:r>
          <a:endParaRPr lang="en-US" sz="2800" kern="1200" dirty="0"/>
        </a:p>
      </dsp:txBody>
      <dsp:txXfrm>
        <a:off x="7220232" y="2289516"/>
        <a:ext cx="3270721" cy="19624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EDD1B-982D-44E3-BB38-6996D3D70F95}" type="datetimeFigureOut">
              <a:rPr lang="en-US" smtClean="0"/>
              <a:t>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15EF4-ADDE-412B-BD2C-92407EB5411F}" type="slidenum">
              <a:rPr lang="en-US" smtClean="0"/>
              <a:t>‹#›</a:t>
            </a:fld>
            <a:endParaRPr lang="en-US" dirty="0"/>
          </a:p>
        </p:txBody>
      </p:sp>
    </p:spTree>
    <p:extLst>
      <p:ext uri="{BB962C8B-B14F-4D97-AF65-F5344CB8AC3E}">
        <p14:creationId xmlns:p14="http://schemas.microsoft.com/office/powerpoint/2010/main" val="17547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1</a:t>
            </a:fld>
            <a:endParaRPr lang="en-US" dirty="0"/>
          </a:p>
        </p:txBody>
      </p:sp>
    </p:spTree>
    <p:extLst>
      <p:ext uri="{BB962C8B-B14F-4D97-AF65-F5344CB8AC3E}">
        <p14:creationId xmlns:p14="http://schemas.microsoft.com/office/powerpoint/2010/main" val="3267007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Aquí se observa la tendencia utilizando el </a:t>
            </a:r>
            <a:r>
              <a:rPr lang="es-MX" dirty="0" err="1"/>
              <a:t>forecast</a:t>
            </a:r>
            <a:r>
              <a:rPr lang="es-MX" dirty="0"/>
              <a:t> en rojo vs las ventas reales en azul, el margen de diferencia se grafica en la línea verde</a:t>
            </a:r>
          </a:p>
        </p:txBody>
      </p:sp>
      <p:sp>
        <p:nvSpPr>
          <p:cNvPr id="4" name="Slide Number Placeholder 3"/>
          <p:cNvSpPr>
            <a:spLocks noGrp="1"/>
          </p:cNvSpPr>
          <p:nvPr>
            <p:ph type="sldNum" sz="quarter" idx="5"/>
          </p:nvPr>
        </p:nvSpPr>
        <p:spPr/>
        <p:txBody>
          <a:bodyPr/>
          <a:lstStyle/>
          <a:p>
            <a:fld id="{E8515EF4-ADDE-412B-BD2C-92407EB5411F}" type="slidenum">
              <a:rPr lang="en-US" smtClean="0"/>
              <a:t>11</a:t>
            </a:fld>
            <a:endParaRPr lang="en-US" dirty="0"/>
          </a:p>
        </p:txBody>
      </p:sp>
    </p:spTree>
    <p:extLst>
      <p:ext uri="{BB962C8B-B14F-4D97-AF65-F5344CB8AC3E}">
        <p14:creationId xmlns:p14="http://schemas.microsoft.com/office/powerpoint/2010/main" val="71547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The COVID-19 outbreak and resulting economic uncertainty may likely reduce consumer demand in the short term, possibly leading to dampened new vehicle sales and deferred spending on nonessential maintenance. In the longer run, these forces could trigger a shift in consumer preferences, much as other global events with significant macroeconomic implications (e.g., wars, oil price swings, etc.) have done.</a:t>
            </a:r>
          </a:p>
          <a:p>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13</a:t>
            </a:fld>
            <a:endParaRPr lang="en-US" dirty="0"/>
          </a:p>
        </p:txBody>
      </p:sp>
    </p:spTree>
    <p:extLst>
      <p:ext uri="{BB962C8B-B14F-4D97-AF65-F5344CB8AC3E}">
        <p14:creationId xmlns:p14="http://schemas.microsoft.com/office/powerpoint/2010/main" val="3966519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14</a:t>
            </a:fld>
            <a:endParaRPr lang="en-US" dirty="0"/>
          </a:p>
        </p:txBody>
      </p:sp>
    </p:spTree>
    <p:extLst>
      <p:ext uri="{BB962C8B-B14F-4D97-AF65-F5344CB8AC3E}">
        <p14:creationId xmlns:p14="http://schemas.microsoft.com/office/powerpoint/2010/main" val="392913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Por que elegimos este tema?</a:t>
            </a:r>
          </a:p>
          <a:p>
            <a:pPr marL="228600" indent="-228600">
              <a:buAutoNum type="arabicPeriod"/>
            </a:pPr>
            <a:r>
              <a:rPr lang="es-MX" dirty="0"/>
              <a:t>Por que la pandemia ha afectado el mercado </a:t>
            </a:r>
          </a:p>
          <a:p>
            <a:pPr marL="228600" indent="-228600">
              <a:buAutoNum type="arabicPeriod"/>
            </a:pPr>
            <a:r>
              <a:rPr lang="es-MX" dirty="0"/>
              <a:t>Debido al COVID muchas industrias cambiaron y el comportamiento proyectado por las empresas no fue el esperado</a:t>
            </a:r>
          </a:p>
          <a:p>
            <a:pPr marL="228600" indent="-228600">
              <a:buAutoNum type="arabicPeriod"/>
            </a:pPr>
            <a:r>
              <a:rPr lang="en-US" dirty="0"/>
              <a:t>Se </a:t>
            </a:r>
            <a:r>
              <a:rPr lang="en-US" dirty="0" err="1"/>
              <a:t>modifico</a:t>
            </a:r>
            <a:r>
              <a:rPr lang="en-US" dirty="0"/>
              <a:t> la </a:t>
            </a:r>
            <a:r>
              <a:rPr lang="en-US" dirty="0" err="1"/>
              <a:t>movilidad</a:t>
            </a:r>
            <a:r>
              <a:rPr lang="en-US" dirty="0"/>
              <a:t>, </a:t>
            </a:r>
            <a:r>
              <a:rPr lang="en-US" dirty="0" err="1"/>
              <a:t>como</a:t>
            </a:r>
            <a:r>
              <a:rPr lang="en-US" dirty="0"/>
              <a:t> </a:t>
            </a:r>
            <a:r>
              <a:rPr lang="en-US" dirty="0" err="1"/>
              <a:t>esto</a:t>
            </a:r>
            <a:r>
              <a:rPr lang="en-US" dirty="0"/>
              <a:t> </a:t>
            </a:r>
            <a:r>
              <a:rPr lang="en-US" dirty="0" err="1"/>
              <a:t>afecto</a:t>
            </a:r>
            <a:r>
              <a:rPr lang="en-US" dirty="0"/>
              <a:t> a la </a:t>
            </a:r>
            <a:r>
              <a:rPr lang="en-US" dirty="0" err="1"/>
              <a:t>busqueda</a:t>
            </a:r>
            <a:r>
              <a:rPr lang="en-US" dirty="0"/>
              <a:t> de la </a:t>
            </a:r>
            <a:r>
              <a:rPr lang="en-US" dirty="0" err="1"/>
              <a:t>gente</a:t>
            </a:r>
            <a:r>
              <a:rPr lang="en-US" dirty="0"/>
              <a:t> de </a:t>
            </a:r>
            <a:r>
              <a:rPr lang="en-US" dirty="0" err="1"/>
              <a:t>obtener</a:t>
            </a:r>
            <a:r>
              <a:rPr lang="en-US" dirty="0"/>
              <a:t> </a:t>
            </a:r>
            <a:r>
              <a:rPr lang="en-US" dirty="0" err="1"/>
              <a:t>su</a:t>
            </a:r>
            <a:r>
              <a:rPr lang="en-US" dirty="0"/>
              <a:t> </a:t>
            </a:r>
            <a:r>
              <a:rPr lang="en-US" dirty="0" err="1"/>
              <a:t>propio</a:t>
            </a:r>
            <a:r>
              <a:rPr lang="en-US" dirty="0"/>
              <a:t> auto para </a:t>
            </a:r>
            <a:r>
              <a:rPr lang="en-US" dirty="0" err="1"/>
              <a:t>evitar</a:t>
            </a:r>
            <a:r>
              <a:rPr lang="en-US" dirty="0"/>
              <a:t> el </a:t>
            </a:r>
            <a:r>
              <a:rPr lang="en-US" dirty="0" err="1"/>
              <a:t>contangio</a:t>
            </a:r>
            <a:endParaRPr lang="en-US" dirty="0"/>
          </a:p>
          <a:p>
            <a:pPr marL="228600" indent="-228600">
              <a:buAutoNum type="arabicPeriod"/>
            </a:pPr>
            <a:r>
              <a:rPr lang="en-US" dirty="0"/>
              <a:t>La </a:t>
            </a:r>
            <a:r>
              <a:rPr lang="en-US" dirty="0" err="1"/>
              <a:t>gente</a:t>
            </a:r>
            <a:r>
              <a:rPr lang="en-US" dirty="0"/>
              <a:t> que </a:t>
            </a:r>
            <a:r>
              <a:rPr lang="en-US" dirty="0" err="1"/>
              <a:t>salia</a:t>
            </a:r>
            <a:r>
              <a:rPr lang="en-US" dirty="0"/>
              <a:t> por </a:t>
            </a:r>
            <a:r>
              <a:rPr lang="en-US" dirty="0" err="1"/>
              <a:t>necesidad</a:t>
            </a:r>
            <a:r>
              <a:rPr lang="en-US" dirty="0"/>
              <a:t> y </a:t>
            </a:r>
            <a:r>
              <a:rPr lang="en-US" dirty="0" err="1"/>
              <a:t>queria</a:t>
            </a:r>
            <a:r>
              <a:rPr lang="en-US" dirty="0"/>
              <a:t> </a:t>
            </a:r>
            <a:r>
              <a:rPr lang="en-US" dirty="0" err="1"/>
              <a:t>evitar</a:t>
            </a:r>
            <a:r>
              <a:rPr lang="en-US" dirty="0"/>
              <a:t> el </a:t>
            </a:r>
            <a:r>
              <a:rPr lang="en-US" dirty="0" err="1"/>
              <a:t>contacto</a:t>
            </a:r>
            <a:r>
              <a:rPr lang="en-US" dirty="0"/>
              <a:t> y </a:t>
            </a:r>
            <a:r>
              <a:rPr lang="en-US" dirty="0" err="1"/>
              <a:t>como</a:t>
            </a:r>
            <a:r>
              <a:rPr lang="en-US" dirty="0"/>
              <a:t> </a:t>
            </a:r>
            <a:r>
              <a:rPr lang="en-US" dirty="0" err="1"/>
              <a:t>esto</a:t>
            </a:r>
            <a:r>
              <a:rPr lang="en-US" dirty="0"/>
              <a:t> </a:t>
            </a:r>
            <a:r>
              <a:rPr lang="en-US" dirty="0" err="1"/>
              <a:t>ayudo</a:t>
            </a:r>
            <a:r>
              <a:rPr lang="en-US" dirty="0"/>
              <a:t> a la </a:t>
            </a:r>
            <a:r>
              <a:rPr lang="en-US" dirty="0" err="1"/>
              <a:t>indutria</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2</a:t>
            </a:fld>
            <a:endParaRPr lang="en-US" dirty="0"/>
          </a:p>
        </p:txBody>
      </p:sp>
    </p:spTree>
    <p:extLst>
      <p:ext uri="{BB962C8B-B14F-4D97-AF65-F5344CB8AC3E}">
        <p14:creationId xmlns:p14="http://schemas.microsoft.com/office/powerpoint/2010/main" val="222227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Por que elegimos este tema?</a:t>
            </a:r>
          </a:p>
          <a:p>
            <a:pPr marL="228600" indent="-228600">
              <a:buAutoNum type="arabicPeriod"/>
            </a:pPr>
            <a:r>
              <a:rPr lang="es-MX" dirty="0"/>
              <a:t>Por que la pandemia ha afectado el mercado </a:t>
            </a:r>
          </a:p>
          <a:p>
            <a:pPr marL="228600" indent="-228600">
              <a:buAutoNum type="arabicPeriod"/>
            </a:pPr>
            <a:r>
              <a:rPr lang="es-MX" dirty="0"/>
              <a:t>Debido al COVID muchas industrias cambiaron y el comportamiento proyectado por las empresas no fue el esperado</a:t>
            </a:r>
          </a:p>
          <a:p>
            <a:pPr marL="228600" indent="-228600">
              <a:buAutoNum type="arabicPeriod"/>
            </a:pPr>
            <a:r>
              <a:rPr lang="en-US" dirty="0"/>
              <a:t>Se </a:t>
            </a:r>
            <a:r>
              <a:rPr lang="en-US" dirty="0" err="1"/>
              <a:t>modifico</a:t>
            </a:r>
            <a:r>
              <a:rPr lang="en-US" dirty="0"/>
              <a:t> la </a:t>
            </a:r>
            <a:r>
              <a:rPr lang="en-US" dirty="0" err="1"/>
              <a:t>movilidad</a:t>
            </a:r>
            <a:r>
              <a:rPr lang="en-US" dirty="0"/>
              <a:t>, </a:t>
            </a:r>
            <a:r>
              <a:rPr lang="en-US" dirty="0" err="1"/>
              <a:t>como</a:t>
            </a:r>
            <a:r>
              <a:rPr lang="en-US" dirty="0"/>
              <a:t> </a:t>
            </a:r>
            <a:r>
              <a:rPr lang="en-US" dirty="0" err="1"/>
              <a:t>esto</a:t>
            </a:r>
            <a:r>
              <a:rPr lang="en-US" dirty="0"/>
              <a:t> </a:t>
            </a:r>
            <a:r>
              <a:rPr lang="en-US" dirty="0" err="1"/>
              <a:t>afecto</a:t>
            </a:r>
            <a:r>
              <a:rPr lang="en-US" dirty="0"/>
              <a:t> a la </a:t>
            </a:r>
            <a:r>
              <a:rPr lang="en-US" dirty="0" err="1"/>
              <a:t>busqueda</a:t>
            </a:r>
            <a:r>
              <a:rPr lang="en-US" dirty="0"/>
              <a:t> de la </a:t>
            </a:r>
            <a:r>
              <a:rPr lang="en-US" dirty="0" err="1"/>
              <a:t>gente</a:t>
            </a:r>
            <a:r>
              <a:rPr lang="en-US" dirty="0"/>
              <a:t> de </a:t>
            </a:r>
            <a:r>
              <a:rPr lang="en-US" dirty="0" err="1"/>
              <a:t>obtener</a:t>
            </a:r>
            <a:r>
              <a:rPr lang="en-US" dirty="0"/>
              <a:t> </a:t>
            </a:r>
            <a:r>
              <a:rPr lang="en-US" dirty="0" err="1"/>
              <a:t>su</a:t>
            </a:r>
            <a:r>
              <a:rPr lang="en-US" dirty="0"/>
              <a:t> </a:t>
            </a:r>
            <a:r>
              <a:rPr lang="en-US" dirty="0" err="1"/>
              <a:t>propio</a:t>
            </a:r>
            <a:r>
              <a:rPr lang="en-US" dirty="0"/>
              <a:t> auto para </a:t>
            </a:r>
            <a:r>
              <a:rPr lang="en-US" dirty="0" err="1"/>
              <a:t>evitar</a:t>
            </a:r>
            <a:r>
              <a:rPr lang="en-US" dirty="0"/>
              <a:t> el </a:t>
            </a:r>
            <a:r>
              <a:rPr lang="en-US" dirty="0" err="1"/>
              <a:t>contangio</a:t>
            </a:r>
            <a:endParaRPr lang="en-US" dirty="0"/>
          </a:p>
          <a:p>
            <a:pPr marL="228600" indent="-228600">
              <a:buAutoNum type="arabicPeriod"/>
            </a:pPr>
            <a:r>
              <a:rPr lang="en-US" dirty="0"/>
              <a:t>La </a:t>
            </a:r>
            <a:r>
              <a:rPr lang="en-US" dirty="0" err="1"/>
              <a:t>gente</a:t>
            </a:r>
            <a:r>
              <a:rPr lang="en-US" dirty="0"/>
              <a:t> que </a:t>
            </a:r>
            <a:r>
              <a:rPr lang="en-US" dirty="0" err="1"/>
              <a:t>salia</a:t>
            </a:r>
            <a:r>
              <a:rPr lang="en-US" dirty="0"/>
              <a:t> por </a:t>
            </a:r>
            <a:r>
              <a:rPr lang="en-US" dirty="0" err="1"/>
              <a:t>necesidad</a:t>
            </a:r>
            <a:r>
              <a:rPr lang="en-US" dirty="0"/>
              <a:t> y </a:t>
            </a:r>
            <a:r>
              <a:rPr lang="en-US" dirty="0" err="1"/>
              <a:t>queria</a:t>
            </a:r>
            <a:r>
              <a:rPr lang="en-US" dirty="0"/>
              <a:t> </a:t>
            </a:r>
            <a:r>
              <a:rPr lang="en-US" dirty="0" err="1"/>
              <a:t>evitar</a:t>
            </a:r>
            <a:r>
              <a:rPr lang="en-US" dirty="0"/>
              <a:t> el </a:t>
            </a:r>
            <a:r>
              <a:rPr lang="en-US" dirty="0" err="1"/>
              <a:t>contacto</a:t>
            </a:r>
            <a:r>
              <a:rPr lang="en-US" dirty="0"/>
              <a:t> y </a:t>
            </a:r>
            <a:r>
              <a:rPr lang="en-US" dirty="0" err="1"/>
              <a:t>como</a:t>
            </a:r>
            <a:r>
              <a:rPr lang="en-US" dirty="0"/>
              <a:t> </a:t>
            </a:r>
            <a:r>
              <a:rPr lang="en-US" dirty="0" err="1"/>
              <a:t>esto</a:t>
            </a:r>
            <a:r>
              <a:rPr lang="en-US" dirty="0"/>
              <a:t> </a:t>
            </a:r>
            <a:r>
              <a:rPr lang="en-US" dirty="0" err="1"/>
              <a:t>ayudo</a:t>
            </a:r>
            <a:r>
              <a:rPr lang="en-US" dirty="0"/>
              <a:t> a la </a:t>
            </a:r>
            <a:r>
              <a:rPr lang="en-US" dirty="0" err="1"/>
              <a:t>indutria</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3</a:t>
            </a:fld>
            <a:endParaRPr lang="en-US" dirty="0"/>
          </a:p>
        </p:txBody>
      </p:sp>
    </p:spTree>
    <p:extLst>
      <p:ext uri="{BB962C8B-B14F-4D97-AF65-F5344CB8AC3E}">
        <p14:creationId xmlns:p14="http://schemas.microsoft.com/office/powerpoint/2010/main" val="489191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Estas son las preguntas que buscamos responder con este análisis.</a:t>
            </a:r>
          </a:p>
          <a:p>
            <a:r>
              <a:rPr lang="es-MX" dirty="0"/>
              <a:t>Hay varios cuestionamientos que se generaron a partir de nuestro análisis y tratamos de responder a continuación.</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4</a:t>
            </a:fld>
            <a:endParaRPr lang="en-US" dirty="0"/>
          </a:p>
        </p:txBody>
      </p:sp>
    </p:spTree>
    <p:extLst>
      <p:ext uri="{BB962C8B-B14F-4D97-AF65-F5344CB8AC3E}">
        <p14:creationId xmlns:p14="http://schemas.microsoft.com/office/powerpoint/2010/main" val="8020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5</a:t>
            </a:fld>
            <a:endParaRPr lang="en-US" dirty="0"/>
          </a:p>
        </p:txBody>
      </p:sp>
    </p:spTree>
    <p:extLst>
      <p:ext uri="{BB962C8B-B14F-4D97-AF65-F5344CB8AC3E}">
        <p14:creationId xmlns:p14="http://schemas.microsoft.com/office/powerpoint/2010/main" val="40370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Se descargo y se utilizo el formato en Excel</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6</a:t>
            </a:fld>
            <a:endParaRPr lang="en-US" dirty="0"/>
          </a:p>
        </p:txBody>
      </p:sp>
    </p:spTree>
    <p:extLst>
      <p:ext uri="{BB962C8B-B14F-4D97-AF65-F5344CB8AC3E}">
        <p14:creationId xmlns:p14="http://schemas.microsoft.com/office/powerpoint/2010/main" val="4068121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Top de marcas con mayor venta</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8</a:t>
            </a:fld>
            <a:endParaRPr lang="en-US" dirty="0"/>
          </a:p>
        </p:txBody>
      </p:sp>
    </p:spTree>
    <p:extLst>
      <p:ext uri="{BB962C8B-B14F-4D97-AF65-F5344CB8AC3E}">
        <p14:creationId xmlns:p14="http://schemas.microsoft.com/office/powerpoint/2010/main" val="134783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Agregar una flecha/animación para señalar el impacto</a:t>
            </a:r>
          </a:p>
          <a:p>
            <a:r>
              <a:rPr lang="es-MX" dirty="0"/>
              <a:t>Titulo de la grafica</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9</a:t>
            </a:fld>
            <a:endParaRPr lang="en-US" dirty="0"/>
          </a:p>
        </p:txBody>
      </p:sp>
    </p:spTree>
    <p:extLst>
      <p:ext uri="{BB962C8B-B14F-4D97-AF65-F5344CB8AC3E}">
        <p14:creationId xmlns:p14="http://schemas.microsoft.com/office/powerpoint/2010/main" val="285487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Prophet</a:t>
            </a:r>
            <a:r>
              <a:rPr lang="es-MX" dirty="0"/>
              <a:t> genera un rango predictivo para la tendencia basado en los datos de INEGI 2009-2019</a:t>
            </a:r>
            <a:endParaRPr lang="en-US" dirty="0"/>
          </a:p>
        </p:txBody>
      </p:sp>
      <p:sp>
        <p:nvSpPr>
          <p:cNvPr id="4" name="Slide Number Placeholder 3"/>
          <p:cNvSpPr>
            <a:spLocks noGrp="1"/>
          </p:cNvSpPr>
          <p:nvPr>
            <p:ph type="sldNum" sz="quarter" idx="5"/>
          </p:nvPr>
        </p:nvSpPr>
        <p:spPr/>
        <p:txBody>
          <a:bodyPr/>
          <a:lstStyle/>
          <a:p>
            <a:fld id="{E8515EF4-ADDE-412B-BD2C-92407EB5411F}" type="slidenum">
              <a:rPr lang="en-US" smtClean="0"/>
              <a:t>10</a:t>
            </a:fld>
            <a:endParaRPr lang="en-US" dirty="0"/>
          </a:p>
        </p:txBody>
      </p:sp>
    </p:spTree>
    <p:extLst>
      <p:ext uri="{BB962C8B-B14F-4D97-AF65-F5344CB8AC3E}">
        <p14:creationId xmlns:p14="http://schemas.microsoft.com/office/powerpoint/2010/main" val="2682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EB57-8062-4D0C-B7CE-C29ACC2BFE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7DB113-CA8C-47B2-BCFC-F74B72483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42EDC-8CE3-426B-ACCF-3B805AAAE846}"/>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5" name="Footer Placeholder 4">
            <a:extLst>
              <a:ext uri="{FF2B5EF4-FFF2-40B4-BE49-F238E27FC236}">
                <a16:creationId xmlns:a16="http://schemas.microsoft.com/office/drawing/2014/main" id="{2B53D742-4B6C-47FF-A35F-D2DD79303D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979390-242D-4541-AA4F-B6EED2179E6A}"/>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702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C065-345E-426E-86F0-46F3E72551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38535A-41C1-4068-A937-7426BC392D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2B533-1418-483B-97DE-5E387B8D5175}"/>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5" name="Footer Placeholder 4">
            <a:extLst>
              <a:ext uri="{FF2B5EF4-FFF2-40B4-BE49-F238E27FC236}">
                <a16:creationId xmlns:a16="http://schemas.microsoft.com/office/drawing/2014/main" id="{E9CBBEF5-E4E3-47C8-9DEE-27A6207A31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93E4CC-76CB-4D90-9734-326A8A891F1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16341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2CE47-A65E-4309-B437-AFD2B99694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F7EAD-5496-4C99-AD34-0BCC8F26D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6304D-16C6-4206-8EB8-FBA7B06D915C}"/>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5" name="Footer Placeholder 4">
            <a:extLst>
              <a:ext uri="{FF2B5EF4-FFF2-40B4-BE49-F238E27FC236}">
                <a16:creationId xmlns:a16="http://schemas.microsoft.com/office/drawing/2014/main" id="{3D50F563-BF84-4DB0-A003-136CD01CFF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58FA7-E6B9-432D-93F3-56577AD0504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955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CA36-8268-4873-86D0-F274A9267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E67B9-0CBE-4622-B632-29987F09C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1A956-CD21-4932-9EE6-634D68B17361}"/>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5" name="Footer Placeholder 4">
            <a:extLst>
              <a:ext uri="{FF2B5EF4-FFF2-40B4-BE49-F238E27FC236}">
                <a16:creationId xmlns:a16="http://schemas.microsoft.com/office/drawing/2014/main" id="{66FF38D7-1D28-4DF6-B1D7-70C729D807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55FF8-D34F-4662-81A7-70161E9FDBF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3825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A59C-1F37-45DB-AF62-AA6A442C4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6C279-B1EC-414D-8F31-C1A9B10F07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FB74C-3832-459F-9893-6CE9768C5A00}"/>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5" name="Footer Placeholder 4">
            <a:extLst>
              <a:ext uri="{FF2B5EF4-FFF2-40B4-BE49-F238E27FC236}">
                <a16:creationId xmlns:a16="http://schemas.microsoft.com/office/drawing/2014/main" id="{DBAEC82B-1C4E-42FE-A37E-D8AB43F60C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06A5C4-B5F1-41B0-9720-DDDD3B096ED5}"/>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25222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8AE0-F7C3-4293-B029-6CA2BCC1E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2FCB7-546A-4698-AD16-1AB1FA586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14DCC-6612-4794-8E5F-5434FECC8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CD31E-5234-4383-A998-985C7D1B4E4A}"/>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6" name="Footer Placeholder 5">
            <a:extLst>
              <a:ext uri="{FF2B5EF4-FFF2-40B4-BE49-F238E27FC236}">
                <a16:creationId xmlns:a16="http://schemas.microsoft.com/office/drawing/2014/main" id="{7BD763F2-4475-496F-8C64-1A80BC1AE4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9CD4E1-EB40-414C-BECD-E2444B0C2EC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8691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863D-A3D3-482A-A737-5A11C88B1D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1C9FA6-3D40-49C3-B4A5-157E5CACE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CED96-BD48-4F53-8F41-4C7EECEA2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5F550E-D7E9-41DB-8117-B4A17FE9E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2A990-3907-425E-A1E9-F84C14436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D47BA6-2F48-4F49-954E-BE1A2149103C}"/>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8" name="Footer Placeholder 7">
            <a:extLst>
              <a:ext uri="{FF2B5EF4-FFF2-40B4-BE49-F238E27FC236}">
                <a16:creationId xmlns:a16="http://schemas.microsoft.com/office/drawing/2014/main" id="{D61F26A2-074D-4087-B35A-B5A0E81EE5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BA6E03C-3F83-48AE-9E60-3423D87D080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56143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B62D-02DC-4056-A751-A8D733659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F3A0D-9E5C-4CCB-911F-EF370F03F7D1}"/>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4" name="Footer Placeholder 3">
            <a:extLst>
              <a:ext uri="{FF2B5EF4-FFF2-40B4-BE49-F238E27FC236}">
                <a16:creationId xmlns:a16="http://schemas.microsoft.com/office/drawing/2014/main" id="{01A41945-8EE1-4E61-87AC-1A0460BA80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B3080F-ED6B-4A9A-8250-33BAA94CCE2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9279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AC376-1D92-4847-9CB1-D0F5F03C6FEB}"/>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3" name="Footer Placeholder 2">
            <a:extLst>
              <a:ext uri="{FF2B5EF4-FFF2-40B4-BE49-F238E27FC236}">
                <a16:creationId xmlns:a16="http://schemas.microsoft.com/office/drawing/2014/main" id="{E97F5DF8-36DB-4327-BBD9-5FC5523831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2E04B81-2197-4F7A-BBA9-881EC81C3EE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10424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4491-D846-4924-AA75-42BD9F642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FFF14B-D8F1-4FE5-A475-F7C50C34B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A2ED40-ED0C-4E4C-8438-0FADD3FF5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E12BF-1598-477C-B265-CF004CAFD18B}"/>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6" name="Footer Placeholder 5">
            <a:extLst>
              <a:ext uri="{FF2B5EF4-FFF2-40B4-BE49-F238E27FC236}">
                <a16:creationId xmlns:a16="http://schemas.microsoft.com/office/drawing/2014/main" id="{56AADA6F-BF04-4B4F-BC7F-C470313E55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CE3575-8174-472D-AD7B-A1F87F7DCC05}"/>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8738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3692-A702-4C80-9DAD-71F8CAD7D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5270C-7623-4BDC-A9B0-8D231AC9B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142B208-5FD5-4BAF-A6F3-9EA3EFC31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B7392-A411-40BF-89A7-820986D3BC36}"/>
              </a:ext>
            </a:extLst>
          </p:cNvPr>
          <p:cNvSpPr>
            <a:spLocks noGrp="1"/>
          </p:cNvSpPr>
          <p:nvPr>
            <p:ph type="dt" sz="half" idx="10"/>
          </p:nvPr>
        </p:nvSpPr>
        <p:spPr/>
        <p:txBody>
          <a:bodyPr/>
          <a:lstStyle/>
          <a:p>
            <a:fld id="{0DAF61AA-5A98-4049-A93E-477E5505141A}" type="datetimeFigureOut">
              <a:rPr lang="en-US" smtClean="0"/>
              <a:t>2/19/2021</a:t>
            </a:fld>
            <a:endParaRPr lang="en-US" dirty="0"/>
          </a:p>
        </p:txBody>
      </p:sp>
      <p:sp>
        <p:nvSpPr>
          <p:cNvPr id="6" name="Footer Placeholder 5">
            <a:extLst>
              <a:ext uri="{FF2B5EF4-FFF2-40B4-BE49-F238E27FC236}">
                <a16:creationId xmlns:a16="http://schemas.microsoft.com/office/drawing/2014/main" id="{B40C3F13-8FE1-412C-B433-3DEE67B701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84FF8F-2E21-4BFA-9A12-7DB28C6E2380}"/>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4183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502B6-34A9-4863-BC3D-77C9DE50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4EDD4-44AF-4B30-8B21-9A5C77EA8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477C6-5C1F-46CB-9837-4CAF2B095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2/19/2021</a:t>
            </a:fld>
            <a:endParaRPr lang="en-US" dirty="0"/>
          </a:p>
        </p:txBody>
      </p:sp>
      <p:sp>
        <p:nvSpPr>
          <p:cNvPr id="5" name="Footer Placeholder 4">
            <a:extLst>
              <a:ext uri="{FF2B5EF4-FFF2-40B4-BE49-F238E27FC236}">
                <a16:creationId xmlns:a16="http://schemas.microsoft.com/office/drawing/2014/main" id="{1C414C3E-0C2F-4BA0-A26F-5A1D22195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B05526-2027-41C3-A940-2FF61CFE5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893774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High speed train with motion blur effect">
            <a:extLst>
              <a:ext uri="{FF2B5EF4-FFF2-40B4-BE49-F238E27FC236}">
                <a16:creationId xmlns:a16="http://schemas.microsoft.com/office/drawing/2014/main" id="{65F4863A-8A3C-4C8B-8F5D-6D4DDCB42CEF}"/>
              </a:ext>
            </a:extLst>
          </p:cNvPr>
          <p:cNvPicPr>
            <a:picLocks noChangeAspect="1"/>
          </p:cNvPicPr>
          <p:nvPr/>
        </p:nvPicPr>
        <p:blipFill rotWithShape="1">
          <a:blip r:embed="rId3"/>
          <a:srcRect l="3081" r="30168" b="-1"/>
          <a:stretch/>
        </p:blipFill>
        <p:spPr>
          <a:xfrm>
            <a:off x="0" y="503823"/>
            <a:ext cx="5850384" cy="585035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35" name="Arc 3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F6A5B1-BC93-42A4-9EDD-52655F4C1097}"/>
              </a:ext>
            </a:extLst>
          </p:cNvPr>
          <p:cNvSpPr>
            <a:spLocks noGrp="1"/>
          </p:cNvSpPr>
          <p:nvPr>
            <p:ph type="ctrTitle"/>
          </p:nvPr>
        </p:nvSpPr>
        <p:spPr>
          <a:xfrm>
            <a:off x="6417732" y="957715"/>
            <a:ext cx="5130798" cy="2750419"/>
          </a:xfrm>
        </p:spPr>
        <p:txBody>
          <a:bodyPr vert="horz" lIns="91440" tIns="45720" rIns="91440" bIns="45720" rtlCol="0">
            <a:normAutofit/>
          </a:bodyPr>
          <a:lstStyle/>
          <a:p>
            <a:r>
              <a:rPr lang="en-US">
                <a:latin typeface="Arial" panose="020B0604020202020204" pitchFamily="34" charset="0"/>
                <a:cs typeface="Arial" panose="020B0604020202020204" pitchFamily="34" charset="0"/>
              </a:rPr>
              <a:t>Car Challenge</a:t>
            </a:r>
          </a:p>
        </p:txBody>
      </p:sp>
      <p:sp>
        <p:nvSpPr>
          <p:cNvPr id="37" name="Oval 3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0441883-635C-4EC2-8D71-C77C54DB5B01}"/>
              </a:ext>
            </a:extLst>
          </p:cNvPr>
          <p:cNvSpPr>
            <a:spLocks noGrp="1"/>
          </p:cNvSpPr>
          <p:nvPr>
            <p:ph type="subTitle" idx="1"/>
          </p:nvPr>
        </p:nvSpPr>
        <p:spPr>
          <a:xfrm>
            <a:off x="6417732" y="3800209"/>
            <a:ext cx="5130798" cy="2307022"/>
          </a:xfrm>
        </p:spPr>
        <p:txBody>
          <a:bodyPr vert="horz" lIns="91440" tIns="45720" rIns="91440" bIns="45720" rtlCol="0">
            <a:normAutofit/>
          </a:bodyPr>
          <a:lstStyle/>
          <a:p>
            <a:r>
              <a:rPr lang="en-US" sz="1500"/>
              <a:t>The impact of the pandemic in the automotive industry </a:t>
            </a:r>
          </a:p>
          <a:p>
            <a:endParaRPr lang="en-US" sz="1500"/>
          </a:p>
          <a:p>
            <a:endParaRPr lang="en-US" sz="1500"/>
          </a:p>
          <a:p>
            <a:endParaRPr lang="en-US" sz="1500"/>
          </a:p>
          <a:p>
            <a:endParaRPr lang="en-US" sz="1500"/>
          </a:p>
          <a:p>
            <a:endParaRPr lang="en-US" sz="1500"/>
          </a:p>
          <a:p>
            <a:r>
              <a:rPr lang="en-US" sz="1500"/>
              <a:t>Team #6</a:t>
            </a:r>
          </a:p>
          <a:p>
            <a:pPr indent="-228600">
              <a:buFont typeface="Arial" panose="020B0604020202020204" pitchFamily="34" charset="0"/>
              <a:buChar char="•"/>
            </a:pPr>
            <a:endParaRPr lang="en-US" sz="1500"/>
          </a:p>
        </p:txBody>
      </p:sp>
    </p:spTree>
    <p:extLst>
      <p:ext uri="{BB962C8B-B14F-4D97-AF65-F5344CB8AC3E}">
        <p14:creationId xmlns:p14="http://schemas.microsoft.com/office/powerpoint/2010/main" val="4119876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a:bodyPr>
          <a:lstStyle/>
          <a:p>
            <a:r>
              <a:rPr lang="en-US" sz="2000" b="1" dirty="0"/>
              <a:t>INEGI 2009-2019</a:t>
            </a:r>
          </a:p>
          <a:p>
            <a:pPr marL="800100" lvl="1" indent="-342900">
              <a:buAutoNum type="arabicPeriod"/>
            </a:pPr>
            <a:endParaRPr lang="en-US" sz="1600" dirty="0"/>
          </a:p>
          <a:p>
            <a:pPr marL="800100" lvl="1" indent="-342900">
              <a:buAutoNum type="arabicPeriod"/>
            </a:pPr>
            <a:r>
              <a:rPr lang="en-US" sz="1600" dirty="0"/>
              <a:t>Forecast INEGI dataset for 2020 not considering actual 2020 sales</a:t>
            </a:r>
          </a:p>
          <a:p>
            <a:pPr marL="457200" lvl="1" indent="0" algn="ctr">
              <a:buNone/>
            </a:pPr>
            <a:endParaRPr lang="en-US" sz="1600" dirty="0"/>
          </a:p>
          <a:p>
            <a:pPr marL="457200" lvl="1" indent="0" algn="ctr">
              <a:buNone/>
            </a:pPr>
            <a:r>
              <a:rPr lang="en-US" sz="1600" b="1" dirty="0"/>
              <a:t>PROPHET</a:t>
            </a:r>
          </a:p>
          <a:p>
            <a:pPr marL="457200" lvl="1" indent="0" algn="ctr">
              <a:buNone/>
            </a:pPr>
            <a:endParaRPr lang="en-US" sz="1600" dirty="0"/>
          </a:p>
          <a:p>
            <a:pPr marL="800100" lvl="1" indent="-342900">
              <a:buFont typeface="+mj-lt"/>
              <a:buAutoNum type="arabicPeriod" startAt="2"/>
            </a:pPr>
            <a:r>
              <a:rPr lang="en-US" sz="1600" dirty="0"/>
              <a:t>Prophet is an open-source library developed by Facebook and designed for automatic forecasting of univariate time series data.</a:t>
            </a:r>
          </a:p>
          <a:p>
            <a:pPr marL="800100" lvl="1" indent="-342900">
              <a:buAutoNum type="arabicPeriod" startAt="2"/>
            </a:pPr>
            <a:endParaRPr lang="en-US" sz="1600" dirty="0"/>
          </a:p>
          <a:p>
            <a:pPr marL="800100" lvl="1" indent="-342900">
              <a:buAutoNum type="arabicPeriod" startAt="2"/>
            </a:pPr>
            <a:endParaRPr lang="en-US" sz="16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E0F98E-4857-4018-A887-6C96EB2E4A11}"/>
              </a:ext>
            </a:extLst>
          </p:cNvPr>
          <p:cNvPicPr>
            <a:picLocks noChangeAspect="1"/>
          </p:cNvPicPr>
          <p:nvPr/>
        </p:nvPicPr>
        <p:blipFill>
          <a:blip r:embed="rId3"/>
          <a:stretch>
            <a:fillRect/>
          </a:stretch>
        </p:blipFill>
        <p:spPr>
          <a:xfrm>
            <a:off x="5885235" y="716311"/>
            <a:ext cx="5232744" cy="1458426"/>
          </a:xfrm>
          <a:prstGeom prst="rect">
            <a:avLst/>
          </a:prstGeom>
        </p:spPr>
      </p:pic>
      <p:grpSp>
        <p:nvGrpSpPr>
          <p:cNvPr id="17" name="Group 16">
            <a:extLst>
              <a:ext uri="{FF2B5EF4-FFF2-40B4-BE49-F238E27FC236}">
                <a16:creationId xmlns:a16="http://schemas.microsoft.com/office/drawing/2014/main" id="{48B1CEE8-4C39-4887-9A62-DB7DE0756EB4}"/>
              </a:ext>
            </a:extLst>
          </p:cNvPr>
          <p:cNvGrpSpPr/>
          <p:nvPr/>
        </p:nvGrpSpPr>
        <p:grpSpPr>
          <a:xfrm>
            <a:off x="5248275" y="2421563"/>
            <a:ext cx="6294794" cy="3819092"/>
            <a:chOff x="5248275" y="2421563"/>
            <a:chExt cx="6294794" cy="3819092"/>
          </a:xfrm>
        </p:grpSpPr>
        <p:pic>
          <p:nvPicPr>
            <p:cNvPr id="16" name="Picture 15">
              <a:extLst>
                <a:ext uri="{FF2B5EF4-FFF2-40B4-BE49-F238E27FC236}">
                  <a16:creationId xmlns:a16="http://schemas.microsoft.com/office/drawing/2014/main" id="{965DB742-E13B-44BE-8E42-EB0213F216AB}"/>
                </a:ext>
              </a:extLst>
            </p:cNvPr>
            <p:cNvPicPr>
              <a:picLocks noChangeAspect="1"/>
            </p:cNvPicPr>
            <p:nvPr/>
          </p:nvPicPr>
          <p:blipFill rotWithShape="1">
            <a:blip r:embed="rId4"/>
            <a:srcRect l="585" r="1204" b="874"/>
            <a:stretch/>
          </p:blipFill>
          <p:spPr>
            <a:xfrm>
              <a:off x="5248275" y="2421563"/>
              <a:ext cx="6294794" cy="3819092"/>
            </a:xfrm>
            <a:prstGeom prst="rect">
              <a:avLst/>
            </a:prstGeom>
          </p:spPr>
        </p:pic>
        <p:cxnSp>
          <p:nvCxnSpPr>
            <p:cNvPr id="14" name="Straight Connector 13">
              <a:extLst>
                <a:ext uri="{FF2B5EF4-FFF2-40B4-BE49-F238E27FC236}">
                  <a16:creationId xmlns:a16="http://schemas.microsoft.com/office/drawing/2014/main" id="{6EA0FA42-0A21-4147-B7C6-BF5542456406}"/>
                </a:ext>
              </a:extLst>
            </p:cNvPr>
            <p:cNvCxnSpPr/>
            <p:nvPr/>
          </p:nvCxnSpPr>
          <p:spPr>
            <a:xfrm flipV="1">
              <a:off x="10820400" y="2543175"/>
              <a:ext cx="0" cy="3343275"/>
            </a:xfrm>
            <a:prstGeom prst="line">
              <a:avLst/>
            </a:prstGeom>
            <a:ln w="28575">
              <a:solidFill>
                <a:srgbClr val="C00000"/>
              </a:solidFill>
              <a:prstDash val="sysDash"/>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02872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251588"/>
            <a:ext cx="3505494" cy="3972232"/>
          </a:xfrm>
        </p:spPr>
        <p:txBody>
          <a:bodyPr>
            <a:normAutofit lnSpcReduction="10000"/>
          </a:bodyPr>
          <a:lstStyle/>
          <a:p>
            <a:r>
              <a:rPr lang="en-US" sz="2000" b="1" dirty="0">
                <a:latin typeface="Arial" panose="020B0604020202020204" pitchFamily="34" charset="0"/>
                <a:cs typeface="Arial" panose="020B0604020202020204" pitchFamily="34" charset="0"/>
              </a:rPr>
              <a:t>Forecast 2020</a:t>
            </a:r>
          </a:p>
          <a:p>
            <a:pPr marL="800100" lvl="1" indent="-342900">
              <a:buAutoNum type="arabicPeriod"/>
            </a:pPr>
            <a:r>
              <a:rPr lang="en-US" sz="1600" dirty="0">
                <a:latin typeface="Arial" panose="020B0604020202020204" pitchFamily="34" charset="0"/>
                <a:cs typeface="Arial" panose="020B0604020202020204" pitchFamily="34" charset="0"/>
              </a:rPr>
              <a:t>Load &amp; summarize dataset</a:t>
            </a:r>
          </a:p>
          <a:p>
            <a:pPr marL="800100" lvl="1" indent="-342900">
              <a:buFont typeface="+mj-lt"/>
              <a:buAutoNum type="arabicPeriod" startAt="2"/>
            </a:pPr>
            <a:r>
              <a:rPr lang="en-US" sz="1600" dirty="0">
                <a:latin typeface="Arial" panose="020B0604020202020204" pitchFamily="34" charset="0"/>
                <a:cs typeface="Arial" panose="020B0604020202020204" pitchFamily="34" charset="0"/>
              </a:rPr>
              <a:t>Load &amp; plot dataset</a:t>
            </a:r>
          </a:p>
          <a:p>
            <a:pPr marL="800100" lvl="1" indent="-342900">
              <a:buFont typeface="+mj-lt"/>
              <a:buAutoNum type="arabicPeriod" startAt="2"/>
            </a:pPr>
            <a:r>
              <a:rPr lang="en-US" sz="1600" dirty="0">
                <a:latin typeface="Arial" panose="020B0604020202020204" pitchFamily="34" charset="0"/>
                <a:cs typeface="Arial" panose="020B0604020202020204" pitchFamily="34" charset="0"/>
              </a:rPr>
              <a:t>Forecast car sales 2020 with prophet</a:t>
            </a:r>
          </a:p>
          <a:p>
            <a:pPr lvl="2"/>
            <a:r>
              <a:rPr lang="en-US" sz="1400" dirty="0">
                <a:latin typeface="Arial" panose="020B0604020202020204" pitchFamily="34" charset="0"/>
                <a:cs typeface="Arial" panose="020B0604020202020204" pitchFamily="34" charset="0"/>
              </a:rPr>
              <a:t>Fit Model</a:t>
            </a:r>
          </a:p>
          <a:p>
            <a:pPr marL="800100" lvl="1" indent="-342900">
              <a:buFont typeface="+mj-lt"/>
              <a:buAutoNum type="arabicPeriod" startAt="4"/>
            </a:pPr>
            <a:r>
              <a:rPr lang="en-US" sz="1600" dirty="0">
                <a:latin typeface="Arial" panose="020B0604020202020204" pitchFamily="34" charset="0"/>
                <a:cs typeface="Arial" panose="020B0604020202020204" pitchFamily="34" charset="0"/>
              </a:rPr>
              <a:t>Make in-sample forecast</a:t>
            </a:r>
          </a:p>
          <a:p>
            <a:pPr marL="800100" lvl="1" indent="-342900">
              <a:buFont typeface="+mj-lt"/>
              <a:buAutoNum type="arabicPeriod" startAt="4"/>
            </a:pPr>
            <a:r>
              <a:rPr lang="en-US" sz="1600" dirty="0">
                <a:latin typeface="Arial" panose="020B0604020202020204" pitchFamily="34" charset="0"/>
                <a:cs typeface="Arial" panose="020B0604020202020204" pitchFamily="34" charset="0"/>
              </a:rPr>
              <a:t>Make out-of-sample forecast</a:t>
            </a:r>
          </a:p>
          <a:p>
            <a:pPr marL="0" indent="0">
              <a:buNone/>
            </a:pPr>
            <a:r>
              <a:rPr lang="en-US" sz="2000" dirty="0">
                <a:latin typeface="Arial" panose="020B0604020202020204" pitchFamily="34" charset="0"/>
                <a:cs typeface="Arial" panose="020B0604020202020204" pitchFamily="34" charset="0"/>
              </a:rPr>
              <a:t>Insights: </a:t>
            </a:r>
            <a:r>
              <a:rPr lang="en-US" sz="1600" dirty="0">
                <a:latin typeface="Arial" panose="020B0604020202020204" pitchFamily="34" charset="0"/>
                <a:cs typeface="Arial" panose="020B0604020202020204" pitchFamily="34" charset="0"/>
              </a:rPr>
              <a:t>The biggest difference is shown April, after lockdown</a:t>
            </a:r>
          </a:p>
          <a:p>
            <a:pPr marL="0" indent="0">
              <a:buNone/>
            </a:pPr>
            <a:r>
              <a:rPr lang="en-US" sz="2000" dirty="0">
                <a:latin typeface="Arial" panose="020B0604020202020204" pitchFamily="34" charset="0"/>
                <a:cs typeface="Arial" panose="020B0604020202020204" pitchFamily="34" charset="0"/>
              </a:rPr>
              <a:t>Problems: </a:t>
            </a:r>
            <a:r>
              <a:rPr lang="en-US" sz="1600" dirty="0">
                <a:latin typeface="Arial" panose="020B0604020202020204" pitchFamily="34" charset="0"/>
                <a:cs typeface="Arial" panose="020B0604020202020204" pitchFamily="34" charset="0"/>
              </a:rPr>
              <a:t>Due to the limited number of variables used to train the model, this forecast shows an error of 25,000 units </a:t>
            </a:r>
          </a:p>
          <a:p>
            <a:pPr marL="0" indent="0">
              <a:buNone/>
            </a:pPr>
            <a:endParaRPr lang="en-US" sz="2000" dirty="0">
              <a:latin typeface="Arial" panose="020B0604020202020204" pitchFamily="34" charset="0"/>
              <a:cs typeface="Arial" panose="020B0604020202020204" pitchFamily="34" charset="0"/>
            </a:endParaRPr>
          </a:p>
          <a:p>
            <a:pPr lvl="2"/>
            <a:endParaRPr lang="en-US" sz="1400" dirty="0">
              <a:latin typeface="Arial" panose="020B0604020202020204" pitchFamily="34" charset="0"/>
              <a:cs typeface="Arial" panose="020B0604020202020204" pitchFamily="34" charset="0"/>
            </a:endParaRPr>
          </a:p>
          <a:p>
            <a:pPr marL="800100" lvl="1" indent="-342900">
              <a:buAutoNum type="arabicPeriod" startAt="2"/>
            </a:pPr>
            <a:endParaRPr lang="en-US" sz="1600" dirty="0">
              <a:latin typeface="Arial" panose="020B0604020202020204" pitchFamily="34" charset="0"/>
              <a:cs typeface="Arial" panose="020B0604020202020204" pitchFamily="34" charset="0"/>
            </a:endParaRPr>
          </a:p>
          <a:p>
            <a:pPr marL="800100" lvl="1" indent="-342900">
              <a:buAutoNum type="arabicPeriod" startAt="2"/>
            </a:pPr>
            <a:endParaRPr lang="en-US" sz="16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B5DAE01-ACFA-41CE-A481-35BE956F4246}"/>
              </a:ext>
            </a:extLst>
          </p:cNvPr>
          <p:cNvPicPr>
            <a:picLocks noChangeAspect="1"/>
          </p:cNvPicPr>
          <p:nvPr/>
        </p:nvPicPr>
        <p:blipFill>
          <a:blip r:embed="rId3"/>
          <a:stretch>
            <a:fillRect/>
          </a:stretch>
        </p:blipFill>
        <p:spPr>
          <a:xfrm>
            <a:off x="5635234" y="683585"/>
            <a:ext cx="5267325" cy="2172130"/>
          </a:xfrm>
          <a:prstGeom prst="rect">
            <a:avLst/>
          </a:prstGeom>
        </p:spPr>
      </p:pic>
      <p:pic>
        <p:nvPicPr>
          <p:cNvPr id="15" name="Picture 14">
            <a:extLst>
              <a:ext uri="{FF2B5EF4-FFF2-40B4-BE49-F238E27FC236}">
                <a16:creationId xmlns:a16="http://schemas.microsoft.com/office/drawing/2014/main" id="{4EA42340-D001-48BD-9179-54937580DDA1}"/>
              </a:ext>
            </a:extLst>
          </p:cNvPr>
          <p:cNvPicPr>
            <a:picLocks noChangeAspect="1"/>
          </p:cNvPicPr>
          <p:nvPr/>
        </p:nvPicPr>
        <p:blipFill rotWithShape="1">
          <a:blip r:embed="rId4"/>
          <a:srcRect l="31994" t="32519" r="31861" b="65164"/>
          <a:stretch/>
        </p:blipFill>
        <p:spPr>
          <a:xfrm>
            <a:off x="5635234" y="2942837"/>
            <a:ext cx="5364136" cy="193392"/>
          </a:xfrm>
          <a:prstGeom prst="rect">
            <a:avLst/>
          </a:prstGeom>
        </p:spPr>
      </p:pic>
      <p:grpSp>
        <p:nvGrpSpPr>
          <p:cNvPr id="16" name="Group 15">
            <a:extLst>
              <a:ext uri="{FF2B5EF4-FFF2-40B4-BE49-F238E27FC236}">
                <a16:creationId xmlns:a16="http://schemas.microsoft.com/office/drawing/2014/main" id="{DCF7E276-85E1-4898-8BCC-FF4611527844}"/>
              </a:ext>
            </a:extLst>
          </p:cNvPr>
          <p:cNvGrpSpPr/>
          <p:nvPr/>
        </p:nvGrpSpPr>
        <p:grpSpPr>
          <a:xfrm>
            <a:off x="5818988" y="3223351"/>
            <a:ext cx="4996627" cy="2951064"/>
            <a:chOff x="5917214" y="3223351"/>
            <a:chExt cx="4996627" cy="2951064"/>
          </a:xfrm>
        </p:grpSpPr>
        <p:pic>
          <p:nvPicPr>
            <p:cNvPr id="11" name="Picture 10">
              <a:extLst>
                <a:ext uri="{FF2B5EF4-FFF2-40B4-BE49-F238E27FC236}">
                  <a16:creationId xmlns:a16="http://schemas.microsoft.com/office/drawing/2014/main" id="{832BDCBF-DC8F-4E92-86C8-769E76D0B038}"/>
                </a:ext>
              </a:extLst>
            </p:cNvPr>
            <p:cNvPicPr>
              <a:picLocks noChangeAspect="1"/>
            </p:cNvPicPr>
            <p:nvPr/>
          </p:nvPicPr>
          <p:blipFill rotWithShape="1">
            <a:blip r:embed="rId4"/>
            <a:srcRect l="31994" t="37875" r="31861" b="24175"/>
            <a:stretch/>
          </p:blipFill>
          <p:spPr>
            <a:xfrm>
              <a:off x="5917214" y="3223351"/>
              <a:ext cx="4996627" cy="2951064"/>
            </a:xfrm>
            <a:prstGeom prst="rect">
              <a:avLst/>
            </a:prstGeom>
          </p:spPr>
        </p:pic>
        <p:cxnSp>
          <p:nvCxnSpPr>
            <p:cNvPr id="14" name="Straight Connector 13">
              <a:extLst>
                <a:ext uri="{FF2B5EF4-FFF2-40B4-BE49-F238E27FC236}">
                  <a16:creationId xmlns:a16="http://schemas.microsoft.com/office/drawing/2014/main" id="{8CD7D2BD-A872-4D68-8540-BA9E6FCF54A6}"/>
                </a:ext>
              </a:extLst>
            </p:cNvPr>
            <p:cNvCxnSpPr/>
            <p:nvPr/>
          </p:nvCxnSpPr>
          <p:spPr>
            <a:xfrm flipV="1">
              <a:off x="6943725" y="3295650"/>
              <a:ext cx="0" cy="2324100"/>
            </a:xfrm>
            <a:prstGeom prst="line">
              <a:avLst/>
            </a:prstGeom>
            <a:ln w="19050">
              <a:solidFill>
                <a:srgbClr val="C00000"/>
              </a:solidFill>
              <a:prstDash val="sysDash"/>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8174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a:bodyPr>
          <a:lstStyle/>
          <a:p>
            <a:r>
              <a:rPr lang="en-US" sz="2000" b="1" dirty="0">
                <a:latin typeface="Arial" panose="020B0604020202020204" pitchFamily="34" charset="0"/>
                <a:cs typeface="Arial" panose="020B0604020202020204" pitchFamily="34" charset="0"/>
              </a:rPr>
              <a:t>ALPHA VANTAGE</a:t>
            </a:r>
          </a:p>
          <a:p>
            <a:pPr marL="457200" lvl="1" indent="0">
              <a:buNone/>
            </a:pPr>
            <a:r>
              <a:rPr lang="en-US" sz="1600" dirty="0">
                <a:latin typeface="Arial" panose="020B0604020202020204" pitchFamily="34" charset="0"/>
                <a:cs typeface="Arial" panose="020B0604020202020204" pitchFamily="34" charset="0"/>
              </a:rPr>
              <a:t>Free Stock Market API</a:t>
            </a:r>
          </a:p>
          <a:p>
            <a:pPr marL="457200" lvl="1" indent="0">
              <a:buNone/>
            </a:pPr>
            <a:endParaRPr lang="en-US" sz="1600" dirty="0">
              <a:latin typeface="Arial" panose="020B0604020202020204" pitchFamily="34" charset="0"/>
              <a:cs typeface="Arial" panose="020B0604020202020204" pitchFamily="34" charset="0"/>
            </a:endParaRPr>
          </a:p>
          <a:p>
            <a:pPr marL="457200" lvl="1"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The ticker names were searched manually to be consulted using the API</a:t>
            </a:r>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1C8892DB-29AF-4538-8756-B0F310ABC34B}"/>
              </a:ext>
            </a:extLst>
          </p:cNvPr>
          <p:cNvGraphicFramePr>
            <a:graphicFrameLocks noGrp="1"/>
          </p:cNvGraphicFramePr>
          <p:nvPr>
            <p:extLst>
              <p:ext uri="{D42A27DB-BD31-4B8C-83A1-F6EECF244321}">
                <p14:modId xmlns:p14="http://schemas.microsoft.com/office/powerpoint/2010/main" val="3324148219"/>
              </p:ext>
            </p:extLst>
          </p:nvPr>
        </p:nvGraphicFramePr>
        <p:xfrm>
          <a:off x="715604" y="4720714"/>
          <a:ext cx="3045818" cy="954720"/>
        </p:xfrm>
        <a:graphic>
          <a:graphicData uri="http://schemas.openxmlformats.org/drawingml/2006/table">
            <a:tbl>
              <a:tblPr firstRow="1" bandRow="1">
                <a:tableStyleId>{F2DE63D5-997A-4646-A377-4702673A728D}</a:tableStyleId>
              </a:tblPr>
              <a:tblGrid>
                <a:gridCol w="963039">
                  <a:extLst>
                    <a:ext uri="{9D8B030D-6E8A-4147-A177-3AD203B41FA5}">
                      <a16:colId xmlns:a16="http://schemas.microsoft.com/office/drawing/2014/main" val="3990967172"/>
                    </a:ext>
                  </a:extLst>
                </a:gridCol>
                <a:gridCol w="2082779">
                  <a:extLst>
                    <a:ext uri="{9D8B030D-6E8A-4147-A177-3AD203B41FA5}">
                      <a16:colId xmlns:a16="http://schemas.microsoft.com/office/drawing/2014/main" val="2315595300"/>
                    </a:ext>
                  </a:extLst>
                </a:gridCol>
              </a:tblGrid>
              <a:tr h="361767">
                <a:tc>
                  <a:txBody>
                    <a:bodyPr/>
                    <a:lstStyle/>
                    <a:p>
                      <a:pPr algn="l" fontAlgn="b"/>
                      <a:r>
                        <a:rPr lang="en-US" sz="1400" u="none" strike="noStrike" dirty="0">
                          <a:effectLst/>
                        </a:rPr>
                        <a:t>Ticker</a:t>
                      </a:r>
                      <a:endParaRPr lang="en-US" sz="14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400" u="none" strike="noStrike" dirty="0">
                          <a:effectLst/>
                        </a:rPr>
                        <a:t>Company Name</a:t>
                      </a:r>
                      <a:endParaRPr lang="en-US"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05404621"/>
                  </a:ext>
                </a:extLst>
              </a:tr>
              <a:tr h="197651">
                <a:tc>
                  <a:txBody>
                    <a:bodyPr/>
                    <a:lstStyle/>
                    <a:p>
                      <a:pPr lvl="0" algn="l" fontAlgn="b"/>
                      <a:r>
                        <a:rPr lang="en-US" sz="1100" u="none" strike="noStrike" dirty="0">
                          <a:effectLst/>
                        </a:rPr>
                        <a:t>GM</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dirty="0">
                          <a:effectLst/>
                        </a:rPr>
                        <a:t>General Motors Company</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9848563"/>
                  </a:ext>
                </a:extLst>
              </a:tr>
              <a:tr h="197651">
                <a:tc>
                  <a:txBody>
                    <a:bodyPr/>
                    <a:lstStyle/>
                    <a:p>
                      <a:pPr lvl="0" algn="l" fontAlgn="b"/>
                      <a:r>
                        <a:rPr lang="en-US" sz="1100" u="none" strike="noStrike" dirty="0">
                          <a:effectLst/>
                        </a:rPr>
                        <a:t>Ford</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dirty="0">
                          <a:effectLst/>
                        </a:rPr>
                        <a:t>Ford Motor Company</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35676693"/>
                  </a:ext>
                </a:extLst>
              </a:tr>
              <a:tr h="197651">
                <a:tc>
                  <a:txBody>
                    <a:bodyPr/>
                    <a:lstStyle/>
                    <a:p>
                      <a:pPr lvl="0" algn="l" fontAlgn="b"/>
                      <a:r>
                        <a:rPr lang="en-US" sz="1100" u="none" strike="noStrike" dirty="0">
                          <a:effectLst/>
                        </a:rPr>
                        <a:t>NSANY</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dirty="0">
                          <a:effectLst/>
                        </a:rPr>
                        <a:t>Nissan Motor Co., Ltd. (ADR)</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65024922"/>
                  </a:ext>
                </a:extLst>
              </a:tr>
            </a:tbl>
          </a:graphicData>
        </a:graphic>
      </p:graphicFrame>
      <p:pic>
        <p:nvPicPr>
          <p:cNvPr id="15" name="Picture 14" descr="Text&#10;&#10;Description automatically generated">
            <a:extLst>
              <a:ext uri="{FF2B5EF4-FFF2-40B4-BE49-F238E27FC236}">
                <a16:creationId xmlns:a16="http://schemas.microsoft.com/office/drawing/2014/main" id="{19F92E45-CFDE-4677-8A1F-889E25AE7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49796"/>
            <a:ext cx="4159504" cy="2290064"/>
          </a:xfrm>
          <a:prstGeom prst="rect">
            <a:avLst/>
          </a:prstGeom>
        </p:spPr>
      </p:pic>
      <p:grpSp>
        <p:nvGrpSpPr>
          <p:cNvPr id="29" name="Group 28">
            <a:extLst>
              <a:ext uri="{FF2B5EF4-FFF2-40B4-BE49-F238E27FC236}">
                <a16:creationId xmlns:a16="http://schemas.microsoft.com/office/drawing/2014/main" id="{BD6D7796-98B2-4103-82CA-E8EA64235670}"/>
              </a:ext>
            </a:extLst>
          </p:cNvPr>
          <p:cNvGrpSpPr/>
          <p:nvPr/>
        </p:nvGrpSpPr>
        <p:grpSpPr>
          <a:xfrm>
            <a:off x="5303158" y="2939860"/>
            <a:ext cx="6239911" cy="3163760"/>
            <a:chOff x="5303158" y="2939860"/>
            <a:chExt cx="6239911" cy="3163760"/>
          </a:xfrm>
        </p:grpSpPr>
        <p:pic>
          <p:nvPicPr>
            <p:cNvPr id="22" name="Picture 21" descr="Chart, histogram&#10;&#10;Description automatically generated">
              <a:extLst>
                <a:ext uri="{FF2B5EF4-FFF2-40B4-BE49-F238E27FC236}">
                  <a16:creationId xmlns:a16="http://schemas.microsoft.com/office/drawing/2014/main" id="{564A9517-B708-4BFA-A15B-5745080F3F70}"/>
                </a:ext>
              </a:extLst>
            </p:cNvPr>
            <p:cNvPicPr>
              <a:picLocks noChangeAspect="1"/>
            </p:cNvPicPr>
            <p:nvPr/>
          </p:nvPicPr>
          <p:blipFill rotWithShape="1">
            <a:blip r:embed="rId3">
              <a:extLst>
                <a:ext uri="{28A0092B-C50C-407E-A947-70E740481C1C}">
                  <a14:useLocalDpi xmlns:a14="http://schemas.microsoft.com/office/drawing/2010/main" val="0"/>
                </a:ext>
              </a:extLst>
            </a:blip>
            <a:srcRect t="8862" r="2466"/>
            <a:stretch/>
          </p:blipFill>
          <p:spPr>
            <a:xfrm>
              <a:off x="5303158" y="2939860"/>
              <a:ext cx="6239911" cy="3163760"/>
            </a:xfrm>
            <a:prstGeom prst="rect">
              <a:avLst/>
            </a:prstGeom>
          </p:spPr>
        </p:pic>
        <p:cxnSp>
          <p:nvCxnSpPr>
            <p:cNvPr id="23" name="Straight Connector 22">
              <a:extLst>
                <a:ext uri="{FF2B5EF4-FFF2-40B4-BE49-F238E27FC236}">
                  <a16:creationId xmlns:a16="http://schemas.microsoft.com/office/drawing/2014/main" id="{F8A42D01-6798-46B0-A53D-250FE2FA71EF}"/>
                </a:ext>
              </a:extLst>
            </p:cNvPr>
            <p:cNvCxnSpPr>
              <a:cxnSpLocks/>
            </p:cNvCxnSpPr>
            <p:nvPr/>
          </p:nvCxnSpPr>
          <p:spPr>
            <a:xfrm flipV="1">
              <a:off x="9839325" y="3291840"/>
              <a:ext cx="0" cy="2247900"/>
            </a:xfrm>
            <a:prstGeom prst="line">
              <a:avLst/>
            </a:prstGeom>
            <a:ln w="19050">
              <a:solidFill>
                <a:srgbClr val="C00000"/>
              </a:solidFill>
              <a:prstDash val="sysDash"/>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7387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507031" y="367457"/>
            <a:ext cx="4164256" cy="2061707"/>
          </a:xfrm>
        </p:spPr>
        <p:txBody>
          <a:bodyPr>
            <a:normAutofit/>
          </a:bodyPr>
          <a:lstStyle/>
          <a:p>
            <a:pPr algn="ctr"/>
            <a:r>
              <a:rPr lang="en-US" sz="5400" dirty="0">
                <a:latin typeface="Arial" panose="020B0604020202020204" pitchFamily="34" charset="0"/>
                <a:cs typeface="Arial" panose="020B0604020202020204" pitchFamily="34" charset="0"/>
              </a:rPr>
              <a:t>Data Analysis</a:t>
            </a:r>
          </a:p>
        </p:txBody>
      </p:sp>
      <p:pic>
        <p:nvPicPr>
          <p:cNvPr id="7" name="Picture 6">
            <a:extLst>
              <a:ext uri="{FF2B5EF4-FFF2-40B4-BE49-F238E27FC236}">
                <a16:creationId xmlns:a16="http://schemas.microsoft.com/office/drawing/2014/main" id="{E16DC6B1-6544-4276-9C78-9B5AD76178D8}"/>
              </a:ext>
            </a:extLst>
          </p:cNvPr>
          <p:cNvPicPr>
            <a:picLocks noChangeAspect="1"/>
          </p:cNvPicPr>
          <p:nvPr/>
        </p:nvPicPr>
        <p:blipFill rotWithShape="1">
          <a:blip r:embed="rId3"/>
          <a:srcRect t="5269" r="2" b="8497"/>
          <a:stretch/>
        </p:blipFill>
        <p:spPr>
          <a:xfrm>
            <a:off x="4875766" y="595892"/>
            <a:ext cx="6882135" cy="3118131"/>
          </a:xfrm>
          <a:prstGeom prst="rect">
            <a:avLst/>
          </a:prstGeom>
        </p:spPr>
      </p:pic>
      <p:grpSp>
        <p:nvGrpSpPr>
          <p:cNvPr id="64" name="Group 6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65" name="Rectangle 6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8" name="Isosceles Triangle 6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ABC4A8-DDF7-4C06-B145-A0C8FD6362E4}"/>
              </a:ext>
            </a:extLst>
          </p:cNvPr>
          <p:cNvGrpSpPr/>
          <p:nvPr/>
        </p:nvGrpSpPr>
        <p:grpSpPr>
          <a:xfrm>
            <a:off x="4897609" y="4019090"/>
            <a:ext cx="6838447" cy="2600830"/>
            <a:chOff x="4897609" y="4019090"/>
            <a:chExt cx="6838447" cy="2600830"/>
          </a:xfrm>
        </p:grpSpPr>
        <p:pic>
          <p:nvPicPr>
            <p:cNvPr id="57" name="Picture 56" descr="Chart, histogram&#10;&#10;Description automatically generated">
              <a:extLst>
                <a:ext uri="{FF2B5EF4-FFF2-40B4-BE49-F238E27FC236}">
                  <a16:creationId xmlns:a16="http://schemas.microsoft.com/office/drawing/2014/main" id="{39106BAC-CBD6-45E3-A5DF-1A537A20BF72}"/>
                </a:ext>
              </a:extLst>
            </p:cNvPr>
            <p:cNvPicPr>
              <a:picLocks noChangeAspect="1"/>
            </p:cNvPicPr>
            <p:nvPr/>
          </p:nvPicPr>
          <p:blipFill rotWithShape="1">
            <a:blip r:embed="rId4">
              <a:extLst>
                <a:ext uri="{28A0092B-C50C-407E-A947-70E740481C1C}">
                  <a14:useLocalDpi xmlns:a14="http://schemas.microsoft.com/office/drawing/2010/main" val="0"/>
                </a:ext>
              </a:extLst>
            </a:blip>
            <a:srcRect t="16708" r="2528" b="12051"/>
            <a:stretch/>
          </p:blipFill>
          <p:spPr>
            <a:xfrm>
              <a:off x="4897609" y="4019090"/>
              <a:ext cx="6838447" cy="2600830"/>
            </a:xfrm>
            <a:prstGeom prst="rect">
              <a:avLst/>
            </a:prstGeom>
          </p:spPr>
        </p:pic>
        <p:cxnSp>
          <p:nvCxnSpPr>
            <p:cNvPr id="69" name="Straight Connector 68">
              <a:extLst>
                <a:ext uri="{FF2B5EF4-FFF2-40B4-BE49-F238E27FC236}">
                  <a16:creationId xmlns:a16="http://schemas.microsoft.com/office/drawing/2014/main" id="{C3F53957-CF7B-416B-8DE5-0774F33533BB}"/>
                </a:ext>
              </a:extLst>
            </p:cNvPr>
            <p:cNvCxnSpPr>
              <a:cxnSpLocks/>
            </p:cNvCxnSpPr>
            <p:nvPr/>
          </p:nvCxnSpPr>
          <p:spPr>
            <a:xfrm flipV="1">
              <a:off x="9727462" y="4131733"/>
              <a:ext cx="0" cy="2343914"/>
            </a:xfrm>
            <a:prstGeom prst="line">
              <a:avLst/>
            </a:prstGeom>
            <a:ln w="19050">
              <a:solidFill>
                <a:srgbClr val="C00000"/>
              </a:solidFill>
              <a:prstDash val="sysDash"/>
            </a:ln>
          </p:spPr>
          <p:style>
            <a:lnRef idx="1">
              <a:schemeClr val="accent2"/>
            </a:lnRef>
            <a:fillRef idx="0">
              <a:schemeClr val="accent2"/>
            </a:fillRef>
            <a:effectRef idx="0">
              <a:schemeClr val="accent2"/>
            </a:effectRef>
            <a:fontRef idx="minor">
              <a:schemeClr val="tx1"/>
            </a:fontRef>
          </p:style>
        </p:cxnSp>
      </p:grpSp>
      <p:pic>
        <p:nvPicPr>
          <p:cNvPr id="60" name="Picture 59">
            <a:extLst>
              <a:ext uri="{FF2B5EF4-FFF2-40B4-BE49-F238E27FC236}">
                <a16:creationId xmlns:a16="http://schemas.microsoft.com/office/drawing/2014/main" id="{B953194A-A027-47DB-AEC6-39B5FF8DC047}"/>
              </a:ext>
            </a:extLst>
          </p:cNvPr>
          <p:cNvPicPr>
            <a:picLocks noChangeAspect="1"/>
          </p:cNvPicPr>
          <p:nvPr/>
        </p:nvPicPr>
        <p:blipFill rotWithShape="1">
          <a:blip r:embed="rId5"/>
          <a:srcRect l="-1" t="52337" r="732" b="324"/>
          <a:stretch/>
        </p:blipFill>
        <p:spPr>
          <a:xfrm>
            <a:off x="342809" y="4679047"/>
            <a:ext cx="4328478" cy="866981"/>
          </a:xfrm>
          <a:prstGeom prst="rect">
            <a:avLst/>
          </a:prstGeom>
        </p:spPr>
      </p:pic>
      <p:sp>
        <p:nvSpPr>
          <p:cNvPr id="74" name="Rectangle 73">
            <a:extLst>
              <a:ext uri="{FF2B5EF4-FFF2-40B4-BE49-F238E27FC236}">
                <a16:creationId xmlns:a16="http://schemas.microsoft.com/office/drawing/2014/main" id="{12D2A6CC-6388-4B02-A602-6EE66B31F97D}"/>
              </a:ext>
            </a:extLst>
          </p:cNvPr>
          <p:cNvSpPr/>
          <p:nvPr/>
        </p:nvSpPr>
        <p:spPr>
          <a:xfrm>
            <a:off x="382287" y="4679047"/>
            <a:ext cx="1370398" cy="866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63481E-7B2F-44C9-A872-3098A193C8F0}"/>
              </a:ext>
            </a:extLst>
          </p:cNvPr>
          <p:cNvPicPr>
            <a:picLocks noChangeAspect="1"/>
          </p:cNvPicPr>
          <p:nvPr/>
        </p:nvPicPr>
        <p:blipFill rotWithShape="1">
          <a:blip r:embed="rId5"/>
          <a:srcRect l="-1" r="732" b="52660"/>
          <a:stretch/>
        </p:blipFill>
        <p:spPr>
          <a:xfrm>
            <a:off x="342809" y="3064514"/>
            <a:ext cx="4368735" cy="875045"/>
          </a:xfrm>
          <a:prstGeom prst="rect">
            <a:avLst/>
          </a:prstGeom>
        </p:spPr>
      </p:pic>
      <p:sp>
        <p:nvSpPr>
          <p:cNvPr id="13" name="Rectangle 12">
            <a:extLst>
              <a:ext uri="{FF2B5EF4-FFF2-40B4-BE49-F238E27FC236}">
                <a16:creationId xmlns:a16="http://schemas.microsoft.com/office/drawing/2014/main" id="{7BB58B81-00BF-4EEC-975D-9EE67789484E}"/>
              </a:ext>
            </a:extLst>
          </p:cNvPr>
          <p:cNvSpPr/>
          <p:nvPr/>
        </p:nvSpPr>
        <p:spPr>
          <a:xfrm>
            <a:off x="342809" y="3058216"/>
            <a:ext cx="1427378" cy="875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CB79546-10D4-421A-A88D-22059DFF7882}"/>
              </a:ext>
            </a:extLst>
          </p:cNvPr>
          <p:cNvSpPr/>
          <p:nvPr/>
        </p:nvSpPr>
        <p:spPr>
          <a:xfrm>
            <a:off x="1834031" y="3058216"/>
            <a:ext cx="1427378" cy="875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C99C701-7178-4EBA-AC83-7A309E1BD905}"/>
              </a:ext>
            </a:extLst>
          </p:cNvPr>
          <p:cNvSpPr/>
          <p:nvPr/>
        </p:nvSpPr>
        <p:spPr>
          <a:xfrm>
            <a:off x="3341146" y="3058216"/>
            <a:ext cx="1370398" cy="875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099EDA4-1AE5-4026-8C95-C77D15A9CC3C}"/>
              </a:ext>
            </a:extLst>
          </p:cNvPr>
          <p:cNvSpPr/>
          <p:nvPr/>
        </p:nvSpPr>
        <p:spPr>
          <a:xfrm>
            <a:off x="1849305" y="4656752"/>
            <a:ext cx="1370398" cy="866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3BFAF30-0152-4E0F-8EAE-29E6D04DDED6}"/>
              </a:ext>
            </a:extLst>
          </p:cNvPr>
          <p:cNvSpPr/>
          <p:nvPr/>
        </p:nvSpPr>
        <p:spPr>
          <a:xfrm>
            <a:off x="3316323" y="4656752"/>
            <a:ext cx="1370398" cy="866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71"/>
                                        </p:tgtEl>
                                      </p:cBhvr>
                                    </p:animEffect>
                                    <p:set>
                                      <p:cBhvr>
                                        <p:cTn id="10" dur="1" fill="hold">
                                          <p:stCondLst>
                                            <p:cond delay="499"/>
                                          </p:stCondLst>
                                        </p:cTn>
                                        <p:tgtEl>
                                          <p:spTgt spid="71"/>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72"/>
                                        </p:tgtEl>
                                      </p:cBhvr>
                                    </p:animEffect>
                                    <p:set>
                                      <p:cBhvr>
                                        <p:cTn id="13" dur="1" fill="hold">
                                          <p:stCondLst>
                                            <p:cond delay="499"/>
                                          </p:stCondLst>
                                        </p:cTn>
                                        <p:tgtEl>
                                          <p:spTgt spid="72"/>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74"/>
                                        </p:tgtEl>
                                      </p:cBhvr>
                                    </p:animEffect>
                                    <p:set>
                                      <p:cBhvr>
                                        <p:cTn id="16" dur="1" fill="hold">
                                          <p:stCondLst>
                                            <p:cond delay="499"/>
                                          </p:stCondLst>
                                        </p:cTn>
                                        <p:tgtEl>
                                          <p:spTgt spid="7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0" nodeType="click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78"/>
                                        </p:tgtEl>
                                      </p:cBhvr>
                                    </p:animEffect>
                                    <p:set>
                                      <p:cBhvr>
                                        <p:cTn id="24" dur="1" fill="hold">
                                          <p:stCondLst>
                                            <p:cond delay="499"/>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3" grpId="0" animBg="1"/>
      <p:bldP spid="71" grpId="0" animBg="1"/>
      <p:bldP spid="72" grpId="0" animBg="1"/>
      <p:bldP spid="76" grpId="0" animBg="1"/>
      <p:bldP spid="7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7F71C-E90E-4143-9C14-223998E64FF0}"/>
              </a:ext>
            </a:extLst>
          </p:cNvPr>
          <p:cNvSpPr>
            <a:spLocks noGrp="1"/>
          </p:cNvSpPr>
          <p:nvPr>
            <p:ph type="title"/>
          </p:nvPr>
        </p:nvSpPr>
        <p:spPr>
          <a:xfrm>
            <a:off x="841248" y="548640"/>
            <a:ext cx="3600860" cy="5431536"/>
          </a:xfrm>
        </p:spPr>
        <p:txBody>
          <a:bodyPr>
            <a:normAutofit/>
          </a:bodyPr>
          <a:lstStyle/>
          <a:p>
            <a:pPr algn="ctr"/>
            <a:r>
              <a:rPr lang="en-US" sz="4000">
                <a:latin typeface="Arial" panose="020B0604020202020204" pitchFamily="34" charset="0"/>
                <a:cs typeface="Arial" panose="020B0604020202020204" pitchFamily="34" charset="0"/>
              </a:rPr>
              <a:t>Discussion</a:t>
            </a:r>
            <a:endParaRPr lang="en-US" sz="4000" dirty="0">
              <a:latin typeface="Arial" panose="020B0604020202020204" pitchFamily="34" charset="0"/>
              <a:cs typeface="Arial" panose="020B0604020202020204" pitchFamily="34" charset="0"/>
            </a:endParaRPr>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9A7DC8-FFE7-44C0-A4A9-B97ACE3F5443}"/>
              </a:ext>
            </a:extLst>
          </p:cNvPr>
          <p:cNvSpPr>
            <a:spLocks noGrp="1"/>
          </p:cNvSpPr>
          <p:nvPr>
            <p:ph idx="1"/>
          </p:nvPr>
        </p:nvSpPr>
        <p:spPr>
          <a:xfrm>
            <a:off x="5126418" y="731519"/>
            <a:ext cx="6224335" cy="5066853"/>
          </a:xfrm>
        </p:spPr>
        <p:txBody>
          <a:bodyPr anchor="ctr">
            <a:normAutofit/>
          </a:bodyPr>
          <a:lstStyle/>
          <a:p>
            <a:pPr algn="just"/>
            <a:r>
              <a:rPr lang="en-US" sz="1800" dirty="0">
                <a:latin typeface="Arial" panose="020B0604020202020204" pitchFamily="34" charset="0"/>
                <a:cs typeface="Arial" panose="020B0604020202020204" pitchFamily="34" charset="0"/>
              </a:rPr>
              <a:t>Car Sales Drop</a:t>
            </a:r>
          </a:p>
          <a:p>
            <a:pPr lvl="1" algn="just"/>
            <a:endParaRPr lang="en-US" sz="1400" dirty="0">
              <a:latin typeface="Arial" panose="020B0604020202020204" pitchFamily="34" charset="0"/>
              <a:cs typeface="Arial" panose="020B0604020202020204" pitchFamily="34" charset="0"/>
            </a:endParaRPr>
          </a:p>
          <a:p>
            <a:pPr marL="457200" lvl="1" indent="0" algn="just">
              <a:buNone/>
            </a:pPr>
            <a:r>
              <a:rPr lang="en-US" sz="1600" dirty="0">
                <a:latin typeface="Arial" panose="020B0604020202020204" pitchFamily="34" charset="0"/>
                <a:cs typeface="Arial" panose="020B0604020202020204" pitchFamily="34" charset="0"/>
              </a:rPr>
              <a:t>Macroeconomic uncertainty fueled by COVID-19’s global spread and supply chain disruptions combined with the significant resulted in a mean absolute error of 25,000 units in 2020.</a:t>
            </a:r>
          </a:p>
          <a:p>
            <a:pPr marL="457200" lvl="1" indent="0" algn="just">
              <a:buNone/>
            </a:pPr>
            <a:endParaRPr lang="en-US" sz="16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Stock Price</a:t>
            </a:r>
          </a:p>
          <a:p>
            <a:pPr marL="457200" lvl="1" indent="0" algn="just">
              <a:buNone/>
            </a:pPr>
            <a:r>
              <a:rPr lang="en-US" sz="1600" dirty="0">
                <a:latin typeface="Arial" panose="020B0604020202020204" pitchFamily="34" charset="0"/>
                <a:cs typeface="Arial" panose="020B0604020202020204" pitchFamily="34" charset="0"/>
              </a:rPr>
              <a:t>Fiscal support was injected in the stock exchange as part of the crisis management response from the US government and we see the value of the tickers increased during 2020.</a:t>
            </a:r>
          </a:p>
          <a:p>
            <a:pPr marL="457200" lvl="1" indent="0" algn="just">
              <a:buNone/>
            </a:pPr>
            <a:r>
              <a:rPr lang="en-US" sz="1600" dirty="0">
                <a:latin typeface="Arial" panose="020B0604020202020204" pitchFamily="34" charset="0"/>
                <a:cs typeface="Arial" panose="020B0604020202020204" pitchFamily="34" charset="0"/>
              </a:rPr>
              <a:t>Using the stock price was not a clear support of our hypothesis.</a:t>
            </a:r>
          </a:p>
        </p:txBody>
      </p:sp>
    </p:spTree>
    <p:extLst>
      <p:ext uri="{BB962C8B-B14F-4D97-AF65-F5344CB8AC3E}">
        <p14:creationId xmlns:p14="http://schemas.microsoft.com/office/powerpoint/2010/main" val="235625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170635-FDA1-45F0-8FA8-F6598E36E0DB}"/>
              </a:ext>
            </a:extLst>
          </p:cNvPr>
          <p:cNvPicPr>
            <a:picLocks noChangeAspect="1"/>
          </p:cNvPicPr>
          <p:nvPr/>
        </p:nvPicPr>
        <p:blipFill>
          <a:blip r:embed="rId2"/>
          <a:stretch>
            <a:fillRect/>
          </a:stretch>
        </p:blipFill>
        <p:spPr>
          <a:xfrm>
            <a:off x="7063028" y="3386390"/>
            <a:ext cx="3288135" cy="2121749"/>
          </a:xfrm>
          <a:prstGeom prst="rect">
            <a:avLst/>
          </a:prstGeom>
        </p:spPr>
      </p:pic>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33F795-08D6-4E9A-9E2C-6352678C68A0}"/>
              </a:ext>
            </a:extLst>
          </p:cNvPr>
          <p:cNvSpPr>
            <a:spLocks noGrp="1"/>
          </p:cNvSpPr>
          <p:nvPr>
            <p:ph type="title"/>
          </p:nvPr>
        </p:nvSpPr>
        <p:spPr>
          <a:xfrm>
            <a:off x="841248" y="548640"/>
            <a:ext cx="3600860" cy="5431536"/>
          </a:xfrm>
        </p:spPr>
        <p:txBody>
          <a:bodyPr>
            <a:normAutofit/>
          </a:bodyPr>
          <a:lstStyle/>
          <a:p>
            <a:pPr algn="ctr"/>
            <a:r>
              <a:rPr lang="en-US">
                <a:latin typeface="Arial" panose="020B0604020202020204" pitchFamily="34" charset="0"/>
                <a:cs typeface="Arial" panose="020B0604020202020204" pitchFamily="34" charset="0"/>
              </a:rPr>
              <a:t>Postmortem</a:t>
            </a:r>
            <a:endParaRPr lang="en-US"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FE630565-45F5-4F67-AD9C-94F247374F19}"/>
              </a:ext>
            </a:extLst>
          </p:cNvPr>
          <p:cNvSpPr>
            <a:spLocks noGrp="1" noChangeArrowheads="1"/>
          </p:cNvSpPr>
          <p:nvPr>
            <p:ph idx="1"/>
          </p:nvPr>
        </p:nvSpPr>
        <p:spPr bwMode="auto">
          <a:xfrm>
            <a:off x="5126418" y="877824"/>
            <a:ext cx="6224335" cy="30630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eaLnBrk="0" fontAlgn="base" hangingPunct="0">
              <a:spcBef>
                <a:spcPct val="0"/>
              </a:spcBef>
              <a:spcAft>
                <a:spcPts val="600"/>
              </a:spcAft>
              <a:buNone/>
            </a:pPr>
            <a:endParaRPr kumimoji="0" lang="en-US" altLang="en-US" sz="20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a:t>
            </a:r>
          </a:p>
          <a:p>
            <a:pPr marR="0" lvl="0" defTabSz="914400" rtl="0" eaLnBrk="0" fontAlgn="base" latinLnBrk="0" hangingPunct="0">
              <a:spcBef>
                <a:spcPct val="0"/>
              </a:spcBef>
              <a:spcAft>
                <a:spcPts val="600"/>
              </a:spcAft>
              <a:buClrTx/>
              <a:buSzTx/>
              <a:tabLst/>
            </a:pPr>
            <a:r>
              <a:rPr lang="en-US" altLang="en-US" sz="2000" dirty="0" err="1">
                <a:latin typeface="Arial" panose="020B0604020202020204" pitchFamily="34" charset="0"/>
                <a:cs typeface="Arial" panose="020B0604020202020204" pitchFamily="34" charset="0"/>
              </a:rPr>
              <a:t>Semáforo</a:t>
            </a:r>
            <a:r>
              <a:rPr lang="en-US" altLang="en-US" sz="2000" dirty="0">
                <a:latin typeface="Arial" panose="020B0604020202020204" pitchFamily="34" charset="0"/>
                <a:cs typeface="Arial" panose="020B0604020202020204" pitchFamily="34" charset="0"/>
              </a:rPr>
              <a:t> de </a:t>
            </a:r>
            <a:r>
              <a:rPr lang="en-US" altLang="en-US" sz="2000" dirty="0" err="1">
                <a:latin typeface="Arial" panose="020B0604020202020204" pitchFamily="34" charset="0"/>
                <a:cs typeface="Arial" panose="020B0604020202020204" pitchFamily="34" charset="0"/>
              </a:rPr>
              <a:t>movilidad</a:t>
            </a:r>
            <a:r>
              <a:rPr lang="en-US" altLang="en-US" sz="2000" dirty="0">
                <a:latin typeface="Arial" panose="020B0604020202020204" pitchFamily="34" charset="0"/>
                <a:cs typeface="Arial" panose="020B0604020202020204" pitchFamily="34" charset="0"/>
              </a:rPr>
              <a:t> (Mexico)</a:t>
            </a:r>
          </a:p>
          <a:p>
            <a:pPr marL="457200" lvl="1" indent="0" eaLnBrk="0" fontAlgn="base" hangingPunct="0">
              <a:spcBef>
                <a:spcPct val="0"/>
              </a:spcBef>
              <a:spcAft>
                <a:spcPts val="600"/>
              </a:spcAft>
              <a:buNone/>
            </a:pP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https://datos.cdmx.gob.mx/dataset/afluencia-preliminar-en-transporte-publico/resource/5d33f9c7-e033-4676-a02d-9e2129017acf</a:t>
            </a:r>
          </a:p>
          <a:p>
            <a:pPr marL="457200" lvl="1" indent="0" eaLnBrk="0" fontAlgn="base" hangingPunct="0">
              <a:spcBef>
                <a:spcPct val="0"/>
              </a:spcBef>
              <a:spcAft>
                <a:spcPts val="600"/>
              </a:spcAft>
              <a:buNone/>
            </a:pPr>
            <a:r>
              <a:rPr lang="en-US" altLang="en-US" sz="1800" b="1" dirty="0">
                <a:solidFill>
                  <a:schemeClr val="accent6">
                    <a:lumMod val="75000"/>
                  </a:schemeClr>
                </a:solidFill>
                <a:latin typeface="Arial" panose="020B0604020202020204" pitchFamily="34" charset="0"/>
                <a:cs typeface="Arial" panose="020B0604020202020204" pitchFamily="34" charset="0"/>
              </a:rPr>
              <a:t>SEMOVI - API </a:t>
            </a:r>
            <a:endParaRPr kumimoji="0" lang="en-US" altLang="en-US" sz="1600" b="1" i="0" u="none" strike="noStrike" cap="none" normalizeH="0" baseline="0" dirty="0">
              <a:ln>
                <a:noFill/>
              </a:ln>
              <a:solidFill>
                <a:schemeClr val="accent6">
                  <a:lumMod val="75000"/>
                </a:schemeClr>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AFCBF9F-7159-4CC2-9C99-4A281EF6FF60}"/>
              </a:ext>
            </a:extLst>
          </p:cNvPr>
          <p:cNvPicPr>
            <a:picLocks noChangeAspect="1"/>
          </p:cNvPicPr>
          <p:nvPr/>
        </p:nvPicPr>
        <p:blipFill>
          <a:blip r:embed="rId2"/>
          <a:stretch>
            <a:fillRect/>
          </a:stretch>
        </p:blipFill>
        <p:spPr>
          <a:xfrm>
            <a:off x="6887915" y="3386389"/>
            <a:ext cx="4122042" cy="2659847"/>
          </a:xfrm>
          <a:prstGeom prst="rect">
            <a:avLst/>
          </a:prstGeom>
        </p:spPr>
      </p:pic>
      <p:sp>
        <p:nvSpPr>
          <p:cNvPr id="12" name="Oval 11">
            <a:extLst>
              <a:ext uri="{FF2B5EF4-FFF2-40B4-BE49-F238E27FC236}">
                <a16:creationId xmlns:a16="http://schemas.microsoft.com/office/drawing/2014/main" id="{9354019A-06BC-4A06-BC74-A0F0FBE07B0E}"/>
              </a:ext>
            </a:extLst>
          </p:cNvPr>
          <p:cNvSpPr/>
          <p:nvPr/>
        </p:nvSpPr>
        <p:spPr>
          <a:xfrm>
            <a:off x="9631319" y="4063674"/>
            <a:ext cx="1233182" cy="1713514"/>
          </a:xfrm>
          <a:prstGeom prst="ellips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E76CFF69-2199-4FAD-AC6B-7885BB120031}"/>
              </a:ext>
            </a:extLst>
          </p:cNvPr>
          <p:cNvCxnSpPr>
            <a:cxnSpLocks/>
          </p:cNvCxnSpPr>
          <p:nvPr/>
        </p:nvCxnSpPr>
        <p:spPr>
          <a:xfrm rot="16200000" flipH="1">
            <a:off x="5869767" y="3784063"/>
            <a:ext cx="1287312" cy="577187"/>
          </a:xfrm>
          <a:prstGeom prst="bentConnector3">
            <a:avLst>
              <a:gd name="adj1" fmla="val 99288"/>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2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ny question marks on black background">
            <a:extLst>
              <a:ext uri="{FF2B5EF4-FFF2-40B4-BE49-F238E27FC236}">
                <a16:creationId xmlns:a16="http://schemas.microsoft.com/office/drawing/2014/main" id="{04FB1D4D-252E-4863-BCF2-193A3CFCA01A}"/>
              </a:ext>
            </a:extLst>
          </p:cNvPr>
          <p:cNvPicPr>
            <a:picLocks noChangeAspect="1"/>
          </p:cNvPicPr>
          <p:nvPr/>
        </p:nvPicPr>
        <p:blipFill rotWithShape="1">
          <a:blip r:embed="rId2"/>
          <a:srcRect l="22896" r="2" b="2"/>
          <a:stretch/>
        </p:blipFill>
        <p:spPr>
          <a:xfrm>
            <a:off x="20" y="10"/>
            <a:ext cx="8668492" cy="6857990"/>
          </a:xfrm>
          <a:prstGeom prst="rect">
            <a:avLst/>
          </a:prstGeom>
        </p:spPr>
      </p:pic>
      <p:sp>
        <p:nvSpPr>
          <p:cNvPr id="18" name="Rectangle 1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0DD8E-A234-4030-9077-450E321A0D7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Questions?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71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0" name="Freeform: Shape 4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B4130-D81F-434C-AFFC-F9A7BA4265F0}"/>
              </a:ext>
            </a:extLst>
          </p:cNvPr>
          <p:cNvSpPr>
            <a:spLocks noGrp="1"/>
          </p:cNvSpPr>
          <p:nvPr>
            <p:ph type="title"/>
          </p:nvPr>
        </p:nvSpPr>
        <p:spPr>
          <a:xfrm>
            <a:off x="838200" y="557188"/>
            <a:ext cx="10515600" cy="1133499"/>
          </a:xfrm>
        </p:spPr>
        <p:txBody>
          <a:bodyPr vert="horz" lIns="91440" tIns="45720" rIns="91440" bIns="45720" rtlCol="0">
            <a:normAutofit/>
          </a:bodyPr>
          <a:lstStyle/>
          <a:p>
            <a:pPr algn="ctr"/>
            <a:r>
              <a:rPr lang="en-US" sz="4800" dirty="0">
                <a:latin typeface="Arial" panose="020B0604020202020204" pitchFamily="34" charset="0"/>
                <a:cs typeface="Arial" panose="020B0604020202020204" pitchFamily="34" charset="0"/>
              </a:rPr>
              <a:t>Member's</a:t>
            </a:r>
            <a:r>
              <a:rPr lang="es-US" sz="4800" dirty="0">
                <a:latin typeface="Arial" panose="020B0604020202020204" pitchFamily="34" charset="0"/>
                <a:cs typeface="Arial" panose="020B0604020202020204" pitchFamily="34" charset="0"/>
              </a:rPr>
              <a:t> </a:t>
            </a:r>
            <a:r>
              <a:rPr lang="en-US" sz="4800" dirty="0">
                <a:latin typeface="Arial" panose="020B0604020202020204" pitchFamily="34" charset="0"/>
                <a:cs typeface="Arial" panose="020B0604020202020204" pitchFamily="34" charset="0"/>
              </a:rPr>
              <a:t>background</a:t>
            </a:r>
            <a:endParaRPr lang="en-US" sz="4800" kern="1200" dirty="0">
              <a:latin typeface="Arial" panose="020B0604020202020204" pitchFamily="34" charset="0"/>
              <a:cs typeface="Arial" panose="020B0604020202020204" pitchFamily="34" charset="0"/>
            </a:endParaRPr>
          </a:p>
        </p:txBody>
      </p:sp>
      <p:pic>
        <p:nvPicPr>
          <p:cNvPr id="10" name="Picture 2" descr="Profile photo for Diana Baltazar">
            <a:extLst>
              <a:ext uri="{FF2B5EF4-FFF2-40B4-BE49-F238E27FC236}">
                <a16:creationId xmlns:a16="http://schemas.microsoft.com/office/drawing/2014/main" id="{3DA381FB-BCD7-4591-B400-BDC2FFC4D663}"/>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71" y="2654300"/>
            <a:ext cx="1159557" cy="1104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 name="Picture 4" descr="Profile photo for Javier Sada">
            <a:extLst>
              <a:ext uri="{FF2B5EF4-FFF2-40B4-BE49-F238E27FC236}">
                <a16:creationId xmlns:a16="http://schemas.microsoft.com/office/drawing/2014/main" id="{E4AAE82A-3FC8-4236-8167-C32CA1A76716}"/>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5215" y="2654300"/>
            <a:ext cx="1159557" cy="1104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2" name="Picture 6" descr="Profile photo for Tania Rosas">
            <a:extLst>
              <a:ext uri="{FF2B5EF4-FFF2-40B4-BE49-F238E27FC236}">
                <a16:creationId xmlns:a16="http://schemas.microsoft.com/office/drawing/2014/main" id="{A8C584D0-93A9-40F9-A6EE-D7D614AD0853}"/>
              </a:ext>
            </a:extLst>
          </p:cNvPr>
          <p:cNvPicPr preferRelativeResize="0">
            <a:picLocks noChangeArrowheads="1"/>
          </p:cNvPicPr>
          <p:nvPr/>
        </p:nvPicPr>
        <p:blipFill rotWithShape="1">
          <a:blip r:embed="rId5">
            <a:extLst>
              <a:ext uri="{28A0092B-C50C-407E-A947-70E740481C1C}">
                <a14:useLocalDpi xmlns:a14="http://schemas.microsoft.com/office/drawing/2010/main" val="0"/>
              </a:ext>
            </a:extLst>
          </a:blip>
          <a:srcRect l="11459" t="18750"/>
          <a:stretch/>
        </p:blipFill>
        <p:spPr bwMode="auto">
          <a:xfrm>
            <a:off x="8261383" y="2654300"/>
            <a:ext cx="1159557" cy="1104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AC5ECA3C-78FB-4386-88C2-FB13F18D1D33}"/>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p:blipFill>
        <p:spPr bwMode="auto">
          <a:xfrm>
            <a:off x="4484515" y="2654300"/>
            <a:ext cx="1035180" cy="1104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B576339-8709-484F-AEE1-2F3A5FFE3B90}"/>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p:blipFill>
        <p:spPr bwMode="auto">
          <a:xfrm>
            <a:off x="2530127" y="2654300"/>
            <a:ext cx="1104900" cy="1104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C7C3CED-94DC-4393-9BA7-51E152009F00}"/>
              </a:ext>
            </a:extLst>
          </p:cNvPr>
          <p:cNvSpPr/>
          <p:nvPr/>
        </p:nvSpPr>
        <p:spPr>
          <a:xfrm>
            <a:off x="314675" y="4065948"/>
            <a:ext cx="1696747" cy="830997"/>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Diana Baltazar</a:t>
            </a:r>
          </a:p>
          <a:p>
            <a:r>
              <a:rPr lang="en-US" sz="1600" dirty="0">
                <a:latin typeface="Arial" panose="020B0604020202020204" pitchFamily="34" charset="0"/>
                <a:cs typeface="Arial" panose="020B0604020202020204" pitchFamily="34" charset="0"/>
              </a:rPr>
              <a:t>Secretaría de Gobernación</a:t>
            </a:r>
          </a:p>
        </p:txBody>
      </p:sp>
      <p:sp>
        <p:nvSpPr>
          <p:cNvPr id="16" name="Rectangle 15">
            <a:extLst>
              <a:ext uri="{FF2B5EF4-FFF2-40B4-BE49-F238E27FC236}">
                <a16:creationId xmlns:a16="http://schemas.microsoft.com/office/drawing/2014/main" id="{51B3EFD5-6963-414B-A3F7-49CDC2207B2C}"/>
              </a:ext>
            </a:extLst>
          </p:cNvPr>
          <p:cNvSpPr/>
          <p:nvPr/>
        </p:nvSpPr>
        <p:spPr>
          <a:xfrm>
            <a:off x="2234204" y="4065948"/>
            <a:ext cx="1696746" cy="1323439"/>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Marco Cid</a:t>
            </a:r>
          </a:p>
          <a:p>
            <a:r>
              <a:rPr lang="en-US" sz="1600" dirty="0">
                <a:latin typeface="Arial" panose="020B0604020202020204" pitchFamily="34" charset="0"/>
                <a:cs typeface="Arial" panose="020B0604020202020204" pitchFamily="34" charset="0"/>
              </a:rPr>
              <a:t>Public Accounting </a:t>
            </a:r>
          </a:p>
          <a:p>
            <a:r>
              <a:rPr lang="en-US" sz="1600" dirty="0">
                <a:latin typeface="Arial" panose="020B0604020202020204" pitchFamily="34" charset="0"/>
                <a:cs typeface="Arial" panose="020B0604020202020204" pitchFamily="34" charset="0"/>
              </a:rPr>
              <a:t>and Financial Strategy</a:t>
            </a:r>
          </a:p>
        </p:txBody>
      </p:sp>
      <p:sp>
        <p:nvSpPr>
          <p:cNvPr id="17" name="Rectangle 16">
            <a:extLst>
              <a:ext uri="{FF2B5EF4-FFF2-40B4-BE49-F238E27FC236}">
                <a16:creationId xmlns:a16="http://schemas.microsoft.com/office/drawing/2014/main" id="{3A7DF058-BED7-48C9-91F7-D238B60548F9}"/>
              </a:ext>
            </a:extLst>
          </p:cNvPr>
          <p:cNvSpPr/>
          <p:nvPr/>
        </p:nvSpPr>
        <p:spPr>
          <a:xfrm>
            <a:off x="4383303" y="4065948"/>
            <a:ext cx="1506198" cy="830997"/>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Perla Martinez</a:t>
            </a:r>
          </a:p>
          <a:p>
            <a:r>
              <a:rPr lang="en-US" sz="1600" dirty="0">
                <a:latin typeface="Arial" panose="020B0604020202020204" pitchFamily="34" charset="0"/>
                <a:cs typeface="Arial" panose="020B0604020202020204" pitchFamily="34" charset="0"/>
              </a:rPr>
              <a:t>GM Financial</a:t>
            </a:r>
          </a:p>
        </p:txBody>
      </p:sp>
      <p:sp>
        <p:nvSpPr>
          <p:cNvPr id="18" name="Rectangle 17">
            <a:extLst>
              <a:ext uri="{FF2B5EF4-FFF2-40B4-BE49-F238E27FC236}">
                <a16:creationId xmlns:a16="http://schemas.microsoft.com/office/drawing/2014/main" id="{BC8A69D8-B1E2-49E0-892A-7E0C5D59929B}"/>
              </a:ext>
            </a:extLst>
          </p:cNvPr>
          <p:cNvSpPr/>
          <p:nvPr/>
        </p:nvSpPr>
        <p:spPr>
          <a:xfrm>
            <a:off x="6157590" y="4065948"/>
            <a:ext cx="1835703" cy="830997"/>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Freddy Reyes</a:t>
            </a:r>
          </a:p>
          <a:p>
            <a:r>
              <a:rPr lang="en-US" sz="1600" dirty="0">
                <a:latin typeface="Arial" panose="020B0604020202020204" pitchFamily="34" charset="0"/>
                <a:cs typeface="Arial" panose="020B0604020202020204" pitchFamily="34" charset="0"/>
              </a:rPr>
              <a:t>Electrical Engineer</a:t>
            </a:r>
          </a:p>
        </p:txBody>
      </p:sp>
      <p:sp>
        <p:nvSpPr>
          <p:cNvPr id="19" name="Rectangle 18">
            <a:extLst>
              <a:ext uri="{FF2B5EF4-FFF2-40B4-BE49-F238E27FC236}">
                <a16:creationId xmlns:a16="http://schemas.microsoft.com/office/drawing/2014/main" id="{C282E90D-3434-4226-81A4-E2C1AE01821F}"/>
              </a:ext>
            </a:extLst>
          </p:cNvPr>
          <p:cNvSpPr/>
          <p:nvPr/>
        </p:nvSpPr>
        <p:spPr>
          <a:xfrm>
            <a:off x="8109641" y="4083680"/>
            <a:ext cx="1463040" cy="58477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Tania Rosas</a:t>
            </a:r>
          </a:p>
          <a:p>
            <a:r>
              <a:rPr lang="en-US" sz="1600" dirty="0">
                <a:latin typeface="Arial" panose="020B0604020202020204" pitchFamily="34" charset="0"/>
                <a:cs typeface="Arial" panose="020B0604020202020204" pitchFamily="34" charset="0"/>
              </a:rPr>
              <a:t>Oil &amp; Gas</a:t>
            </a:r>
          </a:p>
        </p:txBody>
      </p:sp>
      <p:sp>
        <p:nvSpPr>
          <p:cNvPr id="20" name="Rectangle 19">
            <a:extLst>
              <a:ext uri="{FF2B5EF4-FFF2-40B4-BE49-F238E27FC236}">
                <a16:creationId xmlns:a16="http://schemas.microsoft.com/office/drawing/2014/main" id="{EE1519ED-71D2-4EB6-912F-9B5AB18754C1}"/>
              </a:ext>
            </a:extLst>
          </p:cNvPr>
          <p:cNvSpPr/>
          <p:nvPr/>
        </p:nvSpPr>
        <p:spPr>
          <a:xfrm>
            <a:off x="9900469" y="4083679"/>
            <a:ext cx="1669047" cy="584775"/>
          </a:xfrm>
          <a:prstGeom prst="rect">
            <a:avLst/>
          </a:prstGeom>
        </p:spPr>
        <p:txBody>
          <a:bodyPr wrap="none">
            <a:spAutoFit/>
          </a:bodyPr>
          <a:lstStyle/>
          <a:p>
            <a:r>
              <a:rPr lang="en-US" sz="1600" b="1" dirty="0">
                <a:latin typeface="Arial" panose="020B0604020202020204" pitchFamily="34" charset="0"/>
                <a:cs typeface="Arial" panose="020B0604020202020204" pitchFamily="34" charset="0"/>
              </a:rPr>
              <a:t>Javier Sada</a:t>
            </a:r>
          </a:p>
          <a:p>
            <a:r>
              <a:rPr lang="en-US" sz="1600" dirty="0">
                <a:latin typeface="Arial" panose="020B0604020202020204" pitchFamily="34" charset="0"/>
                <a:cs typeface="Arial" panose="020B0604020202020204" pitchFamily="34" charset="0"/>
              </a:rPr>
              <a:t>Start up: Robots</a:t>
            </a:r>
          </a:p>
        </p:txBody>
      </p:sp>
      <p:pic>
        <p:nvPicPr>
          <p:cNvPr id="21" name="Picture 8" descr="Profile photo for Fredy Reyes Sanchez">
            <a:extLst>
              <a:ext uri="{FF2B5EF4-FFF2-40B4-BE49-F238E27FC236}">
                <a16:creationId xmlns:a16="http://schemas.microsoft.com/office/drawing/2014/main" id="{424D896E-16E0-41CF-B1D3-F1CFF399519D}"/>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1855" y="2654300"/>
            <a:ext cx="1159557" cy="1104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08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0" name="Freeform: Shape 4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B4130-D81F-434C-AFFC-F9A7BA4265F0}"/>
              </a:ext>
            </a:extLst>
          </p:cNvPr>
          <p:cNvSpPr>
            <a:spLocks noGrp="1"/>
          </p:cNvSpPr>
          <p:nvPr>
            <p:ph type="title"/>
          </p:nvPr>
        </p:nvSpPr>
        <p:spPr>
          <a:xfrm>
            <a:off x="838200" y="557188"/>
            <a:ext cx="10515600" cy="1133499"/>
          </a:xfrm>
        </p:spPr>
        <p:txBody>
          <a:bodyPr vert="horz" lIns="91440" tIns="45720" rIns="91440" bIns="45720" rtlCol="0">
            <a:normAutofit/>
          </a:bodyPr>
          <a:lstStyle/>
          <a:p>
            <a:pPr algn="ctr"/>
            <a:r>
              <a:rPr lang="en-US" sz="4800" kern="1200">
                <a:latin typeface="Arial" panose="020B0604020202020204" pitchFamily="34" charset="0"/>
                <a:cs typeface="Arial" panose="020B0604020202020204" pitchFamily="34" charset="0"/>
              </a:rPr>
              <a:t>Motivation &amp; Summary</a:t>
            </a:r>
            <a:endParaRPr lang="en-US" sz="4800" kern="1200" dirty="0">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0395B0AD-5105-4645-85DD-B1A7515670AF}"/>
              </a:ext>
            </a:extLst>
          </p:cNvPr>
          <p:cNvGraphicFramePr/>
          <p:nvPr>
            <p:extLst>
              <p:ext uri="{D42A27DB-BD31-4B8C-83A1-F6EECF244321}">
                <p14:modId xmlns:p14="http://schemas.microsoft.com/office/powerpoint/2010/main" val="614471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58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838200" y="365125"/>
            <a:ext cx="10515600" cy="1325563"/>
          </a:xfrm>
        </p:spPr>
        <p:txBody>
          <a:bodyPr>
            <a:normAutofit/>
          </a:bodyPr>
          <a:lstStyle/>
          <a:p>
            <a:r>
              <a:rPr lang="en-US" sz="4800">
                <a:latin typeface="Arial" panose="020B0604020202020204" pitchFamily="34" charset="0"/>
                <a:cs typeface="Arial" panose="020B0604020202020204" pitchFamily="34" charset="0"/>
              </a:rPr>
              <a:t>Questions</a:t>
            </a:r>
            <a:endParaRPr lang="en-US" sz="4800" dirty="0">
              <a:latin typeface="Arial" panose="020B0604020202020204" pitchFamily="34" charset="0"/>
              <a:cs typeface="Arial" panose="020B0604020202020204" pitchFamily="34" charset="0"/>
            </a:endParaRPr>
          </a:p>
        </p:txBody>
      </p:sp>
      <p:graphicFrame>
        <p:nvGraphicFramePr>
          <p:cNvPr id="5" name="Content Placeholder 4">
            <a:extLst>
              <a:ext uri="{FF2B5EF4-FFF2-40B4-BE49-F238E27FC236}">
                <a16:creationId xmlns:a16="http://schemas.microsoft.com/office/drawing/2014/main" id="{70F51700-8788-4B4C-B07F-17BF8F4DFD5B}"/>
              </a:ext>
            </a:extLst>
          </p:cNvPr>
          <p:cNvGraphicFramePr>
            <a:graphicFrameLocks noGrp="1"/>
          </p:cNvGraphicFramePr>
          <p:nvPr>
            <p:ph idx="1"/>
            <p:extLst>
              <p:ext uri="{D42A27DB-BD31-4B8C-83A1-F6EECF244321}">
                <p14:modId xmlns:p14="http://schemas.microsoft.com/office/powerpoint/2010/main" val="1580031666"/>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955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31" y="600561"/>
            <a:ext cx="3505495" cy="1622321"/>
          </a:xfrm>
        </p:spPr>
        <p:txBody>
          <a:bodyPr>
            <a:normAutofit/>
          </a:bodyPr>
          <a:lstStyle/>
          <a:p>
            <a:pPr algn="ctr"/>
            <a:r>
              <a:rPr lang="es-MX" sz="4800" dirty="0">
                <a:latin typeface="Arial" panose="020B0604020202020204" pitchFamily="34" charset="0"/>
                <a:cs typeface="Arial" panose="020B0604020202020204" pitchFamily="34" charset="0"/>
              </a:rPr>
              <a:t>D</a:t>
            </a:r>
            <a:r>
              <a:rPr lang="en-US" sz="4800" dirty="0" err="1">
                <a:latin typeface="Arial" panose="020B0604020202020204" pitchFamily="34" charset="0"/>
                <a:cs typeface="Arial" panose="020B0604020202020204" pitchFamily="34" charset="0"/>
              </a:rPr>
              <a:t>atasets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a:bodyPr>
          <a:lstStyle/>
          <a:p>
            <a:r>
              <a:rPr lang="en-US" sz="2000" b="1" dirty="0"/>
              <a:t>INEGI 2005-2021</a:t>
            </a:r>
          </a:p>
          <a:p>
            <a:pPr marL="457200" lvl="1" indent="0">
              <a:buNone/>
            </a:pPr>
            <a:r>
              <a:rPr lang="en-US" sz="1600" dirty="0" err="1"/>
              <a:t>Registro</a:t>
            </a:r>
            <a:r>
              <a:rPr lang="en-US" sz="1600" dirty="0"/>
              <a:t> </a:t>
            </a:r>
            <a:r>
              <a:rPr lang="en-US" sz="1600" dirty="0" err="1"/>
              <a:t>administrativo</a:t>
            </a:r>
            <a:r>
              <a:rPr lang="en-US" sz="1600" dirty="0"/>
              <a:t> de la </a:t>
            </a:r>
            <a:r>
              <a:rPr lang="en-US" sz="1600" dirty="0" err="1"/>
              <a:t>industria</a:t>
            </a:r>
            <a:r>
              <a:rPr lang="en-US" sz="1600" dirty="0"/>
              <a:t> </a:t>
            </a:r>
            <a:r>
              <a:rPr lang="en-US" sz="1600" dirty="0" err="1"/>
              <a:t>automotriz</a:t>
            </a:r>
            <a:r>
              <a:rPr lang="en-US" sz="1600" dirty="0"/>
              <a:t> de </a:t>
            </a:r>
            <a:r>
              <a:rPr lang="en-US" sz="1600" dirty="0" err="1"/>
              <a:t>vehículos</a:t>
            </a:r>
            <a:r>
              <a:rPr lang="en-US" sz="1600" dirty="0"/>
              <a:t> </a:t>
            </a:r>
            <a:r>
              <a:rPr lang="en-US" sz="1600" dirty="0" err="1"/>
              <a:t>ligeros</a:t>
            </a:r>
            <a:r>
              <a:rPr lang="en-US" sz="1600" dirty="0"/>
              <a:t> (</a:t>
            </a:r>
            <a:r>
              <a:rPr lang="en-US" sz="1600" dirty="0" err="1"/>
              <a:t>nuevos</a:t>
            </a:r>
            <a:r>
              <a:rPr lang="en-US" sz="1600" dirty="0"/>
              <a:t> y </a:t>
            </a:r>
            <a:r>
              <a:rPr lang="en-US" sz="1600" dirty="0" err="1"/>
              <a:t>seminuevos</a:t>
            </a:r>
            <a:r>
              <a:rPr lang="en-US" sz="1600" dirty="0"/>
              <a:t>)</a:t>
            </a:r>
          </a:p>
          <a:p>
            <a:pPr marL="457200" lvl="1" indent="0">
              <a:buNone/>
            </a:pPr>
            <a:endParaRPr lang="en-US" sz="1600" dirty="0"/>
          </a:p>
          <a:p>
            <a:r>
              <a:rPr lang="en-US" sz="2000" b="1" dirty="0"/>
              <a:t>Forecast on INEGI dataset</a:t>
            </a:r>
          </a:p>
          <a:p>
            <a:pPr marL="457200" lvl="1" indent="0">
              <a:buNone/>
            </a:pPr>
            <a:endParaRPr lang="en-US" sz="1600" dirty="0"/>
          </a:p>
          <a:p>
            <a:r>
              <a:rPr lang="en-US" sz="2000" b="1" dirty="0"/>
              <a:t>ALPHA VANTAGE </a:t>
            </a:r>
          </a:p>
          <a:p>
            <a:pPr marL="457200" lvl="1" indent="0">
              <a:buNone/>
            </a:pPr>
            <a:r>
              <a:rPr lang="en-US" sz="1600" dirty="0"/>
              <a:t>Free Stock Market API</a:t>
            </a:r>
          </a:p>
          <a:p>
            <a:pPr marL="457200" lvl="1" indent="0">
              <a:buNone/>
            </a:pPr>
            <a:endParaRPr lang="en-US" sz="16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97C89A-8305-43C9-BC13-C2B4667DA29D}"/>
              </a:ext>
            </a:extLst>
          </p:cNvPr>
          <p:cNvPicPr>
            <a:picLocks noChangeAspect="1"/>
          </p:cNvPicPr>
          <p:nvPr/>
        </p:nvPicPr>
        <p:blipFill>
          <a:blip r:embed="rId3"/>
          <a:stretch>
            <a:fillRect/>
          </a:stretch>
        </p:blipFill>
        <p:spPr>
          <a:xfrm>
            <a:off x="5452033" y="2271820"/>
            <a:ext cx="5990669" cy="2516080"/>
          </a:xfrm>
          <a:prstGeom prst="rect">
            <a:avLst/>
          </a:prstGeom>
          <a:effectLst/>
        </p:spPr>
      </p:pic>
      <p:sp>
        <p:nvSpPr>
          <p:cNvPr id="5" name="Rectangle 4">
            <a:extLst>
              <a:ext uri="{FF2B5EF4-FFF2-40B4-BE49-F238E27FC236}">
                <a16:creationId xmlns:a16="http://schemas.microsoft.com/office/drawing/2014/main" id="{E33C9E98-774C-4557-AF07-31B1A80006D7}"/>
              </a:ext>
            </a:extLst>
          </p:cNvPr>
          <p:cNvSpPr/>
          <p:nvPr/>
        </p:nvSpPr>
        <p:spPr>
          <a:xfrm>
            <a:off x="7480570" y="3550596"/>
            <a:ext cx="1955260" cy="123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D462B-389C-4950-A1A6-92224E767204}"/>
              </a:ext>
            </a:extLst>
          </p:cNvPr>
          <p:cNvSpPr/>
          <p:nvPr/>
        </p:nvSpPr>
        <p:spPr>
          <a:xfrm>
            <a:off x="9487442" y="3529860"/>
            <a:ext cx="1955260" cy="123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5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0" presetClass="exit" presetSubtype="0" fill="hold" grpId="0"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0" presetClass="exit" presetSubtype="0" fill="hold" grpId="0" nodeType="with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a:bodyPr>
          <a:lstStyle/>
          <a:p>
            <a:r>
              <a:rPr lang="en-US" sz="2000" b="1" dirty="0">
                <a:latin typeface="Arial" panose="020B0604020202020204" pitchFamily="34" charset="0"/>
                <a:cs typeface="Arial" panose="020B0604020202020204" pitchFamily="34" charset="0"/>
              </a:rPr>
              <a:t>INEGI 2009-2021</a:t>
            </a:r>
          </a:p>
          <a:p>
            <a:pPr marL="800100" lvl="1" indent="-342900">
              <a:buAutoNum type="arabicPeriod"/>
            </a:pPr>
            <a:r>
              <a:rPr lang="en-US" sz="1600" dirty="0">
                <a:latin typeface="Arial" panose="020B0604020202020204" pitchFamily="34" charset="0"/>
                <a:cs typeface="Arial" panose="020B0604020202020204" pitchFamily="34" charset="0"/>
              </a:rPr>
              <a:t>Select range 2009-2019</a:t>
            </a:r>
          </a:p>
          <a:p>
            <a:pPr marL="800100" lvl="1" indent="-342900">
              <a:buAutoNum type="arabicPeriod"/>
            </a:pPr>
            <a:r>
              <a:rPr lang="en-US" sz="1600" dirty="0">
                <a:latin typeface="Arial" panose="020B0604020202020204" pitchFamily="34" charset="0"/>
                <a:cs typeface="Arial" panose="020B0604020202020204" pitchFamily="34" charset="0"/>
              </a:rPr>
              <a:t>Excel export from INEGI</a:t>
            </a:r>
          </a:p>
          <a:p>
            <a:pPr marL="800100" lvl="1" indent="-342900">
              <a:buAutoNum type="arabicPeriod"/>
            </a:pPr>
            <a:r>
              <a:rPr lang="en-US" sz="1600" dirty="0">
                <a:latin typeface="Arial" panose="020B0604020202020204" pitchFamily="34" charset="0"/>
                <a:cs typeface="Arial" panose="020B0604020202020204" pitchFamily="34" charset="0"/>
              </a:rPr>
              <a:t>Consolidation into pandas</a:t>
            </a:r>
          </a:p>
          <a:p>
            <a:pPr marL="800100" lvl="1" indent="-342900">
              <a:buAutoNum type="arabicPeriod"/>
            </a:pPr>
            <a:endParaRPr lang="en-US" sz="16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7C306C8-3F11-45DF-8696-5E3B87C73485}"/>
              </a:ext>
            </a:extLst>
          </p:cNvPr>
          <p:cNvGrpSpPr/>
          <p:nvPr/>
        </p:nvGrpSpPr>
        <p:grpSpPr>
          <a:xfrm>
            <a:off x="5434450" y="1026431"/>
            <a:ext cx="5962156" cy="3700703"/>
            <a:chOff x="5403123" y="1616587"/>
            <a:chExt cx="5962156" cy="3700703"/>
          </a:xfrm>
        </p:grpSpPr>
        <p:pic>
          <p:nvPicPr>
            <p:cNvPr id="5" name="Picture 4">
              <a:extLst>
                <a:ext uri="{FF2B5EF4-FFF2-40B4-BE49-F238E27FC236}">
                  <a16:creationId xmlns:a16="http://schemas.microsoft.com/office/drawing/2014/main" id="{CC335739-2F45-4340-BF3D-044510D7FEDF}"/>
                </a:ext>
              </a:extLst>
            </p:cNvPr>
            <p:cNvPicPr>
              <a:picLocks noChangeAspect="1"/>
            </p:cNvPicPr>
            <p:nvPr/>
          </p:nvPicPr>
          <p:blipFill>
            <a:blip r:embed="rId3"/>
            <a:stretch>
              <a:fillRect/>
            </a:stretch>
          </p:blipFill>
          <p:spPr>
            <a:xfrm>
              <a:off x="5403123" y="1616587"/>
              <a:ext cx="5962146" cy="3344753"/>
            </a:xfrm>
            <a:prstGeom prst="rect">
              <a:avLst/>
            </a:prstGeom>
          </p:spPr>
        </p:pic>
        <p:pic>
          <p:nvPicPr>
            <p:cNvPr id="6" name="Picture 5">
              <a:extLst>
                <a:ext uri="{FF2B5EF4-FFF2-40B4-BE49-F238E27FC236}">
                  <a16:creationId xmlns:a16="http://schemas.microsoft.com/office/drawing/2014/main" id="{BCCCD550-AD73-4616-8607-3C671891C9EB}"/>
                </a:ext>
              </a:extLst>
            </p:cNvPr>
            <p:cNvPicPr>
              <a:picLocks noChangeAspect="1"/>
            </p:cNvPicPr>
            <p:nvPr/>
          </p:nvPicPr>
          <p:blipFill>
            <a:blip r:embed="rId4"/>
            <a:stretch>
              <a:fillRect/>
            </a:stretch>
          </p:blipFill>
          <p:spPr>
            <a:xfrm>
              <a:off x="5403123" y="4961340"/>
              <a:ext cx="5962156" cy="355950"/>
            </a:xfrm>
            <a:prstGeom prst="rect">
              <a:avLst/>
            </a:prstGeom>
          </p:spPr>
        </p:pic>
      </p:grpSp>
    </p:spTree>
    <p:extLst>
      <p:ext uri="{BB962C8B-B14F-4D97-AF65-F5344CB8AC3E}">
        <p14:creationId xmlns:p14="http://schemas.microsoft.com/office/powerpoint/2010/main" val="168684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a:bodyPr>
          <a:lstStyle/>
          <a:p>
            <a:r>
              <a:rPr lang="en-US" sz="2000" b="1" dirty="0"/>
              <a:t>INEGI 2009-2021</a:t>
            </a:r>
          </a:p>
          <a:p>
            <a:pPr marL="800100" lvl="1" indent="-342900">
              <a:buAutoNum type="arabicPeriod"/>
            </a:pPr>
            <a:r>
              <a:rPr lang="en-US" sz="1600" dirty="0">
                <a:solidFill>
                  <a:schemeClr val="bg1">
                    <a:lumMod val="65000"/>
                  </a:schemeClr>
                </a:solidFill>
              </a:rPr>
              <a:t>Select range 2009-2019</a:t>
            </a:r>
          </a:p>
          <a:p>
            <a:pPr marL="800100" lvl="1" indent="-342900">
              <a:buAutoNum type="arabicPeriod"/>
            </a:pPr>
            <a:r>
              <a:rPr lang="en-US" sz="1600" dirty="0">
                <a:solidFill>
                  <a:schemeClr val="bg1">
                    <a:lumMod val="65000"/>
                  </a:schemeClr>
                </a:solidFill>
              </a:rPr>
              <a:t>Excel export from INEGI</a:t>
            </a:r>
          </a:p>
          <a:p>
            <a:pPr marL="800100" lvl="1" indent="-342900">
              <a:buAutoNum type="arabicPeriod"/>
            </a:pPr>
            <a:r>
              <a:rPr lang="en-US" sz="1600" dirty="0">
                <a:solidFill>
                  <a:schemeClr val="bg1">
                    <a:lumMod val="65000"/>
                  </a:schemeClr>
                </a:solidFill>
              </a:rPr>
              <a:t>Consolidation into pandas</a:t>
            </a:r>
          </a:p>
          <a:p>
            <a:pPr marL="800100" lvl="1" indent="-342900">
              <a:buAutoNum type="arabicPeriod"/>
            </a:pPr>
            <a:r>
              <a:rPr lang="en-US" sz="1600" dirty="0"/>
              <a:t>Cleaning process</a:t>
            </a:r>
          </a:p>
          <a:p>
            <a:pPr marL="800100" lvl="1" indent="-342900">
              <a:buAutoNum type="arabicPeriod"/>
            </a:pPr>
            <a:r>
              <a:rPr lang="en-US" sz="1600" dirty="0"/>
              <a:t>Preparing data</a:t>
            </a:r>
          </a:p>
          <a:p>
            <a:pPr marL="800100" lvl="1" indent="-342900">
              <a:buAutoNum type="arabicPeriod"/>
            </a:pPr>
            <a:endParaRPr lang="en-US" sz="16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A3B128-DB62-4DB4-A608-B1B63F2DC05B}"/>
              </a:ext>
            </a:extLst>
          </p:cNvPr>
          <p:cNvPicPr>
            <a:picLocks noChangeAspect="1"/>
          </p:cNvPicPr>
          <p:nvPr/>
        </p:nvPicPr>
        <p:blipFill>
          <a:blip r:embed="rId2"/>
          <a:stretch>
            <a:fillRect/>
          </a:stretch>
        </p:blipFill>
        <p:spPr>
          <a:xfrm>
            <a:off x="5289721" y="1028991"/>
            <a:ext cx="6054818" cy="3302118"/>
          </a:xfrm>
          <a:prstGeom prst="rect">
            <a:avLst/>
          </a:prstGeom>
        </p:spPr>
      </p:pic>
    </p:spTree>
    <p:extLst>
      <p:ext uri="{BB962C8B-B14F-4D97-AF65-F5344CB8AC3E}">
        <p14:creationId xmlns:p14="http://schemas.microsoft.com/office/powerpoint/2010/main" val="5699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dirty="0">
                <a:latin typeface="Arial" panose="020B0604020202020204" pitchFamily="34" charset="0"/>
                <a:cs typeface="Arial" panose="020B0604020202020204" pitchFamily="34" charset="0"/>
              </a:rPr>
              <a:t>Data Cleanup &amp; Exploration</a:t>
            </a: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a:bodyPr>
          <a:lstStyle/>
          <a:p>
            <a:r>
              <a:rPr lang="en-US" sz="2000" b="1" dirty="0"/>
              <a:t>INEGI 2009-2021</a:t>
            </a:r>
          </a:p>
          <a:p>
            <a:pPr marL="800100" lvl="1" indent="-342900">
              <a:buAutoNum type="arabicPeriod"/>
            </a:pPr>
            <a:r>
              <a:rPr lang="en-US" sz="1600" dirty="0">
                <a:solidFill>
                  <a:schemeClr val="bg1">
                    <a:lumMod val="65000"/>
                  </a:schemeClr>
                </a:solidFill>
              </a:rPr>
              <a:t>Select range 2009-2019</a:t>
            </a:r>
          </a:p>
          <a:p>
            <a:pPr marL="800100" lvl="1" indent="-342900">
              <a:buAutoNum type="arabicPeriod"/>
            </a:pPr>
            <a:r>
              <a:rPr lang="en-US" sz="1600" dirty="0">
                <a:solidFill>
                  <a:schemeClr val="bg1">
                    <a:lumMod val="65000"/>
                  </a:schemeClr>
                </a:solidFill>
              </a:rPr>
              <a:t>Excel export from INEGI</a:t>
            </a:r>
          </a:p>
          <a:p>
            <a:pPr marL="800100" lvl="1" indent="-342900">
              <a:buAutoNum type="arabicPeriod"/>
            </a:pPr>
            <a:r>
              <a:rPr lang="en-US" sz="1600" dirty="0">
                <a:solidFill>
                  <a:schemeClr val="bg1">
                    <a:lumMod val="65000"/>
                  </a:schemeClr>
                </a:solidFill>
              </a:rPr>
              <a:t>Consolidation into pandas</a:t>
            </a:r>
          </a:p>
          <a:p>
            <a:pPr marL="800100" lvl="1" indent="-342900">
              <a:buAutoNum type="arabicPeriod"/>
            </a:pPr>
            <a:r>
              <a:rPr lang="en-US" sz="1600" dirty="0"/>
              <a:t>Cleaning process</a:t>
            </a:r>
          </a:p>
          <a:p>
            <a:pPr marL="800100" lvl="1" indent="-342900">
              <a:buAutoNum type="arabicPeriod"/>
            </a:pPr>
            <a:r>
              <a:rPr lang="en-US" sz="1600" dirty="0"/>
              <a:t>Preparing data</a:t>
            </a:r>
          </a:p>
          <a:p>
            <a:pPr marL="800100" lvl="1" indent="-342900">
              <a:buAutoNum type="arabicPeriod"/>
            </a:pPr>
            <a:endParaRPr lang="en-US" sz="16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B5547D-DBCA-4E46-B478-D86144E5788C}"/>
              </a:ext>
            </a:extLst>
          </p:cNvPr>
          <p:cNvPicPr>
            <a:picLocks noChangeAspect="1"/>
          </p:cNvPicPr>
          <p:nvPr/>
        </p:nvPicPr>
        <p:blipFill>
          <a:blip r:embed="rId3"/>
          <a:stretch>
            <a:fillRect/>
          </a:stretch>
        </p:blipFill>
        <p:spPr>
          <a:xfrm>
            <a:off x="5449074" y="1187513"/>
            <a:ext cx="5932908" cy="2239864"/>
          </a:xfrm>
          <a:prstGeom prst="rect">
            <a:avLst/>
          </a:prstGeom>
        </p:spPr>
      </p:pic>
      <p:pic>
        <p:nvPicPr>
          <p:cNvPr id="6" name="Picture 5">
            <a:extLst>
              <a:ext uri="{FF2B5EF4-FFF2-40B4-BE49-F238E27FC236}">
                <a16:creationId xmlns:a16="http://schemas.microsoft.com/office/drawing/2014/main" id="{50C466EA-392E-4ECC-883A-5C6AC13C091C}"/>
              </a:ext>
            </a:extLst>
          </p:cNvPr>
          <p:cNvPicPr>
            <a:picLocks noChangeAspect="1"/>
          </p:cNvPicPr>
          <p:nvPr/>
        </p:nvPicPr>
        <p:blipFill>
          <a:blip r:embed="rId4"/>
          <a:stretch>
            <a:fillRect/>
          </a:stretch>
        </p:blipFill>
        <p:spPr>
          <a:xfrm>
            <a:off x="5297214" y="3610508"/>
            <a:ext cx="6084768" cy="1243972"/>
          </a:xfrm>
          <a:prstGeom prst="rect">
            <a:avLst/>
          </a:prstGeom>
        </p:spPr>
      </p:pic>
      <p:sp>
        <p:nvSpPr>
          <p:cNvPr id="7" name="TextBox 6">
            <a:extLst>
              <a:ext uri="{FF2B5EF4-FFF2-40B4-BE49-F238E27FC236}">
                <a16:creationId xmlns:a16="http://schemas.microsoft.com/office/drawing/2014/main" id="{26D1A585-1D89-4A80-85EA-EE9711F4A1F3}"/>
              </a:ext>
            </a:extLst>
          </p:cNvPr>
          <p:cNvSpPr txBox="1"/>
          <p:nvPr/>
        </p:nvSpPr>
        <p:spPr>
          <a:xfrm>
            <a:off x="8243846" y="3252857"/>
            <a:ext cx="343364" cy="369332"/>
          </a:xfrm>
          <a:prstGeom prst="rect">
            <a:avLst/>
          </a:prstGeom>
          <a:noFill/>
        </p:spPr>
        <p:txBody>
          <a:bodyPr wrap="none" rtlCol="0">
            <a:spAutoFit/>
          </a:bodyPr>
          <a:lstStyle/>
          <a:p>
            <a:r>
              <a:rPr lang="es-US" dirty="0"/>
              <a:t>…</a:t>
            </a:r>
            <a:endParaRPr lang="en-US" dirty="0"/>
          </a:p>
        </p:txBody>
      </p:sp>
      <p:pic>
        <p:nvPicPr>
          <p:cNvPr id="8" name="Picture 7">
            <a:extLst>
              <a:ext uri="{FF2B5EF4-FFF2-40B4-BE49-F238E27FC236}">
                <a16:creationId xmlns:a16="http://schemas.microsoft.com/office/drawing/2014/main" id="{BD8375FA-2986-4039-988A-45279F1E751A}"/>
              </a:ext>
            </a:extLst>
          </p:cNvPr>
          <p:cNvPicPr>
            <a:picLocks noChangeAspect="1"/>
          </p:cNvPicPr>
          <p:nvPr/>
        </p:nvPicPr>
        <p:blipFill>
          <a:blip r:embed="rId5"/>
          <a:stretch>
            <a:fillRect/>
          </a:stretch>
        </p:blipFill>
        <p:spPr>
          <a:xfrm>
            <a:off x="5373144" y="4952620"/>
            <a:ext cx="6084768" cy="1213567"/>
          </a:xfrm>
          <a:prstGeom prst="rect">
            <a:avLst/>
          </a:prstGeom>
        </p:spPr>
      </p:pic>
      <p:sp>
        <p:nvSpPr>
          <p:cNvPr id="11" name="TextBox 10">
            <a:extLst>
              <a:ext uri="{FF2B5EF4-FFF2-40B4-BE49-F238E27FC236}">
                <a16:creationId xmlns:a16="http://schemas.microsoft.com/office/drawing/2014/main" id="{66C918CB-2898-4046-B6CD-99E77B64C524}"/>
              </a:ext>
            </a:extLst>
          </p:cNvPr>
          <p:cNvSpPr txBox="1"/>
          <p:nvPr/>
        </p:nvSpPr>
        <p:spPr>
          <a:xfrm>
            <a:off x="8243846" y="4618699"/>
            <a:ext cx="343364" cy="369332"/>
          </a:xfrm>
          <a:prstGeom prst="rect">
            <a:avLst/>
          </a:prstGeom>
          <a:noFill/>
        </p:spPr>
        <p:txBody>
          <a:bodyPr wrap="none" rtlCol="0">
            <a:spAutoFit/>
          </a:bodyPr>
          <a:lstStyle/>
          <a:p>
            <a:r>
              <a:rPr lang="es-US" dirty="0"/>
              <a:t>…</a:t>
            </a:r>
            <a:endParaRPr lang="en-US" dirty="0"/>
          </a:p>
        </p:txBody>
      </p:sp>
    </p:spTree>
    <p:extLst>
      <p:ext uri="{BB962C8B-B14F-4D97-AF65-F5344CB8AC3E}">
        <p14:creationId xmlns:p14="http://schemas.microsoft.com/office/powerpoint/2010/main" val="260477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4F50-AE25-4E59-BE55-9C6CF52A2AA2}"/>
              </a:ext>
            </a:extLst>
          </p:cNvPr>
          <p:cNvSpPr>
            <a:spLocks noGrp="1"/>
          </p:cNvSpPr>
          <p:nvPr>
            <p:ph type="title"/>
          </p:nvPr>
        </p:nvSpPr>
        <p:spPr>
          <a:xfrm>
            <a:off x="648929" y="629266"/>
            <a:ext cx="3505495" cy="1622321"/>
          </a:xfrm>
        </p:spPr>
        <p:txBody>
          <a:bodyPr>
            <a:normAutofit fontScale="90000"/>
          </a:bodyPr>
          <a:lstStyle/>
          <a:p>
            <a:r>
              <a:rPr lang="en-US">
                <a:latin typeface="Arial" panose="020B0604020202020204" pitchFamily="34" charset="0"/>
                <a:cs typeface="Arial" panose="020B0604020202020204" pitchFamily="34" charset="0"/>
              </a:rPr>
              <a:t>Data Cleanup &amp; Exploration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8D202D-FE9C-4DC8-9B1A-07D9EF7458A4}"/>
              </a:ext>
            </a:extLst>
          </p:cNvPr>
          <p:cNvSpPr>
            <a:spLocks noGrp="1"/>
          </p:cNvSpPr>
          <p:nvPr>
            <p:ph idx="1"/>
          </p:nvPr>
        </p:nvSpPr>
        <p:spPr>
          <a:xfrm>
            <a:off x="648931" y="2438400"/>
            <a:ext cx="3505494" cy="3785419"/>
          </a:xfrm>
        </p:spPr>
        <p:txBody>
          <a:bodyPr>
            <a:normAutofit lnSpcReduction="10000"/>
          </a:bodyPr>
          <a:lstStyle/>
          <a:p>
            <a:r>
              <a:rPr lang="en-US" sz="2000" b="1"/>
              <a:t>INEGI 2009-2021</a:t>
            </a:r>
          </a:p>
          <a:p>
            <a:pPr marL="800100" lvl="1" indent="-342900">
              <a:buAutoNum type="arabicPeriod"/>
            </a:pPr>
            <a:r>
              <a:rPr lang="en-US" sz="1600">
                <a:solidFill>
                  <a:schemeClr val="bg1">
                    <a:lumMod val="65000"/>
                  </a:schemeClr>
                </a:solidFill>
              </a:rPr>
              <a:t>Select range 2009-2019</a:t>
            </a:r>
          </a:p>
          <a:p>
            <a:pPr marL="800100" lvl="1" indent="-342900">
              <a:buAutoNum type="arabicPeriod"/>
            </a:pPr>
            <a:r>
              <a:rPr lang="en-US" sz="1600">
                <a:solidFill>
                  <a:schemeClr val="bg1">
                    <a:lumMod val="65000"/>
                  </a:schemeClr>
                </a:solidFill>
              </a:rPr>
              <a:t>Excel export from INEGI</a:t>
            </a:r>
          </a:p>
          <a:p>
            <a:pPr marL="800100" lvl="1" indent="-342900">
              <a:buAutoNum type="arabicPeriod"/>
            </a:pPr>
            <a:r>
              <a:rPr lang="en-US" sz="1600">
                <a:solidFill>
                  <a:schemeClr val="bg1">
                    <a:lumMod val="65000"/>
                  </a:schemeClr>
                </a:solidFill>
              </a:rPr>
              <a:t>Consolidation into pandas</a:t>
            </a:r>
          </a:p>
          <a:p>
            <a:pPr marL="800100" lvl="1" indent="-342900">
              <a:buAutoNum type="arabicPeriod"/>
            </a:pPr>
            <a:r>
              <a:rPr lang="en-US" sz="1600">
                <a:solidFill>
                  <a:schemeClr val="bg1">
                    <a:lumMod val="65000"/>
                  </a:schemeClr>
                </a:solidFill>
              </a:rPr>
              <a:t>Cleaning process</a:t>
            </a:r>
          </a:p>
          <a:p>
            <a:pPr marL="800100" lvl="1" indent="-342900">
              <a:buAutoNum type="arabicPeriod"/>
            </a:pPr>
            <a:r>
              <a:rPr lang="en-US" sz="1600">
                <a:solidFill>
                  <a:schemeClr val="bg1">
                    <a:lumMod val="65000"/>
                  </a:schemeClr>
                </a:solidFill>
              </a:rPr>
              <a:t>Preparing data</a:t>
            </a:r>
          </a:p>
          <a:p>
            <a:pPr marL="800100" lvl="1" indent="-342900">
              <a:buAutoNum type="arabicPeriod"/>
            </a:pPr>
            <a:r>
              <a:rPr lang="en-US" sz="1600"/>
              <a:t>Data exploration</a:t>
            </a:r>
          </a:p>
          <a:p>
            <a:pPr marL="800100" lvl="1" indent="-342900">
              <a:buAutoNum type="arabicPeriod"/>
            </a:pPr>
            <a:endParaRPr lang="en-US" sz="1600"/>
          </a:p>
          <a:p>
            <a:pPr>
              <a:buFont typeface="Courier New" panose="02070309020205020404" pitchFamily="49" charset="0"/>
              <a:buChar char="o"/>
            </a:pPr>
            <a:r>
              <a:rPr lang="en-US" sz="2000"/>
              <a:t>Trend shows sales increase every year with a seasonal drop each January</a:t>
            </a:r>
          </a:p>
          <a:p>
            <a:pPr>
              <a:buFont typeface="Courier New" panose="02070309020205020404" pitchFamily="49" charset="0"/>
              <a:buChar char="o"/>
            </a:pPr>
            <a:r>
              <a:rPr lang="en-US" sz="2000"/>
              <a:t>2017 drop down sales due to T-MEC</a:t>
            </a:r>
          </a:p>
          <a:p>
            <a:pPr marL="0" indent="0">
              <a:buNone/>
            </a:pPr>
            <a:endParaRPr lang="en-US" sz="2000"/>
          </a:p>
          <a:p>
            <a:pPr marL="800100" lvl="1" indent="-342900">
              <a:buAutoNum type="arabicPeriod"/>
            </a:pPr>
            <a:endParaRPr lang="en-US" sz="1600" dirty="0"/>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C96C5AB-115F-43D6-A8D7-79373EC256C1}"/>
              </a:ext>
            </a:extLst>
          </p:cNvPr>
          <p:cNvPicPr>
            <a:picLocks noChangeAspect="1"/>
          </p:cNvPicPr>
          <p:nvPr/>
        </p:nvPicPr>
        <p:blipFill>
          <a:blip r:embed="rId3"/>
          <a:stretch>
            <a:fillRect/>
          </a:stretch>
        </p:blipFill>
        <p:spPr>
          <a:xfrm>
            <a:off x="5249587" y="2594487"/>
            <a:ext cx="6293482" cy="2977638"/>
          </a:xfrm>
          <a:prstGeom prst="rect">
            <a:avLst/>
          </a:prstGeom>
        </p:spPr>
      </p:pic>
      <p:pic>
        <p:nvPicPr>
          <p:cNvPr id="15" name="Picture 14">
            <a:extLst>
              <a:ext uri="{FF2B5EF4-FFF2-40B4-BE49-F238E27FC236}">
                <a16:creationId xmlns:a16="http://schemas.microsoft.com/office/drawing/2014/main" id="{B5914D10-8FB5-468D-9790-0352CAD4E21F}"/>
              </a:ext>
            </a:extLst>
          </p:cNvPr>
          <p:cNvPicPr>
            <a:picLocks noChangeAspect="1"/>
          </p:cNvPicPr>
          <p:nvPr/>
        </p:nvPicPr>
        <p:blipFill rotWithShape="1">
          <a:blip r:embed="rId4"/>
          <a:srcRect l="1643"/>
          <a:stretch/>
        </p:blipFill>
        <p:spPr>
          <a:xfrm>
            <a:off x="5325457" y="1071318"/>
            <a:ext cx="6382329" cy="632668"/>
          </a:xfrm>
          <a:prstGeom prst="rect">
            <a:avLst/>
          </a:prstGeom>
        </p:spPr>
      </p:pic>
    </p:spTree>
    <p:extLst>
      <p:ext uri="{BB962C8B-B14F-4D97-AF65-F5344CB8AC3E}">
        <p14:creationId xmlns:p14="http://schemas.microsoft.com/office/powerpoint/2010/main" val="367260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865</Words>
  <Application>Microsoft Office PowerPoint</Application>
  <PresentationFormat>Widescreen</PresentationFormat>
  <Paragraphs>154</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Car Challenge</vt:lpstr>
      <vt:lpstr>Member's background</vt:lpstr>
      <vt:lpstr>Motivation &amp; Summary</vt:lpstr>
      <vt:lpstr>Questions</vt:lpstr>
      <vt:lpstr>Datasets</vt:lpstr>
      <vt:lpstr>Data Cleanup &amp; Exploration</vt:lpstr>
      <vt:lpstr>Data Cleanup &amp; Exploration</vt:lpstr>
      <vt:lpstr>Data Cleanup &amp; Exploration</vt:lpstr>
      <vt:lpstr>Data Cleanup &amp; Exploration</vt:lpstr>
      <vt:lpstr>Data Cleanup &amp; Exploration</vt:lpstr>
      <vt:lpstr>Data Cleanup &amp; Exploration</vt:lpstr>
      <vt:lpstr>Data Cleanup &amp; Exploration</vt:lpstr>
      <vt:lpstr>Data Analysis</vt:lpstr>
      <vt:lpstr>Discussion</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Challenge</dc:title>
  <dc:creator>Tania Angelina Rosas Ortiz</dc:creator>
  <cp:lastModifiedBy>Perla Go</cp:lastModifiedBy>
  <cp:revision>56</cp:revision>
  <dcterms:created xsi:type="dcterms:W3CDTF">2021-02-17T23:22:49Z</dcterms:created>
  <dcterms:modified xsi:type="dcterms:W3CDTF">2021-02-20T05:25:21Z</dcterms:modified>
</cp:coreProperties>
</file>