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4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7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17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7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47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04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03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5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09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6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16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6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451B-A368-4607-BA0A-47BDC1FCB698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6B0F82-7694-4ABC-ACFA-6C85781372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0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39814-703A-4BBD-BCEC-B09A8C88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17" y="854965"/>
            <a:ext cx="8596668" cy="1048273"/>
          </a:xfrm>
        </p:spPr>
        <p:txBody>
          <a:bodyPr>
            <a:normAutofit/>
          </a:bodyPr>
          <a:lstStyle/>
          <a:p>
            <a:pPr algn="ctr"/>
            <a:r>
              <a:rPr lang="es-GT" sz="2800" b="1" dirty="0">
                <a:solidFill>
                  <a:schemeClr val="tx1"/>
                </a:solidFill>
              </a:rPr>
              <a:t>EXPLICACIÓN </a:t>
            </a:r>
            <a:br>
              <a:rPr lang="es-GT" sz="2800" b="1" dirty="0">
                <a:solidFill>
                  <a:schemeClr val="tx1"/>
                </a:solidFill>
              </a:rPr>
            </a:br>
            <a:r>
              <a:rPr lang="es-GT" sz="2800" b="1" dirty="0">
                <a:solidFill>
                  <a:schemeClr val="tx1"/>
                </a:solidFill>
              </a:rPr>
              <a:t>PUNTO DE EQUILIBRIO EN QUETZALES</a:t>
            </a:r>
            <a:endParaRPr lang="es-ES" sz="28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TUTOS.ROSHY: Punto de Equilibrio">
            <a:extLst>
              <a:ext uri="{FF2B5EF4-FFF2-40B4-BE49-F238E27FC236}">
                <a16:creationId xmlns:a16="http://schemas.microsoft.com/office/drawing/2014/main" id="{CD78E824-DECC-4B86-A6CA-DA099F9FB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160589"/>
            <a:ext cx="4672579" cy="31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9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29589-DE30-4597-8F27-DBDCF71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5609"/>
            <a:ext cx="8596668" cy="52604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GT" sz="2200" b="1" dirty="0">
                <a:solidFill>
                  <a:schemeClr val="tx1"/>
                </a:solidFill>
              </a:rPr>
              <a:t>Gastos Variables</a:t>
            </a:r>
            <a:endParaRPr lang="es-E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b="1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Costo de Venta directo			Q 290,000.00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Comisiones sobre ventas			     20,000.00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Salarios Directos				     35,000.00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Bonos a ejecutivos				      8,000.00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Viáticos					             9,000.00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Capacitaciones				           </a:t>
            </a:r>
            <a:r>
              <a:rPr lang="es-GT" u="sng" dirty="0">
                <a:solidFill>
                  <a:schemeClr val="tx1"/>
                </a:solidFill>
              </a:rPr>
              <a:t>10.000.00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TOTAL…………………………………………Q </a:t>
            </a:r>
            <a:r>
              <a:rPr lang="es-GT" b="1" u="sng" dirty="0">
                <a:solidFill>
                  <a:schemeClr val="tx1"/>
                </a:solidFill>
              </a:rPr>
              <a:t>372,000.00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91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88B0A-AA90-4EC0-9D51-E955F199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1832"/>
            <a:ext cx="8800154" cy="4383203"/>
          </a:xfrm>
        </p:spPr>
        <p:txBody>
          <a:bodyPr>
            <a:normAutofit/>
          </a:bodyPr>
          <a:lstStyle/>
          <a:p>
            <a:r>
              <a:rPr lang="es-GT" sz="2000" dirty="0">
                <a:solidFill>
                  <a:schemeClr val="tx1"/>
                </a:solidFill>
              </a:rPr>
              <a:t>Formula</a:t>
            </a:r>
            <a:br>
              <a:rPr lang="es-GT" sz="2000" dirty="0">
                <a:solidFill>
                  <a:schemeClr val="tx1"/>
                </a:solidFill>
              </a:rPr>
            </a:br>
            <a:r>
              <a:rPr lang="es-GT" dirty="0">
                <a:solidFill>
                  <a:schemeClr val="tx1"/>
                </a:solidFill>
              </a:rPr>
              <a:t>    </a:t>
            </a:r>
            <a:r>
              <a:rPr lang="es-GT" sz="2000" dirty="0">
                <a:solidFill>
                  <a:schemeClr val="tx1"/>
                </a:solidFill>
              </a:rPr>
              <a:t>Gastos Fijos					      92,619.17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GT" sz="2000" dirty="0">
                <a:solidFill>
                  <a:schemeClr val="tx1"/>
                </a:solidFill>
              </a:rPr>
              <a:t>_________________________     _______________________         		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GT" sz="2000" dirty="0">
                <a:solidFill>
                  <a:schemeClr val="tx1"/>
                </a:solidFill>
              </a:rPr>
              <a:t>                                                                                            </a:t>
            </a:r>
            <a:br>
              <a:rPr lang="es-ES" sz="2000" dirty="0">
                <a:solidFill>
                  <a:schemeClr val="tx1"/>
                </a:solidFill>
              </a:rPr>
            </a:br>
            <a:r>
              <a:rPr lang="es-GT" sz="2000" dirty="0">
                <a:solidFill>
                  <a:schemeClr val="tx1"/>
                </a:solidFill>
              </a:rPr>
              <a:t>            1 –  (GV / V – S –PF )         1 – ( 372,000.00 / </a:t>
            </a:r>
            <a:r>
              <a:rPr lang="es-GT" sz="2000" dirty="0">
                <a:solidFill>
                  <a:srgbClr val="FF0000"/>
                </a:solidFill>
              </a:rPr>
              <a:t>800,000</a:t>
            </a:r>
            <a:r>
              <a:rPr lang="es-GT" sz="2000" dirty="0">
                <a:solidFill>
                  <a:schemeClr val="tx1"/>
                </a:solidFill>
              </a:rPr>
              <a:t>) </a:t>
            </a:r>
            <a:br>
              <a:rPr lang="es-GT" sz="2000" dirty="0">
                <a:solidFill>
                  <a:schemeClr val="tx1"/>
                </a:solidFill>
              </a:rPr>
            </a:br>
            <a:br>
              <a:rPr lang="es-GT" sz="2000" dirty="0">
                <a:solidFill>
                  <a:schemeClr val="tx1"/>
                </a:solidFill>
              </a:rPr>
            </a:br>
            <a:br>
              <a:rPr lang="es-GT" sz="2000" dirty="0">
                <a:solidFill>
                  <a:schemeClr val="tx1"/>
                </a:solidFill>
              </a:rPr>
            </a:br>
            <a:br>
              <a:rPr lang="es-ES" sz="2000" dirty="0"/>
            </a:br>
            <a:endParaRPr lang="es-ES" sz="2000" dirty="0"/>
          </a:p>
        </p:txBody>
      </p:sp>
      <p:sp>
        <p:nvSpPr>
          <p:cNvPr id="11" name="Abrir corchete 10">
            <a:extLst>
              <a:ext uri="{FF2B5EF4-FFF2-40B4-BE49-F238E27FC236}">
                <a16:creationId xmlns:a16="http://schemas.microsoft.com/office/drawing/2014/main" id="{ACAE2C3C-0829-40A6-95E9-27DDC8694B2A}"/>
              </a:ext>
            </a:extLst>
          </p:cNvPr>
          <p:cNvSpPr/>
          <p:nvPr/>
        </p:nvSpPr>
        <p:spPr>
          <a:xfrm>
            <a:off x="1150064" y="2403796"/>
            <a:ext cx="344245" cy="60242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errar corchete 11">
            <a:extLst>
              <a:ext uri="{FF2B5EF4-FFF2-40B4-BE49-F238E27FC236}">
                <a16:creationId xmlns:a16="http://schemas.microsoft.com/office/drawing/2014/main" id="{772019CF-8455-48FD-A26C-647475AD36B6}"/>
              </a:ext>
            </a:extLst>
          </p:cNvPr>
          <p:cNvSpPr/>
          <p:nvPr/>
        </p:nvSpPr>
        <p:spPr>
          <a:xfrm>
            <a:off x="3589551" y="2403796"/>
            <a:ext cx="494852" cy="6024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3D346791-F6A0-44B4-99F3-90F0C7DACEE9}"/>
              </a:ext>
            </a:extLst>
          </p:cNvPr>
          <p:cNvSpPr/>
          <p:nvPr/>
        </p:nvSpPr>
        <p:spPr>
          <a:xfrm>
            <a:off x="4593507" y="2403796"/>
            <a:ext cx="408791" cy="60242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2A72705C-4AE2-46C1-91F5-B0FF56A2FA26}"/>
              </a:ext>
            </a:extLst>
          </p:cNvPr>
          <p:cNvSpPr/>
          <p:nvPr/>
        </p:nvSpPr>
        <p:spPr>
          <a:xfrm>
            <a:off x="7394098" y="2403796"/>
            <a:ext cx="408791" cy="6024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5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C88E5-8B20-490A-A007-A64EEE67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3233"/>
            <a:ext cx="8814138" cy="5328130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                  </a:t>
            </a:r>
            <a:r>
              <a:rPr lang="es-GT" dirty="0">
                <a:solidFill>
                  <a:schemeClr val="tx1"/>
                </a:solidFill>
              </a:rPr>
              <a:t>92,619.17			        92,619.17		      </a:t>
            </a:r>
            <a:r>
              <a:rPr lang="es-GT" b="1" dirty="0">
                <a:solidFill>
                  <a:srgbClr val="0070C0"/>
                </a:solidFill>
              </a:rPr>
              <a:t>R// Q 173,119.94 </a:t>
            </a: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        __________________     _________________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	             1 – 0.465 			  0.535			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b="1" dirty="0">
                <a:solidFill>
                  <a:schemeClr val="tx1"/>
                </a:solidFill>
              </a:rPr>
              <a:t> </a:t>
            </a:r>
            <a:r>
              <a:rPr lang="es-ES" dirty="0">
                <a:solidFill>
                  <a:schemeClr val="tx1"/>
                </a:solidFill>
              </a:rPr>
              <a:t>  </a:t>
            </a:r>
            <a:r>
              <a:rPr lang="es-GT" b="1" dirty="0">
                <a:solidFill>
                  <a:schemeClr val="tx1"/>
                </a:solidFill>
              </a:rPr>
              <a:t>Nota: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b="1" dirty="0">
                <a:solidFill>
                  <a:schemeClr val="tx1"/>
                </a:solidFill>
              </a:rPr>
              <a:t> 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GT" dirty="0">
                <a:solidFill>
                  <a:schemeClr val="tx1"/>
                </a:solidFill>
              </a:rPr>
              <a:t>Esto indica que lo mínimo que tengo que vender para recuperar mis costos es:                                   							</a:t>
            </a:r>
            <a:r>
              <a:rPr lang="es-GT" b="1" u="sng" dirty="0">
                <a:solidFill>
                  <a:schemeClr val="tx1"/>
                </a:solidFill>
              </a:rPr>
              <a:t>Q 173,119.94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407D0A27-D618-4169-A1A8-734B104B5AD4}"/>
              </a:ext>
            </a:extLst>
          </p:cNvPr>
          <p:cNvSpPr/>
          <p:nvPr/>
        </p:nvSpPr>
        <p:spPr>
          <a:xfrm>
            <a:off x="1570383" y="1500809"/>
            <a:ext cx="427382" cy="5565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errar corchete 3">
            <a:extLst>
              <a:ext uri="{FF2B5EF4-FFF2-40B4-BE49-F238E27FC236}">
                <a16:creationId xmlns:a16="http://schemas.microsoft.com/office/drawing/2014/main" id="{3EE10CCE-AC36-4987-99D1-F51DB3DC1296}"/>
              </a:ext>
            </a:extLst>
          </p:cNvPr>
          <p:cNvSpPr/>
          <p:nvPr/>
        </p:nvSpPr>
        <p:spPr>
          <a:xfrm>
            <a:off x="3240157" y="1500809"/>
            <a:ext cx="427382" cy="5565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539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7554D-651F-4B5C-9A91-A91FA974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2648"/>
            <a:ext cx="8596668" cy="542871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Porcentaje del costo</a:t>
            </a: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Q 800,000.00  </a:t>
            </a:r>
            <a:r>
              <a:rPr lang="es-MX" dirty="0">
                <a:solidFill>
                  <a:schemeClr val="tx1"/>
                </a:solidFill>
              </a:rPr>
              <a:t>---------   </a:t>
            </a:r>
            <a:r>
              <a:rPr lang="es-MX" dirty="0">
                <a:solidFill>
                  <a:srgbClr val="0070C0"/>
                </a:solidFill>
              </a:rPr>
              <a:t>100 </a:t>
            </a:r>
            <a:r>
              <a:rPr lang="es-MX" dirty="0">
                <a:solidFill>
                  <a:schemeClr val="tx1"/>
                </a:solidFill>
              </a:rPr>
              <a:t>             21.64 %</a:t>
            </a:r>
          </a:p>
          <a:p>
            <a:pPr marL="0" indent="0">
              <a:buNone/>
            </a:pPr>
            <a:r>
              <a:rPr lang="es-GT" dirty="0">
                <a:solidFill>
                  <a:srgbClr val="0070C0"/>
                </a:solidFill>
              </a:rPr>
              <a:t>Q 173,119.94  </a:t>
            </a:r>
            <a:r>
              <a:rPr lang="es-GT" dirty="0">
                <a:solidFill>
                  <a:schemeClr val="tx1"/>
                </a:solidFill>
              </a:rPr>
              <a:t>---------     X</a:t>
            </a: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                                           </a:t>
            </a:r>
          </a:p>
          <a:p>
            <a:pPr marL="0" indent="0">
              <a:buNone/>
            </a:pPr>
            <a:r>
              <a:rPr lang="es-ES" b="1" u="sng" dirty="0">
                <a:solidFill>
                  <a:schemeClr val="tx1"/>
                </a:solidFill>
              </a:rPr>
              <a:t>173,119.94 *100  </a:t>
            </a:r>
            <a:r>
              <a:rPr lang="es-ES" b="1" dirty="0">
                <a:solidFill>
                  <a:schemeClr val="tx1"/>
                </a:solidFill>
              </a:rPr>
              <a:t>= 21.64 %</a:t>
            </a:r>
            <a:endParaRPr lang="es-ES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   800,000.00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Porcentaje de rentabilidad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Q 800,000.00 ----------  100               </a:t>
            </a:r>
            <a:r>
              <a:rPr lang="es-ES" u="sng" dirty="0">
                <a:solidFill>
                  <a:schemeClr val="tx1"/>
                </a:solidFill>
              </a:rPr>
              <a:t>78.36 %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Q 626,880.06 ----------     X              100.00 %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Q 800,000.00 – Q 173,119.94 =  </a:t>
            </a:r>
            <a:r>
              <a:rPr lang="es-ES" b="1" dirty="0">
                <a:solidFill>
                  <a:schemeClr val="tx1"/>
                </a:solidFill>
              </a:rPr>
              <a:t>Q 626,880.66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errar corchete 3">
            <a:extLst>
              <a:ext uri="{FF2B5EF4-FFF2-40B4-BE49-F238E27FC236}">
                <a16:creationId xmlns:a16="http://schemas.microsoft.com/office/drawing/2014/main" id="{6406193D-A409-4705-B39E-824610019611}"/>
              </a:ext>
            </a:extLst>
          </p:cNvPr>
          <p:cNvSpPr/>
          <p:nvPr/>
        </p:nvSpPr>
        <p:spPr>
          <a:xfrm>
            <a:off x="3654373" y="998848"/>
            <a:ext cx="677731" cy="92515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corchete 4">
            <a:extLst>
              <a:ext uri="{FF2B5EF4-FFF2-40B4-BE49-F238E27FC236}">
                <a16:creationId xmlns:a16="http://schemas.microsoft.com/office/drawing/2014/main" id="{7145EC60-7EDF-40FB-A326-608658CAE300}"/>
              </a:ext>
            </a:extLst>
          </p:cNvPr>
          <p:cNvSpPr/>
          <p:nvPr/>
        </p:nvSpPr>
        <p:spPr>
          <a:xfrm>
            <a:off x="3574157" y="3767766"/>
            <a:ext cx="677731" cy="92515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A5A41-03C9-43C2-8BD4-CC1B39B5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9808"/>
            <a:ext cx="8942154" cy="5291554"/>
          </a:xfrm>
        </p:spPr>
        <p:txBody>
          <a:bodyPr/>
          <a:lstStyle/>
          <a:p>
            <a:pPr marL="0" indent="0" algn="ctr">
              <a:buNone/>
            </a:pPr>
            <a:r>
              <a:rPr lang="es-GT" sz="2400" b="1" dirty="0"/>
              <a:t>INSTRUCCIONES GENERALES</a:t>
            </a:r>
          </a:p>
          <a:p>
            <a:pPr marL="0" indent="0" algn="ctr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>
                <a:solidFill>
                  <a:schemeClr val="tx1"/>
                </a:solidFill>
              </a:rPr>
              <a:t>Con los siguientes datos determine el punto de equilibrio en quetzales del mes de </a:t>
            </a:r>
            <a:r>
              <a:rPr lang="es-ES" sz="2400" b="1" dirty="0">
                <a:solidFill>
                  <a:srgbClr val="FF0000"/>
                </a:solidFill>
              </a:rPr>
              <a:t>marzo</a:t>
            </a:r>
            <a:r>
              <a:rPr lang="es-ES" sz="2400" dirty="0">
                <a:solidFill>
                  <a:srgbClr val="FF0000"/>
                </a:solidFill>
              </a:rPr>
              <a:t> del 2025</a:t>
            </a:r>
            <a:r>
              <a:rPr lang="es-ES" sz="2400" dirty="0">
                <a:solidFill>
                  <a:schemeClr val="tx1"/>
                </a:solidFill>
              </a:rPr>
              <a:t>, de la empresa “El Quetzal” S.A., ubicada en la avenida 7, 33-45 de la Zona 9 de Quetzaltenango; quien se dedica a vender ropa de dama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1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62E0B-0747-4711-AD62-4C864F64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1208"/>
            <a:ext cx="8777562" cy="5520154"/>
          </a:xfrm>
        </p:spPr>
        <p:txBody>
          <a:bodyPr/>
          <a:lstStyle/>
          <a:p>
            <a:pPr marL="0" lvl="0" indent="0" algn="just">
              <a:buNone/>
            </a:pPr>
            <a:r>
              <a:rPr lang="es-GT" sz="2000" b="1" dirty="0"/>
              <a:t>								</a:t>
            </a:r>
            <a:r>
              <a:rPr lang="es-GT" sz="2000" b="1" dirty="0">
                <a:solidFill>
                  <a:schemeClr val="tx1"/>
                </a:solidFill>
              </a:rPr>
              <a:t>DATOS</a:t>
            </a:r>
          </a:p>
          <a:p>
            <a:pPr marL="0" lvl="0" indent="0" algn="just">
              <a:buNone/>
            </a:pPr>
            <a:r>
              <a:rPr lang="es-GT" sz="2000" b="1" dirty="0"/>
              <a:t> </a:t>
            </a:r>
          </a:p>
          <a:p>
            <a:pPr lvl="0" algn="just"/>
            <a:r>
              <a:rPr lang="es-GT" sz="2000" b="1" dirty="0">
                <a:solidFill>
                  <a:srgbClr val="FF0000"/>
                </a:solidFill>
              </a:rPr>
              <a:t>Ventas Q 800,000.00</a:t>
            </a:r>
          </a:p>
          <a:p>
            <a:pPr lvl="0" algn="just"/>
            <a:endParaRPr lang="es-ES" sz="2000" b="1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Se compró un vehículo valorado en Q 60,000.00 el cual se deprecia al </a:t>
            </a:r>
            <a:r>
              <a:rPr lang="es-GT" sz="2000" b="1" dirty="0">
                <a:solidFill>
                  <a:schemeClr val="tx1"/>
                </a:solidFill>
              </a:rPr>
              <a:t>20%</a:t>
            </a:r>
            <a:r>
              <a:rPr lang="es-GT" sz="2000" dirty="0">
                <a:solidFill>
                  <a:schemeClr val="tx1"/>
                </a:solidFill>
              </a:rPr>
              <a:t> por tanto, determine cuanto tiene que ingresar en el costo mensual</a:t>
            </a:r>
          </a:p>
          <a:p>
            <a:pPr lvl="0" algn="just"/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Se ha pagado por anticipado Q 12,000.00 de renta por un año, por tanto, cuál sería la amortización que correspondía agregar al costo.</a:t>
            </a:r>
          </a:p>
          <a:p>
            <a:pPr lvl="0" algn="just"/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Durante todo el año se ha pagado de teléfono Q 600.00, pero en el mes de junio el gasto fue de Q 750.00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20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AD32E-37C2-48C8-B24A-889BEE57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3776"/>
            <a:ext cx="8750130" cy="5547586"/>
          </a:xfrm>
        </p:spPr>
        <p:txBody>
          <a:bodyPr/>
          <a:lstStyle/>
          <a:p>
            <a:pPr lvl="0" algn="just"/>
            <a:r>
              <a:rPr lang="es-GT" sz="2000" dirty="0">
                <a:solidFill>
                  <a:schemeClr val="tx1"/>
                </a:solidFill>
              </a:rPr>
              <a:t>Costos de ventas directo					      Q  290,000.00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rgbClr val="00B0F0"/>
                </a:solidFill>
              </a:rPr>
              <a:t>Comisiones sobre ventas	</a:t>
            </a:r>
            <a:r>
              <a:rPr lang="es-GT" sz="2000" dirty="0">
                <a:solidFill>
                  <a:schemeClr val="tx1"/>
                </a:solidFill>
              </a:rPr>
              <a:t>		      		      20,000.00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Salarios indirectos                                              40,000,00	                            Salario directo		         		      			35,000.00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Papelería y artículos de oficina mensual	 	      12,000.00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Seguros y Fianza	mensual			        	        5,000.00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Mantenimiento de equipo de trabajo mensual 	33,000.00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rgbClr val="00B0F0"/>
                </a:solidFill>
              </a:rPr>
              <a:t>Bonos a ejecutivos</a:t>
            </a:r>
            <a:r>
              <a:rPr lang="es-GT" sz="2000" dirty="0">
                <a:solidFill>
                  <a:schemeClr val="tx1"/>
                </a:solidFill>
              </a:rPr>
              <a:t>			                      		  8,000.00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rgbClr val="00B0F0"/>
                </a:solidFill>
              </a:rPr>
              <a:t>Viáticos</a:t>
            </a:r>
            <a:r>
              <a:rPr lang="es-GT" sz="2000" dirty="0">
                <a:solidFill>
                  <a:schemeClr val="tx1"/>
                </a:solidFill>
              </a:rPr>
              <a:t>				                      			        9,000.00</a:t>
            </a:r>
            <a:endParaRPr lang="es-ES" sz="2000" dirty="0">
              <a:solidFill>
                <a:schemeClr val="tx1"/>
              </a:solidFill>
            </a:endParaRPr>
          </a:p>
          <a:p>
            <a:pPr lvl="0" algn="just"/>
            <a:r>
              <a:rPr lang="es-GT" sz="2000" dirty="0">
                <a:solidFill>
                  <a:schemeClr val="tx1"/>
                </a:solidFill>
              </a:rPr>
              <a:t>Capacitaciones anuales 			                        10,000.00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74A83-9EF5-42F1-BC1D-6DC133D5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0896"/>
            <a:ext cx="8914722" cy="5550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b="1" dirty="0">
                <a:solidFill>
                  <a:schemeClr val="tx1"/>
                </a:solidFill>
              </a:rPr>
              <a:t>NOTA</a:t>
            </a:r>
            <a:endParaRPr lang="es-E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GT" sz="2000" dirty="0">
                <a:solidFill>
                  <a:schemeClr val="tx1"/>
                </a:solidFill>
              </a:rPr>
              <a:t>Deben tomar en cuenta lo siguiente:</a:t>
            </a:r>
          </a:p>
          <a:p>
            <a:pPr marL="0" indent="0" algn="ctr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r>
              <a:rPr lang="es-GT" b="1" u="sng" dirty="0">
                <a:solidFill>
                  <a:schemeClr val="tx1"/>
                </a:solidFill>
              </a:rPr>
              <a:t>Los gastos Fijos son </a:t>
            </a:r>
            <a:endParaRPr lang="es-ES" b="1" u="sng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Todos aquellos que siempre se tendrán que cancelar, independientemente si se produce o no se produce, si se vende o no, se tienen que pagar en un periodo determinado, por ejemplo: </a:t>
            </a:r>
          </a:p>
          <a:p>
            <a:pPr marL="0" indent="0" algn="just">
              <a:buNone/>
            </a:pPr>
            <a:endParaRPr lang="es-GT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Sueldo de la secretaria recepcionista, contador </a:t>
            </a:r>
            <a:r>
              <a:rPr lang="es-GT" sz="2000" b="1" dirty="0">
                <a:solidFill>
                  <a:schemeClr val="tx1"/>
                </a:solidFill>
              </a:rPr>
              <a:t>(Estos son sueldos indirectos),</a:t>
            </a:r>
            <a:r>
              <a:rPr lang="es-GT" sz="2000" dirty="0">
                <a:solidFill>
                  <a:schemeClr val="tx1"/>
                </a:solidFill>
              </a:rPr>
              <a:t> y los gastos administrativos, teléfono, pago de energía eléctrica y todo lo que es permanente, debe tomarse en cuenta las depreciaciones si es en línea recta.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76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54108-766A-48B5-AB4D-D4EF3DBC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3505"/>
            <a:ext cx="8596668" cy="5437858"/>
          </a:xfrm>
        </p:spPr>
        <p:txBody>
          <a:bodyPr/>
          <a:lstStyle/>
          <a:p>
            <a:r>
              <a:rPr lang="es-GT" sz="2000" b="1" u="sng" dirty="0">
                <a:solidFill>
                  <a:schemeClr val="tx1"/>
                </a:solidFill>
              </a:rPr>
              <a:t>Los gastos variables</a:t>
            </a:r>
          </a:p>
          <a:p>
            <a:endParaRPr lang="es-E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Todos aquellos que dependen directamente de la producción, por ejemplo, mano de obra directa, viáticos que no son permanentes, comisiones siempre y cuando no sean permanentes, o cualquier gasto que no sea pago constante.</a:t>
            </a:r>
            <a:endParaRPr lang="es-E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/>
          </a:p>
          <a:p>
            <a:pPr marL="0" indent="0" algn="just">
              <a:buNone/>
            </a:pPr>
            <a:r>
              <a:rPr lang="es-GT" sz="2000" dirty="0">
                <a:solidFill>
                  <a:schemeClr val="tx1"/>
                </a:solidFill>
              </a:rPr>
              <a:t>Se debe tomar en cuenta que los gastos variables serán diferentes para cada empresa, de acuerdo a su producción. </a:t>
            </a:r>
          </a:p>
        </p:txBody>
      </p:sp>
    </p:spTree>
    <p:extLst>
      <p:ext uri="{BB962C8B-B14F-4D97-AF65-F5344CB8AC3E}">
        <p14:creationId xmlns:p14="http://schemas.microsoft.com/office/powerpoint/2010/main" val="23040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B98B-1400-4CEE-9943-BB58CF5F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3944"/>
            <a:ext cx="8596668" cy="62394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EJEMPLO</a:t>
            </a:r>
            <a:br>
              <a:rPr lang="es-MX" dirty="0"/>
            </a:br>
            <a:endParaRPr lang="es-ES" dirty="0"/>
          </a:p>
        </p:txBody>
      </p:sp>
      <p:pic>
        <p:nvPicPr>
          <p:cNvPr id="7" name="Marcador de contenido 6" descr="Seamos Ricos - Como Ser rico: COMO SALIR RÁPIDO DE TUS DEUDAS">
            <a:extLst>
              <a:ext uri="{FF2B5EF4-FFF2-40B4-BE49-F238E27FC236}">
                <a16:creationId xmlns:a16="http://schemas.microsoft.com/office/drawing/2014/main" id="{840F8DB7-D263-4ADC-8C5D-E4D292FA7F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1549401"/>
            <a:ext cx="5335793" cy="393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50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68B0-1D06-463B-BD95-24634619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8418"/>
            <a:ext cx="8596668" cy="558219"/>
          </a:xfrm>
        </p:spPr>
        <p:txBody>
          <a:bodyPr>
            <a:normAutofit fontScale="90000"/>
          </a:bodyPr>
          <a:lstStyle/>
          <a:p>
            <a:pPr algn="ctr"/>
            <a:r>
              <a:rPr lang="es-GT" b="1" dirty="0">
                <a:solidFill>
                  <a:schemeClr val="tx1"/>
                </a:solidFill>
              </a:rPr>
              <a:t>Resolución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59C9F-7D3D-402A-80B0-7C609BDF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7"/>
            <a:ext cx="8768418" cy="50474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GT" sz="2000" b="1" dirty="0">
                <a:solidFill>
                  <a:schemeClr val="tx1"/>
                </a:solidFill>
              </a:rPr>
              <a:t>Gastos Fijos </a:t>
            </a:r>
            <a:r>
              <a:rPr lang="es-GT" sz="2000" dirty="0">
                <a:solidFill>
                  <a:schemeClr val="tx1"/>
                </a:solidFill>
              </a:rPr>
              <a:t>(Sumar todos)</a:t>
            </a:r>
          </a:p>
          <a:p>
            <a:pPr marL="0" lvl="0" indent="0">
              <a:buNone/>
            </a:pPr>
            <a:endParaRPr lang="es-GT" sz="2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GT" sz="2000" dirty="0">
                <a:solidFill>
                  <a:schemeClr val="tx1"/>
                </a:solidFill>
              </a:rPr>
              <a:t>Depreciación Vehículos: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Valor del vehículo Q 60,000.00 * 20 % = 12,000.00 / 365 = 32.87671233 * </a:t>
            </a:r>
            <a:r>
              <a:rPr lang="es-GT" b="1" dirty="0">
                <a:solidFill>
                  <a:srgbClr val="FF0000"/>
                </a:solidFill>
              </a:rPr>
              <a:t>31</a:t>
            </a:r>
            <a:r>
              <a:rPr lang="es-GT" dirty="0">
                <a:solidFill>
                  <a:schemeClr val="tx1"/>
                </a:solidFill>
              </a:rPr>
              <a:t> =                                                                                                                                        														  Q      </a:t>
            </a:r>
            <a:r>
              <a:rPr lang="es-GT" b="1" dirty="0">
                <a:solidFill>
                  <a:schemeClr val="tx1"/>
                </a:solidFill>
              </a:rPr>
              <a:t>1,019.17</a:t>
            </a:r>
            <a:endParaRPr lang="es-E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GT" dirty="0">
                <a:solidFill>
                  <a:schemeClr val="tx1"/>
                </a:solidFill>
              </a:rPr>
              <a:t>Renta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Renta de todo el año 12,000.00 / 12 =  				         Q      </a:t>
            </a:r>
            <a:r>
              <a:rPr lang="es-GT" b="1" dirty="0">
                <a:solidFill>
                  <a:schemeClr val="tx1"/>
                </a:solidFill>
              </a:rPr>
              <a:t>1,000.00</a:t>
            </a:r>
            <a:endParaRPr lang="es-E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b="1" dirty="0">
                <a:solidFill>
                  <a:schemeClr val="tx1"/>
                </a:solidFill>
              </a:rPr>
              <a:t> </a:t>
            </a:r>
            <a:r>
              <a:rPr lang="es-GT" dirty="0">
                <a:solidFill>
                  <a:schemeClr val="tx1"/>
                </a:solidFill>
              </a:rPr>
              <a:t>Teléfono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Cuota mensual de teléfono		    				                Q         600.00</a:t>
            </a:r>
            <a:r>
              <a:rPr lang="es-GT" dirty="0"/>
              <a:t>	</a:t>
            </a:r>
            <a:endParaRPr lang="es-ES" dirty="0"/>
          </a:p>
          <a:p>
            <a:pPr marL="0" indent="0">
              <a:buNone/>
            </a:pPr>
            <a:r>
              <a:rPr lang="es-GT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GT" dirty="0"/>
              <a:t> 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02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04C6A-3469-4810-A1ED-3098603A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0081"/>
            <a:ext cx="8596668" cy="5401282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     </a:t>
            </a:r>
            <a:r>
              <a:rPr lang="es-GT" b="1" dirty="0">
                <a:solidFill>
                  <a:schemeClr val="tx1"/>
                </a:solidFill>
              </a:rPr>
              <a:t>Salarios Indirectos</a:t>
            </a:r>
          </a:p>
          <a:p>
            <a:r>
              <a:rPr lang="es-GT" dirty="0">
                <a:solidFill>
                  <a:schemeClr val="tx1"/>
                </a:solidFill>
              </a:rPr>
              <a:t>Salarios permanentes del mes de marzo 		       Q  40,000.00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Papelería y artículos de oficina					  Q 12,000.00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Seguros y Fianza							         Q   5,000.00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es-GT" dirty="0">
                <a:solidFill>
                  <a:schemeClr val="tx1"/>
                </a:solidFill>
              </a:rPr>
              <a:t>Mantenimiento y Equipo de Trabajo			          </a:t>
            </a:r>
            <a:r>
              <a:rPr lang="es-GT" u="sng" dirty="0">
                <a:solidFill>
                  <a:schemeClr val="tx1"/>
                </a:solidFill>
              </a:rPr>
              <a:t>Q 33,000.00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 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Total………………………………………..	…………………………...</a:t>
            </a:r>
            <a:r>
              <a:rPr lang="es-GT" b="1" u="sng" dirty="0">
                <a:solidFill>
                  <a:schemeClr val="tx1"/>
                </a:solidFill>
              </a:rPr>
              <a:t> Q 92,619.17</a:t>
            </a:r>
            <a:r>
              <a:rPr lang="es-GT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811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C7337403FD8742902C9A91C67D8FDD" ma:contentTypeVersion="2" ma:contentTypeDescription="Crear nuevo documento." ma:contentTypeScope="" ma:versionID="f3ceceae13f718f9f0759d843358b86c">
  <xsd:schema xmlns:xsd="http://www.w3.org/2001/XMLSchema" xmlns:xs="http://www.w3.org/2001/XMLSchema" xmlns:p="http://schemas.microsoft.com/office/2006/metadata/properties" xmlns:ns2="4309922e-0532-4611-90e8-e57fffddd9fc" targetNamespace="http://schemas.microsoft.com/office/2006/metadata/properties" ma:root="true" ma:fieldsID="43fa3c7538e26b9fb18bbb6aeb167ace" ns2:_="">
    <xsd:import namespace="4309922e-0532-4611-90e8-e57fffddd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9922e-0532-4611-90e8-e57fffddd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122C90-A423-4B76-833B-00196E12E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09922e-0532-4611-90e8-e57fffddd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559784-2A64-453F-A9E8-92409B84E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7A645-EC5C-4993-9BD9-9E7301FC6DF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4309922e-0532-4611-90e8-e57fffddd9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758</Words>
  <Application>Microsoft Office PowerPoint</Application>
  <PresentationFormat>Panorámica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EXPLICACIÓN  PUNTO DE EQUILIBRIO EN QUETZALES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</vt:lpstr>
      <vt:lpstr>Resolución </vt:lpstr>
      <vt:lpstr>Presentación de PowerPoint</vt:lpstr>
      <vt:lpstr>Presentación de PowerPoint</vt:lpstr>
      <vt:lpstr>Formula     Gastos Fijos           92,619.17 _________________________     _______________________                                                                                                                     1 –  (GV / V – S –PF )         1 – ( 372,000.00 / 800,000)  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EXPLICACIÓN  PUNTO DE EQUILIBRIO EN QUETZALES</dc:title>
  <dc:creator>Gladys Rossana Fernández de García</dc:creator>
  <cp:lastModifiedBy>Gladys Rossana Fernández</cp:lastModifiedBy>
  <cp:revision>32</cp:revision>
  <dcterms:created xsi:type="dcterms:W3CDTF">2020-04-02T04:38:23Z</dcterms:created>
  <dcterms:modified xsi:type="dcterms:W3CDTF">2025-05-17T06:37:22Z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0x010100DFC7337403FD8742902C9A91C67D8FDD</vt:lpwstr>
  </property>
</Properties>
</file>