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Patrick Hand"/>
      <p:regular r:id="rId12"/>
    </p:embeddedFont>
    <p:embeddedFont>
      <p:font typeface="Patrick Hand"/>
      <p:regular r:id="rId13"/>
    </p:embeddedFont>
    <p:embeddedFont>
      <p:font typeface="Patrick Hand"/>
      <p:regular r:id="rId14"/>
    </p:embeddedFont>
    <p:embeddedFont>
      <p:font typeface="Patrick Hand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917507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CASO PRÁCTICO 2 - RESOLUCIÓN Y ANÁLISIS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4521994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Presentado por: SANCHEZ TASEJ FRANCISCO JAVIER y SALGUERO SANDOVAL MIGUEL ANTONIO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380768"/>
            <a:ext cx="6916103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Análisis FODA: Fortalezas y Debilidades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261497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Fortalezas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317039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Joyería italiana de alta calidad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50437" y="365176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Personal amable y capacitado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350437" y="413313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Ubicación céntrica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6350437" y="4614505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Variedad y seguimiento en línea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367129" y="261497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Debilidades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0367129" y="317039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Local pequeño y caluroso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10367129" y="365176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Falta de estacionamiento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0367129" y="4133136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Precios elevados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367129" y="4614505"/>
            <a:ext cx="3406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Falta de reserva para inversión</a:t>
            </a:r>
            <a:endParaRPr lang="en-US" sz="1900" dirty="0"/>
          </a:p>
        </p:txBody>
      </p:sp>
      <p:sp>
        <p:nvSpPr>
          <p:cNvPr id="14" name="Text 11"/>
          <p:cNvSpPr/>
          <p:nvPr/>
        </p:nvSpPr>
        <p:spPr>
          <a:xfrm>
            <a:off x="10367129" y="5095875"/>
            <a:ext cx="3406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Alta competencia con precios bajos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0367129" y="5972294"/>
            <a:ext cx="3406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Aranceles, inflación y caída en la demanda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624245"/>
            <a:ext cx="4740473" cy="540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Recomendaciones Estratégicas</a:t>
            </a:r>
            <a:endParaRPr lang="en-US" sz="3400" dirty="0"/>
          </a:p>
        </p:txBody>
      </p:sp>
      <p:sp>
        <p:nvSpPr>
          <p:cNvPr id="3" name="Shape 1"/>
          <p:cNvSpPr/>
          <p:nvPr/>
        </p:nvSpPr>
        <p:spPr>
          <a:xfrm>
            <a:off x="784979" y="1922145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4" name="Shape 2"/>
          <p:cNvSpPr/>
          <p:nvPr/>
        </p:nvSpPr>
        <p:spPr>
          <a:xfrm>
            <a:off x="784979" y="1891665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5" name="Shape 3"/>
          <p:cNvSpPr/>
          <p:nvPr/>
        </p:nvSpPr>
        <p:spPr>
          <a:xfrm>
            <a:off x="3671471" y="1597700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6" name="Text 4"/>
          <p:cNvSpPr/>
          <p:nvPr/>
        </p:nvSpPr>
        <p:spPr>
          <a:xfrm>
            <a:off x="3866138" y="1759982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031796" y="2462927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Local Pequeño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031796" y="2863096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Negociar ampliación o habilitar venta online con recogida en tienda.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23309" y="1922145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10" name="Shape 8"/>
          <p:cNvSpPr/>
          <p:nvPr/>
        </p:nvSpPr>
        <p:spPr>
          <a:xfrm>
            <a:off x="7423309" y="1891665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11" name="Shape 9"/>
          <p:cNvSpPr/>
          <p:nvPr/>
        </p:nvSpPr>
        <p:spPr>
          <a:xfrm>
            <a:off x="10309800" y="1597700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12" name="Text 10"/>
          <p:cNvSpPr/>
          <p:nvPr/>
        </p:nvSpPr>
        <p:spPr>
          <a:xfrm>
            <a:off x="10504468" y="1759982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7670125" y="2462927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Poco Personal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7670125" y="2863096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Reasignar turnos y añadir 2 vendedores en horas pico.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84979" y="3996809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16" name="Shape 14"/>
          <p:cNvSpPr/>
          <p:nvPr/>
        </p:nvSpPr>
        <p:spPr>
          <a:xfrm>
            <a:off x="784979" y="3966329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17" name="Shape 15"/>
          <p:cNvSpPr/>
          <p:nvPr/>
        </p:nvSpPr>
        <p:spPr>
          <a:xfrm>
            <a:off x="3671471" y="3672364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18" name="Text 16"/>
          <p:cNvSpPr/>
          <p:nvPr/>
        </p:nvSpPr>
        <p:spPr>
          <a:xfrm>
            <a:off x="3866138" y="3834646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1031796" y="4537591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Sin Estacionamiento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1031796" y="4937760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Convenio con parqueo privado cercano (2h gratis con compra).</a:t>
            </a:r>
            <a:endParaRPr lang="en-US" sz="1700" dirty="0"/>
          </a:p>
        </p:txBody>
      </p:sp>
      <p:sp>
        <p:nvSpPr>
          <p:cNvPr id="21" name="Shape 19"/>
          <p:cNvSpPr/>
          <p:nvPr/>
        </p:nvSpPr>
        <p:spPr>
          <a:xfrm>
            <a:off x="7423309" y="3996809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22" name="Shape 20"/>
          <p:cNvSpPr/>
          <p:nvPr/>
        </p:nvSpPr>
        <p:spPr>
          <a:xfrm>
            <a:off x="7423309" y="3966329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23" name="Shape 21"/>
          <p:cNvSpPr/>
          <p:nvPr/>
        </p:nvSpPr>
        <p:spPr>
          <a:xfrm>
            <a:off x="10309800" y="3672364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24" name="Text 22"/>
          <p:cNvSpPr/>
          <p:nvPr/>
        </p:nvSpPr>
        <p:spPr>
          <a:xfrm>
            <a:off x="10504468" y="3834646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</a:t>
            </a:r>
            <a:endParaRPr lang="en-US" sz="2000" dirty="0"/>
          </a:p>
        </p:txBody>
      </p:sp>
      <p:sp>
        <p:nvSpPr>
          <p:cNvPr id="25" name="Text 23"/>
          <p:cNvSpPr/>
          <p:nvPr/>
        </p:nvSpPr>
        <p:spPr>
          <a:xfrm>
            <a:off x="7670125" y="4537591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Precios Altos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7670125" y="4937760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Lanzar nueva línea con menos gramaje y mismo diseño.</a:t>
            </a:r>
            <a:endParaRPr lang="en-US" sz="1700" dirty="0"/>
          </a:p>
        </p:txBody>
      </p:sp>
      <p:sp>
        <p:nvSpPr>
          <p:cNvPr id="27" name="Shape 25"/>
          <p:cNvSpPr/>
          <p:nvPr/>
        </p:nvSpPr>
        <p:spPr>
          <a:xfrm>
            <a:off x="784979" y="6071473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28" name="Shape 26"/>
          <p:cNvSpPr/>
          <p:nvPr/>
        </p:nvSpPr>
        <p:spPr>
          <a:xfrm>
            <a:off x="784979" y="6040993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29" name="Shape 27"/>
          <p:cNvSpPr/>
          <p:nvPr/>
        </p:nvSpPr>
        <p:spPr>
          <a:xfrm>
            <a:off x="3671471" y="5747028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30" name="Text 28"/>
          <p:cNvSpPr/>
          <p:nvPr/>
        </p:nvSpPr>
        <p:spPr>
          <a:xfrm>
            <a:off x="3866138" y="5909310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5</a:t>
            </a:r>
            <a:endParaRPr lang="en-US" sz="2000" dirty="0"/>
          </a:p>
        </p:txBody>
      </p:sp>
      <p:sp>
        <p:nvSpPr>
          <p:cNvPr id="31" name="Text 29"/>
          <p:cNvSpPr/>
          <p:nvPr/>
        </p:nvSpPr>
        <p:spPr>
          <a:xfrm>
            <a:off x="1031796" y="6612255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Inflación y Aranceles</a:t>
            </a:r>
            <a:endParaRPr lang="en-US" sz="1700" dirty="0"/>
          </a:p>
        </p:txBody>
      </p:sp>
      <p:sp>
        <p:nvSpPr>
          <p:cNvPr id="32" name="Text 30"/>
          <p:cNvSpPr/>
          <p:nvPr/>
        </p:nvSpPr>
        <p:spPr>
          <a:xfrm>
            <a:off x="1031796" y="7012424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Renegociar con proveedores italianos (pago anticipado por descuento).</a:t>
            </a:r>
            <a:endParaRPr lang="en-US" sz="1700" dirty="0"/>
          </a:p>
        </p:txBody>
      </p:sp>
      <p:sp>
        <p:nvSpPr>
          <p:cNvPr id="33" name="Shape 31"/>
          <p:cNvSpPr/>
          <p:nvPr/>
        </p:nvSpPr>
        <p:spPr>
          <a:xfrm>
            <a:off x="7423309" y="6071473"/>
            <a:ext cx="6421993" cy="1533882"/>
          </a:xfrm>
          <a:prstGeom prst="roundRect">
            <a:avLst>
              <a:gd name="adj" fmla="val 9538"/>
            </a:avLst>
          </a:prstGeom>
          <a:solidFill>
            <a:srgbClr val="F7F7F7"/>
          </a:solidFill>
          <a:ln/>
        </p:spPr>
      </p:sp>
      <p:sp>
        <p:nvSpPr>
          <p:cNvPr id="34" name="Shape 32"/>
          <p:cNvSpPr/>
          <p:nvPr/>
        </p:nvSpPr>
        <p:spPr>
          <a:xfrm>
            <a:off x="7423309" y="6040993"/>
            <a:ext cx="6421993" cy="121920"/>
          </a:xfrm>
          <a:prstGeom prst="roundRect">
            <a:avLst>
              <a:gd name="adj" fmla="val 74531"/>
            </a:avLst>
          </a:prstGeom>
          <a:solidFill>
            <a:srgbClr val="CCCCCC"/>
          </a:solidFill>
          <a:ln/>
        </p:spPr>
      </p:sp>
      <p:sp>
        <p:nvSpPr>
          <p:cNvPr id="35" name="Shape 33"/>
          <p:cNvSpPr/>
          <p:nvPr/>
        </p:nvSpPr>
        <p:spPr>
          <a:xfrm>
            <a:off x="10309800" y="5747028"/>
            <a:ext cx="649010" cy="649010"/>
          </a:xfrm>
          <a:prstGeom prst="roundRect">
            <a:avLst>
              <a:gd name="adj" fmla="val 140892"/>
            </a:avLst>
          </a:prstGeom>
          <a:solidFill>
            <a:srgbClr val="CCCCCC"/>
          </a:solidFill>
          <a:ln/>
        </p:spPr>
      </p:sp>
      <p:sp>
        <p:nvSpPr>
          <p:cNvPr id="36" name="Text 34"/>
          <p:cNvSpPr/>
          <p:nvPr/>
        </p:nvSpPr>
        <p:spPr>
          <a:xfrm>
            <a:off x="10504468" y="5909310"/>
            <a:ext cx="25955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6</a:t>
            </a:r>
            <a:endParaRPr lang="en-US" sz="2000" dirty="0"/>
          </a:p>
        </p:txBody>
      </p:sp>
      <p:sp>
        <p:nvSpPr>
          <p:cNvPr id="37" name="Text 35"/>
          <p:cNvSpPr/>
          <p:nvPr/>
        </p:nvSpPr>
        <p:spPr>
          <a:xfrm>
            <a:off x="7670125" y="6612255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Seguridad (Q 109,200/año)</a:t>
            </a:r>
            <a:endParaRPr lang="en-US" sz="1700" dirty="0"/>
          </a:p>
        </p:txBody>
      </p:sp>
      <p:sp>
        <p:nvSpPr>
          <p:cNvPr id="38" name="Text 36"/>
          <p:cNvSpPr/>
          <p:nvPr/>
        </p:nvSpPr>
        <p:spPr>
          <a:xfrm>
            <a:off x="7670125" y="7012424"/>
            <a:ext cx="5928360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Sustituir vigilancia nocturna por sistema de alarmas monitoreadas.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02412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Punto de Equilibrio (PEQ)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864037" y="2313265"/>
            <a:ext cx="12902327" cy="2856547"/>
          </a:xfrm>
          <a:prstGeom prst="roundRect">
            <a:avLst>
              <a:gd name="adj" fmla="val 3630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32850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093" y="2484239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Concepto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484239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Importe (Q)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303502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126093" y="319075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Ventas anuales (2025)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3190756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1,900,540.00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374153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126093" y="389727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Gastos fijos anuales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3897273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445,980.00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444805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126093" y="460379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Gastos variables anuales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4603790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294,990.00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864037" y="5482233"/>
            <a:ext cx="12902327" cy="837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450"/>
              </a:lnSpc>
              <a:buNone/>
            </a:pPr>
            <a:endParaRPr lang="en-US" sz="21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5482233"/>
            <a:ext cx="12902327" cy="837367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864037" y="663201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PEQ = 445,980.00 / (1 - (294,990.00 / 1,900,540.00)) = Q 528,714.00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3491"/>
            <a:ext cx="6491883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Implicaciones del Punto de Equilibrio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864037" y="2497693"/>
            <a:ext cx="4987052" cy="308610"/>
          </a:xfrm>
          <a:prstGeom prst="roundRect">
            <a:avLst>
              <a:gd name="adj" fmla="val 33600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64037" y="2497693"/>
            <a:ext cx="4987052" cy="308610"/>
          </a:xfrm>
          <a:prstGeom prst="roundRect">
            <a:avLst>
              <a:gd name="adj" fmla="val 33600"/>
            </a:avLst>
          </a:prstGeom>
          <a:solidFill>
            <a:srgbClr val="CCCCCC"/>
          </a:solidFill>
          <a:ln/>
        </p:spPr>
      </p:sp>
      <p:sp>
        <p:nvSpPr>
          <p:cNvPr id="5" name="Text 3"/>
          <p:cNvSpPr/>
          <p:nvPr/>
        </p:nvSpPr>
        <p:spPr>
          <a:xfrm>
            <a:off x="6036231" y="2497693"/>
            <a:ext cx="1124664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Q 528,714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864037" y="311479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Ventas Mínimas 2025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3571518"/>
            <a:ext cx="629685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empresa debe facturar un mínimo de Q 528,714.00 para cubrir costos.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7469505" y="2497693"/>
            <a:ext cx="4797623" cy="308610"/>
          </a:xfrm>
          <a:prstGeom prst="roundRect">
            <a:avLst>
              <a:gd name="adj" fmla="val 33600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69505" y="2497693"/>
            <a:ext cx="4797623" cy="308610"/>
          </a:xfrm>
          <a:prstGeom prst="roundRect">
            <a:avLst>
              <a:gd name="adj" fmla="val 33600"/>
            </a:avLst>
          </a:prstGeom>
          <a:solidFill>
            <a:srgbClr val="CCCCCC"/>
          </a:solidFill>
          <a:ln/>
        </p:spPr>
      </p:sp>
      <p:sp>
        <p:nvSpPr>
          <p:cNvPr id="10" name="Text 8"/>
          <p:cNvSpPr/>
          <p:nvPr/>
        </p:nvSpPr>
        <p:spPr>
          <a:xfrm>
            <a:off x="12452271" y="2497693"/>
            <a:ext cx="131409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Q 1,371,826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7469505" y="311479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Margen de Seguridad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469505" y="3571518"/>
            <a:ext cx="629685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La empresa puede tolerar una caída de hasta Q 1,371,826 en ventas sin entrar en números rojos.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64037" y="5102185"/>
            <a:ext cx="5304353" cy="308610"/>
          </a:xfrm>
          <a:prstGeom prst="roundRect">
            <a:avLst>
              <a:gd name="adj" fmla="val 33600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864037" y="5102185"/>
            <a:ext cx="1475065" cy="308610"/>
          </a:xfrm>
          <a:prstGeom prst="roundRect">
            <a:avLst>
              <a:gd name="adj" fmla="val 33600"/>
            </a:avLst>
          </a:prstGeom>
          <a:solidFill>
            <a:srgbClr val="CCCCCC"/>
          </a:solidFill>
          <a:ln/>
        </p:spPr>
      </p:sp>
      <p:sp>
        <p:nvSpPr>
          <p:cNvPr id="15" name="Text 13"/>
          <p:cNvSpPr/>
          <p:nvPr/>
        </p:nvSpPr>
        <p:spPr>
          <a:xfrm>
            <a:off x="6353532" y="5102185"/>
            <a:ext cx="80736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27.81%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864037" y="571928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Ventas para Cubrir Costos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864037" y="6176010"/>
            <a:ext cx="629685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Solo necesita vender el 27.8% de sus ventas actuales para cubrir todos sus costos.</a:t>
            </a:r>
            <a:endParaRPr lang="en-US" sz="1900" dirty="0"/>
          </a:p>
        </p:txBody>
      </p:sp>
      <p:sp>
        <p:nvSpPr>
          <p:cNvPr id="18" name="Shape 16"/>
          <p:cNvSpPr/>
          <p:nvPr/>
        </p:nvSpPr>
        <p:spPr>
          <a:xfrm>
            <a:off x="7469505" y="5102185"/>
            <a:ext cx="5405557" cy="308610"/>
          </a:xfrm>
          <a:prstGeom prst="roundRect">
            <a:avLst>
              <a:gd name="adj" fmla="val 33600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469505" y="5102185"/>
            <a:ext cx="3902750" cy="308610"/>
          </a:xfrm>
          <a:prstGeom prst="roundRect">
            <a:avLst>
              <a:gd name="adj" fmla="val 33600"/>
            </a:avLst>
          </a:prstGeom>
          <a:solidFill>
            <a:srgbClr val="CCCCCC"/>
          </a:solidFill>
          <a:ln/>
        </p:spPr>
      </p:sp>
      <p:sp>
        <p:nvSpPr>
          <p:cNvPr id="20" name="Text 18"/>
          <p:cNvSpPr/>
          <p:nvPr/>
        </p:nvSpPr>
        <p:spPr>
          <a:xfrm>
            <a:off x="13060204" y="5102185"/>
            <a:ext cx="70616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72.2%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7469505" y="571928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Utilidad Neta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7469505" y="6176010"/>
            <a:ext cx="629685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 72.2% restante de las ventas genera utilidad neta.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2025-07-31T15:06:00Z</dcterms:created>
  <dcterms:modified xsi:type="dcterms:W3CDTF">2025-07-31T15:06:00Z</dcterms:modified>
</cp:coreProperties>
</file>