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9" r:id="rId5"/>
    <p:sldId id="280" r:id="rId6"/>
    <p:sldId id="284" r:id="rId7"/>
    <p:sldId id="281" r:id="rId8"/>
    <p:sldId id="282" r:id="rId9"/>
    <p:sldId id="283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65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8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23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27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736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28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42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3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0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58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60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9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0CAA-9BF2-452F-B45A-CF1DA2A985D4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80D3E2-10A7-4E24-92FC-7A9FD34F62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93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86330-E0C5-4743-ABB5-7666A465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5079"/>
            <a:ext cx="8596668" cy="5336283"/>
          </a:xfrm>
        </p:spPr>
        <p:txBody>
          <a:bodyPr/>
          <a:lstStyle/>
          <a:p>
            <a:pPr marL="0" indent="0" algn="ctr">
              <a:buNone/>
            </a:pPr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DE ANÁLISIS ECONÓMICO FINANCIERO.</a:t>
            </a:r>
          </a:p>
          <a:p>
            <a:pPr marL="0" indent="0" algn="ctr">
              <a:buNone/>
            </a:pPr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MEDIO DE ESTADOS FINANCIEROS</a:t>
            </a:r>
          </a:p>
          <a:p>
            <a:pPr marL="0" indent="0" algn="just">
              <a:buNone/>
            </a:pP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Cómo realizar Análisis Financiero con el uso de Qlik Sense y ...">
            <a:extLst>
              <a:ext uri="{FF2B5EF4-FFF2-40B4-BE49-F238E27FC236}">
                <a16:creationId xmlns:a16="http://schemas.microsoft.com/office/drawing/2014/main" id="{FE65880A-9947-4D46-AA3F-2BCC958A3D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79" y="2274955"/>
            <a:ext cx="3368778" cy="223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64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8F352-A405-4A25-8C42-9694C12A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7" y="506777"/>
            <a:ext cx="9749928" cy="5534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MÁS:</a:t>
            </a:r>
          </a:p>
          <a:p>
            <a:pPr marL="0" indent="0">
              <a:buNone/>
            </a:pPr>
            <a:r>
              <a:rPr lang="es-ES" dirty="0"/>
              <a:t>Ingresos Varios                  2,652,384.62       1,498,385.02        1,153.999.60          77.01%</a:t>
            </a:r>
          </a:p>
          <a:p>
            <a:pPr marL="0" indent="0">
              <a:buNone/>
            </a:pPr>
            <a:r>
              <a:rPr lang="es-ES" dirty="0"/>
              <a:t>Menos	</a:t>
            </a:r>
          </a:p>
          <a:p>
            <a:pPr marL="0" indent="0">
              <a:buNone/>
            </a:pPr>
            <a:r>
              <a:rPr lang="es-ES" dirty="0"/>
              <a:t>Egresos Varios                      962,058.87	           94,250.95	          867,807.92         920.74%</a:t>
            </a:r>
          </a:p>
          <a:p>
            <a:pPr marL="0" indent="0">
              <a:buNone/>
            </a:pPr>
            <a:r>
              <a:rPr lang="es-ES" dirty="0"/>
              <a:t>Gastos de Financiamiento </a:t>
            </a:r>
            <a:r>
              <a:rPr lang="es-ES" u="sng" dirty="0"/>
              <a:t>1,964,042.22</a:t>
            </a:r>
            <a:r>
              <a:rPr lang="es-ES" dirty="0"/>
              <a:t>       </a:t>
            </a:r>
            <a:r>
              <a:rPr lang="es-ES" u="sng" dirty="0"/>
              <a:t>1,306,510.99</a:t>
            </a:r>
            <a:r>
              <a:rPr lang="es-ES" dirty="0"/>
              <a:t>	          </a:t>
            </a:r>
            <a:r>
              <a:rPr lang="es-ES" u="sng" dirty="0"/>
              <a:t>657,531.23</a:t>
            </a:r>
            <a:r>
              <a:rPr lang="es-ES" dirty="0"/>
              <a:t>           50.33%                                                                                                         </a:t>
            </a:r>
            <a:r>
              <a:rPr lang="es-ES" b="1" dirty="0"/>
              <a:t>Utilidad antes del ISR   13.740,358.32    13.236,724.92	         503,633.40	     3.80%	ISR 25 %</a:t>
            </a:r>
          </a:p>
          <a:p>
            <a:pPr marL="0" indent="0">
              <a:buNone/>
            </a:pPr>
            <a:r>
              <a:rPr lang="es-ES" b="1" dirty="0"/>
              <a:t>      Reserva legal 5%</a:t>
            </a:r>
          </a:p>
          <a:p>
            <a:pPr marL="0" indent="0">
              <a:buNone/>
            </a:pPr>
            <a:r>
              <a:rPr lang="es-ES" b="1" dirty="0"/>
              <a:t>      Utilidad Neta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  La fórmula para encontrar la variación es: Año reciente – Año anterior  </a:t>
            </a:r>
          </a:p>
          <a:p>
            <a:pPr marL="0" indent="0">
              <a:buNone/>
            </a:pPr>
            <a:r>
              <a:rPr lang="es-ES" dirty="0"/>
              <a:t>         Ejemplo: </a:t>
            </a:r>
            <a:r>
              <a:rPr lang="es-ES" dirty="0">
                <a:solidFill>
                  <a:srgbClr val="FF0000"/>
                </a:solidFill>
              </a:rPr>
              <a:t>43, 018,237.40 – 44,359,254.02 = - 1,341,016.62 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s-ES" b="1" dirty="0">
                <a:solidFill>
                  <a:srgbClr val="002060"/>
                </a:solidFill>
              </a:rPr>
              <a:t>El Porcentaje se determina de la siguiente manera:</a:t>
            </a:r>
          </a:p>
          <a:p>
            <a:pPr marL="0" indent="0">
              <a:buNone/>
            </a:pPr>
            <a:r>
              <a:rPr lang="es-ES" dirty="0"/>
              <a:t>                           </a:t>
            </a:r>
            <a:r>
              <a:rPr lang="es-ES" u="sng" dirty="0">
                <a:solidFill>
                  <a:srgbClr val="FF0000"/>
                </a:solidFill>
              </a:rPr>
              <a:t>Formula: Año reciente </a:t>
            </a:r>
            <a:r>
              <a:rPr lang="es-ES" b="1" u="sng" dirty="0">
                <a:solidFill>
                  <a:srgbClr val="FF0000"/>
                </a:solidFill>
              </a:rPr>
              <a:t>/ </a:t>
            </a:r>
            <a:r>
              <a:rPr lang="es-ES" u="sng" dirty="0">
                <a:solidFill>
                  <a:srgbClr val="FF0000"/>
                </a:solidFill>
              </a:rPr>
              <a:t>Año anterior – 1 * 100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/>
              <a:t>    43, 018,237.40 / 44, 359,252.56 = 0.969769212 – 1 = -0.030230788 * 100 = -3.02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5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807AE-1F9F-40E6-B0DA-4633B3D6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27" y="727113"/>
            <a:ext cx="8989763" cy="5314249"/>
          </a:xfrm>
        </p:spPr>
        <p:txBody>
          <a:bodyPr/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Los métodos de análisis económico financiero se consideran como los procedimientos utilizados para simplificar, separar o reducir los datos descriptivos y numéricos que integran los estados financieros, con el objeto de medir las relaciones en un solo período y los cambios presentados en varios ejercicios contables.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Una buena medida de análisis es comparar los resultados obtenidos en un período con los resultados obtenidos en los períodos anteriores y con las cifras presupuestadas. Las comparaciones pueden hacerse de la forma siguiente: 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3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3E3FC-8F5E-48F2-9543-D55F7913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8131"/>
            <a:ext cx="8596668" cy="5303232"/>
          </a:xfrm>
        </p:spPr>
        <p:txBody>
          <a:bodyPr/>
          <a:lstStyle/>
          <a:p>
            <a:pPr marL="342900" lvl="1" indent="-342900" algn="just"/>
            <a:r>
              <a:rPr lang="es-ES" sz="2000" dirty="0">
                <a:solidFill>
                  <a:schemeClr val="tx1"/>
                </a:solidFill>
              </a:rPr>
              <a:t>Cifras del mes corriente, comparadas con el presupuesto del mes. </a:t>
            </a:r>
          </a:p>
          <a:p>
            <a:pPr marL="342900" lvl="1" indent="-342900" algn="just"/>
            <a:r>
              <a:rPr lang="es-ES" sz="2000" dirty="0">
                <a:solidFill>
                  <a:schemeClr val="tx1"/>
                </a:solidFill>
              </a:rPr>
              <a:t>Cifras del año corriente acumuladas, comparadas con el acumulado del presupuesto. </a:t>
            </a:r>
          </a:p>
          <a:p>
            <a:pPr marL="342900" lvl="1" indent="-342900" algn="just"/>
            <a:r>
              <a:rPr lang="es-ES" sz="2000" dirty="0">
                <a:solidFill>
                  <a:schemeClr val="tx1"/>
                </a:solidFill>
              </a:rPr>
              <a:t>Cifras acumuladas del año fiscal, comparadas con los mismos datos del año anterior.</a:t>
            </a:r>
          </a:p>
          <a:p>
            <a:pPr marL="0" lvl="1" indent="0" algn="just"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Los métodos de análisis se clasifican en: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/>
                </a:solidFill>
              </a:rPr>
              <a:t>Método de análisis vertical: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/>
                </a:solidFill>
              </a:rPr>
              <a:t> Procedimiento de por cientos integrales.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/>
                </a:solidFill>
              </a:rPr>
              <a:t>Procedimiento de razones simples.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45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D94B6-202C-444D-8695-DE84ABFB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30506"/>
            <a:ext cx="8709038" cy="6147412"/>
          </a:xfrm>
        </p:spPr>
        <p:txBody>
          <a:bodyPr/>
          <a:lstStyle/>
          <a:p>
            <a:pPr marL="457200" lvl="1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/>
                </a:solidFill>
              </a:rPr>
              <a:t>Método de análisis horizontal:</a:t>
            </a:r>
          </a:p>
          <a:p>
            <a:pPr marL="457200" lvl="1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		Procedimiento de aumentos y disminuciones.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Método de análisis histórico: En él se analizan tendencias, ya sea de porcentajes, índices o razones financieras.</a:t>
            </a:r>
          </a:p>
          <a:p>
            <a:pPr marL="457200" lvl="1" indent="0" algn="just"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Análisis horizontal o dinámico | ABCFinanzas.com">
            <a:extLst>
              <a:ext uri="{FF2B5EF4-FFF2-40B4-BE49-F238E27FC236}">
                <a16:creationId xmlns:a16="http://schemas.microsoft.com/office/drawing/2014/main" id="{2DAA6D66-D389-4A75-9827-27319248AD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00" y="3752609"/>
            <a:ext cx="3771440" cy="2288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76F20-15A0-4AE7-9590-68713BD8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27961"/>
            <a:ext cx="8940391" cy="5585552"/>
          </a:xfrm>
        </p:spPr>
        <p:txBody>
          <a:bodyPr/>
          <a:lstStyle/>
          <a:p>
            <a:pPr algn="just">
              <a:buAutoNum type="arabicPeriod"/>
            </a:pPr>
            <a:r>
              <a:rPr lang="es-ES" sz="2000" b="1" dirty="0">
                <a:solidFill>
                  <a:schemeClr val="tx1"/>
                </a:solidFill>
              </a:rPr>
              <a:t>Aspectos significativos de los análisis horizontal y vertical.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b="1" dirty="0">
                <a:solidFill>
                  <a:schemeClr val="tx1"/>
                </a:solidFill>
              </a:rPr>
              <a:t>1.1</a:t>
            </a:r>
            <a:r>
              <a:rPr lang="es-ES" sz="2000" dirty="0">
                <a:solidFill>
                  <a:schemeClr val="tx1"/>
                </a:solidFill>
              </a:rPr>
              <a:t> Análisis horizontal o de aumentos y disminuciones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sz="2000" dirty="0">
                <a:solidFill>
                  <a:schemeClr val="tx1"/>
                </a:solidFill>
              </a:rPr>
              <a:t>En el método horizontal se comparan entre sí los dos últimos períodos, ya 	que en el período que está sucediendo se compara la contabilidad contra el 	presupuesto.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	La aplicación de este método se fundamenta en la técnica de aumentos y 	disminuciones basadas en la comparación de las partidas de un estado 	financiero 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2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6CE7D-DF8D-481E-895C-561931D9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72877"/>
            <a:ext cx="8786156" cy="5468485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Entre dos fechas dadas con el propósito de conocer si hubo un incremento o una disminución entre ambas y en qué medida.</a:t>
            </a: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Las variaciones entre ambas fechas serán calculadas de la forma siguiente:</a:t>
            </a: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Aumento y disminuciones en valores absolutos.</a:t>
            </a: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Aumento y disminuciones en valores relativos.</a:t>
            </a:r>
          </a:p>
          <a:p>
            <a:pPr marL="457200" lvl="1" indent="0" algn="just">
              <a:buNone/>
            </a:pPr>
            <a:endParaRPr lang="es-ES" sz="1800" dirty="0"/>
          </a:p>
          <a:p>
            <a:pPr marL="457200" lvl="1" indent="0" algn="just"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lvl="1" algn="just"/>
            <a:endParaRPr lang="es-E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Análisis financiero - Hipolito Perez Salas">
            <a:extLst>
              <a:ext uri="{FF2B5EF4-FFF2-40B4-BE49-F238E27FC236}">
                <a16:creationId xmlns:a16="http://schemas.microsoft.com/office/drawing/2014/main" id="{82733CA4-FD4E-4469-91CE-314C1DE45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36" y="3307119"/>
            <a:ext cx="333375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6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BED6F-B3F7-4130-A655-E14EC81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7113"/>
            <a:ext cx="8620902" cy="5314249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Para demostrar la aplicación de esta técnica, por ejemplo, se compara el estado de resultados del año corriente con el año base y el año corriente con respecto al plan.</a:t>
            </a:r>
          </a:p>
          <a:p>
            <a:pPr marL="457200" lvl="1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El cálculo de las variaciones en valores absolutos se obtiene mediante la diferencia del importe del año corriente y el año base</a:t>
            </a:r>
          </a:p>
          <a:p>
            <a:pPr marL="457200" lvl="1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El cálculo de las variaciones en valores relativos se determina mediante la división de la variación entre ambos años (corriente – base) entre el importe del año base y este resultado se multiplica por 100.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6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DB4C4-3250-465E-92A1-94A43433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405"/>
            <a:ext cx="8596668" cy="5776958"/>
          </a:xfrm>
        </p:spPr>
        <p:txBody>
          <a:bodyPr/>
          <a:lstStyle/>
          <a:p>
            <a:pPr marL="0" indent="0" algn="ctr">
              <a:buNone/>
            </a:pPr>
            <a:endParaRPr lang="es-MX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sz="2000" dirty="0">
                <a:solidFill>
                  <a:schemeClr val="tx1"/>
                </a:solidFill>
              </a:rPr>
              <a:t>EMPRESA “LAS MARIPOSAS”, S.A.</a:t>
            </a:r>
          </a:p>
          <a:p>
            <a:pPr marL="0" indent="0" algn="ctr">
              <a:buNone/>
            </a:pPr>
            <a:r>
              <a:rPr lang="es-ES" sz="2000" dirty="0">
                <a:solidFill>
                  <a:schemeClr val="tx1"/>
                </a:solidFill>
              </a:rPr>
              <a:t>Estado de Resultados Comparativo</a:t>
            </a:r>
          </a:p>
          <a:p>
            <a:pPr marL="0" indent="0" algn="ctr">
              <a:buNone/>
            </a:pPr>
            <a:r>
              <a:rPr lang="es-ES" sz="2000" dirty="0">
                <a:solidFill>
                  <a:schemeClr val="tx1"/>
                </a:solidFill>
              </a:rPr>
              <a:t>Del 01 de enero al 31 de diciembre del 2,024 y 2,023</a:t>
            </a:r>
          </a:p>
          <a:p>
            <a:pPr marL="0" indent="0" algn="ctr">
              <a:buNone/>
            </a:pPr>
            <a:r>
              <a:rPr lang="es-ES" sz="2000" dirty="0">
                <a:solidFill>
                  <a:schemeClr val="tx1"/>
                </a:solidFill>
              </a:rPr>
              <a:t>(Cifras en dinero)</a:t>
            </a:r>
          </a:p>
          <a:p>
            <a:pPr marL="0" indent="0" algn="ctr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E4BD5-6783-408A-9439-5B64706E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94" y="436750"/>
            <a:ext cx="9969905" cy="5457468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       	             2,024</a:t>
            </a:r>
            <a:r>
              <a:rPr lang="es-ES" dirty="0"/>
              <a:t>		           </a:t>
            </a:r>
            <a:r>
              <a:rPr lang="es-ES" b="1" dirty="0"/>
              <a:t>2,023</a:t>
            </a:r>
            <a:r>
              <a:rPr lang="es-ES" dirty="0"/>
              <a:t>                      Variación		  %	</a:t>
            </a:r>
          </a:p>
          <a:p>
            <a:pPr marL="0" indent="0">
              <a:buNone/>
            </a:pPr>
            <a:r>
              <a:rPr lang="es-ES" b="1" dirty="0"/>
              <a:t>Ventas Neta                </a:t>
            </a:r>
            <a:r>
              <a:rPr lang="es-ES" dirty="0"/>
              <a:t>43, 018,237.40       44, 359,254.02	       -1,341,016.62      - 3.02%	</a:t>
            </a:r>
          </a:p>
          <a:p>
            <a:pPr marL="0" indent="0">
              <a:buNone/>
            </a:pPr>
            <a:r>
              <a:rPr lang="es-ES" dirty="0"/>
              <a:t>Menos:</a:t>
            </a:r>
          </a:p>
          <a:p>
            <a:pPr marL="0" indent="0">
              <a:buNone/>
            </a:pPr>
            <a:r>
              <a:rPr lang="es-ES" dirty="0"/>
              <a:t>Costo de lo Vendido      </a:t>
            </a:r>
            <a:r>
              <a:rPr lang="es-ES" u="sng" dirty="0"/>
              <a:t>25,133,083.45        26,465,787.17</a:t>
            </a:r>
            <a:r>
              <a:rPr lang="es-ES" dirty="0"/>
              <a:t>	        </a:t>
            </a:r>
            <a:r>
              <a:rPr lang="es-ES" u="sng" dirty="0"/>
              <a:t>-1,332,703.72</a:t>
            </a:r>
            <a:r>
              <a:rPr lang="es-ES" dirty="0"/>
              <a:t>	 - 5.03%	</a:t>
            </a:r>
          </a:p>
          <a:p>
            <a:pPr marL="0" indent="0">
              <a:buNone/>
            </a:pPr>
            <a:r>
              <a:rPr lang="es-ES" dirty="0"/>
              <a:t>Utilidad Bruta              17, 885,153.95      17, 893,466.85	              -8,312.90	 - 0.05%	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Gastos Operativos</a:t>
            </a:r>
          </a:p>
          <a:p>
            <a:pPr marL="0" indent="0">
              <a:buNone/>
            </a:pPr>
            <a:r>
              <a:rPr lang="es-ES" dirty="0"/>
              <a:t>Rebajas sobre Ventas            -------------        321,417.30          -321,417.30	           -100% </a:t>
            </a:r>
          </a:p>
          <a:p>
            <a:pPr marL="0" indent="0">
              <a:buNone/>
            </a:pPr>
            <a:r>
              <a:rPr lang="es-ES" dirty="0"/>
              <a:t>Gastos de Venta                    370,371.90	 552,152.07	       -181,780.17	        -32.92%</a:t>
            </a:r>
          </a:p>
          <a:p>
            <a:pPr marL="0" indent="0">
              <a:buNone/>
            </a:pPr>
            <a:r>
              <a:rPr lang="es-ES" dirty="0"/>
              <a:t>Gastos de Admón.              3,436,094.76     3,766,537.48         -330,442.72           - 8.77%</a:t>
            </a:r>
          </a:p>
          <a:p>
            <a:pPr marL="0" indent="0">
              <a:buNone/>
            </a:pPr>
            <a:r>
              <a:rPr lang="es-ES" dirty="0"/>
              <a:t>Gastos Generales              </a:t>
            </a:r>
            <a:r>
              <a:rPr lang="es-ES" u="sng" dirty="0"/>
              <a:t>     64, 612.50        114,258.16  </a:t>
            </a:r>
            <a:r>
              <a:rPr lang="es-ES" dirty="0"/>
              <a:t>      </a:t>
            </a:r>
            <a:r>
              <a:rPr lang="es-ES" u="sng" dirty="0"/>
              <a:t>-  49,645,66</a:t>
            </a:r>
            <a:r>
              <a:rPr lang="es-ES" dirty="0"/>
              <a:t>           -43.45%</a:t>
            </a:r>
          </a:p>
          <a:p>
            <a:pPr marL="0" indent="0">
              <a:buNone/>
            </a:pPr>
            <a:r>
              <a:rPr lang="es-ES" dirty="0">
                <a:solidFill>
                  <a:srgbClr val="002060"/>
                </a:solidFill>
              </a:rPr>
              <a:t>Utilidad en Operaciones   14, 014,074.79   13.139,101.84         874,972.95              6.66%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440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4C32612ABDD94ABD0A2B80C9343CF5" ma:contentTypeVersion="6" ma:contentTypeDescription="Crear nuevo documento." ma:contentTypeScope="" ma:versionID="3be6bd09fef2ebe13cc5d7a52f229525">
  <xsd:schema xmlns:xsd="http://www.w3.org/2001/XMLSchema" xmlns:xs="http://www.w3.org/2001/XMLSchema" xmlns:p="http://schemas.microsoft.com/office/2006/metadata/properties" xmlns:ns2="5b53b8c2-a1f0-4427-ac21-4f04553b8eef" targetNamespace="http://schemas.microsoft.com/office/2006/metadata/properties" ma:root="true" ma:fieldsID="f7f1bbbdfa0d348033d8f156026b26bf" ns2:_="">
    <xsd:import namespace="5b53b8c2-a1f0-4427-ac21-4f04553b8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3b8c2-a1f0-4427-ac21-4f04553b8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80A261-E276-433D-B3A6-9BF9E823E9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4E3C0D-751B-4BF8-9EFE-FE5AA6D22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3b8c2-a1f0-4427-ac21-4f04553b8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A9AE36-57C4-460E-B9FB-B4B7C46F6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</TotalTime>
  <Words>697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 Rossana Fernández de García</dc:creator>
  <cp:lastModifiedBy>Gladys Rossana Fernández</cp:lastModifiedBy>
  <cp:revision>63</cp:revision>
  <dcterms:created xsi:type="dcterms:W3CDTF">2020-05-30T00:08:08Z</dcterms:created>
  <dcterms:modified xsi:type="dcterms:W3CDTF">2025-07-10T17:18:36Z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0x010100E24C32612ABDD94ABD0A2B80C9343CF5</vt:lpwstr>
  </property>
</Properties>
</file>