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85" r:id="rId5"/>
    <p:sldId id="258" r:id="rId6"/>
    <p:sldId id="259" r:id="rId7"/>
    <p:sldId id="260" r:id="rId8"/>
    <p:sldId id="261" r:id="rId9"/>
    <p:sldId id="262" r:id="rId10"/>
    <p:sldId id="263" r:id="rId11"/>
    <p:sldId id="286" r:id="rId12"/>
    <p:sldId id="274" r:id="rId13"/>
    <p:sldId id="275" r:id="rId14"/>
    <p:sldId id="264" r:id="rId15"/>
    <p:sldId id="265" r:id="rId16"/>
    <p:sldId id="267" r:id="rId17"/>
    <p:sldId id="272" r:id="rId18"/>
    <p:sldId id="273" r:id="rId19"/>
    <p:sldId id="268" r:id="rId20"/>
    <p:sldId id="269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7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31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13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5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9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63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27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8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67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8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48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E5601-170C-4617-AF73-308EB56DB362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44677-1358-4592-8345-716BE8B69D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Procedimientos en </a:t>
            </a:r>
            <a:r>
              <a:rPr lang="es-ES" dirty="0" err="1" smtClean="0"/>
              <a:t>mysql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/>
          <a:lstStyle/>
          <a:p>
            <a:r>
              <a:rPr lang="es-ES" dirty="0" smtClean="0"/>
              <a:t>1 DAW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26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Procedimientos almacenados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s-ES" dirty="0"/>
              <a:t>Sintaxis de procedimientos almacenados </a:t>
            </a:r>
          </a:p>
          <a:p>
            <a:pPr algn="just">
              <a:lnSpc>
                <a:spcPct val="160000"/>
              </a:lnSpc>
            </a:pPr>
            <a:r>
              <a:rPr lang="es-ES" dirty="0"/>
              <a:t>Los procedimientos almacenados y rutinas se crean con comandos CREATE PROCEDURE y CREATE FUNCTION. </a:t>
            </a:r>
            <a:endParaRPr lang="es-ES" dirty="0" smtClean="0"/>
          </a:p>
          <a:p>
            <a:pPr algn="just">
              <a:lnSpc>
                <a:spcPct val="160000"/>
              </a:lnSpc>
            </a:pPr>
            <a:r>
              <a:rPr lang="es-ES" dirty="0" smtClean="0"/>
              <a:t>Una </a:t>
            </a:r>
            <a:r>
              <a:rPr lang="es-ES" dirty="0"/>
              <a:t>rutina es un procedimiento o una función. </a:t>
            </a:r>
            <a:endParaRPr lang="es-ES" dirty="0" smtClean="0"/>
          </a:p>
          <a:p>
            <a:pPr algn="just">
              <a:lnSpc>
                <a:spcPct val="160000"/>
              </a:lnSpc>
            </a:pPr>
            <a:r>
              <a:rPr lang="es-ES" dirty="0" smtClean="0"/>
              <a:t>Un </a:t>
            </a:r>
            <a:r>
              <a:rPr lang="es-ES" dirty="0"/>
              <a:t>procedimiento se invoca usando un comando CALL .</a:t>
            </a:r>
            <a:r>
              <a:rPr lang="es-ES" dirty="0" smtClean="0"/>
              <a:t> </a:t>
            </a:r>
          </a:p>
          <a:p>
            <a:pPr algn="just">
              <a:lnSpc>
                <a:spcPct val="160000"/>
              </a:lnSpc>
            </a:pPr>
            <a:r>
              <a:rPr lang="es-ES" dirty="0" smtClean="0"/>
              <a:t>Una </a:t>
            </a:r>
            <a:r>
              <a:rPr lang="es-ES" dirty="0"/>
              <a:t>función puede llamarse desde dentro de un comando como cualquier otra función (esto es, invocando el nombre de la </a:t>
            </a:r>
            <a:r>
              <a:rPr lang="es-ES" dirty="0" smtClean="0"/>
              <a:t>función). </a:t>
            </a:r>
            <a:r>
              <a:rPr lang="es-ES" dirty="0"/>
              <a:t>Las rutinas almacenadas pueden llamar otras rutinas almacenadas.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66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Procedimientos Almacenados en </a:t>
            </a:r>
            <a:r>
              <a:rPr lang="es-ES" dirty="0" err="1" smtClean="0"/>
              <a:t>phpMyAdmin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3" b="9688"/>
          <a:stretch/>
        </p:blipFill>
        <p:spPr bwMode="auto">
          <a:xfrm>
            <a:off x="243246" y="1615439"/>
            <a:ext cx="8649234" cy="502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08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Un </a:t>
            </a:r>
            <a:r>
              <a:rPr lang="es-ES" sz="2000" b="1" dirty="0"/>
              <a:t>procedimiento almacenado</a:t>
            </a:r>
            <a:r>
              <a:rPr lang="es-ES" sz="2000" dirty="0"/>
              <a:t> es un conjunto de comandos SQL que pueden ser almacenados en el servidor. Al realizarse, los clientes no necesitan realizar los comandos individuales en su lugar pueden reutilizar los ya almacenados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/>
              <a:t>Por otro lado tenemos las </a:t>
            </a:r>
            <a:r>
              <a:rPr lang="es-ES" sz="2000" b="1" dirty="0"/>
              <a:t>funciones</a:t>
            </a:r>
            <a:r>
              <a:rPr lang="es-ES" sz="2000" dirty="0"/>
              <a:t> que al igual que los procedimientos almacenados, están formadas por un conjunto de comandos SQL y están almacenados en la base de datos.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Ambas parecen ser similares, aunque una función parece ser más limitada. ¿Cuándo y porqué usar un procedimiento y cuando una función?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5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600" b="1" dirty="0"/>
              <a:t>Las diferencias más generales entre procedimientos y funciones es que cada una es llamada de modo diferente y para propósitos distintos</a:t>
            </a:r>
            <a:r>
              <a:rPr lang="es-ES" sz="2600" b="1" dirty="0" smtClean="0"/>
              <a:t>:</a:t>
            </a:r>
          </a:p>
          <a:p>
            <a:pPr marL="0" indent="0">
              <a:buNone/>
            </a:pPr>
            <a:endParaRPr lang="es-ES" sz="2600" b="1" dirty="0"/>
          </a:p>
          <a:p>
            <a:pPr marL="0" indent="0">
              <a:buNone/>
            </a:pPr>
            <a:r>
              <a:rPr lang="es-ES" sz="2600" b="1" dirty="0" smtClean="0"/>
              <a:t>1.Un </a:t>
            </a:r>
            <a:r>
              <a:rPr lang="es-ES" sz="2600" b="1" dirty="0"/>
              <a:t>procedimiento no nos </a:t>
            </a:r>
            <a:r>
              <a:rPr lang="es-ES" sz="2600" b="1" dirty="0" smtClean="0"/>
              <a:t>devuelve </a:t>
            </a:r>
            <a:r>
              <a:rPr lang="es-ES" sz="2600" b="1" dirty="0"/>
              <a:t>un valor.</a:t>
            </a:r>
            <a:r>
              <a:rPr lang="es-ES" sz="2600" dirty="0"/>
              <a:t> En su lugar, es </a:t>
            </a:r>
            <a:r>
              <a:rPr lang="es-ES" sz="2600" b="1" dirty="0"/>
              <a:t>llamado</a:t>
            </a:r>
            <a:r>
              <a:rPr lang="es-ES" sz="2600" dirty="0"/>
              <a:t> con una declaración </a:t>
            </a:r>
            <a:r>
              <a:rPr lang="es-ES" sz="2600" b="1" dirty="0"/>
              <a:t>CALL</a:t>
            </a:r>
            <a:r>
              <a:rPr lang="es-ES" sz="2600" dirty="0"/>
              <a:t> para realizar una operación como modificar una tabla o procesar la recuperación de registros. </a:t>
            </a:r>
            <a:endParaRPr lang="es-ES" sz="2600" dirty="0" smtClean="0"/>
          </a:p>
          <a:p>
            <a:pPr marL="514350" indent="-514350">
              <a:buAutoNum type="arabicPeriod"/>
            </a:pPr>
            <a:endParaRPr lang="es-ES" sz="2600" dirty="0"/>
          </a:p>
          <a:p>
            <a:pPr marL="0" indent="0">
              <a:buNone/>
            </a:pPr>
            <a:r>
              <a:rPr lang="es-ES" sz="2600" dirty="0"/>
              <a:t>2. Una </a:t>
            </a:r>
            <a:r>
              <a:rPr lang="es-ES" sz="2600" b="1" dirty="0"/>
              <a:t>función es llamada dentro de una expresión y </a:t>
            </a:r>
            <a:r>
              <a:rPr lang="es-ES" sz="2600" b="1" dirty="0" smtClean="0"/>
              <a:t>nos devuelve un </a:t>
            </a:r>
            <a:r>
              <a:rPr lang="es-ES" sz="2600" b="1" dirty="0"/>
              <a:t>valor único</a:t>
            </a:r>
            <a:r>
              <a:rPr lang="es-ES" sz="2600" dirty="0"/>
              <a:t> directamente al que lo llama para ser utilizado en la expresión. </a:t>
            </a:r>
            <a:endParaRPr lang="es-ES" sz="2600" dirty="0" smtClean="0"/>
          </a:p>
          <a:p>
            <a:pPr marL="0" indent="0">
              <a:buNone/>
            </a:pPr>
            <a:endParaRPr lang="es-ES" sz="2600" dirty="0"/>
          </a:p>
          <a:p>
            <a:pPr marL="0" indent="0">
              <a:buNone/>
            </a:pPr>
            <a:r>
              <a:rPr lang="es-ES" sz="2600" b="1" dirty="0"/>
              <a:t>3. No se puede invocar una función con una instrucción CALL, ni puedes invocar un procedimiento en una expresión.</a:t>
            </a:r>
            <a:endParaRPr lang="es-ES" sz="2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46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Procedimientos almacenados</a:t>
            </a:r>
            <a:br>
              <a:rPr lang="es-ES" dirty="0" smtClean="0"/>
            </a:br>
            <a:r>
              <a:rPr lang="en-US" sz="2200" dirty="0" smtClean="0"/>
              <a:t>CREATE PROCEDURE y CREATE FUNCTION </a:t>
            </a:r>
            <a:br>
              <a:rPr lang="en-US" sz="2200" dirty="0" smtClean="0"/>
            </a:br>
            <a:endParaRPr lang="es-ES" sz="2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CREATE PROCEDURE </a:t>
            </a:r>
            <a:r>
              <a:rPr lang="en-US" sz="2200" i="1" dirty="0" err="1" smtClean="0">
                <a:effectLst/>
              </a:rPr>
              <a:t>sp_name</a:t>
            </a:r>
            <a:r>
              <a:rPr lang="en-US" sz="2200" dirty="0" smtClean="0"/>
              <a:t> ([</a:t>
            </a:r>
            <a:r>
              <a:rPr lang="en-US" sz="2200" i="1" dirty="0" smtClean="0">
                <a:effectLst/>
              </a:rPr>
              <a:t>parameter</a:t>
            </a:r>
            <a:r>
              <a:rPr lang="en-US" sz="2200" dirty="0" smtClean="0"/>
              <a:t>[,...]])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[</a:t>
            </a:r>
            <a:r>
              <a:rPr lang="en-US" sz="2200" i="1" dirty="0" smtClean="0">
                <a:effectLst/>
              </a:rPr>
              <a:t>characteristic</a:t>
            </a:r>
            <a:r>
              <a:rPr lang="en-US" sz="2200" dirty="0" smtClean="0"/>
              <a:t> ...] </a:t>
            </a:r>
            <a:r>
              <a:rPr lang="en-US" sz="2200" i="1" dirty="0" err="1" smtClean="0">
                <a:effectLst/>
              </a:rPr>
              <a:t>routine_body</a:t>
            </a:r>
            <a:endParaRPr lang="en-US" sz="2200" i="1" dirty="0" smtClean="0">
              <a:effectLst/>
            </a:endParaRPr>
          </a:p>
          <a:p>
            <a:endParaRPr lang="en-US" sz="2200" i="1" dirty="0" smtClean="0">
              <a:effectLst/>
            </a:endParaRPr>
          </a:p>
          <a:p>
            <a:r>
              <a:rPr lang="en-US" sz="2200" dirty="0" smtClean="0"/>
              <a:t>CREATE FUNCTION </a:t>
            </a:r>
            <a:r>
              <a:rPr lang="en-US" sz="2200" i="1" dirty="0" err="1" smtClean="0">
                <a:effectLst/>
              </a:rPr>
              <a:t>sp_name</a:t>
            </a:r>
            <a:r>
              <a:rPr lang="en-US" sz="2200" dirty="0" smtClean="0"/>
              <a:t> ([</a:t>
            </a:r>
            <a:r>
              <a:rPr lang="en-US" sz="2200" i="1" dirty="0" smtClean="0">
                <a:effectLst/>
              </a:rPr>
              <a:t>parameter</a:t>
            </a:r>
            <a:r>
              <a:rPr lang="en-US" sz="2200" dirty="0" smtClean="0"/>
              <a:t>[,...]]) RETURNS </a:t>
            </a:r>
            <a:r>
              <a:rPr lang="en-US" sz="2200" i="1" dirty="0" smtClean="0">
                <a:effectLst/>
              </a:rPr>
              <a:t>type</a:t>
            </a:r>
            <a:r>
              <a:rPr lang="en-US" sz="2200" dirty="0" smtClean="0"/>
              <a:t>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[</a:t>
            </a:r>
            <a:r>
              <a:rPr lang="en-US" sz="2200" i="1" dirty="0" smtClean="0">
                <a:effectLst/>
              </a:rPr>
              <a:t>characteristic</a:t>
            </a:r>
            <a:r>
              <a:rPr lang="en-US" sz="2200" dirty="0" smtClean="0"/>
              <a:t> ...] </a:t>
            </a:r>
            <a:r>
              <a:rPr lang="en-US" sz="2200" i="1" dirty="0" err="1" smtClean="0">
                <a:effectLst/>
              </a:rPr>
              <a:t>routine_body</a:t>
            </a:r>
            <a:endParaRPr lang="en-US" sz="2200" i="1" dirty="0" smtClean="0">
              <a:effectLst/>
            </a:endParaRPr>
          </a:p>
          <a:p>
            <a:endParaRPr lang="en-US" sz="2200" i="1" dirty="0" smtClean="0">
              <a:effectLst/>
            </a:endParaRPr>
          </a:p>
          <a:p>
            <a:pPr marL="0" indent="0">
              <a:buNone/>
            </a:pPr>
            <a:r>
              <a:rPr lang="en-US" sz="2200" i="1" dirty="0" smtClean="0">
                <a:effectLst/>
              </a:rPr>
              <a:t>parameter</a:t>
            </a:r>
            <a:r>
              <a:rPr lang="en-US" sz="2200" dirty="0" smtClean="0"/>
              <a:t>: [ IN | OUT | INOUT ] </a:t>
            </a:r>
            <a:r>
              <a:rPr lang="en-US" sz="2200" i="1" dirty="0" err="1" smtClean="0">
                <a:effectLst/>
              </a:rPr>
              <a:t>param_name</a:t>
            </a:r>
            <a:r>
              <a:rPr lang="en-US" sz="2200" dirty="0" smtClean="0"/>
              <a:t> </a:t>
            </a:r>
            <a:r>
              <a:rPr lang="en-US" sz="2200" i="1" dirty="0" smtClean="0">
                <a:effectLst/>
              </a:rPr>
              <a:t>type</a:t>
            </a:r>
          </a:p>
          <a:p>
            <a:pPr marL="0" indent="0">
              <a:buNone/>
            </a:pPr>
            <a:r>
              <a:rPr lang="en-US" sz="2200" i="1" dirty="0" smtClean="0">
                <a:effectLst/>
              </a:rPr>
              <a:t>type</a:t>
            </a:r>
            <a:r>
              <a:rPr lang="en-US" sz="2200" dirty="0" smtClean="0"/>
              <a:t>: </a:t>
            </a:r>
            <a:r>
              <a:rPr lang="en-US" sz="2200" i="1" dirty="0" smtClean="0">
                <a:effectLst/>
              </a:rPr>
              <a:t>Any valid MySQL data type</a:t>
            </a:r>
          </a:p>
          <a:p>
            <a:endParaRPr lang="en-US" sz="2200" i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88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La lista de parámetros entre paréntesis debe estar siempre presente. Si no hay parámetros, se debe usar una lista de parámetros vacía </a:t>
            </a:r>
            <a:r>
              <a:rPr lang="es-ES" sz="2000" dirty="0" smtClean="0"/>
              <a:t>()</a:t>
            </a:r>
            <a:r>
              <a:rPr lang="es-ES" sz="2000" dirty="0"/>
              <a:t> . Cada parámetro es un parámetro </a:t>
            </a:r>
            <a:r>
              <a:rPr lang="es-ES" sz="2000" dirty="0" smtClean="0"/>
              <a:t>IN</a:t>
            </a:r>
            <a:r>
              <a:rPr lang="es-ES" sz="2000" dirty="0"/>
              <a:t> por defecto. Para especificar otro tipo de parámetro, use la palabra clave </a:t>
            </a:r>
            <a:r>
              <a:rPr lang="es-ES" sz="2000" dirty="0" smtClean="0"/>
              <a:t>OUT</a:t>
            </a:r>
            <a:r>
              <a:rPr lang="es-ES" sz="2000" dirty="0"/>
              <a:t> o </a:t>
            </a:r>
            <a:r>
              <a:rPr lang="es-ES" sz="2000" dirty="0" smtClean="0"/>
              <a:t>INOUT</a:t>
            </a:r>
            <a:r>
              <a:rPr lang="es-ES" sz="2000" dirty="0"/>
              <a:t> antes del nombre del parámetro. Especificando </a:t>
            </a:r>
            <a:r>
              <a:rPr lang="es-ES" sz="2000" dirty="0" smtClean="0"/>
              <a:t>IN</a:t>
            </a:r>
            <a:r>
              <a:rPr lang="es-ES" sz="2000" dirty="0"/>
              <a:t>, </a:t>
            </a:r>
            <a:r>
              <a:rPr lang="es-ES" sz="2000" dirty="0" smtClean="0"/>
              <a:t>OUT</a:t>
            </a:r>
            <a:r>
              <a:rPr lang="es-ES" sz="2000" dirty="0"/>
              <a:t>, o </a:t>
            </a:r>
            <a:r>
              <a:rPr lang="es-ES" sz="2000" dirty="0" smtClean="0"/>
              <a:t>INOUT</a:t>
            </a:r>
            <a:r>
              <a:rPr lang="es-ES" sz="2000" dirty="0"/>
              <a:t> sólo es valido para una </a:t>
            </a:r>
            <a:r>
              <a:rPr lang="es-ES" sz="2000" dirty="0" smtClean="0"/>
              <a:t>PROCEDURE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5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dirty="0" smtClean="0"/>
              <a:t>			</a:t>
            </a:r>
            <a:r>
              <a:rPr lang="es-ES" sz="2200" dirty="0" smtClean="0"/>
              <a:t>Ejemplo</a:t>
            </a:r>
          </a:p>
          <a:p>
            <a:pPr marL="0" indent="0">
              <a:buNone/>
            </a:pPr>
            <a:r>
              <a:rPr lang="es-ES" sz="2200" dirty="0" smtClean="0"/>
              <a:t>Guardar información en </a:t>
            </a:r>
            <a:r>
              <a:rPr lang="es-ES" sz="2200" dirty="0"/>
              <a:t>una tabla </a:t>
            </a:r>
            <a:r>
              <a:rPr lang="es-ES" sz="2200" dirty="0" smtClean="0"/>
              <a:t>dependiendo </a:t>
            </a:r>
            <a:r>
              <a:rPr lang="es-ES" sz="2200" dirty="0"/>
              <a:t>del valor del parámetro.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000" dirty="0" smtClean="0"/>
              <a:t>CREATE </a:t>
            </a:r>
            <a:r>
              <a:rPr lang="es-ES" sz="2000" dirty="0"/>
              <a:t>PROCEDURE procedure1 </a:t>
            </a:r>
            <a:r>
              <a:rPr lang="es-ES" sz="2000" dirty="0" smtClean="0"/>
              <a:t>                    /* </a:t>
            </a:r>
            <a:r>
              <a:rPr lang="es-ES" sz="2000" dirty="0"/>
              <a:t>nombre */ 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(</a:t>
            </a:r>
            <a:r>
              <a:rPr lang="es-ES" sz="2000" dirty="0"/>
              <a:t>IN parameter1 INTEGER</a:t>
            </a:r>
            <a:r>
              <a:rPr lang="es-ES" sz="2000" dirty="0" smtClean="0"/>
              <a:t>)                                  </a:t>
            </a:r>
            <a:r>
              <a:rPr lang="es-ES" sz="2000" dirty="0"/>
              <a:t>/* </a:t>
            </a:r>
            <a:r>
              <a:rPr lang="es-ES" sz="2000" dirty="0" err="1"/>
              <a:t>parametros</a:t>
            </a:r>
            <a:r>
              <a:rPr lang="es-ES" sz="2000" dirty="0"/>
              <a:t> */ 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BEGIN                                                                    /*</a:t>
            </a:r>
            <a:r>
              <a:rPr lang="es-ES" sz="2000" dirty="0"/>
              <a:t>inicio del la programación*/ 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DECLARE </a:t>
            </a:r>
            <a:r>
              <a:rPr lang="es-ES" sz="2000" dirty="0"/>
              <a:t>variable1 CHAR(10); </a:t>
            </a:r>
            <a:r>
              <a:rPr lang="es-ES" sz="2000" dirty="0" smtClean="0"/>
              <a:t>                         /* </a:t>
            </a:r>
            <a:r>
              <a:rPr lang="es-ES" sz="2000" dirty="0"/>
              <a:t>Declarar variables </a:t>
            </a:r>
            <a:r>
              <a:rPr lang="es-ES" sz="2000" dirty="0" smtClean="0"/>
              <a:t>*/</a:t>
            </a:r>
          </a:p>
          <a:p>
            <a:pPr marL="0" indent="0">
              <a:buNone/>
            </a:pPr>
            <a:r>
              <a:rPr lang="es-ES" sz="2000" dirty="0" smtClean="0"/>
              <a:t> </a:t>
            </a:r>
            <a:r>
              <a:rPr lang="es-ES" sz="2000" dirty="0"/>
              <a:t>IF parameter1 = 17 THEN </a:t>
            </a:r>
            <a:r>
              <a:rPr lang="es-ES" sz="2000" dirty="0" smtClean="0"/>
              <a:t>                                /* </a:t>
            </a:r>
            <a:r>
              <a:rPr lang="es-ES" sz="2000" dirty="0"/>
              <a:t>uso del IF */ 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     SET </a:t>
            </a:r>
            <a:r>
              <a:rPr lang="es-ES" sz="2000" dirty="0"/>
              <a:t>variable1 = 'grande'; </a:t>
            </a:r>
            <a:r>
              <a:rPr lang="es-ES" sz="2000" dirty="0" smtClean="0"/>
              <a:t>                              /* </a:t>
            </a:r>
            <a:r>
              <a:rPr lang="es-ES" sz="2000" dirty="0" err="1"/>
              <a:t>asignacion</a:t>
            </a:r>
            <a:r>
              <a:rPr lang="es-ES" sz="2000" dirty="0"/>
              <a:t> */ 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ELSE </a:t>
            </a:r>
            <a:r>
              <a:rPr lang="es-ES" sz="2000" dirty="0"/>
              <a:t>SET variable1 = 'pequeño'; </a:t>
            </a:r>
            <a:r>
              <a:rPr lang="es-ES" sz="2000" dirty="0" smtClean="0"/>
              <a:t>                      /* </a:t>
            </a:r>
            <a:r>
              <a:rPr lang="es-ES" sz="2000" dirty="0" err="1"/>
              <a:t>asignacion</a:t>
            </a:r>
            <a:r>
              <a:rPr lang="es-ES" sz="2000" dirty="0"/>
              <a:t> */ 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END </a:t>
            </a:r>
            <a:r>
              <a:rPr lang="es-ES" sz="2000" dirty="0"/>
              <a:t>IF; </a:t>
            </a:r>
            <a:r>
              <a:rPr lang="es-ES" sz="2000" dirty="0" smtClean="0"/>
              <a:t>                                                                 /* </a:t>
            </a:r>
            <a:r>
              <a:rPr lang="es-ES" sz="2000" dirty="0"/>
              <a:t>fin del IF */ 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INSERT </a:t>
            </a:r>
            <a:r>
              <a:rPr lang="es-ES" sz="2000" dirty="0"/>
              <a:t>INTO table1 VALUES (variable1); </a:t>
            </a:r>
            <a:r>
              <a:rPr lang="es-ES" sz="2000" dirty="0" smtClean="0"/>
              <a:t>      /* </a:t>
            </a:r>
            <a:r>
              <a:rPr lang="es-ES" sz="2000" dirty="0"/>
              <a:t>sentencia SQL */ 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END                                                                      /* </a:t>
            </a:r>
            <a:r>
              <a:rPr lang="es-ES" sz="2000" dirty="0"/>
              <a:t>fin del la programación </a:t>
            </a:r>
            <a:r>
              <a:rPr lang="es-ES" sz="2000" dirty="0" smtClean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5967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Ejemplo</a:t>
            </a:r>
            <a:r>
              <a:rPr lang="es-ES" sz="2000" dirty="0"/>
              <a:t>: </a:t>
            </a:r>
            <a:r>
              <a:rPr lang="es-ES" sz="2000" dirty="0" smtClean="0"/>
              <a:t>Una </a:t>
            </a:r>
            <a:r>
              <a:rPr lang="es-ES" sz="2000" dirty="0"/>
              <a:t>tabla llamada dimensión </a:t>
            </a:r>
            <a:r>
              <a:rPr lang="es-ES" sz="2000" dirty="0" smtClean="0"/>
              <a:t> </a:t>
            </a:r>
            <a:r>
              <a:rPr lang="es-ES" sz="2000" dirty="0"/>
              <a:t>tiene dos atributos, </a:t>
            </a:r>
            <a:r>
              <a:rPr lang="es-ES" sz="2000" dirty="0" smtClean="0"/>
              <a:t>dado </a:t>
            </a:r>
            <a:r>
              <a:rPr lang="es-ES" sz="2000" dirty="0"/>
              <a:t>un atributo, </a:t>
            </a:r>
            <a:r>
              <a:rPr lang="es-ES" sz="2000" dirty="0" smtClean="0"/>
              <a:t>se </a:t>
            </a:r>
            <a:r>
              <a:rPr lang="es-ES" sz="2000" dirty="0"/>
              <a:t>inserte información en la tabla generando el segundo atributo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r>
              <a:rPr lang="es-ES" sz="1800" dirty="0" err="1" smtClean="0"/>
              <a:t>Create</a:t>
            </a:r>
            <a:r>
              <a:rPr lang="es-ES" sz="1800" dirty="0" smtClean="0"/>
              <a:t> </a:t>
            </a:r>
            <a:r>
              <a:rPr lang="es-ES" sz="1800" dirty="0" err="1"/>
              <a:t>database</a:t>
            </a:r>
            <a:r>
              <a:rPr lang="es-ES" sz="1800" dirty="0"/>
              <a:t> prueba;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Use </a:t>
            </a:r>
            <a:r>
              <a:rPr lang="es-ES" sz="1800" dirty="0"/>
              <a:t>prueba; </a:t>
            </a:r>
            <a:endParaRPr lang="es-ES" sz="1800" dirty="0" smtClean="0"/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r>
              <a:rPr lang="es-ES" sz="1800" dirty="0" err="1" smtClean="0"/>
              <a:t>Create</a:t>
            </a:r>
            <a:r>
              <a:rPr lang="es-ES" sz="1800" dirty="0" smtClean="0"/>
              <a:t> </a:t>
            </a:r>
            <a:r>
              <a:rPr lang="es-ES" sz="1800" dirty="0" err="1"/>
              <a:t>table</a:t>
            </a:r>
            <a:r>
              <a:rPr lang="es-ES" sz="1800" dirty="0"/>
              <a:t> </a:t>
            </a:r>
            <a:r>
              <a:rPr lang="es-ES" sz="1800" dirty="0" err="1"/>
              <a:t>dimension</a:t>
            </a:r>
            <a:r>
              <a:rPr lang="es-ES" sz="1800" dirty="0"/>
              <a:t>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( </a:t>
            </a:r>
            <a:r>
              <a:rPr lang="es-ES" sz="1800" dirty="0"/>
              <a:t>Altura </a:t>
            </a:r>
            <a:r>
              <a:rPr lang="es-ES" sz="1800" dirty="0" err="1"/>
              <a:t>int</a:t>
            </a:r>
            <a:r>
              <a:rPr lang="es-ES" sz="1800" dirty="0"/>
              <a:t> </a:t>
            </a:r>
            <a:r>
              <a:rPr lang="es-ES" sz="1800" dirty="0" err="1"/>
              <a:t>not</a:t>
            </a:r>
            <a:r>
              <a:rPr lang="es-ES" sz="1800" dirty="0"/>
              <a:t> </a:t>
            </a:r>
            <a:r>
              <a:rPr lang="es-ES" sz="1800" dirty="0" err="1"/>
              <a:t>null</a:t>
            </a:r>
            <a:r>
              <a:rPr lang="es-ES" sz="1800" dirty="0"/>
              <a:t>,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err="1" smtClean="0"/>
              <a:t>tamano</a:t>
            </a:r>
            <a:r>
              <a:rPr lang="es-ES" sz="1800" dirty="0" smtClean="0"/>
              <a:t> </a:t>
            </a:r>
            <a:r>
              <a:rPr lang="es-ES" sz="1800" dirty="0" err="1"/>
              <a:t>varchar</a:t>
            </a:r>
            <a:r>
              <a:rPr lang="es-ES" sz="1800" dirty="0"/>
              <a:t>(15) </a:t>
            </a:r>
            <a:r>
              <a:rPr lang="es-ES" sz="1800" dirty="0" err="1"/>
              <a:t>not</a:t>
            </a:r>
            <a:r>
              <a:rPr lang="es-ES" sz="1800" dirty="0"/>
              <a:t> </a:t>
            </a:r>
            <a:r>
              <a:rPr lang="es-ES" sz="1800" dirty="0" err="1"/>
              <a:t>null</a:t>
            </a:r>
            <a:r>
              <a:rPr lang="es-ES" sz="1800" dirty="0"/>
              <a:t> ); </a:t>
            </a: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9316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CREATE PROCEDURE </a:t>
            </a:r>
            <a:r>
              <a:rPr lang="es-ES" sz="1800" dirty="0" err="1"/>
              <a:t>Decidirdimension</a:t>
            </a:r>
            <a:r>
              <a:rPr lang="es-ES" sz="1800" dirty="0"/>
              <a:t> (IN altura INTEGER) </a:t>
            </a:r>
            <a:r>
              <a:rPr lang="es-ES" sz="1800" dirty="0" smtClean="0"/>
              <a:t>/*parámetro  </a:t>
            </a:r>
            <a:r>
              <a:rPr lang="es-ES" sz="1800" dirty="0"/>
              <a:t>de entrada*/ </a:t>
            </a:r>
          </a:p>
          <a:p>
            <a:pPr marL="0" indent="0">
              <a:buNone/>
            </a:pPr>
            <a:r>
              <a:rPr lang="es-ES" sz="1800" dirty="0"/>
              <a:t>BEGIN DECLARE variable1 CHAR(15); </a:t>
            </a:r>
          </a:p>
          <a:p>
            <a:pPr marL="0" indent="0">
              <a:buNone/>
            </a:pPr>
            <a:r>
              <a:rPr lang="es-ES" sz="1800" dirty="0"/>
              <a:t>IF altura &gt;10 THEN </a:t>
            </a:r>
          </a:p>
          <a:p>
            <a:pPr marL="0" indent="0">
              <a:buNone/>
            </a:pPr>
            <a:r>
              <a:rPr lang="es-ES" sz="1800" dirty="0" smtClean="0"/>
              <a:t>      SET </a:t>
            </a:r>
            <a:r>
              <a:rPr lang="es-ES" sz="1800" dirty="0"/>
              <a:t>variable1 = 'grande';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ELSE </a:t>
            </a:r>
          </a:p>
          <a:p>
            <a:pPr marL="0" indent="0">
              <a:buNone/>
            </a:pPr>
            <a:r>
              <a:rPr lang="es-ES" sz="1800" dirty="0" smtClean="0"/>
              <a:t>      IF </a:t>
            </a:r>
            <a:r>
              <a:rPr lang="es-ES" sz="1800" dirty="0"/>
              <a:t>altura &gt;5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           THEN </a:t>
            </a:r>
            <a:r>
              <a:rPr lang="es-ES" sz="1800" dirty="0"/>
              <a:t>SET variable1 = 'mediano';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      ELSE </a:t>
            </a:r>
            <a:r>
              <a:rPr lang="es-ES" sz="1800" dirty="0"/>
              <a:t>SET variable1 = '</a:t>
            </a:r>
            <a:r>
              <a:rPr lang="es-ES" sz="1800" dirty="0" err="1"/>
              <a:t>pequeno</a:t>
            </a:r>
            <a:r>
              <a:rPr lang="es-ES" sz="1800" dirty="0"/>
              <a:t>';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      END </a:t>
            </a:r>
            <a:r>
              <a:rPr lang="es-ES" sz="1800" dirty="0"/>
              <a:t>IF</a:t>
            </a:r>
            <a:r>
              <a:rPr lang="es-ES" sz="1800" dirty="0" smtClean="0"/>
              <a:t>;</a:t>
            </a:r>
          </a:p>
          <a:p>
            <a:pPr marL="0" indent="0">
              <a:buNone/>
            </a:pPr>
            <a:r>
              <a:rPr lang="es-ES" sz="1800" dirty="0" smtClean="0"/>
              <a:t> </a:t>
            </a:r>
            <a:r>
              <a:rPr lang="es-ES" sz="1800" dirty="0"/>
              <a:t>END IF;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INSERT </a:t>
            </a:r>
            <a:r>
              <a:rPr lang="es-ES" sz="1800" dirty="0"/>
              <a:t>INTO </a:t>
            </a:r>
            <a:r>
              <a:rPr lang="es-ES" sz="1800" dirty="0" err="1"/>
              <a:t>dimension</a:t>
            </a:r>
            <a:r>
              <a:rPr lang="es-ES" sz="1800" dirty="0"/>
              <a:t> VALUES (altura, variable1);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END </a:t>
            </a:r>
            <a:endParaRPr lang="es-ES" sz="18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73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Llamar a un procedimiento se utiliza </a:t>
            </a:r>
            <a:r>
              <a:rPr lang="es-ES" dirty="0"/>
              <a:t>el comando CALL así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sz="2800" dirty="0"/>
              <a:t>CALL </a:t>
            </a:r>
            <a:r>
              <a:rPr lang="es-ES" sz="2800" dirty="0" err="1"/>
              <a:t>nombre_de_procedimiento</a:t>
            </a:r>
            <a:r>
              <a:rPr lang="es-ES" sz="2800" dirty="0"/>
              <a:t>(</a:t>
            </a:r>
            <a:r>
              <a:rPr lang="es-ES" sz="2800" dirty="0" err="1"/>
              <a:t>parametros</a:t>
            </a:r>
            <a:r>
              <a:rPr lang="es-ES" sz="2800" dirty="0" smtClean="0"/>
              <a:t>);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Para </a:t>
            </a:r>
            <a:r>
              <a:rPr lang="es-ES" sz="2800" dirty="0"/>
              <a:t>el ejemplo seria así: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CALL </a:t>
            </a:r>
            <a:r>
              <a:rPr lang="es-ES" sz="2800" dirty="0" err="1"/>
              <a:t>Decidirdimension</a:t>
            </a:r>
            <a:r>
              <a:rPr lang="es-ES" sz="2800" dirty="0"/>
              <a:t>(5);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CALL </a:t>
            </a:r>
            <a:r>
              <a:rPr lang="es-ES" sz="2800" dirty="0" err="1"/>
              <a:t>Decidirdimension</a:t>
            </a:r>
            <a:r>
              <a:rPr lang="es-ES" sz="2800" dirty="0"/>
              <a:t>(8);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CALL </a:t>
            </a:r>
            <a:r>
              <a:rPr lang="es-ES" sz="2800" dirty="0" err="1"/>
              <a:t>Decidirdimension</a:t>
            </a:r>
            <a:r>
              <a:rPr lang="es-ES" sz="2800" dirty="0"/>
              <a:t>(25);</a:t>
            </a:r>
          </a:p>
        </p:txBody>
      </p:sp>
    </p:spTree>
    <p:extLst>
      <p:ext uri="{BB962C8B-B14F-4D97-AF65-F5344CB8AC3E}">
        <p14:creationId xmlns:p14="http://schemas.microsoft.com/office/powerpoint/2010/main" val="41422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Procedimientos almacenados</a:t>
            </a:r>
            <a:br>
              <a:rPr lang="es-ES" dirty="0" smtClean="0"/>
            </a:br>
            <a:r>
              <a:rPr lang="es-ES" sz="3300" i="1" dirty="0" err="1" smtClean="0"/>
              <a:t>Deﬁnición</a:t>
            </a:r>
            <a:r>
              <a:rPr lang="es-ES" sz="3300" i="1" dirty="0" smtClean="0"/>
              <a:t> </a:t>
            </a:r>
            <a:r>
              <a:rPr lang="es-ES" i="1" dirty="0" smtClean="0"/>
              <a:t/>
            </a:r>
            <a:br>
              <a:rPr lang="es-ES" i="1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 smtClean="0"/>
              <a:t>Un </a:t>
            </a:r>
            <a:r>
              <a:rPr lang="es-ES" dirty="0"/>
              <a:t>procedimiento almacenado es un conjunto de comandos SQL que pueden almacenarse en el servidor. </a:t>
            </a:r>
          </a:p>
          <a:p>
            <a:pPr algn="just"/>
            <a:r>
              <a:rPr lang="es-ES" dirty="0"/>
              <a:t>Un procedimiento almacenado es un programa que se guarda físicamente en una base de datos. </a:t>
            </a:r>
          </a:p>
          <a:p>
            <a:pPr algn="just"/>
            <a:r>
              <a:rPr lang="es-ES" dirty="0"/>
              <a:t>Su implementación varía de un gestor de bases de datos a otro.</a:t>
            </a:r>
          </a:p>
          <a:p>
            <a:pPr algn="just"/>
            <a:r>
              <a:rPr lang="es-ES" dirty="0"/>
              <a:t> Este programa esta hecho con un lenguaje propio de cada Gestor de BD y esta compilado, por lo que la velocidad de ejecución es muy rápida.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46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Borrar o Eliminar un procedimiento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it-IT" dirty="0" smtClean="0"/>
              <a:t>DROP </a:t>
            </a:r>
            <a:r>
              <a:rPr lang="it-IT" dirty="0"/>
              <a:t>PROCEDURE </a:t>
            </a:r>
            <a:r>
              <a:rPr lang="it-IT" i="1" dirty="0" smtClean="0"/>
              <a:t>nombreprocedure</a:t>
            </a:r>
            <a:r>
              <a:rPr lang="it-IT" dirty="0" smtClean="0"/>
              <a:t>;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Ejemplo</a:t>
            </a:r>
          </a:p>
          <a:p>
            <a:pPr marL="0" indent="0">
              <a:buNone/>
            </a:pPr>
            <a:r>
              <a:rPr lang="es-ES" dirty="0"/>
              <a:t>DROP PROCEDURE </a:t>
            </a:r>
            <a:r>
              <a:rPr lang="es-ES" dirty="0" err="1"/>
              <a:t>decidirdimension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58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VARIABLES DENTRO DE LOS </a:t>
            </a:r>
            <a:r>
              <a:rPr lang="es-ES" b="1" dirty="0" smtClean="0"/>
              <a:t>PROCEDIMIENTOS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dirty="0"/>
              <a:t>Si se declara una variable dentro de un procedimiento mediante el código :</a:t>
            </a:r>
          </a:p>
          <a:p>
            <a:pPr marL="0" indent="0">
              <a:buNone/>
            </a:pPr>
            <a:r>
              <a:rPr lang="es-ES" dirty="0" smtClean="0"/>
              <a:t>      declare </a:t>
            </a:r>
            <a:r>
              <a:rPr lang="es-ES" dirty="0" err="1"/>
              <a:t>miVar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Esta </a:t>
            </a:r>
            <a:r>
              <a:rPr lang="es-ES" dirty="0" smtClean="0"/>
              <a:t>tiene un </a:t>
            </a:r>
            <a:r>
              <a:rPr lang="es-ES" dirty="0"/>
              <a:t>ámbito local y cuando se acabe el procedimiento no podrá ser accedida. </a:t>
            </a:r>
            <a:r>
              <a:rPr lang="es-ES" dirty="0" smtClean="0"/>
              <a:t>Una vez </a:t>
            </a:r>
            <a:r>
              <a:rPr lang="es-ES" dirty="0"/>
              <a:t>la variable es declarada, para cambiar su valor usaremos la sentencia SET </a:t>
            </a:r>
            <a:r>
              <a:rPr lang="es-ES" dirty="0" smtClean="0"/>
              <a:t>de este </a:t>
            </a:r>
            <a:r>
              <a:rPr lang="es-ES" dirty="0"/>
              <a:t>modo :</a:t>
            </a:r>
          </a:p>
          <a:p>
            <a:pPr marL="0" indent="0">
              <a:buNone/>
            </a:pPr>
            <a:r>
              <a:rPr lang="es-ES" dirty="0" smtClean="0"/>
              <a:t>     set </a:t>
            </a:r>
            <a:r>
              <a:rPr lang="es-ES" dirty="0" err="1"/>
              <a:t>miVar</a:t>
            </a:r>
            <a:r>
              <a:rPr lang="es-ES" dirty="0"/>
              <a:t> = 56 ;</a:t>
            </a:r>
          </a:p>
          <a:p>
            <a:pPr marL="0" indent="0">
              <a:buNone/>
            </a:pPr>
            <a:r>
              <a:rPr lang="es-ES" dirty="0"/>
              <a:t>Para acceder a una variable a la terminación de un procedimiento se tiene </a:t>
            </a:r>
            <a:r>
              <a:rPr lang="es-ES" dirty="0" smtClean="0"/>
              <a:t>que usar </a:t>
            </a:r>
            <a:r>
              <a:rPr lang="es-ES" dirty="0"/>
              <a:t>parámetros de salida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459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ES" b="1" dirty="0"/>
              <a:t>IF THEN ELSE</a:t>
            </a:r>
          </a:p>
          <a:p>
            <a:pPr marL="0" indent="0">
              <a:buNone/>
            </a:pPr>
            <a:r>
              <a:rPr lang="es-ES" b="1" dirty="0" err="1"/>
              <a:t>delimiter</a:t>
            </a:r>
            <a:r>
              <a:rPr lang="es-ES" b="1" dirty="0"/>
              <a:t> //</a:t>
            </a:r>
          </a:p>
          <a:p>
            <a:pPr marL="0" indent="0">
              <a:buNone/>
            </a:pPr>
            <a:r>
              <a:rPr lang="it-IT" b="1" dirty="0"/>
              <a:t>create procedure miProc(in p1 int) /* Parámetro de entrada */</a:t>
            </a:r>
          </a:p>
          <a:p>
            <a:pPr marL="0" indent="0">
              <a:buNone/>
            </a:pPr>
            <a:r>
              <a:rPr lang="es-ES" b="1" dirty="0" err="1"/>
              <a:t>begin</a:t>
            </a: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        declare </a:t>
            </a:r>
            <a:r>
              <a:rPr lang="es-ES" b="1" dirty="0" err="1"/>
              <a:t>miVar</a:t>
            </a:r>
            <a:r>
              <a:rPr lang="es-ES" b="1" dirty="0"/>
              <a:t> </a:t>
            </a:r>
            <a:r>
              <a:rPr lang="es-ES" b="1" dirty="0" err="1"/>
              <a:t>int</a:t>
            </a:r>
            <a:r>
              <a:rPr lang="es-ES" b="1" dirty="0"/>
              <a:t>; /* se declara variable local */</a:t>
            </a:r>
          </a:p>
          <a:p>
            <a:pPr marL="0" indent="0">
              <a:buNone/>
            </a:pPr>
            <a:r>
              <a:rPr lang="es-ES" b="1" dirty="0" smtClean="0"/>
              <a:t>         Set </a:t>
            </a:r>
            <a:r>
              <a:rPr lang="es-ES" b="1" dirty="0" err="1"/>
              <a:t>miVar</a:t>
            </a:r>
            <a:r>
              <a:rPr lang="es-ES" b="1" dirty="0"/>
              <a:t> = p1 +1 ; /* se establece la variable </a:t>
            </a:r>
            <a:r>
              <a:rPr lang="es-ES" b="1" dirty="0" smtClean="0"/>
              <a:t>*/</a:t>
            </a:r>
          </a:p>
          <a:p>
            <a:pPr marL="0" indent="0">
              <a:buNone/>
            </a:pPr>
            <a:r>
              <a:rPr lang="es-ES" b="1" dirty="0" smtClean="0"/>
              <a:t>         </a:t>
            </a:r>
            <a:r>
              <a:rPr lang="es-ES" b="1" dirty="0" err="1" smtClean="0"/>
              <a:t>if</a:t>
            </a:r>
            <a:r>
              <a:rPr lang="es-ES" b="1" dirty="0" smtClean="0"/>
              <a:t> </a:t>
            </a:r>
            <a:r>
              <a:rPr lang="es-ES" b="1" dirty="0" err="1"/>
              <a:t>miVar</a:t>
            </a:r>
            <a:r>
              <a:rPr lang="es-ES" b="1" dirty="0"/>
              <a:t> = 12 </a:t>
            </a:r>
            <a:r>
              <a:rPr lang="es-ES" b="1" dirty="0" err="1"/>
              <a:t>then</a:t>
            </a: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               </a:t>
            </a:r>
            <a:r>
              <a:rPr lang="es-ES" b="1" dirty="0" err="1" smtClean="0"/>
              <a:t>insert</a:t>
            </a:r>
            <a:r>
              <a:rPr lang="es-ES" b="1" dirty="0" smtClean="0"/>
              <a:t> </a:t>
            </a:r>
            <a:r>
              <a:rPr lang="es-ES" b="1" dirty="0" err="1"/>
              <a:t>into</a:t>
            </a:r>
            <a:r>
              <a:rPr lang="es-ES" b="1" dirty="0"/>
              <a:t> lista </a:t>
            </a:r>
            <a:r>
              <a:rPr lang="es-ES" b="1" dirty="0" err="1"/>
              <a:t>values</a:t>
            </a:r>
            <a:r>
              <a:rPr lang="es-ES" b="1" dirty="0"/>
              <a:t>(55555);</a:t>
            </a:r>
          </a:p>
          <a:p>
            <a:pPr marL="0" indent="0">
              <a:buNone/>
            </a:pPr>
            <a:r>
              <a:rPr lang="es-ES" b="1" dirty="0" smtClean="0"/>
              <a:t>         </a:t>
            </a:r>
            <a:r>
              <a:rPr lang="es-ES" b="1" dirty="0" err="1" smtClean="0"/>
              <a:t>else</a:t>
            </a: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               </a:t>
            </a:r>
            <a:r>
              <a:rPr lang="es-ES" b="1" dirty="0" err="1" smtClean="0"/>
              <a:t>insert</a:t>
            </a:r>
            <a:r>
              <a:rPr lang="es-ES" b="1" dirty="0" smtClean="0"/>
              <a:t> </a:t>
            </a:r>
            <a:r>
              <a:rPr lang="es-ES" b="1" dirty="0" err="1"/>
              <a:t>into</a:t>
            </a:r>
            <a:r>
              <a:rPr lang="es-ES" b="1" dirty="0"/>
              <a:t> lista </a:t>
            </a:r>
            <a:r>
              <a:rPr lang="es-ES" b="1" dirty="0" err="1"/>
              <a:t>values</a:t>
            </a:r>
            <a:r>
              <a:rPr lang="es-ES" b="1" dirty="0"/>
              <a:t>(7665);</a:t>
            </a:r>
          </a:p>
          <a:p>
            <a:pPr marL="0" indent="0">
              <a:buNone/>
            </a:pPr>
            <a:r>
              <a:rPr lang="es-ES" b="1" dirty="0" smtClean="0"/>
              <a:t>         </a:t>
            </a:r>
            <a:r>
              <a:rPr lang="es-ES" b="1" dirty="0" err="1" smtClean="0"/>
              <a:t>end</a:t>
            </a:r>
            <a:r>
              <a:rPr lang="es-ES" b="1" dirty="0" smtClean="0"/>
              <a:t> </a:t>
            </a:r>
            <a:r>
              <a:rPr lang="es-ES" b="1" dirty="0" err="1"/>
              <a:t>if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 err="1"/>
              <a:t>end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/>
              <a:t>//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138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ES" b="1" dirty="0"/>
              <a:t>SWITCH</a:t>
            </a:r>
          </a:p>
          <a:p>
            <a:pPr marL="0" indent="0">
              <a:buNone/>
            </a:pPr>
            <a:r>
              <a:rPr lang="es-ES" b="1" dirty="0" err="1"/>
              <a:t>delimiter</a:t>
            </a:r>
            <a:r>
              <a:rPr lang="es-ES" b="1" dirty="0"/>
              <a:t> //</a:t>
            </a:r>
          </a:p>
          <a:p>
            <a:pPr marL="0" indent="0">
              <a:buNone/>
            </a:pPr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procedure</a:t>
            </a:r>
            <a:r>
              <a:rPr lang="es-ES" b="1" dirty="0"/>
              <a:t> </a:t>
            </a:r>
            <a:r>
              <a:rPr lang="es-ES" b="1" dirty="0" err="1"/>
              <a:t>miProc</a:t>
            </a:r>
            <a:r>
              <a:rPr lang="es-ES" b="1" dirty="0"/>
              <a:t> (in p1 </a:t>
            </a:r>
            <a:r>
              <a:rPr lang="es-ES" b="1" dirty="0" err="1"/>
              <a:t>int</a:t>
            </a:r>
            <a:r>
              <a:rPr lang="es-ES" b="1" dirty="0"/>
              <a:t>)</a:t>
            </a:r>
          </a:p>
          <a:p>
            <a:pPr marL="0" indent="0">
              <a:buNone/>
            </a:pPr>
            <a:r>
              <a:rPr lang="es-ES" b="1" dirty="0" smtClean="0"/>
              <a:t>    </a:t>
            </a:r>
            <a:r>
              <a:rPr lang="es-ES" b="1" dirty="0" err="1" smtClean="0"/>
              <a:t>begin</a:t>
            </a: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         declare </a:t>
            </a:r>
            <a:r>
              <a:rPr lang="es-ES" b="1" dirty="0" err="1"/>
              <a:t>var</a:t>
            </a:r>
            <a:r>
              <a:rPr lang="es-ES" b="1" dirty="0"/>
              <a:t> </a:t>
            </a:r>
            <a:r>
              <a:rPr lang="es-ES" b="1" dirty="0" err="1"/>
              <a:t>int</a:t>
            </a:r>
            <a:r>
              <a:rPr lang="es-ES" b="1" dirty="0"/>
              <a:t> ;</a:t>
            </a:r>
          </a:p>
          <a:p>
            <a:pPr marL="0" indent="0">
              <a:buNone/>
            </a:pPr>
            <a:r>
              <a:rPr lang="es-ES" b="1" dirty="0" smtClean="0"/>
              <a:t>          set </a:t>
            </a:r>
            <a:r>
              <a:rPr lang="es-ES" b="1" dirty="0" err="1"/>
              <a:t>var</a:t>
            </a:r>
            <a:r>
              <a:rPr lang="es-ES" b="1" dirty="0"/>
              <a:t> = p1 +2 ;</a:t>
            </a:r>
          </a:p>
          <a:p>
            <a:pPr marL="0" indent="0">
              <a:buNone/>
            </a:pPr>
            <a:r>
              <a:rPr lang="es-ES" b="1" dirty="0" smtClean="0"/>
              <a:t>        case </a:t>
            </a:r>
            <a:r>
              <a:rPr lang="es-ES" b="1" dirty="0" err="1"/>
              <a:t>var</a:t>
            </a:r>
            <a:endParaRPr lang="es-ES" b="1" dirty="0"/>
          </a:p>
          <a:p>
            <a:pPr marL="0" indent="0">
              <a:buNone/>
            </a:pPr>
            <a:r>
              <a:rPr lang="en-US" b="1" dirty="0" smtClean="0"/>
              <a:t>               when </a:t>
            </a:r>
            <a:r>
              <a:rPr lang="en-US" b="1" dirty="0"/>
              <a:t>2 then insert into </a:t>
            </a:r>
            <a:r>
              <a:rPr lang="en-US" b="1" dirty="0" err="1"/>
              <a:t>lista</a:t>
            </a:r>
            <a:r>
              <a:rPr lang="en-US" b="1" dirty="0"/>
              <a:t> values (66666);</a:t>
            </a:r>
          </a:p>
          <a:p>
            <a:pPr marL="0" indent="0">
              <a:buNone/>
            </a:pPr>
            <a:r>
              <a:rPr lang="en-US" b="1" dirty="0" smtClean="0"/>
              <a:t>               when </a:t>
            </a:r>
            <a:r>
              <a:rPr lang="en-US" b="1" dirty="0"/>
              <a:t>3 then insert into </a:t>
            </a:r>
            <a:r>
              <a:rPr lang="en-US" b="1" dirty="0" err="1"/>
              <a:t>lista</a:t>
            </a:r>
            <a:r>
              <a:rPr lang="en-US" b="1" dirty="0"/>
              <a:t> values (4545665);</a:t>
            </a:r>
          </a:p>
          <a:p>
            <a:pPr marL="0" indent="0">
              <a:buNone/>
            </a:pPr>
            <a:r>
              <a:rPr lang="es-ES" b="1" dirty="0" smtClean="0"/>
              <a:t>         </a:t>
            </a:r>
            <a:r>
              <a:rPr lang="es-ES" b="1" dirty="0" err="1" smtClean="0"/>
              <a:t>else</a:t>
            </a:r>
            <a:r>
              <a:rPr lang="es-ES" b="1" dirty="0" smtClean="0"/>
              <a:t> </a:t>
            </a:r>
            <a:r>
              <a:rPr lang="es-ES" b="1" dirty="0" err="1"/>
              <a:t>insert</a:t>
            </a:r>
            <a:r>
              <a:rPr lang="es-ES" b="1" dirty="0"/>
              <a:t> </a:t>
            </a:r>
            <a:r>
              <a:rPr lang="es-ES" b="1" dirty="0" err="1"/>
              <a:t>into</a:t>
            </a:r>
            <a:r>
              <a:rPr lang="es-ES" b="1" dirty="0"/>
              <a:t> lista </a:t>
            </a:r>
            <a:r>
              <a:rPr lang="es-ES" b="1" dirty="0" err="1"/>
              <a:t>values</a:t>
            </a:r>
            <a:r>
              <a:rPr lang="es-ES" b="1" dirty="0"/>
              <a:t> (77777777);</a:t>
            </a:r>
          </a:p>
          <a:p>
            <a:pPr marL="0" indent="0">
              <a:buNone/>
            </a:pPr>
            <a:r>
              <a:rPr lang="es-ES" b="1" dirty="0" smtClean="0"/>
              <a:t>         </a:t>
            </a:r>
            <a:r>
              <a:rPr lang="es-ES" b="1" dirty="0" err="1" smtClean="0"/>
              <a:t>end</a:t>
            </a:r>
            <a:r>
              <a:rPr lang="es-ES" b="1" dirty="0" smtClean="0"/>
              <a:t> </a:t>
            </a:r>
            <a:r>
              <a:rPr lang="es-ES" b="1" dirty="0"/>
              <a:t>case;</a:t>
            </a:r>
          </a:p>
          <a:p>
            <a:pPr marL="0" indent="0">
              <a:buNone/>
            </a:pPr>
            <a:r>
              <a:rPr lang="es-ES" b="1" dirty="0" err="1"/>
              <a:t>end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 smtClean="0"/>
              <a:t>//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791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s-ES" b="1" dirty="0"/>
              <a:t>COMPARACIÓN DE CADENAS</a:t>
            </a:r>
          </a:p>
          <a:p>
            <a:pPr marL="0" indent="0">
              <a:buNone/>
            </a:pPr>
            <a:r>
              <a:rPr lang="es-ES" b="1" dirty="0" err="1"/>
              <a:t>delimiter</a:t>
            </a:r>
            <a:r>
              <a:rPr lang="es-ES" b="1" dirty="0"/>
              <a:t> //</a:t>
            </a:r>
          </a:p>
          <a:p>
            <a:pPr marL="0" indent="0">
              <a:buNone/>
            </a:pPr>
            <a:r>
              <a:rPr lang="it-IT" b="1" dirty="0" smtClean="0"/>
              <a:t>       create </a:t>
            </a:r>
            <a:r>
              <a:rPr lang="it-IT" b="1" dirty="0"/>
              <a:t>procedure compara(in cadena varchar(25), in cadena2</a:t>
            </a:r>
          </a:p>
          <a:p>
            <a:pPr marL="0" indent="0">
              <a:buNone/>
            </a:pPr>
            <a:r>
              <a:rPr lang="es-ES" b="1" dirty="0" smtClean="0"/>
              <a:t>       </a:t>
            </a:r>
            <a:r>
              <a:rPr lang="es-ES" b="1" dirty="0" err="1" smtClean="0"/>
              <a:t>varchar</a:t>
            </a:r>
            <a:r>
              <a:rPr lang="es-ES" b="1" dirty="0" smtClean="0"/>
              <a:t>(25</a:t>
            </a:r>
            <a:r>
              <a:rPr lang="es-ES" b="1" dirty="0"/>
              <a:t>))</a:t>
            </a:r>
          </a:p>
          <a:p>
            <a:pPr marL="0" indent="0">
              <a:buNone/>
            </a:pPr>
            <a:r>
              <a:rPr lang="es-ES" b="1" dirty="0" smtClean="0"/>
              <a:t>       </a:t>
            </a:r>
            <a:r>
              <a:rPr lang="es-ES" b="1" dirty="0" err="1" smtClean="0"/>
              <a:t>Begin</a:t>
            </a:r>
            <a:endParaRPr lang="es-ES" b="1" dirty="0" smtClean="0"/>
          </a:p>
          <a:p>
            <a:pPr marL="0" indent="0">
              <a:buNone/>
            </a:pPr>
            <a:r>
              <a:rPr lang="en-US" b="1" dirty="0" smtClean="0"/>
              <a:t>             if </a:t>
            </a:r>
            <a:r>
              <a:rPr lang="en-US" b="1" dirty="0" err="1"/>
              <a:t>strcmp</a:t>
            </a:r>
            <a:r>
              <a:rPr lang="en-US" b="1" dirty="0"/>
              <a:t>(</a:t>
            </a:r>
            <a:r>
              <a:rPr lang="en-US" b="1" dirty="0" err="1"/>
              <a:t>cadena</a:t>
            </a:r>
            <a:r>
              <a:rPr lang="en-US" b="1" dirty="0"/>
              <a:t>, cadena2) = 0 then</a:t>
            </a:r>
          </a:p>
          <a:p>
            <a:pPr marL="0" indent="0">
              <a:buNone/>
            </a:pPr>
            <a:r>
              <a:rPr lang="es-ES" b="1" dirty="0" smtClean="0"/>
              <a:t>                  </a:t>
            </a:r>
            <a:r>
              <a:rPr lang="es-ES" b="1" dirty="0" err="1" smtClean="0"/>
              <a:t>select</a:t>
            </a:r>
            <a:r>
              <a:rPr lang="es-ES" b="1" dirty="0" smtClean="0"/>
              <a:t> </a:t>
            </a:r>
            <a:r>
              <a:rPr lang="es-ES" b="1" dirty="0"/>
              <a:t>"son iguales!";</a:t>
            </a:r>
          </a:p>
          <a:p>
            <a:pPr marL="0" indent="0">
              <a:buNone/>
            </a:pPr>
            <a:r>
              <a:rPr lang="es-ES" b="1" dirty="0" smtClean="0"/>
              <a:t>             </a:t>
            </a:r>
            <a:r>
              <a:rPr lang="es-ES" b="1" dirty="0" err="1" smtClean="0"/>
              <a:t>else</a:t>
            </a: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                   </a:t>
            </a:r>
            <a:r>
              <a:rPr lang="es-ES" b="1" dirty="0" err="1" smtClean="0"/>
              <a:t>select</a:t>
            </a:r>
            <a:r>
              <a:rPr lang="es-ES" b="1" dirty="0" smtClean="0"/>
              <a:t> </a:t>
            </a:r>
            <a:r>
              <a:rPr lang="es-ES" b="1" dirty="0"/>
              <a:t>"son diferentes!!";</a:t>
            </a:r>
          </a:p>
          <a:p>
            <a:pPr marL="0" indent="0">
              <a:buNone/>
            </a:pPr>
            <a:r>
              <a:rPr lang="es-ES" b="1" dirty="0" smtClean="0"/>
              <a:t>            </a:t>
            </a:r>
            <a:r>
              <a:rPr lang="es-ES" b="1" dirty="0" err="1" smtClean="0"/>
              <a:t>end</a:t>
            </a:r>
            <a:r>
              <a:rPr lang="es-ES" b="1" dirty="0" smtClean="0"/>
              <a:t> </a:t>
            </a:r>
            <a:r>
              <a:rPr lang="es-ES" b="1" dirty="0" err="1"/>
              <a:t>if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 smtClean="0"/>
              <a:t>       </a:t>
            </a:r>
            <a:r>
              <a:rPr lang="es-ES" b="1" dirty="0" err="1" smtClean="0"/>
              <a:t>end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/>
              <a:t>//</a:t>
            </a:r>
          </a:p>
          <a:p>
            <a:pPr marL="0" indent="0">
              <a:buNone/>
            </a:pPr>
            <a:r>
              <a:rPr lang="es-ES" dirty="0"/>
              <a:t>La función </a:t>
            </a:r>
            <a:r>
              <a:rPr lang="es-ES" dirty="0" err="1"/>
              <a:t>strcmp</a:t>
            </a:r>
            <a:r>
              <a:rPr lang="es-ES" dirty="0"/>
              <a:t> devuelve 0 si las cadenas son iguales, si no devuelve 0 es que</a:t>
            </a:r>
          </a:p>
          <a:p>
            <a:pPr marL="0" indent="0">
              <a:buNone/>
            </a:pPr>
            <a:r>
              <a:rPr lang="es-ES" dirty="0"/>
              <a:t>son diferentes.</a:t>
            </a:r>
          </a:p>
        </p:txBody>
      </p:sp>
    </p:spTree>
    <p:extLst>
      <p:ext uri="{BB962C8B-B14F-4D97-AF65-F5344CB8AC3E}">
        <p14:creationId xmlns:p14="http://schemas.microsoft.com/office/powerpoint/2010/main" val="75989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ES" b="1" dirty="0" smtClean="0"/>
              <a:t>USO </a:t>
            </a:r>
            <a:r>
              <a:rPr lang="es-ES" b="1" dirty="0"/>
              <a:t>DE WHILE</a:t>
            </a:r>
          </a:p>
          <a:p>
            <a:pPr marL="0" indent="0">
              <a:buNone/>
            </a:pPr>
            <a:r>
              <a:rPr lang="es-ES" b="1" dirty="0" err="1"/>
              <a:t>delimiter</a:t>
            </a:r>
            <a:r>
              <a:rPr lang="es-ES" b="1" dirty="0"/>
              <a:t> //</a:t>
            </a:r>
          </a:p>
          <a:p>
            <a:pPr marL="0" indent="0">
              <a:buNone/>
            </a:pPr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procedure</a:t>
            </a:r>
            <a:r>
              <a:rPr lang="es-ES" b="1" dirty="0"/>
              <a:t> p14()</a:t>
            </a:r>
          </a:p>
          <a:p>
            <a:pPr marL="0" indent="0">
              <a:buNone/>
            </a:pPr>
            <a:r>
              <a:rPr lang="es-ES" b="1" dirty="0" smtClean="0"/>
              <a:t>    </a:t>
            </a:r>
            <a:r>
              <a:rPr lang="es-ES" b="1" dirty="0" err="1" smtClean="0"/>
              <a:t>begin</a:t>
            </a: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        declare </a:t>
            </a:r>
            <a:r>
              <a:rPr lang="es-ES" b="1" dirty="0"/>
              <a:t>v </a:t>
            </a:r>
            <a:r>
              <a:rPr lang="es-ES" b="1" dirty="0" err="1"/>
              <a:t>int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 smtClean="0"/>
              <a:t>         set </a:t>
            </a:r>
            <a:r>
              <a:rPr lang="es-ES" b="1" dirty="0"/>
              <a:t>v = 0;</a:t>
            </a:r>
          </a:p>
          <a:p>
            <a:pPr marL="0" indent="0">
              <a:buNone/>
            </a:pPr>
            <a:r>
              <a:rPr lang="es-ES" b="1" dirty="0" smtClean="0"/>
              <a:t>       </a:t>
            </a:r>
            <a:r>
              <a:rPr lang="es-ES" b="1" dirty="0" err="1" smtClean="0"/>
              <a:t>while</a:t>
            </a:r>
            <a:r>
              <a:rPr lang="es-ES" b="1" dirty="0" smtClean="0"/>
              <a:t> </a:t>
            </a:r>
            <a:r>
              <a:rPr lang="es-ES" b="1" dirty="0"/>
              <a:t>v &lt; 5 do</a:t>
            </a:r>
          </a:p>
          <a:p>
            <a:pPr marL="0" indent="0">
              <a:buNone/>
            </a:pPr>
            <a:r>
              <a:rPr lang="es-ES" b="1" dirty="0" smtClean="0"/>
              <a:t>              </a:t>
            </a:r>
            <a:r>
              <a:rPr lang="es-ES" b="1" dirty="0" err="1" smtClean="0"/>
              <a:t>insert</a:t>
            </a:r>
            <a:r>
              <a:rPr lang="es-ES" b="1" dirty="0" smtClean="0"/>
              <a:t> </a:t>
            </a:r>
            <a:r>
              <a:rPr lang="es-ES" b="1" dirty="0" err="1"/>
              <a:t>into</a:t>
            </a:r>
            <a:r>
              <a:rPr lang="es-ES" b="1" dirty="0"/>
              <a:t> lista </a:t>
            </a:r>
            <a:r>
              <a:rPr lang="es-ES" b="1" dirty="0" err="1"/>
              <a:t>values</a:t>
            </a:r>
            <a:r>
              <a:rPr lang="es-ES" b="1" dirty="0"/>
              <a:t> (v);</a:t>
            </a:r>
          </a:p>
          <a:p>
            <a:pPr marL="0" indent="0">
              <a:buNone/>
            </a:pPr>
            <a:r>
              <a:rPr lang="es-ES" b="1" dirty="0" smtClean="0"/>
              <a:t>              set </a:t>
            </a:r>
            <a:r>
              <a:rPr lang="es-ES" b="1" dirty="0"/>
              <a:t>v = v +1 ;</a:t>
            </a:r>
          </a:p>
          <a:p>
            <a:pPr marL="0" indent="0">
              <a:buNone/>
            </a:pPr>
            <a:r>
              <a:rPr lang="es-ES" b="1" dirty="0" smtClean="0"/>
              <a:t>       </a:t>
            </a:r>
            <a:r>
              <a:rPr lang="es-ES" b="1" dirty="0" err="1" smtClean="0"/>
              <a:t>end</a:t>
            </a:r>
            <a:r>
              <a:rPr lang="es-ES" b="1" dirty="0" smtClean="0"/>
              <a:t> </a:t>
            </a:r>
            <a:r>
              <a:rPr lang="es-ES" b="1" dirty="0" err="1"/>
              <a:t>while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 err="1"/>
              <a:t>end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/>
              <a:t>//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ES" b="1" dirty="0"/>
              <a:t>USO DEL REPEAT</a:t>
            </a:r>
          </a:p>
          <a:p>
            <a:pPr marL="0" indent="0">
              <a:buNone/>
            </a:pPr>
            <a:r>
              <a:rPr lang="es-ES" b="1" dirty="0" err="1"/>
              <a:t>delimiter</a:t>
            </a:r>
            <a:r>
              <a:rPr lang="es-ES" b="1" dirty="0"/>
              <a:t> //</a:t>
            </a:r>
          </a:p>
          <a:p>
            <a:pPr marL="0" indent="0">
              <a:buNone/>
            </a:pPr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procedure</a:t>
            </a:r>
            <a:r>
              <a:rPr lang="es-ES" b="1" dirty="0"/>
              <a:t> p15()</a:t>
            </a:r>
          </a:p>
          <a:p>
            <a:pPr marL="0" indent="0">
              <a:buNone/>
            </a:pPr>
            <a:r>
              <a:rPr lang="es-ES" b="1" dirty="0" err="1" smtClean="0"/>
              <a:t>Begin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     declare </a:t>
            </a:r>
            <a:r>
              <a:rPr lang="es-ES" b="1" dirty="0"/>
              <a:t>v </a:t>
            </a:r>
            <a:r>
              <a:rPr lang="es-ES" b="1" dirty="0" err="1"/>
              <a:t>int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 smtClean="0"/>
              <a:t>     set </a:t>
            </a:r>
            <a:r>
              <a:rPr lang="es-ES" b="1" dirty="0"/>
              <a:t>v = 20;</a:t>
            </a:r>
          </a:p>
          <a:p>
            <a:pPr marL="0" indent="0">
              <a:buNone/>
            </a:pPr>
            <a:r>
              <a:rPr lang="es-ES" b="1" dirty="0" smtClean="0"/>
              <a:t>     </a:t>
            </a:r>
            <a:r>
              <a:rPr lang="es-ES" b="1" dirty="0" err="1" smtClean="0"/>
              <a:t>repeat</a:t>
            </a: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          </a:t>
            </a:r>
            <a:r>
              <a:rPr lang="es-ES" b="1" dirty="0" err="1" smtClean="0"/>
              <a:t>insert</a:t>
            </a:r>
            <a:r>
              <a:rPr lang="es-ES" b="1" dirty="0" smtClean="0"/>
              <a:t> </a:t>
            </a:r>
            <a:r>
              <a:rPr lang="es-ES" b="1" dirty="0" err="1"/>
              <a:t>into</a:t>
            </a:r>
            <a:r>
              <a:rPr lang="es-ES" b="1" dirty="0"/>
              <a:t> lista </a:t>
            </a:r>
            <a:r>
              <a:rPr lang="es-ES" b="1" dirty="0" err="1"/>
              <a:t>values</a:t>
            </a:r>
            <a:r>
              <a:rPr lang="es-ES" b="1" dirty="0"/>
              <a:t>(v);</a:t>
            </a:r>
          </a:p>
          <a:p>
            <a:pPr marL="0" indent="0">
              <a:buNone/>
            </a:pPr>
            <a:r>
              <a:rPr lang="es-ES" b="1" dirty="0" smtClean="0"/>
              <a:t>          set </a:t>
            </a:r>
            <a:r>
              <a:rPr lang="es-ES" b="1" dirty="0"/>
              <a:t>v = v + 1;</a:t>
            </a:r>
          </a:p>
          <a:p>
            <a:pPr marL="0" indent="0">
              <a:buNone/>
            </a:pPr>
            <a:r>
              <a:rPr lang="es-ES" b="1" dirty="0" smtClean="0"/>
              <a:t>     </a:t>
            </a:r>
            <a:r>
              <a:rPr lang="es-ES" b="1" dirty="0" err="1" smtClean="0"/>
              <a:t>until</a:t>
            </a:r>
            <a:r>
              <a:rPr lang="es-ES" b="1" dirty="0" smtClean="0"/>
              <a:t> </a:t>
            </a:r>
            <a:r>
              <a:rPr lang="es-ES" b="1" dirty="0"/>
              <a:t>v &gt;= 1</a:t>
            </a:r>
          </a:p>
          <a:p>
            <a:pPr marL="0" indent="0">
              <a:buNone/>
            </a:pPr>
            <a:r>
              <a:rPr lang="es-ES" b="1" dirty="0" smtClean="0"/>
              <a:t>     </a:t>
            </a:r>
            <a:r>
              <a:rPr lang="es-ES" b="1" dirty="0" err="1" smtClean="0"/>
              <a:t>end</a:t>
            </a:r>
            <a:r>
              <a:rPr lang="es-ES" b="1" dirty="0" smtClean="0"/>
              <a:t> </a:t>
            </a:r>
            <a:r>
              <a:rPr lang="es-ES" b="1" dirty="0" err="1"/>
              <a:t>repeat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 err="1"/>
              <a:t>end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/>
              <a:t>//</a:t>
            </a:r>
          </a:p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repeat</a:t>
            </a:r>
            <a:r>
              <a:rPr lang="es-ES" dirty="0"/>
              <a:t> es similar a un “do </a:t>
            </a:r>
            <a:r>
              <a:rPr lang="es-ES" dirty="0" err="1"/>
              <a:t>while</a:t>
            </a:r>
            <a:r>
              <a:rPr lang="es-ES" dirty="0"/>
              <a:t>” de toda la vida.</a:t>
            </a:r>
          </a:p>
        </p:txBody>
      </p:sp>
    </p:spTree>
    <p:extLst>
      <p:ext uri="{BB962C8B-B14F-4D97-AF65-F5344CB8AC3E}">
        <p14:creationId xmlns:p14="http://schemas.microsoft.com/office/powerpoint/2010/main" val="380894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4762872" cy="3417243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" t="14015" r="23669" b="14583"/>
          <a:stretch/>
        </p:blipFill>
        <p:spPr bwMode="auto">
          <a:xfrm>
            <a:off x="251520" y="1341444"/>
            <a:ext cx="6579662" cy="488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51520" y="1886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Suponemos que cada aplicación esta realizando la misma consulta contra la misma BBDD, sobre las mismas tablas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4762872" cy="341724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51520" y="188640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Lo que se realiza para ganar en eficiencia y seguridad es crear un procedimiento almacenado en la </a:t>
            </a:r>
            <a:r>
              <a:rPr lang="es-ES" dirty="0" err="1" smtClean="0"/>
              <a:t>bbdd</a:t>
            </a:r>
            <a:r>
              <a:rPr lang="es-ES" dirty="0" smtClean="0"/>
              <a:t> , en el servidor y que las aplicaciones le llamen con los datos que necesiten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 r="19531" b="14062"/>
          <a:stretch/>
        </p:blipFill>
        <p:spPr bwMode="auto">
          <a:xfrm>
            <a:off x="467544" y="1201158"/>
            <a:ext cx="8537442" cy="564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0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Procedimientos almacenados</a:t>
            </a:r>
            <a:br>
              <a:rPr lang="es-ES" dirty="0" smtClean="0"/>
            </a:br>
            <a:r>
              <a:rPr lang="es-ES" sz="3300" i="1" dirty="0" smtClean="0"/>
              <a:t>Ventajas </a:t>
            </a:r>
            <a:r>
              <a:rPr lang="es-ES" i="1" dirty="0" smtClean="0"/>
              <a:t/>
            </a:r>
            <a:br>
              <a:rPr lang="es-ES" i="1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900" dirty="0" smtClean="0"/>
              <a:t>El </a:t>
            </a:r>
            <a:r>
              <a:rPr lang="es-ES" sz="2900" dirty="0"/>
              <a:t>S.G.B.D. es capaz de trabajar más rápido con los datos que cualquier programa externo, ya que posee acceso directo a los datos a manipular y sólo necesita enviar el resultado </a:t>
            </a:r>
            <a:r>
              <a:rPr lang="es-ES" sz="2900" dirty="0" err="1"/>
              <a:t>ﬁnal</a:t>
            </a:r>
            <a:r>
              <a:rPr lang="es-ES" sz="2900" dirty="0"/>
              <a:t> al usuario. </a:t>
            </a:r>
          </a:p>
          <a:p>
            <a:pPr algn="just"/>
            <a:r>
              <a:rPr lang="es-ES" sz="2900" dirty="0"/>
              <a:t>Sólo realizamos una conexión al servidor y este ya es capaz de realizar todas las comprobaciones sin tener que volver a establecer una conexión.</a:t>
            </a:r>
          </a:p>
          <a:p>
            <a:pPr algn="just"/>
            <a:r>
              <a:rPr lang="es-ES" sz="2900" dirty="0"/>
              <a:t> Podemos reutilizar el procedimiento y este puede ser llamado desde diferentes aplicaciones y lenguajes. Sólo lo programaremos una vez</a:t>
            </a:r>
            <a:r>
              <a:rPr lang="es-ES" sz="2900" dirty="0" smtClean="0"/>
              <a:t>.</a:t>
            </a:r>
            <a:r>
              <a:rPr lang="es-ES" sz="2900" dirty="0"/>
              <a:t> </a:t>
            </a:r>
          </a:p>
          <a:p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36899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Procedimientos almacenados</a:t>
            </a:r>
            <a:br>
              <a:rPr lang="es-ES" dirty="0" smtClean="0"/>
            </a:br>
            <a:r>
              <a:rPr lang="es-ES" sz="3300" i="1" dirty="0" smtClean="0"/>
              <a:t>Desventajas </a:t>
            </a:r>
            <a:r>
              <a:rPr lang="es-ES" i="1" dirty="0" smtClean="0"/>
              <a:t/>
            </a:r>
            <a:br>
              <a:rPr lang="es-ES" i="1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Los </a:t>
            </a:r>
            <a:r>
              <a:rPr lang="es-ES" dirty="0"/>
              <a:t>procedimientos almacenados se guardan en la BD por lo que si ésta se corrompe perderemos todos los procedimientos almacenados.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5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Procedimientos almacenados</a:t>
            </a:r>
            <a:br>
              <a:rPr lang="es-ES" dirty="0" smtClean="0"/>
            </a:br>
            <a:r>
              <a:rPr lang="es-ES" sz="3300" dirty="0" smtClean="0"/>
              <a:t>Utilidad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 smtClean="0"/>
              <a:t>Cuando </a:t>
            </a:r>
            <a:r>
              <a:rPr lang="es-ES" dirty="0"/>
              <a:t>múltiples aplicaciones cliente se escriben en distintos lenguajes o funcionan en distintas plataformas, pero necesitan realizar la misma operación en la base de datos. </a:t>
            </a:r>
          </a:p>
          <a:p>
            <a:pPr algn="just"/>
            <a:r>
              <a:rPr lang="es-ES" dirty="0"/>
              <a:t>Cuando la seguridad es muy importante. </a:t>
            </a:r>
          </a:p>
          <a:p>
            <a:pPr algn="just"/>
            <a:r>
              <a:rPr lang="es-ES" dirty="0"/>
              <a:t>Los bancos, por ejemplo, usan procedimientos almacenados para todas las operaciones comunes. Esto proporciona un entorno seguro y consistente, y los procedimientos pueden asegurar que cada operación se </a:t>
            </a:r>
            <a:r>
              <a:rPr lang="es-ES" dirty="0" err="1"/>
              <a:t>loguea</a:t>
            </a:r>
            <a:r>
              <a:rPr lang="es-ES" dirty="0"/>
              <a:t> apropiadamente. </a:t>
            </a:r>
          </a:p>
          <a:p>
            <a:pPr algn="just"/>
            <a:r>
              <a:rPr lang="es-ES" dirty="0"/>
              <a:t>En tal entorno, las aplicaciones y los usuarios no obtendrían ningún acceso directo a las tablas de la base de datos, sólo pueden </a:t>
            </a:r>
            <a:r>
              <a:rPr lang="es-ES" dirty="0" err="1"/>
              <a:t>ejectuar</a:t>
            </a:r>
            <a:r>
              <a:rPr lang="es-ES" dirty="0"/>
              <a:t> algunos procedimientos almacenados.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8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Procedimientos almacenados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Pueden </a:t>
            </a:r>
            <a:r>
              <a:rPr lang="es-ES" dirty="0"/>
              <a:t>mejorar el rendimiento ya que se necesita enviar menos información entre el servidor y el cliente. </a:t>
            </a:r>
            <a:endParaRPr lang="es-ES" dirty="0" smtClean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intercambio que hay </a:t>
            </a:r>
            <a:r>
              <a:rPr lang="es-ES" dirty="0" smtClean="0"/>
              <a:t>aumenta </a:t>
            </a:r>
            <a:r>
              <a:rPr lang="es-ES" dirty="0"/>
              <a:t>la carga del servidor de la base de datos ya que la mayoría del trabajo se realiza en la parte del servidor y no en el cliente</a:t>
            </a:r>
            <a:r>
              <a:rPr lang="es-ES" dirty="0" smtClean="0"/>
              <a:t>.</a:t>
            </a:r>
            <a:r>
              <a:rPr lang="es-ES" dirty="0"/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2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Procedimientos almacenados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Que contiene un Procedimiento Almacenado </a:t>
            </a:r>
          </a:p>
          <a:p>
            <a:r>
              <a:rPr lang="es-ES" dirty="0"/>
              <a:t>Un nombre. </a:t>
            </a:r>
            <a:endParaRPr lang="es-ES" dirty="0" smtClean="0"/>
          </a:p>
          <a:p>
            <a:r>
              <a:rPr lang="es-ES" dirty="0" smtClean="0"/>
              <a:t>Puede </a:t>
            </a:r>
            <a:r>
              <a:rPr lang="es-ES" dirty="0"/>
              <a:t>tener una lista de parámetros. </a:t>
            </a:r>
            <a:endParaRPr lang="es-ES" dirty="0" smtClean="0"/>
          </a:p>
          <a:p>
            <a:pPr algn="just"/>
            <a:r>
              <a:rPr lang="es-ES" dirty="0" smtClean="0"/>
              <a:t>Tiene </a:t>
            </a:r>
            <a:r>
              <a:rPr lang="es-ES" dirty="0"/>
              <a:t>un contenido (también llamada </a:t>
            </a:r>
            <a:r>
              <a:rPr lang="es-ES" dirty="0" err="1"/>
              <a:t>deﬁnición</a:t>
            </a:r>
            <a:r>
              <a:rPr lang="es-ES" dirty="0"/>
              <a:t> del procedimiento). </a:t>
            </a:r>
            <a:endParaRPr lang="es-ES" dirty="0" smtClean="0"/>
          </a:p>
          <a:p>
            <a:pPr algn="just"/>
            <a:r>
              <a:rPr lang="es-ES" dirty="0" smtClean="0"/>
              <a:t>Ese </a:t>
            </a:r>
            <a:r>
              <a:rPr lang="es-ES" dirty="0"/>
              <a:t>contenido puede estar compuesto por instrucciones </a:t>
            </a:r>
            <a:r>
              <a:rPr lang="es-ES" dirty="0" err="1"/>
              <a:t>sql</a:t>
            </a:r>
            <a:r>
              <a:rPr lang="es-ES" dirty="0"/>
              <a:t>, estructuras de control, declaración de variables locales, control de errores, etcétera.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9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1378</Words>
  <Application>Microsoft Office PowerPoint</Application>
  <PresentationFormat>Presentación en pantalla (4:3)</PresentationFormat>
  <Paragraphs>194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Procedimientos en mysql</vt:lpstr>
      <vt:lpstr>Procedimientos almacenados Deﬁnición  </vt:lpstr>
      <vt:lpstr> </vt:lpstr>
      <vt:lpstr> </vt:lpstr>
      <vt:lpstr>Procedimientos almacenados Ventajas  </vt:lpstr>
      <vt:lpstr>Procedimientos almacenados Desventajas  </vt:lpstr>
      <vt:lpstr>Procedimientos almacenados Utilidad </vt:lpstr>
      <vt:lpstr>Procedimientos almacenados</vt:lpstr>
      <vt:lpstr>Procedimientos almacenados</vt:lpstr>
      <vt:lpstr>Procedimientos almacenados</vt:lpstr>
      <vt:lpstr>Procedimientos Almacenados en phpMyAdmin</vt:lpstr>
      <vt:lpstr>Procedimientos almacenados</vt:lpstr>
      <vt:lpstr>Procedimientos almacenados</vt:lpstr>
      <vt:lpstr>Procedimientos almacenados CREATE PROCEDURE y CREATE FUNCTION  </vt:lpstr>
      <vt:lpstr>Procedimientos almacenados</vt:lpstr>
      <vt:lpstr>Procedimientos almacenados</vt:lpstr>
      <vt:lpstr>Procedimientos almacenados</vt:lpstr>
      <vt:lpstr>Procedimientos almacenados</vt:lpstr>
      <vt:lpstr>Procedimientos almacenados</vt:lpstr>
      <vt:lpstr>Procedimientos almacenados</vt:lpstr>
      <vt:lpstr>Procedimientos almacenados</vt:lpstr>
      <vt:lpstr>Procedimientos almacenados</vt:lpstr>
      <vt:lpstr>Procedimientos almacenados</vt:lpstr>
      <vt:lpstr>Procedimientos almacenados</vt:lpstr>
      <vt:lpstr>Procedimientos almacenados</vt:lpstr>
      <vt:lpstr>Procedimientos almacenados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Procedimientos, funciones , triggers en mysql</dc:title>
  <dc:creator>carol</dc:creator>
  <cp:lastModifiedBy>carol</cp:lastModifiedBy>
  <cp:revision>60</cp:revision>
  <dcterms:created xsi:type="dcterms:W3CDTF">2018-03-15T09:44:32Z</dcterms:created>
  <dcterms:modified xsi:type="dcterms:W3CDTF">2023-03-18T21:03:07Z</dcterms:modified>
</cp:coreProperties>
</file>