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1735560" y="1599840"/>
            <a:ext cx="5671800" cy="4525560"/>
          </a:xfrm>
          <a:prstGeom prst="rect">
            <a:avLst/>
          </a:prstGeom>
          <a:ln>
            <a:noFill/>
          </a:ln>
        </p:spPr>
      </p:pic>
      <p:pic>
        <p:nvPicPr>
          <p:cNvPr id="38"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ca-E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457200" y="1600200"/>
            <a:ext cx="822924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0200"/>
            <a:ext cx="401580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4674240" y="1600200"/>
            <a:ext cx="401580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ca-E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45720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457200" y="396432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4674240" y="1600200"/>
            <a:ext cx="401580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ca-E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457200" y="1600200"/>
            <a:ext cx="401580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467424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4674240" y="396432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45720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457200" y="3964320"/>
            <a:ext cx="822924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457200" y="1600200"/>
            <a:ext cx="822924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457200" y="3964320"/>
            <a:ext cx="822924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45720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467424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4674240" y="396432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457200" y="396432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457200" y="1600200"/>
            <a:ext cx="822924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457200" y="1600200"/>
            <a:ext cx="822924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1735560" y="1599840"/>
            <a:ext cx="5671800" cy="4525560"/>
          </a:xfrm>
          <a:prstGeom prst="rect">
            <a:avLst/>
          </a:prstGeom>
          <a:ln>
            <a:noFill/>
          </a:ln>
        </p:spPr>
      </p:pic>
      <p:pic>
        <p:nvPicPr>
          <p:cNvPr id="77"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ca-E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s-ES" sz="4400" spc="-1" strike="noStrike">
                <a:solidFill>
                  <a:srgbClr val="000000"/>
                </a:solidFill>
                <a:uFill>
                  <a:solidFill>
                    <a:srgbClr val="ffffff"/>
                  </a:solidFill>
                </a:uFill>
                <a:latin typeface="Calibri"/>
              </a:rPr>
              <a:t>Haga clic para modificar el estilo de título del patrón</a:t>
            </a:r>
            <a:endParaRPr b="0" lang="es-E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b="0" lang="ca-ES" sz="1200" spc="-1" strike="noStrike">
                <a:solidFill>
                  <a:srgbClr val="8b8b8b"/>
                </a:solidFill>
                <a:uFill>
                  <a:solidFill>
                    <a:srgbClr val="ffffff"/>
                  </a:solidFill>
                </a:uFill>
                <a:latin typeface="Calibri"/>
              </a:rPr>
              <a:t>12/04/18</a:t>
            </a:r>
            <a:endParaRPr b="0" lang="ca-ES"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ca-E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5A16F4EC-A6E3-4ABC-A340-3A212A5857F8}" type="slidenum">
              <a:rPr b="0" lang="ca-ES" sz="1200" spc="-1" strike="noStrike">
                <a:solidFill>
                  <a:srgbClr val="8b8b8b"/>
                </a:solidFill>
                <a:uFill>
                  <a:solidFill>
                    <a:srgbClr val="ffffff"/>
                  </a:solidFill>
                </a:uFill>
                <a:latin typeface="Calibri"/>
              </a:rPr>
              <a:t>8</a:t>
            </a:fld>
            <a:endParaRPr b="0" lang="ca-ES"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s-ES" sz="3200" spc="-1" strike="noStrike">
                <a:solidFill>
                  <a:srgbClr val="000000"/>
                </a:solidFill>
                <a:uFill>
                  <a:solidFill>
                    <a:srgbClr val="ffffff"/>
                  </a:solidFill>
                </a:uFill>
                <a:latin typeface="Calibri"/>
              </a:rPr>
              <a:t>Feu clic per editar el format del text de l'esquema</a:t>
            </a:r>
            <a:endParaRPr b="0" lang="es-E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s-ES" sz="2400" spc="-1" strike="noStrike">
                <a:solidFill>
                  <a:srgbClr val="000000"/>
                </a:solidFill>
                <a:uFill>
                  <a:solidFill>
                    <a:srgbClr val="ffffff"/>
                  </a:solidFill>
                </a:uFill>
                <a:latin typeface="Calibri"/>
              </a:rPr>
              <a:t>Segon nivell d'esquema</a:t>
            </a:r>
            <a:endParaRPr b="0" lang="es-E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s-ES" sz="2000" spc="-1" strike="noStrike">
                <a:solidFill>
                  <a:srgbClr val="000000"/>
                </a:solidFill>
                <a:uFill>
                  <a:solidFill>
                    <a:srgbClr val="ffffff"/>
                  </a:solidFill>
                </a:uFill>
                <a:latin typeface="Calibri"/>
              </a:rPr>
              <a:t>Tercer nivell d'esquema</a:t>
            </a:r>
            <a:endParaRPr b="0" lang="es-E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s-ES" sz="2000" spc="-1" strike="noStrike">
                <a:solidFill>
                  <a:srgbClr val="000000"/>
                </a:solidFill>
                <a:uFill>
                  <a:solidFill>
                    <a:srgbClr val="ffffff"/>
                  </a:solidFill>
                </a:uFill>
                <a:latin typeface="Calibri"/>
              </a:rPr>
              <a:t>Quart nivell d'esquema</a:t>
            </a:r>
            <a:endParaRPr b="0" lang="es-E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s-ES" sz="2000" spc="-1" strike="noStrike">
                <a:solidFill>
                  <a:srgbClr val="000000"/>
                </a:solidFill>
                <a:uFill>
                  <a:solidFill>
                    <a:srgbClr val="ffffff"/>
                  </a:solidFill>
                </a:uFill>
                <a:latin typeface="Calibri"/>
              </a:rPr>
              <a:t>Cinquè nivell d'esquema</a:t>
            </a:r>
            <a:endParaRPr b="0" lang="es-E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s-ES" sz="2000" spc="-1" strike="noStrike">
                <a:solidFill>
                  <a:srgbClr val="000000"/>
                </a:solidFill>
                <a:uFill>
                  <a:solidFill>
                    <a:srgbClr val="ffffff"/>
                  </a:solidFill>
                </a:uFill>
                <a:latin typeface="Calibri"/>
              </a:rPr>
              <a:t>Sisè nivell d'esquema</a:t>
            </a:r>
            <a:endParaRPr b="0" lang="es-E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s-ES" sz="2000" spc="-1" strike="noStrike">
                <a:solidFill>
                  <a:srgbClr val="000000"/>
                </a:solidFill>
                <a:uFill>
                  <a:solidFill>
                    <a:srgbClr val="ffffff"/>
                  </a:solidFill>
                </a:uFill>
                <a:latin typeface="Calibri"/>
              </a:rPr>
              <a:t>Setè nivell d'esquema</a:t>
            </a:r>
            <a:endParaRPr b="0" lang="es-E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s-ES" sz="4400" spc="-1" strike="noStrike">
                <a:solidFill>
                  <a:srgbClr val="000000"/>
                </a:solidFill>
                <a:uFill>
                  <a:solidFill>
                    <a:srgbClr val="ffffff"/>
                  </a:solidFill>
                </a:uFill>
                <a:latin typeface="Calibri"/>
              </a:rPr>
              <a:t>Haga clic para modificar el estilo de título del patrón</a:t>
            </a:r>
            <a:endParaRPr b="0" lang="es-E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457200" y="1600200"/>
            <a:ext cx="8229240" cy="4525560"/>
          </a:xfrm>
          <a:prstGeom prst="rect">
            <a:avLst/>
          </a:prstGeom>
        </p:spPr>
        <p:txBody>
          <a:bodyPr/>
          <a:p>
            <a:pPr marL="432000" indent="-324000">
              <a:buClr>
                <a:srgbClr val="000000"/>
              </a:buClr>
              <a:buSzPct val="45000"/>
              <a:buFont typeface="Wingdings" charset="2"/>
              <a:buChar char=""/>
            </a:pPr>
            <a:r>
              <a:rPr b="0" lang="es-ES" sz="3200" spc="-1" strike="noStrike">
                <a:solidFill>
                  <a:srgbClr val="000000"/>
                </a:solidFill>
                <a:uFill>
                  <a:solidFill>
                    <a:srgbClr val="ffffff"/>
                  </a:solidFill>
                </a:uFill>
                <a:latin typeface="Calibri"/>
              </a:rPr>
              <a:t>Feu clic per editar el format del text de l'esquema</a:t>
            </a:r>
            <a:endParaRPr b="0" lang="es-E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s-ES" sz="3200" spc="-1" strike="noStrike">
                <a:solidFill>
                  <a:srgbClr val="000000"/>
                </a:solidFill>
                <a:uFill>
                  <a:solidFill>
                    <a:srgbClr val="ffffff"/>
                  </a:solidFill>
                </a:uFill>
                <a:latin typeface="Calibri"/>
              </a:rPr>
              <a:t>Segon nivell d'esquema</a:t>
            </a:r>
            <a:endParaRPr b="0" lang="es-ES" sz="32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s-ES" sz="3200" spc="-1" strike="noStrike">
                <a:solidFill>
                  <a:srgbClr val="000000"/>
                </a:solidFill>
                <a:uFill>
                  <a:solidFill>
                    <a:srgbClr val="ffffff"/>
                  </a:solidFill>
                </a:uFill>
                <a:latin typeface="Calibri"/>
              </a:rPr>
              <a:t>Tercer nivell d'esquema</a:t>
            </a:r>
            <a:endParaRPr b="0" lang="es-ES" sz="32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s-ES" sz="3200" spc="-1" strike="noStrike">
                <a:solidFill>
                  <a:srgbClr val="000000"/>
                </a:solidFill>
                <a:uFill>
                  <a:solidFill>
                    <a:srgbClr val="ffffff"/>
                  </a:solidFill>
                </a:uFill>
                <a:latin typeface="Calibri"/>
              </a:rPr>
              <a:t>Quart nivell d'esquema</a:t>
            </a:r>
            <a:endParaRPr b="0" lang="es-ES" sz="32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s-ES" sz="3200" spc="-1" strike="noStrike">
                <a:solidFill>
                  <a:srgbClr val="000000"/>
                </a:solidFill>
                <a:uFill>
                  <a:solidFill>
                    <a:srgbClr val="ffffff"/>
                  </a:solidFill>
                </a:uFill>
                <a:latin typeface="Calibri"/>
              </a:rPr>
              <a:t>Cinquè nivell d'esquema</a:t>
            </a:r>
            <a:endParaRPr b="0" lang="es-ES" sz="32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s-ES" sz="3200" spc="-1" strike="noStrike">
                <a:solidFill>
                  <a:srgbClr val="000000"/>
                </a:solidFill>
                <a:uFill>
                  <a:solidFill>
                    <a:srgbClr val="ffffff"/>
                  </a:solidFill>
                </a:uFill>
                <a:latin typeface="Calibri"/>
              </a:rPr>
              <a:t>Sisè nivell d'esquema</a:t>
            </a:r>
            <a:endParaRPr b="0" lang="es-E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s-ES" sz="3200" spc="-1" strike="noStrike">
                <a:solidFill>
                  <a:srgbClr val="000000"/>
                </a:solidFill>
                <a:uFill>
                  <a:solidFill>
                    <a:srgbClr val="ffffff"/>
                  </a:solidFill>
                </a:uFill>
                <a:latin typeface="Calibri"/>
              </a:rPr>
              <a:t>Setè nivell d'esquemaHaga clic para modificar el estilo de texto del patrón</a:t>
            </a:r>
            <a:endParaRPr b="0" lang="es-E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s-ES" sz="2800" spc="-1" strike="noStrike">
                <a:solidFill>
                  <a:srgbClr val="000000"/>
                </a:solidFill>
                <a:uFill>
                  <a:solidFill>
                    <a:srgbClr val="ffffff"/>
                  </a:solidFill>
                </a:uFill>
                <a:latin typeface="Calibri"/>
              </a:rPr>
              <a:t>Segundo nivel</a:t>
            </a:r>
            <a:endParaRPr b="0" lang="es-ES" sz="32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s-ES" sz="2400" spc="-1" strike="noStrike">
                <a:solidFill>
                  <a:srgbClr val="000000"/>
                </a:solidFill>
                <a:uFill>
                  <a:solidFill>
                    <a:srgbClr val="ffffff"/>
                  </a:solidFill>
                </a:uFill>
                <a:latin typeface="Calibri"/>
              </a:rPr>
              <a:t>Tercer nivel</a:t>
            </a:r>
            <a:endParaRPr b="0" lang="es-ES" sz="32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s-ES" sz="2000" spc="-1" strike="noStrike">
                <a:solidFill>
                  <a:srgbClr val="000000"/>
                </a:solidFill>
                <a:uFill>
                  <a:solidFill>
                    <a:srgbClr val="ffffff"/>
                  </a:solidFill>
                </a:uFill>
                <a:latin typeface="Calibri"/>
              </a:rPr>
              <a:t>Cuarto nivel</a:t>
            </a:r>
            <a:endParaRPr b="0" lang="es-ES" sz="32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s-ES" sz="2000" spc="-1" strike="noStrike">
                <a:solidFill>
                  <a:srgbClr val="000000"/>
                </a:solidFill>
                <a:uFill>
                  <a:solidFill>
                    <a:srgbClr val="ffffff"/>
                  </a:solidFill>
                </a:uFill>
                <a:latin typeface="Calibri"/>
              </a:rPr>
              <a:t>Quinto nivel</a:t>
            </a:r>
            <a:endParaRPr b="0" lang="es-ES" sz="32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anchor="ctr"/>
          <a:p>
            <a:pPr>
              <a:lnSpc>
                <a:spcPct val="100000"/>
              </a:lnSpc>
            </a:pPr>
            <a:r>
              <a:rPr b="0" lang="ca-ES" sz="1200" spc="-1" strike="noStrike">
                <a:solidFill>
                  <a:srgbClr val="8b8b8b"/>
                </a:solidFill>
                <a:uFill>
                  <a:solidFill>
                    <a:srgbClr val="ffffff"/>
                  </a:solidFill>
                </a:uFill>
                <a:latin typeface="Calibri"/>
              </a:rPr>
              <a:t>12/04/18</a:t>
            </a:r>
            <a:endParaRPr b="0" lang="ca-ES"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b="0" lang="ca-ES"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3BD196FB-A3F6-4BE5-8FE7-8965A4003E49}" type="slidenum">
              <a:rPr b="0" lang="ca-ES" sz="1200" spc="-1" strike="noStrike">
                <a:solidFill>
                  <a:srgbClr val="8b8b8b"/>
                </a:solidFill>
                <a:uFill>
                  <a:solidFill>
                    <a:srgbClr val="ffffff"/>
                  </a:solidFill>
                </a:uFill>
                <a:latin typeface="Calibri"/>
              </a:rPr>
              <a:t>1</a:t>
            </a:fld>
            <a:endParaRPr b="0" lang="ca-E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685800" y="2130480"/>
            <a:ext cx="7772040" cy="1469520"/>
          </a:xfrm>
          <a:prstGeom prst="rect">
            <a:avLst/>
          </a:prstGeom>
          <a:noFill/>
          <a:ln>
            <a:noFill/>
          </a:ln>
        </p:spPr>
        <p:txBody>
          <a:bodyPr anchor="ctr"/>
          <a:p>
            <a:pPr algn="ctr">
              <a:lnSpc>
                <a:spcPct val="100000"/>
              </a:lnSpc>
            </a:pPr>
            <a:r>
              <a:rPr b="0" lang="es-ES" sz="4400" spc="-1" strike="noStrike">
                <a:solidFill>
                  <a:srgbClr val="000000"/>
                </a:solidFill>
                <a:uFill>
                  <a:solidFill>
                    <a:srgbClr val="ffffff"/>
                  </a:solidFill>
                </a:uFill>
                <a:latin typeface="Calibri"/>
              </a:rPr>
              <a:t>Vistas en mysql</a:t>
            </a:r>
            <a:endParaRPr b="0" lang="es-ES" sz="1800" spc="-1" strike="noStrike">
              <a:solidFill>
                <a:srgbClr val="000000"/>
              </a:solidFill>
              <a:uFill>
                <a:solidFill>
                  <a:srgbClr val="ffffff"/>
                </a:solidFill>
              </a:uFill>
              <a:latin typeface="Calibri"/>
            </a:endParaRPr>
          </a:p>
        </p:txBody>
      </p:sp>
      <p:sp>
        <p:nvSpPr>
          <p:cNvPr id="79" name="TextShape 2"/>
          <p:cNvSpPr txBox="1"/>
          <p:nvPr/>
        </p:nvSpPr>
        <p:spPr>
          <a:xfrm>
            <a:off x="1371600" y="4869000"/>
            <a:ext cx="6400440" cy="769320"/>
          </a:xfrm>
          <a:prstGeom prst="rect">
            <a:avLst/>
          </a:prstGeom>
          <a:noFill/>
          <a:ln>
            <a:noFill/>
          </a:ln>
        </p:spPr>
        <p:txBody>
          <a:bodyPr/>
          <a:p>
            <a:pPr algn="ctr">
              <a:lnSpc>
                <a:spcPct val="100000"/>
              </a:lnSpc>
            </a:pPr>
            <a:r>
              <a:rPr b="0" lang="ca-ES" sz="3200" spc="-1" strike="noStrike">
                <a:solidFill>
                  <a:srgbClr val="8b8b8b"/>
                </a:solidFill>
                <a:uFill>
                  <a:solidFill>
                    <a:srgbClr val="ffffff"/>
                  </a:solidFill>
                </a:uFill>
                <a:latin typeface="Calibri"/>
              </a:rPr>
              <a:t>1 DAW</a:t>
            </a:r>
            <a:endParaRPr b="0" lang="ca-E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457200" y="274680"/>
            <a:ext cx="8229240" cy="1142640"/>
          </a:xfrm>
          <a:prstGeom prst="rect">
            <a:avLst/>
          </a:prstGeom>
          <a:noFill/>
          <a:ln>
            <a:noFill/>
          </a:ln>
        </p:spPr>
        <p:txBody>
          <a:bodyPr anchor="ctr"/>
          <a:p>
            <a:pPr algn="ctr">
              <a:lnSpc>
                <a:spcPct val="100000"/>
              </a:lnSpc>
            </a:pPr>
            <a:r>
              <a:rPr b="0" lang="es-ES" sz="4400" spc="-1" strike="noStrike">
                <a:solidFill>
                  <a:srgbClr val="000000"/>
                </a:solidFill>
                <a:uFill>
                  <a:solidFill>
                    <a:srgbClr val="ffffff"/>
                  </a:solidFill>
                </a:uFill>
                <a:latin typeface="Calibri"/>
              </a:rPr>
              <a:t>Vistas</a:t>
            </a:r>
            <a:endParaRPr b="0" lang="es-ES" sz="1800" spc="-1" strike="noStrike">
              <a:solidFill>
                <a:srgbClr val="000000"/>
              </a:solidFill>
              <a:uFill>
                <a:solidFill>
                  <a:srgbClr val="ffffff"/>
                </a:solidFill>
              </a:uFill>
              <a:latin typeface="Calibri"/>
            </a:endParaRPr>
          </a:p>
        </p:txBody>
      </p:sp>
      <p:sp>
        <p:nvSpPr>
          <p:cNvPr id="97"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s-ES" sz="3200" spc="-1" strike="noStrike">
                <a:solidFill>
                  <a:srgbClr val="000000"/>
                </a:solidFill>
                <a:uFill>
                  <a:solidFill>
                    <a:srgbClr val="ffffff"/>
                  </a:solidFill>
                </a:uFill>
                <a:latin typeface="Calibri"/>
              </a:rPr>
              <a:t>Cuando queramos hacer consultas sobre esta vista, utilizaremos la sintaxis habitual</a:t>
            </a:r>
            <a:endParaRPr b="0" lang="es-E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s-ES" sz="3200" spc="-1" strike="noStrike">
                <a:solidFill>
                  <a:srgbClr val="000000"/>
                </a:solidFill>
                <a:uFill>
                  <a:solidFill>
                    <a:srgbClr val="ffffff"/>
                  </a:solidFill>
                </a:uFill>
                <a:latin typeface="Calibri"/>
              </a:rPr>
              <a:t> </a:t>
            </a:r>
            <a:r>
              <a:rPr b="0" lang="es-ES" sz="3200" spc="-1" strike="noStrike">
                <a:solidFill>
                  <a:srgbClr val="000000"/>
                </a:solidFill>
                <a:uFill>
                  <a:solidFill>
                    <a:srgbClr val="ffffff"/>
                  </a:solidFill>
                </a:uFill>
                <a:latin typeface="Calibri"/>
              </a:rPr>
              <a:t>SELECT * FROM vistaPedidos</a:t>
            </a:r>
            <a:endParaRPr b="0" lang="es-ES" sz="3200" spc="-1" strike="noStrike">
              <a:solidFill>
                <a:srgbClr val="000000"/>
              </a:solidFill>
              <a:uFill>
                <a:solidFill>
                  <a:srgbClr val="ffffff"/>
                </a:solidFill>
              </a:uFill>
              <a:latin typeface="Calibri"/>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a:noFill/>
          <a:ln>
            <a:noFill/>
          </a:ln>
        </p:spPr>
        <p:txBody>
          <a:bodyPr anchor="ctr"/>
          <a:p>
            <a:pPr algn="ctr">
              <a:lnSpc>
                <a:spcPct val="100000"/>
              </a:lnSpc>
            </a:pPr>
            <a:r>
              <a:rPr b="0" lang="es-ES" sz="4400" spc="-1" strike="noStrike">
                <a:solidFill>
                  <a:srgbClr val="000000"/>
                </a:solidFill>
                <a:uFill>
                  <a:solidFill>
                    <a:srgbClr val="ffffff"/>
                  </a:solidFill>
                </a:uFill>
                <a:latin typeface="Calibri"/>
              </a:rPr>
              <a:t>Vistas</a:t>
            </a:r>
            <a:endParaRPr b="0" lang="es-ES" sz="1800" spc="-1" strike="noStrike">
              <a:solidFill>
                <a:srgbClr val="000000"/>
              </a:solidFill>
              <a:uFill>
                <a:solidFill>
                  <a:srgbClr val="ffffff"/>
                </a:solidFill>
              </a:uFill>
              <a:latin typeface="Calibri"/>
            </a:endParaRPr>
          </a:p>
        </p:txBody>
      </p:sp>
      <p:sp>
        <p:nvSpPr>
          <p:cNvPr id="99"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1" lang="es-ES" sz="3200" spc="-1" strike="noStrike">
                <a:solidFill>
                  <a:srgbClr val="000000"/>
                </a:solidFill>
                <a:uFill>
                  <a:solidFill>
                    <a:srgbClr val="ffffff"/>
                  </a:solidFill>
                </a:uFill>
                <a:latin typeface="Calibri"/>
              </a:rPr>
              <a:t>SHOW CREATE VIEW </a:t>
            </a:r>
            <a:r>
              <a:rPr b="0" i="1" lang="es-ES" sz="3200" spc="-1" strike="noStrike">
                <a:solidFill>
                  <a:srgbClr val="000000"/>
                </a:solidFill>
                <a:uFill>
                  <a:solidFill>
                    <a:srgbClr val="ffffff"/>
                  </a:solidFill>
                </a:uFill>
                <a:latin typeface="Calibri"/>
              </a:rPr>
              <a:t>nombre_vista</a:t>
            </a:r>
            <a:endParaRPr b="0" lang="es-E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s-ES" sz="3200" spc="-1" strike="noStrike">
                <a:solidFill>
                  <a:srgbClr val="000000"/>
                </a:solidFill>
                <a:uFill>
                  <a:solidFill>
                    <a:srgbClr val="ffffff"/>
                  </a:solidFill>
                </a:uFill>
                <a:latin typeface="Calibri"/>
              </a:rPr>
              <a:t>Muestra la sentencia CREATE VIEW que se utilizó para crear la vista</a:t>
            </a:r>
            <a:endParaRPr b="0" lang="es-ES" sz="3200" spc="-1" strike="noStrike">
              <a:solidFill>
                <a:srgbClr val="000000"/>
              </a:solidFill>
              <a:uFill>
                <a:solidFill>
                  <a:srgbClr val="ffffff"/>
                </a:solidFill>
              </a:uFill>
              <a:latin typeface="Calibri"/>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457200" y="274680"/>
            <a:ext cx="8229240" cy="1142640"/>
          </a:xfrm>
          <a:prstGeom prst="rect">
            <a:avLst/>
          </a:prstGeom>
          <a:noFill/>
          <a:ln>
            <a:noFill/>
          </a:ln>
        </p:spPr>
        <p:txBody>
          <a:bodyPr anchor="ctr"/>
          <a:p>
            <a:pPr algn="ctr">
              <a:lnSpc>
                <a:spcPct val="100000"/>
              </a:lnSpc>
            </a:pPr>
            <a:r>
              <a:rPr b="0" lang="es-ES" sz="4400" spc="-1" strike="noStrike">
                <a:solidFill>
                  <a:srgbClr val="000000"/>
                </a:solidFill>
                <a:uFill>
                  <a:solidFill>
                    <a:srgbClr val="ffffff"/>
                  </a:solidFill>
                </a:uFill>
                <a:latin typeface="Calibri"/>
              </a:rPr>
              <a:t>Vistas</a:t>
            </a:r>
            <a:endParaRPr b="0" lang="es-ES" sz="1800" spc="-1" strike="noStrike">
              <a:solidFill>
                <a:srgbClr val="000000"/>
              </a:solidFill>
              <a:uFill>
                <a:solidFill>
                  <a:srgbClr val="ffffff"/>
                </a:solidFill>
              </a:uFill>
              <a:latin typeface="Calibri"/>
            </a:endParaRPr>
          </a:p>
        </p:txBody>
      </p:sp>
      <p:sp>
        <p:nvSpPr>
          <p:cNvPr id="81"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s-ES" sz="3200" spc="-1" strike="noStrike">
                <a:solidFill>
                  <a:srgbClr val="000000"/>
                </a:solidFill>
                <a:uFill>
                  <a:solidFill>
                    <a:srgbClr val="ffffff"/>
                  </a:solidFill>
                </a:uFill>
                <a:latin typeface="Calibri"/>
              </a:rPr>
              <a:t>Una vista es una tabla sin contenido, totalmente virtual, que devuelve las filas como resultado de ejecutar una consulta SQL.</a:t>
            </a:r>
            <a:endParaRPr b="0" lang="es-ES"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es-ES" sz="3200" spc="-1" strike="noStrike">
                <a:solidFill>
                  <a:srgbClr val="000000"/>
                </a:solidFill>
                <a:uFill>
                  <a:solidFill>
                    <a:srgbClr val="ffffff"/>
                  </a:solidFill>
                </a:uFill>
                <a:latin typeface="Calibri"/>
              </a:rPr>
              <a:t>La diferencia con una consulta ejecutada directamente es que, mientras cada sentencia SQL tiene que pasar por un proceso de compilación, la vista es una consulta cuya definición ha sido almacenada previamente y que ya ha sido compilada, siendo por tanto el tiempo de ejecución bastante menor</a:t>
            </a:r>
            <a:endParaRPr b="0" lang="es-ES" sz="32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457200" y="274680"/>
            <a:ext cx="8229240" cy="1142640"/>
          </a:xfrm>
          <a:prstGeom prst="rect">
            <a:avLst/>
          </a:prstGeom>
          <a:noFill/>
          <a:ln>
            <a:noFill/>
          </a:ln>
        </p:spPr>
        <p:txBody>
          <a:bodyPr anchor="ctr"/>
          <a:p>
            <a:pPr algn="ctr">
              <a:lnSpc>
                <a:spcPct val="100000"/>
              </a:lnSpc>
            </a:pPr>
            <a:r>
              <a:rPr b="0" lang="es-ES" sz="4400" spc="-1" strike="noStrike">
                <a:solidFill>
                  <a:srgbClr val="000000"/>
                </a:solidFill>
                <a:uFill>
                  <a:solidFill>
                    <a:srgbClr val="ffffff"/>
                  </a:solidFill>
                </a:uFill>
                <a:latin typeface="Calibri"/>
              </a:rPr>
              <a:t>Vistas</a:t>
            </a:r>
            <a:endParaRPr b="0" lang="es-ES" sz="1800" spc="-1" strike="noStrike">
              <a:solidFill>
                <a:srgbClr val="000000"/>
              </a:solidFill>
              <a:uFill>
                <a:solidFill>
                  <a:srgbClr val="ffffff"/>
                </a:solidFill>
              </a:uFill>
              <a:latin typeface="Calibri"/>
            </a:endParaRPr>
          </a:p>
        </p:txBody>
      </p:sp>
      <p:sp>
        <p:nvSpPr>
          <p:cNvPr id="83"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s-ES" sz="3200" spc="-1" strike="noStrike">
                <a:solidFill>
                  <a:srgbClr val="000000"/>
                </a:solidFill>
                <a:uFill>
                  <a:solidFill>
                    <a:srgbClr val="ffffff"/>
                  </a:solidFill>
                </a:uFill>
                <a:latin typeface="Calibri"/>
              </a:rPr>
              <a:t>Además un usuario puede no tener acceso a la información de varias tablas pero sí tener acceso a la vista que consulta esas tablas, proporcionando así, un acceso controlado solo a determinadas filas y columnas de esas tablas.</a:t>
            </a:r>
            <a:endParaRPr b="0" lang="es-E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s-ES" sz="3200" spc="-1" strike="noStrike">
                <a:solidFill>
                  <a:srgbClr val="000000"/>
                </a:solidFill>
                <a:uFill>
                  <a:solidFill>
                    <a:srgbClr val="ffffff"/>
                  </a:solidFill>
                </a:uFill>
                <a:latin typeface="Calibri"/>
              </a:rPr>
              <a:t> </a:t>
            </a:r>
            <a:r>
              <a:rPr b="0" lang="es-ES" sz="3200" spc="-1" strike="noStrike">
                <a:solidFill>
                  <a:srgbClr val="000000"/>
                </a:solidFill>
                <a:uFill>
                  <a:solidFill>
                    <a:srgbClr val="ffffff"/>
                  </a:solidFill>
                </a:uFill>
                <a:latin typeface="Calibri"/>
              </a:rPr>
              <a:t>Además, se pueden crear vistas para que los usuario no expertos puedan acceder de forma fácil a la información obtenida a través de una sentencia select compleja.</a:t>
            </a:r>
            <a:endParaRPr b="0" lang="es-ES" sz="32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457200" y="274680"/>
            <a:ext cx="8229240" cy="1142640"/>
          </a:xfrm>
          <a:prstGeom prst="rect">
            <a:avLst/>
          </a:prstGeom>
          <a:noFill/>
          <a:ln>
            <a:noFill/>
          </a:ln>
        </p:spPr>
        <p:txBody>
          <a:bodyPr anchor="ctr"/>
          <a:p>
            <a:pPr algn="ctr">
              <a:lnSpc>
                <a:spcPct val="100000"/>
              </a:lnSpc>
            </a:pPr>
            <a:r>
              <a:rPr b="0" lang="es-ES" sz="4400" spc="-1" strike="noStrike">
                <a:solidFill>
                  <a:srgbClr val="000000"/>
                </a:solidFill>
                <a:uFill>
                  <a:solidFill>
                    <a:srgbClr val="ffffff"/>
                  </a:solidFill>
                </a:uFill>
                <a:latin typeface="Calibri"/>
              </a:rPr>
              <a:t>Vistas</a:t>
            </a:r>
            <a:endParaRPr b="0" lang="es-ES" sz="1800" spc="-1" strike="noStrike">
              <a:solidFill>
                <a:srgbClr val="000000"/>
              </a:solidFill>
              <a:uFill>
                <a:solidFill>
                  <a:srgbClr val="ffffff"/>
                </a:solidFill>
              </a:uFill>
              <a:latin typeface="Calibri"/>
            </a:endParaRPr>
          </a:p>
        </p:txBody>
      </p:sp>
      <p:sp>
        <p:nvSpPr>
          <p:cNvPr id="85" name="TextShape 2"/>
          <p:cNvSpPr txBox="1"/>
          <p:nvPr/>
        </p:nvSpPr>
        <p:spPr>
          <a:xfrm>
            <a:off x="457200" y="1600200"/>
            <a:ext cx="8229240" cy="4525560"/>
          </a:xfrm>
          <a:prstGeom prst="rect">
            <a:avLst/>
          </a:prstGeom>
          <a:noFill/>
          <a:ln>
            <a:noFill/>
          </a:ln>
        </p:spPr>
        <p:txBody>
          <a:bodyPr/>
          <a:p>
            <a:pPr marL="343080" indent="-342720" algn="just">
              <a:lnSpc>
                <a:spcPct val="100000"/>
              </a:lnSpc>
              <a:buClr>
                <a:srgbClr val="000000"/>
              </a:buClr>
              <a:buFont typeface="Arial"/>
              <a:buChar char="•"/>
            </a:pPr>
            <a:r>
              <a:rPr b="0" lang="es-ES" sz="2400" spc="-1" strike="noStrike">
                <a:solidFill>
                  <a:srgbClr val="000000"/>
                </a:solidFill>
                <a:uFill>
                  <a:solidFill>
                    <a:srgbClr val="ffffff"/>
                  </a:solidFill>
                </a:uFill>
                <a:latin typeface="Calibri"/>
              </a:rPr>
              <a:t>Una vista de base de datos es un resultado de una consulta SQL de una o varias tablas; también se le puede considerar una tabla virtual.</a:t>
            </a:r>
            <a:endParaRPr b="0" lang="es-ES"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es-ES" sz="2400" spc="-1" strike="noStrike">
                <a:solidFill>
                  <a:srgbClr val="000000"/>
                </a:solidFill>
                <a:uFill>
                  <a:solidFill>
                    <a:srgbClr val="ffffff"/>
                  </a:solidFill>
                </a:uFill>
                <a:latin typeface="Calibri"/>
              </a:rPr>
              <a:t>Tienen la misma estructura que una tabla: filas y columnas.</a:t>
            </a:r>
            <a:endParaRPr b="0" lang="es-ES"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es-ES" sz="2400" spc="-1" strike="noStrike">
                <a:solidFill>
                  <a:srgbClr val="000000"/>
                </a:solidFill>
                <a:uFill>
                  <a:solidFill>
                    <a:srgbClr val="ffffff"/>
                  </a:solidFill>
                </a:uFill>
                <a:latin typeface="Calibri"/>
              </a:rPr>
              <a:t>Sólo almacenan la definición, no los datos.</a:t>
            </a:r>
            <a:endParaRPr b="0" lang="es-ES"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es-ES" sz="2400" spc="-1" strike="noStrike">
                <a:solidFill>
                  <a:srgbClr val="000000"/>
                </a:solidFill>
                <a:uFill>
                  <a:solidFill>
                    <a:srgbClr val="ffffff"/>
                  </a:solidFill>
                </a:uFill>
                <a:latin typeface="Calibri"/>
              </a:rPr>
              <a:t>Los datos que se recuperan mediante una consulta a una vista se presentarán igual que los de una tabla.</a:t>
            </a:r>
            <a:endParaRPr b="0" lang="es-ES"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es-ES" sz="2400" spc="-1" strike="noStrike">
                <a:solidFill>
                  <a:srgbClr val="000000"/>
                </a:solidFill>
                <a:uFill>
                  <a:solidFill>
                    <a:srgbClr val="ffffff"/>
                  </a:solidFill>
                </a:uFill>
                <a:latin typeface="Calibri"/>
              </a:rPr>
              <a:t>Se especifican a través de una expresión de consulta (una sentencia SELECT) que la calcula y que puede realizarse sobre una o más tablas.</a:t>
            </a:r>
            <a:endParaRPr b="0" lang="es-ES" sz="32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a:noFill/>
          <a:ln>
            <a:noFill/>
          </a:ln>
        </p:spPr>
        <p:txBody>
          <a:bodyPr anchor="ctr"/>
          <a:p>
            <a:pPr algn="ctr">
              <a:lnSpc>
                <a:spcPct val="100000"/>
              </a:lnSpc>
            </a:pPr>
            <a:r>
              <a:rPr b="0" lang="es-ES" sz="4400" spc="-1" strike="noStrike">
                <a:solidFill>
                  <a:srgbClr val="000000"/>
                </a:solidFill>
                <a:uFill>
                  <a:solidFill>
                    <a:srgbClr val="ffffff"/>
                  </a:solidFill>
                </a:uFill>
                <a:latin typeface="Calibri"/>
              </a:rPr>
              <a:t>Vistas</a:t>
            </a:r>
            <a:endParaRPr b="0" lang="es-ES" sz="1800" spc="-1" strike="noStrike">
              <a:solidFill>
                <a:srgbClr val="000000"/>
              </a:solidFill>
              <a:uFill>
                <a:solidFill>
                  <a:srgbClr val="ffffff"/>
                </a:solidFill>
              </a:uFill>
              <a:latin typeface="Calibri"/>
            </a:endParaRPr>
          </a:p>
        </p:txBody>
      </p:sp>
      <p:sp>
        <p:nvSpPr>
          <p:cNvPr id="87"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s-ES" sz="2400" spc="-1" strike="noStrike">
                <a:solidFill>
                  <a:srgbClr val="000000"/>
                </a:solidFill>
                <a:uFill>
                  <a:solidFill>
                    <a:srgbClr val="ffffff"/>
                  </a:solidFill>
                </a:uFill>
                <a:latin typeface="Calibri"/>
              </a:rPr>
              <a:t>Para crear una vista debemos utilizar la sentencia </a:t>
            </a:r>
            <a:r>
              <a:rPr b="1" lang="es-ES" sz="2400" spc="-1" strike="noStrike">
                <a:solidFill>
                  <a:srgbClr val="000000"/>
                </a:solidFill>
                <a:uFill>
                  <a:solidFill>
                    <a:srgbClr val="ffffff"/>
                  </a:solidFill>
                </a:uFill>
                <a:latin typeface="Calibri"/>
              </a:rPr>
              <a:t>CREATE VIEW</a:t>
            </a:r>
            <a:r>
              <a:rPr b="0" lang="es-ES" sz="2400" spc="-1" strike="noStrike">
                <a:solidFill>
                  <a:srgbClr val="000000"/>
                </a:solidFill>
                <a:uFill>
                  <a:solidFill>
                    <a:srgbClr val="ffffff"/>
                  </a:solidFill>
                </a:uFill>
                <a:latin typeface="Calibri"/>
              </a:rPr>
              <a:t>, debiendo proporcionar un nombre a la vista y una sentencia SQL </a:t>
            </a:r>
            <a:r>
              <a:rPr b="1" lang="es-ES" sz="2400" spc="-1" strike="noStrike">
                <a:solidFill>
                  <a:srgbClr val="000000"/>
                </a:solidFill>
                <a:uFill>
                  <a:solidFill>
                    <a:srgbClr val="ffffff"/>
                  </a:solidFill>
                </a:uFill>
                <a:latin typeface="Calibri"/>
              </a:rPr>
              <a:t>SELECT </a:t>
            </a:r>
            <a:r>
              <a:rPr b="0" lang="es-ES" sz="2400" spc="-1" strike="noStrike">
                <a:solidFill>
                  <a:srgbClr val="000000"/>
                </a:solidFill>
                <a:uFill>
                  <a:solidFill>
                    <a:srgbClr val="ffffff"/>
                  </a:solidFill>
                </a:uFill>
                <a:latin typeface="Calibri"/>
              </a:rPr>
              <a:t>válida.</a:t>
            </a:r>
            <a:endParaRPr b="0" lang="es-ES" sz="3200" spc="-1" strike="noStrike">
              <a:solidFill>
                <a:srgbClr val="000000"/>
              </a:solidFill>
              <a:uFill>
                <a:solidFill>
                  <a:srgbClr val="ffffff"/>
                </a:solidFill>
              </a:uFill>
              <a:latin typeface="Calibri"/>
            </a:endParaRPr>
          </a:p>
          <a:p>
            <a:pPr>
              <a:lnSpc>
                <a:spcPct val="100000"/>
              </a:lnSpc>
            </a:pPr>
            <a:r>
              <a:rPr b="1" lang="es-ES" sz="3200" spc="-1" strike="noStrike">
                <a:solidFill>
                  <a:srgbClr val="000000"/>
                </a:solidFill>
                <a:uFill>
                  <a:solidFill>
                    <a:srgbClr val="ffffff"/>
                  </a:solidFill>
                </a:uFill>
                <a:latin typeface="Calibri"/>
              </a:rPr>
              <a:t>CREATE VIEW </a:t>
            </a:r>
            <a:r>
              <a:rPr b="0" lang="es-ES" sz="3200" spc="-1" strike="noStrike">
                <a:solidFill>
                  <a:srgbClr val="000000"/>
                </a:solidFill>
                <a:uFill>
                  <a:solidFill>
                    <a:srgbClr val="ffffff"/>
                  </a:solidFill>
                </a:uFill>
                <a:latin typeface="Calibri"/>
              </a:rPr>
              <a:t>&lt;nombre_vista&gt; </a:t>
            </a:r>
            <a:r>
              <a:rPr b="1" lang="es-ES" sz="3200" spc="-1" strike="noStrike">
                <a:solidFill>
                  <a:srgbClr val="000000"/>
                </a:solidFill>
                <a:uFill>
                  <a:solidFill>
                    <a:srgbClr val="ffffff"/>
                  </a:solidFill>
                </a:uFill>
                <a:latin typeface="Calibri"/>
              </a:rPr>
              <a:t>AS </a:t>
            </a:r>
            <a:r>
              <a:rPr b="0" lang="es-ES" sz="3200" spc="-1" strike="noStrike">
                <a:solidFill>
                  <a:srgbClr val="000000"/>
                </a:solidFill>
                <a:uFill>
                  <a:solidFill>
                    <a:srgbClr val="ffffff"/>
                  </a:solidFill>
                </a:uFill>
                <a:latin typeface="Calibri"/>
              </a:rPr>
              <a:t>(&lt;sentencia_select&gt;) </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s-ES" sz="2400" spc="-1" strike="noStrike">
                <a:solidFill>
                  <a:srgbClr val="000000"/>
                </a:solidFill>
                <a:uFill>
                  <a:solidFill>
                    <a:srgbClr val="ffffff"/>
                  </a:solidFill>
                </a:uFill>
                <a:latin typeface="Calibri"/>
              </a:rPr>
              <a:t>Para eliminar una vista:</a:t>
            </a:r>
            <a:endParaRPr b="0" lang="es-ES" sz="3200" spc="-1" strike="noStrike">
              <a:solidFill>
                <a:srgbClr val="000000"/>
              </a:solidFill>
              <a:uFill>
                <a:solidFill>
                  <a:srgbClr val="ffffff"/>
                </a:solidFill>
              </a:uFill>
              <a:latin typeface="Calibri"/>
            </a:endParaRPr>
          </a:p>
          <a:p>
            <a:pPr>
              <a:lnSpc>
                <a:spcPct val="100000"/>
              </a:lnSpc>
            </a:pPr>
            <a:r>
              <a:rPr b="0" lang="es-ES" sz="3200" spc="-1" strike="noStrike">
                <a:solidFill>
                  <a:srgbClr val="000000"/>
                </a:solidFill>
                <a:uFill>
                  <a:solidFill>
                    <a:srgbClr val="ffffff"/>
                  </a:solidFill>
                </a:uFill>
                <a:latin typeface="Calibri"/>
              </a:rPr>
              <a:t>DROP VIEW nombre_vista</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a:noFill/>
          <a:ln>
            <a:noFill/>
          </a:ln>
        </p:spPr>
        <p:txBody>
          <a:bodyPr anchor="ctr"/>
          <a:p>
            <a:pPr algn="ctr">
              <a:lnSpc>
                <a:spcPct val="100000"/>
              </a:lnSpc>
            </a:pPr>
            <a:r>
              <a:rPr b="0" lang="es-ES" sz="4400" spc="-1" strike="noStrike">
                <a:solidFill>
                  <a:srgbClr val="000000"/>
                </a:solidFill>
                <a:uFill>
                  <a:solidFill>
                    <a:srgbClr val="ffffff"/>
                  </a:solidFill>
                </a:uFill>
                <a:latin typeface="Calibri"/>
              </a:rPr>
              <a:t>Vistas</a:t>
            </a:r>
            <a:endParaRPr b="0" lang="es-ES" sz="1800" spc="-1" strike="noStrike">
              <a:solidFill>
                <a:srgbClr val="000000"/>
              </a:solidFill>
              <a:uFill>
                <a:solidFill>
                  <a:srgbClr val="ffffff"/>
                </a:solidFill>
              </a:uFill>
              <a:latin typeface="Calibri"/>
            </a:endParaRPr>
          </a:p>
        </p:txBody>
      </p:sp>
      <p:sp>
        <p:nvSpPr>
          <p:cNvPr id="89"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s-ES" sz="3200" spc="-1" strike="noStrike">
                <a:solidFill>
                  <a:srgbClr val="000000"/>
                </a:solidFill>
                <a:uFill>
                  <a:solidFill>
                    <a:srgbClr val="ffffff"/>
                  </a:solidFill>
                </a:uFill>
                <a:latin typeface="Calibri"/>
              </a:rPr>
              <a:t>Ejemplo:</a:t>
            </a:r>
            <a:endParaRPr b="0" lang="es-ES" sz="3200" spc="-1" strike="noStrike">
              <a:solidFill>
                <a:srgbClr val="000000"/>
              </a:solidFill>
              <a:uFill>
                <a:solidFill>
                  <a:srgbClr val="ffffff"/>
                </a:solidFill>
              </a:uFill>
              <a:latin typeface="Calibri"/>
            </a:endParaRPr>
          </a:p>
          <a:p>
            <a:pPr>
              <a:lnSpc>
                <a:spcPct val="100000"/>
              </a:lnSpc>
            </a:pPr>
            <a:r>
              <a:rPr b="0" lang="es-ES" sz="2800" spc="-1" strike="noStrike">
                <a:solidFill>
                  <a:srgbClr val="000000"/>
                </a:solidFill>
                <a:uFill>
                  <a:solidFill>
                    <a:srgbClr val="ffffff"/>
                  </a:solidFill>
                </a:uFill>
                <a:latin typeface="Calibri"/>
              </a:rPr>
              <a:t>CREATE VIEW vistaPedidos AS SELECT num,nombre_cli, SUM(cantidad*preciouni) </a:t>
            </a:r>
            <a:endParaRPr b="0" lang="es-ES" sz="3200" spc="-1" strike="noStrike">
              <a:solidFill>
                <a:srgbClr val="000000"/>
              </a:solidFill>
              <a:uFill>
                <a:solidFill>
                  <a:srgbClr val="ffffff"/>
                </a:solidFill>
              </a:uFill>
              <a:latin typeface="Calibri"/>
            </a:endParaRPr>
          </a:p>
          <a:p>
            <a:pPr>
              <a:lnSpc>
                <a:spcPct val="100000"/>
              </a:lnSpc>
            </a:pPr>
            <a:r>
              <a:rPr b="0" lang="es-ES" sz="2800" spc="-1" strike="noStrike">
                <a:solidFill>
                  <a:srgbClr val="000000"/>
                </a:solidFill>
                <a:uFill>
                  <a:solidFill>
                    <a:srgbClr val="ffffff"/>
                  </a:solidFill>
                </a:uFill>
                <a:latin typeface="Calibri"/>
              </a:rPr>
              <a:t>FROM clientes c, pedidos p, detalles_pedidos d </a:t>
            </a:r>
            <a:endParaRPr b="0" lang="es-ES" sz="3200" spc="-1" strike="noStrike">
              <a:solidFill>
                <a:srgbClr val="000000"/>
              </a:solidFill>
              <a:uFill>
                <a:solidFill>
                  <a:srgbClr val="ffffff"/>
                </a:solidFill>
              </a:uFill>
              <a:latin typeface="Calibri"/>
            </a:endParaRPr>
          </a:p>
          <a:p>
            <a:pPr>
              <a:lnSpc>
                <a:spcPct val="100000"/>
              </a:lnSpc>
            </a:pPr>
            <a:r>
              <a:rPr b="0" lang="es-ES" sz="2800" spc="-1" strike="noStrike">
                <a:solidFill>
                  <a:srgbClr val="000000"/>
                </a:solidFill>
                <a:uFill>
                  <a:solidFill>
                    <a:srgbClr val="ffffff"/>
                  </a:solidFill>
                </a:uFill>
                <a:latin typeface="Calibri"/>
              </a:rPr>
              <a:t>WHERE c.cod_cli=p.cod_cli and p.cod_cli=d.cod_cli </a:t>
            </a:r>
            <a:endParaRPr b="0" lang="es-ES" sz="3200" spc="-1" strike="noStrike">
              <a:solidFill>
                <a:srgbClr val="000000"/>
              </a:solidFill>
              <a:uFill>
                <a:solidFill>
                  <a:srgbClr val="ffffff"/>
                </a:solidFill>
              </a:uFill>
              <a:latin typeface="Calibri"/>
            </a:endParaRPr>
          </a:p>
          <a:p>
            <a:pPr>
              <a:lnSpc>
                <a:spcPct val="100000"/>
              </a:lnSpc>
            </a:pPr>
            <a:r>
              <a:rPr b="0" lang="es-ES" sz="2800" spc="-1" strike="noStrike">
                <a:solidFill>
                  <a:srgbClr val="000000"/>
                </a:solidFill>
                <a:uFill>
                  <a:solidFill>
                    <a:srgbClr val="ffffff"/>
                  </a:solidFill>
                </a:uFill>
                <a:latin typeface="Calibri"/>
              </a:rPr>
              <a:t>GROUY BY num, nombre_cli;</a:t>
            </a:r>
            <a:endParaRPr b="0" lang="es-ES" sz="3200" spc="-1" strike="noStrike">
              <a:solidFill>
                <a:srgbClr val="000000"/>
              </a:solidFill>
              <a:uFill>
                <a:solidFill>
                  <a:srgbClr val="ffffff"/>
                </a:solidFill>
              </a:uFill>
              <a:latin typeface="Calibri"/>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p>
            <a:pPr algn="ctr">
              <a:lnSpc>
                <a:spcPct val="100000"/>
              </a:lnSpc>
            </a:pPr>
            <a:r>
              <a:rPr b="0" lang="es-ES" sz="4400" spc="-1" strike="noStrike">
                <a:solidFill>
                  <a:srgbClr val="000000"/>
                </a:solidFill>
                <a:uFill>
                  <a:solidFill>
                    <a:srgbClr val="ffffff"/>
                  </a:solidFill>
                </a:uFill>
                <a:latin typeface="Calibri"/>
              </a:rPr>
              <a:t>Vistas</a:t>
            </a:r>
            <a:endParaRPr b="0" lang="es-ES" sz="1800" spc="-1" strike="noStrike">
              <a:solidFill>
                <a:srgbClr val="000000"/>
              </a:solidFill>
              <a:uFill>
                <a:solidFill>
                  <a:srgbClr val="ffffff"/>
                </a:solidFill>
              </a:uFill>
              <a:latin typeface="Calibri"/>
            </a:endParaRPr>
          </a:p>
        </p:txBody>
      </p:sp>
      <p:sp>
        <p:nvSpPr>
          <p:cNvPr id="91" name="TextShape 2"/>
          <p:cNvSpPr txBox="1"/>
          <p:nvPr/>
        </p:nvSpPr>
        <p:spPr>
          <a:xfrm>
            <a:off x="457200" y="1600200"/>
            <a:ext cx="8229240" cy="4525560"/>
          </a:xfrm>
          <a:prstGeom prst="rect">
            <a:avLst/>
          </a:prstGeom>
          <a:noFill/>
          <a:ln>
            <a:noFill/>
          </a:ln>
        </p:spPr>
        <p:txBody>
          <a:bodyPr/>
          <a:p>
            <a:pPr>
              <a:lnSpc>
                <a:spcPct val="100000"/>
              </a:lnSpc>
            </a:pPr>
            <a:r>
              <a:rPr b="0" lang="es-ES" sz="2800" spc="-1" strike="noStrike">
                <a:solidFill>
                  <a:srgbClr val="000000"/>
                </a:solidFill>
                <a:uFill>
                  <a:solidFill>
                    <a:srgbClr val="ffffff"/>
                  </a:solidFill>
                </a:uFill>
                <a:latin typeface="Calibri"/>
              </a:rPr>
              <a:t>Ejemplo: Crear una vista sobre nuestra tabla alquileres, en la que se nos muestre el nombre y apellidos del cliente en lugar de su código.</a:t>
            </a:r>
            <a:endParaRPr b="0" lang="es-ES" sz="3200" spc="-1" strike="noStrike">
              <a:solidFill>
                <a:srgbClr val="000000"/>
              </a:solidFill>
              <a:uFill>
                <a:solidFill>
                  <a:srgbClr val="ffffff"/>
                </a:solidFill>
              </a:uFill>
              <a:latin typeface="Calibri"/>
            </a:endParaRPr>
          </a:p>
          <a:p>
            <a:pPr>
              <a:lnSpc>
                <a:spcPct val="100000"/>
              </a:lnSpc>
            </a:pPr>
            <a:r>
              <a:rPr b="1" lang="es-ES" sz="3200" spc="-1" strike="noStrike">
                <a:solidFill>
                  <a:srgbClr val="000000"/>
                </a:solidFill>
                <a:uFill>
                  <a:solidFill>
                    <a:srgbClr val="ffffff"/>
                  </a:solidFill>
                </a:uFill>
                <a:latin typeface="Calibri"/>
              </a:rPr>
              <a:t>CREATE VIEW vAlquileres AS</a:t>
            </a:r>
            <a:endParaRPr b="0" lang="es-ES" sz="3200" spc="-1" strike="noStrike">
              <a:solidFill>
                <a:srgbClr val="000000"/>
              </a:solidFill>
              <a:uFill>
                <a:solidFill>
                  <a:srgbClr val="ffffff"/>
                </a:solidFill>
              </a:uFill>
              <a:latin typeface="Calibri"/>
            </a:endParaRPr>
          </a:p>
          <a:p>
            <a:pPr>
              <a:lnSpc>
                <a:spcPct val="100000"/>
              </a:lnSpc>
            </a:pPr>
            <a:r>
              <a:rPr b="0" lang="es-ES" sz="3200" spc="-1" strike="noStrike">
                <a:solidFill>
                  <a:srgbClr val="000000"/>
                </a:solidFill>
                <a:uFill>
                  <a:solidFill>
                    <a:srgbClr val="ffffff"/>
                  </a:solidFill>
                </a:uFill>
                <a:latin typeface="Calibri"/>
              </a:rPr>
              <a:t>( </a:t>
            </a:r>
            <a:r>
              <a:rPr b="1" lang="es-ES" sz="3200" spc="-1" strike="noStrike">
                <a:solidFill>
                  <a:srgbClr val="000000"/>
                </a:solidFill>
                <a:uFill>
                  <a:solidFill>
                    <a:srgbClr val="ffffff"/>
                  </a:solidFill>
                </a:uFill>
                <a:latin typeface="Calibri"/>
              </a:rPr>
              <a:t>SELECT </a:t>
            </a:r>
            <a:r>
              <a:rPr b="0" lang="es-ES" sz="3200" spc="-1" strike="noStrike">
                <a:solidFill>
                  <a:srgbClr val="000000"/>
                </a:solidFill>
                <a:uFill>
                  <a:solidFill>
                    <a:srgbClr val="ffffff"/>
                  </a:solidFill>
                </a:uFill>
                <a:latin typeface="Calibri"/>
              </a:rPr>
              <a:t>nombre, apellidos, matricula</a:t>
            </a:r>
            <a:endParaRPr b="0" lang="es-ES" sz="3200" spc="-1" strike="noStrike">
              <a:solidFill>
                <a:srgbClr val="000000"/>
              </a:solidFill>
              <a:uFill>
                <a:solidFill>
                  <a:srgbClr val="ffffff"/>
                </a:solidFill>
              </a:uFill>
              <a:latin typeface="Calibri"/>
            </a:endParaRPr>
          </a:p>
          <a:p>
            <a:pPr>
              <a:lnSpc>
                <a:spcPct val="100000"/>
              </a:lnSpc>
            </a:pPr>
            <a:r>
              <a:rPr b="1" lang="es-ES" sz="3200" spc="-1" strike="noStrike">
                <a:solidFill>
                  <a:srgbClr val="000000"/>
                </a:solidFill>
                <a:uFill>
                  <a:solidFill>
                    <a:srgbClr val="ffffff"/>
                  </a:solidFill>
                </a:uFill>
                <a:latin typeface="Calibri"/>
              </a:rPr>
              <a:t>FROM </a:t>
            </a:r>
            <a:r>
              <a:rPr b="0" lang="es-ES" sz="3200" spc="-1" strike="noStrike">
                <a:solidFill>
                  <a:srgbClr val="000000"/>
                </a:solidFill>
                <a:uFill>
                  <a:solidFill>
                    <a:srgbClr val="ffffff"/>
                  </a:solidFill>
                </a:uFill>
                <a:latin typeface="Calibri"/>
              </a:rPr>
              <a:t>tAlquileres, tClientes</a:t>
            </a:r>
            <a:endParaRPr b="0" lang="es-ES" sz="3200" spc="-1" strike="noStrike">
              <a:solidFill>
                <a:srgbClr val="000000"/>
              </a:solidFill>
              <a:uFill>
                <a:solidFill>
                  <a:srgbClr val="ffffff"/>
                </a:solidFill>
              </a:uFill>
              <a:latin typeface="Calibri"/>
            </a:endParaRPr>
          </a:p>
          <a:p>
            <a:pPr>
              <a:lnSpc>
                <a:spcPct val="100000"/>
              </a:lnSpc>
            </a:pPr>
            <a:r>
              <a:rPr b="1" lang="es-ES" sz="3200" spc="-1" strike="noStrike">
                <a:solidFill>
                  <a:srgbClr val="000000"/>
                </a:solidFill>
                <a:uFill>
                  <a:solidFill>
                    <a:srgbClr val="ffffff"/>
                  </a:solidFill>
                </a:uFill>
                <a:latin typeface="Calibri"/>
              </a:rPr>
              <a:t>WHERE </a:t>
            </a:r>
            <a:r>
              <a:rPr b="0" lang="es-ES" sz="3200" spc="-1" strike="noStrike">
                <a:solidFill>
                  <a:srgbClr val="000000"/>
                </a:solidFill>
                <a:uFill>
                  <a:solidFill>
                    <a:srgbClr val="ffffff"/>
                  </a:solidFill>
                </a:uFill>
                <a:latin typeface="Calibri"/>
              </a:rPr>
              <a:t> tAlquileres.codigo_cliente = tclientes.codigo )</a:t>
            </a:r>
            <a:endParaRPr b="0" lang="es-ES" sz="3200" spc="-1" strike="noStrike">
              <a:solidFill>
                <a:srgbClr val="000000"/>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a:noFill/>
          <a:ln>
            <a:noFill/>
          </a:ln>
        </p:spPr>
        <p:txBody>
          <a:bodyPr anchor="ctr"/>
          <a:p>
            <a:pPr algn="ctr">
              <a:lnSpc>
                <a:spcPct val="100000"/>
              </a:lnSpc>
            </a:pPr>
            <a:r>
              <a:rPr b="0" lang="es-ES" sz="4400" spc="-1" strike="noStrike">
                <a:solidFill>
                  <a:srgbClr val="000000"/>
                </a:solidFill>
                <a:uFill>
                  <a:solidFill>
                    <a:srgbClr val="ffffff"/>
                  </a:solidFill>
                </a:uFill>
                <a:latin typeface="Calibri"/>
              </a:rPr>
              <a:t>Vistas</a:t>
            </a:r>
            <a:endParaRPr b="0" lang="es-ES" sz="1800" spc="-1" strike="noStrike">
              <a:solidFill>
                <a:srgbClr val="000000"/>
              </a:solidFill>
              <a:uFill>
                <a:solidFill>
                  <a:srgbClr val="ffffff"/>
                </a:solidFill>
              </a:uFill>
              <a:latin typeface="Calibri"/>
            </a:endParaRPr>
          </a:p>
        </p:txBody>
      </p:sp>
      <p:sp>
        <p:nvSpPr>
          <p:cNvPr id="93"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s-ES" sz="2400" spc="-1" strike="noStrike">
                <a:solidFill>
                  <a:srgbClr val="000000"/>
                </a:solidFill>
                <a:uFill>
                  <a:solidFill>
                    <a:srgbClr val="ffffff"/>
                  </a:solidFill>
                </a:uFill>
                <a:latin typeface="Calibri"/>
              </a:rPr>
              <a:t>Si queremos, modificar la definición de nuestra vista podemos utilizar la sentencia </a:t>
            </a:r>
            <a:r>
              <a:rPr b="1" lang="es-ES" sz="2400" spc="-1" strike="noStrike">
                <a:solidFill>
                  <a:srgbClr val="000000"/>
                </a:solidFill>
                <a:uFill>
                  <a:solidFill>
                    <a:srgbClr val="ffffff"/>
                  </a:solidFill>
                </a:uFill>
                <a:latin typeface="Calibri"/>
              </a:rPr>
              <a:t>ALTER VIEW</a:t>
            </a:r>
            <a:r>
              <a:rPr b="0" lang="es-ES" sz="2400" spc="-1" strike="noStrike">
                <a:solidFill>
                  <a:srgbClr val="000000"/>
                </a:solidFill>
                <a:uFill>
                  <a:solidFill>
                    <a:srgbClr val="ffffff"/>
                  </a:solidFill>
                </a:uFill>
                <a:latin typeface="Calibri"/>
              </a:rPr>
              <a:t>, de forma muy parecida a como lo hacíamos con las tablas. En este caso queremos añadir los campos fx_alquiler y fx_devolucion a la vista.</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r>
              <a:rPr b="1" lang="es-ES" sz="2600" spc="-1" strike="noStrike">
                <a:solidFill>
                  <a:srgbClr val="000000"/>
                </a:solidFill>
                <a:uFill>
                  <a:solidFill>
                    <a:srgbClr val="ffffff"/>
                  </a:solidFill>
                </a:uFill>
                <a:latin typeface="Calibri"/>
              </a:rPr>
              <a:t>ALTER VIEW </a:t>
            </a:r>
            <a:r>
              <a:rPr b="0" lang="es-ES" sz="2600" spc="-1" strike="noStrike">
                <a:solidFill>
                  <a:srgbClr val="000000"/>
                </a:solidFill>
                <a:uFill>
                  <a:solidFill>
                    <a:srgbClr val="ffffff"/>
                  </a:solidFill>
                </a:uFill>
                <a:latin typeface="Calibri"/>
              </a:rPr>
              <a:t>vAlquileres </a:t>
            </a:r>
            <a:r>
              <a:rPr b="1" lang="es-ES" sz="2600" spc="-1" strike="noStrike">
                <a:solidFill>
                  <a:srgbClr val="000000"/>
                </a:solidFill>
                <a:uFill>
                  <a:solidFill>
                    <a:srgbClr val="ffffff"/>
                  </a:solidFill>
                </a:uFill>
                <a:latin typeface="Calibri"/>
              </a:rPr>
              <a:t>AS</a:t>
            </a:r>
            <a:endParaRPr b="0" lang="es-ES" sz="3200" spc="-1" strike="noStrike">
              <a:solidFill>
                <a:srgbClr val="000000"/>
              </a:solidFill>
              <a:uFill>
                <a:solidFill>
                  <a:srgbClr val="ffffff"/>
                </a:solidFill>
              </a:uFill>
              <a:latin typeface="Calibri"/>
            </a:endParaRPr>
          </a:p>
          <a:p>
            <a:pPr>
              <a:lnSpc>
                <a:spcPct val="100000"/>
              </a:lnSpc>
            </a:pPr>
            <a:r>
              <a:rPr b="0" lang="es-ES" sz="2600" spc="-1" strike="noStrike">
                <a:solidFill>
                  <a:srgbClr val="000000"/>
                </a:solidFill>
                <a:uFill>
                  <a:solidFill>
                    <a:srgbClr val="ffffff"/>
                  </a:solidFill>
                </a:uFill>
                <a:latin typeface="Calibri"/>
              </a:rPr>
              <a:t>( </a:t>
            </a:r>
            <a:r>
              <a:rPr b="1" lang="es-ES" sz="2600" spc="-1" strike="noStrike">
                <a:solidFill>
                  <a:srgbClr val="000000"/>
                </a:solidFill>
                <a:uFill>
                  <a:solidFill>
                    <a:srgbClr val="ffffff"/>
                  </a:solidFill>
                </a:uFill>
                <a:latin typeface="Calibri"/>
              </a:rPr>
              <a:t>SELECT </a:t>
            </a:r>
            <a:r>
              <a:rPr b="0" lang="es-ES" sz="2600" spc="-1" strike="noStrike">
                <a:solidFill>
                  <a:srgbClr val="000000"/>
                </a:solidFill>
                <a:uFill>
                  <a:solidFill>
                    <a:srgbClr val="ffffff"/>
                  </a:solidFill>
                </a:uFill>
                <a:latin typeface="Calibri"/>
              </a:rPr>
              <a:t>nombre, apellidos, matricula, fx_alquiler, fx_devolucion</a:t>
            </a:r>
            <a:endParaRPr b="0" lang="es-ES" sz="3200" spc="-1" strike="noStrike">
              <a:solidFill>
                <a:srgbClr val="000000"/>
              </a:solidFill>
              <a:uFill>
                <a:solidFill>
                  <a:srgbClr val="ffffff"/>
                </a:solidFill>
              </a:uFill>
              <a:latin typeface="Calibri"/>
            </a:endParaRPr>
          </a:p>
          <a:p>
            <a:pPr>
              <a:lnSpc>
                <a:spcPct val="100000"/>
              </a:lnSpc>
            </a:pPr>
            <a:r>
              <a:rPr b="1" lang="es-ES" sz="2600" spc="-1" strike="noStrike">
                <a:solidFill>
                  <a:srgbClr val="000000"/>
                </a:solidFill>
                <a:uFill>
                  <a:solidFill>
                    <a:srgbClr val="ffffff"/>
                  </a:solidFill>
                </a:uFill>
                <a:latin typeface="Calibri"/>
              </a:rPr>
              <a:t>FROM </a:t>
            </a:r>
            <a:r>
              <a:rPr b="0" lang="es-ES" sz="2600" spc="-1" strike="noStrike">
                <a:solidFill>
                  <a:srgbClr val="000000"/>
                </a:solidFill>
                <a:uFill>
                  <a:solidFill>
                    <a:srgbClr val="ffffff"/>
                  </a:solidFill>
                </a:uFill>
                <a:latin typeface="Calibri"/>
              </a:rPr>
              <a:t>tAlquileres, tClientes</a:t>
            </a:r>
            <a:endParaRPr b="0" lang="es-ES" sz="3200" spc="-1" strike="noStrike">
              <a:solidFill>
                <a:srgbClr val="000000"/>
              </a:solidFill>
              <a:uFill>
                <a:solidFill>
                  <a:srgbClr val="ffffff"/>
                </a:solidFill>
              </a:uFill>
              <a:latin typeface="Calibri"/>
            </a:endParaRPr>
          </a:p>
          <a:p>
            <a:pPr>
              <a:lnSpc>
                <a:spcPct val="100000"/>
              </a:lnSpc>
            </a:pPr>
            <a:r>
              <a:rPr b="1" lang="es-ES" sz="2600" spc="-1" strike="noStrike">
                <a:solidFill>
                  <a:srgbClr val="000000"/>
                </a:solidFill>
                <a:uFill>
                  <a:solidFill>
                    <a:srgbClr val="ffffff"/>
                  </a:solidFill>
                </a:uFill>
                <a:latin typeface="Calibri"/>
              </a:rPr>
              <a:t>WHERE </a:t>
            </a:r>
            <a:r>
              <a:rPr b="0" lang="es-ES" sz="2600" spc="-1" strike="noStrike">
                <a:solidFill>
                  <a:srgbClr val="000000"/>
                </a:solidFill>
                <a:uFill>
                  <a:solidFill>
                    <a:srgbClr val="ffffff"/>
                  </a:solidFill>
                </a:uFill>
                <a:latin typeface="Calibri"/>
              </a:rPr>
              <a:t>( tAlquileres.codigo_cliente = tClientes.codigo ) )</a:t>
            </a:r>
            <a:endParaRPr b="0" lang="es-ES" sz="3200" spc="-1" strike="noStrike">
              <a:solidFill>
                <a:srgbClr val="000000"/>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a:noFill/>
          <a:ln>
            <a:noFill/>
          </a:ln>
        </p:spPr>
        <p:txBody>
          <a:bodyPr anchor="ctr"/>
          <a:p>
            <a:pPr algn="ctr">
              <a:lnSpc>
                <a:spcPct val="100000"/>
              </a:lnSpc>
            </a:pPr>
            <a:r>
              <a:rPr b="0" lang="es-ES" sz="4400" spc="-1" strike="noStrike">
                <a:solidFill>
                  <a:srgbClr val="000000"/>
                </a:solidFill>
                <a:uFill>
                  <a:solidFill>
                    <a:srgbClr val="ffffff"/>
                  </a:solidFill>
                </a:uFill>
                <a:latin typeface="Calibri"/>
              </a:rPr>
              <a:t>Vistas</a:t>
            </a:r>
            <a:endParaRPr b="0" lang="es-ES" sz="1800" spc="-1" strike="noStrike">
              <a:solidFill>
                <a:srgbClr val="000000"/>
              </a:solidFill>
              <a:uFill>
                <a:solidFill>
                  <a:srgbClr val="ffffff"/>
                </a:solidFill>
              </a:uFill>
              <a:latin typeface="Calibri"/>
            </a:endParaRPr>
          </a:p>
        </p:txBody>
      </p:sp>
      <p:sp>
        <p:nvSpPr>
          <p:cNvPr id="95"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s-ES" sz="3200" spc="-1" strike="noStrike">
                <a:solidFill>
                  <a:srgbClr val="000000"/>
                </a:solidFill>
                <a:uFill>
                  <a:solidFill>
                    <a:srgbClr val="ffffff"/>
                  </a:solidFill>
                </a:uFill>
                <a:latin typeface="Calibri"/>
              </a:rPr>
              <a:t>Por último podemos eliminar la vista a través de la sentencia </a:t>
            </a:r>
            <a:r>
              <a:rPr b="1" lang="es-ES" sz="3200" spc="-1" strike="noStrike">
                <a:solidFill>
                  <a:srgbClr val="000000"/>
                </a:solidFill>
                <a:uFill>
                  <a:solidFill>
                    <a:srgbClr val="ffffff"/>
                  </a:solidFill>
                </a:uFill>
                <a:latin typeface="Calibri"/>
              </a:rPr>
              <a:t>DROP VIEW</a:t>
            </a:r>
            <a:r>
              <a:rPr b="0" lang="es-ES" sz="3200" spc="-1" strike="noStrike">
                <a:solidFill>
                  <a:srgbClr val="000000"/>
                </a:solidFill>
                <a:uFill>
                  <a:solidFill>
                    <a:srgbClr val="ffffff"/>
                  </a:solidFill>
                </a:uFill>
                <a:latin typeface="Calibri"/>
              </a:rPr>
              <a:t>.</a:t>
            </a:r>
            <a:endParaRPr b="0" lang="es-E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s-ES" sz="3200" spc="-1" strike="noStrike">
                <a:solidFill>
                  <a:srgbClr val="000000"/>
                </a:solidFill>
                <a:uFill>
                  <a:solidFill>
                    <a:srgbClr val="ffffff"/>
                  </a:solidFill>
                </a:uFill>
                <a:latin typeface="Calibri"/>
              </a:rPr>
              <a:t>Para eliminar la vista que hemos creado anteriormente se utilizaría:</a:t>
            </a:r>
            <a:endParaRPr b="0" lang="es-E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s-ES" sz="3200" spc="-1" strike="noStrike">
                <a:solidFill>
                  <a:srgbClr val="000000"/>
                </a:solidFill>
                <a:uFill>
                  <a:solidFill>
                    <a:srgbClr val="ffffff"/>
                  </a:solidFill>
                </a:uFill>
                <a:latin typeface="Calibri"/>
              </a:rPr>
              <a:t>DROP VIEW </a:t>
            </a:r>
            <a:r>
              <a:rPr b="0" lang="es-ES" sz="3200" spc="-1" strike="noStrike">
                <a:solidFill>
                  <a:srgbClr val="000000"/>
                </a:solidFill>
                <a:uFill>
                  <a:solidFill>
                    <a:srgbClr val="ffffff"/>
                  </a:solidFill>
                </a:uFill>
                <a:latin typeface="Calibri"/>
              </a:rPr>
              <a:t>vAlquileres;</a:t>
            </a:r>
            <a:endParaRPr b="0" lang="es-ES" sz="3200" spc="-1" strike="noStrike">
              <a:solidFill>
                <a:srgbClr val="000000"/>
              </a:solidFill>
              <a:uFill>
                <a:solidFill>
                  <a:srgbClr val="ffffff"/>
                </a:solidFill>
              </a:uFill>
              <a:latin typeface="Calibri"/>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483</TotalTime>
  <Application>LibreOffice/5.1.6.2$Linux_X86_64 LibreOffice_project/10m0$Build-2</Application>
  <Words>513</Words>
  <Paragraphs>49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2018-03-15T09:44:32Z</dcterms:created>
  <dc:creator>carol</dc:creator>
  <dc:description/>
  <dc:language>ca-ES</dc:language>
  <cp:lastModifiedBy/>
  <dcterms:modified xsi:type="dcterms:W3CDTF">2018-04-12T17:21:04Z</dcterms:modified>
  <cp:revision>59</cp:revision>
  <dc:subject/>
  <dc:title>Procedimientos, funciones , triggers en mysql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