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78" r:id="rId5"/>
    <p:sldId id="267" r:id="rId6"/>
    <p:sldId id="271" r:id="rId7"/>
    <p:sldId id="272" r:id="rId8"/>
    <p:sldId id="281" r:id="rId9"/>
    <p:sldId id="274" r:id="rId10"/>
    <p:sldId id="275" r:id="rId11"/>
    <p:sldId id="276" r:id="rId12"/>
    <p:sldId id="286" r:id="rId13"/>
    <p:sldId id="27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9A72"/>
    <a:srgbClr val="1EB486"/>
    <a:srgbClr val="1FBF8D"/>
    <a:srgbClr val="22CE9A"/>
    <a:srgbClr val="70E6C1"/>
    <a:srgbClr val="1DA278"/>
    <a:srgbClr val="FBB585"/>
    <a:srgbClr val="F88435"/>
    <a:srgbClr val="C3DEB0"/>
    <a:srgbClr val="5989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713" autoAdjust="0"/>
  </p:normalViewPr>
  <p:slideViewPr>
    <p:cSldViewPr snapToGrid="0">
      <p:cViewPr varScale="1">
        <p:scale>
          <a:sx n="62" d="100"/>
          <a:sy n="62" d="100"/>
        </p:scale>
        <p:origin x="804" y="2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E830D0E-F03F-479A-9C97-03304DC0991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a:extLst>
              <a:ext uri="{FF2B5EF4-FFF2-40B4-BE49-F238E27FC236}">
                <a16:creationId xmlns:a16="http://schemas.microsoft.com/office/drawing/2014/main" id="{6E4F33FA-EBC1-416F-8A11-87A8CF019E0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89709F-C287-41E8-9F0A-38EA40FABC58}" type="datetimeFigureOut">
              <a:rPr lang="en-SG" smtClean="0"/>
              <a:t>7/9/2020</a:t>
            </a:fld>
            <a:endParaRPr lang="en-SG"/>
          </a:p>
        </p:txBody>
      </p:sp>
      <p:sp>
        <p:nvSpPr>
          <p:cNvPr id="4" name="Footer Placeholder 3">
            <a:extLst>
              <a:ext uri="{FF2B5EF4-FFF2-40B4-BE49-F238E27FC236}">
                <a16:creationId xmlns:a16="http://schemas.microsoft.com/office/drawing/2014/main" id="{276BD7D1-5611-4A44-9576-3BFD9F668A2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a:extLst>
              <a:ext uri="{FF2B5EF4-FFF2-40B4-BE49-F238E27FC236}">
                <a16:creationId xmlns:a16="http://schemas.microsoft.com/office/drawing/2014/main" id="{0EAD7899-3D03-458C-AE65-36221E4B8BF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9B113C-F5C3-497B-B67B-52063746E09D}" type="slidenum">
              <a:rPr lang="en-SG" smtClean="0"/>
              <a:t>‹#›</a:t>
            </a:fld>
            <a:endParaRPr lang="en-SG"/>
          </a:p>
        </p:txBody>
      </p:sp>
    </p:spTree>
    <p:extLst>
      <p:ext uri="{BB962C8B-B14F-4D97-AF65-F5344CB8AC3E}">
        <p14:creationId xmlns:p14="http://schemas.microsoft.com/office/powerpoint/2010/main" val="36108659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F19B01-6384-43E5-9BFD-52E2A5A9CB37}" type="datetimeFigureOut">
              <a:rPr lang="en-SG" smtClean="0"/>
              <a:t>7/9/2020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2A6F8E-06A6-4F4D-B1A9-53BA98B22ED4}" type="slidenum">
              <a:rPr lang="en-SG" smtClean="0"/>
              <a:t>‹#›</a:t>
            </a:fld>
            <a:endParaRPr lang="en-SG"/>
          </a:p>
        </p:txBody>
      </p:sp>
    </p:spTree>
    <p:extLst>
      <p:ext uri="{BB962C8B-B14F-4D97-AF65-F5344CB8AC3E}">
        <p14:creationId xmlns:p14="http://schemas.microsoft.com/office/powerpoint/2010/main" val="1075883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5"/>
          </p:nvPr>
        </p:nvSpPr>
        <p:spPr/>
        <p:txBody>
          <a:bodyPr/>
          <a:lstStyle/>
          <a:p>
            <a:fld id="{842A6F8E-06A6-4F4D-B1A9-53BA98B22ED4}" type="slidenum">
              <a:rPr lang="en-SG" smtClean="0"/>
              <a:t>1</a:t>
            </a:fld>
            <a:endParaRPr lang="en-SG"/>
          </a:p>
        </p:txBody>
      </p:sp>
    </p:spTree>
    <p:extLst>
      <p:ext uri="{BB962C8B-B14F-4D97-AF65-F5344CB8AC3E}">
        <p14:creationId xmlns:p14="http://schemas.microsoft.com/office/powerpoint/2010/main" val="1049362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Are youths ready for financial independence? (2016). Retrieved September 07, 2020, from https://www.gyc.com.sg/files/youthinvesting.pdf</a:t>
            </a:r>
          </a:p>
        </p:txBody>
      </p:sp>
      <p:sp>
        <p:nvSpPr>
          <p:cNvPr id="4" name="Slide Number Placeholder 3"/>
          <p:cNvSpPr>
            <a:spLocks noGrp="1"/>
          </p:cNvSpPr>
          <p:nvPr>
            <p:ph type="sldNum" sz="quarter" idx="5"/>
          </p:nvPr>
        </p:nvSpPr>
        <p:spPr/>
        <p:txBody>
          <a:bodyPr/>
          <a:lstStyle/>
          <a:p>
            <a:fld id="{842A6F8E-06A6-4F4D-B1A9-53BA98B22ED4}" type="slidenum">
              <a:rPr lang="en-SG" smtClean="0"/>
              <a:t>2</a:t>
            </a:fld>
            <a:endParaRPr lang="en-SG"/>
          </a:p>
        </p:txBody>
      </p:sp>
    </p:spTree>
    <p:extLst>
      <p:ext uri="{BB962C8B-B14F-4D97-AF65-F5344CB8AC3E}">
        <p14:creationId xmlns:p14="http://schemas.microsoft.com/office/powerpoint/2010/main" val="1640223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42A6F8E-06A6-4F4D-B1A9-53BA98B22ED4}" type="slidenum">
              <a:rPr lang="en-SG" smtClean="0"/>
              <a:t>3</a:t>
            </a:fld>
            <a:endParaRPr lang="en-SG"/>
          </a:p>
        </p:txBody>
      </p:sp>
    </p:spTree>
    <p:extLst>
      <p:ext uri="{BB962C8B-B14F-4D97-AF65-F5344CB8AC3E}">
        <p14:creationId xmlns:p14="http://schemas.microsoft.com/office/powerpoint/2010/main" val="2821250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42A6F8E-06A6-4F4D-B1A9-53BA98B22ED4}" type="slidenum">
              <a:rPr lang="en-SG" smtClean="0"/>
              <a:t>5</a:t>
            </a:fld>
            <a:endParaRPr lang="en-SG"/>
          </a:p>
        </p:txBody>
      </p:sp>
    </p:spTree>
    <p:extLst>
      <p:ext uri="{BB962C8B-B14F-4D97-AF65-F5344CB8AC3E}">
        <p14:creationId xmlns:p14="http://schemas.microsoft.com/office/powerpoint/2010/main" val="1479543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42A6F8E-06A6-4F4D-B1A9-53BA98B22ED4}" type="slidenum">
              <a:rPr lang="en-SG" smtClean="0"/>
              <a:t>6</a:t>
            </a:fld>
            <a:endParaRPr lang="en-SG"/>
          </a:p>
        </p:txBody>
      </p:sp>
    </p:spTree>
    <p:extLst>
      <p:ext uri="{BB962C8B-B14F-4D97-AF65-F5344CB8AC3E}">
        <p14:creationId xmlns:p14="http://schemas.microsoft.com/office/powerpoint/2010/main" val="687756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42A6F8E-06A6-4F4D-B1A9-53BA98B22ED4}" type="slidenum">
              <a:rPr lang="en-SG" smtClean="0"/>
              <a:t>7</a:t>
            </a:fld>
            <a:endParaRPr lang="en-SG"/>
          </a:p>
        </p:txBody>
      </p:sp>
    </p:spTree>
    <p:extLst>
      <p:ext uri="{BB962C8B-B14F-4D97-AF65-F5344CB8AC3E}">
        <p14:creationId xmlns:p14="http://schemas.microsoft.com/office/powerpoint/2010/main" val="3877663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42A6F8E-06A6-4F4D-B1A9-53BA98B22ED4}" type="slidenum">
              <a:rPr lang="en-SG" smtClean="0"/>
              <a:t>8</a:t>
            </a:fld>
            <a:endParaRPr lang="en-SG"/>
          </a:p>
        </p:txBody>
      </p:sp>
    </p:spTree>
    <p:extLst>
      <p:ext uri="{BB962C8B-B14F-4D97-AF65-F5344CB8AC3E}">
        <p14:creationId xmlns:p14="http://schemas.microsoft.com/office/powerpoint/2010/main" val="1793274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42A6F8E-06A6-4F4D-B1A9-53BA98B22ED4}" type="slidenum">
              <a:rPr lang="en-SG" smtClean="0"/>
              <a:t>9</a:t>
            </a:fld>
            <a:endParaRPr lang="en-SG"/>
          </a:p>
        </p:txBody>
      </p:sp>
    </p:spTree>
    <p:extLst>
      <p:ext uri="{BB962C8B-B14F-4D97-AF65-F5344CB8AC3E}">
        <p14:creationId xmlns:p14="http://schemas.microsoft.com/office/powerpoint/2010/main" val="3898964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42A6F8E-06A6-4F4D-B1A9-53BA98B22ED4}" type="slidenum">
              <a:rPr lang="en-SG" smtClean="0"/>
              <a:t>10</a:t>
            </a:fld>
            <a:endParaRPr lang="en-SG"/>
          </a:p>
        </p:txBody>
      </p:sp>
    </p:spTree>
    <p:extLst>
      <p:ext uri="{BB962C8B-B14F-4D97-AF65-F5344CB8AC3E}">
        <p14:creationId xmlns:p14="http://schemas.microsoft.com/office/powerpoint/2010/main" val="2839975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32978-774F-41E6-83A6-4121B24F12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D5013735-28C2-44A4-84A0-CEB82AC1E8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717FE4D5-8792-49C1-9A30-A288FD7B3FD2}"/>
              </a:ext>
            </a:extLst>
          </p:cNvPr>
          <p:cNvSpPr>
            <a:spLocks noGrp="1"/>
          </p:cNvSpPr>
          <p:nvPr>
            <p:ph type="dt" sz="half" idx="10"/>
          </p:nvPr>
        </p:nvSpPr>
        <p:spPr/>
        <p:txBody>
          <a:bodyPr/>
          <a:lstStyle/>
          <a:p>
            <a:fld id="{B4C7D99B-D02B-42B2-8B41-D5979816033E}" type="datetime1">
              <a:rPr lang="en-SG" smtClean="0"/>
              <a:t>7/9/2020</a:t>
            </a:fld>
            <a:endParaRPr lang="en-SG"/>
          </a:p>
        </p:txBody>
      </p:sp>
      <p:sp>
        <p:nvSpPr>
          <p:cNvPr id="5" name="Footer Placeholder 4">
            <a:extLst>
              <a:ext uri="{FF2B5EF4-FFF2-40B4-BE49-F238E27FC236}">
                <a16:creationId xmlns:a16="http://schemas.microsoft.com/office/drawing/2014/main" id="{CD394D6B-6661-42FF-9528-3CE444CEA22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DEDEE57-CBB8-4DBC-BBAB-DCDC8C83A67C}"/>
              </a:ext>
            </a:extLst>
          </p:cNvPr>
          <p:cNvSpPr>
            <a:spLocks noGrp="1"/>
          </p:cNvSpPr>
          <p:nvPr>
            <p:ph type="sldNum" sz="quarter" idx="12"/>
          </p:nvPr>
        </p:nvSpPr>
        <p:spPr/>
        <p:txBody>
          <a:bodyPr/>
          <a:lstStyle/>
          <a:p>
            <a:fld id="{BA203BBC-DCF0-4F8D-BBE1-79035C9808E7}" type="slidenum">
              <a:rPr lang="en-SG" smtClean="0"/>
              <a:t>‹#›</a:t>
            </a:fld>
            <a:endParaRPr lang="en-SG"/>
          </a:p>
        </p:txBody>
      </p:sp>
    </p:spTree>
    <p:extLst>
      <p:ext uri="{BB962C8B-B14F-4D97-AF65-F5344CB8AC3E}">
        <p14:creationId xmlns:p14="http://schemas.microsoft.com/office/powerpoint/2010/main" val="4159210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3AD130-A112-4140-8AA8-4EEBC395FA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3BB2203B-2576-491F-AC09-036EF557DD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FF85C02-6E2B-4324-A817-5557CA221E07}"/>
              </a:ext>
            </a:extLst>
          </p:cNvPr>
          <p:cNvSpPr>
            <a:spLocks noGrp="1"/>
          </p:cNvSpPr>
          <p:nvPr>
            <p:ph type="dt" sz="half" idx="10"/>
          </p:nvPr>
        </p:nvSpPr>
        <p:spPr/>
        <p:txBody>
          <a:bodyPr/>
          <a:lstStyle/>
          <a:p>
            <a:fld id="{4A12CAAE-254C-43A8-B1C5-1BE887BED04E}" type="datetime1">
              <a:rPr lang="en-SG" smtClean="0"/>
              <a:t>7/9/2020</a:t>
            </a:fld>
            <a:endParaRPr lang="en-SG"/>
          </a:p>
        </p:txBody>
      </p:sp>
      <p:sp>
        <p:nvSpPr>
          <p:cNvPr id="5" name="Footer Placeholder 4">
            <a:extLst>
              <a:ext uri="{FF2B5EF4-FFF2-40B4-BE49-F238E27FC236}">
                <a16:creationId xmlns:a16="http://schemas.microsoft.com/office/drawing/2014/main" id="{10C67DF8-99AF-4D0F-8647-FAE377EE61F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125DD29-DF3A-4392-B54C-77F5B6A49732}"/>
              </a:ext>
            </a:extLst>
          </p:cNvPr>
          <p:cNvSpPr>
            <a:spLocks noGrp="1"/>
          </p:cNvSpPr>
          <p:nvPr>
            <p:ph type="sldNum" sz="quarter" idx="12"/>
          </p:nvPr>
        </p:nvSpPr>
        <p:spPr/>
        <p:txBody>
          <a:bodyPr/>
          <a:lstStyle/>
          <a:p>
            <a:fld id="{BA203BBC-DCF0-4F8D-BBE1-79035C9808E7}" type="slidenum">
              <a:rPr lang="en-SG" smtClean="0"/>
              <a:t>‹#›</a:t>
            </a:fld>
            <a:endParaRPr lang="en-SG"/>
          </a:p>
        </p:txBody>
      </p:sp>
    </p:spTree>
    <p:extLst>
      <p:ext uri="{BB962C8B-B14F-4D97-AF65-F5344CB8AC3E}">
        <p14:creationId xmlns:p14="http://schemas.microsoft.com/office/powerpoint/2010/main" val="363331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86AE2F3-DCBE-4711-8D90-37F3067E2B6F}"/>
              </a:ext>
            </a:extLst>
          </p:cNvPr>
          <p:cNvSpPr>
            <a:spLocks noGrp="1"/>
          </p:cNvSpPr>
          <p:nvPr>
            <p:ph type="sldNum" sz="quarter" idx="12"/>
          </p:nvPr>
        </p:nvSpPr>
        <p:spPr>
          <a:xfrm>
            <a:off x="10997737" y="6364663"/>
            <a:ext cx="680259" cy="365125"/>
          </a:xfrm>
        </p:spPr>
        <p:txBody>
          <a:bodyPr/>
          <a:lstStyle/>
          <a:p>
            <a:fld id="{BA203BBC-DCF0-4F8D-BBE1-79035C9808E7}" type="slidenum">
              <a:rPr lang="en-SG" smtClean="0"/>
              <a:t>‹#›</a:t>
            </a:fld>
            <a:endParaRPr lang="en-SG"/>
          </a:p>
        </p:txBody>
      </p:sp>
      <p:sp>
        <p:nvSpPr>
          <p:cNvPr id="8" name="TextBox 7">
            <a:extLst>
              <a:ext uri="{FF2B5EF4-FFF2-40B4-BE49-F238E27FC236}">
                <a16:creationId xmlns:a16="http://schemas.microsoft.com/office/drawing/2014/main" id="{7027E263-A01F-4056-9C69-D480414A1D4B}"/>
              </a:ext>
            </a:extLst>
          </p:cNvPr>
          <p:cNvSpPr txBox="1"/>
          <p:nvPr userDrawn="1"/>
        </p:nvSpPr>
        <p:spPr>
          <a:xfrm>
            <a:off x="8534913" y="183988"/>
            <a:ext cx="3355759" cy="276999"/>
          </a:xfrm>
          <a:prstGeom prst="rect">
            <a:avLst/>
          </a:prstGeom>
          <a:noFill/>
        </p:spPr>
        <p:txBody>
          <a:bodyPr wrap="square" rtlCol="0">
            <a:spAutoFit/>
          </a:bodyPr>
          <a:lstStyle/>
          <a:p>
            <a:pPr algn="r"/>
            <a:r>
              <a:rPr lang="en-SG" sz="1200"/>
              <a:t>A M A Z I N G     W H A C K     S E R V I C E S</a:t>
            </a:r>
          </a:p>
        </p:txBody>
      </p:sp>
      <p:sp>
        <p:nvSpPr>
          <p:cNvPr id="9" name="TextBox 8">
            <a:extLst>
              <a:ext uri="{FF2B5EF4-FFF2-40B4-BE49-F238E27FC236}">
                <a16:creationId xmlns:a16="http://schemas.microsoft.com/office/drawing/2014/main" id="{9753F973-8ADE-43A8-8C9C-F64C1864F3AF}"/>
              </a:ext>
            </a:extLst>
          </p:cNvPr>
          <p:cNvSpPr txBox="1"/>
          <p:nvPr userDrawn="1"/>
        </p:nvSpPr>
        <p:spPr>
          <a:xfrm>
            <a:off x="770436" y="6310554"/>
            <a:ext cx="1681518" cy="461665"/>
          </a:xfrm>
          <a:prstGeom prst="rect">
            <a:avLst/>
          </a:prstGeom>
          <a:noFill/>
        </p:spPr>
        <p:txBody>
          <a:bodyPr wrap="square" rtlCol="0">
            <a:spAutoFit/>
          </a:bodyPr>
          <a:lstStyle/>
          <a:p>
            <a:pPr algn="ctr"/>
            <a:r>
              <a:rPr lang="en-SG" sz="2400" b="1">
                <a:latin typeface="Candara Light" panose="020E0502030303020204" pitchFamily="34" charset="0"/>
              </a:rPr>
              <a:t>P . E . A . R .</a:t>
            </a:r>
          </a:p>
        </p:txBody>
      </p:sp>
      <p:pic>
        <p:nvPicPr>
          <p:cNvPr id="10" name="Graphic 9">
            <a:extLst>
              <a:ext uri="{FF2B5EF4-FFF2-40B4-BE49-F238E27FC236}">
                <a16:creationId xmlns:a16="http://schemas.microsoft.com/office/drawing/2014/main" id="{EF831C1B-5DE4-455C-A226-4188656686B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1328" y="6277767"/>
            <a:ext cx="469108" cy="469108"/>
          </a:xfrm>
          <a:prstGeom prst="rect">
            <a:avLst/>
          </a:prstGeom>
        </p:spPr>
      </p:pic>
      <p:cxnSp>
        <p:nvCxnSpPr>
          <p:cNvPr id="3" name="Straight Connector 2">
            <a:extLst>
              <a:ext uri="{FF2B5EF4-FFF2-40B4-BE49-F238E27FC236}">
                <a16:creationId xmlns:a16="http://schemas.microsoft.com/office/drawing/2014/main" id="{0AD34D7F-56F0-40B3-85B8-17F0855A097C}"/>
              </a:ext>
            </a:extLst>
          </p:cNvPr>
          <p:cNvCxnSpPr>
            <a:cxnSpLocks/>
          </p:cNvCxnSpPr>
          <p:nvPr userDrawn="1"/>
        </p:nvCxnSpPr>
        <p:spPr>
          <a:xfrm>
            <a:off x="301328" y="477613"/>
            <a:ext cx="11589344" cy="0"/>
          </a:xfrm>
          <a:prstGeom prst="line">
            <a:avLst/>
          </a:prstGeom>
          <a:ln>
            <a:solidFill>
              <a:srgbClr val="22CE9A"/>
            </a:solidFill>
          </a:ln>
        </p:spPr>
        <p:style>
          <a:lnRef idx="1">
            <a:schemeClr val="accent1"/>
          </a:lnRef>
          <a:fillRef idx="0">
            <a:schemeClr val="accent1"/>
          </a:fillRef>
          <a:effectRef idx="0">
            <a:schemeClr val="accent1"/>
          </a:effectRef>
          <a:fontRef idx="minor">
            <a:schemeClr val="tx1"/>
          </a:fontRef>
        </p:style>
      </p:cxnSp>
      <p:sp>
        <p:nvSpPr>
          <p:cNvPr id="19" name="Parallelogram 18">
            <a:extLst>
              <a:ext uri="{FF2B5EF4-FFF2-40B4-BE49-F238E27FC236}">
                <a16:creationId xmlns:a16="http://schemas.microsoft.com/office/drawing/2014/main" id="{B994B7F0-338D-4481-9968-3CA1D6595630}"/>
              </a:ext>
            </a:extLst>
          </p:cNvPr>
          <p:cNvSpPr/>
          <p:nvPr userDrawn="1"/>
        </p:nvSpPr>
        <p:spPr>
          <a:xfrm>
            <a:off x="-382384" y="477613"/>
            <a:ext cx="8204660" cy="290942"/>
          </a:xfrm>
          <a:prstGeom prst="parallelogram">
            <a:avLst>
              <a:gd name="adj" fmla="val 50715"/>
            </a:avLst>
          </a:prstGeom>
          <a:solidFill>
            <a:srgbClr val="22CE9A"/>
          </a:solidFill>
          <a:ln w="9525">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734684B6-85A3-4F42-B504-9999204DEEFE}"/>
              </a:ext>
            </a:extLst>
          </p:cNvPr>
          <p:cNvSpPr/>
          <p:nvPr userDrawn="1"/>
        </p:nvSpPr>
        <p:spPr>
          <a:xfrm>
            <a:off x="-382384" y="477613"/>
            <a:ext cx="683712" cy="2909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 Placeholder 22">
            <a:extLst>
              <a:ext uri="{FF2B5EF4-FFF2-40B4-BE49-F238E27FC236}">
                <a16:creationId xmlns:a16="http://schemas.microsoft.com/office/drawing/2014/main" id="{B9B9D4F5-BD67-4C20-A7B8-AB2E41DD2111}"/>
              </a:ext>
            </a:extLst>
          </p:cNvPr>
          <p:cNvSpPr>
            <a:spLocks noGrp="1"/>
          </p:cNvSpPr>
          <p:nvPr>
            <p:ph type="body" sz="quarter" idx="13"/>
          </p:nvPr>
        </p:nvSpPr>
        <p:spPr>
          <a:xfrm>
            <a:off x="301327" y="510400"/>
            <a:ext cx="7371319" cy="258147"/>
          </a:xfrm>
        </p:spPr>
        <p:txBody>
          <a:bodyPr anchor="b">
            <a:normAutofit/>
          </a:bodyPr>
          <a:lstStyle>
            <a:lvl1pPr marL="0" indent="0">
              <a:buNone/>
              <a:defRPr sz="1600">
                <a:solidFill>
                  <a:schemeClr val="bg1"/>
                </a:solidFill>
              </a:defRPr>
            </a:lvl1pPr>
          </a:lstStyle>
          <a:p>
            <a:pPr lvl="0"/>
            <a:endParaRPr lang="en-SG"/>
          </a:p>
        </p:txBody>
      </p:sp>
      <p:sp>
        <p:nvSpPr>
          <p:cNvPr id="24" name="Text Placeholder 22">
            <a:extLst>
              <a:ext uri="{FF2B5EF4-FFF2-40B4-BE49-F238E27FC236}">
                <a16:creationId xmlns:a16="http://schemas.microsoft.com/office/drawing/2014/main" id="{E49BD10A-CF12-4DE1-AB15-968D74BD083C}"/>
              </a:ext>
            </a:extLst>
          </p:cNvPr>
          <p:cNvSpPr>
            <a:spLocks noGrp="1"/>
          </p:cNvSpPr>
          <p:nvPr>
            <p:ph type="body" sz="quarter" idx="14"/>
          </p:nvPr>
        </p:nvSpPr>
        <p:spPr>
          <a:xfrm>
            <a:off x="301327" y="183988"/>
            <a:ext cx="3216822" cy="276999"/>
          </a:xfrm>
        </p:spPr>
        <p:txBody>
          <a:bodyPr anchor="ctr">
            <a:noAutofit/>
          </a:bodyPr>
          <a:lstStyle>
            <a:lvl1pPr marL="0" indent="0">
              <a:buNone/>
              <a:defRPr sz="1400"/>
            </a:lvl1pPr>
          </a:lstStyle>
          <a:p>
            <a:pPr lvl="0"/>
            <a:endParaRPr lang="en-SG"/>
          </a:p>
        </p:txBody>
      </p:sp>
      <p:cxnSp>
        <p:nvCxnSpPr>
          <p:cNvPr id="25" name="Straight Arrow Connector 24">
            <a:extLst>
              <a:ext uri="{FF2B5EF4-FFF2-40B4-BE49-F238E27FC236}">
                <a16:creationId xmlns:a16="http://schemas.microsoft.com/office/drawing/2014/main" id="{7F0AF37F-1743-402A-B1AF-36D16B7663EC}"/>
              </a:ext>
            </a:extLst>
          </p:cNvPr>
          <p:cNvCxnSpPr>
            <a:cxnSpLocks/>
          </p:cNvCxnSpPr>
          <p:nvPr userDrawn="1"/>
        </p:nvCxnSpPr>
        <p:spPr>
          <a:xfrm>
            <a:off x="2989653" y="6445753"/>
            <a:ext cx="7658954" cy="0"/>
          </a:xfrm>
          <a:prstGeom prst="straightConnector1">
            <a:avLst/>
          </a:prstGeom>
          <a:ln w="12700">
            <a:solidFill>
              <a:srgbClr val="22CE9A"/>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F6201764-CF9E-4879-9EC2-87F98FB95334}"/>
              </a:ext>
            </a:extLst>
          </p:cNvPr>
          <p:cNvSpPr/>
          <p:nvPr userDrawn="1"/>
        </p:nvSpPr>
        <p:spPr>
          <a:xfrm>
            <a:off x="4000292" y="6391720"/>
            <a:ext cx="108065" cy="108065"/>
          </a:xfrm>
          <a:prstGeom prst="ellipse">
            <a:avLst/>
          </a:prstGeom>
          <a:solidFill>
            <a:srgbClr val="1EB486"/>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Oval 39">
            <a:extLst>
              <a:ext uri="{FF2B5EF4-FFF2-40B4-BE49-F238E27FC236}">
                <a16:creationId xmlns:a16="http://schemas.microsoft.com/office/drawing/2014/main" id="{958E6058-77CE-4479-8D73-1CD4ED7BF5A7}"/>
              </a:ext>
            </a:extLst>
          </p:cNvPr>
          <p:cNvSpPr/>
          <p:nvPr userDrawn="1"/>
        </p:nvSpPr>
        <p:spPr>
          <a:xfrm>
            <a:off x="5770969" y="6391720"/>
            <a:ext cx="108065" cy="108065"/>
          </a:xfrm>
          <a:prstGeom prst="ellipse">
            <a:avLst/>
          </a:prstGeom>
          <a:solidFill>
            <a:schemeClr val="bg1"/>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Oval 41">
            <a:extLst>
              <a:ext uri="{FF2B5EF4-FFF2-40B4-BE49-F238E27FC236}">
                <a16:creationId xmlns:a16="http://schemas.microsoft.com/office/drawing/2014/main" id="{3AA37B45-8B86-4D63-83E3-E22F423D8358}"/>
              </a:ext>
            </a:extLst>
          </p:cNvPr>
          <p:cNvSpPr/>
          <p:nvPr userDrawn="1"/>
        </p:nvSpPr>
        <p:spPr>
          <a:xfrm>
            <a:off x="7541646" y="6391720"/>
            <a:ext cx="108065" cy="108065"/>
          </a:xfrm>
          <a:prstGeom prst="ellipse">
            <a:avLst/>
          </a:prstGeom>
          <a:solidFill>
            <a:schemeClr val="bg1"/>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Oval 43">
            <a:extLst>
              <a:ext uri="{FF2B5EF4-FFF2-40B4-BE49-F238E27FC236}">
                <a16:creationId xmlns:a16="http://schemas.microsoft.com/office/drawing/2014/main" id="{4EAF8796-0F47-4B73-8021-B7EF46AEE599}"/>
              </a:ext>
            </a:extLst>
          </p:cNvPr>
          <p:cNvSpPr/>
          <p:nvPr userDrawn="1"/>
        </p:nvSpPr>
        <p:spPr>
          <a:xfrm>
            <a:off x="9312323" y="6391720"/>
            <a:ext cx="108065" cy="108065"/>
          </a:xfrm>
          <a:prstGeom prst="ellipse">
            <a:avLst/>
          </a:prstGeom>
          <a:solidFill>
            <a:schemeClr val="bg1"/>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TextBox 46">
            <a:extLst>
              <a:ext uri="{FF2B5EF4-FFF2-40B4-BE49-F238E27FC236}">
                <a16:creationId xmlns:a16="http://schemas.microsoft.com/office/drawing/2014/main" id="{E5295F3B-6E75-44AF-AB9F-01796D26755B}"/>
              </a:ext>
            </a:extLst>
          </p:cNvPr>
          <p:cNvSpPr txBox="1"/>
          <p:nvPr userDrawn="1"/>
        </p:nvSpPr>
        <p:spPr>
          <a:xfrm>
            <a:off x="3326271" y="6515986"/>
            <a:ext cx="1456104" cy="276999"/>
          </a:xfrm>
          <a:prstGeom prst="rect">
            <a:avLst/>
          </a:prstGeom>
          <a:noFill/>
        </p:spPr>
        <p:txBody>
          <a:bodyPr wrap="none" rtlCol="0">
            <a:spAutoFit/>
          </a:bodyPr>
          <a:lstStyle/>
          <a:p>
            <a:pPr algn="ctr"/>
            <a:r>
              <a:rPr lang="en-SG" sz="1200"/>
              <a:t>Problem &amp; Approach</a:t>
            </a:r>
          </a:p>
        </p:txBody>
      </p:sp>
      <p:sp>
        <p:nvSpPr>
          <p:cNvPr id="50" name="TextBox 49">
            <a:extLst>
              <a:ext uri="{FF2B5EF4-FFF2-40B4-BE49-F238E27FC236}">
                <a16:creationId xmlns:a16="http://schemas.microsoft.com/office/drawing/2014/main" id="{9BFF3EE1-5FE4-4AA1-9581-EC86B1661E90}"/>
              </a:ext>
            </a:extLst>
          </p:cNvPr>
          <p:cNvSpPr txBox="1"/>
          <p:nvPr userDrawn="1"/>
        </p:nvSpPr>
        <p:spPr>
          <a:xfrm>
            <a:off x="5389155" y="6515987"/>
            <a:ext cx="871713" cy="276999"/>
          </a:xfrm>
          <a:prstGeom prst="rect">
            <a:avLst/>
          </a:prstGeom>
          <a:noFill/>
        </p:spPr>
        <p:txBody>
          <a:bodyPr wrap="none" rtlCol="0">
            <a:spAutoFit/>
          </a:bodyPr>
          <a:lstStyle/>
          <a:p>
            <a:pPr algn="ctr"/>
            <a:r>
              <a:rPr lang="en-SG" sz="1200">
                <a:solidFill>
                  <a:schemeClr val="bg1">
                    <a:lumMod val="65000"/>
                  </a:schemeClr>
                </a:solidFill>
              </a:rPr>
              <a:t>Technology</a:t>
            </a:r>
          </a:p>
        </p:txBody>
      </p:sp>
      <p:sp>
        <p:nvSpPr>
          <p:cNvPr id="51" name="TextBox 50">
            <a:extLst>
              <a:ext uri="{FF2B5EF4-FFF2-40B4-BE49-F238E27FC236}">
                <a16:creationId xmlns:a16="http://schemas.microsoft.com/office/drawing/2014/main" id="{F1E6324A-F572-44E8-9A6D-91F61668A420}"/>
              </a:ext>
            </a:extLst>
          </p:cNvPr>
          <p:cNvSpPr txBox="1"/>
          <p:nvPr userDrawn="1"/>
        </p:nvSpPr>
        <p:spPr>
          <a:xfrm>
            <a:off x="6867648" y="6515985"/>
            <a:ext cx="1459567" cy="276999"/>
          </a:xfrm>
          <a:prstGeom prst="rect">
            <a:avLst/>
          </a:prstGeom>
          <a:noFill/>
        </p:spPr>
        <p:txBody>
          <a:bodyPr wrap="none" rtlCol="0">
            <a:spAutoFit/>
          </a:bodyPr>
          <a:lstStyle/>
          <a:p>
            <a:pPr algn="ctr"/>
            <a:r>
              <a:rPr lang="en-SG" sz="1200">
                <a:solidFill>
                  <a:schemeClr val="bg1">
                    <a:lumMod val="65000"/>
                  </a:schemeClr>
                </a:solidFill>
              </a:rPr>
              <a:t>Solution Architecture</a:t>
            </a:r>
          </a:p>
        </p:txBody>
      </p:sp>
      <p:sp>
        <p:nvSpPr>
          <p:cNvPr id="52" name="TextBox 51">
            <a:extLst>
              <a:ext uri="{FF2B5EF4-FFF2-40B4-BE49-F238E27FC236}">
                <a16:creationId xmlns:a16="http://schemas.microsoft.com/office/drawing/2014/main" id="{A77BC2B2-A8ED-4B6C-8E46-C68EF1CD804B}"/>
              </a:ext>
            </a:extLst>
          </p:cNvPr>
          <p:cNvSpPr txBox="1"/>
          <p:nvPr userDrawn="1"/>
        </p:nvSpPr>
        <p:spPr>
          <a:xfrm>
            <a:off x="9025428" y="6515985"/>
            <a:ext cx="681853" cy="276999"/>
          </a:xfrm>
          <a:prstGeom prst="rect">
            <a:avLst/>
          </a:prstGeom>
          <a:noFill/>
        </p:spPr>
        <p:txBody>
          <a:bodyPr wrap="none" rtlCol="0">
            <a:spAutoFit/>
          </a:bodyPr>
          <a:lstStyle/>
          <a:p>
            <a:pPr algn="ctr"/>
            <a:r>
              <a:rPr lang="en-SG" sz="1200">
                <a:solidFill>
                  <a:schemeClr val="bg1">
                    <a:lumMod val="65000"/>
                  </a:schemeClr>
                </a:solidFill>
              </a:rPr>
              <a:t>Solution</a:t>
            </a:r>
          </a:p>
        </p:txBody>
      </p:sp>
    </p:spTree>
    <p:extLst>
      <p:ext uri="{BB962C8B-B14F-4D97-AF65-F5344CB8AC3E}">
        <p14:creationId xmlns:p14="http://schemas.microsoft.com/office/powerpoint/2010/main" val="609709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86AE2F3-DCBE-4711-8D90-37F3067E2B6F}"/>
              </a:ext>
            </a:extLst>
          </p:cNvPr>
          <p:cNvSpPr>
            <a:spLocks noGrp="1"/>
          </p:cNvSpPr>
          <p:nvPr>
            <p:ph type="sldNum" sz="quarter" idx="12"/>
          </p:nvPr>
        </p:nvSpPr>
        <p:spPr>
          <a:xfrm>
            <a:off x="10997737" y="6364663"/>
            <a:ext cx="680259" cy="365125"/>
          </a:xfrm>
        </p:spPr>
        <p:txBody>
          <a:bodyPr/>
          <a:lstStyle/>
          <a:p>
            <a:fld id="{BA203BBC-DCF0-4F8D-BBE1-79035C9808E7}" type="slidenum">
              <a:rPr lang="en-SG" smtClean="0"/>
              <a:t>‹#›</a:t>
            </a:fld>
            <a:endParaRPr lang="en-SG"/>
          </a:p>
        </p:txBody>
      </p:sp>
      <p:sp>
        <p:nvSpPr>
          <p:cNvPr id="8" name="TextBox 7">
            <a:extLst>
              <a:ext uri="{FF2B5EF4-FFF2-40B4-BE49-F238E27FC236}">
                <a16:creationId xmlns:a16="http://schemas.microsoft.com/office/drawing/2014/main" id="{7027E263-A01F-4056-9C69-D480414A1D4B}"/>
              </a:ext>
            </a:extLst>
          </p:cNvPr>
          <p:cNvSpPr txBox="1"/>
          <p:nvPr userDrawn="1"/>
        </p:nvSpPr>
        <p:spPr>
          <a:xfrm>
            <a:off x="8534913" y="183988"/>
            <a:ext cx="3355759" cy="276999"/>
          </a:xfrm>
          <a:prstGeom prst="rect">
            <a:avLst/>
          </a:prstGeom>
          <a:noFill/>
        </p:spPr>
        <p:txBody>
          <a:bodyPr wrap="square" rtlCol="0">
            <a:spAutoFit/>
          </a:bodyPr>
          <a:lstStyle/>
          <a:p>
            <a:pPr algn="r"/>
            <a:r>
              <a:rPr lang="en-SG" sz="1200"/>
              <a:t>A M A Z I N G     W H A C K     S E R V I C E S</a:t>
            </a:r>
          </a:p>
        </p:txBody>
      </p:sp>
      <p:cxnSp>
        <p:nvCxnSpPr>
          <p:cNvPr id="3" name="Straight Connector 2">
            <a:extLst>
              <a:ext uri="{FF2B5EF4-FFF2-40B4-BE49-F238E27FC236}">
                <a16:creationId xmlns:a16="http://schemas.microsoft.com/office/drawing/2014/main" id="{0AD34D7F-56F0-40B3-85B8-17F0855A097C}"/>
              </a:ext>
            </a:extLst>
          </p:cNvPr>
          <p:cNvCxnSpPr>
            <a:cxnSpLocks/>
          </p:cNvCxnSpPr>
          <p:nvPr userDrawn="1"/>
        </p:nvCxnSpPr>
        <p:spPr>
          <a:xfrm>
            <a:off x="301328" y="477613"/>
            <a:ext cx="11589344" cy="0"/>
          </a:xfrm>
          <a:prstGeom prst="line">
            <a:avLst/>
          </a:prstGeom>
          <a:ln>
            <a:solidFill>
              <a:srgbClr val="22CE9A"/>
            </a:solidFill>
          </a:ln>
        </p:spPr>
        <p:style>
          <a:lnRef idx="1">
            <a:schemeClr val="accent1"/>
          </a:lnRef>
          <a:fillRef idx="0">
            <a:schemeClr val="accent1"/>
          </a:fillRef>
          <a:effectRef idx="0">
            <a:schemeClr val="accent1"/>
          </a:effectRef>
          <a:fontRef idx="minor">
            <a:schemeClr val="tx1"/>
          </a:fontRef>
        </p:style>
      </p:cxnSp>
      <p:sp>
        <p:nvSpPr>
          <p:cNvPr id="19" name="Parallelogram 18">
            <a:extLst>
              <a:ext uri="{FF2B5EF4-FFF2-40B4-BE49-F238E27FC236}">
                <a16:creationId xmlns:a16="http://schemas.microsoft.com/office/drawing/2014/main" id="{B994B7F0-338D-4481-9968-3CA1D6595630}"/>
              </a:ext>
            </a:extLst>
          </p:cNvPr>
          <p:cNvSpPr/>
          <p:nvPr userDrawn="1"/>
        </p:nvSpPr>
        <p:spPr>
          <a:xfrm>
            <a:off x="-382384" y="477613"/>
            <a:ext cx="8204660" cy="290942"/>
          </a:xfrm>
          <a:prstGeom prst="parallelogram">
            <a:avLst>
              <a:gd name="adj" fmla="val 50715"/>
            </a:avLst>
          </a:prstGeom>
          <a:solidFill>
            <a:srgbClr val="22CE9A"/>
          </a:solidFill>
          <a:ln w="9525">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734684B6-85A3-4F42-B504-9999204DEEFE}"/>
              </a:ext>
            </a:extLst>
          </p:cNvPr>
          <p:cNvSpPr/>
          <p:nvPr userDrawn="1"/>
        </p:nvSpPr>
        <p:spPr>
          <a:xfrm>
            <a:off x="-382384" y="477613"/>
            <a:ext cx="683712" cy="2909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Text Placeholder 22">
            <a:extLst>
              <a:ext uri="{FF2B5EF4-FFF2-40B4-BE49-F238E27FC236}">
                <a16:creationId xmlns:a16="http://schemas.microsoft.com/office/drawing/2014/main" id="{E49BD10A-CF12-4DE1-AB15-968D74BD083C}"/>
              </a:ext>
            </a:extLst>
          </p:cNvPr>
          <p:cNvSpPr>
            <a:spLocks noGrp="1"/>
          </p:cNvSpPr>
          <p:nvPr>
            <p:ph type="body" sz="quarter" idx="14"/>
          </p:nvPr>
        </p:nvSpPr>
        <p:spPr>
          <a:xfrm>
            <a:off x="301327" y="183988"/>
            <a:ext cx="3216822" cy="276999"/>
          </a:xfrm>
        </p:spPr>
        <p:txBody>
          <a:bodyPr anchor="ctr">
            <a:noAutofit/>
          </a:bodyPr>
          <a:lstStyle>
            <a:lvl1pPr marL="0" indent="0">
              <a:buNone/>
              <a:defRPr sz="1400"/>
            </a:lvl1pPr>
          </a:lstStyle>
          <a:p>
            <a:pPr lvl="0"/>
            <a:endParaRPr lang="en-SG"/>
          </a:p>
        </p:txBody>
      </p:sp>
      <p:sp>
        <p:nvSpPr>
          <p:cNvPr id="22" name="Text Placeholder 22">
            <a:extLst>
              <a:ext uri="{FF2B5EF4-FFF2-40B4-BE49-F238E27FC236}">
                <a16:creationId xmlns:a16="http://schemas.microsoft.com/office/drawing/2014/main" id="{1EAD00ED-C48F-4D1E-9573-F2A644C6DF2A}"/>
              </a:ext>
            </a:extLst>
          </p:cNvPr>
          <p:cNvSpPr>
            <a:spLocks noGrp="1"/>
          </p:cNvSpPr>
          <p:nvPr>
            <p:ph type="body" sz="quarter" idx="13"/>
          </p:nvPr>
        </p:nvSpPr>
        <p:spPr>
          <a:xfrm>
            <a:off x="301327" y="510400"/>
            <a:ext cx="7371319" cy="258147"/>
          </a:xfrm>
        </p:spPr>
        <p:txBody>
          <a:bodyPr anchor="b">
            <a:normAutofit/>
          </a:bodyPr>
          <a:lstStyle>
            <a:lvl1pPr marL="0" indent="0">
              <a:buNone/>
              <a:defRPr sz="1600">
                <a:solidFill>
                  <a:schemeClr val="bg1"/>
                </a:solidFill>
              </a:defRPr>
            </a:lvl1pPr>
          </a:lstStyle>
          <a:p>
            <a:pPr lvl="0"/>
            <a:endParaRPr lang="en-SG"/>
          </a:p>
        </p:txBody>
      </p:sp>
      <p:sp>
        <p:nvSpPr>
          <p:cNvPr id="26" name="TextBox 25">
            <a:extLst>
              <a:ext uri="{FF2B5EF4-FFF2-40B4-BE49-F238E27FC236}">
                <a16:creationId xmlns:a16="http://schemas.microsoft.com/office/drawing/2014/main" id="{A5241ACD-D7B1-40CE-8348-E7E68DA80DFF}"/>
              </a:ext>
            </a:extLst>
          </p:cNvPr>
          <p:cNvSpPr txBox="1"/>
          <p:nvPr userDrawn="1"/>
        </p:nvSpPr>
        <p:spPr>
          <a:xfrm>
            <a:off x="770436" y="6310554"/>
            <a:ext cx="1681518" cy="461665"/>
          </a:xfrm>
          <a:prstGeom prst="rect">
            <a:avLst/>
          </a:prstGeom>
          <a:noFill/>
        </p:spPr>
        <p:txBody>
          <a:bodyPr wrap="square" rtlCol="0">
            <a:spAutoFit/>
          </a:bodyPr>
          <a:lstStyle/>
          <a:p>
            <a:pPr algn="ctr"/>
            <a:r>
              <a:rPr lang="en-SG" sz="2400" b="1">
                <a:latin typeface="Candara Light" panose="020E0502030303020204" pitchFamily="34" charset="0"/>
              </a:rPr>
              <a:t>P . E . A . R .</a:t>
            </a:r>
          </a:p>
        </p:txBody>
      </p:sp>
      <p:pic>
        <p:nvPicPr>
          <p:cNvPr id="28" name="Graphic 27">
            <a:extLst>
              <a:ext uri="{FF2B5EF4-FFF2-40B4-BE49-F238E27FC236}">
                <a16:creationId xmlns:a16="http://schemas.microsoft.com/office/drawing/2014/main" id="{E0655BCB-39FB-4334-B8B8-CB38C53798D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1328" y="6277767"/>
            <a:ext cx="469108" cy="469108"/>
          </a:xfrm>
          <a:prstGeom prst="rect">
            <a:avLst/>
          </a:prstGeom>
        </p:spPr>
      </p:pic>
      <p:cxnSp>
        <p:nvCxnSpPr>
          <p:cNvPr id="29" name="Straight Arrow Connector 28">
            <a:extLst>
              <a:ext uri="{FF2B5EF4-FFF2-40B4-BE49-F238E27FC236}">
                <a16:creationId xmlns:a16="http://schemas.microsoft.com/office/drawing/2014/main" id="{77B9A4B0-9BB7-48FB-BAC4-D55025D993B0}"/>
              </a:ext>
            </a:extLst>
          </p:cNvPr>
          <p:cNvCxnSpPr>
            <a:cxnSpLocks/>
          </p:cNvCxnSpPr>
          <p:nvPr userDrawn="1"/>
        </p:nvCxnSpPr>
        <p:spPr>
          <a:xfrm>
            <a:off x="2989653" y="6445753"/>
            <a:ext cx="7658954" cy="0"/>
          </a:xfrm>
          <a:prstGeom prst="straightConnector1">
            <a:avLst/>
          </a:prstGeom>
          <a:ln w="12700">
            <a:solidFill>
              <a:srgbClr val="22CE9A"/>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20544702-7DAC-481A-AED9-8E280E0AE88B}"/>
              </a:ext>
            </a:extLst>
          </p:cNvPr>
          <p:cNvSpPr/>
          <p:nvPr userDrawn="1"/>
        </p:nvSpPr>
        <p:spPr>
          <a:xfrm>
            <a:off x="4000292" y="6391720"/>
            <a:ext cx="108065" cy="108065"/>
          </a:xfrm>
          <a:prstGeom prst="ellipse">
            <a:avLst/>
          </a:prstGeom>
          <a:solidFill>
            <a:srgbClr val="1EB486"/>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Oval 30">
            <a:extLst>
              <a:ext uri="{FF2B5EF4-FFF2-40B4-BE49-F238E27FC236}">
                <a16:creationId xmlns:a16="http://schemas.microsoft.com/office/drawing/2014/main" id="{1FFC3C37-921C-4CAF-BC8A-9791AACA4299}"/>
              </a:ext>
            </a:extLst>
          </p:cNvPr>
          <p:cNvSpPr/>
          <p:nvPr userDrawn="1"/>
        </p:nvSpPr>
        <p:spPr>
          <a:xfrm>
            <a:off x="5770969" y="6391720"/>
            <a:ext cx="108065" cy="108065"/>
          </a:xfrm>
          <a:prstGeom prst="ellipse">
            <a:avLst/>
          </a:prstGeom>
          <a:solidFill>
            <a:schemeClr val="bg1"/>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Oval 31">
            <a:extLst>
              <a:ext uri="{FF2B5EF4-FFF2-40B4-BE49-F238E27FC236}">
                <a16:creationId xmlns:a16="http://schemas.microsoft.com/office/drawing/2014/main" id="{FF7356FF-E803-4BFD-A29D-3372978879DE}"/>
              </a:ext>
            </a:extLst>
          </p:cNvPr>
          <p:cNvSpPr/>
          <p:nvPr userDrawn="1"/>
        </p:nvSpPr>
        <p:spPr>
          <a:xfrm>
            <a:off x="7541646" y="6391720"/>
            <a:ext cx="108065" cy="108065"/>
          </a:xfrm>
          <a:prstGeom prst="ellipse">
            <a:avLst/>
          </a:prstGeom>
          <a:solidFill>
            <a:schemeClr val="bg1"/>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Oval 32">
            <a:extLst>
              <a:ext uri="{FF2B5EF4-FFF2-40B4-BE49-F238E27FC236}">
                <a16:creationId xmlns:a16="http://schemas.microsoft.com/office/drawing/2014/main" id="{AA9D2DA5-8236-4D79-9C15-C0D59D5B9A5C}"/>
              </a:ext>
            </a:extLst>
          </p:cNvPr>
          <p:cNvSpPr/>
          <p:nvPr userDrawn="1"/>
        </p:nvSpPr>
        <p:spPr>
          <a:xfrm>
            <a:off x="9312323" y="6391720"/>
            <a:ext cx="108065" cy="108065"/>
          </a:xfrm>
          <a:prstGeom prst="ellipse">
            <a:avLst/>
          </a:prstGeom>
          <a:solidFill>
            <a:schemeClr val="bg1"/>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1DD09D09-F473-4443-B965-F6017E11DDB4}"/>
              </a:ext>
            </a:extLst>
          </p:cNvPr>
          <p:cNvSpPr txBox="1"/>
          <p:nvPr userDrawn="1"/>
        </p:nvSpPr>
        <p:spPr>
          <a:xfrm>
            <a:off x="3326271" y="6515986"/>
            <a:ext cx="1456104" cy="276999"/>
          </a:xfrm>
          <a:prstGeom prst="rect">
            <a:avLst/>
          </a:prstGeom>
          <a:noFill/>
        </p:spPr>
        <p:txBody>
          <a:bodyPr wrap="none" rtlCol="0">
            <a:spAutoFit/>
          </a:bodyPr>
          <a:lstStyle/>
          <a:p>
            <a:pPr algn="ctr"/>
            <a:r>
              <a:rPr lang="en-SG" sz="1200"/>
              <a:t>Problem &amp; Approach</a:t>
            </a:r>
          </a:p>
        </p:txBody>
      </p:sp>
      <p:sp>
        <p:nvSpPr>
          <p:cNvPr id="35" name="TextBox 34">
            <a:extLst>
              <a:ext uri="{FF2B5EF4-FFF2-40B4-BE49-F238E27FC236}">
                <a16:creationId xmlns:a16="http://schemas.microsoft.com/office/drawing/2014/main" id="{0D244192-C5BF-4936-B0EC-E50C32DC9F9C}"/>
              </a:ext>
            </a:extLst>
          </p:cNvPr>
          <p:cNvSpPr txBox="1"/>
          <p:nvPr userDrawn="1"/>
        </p:nvSpPr>
        <p:spPr>
          <a:xfrm>
            <a:off x="5389155" y="6515987"/>
            <a:ext cx="871713" cy="276999"/>
          </a:xfrm>
          <a:prstGeom prst="rect">
            <a:avLst/>
          </a:prstGeom>
          <a:noFill/>
        </p:spPr>
        <p:txBody>
          <a:bodyPr wrap="none" rtlCol="0">
            <a:spAutoFit/>
          </a:bodyPr>
          <a:lstStyle/>
          <a:p>
            <a:pPr algn="ctr"/>
            <a:r>
              <a:rPr lang="en-SG" sz="1200">
                <a:solidFill>
                  <a:schemeClr val="bg1">
                    <a:lumMod val="65000"/>
                  </a:schemeClr>
                </a:solidFill>
              </a:rPr>
              <a:t>Technology</a:t>
            </a:r>
          </a:p>
        </p:txBody>
      </p:sp>
      <p:sp>
        <p:nvSpPr>
          <p:cNvPr id="36" name="TextBox 35">
            <a:extLst>
              <a:ext uri="{FF2B5EF4-FFF2-40B4-BE49-F238E27FC236}">
                <a16:creationId xmlns:a16="http://schemas.microsoft.com/office/drawing/2014/main" id="{47F0404D-B39A-4342-B1BC-117DFB141AEF}"/>
              </a:ext>
            </a:extLst>
          </p:cNvPr>
          <p:cNvSpPr txBox="1"/>
          <p:nvPr userDrawn="1"/>
        </p:nvSpPr>
        <p:spPr>
          <a:xfrm>
            <a:off x="6867648" y="6515985"/>
            <a:ext cx="1459567" cy="276999"/>
          </a:xfrm>
          <a:prstGeom prst="rect">
            <a:avLst/>
          </a:prstGeom>
          <a:noFill/>
        </p:spPr>
        <p:txBody>
          <a:bodyPr wrap="none" rtlCol="0">
            <a:spAutoFit/>
          </a:bodyPr>
          <a:lstStyle/>
          <a:p>
            <a:pPr algn="ctr"/>
            <a:r>
              <a:rPr lang="en-SG" sz="1200">
                <a:solidFill>
                  <a:schemeClr val="bg1">
                    <a:lumMod val="65000"/>
                  </a:schemeClr>
                </a:solidFill>
              </a:rPr>
              <a:t>Solution Architecture</a:t>
            </a:r>
          </a:p>
        </p:txBody>
      </p:sp>
      <p:sp>
        <p:nvSpPr>
          <p:cNvPr id="37" name="TextBox 36">
            <a:extLst>
              <a:ext uri="{FF2B5EF4-FFF2-40B4-BE49-F238E27FC236}">
                <a16:creationId xmlns:a16="http://schemas.microsoft.com/office/drawing/2014/main" id="{0A975373-67E8-4144-AA51-E5ADB690E52B}"/>
              </a:ext>
            </a:extLst>
          </p:cNvPr>
          <p:cNvSpPr txBox="1"/>
          <p:nvPr userDrawn="1"/>
        </p:nvSpPr>
        <p:spPr>
          <a:xfrm>
            <a:off x="9025428" y="6515985"/>
            <a:ext cx="681853" cy="276999"/>
          </a:xfrm>
          <a:prstGeom prst="rect">
            <a:avLst/>
          </a:prstGeom>
          <a:noFill/>
        </p:spPr>
        <p:txBody>
          <a:bodyPr wrap="none" rtlCol="0">
            <a:spAutoFit/>
          </a:bodyPr>
          <a:lstStyle/>
          <a:p>
            <a:pPr algn="ctr"/>
            <a:r>
              <a:rPr lang="en-SG" sz="1200">
                <a:solidFill>
                  <a:schemeClr val="bg1">
                    <a:lumMod val="65000"/>
                  </a:schemeClr>
                </a:solidFill>
              </a:rPr>
              <a:t>Solution</a:t>
            </a:r>
          </a:p>
        </p:txBody>
      </p:sp>
    </p:spTree>
    <p:extLst>
      <p:ext uri="{BB962C8B-B14F-4D97-AF65-F5344CB8AC3E}">
        <p14:creationId xmlns:p14="http://schemas.microsoft.com/office/powerpoint/2010/main" val="2071068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ntent with Caption">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86AE2F3-DCBE-4711-8D90-37F3067E2B6F}"/>
              </a:ext>
            </a:extLst>
          </p:cNvPr>
          <p:cNvSpPr>
            <a:spLocks noGrp="1"/>
          </p:cNvSpPr>
          <p:nvPr>
            <p:ph type="sldNum" sz="quarter" idx="12"/>
          </p:nvPr>
        </p:nvSpPr>
        <p:spPr>
          <a:xfrm>
            <a:off x="10997737" y="6364663"/>
            <a:ext cx="680259" cy="365125"/>
          </a:xfrm>
        </p:spPr>
        <p:txBody>
          <a:bodyPr/>
          <a:lstStyle/>
          <a:p>
            <a:fld id="{BA203BBC-DCF0-4F8D-BBE1-79035C9808E7}" type="slidenum">
              <a:rPr lang="en-SG" smtClean="0"/>
              <a:t>‹#›</a:t>
            </a:fld>
            <a:endParaRPr lang="en-SG"/>
          </a:p>
        </p:txBody>
      </p:sp>
      <p:sp>
        <p:nvSpPr>
          <p:cNvPr id="8" name="TextBox 7">
            <a:extLst>
              <a:ext uri="{FF2B5EF4-FFF2-40B4-BE49-F238E27FC236}">
                <a16:creationId xmlns:a16="http://schemas.microsoft.com/office/drawing/2014/main" id="{7027E263-A01F-4056-9C69-D480414A1D4B}"/>
              </a:ext>
            </a:extLst>
          </p:cNvPr>
          <p:cNvSpPr txBox="1"/>
          <p:nvPr userDrawn="1"/>
        </p:nvSpPr>
        <p:spPr>
          <a:xfrm>
            <a:off x="8534913" y="183988"/>
            <a:ext cx="3355759" cy="276999"/>
          </a:xfrm>
          <a:prstGeom prst="rect">
            <a:avLst/>
          </a:prstGeom>
          <a:noFill/>
        </p:spPr>
        <p:txBody>
          <a:bodyPr wrap="square" rtlCol="0">
            <a:spAutoFit/>
          </a:bodyPr>
          <a:lstStyle/>
          <a:p>
            <a:pPr algn="r"/>
            <a:r>
              <a:rPr lang="en-SG" sz="1200"/>
              <a:t>A M A Z I N G     W H A C K     S E R V I C E S</a:t>
            </a:r>
          </a:p>
        </p:txBody>
      </p:sp>
      <p:cxnSp>
        <p:nvCxnSpPr>
          <p:cNvPr id="3" name="Straight Connector 2">
            <a:extLst>
              <a:ext uri="{FF2B5EF4-FFF2-40B4-BE49-F238E27FC236}">
                <a16:creationId xmlns:a16="http://schemas.microsoft.com/office/drawing/2014/main" id="{0AD34D7F-56F0-40B3-85B8-17F0855A097C}"/>
              </a:ext>
            </a:extLst>
          </p:cNvPr>
          <p:cNvCxnSpPr>
            <a:cxnSpLocks/>
          </p:cNvCxnSpPr>
          <p:nvPr userDrawn="1"/>
        </p:nvCxnSpPr>
        <p:spPr>
          <a:xfrm>
            <a:off x="301328" y="477613"/>
            <a:ext cx="11589344" cy="0"/>
          </a:xfrm>
          <a:prstGeom prst="line">
            <a:avLst/>
          </a:prstGeom>
          <a:ln>
            <a:solidFill>
              <a:srgbClr val="22CE9A"/>
            </a:solidFill>
          </a:ln>
        </p:spPr>
        <p:style>
          <a:lnRef idx="1">
            <a:schemeClr val="accent1"/>
          </a:lnRef>
          <a:fillRef idx="0">
            <a:schemeClr val="accent1"/>
          </a:fillRef>
          <a:effectRef idx="0">
            <a:schemeClr val="accent1"/>
          </a:effectRef>
          <a:fontRef idx="minor">
            <a:schemeClr val="tx1"/>
          </a:fontRef>
        </p:style>
      </p:cxnSp>
      <p:sp>
        <p:nvSpPr>
          <p:cNvPr id="19" name="Parallelogram 18">
            <a:extLst>
              <a:ext uri="{FF2B5EF4-FFF2-40B4-BE49-F238E27FC236}">
                <a16:creationId xmlns:a16="http://schemas.microsoft.com/office/drawing/2014/main" id="{B994B7F0-338D-4481-9968-3CA1D6595630}"/>
              </a:ext>
            </a:extLst>
          </p:cNvPr>
          <p:cNvSpPr/>
          <p:nvPr userDrawn="1"/>
        </p:nvSpPr>
        <p:spPr>
          <a:xfrm>
            <a:off x="-382384" y="477613"/>
            <a:ext cx="8204660" cy="290942"/>
          </a:xfrm>
          <a:prstGeom prst="parallelogram">
            <a:avLst>
              <a:gd name="adj" fmla="val 50715"/>
            </a:avLst>
          </a:prstGeom>
          <a:solidFill>
            <a:srgbClr val="22CE9A"/>
          </a:solidFill>
          <a:ln w="9525">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734684B6-85A3-4F42-B504-9999204DEEFE}"/>
              </a:ext>
            </a:extLst>
          </p:cNvPr>
          <p:cNvSpPr/>
          <p:nvPr userDrawn="1"/>
        </p:nvSpPr>
        <p:spPr>
          <a:xfrm>
            <a:off x="-382384" y="477613"/>
            <a:ext cx="683712" cy="2909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Text Placeholder 22">
            <a:extLst>
              <a:ext uri="{FF2B5EF4-FFF2-40B4-BE49-F238E27FC236}">
                <a16:creationId xmlns:a16="http://schemas.microsoft.com/office/drawing/2014/main" id="{E49BD10A-CF12-4DE1-AB15-968D74BD083C}"/>
              </a:ext>
            </a:extLst>
          </p:cNvPr>
          <p:cNvSpPr>
            <a:spLocks noGrp="1"/>
          </p:cNvSpPr>
          <p:nvPr>
            <p:ph type="body" sz="quarter" idx="14"/>
          </p:nvPr>
        </p:nvSpPr>
        <p:spPr>
          <a:xfrm>
            <a:off x="301327" y="183988"/>
            <a:ext cx="3216822" cy="276999"/>
          </a:xfrm>
        </p:spPr>
        <p:txBody>
          <a:bodyPr anchor="ctr">
            <a:noAutofit/>
          </a:bodyPr>
          <a:lstStyle>
            <a:lvl1pPr marL="0" indent="0">
              <a:buNone/>
              <a:defRPr sz="1400"/>
            </a:lvl1pPr>
          </a:lstStyle>
          <a:p>
            <a:pPr lvl="0"/>
            <a:endParaRPr lang="en-SG"/>
          </a:p>
        </p:txBody>
      </p:sp>
      <p:sp>
        <p:nvSpPr>
          <p:cNvPr id="22" name="Text Placeholder 22">
            <a:extLst>
              <a:ext uri="{FF2B5EF4-FFF2-40B4-BE49-F238E27FC236}">
                <a16:creationId xmlns:a16="http://schemas.microsoft.com/office/drawing/2014/main" id="{8430B50C-C1C9-4A3F-B50E-394B62519840}"/>
              </a:ext>
            </a:extLst>
          </p:cNvPr>
          <p:cNvSpPr>
            <a:spLocks noGrp="1"/>
          </p:cNvSpPr>
          <p:nvPr>
            <p:ph type="body" sz="quarter" idx="13"/>
          </p:nvPr>
        </p:nvSpPr>
        <p:spPr>
          <a:xfrm>
            <a:off x="301327" y="510400"/>
            <a:ext cx="7371319" cy="258147"/>
          </a:xfrm>
        </p:spPr>
        <p:txBody>
          <a:bodyPr anchor="b">
            <a:normAutofit/>
          </a:bodyPr>
          <a:lstStyle>
            <a:lvl1pPr marL="0" indent="0">
              <a:buNone/>
              <a:defRPr sz="1600">
                <a:solidFill>
                  <a:schemeClr val="bg1"/>
                </a:solidFill>
              </a:defRPr>
            </a:lvl1pPr>
          </a:lstStyle>
          <a:p>
            <a:pPr lvl="0"/>
            <a:endParaRPr lang="en-SG"/>
          </a:p>
        </p:txBody>
      </p:sp>
      <p:sp>
        <p:nvSpPr>
          <p:cNvPr id="26" name="TextBox 25">
            <a:extLst>
              <a:ext uri="{FF2B5EF4-FFF2-40B4-BE49-F238E27FC236}">
                <a16:creationId xmlns:a16="http://schemas.microsoft.com/office/drawing/2014/main" id="{F612D129-C574-43B8-BB8A-A4FD0C8F370A}"/>
              </a:ext>
            </a:extLst>
          </p:cNvPr>
          <p:cNvSpPr txBox="1"/>
          <p:nvPr userDrawn="1"/>
        </p:nvSpPr>
        <p:spPr>
          <a:xfrm>
            <a:off x="770436" y="6310554"/>
            <a:ext cx="1681518" cy="461665"/>
          </a:xfrm>
          <a:prstGeom prst="rect">
            <a:avLst/>
          </a:prstGeom>
          <a:noFill/>
        </p:spPr>
        <p:txBody>
          <a:bodyPr wrap="square" rtlCol="0">
            <a:spAutoFit/>
          </a:bodyPr>
          <a:lstStyle/>
          <a:p>
            <a:pPr algn="ctr"/>
            <a:r>
              <a:rPr lang="en-SG" sz="2400" b="1">
                <a:latin typeface="Candara Light" panose="020E0502030303020204" pitchFamily="34" charset="0"/>
              </a:rPr>
              <a:t>P . E . A . R .</a:t>
            </a:r>
          </a:p>
        </p:txBody>
      </p:sp>
      <p:pic>
        <p:nvPicPr>
          <p:cNvPr id="28" name="Graphic 27">
            <a:extLst>
              <a:ext uri="{FF2B5EF4-FFF2-40B4-BE49-F238E27FC236}">
                <a16:creationId xmlns:a16="http://schemas.microsoft.com/office/drawing/2014/main" id="{B29B5B9A-5D4A-4EAB-9978-AA628FF14E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1328" y="6277767"/>
            <a:ext cx="469108" cy="469108"/>
          </a:xfrm>
          <a:prstGeom prst="rect">
            <a:avLst/>
          </a:prstGeom>
        </p:spPr>
      </p:pic>
      <p:cxnSp>
        <p:nvCxnSpPr>
          <p:cNvPr id="29" name="Straight Arrow Connector 28">
            <a:extLst>
              <a:ext uri="{FF2B5EF4-FFF2-40B4-BE49-F238E27FC236}">
                <a16:creationId xmlns:a16="http://schemas.microsoft.com/office/drawing/2014/main" id="{C1A620EB-F85F-4081-AC92-EB20A1B2A575}"/>
              </a:ext>
            </a:extLst>
          </p:cNvPr>
          <p:cNvCxnSpPr>
            <a:cxnSpLocks/>
          </p:cNvCxnSpPr>
          <p:nvPr userDrawn="1"/>
        </p:nvCxnSpPr>
        <p:spPr>
          <a:xfrm>
            <a:off x="2989653" y="6445753"/>
            <a:ext cx="7658954" cy="0"/>
          </a:xfrm>
          <a:prstGeom prst="straightConnector1">
            <a:avLst/>
          </a:prstGeom>
          <a:ln w="12700">
            <a:solidFill>
              <a:srgbClr val="22CE9A"/>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281C2971-28AE-4C07-A633-7D7717414AD3}"/>
              </a:ext>
            </a:extLst>
          </p:cNvPr>
          <p:cNvSpPr/>
          <p:nvPr userDrawn="1"/>
        </p:nvSpPr>
        <p:spPr>
          <a:xfrm>
            <a:off x="4000292" y="6391720"/>
            <a:ext cx="108065" cy="108065"/>
          </a:xfrm>
          <a:prstGeom prst="ellipse">
            <a:avLst/>
          </a:prstGeom>
          <a:solidFill>
            <a:schemeClr val="bg1"/>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Oval 30">
            <a:extLst>
              <a:ext uri="{FF2B5EF4-FFF2-40B4-BE49-F238E27FC236}">
                <a16:creationId xmlns:a16="http://schemas.microsoft.com/office/drawing/2014/main" id="{8291AFDF-EF4C-4E18-82A4-938988775B35}"/>
              </a:ext>
            </a:extLst>
          </p:cNvPr>
          <p:cNvSpPr/>
          <p:nvPr userDrawn="1"/>
        </p:nvSpPr>
        <p:spPr>
          <a:xfrm>
            <a:off x="5770969" y="6391720"/>
            <a:ext cx="108065" cy="108065"/>
          </a:xfrm>
          <a:prstGeom prst="ellipse">
            <a:avLst/>
          </a:prstGeom>
          <a:solidFill>
            <a:srgbClr val="1EB486"/>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Oval 31">
            <a:extLst>
              <a:ext uri="{FF2B5EF4-FFF2-40B4-BE49-F238E27FC236}">
                <a16:creationId xmlns:a16="http://schemas.microsoft.com/office/drawing/2014/main" id="{C534DFB2-BB77-44EE-91DE-C46074A91053}"/>
              </a:ext>
            </a:extLst>
          </p:cNvPr>
          <p:cNvSpPr/>
          <p:nvPr userDrawn="1"/>
        </p:nvSpPr>
        <p:spPr>
          <a:xfrm>
            <a:off x="7541646" y="6391720"/>
            <a:ext cx="108065" cy="108065"/>
          </a:xfrm>
          <a:prstGeom prst="ellipse">
            <a:avLst/>
          </a:prstGeom>
          <a:solidFill>
            <a:schemeClr val="bg1"/>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Oval 32">
            <a:extLst>
              <a:ext uri="{FF2B5EF4-FFF2-40B4-BE49-F238E27FC236}">
                <a16:creationId xmlns:a16="http://schemas.microsoft.com/office/drawing/2014/main" id="{748670BA-BA46-46AB-9528-8857FD0D5AC6}"/>
              </a:ext>
            </a:extLst>
          </p:cNvPr>
          <p:cNvSpPr/>
          <p:nvPr userDrawn="1"/>
        </p:nvSpPr>
        <p:spPr>
          <a:xfrm>
            <a:off x="9312323" y="6391720"/>
            <a:ext cx="108065" cy="108065"/>
          </a:xfrm>
          <a:prstGeom prst="ellipse">
            <a:avLst/>
          </a:prstGeom>
          <a:solidFill>
            <a:schemeClr val="bg1"/>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31596E3E-CE46-457F-A4F5-562B5C297343}"/>
              </a:ext>
            </a:extLst>
          </p:cNvPr>
          <p:cNvSpPr txBox="1"/>
          <p:nvPr userDrawn="1"/>
        </p:nvSpPr>
        <p:spPr>
          <a:xfrm>
            <a:off x="3326271" y="6515986"/>
            <a:ext cx="1456104" cy="276999"/>
          </a:xfrm>
          <a:prstGeom prst="rect">
            <a:avLst/>
          </a:prstGeom>
          <a:noFill/>
        </p:spPr>
        <p:txBody>
          <a:bodyPr wrap="none" rtlCol="0">
            <a:spAutoFit/>
          </a:bodyPr>
          <a:lstStyle/>
          <a:p>
            <a:pPr algn="ctr"/>
            <a:r>
              <a:rPr lang="en-SG" sz="1200">
                <a:solidFill>
                  <a:schemeClr val="bg1">
                    <a:lumMod val="65000"/>
                  </a:schemeClr>
                </a:solidFill>
              </a:rPr>
              <a:t>Problem &amp; Approach</a:t>
            </a:r>
          </a:p>
        </p:txBody>
      </p:sp>
      <p:sp>
        <p:nvSpPr>
          <p:cNvPr id="35" name="TextBox 34">
            <a:extLst>
              <a:ext uri="{FF2B5EF4-FFF2-40B4-BE49-F238E27FC236}">
                <a16:creationId xmlns:a16="http://schemas.microsoft.com/office/drawing/2014/main" id="{BD847CDF-159E-4692-BCD3-FAE938F31C91}"/>
              </a:ext>
            </a:extLst>
          </p:cNvPr>
          <p:cNvSpPr txBox="1"/>
          <p:nvPr userDrawn="1"/>
        </p:nvSpPr>
        <p:spPr>
          <a:xfrm>
            <a:off x="5389155" y="6515987"/>
            <a:ext cx="871713" cy="276999"/>
          </a:xfrm>
          <a:prstGeom prst="rect">
            <a:avLst/>
          </a:prstGeom>
          <a:noFill/>
        </p:spPr>
        <p:txBody>
          <a:bodyPr wrap="none" rtlCol="0">
            <a:spAutoFit/>
          </a:bodyPr>
          <a:lstStyle/>
          <a:p>
            <a:pPr algn="ctr"/>
            <a:r>
              <a:rPr lang="en-SG" sz="1200">
                <a:solidFill>
                  <a:schemeClr val="tx1"/>
                </a:solidFill>
              </a:rPr>
              <a:t>Technology</a:t>
            </a:r>
          </a:p>
        </p:txBody>
      </p:sp>
      <p:sp>
        <p:nvSpPr>
          <p:cNvPr id="36" name="TextBox 35">
            <a:extLst>
              <a:ext uri="{FF2B5EF4-FFF2-40B4-BE49-F238E27FC236}">
                <a16:creationId xmlns:a16="http://schemas.microsoft.com/office/drawing/2014/main" id="{FF1FEBE2-304F-4B97-A0DC-AF7A03603BC7}"/>
              </a:ext>
            </a:extLst>
          </p:cNvPr>
          <p:cNvSpPr txBox="1"/>
          <p:nvPr userDrawn="1"/>
        </p:nvSpPr>
        <p:spPr>
          <a:xfrm>
            <a:off x="6867648" y="6515985"/>
            <a:ext cx="1459567" cy="276999"/>
          </a:xfrm>
          <a:prstGeom prst="rect">
            <a:avLst/>
          </a:prstGeom>
          <a:noFill/>
        </p:spPr>
        <p:txBody>
          <a:bodyPr wrap="none" rtlCol="0">
            <a:spAutoFit/>
          </a:bodyPr>
          <a:lstStyle/>
          <a:p>
            <a:pPr algn="ctr"/>
            <a:r>
              <a:rPr lang="en-SG" sz="1200">
                <a:solidFill>
                  <a:schemeClr val="bg1">
                    <a:lumMod val="65000"/>
                  </a:schemeClr>
                </a:solidFill>
              </a:rPr>
              <a:t>Solution Architecture</a:t>
            </a:r>
          </a:p>
        </p:txBody>
      </p:sp>
      <p:sp>
        <p:nvSpPr>
          <p:cNvPr id="37" name="TextBox 36">
            <a:extLst>
              <a:ext uri="{FF2B5EF4-FFF2-40B4-BE49-F238E27FC236}">
                <a16:creationId xmlns:a16="http://schemas.microsoft.com/office/drawing/2014/main" id="{8745E35A-7CF8-4AD7-A90D-E66DAD609591}"/>
              </a:ext>
            </a:extLst>
          </p:cNvPr>
          <p:cNvSpPr txBox="1"/>
          <p:nvPr userDrawn="1"/>
        </p:nvSpPr>
        <p:spPr>
          <a:xfrm>
            <a:off x="9025428" y="6515985"/>
            <a:ext cx="681853" cy="276999"/>
          </a:xfrm>
          <a:prstGeom prst="rect">
            <a:avLst/>
          </a:prstGeom>
          <a:noFill/>
        </p:spPr>
        <p:txBody>
          <a:bodyPr wrap="none" rtlCol="0">
            <a:spAutoFit/>
          </a:bodyPr>
          <a:lstStyle/>
          <a:p>
            <a:pPr algn="ctr"/>
            <a:r>
              <a:rPr lang="en-SG" sz="1200">
                <a:solidFill>
                  <a:schemeClr val="bg1">
                    <a:lumMod val="65000"/>
                  </a:schemeClr>
                </a:solidFill>
              </a:rPr>
              <a:t>Solution</a:t>
            </a:r>
          </a:p>
        </p:txBody>
      </p:sp>
    </p:spTree>
    <p:extLst>
      <p:ext uri="{BB962C8B-B14F-4D97-AF65-F5344CB8AC3E}">
        <p14:creationId xmlns:p14="http://schemas.microsoft.com/office/powerpoint/2010/main" val="1383715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ontent with Caption">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86AE2F3-DCBE-4711-8D90-37F3067E2B6F}"/>
              </a:ext>
            </a:extLst>
          </p:cNvPr>
          <p:cNvSpPr>
            <a:spLocks noGrp="1"/>
          </p:cNvSpPr>
          <p:nvPr>
            <p:ph type="sldNum" sz="quarter" idx="12"/>
          </p:nvPr>
        </p:nvSpPr>
        <p:spPr>
          <a:xfrm>
            <a:off x="10997737" y="6364663"/>
            <a:ext cx="680259" cy="365125"/>
          </a:xfrm>
        </p:spPr>
        <p:txBody>
          <a:bodyPr/>
          <a:lstStyle/>
          <a:p>
            <a:fld id="{BA203BBC-DCF0-4F8D-BBE1-79035C9808E7}" type="slidenum">
              <a:rPr lang="en-SG" smtClean="0"/>
              <a:t>‹#›</a:t>
            </a:fld>
            <a:endParaRPr lang="en-SG"/>
          </a:p>
        </p:txBody>
      </p:sp>
      <p:sp>
        <p:nvSpPr>
          <p:cNvPr id="8" name="TextBox 7">
            <a:extLst>
              <a:ext uri="{FF2B5EF4-FFF2-40B4-BE49-F238E27FC236}">
                <a16:creationId xmlns:a16="http://schemas.microsoft.com/office/drawing/2014/main" id="{7027E263-A01F-4056-9C69-D480414A1D4B}"/>
              </a:ext>
            </a:extLst>
          </p:cNvPr>
          <p:cNvSpPr txBox="1"/>
          <p:nvPr userDrawn="1"/>
        </p:nvSpPr>
        <p:spPr>
          <a:xfrm>
            <a:off x="8534913" y="183988"/>
            <a:ext cx="3355759" cy="276999"/>
          </a:xfrm>
          <a:prstGeom prst="rect">
            <a:avLst/>
          </a:prstGeom>
          <a:noFill/>
        </p:spPr>
        <p:txBody>
          <a:bodyPr wrap="square" rtlCol="0">
            <a:spAutoFit/>
          </a:bodyPr>
          <a:lstStyle/>
          <a:p>
            <a:pPr algn="r"/>
            <a:r>
              <a:rPr lang="en-SG" sz="1200"/>
              <a:t>A M A Z I N G     W H A C K     S E R V I C E S</a:t>
            </a:r>
          </a:p>
        </p:txBody>
      </p:sp>
      <p:cxnSp>
        <p:nvCxnSpPr>
          <p:cNvPr id="3" name="Straight Connector 2">
            <a:extLst>
              <a:ext uri="{FF2B5EF4-FFF2-40B4-BE49-F238E27FC236}">
                <a16:creationId xmlns:a16="http://schemas.microsoft.com/office/drawing/2014/main" id="{0AD34D7F-56F0-40B3-85B8-17F0855A097C}"/>
              </a:ext>
            </a:extLst>
          </p:cNvPr>
          <p:cNvCxnSpPr>
            <a:cxnSpLocks/>
          </p:cNvCxnSpPr>
          <p:nvPr userDrawn="1"/>
        </p:nvCxnSpPr>
        <p:spPr>
          <a:xfrm>
            <a:off x="301328" y="477613"/>
            <a:ext cx="11589344" cy="0"/>
          </a:xfrm>
          <a:prstGeom prst="line">
            <a:avLst/>
          </a:prstGeom>
          <a:ln>
            <a:solidFill>
              <a:srgbClr val="22CE9A"/>
            </a:solidFill>
          </a:ln>
        </p:spPr>
        <p:style>
          <a:lnRef idx="1">
            <a:schemeClr val="accent1"/>
          </a:lnRef>
          <a:fillRef idx="0">
            <a:schemeClr val="accent1"/>
          </a:fillRef>
          <a:effectRef idx="0">
            <a:schemeClr val="accent1"/>
          </a:effectRef>
          <a:fontRef idx="minor">
            <a:schemeClr val="tx1"/>
          </a:fontRef>
        </p:style>
      </p:cxnSp>
      <p:sp>
        <p:nvSpPr>
          <p:cNvPr id="19" name="Parallelogram 18">
            <a:extLst>
              <a:ext uri="{FF2B5EF4-FFF2-40B4-BE49-F238E27FC236}">
                <a16:creationId xmlns:a16="http://schemas.microsoft.com/office/drawing/2014/main" id="{B994B7F0-338D-4481-9968-3CA1D6595630}"/>
              </a:ext>
            </a:extLst>
          </p:cNvPr>
          <p:cNvSpPr/>
          <p:nvPr userDrawn="1"/>
        </p:nvSpPr>
        <p:spPr>
          <a:xfrm>
            <a:off x="-382384" y="477613"/>
            <a:ext cx="8204660" cy="290942"/>
          </a:xfrm>
          <a:prstGeom prst="parallelogram">
            <a:avLst>
              <a:gd name="adj" fmla="val 50715"/>
            </a:avLst>
          </a:prstGeom>
          <a:solidFill>
            <a:srgbClr val="22CE9A"/>
          </a:solidFill>
          <a:ln w="9525">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734684B6-85A3-4F42-B504-9999204DEEFE}"/>
              </a:ext>
            </a:extLst>
          </p:cNvPr>
          <p:cNvSpPr/>
          <p:nvPr userDrawn="1"/>
        </p:nvSpPr>
        <p:spPr>
          <a:xfrm>
            <a:off x="-382384" y="477613"/>
            <a:ext cx="683712" cy="2909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Text Placeholder 22">
            <a:extLst>
              <a:ext uri="{FF2B5EF4-FFF2-40B4-BE49-F238E27FC236}">
                <a16:creationId xmlns:a16="http://schemas.microsoft.com/office/drawing/2014/main" id="{E49BD10A-CF12-4DE1-AB15-968D74BD083C}"/>
              </a:ext>
            </a:extLst>
          </p:cNvPr>
          <p:cNvSpPr>
            <a:spLocks noGrp="1"/>
          </p:cNvSpPr>
          <p:nvPr>
            <p:ph type="body" sz="quarter" idx="14"/>
          </p:nvPr>
        </p:nvSpPr>
        <p:spPr>
          <a:xfrm>
            <a:off x="301327" y="183988"/>
            <a:ext cx="3216822" cy="276999"/>
          </a:xfrm>
        </p:spPr>
        <p:txBody>
          <a:bodyPr anchor="ctr">
            <a:noAutofit/>
          </a:bodyPr>
          <a:lstStyle>
            <a:lvl1pPr marL="0" indent="0">
              <a:buNone/>
              <a:defRPr sz="1400"/>
            </a:lvl1pPr>
          </a:lstStyle>
          <a:p>
            <a:pPr lvl="0"/>
            <a:endParaRPr lang="en-SG"/>
          </a:p>
        </p:txBody>
      </p:sp>
      <p:sp>
        <p:nvSpPr>
          <p:cNvPr id="22" name="Text Placeholder 22">
            <a:extLst>
              <a:ext uri="{FF2B5EF4-FFF2-40B4-BE49-F238E27FC236}">
                <a16:creationId xmlns:a16="http://schemas.microsoft.com/office/drawing/2014/main" id="{483F01CB-0CF9-4E97-BBDD-EC3E2BDEE444}"/>
              </a:ext>
            </a:extLst>
          </p:cNvPr>
          <p:cNvSpPr>
            <a:spLocks noGrp="1"/>
          </p:cNvSpPr>
          <p:nvPr>
            <p:ph type="body" sz="quarter" idx="13"/>
          </p:nvPr>
        </p:nvSpPr>
        <p:spPr>
          <a:xfrm>
            <a:off x="301327" y="510400"/>
            <a:ext cx="7371319" cy="258147"/>
          </a:xfrm>
        </p:spPr>
        <p:txBody>
          <a:bodyPr anchor="b">
            <a:normAutofit/>
          </a:bodyPr>
          <a:lstStyle>
            <a:lvl1pPr marL="0" indent="0">
              <a:buNone/>
              <a:defRPr sz="1600">
                <a:solidFill>
                  <a:schemeClr val="bg1"/>
                </a:solidFill>
              </a:defRPr>
            </a:lvl1pPr>
          </a:lstStyle>
          <a:p>
            <a:pPr lvl="0"/>
            <a:endParaRPr lang="en-SG"/>
          </a:p>
        </p:txBody>
      </p:sp>
      <p:sp>
        <p:nvSpPr>
          <p:cNvPr id="26" name="TextBox 25">
            <a:extLst>
              <a:ext uri="{FF2B5EF4-FFF2-40B4-BE49-F238E27FC236}">
                <a16:creationId xmlns:a16="http://schemas.microsoft.com/office/drawing/2014/main" id="{AC447791-D1F7-425C-9770-A7E717D3D257}"/>
              </a:ext>
            </a:extLst>
          </p:cNvPr>
          <p:cNvSpPr txBox="1"/>
          <p:nvPr userDrawn="1"/>
        </p:nvSpPr>
        <p:spPr>
          <a:xfrm>
            <a:off x="770436" y="6310554"/>
            <a:ext cx="1681518" cy="461665"/>
          </a:xfrm>
          <a:prstGeom prst="rect">
            <a:avLst/>
          </a:prstGeom>
          <a:noFill/>
        </p:spPr>
        <p:txBody>
          <a:bodyPr wrap="square" rtlCol="0">
            <a:spAutoFit/>
          </a:bodyPr>
          <a:lstStyle/>
          <a:p>
            <a:pPr algn="ctr"/>
            <a:r>
              <a:rPr lang="en-SG" sz="2400" b="1">
                <a:latin typeface="Candara Light" panose="020E0502030303020204" pitchFamily="34" charset="0"/>
              </a:rPr>
              <a:t>P . E . A . R .</a:t>
            </a:r>
          </a:p>
        </p:txBody>
      </p:sp>
      <p:pic>
        <p:nvPicPr>
          <p:cNvPr id="28" name="Graphic 27">
            <a:extLst>
              <a:ext uri="{FF2B5EF4-FFF2-40B4-BE49-F238E27FC236}">
                <a16:creationId xmlns:a16="http://schemas.microsoft.com/office/drawing/2014/main" id="{D05D0B01-603B-4D06-8F0C-422D5AFE24A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1328" y="6277767"/>
            <a:ext cx="469108" cy="469108"/>
          </a:xfrm>
          <a:prstGeom prst="rect">
            <a:avLst/>
          </a:prstGeom>
        </p:spPr>
      </p:pic>
      <p:cxnSp>
        <p:nvCxnSpPr>
          <p:cNvPr id="29" name="Straight Arrow Connector 28">
            <a:extLst>
              <a:ext uri="{FF2B5EF4-FFF2-40B4-BE49-F238E27FC236}">
                <a16:creationId xmlns:a16="http://schemas.microsoft.com/office/drawing/2014/main" id="{1BE0788C-441A-45E9-8E40-86FEA9217D91}"/>
              </a:ext>
            </a:extLst>
          </p:cNvPr>
          <p:cNvCxnSpPr>
            <a:cxnSpLocks/>
          </p:cNvCxnSpPr>
          <p:nvPr userDrawn="1"/>
        </p:nvCxnSpPr>
        <p:spPr>
          <a:xfrm>
            <a:off x="2989653" y="6445753"/>
            <a:ext cx="7658954" cy="0"/>
          </a:xfrm>
          <a:prstGeom prst="straightConnector1">
            <a:avLst/>
          </a:prstGeom>
          <a:ln w="12700">
            <a:solidFill>
              <a:srgbClr val="22CE9A"/>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A9909DB2-C459-4605-9D3A-BFF9B73ECE7E}"/>
              </a:ext>
            </a:extLst>
          </p:cNvPr>
          <p:cNvSpPr/>
          <p:nvPr userDrawn="1"/>
        </p:nvSpPr>
        <p:spPr>
          <a:xfrm>
            <a:off x="4000292" y="6391720"/>
            <a:ext cx="108065" cy="108065"/>
          </a:xfrm>
          <a:prstGeom prst="ellipse">
            <a:avLst/>
          </a:prstGeom>
          <a:solidFill>
            <a:schemeClr val="bg1"/>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Oval 30">
            <a:extLst>
              <a:ext uri="{FF2B5EF4-FFF2-40B4-BE49-F238E27FC236}">
                <a16:creationId xmlns:a16="http://schemas.microsoft.com/office/drawing/2014/main" id="{9368A1C7-1B3B-455E-B18D-9DBACEF73514}"/>
              </a:ext>
            </a:extLst>
          </p:cNvPr>
          <p:cNvSpPr/>
          <p:nvPr userDrawn="1"/>
        </p:nvSpPr>
        <p:spPr>
          <a:xfrm>
            <a:off x="5770969" y="6391720"/>
            <a:ext cx="108065" cy="108065"/>
          </a:xfrm>
          <a:prstGeom prst="ellipse">
            <a:avLst/>
          </a:prstGeom>
          <a:solidFill>
            <a:schemeClr val="bg1"/>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Oval 31">
            <a:extLst>
              <a:ext uri="{FF2B5EF4-FFF2-40B4-BE49-F238E27FC236}">
                <a16:creationId xmlns:a16="http://schemas.microsoft.com/office/drawing/2014/main" id="{C418D221-AA7E-48BE-B004-99CFDF952274}"/>
              </a:ext>
            </a:extLst>
          </p:cNvPr>
          <p:cNvSpPr/>
          <p:nvPr userDrawn="1"/>
        </p:nvSpPr>
        <p:spPr>
          <a:xfrm>
            <a:off x="7541646" y="6391720"/>
            <a:ext cx="108065" cy="108065"/>
          </a:xfrm>
          <a:prstGeom prst="ellipse">
            <a:avLst/>
          </a:prstGeom>
          <a:solidFill>
            <a:srgbClr val="1EB486"/>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Oval 32">
            <a:extLst>
              <a:ext uri="{FF2B5EF4-FFF2-40B4-BE49-F238E27FC236}">
                <a16:creationId xmlns:a16="http://schemas.microsoft.com/office/drawing/2014/main" id="{0431FE91-8EAC-4A50-B552-051503D51EEC}"/>
              </a:ext>
            </a:extLst>
          </p:cNvPr>
          <p:cNvSpPr/>
          <p:nvPr userDrawn="1"/>
        </p:nvSpPr>
        <p:spPr>
          <a:xfrm>
            <a:off x="9312323" y="6391720"/>
            <a:ext cx="108065" cy="108065"/>
          </a:xfrm>
          <a:prstGeom prst="ellipse">
            <a:avLst/>
          </a:prstGeom>
          <a:solidFill>
            <a:schemeClr val="bg1"/>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13E7A95C-EA53-4368-97F4-E3DC7331E9CE}"/>
              </a:ext>
            </a:extLst>
          </p:cNvPr>
          <p:cNvSpPr txBox="1"/>
          <p:nvPr userDrawn="1"/>
        </p:nvSpPr>
        <p:spPr>
          <a:xfrm>
            <a:off x="3326271" y="6515986"/>
            <a:ext cx="1456104" cy="276999"/>
          </a:xfrm>
          <a:prstGeom prst="rect">
            <a:avLst/>
          </a:prstGeom>
          <a:noFill/>
        </p:spPr>
        <p:txBody>
          <a:bodyPr wrap="none" rtlCol="0">
            <a:spAutoFit/>
          </a:bodyPr>
          <a:lstStyle/>
          <a:p>
            <a:pPr algn="ctr"/>
            <a:r>
              <a:rPr lang="en-SG" sz="1200">
                <a:solidFill>
                  <a:schemeClr val="bg2">
                    <a:lumMod val="75000"/>
                  </a:schemeClr>
                </a:solidFill>
              </a:rPr>
              <a:t>Problem &amp; Approach</a:t>
            </a:r>
          </a:p>
        </p:txBody>
      </p:sp>
      <p:sp>
        <p:nvSpPr>
          <p:cNvPr id="35" name="TextBox 34">
            <a:extLst>
              <a:ext uri="{FF2B5EF4-FFF2-40B4-BE49-F238E27FC236}">
                <a16:creationId xmlns:a16="http://schemas.microsoft.com/office/drawing/2014/main" id="{C8E74925-16C1-4513-A13F-D5B4AC41AAF7}"/>
              </a:ext>
            </a:extLst>
          </p:cNvPr>
          <p:cNvSpPr txBox="1"/>
          <p:nvPr userDrawn="1"/>
        </p:nvSpPr>
        <p:spPr>
          <a:xfrm>
            <a:off x="5389155" y="6515987"/>
            <a:ext cx="871713" cy="276999"/>
          </a:xfrm>
          <a:prstGeom prst="rect">
            <a:avLst/>
          </a:prstGeom>
          <a:noFill/>
        </p:spPr>
        <p:txBody>
          <a:bodyPr wrap="none" rtlCol="0">
            <a:spAutoFit/>
          </a:bodyPr>
          <a:lstStyle/>
          <a:p>
            <a:pPr algn="ctr"/>
            <a:r>
              <a:rPr lang="en-SG" sz="1200">
                <a:solidFill>
                  <a:schemeClr val="bg2">
                    <a:lumMod val="75000"/>
                  </a:schemeClr>
                </a:solidFill>
              </a:rPr>
              <a:t>Technology</a:t>
            </a:r>
          </a:p>
        </p:txBody>
      </p:sp>
      <p:sp>
        <p:nvSpPr>
          <p:cNvPr id="36" name="TextBox 35">
            <a:extLst>
              <a:ext uri="{FF2B5EF4-FFF2-40B4-BE49-F238E27FC236}">
                <a16:creationId xmlns:a16="http://schemas.microsoft.com/office/drawing/2014/main" id="{F046268E-1917-41C5-AC0A-815720168953}"/>
              </a:ext>
            </a:extLst>
          </p:cNvPr>
          <p:cNvSpPr txBox="1"/>
          <p:nvPr userDrawn="1"/>
        </p:nvSpPr>
        <p:spPr>
          <a:xfrm>
            <a:off x="6867648" y="6515985"/>
            <a:ext cx="1459567" cy="276999"/>
          </a:xfrm>
          <a:prstGeom prst="rect">
            <a:avLst/>
          </a:prstGeom>
          <a:noFill/>
        </p:spPr>
        <p:txBody>
          <a:bodyPr wrap="none" rtlCol="0">
            <a:spAutoFit/>
          </a:bodyPr>
          <a:lstStyle/>
          <a:p>
            <a:pPr algn="ctr"/>
            <a:r>
              <a:rPr lang="en-SG" sz="1200">
                <a:solidFill>
                  <a:schemeClr val="tx1"/>
                </a:solidFill>
              </a:rPr>
              <a:t>Solution Architecture</a:t>
            </a:r>
          </a:p>
        </p:txBody>
      </p:sp>
      <p:sp>
        <p:nvSpPr>
          <p:cNvPr id="37" name="TextBox 36">
            <a:extLst>
              <a:ext uri="{FF2B5EF4-FFF2-40B4-BE49-F238E27FC236}">
                <a16:creationId xmlns:a16="http://schemas.microsoft.com/office/drawing/2014/main" id="{482542B6-96CC-4B58-BA26-FA6BB97545DE}"/>
              </a:ext>
            </a:extLst>
          </p:cNvPr>
          <p:cNvSpPr txBox="1"/>
          <p:nvPr userDrawn="1"/>
        </p:nvSpPr>
        <p:spPr>
          <a:xfrm>
            <a:off x="9025428" y="6515985"/>
            <a:ext cx="681853" cy="276999"/>
          </a:xfrm>
          <a:prstGeom prst="rect">
            <a:avLst/>
          </a:prstGeom>
          <a:noFill/>
        </p:spPr>
        <p:txBody>
          <a:bodyPr wrap="none" rtlCol="0">
            <a:spAutoFit/>
          </a:bodyPr>
          <a:lstStyle/>
          <a:p>
            <a:pPr algn="ctr"/>
            <a:r>
              <a:rPr lang="en-SG" sz="1200">
                <a:solidFill>
                  <a:schemeClr val="bg1">
                    <a:lumMod val="65000"/>
                  </a:schemeClr>
                </a:solidFill>
              </a:rPr>
              <a:t>Solution</a:t>
            </a:r>
          </a:p>
        </p:txBody>
      </p:sp>
    </p:spTree>
    <p:extLst>
      <p:ext uri="{BB962C8B-B14F-4D97-AF65-F5344CB8AC3E}">
        <p14:creationId xmlns:p14="http://schemas.microsoft.com/office/powerpoint/2010/main" val="8461003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Content with Caption">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86AE2F3-DCBE-4711-8D90-37F3067E2B6F}"/>
              </a:ext>
            </a:extLst>
          </p:cNvPr>
          <p:cNvSpPr>
            <a:spLocks noGrp="1"/>
          </p:cNvSpPr>
          <p:nvPr>
            <p:ph type="sldNum" sz="quarter" idx="12"/>
          </p:nvPr>
        </p:nvSpPr>
        <p:spPr>
          <a:xfrm>
            <a:off x="10997737" y="6364663"/>
            <a:ext cx="680259" cy="365125"/>
          </a:xfrm>
        </p:spPr>
        <p:txBody>
          <a:bodyPr/>
          <a:lstStyle/>
          <a:p>
            <a:fld id="{BA203BBC-DCF0-4F8D-BBE1-79035C9808E7}" type="slidenum">
              <a:rPr lang="en-SG" smtClean="0"/>
              <a:t>‹#›</a:t>
            </a:fld>
            <a:endParaRPr lang="en-SG"/>
          </a:p>
        </p:txBody>
      </p:sp>
      <p:sp>
        <p:nvSpPr>
          <p:cNvPr id="8" name="TextBox 7">
            <a:extLst>
              <a:ext uri="{FF2B5EF4-FFF2-40B4-BE49-F238E27FC236}">
                <a16:creationId xmlns:a16="http://schemas.microsoft.com/office/drawing/2014/main" id="{7027E263-A01F-4056-9C69-D480414A1D4B}"/>
              </a:ext>
            </a:extLst>
          </p:cNvPr>
          <p:cNvSpPr txBox="1"/>
          <p:nvPr userDrawn="1"/>
        </p:nvSpPr>
        <p:spPr>
          <a:xfrm>
            <a:off x="8534913" y="183988"/>
            <a:ext cx="3355759" cy="276999"/>
          </a:xfrm>
          <a:prstGeom prst="rect">
            <a:avLst/>
          </a:prstGeom>
          <a:noFill/>
        </p:spPr>
        <p:txBody>
          <a:bodyPr wrap="square" rtlCol="0">
            <a:spAutoFit/>
          </a:bodyPr>
          <a:lstStyle/>
          <a:p>
            <a:pPr algn="r"/>
            <a:r>
              <a:rPr lang="en-SG" sz="1200"/>
              <a:t>A M A Z I N G     W H A C K     S E R V I C E S</a:t>
            </a:r>
          </a:p>
        </p:txBody>
      </p:sp>
      <p:cxnSp>
        <p:nvCxnSpPr>
          <p:cNvPr id="3" name="Straight Connector 2">
            <a:extLst>
              <a:ext uri="{FF2B5EF4-FFF2-40B4-BE49-F238E27FC236}">
                <a16:creationId xmlns:a16="http://schemas.microsoft.com/office/drawing/2014/main" id="{0AD34D7F-56F0-40B3-85B8-17F0855A097C}"/>
              </a:ext>
            </a:extLst>
          </p:cNvPr>
          <p:cNvCxnSpPr>
            <a:cxnSpLocks/>
          </p:cNvCxnSpPr>
          <p:nvPr userDrawn="1"/>
        </p:nvCxnSpPr>
        <p:spPr>
          <a:xfrm>
            <a:off x="301328" y="477613"/>
            <a:ext cx="11589344" cy="0"/>
          </a:xfrm>
          <a:prstGeom prst="line">
            <a:avLst/>
          </a:prstGeom>
          <a:ln>
            <a:solidFill>
              <a:srgbClr val="22CE9A"/>
            </a:solidFill>
          </a:ln>
        </p:spPr>
        <p:style>
          <a:lnRef idx="1">
            <a:schemeClr val="accent1"/>
          </a:lnRef>
          <a:fillRef idx="0">
            <a:schemeClr val="accent1"/>
          </a:fillRef>
          <a:effectRef idx="0">
            <a:schemeClr val="accent1"/>
          </a:effectRef>
          <a:fontRef idx="minor">
            <a:schemeClr val="tx1"/>
          </a:fontRef>
        </p:style>
      </p:cxnSp>
      <p:sp>
        <p:nvSpPr>
          <p:cNvPr id="19" name="Parallelogram 18">
            <a:extLst>
              <a:ext uri="{FF2B5EF4-FFF2-40B4-BE49-F238E27FC236}">
                <a16:creationId xmlns:a16="http://schemas.microsoft.com/office/drawing/2014/main" id="{B994B7F0-338D-4481-9968-3CA1D6595630}"/>
              </a:ext>
            </a:extLst>
          </p:cNvPr>
          <p:cNvSpPr/>
          <p:nvPr userDrawn="1"/>
        </p:nvSpPr>
        <p:spPr>
          <a:xfrm>
            <a:off x="-382384" y="477613"/>
            <a:ext cx="8204660" cy="290942"/>
          </a:xfrm>
          <a:prstGeom prst="parallelogram">
            <a:avLst>
              <a:gd name="adj" fmla="val 50715"/>
            </a:avLst>
          </a:prstGeom>
          <a:solidFill>
            <a:srgbClr val="22CE9A"/>
          </a:solidFill>
          <a:ln w="9525">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734684B6-85A3-4F42-B504-9999204DEEFE}"/>
              </a:ext>
            </a:extLst>
          </p:cNvPr>
          <p:cNvSpPr/>
          <p:nvPr userDrawn="1"/>
        </p:nvSpPr>
        <p:spPr>
          <a:xfrm>
            <a:off x="-382384" y="477613"/>
            <a:ext cx="683712" cy="2909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Text Placeholder 22">
            <a:extLst>
              <a:ext uri="{FF2B5EF4-FFF2-40B4-BE49-F238E27FC236}">
                <a16:creationId xmlns:a16="http://schemas.microsoft.com/office/drawing/2014/main" id="{E49BD10A-CF12-4DE1-AB15-968D74BD083C}"/>
              </a:ext>
            </a:extLst>
          </p:cNvPr>
          <p:cNvSpPr>
            <a:spLocks noGrp="1"/>
          </p:cNvSpPr>
          <p:nvPr>
            <p:ph type="body" sz="quarter" idx="14"/>
          </p:nvPr>
        </p:nvSpPr>
        <p:spPr>
          <a:xfrm>
            <a:off x="301327" y="183988"/>
            <a:ext cx="3216822" cy="276999"/>
          </a:xfrm>
        </p:spPr>
        <p:txBody>
          <a:bodyPr anchor="ctr">
            <a:noAutofit/>
          </a:bodyPr>
          <a:lstStyle>
            <a:lvl1pPr marL="0" indent="0">
              <a:buNone/>
              <a:defRPr sz="1400"/>
            </a:lvl1pPr>
          </a:lstStyle>
          <a:p>
            <a:pPr lvl="0"/>
            <a:endParaRPr lang="en-SG"/>
          </a:p>
        </p:txBody>
      </p:sp>
      <p:sp>
        <p:nvSpPr>
          <p:cNvPr id="22" name="Text Placeholder 22">
            <a:extLst>
              <a:ext uri="{FF2B5EF4-FFF2-40B4-BE49-F238E27FC236}">
                <a16:creationId xmlns:a16="http://schemas.microsoft.com/office/drawing/2014/main" id="{369DAD05-0EAC-4BD9-95AC-6407030ED63D}"/>
              </a:ext>
            </a:extLst>
          </p:cNvPr>
          <p:cNvSpPr>
            <a:spLocks noGrp="1"/>
          </p:cNvSpPr>
          <p:nvPr>
            <p:ph type="body" sz="quarter" idx="13"/>
          </p:nvPr>
        </p:nvSpPr>
        <p:spPr>
          <a:xfrm>
            <a:off x="301327" y="510400"/>
            <a:ext cx="7371319" cy="258147"/>
          </a:xfrm>
        </p:spPr>
        <p:txBody>
          <a:bodyPr anchor="b">
            <a:normAutofit/>
          </a:bodyPr>
          <a:lstStyle>
            <a:lvl1pPr marL="0" indent="0">
              <a:buNone/>
              <a:defRPr sz="1600">
                <a:solidFill>
                  <a:schemeClr val="bg1"/>
                </a:solidFill>
              </a:defRPr>
            </a:lvl1pPr>
          </a:lstStyle>
          <a:p>
            <a:pPr lvl="0"/>
            <a:endParaRPr lang="en-SG"/>
          </a:p>
        </p:txBody>
      </p:sp>
      <p:sp>
        <p:nvSpPr>
          <p:cNvPr id="26" name="TextBox 25">
            <a:extLst>
              <a:ext uri="{FF2B5EF4-FFF2-40B4-BE49-F238E27FC236}">
                <a16:creationId xmlns:a16="http://schemas.microsoft.com/office/drawing/2014/main" id="{1EEEFFC7-9A55-469D-945C-9AC9D034F014}"/>
              </a:ext>
            </a:extLst>
          </p:cNvPr>
          <p:cNvSpPr txBox="1"/>
          <p:nvPr userDrawn="1"/>
        </p:nvSpPr>
        <p:spPr>
          <a:xfrm>
            <a:off x="770436" y="6310554"/>
            <a:ext cx="1681518" cy="461665"/>
          </a:xfrm>
          <a:prstGeom prst="rect">
            <a:avLst/>
          </a:prstGeom>
          <a:noFill/>
        </p:spPr>
        <p:txBody>
          <a:bodyPr wrap="square" rtlCol="0">
            <a:spAutoFit/>
          </a:bodyPr>
          <a:lstStyle/>
          <a:p>
            <a:pPr algn="ctr"/>
            <a:r>
              <a:rPr lang="en-SG" sz="2400" b="1">
                <a:latin typeface="Candara Light" panose="020E0502030303020204" pitchFamily="34" charset="0"/>
              </a:rPr>
              <a:t>P . E . A . R .</a:t>
            </a:r>
          </a:p>
        </p:txBody>
      </p:sp>
      <p:pic>
        <p:nvPicPr>
          <p:cNvPr id="28" name="Graphic 27">
            <a:extLst>
              <a:ext uri="{FF2B5EF4-FFF2-40B4-BE49-F238E27FC236}">
                <a16:creationId xmlns:a16="http://schemas.microsoft.com/office/drawing/2014/main" id="{805E7970-D779-46F0-806B-048480242C6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1328" y="6277767"/>
            <a:ext cx="469108" cy="469108"/>
          </a:xfrm>
          <a:prstGeom prst="rect">
            <a:avLst/>
          </a:prstGeom>
        </p:spPr>
      </p:pic>
      <p:cxnSp>
        <p:nvCxnSpPr>
          <p:cNvPr id="29" name="Straight Arrow Connector 28">
            <a:extLst>
              <a:ext uri="{FF2B5EF4-FFF2-40B4-BE49-F238E27FC236}">
                <a16:creationId xmlns:a16="http://schemas.microsoft.com/office/drawing/2014/main" id="{FC71B8B1-0A31-4006-A150-F892662DD2BC}"/>
              </a:ext>
            </a:extLst>
          </p:cNvPr>
          <p:cNvCxnSpPr>
            <a:cxnSpLocks/>
          </p:cNvCxnSpPr>
          <p:nvPr userDrawn="1"/>
        </p:nvCxnSpPr>
        <p:spPr>
          <a:xfrm>
            <a:off x="2989653" y="6445753"/>
            <a:ext cx="7658954" cy="0"/>
          </a:xfrm>
          <a:prstGeom prst="straightConnector1">
            <a:avLst/>
          </a:prstGeom>
          <a:ln w="12700">
            <a:solidFill>
              <a:srgbClr val="22CE9A"/>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D33BF9CD-BBD9-4DA9-BD04-9DA2BC9E3740}"/>
              </a:ext>
            </a:extLst>
          </p:cNvPr>
          <p:cNvSpPr/>
          <p:nvPr userDrawn="1"/>
        </p:nvSpPr>
        <p:spPr>
          <a:xfrm>
            <a:off x="4000292" y="6391720"/>
            <a:ext cx="108065" cy="108065"/>
          </a:xfrm>
          <a:prstGeom prst="ellipse">
            <a:avLst/>
          </a:prstGeom>
          <a:solidFill>
            <a:schemeClr val="bg1"/>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Oval 30">
            <a:extLst>
              <a:ext uri="{FF2B5EF4-FFF2-40B4-BE49-F238E27FC236}">
                <a16:creationId xmlns:a16="http://schemas.microsoft.com/office/drawing/2014/main" id="{4B1643DE-9A33-4023-B477-45ADE4384354}"/>
              </a:ext>
            </a:extLst>
          </p:cNvPr>
          <p:cNvSpPr/>
          <p:nvPr userDrawn="1"/>
        </p:nvSpPr>
        <p:spPr>
          <a:xfrm>
            <a:off x="5770969" y="6391720"/>
            <a:ext cx="108065" cy="108065"/>
          </a:xfrm>
          <a:prstGeom prst="ellipse">
            <a:avLst/>
          </a:prstGeom>
          <a:solidFill>
            <a:schemeClr val="bg1"/>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Oval 31">
            <a:extLst>
              <a:ext uri="{FF2B5EF4-FFF2-40B4-BE49-F238E27FC236}">
                <a16:creationId xmlns:a16="http://schemas.microsoft.com/office/drawing/2014/main" id="{66D5CDF3-5DAA-4F58-92B5-4E4F19C71943}"/>
              </a:ext>
            </a:extLst>
          </p:cNvPr>
          <p:cNvSpPr/>
          <p:nvPr userDrawn="1"/>
        </p:nvSpPr>
        <p:spPr>
          <a:xfrm>
            <a:off x="7541646" y="6391720"/>
            <a:ext cx="108065" cy="108065"/>
          </a:xfrm>
          <a:prstGeom prst="ellipse">
            <a:avLst/>
          </a:prstGeom>
          <a:solidFill>
            <a:schemeClr val="bg1"/>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Oval 32">
            <a:extLst>
              <a:ext uri="{FF2B5EF4-FFF2-40B4-BE49-F238E27FC236}">
                <a16:creationId xmlns:a16="http://schemas.microsoft.com/office/drawing/2014/main" id="{AFA997B2-88F6-45C5-8FDD-093621C43896}"/>
              </a:ext>
            </a:extLst>
          </p:cNvPr>
          <p:cNvSpPr/>
          <p:nvPr userDrawn="1"/>
        </p:nvSpPr>
        <p:spPr>
          <a:xfrm>
            <a:off x="9312323" y="6391720"/>
            <a:ext cx="108065" cy="108065"/>
          </a:xfrm>
          <a:prstGeom prst="ellipse">
            <a:avLst/>
          </a:prstGeom>
          <a:solidFill>
            <a:srgbClr val="1EB486"/>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4136CF9E-C21A-4C6C-996B-014E6957614E}"/>
              </a:ext>
            </a:extLst>
          </p:cNvPr>
          <p:cNvSpPr txBox="1"/>
          <p:nvPr userDrawn="1"/>
        </p:nvSpPr>
        <p:spPr>
          <a:xfrm>
            <a:off x="3326271" y="6515986"/>
            <a:ext cx="1456104" cy="276999"/>
          </a:xfrm>
          <a:prstGeom prst="rect">
            <a:avLst/>
          </a:prstGeom>
          <a:noFill/>
        </p:spPr>
        <p:txBody>
          <a:bodyPr wrap="none" rtlCol="0">
            <a:spAutoFit/>
          </a:bodyPr>
          <a:lstStyle/>
          <a:p>
            <a:pPr algn="ctr"/>
            <a:r>
              <a:rPr lang="en-SG" sz="1200">
                <a:solidFill>
                  <a:schemeClr val="bg2">
                    <a:lumMod val="75000"/>
                  </a:schemeClr>
                </a:solidFill>
              </a:rPr>
              <a:t>Problem &amp; Approach</a:t>
            </a:r>
          </a:p>
        </p:txBody>
      </p:sp>
      <p:sp>
        <p:nvSpPr>
          <p:cNvPr id="35" name="TextBox 34">
            <a:extLst>
              <a:ext uri="{FF2B5EF4-FFF2-40B4-BE49-F238E27FC236}">
                <a16:creationId xmlns:a16="http://schemas.microsoft.com/office/drawing/2014/main" id="{B6FB47F5-A27D-4446-BAA5-FFA01DD7B13A}"/>
              </a:ext>
            </a:extLst>
          </p:cNvPr>
          <p:cNvSpPr txBox="1"/>
          <p:nvPr userDrawn="1"/>
        </p:nvSpPr>
        <p:spPr>
          <a:xfrm>
            <a:off x="5389155" y="6515987"/>
            <a:ext cx="871713" cy="276999"/>
          </a:xfrm>
          <a:prstGeom prst="rect">
            <a:avLst/>
          </a:prstGeom>
          <a:noFill/>
        </p:spPr>
        <p:txBody>
          <a:bodyPr wrap="none" rtlCol="0">
            <a:spAutoFit/>
          </a:bodyPr>
          <a:lstStyle/>
          <a:p>
            <a:pPr algn="ctr"/>
            <a:r>
              <a:rPr lang="en-SG" sz="1200">
                <a:solidFill>
                  <a:schemeClr val="bg1">
                    <a:lumMod val="65000"/>
                  </a:schemeClr>
                </a:solidFill>
              </a:rPr>
              <a:t>Technology</a:t>
            </a:r>
          </a:p>
        </p:txBody>
      </p:sp>
      <p:sp>
        <p:nvSpPr>
          <p:cNvPr id="36" name="TextBox 35">
            <a:extLst>
              <a:ext uri="{FF2B5EF4-FFF2-40B4-BE49-F238E27FC236}">
                <a16:creationId xmlns:a16="http://schemas.microsoft.com/office/drawing/2014/main" id="{CC491271-5920-4C06-8BDD-F6EA3D978C83}"/>
              </a:ext>
            </a:extLst>
          </p:cNvPr>
          <p:cNvSpPr txBox="1"/>
          <p:nvPr userDrawn="1"/>
        </p:nvSpPr>
        <p:spPr>
          <a:xfrm>
            <a:off x="6867648" y="6515985"/>
            <a:ext cx="1459567" cy="276999"/>
          </a:xfrm>
          <a:prstGeom prst="rect">
            <a:avLst/>
          </a:prstGeom>
          <a:noFill/>
        </p:spPr>
        <p:txBody>
          <a:bodyPr wrap="none" rtlCol="0">
            <a:spAutoFit/>
          </a:bodyPr>
          <a:lstStyle/>
          <a:p>
            <a:pPr algn="ctr"/>
            <a:r>
              <a:rPr lang="en-SG" sz="1200">
                <a:solidFill>
                  <a:schemeClr val="bg1">
                    <a:lumMod val="65000"/>
                  </a:schemeClr>
                </a:solidFill>
              </a:rPr>
              <a:t>Solution Architecture</a:t>
            </a:r>
          </a:p>
        </p:txBody>
      </p:sp>
      <p:sp>
        <p:nvSpPr>
          <p:cNvPr id="37" name="TextBox 36">
            <a:extLst>
              <a:ext uri="{FF2B5EF4-FFF2-40B4-BE49-F238E27FC236}">
                <a16:creationId xmlns:a16="http://schemas.microsoft.com/office/drawing/2014/main" id="{D52F21F8-FBAA-401D-8F83-B83E3E423696}"/>
              </a:ext>
            </a:extLst>
          </p:cNvPr>
          <p:cNvSpPr txBox="1"/>
          <p:nvPr userDrawn="1"/>
        </p:nvSpPr>
        <p:spPr>
          <a:xfrm>
            <a:off x="9025428" y="6515985"/>
            <a:ext cx="681853" cy="276999"/>
          </a:xfrm>
          <a:prstGeom prst="rect">
            <a:avLst/>
          </a:prstGeom>
          <a:noFill/>
        </p:spPr>
        <p:txBody>
          <a:bodyPr wrap="none" rtlCol="0">
            <a:spAutoFit/>
          </a:bodyPr>
          <a:lstStyle/>
          <a:p>
            <a:pPr algn="ctr"/>
            <a:r>
              <a:rPr lang="en-SG" sz="1200">
                <a:solidFill>
                  <a:schemeClr val="tx1"/>
                </a:solidFill>
              </a:rPr>
              <a:t>Solution</a:t>
            </a:r>
          </a:p>
        </p:txBody>
      </p:sp>
    </p:spTree>
    <p:extLst>
      <p:ext uri="{BB962C8B-B14F-4D97-AF65-F5344CB8AC3E}">
        <p14:creationId xmlns:p14="http://schemas.microsoft.com/office/powerpoint/2010/main" val="2035999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6B5B7A5-9514-4A13-AB38-0B1A7932BE4D}"/>
              </a:ext>
            </a:extLst>
          </p:cNvPr>
          <p:cNvSpPr/>
          <p:nvPr userDrawn="1"/>
        </p:nvSpPr>
        <p:spPr>
          <a:xfrm>
            <a:off x="0" y="419100"/>
            <a:ext cx="12192000" cy="581026"/>
          </a:xfrm>
          <a:prstGeom prst="rect">
            <a:avLst/>
          </a:prstGeom>
          <a:solidFill>
            <a:srgbClr val="549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Content Placeholder 2">
            <a:extLst>
              <a:ext uri="{FF2B5EF4-FFF2-40B4-BE49-F238E27FC236}">
                <a16:creationId xmlns:a16="http://schemas.microsoft.com/office/drawing/2014/main" id="{F4C6E4E6-79ED-46DA-BEE7-B77DE37EE2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47D4E4E-5E35-42FD-BC7A-6EBCDB44A0C0}"/>
              </a:ext>
            </a:extLst>
          </p:cNvPr>
          <p:cNvSpPr>
            <a:spLocks noGrp="1"/>
          </p:cNvSpPr>
          <p:nvPr>
            <p:ph type="dt" sz="half" idx="10"/>
          </p:nvPr>
        </p:nvSpPr>
        <p:spPr/>
        <p:txBody>
          <a:bodyPr/>
          <a:lstStyle/>
          <a:p>
            <a:fld id="{F267FD32-3982-4C95-8F10-CE6D6FEB3084}" type="datetime1">
              <a:rPr lang="en-SG" smtClean="0"/>
              <a:t>7/9/2020</a:t>
            </a:fld>
            <a:endParaRPr lang="en-SG"/>
          </a:p>
        </p:txBody>
      </p:sp>
      <p:sp>
        <p:nvSpPr>
          <p:cNvPr id="5" name="Footer Placeholder 4">
            <a:extLst>
              <a:ext uri="{FF2B5EF4-FFF2-40B4-BE49-F238E27FC236}">
                <a16:creationId xmlns:a16="http://schemas.microsoft.com/office/drawing/2014/main" id="{F11E110E-2B38-4132-90A3-2CA57551B83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938CE5E-CC45-4971-BEAD-9726BDBDA719}"/>
              </a:ext>
            </a:extLst>
          </p:cNvPr>
          <p:cNvSpPr>
            <a:spLocks noGrp="1"/>
          </p:cNvSpPr>
          <p:nvPr>
            <p:ph type="sldNum" sz="quarter" idx="12"/>
          </p:nvPr>
        </p:nvSpPr>
        <p:spPr/>
        <p:txBody>
          <a:bodyPr/>
          <a:lstStyle/>
          <a:p>
            <a:fld id="{BA203BBC-DCF0-4F8D-BBE1-79035C9808E7}" type="slidenum">
              <a:rPr lang="en-SG" smtClean="0"/>
              <a:t>‹#›</a:t>
            </a:fld>
            <a:endParaRPr lang="en-SG"/>
          </a:p>
        </p:txBody>
      </p:sp>
      <p:sp>
        <p:nvSpPr>
          <p:cNvPr id="10" name="Trapezoid 9">
            <a:extLst>
              <a:ext uri="{FF2B5EF4-FFF2-40B4-BE49-F238E27FC236}">
                <a16:creationId xmlns:a16="http://schemas.microsoft.com/office/drawing/2014/main" id="{A82F11AF-0871-4473-81DF-5E229D2F5E72}"/>
              </a:ext>
            </a:extLst>
          </p:cNvPr>
          <p:cNvSpPr/>
          <p:nvPr userDrawn="1"/>
        </p:nvSpPr>
        <p:spPr>
          <a:xfrm rot="10800000">
            <a:off x="10687049" y="66673"/>
            <a:ext cx="2543175" cy="1228725"/>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8" name="Graphic 7">
            <a:extLst>
              <a:ext uri="{FF2B5EF4-FFF2-40B4-BE49-F238E27FC236}">
                <a16:creationId xmlns:a16="http://schemas.microsoft.com/office/drawing/2014/main" id="{D1F987A8-C930-4AE8-9B18-F10FE43B60F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7575" y="61910"/>
            <a:ext cx="938216" cy="938216"/>
          </a:xfrm>
          <a:prstGeom prst="rect">
            <a:avLst/>
          </a:prstGeom>
        </p:spPr>
      </p:pic>
    </p:spTree>
    <p:extLst>
      <p:ext uri="{BB962C8B-B14F-4D97-AF65-F5344CB8AC3E}">
        <p14:creationId xmlns:p14="http://schemas.microsoft.com/office/powerpoint/2010/main" val="1087563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B0FC-3E15-4640-866A-B208C72E04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83D3BE2A-8971-441C-80B7-C2D03600E8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ADD027-CD7C-4496-BF92-096D7EA3F6A8}"/>
              </a:ext>
            </a:extLst>
          </p:cNvPr>
          <p:cNvSpPr>
            <a:spLocks noGrp="1"/>
          </p:cNvSpPr>
          <p:nvPr>
            <p:ph type="dt" sz="half" idx="10"/>
          </p:nvPr>
        </p:nvSpPr>
        <p:spPr/>
        <p:txBody>
          <a:bodyPr/>
          <a:lstStyle/>
          <a:p>
            <a:fld id="{118AFEE1-960C-463E-A06F-8071C0B41083}" type="datetime1">
              <a:rPr lang="en-SG" smtClean="0"/>
              <a:t>7/9/2020</a:t>
            </a:fld>
            <a:endParaRPr lang="en-SG"/>
          </a:p>
        </p:txBody>
      </p:sp>
      <p:sp>
        <p:nvSpPr>
          <p:cNvPr id="5" name="Footer Placeholder 4">
            <a:extLst>
              <a:ext uri="{FF2B5EF4-FFF2-40B4-BE49-F238E27FC236}">
                <a16:creationId xmlns:a16="http://schemas.microsoft.com/office/drawing/2014/main" id="{2DB60B7C-A910-4D3D-87FF-E2EBF4A05AA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AFB3835-0C2B-4264-8CFF-ABA6110ACBCD}"/>
              </a:ext>
            </a:extLst>
          </p:cNvPr>
          <p:cNvSpPr>
            <a:spLocks noGrp="1"/>
          </p:cNvSpPr>
          <p:nvPr>
            <p:ph type="sldNum" sz="quarter" idx="12"/>
          </p:nvPr>
        </p:nvSpPr>
        <p:spPr/>
        <p:txBody>
          <a:bodyPr/>
          <a:lstStyle/>
          <a:p>
            <a:fld id="{BA203BBC-DCF0-4F8D-BBE1-79035C9808E7}" type="slidenum">
              <a:rPr lang="en-SG" smtClean="0"/>
              <a:t>‹#›</a:t>
            </a:fld>
            <a:endParaRPr lang="en-SG"/>
          </a:p>
        </p:txBody>
      </p:sp>
    </p:spTree>
    <p:extLst>
      <p:ext uri="{BB962C8B-B14F-4D97-AF65-F5344CB8AC3E}">
        <p14:creationId xmlns:p14="http://schemas.microsoft.com/office/powerpoint/2010/main" val="1451165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15612-0FB6-442E-9D1F-2E4E285AF51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3FDB6A2-DD4A-4814-89CF-C584FFA59B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B6A5C7CB-2690-4FE3-B2E7-29155409DC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6F05AA2C-1345-4886-870F-A1287AE00DFE}"/>
              </a:ext>
            </a:extLst>
          </p:cNvPr>
          <p:cNvSpPr>
            <a:spLocks noGrp="1"/>
          </p:cNvSpPr>
          <p:nvPr>
            <p:ph type="dt" sz="half" idx="10"/>
          </p:nvPr>
        </p:nvSpPr>
        <p:spPr/>
        <p:txBody>
          <a:bodyPr/>
          <a:lstStyle/>
          <a:p>
            <a:fld id="{BA8F2800-6B13-4B32-8795-1DC73D9B06CC}" type="datetime1">
              <a:rPr lang="en-SG" smtClean="0"/>
              <a:t>7/9/2020</a:t>
            </a:fld>
            <a:endParaRPr lang="en-SG"/>
          </a:p>
        </p:txBody>
      </p:sp>
      <p:sp>
        <p:nvSpPr>
          <p:cNvPr id="6" name="Footer Placeholder 5">
            <a:extLst>
              <a:ext uri="{FF2B5EF4-FFF2-40B4-BE49-F238E27FC236}">
                <a16:creationId xmlns:a16="http://schemas.microsoft.com/office/drawing/2014/main" id="{7FFD17FC-C318-47EB-A9C8-DC0B42D68F5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76D7AB9-583A-40E7-A347-45E7B3112690}"/>
              </a:ext>
            </a:extLst>
          </p:cNvPr>
          <p:cNvSpPr>
            <a:spLocks noGrp="1"/>
          </p:cNvSpPr>
          <p:nvPr>
            <p:ph type="sldNum" sz="quarter" idx="12"/>
          </p:nvPr>
        </p:nvSpPr>
        <p:spPr/>
        <p:txBody>
          <a:bodyPr/>
          <a:lstStyle/>
          <a:p>
            <a:fld id="{BA203BBC-DCF0-4F8D-BBE1-79035C9808E7}" type="slidenum">
              <a:rPr lang="en-SG" smtClean="0"/>
              <a:t>‹#›</a:t>
            </a:fld>
            <a:endParaRPr lang="en-SG"/>
          </a:p>
        </p:txBody>
      </p:sp>
    </p:spTree>
    <p:extLst>
      <p:ext uri="{BB962C8B-B14F-4D97-AF65-F5344CB8AC3E}">
        <p14:creationId xmlns:p14="http://schemas.microsoft.com/office/powerpoint/2010/main" val="2170272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DC8EF-F897-4980-A2F0-238FA34EE634}"/>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691E3A4E-FCE9-4FCB-83BB-9A3055DA1D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6F42F8-F843-4980-8E47-A46932D540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980CAE25-CC33-4DBB-AC78-524B7EEFC9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08014F-B35D-4C04-BE30-088C1ACAD6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E59EAAF0-1A9A-4DCF-B240-2B4F1CD5DAFA}"/>
              </a:ext>
            </a:extLst>
          </p:cNvPr>
          <p:cNvSpPr>
            <a:spLocks noGrp="1"/>
          </p:cNvSpPr>
          <p:nvPr>
            <p:ph type="dt" sz="half" idx="10"/>
          </p:nvPr>
        </p:nvSpPr>
        <p:spPr/>
        <p:txBody>
          <a:bodyPr/>
          <a:lstStyle/>
          <a:p>
            <a:fld id="{BAFDE8CC-2A2C-4880-8258-6E47221DE807}" type="datetime1">
              <a:rPr lang="en-SG" smtClean="0"/>
              <a:t>7/9/2020</a:t>
            </a:fld>
            <a:endParaRPr lang="en-SG"/>
          </a:p>
        </p:txBody>
      </p:sp>
      <p:sp>
        <p:nvSpPr>
          <p:cNvPr id="8" name="Footer Placeholder 7">
            <a:extLst>
              <a:ext uri="{FF2B5EF4-FFF2-40B4-BE49-F238E27FC236}">
                <a16:creationId xmlns:a16="http://schemas.microsoft.com/office/drawing/2014/main" id="{45AE0338-7902-4C33-9018-5741C8C90B35}"/>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44187D1C-99B9-424A-9024-94896DC3FBD9}"/>
              </a:ext>
            </a:extLst>
          </p:cNvPr>
          <p:cNvSpPr>
            <a:spLocks noGrp="1"/>
          </p:cNvSpPr>
          <p:nvPr>
            <p:ph type="sldNum" sz="quarter" idx="12"/>
          </p:nvPr>
        </p:nvSpPr>
        <p:spPr/>
        <p:txBody>
          <a:bodyPr/>
          <a:lstStyle/>
          <a:p>
            <a:fld id="{BA203BBC-DCF0-4F8D-BBE1-79035C9808E7}" type="slidenum">
              <a:rPr lang="en-SG" smtClean="0"/>
              <a:t>‹#›</a:t>
            </a:fld>
            <a:endParaRPr lang="en-SG"/>
          </a:p>
        </p:txBody>
      </p:sp>
    </p:spTree>
    <p:extLst>
      <p:ext uri="{BB962C8B-B14F-4D97-AF65-F5344CB8AC3E}">
        <p14:creationId xmlns:p14="http://schemas.microsoft.com/office/powerpoint/2010/main" val="793913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FB4CA-8727-4B91-8662-2425080484FA}"/>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1DFEB9E3-9A3F-43A7-AE17-B8FD26AA2A56}"/>
              </a:ext>
            </a:extLst>
          </p:cNvPr>
          <p:cNvSpPr>
            <a:spLocks noGrp="1"/>
          </p:cNvSpPr>
          <p:nvPr>
            <p:ph type="dt" sz="half" idx="10"/>
          </p:nvPr>
        </p:nvSpPr>
        <p:spPr/>
        <p:txBody>
          <a:bodyPr/>
          <a:lstStyle/>
          <a:p>
            <a:fld id="{50465F52-70E2-486D-819F-F9683406971A}" type="datetime1">
              <a:rPr lang="en-SG" smtClean="0"/>
              <a:t>7/9/2020</a:t>
            </a:fld>
            <a:endParaRPr lang="en-SG"/>
          </a:p>
        </p:txBody>
      </p:sp>
      <p:sp>
        <p:nvSpPr>
          <p:cNvPr id="4" name="Footer Placeholder 3">
            <a:extLst>
              <a:ext uri="{FF2B5EF4-FFF2-40B4-BE49-F238E27FC236}">
                <a16:creationId xmlns:a16="http://schemas.microsoft.com/office/drawing/2014/main" id="{083D67CC-11D8-4C7A-B6B6-E918CDFE5872}"/>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D58EAE3-6CC7-4FD1-9D46-00C22770BAC0}"/>
              </a:ext>
            </a:extLst>
          </p:cNvPr>
          <p:cNvSpPr>
            <a:spLocks noGrp="1"/>
          </p:cNvSpPr>
          <p:nvPr>
            <p:ph type="sldNum" sz="quarter" idx="12"/>
          </p:nvPr>
        </p:nvSpPr>
        <p:spPr/>
        <p:txBody>
          <a:bodyPr/>
          <a:lstStyle/>
          <a:p>
            <a:fld id="{BA203BBC-DCF0-4F8D-BBE1-79035C9808E7}" type="slidenum">
              <a:rPr lang="en-SG" smtClean="0"/>
              <a:t>‹#›</a:t>
            </a:fld>
            <a:endParaRPr lang="en-SG"/>
          </a:p>
        </p:txBody>
      </p:sp>
    </p:spTree>
    <p:extLst>
      <p:ext uri="{BB962C8B-B14F-4D97-AF65-F5344CB8AC3E}">
        <p14:creationId xmlns:p14="http://schemas.microsoft.com/office/powerpoint/2010/main" val="3454027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500BFA-C820-4896-88DA-8BE6435A17E3}"/>
              </a:ext>
            </a:extLst>
          </p:cNvPr>
          <p:cNvSpPr>
            <a:spLocks noGrp="1"/>
          </p:cNvSpPr>
          <p:nvPr>
            <p:ph type="dt" sz="half" idx="10"/>
          </p:nvPr>
        </p:nvSpPr>
        <p:spPr/>
        <p:txBody>
          <a:bodyPr/>
          <a:lstStyle/>
          <a:p>
            <a:fld id="{F5610BFC-87F5-4008-8432-F129C85459E3}" type="datetime1">
              <a:rPr lang="en-SG" smtClean="0"/>
              <a:t>7/9/2020</a:t>
            </a:fld>
            <a:endParaRPr lang="en-SG"/>
          </a:p>
        </p:txBody>
      </p:sp>
      <p:sp>
        <p:nvSpPr>
          <p:cNvPr id="3" name="Footer Placeholder 2">
            <a:extLst>
              <a:ext uri="{FF2B5EF4-FFF2-40B4-BE49-F238E27FC236}">
                <a16:creationId xmlns:a16="http://schemas.microsoft.com/office/drawing/2014/main" id="{9C195F17-96A0-494C-B68F-34333D9592B0}"/>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9AFD242F-94C7-4386-B75B-42DE5A27E1DD}"/>
              </a:ext>
            </a:extLst>
          </p:cNvPr>
          <p:cNvSpPr>
            <a:spLocks noGrp="1"/>
          </p:cNvSpPr>
          <p:nvPr>
            <p:ph type="sldNum" sz="quarter" idx="12"/>
          </p:nvPr>
        </p:nvSpPr>
        <p:spPr/>
        <p:txBody>
          <a:bodyPr/>
          <a:lstStyle/>
          <a:p>
            <a:fld id="{BA203BBC-DCF0-4F8D-BBE1-79035C9808E7}" type="slidenum">
              <a:rPr lang="en-SG" smtClean="0"/>
              <a:t>‹#›</a:t>
            </a:fld>
            <a:endParaRPr lang="en-SG"/>
          </a:p>
        </p:txBody>
      </p:sp>
    </p:spTree>
    <p:extLst>
      <p:ext uri="{BB962C8B-B14F-4D97-AF65-F5344CB8AC3E}">
        <p14:creationId xmlns:p14="http://schemas.microsoft.com/office/powerpoint/2010/main" val="586278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14425-9F43-4058-B9DA-BE76879B6D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75E4A829-DF54-46FF-BF68-097911F889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2C555388-8C00-4051-BF0D-C5F0E6CED9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794E6-FF7C-4779-BD2A-D5D501F15D31}"/>
              </a:ext>
            </a:extLst>
          </p:cNvPr>
          <p:cNvSpPr>
            <a:spLocks noGrp="1"/>
          </p:cNvSpPr>
          <p:nvPr>
            <p:ph type="dt" sz="half" idx="10"/>
          </p:nvPr>
        </p:nvSpPr>
        <p:spPr/>
        <p:txBody>
          <a:bodyPr/>
          <a:lstStyle/>
          <a:p>
            <a:fld id="{73F95D21-FAD0-4921-BF6D-4FF33BCD2A69}" type="datetime1">
              <a:rPr lang="en-SG" smtClean="0"/>
              <a:t>7/9/2020</a:t>
            </a:fld>
            <a:endParaRPr lang="en-SG"/>
          </a:p>
        </p:txBody>
      </p:sp>
      <p:sp>
        <p:nvSpPr>
          <p:cNvPr id="6" name="Footer Placeholder 5">
            <a:extLst>
              <a:ext uri="{FF2B5EF4-FFF2-40B4-BE49-F238E27FC236}">
                <a16:creationId xmlns:a16="http://schemas.microsoft.com/office/drawing/2014/main" id="{452EB2E9-B497-4E66-A681-AF66D210254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9EFC136-9ACA-4077-BF18-3593F4571D9A}"/>
              </a:ext>
            </a:extLst>
          </p:cNvPr>
          <p:cNvSpPr>
            <a:spLocks noGrp="1"/>
          </p:cNvSpPr>
          <p:nvPr>
            <p:ph type="sldNum" sz="quarter" idx="12"/>
          </p:nvPr>
        </p:nvSpPr>
        <p:spPr/>
        <p:txBody>
          <a:bodyPr/>
          <a:lstStyle/>
          <a:p>
            <a:fld id="{BA203BBC-DCF0-4F8D-BBE1-79035C9808E7}" type="slidenum">
              <a:rPr lang="en-SG" smtClean="0"/>
              <a:t>‹#›</a:t>
            </a:fld>
            <a:endParaRPr lang="en-SG"/>
          </a:p>
        </p:txBody>
      </p:sp>
    </p:spTree>
    <p:extLst>
      <p:ext uri="{BB962C8B-B14F-4D97-AF65-F5344CB8AC3E}">
        <p14:creationId xmlns:p14="http://schemas.microsoft.com/office/powerpoint/2010/main" val="904630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34274-2A95-4BE8-8817-483A4DB3D35C}"/>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1940EF0-7456-46DA-91DB-3EE740F10F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C03D528-C3B3-4C96-982D-E7603EA7949A}"/>
              </a:ext>
            </a:extLst>
          </p:cNvPr>
          <p:cNvSpPr>
            <a:spLocks noGrp="1"/>
          </p:cNvSpPr>
          <p:nvPr>
            <p:ph type="dt" sz="half" idx="10"/>
          </p:nvPr>
        </p:nvSpPr>
        <p:spPr/>
        <p:txBody>
          <a:bodyPr/>
          <a:lstStyle/>
          <a:p>
            <a:fld id="{632F587A-B3DB-413C-9209-2E4FA8001B88}" type="datetime1">
              <a:rPr lang="en-SG" smtClean="0"/>
              <a:t>7/9/2020</a:t>
            </a:fld>
            <a:endParaRPr lang="en-SG"/>
          </a:p>
        </p:txBody>
      </p:sp>
      <p:sp>
        <p:nvSpPr>
          <p:cNvPr id="5" name="Footer Placeholder 4">
            <a:extLst>
              <a:ext uri="{FF2B5EF4-FFF2-40B4-BE49-F238E27FC236}">
                <a16:creationId xmlns:a16="http://schemas.microsoft.com/office/drawing/2014/main" id="{E12D7668-A9EC-47CA-8549-BC477F5AA00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F5537C3-A925-4BC2-96A2-C42EC43EF4A1}"/>
              </a:ext>
            </a:extLst>
          </p:cNvPr>
          <p:cNvSpPr>
            <a:spLocks noGrp="1"/>
          </p:cNvSpPr>
          <p:nvPr>
            <p:ph type="sldNum" sz="quarter" idx="12"/>
          </p:nvPr>
        </p:nvSpPr>
        <p:spPr/>
        <p:txBody>
          <a:bodyPr/>
          <a:lstStyle/>
          <a:p>
            <a:fld id="{BA203BBC-DCF0-4F8D-BBE1-79035C9808E7}" type="slidenum">
              <a:rPr lang="en-SG" smtClean="0"/>
              <a:t>‹#›</a:t>
            </a:fld>
            <a:endParaRPr lang="en-SG"/>
          </a:p>
        </p:txBody>
      </p:sp>
    </p:spTree>
    <p:extLst>
      <p:ext uri="{BB962C8B-B14F-4D97-AF65-F5344CB8AC3E}">
        <p14:creationId xmlns:p14="http://schemas.microsoft.com/office/powerpoint/2010/main" val="2480579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2FC003-5861-46BB-AAD8-77A981AB05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CCC5BF5-403E-4C9F-AD24-255B14165F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BA13742-BD13-4D01-9536-28E491FAC7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244998-97FE-4097-9CE6-76CEB67FE592}" type="datetime1">
              <a:rPr lang="en-SG" smtClean="0"/>
              <a:t>7/9/2020</a:t>
            </a:fld>
            <a:endParaRPr lang="en-SG"/>
          </a:p>
        </p:txBody>
      </p:sp>
      <p:sp>
        <p:nvSpPr>
          <p:cNvPr id="5" name="Footer Placeholder 4">
            <a:extLst>
              <a:ext uri="{FF2B5EF4-FFF2-40B4-BE49-F238E27FC236}">
                <a16:creationId xmlns:a16="http://schemas.microsoft.com/office/drawing/2014/main" id="{3788023A-C654-48C0-8AE9-6D70BC7EB5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991878FE-D446-467F-855D-592A1AC6D8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203BBC-DCF0-4F8D-BBE1-79035C9808E7}" type="slidenum">
              <a:rPr lang="en-SG" smtClean="0"/>
              <a:t>‹#›</a:t>
            </a:fld>
            <a:endParaRPr lang="en-SG"/>
          </a:p>
        </p:txBody>
      </p:sp>
    </p:spTree>
    <p:extLst>
      <p:ext uri="{BB962C8B-B14F-4D97-AF65-F5344CB8AC3E}">
        <p14:creationId xmlns:p14="http://schemas.microsoft.com/office/powerpoint/2010/main" val="34496093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56" r:id="rId11"/>
    <p:sldLayoutId id="2147483660" r:id="rId12"/>
    <p:sldLayoutId id="2147483661" r:id="rId13"/>
    <p:sldLayoutId id="2147483662" r:id="rId14"/>
    <p:sldLayoutId id="2147483663"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15.png"/><Relationship Id="rId3" Type="http://schemas.openxmlformats.org/officeDocument/2006/relationships/notesSlide" Target="../notesSlides/notesSlide3.xml"/><Relationship Id="rId7" Type="http://schemas.openxmlformats.org/officeDocument/2006/relationships/image" Target="../media/image10.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slideLayout" Target="../slideLayouts/slideLayout13.xml"/><Relationship Id="rId16" Type="http://schemas.openxmlformats.org/officeDocument/2006/relationships/image" Target="../media/image18.png"/><Relationship Id="rId1" Type="http://schemas.openxmlformats.org/officeDocument/2006/relationships/tags" Target="../tags/tag1.xml"/><Relationship Id="rId6" Type="http://schemas.microsoft.com/office/2007/relationships/hdphoto" Target="../media/hdphoto1.wdp"/><Relationship Id="rId11" Type="http://schemas.openxmlformats.org/officeDocument/2006/relationships/image" Target="../media/image13.png"/><Relationship Id="rId5" Type="http://schemas.openxmlformats.org/officeDocument/2006/relationships/image" Target="../media/image9.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image" Target="../media/image11.pn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52DC5357-0977-4F30-BD11-29C585B39B49}"/>
              </a:ext>
            </a:extLst>
          </p:cNvPr>
          <p:cNvSpPr>
            <a:spLocks noGrp="1"/>
          </p:cNvSpPr>
          <p:nvPr>
            <p:ph type="subTitle" idx="1"/>
          </p:nvPr>
        </p:nvSpPr>
        <p:spPr>
          <a:xfrm>
            <a:off x="1520044" y="2621122"/>
            <a:ext cx="4690256" cy="2163551"/>
          </a:xfrm>
        </p:spPr>
        <p:txBody>
          <a:bodyPr anchor="t">
            <a:normAutofit/>
          </a:bodyPr>
          <a:lstStyle/>
          <a:p>
            <a:r>
              <a:rPr lang="en-SG">
                <a:solidFill>
                  <a:srgbClr val="FFFFFF"/>
                </a:solidFill>
              </a:rPr>
              <a:t> </a:t>
            </a:r>
          </a:p>
          <a:p>
            <a:r>
              <a:rPr lang="en-SG" sz="1800"/>
              <a:t>Edwin Lim | Javier Wong | Jonathan Lee | Leonard Tan | Ong Hui Fen</a:t>
            </a:r>
          </a:p>
        </p:txBody>
      </p:sp>
      <p:sp>
        <p:nvSpPr>
          <p:cNvPr id="6" name="Title 5">
            <a:extLst>
              <a:ext uri="{FF2B5EF4-FFF2-40B4-BE49-F238E27FC236}">
                <a16:creationId xmlns:a16="http://schemas.microsoft.com/office/drawing/2014/main" id="{D8007E7C-A8D5-417F-9CD1-6894220E0DBD}"/>
              </a:ext>
            </a:extLst>
          </p:cNvPr>
          <p:cNvSpPr>
            <a:spLocks noGrp="1"/>
          </p:cNvSpPr>
          <p:nvPr>
            <p:ph type="ctrTitle"/>
          </p:nvPr>
        </p:nvSpPr>
        <p:spPr>
          <a:xfrm>
            <a:off x="1208395" y="1535300"/>
            <a:ext cx="5238466" cy="1085821"/>
          </a:xfrm>
        </p:spPr>
        <p:txBody>
          <a:bodyPr anchor="b">
            <a:normAutofit/>
          </a:bodyPr>
          <a:lstStyle/>
          <a:p>
            <a:r>
              <a:rPr lang="en-SG" b="1">
                <a:latin typeface="Candara Light" panose="020E0502030303020204" pitchFamily="34" charset="0"/>
              </a:rPr>
              <a:t>P . E . A . R</a:t>
            </a:r>
          </a:p>
        </p:txBody>
      </p:sp>
      <p:pic>
        <p:nvPicPr>
          <p:cNvPr id="2" name="Graphic 1">
            <a:extLst>
              <a:ext uri="{FF2B5EF4-FFF2-40B4-BE49-F238E27FC236}">
                <a16:creationId xmlns:a16="http://schemas.microsoft.com/office/drawing/2014/main" id="{B1898F5F-F5CF-41AC-8998-81F4ADA32D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99166" y="1091082"/>
            <a:ext cx="3217333" cy="3217333"/>
          </a:xfrm>
          <a:prstGeom prst="rect">
            <a:avLst/>
          </a:prstGeom>
        </p:spPr>
      </p:pic>
      <p:sp>
        <p:nvSpPr>
          <p:cNvPr id="3" name="Rectangle 2">
            <a:extLst>
              <a:ext uri="{FF2B5EF4-FFF2-40B4-BE49-F238E27FC236}">
                <a16:creationId xmlns:a16="http://schemas.microsoft.com/office/drawing/2014/main" id="{B274509A-D153-45A6-B27A-2472ACF1A30A}"/>
              </a:ext>
            </a:extLst>
          </p:cNvPr>
          <p:cNvSpPr/>
          <p:nvPr/>
        </p:nvSpPr>
        <p:spPr>
          <a:xfrm>
            <a:off x="1520044" y="2621122"/>
            <a:ext cx="4690256" cy="369471"/>
          </a:xfrm>
          <a:prstGeom prst="rect">
            <a:avLst/>
          </a:prstGeom>
          <a:solidFill>
            <a:srgbClr val="22CE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A M A Z I N G     W H A C K     S E R V I C E S</a:t>
            </a:r>
          </a:p>
        </p:txBody>
      </p:sp>
      <p:pic>
        <p:nvPicPr>
          <p:cNvPr id="1030" name="Picture 6" descr="Goldman Sachs Logo - Humanities Division - UCLA">
            <a:extLst>
              <a:ext uri="{FF2B5EF4-FFF2-40B4-BE49-F238E27FC236}">
                <a16:creationId xmlns:a16="http://schemas.microsoft.com/office/drawing/2014/main" id="{E6BA403E-CBCD-46DD-81B1-B25297667B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7971" y="5615040"/>
            <a:ext cx="1429123" cy="95101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mazon Web Services - Wikipedia">
            <a:extLst>
              <a:ext uri="{FF2B5EF4-FFF2-40B4-BE49-F238E27FC236}">
                <a16:creationId xmlns:a16="http://schemas.microsoft.com/office/drawing/2014/main" id="{6A85D6F7-13F7-4FC9-9767-D5EE5A74DC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6183" y="5758543"/>
            <a:ext cx="1109767" cy="66401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llipsis Tech Series">
            <a:extLst>
              <a:ext uri="{FF2B5EF4-FFF2-40B4-BE49-F238E27FC236}">
                <a16:creationId xmlns:a16="http://schemas.microsoft.com/office/drawing/2014/main" id="{91CA763A-1821-4781-B76A-294798C919D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135" y="5136933"/>
            <a:ext cx="1429124" cy="142912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Ellipsis - Home">
            <a:extLst>
              <a:ext uri="{FF2B5EF4-FFF2-40B4-BE49-F238E27FC236}">
                <a16:creationId xmlns:a16="http://schemas.microsoft.com/office/drawing/2014/main" id="{015CFC1A-6B27-475F-AA9F-598E6DDBA1E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4853" y="5658089"/>
            <a:ext cx="2484029" cy="820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57218"/>
      </p:ext>
    </p:extLst>
  </p:cSld>
  <p:clrMapOvr>
    <a:masterClrMapping/>
  </p:clrMapOvr>
  <mc:AlternateContent xmlns:mc="http://schemas.openxmlformats.org/markup-compatibility/2006">
    <mc:Choice xmlns:p14="http://schemas.microsoft.com/office/powerpoint/2010/main" Requires="p14">
      <p:transition spd="slow" p14:dur="2000" advTm="3730"/>
    </mc:Choice>
    <mc:Fallback>
      <p:transition spd="slow" advTm="373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8C1D5E-5A89-4950-9710-2414D23627F1}"/>
              </a:ext>
            </a:extLst>
          </p:cNvPr>
          <p:cNvPicPr>
            <a:picLocks noChangeAspect="1"/>
          </p:cNvPicPr>
          <p:nvPr/>
        </p:nvPicPr>
        <p:blipFill>
          <a:blip r:embed="rId3"/>
          <a:stretch>
            <a:fillRect/>
          </a:stretch>
        </p:blipFill>
        <p:spPr>
          <a:xfrm>
            <a:off x="4016609" y="1849276"/>
            <a:ext cx="8175391" cy="3159448"/>
          </a:xfrm>
          <a:prstGeom prst="rect">
            <a:avLst/>
          </a:prstGeom>
          <a:effectLst>
            <a:outerShdw blurRad="50800" dist="38100" dir="8100000" algn="tr" rotWithShape="0">
              <a:prstClr val="black">
                <a:alpha val="40000"/>
              </a:prstClr>
            </a:outerShdw>
          </a:effectLst>
        </p:spPr>
      </p:pic>
      <p:sp>
        <p:nvSpPr>
          <p:cNvPr id="3" name="Slide Number Placeholder 2">
            <a:extLst>
              <a:ext uri="{FF2B5EF4-FFF2-40B4-BE49-F238E27FC236}">
                <a16:creationId xmlns:a16="http://schemas.microsoft.com/office/drawing/2014/main" id="{937FB35B-6816-4664-8549-C341E73FAD76}"/>
              </a:ext>
            </a:extLst>
          </p:cNvPr>
          <p:cNvSpPr>
            <a:spLocks noGrp="1"/>
          </p:cNvSpPr>
          <p:nvPr>
            <p:ph type="sldNum" sz="quarter" idx="12"/>
          </p:nvPr>
        </p:nvSpPr>
        <p:spPr/>
        <p:txBody>
          <a:bodyPr/>
          <a:lstStyle/>
          <a:p>
            <a:fld id="{BA203BBC-DCF0-4F8D-BBE1-79035C9808E7}" type="slidenum">
              <a:rPr lang="en-SG" smtClean="0"/>
              <a:t>10</a:t>
            </a:fld>
            <a:endParaRPr lang="en-SG"/>
          </a:p>
        </p:txBody>
      </p:sp>
      <p:sp>
        <p:nvSpPr>
          <p:cNvPr id="8" name="Text Placeholder 7">
            <a:extLst>
              <a:ext uri="{FF2B5EF4-FFF2-40B4-BE49-F238E27FC236}">
                <a16:creationId xmlns:a16="http://schemas.microsoft.com/office/drawing/2014/main" id="{3C3E5D17-A152-401C-BA89-844149E794B7}"/>
              </a:ext>
            </a:extLst>
          </p:cNvPr>
          <p:cNvSpPr>
            <a:spLocks noGrp="1"/>
          </p:cNvSpPr>
          <p:nvPr>
            <p:ph type="body" sz="quarter" idx="14"/>
          </p:nvPr>
        </p:nvSpPr>
        <p:spPr/>
        <p:txBody>
          <a:bodyPr/>
          <a:lstStyle/>
          <a:p>
            <a:r>
              <a:rPr lang="en-SG"/>
              <a:t>S O L U T I O N</a:t>
            </a:r>
          </a:p>
        </p:txBody>
      </p:sp>
      <p:sp>
        <p:nvSpPr>
          <p:cNvPr id="6" name="Text Placeholder 5">
            <a:extLst>
              <a:ext uri="{FF2B5EF4-FFF2-40B4-BE49-F238E27FC236}">
                <a16:creationId xmlns:a16="http://schemas.microsoft.com/office/drawing/2014/main" id="{42298240-1131-43A8-A740-60164785CA4E}"/>
              </a:ext>
            </a:extLst>
          </p:cNvPr>
          <p:cNvSpPr>
            <a:spLocks noGrp="1"/>
          </p:cNvSpPr>
          <p:nvPr>
            <p:ph type="body" sz="quarter" idx="13"/>
          </p:nvPr>
        </p:nvSpPr>
        <p:spPr/>
        <p:txBody>
          <a:bodyPr>
            <a:normAutofit fontScale="92500" lnSpcReduction="20000"/>
          </a:bodyPr>
          <a:lstStyle/>
          <a:p>
            <a:r>
              <a:rPr lang="en-SG" sz="1600">
                <a:solidFill>
                  <a:schemeClr val="bg1"/>
                </a:solidFill>
              </a:rPr>
              <a:t>Virtual Portfolio Holdings</a:t>
            </a:r>
          </a:p>
        </p:txBody>
      </p:sp>
      <p:sp>
        <p:nvSpPr>
          <p:cNvPr id="4" name="TextBox 3">
            <a:extLst>
              <a:ext uri="{FF2B5EF4-FFF2-40B4-BE49-F238E27FC236}">
                <a16:creationId xmlns:a16="http://schemas.microsoft.com/office/drawing/2014/main" id="{B6F75C33-F81C-4C48-8FC7-A5A9DB25A850}"/>
              </a:ext>
            </a:extLst>
          </p:cNvPr>
          <p:cNvSpPr txBox="1"/>
          <p:nvPr/>
        </p:nvSpPr>
        <p:spPr>
          <a:xfrm>
            <a:off x="5547385" y="5123594"/>
            <a:ext cx="5113837" cy="276999"/>
          </a:xfrm>
          <a:prstGeom prst="rect">
            <a:avLst/>
          </a:prstGeom>
          <a:noFill/>
        </p:spPr>
        <p:txBody>
          <a:bodyPr wrap="square" rtlCol="0">
            <a:spAutoFit/>
          </a:bodyPr>
          <a:lstStyle/>
          <a:p>
            <a:r>
              <a:rPr lang="en-SG" sz="1200"/>
              <a:t>* Due to time constraints, portfolio return and index return are hardcoded values</a:t>
            </a:r>
          </a:p>
        </p:txBody>
      </p:sp>
      <p:grpSp>
        <p:nvGrpSpPr>
          <p:cNvPr id="39" name="Group 38">
            <a:extLst>
              <a:ext uri="{FF2B5EF4-FFF2-40B4-BE49-F238E27FC236}">
                <a16:creationId xmlns:a16="http://schemas.microsoft.com/office/drawing/2014/main" id="{2EBB0D87-7B3A-4EBD-89C0-8768D9C8C013}"/>
              </a:ext>
            </a:extLst>
          </p:cNvPr>
          <p:cNvGrpSpPr/>
          <p:nvPr/>
        </p:nvGrpSpPr>
        <p:grpSpPr>
          <a:xfrm>
            <a:off x="301328" y="1279752"/>
            <a:ext cx="2701334" cy="1128023"/>
            <a:chOff x="341694" y="1334069"/>
            <a:chExt cx="3485531" cy="1233083"/>
          </a:xfrm>
        </p:grpSpPr>
        <p:grpSp>
          <p:nvGrpSpPr>
            <p:cNvPr id="40" name="Group 39">
              <a:extLst>
                <a:ext uri="{FF2B5EF4-FFF2-40B4-BE49-F238E27FC236}">
                  <a16:creationId xmlns:a16="http://schemas.microsoft.com/office/drawing/2014/main" id="{C6CBF7B1-E5E1-4BD9-80CE-6D9C53D3AD03}"/>
                </a:ext>
              </a:extLst>
            </p:cNvPr>
            <p:cNvGrpSpPr/>
            <p:nvPr/>
          </p:nvGrpSpPr>
          <p:grpSpPr>
            <a:xfrm>
              <a:off x="341694" y="1334069"/>
              <a:ext cx="3485531" cy="1233083"/>
              <a:chOff x="622367" y="1790285"/>
              <a:chExt cx="3485531" cy="1233083"/>
            </a:xfrm>
          </p:grpSpPr>
          <p:sp>
            <p:nvSpPr>
              <p:cNvPr id="42" name="TextBox 41">
                <a:extLst>
                  <a:ext uri="{FF2B5EF4-FFF2-40B4-BE49-F238E27FC236}">
                    <a16:creationId xmlns:a16="http://schemas.microsoft.com/office/drawing/2014/main" id="{F48212F5-7141-463A-B369-CA40A8692968}"/>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The fear of losing money and unfamiliarity with the financial markets deters youths from actively investing.</a:t>
                </a:r>
              </a:p>
            </p:txBody>
          </p:sp>
          <p:sp>
            <p:nvSpPr>
              <p:cNvPr id="43" name="TextBox 42">
                <a:extLst>
                  <a:ext uri="{FF2B5EF4-FFF2-40B4-BE49-F238E27FC236}">
                    <a16:creationId xmlns:a16="http://schemas.microsoft.com/office/drawing/2014/main" id="{6CF1479F-D58E-4370-B4A7-6148743BA004}"/>
                  </a:ext>
                </a:extLst>
              </p:cNvPr>
              <p:cNvSpPr txBox="1"/>
              <p:nvPr/>
            </p:nvSpPr>
            <p:spPr>
              <a:xfrm>
                <a:off x="622367" y="1790285"/>
                <a:ext cx="287258" cy="246220"/>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P</a:t>
                </a:r>
              </a:p>
            </p:txBody>
          </p:sp>
        </p:grpSp>
        <p:sp>
          <p:nvSpPr>
            <p:cNvPr id="41" name="Rectangle 40">
              <a:extLst>
                <a:ext uri="{FF2B5EF4-FFF2-40B4-BE49-F238E27FC236}">
                  <a16:creationId xmlns:a16="http://schemas.microsoft.com/office/drawing/2014/main" id="{82DA1DB0-C642-4CE6-9048-701DF954C731}"/>
                </a:ext>
              </a:extLst>
            </p:cNvPr>
            <p:cNvSpPr/>
            <p:nvPr/>
          </p:nvSpPr>
          <p:spPr>
            <a:xfrm>
              <a:off x="628952" y="1334070"/>
              <a:ext cx="3198273" cy="246220"/>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Fear of Losing Money</a:t>
              </a:r>
            </a:p>
          </p:txBody>
        </p:sp>
      </p:grpSp>
      <p:sp>
        <p:nvSpPr>
          <p:cNvPr id="44" name="TextBox 43">
            <a:extLst>
              <a:ext uri="{FF2B5EF4-FFF2-40B4-BE49-F238E27FC236}">
                <a16:creationId xmlns:a16="http://schemas.microsoft.com/office/drawing/2014/main" id="{463C8827-8F86-4AAB-A488-ABD64988860B}"/>
              </a:ext>
            </a:extLst>
          </p:cNvPr>
          <p:cNvSpPr txBox="1"/>
          <p:nvPr/>
        </p:nvSpPr>
        <p:spPr>
          <a:xfrm>
            <a:off x="301327" y="879939"/>
            <a:ext cx="867160" cy="338554"/>
          </a:xfrm>
          <a:prstGeom prst="rect">
            <a:avLst/>
          </a:prstGeom>
          <a:noFill/>
        </p:spPr>
        <p:txBody>
          <a:bodyPr wrap="none" rtlCol="0">
            <a:spAutoFit/>
          </a:bodyPr>
          <a:lstStyle/>
          <a:p>
            <a:r>
              <a:rPr lang="en-SG" sz="1600"/>
              <a:t>Problem</a:t>
            </a:r>
          </a:p>
        </p:txBody>
      </p:sp>
      <p:cxnSp>
        <p:nvCxnSpPr>
          <p:cNvPr id="45" name="Straight Connector 44">
            <a:extLst>
              <a:ext uri="{FF2B5EF4-FFF2-40B4-BE49-F238E27FC236}">
                <a16:creationId xmlns:a16="http://schemas.microsoft.com/office/drawing/2014/main" id="{500A1157-A6DA-4B70-8209-39487845A5CD}"/>
              </a:ext>
            </a:extLst>
          </p:cNvPr>
          <p:cNvCxnSpPr>
            <a:cxnSpLocks/>
          </p:cNvCxnSpPr>
          <p:nvPr/>
        </p:nvCxnSpPr>
        <p:spPr>
          <a:xfrm>
            <a:off x="301327" y="1223609"/>
            <a:ext cx="2701332" cy="0"/>
          </a:xfrm>
          <a:prstGeom prst="line">
            <a:avLst/>
          </a:prstGeom>
          <a:ln w="12700">
            <a:solidFill>
              <a:srgbClr val="1A9A72"/>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95CA864-F631-443F-8C69-65E44C219927}"/>
              </a:ext>
            </a:extLst>
          </p:cNvPr>
          <p:cNvSpPr txBox="1"/>
          <p:nvPr/>
        </p:nvSpPr>
        <p:spPr>
          <a:xfrm>
            <a:off x="301327" y="3035605"/>
            <a:ext cx="1539011" cy="338554"/>
          </a:xfrm>
          <a:prstGeom prst="rect">
            <a:avLst/>
          </a:prstGeom>
          <a:noFill/>
        </p:spPr>
        <p:txBody>
          <a:bodyPr wrap="none" rtlCol="0">
            <a:spAutoFit/>
          </a:bodyPr>
          <a:lstStyle/>
          <a:p>
            <a:r>
              <a:rPr lang="en-SG" sz="1600"/>
              <a:t>Solution: Review</a:t>
            </a:r>
          </a:p>
        </p:txBody>
      </p:sp>
      <p:cxnSp>
        <p:nvCxnSpPr>
          <p:cNvPr id="47" name="Straight Connector 46">
            <a:extLst>
              <a:ext uri="{FF2B5EF4-FFF2-40B4-BE49-F238E27FC236}">
                <a16:creationId xmlns:a16="http://schemas.microsoft.com/office/drawing/2014/main" id="{AE15F39B-FD79-46FD-AB75-262178E918AC}"/>
              </a:ext>
            </a:extLst>
          </p:cNvPr>
          <p:cNvCxnSpPr>
            <a:cxnSpLocks/>
          </p:cNvCxnSpPr>
          <p:nvPr/>
        </p:nvCxnSpPr>
        <p:spPr>
          <a:xfrm flipV="1">
            <a:off x="301327" y="3369541"/>
            <a:ext cx="2701332" cy="9734"/>
          </a:xfrm>
          <a:prstGeom prst="line">
            <a:avLst/>
          </a:prstGeom>
          <a:ln w="12700">
            <a:solidFill>
              <a:srgbClr val="1A9A72"/>
            </a:solidFill>
          </a:ln>
        </p:spPr>
        <p:style>
          <a:lnRef idx="1">
            <a:schemeClr val="accent1"/>
          </a:lnRef>
          <a:fillRef idx="0">
            <a:schemeClr val="accent1"/>
          </a:fillRef>
          <a:effectRef idx="0">
            <a:schemeClr val="accent1"/>
          </a:effectRef>
          <a:fontRef idx="minor">
            <a:schemeClr val="tx1"/>
          </a:fontRef>
        </p:style>
      </p:cxnSp>
      <p:sp>
        <p:nvSpPr>
          <p:cNvPr id="48" name="Arrow: Chevron 47">
            <a:extLst>
              <a:ext uri="{FF2B5EF4-FFF2-40B4-BE49-F238E27FC236}">
                <a16:creationId xmlns:a16="http://schemas.microsoft.com/office/drawing/2014/main" id="{437A7F4A-892E-42AA-AEB4-37BDEC67F84E}"/>
              </a:ext>
            </a:extLst>
          </p:cNvPr>
          <p:cNvSpPr/>
          <p:nvPr/>
        </p:nvSpPr>
        <p:spPr>
          <a:xfrm rot="5400000">
            <a:off x="1480256" y="2283856"/>
            <a:ext cx="343471" cy="875667"/>
          </a:xfrm>
          <a:prstGeom prst="chevron">
            <a:avLst/>
          </a:prstGeom>
          <a:solidFill>
            <a:srgbClr val="22CE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49" name="Cross 48">
            <a:extLst>
              <a:ext uri="{FF2B5EF4-FFF2-40B4-BE49-F238E27FC236}">
                <a16:creationId xmlns:a16="http://schemas.microsoft.com/office/drawing/2014/main" id="{374DF12D-4F1E-4396-AF74-EFA935BACA43}"/>
              </a:ext>
            </a:extLst>
          </p:cNvPr>
          <p:cNvSpPr/>
          <p:nvPr/>
        </p:nvSpPr>
        <p:spPr>
          <a:xfrm>
            <a:off x="1501298" y="4642467"/>
            <a:ext cx="301389" cy="301671"/>
          </a:xfrm>
          <a:prstGeom prst="plus">
            <a:avLst>
              <a:gd name="adj" fmla="val 35959"/>
            </a:avLst>
          </a:prstGeom>
          <a:solidFill>
            <a:srgbClr val="22CE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50" name="Group 49">
            <a:extLst>
              <a:ext uri="{FF2B5EF4-FFF2-40B4-BE49-F238E27FC236}">
                <a16:creationId xmlns:a16="http://schemas.microsoft.com/office/drawing/2014/main" id="{D48D5C8B-B0EB-4AC5-A364-DD921A5F9342}"/>
              </a:ext>
            </a:extLst>
          </p:cNvPr>
          <p:cNvGrpSpPr/>
          <p:nvPr/>
        </p:nvGrpSpPr>
        <p:grpSpPr>
          <a:xfrm>
            <a:off x="301327" y="5018545"/>
            <a:ext cx="2701334" cy="1128024"/>
            <a:chOff x="341694" y="1334068"/>
            <a:chExt cx="3485531" cy="1233084"/>
          </a:xfrm>
        </p:grpSpPr>
        <p:grpSp>
          <p:nvGrpSpPr>
            <p:cNvPr id="51" name="Group 50">
              <a:extLst>
                <a:ext uri="{FF2B5EF4-FFF2-40B4-BE49-F238E27FC236}">
                  <a16:creationId xmlns:a16="http://schemas.microsoft.com/office/drawing/2014/main" id="{F7A691CF-56D9-4A56-8925-0359D3C0549D}"/>
                </a:ext>
              </a:extLst>
            </p:cNvPr>
            <p:cNvGrpSpPr/>
            <p:nvPr/>
          </p:nvGrpSpPr>
          <p:grpSpPr>
            <a:xfrm>
              <a:off x="341694" y="1334068"/>
              <a:ext cx="3485531" cy="1233084"/>
              <a:chOff x="622367" y="1790284"/>
              <a:chExt cx="3485531" cy="1233084"/>
            </a:xfrm>
          </p:grpSpPr>
          <p:sp>
            <p:nvSpPr>
              <p:cNvPr id="53" name="TextBox 52">
                <a:extLst>
                  <a:ext uri="{FF2B5EF4-FFF2-40B4-BE49-F238E27FC236}">
                    <a16:creationId xmlns:a16="http://schemas.microsoft.com/office/drawing/2014/main" id="{2CF1A597-C4E7-4F81-963D-BC0F8D4E3426}"/>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Youths can see the impact of their investment decisions and review their performance to learn from experience.</a:t>
                </a:r>
              </a:p>
            </p:txBody>
          </p:sp>
          <p:sp>
            <p:nvSpPr>
              <p:cNvPr id="54" name="TextBox 53">
                <a:extLst>
                  <a:ext uri="{FF2B5EF4-FFF2-40B4-BE49-F238E27FC236}">
                    <a16:creationId xmlns:a16="http://schemas.microsoft.com/office/drawing/2014/main" id="{B2898E83-4580-4B5D-AD3C-F46DE010AB25}"/>
                  </a:ext>
                </a:extLst>
              </p:cNvPr>
              <p:cNvSpPr txBox="1"/>
              <p:nvPr/>
            </p:nvSpPr>
            <p:spPr>
              <a:xfrm>
                <a:off x="622367" y="1790284"/>
                <a:ext cx="486253" cy="246221"/>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S2</a:t>
                </a:r>
              </a:p>
            </p:txBody>
          </p:sp>
        </p:grpSp>
        <p:sp>
          <p:nvSpPr>
            <p:cNvPr id="52" name="Rectangle 51">
              <a:extLst>
                <a:ext uri="{FF2B5EF4-FFF2-40B4-BE49-F238E27FC236}">
                  <a16:creationId xmlns:a16="http://schemas.microsoft.com/office/drawing/2014/main" id="{7E21D24B-A78E-480C-A645-3E45F6FD35C0}"/>
                </a:ext>
              </a:extLst>
            </p:cNvPr>
            <p:cNvSpPr/>
            <p:nvPr/>
          </p:nvSpPr>
          <p:spPr>
            <a:xfrm>
              <a:off x="827947" y="1334069"/>
              <a:ext cx="2999278" cy="246221"/>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Progress Review</a:t>
              </a:r>
            </a:p>
          </p:txBody>
        </p:sp>
      </p:grpSp>
      <p:grpSp>
        <p:nvGrpSpPr>
          <p:cNvPr id="56" name="Group 55">
            <a:extLst>
              <a:ext uri="{FF2B5EF4-FFF2-40B4-BE49-F238E27FC236}">
                <a16:creationId xmlns:a16="http://schemas.microsoft.com/office/drawing/2014/main" id="{6D493B84-1476-4CB2-BE41-38DC0ED51983}"/>
              </a:ext>
            </a:extLst>
          </p:cNvPr>
          <p:cNvGrpSpPr/>
          <p:nvPr/>
        </p:nvGrpSpPr>
        <p:grpSpPr>
          <a:xfrm>
            <a:off x="301327" y="3440037"/>
            <a:ext cx="2701334" cy="1128025"/>
            <a:chOff x="341694" y="1334068"/>
            <a:chExt cx="3485531" cy="1233084"/>
          </a:xfrm>
        </p:grpSpPr>
        <p:sp>
          <p:nvSpPr>
            <p:cNvPr id="57" name="Rectangle 56">
              <a:extLst>
                <a:ext uri="{FF2B5EF4-FFF2-40B4-BE49-F238E27FC236}">
                  <a16:creationId xmlns:a16="http://schemas.microsoft.com/office/drawing/2014/main" id="{3F24BF89-5A19-414A-8C1E-88A8B71F1790}"/>
                </a:ext>
              </a:extLst>
            </p:cNvPr>
            <p:cNvSpPr/>
            <p:nvPr/>
          </p:nvSpPr>
          <p:spPr>
            <a:xfrm>
              <a:off x="827947" y="1334069"/>
              <a:ext cx="2999278" cy="246221"/>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Assess the Portfolio</a:t>
              </a:r>
            </a:p>
          </p:txBody>
        </p:sp>
        <p:grpSp>
          <p:nvGrpSpPr>
            <p:cNvPr id="58" name="Group 57">
              <a:extLst>
                <a:ext uri="{FF2B5EF4-FFF2-40B4-BE49-F238E27FC236}">
                  <a16:creationId xmlns:a16="http://schemas.microsoft.com/office/drawing/2014/main" id="{1594FDF5-D1F4-46CC-B4B4-AAE0C439CBBE}"/>
                </a:ext>
              </a:extLst>
            </p:cNvPr>
            <p:cNvGrpSpPr/>
            <p:nvPr/>
          </p:nvGrpSpPr>
          <p:grpSpPr>
            <a:xfrm>
              <a:off x="341694" y="1334068"/>
              <a:ext cx="3485531" cy="1233084"/>
              <a:chOff x="622367" y="1790284"/>
              <a:chExt cx="3485531" cy="1233084"/>
            </a:xfrm>
          </p:grpSpPr>
          <p:sp>
            <p:nvSpPr>
              <p:cNvPr id="59" name="TextBox 58">
                <a:extLst>
                  <a:ext uri="{FF2B5EF4-FFF2-40B4-BE49-F238E27FC236}">
                    <a16:creationId xmlns:a16="http://schemas.microsoft.com/office/drawing/2014/main" id="{AD3DFF5A-0D6E-4FE3-B551-739901174E3B}"/>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Tabular information and visualisations help youths understand the distribution of their investments.</a:t>
                </a:r>
              </a:p>
            </p:txBody>
          </p:sp>
          <p:sp>
            <p:nvSpPr>
              <p:cNvPr id="60" name="TextBox 59">
                <a:extLst>
                  <a:ext uri="{FF2B5EF4-FFF2-40B4-BE49-F238E27FC236}">
                    <a16:creationId xmlns:a16="http://schemas.microsoft.com/office/drawing/2014/main" id="{2353481C-DD86-4AB0-9B8F-1C1DA6F0D8EB}"/>
                  </a:ext>
                </a:extLst>
              </p:cNvPr>
              <p:cNvSpPr txBox="1"/>
              <p:nvPr/>
            </p:nvSpPr>
            <p:spPr>
              <a:xfrm>
                <a:off x="622367" y="1790284"/>
                <a:ext cx="486253" cy="246221"/>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S1</a:t>
                </a:r>
              </a:p>
            </p:txBody>
          </p:sp>
        </p:grpSp>
      </p:grpSp>
    </p:spTree>
    <p:extLst>
      <p:ext uri="{BB962C8B-B14F-4D97-AF65-F5344CB8AC3E}">
        <p14:creationId xmlns:p14="http://schemas.microsoft.com/office/powerpoint/2010/main" val="1241514937"/>
      </p:ext>
    </p:extLst>
  </p:cSld>
  <p:clrMapOvr>
    <a:masterClrMapping/>
  </p:clrMapOvr>
  <mc:AlternateContent xmlns:mc="http://schemas.openxmlformats.org/markup-compatibility/2006">
    <mc:Choice xmlns:p14="http://schemas.microsoft.com/office/powerpoint/2010/main" Requires="p14">
      <p:transition spd="slow" p14:dur="2000" advTm="12102"/>
    </mc:Choice>
    <mc:Fallback>
      <p:transition spd="slow" advTm="1210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DCC3EE-3FF6-4268-A783-5C201AB4C855}"/>
              </a:ext>
            </a:extLst>
          </p:cNvPr>
          <p:cNvSpPr>
            <a:spLocks noGrp="1"/>
          </p:cNvSpPr>
          <p:nvPr>
            <p:ph type="sldNum" sz="quarter" idx="12"/>
          </p:nvPr>
        </p:nvSpPr>
        <p:spPr/>
        <p:txBody>
          <a:bodyPr/>
          <a:lstStyle/>
          <a:p>
            <a:fld id="{BA203BBC-DCF0-4F8D-BBE1-79035C9808E7}" type="slidenum">
              <a:rPr lang="en-SG" smtClean="0"/>
              <a:t>2</a:t>
            </a:fld>
            <a:endParaRPr lang="en-SG"/>
          </a:p>
        </p:txBody>
      </p:sp>
      <p:sp>
        <p:nvSpPr>
          <p:cNvPr id="5" name="Text Placeholder 4">
            <a:extLst>
              <a:ext uri="{FF2B5EF4-FFF2-40B4-BE49-F238E27FC236}">
                <a16:creationId xmlns:a16="http://schemas.microsoft.com/office/drawing/2014/main" id="{1DB1FB9D-0885-4644-9359-EE5F1F77DF80}"/>
              </a:ext>
            </a:extLst>
          </p:cNvPr>
          <p:cNvSpPr>
            <a:spLocks noGrp="1"/>
          </p:cNvSpPr>
          <p:nvPr>
            <p:ph type="body" sz="quarter" idx="13"/>
          </p:nvPr>
        </p:nvSpPr>
        <p:spPr/>
        <p:txBody>
          <a:bodyPr anchor="ctr">
            <a:normAutofit fontScale="92500" lnSpcReduction="20000"/>
          </a:bodyPr>
          <a:lstStyle/>
          <a:p>
            <a:r>
              <a:rPr lang="en-SG"/>
              <a:t>The P.E.A.R. Framework</a:t>
            </a:r>
          </a:p>
        </p:txBody>
      </p:sp>
      <p:sp>
        <p:nvSpPr>
          <p:cNvPr id="7" name="Text Placeholder 6">
            <a:extLst>
              <a:ext uri="{FF2B5EF4-FFF2-40B4-BE49-F238E27FC236}">
                <a16:creationId xmlns:a16="http://schemas.microsoft.com/office/drawing/2014/main" id="{BA5E2B7C-23F8-41D6-970C-1E9646756EF9}"/>
              </a:ext>
            </a:extLst>
          </p:cNvPr>
          <p:cNvSpPr>
            <a:spLocks noGrp="1"/>
          </p:cNvSpPr>
          <p:nvPr>
            <p:ph type="body" sz="quarter" idx="14"/>
          </p:nvPr>
        </p:nvSpPr>
        <p:spPr/>
        <p:txBody>
          <a:bodyPr/>
          <a:lstStyle/>
          <a:p>
            <a:r>
              <a:rPr lang="en-SG"/>
              <a:t>P R O B L E M    &amp;    A P P R O A C H</a:t>
            </a:r>
          </a:p>
        </p:txBody>
      </p:sp>
      <p:sp>
        <p:nvSpPr>
          <p:cNvPr id="83" name="TextBox 82">
            <a:extLst>
              <a:ext uri="{FF2B5EF4-FFF2-40B4-BE49-F238E27FC236}">
                <a16:creationId xmlns:a16="http://schemas.microsoft.com/office/drawing/2014/main" id="{D33A77F2-A3D0-4659-B596-867CCF46E49D}"/>
              </a:ext>
            </a:extLst>
          </p:cNvPr>
          <p:cNvSpPr txBox="1"/>
          <p:nvPr/>
        </p:nvSpPr>
        <p:spPr>
          <a:xfrm>
            <a:off x="622367" y="879004"/>
            <a:ext cx="2720553" cy="369332"/>
          </a:xfrm>
          <a:prstGeom prst="rect">
            <a:avLst/>
          </a:prstGeom>
          <a:noFill/>
        </p:spPr>
        <p:txBody>
          <a:bodyPr wrap="none" rtlCol="0">
            <a:spAutoFit/>
          </a:bodyPr>
          <a:lstStyle/>
          <a:p>
            <a:r>
              <a:rPr lang="en-SG"/>
              <a:t>Why do youths not invest?</a:t>
            </a:r>
          </a:p>
        </p:txBody>
      </p:sp>
      <p:sp>
        <p:nvSpPr>
          <p:cNvPr id="93" name="Arrow: Chevron 92">
            <a:extLst>
              <a:ext uri="{FF2B5EF4-FFF2-40B4-BE49-F238E27FC236}">
                <a16:creationId xmlns:a16="http://schemas.microsoft.com/office/drawing/2014/main" id="{14566A6D-4A5C-4D35-B709-F2DFD0083D33}"/>
              </a:ext>
            </a:extLst>
          </p:cNvPr>
          <p:cNvSpPr/>
          <p:nvPr/>
        </p:nvSpPr>
        <p:spPr>
          <a:xfrm rot="5400000">
            <a:off x="5746264" y="2642293"/>
            <a:ext cx="699471" cy="1432560"/>
          </a:xfrm>
          <a:prstGeom prst="chevron">
            <a:avLst/>
          </a:prstGeom>
          <a:solidFill>
            <a:srgbClr val="22CE9A"/>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94" name="Arrow: Chevron 93">
            <a:extLst>
              <a:ext uri="{FF2B5EF4-FFF2-40B4-BE49-F238E27FC236}">
                <a16:creationId xmlns:a16="http://schemas.microsoft.com/office/drawing/2014/main" id="{81AF9335-6B39-4C66-BA8B-957D6DB09C16}"/>
              </a:ext>
            </a:extLst>
          </p:cNvPr>
          <p:cNvSpPr/>
          <p:nvPr/>
        </p:nvSpPr>
        <p:spPr>
          <a:xfrm rot="5400000">
            <a:off x="9580050" y="2642293"/>
            <a:ext cx="699471" cy="1432560"/>
          </a:xfrm>
          <a:prstGeom prst="chevron">
            <a:avLst/>
          </a:prstGeom>
          <a:solidFill>
            <a:srgbClr val="22CE9A"/>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95" name="Arrow: Chevron 94">
            <a:extLst>
              <a:ext uri="{FF2B5EF4-FFF2-40B4-BE49-F238E27FC236}">
                <a16:creationId xmlns:a16="http://schemas.microsoft.com/office/drawing/2014/main" id="{3C9032ED-3290-443E-9983-049A34D4D760}"/>
              </a:ext>
            </a:extLst>
          </p:cNvPr>
          <p:cNvSpPr/>
          <p:nvPr/>
        </p:nvSpPr>
        <p:spPr>
          <a:xfrm rot="5400000">
            <a:off x="2018847" y="2642293"/>
            <a:ext cx="699471" cy="1432560"/>
          </a:xfrm>
          <a:prstGeom prst="chevron">
            <a:avLst/>
          </a:prstGeom>
          <a:solidFill>
            <a:srgbClr val="22CE9A"/>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grpSp>
        <p:nvGrpSpPr>
          <p:cNvPr id="19" name="Group 18">
            <a:extLst>
              <a:ext uri="{FF2B5EF4-FFF2-40B4-BE49-F238E27FC236}">
                <a16:creationId xmlns:a16="http://schemas.microsoft.com/office/drawing/2014/main" id="{142AA954-BD4A-443D-A09D-1319D1B4CA19}"/>
              </a:ext>
            </a:extLst>
          </p:cNvPr>
          <p:cNvGrpSpPr/>
          <p:nvPr/>
        </p:nvGrpSpPr>
        <p:grpSpPr>
          <a:xfrm>
            <a:off x="622367" y="1267386"/>
            <a:ext cx="3492433" cy="1608810"/>
            <a:chOff x="2523668" y="4665610"/>
            <a:chExt cx="3492433" cy="1608810"/>
          </a:xfrm>
        </p:grpSpPr>
        <p:sp>
          <p:nvSpPr>
            <p:cNvPr id="97" name="TextBox 96">
              <a:extLst>
                <a:ext uri="{FF2B5EF4-FFF2-40B4-BE49-F238E27FC236}">
                  <a16:creationId xmlns:a16="http://schemas.microsoft.com/office/drawing/2014/main" id="{46CFEE3A-1375-487C-89B0-2369A82B8D50}"/>
                </a:ext>
              </a:extLst>
            </p:cNvPr>
            <p:cNvSpPr txBox="1"/>
            <p:nvPr/>
          </p:nvSpPr>
          <p:spPr>
            <a:xfrm>
              <a:off x="2523668" y="4976329"/>
              <a:ext cx="3492433" cy="1298091"/>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A simple Google search on “investing for beginners” returns 395,000,000 results. Youths find it difficult to find reliable and understandable information online.</a:t>
              </a:r>
            </a:p>
          </p:txBody>
        </p:sp>
        <p:sp>
          <p:nvSpPr>
            <p:cNvPr id="18" name="Rectangle 17">
              <a:extLst>
                <a:ext uri="{FF2B5EF4-FFF2-40B4-BE49-F238E27FC236}">
                  <a16:creationId xmlns:a16="http://schemas.microsoft.com/office/drawing/2014/main" id="{FF8A619C-7506-4CBE-90C8-E1C5357D61A4}"/>
                </a:ext>
              </a:extLst>
            </p:cNvPr>
            <p:cNvSpPr/>
            <p:nvPr/>
          </p:nvSpPr>
          <p:spPr>
            <a:xfrm>
              <a:off x="2798102" y="4665610"/>
              <a:ext cx="3217999" cy="310719"/>
            </a:xfrm>
            <a:prstGeom prst="rect">
              <a:avLst/>
            </a:prstGeom>
            <a:solidFill>
              <a:srgbClr val="1FBF8D"/>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Information Overload</a:t>
              </a:r>
            </a:p>
          </p:txBody>
        </p:sp>
        <p:sp>
          <p:nvSpPr>
            <p:cNvPr id="99" name="Rectangle 98">
              <a:extLst>
                <a:ext uri="{FF2B5EF4-FFF2-40B4-BE49-F238E27FC236}">
                  <a16:creationId xmlns:a16="http://schemas.microsoft.com/office/drawing/2014/main" id="{8633BBDD-C408-4F58-9AF7-66668C9EC9DF}"/>
                </a:ext>
              </a:extLst>
            </p:cNvPr>
            <p:cNvSpPr/>
            <p:nvPr/>
          </p:nvSpPr>
          <p:spPr>
            <a:xfrm>
              <a:off x="2523668" y="4665610"/>
              <a:ext cx="310223" cy="310719"/>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1</a:t>
              </a:r>
            </a:p>
          </p:txBody>
        </p:sp>
      </p:grpSp>
      <p:grpSp>
        <p:nvGrpSpPr>
          <p:cNvPr id="100" name="Group 99">
            <a:extLst>
              <a:ext uri="{FF2B5EF4-FFF2-40B4-BE49-F238E27FC236}">
                <a16:creationId xmlns:a16="http://schemas.microsoft.com/office/drawing/2014/main" id="{CE67B4DA-92EF-4B1E-8556-21F1F1C26ADE}"/>
              </a:ext>
            </a:extLst>
          </p:cNvPr>
          <p:cNvGrpSpPr/>
          <p:nvPr/>
        </p:nvGrpSpPr>
        <p:grpSpPr>
          <a:xfrm>
            <a:off x="4402968" y="1267386"/>
            <a:ext cx="3492433" cy="1608810"/>
            <a:chOff x="2523668" y="4665610"/>
            <a:chExt cx="3492433" cy="1608810"/>
          </a:xfrm>
        </p:grpSpPr>
        <p:sp>
          <p:nvSpPr>
            <p:cNvPr id="101" name="TextBox 100">
              <a:extLst>
                <a:ext uri="{FF2B5EF4-FFF2-40B4-BE49-F238E27FC236}">
                  <a16:creationId xmlns:a16="http://schemas.microsoft.com/office/drawing/2014/main" id="{F288CC28-431A-489D-8124-FE8610E08C06}"/>
                </a:ext>
              </a:extLst>
            </p:cNvPr>
            <p:cNvSpPr txBox="1"/>
            <p:nvPr/>
          </p:nvSpPr>
          <p:spPr>
            <a:xfrm>
              <a:off x="2523668" y="4976329"/>
              <a:ext cx="3492433" cy="1298091"/>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When searching for information on investing, the results are usually filled with technical jargon that is difficult for youths to understand. This acts as a deterrent for youths.</a:t>
              </a:r>
            </a:p>
          </p:txBody>
        </p:sp>
        <p:sp>
          <p:nvSpPr>
            <p:cNvPr id="102" name="Rectangle 101">
              <a:extLst>
                <a:ext uri="{FF2B5EF4-FFF2-40B4-BE49-F238E27FC236}">
                  <a16:creationId xmlns:a16="http://schemas.microsoft.com/office/drawing/2014/main" id="{BD206AFC-6DE2-4D62-A3EF-4E4EF28C924C}"/>
                </a:ext>
              </a:extLst>
            </p:cNvPr>
            <p:cNvSpPr/>
            <p:nvPr/>
          </p:nvSpPr>
          <p:spPr>
            <a:xfrm>
              <a:off x="2798102" y="4665610"/>
              <a:ext cx="3217999" cy="310719"/>
            </a:xfrm>
            <a:prstGeom prst="rect">
              <a:avLst/>
            </a:prstGeom>
            <a:solidFill>
              <a:srgbClr val="1FBF8D"/>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Excessive Jargon</a:t>
              </a:r>
            </a:p>
          </p:txBody>
        </p:sp>
        <p:sp>
          <p:nvSpPr>
            <p:cNvPr id="103" name="Rectangle 102">
              <a:extLst>
                <a:ext uri="{FF2B5EF4-FFF2-40B4-BE49-F238E27FC236}">
                  <a16:creationId xmlns:a16="http://schemas.microsoft.com/office/drawing/2014/main" id="{1621B6A9-B8B0-4491-994A-B7CD214A4ADD}"/>
                </a:ext>
              </a:extLst>
            </p:cNvPr>
            <p:cNvSpPr/>
            <p:nvPr/>
          </p:nvSpPr>
          <p:spPr>
            <a:xfrm>
              <a:off x="2523668" y="4665610"/>
              <a:ext cx="310223" cy="310719"/>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2</a:t>
              </a:r>
            </a:p>
          </p:txBody>
        </p:sp>
      </p:grpSp>
      <p:grpSp>
        <p:nvGrpSpPr>
          <p:cNvPr id="104" name="Group 103">
            <a:extLst>
              <a:ext uri="{FF2B5EF4-FFF2-40B4-BE49-F238E27FC236}">
                <a16:creationId xmlns:a16="http://schemas.microsoft.com/office/drawing/2014/main" id="{D03FA2C1-A829-49E7-B230-364B1DB91559}"/>
              </a:ext>
            </a:extLst>
          </p:cNvPr>
          <p:cNvGrpSpPr/>
          <p:nvPr/>
        </p:nvGrpSpPr>
        <p:grpSpPr>
          <a:xfrm>
            <a:off x="8185563" y="1267386"/>
            <a:ext cx="3492433" cy="1608810"/>
            <a:chOff x="2523668" y="4665610"/>
            <a:chExt cx="3492433" cy="1608810"/>
          </a:xfrm>
        </p:grpSpPr>
        <p:sp>
          <p:nvSpPr>
            <p:cNvPr id="105" name="TextBox 104">
              <a:extLst>
                <a:ext uri="{FF2B5EF4-FFF2-40B4-BE49-F238E27FC236}">
                  <a16:creationId xmlns:a16="http://schemas.microsoft.com/office/drawing/2014/main" id="{96B37876-A899-4D98-B0B4-E64C5CB13145}"/>
                </a:ext>
              </a:extLst>
            </p:cNvPr>
            <p:cNvSpPr txBox="1"/>
            <p:nvPr/>
          </p:nvSpPr>
          <p:spPr>
            <a:xfrm>
              <a:off x="2523668" y="4976329"/>
              <a:ext cx="3492433" cy="1298091"/>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1400"/>
                <a:t> A study by GYC Financial Advisory shows that 61% of youth do not know how to invest. 30% of youths are not investing due to the fear of losing their investments.</a:t>
              </a:r>
              <a:endParaRPr lang="en-SG" sz="1400"/>
            </a:p>
          </p:txBody>
        </p:sp>
        <p:sp>
          <p:nvSpPr>
            <p:cNvPr id="106" name="Rectangle 105">
              <a:extLst>
                <a:ext uri="{FF2B5EF4-FFF2-40B4-BE49-F238E27FC236}">
                  <a16:creationId xmlns:a16="http://schemas.microsoft.com/office/drawing/2014/main" id="{D215ED30-3346-4D2C-9836-4B3D6EA72135}"/>
                </a:ext>
              </a:extLst>
            </p:cNvPr>
            <p:cNvSpPr/>
            <p:nvPr/>
          </p:nvSpPr>
          <p:spPr>
            <a:xfrm>
              <a:off x="2798102" y="4665610"/>
              <a:ext cx="3217999" cy="310719"/>
            </a:xfrm>
            <a:prstGeom prst="rect">
              <a:avLst/>
            </a:prstGeom>
            <a:solidFill>
              <a:srgbClr val="1FBF8D"/>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Fear of Losing Money</a:t>
              </a:r>
            </a:p>
          </p:txBody>
        </p:sp>
        <p:sp>
          <p:nvSpPr>
            <p:cNvPr id="107" name="Rectangle 106">
              <a:extLst>
                <a:ext uri="{FF2B5EF4-FFF2-40B4-BE49-F238E27FC236}">
                  <a16:creationId xmlns:a16="http://schemas.microsoft.com/office/drawing/2014/main" id="{7B940788-58CE-4926-92E8-0A771E68CC5F}"/>
                </a:ext>
              </a:extLst>
            </p:cNvPr>
            <p:cNvSpPr/>
            <p:nvPr/>
          </p:nvSpPr>
          <p:spPr>
            <a:xfrm>
              <a:off x="2523668" y="4665610"/>
              <a:ext cx="310223" cy="310719"/>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3</a:t>
              </a:r>
            </a:p>
          </p:txBody>
        </p:sp>
      </p:grpSp>
      <p:sp>
        <p:nvSpPr>
          <p:cNvPr id="108" name="TextBox 107">
            <a:extLst>
              <a:ext uri="{FF2B5EF4-FFF2-40B4-BE49-F238E27FC236}">
                <a16:creationId xmlns:a16="http://schemas.microsoft.com/office/drawing/2014/main" id="{0B0DBF25-F09B-407C-A850-13646702470D}"/>
              </a:ext>
            </a:extLst>
          </p:cNvPr>
          <p:cNvSpPr txBox="1"/>
          <p:nvPr/>
        </p:nvSpPr>
        <p:spPr>
          <a:xfrm>
            <a:off x="799273" y="3840950"/>
            <a:ext cx="10593452" cy="338554"/>
          </a:xfrm>
          <a:prstGeom prst="rect">
            <a:avLst/>
          </a:prstGeom>
          <a:solidFill>
            <a:schemeClr val="bg2">
              <a:lumMod val="90000"/>
            </a:schemeClr>
          </a:solidFill>
        </p:spPr>
        <p:txBody>
          <a:bodyPr wrap="square" anchor="ctr">
            <a:spAutoFit/>
          </a:bodyPr>
          <a:lstStyle>
            <a:defPPr>
              <a:defRPr lang="en-US"/>
            </a:defPPr>
            <a:lvl1pPr algn="ctr"/>
          </a:lstStyle>
          <a:p>
            <a:r>
              <a:rPr lang="en-SG" sz="1600"/>
              <a:t>To encourage and empower youths to make smart investing decisions, we need to </a:t>
            </a:r>
            <a:r>
              <a:rPr lang="en-SG" sz="1600" b="1" u="sng"/>
              <a:t>simplify the process</a:t>
            </a:r>
            <a:r>
              <a:rPr lang="en-SG" sz="1600"/>
              <a:t> and </a:t>
            </a:r>
            <a:r>
              <a:rPr lang="en-SG" sz="1600" b="1" u="sng"/>
              <a:t>provide directions</a:t>
            </a:r>
          </a:p>
        </p:txBody>
      </p:sp>
      <p:grpSp>
        <p:nvGrpSpPr>
          <p:cNvPr id="113" name="Group 112">
            <a:extLst>
              <a:ext uri="{FF2B5EF4-FFF2-40B4-BE49-F238E27FC236}">
                <a16:creationId xmlns:a16="http://schemas.microsoft.com/office/drawing/2014/main" id="{C9986EA2-BC2A-4D02-9CC6-CA101A9FF1BC}"/>
              </a:ext>
            </a:extLst>
          </p:cNvPr>
          <p:cNvGrpSpPr/>
          <p:nvPr/>
        </p:nvGrpSpPr>
        <p:grpSpPr>
          <a:xfrm>
            <a:off x="351370" y="4367561"/>
            <a:ext cx="2787582" cy="1800997"/>
            <a:chOff x="2523668" y="4665610"/>
            <a:chExt cx="5116830" cy="2252605"/>
          </a:xfrm>
        </p:grpSpPr>
        <p:sp>
          <p:nvSpPr>
            <p:cNvPr id="114" name="TextBox 113">
              <a:extLst>
                <a:ext uri="{FF2B5EF4-FFF2-40B4-BE49-F238E27FC236}">
                  <a16:creationId xmlns:a16="http://schemas.microsoft.com/office/drawing/2014/main" id="{616290AE-C8E3-4C1D-AC50-0B93BBE9FB1A}"/>
                </a:ext>
              </a:extLst>
            </p:cNvPr>
            <p:cNvSpPr txBox="1"/>
            <p:nvPr/>
          </p:nvSpPr>
          <p:spPr>
            <a:xfrm>
              <a:off x="2523668" y="4976329"/>
              <a:ext cx="5116830" cy="1941886"/>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ctr">
                <a:buFont typeface="Arial" panose="020B0604020202020204" pitchFamily="34" charset="0"/>
                <a:buNone/>
              </a:pPr>
              <a:r>
                <a:rPr lang="en-SG" sz="1400"/>
                <a:t>We profile the user with a series of simple questions to gauge their current level of financial literacy, then guide them to the appropriate starting point in our educational resources.</a:t>
              </a:r>
            </a:p>
          </p:txBody>
        </p:sp>
        <p:sp>
          <p:nvSpPr>
            <p:cNvPr id="115" name="Rectangle 114">
              <a:extLst>
                <a:ext uri="{FF2B5EF4-FFF2-40B4-BE49-F238E27FC236}">
                  <a16:creationId xmlns:a16="http://schemas.microsoft.com/office/drawing/2014/main" id="{19EB3F82-E878-409E-BEEC-9D3C764288A7}"/>
                </a:ext>
              </a:extLst>
            </p:cNvPr>
            <p:cNvSpPr/>
            <p:nvPr/>
          </p:nvSpPr>
          <p:spPr>
            <a:xfrm>
              <a:off x="3008588" y="4665610"/>
              <a:ext cx="4631908" cy="411731"/>
            </a:xfrm>
            <a:prstGeom prst="rect">
              <a:avLst/>
            </a:prstGeom>
            <a:solidFill>
              <a:srgbClr val="1FBF8D"/>
            </a:solidFill>
            <a:ln>
              <a:solidFill>
                <a:srgbClr val="1FB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u="sng"/>
                <a:t>P</a:t>
              </a:r>
              <a:r>
                <a:rPr lang="en-SG" sz="1600"/>
                <a:t>rofile</a:t>
              </a:r>
            </a:p>
          </p:txBody>
        </p:sp>
        <p:sp>
          <p:nvSpPr>
            <p:cNvPr id="116" name="Rectangle 115">
              <a:extLst>
                <a:ext uri="{FF2B5EF4-FFF2-40B4-BE49-F238E27FC236}">
                  <a16:creationId xmlns:a16="http://schemas.microsoft.com/office/drawing/2014/main" id="{2447E8D4-5282-4184-A9E5-8D40C08C7BD2}"/>
                </a:ext>
              </a:extLst>
            </p:cNvPr>
            <p:cNvSpPr/>
            <p:nvPr/>
          </p:nvSpPr>
          <p:spPr>
            <a:xfrm>
              <a:off x="2523668" y="4665610"/>
              <a:ext cx="484922" cy="411732"/>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1</a:t>
              </a:r>
            </a:p>
          </p:txBody>
        </p:sp>
      </p:grpSp>
      <p:grpSp>
        <p:nvGrpSpPr>
          <p:cNvPr id="129" name="Group 128">
            <a:extLst>
              <a:ext uri="{FF2B5EF4-FFF2-40B4-BE49-F238E27FC236}">
                <a16:creationId xmlns:a16="http://schemas.microsoft.com/office/drawing/2014/main" id="{66A47C68-EC40-4505-93A3-F2673D1A1CC7}"/>
              </a:ext>
            </a:extLst>
          </p:cNvPr>
          <p:cNvGrpSpPr/>
          <p:nvPr/>
        </p:nvGrpSpPr>
        <p:grpSpPr>
          <a:xfrm>
            <a:off x="3247151" y="4367561"/>
            <a:ext cx="2787582" cy="1800997"/>
            <a:chOff x="2523668" y="4665610"/>
            <a:chExt cx="5116830" cy="2252605"/>
          </a:xfrm>
        </p:grpSpPr>
        <p:sp>
          <p:nvSpPr>
            <p:cNvPr id="130" name="TextBox 129">
              <a:extLst>
                <a:ext uri="{FF2B5EF4-FFF2-40B4-BE49-F238E27FC236}">
                  <a16:creationId xmlns:a16="http://schemas.microsoft.com/office/drawing/2014/main" id="{3220DF05-041C-4D97-AD4B-62CD873EDC63}"/>
                </a:ext>
              </a:extLst>
            </p:cNvPr>
            <p:cNvSpPr txBox="1"/>
            <p:nvPr/>
          </p:nvSpPr>
          <p:spPr>
            <a:xfrm>
              <a:off x="2523668" y="4976329"/>
              <a:ext cx="5116830" cy="1941886"/>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ctr">
                <a:buFont typeface="Arial" panose="020B0604020202020204" pitchFamily="34" charset="0"/>
                <a:buNone/>
              </a:pPr>
              <a:r>
                <a:rPr lang="en-SG" sz="1400"/>
                <a:t>We provide educational resources in a linear and modular manner through our Academy. This provides a clear direction for users’ learning and they can use checkpoints to mark their progress.</a:t>
              </a:r>
            </a:p>
          </p:txBody>
        </p:sp>
        <p:sp>
          <p:nvSpPr>
            <p:cNvPr id="131" name="Rectangle 130">
              <a:extLst>
                <a:ext uri="{FF2B5EF4-FFF2-40B4-BE49-F238E27FC236}">
                  <a16:creationId xmlns:a16="http://schemas.microsoft.com/office/drawing/2014/main" id="{19E742BE-13E5-4DC1-BCAB-28A1945BD607}"/>
                </a:ext>
              </a:extLst>
            </p:cNvPr>
            <p:cNvSpPr/>
            <p:nvPr/>
          </p:nvSpPr>
          <p:spPr>
            <a:xfrm>
              <a:off x="3008588" y="4665610"/>
              <a:ext cx="4631909" cy="411731"/>
            </a:xfrm>
            <a:prstGeom prst="rect">
              <a:avLst/>
            </a:prstGeom>
            <a:solidFill>
              <a:srgbClr val="1FBF8D"/>
            </a:solidFill>
            <a:ln>
              <a:solidFill>
                <a:srgbClr val="1FB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u="sng"/>
                <a:t>E</a:t>
              </a:r>
              <a:r>
                <a:rPr lang="en-SG" sz="1600"/>
                <a:t>ducate</a:t>
              </a:r>
            </a:p>
          </p:txBody>
        </p:sp>
        <p:sp>
          <p:nvSpPr>
            <p:cNvPr id="132" name="Rectangle 131">
              <a:extLst>
                <a:ext uri="{FF2B5EF4-FFF2-40B4-BE49-F238E27FC236}">
                  <a16:creationId xmlns:a16="http://schemas.microsoft.com/office/drawing/2014/main" id="{02A61F41-CDE6-4F44-82D5-1E5D08F981E5}"/>
                </a:ext>
              </a:extLst>
            </p:cNvPr>
            <p:cNvSpPr/>
            <p:nvPr/>
          </p:nvSpPr>
          <p:spPr>
            <a:xfrm>
              <a:off x="2523668" y="4665610"/>
              <a:ext cx="484922" cy="411732"/>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2</a:t>
              </a:r>
            </a:p>
          </p:txBody>
        </p:sp>
      </p:grpSp>
      <p:grpSp>
        <p:nvGrpSpPr>
          <p:cNvPr id="133" name="Group 132">
            <a:extLst>
              <a:ext uri="{FF2B5EF4-FFF2-40B4-BE49-F238E27FC236}">
                <a16:creationId xmlns:a16="http://schemas.microsoft.com/office/drawing/2014/main" id="{B0FCA0E6-71EB-4C13-BA86-D563046D5DF6}"/>
              </a:ext>
            </a:extLst>
          </p:cNvPr>
          <p:cNvGrpSpPr/>
          <p:nvPr/>
        </p:nvGrpSpPr>
        <p:grpSpPr>
          <a:xfrm>
            <a:off x="6154925" y="4367561"/>
            <a:ext cx="2787582" cy="1800997"/>
            <a:chOff x="2523668" y="4665610"/>
            <a:chExt cx="5116830" cy="2252605"/>
          </a:xfrm>
        </p:grpSpPr>
        <p:sp>
          <p:nvSpPr>
            <p:cNvPr id="134" name="TextBox 133">
              <a:extLst>
                <a:ext uri="{FF2B5EF4-FFF2-40B4-BE49-F238E27FC236}">
                  <a16:creationId xmlns:a16="http://schemas.microsoft.com/office/drawing/2014/main" id="{70446CC9-AD47-4098-9F06-BCDB571A2187}"/>
                </a:ext>
              </a:extLst>
            </p:cNvPr>
            <p:cNvSpPr txBox="1"/>
            <p:nvPr/>
          </p:nvSpPr>
          <p:spPr>
            <a:xfrm>
              <a:off x="2523668" y="4976329"/>
              <a:ext cx="5116830" cy="1941886"/>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ctr">
                <a:buFont typeface="Arial" panose="020B0604020202020204" pitchFamily="34" charset="0"/>
                <a:buNone/>
              </a:pPr>
              <a:r>
                <a:rPr lang="en-SG" sz="1400"/>
                <a:t>Users apply the concepts they learn from our Academy by using our Financials function to read company financial statements. They can also use our Virtual Portfolio to plan and simulate their own investments.</a:t>
              </a:r>
            </a:p>
          </p:txBody>
        </p:sp>
        <p:sp>
          <p:nvSpPr>
            <p:cNvPr id="135" name="Rectangle 134">
              <a:extLst>
                <a:ext uri="{FF2B5EF4-FFF2-40B4-BE49-F238E27FC236}">
                  <a16:creationId xmlns:a16="http://schemas.microsoft.com/office/drawing/2014/main" id="{74A5BBA4-7035-416B-944C-A292A2BF54DA}"/>
                </a:ext>
              </a:extLst>
            </p:cNvPr>
            <p:cNvSpPr/>
            <p:nvPr/>
          </p:nvSpPr>
          <p:spPr>
            <a:xfrm>
              <a:off x="3008588" y="4665610"/>
              <a:ext cx="4631909" cy="411731"/>
            </a:xfrm>
            <a:prstGeom prst="rect">
              <a:avLst/>
            </a:prstGeom>
            <a:solidFill>
              <a:srgbClr val="1FBF8D"/>
            </a:solidFill>
            <a:ln>
              <a:solidFill>
                <a:srgbClr val="1FB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u="sng"/>
                <a:t>A</a:t>
              </a:r>
              <a:r>
                <a:rPr lang="en-SG" sz="1600"/>
                <a:t>pply</a:t>
              </a:r>
            </a:p>
          </p:txBody>
        </p:sp>
        <p:sp>
          <p:nvSpPr>
            <p:cNvPr id="136" name="Rectangle 135">
              <a:extLst>
                <a:ext uri="{FF2B5EF4-FFF2-40B4-BE49-F238E27FC236}">
                  <a16:creationId xmlns:a16="http://schemas.microsoft.com/office/drawing/2014/main" id="{C3279D2E-3CE2-43DE-AA32-E8B89A119EEE}"/>
                </a:ext>
              </a:extLst>
            </p:cNvPr>
            <p:cNvSpPr/>
            <p:nvPr/>
          </p:nvSpPr>
          <p:spPr>
            <a:xfrm>
              <a:off x="2523668" y="4665610"/>
              <a:ext cx="484922" cy="411732"/>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3</a:t>
              </a:r>
            </a:p>
          </p:txBody>
        </p:sp>
      </p:grpSp>
      <p:grpSp>
        <p:nvGrpSpPr>
          <p:cNvPr id="141" name="Group 140">
            <a:extLst>
              <a:ext uri="{FF2B5EF4-FFF2-40B4-BE49-F238E27FC236}">
                <a16:creationId xmlns:a16="http://schemas.microsoft.com/office/drawing/2014/main" id="{14A315D9-17A0-4B61-BCD4-BBA7624C4831}"/>
              </a:ext>
            </a:extLst>
          </p:cNvPr>
          <p:cNvGrpSpPr/>
          <p:nvPr/>
        </p:nvGrpSpPr>
        <p:grpSpPr>
          <a:xfrm>
            <a:off x="9062699" y="4367561"/>
            <a:ext cx="2787582" cy="1800997"/>
            <a:chOff x="2523668" y="4665610"/>
            <a:chExt cx="5116830" cy="2252605"/>
          </a:xfrm>
        </p:grpSpPr>
        <p:sp>
          <p:nvSpPr>
            <p:cNvPr id="142" name="TextBox 141">
              <a:extLst>
                <a:ext uri="{FF2B5EF4-FFF2-40B4-BE49-F238E27FC236}">
                  <a16:creationId xmlns:a16="http://schemas.microsoft.com/office/drawing/2014/main" id="{58450F10-F3F1-47B3-92F1-ABDD8407B9D2}"/>
                </a:ext>
              </a:extLst>
            </p:cNvPr>
            <p:cNvSpPr txBox="1"/>
            <p:nvPr/>
          </p:nvSpPr>
          <p:spPr>
            <a:xfrm>
              <a:off x="2523668" y="4976329"/>
              <a:ext cx="5116830" cy="1941886"/>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ctr">
                <a:buFont typeface="Arial" panose="020B0604020202020204" pitchFamily="34" charset="0"/>
                <a:buNone/>
              </a:pPr>
              <a:r>
                <a:rPr lang="en-SG" sz="1400"/>
                <a:t>By tracking the progress of their Virtual Portfolio and understanding the impact of their investment decisions, users can learn and become more confident at investing.</a:t>
              </a:r>
            </a:p>
          </p:txBody>
        </p:sp>
        <p:sp>
          <p:nvSpPr>
            <p:cNvPr id="143" name="Rectangle 142">
              <a:extLst>
                <a:ext uri="{FF2B5EF4-FFF2-40B4-BE49-F238E27FC236}">
                  <a16:creationId xmlns:a16="http://schemas.microsoft.com/office/drawing/2014/main" id="{04B678C3-B16F-45C2-9972-FD14AB704167}"/>
                </a:ext>
              </a:extLst>
            </p:cNvPr>
            <p:cNvSpPr/>
            <p:nvPr/>
          </p:nvSpPr>
          <p:spPr>
            <a:xfrm>
              <a:off x="3008588" y="4665610"/>
              <a:ext cx="4631909" cy="411731"/>
            </a:xfrm>
            <a:prstGeom prst="rect">
              <a:avLst/>
            </a:prstGeom>
            <a:solidFill>
              <a:srgbClr val="1FBF8D"/>
            </a:solidFill>
            <a:ln>
              <a:solidFill>
                <a:srgbClr val="1FB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u="sng"/>
                <a:t>R</a:t>
              </a:r>
              <a:r>
                <a:rPr lang="en-SG" sz="1600"/>
                <a:t>eview</a:t>
              </a:r>
            </a:p>
          </p:txBody>
        </p:sp>
        <p:sp>
          <p:nvSpPr>
            <p:cNvPr id="144" name="Rectangle 143">
              <a:extLst>
                <a:ext uri="{FF2B5EF4-FFF2-40B4-BE49-F238E27FC236}">
                  <a16:creationId xmlns:a16="http://schemas.microsoft.com/office/drawing/2014/main" id="{E70F2449-F9A4-4E94-B0F5-BD789D0EE3A8}"/>
                </a:ext>
              </a:extLst>
            </p:cNvPr>
            <p:cNvSpPr/>
            <p:nvPr/>
          </p:nvSpPr>
          <p:spPr>
            <a:xfrm>
              <a:off x="2523668" y="4665610"/>
              <a:ext cx="484922" cy="411732"/>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4</a:t>
              </a:r>
            </a:p>
          </p:txBody>
        </p:sp>
      </p:grpSp>
      <p:cxnSp>
        <p:nvCxnSpPr>
          <p:cNvPr id="157" name="Straight Connector 156">
            <a:extLst>
              <a:ext uri="{FF2B5EF4-FFF2-40B4-BE49-F238E27FC236}">
                <a16:creationId xmlns:a16="http://schemas.microsoft.com/office/drawing/2014/main" id="{F0B04882-A5DE-4F2D-BE5A-B03FDEACC0B8}"/>
              </a:ext>
            </a:extLst>
          </p:cNvPr>
          <p:cNvCxnSpPr>
            <a:cxnSpLocks/>
          </p:cNvCxnSpPr>
          <p:nvPr/>
        </p:nvCxnSpPr>
        <p:spPr>
          <a:xfrm flipV="1">
            <a:off x="615548" y="1191895"/>
            <a:ext cx="11062448" cy="16116"/>
          </a:xfrm>
          <a:prstGeom prst="line">
            <a:avLst/>
          </a:prstGeom>
          <a:ln w="12700">
            <a:solidFill>
              <a:srgbClr val="1A9A7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0890575"/>
      </p:ext>
    </p:extLst>
  </p:cSld>
  <p:clrMapOvr>
    <a:masterClrMapping/>
  </p:clrMapOvr>
  <mc:AlternateContent xmlns:mc="http://schemas.openxmlformats.org/markup-compatibility/2006">
    <mc:Choice xmlns:p14="http://schemas.microsoft.com/office/powerpoint/2010/main" Requires="p14">
      <p:transition spd="slow" p14:dur="2000" advTm="33184"/>
    </mc:Choice>
    <mc:Fallback>
      <p:transition spd="slow" advTm="3318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DBF4FF9-B52C-41DD-AD1B-28490BB52A18}"/>
              </a:ext>
            </a:extLst>
          </p:cNvPr>
          <p:cNvGrpSpPr/>
          <p:nvPr/>
        </p:nvGrpSpPr>
        <p:grpSpPr>
          <a:xfrm>
            <a:off x="487046" y="3616131"/>
            <a:ext cx="7033639" cy="3041911"/>
            <a:chOff x="332936" y="3674151"/>
            <a:chExt cx="7252139" cy="3136407"/>
          </a:xfrm>
        </p:grpSpPr>
        <p:grpSp>
          <p:nvGrpSpPr>
            <p:cNvPr id="86" name="Group 85">
              <a:extLst>
                <a:ext uri="{FF2B5EF4-FFF2-40B4-BE49-F238E27FC236}">
                  <a16:creationId xmlns:a16="http://schemas.microsoft.com/office/drawing/2014/main" id="{089ED3DB-60C1-43A5-B4F7-D4166472AA72}"/>
                </a:ext>
              </a:extLst>
            </p:cNvPr>
            <p:cNvGrpSpPr/>
            <p:nvPr/>
          </p:nvGrpSpPr>
          <p:grpSpPr>
            <a:xfrm>
              <a:off x="332936" y="3674151"/>
              <a:ext cx="2937088" cy="2726595"/>
              <a:chOff x="332936" y="4531975"/>
              <a:chExt cx="2937088" cy="2726595"/>
            </a:xfrm>
          </p:grpSpPr>
          <p:sp>
            <p:nvSpPr>
              <p:cNvPr id="87" name="TextBox 86">
                <a:extLst>
                  <a:ext uri="{FF2B5EF4-FFF2-40B4-BE49-F238E27FC236}">
                    <a16:creationId xmlns:a16="http://schemas.microsoft.com/office/drawing/2014/main" id="{294CFF73-3F45-4012-A9AC-BDC0A3A1A6B0}"/>
                  </a:ext>
                </a:extLst>
              </p:cNvPr>
              <p:cNvSpPr txBox="1"/>
              <p:nvPr/>
            </p:nvSpPr>
            <p:spPr>
              <a:xfrm>
                <a:off x="332936" y="4531975"/>
                <a:ext cx="2937088" cy="412539"/>
              </a:xfrm>
              <a:prstGeom prst="rect">
                <a:avLst/>
              </a:prstGeom>
              <a:noFill/>
            </p:spPr>
            <p:txBody>
              <a:bodyPr wrap="square" lIns="0" rIns="0" rtlCol="0" anchor="b">
                <a:spAutoFit/>
              </a:bodyPr>
              <a:lstStyle/>
              <a:p>
                <a:r>
                  <a:rPr lang="en-US" sz="2000" b="1" noProof="1">
                    <a:solidFill>
                      <a:schemeClr val="accent2"/>
                    </a:solidFill>
                  </a:rPr>
                  <a:t>Back End Technology</a:t>
                </a:r>
              </a:p>
            </p:txBody>
          </p:sp>
          <p:sp>
            <p:nvSpPr>
              <p:cNvPr id="88" name="TextBox 87">
                <a:extLst>
                  <a:ext uri="{FF2B5EF4-FFF2-40B4-BE49-F238E27FC236}">
                    <a16:creationId xmlns:a16="http://schemas.microsoft.com/office/drawing/2014/main" id="{47AA8A50-06D9-4BA2-AE20-78D4CE3F084A}"/>
                  </a:ext>
                </a:extLst>
              </p:cNvPr>
              <p:cNvSpPr txBox="1"/>
              <p:nvPr/>
            </p:nvSpPr>
            <p:spPr>
              <a:xfrm>
                <a:off x="340731" y="4942006"/>
                <a:ext cx="2929293" cy="2316564"/>
              </a:xfrm>
              <a:prstGeom prst="rect">
                <a:avLst/>
              </a:prstGeom>
              <a:solidFill>
                <a:schemeClr val="bg1"/>
              </a:solidFill>
            </p:spPr>
            <p:txBody>
              <a:bodyPr wrap="square" lIns="0" rIns="0" rtlCol="0" anchor="t">
                <a:spAutoFit/>
              </a:bodyPr>
              <a:lstStyle/>
              <a:p>
                <a:pPr algn="just"/>
                <a:r>
                  <a:rPr lang="en-US" sz="1400" b="1" noProof="1">
                    <a:highlight>
                      <a:srgbClr val="FBB585"/>
                    </a:highlight>
                  </a:rPr>
                  <a:t>AWS Elastic Beanstalk</a:t>
                </a:r>
                <a:r>
                  <a:rPr lang="en-US" sz="1400" b="1" noProof="1"/>
                  <a:t> </a:t>
                </a:r>
                <a:r>
                  <a:rPr lang="en-US" sz="1400" noProof="1"/>
                  <a:t>–</a:t>
                </a:r>
                <a:r>
                  <a:rPr lang="en-US" sz="1400" b="1" noProof="1"/>
                  <a:t> </a:t>
                </a:r>
                <a:r>
                  <a:rPr lang="en-US" sz="1400" noProof="1"/>
                  <a:t>orchestrates AWS service for seamless deployment</a:t>
                </a:r>
                <a:endParaRPr lang="en-US" sz="1400" b="1" noProof="1"/>
              </a:p>
              <a:p>
                <a:pPr algn="just"/>
                <a:r>
                  <a:rPr lang="en-US" sz="1400" b="1" noProof="1">
                    <a:highlight>
                      <a:srgbClr val="FBB585"/>
                    </a:highlight>
                  </a:rPr>
                  <a:t>AWS Cloudwatch</a:t>
                </a:r>
                <a:r>
                  <a:rPr lang="en-US" sz="1400" b="1" noProof="1"/>
                  <a:t> </a:t>
                </a:r>
                <a:r>
                  <a:rPr lang="en-US" sz="1400" noProof="1"/>
                  <a:t>– monitoring and alerts for webservice</a:t>
                </a:r>
              </a:p>
              <a:p>
                <a:pPr algn="just"/>
                <a:r>
                  <a:rPr lang="en-US" sz="1400" b="1" noProof="1">
                    <a:highlight>
                      <a:srgbClr val="FBB585"/>
                    </a:highlight>
                  </a:rPr>
                  <a:t>AWS Elastic Load Balancer</a:t>
                </a:r>
                <a:r>
                  <a:rPr lang="en-US" sz="1400" b="1" noProof="1"/>
                  <a:t> </a:t>
                </a:r>
                <a:r>
                  <a:rPr lang="en-US" sz="1400" noProof="1"/>
                  <a:t>–</a:t>
                </a:r>
                <a:r>
                  <a:rPr lang="en-US" sz="1400" b="1" noProof="1"/>
                  <a:t> </a:t>
                </a:r>
                <a:r>
                  <a:rPr lang="en-US" sz="1400" noProof="1"/>
                  <a:t>creates extremely </a:t>
                </a:r>
                <a:r>
                  <a:rPr lang="en-US" sz="1400" b="1" noProof="1"/>
                  <a:t>scalable</a:t>
                </a:r>
                <a:r>
                  <a:rPr lang="en-US" sz="1400" noProof="1"/>
                  <a:t> webservice with automatic load balancing</a:t>
                </a:r>
                <a:endParaRPr lang="en-US" sz="1400" b="1" noProof="1"/>
              </a:p>
              <a:p>
                <a:pPr algn="just"/>
                <a:r>
                  <a:rPr lang="en-US" sz="1400" b="1" noProof="1">
                    <a:highlight>
                      <a:srgbClr val="FBB585"/>
                    </a:highlight>
                  </a:rPr>
                  <a:t>mongoDB</a:t>
                </a:r>
                <a:r>
                  <a:rPr lang="en-US" sz="1400" b="1" noProof="1"/>
                  <a:t> </a:t>
                </a:r>
                <a:r>
                  <a:rPr lang="en-US" sz="1400" noProof="1"/>
                  <a:t>–</a:t>
                </a:r>
                <a:r>
                  <a:rPr lang="en-US" sz="1400" b="1" noProof="1"/>
                  <a:t> </a:t>
                </a:r>
                <a:r>
                  <a:rPr lang="en-US" sz="1400" noProof="1"/>
                  <a:t>NoSQL database program for data storage</a:t>
                </a:r>
              </a:p>
              <a:p>
                <a:pPr algn="just"/>
                <a:r>
                  <a:rPr lang="en-US" sz="1400" b="1" noProof="1">
                    <a:highlight>
                      <a:srgbClr val="FBB585"/>
                    </a:highlight>
                  </a:rPr>
                  <a:t>Flask</a:t>
                </a:r>
                <a:r>
                  <a:rPr lang="en-US" sz="1400" b="1" noProof="1"/>
                  <a:t> </a:t>
                </a:r>
                <a:r>
                  <a:rPr lang="en-US" sz="1400" noProof="1"/>
                  <a:t>– web framework</a:t>
                </a:r>
                <a:endParaRPr lang="en-US" sz="1400" b="1" noProof="1"/>
              </a:p>
            </p:txBody>
          </p:sp>
        </p:grpSp>
        <p:cxnSp>
          <p:nvCxnSpPr>
            <p:cNvPr id="95" name="Straight Arrow Connector 94">
              <a:extLst>
                <a:ext uri="{FF2B5EF4-FFF2-40B4-BE49-F238E27FC236}">
                  <a16:creationId xmlns:a16="http://schemas.microsoft.com/office/drawing/2014/main" id="{0BDF5E31-E185-4027-8983-5484CDBB0B42}"/>
                </a:ext>
              </a:extLst>
            </p:cNvPr>
            <p:cNvCxnSpPr>
              <a:cxnSpLocks/>
            </p:cNvCxnSpPr>
            <p:nvPr/>
          </p:nvCxnSpPr>
          <p:spPr>
            <a:xfrm>
              <a:off x="3377821" y="5302036"/>
              <a:ext cx="586854" cy="0"/>
            </a:xfrm>
            <a:prstGeom prst="straightConnector1">
              <a:avLst/>
            </a:prstGeom>
            <a:ln>
              <a:solidFill>
                <a:schemeClr val="tx1">
                  <a:lumMod val="75000"/>
                  <a:lumOff val="25000"/>
                </a:schemeClr>
              </a:solidFill>
              <a:tailEnd type="oval" w="med" len="med"/>
            </a:ln>
          </p:spPr>
          <p:style>
            <a:lnRef idx="1">
              <a:schemeClr val="accent1"/>
            </a:lnRef>
            <a:fillRef idx="0">
              <a:schemeClr val="accent1"/>
            </a:fillRef>
            <a:effectRef idx="0">
              <a:schemeClr val="accent1"/>
            </a:effectRef>
            <a:fontRef idx="minor">
              <a:schemeClr val="tx1"/>
            </a:fontRef>
          </p:style>
        </p:cxnSp>
        <p:sp>
          <p:nvSpPr>
            <p:cNvPr id="125" name="Rectangle: Rounded Corners 124">
              <a:extLst>
                <a:ext uri="{FF2B5EF4-FFF2-40B4-BE49-F238E27FC236}">
                  <a16:creationId xmlns:a16="http://schemas.microsoft.com/office/drawing/2014/main" id="{ABFE6025-ED3B-4B37-9698-F8CA2535816C}"/>
                </a:ext>
              </a:extLst>
            </p:cNvPr>
            <p:cNvSpPr/>
            <p:nvPr/>
          </p:nvSpPr>
          <p:spPr>
            <a:xfrm>
              <a:off x="4606925" y="3832408"/>
              <a:ext cx="2978150" cy="2978150"/>
            </a:xfrm>
            <a:prstGeom prst="roundRect">
              <a:avLst/>
            </a:prstGeom>
            <a:solidFill>
              <a:schemeClr val="bg1">
                <a:alpha val="65000"/>
              </a:schemeClr>
            </a:solidFill>
            <a:ln w="260350">
              <a:solidFill>
                <a:schemeClr val="accent2"/>
              </a:solid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webassets.mongodb.com/_com_assets/cms/mongodb_l...">
              <a:extLst>
                <a:ext uri="{FF2B5EF4-FFF2-40B4-BE49-F238E27FC236}">
                  <a16:creationId xmlns:a16="http://schemas.microsoft.com/office/drawing/2014/main" id="{F7E4800A-0C68-43F6-824C-7B1E9970B9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9723" y="5740491"/>
              <a:ext cx="1277924" cy="34710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Laravel Deployment on Elastic Beanstalk - DEV">
              <a:extLst>
                <a:ext uri="{FF2B5EF4-FFF2-40B4-BE49-F238E27FC236}">
                  <a16:creationId xmlns:a16="http://schemas.microsoft.com/office/drawing/2014/main" id="{CFCCAE06-F56B-4D28-B7FC-382956F6750C}"/>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0000" b="90000" l="10000" r="90000">
                          <a14:foregroundMark x1="55000" y1="56548" x2="72667" y2="61905"/>
                          <a14:foregroundMark x1="72667" y1="61905" x2="55000" y2="61905"/>
                          <a14:foregroundMark x1="55000" y1="61905" x2="72000" y2="61310"/>
                          <a14:foregroundMark x1="72000" y1="61310" x2="70667" y2="64286"/>
                          <a14:foregroundMark x1="57000" y1="57738" x2="51333" y2="54762"/>
                          <a14:foregroundMark x1="49667" y1="54762" x2="70000" y2="60119"/>
                          <a14:foregroundMark x1="54333" y1="53571" x2="66333" y2="53571"/>
                          <a14:foregroundMark x1="55333" y1="52976" x2="70333" y2="57143"/>
                          <a14:foregroundMark x1="62000" y1="57143" x2="70333" y2="58333"/>
                          <a14:foregroundMark x1="63667" y1="51190" x2="70333" y2="51190"/>
                          <a14:foregroundMark x1="64333" y1="54762" x2="72000" y2="54762"/>
                          <a14:foregroundMark x1="57667" y1="55357" x2="65000" y2="55357"/>
                          <a14:foregroundMark x1="55667" y1="58333" x2="60667" y2="56548"/>
                          <a14:foregroundMark x1="55000" y1="50595" x2="65000" y2="51190"/>
                          <a14:foregroundMark x1="57667" y1="56548" x2="65000" y2="61310"/>
                          <a14:foregroundMark x1="57667" y1="66667" x2="66667" y2="66667"/>
                          <a14:foregroundMark x1="55333" y1="63095" x2="72667" y2="60119"/>
                          <a14:foregroundMark x1="72667" y1="60119" x2="72667" y2="60119"/>
                          <a14:foregroundMark x1="68000" y1="61310" x2="79000" y2="63095"/>
                          <a14:foregroundMark x1="72333" y1="65476" x2="78000" y2="65476"/>
                          <a14:foregroundMark x1="65000" y1="67262" x2="78000" y2="69643"/>
                          <a14:foregroundMark x1="73667" y1="64881" x2="81000" y2="64881"/>
                          <a14:foregroundMark x1="74000" y1="63690" x2="79667" y2="66667"/>
                          <a14:foregroundMark x1="79333" y1="73214" x2="81667" y2="73214"/>
                          <a14:foregroundMark x1="77000" y1="66667" x2="80000" y2="66667"/>
                          <a14:foregroundMark x1="76333" y1="61905" x2="81333" y2="61905"/>
                          <a14:foregroundMark x1="75333" y1="63690" x2="77000" y2="63690"/>
                          <a14:foregroundMark x1="73667" y1="60119" x2="77667" y2="60714"/>
                          <a14:foregroundMark x1="69333" y1="55357" x2="71667" y2="54167"/>
                          <a14:foregroundMark x1="71667" y1="52976" x2="73667" y2="54762"/>
                          <a14:foregroundMark x1="55333" y1="66667" x2="54667" y2="65476"/>
                          <a14:foregroundMark x1="53667" y1="63095" x2="54667" y2="64286"/>
                          <a14:foregroundMark x1="54667" y1="61310" x2="58667" y2="64881"/>
                          <a14:foregroundMark x1="54667" y1="64881" x2="58667" y2="70238"/>
                        </a14:backgroundRemoval>
                      </a14:imgEffect>
                    </a14:imgLayer>
                  </a14:imgProps>
                </a:ext>
                <a:ext uri="{28A0092B-C50C-407E-A947-70E740481C1C}">
                  <a14:useLocalDpi xmlns:a14="http://schemas.microsoft.com/office/drawing/2010/main" val="0"/>
                </a:ext>
              </a:extLst>
            </a:blip>
            <a:srcRect l="28041" r="17276"/>
            <a:stretch/>
          </p:blipFill>
          <p:spPr bwMode="auto">
            <a:xfrm>
              <a:off x="5616310" y="4323355"/>
              <a:ext cx="1053079" cy="10784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WS CloudWatch 101">
              <a:extLst>
                <a:ext uri="{FF2B5EF4-FFF2-40B4-BE49-F238E27FC236}">
                  <a16:creationId xmlns:a16="http://schemas.microsoft.com/office/drawing/2014/main" id="{6278BBF9-8B16-4A61-B2FF-B5ED471E61AB}"/>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652328" y="4837529"/>
              <a:ext cx="799218" cy="7992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lasks in Python. Flask is a micro web framework written… | by Shivangi  Sareen | Medium">
              <a:extLst>
                <a:ext uri="{FF2B5EF4-FFF2-40B4-BE49-F238E27FC236}">
                  <a16:creationId xmlns:a16="http://schemas.microsoft.com/office/drawing/2014/main" id="{8AA652D0-F565-4CBA-9440-76BA1E516C3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87647" y="4855730"/>
              <a:ext cx="888113" cy="79921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Lab 8:Using ELB (Elastic Load Balancing) to Scale Applications – Naveen  Vasamsetty">
              <a:extLst>
                <a:ext uri="{FF2B5EF4-FFF2-40B4-BE49-F238E27FC236}">
                  <a16:creationId xmlns:a16="http://schemas.microsoft.com/office/drawing/2014/main" id="{B9C1093E-82A9-41FA-9C4F-74E73D6A8973}"/>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24407" t="31623" r="52337" b="40156"/>
            <a:stretch/>
          </p:blipFill>
          <p:spPr bwMode="auto">
            <a:xfrm>
              <a:off x="5790332" y="5323780"/>
              <a:ext cx="454823" cy="48007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91A91CEE-7C7C-4387-848D-0C8109A6628D}"/>
              </a:ext>
            </a:extLst>
          </p:cNvPr>
          <p:cNvGrpSpPr/>
          <p:nvPr/>
        </p:nvGrpSpPr>
        <p:grpSpPr>
          <a:xfrm>
            <a:off x="4651790" y="2171451"/>
            <a:ext cx="7150442" cy="2888420"/>
            <a:chOff x="4494285" y="2202273"/>
            <a:chExt cx="7372575" cy="2978150"/>
          </a:xfrm>
        </p:grpSpPr>
        <p:grpSp>
          <p:nvGrpSpPr>
            <p:cNvPr id="89" name="Group 88">
              <a:extLst>
                <a:ext uri="{FF2B5EF4-FFF2-40B4-BE49-F238E27FC236}">
                  <a16:creationId xmlns:a16="http://schemas.microsoft.com/office/drawing/2014/main" id="{C34DC07F-86DE-433E-93DA-45FF62C29DC4}"/>
                </a:ext>
              </a:extLst>
            </p:cNvPr>
            <p:cNvGrpSpPr/>
            <p:nvPr/>
          </p:nvGrpSpPr>
          <p:grpSpPr>
            <a:xfrm>
              <a:off x="8929772" y="3095397"/>
              <a:ext cx="2937088" cy="2060187"/>
              <a:chOff x="8921977" y="1515850"/>
              <a:chExt cx="2937088" cy="2060187"/>
            </a:xfrm>
          </p:grpSpPr>
          <p:sp>
            <p:nvSpPr>
              <p:cNvPr id="90" name="TextBox 89">
                <a:extLst>
                  <a:ext uri="{FF2B5EF4-FFF2-40B4-BE49-F238E27FC236}">
                    <a16:creationId xmlns:a16="http://schemas.microsoft.com/office/drawing/2014/main" id="{BA547C26-D7A5-4703-8877-52184B6E3175}"/>
                  </a:ext>
                </a:extLst>
              </p:cNvPr>
              <p:cNvSpPr txBox="1"/>
              <p:nvPr/>
            </p:nvSpPr>
            <p:spPr>
              <a:xfrm>
                <a:off x="8921977" y="1515850"/>
                <a:ext cx="2937088" cy="412540"/>
              </a:xfrm>
              <a:prstGeom prst="rect">
                <a:avLst/>
              </a:prstGeom>
              <a:solidFill>
                <a:schemeClr val="bg1"/>
              </a:solidFill>
            </p:spPr>
            <p:txBody>
              <a:bodyPr wrap="square" lIns="0" rIns="0" rtlCol="0" anchor="b">
                <a:spAutoFit/>
              </a:bodyPr>
              <a:lstStyle/>
              <a:p>
                <a:r>
                  <a:rPr lang="en-US" sz="2000" b="1" noProof="1">
                    <a:solidFill>
                      <a:srgbClr val="335797"/>
                    </a:solidFill>
                  </a:rPr>
                  <a:t>External APIs</a:t>
                </a:r>
              </a:p>
            </p:txBody>
          </p:sp>
          <p:sp>
            <p:nvSpPr>
              <p:cNvPr id="91" name="TextBox 90">
                <a:extLst>
                  <a:ext uri="{FF2B5EF4-FFF2-40B4-BE49-F238E27FC236}">
                    <a16:creationId xmlns:a16="http://schemas.microsoft.com/office/drawing/2014/main" id="{F5E56BDB-29CE-4CFE-8F64-301D48C43020}"/>
                  </a:ext>
                </a:extLst>
              </p:cNvPr>
              <p:cNvSpPr txBox="1"/>
              <p:nvPr/>
            </p:nvSpPr>
            <p:spPr>
              <a:xfrm>
                <a:off x="8929772" y="1925881"/>
                <a:ext cx="2929293" cy="1650156"/>
              </a:xfrm>
              <a:prstGeom prst="rect">
                <a:avLst/>
              </a:prstGeom>
              <a:solidFill>
                <a:schemeClr val="bg1"/>
              </a:solidFill>
            </p:spPr>
            <p:txBody>
              <a:bodyPr wrap="square" lIns="0" rIns="0" rtlCol="0" anchor="t">
                <a:spAutoFit/>
              </a:bodyPr>
              <a:lstStyle/>
              <a:p>
                <a:pPr algn="just"/>
                <a:r>
                  <a:rPr lang="en-US" sz="1400" b="1" noProof="1">
                    <a:highlight>
                      <a:srgbClr val="BDCDE9"/>
                    </a:highlight>
                  </a:rPr>
                  <a:t>Tradingview</a:t>
                </a:r>
                <a:r>
                  <a:rPr lang="en-US" sz="1400" b="1" noProof="1"/>
                  <a:t> </a:t>
                </a:r>
                <a:r>
                  <a:rPr lang="en-US" sz="1400" noProof="1"/>
                  <a:t>–</a:t>
                </a:r>
                <a:r>
                  <a:rPr lang="en-US" sz="1400" b="1" noProof="1"/>
                  <a:t> </a:t>
                </a:r>
                <a:r>
                  <a:rPr lang="en-US" sz="1400" noProof="1"/>
                  <a:t>used for </a:t>
                </a:r>
                <a:r>
                  <a:rPr lang="en-US" sz="1400" b="1" noProof="1"/>
                  <a:t>dynamic</a:t>
                </a:r>
                <a:r>
                  <a:rPr lang="en-US" sz="1400" noProof="1"/>
                  <a:t> real-time market data and charts</a:t>
                </a:r>
                <a:endParaRPr lang="en-US" sz="1400" b="1" noProof="1"/>
              </a:p>
              <a:p>
                <a:pPr algn="just"/>
                <a:r>
                  <a:rPr lang="en-US" sz="1400" b="1" noProof="1">
                    <a:highlight>
                      <a:srgbClr val="BDCDE9"/>
                    </a:highlight>
                  </a:rPr>
                  <a:t>yFinance</a:t>
                </a:r>
                <a:r>
                  <a:rPr lang="en-US" sz="1400" b="1" noProof="1"/>
                  <a:t> </a:t>
                </a:r>
                <a:r>
                  <a:rPr lang="en-US" sz="1400" noProof="1"/>
                  <a:t>–</a:t>
                </a:r>
                <a:r>
                  <a:rPr lang="en-US" sz="1400" b="1" noProof="1"/>
                  <a:t> extracted</a:t>
                </a:r>
                <a:r>
                  <a:rPr lang="en-US" sz="1400" noProof="1"/>
                  <a:t> data </a:t>
                </a:r>
                <a:r>
                  <a:rPr lang="en-US" sz="1400" b="1" noProof="1"/>
                  <a:t>transformed</a:t>
                </a:r>
                <a:r>
                  <a:rPr lang="en-US" sz="1400" noProof="1"/>
                  <a:t> and used to </a:t>
                </a:r>
                <a:r>
                  <a:rPr lang="en-US" sz="1400" b="1" noProof="1"/>
                  <a:t>load</a:t>
                </a:r>
                <a:r>
                  <a:rPr lang="en-US" sz="1400" noProof="1"/>
                  <a:t> standardized financial reports</a:t>
                </a:r>
                <a:endParaRPr lang="en-US" sz="1400" b="1" noProof="1"/>
              </a:p>
              <a:p>
                <a:pPr algn="just"/>
                <a:r>
                  <a:rPr lang="en-US" sz="1400" b="1" noProof="1">
                    <a:highlight>
                      <a:srgbClr val="BDCDE9"/>
                    </a:highlight>
                  </a:rPr>
                  <a:t>NewsAPI</a:t>
                </a:r>
                <a:r>
                  <a:rPr lang="en-US" sz="1400" b="1" noProof="1"/>
                  <a:t> </a:t>
                </a:r>
                <a:r>
                  <a:rPr lang="en-US" sz="1400" noProof="1"/>
                  <a:t>–</a:t>
                </a:r>
                <a:r>
                  <a:rPr lang="en-US" sz="1400" b="1" noProof="1"/>
                  <a:t> </a:t>
                </a:r>
                <a:r>
                  <a:rPr lang="en-US" sz="1400" noProof="1"/>
                  <a:t>used for </a:t>
                </a:r>
                <a:r>
                  <a:rPr lang="en-US" sz="1400" b="1" noProof="1"/>
                  <a:t>dynamic</a:t>
                </a:r>
                <a:r>
                  <a:rPr lang="en-US" sz="1400" noProof="1"/>
                  <a:t> real-time news feed</a:t>
                </a:r>
                <a:endParaRPr lang="en-US" sz="1400" b="1" noProof="1"/>
              </a:p>
            </p:txBody>
          </p:sp>
        </p:grpSp>
        <p:cxnSp>
          <p:nvCxnSpPr>
            <p:cNvPr id="98" name="Straight Arrow Connector 97">
              <a:extLst>
                <a:ext uri="{FF2B5EF4-FFF2-40B4-BE49-F238E27FC236}">
                  <a16:creationId xmlns:a16="http://schemas.microsoft.com/office/drawing/2014/main" id="{9D9DC331-F134-4617-B69D-1229303F1D03}"/>
                </a:ext>
              </a:extLst>
            </p:cNvPr>
            <p:cNvCxnSpPr>
              <a:cxnSpLocks/>
            </p:cNvCxnSpPr>
            <p:nvPr/>
          </p:nvCxnSpPr>
          <p:spPr>
            <a:xfrm flipH="1">
              <a:off x="8243247" y="3691348"/>
              <a:ext cx="585216" cy="0"/>
            </a:xfrm>
            <a:prstGeom prst="straightConnector1">
              <a:avLst/>
            </a:prstGeom>
            <a:ln>
              <a:solidFill>
                <a:schemeClr val="tx1">
                  <a:lumMod val="75000"/>
                  <a:lumOff val="25000"/>
                </a:schemeClr>
              </a:solidFill>
              <a:tailEnd type="oval" w="med" len="med"/>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A64AF6D2-BE0A-48E9-8191-DD1FC52153B3}"/>
                </a:ext>
              </a:extLst>
            </p:cNvPr>
            <p:cNvGrpSpPr/>
            <p:nvPr/>
          </p:nvGrpSpPr>
          <p:grpSpPr>
            <a:xfrm>
              <a:off x="4494285" y="2202273"/>
              <a:ext cx="3024524" cy="2978150"/>
              <a:chOff x="4494285" y="2202273"/>
              <a:chExt cx="3024524" cy="2978150"/>
            </a:xfrm>
          </p:grpSpPr>
          <p:sp>
            <p:nvSpPr>
              <p:cNvPr id="127" name="Rectangle: Rounded Corners 126">
                <a:extLst>
                  <a:ext uri="{FF2B5EF4-FFF2-40B4-BE49-F238E27FC236}">
                    <a16:creationId xmlns:a16="http://schemas.microsoft.com/office/drawing/2014/main" id="{FCCBF95F-9EB6-42BB-BF9B-2E6CD7A811D3}"/>
                  </a:ext>
                </a:extLst>
              </p:cNvPr>
              <p:cNvSpPr/>
              <p:nvPr/>
            </p:nvSpPr>
            <p:spPr>
              <a:xfrm>
                <a:off x="4494285" y="2202273"/>
                <a:ext cx="2978150" cy="2978150"/>
              </a:xfrm>
              <a:prstGeom prst="roundRect">
                <a:avLst/>
              </a:prstGeom>
              <a:solidFill>
                <a:schemeClr val="bg1">
                  <a:alpha val="65000"/>
                </a:schemeClr>
              </a:solidFill>
              <a:ln w="260350"/>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TradingView Trading Platform capabilities and features">
                <a:extLst>
                  <a:ext uri="{FF2B5EF4-FFF2-40B4-BE49-F238E27FC236}">
                    <a16:creationId xmlns:a16="http://schemas.microsoft.com/office/drawing/2014/main" id="{5BEE74BE-011C-405E-8FB2-BA50BF1B81F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57548" y="3528492"/>
                <a:ext cx="1011360" cy="10113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FFAE6DD-426A-4E1C-BB52-5FCD6F3C7B90}"/>
                  </a:ext>
                </a:extLst>
              </p:cNvPr>
              <p:cNvPicPr>
                <a:picLocks noChangeAspect="1"/>
              </p:cNvPicPr>
              <p:nvPr/>
            </p:nvPicPr>
            <p:blipFill>
              <a:blip r:embed="rId12"/>
              <a:stretch>
                <a:fillRect/>
              </a:stretch>
            </p:blipFill>
            <p:spPr>
              <a:xfrm>
                <a:off x="4582505" y="3437985"/>
                <a:ext cx="854534" cy="369333"/>
              </a:xfrm>
              <a:prstGeom prst="rect">
                <a:avLst/>
              </a:prstGeom>
            </p:spPr>
          </p:pic>
          <p:pic>
            <p:nvPicPr>
              <p:cNvPr id="4" name="Picture 3">
                <a:extLst>
                  <a:ext uri="{FF2B5EF4-FFF2-40B4-BE49-F238E27FC236}">
                    <a16:creationId xmlns:a16="http://schemas.microsoft.com/office/drawing/2014/main" id="{F573E18A-3386-4EFE-A37E-EEFBA1C6F0FC}"/>
                  </a:ext>
                </a:extLst>
              </p:cNvPr>
              <p:cNvPicPr>
                <a:picLocks noChangeAspect="1"/>
              </p:cNvPicPr>
              <p:nvPr/>
            </p:nvPicPr>
            <p:blipFill>
              <a:blip r:embed="rId13"/>
              <a:stretch>
                <a:fillRect/>
              </a:stretch>
            </p:blipFill>
            <p:spPr>
              <a:xfrm>
                <a:off x="6565397" y="3483411"/>
                <a:ext cx="953412" cy="293636"/>
              </a:xfrm>
              <a:prstGeom prst="rect">
                <a:avLst/>
              </a:prstGeom>
            </p:spPr>
          </p:pic>
        </p:grpSp>
      </p:grpSp>
      <p:grpSp>
        <p:nvGrpSpPr>
          <p:cNvPr id="18" name="Group 17">
            <a:extLst>
              <a:ext uri="{FF2B5EF4-FFF2-40B4-BE49-F238E27FC236}">
                <a16:creationId xmlns:a16="http://schemas.microsoft.com/office/drawing/2014/main" id="{20DEFD08-88F2-45E4-87B1-DB4673FF7BD4}"/>
              </a:ext>
            </a:extLst>
          </p:cNvPr>
          <p:cNvGrpSpPr/>
          <p:nvPr/>
        </p:nvGrpSpPr>
        <p:grpSpPr>
          <a:xfrm>
            <a:off x="494841" y="539846"/>
            <a:ext cx="7048755" cy="2888420"/>
            <a:chOff x="340731" y="539853"/>
            <a:chExt cx="7267729" cy="2978150"/>
          </a:xfrm>
        </p:grpSpPr>
        <p:grpSp>
          <p:nvGrpSpPr>
            <p:cNvPr id="92" name="Group 91">
              <a:extLst>
                <a:ext uri="{FF2B5EF4-FFF2-40B4-BE49-F238E27FC236}">
                  <a16:creationId xmlns:a16="http://schemas.microsoft.com/office/drawing/2014/main" id="{D53E61E6-B720-49B7-8D8C-5FD4AA1DA22D}"/>
                </a:ext>
              </a:extLst>
            </p:cNvPr>
            <p:cNvGrpSpPr/>
            <p:nvPr/>
          </p:nvGrpSpPr>
          <p:grpSpPr>
            <a:xfrm>
              <a:off x="340731" y="1269983"/>
              <a:ext cx="2944883" cy="2062696"/>
              <a:chOff x="325141" y="2676891"/>
              <a:chExt cx="2944883" cy="2062696"/>
            </a:xfrm>
          </p:grpSpPr>
          <p:sp>
            <p:nvSpPr>
              <p:cNvPr id="93" name="TextBox 92">
                <a:extLst>
                  <a:ext uri="{FF2B5EF4-FFF2-40B4-BE49-F238E27FC236}">
                    <a16:creationId xmlns:a16="http://schemas.microsoft.com/office/drawing/2014/main" id="{7A1813B8-36DD-4ACC-B0E8-CDEDCBAC5867}"/>
                  </a:ext>
                </a:extLst>
              </p:cNvPr>
              <p:cNvSpPr txBox="1"/>
              <p:nvPr/>
            </p:nvSpPr>
            <p:spPr>
              <a:xfrm>
                <a:off x="332936" y="2676891"/>
                <a:ext cx="2937088" cy="412540"/>
              </a:xfrm>
              <a:prstGeom prst="rect">
                <a:avLst/>
              </a:prstGeom>
              <a:noFill/>
            </p:spPr>
            <p:txBody>
              <a:bodyPr wrap="square" lIns="0" rIns="0" rtlCol="0" anchor="b">
                <a:spAutoFit/>
              </a:bodyPr>
              <a:lstStyle/>
              <a:p>
                <a:r>
                  <a:rPr lang="en-US" sz="2000" b="1" noProof="1">
                    <a:solidFill>
                      <a:srgbClr val="1DA278"/>
                    </a:solidFill>
                  </a:rPr>
                  <a:t>Front End Technology</a:t>
                </a:r>
              </a:p>
            </p:txBody>
          </p:sp>
          <p:sp>
            <p:nvSpPr>
              <p:cNvPr id="94" name="TextBox 93">
                <a:extLst>
                  <a:ext uri="{FF2B5EF4-FFF2-40B4-BE49-F238E27FC236}">
                    <a16:creationId xmlns:a16="http://schemas.microsoft.com/office/drawing/2014/main" id="{371393DD-1FC2-45F2-9AAE-E1B02604C17E}"/>
                  </a:ext>
                </a:extLst>
              </p:cNvPr>
              <p:cNvSpPr txBox="1"/>
              <p:nvPr/>
            </p:nvSpPr>
            <p:spPr>
              <a:xfrm>
                <a:off x="325141" y="3089431"/>
                <a:ext cx="2929293" cy="1650156"/>
              </a:xfrm>
              <a:prstGeom prst="rect">
                <a:avLst/>
              </a:prstGeom>
              <a:solidFill>
                <a:schemeClr val="bg1"/>
              </a:solidFill>
              <a:ln>
                <a:noFill/>
              </a:ln>
            </p:spPr>
            <p:txBody>
              <a:bodyPr wrap="square" lIns="0" rIns="0" rtlCol="0" anchor="t">
                <a:spAutoFit/>
              </a:bodyPr>
              <a:lstStyle/>
              <a:p>
                <a:pPr algn="just"/>
                <a:r>
                  <a:rPr lang="en-US" sz="1400" b="1" noProof="1">
                    <a:highlight>
                      <a:srgbClr val="70E6C1"/>
                    </a:highlight>
                  </a:rPr>
                  <a:t>ReactJS</a:t>
                </a:r>
                <a:r>
                  <a:rPr lang="en-US" sz="1400" b="1" noProof="1"/>
                  <a:t> </a:t>
                </a:r>
                <a:r>
                  <a:rPr lang="en-US" sz="1400" noProof="1"/>
                  <a:t>–</a:t>
                </a:r>
                <a:r>
                  <a:rPr lang="en-US" sz="1400" b="1" noProof="1"/>
                  <a:t> </a:t>
                </a:r>
                <a:r>
                  <a:rPr lang="en-US" sz="1400" noProof="1"/>
                  <a:t>used for efficient rendering and updating of webpages</a:t>
                </a:r>
              </a:p>
              <a:p>
                <a:pPr algn="just"/>
                <a:r>
                  <a:rPr lang="en-US" sz="1400" b="1" noProof="1">
                    <a:highlight>
                      <a:srgbClr val="70E6C1"/>
                    </a:highlight>
                  </a:rPr>
                  <a:t>React Bootstrap</a:t>
                </a:r>
                <a:r>
                  <a:rPr lang="en-US" sz="1400" b="1" noProof="1"/>
                  <a:t> </a:t>
                </a:r>
                <a:r>
                  <a:rPr lang="en-US" sz="1400" noProof="1"/>
                  <a:t>–</a:t>
                </a:r>
                <a:r>
                  <a:rPr lang="en-US" sz="1400" b="1" noProof="1"/>
                  <a:t> </a:t>
                </a:r>
                <a:r>
                  <a:rPr lang="en-US" sz="1400" noProof="1"/>
                  <a:t>used for UI interface elements</a:t>
                </a:r>
                <a:endParaRPr lang="en-US" sz="1400" b="1" noProof="1"/>
              </a:p>
              <a:p>
                <a:pPr algn="just"/>
                <a:r>
                  <a:rPr lang="en-US" sz="1400" b="1" noProof="1">
                    <a:highlight>
                      <a:srgbClr val="70E6C1"/>
                    </a:highlight>
                  </a:rPr>
                  <a:t>NextJS</a:t>
                </a:r>
                <a:r>
                  <a:rPr lang="en-US" sz="1400" b="1" noProof="1"/>
                  <a:t> </a:t>
                </a:r>
                <a:r>
                  <a:rPr lang="en-US" sz="1400" noProof="1"/>
                  <a:t>–</a:t>
                </a:r>
                <a:r>
                  <a:rPr lang="en-US" sz="1400" b="1" noProof="1"/>
                  <a:t> </a:t>
                </a:r>
                <a:r>
                  <a:rPr lang="en-US" sz="1400" noProof="1"/>
                  <a:t>used for routing</a:t>
                </a:r>
                <a:endParaRPr lang="en-US" sz="1400" b="1" noProof="1"/>
              </a:p>
              <a:p>
                <a:pPr algn="just"/>
                <a:r>
                  <a:rPr lang="en-US" sz="1400" b="1" noProof="1">
                    <a:highlight>
                      <a:srgbClr val="70E6C1"/>
                    </a:highlight>
                  </a:rPr>
                  <a:t>Docker</a:t>
                </a:r>
                <a:r>
                  <a:rPr lang="en-US" sz="1400" b="1" noProof="1"/>
                  <a:t> </a:t>
                </a:r>
                <a:r>
                  <a:rPr lang="en-US" sz="1400" noProof="1"/>
                  <a:t>– containerisation of web service for easy deployment</a:t>
                </a:r>
                <a:endParaRPr lang="en-US" sz="1400" b="1" noProof="1"/>
              </a:p>
            </p:txBody>
          </p:sp>
        </p:grpSp>
        <p:cxnSp>
          <p:nvCxnSpPr>
            <p:cNvPr id="96" name="Straight Arrow Connector 95">
              <a:extLst>
                <a:ext uri="{FF2B5EF4-FFF2-40B4-BE49-F238E27FC236}">
                  <a16:creationId xmlns:a16="http://schemas.microsoft.com/office/drawing/2014/main" id="{6251D737-F267-408A-92DA-D055CE957F7C}"/>
                </a:ext>
              </a:extLst>
            </p:cNvPr>
            <p:cNvCxnSpPr>
              <a:cxnSpLocks/>
            </p:cNvCxnSpPr>
            <p:nvPr/>
          </p:nvCxnSpPr>
          <p:spPr>
            <a:xfrm>
              <a:off x="3377821" y="2071165"/>
              <a:ext cx="586854" cy="0"/>
            </a:xfrm>
            <a:prstGeom prst="straightConnector1">
              <a:avLst/>
            </a:prstGeom>
            <a:ln>
              <a:solidFill>
                <a:schemeClr val="tx1">
                  <a:lumMod val="75000"/>
                  <a:lumOff val="25000"/>
                </a:schemeClr>
              </a:solidFill>
              <a:tailEnd type="oval" w="med" len="med"/>
            </a:ln>
          </p:spPr>
          <p:style>
            <a:lnRef idx="1">
              <a:schemeClr val="accent1"/>
            </a:lnRef>
            <a:fillRef idx="0">
              <a:schemeClr val="accent1"/>
            </a:fillRef>
            <a:effectRef idx="0">
              <a:schemeClr val="accent1"/>
            </a:effectRef>
            <a:fontRef idx="minor">
              <a:schemeClr val="tx1"/>
            </a:fontRef>
          </p:style>
        </p:cxnSp>
        <p:sp>
          <p:nvSpPr>
            <p:cNvPr id="1024" name="Rectangle: Rounded Corners 1023">
              <a:extLst>
                <a:ext uri="{FF2B5EF4-FFF2-40B4-BE49-F238E27FC236}">
                  <a16:creationId xmlns:a16="http://schemas.microsoft.com/office/drawing/2014/main" id="{6D4DE3C3-C7D1-4313-8290-910A464DDF2A}"/>
                </a:ext>
              </a:extLst>
            </p:cNvPr>
            <p:cNvSpPr/>
            <p:nvPr/>
          </p:nvSpPr>
          <p:spPr>
            <a:xfrm>
              <a:off x="4630310" y="539853"/>
              <a:ext cx="2978150" cy="2978150"/>
            </a:xfrm>
            <a:prstGeom prst="roundRect">
              <a:avLst/>
            </a:prstGeom>
            <a:solidFill>
              <a:schemeClr val="bg1">
                <a:alpha val="65000"/>
              </a:schemeClr>
            </a:solidFill>
            <a:ln w="260350">
              <a:solidFill>
                <a:srgbClr val="1A9A72"/>
              </a:solid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react">
              <a:extLst>
                <a:ext uri="{FF2B5EF4-FFF2-40B4-BE49-F238E27FC236}">
                  <a16:creationId xmlns:a16="http://schemas.microsoft.com/office/drawing/2014/main" id="{DA893B21-ED8B-4546-BF99-5B87B2BD00B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88712" y="1120239"/>
              <a:ext cx="621990" cy="62199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nextjs logo">
              <a:extLst>
                <a:ext uri="{FF2B5EF4-FFF2-40B4-BE49-F238E27FC236}">
                  <a16:creationId xmlns:a16="http://schemas.microsoft.com/office/drawing/2014/main" id="{B39F67FD-E270-4D78-BBFA-692B35728BC4}"/>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13501" t="28333" r="18073" b="28118"/>
            <a:stretch/>
          </p:blipFill>
          <p:spPr bwMode="auto">
            <a:xfrm>
              <a:off x="4654658" y="1795739"/>
              <a:ext cx="872279" cy="4600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act Bootstrap">
              <a:extLst>
                <a:ext uri="{FF2B5EF4-FFF2-40B4-BE49-F238E27FC236}">
                  <a16:creationId xmlns:a16="http://schemas.microsoft.com/office/drawing/2014/main" id="{A1E2F990-F1F9-4F13-BA19-1694CCBEDC1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77832" y="1716982"/>
              <a:ext cx="648616" cy="61759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2E319E2D-2F1A-46E0-8D89-85D8E53FF8B5}"/>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b="32328"/>
            <a:stretch/>
          </p:blipFill>
          <p:spPr bwMode="auto">
            <a:xfrm>
              <a:off x="5533300" y="2152103"/>
              <a:ext cx="1171551" cy="678336"/>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Slide Number Placeholder 11">
            <a:extLst>
              <a:ext uri="{FF2B5EF4-FFF2-40B4-BE49-F238E27FC236}">
                <a16:creationId xmlns:a16="http://schemas.microsoft.com/office/drawing/2014/main" id="{7A215864-505C-49CC-8486-9175177C9E88}"/>
              </a:ext>
            </a:extLst>
          </p:cNvPr>
          <p:cNvSpPr>
            <a:spLocks noGrp="1"/>
          </p:cNvSpPr>
          <p:nvPr>
            <p:ph type="sldNum" sz="quarter" idx="12"/>
          </p:nvPr>
        </p:nvSpPr>
        <p:spPr/>
        <p:txBody>
          <a:bodyPr/>
          <a:lstStyle/>
          <a:p>
            <a:fld id="{BA203BBC-DCF0-4F8D-BBE1-79035C9808E7}" type="slidenum">
              <a:rPr lang="en-SG" smtClean="0"/>
              <a:t>3</a:t>
            </a:fld>
            <a:endParaRPr lang="en-SG"/>
          </a:p>
        </p:txBody>
      </p:sp>
      <p:sp>
        <p:nvSpPr>
          <p:cNvPr id="14" name="Text Placeholder 13">
            <a:extLst>
              <a:ext uri="{FF2B5EF4-FFF2-40B4-BE49-F238E27FC236}">
                <a16:creationId xmlns:a16="http://schemas.microsoft.com/office/drawing/2014/main" id="{4082111C-3F7A-4A33-AB2A-7B50E71ED33B}"/>
              </a:ext>
            </a:extLst>
          </p:cNvPr>
          <p:cNvSpPr>
            <a:spLocks noGrp="1"/>
          </p:cNvSpPr>
          <p:nvPr>
            <p:ph type="body" sz="quarter" idx="14"/>
          </p:nvPr>
        </p:nvSpPr>
        <p:spPr/>
        <p:txBody>
          <a:bodyPr/>
          <a:lstStyle/>
          <a:p>
            <a:r>
              <a:rPr lang="en-SG"/>
              <a:t>T E C H N O L O G Y</a:t>
            </a:r>
          </a:p>
        </p:txBody>
      </p:sp>
      <p:sp>
        <p:nvSpPr>
          <p:cNvPr id="13" name="Text Placeholder 12">
            <a:extLst>
              <a:ext uri="{FF2B5EF4-FFF2-40B4-BE49-F238E27FC236}">
                <a16:creationId xmlns:a16="http://schemas.microsoft.com/office/drawing/2014/main" id="{481B7277-F186-4064-A67E-B75FC51DD49C}"/>
              </a:ext>
            </a:extLst>
          </p:cNvPr>
          <p:cNvSpPr>
            <a:spLocks noGrp="1"/>
          </p:cNvSpPr>
          <p:nvPr>
            <p:ph type="body" sz="quarter" idx="13"/>
          </p:nvPr>
        </p:nvSpPr>
        <p:spPr/>
        <p:txBody>
          <a:bodyPr vert="horz" lIns="91440" tIns="45720" rIns="91440" bIns="45720" rtlCol="0" anchor="b">
            <a:normAutofit fontScale="92500" lnSpcReduction="20000"/>
          </a:bodyPr>
          <a:lstStyle/>
          <a:p>
            <a:r>
              <a:rPr lang="en-SG"/>
              <a:t>Technology and Frameworks Used</a:t>
            </a:r>
          </a:p>
        </p:txBody>
      </p:sp>
    </p:spTree>
    <p:custDataLst>
      <p:tags r:id="rId1"/>
    </p:custDataLst>
    <p:extLst>
      <p:ext uri="{BB962C8B-B14F-4D97-AF65-F5344CB8AC3E}">
        <p14:creationId xmlns:p14="http://schemas.microsoft.com/office/powerpoint/2010/main" val="4095766289"/>
      </p:ext>
    </p:extLst>
  </p:cSld>
  <p:clrMapOvr>
    <a:masterClrMapping/>
  </p:clrMapOvr>
  <mc:AlternateContent xmlns:mc="http://schemas.openxmlformats.org/markup-compatibility/2006">
    <mc:Choice xmlns:p14="http://schemas.microsoft.com/office/powerpoint/2010/main" Requires="p14">
      <p:transition spd="slow" p14:dur="2000" advTm="33490"/>
    </mc:Choice>
    <mc:Fallback>
      <p:transition spd="slow" advTm="334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D6E6774-7E18-45F0-85B1-3A88171CAFC4}"/>
              </a:ext>
            </a:extLst>
          </p:cNvPr>
          <p:cNvGrpSpPr/>
          <p:nvPr/>
        </p:nvGrpSpPr>
        <p:grpSpPr>
          <a:xfrm>
            <a:off x="2814658" y="998598"/>
            <a:ext cx="6562684" cy="5196274"/>
            <a:chOff x="2437478" y="998598"/>
            <a:chExt cx="7317043" cy="5793569"/>
          </a:xfrm>
        </p:grpSpPr>
        <p:pic>
          <p:nvPicPr>
            <p:cNvPr id="8" name="Picture 7" descr="A picture containing night, city, meter&#10;&#10;Description automatically generated">
              <a:extLst>
                <a:ext uri="{FF2B5EF4-FFF2-40B4-BE49-F238E27FC236}">
                  <a16:creationId xmlns:a16="http://schemas.microsoft.com/office/drawing/2014/main" id="{8542825A-8458-4238-8776-9C1DEF375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478" y="998598"/>
              <a:ext cx="7317043" cy="5793569"/>
            </a:xfrm>
            <a:prstGeom prst="rect">
              <a:avLst/>
            </a:prstGeom>
          </p:spPr>
        </p:pic>
        <p:pic>
          <p:nvPicPr>
            <p:cNvPr id="10" name="Picture 9">
              <a:extLst>
                <a:ext uri="{FF2B5EF4-FFF2-40B4-BE49-F238E27FC236}">
                  <a16:creationId xmlns:a16="http://schemas.microsoft.com/office/drawing/2014/main" id="{30423D09-CFBF-4703-82BA-98A9594DC23E}"/>
                </a:ext>
              </a:extLst>
            </p:cNvPr>
            <p:cNvPicPr>
              <a:picLocks noChangeAspect="1"/>
            </p:cNvPicPr>
            <p:nvPr/>
          </p:nvPicPr>
          <p:blipFill>
            <a:blip r:embed="rId3"/>
            <a:stretch>
              <a:fillRect/>
            </a:stretch>
          </p:blipFill>
          <p:spPr>
            <a:xfrm>
              <a:off x="2619594" y="5871320"/>
              <a:ext cx="713290" cy="99449"/>
            </a:xfrm>
            <a:prstGeom prst="rect">
              <a:avLst/>
            </a:prstGeom>
          </p:spPr>
        </p:pic>
      </p:grpSp>
      <p:sp>
        <p:nvSpPr>
          <p:cNvPr id="2" name="Slide Number Placeholder 1">
            <a:extLst>
              <a:ext uri="{FF2B5EF4-FFF2-40B4-BE49-F238E27FC236}">
                <a16:creationId xmlns:a16="http://schemas.microsoft.com/office/drawing/2014/main" id="{1C948BCD-54BF-423E-9A5E-09EE7BF1FFA6}"/>
              </a:ext>
            </a:extLst>
          </p:cNvPr>
          <p:cNvSpPr>
            <a:spLocks noGrp="1"/>
          </p:cNvSpPr>
          <p:nvPr>
            <p:ph type="sldNum" sz="quarter" idx="12"/>
          </p:nvPr>
        </p:nvSpPr>
        <p:spPr/>
        <p:txBody>
          <a:bodyPr/>
          <a:lstStyle/>
          <a:p>
            <a:fld id="{BA203BBC-DCF0-4F8D-BBE1-79035C9808E7}" type="slidenum">
              <a:rPr lang="en-SG" smtClean="0"/>
              <a:t>4</a:t>
            </a:fld>
            <a:endParaRPr lang="en-SG"/>
          </a:p>
        </p:txBody>
      </p:sp>
      <p:sp>
        <p:nvSpPr>
          <p:cNvPr id="9" name="Text Placeholder 8">
            <a:extLst>
              <a:ext uri="{FF2B5EF4-FFF2-40B4-BE49-F238E27FC236}">
                <a16:creationId xmlns:a16="http://schemas.microsoft.com/office/drawing/2014/main" id="{06C7C0D7-D2CC-4499-B850-BEB92E11078A}"/>
              </a:ext>
            </a:extLst>
          </p:cNvPr>
          <p:cNvSpPr>
            <a:spLocks noGrp="1"/>
          </p:cNvSpPr>
          <p:nvPr>
            <p:ph type="body" sz="quarter" idx="14"/>
          </p:nvPr>
        </p:nvSpPr>
        <p:spPr/>
        <p:txBody>
          <a:bodyPr/>
          <a:lstStyle/>
          <a:p>
            <a:r>
              <a:rPr lang="en-SG"/>
              <a:t>S O L U T I O N    A R C H I T E C T U R E</a:t>
            </a:r>
          </a:p>
        </p:txBody>
      </p:sp>
      <p:sp>
        <p:nvSpPr>
          <p:cNvPr id="6" name="Text Placeholder 5">
            <a:extLst>
              <a:ext uri="{FF2B5EF4-FFF2-40B4-BE49-F238E27FC236}">
                <a16:creationId xmlns:a16="http://schemas.microsoft.com/office/drawing/2014/main" id="{89DFD64F-225E-4765-9A3B-B77A6F9B8C00}"/>
              </a:ext>
            </a:extLst>
          </p:cNvPr>
          <p:cNvSpPr>
            <a:spLocks noGrp="1"/>
          </p:cNvSpPr>
          <p:nvPr>
            <p:ph type="body" sz="quarter" idx="13"/>
          </p:nvPr>
        </p:nvSpPr>
        <p:spPr/>
        <p:txBody>
          <a:bodyPr>
            <a:normAutofit fontScale="85000" lnSpcReduction="20000"/>
          </a:bodyPr>
          <a:lstStyle/>
          <a:p>
            <a:r>
              <a:rPr lang="en-SG"/>
              <a:t>Solution Architecture</a:t>
            </a:r>
          </a:p>
        </p:txBody>
      </p:sp>
    </p:spTree>
    <p:extLst>
      <p:ext uri="{BB962C8B-B14F-4D97-AF65-F5344CB8AC3E}">
        <p14:creationId xmlns:p14="http://schemas.microsoft.com/office/powerpoint/2010/main" val="1139179899"/>
      </p:ext>
    </p:extLst>
  </p:cSld>
  <p:clrMapOvr>
    <a:masterClrMapping/>
  </p:clrMapOvr>
  <mc:AlternateContent xmlns:mc="http://schemas.openxmlformats.org/markup-compatibility/2006">
    <mc:Choice xmlns:p14="http://schemas.microsoft.com/office/powerpoint/2010/main" Requires="p14">
      <p:transition spd="slow" p14:dur="2000" advTm="1789"/>
    </mc:Choice>
    <mc:Fallback>
      <p:transition spd="slow" advTm="178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B089FFE3-4CFA-484F-A642-423E3E935AF2}"/>
              </a:ext>
            </a:extLst>
          </p:cNvPr>
          <p:cNvSpPr>
            <a:spLocks noGrp="1"/>
          </p:cNvSpPr>
          <p:nvPr>
            <p:ph type="sldNum" sz="quarter" idx="12"/>
          </p:nvPr>
        </p:nvSpPr>
        <p:spPr/>
        <p:txBody>
          <a:bodyPr/>
          <a:lstStyle/>
          <a:p>
            <a:fld id="{BA203BBC-DCF0-4F8D-BBE1-79035C9808E7}" type="slidenum">
              <a:rPr lang="en-SG" smtClean="0"/>
              <a:t>5</a:t>
            </a:fld>
            <a:endParaRPr lang="en-SG"/>
          </a:p>
        </p:txBody>
      </p:sp>
      <p:sp>
        <p:nvSpPr>
          <p:cNvPr id="18" name="Text Placeholder 17">
            <a:extLst>
              <a:ext uri="{FF2B5EF4-FFF2-40B4-BE49-F238E27FC236}">
                <a16:creationId xmlns:a16="http://schemas.microsoft.com/office/drawing/2014/main" id="{341F3B5F-AD82-4190-8244-7F29909D6698}"/>
              </a:ext>
            </a:extLst>
          </p:cNvPr>
          <p:cNvSpPr>
            <a:spLocks noGrp="1"/>
          </p:cNvSpPr>
          <p:nvPr>
            <p:ph type="body" sz="quarter" idx="14"/>
          </p:nvPr>
        </p:nvSpPr>
        <p:spPr/>
        <p:txBody>
          <a:bodyPr/>
          <a:lstStyle/>
          <a:p>
            <a:r>
              <a:rPr lang="en-SG"/>
              <a:t>S O L U T I O N</a:t>
            </a:r>
          </a:p>
        </p:txBody>
      </p:sp>
      <p:sp>
        <p:nvSpPr>
          <p:cNvPr id="12" name="Text Placeholder 11">
            <a:extLst>
              <a:ext uri="{FF2B5EF4-FFF2-40B4-BE49-F238E27FC236}">
                <a16:creationId xmlns:a16="http://schemas.microsoft.com/office/drawing/2014/main" id="{1FAFE51E-A2CF-4C72-8E77-4FC77DA99569}"/>
              </a:ext>
            </a:extLst>
          </p:cNvPr>
          <p:cNvSpPr>
            <a:spLocks noGrp="1"/>
          </p:cNvSpPr>
          <p:nvPr>
            <p:ph type="body" sz="quarter" idx="13"/>
          </p:nvPr>
        </p:nvSpPr>
        <p:spPr/>
        <p:txBody>
          <a:bodyPr>
            <a:normAutofit fontScale="92500" lnSpcReduction="20000"/>
          </a:bodyPr>
          <a:lstStyle/>
          <a:p>
            <a:r>
              <a:rPr lang="en-SG" sz="1600">
                <a:solidFill>
                  <a:schemeClr val="bg1"/>
                </a:solidFill>
              </a:rPr>
              <a:t>Landing Page &amp; Profiling Questionnaire</a:t>
            </a:r>
          </a:p>
        </p:txBody>
      </p:sp>
      <p:pic>
        <p:nvPicPr>
          <p:cNvPr id="20" name="Picture 19">
            <a:extLst>
              <a:ext uri="{FF2B5EF4-FFF2-40B4-BE49-F238E27FC236}">
                <a16:creationId xmlns:a16="http://schemas.microsoft.com/office/drawing/2014/main" id="{9143D8A6-FCEA-42B7-81C2-BD45CCF525F2}"/>
              </a:ext>
            </a:extLst>
          </p:cNvPr>
          <p:cNvPicPr>
            <a:picLocks noChangeAspect="1"/>
          </p:cNvPicPr>
          <p:nvPr/>
        </p:nvPicPr>
        <p:blipFill>
          <a:blip r:embed="rId3"/>
          <a:stretch>
            <a:fillRect/>
          </a:stretch>
        </p:blipFill>
        <p:spPr>
          <a:xfrm>
            <a:off x="236518" y="904332"/>
            <a:ext cx="5499109" cy="3682187"/>
          </a:xfrm>
          <a:prstGeom prst="rect">
            <a:avLst/>
          </a:prstGeom>
          <a:ln w="3175">
            <a:noFill/>
          </a:ln>
          <a:effectLst>
            <a:outerShdw blurRad="50800" dist="38100" dir="8100000" algn="tr" rotWithShape="0">
              <a:prstClr val="black">
                <a:alpha val="40000"/>
              </a:prstClr>
            </a:outerShdw>
          </a:effectLst>
        </p:spPr>
      </p:pic>
      <p:cxnSp>
        <p:nvCxnSpPr>
          <p:cNvPr id="4" name="Straight Arrow Connector 3">
            <a:extLst>
              <a:ext uri="{FF2B5EF4-FFF2-40B4-BE49-F238E27FC236}">
                <a16:creationId xmlns:a16="http://schemas.microsoft.com/office/drawing/2014/main" id="{1EAC04BB-EA37-4838-B7DD-8F1D803715AC}"/>
              </a:ext>
            </a:extLst>
          </p:cNvPr>
          <p:cNvCxnSpPr>
            <a:cxnSpLocks/>
          </p:cNvCxnSpPr>
          <p:nvPr/>
        </p:nvCxnSpPr>
        <p:spPr>
          <a:xfrm>
            <a:off x="5902725" y="2745426"/>
            <a:ext cx="683491" cy="0"/>
          </a:xfrm>
          <a:prstGeom prst="straightConnector1">
            <a:avLst/>
          </a:prstGeom>
          <a:ln w="19050">
            <a:solidFill>
              <a:srgbClr val="1A9A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96C1941F-2642-4A9D-AD9C-127614ED039C}"/>
              </a:ext>
            </a:extLst>
          </p:cNvPr>
          <p:cNvGrpSpPr/>
          <p:nvPr/>
        </p:nvGrpSpPr>
        <p:grpSpPr>
          <a:xfrm>
            <a:off x="6753313" y="1522735"/>
            <a:ext cx="5140266" cy="2536947"/>
            <a:chOff x="4849863" y="1590598"/>
            <a:chExt cx="5200918" cy="2516659"/>
          </a:xfrm>
        </p:grpSpPr>
        <p:pic>
          <p:nvPicPr>
            <p:cNvPr id="26" name="Picture 25">
              <a:extLst>
                <a:ext uri="{FF2B5EF4-FFF2-40B4-BE49-F238E27FC236}">
                  <a16:creationId xmlns:a16="http://schemas.microsoft.com/office/drawing/2014/main" id="{C74715BC-1D62-49B6-8429-FF22269BCBC9}"/>
                </a:ext>
              </a:extLst>
            </p:cNvPr>
            <p:cNvPicPr>
              <a:picLocks noChangeAspect="1"/>
            </p:cNvPicPr>
            <p:nvPr/>
          </p:nvPicPr>
          <p:blipFill>
            <a:blip r:embed="rId4"/>
            <a:stretch>
              <a:fillRect/>
            </a:stretch>
          </p:blipFill>
          <p:spPr>
            <a:xfrm>
              <a:off x="4849863" y="1590598"/>
              <a:ext cx="5200918" cy="1495502"/>
            </a:xfrm>
            <a:prstGeom prst="rect">
              <a:avLst/>
            </a:prstGeom>
            <a:ln w="3175">
              <a:noFill/>
            </a:ln>
            <a:effectLst>
              <a:outerShdw blurRad="50800" dist="38100" dir="8100000" algn="tr" rotWithShape="0">
                <a:prstClr val="black">
                  <a:alpha val="40000"/>
                </a:prstClr>
              </a:outerShdw>
            </a:effectLst>
          </p:spPr>
        </p:pic>
        <p:pic>
          <p:nvPicPr>
            <p:cNvPr id="27" name="Picture 26">
              <a:extLst>
                <a:ext uri="{FF2B5EF4-FFF2-40B4-BE49-F238E27FC236}">
                  <a16:creationId xmlns:a16="http://schemas.microsoft.com/office/drawing/2014/main" id="{9EC27659-6DAF-4977-A6B3-995F29684689}"/>
                </a:ext>
              </a:extLst>
            </p:cNvPr>
            <p:cNvPicPr>
              <a:picLocks noChangeAspect="1"/>
            </p:cNvPicPr>
            <p:nvPr/>
          </p:nvPicPr>
          <p:blipFill rotWithShape="1">
            <a:blip r:embed="rId5"/>
            <a:srcRect t="4800" r="1470"/>
            <a:stretch/>
          </p:blipFill>
          <p:spPr>
            <a:xfrm>
              <a:off x="4849863" y="3130760"/>
              <a:ext cx="2340099" cy="885663"/>
            </a:xfrm>
            <a:prstGeom prst="rect">
              <a:avLst/>
            </a:prstGeom>
            <a:ln w="3175">
              <a:noFill/>
            </a:ln>
            <a:effectLst>
              <a:outerShdw blurRad="50800" dist="38100" dir="8100000" algn="tr" rotWithShape="0">
                <a:prstClr val="black">
                  <a:alpha val="40000"/>
                </a:prstClr>
              </a:outerShdw>
            </a:effectLst>
          </p:spPr>
        </p:pic>
        <p:pic>
          <p:nvPicPr>
            <p:cNvPr id="28" name="Picture 27">
              <a:extLst>
                <a:ext uri="{FF2B5EF4-FFF2-40B4-BE49-F238E27FC236}">
                  <a16:creationId xmlns:a16="http://schemas.microsoft.com/office/drawing/2014/main" id="{373B51F3-C335-4714-8D04-E1830A6799DC}"/>
                </a:ext>
              </a:extLst>
            </p:cNvPr>
            <p:cNvPicPr>
              <a:picLocks noChangeAspect="1"/>
            </p:cNvPicPr>
            <p:nvPr/>
          </p:nvPicPr>
          <p:blipFill>
            <a:blip r:embed="rId6"/>
            <a:stretch>
              <a:fillRect/>
            </a:stretch>
          </p:blipFill>
          <p:spPr>
            <a:xfrm>
              <a:off x="7792442" y="3130760"/>
              <a:ext cx="2258339" cy="976497"/>
            </a:xfrm>
            <a:prstGeom prst="rect">
              <a:avLst/>
            </a:prstGeom>
            <a:ln w="3175">
              <a:noFill/>
            </a:ln>
            <a:effectLst>
              <a:outerShdw blurRad="50800" dist="38100" dir="8100000" algn="tr" rotWithShape="0">
                <a:prstClr val="black">
                  <a:alpha val="40000"/>
                </a:prstClr>
              </a:outerShdw>
            </a:effectLst>
          </p:spPr>
        </p:pic>
      </p:grpSp>
      <p:pic>
        <p:nvPicPr>
          <p:cNvPr id="7" name="Picture 6">
            <a:extLst>
              <a:ext uri="{FF2B5EF4-FFF2-40B4-BE49-F238E27FC236}">
                <a16:creationId xmlns:a16="http://schemas.microsoft.com/office/drawing/2014/main" id="{027C6802-2585-4426-9EFA-03461B59B795}"/>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5809518" y="2344289"/>
            <a:ext cx="850589" cy="344994"/>
          </a:xfrm>
          <a:prstGeom prst="rect">
            <a:avLst/>
          </a:prstGeom>
        </p:spPr>
      </p:pic>
      <p:grpSp>
        <p:nvGrpSpPr>
          <p:cNvPr id="32" name="Group 31">
            <a:extLst>
              <a:ext uri="{FF2B5EF4-FFF2-40B4-BE49-F238E27FC236}">
                <a16:creationId xmlns:a16="http://schemas.microsoft.com/office/drawing/2014/main" id="{015BD890-511B-4F8D-9804-C5146DC74979}"/>
              </a:ext>
            </a:extLst>
          </p:cNvPr>
          <p:cNvGrpSpPr/>
          <p:nvPr/>
        </p:nvGrpSpPr>
        <p:grpSpPr>
          <a:xfrm>
            <a:off x="236516" y="5034239"/>
            <a:ext cx="2894613" cy="1128022"/>
            <a:chOff x="341690" y="1334070"/>
            <a:chExt cx="3485535" cy="1233082"/>
          </a:xfrm>
        </p:grpSpPr>
        <p:sp>
          <p:nvSpPr>
            <p:cNvPr id="42" name="TextBox 41">
              <a:extLst>
                <a:ext uri="{FF2B5EF4-FFF2-40B4-BE49-F238E27FC236}">
                  <a16:creationId xmlns:a16="http://schemas.microsoft.com/office/drawing/2014/main" id="{2D874009-21D1-4B3E-8847-D2A76C1F37DE}"/>
                </a:ext>
              </a:extLst>
            </p:cNvPr>
            <p:cNvSpPr txBox="1"/>
            <p:nvPr/>
          </p:nvSpPr>
          <p:spPr>
            <a:xfrm>
              <a:off x="341694" y="1580289"/>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To avoid overwhelming youths with information, we simplify the landing page with only a </a:t>
              </a:r>
              <a:r>
                <a:rPr lang="en-SG" sz="1400">
                  <a:solidFill>
                    <a:srgbClr val="1A9A72"/>
                  </a:solidFill>
                </a:rPr>
                <a:t>“Get Started”</a:t>
              </a:r>
              <a:r>
                <a:rPr lang="en-SG" sz="1400"/>
                <a:t> Button needed to begin.</a:t>
              </a:r>
            </a:p>
          </p:txBody>
        </p:sp>
        <p:sp>
          <p:nvSpPr>
            <p:cNvPr id="41" name="Rectangle 40">
              <a:extLst>
                <a:ext uri="{FF2B5EF4-FFF2-40B4-BE49-F238E27FC236}">
                  <a16:creationId xmlns:a16="http://schemas.microsoft.com/office/drawing/2014/main" id="{35BDC051-3C28-494B-B0A9-8FFF2D44655E}"/>
                </a:ext>
              </a:extLst>
            </p:cNvPr>
            <p:cNvSpPr/>
            <p:nvPr/>
          </p:nvSpPr>
          <p:spPr>
            <a:xfrm>
              <a:off x="341690" y="1334070"/>
              <a:ext cx="3485535" cy="246220"/>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Minimalistic</a:t>
              </a:r>
            </a:p>
          </p:txBody>
        </p:sp>
      </p:grpSp>
      <p:grpSp>
        <p:nvGrpSpPr>
          <p:cNvPr id="44" name="Group 43">
            <a:extLst>
              <a:ext uri="{FF2B5EF4-FFF2-40B4-BE49-F238E27FC236}">
                <a16:creationId xmlns:a16="http://schemas.microsoft.com/office/drawing/2014/main" id="{F6C0221E-55DF-4DFC-9A95-D5B72FBB7B4A}"/>
              </a:ext>
            </a:extLst>
          </p:cNvPr>
          <p:cNvGrpSpPr/>
          <p:nvPr/>
        </p:nvGrpSpPr>
        <p:grpSpPr>
          <a:xfrm>
            <a:off x="3201391" y="5034238"/>
            <a:ext cx="2701335" cy="1128023"/>
            <a:chOff x="341694" y="1334069"/>
            <a:chExt cx="3485532" cy="1233083"/>
          </a:xfrm>
        </p:grpSpPr>
        <p:sp>
          <p:nvSpPr>
            <p:cNvPr id="47" name="TextBox 46">
              <a:extLst>
                <a:ext uri="{FF2B5EF4-FFF2-40B4-BE49-F238E27FC236}">
                  <a16:creationId xmlns:a16="http://schemas.microsoft.com/office/drawing/2014/main" id="{73DF0EAC-5B05-4930-98B2-8F09362E4913}"/>
                </a:ext>
              </a:extLst>
            </p:cNvPr>
            <p:cNvSpPr txBox="1"/>
            <p:nvPr/>
          </p:nvSpPr>
          <p:spPr>
            <a:xfrm>
              <a:off x="341694" y="1580289"/>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We use a newsfeed carousel to expose users to headlines as accumulating general knowledge is important for aspiring investors.</a:t>
              </a:r>
            </a:p>
          </p:txBody>
        </p:sp>
        <p:sp>
          <p:nvSpPr>
            <p:cNvPr id="46" name="Rectangle 45">
              <a:extLst>
                <a:ext uri="{FF2B5EF4-FFF2-40B4-BE49-F238E27FC236}">
                  <a16:creationId xmlns:a16="http://schemas.microsoft.com/office/drawing/2014/main" id="{3C4FEC59-72DB-4F55-AD8E-ACB8E809C086}"/>
                </a:ext>
              </a:extLst>
            </p:cNvPr>
            <p:cNvSpPr/>
            <p:nvPr/>
          </p:nvSpPr>
          <p:spPr>
            <a:xfrm>
              <a:off x="341695" y="1334069"/>
              <a:ext cx="3485531" cy="246221"/>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News Exposure</a:t>
              </a:r>
            </a:p>
          </p:txBody>
        </p:sp>
      </p:grpSp>
      <p:sp>
        <p:nvSpPr>
          <p:cNvPr id="9" name="TextBox 8">
            <a:extLst>
              <a:ext uri="{FF2B5EF4-FFF2-40B4-BE49-F238E27FC236}">
                <a16:creationId xmlns:a16="http://schemas.microsoft.com/office/drawing/2014/main" id="{47771A21-6FE3-419E-8689-0FE7240C57BC}"/>
              </a:ext>
            </a:extLst>
          </p:cNvPr>
          <p:cNvSpPr txBox="1"/>
          <p:nvPr/>
        </p:nvSpPr>
        <p:spPr>
          <a:xfrm>
            <a:off x="236518" y="4634425"/>
            <a:ext cx="2180212" cy="338554"/>
          </a:xfrm>
          <a:prstGeom prst="rect">
            <a:avLst/>
          </a:prstGeom>
          <a:noFill/>
        </p:spPr>
        <p:txBody>
          <a:bodyPr wrap="none" rtlCol="0">
            <a:spAutoFit/>
          </a:bodyPr>
          <a:lstStyle/>
          <a:p>
            <a:r>
              <a:rPr lang="en-SG" sz="1600"/>
              <a:t>Landing Page Objectives</a:t>
            </a:r>
          </a:p>
        </p:txBody>
      </p:sp>
      <p:cxnSp>
        <p:nvCxnSpPr>
          <p:cNvPr id="11" name="Straight Connector 10">
            <a:extLst>
              <a:ext uri="{FF2B5EF4-FFF2-40B4-BE49-F238E27FC236}">
                <a16:creationId xmlns:a16="http://schemas.microsoft.com/office/drawing/2014/main" id="{90BF81DB-4523-4473-80A8-89B4E11002DD}"/>
              </a:ext>
            </a:extLst>
          </p:cNvPr>
          <p:cNvCxnSpPr>
            <a:cxnSpLocks/>
          </p:cNvCxnSpPr>
          <p:nvPr/>
        </p:nvCxnSpPr>
        <p:spPr>
          <a:xfrm flipV="1">
            <a:off x="236518" y="4968857"/>
            <a:ext cx="5666207" cy="9237"/>
          </a:xfrm>
          <a:prstGeom prst="line">
            <a:avLst/>
          </a:prstGeom>
          <a:ln w="12700">
            <a:solidFill>
              <a:srgbClr val="1A9A72"/>
            </a:solidFill>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6F68FCDF-DA03-4D46-AB31-236888865B8F}"/>
              </a:ext>
            </a:extLst>
          </p:cNvPr>
          <p:cNvGrpSpPr/>
          <p:nvPr/>
        </p:nvGrpSpPr>
        <p:grpSpPr>
          <a:xfrm>
            <a:off x="6441501" y="5034238"/>
            <a:ext cx="2701334" cy="1128023"/>
            <a:chOff x="341694" y="1334069"/>
            <a:chExt cx="3485531" cy="1233083"/>
          </a:xfrm>
        </p:grpSpPr>
        <p:grpSp>
          <p:nvGrpSpPr>
            <p:cNvPr id="50" name="Group 49">
              <a:extLst>
                <a:ext uri="{FF2B5EF4-FFF2-40B4-BE49-F238E27FC236}">
                  <a16:creationId xmlns:a16="http://schemas.microsoft.com/office/drawing/2014/main" id="{0AACC48B-8875-4363-9AC0-9B1F83F9455C}"/>
                </a:ext>
              </a:extLst>
            </p:cNvPr>
            <p:cNvGrpSpPr/>
            <p:nvPr/>
          </p:nvGrpSpPr>
          <p:grpSpPr>
            <a:xfrm>
              <a:off x="341694" y="1334069"/>
              <a:ext cx="3485531" cy="1233083"/>
              <a:chOff x="622367" y="1790285"/>
              <a:chExt cx="3485531" cy="1233083"/>
            </a:xfrm>
          </p:grpSpPr>
          <p:sp>
            <p:nvSpPr>
              <p:cNvPr id="52" name="TextBox 51">
                <a:extLst>
                  <a:ext uri="{FF2B5EF4-FFF2-40B4-BE49-F238E27FC236}">
                    <a16:creationId xmlns:a16="http://schemas.microsoft.com/office/drawing/2014/main" id="{0BE1A5BC-67CA-42B1-B480-E83BE35F8606}"/>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Financial knowledge is so vast and scattered that youths do not know where they should start from.</a:t>
                </a:r>
              </a:p>
            </p:txBody>
          </p:sp>
          <p:sp>
            <p:nvSpPr>
              <p:cNvPr id="53" name="TextBox 52">
                <a:extLst>
                  <a:ext uri="{FF2B5EF4-FFF2-40B4-BE49-F238E27FC236}">
                    <a16:creationId xmlns:a16="http://schemas.microsoft.com/office/drawing/2014/main" id="{97A4C276-C468-45CB-8959-4248C189CF46}"/>
                  </a:ext>
                </a:extLst>
              </p:cNvPr>
              <p:cNvSpPr txBox="1"/>
              <p:nvPr/>
            </p:nvSpPr>
            <p:spPr>
              <a:xfrm>
                <a:off x="622367" y="1790285"/>
                <a:ext cx="287258" cy="246220"/>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P</a:t>
                </a:r>
              </a:p>
            </p:txBody>
          </p:sp>
        </p:grpSp>
        <p:sp>
          <p:nvSpPr>
            <p:cNvPr id="51" name="Rectangle 50">
              <a:extLst>
                <a:ext uri="{FF2B5EF4-FFF2-40B4-BE49-F238E27FC236}">
                  <a16:creationId xmlns:a16="http://schemas.microsoft.com/office/drawing/2014/main" id="{EBEB5C2B-60EC-4BEF-B42C-B412A0785E85}"/>
                </a:ext>
              </a:extLst>
            </p:cNvPr>
            <p:cNvSpPr/>
            <p:nvPr/>
          </p:nvSpPr>
          <p:spPr>
            <a:xfrm>
              <a:off x="628952" y="1334070"/>
              <a:ext cx="3198273" cy="246220"/>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Unsure of where to Begin</a:t>
              </a:r>
            </a:p>
          </p:txBody>
        </p:sp>
      </p:grpSp>
      <p:grpSp>
        <p:nvGrpSpPr>
          <p:cNvPr id="54" name="Group 53">
            <a:extLst>
              <a:ext uri="{FF2B5EF4-FFF2-40B4-BE49-F238E27FC236}">
                <a16:creationId xmlns:a16="http://schemas.microsoft.com/office/drawing/2014/main" id="{B3111BFD-77EF-4E98-97BC-C07F0ED69DC8}"/>
              </a:ext>
            </a:extLst>
          </p:cNvPr>
          <p:cNvGrpSpPr/>
          <p:nvPr/>
        </p:nvGrpSpPr>
        <p:grpSpPr>
          <a:xfrm>
            <a:off x="9254150" y="5034237"/>
            <a:ext cx="2701334" cy="1128024"/>
            <a:chOff x="341694" y="1334068"/>
            <a:chExt cx="3485531" cy="1233084"/>
          </a:xfrm>
        </p:grpSpPr>
        <p:grpSp>
          <p:nvGrpSpPr>
            <p:cNvPr id="55" name="Group 54">
              <a:extLst>
                <a:ext uri="{FF2B5EF4-FFF2-40B4-BE49-F238E27FC236}">
                  <a16:creationId xmlns:a16="http://schemas.microsoft.com/office/drawing/2014/main" id="{2C736169-9670-447D-8C47-CBC54249924E}"/>
                </a:ext>
              </a:extLst>
            </p:cNvPr>
            <p:cNvGrpSpPr/>
            <p:nvPr/>
          </p:nvGrpSpPr>
          <p:grpSpPr>
            <a:xfrm>
              <a:off x="341694" y="1334068"/>
              <a:ext cx="3485531" cy="1233084"/>
              <a:chOff x="622367" y="1790284"/>
              <a:chExt cx="3485531" cy="1233084"/>
            </a:xfrm>
          </p:grpSpPr>
          <p:sp>
            <p:nvSpPr>
              <p:cNvPr id="57" name="TextBox 56">
                <a:extLst>
                  <a:ext uri="{FF2B5EF4-FFF2-40B4-BE49-F238E27FC236}">
                    <a16:creationId xmlns:a16="http://schemas.microsoft.com/office/drawing/2014/main" id="{D1894067-5D47-46E4-B370-EF74834BA4A3}"/>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 Our profiling system guides youths through a simple and intuitive questionnaire to determine a tailored starting point.</a:t>
                </a:r>
              </a:p>
            </p:txBody>
          </p:sp>
          <p:sp>
            <p:nvSpPr>
              <p:cNvPr id="58" name="TextBox 57">
                <a:extLst>
                  <a:ext uri="{FF2B5EF4-FFF2-40B4-BE49-F238E27FC236}">
                    <a16:creationId xmlns:a16="http://schemas.microsoft.com/office/drawing/2014/main" id="{5F924C32-CD64-4B62-A918-0C8AA634457B}"/>
                  </a:ext>
                </a:extLst>
              </p:cNvPr>
              <p:cNvSpPr txBox="1"/>
              <p:nvPr/>
            </p:nvSpPr>
            <p:spPr>
              <a:xfrm>
                <a:off x="622367" y="1790284"/>
                <a:ext cx="287258" cy="246221"/>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S</a:t>
                </a:r>
              </a:p>
            </p:txBody>
          </p:sp>
        </p:grpSp>
        <p:sp>
          <p:nvSpPr>
            <p:cNvPr id="56" name="Rectangle 55">
              <a:extLst>
                <a:ext uri="{FF2B5EF4-FFF2-40B4-BE49-F238E27FC236}">
                  <a16:creationId xmlns:a16="http://schemas.microsoft.com/office/drawing/2014/main" id="{E310D32A-E0A3-4D09-8D64-2694C3C51A8C}"/>
                </a:ext>
              </a:extLst>
            </p:cNvPr>
            <p:cNvSpPr/>
            <p:nvPr/>
          </p:nvSpPr>
          <p:spPr>
            <a:xfrm>
              <a:off x="628952" y="1334069"/>
              <a:ext cx="3198273" cy="246221"/>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Understand the User</a:t>
              </a:r>
            </a:p>
          </p:txBody>
        </p:sp>
      </p:grpSp>
      <p:sp>
        <p:nvSpPr>
          <p:cNvPr id="59" name="TextBox 58">
            <a:extLst>
              <a:ext uri="{FF2B5EF4-FFF2-40B4-BE49-F238E27FC236}">
                <a16:creationId xmlns:a16="http://schemas.microsoft.com/office/drawing/2014/main" id="{54F3EE4A-B4EA-4C15-935C-A68673CE6E7A}"/>
              </a:ext>
            </a:extLst>
          </p:cNvPr>
          <p:cNvSpPr txBox="1"/>
          <p:nvPr/>
        </p:nvSpPr>
        <p:spPr>
          <a:xfrm>
            <a:off x="6441500" y="4634425"/>
            <a:ext cx="867160" cy="338554"/>
          </a:xfrm>
          <a:prstGeom prst="rect">
            <a:avLst/>
          </a:prstGeom>
          <a:noFill/>
        </p:spPr>
        <p:txBody>
          <a:bodyPr wrap="none" rtlCol="0">
            <a:spAutoFit/>
          </a:bodyPr>
          <a:lstStyle/>
          <a:p>
            <a:r>
              <a:rPr lang="en-SG" sz="1600"/>
              <a:t>Problem</a:t>
            </a:r>
          </a:p>
        </p:txBody>
      </p:sp>
      <p:cxnSp>
        <p:nvCxnSpPr>
          <p:cNvPr id="60" name="Straight Connector 59">
            <a:extLst>
              <a:ext uri="{FF2B5EF4-FFF2-40B4-BE49-F238E27FC236}">
                <a16:creationId xmlns:a16="http://schemas.microsoft.com/office/drawing/2014/main" id="{D5800332-1CD8-43FF-B02E-D53A8705CA87}"/>
              </a:ext>
            </a:extLst>
          </p:cNvPr>
          <p:cNvCxnSpPr>
            <a:cxnSpLocks/>
          </p:cNvCxnSpPr>
          <p:nvPr/>
        </p:nvCxnSpPr>
        <p:spPr>
          <a:xfrm>
            <a:off x="6441500" y="4978095"/>
            <a:ext cx="2701332" cy="0"/>
          </a:xfrm>
          <a:prstGeom prst="line">
            <a:avLst/>
          </a:prstGeom>
          <a:ln w="12700">
            <a:solidFill>
              <a:srgbClr val="1A9A72"/>
            </a:solidFill>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D9263AC4-B3C6-43CD-9924-FD11C4D07775}"/>
              </a:ext>
            </a:extLst>
          </p:cNvPr>
          <p:cNvSpPr txBox="1"/>
          <p:nvPr/>
        </p:nvSpPr>
        <p:spPr>
          <a:xfrm>
            <a:off x="9254150" y="4629806"/>
            <a:ext cx="1479316" cy="338554"/>
          </a:xfrm>
          <a:prstGeom prst="rect">
            <a:avLst/>
          </a:prstGeom>
          <a:noFill/>
        </p:spPr>
        <p:txBody>
          <a:bodyPr wrap="none" rtlCol="0">
            <a:spAutoFit/>
          </a:bodyPr>
          <a:lstStyle/>
          <a:p>
            <a:r>
              <a:rPr lang="en-SG" sz="1600"/>
              <a:t>Solution: Profile</a:t>
            </a:r>
          </a:p>
        </p:txBody>
      </p:sp>
      <p:cxnSp>
        <p:nvCxnSpPr>
          <p:cNvPr id="64" name="Straight Connector 63">
            <a:extLst>
              <a:ext uri="{FF2B5EF4-FFF2-40B4-BE49-F238E27FC236}">
                <a16:creationId xmlns:a16="http://schemas.microsoft.com/office/drawing/2014/main" id="{45A9C0E0-AE0B-4081-B9EB-E3E0A03B293F}"/>
              </a:ext>
            </a:extLst>
          </p:cNvPr>
          <p:cNvCxnSpPr>
            <a:cxnSpLocks/>
          </p:cNvCxnSpPr>
          <p:nvPr/>
        </p:nvCxnSpPr>
        <p:spPr>
          <a:xfrm flipV="1">
            <a:off x="9254150" y="4963742"/>
            <a:ext cx="2701332" cy="9734"/>
          </a:xfrm>
          <a:prstGeom prst="line">
            <a:avLst/>
          </a:prstGeom>
          <a:ln w="12700">
            <a:solidFill>
              <a:srgbClr val="1A9A7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682417"/>
      </p:ext>
    </p:extLst>
  </p:cSld>
  <p:clrMapOvr>
    <a:masterClrMapping/>
  </p:clrMapOvr>
  <mc:AlternateContent xmlns:mc="http://schemas.openxmlformats.org/markup-compatibility/2006">
    <mc:Choice xmlns:p14="http://schemas.microsoft.com/office/powerpoint/2010/main" Requires="p14">
      <p:transition spd="slow" p14:dur="2000" advTm="32524"/>
    </mc:Choice>
    <mc:Fallback>
      <p:transition spd="slow" advTm="3252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607AA42-E783-46AC-8026-C8C7C70818AD}"/>
              </a:ext>
            </a:extLst>
          </p:cNvPr>
          <p:cNvPicPr>
            <a:picLocks noChangeAspect="1"/>
          </p:cNvPicPr>
          <p:nvPr/>
        </p:nvPicPr>
        <p:blipFill>
          <a:blip r:embed="rId3"/>
          <a:stretch>
            <a:fillRect/>
          </a:stretch>
        </p:blipFill>
        <p:spPr>
          <a:xfrm>
            <a:off x="4188519" y="817960"/>
            <a:ext cx="7702153" cy="3686402"/>
          </a:xfrm>
          <a:prstGeom prst="rect">
            <a:avLst/>
          </a:prstGeom>
          <a:effectLst>
            <a:outerShdw blurRad="50800" dist="38100" dir="8100000" algn="tr" rotWithShape="0">
              <a:prstClr val="black">
                <a:alpha val="40000"/>
              </a:prstClr>
            </a:outerShdw>
          </a:effectLst>
        </p:spPr>
      </p:pic>
      <p:pic>
        <p:nvPicPr>
          <p:cNvPr id="11" name="Picture 10">
            <a:extLst>
              <a:ext uri="{FF2B5EF4-FFF2-40B4-BE49-F238E27FC236}">
                <a16:creationId xmlns:a16="http://schemas.microsoft.com/office/drawing/2014/main" id="{30CF6F5E-F484-48EE-BA45-3061450022C4}"/>
              </a:ext>
            </a:extLst>
          </p:cNvPr>
          <p:cNvPicPr>
            <a:picLocks noChangeAspect="1"/>
          </p:cNvPicPr>
          <p:nvPr/>
        </p:nvPicPr>
        <p:blipFill rotWithShape="1">
          <a:blip r:embed="rId4"/>
          <a:srcRect b="15556"/>
          <a:stretch/>
        </p:blipFill>
        <p:spPr>
          <a:xfrm>
            <a:off x="7066372" y="4672897"/>
            <a:ext cx="4286470" cy="1533658"/>
          </a:xfrm>
          <a:prstGeom prst="rect">
            <a:avLst/>
          </a:prstGeom>
          <a:effectLst>
            <a:outerShdw blurRad="50800" dist="38100" dir="8100000" algn="tr" rotWithShape="0">
              <a:prstClr val="black">
                <a:alpha val="40000"/>
              </a:prstClr>
            </a:outerShdw>
          </a:effectLst>
        </p:spPr>
      </p:pic>
      <p:sp>
        <p:nvSpPr>
          <p:cNvPr id="3" name="Slide Number Placeholder 2">
            <a:extLst>
              <a:ext uri="{FF2B5EF4-FFF2-40B4-BE49-F238E27FC236}">
                <a16:creationId xmlns:a16="http://schemas.microsoft.com/office/drawing/2014/main" id="{D9935EE2-4609-4953-B0DA-A7CE8426F522}"/>
              </a:ext>
            </a:extLst>
          </p:cNvPr>
          <p:cNvSpPr>
            <a:spLocks noGrp="1"/>
          </p:cNvSpPr>
          <p:nvPr>
            <p:ph type="sldNum" sz="quarter" idx="12"/>
          </p:nvPr>
        </p:nvSpPr>
        <p:spPr/>
        <p:txBody>
          <a:bodyPr/>
          <a:lstStyle/>
          <a:p>
            <a:fld id="{BA203BBC-DCF0-4F8D-BBE1-79035C9808E7}" type="slidenum">
              <a:rPr lang="en-SG" smtClean="0"/>
              <a:t>6</a:t>
            </a:fld>
            <a:endParaRPr lang="en-SG"/>
          </a:p>
        </p:txBody>
      </p:sp>
      <p:sp>
        <p:nvSpPr>
          <p:cNvPr id="6" name="Text Placeholder 5">
            <a:extLst>
              <a:ext uri="{FF2B5EF4-FFF2-40B4-BE49-F238E27FC236}">
                <a16:creationId xmlns:a16="http://schemas.microsoft.com/office/drawing/2014/main" id="{D62A6318-ED4D-470D-95ED-17FB313DD1FD}"/>
              </a:ext>
            </a:extLst>
          </p:cNvPr>
          <p:cNvSpPr>
            <a:spLocks noGrp="1"/>
          </p:cNvSpPr>
          <p:nvPr>
            <p:ph type="body" sz="quarter" idx="14"/>
          </p:nvPr>
        </p:nvSpPr>
        <p:spPr/>
        <p:txBody>
          <a:bodyPr/>
          <a:lstStyle/>
          <a:p>
            <a:r>
              <a:rPr lang="en-SG"/>
              <a:t>S O L U T I O N</a:t>
            </a:r>
          </a:p>
        </p:txBody>
      </p:sp>
      <p:sp>
        <p:nvSpPr>
          <p:cNvPr id="4" name="Text Placeholder 3">
            <a:extLst>
              <a:ext uri="{FF2B5EF4-FFF2-40B4-BE49-F238E27FC236}">
                <a16:creationId xmlns:a16="http://schemas.microsoft.com/office/drawing/2014/main" id="{41CE4D77-40CB-4CAB-BF2D-019DD6949DB3}"/>
              </a:ext>
            </a:extLst>
          </p:cNvPr>
          <p:cNvSpPr>
            <a:spLocks noGrp="1"/>
          </p:cNvSpPr>
          <p:nvPr>
            <p:ph type="body" sz="quarter" idx="13"/>
          </p:nvPr>
        </p:nvSpPr>
        <p:spPr/>
        <p:txBody>
          <a:bodyPr>
            <a:normAutofit fontScale="92500" lnSpcReduction="20000"/>
          </a:bodyPr>
          <a:lstStyle/>
          <a:p>
            <a:r>
              <a:rPr lang="en-SG" sz="1600">
                <a:solidFill>
                  <a:schemeClr val="bg1"/>
                </a:solidFill>
              </a:rPr>
              <a:t>The Academy</a:t>
            </a:r>
          </a:p>
        </p:txBody>
      </p:sp>
      <p:grpSp>
        <p:nvGrpSpPr>
          <p:cNvPr id="22" name="Group 21">
            <a:extLst>
              <a:ext uri="{FF2B5EF4-FFF2-40B4-BE49-F238E27FC236}">
                <a16:creationId xmlns:a16="http://schemas.microsoft.com/office/drawing/2014/main" id="{81EF286D-FEE4-472A-81B3-2B1AD02017DE}"/>
              </a:ext>
            </a:extLst>
          </p:cNvPr>
          <p:cNvGrpSpPr/>
          <p:nvPr/>
        </p:nvGrpSpPr>
        <p:grpSpPr>
          <a:xfrm>
            <a:off x="301328" y="1279752"/>
            <a:ext cx="2701334" cy="1128023"/>
            <a:chOff x="341694" y="1334069"/>
            <a:chExt cx="3485531" cy="1233083"/>
          </a:xfrm>
        </p:grpSpPr>
        <p:grpSp>
          <p:nvGrpSpPr>
            <p:cNvPr id="35" name="Group 34">
              <a:extLst>
                <a:ext uri="{FF2B5EF4-FFF2-40B4-BE49-F238E27FC236}">
                  <a16:creationId xmlns:a16="http://schemas.microsoft.com/office/drawing/2014/main" id="{C52410BC-4164-4409-8DA5-9C0D7F559D76}"/>
                </a:ext>
              </a:extLst>
            </p:cNvPr>
            <p:cNvGrpSpPr/>
            <p:nvPr/>
          </p:nvGrpSpPr>
          <p:grpSpPr>
            <a:xfrm>
              <a:off x="341694" y="1334069"/>
              <a:ext cx="3485531" cy="1233083"/>
              <a:chOff x="622367" y="1790285"/>
              <a:chExt cx="3485531" cy="1233083"/>
            </a:xfrm>
          </p:grpSpPr>
          <p:sp>
            <p:nvSpPr>
              <p:cNvPr id="37" name="TextBox 36">
                <a:extLst>
                  <a:ext uri="{FF2B5EF4-FFF2-40B4-BE49-F238E27FC236}">
                    <a16:creationId xmlns:a16="http://schemas.microsoft.com/office/drawing/2014/main" id="{50DC2580-BA78-4DE6-91D5-22EDEB5F3502}"/>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Financial knowledge is so vast and scattered that youths do not know where they should start from.</a:t>
                </a:r>
              </a:p>
            </p:txBody>
          </p:sp>
          <p:sp>
            <p:nvSpPr>
              <p:cNvPr id="38" name="TextBox 37">
                <a:extLst>
                  <a:ext uri="{FF2B5EF4-FFF2-40B4-BE49-F238E27FC236}">
                    <a16:creationId xmlns:a16="http://schemas.microsoft.com/office/drawing/2014/main" id="{1DA65A31-B603-461C-860F-D7B40024CEC0}"/>
                  </a:ext>
                </a:extLst>
              </p:cNvPr>
              <p:cNvSpPr txBox="1"/>
              <p:nvPr/>
            </p:nvSpPr>
            <p:spPr>
              <a:xfrm>
                <a:off x="622367" y="1790285"/>
                <a:ext cx="287258" cy="246220"/>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P</a:t>
                </a:r>
              </a:p>
            </p:txBody>
          </p:sp>
        </p:grpSp>
        <p:sp>
          <p:nvSpPr>
            <p:cNvPr id="36" name="Rectangle 35">
              <a:extLst>
                <a:ext uri="{FF2B5EF4-FFF2-40B4-BE49-F238E27FC236}">
                  <a16:creationId xmlns:a16="http://schemas.microsoft.com/office/drawing/2014/main" id="{F83D3699-3386-4F3B-BAF3-A8D26C497395}"/>
                </a:ext>
              </a:extLst>
            </p:cNvPr>
            <p:cNvSpPr/>
            <p:nvPr/>
          </p:nvSpPr>
          <p:spPr>
            <a:xfrm>
              <a:off x="628952" y="1334070"/>
              <a:ext cx="3198273" cy="246220"/>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Excessive Jargon</a:t>
              </a:r>
            </a:p>
          </p:txBody>
        </p:sp>
      </p:grpSp>
      <p:grpSp>
        <p:nvGrpSpPr>
          <p:cNvPr id="39" name="Group 38">
            <a:extLst>
              <a:ext uri="{FF2B5EF4-FFF2-40B4-BE49-F238E27FC236}">
                <a16:creationId xmlns:a16="http://schemas.microsoft.com/office/drawing/2014/main" id="{A144F28F-36B6-45C2-940B-1C2E3272C434}"/>
              </a:ext>
            </a:extLst>
          </p:cNvPr>
          <p:cNvGrpSpPr/>
          <p:nvPr/>
        </p:nvGrpSpPr>
        <p:grpSpPr>
          <a:xfrm>
            <a:off x="301327" y="3440037"/>
            <a:ext cx="2701334" cy="1128025"/>
            <a:chOff x="341694" y="1334068"/>
            <a:chExt cx="3485531" cy="1233084"/>
          </a:xfrm>
        </p:grpSpPr>
        <p:sp>
          <p:nvSpPr>
            <p:cNvPr id="41" name="Rectangle 40">
              <a:extLst>
                <a:ext uri="{FF2B5EF4-FFF2-40B4-BE49-F238E27FC236}">
                  <a16:creationId xmlns:a16="http://schemas.microsoft.com/office/drawing/2014/main" id="{6EE9CB74-4501-4FA8-BD57-5D2F14AC81EE}"/>
                </a:ext>
              </a:extLst>
            </p:cNvPr>
            <p:cNvSpPr/>
            <p:nvPr/>
          </p:nvSpPr>
          <p:spPr>
            <a:xfrm>
              <a:off x="827947" y="1334069"/>
              <a:ext cx="2999278" cy="246221"/>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Build Foundations</a:t>
              </a:r>
            </a:p>
          </p:txBody>
        </p:sp>
        <p:grpSp>
          <p:nvGrpSpPr>
            <p:cNvPr id="40" name="Group 39">
              <a:extLst>
                <a:ext uri="{FF2B5EF4-FFF2-40B4-BE49-F238E27FC236}">
                  <a16:creationId xmlns:a16="http://schemas.microsoft.com/office/drawing/2014/main" id="{40AC6FC0-1562-4B32-8E22-042F201990AF}"/>
                </a:ext>
              </a:extLst>
            </p:cNvPr>
            <p:cNvGrpSpPr/>
            <p:nvPr/>
          </p:nvGrpSpPr>
          <p:grpSpPr>
            <a:xfrm>
              <a:off x="341694" y="1334068"/>
              <a:ext cx="3485531" cy="1233084"/>
              <a:chOff x="622367" y="1790284"/>
              <a:chExt cx="3485531" cy="1233084"/>
            </a:xfrm>
          </p:grpSpPr>
          <p:sp>
            <p:nvSpPr>
              <p:cNvPr id="42" name="TextBox 41">
                <a:extLst>
                  <a:ext uri="{FF2B5EF4-FFF2-40B4-BE49-F238E27FC236}">
                    <a16:creationId xmlns:a16="http://schemas.microsoft.com/office/drawing/2014/main" id="{A5E9FE40-638A-445F-AA79-04D3CE4179DD}"/>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800"/>
                  <a:t> </a:t>
                </a:r>
                <a:r>
                  <a:rPr lang="en-SG" sz="1400"/>
                  <a:t>A structured course for youths to learn essential financial concepts. The course includes videos and easily understandable explanations. </a:t>
                </a:r>
              </a:p>
            </p:txBody>
          </p:sp>
          <p:sp>
            <p:nvSpPr>
              <p:cNvPr id="43" name="TextBox 42">
                <a:extLst>
                  <a:ext uri="{FF2B5EF4-FFF2-40B4-BE49-F238E27FC236}">
                    <a16:creationId xmlns:a16="http://schemas.microsoft.com/office/drawing/2014/main" id="{A41BA9B4-B3B6-457A-9778-9F031296B97A}"/>
                  </a:ext>
                </a:extLst>
              </p:cNvPr>
              <p:cNvSpPr txBox="1"/>
              <p:nvPr/>
            </p:nvSpPr>
            <p:spPr>
              <a:xfrm>
                <a:off x="622367" y="1790284"/>
                <a:ext cx="486253" cy="246221"/>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S1</a:t>
                </a:r>
              </a:p>
            </p:txBody>
          </p:sp>
        </p:grpSp>
      </p:grpSp>
      <p:sp>
        <p:nvSpPr>
          <p:cNvPr id="44" name="TextBox 43">
            <a:extLst>
              <a:ext uri="{FF2B5EF4-FFF2-40B4-BE49-F238E27FC236}">
                <a16:creationId xmlns:a16="http://schemas.microsoft.com/office/drawing/2014/main" id="{9D54F0F8-17F8-435D-A815-3343A6D3D02C}"/>
              </a:ext>
            </a:extLst>
          </p:cNvPr>
          <p:cNvSpPr txBox="1"/>
          <p:nvPr/>
        </p:nvSpPr>
        <p:spPr>
          <a:xfrm>
            <a:off x="301327" y="879939"/>
            <a:ext cx="867160" cy="338554"/>
          </a:xfrm>
          <a:prstGeom prst="rect">
            <a:avLst/>
          </a:prstGeom>
          <a:noFill/>
        </p:spPr>
        <p:txBody>
          <a:bodyPr wrap="none" rtlCol="0">
            <a:spAutoFit/>
          </a:bodyPr>
          <a:lstStyle/>
          <a:p>
            <a:r>
              <a:rPr lang="en-SG" sz="1600"/>
              <a:t>Problem</a:t>
            </a:r>
          </a:p>
        </p:txBody>
      </p:sp>
      <p:cxnSp>
        <p:nvCxnSpPr>
          <p:cNvPr id="45" name="Straight Connector 44">
            <a:extLst>
              <a:ext uri="{FF2B5EF4-FFF2-40B4-BE49-F238E27FC236}">
                <a16:creationId xmlns:a16="http://schemas.microsoft.com/office/drawing/2014/main" id="{F3686CA1-B1BC-4436-BBFF-7EC24AA9FB2B}"/>
              </a:ext>
            </a:extLst>
          </p:cNvPr>
          <p:cNvCxnSpPr>
            <a:cxnSpLocks/>
          </p:cNvCxnSpPr>
          <p:nvPr/>
        </p:nvCxnSpPr>
        <p:spPr>
          <a:xfrm>
            <a:off x="301327" y="1223609"/>
            <a:ext cx="2701332" cy="0"/>
          </a:xfrm>
          <a:prstGeom prst="line">
            <a:avLst/>
          </a:prstGeom>
          <a:ln w="12700">
            <a:solidFill>
              <a:srgbClr val="1A9A72"/>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76FF1A8-F933-4A00-96C5-45C842C45E62}"/>
              </a:ext>
            </a:extLst>
          </p:cNvPr>
          <p:cNvSpPr txBox="1"/>
          <p:nvPr/>
        </p:nvSpPr>
        <p:spPr>
          <a:xfrm>
            <a:off x="301327" y="3035605"/>
            <a:ext cx="1600951" cy="338554"/>
          </a:xfrm>
          <a:prstGeom prst="rect">
            <a:avLst/>
          </a:prstGeom>
          <a:noFill/>
        </p:spPr>
        <p:txBody>
          <a:bodyPr wrap="none" rtlCol="0">
            <a:spAutoFit/>
          </a:bodyPr>
          <a:lstStyle/>
          <a:p>
            <a:r>
              <a:rPr lang="en-SG" sz="1600"/>
              <a:t>Solution: Educate</a:t>
            </a:r>
          </a:p>
        </p:txBody>
      </p:sp>
      <p:cxnSp>
        <p:nvCxnSpPr>
          <p:cNvPr id="47" name="Straight Connector 46">
            <a:extLst>
              <a:ext uri="{FF2B5EF4-FFF2-40B4-BE49-F238E27FC236}">
                <a16:creationId xmlns:a16="http://schemas.microsoft.com/office/drawing/2014/main" id="{40AD060B-2BE6-4457-93AA-B3B6C0CF2DB1}"/>
              </a:ext>
            </a:extLst>
          </p:cNvPr>
          <p:cNvCxnSpPr>
            <a:cxnSpLocks/>
          </p:cNvCxnSpPr>
          <p:nvPr/>
        </p:nvCxnSpPr>
        <p:spPr>
          <a:xfrm flipV="1">
            <a:off x="301327" y="3369541"/>
            <a:ext cx="2701332" cy="9734"/>
          </a:xfrm>
          <a:prstGeom prst="line">
            <a:avLst/>
          </a:prstGeom>
          <a:ln w="12700">
            <a:solidFill>
              <a:srgbClr val="1A9A72"/>
            </a:solidFill>
          </a:ln>
        </p:spPr>
        <p:style>
          <a:lnRef idx="1">
            <a:schemeClr val="accent1"/>
          </a:lnRef>
          <a:fillRef idx="0">
            <a:schemeClr val="accent1"/>
          </a:fillRef>
          <a:effectRef idx="0">
            <a:schemeClr val="accent1"/>
          </a:effectRef>
          <a:fontRef idx="minor">
            <a:schemeClr val="tx1"/>
          </a:fontRef>
        </p:style>
      </p:cxnSp>
      <p:sp>
        <p:nvSpPr>
          <p:cNvPr id="48" name="Arrow: Chevron 47">
            <a:extLst>
              <a:ext uri="{FF2B5EF4-FFF2-40B4-BE49-F238E27FC236}">
                <a16:creationId xmlns:a16="http://schemas.microsoft.com/office/drawing/2014/main" id="{BF70CB97-5AFF-4E1C-AFD2-25F2A86B6AD3}"/>
              </a:ext>
            </a:extLst>
          </p:cNvPr>
          <p:cNvSpPr/>
          <p:nvPr/>
        </p:nvSpPr>
        <p:spPr>
          <a:xfrm rot="5400000">
            <a:off x="1480256" y="2283856"/>
            <a:ext cx="343471" cy="875667"/>
          </a:xfrm>
          <a:prstGeom prst="chevron">
            <a:avLst/>
          </a:prstGeom>
          <a:solidFill>
            <a:srgbClr val="22CE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49" name="Cross 48">
            <a:extLst>
              <a:ext uri="{FF2B5EF4-FFF2-40B4-BE49-F238E27FC236}">
                <a16:creationId xmlns:a16="http://schemas.microsoft.com/office/drawing/2014/main" id="{D3493ECC-A419-4924-8689-6E4442099EE4}"/>
              </a:ext>
            </a:extLst>
          </p:cNvPr>
          <p:cNvSpPr/>
          <p:nvPr/>
        </p:nvSpPr>
        <p:spPr>
          <a:xfrm>
            <a:off x="1501298" y="4642467"/>
            <a:ext cx="301389" cy="301671"/>
          </a:xfrm>
          <a:prstGeom prst="plus">
            <a:avLst>
              <a:gd name="adj" fmla="val 35959"/>
            </a:avLst>
          </a:prstGeom>
          <a:solidFill>
            <a:srgbClr val="22CE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50" name="Group 49">
            <a:extLst>
              <a:ext uri="{FF2B5EF4-FFF2-40B4-BE49-F238E27FC236}">
                <a16:creationId xmlns:a16="http://schemas.microsoft.com/office/drawing/2014/main" id="{FF88DFE5-3D17-4012-BFB8-95693A7408B8}"/>
              </a:ext>
            </a:extLst>
          </p:cNvPr>
          <p:cNvGrpSpPr/>
          <p:nvPr/>
        </p:nvGrpSpPr>
        <p:grpSpPr>
          <a:xfrm>
            <a:off x="301327" y="5018545"/>
            <a:ext cx="2701334" cy="1128024"/>
            <a:chOff x="341694" y="1334068"/>
            <a:chExt cx="3485531" cy="1233084"/>
          </a:xfrm>
        </p:grpSpPr>
        <p:grpSp>
          <p:nvGrpSpPr>
            <p:cNvPr id="51" name="Group 50">
              <a:extLst>
                <a:ext uri="{FF2B5EF4-FFF2-40B4-BE49-F238E27FC236}">
                  <a16:creationId xmlns:a16="http://schemas.microsoft.com/office/drawing/2014/main" id="{B9631FCF-9802-4476-8879-4AB8CCA1B56D}"/>
                </a:ext>
              </a:extLst>
            </p:cNvPr>
            <p:cNvGrpSpPr/>
            <p:nvPr/>
          </p:nvGrpSpPr>
          <p:grpSpPr>
            <a:xfrm>
              <a:off x="341694" y="1334068"/>
              <a:ext cx="3485531" cy="1233084"/>
              <a:chOff x="622367" y="1790284"/>
              <a:chExt cx="3485531" cy="1233084"/>
            </a:xfrm>
          </p:grpSpPr>
          <p:sp>
            <p:nvSpPr>
              <p:cNvPr id="53" name="TextBox 52">
                <a:extLst>
                  <a:ext uri="{FF2B5EF4-FFF2-40B4-BE49-F238E27FC236}">
                    <a16:creationId xmlns:a16="http://schemas.microsoft.com/office/drawing/2014/main" id="{27F4ACB8-50F2-4E6F-8721-9C98450C0E91}"/>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A quiz is provided at the end of the course to test youths on their newly acquired knowledge.</a:t>
                </a:r>
              </a:p>
            </p:txBody>
          </p:sp>
          <p:sp>
            <p:nvSpPr>
              <p:cNvPr id="54" name="TextBox 53">
                <a:extLst>
                  <a:ext uri="{FF2B5EF4-FFF2-40B4-BE49-F238E27FC236}">
                    <a16:creationId xmlns:a16="http://schemas.microsoft.com/office/drawing/2014/main" id="{34B0ECE5-F7B3-44C9-883B-1660C09CD112}"/>
                  </a:ext>
                </a:extLst>
              </p:cNvPr>
              <p:cNvSpPr txBox="1"/>
              <p:nvPr/>
            </p:nvSpPr>
            <p:spPr>
              <a:xfrm>
                <a:off x="622367" y="1790284"/>
                <a:ext cx="486253" cy="246221"/>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S2</a:t>
                </a:r>
              </a:p>
            </p:txBody>
          </p:sp>
        </p:grpSp>
        <p:sp>
          <p:nvSpPr>
            <p:cNvPr id="52" name="Rectangle 51">
              <a:extLst>
                <a:ext uri="{FF2B5EF4-FFF2-40B4-BE49-F238E27FC236}">
                  <a16:creationId xmlns:a16="http://schemas.microsoft.com/office/drawing/2014/main" id="{516A91FE-8001-44E3-85AB-BDB0AB6BE132}"/>
                </a:ext>
              </a:extLst>
            </p:cNvPr>
            <p:cNvSpPr/>
            <p:nvPr/>
          </p:nvSpPr>
          <p:spPr>
            <a:xfrm>
              <a:off x="827947" y="1334069"/>
              <a:ext cx="2999278" cy="246221"/>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Check for Understanding</a:t>
              </a:r>
            </a:p>
          </p:txBody>
        </p:sp>
      </p:grpSp>
    </p:spTree>
    <p:extLst>
      <p:ext uri="{BB962C8B-B14F-4D97-AF65-F5344CB8AC3E}">
        <p14:creationId xmlns:p14="http://schemas.microsoft.com/office/powerpoint/2010/main" val="891248107"/>
      </p:ext>
    </p:extLst>
  </p:cSld>
  <p:clrMapOvr>
    <a:masterClrMapping/>
  </p:clrMapOvr>
  <mc:AlternateContent xmlns:mc="http://schemas.openxmlformats.org/markup-compatibility/2006">
    <mc:Choice xmlns:p14="http://schemas.microsoft.com/office/powerpoint/2010/main" Requires="p14">
      <p:transition spd="slow" p14:dur="2000" advTm="17730"/>
    </mc:Choice>
    <mc:Fallback>
      <p:transition spd="slow" advTm="1773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9306F3-F27B-40C1-87A3-4F83A15C0DFA}"/>
              </a:ext>
            </a:extLst>
          </p:cNvPr>
          <p:cNvSpPr>
            <a:spLocks noGrp="1"/>
          </p:cNvSpPr>
          <p:nvPr>
            <p:ph type="sldNum" sz="quarter" idx="12"/>
          </p:nvPr>
        </p:nvSpPr>
        <p:spPr/>
        <p:txBody>
          <a:bodyPr/>
          <a:lstStyle/>
          <a:p>
            <a:fld id="{BA203BBC-DCF0-4F8D-BBE1-79035C9808E7}" type="slidenum">
              <a:rPr lang="en-SG" smtClean="0"/>
              <a:t>7</a:t>
            </a:fld>
            <a:endParaRPr lang="en-SG"/>
          </a:p>
        </p:txBody>
      </p:sp>
      <p:sp>
        <p:nvSpPr>
          <p:cNvPr id="20" name="Text Placeholder 19">
            <a:extLst>
              <a:ext uri="{FF2B5EF4-FFF2-40B4-BE49-F238E27FC236}">
                <a16:creationId xmlns:a16="http://schemas.microsoft.com/office/drawing/2014/main" id="{E0E59D14-548E-47D6-9093-86A402545200}"/>
              </a:ext>
            </a:extLst>
          </p:cNvPr>
          <p:cNvSpPr>
            <a:spLocks noGrp="1"/>
          </p:cNvSpPr>
          <p:nvPr>
            <p:ph type="body" sz="quarter" idx="14"/>
          </p:nvPr>
        </p:nvSpPr>
        <p:spPr/>
        <p:txBody>
          <a:bodyPr/>
          <a:lstStyle/>
          <a:p>
            <a:r>
              <a:rPr lang="en-SG"/>
              <a:t>S O L U T I O N</a:t>
            </a:r>
          </a:p>
        </p:txBody>
      </p:sp>
      <p:sp>
        <p:nvSpPr>
          <p:cNvPr id="19" name="Text Placeholder 18">
            <a:extLst>
              <a:ext uri="{FF2B5EF4-FFF2-40B4-BE49-F238E27FC236}">
                <a16:creationId xmlns:a16="http://schemas.microsoft.com/office/drawing/2014/main" id="{6E61307A-B611-459E-B588-B66986E1B7DF}"/>
              </a:ext>
            </a:extLst>
          </p:cNvPr>
          <p:cNvSpPr>
            <a:spLocks noGrp="1"/>
          </p:cNvSpPr>
          <p:nvPr>
            <p:ph type="body" sz="quarter" idx="13"/>
          </p:nvPr>
        </p:nvSpPr>
        <p:spPr/>
        <p:txBody>
          <a:bodyPr>
            <a:normAutofit fontScale="92500" lnSpcReduction="20000"/>
          </a:bodyPr>
          <a:lstStyle/>
          <a:p>
            <a:r>
              <a:rPr lang="en-SG" sz="1600">
                <a:solidFill>
                  <a:schemeClr val="bg1"/>
                </a:solidFill>
              </a:rPr>
              <a:t>Standardised Financial Statements</a:t>
            </a:r>
          </a:p>
        </p:txBody>
      </p:sp>
      <p:sp>
        <p:nvSpPr>
          <p:cNvPr id="18" name="TextBox 17">
            <a:extLst>
              <a:ext uri="{FF2B5EF4-FFF2-40B4-BE49-F238E27FC236}">
                <a16:creationId xmlns:a16="http://schemas.microsoft.com/office/drawing/2014/main" id="{32B70DA1-ACDA-4F7B-89B5-5A6726D7600F}"/>
              </a:ext>
            </a:extLst>
          </p:cNvPr>
          <p:cNvSpPr txBox="1"/>
          <p:nvPr/>
        </p:nvSpPr>
        <p:spPr>
          <a:xfrm>
            <a:off x="4920150" y="5388588"/>
            <a:ext cx="5759863" cy="276999"/>
          </a:xfrm>
          <a:prstGeom prst="rect">
            <a:avLst/>
          </a:prstGeom>
          <a:noFill/>
        </p:spPr>
        <p:txBody>
          <a:bodyPr wrap="square" rtlCol="0">
            <a:spAutoFit/>
          </a:bodyPr>
          <a:lstStyle/>
          <a:p>
            <a:r>
              <a:rPr lang="en-SG" sz="1200"/>
              <a:t>* Due to time constraints, we have only rendered Income Statements for proof of concept</a:t>
            </a:r>
          </a:p>
        </p:txBody>
      </p:sp>
      <p:pic>
        <p:nvPicPr>
          <p:cNvPr id="16" name="Picture 15">
            <a:extLst>
              <a:ext uri="{FF2B5EF4-FFF2-40B4-BE49-F238E27FC236}">
                <a16:creationId xmlns:a16="http://schemas.microsoft.com/office/drawing/2014/main" id="{9108D162-701E-465B-BB99-1BE6F7E4E6D3}"/>
              </a:ext>
            </a:extLst>
          </p:cNvPr>
          <p:cNvPicPr>
            <a:picLocks noChangeAspect="1"/>
          </p:cNvPicPr>
          <p:nvPr/>
        </p:nvPicPr>
        <p:blipFill>
          <a:blip r:embed="rId3"/>
          <a:stretch>
            <a:fillRect/>
          </a:stretch>
        </p:blipFill>
        <p:spPr>
          <a:xfrm>
            <a:off x="4099846" y="1025548"/>
            <a:ext cx="7371319" cy="4312278"/>
          </a:xfrm>
          <a:prstGeom prst="rect">
            <a:avLst/>
          </a:prstGeom>
          <a:effectLst>
            <a:outerShdw blurRad="50800" dist="38100" dir="8100000" algn="tr" rotWithShape="0">
              <a:prstClr val="black">
                <a:alpha val="40000"/>
              </a:prstClr>
            </a:outerShdw>
          </a:effectLst>
        </p:spPr>
      </p:pic>
      <p:grpSp>
        <p:nvGrpSpPr>
          <p:cNvPr id="17" name="Group 16">
            <a:extLst>
              <a:ext uri="{FF2B5EF4-FFF2-40B4-BE49-F238E27FC236}">
                <a16:creationId xmlns:a16="http://schemas.microsoft.com/office/drawing/2014/main" id="{11B92B63-37F1-46CE-9C23-E2910D6466A4}"/>
              </a:ext>
            </a:extLst>
          </p:cNvPr>
          <p:cNvGrpSpPr/>
          <p:nvPr/>
        </p:nvGrpSpPr>
        <p:grpSpPr>
          <a:xfrm>
            <a:off x="301328" y="1706560"/>
            <a:ext cx="2701334" cy="1128023"/>
            <a:chOff x="341694" y="1334069"/>
            <a:chExt cx="3485531" cy="1233083"/>
          </a:xfrm>
        </p:grpSpPr>
        <p:grpSp>
          <p:nvGrpSpPr>
            <p:cNvPr id="21" name="Group 20">
              <a:extLst>
                <a:ext uri="{FF2B5EF4-FFF2-40B4-BE49-F238E27FC236}">
                  <a16:creationId xmlns:a16="http://schemas.microsoft.com/office/drawing/2014/main" id="{1B448902-9347-4001-B7E0-9173725B1A3D}"/>
                </a:ext>
              </a:extLst>
            </p:cNvPr>
            <p:cNvGrpSpPr/>
            <p:nvPr/>
          </p:nvGrpSpPr>
          <p:grpSpPr>
            <a:xfrm>
              <a:off x="341694" y="1334069"/>
              <a:ext cx="3485531" cy="1233083"/>
              <a:chOff x="622367" y="1790285"/>
              <a:chExt cx="3485531" cy="1233083"/>
            </a:xfrm>
          </p:grpSpPr>
          <p:sp>
            <p:nvSpPr>
              <p:cNvPr id="23" name="TextBox 22">
                <a:extLst>
                  <a:ext uri="{FF2B5EF4-FFF2-40B4-BE49-F238E27FC236}">
                    <a16:creationId xmlns:a16="http://schemas.microsoft.com/office/drawing/2014/main" id="{253D2EBD-7A58-478A-A49E-96668A03C093}"/>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Often interchangeable terms (such as Profit, Income &amp; Earnings) can confuse beginners trying to apply what they learned on real data.</a:t>
                </a:r>
              </a:p>
            </p:txBody>
          </p:sp>
          <p:sp>
            <p:nvSpPr>
              <p:cNvPr id="24" name="TextBox 23">
                <a:extLst>
                  <a:ext uri="{FF2B5EF4-FFF2-40B4-BE49-F238E27FC236}">
                    <a16:creationId xmlns:a16="http://schemas.microsoft.com/office/drawing/2014/main" id="{595D6C83-0EEE-4955-85CE-7A447C927FE7}"/>
                  </a:ext>
                </a:extLst>
              </p:cNvPr>
              <p:cNvSpPr txBox="1"/>
              <p:nvPr/>
            </p:nvSpPr>
            <p:spPr>
              <a:xfrm>
                <a:off x="622367" y="1790285"/>
                <a:ext cx="287258" cy="246220"/>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P</a:t>
                </a:r>
              </a:p>
            </p:txBody>
          </p:sp>
        </p:grpSp>
        <p:sp>
          <p:nvSpPr>
            <p:cNvPr id="22" name="Rectangle 21">
              <a:extLst>
                <a:ext uri="{FF2B5EF4-FFF2-40B4-BE49-F238E27FC236}">
                  <a16:creationId xmlns:a16="http://schemas.microsoft.com/office/drawing/2014/main" id="{C83B8844-E6F6-4780-8DD3-B85DC5E9FBDF}"/>
                </a:ext>
              </a:extLst>
            </p:cNvPr>
            <p:cNvSpPr/>
            <p:nvPr/>
          </p:nvSpPr>
          <p:spPr>
            <a:xfrm>
              <a:off x="628952" y="1334070"/>
              <a:ext cx="3198273" cy="246220"/>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Confusing Financials</a:t>
              </a:r>
            </a:p>
          </p:txBody>
        </p:sp>
      </p:grpSp>
      <p:grpSp>
        <p:nvGrpSpPr>
          <p:cNvPr id="25" name="Group 24">
            <a:extLst>
              <a:ext uri="{FF2B5EF4-FFF2-40B4-BE49-F238E27FC236}">
                <a16:creationId xmlns:a16="http://schemas.microsoft.com/office/drawing/2014/main" id="{2FF5183A-8E2A-448D-A949-9151593AC77C}"/>
              </a:ext>
            </a:extLst>
          </p:cNvPr>
          <p:cNvGrpSpPr/>
          <p:nvPr/>
        </p:nvGrpSpPr>
        <p:grpSpPr>
          <a:xfrm>
            <a:off x="301327" y="3866845"/>
            <a:ext cx="2701336" cy="1128025"/>
            <a:chOff x="341694" y="1334068"/>
            <a:chExt cx="3485533" cy="1233084"/>
          </a:xfrm>
        </p:grpSpPr>
        <p:sp>
          <p:nvSpPr>
            <p:cNvPr id="26" name="Rectangle 25">
              <a:extLst>
                <a:ext uri="{FF2B5EF4-FFF2-40B4-BE49-F238E27FC236}">
                  <a16:creationId xmlns:a16="http://schemas.microsoft.com/office/drawing/2014/main" id="{8894205A-125A-490E-9294-851D7968A1BF}"/>
                </a:ext>
              </a:extLst>
            </p:cNvPr>
            <p:cNvSpPr/>
            <p:nvPr/>
          </p:nvSpPr>
          <p:spPr>
            <a:xfrm>
              <a:off x="628955" y="1334069"/>
              <a:ext cx="3198272" cy="246221"/>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Standardised Information</a:t>
              </a:r>
            </a:p>
          </p:txBody>
        </p:sp>
        <p:grpSp>
          <p:nvGrpSpPr>
            <p:cNvPr id="27" name="Group 26">
              <a:extLst>
                <a:ext uri="{FF2B5EF4-FFF2-40B4-BE49-F238E27FC236}">
                  <a16:creationId xmlns:a16="http://schemas.microsoft.com/office/drawing/2014/main" id="{FC6012FE-6709-4B9B-A015-0CCB4D5A4AC1}"/>
                </a:ext>
              </a:extLst>
            </p:cNvPr>
            <p:cNvGrpSpPr/>
            <p:nvPr/>
          </p:nvGrpSpPr>
          <p:grpSpPr>
            <a:xfrm>
              <a:off x="341694" y="1334068"/>
              <a:ext cx="3485531" cy="1233084"/>
              <a:chOff x="622367" y="1790284"/>
              <a:chExt cx="3485531" cy="1233084"/>
            </a:xfrm>
          </p:grpSpPr>
          <p:sp>
            <p:nvSpPr>
              <p:cNvPr id="28" name="TextBox 27">
                <a:extLst>
                  <a:ext uri="{FF2B5EF4-FFF2-40B4-BE49-F238E27FC236}">
                    <a16:creationId xmlns:a16="http://schemas.microsoft.com/office/drawing/2014/main" id="{6B811262-E1B7-4233-9065-308F6F31A5F1}"/>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A simplified Financials page delivers essential and standardised information for users to practice applying financial analysis on.</a:t>
                </a:r>
              </a:p>
            </p:txBody>
          </p:sp>
          <p:sp>
            <p:nvSpPr>
              <p:cNvPr id="29" name="TextBox 28">
                <a:extLst>
                  <a:ext uri="{FF2B5EF4-FFF2-40B4-BE49-F238E27FC236}">
                    <a16:creationId xmlns:a16="http://schemas.microsoft.com/office/drawing/2014/main" id="{6E0CE893-E98B-4631-8AC1-F8D26152F0DD}"/>
                  </a:ext>
                </a:extLst>
              </p:cNvPr>
              <p:cNvSpPr txBox="1"/>
              <p:nvPr/>
            </p:nvSpPr>
            <p:spPr>
              <a:xfrm>
                <a:off x="622368" y="1790284"/>
                <a:ext cx="287259" cy="246221"/>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S</a:t>
                </a:r>
              </a:p>
            </p:txBody>
          </p:sp>
        </p:grpSp>
      </p:grpSp>
      <p:sp>
        <p:nvSpPr>
          <p:cNvPr id="30" name="TextBox 29">
            <a:extLst>
              <a:ext uri="{FF2B5EF4-FFF2-40B4-BE49-F238E27FC236}">
                <a16:creationId xmlns:a16="http://schemas.microsoft.com/office/drawing/2014/main" id="{0C5CF09C-E707-4B28-8A1B-F2C88D735E6A}"/>
              </a:ext>
            </a:extLst>
          </p:cNvPr>
          <p:cNvSpPr txBox="1"/>
          <p:nvPr/>
        </p:nvSpPr>
        <p:spPr>
          <a:xfrm>
            <a:off x="301327" y="1306747"/>
            <a:ext cx="867160" cy="338554"/>
          </a:xfrm>
          <a:prstGeom prst="rect">
            <a:avLst/>
          </a:prstGeom>
          <a:noFill/>
        </p:spPr>
        <p:txBody>
          <a:bodyPr wrap="none" rtlCol="0">
            <a:spAutoFit/>
          </a:bodyPr>
          <a:lstStyle/>
          <a:p>
            <a:r>
              <a:rPr lang="en-SG" sz="1600"/>
              <a:t>Problem</a:t>
            </a:r>
          </a:p>
        </p:txBody>
      </p:sp>
      <p:cxnSp>
        <p:nvCxnSpPr>
          <p:cNvPr id="31" name="Straight Connector 30">
            <a:extLst>
              <a:ext uri="{FF2B5EF4-FFF2-40B4-BE49-F238E27FC236}">
                <a16:creationId xmlns:a16="http://schemas.microsoft.com/office/drawing/2014/main" id="{2F0187CE-3FE1-47B7-86C2-13944B6A10A5}"/>
              </a:ext>
            </a:extLst>
          </p:cNvPr>
          <p:cNvCxnSpPr>
            <a:cxnSpLocks/>
          </p:cNvCxnSpPr>
          <p:nvPr/>
        </p:nvCxnSpPr>
        <p:spPr>
          <a:xfrm>
            <a:off x="301327" y="1650417"/>
            <a:ext cx="2701332" cy="0"/>
          </a:xfrm>
          <a:prstGeom prst="line">
            <a:avLst/>
          </a:prstGeom>
          <a:ln w="12700">
            <a:solidFill>
              <a:srgbClr val="1A9A72"/>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F6E5646-0E6A-4ACB-96F2-4D6FC9908F46}"/>
              </a:ext>
            </a:extLst>
          </p:cNvPr>
          <p:cNvSpPr txBox="1"/>
          <p:nvPr/>
        </p:nvSpPr>
        <p:spPr>
          <a:xfrm>
            <a:off x="301327" y="3462413"/>
            <a:ext cx="1409553" cy="338554"/>
          </a:xfrm>
          <a:prstGeom prst="rect">
            <a:avLst/>
          </a:prstGeom>
          <a:noFill/>
        </p:spPr>
        <p:txBody>
          <a:bodyPr wrap="none" rtlCol="0">
            <a:spAutoFit/>
          </a:bodyPr>
          <a:lstStyle/>
          <a:p>
            <a:r>
              <a:rPr lang="en-SG" sz="1600"/>
              <a:t>Solution: Apply</a:t>
            </a:r>
          </a:p>
        </p:txBody>
      </p:sp>
      <p:cxnSp>
        <p:nvCxnSpPr>
          <p:cNvPr id="33" name="Straight Connector 32">
            <a:extLst>
              <a:ext uri="{FF2B5EF4-FFF2-40B4-BE49-F238E27FC236}">
                <a16:creationId xmlns:a16="http://schemas.microsoft.com/office/drawing/2014/main" id="{D1407591-82B8-45AA-9699-D40EFE62B1EE}"/>
              </a:ext>
            </a:extLst>
          </p:cNvPr>
          <p:cNvCxnSpPr>
            <a:cxnSpLocks/>
          </p:cNvCxnSpPr>
          <p:nvPr/>
        </p:nvCxnSpPr>
        <p:spPr>
          <a:xfrm flipV="1">
            <a:off x="301327" y="3796349"/>
            <a:ext cx="2701332" cy="9734"/>
          </a:xfrm>
          <a:prstGeom prst="line">
            <a:avLst/>
          </a:prstGeom>
          <a:ln w="12700">
            <a:solidFill>
              <a:srgbClr val="1A9A72"/>
            </a:solidFill>
          </a:ln>
        </p:spPr>
        <p:style>
          <a:lnRef idx="1">
            <a:schemeClr val="accent1"/>
          </a:lnRef>
          <a:fillRef idx="0">
            <a:schemeClr val="accent1"/>
          </a:fillRef>
          <a:effectRef idx="0">
            <a:schemeClr val="accent1"/>
          </a:effectRef>
          <a:fontRef idx="minor">
            <a:schemeClr val="tx1"/>
          </a:fontRef>
        </p:style>
      </p:cxnSp>
      <p:sp>
        <p:nvSpPr>
          <p:cNvPr id="34" name="Arrow: Chevron 33">
            <a:extLst>
              <a:ext uri="{FF2B5EF4-FFF2-40B4-BE49-F238E27FC236}">
                <a16:creationId xmlns:a16="http://schemas.microsoft.com/office/drawing/2014/main" id="{B85D1C36-0FDD-4A35-981A-C119A9954096}"/>
              </a:ext>
            </a:extLst>
          </p:cNvPr>
          <p:cNvSpPr/>
          <p:nvPr/>
        </p:nvSpPr>
        <p:spPr>
          <a:xfrm rot="5400000">
            <a:off x="1480256" y="2710664"/>
            <a:ext cx="343471" cy="875667"/>
          </a:xfrm>
          <a:prstGeom prst="chevron">
            <a:avLst/>
          </a:prstGeom>
          <a:solidFill>
            <a:srgbClr val="22CE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Tree>
    <p:extLst>
      <p:ext uri="{BB962C8B-B14F-4D97-AF65-F5344CB8AC3E}">
        <p14:creationId xmlns:p14="http://schemas.microsoft.com/office/powerpoint/2010/main" val="567429677"/>
      </p:ext>
    </p:extLst>
  </p:cSld>
  <p:clrMapOvr>
    <a:masterClrMapping/>
  </p:clrMapOvr>
  <mc:AlternateContent xmlns:mc="http://schemas.openxmlformats.org/markup-compatibility/2006">
    <mc:Choice xmlns:p14="http://schemas.microsoft.com/office/powerpoint/2010/main" Requires="p14">
      <p:transition spd="slow" p14:dur="2000" advTm="19392"/>
    </mc:Choice>
    <mc:Fallback>
      <p:transition spd="slow" advTm="1939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48D4C06-3DD0-4AFB-B838-B3F8C922D48C}"/>
              </a:ext>
            </a:extLst>
          </p:cNvPr>
          <p:cNvPicPr>
            <a:picLocks noChangeAspect="1"/>
          </p:cNvPicPr>
          <p:nvPr/>
        </p:nvPicPr>
        <p:blipFill>
          <a:blip r:embed="rId3"/>
          <a:stretch>
            <a:fillRect/>
          </a:stretch>
        </p:blipFill>
        <p:spPr>
          <a:xfrm>
            <a:off x="4825655" y="4053083"/>
            <a:ext cx="6058045" cy="2294517"/>
          </a:xfrm>
          <a:prstGeom prst="rect">
            <a:avLst/>
          </a:prstGeom>
          <a:effectLst>
            <a:outerShdw blurRad="50800" dist="38100" dir="8100000" algn="tr" rotWithShape="0">
              <a:prstClr val="black">
                <a:alpha val="40000"/>
              </a:prstClr>
            </a:outerShdw>
          </a:effectLst>
        </p:spPr>
      </p:pic>
      <p:sp>
        <p:nvSpPr>
          <p:cNvPr id="2" name="Slide Number Placeholder 1">
            <a:extLst>
              <a:ext uri="{FF2B5EF4-FFF2-40B4-BE49-F238E27FC236}">
                <a16:creationId xmlns:a16="http://schemas.microsoft.com/office/drawing/2014/main" id="{65DC6338-18B8-48F4-94DB-B71C971B566A}"/>
              </a:ext>
            </a:extLst>
          </p:cNvPr>
          <p:cNvSpPr>
            <a:spLocks noGrp="1"/>
          </p:cNvSpPr>
          <p:nvPr>
            <p:ph type="sldNum" sz="quarter" idx="12"/>
          </p:nvPr>
        </p:nvSpPr>
        <p:spPr/>
        <p:txBody>
          <a:bodyPr/>
          <a:lstStyle/>
          <a:p>
            <a:fld id="{BA203BBC-DCF0-4F8D-BBE1-79035C9808E7}" type="slidenum">
              <a:rPr lang="en-SG" smtClean="0"/>
              <a:t>8</a:t>
            </a:fld>
            <a:endParaRPr lang="en-SG"/>
          </a:p>
        </p:txBody>
      </p:sp>
      <p:sp>
        <p:nvSpPr>
          <p:cNvPr id="6" name="Text Placeholder 5">
            <a:extLst>
              <a:ext uri="{FF2B5EF4-FFF2-40B4-BE49-F238E27FC236}">
                <a16:creationId xmlns:a16="http://schemas.microsoft.com/office/drawing/2014/main" id="{30ACCFD3-C924-4386-A159-C333DA0A3F6C}"/>
              </a:ext>
            </a:extLst>
          </p:cNvPr>
          <p:cNvSpPr>
            <a:spLocks noGrp="1"/>
          </p:cNvSpPr>
          <p:nvPr>
            <p:ph type="body" sz="quarter" idx="14"/>
          </p:nvPr>
        </p:nvSpPr>
        <p:spPr/>
        <p:txBody>
          <a:bodyPr/>
          <a:lstStyle/>
          <a:p>
            <a:r>
              <a:rPr lang="en-SG"/>
              <a:t>S O L U T I O N</a:t>
            </a:r>
          </a:p>
        </p:txBody>
      </p:sp>
      <p:sp>
        <p:nvSpPr>
          <p:cNvPr id="4" name="Text Placeholder 3">
            <a:extLst>
              <a:ext uri="{FF2B5EF4-FFF2-40B4-BE49-F238E27FC236}">
                <a16:creationId xmlns:a16="http://schemas.microsoft.com/office/drawing/2014/main" id="{6990FCAA-6BB3-4CD0-9917-7081A8C88A37}"/>
              </a:ext>
            </a:extLst>
          </p:cNvPr>
          <p:cNvSpPr>
            <a:spLocks noGrp="1"/>
          </p:cNvSpPr>
          <p:nvPr>
            <p:ph type="body" sz="quarter" idx="13"/>
          </p:nvPr>
        </p:nvSpPr>
        <p:spPr/>
        <p:txBody>
          <a:bodyPr>
            <a:normAutofit fontScale="92500" lnSpcReduction="20000"/>
          </a:bodyPr>
          <a:lstStyle/>
          <a:p>
            <a:r>
              <a:rPr lang="en-SG" sz="1600">
                <a:solidFill>
                  <a:schemeClr val="bg1"/>
                </a:solidFill>
              </a:rPr>
              <a:t>Real-Time Virtual Portfolio</a:t>
            </a:r>
          </a:p>
        </p:txBody>
      </p:sp>
      <p:pic>
        <p:nvPicPr>
          <p:cNvPr id="8" name="Picture 7">
            <a:extLst>
              <a:ext uri="{FF2B5EF4-FFF2-40B4-BE49-F238E27FC236}">
                <a16:creationId xmlns:a16="http://schemas.microsoft.com/office/drawing/2014/main" id="{ACFA29F0-2147-4E59-A1C4-3C95C593F6A6}"/>
              </a:ext>
            </a:extLst>
          </p:cNvPr>
          <p:cNvPicPr>
            <a:picLocks noChangeAspect="1"/>
          </p:cNvPicPr>
          <p:nvPr/>
        </p:nvPicPr>
        <p:blipFill>
          <a:blip r:embed="rId4"/>
          <a:stretch>
            <a:fillRect/>
          </a:stretch>
        </p:blipFill>
        <p:spPr>
          <a:xfrm>
            <a:off x="3986986" y="815682"/>
            <a:ext cx="8038759" cy="3203622"/>
          </a:xfrm>
          <a:prstGeom prst="rect">
            <a:avLst/>
          </a:prstGeom>
          <a:effectLst>
            <a:outerShdw blurRad="50800" dist="38100" dir="8100000" algn="tr" rotWithShape="0">
              <a:prstClr val="black">
                <a:alpha val="40000"/>
              </a:prstClr>
            </a:outerShdw>
          </a:effectLst>
        </p:spPr>
      </p:pic>
      <p:grpSp>
        <p:nvGrpSpPr>
          <p:cNvPr id="39" name="Group 38">
            <a:extLst>
              <a:ext uri="{FF2B5EF4-FFF2-40B4-BE49-F238E27FC236}">
                <a16:creationId xmlns:a16="http://schemas.microsoft.com/office/drawing/2014/main" id="{632B3E1A-EB6D-406C-AEEB-F69D58B053DB}"/>
              </a:ext>
            </a:extLst>
          </p:cNvPr>
          <p:cNvGrpSpPr/>
          <p:nvPr/>
        </p:nvGrpSpPr>
        <p:grpSpPr>
          <a:xfrm>
            <a:off x="301328" y="1279752"/>
            <a:ext cx="2701334" cy="1128023"/>
            <a:chOff x="341694" y="1334069"/>
            <a:chExt cx="3485531" cy="1233083"/>
          </a:xfrm>
        </p:grpSpPr>
        <p:grpSp>
          <p:nvGrpSpPr>
            <p:cNvPr id="40" name="Group 39">
              <a:extLst>
                <a:ext uri="{FF2B5EF4-FFF2-40B4-BE49-F238E27FC236}">
                  <a16:creationId xmlns:a16="http://schemas.microsoft.com/office/drawing/2014/main" id="{06568865-D78E-4549-AB21-00C2ACE8BFA3}"/>
                </a:ext>
              </a:extLst>
            </p:cNvPr>
            <p:cNvGrpSpPr/>
            <p:nvPr/>
          </p:nvGrpSpPr>
          <p:grpSpPr>
            <a:xfrm>
              <a:off x="341694" y="1334069"/>
              <a:ext cx="3485531" cy="1233083"/>
              <a:chOff x="622367" y="1790285"/>
              <a:chExt cx="3485531" cy="1233083"/>
            </a:xfrm>
          </p:grpSpPr>
          <p:sp>
            <p:nvSpPr>
              <p:cNvPr id="42" name="TextBox 41">
                <a:extLst>
                  <a:ext uri="{FF2B5EF4-FFF2-40B4-BE49-F238E27FC236}">
                    <a16:creationId xmlns:a16="http://schemas.microsoft.com/office/drawing/2014/main" id="{3C8DBCE4-3340-49D0-BECB-EED58AE5DA09}"/>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The fear of losing money and unfamiliarity with the financial markets deters youths from actively investing.</a:t>
                </a:r>
              </a:p>
            </p:txBody>
          </p:sp>
          <p:sp>
            <p:nvSpPr>
              <p:cNvPr id="43" name="TextBox 42">
                <a:extLst>
                  <a:ext uri="{FF2B5EF4-FFF2-40B4-BE49-F238E27FC236}">
                    <a16:creationId xmlns:a16="http://schemas.microsoft.com/office/drawing/2014/main" id="{E88EC0BC-B9CA-4BCD-A2AD-5FF9F333F48F}"/>
                  </a:ext>
                </a:extLst>
              </p:cNvPr>
              <p:cNvSpPr txBox="1"/>
              <p:nvPr/>
            </p:nvSpPr>
            <p:spPr>
              <a:xfrm>
                <a:off x="622367" y="1790285"/>
                <a:ext cx="287258" cy="246220"/>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P</a:t>
                </a:r>
              </a:p>
            </p:txBody>
          </p:sp>
        </p:grpSp>
        <p:sp>
          <p:nvSpPr>
            <p:cNvPr id="41" name="Rectangle 40">
              <a:extLst>
                <a:ext uri="{FF2B5EF4-FFF2-40B4-BE49-F238E27FC236}">
                  <a16:creationId xmlns:a16="http://schemas.microsoft.com/office/drawing/2014/main" id="{DE826DAD-1AD3-422A-AAF8-122135529046}"/>
                </a:ext>
              </a:extLst>
            </p:cNvPr>
            <p:cNvSpPr/>
            <p:nvPr/>
          </p:nvSpPr>
          <p:spPr>
            <a:xfrm>
              <a:off x="628952" y="1334070"/>
              <a:ext cx="3198273" cy="246220"/>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Fear of Losing Money</a:t>
              </a:r>
            </a:p>
          </p:txBody>
        </p:sp>
      </p:grpSp>
      <p:grpSp>
        <p:nvGrpSpPr>
          <p:cNvPr id="44" name="Group 43">
            <a:extLst>
              <a:ext uri="{FF2B5EF4-FFF2-40B4-BE49-F238E27FC236}">
                <a16:creationId xmlns:a16="http://schemas.microsoft.com/office/drawing/2014/main" id="{3C212DC6-0486-45CE-A0D3-C911BEF82A94}"/>
              </a:ext>
            </a:extLst>
          </p:cNvPr>
          <p:cNvGrpSpPr/>
          <p:nvPr/>
        </p:nvGrpSpPr>
        <p:grpSpPr>
          <a:xfrm>
            <a:off x="301327" y="3440037"/>
            <a:ext cx="2701334" cy="1128025"/>
            <a:chOff x="341694" y="1334068"/>
            <a:chExt cx="3485531" cy="1233084"/>
          </a:xfrm>
        </p:grpSpPr>
        <p:sp>
          <p:nvSpPr>
            <p:cNvPr id="45" name="Rectangle 44">
              <a:extLst>
                <a:ext uri="{FF2B5EF4-FFF2-40B4-BE49-F238E27FC236}">
                  <a16:creationId xmlns:a16="http://schemas.microsoft.com/office/drawing/2014/main" id="{DFC5FD2B-6E03-4E11-9C08-7C37DDC03E27}"/>
                </a:ext>
              </a:extLst>
            </p:cNvPr>
            <p:cNvSpPr/>
            <p:nvPr/>
          </p:nvSpPr>
          <p:spPr>
            <a:xfrm>
              <a:off x="827947" y="1334069"/>
              <a:ext cx="2999278" cy="246221"/>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Virtual Simulation</a:t>
              </a:r>
            </a:p>
          </p:txBody>
        </p:sp>
        <p:grpSp>
          <p:nvGrpSpPr>
            <p:cNvPr id="46" name="Group 45">
              <a:extLst>
                <a:ext uri="{FF2B5EF4-FFF2-40B4-BE49-F238E27FC236}">
                  <a16:creationId xmlns:a16="http://schemas.microsoft.com/office/drawing/2014/main" id="{B8DFDB2C-40F4-479D-9023-6ED8F8261F76}"/>
                </a:ext>
              </a:extLst>
            </p:cNvPr>
            <p:cNvGrpSpPr/>
            <p:nvPr/>
          </p:nvGrpSpPr>
          <p:grpSpPr>
            <a:xfrm>
              <a:off x="341694" y="1334068"/>
              <a:ext cx="3485531" cy="1233084"/>
              <a:chOff x="622367" y="1790284"/>
              <a:chExt cx="3485531" cy="1233084"/>
            </a:xfrm>
          </p:grpSpPr>
          <p:sp>
            <p:nvSpPr>
              <p:cNvPr id="47" name="TextBox 46">
                <a:extLst>
                  <a:ext uri="{FF2B5EF4-FFF2-40B4-BE49-F238E27FC236}">
                    <a16:creationId xmlns:a16="http://schemas.microsoft.com/office/drawing/2014/main" id="{F3F9995C-7C84-460A-AE68-E64DB5EC0514}"/>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Instil confidence in the youths by giving them the opportunity to invest in a virtual simulation.</a:t>
                </a:r>
              </a:p>
            </p:txBody>
          </p:sp>
          <p:sp>
            <p:nvSpPr>
              <p:cNvPr id="48" name="TextBox 47">
                <a:extLst>
                  <a:ext uri="{FF2B5EF4-FFF2-40B4-BE49-F238E27FC236}">
                    <a16:creationId xmlns:a16="http://schemas.microsoft.com/office/drawing/2014/main" id="{A2A9AD6F-36F5-4B23-BD11-AE74436F8EEE}"/>
                  </a:ext>
                </a:extLst>
              </p:cNvPr>
              <p:cNvSpPr txBox="1"/>
              <p:nvPr/>
            </p:nvSpPr>
            <p:spPr>
              <a:xfrm>
                <a:off x="622367" y="1790284"/>
                <a:ext cx="486253" cy="246221"/>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S1</a:t>
                </a:r>
              </a:p>
            </p:txBody>
          </p:sp>
        </p:grpSp>
      </p:grpSp>
      <p:sp>
        <p:nvSpPr>
          <p:cNvPr id="49" name="TextBox 48">
            <a:extLst>
              <a:ext uri="{FF2B5EF4-FFF2-40B4-BE49-F238E27FC236}">
                <a16:creationId xmlns:a16="http://schemas.microsoft.com/office/drawing/2014/main" id="{3FA7FD23-4083-408E-A754-655A14C59137}"/>
              </a:ext>
            </a:extLst>
          </p:cNvPr>
          <p:cNvSpPr txBox="1"/>
          <p:nvPr/>
        </p:nvSpPr>
        <p:spPr>
          <a:xfrm>
            <a:off x="301327" y="879939"/>
            <a:ext cx="867160" cy="338554"/>
          </a:xfrm>
          <a:prstGeom prst="rect">
            <a:avLst/>
          </a:prstGeom>
          <a:noFill/>
        </p:spPr>
        <p:txBody>
          <a:bodyPr wrap="none" rtlCol="0">
            <a:spAutoFit/>
          </a:bodyPr>
          <a:lstStyle/>
          <a:p>
            <a:r>
              <a:rPr lang="en-SG" sz="1600"/>
              <a:t>Problem</a:t>
            </a:r>
          </a:p>
        </p:txBody>
      </p:sp>
      <p:cxnSp>
        <p:nvCxnSpPr>
          <p:cNvPr id="50" name="Straight Connector 49">
            <a:extLst>
              <a:ext uri="{FF2B5EF4-FFF2-40B4-BE49-F238E27FC236}">
                <a16:creationId xmlns:a16="http://schemas.microsoft.com/office/drawing/2014/main" id="{749EC793-1AD0-4F43-A4A5-387EE029F6B1}"/>
              </a:ext>
            </a:extLst>
          </p:cNvPr>
          <p:cNvCxnSpPr>
            <a:cxnSpLocks/>
          </p:cNvCxnSpPr>
          <p:nvPr/>
        </p:nvCxnSpPr>
        <p:spPr>
          <a:xfrm>
            <a:off x="301327" y="1223609"/>
            <a:ext cx="2701332" cy="0"/>
          </a:xfrm>
          <a:prstGeom prst="line">
            <a:avLst/>
          </a:prstGeom>
          <a:ln w="12700">
            <a:solidFill>
              <a:srgbClr val="1A9A72"/>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134D109-DC29-4892-9540-9FBDBE6653F2}"/>
              </a:ext>
            </a:extLst>
          </p:cNvPr>
          <p:cNvSpPr txBox="1"/>
          <p:nvPr/>
        </p:nvSpPr>
        <p:spPr>
          <a:xfrm>
            <a:off x="301327" y="3035605"/>
            <a:ext cx="1409553" cy="338554"/>
          </a:xfrm>
          <a:prstGeom prst="rect">
            <a:avLst/>
          </a:prstGeom>
          <a:noFill/>
        </p:spPr>
        <p:txBody>
          <a:bodyPr wrap="none" rtlCol="0">
            <a:spAutoFit/>
          </a:bodyPr>
          <a:lstStyle/>
          <a:p>
            <a:r>
              <a:rPr lang="en-SG" sz="1600"/>
              <a:t>Solution: Apply</a:t>
            </a:r>
          </a:p>
        </p:txBody>
      </p:sp>
      <p:cxnSp>
        <p:nvCxnSpPr>
          <p:cNvPr id="52" name="Straight Connector 51">
            <a:extLst>
              <a:ext uri="{FF2B5EF4-FFF2-40B4-BE49-F238E27FC236}">
                <a16:creationId xmlns:a16="http://schemas.microsoft.com/office/drawing/2014/main" id="{4961CC54-303E-4CB1-9898-65078C05483C}"/>
              </a:ext>
            </a:extLst>
          </p:cNvPr>
          <p:cNvCxnSpPr>
            <a:cxnSpLocks/>
          </p:cNvCxnSpPr>
          <p:nvPr/>
        </p:nvCxnSpPr>
        <p:spPr>
          <a:xfrm flipV="1">
            <a:off x="301327" y="3369541"/>
            <a:ext cx="2701332" cy="9734"/>
          </a:xfrm>
          <a:prstGeom prst="line">
            <a:avLst/>
          </a:prstGeom>
          <a:ln w="12700">
            <a:solidFill>
              <a:srgbClr val="1A9A72"/>
            </a:solidFill>
          </a:ln>
        </p:spPr>
        <p:style>
          <a:lnRef idx="1">
            <a:schemeClr val="accent1"/>
          </a:lnRef>
          <a:fillRef idx="0">
            <a:schemeClr val="accent1"/>
          </a:fillRef>
          <a:effectRef idx="0">
            <a:schemeClr val="accent1"/>
          </a:effectRef>
          <a:fontRef idx="minor">
            <a:schemeClr val="tx1"/>
          </a:fontRef>
        </p:style>
      </p:cxnSp>
      <p:sp>
        <p:nvSpPr>
          <p:cNvPr id="53" name="Arrow: Chevron 52">
            <a:extLst>
              <a:ext uri="{FF2B5EF4-FFF2-40B4-BE49-F238E27FC236}">
                <a16:creationId xmlns:a16="http://schemas.microsoft.com/office/drawing/2014/main" id="{D2FB76F5-4529-4AE9-883D-0DAE28684301}"/>
              </a:ext>
            </a:extLst>
          </p:cNvPr>
          <p:cNvSpPr/>
          <p:nvPr/>
        </p:nvSpPr>
        <p:spPr>
          <a:xfrm rot="5400000">
            <a:off x="1480256" y="2283856"/>
            <a:ext cx="343471" cy="875667"/>
          </a:xfrm>
          <a:prstGeom prst="chevron">
            <a:avLst/>
          </a:prstGeom>
          <a:solidFill>
            <a:srgbClr val="22CE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54" name="Cross 53">
            <a:extLst>
              <a:ext uri="{FF2B5EF4-FFF2-40B4-BE49-F238E27FC236}">
                <a16:creationId xmlns:a16="http://schemas.microsoft.com/office/drawing/2014/main" id="{0FFB22EA-20E9-42CB-A501-AED75ED95741}"/>
              </a:ext>
            </a:extLst>
          </p:cNvPr>
          <p:cNvSpPr/>
          <p:nvPr/>
        </p:nvSpPr>
        <p:spPr>
          <a:xfrm>
            <a:off x="1501298" y="4642467"/>
            <a:ext cx="301389" cy="301671"/>
          </a:xfrm>
          <a:prstGeom prst="plus">
            <a:avLst>
              <a:gd name="adj" fmla="val 35959"/>
            </a:avLst>
          </a:prstGeom>
          <a:solidFill>
            <a:srgbClr val="22CE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55" name="Group 54">
            <a:extLst>
              <a:ext uri="{FF2B5EF4-FFF2-40B4-BE49-F238E27FC236}">
                <a16:creationId xmlns:a16="http://schemas.microsoft.com/office/drawing/2014/main" id="{35D10300-D6F3-48E4-BDC9-64B9E527DB3D}"/>
              </a:ext>
            </a:extLst>
          </p:cNvPr>
          <p:cNvGrpSpPr/>
          <p:nvPr/>
        </p:nvGrpSpPr>
        <p:grpSpPr>
          <a:xfrm>
            <a:off x="301327" y="5018545"/>
            <a:ext cx="2701334" cy="1128024"/>
            <a:chOff x="341694" y="1334068"/>
            <a:chExt cx="3485531" cy="1233084"/>
          </a:xfrm>
        </p:grpSpPr>
        <p:grpSp>
          <p:nvGrpSpPr>
            <p:cNvPr id="56" name="Group 55">
              <a:extLst>
                <a:ext uri="{FF2B5EF4-FFF2-40B4-BE49-F238E27FC236}">
                  <a16:creationId xmlns:a16="http://schemas.microsoft.com/office/drawing/2014/main" id="{07A1EF42-591B-4AB5-B44D-E23FA9BCA9B9}"/>
                </a:ext>
              </a:extLst>
            </p:cNvPr>
            <p:cNvGrpSpPr/>
            <p:nvPr/>
          </p:nvGrpSpPr>
          <p:grpSpPr>
            <a:xfrm>
              <a:off x="341694" y="1334068"/>
              <a:ext cx="3485531" cy="1233084"/>
              <a:chOff x="622367" y="1790284"/>
              <a:chExt cx="3485531" cy="1233084"/>
            </a:xfrm>
          </p:grpSpPr>
          <p:sp>
            <p:nvSpPr>
              <p:cNvPr id="58" name="TextBox 57">
                <a:extLst>
                  <a:ext uri="{FF2B5EF4-FFF2-40B4-BE49-F238E27FC236}">
                    <a16:creationId xmlns:a16="http://schemas.microsoft.com/office/drawing/2014/main" id="{53B36D69-CAE1-45E7-987E-6DDC8A7D272E}"/>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Youths can create their own watchlists to stay in touch with the markets through real-time market and interactive charts.</a:t>
                </a:r>
              </a:p>
            </p:txBody>
          </p:sp>
          <p:sp>
            <p:nvSpPr>
              <p:cNvPr id="59" name="TextBox 58">
                <a:extLst>
                  <a:ext uri="{FF2B5EF4-FFF2-40B4-BE49-F238E27FC236}">
                    <a16:creationId xmlns:a16="http://schemas.microsoft.com/office/drawing/2014/main" id="{3771CD9B-7578-41EA-8BCB-1B40F3D4FB35}"/>
                  </a:ext>
                </a:extLst>
              </p:cNvPr>
              <p:cNvSpPr txBox="1"/>
              <p:nvPr/>
            </p:nvSpPr>
            <p:spPr>
              <a:xfrm>
                <a:off x="622367" y="1790284"/>
                <a:ext cx="486253" cy="246221"/>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S2</a:t>
                </a:r>
              </a:p>
            </p:txBody>
          </p:sp>
        </p:grpSp>
        <p:sp>
          <p:nvSpPr>
            <p:cNvPr id="57" name="Rectangle 56">
              <a:extLst>
                <a:ext uri="{FF2B5EF4-FFF2-40B4-BE49-F238E27FC236}">
                  <a16:creationId xmlns:a16="http://schemas.microsoft.com/office/drawing/2014/main" id="{26793F96-0F9B-40AA-99B2-7F73970D744E}"/>
                </a:ext>
              </a:extLst>
            </p:cNvPr>
            <p:cNvSpPr/>
            <p:nvPr/>
          </p:nvSpPr>
          <p:spPr>
            <a:xfrm>
              <a:off x="827947" y="1334069"/>
              <a:ext cx="2999278" cy="246221"/>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Increase Engagement</a:t>
              </a:r>
            </a:p>
          </p:txBody>
        </p:sp>
      </p:grpSp>
    </p:spTree>
    <p:extLst>
      <p:ext uri="{BB962C8B-B14F-4D97-AF65-F5344CB8AC3E}">
        <p14:creationId xmlns:p14="http://schemas.microsoft.com/office/powerpoint/2010/main" val="71395731"/>
      </p:ext>
    </p:extLst>
  </p:cSld>
  <p:clrMapOvr>
    <a:masterClrMapping/>
  </p:clrMapOvr>
  <mc:AlternateContent xmlns:mc="http://schemas.openxmlformats.org/markup-compatibility/2006">
    <mc:Choice xmlns:p14="http://schemas.microsoft.com/office/powerpoint/2010/main" Requires="p14">
      <p:transition spd="slow" p14:dur="2000" advTm="16771"/>
    </mc:Choice>
    <mc:Fallback>
      <p:transition spd="slow" advTm="1677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C180FC-1825-4E9C-B798-7576480C1A67}"/>
              </a:ext>
            </a:extLst>
          </p:cNvPr>
          <p:cNvPicPr>
            <a:picLocks noChangeAspect="1"/>
          </p:cNvPicPr>
          <p:nvPr/>
        </p:nvPicPr>
        <p:blipFill>
          <a:blip r:embed="rId3"/>
          <a:stretch>
            <a:fillRect/>
          </a:stretch>
        </p:blipFill>
        <p:spPr>
          <a:xfrm>
            <a:off x="3986983" y="815682"/>
            <a:ext cx="8038759" cy="4023973"/>
          </a:xfrm>
          <a:prstGeom prst="rect">
            <a:avLst/>
          </a:prstGeom>
          <a:effectLst>
            <a:outerShdw blurRad="50800" dist="38100" dir="8100000" algn="tr" rotWithShape="0">
              <a:prstClr val="black">
                <a:alpha val="40000"/>
              </a:prstClr>
            </a:outerShdw>
          </a:effectLst>
        </p:spPr>
      </p:pic>
      <p:sp>
        <p:nvSpPr>
          <p:cNvPr id="2" name="Slide Number Placeholder 1">
            <a:extLst>
              <a:ext uri="{FF2B5EF4-FFF2-40B4-BE49-F238E27FC236}">
                <a16:creationId xmlns:a16="http://schemas.microsoft.com/office/drawing/2014/main" id="{65DC6338-18B8-48F4-94DB-B71C971B566A}"/>
              </a:ext>
            </a:extLst>
          </p:cNvPr>
          <p:cNvSpPr>
            <a:spLocks noGrp="1"/>
          </p:cNvSpPr>
          <p:nvPr>
            <p:ph type="sldNum" sz="quarter" idx="12"/>
          </p:nvPr>
        </p:nvSpPr>
        <p:spPr/>
        <p:txBody>
          <a:bodyPr/>
          <a:lstStyle/>
          <a:p>
            <a:fld id="{BA203BBC-DCF0-4F8D-BBE1-79035C9808E7}" type="slidenum">
              <a:rPr lang="en-SG" smtClean="0"/>
              <a:t>9</a:t>
            </a:fld>
            <a:endParaRPr lang="en-SG"/>
          </a:p>
        </p:txBody>
      </p:sp>
      <p:sp>
        <p:nvSpPr>
          <p:cNvPr id="6" name="Text Placeholder 5">
            <a:extLst>
              <a:ext uri="{FF2B5EF4-FFF2-40B4-BE49-F238E27FC236}">
                <a16:creationId xmlns:a16="http://schemas.microsoft.com/office/drawing/2014/main" id="{30ACCFD3-C924-4386-A159-C333DA0A3F6C}"/>
              </a:ext>
            </a:extLst>
          </p:cNvPr>
          <p:cNvSpPr>
            <a:spLocks noGrp="1"/>
          </p:cNvSpPr>
          <p:nvPr>
            <p:ph type="body" sz="quarter" idx="14"/>
          </p:nvPr>
        </p:nvSpPr>
        <p:spPr/>
        <p:txBody>
          <a:bodyPr/>
          <a:lstStyle/>
          <a:p>
            <a:r>
              <a:rPr lang="en-SG"/>
              <a:t>S O L U T I O N</a:t>
            </a:r>
          </a:p>
        </p:txBody>
      </p:sp>
      <p:sp>
        <p:nvSpPr>
          <p:cNvPr id="4" name="Text Placeholder 3">
            <a:extLst>
              <a:ext uri="{FF2B5EF4-FFF2-40B4-BE49-F238E27FC236}">
                <a16:creationId xmlns:a16="http://schemas.microsoft.com/office/drawing/2014/main" id="{6990FCAA-6BB3-4CD0-9917-7081A8C88A37}"/>
              </a:ext>
            </a:extLst>
          </p:cNvPr>
          <p:cNvSpPr>
            <a:spLocks noGrp="1"/>
          </p:cNvSpPr>
          <p:nvPr>
            <p:ph type="body" sz="quarter" idx="13"/>
          </p:nvPr>
        </p:nvSpPr>
        <p:spPr/>
        <p:txBody>
          <a:bodyPr>
            <a:normAutofit fontScale="92500" lnSpcReduction="20000"/>
          </a:bodyPr>
          <a:lstStyle/>
          <a:p>
            <a:r>
              <a:rPr lang="en-SG" sz="1600">
                <a:solidFill>
                  <a:schemeClr val="bg1"/>
                </a:solidFill>
              </a:rPr>
              <a:t>Making Investment Decisions</a:t>
            </a:r>
          </a:p>
        </p:txBody>
      </p:sp>
      <p:grpSp>
        <p:nvGrpSpPr>
          <p:cNvPr id="39" name="Group 38">
            <a:extLst>
              <a:ext uri="{FF2B5EF4-FFF2-40B4-BE49-F238E27FC236}">
                <a16:creationId xmlns:a16="http://schemas.microsoft.com/office/drawing/2014/main" id="{632B3E1A-EB6D-406C-AEEB-F69D58B053DB}"/>
              </a:ext>
            </a:extLst>
          </p:cNvPr>
          <p:cNvGrpSpPr/>
          <p:nvPr/>
        </p:nvGrpSpPr>
        <p:grpSpPr>
          <a:xfrm>
            <a:off x="301328" y="1279752"/>
            <a:ext cx="2701334" cy="1128023"/>
            <a:chOff x="341694" y="1334069"/>
            <a:chExt cx="3485531" cy="1233083"/>
          </a:xfrm>
        </p:grpSpPr>
        <p:grpSp>
          <p:nvGrpSpPr>
            <p:cNvPr id="40" name="Group 39">
              <a:extLst>
                <a:ext uri="{FF2B5EF4-FFF2-40B4-BE49-F238E27FC236}">
                  <a16:creationId xmlns:a16="http://schemas.microsoft.com/office/drawing/2014/main" id="{06568865-D78E-4549-AB21-00C2ACE8BFA3}"/>
                </a:ext>
              </a:extLst>
            </p:cNvPr>
            <p:cNvGrpSpPr/>
            <p:nvPr/>
          </p:nvGrpSpPr>
          <p:grpSpPr>
            <a:xfrm>
              <a:off x="341694" y="1334069"/>
              <a:ext cx="3485531" cy="1233083"/>
              <a:chOff x="622367" y="1790285"/>
              <a:chExt cx="3485531" cy="1233083"/>
            </a:xfrm>
          </p:grpSpPr>
          <p:sp>
            <p:nvSpPr>
              <p:cNvPr id="42" name="TextBox 41">
                <a:extLst>
                  <a:ext uri="{FF2B5EF4-FFF2-40B4-BE49-F238E27FC236}">
                    <a16:creationId xmlns:a16="http://schemas.microsoft.com/office/drawing/2014/main" id="{3C8DBCE4-3340-49D0-BECB-EED58AE5DA09}"/>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The fear of losing money and unfamiliarity with the financial markets deters youths from actively investing.</a:t>
                </a:r>
              </a:p>
            </p:txBody>
          </p:sp>
          <p:sp>
            <p:nvSpPr>
              <p:cNvPr id="43" name="TextBox 42">
                <a:extLst>
                  <a:ext uri="{FF2B5EF4-FFF2-40B4-BE49-F238E27FC236}">
                    <a16:creationId xmlns:a16="http://schemas.microsoft.com/office/drawing/2014/main" id="{E88EC0BC-B9CA-4BCD-A2AD-5FF9F333F48F}"/>
                  </a:ext>
                </a:extLst>
              </p:cNvPr>
              <p:cNvSpPr txBox="1"/>
              <p:nvPr/>
            </p:nvSpPr>
            <p:spPr>
              <a:xfrm>
                <a:off x="622367" y="1790285"/>
                <a:ext cx="287258" cy="246220"/>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P</a:t>
                </a:r>
              </a:p>
            </p:txBody>
          </p:sp>
        </p:grpSp>
        <p:sp>
          <p:nvSpPr>
            <p:cNvPr id="41" name="Rectangle 40">
              <a:extLst>
                <a:ext uri="{FF2B5EF4-FFF2-40B4-BE49-F238E27FC236}">
                  <a16:creationId xmlns:a16="http://schemas.microsoft.com/office/drawing/2014/main" id="{DE826DAD-1AD3-422A-AAF8-122135529046}"/>
                </a:ext>
              </a:extLst>
            </p:cNvPr>
            <p:cNvSpPr/>
            <p:nvPr/>
          </p:nvSpPr>
          <p:spPr>
            <a:xfrm>
              <a:off x="628952" y="1334070"/>
              <a:ext cx="3198273" cy="246220"/>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Fear of Losing Money</a:t>
              </a:r>
            </a:p>
          </p:txBody>
        </p:sp>
      </p:grpSp>
      <p:grpSp>
        <p:nvGrpSpPr>
          <p:cNvPr id="44" name="Group 43">
            <a:extLst>
              <a:ext uri="{FF2B5EF4-FFF2-40B4-BE49-F238E27FC236}">
                <a16:creationId xmlns:a16="http://schemas.microsoft.com/office/drawing/2014/main" id="{3C212DC6-0486-45CE-A0D3-C911BEF82A94}"/>
              </a:ext>
            </a:extLst>
          </p:cNvPr>
          <p:cNvGrpSpPr/>
          <p:nvPr/>
        </p:nvGrpSpPr>
        <p:grpSpPr>
          <a:xfrm>
            <a:off x="301327" y="3440037"/>
            <a:ext cx="2701334" cy="1128025"/>
            <a:chOff x="341694" y="1334068"/>
            <a:chExt cx="3485531" cy="1233084"/>
          </a:xfrm>
        </p:grpSpPr>
        <p:sp>
          <p:nvSpPr>
            <p:cNvPr id="45" name="Rectangle 44">
              <a:extLst>
                <a:ext uri="{FF2B5EF4-FFF2-40B4-BE49-F238E27FC236}">
                  <a16:creationId xmlns:a16="http://schemas.microsoft.com/office/drawing/2014/main" id="{DFC5FD2B-6E03-4E11-9C08-7C37DDC03E27}"/>
                </a:ext>
              </a:extLst>
            </p:cNvPr>
            <p:cNvSpPr/>
            <p:nvPr/>
          </p:nvSpPr>
          <p:spPr>
            <a:xfrm>
              <a:off x="827947" y="1334069"/>
              <a:ext cx="2999278" cy="246221"/>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Extend Decisional Power</a:t>
              </a:r>
            </a:p>
          </p:txBody>
        </p:sp>
        <p:grpSp>
          <p:nvGrpSpPr>
            <p:cNvPr id="46" name="Group 45">
              <a:extLst>
                <a:ext uri="{FF2B5EF4-FFF2-40B4-BE49-F238E27FC236}">
                  <a16:creationId xmlns:a16="http://schemas.microsoft.com/office/drawing/2014/main" id="{B8DFDB2C-40F4-479D-9023-6ED8F8261F76}"/>
                </a:ext>
              </a:extLst>
            </p:cNvPr>
            <p:cNvGrpSpPr/>
            <p:nvPr/>
          </p:nvGrpSpPr>
          <p:grpSpPr>
            <a:xfrm>
              <a:off x="341694" y="1334068"/>
              <a:ext cx="3485531" cy="1233084"/>
              <a:chOff x="622367" y="1790284"/>
              <a:chExt cx="3485531" cy="1233084"/>
            </a:xfrm>
          </p:grpSpPr>
          <p:sp>
            <p:nvSpPr>
              <p:cNvPr id="47" name="TextBox 46">
                <a:extLst>
                  <a:ext uri="{FF2B5EF4-FFF2-40B4-BE49-F238E27FC236}">
                    <a16:creationId xmlns:a16="http://schemas.microsoft.com/office/drawing/2014/main" id="{F3F9995C-7C84-460A-AE68-E64DB5EC0514}"/>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Youths are given the ability to make their own decisions for what asset and how much of it to purchase.</a:t>
                </a:r>
              </a:p>
            </p:txBody>
          </p:sp>
          <p:sp>
            <p:nvSpPr>
              <p:cNvPr id="48" name="TextBox 47">
                <a:extLst>
                  <a:ext uri="{FF2B5EF4-FFF2-40B4-BE49-F238E27FC236}">
                    <a16:creationId xmlns:a16="http://schemas.microsoft.com/office/drawing/2014/main" id="{A2A9AD6F-36F5-4B23-BD11-AE74436F8EEE}"/>
                  </a:ext>
                </a:extLst>
              </p:cNvPr>
              <p:cNvSpPr txBox="1"/>
              <p:nvPr/>
            </p:nvSpPr>
            <p:spPr>
              <a:xfrm>
                <a:off x="622367" y="1790284"/>
                <a:ext cx="486253" cy="246221"/>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S1</a:t>
                </a:r>
              </a:p>
            </p:txBody>
          </p:sp>
        </p:grpSp>
      </p:grpSp>
      <p:sp>
        <p:nvSpPr>
          <p:cNvPr id="49" name="TextBox 48">
            <a:extLst>
              <a:ext uri="{FF2B5EF4-FFF2-40B4-BE49-F238E27FC236}">
                <a16:creationId xmlns:a16="http://schemas.microsoft.com/office/drawing/2014/main" id="{3FA7FD23-4083-408E-A754-655A14C59137}"/>
              </a:ext>
            </a:extLst>
          </p:cNvPr>
          <p:cNvSpPr txBox="1"/>
          <p:nvPr/>
        </p:nvSpPr>
        <p:spPr>
          <a:xfrm>
            <a:off x="301327" y="879939"/>
            <a:ext cx="867160" cy="338554"/>
          </a:xfrm>
          <a:prstGeom prst="rect">
            <a:avLst/>
          </a:prstGeom>
          <a:noFill/>
        </p:spPr>
        <p:txBody>
          <a:bodyPr wrap="none" rtlCol="0">
            <a:spAutoFit/>
          </a:bodyPr>
          <a:lstStyle/>
          <a:p>
            <a:r>
              <a:rPr lang="en-SG" sz="1600"/>
              <a:t>Problem</a:t>
            </a:r>
          </a:p>
        </p:txBody>
      </p:sp>
      <p:cxnSp>
        <p:nvCxnSpPr>
          <p:cNvPr id="50" name="Straight Connector 49">
            <a:extLst>
              <a:ext uri="{FF2B5EF4-FFF2-40B4-BE49-F238E27FC236}">
                <a16:creationId xmlns:a16="http://schemas.microsoft.com/office/drawing/2014/main" id="{749EC793-1AD0-4F43-A4A5-387EE029F6B1}"/>
              </a:ext>
            </a:extLst>
          </p:cNvPr>
          <p:cNvCxnSpPr>
            <a:cxnSpLocks/>
          </p:cNvCxnSpPr>
          <p:nvPr/>
        </p:nvCxnSpPr>
        <p:spPr>
          <a:xfrm>
            <a:off x="301327" y="1223609"/>
            <a:ext cx="2701332" cy="0"/>
          </a:xfrm>
          <a:prstGeom prst="line">
            <a:avLst/>
          </a:prstGeom>
          <a:ln w="12700">
            <a:solidFill>
              <a:srgbClr val="1A9A72"/>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134D109-DC29-4892-9540-9FBDBE6653F2}"/>
              </a:ext>
            </a:extLst>
          </p:cNvPr>
          <p:cNvSpPr txBox="1"/>
          <p:nvPr/>
        </p:nvSpPr>
        <p:spPr>
          <a:xfrm>
            <a:off x="301327" y="3035605"/>
            <a:ext cx="1409553" cy="338554"/>
          </a:xfrm>
          <a:prstGeom prst="rect">
            <a:avLst/>
          </a:prstGeom>
          <a:noFill/>
        </p:spPr>
        <p:txBody>
          <a:bodyPr wrap="none" rtlCol="0">
            <a:spAutoFit/>
          </a:bodyPr>
          <a:lstStyle/>
          <a:p>
            <a:r>
              <a:rPr lang="en-SG" sz="1600"/>
              <a:t>Solution: Apply</a:t>
            </a:r>
          </a:p>
        </p:txBody>
      </p:sp>
      <p:cxnSp>
        <p:nvCxnSpPr>
          <p:cNvPr id="52" name="Straight Connector 51">
            <a:extLst>
              <a:ext uri="{FF2B5EF4-FFF2-40B4-BE49-F238E27FC236}">
                <a16:creationId xmlns:a16="http://schemas.microsoft.com/office/drawing/2014/main" id="{4961CC54-303E-4CB1-9898-65078C05483C}"/>
              </a:ext>
            </a:extLst>
          </p:cNvPr>
          <p:cNvCxnSpPr>
            <a:cxnSpLocks/>
          </p:cNvCxnSpPr>
          <p:nvPr/>
        </p:nvCxnSpPr>
        <p:spPr>
          <a:xfrm flipV="1">
            <a:off x="301327" y="3369541"/>
            <a:ext cx="2701332" cy="9734"/>
          </a:xfrm>
          <a:prstGeom prst="line">
            <a:avLst/>
          </a:prstGeom>
          <a:ln w="12700">
            <a:solidFill>
              <a:srgbClr val="1A9A72"/>
            </a:solidFill>
          </a:ln>
        </p:spPr>
        <p:style>
          <a:lnRef idx="1">
            <a:schemeClr val="accent1"/>
          </a:lnRef>
          <a:fillRef idx="0">
            <a:schemeClr val="accent1"/>
          </a:fillRef>
          <a:effectRef idx="0">
            <a:schemeClr val="accent1"/>
          </a:effectRef>
          <a:fontRef idx="minor">
            <a:schemeClr val="tx1"/>
          </a:fontRef>
        </p:style>
      </p:cxnSp>
      <p:sp>
        <p:nvSpPr>
          <p:cNvPr id="53" name="Arrow: Chevron 52">
            <a:extLst>
              <a:ext uri="{FF2B5EF4-FFF2-40B4-BE49-F238E27FC236}">
                <a16:creationId xmlns:a16="http://schemas.microsoft.com/office/drawing/2014/main" id="{D2FB76F5-4529-4AE9-883D-0DAE28684301}"/>
              </a:ext>
            </a:extLst>
          </p:cNvPr>
          <p:cNvSpPr/>
          <p:nvPr/>
        </p:nvSpPr>
        <p:spPr>
          <a:xfrm rot="5400000">
            <a:off x="1480256" y="2283856"/>
            <a:ext cx="343471" cy="875667"/>
          </a:xfrm>
          <a:prstGeom prst="chevron">
            <a:avLst/>
          </a:prstGeom>
          <a:solidFill>
            <a:srgbClr val="22CE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54" name="Cross 53">
            <a:extLst>
              <a:ext uri="{FF2B5EF4-FFF2-40B4-BE49-F238E27FC236}">
                <a16:creationId xmlns:a16="http://schemas.microsoft.com/office/drawing/2014/main" id="{0FFB22EA-20E9-42CB-A501-AED75ED95741}"/>
              </a:ext>
            </a:extLst>
          </p:cNvPr>
          <p:cNvSpPr/>
          <p:nvPr/>
        </p:nvSpPr>
        <p:spPr>
          <a:xfrm>
            <a:off x="1501298" y="4642467"/>
            <a:ext cx="301389" cy="301671"/>
          </a:xfrm>
          <a:prstGeom prst="plus">
            <a:avLst>
              <a:gd name="adj" fmla="val 35959"/>
            </a:avLst>
          </a:prstGeom>
          <a:solidFill>
            <a:srgbClr val="22CE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55" name="Group 54">
            <a:extLst>
              <a:ext uri="{FF2B5EF4-FFF2-40B4-BE49-F238E27FC236}">
                <a16:creationId xmlns:a16="http://schemas.microsoft.com/office/drawing/2014/main" id="{35D10300-D6F3-48E4-BDC9-64B9E527DB3D}"/>
              </a:ext>
            </a:extLst>
          </p:cNvPr>
          <p:cNvGrpSpPr/>
          <p:nvPr/>
        </p:nvGrpSpPr>
        <p:grpSpPr>
          <a:xfrm>
            <a:off x="301327" y="5018545"/>
            <a:ext cx="2701334" cy="1128024"/>
            <a:chOff x="341694" y="1334068"/>
            <a:chExt cx="3485531" cy="1233084"/>
          </a:xfrm>
        </p:grpSpPr>
        <p:grpSp>
          <p:nvGrpSpPr>
            <p:cNvPr id="56" name="Group 55">
              <a:extLst>
                <a:ext uri="{FF2B5EF4-FFF2-40B4-BE49-F238E27FC236}">
                  <a16:creationId xmlns:a16="http://schemas.microsoft.com/office/drawing/2014/main" id="{07A1EF42-591B-4AB5-B44D-E23FA9BCA9B9}"/>
                </a:ext>
              </a:extLst>
            </p:cNvPr>
            <p:cNvGrpSpPr/>
            <p:nvPr/>
          </p:nvGrpSpPr>
          <p:grpSpPr>
            <a:xfrm>
              <a:off x="341694" y="1334068"/>
              <a:ext cx="3485531" cy="1233084"/>
              <a:chOff x="622367" y="1790284"/>
              <a:chExt cx="3485531" cy="1233084"/>
            </a:xfrm>
          </p:grpSpPr>
          <p:sp>
            <p:nvSpPr>
              <p:cNvPr id="58" name="TextBox 57">
                <a:extLst>
                  <a:ext uri="{FF2B5EF4-FFF2-40B4-BE49-F238E27FC236}">
                    <a16:creationId xmlns:a16="http://schemas.microsoft.com/office/drawing/2014/main" id="{53B36D69-CAE1-45E7-987E-6DDC8A7D272E}"/>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Investment decisions made in the past are recorded for the user to reflect on in the future.</a:t>
                </a:r>
              </a:p>
            </p:txBody>
          </p:sp>
          <p:sp>
            <p:nvSpPr>
              <p:cNvPr id="59" name="TextBox 58">
                <a:extLst>
                  <a:ext uri="{FF2B5EF4-FFF2-40B4-BE49-F238E27FC236}">
                    <a16:creationId xmlns:a16="http://schemas.microsoft.com/office/drawing/2014/main" id="{3771CD9B-7578-41EA-8BCB-1B40F3D4FB35}"/>
                  </a:ext>
                </a:extLst>
              </p:cNvPr>
              <p:cNvSpPr txBox="1"/>
              <p:nvPr/>
            </p:nvSpPr>
            <p:spPr>
              <a:xfrm>
                <a:off x="622367" y="1790284"/>
                <a:ext cx="486253" cy="246221"/>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S2</a:t>
                </a:r>
              </a:p>
            </p:txBody>
          </p:sp>
        </p:grpSp>
        <p:sp>
          <p:nvSpPr>
            <p:cNvPr id="57" name="Rectangle 56">
              <a:extLst>
                <a:ext uri="{FF2B5EF4-FFF2-40B4-BE49-F238E27FC236}">
                  <a16:creationId xmlns:a16="http://schemas.microsoft.com/office/drawing/2014/main" id="{26793F96-0F9B-40AA-99B2-7F73970D744E}"/>
                </a:ext>
              </a:extLst>
            </p:cNvPr>
            <p:cNvSpPr/>
            <p:nvPr/>
          </p:nvSpPr>
          <p:spPr>
            <a:xfrm>
              <a:off x="827947" y="1334069"/>
              <a:ext cx="2999278" cy="246221"/>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Record the Journey</a:t>
              </a:r>
            </a:p>
          </p:txBody>
        </p:sp>
      </p:grpSp>
      <p:pic>
        <p:nvPicPr>
          <p:cNvPr id="7" name="Picture 6">
            <a:extLst>
              <a:ext uri="{FF2B5EF4-FFF2-40B4-BE49-F238E27FC236}">
                <a16:creationId xmlns:a16="http://schemas.microsoft.com/office/drawing/2014/main" id="{8686F5E7-F4CD-43B2-B56F-4A2E33BC2B99}"/>
              </a:ext>
            </a:extLst>
          </p:cNvPr>
          <p:cNvPicPr>
            <a:picLocks noChangeAspect="1"/>
          </p:cNvPicPr>
          <p:nvPr/>
        </p:nvPicPr>
        <p:blipFill>
          <a:blip r:embed="rId4"/>
          <a:stretch>
            <a:fillRect/>
          </a:stretch>
        </p:blipFill>
        <p:spPr>
          <a:xfrm>
            <a:off x="5112294" y="4882154"/>
            <a:ext cx="5120704" cy="1365215"/>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310296781"/>
      </p:ext>
    </p:extLst>
  </p:cSld>
  <p:clrMapOvr>
    <a:masterClrMapping/>
  </p:clrMapOvr>
  <mc:AlternateContent xmlns:mc="http://schemas.openxmlformats.org/markup-compatibility/2006">
    <mc:Choice xmlns:p14="http://schemas.microsoft.com/office/powerpoint/2010/main" Requires="p14">
      <p:transition spd="slow" p14:dur="2000" advTm="11599"/>
    </mc:Choice>
    <mc:Fallback>
      <p:transition spd="slow" advTm="11599"/>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7.4|1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Nova Cond">
      <a:majorFont>
        <a:latin typeface="Arial Nova Cond"/>
        <a:ea typeface=""/>
        <a:cs typeface=""/>
      </a:majorFont>
      <a:minorFont>
        <a:latin typeface="Arial Nova C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077DFD7547DE40BB19C407130BA958" ma:contentTypeVersion="7" ma:contentTypeDescription="Create a new document." ma:contentTypeScope="" ma:versionID="e25e8fa420ec29ab8d19778f8390958c">
  <xsd:schema xmlns:xsd="http://www.w3.org/2001/XMLSchema" xmlns:xs="http://www.w3.org/2001/XMLSchema" xmlns:p="http://schemas.microsoft.com/office/2006/metadata/properties" xmlns:ns3="7d18e092-22ed-4b3a-8134-bef48e64f2c3" xmlns:ns4="146f35c0-5549-4b11-9385-b5bad1d7a6e6" targetNamespace="http://schemas.microsoft.com/office/2006/metadata/properties" ma:root="true" ma:fieldsID="7151216865053415f358d366f71369ed" ns3:_="" ns4:_="">
    <xsd:import namespace="7d18e092-22ed-4b3a-8134-bef48e64f2c3"/>
    <xsd:import namespace="146f35c0-5549-4b11-9385-b5bad1d7a6e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18e092-22ed-4b3a-8134-bef48e64f2c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46f35c0-5549-4b11-9385-b5bad1d7a6e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EA551D-A64D-41DF-8DD2-26C4262686BF}">
  <ds:schemaRefs>
    <ds:schemaRef ds:uri="146f35c0-5549-4b11-9385-b5bad1d7a6e6"/>
    <ds:schemaRef ds:uri="7d18e092-22ed-4b3a-8134-bef48e64f2c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C3B1400-8645-4F2D-A6F6-288FF85A9F52}">
  <ds:schemaRefs>
    <ds:schemaRef ds:uri="http://schemas.microsoft.com/sharepoint/v3/contenttype/forms"/>
  </ds:schemaRefs>
</ds:datastoreItem>
</file>

<file path=customXml/itemProps3.xml><?xml version="1.0" encoding="utf-8"?>
<ds:datastoreItem xmlns:ds="http://schemas.openxmlformats.org/officeDocument/2006/customXml" ds:itemID="{ACBA2150-0912-4867-9AC1-4627B4BB09E7}">
  <ds:schemaRefs>
    <ds:schemaRef ds:uri="146f35c0-5549-4b11-9385-b5bad1d7a6e6"/>
    <ds:schemaRef ds:uri="7d18e092-22ed-4b3a-8134-bef48e64f2c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TotalTime>
  <Words>1062</Words>
  <Application>Microsoft Office PowerPoint</Application>
  <PresentationFormat>Widescreen</PresentationFormat>
  <Paragraphs>146</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Nova Cond</vt:lpstr>
      <vt:lpstr>Calibri</vt:lpstr>
      <vt:lpstr>Candara Light</vt:lpstr>
      <vt:lpstr>Office Theme</vt:lpstr>
      <vt:lpstr>P . E . A . 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 ong</dc:creator>
  <cp:lastModifiedBy>char ong</cp:lastModifiedBy>
  <cp:revision>4</cp:revision>
  <dcterms:created xsi:type="dcterms:W3CDTF">2020-09-06T09:46:41Z</dcterms:created>
  <dcterms:modified xsi:type="dcterms:W3CDTF">2020-09-07T09:34:40Z</dcterms:modified>
</cp:coreProperties>
</file>