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Lst>
  <p:sldSz cx="9144000" cy="6858000" type="screen4x3"/>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0" d="100"/>
          <a:sy n="80" d="100"/>
        </p:scale>
        <p:origin x="145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hasCustomPrompt="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8534DF2E-4F1A-4A7F-A6EE-A64E98D90C8C}" type="datetimeFigureOut">
              <a:rPr lang="es-HN" smtClean="0"/>
            </a:fld>
            <a:endParaRPr lang="es-HN"/>
          </a:p>
        </p:txBody>
      </p:sp>
      <p:sp>
        <p:nvSpPr>
          <p:cNvPr id="19" name="18 Marcador de pie de página"/>
          <p:cNvSpPr>
            <a:spLocks noGrp="1"/>
          </p:cNvSpPr>
          <p:nvPr>
            <p:ph type="ftr" sz="quarter" idx="11"/>
          </p:nvPr>
        </p:nvSpPr>
        <p:spPr/>
        <p:txBody>
          <a:bodyPr/>
          <a:lstStyle/>
          <a:p>
            <a:endParaRPr lang="es-HN"/>
          </a:p>
        </p:txBody>
      </p:sp>
      <p:sp>
        <p:nvSpPr>
          <p:cNvPr id="27" name="26 Marcador de número de diapositiva"/>
          <p:cNvSpPr>
            <a:spLocks noGrp="1"/>
          </p:cNvSpPr>
          <p:nvPr>
            <p:ph type="sldNum" sz="quarter" idx="12"/>
          </p:nvPr>
        </p:nvSpPr>
        <p:spPr/>
        <p:txBody>
          <a:bodyPr/>
          <a:lstStyle/>
          <a:p>
            <a:fld id="{5EABF6C3-5EC9-49BB-8A43-6CD3D2AF52FF}" type="slidenum">
              <a:rPr lang="es-HN" smtClean="0"/>
            </a:fld>
            <a:endParaRPr lang="es-H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hasCustomPrompt="1"/>
          </p:nvPr>
        </p:nvSpPr>
        <p:spPr/>
        <p:txBody>
          <a:bodyPr vert="eaVert"/>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534DF2E-4F1A-4A7F-A6EE-A64E98D90C8C}" type="datetimeFigureOut">
              <a:rPr lang="es-HN" smtClean="0"/>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5EABF6C3-5EC9-49BB-8A43-6CD3D2AF52FF}" type="slidenum">
              <a:rPr lang="es-HN" smtClean="0"/>
            </a:fld>
            <a:endParaRPr lang="es-H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hasCustomPrompt="1"/>
          </p:nvPr>
        </p:nvSpPr>
        <p:spPr>
          <a:xfrm>
            <a:off x="457200" y="914401"/>
            <a:ext cx="6019800" cy="5211763"/>
          </a:xfrm>
        </p:spPr>
        <p:txBody>
          <a:bodyPr vert="eaVert"/>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534DF2E-4F1A-4A7F-A6EE-A64E98D90C8C}" type="datetimeFigureOut">
              <a:rPr lang="es-HN" smtClean="0"/>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5EABF6C3-5EC9-49BB-8A43-6CD3D2AF52FF}" type="slidenum">
              <a:rPr lang="es-HN" smtClean="0"/>
            </a:fld>
            <a:endParaRPr lang="es-H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hasCustomPrompt="1"/>
          </p:nvPr>
        </p:nvSpPr>
        <p:spPr/>
        <p:txBody>
          <a:bodyPr/>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8534DF2E-4F1A-4A7F-A6EE-A64E98D90C8C}" type="datetimeFigureOut">
              <a:rPr lang="es-HN" smtClean="0"/>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5EABF6C3-5EC9-49BB-8A43-6CD3D2AF52FF}" type="slidenum">
              <a:rPr lang="es-HN" smtClean="0"/>
            </a:fld>
            <a:endParaRPr lang="es-H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hasCustomPrompt="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endParaRPr kumimoji="0" lang="es-ES" smtClean="0"/>
          </a:p>
        </p:txBody>
      </p:sp>
      <p:sp>
        <p:nvSpPr>
          <p:cNvPr id="4" name="3 Marcador de fecha"/>
          <p:cNvSpPr>
            <a:spLocks noGrp="1"/>
          </p:cNvSpPr>
          <p:nvPr>
            <p:ph type="dt" sz="half" idx="10"/>
          </p:nvPr>
        </p:nvSpPr>
        <p:spPr/>
        <p:txBody>
          <a:bodyPr/>
          <a:lstStyle/>
          <a:p>
            <a:fld id="{8534DF2E-4F1A-4A7F-A6EE-A64E98D90C8C}" type="datetimeFigureOut">
              <a:rPr lang="es-HN" smtClean="0"/>
            </a:fld>
            <a:endParaRPr lang="es-HN"/>
          </a:p>
        </p:txBody>
      </p:sp>
      <p:sp>
        <p:nvSpPr>
          <p:cNvPr id="5" name="4 Marcador de pie de página"/>
          <p:cNvSpPr>
            <a:spLocks noGrp="1"/>
          </p:cNvSpPr>
          <p:nvPr>
            <p:ph type="ftr" sz="quarter" idx="11"/>
          </p:nvPr>
        </p:nvSpPr>
        <p:spPr/>
        <p:txBody>
          <a:bodyPr/>
          <a:lstStyle/>
          <a:p>
            <a:endParaRPr lang="es-HN"/>
          </a:p>
        </p:txBody>
      </p:sp>
      <p:sp>
        <p:nvSpPr>
          <p:cNvPr id="6" name="5 Marcador de número de diapositiva"/>
          <p:cNvSpPr>
            <a:spLocks noGrp="1"/>
          </p:cNvSpPr>
          <p:nvPr>
            <p:ph type="sldNum" sz="quarter" idx="12"/>
          </p:nvPr>
        </p:nvSpPr>
        <p:spPr/>
        <p:txBody>
          <a:bodyPr/>
          <a:lstStyle/>
          <a:p>
            <a:fld id="{5EABF6C3-5EC9-49BB-8A43-6CD3D2AF52FF}" type="slidenum">
              <a:rPr lang="es-HN" smtClean="0"/>
            </a:fld>
            <a:endParaRPr lang="es-H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hasCustomPrompt="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4" name="3 Marcador de contenido"/>
          <p:cNvSpPr>
            <a:spLocks noGrp="1"/>
          </p:cNvSpPr>
          <p:nvPr>
            <p:ph sz="half" idx="2" hasCustomPrompt="1"/>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534DF2E-4F1A-4A7F-A6EE-A64E98D90C8C}" type="datetimeFigureOut">
              <a:rPr lang="es-HN" smtClean="0"/>
            </a:fld>
            <a:endParaRPr lang="es-HN"/>
          </a:p>
        </p:txBody>
      </p:sp>
      <p:sp>
        <p:nvSpPr>
          <p:cNvPr id="6" name="5 Marcador de pie de página"/>
          <p:cNvSpPr>
            <a:spLocks noGrp="1"/>
          </p:cNvSpPr>
          <p:nvPr>
            <p:ph type="ftr" sz="quarter" idx="11"/>
          </p:nvPr>
        </p:nvSpPr>
        <p:spPr/>
        <p:txBody>
          <a:bodyPr/>
          <a:lstStyle/>
          <a:p>
            <a:endParaRPr lang="es-HN"/>
          </a:p>
        </p:txBody>
      </p:sp>
      <p:sp>
        <p:nvSpPr>
          <p:cNvPr id="7" name="6 Marcador de número de diapositiva"/>
          <p:cNvSpPr>
            <a:spLocks noGrp="1"/>
          </p:cNvSpPr>
          <p:nvPr>
            <p:ph type="sldNum" sz="quarter" idx="12"/>
          </p:nvPr>
        </p:nvSpPr>
        <p:spPr/>
        <p:txBody>
          <a:bodyPr/>
          <a:lstStyle/>
          <a:p>
            <a:fld id="{5EABF6C3-5EC9-49BB-8A43-6CD3D2AF52FF}" type="slidenum">
              <a:rPr lang="es-HN" smtClean="0"/>
            </a:fld>
            <a:endParaRPr lang="es-H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hasCustomPrompt="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endParaRPr kumimoji="0" lang="es-ES" smtClean="0"/>
          </a:p>
        </p:txBody>
      </p:sp>
      <p:sp>
        <p:nvSpPr>
          <p:cNvPr id="4" name="3 Marcador de texto"/>
          <p:cNvSpPr>
            <a:spLocks noGrp="1"/>
          </p:cNvSpPr>
          <p:nvPr>
            <p:ph type="body" sz="half" idx="3" hasCustomPrompt="1"/>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endParaRPr kumimoji="0" lang="es-ES" smtClean="0"/>
          </a:p>
        </p:txBody>
      </p:sp>
      <p:sp>
        <p:nvSpPr>
          <p:cNvPr id="5" name="4 Marcador de contenido"/>
          <p:cNvSpPr>
            <a:spLocks noGrp="1"/>
          </p:cNvSpPr>
          <p:nvPr>
            <p:ph sz="quarter" idx="2" hasCustomPrompt="1"/>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6" name="5 Marcador de contenido"/>
          <p:cNvSpPr>
            <a:spLocks noGrp="1"/>
          </p:cNvSpPr>
          <p:nvPr>
            <p:ph sz="quarter" idx="4" hasCustomPrompt="1"/>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8534DF2E-4F1A-4A7F-A6EE-A64E98D90C8C}" type="datetimeFigureOut">
              <a:rPr lang="es-HN" smtClean="0"/>
            </a:fld>
            <a:endParaRPr lang="es-HN"/>
          </a:p>
        </p:txBody>
      </p:sp>
      <p:sp>
        <p:nvSpPr>
          <p:cNvPr id="8" name="7 Marcador de pie de página"/>
          <p:cNvSpPr>
            <a:spLocks noGrp="1"/>
          </p:cNvSpPr>
          <p:nvPr>
            <p:ph type="ftr" sz="quarter" idx="11"/>
          </p:nvPr>
        </p:nvSpPr>
        <p:spPr/>
        <p:txBody>
          <a:bodyPr/>
          <a:lstStyle/>
          <a:p>
            <a:endParaRPr lang="es-HN"/>
          </a:p>
        </p:txBody>
      </p:sp>
      <p:sp>
        <p:nvSpPr>
          <p:cNvPr id="9" name="8 Marcador de número de diapositiva"/>
          <p:cNvSpPr>
            <a:spLocks noGrp="1"/>
          </p:cNvSpPr>
          <p:nvPr>
            <p:ph type="sldNum" sz="quarter" idx="12"/>
          </p:nvPr>
        </p:nvSpPr>
        <p:spPr/>
        <p:txBody>
          <a:bodyPr/>
          <a:lstStyle/>
          <a:p>
            <a:fld id="{5EABF6C3-5EC9-49BB-8A43-6CD3D2AF52FF}" type="slidenum">
              <a:rPr lang="es-HN" smtClean="0"/>
            </a:fld>
            <a:endParaRPr lang="es-H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8534DF2E-4F1A-4A7F-A6EE-A64E98D90C8C}" type="datetimeFigureOut">
              <a:rPr lang="es-HN" smtClean="0"/>
            </a:fld>
            <a:endParaRPr lang="es-HN"/>
          </a:p>
        </p:txBody>
      </p:sp>
      <p:sp>
        <p:nvSpPr>
          <p:cNvPr id="4" name="3 Marcador de pie de página"/>
          <p:cNvSpPr>
            <a:spLocks noGrp="1"/>
          </p:cNvSpPr>
          <p:nvPr>
            <p:ph type="ftr" sz="quarter" idx="11"/>
          </p:nvPr>
        </p:nvSpPr>
        <p:spPr/>
        <p:txBody>
          <a:bodyPr/>
          <a:lstStyle/>
          <a:p>
            <a:endParaRPr lang="es-HN"/>
          </a:p>
        </p:txBody>
      </p:sp>
      <p:sp>
        <p:nvSpPr>
          <p:cNvPr id="5" name="4 Marcador de número de diapositiva"/>
          <p:cNvSpPr>
            <a:spLocks noGrp="1"/>
          </p:cNvSpPr>
          <p:nvPr>
            <p:ph type="sldNum" sz="quarter" idx="12"/>
          </p:nvPr>
        </p:nvSpPr>
        <p:spPr/>
        <p:txBody>
          <a:bodyPr/>
          <a:lstStyle/>
          <a:p>
            <a:fld id="{5EABF6C3-5EC9-49BB-8A43-6CD3D2AF52FF}" type="slidenum">
              <a:rPr lang="es-HN" smtClean="0"/>
            </a:fld>
            <a:endParaRPr lang="es-H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534DF2E-4F1A-4A7F-A6EE-A64E98D90C8C}" type="datetimeFigureOut">
              <a:rPr lang="es-HN" smtClean="0"/>
            </a:fld>
            <a:endParaRPr lang="es-HN"/>
          </a:p>
        </p:txBody>
      </p:sp>
      <p:sp>
        <p:nvSpPr>
          <p:cNvPr id="3" name="2 Marcador de pie de página"/>
          <p:cNvSpPr>
            <a:spLocks noGrp="1"/>
          </p:cNvSpPr>
          <p:nvPr>
            <p:ph type="ftr" sz="quarter" idx="11"/>
          </p:nvPr>
        </p:nvSpPr>
        <p:spPr/>
        <p:txBody>
          <a:bodyPr/>
          <a:lstStyle/>
          <a:p>
            <a:endParaRPr lang="es-HN"/>
          </a:p>
        </p:txBody>
      </p:sp>
      <p:sp>
        <p:nvSpPr>
          <p:cNvPr id="4" name="3 Marcador de número de diapositiva"/>
          <p:cNvSpPr>
            <a:spLocks noGrp="1"/>
          </p:cNvSpPr>
          <p:nvPr>
            <p:ph type="sldNum" sz="quarter" idx="12"/>
          </p:nvPr>
        </p:nvSpPr>
        <p:spPr/>
        <p:txBody>
          <a:bodyPr/>
          <a:lstStyle/>
          <a:p>
            <a:fld id="{5EABF6C3-5EC9-49BB-8A43-6CD3D2AF52FF}" type="slidenum">
              <a:rPr lang="es-HN" smtClean="0"/>
            </a:fld>
            <a:endParaRPr lang="es-H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hasCustomPrompt="1"/>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endParaRPr kumimoji="0" lang="es-ES" smtClean="0"/>
          </a:p>
        </p:txBody>
      </p:sp>
      <p:sp>
        <p:nvSpPr>
          <p:cNvPr id="4" name="3 Marcador de contenido"/>
          <p:cNvSpPr>
            <a:spLocks noGrp="1"/>
          </p:cNvSpPr>
          <p:nvPr>
            <p:ph sz="half" idx="1" hasCustomPrompt="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8534DF2E-4F1A-4A7F-A6EE-A64E98D90C8C}" type="datetimeFigureOut">
              <a:rPr lang="es-HN" smtClean="0"/>
            </a:fld>
            <a:endParaRPr lang="es-HN"/>
          </a:p>
        </p:txBody>
      </p:sp>
      <p:sp>
        <p:nvSpPr>
          <p:cNvPr id="6" name="5 Marcador de pie de página"/>
          <p:cNvSpPr>
            <a:spLocks noGrp="1"/>
          </p:cNvSpPr>
          <p:nvPr>
            <p:ph type="ftr" sz="quarter" idx="11"/>
          </p:nvPr>
        </p:nvSpPr>
        <p:spPr/>
        <p:txBody>
          <a:bodyPr/>
          <a:lstStyle/>
          <a:p>
            <a:endParaRPr lang="es-HN"/>
          </a:p>
        </p:txBody>
      </p:sp>
      <p:sp>
        <p:nvSpPr>
          <p:cNvPr id="7" name="6 Marcador de número de diapositiva"/>
          <p:cNvSpPr>
            <a:spLocks noGrp="1"/>
          </p:cNvSpPr>
          <p:nvPr>
            <p:ph type="sldNum" sz="quarter" idx="12"/>
          </p:nvPr>
        </p:nvSpPr>
        <p:spPr/>
        <p:txBody>
          <a:bodyPr/>
          <a:lstStyle/>
          <a:p>
            <a:fld id="{5EABF6C3-5EC9-49BB-8A43-6CD3D2AF52FF}" type="slidenum">
              <a:rPr lang="es-HN" smtClean="0"/>
            </a:fld>
            <a:endParaRPr lang="es-H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hasCustomPrompt="1"/>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endParaRPr kumimoji="0" lang="es-ES" smtClean="0"/>
          </a:p>
        </p:txBody>
      </p:sp>
      <p:sp>
        <p:nvSpPr>
          <p:cNvPr id="5" name="4 Marcador de fecha"/>
          <p:cNvSpPr>
            <a:spLocks noGrp="1"/>
          </p:cNvSpPr>
          <p:nvPr>
            <p:ph type="dt" sz="half" idx="10"/>
          </p:nvPr>
        </p:nvSpPr>
        <p:spPr/>
        <p:txBody>
          <a:bodyPr/>
          <a:lstStyle/>
          <a:p>
            <a:fld id="{8534DF2E-4F1A-4A7F-A6EE-A64E98D90C8C}" type="datetimeFigureOut">
              <a:rPr lang="es-HN" smtClean="0"/>
            </a:fld>
            <a:endParaRPr lang="es-HN"/>
          </a:p>
        </p:txBody>
      </p:sp>
      <p:sp>
        <p:nvSpPr>
          <p:cNvPr id="6" name="5 Marcador de pie de página"/>
          <p:cNvSpPr>
            <a:spLocks noGrp="1"/>
          </p:cNvSpPr>
          <p:nvPr>
            <p:ph type="ftr" sz="quarter" idx="11"/>
          </p:nvPr>
        </p:nvSpPr>
        <p:spPr/>
        <p:txBody>
          <a:bodyPr/>
          <a:lstStyle/>
          <a:p>
            <a:endParaRPr lang="es-HN"/>
          </a:p>
        </p:txBody>
      </p:sp>
      <p:sp>
        <p:nvSpPr>
          <p:cNvPr id="7" name="6 Marcador de número de diapositiva"/>
          <p:cNvSpPr>
            <a:spLocks noGrp="1"/>
          </p:cNvSpPr>
          <p:nvPr>
            <p:ph type="sldNum" sz="quarter" idx="12"/>
          </p:nvPr>
        </p:nvSpPr>
        <p:spPr>
          <a:xfrm>
            <a:off x="8077200" y="6356350"/>
            <a:ext cx="609600" cy="365125"/>
          </a:xfrm>
        </p:spPr>
        <p:txBody>
          <a:bodyPr/>
          <a:lstStyle/>
          <a:p>
            <a:fld id="{5EABF6C3-5EC9-49BB-8A43-6CD3D2AF52FF}" type="slidenum">
              <a:rPr lang="es-HN" smtClean="0"/>
            </a:fld>
            <a:endParaRPr lang="es-HN"/>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endParaRPr kumimoji="0" lang="es-ES" smtClean="0"/>
          </a:p>
          <a:p>
            <a:pPr lvl="1" eaLnBrk="1" latinLnBrk="0" hangingPunct="1"/>
            <a:r>
              <a:rPr kumimoji="0" lang="es-ES" smtClean="0"/>
              <a:t>Segundo nivel</a:t>
            </a:r>
            <a:endParaRPr kumimoji="0" lang="es-ES" smtClean="0"/>
          </a:p>
          <a:p>
            <a:pPr lvl="2" eaLnBrk="1" latinLnBrk="0" hangingPunct="1"/>
            <a:r>
              <a:rPr kumimoji="0" lang="es-ES" smtClean="0"/>
              <a:t>Tercer nivel</a:t>
            </a:r>
            <a:endParaRPr kumimoji="0" lang="es-ES" smtClean="0"/>
          </a:p>
          <a:p>
            <a:pPr lvl="3" eaLnBrk="1" latinLnBrk="0" hangingPunct="1"/>
            <a:r>
              <a:rPr kumimoji="0" lang="es-ES" smtClean="0"/>
              <a:t>Cuarto nivel</a:t>
            </a:r>
            <a:endParaRPr kumimoji="0" lang="es-ES" smtClean="0"/>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534DF2E-4F1A-4A7F-A6EE-A64E98D90C8C}" type="datetimeFigureOut">
              <a:rPr lang="es-HN" smtClean="0"/>
            </a:fld>
            <a:endParaRPr lang="es-HN"/>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HN"/>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EABF6C3-5EC9-49BB-8A43-6CD3D2AF52FF}" type="slidenum">
              <a:rPr lang="es-HN" smtClean="0"/>
            </a:fld>
            <a:endParaRPr lang="es-HN"/>
          </a:p>
        </p:txBody>
      </p:sp>
      <p:grpSp>
        <p:nvGrpSpPr>
          <p:cNvPr id="2" name="1 Grupo"/>
          <p:cNvGrpSpPr/>
          <p:nvPr/>
        </p:nvGrpSpPr>
        <p:grpSpPr>
          <a:xfrm>
            <a:off x="-19017" y="202408"/>
            <a:ext cx="9180548" cy="649224"/>
            <a:chOff x="-19045" y="216550"/>
            <a:chExt cx="9180548" cy="649224"/>
          </a:xfrm>
        </p:grpSpPr>
        <p:sp>
          <p:nvSpPr>
            <p:cNvPr id="12" name="11 Forma libre"/>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39552" y="332656"/>
            <a:ext cx="7992888" cy="6264696"/>
          </a:xfrm>
        </p:spPr>
        <p:txBody>
          <a:bodyPr>
            <a:normAutofit fontScale="85000" lnSpcReduction="20000"/>
          </a:bodyPr>
          <a:lstStyle/>
          <a:p>
            <a:pPr algn="just"/>
            <a:endParaRPr lang="es-HN" dirty="0" smtClean="0">
              <a:solidFill>
                <a:schemeClr val="tx1"/>
              </a:solidFill>
            </a:endParaRPr>
          </a:p>
          <a:p>
            <a:pPr algn="just"/>
            <a:endParaRPr lang="es-HN" dirty="0">
              <a:solidFill>
                <a:schemeClr val="tx1"/>
              </a:solidFill>
            </a:endParaRPr>
          </a:p>
          <a:p>
            <a:pPr algn="just"/>
            <a:r>
              <a:rPr lang="es-HN" dirty="0" smtClean="0">
                <a:solidFill>
                  <a:schemeClr val="tx1"/>
                </a:solidFill>
              </a:rPr>
              <a:t>Cuando </a:t>
            </a:r>
            <a:r>
              <a:rPr lang="es-HN" dirty="0">
                <a:solidFill>
                  <a:schemeClr val="tx1"/>
                </a:solidFill>
              </a:rPr>
              <a:t>se trata de comprender los requerimientos de información de los usuarios, debemos ser capaces de conceptualizar la forma en la que los datos se mueven </a:t>
            </a:r>
            <a:r>
              <a:rPr lang="es-HN" dirty="0" err="1">
                <a:solidFill>
                  <a:schemeClr val="tx1"/>
                </a:solidFill>
              </a:rPr>
              <a:t>atraves</a:t>
            </a:r>
            <a:r>
              <a:rPr lang="es-HN" dirty="0">
                <a:solidFill>
                  <a:schemeClr val="tx1"/>
                </a:solidFill>
              </a:rPr>
              <a:t> de la organización., los procesos o transformaciones que sufren los datos y lo que son sus salidas. Aunque las entrevistas y la investigación de datos relevantes proporcionan una narración verbal del sistema, una representación visual puede cristalizar esa información en una forma útil.</a:t>
            </a:r>
            <a:endParaRPr lang="es-HN" dirty="0">
              <a:solidFill>
                <a:schemeClr val="tx1"/>
              </a:solidFill>
            </a:endParaRPr>
          </a:p>
          <a:p>
            <a:pPr algn="just"/>
            <a:r>
              <a:rPr lang="es-HN" dirty="0">
                <a:solidFill>
                  <a:schemeClr val="tx1"/>
                </a:solidFill>
              </a:rPr>
              <a:t>Mediante una técnica de análisis estructurado llamado diagramas de flujo de datos (DFD), podemos reunir una representación grafica de los procesos de los datos a lo largo de la organización. El enfoque del flujo de datos enfatiza la lógica subyacente del sistema. Mediante el uso de combinaciones de solamente cuatro símbolos, podemos crear una representación pictórica de los procesos que eventualmente proporcionaran documentación firme del sistema.</a:t>
            </a:r>
            <a:endParaRPr lang="es-HN" dirty="0">
              <a:solidFill>
                <a:schemeClr val="tx1"/>
              </a:solidFill>
            </a:endParaRPr>
          </a:p>
          <a:p>
            <a:pPr algn="just"/>
            <a:r>
              <a:rPr lang="es-HN" dirty="0">
                <a:solidFill>
                  <a:schemeClr val="tx1"/>
                </a:solidFill>
              </a:rPr>
              <a:t>El enfoque de flujo de datos tiene cuatro ventajas principales sobre la explicación narrativa de la forma en que se mueven los datos </a:t>
            </a:r>
            <a:r>
              <a:rPr lang="es-HN" dirty="0" err="1">
                <a:solidFill>
                  <a:schemeClr val="tx1"/>
                </a:solidFill>
              </a:rPr>
              <a:t>atraves</a:t>
            </a:r>
            <a:r>
              <a:rPr lang="es-HN" dirty="0">
                <a:solidFill>
                  <a:schemeClr val="tx1"/>
                </a:solidFill>
              </a:rPr>
              <a:t> del sistema. Estas son</a:t>
            </a:r>
            <a:r>
              <a:rPr lang="es-HN" dirty="0" smtClean="0">
                <a:solidFill>
                  <a:schemeClr val="tx1"/>
                </a:solidFill>
              </a:rPr>
              <a:t>:</a:t>
            </a:r>
            <a:endParaRPr lang="es-HN"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577483"/>
          </a:xfrm>
        </p:spPr>
        <p:txBody>
          <a:bodyPr>
            <a:normAutofit fontScale="77500" lnSpcReduction="20000"/>
          </a:bodyPr>
          <a:lstStyle/>
          <a:p>
            <a:pPr lvl="0" algn="just">
              <a:buNone/>
            </a:pPr>
            <a:r>
              <a:rPr lang="es-HN" dirty="0" smtClean="0">
                <a:solidFill>
                  <a:schemeClr val="tx1"/>
                </a:solidFill>
              </a:rPr>
              <a:t>1. Libertad para realizar en forma muy temprana la implementación técnica del sistema.</a:t>
            </a:r>
            <a:endParaRPr lang="es-HN" dirty="0" smtClean="0">
              <a:solidFill>
                <a:schemeClr val="tx1"/>
              </a:solidFill>
            </a:endParaRPr>
          </a:p>
          <a:p>
            <a:pPr lvl="0" algn="just">
              <a:buNone/>
            </a:pPr>
            <a:r>
              <a:rPr lang="es-HN" dirty="0" smtClean="0">
                <a:solidFill>
                  <a:schemeClr val="tx1"/>
                </a:solidFill>
              </a:rPr>
              <a:t>2. Una mayor comprensión de las interrelaciones de los sistemas y subsistemas.</a:t>
            </a:r>
            <a:endParaRPr lang="es-HN" dirty="0" smtClean="0">
              <a:solidFill>
                <a:schemeClr val="tx1"/>
              </a:solidFill>
            </a:endParaRPr>
          </a:p>
          <a:p>
            <a:pPr lvl="0" algn="just">
              <a:buNone/>
            </a:pPr>
            <a:r>
              <a:rPr lang="es-HN" dirty="0" smtClean="0">
                <a:solidFill>
                  <a:schemeClr val="tx1"/>
                </a:solidFill>
              </a:rPr>
              <a:t>3. Comunicación del conocimiento del sistema actual a los usuarios por medio de diagramas de flujo de datos.</a:t>
            </a:r>
            <a:endParaRPr lang="es-HN" dirty="0" smtClean="0">
              <a:solidFill>
                <a:schemeClr val="tx1"/>
              </a:solidFill>
            </a:endParaRPr>
          </a:p>
          <a:p>
            <a:pPr lvl="0" algn="just">
              <a:buNone/>
            </a:pPr>
            <a:endParaRPr lang="es-HN" dirty="0" smtClean="0"/>
          </a:p>
          <a:p>
            <a:pPr lvl="0" algn="just">
              <a:buNone/>
            </a:pPr>
            <a:r>
              <a:rPr lang="es-HN" dirty="0" smtClean="0"/>
              <a:t>Análisis de un sistema propuesto para determinar si han sido definidos </a:t>
            </a:r>
            <a:endParaRPr lang="es-HN" dirty="0" smtClean="0"/>
          </a:p>
          <a:p>
            <a:pPr lvl="0" algn="just">
              <a:buNone/>
            </a:pPr>
            <a:r>
              <a:rPr lang="es-HN" dirty="0" smtClean="0"/>
              <a:t>los datos y procesos necesarios.</a:t>
            </a:r>
            <a:endParaRPr lang="es-HN" dirty="0" smtClean="0"/>
          </a:p>
          <a:p>
            <a:pPr algn="just">
              <a:buNone/>
            </a:pPr>
            <a:r>
              <a:rPr lang="es-HN" dirty="0" smtClean="0"/>
              <a:t>El enfoque de flujos de datos tiene la ventaja adicional de servir como </a:t>
            </a:r>
            <a:endParaRPr lang="es-HN" dirty="0" smtClean="0"/>
          </a:p>
          <a:p>
            <a:pPr algn="just">
              <a:buNone/>
            </a:pPr>
            <a:r>
              <a:rPr lang="es-HN" dirty="0" smtClean="0"/>
              <a:t>un ejercicio útil para los analistas de sistemas, permitiéndoles </a:t>
            </a:r>
            <a:endParaRPr lang="es-HN" dirty="0" smtClean="0"/>
          </a:p>
          <a:p>
            <a:pPr algn="just">
              <a:buNone/>
            </a:pPr>
            <a:r>
              <a:rPr lang="es-HN" dirty="0" smtClean="0"/>
              <a:t>comprender mejor las interrelaciones del sistema y los subsistemas. </a:t>
            </a:r>
            <a:endParaRPr lang="es-HN" dirty="0" smtClean="0"/>
          </a:p>
          <a:p>
            <a:pPr algn="just">
              <a:buNone/>
            </a:pPr>
            <a:r>
              <a:rPr lang="es-HN" dirty="0" smtClean="0"/>
              <a:t>Para elaborar un flujo de datos  se usan cuatro símbolos básicos para </a:t>
            </a:r>
            <a:endParaRPr lang="es-HN" dirty="0" smtClean="0"/>
          </a:p>
          <a:p>
            <a:pPr algn="just">
              <a:buNone/>
            </a:pPr>
            <a:r>
              <a:rPr lang="es-HN" dirty="0" smtClean="0"/>
              <a:t>diagramar el movimiento de datos en los diagramas de flujo de datos. </a:t>
            </a:r>
            <a:endParaRPr lang="es-HN" dirty="0" smtClean="0"/>
          </a:p>
          <a:p>
            <a:pPr algn="just">
              <a:buNone/>
            </a:pPr>
            <a:r>
              <a:rPr lang="es-HN" dirty="0" smtClean="0"/>
              <a:t>Son un cuadro doble, una flecha, un rectángulo con esquinas </a:t>
            </a:r>
            <a:endParaRPr lang="es-HN" dirty="0" smtClean="0"/>
          </a:p>
          <a:p>
            <a:pPr algn="just">
              <a:buNone/>
            </a:pPr>
            <a:r>
              <a:rPr lang="es-HN" dirty="0" smtClean="0"/>
              <a:t>redondeadas y un rectángulo de extremo abierto (cerrado en el lado </a:t>
            </a:r>
            <a:endParaRPr lang="es-HN" dirty="0" smtClean="0"/>
          </a:p>
          <a:p>
            <a:pPr algn="just">
              <a:buNone/>
            </a:pPr>
            <a:r>
              <a:rPr lang="es-HN" dirty="0" smtClean="0"/>
              <a:t>izquierdo y abierto en el lado derecho).</a:t>
            </a:r>
            <a:endParaRPr lang="es-HN" dirty="0" smtClean="0"/>
          </a:p>
          <a:p>
            <a:pPr algn="just"/>
            <a:endParaRPr lang="es-HN" dirty="0" smtClean="0"/>
          </a:p>
          <a:p>
            <a:pPr>
              <a:buNone/>
            </a:pPr>
            <a:endParaRPr lang="es-H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3 Tabla"/>
          <p:cNvGraphicFramePr>
            <a:graphicFrameLocks noGrp="1"/>
          </p:cNvGraphicFramePr>
          <p:nvPr/>
        </p:nvGraphicFramePr>
        <p:xfrm>
          <a:off x="539553" y="332656"/>
          <a:ext cx="8208912" cy="5443804"/>
        </p:xfrm>
        <a:graphic>
          <a:graphicData uri="http://schemas.openxmlformats.org/drawingml/2006/table">
            <a:tbl>
              <a:tblPr firstRow="1" bandRow="1">
                <a:tableStyleId>{5C22544A-7EE6-4342-B048-85BDC9FD1C3A}</a:tableStyleId>
              </a:tblPr>
              <a:tblGrid>
                <a:gridCol w="2736304"/>
                <a:gridCol w="2736304"/>
                <a:gridCol w="2736304"/>
              </a:tblGrid>
              <a:tr h="432048">
                <a:tc>
                  <a:txBody>
                    <a:bodyPr/>
                    <a:lstStyle/>
                    <a:p>
                      <a:r>
                        <a:rPr lang="es-HN" dirty="0" smtClean="0"/>
                        <a:t>Símbolo</a:t>
                      </a:r>
                      <a:endParaRPr lang="es-HN" dirty="0"/>
                    </a:p>
                  </a:txBody>
                  <a:tcPr/>
                </a:tc>
                <a:tc>
                  <a:txBody>
                    <a:bodyPr/>
                    <a:lstStyle/>
                    <a:p>
                      <a:pPr algn="ctr"/>
                      <a:r>
                        <a:rPr lang="es-HN" dirty="0" smtClean="0"/>
                        <a:t>Entidad</a:t>
                      </a:r>
                      <a:endParaRPr lang="es-HN" dirty="0"/>
                    </a:p>
                  </a:txBody>
                  <a:tcPr/>
                </a:tc>
                <a:tc>
                  <a:txBody>
                    <a:bodyPr/>
                    <a:lstStyle/>
                    <a:p>
                      <a:pPr algn="ctr"/>
                      <a:r>
                        <a:rPr lang="es-HN" dirty="0" smtClean="0"/>
                        <a:t>Ejemplo</a:t>
                      </a:r>
                      <a:endParaRPr lang="es-HN" dirty="0"/>
                    </a:p>
                  </a:txBody>
                  <a:tcPr/>
                </a:tc>
              </a:tr>
              <a:tr h="1252939">
                <a:tc>
                  <a:txBody>
                    <a:bodyPr/>
                    <a:lstStyle/>
                    <a:p>
                      <a:endParaRPr lang="es-HN" i="1" dirty="0"/>
                    </a:p>
                  </a:txBody>
                  <a:tcPr/>
                </a:tc>
                <a:tc>
                  <a:txBody>
                    <a:bodyPr/>
                    <a:lstStyle/>
                    <a:p>
                      <a:pPr algn="ctr"/>
                      <a:endParaRPr lang="es-HN" dirty="0" smtClean="0"/>
                    </a:p>
                    <a:p>
                      <a:pPr algn="ctr"/>
                      <a:r>
                        <a:rPr lang="es-HN" dirty="0" smtClean="0"/>
                        <a:t>Entidad</a:t>
                      </a:r>
                      <a:endParaRPr lang="es-HN" dirty="0"/>
                    </a:p>
                  </a:txBody>
                  <a:tcPr/>
                </a:tc>
                <a:tc>
                  <a:txBody>
                    <a:bodyPr/>
                    <a:lstStyle/>
                    <a:p>
                      <a:endParaRPr lang="es-HN" dirty="0"/>
                    </a:p>
                  </a:txBody>
                  <a:tcPr/>
                </a:tc>
              </a:tr>
              <a:tr h="1252939">
                <a:tc>
                  <a:txBody>
                    <a:bodyPr/>
                    <a:lstStyle/>
                    <a:p>
                      <a:endParaRPr lang="es-HN" dirty="0"/>
                    </a:p>
                  </a:txBody>
                  <a:tcPr/>
                </a:tc>
                <a:tc>
                  <a:txBody>
                    <a:bodyPr/>
                    <a:lstStyle/>
                    <a:p>
                      <a:pPr algn="ctr"/>
                      <a:endParaRPr lang="es-HN" dirty="0" smtClean="0"/>
                    </a:p>
                    <a:p>
                      <a:pPr algn="ctr"/>
                      <a:r>
                        <a:rPr lang="es-HN" dirty="0" smtClean="0"/>
                        <a:t>Flujo de datos</a:t>
                      </a:r>
                      <a:endParaRPr lang="es-HN" dirty="0"/>
                    </a:p>
                  </a:txBody>
                  <a:tcPr/>
                </a:tc>
                <a:tc>
                  <a:txBody>
                    <a:bodyPr/>
                    <a:lstStyle/>
                    <a:p>
                      <a:pPr algn="ctr"/>
                      <a:r>
                        <a:rPr lang="es-HN" dirty="0" smtClean="0"/>
                        <a:t> Nueva información del estudiante</a:t>
                      </a:r>
                      <a:endParaRPr lang="es-HN" dirty="0"/>
                    </a:p>
                  </a:txBody>
                  <a:tcPr/>
                </a:tc>
              </a:tr>
              <a:tr h="1252939">
                <a:tc>
                  <a:txBody>
                    <a:bodyPr/>
                    <a:lstStyle/>
                    <a:p>
                      <a:endParaRPr lang="es-HN" dirty="0"/>
                    </a:p>
                  </a:txBody>
                  <a:tcPr/>
                </a:tc>
                <a:tc>
                  <a:txBody>
                    <a:bodyPr/>
                    <a:lstStyle/>
                    <a:p>
                      <a:pPr algn="ctr"/>
                      <a:endParaRPr lang="es-HN" dirty="0" smtClean="0"/>
                    </a:p>
                    <a:p>
                      <a:pPr algn="ctr"/>
                      <a:r>
                        <a:rPr lang="es-HN" dirty="0" smtClean="0"/>
                        <a:t>Proceso</a:t>
                      </a:r>
                      <a:endParaRPr lang="es-HN" dirty="0"/>
                    </a:p>
                  </a:txBody>
                  <a:tcPr/>
                </a:tc>
                <a:tc>
                  <a:txBody>
                    <a:bodyPr/>
                    <a:lstStyle/>
                    <a:p>
                      <a:endParaRPr lang="es-HN" dirty="0"/>
                    </a:p>
                  </a:txBody>
                  <a:tcPr/>
                </a:tc>
              </a:tr>
              <a:tr h="1252939">
                <a:tc>
                  <a:txBody>
                    <a:bodyPr/>
                    <a:lstStyle/>
                    <a:p>
                      <a:endParaRPr lang="es-HN" dirty="0"/>
                    </a:p>
                  </a:txBody>
                  <a:tcPr/>
                </a:tc>
                <a:tc>
                  <a:txBody>
                    <a:bodyPr/>
                    <a:lstStyle/>
                    <a:p>
                      <a:pPr algn="ctr"/>
                      <a:endParaRPr lang="es-HN" dirty="0" smtClean="0"/>
                    </a:p>
                    <a:p>
                      <a:pPr algn="ctr"/>
                      <a:r>
                        <a:rPr lang="es-HN" dirty="0" smtClean="0"/>
                        <a:t>Almacén de datos</a:t>
                      </a:r>
                      <a:endParaRPr lang="es-HN" dirty="0"/>
                    </a:p>
                  </a:txBody>
                  <a:tcPr/>
                </a:tc>
                <a:tc>
                  <a:txBody>
                    <a:bodyPr/>
                    <a:lstStyle/>
                    <a:p>
                      <a:endParaRPr lang="es-HN" dirty="0"/>
                    </a:p>
                  </a:txBody>
                  <a:tcPr/>
                </a:tc>
              </a:tr>
            </a:tbl>
          </a:graphicData>
        </a:graphic>
      </p:graphicFrame>
      <p:sp>
        <p:nvSpPr>
          <p:cNvPr id="5" name="4 Rectángulo"/>
          <p:cNvSpPr/>
          <p:nvPr/>
        </p:nvSpPr>
        <p:spPr>
          <a:xfrm>
            <a:off x="1115616" y="836712"/>
            <a:ext cx="1368152" cy="10081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 name="5 Rectángulo"/>
          <p:cNvSpPr/>
          <p:nvPr/>
        </p:nvSpPr>
        <p:spPr>
          <a:xfrm>
            <a:off x="1187624" y="908720"/>
            <a:ext cx="1368152" cy="1008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cxnSp>
        <p:nvCxnSpPr>
          <p:cNvPr id="8" name="7 Conector recto de flecha"/>
          <p:cNvCxnSpPr/>
          <p:nvPr/>
        </p:nvCxnSpPr>
        <p:spPr>
          <a:xfrm>
            <a:off x="683568" y="2636912"/>
            <a:ext cx="2088232"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8 Rectángulo redondeado"/>
          <p:cNvSpPr/>
          <p:nvPr/>
        </p:nvSpPr>
        <p:spPr>
          <a:xfrm>
            <a:off x="1475656" y="3356992"/>
            <a:ext cx="1008112" cy="108012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cxnSp>
        <p:nvCxnSpPr>
          <p:cNvPr id="11" name="10 Conector recto"/>
          <p:cNvCxnSpPr/>
          <p:nvPr/>
        </p:nvCxnSpPr>
        <p:spPr>
          <a:xfrm>
            <a:off x="1475656" y="3645024"/>
            <a:ext cx="10081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flipH="1">
            <a:off x="755576" y="4941168"/>
            <a:ext cx="22322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flipH="1">
            <a:off x="755576" y="5301208"/>
            <a:ext cx="22322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a:off x="755576" y="4941168"/>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a:off x="1187624" y="4941168"/>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22 Rectángulo"/>
          <p:cNvSpPr/>
          <p:nvPr/>
        </p:nvSpPr>
        <p:spPr>
          <a:xfrm>
            <a:off x="6732240" y="836712"/>
            <a:ext cx="1368152" cy="100811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2" name="21 Rectángulo"/>
          <p:cNvSpPr/>
          <p:nvPr/>
        </p:nvSpPr>
        <p:spPr>
          <a:xfrm>
            <a:off x="6804248" y="908720"/>
            <a:ext cx="1368152" cy="10081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4" name="23 CuadroTexto"/>
          <p:cNvSpPr txBox="1"/>
          <p:nvPr/>
        </p:nvSpPr>
        <p:spPr>
          <a:xfrm>
            <a:off x="6876256" y="1196752"/>
            <a:ext cx="1296144" cy="369332"/>
          </a:xfrm>
          <a:prstGeom prst="rect">
            <a:avLst/>
          </a:prstGeom>
          <a:noFill/>
        </p:spPr>
        <p:txBody>
          <a:bodyPr wrap="square" rtlCol="0">
            <a:spAutoFit/>
          </a:bodyPr>
          <a:lstStyle/>
          <a:p>
            <a:r>
              <a:rPr lang="es-HN" dirty="0" smtClean="0"/>
              <a:t>Estudiante</a:t>
            </a:r>
            <a:endParaRPr lang="es-HN" dirty="0"/>
          </a:p>
        </p:txBody>
      </p:sp>
      <p:cxnSp>
        <p:nvCxnSpPr>
          <p:cNvPr id="25" name="24 Conector recto de flecha"/>
          <p:cNvCxnSpPr/>
          <p:nvPr/>
        </p:nvCxnSpPr>
        <p:spPr>
          <a:xfrm>
            <a:off x="6300192" y="2708920"/>
            <a:ext cx="2088232" cy="0"/>
          </a:xfrm>
          <a:prstGeom prst="straightConnector1">
            <a:avLst/>
          </a:prstGeom>
          <a:ln w="508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26 Rectángulo redondeado"/>
          <p:cNvSpPr/>
          <p:nvPr/>
        </p:nvSpPr>
        <p:spPr>
          <a:xfrm>
            <a:off x="6732240" y="3356992"/>
            <a:ext cx="1008112" cy="108012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dirty="0"/>
          </a:p>
        </p:txBody>
      </p:sp>
      <p:cxnSp>
        <p:nvCxnSpPr>
          <p:cNvPr id="28" name="27 Conector recto"/>
          <p:cNvCxnSpPr/>
          <p:nvPr/>
        </p:nvCxnSpPr>
        <p:spPr>
          <a:xfrm>
            <a:off x="6732240" y="3645024"/>
            <a:ext cx="100811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6975908" y="3356992"/>
            <a:ext cx="476412" cy="369332"/>
          </a:xfrm>
          <a:prstGeom prst="rect">
            <a:avLst/>
          </a:prstGeom>
          <a:noFill/>
        </p:spPr>
        <p:txBody>
          <a:bodyPr wrap="none" rtlCol="0">
            <a:spAutoFit/>
          </a:bodyPr>
          <a:lstStyle/>
          <a:p>
            <a:r>
              <a:rPr lang="es-HN" dirty="0" smtClean="0"/>
              <a:t>2.1</a:t>
            </a:r>
            <a:endParaRPr lang="es-HN" dirty="0"/>
          </a:p>
        </p:txBody>
      </p:sp>
      <p:sp>
        <p:nvSpPr>
          <p:cNvPr id="30" name="29 CuadroTexto"/>
          <p:cNvSpPr txBox="1"/>
          <p:nvPr/>
        </p:nvSpPr>
        <p:spPr>
          <a:xfrm>
            <a:off x="6732241" y="3645024"/>
            <a:ext cx="1440159" cy="738664"/>
          </a:xfrm>
          <a:prstGeom prst="rect">
            <a:avLst/>
          </a:prstGeom>
          <a:noFill/>
        </p:spPr>
        <p:txBody>
          <a:bodyPr wrap="square" rtlCol="0">
            <a:spAutoFit/>
          </a:bodyPr>
          <a:lstStyle/>
          <a:p>
            <a:r>
              <a:rPr lang="es-HN" sz="1400" dirty="0" smtClean="0"/>
              <a:t>Crear</a:t>
            </a:r>
            <a:endParaRPr lang="es-HN" sz="1400" dirty="0" smtClean="0"/>
          </a:p>
          <a:p>
            <a:r>
              <a:rPr lang="es-HN" sz="1400" dirty="0" smtClean="0"/>
              <a:t> registro de </a:t>
            </a:r>
            <a:endParaRPr lang="es-HN" sz="1400" dirty="0" smtClean="0"/>
          </a:p>
          <a:p>
            <a:r>
              <a:rPr lang="es-HN" sz="1400" dirty="0" smtClean="0"/>
              <a:t>estudiante</a:t>
            </a:r>
            <a:endParaRPr lang="es-HN" sz="1400" dirty="0"/>
          </a:p>
        </p:txBody>
      </p:sp>
      <p:cxnSp>
        <p:nvCxnSpPr>
          <p:cNvPr id="31" name="30 Conector recto"/>
          <p:cNvCxnSpPr/>
          <p:nvPr/>
        </p:nvCxnSpPr>
        <p:spPr>
          <a:xfrm flipH="1">
            <a:off x="6228184" y="4941168"/>
            <a:ext cx="22322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flipH="1">
            <a:off x="6228184" y="5301208"/>
            <a:ext cx="22322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6228184" y="4941168"/>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6660232" y="4941168"/>
            <a:ext cx="0" cy="3600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34 CuadroTexto"/>
          <p:cNvSpPr txBox="1"/>
          <p:nvPr/>
        </p:nvSpPr>
        <p:spPr>
          <a:xfrm>
            <a:off x="6228184" y="4941168"/>
            <a:ext cx="444352" cy="369332"/>
          </a:xfrm>
          <a:prstGeom prst="rect">
            <a:avLst/>
          </a:prstGeom>
          <a:noFill/>
        </p:spPr>
        <p:txBody>
          <a:bodyPr wrap="none" rtlCol="0">
            <a:spAutoFit/>
          </a:bodyPr>
          <a:lstStyle/>
          <a:p>
            <a:r>
              <a:rPr lang="es-HN" dirty="0" smtClean="0"/>
              <a:t>D3</a:t>
            </a:r>
            <a:endParaRPr lang="es-HN" dirty="0"/>
          </a:p>
        </p:txBody>
      </p:sp>
      <p:sp>
        <p:nvSpPr>
          <p:cNvPr id="36" name="35 CuadroTexto"/>
          <p:cNvSpPr txBox="1"/>
          <p:nvPr/>
        </p:nvSpPr>
        <p:spPr>
          <a:xfrm>
            <a:off x="6876256" y="4869160"/>
            <a:ext cx="1063048" cy="523220"/>
          </a:xfrm>
          <a:prstGeom prst="rect">
            <a:avLst/>
          </a:prstGeom>
          <a:noFill/>
        </p:spPr>
        <p:txBody>
          <a:bodyPr wrap="none" rtlCol="0">
            <a:spAutoFit/>
          </a:bodyPr>
          <a:lstStyle/>
          <a:p>
            <a:r>
              <a:rPr lang="es-HN" sz="1400" dirty="0" smtClean="0"/>
              <a:t>Maestro de </a:t>
            </a:r>
            <a:endParaRPr lang="es-HN" sz="1400" dirty="0" smtClean="0"/>
          </a:p>
          <a:p>
            <a:r>
              <a:rPr lang="es-HN" sz="1400" dirty="0" smtClean="0"/>
              <a:t>estudiantes</a:t>
            </a:r>
            <a:endParaRPr lang="es-HN"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019869"/>
            <a:ext cx="8435280" cy="5001419"/>
          </a:xfrm>
        </p:spPr>
        <p:txBody>
          <a:bodyPr>
            <a:normAutofit fontScale="70000" lnSpcReduction="20000"/>
          </a:bodyPr>
          <a:lstStyle/>
          <a:p>
            <a:pPr algn="just">
              <a:buNone/>
            </a:pPr>
            <a:r>
              <a:rPr lang="es-HN" dirty="0"/>
              <a:t>El cuadrado doble es usado para representar una actividad externa </a:t>
            </a:r>
            <a:r>
              <a:rPr lang="es-HN" dirty="0" smtClean="0"/>
              <a:t>(</a:t>
            </a:r>
            <a:r>
              <a:rPr lang="es-HN" dirty="0"/>
              <a:t>otro </a:t>
            </a:r>
            <a:endParaRPr lang="es-HN" dirty="0" smtClean="0"/>
          </a:p>
          <a:p>
            <a:pPr algn="just">
              <a:buNone/>
            </a:pPr>
            <a:r>
              <a:rPr lang="es-HN" dirty="0" smtClean="0"/>
              <a:t>departamento</a:t>
            </a:r>
            <a:r>
              <a:rPr lang="es-HN" dirty="0"/>
              <a:t>, un negocio, una persona o una maquina) que </a:t>
            </a:r>
            <a:r>
              <a:rPr lang="es-HN" dirty="0" smtClean="0"/>
              <a:t>pueden </a:t>
            </a:r>
            <a:r>
              <a:rPr lang="es-HN" dirty="0"/>
              <a:t>enviar </a:t>
            </a:r>
            <a:endParaRPr lang="es-HN" dirty="0" smtClean="0"/>
          </a:p>
          <a:p>
            <a:pPr algn="just">
              <a:buNone/>
            </a:pPr>
            <a:r>
              <a:rPr lang="es-HN" dirty="0" smtClean="0"/>
              <a:t>datos </a:t>
            </a:r>
            <a:r>
              <a:rPr lang="es-HN" dirty="0"/>
              <a:t>o recibirlos del sistema. La entidad externa </a:t>
            </a:r>
            <a:r>
              <a:rPr lang="es-HN" dirty="0" smtClean="0"/>
              <a:t>también </a:t>
            </a:r>
            <a:r>
              <a:rPr lang="es-HN" dirty="0"/>
              <a:t>es llamada una </a:t>
            </a:r>
            <a:endParaRPr lang="es-HN" dirty="0" smtClean="0"/>
          </a:p>
          <a:p>
            <a:pPr algn="just">
              <a:buNone/>
            </a:pPr>
            <a:r>
              <a:rPr lang="es-HN" dirty="0" smtClean="0"/>
              <a:t>fuente </a:t>
            </a:r>
            <a:r>
              <a:rPr lang="es-HN" dirty="0"/>
              <a:t>de destino de datos y es considerada </a:t>
            </a:r>
            <a:r>
              <a:rPr lang="es-HN" dirty="0" smtClean="0"/>
              <a:t>externa </a:t>
            </a:r>
            <a:r>
              <a:rPr lang="es-HN" dirty="0"/>
              <a:t>al estudio. Cada entidad </a:t>
            </a:r>
            <a:endParaRPr lang="es-HN" dirty="0" smtClean="0"/>
          </a:p>
          <a:p>
            <a:pPr algn="just">
              <a:buNone/>
            </a:pPr>
            <a:r>
              <a:rPr lang="es-HN" dirty="0" smtClean="0"/>
              <a:t>externa </a:t>
            </a:r>
            <a:r>
              <a:rPr lang="es-HN" dirty="0"/>
              <a:t>es etiquetada con un nombre </a:t>
            </a:r>
            <a:r>
              <a:rPr lang="es-HN" dirty="0" smtClean="0"/>
              <a:t>adecuado</a:t>
            </a:r>
            <a:r>
              <a:rPr lang="es-HN" dirty="0"/>
              <a:t>. </a:t>
            </a:r>
            <a:endParaRPr lang="es-HN" dirty="0"/>
          </a:p>
          <a:p>
            <a:pPr algn="just">
              <a:buNone/>
            </a:pPr>
            <a:r>
              <a:rPr lang="es-HN" dirty="0"/>
              <a:t>La flecha muestra el movimiento de datos de un punto a otro, esta </a:t>
            </a:r>
            <a:r>
              <a:rPr lang="es-HN" dirty="0" smtClean="0"/>
              <a:t>señala </a:t>
            </a:r>
            <a:r>
              <a:rPr lang="es-HN" dirty="0"/>
              <a:t>hacia </a:t>
            </a:r>
            <a:endParaRPr lang="es-HN" dirty="0" smtClean="0"/>
          </a:p>
          <a:p>
            <a:pPr algn="just">
              <a:buNone/>
            </a:pPr>
            <a:r>
              <a:rPr lang="es-HN" dirty="0" smtClean="0"/>
              <a:t>el </a:t>
            </a:r>
            <a:r>
              <a:rPr lang="es-HN" dirty="0"/>
              <a:t>destino de los datos. </a:t>
            </a:r>
            <a:endParaRPr lang="es-HN" dirty="0"/>
          </a:p>
          <a:p>
            <a:pPr algn="just">
              <a:buNone/>
            </a:pPr>
            <a:r>
              <a:rPr lang="es-HN" dirty="0"/>
              <a:t>Un rectángulo con esquinas redondeadas es usado para mostrar la </a:t>
            </a:r>
            <a:r>
              <a:rPr lang="es-HN" dirty="0" smtClean="0"/>
              <a:t>aparición </a:t>
            </a:r>
            <a:r>
              <a:rPr lang="es-HN" dirty="0"/>
              <a:t>de </a:t>
            </a:r>
            <a:endParaRPr lang="es-HN" dirty="0" smtClean="0"/>
          </a:p>
          <a:p>
            <a:pPr algn="just">
              <a:buNone/>
            </a:pPr>
            <a:r>
              <a:rPr lang="es-HN" dirty="0" smtClean="0"/>
              <a:t>un </a:t>
            </a:r>
            <a:r>
              <a:rPr lang="es-HN" dirty="0"/>
              <a:t>proceso de transformación. Los procesos siempre </a:t>
            </a:r>
            <a:r>
              <a:rPr lang="es-HN" dirty="0" smtClean="0"/>
              <a:t>denotan </a:t>
            </a:r>
            <a:r>
              <a:rPr lang="es-HN" dirty="0"/>
              <a:t>un cambio o una </a:t>
            </a:r>
            <a:endParaRPr lang="es-HN" dirty="0" smtClean="0"/>
          </a:p>
          <a:p>
            <a:pPr algn="just">
              <a:buNone/>
            </a:pPr>
            <a:r>
              <a:rPr lang="es-HN" dirty="0" smtClean="0"/>
              <a:t>transformación </a:t>
            </a:r>
            <a:r>
              <a:rPr lang="es-HN" dirty="0"/>
              <a:t>de los datos y, por lo tanto, </a:t>
            </a:r>
            <a:r>
              <a:rPr lang="es-HN" dirty="0" smtClean="0"/>
              <a:t>el </a:t>
            </a:r>
            <a:r>
              <a:rPr lang="es-HN" dirty="0"/>
              <a:t>flujo de datos que sale de un </a:t>
            </a:r>
            <a:endParaRPr lang="es-HN" dirty="0" smtClean="0"/>
          </a:p>
          <a:p>
            <a:pPr algn="just">
              <a:buNone/>
            </a:pPr>
            <a:r>
              <a:rPr lang="es-HN" dirty="0" smtClean="0"/>
              <a:t>proceso </a:t>
            </a:r>
            <a:r>
              <a:rPr lang="es-HN" dirty="0"/>
              <a:t>siempre es etiquetado de forma </a:t>
            </a:r>
            <a:r>
              <a:rPr lang="es-HN" dirty="0" smtClean="0"/>
              <a:t>diferente </a:t>
            </a:r>
            <a:r>
              <a:rPr lang="es-HN" dirty="0"/>
              <a:t>al que entra a el. Los </a:t>
            </a:r>
            <a:endParaRPr lang="es-HN" dirty="0" smtClean="0"/>
          </a:p>
          <a:p>
            <a:pPr algn="just">
              <a:buNone/>
            </a:pPr>
            <a:r>
              <a:rPr lang="es-HN" dirty="0" smtClean="0"/>
              <a:t>procesos </a:t>
            </a:r>
            <a:r>
              <a:rPr lang="es-HN" dirty="0"/>
              <a:t>representan trabajo que esta siendo </a:t>
            </a:r>
            <a:r>
              <a:rPr lang="es-HN" dirty="0" smtClean="0"/>
              <a:t>desarrollado </a:t>
            </a:r>
            <a:r>
              <a:rPr lang="es-HN" dirty="0"/>
              <a:t>dentro del sistema y </a:t>
            </a:r>
            <a:endParaRPr lang="es-HN" dirty="0" smtClean="0"/>
          </a:p>
          <a:p>
            <a:pPr algn="just">
              <a:buNone/>
            </a:pPr>
            <a:r>
              <a:rPr lang="es-HN" dirty="0" smtClean="0"/>
              <a:t>deben </a:t>
            </a:r>
            <a:r>
              <a:rPr lang="es-HN" dirty="0"/>
              <a:t>ser nombrados usando algunos de </a:t>
            </a:r>
            <a:r>
              <a:rPr lang="es-HN" dirty="0" smtClean="0"/>
              <a:t>los siguientes formatos. Un nombre </a:t>
            </a:r>
            <a:endParaRPr lang="es-HN" dirty="0" smtClean="0"/>
          </a:p>
          <a:p>
            <a:pPr algn="just">
              <a:buNone/>
            </a:pPr>
            <a:r>
              <a:rPr lang="es-HN" dirty="0" smtClean="0"/>
              <a:t>claro facilita la comprensión de lo que se esta </a:t>
            </a:r>
            <a:r>
              <a:rPr lang="es-HN" dirty="0"/>
              <a:t>logrando con el proceso.</a:t>
            </a:r>
            <a:endParaRPr lang="es-HN" dirty="0"/>
          </a:p>
          <a:p>
            <a:pPr>
              <a:buNone/>
            </a:pPr>
            <a:endParaRPr lang="es-H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775920"/>
          </a:xfrm>
        </p:spPr>
        <p:txBody>
          <a:bodyPr>
            <a:normAutofit fontScale="85000" lnSpcReduction="10000"/>
          </a:bodyPr>
          <a:lstStyle/>
          <a:p>
            <a:pPr lvl="0"/>
            <a:r>
              <a:rPr lang="es-HN" dirty="0" smtClean="0"/>
              <a:t>Asigne el nombre del sistema completo cuando este nombrando un proceso de alto nivel. (sistema de control de inventario).</a:t>
            </a:r>
            <a:endParaRPr lang="es-HN" dirty="0" smtClean="0"/>
          </a:p>
          <a:p>
            <a:pPr lvl="0"/>
            <a:r>
              <a:rPr lang="es-HN" dirty="0" smtClean="0"/>
              <a:t>Para nombrar un subsistema principal use un </a:t>
            </a:r>
            <a:r>
              <a:rPr lang="es-HN" dirty="0" smtClean="0"/>
              <a:t>n</a:t>
            </a:r>
            <a:r>
              <a:rPr lang="es-HN" dirty="0" smtClean="0"/>
              <a:t>ombre </a:t>
            </a:r>
            <a:r>
              <a:rPr lang="es-HN" dirty="0" smtClean="0"/>
              <a:t>tal como Subsistema de reporte de inventario.</a:t>
            </a:r>
            <a:endParaRPr lang="es-HN" dirty="0" smtClean="0"/>
          </a:p>
          <a:p>
            <a:pPr lvl="0"/>
            <a:r>
              <a:rPr lang="es-HN" dirty="0" smtClean="0"/>
              <a:t>Use un formato nombre-verbo-adjetivo para un proceso detallado. El verbo describe el tipo de actividad (calcular, verificar preparar, imprimir, añadir…) El </a:t>
            </a:r>
            <a:r>
              <a:rPr lang="es-HN" dirty="0" err="1" smtClean="0"/>
              <a:t>nombe</a:t>
            </a:r>
            <a:r>
              <a:rPr lang="es-HN" dirty="0" smtClean="0"/>
              <a:t> indica cual es la salida principal del proceso (reporte, o registro). El adjetivo ilustra cual salida especifica es producida.(calcular impuesto de ventas, verificar el estado de cunetas de clientes).</a:t>
            </a:r>
            <a:endParaRPr lang="es-HN" dirty="0" smtClean="0"/>
          </a:p>
          <a:p>
            <a:pPr>
              <a:buNone/>
            </a:pPr>
            <a:r>
              <a:rPr lang="es-HN" i="1" dirty="0" smtClean="0"/>
              <a:t>Creación de diagramas de contexto</a:t>
            </a:r>
            <a:endParaRPr lang="es-HN" dirty="0" smtClean="0"/>
          </a:p>
          <a:p>
            <a:pPr>
              <a:buNone/>
            </a:pPr>
            <a:r>
              <a:rPr lang="es-HN" dirty="0" smtClean="0"/>
              <a:t>Con un enfoque de arriba hacia abajo para diagramar el </a:t>
            </a:r>
            <a:endParaRPr lang="es-HN" dirty="0" smtClean="0"/>
          </a:p>
          <a:p>
            <a:pPr>
              <a:buNone/>
            </a:pPr>
            <a:r>
              <a:rPr lang="es-HN" dirty="0" smtClean="0"/>
              <a:t>movimiento de datos, los diagramas se mueven de lo general a lo </a:t>
            </a:r>
            <a:endParaRPr lang="es-HN" dirty="0" smtClean="0"/>
          </a:p>
          <a:p>
            <a:pPr>
              <a:buNone/>
            </a:pPr>
            <a:r>
              <a:rPr lang="es-HN" dirty="0" smtClean="0"/>
              <a:t>especifico. El diagrama de contexto es el nivel mas alto en un </a:t>
            </a:r>
            <a:endParaRPr lang="es-HN" dirty="0" smtClean="0"/>
          </a:p>
          <a:p>
            <a:pPr>
              <a:buNone/>
            </a:pPr>
            <a:r>
              <a:rPr lang="es-HN" dirty="0" smtClean="0"/>
              <a:t>diagrama de flujo de datos, y contiene solamente un proceso que </a:t>
            </a:r>
            <a:endParaRPr lang="es-HN" dirty="0" smtClean="0"/>
          </a:p>
          <a:p>
            <a:pPr>
              <a:buNone/>
            </a:pPr>
            <a:r>
              <a:rPr lang="es-HN" dirty="0" smtClean="0"/>
              <a:t>representa al sistema completo. Al proceso le es dado el numero 0.</a:t>
            </a:r>
            <a:endParaRPr lang="es-HN" dirty="0" smtClean="0"/>
          </a:p>
          <a:p>
            <a:pPr>
              <a:buNone/>
            </a:pPr>
            <a:endParaRPr lang="es-H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260648"/>
            <a:ext cx="8229600" cy="6063952"/>
          </a:xfrm>
        </p:spPr>
        <p:txBody>
          <a:bodyPr/>
          <a:lstStyle/>
          <a:p>
            <a:pPr>
              <a:buNone/>
            </a:pPr>
            <a:r>
              <a:rPr lang="es-HN" dirty="0" smtClean="0"/>
              <a:t>El diagrama de contexto puede ser explotado en el </a:t>
            </a:r>
            <a:endParaRPr lang="es-HN" dirty="0" smtClean="0"/>
          </a:p>
          <a:p>
            <a:pPr>
              <a:buNone/>
            </a:pPr>
            <a:r>
              <a:rPr lang="es-HN" dirty="0" smtClean="0"/>
              <a:t>diagrama cero.</a:t>
            </a:r>
            <a:endParaRPr lang="es-HN" dirty="0"/>
          </a:p>
        </p:txBody>
      </p:sp>
      <p:sp>
        <p:nvSpPr>
          <p:cNvPr id="4" name="3 Rectángulo"/>
          <p:cNvSpPr/>
          <p:nvPr/>
        </p:nvSpPr>
        <p:spPr>
          <a:xfrm>
            <a:off x="611560" y="1340768"/>
            <a:ext cx="1440160" cy="936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5" name="4 Rectángulo"/>
          <p:cNvSpPr/>
          <p:nvPr/>
        </p:nvSpPr>
        <p:spPr>
          <a:xfrm>
            <a:off x="611560" y="2420888"/>
            <a:ext cx="1440160" cy="936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6" name="5 Rectángulo redondeado"/>
          <p:cNvSpPr/>
          <p:nvPr/>
        </p:nvSpPr>
        <p:spPr>
          <a:xfrm>
            <a:off x="3995936" y="1628800"/>
            <a:ext cx="1296144" cy="158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7" name="6 Rectángulo"/>
          <p:cNvSpPr/>
          <p:nvPr/>
        </p:nvSpPr>
        <p:spPr>
          <a:xfrm>
            <a:off x="7020272" y="1844824"/>
            <a:ext cx="1440160" cy="9361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8" name="7 CuadroTexto"/>
          <p:cNvSpPr txBox="1"/>
          <p:nvPr/>
        </p:nvSpPr>
        <p:spPr>
          <a:xfrm>
            <a:off x="755576" y="1556792"/>
            <a:ext cx="1076513" cy="646331"/>
          </a:xfrm>
          <a:prstGeom prst="rect">
            <a:avLst/>
          </a:prstGeom>
          <a:noFill/>
        </p:spPr>
        <p:txBody>
          <a:bodyPr wrap="none" rtlCol="0">
            <a:spAutoFit/>
          </a:bodyPr>
          <a:lstStyle/>
          <a:p>
            <a:r>
              <a:rPr lang="es-HN" dirty="0" smtClean="0"/>
              <a:t>Entidad </a:t>
            </a:r>
            <a:endParaRPr lang="es-HN" dirty="0" smtClean="0"/>
          </a:p>
          <a:p>
            <a:r>
              <a:rPr lang="es-HN" dirty="0" smtClean="0"/>
              <a:t>Externa 1</a:t>
            </a:r>
            <a:endParaRPr lang="es-HN" dirty="0"/>
          </a:p>
        </p:txBody>
      </p:sp>
      <p:sp>
        <p:nvSpPr>
          <p:cNvPr id="9" name="8 CuadroTexto"/>
          <p:cNvSpPr txBox="1"/>
          <p:nvPr/>
        </p:nvSpPr>
        <p:spPr>
          <a:xfrm>
            <a:off x="755576" y="2564904"/>
            <a:ext cx="1116588" cy="646331"/>
          </a:xfrm>
          <a:prstGeom prst="rect">
            <a:avLst/>
          </a:prstGeom>
          <a:noFill/>
        </p:spPr>
        <p:txBody>
          <a:bodyPr wrap="none" rtlCol="0">
            <a:spAutoFit/>
          </a:bodyPr>
          <a:lstStyle/>
          <a:p>
            <a:r>
              <a:rPr lang="es-HN" dirty="0" smtClean="0"/>
              <a:t>Entidad </a:t>
            </a:r>
            <a:endParaRPr lang="es-HN" dirty="0" smtClean="0"/>
          </a:p>
          <a:p>
            <a:r>
              <a:rPr lang="es-HN" dirty="0" smtClean="0"/>
              <a:t>Externa 2</a:t>
            </a:r>
            <a:endParaRPr lang="es-HN" dirty="0"/>
          </a:p>
        </p:txBody>
      </p:sp>
      <p:sp>
        <p:nvSpPr>
          <p:cNvPr id="10" name="9 CuadroTexto"/>
          <p:cNvSpPr txBox="1"/>
          <p:nvPr/>
        </p:nvSpPr>
        <p:spPr>
          <a:xfrm>
            <a:off x="4139952" y="1700808"/>
            <a:ext cx="1076513" cy="1477328"/>
          </a:xfrm>
          <a:prstGeom prst="rect">
            <a:avLst/>
          </a:prstGeom>
          <a:noFill/>
        </p:spPr>
        <p:txBody>
          <a:bodyPr wrap="square" rtlCol="0">
            <a:spAutoFit/>
          </a:bodyPr>
          <a:lstStyle/>
          <a:p>
            <a:pPr algn="ctr"/>
            <a:r>
              <a:rPr lang="es-HN" dirty="0" smtClean="0"/>
              <a:t>8</a:t>
            </a:r>
            <a:endParaRPr lang="es-HN" dirty="0" smtClean="0"/>
          </a:p>
          <a:p>
            <a:pPr algn="ctr"/>
            <a:endParaRPr lang="es-HN" dirty="0"/>
          </a:p>
          <a:p>
            <a:pPr algn="ctr"/>
            <a:r>
              <a:rPr lang="es-HN" dirty="0" smtClean="0"/>
              <a:t>Nombre del sistema</a:t>
            </a:r>
            <a:endParaRPr lang="es-HN" dirty="0"/>
          </a:p>
        </p:txBody>
      </p:sp>
      <p:sp>
        <p:nvSpPr>
          <p:cNvPr id="12" name="11 CuadroTexto"/>
          <p:cNvSpPr txBox="1"/>
          <p:nvPr/>
        </p:nvSpPr>
        <p:spPr>
          <a:xfrm>
            <a:off x="7164288" y="1988840"/>
            <a:ext cx="1110176" cy="646331"/>
          </a:xfrm>
          <a:prstGeom prst="rect">
            <a:avLst/>
          </a:prstGeom>
          <a:noFill/>
        </p:spPr>
        <p:txBody>
          <a:bodyPr wrap="none" rtlCol="0">
            <a:spAutoFit/>
          </a:bodyPr>
          <a:lstStyle/>
          <a:p>
            <a:r>
              <a:rPr lang="es-HN" dirty="0" smtClean="0"/>
              <a:t>Entidad </a:t>
            </a:r>
            <a:endParaRPr lang="es-HN" dirty="0" smtClean="0"/>
          </a:p>
          <a:p>
            <a:r>
              <a:rPr lang="es-HN" dirty="0" smtClean="0"/>
              <a:t>Externa 3</a:t>
            </a:r>
            <a:endParaRPr lang="es-HN" dirty="0"/>
          </a:p>
        </p:txBody>
      </p:sp>
      <p:cxnSp>
        <p:nvCxnSpPr>
          <p:cNvPr id="14" name="13 Conector recto de flecha"/>
          <p:cNvCxnSpPr/>
          <p:nvPr/>
        </p:nvCxnSpPr>
        <p:spPr>
          <a:xfrm>
            <a:off x="2051720" y="2060848"/>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a:off x="2051720" y="2708920"/>
            <a:ext cx="194421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5292080" y="2276872"/>
            <a:ext cx="17281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2267744" y="1700808"/>
            <a:ext cx="1176732" cy="369332"/>
          </a:xfrm>
          <a:prstGeom prst="rect">
            <a:avLst/>
          </a:prstGeom>
          <a:noFill/>
        </p:spPr>
        <p:txBody>
          <a:bodyPr wrap="none" rtlCol="0">
            <a:spAutoFit/>
          </a:bodyPr>
          <a:lstStyle/>
          <a:p>
            <a:r>
              <a:rPr lang="es-HN" dirty="0" smtClean="0"/>
              <a:t>Entrada A</a:t>
            </a:r>
            <a:endParaRPr lang="es-HN" dirty="0"/>
          </a:p>
        </p:txBody>
      </p:sp>
      <p:sp>
        <p:nvSpPr>
          <p:cNvPr id="24" name="23 CuadroTexto"/>
          <p:cNvSpPr txBox="1"/>
          <p:nvPr/>
        </p:nvSpPr>
        <p:spPr>
          <a:xfrm>
            <a:off x="2267744" y="2276872"/>
            <a:ext cx="1162498" cy="369332"/>
          </a:xfrm>
          <a:prstGeom prst="rect">
            <a:avLst/>
          </a:prstGeom>
          <a:noFill/>
        </p:spPr>
        <p:txBody>
          <a:bodyPr wrap="none" rtlCol="0">
            <a:spAutoFit/>
          </a:bodyPr>
          <a:lstStyle/>
          <a:p>
            <a:r>
              <a:rPr lang="es-HN" dirty="0" smtClean="0"/>
              <a:t>Entrada B</a:t>
            </a:r>
            <a:endParaRPr lang="es-HN" dirty="0"/>
          </a:p>
        </p:txBody>
      </p:sp>
      <p:sp>
        <p:nvSpPr>
          <p:cNvPr id="25" name="24 CuadroTexto"/>
          <p:cNvSpPr txBox="1"/>
          <p:nvPr/>
        </p:nvSpPr>
        <p:spPr>
          <a:xfrm>
            <a:off x="5580112" y="1772816"/>
            <a:ext cx="986937" cy="369332"/>
          </a:xfrm>
          <a:prstGeom prst="rect">
            <a:avLst/>
          </a:prstGeom>
          <a:noFill/>
        </p:spPr>
        <p:txBody>
          <a:bodyPr wrap="none" rtlCol="0">
            <a:spAutoFit/>
          </a:bodyPr>
          <a:lstStyle/>
          <a:p>
            <a:r>
              <a:rPr lang="es-HN" dirty="0" smtClean="0"/>
              <a:t>Salida C</a:t>
            </a:r>
            <a:endParaRPr lang="es-HN" dirty="0"/>
          </a:p>
        </p:txBody>
      </p:sp>
      <p:sp>
        <p:nvSpPr>
          <p:cNvPr id="26" name="25 CuadroTexto"/>
          <p:cNvSpPr txBox="1"/>
          <p:nvPr/>
        </p:nvSpPr>
        <p:spPr>
          <a:xfrm>
            <a:off x="611560" y="3861048"/>
            <a:ext cx="8064896" cy="1200329"/>
          </a:xfrm>
          <a:prstGeom prst="rect">
            <a:avLst/>
          </a:prstGeom>
          <a:noFill/>
        </p:spPr>
        <p:txBody>
          <a:bodyPr wrap="square" rtlCol="0">
            <a:spAutoFit/>
          </a:bodyPr>
          <a:lstStyle/>
          <a:p>
            <a:r>
              <a:rPr lang="es-HN" dirty="0" smtClean="0"/>
              <a:t>Este es el diagrama de contexto. Un mayor detalle que el que permite el diagrama de contexto se logra explotando o fragmentando los diagramas. Las entradas y salidas especificadas en el diagrama permanecen constantes en todos los diagramas subsecuentes. </a:t>
            </a:r>
            <a:endParaRPr lang="es-H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683568" y="836712"/>
            <a:ext cx="122413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7" name="6 Rectángulo"/>
          <p:cNvSpPr/>
          <p:nvPr/>
        </p:nvSpPr>
        <p:spPr>
          <a:xfrm>
            <a:off x="755576" y="4725144"/>
            <a:ext cx="122413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8" name="7 Rectángulo"/>
          <p:cNvSpPr/>
          <p:nvPr/>
        </p:nvSpPr>
        <p:spPr>
          <a:xfrm>
            <a:off x="7380312" y="836712"/>
            <a:ext cx="1224136" cy="1008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9" name="8 Rectángulo redondeado"/>
          <p:cNvSpPr/>
          <p:nvPr/>
        </p:nvSpPr>
        <p:spPr>
          <a:xfrm>
            <a:off x="3131840" y="620688"/>
            <a:ext cx="1296144" cy="158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0" name="9 Rectángulo redondeado"/>
          <p:cNvSpPr/>
          <p:nvPr/>
        </p:nvSpPr>
        <p:spPr>
          <a:xfrm>
            <a:off x="5148064" y="620688"/>
            <a:ext cx="1296144" cy="158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1" name="10 Rectángulo redondeado"/>
          <p:cNvSpPr/>
          <p:nvPr/>
        </p:nvSpPr>
        <p:spPr>
          <a:xfrm>
            <a:off x="3203848" y="4221088"/>
            <a:ext cx="1296144" cy="158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12" name="11 Rectángulo redondeado"/>
          <p:cNvSpPr/>
          <p:nvPr/>
        </p:nvSpPr>
        <p:spPr>
          <a:xfrm>
            <a:off x="5292080" y="4221088"/>
            <a:ext cx="1296144" cy="15841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HN"/>
          </a:p>
        </p:txBody>
      </p:sp>
      <p:cxnSp>
        <p:nvCxnSpPr>
          <p:cNvPr id="16" name="15 Conector recto de flecha"/>
          <p:cNvCxnSpPr/>
          <p:nvPr/>
        </p:nvCxnSpPr>
        <p:spPr>
          <a:xfrm>
            <a:off x="1907704" y="1412776"/>
            <a:ext cx="12241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a:endCxn id="10" idx="1"/>
          </p:cNvCxnSpPr>
          <p:nvPr/>
        </p:nvCxnSpPr>
        <p:spPr>
          <a:xfrm>
            <a:off x="4427984" y="1412776"/>
            <a:ext cx="7200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a:off x="6444208" y="1412776"/>
            <a:ext cx="93610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a:off x="1979712" y="5301208"/>
            <a:ext cx="122413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27 Conector recto de flecha"/>
          <p:cNvCxnSpPr/>
          <p:nvPr/>
        </p:nvCxnSpPr>
        <p:spPr>
          <a:xfrm>
            <a:off x="4499992" y="5301208"/>
            <a:ext cx="79208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p:cNvCxnSpPr/>
          <p:nvPr/>
        </p:nvCxnSpPr>
        <p:spPr>
          <a:xfrm>
            <a:off x="2699792" y="2780928"/>
            <a:ext cx="18722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31 Conector recto"/>
          <p:cNvCxnSpPr/>
          <p:nvPr/>
        </p:nvCxnSpPr>
        <p:spPr>
          <a:xfrm>
            <a:off x="2699792" y="3284984"/>
            <a:ext cx="18722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32 Conector recto"/>
          <p:cNvCxnSpPr/>
          <p:nvPr/>
        </p:nvCxnSpPr>
        <p:spPr>
          <a:xfrm>
            <a:off x="4932040" y="2780928"/>
            <a:ext cx="18722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4932040" y="3284984"/>
            <a:ext cx="18722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35 Conector recto"/>
          <p:cNvCxnSpPr/>
          <p:nvPr/>
        </p:nvCxnSpPr>
        <p:spPr>
          <a:xfrm>
            <a:off x="3203848" y="2780928"/>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36 Conector recto"/>
          <p:cNvCxnSpPr/>
          <p:nvPr/>
        </p:nvCxnSpPr>
        <p:spPr>
          <a:xfrm>
            <a:off x="2699792" y="2780928"/>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37 Conector recto"/>
          <p:cNvCxnSpPr/>
          <p:nvPr/>
        </p:nvCxnSpPr>
        <p:spPr>
          <a:xfrm>
            <a:off x="4932040" y="2780928"/>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38 Conector recto"/>
          <p:cNvCxnSpPr/>
          <p:nvPr/>
        </p:nvCxnSpPr>
        <p:spPr>
          <a:xfrm>
            <a:off x="5436096" y="2780928"/>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40 Conector recto de flecha"/>
          <p:cNvCxnSpPr/>
          <p:nvPr/>
        </p:nvCxnSpPr>
        <p:spPr>
          <a:xfrm>
            <a:off x="3779912" y="2204864"/>
            <a:ext cx="0"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41 Conector recto de flecha"/>
          <p:cNvCxnSpPr/>
          <p:nvPr/>
        </p:nvCxnSpPr>
        <p:spPr>
          <a:xfrm>
            <a:off x="5796136" y="2204864"/>
            <a:ext cx="0" cy="5760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p:nvPr/>
        </p:nvCxnSpPr>
        <p:spPr>
          <a:xfrm>
            <a:off x="3779912" y="3284984"/>
            <a:ext cx="0" cy="9361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44 Conector recto de flecha"/>
          <p:cNvCxnSpPr/>
          <p:nvPr/>
        </p:nvCxnSpPr>
        <p:spPr>
          <a:xfrm>
            <a:off x="5940152" y="3284984"/>
            <a:ext cx="0" cy="9361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46 Conector angular"/>
          <p:cNvCxnSpPr/>
          <p:nvPr/>
        </p:nvCxnSpPr>
        <p:spPr>
          <a:xfrm rot="16200000" flipH="1">
            <a:off x="4283968" y="1916832"/>
            <a:ext cx="1008112" cy="72008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47 CuadroTexto"/>
          <p:cNvSpPr txBox="1"/>
          <p:nvPr/>
        </p:nvSpPr>
        <p:spPr>
          <a:xfrm>
            <a:off x="755576" y="980728"/>
            <a:ext cx="1032655" cy="923330"/>
          </a:xfrm>
          <a:prstGeom prst="rect">
            <a:avLst/>
          </a:prstGeom>
          <a:noFill/>
        </p:spPr>
        <p:txBody>
          <a:bodyPr wrap="none" rtlCol="0">
            <a:spAutoFit/>
          </a:bodyPr>
          <a:lstStyle/>
          <a:p>
            <a:pPr algn="ctr"/>
            <a:r>
              <a:rPr lang="es-HN" dirty="0" smtClean="0"/>
              <a:t>Entidad </a:t>
            </a:r>
            <a:endParaRPr lang="es-HN" dirty="0" smtClean="0"/>
          </a:p>
          <a:p>
            <a:pPr algn="ctr"/>
            <a:r>
              <a:rPr lang="es-HN" dirty="0" smtClean="0"/>
              <a:t>Externa</a:t>
            </a:r>
            <a:endParaRPr lang="es-HN" dirty="0" smtClean="0"/>
          </a:p>
          <a:p>
            <a:pPr algn="ctr"/>
            <a:r>
              <a:rPr lang="es-HN" dirty="0"/>
              <a:t>1</a:t>
            </a:r>
            <a:endParaRPr lang="es-HN" dirty="0"/>
          </a:p>
        </p:txBody>
      </p:sp>
      <p:sp>
        <p:nvSpPr>
          <p:cNvPr id="49" name="48 CuadroTexto"/>
          <p:cNvSpPr txBox="1"/>
          <p:nvPr/>
        </p:nvSpPr>
        <p:spPr>
          <a:xfrm>
            <a:off x="3203848" y="764704"/>
            <a:ext cx="1032655" cy="1477328"/>
          </a:xfrm>
          <a:prstGeom prst="rect">
            <a:avLst/>
          </a:prstGeom>
          <a:noFill/>
        </p:spPr>
        <p:txBody>
          <a:bodyPr wrap="square" rtlCol="0">
            <a:spAutoFit/>
          </a:bodyPr>
          <a:lstStyle/>
          <a:p>
            <a:pPr algn="ctr"/>
            <a:r>
              <a:rPr lang="es-HN" dirty="0" smtClean="0"/>
              <a:t>1</a:t>
            </a:r>
            <a:endParaRPr lang="es-HN" dirty="0" smtClean="0"/>
          </a:p>
          <a:p>
            <a:pPr algn="ctr"/>
            <a:endParaRPr lang="es-HN" dirty="0"/>
          </a:p>
          <a:p>
            <a:pPr algn="ctr"/>
            <a:r>
              <a:rPr lang="es-HN" dirty="0" smtClean="0"/>
              <a:t>Proceso general</a:t>
            </a:r>
            <a:endParaRPr lang="es-HN" dirty="0" smtClean="0"/>
          </a:p>
          <a:p>
            <a:pPr algn="ctr"/>
            <a:r>
              <a:rPr lang="es-HN" dirty="0" smtClean="0"/>
              <a:t>AAA</a:t>
            </a:r>
            <a:endParaRPr lang="es-HN" dirty="0"/>
          </a:p>
        </p:txBody>
      </p:sp>
      <p:sp>
        <p:nvSpPr>
          <p:cNvPr id="50" name="49 CuadroTexto"/>
          <p:cNvSpPr txBox="1"/>
          <p:nvPr/>
        </p:nvSpPr>
        <p:spPr>
          <a:xfrm>
            <a:off x="5292080" y="692696"/>
            <a:ext cx="1032655" cy="1477328"/>
          </a:xfrm>
          <a:prstGeom prst="rect">
            <a:avLst/>
          </a:prstGeom>
          <a:noFill/>
        </p:spPr>
        <p:txBody>
          <a:bodyPr wrap="square" rtlCol="0">
            <a:spAutoFit/>
          </a:bodyPr>
          <a:lstStyle/>
          <a:p>
            <a:pPr algn="ctr"/>
            <a:r>
              <a:rPr lang="es-HN" dirty="0"/>
              <a:t>2</a:t>
            </a:r>
            <a:endParaRPr lang="es-HN" dirty="0" smtClean="0"/>
          </a:p>
          <a:p>
            <a:pPr algn="ctr"/>
            <a:endParaRPr lang="es-HN" dirty="0"/>
          </a:p>
          <a:p>
            <a:pPr algn="ctr"/>
            <a:r>
              <a:rPr lang="es-HN" dirty="0" smtClean="0"/>
              <a:t>Proceso general</a:t>
            </a:r>
            <a:endParaRPr lang="es-HN" dirty="0" smtClean="0"/>
          </a:p>
          <a:p>
            <a:pPr algn="ctr"/>
            <a:r>
              <a:rPr lang="es-HN" dirty="0" smtClean="0"/>
              <a:t>BBB</a:t>
            </a:r>
            <a:endParaRPr lang="es-HN" dirty="0"/>
          </a:p>
        </p:txBody>
      </p:sp>
      <p:sp>
        <p:nvSpPr>
          <p:cNvPr id="51" name="50 CuadroTexto"/>
          <p:cNvSpPr txBox="1"/>
          <p:nvPr/>
        </p:nvSpPr>
        <p:spPr>
          <a:xfrm>
            <a:off x="3347864" y="4293096"/>
            <a:ext cx="1032655" cy="1477328"/>
          </a:xfrm>
          <a:prstGeom prst="rect">
            <a:avLst/>
          </a:prstGeom>
          <a:noFill/>
        </p:spPr>
        <p:txBody>
          <a:bodyPr wrap="square" rtlCol="0">
            <a:spAutoFit/>
          </a:bodyPr>
          <a:lstStyle/>
          <a:p>
            <a:pPr algn="ctr"/>
            <a:r>
              <a:rPr lang="es-HN" dirty="0" smtClean="0"/>
              <a:t>3</a:t>
            </a:r>
            <a:endParaRPr lang="es-HN" dirty="0" smtClean="0"/>
          </a:p>
          <a:p>
            <a:pPr algn="ctr"/>
            <a:endParaRPr lang="es-HN" dirty="0"/>
          </a:p>
          <a:p>
            <a:pPr algn="ctr"/>
            <a:r>
              <a:rPr lang="es-HN" dirty="0" smtClean="0"/>
              <a:t>Proceso general</a:t>
            </a:r>
            <a:endParaRPr lang="es-HN" dirty="0" smtClean="0"/>
          </a:p>
          <a:p>
            <a:pPr algn="ctr"/>
            <a:r>
              <a:rPr lang="es-HN" dirty="0" smtClean="0"/>
              <a:t>CCC</a:t>
            </a:r>
            <a:endParaRPr lang="es-HN" dirty="0"/>
          </a:p>
        </p:txBody>
      </p:sp>
      <p:sp>
        <p:nvSpPr>
          <p:cNvPr id="52" name="51 CuadroTexto"/>
          <p:cNvSpPr txBox="1"/>
          <p:nvPr/>
        </p:nvSpPr>
        <p:spPr>
          <a:xfrm>
            <a:off x="5436096" y="4293096"/>
            <a:ext cx="1032655" cy="1477328"/>
          </a:xfrm>
          <a:prstGeom prst="rect">
            <a:avLst/>
          </a:prstGeom>
          <a:noFill/>
        </p:spPr>
        <p:txBody>
          <a:bodyPr wrap="square" rtlCol="0">
            <a:spAutoFit/>
          </a:bodyPr>
          <a:lstStyle/>
          <a:p>
            <a:pPr algn="ctr"/>
            <a:r>
              <a:rPr lang="es-HN" dirty="0" smtClean="0"/>
              <a:t>4</a:t>
            </a:r>
            <a:endParaRPr lang="es-HN" dirty="0" smtClean="0"/>
          </a:p>
          <a:p>
            <a:pPr algn="ctr"/>
            <a:endParaRPr lang="es-HN" dirty="0"/>
          </a:p>
          <a:p>
            <a:pPr algn="ctr"/>
            <a:r>
              <a:rPr lang="es-HN" dirty="0" smtClean="0"/>
              <a:t>Proceso general</a:t>
            </a:r>
            <a:endParaRPr lang="es-HN" dirty="0" smtClean="0"/>
          </a:p>
          <a:p>
            <a:pPr algn="ctr"/>
            <a:r>
              <a:rPr lang="es-HN" dirty="0" smtClean="0"/>
              <a:t>DDD</a:t>
            </a:r>
            <a:endParaRPr lang="es-HN" dirty="0"/>
          </a:p>
        </p:txBody>
      </p:sp>
      <p:sp>
        <p:nvSpPr>
          <p:cNvPr id="53" name="52 CuadroTexto"/>
          <p:cNvSpPr txBox="1"/>
          <p:nvPr/>
        </p:nvSpPr>
        <p:spPr>
          <a:xfrm>
            <a:off x="827584" y="4725144"/>
            <a:ext cx="1032655" cy="923330"/>
          </a:xfrm>
          <a:prstGeom prst="rect">
            <a:avLst/>
          </a:prstGeom>
          <a:noFill/>
        </p:spPr>
        <p:txBody>
          <a:bodyPr wrap="none" rtlCol="0">
            <a:spAutoFit/>
          </a:bodyPr>
          <a:lstStyle/>
          <a:p>
            <a:pPr algn="ctr"/>
            <a:r>
              <a:rPr lang="es-HN" dirty="0" smtClean="0"/>
              <a:t>Entidad </a:t>
            </a:r>
            <a:endParaRPr lang="es-HN" dirty="0" smtClean="0"/>
          </a:p>
          <a:p>
            <a:pPr algn="ctr"/>
            <a:r>
              <a:rPr lang="es-HN" dirty="0" smtClean="0"/>
              <a:t>Externa</a:t>
            </a:r>
            <a:endParaRPr lang="es-HN" dirty="0" smtClean="0"/>
          </a:p>
          <a:p>
            <a:pPr algn="ctr"/>
            <a:r>
              <a:rPr lang="es-HN" dirty="0" smtClean="0"/>
              <a:t>2</a:t>
            </a:r>
            <a:endParaRPr lang="es-HN" dirty="0"/>
          </a:p>
        </p:txBody>
      </p:sp>
      <p:sp>
        <p:nvSpPr>
          <p:cNvPr id="54" name="53 CuadroTexto"/>
          <p:cNvSpPr txBox="1"/>
          <p:nvPr/>
        </p:nvSpPr>
        <p:spPr>
          <a:xfrm>
            <a:off x="7452320" y="836712"/>
            <a:ext cx="1032655" cy="923330"/>
          </a:xfrm>
          <a:prstGeom prst="rect">
            <a:avLst/>
          </a:prstGeom>
          <a:noFill/>
        </p:spPr>
        <p:txBody>
          <a:bodyPr wrap="none" rtlCol="0">
            <a:spAutoFit/>
          </a:bodyPr>
          <a:lstStyle/>
          <a:p>
            <a:pPr algn="ctr"/>
            <a:r>
              <a:rPr lang="es-HN" dirty="0" smtClean="0"/>
              <a:t>Entidad </a:t>
            </a:r>
            <a:endParaRPr lang="es-HN" dirty="0" smtClean="0"/>
          </a:p>
          <a:p>
            <a:pPr algn="ctr"/>
            <a:r>
              <a:rPr lang="es-HN" dirty="0" smtClean="0"/>
              <a:t>Externa</a:t>
            </a:r>
            <a:endParaRPr lang="es-HN" dirty="0" smtClean="0"/>
          </a:p>
          <a:p>
            <a:pPr algn="ctr"/>
            <a:r>
              <a:rPr lang="es-HN" dirty="0" smtClean="0"/>
              <a:t>3</a:t>
            </a:r>
            <a:endParaRPr lang="es-HN" dirty="0"/>
          </a:p>
        </p:txBody>
      </p:sp>
      <p:sp>
        <p:nvSpPr>
          <p:cNvPr id="55" name="54 CuadroTexto"/>
          <p:cNvSpPr txBox="1"/>
          <p:nvPr/>
        </p:nvSpPr>
        <p:spPr>
          <a:xfrm>
            <a:off x="2699792" y="2852936"/>
            <a:ext cx="429926" cy="369332"/>
          </a:xfrm>
          <a:prstGeom prst="rect">
            <a:avLst/>
          </a:prstGeom>
          <a:noFill/>
        </p:spPr>
        <p:txBody>
          <a:bodyPr wrap="none" rtlCol="0">
            <a:spAutoFit/>
          </a:bodyPr>
          <a:lstStyle/>
          <a:p>
            <a:r>
              <a:rPr lang="es-HN" dirty="0" smtClean="0"/>
              <a:t>D1</a:t>
            </a:r>
            <a:endParaRPr lang="es-HN" dirty="0"/>
          </a:p>
        </p:txBody>
      </p:sp>
      <p:sp>
        <p:nvSpPr>
          <p:cNvPr id="56" name="55 CuadroTexto"/>
          <p:cNvSpPr txBox="1"/>
          <p:nvPr/>
        </p:nvSpPr>
        <p:spPr>
          <a:xfrm>
            <a:off x="4932040" y="2852936"/>
            <a:ext cx="470000" cy="369332"/>
          </a:xfrm>
          <a:prstGeom prst="rect">
            <a:avLst/>
          </a:prstGeom>
          <a:noFill/>
        </p:spPr>
        <p:txBody>
          <a:bodyPr wrap="none" rtlCol="0">
            <a:spAutoFit/>
          </a:bodyPr>
          <a:lstStyle/>
          <a:p>
            <a:r>
              <a:rPr lang="es-HN" dirty="0" smtClean="0"/>
              <a:t>D2</a:t>
            </a:r>
            <a:endParaRPr lang="es-HN" dirty="0"/>
          </a:p>
        </p:txBody>
      </p:sp>
      <p:sp>
        <p:nvSpPr>
          <p:cNvPr id="57" name="56 CuadroTexto"/>
          <p:cNvSpPr txBox="1"/>
          <p:nvPr/>
        </p:nvSpPr>
        <p:spPr>
          <a:xfrm>
            <a:off x="3203848" y="2852936"/>
            <a:ext cx="1774268" cy="369332"/>
          </a:xfrm>
          <a:prstGeom prst="rect">
            <a:avLst/>
          </a:prstGeom>
          <a:noFill/>
        </p:spPr>
        <p:txBody>
          <a:bodyPr wrap="none" rtlCol="0">
            <a:spAutoFit/>
          </a:bodyPr>
          <a:lstStyle/>
          <a:p>
            <a:r>
              <a:rPr lang="es-HN" dirty="0" smtClean="0"/>
              <a:t>Almacén datos 1</a:t>
            </a:r>
            <a:endParaRPr lang="es-HN" dirty="0"/>
          </a:p>
        </p:txBody>
      </p:sp>
      <p:sp>
        <p:nvSpPr>
          <p:cNvPr id="58" name="57 CuadroTexto"/>
          <p:cNvSpPr txBox="1"/>
          <p:nvPr/>
        </p:nvSpPr>
        <p:spPr>
          <a:xfrm>
            <a:off x="5436096" y="2852936"/>
            <a:ext cx="1814343" cy="369332"/>
          </a:xfrm>
          <a:prstGeom prst="rect">
            <a:avLst/>
          </a:prstGeom>
          <a:noFill/>
        </p:spPr>
        <p:txBody>
          <a:bodyPr wrap="none" rtlCol="0">
            <a:spAutoFit/>
          </a:bodyPr>
          <a:lstStyle/>
          <a:p>
            <a:r>
              <a:rPr lang="es-HN" dirty="0" smtClean="0"/>
              <a:t>Almacén datos 2</a:t>
            </a:r>
            <a:endParaRPr lang="es-HN" dirty="0"/>
          </a:p>
        </p:txBody>
      </p:sp>
      <p:sp>
        <p:nvSpPr>
          <p:cNvPr id="59" name="58 CuadroTexto"/>
          <p:cNvSpPr txBox="1"/>
          <p:nvPr/>
        </p:nvSpPr>
        <p:spPr>
          <a:xfrm>
            <a:off x="1907704" y="1052736"/>
            <a:ext cx="1176732" cy="369332"/>
          </a:xfrm>
          <a:prstGeom prst="rect">
            <a:avLst/>
          </a:prstGeom>
          <a:noFill/>
        </p:spPr>
        <p:txBody>
          <a:bodyPr wrap="none" rtlCol="0">
            <a:spAutoFit/>
          </a:bodyPr>
          <a:lstStyle/>
          <a:p>
            <a:r>
              <a:rPr lang="es-HN" dirty="0" smtClean="0"/>
              <a:t>Entrada A</a:t>
            </a:r>
            <a:endParaRPr lang="es-HN" dirty="0"/>
          </a:p>
        </p:txBody>
      </p:sp>
      <p:sp>
        <p:nvSpPr>
          <p:cNvPr id="60" name="59 CuadroTexto"/>
          <p:cNvSpPr txBox="1"/>
          <p:nvPr/>
        </p:nvSpPr>
        <p:spPr>
          <a:xfrm>
            <a:off x="4328931" y="1052736"/>
            <a:ext cx="891141" cy="292388"/>
          </a:xfrm>
          <a:prstGeom prst="rect">
            <a:avLst/>
          </a:prstGeom>
          <a:noFill/>
        </p:spPr>
        <p:txBody>
          <a:bodyPr wrap="none" rtlCol="0">
            <a:spAutoFit/>
          </a:bodyPr>
          <a:lstStyle/>
          <a:p>
            <a:r>
              <a:rPr lang="es-HN" sz="1300" dirty="0" smtClean="0"/>
              <a:t>Entrada B</a:t>
            </a:r>
            <a:endParaRPr lang="es-HN" sz="1300" dirty="0"/>
          </a:p>
        </p:txBody>
      </p:sp>
      <p:sp>
        <p:nvSpPr>
          <p:cNvPr id="61" name="60 CuadroTexto"/>
          <p:cNvSpPr txBox="1"/>
          <p:nvPr/>
        </p:nvSpPr>
        <p:spPr>
          <a:xfrm>
            <a:off x="6465383" y="980728"/>
            <a:ext cx="986937" cy="369332"/>
          </a:xfrm>
          <a:prstGeom prst="rect">
            <a:avLst/>
          </a:prstGeom>
          <a:noFill/>
        </p:spPr>
        <p:txBody>
          <a:bodyPr wrap="none" rtlCol="0">
            <a:spAutoFit/>
          </a:bodyPr>
          <a:lstStyle/>
          <a:p>
            <a:r>
              <a:rPr lang="es-HN" dirty="0" smtClean="0"/>
              <a:t>Salida C</a:t>
            </a:r>
            <a:endParaRPr lang="es-HN" dirty="0"/>
          </a:p>
        </p:txBody>
      </p:sp>
      <p:sp>
        <p:nvSpPr>
          <p:cNvPr id="62" name="61 CuadroTexto"/>
          <p:cNvSpPr txBox="1"/>
          <p:nvPr/>
        </p:nvSpPr>
        <p:spPr>
          <a:xfrm>
            <a:off x="2483768" y="2348880"/>
            <a:ext cx="1209177" cy="369332"/>
          </a:xfrm>
          <a:prstGeom prst="rect">
            <a:avLst/>
          </a:prstGeom>
          <a:noFill/>
        </p:spPr>
        <p:txBody>
          <a:bodyPr wrap="none" rtlCol="0">
            <a:spAutoFit/>
          </a:bodyPr>
          <a:lstStyle/>
          <a:p>
            <a:r>
              <a:rPr lang="es-HN" dirty="0" smtClean="0"/>
              <a:t>Registro A</a:t>
            </a:r>
            <a:endParaRPr lang="es-HN" dirty="0"/>
          </a:p>
        </p:txBody>
      </p:sp>
      <p:sp>
        <p:nvSpPr>
          <p:cNvPr id="63" name="62 CuadroTexto"/>
          <p:cNvSpPr txBox="1"/>
          <p:nvPr/>
        </p:nvSpPr>
        <p:spPr>
          <a:xfrm>
            <a:off x="2411760" y="3573016"/>
            <a:ext cx="1209177" cy="369332"/>
          </a:xfrm>
          <a:prstGeom prst="rect">
            <a:avLst/>
          </a:prstGeom>
          <a:noFill/>
        </p:spPr>
        <p:txBody>
          <a:bodyPr wrap="none" rtlCol="0">
            <a:spAutoFit/>
          </a:bodyPr>
          <a:lstStyle/>
          <a:p>
            <a:r>
              <a:rPr lang="es-HN" dirty="0" smtClean="0"/>
              <a:t>Registro A</a:t>
            </a:r>
            <a:endParaRPr lang="es-HN" dirty="0"/>
          </a:p>
        </p:txBody>
      </p:sp>
      <p:sp>
        <p:nvSpPr>
          <p:cNvPr id="64" name="63 CuadroTexto"/>
          <p:cNvSpPr txBox="1"/>
          <p:nvPr/>
        </p:nvSpPr>
        <p:spPr>
          <a:xfrm>
            <a:off x="6084168" y="3645024"/>
            <a:ext cx="1191736" cy="369332"/>
          </a:xfrm>
          <a:prstGeom prst="rect">
            <a:avLst/>
          </a:prstGeom>
          <a:noFill/>
        </p:spPr>
        <p:txBody>
          <a:bodyPr wrap="none" rtlCol="0">
            <a:spAutoFit/>
          </a:bodyPr>
          <a:lstStyle/>
          <a:p>
            <a:r>
              <a:rPr lang="es-HN" dirty="0" smtClean="0"/>
              <a:t>Registro E</a:t>
            </a:r>
            <a:endParaRPr lang="es-HN" dirty="0"/>
          </a:p>
        </p:txBody>
      </p:sp>
      <p:sp>
        <p:nvSpPr>
          <p:cNvPr id="65" name="64 CuadroTexto"/>
          <p:cNvSpPr txBox="1"/>
          <p:nvPr/>
        </p:nvSpPr>
        <p:spPr>
          <a:xfrm>
            <a:off x="5940152" y="2348880"/>
            <a:ext cx="1191736" cy="369332"/>
          </a:xfrm>
          <a:prstGeom prst="rect">
            <a:avLst/>
          </a:prstGeom>
          <a:noFill/>
        </p:spPr>
        <p:txBody>
          <a:bodyPr wrap="none" rtlCol="0">
            <a:spAutoFit/>
          </a:bodyPr>
          <a:lstStyle/>
          <a:p>
            <a:r>
              <a:rPr lang="es-HN" dirty="0" smtClean="0"/>
              <a:t>Registro E</a:t>
            </a:r>
            <a:endParaRPr lang="es-HN" dirty="0"/>
          </a:p>
        </p:txBody>
      </p:sp>
      <p:sp>
        <p:nvSpPr>
          <p:cNvPr id="67" name="66 CuadroTexto"/>
          <p:cNvSpPr txBox="1"/>
          <p:nvPr/>
        </p:nvSpPr>
        <p:spPr>
          <a:xfrm>
            <a:off x="4067944" y="2348880"/>
            <a:ext cx="1328184" cy="292388"/>
          </a:xfrm>
          <a:prstGeom prst="rect">
            <a:avLst/>
          </a:prstGeom>
          <a:noFill/>
        </p:spPr>
        <p:txBody>
          <a:bodyPr wrap="none" rtlCol="0">
            <a:spAutoFit/>
          </a:bodyPr>
          <a:lstStyle/>
          <a:p>
            <a:r>
              <a:rPr lang="es-HN" sz="1300" dirty="0" smtClean="0"/>
              <a:t>Flujo de datos C</a:t>
            </a:r>
            <a:endParaRPr lang="es-HN" sz="1300" dirty="0"/>
          </a:p>
        </p:txBody>
      </p:sp>
      <p:sp>
        <p:nvSpPr>
          <p:cNvPr id="68" name="67 CuadroTexto"/>
          <p:cNvSpPr txBox="1"/>
          <p:nvPr/>
        </p:nvSpPr>
        <p:spPr>
          <a:xfrm>
            <a:off x="1979712" y="4869160"/>
            <a:ext cx="1162498" cy="369332"/>
          </a:xfrm>
          <a:prstGeom prst="rect">
            <a:avLst/>
          </a:prstGeom>
          <a:noFill/>
        </p:spPr>
        <p:txBody>
          <a:bodyPr wrap="none" rtlCol="0">
            <a:spAutoFit/>
          </a:bodyPr>
          <a:lstStyle/>
          <a:p>
            <a:r>
              <a:rPr lang="es-HN" dirty="0" smtClean="0"/>
              <a:t>Entrada B</a:t>
            </a:r>
            <a:endParaRPr lang="es-HN" dirty="0"/>
          </a:p>
        </p:txBody>
      </p:sp>
      <p:sp>
        <p:nvSpPr>
          <p:cNvPr id="69" name="68 CuadroTexto"/>
          <p:cNvSpPr txBox="1"/>
          <p:nvPr/>
        </p:nvSpPr>
        <p:spPr>
          <a:xfrm>
            <a:off x="4139952" y="5877272"/>
            <a:ext cx="1790875" cy="369332"/>
          </a:xfrm>
          <a:prstGeom prst="rect">
            <a:avLst/>
          </a:prstGeom>
          <a:noFill/>
        </p:spPr>
        <p:txBody>
          <a:bodyPr wrap="none" rtlCol="0">
            <a:spAutoFit/>
          </a:bodyPr>
          <a:lstStyle/>
          <a:p>
            <a:r>
              <a:rPr lang="es-HN" dirty="0" smtClean="0"/>
              <a:t>Flujo de datos D</a:t>
            </a:r>
            <a:endParaRPr lang="es-H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404664"/>
            <a:ext cx="8229600" cy="5919936"/>
          </a:xfrm>
        </p:spPr>
        <p:txBody>
          <a:bodyPr/>
          <a:lstStyle/>
          <a:p>
            <a:pPr>
              <a:buNone/>
            </a:pPr>
            <a:r>
              <a:rPr lang="es-HN" dirty="0" smtClean="0"/>
              <a:t>Revisión de errores en los diagramas:</a:t>
            </a:r>
            <a:endParaRPr lang="es-HN" dirty="0" smtClean="0"/>
          </a:p>
          <a:p>
            <a:pPr>
              <a:buNone/>
            </a:pPr>
            <a:r>
              <a:rPr lang="es-HN" dirty="0" smtClean="0"/>
              <a:t>Pueden suceder diversos errores cuando se trazan </a:t>
            </a:r>
            <a:endParaRPr lang="es-HN" dirty="0" smtClean="0"/>
          </a:p>
          <a:p>
            <a:pPr>
              <a:buNone/>
            </a:pPr>
            <a:r>
              <a:rPr lang="es-HN" dirty="0" smtClean="0"/>
              <a:t>diagramas de flujo. Algunos de los errores mas comunes </a:t>
            </a:r>
            <a:endParaRPr lang="es-HN" dirty="0" smtClean="0"/>
          </a:p>
          <a:p>
            <a:pPr>
              <a:buNone/>
            </a:pPr>
            <a:r>
              <a:rPr lang="es-HN" dirty="0" smtClean="0"/>
              <a:t>son:</a:t>
            </a:r>
            <a:endParaRPr lang="es-HN" dirty="0" smtClean="0"/>
          </a:p>
          <a:p>
            <a:pPr marL="514350" indent="-514350">
              <a:buAutoNum type="arabicPeriod"/>
            </a:pPr>
            <a:r>
              <a:rPr lang="es-HN" dirty="0" smtClean="0"/>
              <a:t>Olvidar la inclusión de un flujo de datos o colocar una flecha en la dirección errónea.</a:t>
            </a:r>
            <a:endParaRPr lang="es-HN" dirty="0" smtClean="0"/>
          </a:p>
          <a:p>
            <a:pPr marL="514350" indent="-514350">
              <a:buAutoNum type="arabicPeriod"/>
            </a:pPr>
            <a:r>
              <a:rPr lang="es-HN" dirty="0" smtClean="0"/>
              <a:t>Conectar almacenes de datos y entidades externas directamente entre ellos.</a:t>
            </a:r>
            <a:endParaRPr lang="es-HN" dirty="0" smtClean="0"/>
          </a:p>
          <a:p>
            <a:pPr marL="514350" indent="-514350">
              <a:buAutoNum type="arabicPeriod"/>
            </a:pPr>
            <a:r>
              <a:rPr lang="es-HN" dirty="0" smtClean="0"/>
              <a:t>El etiquetado incorrecto de procesos y/o flujos de datos.</a:t>
            </a:r>
            <a:endParaRPr lang="es-HN" dirty="0" smtClean="0"/>
          </a:p>
          <a:p>
            <a:pPr marL="514350" indent="-514350">
              <a:buAutoNum type="arabicPeriod"/>
            </a:pPr>
            <a:r>
              <a:rPr lang="es-HN" smtClean="0"/>
              <a:t>La inclusión </a:t>
            </a:r>
            <a:r>
              <a:rPr lang="es-HN" dirty="0" smtClean="0"/>
              <a:t>de mas de nueve procesos en un diagrama de flujo de datos.</a:t>
            </a:r>
            <a:endParaRPr lang="es-HN" dirty="0" smtClean="0"/>
          </a:p>
          <a:p>
            <a:pPr marL="514350" indent="-514350">
              <a:buAutoNum type="arabicPeriod"/>
            </a:pPr>
            <a:r>
              <a:rPr lang="es-HN" dirty="0" smtClean="0"/>
              <a:t>Omitir un flujo de datos.</a:t>
            </a:r>
            <a:endParaRPr lang="es-HN"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5154</Words>
  <Application>WPS Presentation</Application>
  <PresentationFormat>Presentación en pantalla (4:3)</PresentationFormat>
  <Paragraphs>172</Paragraphs>
  <Slides>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Arial</vt:lpstr>
      <vt:lpstr>SimSun</vt:lpstr>
      <vt:lpstr>Wingdings</vt:lpstr>
      <vt:lpstr>Wingdings 2</vt:lpstr>
      <vt:lpstr>Constantia</vt:lpstr>
      <vt:lpstr>Microsoft YaHei</vt:lpstr>
      <vt:lpstr>Arial Unicode MS</vt:lpstr>
      <vt:lpstr>Calibri</vt:lpstr>
      <vt:lpstr>Flujo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COMAYAGUA</dc:creator>
  <cp:lastModifiedBy>Fabiola Martinez Rivera</cp:lastModifiedBy>
  <cp:revision>13</cp:revision>
  <dcterms:created xsi:type="dcterms:W3CDTF">2014-07-23T23:28:00Z</dcterms:created>
  <dcterms:modified xsi:type="dcterms:W3CDTF">2025-05-29T16:00:54Z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11261CBD07884B53ABE30F733E8B7618_12</vt:lpwstr>
  </property>
  <property fmtid="{D5CDD505-2E9C-101B-9397-08002B2CF9AE}" pid="3" name="KSOProductBuildVer">
    <vt:lpwstr>2058-12.2.0.21179</vt:lpwstr>
  </property>
</Properties>
</file>