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8.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9.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0.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1.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12.xml" ContentType="application/vnd.openxmlformats-officedocument.them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13.xml" ContentType="application/vnd.openxmlformats-officedocument.theme+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14.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7" r:id="rId2"/>
    <p:sldMasterId id="2147483691" r:id="rId3"/>
    <p:sldMasterId id="2147483705" r:id="rId4"/>
    <p:sldMasterId id="2147483719" r:id="rId5"/>
    <p:sldMasterId id="2147483731" r:id="rId6"/>
    <p:sldMasterId id="2147483748" r:id="rId7"/>
    <p:sldMasterId id="2147483774" r:id="rId8"/>
    <p:sldMasterId id="2147483814" r:id="rId9"/>
    <p:sldMasterId id="2147483827" r:id="rId10"/>
    <p:sldMasterId id="2147483840" r:id="rId11"/>
    <p:sldMasterId id="2147483853" r:id="rId12"/>
    <p:sldMasterId id="2147483866" r:id="rId13"/>
    <p:sldMasterId id="2147483879" r:id="rId14"/>
    <p:sldMasterId id="2147483908" r:id="rId15"/>
  </p:sldMasterIdLst>
  <p:notesMasterIdLst>
    <p:notesMasterId r:id="rId74"/>
  </p:notesMasterIdLst>
  <p:handoutMasterIdLst>
    <p:handoutMasterId r:id="rId75"/>
  </p:handoutMasterIdLst>
  <p:sldIdLst>
    <p:sldId id="324" r:id="rId16"/>
    <p:sldId id="389" r:id="rId17"/>
    <p:sldId id="552" r:id="rId18"/>
    <p:sldId id="553" r:id="rId19"/>
    <p:sldId id="665" r:id="rId20"/>
    <p:sldId id="607" r:id="rId21"/>
    <p:sldId id="608" r:id="rId22"/>
    <p:sldId id="612" r:id="rId23"/>
    <p:sldId id="390" r:id="rId24"/>
    <p:sldId id="576" r:id="rId25"/>
    <p:sldId id="652" r:id="rId26"/>
    <p:sldId id="584" r:id="rId27"/>
    <p:sldId id="577" r:id="rId28"/>
    <p:sldId id="578" r:id="rId29"/>
    <p:sldId id="579" r:id="rId30"/>
    <p:sldId id="580" r:id="rId31"/>
    <p:sldId id="391" r:id="rId32"/>
    <p:sldId id="585" r:id="rId33"/>
    <p:sldId id="432" r:id="rId34"/>
    <p:sldId id="626" r:id="rId35"/>
    <p:sldId id="627" r:id="rId36"/>
    <p:sldId id="628" r:id="rId37"/>
    <p:sldId id="620" r:id="rId38"/>
    <p:sldId id="629" r:id="rId39"/>
    <p:sldId id="653" r:id="rId40"/>
    <p:sldId id="392" r:id="rId41"/>
    <p:sldId id="438" r:id="rId42"/>
    <p:sldId id="622" r:id="rId43"/>
    <p:sldId id="633" r:id="rId44"/>
    <p:sldId id="634" r:id="rId45"/>
    <p:sldId id="393" r:id="rId46"/>
    <p:sldId id="638" r:id="rId47"/>
    <p:sldId id="639" r:id="rId48"/>
    <p:sldId id="561" r:id="rId49"/>
    <p:sldId id="560" r:id="rId50"/>
    <p:sldId id="640" r:id="rId51"/>
    <p:sldId id="667" r:id="rId52"/>
    <p:sldId id="563" r:id="rId53"/>
    <p:sldId id="564" r:id="rId54"/>
    <p:sldId id="624" r:id="rId55"/>
    <p:sldId id="637" r:id="rId56"/>
    <p:sldId id="636" r:id="rId57"/>
    <p:sldId id="395" r:id="rId58"/>
    <p:sldId id="498" r:id="rId59"/>
    <p:sldId id="661" r:id="rId60"/>
    <p:sldId id="623" r:id="rId61"/>
    <p:sldId id="396" r:id="rId62"/>
    <p:sldId id="566" r:id="rId63"/>
    <p:sldId id="567" r:id="rId64"/>
    <p:sldId id="663" r:id="rId65"/>
    <p:sldId id="662" r:id="rId66"/>
    <p:sldId id="645" r:id="rId67"/>
    <p:sldId id="397" r:id="rId68"/>
    <p:sldId id="529" r:id="rId69"/>
    <p:sldId id="659" r:id="rId70"/>
    <p:sldId id="660" r:id="rId71"/>
    <p:sldId id="658" r:id="rId72"/>
    <p:sldId id="669" r:id="rId73"/>
  </p:sldIdLst>
  <p:sldSz cx="9144000" cy="6858000" type="letter"/>
  <p:notesSz cx="6991350" cy="9282113"/>
  <p:kinsoku lang="zh-CN"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D9DF"/>
    <a:srgbClr val="FFDA3F"/>
    <a:srgbClr val="FFFFBD"/>
    <a:srgbClr val="535CA1"/>
    <a:srgbClr val="DDDDDD"/>
    <a:srgbClr val="EAEAEA"/>
    <a:srgbClr val="F9FDC7"/>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2908" autoAdjust="0"/>
    <p:restoredTop sz="66772" autoAdjust="0"/>
  </p:normalViewPr>
  <p:slideViewPr>
    <p:cSldViewPr>
      <p:cViewPr varScale="1">
        <p:scale>
          <a:sx n="115" d="100"/>
          <a:sy n="115" d="100"/>
        </p:scale>
        <p:origin x="1650"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42" d="100"/>
          <a:sy n="42" d="100"/>
        </p:scale>
        <p:origin x="-1230" y="-96"/>
      </p:cViewPr>
      <p:guideLst>
        <p:guide orient="horz" pos="2923"/>
        <p:guide pos="220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1.xml"/><Relationship Id="rId21" Type="http://schemas.openxmlformats.org/officeDocument/2006/relationships/slide" Target="slides/slide6.xml"/><Relationship Id="rId42" Type="http://schemas.openxmlformats.org/officeDocument/2006/relationships/slide" Target="slides/slide27.xml"/><Relationship Id="rId47" Type="http://schemas.openxmlformats.org/officeDocument/2006/relationships/slide" Target="slides/slide32.xml"/><Relationship Id="rId63" Type="http://schemas.openxmlformats.org/officeDocument/2006/relationships/slide" Target="slides/slide48.xml"/><Relationship Id="rId68" Type="http://schemas.openxmlformats.org/officeDocument/2006/relationships/slide" Target="slides/slide53.xml"/><Relationship Id="rId16" Type="http://schemas.openxmlformats.org/officeDocument/2006/relationships/slide" Target="slides/slide1.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slide" Target="slides/slide38.xml"/><Relationship Id="rId58" Type="http://schemas.openxmlformats.org/officeDocument/2006/relationships/slide" Target="slides/slide43.xml"/><Relationship Id="rId66" Type="http://schemas.openxmlformats.org/officeDocument/2006/relationships/slide" Target="slides/slide51.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46.xml"/><Relationship Id="rId19" Type="http://schemas.openxmlformats.org/officeDocument/2006/relationships/slide" Target="slides/slide4.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slide" Target="slides/slide41.xml"/><Relationship Id="rId64" Type="http://schemas.openxmlformats.org/officeDocument/2006/relationships/slide" Target="slides/slide49.xml"/><Relationship Id="rId69" Type="http://schemas.openxmlformats.org/officeDocument/2006/relationships/slide" Target="slides/slide54.xml"/><Relationship Id="rId77"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6.xml"/><Relationship Id="rId72" Type="http://schemas.openxmlformats.org/officeDocument/2006/relationships/slide" Target="slides/slide57.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openxmlformats.org/officeDocument/2006/relationships/slide" Target="slides/slide44.xml"/><Relationship Id="rId67" Type="http://schemas.openxmlformats.org/officeDocument/2006/relationships/slide" Target="slides/slide52.xml"/><Relationship Id="rId20" Type="http://schemas.openxmlformats.org/officeDocument/2006/relationships/slide" Target="slides/slide5.xml"/><Relationship Id="rId41" Type="http://schemas.openxmlformats.org/officeDocument/2006/relationships/slide" Target="slides/slide26.xml"/><Relationship Id="rId54" Type="http://schemas.openxmlformats.org/officeDocument/2006/relationships/slide" Target="slides/slide39.xml"/><Relationship Id="rId62" Type="http://schemas.openxmlformats.org/officeDocument/2006/relationships/slide" Target="slides/slide47.xml"/><Relationship Id="rId70" Type="http://schemas.openxmlformats.org/officeDocument/2006/relationships/slide" Target="slides/slide55.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slide" Target="slides/slide42.xml"/><Relationship Id="rId10" Type="http://schemas.openxmlformats.org/officeDocument/2006/relationships/slideMaster" Target="slideMasters/slideMaster10.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 Id="rId60" Type="http://schemas.openxmlformats.org/officeDocument/2006/relationships/slide" Target="slides/slide45.xml"/><Relationship Id="rId65" Type="http://schemas.openxmlformats.org/officeDocument/2006/relationships/slide" Target="slides/slide50.xml"/><Relationship Id="rId73" Type="http://schemas.openxmlformats.org/officeDocument/2006/relationships/slide" Target="slides/slide58.xml"/><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3.xml"/><Relationship Id="rId39" Type="http://schemas.openxmlformats.org/officeDocument/2006/relationships/slide" Target="slides/slide24.xml"/><Relationship Id="rId34" Type="http://schemas.openxmlformats.org/officeDocument/2006/relationships/slide" Target="slides/slide19.xml"/><Relationship Id="rId50" Type="http://schemas.openxmlformats.org/officeDocument/2006/relationships/slide" Target="slides/slide35.xml"/><Relationship Id="rId55" Type="http://schemas.openxmlformats.org/officeDocument/2006/relationships/slide" Target="slides/slide40.xml"/><Relationship Id="rId76"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56.xml"/><Relationship Id="rId2" Type="http://schemas.openxmlformats.org/officeDocument/2006/relationships/slideMaster" Target="slideMasters/slideMaster2.xml"/><Relationship Id="rId29" Type="http://schemas.openxmlformats.org/officeDocument/2006/relationships/slide" Target="slides/slide14.xml"/></Relationships>
</file>

<file path=ppt/_rels/viewProps.xml.rels><?xml version="1.0" encoding="UTF-8" standalone="yes"?>
<Relationships xmlns="http://schemas.openxmlformats.org/package/2006/relationships"><Relationship Id="rId8" Type="http://schemas.openxmlformats.org/officeDocument/2006/relationships/slide" Target="slides/slide49.xml"/><Relationship Id="rId3" Type="http://schemas.openxmlformats.org/officeDocument/2006/relationships/slide" Target="slides/slide20.xml"/><Relationship Id="rId7" Type="http://schemas.openxmlformats.org/officeDocument/2006/relationships/slide" Target="slides/slide48.xml"/><Relationship Id="rId2" Type="http://schemas.openxmlformats.org/officeDocument/2006/relationships/slide" Target="slides/slide19.xml"/><Relationship Id="rId1" Type="http://schemas.openxmlformats.org/officeDocument/2006/relationships/slide" Target="slides/slide18.xml"/><Relationship Id="rId6" Type="http://schemas.openxmlformats.org/officeDocument/2006/relationships/slide" Target="slides/slide25.xml"/><Relationship Id="rId5" Type="http://schemas.openxmlformats.org/officeDocument/2006/relationships/slide" Target="slides/slide22.xml"/><Relationship Id="rId4" Type="http://schemas.openxmlformats.org/officeDocument/2006/relationships/slide" Target="slides/slide21.xml"/><Relationship Id="rId9"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jpeg"/><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jpe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0822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idx="2"/>
          </p:nvPr>
        </p:nvSpPr>
        <p:spPr bwMode="auto">
          <a:xfrm>
            <a:off x="1190625" y="596900"/>
            <a:ext cx="4622800" cy="3467100"/>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25463" y="4408488"/>
            <a:ext cx="6026150" cy="4176712"/>
          </a:xfrm>
          <a:prstGeom prst="rect">
            <a:avLst/>
          </a:prstGeom>
          <a:noFill/>
          <a:ln w="12700">
            <a:noFill/>
            <a:miter lim="800000"/>
            <a:headEnd/>
            <a:tailEnd/>
          </a:ln>
          <a:effectLst/>
        </p:spPr>
        <p:txBody>
          <a:bodyPr vert="horz" wrap="square" lIns="92017" tIns="45201" rIns="92017" bIns="45201" numCol="1" anchor="t" anchorCtr="0" compatLnSpc="1">
            <a:prstTxWarp prst="textNoShape">
              <a:avLst/>
            </a:prstTxWarp>
          </a:bodyPr>
          <a:lstStyle/>
          <a:p>
            <a:pPr lvl="0"/>
            <a:r>
              <a:rPr lang="en-US" altLang="zh-CN" noProof="0"/>
              <a:t>We want this to be in font 11 and justify.</a:t>
            </a:r>
          </a:p>
        </p:txBody>
      </p:sp>
    </p:spTree>
    <p:extLst>
      <p:ext uri="{BB962C8B-B14F-4D97-AF65-F5344CB8AC3E}">
        <p14:creationId xmlns:p14="http://schemas.microsoft.com/office/powerpoint/2010/main" val="1251284900"/>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p:sp>
      <p:sp>
        <p:nvSpPr>
          <p:cNvPr id="72707" name="Rectangle 3"/>
          <p:cNvSpPr>
            <a:spLocks noGrp="1" noChangeArrowheads="1"/>
          </p:cNvSpPr>
          <p:nvPr>
            <p:ph type="body" idx="1"/>
          </p:nvPr>
        </p:nvSpPr>
        <p:spPr>
          <a:noFill/>
          <a:ln w="9525"/>
        </p:spPr>
        <p:txBody>
          <a:bodyPr/>
          <a:lstStyle/>
          <a:p>
            <a:endParaRPr lang="zh-CN" altLang="en-US" dirty="0">
              <a:latin typeface="Arial" charset="0"/>
            </a:endParaRPr>
          </a:p>
        </p:txBody>
      </p:sp>
    </p:spTree>
    <p:extLst>
      <p:ext uri="{BB962C8B-B14F-4D97-AF65-F5344CB8AC3E}">
        <p14:creationId xmlns:p14="http://schemas.microsoft.com/office/powerpoint/2010/main" val="2428597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p:sp>
      <p:sp>
        <p:nvSpPr>
          <p:cNvPr id="177155" name="Rectangle 3"/>
          <p:cNvSpPr>
            <a:spLocks noGrp="1" noChangeArrowheads="1"/>
          </p:cNvSpPr>
          <p:nvPr>
            <p:ph type="body" idx="1"/>
          </p:nvPr>
        </p:nvSpPr>
        <p:spPr>
          <a:noFill/>
          <a:ln w="9525"/>
        </p:spPr>
        <p:txBody>
          <a:bodyPr/>
          <a:lstStyle/>
          <a:p>
            <a:r>
              <a:rPr lang="zh-CN" altLang="en-US" dirty="0">
                <a:latin typeface="Arial" charset="0"/>
              </a:rPr>
              <a:t>状态，转移，以及引起转移的动作</a:t>
            </a:r>
            <a:endParaRPr lang="en-US" altLang="zh-CN" dirty="0">
              <a:latin typeface="Arial" charset="0"/>
            </a:endParaRPr>
          </a:p>
          <a:p>
            <a:endParaRPr lang="en-US" altLang="zh-CN" dirty="0">
              <a:latin typeface="Arial" charset="0"/>
            </a:endParaRPr>
          </a:p>
          <a:p>
            <a:endParaRPr lang="zh-CN" altLang="en-US" dirty="0">
              <a:latin typeface="Arial" charset="0"/>
            </a:endParaRPr>
          </a:p>
        </p:txBody>
      </p:sp>
    </p:spTree>
    <p:extLst>
      <p:ext uri="{BB962C8B-B14F-4D97-AF65-F5344CB8AC3E}">
        <p14:creationId xmlns:p14="http://schemas.microsoft.com/office/powerpoint/2010/main" val="1900798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p:sp>
      <p:sp>
        <p:nvSpPr>
          <p:cNvPr id="185347" name="Rectangle 3"/>
          <p:cNvSpPr>
            <a:spLocks noGrp="1" noChangeArrowheads="1"/>
          </p:cNvSpPr>
          <p:nvPr>
            <p:ph type="body" idx="1"/>
          </p:nvPr>
        </p:nvSpPr>
        <p:spPr>
          <a:noFill/>
          <a:ln w="9525"/>
        </p:spPr>
        <p:txBody>
          <a:bodyPr/>
          <a:lstStyle/>
          <a:p>
            <a:endParaRPr lang="zh-CN" altLang="en-US" dirty="0">
              <a:latin typeface="Arial" charset="0"/>
            </a:endParaRPr>
          </a:p>
        </p:txBody>
      </p:sp>
    </p:spTree>
    <p:extLst>
      <p:ext uri="{BB962C8B-B14F-4D97-AF65-F5344CB8AC3E}">
        <p14:creationId xmlns:p14="http://schemas.microsoft.com/office/powerpoint/2010/main" val="2105703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p:sp>
      <p:sp>
        <p:nvSpPr>
          <p:cNvPr id="188419" name="Rectangle 3"/>
          <p:cNvSpPr>
            <a:spLocks noGrp="1" noChangeArrowheads="1"/>
          </p:cNvSpPr>
          <p:nvPr>
            <p:ph type="body" idx="1"/>
          </p:nvPr>
        </p:nvSpPr>
        <p:spPr>
          <a:noFill/>
          <a:ln w="9525"/>
        </p:spPr>
        <p:txBody>
          <a:bodyPr/>
          <a:lstStyle/>
          <a:p>
            <a:endParaRPr lang="zh-CN" altLang="en-US" dirty="0">
              <a:latin typeface="Arial" charset="0"/>
            </a:endParaRPr>
          </a:p>
        </p:txBody>
      </p:sp>
    </p:spTree>
    <p:extLst>
      <p:ext uri="{BB962C8B-B14F-4D97-AF65-F5344CB8AC3E}">
        <p14:creationId xmlns:p14="http://schemas.microsoft.com/office/powerpoint/2010/main" val="4130967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a:noFill/>
          <a:ln w="9525"/>
        </p:spPr>
        <p:txBody>
          <a:bodyPr/>
          <a:lstStyle/>
          <a:p>
            <a:endParaRPr lang="en-US" altLang="zh-CN" dirty="0">
              <a:latin typeface="Arial" charset="0"/>
            </a:endParaRPr>
          </a:p>
          <a:p>
            <a:endParaRPr lang="zh-CN" altLang="en-US" dirty="0">
              <a:latin typeface="Arial" charset="0"/>
            </a:endParaRPr>
          </a:p>
        </p:txBody>
      </p:sp>
    </p:spTree>
    <p:extLst>
      <p:ext uri="{BB962C8B-B14F-4D97-AF65-F5344CB8AC3E}">
        <p14:creationId xmlns:p14="http://schemas.microsoft.com/office/powerpoint/2010/main" val="662342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p:sp>
      <p:sp>
        <p:nvSpPr>
          <p:cNvPr id="190467" name="Rectangle 3"/>
          <p:cNvSpPr>
            <a:spLocks noGrp="1" noChangeArrowheads="1"/>
          </p:cNvSpPr>
          <p:nvPr>
            <p:ph type="body" idx="1"/>
          </p:nvPr>
        </p:nvSpPr>
        <p:spPr>
          <a:noFill/>
          <a:ln w="9525"/>
        </p:spPr>
        <p:txBody>
          <a:bodyPr/>
          <a:lstStyle/>
          <a:p>
            <a:endParaRPr lang="zh-CN" altLang="en-US" dirty="0">
              <a:latin typeface="Arial" charset="0"/>
            </a:endParaRPr>
          </a:p>
        </p:txBody>
      </p:sp>
    </p:spTree>
    <p:extLst>
      <p:ext uri="{BB962C8B-B14F-4D97-AF65-F5344CB8AC3E}">
        <p14:creationId xmlns:p14="http://schemas.microsoft.com/office/powerpoint/2010/main" val="3710544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p:sp>
      <p:sp>
        <p:nvSpPr>
          <p:cNvPr id="191491" name="Rectangle 3"/>
          <p:cNvSpPr>
            <a:spLocks noGrp="1" noChangeArrowheads="1"/>
          </p:cNvSpPr>
          <p:nvPr>
            <p:ph type="body" idx="1"/>
          </p:nvPr>
        </p:nvSpPr>
        <p:spPr>
          <a:noFill/>
          <a:ln w="9525"/>
        </p:spPr>
        <p:txBody>
          <a:bodyPr/>
          <a:lstStyle/>
          <a:p>
            <a:endParaRPr lang="zh-CN" altLang="en-US" dirty="0">
              <a:latin typeface="Arial" charset="0"/>
            </a:endParaRPr>
          </a:p>
        </p:txBody>
      </p:sp>
    </p:spTree>
    <p:extLst>
      <p:ext uri="{BB962C8B-B14F-4D97-AF65-F5344CB8AC3E}">
        <p14:creationId xmlns:p14="http://schemas.microsoft.com/office/powerpoint/2010/main" val="583053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100" b="1" kern="1200" dirty="0">
              <a:solidFill>
                <a:schemeClr val="tx1"/>
              </a:solidFill>
              <a:effectLst/>
              <a:latin typeface="Arial" pitchFamily="34" charset="0"/>
              <a:ea typeface="+mn-ea"/>
              <a:cs typeface="+mn-cs"/>
            </a:endParaRPr>
          </a:p>
          <a:p>
            <a:endParaRPr lang="zh-CN" altLang="en-US" dirty="0"/>
          </a:p>
        </p:txBody>
      </p:sp>
    </p:spTree>
    <p:extLst>
      <p:ext uri="{BB962C8B-B14F-4D97-AF65-F5344CB8AC3E}">
        <p14:creationId xmlns:p14="http://schemas.microsoft.com/office/powerpoint/2010/main" val="1120816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p:sp>
      <p:sp>
        <p:nvSpPr>
          <p:cNvPr id="128003" name="Rectangle 3"/>
          <p:cNvSpPr>
            <a:spLocks noGrp="1" noChangeArrowheads="1"/>
          </p:cNvSpPr>
          <p:nvPr>
            <p:ph type="body" idx="1"/>
          </p:nvPr>
        </p:nvSpPr>
        <p:spPr>
          <a:noFill/>
          <a:ln w="9525"/>
        </p:spPr>
        <p:txBody>
          <a:bodyPr/>
          <a:lstStyle/>
          <a:p>
            <a:endParaRPr lang="zh-CN" altLang="en-US" dirty="0"/>
          </a:p>
        </p:txBody>
      </p:sp>
    </p:spTree>
    <p:extLst>
      <p:ext uri="{BB962C8B-B14F-4D97-AF65-F5344CB8AC3E}">
        <p14:creationId xmlns:p14="http://schemas.microsoft.com/office/powerpoint/2010/main" val="1311179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p:sp>
      <p:sp>
        <p:nvSpPr>
          <p:cNvPr id="94211" name="Rectangle 3"/>
          <p:cNvSpPr>
            <a:spLocks noGrp="1" noChangeArrowheads="1"/>
          </p:cNvSpPr>
          <p:nvPr>
            <p:ph type="body" idx="1"/>
          </p:nvPr>
        </p:nvSpPr>
        <p:spPr>
          <a:noFill/>
          <a:ln w="9525"/>
        </p:spPr>
        <p:txBody>
          <a:bodyPr lIns="92009" tIns="45198" rIns="92009" bIns="45198"/>
          <a:lstStyle/>
          <a:p>
            <a:endParaRPr lang="zh-CN" altLang="en-US" dirty="0">
              <a:latin typeface="Arial" charset="0"/>
            </a:endParaRPr>
          </a:p>
        </p:txBody>
      </p:sp>
    </p:spTree>
    <p:extLst>
      <p:ext uri="{BB962C8B-B14F-4D97-AF65-F5344CB8AC3E}">
        <p14:creationId xmlns:p14="http://schemas.microsoft.com/office/powerpoint/2010/main" val="584017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5837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p:sp>
      <p:sp>
        <p:nvSpPr>
          <p:cNvPr id="76803" name="Rectangle 3"/>
          <p:cNvSpPr>
            <a:spLocks noGrp="1" noChangeArrowheads="1"/>
          </p:cNvSpPr>
          <p:nvPr>
            <p:ph type="body" idx="1"/>
          </p:nvPr>
        </p:nvSpPr>
        <p:spPr>
          <a:noFill/>
          <a:ln w="9525"/>
        </p:spPr>
        <p:txBody>
          <a:bodyPr/>
          <a:lstStyle/>
          <a:p>
            <a:pPr lvl="2">
              <a:lnSpc>
                <a:spcPct val="120000"/>
              </a:lnSpc>
              <a:spcBef>
                <a:spcPct val="0"/>
              </a:spcBef>
            </a:pPr>
            <a:endParaRPr lang="zh-CN" altLang="en-US" dirty="0">
              <a:latin typeface="Arial" charset="0"/>
            </a:endParaRPr>
          </a:p>
        </p:txBody>
      </p:sp>
    </p:spTree>
    <p:extLst>
      <p:ext uri="{BB962C8B-B14F-4D97-AF65-F5344CB8AC3E}">
        <p14:creationId xmlns:p14="http://schemas.microsoft.com/office/powerpoint/2010/main" val="2086194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1369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p:sp>
      <p:sp>
        <p:nvSpPr>
          <p:cNvPr id="152579" name="Rectangle 3"/>
          <p:cNvSpPr>
            <a:spLocks noGrp="1" noChangeArrowheads="1"/>
          </p:cNvSpPr>
          <p:nvPr>
            <p:ph type="body" idx="1"/>
          </p:nvPr>
        </p:nvSpPr>
        <p:spPr>
          <a:noFill/>
          <a:ln w="9525"/>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tabLst/>
              <a:defRPr/>
            </a:pPr>
            <a:endParaRPr lang="en-US" altLang="zh-CN" dirty="0"/>
          </a:p>
          <a:p>
            <a:pPr marL="0" marR="0" indent="0" algn="just" defTabSz="914400" rtl="0" eaLnBrk="0" fontAlgn="base" latinLnBrk="0" hangingPunct="0">
              <a:lnSpc>
                <a:spcPct val="90000"/>
              </a:lnSpc>
              <a:spcBef>
                <a:spcPct val="40000"/>
              </a:spcBef>
              <a:spcAft>
                <a:spcPct val="0"/>
              </a:spcAft>
              <a:buClrTx/>
              <a:buSzTx/>
              <a:buFontTx/>
              <a:buNone/>
              <a:tabLst/>
              <a:defRPr/>
            </a:pPr>
            <a:endParaRPr lang="en-US" altLang="zh-CN" dirty="0"/>
          </a:p>
          <a:p>
            <a:endParaRPr lang="zh-CN" altLang="en-US" dirty="0"/>
          </a:p>
        </p:txBody>
      </p:sp>
    </p:spTree>
    <p:extLst>
      <p:ext uri="{BB962C8B-B14F-4D97-AF65-F5344CB8AC3E}">
        <p14:creationId xmlns:p14="http://schemas.microsoft.com/office/powerpoint/2010/main" val="2693083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p:sp>
      <p:sp>
        <p:nvSpPr>
          <p:cNvPr id="167939" name="Rectangle 3"/>
          <p:cNvSpPr>
            <a:spLocks noGrp="1" noChangeArrowheads="1"/>
          </p:cNvSpPr>
          <p:nvPr>
            <p:ph type="body" idx="1"/>
          </p:nvPr>
        </p:nvSpPr>
        <p:spPr>
          <a:noFill/>
          <a:ln w="9525"/>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p:sp>
      <p:sp>
        <p:nvSpPr>
          <p:cNvPr id="175107" name="Rectangle 3"/>
          <p:cNvSpPr>
            <a:spLocks noGrp="1" noChangeArrowheads="1"/>
          </p:cNvSpPr>
          <p:nvPr>
            <p:ph type="body" idx="1"/>
          </p:nvPr>
        </p:nvSpPr>
        <p:spPr>
          <a:noFill/>
          <a:ln w="9525"/>
        </p:spPr>
        <p:txBody>
          <a:bodyPr/>
          <a:lstStyle/>
          <a:p>
            <a:endParaRPr lang="zh-CN" altLang="en-US" dirty="0"/>
          </a:p>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100" kern="1200" dirty="0">
              <a:solidFill>
                <a:schemeClr val="tx1"/>
              </a:solidFill>
              <a:effectLst/>
              <a:latin typeface="Arial" pitchFamily="34" charset="0"/>
              <a:ea typeface="+mn-ea"/>
              <a:cs typeface="+mn-cs"/>
            </a:endParaRPr>
          </a:p>
          <a:p>
            <a:endParaRPr lang="zh-CN" altLang="en-US" dirty="0"/>
          </a:p>
        </p:txBody>
      </p:sp>
    </p:spTree>
    <p:extLst>
      <p:ext uri="{BB962C8B-B14F-4D97-AF65-F5344CB8AC3E}">
        <p14:creationId xmlns:p14="http://schemas.microsoft.com/office/powerpoint/2010/main" val="1609161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p:sp>
      <p:sp>
        <p:nvSpPr>
          <p:cNvPr id="97283" name="Rectangle 3"/>
          <p:cNvSpPr>
            <a:spLocks noGrp="1" noChangeArrowheads="1"/>
          </p:cNvSpPr>
          <p:nvPr>
            <p:ph type="body" idx="1"/>
          </p:nvPr>
        </p:nvSpPr>
        <p:spPr>
          <a:noFill/>
          <a:ln w="9525"/>
        </p:spPr>
        <p:txBody>
          <a:bodyPr/>
          <a:lstStyle/>
          <a:p>
            <a:endParaRPr lang="zh-CN" altLang="en-US" dirty="0">
              <a:latin typeface="Arial" charset="0"/>
            </a:endParaRPr>
          </a:p>
        </p:txBody>
      </p:sp>
    </p:spTree>
    <p:extLst>
      <p:ext uri="{BB962C8B-B14F-4D97-AF65-F5344CB8AC3E}">
        <p14:creationId xmlns:p14="http://schemas.microsoft.com/office/powerpoint/2010/main" val="2799505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p:sp>
      <p:sp>
        <p:nvSpPr>
          <p:cNvPr id="111619" name="Rectangle 3"/>
          <p:cNvSpPr>
            <a:spLocks noGrp="1" noChangeArrowheads="1"/>
          </p:cNvSpPr>
          <p:nvPr>
            <p:ph type="body" idx="1"/>
          </p:nvPr>
        </p:nvSpPr>
        <p:spPr>
          <a:noFill/>
          <a:ln w="9525"/>
        </p:spPr>
        <p:txBody>
          <a:bodyPr/>
          <a:lstStyle/>
          <a:p>
            <a:endParaRPr lang="zh-CN" altLang="en-US" sz="1200" dirty="0">
              <a:latin typeface="黑体" pitchFamily="2" charset="-122"/>
              <a:ea typeface="黑体" pitchFamily="2" charset="-122"/>
            </a:endParaRPr>
          </a:p>
        </p:txBody>
      </p:sp>
    </p:spTree>
    <p:extLst>
      <p:ext uri="{BB962C8B-B14F-4D97-AF65-F5344CB8AC3E}">
        <p14:creationId xmlns:p14="http://schemas.microsoft.com/office/powerpoint/2010/main" val="3994997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p:sp>
      <p:sp>
        <p:nvSpPr>
          <p:cNvPr id="112643" name="Rectangle 3"/>
          <p:cNvSpPr>
            <a:spLocks noGrp="1" noChangeArrowheads="1"/>
          </p:cNvSpPr>
          <p:nvPr>
            <p:ph type="body" idx="1"/>
          </p:nvPr>
        </p:nvSpPr>
        <p:spPr>
          <a:noFill/>
          <a:ln w="9525"/>
        </p:spPr>
        <p:txBody>
          <a:bodyPr/>
          <a:lstStyle/>
          <a:p>
            <a:endParaRPr lang="zh-CN" altLang="en-US" dirty="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p:sp>
      <p:sp>
        <p:nvSpPr>
          <p:cNvPr id="113667" name="Rectangle 3"/>
          <p:cNvSpPr>
            <a:spLocks noGrp="1" noChangeArrowheads="1"/>
          </p:cNvSpPr>
          <p:nvPr>
            <p:ph type="body" idx="1"/>
          </p:nvPr>
        </p:nvSpPr>
        <p:spPr>
          <a:noFill/>
          <a:ln w="9525"/>
        </p:spPr>
        <p:txBody>
          <a:bodyPr/>
          <a:lstStyle/>
          <a:p>
            <a:endParaRPr lang="zh-CN" altLang="en-US" dirty="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p:sp>
      <p:sp>
        <p:nvSpPr>
          <p:cNvPr id="79875" name="Rectangle 3"/>
          <p:cNvSpPr>
            <a:spLocks noGrp="1" noChangeArrowheads="1"/>
          </p:cNvSpPr>
          <p:nvPr>
            <p:ph type="body" idx="1"/>
          </p:nvPr>
        </p:nvSpPr>
        <p:spPr>
          <a:noFill/>
          <a:ln w="9525"/>
        </p:spPr>
        <p:txBody>
          <a:bodyPr/>
          <a:lstStyle/>
          <a:p>
            <a:pPr marL="0" marR="0" indent="0" algn="just" defTabSz="914400" rtl="0" eaLnBrk="0" fontAlgn="base" latinLnBrk="0" hangingPunct="0">
              <a:lnSpc>
                <a:spcPct val="90000"/>
              </a:lnSpc>
              <a:spcBef>
                <a:spcPct val="40000"/>
              </a:spcBef>
              <a:spcAft>
                <a:spcPct val="0"/>
              </a:spcAft>
              <a:buClrTx/>
              <a:buSzTx/>
              <a:buFontTx/>
              <a:buNone/>
              <a:tabLst/>
              <a:defRPr/>
            </a:pPr>
            <a:endParaRPr lang="zh-CN" altLang="en-US" dirty="0">
              <a:latin typeface="Arial" charset="0"/>
            </a:endParaRPr>
          </a:p>
        </p:txBody>
      </p:sp>
    </p:spTree>
    <p:extLst>
      <p:ext uri="{BB962C8B-B14F-4D97-AF65-F5344CB8AC3E}">
        <p14:creationId xmlns:p14="http://schemas.microsoft.com/office/powerpoint/2010/main" val="491224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117643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a:xfrm>
            <a:off x="3960147" y="8816396"/>
            <a:ext cx="3029585" cy="464106"/>
          </a:xfrm>
          <a:prstGeom prst="rect">
            <a:avLst/>
          </a:prstGeom>
        </p:spPr>
        <p:txBody>
          <a:bodyPr lIns="92985" tIns="46493" rIns="92985" bIns="46493"/>
          <a:lstStyle/>
          <a:p>
            <a:pPr>
              <a:defRPr/>
            </a:pPr>
            <a:fld id="{1F5756D0-B034-4A25-9FE5-BD768435625C}" type="slidenum">
              <a:rPr lang="zh-CN" altLang="en-US" smtClean="0">
                <a:solidFill>
                  <a:prstClr val="black"/>
                </a:solidFill>
              </a:rPr>
              <a:pPr>
                <a:defRPr/>
              </a:pPr>
              <a:t>33</a:t>
            </a:fld>
            <a:endParaRPr lang="zh-CN" alt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950601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a:solidFill>
              <a:srgbClr val="000000"/>
            </a:solidFill>
          </a:ln>
        </p:spPr>
      </p:sp>
      <p:sp>
        <p:nvSpPr>
          <p:cNvPr id="104451" name="备注占位符 2"/>
          <p:cNvSpPr>
            <a:spLocks noGrp="1"/>
          </p:cNvSpPr>
          <p:nvPr>
            <p:ph type="body" idx="1"/>
          </p:nvPr>
        </p:nvSpPr>
        <p:spPr>
          <a:noFill/>
          <a:ln w="9525"/>
        </p:spPr>
        <p:txBody>
          <a:bodyPr/>
          <a:lstStyle/>
          <a:p>
            <a:pPr eaLnBrk="1" hangingPunct="1">
              <a:spcBef>
                <a:spcPct val="0"/>
              </a:spcBef>
            </a:pPr>
            <a:endParaRPr lang="zh-CN" altLang="en-US">
              <a:latin typeface="Arial" charset="0"/>
            </a:endParaRPr>
          </a:p>
        </p:txBody>
      </p:sp>
      <p:sp>
        <p:nvSpPr>
          <p:cNvPr id="104452" name="灯片编号占位符 3"/>
          <p:cNvSpPr>
            <a:spLocks noGrp="1"/>
          </p:cNvSpPr>
          <p:nvPr>
            <p:ph type="sldNum" sz="quarter" idx="4294967295"/>
          </p:nvPr>
        </p:nvSpPr>
        <p:spPr bwMode="auto">
          <a:xfrm>
            <a:off x="3960813" y="8816975"/>
            <a:ext cx="3028950" cy="463550"/>
          </a:xfrm>
          <a:prstGeom prst="rect">
            <a:avLst/>
          </a:prstGeom>
          <a:noFill/>
          <a:ln>
            <a:miter lim="800000"/>
            <a:headEnd/>
            <a:tailEnd/>
          </a:ln>
        </p:spPr>
        <p:txBody>
          <a:bodyPr lIns="92985" tIns="46493" rIns="92985" bIns="46493"/>
          <a:lstStyle/>
          <a:p>
            <a:fld id="{EDB390FB-EE2D-4BE2-942A-38F3029DC7CA}" type="slidenum">
              <a:rPr lang="en-US" altLang="zh-CN"/>
              <a:pPr/>
              <a:t>35</a:t>
            </a:fld>
            <a:endParaRPr lang="en-US" altLang="zh-CN"/>
          </a:p>
        </p:txBody>
      </p:sp>
    </p:spTree>
    <p:extLst>
      <p:ext uri="{BB962C8B-B14F-4D97-AF65-F5344CB8AC3E}">
        <p14:creationId xmlns:p14="http://schemas.microsoft.com/office/powerpoint/2010/main" val="869369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幻灯片图像占位符 1"/>
          <p:cNvSpPr>
            <a:spLocks noGrp="1" noRot="1" noChangeAspect="1" noTextEdit="1"/>
          </p:cNvSpPr>
          <p:nvPr>
            <p:ph type="sldImg"/>
          </p:nvPr>
        </p:nvSpPr>
        <p:spPr bwMode="auto">
          <a:noFill/>
          <a:ln>
            <a:solidFill>
              <a:srgbClr val="000000"/>
            </a:solidFill>
            <a:miter lim="800000"/>
            <a:headEnd/>
            <a:tailEnd/>
          </a:ln>
        </p:spPr>
      </p:sp>
      <p:sp>
        <p:nvSpPr>
          <p:cNvPr id="2252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dirty="0"/>
          </a:p>
        </p:txBody>
      </p:sp>
      <p:sp>
        <p:nvSpPr>
          <p:cNvPr id="209923" name="灯片编号占位符 3"/>
          <p:cNvSpPr>
            <a:spLocks noGrp="1"/>
          </p:cNvSpPr>
          <p:nvPr>
            <p:ph type="sldNum" sz="quarter" idx="5"/>
          </p:nvPr>
        </p:nvSpPr>
        <p:spPr bwMode="auto">
          <a:xfrm>
            <a:off x="3960147" y="8816396"/>
            <a:ext cx="3029585" cy="464106"/>
          </a:xfrm>
          <a:prstGeom prst="rect">
            <a:avLst/>
          </a:prstGeom>
          <a:ln>
            <a:miter lim="800000"/>
            <a:headEnd/>
            <a:tailEnd/>
          </a:ln>
        </p:spPr>
        <p:txBody>
          <a:bodyPr wrap="square" lIns="92985" tIns="46493" rIns="92985" bIns="46493" numCol="1" anchorCtr="0" compatLnSpc="1">
            <a:prstTxWarp prst="textNoShape">
              <a:avLst/>
            </a:prstTxWarp>
          </a:bodyPr>
          <a:lstStyle/>
          <a:p>
            <a:pPr>
              <a:defRPr/>
            </a:pPr>
            <a:fld id="{A6833123-332F-4D8C-8DDD-3259E62D74B3}" type="slidenum">
              <a:rPr lang="en-US" altLang="zh-CN" smtClean="0">
                <a:solidFill>
                  <a:prstClr val="black"/>
                </a:solidFill>
              </a:rPr>
              <a:pPr>
                <a:defRPr/>
              </a:pPr>
              <a:t>36</a:t>
            </a:fld>
            <a:endParaRPr lang="en-US" altLang="zh-CN">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xfrm>
            <a:off x="527050" y="4413250"/>
            <a:ext cx="6021388" cy="4171950"/>
          </a:xfrm>
          <a:noFill/>
          <a:ln w="9525"/>
        </p:spPr>
        <p:txBody>
          <a:bodyPr lIns="92011" tIns="45198" rIns="92011" bIns="45198"/>
          <a:lstStyle/>
          <a:p>
            <a:pPr eaLnBrk="1" hangingPunct="1">
              <a:spcBef>
                <a:spcPct val="0"/>
              </a:spcBef>
            </a:pPr>
            <a:endParaRPr lang="en-US" altLang="zh-CN">
              <a:latin typeface="Arial" charset="0"/>
              <a:ea typeface="MS PGothic" pitchFamily="34" charset="-128"/>
            </a:endParaRPr>
          </a:p>
        </p:txBody>
      </p:sp>
      <p:sp>
        <p:nvSpPr>
          <p:cNvPr id="105475" name="Rectangle 3"/>
          <p:cNvSpPr>
            <a:spLocks noGrp="1" noRot="1" noChangeAspect="1" noChangeArrowheads="1" noTextEdit="1"/>
          </p:cNvSpPr>
          <p:nvPr>
            <p:ph type="sldImg"/>
          </p:nvPr>
        </p:nvSpPr>
        <p:spPr>
          <a:ln>
            <a:solidFill>
              <a:srgbClr val="000000"/>
            </a:solidFill>
          </a:ln>
        </p:spPr>
      </p:sp>
    </p:spTree>
    <p:extLst>
      <p:ext uri="{BB962C8B-B14F-4D97-AF65-F5344CB8AC3E}">
        <p14:creationId xmlns:p14="http://schemas.microsoft.com/office/powerpoint/2010/main" val="34910870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solidFill>
            <a:srgbClr val="FFFFFF"/>
          </a:solidFill>
          <a:ln>
            <a:solidFill>
              <a:srgbClr val="000000"/>
            </a:solidFill>
          </a:ln>
        </p:spPr>
      </p:sp>
      <p:sp>
        <p:nvSpPr>
          <p:cNvPr id="106499" name="Rectangle 3"/>
          <p:cNvSpPr>
            <a:spLocks noGrp="1" noChangeArrowheads="1"/>
          </p:cNvSpPr>
          <p:nvPr>
            <p:ph type="body" idx="1"/>
          </p:nvPr>
        </p:nvSpPr>
        <p:spPr>
          <a:solidFill>
            <a:srgbClr val="FFFFFF"/>
          </a:solidFill>
          <a:ln>
            <a:solidFill>
              <a:srgbClr val="000000"/>
            </a:solidFill>
          </a:ln>
        </p:spPr>
        <p:txBody>
          <a:bodyPr lIns="91456" tIns="45728" rIns="91456" bIns="45728"/>
          <a:lstStyle/>
          <a:p>
            <a:pPr eaLnBrk="1" hangingPunct="1">
              <a:spcBef>
                <a:spcPct val="0"/>
              </a:spcBef>
            </a:pPr>
            <a:endParaRPr lang="en-US" altLang="zh-CN">
              <a:latin typeface="Arial" charset="0"/>
              <a:ea typeface="MS PGothic" pitchFamily="34" charset="-128"/>
            </a:endParaRPr>
          </a:p>
        </p:txBody>
      </p:sp>
    </p:spTree>
    <p:extLst>
      <p:ext uri="{BB962C8B-B14F-4D97-AF65-F5344CB8AC3E}">
        <p14:creationId xmlns:p14="http://schemas.microsoft.com/office/powerpoint/2010/main" val="4254840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Rectangle 2"/>
          <p:cNvSpPr>
            <a:spLocks noGrp="1" noChangeArrowheads="1"/>
          </p:cNvSpPr>
          <p:nvPr>
            <p:ph type="hdr" sz="quarter"/>
          </p:nvPr>
        </p:nvSpPr>
        <p:spPr bwMode="auto">
          <a:xfrm>
            <a:off x="0" y="0"/>
            <a:ext cx="3029585" cy="464106"/>
          </a:xfrm>
          <a:prstGeom prst="rect">
            <a:avLst/>
          </a:prstGeom>
          <a:ln>
            <a:miter lim="800000"/>
            <a:headEnd/>
            <a:tailEnd/>
          </a:ln>
        </p:spPr>
        <p:txBody>
          <a:bodyPr wrap="square" lIns="92985" tIns="46493" rIns="92985" bIns="46493" numCol="1" anchor="t" anchorCtr="0" compatLnSpc="1">
            <a:prstTxWarp prst="textNoShape">
              <a:avLst/>
            </a:prstTxWarp>
          </a:bodyPr>
          <a:lstStyle/>
          <a:p>
            <a:pPr fontAlgn="base">
              <a:spcBef>
                <a:spcPct val="0"/>
              </a:spcBef>
              <a:spcAft>
                <a:spcPct val="0"/>
              </a:spcAft>
              <a:defRPr/>
            </a:pPr>
            <a:r>
              <a:rPr lang="en-AU" altLang="zh-CN">
                <a:ea typeface="黑体" pitchFamily="2" charset="-122"/>
              </a:rPr>
              <a:t>Morgan Kaufmann Publishers</a:t>
            </a:r>
          </a:p>
        </p:txBody>
      </p:sp>
      <p:sp>
        <p:nvSpPr>
          <p:cNvPr id="239618" name="Rectangle 3"/>
          <p:cNvSpPr>
            <a:spLocks noGrp="1" noChangeArrowheads="1"/>
          </p:cNvSpPr>
          <p:nvPr>
            <p:ph type="dt" sz="quarter" idx="1"/>
          </p:nvPr>
        </p:nvSpPr>
        <p:spPr bwMode="auto">
          <a:xfrm>
            <a:off x="3960147" y="0"/>
            <a:ext cx="3029585" cy="464106"/>
          </a:xfrm>
          <a:prstGeom prst="rect">
            <a:avLst/>
          </a:prstGeom>
          <a:ln>
            <a:miter lim="800000"/>
            <a:headEnd/>
            <a:tailEnd/>
          </a:ln>
        </p:spPr>
        <p:txBody>
          <a:bodyPr wrap="square" lIns="92985" tIns="46493" rIns="92985" bIns="46493" numCol="1" anchor="t" anchorCtr="0" compatLnSpc="1">
            <a:prstTxWarp prst="textNoShape">
              <a:avLst/>
            </a:prstTxWarp>
          </a:bodyPr>
          <a:lstStyle/>
          <a:p>
            <a:pPr fontAlgn="base">
              <a:spcBef>
                <a:spcPct val="0"/>
              </a:spcBef>
              <a:spcAft>
                <a:spcPct val="0"/>
              </a:spcAft>
              <a:defRPr/>
            </a:pPr>
            <a:fld id="{06F817FC-EF5B-4AE2-AF47-D7C1382CD58D}" type="datetime3">
              <a:rPr lang="en-AU" altLang="zh-CN" smtClean="0">
                <a:ea typeface="黑体" pitchFamily="2" charset="-122"/>
              </a:rPr>
              <a:pPr fontAlgn="base">
                <a:spcBef>
                  <a:spcPct val="0"/>
                </a:spcBef>
                <a:spcAft>
                  <a:spcPct val="0"/>
                </a:spcAft>
                <a:defRPr/>
              </a:pPr>
              <a:t>20 December, 2019</a:t>
            </a:fld>
            <a:endParaRPr lang="en-AU" altLang="zh-CN">
              <a:ea typeface="黑体" pitchFamily="2" charset="-122"/>
            </a:endParaRPr>
          </a:p>
        </p:txBody>
      </p:sp>
      <p:sp>
        <p:nvSpPr>
          <p:cNvPr id="239619" name="Rectangle 6"/>
          <p:cNvSpPr>
            <a:spLocks noGrp="1" noChangeArrowheads="1"/>
          </p:cNvSpPr>
          <p:nvPr>
            <p:ph type="ftr" sz="quarter" idx="4"/>
          </p:nvPr>
        </p:nvSpPr>
        <p:spPr bwMode="auto">
          <a:xfrm>
            <a:off x="0" y="8816396"/>
            <a:ext cx="3029585" cy="464106"/>
          </a:xfrm>
          <a:prstGeom prst="rect">
            <a:avLst/>
          </a:prstGeom>
          <a:ln>
            <a:miter lim="800000"/>
            <a:headEnd/>
            <a:tailEnd/>
          </a:ln>
        </p:spPr>
        <p:txBody>
          <a:bodyPr wrap="square" lIns="92985" tIns="46493" rIns="92985" bIns="46493" numCol="1" anchorCtr="0" compatLnSpc="1">
            <a:prstTxWarp prst="textNoShape">
              <a:avLst/>
            </a:prstTxWarp>
          </a:bodyPr>
          <a:lstStyle/>
          <a:p>
            <a:pPr fontAlgn="base">
              <a:spcBef>
                <a:spcPct val="0"/>
              </a:spcBef>
              <a:spcAft>
                <a:spcPct val="0"/>
              </a:spcAft>
              <a:defRPr/>
            </a:pPr>
            <a:r>
              <a:rPr lang="en-AU" altLang="zh-CN">
                <a:ea typeface="黑体" pitchFamily="2" charset="-122"/>
              </a:rPr>
              <a:t>Chapter 4 — The Processor</a:t>
            </a:r>
          </a:p>
        </p:txBody>
      </p:sp>
      <p:sp>
        <p:nvSpPr>
          <p:cNvPr id="239620" name="Rectangle 7"/>
          <p:cNvSpPr>
            <a:spLocks noGrp="1" noChangeArrowheads="1"/>
          </p:cNvSpPr>
          <p:nvPr>
            <p:ph type="sldNum" sz="quarter" idx="5"/>
          </p:nvPr>
        </p:nvSpPr>
        <p:spPr bwMode="auto">
          <a:xfrm>
            <a:off x="3960147" y="8816396"/>
            <a:ext cx="3029585" cy="464106"/>
          </a:xfrm>
          <a:prstGeom prst="rect">
            <a:avLst/>
          </a:prstGeom>
          <a:ln>
            <a:miter lim="800000"/>
            <a:headEnd/>
            <a:tailEnd/>
          </a:ln>
        </p:spPr>
        <p:txBody>
          <a:bodyPr wrap="square" lIns="92985" tIns="46493" rIns="92985" bIns="46493" numCol="1" anchorCtr="0" compatLnSpc="1">
            <a:prstTxWarp prst="textNoShape">
              <a:avLst/>
            </a:prstTxWarp>
          </a:bodyPr>
          <a:lstStyle/>
          <a:p>
            <a:pPr fontAlgn="base">
              <a:spcBef>
                <a:spcPct val="0"/>
              </a:spcBef>
              <a:spcAft>
                <a:spcPct val="0"/>
              </a:spcAft>
              <a:defRPr/>
            </a:pPr>
            <a:fld id="{EC311439-A75C-4F1F-BE0E-149EEC10C2FC}" type="slidenum">
              <a:rPr lang="en-AU" altLang="zh-CN" smtClean="0">
                <a:ea typeface="黑体" pitchFamily="2" charset="-122"/>
              </a:rPr>
              <a:pPr fontAlgn="base">
                <a:spcBef>
                  <a:spcPct val="0"/>
                </a:spcBef>
                <a:spcAft>
                  <a:spcPct val="0"/>
                </a:spcAft>
                <a:defRPr/>
              </a:pPr>
              <a:t>40</a:t>
            </a:fld>
            <a:endParaRPr lang="en-AU" altLang="zh-CN">
              <a:ea typeface="黑体" pitchFamily="2" charset="-122"/>
            </a:endParaRPr>
          </a:p>
        </p:txBody>
      </p:sp>
      <p:sp>
        <p:nvSpPr>
          <p:cNvPr id="2334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34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baseline="0" dirty="0"/>
          </a:p>
          <a:p>
            <a:pPr eaLnBrk="1" hangingPunct="1">
              <a:spcBef>
                <a:spcPct val="0"/>
              </a:spcBef>
            </a:pPr>
            <a:endParaRPr lang="en-US" altLang="zh-CN" dirty="0"/>
          </a:p>
        </p:txBody>
      </p:sp>
    </p:spTree>
    <p:extLst>
      <p:ext uri="{BB962C8B-B14F-4D97-AF65-F5344CB8AC3E}">
        <p14:creationId xmlns:p14="http://schemas.microsoft.com/office/powerpoint/2010/main" val="24635627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100" kern="1200" dirty="0">
              <a:solidFill>
                <a:schemeClr val="tx1"/>
              </a:solidFill>
              <a:effectLst/>
              <a:latin typeface="Arial" pitchFamily="34" charset="0"/>
              <a:ea typeface="+mn-ea"/>
              <a:cs typeface="+mn-cs"/>
            </a:endParaRPr>
          </a:p>
          <a:p>
            <a:endParaRPr lang="zh-CN" altLang="en-US" dirty="0"/>
          </a:p>
        </p:txBody>
      </p:sp>
    </p:spTree>
    <p:extLst>
      <p:ext uri="{BB962C8B-B14F-4D97-AF65-F5344CB8AC3E}">
        <p14:creationId xmlns:p14="http://schemas.microsoft.com/office/powerpoint/2010/main" val="27041070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body" idx="1"/>
          </p:nvPr>
        </p:nvSpPr>
        <p:spPr bwMode="auto">
          <a:xfrm>
            <a:off x="525970" y="4409004"/>
            <a:ext cx="6025184" cy="4176951"/>
          </a:xfrm>
          <a:noFill/>
        </p:spPr>
        <p:txBody>
          <a:bodyPr wrap="square" lIns="91988" tIns="45186" rIns="91988" bIns="45186" numCol="1" anchor="t" anchorCtr="0" compatLnSpc="1">
            <a:prstTxWarp prst="textNoShape">
              <a:avLst/>
            </a:prstTxWarp>
          </a:bodyPr>
          <a:lstStyle/>
          <a:p>
            <a:pPr eaLnBrk="1" hangingPunct="1">
              <a:spcBef>
                <a:spcPct val="0"/>
              </a:spcBef>
            </a:pPr>
            <a:endParaRPr lang="en-US" altLang="zh-CN"/>
          </a:p>
        </p:txBody>
      </p:sp>
      <p:sp>
        <p:nvSpPr>
          <p:cNvPr id="240643" name="Rectangle 3"/>
          <p:cNvSpPr>
            <a:spLocks noGrp="1" noRot="1" noChangeAspect="1" noChangeArrowheads="1" noTextEdit="1"/>
          </p:cNvSpPr>
          <p:nvPr>
            <p:ph type="sldImg"/>
          </p:nvPr>
        </p:nvSpPr>
        <p:spPr bwMode="auto">
          <a:xfrm>
            <a:off x="1193800" y="598488"/>
            <a:ext cx="4618038" cy="3463925"/>
          </a:xfrm>
          <a:noFill/>
          <a:ln>
            <a:solidFill>
              <a:srgbClr val="000000"/>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a:noFill/>
          <a:ln w="9525"/>
        </p:spPr>
        <p:txBody>
          <a:bodyPr/>
          <a:lstStyle/>
          <a:p>
            <a:endParaRPr lang="zh-CN" altLang="en-US" dirty="0">
              <a:latin typeface="Arial" charset="0"/>
            </a:endParaRPr>
          </a:p>
        </p:txBody>
      </p:sp>
    </p:spTree>
    <p:extLst>
      <p:ext uri="{BB962C8B-B14F-4D97-AF65-F5344CB8AC3E}">
        <p14:creationId xmlns:p14="http://schemas.microsoft.com/office/powerpoint/2010/main" val="26378740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p:sp>
      <p:sp>
        <p:nvSpPr>
          <p:cNvPr id="112643" name="Rectangle 3"/>
          <p:cNvSpPr>
            <a:spLocks noGrp="1" noChangeArrowheads="1"/>
          </p:cNvSpPr>
          <p:nvPr>
            <p:ph type="body" idx="1"/>
          </p:nvPr>
        </p:nvSpPr>
        <p:spPr>
          <a:noFill/>
          <a:ln w="9525"/>
        </p:spPr>
        <p:txBody>
          <a:bodyPr/>
          <a:lstStyle/>
          <a:p>
            <a:pPr marL="209550" indent="-209550"/>
            <a:endParaRPr lang="zh-CN" altLang="en-US" dirty="0">
              <a:latin typeface="Arial" charset="0"/>
            </a:endParaRPr>
          </a:p>
        </p:txBody>
      </p:sp>
    </p:spTree>
    <p:extLst>
      <p:ext uri="{BB962C8B-B14F-4D97-AF65-F5344CB8AC3E}">
        <p14:creationId xmlns:p14="http://schemas.microsoft.com/office/powerpoint/2010/main" val="2481663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p:sp>
      <p:sp>
        <p:nvSpPr>
          <p:cNvPr id="1167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ndParaRPr>
          </a:p>
        </p:txBody>
      </p:sp>
    </p:spTree>
    <p:extLst>
      <p:ext uri="{BB962C8B-B14F-4D97-AF65-F5344CB8AC3E}">
        <p14:creationId xmlns:p14="http://schemas.microsoft.com/office/powerpoint/2010/main" val="2875578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p:sp>
      <p:sp>
        <p:nvSpPr>
          <p:cNvPr id="115715" name="Rectangle 3"/>
          <p:cNvSpPr>
            <a:spLocks noGrp="1" noChangeArrowheads="1"/>
          </p:cNvSpPr>
          <p:nvPr>
            <p:ph type="body" idx="1"/>
          </p:nvPr>
        </p:nvSpPr>
        <p:spPr>
          <a:noFill/>
          <a:ln w="9525"/>
        </p:spPr>
        <p:txBody>
          <a:bodyPr/>
          <a:lstStyle/>
          <a:p>
            <a:endParaRPr lang="en-US" altLang="zh-CN" dirty="0">
              <a:latin typeface="Arial" charset="0"/>
            </a:endParaRPr>
          </a:p>
        </p:txBody>
      </p:sp>
    </p:spTree>
    <p:extLst>
      <p:ext uri="{BB962C8B-B14F-4D97-AF65-F5344CB8AC3E}">
        <p14:creationId xmlns:p14="http://schemas.microsoft.com/office/powerpoint/2010/main" val="40460358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p:sp>
      <p:sp>
        <p:nvSpPr>
          <p:cNvPr id="118787" name="Rectangle 3"/>
          <p:cNvSpPr>
            <a:spLocks noGrp="1" noChangeArrowheads="1"/>
          </p:cNvSpPr>
          <p:nvPr>
            <p:ph type="body" idx="1"/>
          </p:nvPr>
        </p:nvSpPr>
        <p:spPr>
          <a:noFill/>
          <a:ln w="9525"/>
        </p:spPr>
        <p:txBody>
          <a:bodyPr/>
          <a:lstStyle/>
          <a:p>
            <a:endParaRPr lang="zh-CN" altLang="en-US" i="1" dirty="0">
              <a:latin typeface="黑体" pitchFamily="2" charset="-122"/>
              <a:ea typeface="黑体" pitchFamily="2" charset="-122"/>
            </a:endParaRPr>
          </a:p>
        </p:txBody>
      </p:sp>
    </p:spTree>
    <p:extLst>
      <p:ext uri="{BB962C8B-B14F-4D97-AF65-F5344CB8AC3E}">
        <p14:creationId xmlns:p14="http://schemas.microsoft.com/office/powerpoint/2010/main" val="18771607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p:sp>
      <p:sp>
        <p:nvSpPr>
          <p:cNvPr id="119811" name="Rectangle 3"/>
          <p:cNvSpPr>
            <a:spLocks noGrp="1" noChangeArrowheads="1"/>
          </p:cNvSpPr>
          <p:nvPr>
            <p:ph type="body" idx="1"/>
          </p:nvPr>
        </p:nvSpPr>
        <p:spPr>
          <a:noFill/>
          <a:ln w="9525"/>
        </p:spPr>
        <p:txBody>
          <a:bodyPr/>
          <a:lstStyle/>
          <a:p>
            <a:endParaRPr lang="zh-CN" altLang="en-US" b="1" dirty="0">
              <a:solidFill>
                <a:srgbClr val="0B2A7E"/>
              </a:solidFill>
              <a:latin typeface="Arial" charset="0"/>
            </a:endParaRPr>
          </a:p>
        </p:txBody>
      </p:sp>
    </p:spTree>
    <p:extLst>
      <p:ext uri="{BB962C8B-B14F-4D97-AF65-F5344CB8AC3E}">
        <p14:creationId xmlns:p14="http://schemas.microsoft.com/office/powerpoint/2010/main" val="19070113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ln/>
        </p:spPr>
      </p:sp>
      <p:sp>
        <p:nvSpPr>
          <p:cNvPr id="54275" name="Notes Placeholder 2"/>
          <p:cNvSpPr>
            <a:spLocks noGrp="1"/>
          </p:cNvSpPr>
          <p:nvPr>
            <p:ph type="body" idx="1"/>
          </p:nvPr>
        </p:nvSpPr>
        <p:spPr>
          <a:noFill/>
          <a:ln/>
        </p:spPr>
        <p:txBody>
          <a:bodyPr/>
          <a:lstStyle/>
          <a:p>
            <a:endParaRPr lang="en-US" baseline="0"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xfrm>
            <a:off x="3960147" y="8816396"/>
            <a:ext cx="3029585" cy="464106"/>
          </a:xfrm>
          <a:prstGeom prst="rect">
            <a:avLst/>
          </a:prstGeom>
          <a:noFill/>
        </p:spPr>
        <p:txBody>
          <a:bodyPr lIns="92985" tIns="46493" rIns="92985" bIns="46493"/>
          <a:lstStyle/>
          <a:p>
            <a:fld id="{537DDFC7-9B43-2649-94E0-7B41AD675C67}" type="slidenum">
              <a:rPr lang="en-US" smtClean="0">
                <a:solidFill>
                  <a:srgbClr val="000000"/>
                </a:solidFill>
              </a:rPr>
              <a:pPr/>
              <a:t>51</a:t>
            </a:fld>
            <a:endParaRPr lang="en-US" dirty="0">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p:sp>
      <p:sp>
        <p:nvSpPr>
          <p:cNvPr id="1320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p:sp>
      <p:sp>
        <p:nvSpPr>
          <p:cNvPr id="126979" name="Rectangle 3"/>
          <p:cNvSpPr>
            <a:spLocks noGrp="1" noChangeArrowheads="1"/>
          </p:cNvSpPr>
          <p:nvPr>
            <p:ph type="body" idx="1"/>
          </p:nvPr>
        </p:nvSpPr>
        <p:spPr>
          <a:noFill/>
          <a:ln w="9525"/>
        </p:spPr>
        <p:txBody>
          <a:bodyPr lIns="92009" tIns="45198" rIns="92009" bIns="45198"/>
          <a:lstStyle/>
          <a:p>
            <a:endParaRPr lang="zh-CN" altLang="en-US" dirty="0">
              <a:latin typeface="Arial" charset="0"/>
            </a:endParaRPr>
          </a:p>
        </p:txBody>
      </p:sp>
    </p:spTree>
    <p:extLst>
      <p:ext uri="{BB962C8B-B14F-4D97-AF65-F5344CB8AC3E}">
        <p14:creationId xmlns:p14="http://schemas.microsoft.com/office/powerpoint/2010/main" val="20015041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p:sp>
      <p:sp>
        <p:nvSpPr>
          <p:cNvPr id="139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6726" indent="-196726"/>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192213" y="596900"/>
            <a:ext cx="4624387" cy="3467100"/>
          </a:xfrm>
        </p:spPr>
      </p:sp>
      <p:sp>
        <p:nvSpPr>
          <p:cNvPr id="143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spcBef>
                <a:spcPct val="20000"/>
              </a:spcBef>
              <a:spcAft>
                <a:spcPct val="20000"/>
              </a:spcAft>
            </a:pPr>
            <a:endParaRPr lang="zh-CN" altLang="en-US" sz="900" b="1" dirty="0">
              <a:latin typeface="黑体" pitchFamily="2" charset="-122"/>
              <a:ea typeface="黑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p:sp>
      <p:sp>
        <p:nvSpPr>
          <p:cNvPr id="343043" name="Rectangle 3"/>
          <p:cNvSpPr>
            <a:spLocks noGrp="1" noChangeArrowheads="1"/>
          </p:cNvSpPr>
          <p:nvPr>
            <p:ph type="body" idx="1"/>
          </p:nvPr>
        </p:nvSpPr>
        <p:spPr>
          <a:noFill/>
          <a:ln w="9525"/>
        </p:spPr>
        <p:txBody>
          <a:bodyPr/>
          <a:lstStyle/>
          <a:p>
            <a:endParaRPr lang="zh-CN" altLang="en-US" dirty="0">
              <a:latin typeface="Arial" charset="0"/>
            </a:endParaRPr>
          </a:p>
        </p:txBody>
      </p:sp>
    </p:spTree>
    <p:extLst>
      <p:ext uri="{BB962C8B-B14F-4D97-AF65-F5344CB8AC3E}">
        <p14:creationId xmlns:p14="http://schemas.microsoft.com/office/powerpoint/2010/main" val="18112579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p:sp>
      <p:sp>
        <p:nvSpPr>
          <p:cNvPr id="155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ct val="20000"/>
              </a:spcBef>
              <a:spcAft>
                <a:spcPct val="20000"/>
              </a:spcAft>
            </a:pP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Rot="1" noChangeAspect="1" noChangeArrowheads="1" noTextEdit="1"/>
          </p:cNvSpPr>
          <p:nvPr>
            <p:ph type="sldImg"/>
          </p:nvPr>
        </p:nvSpPr>
        <p:spPr/>
      </p:sp>
      <p:sp>
        <p:nvSpPr>
          <p:cNvPr id="344067" name="Rectangle 3"/>
          <p:cNvSpPr>
            <a:spLocks noGrp="1" noChangeArrowheads="1"/>
          </p:cNvSpPr>
          <p:nvPr>
            <p:ph type="body" idx="1"/>
          </p:nvPr>
        </p:nvSpPr>
        <p:spPr>
          <a:noFill/>
          <a:ln w="9525"/>
        </p:spPr>
        <p:txBody>
          <a:bodyPr/>
          <a:lstStyle/>
          <a:p>
            <a:endParaRPr lang="zh-CN" altLang="en-US" dirty="0">
              <a:latin typeface="Arial" charset="0"/>
            </a:endParaRPr>
          </a:p>
        </p:txBody>
      </p:sp>
    </p:spTree>
    <p:extLst>
      <p:ext uri="{BB962C8B-B14F-4D97-AF65-F5344CB8AC3E}">
        <p14:creationId xmlns:p14="http://schemas.microsoft.com/office/powerpoint/2010/main" val="3505644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Rot="1" noChangeAspect="1" noChangeArrowheads="1" noTextEdit="1"/>
          </p:cNvSpPr>
          <p:nvPr>
            <p:ph type="sldImg"/>
          </p:nvPr>
        </p:nvSpPr>
        <p:spPr/>
      </p:sp>
      <p:sp>
        <p:nvSpPr>
          <p:cNvPr id="348163" name="Rectangle 3"/>
          <p:cNvSpPr>
            <a:spLocks noGrp="1" noChangeArrowheads="1"/>
          </p:cNvSpPr>
          <p:nvPr>
            <p:ph type="body" idx="1"/>
          </p:nvPr>
        </p:nvSpPr>
        <p:spPr>
          <a:noFill/>
          <a:ln w="9525"/>
        </p:spPr>
        <p:txBody>
          <a:bodyPr/>
          <a:lstStyle/>
          <a:p>
            <a:endParaRPr kumimoji="1" lang="zh-CN" altLang="en-US" dirty="0">
              <a:latin typeface="Arial" charset="0"/>
            </a:endParaRPr>
          </a:p>
        </p:txBody>
      </p:sp>
    </p:spTree>
    <p:extLst>
      <p:ext uri="{BB962C8B-B14F-4D97-AF65-F5344CB8AC3E}">
        <p14:creationId xmlns:p14="http://schemas.microsoft.com/office/powerpoint/2010/main" val="3980004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p:sp>
      <p:sp>
        <p:nvSpPr>
          <p:cNvPr id="86019" name="Rectangle 3"/>
          <p:cNvSpPr>
            <a:spLocks noGrp="1" noChangeArrowheads="1"/>
          </p:cNvSpPr>
          <p:nvPr>
            <p:ph type="body" idx="1"/>
          </p:nvPr>
        </p:nvSpPr>
        <p:spPr>
          <a:noFill/>
          <a:ln w="9525"/>
        </p:spPr>
        <p:txBody>
          <a:bodyPr/>
          <a:lstStyle/>
          <a:p>
            <a:endParaRPr lang="zh-CN" altLang="en-US" dirty="0">
              <a:latin typeface="Arial" charset="0"/>
            </a:endParaRPr>
          </a:p>
        </p:txBody>
      </p:sp>
    </p:spTree>
    <p:extLst>
      <p:ext uri="{BB962C8B-B14F-4D97-AF65-F5344CB8AC3E}">
        <p14:creationId xmlns:p14="http://schemas.microsoft.com/office/powerpoint/2010/main" val="1731389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p:sp>
      <p:sp>
        <p:nvSpPr>
          <p:cNvPr id="175107" name="Rectangle 3"/>
          <p:cNvSpPr>
            <a:spLocks noGrp="1" noChangeArrowheads="1"/>
          </p:cNvSpPr>
          <p:nvPr>
            <p:ph type="body" idx="1"/>
          </p:nvPr>
        </p:nvSpPr>
        <p:spPr>
          <a:noFill/>
          <a:ln w="9525"/>
        </p:spPr>
        <p:txBody>
          <a:bodyPr/>
          <a:lstStyle/>
          <a:p>
            <a:endParaRPr lang="en-US" altLang="zh-CN" dirty="0">
              <a:latin typeface="Arial" charset="0"/>
            </a:endParaRPr>
          </a:p>
        </p:txBody>
      </p:sp>
    </p:spTree>
    <p:extLst>
      <p:ext uri="{BB962C8B-B14F-4D97-AF65-F5344CB8AC3E}">
        <p14:creationId xmlns:p14="http://schemas.microsoft.com/office/powerpoint/2010/main" val="3550048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1.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2.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3.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4.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4.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11"/>
          <p:cNvSpPr>
            <a:spLocks noChangeArrowheads="1"/>
          </p:cNvSpPr>
          <p:nvPr userDrawn="1"/>
        </p:nvSpPr>
        <p:spPr bwMode="auto">
          <a:xfrm>
            <a:off x="0" y="0"/>
            <a:ext cx="7451725" cy="549275"/>
          </a:xfrm>
          <a:prstGeom prst="rect">
            <a:avLst/>
          </a:prstGeom>
          <a:solidFill>
            <a:srgbClr val="C30224"/>
          </a:solidFill>
          <a:ln w="9525">
            <a:noFill/>
            <a:miter lim="800000"/>
            <a:headEnd/>
            <a:tailEnd/>
          </a:ln>
        </p:spPr>
        <p:txBody>
          <a:bodyPr wrap="none" anchor="ctr"/>
          <a:lstStyle/>
          <a:p>
            <a:endParaRPr lang="zh-CN" altLang="en-US" sz="3200">
              <a:solidFill>
                <a:schemeClr val="tx2"/>
              </a:solidFill>
            </a:endParaRPr>
          </a:p>
        </p:txBody>
      </p:sp>
      <p:grpSp>
        <p:nvGrpSpPr>
          <p:cNvPr id="3" name="Group 14"/>
          <p:cNvGrpSpPr>
            <a:grpSpLocks/>
          </p:cNvGrpSpPr>
          <p:nvPr userDrawn="1"/>
        </p:nvGrpSpPr>
        <p:grpSpPr bwMode="auto">
          <a:xfrm>
            <a:off x="7596188" y="188913"/>
            <a:ext cx="1338262" cy="2189162"/>
            <a:chOff x="4704" y="1885"/>
            <a:chExt cx="843" cy="1379"/>
          </a:xfrm>
        </p:grpSpPr>
        <p:sp>
          <p:nvSpPr>
            <p:cNvPr id="4" name="Oval 15"/>
            <p:cNvSpPr>
              <a:spLocks noChangeArrowheads="1"/>
            </p:cNvSpPr>
            <p:nvPr/>
          </p:nvSpPr>
          <p:spPr bwMode="auto">
            <a:xfrm>
              <a:off x="4704" y="1885"/>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5" name="Oval 16"/>
            <p:cNvSpPr>
              <a:spLocks noChangeArrowheads="1"/>
            </p:cNvSpPr>
            <p:nvPr/>
          </p:nvSpPr>
          <p:spPr bwMode="auto">
            <a:xfrm>
              <a:off x="4883" y="1885"/>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6" name="Oval 17"/>
            <p:cNvSpPr>
              <a:spLocks noChangeArrowheads="1"/>
            </p:cNvSpPr>
            <p:nvPr/>
          </p:nvSpPr>
          <p:spPr bwMode="auto">
            <a:xfrm>
              <a:off x="5062" y="1885"/>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7" name="Oval 18"/>
            <p:cNvSpPr>
              <a:spLocks noChangeArrowheads="1"/>
            </p:cNvSpPr>
            <p:nvPr/>
          </p:nvSpPr>
          <p:spPr bwMode="auto">
            <a:xfrm>
              <a:off x="4704" y="2064"/>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8" name="Oval 19"/>
            <p:cNvSpPr>
              <a:spLocks noChangeArrowheads="1"/>
            </p:cNvSpPr>
            <p:nvPr/>
          </p:nvSpPr>
          <p:spPr bwMode="auto">
            <a:xfrm>
              <a:off x="4883" y="2064"/>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9" name="Oval 20"/>
            <p:cNvSpPr>
              <a:spLocks noChangeArrowheads="1"/>
            </p:cNvSpPr>
            <p:nvPr/>
          </p:nvSpPr>
          <p:spPr bwMode="auto">
            <a:xfrm>
              <a:off x="5062" y="2064"/>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0" name="Oval 21"/>
            <p:cNvSpPr>
              <a:spLocks noChangeArrowheads="1"/>
            </p:cNvSpPr>
            <p:nvPr/>
          </p:nvSpPr>
          <p:spPr bwMode="auto">
            <a:xfrm>
              <a:off x="5241" y="2064"/>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1" name="Oval 22"/>
            <p:cNvSpPr>
              <a:spLocks noChangeArrowheads="1"/>
            </p:cNvSpPr>
            <p:nvPr/>
          </p:nvSpPr>
          <p:spPr bwMode="auto">
            <a:xfrm>
              <a:off x="4704" y="2243"/>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2" name="Oval 23"/>
            <p:cNvSpPr>
              <a:spLocks noChangeArrowheads="1"/>
            </p:cNvSpPr>
            <p:nvPr/>
          </p:nvSpPr>
          <p:spPr bwMode="auto">
            <a:xfrm>
              <a:off x="4883" y="2243"/>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3" name="Oval 24"/>
            <p:cNvSpPr>
              <a:spLocks noChangeArrowheads="1"/>
            </p:cNvSpPr>
            <p:nvPr/>
          </p:nvSpPr>
          <p:spPr bwMode="auto">
            <a:xfrm>
              <a:off x="5062" y="2243"/>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4" name="Oval 25"/>
            <p:cNvSpPr>
              <a:spLocks noChangeArrowheads="1"/>
            </p:cNvSpPr>
            <p:nvPr/>
          </p:nvSpPr>
          <p:spPr bwMode="auto">
            <a:xfrm>
              <a:off x="5241" y="2243"/>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5" name="Oval 26"/>
            <p:cNvSpPr>
              <a:spLocks noChangeArrowheads="1"/>
            </p:cNvSpPr>
            <p:nvPr/>
          </p:nvSpPr>
          <p:spPr bwMode="auto">
            <a:xfrm>
              <a:off x="5420" y="2243"/>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6" name="Oval 27"/>
            <p:cNvSpPr>
              <a:spLocks noChangeArrowheads="1"/>
            </p:cNvSpPr>
            <p:nvPr/>
          </p:nvSpPr>
          <p:spPr bwMode="auto">
            <a:xfrm>
              <a:off x="4704" y="2421"/>
              <a:ext cx="127" cy="128"/>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7" name="Oval 28"/>
            <p:cNvSpPr>
              <a:spLocks noChangeArrowheads="1"/>
            </p:cNvSpPr>
            <p:nvPr/>
          </p:nvSpPr>
          <p:spPr bwMode="auto">
            <a:xfrm>
              <a:off x="4883" y="2421"/>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8" name="Oval 29"/>
            <p:cNvSpPr>
              <a:spLocks noChangeArrowheads="1"/>
            </p:cNvSpPr>
            <p:nvPr/>
          </p:nvSpPr>
          <p:spPr bwMode="auto">
            <a:xfrm>
              <a:off x="5062" y="2421"/>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9" name="Oval 30"/>
            <p:cNvSpPr>
              <a:spLocks noChangeArrowheads="1"/>
            </p:cNvSpPr>
            <p:nvPr/>
          </p:nvSpPr>
          <p:spPr bwMode="auto">
            <a:xfrm>
              <a:off x="5241" y="2421"/>
              <a:ext cx="127" cy="128"/>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0" name="Oval 31"/>
            <p:cNvSpPr>
              <a:spLocks noChangeArrowheads="1"/>
            </p:cNvSpPr>
            <p:nvPr/>
          </p:nvSpPr>
          <p:spPr bwMode="auto">
            <a:xfrm>
              <a:off x="4704" y="2600"/>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1" name="Oval 32"/>
            <p:cNvSpPr>
              <a:spLocks noChangeArrowheads="1"/>
            </p:cNvSpPr>
            <p:nvPr/>
          </p:nvSpPr>
          <p:spPr bwMode="auto">
            <a:xfrm>
              <a:off x="4883" y="2600"/>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2" name="Oval 33"/>
            <p:cNvSpPr>
              <a:spLocks noChangeArrowheads="1"/>
            </p:cNvSpPr>
            <p:nvPr/>
          </p:nvSpPr>
          <p:spPr bwMode="auto">
            <a:xfrm>
              <a:off x="5062" y="2600"/>
              <a:ext cx="127" cy="128"/>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3" name="Oval 34"/>
            <p:cNvSpPr>
              <a:spLocks noChangeArrowheads="1"/>
            </p:cNvSpPr>
            <p:nvPr/>
          </p:nvSpPr>
          <p:spPr bwMode="auto">
            <a:xfrm>
              <a:off x="5241" y="2600"/>
              <a:ext cx="127" cy="128"/>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4" name="Oval 35"/>
            <p:cNvSpPr>
              <a:spLocks noChangeArrowheads="1"/>
            </p:cNvSpPr>
            <p:nvPr/>
          </p:nvSpPr>
          <p:spPr bwMode="auto">
            <a:xfrm>
              <a:off x="5420" y="2600"/>
              <a:ext cx="127" cy="128"/>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5" name="Oval 36"/>
            <p:cNvSpPr>
              <a:spLocks noChangeArrowheads="1"/>
            </p:cNvSpPr>
            <p:nvPr/>
          </p:nvSpPr>
          <p:spPr bwMode="auto">
            <a:xfrm>
              <a:off x="4704" y="2779"/>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6" name="Oval 37"/>
            <p:cNvSpPr>
              <a:spLocks noChangeArrowheads="1"/>
            </p:cNvSpPr>
            <p:nvPr/>
          </p:nvSpPr>
          <p:spPr bwMode="auto">
            <a:xfrm>
              <a:off x="4883" y="2779"/>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7" name="Oval 38"/>
            <p:cNvSpPr>
              <a:spLocks noChangeArrowheads="1"/>
            </p:cNvSpPr>
            <p:nvPr/>
          </p:nvSpPr>
          <p:spPr bwMode="auto">
            <a:xfrm>
              <a:off x="5062" y="2779"/>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8" name="Oval 39"/>
            <p:cNvSpPr>
              <a:spLocks noChangeArrowheads="1"/>
            </p:cNvSpPr>
            <p:nvPr/>
          </p:nvSpPr>
          <p:spPr bwMode="auto">
            <a:xfrm>
              <a:off x="5241" y="2779"/>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9" name="Oval 40"/>
            <p:cNvSpPr>
              <a:spLocks noChangeArrowheads="1"/>
            </p:cNvSpPr>
            <p:nvPr/>
          </p:nvSpPr>
          <p:spPr bwMode="auto">
            <a:xfrm>
              <a:off x="4704" y="2958"/>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30" name="Oval 41"/>
            <p:cNvSpPr>
              <a:spLocks noChangeArrowheads="1"/>
            </p:cNvSpPr>
            <p:nvPr/>
          </p:nvSpPr>
          <p:spPr bwMode="auto">
            <a:xfrm>
              <a:off x="4883" y="2958"/>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31" name="Oval 42"/>
            <p:cNvSpPr>
              <a:spLocks noChangeArrowheads="1"/>
            </p:cNvSpPr>
            <p:nvPr/>
          </p:nvSpPr>
          <p:spPr bwMode="auto">
            <a:xfrm>
              <a:off x="5062" y="2958"/>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32" name="Oval 43"/>
            <p:cNvSpPr>
              <a:spLocks noChangeArrowheads="1"/>
            </p:cNvSpPr>
            <p:nvPr/>
          </p:nvSpPr>
          <p:spPr bwMode="auto">
            <a:xfrm>
              <a:off x="5241" y="2958"/>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33" name="Oval 44"/>
            <p:cNvSpPr>
              <a:spLocks noChangeArrowheads="1"/>
            </p:cNvSpPr>
            <p:nvPr/>
          </p:nvSpPr>
          <p:spPr bwMode="auto">
            <a:xfrm>
              <a:off x="4883" y="3137"/>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34" name="Oval 45"/>
            <p:cNvSpPr>
              <a:spLocks noChangeArrowheads="1"/>
            </p:cNvSpPr>
            <p:nvPr/>
          </p:nvSpPr>
          <p:spPr bwMode="auto">
            <a:xfrm>
              <a:off x="5241" y="3137"/>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grpSp>
      <p:sp>
        <p:nvSpPr>
          <p:cNvPr id="35" name="Rectangle 46"/>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36" name="Rectangle 47"/>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37" name="Rectangle 48"/>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pic>
        <p:nvPicPr>
          <p:cNvPr id="38" name="Picture 49" descr="buaa_1"/>
          <p:cNvPicPr>
            <a:picLocks noChangeAspect="1" noChangeArrowheads="1"/>
          </p:cNvPicPr>
          <p:nvPr userDrawn="1"/>
        </p:nvPicPr>
        <p:blipFill>
          <a:blip r:embed="rId2" cstate="print"/>
          <a:srcRect/>
          <a:stretch>
            <a:fillRect/>
          </a:stretch>
        </p:blipFill>
        <p:spPr bwMode="auto">
          <a:xfrm>
            <a:off x="0" y="6597650"/>
            <a:ext cx="1331913" cy="287338"/>
          </a:xfrm>
          <a:prstGeom prst="rect">
            <a:avLst/>
          </a:prstGeom>
          <a:noFill/>
          <a:ln w="9525">
            <a:noFill/>
            <a:miter lim="800000"/>
            <a:headEnd/>
            <a:tailEnd/>
          </a:ln>
        </p:spPr>
      </p:pic>
      <p:sp>
        <p:nvSpPr>
          <p:cNvPr id="39" name="Line 50"/>
          <p:cNvSpPr>
            <a:spLocks noChangeShapeType="1"/>
          </p:cNvSpPr>
          <p:nvPr userDrawn="1"/>
        </p:nvSpPr>
        <p:spPr bwMode="auto">
          <a:xfrm flipV="1">
            <a:off x="468313" y="2852738"/>
            <a:ext cx="8064500" cy="0"/>
          </a:xfrm>
          <a:prstGeom prst="line">
            <a:avLst/>
          </a:prstGeom>
          <a:noFill/>
          <a:ln w="38100">
            <a:solidFill>
              <a:schemeClr val="bg2"/>
            </a:solidFill>
            <a:round/>
            <a:headEnd/>
            <a:tailEnd/>
          </a:ln>
        </p:spPr>
        <p:txBody>
          <a:bodyPr anchor="ctr">
            <a:spAutoFit/>
          </a:bodyPr>
          <a:lstStyle/>
          <a:p>
            <a:endParaRPr lang="zh-CN" altLang="en-US"/>
          </a:p>
        </p:txBody>
      </p:sp>
      <p:sp>
        <p:nvSpPr>
          <p:cNvPr id="40" name="Line 51"/>
          <p:cNvSpPr>
            <a:spLocks noChangeShapeType="1"/>
          </p:cNvSpPr>
          <p:nvPr userDrawn="1"/>
        </p:nvSpPr>
        <p:spPr bwMode="auto">
          <a:xfrm>
            <a:off x="7451725" y="0"/>
            <a:ext cx="0" cy="5949950"/>
          </a:xfrm>
          <a:prstGeom prst="line">
            <a:avLst/>
          </a:prstGeom>
          <a:noFill/>
          <a:ln w="38100">
            <a:solidFill>
              <a:schemeClr val="bg2"/>
            </a:solidFill>
            <a:round/>
            <a:headEnd/>
            <a:tailEnd/>
          </a:ln>
        </p:spPr>
        <p:txBody>
          <a:bodyPr anchor="ctr">
            <a:spAutoFit/>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3196716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17943491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3834819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4147968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4590865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350167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8094611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3818613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7918690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40495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125538"/>
            <a:ext cx="3848100" cy="2178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125538"/>
            <a:ext cx="3848100" cy="2178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9850587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125538"/>
            <a:ext cx="3848100" cy="2178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6300" y="1125538"/>
            <a:ext cx="3848100" cy="101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6300" y="2290763"/>
            <a:ext cx="3848100" cy="101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6252012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5307571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71071512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3139562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7719521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482644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853825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4802125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18874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a:t>单击此处编辑母版标题样式</a:t>
            </a:r>
          </a:p>
        </p:txBody>
      </p:sp>
      <p:sp>
        <p:nvSpPr>
          <p:cNvPr id="3" name="文本占位符 2"/>
          <p:cNvSpPr>
            <a:spLocks noGrp="1"/>
          </p:cNvSpPr>
          <p:nvPr>
            <p:ph type="body" sz="half" idx="1"/>
          </p:nvPr>
        </p:nvSpPr>
        <p:spPr>
          <a:xfrm>
            <a:off x="685800" y="1125538"/>
            <a:ext cx="3848100" cy="2178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6300" y="1125538"/>
            <a:ext cx="3848100" cy="101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6300" y="2290763"/>
            <a:ext cx="3848100" cy="101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64503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76238"/>
            <a:ext cx="1962150" cy="2927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376238"/>
            <a:ext cx="5735637" cy="2927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6092411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76238"/>
            <a:ext cx="5257800" cy="3683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125538"/>
            <a:ext cx="3848100" cy="2178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125538"/>
            <a:ext cx="3848100" cy="2178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5163744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76238"/>
            <a:ext cx="5257800" cy="3683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125538"/>
            <a:ext cx="3848100" cy="2178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6300" y="1125538"/>
            <a:ext cx="3848100" cy="101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6300" y="2290763"/>
            <a:ext cx="3848100" cy="101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1480013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7/09/2012</a:t>
            </a: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#12</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5941902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7/09/2012</a:t>
            </a: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#12</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773793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7/09/2012</a:t>
            </a: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#12</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142100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7/09/2012</a:t>
            </a:r>
          </a:p>
        </p:txBody>
      </p:sp>
      <p:sp>
        <p:nvSpPr>
          <p:cNvPr id="6" name="Footer Placeholder 5"/>
          <p:cNvSpPr>
            <a:spLocks noGrp="1"/>
          </p:cNvSpPr>
          <p:nvPr>
            <p:ph type="ftr" sz="quarter" idx="11"/>
          </p:nvPr>
        </p:nvSpPr>
        <p:spPr/>
        <p:txBody>
          <a:bodyPr/>
          <a:lstStyle/>
          <a:p>
            <a:r>
              <a:rPr lang="en-US">
                <a:solidFill>
                  <a:prstClr val="black">
                    <a:tint val="75000"/>
                  </a:prstClr>
                </a:solidFill>
              </a:rPr>
              <a:t>Summer 2012 -- Lecture #12</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260014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7/09/2012</a:t>
            </a:r>
          </a:p>
        </p:txBody>
      </p:sp>
      <p:sp>
        <p:nvSpPr>
          <p:cNvPr id="8" name="Footer Placeholder 7"/>
          <p:cNvSpPr>
            <a:spLocks noGrp="1"/>
          </p:cNvSpPr>
          <p:nvPr>
            <p:ph type="ftr" sz="quarter" idx="11"/>
          </p:nvPr>
        </p:nvSpPr>
        <p:spPr/>
        <p:txBody>
          <a:bodyPr/>
          <a:lstStyle/>
          <a:p>
            <a:r>
              <a:rPr lang="en-US">
                <a:solidFill>
                  <a:prstClr val="black">
                    <a:tint val="75000"/>
                  </a:prstClr>
                </a:solidFill>
              </a:rPr>
              <a:t>Summer 2012 -- Lecture #12</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1567809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7/09/2012</a:t>
            </a:r>
          </a:p>
        </p:txBody>
      </p:sp>
      <p:sp>
        <p:nvSpPr>
          <p:cNvPr id="4" name="Footer Placeholder 3"/>
          <p:cNvSpPr>
            <a:spLocks noGrp="1"/>
          </p:cNvSpPr>
          <p:nvPr>
            <p:ph type="ftr" sz="quarter" idx="11"/>
          </p:nvPr>
        </p:nvSpPr>
        <p:spPr/>
        <p:txBody>
          <a:bodyPr/>
          <a:lstStyle/>
          <a:p>
            <a:r>
              <a:rPr lang="en-US">
                <a:solidFill>
                  <a:prstClr val="black">
                    <a:tint val="75000"/>
                  </a:prstClr>
                </a:solidFill>
              </a:rPr>
              <a:t>Summer 2012 -- Lecture #12</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1846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125538"/>
            <a:ext cx="3848100" cy="2178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125538"/>
            <a:ext cx="3848100" cy="2178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7/09/2012</a:t>
            </a:r>
          </a:p>
        </p:txBody>
      </p:sp>
      <p:sp>
        <p:nvSpPr>
          <p:cNvPr id="3" name="Footer Placeholder 2"/>
          <p:cNvSpPr>
            <a:spLocks noGrp="1"/>
          </p:cNvSpPr>
          <p:nvPr>
            <p:ph type="ftr" sz="quarter" idx="11"/>
          </p:nvPr>
        </p:nvSpPr>
        <p:spPr/>
        <p:txBody>
          <a:bodyPr/>
          <a:lstStyle/>
          <a:p>
            <a:r>
              <a:rPr lang="en-US">
                <a:solidFill>
                  <a:prstClr val="black">
                    <a:tint val="75000"/>
                  </a:prstClr>
                </a:solidFill>
              </a:rPr>
              <a:t>Summer 2012 -- Lecture #12</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911370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7/09/2012</a:t>
            </a:r>
          </a:p>
        </p:txBody>
      </p:sp>
      <p:sp>
        <p:nvSpPr>
          <p:cNvPr id="6" name="Footer Placeholder 5"/>
          <p:cNvSpPr>
            <a:spLocks noGrp="1"/>
          </p:cNvSpPr>
          <p:nvPr>
            <p:ph type="ftr" sz="quarter" idx="11"/>
          </p:nvPr>
        </p:nvSpPr>
        <p:spPr/>
        <p:txBody>
          <a:bodyPr/>
          <a:lstStyle/>
          <a:p>
            <a:r>
              <a:rPr lang="en-US">
                <a:solidFill>
                  <a:prstClr val="black">
                    <a:tint val="75000"/>
                  </a:prstClr>
                </a:solidFill>
              </a:rPr>
              <a:t>Summer 2012 -- Lecture #12</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684441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7/09/2012</a:t>
            </a:r>
          </a:p>
        </p:txBody>
      </p:sp>
      <p:sp>
        <p:nvSpPr>
          <p:cNvPr id="6" name="Footer Placeholder 5"/>
          <p:cNvSpPr>
            <a:spLocks noGrp="1"/>
          </p:cNvSpPr>
          <p:nvPr>
            <p:ph type="ftr" sz="quarter" idx="11"/>
          </p:nvPr>
        </p:nvSpPr>
        <p:spPr/>
        <p:txBody>
          <a:bodyPr/>
          <a:lstStyle/>
          <a:p>
            <a:r>
              <a:rPr lang="en-US">
                <a:solidFill>
                  <a:prstClr val="black">
                    <a:tint val="75000"/>
                  </a:prstClr>
                </a:solidFill>
              </a:rPr>
              <a:t>Summer 2012 -- Lecture #12</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737532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7/09/2012</a:t>
            </a: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#12</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654211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7/09/2012</a:t>
            </a: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#12</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733652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94225" name="Image" r:id="rId3" imgW="10057143" imgH="1269841" progId="">
                  <p:embed/>
                </p:oleObj>
              </mc:Choice>
              <mc:Fallback>
                <p:oleObj name="Image" r:id="rId3" imgW="10057143" imgH="126984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Picture 8"/>
          <p:cNvPicPr>
            <a:picLocks noChangeAspect="1"/>
          </p:cNvPicPr>
          <p:nvPr userDrawn="1"/>
        </p:nvPicPr>
        <p:blipFill>
          <a:blip r:embed="rId5" cstate="print"/>
          <a:srcRect/>
          <a:stretch>
            <a:fillRect/>
          </a:stretch>
        </p:blipFill>
        <p:spPr bwMode="auto">
          <a:xfrm>
            <a:off x="8153400" y="0"/>
            <a:ext cx="990600" cy="788988"/>
          </a:xfrm>
          <a:prstGeom prst="rect">
            <a:avLst/>
          </a:prstGeom>
          <a:noFill/>
          <a:ln w="9525">
            <a:noFill/>
            <a:miter lim="800000"/>
            <a:headEnd/>
            <a:tailEnd/>
          </a:ln>
        </p:spPr>
      </p:pic>
      <p:pic>
        <p:nvPicPr>
          <p:cNvPr id="4" name="Picture 9"/>
          <p:cNvPicPr>
            <a:picLocks noChangeAspect="1"/>
          </p:cNvPicPr>
          <p:nvPr userDrawn="1"/>
        </p:nvPicPr>
        <p:blipFill>
          <a:blip r:embed="rId6" cstate="print"/>
          <a:srcRect/>
          <a:stretch>
            <a:fillRect/>
          </a:stretch>
        </p:blipFill>
        <p:spPr bwMode="auto">
          <a:xfrm>
            <a:off x="8153400" y="831850"/>
            <a:ext cx="990600" cy="412750"/>
          </a:xfrm>
          <a:prstGeom prst="rect">
            <a:avLst/>
          </a:prstGeom>
          <a:noFill/>
          <a:ln w="9525">
            <a:noFill/>
            <a:miter lim="800000"/>
            <a:headEnd/>
            <a:tailEnd/>
          </a:ln>
        </p:spPr>
      </p:pic>
      <p:sp>
        <p:nvSpPr>
          <p:cNvPr id="5" name="Slide Number Placeholder 3"/>
          <p:cNvSpPr>
            <a:spLocks noGrp="1"/>
          </p:cNvSpPr>
          <p:nvPr>
            <p:ph type="sldNum" sz="quarter" idx="10"/>
          </p:nvPr>
        </p:nvSpPr>
        <p:spPr/>
        <p:txBody>
          <a:bodyPr/>
          <a:lstStyle>
            <a:lvl1pPr>
              <a:defRPr/>
            </a:lvl1pPr>
          </a:lstStyle>
          <a:p>
            <a:pPr>
              <a:defRPr/>
            </a:pPr>
            <a:fld id="{845CF6B1-C410-DE41-99C1-A52DCD7C2094}"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77488303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254540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280213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8821676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93039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6923672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7612481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6149440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7394432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7598197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134679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5559902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8219123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95249" name="Image" r:id="rId3" imgW="10057143" imgH="1269841" progId="">
                  <p:embed/>
                </p:oleObj>
              </mc:Choice>
              <mc:Fallback>
                <p:oleObj name="Image" r:id="rId3" imgW="10057143" imgH="126984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Picture 8"/>
          <p:cNvPicPr>
            <a:picLocks noChangeAspect="1"/>
          </p:cNvPicPr>
          <p:nvPr userDrawn="1"/>
        </p:nvPicPr>
        <p:blipFill>
          <a:blip r:embed="rId5" cstate="print"/>
          <a:srcRect/>
          <a:stretch>
            <a:fillRect/>
          </a:stretch>
        </p:blipFill>
        <p:spPr bwMode="auto">
          <a:xfrm>
            <a:off x="8153400" y="0"/>
            <a:ext cx="990600" cy="788988"/>
          </a:xfrm>
          <a:prstGeom prst="rect">
            <a:avLst/>
          </a:prstGeom>
          <a:noFill/>
          <a:ln w="9525">
            <a:noFill/>
            <a:miter lim="800000"/>
            <a:headEnd/>
            <a:tailEnd/>
          </a:ln>
        </p:spPr>
      </p:pic>
      <p:pic>
        <p:nvPicPr>
          <p:cNvPr id="4" name="Picture 9"/>
          <p:cNvPicPr>
            <a:picLocks noChangeAspect="1"/>
          </p:cNvPicPr>
          <p:nvPr userDrawn="1"/>
        </p:nvPicPr>
        <p:blipFill>
          <a:blip r:embed="rId6" cstate="print"/>
          <a:srcRect/>
          <a:stretch>
            <a:fillRect/>
          </a:stretch>
        </p:blipFill>
        <p:spPr bwMode="auto">
          <a:xfrm>
            <a:off x="8153400" y="831850"/>
            <a:ext cx="990600" cy="412750"/>
          </a:xfrm>
          <a:prstGeom prst="rect">
            <a:avLst/>
          </a:prstGeom>
          <a:noFill/>
          <a:ln w="9525">
            <a:noFill/>
            <a:miter lim="800000"/>
            <a:headEnd/>
            <a:tailEnd/>
          </a:ln>
        </p:spPr>
      </p:pic>
      <p:sp>
        <p:nvSpPr>
          <p:cNvPr id="5" name="Slide Number Placeholder 3"/>
          <p:cNvSpPr>
            <a:spLocks noGrp="1"/>
          </p:cNvSpPr>
          <p:nvPr>
            <p:ph type="sldNum" sz="quarter" idx="10"/>
          </p:nvPr>
        </p:nvSpPr>
        <p:spPr/>
        <p:txBody>
          <a:bodyPr/>
          <a:lstStyle>
            <a:lvl1pPr>
              <a:defRPr/>
            </a:lvl1pPr>
          </a:lstStyle>
          <a:p>
            <a:pPr>
              <a:defRPr/>
            </a:pPr>
            <a:fld id="{845CF6B1-C410-DE41-99C1-A52DCD7C2094}"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84125024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2089793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69404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9123795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8284003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9569997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6076297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9019790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4005805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9682084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653694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7880191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3913791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96273" name="Image" r:id="rId3" imgW="10057143" imgH="1269841" progId="">
                  <p:embed/>
                </p:oleObj>
              </mc:Choice>
              <mc:Fallback>
                <p:oleObj name="Image" r:id="rId3" imgW="10057143" imgH="126984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Picture 8"/>
          <p:cNvPicPr>
            <a:picLocks noChangeAspect="1"/>
          </p:cNvPicPr>
          <p:nvPr userDrawn="1"/>
        </p:nvPicPr>
        <p:blipFill>
          <a:blip r:embed="rId5" cstate="print"/>
          <a:srcRect/>
          <a:stretch>
            <a:fillRect/>
          </a:stretch>
        </p:blipFill>
        <p:spPr bwMode="auto">
          <a:xfrm>
            <a:off x="8153400" y="0"/>
            <a:ext cx="990600" cy="788988"/>
          </a:xfrm>
          <a:prstGeom prst="rect">
            <a:avLst/>
          </a:prstGeom>
          <a:noFill/>
          <a:ln w="9525">
            <a:noFill/>
            <a:miter lim="800000"/>
            <a:headEnd/>
            <a:tailEnd/>
          </a:ln>
        </p:spPr>
      </p:pic>
      <p:pic>
        <p:nvPicPr>
          <p:cNvPr id="4" name="Picture 9"/>
          <p:cNvPicPr>
            <a:picLocks noChangeAspect="1"/>
          </p:cNvPicPr>
          <p:nvPr userDrawn="1"/>
        </p:nvPicPr>
        <p:blipFill>
          <a:blip r:embed="rId6" cstate="print"/>
          <a:srcRect/>
          <a:stretch>
            <a:fillRect/>
          </a:stretch>
        </p:blipFill>
        <p:spPr bwMode="auto">
          <a:xfrm>
            <a:off x="8153400" y="831850"/>
            <a:ext cx="990600" cy="412750"/>
          </a:xfrm>
          <a:prstGeom prst="rect">
            <a:avLst/>
          </a:prstGeom>
          <a:noFill/>
          <a:ln w="9525">
            <a:noFill/>
            <a:miter lim="800000"/>
            <a:headEnd/>
            <a:tailEnd/>
          </a:ln>
        </p:spPr>
      </p:pic>
      <p:sp>
        <p:nvSpPr>
          <p:cNvPr id="5" name="Slide Number Placeholder 3"/>
          <p:cNvSpPr>
            <a:spLocks noGrp="1"/>
          </p:cNvSpPr>
          <p:nvPr>
            <p:ph type="sldNum" sz="quarter" idx="10"/>
          </p:nvPr>
        </p:nvSpPr>
        <p:spPr/>
        <p:txBody>
          <a:bodyPr/>
          <a:lstStyle>
            <a:lvl1pPr>
              <a:defRPr/>
            </a:lvl1pPr>
          </a:lstStyle>
          <a:p>
            <a:pPr>
              <a:defRPr/>
            </a:pPr>
            <a:fld id="{845CF6B1-C410-DE41-99C1-A52DCD7C2094}"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283823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7401444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8287700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8593644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4072887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prstClr val="black">
                    <a:tint val="75000"/>
                  </a:prstClr>
                </a:solidFill>
              </a:rPr>
              <a:t>7/18/2012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Summer 2012 -- Lecture #18</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1188071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7/18/2012</a:t>
            </a: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Summer 2012 -- Lecture #18</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377810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7/18/2012</a:t>
            </a: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Summer 2012 -- Lecture #18</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9366673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7/18/2012</a:t>
            </a: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Summer 2012 -- Lecture #18</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9818857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7/18/2012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Summer 2012 -- Lecture #18</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510833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solidFill>
                  <a:prstClr val="black">
                    <a:tint val="75000"/>
                  </a:prstClr>
                </a:solidFill>
              </a:rPr>
              <a:t>7/18/2012</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Summer 2012 -- Lecture #18</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7730554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34616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6947667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9168101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97297" name="Image" r:id="rId3" imgW="10057143" imgH="1269841" progId="">
                  <p:embed/>
                </p:oleObj>
              </mc:Choice>
              <mc:Fallback>
                <p:oleObj name="Image" r:id="rId3" imgW="10057143" imgH="126984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Picture 8"/>
          <p:cNvPicPr>
            <a:picLocks noChangeAspect="1"/>
          </p:cNvPicPr>
          <p:nvPr userDrawn="1"/>
        </p:nvPicPr>
        <p:blipFill>
          <a:blip r:embed="rId5" cstate="print"/>
          <a:srcRect/>
          <a:stretch>
            <a:fillRect/>
          </a:stretch>
        </p:blipFill>
        <p:spPr bwMode="auto">
          <a:xfrm>
            <a:off x="8153400" y="0"/>
            <a:ext cx="990600" cy="788988"/>
          </a:xfrm>
          <a:prstGeom prst="rect">
            <a:avLst/>
          </a:prstGeom>
          <a:noFill/>
          <a:ln w="9525">
            <a:noFill/>
            <a:miter lim="800000"/>
            <a:headEnd/>
            <a:tailEnd/>
          </a:ln>
        </p:spPr>
      </p:pic>
      <p:pic>
        <p:nvPicPr>
          <p:cNvPr id="4" name="Picture 9"/>
          <p:cNvPicPr>
            <a:picLocks noChangeAspect="1"/>
          </p:cNvPicPr>
          <p:nvPr userDrawn="1"/>
        </p:nvPicPr>
        <p:blipFill>
          <a:blip r:embed="rId6" cstate="print"/>
          <a:srcRect/>
          <a:stretch>
            <a:fillRect/>
          </a:stretch>
        </p:blipFill>
        <p:spPr bwMode="auto">
          <a:xfrm>
            <a:off x="8153400" y="831850"/>
            <a:ext cx="990600" cy="412750"/>
          </a:xfrm>
          <a:prstGeom prst="rect">
            <a:avLst/>
          </a:prstGeom>
          <a:noFill/>
          <a:ln w="9525">
            <a:noFill/>
            <a:miter lim="800000"/>
            <a:headEnd/>
            <a:tailEnd/>
          </a:ln>
        </p:spPr>
      </p:pic>
      <p:sp>
        <p:nvSpPr>
          <p:cNvPr id="5" name="Slide Number Placeholder 3"/>
          <p:cNvSpPr>
            <a:spLocks noGrp="1"/>
          </p:cNvSpPr>
          <p:nvPr>
            <p:ph type="sldNum" sz="quarter" idx="10"/>
          </p:nvPr>
        </p:nvSpPr>
        <p:spPr/>
        <p:txBody>
          <a:bodyPr/>
          <a:lstStyle>
            <a:lvl1pPr>
              <a:defRPr/>
            </a:lvl1pPr>
          </a:lstStyle>
          <a:p>
            <a:pPr>
              <a:defRPr/>
            </a:pPr>
            <a:fld id="{845CF6B1-C410-DE41-99C1-A52DCD7C2094}"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9225716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912421-38A3-4B8F-AC0C-A287342D8BD1}" type="datetime1">
              <a:rPr lang="zh-CN" altLang="en-US" smtClean="0">
                <a:solidFill>
                  <a:prstClr val="black">
                    <a:tint val="75000"/>
                  </a:prstClr>
                </a:solidFill>
              </a:rPr>
              <a:pPr/>
              <a:t>2019/12/20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solidFill>
              </a:rPr>
              <a:t>北京航空航天大学计算机学院</a:t>
            </a:r>
          </a:p>
        </p:txBody>
      </p:sp>
      <p:sp>
        <p:nvSpPr>
          <p:cNvPr id="6" name="灯片编号占位符 5"/>
          <p:cNvSpPr>
            <a:spLocks noGrp="1"/>
          </p:cNvSpPr>
          <p:nvPr>
            <p:ph type="sldNum" sz="quarter" idx="12"/>
          </p:nvPr>
        </p:nvSpPr>
        <p:spPr/>
        <p:txBody>
          <a:bodyPr/>
          <a:lstStyle/>
          <a:p>
            <a:fld id="{28830286-F6D1-4D88-8A08-C1E3876262BA}"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546161872"/>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 preserve="1">
  <p:cSld name="gxp1标题和内容">
    <p:spTree>
      <p:nvGrpSpPr>
        <p:cNvPr id="1" name=""/>
        <p:cNvGrpSpPr/>
        <p:nvPr/>
      </p:nvGrpSpPr>
      <p:grpSpPr>
        <a:xfrm>
          <a:off x="0" y="0"/>
          <a:ext cx="0" cy="0"/>
          <a:chOff x="0" y="0"/>
          <a:chExt cx="0" cy="0"/>
        </a:xfrm>
      </p:grpSpPr>
      <p:sp>
        <p:nvSpPr>
          <p:cNvPr id="5" name="矩形 4"/>
          <p:cNvSpPr/>
          <p:nvPr userDrawn="1"/>
        </p:nvSpPr>
        <p:spPr>
          <a:xfrm>
            <a:off x="0" y="0"/>
            <a:ext cx="9144000" cy="720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b="0" dirty="0">
              <a:solidFill>
                <a:prstClr val="white"/>
              </a:solidFill>
            </a:endParaRPr>
          </a:p>
        </p:txBody>
      </p:sp>
      <p:sp>
        <p:nvSpPr>
          <p:cNvPr id="2" name="标题 1"/>
          <p:cNvSpPr>
            <a:spLocks noGrp="1"/>
          </p:cNvSpPr>
          <p:nvPr>
            <p:ph type="title"/>
          </p:nvPr>
        </p:nvSpPr>
        <p:spPr/>
        <p:txBody>
          <a:bodyPr/>
          <a:lstStyle>
            <a:lvl1pPr>
              <a:defRPr>
                <a:latin typeface="+mn-lt"/>
              </a:defRPr>
            </a:lvl1pPr>
          </a:lstStyle>
          <a:p>
            <a:r>
              <a:rPr lang="zh-CN" altLang="en-US"/>
              <a:t>单击此处编辑母版标题样式</a:t>
            </a:r>
          </a:p>
        </p:txBody>
      </p:sp>
      <p:sp>
        <p:nvSpPr>
          <p:cNvPr id="3" name="内容占位符 2"/>
          <p:cNvSpPr>
            <a:spLocks noGrp="1"/>
          </p:cNvSpPr>
          <p:nvPr>
            <p:ph idx="1"/>
          </p:nvPr>
        </p:nvSpPr>
        <p:spPr>
          <a:xfrm>
            <a:off x="107504" y="722177"/>
            <a:ext cx="8928992" cy="5731159"/>
          </a:xfrm>
        </p:spPr>
        <p:txBody>
          <a:bodyPr>
            <a:normAutofit/>
          </a:bodyPr>
          <a:lstStyle>
            <a:lvl1pPr marL="342900" indent="-342900" fontAlgn="ctr">
              <a:spcBef>
                <a:spcPts val="1200"/>
              </a:spcBef>
              <a:buClr>
                <a:srgbClr val="00B050"/>
              </a:buClr>
              <a:buSzPct val="50000"/>
              <a:buFont typeface="Wingdings" panose="05000000000000000000" pitchFamily="2" charset="2"/>
              <a:buChar char=""/>
              <a:defRPr sz="2800">
                <a:latin typeface="+mn-lt"/>
              </a:defRPr>
            </a:lvl1pPr>
            <a:lvl2pPr marL="742950" indent="-285750" fontAlgn="ctr">
              <a:spcBef>
                <a:spcPts val="1200"/>
              </a:spcBef>
              <a:buClr>
                <a:srgbClr val="0070C0"/>
              </a:buClr>
              <a:buSzPct val="50000"/>
              <a:buFont typeface="Wingdings" panose="05000000000000000000" pitchFamily="2" charset="2"/>
              <a:buChar char="u"/>
              <a:defRPr sz="2400">
                <a:latin typeface="+mn-lt"/>
              </a:defRPr>
            </a:lvl2pPr>
            <a:lvl3pPr marL="1143000" indent="-228600" fontAlgn="ctr">
              <a:spcBef>
                <a:spcPts val="1200"/>
              </a:spcBef>
              <a:buClr>
                <a:srgbClr val="FF0000"/>
              </a:buClr>
              <a:buSzPct val="50000"/>
              <a:buFont typeface="Wingdings" panose="05000000000000000000" pitchFamily="2" charset="2"/>
              <a:buChar char="l"/>
              <a:defRPr sz="2000">
                <a:latin typeface="+mn-lt"/>
              </a:defRPr>
            </a:lvl3pPr>
            <a:lvl4pPr fontAlgn="ctr">
              <a:spcBef>
                <a:spcPts val="1200"/>
              </a:spcBef>
              <a:defRPr sz="1800">
                <a:latin typeface="+mn-lt"/>
              </a:defRPr>
            </a:lvl4pPr>
            <a:lvl5pPr fontAlgn="ctr">
              <a:spcBef>
                <a:spcPts val="1200"/>
              </a:spcBef>
              <a:defRPr sz="1800">
                <a:latin typeface="+mn-l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6453336"/>
            <a:ext cx="2133600" cy="365125"/>
          </a:xfrm>
        </p:spPr>
        <p:txBody>
          <a:bodyPr/>
          <a:lstStyle/>
          <a:p>
            <a:fld id="{5CADB6BF-4A37-4E7D-B733-0E25190EE008}" type="datetime1">
              <a:rPr lang="zh-CN" altLang="en-US" smtClean="0">
                <a:solidFill>
                  <a:prstClr val="black">
                    <a:tint val="75000"/>
                  </a:prstClr>
                </a:solidFill>
              </a:rPr>
              <a:pPr/>
              <a:t>2019/12/20</a:t>
            </a:fld>
            <a:endParaRPr lang="zh-CN" altLang="en-US">
              <a:solidFill>
                <a:prstClr val="black">
                  <a:tint val="75000"/>
                </a:prstClr>
              </a:solidFill>
            </a:endParaRPr>
          </a:p>
        </p:txBody>
      </p:sp>
      <p:sp>
        <p:nvSpPr>
          <p:cNvPr id="6" name="灯片编号占位符 5"/>
          <p:cNvSpPr>
            <a:spLocks noGrp="1"/>
          </p:cNvSpPr>
          <p:nvPr>
            <p:ph type="sldNum" sz="quarter" idx="12"/>
          </p:nvPr>
        </p:nvSpPr>
        <p:spPr>
          <a:xfrm>
            <a:off x="3419872" y="6480358"/>
            <a:ext cx="2448272" cy="365125"/>
          </a:xfrm>
        </p:spPr>
        <p:txBody>
          <a:bodyPr anchor="b"/>
          <a:lstStyle>
            <a:lvl1pPr algn="ctr">
              <a:defRPr sz="1600"/>
            </a:lvl1pPr>
          </a:lstStyle>
          <a:p>
            <a:fld id="{28830286-F6D1-4D88-8A08-C1E3876262BA}" type="slidenum">
              <a:rPr lang="zh-CN" altLang="en-US" smtClean="0">
                <a:solidFill>
                  <a:prstClr val="black"/>
                </a:solidFill>
              </a:rPr>
              <a:pPr/>
              <a:t>‹#›</a:t>
            </a:fld>
            <a:endParaRPr lang="zh-CN" altLang="en-US" dirty="0">
              <a:solidFill>
                <a:prstClr val="black"/>
              </a:solidFill>
            </a:endParaRPr>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40504" y="6423855"/>
            <a:ext cx="3168000" cy="37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930192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9203B87-5ACC-4474-95D1-27D154D746B5}" type="datetime1">
              <a:rPr lang="zh-CN" altLang="en-US" smtClean="0">
                <a:solidFill>
                  <a:prstClr val="black">
                    <a:tint val="75000"/>
                  </a:prstClr>
                </a:solidFill>
              </a:rPr>
              <a:pPr/>
              <a:t>2019/12/20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solidFill>
              </a:rPr>
              <a:t>北京航空航天大学计算机学院</a:t>
            </a:r>
          </a:p>
        </p:txBody>
      </p:sp>
      <p:sp>
        <p:nvSpPr>
          <p:cNvPr id="6" name="灯片编号占位符 5"/>
          <p:cNvSpPr>
            <a:spLocks noGrp="1"/>
          </p:cNvSpPr>
          <p:nvPr>
            <p:ph type="sldNum" sz="quarter" idx="12"/>
          </p:nvPr>
        </p:nvSpPr>
        <p:spPr/>
        <p:txBody>
          <a:bodyPr/>
          <a:lstStyle/>
          <a:p>
            <a:fld id="{28830286-F6D1-4D88-8A08-C1E3876262BA}"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1105965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BB6F36E-673F-4011-B4CA-B4DEA1D187BF}" type="datetime1">
              <a:rPr lang="zh-CN" altLang="en-US" smtClean="0">
                <a:solidFill>
                  <a:prstClr val="black">
                    <a:tint val="75000"/>
                  </a:prstClr>
                </a:solidFill>
              </a:rPr>
              <a:pPr/>
              <a:t>2019/12/20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a:solidFill>
                  <a:prstClr val="black"/>
                </a:solidFill>
              </a:rPr>
              <a:t>北京航空航天大学计算机学院</a:t>
            </a:r>
          </a:p>
        </p:txBody>
      </p:sp>
      <p:sp>
        <p:nvSpPr>
          <p:cNvPr id="7" name="灯片编号占位符 6"/>
          <p:cNvSpPr>
            <a:spLocks noGrp="1"/>
          </p:cNvSpPr>
          <p:nvPr>
            <p:ph type="sldNum" sz="quarter" idx="12"/>
          </p:nvPr>
        </p:nvSpPr>
        <p:spPr/>
        <p:txBody>
          <a:bodyPr/>
          <a:lstStyle/>
          <a:p>
            <a:fld id="{28830286-F6D1-4D88-8A08-C1E3876262BA}"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8974747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67372FD-10A6-431E-93A3-36830904F4F2}" type="datetime1">
              <a:rPr lang="zh-CN" altLang="en-US" smtClean="0">
                <a:solidFill>
                  <a:prstClr val="black">
                    <a:tint val="75000"/>
                  </a:prstClr>
                </a:solidFill>
              </a:rPr>
              <a:pPr/>
              <a:t>2019/12/20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r>
              <a:rPr lang="zh-CN" altLang="en-US">
                <a:solidFill>
                  <a:prstClr val="black"/>
                </a:solidFill>
              </a:rPr>
              <a:t>北京航空航天大学计算机学院</a:t>
            </a:r>
          </a:p>
        </p:txBody>
      </p:sp>
      <p:sp>
        <p:nvSpPr>
          <p:cNvPr id="9" name="灯片编号占位符 8"/>
          <p:cNvSpPr>
            <a:spLocks noGrp="1"/>
          </p:cNvSpPr>
          <p:nvPr>
            <p:ph type="sldNum" sz="quarter" idx="12"/>
          </p:nvPr>
        </p:nvSpPr>
        <p:spPr/>
        <p:txBody>
          <a:bodyPr/>
          <a:lstStyle/>
          <a:p>
            <a:fld id="{28830286-F6D1-4D88-8A08-C1E3876262BA}"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7588570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D70E8B1-29A2-474D-BB9C-EB963A00BC3E}" type="datetime1">
              <a:rPr lang="zh-CN" altLang="en-US" smtClean="0">
                <a:solidFill>
                  <a:prstClr val="black">
                    <a:tint val="75000"/>
                  </a:prstClr>
                </a:solidFill>
              </a:rPr>
              <a:pPr/>
              <a:t>2019/12/20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r>
              <a:rPr lang="zh-CN" altLang="en-US">
                <a:solidFill>
                  <a:prstClr val="black"/>
                </a:solidFill>
              </a:rPr>
              <a:t>北京航空航天大学计算机学院</a:t>
            </a:r>
          </a:p>
        </p:txBody>
      </p:sp>
      <p:sp>
        <p:nvSpPr>
          <p:cNvPr id="5" name="灯片编号占位符 4"/>
          <p:cNvSpPr>
            <a:spLocks noGrp="1"/>
          </p:cNvSpPr>
          <p:nvPr>
            <p:ph type="sldNum" sz="quarter" idx="12"/>
          </p:nvPr>
        </p:nvSpPr>
        <p:spPr/>
        <p:txBody>
          <a:bodyPr/>
          <a:lstStyle/>
          <a:p>
            <a:fld id="{28830286-F6D1-4D88-8A08-C1E3876262BA}"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6959012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718233-D35D-49D6-8459-69B545DD7EC1}" type="datetime1">
              <a:rPr lang="zh-CN" altLang="en-US" smtClean="0">
                <a:solidFill>
                  <a:prstClr val="black">
                    <a:tint val="75000"/>
                  </a:prstClr>
                </a:solidFill>
              </a:rPr>
              <a:pPr/>
              <a:t>2019/12/20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r>
              <a:rPr lang="zh-CN" altLang="en-US">
                <a:solidFill>
                  <a:prstClr val="black"/>
                </a:solidFill>
              </a:rPr>
              <a:t>北京航空航天大学计算机学院</a:t>
            </a:r>
          </a:p>
        </p:txBody>
      </p:sp>
      <p:sp>
        <p:nvSpPr>
          <p:cNvPr id="4" name="灯片编号占位符 3"/>
          <p:cNvSpPr>
            <a:spLocks noGrp="1"/>
          </p:cNvSpPr>
          <p:nvPr>
            <p:ph type="sldNum" sz="quarter" idx="12"/>
          </p:nvPr>
        </p:nvSpPr>
        <p:spPr/>
        <p:txBody>
          <a:bodyPr/>
          <a:lstStyle/>
          <a:p>
            <a:fld id="{28830286-F6D1-4D88-8A08-C1E3876262BA}"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5965089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598D94-87AF-41FB-A85A-F1F17E1741BF}" type="datetime1">
              <a:rPr lang="zh-CN" altLang="en-US" smtClean="0">
                <a:solidFill>
                  <a:prstClr val="black">
                    <a:tint val="75000"/>
                  </a:prstClr>
                </a:solidFill>
              </a:rPr>
              <a:pPr/>
              <a:t>2019/12/20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a:solidFill>
                  <a:prstClr val="black"/>
                </a:solidFill>
              </a:rPr>
              <a:t>北京航空航天大学计算机学院</a:t>
            </a:r>
          </a:p>
        </p:txBody>
      </p:sp>
      <p:sp>
        <p:nvSpPr>
          <p:cNvPr id="7" name="灯片编号占位符 6"/>
          <p:cNvSpPr>
            <a:spLocks noGrp="1"/>
          </p:cNvSpPr>
          <p:nvPr>
            <p:ph type="sldNum" sz="quarter" idx="12"/>
          </p:nvPr>
        </p:nvSpPr>
        <p:spPr/>
        <p:txBody>
          <a:bodyPr/>
          <a:lstStyle/>
          <a:p>
            <a:fld id="{28830286-F6D1-4D88-8A08-C1E3876262BA}"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8263003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10790778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19E5611-3454-42A4-8296-7F4BC0871192}" type="datetime1">
              <a:rPr lang="zh-CN" altLang="en-US" smtClean="0">
                <a:solidFill>
                  <a:prstClr val="black">
                    <a:tint val="75000"/>
                  </a:prstClr>
                </a:solidFill>
              </a:rPr>
              <a:pPr/>
              <a:t>2019/12/20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a:solidFill>
                  <a:prstClr val="black"/>
                </a:solidFill>
              </a:rPr>
              <a:t>北京航空航天大学计算机学院</a:t>
            </a:r>
          </a:p>
        </p:txBody>
      </p:sp>
      <p:sp>
        <p:nvSpPr>
          <p:cNvPr id="7" name="灯片编号占位符 6"/>
          <p:cNvSpPr>
            <a:spLocks noGrp="1"/>
          </p:cNvSpPr>
          <p:nvPr>
            <p:ph type="sldNum" sz="quarter" idx="12"/>
          </p:nvPr>
        </p:nvSpPr>
        <p:spPr/>
        <p:txBody>
          <a:bodyPr/>
          <a:lstStyle/>
          <a:p>
            <a:fld id="{28830286-F6D1-4D88-8A08-C1E3876262BA}"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749066452"/>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D19E61A-1BAE-449C-A9DA-F8C4754A03D6}" type="datetime1">
              <a:rPr lang="zh-CN" altLang="en-US" smtClean="0">
                <a:solidFill>
                  <a:prstClr val="black">
                    <a:tint val="75000"/>
                  </a:prstClr>
                </a:solidFill>
              </a:rPr>
              <a:pPr/>
              <a:t>2019/12/20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solidFill>
              </a:rPr>
              <a:t>北京航空航天大学计算机学院</a:t>
            </a:r>
          </a:p>
        </p:txBody>
      </p:sp>
      <p:sp>
        <p:nvSpPr>
          <p:cNvPr id="6" name="灯片编号占位符 5"/>
          <p:cNvSpPr>
            <a:spLocks noGrp="1"/>
          </p:cNvSpPr>
          <p:nvPr>
            <p:ph type="sldNum" sz="quarter" idx="12"/>
          </p:nvPr>
        </p:nvSpPr>
        <p:spPr/>
        <p:txBody>
          <a:bodyPr/>
          <a:lstStyle/>
          <a:p>
            <a:fld id="{28830286-F6D1-4D88-8A08-C1E3876262BA}"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0862512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2DA11E9-1FAD-4C96-8249-2BBC6AA122CC}" type="datetime1">
              <a:rPr lang="zh-CN" altLang="en-US" smtClean="0">
                <a:solidFill>
                  <a:prstClr val="black">
                    <a:tint val="75000"/>
                  </a:prstClr>
                </a:solidFill>
              </a:rPr>
              <a:pPr/>
              <a:t>2019/12/20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solidFill>
              </a:rPr>
              <a:t>北京航空航天大学计算机学院</a:t>
            </a:r>
          </a:p>
        </p:txBody>
      </p:sp>
      <p:sp>
        <p:nvSpPr>
          <p:cNvPr id="6" name="灯片编号占位符 5"/>
          <p:cNvSpPr>
            <a:spLocks noGrp="1"/>
          </p:cNvSpPr>
          <p:nvPr>
            <p:ph type="sldNum" sz="quarter" idx="12"/>
          </p:nvPr>
        </p:nvSpPr>
        <p:spPr/>
        <p:txBody>
          <a:bodyPr/>
          <a:lstStyle/>
          <a:p>
            <a:fld id="{28830286-F6D1-4D88-8A08-C1E3876262BA}"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38026379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01700" y="501650"/>
            <a:ext cx="7800975" cy="838200"/>
          </a:xfrm>
        </p:spPr>
        <p:txBody>
          <a:bodyPr/>
          <a:lstStyle/>
          <a:p>
            <a:r>
              <a:rPr lang="zh-CN" altLang="en-US"/>
              <a:t>单击此处编辑母版标题样式</a:t>
            </a:r>
          </a:p>
        </p:txBody>
      </p:sp>
      <p:sp>
        <p:nvSpPr>
          <p:cNvPr id="3" name="表格占位符 2"/>
          <p:cNvSpPr>
            <a:spLocks noGrp="1"/>
          </p:cNvSpPr>
          <p:nvPr>
            <p:ph type="tbl" idx="1"/>
          </p:nvPr>
        </p:nvSpPr>
        <p:spPr>
          <a:xfrm>
            <a:off x="609600" y="1524000"/>
            <a:ext cx="7924800" cy="4608513"/>
          </a:xfrm>
        </p:spPr>
        <p:txBody>
          <a:bodyPr/>
          <a:lstStyle/>
          <a:p>
            <a:endParaRPr lang="zh-CN" altLang="en-US"/>
          </a:p>
        </p:txBody>
      </p:sp>
      <p:sp>
        <p:nvSpPr>
          <p:cNvPr id="4" name="日期占位符 3"/>
          <p:cNvSpPr>
            <a:spLocks noGrp="1"/>
          </p:cNvSpPr>
          <p:nvPr>
            <p:ph type="dt" sz="half" idx="10"/>
          </p:nvPr>
        </p:nvSpPr>
        <p:spPr>
          <a:xfrm>
            <a:off x="914400" y="6324600"/>
            <a:ext cx="1905000" cy="457200"/>
          </a:xfrm>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a:xfrm>
            <a:off x="6781800" y="6324600"/>
            <a:ext cx="1905000" cy="457200"/>
          </a:xfrm>
        </p:spPr>
        <p:txBody>
          <a:bodyPr/>
          <a:lstStyle>
            <a:lvl1pPr>
              <a:defRPr/>
            </a:lvl1pPr>
          </a:lstStyle>
          <a:p>
            <a:fld id="{47D6DEF7-ABF2-42B7-A2BC-12F8008EDA6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1385723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solidFill>
                  <a:srgbClr val="000000"/>
                </a:solidFill>
              </a:rPr>
              <a:t>GXP</a:t>
            </a:r>
          </a:p>
        </p:txBody>
      </p:sp>
      <p:sp>
        <p:nvSpPr>
          <p:cNvPr id="6" name="Rectangle 5"/>
          <p:cNvSpPr>
            <a:spLocks noGrp="1" noChangeArrowheads="1"/>
          </p:cNvSpPr>
          <p:nvPr>
            <p:ph type="sldNum" sz="quarter" idx="12"/>
          </p:nvPr>
        </p:nvSpPr>
        <p:spPr>
          <a:ln/>
        </p:spPr>
        <p:txBody>
          <a:bodyPr/>
          <a:lstStyle>
            <a:lvl1pPr>
              <a:defRPr/>
            </a:lvl1pPr>
          </a:lstStyle>
          <a:p>
            <a:pPr>
              <a:defRPr/>
            </a:pPr>
            <a:fld id="{29DAC8FC-9246-4E9F-9937-E75CB1A718B6}" type="slidenum">
              <a:rPr lang="en-US" altLang="zh-CN">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20041760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38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a:t>单击此处编辑母版标题样式</a:t>
            </a:r>
          </a:p>
        </p:txBody>
      </p:sp>
      <p:sp>
        <p:nvSpPr>
          <p:cNvPr id="3" name="内容占位符 2"/>
          <p:cNvSpPr>
            <a:spLocks noGrp="1"/>
          </p:cNvSpPr>
          <p:nvPr>
            <p:ph idx="1"/>
          </p:nvPr>
        </p:nvSpPr>
        <p:spPr>
          <a:xfrm>
            <a:off x="685800" y="1125538"/>
            <a:ext cx="7848600" cy="1861022"/>
          </a:xfrm>
        </p:spPr>
        <p:txBody>
          <a:bodyPr/>
          <a:lstStyle>
            <a:lvl4pPr marL="1600200" indent="-342900">
              <a:defRPr/>
            </a:lvl4pPr>
            <a:lvl5pPr marL="2228850" indent="-342900">
              <a:tabLst>
                <a:tab pos="2171700" algn="l"/>
              </a:tabL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25529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2018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817641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83584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125538"/>
            <a:ext cx="3848100" cy="2178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125538"/>
            <a:ext cx="3848100" cy="2178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779573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125538"/>
            <a:ext cx="3848100" cy="2178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6300" y="1125538"/>
            <a:ext cx="3848100" cy="101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6300" y="2290763"/>
            <a:ext cx="3848100" cy="101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473512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a:t>单击此处编辑母版标题样式</a:t>
            </a:r>
          </a:p>
        </p:txBody>
      </p:sp>
      <p:sp>
        <p:nvSpPr>
          <p:cNvPr id="3" name="表格占位符 2"/>
          <p:cNvSpPr>
            <a:spLocks noGrp="1"/>
          </p:cNvSpPr>
          <p:nvPr>
            <p:ph type="tbl" idx="1"/>
          </p:nvPr>
        </p:nvSpPr>
        <p:spPr>
          <a:xfrm>
            <a:off x="685800" y="1125538"/>
            <a:ext cx="7848600" cy="2178050"/>
          </a:xfrm>
        </p:spPr>
        <p:txBody>
          <a:bodyPr/>
          <a:lstStyle/>
          <a:p>
            <a:pPr lvl="0"/>
            <a:endParaRPr lang="zh-CN" altLang="en-US" noProof="0"/>
          </a:p>
        </p:txBody>
      </p:sp>
    </p:spTree>
    <p:extLst>
      <p:ext uri="{BB962C8B-B14F-4D97-AF65-F5344CB8AC3E}">
        <p14:creationId xmlns:p14="http://schemas.microsoft.com/office/powerpoint/2010/main" val="3541381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11"/>
          <p:cNvSpPr>
            <a:spLocks noChangeArrowheads="1"/>
          </p:cNvSpPr>
          <p:nvPr userDrawn="1"/>
        </p:nvSpPr>
        <p:spPr bwMode="auto">
          <a:xfrm>
            <a:off x="0" y="0"/>
            <a:ext cx="7451725" cy="549275"/>
          </a:xfrm>
          <a:prstGeom prst="rect">
            <a:avLst/>
          </a:prstGeom>
          <a:solidFill>
            <a:srgbClr val="C30224"/>
          </a:solidFill>
          <a:ln w="9525">
            <a:noFill/>
            <a:miter lim="800000"/>
            <a:headEnd/>
            <a:tailEnd/>
          </a:ln>
        </p:spPr>
        <p:txBody>
          <a:bodyPr wrap="none" anchor="ctr"/>
          <a:lstStyle/>
          <a:p>
            <a:endParaRPr lang="zh-CN" altLang="en-US" sz="3200">
              <a:solidFill>
                <a:srgbClr val="081D58"/>
              </a:solidFill>
              <a:ea typeface="宋体" charset="-122"/>
            </a:endParaRPr>
          </a:p>
        </p:txBody>
      </p:sp>
      <p:grpSp>
        <p:nvGrpSpPr>
          <p:cNvPr id="3" name="Group 14"/>
          <p:cNvGrpSpPr>
            <a:grpSpLocks/>
          </p:cNvGrpSpPr>
          <p:nvPr userDrawn="1"/>
        </p:nvGrpSpPr>
        <p:grpSpPr bwMode="auto">
          <a:xfrm>
            <a:off x="7596188" y="188913"/>
            <a:ext cx="1338262" cy="2189162"/>
            <a:chOff x="4704" y="1885"/>
            <a:chExt cx="843" cy="1379"/>
          </a:xfrm>
        </p:grpSpPr>
        <p:sp>
          <p:nvSpPr>
            <p:cNvPr id="4" name="Oval 15"/>
            <p:cNvSpPr>
              <a:spLocks noChangeArrowheads="1"/>
            </p:cNvSpPr>
            <p:nvPr/>
          </p:nvSpPr>
          <p:spPr bwMode="auto">
            <a:xfrm>
              <a:off x="4704" y="1885"/>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5" name="Oval 16"/>
            <p:cNvSpPr>
              <a:spLocks noChangeArrowheads="1"/>
            </p:cNvSpPr>
            <p:nvPr/>
          </p:nvSpPr>
          <p:spPr bwMode="auto">
            <a:xfrm>
              <a:off x="4883" y="1885"/>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6" name="Oval 17"/>
            <p:cNvSpPr>
              <a:spLocks noChangeArrowheads="1"/>
            </p:cNvSpPr>
            <p:nvPr/>
          </p:nvSpPr>
          <p:spPr bwMode="auto">
            <a:xfrm>
              <a:off x="5062" y="1885"/>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7" name="Oval 18"/>
            <p:cNvSpPr>
              <a:spLocks noChangeArrowheads="1"/>
            </p:cNvSpPr>
            <p:nvPr/>
          </p:nvSpPr>
          <p:spPr bwMode="auto">
            <a:xfrm>
              <a:off x="4704" y="2064"/>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8" name="Oval 19"/>
            <p:cNvSpPr>
              <a:spLocks noChangeArrowheads="1"/>
            </p:cNvSpPr>
            <p:nvPr/>
          </p:nvSpPr>
          <p:spPr bwMode="auto">
            <a:xfrm>
              <a:off x="4883" y="2064"/>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9" name="Oval 20"/>
            <p:cNvSpPr>
              <a:spLocks noChangeArrowheads="1"/>
            </p:cNvSpPr>
            <p:nvPr/>
          </p:nvSpPr>
          <p:spPr bwMode="auto">
            <a:xfrm>
              <a:off x="5062" y="2064"/>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0" name="Oval 21"/>
            <p:cNvSpPr>
              <a:spLocks noChangeArrowheads="1"/>
            </p:cNvSpPr>
            <p:nvPr/>
          </p:nvSpPr>
          <p:spPr bwMode="auto">
            <a:xfrm>
              <a:off x="5241" y="2064"/>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1" name="Oval 22"/>
            <p:cNvSpPr>
              <a:spLocks noChangeArrowheads="1"/>
            </p:cNvSpPr>
            <p:nvPr/>
          </p:nvSpPr>
          <p:spPr bwMode="auto">
            <a:xfrm>
              <a:off x="4704" y="2243"/>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2" name="Oval 23"/>
            <p:cNvSpPr>
              <a:spLocks noChangeArrowheads="1"/>
            </p:cNvSpPr>
            <p:nvPr/>
          </p:nvSpPr>
          <p:spPr bwMode="auto">
            <a:xfrm>
              <a:off x="4883" y="2243"/>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3" name="Oval 24"/>
            <p:cNvSpPr>
              <a:spLocks noChangeArrowheads="1"/>
            </p:cNvSpPr>
            <p:nvPr/>
          </p:nvSpPr>
          <p:spPr bwMode="auto">
            <a:xfrm>
              <a:off x="5062" y="2243"/>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4" name="Oval 25"/>
            <p:cNvSpPr>
              <a:spLocks noChangeArrowheads="1"/>
            </p:cNvSpPr>
            <p:nvPr/>
          </p:nvSpPr>
          <p:spPr bwMode="auto">
            <a:xfrm>
              <a:off x="5241" y="2243"/>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5" name="Oval 26"/>
            <p:cNvSpPr>
              <a:spLocks noChangeArrowheads="1"/>
            </p:cNvSpPr>
            <p:nvPr/>
          </p:nvSpPr>
          <p:spPr bwMode="auto">
            <a:xfrm>
              <a:off x="5420" y="2243"/>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6" name="Oval 27"/>
            <p:cNvSpPr>
              <a:spLocks noChangeArrowheads="1"/>
            </p:cNvSpPr>
            <p:nvPr/>
          </p:nvSpPr>
          <p:spPr bwMode="auto">
            <a:xfrm>
              <a:off x="4704" y="2421"/>
              <a:ext cx="127" cy="128"/>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7" name="Oval 28"/>
            <p:cNvSpPr>
              <a:spLocks noChangeArrowheads="1"/>
            </p:cNvSpPr>
            <p:nvPr/>
          </p:nvSpPr>
          <p:spPr bwMode="auto">
            <a:xfrm>
              <a:off x="4883" y="2421"/>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8" name="Oval 29"/>
            <p:cNvSpPr>
              <a:spLocks noChangeArrowheads="1"/>
            </p:cNvSpPr>
            <p:nvPr/>
          </p:nvSpPr>
          <p:spPr bwMode="auto">
            <a:xfrm>
              <a:off x="5062" y="2421"/>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9" name="Oval 30"/>
            <p:cNvSpPr>
              <a:spLocks noChangeArrowheads="1"/>
            </p:cNvSpPr>
            <p:nvPr/>
          </p:nvSpPr>
          <p:spPr bwMode="auto">
            <a:xfrm>
              <a:off x="5241" y="2421"/>
              <a:ext cx="127" cy="128"/>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0" name="Oval 31"/>
            <p:cNvSpPr>
              <a:spLocks noChangeArrowheads="1"/>
            </p:cNvSpPr>
            <p:nvPr/>
          </p:nvSpPr>
          <p:spPr bwMode="auto">
            <a:xfrm>
              <a:off x="4704" y="2600"/>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1" name="Oval 32"/>
            <p:cNvSpPr>
              <a:spLocks noChangeArrowheads="1"/>
            </p:cNvSpPr>
            <p:nvPr/>
          </p:nvSpPr>
          <p:spPr bwMode="auto">
            <a:xfrm>
              <a:off x="4883" y="2600"/>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2" name="Oval 33"/>
            <p:cNvSpPr>
              <a:spLocks noChangeArrowheads="1"/>
            </p:cNvSpPr>
            <p:nvPr/>
          </p:nvSpPr>
          <p:spPr bwMode="auto">
            <a:xfrm>
              <a:off x="5062" y="2600"/>
              <a:ext cx="127" cy="128"/>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3" name="Oval 34"/>
            <p:cNvSpPr>
              <a:spLocks noChangeArrowheads="1"/>
            </p:cNvSpPr>
            <p:nvPr/>
          </p:nvSpPr>
          <p:spPr bwMode="auto">
            <a:xfrm>
              <a:off x="5241" y="2600"/>
              <a:ext cx="127" cy="128"/>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4" name="Oval 35"/>
            <p:cNvSpPr>
              <a:spLocks noChangeArrowheads="1"/>
            </p:cNvSpPr>
            <p:nvPr/>
          </p:nvSpPr>
          <p:spPr bwMode="auto">
            <a:xfrm>
              <a:off x="5420" y="2600"/>
              <a:ext cx="127" cy="128"/>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5" name="Oval 36"/>
            <p:cNvSpPr>
              <a:spLocks noChangeArrowheads="1"/>
            </p:cNvSpPr>
            <p:nvPr/>
          </p:nvSpPr>
          <p:spPr bwMode="auto">
            <a:xfrm>
              <a:off x="4704" y="2779"/>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6" name="Oval 37"/>
            <p:cNvSpPr>
              <a:spLocks noChangeArrowheads="1"/>
            </p:cNvSpPr>
            <p:nvPr/>
          </p:nvSpPr>
          <p:spPr bwMode="auto">
            <a:xfrm>
              <a:off x="4883" y="2779"/>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7" name="Oval 38"/>
            <p:cNvSpPr>
              <a:spLocks noChangeArrowheads="1"/>
            </p:cNvSpPr>
            <p:nvPr/>
          </p:nvSpPr>
          <p:spPr bwMode="auto">
            <a:xfrm>
              <a:off x="5062" y="2779"/>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8" name="Oval 39"/>
            <p:cNvSpPr>
              <a:spLocks noChangeArrowheads="1"/>
            </p:cNvSpPr>
            <p:nvPr/>
          </p:nvSpPr>
          <p:spPr bwMode="auto">
            <a:xfrm>
              <a:off x="5241" y="2779"/>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9" name="Oval 40"/>
            <p:cNvSpPr>
              <a:spLocks noChangeArrowheads="1"/>
            </p:cNvSpPr>
            <p:nvPr/>
          </p:nvSpPr>
          <p:spPr bwMode="auto">
            <a:xfrm>
              <a:off x="4704" y="2958"/>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30" name="Oval 41"/>
            <p:cNvSpPr>
              <a:spLocks noChangeArrowheads="1"/>
            </p:cNvSpPr>
            <p:nvPr/>
          </p:nvSpPr>
          <p:spPr bwMode="auto">
            <a:xfrm>
              <a:off x="4883" y="2958"/>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31" name="Oval 42"/>
            <p:cNvSpPr>
              <a:spLocks noChangeArrowheads="1"/>
            </p:cNvSpPr>
            <p:nvPr/>
          </p:nvSpPr>
          <p:spPr bwMode="auto">
            <a:xfrm>
              <a:off x="5062" y="2958"/>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32" name="Oval 43"/>
            <p:cNvSpPr>
              <a:spLocks noChangeArrowheads="1"/>
            </p:cNvSpPr>
            <p:nvPr/>
          </p:nvSpPr>
          <p:spPr bwMode="auto">
            <a:xfrm>
              <a:off x="5241" y="2958"/>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33" name="Oval 44"/>
            <p:cNvSpPr>
              <a:spLocks noChangeArrowheads="1"/>
            </p:cNvSpPr>
            <p:nvPr/>
          </p:nvSpPr>
          <p:spPr bwMode="auto">
            <a:xfrm>
              <a:off x="4883" y="3137"/>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34" name="Oval 45"/>
            <p:cNvSpPr>
              <a:spLocks noChangeArrowheads="1"/>
            </p:cNvSpPr>
            <p:nvPr/>
          </p:nvSpPr>
          <p:spPr bwMode="auto">
            <a:xfrm>
              <a:off x="5241" y="3137"/>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grpSp>
      <p:sp>
        <p:nvSpPr>
          <p:cNvPr id="35" name="Rectangle 46"/>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36" name="Rectangle 47"/>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37" name="Rectangle 48"/>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pic>
        <p:nvPicPr>
          <p:cNvPr id="38" name="Picture 49" descr="buaa_1"/>
          <p:cNvPicPr>
            <a:picLocks noChangeAspect="1" noChangeArrowheads="1"/>
          </p:cNvPicPr>
          <p:nvPr userDrawn="1"/>
        </p:nvPicPr>
        <p:blipFill>
          <a:blip r:embed="rId2" cstate="print"/>
          <a:srcRect/>
          <a:stretch>
            <a:fillRect/>
          </a:stretch>
        </p:blipFill>
        <p:spPr bwMode="auto">
          <a:xfrm>
            <a:off x="0" y="6597650"/>
            <a:ext cx="1331913" cy="287338"/>
          </a:xfrm>
          <a:prstGeom prst="rect">
            <a:avLst/>
          </a:prstGeom>
          <a:noFill/>
          <a:ln w="9525">
            <a:noFill/>
            <a:miter lim="800000"/>
            <a:headEnd/>
            <a:tailEnd/>
          </a:ln>
        </p:spPr>
      </p:pic>
      <p:sp>
        <p:nvSpPr>
          <p:cNvPr id="39" name="Line 50"/>
          <p:cNvSpPr>
            <a:spLocks noChangeShapeType="1"/>
          </p:cNvSpPr>
          <p:nvPr userDrawn="1"/>
        </p:nvSpPr>
        <p:spPr bwMode="auto">
          <a:xfrm flipV="1">
            <a:off x="468313" y="2852738"/>
            <a:ext cx="8064500" cy="0"/>
          </a:xfrm>
          <a:prstGeom prst="line">
            <a:avLst/>
          </a:prstGeom>
          <a:noFill/>
          <a:ln w="38100">
            <a:solidFill>
              <a:schemeClr val="bg2"/>
            </a:solidFill>
            <a:round/>
            <a:headEnd/>
            <a:tailEnd/>
          </a:ln>
        </p:spPr>
        <p:txBody>
          <a:bodyPr anchor="ctr">
            <a:spAutoFit/>
          </a:bodyPr>
          <a:lstStyle/>
          <a:p>
            <a:endParaRPr lang="zh-CN" altLang="en-US">
              <a:solidFill>
                <a:srgbClr val="000000"/>
              </a:solidFill>
              <a:ea typeface="宋体" charset="-122"/>
            </a:endParaRPr>
          </a:p>
        </p:txBody>
      </p:sp>
      <p:sp>
        <p:nvSpPr>
          <p:cNvPr id="40" name="Line 51"/>
          <p:cNvSpPr>
            <a:spLocks noChangeShapeType="1"/>
          </p:cNvSpPr>
          <p:nvPr userDrawn="1"/>
        </p:nvSpPr>
        <p:spPr bwMode="auto">
          <a:xfrm>
            <a:off x="7451725" y="0"/>
            <a:ext cx="0" cy="5949950"/>
          </a:xfrm>
          <a:prstGeom prst="line">
            <a:avLst/>
          </a:prstGeom>
          <a:noFill/>
          <a:ln w="38100">
            <a:solidFill>
              <a:schemeClr val="bg2"/>
            </a:solidFill>
            <a:round/>
            <a:headEnd/>
            <a:tailEnd/>
          </a:ln>
        </p:spPr>
        <p:txBody>
          <a:bodyPr anchor="ctr">
            <a:spAutoFit/>
          </a:bodyPr>
          <a:lstStyle/>
          <a:p>
            <a:endParaRPr lang="zh-CN" altLang="en-US">
              <a:solidFill>
                <a:srgbClr val="000000"/>
              </a:solidFill>
              <a:ea typeface="宋体" charset="-122"/>
            </a:endParaRPr>
          </a:p>
        </p:txBody>
      </p:sp>
    </p:spTree>
    <p:extLst>
      <p:ext uri="{BB962C8B-B14F-4D97-AF65-F5344CB8AC3E}">
        <p14:creationId xmlns:p14="http://schemas.microsoft.com/office/powerpoint/2010/main" val="35393395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662632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8361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340801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128923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9678925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235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10416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066176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91909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26984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a:t>单击此处编辑母版标题样式</a:t>
            </a:r>
          </a:p>
        </p:txBody>
      </p:sp>
      <p:sp>
        <p:nvSpPr>
          <p:cNvPr id="3" name="文本占位符 2"/>
          <p:cNvSpPr>
            <a:spLocks noGrp="1"/>
          </p:cNvSpPr>
          <p:nvPr>
            <p:ph type="body" sz="half" idx="1"/>
          </p:nvPr>
        </p:nvSpPr>
        <p:spPr>
          <a:xfrm>
            <a:off x="685800" y="1125538"/>
            <a:ext cx="3848100" cy="2178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6300" y="1125538"/>
            <a:ext cx="3848100" cy="101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6300" y="2290763"/>
            <a:ext cx="3848100" cy="101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477838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125538"/>
            <a:ext cx="3848100" cy="2178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125538"/>
            <a:ext cx="3848100" cy="2178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6973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5" name="Footer Placeholder 4"/>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6" name="Slide Number Placeholder 5"/>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03DBDC1C-33BD-4F48-BEBF-D6C22B869FF1}" type="slidenum">
              <a:rPr lang="en-US"/>
              <a:pPr>
                <a:defRPr/>
              </a:pPr>
              <a:t>‹#›</a:t>
            </a:fld>
            <a:endParaRPr lang="en-US" dirty="0"/>
          </a:p>
        </p:txBody>
      </p:sp>
    </p:spTree>
    <p:extLst>
      <p:ext uri="{BB962C8B-B14F-4D97-AF65-F5344CB8AC3E}">
        <p14:creationId xmlns:p14="http://schemas.microsoft.com/office/powerpoint/2010/main" val="39888457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5" name="Footer Placeholder 4"/>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6" name="Slide Number Placeholder 5"/>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7A12964F-7F14-4721-8289-51782447E52E}" type="slidenum">
              <a:rPr lang="en-US"/>
              <a:pPr>
                <a:defRPr/>
              </a:pPr>
              <a:t>‹#›</a:t>
            </a:fld>
            <a:endParaRPr lang="en-US" dirty="0"/>
          </a:p>
        </p:txBody>
      </p:sp>
    </p:spTree>
    <p:extLst>
      <p:ext uri="{BB962C8B-B14F-4D97-AF65-F5344CB8AC3E}">
        <p14:creationId xmlns:p14="http://schemas.microsoft.com/office/powerpoint/2010/main" val="11445702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5" name="Footer Placeholder 4"/>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6" name="Slide Number Placeholder 5"/>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BA1B2E55-86DC-47C7-B658-CCAF0B1BBD9B}" type="slidenum">
              <a:rPr lang="en-US"/>
              <a:pPr>
                <a:defRPr/>
              </a:pPr>
              <a:t>‹#›</a:t>
            </a:fld>
            <a:endParaRPr lang="en-US" dirty="0"/>
          </a:p>
        </p:txBody>
      </p:sp>
    </p:spTree>
    <p:extLst>
      <p:ext uri="{BB962C8B-B14F-4D97-AF65-F5344CB8AC3E}">
        <p14:creationId xmlns:p14="http://schemas.microsoft.com/office/powerpoint/2010/main" val="10434854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6" name="Footer Placeholder 5"/>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7" name="Slide Number Placeholder 6"/>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B404D06E-4D2D-4C3E-A7D4-30442AD636FE}" type="slidenum">
              <a:rPr lang="en-US"/>
              <a:pPr>
                <a:defRPr/>
              </a:pPr>
              <a:t>‹#›</a:t>
            </a:fld>
            <a:endParaRPr lang="en-US" dirty="0"/>
          </a:p>
        </p:txBody>
      </p:sp>
    </p:spTree>
    <p:extLst>
      <p:ext uri="{BB962C8B-B14F-4D97-AF65-F5344CB8AC3E}">
        <p14:creationId xmlns:p14="http://schemas.microsoft.com/office/powerpoint/2010/main" val="11571501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8" name="Footer Placeholder 7"/>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9" name="Slide Number Placeholder 8"/>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E8585FF9-E646-4957-9A96-0403E237EFF9}" type="slidenum">
              <a:rPr lang="en-US"/>
              <a:pPr>
                <a:defRPr/>
              </a:pPr>
              <a:t>‹#›</a:t>
            </a:fld>
            <a:endParaRPr lang="en-US" dirty="0"/>
          </a:p>
        </p:txBody>
      </p:sp>
    </p:spTree>
    <p:extLst>
      <p:ext uri="{BB962C8B-B14F-4D97-AF65-F5344CB8AC3E}">
        <p14:creationId xmlns:p14="http://schemas.microsoft.com/office/powerpoint/2010/main" val="20121890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4" name="Footer Placeholder 3"/>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5" name="Slide Number Placeholder 4"/>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68F4E1E6-74D8-451F-9B79-4CFF84AD6C42}" type="slidenum">
              <a:rPr lang="en-US"/>
              <a:pPr>
                <a:defRPr/>
              </a:pPr>
              <a:t>‹#›</a:t>
            </a:fld>
            <a:endParaRPr lang="en-US" dirty="0"/>
          </a:p>
        </p:txBody>
      </p:sp>
    </p:spTree>
    <p:extLst>
      <p:ext uri="{BB962C8B-B14F-4D97-AF65-F5344CB8AC3E}">
        <p14:creationId xmlns:p14="http://schemas.microsoft.com/office/powerpoint/2010/main" val="18780136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3" name="Footer Placeholder 2"/>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4" name="Slide Number Placeholder 3"/>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8CD81A02-931E-40D9-AF14-A847BF974E0E}" type="slidenum">
              <a:rPr lang="en-US"/>
              <a:pPr>
                <a:defRPr/>
              </a:pPr>
              <a:t>‹#›</a:t>
            </a:fld>
            <a:endParaRPr lang="en-US" dirty="0"/>
          </a:p>
        </p:txBody>
      </p:sp>
    </p:spTree>
    <p:extLst>
      <p:ext uri="{BB962C8B-B14F-4D97-AF65-F5344CB8AC3E}">
        <p14:creationId xmlns:p14="http://schemas.microsoft.com/office/powerpoint/2010/main" val="5070912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6" name="Footer Placeholder 5"/>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7" name="Slide Number Placeholder 6"/>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6121BCE0-5551-4B0A-9BB9-023A79CCD0F5}" type="slidenum">
              <a:rPr lang="en-US"/>
              <a:pPr>
                <a:defRPr/>
              </a:pPr>
              <a:t>‹#›</a:t>
            </a:fld>
            <a:endParaRPr lang="en-US" dirty="0"/>
          </a:p>
        </p:txBody>
      </p:sp>
    </p:spTree>
    <p:extLst>
      <p:ext uri="{BB962C8B-B14F-4D97-AF65-F5344CB8AC3E}">
        <p14:creationId xmlns:p14="http://schemas.microsoft.com/office/powerpoint/2010/main" val="36309359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6" name="Footer Placeholder 5"/>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7" name="Slide Number Placeholder 6"/>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64AFE972-2B13-42AC-8959-96016F5075DB}" type="slidenum">
              <a:rPr lang="en-US"/>
              <a:pPr>
                <a:defRPr/>
              </a:pPr>
              <a:t>‹#›</a:t>
            </a:fld>
            <a:endParaRPr lang="en-US" dirty="0"/>
          </a:p>
        </p:txBody>
      </p:sp>
    </p:spTree>
    <p:extLst>
      <p:ext uri="{BB962C8B-B14F-4D97-AF65-F5344CB8AC3E}">
        <p14:creationId xmlns:p14="http://schemas.microsoft.com/office/powerpoint/2010/main" val="8055760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5" name="Footer Placeholder 4"/>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6" name="Slide Number Placeholder 5"/>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3FABA5F0-EDD9-4A6C-8407-619C0C492FA0}" type="slidenum">
              <a:rPr lang="en-US"/>
              <a:pPr>
                <a:defRPr/>
              </a:pPr>
              <a:t>‹#›</a:t>
            </a:fld>
            <a:endParaRPr lang="en-US" dirty="0"/>
          </a:p>
        </p:txBody>
      </p:sp>
    </p:spTree>
    <p:extLst>
      <p:ext uri="{BB962C8B-B14F-4D97-AF65-F5344CB8AC3E}">
        <p14:creationId xmlns:p14="http://schemas.microsoft.com/office/powerpoint/2010/main" val="372114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7/24/2012</a:t>
            </a:r>
            <a:endParaRPr lang="en-US" dirty="0"/>
          </a:p>
        </p:txBody>
      </p:sp>
      <p:sp>
        <p:nvSpPr>
          <p:cNvPr id="5" name="Footer Placeholder 4"/>
          <p:cNvSpPr>
            <a:spLocks noGrp="1"/>
          </p:cNvSpPr>
          <p:nvPr>
            <p:ph type="ftr" sz="quarter" idx="11"/>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r>
              <a:rPr lang="en-US"/>
              <a:t>Summer 2012 -- Lecture #21</a:t>
            </a:r>
            <a:endParaRPr lang="en-US" dirty="0"/>
          </a:p>
        </p:txBody>
      </p:sp>
      <p:sp>
        <p:nvSpPr>
          <p:cNvPr id="6" name="Slide Number Placeholder 5"/>
          <p:cNvSpPr>
            <a:spLocks noGrp="1"/>
          </p:cNvSpPr>
          <p:nvPr>
            <p:ph type="sldNum" sz="quarter" idx="12"/>
          </p:nvPr>
        </p:nvSpPr>
        <p:spPr/>
        <p:txBody>
          <a:bodyPr rtlCol="0"/>
          <a:lstStyle>
            <a:lvl1pPr fontAlgn="auto">
              <a:spcBef>
                <a:spcPts val="0"/>
              </a:spcBef>
              <a:spcAft>
                <a:spcPts val="0"/>
              </a:spcAft>
              <a:defRPr>
                <a:solidFill>
                  <a:prstClr val="black">
                    <a:tint val="75000"/>
                  </a:prstClr>
                </a:solidFill>
                <a:latin typeface="+mn-lt"/>
                <a:ea typeface="+mn-ea"/>
              </a:defRPr>
            </a:lvl1pPr>
          </a:lstStyle>
          <a:p>
            <a:pPr>
              <a:defRPr/>
            </a:pPr>
            <a:fld id="{DAD90534-8E55-4D8E-BBEB-30753F43ADB7}" type="slidenum">
              <a:rPr lang="en-US"/>
              <a:pPr>
                <a:defRPr/>
              </a:pPr>
              <a:t>‹#›</a:t>
            </a:fld>
            <a:endParaRPr lang="en-US" dirty="0"/>
          </a:p>
        </p:txBody>
      </p:sp>
    </p:spTree>
    <p:extLst>
      <p:ext uri="{BB962C8B-B14F-4D97-AF65-F5344CB8AC3E}">
        <p14:creationId xmlns:p14="http://schemas.microsoft.com/office/powerpoint/2010/main" val="42413935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84005" name="Image" r:id="rId3" imgW="10057143" imgH="1269841" progId="">
                  <p:embed/>
                </p:oleObj>
              </mc:Choice>
              <mc:Fallback>
                <p:oleObj name="Image" r:id="rId3" imgW="10057143" imgH="126984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Picture 8"/>
          <p:cNvPicPr>
            <a:picLocks noChangeAspect="1"/>
          </p:cNvPicPr>
          <p:nvPr/>
        </p:nvPicPr>
        <p:blipFill>
          <a:blip r:embed="rId5" cstate="print"/>
          <a:srcRect/>
          <a:stretch>
            <a:fillRect/>
          </a:stretch>
        </p:blipFill>
        <p:spPr bwMode="auto">
          <a:xfrm>
            <a:off x="8153400" y="0"/>
            <a:ext cx="990600" cy="788988"/>
          </a:xfrm>
          <a:prstGeom prst="rect">
            <a:avLst/>
          </a:prstGeom>
          <a:noFill/>
          <a:ln w="9525">
            <a:noFill/>
            <a:miter lim="800000"/>
            <a:headEnd/>
            <a:tailEnd/>
          </a:ln>
        </p:spPr>
      </p:pic>
      <p:pic>
        <p:nvPicPr>
          <p:cNvPr id="4" name="Picture 9"/>
          <p:cNvPicPr>
            <a:picLocks noChangeAspect="1"/>
          </p:cNvPicPr>
          <p:nvPr/>
        </p:nvPicPr>
        <p:blipFill>
          <a:blip r:embed="rId6" cstate="print"/>
          <a:srcRect/>
          <a:stretch>
            <a:fillRect/>
          </a:stretch>
        </p:blipFill>
        <p:spPr bwMode="auto">
          <a:xfrm>
            <a:off x="8153400" y="831850"/>
            <a:ext cx="990600" cy="412750"/>
          </a:xfrm>
          <a:prstGeom prst="rect">
            <a:avLst/>
          </a:prstGeom>
          <a:noFill/>
          <a:ln w="9525">
            <a:noFill/>
            <a:miter lim="800000"/>
            <a:headEnd/>
            <a:tailEnd/>
          </a:ln>
        </p:spPr>
      </p:pic>
      <p:sp>
        <p:nvSpPr>
          <p:cNvPr id="5" name="Slide Number Placeholder 3"/>
          <p:cNvSpPr>
            <a:spLocks noGrp="1"/>
          </p:cNvSpPr>
          <p:nvPr>
            <p:ph type="sldNum" sz="quarter" idx="10"/>
          </p:nvPr>
        </p:nvSpPr>
        <p:spPr/>
        <p:txBody>
          <a:bodyPr rtlCol="0"/>
          <a:lstStyle>
            <a:lvl1pPr fontAlgn="auto">
              <a:spcBef>
                <a:spcPts val="0"/>
              </a:spcBef>
              <a:spcAft>
                <a:spcPts val="0"/>
              </a:spcAft>
              <a:defRPr>
                <a:solidFill>
                  <a:schemeClr val="tx1">
                    <a:tint val="75000"/>
                  </a:schemeClr>
                </a:solidFill>
                <a:latin typeface="+mn-lt"/>
                <a:ea typeface="+mn-ea"/>
              </a:defRPr>
            </a:lvl1pPr>
          </a:lstStyle>
          <a:p>
            <a:pPr>
              <a:defRPr/>
            </a:pPr>
            <a:fld id="{6D140B89-E420-45D8-BE63-162592A60168}"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945577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4" name="Rectangle 3"/>
          <p:cNvSpPr>
            <a:spLocks noGrp="1" noChangeArrowheads="1"/>
          </p:cNvSpPr>
          <p:nvPr>
            <p:ph type="dt" sz="half" idx="10"/>
          </p:nvPr>
        </p:nvSpPr>
        <p:spPr/>
        <p:txBody>
          <a:bodyPr rtlCol="0"/>
          <a:lstStyle>
            <a:lvl1pPr fontAlgn="auto">
              <a:spcBef>
                <a:spcPts val="0"/>
              </a:spcBef>
              <a:spcAft>
                <a:spcPts val="0"/>
              </a:spcAft>
              <a:defRPr>
                <a:solidFill>
                  <a:schemeClr val="tx1">
                    <a:tint val="75000"/>
                  </a:schemeClr>
                </a:solidFill>
                <a:latin typeface="Times New Roman" pitchFamily="18" charset="0"/>
                <a:ea typeface="+mn-ea"/>
              </a:defRPr>
            </a:lvl1pPr>
          </a:lstStyle>
          <a:p>
            <a:pPr>
              <a:defRPr/>
            </a:pPr>
            <a:endParaRPr lang="en-US" altLang="zh-CN">
              <a:solidFill>
                <a:prstClr val="black">
                  <a:tint val="75000"/>
                </a:prstClr>
              </a:solidFill>
            </a:endParaRPr>
          </a:p>
        </p:txBody>
      </p:sp>
      <p:sp>
        <p:nvSpPr>
          <p:cNvPr id="5" name="Rectangle 4"/>
          <p:cNvSpPr>
            <a:spLocks noGrp="1" noChangeArrowheads="1"/>
          </p:cNvSpPr>
          <p:nvPr>
            <p:ph type="ftr" sz="quarter" idx="11"/>
          </p:nvPr>
        </p:nvSpPr>
        <p:spPr/>
        <p:txBody>
          <a:bodyPr rtlCol="0"/>
          <a:lstStyle>
            <a:lvl1pPr algn="l" fontAlgn="auto">
              <a:spcBef>
                <a:spcPts val="0"/>
              </a:spcBef>
              <a:spcAft>
                <a:spcPts val="0"/>
              </a:spcAft>
              <a:defRPr>
                <a:solidFill>
                  <a:schemeClr val="tx1">
                    <a:tint val="75000"/>
                  </a:schemeClr>
                </a:solidFill>
                <a:latin typeface="Times New Roman" pitchFamily="18" charset="0"/>
                <a:ea typeface="+mn-ea"/>
              </a:defRPr>
            </a:lvl1pPr>
          </a:lstStyle>
          <a:p>
            <a:pPr>
              <a:defRPr/>
            </a:pPr>
            <a:r>
              <a:rPr lang="en-US" altLang="zh-CN">
                <a:solidFill>
                  <a:prstClr val="black">
                    <a:tint val="75000"/>
                  </a:prstClr>
                </a:solidFill>
              </a:rPr>
              <a:t>GXP</a:t>
            </a:r>
          </a:p>
        </p:txBody>
      </p:sp>
      <p:sp>
        <p:nvSpPr>
          <p:cNvPr id="6" name="Rectangle 5"/>
          <p:cNvSpPr>
            <a:spLocks noGrp="1" noChangeArrowheads="1"/>
          </p:cNvSpPr>
          <p:nvPr>
            <p:ph type="sldNum" sz="quarter" idx="12"/>
          </p:nvPr>
        </p:nvSpPr>
        <p:spPr/>
        <p:txBody>
          <a:bodyPr rtlCol="0"/>
          <a:lstStyle>
            <a:lvl1pPr fontAlgn="auto">
              <a:spcBef>
                <a:spcPts val="0"/>
              </a:spcBef>
              <a:spcAft>
                <a:spcPts val="0"/>
              </a:spcAft>
              <a:defRPr>
                <a:solidFill>
                  <a:schemeClr val="tx1">
                    <a:tint val="75000"/>
                  </a:schemeClr>
                </a:solidFill>
                <a:latin typeface="Times New Roman" pitchFamily="18" charset="0"/>
                <a:ea typeface="+mn-ea"/>
              </a:defRPr>
            </a:lvl1pPr>
          </a:lstStyle>
          <a:p>
            <a:pPr>
              <a:defRPr/>
            </a:pPr>
            <a:fld id="{A584A3C6-10BA-4AE0-9797-B79B70CF1480}" type="slidenum">
              <a:rPr lang="en-US" altLang="zh-CN">
                <a:solidFill>
                  <a:prstClr val="black">
                    <a:tint val="75000"/>
                  </a:prstClr>
                </a:solidFill>
              </a:rPr>
              <a:pPr>
                <a:defRPr/>
              </a:pPr>
              <a:t>‹#›</a:t>
            </a:fld>
            <a:endParaRPr lang="en-US" altLang="zh-CN" dirty="0">
              <a:solidFill>
                <a:prstClr val="black">
                  <a:tint val="75000"/>
                </a:prstClr>
              </a:solidFill>
            </a:endParaRPr>
          </a:p>
        </p:txBody>
      </p:sp>
    </p:spTree>
    <p:extLst>
      <p:ext uri="{BB962C8B-B14F-4D97-AF65-F5344CB8AC3E}">
        <p14:creationId xmlns:p14="http://schemas.microsoft.com/office/powerpoint/2010/main" val="14552927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76D01D2A-3E66-48C4-BBBE-E684A9501609}" type="slidenum">
              <a:rPr lang="en-US" altLang="zh-CN"/>
              <a:pPr>
                <a:defRPr/>
              </a:pPr>
              <a:t>‹#›</a:t>
            </a:fld>
            <a:endParaRPr lang="en-US" altLang="zh-CN"/>
          </a:p>
        </p:txBody>
      </p:sp>
    </p:spTree>
    <p:extLst>
      <p:ext uri="{BB962C8B-B14F-4D97-AF65-F5344CB8AC3E}">
        <p14:creationId xmlns:p14="http://schemas.microsoft.com/office/powerpoint/2010/main" val="626308092"/>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CCAB7470-36C3-48E9-9C61-02DD9BA30DA6}" type="slidenum">
              <a:rPr lang="en-US" altLang="zh-CN"/>
              <a:pPr>
                <a:defRPr/>
              </a:pPr>
              <a:t>‹#›</a:t>
            </a:fld>
            <a:endParaRPr lang="en-US" altLang="zh-CN"/>
          </a:p>
        </p:txBody>
      </p:sp>
    </p:spTree>
    <p:extLst>
      <p:ext uri="{BB962C8B-B14F-4D97-AF65-F5344CB8AC3E}">
        <p14:creationId xmlns:p14="http://schemas.microsoft.com/office/powerpoint/2010/main" val="38040560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B902E8E3-68DE-4A97-A878-D4A243AD3866}" type="slidenum">
              <a:rPr lang="en-US" altLang="zh-CN"/>
              <a:pPr>
                <a:defRPr/>
              </a:pPr>
              <a:t>‹#›</a:t>
            </a:fld>
            <a:endParaRPr lang="en-US" altLang="zh-CN"/>
          </a:p>
        </p:txBody>
      </p:sp>
    </p:spTree>
    <p:extLst>
      <p:ext uri="{BB962C8B-B14F-4D97-AF65-F5344CB8AC3E}">
        <p14:creationId xmlns:p14="http://schemas.microsoft.com/office/powerpoint/2010/main" val="245781028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3852" y="765176"/>
            <a:ext cx="4208463"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4713" y="765176"/>
            <a:ext cx="4208462"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9E7381D4-DBD0-4E48-B96B-F0E8E567CD59}" type="slidenum">
              <a:rPr lang="en-US" altLang="zh-CN"/>
              <a:pPr>
                <a:defRPr/>
              </a:pPr>
              <a:t>‹#›</a:t>
            </a:fld>
            <a:endParaRPr lang="en-US" altLang="zh-CN"/>
          </a:p>
        </p:txBody>
      </p:sp>
    </p:spTree>
    <p:extLst>
      <p:ext uri="{BB962C8B-B14F-4D97-AF65-F5344CB8AC3E}">
        <p14:creationId xmlns:p14="http://schemas.microsoft.com/office/powerpoint/2010/main" val="27803626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8"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9"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EECE2D52-6C0D-48C4-84F0-AD82A6667636}" type="slidenum">
              <a:rPr lang="en-US" altLang="zh-CN"/>
              <a:pPr>
                <a:defRPr/>
              </a:pPr>
              <a:t>‹#›</a:t>
            </a:fld>
            <a:endParaRPr lang="en-US" altLang="zh-CN"/>
          </a:p>
        </p:txBody>
      </p:sp>
    </p:spTree>
    <p:extLst>
      <p:ext uri="{BB962C8B-B14F-4D97-AF65-F5344CB8AC3E}">
        <p14:creationId xmlns:p14="http://schemas.microsoft.com/office/powerpoint/2010/main" val="40806888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4"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5"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A5428C48-D43C-4A7F-8CE4-1632A971965C}" type="slidenum">
              <a:rPr lang="en-US" altLang="zh-CN"/>
              <a:pPr>
                <a:defRPr/>
              </a:pPr>
              <a:t>‹#›</a:t>
            </a:fld>
            <a:endParaRPr lang="en-US" altLang="zh-CN"/>
          </a:p>
        </p:txBody>
      </p:sp>
    </p:spTree>
    <p:extLst>
      <p:ext uri="{BB962C8B-B14F-4D97-AF65-F5344CB8AC3E}">
        <p14:creationId xmlns:p14="http://schemas.microsoft.com/office/powerpoint/2010/main" val="7802590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3"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4"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DC561EB3-C314-48CE-BCB0-42C292ADE69C}" type="slidenum">
              <a:rPr lang="en-US" altLang="zh-CN"/>
              <a:pPr>
                <a:defRPr/>
              </a:pPr>
              <a:t>‹#›</a:t>
            </a:fld>
            <a:endParaRPr lang="en-US" altLang="zh-CN"/>
          </a:p>
        </p:txBody>
      </p:sp>
    </p:spTree>
    <p:extLst>
      <p:ext uri="{BB962C8B-B14F-4D97-AF65-F5344CB8AC3E}">
        <p14:creationId xmlns:p14="http://schemas.microsoft.com/office/powerpoint/2010/main" val="79821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04A1C9BD-D17C-47D6-8926-E9C6420A97D6}" type="slidenum">
              <a:rPr lang="en-US" altLang="zh-CN"/>
              <a:pPr>
                <a:defRPr/>
              </a:pPr>
              <a:t>‹#›</a:t>
            </a:fld>
            <a:endParaRPr lang="en-US" altLang="zh-CN"/>
          </a:p>
        </p:txBody>
      </p:sp>
    </p:spTree>
    <p:extLst>
      <p:ext uri="{BB962C8B-B14F-4D97-AF65-F5344CB8AC3E}">
        <p14:creationId xmlns:p14="http://schemas.microsoft.com/office/powerpoint/2010/main" val="47068138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FC10ABBB-21CF-4661-8FDE-1CB67C027E1A}" type="slidenum">
              <a:rPr lang="en-US" altLang="zh-CN"/>
              <a:pPr>
                <a:defRPr/>
              </a:pPr>
              <a:t>‹#›</a:t>
            </a:fld>
            <a:endParaRPr lang="en-US" altLang="zh-CN"/>
          </a:p>
        </p:txBody>
      </p:sp>
    </p:spTree>
    <p:extLst>
      <p:ext uri="{BB962C8B-B14F-4D97-AF65-F5344CB8AC3E}">
        <p14:creationId xmlns:p14="http://schemas.microsoft.com/office/powerpoint/2010/main" val="42765940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346513C9-4085-4937-9216-A9EF9C7AE402}" type="slidenum">
              <a:rPr lang="en-US" altLang="zh-CN"/>
              <a:pPr>
                <a:defRPr/>
              </a:pPr>
              <a:t>‹#›</a:t>
            </a:fld>
            <a:endParaRPr lang="en-US" altLang="zh-CN"/>
          </a:p>
        </p:txBody>
      </p:sp>
    </p:spTree>
    <p:extLst>
      <p:ext uri="{BB962C8B-B14F-4D97-AF65-F5344CB8AC3E}">
        <p14:creationId xmlns:p14="http://schemas.microsoft.com/office/powerpoint/2010/main" val="241084823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1640" y="44449"/>
            <a:ext cx="2141537" cy="64087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44449"/>
            <a:ext cx="6275388" cy="64087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BE99507E-8263-49EA-8F07-2A26323CD586}" type="slidenum">
              <a:rPr lang="en-US" altLang="zh-CN"/>
              <a:pPr>
                <a:defRPr/>
              </a:pPr>
              <a:t>‹#›</a:t>
            </a:fld>
            <a:endParaRPr lang="en-US" altLang="zh-CN"/>
          </a:p>
        </p:txBody>
      </p:sp>
    </p:spTree>
    <p:extLst>
      <p:ext uri="{BB962C8B-B14F-4D97-AF65-F5344CB8AC3E}">
        <p14:creationId xmlns:p14="http://schemas.microsoft.com/office/powerpoint/2010/main" val="372112424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90135960-B5ED-4FB4-AEAF-ECDAC249CD79}" type="datetime1">
              <a:rPr lang="zh-CN" altLang="en-US"/>
              <a:pPr>
                <a:defRPr/>
              </a:pPr>
              <a:t>2019/12/20</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北京航空航天大学计算机学院</a:t>
            </a:r>
          </a:p>
        </p:txBody>
      </p:sp>
      <p:sp>
        <p:nvSpPr>
          <p:cNvPr id="6" name="灯片编号占位符 5"/>
          <p:cNvSpPr>
            <a:spLocks noGrp="1"/>
          </p:cNvSpPr>
          <p:nvPr>
            <p:ph type="sldNum" sz="quarter" idx="12"/>
          </p:nvPr>
        </p:nvSpPr>
        <p:spPr/>
        <p:txBody>
          <a:bodyPr/>
          <a:lstStyle>
            <a:lvl1pPr>
              <a:defRPr/>
            </a:lvl1pPr>
          </a:lstStyle>
          <a:p>
            <a:pPr>
              <a:defRPr/>
            </a:pPr>
            <a:fld id="{3F687E91-0928-4566-B327-7B72BC177807}" type="slidenum">
              <a:rPr lang="zh-CN" altLang="en-US"/>
              <a:pPr>
                <a:defRPr/>
              </a:pPr>
              <a:t>‹#›</a:t>
            </a:fld>
            <a:endParaRPr lang="zh-CN" altLang="en-US"/>
          </a:p>
        </p:txBody>
      </p:sp>
    </p:spTree>
    <p:extLst>
      <p:ext uri="{BB962C8B-B14F-4D97-AF65-F5344CB8AC3E}">
        <p14:creationId xmlns:p14="http://schemas.microsoft.com/office/powerpoint/2010/main" val="38300366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gxp1标题和内容">
    <p:spTree>
      <p:nvGrpSpPr>
        <p:cNvPr id="1" name=""/>
        <p:cNvGrpSpPr/>
        <p:nvPr/>
      </p:nvGrpSpPr>
      <p:grpSpPr>
        <a:xfrm>
          <a:off x="0" y="0"/>
          <a:ext cx="0" cy="0"/>
          <a:chOff x="0" y="0"/>
          <a:chExt cx="0" cy="0"/>
        </a:xfrm>
      </p:grpSpPr>
      <p:sp>
        <p:nvSpPr>
          <p:cNvPr id="4" name="矩形 4"/>
          <p:cNvSpPr/>
          <p:nvPr/>
        </p:nvSpPr>
        <p:spPr>
          <a:xfrm>
            <a:off x="0" y="0"/>
            <a:ext cx="9144000" cy="7207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solidFill>
                <a:prstClr val="white"/>
              </a:solidFill>
            </a:endParaRPr>
          </a:p>
        </p:txBody>
      </p:sp>
      <p:pic>
        <p:nvPicPr>
          <p:cNvPr id="5" name="Picture 3"/>
          <p:cNvPicPr>
            <a:picLocks noChangeAspect="1" noChangeArrowheads="1"/>
          </p:cNvPicPr>
          <p:nvPr/>
        </p:nvPicPr>
        <p:blipFill>
          <a:blip r:embed="rId2" cstate="print"/>
          <a:srcRect/>
          <a:stretch>
            <a:fillRect/>
          </a:stretch>
        </p:blipFill>
        <p:spPr bwMode="auto">
          <a:xfrm>
            <a:off x="5940425" y="6424613"/>
            <a:ext cx="3168650" cy="373062"/>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107504" y="722177"/>
            <a:ext cx="8928992" cy="5731159"/>
          </a:xfrm>
        </p:spPr>
        <p:txBody>
          <a:bodyPr/>
          <a:lstStyle>
            <a:lvl1pPr marL="342900" indent="-342900" fontAlgn="ctr">
              <a:spcBef>
                <a:spcPts val="1200"/>
              </a:spcBef>
              <a:buClr>
                <a:srgbClr val="00B050"/>
              </a:buClr>
              <a:buSzPct val="50000"/>
              <a:buFont typeface="Wingdings" panose="05000000000000000000" pitchFamily="2" charset="2"/>
              <a:buChar char=""/>
              <a:defRPr/>
            </a:lvl1pPr>
            <a:lvl2pPr marL="742950" indent="-285750" fontAlgn="ctr">
              <a:spcBef>
                <a:spcPts val="1200"/>
              </a:spcBef>
              <a:buClr>
                <a:srgbClr val="0070C0"/>
              </a:buClr>
              <a:buSzPct val="50000"/>
              <a:buFont typeface="Wingdings" panose="05000000000000000000" pitchFamily="2" charset="2"/>
              <a:buChar char="u"/>
              <a:defRPr/>
            </a:lvl2pPr>
            <a:lvl3pPr marL="1143000" indent="-228600" fontAlgn="ctr">
              <a:spcBef>
                <a:spcPts val="1200"/>
              </a:spcBef>
              <a:buClr>
                <a:srgbClr val="FF0000"/>
              </a:buClr>
              <a:buSzPct val="50000"/>
              <a:buFont typeface="Wingdings" panose="05000000000000000000" pitchFamily="2" charset="2"/>
              <a:buChar char="l"/>
              <a:defRPr/>
            </a:lvl3pPr>
            <a:lvl4pPr fontAlgn="ctr">
              <a:spcBef>
                <a:spcPts val="1200"/>
              </a:spcBef>
              <a:defRPr/>
            </a:lvl4pPr>
            <a:lvl5pPr fontAlgn="ctr">
              <a:spcBef>
                <a:spcPts val="1200"/>
              </a:spcBef>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日期占位符 3"/>
          <p:cNvSpPr>
            <a:spLocks noGrp="1"/>
          </p:cNvSpPr>
          <p:nvPr>
            <p:ph type="dt" sz="half" idx="10"/>
          </p:nvPr>
        </p:nvSpPr>
        <p:spPr>
          <a:xfrm>
            <a:off x="457200" y="6453188"/>
            <a:ext cx="2133600" cy="365125"/>
          </a:xfrm>
        </p:spPr>
        <p:txBody>
          <a:bodyPr/>
          <a:lstStyle>
            <a:lvl1pPr>
              <a:defRPr/>
            </a:lvl1pPr>
          </a:lstStyle>
          <a:p>
            <a:pPr>
              <a:defRPr/>
            </a:pPr>
            <a:fld id="{D02A4F88-11DE-4486-8470-2A4EA3AA426D}" type="datetime1">
              <a:rPr lang="zh-CN" altLang="en-US"/>
              <a:pPr>
                <a:defRPr/>
              </a:pPr>
              <a:t>2019/12/20</a:t>
            </a:fld>
            <a:endParaRPr lang="zh-CN" altLang="en-US"/>
          </a:p>
        </p:txBody>
      </p:sp>
      <p:sp>
        <p:nvSpPr>
          <p:cNvPr id="7" name="灯片编号占位符 5"/>
          <p:cNvSpPr>
            <a:spLocks noGrp="1"/>
          </p:cNvSpPr>
          <p:nvPr>
            <p:ph type="sldNum" sz="quarter" idx="11"/>
          </p:nvPr>
        </p:nvSpPr>
        <p:spPr>
          <a:xfrm>
            <a:off x="3419475" y="6480175"/>
            <a:ext cx="2447925" cy="365125"/>
          </a:xfrm>
        </p:spPr>
        <p:txBody>
          <a:bodyPr anchor="b"/>
          <a:lstStyle>
            <a:lvl1pPr algn="ctr">
              <a:defRPr sz="1600"/>
            </a:lvl1pPr>
          </a:lstStyle>
          <a:p>
            <a:pPr>
              <a:defRPr/>
            </a:pPr>
            <a:fld id="{EFA36198-A534-4E50-B0A7-5659EDC76881}" type="slidenum">
              <a:rPr lang="zh-CN" altLang="en-US"/>
              <a:pPr>
                <a:defRPr/>
              </a:pPr>
              <a:t>‹#›</a:t>
            </a:fld>
            <a:endParaRPr lang="zh-CN" altLang="en-US" dirty="0"/>
          </a:p>
        </p:txBody>
      </p:sp>
    </p:spTree>
    <p:extLst>
      <p:ext uri="{BB962C8B-B14F-4D97-AF65-F5344CB8AC3E}">
        <p14:creationId xmlns:p14="http://schemas.microsoft.com/office/powerpoint/2010/main" val="20130923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7AC19C6-35E3-48B7-8CF5-5A99C32158B6}" type="datetime1">
              <a:rPr lang="zh-CN" altLang="en-US"/>
              <a:pPr>
                <a:defRPr/>
              </a:pPr>
              <a:t>2019/12/20</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北京航空航天大学计算机学院</a:t>
            </a:r>
          </a:p>
        </p:txBody>
      </p:sp>
      <p:sp>
        <p:nvSpPr>
          <p:cNvPr id="6" name="灯片编号占位符 5"/>
          <p:cNvSpPr>
            <a:spLocks noGrp="1"/>
          </p:cNvSpPr>
          <p:nvPr>
            <p:ph type="sldNum" sz="quarter" idx="12"/>
          </p:nvPr>
        </p:nvSpPr>
        <p:spPr/>
        <p:txBody>
          <a:bodyPr/>
          <a:lstStyle>
            <a:lvl1pPr>
              <a:defRPr/>
            </a:lvl1pPr>
          </a:lstStyle>
          <a:p>
            <a:pPr>
              <a:defRPr/>
            </a:pPr>
            <a:fld id="{6F9D374A-A829-4B3D-9FA2-48060513C99A}" type="slidenum">
              <a:rPr lang="zh-CN" altLang="en-US"/>
              <a:pPr>
                <a:defRPr/>
              </a:pPr>
              <a:t>‹#›</a:t>
            </a:fld>
            <a:endParaRPr lang="zh-CN" altLang="en-US"/>
          </a:p>
        </p:txBody>
      </p:sp>
    </p:spTree>
    <p:extLst>
      <p:ext uri="{BB962C8B-B14F-4D97-AF65-F5344CB8AC3E}">
        <p14:creationId xmlns:p14="http://schemas.microsoft.com/office/powerpoint/2010/main" val="280127326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16A7BED0-1619-4CA5-9F09-574E335E5E8C}" type="datetime1">
              <a:rPr lang="zh-CN" altLang="en-US"/>
              <a:pPr>
                <a:defRPr/>
              </a:pPr>
              <a:t>2019/12/20</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北京航空航天大学计算机学院</a:t>
            </a:r>
          </a:p>
        </p:txBody>
      </p:sp>
      <p:sp>
        <p:nvSpPr>
          <p:cNvPr id="7" name="灯片编号占位符 5"/>
          <p:cNvSpPr>
            <a:spLocks noGrp="1"/>
          </p:cNvSpPr>
          <p:nvPr>
            <p:ph type="sldNum" sz="quarter" idx="12"/>
          </p:nvPr>
        </p:nvSpPr>
        <p:spPr/>
        <p:txBody>
          <a:bodyPr/>
          <a:lstStyle>
            <a:lvl1pPr>
              <a:defRPr/>
            </a:lvl1pPr>
          </a:lstStyle>
          <a:p>
            <a:pPr>
              <a:defRPr/>
            </a:pPr>
            <a:fld id="{61CBF743-B632-4154-A901-A4975BE03FFF}" type="slidenum">
              <a:rPr lang="zh-CN" altLang="en-US"/>
              <a:pPr>
                <a:defRPr/>
              </a:pPr>
              <a:t>‹#›</a:t>
            </a:fld>
            <a:endParaRPr lang="zh-CN" altLang="en-US"/>
          </a:p>
        </p:txBody>
      </p:sp>
    </p:spTree>
    <p:extLst>
      <p:ext uri="{BB962C8B-B14F-4D97-AF65-F5344CB8AC3E}">
        <p14:creationId xmlns:p14="http://schemas.microsoft.com/office/powerpoint/2010/main" val="328338599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FB6AC968-1CCF-4E71-9565-CC79DC83769C}" type="datetime1">
              <a:rPr lang="zh-CN" altLang="en-US"/>
              <a:pPr>
                <a:defRPr/>
              </a:pPr>
              <a:t>2019/12/20</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zh-CN" altLang="en-US"/>
              <a:t>北京航空航天大学计算机学院</a:t>
            </a:r>
          </a:p>
        </p:txBody>
      </p:sp>
      <p:sp>
        <p:nvSpPr>
          <p:cNvPr id="9" name="灯片编号占位符 5"/>
          <p:cNvSpPr>
            <a:spLocks noGrp="1"/>
          </p:cNvSpPr>
          <p:nvPr>
            <p:ph type="sldNum" sz="quarter" idx="12"/>
          </p:nvPr>
        </p:nvSpPr>
        <p:spPr/>
        <p:txBody>
          <a:bodyPr/>
          <a:lstStyle>
            <a:lvl1pPr>
              <a:defRPr/>
            </a:lvl1pPr>
          </a:lstStyle>
          <a:p>
            <a:pPr>
              <a:defRPr/>
            </a:pPr>
            <a:fld id="{5DB22F6E-795A-445E-A164-EBA9E2B79712}" type="slidenum">
              <a:rPr lang="zh-CN" altLang="en-US"/>
              <a:pPr>
                <a:defRPr/>
              </a:pPr>
              <a:t>‹#›</a:t>
            </a:fld>
            <a:endParaRPr lang="zh-CN" altLang="en-US"/>
          </a:p>
        </p:txBody>
      </p:sp>
    </p:spTree>
    <p:extLst>
      <p:ext uri="{BB962C8B-B14F-4D97-AF65-F5344CB8AC3E}">
        <p14:creationId xmlns:p14="http://schemas.microsoft.com/office/powerpoint/2010/main" val="309103353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2F5CF4F-32F0-49CC-BED8-E573F0E4073B}" type="datetime1">
              <a:rPr lang="zh-CN" altLang="en-US"/>
              <a:pPr>
                <a:defRPr/>
              </a:pPr>
              <a:t>2019/12/20</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zh-CN" altLang="en-US"/>
              <a:t>北京航空航天大学计算机学院</a:t>
            </a:r>
          </a:p>
        </p:txBody>
      </p:sp>
      <p:sp>
        <p:nvSpPr>
          <p:cNvPr id="5" name="灯片编号占位符 5"/>
          <p:cNvSpPr>
            <a:spLocks noGrp="1"/>
          </p:cNvSpPr>
          <p:nvPr>
            <p:ph type="sldNum" sz="quarter" idx="12"/>
          </p:nvPr>
        </p:nvSpPr>
        <p:spPr/>
        <p:txBody>
          <a:bodyPr/>
          <a:lstStyle>
            <a:lvl1pPr>
              <a:defRPr/>
            </a:lvl1pPr>
          </a:lstStyle>
          <a:p>
            <a:pPr>
              <a:defRPr/>
            </a:pPr>
            <a:fld id="{200D0461-8D41-4A39-B84C-7012138B0C7F}" type="slidenum">
              <a:rPr lang="zh-CN" altLang="en-US"/>
              <a:pPr>
                <a:defRPr/>
              </a:pPr>
              <a:t>‹#›</a:t>
            </a:fld>
            <a:endParaRPr lang="zh-CN" altLang="en-US"/>
          </a:p>
        </p:txBody>
      </p:sp>
    </p:spTree>
    <p:extLst>
      <p:ext uri="{BB962C8B-B14F-4D97-AF65-F5344CB8AC3E}">
        <p14:creationId xmlns:p14="http://schemas.microsoft.com/office/powerpoint/2010/main" val="189784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83F936F-34C9-4777-B63F-35899BFD2E36}" type="datetime1">
              <a:rPr lang="zh-CN" altLang="en-US"/>
              <a:pPr>
                <a:defRPr/>
              </a:pPr>
              <a:t>2019/12/20</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zh-CN" altLang="en-US"/>
              <a:t>北京航空航天大学计算机学院</a:t>
            </a:r>
          </a:p>
        </p:txBody>
      </p:sp>
      <p:sp>
        <p:nvSpPr>
          <p:cNvPr id="4" name="灯片编号占位符 5"/>
          <p:cNvSpPr>
            <a:spLocks noGrp="1"/>
          </p:cNvSpPr>
          <p:nvPr>
            <p:ph type="sldNum" sz="quarter" idx="12"/>
          </p:nvPr>
        </p:nvSpPr>
        <p:spPr/>
        <p:txBody>
          <a:bodyPr/>
          <a:lstStyle>
            <a:lvl1pPr>
              <a:defRPr/>
            </a:lvl1pPr>
          </a:lstStyle>
          <a:p>
            <a:pPr>
              <a:defRPr/>
            </a:pPr>
            <a:fld id="{36C99F49-9AC1-4677-BE7A-A40E4F1C1AEE}" type="slidenum">
              <a:rPr lang="zh-CN" altLang="en-US"/>
              <a:pPr>
                <a:defRPr/>
              </a:pPr>
              <a:t>‹#›</a:t>
            </a:fld>
            <a:endParaRPr lang="zh-CN" altLang="en-US"/>
          </a:p>
        </p:txBody>
      </p:sp>
    </p:spTree>
    <p:extLst>
      <p:ext uri="{BB962C8B-B14F-4D97-AF65-F5344CB8AC3E}">
        <p14:creationId xmlns:p14="http://schemas.microsoft.com/office/powerpoint/2010/main" val="194327787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838B4A5-B3E7-43EC-9667-3C0AC35A61ED}" type="datetime1">
              <a:rPr lang="zh-CN" altLang="en-US"/>
              <a:pPr>
                <a:defRPr/>
              </a:pPr>
              <a:t>2019/12/20</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北京航空航天大学计算机学院</a:t>
            </a:r>
          </a:p>
        </p:txBody>
      </p:sp>
      <p:sp>
        <p:nvSpPr>
          <p:cNvPr id="7" name="灯片编号占位符 5"/>
          <p:cNvSpPr>
            <a:spLocks noGrp="1"/>
          </p:cNvSpPr>
          <p:nvPr>
            <p:ph type="sldNum" sz="quarter" idx="12"/>
          </p:nvPr>
        </p:nvSpPr>
        <p:spPr/>
        <p:txBody>
          <a:bodyPr/>
          <a:lstStyle>
            <a:lvl1pPr>
              <a:defRPr/>
            </a:lvl1pPr>
          </a:lstStyle>
          <a:p>
            <a:pPr>
              <a:defRPr/>
            </a:pPr>
            <a:fld id="{523153AE-1E40-468A-AA4A-82917C2444DD}" type="slidenum">
              <a:rPr lang="zh-CN" altLang="en-US"/>
              <a:pPr>
                <a:defRPr/>
              </a:pPr>
              <a:t>‹#›</a:t>
            </a:fld>
            <a:endParaRPr lang="zh-CN" altLang="en-US"/>
          </a:p>
        </p:txBody>
      </p:sp>
    </p:spTree>
    <p:extLst>
      <p:ext uri="{BB962C8B-B14F-4D97-AF65-F5344CB8AC3E}">
        <p14:creationId xmlns:p14="http://schemas.microsoft.com/office/powerpoint/2010/main" val="191117873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8B6C9A8-9D0F-4CDB-A143-7F3F244ACBED}" type="datetime1">
              <a:rPr lang="zh-CN" altLang="en-US"/>
              <a:pPr>
                <a:defRPr/>
              </a:pPr>
              <a:t>2019/12/20</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北京航空航天大学计算机学院</a:t>
            </a:r>
          </a:p>
        </p:txBody>
      </p:sp>
      <p:sp>
        <p:nvSpPr>
          <p:cNvPr id="7" name="灯片编号占位符 5"/>
          <p:cNvSpPr>
            <a:spLocks noGrp="1"/>
          </p:cNvSpPr>
          <p:nvPr>
            <p:ph type="sldNum" sz="quarter" idx="12"/>
          </p:nvPr>
        </p:nvSpPr>
        <p:spPr/>
        <p:txBody>
          <a:bodyPr/>
          <a:lstStyle>
            <a:lvl1pPr>
              <a:defRPr/>
            </a:lvl1pPr>
          </a:lstStyle>
          <a:p>
            <a:pPr>
              <a:defRPr/>
            </a:pPr>
            <a:fld id="{933C9E90-14C1-413F-9D29-AA02F3A4848F}" type="slidenum">
              <a:rPr lang="zh-CN" altLang="en-US"/>
              <a:pPr>
                <a:defRPr/>
              </a:pPr>
              <a:t>‹#›</a:t>
            </a:fld>
            <a:endParaRPr lang="zh-CN" altLang="en-US"/>
          </a:p>
        </p:txBody>
      </p:sp>
    </p:spTree>
    <p:extLst>
      <p:ext uri="{BB962C8B-B14F-4D97-AF65-F5344CB8AC3E}">
        <p14:creationId xmlns:p14="http://schemas.microsoft.com/office/powerpoint/2010/main" val="21370134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CE57045-8982-40BF-8BCC-013BFD8FAADE}" type="datetime1">
              <a:rPr lang="zh-CN" altLang="en-US"/>
              <a:pPr>
                <a:defRPr/>
              </a:pPr>
              <a:t>2019/12/20</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北京航空航天大学计算机学院</a:t>
            </a:r>
          </a:p>
        </p:txBody>
      </p:sp>
      <p:sp>
        <p:nvSpPr>
          <p:cNvPr id="6" name="灯片编号占位符 5"/>
          <p:cNvSpPr>
            <a:spLocks noGrp="1"/>
          </p:cNvSpPr>
          <p:nvPr>
            <p:ph type="sldNum" sz="quarter" idx="12"/>
          </p:nvPr>
        </p:nvSpPr>
        <p:spPr/>
        <p:txBody>
          <a:bodyPr/>
          <a:lstStyle>
            <a:lvl1pPr>
              <a:defRPr/>
            </a:lvl1pPr>
          </a:lstStyle>
          <a:p>
            <a:pPr>
              <a:defRPr/>
            </a:pPr>
            <a:fld id="{48AE5418-18D6-41F3-A689-DFE9BC22A629}" type="slidenum">
              <a:rPr lang="zh-CN" altLang="en-US"/>
              <a:pPr>
                <a:defRPr/>
              </a:pPr>
              <a:t>‹#›</a:t>
            </a:fld>
            <a:endParaRPr lang="zh-CN" altLang="en-US"/>
          </a:p>
        </p:txBody>
      </p:sp>
    </p:spTree>
    <p:extLst>
      <p:ext uri="{BB962C8B-B14F-4D97-AF65-F5344CB8AC3E}">
        <p14:creationId xmlns:p14="http://schemas.microsoft.com/office/powerpoint/2010/main" val="29946093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9C63199-ED5B-4C38-BE37-130641B7DB15}" type="datetime1">
              <a:rPr lang="zh-CN" altLang="en-US"/>
              <a:pPr>
                <a:defRPr/>
              </a:pPr>
              <a:t>2019/12/20</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a:t>北京航空航天大学计算机学院</a:t>
            </a:r>
          </a:p>
        </p:txBody>
      </p:sp>
      <p:sp>
        <p:nvSpPr>
          <p:cNvPr id="6" name="灯片编号占位符 5"/>
          <p:cNvSpPr>
            <a:spLocks noGrp="1"/>
          </p:cNvSpPr>
          <p:nvPr>
            <p:ph type="sldNum" sz="quarter" idx="12"/>
          </p:nvPr>
        </p:nvSpPr>
        <p:spPr/>
        <p:txBody>
          <a:bodyPr/>
          <a:lstStyle>
            <a:lvl1pPr>
              <a:defRPr/>
            </a:lvl1pPr>
          </a:lstStyle>
          <a:p>
            <a:pPr>
              <a:defRPr/>
            </a:pPr>
            <a:fld id="{2317BF66-E032-4EA5-B382-7032B8D2EB9C}" type="slidenum">
              <a:rPr lang="zh-CN" altLang="en-US"/>
              <a:pPr>
                <a:defRPr/>
              </a:pPr>
              <a:t>‹#›</a:t>
            </a:fld>
            <a:endParaRPr lang="zh-CN" altLang="en-US"/>
          </a:p>
        </p:txBody>
      </p:sp>
    </p:spTree>
    <p:extLst>
      <p:ext uri="{BB962C8B-B14F-4D97-AF65-F5344CB8AC3E}">
        <p14:creationId xmlns:p14="http://schemas.microsoft.com/office/powerpoint/2010/main" val="260596319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01700" y="501650"/>
            <a:ext cx="7800975" cy="838200"/>
          </a:xfrm>
        </p:spPr>
        <p:txBody>
          <a:bodyPr/>
          <a:lstStyle/>
          <a:p>
            <a:r>
              <a:rPr lang="zh-CN" altLang="en-US"/>
              <a:t>单击此处编辑母版标题样式</a:t>
            </a:r>
          </a:p>
        </p:txBody>
      </p:sp>
      <p:sp>
        <p:nvSpPr>
          <p:cNvPr id="3" name="表格占位符 2"/>
          <p:cNvSpPr>
            <a:spLocks noGrp="1"/>
          </p:cNvSpPr>
          <p:nvPr>
            <p:ph type="tbl" idx="1"/>
          </p:nvPr>
        </p:nvSpPr>
        <p:spPr>
          <a:xfrm>
            <a:off x="609600" y="1524000"/>
            <a:ext cx="7924800" cy="4608513"/>
          </a:xfrm>
        </p:spPr>
        <p:txBody>
          <a:bodyPr rtlCol="0">
            <a:normAutofit/>
          </a:bodyPr>
          <a:lstStyle/>
          <a:p>
            <a:pPr lvl="0"/>
            <a:endParaRPr lang="zh-CN" altLang="en-US" noProof="0"/>
          </a:p>
        </p:txBody>
      </p:sp>
      <p:sp>
        <p:nvSpPr>
          <p:cNvPr id="4" name="日期占位符 3"/>
          <p:cNvSpPr>
            <a:spLocks noGrp="1"/>
          </p:cNvSpPr>
          <p:nvPr>
            <p:ph type="dt" sz="half" idx="10"/>
          </p:nvPr>
        </p:nvSpPr>
        <p:spPr>
          <a:xfrm>
            <a:off x="914400" y="6324600"/>
            <a:ext cx="1905000" cy="457200"/>
          </a:xfrm>
        </p:spPr>
        <p:txBody>
          <a:bodyPr/>
          <a:lstStyle>
            <a:lvl1pPr>
              <a:defRPr>
                <a:solidFill>
                  <a:srgbClr val="000000"/>
                </a:solidFill>
              </a:defRPr>
            </a:lvl1pPr>
          </a:lstStyle>
          <a:p>
            <a:pPr>
              <a:defRPr/>
            </a:pPr>
            <a:endParaRPr lang="en-US" altLang="zh-CN"/>
          </a:p>
        </p:txBody>
      </p:sp>
      <p:sp>
        <p:nvSpPr>
          <p:cNvPr id="5" name="灯片编号占位符 5"/>
          <p:cNvSpPr>
            <a:spLocks noGrp="1"/>
          </p:cNvSpPr>
          <p:nvPr>
            <p:ph type="sldNum" sz="quarter" idx="11"/>
          </p:nvPr>
        </p:nvSpPr>
        <p:spPr>
          <a:xfrm>
            <a:off x="6781800" y="6324600"/>
            <a:ext cx="1905000" cy="457200"/>
          </a:xfrm>
        </p:spPr>
        <p:txBody>
          <a:bodyPr/>
          <a:lstStyle>
            <a:lvl1pPr>
              <a:defRPr>
                <a:solidFill>
                  <a:srgbClr val="000000"/>
                </a:solidFill>
              </a:defRPr>
            </a:lvl1pPr>
          </a:lstStyle>
          <a:p>
            <a:pPr>
              <a:defRPr/>
            </a:pPr>
            <a:fld id="{A57AB796-83F4-4A08-ACA0-40C3601666B3}" type="slidenum">
              <a:rPr lang="en-US" altLang="zh-CN"/>
              <a:pPr>
                <a:defRPr/>
              </a:pPr>
              <a:t>‹#›</a:t>
            </a:fld>
            <a:endParaRPr lang="en-US" altLang="zh-CN"/>
          </a:p>
        </p:txBody>
      </p:sp>
    </p:spTree>
    <p:extLst>
      <p:ext uri="{BB962C8B-B14F-4D97-AF65-F5344CB8AC3E}">
        <p14:creationId xmlns:p14="http://schemas.microsoft.com/office/powerpoint/2010/main" val="33338523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4" name="Rectangle 3"/>
          <p:cNvSpPr>
            <a:spLocks noGrp="1" noChangeArrowheads="1"/>
          </p:cNvSpPr>
          <p:nvPr>
            <p:ph type="dt" sz="half" idx="10"/>
          </p:nvPr>
        </p:nvSpPr>
        <p:spPr/>
        <p:txBody>
          <a:bodyPr/>
          <a:lstStyle>
            <a:lvl1pPr>
              <a:defRPr>
                <a:solidFill>
                  <a:srgbClr val="000000"/>
                </a:solidFill>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defRPr>
                <a:solidFill>
                  <a:srgbClr val="000000"/>
                </a:solidFill>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solidFill>
                  <a:srgbClr val="000000"/>
                </a:solidFill>
              </a:defRPr>
            </a:lvl1pPr>
          </a:lstStyle>
          <a:p>
            <a:pPr>
              <a:defRPr/>
            </a:pPr>
            <a:fld id="{750DE521-E173-4E17-A1F8-B910CA0B555F}" type="slidenum">
              <a:rPr lang="en-US" altLang="zh-CN"/>
              <a:pPr>
                <a:defRPr/>
              </a:pPr>
              <a:t>‹#›</a:t>
            </a:fld>
            <a:endParaRPr lang="en-US" altLang="zh-CN" dirty="0"/>
          </a:p>
        </p:txBody>
      </p:sp>
    </p:spTree>
    <p:extLst>
      <p:ext uri="{BB962C8B-B14F-4D97-AF65-F5344CB8AC3E}">
        <p14:creationId xmlns:p14="http://schemas.microsoft.com/office/powerpoint/2010/main" val="214892263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Aft>
                <a:spcPts val="0"/>
              </a:spcAft>
              <a:defRPr/>
            </a:lvl1pPr>
          </a:lstStyle>
          <a:p>
            <a:pPr>
              <a:defRPr/>
            </a:pPr>
            <a:fld id="{51C37107-CD4F-4207-8999-BED846A06ACB}" type="slidenum">
              <a:rPr lang="en-US" altLang="zh-CN"/>
              <a:pPr>
                <a:defRPr/>
              </a:pPr>
              <a:t>‹#›</a:t>
            </a:fld>
            <a:endParaRPr lang="en-US" altLang="zh-CN"/>
          </a:p>
        </p:txBody>
      </p:sp>
    </p:spTree>
    <p:extLst>
      <p:ext uri="{BB962C8B-B14F-4D97-AF65-F5344CB8AC3E}">
        <p14:creationId xmlns:p14="http://schemas.microsoft.com/office/powerpoint/2010/main" val="52960760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n-lt"/>
                <a:ea typeface="黑体" pitchFamily="2"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defRPr>
                <a:latin typeface="+mn-lt"/>
                <a:ea typeface="黑体" pitchFamily="2" charset="-122"/>
              </a:defRPr>
            </a:lvl1pPr>
            <a:lvl2pPr>
              <a:defRPr>
                <a:latin typeface="+mn-lt"/>
                <a:ea typeface="黑体" pitchFamily="2" charset="-122"/>
              </a:defRPr>
            </a:lvl2pPr>
            <a:lvl3pPr>
              <a:defRPr>
                <a:latin typeface="+mn-lt"/>
                <a:ea typeface="黑体" pitchFamily="2" charset="-122"/>
              </a:defRPr>
            </a:lvl3pPr>
            <a:lvl4pPr>
              <a:defRPr>
                <a:latin typeface="+mn-lt"/>
                <a:ea typeface="黑体" pitchFamily="2" charset="-122"/>
              </a:defRPr>
            </a:lvl4pPr>
            <a:lvl5pPr>
              <a:defRPr>
                <a:latin typeface="+mn-lt"/>
                <a:ea typeface="黑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Aft>
                <a:spcPts val="0"/>
              </a:spcAft>
              <a:defRPr/>
            </a:lvl1pPr>
          </a:lstStyle>
          <a:p>
            <a:pPr>
              <a:defRPr/>
            </a:pPr>
            <a:fld id="{B59A78F4-BF55-45DB-AA69-E626D20F1F82}" type="slidenum">
              <a:rPr lang="en-US" altLang="zh-CN"/>
              <a:pPr>
                <a:defRPr/>
              </a:pPr>
              <a:t>‹#›</a:t>
            </a:fld>
            <a:endParaRPr lang="en-US" altLang="zh-CN"/>
          </a:p>
        </p:txBody>
      </p:sp>
    </p:spTree>
    <p:extLst>
      <p:ext uri="{BB962C8B-B14F-4D97-AF65-F5344CB8AC3E}">
        <p14:creationId xmlns:p14="http://schemas.microsoft.com/office/powerpoint/2010/main" val="14754719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Aft>
                <a:spcPts val="0"/>
              </a:spcAft>
              <a:defRPr/>
            </a:lvl1pPr>
          </a:lstStyle>
          <a:p>
            <a:pPr>
              <a:defRPr/>
            </a:pPr>
            <a:fld id="{237F57AC-4C40-4472-94B1-59299BF7DDD2}" type="slidenum">
              <a:rPr lang="en-US" altLang="zh-CN"/>
              <a:pPr>
                <a:defRPr/>
              </a:pPr>
              <a:t>‹#›</a:t>
            </a:fld>
            <a:endParaRPr lang="en-US" altLang="zh-CN"/>
          </a:p>
        </p:txBody>
      </p:sp>
    </p:spTree>
    <p:extLst>
      <p:ext uri="{BB962C8B-B14F-4D97-AF65-F5344CB8AC3E}">
        <p14:creationId xmlns:p14="http://schemas.microsoft.com/office/powerpoint/2010/main" val="2973096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fontAlgn="auto">
              <a:spcAft>
                <a:spcPts val="0"/>
              </a:spcAft>
              <a:defRPr/>
            </a:lvl1pPr>
          </a:lstStyle>
          <a:p>
            <a:pPr>
              <a:defRPr/>
            </a:pPr>
            <a:fld id="{65C66A94-314D-4ED8-BE79-077D4D3C1F30}" type="slidenum">
              <a:rPr lang="en-US" altLang="zh-CN"/>
              <a:pPr>
                <a:defRPr/>
              </a:pPr>
              <a:t>‹#›</a:t>
            </a:fld>
            <a:endParaRPr lang="en-US" altLang="zh-CN"/>
          </a:p>
        </p:txBody>
      </p:sp>
    </p:spTree>
    <p:extLst>
      <p:ext uri="{BB962C8B-B14F-4D97-AF65-F5344CB8AC3E}">
        <p14:creationId xmlns:p14="http://schemas.microsoft.com/office/powerpoint/2010/main" val="360584994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8"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fontAlgn="auto">
              <a:spcAft>
                <a:spcPts val="0"/>
              </a:spcAft>
              <a:defRPr/>
            </a:lvl1pPr>
          </a:lstStyle>
          <a:p>
            <a:pPr>
              <a:defRPr/>
            </a:pPr>
            <a:fld id="{8906EC83-150E-4DCE-AE76-13DBDA79DB3F}" type="slidenum">
              <a:rPr lang="en-US" altLang="zh-CN"/>
              <a:pPr>
                <a:defRPr/>
              </a:pPr>
              <a:t>‹#›</a:t>
            </a:fld>
            <a:endParaRPr lang="en-US" altLang="zh-CN"/>
          </a:p>
        </p:txBody>
      </p:sp>
    </p:spTree>
    <p:extLst>
      <p:ext uri="{BB962C8B-B14F-4D97-AF65-F5344CB8AC3E}">
        <p14:creationId xmlns:p14="http://schemas.microsoft.com/office/powerpoint/2010/main" val="213186817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Aft>
                <a:spcPts val="0"/>
              </a:spcAft>
              <a:defRPr/>
            </a:lvl1pPr>
          </a:lstStyle>
          <a:p>
            <a:pPr>
              <a:defRPr/>
            </a:pPr>
            <a:fld id="{3289012A-8D42-4776-AEB7-2B5B1CD9C49E}" type="slidenum">
              <a:rPr lang="en-US" altLang="zh-CN"/>
              <a:pPr>
                <a:defRPr/>
              </a:pPr>
              <a:t>‹#›</a:t>
            </a:fld>
            <a:endParaRPr lang="en-US" altLang="zh-CN"/>
          </a:p>
        </p:txBody>
      </p:sp>
    </p:spTree>
    <p:extLst>
      <p:ext uri="{BB962C8B-B14F-4D97-AF65-F5344CB8AC3E}">
        <p14:creationId xmlns:p14="http://schemas.microsoft.com/office/powerpoint/2010/main" val="119140426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3"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fontAlgn="auto">
              <a:spcAft>
                <a:spcPts val="0"/>
              </a:spcAft>
              <a:defRPr/>
            </a:lvl1pPr>
          </a:lstStyle>
          <a:p>
            <a:pPr>
              <a:defRPr/>
            </a:pPr>
            <a:fld id="{091CC6AB-FDAF-4860-BA83-CC6CD88993B5}" type="slidenum">
              <a:rPr lang="en-US" altLang="zh-CN"/>
              <a:pPr>
                <a:defRPr/>
              </a:pPr>
              <a:t>‹#›</a:t>
            </a:fld>
            <a:endParaRPr lang="en-US" altLang="zh-CN"/>
          </a:p>
        </p:txBody>
      </p:sp>
    </p:spTree>
    <p:extLst>
      <p:ext uri="{BB962C8B-B14F-4D97-AF65-F5344CB8AC3E}">
        <p14:creationId xmlns:p14="http://schemas.microsoft.com/office/powerpoint/2010/main" val="33425633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fontAlgn="auto">
              <a:spcAft>
                <a:spcPts val="0"/>
              </a:spcAft>
              <a:defRPr/>
            </a:lvl1pPr>
          </a:lstStyle>
          <a:p>
            <a:pPr>
              <a:defRPr/>
            </a:pPr>
            <a:fld id="{B363879A-C51F-477B-8D15-86A81BA1BB43}" type="slidenum">
              <a:rPr lang="en-US" altLang="zh-CN"/>
              <a:pPr>
                <a:defRPr/>
              </a:pPr>
              <a:t>‹#›</a:t>
            </a:fld>
            <a:endParaRPr lang="en-US" altLang="zh-CN"/>
          </a:p>
        </p:txBody>
      </p:sp>
    </p:spTree>
    <p:extLst>
      <p:ext uri="{BB962C8B-B14F-4D97-AF65-F5344CB8AC3E}">
        <p14:creationId xmlns:p14="http://schemas.microsoft.com/office/powerpoint/2010/main" val="357144635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fontAlgn="auto">
              <a:spcAft>
                <a:spcPts val="0"/>
              </a:spcAft>
              <a:defRPr/>
            </a:lvl1pPr>
          </a:lstStyle>
          <a:p>
            <a:pPr>
              <a:defRPr/>
            </a:pPr>
            <a:fld id="{C7D4A49B-D8F1-47A8-AD6C-75683730AD54}" type="slidenum">
              <a:rPr lang="en-US" altLang="zh-CN"/>
              <a:pPr>
                <a:defRPr/>
              </a:pPr>
              <a:t>‹#›</a:t>
            </a:fld>
            <a:endParaRPr lang="en-US" altLang="zh-CN"/>
          </a:p>
        </p:txBody>
      </p:sp>
    </p:spTree>
    <p:extLst>
      <p:ext uri="{BB962C8B-B14F-4D97-AF65-F5344CB8AC3E}">
        <p14:creationId xmlns:p14="http://schemas.microsoft.com/office/powerpoint/2010/main" val="186701960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Aft>
                <a:spcPts val="0"/>
              </a:spcAft>
              <a:defRPr/>
            </a:lvl1pPr>
          </a:lstStyle>
          <a:p>
            <a:pPr>
              <a:defRPr/>
            </a:pPr>
            <a:fld id="{8D1B5428-5C5A-4D1A-B15F-9006D766A352}" type="slidenum">
              <a:rPr lang="en-US" altLang="zh-CN"/>
              <a:pPr>
                <a:defRPr/>
              </a:pPr>
              <a:t>‹#›</a:t>
            </a:fld>
            <a:endParaRPr lang="en-US" altLang="zh-CN"/>
          </a:p>
        </p:txBody>
      </p:sp>
    </p:spTree>
    <p:extLst>
      <p:ext uri="{BB962C8B-B14F-4D97-AF65-F5344CB8AC3E}">
        <p14:creationId xmlns:p14="http://schemas.microsoft.com/office/powerpoint/2010/main" val="93848706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Aft>
                <a:spcPts val="0"/>
              </a:spcAft>
              <a:defRPr/>
            </a:lvl1pPr>
          </a:lstStyle>
          <a:p>
            <a:pPr>
              <a:defRPr/>
            </a:pPr>
            <a:fld id="{CB85DEE3-7868-4AA7-BB09-3C3E953082A9}" type="slidenum">
              <a:rPr lang="en-US" altLang="zh-CN"/>
              <a:pPr>
                <a:defRPr/>
              </a:pPr>
              <a:t>‹#›</a:t>
            </a:fld>
            <a:endParaRPr lang="en-US" altLang="zh-CN"/>
          </a:p>
        </p:txBody>
      </p:sp>
    </p:spTree>
    <p:extLst>
      <p:ext uri="{BB962C8B-B14F-4D97-AF65-F5344CB8AC3E}">
        <p14:creationId xmlns:p14="http://schemas.microsoft.com/office/powerpoint/2010/main" val="426106829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9"/>
          <p:cNvSpPr>
            <a:spLocks noChangeArrowheads="1"/>
          </p:cNvSpPr>
          <p:nvPr userDrawn="1"/>
        </p:nvSpPr>
        <p:spPr bwMode="auto">
          <a:xfrm>
            <a:off x="0" y="0"/>
            <a:ext cx="7451725" cy="549275"/>
          </a:xfrm>
          <a:prstGeom prst="rect">
            <a:avLst/>
          </a:prstGeom>
          <a:solidFill>
            <a:srgbClr val="C30224"/>
          </a:solidFill>
          <a:ln w="9525">
            <a:noFill/>
            <a:miter lim="800000"/>
            <a:headEnd/>
            <a:tailEnd/>
          </a:ln>
        </p:spPr>
        <p:txBody>
          <a:bodyPr wrap="none" anchor="ctr"/>
          <a:lstStyle/>
          <a:p>
            <a:pPr>
              <a:defRPr/>
            </a:pPr>
            <a:endParaRPr lang="zh-CN" altLang="en-US" sz="3200">
              <a:solidFill>
                <a:srgbClr val="081D58"/>
              </a:solidFill>
            </a:endParaRPr>
          </a:p>
        </p:txBody>
      </p:sp>
      <p:sp>
        <p:nvSpPr>
          <p:cNvPr id="3" name="Line 10"/>
          <p:cNvSpPr>
            <a:spLocks noChangeShapeType="1"/>
          </p:cNvSpPr>
          <p:nvPr userDrawn="1"/>
        </p:nvSpPr>
        <p:spPr bwMode="auto">
          <a:xfrm flipV="1">
            <a:off x="468313" y="2852738"/>
            <a:ext cx="8064500" cy="0"/>
          </a:xfrm>
          <a:prstGeom prst="line">
            <a:avLst/>
          </a:prstGeom>
          <a:noFill/>
          <a:ln w="38100">
            <a:solidFill>
              <a:schemeClr val="bg2"/>
            </a:solidFill>
            <a:round/>
            <a:headEnd/>
            <a:tailEnd/>
          </a:ln>
        </p:spPr>
        <p:txBody>
          <a:bodyPr anchor="ctr">
            <a:spAutoFit/>
          </a:bodyPr>
          <a:lstStyle/>
          <a:p>
            <a:pPr>
              <a:defRPr/>
            </a:pPr>
            <a:endParaRPr lang="zh-CN" altLang="en-US" sz="2400" b="0">
              <a:solidFill>
                <a:srgbClr val="FC0128"/>
              </a:solidFill>
            </a:endParaRPr>
          </a:p>
        </p:txBody>
      </p:sp>
      <p:sp>
        <p:nvSpPr>
          <p:cNvPr id="4" name="Line 11"/>
          <p:cNvSpPr>
            <a:spLocks noChangeShapeType="1"/>
          </p:cNvSpPr>
          <p:nvPr userDrawn="1"/>
        </p:nvSpPr>
        <p:spPr bwMode="auto">
          <a:xfrm>
            <a:off x="7451725" y="0"/>
            <a:ext cx="0" cy="5949950"/>
          </a:xfrm>
          <a:prstGeom prst="line">
            <a:avLst/>
          </a:prstGeom>
          <a:noFill/>
          <a:ln w="38100">
            <a:solidFill>
              <a:schemeClr val="bg2"/>
            </a:solidFill>
            <a:round/>
            <a:headEnd/>
            <a:tailEnd/>
          </a:ln>
        </p:spPr>
        <p:txBody>
          <a:bodyPr anchor="ctr">
            <a:spAutoFit/>
          </a:bodyPr>
          <a:lstStyle/>
          <a:p>
            <a:pPr>
              <a:defRPr/>
            </a:pPr>
            <a:endParaRPr lang="zh-CN" altLang="en-US" sz="2400" b="0">
              <a:solidFill>
                <a:srgbClr val="FC0128"/>
              </a:solidFill>
            </a:endParaRPr>
          </a:p>
        </p:txBody>
      </p:sp>
      <p:grpSp>
        <p:nvGrpSpPr>
          <p:cNvPr id="5" name="Group 12"/>
          <p:cNvGrpSpPr>
            <a:grpSpLocks/>
          </p:cNvGrpSpPr>
          <p:nvPr userDrawn="1"/>
        </p:nvGrpSpPr>
        <p:grpSpPr bwMode="auto">
          <a:xfrm>
            <a:off x="7596188" y="188913"/>
            <a:ext cx="1338262" cy="2189162"/>
            <a:chOff x="4704" y="1885"/>
            <a:chExt cx="843" cy="1379"/>
          </a:xfrm>
        </p:grpSpPr>
        <p:sp>
          <p:nvSpPr>
            <p:cNvPr id="6" name="Oval 13"/>
            <p:cNvSpPr>
              <a:spLocks noChangeArrowheads="1"/>
            </p:cNvSpPr>
            <p:nvPr/>
          </p:nvSpPr>
          <p:spPr bwMode="auto">
            <a:xfrm>
              <a:off x="4704" y="1885"/>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7" name="Oval 14"/>
            <p:cNvSpPr>
              <a:spLocks noChangeArrowheads="1"/>
            </p:cNvSpPr>
            <p:nvPr/>
          </p:nvSpPr>
          <p:spPr bwMode="auto">
            <a:xfrm>
              <a:off x="4883" y="1885"/>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8" name="Oval 15"/>
            <p:cNvSpPr>
              <a:spLocks noChangeArrowheads="1"/>
            </p:cNvSpPr>
            <p:nvPr/>
          </p:nvSpPr>
          <p:spPr bwMode="auto">
            <a:xfrm>
              <a:off x="5062" y="1885"/>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9" name="Oval 16"/>
            <p:cNvSpPr>
              <a:spLocks noChangeArrowheads="1"/>
            </p:cNvSpPr>
            <p:nvPr/>
          </p:nvSpPr>
          <p:spPr bwMode="auto">
            <a:xfrm>
              <a:off x="4704" y="2064"/>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0" name="Oval 17"/>
            <p:cNvSpPr>
              <a:spLocks noChangeArrowheads="1"/>
            </p:cNvSpPr>
            <p:nvPr/>
          </p:nvSpPr>
          <p:spPr bwMode="auto">
            <a:xfrm>
              <a:off x="4883" y="2064"/>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1" name="Oval 18"/>
            <p:cNvSpPr>
              <a:spLocks noChangeArrowheads="1"/>
            </p:cNvSpPr>
            <p:nvPr/>
          </p:nvSpPr>
          <p:spPr bwMode="auto">
            <a:xfrm>
              <a:off x="5062" y="2064"/>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2" name="Oval 19"/>
            <p:cNvSpPr>
              <a:spLocks noChangeArrowheads="1"/>
            </p:cNvSpPr>
            <p:nvPr/>
          </p:nvSpPr>
          <p:spPr bwMode="auto">
            <a:xfrm>
              <a:off x="5241" y="2064"/>
              <a:ext cx="127" cy="127"/>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3" name="Oval 20"/>
            <p:cNvSpPr>
              <a:spLocks noChangeArrowheads="1"/>
            </p:cNvSpPr>
            <p:nvPr/>
          </p:nvSpPr>
          <p:spPr bwMode="auto">
            <a:xfrm>
              <a:off x="4704" y="2243"/>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4" name="Oval 21"/>
            <p:cNvSpPr>
              <a:spLocks noChangeArrowheads="1"/>
            </p:cNvSpPr>
            <p:nvPr/>
          </p:nvSpPr>
          <p:spPr bwMode="auto">
            <a:xfrm>
              <a:off x="4883" y="2243"/>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5" name="Oval 22"/>
            <p:cNvSpPr>
              <a:spLocks noChangeArrowheads="1"/>
            </p:cNvSpPr>
            <p:nvPr/>
          </p:nvSpPr>
          <p:spPr bwMode="auto">
            <a:xfrm>
              <a:off x="5062" y="2243"/>
              <a:ext cx="127" cy="127"/>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6" name="Oval 23"/>
            <p:cNvSpPr>
              <a:spLocks noChangeArrowheads="1"/>
            </p:cNvSpPr>
            <p:nvPr/>
          </p:nvSpPr>
          <p:spPr bwMode="auto">
            <a:xfrm>
              <a:off x="5241" y="2243"/>
              <a:ext cx="127" cy="127"/>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7" name="Oval 24"/>
            <p:cNvSpPr>
              <a:spLocks noChangeArrowheads="1"/>
            </p:cNvSpPr>
            <p:nvPr/>
          </p:nvSpPr>
          <p:spPr bwMode="auto">
            <a:xfrm>
              <a:off x="5420" y="2243"/>
              <a:ext cx="127" cy="127"/>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8" name="Oval 25"/>
            <p:cNvSpPr>
              <a:spLocks noChangeArrowheads="1"/>
            </p:cNvSpPr>
            <p:nvPr/>
          </p:nvSpPr>
          <p:spPr bwMode="auto">
            <a:xfrm>
              <a:off x="4704" y="2421"/>
              <a:ext cx="127" cy="128"/>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9" name="Oval 26"/>
            <p:cNvSpPr>
              <a:spLocks noChangeArrowheads="1"/>
            </p:cNvSpPr>
            <p:nvPr/>
          </p:nvSpPr>
          <p:spPr bwMode="auto">
            <a:xfrm>
              <a:off x="4883" y="2421"/>
              <a:ext cx="127" cy="128"/>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0" name="Oval 27"/>
            <p:cNvSpPr>
              <a:spLocks noChangeArrowheads="1"/>
            </p:cNvSpPr>
            <p:nvPr/>
          </p:nvSpPr>
          <p:spPr bwMode="auto">
            <a:xfrm>
              <a:off x="5062" y="2421"/>
              <a:ext cx="127" cy="128"/>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1" name="Oval 28"/>
            <p:cNvSpPr>
              <a:spLocks noChangeArrowheads="1"/>
            </p:cNvSpPr>
            <p:nvPr/>
          </p:nvSpPr>
          <p:spPr bwMode="auto">
            <a:xfrm>
              <a:off x="5241" y="2421"/>
              <a:ext cx="127" cy="128"/>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2" name="Oval 29"/>
            <p:cNvSpPr>
              <a:spLocks noChangeArrowheads="1"/>
            </p:cNvSpPr>
            <p:nvPr/>
          </p:nvSpPr>
          <p:spPr bwMode="auto">
            <a:xfrm>
              <a:off x="4704" y="2600"/>
              <a:ext cx="127" cy="128"/>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3" name="Oval 30"/>
            <p:cNvSpPr>
              <a:spLocks noChangeArrowheads="1"/>
            </p:cNvSpPr>
            <p:nvPr/>
          </p:nvSpPr>
          <p:spPr bwMode="auto">
            <a:xfrm>
              <a:off x="4883" y="2600"/>
              <a:ext cx="127" cy="128"/>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4" name="Oval 31"/>
            <p:cNvSpPr>
              <a:spLocks noChangeArrowheads="1"/>
            </p:cNvSpPr>
            <p:nvPr/>
          </p:nvSpPr>
          <p:spPr bwMode="auto">
            <a:xfrm>
              <a:off x="5062" y="2600"/>
              <a:ext cx="127" cy="128"/>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5" name="Oval 32"/>
            <p:cNvSpPr>
              <a:spLocks noChangeArrowheads="1"/>
            </p:cNvSpPr>
            <p:nvPr/>
          </p:nvSpPr>
          <p:spPr bwMode="auto">
            <a:xfrm>
              <a:off x="5241" y="2600"/>
              <a:ext cx="127" cy="128"/>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6" name="Oval 33"/>
            <p:cNvSpPr>
              <a:spLocks noChangeArrowheads="1"/>
            </p:cNvSpPr>
            <p:nvPr/>
          </p:nvSpPr>
          <p:spPr bwMode="auto">
            <a:xfrm>
              <a:off x="5420" y="2600"/>
              <a:ext cx="127" cy="128"/>
            </a:xfrm>
            <a:prstGeom prst="ellipse">
              <a:avLst/>
            </a:prstGeom>
            <a:solidFill>
              <a:schemeClr val="folHlink"/>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7" name="Oval 34"/>
            <p:cNvSpPr>
              <a:spLocks noChangeArrowheads="1"/>
            </p:cNvSpPr>
            <p:nvPr/>
          </p:nvSpPr>
          <p:spPr bwMode="auto">
            <a:xfrm>
              <a:off x="4704" y="2779"/>
              <a:ext cx="127" cy="127"/>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8" name="Oval 35"/>
            <p:cNvSpPr>
              <a:spLocks noChangeArrowheads="1"/>
            </p:cNvSpPr>
            <p:nvPr/>
          </p:nvSpPr>
          <p:spPr bwMode="auto">
            <a:xfrm>
              <a:off x="4883" y="2779"/>
              <a:ext cx="127" cy="127"/>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9" name="Oval 36"/>
            <p:cNvSpPr>
              <a:spLocks noChangeArrowheads="1"/>
            </p:cNvSpPr>
            <p:nvPr/>
          </p:nvSpPr>
          <p:spPr bwMode="auto">
            <a:xfrm>
              <a:off x="5062" y="2779"/>
              <a:ext cx="127" cy="127"/>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30" name="Oval 37"/>
            <p:cNvSpPr>
              <a:spLocks noChangeArrowheads="1"/>
            </p:cNvSpPr>
            <p:nvPr/>
          </p:nvSpPr>
          <p:spPr bwMode="auto">
            <a:xfrm>
              <a:off x="5241" y="2779"/>
              <a:ext cx="127" cy="127"/>
            </a:xfrm>
            <a:prstGeom prst="ellipse">
              <a:avLst/>
            </a:prstGeom>
            <a:solidFill>
              <a:schemeClr val="folHlink"/>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31" name="Oval 38"/>
            <p:cNvSpPr>
              <a:spLocks noChangeArrowheads="1"/>
            </p:cNvSpPr>
            <p:nvPr/>
          </p:nvSpPr>
          <p:spPr bwMode="auto">
            <a:xfrm>
              <a:off x="4704" y="2958"/>
              <a:ext cx="127" cy="127"/>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32" name="Oval 39"/>
            <p:cNvSpPr>
              <a:spLocks noChangeArrowheads="1"/>
            </p:cNvSpPr>
            <p:nvPr/>
          </p:nvSpPr>
          <p:spPr bwMode="auto">
            <a:xfrm>
              <a:off x="4883" y="2958"/>
              <a:ext cx="127" cy="127"/>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33" name="Oval 40"/>
            <p:cNvSpPr>
              <a:spLocks noChangeArrowheads="1"/>
            </p:cNvSpPr>
            <p:nvPr/>
          </p:nvSpPr>
          <p:spPr bwMode="auto">
            <a:xfrm>
              <a:off x="5062" y="2958"/>
              <a:ext cx="127" cy="127"/>
            </a:xfrm>
            <a:prstGeom prst="ellipse">
              <a:avLst/>
            </a:prstGeom>
            <a:solidFill>
              <a:schemeClr val="folHlink"/>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34" name="Oval 41"/>
            <p:cNvSpPr>
              <a:spLocks noChangeArrowheads="1"/>
            </p:cNvSpPr>
            <p:nvPr/>
          </p:nvSpPr>
          <p:spPr bwMode="auto">
            <a:xfrm>
              <a:off x="5241" y="2958"/>
              <a:ext cx="127" cy="127"/>
            </a:xfrm>
            <a:prstGeom prst="ellipse">
              <a:avLst/>
            </a:prstGeom>
            <a:solidFill>
              <a:schemeClr val="folHlink"/>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35" name="Oval 42"/>
            <p:cNvSpPr>
              <a:spLocks noChangeArrowheads="1"/>
            </p:cNvSpPr>
            <p:nvPr/>
          </p:nvSpPr>
          <p:spPr bwMode="auto">
            <a:xfrm>
              <a:off x="4883" y="3137"/>
              <a:ext cx="127" cy="127"/>
            </a:xfrm>
            <a:prstGeom prst="ellipse">
              <a:avLst/>
            </a:prstGeom>
            <a:solidFill>
              <a:schemeClr val="folHlink"/>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36" name="Oval 43"/>
            <p:cNvSpPr>
              <a:spLocks noChangeArrowheads="1"/>
            </p:cNvSpPr>
            <p:nvPr/>
          </p:nvSpPr>
          <p:spPr bwMode="auto">
            <a:xfrm>
              <a:off x="5241" y="3137"/>
              <a:ext cx="127" cy="127"/>
            </a:xfrm>
            <a:prstGeom prst="ellipse">
              <a:avLst/>
            </a:prstGeom>
            <a:solidFill>
              <a:schemeClr val="folHlink"/>
            </a:solidFill>
            <a:ln w="9525">
              <a:noFill/>
              <a:round/>
              <a:headEnd/>
              <a:tailEnd/>
            </a:ln>
          </p:spPr>
          <p:txBody>
            <a:bodyPr wrap="none" anchor="ctr"/>
            <a:lstStyle/>
            <a:p>
              <a:pPr algn="ctr" eaLnBrk="0" hangingPunct="0">
                <a:defRPr/>
              </a:pPr>
              <a:endParaRPr lang="zh-CN" altLang="en-US" sz="2400" b="0">
                <a:solidFill>
                  <a:srgbClr val="FC0128"/>
                </a:solidFill>
              </a:endParaRPr>
            </a:p>
          </p:txBody>
        </p:sp>
      </p:grpSp>
      <p:sp>
        <p:nvSpPr>
          <p:cNvPr id="37" name="Rectangle 44"/>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algn="ctr" eaLnBrk="0" hangingPunct="0">
              <a:defRPr/>
            </a:pPr>
            <a:endParaRPr lang="zh-CN" altLang="en-US" sz="2400" b="0">
              <a:solidFill>
                <a:srgbClr val="FC0128"/>
              </a:solidFill>
            </a:endParaRPr>
          </a:p>
        </p:txBody>
      </p:sp>
      <p:sp>
        <p:nvSpPr>
          <p:cNvPr id="38" name="Rectangle 45"/>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algn="ctr" eaLnBrk="0" hangingPunct="0">
              <a:defRPr/>
            </a:pPr>
            <a:endParaRPr lang="zh-CN" altLang="en-US" sz="2400" b="0">
              <a:solidFill>
                <a:srgbClr val="FC0128"/>
              </a:solidFill>
            </a:endParaRPr>
          </a:p>
        </p:txBody>
      </p:sp>
      <p:sp>
        <p:nvSpPr>
          <p:cNvPr id="39" name="Rectangle 46"/>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algn="ctr" eaLnBrk="0" hangingPunct="0">
              <a:defRPr/>
            </a:pPr>
            <a:endParaRPr lang="zh-CN" altLang="en-US" sz="2400" b="0">
              <a:solidFill>
                <a:srgbClr val="FC0128"/>
              </a:solidFill>
            </a:endParaRPr>
          </a:p>
        </p:txBody>
      </p:sp>
      <p:pic>
        <p:nvPicPr>
          <p:cNvPr id="40" name="Picture 47" descr="buaa_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597650"/>
            <a:ext cx="13319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647965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4363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52369857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9792255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6246061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43767230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6663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8879493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6240772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7058230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6770982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125538"/>
            <a:ext cx="3848100" cy="2178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125538"/>
            <a:ext cx="3848100" cy="2178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9470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theme" Target="../theme/theme10.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theme" Target="../theme/theme11.xml"/><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slideLayout" Target="../slideLayouts/slideLayout135.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theme" Target="../theme/theme12.x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slideLayout" Target="../slideLayouts/slideLayout147.xml"/><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5.xml"/><Relationship Id="rId13" Type="http://schemas.openxmlformats.org/officeDocument/2006/relationships/theme" Target="../theme/theme13.xml"/><Relationship Id="rId3" Type="http://schemas.openxmlformats.org/officeDocument/2006/relationships/slideLayout" Target="../slideLayouts/slideLayout150.xml"/><Relationship Id="rId7" Type="http://schemas.openxmlformats.org/officeDocument/2006/relationships/slideLayout" Target="../slideLayouts/slideLayout154.xml"/><Relationship Id="rId12" Type="http://schemas.openxmlformats.org/officeDocument/2006/relationships/slideLayout" Target="../slideLayouts/slideLayout159.xml"/><Relationship Id="rId2" Type="http://schemas.openxmlformats.org/officeDocument/2006/relationships/slideLayout" Target="../slideLayouts/slideLayout149.xml"/><Relationship Id="rId1" Type="http://schemas.openxmlformats.org/officeDocument/2006/relationships/slideLayout" Target="../slideLayouts/slideLayout148.xml"/><Relationship Id="rId6" Type="http://schemas.openxmlformats.org/officeDocument/2006/relationships/slideLayout" Target="../slideLayouts/slideLayout153.xml"/><Relationship Id="rId11" Type="http://schemas.openxmlformats.org/officeDocument/2006/relationships/slideLayout" Target="../slideLayouts/slideLayout158.xml"/><Relationship Id="rId5" Type="http://schemas.openxmlformats.org/officeDocument/2006/relationships/slideLayout" Target="../slideLayouts/slideLayout152.xml"/><Relationship Id="rId10" Type="http://schemas.openxmlformats.org/officeDocument/2006/relationships/slideLayout" Target="../slideLayouts/slideLayout157.xml"/><Relationship Id="rId4" Type="http://schemas.openxmlformats.org/officeDocument/2006/relationships/slideLayout" Target="../slideLayouts/slideLayout151.xml"/><Relationship Id="rId9" Type="http://schemas.openxmlformats.org/officeDocument/2006/relationships/slideLayout" Target="../slideLayouts/slideLayout156.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7.xml"/><Relationship Id="rId13" Type="http://schemas.openxmlformats.org/officeDocument/2006/relationships/theme" Target="../theme/theme14.xml"/><Relationship Id="rId3" Type="http://schemas.openxmlformats.org/officeDocument/2006/relationships/slideLayout" Target="../slideLayouts/slideLayout162.xml"/><Relationship Id="rId7" Type="http://schemas.openxmlformats.org/officeDocument/2006/relationships/slideLayout" Target="../slideLayouts/slideLayout166.xml"/><Relationship Id="rId12" Type="http://schemas.openxmlformats.org/officeDocument/2006/relationships/slideLayout" Target="../slideLayouts/slideLayout171.xml"/><Relationship Id="rId2" Type="http://schemas.openxmlformats.org/officeDocument/2006/relationships/slideLayout" Target="../slideLayouts/slideLayout161.xml"/><Relationship Id="rId1" Type="http://schemas.openxmlformats.org/officeDocument/2006/relationships/slideLayout" Target="../slideLayouts/slideLayout160.xml"/><Relationship Id="rId6" Type="http://schemas.openxmlformats.org/officeDocument/2006/relationships/slideLayout" Target="../slideLayouts/slideLayout165.xml"/><Relationship Id="rId11" Type="http://schemas.openxmlformats.org/officeDocument/2006/relationships/slideLayout" Target="../slideLayouts/slideLayout170.xml"/><Relationship Id="rId5" Type="http://schemas.openxmlformats.org/officeDocument/2006/relationships/slideLayout" Target="../slideLayouts/slideLayout164.xml"/><Relationship Id="rId10" Type="http://schemas.openxmlformats.org/officeDocument/2006/relationships/slideLayout" Target="../slideLayouts/slideLayout169.xml"/><Relationship Id="rId4" Type="http://schemas.openxmlformats.org/officeDocument/2006/relationships/slideLayout" Target="../slideLayouts/slideLayout163.xml"/><Relationship Id="rId9" Type="http://schemas.openxmlformats.org/officeDocument/2006/relationships/slideLayout" Target="../slideLayouts/slideLayout168.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9.xml"/><Relationship Id="rId13" Type="http://schemas.openxmlformats.org/officeDocument/2006/relationships/slideLayout" Target="../slideLayouts/slideLayout184.xml"/><Relationship Id="rId3" Type="http://schemas.openxmlformats.org/officeDocument/2006/relationships/slideLayout" Target="../slideLayouts/slideLayout174.xml"/><Relationship Id="rId7" Type="http://schemas.openxmlformats.org/officeDocument/2006/relationships/slideLayout" Target="../slideLayouts/slideLayout178.xml"/><Relationship Id="rId12" Type="http://schemas.openxmlformats.org/officeDocument/2006/relationships/slideLayout" Target="../slideLayouts/slideLayout183.xml"/><Relationship Id="rId2" Type="http://schemas.openxmlformats.org/officeDocument/2006/relationships/slideLayout" Target="../slideLayouts/slideLayout173.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11" Type="http://schemas.openxmlformats.org/officeDocument/2006/relationships/slideLayout" Target="../slideLayouts/slideLayout182.xml"/><Relationship Id="rId5" Type="http://schemas.openxmlformats.org/officeDocument/2006/relationships/slideLayout" Target="../slideLayouts/slideLayout176.xml"/><Relationship Id="rId10" Type="http://schemas.openxmlformats.org/officeDocument/2006/relationships/slideLayout" Target="../slideLayouts/slideLayout181.xml"/><Relationship Id="rId4" Type="http://schemas.openxmlformats.org/officeDocument/2006/relationships/slideLayout" Target="../slideLayouts/slideLayout175.xml"/><Relationship Id="rId9" Type="http://schemas.openxmlformats.org/officeDocument/2006/relationships/slideLayout" Target="../slideLayouts/slideLayout180.xml"/><Relationship Id="rId14" Type="http://schemas.openxmlformats.org/officeDocument/2006/relationships/theme" Target="../theme/theme1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image" Target="../media/image5.png"/><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image" Target="../media/image7.jpeg"/><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theme" Target="../theme/theme7.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theme" Target="../theme/theme8.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theme" Target="../theme/theme9.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404813"/>
            <a:ext cx="5257800" cy="36830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zh-CN" altLang="en-US"/>
              <a:t>标题</a:t>
            </a:r>
          </a:p>
        </p:txBody>
      </p:sp>
      <p:sp>
        <p:nvSpPr>
          <p:cNvPr id="1027" name="Rectangle 5"/>
          <p:cNvSpPr>
            <a:spLocks noGrp="1" noChangeArrowheads="1"/>
          </p:cNvSpPr>
          <p:nvPr>
            <p:ph type="body" idx="1"/>
          </p:nvPr>
        </p:nvSpPr>
        <p:spPr bwMode="auto">
          <a:xfrm>
            <a:off x="685800" y="1125538"/>
            <a:ext cx="7848600" cy="21780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ltLang="zh-CN"/>
              <a:t>This is our 1st Level Bullet</a:t>
            </a:r>
          </a:p>
          <a:p>
            <a:pPr lvl="1"/>
            <a:r>
              <a:rPr lang="en-US" altLang="zh-CN"/>
              <a:t>This is our 2nd level bullet</a:t>
            </a:r>
          </a:p>
          <a:p>
            <a:pPr lvl="2"/>
            <a:r>
              <a:rPr lang="en-US" altLang="zh-CN"/>
              <a:t>This is our 3rd level bullet</a:t>
            </a:r>
          </a:p>
          <a:p>
            <a:pPr lvl="0"/>
            <a:r>
              <a:rPr lang="en-US" altLang="zh-CN"/>
              <a:t>This is our next 1st Level Bullet</a:t>
            </a:r>
          </a:p>
          <a:p>
            <a:pPr lvl="1"/>
            <a:r>
              <a:rPr lang="en-US" altLang="zh-CN"/>
              <a:t>This is our 2nd level bullet</a:t>
            </a:r>
          </a:p>
          <a:p>
            <a:pPr lvl="2"/>
            <a:r>
              <a:rPr lang="en-US" altLang="zh-CN"/>
              <a:t>This is our 3rd level bullet</a:t>
            </a:r>
          </a:p>
        </p:txBody>
      </p:sp>
      <p:sp>
        <p:nvSpPr>
          <p:cNvPr id="1028" name="Rectangle 11"/>
          <p:cNvSpPr>
            <a:spLocks noChangeArrowheads="1"/>
          </p:cNvSpPr>
          <p:nvPr userDrawn="1"/>
        </p:nvSpPr>
        <p:spPr bwMode="auto">
          <a:xfrm>
            <a:off x="0" y="0"/>
            <a:ext cx="7380288" cy="260350"/>
          </a:xfrm>
          <a:prstGeom prst="rect">
            <a:avLst/>
          </a:prstGeom>
          <a:solidFill>
            <a:srgbClr val="C30224"/>
          </a:solidFill>
          <a:ln w="9525">
            <a:noFill/>
            <a:miter lim="800000"/>
            <a:headEnd/>
            <a:tailEnd/>
          </a:ln>
        </p:spPr>
        <p:txBody>
          <a:bodyPr wrap="none" anchor="ctr"/>
          <a:lstStyle/>
          <a:p>
            <a:endParaRPr lang="zh-CN" altLang="en-US" sz="2400" b="0">
              <a:solidFill>
                <a:schemeClr val="tx2"/>
              </a:solidFill>
              <a:latin typeface="Times New Roman" pitchFamily="18" charset="0"/>
            </a:endParaRPr>
          </a:p>
        </p:txBody>
      </p:sp>
      <p:sp>
        <p:nvSpPr>
          <p:cNvPr id="1029"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p:spPr>
        <p:txBody>
          <a:bodyPr anchor="ctr">
            <a:spAutoFit/>
          </a:bodyPr>
          <a:lstStyle/>
          <a:p>
            <a:endParaRPr lang="zh-CN" altLang="en-US"/>
          </a:p>
        </p:txBody>
      </p:sp>
      <p:sp>
        <p:nvSpPr>
          <p:cNvPr id="1030" name="Rectangle 14"/>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031" name="Rectangle 15"/>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032" name="Rectangle 16"/>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033" name="Text Box 17"/>
          <p:cNvSpPr txBox="1">
            <a:spLocks noChangeArrowheads="1"/>
          </p:cNvSpPr>
          <p:nvPr userDrawn="1"/>
        </p:nvSpPr>
        <p:spPr bwMode="auto">
          <a:xfrm>
            <a:off x="8532813" y="6524625"/>
            <a:ext cx="576262" cy="304800"/>
          </a:xfrm>
          <a:prstGeom prst="rect">
            <a:avLst/>
          </a:prstGeom>
          <a:noFill/>
          <a:ln w="9525">
            <a:noFill/>
            <a:miter lim="800000"/>
            <a:headEnd/>
            <a:tailEnd/>
          </a:ln>
        </p:spPr>
        <p:txBody>
          <a:bodyPr>
            <a:spAutoFit/>
          </a:bodyPr>
          <a:lstStyle/>
          <a:p>
            <a:pPr algn="ctr" eaLnBrk="0" hangingPunct="0">
              <a:spcBef>
                <a:spcPct val="50000"/>
              </a:spcBef>
            </a:pPr>
            <a:fld id="{47FA0CBC-2AE7-4FC2-8FF7-905BB0E1BAAD}" type="slidenum">
              <a:rPr lang="zh-CN" altLang="en-US" sz="1400" b="0">
                <a:solidFill>
                  <a:srgbClr val="000099"/>
                </a:solidFill>
              </a:rPr>
              <a:pPr algn="ctr" eaLnBrk="0" hangingPunct="0">
                <a:spcBef>
                  <a:spcPct val="50000"/>
                </a:spcBef>
              </a:pPr>
              <a:t>‹#›</a:t>
            </a:fld>
            <a:endParaRPr lang="en-US" altLang="zh-CN" sz="1400" b="0">
              <a:solidFill>
                <a:srgbClr val="000099"/>
              </a:solidFill>
            </a:endParaRPr>
          </a:p>
        </p:txBody>
      </p:sp>
      <p:pic>
        <p:nvPicPr>
          <p:cNvPr id="1034" name="Picture 20" descr="buaa_1"/>
          <p:cNvPicPr>
            <a:picLocks noChangeAspect="1" noChangeArrowheads="1"/>
          </p:cNvPicPr>
          <p:nvPr userDrawn="1"/>
        </p:nvPicPr>
        <p:blipFill>
          <a:blip r:embed="rId15" cstate="print"/>
          <a:srcRect/>
          <a:stretch>
            <a:fillRect/>
          </a:stretch>
        </p:blipFill>
        <p:spPr bwMode="auto">
          <a:xfrm>
            <a:off x="0" y="6597650"/>
            <a:ext cx="1331913" cy="287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6"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spcBef>
          <a:spcPct val="10000"/>
        </a:spcBef>
        <a:spcAft>
          <a:spcPct val="1000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spcBef>
          <a:spcPct val="10000"/>
        </a:spcBef>
        <a:spcAft>
          <a:spcPct val="10000"/>
        </a:spcAft>
        <a:buClr>
          <a:srgbClr val="001ADC"/>
        </a:buClr>
        <a:buSzPct val="100000"/>
        <a:buFont typeface="Wingdings" pitchFamily="2" charset="2"/>
        <a:buChar char="Ø"/>
        <a:defRPr sz="2800" b="1">
          <a:solidFill>
            <a:schemeClr val="tx1"/>
          </a:solidFill>
          <a:latin typeface="+mn-lt"/>
          <a:ea typeface="+mn-ea"/>
        </a:defRPr>
      </a:lvl2pPr>
      <a:lvl3pPr marL="1050925" indent="-192088" algn="l" rtl="0" eaLnBrk="0" fontAlgn="base" hangingPunct="0">
        <a:spcBef>
          <a:spcPct val="10000"/>
        </a:spcBef>
        <a:spcAft>
          <a:spcPct val="10000"/>
        </a:spcAft>
        <a:buClr>
          <a:srgbClr val="05AD01"/>
        </a:buClr>
        <a:buSzPct val="100000"/>
        <a:buFont typeface="Wingdings" pitchFamily="2" charset="2"/>
        <a:buChar char="§"/>
        <a:defRPr sz="2400" b="1">
          <a:solidFill>
            <a:schemeClr val="tx1"/>
          </a:solidFill>
          <a:latin typeface="+mn-lt"/>
          <a:ea typeface="+mn-ea"/>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0" y="0"/>
            <a:ext cx="7380288" cy="260350"/>
          </a:xfrm>
          <a:prstGeom prst="rect">
            <a:avLst/>
          </a:prstGeom>
          <a:solidFill>
            <a:srgbClr val="C30224"/>
          </a:solidFill>
          <a:ln w="9525">
            <a:noFill/>
            <a:miter lim="800000"/>
            <a:headEnd/>
            <a:tailEnd/>
          </a:ln>
          <a:effectLst/>
        </p:spPr>
        <p:txBody>
          <a:bodyPr wrap="none" anchor="ctr"/>
          <a:lstStyle/>
          <a:p>
            <a:pPr>
              <a:defRPr/>
            </a:pPr>
            <a:endParaRPr lang="zh-CN" altLang="en-US" sz="2400" b="0">
              <a:solidFill>
                <a:srgbClr val="081D58"/>
              </a:solidFill>
              <a:latin typeface="Times New Roman" pitchFamily="18" charset="0"/>
            </a:endParaRPr>
          </a:p>
        </p:txBody>
      </p:sp>
      <p:sp>
        <p:nvSpPr>
          <p:cNvPr id="12291" name="Rectangle 12"/>
          <p:cNvSpPr>
            <a:spLocks noGrp="1" noChangeArrowheads="1"/>
          </p:cNvSpPr>
          <p:nvPr>
            <p:ph type="title"/>
          </p:nvPr>
        </p:nvSpPr>
        <p:spPr bwMode="auto">
          <a:xfrm>
            <a:off x="684213" y="376238"/>
            <a:ext cx="525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zh-CN" altLang="en-US"/>
              <a:t>标题</a:t>
            </a:r>
          </a:p>
        </p:txBody>
      </p:sp>
      <p:sp>
        <p:nvSpPr>
          <p:cNvPr id="1037" name="Line 13"/>
          <p:cNvSpPr>
            <a:spLocks noChangeShapeType="1"/>
          </p:cNvSpPr>
          <p:nvPr userDrawn="1"/>
        </p:nvSpPr>
        <p:spPr bwMode="auto">
          <a:xfrm flipV="1">
            <a:off x="611188" y="808038"/>
            <a:ext cx="8064500" cy="0"/>
          </a:xfrm>
          <a:prstGeom prst="line">
            <a:avLst/>
          </a:prstGeom>
          <a:noFill/>
          <a:ln w="38100">
            <a:solidFill>
              <a:schemeClr val="bg2"/>
            </a:solidFill>
            <a:round/>
            <a:headEnd/>
            <a:tailEnd/>
          </a:ln>
          <a:effectLst/>
        </p:spPr>
        <p:txBody>
          <a:bodyPr anchor="ctr">
            <a:spAutoFit/>
          </a:bodyPr>
          <a:lstStyle/>
          <a:p>
            <a:pPr algn="ctr" eaLnBrk="0" hangingPunct="0">
              <a:defRPr/>
            </a:pPr>
            <a:endParaRPr lang="zh-CN" altLang="en-US" sz="2000" b="0">
              <a:solidFill>
                <a:srgbClr val="FC0128"/>
              </a:solidFill>
              <a:ea typeface="+mn-ea"/>
            </a:endParaRPr>
          </a:p>
        </p:txBody>
      </p:sp>
      <p:sp>
        <p:nvSpPr>
          <p:cNvPr id="12293" name="Rectangle 14"/>
          <p:cNvSpPr>
            <a:spLocks noGrp="1" noChangeArrowheads="1"/>
          </p:cNvSpPr>
          <p:nvPr>
            <p:ph type="body" idx="1"/>
          </p:nvPr>
        </p:nvSpPr>
        <p:spPr bwMode="auto">
          <a:xfrm>
            <a:off x="685800" y="1125538"/>
            <a:ext cx="784860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a:t>This is our 1st Level Bullet</a:t>
            </a:r>
          </a:p>
          <a:p>
            <a:pPr lvl="1"/>
            <a:r>
              <a:rPr lang="en-US" altLang="zh-CN"/>
              <a:t>This is our 2nd level bullet</a:t>
            </a:r>
          </a:p>
          <a:p>
            <a:pPr lvl="2"/>
            <a:r>
              <a:rPr lang="en-US" altLang="zh-CN"/>
              <a:t>This is our 3rd level bullet</a:t>
            </a:r>
          </a:p>
          <a:p>
            <a:pPr lvl="0"/>
            <a:r>
              <a:rPr lang="en-US" altLang="zh-CN"/>
              <a:t>This is our next 1st Level Bullet</a:t>
            </a:r>
          </a:p>
          <a:p>
            <a:pPr lvl="1"/>
            <a:r>
              <a:rPr lang="en-US" altLang="zh-CN"/>
              <a:t>This is our 2nd level bullet</a:t>
            </a:r>
          </a:p>
          <a:p>
            <a:pPr lvl="2"/>
            <a:r>
              <a:rPr lang="en-US" altLang="zh-CN"/>
              <a:t>This is our 3rd level bullet</a:t>
            </a:r>
          </a:p>
        </p:txBody>
      </p:sp>
      <p:sp>
        <p:nvSpPr>
          <p:cNvPr id="1039" name="Rectangle 15"/>
          <p:cNvSpPr>
            <a:spLocks noChangeArrowheads="1"/>
          </p:cNvSpPr>
          <p:nvPr userDrawn="1"/>
        </p:nvSpPr>
        <p:spPr bwMode="auto">
          <a:xfrm>
            <a:off x="4763" y="6742113"/>
            <a:ext cx="8599487" cy="71437"/>
          </a:xfrm>
          <a:prstGeom prst="rect">
            <a:avLst/>
          </a:prstGeom>
          <a:solidFill>
            <a:srgbClr val="E88000"/>
          </a:solidFill>
          <a:ln w="9525">
            <a:noFill/>
            <a:miter lim="800000"/>
            <a:headEnd/>
            <a:tailEnd/>
          </a:ln>
          <a:effectLst/>
        </p:spPr>
        <p:txBody>
          <a:bodyPr wrap="none" anchor="ctr"/>
          <a:lstStyle/>
          <a:p>
            <a:pPr algn="ctr" eaLnBrk="0" hangingPunct="0">
              <a:defRPr/>
            </a:pPr>
            <a:endParaRPr lang="zh-CN" altLang="en-US" sz="2000" b="0">
              <a:solidFill>
                <a:srgbClr val="FC0128"/>
              </a:solidFill>
              <a:ea typeface="+mn-ea"/>
            </a:endParaRPr>
          </a:p>
        </p:txBody>
      </p:sp>
      <p:sp>
        <p:nvSpPr>
          <p:cNvPr id="1040" name="Rectangle 16"/>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a:effectLst/>
        </p:spPr>
        <p:txBody>
          <a:bodyPr wrap="none" anchor="ctr"/>
          <a:lstStyle/>
          <a:p>
            <a:pPr algn="ctr" eaLnBrk="0" hangingPunct="0">
              <a:defRPr/>
            </a:pPr>
            <a:endParaRPr lang="zh-CN" altLang="en-US" sz="2000" b="0">
              <a:solidFill>
                <a:srgbClr val="FC0128"/>
              </a:solidFill>
              <a:ea typeface="+mn-ea"/>
            </a:endParaRPr>
          </a:p>
        </p:txBody>
      </p:sp>
      <p:sp>
        <p:nvSpPr>
          <p:cNvPr id="1041" name="Rectangle 17"/>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a:effectLst/>
        </p:spPr>
        <p:txBody>
          <a:bodyPr wrap="none" anchor="ctr"/>
          <a:lstStyle/>
          <a:p>
            <a:pPr algn="ctr" eaLnBrk="0" hangingPunct="0">
              <a:defRPr/>
            </a:pPr>
            <a:endParaRPr lang="zh-CN" altLang="en-US" sz="2000" b="0">
              <a:solidFill>
                <a:srgbClr val="FC0128"/>
              </a:solidFill>
              <a:ea typeface="+mn-ea"/>
            </a:endParaRPr>
          </a:p>
        </p:txBody>
      </p:sp>
      <p:sp>
        <p:nvSpPr>
          <p:cNvPr id="1042" name="Text Box 18"/>
          <p:cNvSpPr txBox="1">
            <a:spLocks noChangeArrowheads="1"/>
          </p:cNvSpPr>
          <p:nvPr userDrawn="1"/>
        </p:nvSpPr>
        <p:spPr bwMode="auto">
          <a:xfrm>
            <a:off x="8532813" y="6524625"/>
            <a:ext cx="576262" cy="304800"/>
          </a:xfrm>
          <a:prstGeom prst="rect">
            <a:avLst/>
          </a:prstGeom>
          <a:noFill/>
          <a:ln w="9525">
            <a:noFill/>
            <a:miter lim="800000"/>
            <a:headEnd/>
            <a:tailEnd/>
          </a:ln>
          <a:effectLst/>
        </p:spPr>
        <p:txBody>
          <a:bodyPr>
            <a:spAutoFit/>
          </a:bodyPr>
          <a:lstStyle/>
          <a:p>
            <a:pPr algn="ctr" eaLnBrk="0" hangingPunct="0">
              <a:spcBef>
                <a:spcPct val="50000"/>
              </a:spcBef>
              <a:defRPr/>
            </a:pPr>
            <a:fld id="{DB2AB3CC-9826-4703-845D-3D69FA9BCCE1}" type="slidenum">
              <a:rPr lang="zh-CN" altLang="en-US" sz="1400" b="0">
                <a:solidFill>
                  <a:srgbClr val="000099"/>
                </a:solidFill>
              </a:rPr>
              <a:pPr algn="ctr" eaLnBrk="0" hangingPunct="0">
                <a:spcBef>
                  <a:spcPct val="50000"/>
                </a:spcBef>
                <a:defRPr/>
              </a:pPr>
              <a:t>‹#›</a:t>
            </a:fld>
            <a:endParaRPr lang="en-US" altLang="zh-CN" sz="1400" b="0">
              <a:solidFill>
                <a:srgbClr val="000099"/>
              </a:solidFill>
            </a:endParaRPr>
          </a:p>
        </p:txBody>
      </p:sp>
      <p:pic>
        <p:nvPicPr>
          <p:cNvPr id="12298" name="Picture 19" descr="buaa_1"/>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6597650"/>
            <a:ext cx="13319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852066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itchFamily="2" charset="2"/>
        <a:buChar char="Ø"/>
        <a:defRPr sz="2800"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itchFamily="2" charset="2"/>
        <a:buChar char="§"/>
        <a:defRPr sz="2400"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r>
              <a:rPr lang="en-US" b="0">
                <a:solidFill>
                  <a:prstClr val="black">
                    <a:tint val="75000"/>
                  </a:prstClr>
                </a:solidFill>
                <a:latin typeface="Calibri"/>
                <a:ea typeface="+mn-ea"/>
              </a:rPr>
              <a:t>7/09/2012</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r>
              <a:rPr lang="en-US" b="0">
                <a:solidFill>
                  <a:prstClr val="black">
                    <a:tint val="75000"/>
                  </a:prstClr>
                </a:solidFill>
                <a:latin typeface="Calibri"/>
                <a:ea typeface="+mn-ea"/>
              </a:rPr>
              <a:t>Summer 2012 -- Lecture #12</a:t>
            </a:r>
            <a:endParaRPr lang="en-US" b="0" dirty="0">
              <a:solidFill>
                <a:prstClr val="black">
                  <a:tint val="75000"/>
                </a:prstClr>
              </a:solidFill>
              <a:latin typeface="Calibri"/>
              <a:ea typeface="+mn-ea"/>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3CC63E4C-4642-794D-A2FD-70F6B81535F5}" type="slidenum">
              <a:rPr lang="en-US" b="0" smtClean="0">
                <a:solidFill>
                  <a:prstClr val="black">
                    <a:tint val="75000"/>
                  </a:prstClr>
                </a:solidFill>
                <a:latin typeface="Calibri"/>
                <a:ea typeface="+mn-ea"/>
              </a:rPr>
              <a:pPr defTabSz="457200" fontAlgn="auto">
                <a:spcBef>
                  <a:spcPts val="0"/>
                </a:spcBef>
                <a:spcAft>
                  <a:spcPts val="0"/>
                </a:spcAft>
              </a:pPr>
              <a:t>‹#›</a:t>
            </a:fld>
            <a:endParaRPr lang="en-US" b="0">
              <a:solidFill>
                <a:prstClr val="black">
                  <a:tint val="75000"/>
                </a:prstClr>
              </a:solidFill>
              <a:latin typeface="Calibri"/>
              <a:ea typeface="+mn-ea"/>
            </a:endParaRPr>
          </a:p>
        </p:txBody>
      </p:sp>
    </p:spTree>
    <p:extLst>
      <p:ext uri="{BB962C8B-B14F-4D97-AF65-F5344CB8AC3E}">
        <p14:creationId xmlns:p14="http://schemas.microsoft.com/office/powerpoint/2010/main" val="2400059056"/>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r>
              <a:rPr lang="en-US" b="0">
                <a:solidFill>
                  <a:prstClr val="black">
                    <a:tint val="75000"/>
                  </a:prstClr>
                </a:solidFill>
                <a:latin typeface="Calibri"/>
                <a:ea typeface="+mn-ea"/>
              </a:rPr>
              <a:t>7/30/2012</a:t>
            </a:r>
            <a:endParaRPr lang="en-US" b="0" dirty="0">
              <a:solidFill>
                <a:prstClr val="black">
                  <a:tint val="75000"/>
                </a:prstClr>
              </a:solidFill>
              <a:latin typeface="Calibri"/>
              <a:ea typeface="+mn-ea"/>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r>
              <a:rPr lang="en-US" b="0">
                <a:solidFill>
                  <a:prstClr val="black">
                    <a:tint val="75000"/>
                  </a:prstClr>
                </a:solidFill>
                <a:latin typeface="Calibri"/>
                <a:ea typeface="+mn-ea"/>
              </a:rPr>
              <a:t>Summer 2012 -- Lecture #24</a:t>
            </a:r>
            <a:endParaRPr lang="en-US" b="0" dirty="0">
              <a:solidFill>
                <a:prstClr val="black">
                  <a:tint val="75000"/>
                </a:prstClr>
              </a:solidFill>
              <a:latin typeface="Calibri"/>
              <a:ea typeface="+mn-ea"/>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3CC63E4C-4642-794D-A2FD-70F6B81535F5}" type="slidenum">
              <a:rPr lang="en-US" b="0" smtClean="0">
                <a:solidFill>
                  <a:prstClr val="black">
                    <a:tint val="75000"/>
                  </a:prstClr>
                </a:solidFill>
                <a:latin typeface="Calibri"/>
                <a:ea typeface="+mn-ea"/>
              </a:rPr>
              <a:pPr defTabSz="457200" fontAlgn="auto">
                <a:spcBef>
                  <a:spcPts val="0"/>
                </a:spcBef>
                <a:spcAft>
                  <a:spcPts val="0"/>
                </a:spcAft>
              </a:pPr>
              <a:t>‹#›</a:t>
            </a:fld>
            <a:endParaRPr lang="en-US" b="0" dirty="0">
              <a:solidFill>
                <a:prstClr val="black">
                  <a:tint val="75000"/>
                </a:prstClr>
              </a:solidFill>
              <a:latin typeface="Calibri"/>
              <a:ea typeface="+mn-ea"/>
            </a:endParaRPr>
          </a:p>
        </p:txBody>
      </p:sp>
    </p:spTree>
    <p:extLst>
      <p:ext uri="{BB962C8B-B14F-4D97-AF65-F5344CB8AC3E}">
        <p14:creationId xmlns:p14="http://schemas.microsoft.com/office/powerpoint/2010/main" val="4185075014"/>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r>
              <a:rPr lang="en-US" b="0">
                <a:solidFill>
                  <a:prstClr val="black">
                    <a:tint val="75000"/>
                  </a:prstClr>
                </a:solidFill>
                <a:latin typeface="Calibri"/>
                <a:ea typeface="+mn-ea"/>
              </a:rPr>
              <a:t>7/30/2012</a:t>
            </a:r>
            <a:endParaRPr lang="en-US" b="0" dirty="0">
              <a:solidFill>
                <a:prstClr val="black">
                  <a:tint val="75000"/>
                </a:prstClr>
              </a:solidFill>
              <a:latin typeface="Calibri"/>
              <a:ea typeface="+mn-ea"/>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r>
              <a:rPr lang="en-US" b="0">
                <a:solidFill>
                  <a:prstClr val="black">
                    <a:tint val="75000"/>
                  </a:prstClr>
                </a:solidFill>
                <a:latin typeface="Calibri"/>
                <a:ea typeface="+mn-ea"/>
              </a:rPr>
              <a:t>Summer 2012 -- Lecture #24</a:t>
            </a:r>
            <a:endParaRPr lang="en-US" b="0" dirty="0">
              <a:solidFill>
                <a:prstClr val="black">
                  <a:tint val="75000"/>
                </a:prstClr>
              </a:solidFill>
              <a:latin typeface="Calibri"/>
              <a:ea typeface="+mn-ea"/>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3CC63E4C-4642-794D-A2FD-70F6B81535F5}" type="slidenum">
              <a:rPr lang="en-US" b="0" smtClean="0">
                <a:solidFill>
                  <a:prstClr val="black">
                    <a:tint val="75000"/>
                  </a:prstClr>
                </a:solidFill>
                <a:latin typeface="Calibri"/>
                <a:ea typeface="+mn-ea"/>
              </a:rPr>
              <a:pPr defTabSz="457200" fontAlgn="auto">
                <a:spcBef>
                  <a:spcPts val="0"/>
                </a:spcBef>
                <a:spcAft>
                  <a:spcPts val="0"/>
                </a:spcAft>
              </a:pPr>
              <a:t>‹#›</a:t>
            </a:fld>
            <a:endParaRPr lang="en-US" b="0" dirty="0">
              <a:solidFill>
                <a:prstClr val="black">
                  <a:tint val="75000"/>
                </a:prstClr>
              </a:solidFill>
              <a:latin typeface="Calibri"/>
              <a:ea typeface="+mn-ea"/>
            </a:endParaRPr>
          </a:p>
        </p:txBody>
      </p:sp>
    </p:spTree>
    <p:extLst>
      <p:ext uri="{BB962C8B-B14F-4D97-AF65-F5344CB8AC3E}">
        <p14:creationId xmlns:p14="http://schemas.microsoft.com/office/powerpoint/2010/main" val="1653773917"/>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r>
              <a:rPr lang="en-US" b="0">
                <a:solidFill>
                  <a:prstClr val="black">
                    <a:tint val="75000"/>
                  </a:prstClr>
                </a:solidFill>
                <a:latin typeface="Calibri"/>
                <a:ea typeface="+mn-ea"/>
              </a:rPr>
              <a:t>7/18/2012</a:t>
            </a:r>
            <a:endParaRPr lang="en-US" b="0" dirty="0">
              <a:solidFill>
                <a:prstClr val="black">
                  <a:tint val="75000"/>
                </a:prstClr>
              </a:solidFill>
              <a:latin typeface="Calibri"/>
              <a:ea typeface="+mn-ea"/>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r>
              <a:rPr lang="en-US" b="0">
                <a:solidFill>
                  <a:prstClr val="black">
                    <a:tint val="75000"/>
                  </a:prstClr>
                </a:solidFill>
                <a:latin typeface="Calibri"/>
                <a:ea typeface="+mn-ea"/>
              </a:rPr>
              <a:t>Summer 2012 -- Lecture #18</a:t>
            </a:r>
            <a:endParaRPr lang="en-US" b="0" dirty="0">
              <a:solidFill>
                <a:prstClr val="black">
                  <a:tint val="75000"/>
                </a:prstClr>
              </a:solidFill>
              <a:latin typeface="Calibri"/>
              <a:ea typeface="+mn-ea"/>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3CC63E4C-4642-794D-A2FD-70F6B81535F5}" type="slidenum">
              <a:rPr lang="en-US" b="0" smtClean="0">
                <a:solidFill>
                  <a:prstClr val="black">
                    <a:tint val="75000"/>
                  </a:prstClr>
                </a:solidFill>
                <a:latin typeface="Calibri"/>
                <a:ea typeface="+mn-ea"/>
              </a:rPr>
              <a:pPr defTabSz="457200" fontAlgn="auto">
                <a:spcBef>
                  <a:spcPts val="0"/>
                </a:spcBef>
                <a:spcAft>
                  <a:spcPts val="0"/>
                </a:spcAft>
              </a:pPr>
              <a:t>‹#›</a:t>
            </a:fld>
            <a:endParaRPr lang="en-US" b="0" dirty="0">
              <a:solidFill>
                <a:prstClr val="black">
                  <a:tint val="75000"/>
                </a:prstClr>
              </a:solidFill>
              <a:latin typeface="Calibri"/>
              <a:ea typeface="+mn-ea"/>
            </a:endParaRPr>
          </a:p>
        </p:txBody>
      </p:sp>
    </p:spTree>
    <p:extLst>
      <p:ext uri="{BB962C8B-B14F-4D97-AF65-F5344CB8AC3E}">
        <p14:creationId xmlns:p14="http://schemas.microsoft.com/office/powerpoint/2010/main" val="3464756336"/>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130622"/>
            <a:ext cx="9144000" cy="490066"/>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107504" y="836712"/>
            <a:ext cx="8928992" cy="52894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70D4654-5322-4622-82A1-7457C47F510F}" type="datetime1">
              <a:rPr lang="zh-CN" altLang="en-US" b="0" smtClean="0">
                <a:solidFill>
                  <a:prstClr val="black">
                    <a:tint val="75000"/>
                  </a:prstClr>
                </a:solidFill>
                <a:latin typeface="Calibri"/>
                <a:ea typeface="宋体"/>
              </a:rPr>
              <a:pPr fontAlgn="auto">
                <a:spcBef>
                  <a:spcPts val="0"/>
                </a:spcBef>
                <a:spcAft>
                  <a:spcPts val="0"/>
                </a:spcAft>
              </a:pPr>
              <a:t>2019/12/20</a:t>
            </a:fld>
            <a:endParaRPr lang="zh-CN" altLang="en-US" b="0">
              <a:solidFill>
                <a:prstClr val="black">
                  <a:tint val="75000"/>
                </a:prstClr>
              </a:solidFill>
              <a:latin typeface="Calibri"/>
              <a:ea typeface="宋体"/>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pPr fontAlgn="auto">
              <a:spcBef>
                <a:spcPts val="0"/>
              </a:spcBef>
              <a:spcAft>
                <a:spcPts val="0"/>
              </a:spcAft>
            </a:pPr>
            <a:r>
              <a:rPr lang="zh-CN" altLang="en-US" b="0">
                <a:solidFill>
                  <a:prstClr val="black"/>
                </a:solidFill>
                <a:latin typeface="Calibri"/>
                <a:ea typeface="宋体"/>
              </a:rPr>
              <a:t>北京航空航天大学计算机学院</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pPr fontAlgn="auto">
              <a:spcBef>
                <a:spcPts val="0"/>
              </a:spcBef>
              <a:spcAft>
                <a:spcPts val="0"/>
              </a:spcAft>
            </a:pPr>
            <a:fld id="{28830286-F6D1-4D88-8A08-C1E3876262BA}" type="slidenum">
              <a:rPr lang="zh-CN" altLang="en-US" b="0" smtClean="0">
                <a:solidFill>
                  <a:prstClr val="black"/>
                </a:solidFill>
                <a:latin typeface="Calibri"/>
                <a:ea typeface="宋体"/>
              </a:rPr>
              <a:pPr fontAlgn="auto">
                <a:spcBef>
                  <a:spcPts val="0"/>
                </a:spcBef>
                <a:spcAft>
                  <a:spcPts val="0"/>
                </a:spcAft>
              </a:pPr>
              <a:t>‹#›</a:t>
            </a:fld>
            <a:endParaRPr lang="zh-CN" altLang="en-US" b="0">
              <a:solidFill>
                <a:prstClr val="black"/>
              </a:solidFill>
              <a:latin typeface="Calibri"/>
              <a:ea typeface="宋体"/>
            </a:endParaRPr>
          </a:p>
        </p:txBody>
      </p:sp>
    </p:spTree>
    <p:extLst>
      <p:ext uri="{BB962C8B-B14F-4D97-AF65-F5344CB8AC3E}">
        <p14:creationId xmlns:p14="http://schemas.microsoft.com/office/powerpoint/2010/main" val="2568626144"/>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Lst>
  <p:hf hdr="0" dt="0"/>
  <p:txStyles>
    <p:titleStyle>
      <a:lvl1pPr algn="ctr" defTabSz="914400" rtl="0" eaLnBrk="1" latinLnBrk="0" hangingPunct="1">
        <a:spcBef>
          <a:spcPct val="0"/>
        </a:spcBef>
        <a:buNone/>
        <a:defRPr sz="4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userDrawn="1"/>
        </p:nvSpPr>
        <p:spPr bwMode="auto">
          <a:xfrm>
            <a:off x="0" y="0"/>
            <a:ext cx="7380288" cy="260350"/>
          </a:xfrm>
          <a:prstGeom prst="rect">
            <a:avLst/>
          </a:prstGeom>
          <a:solidFill>
            <a:srgbClr val="C30224"/>
          </a:solidFill>
          <a:ln w="9525">
            <a:noFill/>
            <a:miter lim="800000"/>
            <a:headEnd/>
            <a:tailEnd/>
          </a:ln>
        </p:spPr>
        <p:txBody>
          <a:bodyPr wrap="none" anchor="ctr"/>
          <a:lstStyle/>
          <a:p>
            <a:endParaRPr lang="zh-CN" altLang="en-US" sz="2400" b="0">
              <a:solidFill>
                <a:srgbClr val="081D58"/>
              </a:solidFill>
              <a:latin typeface="Times New Roman" pitchFamily="18" charset="0"/>
            </a:endParaRPr>
          </a:p>
        </p:txBody>
      </p:sp>
      <p:sp>
        <p:nvSpPr>
          <p:cNvPr id="1027" name="Rectangle 12"/>
          <p:cNvSpPr>
            <a:spLocks noGrp="1" noChangeArrowheads="1"/>
          </p:cNvSpPr>
          <p:nvPr>
            <p:ph type="title"/>
          </p:nvPr>
        </p:nvSpPr>
        <p:spPr bwMode="auto">
          <a:xfrm>
            <a:off x="684213" y="404813"/>
            <a:ext cx="5257800" cy="36830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zh-CN" altLang="en-US"/>
              <a:t>标题</a:t>
            </a:r>
          </a:p>
        </p:txBody>
      </p:sp>
      <p:sp>
        <p:nvSpPr>
          <p:cNvPr id="1028"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p:spPr>
        <p:txBody>
          <a:bodyPr anchor="ctr">
            <a:spAutoFit/>
          </a:bodyPr>
          <a:lstStyle/>
          <a:p>
            <a:endParaRPr lang="zh-CN" altLang="en-US" sz="2400" b="0">
              <a:solidFill>
                <a:srgbClr val="FC0128"/>
              </a:solidFill>
              <a:latin typeface="Arial" pitchFamily="34" charset="0"/>
            </a:endParaRPr>
          </a:p>
        </p:txBody>
      </p:sp>
      <p:sp>
        <p:nvSpPr>
          <p:cNvPr id="1029" name="Rectangle 14"/>
          <p:cNvSpPr>
            <a:spLocks noGrp="1" noChangeArrowheads="1"/>
          </p:cNvSpPr>
          <p:nvPr>
            <p:ph type="body" idx="1"/>
          </p:nvPr>
        </p:nvSpPr>
        <p:spPr bwMode="auto">
          <a:xfrm>
            <a:off x="685800" y="1125538"/>
            <a:ext cx="7848600" cy="21780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ltLang="zh-CN"/>
              <a:t>This is our 1st Level Bullet</a:t>
            </a:r>
          </a:p>
          <a:p>
            <a:pPr lvl="1"/>
            <a:r>
              <a:rPr lang="en-US" altLang="zh-CN"/>
              <a:t>This is our 2nd level bullet</a:t>
            </a:r>
          </a:p>
          <a:p>
            <a:pPr lvl="2"/>
            <a:r>
              <a:rPr lang="en-US" altLang="zh-CN"/>
              <a:t>This is our 3rd level bullet</a:t>
            </a:r>
          </a:p>
          <a:p>
            <a:pPr lvl="0"/>
            <a:r>
              <a:rPr lang="en-US" altLang="zh-CN"/>
              <a:t>This is our next 1st Level Bullet</a:t>
            </a:r>
          </a:p>
          <a:p>
            <a:pPr lvl="1"/>
            <a:r>
              <a:rPr lang="en-US" altLang="zh-CN"/>
              <a:t>This is our 2nd level bullet</a:t>
            </a:r>
          </a:p>
          <a:p>
            <a:pPr lvl="2"/>
            <a:r>
              <a:rPr lang="en-US" altLang="zh-CN"/>
              <a:t>This is our 3rd level bullet</a:t>
            </a:r>
          </a:p>
        </p:txBody>
      </p:sp>
      <p:sp>
        <p:nvSpPr>
          <p:cNvPr id="1030" name="Rectangle 15"/>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algn="ctr" eaLnBrk="0" hangingPunct="0"/>
            <a:endParaRPr lang="zh-CN" altLang="en-US" sz="2400" b="0">
              <a:solidFill>
                <a:srgbClr val="FC0128"/>
              </a:solidFill>
              <a:latin typeface="Arial" pitchFamily="34" charset="0"/>
            </a:endParaRPr>
          </a:p>
        </p:txBody>
      </p:sp>
      <p:sp>
        <p:nvSpPr>
          <p:cNvPr id="1031" name="Rectangle 16"/>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algn="ctr" eaLnBrk="0" hangingPunct="0"/>
            <a:endParaRPr lang="zh-CN" altLang="en-US" sz="2400" b="0">
              <a:solidFill>
                <a:srgbClr val="FC0128"/>
              </a:solidFill>
              <a:latin typeface="Arial" pitchFamily="34" charset="0"/>
            </a:endParaRPr>
          </a:p>
        </p:txBody>
      </p:sp>
      <p:sp>
        <p:nvSpPr>
          <p:cNvPr id="1032" name="Rectangle 17"/>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algn="ctr" eaLnBrk="0" hangingPunct="0"/>
            <a:endParaRPr lang="zh-CN" altLang="en-US" sz="2400" b="0">
              <a:solidFill>
                <a:srgbClr val="FC0128"/>
              </a:solidFill>
              <a:latin typeface="Arial" pitchFamily="34" charset="0"/>
            </a:endParaRPr>
          </a:p>
        </p:txBody>
      </p:sp>
      <p:sp>
        <p:nvSpPr>
          <p:cNvPr id="1033" name="Text Box 18"/>
          <p:cNvSpPr txBox="1">
            <a:spLocks noChangeArrowheads="1"/>
          </p:cNvSpPr>
          <p:nvPr userDrawn="1"/>
        </p:nvSpPr>
        <p:spPr bwMode="auto">
          <a:xfrm>
            <a:off x="8532813" y="6524625"/>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accent1"/>
                </a:solidFill>
                <a:latin typeface="Arial" pitchFamily="34" charset="0"/>
                <a:ea typeface="宋体" pitchFamily="2" charset="-122"/>
              </a:defRPr>
            </a:lvl1pPr>
            <a:lvl2pPr marL="742950" indent="-285750" eaLnBrk="0" hangingPunct="0">
              <a:defRPr sz="2400">
                <a:solidFill>
                  <a:schemeClr val="accent1"/>
                </a:solidFill>
                <a:latin typeface="Arial" pitchFamily="34" charset="0"/>
                <a:ea typeface="宋体" pitchFamily="2" charset="-122"/>
              </a:defRPr>
            </a:lvl2pPr>
            <a:lvl3pPr marL="1143000" indent="-228600" eaLnBrk="0" hangingPunct="0">
              <a:defRPr sz="2400">
                <a:solidFill>
                  <a:schemeClr val="accent1"/>
                </a:solidFill>
                <a:latin typeface="Arial" pitchFamily="34" charset="0"/>
                <a:ea typeface="宋体" pitchFamily="2" charset="-122"/>
              </a:defRPr>
            </a:lvl3pPr>
            <a:lvl4pPr marL="1600200" indent="-228600" eaLnBrk="0" hangingPunct="0">
              <a:defRPr sz="2400">
                <a:solidFill>
                  <a:schemeClr val="accent1"/>
                </a:solidFill>
                <a:latin typeface="Arial" pitchFamily="34" charset="0"/>
                <a:ea typeface="宋体" pitchFamily="2" charset="-122"/>
              </a:defRPr>
            </a:lvl4pPr>
            <a:lvl5pPr marL="2057400" indent="-228600" eaLnBrk="0" hangingPunct="0">
              <a:defRPr sz="2400">
                <a:solidFill>
                  <a:schemeClr val="accent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accent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accent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accent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accent1"/>
                </a:solidFill>
                <a:latin typeface="Arial" pitchFamily="34" charset="0"/>
                <a:ea typeface="宋体" pitchFamily="2" charset="-122"/>
              </a:defRPr>
            </a:lvl9pPr>
          </a:lstStyle>
          <a:p>
            <a:pPr algn="ctr">
              <a:spcBef>
                <a:spcPct val="50000"/>
              </a:spcBef>
              <a:defRPr/>
            </a:pPr>
            <a:fld id="{8C42A773-480A-4862-A597-1ABB7A336E08}" type="slidenum">
              <a:rPr lang="zh-CN" altLang="en-US" sz="1400" b="0" smtClean="0">
                <a:solidFill>
                  <a:srgbClr val="000099"/>
                </a:solidFill>
              </a:rPr>
              <a:pPr algn="ctr">
                <a:spcBef>
                  <a:spcPct val="50000"/>
                </a:spcBef>
                <a:defRPr/>
              </a:pPr>
              <a:t>‹#›</a:t>
            </a:fld>
            <a:endParaRPr lang="en-US" altLang="zh-CN" sz="1400" b="0">
              <a:solidFill>
                <a:srgbClr val="000099"/>
              </a:solidFill>
            </a:endParaRPr>
          </a:p>
        </p:txBody>
      </p:sp>
      <p:pic>
        <p:nvPicPr>
          <p:cNvPr id="1034" name="Picture 19" descr="buaa_1"/>
          <p:cNvPicPr>
            <a:picLocks noChangeAspect="1" noChangeArrowheads="1"/>
          </p:cNvPicPr>
          <p:nvPr userDrawn="1"/>
        </p:nvPicPr>
        <p:blipFill>
          <a:blip r:embed="rId15" cstate="print"/>
          <a:srcRect/>
          <a:stretch>
            <a:fillRect/>
          </a:stretch>
        </p:blipFill>
        <p:spPr bwMode="auto">
          <a:xfrm>
            <a:off x="0" y="6597650"/>
            <a:ext cx="1331913" cy="287338"/>
          </a:xfrm>
          <a:prstGeom prst="rect">
            <a:avLst/>
          </a:prstGeom>
          <a:noFill/>
          <a:ln w="9525">
            <a:noFill/>
            <a:miter lim="800000"/>
            <a:headEnd/>
            <a:tailEnd/>
          </a:ln>
        </p:spPr>
      </p:pic>
    </p:spTree>
    <p:extLst>
      <p:ext uri="{BB962C8B-B14F-4D97-AF65-F5344CB8AC3E}">
        <p14:creationId xmlns:p14="http://schemas.microsoft.com/office/powerpoint/2010/main" val="151378963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itchFamily="2" charset="2"/>
        <a:buChar char="Ø"/>
        <a:defRPr sz="2800"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itchFamily="2" charset="2"/>
        <a:buChar char="§"/>
        <a:defRPr sz="2400"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404813"/>
            <a:ext cx="5257800" cy="373062"/>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zh-CN" altLang="en-US"/>
              <a:t>标题</a:t>
            </a:r>
          </a:p>
        </p:txBody>
      </p:sp>
      <p:sp>
        <p:nvSpPr>
          <p:cNvPr id="1027" name="Rectangle 5"/>
          <p:cNvSpPr>
            <a:spLocks noGrp="1" noChangeArrowheads="1"/>
          </p:cNvSpPr>
          <p:nvPr>
            <p:ph type="body" idx="1"/>
          </p:nvPr>
        </p:nvSpPr>
        <p:spPr bwMode="auto">
          <a:xfrm>
            <a:off x="685800" y="1125538"/>
            <a:ext cx="7848600" cy="21780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ltLang="zh-CN"/>
              <a:t>This is our 1st Level Bullet</a:t>
            </a:r>
          </a:p>
          <a:p>
            <a:pPr lvl="1"/>
            <a:r>
              <a:rPr lang="en-US" altLang="zh-CN"/>
              <a:t>This is our 2nd level bullet</a:t>
            </a:r>
          </a:p>
          <a:p>
            <a:pPr lvl="2"/>
            <a:r>
              <a:rPr lang="en-US" altLang="zh-CN"/>
              <a:t>This is our 3rd level bullet</a:t>
            </a:r>
          </a:p>
          <a:p>
            <a:pPr lvl="0"/>
            <a:r>
              <a:rPr lang="en-US" altLang="zh-CN"/>
              <a:t>This is our next 1st Level Bullet</a:t>
            </a:r>
          </a:p>
          <a:p>
            <a:pPr lvl="1"/>
            <a:r>
              <a:rPr lang="en-US" altLang="zh-CN"/>
              <a:t>This is our 2nd level bullet</a:t>
            </a:r>
          </a:p>
          <a:p>
            <a:pPr lvl="2"/>
            <a:r>
              <a:rPr lang="en-US" altLang="zh-CN"/>
              <a:t>This is our 3rd level bullet</a:t>
            </a:r>
          </a:p>
        </p:txBody>
      </p:sp>
      <p:sp>
        <p:nvSpPr>
          <p:cNvPr id="1028" name="Rectangle 11"/>
          <p:cNvSpPr>
            <a:spLocks noChangeArrowheads="1"/>
          </p:cNvSpPr>
          <p:nvPr userDrawn="1"/>
        </p:nvSpPr>
        <p:spPr bwMode="auto">
          <a:xfrm>
            <a:off x="0" y="0"/>
            <a:ext cx="7380288" cy="260350"/>
          </a:xfrm>
          <a:prstGeom prst="rect">
            <a:avLst/>
          </a:prstGeom>
          <a:solidFill>
            <a:srgbClr val="C30224"/>
          </a:solidFill>
          <a:ln w="9525">
            <a:noFill/>
            <a:miter lim="800000"/>
            <a:headEnd/>
            <a:tailEnd/>
          </a:ln>
        </p:spPr>
        <p:txBody>
          <a:bodyPr wrap="none" anchor="ctr"/>
          <a:lstStyle/>
          <a:p>
            <a:endParaRPr lang="zh-CN" altLang="en-US" sz="2400" b="0">
              <a:solidFill>
                <a:srgbClr val="081D58"/>
              </a:solidFill>
              <a:latin typeface="Times New Roman" pitchFamily="18" charset="0"/>
              <a:ea typeface="宋体" charset="-122"/>
            </a:endParaRPr>
          </a:p>
        </p:txBody>
      </p:sp>
      <p:sp>
        <p:nvSpPr>
          <p:cNvPr id="1029"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p:spPr>
        <p:txBody>
          <a:bodyPr anchor="ctr">
            <a:spAutoFit/>
          </a:bodyPr>
          <a:lstStyle/>
          <a:p>
            <a:endParaRPr lang="zh-CN" altLang="en-US">
              <a:solidFill>
                <a:srgbClr val="000000"/>
              </a:solidFill>
              <a:ea typeface="宋体" charset="-122"/>
            </a:endParaRPr>
          </a:p>
        </p:txBody>
      </p:sp>
      <p:sp>
        <p:nvSpPr>
          <p:cNvPr id="1030" name="Rectangle 14"/>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031" name="Rectangle 15"/>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032" name="Rectangle 16"/>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033" name="Text Box 17"/>
          <p:cNvSpPr txBox="1">
            <a:spLocks noChangeArrowheads="1"/>
          </p:cNvSpPr>
          <p:nvPr userDrawn="1"/>
        </p:nvSpPr>
        <p:spPr bwMode="auto">
          <a:xfrm>
            <a:off x="8532813" y="6524625"/>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defRPr/>
            </a:pPr>
            <a:fld id="{213E7818-4F8D-4775-B30F-40B003F9DA7A}" type="slidenum">
              <a:rPr lang="zh-CN" altLang="en-US" sz="1400" b="0" smtClean="0">
                <a:solidFill>
                  <a:srgbClr val="000099"/>
                </a:solidFill>
              </a:rPr>
              <a:pPr algn="ctr">
                <a:spcBef>
                  <a:spcPct val="50000"/>
                </a:spcBef>
                <a:defRPr/>
              </a:pPr>
              <a:t>‹#›</a:t>
            </a:fld>
            <a:endParaRPr lang="en-US" altLang="zh-CN" sz="1400" b="0">
              <a:solidFill>
                <a:srgbClr val="000099"/>
              </a:solidFill>
            </a:endParaRPr>
          </a:p>
        </p:txBody>
      </p:sp>
      <p:pic>
        <p:nvPicPr>
          <p:cNvPr id="1034" name="Picture 20" descr="buaa_1"/>
          <p:cNvPicPr>
            <a:picLocks noChangeAspect="1" noChangeArrowheads="1"/>
          </p:cNvPicPr>
          <p:nvPr userDrawn="1"/>
        </p:nvPicPr>
        <p:blipFill>
          <a:blip r:embed="rId15" cstate="print"/>
          <a:srcRect/>
          <a:stretch>
            <a:fillRect/>
          </a:stretch>
        </p:blipFill>
        <p:spPr bwMode="auto">
          <a:xfrm>
            <a:off x="0" y="6597650"/>
            <a:ext cx="1331913" cy="287338"/>
          </a:xfrm>
          <a:prstGeom prst="rect">
            <a:avLst/>
          </a:prstGeom>
          <a:noFill/>
          <a:ln w="9525">
            <a:noFill/>
            <a:miter lim="800000"/>
            <a:headEnd/>
            <a:tailEnd/>
          </a:ln>
        </p:spPr>
      </p:pic>
    </p:spTree>
    <p:extLst>
      <p:ext uri="{BB962C8B-B14F-4D97-AF65-F5344CB8AC3E}">
        <p14:creationId xmlns:p14="http://schemas.microsoft.com/office/powerpoint/2010/main" val="296922934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xStyles>
    <p:titleStyle>
      <a:lvl1pPr algn="l" rtl="0" eaLnBrk="0" fontAlgn="base" hangingPunct="0">
        <a:lnSpc>
          <a:spcPct val="87000"/>
        </a:lnSpc>
        <a:spcBef>
          <a:spcPct val="0"/>
        </a:spcBef>
        <a:spcAft>
          <a:spcPct val="0"/>
        </a:spcAft>
        <a:defRPr sz="2400" b="1" i="1">
          <a:solidFill>
            <a:srgbClr val="FF0000"/>
          </a:solidFill>
          <a:latin typeface="+mn-lt"/>
          <a:ea typeface="+mj-ea"/>
          <a:cs typeface="+mj-cs"/>
        </a:defRPr>
      </a:lvl1pPr>
      <a:lvl2pPr algn="l" rtl="0" eaLnBrk="0" fontAlgn="base" hangingPunct="0">
        <a:lnSpc>
          <a:spcPct val="87000"/>
        </a:lnSpc>
        <a:spcBef>
          <a:spcPct val="0"/>
        </a:spcBef>
        <a:spcAft>
          <a:spcPct val="0"/>
        </a:spcAft>
        <a:defRPr sz="2400" b="1" i="1">
          <a:solidFill>
            <a:srgbClr val="FF0000"/>
          </a:solidFill>
          <a:latin typeface="Arial" pitchFamily="34" charset="0"/>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Arial" pitchFamily="34" charset="0"/>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Arial" pitchFamily="34" charset="0"/>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Arial" pitchFamily="34" charset="0"/>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spcBef>
          <a:spcPct val="10000"/>
        </a:spcBef>
        <a:spcAft>
          <a:spcPct val="1000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spcBef>
          <a:spcPct val="10000"/>
        </a:spcBef>
        <a:spcAft>
          <a:spcPct val="10000"/>
        </a:spcAft>
        <a:buClr>
          <a:srgbClr val="001ADC"/>
        </a:buClr>
        <a:buSzPct val="100000"/>
        <a:buFont typeface="Wingdings" pitchFamily="2" charset="2"/>
        <a:buChar char="Ø"/>
        <a:defRPr sz="2800" b="1">
          <a:solidFill>
            <a:schemeClr val="tx1"/>
          </a:solidFill>
          <a:latin typeface="+mn-lt"/>
          <a:ea typeface="+mn-ea"/>
        </a:defRPr>
      </a:lvl2pPr>
      <a:lvl3pPr marL="1050925" indent="-192088" algn="l" rtl="0" eaLnBrk="0" fontAlgn="base" hangingPunct="0">
        <a:spcBef>
          <a:spcPct val="10000"/>
        </a:spcBef>
        <a:spcAft>
          <a:spcPct val="10000"/>
        </a:spcAft>
        <a:buClr>
          <a:srgbClr val="05AD01"/>
        </a:buClr>
        <a:buSzPct val="100000"/>
        <a:buFont typeface="Wingdings" pitchFamily="2" charset="2"/>
        <a:buChar char="§"/>
        <a:defRPr sz="2400" b="1">
          <a:solidFill>
            <a:schemeClr val="tx1"/>
          </a:solidFill>
          <a:latin typeface="+mn-lt"/>
          <a:ea typeface="+mn-ea"/>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黑体" pitchFamily="2" charset="-122"/>
              </a:defRPr>
            </a:lvl1pPr>
          </a:lstStyle>
          <a:p>
            <a:pPr>
              <a:defRPr/>
            </a:pPr>
            <a:r>
              <a:rPr lang="en-US" altLang="zh-CN" b="0"/>
              <a:t>7/24/2012</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黑体" pitchFamily="2" charset="-122"/>
              </a:defRPr>
            </a:lvl1pPr>
          </a:lstStyle>
          <a:p>
            <a:pPr>
              <a:defRPr/>
            </a:pPr>
            <a:r>
              <a:rPr lang="en-US" altLang="zh-CN" b="0"/>
              <a:t>Summer 2012 -- Lecture #21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黑体" pitchFamily="2" charset="-122"/>
              </a:defRPr>
            </a:lvl1pPr>
          </a:lstStyle>
          <a:p>
            <a:pPr>
              <a:defRPr/>
            </a:pPr>
            <a:fld id="{713C11FE-049E-4BA0-8DB0-9DEFD717538C}" type="slidenum">
              <a:rPr lang="en-US" altLang="zh-CN" b="0"/>
              <a:pPr>
                <a:defRPr/>
              </a:pPr>
              <a:t>‹#›</a:t>
            </a:fld>
            <a:endParaRPr lang="en-US" altLang="zh-CN" b="0"/>
          </a:p>
        </p:txBody>
      </p:sp>
    </p:spTree>
    <p:extLst>
      <p:ext uri="{BB962C8B-B14F-4D97-AF65-F5344CB8AC3E}">
        <p14:creationId xmlns:p14="http://schemas.microsoft.com/office/powerpoint/2010/main" val="374018848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214315" y="765176"/>
            <a:ext cx="8715375"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22243" name="Rectangle 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FontTx/>
              <a:buNone/>
              <a:defRPr kumimoji="1" sz="1400">
                <a:solidFill>
                  <a:srgbClr val="000000"/>
                </a:solidFill>
                <a:latin typeface="Times New Roman"/>
                <a:ea typeface="宋体" charset="-122"/>
                <a:sym typeface="Wingdings" pitchFamily="2" charset="2"/>
              </a:defRPr>
            </a:lvl1pPr>
          </a:lstStyle>
          <a:p>
            <a:pPr>
              <a:defRPr/>
            </a:pPr>
            <a:endParaRPr lang="en-US" altLang="zh-CN" b="0"/>
          </a:p>
        </p:txBody>
      </p:sp>
      <p:sp>
        <p:nvSpPr>
          <p:cNvPr id="522244" name="Rectangle 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kumimoji="1" sz="1400">
                <a:solidFill>
                  <a:srgbClr val="000000"/>
                </a:solidFill>
                <a:latin typeface="Times New Roman"/>
                <a:ea typeface="宋体" charset="-122"/>
                <a:sym typeface="Wingdings" pitchFamily="2" charset="2"/>
              </a:defRPr>
            </a:lvl1pPr>
          </a:lstStyle>
          <a:p>
            <a:pPr>
              <a:defRPr/>
            </a:pPr>
            <a:r>
              <a:rPr lang="en-US" altLang="zh-CN" b="0"/>
              <a:t>GXP</a:t>
            </a:r>
          </a:p>
        </p:txBody>
      </p:sp>
      <p:sp>
        <p:nvSpPr>
          <p:cNvPr id="522245"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kumimoji="1" sz="1400">
                <a:solidFill>
                  <a:srgbClr val="000000"/>
                </a:solidFill>
                <a:latin typeface="Times New Roman"/>
                <a:ea typeface="宋体" charset="-122"/>
                <a:sym typeface="Wingdings" pitchFamily="2" charset="2"/>
              </a:defRPr>
            </a:lvl1pPr>
          </a:lstStyle>
          <a:p>
            <a:pPr>
              <a:defRPr/>
            </a:pPr>
            <a:fld id="{B76AF73F-F6FD-4BDC-A9EF-5679158CAE76}" type="slidenum">
              <a:rPr lang="en-US" altLang="zh-CN" b="0"/>
              <a:pPr>
                <a:defRPr/>
              </a:pPr>
              <a:t>‹#›</a:t>
            </a:fld>
            <a:endParaRPr lang="en-US" altLang="zh-CN" b="0"/>
          </a:p>
        </p:txBody>
      </p:sp>
      <p:sp>
        <p:nvSpPr>
          <p:cNvPr id="1030" name="Text Box 6"/>
          <p:cNvSpPr txBox="1">
            <a:spLocks noChangeArrowheads="1"/>
          </p:cNvSpPr>
          <p:nvPr/>
        </p:nvSpPr>
        <p:spPr bwMode="auto">
          <a:xfrm>
            <a:off x="4140200" y="6643688"/>
            <a:ext cx="5003800" cy="184666"/>
          </a:xfrm>
          <a:prstGeom prst="rect">
            <a:avLst/>
          </a:prstGeom>
          <a:noFill/>
          <a:ln>
            <a:noFill/>
          </a:ln>
          <a:extLst/>
        </p:spPr>
        <p:txBody>
          <a:bodyPr tIns="0" bIns="0">
            <a:spAutoFit/>
          </a:bodyPr>
          <a:lstStyle>
            <a:lvl1pPr eaLnBrk="0" hangingPunct="0">
              <a:defRPr sz="2800">
                <a:solidFill>
                  <a:schemeClr val="tx1"/>
                </a:solidFill>
                <a:latin typeface="Times New Roman" pitchFamily="18" charset="0"/>
                <a:ea typeface="宋体" charset="-122"/>
                <a:sym typeface="Wingdings" pitchFamily="2" charset="2"/>
              </a:defRPr>
            </a:lvl1pPr>
            <a:lvl2pPr marL="742950" indent="-285750" eaLnBrk="0" hangingPunct="0">
              <a:defRPr sz="2800">
                <a:solidFill>
                  <a:schemeClr val="tx1"/>
                </a:solidFill>
                <a:latin typeface="Times New Roman" pitchFamily="18" charset="0"/>
                <a:ea typeface="宋体" charset="-122"/>
                <a:sym typeface="Wingdings" pitchFamily="2" charset="2"/>
              </a:defRPr>
            </a:lvl2pPr>
            <a:lvl3pPr marL="1143000" indent="-228600" eaLnBrk="0" hangingPunct="0">
              <a:defRPr sz="2800">
                <a:solidFill>
                  <a:schemeClr val="tx1"/>
                </a:solidFill>
                <a:latin typeface="Times New Roman" pitchFamily="18" charset="0"/>
                <a:ea typeface="宋体" charset="-122"/>
                <a:sym typeface="Wingdings" pitchFamily="2" charset="2"/>
              </a:defRPr>
            </a:lvl3pPr>
            <a:lvl4pPr marL="1600200" indent="-228600" eaLnBrk="0" hangingPunct="0">
              <a:defRPr sz="2800">
                <a:solidFill>
                  <a:schemeClr val="tx1"/>
                </a:solidFill>
                <a:latin typeface="Times New Roman" pitchFamily="18" charset="0"/>
                <a:ea typeface="宋体" charset="-122"/>
                <a:sym typeface="Wingdings" pitchFamily="2" charset="2"/>
              </a:defRPr>
            </a:lvl4pPr>
            <a:lvl5pPr marL="2057400" indent="-228600" eaLnBrk="0" hangingPunct="0">
              <a:defRPr sz="2800">
                <a:solidFill>
                  <a:schemeClr val="tx1"/>
                </a:solidFill>
                <a:latin typeface="Times New Roman" pitchFamily="18" charset="0"/>
                <a:ea typeface="宋体" charset="-122"/>
                <a:sym typeface="Wingdings" pitchFamily="2" charset="2"/>
              </a:defRPr>
            </a:lvl5pPr>
            <a:lvl6pPr marL="25146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6pPr>
            <a:lvl7pPr marL="29718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7pPr>
            <a:lvl8pPr marL="34290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8pPr>
            <a:lvl9pPr marL="38862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9pPr>
          </a:lstStyle>
          <a:p>
            <a:pPr algn="r" eaLnBrk="1" fontAlgn="ctr" hangingPunct="1">
              <a:defRPr/>
            </a:pPr>
            <a:r>
              <a:rPr kumimoji="1" lang="zh-CN" altLang="en-US" sz="1200">
                <a:solidFill>
                  <a:srgbClr val="3399FF"/>
                </a:solidFill>
                <a:latin typeface="楷体_GB2312" pitchFamily="49" charset="-122"/>
                <a:ea typeface="楷体_GB2312" pitchFamily="49" charset="-122"/>
              </a:rPr>
              <a:t>北京航空航天大学计算机学院</a:t>
            </a:r>
          </a:p>
        </p:txBody>
      </p:sp>
      <p:sp>
        <p:nvSpPr>
          <p:cNvPr id="2055" name="Line 7"/>
          <p:cNvSpPr>
            <a:spLocks noChangeShapeType="1"/>
          </p:cNvSpPr>
          <p:nvPr/>
        </p:nvSpPr>
        <p:spPr bwMode="auto">
          <a:xfrm flipH="1">
            <a:off x="0" y="6572251"/>
            <a:ext cx="91440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kumimoji="1" lang="zh-CN" altLang="en-US" sz="2400" b="0">
              <a:solidFill>
                <a:srgbClr val="000000"/>
              </a:solidFill>
              <a:latin typeface="Times New Roman"/>
              <a:ea typeface="宋体" charset="-122"/>
            </a:endParaRPr>
          </a:p>
        </p:txBody>
      </p:sp>
      <p:pic>
        <p:nvPicPr>
          <p:cNvPr id="2056" name="Picture 8" descr="ppt-titl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1"/>
            <a:ext cx="91440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Rectangle 9"/>
          <p:cNvSpPr>
            <a:spLocks noGrp="1" noChangeArrowheads="1"/>
          </p:cNvSpPr>
          <p:nvPr>
            <p:ph type="title"/>
          </p:nvPr>
        </p:nvSpPr>
        <p:spPr bwMode="auto">
          <a:xfrm>
            <a:off x="214313" y="44451"/>
            <a:ext cx="88582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extLst>
      <p:ext uri="{BB962C8B-B14F-4D97-AF65-F5344CB8AC3E}">
        <p14:creationId xmlns:p14="http://schemas.microsoft.com/office/powerpoint/2010/main" val="147713094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itchFamily="18" charset="0"/>
          <a:ea typeface="黑体" pitchFamily="2" charset="-122"/>
        </a:defRPr>
      </a:lvl2pPr>
      <a:lvl3pPr algn="ctr" rtl="0" eaLnBrk="0" fontAlgn="base" hangingPunct="0">
        <a:spcBef>
          <a:spcPct val="0"/>
        </a:spcBef>
        <a:spcAft>
          <a:spcPct val="0"/>
        </a:spcAft>
        <a:defRPr sz="3600">
          <a:solidFill>
            <a:schemeClr val="tx2"/>
          </a:solidFill>
          <a:latin typeface="Times New Roman" pitchFamily="18" charset="0"/>
          <a:ea typeface="黑体" pitchFamily="2" charset="-122"/>
        </a:defRPr>
      </a:lvl3pPr>
      <a:lvl4pPr algn="ctr" rtl="0" eaLnBrk="0" fontAlgn="base" hangingPunct="0">
        <a:spcBef>
          <a:spcPct val="0"/>
        </a:spcBef>
        <a:spcAft>
          <a:spcPct val="0"/>
        </a:spcAft>
        <a:defRPr sz="3600">
          <a:solidFill>
            <a:schemeClr val="tx2"/>
          </a:solidFill>
          <a:latin typeface="Times New Roman" pitchFamily="18" charset="0"/>
          <a:ea typeface="黑体" pitchFamily="2" charset="-122"/>
        </a:defRPr>
      </a:lvl4pPr>
      <a:lvl5pPr algn="ctr" rtl="0" eaLnBrk="0" fontAlgn="base" hangingPunct="0">
        <a:spcBef>
          <a:spcPct val="0"/>
        </a:spcBef>
        <a:spcAft>
          <a:spcPct val="0"/>
        </a:spcAft>
        <a:defRPr sz="3600">
          <a:solidFill>
            <a:schemeClr val="tx2"/>
          </a:solidFill>
          <a:latin typeface="Times New Roman" pitchFamily="18" charset="0"/>
          <a:ea typeface="黑体" pitchFamily="2" charset="-122"/>
        </a:defRPr>
      </a:lvl5pPr>
      <a:lvl6pPr marL="457200" algn="l" rtl="0" fontAlgn="base">
        <a:spcBef>
          <a:spcPct val="0"/>
        </a:spcBef>
        <a:spcAft>
          <a:spcPct val="0"/>
        </a:spcAft>
        <a:defRPr sz="3600">
          <a:solidFill>
            <a:schemeClr val="tx2"/>
          </a:solidFill>
          <a:latin typeface="Times New Roman" pitchFamily="18" charset="0"/>
          <a:ea typeface="黑体" pitchFamily="2" charset="-122"/>
        </a:defRPr>
      </a:lvl6pPr>
      <a:lvl7pPr marL="914400" algn="l" rtl="0" fontAlgn="base">
        <a:spcBef>
          <a:spcPct val="0"/>
        </a:spcBef>
        <a:spcAft>
          <a:spcPct val="0"/>
        </a:spcAft>
        <a:defRPr sz="3600">
          <a:solidFill>
            <a:schemeClr val="tx2"/>
          </a:solidFill>
          <a:latin typeface="Times New Roman" pitchFamily="18" charset="0"/>
          <a:ea typeface="黑体" pitchFamily="2" charset="-122"/>
        </a:defRPr>
      </a:lvl7pPr>
      <a:lvl8pPr marL="1371600" algn="l" rtl="0" fontAlgn="base">
        <a:spcBef>
          <a:spcPct val="0"/>
        </a:spcBef>
        <a:spcAft>
          <a:spcPct val="0"/>
        </a:spcAft>
        <a:defRPr sz="3600">
          <a:solidFill>
            <a:schemeClr val="tx2"/>
          </a:solidFill>
          <a:latin typeface="Times New Roman" pitchFamily="18" charset="0"/>
          <a:ea typeface="黑体" pitchFamily="2" charset="-122"/>
        </a:defRPr>
      </a:lvl8pPr>
      <a:lvl9pPr marL="1828800" algn="l" rtl="0" fontAlgn="base">
        <a:spcBef>
          <a:spcPct val="0"/>
        </a:spcBef>
        <a:spcAft>
          <a:spcPct val="0"/>
        </a:spcAft>
        <a:defRPr sz="3600">
          <a:solidFill>
            <a:schemeClr val="tx2"/>
          </a:solidFill>
          <a:latin typeface="Times New Roman" pitchFamily="18" charset="0"/>
          <a:ea typeface="黑体" pitchFamily="2" charset="-122"/>
        </a:defRPr>
      </a:lvl9pPr>
    </p:titleStyle>
    <p:bodyStyle>
      <a:lvl1pPr marL="342900" indent="-342900" algn="l" rtl="0" eaLnBrk="0" fontAlgn="ctr" hangingPunct="0">
        <a:spcBef>
          <a:spcPct val="2000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spcBef>
          <a:spcPct val="2000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spcBef>
          <a:spcPct val="2000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18" name="标题占位符 1"/>
          <p:cNvSpPr>
            <a:spLocks noGrp="1"/>
          </p:cNvSpPr>
          <p:nvPr>
            <p:ph type="title"/>
          </p:nvPr>
        </p:nvSpPr>
        <p:spPr bwMode="auto">
          <a:xfrm>
            <a:off x="0" y="130175"/>
            <a:ext cx="9144000" cy="4905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19" name="文本占位符 2"/>
          <p:cNvSpPr>
            <a:spLocks noGrp="1"/>
          </p:cNvSpPr>
          <p:nvPr>
            <p:ph type="body" idx="1"/>
          </p:nvPr>
        </p:nvSpPr>
        <p:spPr bwMode="auto">
          <a:xfrm>
            <a:off x="107950" y="836613"/>
            <a:ext cx="8928100" cy="5289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A9617518-4FA6-42F7-A23A-ED9A31E8DEDA}" type="datetime1">
              <a:rPr lang="zh-CN" altLang="en-US" b="0"/>
              <a:pPr>
                <a:defRPr/>
              </a:pPr>
              <a:t>2019/12/20</a:t>
            </a:fld>
            <a:endParaRPr lang="zh-CN" altLang="en-US" b="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solidFill>
                <a:latin typeface="+mn-lt"/>
                <a:ea typeface="+mn-ea"/>
              </a:defRPr>
            </a:lvl1pPr>
          </a:lstStyle>
          <a:p>
            <a:pPr>
              <a:defRPr/>
            </a:pPr>
            <a:r>
              <a:rPr lang="zh-CN" altLang="en-US" b="0"/>
              <a:t>北京航空航天大学计算机学院</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solidFill>
                <a:latin typeface="+mn-lt"/>
                <a:ea typeface="+mn-ea"/>
              </a:defRPr>
            </a:lvl1pPr>
          </a:lstStyle>
          <a:p>
            <a:pPr>
              <a:defRPr/>
            </a:pPr>
            <a:fld id="{CC2E417B-B915-457D-920C-607DB705B3F1}" type="slidenum">
              <a:rPr lang="zh-CN" altLang="en-US" b="0"/>
              <a:pPr>
                <a:defRPr/>
              </a:pPr>
              <a:t>‹#›</a:t>
            </a:fld>
            <a:endParaRPr lang="zh-CN" altLang="en-US" b="0"/>
          </a:p>
        </p:txBody>
      </p:sp>
    </p:spTree>
    <p:extLst>
      <p:ext uri="{BB962C8B-B14F-4D97-AF65-F5344CB8AC3E}">
        <p14:creationId xmlns:p14="http://schemas.microsoft.com/office/powerpoint/2010/main" val="412679074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Lst>
  <p:hf hdr="0" dt="0"/>
  <p:txStyles>
    <p:titleStyle>
      <a:lvl1pPr algn="ctr" rtl="0" eaLnBrk="0" fontAlgn="base" hangingPunct="0">
        <a:spcBef>
          <a:spcPct val="0"/>
        </a:spcBef>
        <a:spcAft>
          <a:spcPct val="0"/>
        </a:spcAft>
        <a:defRPr sz="4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algn="ctr" rtl="0" eaLnBrk="0" fontAlgn="base" hangingPunct="0">
        <a:spcBef>
          <a:spcPct val="0"/>
        </a:spcBef>
        <a:spcAft>
          <a:spcPct val="0"/>
        </a:spcAft>
        <a:defRPr sz="4000">
          <a:solidFill>
            <a:schemeClr val="tx1"/>
          </a:solidFill>
          <a:latin typeface="Times New Roman" pitchFamily="18" charset="0"/>
          <a:ea typeface="黑体" pitchFamily="2" charset="-122"/>
          <a:cs typeface="Times New Roman" pitchFamily="18" charset="0"/>
        </a:defRPr>
      </a:lvl2pPr>
      <a:lvl3pPr algn="ctr" rtl="0" eaLnBrk="0" fontAlgn="base" hangingPunct="0">
        <a:spcBef>
          <a:spcPct val="0"/>
        </a:spcBef>
        <a:spcAft>
          <a:spcPct val="0"/>
        </a:spcAft>
        <a:defRPr sz="4000">
          <a:solidFill>
            <a:schemeClr val="tx1"/>
          </a:solidFill>
          <a:latin typeface="Times New Roman" pitchFamily="18" charset="0"/>
          <a:ea typeface="黑体" pitchFamily="2" charset="-122"/>
          <a:cs typeface="Times New Roman" pitchFamily="18" charset="0"/>
        </a:defRPr>
      </a:lvl3pPr>
      <a:lvl4pPr algn="ctr" rtl="0" eaLnBrk="0" fontAlgn="base" hangingPunct="0">
        <a:spcBef>
          <a:spcPct val="0"/>
        </a:spcBef>
        <a:spcAft>
          <a:spcPct val="0"/>
        </a:spcAft>
        <a:defRPr sz="4000">
          <a:solidFill>
            <a:schemeClr val="tx1"/>
          </a:solidFill>
          <a:latin typeface="Times New Roman" pitchFamily="18" charset="0"/>
          <a:ea typeface="黑体" pitchFamily="2" charset="-122"/>
          <a:cs typeface="Times New Roman" pitchFamily="18" charset="0"/>
        </a:defRPr>
      </a:lvl4pPr>
      <a:lvl5pPr algn="ctr" rtl="0" eaLnBrk="0" fontAlgn="base" hangingPunct="0">
        <a:spcBef>
          <a:spcPct val="0"/>
        </a:spcBef>
        <a:spcAft>
          <a:spcPct val="0"/>
        </a:spcAft>
        <a:defRPr sz="4000">
          <a:solidFill>
            <a:schemeClr val="tx1"/>
          </a:solidFill>
          <a:latin typeface="Times New Roman" pitchFamily="18" charset="0"/>
          <a:ea typeface="黑体" pitchFamily="2" charset="-122"/>
          <a:cs typeface="Times New Roman" pitchFamily="18" charset="0"/>
        </a:defRPr>
      </a:lvl5pPr>
      <a:lvl6pPr marL="457200" algn="ctr" rtl="0" fontAlgn="base">
        <a:spcBef>
          <a:spcPct val="0"/>
        </a:spcBef>
        <a:spcAft>
          <a:spcPct val="0"/>
        </a:spcAft>
        <a:defRPr sz="4000">
          <a:solidFill>
            <a:schemeClr val="tx1"/>
          </a:solidFill>
          <a:latin typeface="Times New Roman" pitchFamily="18" charset="0"/>
          <a:ea typeface="黑体" pitchFamily="2" charset="-122"/>
          <a:cs typeface="Times New Roman" pitchFamily="18" charset="0"/>
        </a:defRPr>
      </a:lvl6pPr>
      <a:lvl7pPr marL="914400" algn="ctr" rtl="0" fontAlgn="base">
        <a:spcBef>
          <a:spcPct val="0"/>
        </a:spcBef>
        <a:spcAft>
          <a:spcPct val="0"/>
        </a:spcAft>
        <a:defRPr sz="4000">
          <a:solidFill>
            <a:schemeClr val="tx1"/>
          </a:solidFill>
          <a:latin typeface="Times New Roman" pitchFamily="18" charset="0"/>
          <a:ea typeface="黑体" pitchFamily="2" charset="-122"/>
          <a:cs typeface="Times New Roman" pitchFamily="18" charset="0"/>
        </a:defRPr>
      </a:lvl7pPr>
      <a:lvl8pPr marL="1371600" algn="ctr" rtl="0" fontAlgn="base">
        <a:spcBef>
          <a:spcPct val="0"/>
        </a:spcBef>
        <a:spcAft>
          <a:spcPct val="0"/>
        </a:spcAft>
        <a:defRPr sz="4000">
          <a:solidFill>
            <a:schemeClr val="tx1"/>
          </a:solidFill>
          <a:latin typeface="Times New Roman" pitchFamily="18" charset="0"/>
          <a:ea typeface="黑体" pitchFamily="2" charset="-122"/>
          <a:cs typeface="Times New Roman" pitchFamily="18" charset="0"/>
        </a:defRPr>
      </a:lvl8pPr>
      <a:lvl9pPr marL="1828800" algn="ctr" rtl="0" fontAlgn="base">
        <a:spcBef>
          <a:spcPct val="0"/>
        </a:spcBef>
        <a:spcAft>
          <a:spcPct val="0"/>
        </a:spcAft>
        <a:defRPr sz="4000">
          <a:solidFill>
            <a:schemeClr val="tx1"/>
          </a:solidFill>
          <a:latin typeface="Times New Roman" pitchFamily="18" charset="0"/>
          <a:ea typeface="黑体" pitchFamily="2" charset="-122"/>
          <a:cs typeface="Times New Roman" pitchFamily="18"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kumimoji="1" sz="1400">
                <a:solidFill>
                  <a:srgbClr val="000000"/>
                </a:solidFill>
                <a:latin typeface="+mn-lt"/>
                <a:ea typeface="+mn-ea"/>
              </a:defRPr>
            </a:lvl1pPr>
          </a:lstStyle>
          <a:p>
            <a:pPr>
              <a:defRPr/>
            </a:pPr>
            <a:endParaRPr lang="en-US" altLang="zh-CN" b="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kumimoji="1" sz="1400">
                <a:solidFill>
                  <a:srgbClr val="000000"/>
                </a:solidFill>
                <a:latin typeface="+mn-lt"/>
                <a:ea typeface="+mn-ea"/>
              </a:defRPr>
            </a:lvl1pPr>
          </a:lstStyle>
          <a:p>
            <a:pPr>
              <a:defRPr/>
            </a:pPr>
            <a:endParaRPr lang="en-US" altLang="zh-CN" b="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kumimoji="1" sz="1400">
                <a:solidFill>
                  <a:srgbClr val="000000"/>
                </a:solidFill>
                <a:latin typeface="+mn-lt"/>
                <a:ea typeface="+mn-ea"/>
              </a:defRPr>
            </a:lvl1pPr>
          </a:lstStyle>
          <a:p>
            <a:pPr>
              <a:defRPr/>
            </a:pPr>
            <a:fld id="{A27B735E-7BD9-41AD-968F-44AA8FC0D84F}" type="slidenum">
              <a:rPr lang="en-US" altLang="zh-CN" b="0"/>
              <a:pPr>
                <a:defRPr/>
              </a:pPr>
              <a:t>‹#›</a:t>
            </a:fld>
            <a:endParaRPr lang="en-US" altLang="zh-CN" b="0"/>
          </a:p>
        </p:txBody>
      </p:sp>
    </p:spTree>
    <p:extLst>
      <p:ext uri="{BB962C8B-B14F-4D97-AF65-F5344CB8AC3E}">
        <p14:creationId xmlns:p14="http://schemas.microsoft.com/office/powerpoint/2010/main" val="185096031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Wingding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50000"/>
        <a:buFont typeface="Wingdings"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userDrawn="1"/>
        </p:nvSpPr>
        <p:spPr bwMode="auto">
          <a:xfrm>
            <a:off x="0" y="0"/>
            <a:ext cx="7380288" cy="260350"/>
          </a:xfrm>
          <a:prstGeom prst="rect">
            <a:avLst/>
          </a:prstGeom>
          <a:solidFill>
            <a:srgbClr val="C30224"/>
          </a:solidFill>
          <a:ln w="9525">
            <a:noFill/>
            <a:miter lim="800000"/>
            <a:headEnd/>
            <a:tailEnd/>
          </a:ln>
        </p:spPr>
        <p:txBody>
          <a:bodyPr wrap="none" anchor="ctr"/>
          <a:lstStyle/>
          <a:p>
            <a:pPr>
              <a:defRPr/>
            </a:pPr>
            <a:endParaRPr lang="zh-CN" altLang="en-US" sz="2400" b="0">
              <a:solidFill>
                <a:srgbClr val="081D58"/>
              </a:solidFill>
              <a:latin typeface="Times New Roman" pitchFamily="18" charset="0"/>
            </a:endParaRPr>
          </a:p>
        </p:txBody>
      </p:sp>
      <p:sp>
        <p:nvSpPr>
          <p:cNvPr id="16387" name="Rectangle 12"/>
          <p:cNvSpPr>
            <a:spLocks noGrp="1" noChangeArrowheads="1"/>
          </p:cNvSpPr>
          <p:nvPr>
            <p:ph type="title"/>
          </p:nvPr>
        </p:nvSpPr>
        <p:spPr bwMode="auto">
          <a:xfrm>
            <a:off x="684213" y="404813"/>
            <a:ext cx="525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zh-CN" altLang="en-US"/>
              <a:t>标题</a:t>
            </a:r>
          </a:p>
        </p:txBody>
      </p:sp>
      <p:sp>
        <p:nvSpPr>
          <p:cNvPr id="1028"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p:spPr>
        <p:txBody>
          <a:bodyPr anchor="ctr">
            <a:spAutoFit/>
          </a:bodyPr>
          <a:lstStyle/>
          <a:p>
            <a:pPr>
              <a:defRPr/>
            </a:pPr>
            <a:endParaRPr lang="zh-CN" altLang="en-US" sz="2400" b="0">
              <a:solidFill>
                <a:srgbClr val="FC0128"/>
              </a:solidFill>
            </a:endParaRPr>
          </a:p>
        </p:txBody>
      </p:sp>
      <p:sp>
        <p:nvSpPr>
          <p:cNvPr id="16389" name="Rectangle 14"/>
          <p:cNvSpPr>
            <a:spLocks noGrp="1" noChangeArrowheads="1"/>
          </p:cNvSpPr>
          <p:nvPr>
            <p:ph type="body" idx="1"/>
          </p:nvPr>
        </p:nvSpPr>
        <p:spPr bwMode="auto">
          <a:xfrm>
            <a:off x="685800" y="1125538"/>
            <a:ext cx="784860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a:t>This is our 1st Level Bullet</a:t>
            </a:r>
          </a:p>
          <a:p>
            <a:pPr lvl="1"/>
            <a:r>
              <a:rPr lang="en-US" altLang="zh-CN"/>
              <a:t>This is our 2nd level bullet</a:t>
            </a:r>
          </a:p>
          <a:p>
            <a:pPr lvl="2"/>
            <a:r>
              <a:rPr lang="en-US" altLang="zh-CN"/>
              <a:t>This is our 3rd level bullet</a:t>
            </a:r>
          </a:p>
          <a:p>
            <a:pPr lvl="0"/>
            <a:r>
              <a:rPr lang="en-US" altLang="zh-CN"/>
              <a:t>This is our next 1st Level Bullet</a:t>
            </a:r>
          </a:p>
          <a:p>
            <a:pPr lvl="1"/>
            <a:r>
              <a:rPr lang="en-US" altLang="zh-CN"/>
              <a:t>This is our 2nd level bullet</a:t>
            </a:r>
          </a:p>
          <a:p>
            <a:pPr lvl="2"/>
            <a:r>
              <a:rPr lang="en-US" altLang="zh-CN"/>
              <a:t>This is our 3rd level bullet</a:t>
            </a:r>
          </a:p>
        </p:txBody>
      </p:sp>
      <p:sp>
        <p:nvSpPr>
          <p:cNvPr id="1030" name="Rectangle 15"/>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algn="ctr" eaLnBrk="0" hangingPunct="0">
              <a:defRPr/>
            </a:pPr>
            <a:endParaRPr lang="zh-CN" altLang="en-US" sz="2400" b="0">
              <a:solidFill>
                <a:srgbClr val="FC0128"/>
              </a:solidFill>
            </a:endParaRPr>
          </a:p>
        </p:txBody>
      </p:sp>
      <p:sp>
        <p:nvSpPr>
          <p:cNvPr id="1031" name="Rectangle 16"/>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algn="ctr" eaLnBrk="0" hangingPunct="0">
              <a:defRPr/>
            </a:pPr>
            <a:endParaRPr lang="zh-CN" altLang="en-US" sz="2400" b="0">
              <a:solidFill>
                <a:srgbClr val="FC0128"/>
              </a:solidFill>
            </a:endParaRPr>
          </a:p>
        </p:txBody>
      </p:sp>
      <p:sp>
        <p:nvSpPr>
          <p:cNvPr id="1032" name="Rectangle 17"/>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algn="ctr" eaLnBrk="0" hangingPunct="0">
              <a:defRPr/>
            </a:pPr>
            <a:endParaRPr lang="zh-CN" altLang="en-US" sz="2400" b="0">
              <a:solidFill>
                <a:srgbClr val="FC0128"/>
              </a:solidFill>
            </a:endParaRPr>
          </a:p>
        </p:txBody>
      </p:sp>
      <p:sp>
        <p:nvSpPr>
          <p:cNvPr id="1033" name="Text Box 18"/>
          <p:cNvSpPr txBox="1">
            <a:spLocks noChangeArrowheads="1"/>
          </p:cNvSpPr>
          <p:nvPr userDrawn="1"/>
        </p:nvSpPr>
        <p:spPr bwMode="auto">
          <a:xfrm>
            <a:off x="8532813" y="6524625"/>
            <a:ext cx="576262" cy="304800"/>
          </a:xfrm>
          <a:prstGeom prst="rect">
            <a:avLst/>
          </a:prstGeom>
          <a:noFill/>
          <a:ln>
            <a:noFill/>
          </a:ln>
          <a:extLst/>
        </p:spPr>
        <p:txBody>
          <a:bodyPr>
            <a:spAutoFit/>
          </a:bodyPr>
          <a:lstStyle>
            <a:lvl1pPr eaLnBrk="0" hangingPunct="0">
              <a:defRPr sz="2400">
                <a:solidFill>
                  <a:schemeClr val="accent1"/>
                </a:solidFill>
                <a:latin typeface="Arial" charset="0"/>
                <a:ea typeface="宋体" pitchFamily="2" charset="-122"/>
              </a:defRPr>
            </a:lvl1pPr>
            <a:lvl2pPr marL="742950" indent="-285750"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algn="ctr">
              <a:spcBef>
                <a:spcPct val="50000"/>
              </a:spcBef>
              <a:defRPr/>
            </a:pPr>
            <a:fld id="{99B0BCFE-352B-4F48-B760-67AAC587E66D}" type="slidenum">
              <a:rPr lang="zh-CN" altLang="en-US" sz="1400" b="0" smtClean="0">
                <a:solidFill>
                  <a:srgbClr val="000099"/>
                </a:solidFill>
              </a:rPr>
              <a:pPr algn="ctr">
                <a:spcBef>
                  <a:spcPct val="50000"/>
                </a:spcBef>
                <a:defRPr/>
              </a:pPr>
              <a:t>‹#›</a:t>
            </a:fld>
            <a:endParaRPr lang="en-US" altLang="zh-CN" sz="1400" b="0">
              <a:solidFill>
                <a:srgbClr val="000099"/>
              </a:solidFill>
            </a:endParaRPr>
          </a:p>
        </p:txBody>
      </p:sp>
      <p:pic>
        <p:nvPicPr>
          <p:cNvPr id="16394" name="Picture 19" descr="buaa_1"/>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6597650"/>
            <a:ext cx="13319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902221"/>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itchFamily="2" charset="2"/>
        <a:buChar char="Ø"/>
        <a:defRPr sz="2800"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itchFamily="2" charset="2"/>
        <a:buChar char="§"/>
        <a:defRPr sz="2400"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p:nvSpPr>
        <p:spPr bwMode="auto">
          <a:xfrm>
            <a:off x="0" y="0"/>
            <a:ext cx="7380288" cy="260350"/>
          </a:xfrm>
          <a:prstGeom prst="rect">
            <a:avLst/>
          </a:prstGeom>
          <a:solidFill>
            <a:srgbClr val="C30224"/>
          </a:solidFill>
          <a:ln w="9525">
            <a:noFill/>
            <a:miter lim="800000"/>
            <a:headEnd/>
            <a:tailEnd/>
          </a:ln>
        </p:spPr>
        <p:txBody>
          <a:bodyPr wrap="none" anchor="ctr"/>
          <a:lstStyle/>
          <a:p>
            <a:endParaRPr lang="zh-CN" altLang="en-US" sz="2400" b="0">
              <a:solidFill>
                <a:srgbClr val="081D58"/>
              </a:solidFill>
              <a:latin typeface="Times New Roman" pitchFamily="18" charset="0"/>
            </a:endParaRPr>
          </a:p>
        </p:txBody>
      </p:sp>
      <p:sp>
        <p:nvSpPr>
          <p:cNvPr id="1027" name="Rectangle 12"/>
          <p:cNvSpPr>
            <a:spLocks noGrp="1" noChangeArrowheads="1"/>
          </p:cNvSpPr>
          <p:nvPr>
            <p:ph type="title"/>
          </p:nvPr>
        </p:nvSpPr>
        <p:spPr bwMode="auto">
          <a:xfrm>
            <a:off x="684213" y="404813"/>
            <a:ext cx="5257800" cy="36830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zh-CN" altLang="en-US"/>
              <a:t>标题</a:t>
            </a:r>
          </a:p>
        </p:txBody>
      </p:sp>
      <p:sp>
        <p:nvSpPr>
          <p:cNvPr id="1028" name="Line 13"/>
          <p:cNvSpPr>
            <a:spLocks noChangeShapeType="1"/>
          </p:cNvSpPr>
          <p:nvPr/>
        </p:nvSpPr>
        <p:spPr bwMode="auto">
          <a:xfrm flipV="1">
            <a:off x="611188" y="836613"/>
            <a:ext cx="8064500" cy="0"/>
          </a:xfrm>
          <a:prstGeom prst="line">
            <a:avLst/>
          </a:prstGeom>
          <a:noFill/>
          <a:ln w="38100">
            <a:solidFill>
              <a:schemeClr val="bg2"/>
            </a:solidFill>
            <a:round/>
            <a:headEnd/>
            <a:tailEnd/>
          </a:ln>
        </p:spPr>
        <p:txBody>
          <a:bodyPr anchor="ctr">
            <a:spAutoFit/>
          </a:bodyPr>
          <a:lstStyle/>
          <a:p>
            <a:endParaRPr lang="zh-CN" altLang="en-US" sz="2400" b="0">
              <a:solidFill>
                <a:srgbClr val="FC0128"/>
              </a:solidFill>
            </a:endParaRPr>
          </a:p>
        </p:txBody>
      </p:sp>
      <p:sp>
        <p:nvSpPr>
          <p:cNvPr id="1029" name="Rectangle 14"/>
          <p:cNvSpPr>
            <a:spLocks noGrp="1" noChangeArrowheads="1"/>
          </p:cNvSpPr>
          <p:nvPr>
            <p:ph type="body" idx="1"/>
          </p:nvPr>
        </p:nvSpPr>
        <p:spPr bwMode="auto">
          <a:xfrm>
            <a:off x="685800" y="1125538"/>
            <a:ext cx="7848600" cy="21780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ltLang="zh-CN"/>
              <a:t>This is our 1st Level Bullet</a:t>
            </a:r>
          </a:p>
          <a:p>
            <a:pPr lvl="1"/>
            <a:r>
              <a:rPr lang="en-US" altLang="zh-CN"/>
              <a:t>This is our 2nd level bullet</a:t>
            </a:r>
          </a:p>
          <a:p>
            <a:pPr lvl="2"/>
            <a:r>
              <a:rPr lang="en-US" altLang="zh-CN"/>
              <a:t>This is our 3rd level bullet</a:t>
            </a:r>
          </a:p>
          <a:p>
            <a:pPr lvl="0"/>
            <a:r>
              <a:rPr lang="en-US" altLang="zh-CN"/>
              <a:t>This is our next 1st Level Bullet</a:t>
            </a:r>
          </a:p>
          <a:p>
            <a:pPr lvl="1"/>
            <a:r>
              <a:rPr lang="en-US" altLang="zh-CN"/>
              <a:t>This is our 2nd level bullet</a:t>
            </a:r>
          </a:p>
          <a:p>
            <a:pPr lvl="2"/>
            <a:r>
              <a:rPr lang="en-US" altLang="zh-CN"/>
              <a:t>This is our 3rd level bullet</a:t>
            </a:r>
          </a:p>
        </p:txBody>
      </p:sp>
      <p:sp>
        <p:nvSpPr>
          <p:cNvPr id="1030" name="Rectangle 15"/>
          <p:cNvSpPr>
            <a:spLocks noChangeArrowheads="1"/>
          </p:cNvSpPr>
          <p:nvPr/>
        </p:nvSpPr>
        <p:spPr bwMode="auto">
          <a:xfrm>
            <a:off x="4763" y="6742113"/>
            <a:ext cx="8599487" cy="71437"/>
          </a:xfrm>
          <a:prstGeom prst="rect">
            <a:avLst/>
          </a:prstGeom>
          <a:solidFill>
            <a:srgbClr val="E88000"/>
          </a:solidFill>
          <a:ln w="9525">
            <a:noFill/>
            <a:miter lim="800000"/>
            <a:headEnd/>
            <a:tailEnd/>
          </a:ln>
        </p:spPr>
        <p:txBody>
          <a:bodyPr wrap="none" anchor="ctr"/>
          <a:lstStyle/>
          <a:p>
            <a:pPr algn="ctr" eaLnBrk="0" hangingPunct="0"/>
            <a:endParaRPr lang="zh-CN" altLang="en-US" sz="2400" b="0">
              <a:solidFill>
                <a:srgbClr val="FC0128"/>
              </a:solidFill>
            </a:endParaRPr>
          </a:p>
        </p:txBody>
      </p:sp>
      <p:sp>
        <p:nvSpPr>
          <p:cNvPr id="1031" name="Rectangle 16"/>
          <p:cNvSpPr>
            <a:spLocks noChangeArrowheads="1"/>
          </p:cNvSpPr>
          <p:nvPr/>
        </p:nvSpPr>
        <p:spPr bwMode="auto">
          <a:xfrm>
            <a:off x="11113" y="6811963"/>
            <a:ext cx="9140825" cy="73025"/>
          </a:xfrm>
          <a:prstGeom prst="rect">
            <a:avLst/>
          </a:prstGeom>
          <a:solidFill>
            <a:srgbClr val="C95616"/>
          </a:solidFill>
          <a:ln w="9525">
            <a:noFill/>
            <a:miter lim="800000"/>
            <a:headEnd/>
            <a:tailEnd/>
          </a:ln>
        </p:spPr>
        <p:txBody>
          <a:bodyPr wrap="none" anchor="ctr"/>
          <a:lstStyle/>
          <a:p>
            <a:pPr algn="ctr" eaLnBrk="0" hangingPunct="0"/>
            <a:endParaRPr lang="zh-CN" altLang="en-US" sz="2400" b="0">
              <a:solidFill>
                <a:srgbClr val="FC0128"/>
              </a:solidFill>
            </a:endParaRPr>
          </a:p>
        </p:txBody>
      </p:sp>
      <p:sp>
        <p:nvSpPr>
          <p:cNvPr id="1032" name="Rectangle 17"/>
          <p:cNvSpPr>
            <a:spLocks noChangeArrowheads="1"/>
          </p:cNvSpPr>
          <p:nvPr/>
        </p:nvSpPr>
        <p:spPr bwMode="auto">
          <a:xfrm>
            <a:off x="1588" y="6577013"/>
            <a:ext cx="8597900" cy="165100"/>
          </a:xfrm>
          <a:prstGeom prst="rect">
            <a:avLst/>
          </a:prstGeom>
          <a:solidFill>
            <a:srgbClr val="FCC24F"/>
          </a:solidFill>
          <a:ln w="9525">
            <a:noFill/>
            <a:miter lim="800000"/>
            <a:headEnd/>
            <a:tailEnd/>
          </a:ln>
        </p:spPr>
        <p:txBody>
          <a:bodyPr wrap="none" anchor="ctr"/>
          <a:lstStyle/>
          <a:p>
            <a:pPr algn="ctr" eaLnBrk="0" hangingPunct="0"/>
            <a:endParaRPr lang="zh-CN" altLang="en-US" sz="2400" b="0">
              <a:solidFill>
                <a:srgbClr val="FC0128"/>
              </a:solidFill>
            </a:endParaRPr>
          </a:p>
        </p:txBody>
      </p:sp>
      <p:sp>
        <p:nvSpPr>
          <p:cNvPr id="1033" name="Text Box 18"/>
          <p:cNvSpPr txBox="1">
            <a:spLocks noChangeArrowheads="1"/>
          </p:cNvSpPr>
          <p:nvPr/>
        </p:nvSpPr>
        <p:spPr bwMode="auto">
          <a:xfrm>
            <a:off x="8532813" y="6524625"/>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accent1"/>
                </a:solidFill>
                <a:latin typeface="Arial" pitchFamily="34" charset="0"/>
                <a:ea typeface="宋体" pitchFamily="2" charset="-122"/>
              </a:defRPr>
            </a:lvl1pPr>
            <a:lvl2pPr marL="742950" indent="-285750" eaLnBrk="0" hangingPunct="0">
              <a:defRPr sz="2400">
                <a:solidFill>
                  <a:schemeClr val="accent1"/>
                </a:solidFill>
                <a:latin typeface="Arial" pitchFamily="34" charset="0"/>
                <a:ea typeface="宋体" pitchFamily="2" charset="-122"/>
              </a:defRPr>
            </a:lvl2pPr>
            <a:lvl3pPr marL="1143000" indent="-228600" eaLnBrk="0" hangingPunct="0">
              <a:defRPr sz="2400">
                <a:solidFill>
                  <a:schemeClr val="accent1"/>
                </a:solidFill>
                <a:latin typeface="Arial" pitchFamily="34" charset="0"/>
                <a:ea typeface="宋体" pitchFamily="2" charset="-122"/>
              </a:defRPr>
            </a:lvl3pPr>
            <a:lvl4pPr marL="1600200" indent="-228600" eaLnBrk="0" hangingPunct="0">
              <a:defRPr sz="2400">
                <a:solidFill>
                  <a:schemeClr val="accent1"/>
                </a:solidFill>
                <a:latin typeface="Arial" pitchFamily="34" charset="0"/>
                <a:ea typeface="宋体" pitchFamily="2" charset="-122"/>
              </a:defRPr>
            </a:lvl4pPr>
            <a:lvl5pPr marL="2057400" indent="-228600" eaLnBrk="0" hangingPunct="0">
              <a:defRPr sz="2400">
                <a:solidFill>
                  <a:schemeClr val="accent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accent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accent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accent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accent1"/>
                </a:solidFill>
                <a:latin typeface="Arial" pitchFamily="34" charset="0"/>
                <a:ea typeface="宋体" pitchFamily="2" charset="-122"/>
              </a:defRPr>
            </a:lvl9pPr>
          </a:lstStyle>
          <a:p>
            <a:pPr algn="ctr">
              <a:spcBef>
                <a:spcPct val="50000"/>
              </a:spcBef>
              <a:defRPr/>
            </a:pPr>
            <a:fld id="{B30A17A9-96C1-4510-83CD-B4EBD6F63D87}" type="slidenum">
              <a:rPr lang="zh-CN" altLang="en-US" sz="1400" b="0" smtClean="0">
                <a:solidFill>
                  <a:srgbClr val="000099"/>
                </a:solidFill>
              </a:rPr>
              <a:pPr algn="ctr">
                <a:spcBef>
                  <a:spcPct val="50000"/>
                </a:spcBef>
                <a:defRPr/>
              </a:pPr>
              <a:t>‹#›</a:t>
            </a:fld>
            <a:endParaRPr lang="en-US" altLang="zh-CN" sz="1400" b="0">
              <a:solidFill>
                <a:srgbClr val="000099"/>
              </a:solidFill>
            </a:endParaRPr>
          </a:p>
        </p:txBody>
      </p:sp>
      <p:pic>
        <p:nvPicPr>
          <p:cNvPr id="1034" name="Picture 19" descr="buaa_1"/>
          <p:cNvPicPr>
            <a:picLocks noChangeAspect="1" noChangeArrowheads="1"/>
          </p:cNvPicPr>
          <p:nvPr/>
        </p:nvPicPr>
        <p:blipFill>
          <a:blip r:embed="rId14" cstate="print"/>
          <a:srcRect/>
          <a:stretch>
            <a:fillRect/>
          </a:stretch>
        </p:blipFill>
        <p:spPr bwMode="auto">
          <a:xfrm>
            <a:off x="0" y="6597650"/>
            <a:ext cx="1331913" cy="287338"/>
          </a:xfrm>
          <a:prstGeom prst="rect">
            <a:avLst/>
          </a:prstGeom>
          <a:noFill/>
          <a:ln w="9525">
            <a:noFill/>
            <a:miter lim="800000"/>
            <a:headEnd/>
            <a:tailEnd/>
          </a:ln>
        </p:spPr>
      </p:pic>
    </p:spTree>
    <p:extLst>
      <p:ext uri="{BB962C8B-B14F-4D97-AF65-F5344CB8AC3E}">
        <p14:creationId xmlns:p14="http://schemas.microsoft.com/office/powerpoint/2010/main" val="644224264"/>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itchFamily="2" charset="2"/>
        <a:buChar char="Ø"/>
        <a:defRPr sz="2800"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itchFamily="2" charset="2"/>
        <a:buChar char="§"/>
        <a:defRPr sz="2400"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5.xml"/><Relationship Id="rId1" Type="http://schemas.openxmlformats.org/officeDocument/2006/relationships/vmlDrawing" Target="../drawings/vmlDrawing11.vml"/><Relationship Id="rId6" Type="http://schemas.openxmlformats.org/officeDocument/2006/relationships/image" Target="../media/image25.emf"/><Relationship Id="rId5" Type="http://schemas.openxmlformats.org/officeDocument/2006/relationships/image" Target="../media/image24.wmf"/><Relationship Id="rId4"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20.bin"/><Relationship Id="rId5" Type="http://schemas.openxmlformats.org/officeDocument/2006/relationships/image" Target="../media/image28.wmf"/><Relationship Id="rId4" Type="http://schemas.openxmlformats.org/officeDocument/2006/relationships/oleObject" Target="../embeddings/oleObject19.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4.xml"/><Relationship Id="rId1" Type="http://schemas.openxmlformats.org/officeDocument/2006/relationships/vmlDrawing" Target="../drawings/vmlDrawing13.vml"/><Relationship Id="rId5" Type="http://schemas.openxmlformats.org/officeDocument/2006/relationships/image" Target="../media/image30.emf"/><Relationship Id="rId4"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5.emf"/><Relationship Id="rId4" Type="http://schemas.openxmlformats.org/officeDocument/2006/relationships/oleObject" Target="../embeddings/oleObject2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36.emf"/><Relationship Id="rId4" Type="http://schemas.openxmlformats.org/officeDocument/2006/relationships/oleObject" Target="../embeddings/oleObject23.bin"/></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8.wmf"/><Relationship Id="rId4"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8.xml"/></Relationships>
</file>

<file path=ppt/slides/_rels/slide37.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17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4.xml"/><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9.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2.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25.xml"/></Relationships>
</file>

<file path=ppt/slides/_rels/slide46.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notesSlide" Target="../notesSlides/notesSlide41.xml"/><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1.wmf"/><Relationship Id="rId5" Type="http://schemas.openxmlformats.org/officeDocument/2006/relationships/oleObject" Target="../embeddings/oleObject24.bin"/><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7.xml"/></Relationships>
</file>

<file path=ppt/slides/_rels/slide52.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46.xml"/><Relationship Id="rId1" Type="http://schemas.openxmlformats.org/officeDocument/2006/relationships/slideLayout" Target="../slideLayouts/slideLayout9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6.xml"/><Relationship Id="rId7"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3.bin"/><Relationship Id="rId5" Type="http://schemas.openxmlformats.org/officeDocument/2006/relationships/image" Target="../media/image17.png"/><Relationship Id="rId10" Type="http://schemas.openxmlformats.org/officeDocument/2006/relationships/audio" Target="../media/audio1.wav"/><Relationship Id="rId4" Type="http://schemas.openxmlformats.org/officeDocument/2006/relationships/audio" Target="../media/audio1.wav"/><Relationship Id="rId9" Type="http://schemas.openxmlformats.org/officeDocument/2006/relationships/image" Target="../media/image16.wmf"/></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audio" Target="../media/audio1.wav"/><Relationship Id="rId3" Type="http://schemas.openxmlformats.org/officeDocument/2006/relationships/notesSlide" Target="../notesSlides/notesSlide7.xml"/><Relationship Id="rId7" Type="http://schemas.openxmlformats.org/officeDocument/2006/relationships/oleObject" Target="../embeddings/oleObject16.bin"/><Relationship Id="rId12" Type="http://schemas.openxmlformats.org/officeDocument/2006/relationships/image" Target="../media/image20.jpe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7.wmf"/><Relationship Id="rId11" Type="http://schemas.openxmlformats.org/officeDocument/2006/relationships/image" Target="../media/image21.wmf"/><Relationship Id="rId5" Type="http://schemas.openxmlformats.org/officeDocument/2006/relationships/oleObject" Target="../embeddings/oleObject15.bin"/><Relationship Id="rId10" Type="http://schemas.openxmlformats.org/officeDocument/2006/relationships/oleObject" Target="../embeddings/oleObject17.bin"/><Relationship Id="rId4" Type="http://schemas.openxmlformats.org/officeDocument/2006/relationships/audio" Target="../media/audio1.wav"/><Relationship Id="rId9" Type="http://schemas.openxmlformats.org/officeDocument/2006/relationships/image" Target="../media/image1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idx="4294967295"/>
          </p:nvPr>
        </p:nvSpPr>
        <p:spPr>
          <a:xfrm>
            <a:off x="380007" y="1988840"/>
            <a:ext cx="7072313" cy="1889976"/>
          </a:xfrm>
          <a:solidFill>
            <a:srgbClr val="FFFFFF"/>
          </a:solidFill>
        </p:spPr>
        <p:txBody>
          <a:bodyPr tIns="61200" bIns="61200"/>
          <a:lstStyle/>
          <a:p>
            <a:pPr algn="ctr">
              <a:lnSpc>
                <a:spcPct val="125000"/>
              </a:lnSpc>
            </a:pPr>
            <a:r>
              <a:rPr lang="zh-CN" altLang="en-US" sz="4800" i="0" dirty="0">
                <a:solidFill>
                  <a:srgbClr val="000066"/>
                </a:solidFill>
                <a:latin typeface="Calibri" panose="020F0502020204030204" pitchFamily="34" charset="0"/>
                <a:ea typeface="黑体" pitchFamily="2" charset="-122"/>
                <a:cs typeface="Calibri" panose="020F0502020204030204" pitchFamily="34" charset="0"/>
              </a:rPr>
              <a:t>计算机组成总复习</a:t>
            </a:r>
            <a:r>
              <a:rPr lang="en-US" altLang="zh-CN" sz="4800" i="0" dirty="0">
                <a:solidFill>
                  <a:srgbClr val="000066"/>
                </a:solidFill>
                <a:latin typeface="Calibri" panose="020F0502020204030204" pitchFamily="34" charset="0"/>
                <a:ea typeface="黑体" pitchFamily="2" charset="-122"/>
                <a:cs typeface="Calibri" panose="020F0502020204030204" pitchFamily="34" charset="0"/>
              </a:rPr>
              <a:t/>
            </a:r>
            <a:br>
              <a:rPr lang="en-US" altLang="zh-CN" sz="4800" i="0" dirty="0">
                <a:solidFill>
                  <a:srgbClr val="000066"/>
                </a:solidFill>
                <a:latin typeface="Calibri" panose="020F0502020204030204" pitchFamily="34" charset="0"/>
                <a:ea typeface="黑体" pitchFamily="2" charset="-122"/>
                <a:cs typeface="Calibri" panose="020F0502020204030204" pitchFamily="34" charset="0"/>
              </a:rPr>
            </a:br>
            <a:r>
              <a:rPr lang="en-US" altLang="zh-CN" sz="4800" i="0" dirty="0">
                <a:solidFill>
                  <a:srgbClr val="000066"/>
                </a:solidFill>
                <a:latin typeface="Calibri" panose="020F0502020204030204" pitchFamily="34" charset="0"/>
                <a:ea typeface="黑体" pitchFamily="2" charset="-122"/>
                <a:cs typeface="Calibri" panose="020F0502020204030204" pitchFamily="34" charset="0"/>
              </a:rPr>
              <a:t>(2018</a:t>
            </a:r>
            <a:r>
              <a:rPr lang="zh-CN" altLang="en-US" sz="4800" i="0" dirty="0">
                <a:solidFill>
                  <a:srgbClr val="000066"/>
                </a:solidFill>
                <a:latin typeface="Calibri" panose="020F0502020204030204" pitchFamily="34" charset="0"/>
                <a:ea typeface="黑体" pitchFamily="2" charset="-122"/>
                <a:cs typeface="Calibri" panose="020F0502020204030204" pitchFamily="34" charset="0"/>
              </a:rPr>
              <a:t>，</a:t>
            </a:r>
            <a:r>
              <a:rPr lang="en-US" altLang="zh-CN" sz="4800" i="0" dirty="0">
                <a:solidFill>
                  <a:srgbClr val="000066"/>
                </a:solidFill>
                <a:latin typeface="Calibri" panose="020F0502020204030204" pitchFamily="34" charset="0"/>
                <a:ea typeface="黑体" pitchFamily="2" charset="-122"/>
                <a:cs typeface="Calibri" panose="020F0502020204030204" pitchFamily="34" charset="0"/>
              </a:rPr>
              <a:t>V0.1</a:t>
            </a:r>
            <a:r>
              <a:rPr lang="zh-CN" altLang="en-US" sz="4800" i="0" dirty="0">
                <a:solidFill>
                  <a:srgbClr val="000066"/>
                </a:solidFill>
                <a:latin typeface="Calibri" panose="020F0502020204030204" pitchFamily="34" charset="0"/>
                <a:ea typeface="黑体" pitchFamily="2" charset="-122"/>
                <a:cs typeface="Calibri" panose="020F0502020204030204" pitchFamily="34" charset="0"/>
              </a:rPr>
              <a:t>版</a:t>
            </a:r>
            <a:r>
              <a:rPr lang="en-US" altLang="zh-CN" sz="4800" i="0" dirty="0">
                <a:solidFill>
                  <a:srgbClr val="000066"/>
                </a:solidFill>
                <a:latin typeface="Calibri" panose="020F0502020204030204" pitchFamily="34" charset="0"/>
                <a:ea typeface="黑体" pitchFamily="2" charset="-122"/>
                <a:cs typeface="Calibri" panose="020F0502020204030204" pitchFamily="34" charset="0"/>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4"/>
          <p:cNvSpPr>
            <a:spLocks noGrp="1"/>
          </p:cNvSpPr>
          <p:nvPr>
            <p:ph type="title" idx="4294967295"/>
          </p:nvPr>
        </p:nvSpPr>
        <p:spPr>
          <a:xfrm>
            <a:off x="539750" y="404813"/>
            <a:ext cx="6858000" cy="373062"/>
          </a:xfrm>
        </p:spPr>
        <p:txBody>
          <a:bodyPr/>
          <a:lstStyle/>
          <a:p>
            <a:pPr>
              <a:defRPr/>
            </a:pPr>
            <a:r>
              <a:rPr lang="zh-CN" altLang="en-US" i="0" dirty="0">
                <a:latin typeface="黑体" pitchFamily="2" charset="-122"/>
                <a:ea typeface="黑体" pitchFamily="2" charset="-122"/>
              </a:rPr>
              <a:t>有限状态机</a:t>
            </a:r>
          </a:p>
        </p:txBody>
      </p:sp>
      <p:grpSp>
        <p:nvGrpSpPr>
          <p:cNvPr id="8" name="组合 7"/>
          <p:cNvGrpSpPr>
            <a:grpSpLocks/>
          </p:cNvGrpSpPr>
          <p:nvPr/>
        </p:nvGrpSpPr>
        <p:grpSpPr bwMode="auto">
          <a:xfrm>
            <a:off x="777875" y="2852738"/>
            <a:ext cx="7905750" cy="1528762"/>
            <a:chOff x="777991" y="3059038"/>
            <a:chExt cx="7905466" cy="1529462"/>
          </a:xfrm>
        </p:grpSpPr>
        <p:pic>
          <p:nvPicPr>
            <p:cNvPr id="54280" name="图片 2"/>
            <p:cNvPicPr>
              <a:picLocks noChangeAspect="1"/>
            </p:cNvPicPr>
            <p:nvPr/>
          </p:nvPicPr>
          <p:blipFill>
            <a:blip r:embed="rId3" cstate="print"/>
            <a:srcRect/>
            <a:stretch>
              <a:fillRect/>
            </a:stretch>
          </p:blipFill>
          <p:spPr bwMode="auto">
            <a:xfrm>
              <a:off x="2292967" y="3059038"/>
              <a:ext cx="5314950" cy="1162050"/>
            </a:xfrm>
            <a:prstGeom prst="rect">
              <a:avLst/>
            </a:prstGeom>
            <a:noFill/>
            <a:ln w="9525">
              <a:noFill/>
              <a:miter lim="800000"/>
              <a:headEnd/>
              <a:tailEnd/>
            </a:ln>
          </p:spPr>
        </p:pic>
        <p:sp>
          <p:nvSpPr>
            <p:cNvPr id="54281" name="矩形 4"/>
            <p:cNvSpPr>
              <a:spLocks noChangeArrowheads="1"/>
            </p:cNvSpPr>
            <p:nvPr/>
          </p:nvSpPr>
          <p:spPr bwMode="auto">
            <a:xfrm>
              <a:off x="777991" y="4191443"/>
              <a:ext cx="7905466" cy="397057"/>
            </a:xfrm>
            <a:prstGeom prst="rect">
              <a:avLst/>
            </a:prstGeom>
            <a:noFill/>
            <a:ln w="9525">
              <a:noFill/>
              <a:miter lim="800000"/>
              <a:headEnd/>
              <a:tailEnd/>
            </a:ln>
          </p:spPr>
          <p:txBody>
            <a:bodyPr>
              <a:spAutoFit/>
            </a:bodyPr>
            <a:lstStyle/>
            <a:p>
              <a:pPr marL="0" lvl="2" algn="ctr"/>
              <a:r>
                <a:rPr kumimoji="1" lang="en-US" altLang="zh-CN" sz="2000" b="1">
                  <a:solidFill>
                    <a:srgbClr val="FF0000"/>
                  </a:solidFill>
                  <a:latin typeface="黑体" pitchFamily="2" charset="-122"/>
                  <a:ea typeface="黑体" pitchFamily="2" charset="-122"/>
                </a:rPr>
                <a:t>Moore</a:t>
              </a:r>
              <a:r>
                <a:rPr kumimoji="1" lang="zh-CN" altLang="en-US" sz="2000" b="1">
                  <a:solidFill>
                    <a:srgbClr val="FF0000"/>
                  </a:solidFill>
                  <a:latin typeface="黑体" pitchFamily="2" charset="-122"/>
                  <a:ea typeface="黑体" pitchFamily="2" charset="-122"/>
                </a:rPr>
                <a:t>型有限状态机</a:t>
              </a:r>
              <a:endParaRPr lang="zh-CN" altLang="en-US" sz="2000" b="1">
                <a:solidFill>
                  <a:schemeClr val="accent2"/>
                </a:solidFill>
                <a:latin typeface="黑体" pitchFamily="2" charset="-122"/>
                <a:ea typeface="黑体" pitchFamily="2" charset="-122"/>
              </a:endParaRPr>
            </a:p>
          </p:txBody>
        </p:sp>
      </p:grpSp>
      <p:grpSp>
        <p:nvGrpSpPr>
          <p:cNvPr id="9" name="组合 8"/>
          <p:cNvGrpSpPr>
            <a:grpSpLocks/>
          </p:cNvGrpSpPr>
          <p:nvPr/>
        </p:nvGrpSpPr>
        <p:grpSpPr bwMode="auto">
          <a:xfrm>
            <a:off x="2292350" y="4667250"/>
            <a:ext cx="5410200" cy="1739900"/>
            <a:chOff x="2292967" y="4667157"/>
            <a:chExt cx="5410200" cy="1740014"/>
          </a:xfrm>
        </p:grpSpPr>
        <p:pic>
          <p:nvPicPr>
            <p:cNvPr id="54278" name="图片 3"/>
            <p:cNvPicPr>
              <a:picLocks noChangeAspect="1"/>
            </p:cNvPicPr>
            <p:nvPr/>
          </p:nvPicPr>
          <p:blipFill>
            <a:blip r:embed="rId4" cstate="print"/>
            <a:srcRect/>
            <a:stretch>
              <a:fillRect/>
            </a:stretch>
          </p:blipFill>
          <p:spPr bwMode="auto">
            <a:xfrm>
              <a:off x="2292967" y="4667157"/>
              <a:ext cx="5410200" cy="1362075"/>
            </a:xfrm>
            <a:prstGeom prst="rect">
              <a:avLst/>
            </a:prstGeom>
            <a:noFill/>
            <a:ln w="9525">
              <a:noFill/>
              <a:miter lim="800000"/>
              <a:headEnd/>
              <a:tailEnd/>
            </a:ln>
          </p:spPr>
        </p:pic>
        <p:sp>
          <p:nvSpPr>
            <p:cNvPr id="54279" name="矩形 30"/>
            <p:cNvSpPr>
              <a:spLocks noChangeArrowheads="1"/>
            </p:cNvSpPr>
            <p:nvPr/>
          </p:nvSpPr>
          <p:spPr bwMode="auto">
            <a:xfrm>
              <a:off x="3550267" y="6010270"/>
              <a:ext cx="2360613" cy="396901"/>
            </a:xfrm>
            <a:prstGeom prst="rect">
              <a:avLst/>
            </a:prstGeom>
            <a:noFill/>
            <a:ln w="9525">
              <a:noFill/>
              <a:miter lim="800000"/>
              <a:headEnd/>
              <a:tailEnd/>
            </a:ln>
          </p:spPr>
          <p:txBody>
            <a:bodyPr wrap="none">
              <a:spAutoFit/>
            </a:bodyPr>
            <a:lstStyle/>
            <a:p>
              <a:pPr algn="ctr"/>
              <a:r>
                <a:rPr kumimoji="1" lang="en-US" altLang="zh-CN" sz="2000" b="1">
                  <a:solidFill>
                    <a:srgbClr val="FF0000"/>
                  </a:solidFill>
                  <a:latin typeface="黑体" pitchFamily="2" charset="-122"/>
                  <a:ea typeface="黑体" pitchFamily="2" charset="-122"/>
                </a:rPr>
                <a:t>Mealy</a:t>
              </a:r>
              <a:r>
                <a:rPr kumimoji="1" lang="zh-CN" altLang="en-US" sz="2000" b="1">
                  <a:solidFill>
                    <a:srgbClr val="FF0000"/>
                  </a:solidFill>
                  <a:latin typeface="黑体" pitchFamily="2" charset="-122"/>
                  <a:ea typeface="黑体" pitchFamily="2" charset="-122"/>
                </a:rPr>
                <a:t>型有限状态机</a:t>
              </a:r>
              <a:endParaRPr lang="zh-CN" altLang="en-US" sz="2000" b="1">
                <a:solidFill>
                  <a:srgbClr val="052EAE"/>
                </a:solidFill>
                <a:latin typeface="黑体" pitchFamily="2" charset="-122"/>
                <a:ea typeface="黑体" pitchFamily="2" charset="-122"/>
              </a:endParaRPr>
            </a:p>
          </p:txBody>
        </p:sp>
      </p:grpSp>
      <p:sp>
        <p:nvSpPr>
          <p:cNvPr id="54277" name="Rectangle 3"/>
          <p:cNvSpPr>
            <a:spLocks noChangeArrowheads="1"/>
          </p:cNvSpPr>
          <p:nvPr/>
        </p:nvSpPr>
        <p:spPr bwMode="auto">
          <a:xfrm>
            <a:off x="611188" y="981075"/>
            <a:ext cx="8137525" cy="1493037"/>
          </a:xfrm>
          <a:prstGeom prst="rect">
            <a:avLst/>
          </a:prstGeom>
          <a:solidFill>
            <a:srgbClr val="FFFFFF"/>
          </a:solidFill>
          <a:ln w="76200">
            <a:noFill/>
            <a:miter lim="800000"/>
            <a:headEnd/>
            <a:tailEnd/>
          </a:ln>
        </p:spPr>
        <p:txBody>
          <a:bodyPr>
            <a:spAutoFit/>
          </a:bodyPr>
          <a:lstStyle/>
          <a:p>
            <a:pPr marL="107950" indent="-179388">
              <a:lnSpc>
                <a:spcPts val="3500"/>
              </a:lnSpc>
              <a:spcBef>
                <a:spcPct val="10000"/>
              </a:spcBef>
              <a:spcAft>
                <a:spcPct val="10000"/>
              </a:spcAft>
              <a:buClr>
                <a:schemeClr val="accent1"/>
              </a:buClr>
              <a:buSzPct val="110000"/>
              <a:buFont typeface="Wingdings" pitchFamily="2" charset="2"/>
              <a:buChar char="v"/>
            </a:pPr>
            <a:r>
              <a:rPr kumimoji="1" lang="zh-CN" altLang="en-US" sz="2400" b="1" dirty="0">
                <a:solidFill>
                  <a:schemeClr val="tx1"/>
                </a:solidFill>
                <a:latin typeface="宋体" pitchFamily="2" charset="-122"/>
              </a:rPr>
              <a:t>根据输出信号产生的机理不同，有限状态机可分成两类：</a:t>
            </a:r>
          </a:p>
          <a:p>
            <a:pPr marL="647700" lvl="2" indent="-179388">
              <a:lnSpc>
                <a:spcPts val="3500"/>
              </a:lnSpc>
              <a:spcBef>
                <a:spcPct val="10000"/>
              </a:spcBef>
              <a:spcAft>
                <a:spcPct val="10000"/>
              </a:spcAft>
              <a:buClr>
                <a:schemeClr val="accent2"/>
              </a:buClr>
              <a:buSzPct val="110000"/>
              <a:buFont typeface="Wingdings" pitchFamily="2" charset="2"/>
              <a:buChar char="Ø"/>
            </a:pPr>
            <a:r>
              <a:rPr kumimoji="1" lang="zh-CN" altLang="en-US" sz="2000" b="1" dirty="0">
                <a:solidFill>
                  <a:schemeClr val="tx1"/>
                </a:solidFill>
                <a:latin typeface="黑体" pitchFamily="2" charset="-122"/>
                <a:ea typeface="黑体" pitchFamily="2" charset="-122"/>
              </a:rPr>
              <a:t>摩尔</a:t>
            </a:r>
            <a:r>
              <a:rPr kumimoji="1" lang="en-US" altLang="zh-CN" sz="2000" b="1" dirty="0">
                <a:solidFill>
                  <a:schemeClr val="tx1"/>
                </a:solidFill>
                <a:latin typeface="黑体" pitchFamily="2" charset="-122"/>
                <a:ea typeface="黑体" pitchFamily="2" charset="-122"/>
              </a:rPr>
              <a:t>(Moore)</a:t>
            </a:r>
            <a:r>
              <a:rPr kumimoji="1" lang="zh-CN" altLang="en-US" sz="2000" b="1" dirty="0">
                <a:solidFill>
                  <a:schemeClr val="tx1"/>
                </a:solidFill>
                <a:latin typeface="黑体" pitchFamily="2" charset="-122"/>
                <a:ea typeface="黑体" pitchFamily="2" charset="-122"/>
              </a:rPr>
              <a:t>型状态机</a:t>
            </a:r>
            <a:r>
              <a:rPr kumimoji="1" lang="zh-CN" altLang="en-US" sz="2000" b="1" dirty="0">
                <a:solidFill>
                  <a:schemeClr val="tx1"/>
                </a:solidFill>
                <a:latin typeface="宋体" pitchFamily="2" charset="-122"/>
              </a:rPr>
              <a:t>： 输出信号仅与</a:t>
            </a:r>
            <a:r>
              <a:rPr kumimoji="1" lang="zh-CN" altLang="en-US" sz="2000" b="1" dirty="0">
                <a:solidFill>
                  <a:schemeClr val="tx1"/>
                </a:solidFill>
                <a:latin typeface="黑体" pitchFamily="2" charset="-122"/>
                <a:ea typeface="黑体" pitchFamily="2" charset="-122"/>
              </a:rPr>
              <a:t>当前状态</a:t>
            </a:r>
            <a:r>
              <a:rPr kumimoji="1" lang="zh-CN" altLang="en-US" sz="2000" b="1" dirty="0">
                <a:solidFill>
                  <a:schemeClr val="tx1"/>
                </a:solidFill>
                <a:latin typeface="宋体" pitchFamily="2" charset="-122"/>
              </a:rPr>
              <a:t>有关</a:t>
            </a:r>
          </a:p>
          <a:p>
            <a:pPr marL="647700" lvl="2" indent="-179388">
              <a:lnSpc>
                <a:spcPts val="3500"/>
              </a:lnSpc>
              <a:spcBef>
                <a:spcPct val="10000"/>
              </a:spcBef>
              <a:spcAft>
                <a:spcPct val="10000"/>
              </a:spcAft>
              <a:buClr>
                <a:schemeClr val="accent2"/>
              </a:buClr>
              <a:buSzPct val="110000"/>
              <a:buFont typeface="Wingdings" pitchFamily="2" charset="2"/>
              <a:buChar char="Ø"/>
            </a:pPr>
            <a:r>
              <a:rPr kumimoji="1" lang="zh-CN" altLang="en-US" sz="2000" b="1" dirty="0">
                <a:solidFill>
                  <a:schemeClr val="tx1"/>
                </a:solidFill>
                <a:latin typeface="黑体" pitchFamily="2" charset="-122"/>
                <a:ea typeface="黑体" pitchFamily="2" charset="-122"/>
              </a:rPr>
              <a:t>米里</a:t>
            </a:r>
            <a:r>
              <a:rPr kumimoji="1" lang="en-US" altLang="zh-CN" sz="2000" b="1" dirty="0">
                <a:solidFill>
                  <a:schemeClr val="tx1"/>
                </a:solidFill>
                <a:latin typeface="黑体" pitchFamily="2" charset="-122"/>
                <a:ea typeface="黑体" pitchFamily="2" charset="-122"/>
              </a:rPr>
              <a:t>(Mealy)</a:t>
            </a:r>
            <a:r>
              <a:rPr kumimoji="1" lang="zh-CN" altLang="en-US" sz="2000" b="1" dirty="0">
                <a:solidFill>
                  <a:schemeClr val="tx1"/>
                </a:solidFill>
                <a:latin typeface="黑体" pitchFamily="2" charset="-122"/>
                <a:ea typeface="黑体" pitchFamily="2" charset="-122"/>
              </a:rPr>
              <a:t>型状态机</a:t>
            </a:r>
            <a:r>
              <a:rPr kumimoji="1" lang="zh-CN" altLang="en-US" sz="2000" b="1" dirty="0">
                <a:solidFill>
                  <a:schemeClr val="tx1"/>
                </a:solidFill>
                <a:latin typeface="宋体" pitchFamily="2" charset="-122"/>
              </a:rPr>
              <a:t>： 输出信号与</a:t>
            </a:r>
            <a:r>
              <a:rPr kumimoji="1" lang="zh-CN" altLang="en-US" sz="2000" b="1" dirty="0">
                <a:solidFill>
                  <a:schemeClr val="tx1"/>
                </a:solidFill>
                <a:latin typeface="黑体" pitchFamily="2" charset="-122"/>
                <a:ea typeface="黑体" pitchFamily="2" charset="-122"/>
              </a:rPr>
              <a:t>当前状态</a:t>
            </a:r>
            <a:r>
              <a:rPr kumimoji="1" lang="zh-CN" altLang="en-US" sz="2000" b="1" dirty="0">
                <a:solidFill>
                  <a:schemeClr val="tx1"/>
                </a:solidFill>
                <a:latin typeface="宋体" pitchFamily="2" charset="-122"/>
              </a:rPr>
              <a:t>及</a:t>
            </a:r>
            <a:r>
              <a:rPr kumimoji="1" lang="zh-CN" altLang="en-US" sz="2000" b="1" dirty="0">
                <a:solidFill>
                  <a:schemeClr val="tx1"/>
                </a:solidFill>
                <a:latin typeface="黑体" pitchFamily="2" charset="-122"/>
                <a:ea typeface="黑体" pitchFamily="2" charset="-122"/>
              </a:rPr>
              <a:t>输入信号</a:t>
            </a:r>
            <a:r>
              <a:rPr kumimoji="1" lang="zh-CN" altLang="en-US" sz="2000" b="1" dirty="0">
                <a:solidFill>
                  <a:schemeClr val="tx1"/>
                </a:solidFill>
                <a:latin typeface="宋体" pitchFamily="2" charset="-122"/>
              </a:rPr>
              <a:t>有关</a:t>
            </a:r>
            <a:endParaRPr lang="zh-CN" altLang="en-US" sz="2000" b="1" dirty="0">
              <a:solidFill>
                <a:schemeClr val="tx1"/>
              </a:solidFill>
              <a:latin typeface="宋体" pitchFamily="2" charset="-122"/>
            </a:endParaRPr>
          </a:p>
        </p:txBody>
      </p:sp>
    </p:spTree>
    <p:extLst>
      <p:ext uri="{BB962C8B-B14F-4D97-AF65-F5344CB8AC3E}">
        <p14:creationId xmlns:p14="http://schemas.microsoft.com/office/powerpoint/2010/main" val="31690568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5"/>
          <p:cNvSpPr>
            <a:spLocks noGrp="1"/>
          </p:cNvSpPr>
          <p:nvPr>
            <p:ph type="title" idx="4294967295"/>
          </p:nvPr>
        </p:nvSpPr>
        <p:spPr>
          <a:xfrm>
            <a:off x="539750" y="404813"/>
            <a:ext cx="5257800" cy="373062"/>
          </a:xfrm>
        </p:spPr>
        <p:txBody>
          <a:bodyPr/>
          <a:lstStyle/>
          <a:p>
            <a:pPr>
              <a:defRPr/>
            </a:pPr>
            <a:r>
              <a:rPr lang="en-US" altLang="zh-CN" i="0" dirty="0">
                <a:solidFill>
                  <a:schemeClr val="accent1"/>
                </a:solidFill>
                <a:latin typeface="+mn-lt"/>
              </a:rPr>
              <a:t>Moore</a:t>
            </a:r>
            <a:r>
              <a:rPr lang="zh-CN" altLang="en-US" i="0" dirty="0">
                <a:solidFill>
                  <a:schemeClr val="accent1"/>
                </a:solidFill>
                <a:latin typeface="+mn-lt"/>
              </a:rPr>
              <a:t>型</a:t>
            </a:r>
            <a:r>
              <a:rPr lang="en-US" altLang="zh-CN" i="0" dirty="0">
                <a:solidFill>
                  <a:schemeClr val="accent1"/>
                </a:solidFill>
                <a:latin typeface="+mn-lt"/>
              </a:rPr>
              <a:t>FSM</a:t>
            </a:r>
            <a:r>
              <a:rPr lang="zh-CN" altLang="en-US" i="0" dirty="0">
                <a:solidFill>
                  <a:schemeClr val="accent1"/>
                </a:solidFill>
                <a:latin typeface="+mn-lt"/>
              </a:rPr>
              <a:t>设计</a:t>
            </a:r>
          </a:p>
        </p:txBody>
      </p:sp>
      <p:sp>
        <p:nvSpPr>
          <p:cNvPr id="56323" name="Rectangle 5"/>
          <p:cNvSpPr>
            <a:spLocks noChangeArrowheads="1"/>
          </p:cNvSpPr>
          <p:nvPr/>
        </p:nvSpPr>
        <p:spPr bwMode="auto">
          <a:xfrm>
            <a:off x="468313" y="854074"/>
            <a:ext cx="8267700" cy="2646363"/>
          </a:xfrm>
          <a:prstGeom prst="rect">
            <a:avLst/>
          </a:prstGeom>
          <a:noFill/>
          <a:ln w="9525">
            <a:noFill/>
            <a:miter lim="800000"/>
            <a:headEnd/>
            <a:tailEnd/>
          </a:ln>
        </p:spPr>
        <p:txBody>
          <a:bodyPr/>
          <a:lstStyle/>
          <a:p>
            <a:pPr marL="363538" indent="-363538">
              <a:lnSpc>
                <a:spcPts val="3200"/>
              </a:lnSpc>
              <a:buClr>
                <a:srgbClr val="FC0128"/>
              </a:buClr>
              <a:buSzPct val="110000"/>
              <a:buFont typeface="Wingdings" pitchFamily="2" charset="2"/>
              <a:buChar char="v"/>
            </a:pPr>
            <a:r>
              <a:rPr kumimoji="1" lang="en-US" altLang="zh-CN" sz="2000" dirty="0">
                <a:solidFill>
                  <a:srgbClr val="000000"/>
                </a:solidFill>
              </a:rPr>
              <a:t>Moore</a:t>
            </a:r>
            <a:r>
              <a:rPr kumimoji="1" lang="zh-CN" altLang="en-US" sz="2000" dirty="0">
                <a:solidFill>
                  <a:srgbClr val="000000"/>
                </a:solidFill>
              </a:rPr>
              <a:t>型</a:t>
            </a:r>
            <a:r>
              <a:rPr kumimoji="1" lang="en-US" altLang="zh-CN" sz="2000" dirty="0">
                <a:solidFill>
                  <a:srgbClr val="000000"/>
                </a:solidFill>
              </a:rPr>
              <a:t>FSM</a:t>
            </a:r>
            <a:r>
              <a:rPr kumimoji="1" lang="zh-CN" altLang="en-US" sz="2000" dirty="0">
                <a:solidFill>
                  <a:srgbClr val="000000"/>
                </a:solidFill>
              </a:rPr>
              <a:t>的表示方法</a:t>
            </a:r>
          </a:p>
          <a:p>
            <a:pPr marL="711200" lvl="2" indent="-179388">
              <a:lnSpc>
                <a:spcPts val="3200"/>
              </a:lnSpc>
              <a:buClr>
                <a:srgbClr val="063DE8"/>
              </a:buClr>
              <a:buSzPct val="110000"/>
              <a:buFont typeface="Wingdings" pitchFamily="2" charset="2"/>
              <a:buChar char="Ø"/>
            </a:pPr>
            <a:r>
              <a:rPr kumimoji="1" lang="zh-CN" altLang="en-US" sz="2000" dirty="0">
                <a:solidFill>
                  <a:srgbClr val="000000"/>
                </a:solidFill>
              </a:rPr>
              <a:t>状态图</a:t>
            </a:r>
            <a:r>
              <a:rPr kumimoji="1" lang="zh-CN" altLang="en-US" sz="2000" dirty="0">
                <a:solidFill>
                  <a:srgbClr val="000000"/>
                </a:solidFill>
                <a:cs typeface="Arial" charset="0"/>
              </a:rPr>
              <a:t>（</a:t>
            </a:r>
            <a:r>
              <a:rPr kumimoji="1" lang="en-US" altLang="zh-CN" sz="2000" dirty="0">
                <a:solidFill>
                  <a:srgbClr val="000000"/>
                </a:solidFill>
                <a:cs typeface="Arial" charset="0"/>
              </a:rPr>
              <a:t>State Diagram</a:t>
            </a:r>
            <a:r>
              <a:rPr kumimoji="1" lang="zh-CN" altLang="en-US" sz="2000" dirty="0">
                <a:solidFill>
                  <a:srgbClr val="000000"/>
                </a:solidFill>
                <a:cs typeface="Arial" charset="0"/>
              </a:rPr>
              <a:t>）：圆圈表示状态，圈内“</a:t>
            </a:r>
            <a:r>
              <a:rPr kumimoji="1" lang="en-US" altLang="zh-CN" sz="2000" dirty="0">
                <a:solidFill>
                  <a:srgbClr val="000000"/>
                </a:solidFill>
                <a:cs typeface="Arial" charset="0"/>
              </a:rPr>
              <a:t>Q2Q1Q0 / D”</a:t>
            </a:r>
            <a:r>
              <a:rPr kumimoji="1" lang="zh-CN" altLang="en-US" sz="2000" dirty="0">
                <a:solidFill>
                  <a:srgbClr val="000000"/>
                </a:solidFill>
                <a:cs typeface="Arial" charset="0"/>
              </a:rPr>
              <a:t>分别表示状态组合</a:t>
            </a:r>
            <a:r>
              <a:rPr kumimoji="1" lang="en-US" altLang="zh-CN" sz="2000" dirty="0">
                <a:solidFill>
                  <a:srgbClr val="000000"/>
                </a:solidFill>
                <a:cs typeface="Arial" charset="0"/>
              </a:rPr>
              <a:t>Q2Q1Q0</a:t>
            </a:r>
            <a:r>
              <a:rPr kumimoji="1" lang="zh-CN" altLang="en-US" sz="2000" dirty="0">
                <a:solidFill>
                  <a:srgbClr val="000000"/>
                </a:solidFill>
                <a:cs typeface="Arial" charset="0"/>
              </a:rPr>
              <a:t>（或状态编码）及输出信号</a:t>
            </a:r>
            <a:r>
              <a:rPr kumimoji="1" lang="en-US" altLang="zh-CN" sz="2000" dirty="0">
                <a:solidFill>
                  <a:srgbClr val="000000"/>
                </a:solidFill>
                <a:cs typeface="Arial" charset="0"/>
              </a:rPr>
              <a:t>D</a:t>
            </a:r>
            <a:r>
              <a:rPr kumimoji="1" lang="zh-CN" altLang="en-US" sz="2000" dirty="0">
                <a:solidFill>
                  <a:srgbClr val="000000"/>
                </a:solidFill>
                <a:cs typeface="Arial" charset="0"/>
              </a:rPr>
              <a:t>；带箭头的线段表示状态转移，线段上的文字表示转移发生时的信号输入</a:t>
            </a:r>
            <a:endParaRPr kumimoji="1" lang="en-US" altLang="zh-CN" sz="2000" dirty="0">
              <a:solidFill>
                <a:srgbClr val="000000"/>
              </a:solidFill>
              <a:cs typeface="Arial" charset="0"/>
            </a:endParaRPr>
          </a:p>
          <a:p>
            <a:pPr marL="711200" lvl="2" indent="-179388">
              <a:lnSpc>
                <a:spcPts val="3200"/>
              </a:lnSpc>
              <a:buClr>
                <a:srgbClr val="063DE8"/>
              </a:buClr>
              <a:buSzPct val="110000"/>
              <a:buFont typeface="Wingdings" pitchFamily="2" charset="2"/>
              <a:buChar char="Ø"/>
            </a:pPr>
            <a:r>
              <a:rPr kumimoji="1" lang="zh-CN" altLang="en-US" sz="2000" dirty="0">
                <a:solidFill>
                  <a:srgbClr val="000000"/>
                </a:solidFill>
              </a:rPr>
              <a:t>状态表</a:t>
            </a:r>
            <a:r>
              <a:rPr kumimoji="1" lang="zh-CN" altLang="en-US" sz="2000" dirty="0">
                <a:solidFill>
                  <a:srgbClr val="000000"/>
                </a:solidFill>
                <a:cs typeface="Arial" charset="0"/>
              </a:rPr>
              <a:t>（</a:t>
            </a:r>
            <a:r>
              <a:rPr kumimoji="1" lang="en-US" altLang="zh-CN" sz="2000" dirty="0">
                <a:solidFill>
                  <a:srgbClr val="000000"/>
                </a:solidFill>
                <a:cs typeface="Arial" charset="0"/>
              </a:rPr>
              <a:t>State Table</a:t>
            </a:r>
            <a:r>
              <a:rPr kumimoji="1" lang="zh-CN" altLang="en-US" sz="2000" dirty="0">
                <a:solidFill>
                  <a:srgbClr val="000000"/>
                </a:solidFill>
                <a:cs typeface="Arial" charset="0"/>
              </a:rPr>
              <a:t>）：状态转换表，反映下一状态与当前状态和输入的关系</a:t>
            </a:r>
            <a:endParaRPr kumimoji="1" lang="en-US" altLang="zh-CN" sz="2000" dirty="0">
              <a:solidFill>
                <a:srgbClr val="000000"/>
              </a:solidFill>
            </a:endParaRPr>
          </a:p>
        </p:txBody>
      </p:sp>
      <p:grpSp>
        <p:nvGrpSpPr>
          <p:cNvPr id="56324" name="组合 2"/>
          <p:cNvGrpSpPr>
            <a:grpSpLocks/>
          </p:cNvGrpSpPr>
          <p:nvPr/>
        </p:nvGrpSpPr>
        <p:grpSpPr bwMode="auto">
          <a:xfrm>
            <a:off x="1547664" y="3300435"/>
            <a:ext cx="6096000" cy="3271837"/>
            <a:chOff x="1907704" y="3158907"/>
            <a:chExt cx="6096275" cy="3271484"/>
          </a:xfrm>
        </p:grpSpPr>
        <p:graphicFrame>
          <p:nvGraphicFramePr>
            <p:cNvPr id="56325" name="Object 5"/>
            <p:cNvGraphicFramePr>
              <a:graphicFrameLocks noChangeAspect="1"/>
            </p:cNvGraphicFramePr>
            <p:nvPr/>
          </p:nvGraphicFramePr>
          <p:xfrm>
            <a:off x="6776246" y="3979803"/>
            <a:ext cx="1227733" cy="357388"/>
          </p:xfrm>
          <a:graphic>
            <a:graphicData uri="http://schemas.openxmlformats.org/presentationml/2006/ole">
              <mc:AlternateContent xmlns:mc="http://schemas.openxmlformats.org/markup-compatibility/2006">
                <mc:Choice xmlns:v="urn:schemas-microsoft-com:vml" Requires="v">
                  <p:oleObj spid="_x0000_s92187" name="公式" r:id="rId4" imgW="825500" imgH="241300" progId="Equation.3">
                    <p:embed/>
                  </p:oleObj>
                </mc:Choice>
                <mc:Fallback>
                  <p:oleObj name="公式" r:id="rId4" imgW="8255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6246" y="3979803"/>
                          <a:ext cx="1227733" cy="35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31"/>
            <p:cNvSpPr txBox="1">
              <a:spLocks noChangeArrowheads="1"/>
            </p:cNvSpPr>
            <p:nvPr/>
          </p:nvSpPr>
          <p:spPr bwMode="auto">
            <a:xfrm>
              <a:off x="3071394" y="6092290"/>
              <a:ext cx="2433747" cy="338101"/>
            </a:xfrm>
            <a:prstGeom prst="rect">
              <a:avLst/>
            </a:prstGeom>
            <a:noFill/>
            <a:ln w="38100">
              <a:noFill/>
              <a:miter lim="800000"/>
              <a:headEnd/>
              <a:tailEnd/>
            </a:ln>
          </p:spPr>
          <p:txBody>
            <a:bodyPr>
              <a:spAutoFit/>
            </a:bodyPr>
            <a:lstStyle/>
            <a:p>
              <a:pPr algn="ctr">
                <a:defRPr/>
              </a:pPr>
              <a:r>
                <a:rPr lang="en-US" altLang="zh-CN" sz="1600" b="0" dirty="0">
                  <a:solidFill>
                    <a:srgbClr val="063DE8">
                      <a:lumMod val="75000"/>
                    </a:srgbClr>
                  </a:solidFill>
                  <a:latin typeface="Arial"/>
                </a:rPr>
                <a:t>Moore</a:t>
              </a:r>
              <a:r>
                <a:rPr lang="zh-CN" altLang="en-US" sz="1600" b="0" dirty="0">
                  <a:solidFill>
                    <a:srgbClr val="063DE8">
                      <a:lumMod val="75000"/>
                    </a:srgbClr>
                  </a:solidFill>
                  <a:latin typeface="Arial"/>
                </a:rPr>
                <a:t>型</a:t>
              </a:r>
              <a:r>
                <a:rPr lang="en-US" altLang="zh-CN" sz="1600" b="0" dirty="0">
                  <a:solidFill>
                    <a:srgbClr val="063DE8">
                      <a:lumMod val="75000"/>
                    </a:srgbClr>
                  </a:solidFill>
                  <a:latin typeface="Arial"/>
                </a:rPr>
                <a:t>FSM</a:t>
              </a:r>
              <a:r>
                <a:rPr lang="zh-CN" altLang="en-US" sz="1600" b="0" dirty="0">
                  <a:solidFill>
                    <a:srgbClr val="063DE8">
                      <a:lumMod val="75000"/>
                    </a:srgbClr>
                  </a:solidFill>
                  <a:latin typeface="Arial"/>
                </a:rPr>
                <a:t>状态转换图</a:t>
              </a:r>
            </a:p>
          </p:txBody>
        </p:sp>
        <p:pic>
          <p:nvPicPr>
            <p:cNvPr id="56327" name="图片 1"/>
            <p:cNvPicPr>
              <a:picLocks noChangeAspect="1"/>
            </p:cNvPicPr>
            <p:nvPr/>
          </p:nvPicPr>
          <p:blipFill>
            <a:blip r:embed="rId6" cstate="print"/>
            <a:srcRect/>
            <a:stretch>
              <a:fillRect/>
            </a:stretch>
          </p:blipFill>
          <p:spPr bwMode="auto">
            <a:xfrm>
              <a:off x="1907704" y="3158907"/>
              <a:ext cx="4257635" cy="2591848"/>
            </a:xfrm>
            <a:prstGeom prst="rect">
              <a:avLst/>
            </a:prstGeom>
            <a:noFill/>
            <a:ln w="9525">
              <a:noFill/>
              <a:miter lim="800000"/>
              <a:headEnd/>
              <a:tailEnd/>
            </a:ln>
          </p:spPr>
        </p:pic>
      </p:grpSp>
    </p:spTree>
    <p:extLst>
      <p:ext uri="{BB962C8B-B14F-4D97-AF65-F5344CB8AC3E}">
        <p14:creationId xmlns:p14="http://schemas.microsoft.com/office/powerpoint/2010/main" val="1504287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5"/>
          <p:cNvSpPr>
            <a:spLocks noGrp="1"/>
          </p:cNvSpPr>
          <p:nvPr>
            <p:ph type="title" idx="4294967295"/>
          </p:nvPr>
        </p:nvSpPr>
        <p:spPr>
          <a:xfrm>
            <a:off x="539750" y="404813"/>
            <a:ext cx="5257800" cy="373062"/>
          </a:xfrm>
        </p:spPr>
        <p:txBody>
          <a:bodyPr/>
          <a:lstStyle/>
          <a:p>
            <a:pPr>
              <a:defRPr/>
            </a:pPr>
            <a:r>
              <a:rPr lang="en-US" altLang="zh-CN" i="0" dirty="0">
                <a:solidFill>
                  <a:schemeClr val="accent1"/>
                </a:solidFill>
                <a:latin typeface="+mn-lt"/>
              </a:rPr>
              <a:t>Mealy</a:t>
            </a:r>
            <a:r>
              <a:rPr lang="zh-CN" altLang="en-US" i="0" dirty="0">
                <a:solidFill>
                  <a:schemeClr val="accent1"/>
                </a:solidFill>
                <a:latin typeface="+mn-lt"/>
              </a:rPr>
              <a:t>型</a:t>
            </a:r>
            <a:r>
              <a:rPr lang="en-US" altLang="zh-CN" i="0" dirty="0">
                <a:solidFill>
                  <a:schemeClr val="accent1"/>
                </a:solidFill>
                <a:latin typeface="+mn-lt"/>
              </a:rPr>
              <a:t>FSM</a:t>
            </a:r>
            <a:r>
              <a:rPr lang="zh-CN" altLang="en-US" i="0" dirty="0">
                <a:solidFill>
                  <a:schemeClr val="accent1"/>
                </a:solidFill>
                <a:latin typeface="+mn-lt"/>
              </a:rPr>
              <a:t>设计</a:t>
            </a:r>
          </a:p>
        </p:txBody>
      </p:sp>
      <p:sp>
        <p:nvSpPr>
          <p:cNvPr id="65539" name="Rectangle 5"/>
          <p:cNvSpPr>
            <a:spLocks noChangeArrowheads="1"/>
          </p:cNvSpPr>
          <p:nvPr/>
        </p:nvSpPr>
        <p:spPr bwMode="auto">
          <a:xfrm>
            <a:off x="539750" y="908050"/>
            <a:ext cx="8269288" cy="2767013"/>
          </a:xfrm>
          <a:prstGeom prst="rect">
            <a:avLst/>
          </a:prstGeom>
          <a:noFill/>
          <a:ln w="9525">
            <a:noFill/>
            <a:miter lim="800000"/>
            <a:headEnd/>
            <a:tailEnd/>
          </a:ln>
        </p:spPr>
        <p:txBody>
          <a:bodyPr/>
          <a:lstStyle/>
          <a:p>
            <a:pPr marL="363538" indent="-363538">
              <a:lnSpc>
                <a:spcPts val="3200"/>
              </a:lnSpc>
              <a:spcBef>
                <a:spcPct val="15000"/>
              </a:spcBef>
              <a:spcAft>
                <a:spcPct val="15000"/>
              </a:spcAft>
              <a:buClr>
                <a:schemeClr val="accent1"/>
              </a:buClr>
              <a:buSzPct val="110000"/>
              <a:buFont typeface="Wingdings" pitchFamily="2" charset="2"/>
              <a:buChar char="v"/>
            </a:pPr>
            <a:r>
              <a:rPr kumimoji="1" lang="en-US" altLang="zh-CN" b="1" dirty="0">
                <a:solidFill>
                  <a:srgbClr val="000000"/>
                </a:solidFill>
              </a:rPr>
              <a:t>Mealy</a:t>
            </a:r>
            <a:r>
              <a:rPr kumimoji="1" lang="zh-CN" altLang="en-US" b="1" dirty="0">
                <a:solidFill>
                  <a:srgbClr val="000000"/>
                </a:solidFill>
              </a:rPr>
              <a:t>型</a:t>
            </a:r>
            <a:r>
              <a:rPr kumimoji="1" lang="en-US" altLang="zh-CN" b="1" dirty="0">
                <a:solidFill>
                  <a:srgbClr val="000000"/>
                </a:solidFill>
              </a:rPr>
              <a:t>FSM</a:t>
            </a:r>
            <a:r>
              <a:rPr kumimoji="1" lang="zh-CN" altLang="en-US" b="1" dirty="0">
                <a:solidFill>
                  <a:srgbClr val="000000"/>
                </a:solidFill>
              </a:rPr>
              <a:t>的表示方法 </a:t>
            </a:r>
            <a:r>
              <a:rPr kumimoji="1" lang="en-US" altLang="zh-CN" b="1" dirty="0">
                <a:solidFill>
                  <a:srgbClr val="000000"/>
                </a:solidFill>
              </a:rPr>
              <a:t>—— </a:t>
            </a:r>
            <a:r>
              <a:rPr kumimoji="1" lang="zh-CN" altLang="en-US" b="1" dirty="0">
                <a:solidFill>
                  <a:srgbClr val="000000"/>
                </a:solidFill>
                <a:ea typeface="黑体" pitchFamily="2" charset="-122"/>
              </a:rPr>
              <a:t>状态图</a:t>
            </a:r>
          </a:p>
          <a:p>
            <a:pPr marL="711200" lvl="2" indent="-179388">
              <a:lnSpc>
                <a:spcPts val="3200"/>
              </a:lnSpc>
              <a:spcBef>
                <a:spcPct val="15000"/>
              </a:spcBef>
              <a:spcAft>
                <a:spcPct val="15000"/>
              </a:spcAft>
              <a:buClr>
                <a:schemeClr val="accent2"/>
              </a:buClr>
              <a:buSzPct val="110000"/>
              <a:buFont typeface="Wingdings" pitchFamily="2" charset="2"/>
              <a:buChar char="Ø"/>
            </a:pPr>
            <a:r>
              <a:rPr kumimoji="1" lang="zh-CN" altLang="en-US" sz="2000" b="1" dirty="0">
                <a:solidFill>
                  <a:srgbClr val="000000"/>
                </a:solidFill>
                <a:cs typeface="Arial" charset="0"/>
              </a:rPr>
              <a:t>圆圈表示状态，带箭头的线段表示状态转移</a:t>
            </a:r>
          </a:p>
          <a:p>
            <a:pPr marL="711200" lvl="2" indent="-179388">
              <a:lnSpc>
                <a:spcPts val="3200"/>
              </a:lnSpc>
              <a:spcBef>
                <a:spcPct val="15000"/>
              </a:spcBef>
              <a:spcAft>
                <a:spcPct val="15000"/>
              </a:spcAft>
              <a:buClr>
                <a:schemeClr val="accent2"/>
              </a:buClr>
              <a:buSzPct val="110000"/>
              <a:buFont typeface="Wingdings" pitchFamily="2" charset="2"/>
              <a:buChar char="Ø"/>
            </a:pPr>
            <a:r>
              <a:rPr kumimoji="1" lang="zh-CN" altLang="en-US" sz="2000" b="1" dirty="0">
                <a:solidFill>
                  <a:srgbClr val="000000"/>
                </a:solidFill>
                <a:cs typeface="Arial" charset="0"/>
              </a:rPr>
              <a:t>状态圈内“</a:t>
            </a:r>
            <a:r>
              <a:rPr kumimoji="1" lang="en-US" altLang="zh-CN" sz="2000" b="1" dirty="0">
                <a:solidFill>
                  <a:srgbClr val="000000"/>
                </a:solidFill>
                <a:cs typeface="Arial" charset="0"/>
              </a:rPr>
              <a:t>S0</a:t>
            </a:r>
            <a:r>
              <a:rPr kumimoji="1" lang="zh-CN" altLang="en-US" sz="2000" b="1" dirty="0">
                <a:solidFill>
                  <a:srgbClr val="000000"/>
                </a:solidFill>
                <a:cs typeface="Arial" charset="0"/>
              </a:rPr>
              <a:t>”、“</a:t>
            </a:r>
            <a:r>
              <a:rPr kumimoji="1" lang="en-US" altLang="zh-CN" sz="2000" b="1" dirty="0">
                <a:solidFill>
                  <a:srgbClr val="000000"/>
                </a:solidFill>
                <a:cs typeface="Arial" charset="0"/>
              </a:rPr>
              <a:t>S1</a:t>
            </a:r>
            <a:r>
              <a:rPr kumimoji="1" lang="zh-CN" altLang="en-US" sz="2000" b="1" dirty="0">
                <a:solidFill>
                  <a:srgbClr val="000000"/>
                </a:solidFill>
                <a:cs typeface="Arial" charset="0"/>
              </a:rPr>
              <a:t>”等代表状态名（对应状态编码）</a:t>
            </a:r>
          </a:p>
          <a:p>
            <a:pPr marL="711200" lvl="2" indent="-179388">
              <a:lnSpc>
                <a:spcPts val="3200"/>
              </a:lnSpc>
              <a:spcBef>
                <a:spcPct val="20000"/>
              </a:spcBef>
              <a:spcAft>
                <a:spcPct val="20000"/>
              </a:spcAft>
              <a:buClr>
                <a:schemeClr val="accent2"/>
              </a:buClr>
              <a:buSzPct val="110000"/>
              <a:buFont typeface="Wingdings" pitchFamily="2" charset="2"/>
              <a:buChar char="Ø"/>
            </a:pPr>
            <a:r>
              <a:rPr kumimoji="1" lang="zh-CN" altLang="en-US" sz="2000" b="1" dirty="0">
                <a:solidFill>
                  <a:srgbClr val="000000"/>
                </a:solidFill>
                <a:cs typeface="Arial" charset="0"/>
              </a:rPr>
              <a:t>与</a:t>
            </a:r>
            <a:r>
              <a:rPr kumimoji="1" lang="en-US" altLang="zh-CN" sz="2000" b="1" dirty="0">
                <a:solidFill>
                  <a:srgbClr val="000000"/>
                </a:solidFill>
                <a:cs typeface="Arial" charset="0"/>
              </a:rPr>
              <a:t>Moore</a:t>
            </a:r>
            <a:r>
              <a:rPr kumimoji="1" lang="zh-CN" altLang="en-US" sz="2000" b="1" dirty="0">
                <a:solidFill>
                  <a:srgbClr val="000000"/>
                </a:solidFill>
                <a:cs typeface="Arial" charset="0"/>
              </a:rPr>
              <a:t>型</a:t>
            </a:r>
            <a:r>
              <a:rPr kumimoji="1" lang="en-US" altLang="zh-CN" sz="2000" b="1" dirty="0">
                <a:solidFill>
                  <a:srgbClr val="000000"/>
                </a:solidFill>
                <a:cs typeface="Arial" charset="0"/>
              </a:rPr>
              <a:t>FSM</a:t>
            </a:r>
            <a:r>
              <a:rPr kumimoji="1" lang="zh-CN" altLang="en-US" sz="2000" b="1" dirty="0">
                <a:solidFill>
                  <a:srgbClr val="000000"/>
                </a:solidFill>
                <a:cs typeface="Arial" charset="0"/>
              </a:rPr>
              <a:t>不一样的是，输出信号不再标注在圈内，而是以“输入</a:t>
            </a:r>
            <a:r>
              <a:rPr kumimoji="1" lang="en-US" altLang="zh-CN" sz="2000" b="1" dirty="0">
                <a:solidFill>
                  <a:srgbClr val="000000"/>
                </a:solidFill>
                <a:cs typeface="Arial" charset="0"/>
              </a:rPr>
              <a:t>/</a:t>
            </a:r>
            <a:r>
              <a:rPr kumimoji="1" lang="zh-CN" altLang="en-US" sz="2000" b="1" dirty="0">
                <a:solidFill>
                  <a:srgbClr val="000000"/>
                </a:solidFill>
                <a:cs typeface="Arial" charset="0"/>
              </a:rPr>
              <a:t>输出</a:t>
            </a:r>
            <a:r>
              <a:rPr kumimoji="1" lang="en-US" altLang="zh-CN" sz="2000" b="1" dirty="0">
                <a:solidFill>
                  <a:srgbClr val="000000"/>
                </a:solidFill>
                <a:cs typeface="Arial" charset="0"/>
              </a:rPr>
              <a:t>” </a:t>
            </a:r>
            <a:r>
              <a:rPr kumimoji="1" lang="zh-CN" altLang="en-US" sz="2000" b="1" dirty="0">
                <a:solidFill>
                  <a:srgbClr val="000000"/>
                </a:solidFill>
                <a:cs typeface="Arial" charset="0"/>
              </a:rPr>
              <a:t>的形式标注在状态转移线上：</a:t>
            </a:r>
            <a:r>
              <a:rPr kumimoji="1" lang="en-US" altLang="zh-CN" sz="2000" b="1" dirty="0">
                <a:solidFill>
                  <a:srgbClr val="000000"/>
                </a:solidFill>
                <a:cs typeface="Arial" charset="0"/>
              </a:rPr>
              <a:t>“</a:t>
            </a:r>
            <a:r>
              <a:rPr kumimoji="1" lang="zh-CN" altLang="en-US" sz="2000" b="1" dirty="0">
                <a:solidFill>
                  <a:srgbClr val="000000"/>
                </a:solidFill>
                <a:cs typeface="Arial" charset="0"/>
              </a:rPr>
              <a:t>输入”表示引起状态转换的输入信号；   “输出”表示状态转换同时产生的输出信号</a:t>
            </a:r>
            <a:endParaRPr kumimoji="1" lang="en-US" altLang="zh-CN" sz="2000" b="1" dirty="0">
              <a:solidFill>
                <a:srgbClr val="000000"/>
              </a:solidFill>
              <a:cs typeface="Arial" charset="0"/>
            </a:endParaRPr>
          </a:p>
        </p:txBody>
      </p:sp>
      <p:grpSp>
        <p:nvGrpSpPr>
          <p:cNvPr id="65540" name="Group 7"/>
          <p:cNvGrpSpPr>
            <a:grpSpLocks/>
          </p:cNvGrpSpPr>
          <p:nvPr/>
        </p:nvGrpSpPr>
        <p:grpSpPr bwMode="auto">
          <a:xfrm>
            <a:off x="1476375" y="4057650"/>
            <a:ext cx="6086475" cy="2466975"/>
            <a:chOff x="930" y="2452"/>
            <a:chExt cx="3834" cy="1554"/>
          </a:xfrm>
        </p:grpSpPr>
        <p:sp>
          <p:nvSpPr>
            <p:cNvPr id="65541" name="Text Box 31"/>
            <p:cNvSpPr txBox="1">
              <a:spLocks noChangeArrowheads="1"/>
            </p:cNvSpPr>
            <p:nvPr/>
          </p:nvSpPr>
          <p:spPr bwMode="auto">
            <a:xfrm>
              <a:off x="1928" y="3793"/>
              <a:ext cx="1532" cy="213"/>
            </a:xfrm>
            <a:prstGeom prst="rect">
              <a:avLst/>
            </a:prstGeom>
            <a:noFill/>
            <a:ln w="38100">
              <a:noFill/>
              <a:miter lim="800000"/>
              <a:headEnd/>
              <a:tailEnd/>
            </a:ln>
          </p:spPr>
          <p:txBody>
            <a:bodyPr>
              <a:spAutoFit/>
            </a:bodyPr>
            <a:lstStyle/>
            <a:p>
              <a:pPr algn="ctr"/>
              <a:r>
                <a:rPr lang="en-US" altLang="zh-CN" sz="1600" b="1">
                  <a:solidFill>
                    <a:srgbClr val="052EAE"/>
                  </a:solidFill>
                </a:rPr>
                <a:t>Mealy</a:t>
              </a:r>
              <a:r>
                <a:rPr lang="zh-CN" altLang="en-US" sz="1600" b="1">
                  <a:solidFill>
                    <a:srgbClr val="052EAE"/>
                  </a:solidFill>
                </a:rPr>
                <a:t>型</a:t>
              </a:r>
              <a:r>
                <a:rPr lang="en-US" altLang="zh-CN" sz="1600" b="1">
                  <a:solidFill>
                    <a:srgbClr val="052EAE"/>
                  </a:solidFill>
                </a:rPr>
                <a:t>FSM</a:t>
              </a:r>
              <a:r>
                <a:rPr lang="zh-CN" altLang="en-US" sz="1600" b="1">
                  <a:solidFill>
                    <a:srgbClr val="052EAE"/>
                  </a:solidFill>
                </a:rPr>
                <a:t>状态转换图</a:t>
              </a:r>
            </a:p>
          </p:txBody>
        </p:sp>
        <p:pic>
          <p:nvPicPr>
            <p:cNvPr id="65542" name="图片 1"/>
            <p:cNvPicPr>
              <a:picLocks noChangeAspect="1"/>
            </p:cNvPicPr>
            <p:nvPr/>
          </p:nvPicPr>
          <p:blipFill>
            <a:blip r:embed="rId3" cstate="print"/>
            <a:srcRect/>
            <a:stretch>
              <a:fillRect/>
            </a:stretch>
          </p:blipFill>
          <p:spPr bwMode="auto">
            <a:xfrm>
              <a:off x="930" y="2452"/>
              <a:ext cx="3834" cy="1309"/>
            </a:xfrm>
            <a:prstGeom prst="rect">
              <a:avLst/>
            </a:prstGeom>
            <a:noFill/>
            <a:ln w="9525">
              <a:solidFill>
                <a:srgbClr val="C00000"/>
              </a:solidFill>
              <a:miter lim="800000"/>
              <a:headEnd/>
              <a:tailEnd/>
            </a:ln>
          </p:spPr>
        </p:pic>
      </p:grpSp>
    </p:spTree>
    <p:extLst>
      <p:ext uri="{BB962C8B-B14F-4D97-AF65-F5344CB8AC3E}">
        <p14:creationId xmlns:p14="http://schemas.microsoft.com/office/powerpoint/2010/main" val="946210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4"/>
          <p:cNvSpPr>
            <a:spLocks noGrp="1"/>
          </p:cNvSpPr>
          <p:nvPr>
            <p:ph type="title" idx="4294967295"/>
          </p:nvPr>
        </p:nvSpPr>
        <p:spPr>
          <a:xfrm>
            <a:off x="539750" y="404813"/>
            <a:ext cx="6858000" cy="373062"/>
          </a:xfrm>
        </p:spPr>
        <p:txBody>
          <a:bodyPr/>
          <a:lstStyle/>
          <a:p>
            <a:pPr>
              <a:defRPr/>
            </a:pPr>
            <a:r>
              <a:rPr lang="en-US" altLang="zh-CN" i="0" dirty="0">
                <a:solidFill>
                  <a:schemeClr val="accent1"/>
                </a:solidFill>
                <a:latin typeface="+mn-lt"/>
              </a:rPr>
              <a:t>FSM</a:t>
            </a:r>
            <a:r>
              <a:rPr lang="zh-CN" altLang="en-US" i="0" dirty="0">
                <a:solidFill>
                  <a:schemeClr val="accent1"/>
                </a:solidFill>
                <a:latin typeface="+mn-lt"/>
              </a:rPr>
              <a:t>设计</a:t>
            </a:r>
          </a:p>
        </p:txBody>
      </p:sp>
      <p:sp>
        <p:nvSpPr>
          <p:cNvPr id="68611" name="内容占位符 5"/>
          <p:cNvSpPr>
            <a:spLocks noGrp="1"/>
          </p:cNvSpPr>
          <p:nvPr>
            <p:ph idx="4294967295"/>
          </p:nvPr>
        </p:nvSpPr>
        <p:spPr>
          <a:xfrm>
            <a:off x="395288" y="908050"/>
            <a:ext cx="8534430" cy="1202380"/>
          </a:xfrm>
        </p:spPr>
        <p:txBody>
          <a:bodyPr/>
          <a:lstStyle/>
          <a:p>
            <a:pPr marL="803275" indent="-803275">
              <a:lnSpc>
                <a:spcPct val="110000"/>
              </a:lnSpc>
              <a:spcBef>
                <a:spcPct val="0"/>
              </a:spcBef>
              <a:buFont typeface="Wingdings" pitchFamily="2" charset="2"/>
              <a:buNone/>
            </a:pPr>
            <a:r>
              <a:rPr kumimoji="1" lang="en-US" altLang="zh-CN" sz="2000" dirty="0">
                <a:solidFill>
                  <a:schemeClr val="accent1"/>
                </a:solidFill>
                <a:ea typeface="宋体-18030" pitchFamily="49" charset="-122"/>
                <a:cs typeface="宋体-18030" pitchFamily="49" charset="-122"/>
              </a:rPr>
              <a:t>【</a:t>
            </a:r>
            <a:r>
              <a:rPr kumimoji="1" lang="zh-CN" altLang="en-US" sz="2000" dirty="0">
                <a:solidFill>
                  <a:schemeClr val="accent1"/>
                </a:solidFill>
                <a:ea typeface="宋体-18030" pitchFamily="49" charset="-122"/>
                <a:cs typeface="宋体-18030" pitchFamily="49" charset="-122"/>
              </a:rPr>
              <a:t>例</a:t>
            </a:r>
            <a:r>
              <a:rPr kumimoji="1" lang="en-US" altLang="zh-CN" sz="2000" dirty="0">
                <a:solidFill>
                  <a:schemeClr val="accent1"/>
                </a:solidFill>
                <a:ea typeface="宋体-18030" pitchFamily="49" charset="-122"/>
                <a:cs typeface="宋体-18030" pitchFamily="49" charset="-122"/>
              </a:rPr>
              <a:t>】</a:t>
            </a:r>
            <a:r>
              <a:rPr kumimoji="1" lang="zh-CN" altLang="en-US" dirty="0">
                <a:ea typeface="宋体-18030" pitchFamily="49" charset="-122"/>
                <a:cs typeface="宋体-18030" pitchFamily="49" charset="-122"/>
              </a:rPr>
              <a:t>二进制序列检测器：检测器接收到二进制序列“</a:t>
            </a:r>
            <a:r>
              <a:rPr kumimoji="1" lang="en-US" altLang="zh-CN" dirty="0">
                <a:solidFill>
                  <a:srgbClr val="FF0000"/>
                </a:solidFill>
                <a:ea typeface="宋体-18030" pitchFamily="49" charset="-122"/>
                <a:cs typeface="宋体-18030" pitchFamily="49" charset="-122"/>
              </a:rPr>
              <a:t>1101</a:t>
            </a:r>
            <a:r>
              <a:rPr kumimoji="1" lang="zh-CN" altLang="en-US" dirty="0">
                <a:ea typeface="宋体-18030" pitchFamily="49" charset="-122"/>
                <a:cs typeface="宋体-18030" pitchFamily="49" charset="-122"/>
              </a:rPr>
              <a:t>”时，输出检测标志为</a:t>
            </a:r>
            <a:r>
              <a:rPr kumimoji="1" lang="en-US" altLang="zh-CN" dirty="0">
                <a:ea typeface="宋体-18030" pitchFamily="49" charset="-122"/>
                <a:cs typeface="宋体-18030" pitchFamily="49" charset="-122"/>
              </a:rPr>
              <a:t>1</a:t>
            </a:r>
            <a:r>
              <a:rPr kumimoji="1" lang="zh-CN" altLang="en-US" dirty="0">
                <a:ea typeface="宋体-18030" pitchFamily="49" charset="-122"/>
                <a:cs typeface="宋体-18030" pitchFamily="49" charset="-122"/>
              </a:rPr>
              <a:t>，否则输出检测标志为</a:t>
            </a:r>
            <a:r>
              <a:rPr kumimoji="1" lang="en-US" altLang="zh-CN" dirty="0">
                <a:ea typeface="宋体-18030" pitchFamily="49" charset="-122"/>
                <a:cs typeface="宋体-18030" pitchFamily="49" charset="-122"/>
              </a:rPr>
              <a:t>0</a:t>
            </a:r>
            <a:r>
              <a:rPr kumimoji="1" lang="zh-CN" altLang="en-US" sz="2000" dirty="0">
                <a:ea typeface="宋体-18030" pitchFamily="49" charset="-122"/>
                <a:cs typeface="宋体-18030" pitchFamily="49" charset="-122"/>
              </a:rPr>
              <a:t>。注</a:t>
            </a:r>
            <a:r>
              <a:rPr kumimoji="1" lang="en-US" altLang="zh-CN" sz="2000" dirty="0">
                <a:ea typeface="宋体-18030" pitchFamily="49" charset="-122"/>
                <a:cs typeface="宋体-18030" pitchFamily="49" charset="-122"/>
              </a:rPr>
              <a:t>: </a:t>
            </a:r>
            <a:r>
              <a:rPr kumimoji="1" lang="zh-CN" altLang="en-US" sz="2000" dirty="0">
                <a:ea typeface="宋体-18030" pitchFamily="49" charset="-122"/>
                <a:cs typeface="宋体-18030" pitchFamily="49" charset="-122"/>
              </a:rPr>
              <a:t>不重复检测，即收到</a:t>
            </a:r>
            <a:r>
              <a:rPr kumimoji="1" lang="en-US" altLang="zh-CN" sz="2000" dirty="0">
                <a:ea typeface="宋体-18030" pitchFamily="49" charset="-122"/>
                <a:cs typeface="宋体-18030" pitchFamily="49" charset="-122"/>
              </a:rPr>
              <a:t>1101</a:t>
            </a:r>
            <a:r>
              <a:rPr kumimoji="1" lang="zh-CN" altLang="en-US" sz="2000" dirty="0">
                <a:ea typeface="宋体-18030" pitchFamily="49" charset="-122"/>
                <a:cs typeface="宋体-18030" pitchFamily="49" charset="-122"/>
              </a:rPr>
              <a:t>输出</a:t>
            </a:r>
            <a:r>
              <a:rPr kumimoji="1" lang="en-US" altLang="zh-CN" sz="2000" dirty="0">
                <a:ea typeface="宋体-18030" pitchFamily="49" charset="-122"/>
                <a:cs typeface="宋体-18030" pitchFamily="49" charset="-122"/>
              </a:rPr>
              <a:t>1</a:t>
            </a:r>
            <a:r>
              <a:rPr kumimoji="1" lang="zh-CN" altLang="en-US" sz="2000" dirty="0">
                <a:ea typeface="宋体-18030" pitchFamily="49" charset="-122"/>
                <a:cs typeface="宋体-18030" pitchFamily="49" charset="-122"/>
              </a:rPr>
              <a:t>后，下一次从下一个输入信号开始检测。</a:t>
            </a:r>
            <a:endParaRPr lang="zh-CN" altLang="en-US" dirty="0">
              <a:ea typeface="宋体" pitchFamily="2" charset="-122"/>
            </a:endParaRPr>
          </a:p>
        </p:txBody>
      </p:sp>
      <p:sp>
        <p:nvSpPr>
          <p:cNvPr id="7" name="内容占位符 5"/>
          <p:cNvSpPr txBox="1">
            <a:spLocks/>
          </p:cNvSpPr>
          <p:nvPr/>
        </p:nvSpPr>
        <p:spPr bwMode="auto">
          <a:xfrm>
            <a:off x="539750" y="2125663"/>
            <a:ext cx="8297863" cy="4308475"/>
          </a:xfrm>
          <a:prstGeom prst="rect">
            <a:avLst/>
          </a:prstGeom>
          <a:noFill/>
          <a:ln w="12700">
            <a:noFill/>
            <a:miter lim="800000"/>
            <a:headEnd/>
            <a:tailEnd/>
          </a:ln>
        </p:spPr>
        <p:txBody>
          <a:bodyPr lIns="63500" tIns="25400" rIns="63500" bIns="25400">
            <a:spAutoFit/>
          </a:bodyPr>
          <a:lstStyle/>
          <a:p>
            <a:pPr marL="512763" indent="-512763" eaLnBrk="0" hangingPunct="0">
              <a:lnSpc>
                <a:spcPct val="120000"/>
              </a:lnSpc>
              <a:spcBef>
                <a:spcPct val="5000"/>
              </a:spcBef>
              <a:spcAft>
                <a:spcPct val="5000"/>
              </a:spcAft>
              <a:buClr>
                <a:srgbClr val="FF0000"/>
              </a:buClr>
              <a:buSzPct val="100000"/>
              <a:buFont typeface="Wingdings" pitchFamily="2" charset="2"/>
              <a:buNone/>
            </a:pPr>
            <a:r>
              <a:rPr kumimoji="1" lang="zh-CN" altLang="en-US" sz="2000" b="1">
                <a:ea typeface="宋体-18030" pitchFamily="49" charset="-122"/>
                <a:cs typeface="宋体-18030" pitchFamily="49" charset="-122"/>
              </a:rPr>
              <a:t>解</a:t>
            </a:r>
            <a:r>
              <a:rPr kumimoji="1" lang="zh-CN" altLang="en-US" sz="2000" b="1">
                <a:ea typeface="宋体-18030" pitchFamily="49" charset="-122"/>
                <a:cs typeface="宋体-18030" pitchFamily="49" charset="-122"/>
                <a:sym typeface="Wingdings" pitchFamily="2" charset="2"/>
              </a:rPr>
              <a:t>：</a:t>
            </a:r>
            <a:endParaRPr kumimoji="1" lang="en-US" altLang="zh-CN" sz="2000" b="1">
              <a:ea typeface="宋体-18030" pitchFamily="49" charset="-122"/>
              <a:cs typeface="宋体-18030" pitchFamily="49" charset="-122"/>
              <a:sym typeface="Wingdings" pitchFamily="2" charset="2"/>
            </a:endParaRPr>
          </a:p>
          <a:p>
            <a:pPr marL="512763" indent="-512763" eaLnBrk="0" hangingPunct="0">
              <a:lnSpc>
                <a:spcPct val="120000"/>
              </a:lnSpc>
              <a:spcBef>
                <a:spcPct val="5000"/>
              </a:spcBef>
              <a:spcAft>
                <a:spcPct val="5000"/>
              </a:spcAft>
              <a:buClr>
                <a:srgbClr val="FF0000"/>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a:t>
            </a:r>
            <a:r>
              <a:rPr kumimoji="1" lang="en-US" altLang="zh-CN" sz="2000" b="1">
                <a:solidFill>
                  <a:schemeClr val="tx1"/>
                </a:solidFill>
                <a:ea typeface="宋体-18030" pitchFamily="49" charset="-122"/>
                <a:cs typeface="宋体-18030" pitchFamily="49" charset="-122"/>
                <a:sym typeface="Wingdings" pitchFamily="2" charset="2"/>
              </a:rPr>
              <a:t>1</a:t>
            </a:r>
            <a:r>
              <a:rPr kumimoji="1" lang="zh-CN" altLang="en-US" sz="2000" b="1">
                <a:solidFill>
                  <a:schemeClr val="tx1"/>
                </a:solidFill>
                <a:ea typeface="宋体-18030" pitchFamily="49" charset="-122"/>
                <a:cs typeface="宋体-18030" pitchFamily="49" charset="-122"/>
                <a:sym typeface="Wingdings" pitchFamily="2" charset="2"/>
              </a:rPr>
              <a:t>）检测</a:t>
            </a:r>
            <a:r>
              <a:rPr kumimoji="1" lang="zh-CN" altLang="en-US" sz="2000" b="1">
                <a:solidFill>
                  <a:schemeClr val="tx1"/>
                </a:solidFill>
                <a:ea typeface="宋体-18030" pitchFamily="49" charset="-122"/>
                <a:cs typeface="宋体-18030" pitchFamily="49" charset="-122"/>
              </a:rPr>
              <a:t>器</a:t>
            </a:r>
            <a:r>
              <a:rPr kumimoji="1" lang="en-US" altLang="zh-CN" sz="2000" b="1">
                <a:solidFill>
                  <a:schemeClr val="tx1"/>
                </a:solidFill>
                <a:ea typeface="宋体-18030" pitchFamily="49" charset="-122"/>
                <a:cs typeface="宋体-18030" pitchFamily="49" charset="-122"/>
              </a:rPr>
              <a:t>FSM</a:t>
            </a:r>
            <a:r>
              <a:rPr kumimoji="1" lang="zh-CN" altLang="en-US" sz="2000" b="1">
                <a:solidFill>
                  <a:schemeClr val="tx1"/>
                </a:solidFill>
                <a:ea typeface="宋体-18030" pitchFamily="49" charset="-122"/>
                <a:cs typeface="宋体-18030" pitchFamily="49" charset="-122"/>
              </a:rPr>
              <a:t>模型</a:t>
            </a:r>
            <a:endParaRPr kumimoji="1" lang="en-US" altLang="zh-CN" sz="2000" b="1">
              <a:solidFill>
                <a:schemeClr val="tx1"/>
              </a:solidFill>
              <a:ea typeface="宋体-18030" pitchFamily="49" charset="-122"/>
              <a:cs typeface="宋体-18030" pitchFamily="49" charset="-122"/>
            </a:endParaRPr>
          </a:p>
          <a:p>
            <a:pPr marL="668338" lvl="1" indent="-193675" eaLnBrk="0" hangingPunct="0">
              <a:lnSpc>
                <a:spcPct val="120000"/>
              </a:lnSpc>
              <a:spcBef>
                <a:spcPct val="5000"/>
              </a:spcBef>
              <a:spcAft>
                <a:spcPct val="5000"/>
              </a:spcAft>
              <a:buClr>
                <a:srgbClr val="001ADC"/>
              </a:buClr>
              <a:buSzPct val="100000"/>
              <a:buFont typeface="Wingdings" pitchFamily="2" charset="2"/>
              <a:buChar char="Ø"/>
            </a:pPr>
            <a:r>
              <a:rPr kumimoji="1" lang="zh-CN" altLang="en-US" sz="1800" b="1">
                <a:solidFill>
                  <a:schemeClr val="tx1"/>
                </a:solidFill>
                <a:ea typeface="宋体-18030" pitchFamily="49" charset="-122"/>
                <a:cs typeface="宋体-18030" pitchFamily="49" charset="-122"/>
              </a:rPr>
              <a:t>输入：</a:t>
            </a:r>
            <a:r>
              <a:rPr kumimoji="1" lang="en-US" altLang="zh-CN" sz="1800" b="1">
                <a:solidFill>
                  <a:schemeClr val="tx1"/>
                </a:solidFill>
                <a:ea typeface="宋体-18030" pitchFamily="49" charset="-122"/>
                <a:cs typeface="宋体-18030" pitchFamily="49" charset="-122"/>
              </a:rPr>
              <a:t> </a:t>
            </a:r>
            <a:r>
              <a:rPr kumimoji="1" lang="zh-CN" altLang="en-US" sz="1800" b="1">
                <a:solidFill>
                  <a:schemeClr val="tx1"/>
                </a:solidFill>
                <a:ea typeface="宋体-18030" pitchFamily="49" charset="-122"/>
                <a:cs typeface="宋体-18030" pitchFamily="49" charset="-122"/>
              </a:rPr>
              <a:t>二进制序列输入信号 </a:t>
            </a:r>
            <a:r>
              <a:rPr kumimoji="1" lang="en-US" altLang="zh-CN" sz="1800" b="1">
                <a:solidFill>
                  <a:schemeClr val="tx1"/>
                </a:solidFill>
                <a:ea typeface="宋体-18030" pitchFamily="49" charset="-122"/>
                <a:cs typeface="宋体-18030" pitchFamily="49" charset="-122"/>
              </a:rPr>
              <a:t>A</a:t>
            </a:r>
            <a:r>
              <a:rPr kumimoji="1" lang="zh-CN" altLang="en-US" sz="1800" b="1">
                <a:solidFill>
                  <a:schemeClr val="tx1"/>
                </a:solidFill>
                <a:ea typeface="宋体-18030" pitchFamily="49" charset="-122"/>
                <a:cs typeface="宋体-18030" pitchFamily="49" charset="-122"/>
              </a:rPr>
              <a:t>，</a:t>
            </a:r>
            <a:r>
              <a:rPr kumimoji="1" lang="en-US" altLang="zh-CN" sz="1800" b="1">
                <a:solidFill>
                  <a:schemeClr val="tx1"/>
                </a:solidFill>
                <a:ea typeface="宋体-18030" pitchFamily="49" charset="-122"/>
                <a:cs typeface="宋体-18030" pitchFamily="49" charset="-122"/>
              </a:rPr>
              <a:t>1</a:t>
            </a:r>
            <a:r>
              <a:rPr kumimoji="1" lang="zh-CN" altLang="en-US" sz="1800" b="1">
                <a:solidFill>
                  <a:schemeClr val="tx1"/>
                </a:solidFill>
                <a:ea typeface="宋体-18030" pitchFamily="49" charset="-122"/>
                <a:cs typeface="宋体-18030" pitchFamily="49" charset="-122"/>
              </a:rPr>
              <a:t>位</a:t>
            </a:r>
            <a:endParaRPr kumimoji="1" lang="en-US" altLang="zh-CN" sz="1800" b="1">
              <a:solidFill>
                <a:schemeClr val="tx1"/>
              </a:solidFill>
              <a:ea typeface="宋体-18030" pitchFamily="49" charset="-122"/>
              <a:cs typeface="宋体-18030" pitchFamily="49" charset="-122"/>
            </a:endParaRPr>
          </a:p>
          <a:p>
            <a:pPr marL="668338" lvl="1" indent="-193675" eaLnBrk="0" hangingPunct="0">
              <a:lnSpc>
                <a:spcPct val="120000"/>
              </a:lnSpc>
              <a:spcBef>
                <a:spcPct val="5000"/>
              </a:spcBef>
              <a:spcAft>
                <a:spcPct val="5000"/>
              </a:spcAft>
              <a:buClr>
                <a:srgbClr val="001ADC"/>
              </a:buClr>
              <a:buSzPct val="100000"/>
              <a:buFont typeface="Wingdings" pitchFamily="2" charset="2"/>
              <a:buChar char="Ø"/>
            </a:pPr>
            <a:r>
              <a:rPr kumimoji="1" lang="zh-CN" altLang="en-US" sz="1800" b="1">
                <a:solidFill>
                  <a:schemeClr val="tx1"/>
                </a:solidFill>
                <a:ea typeface="宋体-18030" pitchFamily="49" charset="-122"/>
                <a:cs typeface="宋体-18030" pitchFamily="49" charset="-122"/>
              </a:rPr>
              <a:t>输出：</a:t>
            </a:r>
            <a:r>
              <a:rPr kumimoji="1" lang="en-US" altLang="zh-CN" sz="1800" b="1">
                <a:solidFill>
                  <a:schemeClr val="tx1"/>
                </a:solidFill>
                <a:ea typeface="宋体-18030" pitchFamily="49" charset="-122"/>
                <a:cs typeface="宋体-18030" pitchFamily="49" charset="-122"/>
              </a:rPr>
              <a:t> </a:t>
            </a:r>
            <a:r>
              <a:rPr kumimoji="1" lang="zh-CN" altLang="en-US" sz="1800" b="1">
                <a:solidFill>
                  <a:schemeClr val="tx1"/>
                </a:solidFill>
                <a:ea typeface="宋体-18030" pitchFamily="49" charset="-122"/>
                <a:cs typeface="宋体-18030" pitchFamily="49" charset="-122"/>
              </a:rPr>
              <a:t>检测标志信号 </a:t>
            </a:r>
            <a:r>
              <a:rPr kumimoji="1" lang="en-US" altLang="zh-CN" sz="1800" b="1">
                <a:solidFill>
                  <a:schemeClr val="tx1"/>
                </a:solidFill>
                <a:ea typeface="宋体-18030" pitchFamily="49" charset="-122"/>
                <a:cs typeface="宋体-18030" pitchFamily="49" charset="-122"/>
              </a:rPr>
              <a:t>Y</a:t>
            </a:r>
            <a:r>
              <a:rPr kumimoji="1" lang="zh-CN" altLang="en-US" sz="2000" b="1">
                <a:solidFill>
                  <a:schemeClr val="tx1"/>
                </a:solidFill>
                <a:ea typeface="宋体-18030" pitchFamily="49" charset="-122"/>
                <a:cs typeface="宋体-18030" pitchFamily="49" charset="-122"/>
              </a:rPr>
              <a:t>，</a:t>
            </a:r>
            <a:r>
              <a:rPr kumimoji="1" lang="en-US" altLang="zh-CN" sz="1800" b="1">
                <a:solidFill>
                  <a:schemeClr val="tx1"/>
                </a:solidFill>
                <a:ea typeface="宋体-18030" pitchFamily="49" charset="-122"/>
                <a:cs typeface="宋体-18030" pitchFamily="49" charset="-122"/>
              </a:rPr>
              <a:t>1</a:t>
            </a:r>
            <a:r>
              <a:rPr kumimoji="1" lang="zh-CN" altLang="en-US" sz="1800" b="1">
                <a:solidFill>
                  <a:schemeClr val="tx1"/>
                </a:solidFill>
                <a:ea typeface="宋体-18030" pitchFamily="49" charset="-122"/>
                <a:cs typeface="宋体-18030" pitchFamily="49" charset="-122"/>
              </a:rPr>
              <a:t>位</a:t>
            </a:r>
            <a:endParaRPr kumimoji="1" lang="en-US" altLang="zh-CN" sz="1800" b="1">
              <a:solidFill>
                <a:schemeClr val="tx1"/>
              </a:solidFill>
              <a:ea typeface="宋体-18030" pitchFamily="49" charset="-122"/>
              <a:cs typeface="宋体-18030" pitchFamily="49" charset="-122"/>
            </a:endParaRPr>
          </a:p>
          <a:p>
            <a:pPr marL="668338" lvl="1" indent="-193675" eaLnBrk="0" hangingPunct="0">
              <a:lnSpc>
                <a:spcPct val="120000"/>
              </a:lnSpc>
              <a:spcBef>
                <a:spcPct val="5000"/>
              </a:spcBef>
              <a:spcAft>
                <a:spcPct val="5000"/>
              </a:spcAft>
              <a:buClr>
                <a:srgbClr val="001ADC"/>
              </a:buClr>
              <a:buSzPct val="100000"/>
              <a:buFont typeface="Wingdings" pitchFamily="2" charset="2"/>
              <a:buChar char="Ø"/>
            </a:pPr>
            <a:r>
              <a:rPr kumimoji="1" lang="zh-CN" altLang="en-US" sz="1800" b="1">
                <a:solidFill>
                  <a:schemeClr val="tx1"/>
                </a:solidFill>
                <a:ea typeface="宋体-18030" pitchFamily="49" charset="-122"/>
                <a:cs typeface="宋体-18030" pitchFamily="49" charset="-122"/>
              </a:rPr>
              <a:t>状态：共</a:t>
            </a:r>
            <a:r>
              <a:rPr kumimoji="1" lang="en-US" altLang="zh-CN" sz="1800" b="1">
                <a:solidFill>
                  <a:schemeClr val="tx1"/>
                </a:solidFill>
                <a:ea typeface="宋体-18030" pitchFamily="49" charset="-122"/>
                <a:cs typeface="宋体-18030" pitchFamily="49" charset="-122"/>
              </a:rPr>
              <a:t>5</a:t>
            </a:r>
            <a:r>
              <a:rPr kumimoji="1" lang="zh-CN" altLang="en-US" sz="1800" b="1">
                <a:solidFill>
                  <a:schemeClr val="tx1"/>
                </a:solidFill>
                <a:ea typeface="宋体-18030" pitchFamily="49" charset="-122"/>
                <a:cs typeface="宋体-18030" pitchFamily="49" charset="-122"/>
              </a:rPr>
              <a:t>个不同状态</a:t>
            </a:r>
            <a:endParaRPr kumimoji="1" lang="en-US" altLang="zh-CN" sz="1800" b="1">
              <a:solidFill>
                <a:schemeClr val="tx1"/>
              </a:solidFill>
              <a:ea typeface="宋体-18030" pitchFamily="49" charset="-122"/>
              <a:cs typeface="宋体-18030" pitchFamily="49" charset="-122"/>
            </a:endParaRPr>
          </a:p>
          <a:p>
            <a:pPr marL="1050925" lvl="2" indent="-192088" eaLnBrk="0" hangingPunct="0">
              <a:lnSpc>
                <a:spcPct val="120000"/>
              </a:lnSpc>
              <a:spcBef>
                <a:spcPct val="5000"/>
              </a:spcBef>
              <a:spcAft>
                <a:spcPct val="5000"/>
              </a:spcAft>
              <a:buClr>
                <a:srgbClr val="05AD01"/>
              </a:buClr>
              <a:buSzPct val="100000"/>
              <a:buFont typeface="Wingdings" pitchFamily="2" charset="2"/>
              <a:buChar char="§"/>
            </a:pPr>
            <a:r>
              <a:rPr kumimoji="1" lang="en-US" altLang="zh-CN" sz="2000" b="1">
                <a:solidFill>
                  <a:schemeClr val="tx1"/>
                </a:solidFill>
                <a:ea typeface="宋体-18030" pitchFamily="49" charset="-122"/>
                <a:cs typeface="宋体-18030" pitchFamily="49" charset="-122"/>
                <a:sym typeface="Wingdings" pitchFamily="2" charset="2"/>
              </a:rPr>
              <a:t>S0</a:t>
            </a:r>
            <a:r>
              <a:rPr kumimoji="1" lang="zh-CN" altLang="en-US" sz="2000" b="1">
                <a:solidFill>
                  <a:schemeClr val="tx1"/>
                </a:solidFill>
                <a:ea typeface="宋体-18030" pitchFamily="49" charset="-122"/>
                <a:cs typeface="宋体-18030" pitchFamily="49" charset="-122"/>
                <a:sym typeface="Wingdings" pitchFamily="2" charset="2"/>
              </a:rPr>
              <a:t>：未收到第一个有效位（</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1050925" lvl="2" indent="-192088" eaLnBrk="0" hangingPunct="0">
              <a:lnSpc>
                <a:spcPct val="120000"/>
              </a:lnSpc>
              <a:spcBef>
                <a:spcPct val="5000"/>
              </a:spcBef>
              <a:spcAft>
                <a:spcPct val="5000"/>
              </a:spcAft>
              <a:buClr>
                <a:srgbClr val="05AD01"/>
              </a:buClr>
              <a:buSzPct val="100000"/>
              <a:buFont typeface="Wingdings" pitchFamily="2" charset="2"/>
              <a:buChar char="§"/>
            </a:pPr>
            <a:r>
              <a:rPr kumimoji="1" lang="en-US" altLang="zh-CN" sz="2000" b="1">
                <a:solidFill>
                  <a:schemeClr val="tx1"/>
                </a:solidFill>
                <a:ea typeface="宋体-18030" pitchFamily="49" charset="-122"/>
                <a:cs typeface="宋体-18030" pitchFamily="49" charset="-122"/>
                <a:sym typeface="Wingdings" pitchFamily="2" charset="2"/>
              </a:rPr>
              <a:t>S1</a:t>
            </a:r>
            <a:r>
              <a:rPr kumimoji="1" lang="zh-CN" altLang="en-US" sz="2000" b="1">
                <a:solidFill>
                  <a:schemeClr val="tx1"/>
                </a:solidFill>
                <a:ea typeface="宋体-18030" pitchFamily="49" charset="-122"/>
                <a:cs typeface="宋体-18030" pitchFamily="49" charset="-122"/>
                <a:sym typeface="Wingdings" pitchFamily="2" charset="2"/>
              </a:rPr>
              <a:t>：收到第一个有效位（</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1</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1050925" lvl="2" indent="-192088" eaLnBrk="0" hangingPunct="0">
              <a:lnSpc>
                <a:spcPct val="120000"/>
              </a:lnSpc>
              <a:spcBef>
                <a:spcPct val="5000"/>
              </a:spcBef>
              <a:spcAft>
                <a:spcPct val="5000"/>
              </a:spcAft>
              <a:buClr>
                <a:srgbClr val="05AD01"/>
              </a:buClr>
              <a:buSzPct val="100000"/>
              <a:buFont typeface="Wingdings" pitchFamily="2" charset="2"/>
              <a:buChar char="§"/>
            </a:pPr>
            <a:r>
              <a:rPr kumimoji="1" lang="en-US" altLang="zh-CN" sz="2000" b="1">
                <a:solidFill>
                  <a:schemeClr val="tx1"/>
                </a:solidFill>
                <a:ea typeface="宋体-18030" pitchFamily="49" charset="-122"/>
                <a:cs typeface="宋体-18030" pitchFamily="49" charset="-122"/>
                <a:sym typeface="Wingdings" pitchFamily="2" charset="2"/>
              </a:rPr>
              <a:t>S2</a:t>
            </a:r>
            <a:r>
              <a:rPr kumimoji="1" lang="zh-CN" altLang="en-US" sz="2000" b="1">
                <a:solidFill>
                  <a:schemeClr val="tx1"/>
                </a:solidFill>
                <a:ea typeface="宋体-18030" pitchFamily="49" charset="-122"/>
                <a:cs typeface="宋体-18030" pitchFamily="49" charset="-122"/>
                <a:sym typeface="Wingdings" pitchFamily="2" charset="2"/>
              </a:rPr>
              <a:t>：收到第二个有效位（即</a:t>
            </a:r>
            <a:r>
              <a:rPr kumimoji="1" lang="en-US" altLang="zh-CN" sz="2000" b="1">
                <a:solidFill>
                  <a:schemeClr val="tx1"/>
                </a:solidFill>
                <a:ea typeface="宋体-18030" pitchFamily="49" charset="-122"/>
                <a:cs typeface="宋体-18030" pitchFamily="49" charset="-122"/>
                <a:sym typeface="Wingdings" pitchFamily="2" charset="2"/>
              </a:rPr>
              <a:t>S1</a:t>
            </a:r>
            <a:r>
              <a:rPr kumimoji="1" lang="zh-CN" altLang="en-US" sz="2000" b="1">
                <a:solidFill>
                  <a:schemeClr val="tx1"/>
                </a:solidFill>
                <a:ea typeface="宋体-18030" pitchFamily="49" charset="-122"/>
                <a:cs typeface="宋体-18030" pitchFamily="49" charset="-122"/>
                <a:sym typeface="Wingdings" pitchFamily="2" charset="2"/>
              </a:rPr>
              <a:t>后</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1</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1050925" lvl="2" indent="-192088" eaLnBrk="0" hangingPunct="0">
              <a:lnSpc>
                <a:spcPct val="120000"/>
              </a:lnSpc>
              <a:spcBef>
                <a:spcPct val="5000"/>
              </a:spcBef>
              <a:spcAft>
                <a:spcPct val="5000"/>
              </a:spcAft>
              <a:buClr>
                <a:srgbClr val="05AD01"/>
              </a:buClr>
              <a:buSzPct val="100000"/>
              <a:buFont typeface="Wingdings" pitchFamily="2" charset="2"/>
              <a:buChar char="§"/>
            </a:pPr>
            <a:r>
              <a:rPr kumimoji="1" lang="en-US" altLang="zh-CN" sz="2000" b="1">
                <a:solidFill>
                  <a:schemeClr val="tx1"/>
                </a:solidFill>
                <a:ea typeface="宋体-18030" pitchFamily="49" charset="-122"/>
                <a:cs typeface="宋体-18030" pitchFamily="49" charset="-122"/>
                <a:sym typeface="Wingdings" pitchFamily="2" charset="2"/>
              </a:rPr>
              <a:t>S3</a:t>
            </a:r>
            <a:r>
              <a:rPr kumimoji="1" lang="zh-CN" altLang="en-US" sz="2000" b="1">
                <a:solidFill>
                  <a:schemeClr val="tx1"/>
                </a:solidFill>
                <a:ea typeface="宋体-18030" pitchFamily="49" charset="-122"/>
                <a:cs typeface="宋体-18030" pitchFamily="49" charset="-122"/>
                <a:sym typeface="Wingdings" pitchFamily="2" charset="2"/>
              </a:rPr>
              <a:t>：收到第三个有效位（即</a:t>
            </a:r>
            <a:r>
              <a:rPr kumimoji="1" lang="en-US" altLang="zh-CN" sz="2000" b="1">
                <a:solidFill>
                  <a:schemeClr val="tx1"/>
                </a:solidFill>
                <a:ea typeface="宋体-18030" pitchFamily="49" charset="-122"/>
                <a:cs typeface="宋体-18030" pitchFamily="49" charset="-122"/>
                <a:sym typeface="Wingdings" pitchFamily="2" charset="2"/>
              </a:rPr>
              <a:t>S2</a:t>
            </a:r>
            <a:r>
              <a:rPr kumimoji="1" lang="zh-CN" altLang="en-US" sz="2000" b="1">
                <a:solidFill>
                  <a:schemeClr val="tx1"/>
                </a:solidFill>
                <a:ea typeface="宋体-18030" pitchFamily="49" charset="-122"/>
                <a:cs typeface="宋体-18030" pitchFamily="49" charset="-122"/>
                <a:sym typeface="Wingdings" pitchFamily="2" charset="2"/>
              </a:rPr>
              <a:t>后</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0 </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1050925" lvl="2" indent="-192088" eaLnBrk="0" hangingPunct="0">
              <a:lnSpc>
                <a:spcPct val="120000"/>
              </a:lnSpc>
              <a:spcBef>
                <a:spcPct val="5000"/>
              </a:spcBef>
              <a:spcAft>
                <a:spcPct val="5000"/>
              </a:spcAft>
              <a:buClr>
                <a:srgbClr val="05AD01"/>
              </a:buClr>
              <a:buSzPct val="100000"/>
              <a:buFont typeface="Wingdings" pitchFamily="2" charset="2"/>
              <a:buChar char="§"/>
            </a:pPr>
            <a:r>
              <a:rPr kumimoji="1" lang="en-US" altLang="zh-CN" sz="2000" b="1">
                <a:solidFill>
                  <a:schemeClr val="tx1"/>
                </a:solidFill>
                <a:ea typeface="宋体-18030" pitchFamily="49" charset="-122"/>
                <a:cs typeface="宋体-18030" pitchFamily="49" charset="-122"/>
                <a:sym typeface="Wingdings" pitchFamily="2" charset="2"/>
              </a:rPr>
              <a:t>S4</a:t>
            </a:r>
            <a:r>
              <a:rPr kumimoji="1" lang="zh-CN" altLang="en-US" sz="2000" b="1">
                <a:solidFill>
                  <a:schemeClr val="tx1"/>
                </a:solidFill>
                <a:ea typeface="宋体-18030" pitchFamily="49" charset="-122"/>
                <a:cs typeface="宋体-18030" pitchFamily="49" charset="-122"/>
                <a:sym typeface="Wingdings" pitchFamily="2" charset="2"/>
              </a:rPr>
              <a:t>：连续收到四个有效位（即</a:t>
            </a:r>
            <a:r>
              <a:rPr kumimoji="1" lang="en-US" altLang="zh-CN" sz="2000" b="1">
                <a:solidFill>
                  <a:schemeClr val="tx1"/>
                </a:solidFill>
                <a:ea typeface="宋体-18030" pitchFamily="49" charset="-122"/>
                <a:cs typeface="宋体-18030" pitchFamily="49" charset="-122"/>
                <a:sym typeface="Wingdings" pitchFamily="2" charset="2"/>
              </a:rPr>
              <a:t>S3</a:t>
            </a:r>
            <a:r>
              <a:rPr kumimoji="1" lang="zh-CN" altLang="en-US" sz="2000" b="1">
                <a:solidFill>
                  <a:schemeClr val="tx1"/>
                </a:solidFill>
                <a:ea typeface="宋体-18030" pitchFamily="49" charset="-122"/>
                <a:cs typeface="宋体-18030" pitchFamily="49" charset="-122"/>
                <a:sym typeface="Wingdings" pitchFamily="2" charset="2"/>
              </a:rPr>
              <a:t>后</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1</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1 </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668338" lvl="1" indent="-193675" eaLnBrk="0" hangingPunct="0">
              <a:lnSpc>
                <a:spcPct val="120000"/>
              </a:lnSpc>
              <a:spcBef>
                <a:spcPct val="5000"/>
              </a:spcBef>
              <a:spcAft>
                <a:spcPct val="5000"/>
              </a:spcAft>
              <a:buClr>
                <a:srgbClr val="001ADC"/>
              </a:buClr>
              <a:buSzPct val="100000"/>
              <a:buFont typeface="Wingdings" pitchFamily="2" charset="2"/>
              <a:buChar char="Ø"/>
            </a:pPr>
            <a:r>
              <a:rPr kumimoji="1" lang="zh-CN" altLang="en-US" sz="2000" b="1">
                <a:solidFill>
                  <a:schemeClr val="tx1"/>
                </a:solidFill>
                <a:ea typeface="宋体-18030" pitchFamily="49" charset="-122"/>
                <a:cs typeface="宋体-18030" pitchFamily="49" charset="-122"/>
                <a:sym typeface="Wingdings" pitchFamily="2" charset="2"/>
              </a:rPr>
              <a:t>状态寄存器：</a:t>
            </a:r>
            <a:r>
              <a:rPr kumimoji="1" lang="en-US" altLang="zh-CN" sz="2000" b="1">
                <a:solidFill>
                  <a:schemeClr val="tx1"/>
                </a:solidFill>
                <a:ea typeface="宋体-18030" pitchFamily="49" charset="-122"/>
                <a:cs typeface="宋体-18030" pitchFamily="49" charset="-122"/>
                <a:sym typeface="Wingdings" pitchFamily="2" charset="2"/>
              </a:rPr>
              <a:t>3</a:t>
            </a:r>
            <a:r>
              <a:rPr kumimoji="1" lang="zh-CN" altLang="en-US" sz="2000" b="1">
                <a:solidFill>
                  <a:schemeClr val="tx1"/>
                </a:solidFill>
                <a:ea typeface="宋体-18030" pitchFamily="49" charset="-122"/>
                <a:cs typeface="宋体-18030" pitchFamily="49" charset="-122"/>
                <a:sym typeface="Wingdings" pitchFamily="2" charset="2"/>
              </a:rPr>
              <a:t>位</a:t>
            </a:r>
            <a:endParaRPr lang="zh-CN" altLang="en-US" sz="2000" b="1">
              <a:solidFill>
                <a:schemeClr val="tx1"/>
              </a:solidFill>
            </a:endParaRPr>
          </a:p>
        </p:txBody>
      </p:sp>
    </p:spTree>
    <p:extLst>
      <p:ext uri="{BB962C8B-B14F-4D97-AF65-F5344CB8AC3E}">
        <p14:creationId xmlns:p14="http://schemas.microsoft.com/office/powerpoint/2010/main" val="1962203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4"/>
          <p:cNvSpPr>
            <a:spLocks noGrp="1"/>
          </p:cNvSpPr>
          <p:nvPr>
            <p:ph type="title" idx="4294967295"/>
          </p:nvPr>
        </p:nvSpPr>
        <p:spPr>
          <a:xfrm>
            <a:off x="539750" y="404813"/>
            <a:ext cx="6858000" cy="373062"/>
          </a:xfrm>
        </p:spPr>
        <p:txBody>
          <a:bodyPr/>
          <a:lstStyle/>
          <a:p>
            <a:pPr>
              <a:defRPr/>
            </a:pPr>
            <a:r>
              <a:rPr lang="en-US" altLang="zh-CN" i="0" dirty="0">
                <a:solidFill>
                  <a:schemeClr val="accent1"/>
                </a:solidFill>
                <a:latin typeface="+mn-lt"/>
              </a:rPr>
              <a:t>FSM</a:t>
            </a:r>
            <a:r>
              <a:rPr lang="zh-CN" altLang="en-US" i="0" dirty="0">
                <a:solidFill>
                  <a:schemeClr val="accent1"/>
                </a:solidFill>
                <a:latin typeface="+mn-lt"/>
              </a:rPr>
              <a:t>设计</a:t>
            </a:r>
          </a:p>
        </p:txBody>
      </p:sp>
      <p:sp>
        <p:nvSpPr>
          <p:cNvPr id="69635" name="内容占位符 5"/>
          <p:cNvSpPr txBox="1">
            <a:spLocks/>
          </p:cNvSpPr>
          <p:nvPr/>
        </p:nvSpPr>
        <p:spPr bwMode="auto">
          <a:xfrm>
            <a:off x="234950" y="981075"/>
            <a:ext cx="8297863" cy="415925"/>
          </a:xfrm>
          <a:prstGeom prst="rect">
            <a:avLst/>
          </a:prstGeom>
          <a:noFill/>
          <a:ln w="12700">
            <a:noFill/>
            <a:miter lim="800000"/>
            <a:headEnd/>
            <a:tailEnd/>
          </a:ln>
        </p:spPr>
        <p:txBody>
          <a:bodyPr lIns="63500" tIns="25400" rIns="63500" bIns="25400">
            <a:spAutoFit/>
          </a:bodyPr>
          <a:lstStyle/>
          <a:p>
            <a:pPr marL="512763" indent="-512763" eaLnBrk="0" hangingPunct="0">
              <a:lnSpc>
                <a:spcPct val="120000"/>
              </a:lnSpc>
              <a:buClr>
                <a:srgbClr val="FF0000"/>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a:t>
            </a:r>
            <a:r>
              <a:rPr kumimoji="1" lang="en-US" altLang="zh-CN" sz="2000" b="1">
                <a:solidFill>
                  <a:schemeClr val="tx1"/>
                </a:solidFill>
                <a:ea typeface="宋体-18030" pitchFamily="49" charset="-122"/>
                <a:cs typeface="宋体-18030" pitchFamily="49" charset="-122"/>
                <a:sym typeface="Wingdings" pitchFamily="2" charset="2"/>
              </a:rPr>
              <a:t>2</a:t>
            </a:r>
            <a:r>
              <a:rPr kumimoji="1" lang="zh-CN" altLang="en-US" sz="2000" b="1">
                <a:solidFill>
                  <a:schemeClr val="tx1"/>
                </a:solidFill>
                <a:ea typeface="宋体-18030" pitchFamily="49" charset="-122"/>
                <a:cs typeface="宋体-18030" pitchFamily="49" charset="-122"/>
                <a:sym typeface="Wingdings" pitchFamily="2" charset="2"/>
              </a:rPr>
              <a:t>）画出</a:t>
            </a:r>
            <a:r>
              <a:rPr kumimoji="1" lang="zh-CN" altLang="en-US" sz="2000" b="1">
                <a:solidFill>
                  <a:schemeClr val="tx1"/>
                </a:solidFill>
                <a:ea typeface="黑体" pitchFamily="2" charset="-122"/>
                <a:cs typeface="宋体-18030" pitchFamily="49" charset="-122"/>
                <a:sym typeface="Wingdings" pitchFamily="2" charset="2"/>
              </a:rPr>
              <a:t>状态转换图</a:t>
            </a:r>
            <a:endParaRPr lang="zh-CN" altLang="en-US" sz="2000" b="1">
              <a:solidFill>
                <a:schemeClr val="tx1"/>
              </a:solidFill>
              <a:ea typeface="黑体" pitchFamily="2" charset="-122"/>
            </a:endParaRPr>
          </a:p>
        </p:txBody>
      </p:sp>
      <p:sp>
        <p:nvSpPr>
          <p:cNvPr id="69636" name="椭圆 2"/>
          <p:cNvSpPr>
            <a:spLocks noChangeArrowheads="1"/>
          </p:cNvSpPr>
          <p:nvPr/>
        </p:nvSpPr>
        <p:spPr bwMode="auto">
          <a:xfrm>
            <a:off x="1936750" y="2311400"/>
            <a:ext cx="792163" cy="649288"/>
          </a:xfrm>
          <a:prstGeom prst="ellipse">
            <a:avLst/>
          </a:prstGeom>
          <a:solidFill>
            <a:srgbClr val="FFFFCC"/>
          </a:solidFill>
          <a:ln w="12700" algn="ctr">
            <a:solidFill>
              <a:schemeClr val="tx1"/>
            </a:solidFill>
            <a:round/>
            <a:headEnd/>
            <a:tailEnd/>
          </a:ln>
        </p:spPr>
        <p:txBody>
          <a:bodyPr/>
          <a:lstStyle/>
          <a:p>
            <a:pPr algn="ctr" eaLnBrk="0" hangingPunct="0"/>
            <a:r>
              <a:rPr lang="en-US" altLang="zh-CN" sz="2000">
                <a:solidFill>
                  <a:schemeClr val="tx1"/>
                </a:solidFill>
              </a:rPr>
              <a:t>S0</a:t>
            </a:r>
            <a:endParaRPr lang="zh-CN" altLang="en-US" sz="2000">
              <a:solidFill>
                <a:schemeClr val="tx1"/>
              </a:solidFill>
            </a:endParaRPr>
          </a:p>
        </p:txBody>
      </p:sp>
      <p:sp>
        <p:nvSpPr>
          <p:cNvPr id="69637" name="椭圆 9"/>
          <p:cNvSpPr>
            <a:spLocks noChangeArrowheads="1"/>
          </p:cNvSpPr>
          <p:nvPr/>
        </p:nvSpPr>
        <p:spPr bwMode="auto">
          <a:xfrm>
            <a:off x="4016375" y="2878138"/>
            <a:ext cx="792163" cy="647700"/>
          </a:xfrm>
          <a:prstGeom prst="ellipse">
            <a:avLst/>
          </a:prstGeom>
          <a:solidFill>
            <a:srgbClr val="FFFFCC"/>
          </a:solidFill>
          <a:ln w="12700" algn="ctr">
            <a:solidFill>
              <a:schemeClr val="tx1"/>
            </a:solidFill>
            <a:round/>
            <a:headEnd/>
            <a:tailEnd/>
          </a:ln>
        </p:spPr>
        <p:txBody>
          <a:bodyPr/>
          <a:lstStyle/>
          <a:p>
            <a:pPr algn="ctr" eaLnBrk="0" hangingPunct="0"/>
            <a:r>
              <a:rPr lang="en-US" altLang="zh-CN" sz="2000">
                <a:solidFill>
                  <a:schemeClr val="tx1"/>
                </a:solidFill>
              </a:rPr>
              <a:t>S1</a:t>
            </a:r>
            <a:endParaRPr lang="zh-CN" altLang="en-US" sz="2000">
              <a:solidFill>
                <a:schemeClr val="tx1"/>
              </a:solidFill>
            </a:endParaRPr>
          </a:p>
        </p:txBody>
      </p:sp>
      <p:sp>
        <p:nvSpPr>
          <p:cNvPr id="69638" name="椭圆 10"/>
          <p:cNvSpPr>
            <a:spLocks noChangeArrowheads="1"/>
          </p:cNvSpPr>
          <p:nvPr/>
        </p:nvSpPr>
        <p:spPr bwMode="auto">
          <a:xfrm>
            <a:off x="4202113" y="4579938"/>
            <a:ext cx="792162" cy="649287"/>
          </a:xfrm>
          <a:prstGeom prst="ellipse">
            <a:avLst/>
          </a:prstGeom>
          <a:solidFill>
            <a:srgbClr val="FFFFCC"/>
          </a:solidFill>
          <a:ln w="12700" algn="ctr">
            <a:solidFill>
              <a:schemeClr val="tx1"/>
            </a:solidFill>
            <a:round/>
            <a:headEnd/>
            <a:tailEnd/>
          </a:ln>
        </p:spPr>
        <p:txBody>
          <a:bodyPr/>
          <a:lstStyle/>
          <a:p>
            <a:pPr algn="ctr" eaLnBrk="0" hangingPunct="0"/>
            <a:r>
              <a:rPr lang="en-US" altLang="zh-CN" sz="2000">
                <a:solidFill>
                  <a:schemeClr val="tx1"/>
                </a:solidFill>
              </a:rPr>
              <a:t>S2</a:t>
            </a:r>
            <a:endParaRPr lang="zh-CN" altLang="en-US" sz="2000">
              <a:solidFill>
                <a:schemeClr val="tx1"/>
              </a:solidFill>
            </a:endParaRPr>
          </a:p>
        </p:txBody>
      </p:sp>
      <p:sp>
        <p:nvSpPr>
          <p:cNvPr id="69639" name="椭圆 11"/>
          <p:cNvSpPr>
            <a:spLocks noChangeArrowheads="1"/>
          </p:cNvSpPr>
          <p:nvPr/>
        </p:nvSpPr>
        <p:spPr bwMode="auto">
          <a:xfrm>
            <a:off x="2330450" y="5229225"/>
            <a:ext cx="792163" cy="647700"/>
          </a:xfrm>
          <a:prstGeom prst="ellipse">
            <a:avLst/>
          </a:prstGeom>
          <a:solidFill>
            <a:srgbClr val="FFFFCC"/>
          </a:solidFill>
          <a:ln w="12700" algn="ctr">
            <a:solidFill>
              <a:schemeClr val="tx1"/>
            </a:solidFill>
            <a:round/>
            <a:headEnd/>
            <a:tailEnd/>
          </a:ln>
        </p:spPr>
        <p:txBody>
          <a:bodyPr/>
          <a:lstStyle/>
          <a:p>
            <a:pPr algn="ctr" eaLnBrk="0" hangingPunct="0"/>
            <a:r>
              <a:rPr lang="en-US" altLang="zh-CN" sz="2000">
                <a:solidFill>
                  <a:schemeClr val="tx1"/>
                </a:solidFill>
              </a:rPr>
              <a:t>S3</a:t>
            </a:r>
            <a:endParaRPr lang="zh-CN" altLang="en-US" sz="2000">
              <a:solidFill>
                <a:schemeClr val="tx1"/>
              </a:solidFill>
            </a:endParaRPr>
          </a:p>
        </p:txBody>
      </p:sp>
      <p:sp>
        <p:nvSpPr>
          <p:cNvPr id="69640" name="椭圆 12"/>
          <p:cNvSpPr>
            <a:spLocks noChangeArrowheads="1"/>
          </p:cNvSpPr>
          <p:nvPr/>
        </p:nvSpPr>
        <p:spPr bwMode="auto">
          <a:xfrm>
            <a:off x="776288" y="3813175"/>
            <a:ext cx="792162" cy="647700"/>
          </a:xfrm>
          <a:prstGeom prst="ellipse">
            <a:avLst/>
          </a:prstGeom>
          <a:solidFill>
            <a:srgbClr val="FFFFCC"/>
          </a:solidFill>
          <a:ln w="12700" algn="ctr">
            <a:solidFill>
              <a:schemeClr val="tx1"/>
            </a:solidFill>
            <a:round/>
            <a:headEnd/>
            <a:tailEnd/>
          </a:ln>
        </p:spPr>
        <p:txBody>
          <a:bodyPr/>
          <a:lstStyle/>
          <a:p>
            <a:pPr algn="ctr" eaLnBrk="0" hangingPunct="0"/>
            <a:r>
              <a:rPr lang="en-US" altLang="zh-CN" sz="2000">
                <a:solidFill>
                  <a:schemeClr val="tx1"/>
                </a:solidFill>
              </a:rPr>
              <a:t>S4</a:t>
            </a:r>
            <a:endParaRPr lang="zh-CN" altLang="en-US" sz="2000">
              <a:solidFill>
                <a:schemeClr val="tx1"/>
              </a:solidFill>
            </a:endParaRPr>
          </a:p>
        </p:txBody>
      </p:sp>
      <p:grpSp>
        <p:nvGrpSpPr>
          <p:cNvPr id="56" name="组合 55"/>
          <p:cNvGrpSpPr>
            <a:grpSpLocks/>
          </p:cNvGrpSpPr>
          <p:nvPr/>
        </p:nvGrpSpPr>
        <p:grpSpPr bwMode="auto">
          <a:xfrm>
            <a:off x="2728913" y="2465388"/>
            <a:ext cx="1403350" cy="506412"/>
            <a:chOff x="4364596" y="2226256"/>
            <a:chExt cx="1402454" cy="506284"/>
          </a:xfrm>
        </p:grpSpPr>
        <p:cxnSp>
          <p:nvCxnSpPr>
            <p:cNvPr id="69674" name="直接箭头连接符 4"/>
            <p:cNvCxnSpPr>
              <a:cxnSpLocks noChangeShapeType="1"/>
              <a:stCxn id="69636" idx="6"/>
              <a:endCxn id="69637" idx="1"/>
            </p:cNvCxnSpPr>
            <p:nvPr/>
          </p:nvCxnSpPr>
          <p:spPr bwMode="auto">
            <a:xfrm>
              <a:off x="4364596" y="2396016"/>
              <a:ext cx="1402454" cy="336524"/>
            </a:xfrm>
            <a:prstGeom prst="straightConnector1">
              <a:avLst/>
            </a:prstGeom>
            <a:noFill/>
            <a:ln w="12700" algn="ctr">
              <a:solidFill>
                <a:srgbClr val="FF0000"/>
              </a:solidFill>
              <a:round/>
              <a:headEnd/>
              <a:tailEnd type="triangle" w="med" len="med"/>
            </a:ln>
          </p:spPr>
        </p:cxnSp>
        <p:sp>
          <p:nvSpPr>
            <p:cNvPr id="69675" name="文本框 13"/>
            <p:cNvSpPr txBox="1">
              <a:spLocks noChangeArrowheads="1"/>
            </p:cNvSpPr>
            <p:nvPr/>
          </p:nvSpPr>
          <p:spPr bwMode="auto">
            <a:xfrm>
              <a:off x="4832609" y="2226256"/>
              <a:ext cx="648873" cy="396774"/>
            </a:xfrm>
            <a:prstGeom prst="rect">
              <a:avLst/>
            </a:prstGeom>
            <a:noFill/>
            <a:ln w="9525">
              <a:noFill/>
              <a:miter lim="800000"/>
              <a:headEnd/>
              <a:tailEnd/>
            </a:ln>
          </p:spPr>
          <p:txBody>
            <a:bodyPr>
              <a:spAutoFit/>
            </a:bodyPr>
            <a:lstStyle/>
            <a:p>
              <a:r>
                <a:rPr lang="en-US" altLang="zh-CN" sz="2000">
                  <a:solidFill>
                    <a:schemeClr val="accent2"/>
                  </a:solidFill>
                </a:rPr>
                <a:t>1/0</a:t>
              </a:r>
              <a:endParaRPr lang="zh-CN" altLang="en-US" sz="2000">
                <a:solidFill>
                  <a:schemeClr val="accent2"/>
                </a:solidFill>
              </a:endParaRPr>
            </a:p>
          </p:txBody>
        </p:sp>
      </p:grpSp>
      <p:grpSp>
        <p:nvGrpSpPr>
          <p:cNvPr id="58" name="组合 57"/>
          <p:cNvGrpSpPr>
            <a:grpSpLocks/>
          </p:cNvGrpSpPr>
          <p:nvPr/>
        </p:nvGrpSpPr>
        <p:grpSpPr bwMode="auto">
          <a:xfrm>
            <a:off x="4527550" y="3463925"/>
            <a:ext cx="712788" cy="1139825"/>
            <a:chOff x="6190042" y="3393998"/>
            <a:chExt cx="713162" cy="1141018"/>
          </a:xfrm>
        </p:grpSpPr>
        <p:cxnSp>
          <p:nvCxnSpPr>
            <p:cNvPr id="69672" name="直接箭头连接符 15"/>
            <p:cNvCxnSpPr>
              <a:cxnSpLocks noChangeShapeType="1"/>
            </p:cNvCxnSpPr>
            <p:nvPr/>
          </p:nvCxnSpPr>
          <p:spPr bwMode="auto">
            <a:xfrm>
              <a:off x="6190042" y="3393998"/>
              <a:ext cx="145352" cy="1141018"/>
            </a:xfrm>
            <a:prstGeom prst="straightConnector1">
              <a:avLst/>
            </a:prstGeom>
            <a:noFill/>
            <a:ln w="12700" algn="ctr">
              <a:solidFill>
                <a:srgbClr val="FF0000"/>
              </a:solidFill>
              <a:round/>
              <a:headEnd/>
              <a:tailEnd type="triangle" w="med" len="med"/>
            </a:ln>
          </p:spPr>
        </p:cxnSp>
        <p:sp>
          <p:nvSpPr>
            <p:cNvPr id="69673" name="文本框 21"/>
            <p:cNvSpPr txBox="1">
              <a:spLocks noChangeArrowheads="1"/>
            </p:cNvSpPr>
            <p:nvPr/>
          </p:nvSpPr>
          <p:spPr bwMode="auto">
            <a:xfrm>
              <a:off x="6255164" y="3646675"/>
              <a:ext cx="648040" cy="397290"/>
            </a:xfrm>
            <a:prstGeom prst="rect">
              <a:avLst/>
            </a:prstGeom>
            <a:noFill/>
            <a:ln w="9525">
              <a:noFill/>
              <a:miter lim="800000"/>
              <a:headEnd/>
              <a:tailEnd/>
            </a:ln>
          </p:spPr>
          <p:txBody>
            <a:bodyPr>
              <a:spAutoFit/>
            </a:bodyPr>
            <a:lstStyle/>
            <a:p>
              <a:r>
                <a:rPr lang="en-US" altLang="zh-CN" sz="2000">
                  <a:solidFill>
                    <a:schemeClr val="accent2"/>
                  </a:solidFill>
                </a:rPr>
                <a:t>1/0</a:t>
              </a:r>
              <a:endParaRPr lang="zh-CN" altLang="en-US" sz="2000">
                <a:solidFill>
                  <a:schemeClr val="accent2"/>
                </a:solidFill>
              </a:endParaRPr>
            </a:p>
          </p:txBody>
        </p:sp>
      </p:grpSp>
      <p:grpSp>
        <p:nvGrpSpPr>
          <p:cNvPr id="54" name="组合 53"/>
          <p:cNvGrpSpPr>
            <a:grpSpLocks/>
          </p:cNvGrpSpPr>
          <p:nvPr/>
        </p:nvGrpSpPr>
        <p:grpSpPr bwMode="auto">
          <a:xfrm>
            <a:off x="2030413" y="1663700"/>
            <a:ext cx="658812" cy="801688"/>
            <a:chOff x="3665759" y="1423908"/>
            <a:chExt cx="658500" cy="802398"/>
          </a:xfrm>
        </p:grpSpPr>
        <p:sp>
          <p:nvSpPr>
            <p:cNvPr id="69670" name="任意多边形 30"/>
            <p:cNvSpPr>
              <a:spLocks noChangeArrowheads="1"/>
            </p:cNvSpPr>
            <p:nvPr/>
          </p:nvSpPr>
          <p:spPr bwMode="auto">
            <a:xfrm rot="-324647">
              <a:off x="3665759" y="1826550"/>
              <a:ext cx="565249" cy="399756"/>
            </a:xfrm>
            <a:custGeom>
              <a:avLst/>
              <a:gdLst>
                <a:gd name="T0" fmla="*/ 0 w 577367"/>
                <a:gd name="T1" fmla="*/ 337211 h 426124"/>
                <a:gd name="T2" fmla="*/ 119512 w 577367"/>
                <a:gd name="T3" fmla="*/ 32386 h 426124"/>
                <a:gd name="T4" fmla="*/ 451489 w 577367"/>
                <a:gd name="T5" fmla="*/ 44580 h 426124"/>
                <a:gd name="T6" fmla="*/ 544442 w 577367"/>
                <a:gd name="T7" fmla="*/ 349404 h 426124"/>
                <a:gd name="T8" fmla="*/ 544442 w 577367"/>
                <a:gd name="T9" fmla="*/ 337211 h 426124"/>
                <a:gd name="T10" fmla="*/ 0 60000 65536"/>
                <a:gd name="T11" fmla="*/ 0 60000 65536"/>
                <a:gd name="T12" fmla="*/ 0 60000 65536"/>
                <a:gd name="T13" fmla="*/ 0 60000 65536"/>
                <a:gd name="T14" fmla="*/ 0 60000 65536"/>
                <a:gd name="T15" fmla="*/ 0 w 577367"/>
                <a:gd name="T16" fmla="*/ 0 h 426124"/>
                <a:gd name="T17" fmla="*/ 577367 w 577367"/>
                <a:gd name="T18" fmla="*/ 426124 h 426124"/>
              </a:gdLst>
              <a:ahLst/>
              <a:cxnLst>
                <a:cxn ang="T10">
                  <a:pos x="T0" y="T1"/>
                </a:cxn>
                <a:cxn ang="T11">
                  <a:pos x="T2" y="T3"/>
                </a:cxn>
                <a:cxn ang="T12">
                  <a:pos x="T4" y="T5"/>
                </a:cxn>
                <a:cxn ang="T13">
                  <a:pos x="T6" y="T7"/>
                </a:cxn>
                <a:cxn ang="T14">
                  <a:pos x="T8" y="T9"/>
                </a:cxn>
              </a:cxnLst>
              <a:rect l="T15" t="T16" r="T17" b="T18"/>
              <a:pathLst>
                <a:path w="577367" h="426124">
                  <a:moveTo>
                    <a:pt x="0" y="383163"/>
                  </a:moveTo>
                  <a:cubicBezTo>
                    <a:pt x="23091" y="237690"/>
                    <a:pt x="46182" y="92217"/>
                    <a:pt x="124691" y="36799"/>
                  </a:cubicBezTo>
                  <a:cubicBezTo>
                    <a:pt x="203200" y="-18619"/>
                    <a:pt x="397164" y="-9382"/>
                    <a:pt x="471055" y="50654"/>
                  </a:cubicBezTo>
                  <a:cubicBezTo>
                    <a:pt x="544946" y="110690"/>
                    <a:pt x="551873" y="341600"/>
                    <a:pt x="568036" y="397018"/>
                  </a:cubicBezTo>
                  <a:cubicBezTo>
                    <a:pt x="584199" y="452436"/>
                    <a:pt x="576117" y="417799"/>
                    <a:pt x="568036" y="383163"/>
                  </a:cubicBezTo>
                </a:path>
              </a:pathLst>
            </a:custGeom>
            <a:noFill/>
            <a:ln w="12700" algn="ctr">
              <a:solidFill>
                <a:srgbClr val="FF0000"/>
              </a:solidFill>
              <a:round/>
              <a:headEnd/>
              <a:tailEnd type="triangle" w="med" len="med"/>
            </a:ln>
          </p:spPr>
          <p:txBody>
            <a:bodyPr/>
            <a:lstStyle/>
            <a:p>
              <a:endParaRPr lang="zh-CN" altLang="en-US"/>
            </a:p>
          </p:txBody>
        </p:sp>
        <p:sp>
          <p:nvSpPr>
            <p:cNvPr id="69671" name="文本框 32"/>
            <p:cNvSpPr txBox="1">
              <a:spLocks noChangeArrowheads="1"/>
            </p:cNvSpPr>
            <p:nvPr/>
          </p:nvSpPr>
          <p:spPr bwMode="auto">
            <a:xfrm>
              <a:off x="3676866" y="1423908"/>
              <a:ext cx="647393" cy="397227"/>
            </a:xfrm>
            <a:prstGeom prst="rect">
              <a:avLst/>
            </a:prstGeom>
            <a:noFill/>
            <a:ln w="9525">
              <a:noFill/>
              <a:miter lim="800000"/>
              <a:headEnd/>
              <a:tailEnd/>
            </a:ln>
          </p:spPr>
          <p:txBody>
            <a:bodyPr>
              <a:spAutoFit/>
            </a:bodyPr>
            <a:lstStyle/>
            <a:p>
              <a:r>
                <a:rPr lang="en-US" altLang="zh-CN" sz="2000">
                  <a:solidFill>
                    <a:schemeClr val="accent2"/>
                  </a:solidFill>
                </a:rPr>
                <a:t>0/0</a:t>
              </a:r>
              <a:endParaRPr lang="zh-CN" altLang="en-US" sz="2000">
                <a:solidFill>
                  <a:schemeClr val="accent2"/>
                </a:solidFill>
              </a:endParaRPr>
            </a:p>
          </p:txBody>
        </p:sp>
      </p:grpSp>
      <p:grpSp>
        <p:nvGrpSpPr>
          <p:cNvPr id="60" name="组合 59"/>
          <p:cNvGrpSpPr>
            <a:grpSpLocks/>
          </p:cNvGrpSpPr>
          <p:nvPr/>
        </p:nvGrpSpPr>
        <p:grpSpPr bwMode="auto">
          <a:xfrm>
            <a:off x="3122613" y="5133975"/>
            <a:ext cx="1195387" cy="623888"/>
            <a:chOff x="4758257" y="4893860"/>
            <a:chExt cx="1195617" cy="624215"/>
          </a:xfrm>
        </p:grpSpPr>
        <p:cxnSp>
          <p:nvCxnSpPr>
            <p:cNvPr id="69668" name="直接箭头连接符 22"/>
            <p:cNvCxnSpPr>
              <a:cxnSpLocks noChangeShapeType="1"/>
              <a:stCxn id="69638" idx="3"/>
              <a:endCxn id="69639" idx="6"/>
            </p:cNvCxnSpPr>
            <p:nvPr/>
          </p:nvCxnSpPr>
          <p:spPr bwMode="auto">
            <a:xfrm flipH="1">
              <a:off x="4758257" y="4893860"/>
              <a:ext cx="1195617" cy="418944"/>
            </a:xfrm>
            <a:prstGeom prst="straightConnector1">
              <a:avLst/>
            </a:prstGeom>
            <a:noFill/>
            <a:ln w="12700" algn="ctr">
              <a:solidFill>
                <a:srgbClr val="FF0000"/>
              </a:solidFill>
              <a:round/>
              <a:headEnd/>
              <a:tailEnd type="triangle" w="med" len="med"/>
            </a:ln>
          </p:spPr>
        </p:cxnSp>
        <p:sp>
          <p:nvSpPr>
            <p:cNvPr id="69669" name="文本框 33"/>
            <p:cNvSpPr txBox="1">
              <a:spLocks noChangeArrowheads="1"/>
            </p:cNvSpPr>
            <p:nvPr/>
          </p:nvSpPr>
          <p:spPr bwMode="auto">
            <a:xfrm>
              <a:off x="5266355" y="5120992"/>
              <a:ext cx="647824" cy="397083"/>
            </a:xfrm>
            <a:prstGeom prst="rect">
              <a:avLst/>
            </a:prstGeom>
            <a:noFill/>
            <a:ln w="9525">
              <a:noFill/>
              <a:miter lim="800000"/>
              <a:headEnd/>
              <a:tailEnd/>
            </a:ln>
          </p:spPr>
          <p:txBody>
            <a:bodyPr>
              <a:spAutoFit/>
            </a:bodyPr>
            <a:lstStyle/>
            <a:p>
              <a:r>
                <a:rPr lang="en-US" altLang="zh-CN" sz="2000">
                  <a:solidFill>
                    <a:schemeClr val="accent2"/>
                  </a:solidFill>
                </a:rPr>
                <a:t>0/0</a:t>
              </a:r>
              <a:endParaRPr lang="zh-CN" altLang="en-US" sz="2000">
                <a:solidFill>
                  <a:schemeClr val="accent2"/>
                </a:solidFill>
              </a:endParaRPr>
            </a:p>
          </p:txBody>
        </p:sp>
      </p:grpSp>
      <p:grpSp>
        <p:nvGrpSpPr>
          <p:cNvPr id="61" name="组合 60"/>
          <p:cNvGrpSpPr>
            <a:grpSpLocks/>
          </p:cNvGrpSpPr>
          <p:nvPr/>
        </p:nvGrpSpPr>
        <p:grpSpPr bwMode="auto">
          <a:xfrm>
            <a:off x="1265238" y="4460875"/>
            <a:ext cx="1130300" cy="882650"/>
            <a:chOff x="2901109" y="4221088"/>
            <a:chExt cx="1130265" cy="882244"/>
          </a:xfrm>
        </p:grpSpPr>
        <p:cxnSp>
          <p:nvCxnSpPr>
            <p:cNvPr id="69666" name="直接箭头连接符 34"/>
            <p:cNvCxnSpPr>
              <a:cxnSpLocks noChangeShapeType="1"/>
            </p:cNvCxnSpPr>
            <p:nvPr/>
          </p:nvCxnSpPr>
          <p:spPr bwMode="auto">
            <a:xfrm flipH="1" flipV="1">
              <a:off x="2958340" y="4221088"/>
              <a:ext cx="1073034" cy="882244"/>
            </a:xfrm>
            <a:prstGeom prst="straightConnector1">
              <a:avLst/>
            </a:prstGeom>
            <a:noFill/>
            <a:ln w="12700" algn="ctr">
              <a:solidFill>
                <a:srgbClr val="FF0000"/>
              </a:solidFill>
              <a:round/>
              <a:headEnd/>
              <a:tailEnd type="triangle" w="med" len="med"/>
            </a:ln>
          </p:spPr>
        </p:cxnSp>
        <p:sp>
          <p:nvSpPr>
            <p:cNvPr id="69667" name="文本框 37"/>
            <p:cNvSpPr txBox="1">
              <a:spLocks noChangeArrowheads="1"/>
            </p:cNvSpPr>
            <p:nvPr/>
          </p:nvSpPr>
          <p:spPr bwMode="auto">
            <a:xfrm>
              <a:off x="2901109" y="4570177"/>
              <a:ext cx="647680" cy="396693"/>
            </a:xfrm>
            <a:prstGeom prst="rect">
              <a:avLst/>
            </a:prstGeom>
            <a:noFill/>
            <a:ln w="9525">
              <a:noFill/>
              <a:miter lim="800000"/>
              <a:headEnd/>
              <a:tailEnd/>
            </a:ln>
          </p:spPr>
          <p:txBody>
            <a:bodyPr>
              <a:spAutoFit/>
            </a:bodyPr>
            <a:lstStyle/>
            <a:p>
              <a:r>
                <a:rPr lang="en-US" altLang="zh-CN" sz="2000">
                  <a:solidFill>
                    <a:schemeClr val="accent2"/>
                  </a:solidFill>
                </a:rPr>
                <a:t>1/</a:t>
              </a:r>
              <a:r>
                <a:rPr lang="en-US" altLang="zh-CN" sz="2000"/>
                <a:t>1</a:t>
              </a:r>
              <a:endParaRPr lang="zh-CN" altLang="en-US" sz="2000"/>
            </a:p>
          </p:txBody>
        </p:sp>
      </p:grpSp>
      <p:grpSp>
        <p:nvGrpSpPr>
          <p:cNvPr id="63" name="组合 62"/>
          <p:cNvGrpSpPr>
            <a:grpSpLocks/>
          </p:cNvGrpSpPr>
          <p:nvPr/>
        </p:nvGrpSpPr>
        <p:grpSpPr bwMode="auto">
          <a:xfrm>
            <a:off x="1065213" y="2895600"/>
            <a:ext cx="1104900" cy="892175"/>
            <a:chOff x="2699792" y="2655233"/>
            <a:chExt cx="1106150" cy="892893"/>
          </a:xfrm>
        </p:grpSpPr>
        <p:cxnSp>
          <p:nvCxnSpPr>
            <p:cNvPr id="69664" name="直接箭头连接符 38"/>
            <p:cNvCxnSpPr>
              <a:cxnSpLocks noChangeShapeType="1"/>
            </p:cNvCxnSpPr>
            <p:nvPr/>
          </p:nvCxnSpPr>
          <p:spPr bwMode="auto">
            <a:xfrm flipV="1">
              <a:off x="2794853" y="2655233"/>
              <a:ext cx="1011089" cy="892893"/>
            </a:xfrm>
            <a:prstGeom prst="straightConnector1">
              <a:avLst/>
            </a:prstGeom>
            <a:noFill/>
            <a:ln w="12700" algn="ctr">
              <a:solidFill>
                <a:srgbClr val="FF0000"/>
              </a:solidFill>
              <a:round/>
              <a:headEnd/>
              <a:tailEnd type="triangle" w="med" len="med"/>
            </a:ln>
          </p:spPr>
        </p:cxnSp>
        <p:sp>
          <p:nvSpPr>
            <p:cNvPr id="69665" name="文本框 40"/>
            <p:cNvSpPr txBox="1">
              <a:spLocks noChangeArrowheads="1"/>
            </p:cNvSpPr>
            <p:nvPr/>
          </p:nvSpPr>
          <p:spPr bwMode="auto">
            <a:xfrm>
              <a:off x="2699792" y="2860185"/>
              <a:ext cx="648433" cy="397195"/>
            </a:xfrm>
            <a:prstGeom prst="rect">
              <a:avLst/>
            </a:prstGeom>
            <a:noFill/>
            <a:ln w="9525">
              <a:noFill/>
              <a:miter lim="800000"/>
              <a:headEnd/>
              <a:tailEnd/>
            </a:ln>
          </p:spPr>
          <p:txBody>
            <a:bodyPr>
              <a:spAutoFit/>
            </a:bodyPr>
            <a:lstStyle/>
            <a:p>
              <a:r>
                <a:rPr lang="en-US" altLang="zh-CN" sz="2000">
                  <a:solidFill>
                    <a:schemeClr val="accent2"/>
                  </a:solidFill>
                </a:rPr>
                <a:t>0/0</a:t>
              </a:r>
              <a:endParaRPr lang="zh-CN" altLang="en-US" sz="2000">
                <a:solidFill>
                  <a:schemeClr val="accent2"/>
                </a:solidFill>
              </a:endParaRPr>
            </a:p>
          </p:txBody>
        </p:sp>
      </p:grpSp>
      <p:grpSp>
        <p:nvGrpSpPr>
          <p:cNvPr id="57" name="组合 56"/>
          <p:cNvGrpSpPr>
            <a:grpSpLocks/>
          </p:cNvGrpSpPr>
          <p:nvPr/>
        </p:nvGrpSpPr>
        <p:grpSpPr bwMode="auto">
          <a:xfrm>
            <a:off x="2613025" y="2852738"/>
            <a:ext cx="1403350" cy="563562"/>
            <a:chOff x="4248597" y="2612504"/>
            <a:chExt cx="1402454" cy="563849"/>
          </a:xfrm>
        </p:grpSpPr>
        <p:cxnSp>
          <p:nvCxnSpPr>
            <p:cNvPr id="69662" name="直接箭头连接符 41"/>
            <p:cNvCxnSpPr>
              <a:cxnSpLocks noChangeShapeType="1"/>
            </p:cNvCxnSpPr>
            <p:nvPr/>
          </p:nvCxnSpPr>
          <p:spPr bwMode="auto">
            <a:xfrm flipH="1" flipV="1">
              <a:off x="4248597" y="2612504"/>
              <a:ext cx="1402454" cy="336524"/>
            </a:xfrm>
            <a:prstGeom prst="straightConnector1">
              <a:avLst/>
            </a:prstGeom>
            <a:noFill/>
            <a:ln w="12700" algn="ctr">
              <a:solidFill>
                <a:srgbClr val="FF0000"/>
              </a:solidFill>
              <a:round/>
              <a:headEnd/>
              <a:tailEnd type="triangle" w="med" len="med"/>
            </a:ln>
          </p:spPr>
        </p:cxnSp>
        <p:sp>
          <p:nvSpPr>
            <p:cNvPr id="69663" name="文本框 44"/>
            <p:cNvSpPr txBox="1">
              <a:spLocks noChangeArrowheads="1"/>
            </p:cNvSpPr>
            <p:nvPr/>
          </p:nvSpPr>
          <p:spPr bwMode="auto">
            <a:xfrm>
              <a:off x="4518300" y="2779276"/>
              <a:ext cx="648873" cy="397077"/>
            </a:xfrm>
            <a:prstGeom prst="rect">
              <a:avLst/>
            </a:prstGeom>
            <a:noFill/>
            <a:ln w="9525">
              <a:noFill/>
              <a:miter lim="800000"/>
              <a:headEnd/>
              <a:tailEnd/>
            </a:ln>
          </p:spPr>
          <p:txBody>
            <a:bodyPr>
              <a:spAutoFit/>
            </a:bodyPr>
            <a:lstStyle/>
            <a:p>
              <a:r>
                <a:rPr lang="en-US" altLang="zh-CN" sz="2000">
                  <a:solidFill>
                    <a:schemeClr val="accent2"/>
                  </a:solidFill>
                </a:rPr>
                <a:t>0/0</a:t>
              </a:r>
              <a:endParaRPr lang="zh-CN" altLang="en-US" sz="2000">
                <a:solidFill>
                  <a:schemeClr val="accent2"/>
                </a:solidFill>
              </a:endParaRPr>
            </a:p>
          </p:txBody>
        </p:sp>
      </p:grpSp>
      <p:grpSp>
        <p:nvGrpSpPr>
          <p:cNvPr id="59" name="组合 58"/>
          <p:cNvGrpSpPr>
            <a:grpSpLocks/>
          </p:cNvGrpSpPr>
          <p:nvPr/>
        </p:nvGrpSpPr>
        <p:grpSpPr bwMode="auto">
          <a:xfrm>
            <a:off x="4632325" y="5057775"/>
            <a:ext cx="803275" cy="682625"/>
            <a:chOff x="6267158" y="4817294"/>
            <a:chExt cx="802840" cy="682971"/>
          </a:xfrm>
        </p:grpSpPr>
        <p:sp>
          <p:nvSpPr>
            <p:cNvPr id="69660" name="任意多边形 46"/>
            <p:cNvSpPr>
              <a:spLocks noChangeArrowheads="1"/>
            </p:cNvSpPr>
            <p:nvPr/>
          </p:nvSpPr>
          <p:spPr bwMode="auto">
            <a:xfrm rot="19776746" flipV="1">
              <a:off x="6267158" y="4817294"/>
              <a:ext cx="450435" cy="317001"/>
            </a:xfrm>
            <a:custGeom>
              <a:avLst/>
              <a:gdLst>
                <a:gd name="T0" fmla="*/ 0 w 577367"/>
                <a:gd name="T1" fmla="*/ 212048 h 426124"/>
                <a:gd name="T2" fmla="*/ 75892 w 577367"/>
                <a:gd name="T3" fmla="*/ 20365 h 426124"/>
                <a:gd name="T4" fmla="*/ 286703 w 577367"/>
                <a:gd name="T5" fmla="*/ 28032 h 426124"/>
                <a:gd name="T6" fmla="*/ 345729 w 577367"/>
                <a:gd name="T7" fmla="*/ 219715 h 426124"/>
                <a:gd name="T8" fmla="*/ 345729 w 577367"/>
                <a:gd name="T9" fmla="*/ 212048 h 426124"/>
                <a:gd name="T10" fmla="*/ 0 60000 65536"/>
                <a:gd name="T11" fmla="*/ 0 60000 65536"/>
                <a:gd name="T12" fmla="*/ 0 60000 65536"/>
                <a:gd name="T13" fmla="*/ 0 60000 65536"/>
                <a:gd name="T14" fmla="*/ 0 60000 65536"/>
                <a:gd name="T15" fmla="*/ 0 w 577367"/>
                <a:gd name="T16" fmla="*/ 0 h 426124"/>
                <a:gd name="T17" fmla="*/ 577367 w 577367"/>
                <a:gd name="T18" fmla="*/ 426124 h 426124"/>
              </a:gdLst>
              <a:ahLst/>
              <a:cxnLst>
                <a:cxn ang="T10">
                  <a:pos x="T0" y="T1"/>
                </a:cxn>
                <a:cxn ang="T11">
                  <a:pos x="T2" y="T3"/>
                </a:cxn>
                <a:cxn ang="T12">
                  <a:pos x="T4" y="T5"/>
                </a:cxn>
                <a:cxn ang="T13">
                  <a:pos x="T6" y="T7"/>
                </a:cxn>
                <a:cxn ang="T14">
                  <a:pos x="T8" y="T9"/>
                </a:cxn>
              </a:cxnLst>
              <a:rect l="T15" t="T16" r="T17" b="T18"/>
              <a:pathLst>
                <a:path w="577367" h="426124">
                  <a:moveTo>
                    <a:pt x="0" y="383163"/>
                  </a:moveTo>
                  <a:cubicBezTo>
                    <a:pt x="23091" y="237690"/>
                    <a:pt x="46182" y="92217"/>
                    <a:pt x="124691" y="36799"/>
                  </a:cubicBezTo>
                  <a:cubicBezTo>
                    <a:pt x="203200" y="-18619"/>
                    <a:pt x="397164" y="-9382"/>
                    <a:pt x="471055" y="50654"/>
                  </a:cubicBezTo>
                  <a:cubicBezTo>
                    <a:pt x="544946" y="110690"/>
                    <a:pt x="551873" y="341600"/>
                    <a:pt x="568036" y="397018"/>
                  </a:cubicBezTo>
                  <a:cubicBezTo>
                    <a:pt x="584199" y="452436"/>
                    <a:pt x="576117" y="417799"/>
                    <a:pt x="568036" y="383163"/>
                  </a:cubicBezTo>
                </a:path>
              </a:pathLst>
            </a:custGeom>
            <a:noFill/>
            <a:ln w="12700" algn="ctr">
              <a:solidFill>
                <a:srgbClr val="FF0000"/>
              </a:solidFill>
              <a:round/>
              <a:headEnd/>
              <a:tailEnd type="triangle" w="med" len="med"/>
            </a:ln>
          </p:spPr>
          <p:txBody>
            <a:bodyPr rot="10800000"/>
            <a:lstStyle/>
            <a:p>
              <a:endParaRPr lang="zh-CN" altLang="en-US"/>
            </a:p>
          </p:txBody>
        </p:sp>
        <p:sp>
          <p:nvSpPr>
            <p:cNvPr id="69661" name="文本框 48"/>
            <p:cNvSpPr txBox="1">
              <a:spLocks noChangeArrowheads="1"/>
            </p:cNvSpPr>
            <p:nvPr/>
          </p:nvSpPr>
          <p:spPr bwMode="auto">
            <a:xfrm>
              <a:off x="6422649" y="5103189"/>
              <a:ext cx="647349" cy="397076"/>
            </a:xfrm>
            <a:prstGeom prst="rect">
              <a:avLst/>
            </a:prstGeom>
            <a:noFill/>
            <a:ln w="9525">
              <a:noFill/>
              <a:miter lim="800000"/>
              <a:headEnd/>
              <a:tailEnd/>
            </a:ln>
          </p:spPr>
          <p:txBody>
            <a:bodyPr>
              <a:spAutoFit/>
            </a:bodyPr>
            <a:lstStyle/>
            <a:p>
              <a:r>
                <a:rPr lang="en-US" altLang="zh-CN" sz="2000">
                  <a:solidFill>
                    <a:schemeClr val="accent2"/>
                  </a:solidFill>
                </a:rPr>
                <a:t>1/0</a:t>
              </a:r>
              <a:endParaRPr lang="zh-CN" altLang="en-US" sz="2000">
                <a:solidFill>
                  <a:schemeClr val="accent2"/>
                </a:solidFill>
              </a:endParaRPr>
            </a:p>
          </p:txBody>
        </p:sp>
      </p:grpSp>
      <p:grpSp>
        <p:nvGrpSpPr>
          <p:cNvPr id="62" name="组合 61"/>
          <p:cNvGrpSpPr>
            <a:grpSpLocks/>
          </p:cNvGrpSpPr>
          <p:nvPr/>
        </p:nvGrpSpPr>
        <p:grpSpPr bwMode="auto">
          <a:xfrm>
            <a:off x="2333625" y="2960688"/>
            <a:ext cx="901700" cy="2268537"/>
            <a:chOff x="3968552" y="2720052"/>
            <a:chExt cx="901398" cy="2268716"/>
          </a:xfrm>
        </p:grpSpPr>
        <p:cxnSp>
          <p:nvCxnSpPr>
            <p:cNvPr id="69658" name="直接箭头连接符 49"/>
            <p:cNvCxnSpPr>
              <a:cxnSpLocks noChangeShapeType="1"/>
              <a:stCxn id="69639" idx="0"/>
              <a:endCxn id="69636" idx="4"/>
            </p:cNvCxnSpPr>
            <p:nvPr/>
          </p:nvCxnSpPr>
          <p:spPr bwMode="auto">
            <a:xfrm flipH="1" flipV="1">
              <a:off x="3968552" y="2720052"/>
              <a:ext cx="393661" cy="2268716"/>
            </a:xfrm>
            <a:prstGeom prst="straightConnector1">
              <a:avLst/>
            </a:prstGeom>
            <a:noFill/>
            <a:ln w="12700" algn="ctr">
              <a:solidFill>
                <a:srgbClr val="FF0000"/>
              </a:solidFill>
              <a:round/>
              <a:headEnd/>
              <a:tailEnd type="triangle" w="med" len="med"/>
            </a:ln>
          </p:spPr>
        </p:cxnSp>
        <p:sp>
          <p:nvSpPr>
            <p:cNvPr id="69659" name="文本框 51"/>
            <p:cNvSpPr txBox="1">
              <a:spLocks noChangeArrowheads="1"/>
            </p:cNvSpPr>
            <p:nvPr/>
          </p:nvSpPr>
          <p:spPr bwMode="auto">
            <a:xfrm>
              <a:off x="4222467" y="4042544"/>
              <a:ext cx="647483" cy="396906"/>
            </a:xfrm>
            <a:prstGeom prst="rect">
              <a:avLst/>
            </a:prstGeom>
            <a:noFill/>
            <a:ln w="9525">
              <a:noFill/>
              <a:miter lim="800000"/>
              <a:headEnd/>
              <a:tailEnd/>
            </a:ln>
          </p:spPr>
          <p:txBody>
            <a:bodyPr>
              <a:spAutoFit/>
            </a:bodyPr>
            <a:lstStyle/>
            <a:p>
              <a:r>
                <a:rPr lang="en-US" altLang="zh-CN" sz="2000">
                  <a:solidFill>
                    <a:schemeClr val="accent2"/>
                  </a:solidFill>
                </a:rPr>
                <a:t>0/0</a:t>
              </a:r>
              <a:endParaRPr lang="zh-CN" altLang="en-US" sz="2000">
                <a:solidFill>
                  <a:schemeClr val="accent2"/>
                </a:solidFill>
              </a:endParaRPr>
            </a:p>
          </p:txBody>
        </p:sp>
      </p:grpSp>
      <p:grpSp>
        <p:nvGrpSpPr>
          <p:cNvPr id="62464" name="组合 62463"/>
          <p:cNvGrpSpPr>
            <a:grpSpLocks/>
          </p:cNvGrpSpPr>
          <p:nvPr/>
        </p:nvGrpSpPr>
        <p:grpSpPr bwMode="auto">
          <a:xfrm>
            <a:off x="1568450" y="3430588"/>
            <a:ext cx="2563813" cy="755650"/>
            <a:chOff x="3203848" y="3190796"/>
            <a:chExt cx="2563202" cy="756322"/>
          </a:xfrm>
        </p:grpSpPr>
        <p:cxnSp>
          <p:nvCxnSpPr>
            <p:cNvPr id="69656" name="直接箭头连接符 52"/>
            <p:cNvCxnSpPr>
              <a:cxnSpLocks noChangeShapeType="1"/>
              <a:endCxn id="69637" idx="3"/>
            </p:cNvCxnSpPr>
            <p:nvPr/>
          </p:nvCxnSpPr>
          <p:spPr bwMode="auto">
            <a:xfrm flipV="1">
              <a:off x="3203848" y="3190796"/>
              <a:ext cx="2563202" cy="756322"/>
            </a:xfrm>
            <a:prstGeom prst="straightConnector1">
              <a:avLst/>
            </a:prstGeom>
            <a:noFill/>
            <a:ln w="12700" algn="ctr">
              <a:solidFill>
                <a:srgbClr val="FF0000"/>
              </a:solidFill>
              <a:round/>
              <a:headEnd/>
              <a:tailEnd type="triangle" w="med" len="med"/>
            </a:ln>
          </p:spPr>
        </p:cxnSp>
        <p:sp>
          <p:nvSpPr>
            <p:cNvPr id="69657" name="文本框 54"/>
            <p:cNvSpPr txBox="1">
              <a:spLocks noChangeArrowheads="1"/>
            </p:cNvSpPr>
            <p:nvPr/>
          </p:nvSpPr>
          <p:spPr bwMode="auto">
            <a:xfrm>
              <a:off x="3304756" y="3398288"/>
              <a:ext cx="648072" cy="400110"/>
            </a:xfrm>
            <a:prstGeom prst="rect">
              <a:avLst/>
            </a:prstGeom>
            <a:noFill/>
            <a:ln w="9525">
              <a:noFill/>
              <a:miter lim="800000"/>
              <a:headEnd/>
              <a:tailEnd/>
            </a:ln>
          </p:spPr>
          <p:txBody>
            <a:bodyPr>
              <a:spAutoFit/>
            </a:bodyPr>
            <a:lstStyle/>
            <a:p>
              <a:r>
                <a:rPr lang="en-US" altLang="zh-CN" sz="2000">
                  <a:solidFill>
                    <a:schemeClr val="accent2"/>
                  </a:solidFill>
                </a:rPr>
                <a:t>1/0</a:t>
              </a:r>
              <a:endParaRPr lang="zh-CN" altLang="en-US" sz="2000">
                <a:solidFill>
                  <a:schemeClr val="accent2"/>
                </a:solidFill>
              </a:endParaRPr>
            </a:p>
          </p:txBody>
        </p:sp>
      </p:grpSp>
      <p:cxnSp>
        <p:nvCxnSpPr>
          <p:cNvPr id="69651" name="直接箭头连接符 62475"/>
          <p:cNvCxnSpPr>
            <a:cxnSpLocks noChangeShapeType="1"/>
            <a:endCxn id="69636" idx="2"/>
          </p:cNvCxnSpPr>
          <p:nvPr/>
        </p:nvCxnSpPr>
        <p:spPr bwMode="auto">
          <a:xfrm>
            <a:off x="1160463" y="2466975"/>
            <a:ext cx="776287" cy="169863"/>
          </a:xfrm>
          <a:prstGeom prst="straightConnector1">
            <a:avLst/>
          </a:prstGeom>
          <a:noFill/>
          <a:ln w="12700" algn="ctr">
            <a:solidFill>
              <a:schemeClr val="accent1"/>
            </a:solidFill>
            <a:round/>
            <a:headEnd/>
            <a:tailEnd type="triangle" w="med" len="med"/>
          </a:ln>
        </p:spPr>
      </p:cxnSp>
      <p:sp>
        <p:nvSpPr>
          <p:cNvPr id="69652" name="文本框 62476"/>
          <p:cNvSpPr txBox="1">
            <a:spLocks noChangeArrowheads="1"/>
          </p:cNvSpPr>
          <p:nvPr/>
        </p:nvSpPr>
        <p:spPr bwMode="auto">
          <a:xfrm>
            <a:off x="366713" y="2262188"/>
            <a:ext cx="781050" cy="366712"/>
          </a:xfrm>
          <a:prstGeom prst="rect">
            <a:avLst/>
          </a:prstGeom>
          <a:noFill/>
          <a:ln w="9525">
            <a:noFill/>
            <a:miter lim="800000"/>
            <a:headEnd/>
            <a:tailEnd/>
          </a:ln>
        </p:spPr>
        <p:txBody>
          <a:bodyPr wrap="none">
            <a:spAutoFit/>
          </a:bodyPr>
          <a:lstStyle/>
          <a:p>
            <a:r>
              <a:rPr lang="en-US" altLang="zh-CN" sz="1800">
                <a:solidFill>
                  <a:schemeClr val="accent2"/>
                </a:solidFill>
              </a:rPr>
              <a:t>Reset</a:t>
            </a:r>
            <a:endParaRPr lang="zh-CN" altLang="en-US" sz="1800">
              <a:solidFill>
                <a:schemeClr val="accent2"/>
              </a:solidFill>
            </a:endParaRPr>
          </a:p>
        </p:txBody>
      </p:sp>
      <p:grpSp>
        <p:nvGrpSpPr>
          <p:cNvPr id="69653" name="Group 44"/>
          <p:cNvGrpSpPr>
            <a:grpSpLocks/>
          </p:cNvGrpSpPr>
          <p:nvPr/>
        </p:nvGrpSpPr>
        <p:grpSpPr bwMode="auto">
          <a:xfrm>
            <a:off x="5543550" y="1557338"/>
            <a:ext cx="3600450" cy="4465637"/>
            <a:chOff x="249" y="1071"/>
            <a:chExt cx="2268" cy="2813"/>
          </a:xfrm>
        </p:grpSpPr>
        <p:sp>
          <p:nvSpPr>
            <p:cNvPr id="69654" name="Rectangle 43"/>
            <p:cNvSpPr>
              <a:spLocks noChangeArrowheads="1"/>
            </p:cNvSpPr>
            <p:nvPr/>
          </p:nvSpPr>
          <p:spPr bwMode="auto">
            <a:xfrm>
              <a:off x="249" y="1071"/>
              <a:ext cx="2132" cy="2813"/>
            </a:xfrm>
            <a:prstGeom prst="rect">
              <a:avLst/>
            </a:prstGeom>
            <a:solidFill>
              <a:srgbClr val="CCFFCC"/>
            </a:solidFill>
            <a:ln w="9525">
              <a:solidFill>
                <a:srgbClr val="CCFFCC"/>
              </a:solidFill>
              <a:miter lim="800000"/>
              <a:headEnd/>
              <a:tailEnd/>
            </a:ln>
            <a:effectLst>
              <a:prstShdw prst="shdw13" dist="53882" dir="13500000">
                <a:srgbClr val="7A997A">
                  <a:alpha val="50000"/>
                </a:srgbClr>
              </a:prstShdw>
            </a:effectLst>
          </p:spPr>
          <p:txBody>
            <a:bodyPr wrap="none" anchor="ctr"/>
            <a:lstStyle/>
            <a:p>
              <a:endParaRPr lang="zh-CN" altLang="en-US"/>
            </a:p>
          </p:txBody>
        </p:sp>
        <p:sp>
          <p:nvSpPr>
            <p:cNvPr id="69655" name="内容占位符 5"/>
            <p:cNvSpPr txBox="1">
              <a:spLocks/>
            </p:cNvSpPr>
            <p:nvPr/>
          </p:nvSpPr>
          <p:spPr bwMode="auto">
            <a:xfrm>
              <a:off x="295" y="1071"/>
              <a:ext cx="2222" cy="2810"/>
            </a:xfrm>
            <a:prstGeom prst="rect">
              <a:avLst/>
            </a:prstGeom>
            <a:noFill/>
            <a:ln w="12700">
              <a:noFill/>
              <a:miter lim="800000"/>
              <a:headEnd/>
              <a:tailEnd/>
            </a:ln>
          </p:spPr>
          <p:txBody>
            <a:bodyPr lIns="63500" tIns="25400" rIns="63500" bIns="25400">
              <a:spAutoFit/>
            </a:bodyPr>
            <a:lstStyle/>
            <a:p>
              <a:pPr marL="512763" indent="-512763" eaLnBrk="0" hangingPunct="0">
                <a:lnSpc>
                  <a:spcPct val="120000"/>
                </a:lnSpc>
                <a:spcBef>
                  <a:spcPct val="5000"/>
                </a:spcBef>
                <a:spcAft>
                  <a:spcPct val="5000"/>
                </a:spcAft>
                <a:buClr>
                  <a:srgbClr val="FF0000"/>
                </a:buClr>
                <a:buSzPct val="100000"/>
                <a:buFont typeface="Wingdings" pitchFamily="2" charset="2"/>
                <a:buNone/>
              </a:pPr>
              <a:r>
                <a:rPr kumimoji="1" lang="zh-CN" altLang="en-US" b="1">
                  <a:solidFill>
                    <a:schemeClr val="tx1"/>
                  </a:solidFill>
                </a:rPr>
                <a:t>“</a:t>
              </a:r>
              <a:r>
                <a:rPr kumimoji="1" lang="en-US" altLang="zh-CN" b="1">
                  <a:solidFill>
                    <a:srgbClr val="FF0000"/>
                  </a:solidFill>
                </a:rPr>
                <a:t>1101</a:t>
              </a:r>
              <a:r>
                <a:rPr kumimoji="1" lang="zh-CN" altLang="en-US" b="1">
                  <a:solidFill>
                    <a:schemeClr val="tx1"/>
                  </a:solidFill>
                </a:rPr>
                <a:t>”</a:t>
              </a:r>
              <a:r>
                <a:rPr kumimoji="1" lang="zh-CN" altLang="en-US" sz="2000" b="1">
                  <a:solidFill>
                    <a:schemeClr val="tx1"/>
                  </a:solidFill>
                  <a:ea typeface="宋体-18030" pitchFamily="49" charset="-122"/>
                  <a:cs typeface="宋体-18030" pitchFamily="49" charset="-122"/>
                  <a:sym typeface="Wingdings" pitchFamily="2" charset="2"/>
                </a:rPr>
                <a:t>检测</a:t>
              </a:r>
              <a:r>
                <a:rPr kumimoji="1" lang="zh-CN" altLang="en-US" sz="2000" b="1">
                  <a:solidFill>
                    <a:schemeClr val="tx1"/>
                  </a:solidFill>
                  <a:ea typeface="宋体-18030" pitchFamily="49" charset="-122"/>
                  <a:cs typeface="宋体-18030" pitchFamily="49" charset="-122"/>
                </a:rPr>
                <a:t>器</a:t>
              </a:r>
              <a:r>
                <a:rPr kumimoji="1" lang="en-US" altLang="zh-CN" sz="2000" b="1">
                  <a:solidFill>
                    <a:schemeClr val="tx1"/>
                  </a:solidFill>
                  <a:ea typeface="宋体-18030" pitchFamily="49" charset="-122"/>
                  <a:cs typeface="宋体-18030" pitchFamily="49" charset="-122"/>
                </a:rPr>
                <a:t>FSM</a:t>
              </a:r>
              <a:r>
                <a:rPr kumimoji="1" lang="zh-CN" altLang="en-US" sz="2000" b="1">
                  <a:solidFill>
                    <a:schemeClr val="tx1"/>
                  </a:solidFill>
                  <a:ea typeface="宋体-18030" pitchFamily="49" charset="-122"/>
                  <a:cs typeface="宋体-18030" pitchFamily="49" charset="-122"/>
                </a:rPr>
                <a:t>模型：</a:t>
              </a:r>
              <a:endParaRPr kumimoji="1" lang="en-US" altLang="zh-CN" sz="2000" b="1">
                <a:solidFill>
                  <a:schemeClr val="tx1"/>
                </a:solidFill>
                <a:ea typeface="宋体-18030" pitchFamily="49" charset="-122"/>
                <a:cs typeface="宋体-18030" pitchFamily="49" charset="-122"/>
              </a:endParaRP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en-US" altLang="zh-CN" sz="2000" b="1">
                  <a:solidFill>
                    <a:schemeClr val="tx1"/>
                  </a:solidFill>
                  <a:ea typeface="宋体-18030" pitchFamily="49" charset="-122"/>
                  <a:cs typeface="宋体-18030" pitchFamily="49" charset="-122"/>
                  <a:sym typeface="Wingdings" pitchFamily="2" charset="2"/>
                </a:rPr>
                <a:t>S0</a:t>
              </a:r>
              <a:r>
                <a:rPr kumimoji="1" lang="zh-CN" altLang="en-US" sz="2000" b="1">
                  <a:solidFill>
                    <a:schemeClr val="tx1"/>
                  </a:solidFill>
                  <a:ea typeface="宋体-18030" pitchFamily="49" charset="-122"/>
                  <a:cs typeface="宋体-18030" pitchFamily="49" charset="-122"/>
                  <a:sym typeface="Wingdings" pitchFamily="2" charset="2"/>
                </a:rPr>
                <a:t>：未收到第一个有效位</a:t>
              </a: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en-US" altLang="zh-CN" sz="2000" b="1">
                  <a:solidFill>
                    <a:schemeClr val="tx1"/>
                  </a:solidFill>
                  <a:ea typeface="宋体-18030" pitchFamily="49" charset="-122"/>
                  <a:cs typeface="宋体-18030" pitchFamily="49" charset="-122"/>
                  <a:sym typeface="Wingdings" pitchFamily="2" charset="2"/>
                </a:rPr>
                <a:t>S1</a:t>
              </a:r>
              <a:r>
                <a:rPr kumimoji="1" lang="zh-CN" altLang="en-US" sz="2000" b="1">
                  <a:solidFill>
                    <a:schemeClr val="tx1"/>
                  </a:solidFill>
                  <a:ea typeface="宋体-18030" pitchFamily="49" charset="-122"/>
                  <a:cs typeface="宋体-18030" pitchFamily="49" charset="-122"/>
                  <a:sym typeface="Wingdings" pitchFamily="2" charset="2"/>
                </a:rPr>
                <a:t>：收到第一个有效位</a:t>
              </a: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1</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en-US" altLang="zh-CN" sz="2000" b="1">
                  <a:solidFill>
                    <a:schemeClr val="tx1"/>
                  </a:solidFill>
                  <a:ea typeface="宋体-18030" pitchFamily="49" charset="-122"/>
                  <a:cs typeface="宋体-18030" pitchFamily="49" charset="-122"/>
                  <a:sym typeface="Wingdings" pitchFamily="2" charset="2"/>
                </a:rPr>
                <a:t>S2</a:t>
              </a:r>
              <a:r>
                <a:rPr kumimoji="1" lang="zh-CN" altLang="en-US" sz="2000" b="1">
                  <a:solidFill>
                    <a:schemeClr val="tx1"/>
                  </a:solidFill>
                  <a:ea typeface="宋体-18030" pitchFamily="49" charset="-122"/>
                  <a:cs typeface="宋体-18030" pitchFamily="49" charset="-122"/>
                  <a:sym typeface="Wingdings" pitchFamily="2" charset="2"/>
                </a:rPr>
                <a:t>：收到第二个有效位</a:t>
              </a: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（即</a:t>
              </a:r>
              <a:r>
                <a:rPr kumimoji="1" lang="en-US" altLang="zh-CN" sz="2000" b="1">
                  <a:solidFill>
                    <a:schemeClr val="tx1"/>
                  </a:solidFill>
                  <a:ea typeface="宋体-18030" pitchFamily="49" charset="-122"/>
                  <a:cs typeface="宋体-18030" pitchFamily="49" charset="-122"/>
                  <a:sym typeface="Wingdings" pitchFamily="2" charset="2"/>
                </a:rPr>
                <a:t>S1</a:t>
              </a:r>
              <a:r>
                <a:rPr kumimoji="1" lang="zh-CN" altLang="en-US" sz="2000" b="1">
                  <a:solidFill>
                    <a:schemeClr val="tx1"/>
                  </a:solidFill>
                  <a:ea typeface="宋体-18030" pitchFamily="49" charset="-122"/>
                  <a:cs typeface="宋体-18030" pitchFamily="49" charset="-122"/>
                  <a:sym typeface="Wingdings" pitchFamily="2" charset="2"/>
                </a:rPr>
                <a:t>后</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1</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en-US" altLang="zh-CN" sz="2000" b="1">
                  <a:solidFill>
                    <a:schemeClr val="tx1"/>
                  </a:solidFill>
                  <a:ea typeface="宋体-18030" pitchFamily="49" charset="-122"/>
                  <a:cs typeface="宋体-18030" pitchFamily="49" charset="-122"/>
                  <a:sym typeface="Wingdings" pitchFamily="2" charset="2"/>
                </a:rPr>
                <a:t>S3</a:t>
              </a:r>
              <a:r>
                <a:rPr kumimoji="1" lang="zh-CN" altLang="en-US" sz="2000" b="1">
                  <a:solidFill>
                    <a:schemeClr val="tx1"/>
                  </a:solidFill>
                  <a:ea typeface="宋体-18030" pitchFamily="49" charset="-122"/>
                  <a:cs typeface="宋体-18030" pitchFamily="49" charset="-122"/>
                  <a:sym typeface="Wingdings" pitchFamily="2" charset="2"/>
                </a:rPr>
                <a:t>：收到第三个有效位</a:t>
              </a: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（即</a:t>
              </a:r>
              <a:r>
                <a:rPr kumimoji="1" lang="en-US" altLang="zh-CN" sz="2000" b="1">
                  <a:solidFill>
                    <a:schemeClr val="tx1"/>
                  </a:solidFill>
                  <a:ea typeface="宋体-18030" pitchFamily="49" charset="-122"/>
                  <a:cs typeface="宋体-18030" pitchFamily="49" charset="-122"/>
                  <a:sym typeface="Wingdings" pitchFamily="2" charset="2"/>
                </a:rPr>
                <a:t>S2</a:t>
              </a:r>
              <a:r>
                <a:rPr kumimoji="1" lang="zh-CN" altLang="en-US" sz="2000" b="1">
                  <a:solidFill>
                    <a:schemeClr val="tx1"/>
                  </a:solidFill>
                  <a:ea typeface="宋体-18030" pitchFamily="49" charset="-122"/>
                  <a:cs typeface="宋体-18030" pitchFamily="49" charset="-122"/>
                  <a:sym typeface="Wingdings" pitchFamily="2" charset="2"/>
                </a:rPr>
                <a:t>后</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0 </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en-US" altLang="zh-CN" sz="2000" b="1">
                  <a:solidFill>
                    <a:schemeClr val="tx1"/>
                  </a:solidFill>
                  <a:ea typeface="宋体-18030" pitchFamily="49" charset="-122"/>
                  <a:cs typeface="宋体-18030" pitchFamily="49" charset="-122"/>
                  <a:sym typeface="Wingdings" pitchFamily="2" charset="2"/>
                </a:rPr>
                <a:t>S4</a:t>
              </a:r>
              <a:r>
                <a:rPr kumimoji="1" lang="zh-CN" altLang="en-US" sz="2000" b="1">
                  <a:solidFill>
                    <a:schemeClr val="tx1"/>
                  </a:solidFill>
                  <a:ea typeface="宋体-18030" pitchFamily="49" charset="-122"/>
                  <a:cs typeface="宋体-18030" pitchFamily="49" charset="-122"/>
                  <a:sym typeface="Wingdings" pitchFamily="2" charset="2"/>
                </a:rPr>
                <a:t>：连续收到四个有效位</a:t>
              </a: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（即</a:t>
              </a:r>
              <a:r>
                <a:rPr kumimoji="1" lang="en-US" altLang="zh-CN" sz="2000" b="1">
                  <a:solidFill>
                    <a:schemeClr val="tx1"/>
                  </a:solidFill>
                  <a:ea typeface="宋体-18030" pitchFamily="49" charset="-122"/>
                  <a:cs typeface="宋体-18030" pitchFamily="49" charset="-122"/>
                  <a:sym typeface="Wingdings" pitchFamily="2" charset="2"/>
                </a:rPr>
                <a:t>S3</a:t>
              </a:r>
              <a:r>
                <a:rPr kumimoji="1" lang="zh-CN" altLang="en-US" sz="2000" b="1">
                  <a:solidFill>
                    <a:schemeClr val="tx1"/>
                  </a:solidFill>
                  <a:ea typeface="宋体-18030" pitchFamily="49" charset="-122"/>
                  <a:cs typeface="宋体-18030" pitchFamily="49" charset="-122"/>
                  <a:sym typeface="Wingdings" pitchFamily="2" charset="2"/>
                </a:rPr>
                <a:t>后</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1</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1 </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p:txBody>
        </p:sp>
      </p:grpSp>
    </p:spTree>
    <p:extLst>
      <p:ext uri="{BB962C8B-B14F-4D97-AF65-F5344CB8AC3E}">
        <p14:creationId xmlns:p14="http://schemas.microsoft.com/office/powerpoint/2010/main" val="1495311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4"/>
          <p:cNvSpPr>
            <a:spLocks noGrp="1"/>
          </p:cNvSpPr>
          <p:nvPr>
            <p:ph type="title" idx="4294967295"/>
          </p:nvPr>
        </p:nvSpPr>
        <p:spPr>
          <a:xfrm>
            <a:off x="539750" y="404813"/>
            <a:ext cx="6858000" cy="373062"/>
          </a:xfrm>
        </p:spPr>
        <p:txBody>
          <a:bodyPr/>
          <a:lstStyle/>
          <a:p>
            <a:pPr>
              <a:defRPr/>
            </a:pPr>
            <a:r>
              <a:rPr lang="en-US" altLang="zh-CN" i="0" dirty="0">
                <a:solidFill>
                  <a:schemeClr val="accent1"/>
                </a:solidFill>
                <a:latin typeface="+mn-lt"/>
              </a:rPr>
              <a:t>FSM</a:t>
            </a:r>
            <a:r>
              <a:rPr lang="zh-CN" altLang="en-US" i="0" dirty="0">
                <a:solidFill>
                  <a:schemeClr val="accent1"/>
                </a:solidFill>
                <a:latin typeface="+mn-lt"/>
              </a:rPr>
              <a:t>设计</a:t>
            </a:r>
          </a:p>
        </p:txBody>
      </p:sp>
      <p:sp>
        <p:nvSpPr>
          <p:cNvPr id="70659" name="内容占位符 5"/>
          <p:cNvSpPr txBox="1">
            <a:spLocks/>
          </p:cNvSpPr>
          <p:nvPr/>
        </p:nvSpPr>
        <p:spPr bwMode="auto">
          <a:xfrm>
            <a:off x="395288" y="996950"/>
            <a:ext cx="8297862" cy="415925"/>
          </a:xfrm>
          <a:prstGeom prst="rect">
            <a:avLst/>
          </a:prstGeom>
          <a:noFill/>
          <a:ln w="12700">
            <a:noFill/>
            <a:miter lim="800000"/>
            <a:headEnd/>
            <a:tailEnd/>
          </a:ln>
        </p:spPr>
        <p:txBody>
          <a:bodyPr lIns="63500" tIns="25400" rIns="63500" bIns="25400">
            <a:spAutoFit/>
          </a:bodyPr>
          <a:lstStyle/>
          <a:p>
            <a:pPr marL="512763" indent="-512763" eaLnBrk="0" hangingPunct="0">
              <a:lnSpc>
                <a:spcPct val="120000"/>
              </a:lnSpc>
              <a:buClr>
                <a:srgbClr val="FF0000"/>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a:t>
            </a:r>
            <a:r>
              <a:rPr kumimoji="1" lang="en-US" altLang="zh-CN" sz="2000" b="1">
                <a:solidFill>
                  <a:schemeClr val="tx1"/>
                </a:solidFill>
                <a:ea typeface="宋体-18030" pitchFamily="49" charset="-122"/>
                <a:cs typeface="宋体-18030" pitchFamily="49" charset="-122"/>
                <a:sym typeface="Wingdings" pitchFamily="2" charset="2"/>
              </a:rPr>
              <a:t>3</a:t>
            </a:r>
            <a:r>
              <a:rPr kumimoji="1" lang="zh-CN" altLang="en-US" sz="2000" b="1">
                <a:solidFill>
                  <a:schemeClr val="tx1"/>
                </a:solidFill>
                <a:ea typeface="宋体-18030" pitchFamily="49" charset="-122"/>
                <a:cs typeface="宋体-18030" pitchFamily="49" charset="-122"/>
                <a:sym typeface="Wingdings" pitchFamily="2" charset="2"/>
              </a:rPr>
              <a:t>）根据状态转换图得到</a:t>
            </a:r>
            <a:r>
              <a:rPr kumimoji="1" lang="zh-CN" altLang="en-US" sz="2000" b="1">
                <a:solidFill>
                  <a:schemeClr val="tx1"/>
                </a:solidFill>
                <a:ea typeface="黑体" pitchFamily="2" charset="-122"/>
                <a:cs typeface="宋体-18030" pitchFamily="49" charset="-122"/>
                <a:sym typeface="Wingdings" pitchFamily="2" charset="2"/>
              </a:rPr>
              <a:t>状态转换表</a:t>
            </a:r>
            <a:endParaRPr lang="zh-CN" altLang="en-US" b="1">
              <a:solidFill>
                <a:schemeClr val="tx1"/>
              </a:solidFill>
              <a:ea typeface="黑体" pitchFamily="2" charset="-122"/>
            </a:endParaRPr>
          </a:p>
        </p:txBody>
      </p:sp>
      <p:graphicFrame>
        <p:nvGraphicFramePr>
          <p:cNvPr id="340035" name="Group 67"/>
          <p:cNvGraphicFramePr>
            <a:graphicFrameLocks noGrp="1"/>
          </p:cNvGraphicFramePr>
          <p:nvPr/>
        </p:nvGraphicFramePr>
        <p:xfrm>
          <a:off x="534988" y="1773238"/>
          <a:ext cx="4900612" cy="4435475"/>
        </p:xfrm>
        <a:graphic>
          <a:graphicData uri="http://schemas.openxmlformats.org/drawingml/2006/table">
            <a:tbl>
              <a:tblPr/>
              <a:tblGrid>
                <a:gridCol w="1444625">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1655762">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tblGrid>
              <a:tr h="720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黑体" pitchFamily="2" charset="-122"/>
                          <a:ea typeface="黑体" pitchFamily="2" charset="-122"/>
                        </a:rPr>
                        <a:t>当前状态</a:t>
                      </a:r>
                      <a:endParaRPr kumimoji="0" lang="en-US" altLang="zh-CN" sz="1800" b="1" i="0" u="none" strike="noStrike" cap="none" normalizeH="0" baseline="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黑体" pitchFamily="2" charset="-122"/>
                          <a:ea typeface="黑体" pitchFamily="2" charset="-122"/>
                        </a:rPr>
                        <a:t>（</a:t>
                      </a:r>
                      <a:r>
                        <a:rPr kumimoji="0" lang="en-US" altLang="zh-CN" sz="1800" b="1" i="0" u="none" strike="noStrike" cap="none" normalizeH="0" baseline="0">
                          <a:ln>
                            <a:noFill/>
                          </a:ln>
                          <a:solidFill>
                            <a:srgbClr val="FF0000"/>
                          </a:solidFill>
                          <a:effectLst/>
                          <a:latin typeface="黑体" pitchFamily="2" charset="-122"/>
                          <a:ea typeface="黑体" pitchFamily="2" charset="-122"/>
                        </a:rPr>
                        <a:t>S</a:t>
                      </a:r>
                      <a:r>
                        <a:rPr kumimoji="0" lang="en-US" altLang="zh-CN" sz="1800" b="1" i="0" u="none" strike="noStrike" cap="none" normalizeH="0" baseline="-25000">
                          <a:ln>
                            <a:noFill/>
                          </a:ln>
                          <a:solidFill>
                            <a:srgbClr val="FF0000"/>
                          </a:solidFill>
                          <a:effectLst/>
                          <a:latin typeface="黑体" pitchFamily="2" charset="-122"/>
                          <a:ea typeface="黑体" pitchFamily="2" charset="-122"/>
                        </a:rPr>
                        <a:t>2</a:t>
                      </a:r>
                      <a:r>
                        <a:rPr kumimoji="0" lang="en-US" altLang="zh-CN" sz="1800" b="1" i="0" u="none" strike="noStrike" cap="none" normalizeH="0" baseline="0">
                          <a:ln>
                            <a:noFill/>
                          </a:ln>
                          <a:solidFill>
                            <a:srgbClr val="FF0000"/>
                          </a:solidFill>
                          <a:effectLst/>
                          <a:latin typeface="黑体" pitchFamily="2" charset="-122"/>
                          <a:ea typeface="黑体" pitchFamily="2" charset="-122"/>
                        </a:rPr>
                        <a:t>S</a:t>
                      </a:r>
                      <a:r>
                        <a:rPr kumimoji="0" lang="en-US" altLang="zh-CN" sz="1800" b="1" i="0" u="none" strike="noStrike" cap="none" normalizeH="0" baseline="-25000">
                          <a:ln>
                            <a:noFill/>
                          </a:ln>
                          <a:solidFill>
                            <a:srgbClr val="FF0000"/>
                          </a:solidFill>
                          <a:effectLst/>
                          <a:latin typeface="黑体" pitchFamily="2" charset="-122"/>
                          <a:ea typeface="黑体" pitchFamily="2" charset="-122"/>
                        </a:rPr>
                        <a:t>1</a:t>
                      </a:r>
                      <a:r>
                        <a:rPr kumimoji="0" lang="en-US" altLang="zh-CN" sz="1800" b="1" i="0" u="none" strike="noStrike" cap="none" normalizeH="0" baseline="0">
                          <a:ln>
                            <a:noFill/>
                          </a:ln>
                          <a:solidFill>
                            <a:srgbClr val="FF0000"/>
                          </a:solidFill>
                          <a:effectLst/>
                          <a:latin typeface="黑体" pitchFamily="2" charset="-122"/>
                          <a:ea typeface="黑体" pitchFamily="2" charset="-122"/>
                        </a:rPr>
                        <a:t>S</a:t>
                      </a:r>
                      <a:r>
                        <a:rPr kumimoji="0" lang="en-US" altLang="zh-CN" sz="1800" b="1" i="0" u="none" strike="noStrike" cap="none" normalizeH="0" baseline="-25000">
                          <a:ln>
                            <a:noFill/>
                          </a:ln>
                          <a:solidFill>
                            <a:srgbClr val="FF0000"/>
                          </a:solidFill>
                          <a:effectLst/>
                          <a:latin typeface="黑体" pitchFamily="2" charset="-122"/>
                          <a:ea typeface="黑体" pitchFamily="2" charset="-122"/>
                        </a:rPr>
                        <a:t>0</a:t>
                      </a:r>
                      <a:r>
                        <a:rPr kumimoji="0" lang="zh-CN" altLang="en-US" sz="1800" b="1" i="0" u="none" strike="noStrike" cap="none" normalizeH="0" baseline="0">
                          <a:ln>
                            <a:noFill/>
                          </a:ln>
                          <a:solidFill>
                            <a:schemeClr val="bg1"/>
                          </a:solidFill>
                          <a:effectLst/>
                          <a:latin typeface="黑体" pitchFamily="2" charset="-122"/>
                          <a:ea typeface="黑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黑体" pitchFamily="2" charset="-122"/>
                          <a:ea typeface="黑体" pitchFamily="2" charset="-122"/>
                        </a:rPr>
                        <a:t>输入</a:t>
                      </a:r>
                      <a:endParaRPr kumimoji="0" lang="en-US" altLang="zh-CN" sz="1800" b="1" i="0" u="none" strike="noStrike" cap="none" normalizeH="0" baseline="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1"/>
                          </a:solidFill>
                          <a:effectLst/>
                          <a:latin typeface="黑体" pitchFamily="2" charset="-122"/>
                          <a:ea typeface="黑体" pitchFamily="2" charset="-122"/>
                        </a:rPr>
                        <a:t>(</a:t>
                      </a:r>
                      <a:r>
                        <a:rPr kumimoji="0" lang="en-US" altLang="zh-CN" sz="1800" b="1" i="0" u="none" strike="noStrike" cap="none" normalizeH="0" baseline="0">
                          <a:ln>
                            <a:noFill/>
                          </a:ln>
                          <a:solidFill>
                            <a:schemeClr val="accent1"/>
                          </a:solidFill>
                          <a:effectLst/>
                          <a:latin typeface="黑体" pitchFamily="2" charset="-122"/>
                          <a:ea typeface="黑体" pitchFamily="2" charset="-122"/>
                        </a:rPr>
                        <a:t>A</a:t>
                      </a:r>
                      <a:r>
                        <a:rPr kumimoji="0" lang="en-US" altLang="zh-CN" sz="1800" b="1" i="0" u="none" strike="noStrike" cap="none" normalizeH="0" baseline="0">
                          <a:ln>
                            <a:noFill/>
                          </a:ln>
                          <a:solidFill>
                            <a:schemeClr val="bg1"/>
                          </a:solidFill>
                          <a:effectLst/>
                          <a:latin typeface="黑体" pitchFamily="2" charset="-122"/>
                          <a:ea typeface="黑体" pitchFamily="2" charset="-122"/>
                        </a:rPr>
                        <a:t>)</a:t>
                      </a:r>
                      <a:endParaRPr kumimoji="0" lang="zh-CN" altLang="en-US" sz="1800" b="1" i="0" u="none" strike="noStrike" cap="none" normalizeH="0" baseline="0">
                        <a:ln>
                          <a:noFill/>
                        </a:ln>
                        <a:solidFill>
                          <a:schemeClr val="bg1"/>
                        </a:solidFill>
                        <a:effectLst/>
                        <a:latin typeface="黑体" pitchFamily="2" charset="-122"/>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黑体" pitchFamily="2" charset="-122"/>
                          <a:ea typeface="黑体" pitchFamily="2" charset="-122"/>
                        </a:rPr>
                        <a:t>下一状态</a:t>
                      </a:r>
                      <a:endParaRPr kumimoji="0" lang="en-US" altLang="zh-CN" sz="1800" b="1" i="0" u="none" strike="noStrike" cap="none" normalizeH="0" baseline="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黑体" pitchFamily="2" charset="-122"/>
                          <a:ea typeface="黑体" pitchFamily="2" charset="-122"/>
                        </a:rPr>
                        <a:t>（</a:t>
                      </a:r>
                      <a:r>
                        <a:rPr kumimoji="0" lang="en-US" altLang="zh-CN" sz="1800" b="1" i="0" u="none" strike="noStrike" cap="none" normalizeH="0" baseline="0">
                          <a:ln>
                            <a:noFill/>
                          </a:ln>
                          <a:solidFill>
                            <a:srgbClr val="FF0000"/>
                          </a:solidFill>
                          <a:effectLst/>
                          <a:latin typeface="黑体" pitchFamily="2" charset="-122"/>
                          <a:ea typeface="黑体" pitchFamily="2" charset="-122"/>
                        </a:rPr>
                        <a:t>S</a:t>
                      </a:r>
                      <a:r>
                        <a:rPr kumimoji="0" lang="en-US" altLang="zh-CN" sz="1800" b="1" i="0" u="none" strike="noStrike" cap="none" normalizeH="0" baseline="0">
                          <a:ln>
                            <a:noFill/>
                          </a:ln>
                          <a:solidFill>
                            <a:srgbClr val="FF0000"/>
                          </a:solidFill>
                          <a:effectLst/>
                          <a:latin typeface="Arial"/>
                          <a:ea typeface="黑体" pitchFamily="2" charset="-122"/>
                        </a:rPr>
                        <a:t>’</a:t>
                      </a:r>
                      <a:r>
                        <a:rPr kumimoji="0" lang="en-US" altLang="zh-CN" sz="1800" b="1" i="0" u="none" strike="noStrike" cap="none" normalizeH="0" baseline="-25000">
                          <a:ln>
                            <a:noFill/>
                          </a:ln>
                          <a:solidFill>
                            <a:srgbClr val="FF0000"/>
                          </a:solidFill>
                          <a:effectLst/>
                          <a:latin typeface="黑体" pitchFamily="2" charset="-122"/>
                          <a:ea typeface="黑体" pitchFamily="2" charset="-122"/>
                        </a:rPr>
                        <a:t>2</a:t>
                      </a:r>
                      <a:r>
                        <a:rPr kumimoji="0" lang="en-US" altLang="zh-CN" sz="1800" b="1" i="0" u="none" strike="noStrike" cap="none" normalizeH="0" baseline="0">
                          <a:ln>
                            <a:noFill/>
                          </a:ln>
                          <a:solidFill>
                            <a:srgbClr val="FF0000"/>
                          </a:solidFill>
                          <a:effectLst/>
                          <a:latin typeface="黑体" pitchFamily="2" charset="-122"/>
                          <a:ea typeface="黑体" pitchFamily="2" charset="-122"/>
                        </a:rPr>
                        <a:t>S</a:t>
                      </a:r>
                      <a:r>
                        <a:rPr kumimoji="0" lang="en-US" altLang="zh-CN" sz="1800" b="1" i="0" u="none" strike="noStrike" cap="none" normalizeH="0" baseline="0">
                          <a:ln>
                            <a:noFill/>
                          </a:ln>
                          <a:solidFill>
                            <a:srgbClr val="FF0000"/>
                          </a:solidFill>
                          <a:effectLst/>
                          <a:latin typeface="Arial"/>
                          <a:ea typeface="黑体" pitchFamily="2" charset="-122"/>
                        </a:rPr>
                        <a:t>’</a:t>
                      </a:r>
                      <a:r>
                        <a:rPr kumimoji="0" lang="en-US" altLang="zh-CN" sz="1800" b="1" i="0" u="none" strike="noStrike" cap="none" normalizeH="0" baseline="-25000">
                          <a:ln>
                            <a:noFill/>
                          </a:ln>
                          <a:solidFill>
                            <a:srgbClr val="FF0000"/>
                          </a:solidFill>
                          <a:effectLst/>
                          <a:latin typeface="黑体" pitchFamily="2" charset="-122"/>
                          <a:ea typeface="黑体" pitchFamily="2" charset="-122"/>
                        </a:rPr>
                        <a:t>1</a:t>
                      </a:r>
                      <a:r>
                        <a:rPr kumimoji="0" lang="en-US" altLang="zh-CN" sz="1800" b="1" i="0" u="none" strike="noStrike" cap="none" normalizeH="0" baseline="0">
                          <a:ln>
                            <a:noFill/>
                          </a:ln>
                          <a:solidFill>
                            <a:srgbClr val="FF0000"/>
                          </a:solidFill>
                          <a:effectLst/>
                          <a:latin typeface="黑体" pitchFamily="2" charset="-122"/>
                          <a:ea typeface="黑体" pitchFamily="2" charset="-122"/>
                        </a:rPr>
                        <a:t>S</a:t>
                      </a:r>
                      <a:r>
                        <a:rPr kumimoji="0" lang="en-US" altLang="zh-CN" sz="1800" b="1" i="0" u="none" strike="noStrike" cap="none" normalizeH="0" baseline="0">
                          <a:ln>
                            <a:noFill/>
                          </a:ln>
                          <a:solidFill>
                            <a:srgbClr val="FF0000"/>
                          </a:solidFill>
                          <a:effectLst/>
                          <a:latin typeface="Arial"/>
                          <a:ea typeface="黑体" pitchFamily="2" charset="-122"/>
                        </a:rPr>
                        <a:t>’</a:t>
                      </a:r>
                      <a:r>
                        <a:rPr kumimoji="0" lang="en-US" altLang="zh-CN" sz="1800" b="1" i="0" u="none" strike="noStrike" cap="none" normalizeH="0" baseline="-25000">
                          <a:ln>
                            <a:noFill/>
                          </a:ln>
                          <a:solidFill>
                            <a:srgbClr val="FF0000"/>
                          </a:solidFill>
                          <a:effectLst/>
                          <a:latin typeface="黑体" pitchFamily="2" charset="-122"/>
                          <a:ea typeface="黑体" pitchFamily="2" charset="-122"/>
                        </a:rPr>
                        <a:t>0</a:t>
                      </a:r>
                      <a:r>
                        <a:rPr kumimoji="0" lang="zh-CN" altLang="en-US" sz="1800" b="1" i="0" u="none" strike="noStrike" cap="none" normalizeH="0" baseline="0">
                          <a:ln>
                            <a:noFill/>
                          </a:ln>
                          <a:solidFill>
                            <a:schemeClr val="bg1"/>
                          </a:solidFill>
                          <a:effectLst/>
                          <a:latin typeface="黑体" pitchFamily="2" charset="-122"/>
                          <a:ea typeface="黑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黑体" pitchFamily="2" charset="-122"/>
                          <a:ea typeface="黑体" pitchFamily="2" charset="-122"/>
                        </a:rPr>
                        <a:t>输出</a:t>
                      </a:r>
                      <a:endParaRPr kumimoji="0" lang="en-US" altLang="zh-CN" sz="1800" b="1" i="0" u="none" strike="noStrike" cap="none" normalizeH="0" baseline="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黑体" pitchFamily="2" charset="-122"/>
                          <a:ea typeface="黑体" pitchFamily="2" charset="-122"/>
                        </a:rPr>
                        <a:t>（</a:t>
                      </a:r>
                      <a:r>
                        <a:rPr kumimoji="0" lang="en-US" altLang="zh-CN" sz="1800" b="1" i="0" u="none" strike="noStrike" cap="none" normalizeH="0" baseline="0">
                          <a:ln>
                            <a:noFill/>
                          </a:ln>
                          <a:solidFill>
                            <a:schemeClr val="accent1"/>
                          </a:solidFill>
                          <a:effectLst/>
                          <a:latin typeface="黑体" pitchFamily="2" charset="-122"/>
                          <a:ea typeface="黑体" pitchFamily="2" charset="-122"/>
                        </a:rPr>
                        <a:t>Y</a:t>
                      </a:r>
                      <a:r>
                        <a:rPr kumimoji="0" lang="zh-CN" altLang="en-US" sz="1800" b="1" i="0" u="none" strike="noStrike" cap="none" normalizeH="0" baseline="0">
                          <a:ln>
                            <a:noFill/>
                          </a:ln>
                          <a:solidFill>
                            <a:schemeClr val="bg1"/>
                          </a:solidFill>
                          <a:effectLst/>
                          <a:latin typeface="黑体" pitchFamily="2" charset="-122"/>
                          <a:ea typeface="黑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pitchFamily="2" charset="-122"/>
                        </a:rPr>
                        <a:t>S0</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accent1"/>
                          </a:solidFill>
                          <a:effectLst/>
                          <a:latin typeface="Arial" charset="0"/>
                          <a:ea typeface="宋体" pitchFamily="2" charset="-122"/>
                        </a:rPr>
                        <a:t>000</a:t>
                      </a:r>
                      <a:r>
                        <a:rPr kumimoji="0" lang="zh-CN" altLang="en-US" sz="1800" b="1"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pitchFamily="2" charset="-122"/>
                        </a:rPr>
                        <a:t>S0</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accent1"/>
                          </a:solidFill>
                          <a:effectLst/>
                          <a:latin typeface="Arial" charset="0"/>
                          <a:ea typeface="宋体" pitchFamily="2" charset="-122"/>
                        </a:rPr>
                        <a:t>000</a:t>
                      </a:r>
                      <a:r>
                        <a:rPr kumimoji="0" lang="zh-CN" altLang="en-US" sz="1800" b="1"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pitchFamily="2" charset="-122"/>
                        </a:rPr>
                        <a:t>S0</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accent1"/>
                          </a:solidFill>
                          <a:effectLst/>
                          <a:latin typeface="Arial" charset="0"/>
                          <a:ea typeface="宋体" pitchFamily="2" charset="-122"/>
                        </a:rPr>
                        <a:t>000</a:t>
                      </a:r>
                      <a:r>
                        <a:rPr kumimoji="0" lang="zh-CN" altLang="en-US" sz="1800" b="1"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1</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pitchFamily="2" charset="-122"/>
                        </a:rPr>
                        <a:t>S1</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accent1"/>
                          </a:solidFill>
                          <a:effectLst/>
                          <a:latin typeface="Arial" charset="0"/>
                          <a:ea typeface="宋体" pitchFamily="2" charset="-122"/>
                        </a:rPr>
                        <a:t>001</a:t>
                      </a:r>
                      <a:r>
                        <a:rPr kumimoji="0" lang="zh-CN" altLang="en-US" sz="1800" b="1"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pitchFamily="2" charset="-122"/>
                        </a:rPr>
                        <a:t>S1</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accent1"/>
                          </a:solidFill>
                          <a:effectLst/>
                          <a:latin typeface="Arial" charset="0"/>
                          <a:ea typeface="宋体" pitchFamily="2" charset="-122"/>
                        </a:rPr>
                        <a:t>001</a:t>
                      </a:r>
                      <a:r>
                        <a:rPr kumimoji="0" lang="zh-CN" altLang="en-US" sz="1800" b="1"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pitchFamily="2" charset="-122"/>
                        </a:rPr>
                        <a:t>S0</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accent1"/>
                          </a:solidFill>
                          <a:effectLst/>
                          <a:latin typeface="Arial" charset="0"/>
                          <a:ea typeface="宋体" pitchFamily="2" charset="-122"/>
                        </a:rPr>
                        <a:t>000</a:t>
                      </a:r>
                      <a:r>
                        <a:rPr kumimoji="0" lang="zh-CN" altLang="en-US" sz="1800" b="1"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pitchFamily="2" charset="-122"/>
                        </a:rPr>
                        <a:t>S1</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accent1"/>
                          </a:solidFill>
                          <a:effectLst/>
                          <a:latin typeface="Arial" charset="0"/>
                          <a:ea typeface="宋体" pitchFamily="2" charset="-122"/>
                        </a:rPr>
                        <a:t>001</a:t>
                      </a:r>
                      <a:r>
                        <a:rPr kumimoji="0" lang="zh-CN" altLang="en-US" sz="1800" b="1"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1</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pitchFamily="2" charset="-122"/>
                        </a:rPr>
                        <a:t>S2</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accent1"/>
                          </a:solidFill>
                          <a:effectLst/>
                          <a:latin typeface="Arial" charset="0"/>
                          <a:ea typeface="宋体" pitchFamily="2" charset="-122"/>
                        </a:rPr>
                        <a:t>010</a:t>
                      </a:r>
                      <a:r>
                        <a:rPr kumimoji="0" lang="zh-CN" altLang="en-US" sz="1800" b="1"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pitchFamily="2" charset="-122"/>
                        </a:rPr>
                        <a:t>S2</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accent1"/>
                          </a:solidFill>
                          <a:effectLst/>
                          <a:latin typeface="Arial" charset="0"/>
                          <a:ea typeface="宋体" pitchFamily="2" charset="-122"/>
                        </a:rPr>
                        <a:t>010</a:t>
                      </a:r>
                      <a:r>
                        <a:rPr kumimoji="0" lang="zh-CN" altLang="en-US" sz="1800" b="1"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pitchFamily="2" charset="-122"/>
                        </a:rPr>
                        <a:t>S3</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accent1"/>
                          </a:solidFill>
                          <a:effectLst/>
                          <a:latin typeface="Arial" charset="0"/>
                          <a:ea typeface="宋体" pitchFamily="2" charset="-122"/>
                        </a:rPr>
                        <a:t>011</a:t>
                      </a:r>
                      <a:r>
                        <a:rPr kumimoji="0" lang="zh-CN" altLang="en-US" sz="1800" b="1"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pitchFamily="2" charset="-122"/>
                        </a:rPr>
                        <a:t>S2</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accent1"/>
                          </a:solidFill>
                          <a:effectLst/>
                          <a:latin typeface="Arial" charset="0"/>
                          <a:ea typeface="宋体" pitchFamily="2" charset="-122"/>
                        </a:rPr>
                        <a:t>010</a:t>
                      </a:r>
                      <a:r>
                        <a:rPr kumimoji="0" lang="zh-CN" altLang="en-US" sz="1800" b="1"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1</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pitchFamily="2" charset="-122"/>
                        </a:rPr>
                        <a:t>S2</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accent1"/>
                          </a:solidFill>
                          <a:effectLst/>
                          <a:latin typeface="Arial" charset="0"/>
                          <a:ea typeface="宋体" pitchFamily="2" charset="-122"/>
                        </a:rPr>
                        <a:t>010</a:t>
                      </a:r>
                      <a:r>
                        <a:rPr kumimoji="0" lang="zh-CN" altLang="en-US" sz="1800" b="1"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pitchFamily="2" charset="-122"/>
                        </a:rPr>
                        <a:t>S3</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accent1"/>
                          </a:solidFill>
                          <a:effectLst/>
                          <a:latin typeface="Arial" charset="0"/>
                          <a:ea typeface="宋体" pitchFamily="2" charset="-122"/>
                        </a:rPr>
                        <a:t>011</a:t>
                      </a:r>
                      <a:r>
                        <a:rPr kumimoji="0" lang="zh-CN" altLang="en-US" sz="1800" b="1"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pitchFamily="2" charset="-122"/>
                        </a:rPr>
                        <a:t>S0</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accent1"/>
                          </a:solidFill>
                          <a:effectLst/>
                          <a:latin typeface="Arial" charset="0"/>
                          <a:ea typeface="宋体" pitchFamily="2" charset="-122"/>
                        </a:rPr>
                        <a:t>000</a:t>
                      </a:r>
                      <a:r>
                        <a:rPr kumimoji="0" lang="zh-CN" altLang="en-US" sz="1800" b="1"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pitchFamily="2" charset="-122"/>
                        </a:rPr>
                        <a:t>S3</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accent1"/>
                          </a:solidFill>
                          <a:effectLst/>
                          <a:latin typeface="Arial" charset="0"/>
                          <a:ea typeface="宋体" pitchFamily="2" charset="-122"/>
                        </a:rPr>
                        <a:t>011</a:t>
                      </a:r>
                      <a:r>
                        <a:rPr kumimoji="0" lang="zh-CN" altLang="en-US" sz="1800" b="1"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1</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pitchFamily="2" charset="-122"/>
                        </a:rPr>
                        <a:t>S4</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accent1"/>
                          </a:solidFill>
                          <a:effectLst/>
                          <a:latin typeface="Arial" charset="0"/>
                          <a:ea typeface="宋体" pitchFamily="2" charset="-122"/>
                        </a:rPr>
                        <a:t>100</a:t>
                      </a:r>
                      <a:r>
                        <a:rPr kumimoji="0" lang="zh-CN" altLang="en-US" sz="1800" b="1"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1"/>
                          </a:solidFill>
                          <a:effectLst/>
                          <a:latin typeface="Arial" charset="0"/>
                          <a:ea typeface="宋体" pitchFamily="2" charset="-122"/>
                        </a:rPr>
                        <a:t>1</a:t>
                      </a:r>
                      <a:endParaRPr kumimoji="0" lang="zh-CN" altLang="en-US" sz="1800" b="1" i="0" u="none" strike="noStrike" cap="none" normalizeH="0" baseline="0">
                        <a:ln>
                          <a:noFill/>
                        </a:ln>
                        <a:solidFill>
                          <a:schemeClr val="accent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pitchFamily="2" charset="-122"/>
                        </a:rPr>
                        <a:t>S4</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accent1"/>
                          </a:solidFill>
                          <a:effectLst/>
                          <a:latin typeface="Arial" charset="0"/>
                          <a:ea typeface="宋体" pitchFamily="2" charset="-122"/>
                        </a:rPr>
                        <a:t>100</a:t>
                      </a:r>
                      <a:r>
                        <a:rPr kumimoji="0" lang="zh-CN" altLang="en-US" sz="1800" b="1"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pitchFamily="2" charset="-122"/>
                        </a:rPr>
                        <a:t>S0</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accent1"/>
                          </a:solidFill>
                          <a:effectLst/>
                          <a:latin typeface="Arial" charset="0"/>
                          <a:ea typeface="宋体" pitchFamily="2" charset="-122"/>
                        </a:rPr>
                        <a:t>000</a:t>
                      </a:r>
                      <a:r>
                        <a:rPr kumimoji="0" lang="zh-CN" altLang="en-US" sz="1800" b="1"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pitchFamily="2" charset="-122"/>
                        </a:rPr>
                        <a:t>S4</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accent1"/>
                          </a:solidFill>
                          <a:effectLst/>
                          <a:latin typeface="Arial" charset="0"/>
                          <a:ea typeface="宋体" pitchFamily="2" charset="-122"/>
                        </a:rPr>
                        <a:t>100</a:t>
                      </a:r>
                      <a:r>
                        <a:rPr kumimoji="0" lang="zh-CN" altLang="en-US" sz="1800" b="1"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1</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pitchFamily="2" charset="-122"/>
                        </a:rPr>
                        <a:t>S1</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accent1"/>
                          </a:solidFill>
                          <a:effectLst/>
                          <a:latin typeface="Arial" charset="0"/>
                          <a:ea typeface="宋体" pitchFamily="2" charset="-122"/>
                        </a:rPr>
                        <a:t>001</a:t>
                      </a:r>
                      <a:r>
                        <a:rPr kumimoji="0" lang="zh-CN" altLang="en-US" sz="1800" b="1"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pic>
        <p:nvPicPr>
          <p:cNvPr id="70722" name="图片 3"/>
          <p:cNvPicPr>
            <a:picLocks noChangeAspect="1"/>
          </p:cNvPicPr>
          <p:nvPr/>
        </p:nvPicPr>
        <p:blipFill>
          <a:blip r:embed="rId3" cstate="print"/>
          <a:srcRect/>
          <a:stretch>
            <a:fillRect/>
          </a:stretch>
        </p:blipFill>
        <p:spPr bwMode="auto">
          <a:xfrm>
            <a:off x="5478463" y="1677988"/>
            <a:ext cx="3486150" cy="3019425"/>
          </a:xfrm>
          <a:prstGeom prst="rect">
            <a:avLst/>
          </a:prstGeom>
          <a:noFill/>
          <a:ln w="9525">
            <a:noFill/>
            <a:miter lim="800000"/>
            <a:headEnd/>
            <a:tailEnd/>
          </a:ln>
        </p:spPr>
      </p:pic>
    </p:spTree>
    <p:extLst>
      <p:ext uri="{BB962C8B-B14F-4D97-AF65-F5344CB8AC3E}">
        <p14:creationId xmlns:p14="http://schemas.microsoft.com/office/powerpoint/2010/main" val="508677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4"/>
          <p:cNvSpPr>
            <a:spLocks noGrp="1"/>
          </p:cNvSpPr>
          <p:nvPr>
            <p:ph type="title" idx="4294967295"/>
          </p:nvPr>
        </p:nvSpPr>
        <p:spPr>
          <a:xfrm>
            <a:off x="539750" y="404813"/>
            <a:ext cx="6858000" cy="373062"/>
          </a:xfrm>
        </p:spPr>
        <p:txBody>
          <a:bodyPr/>
          <a:lstStyle/>
          <a:p>
            <a:pPr>
              <a:defRPr/>
            </a:pPr>
            <a:r>
              <a:rPr lang="en-US" altLang="zh-CN" i="0" dirty="0">
                <a:solidFill>
                  <a:schemeClr val="accent1"/>
                </a:solidFill>
                <a:latin typeface="+mn-lt"/>
              </a:rPr>
              <a:t>FSM</a:t>
            </a:r>
            <a:r>
              <a:rPr lang="zh-CN" altLang="en-US" i="0" dirty="0">
                <a:solidFill>
                  <a:schemeClr val="accent1"/>
                </a:solidFill>
                <a:latin typeface="+mn-lt"/>
              </a:rPr>
              <a:t>设计</a:t>
            </a:r>
          </a:p>
        </p:txBody>
      </p:sp>
      <p:sp>
        <p:nvSpPr>
          <p:cNvPr id="71683" name="内容占位符 5"/>
          <p:cNvSpPr txBox="1">
            <a:spLocks/>
          </p:cNvSpPr>
          <p:nvPr/>
        </p:nvSpPr>
        <p:spPr bwMode="auto">
          <a:xfrm>
            <a:off x="539750" y="1052513"/>
            <a:ext cx="8297863" cy="415925"/>
          </a:xfrm>
          <a:prstGeom prst="rect">
            <a:avLst/>
          </a:prstGeom>
          <a:noFill/>
          <a:ln w="12700">
            <a:noFill/>
            <a:miter lim="800000"/>
            <a:headEnd/>
            <a:tailEnd/>
          </a:ln>
        </p:spPr>
        <p:txBody>
          <a:bodyPr lIns="63500" tIns="25400" rIns="63500" bIns="25400">
            <a:spAutoFit/>
          </a:bodyPr>
          <a:lstStyle/>
          <a:p>
            <a:pPr marL="512763" indent="-512763" eaLnBrk="0" hangingPunct="0">
              <a:lnSpc>
                <a:spcPct val="120000"/>
              </a:lnSpc>
              <a:buClr>
                <a:srgbClr val="FF0000"/>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a:t>
            </a:r>
            <a:r>
              <a:rPr kumimoji="1" lang="en-US" altLang="zh-CN" sz="2000" b="1">
                <a:solidFill>
                  <a:schemeClr val="tx1"/>
                </a:solidFill>
                <a:ea typeface="宋体-18030" pitchFamily="49" charset="-122"/>
                <a:cs typeface="宋体-18030" pitchFamily="49" charset="-122"/>
                <a:sym typeface="Wingdings" pitchFamily="2" charset="2"/>
              </a:rPr>
              <a:t>4</a:t>
            </a:r>
            <a:r>
              <a:rPr kumimoji="1" lang="zh-CN" altLang="en-US" sz="2000" b="1">
                <a:solidFill>
                  <a:schemeClr val="tx1"/>
                </a:solidFill>
                <a:ea typeface="宋体-18030" pitchFamily="49" charset="-122"/>
                <a:cs typeface="宋体-18030" pitchFamily="49" charset="-122"/>
                <a:sym typeface="Wingdings" pitchFamily="2" charset="2"/>
              </a:rPr>
              <a:t>）根据状态转换表写出 </a:t>
            </a:r>
            <a:r>
              <a:rPr kumimoji="1" lang="zh-CN" altLang="en-US" sz="2000" b="1">
                <a:solidFill>
                  <a:schemeClr val="tx1"/>
                </a:solidFill>
                <a:ea typeface="黑体" pitchFamily="2" charset="-122"/>
                <a:cs typeface="宋体-18030" pitchFamily="49" charset="-122"/>
                <a:sym typeface="Wingdings" pitchFamily="2" charset="2"/>
              </a:rPr>
              <a:t>次态逻辑表达式 </a:t>
            </a:r>
            <a:r>
              <a:rPr kumimoji="1" lang="zh-CN" altLang="en-US" sz="2000" b="1">
                <a:solidFill>
                  <a:schemeClr val="tx1"/>
                </a:solidFill>
                <a:ea typeface="宋体-18030" pitchFamily="49" charset="-122"/>
                <a:cs typeface="宋体-18030" pitchFamily="49" charset="-122"/>
                <a:sym typeface="Wingdings" pitchFamily="2" charset="2"/>
              </a:rPr>
              <a:t>和 </a:t>
            </a:r>
            <a:r>
              <a:rPr kumimoji="1" lang="zh-CN" altLang="en-US" sz="2000" b="1">
                <a:solidFill>
                  <a:schemeClr val="tx1"/>
                </a:solidFill>
                <a:ea typeface="黑体" pitchFamily="2" charset="-122"/>
                <a:sym typeface="Wingdings" pitchFamily="2" charset="2"/>
              </a:rPr>
              <a:t>输出逻辑表达式</a:t>
            </a:r>
          </a:p>
        </p:txBody>
      </p:sp>
      <p:graphicFrame>
        <p:nvGraphicFramePr>
          <p:cNvPr id="342086" name="Group 70"/>
          <p:cNvGraphicFramePr>
            <a:graphicFrameLocks noGrp="1"/>
          </p:cNvGraphicFramePr>
          <p:nvPr/>
        </p:nvGraphicFramePr>
        <p:xfrm>
          <a:off x="4703763" y="1806575"/>
          <a:ext cx="4189412" cy="4435475"/>
        </p:xfrm>
        <a:graphic>
          <a:graphicData uri="http://schemas.openxmlformats.org/drawingml/2006/table">
            <a:tbl>
              <a:tblPr/>
              <a:tblGrid>
                <a:gridCol w="1439862">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1439863">
                  <a:extLst>
                    <a:ext uri="{9D8B030D-6E8A-4147-A177-3AD203B41FA5}">
                      <a16:colId xmlns:a16="http://schemas.microsoft.com/office/drawing/2014/main" val="20002"/>
                    </a:ext>
                  </a:extLst>
                </a:gridCol>
                <a:gridCol w="661987">
                  <a:extLst>
                    <a:ext uri="{9D8B030D-6E8A-4147-A177-3AD203B41FA5}">
                      <a16:colId xmlns:a16="http://schemas.microsoft.com/office/drawing/2014/main" val="20003"/>
                    </a:ext>
                  </a:extLst>
                </a:gridCol>
              </a:tblGrid>
              <a:tr h="720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黑体" pitchFamily="2" charset="-122"/>
                          <a:ea typeface="黑体" pitchFamily="2" charset="-122"/>
                        </a:rPr>
                        <a:t>当前状态</a:t>
                      </a:r>
                      <a:endParaRPr kumimoji="0" lang="en-US" altLang="zh-CN" sz="1800" b="1" i="0" u="none" strike="noStrike" cap="none" normalizeH="0" baseline="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1"/>
                          </a:solidFill>
                          <a:effectLst/>
                          <a:latin typeface="黑体" pitchFamily="2" charset="-122"/>
                          <a:ea typeface="黑体" pitchFamily="2" charset="-122"/>
                        </a:rPr>
                        <a:t>(</a:t>
                      </a:r>
                      <a:r>
                        <a:rPr kumimoji="0" lang="en-US" altLang="zh-CN" sz="1800" b="1" i="0" u="none" strike="noStrike" cap="none" normalizeH="0" baseline="0">
                          <a:ln>
                            <a:noFill/>
                          </a:ln>
                          <a:solidFill>
                            <a:srgbClr val="FF0000"/>
                          </a:solidFill>
                          <a:effectLst/>
                          <a:latin typeface="黑体" pitchFamily="2" charset="-122"/>
                          <a:ea typeface="黑体" pitchFamily="2" charset="-122"/>
                        </a:rPr>
                        <a:t>S</a:t>
                      </a:r>
                      <a:r>
                        <a:rPr kumimoji="0" lang="en-US" altLang="zh-CN" sz="1800" b="1" i="0" u="none" strike="noStrike" cap="none" normalizeH="0" baseline="-25000">
                          <a:ln>
                            <a:noFill/>
                          </a:ln>
                          <a:solidFill>
                            <a:srgbClr val="FF0000"/>
                          </a:solidFill>
                          <a:effectLst/>
                          <a:latin typeface="黑体" pitchFamily="2" charset="-122"/>
                          <a:ea typeface="黑体" pitchFamily="2" charset="-122"/>
                        </a:rPr>
                        <a:t>2</a:t>
                      </a:r>
                      <a:r>
                        <a:rPr kumimoji="0" lang="en-US" altLang="zh-CN" sz="1800" b="1" i="0" u="none" strike="noStrike" cap="none" normalizeH="0" baseline="0">
                          <a:ln>
                            <a:noFill/>
                          </a:ln>
                          <a:solidFill>
                            <a:srgbClr val="FF0000"/>
                          </a:solidFill>
                          <a:effectLst/>
                          <a:latin typeface="黑体" pitchFamily="2" charset="-122"/>
                          <a:ea typeface="黑体" pitchFamily="2" charset="-122"/>
                        </a:rPr>
                        <a:t>S</a:t>
                      </a:r>
                      <a:r>
                        <a:rPr kumimoji="0" lang="en-US" altLang="zh-CN" sz="1800" b="1" i="0" u="none" strike="noStrike" cap="none" normalizeH="0" baseline="-25000">
                          <a:ln>
                            <a:noFill/>
                          </a:ln>
                          <a:solidFill>
                            <a:srgbClr val="FF0000"/>
                          </a:solidFill>
                          <a:effectLst/>
                          <a:latin typeface="黑体" pitchFamily="2" charset="-122"/>
                          <a:ea typeface="黑体" pitchFamily="2" charset="-122"/>
                        </a:rPr>
                        <a:t>1</a:t>
                      </a:r>
                      <a:r>
                        <a:rPr kumimoji="0" lang="en-US" altLang="zh-CN" sz="1800" b="1" i="0" u="none" strike="noStrike" cap="none" normalizeH="0" baseline="0">
                          <a:ln>
                            <a:noFill/>
                          </a:ln>
                          <a:solidFill>
                            <a:srgbClr val="FF0000"/>
                          </a:solidFill>
                          <a:effectLst/>
                          <a:latin typeface="黑体" pitchFamily="2" charset="-122"/>
                          <a:ea typeface="黑体" pitchFamily="2" charset="-122"/>
                        </a:rPr>
                        <a:t>S</a:t>
                      </a:r>
                      <a:r>
                        <a:rPr kumimoji="0" lang="en-US" altLang="zh-CN" sz="1800" b="1" i="0" u="none" strike="noStrike" cap="none" normalizeH="0" baseline="-25000">
                          <a:ln>
                            <a:noFill/>
                          </a:ln>
                          <a:solidFill>
                            <a:srgbClr val="FF0000"/>
                          </a:solidFill>
                          <a:effectLst/>
                          <a:latin typeface="黑体" pitchFamily="2" charset="-122"/>
                          <a:ea typeface="黑体" pitchFamily="2" charset="-122"/>
                        </a:rPr>
                        <a:t>0</a:t>
                      </a:r>
                      <a:r>
                        <a:rPr kumimoji="0" lang="en-US" altLang="zh-CN" sz="1800" b="1" i="0" u="none" strike="noStrike" cap="none" normalizeH="0" baseline="0">
                          <a:ln>
                            <a:noFill/>
                          </a:ln>
                          <a:solidFill>
                            <a:schemeClr val="bg1"/>
                          </a:solidFill>
                          <a:effectLst/>
                          <a:latin typeface="黑体" pitchFamily="2" charset="-122"/>
                          <a:ea typeface="黑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黑体" pitchFamily="2" charset="-122"/>
                          <a:ea typeface="黑体" pitchFamily="2" charset="-122"/>
                        </a:rPr>
                        <a:t>输入</a:t>
                      </a:r>
                      <a:endParaRPr kumimoji="0" lang="en-US" altLang="zh-CN" sz="1800" b="1" i="0" u="none" strike="noStrike" cap="none" normalizeH="0" baseline="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1"/>
                          </a:solidFill>
                          <a:effectLst/>
                          <a:latin typeface="黑体" pitchFamily="2" charset="-122"/>
                          <a:ea typeface="黑体" pitchFamily="2" charset="-122"/>
                        </a:rPr>
                        <a:t>(</a:t>
                      </a:r>
                      <a:r>
                        <a:rPr kumimoji="0" lang="en-US" altLang="zh-CN" sz="1800" b="1" i="0" u="none" strike="noStrike" cap="none" normalizeH="0" baseline="0">
                          <a:ln>
                            <a:noFill/>
                          </a:ln>
                          <a:solidFill>
                            <a:schemeClr val="accent1"/>
                          </a:solidFill>
                          <a:effectLst/>
                          <a:latin typeface="黑体" pitchFamily="2" charset="-122"/>
                          <a:ea typeface="黑体" pitchFamily="2" charset="-122"/>
                        </a:rPr>
                        <a:t>A</a:t>
                      </a:r>
                      <a:r>
                        <a:rPr kumimoji="0" lang="en-US" altLang="zh-CN" sz="1800" b="1" i="0" u="none" strike="noStrike" cap="none" normalizeH="0" baseline="0">
                          <a:ln>
                            <a:noFill/>
                          </a:ln>
                          <a:solidFill>
                            <a:schemeClr val="bg1"/>
                          </a:solidFill>
                          <a:effectLst/>
                          <a:latin typeface="黑体" pitchFamily="2" charset="-122"/>
                          <a:ea typeface="黑体" pitchFamily="2" charset="-122"/>
                        </a:rPr>
                        <a:t>)</a:t>
                      </a:r>
                      <a:endParaRPr kumimoji="0" lang="zh-CN" altLang="en-US" sz="1800" b="1" i="0" u="none" strike="noStrike" cap="none" normalizeH="0" baseline="0">
                        <a:ln>
                          <a:noFill/>
                        </a:ln>
                        <a:solidFill>
                          <a:schemeClr val="bg1"/>
                        </a:solidFill>
                        <a:effectLst/>
                        <a:latin typeface="黑体" pitchFamily="2" charset="-122"/>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黑体" pitchFamily="2" charset="-122"/>
                          <a:ea typeface="黑体" pitchFamily="2" charset="-122"/>
                        </a:rPr>
                        <a:t>下一状态</a:t>
                      </a:r>
                      <a:endParaRPr kumimoji="0" lang="en-US" altLang="zh-CN" sz="1800" b="1" i="0" u="none" strike="noStrike" cap="none" normalizeH="0" baseline="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1"/>
                          </a:solidFill>
                          <a:effectLst/>
                          <a:latin typeface="黑体" pitchFamily="2" charset="-122"/>
                          <a:ea typeface="黑体" pitchFamily="2" charset="-122"/>
                        </a:rPr>
                        <a:t>(</a:t>
                      </a:r>
                      <a:r>
                        <a:rPr kumimoji="0" lang="en-US" altLang="zh-CN" sz="1800" b="1" i="0" u="none" strike="noStrike" cap="none" normalizeH="0" baseline="0">
                          <a:ln>
                            <a:noFill/>
                          </a:ln>
                          <a:solidFill>
                            <a:srgbClr val="FF0000"/>
                          </a:solidFill>
                          <a:effectLst/>
                          <a:latin typeface="黑体" pitchFamily="2" charset="-122"/>
                          <a:ea typeface="黑体" pitchFamily="2" charset="-122"/>
                        </a:rPr>
                        <a:t>S</a:t>
                      </a:r>
                      <a:r>
                        <a:rPr kumimoji="0" lang="en-US" altLang="zh-CN" sz="1800" b="1" i="0" u="none" strike="noStrike" cap="none" normalizeH="0" baseline="0">
                          <a:ln>
                            <a:noFill/>
                          </a:ln>
                          <a:solidFill>
                            <a:srgbClr val="FF0000"/>
                          </a:solidFill>
                          <a:effectLst/>
                          <a:latin typeface="Arial"/>
                          <a:ea typeface="黑体" pitchFamily="2" charset="-122"/>
                        </a:rPr>
                        <a:t>’</a:t>
                      </a:r>
                      <a:r>
                        <a:rPr kumimoji="0" lang="en-US" altLang="zh-CN" sz="1800" b="1" i="0" u="none" strike="noStrike" cap="none" normalizeH="0" baseline="-25000">
                          <a:ln>
                            <a:noFill/>
                          </a:ln>
                          <a:solidFill>
                            <a:srgbClr val="FF0000"/>
                          </a:solidFill>
                          <a:effectLst/>
                          <a:latin typeface="黑体" pitchFamily="2" charset="-122"/>
                          <a:ea typeface="黑体" pitchFamily="2" charset="-122"/>
                        </a:rPr>
                        <a:t>2</a:t>
                      </a:r>
                      <a:r>
                        <a:rPr kumimoji="0" lang="en-US" altLang="zh-CN" sz="1800" b="1" i="0" u="none" strike="noStrike" cap="none" normalizeH="0" baseline="0">
                          <a:ln>
                            <a:noFill/>
                          </a:ln>
                          <a:solidFill>
                            <a:srgbClr val="FF0000"/>
                          </a:solidFill>
                          <a:effectLst/>
                          <a:latin typeface="黑体" pitchFamily="2" charset="-122"/>
                          <a:ea typeface="黑体" pitchFamily="2" charset="-122"/>
                        </a:rPr>
                        <a:t>S</a:t>
                      </a:r>
                      <a:r>
                        <a:rPr kumimoji="0" lang="en-US" altLang="zh-CN" sz="1800" b="1" i="0" u="none" strike="noStrike" cap="none" normalizeH="0" baseline="0">
                          <a:ln>
                            <a:noFill/>
                          </a:ln>
                          <a:solidFill>
                            <a:srgbClr val="FF0000"/>
                          </a:solidFill>
                          <a:effectLst/>
                          <a:latin typeface="Arial"/>
                          <a:ea typeface="黑体" pitchFamily="2" charset="-122"/>
                        </a:rPr>
                        <a:t>’</a:t>
                      </a:r>
                      <a:r>
                        <a:rPr kumimoji="0" lang="en-US" altLang="zh-CN" sz="1800" b="1" i="0" u="none" strike="noStrike" cap="none" normalizeH="0" baseline="-25000">
                          <a:ln>
                            <a:noFill/>
                          </a:ln>
                          <a:solidFill>
                            <a:srgbClr val="FF0000"/>
                          </a:solidFill>
                          <a:effectLst/>
                          <a:latin typeface="黑体" pitchFamily="2" charset="-122"/>
                          <a:ea typeface="黑体" pitchFamily="2" charset="-122"/>
                        </a:rPr>
                        <a:t>1</a:t>
                      </a:r>
                      <a:r>
                        <a:rPr kumimoji="0" lang="en-US" altLang="zh-CN" sz="1800" b="1" i="0" u="none" strike="noStrike" cap="none" normalizeH="0" baseline="0">
                          <a:ln>
                            <a:noFill/>
                          </a:ln>
                          <a:solidFill>
                            <a:srgbClr val="FF0000"/>
                          </a:solidFill>
                          <a:effectLst/>
                          <a:latin typeface="黑体" pitchFamily="2" charset="-122"/>
                          <a:ea typeface="黑体" pitchFamily="2" charset="-122"/>
                        </a:rPr>
                        <a:t>S</a:t>
                      </a:r>
                      <a:r>
                        <a:rPr kumimoji="0" lang="en-US" altLang="zh-CN" sz="1800" b="1" i="0" u="none" strike="noStrike" cap="none" normalizeH="0" baseline="0">
                          <a:ln>
                            <a:noFill/>
                          </a:ln>
                          <a:solidFill>
                            <a:srgbClr val="FF0000"/>
                          </a:solidFill>
                          <a:effectLst/>
                          <a:latin typeface="Arial"/>
                          <a:ea typeface="黑体" pitchFamily="2" charset="-122"/>
                        </a:rPr>
                        <a:t>’</a:t>
                      </a:r>
                      <a:r>
                        <a:rPr kumimoji="0" lang="en-US" altLang="zh-CN" sz="1800" b="1" i="0" u="none" strike="noStrike" cap="none" normalizeH="0" baseline="-25000">
                          <a:ln>
                            <a:noFill/>
                          </a:ln>
                          <a:solidFill>
                            <a:srgbClr val="FF0000"/>
                          </a:solidFill>
                          <a:effectLst/>
                          <a:latin typeface="黑体" pitchFamily="2" charset="-122"/>
                          <a:ea typeface="黑体" pitchFamily="2" charset="-122"/>
                        </a:rPr>
                        <a:t>0</a:t>
                      </a:r>
                      <a:r>
                        <a:rPr kumimoji="0" lang="en-US" altLang="zh-CN" sz="1800" b="1" i="0" u="none" strike="noStrike" cap="none" normalizeH="0" baseline="0">
                          <a:ln>
                            <a:noFill/>
                          </a:ln>
                          <a:solidFill>
                            <a:schemeClr val="bg1"/>
                          </a:solidFill>
                          <a:effectLst/>
                          <a:latin typeface="黑体" pitchFamily="2" charset="-122"/>
                          <a:ea typeface="黑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1"/>
                          </a:solidFill>
                          <a:effectLst/>
                          <a:latin typeface="黑体" pitchFamily="2" charset="-122"/>
                          <a:ea typeface="黑体" pitchFamily="2" charset="-122"/>
                        </a:rPr>
                        <a:t>输出</a:t>
                      </a:r>
                      <a:endParaRPr kumimoji="0" lang="en-US" altLang="zh-CN" sz="1800" b="1" i="0" u="none" strike="noStrike" cap="none" normalizeH="0" baseline="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1"/>
                          </a:solidFill>
                          <a:effectLst/>
                          <a:latin typeface="黑体" pitchFamily="2" charset="-122"/>
                          <a:ea typeface="黑体" pitchFamily="2" charset="-122"/>
                        </a:rPr>
                        <a:t>(</a:t>
                      </a:r>
                      <a:r>
                        <a:rPr kumimoji="0" lang="en-US" altLang="zh-CN" sz="1800" b="1" i="0" u="none" strike="noStrike" cap="none" normalizeH="0" baseline="0">
                          <a:ln>
                            <a:noFill/>
                          </a:ln>
                          <a:solidFill>
                            <a:schemeClr val="accent1"/>
                          </a:solidFill>
                          <a:effectLst/>
                          <a:latin typeface="黑体" pitchFamily="2" charset="-122"/>
                          <a:ea typeface="黑体" pitchFamily="2" charset="-122"/>
                        </a:rPr>
                        <a:t>Y</a:t>
                      </a:r>
                      <a:r>
                        <a:rPr kumimoji="0" lang="en-US" altLang="zh-CN" sz="1800" b="1" i="0" u="none" strike="noStrike" cap="none" normalizeH="0" baseline="0">
                          <a:ln>
                            <a:noFill/>
                          </a:ln>
                          <a:solidFill>
                            <a:schemeClr val="bg1"/>
                          </a:solidFill>
                          <a:effectLst/>
                          <a:latin typeface="黑体" pitchFamily="2" charset="-122"/>
                          <a:ea typeface="黑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S0</a:t>
                      </a:r>
                      <a:r>
                        <a:rPr kumimoji="0" lang="zh-CN" altLang="en-US" sz="1800" b="0" i="0" u="none" strike="noStrike" cap="none" normalizeH="0" baseline="0">
                          <a:ln>
                            <a:noFill/>
                          </a:ln>
                          <a:solidFill>
                            <a:schemeClr val="tx1"/>
                          </a:solidFill>
                          <a:effectLst/>
                          <a:latin typeface="Arial" charset="0"/>
                          <a:ea typeface="宋体" pitchFamily="2" charset="-122"/>
                        </a:rPr>
                        <a:t>（</a:t>
                      </a:r>
                      <a:r>
                        <a:rPr kumimoji="0" lang="en-US" altLang="zh-CN" sz="1800" b="0" i="0" u="none" strike="noStrike" cap="none" normalizeH="0" baseline="0">
                          <a:ln>
                            <a:noFill/>
                          </a:ln>
                          <a:solidFill>
                            <a:schemeClr val="accent1"/>
                          </a:solidFill>
                          <a:effectLst/>
                          <a:latin typeface="Arial" charset="0"/>
                          <a:ea typeface="宋体" pitchFamily="2" charset="-122"/>
                        </a:rPr>
                        <a:t>000</a:t>
                      </a:r>
                      <a:r>
                        <a:rPr kumimoji="0" lang="zh-CN" altLang="en-US" sz="1800" b="0"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S0</a:t>
                      </a:r>
                      <a:r>
                        <a:rPr kumimoji="0" lang="zh-CN" altLang="en-US" sz="1800" b="0" i="0" u="none" strike="noStrike" cap="none" normalizeH="0" baseline="0">
                          <a:ln>
                            <a:noFill/>
                          </a:ln>
                          <a:solidFill>
                            <a:schemeClr val="tx1"/>
                          </a:solidFill>
                          <a:effectLst/>
                          <a:latin typeface="Arial" charset="0"/>
                          <a:ea typeface="宋体" pitchFamily="2" charset="-122"/>
                        </a:rPr>
                        <a:t>（</a:t>
                      </a:r>
                      <a:r>
                        <a:rPr kumimoji="0" lang="en-US" altLang="zh-CN" sz="1800" b="0" i="0" u="none" strike="noStrike" cap="none" normalizeH="0" baseline="0">
                          <a:ln>
                            <a:noFill/>
                          </a:ln>
                          <a:solidFill>
                            <a:schemeClr val="accent1"/>
                          </a:solidFill>
                          <a:effectLst/>
                          <a:latin typeface="Arial" charset="0"/>
                          <a:ea typeface="宋体" pitchFamily="2" charset="-122"/>
                        </a:rPr>
                        <a:t>000</a:t>
                      </a:r>
                      <a:r>
                        <a:rPr kumimoji="0" lang="zh-CN" altLang="en-US" sz="1800" b="0"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S0</a:t>
                      </a:r>
                      <a:r>
                        <a:rPr kumimoji="0" lang="zh-CN" altLang="en-US" sz="1800" b="0" i="0" u="none" strike="noStrike" cap="none" normalizeH="0" baseline="0">
                          <a:ln>
                            <a:noFill/>
                          </a:ln>
                          <a:solidFill>
                            <a:schemeClr val="tx1"/>
                          </a:solidFill>
                          <a:effectLst/>
                          <a:latin typeface="Arial" charset="0"/>
                          <a:ea typeface="宋体" pitchFamily="2" charset="-122"/>
                        </a:rPr>
                        <a:t>（</a:t>
                      </a:r>
                      <a:r>
                        <a:rPr kumimoji="0" lang="en-US" altLang="zh-CN" sz="1800" b="0" i="0" u="none" strike="noStrike" cap="none" normalizeH="0" baseline="0">
                          <a:ln>
                            <a:noFill/>
                          </a:ln>
                          <a:solidFill>
                            <a:schemeClr val="accent1"/>
                          </a:solidFill>
                          <a:effectLst/>
                          <a:latin typeface="Arial" charset="0"/>
                          <a:ea typeface="宋体" pitchFamily="2" charset="-122"/>
                        </a:rPr>
                        <a:t>000</a:t>
                      </a:r>
                      <a:r>
                        <a:rPr kumimoji="0" lang="zh-CN" altLang="en-US" sz="1800" b="0"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1</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S1</a:t>
                      </a:r>
                      <a:r>
                        <a:rPr kumimoji="0" lang="zh-CN" altLang="en-US" sz="1800" b="0" i="0" u="none" strike="noStrike" cap="none" normalizeH="0" baseline="0">
                          <a:ln>
                            <a:noFill/>
                          </a:ln>
                          <a:solidFill>
                            <a:schemeClr val="tx1"/>
                          </a:solidFill>
                          <a:effectLst/>
                          <a:latin typeface="Arial" charset="0"/>
                          <a:ea typeface="宋体" pitchFamily="2" charset="-122"/>
                        </a:rPr>
                        <a:t>（</a:t>
                      </a:r>
                      <a:r>
                        <a:rPr kumimoji="0" lang="en-US" altLang="zh-CN" sz="1800" b="0" i="0" u="none" strike="noStrike" cap="none" normalizeH="0" baseline="0">
                          <a:ln>
                            <a:noFill/>
                          </a:ln>
                          <a:solidFill>
                            <a:schemeClr val="accent1"/>
                          </a:solidFill>
                          <a:effectLst/>
                          <a:latin typeface="Arial" charset="0"/>
                          <a:ea typeface="宋体" pitchFamily="2" charset="-122"/>
                        </a:rPr>
                        <a:t>00</a:t>
                      </a:r>
                      <a:r>
                        <a:rPr kumimoji="0" lang="en-US" altLang="zh-CN" sz="1800" b="1" i="0" u="none" strike="noStrike" cap="none" normalizeH="0" baseline="0">
                          <a:ln>
                            <a:noFill/>
                          </a:ln>
                          <a:solidFill>
                            <a:schemeClr val="tx1"/>
                          </a:solidFill>
                          <a:effectLst/>
                          <a:latin typeface="Arial" charset="0"/>
                          <a:ea typeface="宋体" pitchFamily="2" charset="-122"/>
                        </a:rPr>
                        <a:t>1</a:t>
                      </a:r>
                      <a:r>
                        <a:rPr kumimoji="0" lang="zh-CN" altLang="en-US" sz="1800" b="0"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S1</a:t>
                      </a:r>
                      <a:r>
                        <a:rPr kumimoji="0" lang="zh-CN" altLang="en-US" sz="1800" b="0" i="0" u="none" strike="noStrike" cap="none" normalizeH="0" baseline="0">
                          <a:ln>
                            <a:noFill/>
                          </a:ln>
                          <a:solidFill>
                            <a:schemeClr val="tx1"/>
                          </a:solidFill>
                          <a:effectLst/>
                          <a:latin typeface="Arial" charset="0"/>
                          <a:ea typeface="宋体" pitchFamily="2" charset="-122"/>
                        </a:rPr>
                        <a:t>（</a:t>
                      </a:r>
                      <a:r>
                        <a:rPr kumimoji="0" lang="en-US" altLang="zh-CN" sz="1800" b="0" i="0" u="none" strike="noStrike" cap="none" normalizeH="0" baseline="0">
                          <a:ln>
                            <a:noFill/>
                          </a:ln>
                          <a:solidFill>
                            <a:schemeClr val="accent1"/>
                          </a:solidFill>
                          <a:effectLst/>
                          <a:latin typeface="Arial" charset="0"/>
                          <a:ea typeface="宋体" pitchFamily="2" charset="-122"/>
                        </a:rPr>
                        <a:t>001</a:t>
                      </a:r>
                      <a:r>
                        <a:rPr kumimoji="0" lang="zh-CN" altLang="en-US" sz="1800" b="0"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S0</a:t>
                      </a:r>
                      <a:r>
                        <a:rPr kumimoji="0" lang="zh-CN" altLang="en-US" sz="1800" b="0" i="0" u="none" strike="noStrike" cap="none" normalizeH="0" baseline="0">
                          <a:ln>
                            <a:noFill/>
                          </a:ln>
                          <a:solidFill>
                            <a:schemeClr val="tx1"/>
                          </a:solidFill>
                          <a:effectLst/>
                          <a:latin typeface="Arial" charset="0"/>
                          <a:ea typeface="宋体" pitchFamily="2" charset="-122"/>
                        </a:rPr>
                        <a:t>（</a:t>
                      </a:r>
                      <a:r>
                        <a:rPr kumimoji="0" lang="en-US" altLang="zh-CN" sz="1800" b="0" i="0" u="none" strike="noStrike" cap="none" normalizeH="0" baseline="0">
                          <a:ln>
                            <a:noFill/>
                          </a:ln>
                          <a:solidFill>
                            <a:schemeClr val="accent1"/>
                          </a:solidFill>
                          <a:effectLst/>
                          <a:latin typeface="Arial" charset="0"/>
                          <a:ea typeface="宋体" pitchFamily="2" charset="-122"/>
                        </a:rPr>
                        <a:t>000</a:t>
                      </a:r>
                      <a:r>
                        <a:rPr kumimoji="0" lang="zh-CN" altLang="en-US" sz="1800" b="0"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S1</a:t>
                      </a:r>
                      <a:r>
                        <a:rPr kumimoji="0" lang="zh-CN" altLang="en-US" sz="1800" b="0" i="0" u="none" strike="noStrike" cap="none" normalizeH="0" baseline="0">
                          <a:ln>
                            <a:noFill/>
                          </a:ln>
                          <a:solidFill>
                            <a:schemeClr val="tx1"/>
                          </a:solidFill>
                          <a:effectLst/>
                          <a:latin typeface="Arial" charset="0"/>
                          <a:ea typeface="宋体" pitchFamily="2" charset="-122"/>
                        </a:rPr>
                        <a:t>（</a:t>
                      </a:r>
                      <a:r>
                        <a:rPr kumimoji="0" lang="en-US" altLang="zh-CN" sz="1800" b="0" i="0" u="none" strike="noStrike" cap="none" normalizeH="0" baseline="0">
                          <a:ln>
                            <a:noFill/>
                          </a:ln>
                          <a:solidFill>
                            <a:schemeClr val="accent1"/>
                          </a:solidFill>
                          <a:effectLst/>
                          <a:latin typeface="Arial" charset="0"/>
                          <a:ea typeface="宋体" pitchFamily="2" charset="-122"/>
                        </a:rPr>
                        <a:t>001</a:t>
                      </a:r>
                      <a:r>
                        <a:rPr kumimoji="0" lang="zh-CN" altLang="en-US" sz="1800" b="0"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1</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S2</a:t>
                      </a:r>
                      <a:r>
                        <a:rPr kumimoji="0" lang="zh-CN" altLang="en-US" sz="1800" b="0" i="0" u="none" strike="noStrike" cap="none" normalizeH="0" baseline="0">
                          <a:ln>
                            <a:noFill/>
                          </a:ln>
                          <a:solidFill>
                            <a:schemeClr val="tx1"/>
                          </a:solidFill>
                          <a:effectLst/>
                          <a:latin typeface="Arial" charset="0"/>
                          <a:ea typeface="宋体" pitchFamily="2" charset="-122"/>
                        </a:rPr>
                        <a:t>（</a:t>
                      </a:r>
                      <a:r>
                        <a:rPr kumimoji="0" lang="en-US" altLang="zh-CN" sz="1800" b="0" i="0" u="none" strike="noStrike" cap="none" normalizeH="0" baseline="0">
                          <a:ln>
                            <a:noFill/>
                          </a:ln>
                          <a:solidFill>
                            <a:schemeClr val="accent1"/>
                          </a:solidFill>
                          <a:effectLst/>
                          <a:latin typeface="Arial" charset="0"/>
                          <a:ea typeface="宋体" pitchFamily="2" charset="-122"/>
                        </a:rPr>
                        <a:t>0</a:t>
                      </a:r>
                      <a:r>
                        <a:rPr kumimoji="0" lang="en-US" altLang="zh-CN" sz="1800" b="1" i="0" u="none" strike="noStrike" cap="none" normalizeH="0" baseline="0">
                          <a:ln>
                            <a:noFill/>
                          </a:ln>
                          <a:solidFill>
                            <a:schemeClr val="tx1"/>
                          </a:solidFill>
                          <a:effectLst/>
                          <a:latin typeface="Arial" charset="0"/>
                          <a:ea typeface="宋体" pitchFamily="2" charset="-122"/>
                        </a:rPr>
                        <a:t>1</a:t>
                      </a:r>
                      <a:r>
                        <a:rPr kumimoji="0" lang="en-US" altLang="zh-CN" sz="1800" b="0" i="0" u="none" strike="noStrike" cap="none" normalizeH="0" baseline="0">
                          <a:ln>
                            <a:noFill/>
                          </a:ln>
                          <a:solidFill>
                            <a:schemeClr val="accent1"/>
                          </a:solidFill>
                          <a:effectLst/>
                          <a:latin typeface="Arial" charset="0"/>
                          <a:ea typeface="宋体" pitchFamily="2" charset="-122"/>
                        </a:rPr>
                        <a:t>0</a:t>
                      </a:r>
                      <a:r>
                        <a:rPr kumimoji="0" lang="zh-CN" altLang="en-US" sz="1800" b="0"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S2</a:t>
                      </a:r>
                      <a:r>
                        <a:rPr kumimoji="0" lang="zh-CN" altLang="en-US" sz="1800" b="0" i="0" u="none" strike="noStrike" cap="none" normalizeH="0" baseline="0">
                          <a:ln>
                            <a:noFill/>
                          </a:ln>
                          <a:solidFill>
                            <a:schemeClr val="tx1"/>
                          </a:solidFill>
                          <a:effectLst/>
                          <a:latin typeface="Arial" charset="0"/>
                          <a:ea typeface="宋体" pitchFamily="2" charset="-122"/>
                        </a:rPr>
                        <a:t>（</a:t>
                      </a:r>
                      <a:r>
                        <a:rPr kumimoji="0" lang="en-US" altLang="zh-CN" sz="1800" b="0" i="0" u="none" strike="noStrike" cap="none" normalizeH="0" baseline="0">
                          <a:ln>
                            <a:noFill/>
                          </a:ln>
                          <a:solidFill>
                            <a:schemeClr val="accent1"/>
                          </a:solidFill>
                          <a:effectLst/>
                          <a:latin typeface="Arial" charset="0"/>
                          <a:ea typeface="宋体" pitchFamily="2" charset="-122"/>
                        </a:rPr>
                        <a:t>010</a:t>
                      </a:r>
                      <a:r>
                        <a:rPr kumimoji="0" lang="zh-CN" altLang="en-US" sz="1800" b="0"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S3</a:t>
                      </a:r>
                      <a:r>
                        <a:rPr kumimoji="0" lang="zh-CN" altLang="en-US" sz="1800" b="0" i="0" u="none" strike="noStrike" cap="none" normalizeH="0" baseline="0">
                          <a:ln>
                            <a:noFill/>
                          </a:ln>
                          <a:solidFill>
                            <a:schemeClr val="tx1"/>
                          </a:solidFill>
                          <a:effectLst/>
                          <a:latin typeface="Arial" charset="0"/>
                          <a:ea typeface="宋体" pitchFamily="2" charset="-122"/>
                        </a:rPr>
                        <a:t>（</a:t>
                      </a:r>
                      <a:r>
                        <a:rPr kumimoji="0" lang="en-US" altLang="zh-CN" sz="1800" b="0" i="0" u="none" strike="noStrike" cap="none" normalizeH="0" baseline="0">
                          <a:ln>
                            <a:noFill/>
                          </a:ln>
                          <a:solidFill>
                            <a:schemeClr val="accent1"/>
                          </a:solidFill>
                          <a:effectLst/>
                          <a:latin typeface="Arial" charset="0"/>
                          <a:ea typeface="宋体" pitchFamily="2" charset="-122"/>
                        </a:rPr>
                        <a:t>0</a:t>
                      </a:r>
                      <a:r>
                        <a:rPr kumimoji="0" lang="en-US" altLang="zh-CN" sz="1800" b="1" i="0" u="none" strike="noStrike" cap="none" normalizeH="0" baseline="0">
                          <a:ln>
                            <a:noFill/>
                          </a:ln>
                          <a:solidFill>
                            <a:schemeClr val="tx1"/>
                          </a:solidFill>
                          <a:effectLst/>
                          <a:latin typeface="Arial" charset="0"/>
                          <a:ea typeface="宋体" pitchFamily="2" charset="-122"/>
                        </a:rPr>
                        <a:t>11</a:t>
                      </a:r>
                      <a:r>
                        <a:rPr kumimoji="0" lang="zh-CN" altLang="en-US" sz="1800" b="0"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S2</a:t>
                      </a:r>
                      <a:r>
                        <a:rPr kumimoji="0" lang="zh-CN" altLang="en-US" sz="1800" b="0" i="0" u="none" strike="noStrike" cap="none" normalizeH="0" baseline="0">
                          <a:ln>
                            <a:noFill/>
                          </a:ln>
                          <a:solidFill>
                            <a:schemeClr val="tx1"/>
                          </a:solidFill>
                          <a:effectLst/>
                          <a:latin typeface="Arial" charset="0"/>
                          <a:ea typeface="宋体" pitchFamily="2" charset="-122"/>
                        </a:rPr>
                        <a:t>（</a:t>
                      </a:r>
                      <a:r>
                        <a:rPr kumimoji="0" lang="en-US" altLang="zh-CN" sz="1800" b="0" i="0" u="none" strike="noStrike" cap="none" normalizeH="0" baseline="0">
                          <a:ln>
                            <a:noFill/>
                          </a:ln>
                          <a:solidFill>
                            <a:schemeClr val="accent1"/>
                          </a:solidFill>
                          <a:effectLst/>
                          <a:latin typeface="Arial" charset="0"/>
                          <a:ea typeface="宋体" pitchFamily="2" charset="-122"/>
                        </a:rPr>
                        <a:t>010</a:t>
                      </a:r>
                      <a:r>
                        <a:rPr kumimoji="0" lang="zh-CN" altLang="en-US" sz="1800" b="0"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1</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S2</a:t>
                      </a:r>
                      <a:r>
                        <a:rPr kumimoji="0" lang="zh-CN" altLang="en-US" sz="1800" b="0" i="0" u="none" strike="noStrike" cap="none" normalizeH="0" baseline="0">
                          <a:ln>
                            <a:noFill/>
                          </a:ln>
                          <a:solidFill>
                            <a:schemeClr val="tx1"/>
                          </a:solidFill>
                          <a:effectLst/>
                          <a:latin typeface="Arial" charset="0"/>
                          <a:ea typeface="宋体" pitchFamily="2" charset="-122"/>
                        </a:rPr>
                        <a:t>（</a:t>
                      </a:r>
                      <a:r>
                        <a:rPr kumimoji="0" lang="en-US" altLang="zh-CN" sz="1800" b="0" i="0" u="none" strike="noStrike" cap="none" normalizeH="0" baseline="0">
                          <a:ln>
                            <a:noFill/>
                          </a:ln>
                          <a:solidFill>
                            <a:schemeClr val="accent1"/>
                          </a:solidFill>
                          <a:effectLst/>
                          <a:latin typeface="Arial" charset="0"/>
                          <a:ea typeface="宋体" pitchFamily="2" charset="-122"/>
                        </a:rPr>
                        <a:t>0</a:t>
                      </a:r>
                      <a:r>
                        <a:rPr kumimoji="0" lang="en-US" altLang="zh-CN" sz="1800" b="1" i="0" u="none" strike="noStrike" cap="none" normalizeH="0" baseline="0">
                          <a:ln>
                            <a:noFill/>
                          </a:ln>
                          <a:solidFill>
                            <a:schemeClr val="tx1"/>
                          </a:solidFill>
                          <a:effectLst/>
                          <a:latin typeface="Arial" charset="0"/>
                          <a:ea typeface="宋体" pitchFamily="2" charset="-122"/>
                        </a:rPr>
                        <a:t>1</a:t>
                      </a:r>
                      <a:r>
                        <a:rPr kumimoji="0" lang="en-US" altLang="zh-CN" sz="1800" b="0" i="0" u="none" strike="noStrike" cap="none" normalizeH="0" baseline="0">
                          <a:ln>
                            <a:noFill/>
                          </a:ln>
                          <a:solidFill>
                            <a:schemeClr val="accent1"/>
                          </a:solidFill>
                          <a:effectLst/>
                          <a:latin typeface="Arial" charset="0"/>
                          <a:ea typeface="宋体" pitchFamily="2" charset="-122"/>
                        </a:rPr>
                        <a:t>0</a:t>
                      </a:r>
                      <a:r>
                        <a:rPr kumimoji="0" lang="zh-CN" altLang="en-US" sz="1800" b="0"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S3</a:t>
                      </a:r>
                      <a:r>
                        <a:rPr kumimoji="0" lang="zh-CN" altLang="en-US" sz="1800" b="0" i="0" u="none" strike="noStrike" cap="none" normalizeH="0" baseline="0">
                          <a:ln>
                            <a:noFill/>
                          </a:ln>
                          <a:solidFill>
                            <a:schemeClr val="tx1"/>
                          </a:solidFill>
                          <a:effectLst/>
                          <a:latin typeface="Arial" charset="0"/>
                          <a:ea typeface="宋体" pitchFamily="2" charset="-122"/>
                        </a:rPr>
                        <a:t>（</a:t>
                      </a:r>
                      <a:r>
                        <a:rPr kumimoji="0" lang="en-US" altLang="zh-CN" sz="1800" b="0" i="0" u="none" strike="noStrike" cap="none" normalizeH="0" baseline="0">
                          <a:ln>
                            <a:noFill/>
                          </a:ln>
                          <a:solidFill>
                            <a:schemeClr val="accent1"/>
                          </a:solidFill>
                          <a:effectLst/>
                          <a:latin typeface="Arial" charset="0"/>
                          <a:ea typeface="宋体" pitchFamily="2" charset="-122"/>
                        </a:rPr>
                        <a:t>011</a:t>
                      </a:r>
                      <a:r>
                        <a:rPr kumimoji="0" lang="zh-CN" altLang="en-US" sz="1800" b="0"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S0</a:t>
                      </a:r>
                      <a:r>
                        <a:rPr kumimoji="0" lang="zh-CN" altLang="en-US" sz="1800" b="0" i="0" u="none" strike="noStrike" cap="none" normalizeH="0" baseline="0">
                          <a:ln>
                            <a:noFill/>
                          </a:ln>
                          <a:solidFill>
                            <a:schemeClr val="tx1"/>
                          </a:solidFill>
                          <a:effectLst/>
                          <a:latin typeface="Arial" charset="0"/>
                          <a:ea typeface="宋体" pitchFamily="2" charset="-122"/>
                        </a:rPr>
                        <a:t>（</a:t>
                      </a:r>
                      <a:r>
                        <a:rPr kumimoji="0" lang="en-US" altLang="zh-CN" sz="1800" b="0" i="0" u="none" strike="noStrike" cap="none" normalizeH="0" baseline="0">
                          <a:ln>
                            <a:noFill/>
                          </a:ln>
                          <a:solidFill>
                            <a:schemeClr val="accent1"/>
                          </a:solidFill>
                          <a:effectLst/>
                          <a:latin typeface="Arial" charset="0"/>
                          <a:ea typeface="宋体" pitchFamily="2" charset="-122"/>
                        </a:rPr>
                        <a:t>000</a:t>
                      </a:r>
                      <a:r>
                        <a:rPr kumimoji="0" lang="zh-CN" altLang="en-US" sz="1800" b="0"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S3</a:t>
                      </a:r>
                      <a:r>
                        <a:rPr kumimoji="0" lang="zh-CN" altLang="en-US" sz="1800" b="0" i="0" u="none" strike="noStrike" cap="none" normalizeH="0" baseline="0">
                          <a:ln>
                            <a:noFill/>
                          </a:ln>
                          <a:solidFill>
                            <a:schemeClr val="tx1"/>
                          </a:solidFill>
                          <a:effectLst/>
                          <a:latin typeface="Arial" charset="0"/>
                          <a:ea typeface="宋体" pitchFamily="2" charset="-122"/>
                        </a:rPr>
                        <a:t>（</a:t>
                      </a:r>
                      <a:r>
                        <a:rPr kumimoji="0" lang="en-US" altLang="zh-CN" sz="1800" b="0" i="0" u="none" strike="noStrike" cap="none" normalizeH="0" baseline="0">
                          <a:ln>
                            <a:noFill/>
                          </a:ln>
                          <a:solidFill>
                            <a:schemeClr val="accent1"/>
                          </a:solidFill>
                          <a:effectLst/>
                          <a:latin typeface="Arial" charset="0"/>
                          <a:ea typeface="宋体" pitchFamily="2" charset="-122"/>
                        </a:rPr>
                        <a:t>011</a:t>
                      </a:r>
                      <a:r>
                        <a:rPr kumimoji="0" lang="zh-CN" altLang="en-US" sz="1800" b="0"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1</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S4</a:t>
                      </a:r>
                      <a:r>
                        <a:rPr kumimoji="0" lang="zh-CN" altLang="en-US" sz="1800" b="0"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tx1"/>
                          </a:solidFill>
                          <a:effectLst/>
                          <a:latin typeface="Arial" charset="0"/>
                          <a:ea typeface="宋体" pitchFamily="2" charset="-122"/>
                        </a:rPr>
                        <a:t>1</a:t>
                      </a:r>
                      <a:r>
                        <a:rPr kumimoji="0" lang="en-US" altLang="zh-CN" sz="1800" b="0" i="0" u="none" strike="noStrike" cap="none" normalizeH="0" baseline="0">
                          <a:ln>
                            <a:noFill/>
                          </a:ln>
                          <a:solidFill>
                            <a:schemeClr val="accent1"/>
                          </a:solidFill>
                          <a:effectLst/>
                          <a:latin typeface="Arial" charset="0"/>
                          <a:ea typeface="宋体" pitchFamily="2" charset="-122"/>
                        </a:rPr>
                        <a:t>00</a:t>
                      </a:r>
                      <a:r>
                        <a:rPr kumimoji="0" lang="zh-CN" altLang="en-US" sz="1800" b="0"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1"/>
                          </a:solidFill>
                          <a:effectLst/>
                          <a:latin typeface="Arial" charset="0"/>
                          <a:ea typeface="宋体" pitchFamily="2" charset="-122"/>
                        </a:rPr>
                        <a:t>1</a:t>
                      </a:r>
                      <a:endParaRPr kumimoji="0" lang="zh-CN" altLang="en-US" sz="1800" b="1" i="0" u="none" strike="noStrike" cap="none" normalizeH="0" baseline="0">
                        <a:ln>
                          <a:noFill/>
                        </a:ln>
                        <a:solidFill>
                          <a:schemeClr val="accent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S4</a:t>
                      </a:r>
                      <a:r>
                        <a:rPr kumimoji="0" lang="zh-CN" altLang="en-US" sz="1800" b="0" i="0" u="none" strike="noStrike" cap="none" normalizeH="0" baseline="0">
                          <a:ln>
                            <a:noFill/>
                          </a:ln>
                          <a:solidFill>
                            <a:schemeClr val="tx1"/>
                          </a:solidFill>
                          <a:effectLst/>
                          <a:latin typeface="Arial" charset="0"/>
                          <a:ea typeface="宋体" pitchFamily="2" charset="-122"/>
                        </a:rPr>
                        <a:t>（</a:t>
                      </a:r>
                      <a:r>
                        <a:rPr kumimoji="0" lang="en-US" altLang="zh-CN" sz="1800" b="0" i="0" u="none" strike="noStrike" cap="none" normalizeH="0" baseline="0">
                          <a:ln>
                            <a:noFill/>
                          </a:ln>
                          <a:solidFill>
                            <a:schemeClr val="accent1"/>
                          </a:solidFill>
                          <a:effectLst/>
                          <a:latin typeface="Arial" charset="0"/>
                          <a:ea typeface="宋体" pitchFamily="2" charset="-122"/>
                        </a:rPr>
                        <a:t>100</a:t>
                      </a:r>
                      <a:r>
                        <a:rPr kumimoji="0" lang="zh-CN" altLang="en-US" sz="1800" b="0"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S0</a:t>
                      </a:r>
                      <a:r>
                        <a:rPr kumimoji="0" lang="zh-CN" altLang="en-US" sz="1800" b="0" i="0" u="none" strike="noStrike" cap="none" normalizeH="0" baseline="0">
                          <a:ln>
                            <a:noFill/>
                          </a:ln>
                          <a:solidFill>
                            <a:schemeClr val="tx1"/>
                          </a:solidFill>
                          <a:effectLst/>
                          <a:latin typeface="Arial" charset="0"/>
                          <a:ea typeface="宋体" pitchFamily="2" charset="-122"/>
                        </a:rPr>
                        <a:t>（</a:t>
                      </a:r>
                      <a:r>
                        <a:rPr kumimoji="0" lang="en-US" altLang="zh-CN" sz="1800" b="0" i="0" u="none" strike="noStrike" cap="none" normalizeH="0" baseline="0">
                          <a:ln>
                            <a:noFill/>
                          </a:ln>
                          <a:solidFill>
                            <a:schemeClr val="accent1"/>
                          </a:solidFill>
                          <a:effectLst/>
                          <a:latin typeface="Arial" charset="0"/>
                          <a:ea typeface="宋体" pitchFamily="2" charset="-122"/>
                        </a:rPr>
                        <a:t>000</a:t>
                      </a:r>
                      <a:r>
                        <a:rPr kumimoji="0" lang="zh-CN" altLang="en-US" sz="1800" b="0"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S4</a:t>
                      </a:r>
                      <a:r>
                        <a:rPr kumimoji="0" lang="zh-CN" altLang="en-US" sz="1800" b="0" i="0" u="none" strike="noStrike" cap="none" normalizeH="0" baseline="0">
                          <a:ln>
                            <a:noFill/>
                          </a:ln>
                          <a:solidFill>
                            <a:schemeClr val="tx1"/>
                          </a:solidFill>
                          <a:effectLst/>
                          <a:latin typeface="Arial" charset="0"/>
                          <a:ea typeface="宋体" pitchFamily="2" charset="-122"/>
                        </a:rPr>
                        <a:t>（</a:t>
                      </a:r>
                      <a:r>
                        <a:rPr kumimoji="0" lang="en-US" altLang="zh-CN" sz="1800" b="0" i="0" u="none" strike="noStrike" cap="none" normalizeH="0" baseline="0">
                          <a:ln>
                            <a:noFill/>
                          </a:ln>
                          <a:solidFill>
                            <a:schemeClr val="accent1"/>
                          </a:solidFill>
                          <a:effectLst/>
                          <a:latin typeface="Arial" charset="0"/>
                          <a:ea typeface="宋体" pitchFamily="2" charset="-122"/>
                        </a:rPr>
                        <a:t>100</a:t>
                      </a:r>
                      <a:r>
                        <a:rPr kumimoji="0" lang="zh-CN" altLang="en-US" sz="1800" b="0"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1</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S1</a:t>
                      </a:r>
                      <a:r>
                        <a:rPr kumimoji="0" lang="zh-CN" altLang="en-US" sz="1800" b="0" i="0" u="none" strike="noStrike" cap="none" normalizeH="0" baseline="0">
                          <a:ln>
                            <a:noFill/>
                          </a:ln>
                          <a:solidFill>
                            <a:schemeClr val="tx1"/>
                          </a:solidFill>
                          <a:effectLst/>
                          <a:latin typeface="Arial" charset="0"/>
                          <a:ea typeface="宋体" pitchFamily="2" charset="-122"/>
                        </a:rPr>
                        <a:t>（</a:t>
                      </a:r>
                      <a:r>
                        <a:rPr kumimoji="0" lang="en-US" altLang="zh-CN" sz="1800" b="0" i="0" u="none" strike="noStrike" cap="none" normalizeH="0" baseline="0">
                          <a:ln>
                            <a:noFill/>
                          </a:ln>
                          <a:solidFill>
                            <a:schemeClr val="accent1"/>
                          </a:solidFill>
                          <a:effectLst/>
                          <a:latin typeface="Arial" charset="0"/>
                          <a:ea typeface="宋体" pitchFamily="2" charset="-122"/>
                        </a:rPr>
                        <a:t>00</a:t>
                      </a:r>
                      <a:r>
                        <a:rPr kumimoji="0" lang="en-US" altLang="zh-CN" sz="1800" b="1" i="0" u="none" strike="noStrike" cap="none" normalizeH="0" baseline="0">
                          <a:ln>
                            <a:noFill/>
                          </a:ln>
                          <a:solidFill>
                            <a:schemeClr val="tx1"/>
                          </a:solidFill>
                          <a:effectLst/>
                          <a:latin typeface="Arial" charset="0"/>
                          <a:ea typeface="宋体" pitchFamily="2" charset="-122"/>
                        </a:rPr>
                        <a:t>1</a:t>
                      </a:r>
                      <a:r>
                        <a:rPr kumimoji="0" lang="zh-CN" altLang="en-US" sz="1800" b="0" i="0" u="none" strike="noStrike" cap="none" normalizeH="0" baseline="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accent2"/>
                          </a:solidFill>
                          <a:effectLst/>
                          <a:latin typeface="Arial" charset="0"/>
                          <a:ea typeface="宋体" pitchFamily="2" charset="-122"/>
                        </a:rPr>
                        <a:t>0</a:t>
                      </a:r>
                      <a:endParaRPr kumimoji="0" lang="zh-CN" altLang="en-US" sz="1800" b="1" i="0" u="none" strike="noStrike" cap="none" normalizeH="0" baseline="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aphicFrame>
        <p:nvGraphicFramePr>
          <p:cNvPr id="71746" name="Object 66"/>
          <p:cNvGraphicFramePr>
            <a:graphicFrameLocks noChangeAspect="1"/>
          </p:cNvGraphicFramePr>
          <p:nvPr/>
        </p:nvGraphicFramePr>
        <p:xfrm>
          <a:off x="4508500" y="3321050"/>
          <a:ext cx="127000" cy="215900"/>
        </p:xfrm>
        <a:graphic>
          <a:graphicData uri="http://schemas.openxmlformats.org/presentationml/2006/ole">
            <mc:AlternateContent xmlns:mc="http://schemas.openxmlformats.org/markup-compatibility/2006">
              <mc:Choice xmlns:v="urn:schemas-microsoft-com:vml" Requires="v">
                <p:oleObj spid="_x0000_s71864" name="公式" r:id="rId4" imgW="126780" imgH="215526" progId="Equation.3">
                  <p:embed/>
                </p:oleObj>
              </mc:Choice>
              <mc:Fallback>
                <p:oleObj name="公式" r:id="rId4" imgW="126780" imgH="215526" progId="Equation.3">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8500" y="3321050"/>
                        <a:ext cx="1270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67"/>
          <p:cNvGraphicFramePr>
            <a:graphicFrameLocks noChangeAspect="1"/>
          </p:cNvGraphicFramePr>
          <p:nvPr/>
        </p:nvGraphicFramePr>
        <p:xfrm>
          <a:off x="471488" y="2095500"/>
          <a:ext cx="4124325" cy="2882900"/>
        </p:xfrm>
        <a:graphic>
          <a:graphicData uri="http://schemas.openxmlformats.org/presentationml/2006/ole">
            <mc:AlternateContent xmlns:mc="http://schemas.openxmlformats.org/markup-compatibility/2006">
              <mc:Choice xmlns:v="urn:schemas-microsoft-com:vml" Requires="v">
                <p:oleObj spid="_x0000_s71865" name="公式" r:id="rId6" imgW="2324100" imgH="1625600" progId="Equation.3">
                  <p:embed/>
                </p:oleObj>
              </mc:Choice>
              <mc:Fallback>
                <p:oleObj name="公式" r:id="rId6" imgW="2324100" imgH="1625600" progId="Equation.3">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488" y="2095500"/>
                        <a:ext cx="4124325" cy="288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7393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1188" y="333375"/>
            <a:ext cx="5257800" cy="435632"/>
          </a:xfrm>
        </p:spPr>
        <p:txBody>
          <a:bodyPr/>
          <a:lstStyle/>
          <a:p>
            <a:pPr>
              <a:lnSpc>
                <a:spcPct val="120000"/>
              </a:lnSpc>
            </a:pPr>
            <a:r>
              <a:rPr lang="zh-CN" altLang="en-US" dirty="0"/>
              <a:t>主存储器</a:t>
            </a:r>
            <a:endParaRPr lang="en-US" altLang="zh-CN" dirty="0"/>
          </a:p>
        </p:txBody>
      </p:sp>
      <p:sp>
        <p:nvSpPr>
          <p:cNvPr id="24579" name="Rectangle 3"/>
          <p:cNvSpPr>
            <a:spLocks noGrp="1" noChangeArrowheads="1"/>
          </p:cNvSpPr>
          <p:nvPr>
            <p:ph type="body" idx="1"/>
          </p:nvPr>
        </p:nvSpPr>
        <p:spPr>
          <a:xfrm>
            <a:off x="684213" y="836613"/>
            <a:ext cx="7848600" cy="5569633"/>
          </a:xfrm>
        </p:spPr>
        <p:txBody>
          <a:bodyPr tIns="97200" bIns="61200"/>
          <a:lstStyle/>
          <a:p>
            <a:pPr>
              <a:lnSpc>
                <a:spcPct val="114000"/>
              </a:lnSpc>
            </a:pPr>
            <a:r>
              <a:rPr lang="zh-CN" altLang="en-US" sz="2000" dirty="0">
                <a:ea typeface="黑体" pitchFamily="2" charset="-122"/>
              </a:rPr>
              <a:t>目标</a:t>
            </a:r>
            <a:endParaRPr lang="en-US" altLang="zh-CN" sz="2000" dirty="0">
              <a:ea typeface="黑体" pitchFamily="2" charset="-122"/>
            </a:endParaRPr>
          </a:p>
          <a:p>
            <a:pPr lvl="1">
              <a:lnSpc>
                <a:spcPct val="114000"/>
              </a:lnSpc>
            </a:pPr>
            <a:r>
              <a:rPr lang="zh-CN" altLang="en-US" sz="1800" dirty="0">
                <a:ea typeface="黑体" pitchFamily="2" charset="-122"/>
              </a:rPr>
              <a:t>了解存储单元电路的工作原理，掌握主存储器的结构特点、工作原理和构造方法。</a:t>
            </a:r>
            <a:endParaRPr lang="en-US" altLang="zh-CN" sz="1800" dirty="0">
              <a:ea typeface="黑体" pitchFamily="2" charset="-122"/>
            </a:endParaRPr>
          </a:p>
          <a:p>
            <a:pPr>
              <a:lnSpc>
                <a:spcPct val="114000"/>
              </a:lnSpc>
            </a:pPr>
            <a:r>
              <a:rPr lang="zh-CN" altLang="en-US" sz="2000" dirty="0">
                <a:ea typeface="黑体" pitchFamily="2" charset="-122"/>
              </a:rPr>
              <a:t>主要内容</a:t>
            </a:r>
            <a:endParaRPr lang="en-US" altLang="zh-CN" sz="2000" dirty="0">
              <a:ea typeface="黑体" pitchFamily="2" charset="-122"/>
            </a:endParaRPr>
          </a:p>
          <a:p>
            <a:pPr lvl="1">
              <a:lnSpc>
                <a:spcPct val="114000"/>
              </a:lnSpc>
            </a:pPr>
            <a:r>
              <a:rPr lang="zh-CN" altLang="en-US" sz="1800" dirty="0">
                <a:ea typeface="黑体" pitchFamily="2" charset="-122"/>
              </a:rPr>
              <a:t>存储单元电路</a:t>
            </a:r>
            <a:endParaRPr lang="en-US" altLang="zh-CN" sz="1800" dirty="0">
              <a:ea typeface="黑体" pitchFamily="2" charset="-122"/>
            </a:endParaRPr>
          </a:p>
          <a:p>
            <a:pPr lvl="2">
              <a:lnSpc>
                <a:spcPct val="114000"/>
              </a:lnSpc>
            </a:pPr>
            <a:r>
              <a:rPr lang="en-US" altLang="zh-CN" sz="1800" dirty="0">
                <a:ea typeface="黑体" pitchFamily="2" charset="-122"/>
              </a:rPr>
              <a:t>SRAM</a:t>
            </a:r>
            <a:r>
              <a:rPr lang="zh-CN" altLang="en-US" sz="1800" dirty="0">
                <a:ea typeface="黑体" pitchFamily="2" charset="-122"/>
              </a:rPr>
              <a:t>存期单元电路</a:t>
            </a:r>
            <a:endParaRPr lang="en-US" altLang="zh-CN" sz="1800" dirty="0">
              <a:ea typeface="黑体" pitchFamily="2" charset="-122"/>
            </a:endParaRPr>
          </a:p>
          <a:p>
            <a:pPr lvl="2">
              <a:lnSpc>
                <a:spcPct val="114000"/>
              </a:lnSpc>
            </a:pPr>
            <a:r>
              <a:rPr lang="en-US" altLang="zh-CN" sz="1800" dirty="0">
                <a:ea typeface="黑体" pitchFamily="2" charset="-122"/>
              </a:rPr>
              <a:t>DRAM</a:t>
            </a:r>
            <a:r>
              <a:rPr lang="zh-CN" altLang="en-US" sz="1800" dirty="0">
                <a:ea typeface="黑体" pitchFamily="2" charset="-122"/>
              </a:rPr>
              <a:t>存储单元电路</a:t>
            </a:r>
            <a:endParaRPr lang="en-US" altLang="zh-CN" sz="1800" dirty="0">
              <a:ea typeface="黑体" pitchFamily="2" charset="-122"/>
            </a:endParaRPr>
          </a:p>
          <a:p>
            <a:pPr lvl="2">
              <a:lnSpc>
                <a:spcPct val="114000"/>
              </a:lnSpc>
            </a:pPr>
            <a:r>
              <a:rPr lang="en-US" altLang="zh-CN" sz="1800" dirty="0">
                <a:ea typeface="黑体" pitchFamily="2" charset="-122"/>
              </a:rPr>
              <a:t>ROM</a:t>
            </a:r>
            <a:r>
              <a:rPr lang="zh-CN" altLang="en-US" sz="1800" dirty="0">
                <a:ea typeface="黑体" pitchFamily="2" charset="-122"/>
              </a:rPr>
              <a:t>存储单元电路</a:t>
            </a:r>
            <a:endParaRPr lang="en-US" altLang="zh-CN" sz="1800" dirty="0">
              <a:ea typeface="黑体" pitchFamily="2" charset="-122"/>
            </a:endParaRPr>
          </a:p>
          <a:p>
            <a:pPr lvl="1">
              <a:lnSpc>
                <a:spcPct val="114000"/>
              </a:lnSpc>
            </a:pPr>
            <a:r>
              <a:rPr lang="zh-CN" altLang="en-US" sz="1800" dirty="0">
                <a:ea typeface="黑体" pitchFamily="2" charset="-122"/>
              </a:rPr>
              <a:t>主存储器的结构</a:t>
            </a:r>
            <a:endParaRPr lang="en-US" altLang="zh-CN" sz="1800" dirty="0">
              <a:ea typeface="黑体" pitchFamily="2" charset="-122"/>
            </a:endParaRPr>
          </a:p>
          <a:p>
            <a:pPr lvl="2">
              <a:lnSpc>
                <a:spcPct val="114000"/>
              </a:lnSpc>
            </a:pPr>
            <a:r>
              <a:rPr lang="en-US" altLang="zh-CN" sz="1600" dirty="0">
                <a:ea typeface="黑体" pitchFamily="2" charset="-122"/>
              </a:rPr>
              <a:t>SRAM</a:t>
            </a:r>
            <a:r>
              <a:rPr lang="zh-CN" altLang="en-US" sz="1600" dirty="0">
                <a:ea typeface="黑体" pitchFamily="2" charset="-122"/>
              </a:rPr>
              <a:t>芯片的内部结构</a:t>
            </a:r>
            <a:endParaRPr lang="en-US" altLang="zh-CN" sz="1600" dirty="0">
              <a:ea typeface="黑体" pitchFamily="2" charset="-122"/>
            </a:endParaRPr>
          </a:p>
          <a:p>
            <a:pPr lvl="2">
              <a:lnSpc>
                <a:spcPct val="114000"/>
              </a:lnSpc>
            </a:pPr>
            <a:r>
              <a:rPr lang="en-US" altLang="zh-CN" sz="1600" dirty="0">
                <a:ea typeface="黑体" pitchFamily="2" charset="-122"/>
              </a:rPr>
              <a:t>DRAM</a:t>
            </a:r>
            <a:r>
              <a:rPr lang="zh-CN" altLang="en-US" sz="1600" dirty="0">
                <a:ea typeface="黑体" pitchFamily="2" charset="-122"/>
              </a:rPr>
              <a:t>芯片的内部结构</a:t>
            </a:r>
            <a:endParaRPr lang="en-US" altLang="zh-CN" sz="1600" dirty="0">
              <a:ea typeface="黑体" pitchFamily="2" charset="-122"/>
            </a:endParaRPr>
          </a:p>
          <a:p>
            <a:pPr lvl="1">
              <a:lnSpc>
                <a:spcPct val="114000"/>
              </a:lnSpc>
            </a:pPr>
            <a:r>
              <a:rPr lang="zh-CN" altLang="en-US" sz="1800" dirty="0">
                <a:solidFill>
                  <a:schemeClr val="accent1"/>
                </a:solidFill>
                <a:ea typeface="黑体" pitchFamily="2" charset="-122"/>
              </a:rPr>
              <a:t>存储器的扩展</a:t>
            </a:r>
            <a:endParaRPr lang="en-US" altLang="zh-CN" sz="1800" dirty="0">
              <a:solidFill>
                <a:schemeClr val="accent1"/>
              </a:solidFill>
              <a:ea typeface="黑体" pitchFamily="2" charset="-122"/>
            </a:endParaRPr>
          </a:p>
          <a:p>
            <a:pPr lvl="2">
              <a:lnSpc>
                <a:spcPct val="114000"/>
              </a:lnSpc>
            </a:pPr>
            <a:r>
              <a:rPr lang="zh-CN" altLang="en-US" sz="1600" dirty="0">
                <a:solidFill>
                  <a:schemeClr val="accent1"/>
                </a:solidFill>
                <a:latin typeface="黑体" pitchFamily="2" charset="-122"/>
                <a:ea typeface="黑体" pitchFamily="2" charset="-122"/>
              </a:rPr>
              <a:t>芯片容量的基本描述（字单元数 </a:t>
            </a:r>
            <a:r>
              <a:rPr lang="en-US" altLang="zh-CN" sz="1600" dirty="0">
                <a:solidFill>
                  <a:schemeClr val="accent1"/>
                </a:solidFill>
                <a:latin typeface="黑体" pitchFamily="2" charset="-122"/>
                <a:ea typeface="黑体" pitchFamily="2" charset="-122"/>
              </a:rPr>
              <a:t>X </a:t>
            </a:r>
            <a:r>
              <a:rPr lang="zh-CN" altLang="en-US" sz="1600" dirty="0">
                <a:solidFill>
                  <a:schemeClr val="accent1"/>
                </a:solidFill>
                <a:latin typeface="黑体" pitchFamily="2" charset="-122"/>
                <a:ea typeface="黑体" pitchFamily="2" charset="-122"/>
              </a:rPr>
              <a:t>每个字单元的位数</a:t>
            </a:r>
            <a:r>
              <a:rPr lang="en-US" altLang="zh-CN" sz="1600" dirty="0">
                <a:solidFill>
                  <a:schemeClr val="accent1"/>
                </a:solidFill>
                <a:latin typeface="黑体" pitchFamily="2" charset="-122"/>
                <a:ea typeface="黑体" pitchFamily="2" charset="-122"/>
              </a:rPr>
              <a:t>, 2n x m</a:t>
            </a:r>
            <a:r>
              <a:rPr lang="zh-CN" altLang="en-US" sz="1600" dirty="0">
                <a:solidFill>
                  <a:schemeClr val="accent1"/>
                </a:solidFill>
                <a:latin typeface="黑体" pitchFamily="2" charset="-122"/>
                <a:ea typeface="黑体" pitchFamily="2" charset="-122"/>
              </a:rPr>
              <a:t>）</a:t>
            </a:r>
            <a:r>
              <a:rPr lang="en-US" altLang="zh-CN" sz="1600" dirty="0">
                <a:solidFill>
                  <a:schemeClr val="accent1"/>
                </a:solidFill>
                <a:latin typeface="黑体" pitchFamily="2" charset="-122"/>
                <a:ea typeface="黑体" pitchFamily="2" charset="-122"/>
              </a:rPr>
              <a:t> </a:t>
            </a:r>
          </a:p>
          <a:p>
            <a:pPr lvl="2">
              <a:lnSpc>
                <a:spcPct val="114000"/>
              </a:lnSpc>
            </a:pPr>
            <a:r>
              <a:rPr lang="zh-CN" altLang="en-US" sz="1600" dirty="0">
                <a:solidFill>
                  <a:schemeClr val="accent1"/>
                </a:solidFill>
                <a:latin typeface="黑体" pitchFamily="2" charset="-122"/>
                <a:ea typeface="黑体" pitchFamily="2" charset="-122"/>
              </a:rPr>
              <a:t>存储器的扩展方法</a:t>
            </a:r>
            <a:endParaRPr lang="en-US" altLang="zh-CN" sz="1600" dirty="0">
              <a:solidFill>
                <a:schemeClr val="accent1"/>
              </a:solidFill>
              <a:latin typeface="黑体" pitchFamily="2" charset="-122"/>
              <a:ea typeface="黑体" pitchFamily="2" charset="-122"/>
            </a:endParaRPr>
          </a:p>
          <a:p>
            <a:pPr lvl="1">
              <a:lnSpc>
                <a:spcPct val="114000"/>
              </a:lnSpc>
            </a:pPr>
            <a:r>
              <a:rPr lang="en-US" altLang="zh-CN" sz="2000" dirty="0">
                <a:solidFill>
                  <a:srgbClr val="FF0000"/>
                </a:solidFill>
                <a:latin typeface="黑体" pitchFamily="2" charset="-122"/>
                <a:ea typeface="黑体" pitchFamily="2" charset="-122"/>
              </a:rPr>
              <a:t>DRAM</a:t>
            </a:r>
            <a:r>
              <a:rPr lang="zh-CN" altLang="en-US" sz="2000" dirty="0">
                <a:solidFill>
                  <a:srgbClr val="FF0000"/>
                </a:solidFill>
                <a:latin typeface="黑体" pitchFamily="2" charset="-122"/>
                <a:ea typeface="黑体" pitchFamily="2" charset="-122"/>
              </a:rPr>
              <a:t>的刷新</a:t>
            </a:r>
            <a:endParaRPr lang="en-US" altLang="zh-CN" sz="2000" dirty="0">
              <a:solidFill>
                <a:srgbClr val="FF000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9750" y="396875"/>
            <a:ext cx="5867400" cy="372603"/>
          </a:xfrm>
          <a:noFill/>
        </p:spPr>
        <p:txBody>
          <a:bodyPr/>
          <a:lstStyle/>
          <a:p>
            <a:r>
              <a:rPr lang="zh-CN" altLang="en-US" dirty="0">
                <a:latin typeface="黑体" pitchFamily="2" charset="-122"/>
                <a:ea typeface="黑体" pitchFamily="2" charset="-122"/>
              </a:rPr>
              <a:t>存储芯片和存储器的容量描述</a:t>
            </a:r>
            <a:endParaRPr lang="en-US" altLang="zh-CN" dirty="0">
              <a:latin typeface="黑体" pitchFamily="2" charset="-122"/>
              <a:ea typeface="黑体" pitchFamily="2" charset="-122"/>
            </a:endParaRPr>
          </a:p>
        </p:txBody>
      </p:sp>
      <p:sp>
        <p:nvSpPr>
          <p:cNvPr id="482307" name="Rectangle 3"/>
          <p:cNvSpPr>
            <a:spLocks noChangeArrowheads="1"/>
          </p:cNvSpPr>
          <p:nvPr/>
        </p:nvSpPr>
        <p:spPr bwMode="auto">
          <a:xfrm>
            <a:off x="506413" y="908050"/>
            <a:ext cx="8458200" cy="671513"/>
          </a:xfrm>
          <a:prstGeom prst="rect">
            <a:avLst/>
          </a:prstGeom>
          <a:noFill/>
          <a:ln w="12700">
            <a:noFill/>
            <a:miter lim="800000"/>
            <a:headEnd/>
            <a:tailEnd/>
          </a:ln>
        </p:spPr>
        <p:txBody>
          <a:bodyPr lIns="63500" tIns="25400" rIns="63500" bIns="25400">
            <a:spAutoFit/>
          </a:bodyPr>
          <a:lstStyle/>
          <a:p>
            <a:pPr marL="284163" indent="-284163" eaLnBrk="0" hangingPunct="0">
              <a:lnSpc>
                <a:spcPct val="170000"/>
              </a:lnSpc>
              <a:buClr>
                <a:srgbClr val="FF0000"/>
              </a:buClr>
              <a:buSzPct val="100000"/>
              <a:buFont typeface="Wingdings" pitchFamily="2" charset="2"/>
              <a:buChar char="v"/>
            </a:pPr>
            <a:r>
              <a:rPr lang="zh-CN" altLang="en-US" b="1">
                <a:solidFill>
                  <a:schemeClr val="tx1"/>
                </a:solidFill>
              </a:rPr>
              <a:t>存储芯片容量的基本描述（</a:t>
            </a:r>
            <a:r>
              <a:rPr lang="zh-CN" altLang="en-US" b="1">
                <a:solidFill>
                  <a:schemeClr val="tx1"/>
                </a:solidFill>
                <a:ea typeface="黑体" pitchFamily="2" charset="-122"/>
              </a:rPr>
              <a:t>字单元数</a:t>
            </a:r>
            <a:r>
              <a:rPr lang="en-US" altLang="zh-CN" b="1">
                <a:solidFill>
                  <a:schemeClr val="tx1"/>
                </a:solidFill>
                <a:ea typeface="黑体" pitchFamily="2" charset="-122"/>
              </a:rPr>
              <a:t>×</a:t>
            </a:r>
            <a:r>
              <a:rPr lang="zh-CN" altLang="en-US" b="1">
                <a:solidFill>
                  <a:schemeClr val="tx1"/>
                </a:solidFill>
                <a:ea typeface="黑体" pitchFamily="2" charset="-122"/>
              </a:rPr>
              <a:t>每个字单元的位数</a:t>
            </a:r>
            <a:r>
              <a:rPr lang="zh-CN" altLang="en-US" b="1">
                <a:solidFill>
                  <a:schemeClr val="tx1"/>
                </a:solidFill>
              </a:rPr>
              <a:t>）</a:t>
            </a:r>
            <a:endParaRPr lang="zh-CN" altLang="en-US" sz="2000" b="1">
              <a:latin typeface="宋体" pitchFamily="2" charset="-122"/>
            </a:endParaRPr>
          </a:p>
        </p:txBody>
      </p:sp>
      <p:sp>
        <p:nvSpPr>
          <p:cNvPr id="482308" name="Rectangle 4"/>
          <p:cNvSpPr>
            <a:spLocks noChangeArrowheads="1"/>
          </p:cNvSpPr>
          <p:nvPr/>
        </p:nvSpPr>
        <p:spPr bwMode="auto">
          <a:xfrm>
            <a:off x="361950" y="5346700"/>
            <a:ext cx="8458200" cy="1045414"/>
          </a:xfrm>
          <a:prstGeom prst="rect">
            <a:avLst/>
          </a:prstGeom>
          <a:noFill/>
          <a:ln w="12700">
            <a:noFill/>
            <a:miter lim="800000"/>
            <a:headEnd/>
            <a:tailEnd/>
          </a:ln>
        </p:spPr>
        <p:txBody>
          <a:bodyPr lIns="63500" tIns="25400" rIns="63500" bIns="25400">
            <a:spAutoFit/>
          </a:bodyPr>
          <a:lstStyle/>
          <a:p>
            <a:pPr marL="668338" lvl="1" indent="-193675" eaLnBrk="0" hangingPunct="0">
              <a:lnSpc>
                <a:spcPct val="170000"/>
              </a:lnSpc>
              <a:buClr>
                <a:srgbClr val="0532C3"/>
              </a:buClr>
              <a:buSzPct val="100000"/>
              <a:buFont typeface="Wingdings" pitchFamily="2" charset="2"/>
              <a:buChar char="Ø"/>
            </a:pPr>
            <a:r>
              <a:rPr lang="en-US" altLang="zh-CN" sz="2000" b="1" dirty="0">
                <a:solidFill>
                  <a:srgbClr val="FF0000"/>
                </a:solidFill>
                <a:latin typeface="华文细黑" pitchFamily="2" charset="-122"/>
                <a:ea typeface="华文细黑" pitchFamily="2" charset="-122"/>
              </a:rPr>
              <a:t>64K×8 </a:t>
            </a:r>
            <a:r>
              <a:rPr lang="zh-CN" altLang="en-US" sz="2000" b="1" dirty="0">
                <a:solidFill>
                  <a:srgbClr val="FF0000"/>
                </a:solidFill>
                <a:latin typeface="华文细黑" pitchFamily="2" charset="-122"/>
                <a:ea typeface="华文细黑" pitchFamily="2" charset="-122"/>
              </a:rPr>
              <a:t>：</a:t>
            </a:r>
            <a:r>
              <a:rPr lang="en-US" altLang="zh-CN" sz="2000" b="1" dirty="0">
                <a:solidFill>
                  <a:schemeClr val="tx1"/>
                </a:solidFill>
                <a:latin typeface="华文细黑" pitchFamily="2" charset="-122"/>
                <a:ea typeface="华文细黑" pitchFamily="2" charset="-122"/>
              </a:rPr>
              <a:t>65536</a:t>
            </a:r>
            <a:r>
              <a:rPr lang="zh-CN" altLang="en-US" sz="2000" b="1" dirty="0">
                <a:solidFill>
                  <a:schemeClr val="tx1"/>
                </a:solidFill>
                <a:latin typeface="华文细黑" pitchFamily="2" charset="-122"/>
                <a:ea typeface="华文细黑" pitchFamily="2" charset="-122"/>
              </a:rPr>
              <a:t>（</a:t>
            </a:r>
            <a:r>
              <a:rPr lang="en-US" altLang="zh-CN" sz="2000" b="1" dirty="0">
                <a:solidFill>
                  <a:schemeClr val="tx1"/>
                </a:solidFill>
                <a:latin typeface="华文细黑" pitchFamily="2" charset="-122"/>
                <a:ea typeface="华文细黑" pitchFamily="2" charset="-122"/>
              </a:rPr>
              <a:t>64K</a:t>
            </a:r>
            <a:r>
              <a:rPr lang="zh-CN" altLang="en-US" sz="2000" b="1" dirty="0">
                <a:solidFill>
                  <a:schemeClr val="tx1"/>
                </a:solidFill>
                <a:latin typeface="华文细黑" pitchFamily="2" charset="-122"/>
                <a:ea typeface="华文细黑" pitchFamily="2" charset="-122"/>
              </a:rPr>
              <a:t>）个字单元，每个</a:t>
            </a:r>
            <a:r>
              <a:rPr lang="zh-CN" altLang="en-US" sz="1800" b="1" dirty="0">
                <a:solidFill>
                  <a:schemeClr val="tx1"/>
                </a:solidFill>
                <a:latin typeface="华文细黑" pitchFamily="2" charset="-122"/>
                <a:ea typeface="华文细黑" pitchFamily="2" charset="-122"/>
              </a:rPr>
              <a:t>字</a:t>
            </a:r>
            <a:r>
              <a:rPr lang="zh-CN" altLang="en-US" sz="2000" b="1" dirty="0">
                <a:solidFill>
                  <a:schemeClr val="tx1"/>
                </a:solidFill>
                <a:latin typeface="华文细黑" pitchFamily="2" charset="-122"/>
                <a:ea typeface="华文细黑" pitchFamily="2" charset="-122"/>
              </a:rPr>
              <a:t>单元</a:t>
            </a:r>
            <a:r>
              <a:rPr lang="en-US" altLang="zh-CN" sz="2000" b="1" dirty="0">
                <a:solidFill>
                  <a:schemeClr val="tx1"/>
                </a:solidFill>
                <a:latin typeface="华文细黑" pitchFamily="2" charset="-122"/>
                <a:ea typeface="华文细黑" pitchFamily="2" charset="-122"/>
              </a:rPr>
              <a:t>8</a:t>
            </a:r>
            <a:r>
              <a:rPr lang="zh-CN" altLang="en-US" sz="2000" b="1" dirty="0">
                <a:solidFill>
                  <a:schemeClr val="tx1"/>
                </a:solidFill>
                <a:latin typeface="华文细黑" pitchFamily="2" charset="-122"/>
                <a:ea typeface="华文细黑" pitchFamily="2" charset="-122"/>
              </a:rPr>
              <a:t>位，</a:t>
            </a:r>
            <a:r>
              <a:rPr lang="zh-CN" altLang="en-US" sz="2000" b="1" dirty="0">
                <a:solidFill>
                  <a:srgbClr val="FF0000"/>
                </a:solidFill>
                <a:latin typeface="华文细黑" pitchFamily="2" charset="-122"/>
                <a:ea typeface="华文细黑" pitchFamily="2" charset="-122"/>
              </a:rPr>
              <a:t>也即</a:t>
            </a:r>
            <a:r>
              <a:rPr lang="en-US" altLang="zh-CN" sz="2000" b="1" dirty="0">
                <a:solidFill>
                  <a:srgbClr val="FF0000"/>
                </a:solidFill>
                <a:latin typeface="华文细黑" pitchFamily="2" charset="-122"/>
                <a:ea typeface="华文细黑" pitchFamily="2" charset="-122"/>
              </a:rPr>
              <a:t>64KB</a:t>
            </a:r>
            <a:endParaRPr lang="zh-CN" altLang="en-US" sz="2000" b="1" dirty="0">
              <a:solidFill>
                <a:srgbClr val="FF0000"/>
              </a:solidFill>
              <a:latin typeface="华文细黑" pitchFamily="2" charset="-122"/>
              <a:ea typeface="华文细黑" pitchFamily="2" charset="-122"/>
            </a:endParaRPr>
          </a:p>
          <a:p>
            <a:pPr marL="668338" lvl="1" indent="-193675" eaLnBrk="0" hangingPunct="0">
              <a:lnSpc>
                <a:spcPct val="170000"/>
              </a:lnSpc>
              <a:buClr>
                <a:srgbClr val="0532C3"/>
              </a:buClr>
              <a:buSzPct val="100000"/>
              <a:buFont typeface="Wingdings" pitchFamily="2" charset="2"/>
              <a:buNone/>
            </a:pPr>
            <a:r>
              <a:rPr lang="zh-CN" altLang="en-US" sz="1800" b="1" dirty="0"/>
              <a:t>有多少个存储位元？需要多少条地址线？多少条数据线？</a:t>
            </a:r>
          </a:p>
        </p:txBody>
      </p:sp>
      <p:sp>
        <p:nvSpPr>
          <p:cNvPr id="482309" name="Rectangle 5"/>
          <p:cNvSpPr>
            <a:spLocks noChangeArrowheads="1"/>
          </p:cNvSpPr>
          <p:nvPr/>
        </p:nvSpPr>
        <p:spPr bwMode="auto">
          <a:xfrm>
            <a:off x="323850" y="1628775"/>
            <a:ext cx="8458200" cy="1603375"/>
          </a:xfrm>
          <a:prstGeom prst="rect">
            <a:avLst/>
          </a:prstGeom>
          <a:noFill/>
          <a:ln w="12700">
            <a:noFill/>
            <a:miter lim="800000"/>
            <a:headEnd/>
            <a:tailEnd/>
          </a:ln>
        </p:spPr>
        <p:txBody>
          <a:bodyPr lIns="63500" tIns="25400" rIns="63500" bIns="25400">
            <a:spAutoFit/>
          </a:bodyPr>
          <a:lstStyle/>
          <a:p>
            <a:pPr marL="668338" lvl="1" indent="-193675" eaLnBrk="0" hangingPunct="0">
              <a:lnSpc>
                <a:spcPct val="170000"/>
              </a:lnSpc>
              <a:buClr>
                <a:srgbClr val="0532C3"/>
              </a:buClr>
              <a:buSzPct val="100000"/>
              <a:buFont typeface="Wingdings" pitchFamily="2" charset="2"/>
              <a:buChar char="Ø"/>
            </a:pPr>
            <a:r>
              <a:rPr lang="en-US" altLang="zh-CN" sz="2000" b="1" dirty="0">
                <a:solidFill>
                  <a:schemeClr val="tx1"/>
                </a:solidFill>
                <a:latin typeface="华文细黑" pitchFamily="2" charset="-122"/>
                <a:ea typeface="华文细黑" pitchFamily="2" charset="-122"/>
              </a:rPr>
              <a:t>1K × 2 </a:t>
            </a:r>
            <a:r>
              <a:rPr lang="zh-CN" altLang="en-US" sz="2000" b="1" dirty="0">
                <a:solidFill>
                  <a:schemeClr val="tx1"/>
                </a:solidFill>
                <a:latin typeface="华文细黑" pitchFamily="2" charset="-122"/>
                <a:ea typeface="华文细黑" pitchFamily="2" charset="-122"/>
              </a:rPr>
              <a:t>：1024 个字单元，每个字单元 </a:t>
            </a:r>
            <a:r>
              <a:rPr lang="en-US" altLang="zh-CN" sz="2000" b="1" dirty="0">
                <a:solidFill>
                  <a:schemeClr val="tx1"/>
                </a:solidFill>
                <a:latin typeface="华文细黑" pitchFamily="2" charset="-122"/>
                <a:ea typeface="华文细黑" pitchFamily="2" charset="-122"/>
              </a:rPr>
              <a:t>2 </a:t>
            </a:r>
            <a:r>
              <a:rPr lang="zh-CN" altLang="en-US" sz="2000" b="1" dirty="0">
                <a:solidFill>
                  <a:schemeClr val="tx1"/>
                </a:solidFill>
                <a:latin typeface="华文细黑" pitchFamily="2" charset="-122"/>
                <a:ea typeface="华文细黑" pitchFamily="2" charset="-122"/>
              </a:rPr>
              <a:t>位（二进制位）</a:t>
            </a:r>
          </a:p>
          <a:p>
            <a:pPr marL="668338" lvl="1" indent="-193675" eaLnBrk="0" hangingPunct="0">
              <a:lnSpc>
                <a:spcPct val="170000"/>
              </a:lnSpc>
              <a:buClr>
                <a:srgbClr val="0532C3"/>
              </a:buClr>
              <a:buSzPct val="100000"/>
              <a:buFont typeface="Wingdings" pitchFamily="2" charset="2"/>
              <a:buNone/>
            </a:pPr>
            <a:r>
              <a:rPr lang="zh-CN" altLang="en-US" sz="2000" b="1" dirty="0">
                <a:latin typeface="宋体" pitchFamily="2" charset="-122"/>
              </a:rPr>
              <a:t>意味着任一时刻可以（也只能）访问</a:t>
            </a:r>
            <a:r>
              <a:rPr lang="en-US" altLang="zh-CN" sz="2000" b="1" dirty="0">
                <a:latin typeface="宋体" pitchFamily="2" charset="-122"/>
              </a:rPr>
              <a:t>1024</a:t>
            </a:r>
            <a:r>
              <a:rPr lang="zh-CN" altLang="en-US" sz="2000" b="1" dirty="0">
                <a:latin typeface="宋体" pitchFamily="2" charset="-122"/>
              </a:rPr>
              <a:t>个独立字单元中的</a:t>
            </a:r>
          </a:p>
          <a:p>
            <a:pPr marL="668338" lvl="1" indent="-193675" eaLnBrk="0" hangingPunct="0">
              <a:lnSpc>
                <a:spcPct val="170000"/>
              </a:lnSpc>
              <a:buClr>
                <a:srgbClr val="0532C3"/>
              </a:buClr>
              <a:buSzPct val="100000"/>
              <a:buFont typeface="Wingdings" pitchFamily="2" charset="2"/>
              <a:buNone/>
            </a:pPr>
            <a:r>
              <a:rPr lang="zh-CN" altLang="en-US" sz="2000" b="1" dirty="0">
                <a:latin typeface="宋体" pitchFamily="2" charset="-122"/>
              </a:rPr>
              <a:t>任意一个，每次读写的数据位数是一个字单元的容量（</a:t>
            </a:r>
            <a:r>
              <a:rPr lang="en-US" altLang="zh-CN" sz="2000" b="1" dirty="0">
                <a:latin typeface="宋体" pitchFamily="2" charset="-122"/>
              </a:rPr>
              <a:t>2</a:t>
            </a:r>
            <a:r>
              <a:rPr lang="zh-CN" altLang="en-US" sz="2000" b="1" dirty="0">
                <a:latin typeface="宋体" pitchFamily="2" charset="-122"/>
              </a:rPr>
              <a:t>位）</a:t>
            </a:r>
          </a:p>
        </p:txBody>
      </p:sp>
      <p:sp>
        <p:nvSpPr>
          <p:cNvPr id="482310" name="Rectangle 6"/>
          <p:cNvSpPr>
            <a:spLocks noChangeArrowheads="1"/>
          </p:cNvSpPr>
          <p:nvPr/>
        </p:nvSpPr>
        <p:spPr bwMode="auto">
          <a:xfrm>
            <a:off x="323850" y="3213100"/>
            <a:ext cx="8458200" cy="2120900"/>
          </a:xfrm>
          <a:prstGeom prst="rect">
            <a:avLst/>
          </a:prstGeom>
          <a:noFill/>
          <a:ln w="12700">
            <a:noFill/>
            <a:miter lim="800000"/>
            <a:headEnd/>
            <a:tailEnd/>
          </a:ln>
        </p:spPr>
        <p:txBody>
          <a:bodyPr lIns="63500" tIns="25400" rIns="63500" bIns="25400">
            <a:spAutoFit/>
          </a:bodyPr>
          <a:lstStyle/>
          <a:p>
            <a:pPr marL="668338" lvl="1" indent="-193675" eaLnBrk="0" hangingPunct="0">
              <a:lnSpc>
                <a:spcPct val="170000"/>
              </a:lnSpc>
              <a:buClr>
                <a:srgbClr val="0532C3"/>
              </a:buClr>
              <a:buSzPct val="100000"/>
              <a:buFont typeface="Wingdings" pitchFamily="2" charset="2"/>
              <a:buNone/>
            </a:pPr>
            <a:r>
              <a:rPr lang="zh-CN" altLang="en-US" sz="2000" b="1">
                <a:solidFill>
                  <a:schemeClr val="tx1"/>
                </a:solidFill>
                <a:latin typeface="华文细黑" pitchFamily="2" charset="-122"/>
                <a:ea typeface="华文细黑" pitchFamily="2" charset="-122"/>
              </a:rPr>
              <a:t>对于</a:t>
            </a:r>
            <a:r>
              <a:rPr lang="en-US" altLang="zh-CN" sz="2000" b="1">
                <a:solidFill>
                  <a:schemeClr val="tx1"/>
                </a:solidFill>
                <a:latin typeface="华文细黑" pitchFamily="2" charset="-122"/>
                <a:ea typeface="华文细黑" pitchFamily="2" charset="-122"/>
              </a:rPr>
              <a:t>1K X 2</a:t>
            </a:r>
            <a:r>
              <a:rPr lang="zh-CN" altLang="en-US" sz="2000" b="1">
                <a:solidFill>
                  <a:schemeClr val="tx1"/>
                </a:solidFill>
                <a:latin typeface="华文细黑" pitchFamily="2" charset="-122"/>
                <a:ea typeface="华文细黑" pitchFamily="2" charset="-122"/>
              </a:rPr>
              <a:t>的存储芯片：</a:t>
            </a:r>
          </a:p>
          <a:p>
            <a:pPr marL="668338" lvl="1" indent="-193675" eaLnBrk="0" hangingPunct="0">
              <a:lnSpc>
                <a:spcPct val="170000"/>
              </a:lnSpc>
              <a:buClr>
                <a:srgbClr val="0532C3"/>
              </a:buClr>
              <a:buSzPct val="100000"/>
              <a:buFont typeface="Wingdings" pitchFamily="2" charset="2"/>
              <a:buNone/>
            </a:pPr>
            <a:r>
              <a:rPr lang="zh-CN" altLang="en-US" sz="2000" b="1"/>
              <a:t>有多少个存储位元？</a:t>
            </a:r>
            <a:r>
              <a:rPr lang="zh-CN" altLang="en-US" sz="2000" b="1">
                <a:solidFill>
                  <a:schemeClr val="tx1"/>
                </a:solidFill>
              </a:rPr>
              <a:t>共</a:t>
            </a:r>
            <a:r>
              <a:rPr lang="en-US" altLang="zh-CN" sz="2000" b="1">
                <a:solidFill>
                  <a:schemeClr val="tx1"/>
                </a:solidFill>
                <a:latin typeface="华文细黑" pitchFamily="2" charset="-122"/>
                <a:ea typeface="华文细黑" pitchFamily="2" charset="-122"/>
              </a:rPr>
              <a:t>1K</a:t>
            </a:r>
            <a:r>
              <a:rPr lang="zh-CN" altLang="en-US" sz="2000" b="1">
                <a:solidFill>
                  <a:schemeClr val="tx1"/>
                </a:solidFill>
                <a:latin typeface="华文细黑" pitchFamily="2" charset="-122"/>
                <a:ea typeface="华文细黑" pitchFamily="2" charset="-122"/>
              </a:rPr>
              <a:t>个（</a:t>
            </a:r>
            <a:r>
              <a:rPr lang="en-US" altLang="zh-CN" sz="2000" b="1">
                <a:solidFill>
                  <a:schemeClr val="tx1"/>
                </a:solidFill>
                <a:latin typeface="华文细黑" pitchFamily="2" charset="-122"/>
                <a:ea typeface="华文细黑" pitchFamily="2" charset="-122"/>
              </a:rPr>
              <a:t>1024</a:t>
            </a:r>
            <a:r>
              <a:rPr lang="zh-CN" altLang="en-US" sz="2000" b="1">
                <a:solidFill>
                  <a:schemeClr val="tx1"/>
                </a:solidFill>
                <a:latin typeface="华文细黑" pitchFamily="2" charset="-122"/>
                <a:ea typeface="华文细黑" pitchFamily="2" charset="-122"/>
              </a:rPr>
              <a:t>个）字单元，</a:t>
            </a:r>
            <a:r>
              <a:rPr lang="zh-CN" altLang="en-US" sz="2000" b="1">
                <a:solidFill>
                  <a:schemeClr val="tx1"/>
                </a:solidFill>
              </a:rPr>
              <a:t>每个字单元</a:t>
            </a:r>
            <a:r>
              <a:rPr lang="en-US" altLang="zh-CN" sz="2000" b="1">
                <a:solidFill>
                  <a:schemeClr val="tx1"/>
                </a:solidFill>
              </a:rPr>
              <a:t>2</a:t>
            </a:r>
            <a:r>
              <a:rPr lang="zh-CN" altLang="en-US" sz="2000" b="1">
                <a:solidFill>
                  <a:schemeClr val="tx1"/>
                </a:solidFill>
              </a:rPr>
              <a:t>位</a:t>
            </a:r>
            <a:endParaRPr lang="zh-CN" altLang="en-US" sz="2000" b="1">
              <a:latin typeface="宋体" pitchFamily="2" charset="-122"/>
            </a:endParaRPr>
          </a:p>
          <a:p>
            <a:pPr marL="668338" lvl="1" indent="-193675" eaLnBrk="0" hangingPunct="0">
              <a:lnSpc>
                <a:spcPct val="170000"/>
              </a:lnSpc>
              <a:buClr>
                <a:srgbClr val="0532C3"/>
              </a:buClr>
              <a:buSzPct val="100000"/>
              <a:buFont typeface="Wingdings" pitchFamily="2" charset="2"/>
              <a:buNone/>
            </a:pPr>
            <a:r>
              <a:rPr lang="zh-CN" altLang="en-US" sz="2000" b="1">
                <a:latin typeface="宋体" pitchFamily="2" charset="-122"/>
              </a:rPr>
              <a:t>需多少条地址线？</a:t>
            </a:r>
            <a:r>
              <a:rPr lang="zh-CN" altLang="en-US" sz="2000" b="1">
                <a:solidFill>
                  <a:schemeClr val="tx1"/>
                </a:solidFill>
                <a:latin typeface="华文细黑" pitchFamily="2" charset="-122"/>
                <a:ea typeface="华文细黑" pitchFamily="2" charset="-122"/>
              </a:rPr>
              <a:t>按字单元寻址，</a:t>
            </a:r>
            <a:r>
              <a:rPr lang="en-US" altLang="zh-CN" sz="2000" b="1">
                <a:solidFill>
                  <a:schemeClr val="tx1"/>
                </a:solidFill>
                <a:latin typeface="华文细黑" pitchFamily="2" charset="-122"/>
                <a:ea typeface="华文细黑" pitchFamily="2" charset="-122"/>
              </a:rPr>
              <a:t>1024</a:t>
            </a:r>
            <a:r>
              <a:rPr lang="zh-CN" altLang="en-US" sz="2000" b="1">
                <a:solidFill>
                  <a:schemeClr val="tx1"/>
                </a:solidFill>
                <a:latin typeface="华文细黑" pitchFamily="2" charset="-122"/>
                <a:ea typeface="华文细黑" pitchFamily="2" charset="-122"/>
              </a:rPr>
              <a:t>个（</a:t>
            </a:r>
            <a:r>
              <a:rPr lang="en-US" altLang="zh-CN" sz="2000" b="1">
                <a:solidFill>
                  <a:schemeClr val="tx1"/>
                </a:solidFill>
                <a:latin typeface="华文细黑" pitchFamily="2" charset="-122"/>
                <a:ea typeface="华文细黑" pitchFamily="2" charset="-122"/>
              </a:rPr>
              <a:t>2</a:t>
            </a:r>
            <a:r>
              <a:rPr lang="en-US" altLang="zh-CN" sz="2000" b="1" baseline="30000">
                <a:solidFill>
                  <a:schemeClr val="tx1"/>
                </a:solidFill>
                <a:latin typeface="华文细黑" pitchFamily="2" charset="-122"/>
                <a:ea typeface="华文细黑" pitchFamily="2" charset="-122"/>
              </a:rPr>
              <a:t>10</a:t>
            </a:r>
            <a:r>
              <a:rPr lang="zh-CN" altLang="en-US" sz="2000" b="1">
                <a:solidFill>
                  <a:schemeClr val="tx1"/>
                </a:solidFill>
                <a:latin typeface="华文细黑" pitchFamily="2" charset="-122"/>
                <a:ea typeface="华文细黑" pitchFamily="2" charset="-122"/>
              </a:rPr>
              <a:t>个）字单元</a:t>
            </a:r>
          </a:p>
          <a:p>
            <a:pPr marL="668338" lvl="1" indent="-193675" eaLnBrk="0" hangingPunct="0">
              <a:lnSpc>
                <a:spcPct val="170000"/>
              </a:lnSpc>
              <a:buClr>
                <a:srgbClr val="0532C3"/>
              </a:buClr>
              <a:buSzPct val="100000"/>
              <a:buFont typeface="Wingdings" pitchFamily="2" charset="2"/>
              <a:buNone/>
            </a:pPr>
            <a:r>
              <a:rPr lang="zh-CN" altLang="en-US" sz="2000" b="1">
                <a:latin typeface="宋体" pitchFamily="2" charset="-122"/>
              </a:rPr>
              <a:t>需要多少条数据线？</a:t>
            </a:r>
            <a:r>
              <a:rPr lang="zh-CN" altLang="en-US" sz="2000" b="1">
                <a:solidFill>
                  <a:schemeClr val="tx1"/>
                </a:solidFill>
                <a:latin typeface="华文细黑" pitchFamily="2" charset="-122"/>
                <a:ea typeface="华文细黑" pitchFamily="2" charset="-122"/>
              </a:rPr>
              <a:t>一次访问一个字单元，每个字</a:t>
            </a:r>
            <a:r>
              <a:rPr lang="zh-CN" altLang="en-US" sz="1800" b="1">
                <a:solidFill>
                  <a:schemeClr val="tx1"/>
                </a:solidFill>
              </a:rPr>
              <a:t>单元</a:t>
            </a:r>
            <a:r>
              <a:rPr lang="zh-CN" altLang="en-US" sz="2000" b="1">
                <a:solidFill>
                  <a:schemeClr val="tx1"/>
                </a:solidFill>
                <a:latin typeface="华文细黑" pitchFamily="2" charset="-122"/>
                <a:ea typeface="华文细黑" pitchFamily="2" charset="-122"/>
              </a:rPr>
              <a:t>是</a:t>
            </a:r>
            <a:r>
              <a:rPr lang="en-US" altLang="zh-CN" sz="2000" b="1">
                <a:solidFill>
                  <a:schemeClr val="tx1"/>
                </a:solidFill>
                <a:latin typeface="华文细黑" pitchFamily="2" charset="-122"/>
                <a:ea typeface="华文细黑" pitchFamily="2" charset="-122"/>
              </a:rPr>
              <a:t>2</a:t>
            </a:r>
            <a:r>
              <a:rPr lang="zh-CN" altLang="en-US" sz="2000" b="1">
                <a:solidFill>
                  <a:schemeClr val="tx1"/>
                </a:solidFill>
                <a:latin typeface="华文细黑" pitchFamily="2" charset="-122"/>
                <a:ea typeface="华文细黑" pitchFamily="2" charset="-122"/>
              </a:rPr>
              <a:t>位</a:t>
            </a:r>
          </a:p>
        </p:txBody>
      </p:sp>
      <p:sp>
        <p:nvSpPr>
          <p:cNvPr id="482311" name="Rectangle 7"/>
          <p:cNvSpPr>
            <a:spLocks noChangeArrowheads="1"/>
          </p:cNvSpPr>
          <p:nvPr/>
        </p:nvSpPr>
        <p:spPr bwMode="auto">
          <a:xfrm>
            <a:off x="7451725" y="3230563"/>
            <a:ext cx="1296988" cy="2070100"/>
          </a:xfrm>
          <a:prstGeom prst="rect">
            <a:avLst/>
          </a:prstGeom>
          <a:noFill/>
          <a:ln w="12700">
            <a:noFill/>
            <a:miter lim="800000"/>
            <a:headEnd/>
            <a:tailEnd/>
          </a:ln>
        </p:spPr>
        <p:txBody>
          <a:bodyPr lIns="63500" tIns="25400" rIns="63500" bIns="25400">
            <a:spAutoFit/>
          </a:bodyPr>
          <a:lstStyle/>
          <a:p>
            <a:pPr marL="668338" lvl="1" indent="-193675" algn="r" eaLnBrk="0" hangingPunct="0">
              <a:lnSpc>
                <a:spcPct val="170000"/>
              </a:lnSpc>
              <a:buClr>
                <a:srgbClr val="0532C3"/>
              </a:buClr>
              <a:buSzPct val="100000"/>
              <a:buFont typeface="Wingdings" pitchFamily="2" charset="2"/>
              <a:buNone/>
            </a:pPr>
            <a:endParaRPr lang="zh-CN" altLang="en-US" sz="2000" b="1">
              <a:solidFill>
                <a:schemeClr val="tx1"/>
              </a:solidFill>
              <a:latin typeface="华文细黑" pitchFamily="2" charset="-122"/>
              <a:ea typeface="华文细黑" pitchFamily="2" charset="-122"/>
            </a:endParaRPr>
          </a:p>
          <a:p>
            <a:pPr marL="668338" lvl="1" indent="-193675" algn="r" eaLnBrk="0" hangingPunct="0">
              <a:lnSpc>
                <a:spcPct val="170000"/>
              </a:lnSpc>
              <a:buClr>
                <a:srgbClr val="0532C3"/>
              </a:buClr>
              <a:buSzPct val="100000"/>
              <a:buFont typeface="Wingdings" pitchFamily="2" charset="2"/>
              <a:buNone/>
            </a:pPr>
            <a:r>
              <a:rPr lang="en-US" altLang="zh-CN" sz="1800" b="1">
                <a:latin typeface="华文细黑" pitchFamily="2" charset="-122"/>
                <a:ea typeface="华文细黑" pitchFamily="2" charset="-122"/>
              </a:rPr>
              <a:t>2048</a:t>
            </a:r>
            <a:endParaRPr lang="en-US" altLang="zh-CN" sz="2000" b="1">
              <a:latin typeface="华文细黑" pitchFamily="2" charset="-122"/>
              <a:ea typeface="华文细黑" pitchFamily="2" charset="-122"/>
            </a:endParaRPr>
          </a:p>
          <a:p>
            <a:pPr marL="668338" lvl="1" indent="-193675" algn="r" eaLnBrk="0" hangingPunct="0">
              <a:lnSpc>
                <a:spcPct val="170000"/>
              </a:lnSpc>
              <a:buClr>
                <a:srgbClr val="0532C3"/>
              </a:buClr>
              <a:buSzPct val="100000"/>
              <a:buFont typeface="Wingdings" pitchFamily="2" charset="2"/>
              <a:buNone/>
            </a:pPr>
            <a:r>
              <a:rPr lang="en-US" altLang="zh-CN" sz="2000" b="1">
                <a:latin typeface="宋体" pitchFamily="2" charset="-122"/>
              </a:rPr>
              <a:t>10</a:t>
            </a:r>
            <a:endParaRPr lang="en-US" altLang="zh-CN" sz="2000" b="1">
              <a:solidFill>
                <a:schemeClr val="tx1"/>
              </a:solidFill>
              <a:latin typeface="华文细黑" pitchFamily="2" charset="-122"/>
              <a:ea typeface="华文细黑" pitchFamily="2" charset="-122"/>
            </a:endParaRPr>
          </a:p>
          <a:p>
            <a:pPr marL="668338" lvl="1" indent="-193675" algn="r" eaLnBrk="0" hangingPunct="0">
              <a:lnSpc>
                <a:spcPct val="170000"/>
              </a:lnSpc>
              <a:buClr>
                <a:srgbClr val="0532C3"/>
              </a:buClr>
              <a:buSzPct val="100000"/>
              <a:buFont typeface="Wingdings" pitchFamily="2" charset="2"/>
              <a:buNone/>
            </a:pPr>
            <a:r>
              <a:rPr lang="en-US" altLang="zh-CN" sz="2000" b="1">
                <a:latin typeface="宋体" pitchFamily="2" charset="-122"/>
              </a:rPr>
              <a:t>2</a:t>
            </a:r>
            <a:endParaRPr lang="zh-CN" altLang="en-US" sz="2000" b="1">
              <a:solidFill>
                <a:schemeClr val="tx1"/>
              </a:solidFill>
              <a:latin typeface="华文细黑" pitchFamily="2" charset="-122"/>
              <a:ea typeface="华文细黑" pitchFamily="2" charset="-122"/>
            </a:endParaRPr>
          </a:p>
        </p:txBody>
      </p:sp>
    </p:spTree>
    <p:extLst>
      <p:ext uri="{BB962C8B-B14F-4D97-AF65-F5344CB8AC3E}">
        <p14:creationId xmlns:p14="http://schemas.microsoft.com/office/powerpoint/2010/main" val="14772821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539750" y="404813"/>
            <a:ext cx="6696075" cy="368300"/>
          </a:xfrm>
        </p:spPr>
        <p:txBody>
          <a:bodyPr/>
          <a:lstStyle/>
          <a:p>
            <a:r>
              <a:rPr lang="zh-CN" altLang="en-US" i="0">
                <a:latin typeface="黑体" pitchFamily="2" charset="-122"/>
                <a:ea typeface="黑体" pitchFamily="2" charset="-122"/>
              </a:rPr>
              <a:t>主存储器扩展方法</a:t>
            </a:r>
          </a:p>
        </p:txBody>
      </p:sp>
      <p:sp>
        <p:nvSpPr>
          <p:cNvPr id="633859" name="Rectangle 3"/>
          <p:cNvSpPr>
            <a:spLocks noChangeArrowheads="1"/>
          </p:cNvSpPr>
          <p:nvPr/>
        </p:nvSpPr>
        <p:spPr bwMode="auto">
          <a:xfrm>
            <a:off x="611188" y="908050"/>
            <a:ext cx="8137525" cy="5542030"/>
          </a:xfrm>
          <a:prstGeom prst="rect">
            <a:avLst/>
          </a:prstGeom>
          <a:noFill/>
          <a:ln w="12700">
            <a:noFill/>
            <a:miter lim="800000"/>
            <a:headEnd/>
            <a:tailEnd/>
          </a:ln>
          <a:effectLst/>
        </p:spPr>
        <p:txBody>
          <a:bodyPr lIns="63500" tIns="25400" rIns="63500" bIns="25400">
            <a:spAutoFit/>
          </a:bodyPr>
          <a:lstStyle>
            <a:lvl1pPr marL="457200" indent="-457200" eaLnBrk="0" hangingPunct="0">
              <a:lnSpc>
                <a:spcPct val="85000"/>
              </a:lnSpc>
              <a:spcBef>
                <a:spcPct val="40000"/>
              </a:spcBef>
              <a:buClr>
                <a:srgbClr val="001ADC"/>
              </a:buClr>
              <a:buSzPct val="100000"/>
              <a:buFont typeface="Wingdings" pitchFamily="2" charset="2"/>
              <a:buChar char="Ø"/>
              <a:defRPr b="1">
                <a:solidFill>
                  <a:schemeClr val="tx1"/>
                </a:solidFill>
                <a:latin typeface="Arial" pitchFamily="34" charset="0"/>
                <a:ea typeface="宋体" pitchFamily="2" charset="-122"/>
              </a:defRPr>
            </a:lvl1pPr>
            <a:lvl2pPr marL="931863" indent="-457200" eaLnBrk="0" hangingPunct="0">
              <a:lnSpc>
                <a:spcPct val="85000"/>
              </a:lnSpc>
              <a:spcBef>
                <a:spcPct val="40000"/>
              </a:spcBef>
              <a:buClr>
                <a:srgbClr val="001ADC"/>
              </a:buClr>
              <a:buSzPct val="100000"/>
              <a:buFont typeface="Wingdings" pitchFamily="2" charset="2"/>
              <a:buChar char="Ø"/>
              <a:defRPr b="1">
                <a:solidFill>
                  <a:schemeClr val="tx1"/>
                </a:solidFill>
                <a:latin typeface="Arial" pitchFamily="34" charset="0"/>
                <a:ea typeface="宋体" pitchFamily="2" charset="-122"/>
              </a:defRPr>
            </a:lvl2pPr>
            <a:lvl3pPr marL="1143000" indent="-228600" eaLnBrk="0" hangingPunct="0">
              <a:lnSpc>
                <a:spcPct val="85000"/>
              </a:lnSpc>
              <a:spcBef>
                <a:spcPct val="40000"/>
              </a:spcBef>
              <a:buClr>
                <a:srgbClr val="001ADC"/>
              </a:buClr>
              <a:buSzPct val="100000"/>
              <a:buFont typeface="Wingdings" pitchFamily="2" charset="2"/>
              <a:buChar char="Ø"/>
              <a:defRPr b="1">
                <a:solidFill>
                  <a:schemeClr val="tx1"/>
                </a:solidFill>
                <a:latin typeface="Arial" pitchFamily="34" charset="0"/>
                <a:ea typeface="宋体" pitchFamily="2" charset="-122"/>
              </a:defRPr>
            </a:lvl3pPr>
            <a:lvl4pPr marL="1600200" indent="-228600" eaLnBrk="0" hangingPunct="0">
              <a:lnSpc>
                <a:spcPct val="85000"/>
              </a:lnSpc>
              <a:spcBef>
                <a:spcPct val="40000"/>
              </a:spcBef>
              <a:buClr>
                <a:srgbClr val="001ADC"/>
              </a:buClr>
              <a:buSzPct val="100000"/>
              <a:buFont typeface="Wingdings" pitchFamily="2" charset="2"/>
              <a:buChar char="Ø"/>
              <a:defRPr b="1">
                <a:solidFill>
                  <a:schemeClr val="tx1"/>
                </a:solidFill>
                <a:latin typeface="Arial" pitchFamily="34" charset="0"/>
                <a:ea typeface="宋体" pitchFamily="2" charset="-122"/>
              </a:defRPr>
            </a:lvl4pPr>
            <a:lvl5pPr marL="2057400" indent="-228600" eaLnBrk="0" hangingPunct="0">
              <a:lnSpc>
                <a:spcPct val="85000"/>
              </a:lnSpc>
              <a:spcBef>
                <a:spcPct val="40000"/>
              </a:spcBef>
              <a:buClr>
                <a:srgbClr val="001ADC"/>
              </a:buClr>
              <a:buSzPct val="100000"/>
              <a:buFont typeface="Wingdings" pitchFamily="2" charset="2"/>
              <a:buChar char="Ø"/>
              <a:defRPr b="1">
                <a:solidFill>
                  <a:schemeClr val="tx1"/>
                </a:solidFill>
                <a:latin typeface="Arial" pitchFamily="34" charset="0"/>
                <a:ea typeface="宋体" pitchFamily="2" charset="-122"/>
              </a:defRPr>
            </a:lvl5pPr>
            <a:lvl6pPr marL="2514600" indent="-228600" eaLnBrk="0" fontAlgn="base" hangingPunct="0">
              <a:lnSpc>
                <a:spcPct val="85000"/>
              </a:lnSpc>
              <a:spcBef>
                <a:spcPct val="40000"/>
              </a:spcBef>
              <a:spcAft>
                <a:spcPct val="0"/>
              </a:spcAft>
              <a:buClr>
                <a:srgbClr val="001ADC"/>
              </a:buClr>
              <a:buSzPct val="100000"/>
              <a:buFont typeface="Wingdings" pitchFamily="2" charset="2"/>
              <a:buChar char="Ø"/>
              <a:defRPr b="1">
                <a:solidFill>
                  <a:schemeClr val="tx1"/>
                </a:solidFill>
                <a:latin typeface="Arial" pitchFamily="34" charset="0"/>
                <a:ea typeface="宋体" pitchFamily="2" charset="-122"/>
              </a:defRPr>
            </a:lvl6pPr>
            <a:lvl7pPr marL="2971800" indent="-228600" eaLnBrk="0" fontAlgn="base" hangingPunct="0">
              <a:lnSpc>
                <a:spcPct val="85000"/>
              </a:lnSpc>
              <a:spcBef>
                <a:spcPct val="40000"/>
              </a:spcBef>
              <a:spcAft>
                <a:spcPct val="0"/>
              </a:spcAft>
              <a:buClr>
                <a:srgbClr val="001ADC"/>
              </a:buClr>
              <a:buSzPct val="100000"/>
              <a:buFont typeface="Wingdings" pitchFamily="2" charset="2"/>
              <a:buChar char="Ø"/>
              <a:defRPr b="1">
                <a:solidFill>
                  <a:schemeClr val="tx1"/>
                </a:solidFill>
                <a:latin typeface="Arial" pitchFamily="34" charset="0"/>
                <a:ea typeface="宋体" pitchFamily="2" charset="-122"/>
              </a:defRPr>
            </a:lvl7pPr>
            <a:lvl8pPr marL="3429000" indent="-228600" eaLnBrk="0" fontAlgn="base" hangingPunct="0">
              <a:lnSpc>
                <a:spcPct val="85000"/>
              </a:lnSpc>
              <a:spcBef>
                <a:spcPct val="40000"/>
              </a:spcBef>
              <a:spcAft>
                <a:spcPct val="0"/>
              </a:spcAft>
              <a:buClr>
                <a:srgbClr val="001ADC"/>
              </a:buClr>
              <a:buSzPct val="100000"/>
              <a:buFont typeface="Wingdings" pitchFamily="2" charset="2"/>
              <a:buChar char="Ø"/>
              <a:defRPr b="1">
                <a:solidFill>
                  <a:schemeClr val="tx1"/>
                </a:solidFill>
                <a:latin typeface="Arial" pitchFamily="34" charset="0"/>
                <a:ea typeface="宋体" pitchFamily="2" charset="-122"/>
              </a:defRPr>
            </a:lvl8pPr>
            <a:lvl9pPr marL="3886200" indent="-228600" eaLnBrk="0" fontAlgn="base" hangingPunct="0">
              <a:lnSpc>
                <a:spcPct val="85000"/>
              </a:lnSpc>
              <a:spcBef>
                <a:spcPct val="40000"/>
              </a:spcBef>
              <a:spcAft>
                <a:spcPct val="0"/>
              </a:spcAft>
              <a:buClr>
                <a:srgbClr val="001ADC"/>
              </a:buClr>
              <a:buSzPct val="100000"/>
              <a:buFont typeface="Wingdings" pitchFamily="2" charset="2"/>
              <a:buChar char="Ø"/>
              <a:defRPr b="1">
                <a:solidFill>
                  <a:schemeClr val="tx1"/>
                </a:solidFill>
                <a:latin typeface="Arial" pitchFamily="34" charset="0"/>
                <a:ea typeface="宋体" pitchFamily="2" charset="-122"/>
              </a:defRPr>
            </a:lvl9pPr>
          </a:lstStyle>
          <a:p>
            <a:pPr>
              <a:lnSpc>
                <a:spcPct val="120000"/>
              </a:lnSpc>
              <a:spcBef>
                <a:spcPct val="65000"/>
              </a:spcBef>
              <a:buClr>
                <a:srgbClr val="FF0000"/>
              </a:buClr>
              <a:defRPr/>
            </a:pPr>
            <a:r>
              <a:rPr lang="zh-CN" altLang="en-US" sz="2400" dirty="0">
                <a:effectLst>
                  <a:outerShdw blurRad="38100" dist="38100" dir="2700000" algn="tl">
                    <a:srgbClr val="C0C0C0"/>
                  </a:outerShdw>
                </a:effectLst>
                <a:ea typeface="黑体" pitchFamily="2" charset="-122"/>
              </a:rPr>
              <a:t>混合扩展的</a:t>
            </a:r>
            <a:r>
              <a:rPr lang="zh-CN" altLang="en-US" sz="2400" dirty="0">
                <a:effectLst>
                  <a:outerShdw blurRad="38100" dist="38100" dir="2700000" algn="tl">
                    <a:srgbClr val="C0C0C0"/>
                  </a:outerShdw>
                </a:effectLst>
                <a:ea typeface="黑体" pitchFamily="2" charset="-122"/>
                <a:sym typeface="Symbol" pitchFamily="18" charset="2"/>
              </a:rPr>
              <a:t>基本思路</a:t>
            </a:r>
            <a:endParaRPr lang="zh-CN" altLang="en-US" sz="2400" dirty="0">
              <a:ea typeface="黑体" pitchFamily="2" charset="-122"/>
              <a:sym typeface="Symbol" pitchFamily="18" charset="2"/>
            </a:endParaRPr>
          </a:p>
          <a:p>
            <a:pPr lvl="1">
              <a:lnSpc>
                <a:spcPct val="120000"/>
              </a:lnSpc>
              <a:buFont typeface="Wingdings" pitchFamily="2" charset="2"/>
              <a:buAutoNum type="arabicPeriod"/>
              <a:defRPr/>
            </a:pPr>
            <a:r>
              <a:rPr lang="zh-CN" altLang="en-US" sz="2000" dirty="0">
                <a:latin typeface="华文细黑" pitchFamily="2" charset="-122"/>
                <a:ea typeface="黑体" pitchFamily="2" charset="-122"/>
                <a:sym typeface="Symbol" pitchFamily="18" charset="2"/>
              </a:rPr>
              <a:t>确定每个芯片的地址</a:t>
            </a:r>
            <a:r>
              <a:rPr lang="zh-CN" altLang="en-US" dirty="0">
                <a:ea typeface="黑体" pitchFamily="2" charset="-122"/>
                <a:sym typeface="Symbol" pitchFamily="18" charset="2"/>
              </a:rPr>
              <a:t>位</a:t>
            </a:r>
            <a:r>
              <a:rPr lang="zh-CN" altLang="en-US" sz="2000" dirty="0">
                <a:latin typeface="华文细黑" pitchFamily="2" charset="-122"/>
                <a:ea typeface="黑体" pitchFamily="2" charset="-122"/>
                <a:sym typeface="Symbol" pitchFamily="18" charset="2"/>
              </a:rPr>
              <a:t>数、数据位数。</a:t>
            </a:r>
          </a:p>
          <a:p>
            <a:pPr lvl="1">
              <a:lnSpc>
                <a:spcPct val="120000"/>
              </a:lnSpc>
              <a:buFont typeface="Wingdings" pitchFamily="2" charset="2"/>
              <a:buAutoNum type="arabicPeriod"/>
              <a:defRPr/>
            </a:pPr>
            <a:r>
              <a:rPr lang="zh-CN" altLang="en-US" sz="2000" dirty="0">
                <a:latin typeface="华文细黑" pitchFamily="2" charset="-122"/>
                <a:ea typeface="黑体" pitchFamily="2" charset="-122"/>
                <a:sym typeface="Symbol" pitchFamily="18" charset="2"/>
              </a:rPr>
              <a:t>确定整个存储空间所需的地址总线和数据总线的数量。</a:t>
            </a:r>
          </a:p>
          <a:p>
            <a:pPr lvl="1">
              <a:lnSpc>
                <a:spcPct val="120000"/>
              </a:lnSpc>
              <a:buFont typeface="Wingdings" pitchFamily="2" charset="2"/>
              <a:buAutoNum type="arabicPeriod"/>
              <a:defRPr/>
            </a:pPr>
            <a:r>
              <a:rPr lang="zh-CN" altLang="en-US" sz="2000" dirty="0">
                <a:latin typeface="华文细黑" pitchFamily="2" charset="-122"/>
                <a:ea typeface="黑体" pitchFamily="2" charset="-122"/>
                <a:sym typeface="Symbol" pitchFamily="18" charset="2"/>
              </a:rPr>
              <a:t>计算所需芯片的数量，确定每个芯片在整个存储空间中的地址空间范围、位空间范围 </a:t>
            </a:r>
          </a:p>
          <a:p>
            <a:pPr lvl="1">
              <a:lnSpc>
                <a:spcPct val="120000"/>
              </a:lnSpc>
              <a:buFont typeface="Wingdings" pitchFamily="2" charset="2"/>
              <a:buAutoNum type="arabicPeriod"/>
              <a:defRPr/>
            </a:pPr>
            <a:r>
              <a:rPr lang="zh-CN" altLang="en-US" sz="2000" dirty="0">
                <a:latin typeface="华文细黑" pitchFamily="2" charset="-122"/>
                <a:ea typeface="华文细黑" pitchFamily="2" charset="-122"/>
                <a:sym typeface="Symbol" pitchFamily="18" charset="2"/>
              </a:rPr>
              <a:t>所有芯片的地址全部连接到地址总线对应的地址线上。</a:t>
            </a:r>
          </a:p>
          <a:p>
            <a:pPr lvl="1">
              <a:lnSpc>
                <a:spcPct val="120000"/>
              </a:lnSpc>
              <a:buFont typeface="Wingdings" pitchFamily="2" charset="2"/>
              <a:buAutoNum type="arabicPeriod"/>
              <a:defRPr/>
            </a:pPr>
            <a:r>
              <a:rPr lang="zh-CN" altLang="en-US" sz="2000" dirty="0">
                <a:latin typeface="华文细黑" pitchFamily="2" charset="-122"/>
                <a:ea typeface="华文细黑" pitchFamily="2" charset="-122"/>
                <a:sym typeface="Symbol" pitchFamily="18" charset="2"/>
              </a:rPr>
              <a:t>同一字空间的存储芯片</a:t>
            </a:r>
            <a:r>
              <a:rPr lang="en-US" altLang="zh-CN" sz="2000" dirty="0">
                <a:latin typeface="华文细黑" pitchFamily="2" charset="-122"/>
                <a:ea typeface="华文细黑" pitchFamily="2" charset="-122"/>
                <a:sym typeface="Symbol" pitchFamily="18" charset="2"/>
              </a:rPr>
              <a:t>CS</a:t>
            </a:r>
            <a:r>
              <a:rPr lang="zh-CN" altLang="en-US" sz="2000" dirty="0">
                <a:latin typeface="华文细黑" pitchFamily="2" charset="-122"/>
                <a:ea typeface="华文细黑" pitchFamily="2" charset="-122"/>
                <a:sym typeface="Symbol" pitchFamily="18" charset="2"/>
              </a:rPr>
              <a:t>信号连在一起。</a:t>
            </a:r>
          </a:p>
          <a:p>
            <a:pPr lvl="1">
              <a:lnSpc>
                <a:spcPct val="120000"/>
              </a:lnSpc>
              <a:buFont typeface="Wingdings" pitchFamily="2" charset="2"/>
              <a:buAutoNum type="arabicPeriod"/>
              <a:defRPr/>
            </a:pPr>
            <a:r>
              <a:rPr lang="zh-CN" altLang="en-US" sz="2000" dirty="0">
                <a:latin typeface="华文细黑" pitchFamily="2" charset="-122"/>
                <a:ea typeface="华文细黑" pitchFamily="2" charset="-122"/>
                <a:sym typeface="Symbol" pitchFamily="18" charset="2"/>
              </a:rPr>
              <a:t>同一位空间的数据线连在一起，并连接到对应的数据总线上。</a:t>
            </a:r>
          </a:p>
          <a:p>
            <a:pPr lvl="1">
              <a:lnSpc>
                <a:spcPct val="120000"/>
              </a:lnSpc>
              <a:buFont typeface="Wingdings" pitchFamily="2" charset="2"/>
              <a:buAutoNum type="arabicPeriod"/>
              <a:defRPr/>
            </a:pPr>
            <a:r>
              <a:rPr lang="zh-CN" altLang="en-US" sz="2000" dirty="0">
                <a:latin typeface="华文细黑" pitchFamily="2" charset="-122"/>
                <a:ea typeface="华文细黑" pitchFamily="2" charset="-122"/>
                <a:sym typeface="Symbol" pitchFamily="18" charset="2"/>
              </a:rPr>
              <a:t>根据每个芯片的地址空间范围，设计芯片所需要的片选信号逻辑，</a:t>
            </a:r>
            <a:r>
              <a:rPr lang="en-US" altLang="zh-CN" sz="2000" dirty="0">
                <a:latin typeface="华文细黑" pitchFamily="2" charset="-122"/>
                <a:ea typeface="华文细黑" pitchFamily="2" charset="-122"/>
                <a:sym typeface="Symbol" pitchFamily="18" charset="2"/>
              </a:rPr>
              <a:t>CS</a:t>
            </a:r>
            <a:r>
              <a:rPr lang="zh-CN" altLang="en-US" sz="2000" dirty="0">
                <a:latin typeface="华文细黑" pitchFamily="2" charset="-122"/>
                <a:ea typeface="华文细黑" pitchFamily="2" charset="-122"/>
                <a:sym typeface="Symbol" pitchFamily="18" charset="2"/>
              </a:rPr>
              <a:t>逻辑电路的输入一定是地址总线中没有连接到芯片的地址管脚上的那部分地址线。</a:t>
            </a:r>
          </a:p>
          <a:p>
            <a:pPr lvl="1">
              <a:lnSpc>
                <a:spcPct val="120000"/>
              </a:lnSpc>
              <a:buFont typeface="Wingdings" pitchFamily="2" charset="2"/>
              <a:buAutoNum type="arabicPeriod"/>
              <a:defRPr/>
            </a:pPr>
            <a:r>
              <a:rPr lang="zh-CN" altLang="en-US" sz="2000" dirty="0">
                <a:latin typeface="华文细黑" pitchFamily="2" charset="-122"/>
                <a:ea typeface="华文细黑" pitchFamily="2" charset="-122"/>
                <a:sym typeface="Symbol" pitchFamily="18" charset="2"/>
              </a:rPr>
              <a:t>统一读写控制。</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9750" y="347663"/>
            <a:ext cx="5257800" cy="435632"/>
          </a:xfrm>
        </p:spPr>
        <p:txBody>
          <a:bodyPr/>
          <a:lstStyle/>
          <a:p>
            <a:pPr>
              <a:lnSpc>
                <a:spcPct val="120000"/>
              </a:lnSpc>
            </a:pPr>
            <a:r>
              <a:rPr lang="zh-CN" altLang="en-US" dirty="0"/>
              <a:t>组合逻辑设计</a:t>
            </a:r>
            <a:endParaRPr lang="en-US" altLang="zh-CN" dirty="0"/>
          </a:p>
        </p:txBody>
      </p:sp>
      <p:sp>
        <p:nvSpPr>
          <p:cNvPr id="7171" name="Rectangle 3"/>
          <p:cNvSpPr>
            <a:spLocks noGrp="1" noChangeArrowheads="1"/>
          </p:cNvSpPr>
          <p:nvPr>
            <p:ph type="body" idx="1"/>
          </p:nvPr>
        </p:nvSpPr>
        <p:spPr>
          <a:xfrm>
            <a:off x="657225" y="836613"/>
            <a:ext cx="7802563" cy="5641975"/>
          </a:xfrm>
        </p:spPr>
        <p:txBody>
          <a:bodyPr tIns="97200" bIns="61200"/>
          <a:lstStyle/>
          <a:p>
            <a:pPr>
              <a:lnSpc>
                <a:spcPct val="120000"/>
              </a:lnSpc>
              <a:spcBef>
                <a:spcPct val="0"/>
              </a:spcBef>
            </a:pPr>
            <a:r>
              <a:rPr lang="zh-CN" altLang="en-US" sz="2000" dirty="0">
                <a:ea typeface="黑体" pitchFamily="2" charset="-122"/>
              </a:rPr>
              <a:t>目标</a:t>
            </a:r>
            <a:endParaRPr lang="en-US" altLang="zh-CN" sz="2000" dirty="0">
              <a:ea typeface="黑体" pitchFamily="2" charset="-122"/>
            </a:endParaRPr>
          </a:p>
          <a:p>
            <a:pPr lvl="1">
              <a:lnSpc>
                <a:spcPct val="120000"/>
              </a:lnSpc>
              <a:spcBef>
                <a:spcPct val="0"/>
              </a:spcBef>
            </a:pPr>
            <a:r>
              <a:rPr lang="zh-CN" altLang="en-US" sz="1800" dirty="0">
                <a:ea typeface="黑体" pitchFamily="2" charset="-122"/>
              </a:rPr>
              <a:t>了解门电路的基本结构，掌握布尔代数的理论及其门电路实现方法，进而掌握布尔方程表示、转换及化简等方法，以及运算单元、译码器等基本组合逻辑部件设计方法，学习并掌握</a:t>
            </a:r>
            <a:r>
              <a:rPr lang="en-US" altLang="zh-CN" sz="1800" dirty="0">
                <a:ea typeface="黑体" pitchFamily="2" charset="-122"/>
              </a:rPr>
              <a:t>Verilog HDL</a:t>
            </a:r>
            <a:r>
              <a:rPr lang="zh-CN" altLang="en-US" sz="1800" dirty="0">
                <a:ea typeface="黑体" pitchFamily="2" charset="-122"/>
              </a:rPr>
              <a:t>。</a:t>
            </a:r>
            <a:endParaRPr lang="en-US" altLang="zh-CN" sz="1800" dirty="0">
              <a:ea typeface="黑体" pitchFamily="2" charset="-122"/>
            </a:endParaRPr>
          </a:p>
          <a:p>
            <a:pPr>
              <a:lnSpc>
                <a:spcPct val="120000"/>
              </a:lnSpc>
              <a:spcBef>
                <a:spcPct val="0"/>
              </a:spcBef>
            </a:pPr>
            <a:r>
              <a:rPr lang="zh-CN" altLang="en-US" sz="2000" dirty="0">
                <a:ea typeface="黑体" pitchFamily="2" charset="-122"/>
              </a:rPr>
              <a:t>主要内容</a:t>
            </a:r>
            <a:endParaRPr lang="en-US" altLang="zh-CN" sz="2000" dirty="0">
              <a:ea typeface="黑体" pitchFamily="2" charset="-122"/>
            </a:endParaRPr>
          </a:p>
          <a:p>
            <a:pPr lvl="1">
              <a:lnSpc>
                <a:spcPct val="120000"/>
              </a:lnSpc>
              <a:spcBef>
                <a:spcPct val="0"/>
              </a:spcBef>
            </a:pPr>
            <a:r>
              <a:rPr lang="zh-CN" altLang="en-US" sz="1800" dirty="0">
                <a:ea typeface="黑体" pitchFamily="2" charset="-122"/>
              </a:rPr>
              <a:t>逻辑门电路</a:t>
            </a:r>
            <a:endParaRPr lang="en-US" altLang="zh-CN" sz="1800" dirty="0">
              <a:ea typeface="黑体" pitchFamily="2" charset="-122"/>
            </a:endParaRPr>
          </a:p>
          <a:p>
            <a:pPr lvl="2">
              <a:lnSpc>
                <a:spcPct val="120000"/>
              </a:lnSpc>
              <a:spcBef>
                <a:spcPct val="0"/>
              </a:spcBef>
            </a:pPr>
            <a:r>
              <a:rPr lang="zh-CN" altLang="en-US" sz="1600" dirty="0">
                <a:ea typeface="黑体" pitchFamily="2" charset="-122"/>
              </a:rPr>
              <a:t>非门、与门、或门、复合逻辑门电路及其性能指标</a:t>
            </a:r>
            <a:endParaRPr lang="en-US" altLang="zh-CN" sz="1600" dirty="0">
              <a:ea typeface="黑体" pitchFamily="2" charset="-122"/>
            </a:endParaRPr>
          </a:p>
          <a:p>
            <a:pPr lvl="2">
              <a:lnSpc>
                <a:spcPct val="120000"/>
              </a:lnSpc>
              <a:spcBef>
                <a:spcPct val="0"/>
              </a:spcBef>
            </a:pPr>
            <a:r>
              <a:rPr lang="en-US" altLang="zh-CN" sz="1600" dirty="0">
                <a:ea typeface="黑体" pitchFamily="2" charset="-122"/>
              </a:rPr>
              <a:t>TTL</a:t>
            </a:r>
            <a:r>
              <a:rPr lang="zh-CN" altLang="en-US" sz="1600" dirty="0">
                <a:ea typeface="黑体" pitchFamily="2" charset="-122"/>
              </a:rPr>
              <a:t>、</a:t>
            </a:r>
            <a:r>
              <a:rPr lang="en-US" altLang="zh-CN" sz="1600" dirty="0">
                <a:ea typeface="黑体" pitchFamily="2" charset="-122"/>
              </a:rPr>
              <a:t>MOS</a:t>
            </a:r>
            <a:r>
              <a:rPr lang="zh-CN" altLang="en-US" sz="1600" dirty="0">
                <a:ea typeface="黑体" pitchFamily="2" charset="-122"/>
              </a:rPr>
              <a:t>集成门电路</a:t>
            </a:r>
            <a:endParaRPr lang="en-US" altLang="zh-CN" sz="1600" dirty="0">
              <a:ea typeface="黑体" pitchFamily="2" charset="-122"/>
            </a:endParaRPr>
          </a:p>
          <a:p>
            <a:pPr lvl="1">
              <a:lnSpc>
                <a:spcPct val="120000"/>
              </a:lnSpc>
              <a:spcBef>
                <a:spcPct val="0"/>
              </a:spcBef>
            </a:pPr>
            <a:r>
              <a:rPr lang="zh-CN" altLang="en-US" sz="1800" dirty="0">
                <a:ea typeface="黑体" pitchFamily="2" charset="-122"/>
              </a:rPr>
              <a:t>布尔代数</a:t>
            </a:r>
            <a:endParaRPr lang="en-US" altLang="zh-CN" sz="1800" dirty="0">
              <a:ea typeface="黑体" pitchFamily="2" charset="-122"/>
            </a:endParaRPr>
          </a:p>
          <a:p>
            <a:pPr lvl="2">
              <a:lnSpc>
                <a:spcPct val="120000"/>
              </a:lnSpc>
              <a:spcBef>
                <a:spcPct val="0"/>
              </a:spcBef>
            </a:pPr>
            <a:r>
              <a:rPr lang="zh-CN" altLang="en-US" sz="1600" dirty="0">
                <a:ea typeface="黑体" pitchFamily="2" charset="-122"/>
              </a:rPr>
              <a:t>布尔代数基本原理</a:t>
            </a:r>
            <a:endParaRPr lang="en-US" altLang="zh-CN" sz="1600" dirty="0">
              <a:ea typeface="黑体" pitchFamily="2" charset="-122"/>
            </a:endParaRPr>
          </a:p>
          <a:p>
            <a:pPr lvl="2">
              <a:lnSpc>
                <a:spcPct val="120000"/>
              </a:lnSpc>
              <a:spcBef>
                <a:spcPct val="0"/>
              </a:spcBef>
            </a:pPr>
            <a:r>
              <a:rPr lang="zh-CN" altLang="en-US" sz="1600" dirty="0">
                <a:solidFill>
                  <a:srgbClr val="FF0000"/>
                </a:solidFill>
                <a:ea typeface="黑体" pitchFamily="2" charset="-122"/>
              </a:rPr>
              <a:t>逻辑函数表达式：标准表达式（最小项表达式、最大项表达式）</a:t>
            </a:r>
            <a:endParaRPr lang="en-US" altLang="zh-CN" sz="1600" dirty="0">
              <a:solidFill>
                <a:srgbClr val="FF0000"/>
              </a:solidFill>
              <a:ea typeface="黑体" pitchFamily="2" charset="-122"/>
            </a:endParaRPr>
          </a:p>
          <a:p>
            <a:pPr lvl="2">
              <a:lnSpc>
                <a:spcPct val="120000"/>
              </a:lnSpc>
              <a:spcBef>
                <a:spcPct val="0"/>
              </a:spcBef>
            </a:pPr>
            <a:r>
              <a:rPr lang="zh-CN" altLang="en-US" sz="1600" dirty="0">
                <a:solidFill>
                  <a:srgbClr val="FF0000"/>
                </a:solidFill>
                <a:ea typeface="黑体" pitchFamily="2" charset="-122"/>
              </a:rPr>
              <a:t>逻辑函数表达式的简化法：（合并乘积项法、吸收项法、配项法） </a:t>
            </a:r>
            <a:endParaRPr lang="en-US" altLang="zh-CN" sz="1600" dirty="0">
              <a:solidFill>
                <a:srgbClr val="FF0000"/>
              </a:solidFill>
              <a:ea typeface="黑体" pitchFamily="2" charset="-122"/>
            </a:endParaRPr>
          </a:p>
          <a:p>
            <a:pPr lvl="1">
              <a:lnSpc>
                <a:spcPct val="120000"/>
              </a:lnSpc>
              <a:spcBef>
                <a:spcPct val="0"/>
              </a:spcBef>
            </a:pPr>
            <a:r>
              <a:rPr lang="en-US" altLang="zh-CN" sz="1800" dirty="0">
                <a:ea typeface="黑体" pitchFamily="2" charset="-122"/>
              </a:rPr>
              <a:t>Verilog HDL</a:t>
            </a:r>
            <a:r>
              <a:rPr lang="zh-CN" altLang="en-US" sz="1800" dirty="0">
                <a:ea typeface="黑体" pitchFamily="2" charset="-122"/>
              </a:rPr>
              <a:t>介绍（自学）</a:t>
            </a:r>
            <a:endParaRPr lang="zh-CN" altLang="en-US" sz="2000" dirty="0">
              <a:ea typeface="黑体" pitchFamily="2" charset="-122"/>
            </a:endParaRPr>
          </a:p>
          <a:p>
            <a:pPr lvl="1">
              <a:lnSpc>
                <a:spcPct val="120000"/>
              </a:lnSpc>
              <a:spcBef>
                <a:spcPct val="0"/>
              </a:spcBef>
            </a:pPr>
            <a:r>
              <a:rPr lang="zh-CN" altLang="en-US" sz="1800" dirty="0">
                <a:solidFill>
                  <a:srgbClr val="FF0000"/>
                </a:solidFill>
                <a:ea typeface="黑体" pitchFamily="2" charset="-122"/>
              </a:rPr>
              <a:t>基本组合逻辑部件设计与分析</a:t>
            </a:r>
            <a:endParaRPr lang="en-US" altLang="zh-CN" sz="1800" dirty="0">
              <a:solidFill>
                <a:srgbClr val="FF0000"/>
              </a:solidFill>
              <a:ea typeface="黑体" pitchFamily="2" charset="-122"/>
            </a:endParaRPr>
          </a:p>
          <a:p>
            <a:pPr lvl="2">
              <a:lnSpc>
                <a:spcPct val="120000"/>
              </a:lnSpc>
              <a:spcBef>
                <a:spcPct val="0"/>
              </a:spcBef>
            </a:pPr>
            <a:r>
              <a:rPr lang="zh-CN" altLang="en-US" sz="1600" dirty="0">
                <a:ea typeface="黑体" pitchFamily="2" charset="-122"/>
              </a:rPr>
              <a:t>运算单元电路（加法器、比较器）</a:t>
            </a:r>
            <a:endParaRPr lang="en-US" altLang="zh-CN" sz="1600" dirty="0">
              <a:ea typeface="黑体" pitchFamily="2" charset="-122"/>
            </a:endParaRPr>
          </a:p>
          <a:p>
            <a:pPr lvl="2">
              <a:lnSpc>
                <a:spcPct val="120000"/>
              </a:lnSpc>
              <a:spcBef>
                <a:spcPct val="0"/>
              </a:spcBef>
            </a:pPr>
            <a:r>
              <a:rPr lang="zh-CN" altLang="en-US" sz="1600" dirty="0">
                <a:solidFill>
                  <a:srgbClr val="FF0000"/>
                </a:solidFill>
                <a:ea typeface="黑体" pitchFamily="2" charset="-122"/>
              </a:rPr>
              <a:t>多路选择器</a:t>
            </a:r>
            <a:r>
              <a:rPr lang="zh-CN" altLang="en-US" sz="1600" dirty="0">
                <a:ea typeface="黑体" pitchFamily="2" charset="-122"/>
              </a:rPr>
              <a:t>，译码器，编码器</a:t>
            </a:r>
            <a:endParaRPr lang="en-US" altLang="zh-CN" sz="1600" dirty="0">
              <a:ea typeface="黑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11188" y="404813"/>
            <a:ext cx="6408737" cy="373062"/>
          </a:xfrm>
        </p:spPr>
        <p:txBody>
          <a:bodyPr/>
          <a:lstStyle/>
          <a:p>
            <a:r>
              <a:rPr lang="zh-CN" altLang="en-US" dirty="0">
                <a:latin typeface="黑体" pitchFamily="2" charset="-122"/>
                <a:ea typeface="黑体" pitchFamily="2" charset="-122"/>
              </a:rPr>
              <a:t>存储器芯片的扩展 </a:t>
            </a:r>
            <a:r>
              <a:rPr lang="en-US" altLang="zh-CN" dirty="0">
                <a:latin typeface="黑体" pitchFamily="2" charset="-122"/>
                <a:ea typeface="黑体" pitchFamily="2" charset="-122"/>
              </a:rPr>
              <a:t>—— </a:t>
            </a:r>
            <a:r>
              <a:rPr lang="zh-CN" altLang="en-US" dirty="0">
                <a:latin typeface="黑体" pitchFamily="2" charset="-122"/>
                <a:ea typeface="黑体" pitchFamily="2" charset="-122"/>
              </a:rPr>
              <a:t>混合扩展</a:t>
            </a:r>
            <a:endParaRPr lang="en-US" altLang="zh-CN" dirty="0">
              <a:latin typeface="黑体" pitchFamily="2" charset="-122"/>
              <a:ea typeface="黑体" pitchFamily="2" charset="-122"/>
            </a:endParaRPr>
          </a:p>
        </p:txBody>
      </p:sp>
      <p:sp>
        <p:nvSpPr>
          <p:cNvPr id="403459" name="Rectangle 3"/>
          <p:cNvSpPr>
            <a:spLocks noGrp="1" noChangeArrowheads="1"/>
          </p:cNvSpPr>
          <p:nvPr>
            <p:ph type="body" idx="1"/>
          </p:nvPr>
        </p:nvSpPr>
        <p:spPr>
          <a:xfrm>
            <a:off x="395288" y="908050"/>
            <a:ext cx="5761037" cy="5740400"/>
          </a:xfrm>
          <a:ln>
            <a:solidFill>
              <a:srgbClr val="336600"/>
            </a:solidFill>
          </a:ln>
        </p:spPr>
        <p:txBody>
          <a:bodyPr/>
          <a:lstStyle/>
          <a:p>
            <a:pPr marL="363538" indent="-363538">
              <a:lnSpc>
                <a:spcPct val="120000"/>
              </a:lnSpc>
              <a:spcBef>
                <a:spcPts val="0"/>
              </a:spcBef>
              <a:buFont typeface="Wingdings" pitchFamily="2" charset="2"/>
              <a:buNone/>
              <a:defRPr/>
            </a:pPr>
            <a:r>
              <a:rPr lang="zh-CN" altLang="en-US" sz="2000" dirty="0">
                <a:ea typeface="宋体" pitchFamily="2" charset="-122"/>
              </a:rPr>
              <a:t>例：</a:t>
            </a:r>
            <a:r>
              <a:rPr lang="en-US" altLang="zh-CN" sz="2000" dirty="0">
                <a:ea typeface="宋体" pitchFamily="2" charset="-122"/>
              </a:rPr>
              <a:t>4Kx4 SRAM</a:t>
            </a:r>
            <a:r>
              <a:rPr lang="zh-CN" altLang="en-US" sz="2000" dirty="0">
                <a:ea typeface="宋体" pitchFamily="2" charset="-122"/>
              </a:rPr>
              <a:t>存储芯片构成</a:t>
            </a:r>
            <a:r>
              <a:rPr lang="en-US" altLang="zh-CN" sz="2000" dirty="0">
                <a:ea typeface="宋体" pitchFamily="2" charset="-122"/>
              </a:rPr>
              <a:t>16Kx8</a:t>
            </a:r>
            <a:r>
              <a:rPr lang="zh-CN" altLang="en-US" sz="2000" dirty="0">
                <a:ea typeface="宋体" pitchFamily="2" charset="-122"/>
              </a:rPr>
              <a:t>的存储器</a:t>
            </a:r>
          </a:p>
          <a:p>
            <a:pPr marL="736600" lvl="1">
              <a:lnSpc>
                <a:spcPct val="120000"/>
              </a:lnSpc>
              <a:spcBef>
                <a:spcPts val="0"/>
              </a:spcBef>
              <a:defRPr/>
            </a:pPr>
            <a:r>
              <a:rPr lang="en-US" altLang="zh-CN" sz="1800" dirty="0">
                <a:ea typeface="宋体" pitchFamily="2" charset="-122"/>
              </a:rPr>
              <a:t>4K×4</a:t>
            </a:r>
            <a:r>
              <a:rPr lang="zh-CN" altLang="en-US" sz="1800" dirty="0">
                <a:ea typeface="宋体" pitchFamily="2" charset="-122"/>
              </a:rPr>
              <a:t>芯片：</a:t>
            </a:r>
            <a:endParaRPr lang="en-US" altLang="zh-CN" sz="1800" dirty="0">
              <a:ea typeface="宋体" pitchFamily="2" charset="-122"/>
            </a:endParaRPr>
          </a:p>
          <a:p>
            <a:pPr marL="1119187" lvl="2">
              <a:lnSpc>
                <a:spcPct val="120000"/>
              </a:lnSpc>
              <a:spcBef>
                <a:spcPts val="0"/>
              </a:spcBef>
              <a:defRPr/>
            </a:pPr>
            <a:r>
              <a:rPr lang="en-US" altLang="zh-CN" sz="1800" dirty="0">
                <a:ea typeface="宋体" pitchFamily="2" charset="-122"/>
              </a:rPr>
              <a:t>12</a:t>
            </a:r>
            <a:r>
              <a:rPr lang="zh-CN" altLang="en-US" sz="1800" dirty="0">
                <a:ea typeface="宋体" pitchFamily="2" charset="-122"/>
              </a:rPr>
              <a:t>个地址管脚 </a:t>
            </a:r>
            <a:r>
              <a:rPr lang="en-US" altLang="zh-CN" sz="1800" dirty="0">
                <a:solidFill>
                  <a:srgbClr val="FF0000"/>
                </a:solidFill>
                <a:ea typeface="宋体" pitchFamily="2" charset="-122"/>
              </a:rPr>
              <a:t>A11</a:t>
            </a:r>
            <a:r>
              <a:rPr lang="zh-CN" altLang="en-US" sz="1800" dirty="0">
                <a:solidFill>
                  <a:srgbClr val="FF0000"/>
                </a:solidFill>
                <a:ea typeface="宋体" pitchFamily="2" charset="-122"/>
              </a:rPr>
              <a:t>～</a:t>
            </a:r>
            <a:r>
              <a:rPr lang="en-US" altLang="zh-CN" sz="1800" dirty="0">
                <a:solidFill>
                  <a:srgbClr val="FF0000"/>
                </a:solidFill>
                <a:ea typeface="宋体" pitchFamily="2" charset="-122"/>
              </a:rPr>
              <a:t>A0</a:t>
            </a:r>
          </a:p>
          <a:p>
            <a:pPr marL="1119187" lvl="2">
              <a:lnSpc>
                <a:spcPct val="120000"/>
              </a:lnSpc>
              <a:spcBef>
                <a:spcPts val="0"/>
              </a:spcBef>
              <a:defRPr/>
            </a:pPr>
            <a:r>
              <a:rPr lang="en-US" altLang="zh-CN" sz="1800" dirty="0">
                <a:ea typeface="宋体" pitchFamily="2" charset="-122"/>
              </a:rPr>
              <a:t>4</a:t>
            </a:r>
            <a:r>
              <a:rPr lang="zh-CN" altLang="en-US" sz="1800" dirty="0">
                <a:ea typeface="宋体" pitchFamily="2" charset="-122"/>
              </a:rPr>
              <a:t>个数据管脚 </a:t>
            </a:r>
            <a:r>
              <a:rPr lang="en-US" altLang="zh-CN" sz="1800" dirty="0">
                <a:solidFill>
                  <a:srgbClr val="FF0000"/>
                </a:solidFill>
                <a:ea typeface="宋体" pitchFamily="2" charset="-122"/>
              </a:rPr>
              <a:t>D3</a:t>
            </a:r>
            <a:r>
              <a:rPr lang="zh-CN" altLang="en-US" sz="1800" dirty="0">
                <a:solidFill>
                  <a:srgbClr val="FF0000"/>
                </a:solidFill>
                <a:ea typeface="宋体" pitchFamily="2" charset="-122"/>
              </a:rPr>
              <a:t>～</a:t>
            </a:r>
            <a:r>
              <a:rPr lang="en-US" altLang="zh-CN" sz="1800" dirty="0">
                <a:solidFill>
                  <a:srgbClr val="FF0000"/>
                </a:solidFill>
                <a:ea typeface="宋体" pitchFamily="2" charset="-122"/>
              </a:rPr>
              <a:t>D0</a:t>
            </a:r>
          </a:p>
          <a:p>
            <a:pPr marL="1119187" lvl="2">
              <a:lnSpc>
                <a:spcPct val="120000"/>
              </a:lnSpc>
              <a:spcBef>
                <a:spcPts val="0"/>
              </a:spcBef>
              <a:defRPr/>
            </a:pPr>
            <a:r>
              <a:rPr lang="en-US" altLang="zh-CN" sz="1800" dirty="0">
                <a:ea typeface="宋体" pitchFamily="2" charset="-122"/>
              </a:rPr>
              <a:t>1</a:t>
            </a:r>
            <a:r>
              <a:rPr lang="zh-CN" altLang="en-US" sz="1800" dirty="0">
                <a:ea typeface="宋体" pitchFamily="2" charset="-122"/>
              </a:rPr>
              <a:t>个片选输入管脚 </a:t>
            </a:r>
            <a:r>
              <a:rPr lang="en-US" altLang="zh-CN" sz="1800" dirty="0">
                <a:solidFill>
                  <a:srgbClr val="FF0000"/>
                </a:solidFill>
                <a:ea typeface="宋体" pitchFamily="2" charset="-122"/>
              </a:rPr>
              <a:t>CS</a:t>
            </a:r>
            <a:r>
              <a:rPr lang="zh-CN" altLang="en-US" sz="1800" dirty="0">
                <a:solidFill>
                  <a:srgbClr val="FF0000"/>
                </a:solidFill>
                <a:ea typeface="宋体" pitchFamily="2" charset="-122"/>
              </a:rPr>
              <a:t>＃</a:t>
            </a:r>
            <a:endParaRPr lang="en-US" altLang="zh-CN" sz="1800" dirty="0">
              <a:solidFill>
                <a:srgbClr val="FF0000"/>
              </a:solidFill>
              <a:ea typeface="宋体" pitchFamily="2" charset="-122"/>
            </a:endParaRPr>
          </a:p>
          <a:p>
            <a:pPr marL="1119187" lvl="2">
              <a:lnSpc>
                <a:spcPct val="120000"/>
              </a:lnSpc>
              <a:spcBef>
                <a:spcPts val="0"/>
              </a:spcBef>
              <a:defRPr/>
            </a:pPr>
            <a:r>
              <a:rPr lang="en-US" altLang="zh-CN" sz="1800" dirty="0">
                <a:ea typeface="宋体" pitchFamily="2" charset="-122"/>
              </a:rPr>
              <a:t>1</a:t>
            </a:r>
            <a:r>
              <a:rPr lang="zh-CN" altLang="en-US" sz="1800" dirty="0">
                <a:ea typeface="宋体" pitchFamily="2" charset="-122"/>
              </a:rPr>
              <a:t>个读写控制管脚 </a:t>
            </a:r>
            <a:r>
              <a:rPr lang="en-US" altLang="zh-CN" sz="1800" dirty="0">
                <a:solidFill>
                  <a:srgbClr val="FF0000"/>
                </a:solidFill>
                <a:ea typeface="宋体" pitchFamily="2" charset="-122"/>
              </a:rPr>
              <a:t>WE#</a:t>
            </a:r>
          </a:p>
          <a:p>
            <a:pPr marL="1119187" lvl="2">
              <a:lnSpc>
                <a:spcPct val="120000"/>
              </a:lnSpc>
              <a:spcBef>
                <a:spcPts val="0"/>
              </a:spcBef>
              <a:defRPr/>
            </a:pPr>
            <a:r>
              <a:rPr lang="zh-CN" altLang="en-US" sz="1800" dirty="0">
                <a:ea typeface="宋体" pitchFamily="2" charset="-122"/>
              </a:rPr>
              <a:t>芯片地址空间：</a:t>
            </a:r>
            <a:r>
              <a:rPr lang="en-US" altLang="zh-CN" sz="1800" dirty="0">
                <a:solidFill>
                  <a:srgbClr val="FF0000"/>
                </a:solidFill>
                <a:ea typeface="宋体" pitchFamily="2" charset="-122"/>
              </a:rPr>
              <a:t>000H</a:t>
            </a:r>
            <a:r>
              <a:rPr lang="zh-CN" altLang="en-US" sz="1800" dirty="0">
                <a:solidFill>
                  <a:srgbClr val="FF0000"/>
                </a:solidFill>
                <a:ea typeface="宋体" pitchFamily="2" charset="-122"/>
              </a:rPr>
              <a:t>～</a:t>
            </a:r>
            <a:r>
              <a:rPr lang="en-US" altLang="zh-CN" sz="1800" dirty="0">
                <a:solidFill>
                  <a:srgbClr val="FF0000"/>
                </a:solidFill>
                <a:ea typeface="宋体" pitchFamily="2" charset="-122"/>
              </a:rPr>
              <a:t>FFF </a:t>
            </a:r>
            <a:r>
              <a:rPr lang="en-US" altLang="zh-CN" sz="1800" dirty="0">
                <a:ea typeface="宋体" pitchFamily="2" charset="-122"/>
              </a:rPr>
              <a:t>H</a:t>
            </a:r>
          </a:p>
          <a:p>
            <a:pPr marL="736600" lvl="1">
              <a:lnSpc>
                <a:spcPct val="120000"/>
              </a:lnSpc>
              <a:spcBef>
                <a:spcPts val="0"/>
              </a:spcBef>
              <a:defRPr/>
            </a:pPr>
            <a:r>
              <a:rPr lang="en-US" altLang="zh-CN" sz="1800" dirty="0">
                <a:ea typeface="宋体" pitchFamily="2" charset="-122"/>
              </a:rPr>
              <a:t>CPU</a:t>
            </a:r>
            <a:r>
              <a:rPr lang="zh-CN" altLang="en-US" sz="1800" dirty="0">
                <a:ea typeface="宋体" pitchFamily="2" charset="-122"/>
              </a:rPr>
              <a:t>向存储器提供：</a:t>
            </a:r>
          </a:p>
          <a:p>
            <a:pPr marL="1108075" lvl="2">
              <a:lnSpc>
                <a:spcPct val="120000"/>
              </a:lnSpc>
              <a:spcBef>
                <a:spcPts val="0"/>
              </a:spcBef>
              <a:defRPr/>
            </a:pPr>
            <a:r>
              <a:rPr lang="zh-CN" altLang="en-US" sz="1800" dirty="0">
                <a:ea typeface="宋体" pitchFamily="2" charset="-122"/>
              </a:rPr>
              <a:t>地址总线</a:t>
            </a:r>
            <a:r>
              <a:rPr lang="en-US" altLang="zh-CN" sz="1800" dirty="0">
                <a:ea typeface="宋体" pitchFamily="2" charset="-122"/>
              </a:rPr>
              <a:t>14</a:t>
            </a:r>
            <a:r>
              <a:rPr lang="zh-CN" altLang="en-US" sz="1800" dirty="0">
                <a:ea typeface="宋体" pitchFamily="2" charset="-122"/>
              </a:rPr>
              <a:t>根：</a:t>
            </a:r>
            <a:r>
              <a:rPr lang="en-US" altLang="zh-CN" sz="1800" dirty="0">
                <a:solidFill>
                  <a:srgbClr val="FF0000"/>
                </a:solidFill>
                <a:ea typeface="宋体" pitchFamily="2" charset="-122"/>
              </a:rPr>
              <a:t>AB13</a:t>
            </a:r>
            <a:r>
              <a:rPr lang="zh-CN" altLang="en-US" sz="1800" dirty="0">
                <a:solidFill>
                  <a:srgbClr val="FF0000"/>
                </a:solidFill>
                <a:ea typeface="宋体" pitchFamily="2" charset="-122"/>
              </a:rPr>
              <a:t>～</a:t>
            </a:r>
            <a:r>
              <a:rPr lang="en-US" altLang="zh-CN" sz="1800" dirty="0">
                <a:solidFill>
                  <a:srgbClr val="FF0000"/>
                </a:solidFill>
                <a:ea typeface="宋体" pitchFamily="2" charset="-122"/>
              </a:rPr>
              <a:t>AB0</a:t>
            </a:r>
          </a:p>
          <a:p>
            <a:pPr marL="1108075" lvl="2">
              <a:lnSpc>
                <a:spcPct val="120000"/>
              </a:lnSpc>
              <a:spcBef>
                <a:spcPts val="0"/>
              </a:spcBef>
              <a:defRPr/>
            </a:pPr>
            <a:r>
              <a:rPr lang="zh-CN" altLang="en-US" sz="1800" dirty="0">
                <a:ea typeface="宋体" pitchFamily="2" charset="-122"/>
              </a:rPr>
              <a:t>数据总线</a:t>
            </a:r>
            <a:r>
              <a:rPr lang="en-US" altLang="zh-CN" sz="1800" dirty="0">
                <a:ea typeface="宋体" pitchFamily="2" charset="-122"/>
              </a:rPr>
              <a:t>8</a:t>
            </a:r>
            <a:r>
              <a:rPr lang="zh-CN" altLang="en-US" sz="1800" dirty="0">
                <a:ea typeface="宋体" pitchFamily="2" charset="-122"/>
              </a:rPr>
              <a:t>根：</a:t>
            </a:r>
            <a:r>
              <a:rPr lang="en-US" altLang="zh-CN" sz="1800" dirty="0">
                <a:solidFill>
                  <a:srgbClr val="FF0000"/>
                </a:solidFill>
                <a:ea typeface="宋体" pitchFamily="2" charset="-122"/>
              </a:rPr>
              <a:t>DB7</a:t>
            </a:r>
            <a:r>
              <a:rPr lang="zh-CN" altLang="en-US" sz="1800" dirty="0">
                <a:solidFill>
                  <a:srgbClr val="FF0000"/>
                </a:solidFill>
                <a:ea typeface="宋体" pitchFamily="2" charset="-122"/>
              </a:rPr>
              <a:t>～</a:t>
            </a:r>
            <a:r>
              <a:rPr lang="en-US" altLang="zh-CN" sz="1800" dirty="0">
                <a:solidFill>
                  <a:srgbClr val="FF0000"/>
                </a:solidFill>
                <a:ea typeface="宋体" pitchFamily="2" charset="-122"/>
              </a:rPr>
              <a:t>DB0</a:t>
            </a:r>
          </a:p>
          <a:p>
            <a:pPr marL="1108075" lvl="2">
              <a:lnSpc>
                <a:spcPct val="120000"/>
              </a:lnSpc>
              <a:spcBef>
                <a:spcPts val="0"/>
              </a:spcBef>
              <a:defRPr/>
            </a:pPr>
            <a:r>
              <a:rPr lang="zh-CN" altLang="en-US" sz="1800" dirty="0">
                <a:ea typeface="宋体" pitchFamily="2" charset="-122"/>
              </a:rPr>
              <a:t>读写控制信号：</a:t>
            </a:r>
            <a:r>
              <a:rPr lang="en-US" altLang="zh-CN" sz="1800" dirty="0" err="1">
                <a:solidFill>
                  <a:srgbClr val="FF0000"/>
                </a:solidFill>
                <a:ea typeface="宋体" pitchFamily="2" charset="-122"/>
              </a:rPr>
              <a:t>MemW</a:t>
            </a:r>
            <a:endParaRPr lang="en-US" altLang="zh-CN" sz="1800" dirty="0">
              <a:solidFill>
                <a:srgbClr val="FF0000"/>
              </a:solidFill>
              <a:ea typeface="宋体" pitchFamily="2" charset="-122"/>
            </a:endParaRPr>
          </a:p>
          <a:p>
            <a:pPr marL="1119187" lvl="2">
              <a:lnSpc>
                <a:spcPct val="120000"/>
              </a:lnSpc>
              <a:spcBef>
                <a:spcPts val="0"/>
              </a:spcBef>
              <a:defRPr/>
            </a:pPr>
            <a:r>
              <a:rPr lang="zh-CN" altLang="en-US" sz="1800" dirty="0">
                <a:ea typeface="宋体" pitchFamily="2" charset="-122"/>
              </a:rPr>
              <a:t>存储器地址空间：</a:t>
            </a:r>
            <a:r>
              <a:rPr lang="en-US" altLang="zh-CN" sz="1800" dirty="0">
                <a:solidFill>
                  <a:srgbClr val="FF0000"/>
                </a:solidFill>
                <a:ea typeface="宋体" pitchFamily="2" charset="-122"/>
              </a:rPr>
              <a:t>0000H</a:t>
            </a:r>
            <a:r>
              <a:rPr lang="zh-CN" altLang="en-US" sz="1800" dirty="0">
                <a:solidFill>
                  <a:srgbClr val="FF0000"/>
                </a:solidFill>
                <a:ea typeface="宋体" pitchFamily="2" charset="-122"/>
              </a:rPr>
              <a:t>～</a:t>
            </a:r>
            <a:r>
              <a:rPr lang="en-US" altLang="zh-CN" sz="1800" dirty="0">
                <a:solidFill>
                  <a:srgbClr val="FF0000"/>
                </a:solidFill>
                <a:ea typeface="宋体" pitchFamily="2" charset="-122"/>
              </a:rPr>
              <a:t>3FFF </a:t>
            </a:r>
            <a:r>
              <a:rPr lang="en-US" altLang="zh-CN" sz="1800" dirty="0">
                <a:ea typeface="宋体" pitchFamily="2" charset="-122"/>
              </a:rPr>
              <a:t>H</a:t>
            </a:r>
          </a:p>
          <a:p>
            <a:pPr marL="736600" lvl="1">
              <a:lnSpc>
                <a:spcPct val="120000"/>
              </a:lnSpc>
              <a:spcBef>
                <a:spcPts val="0"/>
              </a:spcBef>
              <a:defRPr/>
            </a:pPr>
            <a:r>
              <a:rPr lang="zh-CN" altLang="en-US" sz="1800" dirty="0">
                <a:ea typeface="宋体" pitchFamily="2" charset="-122"/>
              </a:rPr>
              <a:t>需要芯片数：（</a:t>
            </a:r>
            <a:r>
              <a:rPr lang="en-US" altLang="zh-CN" sz="1800" dirty="0">
                <a:ea typeface="宋体" pitchFamily="2" charset="-122"/>
              </a:rPr>
              <a:t>16K×8) / (4K×4</a:t>
            </a:r>
            <a:r>
              <a:rPr lang="zh-CN" altLang="en-US" sz="1800" dirty="0">
                <a:ea typeface="宋体" pitchFamily="2" charset="-122"/>
              </a:rPr>
              <a:t>）</a:t>
            </a:r>
            <a:r>
              <a:rPr lang="en-US" altLang="zh-CN" sz="1800" dirty="0">
                <a:ea typeface="宋体" pitchFamily="2" charset="-122"/>
              </a:rPr>
              <a:t>= 4X2= </a:t>
            </a:r>
            <a:r>
              <a:rPr lang="en-US" altLang="zh-CN" sz="1800" dirty="0">
                <a:solidFill>
                  <a:srgbClr val="FF0000"/>
                </a:solidFill>
                <a:ea typeface="宋体" pitchFamily="2" charset="-122"/>
              </a:rPr>
              <a:t>8</a:t>
            </a:r>
            <a:r>
              <a:rPr lang="zh-CN" altLang="en-US" sz="1800" dirty="0">
                <a:solidFill>
                  <a:srgbClr val="FF0000"/>
                </a:solidFill>
                <a:ea typeface="宋体" pitchFamily="2" charset="-122"/>
              </a:rPr>
              <a:t>片</a:t>
            </a:r>
            <a:endParaRPr lang="en-US" altLang="zh-CN" sz="1800" dirty="0">
              <a:solidFill>
                <a:srgbClr val="FF0000"/>
              </a:solidFill>
              <a:ea typeface="宋体" pitchFamily="2" charset="-122"/>
            </a:endParaRPr>
          </a:p>
          <a:p>
            <a:pPr marL="1119187" lvl="2">
              <a:lnSpc>
                <a:spcPct val="120000"/>
              </a:lnSpc>
              <a:spcBef>
                <a:spcPts val="0"/>
              </a:spcBef>
              <a:defRPr/>
            </a:pPr>
            <a:r>
              <a:rPr lang="zh-CN" altLang="en-US" sz="1800" dirty="0">
                <a:ea typeface="宋体" pitchFamily="2" charset="-122"/>
              </a:rPr>
              <a:t>分</a:t>
            </a:r>
            <a:r>
              <a:rPr lang="en-US" altLang="zh-CN" sz="1800" dirty="0">
                <a:ea typeface="宋体" pitchFamily="2" charset="-122"/>
              </a:rPr>
              <a:t>4</a:t>
            </a:r>
            <a:r>
              <a:rPr lang="zh-CN" altLang="en-US" sz="1800" dirty="0">
                <a:ea typeface="宋体" pitchFamily="2" charset="-122"/>
              </a:rPr>
              <a:t>组（字扩展），每组</a:t>
            </a:r>
            <a:r>
              <a:rPr lang="en-US" altLang="zh-CN" sz="1800" dirty="0">
                <a:ea typeface="宋体" pitchFamily="2" charset="-122"/>
              </a:rPr>
              <a:t>2</a:t>
            </a:r>
            <a:r>
              <a:rPr lang="zh-CN" altLang="en-US" sz="1800" dirty="0">
                <a:ea typeface="宋体" pitchFamily="2" charset="-122"/>
              </a:rPr>
              <a:t>个芯片（位扩展）</a:t>
            </a:r>
            <a:endParaRPr lang="en-US" altLang="zh-CN" sz="1800" dirty="0">
              <a:ea typeface="宋体" pitchFamily="2" charset="-122"/>
            </a:endParaRPr>
          </a:p>
          <a:p>
            <a:pPr marL="736600" lvl="1">
              <a:lnSpc>
                <a:spcPct val="120000"/>
              </a:lnSpc>
              <a:spcBef>
                <a:spcPts val="0"/>
              </a:spcBef>
              <a:defRPr/>
            </a:pPr>
            <a:r>
              <a:rPr lang="zh-CN" altLang="en-US" sz="1800" dirty="0">
                <a:ea typeface="宋体" pitchFamily="2" charset="-122"/>
              </a:rPr>
              <a:t>一个</a:t>
            </a:r>
            <a:r>
              <a:rPr lang="en-US" altLang="zh-CN" sz="1800" dirty="0">
                <a:ea typeface="宋体" pitchFamily="2" charset="-122"/>
              </a:rPr>
              <a:t>2-4</a:t>
            </a:r>
            <a:r>
              <a:rPr lang="zh-CN" altLang="en-US" sz="1800" dirty="0">
                <a:ea typeface="宋体" pitchFamily="2" charset="-122"/>
              </a:rPr>
              <a:t>译码器产生</a:t>
            </a:r>
            <a:r>
              <a:rPr lang="en-US" altLang="zh-CN" sz="1800" dirty="0">
                <a:ea typeface="宋体" pitchFamily="2" charset="-122"/>
              </a:rPr>
              <a:t>4</a:t>
            </a:r>
            <a:r>
              <a:rPr lang="zh-CN" altLang="en-US" sz="1800" dirty="0">
                <a:ea typeface="宋体" pitchFamily="2" charset="-122"/>
              </a:rPr>
              <a:t>个片选信号</a:t>
            </a:r>
          </a:p>
          <a:p>
            <a:pPr marL="1119187" lvl="2">
              <a:lnSpc>
                <a:spcPct val="120000"/>
              </a:lnSpc>
              <a:spcBef>
                <a:spcPts val="0"/>
              </a:spcBef>
              <a:defRPr/>
            </a:pPr>
            <a:r>
              <a:rPr lang="zh-CN" altLang="en-US" sz="1800" dirty="0">
                <a:ea typeface="宋体" pitchFamily="2" charset="-122"/>
              </a:rPr>
              <a:t>译码器输入：</a:t>
            </a:r>
            <a:r>
              <a:rPr lang="en-US" altLang="zh-CN" sz="1800" dirty="0">
                <a:solidFill>
                  <a:srgbClr val="FF0000"/>
                </a:solidFill>
                <a:ea typeface="宋体" pitchFamily="2" charset="-122"/>
              </a:rPr>
              <a:t>AB13~AB12</a:t>
            </a:r>
          </a:p>
          <a:p>
            <a:pPr marL="1119187" lvl="2">
              <a:lnSpc>
                <a:spcPct val="120000"/>
              </a:lnSpc>
              <a:spcBef>
                <a:spcPts val="0"/>
              </a:spcBef>
              <a:defRPr/>
            </a:pPr>
            <a:r>
              <a:rPr lang="zh-CN" altLang="en-US" sz="1800" dirty="0">
                <a:ea typeface="宋体" pitchFamily="2" charset="-122"/>
              </a:rPr>
              <a:t>译码器输出：</a:t>
            </a:r>
            <a:r>
              <a:rPr lang="zh-CN" altLang="en-US" sz="1800" dirty="0">
                <a:solidFill>
                  <a:srgbClr val="FF0000"/>
                </a:solidFill>
                <a:ea typeface="宋体" pitchFamily="2" charset="-122"/>
              </a:rPr>
              <a:t>分别接</a:t>
            </a:r>
            <a:r>
              <a:rPr lang="en-US" altLang="zh-CN" sz="1800" dirty="0">
                <a:solidFill>
                  <a:srgbClr val="FF0000"/>
                </a:solidFill>
                <a:ea typeface="宋体" pitchFamily="2" charset="-122"/>
              </a:rPr>
              <a:t>4</a:t>
            </a:r>
            <a:r>
              <a:rPr lang="zh-CN" altLang="en-US" sz="1800" dirty="0">
                <a:solidFill>
                  <a:srgbClr val="FF0000"/>
                </a:solidFill>
                <a:ea typeface="宋体" pitchFamily="2" charset="-122"/>
              </a:rPr>
              <a:t>组芯片片选管脚</a:t>
            </a:r>
          </a:p>
        </p:txBody>
      </p:sp>
      <p:grpSp>
        <p:nvGrpSpPr>
          <p:cNvPr id="2" name="Group 33"/>
          <p:cNvGrpSpPr>
            <a:grpSpLocks/>
          </p:cNvGrpSpPr>
          <p:nvPr/>
        </p:nvGrpSpPr>
        <p:grpSpPr bwMode="auto">
          <a:xfrm>
            <a:off x="6227763" y="1484313"/>
            <a:ext cx="2592387" cy="4465637"/>
            <a:chOff x="657" y="1207"/>
            <a:chExt cx="1633" cy="2813"/>
          </a:xfrm>
        </p:grpSpPr>
        <p:sp>
          <p:nvSpPr>
            <p:cNvPr id="63493" name="Rectangle 7"/>
            <p:cNvSpPr>
              <a:spLocks noChangeArrowheads="1"/>
            </p:cNvSpPr>
            <p:nvPr/>
          </p:nvSpPr>
          <p:spPr bwMode="auto">
            <a:xfrm>
              <a:off x="1020" y="1207"/>
              <a:ext cx="907" cy="2314"/>
            </a:xfrm>
            <a:prstGeom prst="rect">
              <a:avLst/>
            </a:prstGeom>
            <a:solidFill>
              <a:srgbClr val="B2B2B2"/>
            </a:solidFill>
            <a:ln w="12700">
              <a:solidFill>
                <a:schemeClr val="tx1"/>
              </a:solidFill>
              <a:miter lim="800000"/>
              <a:headEnd/>
              <a:tailEnd/>
            </a:ln>
          </p:spPr>
          <p:txBody>
            <a:bodyPr wrap="none" anchor="ctr"/>
            <a:lstStyle/>
            <a:p>
              <a:pPr algn="ctr" eaLnBrk="0" hangingPunct="0"/>
              <a:r>
                <a:rPr lang="en-US" altLang="zh-CN" sz="2400" b="0">
                  <a:solidFill>
                    <a:srgbClr val="FC0128"/>
                  </a:solidFill>
                  <a:latin typeface="Arial" pitchFamily="34" charset="0"/>
                </a:rPr>
                <a:t>4K×4</a:t>
              </a:r>
            </a:p>
          </p:txBody>
        </p:sp>
        <p:sp>
          <p:nvSpPr>
            <p:cNvPr id="63494" name="Line 8"/>
            <p:cNvSpPr>
              <a:spLocks noChangeShapeType="1"/>
            </p:cNvSpPr>
            <p:nvPr/>
          </p:nvSpPr>
          <p:spPr bwMode="auto">
            <a:xfrm>
              <a:off x="657" y="1524"/>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495" name="Line 9"/>
            <p:cNvSpPr>
              <a:spLocks noChangeShapeType="1"/>
            </p:cNvSpPr>
            <p:nvPr/>
          </p:nvSpPr>
          <p:spPr bwMode="auto">
            <a:xfrm>
              <a:off x="657" y="1706"/>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496" name="Line 10"/>
            <p:cNvSpPr>
              <a:spLocks noChangeShapeType="1"/>
            </p:cNvSpPr>
            <p:nvPr/>
          </p:nvSpPr>
          <p:spPr bwMode="auto">
            <a:xfrm>
              <a:off x="657" y="1887"/>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497" name="Line 11"/>
            <p:cNvSpPr>
              <a:spLocks noChangeShapeType="1"/>
            </p:cNvSpPr>
            <p:nvPr/>
          </p:nvSpPr>
          <p:spPr bwMode="auto">
            <a:xfrm>
              <a:off x="657" y="1343"/>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498" name="Line 12"/>
            <p:cNvSpPr>
              <a:spLocks noChangeShapeType="1"/>
            </p:cNvSpPr>
            <p:nvPr/>
          </p:nvSpPr>
          <p:spPr bwMode="auto">
            <a:xfrm>
              <a:off x="657" y="2069"/>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499" name="Line 13"/>
            <p:cNvSpPr>
              <a:spLocks noChangeShapeType="1"/>
            </p:cNvSpPr>
            <p:nvPr/>
          </p:nvSpPr>
          <p:spPr bwMode="auto">
            <a:xfrm>
              <a:off x="657" y="2431"/>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500" name="Line 14"/>
            <p:cNvSpPr>
              <a:spLocks noChangeShapeType="1"/>
            </p:cNvSpPr>
            <p:nvPr/>
          </p:nvSpPr>
          <p:spPr bwMode="auto">
            <a:xfrm>
              <a:off x="657" y="2613"/>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501" name="Line 15"/>
            <p:cNvSpPr>
              <a:spLocks noChangeShapeType="1"/>
            </p:cNvSpPr>
            <p:nvPr/>
          </p:nvSpPr>
          <p:spPr bwMode="auto">
            <a:xfrm>
              <a:off x="657" y="2794"/>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502" name="Line 16"/>
            <p:cNvSpPr>
              <a:spLocks noChangeShapeType="1"/>
            </p:cNvSpPr>
            <p:nvPr/>
          </p:nvSpPr>
          <p:spPr bwMode="auto">
            <a:xfrm>
              <a:off x="657" y="2250"/>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503" name="Line 17"/>
            <p:cNvSpPr>
              <a:spLocks noChangeShapeType="1"/>
            </p:cNvSpPr>
            <p:nvPr/>
          </p:nvSpPr>
          <p:spPr bwMode="auto">
            <a:xfrm>
              <a:off x="657" y="2976"/>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504" name="Line 18"/>
            <p:cNvSpPr>
              <a:spLocks noChangeShapeType="1"/>
            </p:cNvSpPr>
            <p:nvPr/>
          </p:nvSpPr>
          <p:spPr bwMode="auto">
            <a:xfrm>
              <a:off x="657" y="3157"/>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505" name="Line 19"/>
            <p:cNvSpPr>
              <a:spLocks noChangeShapeType="1"/>
            </p:cNvSpPr>
            <p:nvPr/>
          </p:nvSpPr>
          <p:spPr bwMode="auto">
            <a:xfrm>
              <a:off x="657" y="3339"/>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506" name="Text Box 20"/>
            <p:cNvSpPr txBox="1">
              <a:spLocks noChangeArrowheads="1"/>
            </p:cNvSpPr>
            <p:nvPr/>
          </p:nvSpPr>
          <p:spPr bwMode="auto">
            <a:xfrm>
              <a:off x="1020" y="1253"/>
              <a:ext cx="272" cy="2163"/>
            </a:xfrm>
            <a:prstGeom prst="rect">
              <a:avLst/>
            </a:prstGeom>
            <a:noFill/>
            <a:ln w="12700">
              <a:noFill/>
              <a:miter lim="800000"/>
              <a:headEnd/>
              <a:tailEnd/>
            </a:ln>
          </p:spPr>
          <p:txBody>
            <a:bodyPr lIns="36000" tIns="36000" bIns="36000">
              <a:spAutoFit/>
            </a:bodyPr>
            <a:lstStyle/>
            <a:p>
              <a:pPr algn="ctr" eaLnBrk="0" fontAlgn="ctr" hangingPunct="0">
                <a:spcBef>
                  <a:spcPct val="58000"/>
                </a:spcBef>
              </a:pPr>
              <a:r>
                <a:rPr lang="en-US" altLang="zh-CN" sz="1200">
                  <a:solidFill>
                    <a:srgbClr val="990000"/>
                  </a:solidFill>
                  <a:latin typeface="Arial" pitchFamily="34" charset="0"/>
                </a:rPr>
                <a:t>A0</a:t>
              </a:r>
            </a:p>
            <a:p>
              <a:pPr algn="ctr" eaLnBrk="0" fontAlgn="ctr" hangingPunct="0">
                <a:spcBef>
                  <a:spcPct val="58000"/>
                </a:spcBef>
              </a:pPr>
              <a:r>
                <a:rPr lang="en-US" altLang="zh-CN" sz="1200">
                  <a:solidFill>
                    <a:srgbClr val="990000"/>
                  </a:solidFill>
                  <a:latin typeface="Arial" pitchFamily="34" charset="0"/>
                </a:rPr>
                <a:t>A1</a:t>
              </a:r>
            </a:p>
            <a:p>
              <a:pPr algn="ctr" eaLnBrk="0" fontAlgn="ctr" hangingPunct="0">
                <a:spcBef>
                  <a:spcPct val="58000"/>
                </a:spcBef>
              </a:pPr>
              <a:r>
                <a:rPr lang="en-US" altLang="zh-CN" sz="1200">
                  <a:solidFill>
                    <a:srgbClr val="990000"/>
                  </a:solidFill>
                  <a:latin typeface="Arial" pitchFamily="34" charset="0"/>
                </a:rPr>
                <a:t>A2</a:t>
              </a:r>
            </a:p>
            <a:p>
              <a:pPr algn="ctr" eaLnBrk="0" fontAlgn="ctr" hangingPunct="0">
                <a:spcBef>
                  <a:spcPct val="58000"/>
                </a:spcBef>
              </a:pPr>
              <a:r>
                <a:rPr lang="en-US" altLang="zh-CN" sz="1200">
                  <a:solidFill>
                    <a:srgbClr val="990000"/>
                  </a:solidFill>
                  <a:latin typeface="Arial" pitchFamily="34" charset="0"/>
                </a:rPr>
                <a:t>A3</a:t>
              </a:r>
            </a:p>
            <a:p>
              <a:pPr algn="ctr" eaLnBrk="0" fontAlgn="ctr" hangingPunct="0">
                <a:spcBef>
                  <a:spcPct val="58000"/>
                </a:spcBef>
              </a:pPr>
              <a:r>
                <a:rPr lang="en-US" altLang="zh-CN" sz="1200">
                  <a:solidFill>
                    <a:srgbClr val="990000"/>
                  </a:solidFill>
                  <a:latin typeface="Arial" pitchFamily="34" charset="0"/>
                </a:rPr>
                <a:t>A4</a:t>
              </a:r>
            </a:p>
            <a:p>
              <a:pPr algn="ctr" eaLnBrk="0" fontAlgn="ctr" hangingPunct="0">
                <a:spcBef>
                  <a:spcPct val="58000"/>
                </a:spcBef>
              </a:pPr>
              <a:r>
                <a:rPr lang="en-US" altLang="zh-CN" sz="1200">
                  <a:solidFill>
                    <a:srgbClr val="990000"/>
                  </a:solidFill>
                  <a:latin typeface="Arial" pitchFamily="34" charset="0"/>
                </a:rPr>
                <a:t>A5</a:t>
              </a:r>
            </a:p>
            <a:p>
              <a:pPr algn="ctr" eaLnBrk="0" fontAlgn="ctr" hangingPunct="0">
                <a:spcBef>
                  <a:spcPct val="58000"/>
                </a:spcBef>
              </a:pPr>
              <a:r>
                <a:rPr lang="en-US" altLang="zh-CN" sz="1200">
                  <a:solidFill>
                    <a:srgbClr val="990000"/>
                  </a:solidFill>
                  <a:latin typeface="Arial" pitchFamily="34" charset="0"/>
                </a:rPr>
                <a:t>A6</a:t>
              </a:r>
            </a:p>
            <a:p>
              <a:pPr algn="ctr" eaLnBrk="0" fontAlgn="ctr" hangingPunct="0">
                <a:spcBef>
                  <a:spcPct val="58000"/>
                </a:spcBef>
              </a:pPr>
              <a:r>
                <a:rPr lang="en-US" altLang="zh-CN" sz="1200">
                  <a:solidFill>
                    <a:srgbClr val="990000"/>
                  </a:solidFill>
                  <a:latin typeface="Arial" pitchFamily="34" charset="0"/>
                </a:rPr>
                <a:t>A7</a:t>
              </a:r>
            </a:p>
            <a:p>
              <a:pPr algn="ctr" eaLnBrk="0" fontAlgn="ctr" hangingPunct="0">
                <a:spcBef>
                  <a:spcPct val="58000"/>
                </a:spcBef>
              </a:pPr>
              <a:r>
                <a:rPr lang="en-US" altLang="zh-CN" sz="1200">
                  <a:solidFill>
                    <a:srgbClr val="990000"/>
                  </a:solidFill>
                  <a:latin typeface="Arial" pitchFamily="34" charset="0"/>
                </a:rPr>
                <a:t>A8</a:t>
              </a:r>
            </a:p>
            <a:p>
              <a:pPr algn="ctr" eaLnBrk="0" fontAlgn="ctr" hangingPunct="0">
                <a:spcBef>
                  <a:spcPct val="58000"/>
                </a:spcBef>
              </a:pPr>
              <a:r>
                <a:rPr lang="en-US" altLang="zh-CN" sz="1200">
                  <a:solidFill>
                    <a:srgbClr val="990000"/>
                  </a:solidFill>
                  <a:latin typeface="Arial" pitchFamily="34" charset="0"/>
                </a:rPr>
                <a:t>A9</a:t>
              </a:r>
            </a:p>
            <a:p>
              <a:pPr algn="ctr" eaLnBrk="0" fontAlgn="ctr" hangingPunct="0">
                <a:spcBef>
                  <a:spcPct val="58000"/>
                </a:spcBef>
              </a:pPr>
              <a:r>
                <a:rPr lang="en-US" altLang="zh-CN" sz="1200">
                  <a:solidFill>
                    <a:srgbClr val="990000"/>
                  </a:solidFill>
                  <a:latin typeface="Arial" pitchFamily="34" charset="0"/>
                </a:rPr>
                <a:t>A10</a:t>
              </a:r>
            </a:p>
            <a:p>
              <a:pPr algn="ctr" eaLnBrk="0" fontAlgn="ctr" hangingPunct="0">
                <a:spcBef>
                  <a:spcPct val="58000"/>
                </a:spcBef>
              </a:pPr>
              <a:r>
                <a:rPr lang="en-US" altLang="zh-CN" sz="1200">
                  <a:solidFill>
                    <a:srgbClr val="990000"/>
                  </a:solidFill>
                  <a:latin typeface="Arial" pitchFamily="34" charset="0"/>
                </a:rPr>
                <a:t>A11</a:t>
              </a:r>
            </a:p>
          </p:txBody>
        </p:sp>
        <p:sp>
          <p:nvSpPr>
            <p:cNvPr id="63507" name="Line 21"/>
            <p:cNvSpPr>
              <a:spLocks noChangeShapeType="1"/>
            </p:cNvSpPr>
            <p:nvPr/>
          </p:nvSpPr>
          <p:spPr bwMode="auto">
            <a:xfrm>
              <a:off x="1927" y="2069"/>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3508" name="Line 22"/>
            <p:cNvSpPr>
              <a:spLocks noChangeShapeType="1"/>
            </p:cNvSpPr>
            <p:nvPr/>
          </p:nvSpPr>
          <p:spPr bwMode="auto">
            <a:xfrm>
              <a:off x="1927" y="2250"/>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3509" name="Line 23"/>
            <p:cNvSpPr>
              <a:spLocks noChangeShapeType="1"/>
            </p:cNvSpPr>
            <p:nvPr/>
          </p:nvSpPr>
          <p:spPr bwMode="auto">
            <a:xfrm>
              <a:off x="1927" y="2432"/>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3510" name="Line 24"/>
            <p:cNvSpPr>
              <a:spLocks noChangeShapeType="1"/>
            </p:cNvSpPr>
            <p:nvPr/>
          </p:nvSpPr>
          <p:spPr bwMode="auto">
            <a:xfrm>
              <a:off x="1927" y="2613"/>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3511" name="Text Box 25"/>
            <p:cNvSpPr txBox="1">
              <a:spLocks noChangeArrowheads="1"/>
            </p:cNvSpPr>
            <p:nvPr/>
          </p:nvSpPr>
          <p:spPr bwMode="auto">
            <a:xfrm>
              <a:off x="1655" y="1979"/>
              <a:ext cx="363" cy="719"/>
            </a:xfrm>
            <a:prstGeom prst="rect">
              <a:avLst/>
            </a:prstGeom>
            <a:noFill/>
            <a:ln w="12700">
              <a:noFill/>
              <a:miter lim="800000"/>
              <a:headEnd/>
              <a:tailEnd/>
            </a:ln>
          </p:spPr>
          <p:txBody>
            <a:bodyPr>
              <a:spAutoFit/>
            </a:bodyPr>
            <a:lstStyle/>
            <a:p>
              <a:pPr algn="ctr" eaLnBrk="0" hangingPunct="0">
                <a:spcBef>
                  <a:spcPct val="58000"/>
                </a:spcBef>
              </a:pPr>
              <a:r>
                <a:rPr lang="en-US" altLang="zh-CN" sz="1200">
                  <a:solidFill>
                    <a:srgbClr val="006600"/>
                  </a:solidFill>
                  <a:latin typeface="Arial" pitchFamily="34" charset="0"/>
                </a:rPr>
                <a:t>D0</a:t>
              </a:r>
            </a:p>
            <a:p>
              <a:pPr algn="ctr" eaLnBrk="0" hangingPunct="0">
                <a:spcBef>
                  <a:spcPct val="58000"/>
                </a:spcBef>
              </a:pPr>
              <a:r>
                <a:rPr lang="en-US" altLang="zh-CN" sz="1200">
                  <a:solidFill>
                    <a:srgbClr val="006600"/>
                  </a:solidFill>
                  <a:latin typeface="Arial" pitchFamily="34" charset="0"/>
                </a:rPr>
                <a:t>D1</a:t>
              </a:r>
            </a:p>
            <a:p>
              <a:pPr algn="ctr" eaLnBrk="0" hangingPunct="0">
                <a:spcBef>
                  <a:spcPct val="58000"/>
                </a:spcBef>
              </a:pPr>
              <a:r>
                <a:rPr lang="en-US" altLang="zh-CN" sz="1200">
                  <a:solidFill>
                    <a:srgbClr val="006600"/>
                  </a:solidFill>
                  <a:latin typeface="Arial" pitchFamily="34" charset="0"/>
                </a:rPr>
                <a:t>D2</a:t>
              </a:r>
            </a:p>
            <a:p>
              <a:pPr algn="ctr" eaLnBrk="0" hangingPunct="0">
                <a:spcBef>
                  <a:spcPct val="58000"/>
                </a:spcBef>
              </a:pPr>
              <a:r>
                <a:rPr lang="en-US" altLang="zh-CN" sz="1200">
                  <a:solidFill>
                    <a:srgbClr val="006600"/>
                  </a:solidFill>
                  <a:latin typeface="Arial" pitchFamily="34" charset="0"/>
                </a:rPr>
                <a:t>D3</a:t>
              </a:r>
            </a:p>
          </p:txBody>
        </p:sp>
        <p:sp>
          <p:nvSpPr>
            <p:cNvPr id="63512" name="Oval 26"/>
            <p:cNvSpPr>
              <a:spLocks noChangeArrowheads="1"/>
            </p:cNvSpPr>
            <p:nvPr/>
          </p:nvSpPr>
          <p:spPr bwMode="auto">
            <a:xfrm>
              <a:off x="1202" y="3475"/>
              <a:ext cx="90" cy="91"/>
            </a:xfrm>
            <a:prstGeom prst="ellipse">
              <a:avLst/>
            </a:prstGeom>
            <a:solidFill>
              <a:schemeClr val="bg1"/>
            </a:solidFill>
            <a:ln w="12700">
              <a:solidFill>
                <a:srgbClr val="CC0000"/>
              </a:solidFill>
              <a:round/>
              <a:headEnd/>
              <a:tailEnd/>
            </a:ln>
          </p:spPr>
          <p:txBody>
            <a:bodyPr wrap="none" anchor="ctr"/>
            <a:lstStyle/>
            <a:p>
              <a:pPr algn="ctr" eaLnBrk="0" hangingPunct="0"/>
              <a:endParaRPr lang="zh-CN" altLang="en-US" sz="2400" b="0">
                <a:solidFill>
                  <a:srgbClr val="FC0128"/>
                </a:solidFill>
                <a:latin typeface="Arial" pitchFamily="34" charset="0"/>
              </a:endParaRPr>
            </a:p>
          </p:txBody>
        </p:sp>
        <p:sp>
          <p:nvSpPr>
            <p:cNvPr id="63513" name="Line 28"/>
            <p:cNvSpPr>
              <a:spLocks noChangeShapeType="1"/>
            </p:cNvSpPr>
            <p:nvPr/>
          </p:nvSpPr>
          <p:spPr bwMode="auto">
            <a:xfrm>
              <a:off x="1247" y="3566"/>
              <a:ext cx="0" cy="272"/>
            </a:xfrm>
            <a:prstGeom prst="line">
              <a:avLst/>
            </a:prstGeom>
            <a:noFill/>
            <a:ln w="28575">
              <a:solidFill>
                <a:schemeClr val="tx1"/>
              </a:solidFill>
              <a:round/>
              <a:headEnd/>
              <a:tailEnd/>
            </a:ln>
          </p:spPr>
          <p:txBody>
            <a:bodyPr/>
            <a:lstStyle/>
            <a:p>
              <a:endParaRPr lang="zh-CN" altLang="en-US" sz="2400" b="0">
                <a:solidFill>
                  <a:srgbClr val="FC0128"/>
                </a:solidFill>
                <a:latin typeface="Arial" pitchFamily="34" charset="0"/>
              </a:endParaRPr>
            </a:p>
          </p:txBody>
        </p:sp>
        <p:sp>
          <p:nvSpPr>
            <p:cNvPr id="63514" name="Text Box 29"/>
            <p:cNvSpPr txBox="1">
              <a:spLocks noChangeArrowheads="1"/>
            </p:cNvSpPr>
            <p:nvPr/>
          </p:nvSpPr>
          <p:spPr bwMode="auto">
            <a:xfrm>
              <a:off x="1066" y="3847"/>
              <a:ext cx="363" cy="173"/>
            </a:xfrm>
            <a:prstGeom prst="rect">
              <a:avLst/>
            </a:prstGeom>
            <a:noFill/>
            <a:ln w="12700">
              <a:noFill/>
              <a:miter lim="800000"/>
              <a:headEnd/>
              <a:tailEnd/>
            </a:ln>
          </p:spPr>
          <p:txBody>
            <a:bodyPr>
              <a:spAutoFit/>
            </a:bodyPr>
            <a:lstStyle/>
            <a:p>
              <a:pPr algn="ctr" eaLnBrk="0" hangingPunct="0">
                <a:spcBef>
                  <a:spcPct val="50000"/>
                </a:spcBef>
              </a:pPr>
              <a:r>
                <a:rPr lang="en-US" altLang="zh-CN" sz="1200">
                  <a:solidFill>
                    <a:srgbClr val="000000"/>
                  </a:solidFill>
                  <a:latin typeface="Arial" pitchFamily="34" charset="0"/>
                </a:rPr>
                <a:t>CS#</a:t>
              </a:r>
            </a:p>
          </p:txBody>
        </p:sp>
        <p:sp>
          <p:nvSpPr>
            <p:cNvPr id="63515" name="Oval 30"/>
            <p:cNvSpPr>
              <a:spLocks noChangeArrowheads="1"/>
            </p:cNvSpPr>
            <p:nvPr/>
          </p:nvSpPr>
          <p:spPr bwMode="auto">
            <a:xfrm>
              <a:off x="1610" y="3475"/>
              <a:ext cx="90" cy="91"/>
            </a:xfrm>
            <a:prstGeom prst="ellipse">
              <a:avLst/>
            </a:prstGeom>
            <a:solidFill>
              <a:schemeClr val="bg1"/>
            </a:solidFill>
            <a:ln w="12700">
              <a:solidFill>
                <a:srgbClr val="CC0000"/>
              </a:solidFill>
              <a:round/>
              <a:headEnd/>
              <a:tailEnd/>
            </a:ln>
          </p:spPr>
          <p:txBody>
            <a:bodyPr wrap="none" anchor="ctr"/>
            <a:lstStyle/>
            <a:p>
              <a:pPr algn="ctr" eaLnBrk="0" hangingPunct="0"/>
              <a:endParaRPr lang="zh-CN" altLang="en-US" sz="2400" b="0">
                <a:solidFill>
                  <a:srgbClr val="FC0128"/>
                </a:solidFill>
                <a:latin typeface="Arial" pitchFamily="34" charset="0"/>
              </a:endParaRPr>
            </a:p>
          </p:txBody>
        </p:sp>
        <p:sp>
          <p:nvSpPr>
            <p:cNvPr id="63516" name="Line 31"/>
            <p:cNvSpPr>
              <a:spLocks noChangeShapeType="1"/>
            </p:cNvSpPr>
            <p:nvPr/>
          </p:nvSpPr>
          <p:spPr bwMode="auto">
            <a:xfrm>
              <a:off x="1655" y="3566"/>
              <a:ext cx="0" cy="272"/>
            </a:xfrm>
            <a:prstGeom prst="line">
              <a:avLst/>
            </a:prstGeom>
            <a:noFill/>
            <a:ln w="28575">
              <a:solidFill>
                <a:schemeClr val="tx1"/>
              </a:solidFill>
              <a:round/>
              <a:headEnd/>
              <a:tailEnd/>
            </a:ln>
          </p:spPr>
          <p:txBody>
            <a:bodyPr/>
            <a:lstStyle/>
            <a:p>
              <a:endParaRPr lang="zh-CN" altLang="en-US" sz="2400" b="0">
                <a:solidFill>
                  <a:srgbClr val="FC0128"/>
                </a:solidFill>
                <a:latin typeface="Arial" pitchFamily="34" charset="0"/>
              </a:endParaRPr>
            </a:p>
          </p:txBody>
        </p:sp>
        <p:sp>
          <p:nvSpPr>
            <p:cNvPr id="63517" name="Text Box 32"/>
            <p:cNvSpPr txBox="1">
              <a:spLocks noChangeArrowheads="1"/>
            </p:cNvSpPr>
            <p:nvPr/>
          </p:nvSpPr>
          <p:spPr bwMode="auto">
            <a:xfrm>
              <a:off x="1474" y="3847"/>
              <a:ext cx="363" cy="173"/>
            </a:xfrm>
            <a:prstGeom prst="rect">
              <a:avLst/>
            </a:prstGeom>
            <a:noFill/>
            <a:ln w="12700">
              <a:noFill/>
              <a:miter lim="800000"/>
              <a:headEnd/>
              <a:tailEnd/>
            </a:ln>
          </p:spPr>
          <p:txBody>
            <a:bodyPr>
              <a:spAutoFit/>
            </a:bodyPr>
            <a:lstStyle/>
            <a:p>
              <a:pPr algn="ctr" eaLnBrk="0" hangingPunct="0">
                <a:spcBef>
                  <a:spcPct val="50000"/>
                </a:spcBef>
              </a:pPr>
              <a:r>
                <a:rPr lang="en-US" altLang="zh-CN" sz="1200">
                  <a:solidFill>
                    <a:srgbClr val="000000"/>
                  </a:solidFill>
                  <a:latin typeface="Arial" pitchFamily="34" charset="0"/>
                </a:rPr>
                <a:t>WE#</a:t>
              </a:r>
            </a:p>
          </p:txBody>
        </p:sp>
      </p:grpSp>
    </p:spTree>
    <p:extLst>
      <p:ext uri="{BB962C8B-B14F-4D97-AF65-F5344CB8AC3E}">
        <p14:creationId xmlns:p14="http://schemas.microsoft.com/office/powerpoint/2010/main" val="2073582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11188" y="404813"/>
            <a:ext cx="6913562" cy="373062"/>
          </a:xfrm>
        </p:spPr>
        <p:txBody>
          <a:bodyPr/>
          <a:lstStyle/>
          <a:p>
            <a:r>
              <a:rPr lang="zh-CN" altLang="en-US" dirty="0">
                <a:latin typeface="黑体" pitchFamily="2" charset="-122"/>
                <a:ea typeface="黑体" pitchFamily="2" charset="-122"/>
              </a:rPr>
              <a:t>存储器芯片的扩展 </a:t>
            </a:r>
            <a:r>
              <a:rPr lang="en-US" altLang="zh-CN" dirty="0">
                <a:latin typeface="黑体" pitchFamily="2" charset="-122"/>
                <a:ea typeface="黑体" pitchFamily="2" charset="-122"/>
              </a:rPr>
              <a:t>—— </a:t>
            </a:r>
            <a:r>
              <a:rPr lang="zh-CN" altLang="en-US" dirty="0">
                <a:latin typeface="黑体" pitchFamily="2" charset="-122"/>
                <a:ea typeface="黑体" pitchFamily="2" charset="-122"/>
              </a:rPr>
              <a:t>混合扩展</a:t>
            </a:r>
          </a:p>
        </p:txBody>
      </p:sp>
      <p:sp>
        <p:nvSpPr>
          <p:cNvPr id="64515" name="Rectangle 3"/>
          <p:cNvSpPr>
            <a:spLocks noGrp="1" noChangeArrowheads="1"/>
          </p:cNvSpPr>
          <p:nvPr>
            <p:ph type="body" idx="1"/>
          </p:nvPr>
        </p:nvSpPr>
        <p:spPr>
          <a:xfrm>
            <a:off x="609600" y="1057275"/>
            <a:ext cx="7994650" cy="355600"/>
          </a:xfrm>
        </p:spPr>
        <p:txBody>
          <a:bodyPr/>
          <a:lstStyle/>
          <a:p>
            <a:pPr>
              <a:lnSpc>
                <a:spcPct val="100000"/>
              </a:lnSpc>
              <a:spcBef>
                <a:spcPct val="50000"/>
              </a:spcBef>
              <a:buFont typeface="Wingdings" pitchFamily="2" charset="2"/>
              <a:buNone/>
            </a:pPr>
            <a:r>
              <a:rPr lang="en-US" altLang="zh-CN" sz="2000">
                <a:ea typeface="宋体" pitchFamily="2" charset="-122"/>
              </a:rPr>
              <a:t>4Kx4 SRAM</a:t>
            </a:r>
            <a:r>
              <a:rPr lang="zh-CN" altLang="en-US" sz="2000">
                <a:ea typeface="宋体" pitchFamily="2" charset="-122"/>
              </a:rPr>
              <a:t>存储芯片构成16</a:t>
            </a:r>
            <a:r>
              <a:rPr lang="en-US" altLang="zh-CN" sz="2000">
                <a:ea typeface="宋体" pitchFamily="2" charset="-122"/>
              </a:rPr>
              <a:t>Kx8</a:t>
            </a:r>
            <a:r>
              <a:rPr lang="zh-CN" altLang="en-US" sz="2000">
                <a:ea typeface="宋体" pitchFamily="2" charset="-122"/>
              </a:rPr>
              <a:t>的存储器地址空间划分</a:t>
            </a:r>
          </a:p>
        </p:txBody>
      </p:sp>
      <p:grpSp>
        <p:nvGrpSpPr>
          <p:cNvPr id="64516" name="Group 4"/>
          <p:cNvGrpSpPr>
            <a:grpSpLocks/>
          </p:cNvGrpSpPr>
          <p:nvPr/>
        </p:nvGrpSpPr>
        <p:grpSpPr bwMode="auto">
          <a:xfrm>
            <a:off x="5508625" y="1843088"/>
            <a:ext cx="2592388" cy="4465637"/>
            <a:chOff x="657" y="1207"/>
            <a:chExt cx="1633" cy="2813"/>
          </a:xfrm>
        </p:grpSpPr>
        <p:sp>
          <p:nvSpPr>
            <p:cNvPr id="64530" name="Rectangle 5"/>
            <p:cNvSpPr>
              <a:spLocks noChangeArrowheads="1"/>
            </p:cNvSpPr>
            <p:nvPr/>
          </p:nvSpPr>
          <p:spPr bwMode="auto">
            <a:xfrm>
              <a:off x="1020" y="1207"/>
              <a:ext cx="907" cy="2314"/>
            </a:xfrm>
            <a:prstGeom prst="rect">
              <a:avLst/>
            </a:prstGeom>
            <a:solidFill>
              <a:srgbClr val="B2B2B2"/>
            </a:solidFill>
            <a:ln w="12700">
              <a:solidFill>
                <a:schemeClr val="tx1"/>
              </a:solidFill>
              <a:miter lim="800000"/>
              <a:headEnd/>
              <a:tailEnd/>
            </a:ln>
          </p:spPr>
          <p:txBody>
            <a:bodyPr wrap="none" anchor="ctr"/>
            <a:lstStyle/>
            <a:p>
              <a:pPr algn="ctr" eaLnBrk="0" hangingPunct="0"/>
              <a:r>
                <a:rPr lang="en-US" altLang="zh-CN" sz="2400" b="0">
                  <a:solidFill>
                    <a:srgbClr val="FC0128"/>
                  </a:solidFill>
                  <a:latin typeface="Arial" pitchFamily="34" charset="0"/>
                </a:rPr>
                <a:t>4K×4</a:t>
              </a:r>
            </a:p>
          </p:txBody>
        </p:sp>
        <p:sp>
          <p:nvSpPr>
            <p:cNvPr id="64531" name="Line 6"/>
            <p:cNvSpPr>
              <a:spLocks noChangeShapeType="1"/>
            </p:cNvSpPr>
            <p:nvPr/>
          </p:nvSpPr>
          <p:spPr bwMode="auto">
            <a:xfrm>
              <a:off x="657" y="1524"/>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2" name="Line 7"/>
            <p:cNvSpPr>
              <a:spLocks noChangeShapeType="1"/>
            </p:cNvSpPr>
            <p:nvPr/>
          </p:nvSpPr>
          <p:spPr bwMode="auto">
            <a:xfrm>
              <a:off x="657" y="1706"/>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3" name="Line 8"/>
            <p:cNvSpPr>
              <a:spLocks noChangeShapeType="1"/>
            </p:cNvSpPr>
            <p:nvPr/>
          </p:nvSpPr>
          <p:spPr bwMode="auto">
            <a:xfrm>
              <a:off x="657" y="1887"/>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4" name="Line 9"/>
            <p:cNvSpPr>
              <a:spLocks noChangeShapeType="1"/>
            </p:cNvSpPr>
            <p:nvPr/>
          </p:nvSpPr>
          <p:spPr bwMode="auto">
            <a:xfrm>
              <a:off x="657" y="1343"/>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5" name="Line 10"/>
            <p:cNvSpPr>
              <a:spLocks noChangeShapeType="1"/>
            </p:cNvSpPr>
            <p:nvPr/>
          </p:nvSpPr>
          <p:spPr bwMode="auto">
            <a:xfrm>
              <a:off x="657" y="2069"/>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6" name="Line 11"/>
            <p:cNvSpPr>
              <a:spLocks noChangeShapeType="1"/>
            </p:cNvSpPr>
            <p:nvPr/>
          </p:nvSpPr>
          <p:spPr bwMode="auto">
            <a:xfrm>
              <a:off x="657" y="2431"/>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7" name="Line 12"/>
            <p:cNvSpPr>
              <a:spLocks noChangeShapeType="1"/>
            </p:cNvSpPr>
            <p:nvPr/>
          </p:nvSpPr>
          <p:spPr bwMode="auto">
            <a:xfrm>
              <a:off x="657" y="2613"/>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8" name="Line 13"/>
            <p:cNvSpPr>
              <a:spLocks noChangeShapeType="1"/>
            </p:cNvSpPr>
            <p:nvPr/>
          </p:nvSpPr>
          <p:spPr bwMode="auto">
            <a:xfrm>
              <a:off x="657" y="2794"/>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9" name="Line 14"/>
            <p:cNvSpPr>
              <a:spLocks noChangeShapeType="1"/>
            </p:cNvSpPr>
            <p:nvPr/>
          </p:nvSpPr>
          <p:spPr bwMode="auto">
            <a:xfrm>
              <a:off x="657" y="2250"/>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40" name="Line 15"/>
            <p:cNvSpPr>
              <a:spLocks noChangeShapeType="1"/>
            </p:cNvSpPr>
            <p:nvPr/>
          </p:nvSpPr>
          <p:spPr bwMode="auto">
            <a:xfrm>
              <a:off x="657" y="2976"/>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41" name="Line 16"/>
            <p:cNvSpPr>
              <a:spLocks noChangeShapeType="1"/>
            </p:cNvSpPr>
            <p:nvPr/>
          </p:nvSpPr>
          <p:spPr bwMode="auto">
            <a:xfrm>
              <a:off x="657" y="3157"/>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42" name="Line 17"/>
            <p:cNvSpPr>
              <a:spLocks noChangeShapeType="1"/>
            </p:cNvSpPr>
            <p:nvPr/>
          </p:nvSpPr>
          <p:spPr bwMode="auto">
            <a:xfrm>
              <a:off x="657" y="3339"/>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43" name="Text Box 18"/>
            <p:cNvSpPr txBox="1">
              <a:spLocks noChangeArrowheads="1"/>
            </p:cNvSpPr>
            <p:nvPr/>
          </p:nvSpPr>
          <p:spPr bwMode="auto">
            <a:xfrm>
              <a:off x="1020" y="1253"/>
              <a:ext cx="272" cy="2163"/>
            </a:xfrm>
            <a:prstGeom prst="rect">
              <a:avLst/>
            </a:prstGeom>
            <a:noFill/>
            <a:ln w="12700">
              <a:noFill/>
              <a:miter lim="800000"/>
              <a:headEnd/>
              <a:tailEnd/>
            </a:ln>
          </p:spPr>
          <p:txBody>
            <a:bodyPr lIns="36000" tIns="36000" bIns="36000">
              <a:spAutoFit/>
            </a:bodyPr>
            <a:lstStyle/>
            <a:p>
              <a:pPr algn="ctr" eaLnBrk="0" fontAlgn="ctr" hangingPunct="0">
                <a:spcBef>
                  <a:spcPct val="58000"/>
                </a:spcBef>
              </a:pPr>
              <a:r>
                <a:rPr lang="en-US" altLang="zh-CN" sz="1200">
                  <a:solidFill>
                    <a:srgbClr val="990000"/>
                  </a:solidFill>
                  <a:latin typeface="Arial" pitchFamily="34" charset="0"/>
                </a:rPr>
                <a:t>A0</a:t>
              </a:r>
            </a:p>
            <a:p>
              <a:pPr algn="ctr" eaLnBrk="0" fontAlgn="ctr" hangingPunct="0">
                <a:spcBef>
                  <a:spcPct val="58000"/>
                </a:spcBef>
              </a:pPr>
              <a:r>
                <a:rPr lang="en-US" altLang="zh-CN" sz="1200">
                  <a:solidFill>
                    <a:srgbClr val="990000"/>
                  </a:solidFill>
                  <a:latin typeface="Arial" pitchFamily="34" charset="0"/>
                </a:rPr>
                <a:t>A1</a:t>
              </a:r>
            </a:p>
            <a:p>
              <a:pPr algn="ctr" eaLnBrk="0" fontAlgn="ctr" hangingPunct="0">
                <a:spcBef>
                  <a:spcPct val="58000"/>
                </a:spcBef>
              </a:pPr>
              <a:r>
                <a:rPr lang="en-US" altLang="zh-CN" sz="1200">
                  <a:solidFill>
                    <a:srgbClr val="990000"/>
                  </a:solidFill>
                  <a:latin typeface="Arial" pitchFamily="34" charset="0"/>
                </a:rPr>
                <a:t>A2</a:t>
              </a:r>
            </a:p>
            <a:p>
              <a:pPr algn="ctr" eaLnBrk="0" fontAlgn="ctr" hangingPunct="0">
                <a:spcBef>
                  <a:spcPct val="58000"/>
                </a:spcBef>
              </a:pPr>
              <a:r>
                <a:rPr lang="en-US" altLang="zh-CN" sz="1200">
                  <a:solidFill>
                    <a:srgbClr val="990000"/>
                  </a:solidFill>
                  <a:latin typeface="Arial" pitchFamily="34" charset="0"/>
                </a:rPr>
                <a:t>A3</a:t>
              </a:r>
            </a:p>
            <a:p>
              <a:pPr algn="ctr" eaLnBrk="0" fontAlgn="ctr" hangingPunct="0">
                <a:spcBef>
                  <a:spcPct val="58000"/>
                </a:spcBef>
              </a:pPr>
              <a:r>
                <a:rPr lang="en-US" altLang="zh-CN" sz="1200">
                  <a:solidFill>
                    <a:srgbClr val="990000"/>
                  </a:solidFill>
                  <a:latin typeface="Arial" pitchFamily="34" charset="0"/>
                </a:rPr>
                <a:t>A4</a:t>
              </a:r>
            </a:p>
            <a:p>
              <a:pPr algn="ctr" eaLnBrk="0" fontAlgn="ctr" hangingPunct="0">
                <a:spcBef>
                  <a:spcPct val="58000"/>
                </a:spcBef>
              </a:pPr>
              <a:r>
                <a:rPr lang="en-US" altLang="zh-CN" sz="1200">
                  <a:solidFill>
                    <a:srgbClr val="990000"/>
                  </a:solidFill>
                  <a:latin typeface="Arial" pitchFamily="34" charset="0"/>
                </a:rPr>
                <a:t>A5</a:t>
              </a:r>
            </a:p>
            <a:p>
              <a:pPr algn="ctr" eaLnBrk="0" fontAlgn="ctr" hangingPunct="0">
                <a:spcBef>
                  <a:spcPct val="58000"/>
                </a:spcBef>
              </a:pPr>
              <a:r>
                <a:rPr lang="en-US" altLang="zh-CN" sz="1200">
                  <a:solidFill>
                    <a:srgbClr val="990000"/>
                  </a:solidFill>
                  <a:latin typeface="Arial" pitchFamily="34" charset="0"/>
                </a:rPr>
                <a:t>A6</a:t>
              </a:r>
            </a:p>
            <a:p>
              <a:pPr algn="ctr" eaLnBrk="0" fontAlgn="ctr" hangingPunct="0">
                <a:spcBef>
                  <a:spcPct val="58000"/>
                </a:spcBef>
              </a:pPr>
              <a:r>
                <a:rPr lang="en-US" altLang="zh-CN" sz="1200">
                  <a:solidFill>
                    <a:srgbClr val="990000"/>
                  </a:solidFill>
                  <a:latin typeface="Arial" pitchFamily="34" charset="0"/>
                </a:rPr>
                <a:t>A7</a:t>
              </a:r>
            </a:p>
            <a:p>
              <a:pPr algn="ctr" eaLnBrk="0" fontAlgn="ctr" hangingPunct="0">
                <a:spcBef>
                  <a:spcPct val="58000"/>
                </a:spcBef>
              </a:pPr>
              <a:r>
                <a:rPr lang="en-US" altLang="zh-CN" sz="1200">
                  <a:solidFill>
                    <a:srgbClr val="990000"/>
                  </a:solidFill>
                  <a:latin typeface="Arial" pitchFamily="34" charset="0"/>
                </a:rPr>
                <a:t>A8</a:t>
              </a:r>
            </a:p>
            <a:p>
              <a:pPr algn="ctr" eaLnBrk="0" fontAlgn="ctr" hangingPunct="0">
                <a:spcBef>
                  <a:spcPct val="58000"/>
                </a:spcBef>
              </a:pPr>
              <a:r>
                <a:rPr lang="en-US" altLang="zh-CN" sz="1200">
                  <a:solidFill>
                    <a:srgbClr val="990000"/>
                  </a:solidFill>
                  <a:latin typeface="Arial" pitchFamily="34" charset="0"/>
                </a:rPr>
                <a:t>A9</a:t>
              </a:r>
            </a:p>
            <a:p>
              <a:pPr algn="ctr" eaLnBrk="0" fontAlgn="ctr" hangingPunct="0">
                <a:spcBef>
                  <a:spcPct val="58000"/>
                </a:spcBef>
              </a:pPr>
              <a:r>
                <a:rPr lang="en-US" altLang="zh-CN" sz="1200">
                  <a:solidFill>
                    <a:srgbClr val="990000"/>
                  </a:solidFill>
                  <a:latin typeface="Arial" pitchFamily="34" charset="0"/>
                </a:rPr>
                <a:t>A10</a:t>
              </a:r>
            </a:p>
            <a:p>
              <a:pPr algn="ctr" eaLnBrk="0" fontAlgn="ctr" hangingPunct="0">
                <a:spcBef>
                  <a:spcPct val="58000"/>
                </a:spcBef>
              </a:pPr>
              <a:r>
                <a:rPr lang="en-US" altLang="zh-CN" sz="1200">
                  <a:solidFill>
                    <a:srgbClr val="990000"/>
                  </a:solidFill>
                  <a:latin typeface="Arial" pitchFamily="34" charset="0"/>
                </a:rPr>
                <a:t>A11</a:t>
              </a:r>
            </a:p>
          </p:txBody>
        </p:sp>
        <p:sp>
          <p:nvSpPr>
            <p:cNvPr id="64544" name="Line 19"/>
            <p:cNvSpPr>
              <a:spLocks noChangeShapeType="1"/>
            </p:cNvSpPr>
            <p:nvPr/>
          </p:nvSpPr>
          <p:spPr bwMode="auto">
            <a:xfrm>
              <a:off x="1927" y="2069"/>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4545" name="Line 20"/>
            <p:cNvSpPr>
              <a:spLocks noChangeShapeType="1"/>
            </p:cNvSpPr>
            <p:nvPr/>
          </p:nvSpPr>
          <p:spPr bwMode="auto">
            <a:xfrm>
              <a:off x="1927" y="2250"/>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4546" name="Line 21"/>
            <p:cNvSpPr>
              <a:spLocks noChangeShapeType="1"/>
            </p:cNvSpPr>
            <p:nvPr/>
          </p:nvSpPr>
          <p:spPr bwMode="auto">
            <a:xfrm>
              <a:off x="1927" y="2432"/>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4547" name="Line 22"/>
            <p:cNvSpPr>
              <a:spLocks noChangeShapeType="1"/>
            </p:cNvSpPr>
            <p:nvPr/>
          </p:nvSpPr>
          <p:spPr bwMode="auto">
            <a:xfrm>
              <a:off x="1927" y="2613"/>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4548" name="Text Box 23"/>
            <p:cNvSpPr txBox="1">
              <a:spLocks noChangeArrowheads="1"/>
            </p:cNvSpPr>
            <p:nvPr/>
          </p:nvSpPr>
          <p:spPr bwMode="auto">
            <a:xfrm>
              <a:off x="1655" y="1979"/>
              <a:ext cx="363" cy="719"/>
            </a:xfrm>
            <a:prstGeom prst="rect">
              <a:avLst/>
            </a:prstGeom>
            <a:noFill/>
            <a:ln w="12700">
              <a:noFill/>
              <a:miter lim="800000"/>
              <a:headEnd/>
              <a:tailEnd/>
            </a:ln>
          </p:spPr>
          <p:txBody>
            <a:bodyPr>
              <a:spAutoFit/>
            </a:bodyPr>
            <a:lstStyle/>
            <a:p>
              <a:pPr algn="ctr" eaLnBrk="0" hangingPunct="0">
                <a:spcBef>
                  <a:spcPct val="58000"/>
                </a:spcBef>
              </a:pPr>
              <a:r>
                <a:rPr lang="en-US" altLang="zh-CN" sz="1200">
                  <a:solidFill>
                    <a:srgbClr val="006600"/>
                  </a:solidFill>
                  <a:latin typeface="Arial" pitchFamily="34" charset="0"/>
                </a:rPr>
                <a:t>D0</a:t>
              </a:r>
            </a:p>
            <a:p>
              <a:pPr algn="ctr" eaLnBrk="0" hangingPunct="0">
                <a:spcBef>
                  <a:spcPct val="58000"/>
                </a:spcBef>
              </a:pPr>
              <a:r>
                <a:rPr lang="en-US" altLang="zh-CN" sz="1200">
                  <a:solidFill>
                    <a:srgbClr val="006600"/>
                  </a:solidFill>
                  <a:latin typeface="Arial" pitchFamily="34" charset="0"/>
                </a:rPr>
                <a:t>D1</a:t>
              </a:r>
            </a:p>
            <a:p>
              <a:pPr algn="ctr" eaLnBrk="0" hangingPunct="0">
                <a:spcBef>
                  <a:spcPct val="58000"/>
                </a:spcBef>
              </a:pPr>
              <a:r>
                <a:rPr lang="en-US" altLang="zh-CN" sz="1200">
                  <a:solidFill>
                    <a:srgbClr val="006600"/>
                  </a:solidFill>
                  <a:latin typeface="Arial" pitchFamily="34" charset="0"/>
                </a:rPr>
                <a:t>D2</a:t>
              </a:r>
            </a:p>
            <a:p>
              <a:pPr algn="ctr" eaLnBrk="0" hangingPunct="0">
                <a:spcBef>
                  <a:spcPct val="58000"/>
                </a:spcBef>
              </a:pPr>
              <a:r>
                <a:rPr lang="en-US" altLang="zh-CN" sz="1200">
                  <a:solidFill>
                    <a:srgbClr val="006600"/>
                  </a:solidFill>
                  <a:latin typeface="Arial" pitchFamily="34" charset="0"/>
                </a:rPr>
                <a:t>D3</a:t>
              </a:r>
            </a:p>
          </p:txBody>
        </p:sp>
        <p:sp>
          <p:nvSpPr>
            <p:cNvPr id="64549" name="Oval 24"/>
            <p:cNvSpPr>
              <a:spLocks noChangeArrowheads="1"/>
            </p:cNvSpPr>
            <p:nvPr/>
          </p:nvSpPr>
          <p:spPr bwMode="auto">
            <a:xfrm>
              <a:off x="1202" y="3475"/>
              <a:ext cx="90" cy="91"/>
            </a:xfrm>
            <a:prstGeom prst="ellipse">
              <a:avLst/>
            </a:prstGeom>
            <a:solidFill>
              <a:schemeClr val="bg1"/>
            </a:solidFill>
            <a:ln w="12700">
              <a:solidFill>
                <a:srgbClr val="CC0000"/>
              </a:solidFill>
              <a:round/>
              <a:headEnd/>
              <a:tailEnd/>
            </a:ln>
          </p:spPr>
          <p:txBody>
            <a:bodyPr wrap="none" anchor="ctr"/>
            <a:lstStyle/>
            <a:p>
              <a:pPr algn="ctr" eaLnBrk="0" hangingPunct="0"/>
              <a:endParaRPr lang="zh-CN" altLang="en-US" sz="2400" b="0">
                <a:solidFill>
                  <a:srgbClr val="FC0128"/>
                </a:solidFill>
                <a:latin typeface="Arial" pitchFamily="34" charset="0"/>
              </a:endParaRPr>
            </a:p>
          </p:txBody>
        </p:sp>
        <p:sp>
          <p:nvSpPr>
            <p:cNvPr id="64550" name="Line 25"/>
            <p:cNvSpPr>
              <a:spLocks noChangeShapeType="1"/>
            </p:cNvSpPr>
            <p:nvPr/>
          </p:nvSpPr>
          <p:spPr bwMode="auto">
            <a:xfrm>
              <a:off x="1247" y="3566"/>
              <a:ext cx="0" cy="272"/>
            </a:xfrm>
            <a:prstGeom prst="line">
              <a:avLst/>
            </a:prstGeom>
            <a:noFill/>
            <a:ln w="28575">
              <a:solidFill>
                <a:schemeClr val="tx1"/>
              </a:solidFill>
              <a:round/>
              <a:headEnd/>
              <a:tailEnd/>
            </a:ln>
          </p:spPr>
          <p:txBody>
            <a:bodyPr/>
            <a:lstStyle/>
            <a:p>
              <a:endParaRPr lang="zh-CN" altLang="en-US" sz="2400" b="0">
                <a:solidFill>
                  <a:srgbClr val="FC0128"/>
                </a:solidFill>
                <a:latin typeface="Arial" pitchFamily="34" charset="0"/>
              </a:endParaRPr>
            </a:p>
          </p:txBody>
        </p:sp>
        <p:sp>
          <p:nvSpPr>
            <p:cNvPr id="64551" name="Text Box 26"/>
            <p:cNvSpPr txBox="1">
              <a:spLocks noChangeArrowheads="1"/>
            </p:cNvSpPr>
            <p:nvPr/>
          </p:nvSpPr>
          <p:spPr bwMode="auto">
            <a:xfrm>
              <a:off x="1066" y="3847"/>
              <a:ext cx="363" cy="173"/>
            </a:xfrm>
            <a:prstGeom prst="rect">
              <a:avLst/>
            </a:prstGeom>
            <a:noFill/>
            <a:ln w="12700">
              <a:noFill/>
              <a:miter lim="800000"/>
              <a:headEnd/>
              <a:tailEnd/>
            </a:ln>
          </p:spPr>
          <p:txBody>
            <a:bodyPr>
              <a:spAutoFit/>
            </a:bodyPr>
            <a:lstStyle/>
            <a:p>
              <a:pPr algn="ctr" eaLnBrk="0" hangingPunct="0">
                <a:spcBef>
                  <a:spcPct val="50000"/>
                </a:spcBef>
              </a:pPr>
              <a:r>
                <a:rPr lang="en-US" altLang="zh-CN" sz="1200">
                  <a:solidFill>
                    <a:srgbClr val="000000"/>
                  </a:solidFill>
                  <a:latin typeface="Arial" pitchFamily="34" charset="0"/>
                </a:rPr>
                <a:t>CS#</a:t>
              </a:r>
            </a:p>
          </p:txBody>
        </p:sp>
        <p:sp>
          <p:nvSpPr>
            <p:cNvPr id="64552" name="Oval 27"/>
            <p:cNvSpPr>
              <a:spLocks noChangeArrowheads="1"/>
            </p:cNvSpPr>
            <p:nvPr/>
          </p:nvSpPr>
          <p:spPr bwMode="auto">
            <a:xfrm>
              <a:off x="1610" y="3475"/>
              <a:ext cx="90" cy="91"/>
            </a:xfrm>
            <a:prstGeom prst="ellipse">
              <a:avLst/>
            </a:prstGeom>
            <a:solidFill>
              <a:schemeClr val="bg1"/>
            </a:solidFill>
            <a:ln w="12700">
              <a:solidFill>
                <a:srgbClr val="CC0000"/>
              </a:solidFill>
              <a:round/>
              <a:headEnd/>
              <a:tailEnd/>
            </a:ln>
          </p:spPr>
          <p:txBody>
            <a:bodyPr wrap="none" anchor="ctr"/>
            <a:lstStyle/>
            <a:p>
              <a:pPr algn="ctr" eaLnBrk="0" hangingPunct="0"/>
              <a:endParaRPr lang="zh-CN" altLang="en-US" sz="2400" b="0">
                <a:solidFill>
                  <a:srgbClr val="FC0128"/>
                </a:solidFill>
                <a:latin typeface="Arial" pitchFamily="34" charset="0"/>
              </a:endParaRPr>
            </a:p>
          </p:txBody>
        </p:sp>
        <p:sp>
          <p:nvSpPr>
            <p:cNvPr id="64553" name="Line 28"/>
            <p:cNvSpPr>
              <a:spLocks noChangeShapeType="1"/>
            </p:cNvSpPr>
            <p:nvPr/>
          </p:nvSpPr>
          <p:spPr bwMode="auto">
            <a:xfrm>
              <a:off x="1655" y="3566"/>
              <a:ext cx="0" cy="272"/>
            </a:xfrm>
            <a:prstGeom prst="line">
              <a:avLst/>
            </a:prstGeom>
            <a:noFill/>
            <a:ln w="28575">
              <a:solidFill>
                <a:schemeClr val="tx1"/>
              </a:solidFill>
              <a:round/>
              <a:headEnd/>
              <a:tailEnd/>
            </a:ln>
          </p:spPr>
          <p:txBody>
            <a:bodyPr/>
            <a:lstStyle/>
            <a:p>
              <a:endParaRPr lang="zh-CN" altLang="en-US" sz="2400" b="0">
                <a:solidFill>
                  <a:srgbClr val="FC0128"/>
                </a:solidFill>
                <a:latin typeface="Arial" pitchFamily="34" charset="0"/>
              </a:endParaRPr>
            </a:p>
          </p:txBody>
        </p:sp>
        <p:sp>
          <p:nvSpPr>
            <p:cNvPr id="64554" name="Text Box 29"/>
            <p:cNvSpPr txBox="1">
              <a:spLocks noChangeArrowheads="1"/>
            </p:cNvSpPr>
            <p:nvPr/>
          </p:nvSpPr>
          <p:spPr bwMode="auto">
            <a:xfrm>
              <a:off x="1474" y="3847"/>
              <a:ext cx="363" cy="173"/>
            </a:xfrm>
            <a:prstGeom prst="rect">
              <a:avLst/>
            </a:prstGeom>
            <a:noFill/>
            <a:ln w="12700">
              <a:noFill/>
              <a:miter lim="800000"/>
              <a:headEnd/>
              <a:tailEnd/>
            </a:ln>
          </p:spPr>
          <p:txBody>
            <a:bodyPr>
              <a:spAutoFit/>
            </a:bodyPr>
            <a:lstStyle/>
            <a:p>
              <a:pPr algn="ctr" eaLnBrk="0" hangingPunct="0">
                <a:spcBef>
                  <a:spcPct val="50000"/>
                </a:spcBef>
              </a:pPr>
              <a:r>
                <a:rPr lang="en-US" altLang="zh-CN" sz="1200">
                  <a:solidFill>
                    <a:srgbClr val="000000"/>
                  </a:solidFill>
                  <a:latin typeface="Arial" pitchFamily="34" charset="0"/>
                </a:rPr>
                <a:t>WE#</a:t>
              </a:r>
            </a:p>
          </p:txBody>
        </p:sp>
      </p:grpSp>
      <p:grpSp>
        <p:nvGrpSpPr>
          <p:cNvPr id="64517" name="Group 42"/>
          <p:cNvGrpSpPr>
            <a:grpSpLocks/>
          </p:cNvGrpSpPr>
          <p:nvPr/>
        </p:nvGrpSpPr>
        <p:grpSpPr bwMode="auto">
          <a:xfrm>
            <a:off x="1116013" y="1843088"/>
            <a:ext cx="2592387" cy="4141787"/>
            <a:chOff x="703" y="981"/>
            <a:chExt cx="1633" cy="2609"/>
          </a:xfrm>
        </p:grpSpPr>
        <p:sp>
          <p:nvSpPr>
            <p:cNvPr id="64518" name="Rectangle 30"/>
            <p:cNvSpPr>
              <a:spLocks noChangeArrowheads="1"/>
            </p:cNvSpPr>
            <p:nvPr/>
          </p:nvSpPr>
          <p:spPr bwMode="auto">
            <a:xfrm>
              <a:off x="1384" y="1026"/>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sp>
          <p:nvSpPr>
            <p:cNvPr id="64519" name="Text Box 31"/>
            <p:cNvSpPr txBox="1">
              <a:spLocks noChangeArrowheads="1"/>
            </p:cNvSpPr>
            <p:nvPr/>
          </p:nvSpPr>
          <p:spPr bwMode="auto">
            <a:xfrm>
              <a:off x="703" y="981"/>
              <a:ext cx="681" cy="612"/>
            </a:xfrm>
            <a:prstGeom prst="rect">
              <a:avLst/>
            </a:prstGeom>
            <a:noFill/>
            <a:ln w="12700">
              <a:noFill/>
              <a:miter lim="800000"/>
              <a:headEnd/>
              <a:tailEnd/>
            </a:ln>
          </p:spPr>
          <p:txBody>
            <a:bodyPr>
              <a:spAutoFit/>
            </a:bodyPr>
            <a:lstStyle/>
            <a:p>
              <a:pPr algn="ctr" eaLnBrk="0" hangingPunct="0">
                <a:spcBef>
                  <a:spcPct val="160000"/>
                </a:spcBef>
              </a:pPr>
              <a:r>
                <a:rPr lang="en-US" altLang="zh-CN" sz="1600">
                  <a:solidFill>
                    <a:srgbClr val="FC0128"/>
                  </a:solidFill>
                  <a:latin typeface="Arial" pitchFamily="34" charset="0"/>
                </a:rPr>
                <a:t>0 </a:t>
              </a:r>
              <a:r>
                <a:rPr lang="en-US" altLang="zh-CN" sz="1600">
                  <a:solidFill>
                    <a:srgbClr val="000000"/>
                  </a:solidFill>
                  <a:latin typeface="Arial" pitchFamily="34" charset="0"/>
                </a:rPr>
                <a:t>000 </a:t>
              </a:r>
              <a:r>
                <a:rPr lang="en-US" altLang="zh-CN" sz="1600">
                  <a:solidFill>
                    <a:srgbClr val="063DE8"/>
                  </a:solidFill>
                  <a:latin typeface="Arial" pitchFamily="34" charset="0"/>
                </a:rPr>
                <a:t>H</a:t>
              </a:r>
            </a:p>
            <a:p>
              <a:pPr algn="ctr" eaLnBrk="0" hangingPunct="0">
                <a:spcBef>
                  <a:spcPct val="160000"/>
                </a:spcBef>
              </a:pPr>
              <a:r>
                <a:rPr lang="en-US" altLang="zh-CN" sz="1600">
                  <a:solidFill>
                    <a:srgbClr val="FC0128"/>
                  </a:solidFill>
                  <a:latin typeface="Arial" pitchFamily="34" charset="0"/>
                </a:rPr>
                <a:t>0 </a:t>
              </a:r>
              <a:r>
                <a:rPr lang="en-US" altLang="zh-CN" sz="1600">
                  <a:solidFill>
                    <a:srgbClr val="000000"/>
                  </a:solidFill>
                  <a:latin typeface="Arial" pitchFamily="34" charset="0"/>
                </a:rPr>
                <a:t>FFF </a:t>
              </a:r>
              <a:r>
                <a:rPr lang="en-US" altLang="zh-CN" sz="1600">
                  <a:solidFill>
                    <a:srgbClr val="063DE8"/>
                  </a:solidFill>
                  <a:latin typeface="Arial" pitchFamily="34" charset="0"/>
                </a:rPr>
                <a:t>H</a:t>
              </a:r>
            </a:p>
          </p:txBody>
        </p:sp>
        <p:sp>
          <p:nvSpPr>
            <p:cNvPr id="64520" name="Rectangle 32"/>
            <p:cNvSpPr>
              <a:spLocks noChangeArrowheads="1"/>
            </p:cNvSpPr>
            <p:nvPr/>
          </p:nvSpPr>
          <p:spPr bwMode="auto">
            <a:xfrm>
              <a:off x="1883" y="1026"/>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sp>
          <p:nvSpPr>
            <p:cNvPr id="64521" name="Rectangle 33"/>
            <p:cNvSpPr>
              <a:spLocks noChangeArrowheads="1"/>
            </p:cNvSpPr>
            <p:nvPr/>
          </p:nvSpPr>
          <p:spPr bwMode="auto">
            <a:xfrm>
              <a:off x="1384" y="1661"/>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sp>
          <p:nvSpPr>
            <p:cNvPr id="64522" name="Text Box 34"/>
            <p:cNvSpPr txBox="1">
              <a:spLocks noChangeArrowheads="1"/>
            </p:cNvSpPr>
            <p:nvPr/>
          </p:nvSpPr>
          <p:spPr bwMode="auto">
            <a:xfrm>
              <a:off x="703" y="1661"/>
              <a:ext cx="681" cy="612"/>
            </a:xfrm>
            <a:prstGeom prst="rect">
              <a:avLst/>
            </a:prstGeom>
            <a:noFill/>
            <a:ln w="12700">
              <a:noFill/>
              <a:miter lim="800000"/>
              <a:headEnd/>
              <a:tailEnd/>
            </a:ln>
          </p:spPr>
          <p:txBody>
            <a:bodyPr>
              <a:spAutoFit/>
            </a:bodyPr>
            <a:lstStyle/>
            <a:p>
              <a:pPr algn="ctr" eaLnBrk="0" hangingPunct="0">
                <a:spcBef>
                  <a:spcPct val="160000"/>
                </a:spcBef>
              </a:pPr>
              <a:r>
                <a:rPr lang="en-US" altLang="zh-CN" sz="1600">
                  <a:solidFill>
                    <a:srgbClr val="FC0128"/>
                  </a:solidFill>
                  <a:latin typeface="Arial" pitchFamily="34" charset="0"/>
                </a:rPr>
                <a:t>1 </a:t>
              </a:r>
              <a:r>
                <a:rPr lang="en-US" altLang="zh-CN" sz="1600">
                  <a:solidFill>
                    <a:srgbClr val="000000"/>
                  </a:solidFill>
                  <a:latin typeface="Arial" pitchFamily="34" charset="0"/>
                </a:rPr>
                <a:t>000 </a:t>
              </a:r>
              <a:r>
                <a:rPr lang="en-US" altLang="zh-CN" sz="1600">
                  <a:solidFill>
                    <a:srgbClr val="063DE8"/>
                  </a:solidFill>
                  <a:latin typeface="Arial" pitchFamily="34" charset="0"/>
                </a:rPr>
                <a:t>H</a:t>
              </a:r>
            </a:p>
            <a:p>
              <a:pPr algn="ctr" eaLnBrk="0" hangingPunct="0">
                <a:spcBef>
                  <a:spcPct val="160000"/>
                </a:spcBef>
              </a:pPr>
              <a:r>
                <a:rPr lang="en-US" altLang="zh-CN" sz="1600">
                  <a:solidFill>
                    <a:srgbClr val="FC0128"/>
                  </a:solidFill>
                  <a:latin typeface="Arial" pitchFamily="34" charset="0"/>
                </a:rPr>
                <a:t>1 </a:t>
              </a:r>
              <a:r>
                <a:rPr lang="en-US" altLang="zh-CN" sz="1600">
                  <a:solidFill>
                    <a:srgbClr val="000000"/>
                  </a:solidFill>
                  <a:latin typeface="Arial" pitchFamily="34" charset="0"/>
                </a:rPr>
                <a:t>FFF </a:t>
              </a:r>
              <a:r>
                <a:rPr lang="en-US" altLang="zh-CN" sz="1600">
                  <a:solidFill>
                    <a:srgbClr val="063DE8"/>
                  </a:solidFill>
                  <a:latin typeface="Arial" pitchFamily="34" charset="0"/>
                </a:rPr>
                <a:t>H</a:t>
              </a:r>
            </a:p>
          </p:txBody>
        </p:sp>
        <p:sp>
          <p:nvSpPr>
            <p:cNvPr id="64523" name="Rectangle 35"/>
            <p:cNvSpPr>
              <a:spLocks noChangeArrowheads="1"/>
            </p:cNvSpPr>
            <p:nvPr/>
          </p:nvSpPr>
          <p:spPr bwMode="auto">
            <a:xfrm>
              <a:off x="1883" y="1661"/>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sp>
          <p:nvSpPr>
            <p:cNvPr id="64524" name="Rectangle 36"/>
            <p:cNvSpPr>
              <a:spLocks noChangeArrowheads="1"/>
            </p:cNvSpPr>
            <p:nvPr/>
          </p:nvSpPr>
          <p:spPr bwMode="auto">
            <a:xfrm>
              <a:off x="1384" y="2341"/>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sp>
          <p:nvSpPr>
            <p:cNvPr id="64525" name="Text Box 37"/>
            <p:cNvSpPr txBox="1">
              <a:spLocks noChangeArrowheads="1"/>
            </p:cNvSpPr>
            <p:nvPr/>
          </p:nvSpPr>
          <p:spPr bwMode="auto">
            <a:xfrm>
              <a:off x="703" y="2321"/>
              <a:ext cx="681" cy="612"/>
            </a:xfrm>
            <a:prstGeom prst="rect">
              <a:avLst/>
            </a:prstGeom>
            <a:noFill/>
            <a:ln w="12700">
              <a:noFill/>
              <a:miter lim="800000"/>
              <a:headEnd/>
              <a:tailEnd/>
            </a:ln>
          </p:spPr>
          <p:txBody>
            <a:bodyPr>
              <a:spAutoFit/>
            </a:bodyPr>
            <a:lstStyle/>
            <a:p>
              <a:pPr algn="ctr" eaLnBrk="0" hangingPunct="0">
                <a:spcBef>
                  <a:spcPct val="160000"/>
                </a:spcBef>
              </a:pPr>
              <a:r>
                <a:rPr lang="en-US" altLang="zh-CN" sz="1600" dirty="0">
                  <a:solidFill>
                    <a:srgbClr val="FC0128"/>
                  </a:solidFill>
                  <a:latin typeface="Arial" pitchFamily="34" charset="0"/>
                </a:rPr>
                <a:t>2 </a:t>
              </a:r>
              <a:r>
                <a:rPr lang="en-US" altLang="zh-CN" sz="1600" dirty="0">
                  <a:solidFill>
                    <a:srgbClr val="000000"/>
                  </a:solidFill>
                  <a:latin typeface="Arial" pitchFamily="34" charset="0"/>
                </a:rPr>
                <a:t>000 </a:t>
              </a:r>
              <a:r>
                <a:rPr lang="en-US" altLang="zh-CN" sz="1600" dirty="0">
                  <a:solidFill>
                    <a:srgbClr val="063DE8"/>
                  </a:solidFill>
                  <a:latin typeface="Arial" pitchFamily="34" charset="0"/>
                </a:rPr>
                <a:t>H</a:t>
              </a:r>
            </a:p>
            <a:p>
              <a:pPr algn="ctr" eaLnBrk="0" hangingPunct="0">
                <a:spcBef>
                  <a:spcPct val="160000"/>
                </a:spcBef>
              </a:pPr>
              <a:r>
                <a:rPr lang="en-US" altLang="zh-CN" sz="1600" dirty="0">
                  <a:solidFill>
                    <a:srgbClr val="FC0128"/>
                  </a:solidFill>
                  <a:latin typeface="Arial" pitchFamily="34" charset="0"/>
                </a:rPr>
                <a:t>2 </a:t>
              </a:r>
              <a:r>
                <a:rPr lang="en-US" altLang="zh-CN" sz="1600" dirty="0">
                  <a:solidFill>
                    <a:srgbClr val="000000"/>
                  </a:solidFill>
                  <a:latin typeface="Arial" pitchFamily="34" charset="0"/>
                </a:rPr>
                <a:t>FFF </a:t>
              </a:r>
              <a:r>
                <a:rPr lang="en-US" altLang="zh-CN" sz="1600" dirty="0">
                  <a:solidFill>
                    <a:srgbClr val="063DE8"/>
                  </a:solidFill>
                  <a:latin typeface="Arial" pitchFamily="34" charset="0"/>
                </a:rPr>
                <a:t>H</a:t>
              </a:r>
            </a:p>
          </p:txBody>
        </p:sp>
        <p:sp>
          <p:nvSpPr>
            <p:cNvPr id="64526" name="Rectangle 38"/>
            <p:cNvSpPr>
              <a:spLocks noChangeArrowheads="1"/>
            </p:cNvSpPr>
            <p:nvPr/>
          </p:nvSpPr>
          <p:spPr bwMode="auto">
            <a:xfrm>
              <a:off x="1883" y="2341"/>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sp>
          <p:nvSpPr>
            <p:cNvPr id="64527" name="Rectangle 39"/>
            <p:cNvSpPr>
              <a:spLocks noChangeArrowheads="1"/>
            </p:cNvSpPr>
            <p:nvPr/>
          </p:nvSpPr>
          <p:spPr bwMode="auto">
            <a:xfrm>
              <a:off x="1384" y="2976"/>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sp>
          <p:nvSpPr>
            <p:cNvPr id="64528" name="Text Box 40"/>
            <p:cNvSpPr txBox="1">
              <a:spLocks noChangeArrowheads="1"/>
            </p:cNvSpPr>
            <p:nvPr/>
          </p:nvSpPr>
          <p:spPr bwMode="auto">
            <a:xfrm>
              <a:off x="703" y="2978"/>
              <a:ext cx="681" cy="612"/>
            </a:xfrm>
            <a:prstGeom prst="rect">
              <a:avLst/>
            </a:prstGeom>
            <a:noFill/>
            <a:ln w="12700">
              <a:noFill/>
              <a:miter lim="800000"/>
              <a:headEnd/>
              <a:tailEnd/>
            </a:ln>
          </p:spPr>
          <p:txBody>
            <a:bodyPr>
              <a:spAutoFit/>
            </a:bodyPr>
            <a:lstStyle/>
            <a:p>
              <a:pPr algn="ctr" eaLnBrk="0" hangingPunct="0">
                <a:spcBef>
                  <a:spcPct val="160000"/>
                </a:spcBef>
              </a:pPr>
              <a:r>
                <a:rPr lang="en-US" altLang="zh-CN" sz="1600" dirty="0">
                  <a:solidFill>
                    <a:srgbClr val="FC0128"/>
                  </a:solidFill>
                  <a:latin typeface="Arial" pitchFamily="34" charset="0"/>
                </a:rPr>
                <a:t>3 </a:t>
              </a:r>
              <a:r>
                <a:rPr lang="en-US" altLang="zh-CN" sz="1600" dirty="0">
                  <a:solidFill>
                    <a:srgbClr val="000000"/>
                  </a:solidFill>
                  <a:latin typeface="Arial" pitchFamily="34" charset="0"/>
                </a:rPr>
                <a:t>000 </a:t>
              </a:r>
              <a:r>
                <a:rPr lang="en-US" altLang="zh-CN" sz="1600" dirty="0">
                  <a:solidFill>
                    <a:srgbClr val="063DE8"/>
                  </a:solidFill>
                  <a:latin typeface="Arial" pitchFamily="34" charset="0"/>
                </a:rPr>
                <a:t>H</a:t>
              </a:r>
            </a:p>
            <a:p>
              <a:pPr algn="ctr" eaLnBrk="0" hangingPunct="0">
                <a:spcBef>
                  <a:spcPct val="160000"/>
                </a:spcBef>
              </a:pPr>
              <a:r>
                <a:rPr lang="en-US" altLang="zh-CN" sz="1600" dirty="0">
                  <a:solidFill>
                    <a:srgbClr val="FC0128"/>
                  </a:solidFill>
                  <a:latin typeface="Arial" pitchFamily="34" charset="0"/>
                </a:rPr>
                <a:t>3 </a:t>
              </a:r>
              <a:r>
                <a:rPr lang="en-US" altLang="zh-CN" sz="1600" dirty="0">
                  <a:solidFill>
                    <a:srgbClr val="000000"/>
                  </a:solidFill>
                  <a:latin typeface="Arial" pitchFamily="34" charset="0"/>
                </a:rPr>
                <a:t>FFF </a:t>
              </a:r>
              <a:r>
                <a:rPr lang="en-US" altLang="zh-CN" sz="1600" dirty="0">
                  <a:solidFill>
                    <a:srgbClr val="063DE8"/>
                  </a:solidFill>
                  <a:latin typeface="Arial" pitchFamily="34" charset="0"/>
                </a:rPr>
                <a:t>H</a:t>
              </a:r>
            </a:p>
          </p:txBody>
        </p:sp>
        <p:sp>
          <p:nvSpPr>
            <p:cNvPr id="64529" name="Rectangle 41"/>
            <p:cNvSpPr>
              <a:spLocks noChangeArrowheads="1"/>
            </p:cNvSpPr>
            <p:nvPr/>
          </p:nvSpPr>
          <p:spPr bwMode="auto">
            <a:xfrm>
              <a:off x="1883" y="2976"/>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grpSp>
    </p:spTree>
    <p:extLst>
      <p:ext uri="{BB962C8B-B14F-4D97-AF65-F5344CB8AC3E}">
        <p14:creationId xmlns:p14="http://schemas.microsoft.com/office/powerpoint/2010/main" val="3432773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38163" y="404813"/>
            <a:ext cx="8066087" cy="373062"/>
          </a:xfrm>
        </p:spPr>
        <p:txBody>
          <a:bodyPr/>
          <a:lstStyle/>
          <a:p>
            <a:r>
              <a:rPr lang="zh-CN" altLang="en-US" i="0" dirty="0">
                <a:latin typeface="黑体" pitchFamily="2" charset="-122"/>
                <a:ea typeface="黑体" pitchFamily="2" charset="-122"/>
              </a:rPr>
              <a:t>存储器芯片的扩展 </a:t>
            </a:r>
            <a:r>
              <a:rPr lang="en-US" altLang="zh-CN" i="0" dirty="0">
                <a:latin typeface="黑体" pitchFamily="2" charset="-122"/>
                <a:ea typeface="黑体" pitchFamily="2" charset="-122"/>
              </a:rPr>
              <a:t>—— </a:t>
            </a:r>
            <a:r>
              <a:rPr lang="zh-CN" altLang="en-US" i="0" dirty="0">
                <a:latin typeface="黑体" pitchFamily="2" charset="-122"/>
                <a:ea typeface="黑体" pitchFamily="2" charset="-122"/>
              </a:rPr>
              <a:t>混合扩展</a:t>
            </a:r>
          </a:p>
        </p:txBody>
      </p:sp>
      <p:sp>
        <p:nvSpPr>
          <p:cNvPr id="404483" name="Rectangle 3"/>
          <p:cNvSpPr>
            <a:spLocks noGrp="1" noChangeArrowheads="1"/>
          </p:cNvSpPr>
          <p:nvPr>
            <p:ph type="body" sz="half" idx="1"/>
          </p:nvPr>
        </p:nvSpPr>
        <p:spPr>
          <a:xfrm>
            <a:off x="250825" y="981075"/>
            <a:ext cx="2447925" cy="1511300"/>
          </a:xfrm>
        </p:spPr>
        <p:txBody>
          <a:bodyPr/>
          <a:lstStyle/>
          <a:p>
            <a:pPr>
              <a:lnSpc>
                <a:spcPct val="100000"/>
              </a:lnSpc>
              <a:spcBef>
                <a:spcPct val="40000"/>
              </a:spcBef>
              <a:spcAft>
                <a:spcPct val="10000"/>
              </a:spcAft>
              <a:buFont typeface="Wingdings" pitchFamily="2" charset="2"/>
              <a:buNone/>
            </a:pPr>
            <a:r>
              <a:rPr lang="en-US" altLang="zh-CN">
                <a:ea typeface="宋体" pitchFamily="2" charset="-122"/>
              </a:rPr>
              <a:t>   4Kx4 SRAM</a:t>
            </a:r>
            <a:r>
              <a:rPr lang="zh-CN" altLang="en-US">
                <a:ea typeface="宋体" pitchFamily="2" charset="-122"/>
              </a:rPr>
              <a:t>存储芯片构成16</a:t>
            </a:r>
            <a:r>
              <a:rPr lang="en-US" altLang="zh-CN">
                <a:ea typeface="宋体" pitchFamily="2" charset="-122"/>
              </a:rPr>
              <a:t>Kx8</a:t>
            </a:r>
            <a:r>
              <a:rPr lang="zh-CN" altLang="en-US">
                <a:ea typeface="宋体" pitchFamily="2" charset="-122"/>
              </a:rPr>
              <a:t>的存储器连接图</a:t>
            </a:r>
          </a:p>
        </p:txBody>
      </p:sp>
      <p:graphicFrame>
        <p:nvGraphicFramePr>
          <p:cNvPr id="65540" name="Object 55"/>
          <p:cNvGraphicFramePr>
            <a:graphicFrameLocks noGrp="1" noChangeAspect="1"/>
          </p:cNvGraphicFramePr>
          <p:nvPr>
            <p:ph sz="half" idx="2"/>
          </p:nvPr>
        </p:nvGraphicFramePr>
        <p:xfrm>
          <a:off x="2738438" y="909638"/>
          <a:ext cx="5976937" cy="5876925"/>
        </p:xfrm>
        <a:graphic>
          <a:graphicData uri="http://schemas.openxmlformats.org/presentationml/2006/ole">
            <mc:AlternateContent xmlns:mc="http://schemas.openxmlformats.org/markup-compatibility/2006">
              <mc:Choice xmlns:v="urn:schemas-microsoft-com:vml" Requires="v">
                <p:oleObj spid="_x0000_s80954" name="Visio" r:id="rId4" imgW="5665318" imgH="6399276" progId="Visio.Drawing.11">
                  <p:embed/>
                </p:oleObj>
              </mc:Choice>
              <mc:Fallback>
                <p:oleObj name="Visio" r:id="rId4" imgW="5665318" imgH="6399276"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8438" y="909638"/>
                        <a:ext cx="5976937" cy="5876925"/>
                      </a:xfrm>
                      <a:prstGeom prst="rect">
                        <a:avLst/>
                      </a:prstGeom>
                      <a:solidFill>
                        <a:schemeClr val="bg1"/>
                      </a:solidFill>
                      <a:ln w="12700">
                        <a:solidFill>
                          <a:srgbClr val="33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561584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684213" y="404813"/>
            <a:ext cx="7848600" cy="373062"/>
          </a:xfrm>
        </p:spPr>
        <p:txBody>
          <a:bodyPr/>
          <a:lstStyle/>
          <a:p>
            <a:r>
              <a:rPr lang="zh-CN" altLang="en-US" dirty="0">
                <a:latin typeface="黑体" pitchFamily="2" charset="-122"/>
                <a:ea typeface="黑体" pitchFamily="2" charset="-122"/>
              </a:rPr>
              <a:t>存储器芯片的扩展示例 </a:t>
            </a:r>
            <a:r>
              <a:rPr lang="en-US" altLang="zh-CN" dirty="0">
                <a:latin typeface="黑体" pitchFamily="2" charset="-122"/>
                <a:ea typeface="黑体" pitchFamily="2" charset="-122"/>
              </a:rPr>
              <a:t>—— </a:t>
            </a:r>
            <a:r>
              <a:rPr lang="zh-CN" altLang="en-US" dirty="0">
                <a:latin typeface="黑体" pitchFamily="2" charset="-122"/>
                <a:ea typeface="黑体" pitchFamily="2" charset="-122"/>
              </a:rPr>
              <a:t>异种芯片</a:t>
            </a:r>
          </a:p>
        </p:txBody>
      </p:sp>
      <p:pic>
        <p:nvPicPr>
          <p:cNvPr id="75779" name="Picture 2"/>
          <p:cNvPicPr>
            <a:picLocks noChangeAspect="1" noChangeArrowheads="1"/>
          </p:cNvPicPr>
          <p:nvPr/>
        </p:nvPicPr>
        <p:blipFill>
          <a:blip r:embed="rId3" cstate="print"/>
          <a:srcRect/>
          <a:stretch>
            <a:fillRect/>
          </a:stretch>
        </p:blipFill>
        <p:spPr bwMode="auto">
          <a:xfrm>
            <a:off x="755650" y="908050"/>
            <a:ext cx="8353425" cy="742950"/>
          </a:xfrm>
          <a:prstGeom prst="rect">
            <a:avLst/>
          </a:prstGeom>
          <a:noFill/>
          <a:ln w="9525">
            <a:noFill/>
            <a:miter lim="800000"/>
            <a:headEnd/>
            <a:tailEnd/>
          </a:ln>
        </p:spPr>
      </p:pic>
      <p:pic>
        <p:nvPicPr>
          <p:cNvPr id="138244" name="Picture 4"/>
          <p:cNvPicPr>
            <a:picLocks noChangeAspect="1" noChangeArrowheads="1"/>
          </p:cNvPicPr>
          <p:nvPr/>
        </p:nvPicPr>
        <p:blipFill>
          <a:blip r:embed="rId4" cstate="print"/>
          <a:srcRect/>
          <a:stretch>
            <a:fillRect/>
          </a:stretch>
        </p:blipFill>
        <p:spPr bwMode="auto">
          <a:xfrm>
            <a:off x="415925" y="1651000"/>
            <a:ext cx="7324725" cy="1981200"/>
          </a:xfrm>
          <a:prstGeom prst="rect">
            <a:avLst/>
          </a:prstGeom>
          <a:noFill/>
          <a:ln w="9525">
            <a:noFill/>
            <a:miter lim="800000"/>
            <a:headEnd/>
            <a:tailEnd/>
          </a:ln>
        </p:spPr>
      </p:pic>
      <p:grpSp>
        <p:nvGrpSpPr>
          <p:cNvPr id="6" name="组合 5"/>
          <p:cNvGrpSpPr>
            <a:grpSpLocks/>
          </p:cNvGrpSpPr>
          <p:nvPr/>
        </p:nvGrpSpPr>
        <p:grpSpPr bwMode="auto">
          <a:xfrm>
            <a:off x="827088" y="3716338"/>
            <a:ext cx="8066087" cy="2881312"/>
            <a:chOff x="827584" y="3717032"/>
            <a:chExt cx="8064896" cy="2880320"/>
          </a:xfrm>
        </p:grpSpPr>
        <p:pic>
          <p:nvPicPr>
            <p:cNvPr id="75782" name="Picture 5"/>
            <p:cNvPicPr>
              <a:picLocks noChangeAspect="1" noChangeArrowheads="1"/>
            </p:cNvPicPr>
            <p:nvPr/>
          </p:nvPicPr>
          <p:blipFill>
            <a:blip r:embed="rId5" cstate="print"/>
            <a:srcRect/>
            <a:stretch>
              <a:fillRect/>
            </a:stretch>
          </p:blipFill>
          <p:spPr bwMode="auto">
            <a:xfrm>
              <a:off x="827584" y="3721455"/>
              <a:ext cx="7488832" cy="2875897"/>
            </a:xfrm>
            <a:prstGeom prst="rect">
              <a:avLst/>
            </a:prstGeom>
            <a:noFill/>
            <a:ln w="9525">
              <a:noFill/>
              <a:miter lim="800000"/>
              <a:headEnd/>
              <a:tailEnd/>
            </a:ln>
          </p:spPr>
        </p:pic>
        <p:sp>
          <p:nvSpPr>
            <p:cNvPr id="75783" name="TextBox 3"/>
            <p:cNvSpPr txBox="1">
              <a:spLocks noChangeArrowheads="1"/>
            </p:cNvSpPr>
            <p:nvPr/>
          </p:nvSpPr>
          <p:spPr bwMode="auto">
            <a:xfrm>
              <a:off x="3995936" y="3717032"/>
              <a:ext cx="432048" cy="338554"/>
            </a:xfrm>
            <a:prstGeom prst="rect">
              <a:avLst/>
            </a:prstGeom>
            <a:noFill/>
            <a:ln w="9525">
              <a:noFill/>
              <a:miter lim="800000"/>
              <a:headEnd/>
              <a:tailEnd/>
            </a:ln>
          </p:spPr>
          <p:txBody>
            <a:bodyPr>
              <a:spAutoFit/>
            </a:bodyPr>
            <a:lstStyle/>
            <a:p>
              <a:r>
                <a:rPr lang="en-US" altLang="zh-CN" sz="1600" i="1"/>
                <a:t>00</a:t>
              </a:r>
              <a:endParaRPr lang="zh-CN" altLang="en-US" sz="1600" i="1"/>
            </a:p>
          </p:txBody>
        </p:sp>
        <p:sp>
          <p:nvSpPr>
            <p:cNvPr id="75784" name="TextBox 8"/>
            <p:cNvSpPr txBox="1">
              <a:spLocks noChangeArrowheads="1"/>
            </p:cNvSpPr>
            <p:nvPr/>
          </p:nvSpPr>
          <p:spPr bwMode="auto">
            <a:xfrm>
              <a:off x="3923928" y="3954542"/>
              <a:ext cx="432048" cy="338554"/>
            </a:xfrm>
            <a:prstGeom prst="rect">
              <a:avLst/>
            </a:prstGeom>
            <a:noFill/>
            <a:ln w="9525">
              <a:noFill/>
              <a:miter lim="800000"/>
              <a:headEnd/>
              <a:tailEnd/>
            </a:ln>
          </p:spPr>
          <p:txBody>
            <a:bodyPr>
              <a:spAutoFit/>
            </a:bodyPr>
            <a:lstStyle/>
            <a:p>
              <a:r>
                <a:rPr lang="en-US" altLang="zh-CN" sz="1600" i="1"/>
                <a:t>01</a:t>
              </a:r>
              <a:endParaRPr lang="zh-CN" altLang="en-US" sz="1600" i="1"/>
            </a:p>
          </p:txBody>
        </p:sp>
        <p:sp>
          <p:nvSpPr>
            <p:cNvPr id="75785" name="TextBox 9"/>
            <p:cNvSpPr txBox="1">
              <a:spLocks noChangeArrowheads="1"/>
            </p:cNvSpPr>
            <p:nvPr/>
          </p:nvSpPr>
          <p:spPr bwMode="auto">
            <a:xfrm>
              <a:off x="3491880" y="4581128"/>
              <a:ext cx="432048" cy="338554"/>
            </a:xfrm>
            <a:prstGeom prst="rect">
              <a:avLst/>
            </a:prstGeom>
            <a:noFill/>
            <a:ln w="9525">
              <a:noFill/>
              <a:miter lim="800000"/>
              <a:headEnd/>
              <a:tailEnd/>
            </a:ln>
          </p:spPr>
          <p:txBody>
            <a:bodyPr>
              <a:spAutoFit/>
            </a:bodyPr>
            <a:lstStyle/>
            <a:p>
              <a:r>
                <a:rPr lang="en-US" altLang="zh-CN" sz="1600" i="1"/>
                <a:t>11</a:t>
              </a:r>
              <a:endParaRPr lang="zh-CN" altLang="en-US" sz="1600" i="1"/>
            </a:p>
          </p:txBody>
        </p:sp>
        <p:sp>
          <p:nvSpPr>
            <p:cNvPr id="75786" name="TextBox 10"/>
            <p:cNvSpPr txBox="1">
              <a:spLocks noChangeArrowheads="1"/>
            </p:cNvSpPr>
            <p:nvPr/>
          </p:nvSpPr>
          <p:spPr bwMode="auto">
            <a:xfrm>
              <a:off x="3851920" y="4149080"/>
              <a:ext cx="432048" cy="338554"/>
            </a:xfrm>
            <a:prstGeom prst="rect">
              <a:avLst/>
            </a:prstGeom>
            <a:noFill/>
            <a:ln w="9525">
              <a:noFill/>
              <a:miter lim="800000"/>
              <a:headEnd/>
              <a:tailEnd/>
            </a:ln>
          </p:spPr>
          <p:txBody>
            <a:bodyPr>
              <a:spAutoFit/>
            </a:bodyPr>
            <a:lstStyle/>
            <a:p>
              <a:r>
                <a:rPr lang="en-US" altLang="zh-CN" sz="1600" i="1"/>
                <a:t>10</a:t>
              </a:r>
              <a:endParaRPr lang="zh-CN" altLang="en-US" sz="1600" i="1"/>
            </a:p>
          </p:txBody>
        </p:sp>
        <p:sp>
          <p:nvSpPr>
            <p:cNvPr id="75787" name="TextBox 11"/>
            <p:cNvSpPr txBox="1">
              <a:spLocks noChangeArrowheads="1"/>
            </p:cNvSpPr>
            <p:nvPr/>
          </p:nvSpPr>
          <p:spPr bwMode="auto">
            <a:xfrm>
              <a:off x="4860032" y="4725144"/>
              <a:ext cx="576064" cy="338554"/>
            </a:xfrm>
            <a:prstGeom prst="rect">
              <a:avLst/>
            </a:prstGeom>
            <a:noFill/>
            <a:ln w="9525">
              <a:noFill/>
              <a:miter lim="800000"/>
              <a:headEnd/>
              <a:tailEnd/>
            </a:ln>
          </p:spPr>
          <p:txBody>
            <a:bodyPr>
              <a:spAutoFit/>
            </a:bodyPr>
            <a:lstStyle/>
            <a:p>
              <a:r>
                <a:rPr lang="en-US" altLang="zh-CN" sz="1600" i="1"/>
                <a:t>001</a:t>
              </a:r>
              <a:endParaRPr lang="zh-CN" altLang="en-US" sz="1600" i="1"/>
            </a:p>
          </p:txBody>
        </p:sp>
        <p:sp>
          <p:nvSpPr>
            <p:cNvPr id="75788" name="TextBox 12"/>
            <p:cNvSpPr txBox="1">
              <a:spLocks noChangeArrowheads="1"/>
            </p:cNvSpPr>
            <p:nvPr/>
          </p:nvSpPr>
          <p:spPr bwMode="auto">
            <a:xfrm>
              <a:off x="6804248" y="4647584"/>
              <a:ext cx="576064" cy="338554"/>
            </a:xfrm>
            <a:prstGeom prst="rect">
              <a:avLst/>
            </a:prstGeom>
            <a:noFill/>
            <a:ln w="9525">
              <a:noFill/>
              <a:miter lim="800000"/>
              <a:headEnd/>
              <a:tailEnd/>
            </a:ln>
          </p:spPr>
          <p:txBody>
            <a:bodyPr>
              <a:spAutoFit/>
            </a:bodyPr>
            <a:lstStyle/>
            <a:p>
              <a:r>
                <a:rPr lang="en-US" altLang="zh-CN" sz="1600" i="1"/>
                <a:t>000</a:t>
              </a:r>
              <a:endParaRPr lang="zh-CN" altLang="en-US" sz="1600" i="1"/>
            </a:p>
          </p:txBody>
        </p:sp>
        <p:sp>
          <p:nvSpPr>
            <p:cNvPr id="75789" name="矩形 4"/>
            <p:cNvSpPr>
              <a:spLocks noChangeArrowheads="1"/>
            </p:cNvSpPr>
            <p:nvPr/>
          </p:nvSpPr>
          <p:spPr bwMode="auto">
            <a:xfrm>
              <a:off x="7462449" y="4060929"/>
              <a:ext cx="1430031" cy="954107"/>
            </a:xfrm>
            <a:prstGeom prst="rect">
              <a:avLst/>
            </a:prstGeom>
            <a:noFill/>
            <a:ln w="9525">
              <a:noFill/>
              <a:miter lim="800000"/>
              <a:headEnd/>
              <a:tailEnd/>
            </a:ln>
          </p:spPr>
          <p:txBody>
            <a:bodyPr>
              <a:spAutoFit/>
            </a:bodyPr>
            <a:lstStyle/>
            <a:p>
              <a:r>
                <a:rPr lang="en-US" altLang="zh-CN" sz="1400" b="1">
                  <a:solidFill>
                    <a:srgbClr val="C00000"/>
                  </a:solidFill>
                  <a:latin typeface="Times New Roman" pitchFamily="18" charset="0"/>
                  <a:cs typeface="Times New Roman" pitchFamily="18" charset="0"/>
                </a:rPr>
                <a:t>ROM</a:t>
              </a:r>
              <a:r>
                <a:rPr lang="zh-CN" altLang="en-US" sz="1400" b="1">
                  <a:solidFill>
                    <a:srgbClr val="C00000"/>
                  </a:solidFill>
                  <a:latin typeface="Times New Roman" pitchFamily="18" charset="0"/>
                  <a:cs typeface="Times New Roman" pitchFamily="18" charset="0"/>
                </a:rPr>
                <a:t>片选由高</a:t>
              </a:r>
              <a:r>
                <a:rPr lang="en-US" altLang="zh-CN" sz="1400" b="1">
                  <a:solidFill>
                    <a:srgbClr val="C00000"/>
                  </a:solidFill>
                  <a:latin typeface="Times New Roman" pitchFamily="18" charset="0"/>
                  <a:cs typeface="Times New Roman" pitchFamily="18" charset="0"/>
                </a:rPr>
                <a:t>3</a:t>
              </a:r>
              <a:r>
                <a:rPr lang="zh-CN" altLang="en-US" sz="1400" b="1">
                  <a:solidFill>
                    <a:srgbClr val="C00000"/>
                  </a:solidFill>
                  <a:latin typeface="Times New Roman" pitchFamily="18" charset="0"/>
                  <a:cs typeface="Times New Roman" pitchFamily="18" charset="0"/>
                </a:rPr>
                <a:t>位地址确定。</a:t>
              </a:r>
              <a:endParaRPr lang="en-US" altLang="zh-CN" sz="1400" b="1">
                <a:solidFill>
                  <a:srgbClr val="C00000"/>
                </a:solidFill>
                <a:latin typeface="Times New Roman" pitchFamily="18" charset="0"/>
                <a:cs typeface="Times New Roman" pitchFamily="18" charset="0"/>
              </a:endParaRPr>
            </a:p>
            <a:p>
              <a:r>
                <a:rPr lang="en-US" altLang="zh-CN" sz="1400" b="1">
                  <a:solidFill>
                    <a:srgbClr val="C00000"/>
                  </a:solidFill>
                  <a:latin typeface="Times New Roman" pitchFamily="18" charset="0"/>
                  <a:cs typeface="Times New Roman" pitchFamily="18" charset="0"/>
                </a:rPr>
                <a:t>RAM</a:t>
              </a:r>
              <a:r>
                <a:rPr lang="zh-CN" altLang="en-US" sz="1400" b="1">
                  <a:solidFill>
                    <a:srgbClr val="C00000"/>
                  </a:solidFill>
                  <a:latin typeface="Times New Roman" pitchFamily="18" charset="0"/>
                  <a:cs typeface="Times New Roman" pitchFamily="18" charset="0"/>
                </a:rPr>
                <a:t>片选由高</a:t>
              </a:r>
              <a:r>
                <a:rPr lang="en-US" altLang="zh-CN" sz="1400" b="1">
                  <a:solidFill>
                    <a:srgbClr val="C00000"/>
                  </a:solidFill>
                  <a:latin typeface="Times New Roman" pitchFamily="18" charset="0"/>
                  <a:cs typeface="Times New Roman" pitchFamily="18" charset="0"/>
                </a:rPr>
                <a:t>2</a:t>
              </a:r>
              <a:r>
                <a:rPr lang="zh-CN" altLang="en-US" sz="1400" b="1">
                  <a:solidFill>
                    <a:srgbClr val="C00000"/>
                  </a:solidFill>
                  <a:latin typeface="Times New Roman" pitchFamily="18" charset="0"/>
                  <a:cs typeface="Times New Roman" pitchFamily="18" charset="0"/>
                </a:rPr>
                <a:t>位地址确定。</a:t>
              </a:r>
            </a:p>
          </p:txBody>
        </p:sp>
      </p:grpSp>
    </p:spTree>
    <p:extLst>
      <p:ext uri="{BB962C8B-B14F-4D97-AF65-F5344CB8AC3E}">
        <p14:creationId xmlns:p14="http://schemas.microsoft.com/office/powerpoint/2010/main" val="13708119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1965"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311018"/>
            <a:ext cx="6019800"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2947" name="Rectangle 3"/>
          <p:cNvSpPr>
            <a:spLocks noGrp="1" noChangeArrowheads="1"/>
          </p:cNvSpPr>
          <p:nvPr>
            <p:ph type="title"/>
          </p:nvPr>
        </p:nvSpPr>
        <p:spPr>
          <a:xfrm>
            <a:off x="611188" y="392113"/>
            <a:ext cx="5867400" cy="373062"/>
          </a:xfrm>
        </p:spPr>
        <p:txBody>
          <a:bodyPr/>
          <a:lstStyle/>
          <a:p>
            <a:r>
              <a:rPr lang="en-US" altLang="zh-CN" dirty="0">
                <a:latin typeface="黑体" pitchFamily="2" charset="-122"/>
                <a:ea typeface="黑体" pitchFamily="2" charset="-122"/>
              </a:rPr>
              <a:t>DRAM</a:t>
            </a:r>
            <a:r>
              <a:rPr lang="zh-CN" altLang="en-US" dirty="0">
                <a:latin typeface="黑体" pitchFamily="2" charset="-122"/>
                <a:ea typeface="黑体" pitchFamily="2" charset="-122"/>
              </a:rPr>
              <a:t>刷新</a:t>
            </a:r>
          </a:p>
        </p:txBody>
      </p:sp>
      <p:sp>
        <p:nvSpPr>
          <p:cNvPr id="351236" name="Rectangle 4"/>
          <p:cNvSpPr>
            <a:spLocks noChangeArrowheads="1"/>
          </p:cNvSpPr>
          <p:nvPr/>
        </p:nvSpPr>
        <p:spPr bwMode="auto">
          <a:xfrm>
            <a:off x="684213" y="912813"/>
            <a:ext cx="8024812" cy="355600"/>
          </a:xfrm>
          <a:prstGeom prst="rect">
            <a:avLst/>
          </a:prstGeom>
          <a:noFill/>
          <a:ln w="12700">
            <a:noFill/>
            <a:miter lim="800000"/>
            <a:headEnd/>
            <a:tailEnd/>
          </a:ln>
        </p:spPr>
        <p:txBody>
          <a:bodyPr lIns="63500" tIns="25400" rIns="63500" bIns="25400">
            <a:spAutoFit/>
          </a:bodyPr>
          <a:lstStyle/>
          <a:p>
            <a:pPr marL="284163" indent="-284163" eaLnBrk="0" hangingPunct="0">
              <a:spcBef>
                <a:spcPct val="65000"/>
              </a:spcBef>
              <a:buClr>
                <a:srgbClr val="FF0000"/>
              </a:buClr>
              <a:buSzPct val="100000"/>
              <a:buFont typeface="Wingdings" pitchFamily="2" charset="2"/>
              <a:buChar char="v"/>
            </a:pPr>
            <a:r>
              <a:rPr lang="zh-CN" altLang="en-US" sz="2000" b="1">
                <a:solidFill>
                  <a:schemeClr val="tx1"/>
                </a:solidFill>
              </a:rPr>
              <a:t>二维地址结构（</a:t>
            </a:r>
            <a:r>
              <a:rPr lang="en-US" altLang="zh-CN" sz="2000" b="1">
                <a:solidFill>
                  <a:schemeClr val="tx1"/>
                </a:solidFill>
                <a:latin typeface="Times New Roman" pitchFamily="18" charset="0"/>
              </a:rPr>
              <a:t> 4096</a:t>
            </a:r>
            <a:r>
              <a:rPr lang="en-US" altLang="zh-CN" sz="2000" b="1">
                <a:solidFill>
                  <a:schemeClr val="tx1"/>
                </a:solidFill>
                <a:latin typeface="Times New Roman" pitchFamily="18" charset="0"/>
                <a:cs typeface="Times New Roman" pitchFamily="18" charset="0"/>
              </a:rPr>
              <a:t>* </a:t>
            </a:r>
            <a:r>
              <a:rPr lang="en-US" altLang="zh-CN" sz="2000" b="1">
                <a:solidFill>
                  <a:schemeClr val="tx1"/>
                </a:solidFill>
                <a:latin typeface="Times New Roman" pitchFamily="18" charset="0"/>
              </a:rPr>
              <a:t>4  </a:t>
            </a:r>
            <a:r>
              <a:rPr lang="en-US" altLang="zh-CN" sz="2000" b="1">
                <a:solidFill>
                  <a:schemeClr val="tx1"/>
                </a:solidFill>
              </a:rPr>
              <a:t>DRAM）</a:t>
            </a:r>
            <a:endParaRPr lang="zh-CN" altLang="en-US" sz="1800" b="1">
              <a:solidFill>
                <a:schemeClr val="tx1"/>
              </a:solidFill>
              <a:latin typeface="宋体" pitchFamily="2" charset="-122"/>
            </a:endParaRPr>
          </a:p>
        </p:txBody>
      </p:sp>
      <p:sp>
        <p:nvSpPr>
          <p:cNvPr id="6" name="矩形 5"/>
          <p:cNvSpPr/>
          <p:nvPr/>
        </p:nvSpPr>
        <p:spPr>
          <a:xfrm>
            <a:off x="3995936" y="20786"/>
            <a:ext cx="5109091" cy="830997"/>
          </a:xfrm>
          <a:prstGeom prst="rect">
            <a:avLst/>
          </a:prstGeom>
          <a:solidFill>
            <a:srgbClr val="0070C0"/>
          </a:solidFill>
        </p:spPr>
        <p:txBody>
          <a:bodyPr wrap="none">
            <a:spAutoFit/>
          </a:bodyPr>
          <a:lstStyle/>
          <a:p>
            <a:r>
              <a:rPr lang="zh-CN" altLang="en-US" sz="2400" b="0" dirty="0">
                <a:solidFill>
                  <a:schemeClr val="bg1"/>
                </a:solidFill>
                <a:latin typeface="黑体" panose="02010609060101010101" pitchFamily="49" charset="-122"/>
                <a:ea typeface="黑体" panose="02010609060101010101" pitchFamily="49" charset="-122"/>
              </a:rPr>
              <a:t>行地址线数</a:t>
            </a:r>
            <a:r>
              <a:rPr lang="en-US" altLang="zh-CN" sz="2400" b="0" dirty="0">
                <a:solidFill>
                  <a:schemeClr val="bg1"/>
                </a:solidFill>
                <a:latin typeface="黑体" panose="02010609060101010101" pitchFamily="49" charset="-122"/>
                <a:ea typeface="黑体" panose="02010609060101010101" pitchFamily="49" charset="-122"/>
              </a:rPr>
              <a:t>=</a:t>
            </a:r>
            <a:r>
              <a:rPr lang="zh-CN" altLang="en-US" sz="2400" b="0" dirty="0">
                <a:solidFill>
                  <a:schemeClr val="bg1"/>
                </a:solidFill>
                <a:latin typeface="黑体" panose="02010609060101010101" pitchFamily="49" charset="-122"/>
                <a:ea typeface="黑体" panose="02010609060101010101" pitchFamily="49" charset="-122"/>
              </a:rPr>
              <a:t>列地址线数</a:t>
            </a:r>
            <a:r>
              <a:rPr lang="en-US" altLang="zh-CN" sz="2400" b="0" dirty="0">
                <a:solidFill>
                  <a:schemeClr val="bg1"/>
                </a:solidFill>
                <a:latin typeface="黑体" panose="02010609060101010101" pitchFamily="49" charset="-122"/>
                <a:ea typeface="黑体" panose="02010609060101010101" pitchFamily="49" charset="-122"/>
              </a:rPr>
              <a:t>=</a:t>
            </a:r>
            <a:r>
              <a:rPr lang="zh-CN" altLang="en-US" sz="2400" b="0" dirty="0">
                <a:solidFill>
                  <a:schemeClr val="bg1"/>
                </a:solidFill>
                <a:latin typeface="黑体" panose="02010609060101010101" pitchFamily="49" charset="-122"/>
                <a:ea typeface="黑体" panose="02010609060101010101" pitchFamily="49" charset="-122"/>
              </a:rPr>
              <a:t>地址线位数</a:t>
            </a:r>
            <a:endParaRPr lang="en-US" altLang="zh-CN" sz="2400" b="0" dirty="0">
              <a:solidFill>
                <a:schemeClr val="bg1"/>
              </a:solidFill>
              <a:latin typeface="黑体" panose="02010609060101010101" pitchFamily="49" charset="-122"/>
              <a:ea typeface="黑体" panose="02010609060101010101" pitchFamily="49" charset="-122"/>
            </a:endParaRPr>
          </a:p>
          <a:p>
            <a:r>
              <a:rPr lang="zh-CN" altLang="en-US" sz="2400" b="0" dirty="0">
                <a:solidFill>
                  <a:schemeClr val="bg1"/>
                </a:solidFill>
                <a:latin typeface="黑体" panose="02010609060101010101" pitchFamily="49" charset="-122"/>
                <a:ea typeface="黑体" panose="02010609060101010101" pitchFamily="49" charset="-122"/>
              </a:rPr>
              <a:t>行</a:t>
            </a:r>
            <a:r>
              <a:rPr lang="en-US" altLang="zh-CN" sz="2400" b="0" dirty="0">
                <a:solidFill>
                  <a:schemeClr val="bg1"/>
                </a:solidFill>
                <a:latin typeface="黑体" panose="02010609060101010101" pitchFamily="49" charset="-122"/>
                <a:ea typeface="黑体" panose="02010609060101010101" pitchFamily="49" charset="-122"/>
              </a:rPr>
              <a:t>/</a:t>
            </a:r>
            <a:r>
              <a:rPr lang="zh-CN" altLang="en-US" sz="2400" b="0" dirty="0">
                <a:solidFill>
                  <a:schemeClr val="bg1"/>
                </a:solidFill>
                <a:latin typeface="黑体" panose="02010609060101010101" pitchFamily="49" charset="-122"/>
                <a:ea typeface="黑体" panose="02010609060101010101" pitchFamily="49" charset="-122"/>
              </a:rPr>
              <a:t>列地址：分时复用共享地址线</a:t>
            </a:r>
          </a:p>
        </p:txBody>
      </p:sp>
      <p:sp>
        <p:nvSpPr>
          <p:cNvPr id="2" name="矩形 1"/>
          <p:cNvSpPr/>
          <p:nvPr/>
        </p:nvSpPr>
        <p:spPr bwMode="auto">
          <a:xfrm>
            <a:off x="1475704" y="2420984"/>
            <a:ext cx="432000" cy="864000"/>
          </a:xfrm>
          <a:prstGeom prst="rect">
            <a:avLst/>
          </a:prstGeom>
          <a:noFill/>
          <a:ln w="12700"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noAutofit/>
          </a:bodyPr>
          <a:lstStyle/>
          <a:p>
            <a:pPr marR="0" algn="ctr" defTabSz="914400" rtl="0" eaLnBrk="0" fontAlgn="base" latinLnBrk="0" hangingPunct="0">
              <a:spcBef>
                <a:spcPts val="0"/>
              </a:spcBef>
              <a:spcAft>
                <a:spcPct val="0"/>
              </a:spcAft>
              <a:buClr>
                <a:srgbClr val="001ADC"/>
              </a:buClr>
              <a:buSzPct val="100000"/>
              <a:tabLst/>
            </a:pPr>
            <a:r>
              <a:rPr lang="zh-CN" altLang="en-US" b="0" dirty="0">
                <a:latin typeface="黑体" panose="02010609060101010101" pitchFamily="49" charset="-122"/>
                <a:ea typeface="黑体" panose="02010609060101010101" pitchFamily="49" charset="-122"/>
              </a:rPr>
              <a:t>寄存器</a:t>
            </a:r>
            <a:endParaRPr kumimoji="0"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4" name="直接箭头连接符 3"/>
          <p:cNvCxnSpPr>
            <a:stCxn id="28" idx="0"/>
          </p:cNvCxnSpPr>
          <p:nvPr/>
        </p:nvCxnSpPr>
        <p:spPr bwMode="auto">
          <a:xfrm>
            <a:off x="2627784" y="2683615"/>
            <a:ext cx="317748" cy="0"/>
          </a:xfrm>
          <a:prstGeom prst="straightConnector1">
            <a:avLst/>
          </a:prstGeom>
          <a:noFill/>
          <a:ln w="38100" cap="flat" cmpd="sng" algn="ctr">
            <a:solidFill>
              <a:srgbClr val="00B050"/>
            </a:solidFill>
            <a:prstDash val="solid"/>
            <a:round/>
            <a:headEnd type="none" w="med" len="med"/>
            <a:tailEnd type="arrow"/>
          </a:ln>
          <a:effectLst/>
        </p:spPr>
      </p:cxnSp>
      <p:cxnSp>
        <p:nvCxnSpPr>
          <p:cNvPr id="22" name="直接箭头连接符 21"/>
          <p:cNvCxnSpPr/>
          <p:nvPr/>
        </p:nvCxnSpPr>
        <p:spPr bwMode="auto">
          <a:xfrm>
            <a:off x="2124168" y="5949280"/>
            <a:ext cx="3960000" cy="0"/>
          </a:xfrm>
          <a:prstGeom prst="straightConnector1">
            <a:avLst/>
          </a:prstGeom>
          <a:noFill/>
          <a:ln w="38100" cap="flat" cmpd="sng" algn="ctr">
            <a:solidFill>
              <a:schemeClr val="tx2">
                <a:lumMod val="50000"/>
                <a:lumOff val="50000"/>
              </a:schemeClr>
            </a:solidFill>
            <a:prstDash val="solid"/>
            <a:round/>
            <a:headEnd type="none" w="med" len="med"/>
            <a:tailEnd type="arrow"/>
          </a:ln>
          <a:effectLst/>
        </p:spPr>
      </p:cxnSp>
      <p:cxnSp>
        <p:nvCxnSpPr>
          <p:cNvPr id="24" name="直接箭头连接符 23"/>
          <p:cNvCxnSpPr/>
          <p:nvPr/>
        </p:nvCxnSpPr>
        <p:spPr bwMode="auto">
          <a:xfrm>
            <a:off x="2123760" y="2854652"/>
            <a:ext cx="0" cy="3094628"/>
          </a:xfrm>
          <a:prstGeom prst="straightConnector1">
            <a:avLst/>
          </a:prstGeom>
          <a:noFill/>
          <a:ln w="38100" cap="flat" cmpd="sng" algn="ctr">
            <a:solidFill>
              <a:schemeClr val="tx2">
                <a:lumMod val="50000"/>
                <a:lumOff val="50000"/>
              </a:schemeClr>
            </a:solidFill>
            <a:prstDash val="solid"/>
            <a:round/>
            <a:headEnd type="none" w="med" len="med"/>
            <a:tailEnd type="none" w="med" len="med"/>
          </a:ln>
          <a:effectLst/>
        </p:spPr>
      </p:cxnSp>
      <p:cxnSp>
        <p:nvCxnSpPr>
          <p:cNvPr id="27" name="直接箭头连接符 26"/>
          <p:cNvCxnSpPr>
            <a:stCxn id="21" idx="3"/>
          </p:cNvCxnSpPr>
          <p:nvPr/>
        </p:nvCxnSpPr>
        <p:spPr bwMode="auto">
          <a:xfrm>
            <a:off x="944719" y="2821578"/>
            <a:ext cx="530937" cy="0"/>
          </a:xfrm>
          <a:prstGeom prst="straightConnector1">
            <a:avLst/>
          </a:prstGeom>
          <a:noFill/>
          <a:ln w="38100" cap="flat" cmpd="sng" algn="ctr">
            <a:solidFill>
              <a:schemeClr val="tx1"/>
            </a:solidFill>
            <a:prstDash val="solid"/>
            <a:round/>
            <a:headEnd type="none" w="med" len="med"/>
            <a:tailEnd type="arrow"/>
          </a:ln>
          <a:effectLst/>
        </p:spPr>
      </p:cxnSp>
      <p:sp>
        <p:nvSpPr>
          <p:cNvPr id="21" name="TextBox 20"/>
          <p:cNvSpPr txBox="1"/>
          <p:nvPr/>
        </p:nvSpPr>
        <p:spPr>
          <a:xfrm>
            <a:off x="35496" y="2636912"/>
            <a:ext cx="909223" cy="369332"/>
          </a:xfrm>
          <a:prstGeom prst="rect">
            <a:avLst/>
          </a:prstGeom>
          <a:noFill/>
        </p:spPr>
        <p:txBody>
          <a:bodyPr wrap="none" rtlCol="0">
            <a:spAutoFit/>
          </a:bodyPr>
          <a:lstStyle/>
          <a:p>
            <a:r>
              <a:rPr lang="en-US" altLang="zh-CN" dirty="0"/>
              <a:t>A5~A0</a:t>
            </a:r>
            <a:endParaRPr lang="zh-CN" altLang="en-US" dirty="0"/>
          </a:p>
        </p:txBody>
      </p:sp>
      <p:cxnSp>
        <p:nvCxnSpPr>
          <p:cNvPr id="31" name="直接箭头连接符 30"/>
          <p:cNvCxnSpPr/>
          <p:nvPr/>
        </p:nvCxnSpPr>
        <p:spPr bwMode="auto">
          <a:xfrm>
            <a:off x="899592" y="4509120"/>
            <a:ext cx="2016224" cy="0"/>
          </a:xfrm>
          <a:prstGeom prst="straightConnector1">
            <a:avLst/>
          </a:prstGeom>
          <a:noFill/>
          <a:ln w="38100" cap="flat" cmpd="sng" algn="ctr">
            <a:solidFill>
              <a:srgbClr val="FF9900"/>
            </a:solidFill>
            <a:prstDash val="solid"/>
            <a:round/>
            <a:headEnd type="arrow" w="med" len="med"/>
            <a:tailEnd type="arrow" w="med" len="med"/>
          </a:ln>
          <a:effectLst/>
        </p:spPr>
      </p:cxnSp>
      <p:sp>
        <p:nvSpPr>
          <p:cNvPr id="33" name="TextBox 32"/>
          <p:cNvSpPr txBox="1"/>
          <p:nvPr/>
        </p:nvSpPr>
        <p:spPr>
          <a:xfrm>
            <a:off x="35496" y="4324454"/>
            <a:ext cx="909223" cy="369332"/>
          </a:xfrm>
          <a:prstGeom prst="rect">
            <a:avLst/>
          </a:prstGeom>
          <a:noFill/>
        </p:spPr>
        <p:txBody>
          <a:bodyPr wrap="none" rtlCol="0">
            <a:spAutoFit/>
          </a:bodyPr>
          <a:lstStyle/>
          <a:p>
            <a:r>
              <a:rPr lang="en-US" altLang="zh-CN" dirty="0"/>
              <a:t>D3~D0</a:t>
            </a:r>
            <a:endParaRPr lang="zh-CN" altLang="en-US" dirty="0"/>
          </a:p>
        </p:txBody>
      </p:sp>
      <p:sp>
        <p:nvSpPr>
          <p:cNvPr id="26" name="矩形 25"/>
          <p:cNvSpPr/>
          <p:nvPr/>
        </p:nvSpPr>
        <p:spPr bwMode="auto">
          <a:xfrm>
            <a:off x="1187624" y="1268413"/>
            <a:ext cx="7776864" cy="4824883"/>
          </a:xfrm>
          <a:prstGeom prst="rect">
            <a:avLst/>
          </a:prstGeom>
          <a:noFill/>
          <a:ln w="12700"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noAutofit/>
          </a:bodyPr>
          <a:lstStyle/>
          <a:p>
            <a:pPr marL="668338" marR="0" indent="-193675" algn="l" defTabSz="914400" rtl="0" eaLnBrk="0" fontAlgn="base" latinLnBrk="0" hangingPunct="0">
              <a:lnSpc>
                <a:spcPct val="85000"/>
              </a:lnSpc>
              <a:spcBef>
                <a:spcPct val="40000"/>
              </a:spcBef>
              <a:spcAft>
                <a:spcPct val="0"/>
              </a:spcAft>
              <a:buClr>
                <a:srgbClr val="001ADC"/>
              </a:buClr>
              <a:buSzPct val="100000"/>
              <a:buFont typeface="Wingdings" pitchFamily="2" charset="2"/>
              <a:buChar char="Ø"/>
              <a:tabLst/>
            </a:pPr>
            <a:endParaRPr kumimoji="0" lang="zh-CN" altLang="en-US" sz="1800" b="1" i="0" u="none" strike="noStrike" cap="none" normalizeH="0" baseline="0">
              <a:ln>
                <a:noFill/>
              </a:ln>
              <a:solidFill>
                <a:schemeClr val="tx1"/>
              </a:solidFill>
              <a:effectLst/>
              <a:latin typeface="Arial" pitchFamily="34" charset="0"/>
              <a:ea typeface="宋体" pitchFamily="2" charset="-122"/>
            </a:endParaRPr>
          </a:p>
        </p:txBody>
      </p:sp>
      <p:sp>
        <p:nvSpPr>
          <p:cNvPr id="35" name="矩形 34"/>
          <p:cNvSpPr/>
          <p:nvPr/>
        </p:nvSpPr>
        <p:spPr>
          <a:xfrm>
            <a:off x="4645476" y="6165304"/>
            <a:ext cx="4498524" cy="707886"/>
          </a:xfrm>
          <a:prstGeom prst="rect">
            <a:avLst/>
          </a:prstGeom>
          <a:solidFill>
            <a:srgbClr val="0070C0"/>
          </a:solidFill>
        </p:spPr>
        <p:txBody>
          <a:bodyPr wrap="square">
            <a:spAutoFit/>
          </a:bodyPr>
          <a:lstStyle/>
          <a:p>
            <a:r>
              <a:rPr lang="zh-CN" altLang="en-US" sz="2000" b="0" dirty="0">
                <a:solidFill>
                  <a:schemeClr val="bg1"/>
                </a:solidFill>
                <a:latin typeface="黑体" panose="02010609060101010101" pitchFamily="49" charset="-122"/>
                <a:ea typeface="黑体" panose="02010609060101010101" pitchFamily="49" charset="-122"/>
              </a:rPr>
              <a:t>刷新就是读。按行刷新，每次刷新</a:t>
            </a:r>
            <a:r>
              <a:rPr lang="en-US" altLang="zh-CN" sz="2000" b="0" dirty="0">
                <a:solidFill>
                  <a:schemeClr val="bg1"/>
                </a:solidFill>
                <a:latin typeface="黑体" panose="02010609060101010101" pitchFamily="49" charset="-122"/>
                <a:ea typeface="黑体" panose="02010609060101010101" pitchFamily="49" charset="-122"/>
              </a:rPr>
              <a:t>1</a:t>
            </a:r>
            <a:r>
              <a:rPr lang="zh-CN" altLang="en-US" sz="2000" b="0" dirty="0">
                <a:solidFill>
                  <a:schemeClr val="bg1"/>
                </a:solidFill>
                <a:latin typeface="黑体" panose="02010609060101010101" pitchFamily="49" charset="-122"/>
                <a:ea typeface="黑体" panose="02010609060101010101" pitchFamily="49" charset="-122"/>
              </a:rPr>
              <a:t>行</a:t>
            </a:r>
          </a:p>
          <a:p>
            <a:r>
              <a:rPr lang="zh-CN" altLang="en-US" sz="2000" b="0" dirty="0">
                <a:solidFill>
                  <a:schemeClr val="bg1"/>
                </a:solidFill>
                <a:latin typeface="黑体" panose="02010609060101010101" pitchFamily="49" charset="-122"/>
                <a:ea typeface="黑体" panose="02010609060101010101" pitchFamily="49" charset="-122"/>
              </a:rPr>
              <a:t>刷新地址计数器位数 </a:t>
            </a:r>
            <a:r>
              <a:rPr lang="en-US" altLang="zh-CN" sz="2000" b="0" dirty="0">
                <a:solidFill>
                  <a:schemeClr val="bg1"/>
                </a:solidFill>
                <a:latin typeface="黑体" panose="02010609060101010101" pitchFamily="49" charset="-122"/>
                <a:ea typeface="黑体" panose="02010609060101010101" pitchFamily="49" charset="-122"/>
              </a:rPr>
              <a:t>= </a:t>
            </a:r>
            <a:r>
              <a:rPr lang="zh-CN" altLang="en-US" sz="2000" b="0" dirty="0">
                <a:solidFill>
                  <a:schemeClr val="bg1"/>
                </a:solidFill>
                <a:latin typeface="黑体" panose="02010609060101010101" pitchFamily="49" charset="-122"/>
                <a:ea typeface="黑体" panose="02010609060101010101" pitchFamily="49" charset="-122"/>
              </a:rPr>
              <a:t>行地址位数</a:t>
            </a:r>
          </a:p>
        </p:txBody>
      </p:sp>
      <p:sp>
        <p:nvSpPr>
          <p:cNvPr id="36" name="矩形 35"/>
          <p:cNvSpPr/>
          <p:nvPr/>
        </p:nvSpPr>
        <p:spPr bwMode="auto">
          <a:xfrm>
            <a:off x="1547664" y="1311018"/>
            <a:ext cx="1152000" cy="605814"/>
          </a:xfrm>
          <a:prstGeom prst="rect">
            <a:avLst/>
          </a:prstGeom>
          <a:noFill/>
          <a:ln w="12700"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noAutofit/>
          </a:bodyPr>
          <a:lstStyle/>
          <a:p>
            <a:pPr marR="0" algn="ctr" defTabSz="914400" rtl="0" eaLnBrk="0" fontAlgn="base" latinLnBrk="0" hangingPunct="0">
              <a:spcBef>
                <a:spcPts val="0"/>
              </a:spcBef>
              <a:spcAft>
                <a:spcPct val="0"/>
              </a:spcAft>
              <a:buClr>
                <a:srgbClr val="001ADC"/>
              </a:buClr>
              <a:buSzPct val="100000"/>
              <a:tabLst/>
            </a:pPr>
            <a:r>
              <a:rPr kumimoji="0"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刷新地址计数器</a:t>
            </a:r>
          </a:p>
        </p:txBody>
      </p:sp>
      <p:sp>
        <p:nvSpPr>
          <p:cNvPr id="28" name="梯形 27"/>
          <p:cNvSpPr/>
          <p:nvPr/>
        </p:nvSpPr>
        <p:spPr bwMode="auto">
          <a:xfrm rot="5400000">
            <a:off x="2231784" y="2575615"/>
            <a:ext cx="576000" cy="216000"/>
          </a:xfrm>
          <a:prstGeom prst="trapezoid">
            <a:avLst/>
          </a:prstGeom>
          <a:noFill/>
          <a:ln w="12700"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noAutofit/>
          </a:bodyPr>
          <a:lstStyle/>
          <a:p>
            <a:pPr marL="668338" marR="0" indent="-193675" algn="l" defTabSz="914400" rtl="0" eaLnBrk="0" fontAlgn="base" latinLnBrk="0" hangingPunct="0">
              <a:lnSpc>
                <a:spcPct val="85000"/>
              </a:lnSpc>
              <a:spcBef>
                <a:spcPct val="40000"/>
              </a:spcBef>
              <a:spcAft>
                <a:spcPct val="0"/>
              </a:spcAft>
              <a:buClr>
                <a:srgbClr val="001ADC"/>
              </a:buClr>
              <a:buSzPct val="100000"/>
              <a:buFont typeface="Wingdings" pitchFamily="2" charset="2"/>
              <a:buChar char="Ø"/>
              <a:tabLst/>
            </a:pPr>
            <a:endParaRPr kumimoji="0" lang="zh-CN" altLang="en-US" sz="1800" b="1" i="0" u="none" strike="noStrike" cap="none" normalizeH="0" baseline="0">
              <a:ln>
                <a:noFill/>
              </a:ln>
              <a:solidFill>
                <a:schemeClr val="tx1"/>
              </a:solidFill>
              <a:effectLst/>
              <a:latin typeface="Arial" pitchFamily="34" charset="0"/>
              <a:ea typeface="宋体" pitchFamily="2" charset="-122"/>
            </a:endParaRPr>
          </a:p>
        </p:txBody>
      </p:sp>
      <p:cxnSp>
        <p:nvCxnSpPr>
          <p:cNvPr id="40" name="直接箭头连接符 39"/>
          <p:cNvCxnSpPr/>
          <p:nvPr/>
        </p:nvCxnSpPr>
        <p:spPr bwMode="auto">
          <a:xfrm>
            <a:off x="1907704" y="2836015"/>
            <a:ext cx="504000" cy="0"/>
          </a:xfrm>
          <a:prstGeom prst="straightConnector1">
            <a:avLst/>
          </a:prstGeom>
          <a:noFill/>
          <a:ln w="38100" cap="flat" cmpd="sng" algn="ctr">
            <a:solidFill>
              <a:schemeClr val="tx1"/>
            </a:solidFill>
            <a:prstDash val="solid"/>
            <a:round/>
            <a:headEnd type="none" w="med" len="med"/>
            <a:tailEnd type="arrow"/>
          </a:ln>
          <a:effectLst/>
        </p:spPr>
      </p:cxnSp>
      <p:grpSp>
        <p:nvGrpSpPr>
          <p:cNvPr id="32" name="组合 31"/>
          <p:cNvGrpSpPr/>
          <p:nvPr/>
        </p:nvGrpSpPr>
        <p:grpSpPr>
          <a:xfrm>
            <a:off x="2123760" y="1916832"/>
            <a:ext cx="288000" cy="576000"/>
            <a:chOff x="2750468" y="2886472"/>
            <a:chExt cx="3486100" cy="3215208"/>
          </a:xfrm>
        </p:grpSpPr>
        <p:cxnSp>
          <p:nvCxnSpPr>
            <p:cNvPr id="41" name="直接箭头连接符 40"/>
            <p:cNvCxnSpPr/>
            <p:nvPr/>
          </p:nvCxnSpPr>
          <p:spPr bwMode="auto">
            <a:xfrm>
              <a:off x="2750468" y="6101680"/>
              <a:ext cx="3486100" cy="0"/>
            </a:xfrm>
            <a:prstGeom prst="straightConnector1">
              <a:avLst/>
            </a:prstGeom>
            <a:noFill/>
            <a:ln w="38100" cap="flat" cmpd="sng" algn="ctr">
              <a:solidFill>
                <a:srgbClr val="00B050"/>
              </a:solidFill>
              <a:prstDash val="solid"/>
              <a:round/>
              <a:headEnd type="none" w="med" len="med"/>
              <a:tailEnd type="arrow"/>
            </a:ln>
            <a:effectLst/>
          </p:spPr>
        </p:cxnSp>
        <p:cxnSp>
          <p:nvCxnSpPr>
            <p:cNvPr id="42" name="直接箭头连接符 41"/>
            <p:cNvCxnSpPr/>
            <p:nvPr/>
          </p:nvCxnSpPr>
          <p:spPr bwMode="auto">
            <a:xfrm>
              <a:off x="2750468" y="2886472"/>
              <a:ext cx="0" cy="3215208"/>
            </a:xfrm>
            <a:prstGeom prst="straightConnector1">
              <a:avLst/>
            </a:prstGeom>
            <a:noFill/>
            <a:ln w="38100" cap="flat" cmpd="sng" algn="ctr">
              <a:solidFill>
                <a:srgbClr val="00B050"/>
              </a:solidFill>
              <a:prstDash val="solid"/>
              <a:round/>
              <a:headEnd type="none" w="med" len="med"/>
              <a:tailEnd type="none" w="med" len="med"/>
            </a:ln>
            <a:effectLst/>
          </p:spPr>
        </p:cxnSp>
      </p:grpSp>
    </p:spTree>
    <p:extLst>
      <p:ext uri="{BB962C8B-B14F-4D97-AF65-F5344CB8AC3E}">
        <p14:creationId xmlns:p14="http://schemas.microsoft.com/office/powerpoint/2010/main" val="127072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68313" y="404813"/>
            <a:ext cx="5257800" cy="373062"/>
          </a:xfrm>
        </p:spPr>
        <p:txBody>
          <a:bodyPr/>
          <a:lstStyle/>
          <a:p>
            <a:r>
              <a:rPr lang="en-US" altLang="zh-CN" dirty="0">
                <a:latin typeface="黑体" pitchFamily="2" charset="-122"/>
                <a:ea typeface="黑体" pitchFamily="2" charset="-122"/>
              </a:rPr>
              <a:t>DRAM</a:t>
            </a:r>
            <a:r>
              <a:rPr lang="zh-CN" altLang="en-US" dirty="0">
                <a:latin typeface="黑体" pitchFamily="2" charset="-122"/>
                <a:ea typeface="黑体" pitchFamily="2" charset="-122"/>
              </a:rPr>
              <a:t>刷新方式</a:t>
            </a:r>
          </a:p>
        </p:txBody>
      </p:sp>
      <p:graphicFrame>
        <p:nvGraphicFramePr>
          <p:cNvPr id="527363" name="Object 3"/>
          <p:cNvGraphicFramePr>
            <a:graphicFrameLocks noChangeAspect="1"/>
          </p:cNvGraphicFramePr>
          <p:nvPr/>
        </p:nvGraphicFramePr>
        <p:xfrm>
          <a:off x="539750" y="1557338"/>
          <a:ext cx="8305800" cy="3663950"/>
        </p:xfrm>
        <a:graphic>
          <a:graphicData uri="http://schemas.openxmlformats.org/presentationml/2006/ole">
            <mc:AlternateContent xmlns:mc="http://schemas.openxmlformats.org/markup-compatibility/2006">
              <mc:Choice xmlns:v="urn:schemas-microsoft-com:vml" Requires="v">
                <p:oleObj spid="_x0000_s93212" name="Visio" r:id="rId4" imgW="5520899" imgH="2434917" progId="Visio.Drawing.11">
                  <p:embed/>
                </p:oleObj>
              </mc:Choice>
              <mc:Fallback>
                <p:oleObj name="Visio" r:id="rId4" imgW="5520899" imgH="243491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557338"/>
                        <a:ext cx="8305800" cy="366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圆角矩形 1"/>
          <p:cNvSpPr/>
          <p:nvPr/>
        </p:nvSpPr>
        <p:spPr bwMode="auto">
          <a:xfrm>
            <a:off x="3707904" y="4077072"/>
            <a:ext cx="2304256" cy="432048"/>
          </a:xfrm>
          <a:prstGeom prst="roundRect">
            <a:avLst/>
          </a:prstGeom>
          <a:noFill/>
          <a:ln w="57150" cap="flat" cmpd="sng" algn="ctr">
            <a:solidFill>
              <a:schemeClr val="accent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noAutofit/>
          </a:bodyPr>
          <a:lstStyle/>
          <a:p>
            <a:pPr marL="668338" marR="0" indent="-193675" algn="l" defTabSz="914400" rtl="0" eaLnBrk="0" fontAlgn="base" latinLnBrk="0" hangingPunct="0">
              <a:lnSpc>
                <a:spcPct val="85000"/>
              </a:lnSpc>
              <a:spcBef>
                <a:spcPct val="40000"/>
              </a:spcBef>
              <a:spcAft>
                <a:spcPct val="0"/>
              </a:spcAft>
              <a:buClr>
                <a:srgbClr val="001ADC"/>
              </a:buClr>
              <a:buSzPct val="100000"/>
              <a:buFont typeface="Wingdings" pitchFamily="2" charset="2"/>
              <a:buChar char="Ø"/>
              <a:tabLst/>
            </a:pPr>
            <a:endParaRPr kumimoji="0" lang="zh-CN" altLang="en-US" sz="1800" b="1" i="0" u="none" strike="noStrike" cap="none" normalizeH="0" baseline="0">
              <a:ln>
                <a:noFill/>
              </a:ln>
              <a:solidFill>
                <a:schemeClr val="tx1"/>
              </a:solidFill>
              <a:effectLst/>
              <a:latin typeface="Arial" pitchFamily="34" charset="0"/>
              <a:ea typeface="宋体" pitchFamily="2" charset="-122"/>
            </a:endParaRPr>
          </a:p>
        </p:txBody>
      </p:sp>
      <p:sp>
        <p:nvSpPr>
          <p:cNvPr id="3" name="TextBox 2"/>
          <p:cNvSpPr txBox="1"/>
          <p:nvPr/>
        </p:nvSpPr>
        <p:spPr>
          <a:xfrm>
            <a:off x="3203848" y="5253173"/>
            <a:ext cx="3595856" cy="523220"/>
          </a:xfrm>
          <a:prstGeom prst="rect">
            <a:avLst/>
          </a:prstGeom>
          <a:solidFill>
            <a:srgbClr val="0070C0"/>
          </a:solidFill>
        </p:spPr>
        <p:txBody>
          <a:bodyPr wrap="none" rtlCol="0">
            <a:spAutoFit/>
          </a:bodyPr>
          <a:lstStyle/>
          <a:p>
            <a:r>
              <a:rPr lang="zh-CN" altLang="en-US" sz="2800" b="0" dirty="0">
                <a:solidFill>
                  <a:schemeClr val="bg1"/>
                </a:solidFill>
                <a:latin typeface="黑体" panose="02010609060101010101" pitchFamily="49" charset="-122"/>
                <a:ea typeface="黑体" panose="02010609060101010101" pitchFamily="49" charset="-122"/>
              </a:rPr>
              <a:t>刷新间隔 </a:t>
            </a:r>
            <a:r>
              <a:rPr lang="en-US" altLang="zh-CN" sz="2800" b="0" dirty="0">
                <a:solidFill>
                  <a:schemeClr val="bg1"/>
                </a:solidFill>
                <a:latin typeface="黑体" panose="02010609060101010101" pitchFamily="49" charset="-122"/>
                <a:ea typeface="黑体" panose="02010609060101010101" pitchFamily="49" charset="-122"/>
              </a:rPr>
              <a:t>= </a:t>
            </a:r>
            <a:r>
              <a:rPr lang="zh-CN" altLang="en-US" sz="2800" b="0" dirty="0">
                <a:solidFill>
                  <a:schemeClr val="bg1"/>
                </a:solidFill>
                <a:latin typeface="黑体" panose="02010609060101010101" pitchFamily="49" charset="-122"/>
                <a:ea typeface="黑体" panose="02010609060101010101" pitchFamily="49" charset="-122"/>
              </a:rPr>
              <a:t>刷新周期</a:t>
            </a:r>
            <a:endParaRPr lang="en-US" altLang="zh-CN" sz="2800" b="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634539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9750" y="333375"/>
            <a:ext cx="6911975" cy="494494"/>
          </a:xfrm>
        </p:spPr>
        <p:txBody>
          <a:bodyPr/>
          <a:lstStyle/>
          <a:p>
            <a:pPr>
              <a:lnSpc>
                <a:spcPct val="120000"/>
              </a:lnSpc>
            </a:pPr>
            <a:r>
              <a:rPr lang="zh-CN" altLang="en-US" dirty="0"/>
              <a:t>指令系统与</a:t>
            </a:r>
            <a:r>
              <a:rPr lang="en-US" altLang="zh-CN" dirty="0"/>
              <a:t>MIPS</a:t>
            </a:r>
            <a:r>
              <a:rPr lang="zh-CN" altLang="en-US" dirty="0"/>
              <a:t>汇编语言</a:t>
            </a:r>
            <a:endParaRPr lang="en-US" altLang="zh-CN" dirty="0"/>
          </a:p>
        </p:txBody>
      </p:sp>
      <p:sp>
        <p:nvSpPr>
          <p:cNvPr id="28675" name="Rectangle 3"/>
          <p:cNvSpPr>
            <a:spLocks noGrp="1" noChangeArrowheads="1"/>
          </p:cNvSpPr>
          <p:nvPr>
            <p:ph type="body" idx="1"/>
          </p:nvPr>
        </p:nvSpPr>
        <p:spPr>
          <a:xfrm>
            <a:off x="611188" y="908050"/>
            <a:ext cx="8065268" cy="4010232"/>
          </a:xfrm>
        </p:spPr>
        <p:txBody>
          <a:bodyPr tIns="97200" bIns="61200"/>
          <a:lstStyle/>
          <a:p>
            <a:pPr>
              <a:lnSpc>
                <a:spcPct val="120000"/>
              </a:lnSpc>
            </a:pPr>
            <a:r>
              <a:rPr lang="zh-CN" altLang="en-US" sz="2000" dirty="0">
                <a:ea typeface="黑体" pitchFamily="2" charset="-122"/>
              </a:rPr>
              <a:t>目标</a:t>
            </a:r>
            <a:endParaRPr lang="en-US" altLang="zh-CN" sz="2000" dirty="0">
              <a:ea typeface="黑体" pitchFamily="2" charset="-122"/>
            </a:endParaRPr>
          </a:p>
          <a:p>
            <a:pPr lvl="1">
              <a:lnSpc>
                <a:spcPct val="120000"/>
              </a:lnSpc>
            </a:pPr>
            <a:r>
              <a:rPr lang="zh-CN" altLang="en-US" sz="1800" dirty="0">
                <a:ea typeface="黑体" pitchFamily="2" charset="-122"/>
              </a:rPr>
              <a:t>以</a:t>
            </a:r>
            <a:r>
              <a:rPr lang="en-US" altLang="zh-CN" sz="1800" dirty="0">
                <a:ea typeface="黑体" pitchFamily="2" charset="-122"/>
              </a:rPr>
              <a:t>MIPS</a:t>
            </a:r>
            <a:r>
              <a:rPr lang="zh-CN" altLang="en-US" sz="1800" dirty="0">
                <a:ea typeface="黑体" pitchFamily="2" charset="-122"/>
              </a:rPr>
              <a:t>两种指令系统为研究对象，学习并掌握计算机指令系统的格式、寻址方式和设计方法；学习并掌握</a:t>
            </a:r>
            <a:r>
              <a:rPr lang="en-US" altLang="zh-CN" sz="1800" dirty="0">
                <a:ea typeface="黑体" pitchFamily="2" charset="-122"/>
              </a:rPr>
              <a:t>MIPS</a:t>
            </a:r>
            <a:r>
              <a:rPr lang="zh-CN" altLang="en-US" sz="1800" dirty="0">
                <a:ea typeface="黑体" pitchFamily="2" charset="-122"/>
              </a:rPr>
              <a:t>汇编语言编程。</a:t>
            </a:r>
            <a:endParaRPr lang="en-US" altLang="zh-CN" sz="1800" dirty="0">
              <a:ea typeface="黑体" pitchFamily="2" charset="-122"/>
            </a:endParaRPr>
          </a:p>
          <a:p>
            <a:pPr>
              <a:lnSpc>
                <a:spcPct val="120000"/>
              </a:lnSpc>
            </a:pPr>
            <a:r>
              <a:rPr lang="zh-CN" altLang="en-US" sz="2000" dirty="0">
                <a:ea typeface="黑体" pitchFamily="2" charset="-122"/>
              </a:rPr>
              <a:t>主要内容</a:t>
            </a:r>
            <a:endParaRPr lang="en-US" altLang="zh-CN" sz="2000" dirty="0">
              <a:ea typeface="黑体" pitchFamily="2" charset="-122"/>
            </a:endParaRPr>
          </a:p>
          <a:p>
            <a:pPr lvl="1">
              <a:lnSpc>
                <a:spcPct val="120000"/>
              </a:lnSpc>
            </a:pPr>
            <a:r>
              <a:rPr lang="zh-CN" altLang="en-US" sz="1800" dirty="0">
                <a:ea typeface="黑体" pitchFamily="2" charset="-122"/>
              </a:rPr>
              <a:t>指令系统概述</a:t>
            </a:r>
            <a:endParaRPr lang="en-US" altLang="zh-CN" sz="1800" dirty="0">
              <a:ea typeface="黑体" pitchFamily="2" charset="-122"/>
            </a:endParaRPr>
          </a:p>
          <a:p>
            <a:pPr lvl="2">
              <a:lnSpc>
                <a:spcPct val="120000"/>
              </a:lnSpc>
            </a:pPr>
            <a:r>
              <a:rPr lang="zh-CN" altLang="en-US" sz="1800" dirty="0">
                <a:ea typeface="黑体" pitchFamily="2" charset="-122"/>
              </a:rPr>
              <a:t>指令系统的基本要素</a:t>
            </a:r>
            <a:endParaRPr lang="en-US" altLang="zh-CN" sz="1800" dirty="0">
              <a:ea typeface="黑体" pitchFamily="2" charset="-122"/>
            </a:endParaRPr>
          </a:p>
          <a:p>
            <a:pPr lvl="2">
              <a:lnSpc>
                <a:spcPct val="120000"/>
              </a:lnSpc>
            </a:pPr>
            <a:r>
              <a:rPr lang="zh-CN" altLang="en-US" sz="1800" dirty="0">
                <a:solidFill>
                  <a:srgbClr val="FF0000"/>
                </a:solidFill>
                <a:ea typeface="黑体" pitchFamily="2" charset="-122"/>
              </a:rPr>
              <a:t>指令格式</a:t>
            </a:r>
            <a:endParaRPr lang="en-US" altLang="zh-CN" sz="1800" dirty="0">
              <a:solidFill>
                <a:srgbClr val="FF0000"/>
              </a:solidFill>
              <a:ea typeface="黑体" pitchFamily="2" charset="-122"/>
            </a:endParaRPr>
          </a:p>
          <a:p>
            <a:pPr lvl="2">
              <a:lnSpc>
                <a:spcPct val="120000"/>
              </a:lnSpc>
            </a:pPr>
            <a:r>
              <a:rPr lang="zh-CN" altLang="en-US" sz="1800" dirty="0">
                <a:solidFill>
                  <a:srgbClr val="FF0000"/>
                </a:solidFill>
                <a:ea typeface="黑体" pitchFamily="2" charset="-122"/>
              </a:rPr>
              <a:t>寻址方式</a:t>
            </a:r>
            <a:endParaRPr lang="en-US" altLang="zh-CN" sz="1800" dirty="0">
              <a:solidFill>
                <a:srgbClr val="FF0000"/>
              </a:solidFill>
              <a:ea typeface="黑体" pitchFamily="2" charset="-122"/>
            </a:endParaRPr>
          </a:p>
          <a:p>
            <a:pPr lvl="1">
              <a:lnSpc>
                <a:spcPct val="120000"/>
              </a:lnSpc>
            </a:pPr>
            <a:r>
              <a:rPr lang="en-US" altLang="zh-CN" sz="1800" dirty="0">
                <a:solidFill>
                  <a:srgbClr val="FF0000"/>
                </a:solidFill>
                <a:ea typeface="黑体" pitchFamily="2" charset="-122"/>
              </a:rPr>
              <a:t>MIPS</a:t>
            </a:r>
            <a:r>
              <a:rPr lang="zh-CN" altLang="en-US" sz="1800" dirty="0">
                <a:solidFill>
                  <a:srgbClr val="FF0000"/>
                </a:solidFill>
                <a:ea typeface="黑体" pitchFamily="2" charset="-122"/>
              </a:rPr>
              <a:t>指令系统</a:t>
            </a:r>
            <a:endParaRPr lang="en-US" altLang="zh-CN" sz="1800" dirty="0">
              <a:ea typeface="黑体" pitchFamily="2" charset="-122"/>
            </a:endParaRPr>
          </a:p>
          <a:p>
            <a:pPr lvl="1">
              <a:lnSpc>
                <a:spcPct val="120000"/>
              </a:lnSpc>
            </a:pPr>
            <a:r>
              <a:rPr lang="en-US" altLang="zh-CN" sz="1800" dirty="0">
                <a:solidFill>
                  <a:schemeClr val="accent1"/>
                </a:solidFill>
                <a:ea typeface="黑体" pitchFamily="2" charset="-122"/>
              </a:rPr>
              <a:t>MIPS</a:t>
            </a:r>
            <a:r>
              <a:rPr lang="zh-CN" altLang="en-US" sz="1800" dirty="0">
                <a:solidFill>
                  <a:schemeClr val="accent1"/>
                </a:solidFill>
                <a:ea typeface="黑体" pitchFamily="2" charset="-122"/>
              </a:rPr>
              <a:t>汇编语言编程</a:t>
            </a:r>
            <a:endParaRPr lang="en-US" altLang="zh-CN" sz="1800" dirty="0">
              <a:ea typeface="黑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539750" y="396875"/>
            <a:ext cx="8064500" cy="368300"/>
          </a:xfrm>
        </p:spPr>
        <p:txBody>
          <a:bodyPr/>
          <a:lstStyle/>
          <a:p>
            <a:r>
              <a:rPr lang="zh-CN" altLang="en-US" i="0" dirty="0">
                <a:latin typeface="黑体" pitchFamily="2" charset="-122"/>
                <a:ea typeface="黑体" pitchFamily="2" charset="-122"/>
              </a:rPr>
              <a:t>指令系统举例</a:t>
            </a:r>
            <a:r>
              <a:rPr lang="zh-CN" altLang="en-US" i="0" dirty="0"/>
              <a:t> </a:t>
            </a:r>
            <a:r>
              <a:rPr lang="en-US" altLang="zh-CN" i="0" dirty="0">
                <a:latin typeface="黑体" pitchFamily="2" charset="-122"/>
                <a:ea typeface="黑体" pitchFamily="2" charset="-122"/>
              </a:rPr>
              <a:t>——</a:t>
            </a:r>
            <a:r>
              <a:rPr lang="en-US" altLang="zh-CN" i="0" dirty="0"/>
              <a:t> MIPS</a:t>
            </a:r>
            <a:r>
              <a:rPr lang="zh-CN" altLang="en-US" i="0" dirty="0"/>
              <a:t>指令系统</a:t>
            </a:r>
          </a:p>
        </p:txBody>
      </p:sp>
      <p:sp>
        <p:nvSpPr>
          <p:cNvPr id="30723" name="Rectangle 4"/>
          <p:cNvSpPr>
            <a:spLocks noGrp="1" noChangeArrowheads="1"/>
          </p:cNvSpPr>
          <p:nvPr>
            <p:ph type="body" sz="half" idx="4294967295"/>
          </p:nvPr>
        </p:nvSpPr>
        <p:spPr>
          <a:xfrm>
            <a:off x="684213" y="974725"/>
            <a:ext cx="7488237" cy="420688"/>
          </a:xfrm>
        </p:spPr>
        <p:txBody>
          <a:bodyPr/>
          <a:lstStyle/>
          <a:p>
            <a:r>
              <a:rPr lang="en-US" altLang="zh-CN" dirty="0">
                <a:ea typeface="黑体" pitchFamily="2" charset="-122"/>
              </a:rPr>
              <a:t> MIPS</a:t>
            </a:r>
            <a:r>
              <a:rPr lang="en-US" altLang="zh-CN" dirty="0">
                <a:latin typeface="黑体" pitchFamily="2" charset="-122"/>
                <a:ea typeface="黑体" pitchFamily="2" charset="-122"/>
              </a:rPr>
              <a:t> </a:t>
            </a:r>
            <a:r>
              <a:rPr lang="zh-CN" altLang="en-US" dirty="0">
                <a:latin typeface="黑体" pitchFamily="2" charset="-122"/>
                <a:ea typeface="黑体" pitchFamily="2" charset="-122"/>
              </a:rPr>
              <a:t>指令格式</a:t>
            </a:r>
            <a:endParaRPr lang="zh-CN" altLang="en-US" dirty="0">
              <a:solidFill>
                <a:schemeClr val="accent1"/>
              </a:solidFill>
              <a:latin typeface="黑体" pitchFamily="2" charset="-122"/>
              <a:ea typeface="黑体" pitchFamily="2" charset="-122"/>
            </a:endParaRPr>
          </a:p>
        </p:txBody>
      </p:sp>
      <p:graphicFrame>
        <p:nvGraphicFramePr>
          <p:cNvPr id="30724" name="Object 4"/>
          <p:cNvGraphicFramePr>
            <a:graphicFrameLocks noGrp="1" noChangeAspect="1"/>
          </p:cNvGraphicFramePr>
          <p:nvPr>
            <p:ph sz="half" idx="4294967295"/>
          </p:nvPr>
        </p:nvGraphicFramePr>
        <p:xfrm>
          <a:off x="1692275" y="1377950"/>
          <a:ext cx="6767513" cy="2771775"/>
        </p:xfrm>
        <a:graphic>
          <a:graphicData uri="http://schemas.openxmlformats.org/presentationml/2006/ole">
            <mc:AlternateContent xmlns:mc="http://schemas.openxmlformats.org/markup-compatibility/2006">
              <mc:Choice xmlns:v="urn:schemas-microsoft-com:vml" Requires="v">
                <p:oleObj spid="_x0000_s30823" name="Visio" r:id="rId4" imgW="5797980" imgH="2373342" progId="Visio.Drawing.11">
                  <p:embed/>
                </p:oleObj>
              </mc:Choice>
              <mc:Fallback>
                <p:oleObj name="Visio" r:id="rId4" imgW="5797980" imgH="2373342" progId="Visio.Drawing.11">
                  <p:embed/>
                  <p:pic>
                    <p:nvPicPr>
                      <p:cNvPr id="0" name="Picture 2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1377950"/>
                        <a:ext cx="6767513"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5" name="TextBox 4"/>
          <p:cNvSpPr txBox="1">
            <a:spLocks noChangeArrowheads="1"/>
          </p:cNvSpPr>
          <p:nvPr/>
        </p:nvSpPr>
        <p:spPr bwMode="auto">
          <a:xfrm>
            <a:off x="827088" y="1881188"/>
            <a:ext cx="1008062" cy="327025"/>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t>R</a:t>
            </a:r>
            <a:r>
              <a:rPr lang="zh-CN" altLang="en-US"/>
              <a:t>类型</a:t>
            </a:r>
          </a:p>
        </p:txBody>
      </p:sp>
      <p:sp>
        <p:nvSpPr>
          <p:cNvPr id="30726" name="TextBox 5"/>
          <p:cNvSpPr txBox="1">
            <a:spLocks noChangeArrowheads="1"/>
          </p:cNvSpPr>
          <p:nvPr/>
        </p:nvSpPr>
        <p:spPr bwMode="auto">
          <a:xfrm>
            <a:off x="827088" y="2781300"/>
            <a:ext cx="1008062" cy="327025"/>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t>I</a:t>
            </a:r>
            <a:r>
              <a:rPr lang="zh-CN" altLang="en-US"/>
              <a:t>类型</a:t>
            </a:r>
          </a:p>
        </p:txBody>
      </p:sp>
      <p:sp>
        <p:nvSpPr>
          <p:cNvPr id="30727" name="TextBox 6"/>
          <p:cNvSpPr txBox="1">
            <a:spLocks noChangeArrowheads="1"/>
          </p:cNvSpPr>
          <p:nvPr/>
        </p:nvSpPr>
        <p:spPr bwMode="auto">
          <a:xfrm>
            <a:off x="755650" y="3679825"/>
            <a:ext cx="1008063" cy="325438"/>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t>J</a:t>
            </a:r>
            <a:r>
              <a:rPr lang="zh-CN" altLang="en-US"/>
              <a:t>类型</a:t>
            </a:r>
          </a:p>
        </p:txBody>
      </p:sp>
      <p:sp>
        <p:nvSpPr>
          <p:cNvPr id="30728" name="Rectangle 4"/>
          <p:cNvSpPr>
            <a:spLocks noChangeArrowheads="1"/>
          </p:cNvSpPr>
          <p:nvPr/>
        </p:nvSpPr>
        <p:spPr bwMode="auto">
          <a:xfrm>
            <a:off x="684213" y="4437063"/>
            <a:ext cx="7488237" cy="1898650"/>
          </a:xfrm>
          <a:prstGeom prst="rect">
            <a:avLst/>
          </a:prstGeom>
          <a:noFill/>
          <a:ln w="12700">
            <a:noFill/>
            <a:miter lim="800000"/>
            <a:headEnd/>
            <a:tailEnd/>
          </a:ln>
        </p:spPr>
        <p:txBody>
          <a:bodyPr lIns="63500" tIns="25400" rIns="63500" bIns="25400">
            <a:spAutoFit/>
          </a:bodyPr>
          <a:lstStyle/>
          <a:p>
            <a:pPr marL="284163" indent="-284163" eaLnBrk="0" hangingPunct="0">
              <a:lnSpc>
                <a:spcPct val="110000"/>
              </a:lnSpc>
              <a:spcBef>
                <a:spcPct val="10000"/>
              </a:spcBef>
              <a:spcAft>
                <a:spcPct val="10000"/>
              </a:spcAft>
              <a:buClr>
                <a:srgbClr val="FF0000"/>
              </a:buClr>
              <a:buSzPct val="100000"/>
              <a:buFont typeface="Wingdings" pitchFamily="2" charset="2"/>
              <a:buChar char="v"/>
            </a:pPr>
            <a:r>
              <a:rPr lang="en-US" altLang="zh-CN" sz="2400" dirty="0">
                <a:ea typeface="黑体" pitchFamily="2" charset="-122"/>
              </a:rPr>
              <a:t> MIPS</a:t>
            </a:r>
            <a:r>
              <a:rPr lang="en-US" altLang="zh-CN" sz="2400" dirty="0">
                <a:latin typeface="黑体" pitchFamily="2" charset="-122"/>
                <a:ea typeface="黑体" pitchFamily="2" charset="-122"/>
              </a:rPr>
              <a:t> </a:t>
            </a:r>
            <a:r>
              <a:rPr lang="zh-CN" altLang="en-US" sz="2400" dirty="0">
                <a:latin typeface="黑体" pitchFamily="2" charset="-122"/>
                <a:ea typeface="黑体" pitchFamily="2" charset="-122"/>
              </a:rPr>
              <a:t>指令格式举例</a:t>
            </a:r>
          </a:p>
          <a:p>
            <a:pPr marL="668338" lvl="1" indent="-193675" eaLnBrk="0" hangingPunct="0">
              <a:lnSpc>
                <a:spcPct val="110000"/>
              </a:lnSpc>
              <a:spcBef>
                <a:spcPct val="10000"/>
              </a:spcBef>
              <a:spcAft>
                <a:spcPct val="10000"/>
              </a:spcAft>
              <a:buClr>
                <a:srgbClr val="001ADC"/>
              </a:buClr>
              <a:buSzPct val="100000"/>
              <a:buFont typeface="Wingdings" pitchFamily="2" charset="2"/>
              <a:buChar char="Ø"/>
            </a:pPr>
            <a:r>
              <a:rPr lang="en-US" altLang="zh-CN" sz="2400" dirty="0"/>
              <a:t>R</a:t>
            </a:r>
            <a:r>
              <a:rPr lang="zh-CN" altLang="en-US" sz="2400" dirty="0"/>
              <a:t>类型：</a:t>
            </a:r>
            <a:r>
              <a:rPr lang="en-US" altLang="zh-CN" sz="2400" dirty="0"/>
              <a:t>add,  </a:t>
            </a:r>
            <a:r>
              <a:rPr lang="en-US" altLang="zh-CN" sz="2400" dirty="0" err="1"/>
              <a:t>addu</a:t>
            </a:r>
            <a:r>
              <a:rPr lang="en-US" altLang="zh-CN" sz="2400" dirty="0"/>
              <a:t>,  sub,  </a:t>
            </a:r>
            <a:r>
              <a:rPr lang="en-US" altLang="zh-CN" sz="2400" dirty="0" err="1"/>
              <a:t>subu</a:t>
            </a:r>
            <a:r>
              <a:rPr lang="en-US" altLang="zh-CN" sz="2400" dirty="0"/>
              <a:t>,  and,  or,  </a:t>
            </a:r>
            <a:r>
              <a:rPr lang="en-US" altLang="zh-CN" sz="2400" dirty="0" err="1">
                <a:solidFill>
                  <a:srgbClr val="FF0000"/>
                </a:solidFill>
              </a:rPr>
              <a:t>jr</a:t>
            </a:r>
            <a:r>
              <a:rPr lang="en-US" altLang="zh-CN" sz="2400" dirty="0">
                <a:solidFill>
                  <a:srgbClr val="FF0000"/>
                </a:solidFill>
              </a:rPr>
              <a:t> </a:t>
            </a:r>
            <a:r>
              <a:rPr lang="zh-CN" altLang="en-US" sz="2400" dirty="0"/>
              <a:t>等</a:t>
            </a:r>
          </a:p>
          <a:p>
            <a:pPr marL="668338" lvl="1" indent="-193675" eaLnBrk="0" hangingPunct="0">
              <a:lnSpc>
                <a:spcPct val="110000"/>
              </a:lnSpc>
              <a:spcBef>
                <a:spcPct val="10000"/>
              </a:spcBef>
              <a:spcAft>
                <a:spcPct val="10000"/>
              </a:spcAft>
              <a:buClr>
                <a:srgbClr val="001ADC"/>
              </a:buClr>
              <a:buSzPct val="100000"/>
              <a:buFont typeface="Wingdings" pitchFamily="2" charset="2"/>
              <a:buChar char="Ø"/>
            </a:pPr>
            <a:r>
              <a:rPr lang="en-US" altLang="zh-CN" sz="2400" dirty="0"/>
              <a:t>I </a:t>
            </a:r>
            <a:r>
              <a:rPr lang="zh-CN" altLang="en-US" sz="2400" dirty="0"/>
              <a:t>类型： </a:t>
            </a:r>
            <a:r>
              <a:rPr lang="en-US" altLang="zh-CN" sz="2400" dirty="0" err="1"/>
              <a:t>addi</a:t>
            </a:r>
            <a:r>
              <a:rPr lang="en-US" altLang="zh-CN" sz="2400" dirty="0"/>
              <a:t>,  </a:t>
            </a:r>
            <a:r>
              <a:rPr lang="en-US" altLang="zh-CN" sz="2400" dirty="0" err="1"/>
              <a:t>ori</a:t>
            </a:r>
            <a:r>
              <a:rPr lang="en-US" altLang="zh-CN" sz="2400" dirty="0"/>
              <a:t>, </a:t>
            </a:r>
            <a:r>
              <a:rPr lang="en-US" altLang="zh-CN" sz="2400" dirty="0" err="1"/>
              <a:t>lw</a:t>
            </a:r>
            <a:r>
              <a:rPr lang="en-US" altLang="zh-CN" sz="2400" dirty="0"/>
              <a:t>,  </a:t>
            </a:r>
            <a:r>
              <a:rPr lang="en-US" altLang="zh-CN" sz="2400" dirty="0" err="1"/>
              <a:t>sw</a:t>
            </a:r>
            <a:r>
              <a:rPr lang="en-US" altLang="zh-CN" sz="2400" dirty="0"/>
              <a:t>,  </a:t>
            </a:r>
            <a:r>
              <a:rPr lang="en-US" altLang="zh-CN" sz="2400" dirty="0" err="1"/>
              <a:t>beq</a:t>
            </a:r>
            <a:r>
              <a:rPr lang="en-US" altLang="zh-CN" sz="2400" dirty="0"/>
              <a:t>,  </a:t>
            </a:r>
            <a:r>
              <a:rPr lang="en-US" altLang="zh-CN" sz="2400" dirty="0" err="1"/>
              <a:t>bnq</a:t>
            </a:r>
            <a:r>
              <a:rPr lang="en-US" altLang="zh-CN" sz="2400" dirty="0"/>
              <a:t> </a:t>
            </a:r>
            <a:r>
              <a:rPr lang="zh-CN" altLang="en-US" sz="2400" dirty="0"/>
              <a:t>等</a:t>
            </a:r>
          </a:p>
          <a:p>
            <a:pPr marL="668338" lvl="1" indent="-193675" eaLnBrk="0" hangingPunct="0">
              <a:lnSpc>
                <a:spcPct val="110000"/>
              </a:lnSpc>
              <a:spcBef>
                <a:spcPct val="10000"/>
              </a:spcBef>
              <a:spcAft>
                <a:spcPct val="10000"/>
              </a:spcAft>
              <a:buClr>
                <a:srgbClr val="001ADC"/>
              </a:buClr>
              <a:buSzPct val="100000"/>
              <a:buFont typeface="Wingdings" pitchFamily="2" charset="2"/>
              <a:buChar char="Ø"/>
            </a:pPr>
            <a:r>
              <a:rPr lang="en-US" altLang="zh-CN" sz="2400" dirty="0"/>
              <a:t>J</a:t>
            </a:r>
            <a:r>
              <a:rPr lang="zh-CN" altLang="en-US" sz="2400" dirty="0"/>
              <a:t>类型：</a:t>
            </a:r>
            <a:r>
              <a:rPr lang="en-US" altLang="zh-CN" sz="2400" dirty="0"/>
              <a:t>j,  </a:t>
            </a:r>
            <a:r>
              <a:rPr lang="en-US" altLang="zh-CN" sz="2400" dirty="0" err="1"/>
              <a:t>jal</a:t>
            </a:r>
            <a:r>
              <a:rPr lang="en-US" altLang="zh-CN" sz="2400" dirty="0"/>
              <a:t> </a:t>
            </a:r>
            <a:r>
              <a:rPr lang="zh-CN" altLang="en-US" sz="2400" dirty="0"/>
              <a:t>等</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539750" y="396875"/>
            <a:ext cx="5257800" cy="372603"/>
          </a:xfrm>
        </p:spPr>
        <p:txBody>
          <a:bodyPr/>
          <a:lstStyle/>
          <a:p>
            <a:r>
              <a:rPr lang="zh-CN" altLang="en-US" i="0" dirty="0">
                <a:latin typeface="黑体" pitchFamily="2" charset="-122"/>
                <a:ea typeface="黑体" pitchFamily="2" charset="-122"/>
              </a:rPr>
              <a:t>指令系统举例</a:t>
            </a:r>
            <a:r>
              <a:rPr lang="zh-CN" altLang="en-US" i="0" dirty="0"/>
              <a:t> </a:t>
            </a:r>
            <a:r>
              <a:rPr lang="en-US" altLang="zh-CN" i="0" dirty="0">
                <a:latin typeface="黑体" pitchFamily="2" charset="-122"/>
                <a:ea typeface="黑体" pitchFamily="2" charset="-122"/>
              </a:rPr>
              <a:t>——</a:t>
            </a:r>
            <a:r>
              <a:rPr lang="en-US" altLang="zh-CN" i="0" dirty="0"/>
              <a:t> MIPS</a:t>
            </a:r>
            <a:r>
              <a:rPr lang="zh-CN" altLang="en-US" i="0" dirty="0"/>
              <a:t>指令系统</a:t>
            </a:r>
            <a:endParaRPr lang="zh-CN" altLang="en-US" i="0" dirty="0">
              <a:latin typeface="黑体" pitchFamily="2" charset="-122"/>
              <a:ea typeface="黑体" pitchFamily="2" charset="-122"/>
            </a:endParaRPr>
          </a:p>
        </p:txBody>
      </p:sp>
      <p:sp>
        <p:nvSpPr>
          <p:cNvPr id="55299" name="Rectangle 3"/>
          <p:cNvSpPr>
            <a:spLocks noGrp="1" noChangeArrowheads="1"/>
          </p:cNvSpPr>
          <p:nvPr>
            <p:ph type="body" sz="half" idx="4294967295"/>
          </p:nvPr>
        </p:nvSpPr>
        <p:spPr>
          <a:xfrm>
            <a:off x="611188" y="836712"/>
            <a:ext cx="7488237" cy="415925"/>
          </a:xfrm>
        </p:spPr>
        <p:txBody>
          <a:bodyPr/>
          <a:lstStyle/>
          <a:p>
            <a:r>
              <a:rPr lang="en-US" altLang="zh-CN" dirty="0">
                <a:ea typeface="黑体" pitchFamily="2" charset="-122"/>
              </a:rPr>
              <a:t> MIPS</a:t>
            </a:r>
            <a:r>
              <a:rPr lang="zh-CN" altLang="en-US" dirty="0">
                <a:latin typeface="黑体" pitchFamily="2" charset="-122"/>
                <a:ea typeface="黑体" pitchFamily="2" charset="-122"/>
              </a:rPr>
              <a:t>寻址方式</a:t>
            </a:r>
          </a:p>
        </p:txBody>
      </p:sp>
      <p:pic>
        <p:nvPicPr>
          <p:cNvPr id="55300" name="Picture 6"/>
          <p:cNvPicPr>
            <a:picLocks noChangeAspect="1" noChangeArrowheads="1"/>
          </p:cNvPicPr>
          <p:nvPr/>
        </p:nvPicPr>
        <p:blipFill>
          <a:blip r:embed="rId3" cstate="print"/>
          <a:srcRect/>
          <a:stretch>
            <a:fillRect/>
          </a:stretch>
        </p:blipFill>
        <p:spPr bwMode="auto">
          <a:xfrm>
            <a:off x="900113" y="1557338"/>
            <a:ext cx="7775575" cy="4535487"/>
          </a:xfrm>
          <a:prstGeom prst="rect">
            <a:avLst/>
          </a:prstGeom>
          <a:noFill/>
          <a:ln w="9525">
            <a:noFill/>
            <a:miter lim="800000"/>
            <a:headEnd/>
            <a:tailEnd/>
          </a:ln>
        </p:spPr>
      </p:pic>
      <p:pic>
        <p:nvPicPr>
          <p:cNvPr id="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0114" y="1340768"/>
            <a:ext cx="7632326"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6372201" y="44624"/>
            <a:ext cx="2737682" cy="1323439"/>
          </a:xfrm>
          <a:prstGeom prst="rect">
            <a:avLst/>
          </a:prstGeom>
          <a:solidFill>
            <a:srgbClr val="0070C0"/>
          </a:solidFill>
        </p:spPr>
        <p:txBody>
          <a:bodyPr wrap="square">
            <a:spAutoFit/>
          </a:bodyPr>
          <a:lstStyle/>
          <a:p>
            <a:r>
              <a:rPr lang="zh-CN" altLang="en-US" sz="2000" b="0" dirty="0">
                <a:solidFill>
                  <a:schemeClr val="bg1"/>
                </a:solidFill>
                <a:latin typeface="黑体" panose="02010609060101010101" pitchFamily="49" charset="-122"/>
                <a:ea typeface="黑体" panose="02010609060101010101" pitchFamily="49" charset="-122"/>
              </a:rPr>
              <a:t>寻址方式：</a:t>
            </a:r>
            <a:endParaRPr lang="en-US" altLang="zh-CN" sz="2000" b="0" dirty="0">
              <a:solidFill>
                <a:schemeClr val="bg1"/>
              </a:solidFill>
              <a:latin typeface="黑体" panose="02010609060101010101" pitchFamily="49" charset="-122"/>
              <a:ea typeface="黑体" panose="02010609060101010101" pitchFamily="49" charset="-122"/>
            </a:endParaRPr>
          </a:p>
          <a:p>
            <a:r>
              <a:rPr lang="en-US" altLang="zh-CN" sz="2000" b="0" dirty="0">
                <a:solidFill>
                  <a:schemeClr val="bg1"/>
                </a:solidFill>
                <a:latin typeface="黑体" panose="02010609060101010101" pitchFamily="49" charset="-122"/>
                <a:ea typeface="黑体" panose="02010609060101010101" pitchFamily="49" charset="-122"/>
              </a:rPr>
              <a:t>1</a:t>
            </a:r>
            <a:r>
              <a:rPr lang="zh-CN" altLang="en-US" sz="2000" b="0" dirty="0">
                <a:solidFill>
                  <a:schemeClr val="bg1"/>
                </a:solidFill>
                <a:latin typeface="黑体" panose="02010609060101010101" pitchFamily="49" charset="-122"/>
                <a:ea typeface="黑体" panose="02010609060101010101" pitchFamily="49" charset="-122"/>
              </a:rPr>
              <a:t>、灵活性</a:t>
            </a:r>
            <a:endParaRPr lang="en-US" altLang="zh-CN" sz="2000" b="0" dirty="0">
              <a:solidFill>
                <a:schemeClr val="bg1"/>
              </a:solidFill>
              <a:latin typeface="黑体" panose="02010609060101010101" pitchFamily="49" charset="-122"/>
              <a:ea typeface="黑体" panose="02010609060101010101" pitchFamily="49" charset="-122"/>
            </a:endParaRPr>
          </a:p>
          <a:p>
            <a:r>
              <a:rPr lang="en-US" altLang="zh-CN" sz="2000" b="0" dirty="0">
                <a:solidFill>
                  <a:schemeClr val="bg1"/>
                </a:solidFill>
                <a:latin typeface="黑体" panose="02010609060101010101" pitchFamily="49" charset="-122"/>
                <a:ea typeface="黑体" panose="02010609060101010101" pitchFamily="49" charset="-122"/>
              </a:rPr>
              <a:t>2</a:t>
            </a:r>
            <a:r>
              <a:rPr lang="zh-CN" altLang="en-US" sz="2000" b="0" dirty="0">
                <a:solidFill>
                  <a:schemeClr val="bg1"/>
                </a:solidFill>
                <a:latin typeface="黑体" panose="02010609060101010101" pitchFamily="49" charset="-122"/>
                <a:ea typeface="黑体" panose="02010609060101010101" pitchFamily="49" charset="-122"/>
              </a:rPr>
              <a:t>、在有限长度内，提供尽可能大的寻址空间</a:t>
            </a:r>
            <a:endParaRPr lang="en-US" altLang="zh-CN" sz="2000" b="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046464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539552" y="404664"/>
            <a:ext cx="8064896" cy="372603"/>
          </a:xfrm>
        </p:spPr>
        <p:txBody>
          <a:bodyPr/>
          <a:lstStyle/>
          <a:p>
            <a:r>
              <a:rPr lang="zh-CN" altLang="en-US" i="0" dirty="0">
                <a:latin typeface="黑体" pitchFamily="2" charset="-122"/>
                <a:ea typeface="黑体" pitchFamily="2" charset="-122"/>
              </a:rPr>
              <a:t>指令系统举例</a:t>
            </a:r>
            <a:r>
              <a:rPr lang="zh-CN" altLang="en-US" i="0" dirty="0"/>
              <a:t>  </a:t>
            </a:r>
            <a:r>
              <a:rPr lang="en-US" altLang="zh-CN" i="0" dirty="0">
                <a:latin typeface="黑体" pitchFamily="2" charset="-122"/>
                <a:ea typeface="黑体" pitchFamily="2" charset="-122"/>
              </a:rPr>
              <a:t>—— </a:t>
            </a:r>
            <a:r>
              <a:rPr lang="en-US" altLang="zh-CN" i="0" dirty="0"/>
              <a:t> </a:t>
            </a:r>
            <a:r>
              <a:rPr lang="en-US" altLang="zh-CN" i="0" dirty="0">
                <a:latin typeface="+mj-lt"/>
              </a:rPr>
              <a:t>MIPS</a:t>
            </a:r>
            <a:r>
              <a:rPr lang="zh-CN" altLang="en-US" i="0" dirty="0"/>
              <a:t>指令系统</a:t>
            </a:r>
          </a:p>
        </p:txBody>
      </p:sp>
      <p:sp>
        <p:nvSpPr>
          <p:cNvPr id="56323" name="Rectangle 3"/>
          <p:cNvSpPr>
            <a:spLocks noGrp="1" noChangeArrowheads="1"/>
          </p:cNvSpPr>
          <p:nvPr>
            <p:ph type="body" sz="half" idx="4294967295"/>
          </p:nvPr>
        </p:nvSpPr>
        <p:spPr>
          <a:xfrm>
            <a:off x="684213" y="981075"/>
            <a:ext cx="8208962" cy="5281613"/>
          </a:xfrm>
        </p:spPr>
        <p:txBody>
          <a:bodyPr/>
          <a:lstStyle/>
          <a:p>
            <a:pPr>
              <a:lnSpc>
                <a:spcPct val="120000"/>
              </a:lnSpc>
              <a:spcBef>
                <a:spcPct val="20000"/>
              </a:spcBef>
              <a:spcAft>
                <a:spcPct val="20000"/>
              </a:spcAft>
            </a:pPr>
            <a:r>
              <a:rPr lang="en-US" altLang="zh-CN" dirty="0">
                <a:ea typeface="黑体" pitchFamily="2" charset="-122"/>
              </a:rPr>
              <a:t> Load/Store</a:t>
            </a:r>
            <a:r>
              <a:rPr lang="zh-CN" altLang="en-US" dirty="0">
                <a:latin typeface="黑体" pitchFamily="2" charset="-122"/>
                <a:ea typeface="黑体" pitchFamily="2" charset="-122"/>
              </a:rPr>
              <a:t>（取数</a:t>
            </a:r>
            <a:r>
              <a:rPr lang="en-US" altLang="zh-CN" dirty="0">
                <a:latin typeface="黑体" pitchFamily="2" charset="-122"/>
                <a:ea typeface="黑体" pitchFamily="2" charset="-122"/>
              </a:rPr>
              <a:t>/</a:t>
            </a:r>
            <a:r>
              <a:rPr lang="zh-CN" altLang="en-US" dirty="0">
                <a:latin typeface="黑体" pitchFamily="2" charset="-122"/>
                <a:ea typeface="黑体" pitchFamily="2" charset="-122"/>
              </a:rPr>
              <a:t>存储）指令</a:t>
            </a:r>
            <a:endParaRPr lang="en-US" altLang="zh-CN" dirty="0">
              <a:latin typeface="黑体" pitchFamily="2" charset="-122"/>
              <a:ea typeface="黑体" pitchFamily="2" charset="-122"/>
            </a:endParaRPr>
          </a:p>
          <a:p>
            <a:pPr lvl="1">
              <a:lnSpc>
                <a:spcPct val="120000"/>
              </a:lnSpc>
              <a:spcBef>
                <a:spcPct val="20000"/>
              </a:spcBef>
              <a:spcAft>
                <a:spcPct val="20000"/>
              </a:spcAft>
            </a:pPr>
            <a:r>
              <a:rPr lang="en-US" altLang="zh-CN" sz="1800" dirty="0"/>
              <a:t>I</a:t>
            </a:r>
            <a:r>
              <a:rPr lang="zh-CN" altLang="en-US" sz="1800" dirty="0"/>
              <a:t>类型指令，存储器与通用寄存器之间传送数据</a:t>
            </a:r>
            <a:endParaRPr lang="en-US" altLang="zh-CN" sz="1800" dirty="0"/>
          </a:p>
          <a:p>
            <a:pPr lvl="1">
              <a:lnSpc>
                <a:spcPct val="120000"/>
              </a:lnSpc>
              <a:spcBef>
                <a:spcPct val="20000"/>
              </a:spcBef>
              <a:spcAft>
                <a:spcPct val="20000"/>
              </a:spcAft>
            </a:pPr>
            <a:r>
              <a:rPr lang="zh-CN" altLang="en-US" sz="1800" dirty="0"/>
              <a:t>支持唯一的存储器寻址方式：</a:t>
            </a:r>
            <a:r>
              <a:rPr lang="en-US" altLang="zh-CN" sz="1800" dirty="0" err="1"/>
              <a:t>Base+Index</a:t>
            </a:r>
            <a:endParaRPr lang="en-US" altLang="zh-CN" sz="1800" dirty="0"/>
          </a:p>
          <a:p>
            <a:pPr lvl="1">
              <a:lnSpc>
                <a:spcPct val="120000"/>
              </a:lnSpc>
              <a:spcBef>
                <a:spcPct val="20000"/>
              </a:spcBef>
              <a:spcAft>
                <a:spcPct val="20000"/>
              </a:spcAft>
            </a:pPr>
            <a:r>
              <a:rPr lang="zh-CN" altLang="en-US" sz="1800" dirty="0"/>
              <a:t>取数指令：</a:t>
            </a:r>
            <a:r>
              <a:rPr lang="en-US" altLang="zh-CN" sz="1800" dirty="0"/>
              <a:t>LB</a:t>
            </a:r>
            <a:r>
              <a:rPr lang="zh-CN" altLang="en-US" sz="1800" dirty="0"/>
              <a:t>（取字节）、</a:t>
            </a:r>
            <a:r>
              <a:rPr lang="en-US" altLang="zh-CN" sz="1800" dirty="0"/>
              <a:t>LBU</a:t>
            </a:r>
            <a:r>
              <a:rPr lang="zh-CN" altLang="en-US" sz="1800" dirty="0"/>
              <a:t>（取不带符号字节）、</a:t>
            </a:r>
            <a:r>
              <a:rPr lang="en-US" altLang="zh-CN" sz="1800" dirty="0"/>
              <a:t>LH</a:t>
            </a:r>
            <a:r>
              <a:rPr lang="zh-CN" altLang="en-US" sz="1800" dirty="0"/>
              <a:t>（取半字）、</a:t>
            </a:r>
            <a:r>
              <a:rPr lang="en-US" altLang="zh-CN" sz="1800" dirty="0"/>
              <a:t>LHU</a:t>
            </a:r>
            <a:r>
              <a:rPr lang="zh-CN" altLang="en-US" sz="1800" dirty="0"/>
              <a:t>（取不带符号的半字）、</a:t>
            </a:r>
            <a:r>
              <a:rPr lang="en-US" altLang="zh-CN" sz="1800" dirty="0"/>
              <a:t>LW</a:t>
            </a:r>
            <a:r>
              <a:rPr lang="zh-CN" altLang="en-US" sz="1800" dirty="0"/>
              <a:t>（取字）、</a:t>
            </a:r>
            <a:r>
              <a:rPr lang="en-US" altLang="zh-CN" sz="1800" dirty="0"/>
              <a:t>LWL</a:t>
            </a:r>
            <a:r>
              <a:rPr lang="zh-CN" altLang="en-US" sz="1800" dirty="0"/>
              <a:t>、</a:t>
            </a:r>
            <a:r>
              <a:rPr lang="en-US" altLang="zh-CN" sz="1800" dirty="0"/>
              <a:t>LWR</a:t>
            </a:r>
          </a:p>
          <a:p>
            <a:pPr lvl="1">
              <a:lnSpc>
                <a:spcPct val="120000"/>
              </a:lnSpc>
              <a:spcBef>
                <a:spcPct val="20000"/>
              </a:spcBef>
              <a:spcAft>
                <a:spcPct val="20000"/>
              </a:spcAft>
            </a:pPr>
            <a:r>
              <a:rPr lang="zh-CN" altLang="en-US" sz="1800" dirty="0"/>
              <a:t>存储指令：</a:t>
            </a:r>
            <a:r>
              <a:rPr lang="en-US" altLang="zh-CN" sz="1800" dirty="0"/>
              <a:t>SB</a:t>
            </a:r>
            <a:r>
              <a:rPr lang="zh-CN" altLang="en-US" sz="1800" dirty="0"/>
              <a:t>（存字节）、</a:t>
            </a:r>
            <a:r>
              <a:rPr lang="en-US" altLang="zh-CN" sz="1800" dirty="0"/>
              <a:t>SH</a:t>
            </a:r>
            <a:r>
              <a:rPr lang="zh-CN" altLang="en-US" sz="1800" dirty="0"/>
              <a:t>（存半字）、</a:t>
            </a:r>
            <a:r>
              <a:rPr lang="en-US" altLang="zh-CN" sz="1800" dirty="0"/>
              <a:t>SW</a:t>
            </a:r>
            <a:r>
              <a:rPr lang="zh-CN" altLang="en-US" sz="1800" dirty="0"/>
              <a:t>（存字）、</a:t>
            </a:r>
            <a:r>
              <a:rPr lang="en-US" altLang="zh-CN" sz="1800" dirty="0"/>
              <a:t>SWL</a:t>
            </a:r>
            <a:r>
              <a:rPr lang="zh-CN" altLang="en-US" sz="1800" dirty="0"/>
              <a:t>、</a:t>
            </a:r>
            <a:r>
              <a:rPr lang="en-US" altLang="zh-CN" sz="1800" dirty="0"/>
              <a:t>SWR</a:t>
            </a:r>
          </a:p>
          <a:p>
            <a:pPr>
              <a:lnSpc>
                <a:spcPct val="120000"/>
              </a:lnSpc>
              <a:spcBef>
                <a:spcPct val="20000"/>
              </a:spcBef>
              <a:spcAft>
                <a:spcPct val="20000"/>
              </a:spcAft>
            </a:pPr>
            <a:r>
              <a:rPr lang="zh-CN" altLang="en-US" dirty="0">
                <a:ea typeface="黑体" pitchFamily="2" charset="-122"/>
              </a:rPr>
              <a:t> 运算指令</a:t>
            </a:r>
            <a:endParaRPr lang="en-US" altLang="zh-CN" dirty="0">
              <a:ea typeface="黑体" pitchFamily="2" charset="-122"/>
            </a:endParaRPr>
          </a:p>
          <a:p>
            <a:pPr lvl="1">
              <a:lnSpc>
                <a:spcPct val="120000"/>
              </a:lnSpc>
              <a:spcBef>
                <a:spcPct val="20000"/>
              </a:spcBef>
              <a:spcAft>
                <a:spcPct val="20000"/>
              </a:spcAft>
            </a:pPr>
            <a:r>
              <a:rPr lang="en-US" altLang="zh-CN" sz="1800" dirty="0"/>
              <a:t>R</a:t>
            </a:r>
            <a:r>
              <a:rPr lang="zh-CN" altLang="en-US" sz="1800" dirty="0"/>
              <a:t>类型指令 和 </a:t>
            </a:r>
            <a:r>
              <a:rPr lang="en-US" altLang="zh-CN" sz="1800" dirty="0"/>
              <a:t>I</a:t>
            </a:r>
            <a:r>
              <a:rPr lang="zh-CN" altLang="en-US" sz="1800" dirty="0"/>
              <a:t>类型指令</a:t>
            </a:r>
          </a:p>
          <a:p>
            <a:pPr lvl="1">
              <a:lnSpc>
                <a:spcPct val="120000"/>
              </a:lnSpc>
              <a:spcBef>
                <a:spcPct val="20000"/>
              </a:spcBef>
              <a:spcAft>
                <a:spcPct val="20000"/>
              </a:spcAft>
            </a:pPr>
            <a:r>
              <a:rPr lang="zh-CN" altLang="en-US" sz="1800" dirty="0"/>
              <a:t>算术运算：</a:t>
            </a:r>
            <a:r>
              <a:rPr lang="en-US" altLang="zh-CN" sz="1800" dirty="0"/>
              <a:t>add, </a:t>
            </a:r>
            <a:r>
              <a:rPr lang="en-US" altLang="zh-CN" sz="1800" dirty="0" err="1"/>
              <a:t>addu</a:t>
            </a:r>
            <a:r>
              <a:rPr lang="en-US" altLang="zh-CN" sz="1800" dirty="0"/>
              <a:t>, </a:t>
            </a:r>
            <a:r>
              <a:rPr lang="en-US" altLang="zh-CN" sz="1800" dirty="0" err="1"/>
              <a:t>addi</a:t>
            </a:r>
            <a:r>
              <a:rPr lang="en-US" altLang="zh-CN" sz="1800" dirty="0"/>
              <a:t>, </a:t>
            </a:r>
            <a:r>
              <a:rPr lang="en-US" altLang="zh-CN" sz="1800" dirty="0" err="1"/>
              <a:t>addiu</a:t>
            </a:r>
            <a:r>
              <a:rPr lang="en-US" altLang="zh-CN" sz="1800" dirty="0"/>
              <a:t>, sub, </a:t>
            </a:r>
            <a:r>
              <a:rPr lang="en-US" altLang="zh-CN" sz="1800" dirty="0" err="1"/>
              <a:t>subu</a:t>
            </a:r>
            <a:r>
              <a:rPr lang="en-US" altLang="zh-CN" sz="1800" dirty="0"/>
              <a:t>, </a:t>
            </a:r>
            <a:r>
              <a:rPr lang="en-US" altLang="zh-CN" sz="1800" dirty="0" err="1"/>
              <a:t>mul</a:t>
            </a:r>
            <a:r>
              <a:rPr lang="en-US" altLang="zh-CN" sz="1800" dirty="0"/>
              <a:t>, </a:t>
            </a:r>
            <a:r>
              <a:rPr lang="en-US" altLang="zh-CN" sz="1800" dirty="0" err="1"/>
              <a:t>mulu</a:t>
            </a:r>
            <a:r>
              <a:rPr lang="en-US" altLang="zh-CN" sz="1800" dirty="0"/>
              <a:t>, div, </a:t>
            </a:r>
            <a:r>
              <a:rPr lang="en-US" altLang="zh-CN" sz="1800" dirty="0" err="1"/>
              <a:t>divu</a:t>
            </a:r>
            <a:r>
              <a:rPr lang="en-US" altLang="zh-CN" sz="1800" dirty="0"/>
              <a:t>, </a:t>
            </a:r>
            <a:r>
              <a:rPr lang="en-US" altLang="zh-CN" sz="1800" dirty="0" err="1"/>
              <a:t>mfhi</a:t>
            </a:r>
            <a:r>
              <a:rPr lang="en-US" altLang="zh-CN" sz="1800" dirty="0"/>
              <a:t>, </a:t>
            </a:r>
            <a:r>
              <a:rPr lang="en-US" altLang="zh-CN" sz="1800" dirty="0" err="1"/>
              <a:t>mflo</a:t>
            </a:r>
            <a:r>
              <a:rPr lang="zh-CN" altLang="en-US" sz="1800" dirty="0"/>
              <a:t>等</a:t>
            </a:r>
          </a:p>
          <a:p>
            <a:pPr lvl="1">
              <a:lnSpc>
                <a:spcPct val="120000"/>
              </a:lnSpc>
              <a:spcBef>
                <a:spcPct val="20000"/>
              </a:spcBef>
              <a:spcAft>
                <a:spcPct val="20000"/>
              </a:spcAft>
            </a:pPr>
            <a:r>
              <a:rPr lang="zh-CN" altLang="en-US" sz="1800" dirty="0"/>
              <a:t>逻辑运算：</a:t>
            </a:r>
            <a:r>
              <a:rPr lang="en-US" altLang="zh-CN" sz="1800" dirty="0"/>
              <a:t>and, </a:t>
            </a:r>
            <a:r>
              <a:rPr lang="en-US" altLang="zh-CN" sz="1800" dirty="0" err="1"/>
              <a:t>andi</a:t>
            </a:r>
            <a:r>
              <a:rPr lang="en-US" altLang="zh-CN" sz="1800" dirty="0"/>
              <a:t>, or, </a:t>
            </a:r>
            <a:r>
              <a:rPr lang="en-US" altLang="zh-CN" sz="1800" dirty="0" err="1"/>
              <a:t>ori</a:t>
            </a:r>
            <a:r>
              <a:rPr lang="en-US" altLang="zh-CN" sz="1800" dirty="0"/>
              <a:t>, </a:t>
            </a:r>
            <a:r>
              <a:rPr lang="en-US" altLang="zh-CN" sz="1800" dirty="0" err="1"/>
              <a:t>xor</a:t>
            </a:r>
            <a:r>
              <a:rPr lang="en-US" altLang="zh-CN" sz="1800" dirty="0"/>
              <a:t>, </a:t>
            </a:r>
            <a:r>
              <a:rPr lang="en-US" altLang="zh-CN" sz="1800" dirty="0" err="1"/>
              <a:t>xori</a:t>
            </a:r>
            <a:r>
              <a:rPr lang="en-US" altLang="zh-CN" sz="1800" dirty="0"/>
              <a:t>, nor</a:t>
            </a:r>
            <a:r>
              <a:rPr lang="zh-CN" altLang="en-US" sz="1800" dirty="0"/>
              <a:t>等</a:t>
            </a:r>
          </a:p>
          <a:p>
            <a:pPr lvl="1">
              <a:lnSpc>
                <a:spcPct val="120000"/>
              </a:lnSpc>
              <a:spcBef>
                <a:spcPct val="20000"/>
              </a:spcBef>
              <a:spcAft>
                <a:spcPct val="20000"/>
              </a:spcAft>
            </a:pPr>
            <a:r>
              <a:rPr lang="zh-CN" altLang="en-US" sz="1800" dirty="0"/>
              <a:t>移位指令：</a:t>
            </a:r>
            <a:r>
              <a:rPr lang="en-US" altLang="zh-CN" sz="1800" dirty="0" err="1"/>
              <a:t>sll</a:t>
            </a:r>
            <a:r>
              <a:rPr lang="en-US" altLang="zh-CN" sz="1800" dirty="0"/>
              <a:t>, </a:t>
            </a:r>
            <a:r>
              <a:rPr lang="en-US" altLang="zh-CN" sz="1800" dirty="0" err="1"/>
              <a:t>srl</a:t>
            </a:r>
            <a:r>
              <a:rPr lang="en-US" altLang="zh-CN" sz="1800" dirty="0"/>
              <a:t>, </a:t>
            </a:r>
            <a:r>
              <a:rPr lang="en-US" altLang="zh-CN" sz="1800" dirty="0" err="1"/>
              <a:t>sra</a:t>
            </a:r>
            <a:r>
              <a:rPr lang="en-US" altLang="zh-CN" sz="1800" dirty="0"/>
              <a:t>, </a:t>
            </a:r>
            <a:r>
              <a:rPr lang="en-US" altLang="zh-CN" sz="1800" dirty="0" err="1"/>
              <a:t>sllv</a:t>
            </a:r>
            <a:r>
              <a:rPr lang="en-US" altLang="zh-CN" sz="1800" dirty="0"/>
              <a:t>, </a:t>
            </a:r>
            <a:r>
              <a:rPr lang="en-US" altLang="zh-CN" sz="1800" dirty="0" err="1"/>
              <a:t>srlv</a:t>
            </a:r>
            <a:r>
              <a:rPr lang="en-US" altLang="zh-CN" sz="1800" dirty="0"/>
              <a:t>, </a:t>
            </a:r>
            <a:r>
              <a:rPr lang="en-US" altLang="zh-CN" sz="1800" dirty="0" err="1"/>
              <a:t>srav</a:t>
            </a:r>
            <a:r>
              <a:rPr lang="zh-CN" altLang="en-US" sz="1800" dirty="0"/>
              <a:t>等</a:t>
            </a:r>
            <a:endParaRPr lang="en-US" altLang="zh-CN" sz="1800" dirty="0"/>
          </a:p>
        </p:txBody>
      </p:sp>
    </p:spTree>
    <p:extLst>
      <p:ext uri="{BB962C8B-B14F-4D97-AF65-F5344CB8AC3E}">
        <p14:creationId xmlns:p14="http://schemas.microsoft.com/office/powerpoint/2010/main" val="2354992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468313" y="404664"/>
            <a:ext cx="7991475" cy="372603"/>
          </a:xfrm>
        </p:spPr>
        <p:txBody>
          <a:bodyPr/>
          <a:lstStyle/>
          <a:p>
            <a:r>
              <a:rPr lang="zh-CN" altLang="en-US" i="0" dirty="0">
                <a:solidFill>
                  <a:schemeClr val="accent1"/>
                </a:solidFill>
              </a:rPr>
              <a:t>逻辑函数的简化法 </a:t>
            </a:r>
            <a:r>
              <a:rPr lang="en-US" altLang="zh-CN" i="0" dirty="0">
                <a:solidFill>
                  <a:schemeClr val="accent1"/>
                </a:solidFill>
                <a:latin typeface="Arial" charset="0"/>
              </a:rPr>
              <a:t>——</a:t>
            </a:r>
            <a:r>
              <a:rPr lang="en-US" altLang="zh-CN" i="0" dirty="0">
                <a:solidFill>
                  <a:schemeClr val="accent1"/>
                </a:solidFill>
              </a:rPr>
              <a:t> </a:t>
            </a:r>
            <a:r>
              <a:rPr lang="zh-CN" altLang="en-US" i="0" dirty="0">
                <a:solidFill>
                  <a:schemeClr val="accent1"/>
                </a:solidFill>
              </a:rPr>
              <a:t>合并乘积项法</a:t>
            </a:r>
          </a:p>
        </p:txBody>
      </p:sp>
      <p:sp>
        <p:nvSpPr>
          <p:cNvPr id="10243" name="Rectangle 3"/>
          <p:cNvSpPr>
            <a:spLocks noGrp="1" noChangeArrowheads="1"/>
          </p:cNvSpPr>
          <p:nvPr>
            <p:ph type="body" idx="4294967295"/>
          </p:nvPr>
        </p:nvSpPr>
        <p:spPr>
          <a:xfrm>
            <a:off x="468313" y="981075"/>
            <a:ext cx="7696200" cy="1079500"/>
          </a:xfrm>
        </p:spPr>
        <p:txBody>
          <a:bodyPr/>
          <a:lstStyle/>
          <a:p>
            <a:pPr>
              <a:lnSpc>
                <a:spcPct val="90000"/>
              </a:lnSpc>
            </a:pPr>
            <a:r>
              <a:rPr lang="zh-CN" altLang="en-US">
                <a:ea typeface="楷体_GB2312" pitchFamily="49" charset="-122"/>
              </a:rPr>
              <a:t>逻辑函数的公式简化常用的方法（以与或表达式的化简为例）有：合并乘积项法、吸收项法、配项法、消除冗余项法</a:t>
            </a:r>
          </a:p>
        </p:txBody>
      </p:sp>
      <p:sp>
        <p:nvSpPr>
          <p:cNvPr id="10244" name="Text Box 4"/>
          <p:cNvSpPr txBox="1">
            <a:spLocks noChangeArrowheads="1"/>
          </p:cNvSpPr>
          <p:nvPr/>
        </p:nvSpPr>
        <p:spPr bwMode="auto">
          <a:xfrm>
            <a:off x="571500" y="2205038"/>
            <a:ext cx="6797675" cy="436562"/>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nSpc>
                <a:spcPct val="85000"/>
              </a:lnSpc>
              <a:spcBef>
                <a:spcPct val="50000"/>
              </a:spcBef>
            </a:pPr>
            <a:r>
              <a:rPr kumimoji="1" lang="en-US" altLang="zh-CN" sz="2600" b="0" dirty="0">
                <a:solidFill>
                  <a:srgbClr val="990000"/>
                </a:solidFill>
                <a:latin typeface="华文新魏" pitchFamily="2" charset="-122"/>
                <a:ea typeface="华文新魏" pitchFamily="2" charset="-122"/>
              </a:rPr>
              <a:t>1</a:t>
            </a:r>
            <a:r>
              <a:rPr kumimoji="1" lang="zh-CN" altLang="en-US" sz="2600" b="0" dirty="0">
                <a:solidFill>
                  <a:srgbClr val="990000"/>
                </a:solidFill>
                <a:latin typeface="华文新魏" pitchFamily="2" charset="-122"/>
                <a:ea typeface="华文新魏" pitchFamily="2" charset="-122"/>
              </a:rPr>
              <a:t>、合并乘积项法</a:t>
            </a:r>
            <a:r>
              <a:rPr kumimoji="1" lang="en-US" altLang="zh-CN" sz="2600" b="0" dirty="0">
                <a:solidFill>
                  <a:srgbClr val="990000"/>
                </a:solidFill>
                <a:latin typeface="Times New Roman" pitchFamily="18" charset="0"/>
                <a:ea typeface="华文新魏" pitchFamily="2" charset="-122"/>
              </a:rPr>
              <a:t>——</a:t>
            </a:r>
            <a:r>
              <a:rPr kumimoji="1" lang="zh-CN" altLang="en-US" sz="2600" b="0" dirty="0">
                <a:solidFill>
                  <a:srgbClr val="990000"/>
                </a:solidFill>
                <a:latin typeface="华文新魏" pitchFamily="2" charset="-122"/>
                <a:ea typeface="华文新魏" pitchFamily="2" charset="-122"/>
              </a:rPr>
              <a:t>利用互补律消去</a:t>
            </a:r>
            <a:r>
              <a:rPr kumimoji="1" lang="en-US" altLang="zh-CN" sz="2600" b="0" dirty="0">
                <a:solidFill>
                  <a:srgbClr val="990000"/>
                </a:solidFill>
                <a:latin typeface="华文新魏" pitchFamily="2" charset="-122"/>
                <a:ea typeface="华文新魏" pitchFamily="2" charset="-122"/>
              </a:rPr>
              <a:t>1</a:t>
            </a:r>
            <a:r>
              <a:rPr kumimoji="1" lang="zh-CN" altLang="en-US" sz="2600" b="0" dirty="0">
                <a:solidFill>
                  <a:srgbClr val="990000"/>
                </a:solidFill>
                <a:latin typeface="华文新魏" pitchFamily="2" charset="-122"/>
                <a:ea typeface="华文新魏" pitchFamily="2" charset="-122"/>
              </a:rPr>
              <a:t>个变量</a:t>
            </a:r>
          </a:p>
        </p:txBody>
      </p:sp>
      <p:grpSp>
        <p:nvGrpSpPr>
          <p:cNvPr id="10245" name="Group 9"/>
          <p:cNvGrpSpPr>
            <a:grpSpLocks/>
          </p:cNvGrpSpPr>
          <p:nvPr/>
        </p:nvGrpSpPr>
        <p:grpSpPr bwMode="auto">
          <a:xfrm>
            <a:off x="611188" y="2852738"/>
            <a:ext cx="5043487" cy="455612"/>
            <a:chOff x="-108" y="1965"/>
            <a:chExt cx="3177" cy="287"/>
          </a:xfrm>
        </p:grpSpPr>
        <p:sp>
          <p:nvSpPr>
            <p:cNvPr id="10252" name="Text Box 5"/>
            <p:cNvSpPr txBox="1">
              <a:spLocks noChangeArrowheads="1"/>
            </p:cNvSpPr>
            <p:nvPr/>
          </p:nvSpPr>
          <p:spPr bwMode="auto">
            <a:xfrm>
              <a:off x="-108" y="1978"/>
              <a:ext cx="726" cy="271"/>
            </a:xfrm>
            <a:prstGeom prst="rect">
              <a:avLst/>
            </a:prstGeom>
            <a:noFill/>
            <a:ln w="9525">
              <a:noFill/>
              <a:miter lim="800000"/>
              <a:headEnd/>
              <a:tailEnd/>
            </a:ln>
          </p:spPr>
          <p:txBody>
            <a:bodyPr>
              <a:spAutoFit/>
            </a:bodyPr>
            <a:lstStyle/>
            <a:p>
              <a:pPr>
                <a:spcBef>
                  <a:spcPct val="50000"/>
                </a:spcBef>
              </a:pPr>
              <a:r>
                <a:rPr kumimoji="1" lang="zh-CN" altLang="en-US" sz="2200"/>
                <a:t>化简</a:t>
              </a:r>
              <a:r>
                <a:rPr kumimoji="1" lang="zh-CN" altLang="en-US" sz="2000"/>
                <a:t> </a:t>
              </a:r>
            </a:p>
          </p:txBody>
        </p:sp>
        <p:graphicFrame>
          <p:nvGraphicFramePr>
            <p:cNvPr id="10253" name="Object 38"/>
            <p:cNvGraphicFramePr>
              <a:graphicFrameLocks noChangeAspect="1"/>
            </p:cNvGraphicFramePr>
            <p:nvPr/>
          </p:nvGraphicFramePr>
          <p:xfrm>
            <a:off x="527" y="1965"/>
            <a:ext cx="2542" cy="287"/>
          </p:xfrm>
          <a:graphic>
            <a:graphicData uri="http://schemas.openxmlformats.org/presentationml/2006/ole">
              <mc:AlternateContent xmlns:mc="http://schemas.openxmlformats.org/markup-compatibility/2006">
                <mc:Choice xmlns:v="urn:schemas-microsoft-com:vml" Requires="v">
                  <p:oleObj spid="_x0000_s10440" name="公式" r:id="rId4" imgW="1993900" imgH="241300" progId="Equation.3">
                    <p:embed/>
                  </p:oleObj>
                </mc:Choice>
                <mc:Fallback>
                  <p:oleObj name="公式" r:id="rId4" imgW="1993900" imgH="241300" progId="Equation.3">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 y="1965"/>
                          <a:ext cx="2542" cy="287"/>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sp>
        <p:nvSpPr>
          <p:cNvPr id="10246" name="Text Box 7"/>
          <p:cNvSpPr txBox="1">
            <a:spLocks noChangeArrowheads="1"/>
          </p:cNvSpPr>
          <p:nvPr/>
        </p:nvSpPr>
        <p:spPr bwMode="auto">
          <a:xfrm>
            <a:off x="755650" y="3516313"/>
            <a:ext cx="1125538" cy="396875"/>
          </a:xfrm>
          <a:prstGeom prst="rect">
            <a:avLst/>
          </a:prstGeom>
          <a:noFill/>
          <a:ln w="9525">
            <a:noFill/>
            <a:miter lim="800000"/>
            <a:headEnd/>
            <a:tailEnd/>
          </a:ln>
        </p:spPr>
        <p:txBody>
          <a:bodyPr>
            <a:spAutoFit/>
          </a:bodyPr>
          <a:lstStyle/>
          <a:p>
            <a:pPr>
              <a:spcBef>
                <a:spcPct val="50000"/>
              </a:spcBef>
            </a:pPr>
            <a:r>
              <a:rPr kumimoji="1" lang="zh-CN" altLang="en-US" sz="2000">
                <a:solidFill>
                  <a:schemeClr val="accent1"/>
                </a:solidFill>
              </a:rPr>
              <a:t>  解：</a:t>
            </a:r>
            <a:r>
              <a:rPr kumimoji="1" lang="zh-CN" altLang="en-US" sz="2000">
                <a:solidFill>
                  <a:srgbClr val="FFFF00"/>
                </a:solidFill>
              </a:rPr>
              <a:t> </a:t>
            </a:r>
          </a:p>
        </p:txBody>
      </p:sp>
      <p:graphicFrame>
        <p:nvGraphicFramePr>
          <p:cNvPr id="10247" name="Object 39"/>
          <p:cNvGraphicFramePr>
            <a:graphicFrameLocks noChangeAspect="1"/>
          </p:cNvGraphicFramePr>
          <p:nvPr/>
        </p:nvGraphicFramePr>
        <p:xfrm>
          <a:off x="1698625" y="3479800"/>
          <a:ext cx="4214813" cy="2325688"/>
        </p:xfrm>
        <a:graphic>
          <a:graphicData uri="http://schemas.openxmlformats.org/presentationml/2006/ole">
            <mc:AlternateContent xmlns:mc="http://schemas.openxmlformats.org/markup-compatibility/2006">
              <mc:Choice xmlns:v="urn:schemas-microsoft-com:vml" Requires="v">
                <p:oleObj spid="_x0000_s10441" name="公式" r:id="rId6" imgW="2082800" imgH="1231900" progId="Equation.3">
                  <p:embed/>
                </p:oleObj>
              </mc:Choice>
              <mc:Fallback>
                <p:oleObj name="公式" r:id="rId6" imgW="2082800" imgH="1231900" progId="Equation.3">
                  <p:embed/>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8625" y="3479800"/>
                        <a:ext cx="4214813" cy="2325688"/>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sp>
        <p:nvSpPr>
          <p:cNvPr id="10248" name="Text Box 10"/>
          <p:cNvSpPr txBox="1">
            <a:spLocks noChangeArrowheads="1"/>
          </p:cNvSpPr>
          <p:nvPr/>
        </p:nvSpPr>
        <p:spPr bwMode="auto">
          <a:xfrm>
            <a:off x="6200775" y="3443288"/>
            <a:ext cx="2128838"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CC0066"/>
                </a:solidFill>
                <a:latin typeface="楷体_GB2312" pitchFamily="49" charset="-122"/>
                <a:ea typeface="楷体_GB2312" pitchFamily="49" charset="-122"/>
              </a:rPr>
              <a:t>利用分配律展开</a:t>
            </a:r>
            <a:endParaRPr lang="en-US" altLang="zh-CN" sz="2000">
              <a:solidFill>
                <a:schemeClr val="accent1"/>
              </a:solidFill>
            </a:endParaRPr>
          </a:p>
        </p:txBody>
      </p:sp>
      <p:sp>
        <p:nvSpPr>
          <p:cNvPr id="10249" name="Text Box 11"/>
          <p:cNvSpPr txBox="1">
            <a:spLocks noChangeArrowheads="1"/>
          </p:cNvSpPr>
          <p:nvPr/>
        </p:nvSpPr>
        <p:spPr bwMode="auto">
          <a:xfrm>
            <a:off x="6200775" y="3870325"/>
            <a:ext cx="900113"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CC0066"/>
                </a:solidFill>
                <a:latin typeface="楷体_GB2312" pitchFamily="49" charset="-122"/>
                <a:ea typeface="楷体_GB2312" pitchFamily="49" charset="-122"/>
              </a:rPr>
              <a:t>合并</a:t>
            </a:r>
            <a:endParaRPr lang="en-US" altLang="zh-CN" sz="2000">
              <a:solidFill>
                <a:schemeClr val="accent1"/>
              </a:solidFill>
            </a:endParaRPr>
          </a:p>
        </p:txBody>
      </p:sp>
      <p:sp>
        <p:nvSpPr>
          <p:cNvPr id="10250" name="Text Box 12"/>
          <p:cNvSpPr txBox="1">
            <a:spLocks noChangeArrowheads="1"/>
          </p:cNvSpPr>
          <p:nvPr/>
        </p:nvSpPr>
        <p:spPr bwMode="auto">
          <a:xfrm>
            <a:off x="6200775" y="4451350"/>
            <a:ext cx="1223963"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CC0066"/>
                </a:solidFill>
                <a:latin typeface="楷体_GB2312" pitchFamily="49" charset="-122"/>
                <a:ea typeface="楷体_GB2312" pitchFamily="49" charset="-122"/>
              </a:rPr>
              <a:t>互补律</a:t>
            </a:r>
            <a:endParaRPr lang="en-US" altLang="zh-CN" sz="2000">
              <a:solidFill>
                <a:srgbClr val="CC0066"/>
              </a:solidFill>
              <a:latin typeface="楷体_GB2312" pitchFamily="49" charset="-122"/>
              <a:ea typeface="楷体_GB2312" pitchFamily="49" charset="-122"/>
            </a:endParaRPr>
          </a:p>
        </p:txBody>
      </p:sp>
      <p:sp>
        <p:nvSpPr>
          <p:cNvPr id="10251" name="Text Box 13"/>
          <p:cNvSpPr txBox="1">
            <a:spLocks noChangeArrowheads="1"/>
          </p:cNvSpPr>
          <p:nvPr/>
        </p:nvSpPr>
        <p:spPr bwMode="auto">
          <a:xfrm>
            <a:off x="6200775" y="4889500"/>
            <a:ext cx="1223963"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CC0066"/>
                </a:solidFill>
                <a:latin typeface="楷体_GB2312" pitchFamily="49" charset="-122"/>
                <a:ea typeface="楷体_GB2312" pitchFamily="49" charset="-122"/>
              </a:rPr>
              <a:t>互补律</a:t>
            </a:r>
            <a:endParaRPr lang="en-US" altLang="zh-CN" sz="2000">
              <a:solidFill>
                <a:srgbClr val="CC0066"/>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539750" y="396875"/>
            <a:ext cx="5257800" cy="373063"/>
          </a:xfrm>
        </p:spPr>
        <p:txBody>
          <a:bodyPr/>
          <a:lstStyle/>
          <a:p>
            <a:r>
              <a:rPr lang="zh-CN" altLang="en-US" i="0" dirty="0">
                <a:latin typeface="黑体" pitchFamily="2" charset="-122"/>
                <a:ea typeface="黑体" pitchFamily="2" charset="-122"/>
              </a:rPr>
              <a:t>指令系统举例</a:t>
            </a:r>
            <a:r>
              <a:rPr lang="zh-CN" altLang="en-US" i="0" dirty="0"/>
              <a:t>  </a:t>
            </a:r>
            <a:r>
              <a:rPr lang="en-US" altLang="zh-CN" i="0" dirty="0">
                <a:latin typeface="黑体" pitchFamily="2" charset="-122"/>
                <a:ea typeface="黑体" pitchFamily="2" charset="-122"/>
              </a:rPr>
              <a:t>—— </a:t>
            </a:r>
            <a:r>
              <a:rPr lang="en-US" altLang="zh-CN" i="0" dirty="0"/>
              <a:t> </a:t>
            </a:r>
            <a:r>
              <a:rPr lang="en-US" altLang="zh-CN" i="0" dirty="0">
                <a:latin typeface="+mj-lt"/>
              </a:rPr>
              <a:t>MIPS</a:t>
            </a:r>
            <a:r>
              <a:rPr lang="zh-CN" altLang="en-US" i="0" dirty="0"/>
              <a:t>指令系统</a:t>
            </a:r>
          </a:p>
        </p:txBody>
      </p:sp>
      <p:sp>
        <p:nvSpPr>
          <p:cNvPr id="57347" name="Rectangle 3"/>
          <p:cNvSpPr>
            <a:spLocks noGrp="1" noChangeArrowheads="1"/>
          </p:cNvSpPr>
          <p:nvPr>
            <p:ph type="body" sz="half" idx="4294967295"/>
          </p:nvPr>
        </p:nvSpPr>
        <p:spPr>
          <a:xfrm>
            <a:off x="611188" y="1039813"/>
            <a:ext cx="7993062" cy="5254259"/>
          </a:xfrm>
        </p:spPr>
        <p:txBody>
          <a:bodyPr/>
          <a:lstStyle/>
          <a:p>
            <a:pPr>
              <a:lnSpc>
                <a:spcPct val="125000"/>
              </a:lnSpc>
            </a:pPr>
            <a:r>
              <a:rPr lang="zh-CN" altLang="en-US" dirty="0">
                <a:ea typeface="黑体" pitchFamily="2" charset="-122"/>
              </a:rPr>
              <a:t> 跳转和转移指令：控制程序执行顺序</a:t>
            </a:r>
            <a:endParaRPr lang="en-US" altLang="zh-CN" dirty="0">
              <a:ea typeface="黑体" pitchFamily="2" charset="-122"/>
            </a:endParaRPr>
          </a:p>
          <a:p>
            <a:pPr lvl="1">
              <a:lnSpc>
                <a:spcPct val="125000"/>
              </a:lnSpc>
            </a:pPr>
            <a:r>
              <a:rPr lang="zh-CN" altLang="en-US" sz="1800" dirty="0"/>
              <a:t>跳转指令：</a:t>
            </a:r>
            <a:r>
              <a:rPr lang="en-US" altLang="zh-CN" sz="1800" dirty="0"/>
              <a:t>J</a:t>
            </a:r>
            <a:r>
              <a:rPr lang="zh-CN" altLang="en-US" sz="1800" dirty="0"/>
              <a:t>类型指令（</a:t>
            </a:r>
            <a:r>
              <a:rPr lang="en-US" altLang="zh-CN" sz="1800" dirty="0"/>
              <a:t>26</a:t>
            </a:r>
            <a:r>
              <a:rPr lang="zh-CN" altLang="en-US" sz="1800" dirty="0"/>
              <a:t>位绝对转向地址）或</a:t>
            </a:r>
            <a:r>
              <a:rPr lang="en-US" altLang="zh-CN" sz="1800" dirty="0"/>
              <a:t>R</a:t>
            </a:r>
            <a:r>
              <a:rPr lang="zh-CN" altLang="en-US" sz="1800" dirty="0"/>
              <a:t>类型指令（</a:t>
            </a:r>
            <a:r>
              <a:rPr lang="en-US" altLang="zh-CN" sz="1800" dirty="0"/>
              <a:t>32</a:t>
            </a:r>
            <a:r>
              <a:rPr lang="zh-CN" altLang="en-US" sz="1800" dirty="0"/>
              <a:t>位的寄存器地址）</a:t>
            </a:r>
            <a:endParaRPr lang="en-US" altLang="zh-CN" sz="1800" dirty="0"/>
          </a:p>
          <a:p>
            <a:pPr lvl="1">
              <a:lnSpc>
                <a:spcPct val="125000"/>
              </a:lnSpc>
            </a:pPr>
            <a:r>
              <a:rPr lang="zh-CN" altLang="en-US" sz="1800" dirty="0"/>
              <a:t>转移指令：</a:t>
            </a:r>
            <a:r>
              <a:rPr lang="en-US" altLang="zh-CN" sz="1800" dirty="0"/>
              <a:t>I </a:t>
            </a:r>
            <a:r>
              <a:rPr lang="zh-CN" altLang="en-US" sz="1800" dirty="0"/>
              <a:t>类型指令，</a:t>
            </a:r>
            <a:r>
              <a:rPr lang="en-US" altLang="zh-CN" sz="1800" dirty="0"/>
              <a:t>PC-relative</a:t>
            </a:r>
            <a:r>
              <a:rPr lang="zh-CN" altLang="en-US" sz="1800" dirty="0"/>
              <a:t>寻址方式，相对程序计数器的</a:t>
            </a:r>
            <a:r>
              <a:rPr lang="en-US" altLang="zh-CN" sz="1800" dirty="0"/>
              <a:t>16</a:t>
            </a:r>
            <a:r>
              <a:rPr lang="zh-CN" altLang="en-US" sz="1800" dirty="0"/>
              <a:t>位位移量（立即数）。</a:t>
            </a:r>
            <a:endParaRPr lang="en-US" altLang="zh-CN" sz="1800" dirty="0"/>
          </a:p>
          <a:p>
            <a:pPr lvl="1">
              <a:lnSpc>
                <a:spcPct val="125000"/>
              </a:lnSpc>
            </a:pPr>
            <a:r>
              <a:rPr lang="zh-CN" altLang="en-US" sz="1800" dirty="0"/>
              <a:t>跳转：</a:t>
            </a:r>
            <a:r>
              <a:rPr lang="en-US" altLang="zh-CN" sz="1800" dirty="0"/>
              <a:t>J </a:t>
            </a:r>
            <a:r>
              <a:rPr lang="zh-CN" altLang="en-US" sz="1800" dirty="0"/>
              <a:t>、</a:t>
            </a:r>
            <a:r>
              <a:rPr lang="en-US" altLang="zh-CN" sz="1800" dirty="0"/>
              <a:t>JAL</a:t>
            </a:r>
            <a:r>
              <a:rPr lang="zh-CN" altLang="en-US" sz="1800" dirty="0"/>
              <a:t>、</a:t>
            </a:r>
            <a:r>
              <a:rPr lang="en-US" altLang="zh-CN" sz="1800" dirty="0"/>
              <a:t>JR</a:t>
            </a:r>
            <a:r>
              <a:rPr lang="zh-CN" altLang="en-US" sz="1800" dirty="0"/>
              <a:t>、</a:t>
            </a:r>
            <a:r>
              <a:rPr lang="en-US" altLang="zh-CN" sz="1800" dirty="0"/>
              <a:t>JALR</a:t>
            </a:r>
          </a:p>
          <a:p>
            <a:pPr lvl="1">
              <a:lnSpc>
                <a:spcPct val="125000"/>
              </a:lnSpc>
            </a:pPr>
            <a:r>
              <a:rPr lang="zh-CN" altLang="en-US" sz="1800" dirty="0"/>
              <a:t>转移：</a:t>
            </a:r>
            <a:r>
              <a:rPr lang="en-US" altLang="zh-CN" sz="1800" dirty="0"/>
              <a:t>BEQ</a:t>
            </a:r>
            <a:r>
              <a:rPr lang="zh-CN" altLang="en-US" sz="1800" dirty="0"/>
              <a:t>（相等转移）、</a:t>
            </a:r>
            <a:r>
              <a:rPr lang="en-US" altLang="zh-CN" sz="1800" dirty="0"/>
              <a:t>BNE</a:t>
            </a:r>
            <a:r>
              <a:rPr lang="zh-CN" altLang="en-US" sz="1800" dirty="0"/>
              <a:t>（不等转移）、</a:t>
            </a:r>
            <a:r>
              <a:rPr lang="en-US" altLang="zh-CN" sz="1800" dirty="0"/>
              <a:t>BLEZ</a:t>
            </a:r>
            <a:r>
              <a:rPr lang="zh-CN" altLang="en-US" sz="1800" dirty="0"/>
              <a:t>（小于或等于</a:t>
            </a:r>
            <a:r>
              <a:rPr lang="en-US" altLang="zh-CN" sz="1800" dirty="0"/>
              <a:t>0</a:t>
            </a:r>
            <a:r>
              <a:rPr lang="zh-CN" altLang="en-US" sz="1800" dirty="0"/>
              <a:t>转移）、</a:t>
            </a:r>
            <a:r>
              <a:rPr lang="en-US" altLang="zh-CN" sz="1800" dirty="0"/>
              <a:t>BGTZ</a:t>
            </a:r>
            <a:r>
              <a:rPr lang="zh-CN" altLang="en-US" sz="1800" dirty="0"/>
              <a:t>（大于</a:t>
            </a:r>
            <a:r>
              <a:rPr lang="en-US" altLang="zh-CN" sz="1800" dirty="0"/>
              <a:t>0 </a:t>
            </a:r>
            <a:r>
              <a:rPr lang="zh-CN" altLang="en-US" sz="1800" dirty="0"/>
              <a:t>转移）、</a:t>
            </a:r>
            <a:r>
              <a:rPr lang="en-US" altLang="zh-CN" sz="1800" dirty="0"/>
              <a:t>BLTZ</a:t>
            </a:r>
            <a:r>
              <a:rPr lang="zh-CN" altLang="en-US" sz="1800" dirty="0"/>
              <a:t>（小于</a:t>
            </a:r>
            <a:r>
              <a:rPr lang="en-US" altLang="zh-CN" sz="1800" dirty="0"/>
              <a:t>0</a:t>
            </a:r>
            <a:r>
              <a:rPr lang="zh-CN" altLang="en-US" sz="1800" dirty="0"/>
              <a:t>转移）、</a:t>
            </a:r>
            <a:r>
              <a:rPr lang="en-US" altLang="zh-CN" sz="1800" dirty="0"/>
              <a:t>BLTZAL</a:t>
            </a:r>
            <a:r>
              <a:rPr lang="zh-CN" altLang="en-US" sz="1800" dirty="0"/>
              <a:t>、</a:t>
            </a:r>
            <a:r>
              <a:rPr lang="en-US" altLang="zh-CN" sz="1800" dirty="0"/>
              <a:t>BGEZAL</a:t>
            </a:r>
          </a:p>
          <a:p>
            <a:pPr>
              <a:lnSpc>
                <a:spcPct val="125000"/>
              </a:lnSpc>
            </a:pPr>
            <a:r>
              <a:rPr lang="zh-CN" altLang="en-US" dirty="0">
                <a:ea typeface="黑体" pitchFamily="2" charset="-122"/>
              </a:rPr>
              <a:t> 特殊指令</a:t>
            </a:r>
            <a:endParaRPr lang="en-US" altLang="zh-CN" dirty="0">
              <a:ea typeface="黑体" pitchFamily="2" charset="-122"/>
            </a:endParaRPr>
          </a:p>
          <a:p>
            <a:pPr lvl="1">
              <a:lnSpc>
                <a:spcPct val="125000"/>
              </a:lnSpc>
            </a:pPr>
            <a:r>
              <a:rPr lang="en-US" altLang="zh-CN" sz="1800" dirty="0"/>
              <a:t>R</a:t>
            </a:r>
            <a:r>
              <a:rPr lang="zh-CN" altLang="en-US" sz="1800" dirty="0"/>
              <a:t>类型指令</a:t>
            </a:r>
            <a:endParaRPr lang="en-US" altLang="zh-CN" sz="1800" dirty="0"/>
          </a:p>
          <a:p>
            <a:pPr lvl="1">
              <a:lnSpc>
                <a:spcPct val="125000"/>
              </a:lnSpc>
            </a:pPr>
            <a:r>
              <a:rPr lang="zh-CN" altLang="en-US" sz="1800" dirty="0"/>
              <a:t>系统调用</a:t>
            </a:r>
            <a:r>
              <a:rPr lang="en-US" altLang="zh-CN" sz="1800" dirty="0"/>
              <a:t>SYSCALL</a:t>
            </a:r>
          </a:p>
          <a:p>
            <a:pPr lvl="1">
              <a:lnSpc>
                <a:spcPct val="125000"/>
              </a:lnSpc>
            </a:pPr>
            <a:r>
              <a:rPr lang="zh-CN" altLang="en-US" sz="1800" dirty="0"/>
              <a:t>断点</a:t>
            </a:r>
            <a:r>
              <a:rPr lang="en-US" altLang="zh-CN" sz="1800" dirty="0"/>
              <a:t>BREAK</a:t>
            </a:r>
            <a:endParaRPr lang="zh-CN" altLang="en-US" sz="1800" dirty="0"/>
          </a:p>
        </p:txBody>
      </p:sp>
    </p:spTree>
    <p:extLst>
      <p:ext uri="{BB962C8B-B14F-4D97-AF65-F5344CB8AC3E}">
        <p14:creationId xmlns:p14="http://schemas.microsoft.com/office/powerpoint/2010/main" val="1565672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41338" y="333375"/>
            <a:ext cx="7991475" cy="494494"/>
          </a:xfrm>
        </p:spPr>
        <p:txBody>
          <a:bodyPr/>
          <a:lstStyle/>
          <a:p>
            <a:pPr>
              <a:lnSpc>
                <a:spcPct val="120000"/>
              </a:lnSpc>
            </a:pPr>
            <a:r>
              <a:rPr lang="en-US" altLang="zh-CN" dirty="0"/>
              <a:t>MIPS</a:t>
            </a:r>
            <a:r>
              <a:rPr lang="zh-CN" altLang="en-US" dirty="0"/>
              <a:t>处理器设计</a:t>
            </a:r>
            <a:endParaRPr lang="en-US" altLang="zh-CN" dirty="0"/>
          </a:p>
        </p:txBody>
      </p:sp>
      <p:sp>
        <p:nvSpPr>
          <p:cNvPr id="36867" name="Rectangle 3"/>
          <p:cNvSpPr>
            <a:spLocks noGrp="1" noChangeArrowheads="1"/>
          </p:cNvSpPr>
          <p:nvPr>
            <p:ph type="body" idx="1"/>
          </p:nvPr>
        </p:nvSpPr>
        <p:spPr>
          <a:xfrm>
            <a:off x="611188" y="836712"/>
            <a:ext cx="8162925" cy="5726086"/>
          </a:xfrm>
        </p:spPr>
        <p:txBody>
          <a:bodyPr tIns="97200" bIns="61200"/>
          <a:lstStyle/>
          <a:p>
            <a:pPr>
              <a:lnSpc>
                <a:spcPct val="120000"/>
              </a:lnSpc>
              <a:spcBef>
                <a:spcPct val="5000"/>
              </a:spcBef>
            </a:pPr>
            <a:r>
              <a:rPr lang="zh-CN" altLang="en-US" sz="2000" dirty="0">
                <a:ea typeface="黑体" pitchFamily="2" charset="-122"/>
              </a:rPr>
              <a:t>目标</a:t>
            </a:r>
            <a:endParaRPr lang="en-US" altLang="zh-CN" sz="2000" dirty="0">
              <a:ea typeface="黑体" pitchFamily="2" charset="-122"/>
            </a:endParaRPr>
          </a:p>
          <a:p>
            <a:pPr lvl="1">
              <a:lnSpc>
                <a:spcPct val="120000"/>
              </a:lnSpc>
              <a:spcBef>
                <a:spcPct val="5000"/>
              </a:spcBef>
            </a:pPr>
            <a:r>
              <a:rPr lang="zh-CN" altLang="en-US" sz="1800" dirty="0">
                <a:ea typeface="黑体" pitchFamily="2" charset="-122"/>
              </a:rPr>
              <a:t>以小型</a:t>
            </a:r>
            <a:r>
              <a:rPr lang="en-US" altLang="zh-CN" sz="1800" dirty="0">
                <a:ea typeface="黑体" pitchFamily="2" charset="-122"/>
              </a:rPr>
              <a:t>MIPS</a:t>
            </a:r>
            <a:r>
              <a:rPr lang="zh-CN" altLang="en-US" sz="1800" dirty="0">
                <a:ea typeface="黑体" pitchFamily="2" charset="-122"/>
              </a:rPr>
              <a:t>处理器为研究对象，学习并掌握基于指令执行分析的数据通路构造方法、基于与或逻辑阵列为基础的</a:t>
            </a:r>
            <a:r>
              <a:rPr lang="en-US" altLang="zh-CN" sz="1800" dirty="0">
                <a:ea typeface="黑体" pitchFamily="2" charset="-122"/>
              </a:rPr>
              <a:t>MIPS</a:t>
            </a:r>
            <a:r>
              <a:rPr lang="zh-CN" altLang="en-US" sz="1800" dirty="0">
                <a:ea typeface="黑体" pitchFamily="2" charset="-122"/>
              </a:rPr>
              <a:t>控制器设计方法，进而掌握</a:t>
            </a:r>
            <a:r>
              <a:rPr lang="en-US" altLang="zh-CN" sz="1800" dirty="0">
                <a:ea typeface="黑体" pitchFamily="2" charset="-122"/>
              </a:rPr>
              <a:t>MIPS</a:t>
            </a:r>
            <a:r>
              <a:rPr lang="zh-CN" altLang="en-US" sz="1800" dirty="0">
                <a:ea typeface="黑体" pitchFamily="2" charset="-122"/>
              </a:rPr>
              <a:t>处理器设计方法。</a:t>
            </a:r>
            <a:endParaRPr lang="en-US" altLang="zh-CN" sz="1800" dirty="0">
              <a:ea typeface="黑体" pitchFamily="2" charset="-122"/>
            </a:endParaRPr>
          </a:p>
          <a:p>
            <a:pPr>
              <a:lnSpc>
                <a:spcPct val="120000"/>
              </a:lnSpc>
              <a:spcBef>
                <a:spcPct val="5000"/>
              </a:spcBef>
            </a:pPr>
            <a:r>
              <a:rPr lang="zh-CN" altLang="en-US" sz="2000" dirty="0">
                <a:ea typeface="黑体" pitchFamily="2" charset="-122"/>
              </a:rPr>
              <a:t>主要内容</a:t>
            </a:r>
            <a:endParaRPr lang="en-US" altLang="zh-CN" sz="2000" dirty="0">
              <a:ea typeface="黑体" pitchFamily="2" charset="-122"/>
            </a:endParaRPr>
          </a:p>
          <a:p>
            <a:pPr lvl="1">
              <a:lnSpc>
                <a:spcPct val="120000"/>
              </a:lnSpc>
              <a:spcBef>
                <a:spcPct val="5000"/>
              </a:spcBef>
            </a:pPr>
            <a:r>
              <a:rPr lang="zh-CN" altLang="en-US" sz="1800" dirty="0">
                <a:ea typeface="黑体" pitchFamily="2" charset="-122"/>
              </a:rPr>
              <a:t>处理器的功能、组成、一般设计方法等</a:t>
            </a:r>
            <a:endParaRPr lang="en-US" altLang="zh-CN" sz="1800" dirty="0">
              <a:ea typeface="黑体" pitchFamily="2" charset="-122"/>
            </a:endParaRPr>
          </a:p>
          <a:p>
            <a:pPr lvl="1">
              <a:lnSpc>
                <a:spcPct val="120000"/>
              </a:lnSpc>
              <a:spcBef>
                <a:spcPct val="5000"/>
              </a:spcBef>
            </a:pPr>
            <a:r>
              <a:rPr lang="en-US" altLang="zh-CN" sz="1800" dirty="0">
                <a:ea typeface="黑体" pitchFamily="2" charset="-122"/>
              </a:rPr>
              <a:t>MIPS</a:t>
            </a:r>
            <a:r>
              <a:rPr lang="zh-CN" altLang="en-US" sz="1800" dirty="0">
                <a:ea typeface="黑体" pitchFamily="2" charset="-122"/>
              </a:rPr>
              <a:t>处理器设计概述</a:t>
            </a:r>
            <a:endParaRPr lang="en-US" altLang="zh-CN" sz="1800" dirty="0">
              <a:ea typeface="黑体" pitchFamily="2" charset="-122"/>
            </a:endParaRPr>
          </a:p>
          <a:p>
            <a:pPr lvl="2">
              <a:lnSpc>
                <a:spcPct val="120000"/>
              </a:lnSpc>
              <a:spcBef>
                <a:spcPct val="5000"/>
              </a:spcBef>
            </a:pPr>
            <a:r>
              <a:rPr lang="zh-CN" altLang="en-US" sz="1800" dirty="0">
                <a:ea typeface="黑体" pitchFamily="2" charset="-122"/>
              </a:rPr>
              <a:t>结构、指令集、数据通路的基本组件</a:t>
            </a:r>
          </a:p>
          <a:p>
            <a:pPr lvl="1">
              <a:lnSpc>
                <a:spcPct val="120000"/>
              </a:lnSpc>
              <a:spcBef>
                <a:spcPct val="5000"/>
              </a:spcBef>
            </a:pPr>
            <a:r>
              <a:rPr lang="zh-CN" altLang="en-US" sz="1800" dirty="0">
                <a:ea typeface="黑体" pitchFamily="2" charset="-122"/>
              </a:rPr>
              <a:t>单周期处理器设计</a:t>
            </a:r>
            <a:endParaRPr lang="en-US" altLang="zh-CN" sz="1800" dirty="0">
              <a:ea typeface="黑体" pitchFamily="2" charset="-122"/>
            </a:endParaRPr>
          </a:p>
          <a:p>
            <a:pPr lvl="2">
              <a:lnSpc>
                <a:spcPct val="120000"/>
              </a:lnSpc>
              <a:spcBef>
                <a:spcPct val="5000"/>
              </a:spcBef>
            </a:pPr>
            <a:r>
              <a:rPr lang="zh-CN" altLang="en-US" sz="1800" dirty="0">
                <a:ea typeface="黑体" pitchFamily="2" charset="-122"/>
              </a:rPr>
              <a:t>单周期数据通路和控制器设计</a:t>
            </a:r>
            <a:endParaRPr lang="en-US" altLang="zh-CN" sz="1800" dirty="0">
              <a:ea typeface="黑体" pitchFamily="2" charset="-122"/>
            </a:endParaRPr>
          </a:p>
          <a:p>
            <a:pPr lvl="2">
              <a:lnSpc>
                <a:spcPct val="120000"/>
              </a:lnSpc>
              <a:spcBef>
                <a:spcPct val="5000"/>
              </a:spcBef>
            </a:pPr>
            <a:r>
              <a:rPr lang="zh-CN" altLang="en-US" sz="1800" dirty="0">
                <a:ea typeface="黑体" pitchFamily="2" charset="-122"/>
              </a:rPr>
              <a:t>单周期处理器性能分析</a:t>
            </a:r>
            <a:endParaRPr lang="en-US" altLang="zh-CN" sz="1800" dirty="0">
              <a:ea typeface="黑体" pitchFamily="2" charset="-122"/>
            </a:endParaRPr>
          </a:p>
          <a:p>
            <a:pPr lvl="1">
              <a:lnSpc>
                <a:spcPct val="120000"/>
              </a:lnSpc>
              <a:spcBef>
                <a:spcPct val="5000"/>
              </a:spcBef>
            </a:pPr>
            <a:r>
              <a:rPr lang="zh-CN" altLang="en-US" sz="1800" dirty="0">
                <a:solidFill>
                  <a:srgbClr val="FF0000"/>
                </a:solidFill>
                <a:ea typeface="黑体" pitchFamily="2" charset="-122"/>
              </a:rPr>
              <a:t>流水线处理器设计</a:t>
            </a:r>
            <a:endParaRPr lang="en-US" altLang="zh-CN" sz="1800" dirty="0">
              <a:solidFill>
                <a:srgbClr val="FF0000"/>
              </a:solidFill>
              <a:ea typeface="黑体" pitchFamily="2" charset="-122"/>
            </a:endParaRPr>
          </a:p>
          <a:p>
            <a:pPr lvl="2">
              <a:lnSpc>
                <a:spcPct val="120000"/>
              </a:lnSpc>
              <a:spcBef>
                <a:spcPct val="5000"/>
              </a:spcBef>
            </a:pPr>
            <a:r>
              <a:rPr lang="zh-CN" altLang="en-US" sz="1800" dirty="0">
                <a:solidFill>
                  <a:srgbClr val="FF0000"/>
                </a:solidFill>
                <a:ea typeface="黑体" pitchFamily="2" charset="-122"/>
              </a:rPr>
              <a:t>流水线数据通路和控制器设计</a:t>
            </a:r>
            <a:endParaRPr lang="en-US" altLang="zh-CN" sz="1800" dirty="0">
              <a:solidFill>
                <a:srgbClr val="FF0000"/>
              </a:solidFill>
              <a:ea typeface="黑体" pitchFamily="2" charset="-122"/>
            </a:endParaRPr>
          </a:p>
          <a:p>
            <a:pPr lvl="2">
              <a:lnSpc>
                <a:spcPct val="120000"/>
              </a:lnSpc>
              <a:spcBef>
                <a:spcPct val="5000"/>
              </a:spcBef>
            </a:pPr>
            <a:r>
              <a:rPr lang="zh-CN" altLang="en-US" sz="1800" dirty="0">
                <a:solidFill>
                  <a:srgbClr val="FF0000"/>
                </a:solidFill>
                <a:ea typeface="黑体" pitchFamily="2" charset="-122"/>
              </a:rPr>
              <a:t>流水线处理器性能分析</a:t>
            </a:r>
            <a:endParaRPr lang="en-US" altLang="zh-CN" sz="1800" dirty="0">
              <a:solidFill>
                <a:srgbClr val="FF0000"/>
              </a:solidFill>
              <a:ea typeface="黑体" pitchFamily="2" charset="-122"/>
            </a:endParaRPr>
          </a:p>
          <a:p>
            <a:pPr lvl="2">
              <a:lnSpc>
                <a:spcPct val="120000"/>
              </a:lnSpc>
              <a:spcBef>
                <a:spcPct val="5000"/>
              </a:spcBef>
            </a:pPr>
            <a:r>
              <a:rPr lang="zh-CN" altLang="en-US" sz="1800" dirty="0">
                <a:solidFill>
                  <a:srgbClr val="FF0000"/>
                </a:solidFill>
                <a:ea typeface="黑体" pitchFamily="2" charset="-122"/>
              </a:rPr>
              <a:t>流水线冒险及其处理</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2" y="908720"/>
            <a:ext cx="8715375" cy="2325271"/>
          </a:xfrm>
        </p:spPr>
        <p:txBody>
          <a:bodyPr/>
          <a:lstStyle/>
          <a:p>
            <a:pPr>
              <a:lnSpc>
                <a:spcPct val="125000"/>
              </a:lnSpc>
              <a:spcBef>
                <a:spcPts val="600"/>
              </a:spcBef>
            </a:pPr>
            <a:r>
              <a:rPr lang="zh-CN" altLang="en-US" dirty="0"/>
              <a:t>流水线：以性能为目标的标准流水线</a:t>
            </a:r>
            <a:endParaRPr lang="en-US" altLang="zh-CN" dirty="0"/>
          </a:p>
          <a:p>
            <a:pPr lvl="1">
              <a:lnSpc>
                <a:spcPct val="125000"/>
              </a:lnSpc>
              <a:spcBef>
                <a:spcPts val="600"/>
              </a:spcBef>
            </a:pPr>
            <a:r>
              <a:rPr lang="zh-CN" altLang="en-US" dirty="0"/>
              <a:t>数据冒险：转发、暂停</a:t>
            </a:r>
            <a:endParaRPr lang="en-US" altLang="zh-CN" dirty="0"/>
          </a:p>
          <a:p>
            <a:pPr lvl="1">
              <a:lnSpc>
                <a:spcPct val="125000"/>
              </a:lnSpc>
              <a:spcBef>
                <a:spcPts val="600"/>
              </a:spcBef>
            </a:pPr>
            <a:r>
              <a:rPr lang="zh-CN" altLang="en-US" dirty="0"/>
              <a:t>控制冒险：分支比较前移、转发、暂停</a:t>
            </a:r>
            <a:endParaRPr lang="en-US" altLang="zh-CN" dirty="0"/>
          </a:p>
        </p:txBody>
      </p:sp>
      <p:sp>
        <p:nvSpPr>
          <p:cNvPr id="3" name="标题 2"/>
          <p:cNvSpPr>
            <a:spLocks noGrp="1"/>
          </p:cNvSpPr>
          <p:nvPr>
            <p:ph type="title"/>
          </p:nvPr>
        </p:nvSpPr>
        <p:spPr/>
        <p:txBody>
          <a:bodyPr/>
          <a:lstStyle/>
          <a:p>
            <a:r>
              <a:rPr lang="zh-CN" altLang="en-US" sz="32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标准流水线</a:t>
            </a:r>
          </a:p>
        </p:txBody>
      </p:sp>
      <p:sp>
        <p:nvSpPr>
          <p:cNvPr id="211" name="矩形 210"/>
          <p:cNvSpPr/>
          <p:nvPr/>
        </p:nvSpPr>
        <p:spPr bwMode="auto">
          <a:xfrm>
            <a:off x="0" y="6489357"/>
            <a:ext cx="9144000" cy="368644"/>
          </a:xfrm>
          <a:prstGeom prst="rect">
            <a:avLst/>
          </a:prstGeom>
          <a:solidFill>
            <a:schemeClr val="bg1"/>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indent="-342900" algn="ctr">
              <a:spcBef>
                <a:spcPct val="20000"/>
              </a:spcBef>
              <a:buClr>
                <a:srgbClr val="FF9900"/>
              </a:buClr>
              <a:buFont typeface="Wingdings" pitchFamily="2" charset="2"/>
              <a:buNone/>
            </a:pPr>
            <a:endParaRPr lang="zh-CN" altLang="en-US" sz="2800" b="0">
              <a:solidFill>
                <a:srgbClr val="000000"/>
              </a:solidFill>
              <a:latin typeface="Times New Roman"/>
              <a:ea typeface="宋体" charset="-122"/>
              <a:sym typeface="Wingdings" pitchFamily="2" charset="2"/>
            </a:endParaRPr>
          </a:p>
        </p:txBody>
      </p:sp>
      <p:sp>
        <p:nvSpPr>
          <p:cNvPr id="212" name="Line 46"/>
          <p:cNvSpPr>
            <a:spLocks noChangeShapeType="1"/>
          </p:cNvSpPr>
          <p:nvPr/>
        </p:nvSpPr>
        <p:spPr bwMode="auto">
          <a:xfrm>
            <a:off x="2123756" y="3789056"/>
            <a:ext cx="7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13" name="Line 96"/>
          <p:cNvSpPr>
            <a:spLocks noChangeShapeType="1"/>
          </p:cNvSpPr>
          <p:nvPr/>
        </p:nvSpPr>
        <p:spPr bwMode="auto">
          <a:xfrm>
            <a:off x="2123756" y="3501024"/>
            <a:ext cx="7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14" name="Line 106"/>
          <p:cNvSpPr>
            <a:spLocks noChangeShapeType="1"/>
          </p:cNvSpPr>
          <p:nvPr/>
        </p:nvSpPr>
        <p:spPr bwMode="auto">
          <a:xfrm flipV="1">
            <a:off x="1764844" y="4140184"/>
            <a:ext cx="22364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15" name="Line 134"/>
          <p:cNvSpPr>
            <a:spLocks noChangeShapeType="1"/>
          </p:cNvSpPr>
          <p:nvPr/>
        </p:nvSpPr>
        <p:spPr bwMode="auto">
          <a:xfrm flipV="1">
            <a:off x="539460" y="3861060"/>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16" name="Line 135"/>
          <p:cNvSpPr>
            <a:spLocks noChangeShapeType="1"/>
          </p:cNvSpPr>
          <p:nvPr/>
        </p:nvSpPr>
        <p:spPr bwMode="auto">
          <a:xfrm>
            <a:off x="899490" y="3861060"/>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17" name="Rectangle 12"/>
          <p:cNvSpPr>
            <a:spLocks noChangeArrowheads="1"/>
          </p:cNvSpPr>
          <p:nvPr/>
        </p:nvSpPr>
        <p:spPr bwMode="auto">
          <a:xfrm>
            <a:off x="1187530" y="3357008"/>
            <a:ext cx="576000" cy="1368152"/>
          </a:xfrm>
          <a:prstGeom prst="rect">
            <a:avLst/>
          </a:prstGeom>
          <a:solidFill>
            <a:srgbClr val="FFFFFF"/>
          </a:solidFill>
          <a:ln w="28575">
            <a:solidFill>
              <a:schemeClr val="tx1"/>
            </a:solidFill>
            <a:miter lim="800000"/>
            <a:headEnd/>
            <a:tailEnd/>
          </a:ln>
        </p:spPr>
        <p:txBody>
          <a:bodyPr wrap="none" lIns="36000" rIns="36000" anchor="ctr"/>
          <a:lstStyle/>
          <a:p>
            <a:pPr algn="ctr" eaLnBrk="0" hangingPunct="0"/>
            <a:endParaRPr lang="en-US" altLang="zh-CN" sz="1200">
              <a:solidFill>
                <a:srgbClr val="000000"/>
              </a:solidFill>
              <a:latin typeface="Helvetica" pitchFamily="80" charset="0"/>
              <a:ea typeface="黑体"/>
            </a:endParaRPr>
          </a:p>
          <a:p>
            <a:pPr algn="ctr" eaLnBrk="0" hangingPunct="0"/>
            <a:endParaRPr lang="en-US" altLang="zh-CN" sz="1200">
              <a:solidFill>
                <a:srgbClr val="000000"/>
              </a:solidFill>
              <a:latin typeface="Helvetica" pitchFamily="80" charset="0"/>
              <a:ea typeface="黑体"/>
            </a:endParaRPr>
          </a:p>
          <a:p>
            <a:pPr algn="ctr" eaLnBrk="0" hangingPunct="0"/>
            <a:endParaRPr lang="en-US" altLang="zh-CN" sz="1200">
              <a:solidFill>
                <a:srgbClr val="000000"/>
              </a:solidFill>
              <a:latin typeface="Helvetica" pitchFamily="80" charset="0"/>
              <a:ea typeface="黑体"/>
            </a:endParaRPr>
          </a:p>
          <a:p>
            <a:pPr algn="ctr" eaLnBrk="0" hangingPunct="0"/>
            <a:endParaRPr lang="en-US" altLang="zh-CN" sz="1200">
              <a:solidFill>
                <a:srgbClr val="000000"/>
              </a:solidFill>
              <a:latin typeface="Helvetica" pitchFamily="80" charset="0"/>
              <a:ea typeface="黑体"/>
            </a:endParaRPr>
          </a:p>
          <a:p>
            <a:pPr algn="ctr" eaLnBrk="0" hangingPunct="0"/>
            <a:endParaRPr lang="en-US" altLang="zh-CN" sz="1200">
              <a:solidFill>
                <a:srgbClr val="000000"/>
              </a:solidFill>
              <a:latin typeface="Helvetica" pitchFamily="80" charset="0"/>
              <a:ea typeface="黑体"/>
            </a:endParaRPr>
          </a:p>
          <a:p>
            <a:pPr algn="r" eaLnBrk="0" hangingPunct="0"/>
            <a:r>
              <a:rPr lang="zh-CN" altLang="en-US" sz="1100" b="0">
                <a:solidFill>
                  <a:srgbClr val="000000"/>
                </a:solidFill>
                <a:latin typeface="黑体" pitchFamily="49" charset="-122"/>
                <a:ea typeface="黑体"/>
              </a:rPr>
              <a:t>指令</a:t>
            </a:r>
            <a:endParaRPr lang="en-US" altLang="zh-CN" sz="1100" b="0">
              <a:solidFill>
                <a:srgbClr val="000000"/>
              </a:solidFill>
              <a:latin typeface="黑体" pitchFamily="49" charset="-122"/>
              <a:ea typeface="黑体"/>
            </a:endParaRPr>
          </a:p>
          <a:p>
            <a:pPr algn="r" eaLnBrk="0" hangingPunct="0"/>
            <a:r>
              <a:rPr lang="zh-CN" altLang="en-US" sz="1100" b="0">
                <a:solidFill>
                  <a:srgbClr val="000000"/>
                </a:solidFill>
                <a:latin typeface="黑体" pitchFamily="49" charset="-122"/>
                <a:ea typeface="黑体"/>
              </a:rPr>
              <a:t>存储器</a:t>
            </a:r>
            <a:endParaRPr lang="en-US" altLang="zh-CN" sz="1200" b="0">
              <a:solidFill>
                <a:srgbClr val="000000"/>
              </a:solidFill>
              <a:latin typeface="Helvetica" pitchFamily="80" charset="0"/>
              <a:ea typeface="黑体"/>
            </a:endParaRPr>
          </a:p>
        </p:txBody>
      </p:sp>
      <p:sp>
        <p:nvSpPr>
          <p:cNvPr id="218" name="Text Box 13"/>
          <p:cNvSpPr txBox="1">
            <a:spLocks noChangeArrowheads="1"/>
          </p:cNvSpPr>
          <p:nvPr/>
        </p:nvSpPr>
        <p:spPr bwMode="auto">
          <a:xfrm>
            <a:off x="1246075" y="3732008"/>
            <a:ext cx="49942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a:solidFill>
                  <a:srgbClr val="000000"/>
                </a:solidFill>
              </a:rPr>
              <a:t>A</a:t>
            </a:r>
          </a:p>
        </p:txBody>
      </p:sp>
      <p:sp>
        <p:nvSpPr>
          <p:cNvPr id="219" name="Text Box 13"/>
          <p:cNvSpPr txBox="1">
            <a:spLocks noChangeArrowheads="1"/>
          </p:cNvSpPr>
          <p:nvPr/>
        </p:nvSpPr>
        <p:spPr bwMode="auto">
          <a:xfrm>
            <a:off x="1495788" y="4055103"/>
            <a:ext cx="24971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r>
              <a:rPr lang="en-US" altLang="zh-CN" sz="1000" b="0">
                <a:solidFill>
                  <a:srgbClr val="000000"/>
                </a:solidFill>
              </a:rPr>
              <a:t>RD</a:t>
            </a:r>
          </a:p>
        </p:txBody>
      </p:sp>
      <p:sp>
        <p:nvSpPr>
          <p:cNvPr id="220" name="Rectangle 3"/>
          <p:cNvSpPr>
            <a:spLocks noChangeArrowheads="1"/>
          </p:cNvSpPr>
          <p:nvPr/>
        </p:nvSpPr>
        <p:spPr bwMode="auto">
          <a:xfrm>
            <a:off x="683460" y="3573020"/>
            <a:ext cx="216024" cy="576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r>
              <a:rPr kumimoji="1" lang="en-US" altLang="zh-CN" sz="1100">
                <a:solidFill>
                  <a:srgbClr val="000000"/>
                </a:solidFill>
                <a:latin typeface="Cambria" pitchFamily="18" charset="0"/>
                <a:ea typeface="黑体"/>
              </a:rPr>
              <a:t>PC</a:t>
            </a:r>
            <a:endParaRPr kumimoji="1" lang="zh-CN" altLang="en-US" sz="1100">
              <a:solidFill>
                <a:srgbClr val="000000"/>
              </a:solidFill>
              <a:latin typeface="Cambria" pitchFamily="18" charset="0"/>
              <a:ea typeface="黑体"/>
            </a:endParaRPr>
          </a:p>
        </p:txBody>
      </p:sp>
      <p:grpSp>
        <p:nvGrpSpPr>
          <p:cNvPr id="221" name="组合 9"/>
          <p:cNvGrpSpPr/>
          <p:nvPr/>
        </p:nvGrpSpPr>
        <p:grpSpPr>
          <a:xfrm>
            <a:off x="785346" y="4077091"/>
            <a:ext cx="72008" cy="80540"/>
            <a:chOff x="287524" y="3070225"/>
            <a:chExt cx="72008" cy="80540"/>
          </a:xfrm>
        </p:grpSpPr>
        <p:cxnSp>
          <p:nvCxnSpPr>
            <p:cNvPr id="222" name="直接连接符 221"/>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23" name="直接连接符 222"/>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39" name="Group 131"/>
          <p:cNvGrpSpPr>
            <a:grpSpLocks/>
          </p:cNvGrpSpPr>
          <p:nvPr/>
        </p:nvGrpSpPr>
        <p:grpSpPr bwMode="auto">
          <a:xfrm>
            <a:off x="107380" y="3717052"/>
            <a:ext cx="1584000" cy="2304000"/>
            <a:chOff x="4286" y="1525"/>
            <a:chExt cx="363" cy="272"/>
          </a:xfrm>
        </p:grpSpPr>
        <p:sp>
          <p:nvSpPr>
            <p:cNvPr id="240"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41"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242" name="Line 55"/>
          <p:cNvSpPr>
            <a:spLocks noChangeShapeType="1"/>
          </p:cNvSpPr>
          <p:nvPr/>
        </p:nvSpPr>
        <p:spPr bwMode="auto">
          <a:xfrm>
            <a:off x="3707880" y="3717040"/>
            <a:ext cx="36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243" name="组合 279"/>
          <p:cNvGrpSpPr/>
          <p:nvPr/>
        </p:nvGrpSpPr>
        <p:grpSpPr>
          <a:xfrm>
            <a:off x="2915770" y="3357008"/>
            <a:ext cx="791790" cy="1224000"/>
            <a:chOff x="3132139" y="3933056"/>
            <a:chExt cx="863600" cy="1800225"/>
          </a:xfrm>
        </p:grpSpPr>
        <p:sp>
          <p:nvSpPr>
            <p:cNvPr id="245"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p>
              <a:pPr algn="r" fontAlgn="ctr"/>
              <a:r>
                <a:rPr kumimoji="1" lang="zh-CN" altLang="en-US" sz="1100" b="0">
                  <a:solidFill>
                    <a:srgbClr val="000000"/>
                  </a:solidFill>
                  <a:latin typeface="黑体" pitchFamily="49" charset="-122"/>
                  <a:ea typeface="黑体"/>
                </a:rPr>
                <a:t>寄存器堆</a:t>
              </a:r>
            </a:p>
          </p:txBody>
        </p:sp>
        <p:sp>
          <p:nvSpPr>
            <p:cNvPr id="246" name="Text Box 17"/>
            <p:cNvSpPr txBox="1">
              <a:spLocks noChangeArrowheads="1"/>
            </p:cNvSpPr>
            <p:nvPr/>
          </p:nvSpPr>
          <p:spPr bwMode="auto">
            <a:xfrm>
              <a:off x="3168333" y="4004491"/>
              <a:ext cx="171341" cy="22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a:solidFill>
                    <a:srgbClr val="000000"/>
                  </a:solidFill>
                </a:rPr>
                <a:t>A1</a:t>
              </a:r>
            </a:p>
          </p:txBody>
        </p:sp>
        <p:sp>
          <p:nvSpPr>
            <p:cNvPr id="247" name="Text Box 18"/>
            <p:cNvSpPr txBox="1">
              <a:spLocks noChangeArrowheads="1"/>
            </p:cNvSpPr>
            <p:nvPr/>
          </p:nvSpPr>
          <p:spPr bwMode="auto">
            <a:xfrm>
              <a:off x="3154044" y="4420418"/>
              <a:ext cx="171341" cy="22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a:solidFill>
                    <a:srgbClr val="000000"/>
                  </a:solidFill>
                </a:rPr>
                <a:t>A2</a:t>
              </a:r>
            </a:p>
          </p:txBody>
        </p:sp>
        <p:sp>
          <p:nvSpPr>
            <p:cNvPr id="248" name="Text Box 19"/>
            <p:cNvSpPr txBox="1">
              <a:spLocks noChangeArrowheads="1"/>
            </p:cNvSpPr>
            <p:nvPr/>
          </p:nvSpPr>
          <p:spPr bwMode="auto">
            <a:xfrm>
              <a:off x="3168333" y="4941117"/>
              <a:ext cx="171341" cy="22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a:solidFill>
                    <a:srgbClr val="000000"/>
                  </a:solidFill>
                </a:rPr>
                <a:t>A3</a:t>
              </a:r>
            </a:p>
          </p:txBody>
        </p:sp>
        <p:sp>
          <p:nvSpPr>
            <p:cNvPr id="249" name="Text Box 20"/>
            <p:cNvSpPr txBox="1">
              <a:spLocks noChangeArrowheads="1"/>
            </p:cNvSpPr>
            <p:nvPr/>
          </p:nvSpPr>
          <p:spPr bwMode="auto">
            <a:xfrm>
              <a:off x="3168333" y="5372918"/>
              <a:ext cx="234283" cy="22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a:solidFill>
                    <a:srgbClr val="000000"/>
                  </a:solidFill>
                </a:rPr>
                <a:t>WD</a:t>
              </a:r>
            </a:p>
          </p:txBody>
        </p:sp>
        <p:sp>
          <p:nvSpPr>
            <p:cNvPr id="250" name="Text Box 21"/>
            <p:cNvSpPr txBox="1">
              <a:spLocks noChangeArrowheads="1"/>
            </p:cNvSpPr>
            <p:nvPr/>
          </p:nvSpPr>
          <p:spPr bwMode="auto">
            <a:xfrm>
              <a:off x="3613234" y="4356685"/>
              <a:ext cx="359842"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r>
                <a:rPr lang="en-US" altLang="zh-CN" sz="1000" b="0">
                  <a:solidFill>
                    <a:srgbClr val="000000"/>
                  </a:solidFill>
                </a:rPr>
                <a:t>RD1</a:t>
              </a:r>
            </a:p>
          </p:txBody>
        </p:sp>
        <p:sp>
          <p:nvSpPr>
            <p:cNvPr id="251" name="Text Box 22"/>
            <p:cNvSpPr txBox="1">
              <a:spLocks noChangeArrowheads="1"/>
            </p:cNvSpPr>
            <p:nvPr/>
          </p:nvSpPr>
          <p:spPr bwMode="auto">
            <a:xfrm>
              <a:off x="3613234" y="5189425"/>
              <a:ext cx="359842" cy="22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r>
                <a:rPr lang="en-US" altLang="zh-CN" sz="1000" b="0">
                  <a:solidFill>
                    <a:srgbClr val="000000"/>
                  </a:solidFill>
                </a:rPr>
                <a:t>RD2</a:t>
              </a:r>
            </a:p>
          </p:txBody>
        </p:sp>
      </p:grpSp>
      <p:grpSp>
        <p:nvGrpSpPr>
          <p:cNvPr id="252" name="组合 300"/>
          <p:cNvGrpSpPr/>
          <p:nvPr/>
        </p:nvGrpSpPr>
        <p:grpSpPr>
          <a:xfrm>
            <a:off x="3563758" y="4500605"/>
            <a:ext cx="72008" cy="80540"/>
            <a:chOff x="287524" y="3070225"/>
            <a:chExt cx="72008" cy="80540"/>
          </a:xfrm>
        </p:grpSpPr>
        <p:cxnSp>
          <p:nvCxnSpPr>
            <p:cNvPr id="253" name="直接连接符 25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54" name="直接连接符 25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255" name="组合 61"/>
          <p:cNvGrpSpPr/>
          <p:nvPr/>
        </p:nvGrpSpPr>
        <p:grpSpPr>
          <a:xfrm>
            <a:off x="6294980" y="3717180"/>
            <a:ext cx="432000" cy="1008000"/>
            <a:chOff x="3132137" y="4337869"/>
            <a:chExt cx="582176" cy="1179364"/>
          </a:xfrm>
        </p:grpSpPr>
        <p:sp>
          <p:nvSpPr>
            <p:cNvPr id="256"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58" name="Text Box 24"/>
            <p:cNvSpPr txBox="1">
              <a:spLocks noChangeArrowheads="1"/>
            </p:cNvSpPr>
            <p:nvPr/>
          </p:nvSpPr>
          <p:spPr bwMode="auto">
            <a:xfrm>
              <a:off x="3199963" y="4782220"/>
              <a:ext cx="356443" cy="30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r>
                <a:rPr kumimoji="0" lang="en-US" altLang="zh-CN" sz="1100">
                  <a:solidFill>
                    <a:srgbClr val="000000"/>
                  </a:solidFill>
                  <a:latin typeface="Cambria" pitchFamily="18" charset="0"/>
                </a:rPr>
                <a:t>ALU</a:t>
              </a:r>
              <a:endParaRPr kumimoji="0" lang="en-US" altLang="zh-CN" sz="1200">
                <a:solidFill>
                  <a:srgbClr val="000000"/>
                </a:solidFill>
                <a:latin typeface="Cambria" pitchFamily="18" charset="0"/>
              </a:endParaRPr>
            </a:p>
          </p:txBody>
        </p:sp>
        <p:sp>
          <p:nvSpPr>
            <p:cNvPr id="259"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r>
                <a:rPr lang="en-US" altLang="zh-CN" sz="1000" b="0">
                  <a:solidFill>
                    <a:srgbClr val="000000"/>
                  </a:solidFill>
                </a:rPr>
                <a:t>Zero</a:t>
              </a:r>
            </a:p>
          </p:txBody>
        </p:sp>
        <p:sp>
          <p:nvSpPr>
            <p:cNvPr id="260"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chor="b">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pPr>
              <a:r>
                <a:rPr lang="en-US" altLang="zh-CN" sz="1000" b="0">
                  <a:solidFill>
                    <a:srgbClr val="000000"/>
                  </a:solidFill>
                </a:rPr>
                <a:t>ALU</a:t>
              </a:r>
            </a:p>
            <a:p>
              <a:pPr algn="ctr" eaLnBrk="1" fontAlgn="ctr" hangingPunct="1">
                <a:lnSpc>
                  <a:spcPct val="80000"/>
                </a:lnSpc>
              </a:pPr>
              <a:r>
                <a:rPr lang="zh-CN" altLang="en-US" sz="1000" b="0">
                  <a:solidFill>
                    <a:srgbClr val="000000"/>
                  </a:solidFill>
                </a:rPr>
                <a:t>结果</a:t>
              </a:r>
            </a:p>
          </p:txBody>
        </p:sp>
      </p:grpSp>
      <p:sp>
        <p:nvSpPr>
          <p:cNvPr id="261" name="Line 49"/>
          <p:cNvSpPr>
            <a:spLocks noChangeShapeType="1"/>
          </p:cNvSpPr>
          <p:nvPr/>
        </p:nvSpPr>
        <p:spPr bwMode="auto">
          <a:xfrm flipV="1">
            <a:off x="2123764" y="4941204"/>
            <a:ext cx="93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269" name="组合 116"/>
          <p:cNvGrpSpPr/>
          <p:nvPr/>
        </p:nvGrpSpPr>
        <p:grpSpPr>
          <a:xfrm rot="10800000" flipH="1" flipV="1">
            <a:off x="3059836" y="4725180"/>
            <a:ext cx="648000" cy="292235"/>
            <a:chOff x="3132138" y="4581128"/>
            <a:chExt cx="717226" cy="292234"/>
          </a:xfrm>
        </p:grpSpPr>
        <p:cxnSp>
          <p:nvCxnSpPr>
            <p:cNvPr id="270" name="直接连接符 269"/>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271" name="直接连接符 270"/>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272" name="直接连接符 271"/>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273" name="直接连接符 272"/>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274" name="TextBox 273"/>
            <p:cNvSpPr txBox="1"/>
            <p:nvPr/>
          </p:nvSpPr>
          <p:spPr>
            <a:xfrm>
              <a:off x="3159320" y="4665613"/>
              <a:ext cx="690044" cy="207749"/>
            </a:xfrm>
            <a:prstGeom prst="rect">
              <a:avLst/>
            </a:prstGeom>
            <a:noFill/>
          </p:spPr>
          <p:txBody>
            <a:bodyPr vert="horz" wrap="square" lIns="0" rIns="0" bIns="18000" rtlCol="0" anchor="b">
              <a:noAutofit/>
            </a:bodyPr>
            <a:lstStyle/>
            <a:p>
              <a:pPr algn="ctr" fontAlgn="auto">
                <a:spcBef>
                  <a:spcPts val="0"/>
                </a:spcBef>
                <a:spcAft>
                  <a:spcPts val="0"/>
                </a:spcAft>
              </a:pPr>
              <a:r>
                <a:rPr lang="zh-CN" altLang="en-US" sz="1100" b="0">
                  <a:solidFill>
                    <a:srgbClr val="000000"/>
                  </a:solidFill>
                  <a:latin typeface="Cambria" pitchFamily="18" charset="0"/>
                  <a:ea typeface="黑体"/>
                </a:rPr>
                <a:t>扩展</a:t>
              </a:r>
            </a:p>
          </p:txBody>
        </p:sp>
      </p:grpSp>
      <p:sp>
        <p:nvSpPr>
          <p:cNvPr id="275" name="Line 38"/>
          <p:cNvSpPr>
            <a:spLocks noChangeShapeType="1"/>
          </p:cNvSpPr>
          <p:nvPr/>
        </p:nvSpPr>
        <p:spPr bwMode="auto">
          <a:xfrm>
            <a:off x="3707880" y="4221052"/>
            <a:ext cx="50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76" name="任意多边形 275"/>
          <p:cNvSpPr/>
          <p:nvPr/>
        </p:nvSpPr>
        <p:spPr bwMode="auto">
          <a:xfrm>
            <a:off x="6012176" y="4365164"/>
            <a:ext cx="144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r>
              <a:rPr kumimoji="1" lang="en-US" altLang="zh-CN" sz="900" b="0">
                <a:solidFill>
                  <a:srgbClr val="000000"/>
                </a:solidFill>
                <a:latin typeface="Times New Roman"/>
                <a:ea typeface="黑体"/>
              </a:rPr>
              <a:t>0</a:t>
            </a:r>
          </a:p>
          <a:p>
            <a:pPr fontAlgn="ctr"/>
            <a:endParaRPr kumimoji="1" lang="en-US" altLang="zh-CN" sz="300" b="0">
              <a:solidFill>
                <a:srgbClr val="000000"/>
              </a:solidFill>
              <a:latin typeface="Times New Roman"/>
              <a:ea typeface="黑体"/>
            </a:endParaRPr>
          </a:p>
          <a:p>
            <a:pPr fontAlgn="ctr"/>
            <a:r>
              <a:rPr kumimoji="1" lang="en-US" altLang="zh-CN" sz="900" b="0">
                <a:solidFill>
                  <a:srgbClr val="000000"/>
                </a:solidFill>
                <a:latin typeface="Times New Roman"/>
                <a:ea typeface="黑体"/>
              </a:rPr>
              <a:t>1</a:t>
            </a:r>
          </a:p>
        </p:txBody>
      </p:sp>
      <p:sp>
        <p:nvSpPr>
          <p:cNvPr id="277" name="Line 55"/>
          <p:cNvSpPr>
            <a:spLocks noChangeShapeType="1"/>
          </p:cNvSpPr>
          <p:nvPr/>
        </p:nvSpPr>
        <p:spPr bwMode="auto">
          <a:xfrm>
            <a:off x="5724196" y="4437115"/>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78" name="Line 55"/>
          <p:cNvSpPr>
            <a:spLocks noChangeShapeType="1"/>
          </p:cNvSpPr>
          <p:nvPr/>
        </p:nvSpPr>
        <p:spPr bwMode="auto">
          <a:xfrm>
            <a:off x="6726980" y="4293120"/>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279" name="组合 175"/>
          <p:cNvGrpSpPr/>
          <p:nvPr/>
        </p:nvGrpSpPr>
        <p:grpSpPr>
          <a:xfrm>
            <a:off x="7446944" y="4069423"/>
            <a:ext cx="576000" cy="864000"/>
            <a:chOff x="3312847" y="4365105"/>
            <a:chExt cx="684861" cy="1214384"/>
          </a:xfrm>
        </p:grpSpPr>
        <p:sp>
          <p:nvSpPr>
            <p:cNvPr id="280" name="Rectangle 12"/>
            <p:cNvSpPr>
              <a:spLocks noChangeArrowheads="1"/>
            </p:cNvSpPr>
            <p:nvPr/>
          </p:nvSpPr>
          <p:spPr bwMode="auto">
            <a:xfrm>
              <a:off x="3312847" y="4365105"/>
              <a:ext cx="684861" cy="1214384"/>
            </a:xfrm>
            <a:prstGeom prst="rect">
              <a:avLst/>
            </a:prstGeom>
            <a:solidFill>
              <a:srgbClr val="FFFFFF"/>
            </a:solidFill>
            <a:ln w="28575">
              <a:solidFill>
                <a:schemeClr val="tx1"/>
              </a:solidFill>
              <a:miter lim="800000"/>
              <a:headEnd/>
              <a:tailEnd/>
            </a:ln>
          </p:spPr>
          <p:txBody>
            <a:bodyPr wrap="none" lIns="36000" rIns="36000" anchor="t">
              <a:noAutofit/>
            </a:bodyPr>
            <a:lstStyle/>
            <a:p>
              <a:pPr algn="r" eaLnBrk="0" hangingPunct="0">
                <a:spcBef>
                  <a:spcPts val="1200"/>
                </a:spcBef>
              </a:pPr>
              <a:endParaRPr lang="en-US" altLang="zh-CN" sz="1100" b="0">
                <a:solidFill>
                  <a:srgbClr val="000000"/>
                </a:solidFill>
                <a:latin typeface="黑体" pitchFamily="49" charset="-122"/>
                <a:ea typeface="黑体"/>
              </a:endParaRPr>
            </a:p>
            <a:p>
              <a:pPr algn="r" eaLnBrk="0" hangingPunct="0">
                <a:spcBef>
                  <a:spcPts val="0"/>
                </a:spcBef>
              </a:pPr>
              <a:endParaRPr lang="en-US" altLang="zh-CN" sz="500" b="0">
                <a:solidFill>
                  <a:srgbClr val="000000"/>
                </a:solidFill>
                <a:latin typeface="黑体" pitchFamily="49" charset="-122"/>
                <a:ea typeface="黑体"/>
              </a:endParaRPr>
            </a:p>
            <a:p>
              <a:pPr algn="r" eaLnBrk="0" hangingPunct="0">
                <a:spcBef>
                  <a:spcPts val="0"/>
                </a:spcBef>
              </a:pPr>
              <a:r>
                <a:rPr lang="zh-CN" altLang="en-US" sz="1100" b="0">
                  <a:solidFill>
                    <a:srgbClr val="000000"/>
                  </a:solidFill>
                  <a:latin typeface="黑体" pitchFamily="49" charset="-122"/>
                  <a:ea typeface="黑体"/>
                </a:rPr>
                <a:t>数据</a:t>
              </a:r>
              <a:endParaRPr lang="en-US" altLang="zh-CN" sz="1100" b="0">
                <a:solidFill>
                  <a:srgbClr val="000000"/>
                </a:solidFill>
                <a:latin typeface="黑体" pitchFamily="49" charset="-122"/>
                <a:ea typeface="黑体"/>
              </a:endParaRPr>
            </a:p>
            <a:p>
              <a:pPr algn="r" eaLnBrk="0" hangingPunct="0"/>
              <a:r>
                <a:rPr lang="zh-CN" altLang="en-US" sz="1100" b="0">
                  <a:solidFill>
                    <a:srgbClr val="000000"/>
                  </a:solidFill>
                  <a:latin typeface="黑体" pitchFamily="49" charset="-122"/>
                  <a:ea typeface="黑体"/>
                </a:rPr>
                <a:t>存储器</a:t>
              </a:r>
              <a:endParaRPr lang="en-US" altLang="zh-CN" sz="1200" b="0">
                <a:solidFill>
                  <a:srgbClr val="000000"/>
                </a:solidFill>
                <a:latin typeface="Helvetica" pitchFamily="80" charset="0"/>
                <a:ea typeface="黑体"/>
              </a:endParaRPr>
            </a:p>
          </p:txBody>
        </p:sp>
        <p:sp>
          <p:nvSpPr>
            <p:cNvPr id="281" name="Text Box 13"/>
            <p:cNvSpPr txBox="1">
              <a:spLocks noChangeArrowheads="1"/>
            </p:cNvSpPr>
            <p:nvPr/>
          </p:nvSpPr>
          <p:spPr bwMode="auto">
            <a:xfrm>
              <a:off x="3347864" y="4550234"/>
              <a:ext cx="606925"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a:solidFill>
                    <a:srgbClr val="000000"/>
                  </a:solidFill>
                </a:rPr>
                <a:t>A       RD</a:t>
              </a:r>
            </a:p>
          </p:txBody>
        </p:sp>
        <p:sp>
          <p:nvSpPr>
            <p:cNvPr id="282" name="Text Box 13"/>
            <p:cNvSpPr txBox="1">
              <a:spLocks noChangeArrowheads="1"/>
            </p:cNvSpPr>
            <p:nvPr/>
          </p:nvSpPr>
          <p:spPr bwMode="auto">
            <a:xfrm>
              <a:off x="3347864" y="5298046"/>
              <a:ext cx="649844" cy="216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a:solidFill>
                    <a:srgbClr val="000000"/>
                  </a:solidFill>
                </a:rPr>
                <a:t>WD    </a:t>
              </a:r>
            </a:p>
          </p:txBody>
        </p:sp>
      </p:grpSp>
      <p:grpSp>
        <p:nvGrpSpPr>
          <p:cNvPr id="283" name="组合 300"/>
          <p:cNvGrpSpPr/>
          <p:nvPr/>
        </p:nvGrpSpPr>
        <p:grpSpPr>
          <a:xfrm flipV="1">
            <a:off x="7596420" y="4068561"/>
            <a:ext cx="72008" cy="80540"/>
            <a:chOff x="287524" y="3070225"/>
            <a:chExt cx="72008" cy="80540"/>
          </a:xfrm>
        </p:grpSpPr>
        <p:cxnSp>
          <p:nvCxnSpPr>
            <p:cNvPr id="284" name="直接连接符 283"/>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288" name="直接连接符 287"/>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291" name="Line 55"/>
          <p:cNvSpPr>
            <a:spLocks noChangeShapeType="1"/>
          </p:cNvSpPr>
          <p:nvPr/>
        </p:nvSpPr>
        <p:spPr bwMode="auto">
          <a:xfrm>
            <a:off x="2123660" y="5167108"/>
            <a:ext cx="25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292" name="组合 291"/>
          <p:cNvGrpSpPr/>
          <p:nvPr/>
        </p:nvGrpSpPr>
        <p:grpSpPr>
          <a:xfrm>
            <a:off x="2627730" y="4437192"/>
            <a:ext cx="288000" cy="2160000"/>
            <a:chOff x="2771800" y="4661520"/>
            <a:chExt cx="146937" cy="576000"/>
          </a:xfrm>
        </p:grpSpPr>
        <p:sp>
          <p:nvSpPr>
            <p:cNvPr id="293" name="Line 9"/>
            <p:cNvSpPr>
              <a:spLocks noChangeShapeType="1"/>
            </p:cNvSpPr>
            <p:nvPr/>
          </p:nvSpPr>
          <p:spPr bwMode="auto">
            <a:xfrm flipV="1">
              <a:off x="2771800" y="4661520"/>
              <a:ext cx="0" cy="57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94" name="Line 55"/>
            <p:cNvSpPr>
              <a:spLocks noChangeShapeType="1"/>
            </p:cNvSpPr>
            <p:nvPr/>
          </p:nvSpPr>
          <p:spPr bwMode="auto">
            <a:xfrm>
              <a:off x="2774721" y="4661520"/>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295" name="组合 294"/>
          <p:cNvGrpSpPr/>
          <p:nvPr/>
        </p:nvGrpSpPr>
        <p:grpSpPr>
          <a:xfrm>
            <a:off x="2555708" y="4149096"/>
            <a:ext cx="360000" cy="2592000"/>
            <a:chOff x="2771800" y="4661520"/>
            <a:chExt cx="146937" cy="576000"/>
          </a:xfrm>
        </p:grpSpPr>
        <p:sp>
          <p:nvSpPr>
            <p:cNvPr id="296" name="Line 9"/>
            <p:cNvSpPr>
              <a:spLocks noChangeShapeType="1"/>
            </p:cNvSpPr>
            <p:nvPr/>
          </p:nvSpPr>
          <p:spPr bwMode="auto">
            <a:xfrm flipV="1">
              <a:off x="2771800" y="4661520"/>
              <a:ext cx="0" cy="57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297" name="Line 55"/>
            <p:cNvSpPr>
              <a:spLocks noChangeShapeType="1"/>
            </p:cNvSpPr>
            <p:nvPr/>
          </p:nvSpPr>
          <p:spPr bwMode="auto">
            <a:xfrm>
              <a:off x="2774721" y="4661520"/>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298" name="Text Box 17"/>
          <p:cNvSpPr txBox="1">
            <a:spLocks noChangeArrowheads="1"/>
          </p:cNvSpPr>
          <p:nvPr/>
        </p:nvSpPr>
        <p:spPr bwMode="auto">
          <a:xfrm>
            <a:off x="2195670" y="3357008"/>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a:solidFill>
                  <a:srgbClr val="000000"/>
                </a:solidFill>
              </a:rPr>
              <a:t>25:21</a:t>
            </a:r>
          </a:p>
        </p:txBody>
      </p:sp>
      <p:sp>
        <p:nvSpPr>
          <p:cNvPr id="299" name="Text Box 17"/>
          <p:cNvSpPr txBox="1">
            <a:spLocks noChangeArrowheads="1"/>
          </p:cNvSpPr>
          <p:nvPr/>
        </p:nvSpPr>
        <p:spPr bwMode="auto">
          <a:xfrm>
            <a:off x="2195670" y="4791956"/>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a:solidFill>
                  <a:srgbClr val="000000"/>
                </a:solidFill>
              </a:rPr>
              <a:t>15:00</a:t>
            </a:r>
          </a:p>
        </p:txBody>
      </p:sp>
      <p:sp>
        <p:nvSpPr>
          <p:cNvPr id="300" name="Text Box 17"/>
          <p:cNvSpPr txBox="1">
            <a:spLocks noChangeArrowheads="1"/>
          </p:cNvSpPr>
          <p:nvPr/>
        </p:nvSpPr>
        <p:spPr bwMode="auto">
          <a:xfrm>
            <a:off x="2195670" y="3635168"/>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a:solidFill>
                  <a:srgbClr val="000000"/>
                </a:solidFill>
              </a:rPr>
              <a:t>20:16</a:t>
            </a:r>
          </a:p>
        </p:txBody>
      </p:sp>
      <p:sp>
        <p:nvSpPr>
          <p:cNvPr id="476" name="Line 49"/>
          <p:cNvSpPr>
            <a:spLocks noChangeShapeType="1"/>
          </p:cNvSpPr>
          <p:nvPr/>
        </p:nvSpPr>
        <p:spPr bwMode="auto">
          <a:xfrm flipV="1">
            <a:off x="2123660" y="6237240"/>
            <a:ext cx="86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77" name="Text Box 17"/>
          <p:cNvSpPr txBox="1">
            <a:spLocks noChangeArrowheads="1"/>
          </p:cNvSpPr>
          <p:nvPr/>
        </p:nvSpPr>
        <p:spPr bwMode="auto">
          <a:xfrm>
            <a:off x="2195566" y="6093220"/>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a:solidFill>
                  <a:srgbClr val="000000"/>
                </a:solidFill>
              </a:rPr>
              <a:t>25:00</a:t>
            </a:r>
          </a:p>
        </p:txBody>
      </p:sp>
      <p:sp>
        <p:nvSpPr>
          <p:cNvPr id="478" name="Text Box 17"/>
          <p:cNvSpPr txBox="1">
            <a:spLocks noChangeArrowheads="1"/>
          </p:cNvSpPr>
          <p:nvPr/>
        </p:nvSpPr>
        <p:spPr bwMode="auto">
          <a:xfrm>
            <a:off x="2195670" y="5013220"/>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a:solidFill>
                  <a:srgbClr val="000000"/>
                </a:solidFill>
              </a:rPr>
              <a:t>25:21</a:t>
            </a:r>
          </a:p>
        </p:txBody>
      </p:sp>
      <p:sp>
        <p:nvSpPr>
          <p:cNvPr id="479" name="Line 55"/>
          <p:cNvSpPr>
            <a:spLocks noChangeShapeType="1"/>
          </p:cNvSpPr>
          <p:nvPr/>
        </p:nvSpPr>
        <p:spPr bwMode="auto">
          <a:xfrm>
            <a:off x="2123660" y="5301260"/>
            <a:ext cx="25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80" name="Text Box 17"/>
          <p:cNvSpPr txBox="1">
            <a:spLocks noChangeArrowheads="1"/>
          </p:cNvSpPr>
          <p:nvPr/>
        </p:nvSpPr>
        <p:spPr bwMode="auto">
          <a:xfrm>
            <a:off x="2195670" y="5157240"/>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a:solidFill>
                  <a:srgbClr val="000000"/>
                </a:solidFill>
              </a:rPr>
              <a:t>20:16</a:t>
            </a:r>
          </a:p>
        </p:txBody>
      </p:sp>
      <p:sp>
        <p:nvSpPr>
          <p:cNvPr id="481" name="Line 55"/>
          <p:cNvSpPr>
            <a:spLocks noChangeShapeType="1"/>
          </p:cNvSpPr>
          <p:nvPr/>
        </p:nvSpPr>
        <p:spPr bwMode="auto">
          <a:xfrm>
            <a:off x="2123660" y="5445280"/>
            <a:ext cx="25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82" name="Text Box 17"/>
          <p:cNvSpPr txBox="1">
            <a:spLocks noChangeArrowheads="1"/>
          </p:cNvSpPr>
          <p:nvPr/>
        </p:nvSpPr>
        <p:spPr bwMode="auto">
          <a:xfrm>
            <a:off x="2195670" y="5311196"/>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a:solidFill>
                  <a:srgbClr val="000000"/>
                </a:solidFill>
              </a:rPr>
              <a:t>15:11</a:t>
            </a:r>
          </a:p>
        </p:txBody>
      </p:sp>
      <p:sp>
        <p:nvSpPr>
          <p:cNvPr id="483" name="Line 55"/>
          <p:cNvSpPr>
            <a:spLocks noChangeShapeType="1"/>
          </p:cNvSpPr>
          <p:nvPr/>
        </p:nvSpPr>
        <p:spPr bwMode="auto">
          <a:xfrm>
            <a:off x="6732300" y="5445280"/>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84" name="AutoShape 150"/>
          <p:cNvSpPr>
            <a:spLocks noChangeArrowheads="1"/>
          </p:cNvSpPr>
          <p:nvPr/>
        </p:nvSpPr>
        <p:spPr bwMode="auto">
          <a:xfrm>
            <a:off x="2808306" y="569727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485" name="Line 55"/>
          <p:cNvSpPr>
            <a:spLocks noChangeShapeType="1"/>
          </p:cNvSpPr>
          <p:nvPr/>
        </p:nvSpPr>
        <p:spPr bwMode="auto">
          <a:xfrm>
            <a:off x="4871107" y="5301260"/>
            <a:ext cx="172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86" name="Line 55"/>
          <p:cNvSpPr>
            <a:spLocks noChangeShapeType="1"/>
          </p:cNvSpPr>
          <p:nvPr/>
        </p:nvSpPr>
        <p:spPr bwMode="auto">
          <a:xfrm>
            <a:off x="4865350" y="5445280"/>
            <a:ext cx="172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87" name="Line 38"/>
          <p:cNvSpPr>
            <a:spLocks noChangeShapeType="1"/>
          </p:cNvSpPr>
          <p:nvPr/>
        </p:nvSpPr>
        <p:spPr bwMode="auto">
          <a:xfrm>
            <a:off x="3707836" y="4941211"/>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488" name="组合 487"/>
          <p:cNvGrpSpPr/>
          <p:nvPr/>
        </p:nvGrpSpPr>
        <p:grpSpPr>
          <a:xfrm>
            <a:off x="5796160" y="4653204"/>
            <a:ext cx="216000" cy="288000"/>
            <a:chOff x="2771800" y="4661520"/>
            <a:chExt cx="146937" cy="576000"/>
          </a:xfrm>
        </p:grpSpPr>
        <p:sp>
          <p:nvSpPr>
            <p:cNvPr id="489" name="Line 9"/>
            <p:cNvSpPr>
              <a:spLocks noChangeShapeType="1"/>
            </p:cNvSpPr>
            <p:nvPr/>
          </p:nvSpPr>
          <p:spPr bwMode="auto">
            <a:xfrm flipV="1">
              <a:off x="2771800" y="4661520"/>
              <a:ext cx="0" cy="57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90" name="Line 55"/>
            <p:cNvSpPr>
              <a:spLocks noChangeShapeType="1"/>
            </p:cNvSpPr>
            <p:nvPr/>
          </p:nvSpPr>
          <p:spPr bwMode="auto">
            <a:xfrm>
              <a:off x="2774721" y="4661520"/>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491" name="Line 133"/>
          <p:cNvSpPr>
            <a:spLocks noChangeShapeType="1"/>
          </p:cNvSpPr>
          <p:nvPr/>
        </p:nvSpPr>
        <p:spPr bwMode="auto">
          <a:xfrm flipH="1">
            <a:off x="4860036" y="4941211"/>
            <a:ext cx="93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92" name="Line 38"/>
          <p:cNvSpPr>
            <a:spLocks noChangeShapeType="1"/>
          </p:cNvSpPr>
          <p:nvPr/>
        </p:nvSpPr>
        <p:spPr bwMode="auto">
          <a:xfrm>
            <a:off x="4862453" y="4293112"/>
            <a:ext cx="72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93" name="Line 55"/>
          <p:cNvSpPr>
            <a:spLocks noChangeShapeType="1"/>
          </p:cNvSpPr>
          <p:nvPr/>
        </p:nvSpPr>
        <p:spPr bwMode="auto">
          <a:xfrm flipV="1">
            <a:off x="4865398" y="3712112"/>
            <a:ext cx="50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94" name="任意多边形 493"/>
          <p:cNvSpPr/>
          <p:nvPr/>
        </p:nvSpPr>
        <p:spPr bwMode="auto">
          <a:xfrm>
            <a:off x="5583211" y="4221180"/>
            <a:ext cx="144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r>
              <a:rPr kumimoji="1" lang="en-US" altLang="zh-CN" sz="900" b="0">
                <a:solidFill>
                  <a:srgbClr val="000000"/>
                </a:solidFill>
                <a:latin typeface="Times New Roman"/>
                <a:ea typeface="黑体"/>
              </a:rPr>
              <a:t>0</a:t>
            </a:r>
            <a:endParaRPr kumimoji="1" lang="en-US" altLang="zh-CN" sz="300" b="0">
              <a:solidFill>
                <a:srgbClr val="000000"/>
              </a:solidFill>
              <a:latin typeface="Times New Roman"/>
              <a:ea typeface="黑体"/>
            </a:endParaRPr>
          </a:p>
          <a:p>
            <a:pPr fontAlgn="ctr"/>
            <a:r>
              <a:rPr kumimoji="1" lang="en-US" altLang="zh-CN" sz="900" b="0">
                <a:solidFill>
                  <a:srgbClr val="000000"/>
                </a:solidFill>
                <a:latin typeface="Times New Roman"/>
                <a:ea typeface="黑体"/>
              </a:rPr>
              <a:t>1</a:t>
            </a:r>
          </a:p>
          <a:p>
            <a:pPr fontAlgn="ctr"/>
            <a:r>
              <a:rPr kumimoji="1" lang="en-US" altLang="zh-CN" sz="900" b="0">
                <a:solidFill>
                  <a:srgbClr val="000000"/>
                </a:solidFill>
                <a:latin typeface="Times New Roman"/>
                <a:ea typeface="黑体"/>
              </a:rPr>
              <a:t>2</a:t>
            </a:r>
          </a:p>
        </p:txBody>
      </p:sp>
      <p:sp>
        <p:nvSpPr>
          <p:cNvPr id="495" name="Line 132"/>
          <p:cNvSpPr>
            <a:spLocks noChangeShapeType="1"/>
          </p:cNvSpPr>
          <p:nvPr/>
        </p:nvSpPr>
        <p:spPr bwMode="auto">
          <a:xfrm flipH="1">
            <a:off x="5009366" y="3861264"/>
            <a:ext cx="0" cy="259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96" name="任意多边形 495"/>
          <p:cNvSpPr/>
          <p:nvPr/>
        </p:nvSpPr>
        <p:spPr bwMode="auto">
          <a:xfrm>
            <a:off x="5369456" y="3645100"/>
            <a:ext cx="144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r>
              <a:rPr kumimoji="1" lang="en-US" altLang="zh-CN" sz="900" b="0">
                <a:solidFill>
                  <a:srgbClr val="000000"/>
                </a:solidFill>
                <a:latin typeface="Times New Roman"/>
                <a:ea typeface="黑体"/>
              </a:rPr>
              <a:t>0</a:t>
            </a:r>
            <a:endParaRPr kumimoji="1" lang="en-US" altLang="zh-CN" sz="300" b="0">
              <a:solidFill>
                <a:srgbClr val="000000"/>
              </a:solidFill>
              <a:latin typeface="Times New Roman"/>
              <a:ea typeface="黑体"/>
            </a:endParaRPr>
          </a:p>
          <a:p>
            <a:pPr fontAlgn="ctr"/>
            <a:r>
              <a:rPr kumimoji="1" lang="en-US" altLang="zh-CN" sz="900" b="0">
                <a:solidFill>
                  <a:srgbClr val="000000"/>
                </a:solidFill>
                <a:latin typeface="Times New Roman"/>
                <a:ea typeface="黑体"/>
              </a:rPr>
              <a:t>1</a:t>
            </a:r>
          </a:p>
          <a:p>
            <a:pPr fontAlgn="ctr"/>
            <a:r>
              <a:rPr kumimoji="1" lang="en-US" altLang="zh-CN" sz="900" b="0">
                <a:solidFill>
                  <a:srgbClr val="000000"/>
                </a:solidFill>
                <a:latin typeface="Times New Roman"/>
                <a:ea typeface="黑体"/>
              </a:rPr>
              <a:t>2</a:t>
            </a:r>
          </a:p>
        </p:txBody>
      </p:sp>
      <p:sp>
        <p:nvSpPr>
          <p:cNvPr id="497" name="Line 55"/>
          <p:cNvSpPr>
            <a:spLocks noChangeShapeType="1"/>
          </p:cNvSpPr>
          <p:nvPr/>
        </p:nvSpPr>
        <p:spPr bwMode="auto">
          <a:xfrm flipV="1">
            <a:off x="5017798" y="3864512"/>
            <a:ext cx="36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498" name="Line 55"/>
          <p:cNvSpPr>
            <a:spLocks noChangeShapeType="1"/>
          </p:cNvSpPr>
          <p:nvPr/>
        </p:nvSpPr>
        <p:spPr bwMode="auto">
          <a:xfrm flipV="1">
            <a:off x="5009376" y="4437128"/>
            <a:ext cx="57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499" name="组合 498"/>
          <p:cNvGrpSpPr/>
          <p:nvPr/>
        </p:nvGrpSpPr>
        <p:grpSpPr>
          <a:xfrm>
            <a:off x="5157504" y="4039093"/>
            <a:ext cx="220294" cy="2592000"/>
            <a:chOff x="2771800" y="4661520"/>
            <a:chExt cx="149858" cy="576000"/>
          </a:xfrm>
        </p:grpSpPr>
        <p:sp>
          <p:nvSpPr>
            <p:cNvPr id="500" name="Line 9"/>
            <p:cNvSpPr>
              <a:spLocks noChangeShapeType="1"/>
            </p:cNvSpPr>
            <p:nvPr/>
          </p:nvSpPr>
          <p:spPr bwMode="auto">
            <a:xfrm flipV="1">
              <a:off x="2771800" y="4661520"/>
              <a:ext cx="0" cy="57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01" name="Line 55"/>
            <p:cNvSpPr>
              <a:spLocks noChangeShapeType="1"/>
            </p:cNvSpPr>
            <p:nvPr/>
          </p:nvSpPr>
          <p:spPr bwMode="auto">
            <a:xfrm>
              <a:off x="2774721" y="4661520"/>
              <a:ext cx="14693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502" name="AutoShape 150"/>
          <p:cNvSpPr>
            <a:spLocks noChangeArrowheads="1"/>
          </p:cNvSpPr>
          <p:nvPr/>
        </p:nvSpPr>
        <p:spPr bwMode="auto">
          <a:xfrm>
            <a:off x="4973362" y="4401124"/>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503" name="Line 55"/>
          <p:cNvSpPr>
            <a:spLocks noChangeShapeType="1"/>
          </p:cNvSpPr>
          <p:nvPr/>
        </p:nvSpPr>
        <p:spPr bwMode="auto">
          <a:xfrm flipV="1">
            <a:off x="5153382" y="4581144"/>
            <a:ext cx="43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04" name="AutoShape 150"/>
          <p:cNvSpPr>
            <a:spLocks noChangeArrowheads="1"/>
          </p:cNvSpPr>
          <p:nvPr/>
        </p:nvSpPr>
        <p:spPr bwMode="auto">
          <a:xfrm>
            <a:off x="5117378" y="454514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505" name="Line 55"/>
          <p:cNvSpPr>
            <a:spLocks noChangeShapeType="1"/>
          </p:cNvSpPr>
          <p:nvPr/>
        </p:nvSpPr>
        <p:spPr bwMode="auto">
          <a:xfrm>
            <a:off x="6156192" y="4509135"/>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06" name="Line 55"/>
          <p:cNvSpPr>
            <a:spLocks noChangeShapeType="1"/>
          </p:cNvSpPr>
          <p:nvPr/>
        </p:nvSpPr>
        <p:spPr bwMode="auto">
          <a:xfrm>
            <a:off x="5508126" y="3933071"/>
            <a:ext cx="7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07" name="Line 55"/>
          <p:cNvSpPr>
            <a:spLocks noChangeShapeType="1"/>
          </p:cNvSpPr>
          <p:nvPr/>
        </p:nvSpPr>
        <p:spPr bwMode="auto">
          <a:xfrm>
            <a:off x="7086874" y="4293120"/>
            <a:ext cx="36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508" name="组合 507"/>
          <p:cNvGrpSpPr/>
          <p:nvPr/>
        </p:nvGrpSpPr>
        <p:grpSpPr>
          <a:xfrm>
            <a:off x="5868144" y="4437140"/>
            <a:ext cx="1080000" cy="360000"/>
            <a:chOff x="5292096" y="3573270"/>
            <a:chExt cx="1800000" cy="575830"/>
          </a:xfrm>
        </p:grpSpPr>
        <p:sp>
          <p:nvSpPr>
            <p:cNvPr id="509" name="Line 133"/>
            <p:cNvSpPr>
              <a:spLocks noChangeShapeType="1"/>
            </p:cNvSpPr>
            <p:nvPr/>
          </p:nvSpPr>
          <p:spPr bwMode="auto">
            <a:xfrm>
              <a:off x="5292096" y="4149100"/>
              <a:ext cx="180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10" name="Line 132"/>
            <p:cNvSpPr>
              <a:spLocks noChangeShapeType="1"/>
            </p:cNvSpPr>
            <p:nvPr/>
          </p:nvSpPr>
          <p:spPr bwMode="auto">
            <a:xfrm flipH="1">
              <a:off x="5292096" y="3573270"/>
              <a:ext cx="0" cy="5758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511" name="AutoShape 150"/>
          <p:cNvSpPr>
            <a:spLocks noChangeArrowheads="1"/>
          </p:cNvSpPr>
          <p:nvPr/>
        </p:nvSpPr>
        <p:spPr bwMode="auto">
          <a:xfrm>
            <a:off x="5832710" y="4401686"/>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512" name="Line 55"/>
          <p:cNvSpPr>
            <a:spLocks noChangeShapeType="1"/>
          </p:cNvSpPr>
          <p:nvPr/>
        </p:nvSpPr>
        <p:spPr bwMode="auto">
          <a:xfrm>
            <a:off x="7086874" y="4797191"/>
            <a:ext cx="36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13" name="AutoShape 150"/>
          <p:cNvSpPr>
            <a:spLocks noChangeArrowheads="1"/>
          </p:cNvSpPr>
          <p:nvPr/>
        </p:nvSpPr>
        <p:spPr bwMode="auto">
          <a:xfrm>
            <a:off x="7200772" y="504920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514" name="Line 55"/>
          <p:cNvSpPr>
            <a:spLocks noChangeShapeType="1"/>
          </p:cNvSpPr>
          <p:nvPr/>
        </p:nvSpPr>
        <p:spPr bwMode="auto">
          <a:xfrm>
            <a:off x="8022998" y="4293120"/>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15" name="Line 133"/>
          <p:cNvSpPr>
            <a:spLocks noChangeShapeType="1"/>
          </p:cNvSpPr>
          <p:nvPr/>
        </p:nvSpPr>
        <p:spPr bwMode="auto">
          <a:xfrm>
            <a:off x="7236374" y="5085231"/>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516" name="Group 131"/>
          <p:cNvGrpSpPr>
            <a:grpSpLocks/>
          </p:cNvGrpSpPr>
          <p:nvPr/>
        </p:nvGrpSpPr>
        <p:grpSpPr bwMode="auto">
          <a:xfrm flipH="1" flipV="1">
            <a:off x="8820600" y="5013220"/>
            <a:ext cx="72000" cy="1584000"/>
            <a:chOff x="4286" y="1525"/>
            <a:chExt cx="363" cy="272"/>
          </a:xfrm>
        </p:grpSpPr>
        <p:sp>
          <p:nvSpPr>
            <p:cNvPr id="517"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18"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519" name="Line 160"/>
          <p:cNvSpPr>
            <a:spLocks noChangeShapeType="1"/>
          </p:cNvSpPr>
          <p:nvPr/>
        </p:nvSpPr>
        <p:spPr bwMode="auto">
          <a:xfrm flipH="1" flipV="1">
            <a:off x="2627730" y="6597440"/>
            <a:ext cx="6264000"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20" name="Line 55"/>
          <p:cNvSpPr>
            <a:spLocks noChangeShapeType="1"/>
          </p:cNvSpPr>
          <p:nvPr/>
        </p:nvSpPr>
        <p:spPr bwMode="auto">
          <a:xfrm>
            <a:off x="8388444" y="5085231"/>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21" name="Line 133"/>
          <p:cNvSpPr>
            <a:spLocks noChangeShapeType="1"/>
          </p:cNvSpPr>
          <p:nvPr/>
        </p:nvSpPr>
        <p:spPr bwMode="auto">
          <a:xfrm>
            <a:off x="7095044" y="5445280"/>
            <a:ext cx="115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522" name="Group 131"/>
          <p:cNvGrpSpPr>
            <a:grpSpLocks/>
          </p:cNvGrpSpPr>
          <p:nvPr/>
        </p:nvGrpSpPr>
        <p:grpSpPr bwMode="auto">
          <a:xfrm flipH="1" flipV="1">
            <a:off x="8383144" y="5445280"/>
            <a:ext cx="144000" cy="1296000"/>
            <a:chOff x="4286" y="1525"/>
            <a:chExt cx="363" cy="272"/>
          </a:xfrm>
        </p:grpSpPr>
        <p:sp>
          <p:nvSpPr>
            <p:cNvPr id="523"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24"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525" name="Line 160"/>
          <p:cNvSpPr>
            <a:spLocks noChangeShapeType="1"/>
          </p:cNvSpPr>
          <p:nvPr/>
        </p:nvSpPr>
        <p:spPr bwMode="auto">
          <a:xfrm flipH="1" flipV="1">
            <a:off x="2556570" y="6741460"/>
            <a:ext cx="5976000"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26" name="AutoShape 150"/>
          <p:cNvSpPr>
            <a:spLocks noChangeArrowheads="1"/>
          </p:cNvSpPr>
          <p:nvPr/>
        </p:nvSpPr>
        <p:spPr bwMode="auto">
          <a:xfrm>
            <a:off x="7200776" y="4257684"/>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527" name="Line 164"/>
          <p:cNvSpPr>
            <a:spLocks noChangeShapeType="1"/>
          </p:cNvSpPr>
          <p:nvPr/>
        </p:nvSpPr>
        <p:spPr bwMode="auto">
          <a:xfrm flipH="1" flipV="1">
            <a:off x="7236210" y="4293420"/>
            <a:ext cx="0" cy="2160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28" name="Line 160"/>
          <p:cNvSpPr>
            <a:spLocks noChangeShapeType="1"/>
          </p:cNvSpPr>
          <p:nvPr/>
        </p:nvSpPr>
        <p:spPr bwMode="auto">
          <a:xfrm flipH="1" flipV="1">
            <a:off x="3923910" y="6453420"/>
            <a:ext cx="3312000"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29" name="AutoShape 150"/>
          <p:cNvSpPr>
            <a:spLocks noChangeArrowheads="1"/>
          </p:cNvSpPr>
          <p:nvPr/>
        </p:nvSpPr>
        <p:spPr bwMode="auto">
          <a:xfrm>
            <a:off x="4968046" y="641792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530" name="AutoShape 150"/>
          <p:cNvSpPr>
            <a:spLocks noChangeArrowheads="1"/>
          </p:cNvSpPr>
          <p:nvPr/>
        </p:nvSpPr>
        <p:spPr bwMode="auto">
          <a:xfrm>
            <a:off x="1007598" y="3825064"/>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grpSp>
        <p:nvGrpSpPr>
          <p:cNvPr id="531" name="组合 61"/>
          <p:cNvGrpSpPr/>
          <p:nvPr/>
        </p:nvGrpSpPr>
        <p:grpSpPr>
          <a:xfrm>
            <a:off x="1259655" y="5445244"/>
            <a:ext cx="216000" cy="504000"/>
            <a:chOff x="3132137" y="4337869"/>
            <a:chExt cx="582173" cy="1179364"/>
          </a:xfrm>
        </p:grpSpPr>
        <p:sp>
          <p:nvSpPr>
            <p:cNvPr id="532"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33" name="Text Box 24"/>
            <p:cNvSpPr txBox="1">
              <a:spLocks noChangeArrowheads="1"/>
            </p:cNvSpPr>
            <p:nvPr/>
          </p:nvSpPr>
          <p:spPr bwMode="auto">
            <a:xfrm>
              <a:off x="3326222" y="4575165"/>
              <a:ext cx="285152" cy="72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r>
                <a:rPr kumimoji="0" lang="en-US" altLang="zh-CN">
                  <a:solidFill>
                    <a:srgbClr val="000000"/>
                  </a:solidFill>
                  <a:latin typeface="Cambria" pitchFamily="18" charset="0"/>
                </a:rPr>
                <a:t>+</a:t>
              </a:r>
              <a:endParaRPr kumimoji="0" lang="en-US" altLang="zh-CN" sz="1600">
                <a:solidFill>
                  <a:srgbClr val="000000"/>
                </a:solidFill>
                <a:latin typeface="Cambria" pitchFamily="18" charset="0"/>
              </a:endParaRPr>
            </a:p>
          </p:txBody>
        </p:sp>
      </p:grpSp>
      <p:sp>
        <p:nvSpPr>
          <p:cNvPr id="534" name="Line 49"/>
          <p:cNvSpPr>
            <a:spLocks noChangeShapeType="1"/>
          </p:cNvSpPr>
          <p:nvPr/>
        </p:nvSpPr>
        <p:spPr bwMode="auto">
          <a:xfrm flipV="1">
            <a:off x="1475656" y="5733284"/>
            <a:ext cx="50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35" name="Line 134"/>
          <p:cNvSpPr>
            <a:spLocks noChangeShapeType="1"/>
          </p:cNvSpPr>
          <p:nvPr/>
        </p:nvSpPr>
        <p:spPr bwMode="auto">
          <a:xfrm flipV="1">
            <a:off x="107380" y="3716987"/>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36" name="AutoShape 150"/>
          <p:cNvSpPr>
            <a:spLocks noChangeArrowheads="1"/>
          </p:cNvSpPr>
          <p:nvPr/>
        </p:nvSpPr>
        <p:spPr bwMode="auto">
          <a:xfrm>
            <a:off x="1655676" y="569774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537" name="Line 164"/>
          <p:cNvSpPr>
            <a:spLocks noChangeShapeType="1"/>
          </p:cNvSpPr>
          <p:nvPr/>
        </p:nvSpPr>
        <p:spPr bwMode="auto">
          <a:xfrm flipH="1" flipV="1">
            <a:off x="1691680" y="5733271"/>
            <a:ext cx="0" cy="28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u="sng">
              <a:solidFill>
                <a:srgbClr val="000000"/>
              </a:solidFill>
              <a:latin typeface="Times New Roman"/>
              <a:ea typeface="黑体"/>
            </a:endParaRPr>
          </a:p>
        </p:txBody>
      </p:sp>
      <p:grpSp>
        <p:nvGrpSpPr>
          <p:cNvPr id="538" name="Group 131"/>
          <p:cNvGrpSpPr>
            <a:grpSpLocks/>
          </p:cNvGrpSpPr>
          <p:nvPr/>
        </p:nvGrpSpPr>
        <p:grpSpPr bwMode="auto">
          <a:xfrm>
            <a:off x="1043550" y="3897072"/>
            <a:ext cx="216000" cy="1728000"/>
            <a:chOff x="4286" y="1525"/>
            <a:chExt cx="363" cy="272"/>
          </a:xfrm>
        </p:grpSpPr>
        <p:sp>
          <p:nvSpPr>
            <p:cNvPr id="539"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40" name="Line 133"/>
            <p:cNvSpPr>
              <a:spLocks noChangeShapeType="1"/>
            </p:cNvSpPr>
            <p:nvPr/>
          </p:nvSpPr>
          <p:spPr bwMode="auto">
            <a:xfrm flipH="1" flipV="1">
              <a:off x="4286" y="1797"/>
              <a:ext cx="363" cy="0"/>
            </a:xfrm>
            <a:prstGeom prst="line">
              <a:avLst/>
            </a:prstGeom>
            <a:noFill/>
            <a:ln w="12700">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541" name="Group 131"/>
          <p:cNvGrpSpPr>
            <a:grpSpLocks/>
          </p:cNvGrpSpPr>
          <p:nvPr/>
        </p:nvGrpSpPr>
        <p:grpSpPr bwMode="auto">
          <a:xfrm>
            <a:off x="179512" y="3861069"/>
            <a:ext cx="3528000" cy="2520343"/>
            <a:chOff x="4286" y="1525"/>
            <a:chExt cx="363" cy="272"/>
          </a:xfrm>
        </p:grpSpPr>
        <p:sp>
          <p:nvSpPr>
            <p:cNvPr id="542"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43"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544" name="Line 134"/>
          <p:cNvSpPr>
            <a:spLocks noChangeShapeType="1"/>
          </p:cNvSpPr>
          <p:nvPr/>
        </p:nvSpPr>
        <p:spPr bwMode="auto">
          <a:xfrm flipV="1">
            <a:off x="251420" y="4005028"/>
            <a:ext cx="144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45" name="Line 134"/>
          <p:cNvSpPr>
            <a:spLocks noChangeShapeType="1"/>
          </p:cNvSpPr>
          <p:nvPr/>
        </p:nvSpPr>
        <p:spPr bwMode="auto">
          <a:xfrm flipV="1">
            <a:off x="1043510" y="5805224"/>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46" name="Text Box 17"/>
          <p:cNvSpPr txBox="1">
            <a:spLocks noChangeArrowheads="1"/>
          </p:cNvSpPr>
          <p:nvPr/>
        </p:nvSpPr>
        <p:spPr bwMode="auto">
          <a:xfrm>
            <a:off x="1038576" y="5661204"/>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200" b="0">
                <a:solidFill>
                  <a:srgbClr val="000000"/>
                </a:solidFill>
              </a:rPr>
              <a:t>4</a:t>
            </a:r>
          </a:p>
        </p:txBody>
      </p:sp>
      <p:grpSp>
        <p:nvGrpSpPr>
          <p:cNvPr id="547" name="组合 546"/>
          <p:cNvGrpSpPr/>
          <p:nvPr/>
        </p:nvGrpSpPr>
        <p:grpSpPr>
          <a:xfrm>
            <a:off x="1979640" y="3356991"/>
            <a:ext cx="144000" cy="2952000"/>
            <a:chOff x="6948350" y="2637380"/>
            <a:chExt cx="144000" cy="3420000"/>
          </a:xfrm>
        </p:grpSpPr>
        <p:sp>
          <p:nvSpPr>
            <p:cNvPr id="548" name="Rectangle 3"/>
            <p:cNvSpPr>
              <a:spLocks noChangeArrowheads="1"/>
            </p:cNvSpPr>
            <p:nvPr/>
          </p:nvSpPr>
          <p:spPr bwMode="auto">
            <a:xfrm>
              <a:off x="6948350" y="2637380"/>
              <a:ext cx="144000" cy="3420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100">
                <a:solidFill>
                  <a:srgbClr val="000000"/>
                </a:solidFill>
                <a:latin typeface="Cambria" pitchFamily="18" charset="0"/>
                <a:ea typeface="黑体"/>
              </a:endParaRPr>
            </a:p>
          </p:txBody>
        </p:sp>
        <p:grpSp>
          <p:nvGrpSpPr>
            <p:cNvPr id="549" name="组合 300"/>
            <p:cNvGrpSpPr/>
            <p:nvPr/>
          </p:nvGrpSpPr>
          <p:grpSpPr>
            <a:xfrm flipV="1">
              <a:off x="6948350" y="2637380"/>
              <a:ext cx="144000" cy="144000"/>
              <a:chOff x="287524" y="3070225"/>
              <a:chExt cx="72008" cy="80540"/>
            </a:xfrm>
          </p:grpSpPr>
          <p:cxnSp>
            <p:nvCxnSpPr>
              <p:cNvPr id="550" name="直接连接符 54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51" name="直接连接符 55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sp>
        <p:nvSpPr>
          <p:cNvPr id="552" name="Line 132"/>
          <p:cNvSpPr>
            <a:spLocks noChangeShapeType="1"/>
          </p:cNvSpPr>
          <p:nvPr/>
        </p:nvSpPr>
        <p:spPr bwMode="auto">
          <a:xfrm flipH="1">
            <a:off x="3851900" y="3861060"/>
            <a:ext cx="0" cy="2736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53" name="Line 55"/>
          <p:cNvSpPr>
            <a:spLocks noChangeShapeType="1"/>
          </p:cNvSpPr>
          <p:nvPr/>
        </p:nvSpPr>
        <p:spPr bwMode="auto">
          <a:xfrm>
            <a:off x="3851900" y="3861060"/>
            <a:ext cx="216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54" name="Line 38"/>
          <p:cNvSpPr>
            <a:spLocks noChangeShapeType="1"/>
          </p:cNvSpPr>
          <p:nvPr/>
        </p:nvSpPr>
        <p:spPr bwMode="auto">
          <a:xfrm>
            <a:off x="3851900" y="4365131"/>
            <a:ext cx="360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55" name="矩形 554"/>
          <p:cNvSpPr/>
          <p:nvPr/>
        </p:nvSpPr>
        <p:spPr bwMode="auto">
          <a:xfrm>
            <a:off x="4391980" y="3357020"/>
            <a:ext cx="216000" cy="216000"/>
          </a:xfrm>
          <a:prstGeom prst="rect">
            <a:avLst/>
          </a:prstGeom>
          <a:solidFill>
            <a:srgbClr val="FFFFFF"/>
          </a:solidFill>
          <a:ln w="28575">
            <a:solidFill>
              <a:schemeClr val="tx1"/>
            </a:solidFill>
            <a:miter lim="800000"/>
            <a:headEnd/>
            <a:tailEnd/>
          </a:ln>
        </p:spPr>
        <p:txBody>
          <a:bodyPr wrap="none" lIns="36000" rIns="36000" anchor="ctr"/>
          <a:lstStyle/>
          <a:p>
            <a:pPr algn="ctr" eaLnBrk="0" hangingPunct="0"/>
            <a:r>
              <a:rPr lang="en-US" altLang="zh-CN" sz="1200">
                <a:solidFill>
                  <a:srgbClr val="000000"/>
                </a:solidFill>
                <a:latin typeface="Helvetica" pitchFamily="80" charset="0"/>
                <a:ea typeface="黑体"/>
                <a:sym typeface="Wingdings" pitchFamily="2" charset="2"/>
              </a:rPr>
              <a:t>=</a:t>
            </a:r>
            <a:endParaRPr lang="zh-CN" altLang="en-US" sz="1200">
              <a:solidFill>
                <a:srgbClr val="000000"/>
              </a:solidFill>
              <a:latin typeface="Helvetica" pitchFamily="80" charset="0"/>
              <a:ea typeface="黑体"/>
              <a:sym typeface="Wingdings" pitchFamily="2" charset="2"/>
            </a:endParaRPr>
          </a:p>
        </p:txBody>
      </p:sp>
      <p:grpSp>
        <p:nvGrpSpPr>
          <p:cNvPr id="556" name="Group 131"/>
          <p:cNvGrpSpPr>
            <a:grpSpLocks/>
          </p:cNvGrpSpPr>
          <p:nvPr/>
        </p:nvGrpSpPr>
        <p:grpSpPr bwMode="auto">
          <a:xfrm flipH="1">
            <a:off x="4500000" y="3573020"/>
            <a:ext cx="72000" cy="720000"/>
            <a:chOff x="4286" y="1525"/>
            <a:chExt cx="363" cy="272"/>
          </a:xfrm>
        </p:grpSpPr>
        <p:sp>
          <p:nvSpPr>
            <p:cNvPr id="557"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58"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562" name="Line 55"/>
          <p:cNvSpPr>
            <a:spLocks noChangeShapeType="1"/>
          </p:cNvSpPr>
          <p:nvPr/>
        </p:nvSpPr>
        <p:spPr bwMode="auto">
          <a:xfrm flipV="1">
            <a:off x="4427980" y="3861060"/>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63" name="Line 55"/>
          <p:cNvSpPr>
            <a:spLocks noChangeShapeType="1"/>
          </p:cNvSpPr>
          <p:nvPr/>
        </p:nvSpPr>
        <p:spPr bwMode="auto">
          <a:xfrm flipV="1">
            <a:off x="4355970" y="4293071"/>
            <a:ext cx="36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64" name="AutoShape 150"/>
          <p:cNvSpPr>
            <a:spLocks noChangeArrowheads="1"/>
          </p:cNvSpPr>
          <p:nvPr/>
        </p:nvSpPr>
        <p:spPr bwMode="auto">
          <a:xfrm>
            <a:off x="4536566" y="4257632"/>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565" name="AutoShape 150"/>
          <p:cNvSpPr>
            <a:spLocks noChangeArrowheads="1"/>
          </p:cNvSpPr>
          <p:nvPr/>
        </p:nvSpPr>
        <p:spPr bwMode="auto">
          <a:xfrm>
            <a:off x="4392550" y="3825636"/>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566" name="AutoShape 150"/>
          <p:cNvSpPr>
            <a:spLocks noChangeArrowheads="1"/>
          </p:cNvSpPr>
          <p:nvPr/>
        </p:nvSpPr>
        <p:spPr bwMode="auto">
          <a:xfrm>
            <a:off x="5112060" y="656194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567" name="Line 55"/>
          <p:cNvSpPr>
            <a:spLocks noChangeShapeType="1"/>
          </p:cNvSpPr>
          <p:nvPr/>
        </p:nvSpPr>
        <p:spPr bwMode="auto">
          <a:xfrm>
            <a:off x="4860040" y="5733320"/>
            <a:ext cx="20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68" name="任意多边形 567"/>
          <p:cNvSpPr/>
          <p:nvPr/>
        </p:nvSpPr>
        <p:spPr bwMode="auto">
          <a:xfrm>
            <a:off x="8676580" y="4797260"/>
            <a:ext cx="144000" cy="576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lnSpc>
                <a:spcPct val="125000"/>
              </a:lnSpc>
            </a:pPr>
            <a:r>
              <a:rPr kumimoji="1" lang="en-US" altLang="zh-CN" sz="900" b="0">
                <a:solidFill>
                  <a:srgbClr val="000000"/>
                </a:solidFill>
                <a:latin typeface="Times New Roman"/>
                <a:ea typeface="黑体"/>
              </a:rPr>
              <a:t>0</a:t>
            </a:r>
            <a:endParaRPr kumimoji="1" lang="en-US" altLang="zh-CN" sz="300" b="0">
              <a:solidFill>
                <a:srgbClr val="000000"/>
              </a:solidFill>
              <a:latin typeface="Times New Roman"/>
              <a:ea typeface="黑体"/>
            </a:endParaRPr>
          </a:p>
          <a:p>
            <a:pPr fontAlgn="ctr">
              <a:lnSpc>
                <a:spcPct val="125000"/>
              </a:lnSpc>
            </a:pPr>
            <a:r>
              <a:rPr kumimoji="1" lang="en-US" altLang="zh-CN" sz="900" b="0">
                <a:solidFill>
                  <a:srgbClr val="000000"/>
                </a:solidFill>
                <a:latin typeface="Times New Roman"/>
                <a:ea typeface="黑体"/>
              </a:rPr>
              <a:t>1</a:t>
            </a:r>
          </a:p>
          <a:p>
            <a:pPr fontAlgn="ctr">
              <a:lnSpc>
                <a:spcPct val="125000"/>
              </a:lnSpc>
            </a:pPr>
            <a:r>
              <a:rPr kumimoji="1" lang="en-US" altLang="zh-CN" sz="900" b="0">
                <a:solidFill>
                  <a:srgbClr val="000000"/>
                </a:solidFill>
                <a:latin typeface="Times New Roman"/>
                <a:ea typeface="黑体"/>
              </a:rPr>
              <a:t>2</a:t>
            </a:r>
          </a:p>
        </p:txBody>
      </p:sp>
      <p:grpSp>
        <p:nvGrpSpPr>
          <p:cNvPr id="559" name="Group 131"/>
          <p:cNvGrpSpPr>
            <a:grpSpLocks/>
          </p:cNvGrpSpPr>
          <p:nvPr/>
        </p:nvGrpSpPr>
        <p:grpSpPr bwMode="auto">
          <a:xfrm flipH="1">
            <a:off x="4211960" y="3573020"/>
            <a:ext cx="216000" cy="288000"/>
            <a:chOff x="4286" y="1525"/>
            <a:chExt cx="363" cy="272"/>
          </a:xfrm>
        </p:grpSpPr>
        <p:sp>
          <p:nvSpPr>
            <p:cNvPr id="560"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61"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569" name="任意多边形 568"/>
          <p:cNvSpPr/>
          <p:nvPr/>
        </p:nvSpPr>
        <p:spPr bwMode="auto">
          <a:xfrm>
            <a:off x="6588300" y="5157240"/>
            <a:ext cx="144000" cy="504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r>
              <a:rPr kumimoji="1" lang="en-US" altLang="zh-CN" sz="900" b="0">
                <a:solidFill>
                  <a:srgbClr val="000000"/>
                </a:solidFill>
                <a:latin typeface="Times New Roman"/>
                <a:ea typeface="黑体"/>
              </a:rPr>
              <a:t>0</a:t>
            </a:r>
            <a:endParaRPr kumimoji="1" lang="en-US" altLang="zh-CN" sz="300" b="0">
              <a:solidFill>
                <a:srgbClr val="000000"/>
              </a:solidFill>
              <a:latin typeface="Times New Roman"/>
              <a:ea typeface="黑体"/>
            </a:endParaRPr>
          </a:p>
          <a:p>
            <a:pPr fontAlgn="ctr"/>
            <a:r>
              <a:rPr kumimoji="1" lang="en-US" altLang="zh-CN" sz="900" b="0">
                <a:solidFill>
                  <a:srgbClr val="000000"/>
                </a:solidFill>
                <a:latin typeface="Times New Roman"/>
                <a:ea typeface="黑体"/>
              </a:rPr>
              <a:t>1</a:t>
            </a:r>
          </a:p>
          <a:p>
            <a:pPr fontAlgn="ctr"/>
            <a:r>
              <a:rPr kumimoji="1" lang="en-US" altLang="zh-CN" sz="900" b="0">
                <a:solidFill>
                  <a:srgbClr val="000000"/>
                </a:solidFill>
                <a:latin typeface="Times New Roman"/>
                <a:ea typeface="黑体"/>
              </a:rPr>
              <a:t>2</a:t>
            </a:r>
          </a:p>
        </p:txBody>
      </p:sp>
      <p:sp>
        <p:nvSpPr>
          <p:cNvPr id="570" name="Line 49"/>
          <p:cNvSpPr>
            <a:spLocks noChangeShapeType="1"/>
          </p:cNvSpPr>
          <p:nvPr/>
        </p:nvSpPr>
        <p:spPr bwMode="auto">
          <a:xfrm flipV="1">
            <a:off x="6372370" y="5589300"/>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71" name="Text Box 17"/>
          <p:cNvSpPr txBox="1">
            <a:spLocks noChangeArrowheads="1"/>
          </p:cNvSpPr>
          <p:nvPr/>
        </p:nvSpPr>
        <p:spPr bwMode="auto">
          <a:xfrm>
            <a:off x="6244010" y="5471423"/>
            <a:ext cx="12824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a:solidFill>
                  <a:srgbClr val="000000"/>
                </a:solidFill>
              </a:rPr>
              <a:t>31</a:t>
            </a:r>
          </a:p>
        </p:txBody>
      </p:sp>
      <p:sp>
        <p:nvSpPr>
          <p:cNvPr id="573" name="Line 132"/>
          <p:cNvSpPr>
            <a:spLocks noChangeShapeType="1"/>
          </p:cNvSpPr>
          <p:nvPr/>
        </p:nvSpPr>
        <p:spPr bwMode="auto">
          <a:xfrm flipH="1">
            <a:off x="3779890" y="6309420"/>
            <a:ext cx="0" cy="14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574" name="Group 131"/>
          <p:cNvGrpSpPr>
            <a:grpSpLocks/>
          </p:cNvGrpSpPr>
          <p:nvPr/>
        </p:nvGrpSpPr>
        <p:grpSpPr bwMode="auto">
          <a:xfrm>
            <a:off x="251528" y="4005428"/>
            <a:ext cx="3530579" cy="2447992"/>
            <a:chOff x="4286" y="1525"/>
            <a:chExt cx="356" cy="272"/>
          </a:xfrm>
        </p:grpSpPr>
        <p:sp>
          <p:nvSpPr>
            <p:cNvPr id="575"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76" name="Line 133"/>
            <p:cNvSpPr>
              <a:spLocks noChangeShapeType="1"/>
            </p:cNvSpPr>
            <p:nvPr/>
          </p:nvSpPr>
          <p:spPr bwMode="auto">
            <a:xfrm flipH="1" flipV="1">
              <a:off x="4286" y="1797"/>
              <a:ext cx="3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577" name="任意多边形 576"/>
          <p:cNvSpPr/>
          <p:nvPr/>
        </p:nvSpPr>
        <p:spPr bwMode="auto">
          <a:xfrm>
            <a:off x="395380" y="3645044"/>
            <a:ext cx="144000" cy="504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r>
              <a:rPr kumimoji="1" lang="en-US" altLang="zh-CN" sz="900" b="0">
                <a:solidFill>
                  <a:srgbClr val="000000"/>
                </a:solidFill>
                <a:latin typeface="Times New Roman"/>
                <a:ea typeface="黑体"/>
              </a:rPr>
              <a:t>0</a:t>
            </a:r>
            <a:endParaRPr kumimoji="1" lang="en-US" altLang="zh-CN" sz="300" b="0">
              <a:solidFill>
                <a:srgbClr val="000000"/>
              </a:solidFill>
              <a:latin typeface="Times New Roman"/>
              <a:ea typeface="黑体"/>
            </a:endParaRPr>
          </a:p>
          <a:p>
            <a:pPr fontAlgn="ctr"/>
            <a:r>
              <a:rPr kumimoji="1" lang="en-US" altLang="zh-CN" sz="900" b="0">
                <a:solidFill>
                  <a:srgbClr val="000000"/>
                </a:solidFill>
                <a:latin typeface="Times New Roman"/>
                <a:ea typeface="黑体"/>
              </a:rPr>
              <a:t>1</a:t>
            </a:r>
          </a:p>
          <a:p>
            <a:pPr fontAlgn="ctr"/>
            <a:r>
              <a:rPr kumimoji="1" lang="en-US" altLang="zh-CN" sz="900" b="0">
                <a:solidFill>
                  <a:srgbClr val="000000"/>
                </a:solidFill>
                <a:latin typeface="Times New Roman"/>
                <a:ea typeface="黑体"/>
              </a:rPr>
              <a:t>2</a:t>
            </a:r>
          </a:p>
        </p:txBody>
      </p:sp>
      <p:sp>
        <p:nvSpPr>
          <p:cNvPr id="578" name="Line 134"/>
          <p:cNvSpPr>
            <a:spLocks noChangeShapeType="1"/>
          </p:cNvSpPr>
          <p:nvPr/>
        </p:nvSpPr>
        <p:spPr bwMode="auto">
          <a:xfrm flipV="1">
            <a:off x="179512" y="3861012"/>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79" name="AutoShape 150"/>
          <p:cNvSpPr>
            <a:spLocks noChangeArrowheads="1"/>
          </p:cNvSpPr>
          <p:nvPr/>
        </p:nvSpPr>
        <p:spPr bwMode="auto">
          <a:xfrm>
            <a:off x="3813857" y="4329120"/>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grpSp>
        <p:nvGrpSpPr>
          <p:cNvPr id="580" name="组合 279"/>
          <p:cNvGrpSpPr/>
          <p:nvPr/>
        </p:nvGrpSpPr>
        <p:grpSpPr>
          <a:xfrm>
            <a:off x="2987780" y="5805180"/>
            <a:ext cx="648000" cy="504000"/>
            <a:chOff x="3132139" y="4437112"/>
            <a:chExt cx="863600" cy="1166552"/>
          </a:xfrm>
        </p:grpSpPr>
        <p:sp>
          <p:nvSpPr>
            <p:cNvPr id="581" name="Rectangle 16"/>
            <p:cNvSpPr>
              <a:spLocks noChangeAspect="1" noChangeArrowheads="1"/>
            </p:cNvSpPr>
            <p:nvPr/>
          </p:nvSpPr>
          <p:spPr bwMode="auto">
            <a:xfrm>
              <a:off x="3132139" y="4437112"/>
              <a:ext cx="863600" cy="1166552"/>
            </a:xfrm>
            <a:prstGeom prst="rect">
              <a:avLst/>
            </a:prstGeom>
            <a:solidFill>
              <a:srgbClr val="FFFFFF"/>
            </a:solidFill>
            <a:ln w="28575">
              <a:solidFill>
                <a:schemeClr val="tx1"/>
              </a:solidFill>
              <a:miter lim="800000"/>
              <a:headEnd/>
              <a:tailEnd/>
            </a:ln>
          </p:spPr>
          <p:txBody>
            <a:bodyPr wrap="none" rIns="0" anchor="t"/>
            <a:lstStyle/>
            <a:p>
              <a:pPr algn="r" fontAlgn="ctr"/>
              <a:r>
                <a:rPr kumimoji="1" lang="en-US" altLang="zh-CN" sz="1100" b="0">
                  <a:solidFill>
                    <a:srgbClr val="000000"/>
                  </a:solidFill>
                  <a:latin typeface="黑体" pitchFamily="49" charset="-122"/>
                  <a:ea typeface="黑体"/>
                </a:rPr>
                <a:t>PC</a:t>
              </a:r>
              <a:r>
                <a:rPr kumimoji="1" lang="zh-CN" altLang="en-US" sz="1100" b="0">
                  <a:solidFill>
                    <a:srgbClr val="000000"/>
                  </a:solidFill>
                  <a:latin typeface="黑体" pitchFamily="49" charset="-122"/>
                  <a:ea typeface="黑体"/>
                </a:rPr>
                <a:t>计算</a:t>
              </a:r>
            </a:p>
          </p:txBody>
        </p:sp>
        <p:sp>
          <p:nvSpPr>
            <p:cNvPr id="582" name="Text Box 17"/>
            <p:cNvSpPr txBox="1">
              <a:spLocks noChangeArrowheads="1"/>
            </p:cNvSpPr>
            <p:nvPr/>
          </p:nvSpPr>
          <p:spPr bwMode="auto">
            <a:xfrm>
              <a:off x="3132139" y="4691638"/>
              <a:ext cx="440792" cy="890470"/>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r>
                <a:rPr lang="en-US" altLang="zh-CN" sz="1000" b="0">
                  <a:solidFill>
                    <a:srgbClr val="000000"/>
                  </a:solidFill>
                </a:rPr>
                <a:t>PC</a:t>
              </a:r>
            </a:p>
            <a:p>
              <a:pPr eaLnBrk="1" fontAlgn="ctr" hangingPunct="1"/>
              <a:endParaRPr lang="en-US" altLang="zh-CN" sz="500" b="0">
                <a:solidFill>
                  <a:srgbClr val="000000"/>
                </a:solidFill>
              </a:endParaRPr>
            </a:p>
            <a:p>
              <a:pPr eaLnBrk="1" fontAlgn="ctr" hangingPunct="1"/>
              <a:r>
                <a:rPr lang="en-US" altLang="zh-CN" sz="1000" b="0">
                  <a:solidFill>
                    <a:srgbClr val="000000"/>
                  </a:solidFill>
                </a:rPr>
                <a:t>IMM</a:t>
              </a:r>
            </a:p>
          </p:txBody>
        </p:sp>
        <p:sp>
          <p:nvSpPr>
            <p:cNvPr id="583" name="Text Box 22"/>
            <p:cNvSpPr txBox="1">
              <a:spLocks noChangeArrowheads="1"/>
            </p:cNvSpPr>
            <p:nvPr/>
          </p:nvSpPr>
          <p:spPr bwMode="auto">
            <a:xfrm>
              <a:off x="3420006" y="5062470"/>
              <a:ext cx="575733" cy="356187"/>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r>
                <a:rPr lang="en-US" altLang="zh-CN" sz="1000" b="0">
                  <a:solidFill>
                    <a:srgbClr val="000000"/>
                  </a:solidFill>
                </a:rPr>
                <a:t>NPC</a:t>
              </a:r>
            </a:p>
          </p:txBody>
        </p:sp>
      </p:grpSp>
      <p:grpSp>
        <p:nvGrpSpPr>
          <p:cNvPr id="584" name="Group 131"/>
          <p:cNvGrpSpPr>
            <a:grpSpLocks/>
          </p:cNvGrpSpPr>
          <p:nvPr/>
        </p:nvGrpSpPr>
        <p:grpSpPr bwMode="auto">
          <a:xfrm flipH="1" flipV="1">
            <a:off x="3635870" y="6165411"/>
            <a:ext cx="72000" cy="216000"/>
            <a:chOff x="4286" y="1525"/>
            <a:chExt cx="363" cy="272"/>
          </a:xfrm>
        </p:grpSpPr>
        <p:sp>
          <p:nvSpPr>
            <p:cNvPr id="585"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586"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587" name="组合 586"/>
          <p:cNvGrpSpPr/>
          <p:nvPr/>
        </p:nvGrpSpPr>
        <p:grpSpPr>
          <a:xfrm>
            <a:off x="4716040" y="3356991"/>
            <a:ext cx="144000" cy="2952000"/>
            <a:chOff x="6948350" y="2637380"/>
            <a:chExt cx="144000" cy="3420000"/>
          </a:xfrm>
        </p:grpSpPr>
        <p:sp>
          <p:nvSpPr>
            <p:cNvPr id="588" name="Rectangle 3"/>
            <p:cNvSpPr>
              <a:spLocks noChangeArrowheads="1"/>
            </p:cNvSpPr>
            <p:nvPr/>
          </p:nvSpPr>
          <p:spPr bwMode="auto">
            <a:xfrm>
              <a:off x="6948350" y="2637380"/>
              <a:ext cx="144000" cy="3420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100">
                <a:solidFill>
                  <a:srgbClr val="000000"/>
                </a:solidFill>
                <a:latin typeface="Cambria" pitchFamily="18" charset="0"/>
                <a:ea typeface="黑体"/>
              </a:endParaRPr>
            </a:p>
          </p:txBody>
        </p:sp>
        <p:grpSp>
          <p:nvGrpSpPr>
            <p:cNvPr id="589" name="组合 300"/>
            <p:cNvGrpSpPr/>
            <p:nvPr/>
          </p:nvGrpSpPr>
          <p:grpSpPr>
            <a:xfrm flipV="1">
              <a:off x="6948350" y="2637380"/>
              <a:ext cx="144000" cy="144000"/>
              <a:chOff x="287524" y="3070225"/>
              <a:chExt cx="72008" cy="80540"/>
            </a:xfrm>
          </p:grpSpPr>
          <p:cxnSp>
            <p:nvCxnSpPr>
              <p:cNvPr id="590" name="直接连接符 58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91" name="直接连接符 59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grpSp>
        <p:nvGrpSpPr>
          <p:cNvPr id="592" name="组合 591"/>
          <p:cNvGrpSpPr/>
          <p:nvPr/>
        </p:nvGrpSpPr>
        <p:grpSpPr>
          <a:xfrm>
            <a:off x="6948350" y="3356991"/>
            <a:ext cx="144000" cy="2952000"/>
            <a:chOff x="6948350" y="2637380"/>
            <a:chExt cx="144000" cy="3420000"/>
          </a:xfrm>
        </p:grpSpPr>
        <p:sp>
          <p:nvSpPr>
            <p:cNvPr id="593" name="Rectangle 3"/>
            <p:cNvSpPr>
              <a:spLocks noChangeArrowheads="1"/>
            </p:cNvSpPr>
            <p:nvPr/>
          </p:nvSpPr>
          <p:spPr bwMode="auto">
            <a:xfrm>
              <a:off x="6948350" y="2637380"/>
              <a:ext cx="144000" cy="3420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100">
                <a:solidFill>
                  <a:srgbClr val="000000"/>
                </a:solidFill>
                <a:latin typeface="Cambria" pitchFamily="18" charset="0"/>
                <a:ea typeface="黑体"/>
              </a:endParaRPr>
            </a:p>
          </p:txBody>
        </p:sp>
        <p:grpSp>
          <p:nvGrpSpPr>
            <p:cNvPr id="594" name="组合 300"/>
            <p:cNvGrpSpPr/>
            <p:nvPr/>
          </p:nvGrpSpPr>
          <p:grpSpPr>
            <a:xfrm flipV="1">
              <a:off x="6948350" y="2637380"/>
              <a:ext cx="144000" cy="144000"/>
              <a:chOff x="287524" y="3070225"/>
              <a:chExt cx="72008" cy="80540"/>
            </a:xfrm>
          </p:grpSpPr>
          <p:cxnSp>
            <p:nvCxnSpPr>
              <p:cNvPr id="595" name="直接连接符 594"/>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96" name="直接连接符 595"/>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grpSp>
        <p:nvGrpSpPr>
          <p:cNvPr id="597" name="组合 596"/>
          <p:cNvGrpSpPr/>
          <p:nvPr/>
        </p:nvGrpSpPr>
        <p:grpSpPr>
          <a:xfrm>
            <a:off x="8244530" y="3356991"/>
            <a:ext cx="144000" cy="2952000"/>
            <a:chOff x="6948350" y="2637380"/>
            <a:chExt cx="144000" cy="3420000"/>
          </a:xfrm>
        </p:grpSpPr>
        <p:sp>
          <p:nvSpPr>
            <p:cNvPr id="598" name="Rectangle 3"/>
            <p:cNvSpPr>
              <a:spLocks noChangeArrowheads="1"/>
            </p:cNvSpPr>
            <p:nvPr/>
          </p:nvSpPr>
          <p:spPr bwMode="auto">
            <a:xfrm>
              <a:off x="6948350" y="2637380"/>
              <a:ext cx="144000" cy="3420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endParaRPr kumimoji="1" lang="zh-CN" altLang="en-US" sz="1100">
                <a:solidFill>
                  <a:srgbClr val="000000"/>
                </a:solidFill>
                <a:latin typeface="Cambria" pitchFamily="18" charset="0"/>
                <a:ea typeface="黑体"/>
              </a:endParaRPr>
            </a:p>
          </p:txBody>
        </p:sp>
        <p:grpSp>
          <p:nvGrpSpPr>
            <p:cNvPr id="599" name="组合 300"/>
            <p:cNvGrpSpPr/>
            <p:nvPr/>
          </p:nvGrpSpPr>
          <p:grpSpPr>
            <a:xfrm flipV="1">
              <a:off x="6948350" y="2637380"/>
              <a:ext cx="144000" cy="144000"/>
              <a:chOff x="287524" y="3070225"/>
              <a:chExt cx="72008" cy="80540"/>
            </a:xfrm>
          </p:grpSpPr>
          <p:cxnSp>
            <p:nvCxnSpPr>
              <p:cNvPr id="600" name="直接连接符 59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601" name="直接连接符 60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grpSp>
        <p:nvGrpSpPr>
          <p:cNvPr id="602" name="组合 601"/>
          <p:cNvGrpSpPr/>
          <p:nvPr/>
        </p:nvGrpSpPr>
        <p:grpSpPr>
          <a:xfrm flipV="1">
            <a:off x="2843790" y="5769360"/>
            <a:ext cx="144000" cy="216000"/>
            <a:chOff x="2771800" y="4661520"/>
            <a:chExt cx="146937" cy="576000"/>
          </a:xfrm>
        </p:grpSpPr>
        <p:sp>
          <p:nvSpPr>
            <p:cNvPr id="603" name="Line 9"/>
            <p:cNvSpPr>
              <a:spLocks noChangeShapeType="1"/>
            </p:cNvSpPr>
            <p:nvPr/>
          </p:nvSpPr>
          <p:spPr bwMode="auto">
            <a:xfrm flipV="1">
              <a:off x="2771800" y="4661520"/>
              <a:ext cx="0" cy="57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04" name="Line 55"/>
            <p:cNvSpPr>
              <a:spLocks noChangeShapeType="1"/>
            </p:cNvSpPr>
            <p:nvPr/>
          </p:nvSpPr>
          <p:spPr bwMode="auto">
            <a:xfrm>
              <a:off x="2774721" y="4661520"/>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grpSp>
        <p:nvGrpSpPr>
          <p:cNvPr id="605" name="组合 604"/>
          <p:cNvGrpSpPr/>
          <p:nvPr/>
        </p:nvGrpSpPr>
        <p:grpSpPr>
          <a:xfrm>
            <a:off x="7092386" y="5229331"/>
            <a:ext cx="1152124" cy="504000"/>
            <a:chOff x="7092386" y="4530638"/>
            <a:chExt cx="1152124" cy="196144"/>
          </a:xfrm>
        </p:grpSpPr>
        <p:grpSp>
          <p:nvGrpSpPr>
            <p:cNvPr id="606" name="组合 605"/>
            <p:cNvGrpSpPr/>
            <p:nvPr/>
          </p:nvGrpSpPr>
          <p:grpSpPr>
            <a:xfrm>
              <a:off x="8028510" y="4530638"/>
              <a:ext cx="216000" cy="196144"/>
              <a:chOff x="2771800" y="4731080"/>
              <a:chExt cx="146937" cy="523049"/>
            </a:xfrm>
          </p:grpSpPr>
          <p:sp>
            <p:nvSpPr>
              <p:cNvPr id="608" name="Line 9"/>
              <p:cNvSpPr>
                <a:spLocks noChangeShapeType="1"/>
              </p:cNvSpPr>
              <p:nvPr/>
            </p:nvSpPr>
            <p:spPr bwMode="auto">
              <a:xfrm flipV="1">
                <a:off x="2771800" y="4731151"/>
                <a:ext cx="0" cy="52297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09" name="Line 55"/>
              <p:cNvSpPr>
                <a:spLocks noChangeShapeType="1"/>
              </p:cNvSpPr>
              <p:nvPr/>
            </p:nvSpPr>
            <p:spPr bwMode="auto">
              <a:xfrm>
                <a:off x="2774721" y="4731080"/>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607" name="Line 133"/>
            <p:cNvSpPr>
              <a:spLocks noChangeShapeType="1"/>
            </p:cNvSpPr>
            <p:nvPr/>
          </p:nvSpPr>
          <p:spPr bwMode="auto">
            <a:xfrm flipH="1">
              <a:off x="7092386" y="4725180"/>
              <a:ext cx="93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610" name="Line 55"/>
          <p:cNvSpPr>
            <a:spLocks noChangeShapeType="1"/>
          </p:cNvSpPr>
          <p:nvPr/>
        </p:nvSpPr>
        <p:spPr bwMode="auto">
          <a:xfrm>
            <a:off x="8388530" y="5229251"/>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11" name="Line 55"/>
          <p:cNvSpPr>
            <a:spLocks noChangeShapeType="1"/>
          </p:cNvSpPr>
          <p:nvPr/>
        </p:nvSpPr>
        <p:spPr bwMode="auto">
          <a:xfrm>
            <a:off x="2123660" y="5733320"/>
            <a:ext cx="25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nvGrpSpPr>
          <p:cNvPr id="612" name="组合 611"/>
          <p:cNvGrpSpPr/>
          <p:nvPr/>
        </p:nvGrpSpPr>
        <p:grpSpPr>
          <a:xfrm>
            <a:off x="8532554" y="4293120"/>
            <a:ext cx="144000" cy="648000"/>
            <a:chOff x="5292096" y="3573270"/>
            <a:chExt cx="1800000" cy="575830"/>
          </a:xfrm>
        </p:grpSpPr>
        <p:sp>
          <p:nvSpPr>
            <p:cNvPr id="613" name="Line 133"/>
            <p:cNvSpPr>
              <a:spLocks noChangeShapeType="1"/>
            </p:cNvSpPr>
            <p:nvPr/>
          </p:nvSpPr>
          <p:spPr bwMode="auto">
            <a:xfrm>
              <a:off x="5292096" y="4149100"/>
              <a:ext cx="180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14" name="Line 132"/>
            <p:cNvSpPr>
              <a:spLocks noChangeShapeType="1"/>
            </p:cNvSpPr>
            <p:nvPr/>
          </p:nvSpPr>
          <p:spPr bwMode="auto">
            <a:xfrm flipH="1">
              <a:off x="5292096" y="3573270"/>
              <a:ext cx="0" cy="5758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615" name="Line 133"/>
          <p:cNvSpPr>
            <a:spLocks noChangeShapeType="1"/>
          </p:cNvSpPr>
          <p:nvPr/>
        </p:nvSpPr>
        <p:spPr bwMode="auto">
          <a:xfrm flipH="1">
            <a:off x="8388530" y="4286284"/>
            <a:ext cx="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20" name="任意多边形 619"/>
          <p:cNvSpPr/>
          <p:nvPr/>
        </p:nvSpPr>
        <p:spPr bwMode="auto">
          <a:xfrm>
            <a:off x="4067950" y="3645031"/>
            <a:ext cx="144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r>
              <a:rPr kumimoji="1" lang="en-US" altLang="zh-CN" sz="900" b="0">
                <a:solidFill>
                  <a:srgbClr val="000000"/>
                </a:solidFill>
                <a:latin typeface="Times New Roman"/>
                <a:ea typeface="黑体"/>
              </a:rPr>
              <a:t>0</a:t>
            </a:r>
            <a:endParaRPr kumimoji="1" lang="en-US" altLang="zh-CN" sz="300" b="0">
              <a:solidFill>
                <a:srgbClr val="000000"/>
              </a:solidFill>
              <a:latin typeface="Times New Roman"/>
              <a:ea typeface="黑体"/>
            </a:endParaRPr>
          </a:p>
          <a:p>
            <a:pPr fontAlgn="ctr"/>
            <a:r>
              <a:rPr kumimoji="1" lang="en-US" altLang="zh-CN" sz="900" b="0">
                <a:solidFill>
                  <a:srgbClr val="000000"/>
                </a:solidFill>
                <a:latin typeface="Times New Roman"/>
                <a:ea typeface="黑体"/>
              </a:rPr>
              <a:t>1</a:t>
            </a:r>
          </a:p>
          <a:p>
            <a:pPr fontAlgn="ctr"/>
            <a:r>
              <a:rPr kumimoji="1" lang="en-US" altLang="zh-CN" sz="900" b="0">
                <a:solidFill>
                  <a:srgbClr val="000000"/>
                </a:solidFill>
                <a:latin typeface="Times New Roman"/>
                <a:ea typeface="黑体"/>
              </a:rPr>
              <a:t>2</a:t>
            </a:r>
          </a:p>
        </p:txBody>
      </p:sp>
      <p:grpSp>
        <p:nvGrpSpPr>
          <p:cNvPr id="621" name="组合 620"/>
          <p:cNvGrpSpPr/>
          <p:nvPr/>
        </p:nvGrpSpPr>
        <p:grpSpPr>
          <a:xfrm>
            <a:off x="3923910" y="4005420"/>
            <a:ext cx="144000" cy="2448000"/>
            <a:chOff x="3995920" y="4005080"/>
            <a:chExt cx="216030" cy="2520000"/>
          </a:xfrm>
        </p:grpSpPr>
        <p:sp>
          <p:nvSpPr>
            <p:cNvPr id="622" name="Line 132"/>
            <p:cNvSpPr>
              <a:spLocks noChangeShapeType="1"/>
            </p:cNvSpPr>
            <p:nvPr/>
          </p:nvSpPr>
          <p:spPr bwMode="auto">
            <a:xfrm flipH="1">
              <a:off x="3995920" y="4005080"/>
              <a:ext cx="0" cy="2520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23" name="Line 55"/>
            <p:cNvSpPr>
              <a:spLocks noChangeShapeType="1"/>
            </p:cNvSpPr>
            <p:nvPr/>
          </p:nvSpPr>
          <p:spPr bwMode="auto">
            <a:xfrm>
              <a:off x="3995950" y="4005080"/>
              <a:ext cx="216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grpSp>
      <p:sp>
        <p:nvSpPr>
          <p:cNvPr id="624" name="AutoShape 150"/>
          <p:cNvSpPr>
            <a:spLocks noChangeArrowheads="1"/>
          </p:cNvSpPr>
          <p:nvPr/>
        </p:nvSpPr>
        <p:spPr bwMode="auto">
          <a:xfrm>
            <a:off x="3811698" y="6559656"/>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625" name="任意多边形 624"/>
          <p:cNvSpPr/>
          <p:nvPr/>
        </p:nvSpPr>
        <p:spPr bwMode="auto">
          <a:xfrm>
            <a:off x="4220350" y="4149171"/>
            <a:ext cx="144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r>
              <a:rPr kumimoji="1" lang="en-US" altLang="zh-CN" sz="900" b="0">
                <a:solidFill>
                  <a:srgbClr val="000000"/>
                </a:solidFill>
                <a:latin typeface="Times New Roman"/>
                <a:ea typeface="黑体"/>
              </a:rPr>
              <a:t>0</a:t>
            </a:r>
            <a:endParaRPr kumimoji="1" lang="en-US" altLang="zh-CN" sz="300" b="0">
              <a:solidFill>
                <a:srgbClr val="000000"/>
              </a:solidFill>
              <a:latin typeface="Times New Roman"/>
              <a:ea typeface="黑体"/>
            </a:endParaRPr>
          </a:p>
          <a:p>
            <a:pPr fontAlgn="ctr"/>
            <a:r>
              <a:rPr kumimoji="1" lang="en-US" altLang="zh-CN" sz="900" b="0">
                <a:solidFill>
                  <a:srgbClr val="000000"/>
                </a:solidFill>
                <a:latin typeface="Times New Roman"/>
                <a:ea typeface="黑体"/>
              </a:rPr>
              <a:t>1</a:t>
            </a:r>
          </a:p>
          <a:p>
            <a:pPr fontAlgn="ctr"/>
            <a:r>
              <a:rPr kumimoji="1" lang="en-US" altLang="zh-CN" sz="900" b="0">
                <a:solidFill>
                  <a:srgbClr val="000000"/>
                </a:solidFill>
                <a:latin typeface="Times New Roman"/>
                <a:ea typeface="黑体"/>
              </a:rPr>
              <a:t>2</a:t>
            </a:r>
          </a:p>
        </p:txBody>
      </p:sp>
      <p:sp>
        <p:nvSpPr>
          <p:cNvPr id="626" name="Line 38"/>
          <p:cNvSpPr>
            <a:spLocks noChangeShapeType="1"/>
          </p:cNvSpPr>
          <p:nvPr/>
        </p:nvSpPr>
        <p:spPr bwMode="auto">
          <a:xfrm>
            <a:off x="3923950" y="4509151"/>
            <a:ext cx="288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27" name="AutoShape 150"/>
          <p:cNvSpPr>
            <a:spLocks noChangeArrowheads="1"/>
          </p:cNvSpPr>
          <p:nvPr/>
        </p:nvSpPr>
        <p:spPr bwMode="auto">
          <a:xfrm>
            <a:off x="3893311" y="4473728"/>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endParaRPr kumimoji="1" lang="zh-CN" altLang="en-US" sz="1400" b="0">
              <a:solidFill>
                <a:srgbClr val="000000"/>
              </a:solidFill>
              <a:latin typeface="Times New Roman"/>
              <a:ea typeface="黑体"/>
            </a:endParaRPr>
          </a:p>
        </p:txBody>
      </p:sp>
      <p:sp>
        <p:nvSpPr>
          <p:cNvPr id="633" name="Line 132"/>
          <p:cNvSpPr>
            <a:spLocks noChangeShapeType="1"/>
          </p:cNvSpPr>
          <p:nvPr/>
        </p:nvSpPr>
        <p:spPr bwMode="auto">
          <a:xfrm flipH="1">
            <a:off x="4427980" y="3869452"/>
            <a:ext cx="0" cy="244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
        <p:nvSpPr>
          <p:cNvPr id="634" name="Line 160"/>
          <p:cNvSpPr>
            <a:spLocks noChangeShapeType="1"/>
          </p:cNvSpPr>
          <p:nvPr/>
        </p:nvSpPr>
        <p:spPr bwMode="auto">
          <a:xfrm flipH="1" flipV="1">
            <a:off x="3779890" y="6309400"/>
            <a:ext cx="648000"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latin typeface="Times New Roman"/>
              <a:ea typeface="黑体"/>
            </a:endParaRPr>
          </a:p>
        </p:txBody>
      </p:sp>
    </p:spTree>
    <p:extLst>
      <p:ext uri="{BB962C8B-B14F-4D97-AF65-F5344CB8AC3E}">
        <p14:creationId xmlns:p14="http://schemas.microsoft.com/office/powerpoint/2010/main" val="25136221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a:lstStyle/>
          <a:p>
            <a:pPr eaLnBrk="1" hangingPunct="1"/>
            <a:r>
              <a:rPr lang="zh-CN" altLang="en-US" sz="3200" dirty="0">
                <a:ea typeface="黑体" pitchFamily="2" charset="-122"/>
              </a:rPr>
              <a:t>时钟驱动的流水线时空图</a:t>
            </a:r>
          </a:p>
        </p:txBody>
      </p:sp>
      <p:sp>
        <p:nvSpPr>
          <p:cNvPr id="171010" name="灯片编号占位符 3"/>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719D4F-40CC-43D9-BF18-07A248A0F58C}" type="slidenum">
              <a:rPr lang="zh-CN" altLang="en-US" smtClean="0">
                <a:solidFill>
                  <a:srgbClr val="000000"/>
                </a:solidFill>
              </a:rPr>
              <a:pPr fontAlgn="base">
                <a:spcBef>
                  <a:spcPct val="0"/>
                </a:spcBef>
                <a:spcAft>
                  <a:spcPct val="0"/>
                </a:spcAft>
                <a:defRPr/>
              </a:pPr>
              <a:t>33</a:t>
            </a:fld>
            <a:endParaRPr lang="en-US" altLang="zh-CN">
              <a:solidFill>
                <a:srgbClr val="000000"/>
              </a:solidFill>
            </a:endParaRPr>
          </a:p>
        </p:txBody>
      </p:sp>
      <p:sp>
        <p:nvSpPr>
          <p:cNvPr id="135" name="内容占位符 2"/>
          <p:cNvSpPr>
            <a:spLocks noGrp="1"/>
          </p:cNvSpPr>
          <p:nvPr>
            <p:ph idx="1"/>
          </p:nvPr>
        </p:nvSpPr>
        <p:spPr>
          <a:xfrm>
            <a:off x="107950" y="836712"/>
            <a:ext cx="8928100" cy="3282950"/>
          </a:xfrm>
        </p:spPr>
        <p:txBody>
          <a:bodyPr rtlCol="0">
            <a:normAutofit fontScale="85000" lnSpcReduction="20000"/>
          </a:bodyPr>
          <a:lstStyle/>
          <a:p>
            <a:pPr eaLnBrk="1" hangingPunct="1">
              <a:spcAft>
                <a:spcPts val="0"/>
              </a:spcAft>
              <a:defRPr/>
            </a:pPr>
            <a:r>
              <a:rPr lang="zh-CN" altLang="en-US" dirty="0"/>
              <a:t>本图用途：需精确分析指令</a:t>
            </a:r>
            <a:r>
              <a:rPr lang="en-US" altLang="zh-CN" dirty="0"/>
              <a:t>/</a:t>
            </a:r>
            <a:r>
              <a:rPr lang="zh-CN" altLang="en-US" dirty="0"/>
              <a:t>时间</a:t>
            </a:r>
            <a:r>
              <a:rPr lang="en-US" altLang="zh-CN" dirty="0"/>
              <a:t>/</a:t>
            </a:r>
            <a:r>
              <a:rPr lang="zh-CN" altLang="en-US" dirty="0"/>
              <a:t>流水线</a:t>
            </a:r>
            <a:r>
              <a:rPr lang="en-US" altLang="zh-CN" dirty="0"/>
              <a:t>3</a:t>
            </a:r>
            <a:r>
              <a:rPr lang="zh-CN" altLang="en-US" dirty="0"/>
              <a:t>者关系时</a:t>
            </a:r>
            <a:endParaRPr lang="en-US" altLang="zh-CN" dirty="0"/>
          </a:p>
          <a:p>
            <a:pPr lvl="1" eaLnBrk="1" hangingPunct="1">
              <a:spcAft>
                <a:spcPts val="0"/>
              </a:spcAft>
              <a:defRPr/>
            </a:pPr>
            <a:r>
              <a:rPr lang="zh-CN" altLang="en-US" dirty="0"/>
              <a:t>行：某个时钟，指令流分别处于哪些阶段</a:t>
            </a:r>
            <a:endParaRPr lang="en-US" altLang="zh-CN" dirty="0"/>
          </a:p>
          <a:p>
            <a:pPr lvl="1" eaLnBrk="1" hangingPunct="1">
              <a:spcAft>
                <a:spcPts val="0"/>
              </a:spcAft>
              <a:defRPr/>
            </a:pPr>
            <a:r>
              <a:rPr lang="zh-CN" altLang="en-US" dirty="0"/>
              <a:t>列：某个部件，在时间方向上执行了哪些指令</a:t>
            </a:r>
            <a:endParaRPr lang="en-US" altLang="zh-CN" dirty="0"/>
          </a:p>
          <a:p>
            <a:pPr eaLnBrk="1" hangingPunct="1">
              <a:spcAft>
                <a:spcPts val="0"/>
              </a:spcAft>
              <a:defRPr/>
            </a:pPr>
            <a:r>
              <a:rPr lang="zh-CN" altLang="en-US" dirty="0"/>
              <a:t>注意区分流水阶段与流水线寄存器的关系</a:t>
            </a:r>
            <a:endParaRPr lang="en-US" altLang="zh-CN" dirty="0"/>
          </a:p>
          <a:p>
            <a:pPr eaLnBrk="1" hangingPunct="1">
              <a:spcAft>
                <a:spcPts val="0"/>
              </a:spcAft>
              <a:defRPr/>
            </a:pPr>
            <a:r>
              <a:rPr lang="zh-CN" altLang="en-US" dirty="0"/>
              <a:t>可以看出，在</a:t>
            </a:r>
            <a:r>
              <a:rPr lang="en-US" altLang="zh-CN" dirty="0"/>
              <a:t>CLK5</a:t>
            </a:r>
            <a:r>
              <a:rPr lang="zh-CN" altLang="en-US" dirty="0"/>
              <a:t>后，流水线全部充满</a:t>
            </a:r>
            <a:endParaRPr lang="en-US" altLang="zh-CN" dirty="0"/>
          </a:p>
          <a:p>
            <a:pPr lvl="1" eaLnBrk="1" hangingPunct="1">
              <a:spcAft>
                <a:spcPts val="0"/>
              </a:spcAft>
              <a:defRPr/>
            </a:pPr>
            <a:r>
              <a:rPr lang="zh-CN" altLang="en-US" dirty="0"/>
              <a:t>所有部件都在执行指令</a:t>
            </a:r>
            <a:endParaRPr lang="en-US" altLang="zh-CN" dirty="0"/>
          </a:p>
          <a:p>
            <a:pPr lvl="2" eaLnBrk="1" hangingPunct="1">
              <a:spcAft>
                <a:spcPts val="0"/>
              </a:spcAft>
              <a:defRPr/>
            </a:pPr>
            <a:r>
              <a:rPr lang="zh-CN" altLang="en-US" dirty="0"/>
              <a:t>只是不同的指令</a:t>
            </a:r>
            <a:endParaRPr lang="en-US" altLang="zh-CN" dirty="0"/>
          </a:p>
        </p:txBody>
      </p:sp>
      <p:graphicFrame>
        <p:nvGraphicFramePr>
          <p:cNvPr id="6" name="表格 5"/>
          <p:cNvGraphicFramePr>
            <a:graphicFrameLocks noGrp="1"/>
          </p:cNvGraphicFramePr>
          <p:nvPr/>
        </p:nvGraphicFramePr>
        <p:xfrm>
          <a:off x="412750" y="3860800"/>
          <a:ext cx="8407400" cy="2526720"/>
        </p:xfrm>
        <a:graphic>
          <a:graphicData uri="http://schemas.openxmlformats.org/drawingml/2006/table">
            <a:tbl>
              <a:tblPr/>
              <a:tblGrid>
                <a:gridCol w="900113">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792162">
                  <a:extLst>
                    <a:ext uri="{9D8B030D-6E8A-4147-A177-3AD203B41FA5}">
                      <a16:colId xmlns:a16="http://schemas.microsoft.com/office/drawing/2014/main" val="20003"/>
                    </a:ext>
                  </a:extLst>
                </a:gridCol>
                <a:gridCol w="458788">
                  <a:extLst>
                    <a:ext uri="{9D8B030D-6E8A-4147-A177-3AD203B41FA5}">
                      <a16:colId xmlns:a16="http://schemas.microsoft.com/office/drawing/2014/main" val="20004"/>
                    </a:ext>
                  </a:extLst>
                </a:gridCol>
                <a:gridCol w="476250">
                  <a:extLst>
                    <a:ext uri="{9D8B030D-6E8A-4147-A177-3AD203B41FA5}">
                      <a16:colId xmlns:a16="http://schemas.microsoft.com/office/drawing/2014/main" val="20005"/>
                    </a:ext>
                  </a:extLst>
                </a:gridCol>
                <a:gridCol w="403225">
                  <a:extLst>
                    <a:ext uri="{9D8B030D-6E8A-4147-A177-3AD203B41FA5}">
                      <a16:colId xmlns:a16="http://schemas.microsoft.com/office/drawing/2014/main" val="20006"/>
                    </a:ext>
                  </a:extLst>
                </a:gridCol>
                <a:gridCol w="403225">
                  <a:extLst>
                    <a:ext uri="{9D8B030D-6E8A-4147-A177-3AD203B41FA5}">
                      <a16:colId xmlns:a16="http://schemas.microsoft.com/office/drawing/2014/main" val="20007"/>
                    </a:ext>
                  </a:extLst>
                </a:gridCol>
                <a:gridCol w="403225">
                  <a:extLst>
                    <a:ext uri="{9D8B030D-6E8A-4147-A177-3AD203B41FA5}">
                      <a16:colId xmlns:a16="http://schemas.microsoft.com/office/drawing/2014/main" val="20008"/>
                    </a:ext>
                  </a:extLst>
                </a:gridCol>
                <a:gridCol w="403225">
                  <a:extLst>
                    <a:ext uri="{9D8B030D-6E8A-4147-A177-3AD203B41FA5}">
                      <a16:colId xmlns:a16="http://schemas.microsoft.com/office/drawing/2014/main" val="20009"/>
                    </a:ext>
                  </a:extLst>
                </a:gridCol>
                <a:gridCol w="403225">
                  <a:extLst>
                    <a:ext uri="{9D8B030D-6E8A-4147-A177-3AD203B41FA5}">
                      <a16:colId xmlns:a16="http://schemas.microsoft.com/office/drawing/2014/main" val="20010"/>
                    </a:ext>
                  </a:extLst>
                </a:gridCol>
                <a:gridCol w="403225">
                  <a:extLst>
                    <a:ext uri="{9D8B030D-6E8A-4147-A177-3AD203B41FA5}">
                      <a16:colId xmlns:a16="http://schemas.microsoft.com/office/drawing/2014/main" val="20011"/>
                    </a:ext>
                  </a:extLst>
                </a:gridCol>
                <a:gridCol w="466725">
                  <a:extLst>
                    <a:ext uri="{9D8B030D-6E8A-4147-A177-3AD203B41FA5}">
                      <a16:colId xmlns:a16="http://schemas.microsoft.com/office/drawing/2014/main" val="20012"/>
                    </a:ext>
                  </a:extLst>
                </a:gridCol>
                <a:gridCol w="468312">
                  <a:extLst>
                    <a:ext uri="{9D8B030D-6E8A-4147-A177-3AD203B41FA5}">
                      <a16:colId xmlns:a16="http://schemas.microsoft.com/office/drawing/2014/main" val="20013"/>
                    </a:ext>
                  </a:extLst>
                </a:gridCol>
                <a:gridCol w="403225">
                  <a:extLst>
                    <a:ext uri="{9D8B030D-6E8A-4147-A177-3AD203B41FA5}">
                      <a16:colId xmlns:a16="http://schemas.microsoft.com/office/drawing/2014/main" val="20014"/>
                    </a:ext>
                  </a:extLst>
                </a:gridCol>
                <a:gridCol w="403225">
                  <a:extLst>
                    <a:ext uri="{9D8B030D-6E8A-4147-A177-3AD203B41FA5}">
                      <a16:colId xmlns:a16="http://schemas.microsoft.com/office/drawing/2014/main" val="20015"/>
                    </a:ext>
                  </a:extLst>
                </a:gridCol>
              </a:tblGrid>
              <a:tr h="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Calibri" pitchFamily="34" charset="0"/>
                          <a:ea typeface="黑体" pitchFamily="2" charset="-122"/>
                          <a:cs typeface="Times New Roman" pitchFamily="18" charset="0"/>
                        </a:rPr>
                        <a:t>相对</a:t>
                      </a:r>
                      <a:r>
                        <a:rPr kumimoji="0" lang="en-US" altLang="zh-CN" sz="1600" b="0" i="0" u="none" strike="noStrike" cap="none" normalizeH="0" baseline="0" dirty="0">
                          <a:ln>
                            <a:noFill/>
                          </a:ln>
                          <a:solidFill>
                            <a:schemeClr val="tx1"/>
                          </a:solidFill>
                          <a:effectLst/>
                          <a:latin typeface="Calibri" pitchFamily="34" charset="0"/>
                          <a:ea typeface="黑体" pitchFamily="2" charset="-122"/>
                          <a:cs typeface="Times New Roman" pitchFamily="18" charset="0"/>
                        </a:rPr>
                        <a:t>PC</a:t>
                      </a:r>
                      <a:r>
                        <a:rPr kumimoji="0" lang="zh-CN" altLang="en-US" sz="1600" b="0" i="0" u="none" strike="noStrike" cap="none" normalizeH="0" baseline="0" dirty="0">
                          <a:ln>
                            <a:noFill/>
                          </a:ln>
                          <a:solidFill>
                            <a:schemeClr val="tx1"/>
                          </a:solidFill>
                          <a:effectLst/>
                          <a:latin typeface="Calibri" pitchFamily="34" charset="0"/>
                          <a:ea typeface="黑体" pitchFamily="2" charset="-122"/>
                          <a:cs typeface="Times New Roman" pitchFamily="18" charset="0"/>
                        </a:rPr>
                        <a:t>的地址偏移</a:t>
                      </a:r>
                    </a:p>
                  </a:txBody>
                  <a:tcPr marL="36000" marR="36000" marT="36000" marB="3600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IF</a:t>
                      </a:r>
                      <a:r>
                        <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rPr>
                        <a:t>级</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ID/RF</a:t>
                      </a:r>
                      <a:r>
                        <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rPr>
                        <a:t>级</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EX</a:t>
                      </a:r>
                      <a:r>
                        <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rPr>
                        <a:t>级</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MEM</a:t>
                      </a:r>
                      <a:r>
                        <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rPr>
                        <a:t>级</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WB</a:t>
                      </a:r>
                      <a:r>
                        <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rPr>
                        <a:t>级</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rPr>
                        <a:t>指令</a:t>
                      </a:r>
                    </a:p>
                  </a:txBody>
                  <a:tcPr marL="0" marR="0" marT="36000" marB="36000" anchor="ct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CLK</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PC</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IM</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IF/ID</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ID/EX</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EX/MEM</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MEM/WB</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RF</a:t>
                      </a: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0</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Courier New" pitchFamily="49" charset="0"/>
                      </a:endParaRPr>
                    </a:p>
                  </a:txBody>
                  <a:tcPr marL="0" marR="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黑体" pitchFamily="2" charset="-122"/>
                          <a:cs typeface="Courier New" pitchFamily="49" charset="0"/>
                        </a:rPr>
                        <a:t>Instr 1</a:t>
                      </a:r>
                    </a:p>
                  </a:txBody>
                  <a:tcPr marL="0" marR="0" marT="36000" marB="36000" anchor="ct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黑体" pitchFamily="2" charset="-122"/>
                          <a:cs typeface="Courier New" pitchFamily="49" charset="0"/>
                          <a:sym typeface="Wingdings 3" pitchFamily="18" charset="2"/>
                        </a:rPr>
                        <a:t> </a:t>
                      </a:r>
                      <a:r>
                        <a:rPr kumimoji="0" lang="en-US" altLang="zh-CN" sz="1600" b="0" i="0" u="none" strike="noStrike" cap="none" normalizeH="0" baseline="0">
                          <a:ln>
                            <a:noFill/>
                          </a:ln>
                          <a:solidFill>
                            <a:schemeClr val="tx1"/>
                          </a:solidFill>
                          <a:effectLst/>
                          <a:latin typeface="Courier New" pitchFamily="49" charset="0"/>
                          <a:ea typeface="黑体" pitchFamily="2" charset="-122"/>
                          <a:cs typeface="Courier New" pitchFamily="49" charset="0"/>
                          <a:sym typeface="Wingdings 3" pitchFamily="18" charset="2"/>
                        </a:rPr>
                        <a:t>1</a:t>
                      </a:r>
                      <a:endParaRPr kumimoji="0" lang="zh-CN" altLang="en-US" sz="1600" b="1" i="0" u="none" strike="noStrike" cap="none" normalizeH="0" baseline="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黑体" pitchFamily="2" charset="-122"/>
                          <a:cs typeface="Courier New" pitchFamily="49" charset="0"/>
                        </a:rPr>
                        <a:t>0</a:t>
                      </a:r>
                      <a:r>
                        <a:rPr kumimoji="0" lang="en-US" altLang="zh-CN" sz="1600" b="0" i="0" u="none" strike="noStrike" cap="none" normalizeH="0" baseline="0">
                          <a:ln>
                            <a:noFill/>
                          </a:ln>
                          <a:solidFill>
                            <a:schemeClr val="tx1"/>
                          </a:solidFill>
                          <a:effectLst/>
                          <a:latin typeface="Courier New" pitchFamily="49" charset="0"/>
                          <a:ea typeface="黑体" pitchFamily="2" charset="-122"/>
                          <a:cs typeface="Courier New" pitchFamily="49" charset="0"/>
                          <a:sym typeface="Wingdings" pitchFamily="2" charset="2"/>
                        </a:rPr>
                        <a:t>4</a:t>
                      </a:r>
                      <a:endParaRPr kumimoji="0" lang="zh-CN" altLang="en-US" sz="1600" b="0" i="0" u="none" strike="noStrike" cap="none" normalizeH="0" baseline="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 1</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 1</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4</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Courier New" pitchFamily="49" charset="0"/>
                      </a:endParaRPr>
                    </a:p>
                  </a:txBody>
                  <a:tcPr marL="0" marR="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黑体" pitchFamily="2" charset="-122"/>
                          <a:cs typeface="Courier New" pitchFamily="49" charset="0"/>
                        </a:rPr>
                        <a:t>Instr 2</a:t>
                      </a:r>
                      <a:endParaRPr kumimoji="0" lang="zh-CN" altLang="en-US" sz="1600" b="0" i="0" u="none" strike="noStrike" cap="none" normalizeH="0" baseline="0">
                        <a:ln>
                          <a:noFill/>
                        </a:ln>
                        <a:solidFill>
                          <a:schemeClr val="tx1"/>
                        </a:solidFill>
                        <a:effectLst/>
                        <a:latin typeface="Courier New" pitchFamily="49" charset="0"/>
                        <a:ea typeface="黑体" pitchFamily="2" charset="-122"/>
                        <a:cs typeface="Courier New" pitchFamily="49" charset="0"/>
                      </a:endParaRPr>
                    </a:p>
                  </a:txBody>
                  <a:tcPr marL="0" marR="0" marT="36000" marB="36000" anchor="ct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285750" marR="0" lvl="0" indent="-285750" algn="ctr" defTabSz="914400" rtl="0" eaLnBrk="1" fontAlgn="base" latinLnBrk="0" hangingPunct="1">
                        <a:lnSpc>
                          <a:spcPct val="100000"/>
                        </a:lnSpc>
                        <a:spcBef>
                          <a:spcPct val="0"/>
                        </a:spcBef>
                        <a:spcAft>
                          <a:spcPct val="0"/>
                        </a:spcAft>
                        <a:buClrTx/>
                        <a:buSzTx/>
                        <a:buFont typeface="Wingdings 3" pitchFamily="18" charset="2"/>
                        <a:buChar char="="/>
                        <a:tabLst/>
                      </a:pPr>
                      <a:r>
                        <a:rPr kumimoji="0" lang="en-US" altLang="zh-CN" sz="1600" b="0" i="0" u="none" strike="noStrike" cap="none" normalizeH="0" baseline="0">
                          <a:ln>
                            <a:noFill/>
                          </a:ln>
                          <a:solidFill>
                            <a:schemeClr val="tx1"/>
                          </a:solidFill>
                          <a:effectLst/>
                          <a:latin typeface="Courier New" pitchFamily="49" charset="0"/>
                          <a:ea typeface="黑体" pitchFamily="2" charset="-122"/>
                          <a:cs typeface="Courier New" pitchFamily="49" charset="0"/>
                          <a:sym typeface="Wingdings 3" pitchFamily="18" charset="2"/>
                        </a:rPr>
                        <a:t>2</a:t>
                      </a:r>
                      <a:endParaRPr kumimoji="0" lang="zh-CN" altLang="en-US" sz="1600" b="1" i="0" u="none" strike="noStrike" cap="none" normalizeH="0" baseline="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黑体" pitchFamily="2" charset="-122"/>
                          <a:cs typeface="Courier New" pitchFamily="49" charset="0"/>
                          <a:sym typeface="Wingdings" pitchFamily="2" charset="2"/>
                        </a:rPr>
                        <a:t>48</a:t>
                      </a:r>
                      <a:endParaRPr kumimoji="0" lang="zh-CN" altLang="en-US" sz="1600" b="0" i="0" u="none" strike="noStrike" cap="none" normalizeH="0" baseline="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 2</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 2</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 1</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3"/>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8</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Courier New" pitchFamily="49" charset="0"/>
                      </a:endParaRPr>
                    </a:p>
                  </a:txBody>
                  <a:tcPr marL="0" marR="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黑体" pitchFamily="2" charset="-122"/>
                          <a:cs typeface="Courier New" pitchFamily="49" charset="0"/>
                        </a:rPr>
                        <a:t>Instr 3</a:t>
                      </a:r>
                    </a:p>
                  </a:txBody>
                  <a:tcPr marL="0" marR="0" marT="36000" marB="36000" anchor="ct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285750" marR="0" lvl="0" indent="-285750" algn="ctr" defTabSz="914400" rtl="0" eaLnBrk="1" fontAlgn="base" latinLnBrk="0" hangingPunct="1">
                        <a:lnSpc>
                          <a:spcPct val="100000"/>
                        </a:lnSpc>
                        <a:spcBef>
                          <a:spcPct val="0"/>
                        </a:spcBef>
                        <a:spcAft>
                          <a:spcPct val="0"/>
                        </a:spcAft>
                        <a:buClrTx/>
                        <a:buSzTx/>
                        <a:buFont typeface="Wingdings 3" pitchFamily="18" charset="2"/>
                        <a:buChar char="="/>
                        <a:tabLst/>
                      </a:pPr>
                      <a:r>
                        <a:rPr kumimoji="0" lang="en-US" altLang="zh-CN" sz="1600" b="0" i="0" u="none" strike="noStrike" cap="none" normalizeH="0" baseline="0">
                          <a:ln>
                            <a:noFill/>
                          </a:ln>
                          <a:solidFill>
                            <a:schemeClr val="tx1"/>
                          </a:solidFill>
                          <a:effectLst/>
                          <a:latin typeface="Courier New" pitchFamily="49" charset="0"/>
                          <a:ea typeface="黑体" pitchFamily="2" charset="-122"/>
                          <a:cs typeface="Courier New" pitchFamily="49" charset="0"/>
                          <a:sym typeface="Wingdings 3" pitchFamily="18" charset="2"/>
                        </a:rPr>
                        <a:t>3</a:t>
                      </a:r>
                      <a:endParaRPr kumimoji="0" lang="zh-CN" altLang="en-US" sz="1600" b="1" i="0" u="none" strike="noStrike" cap="none" normalizeH="0" baseline="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黑体" pitchFamily="2" charset="-122"/>
                          <a:cs typeface="Courier New" pitchFamily="49" charset="0"/>
                          <a:sym typeface="Wingdings" pitchFamily="2" charset="2"/>
                        </a:rPr>
                        <a:t>812</a:t>
                      </a:r>
                      <a:endParaRPr kumimoji="0" lang="zh-CN" altLang="en-US" sz="1600" b="0" i="0" u="none" strike="noStrike" cap="none" normalizeH="0" baseline="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 3</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 3</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 2</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 1</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4"/>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12</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Courier New" pitchFamily="49" charset="0"/>
                      </a:endParaRPr>
                    </a:p>
                  </a:txBody>
                  <a:tcPr marL="0" marR="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黑体" pitchFamily="2" charset="-122"/>
                          <a:cs typeface="Courier New" pitchFamily="49" charset="0"/>
                        </a:rPr>
                        <a:t>Instr 4</a:t>
                      </a:r>
                    </a:p>
                  </a:txBody>
                  <a:tcPr marL="0" marR="0" marT="36000" marB="36000" anchor="ct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285750" marR="0" lvl="0" indent="-285750" algn="ctr" defTabSz="914400" rtl="0" eaLnBrk="1" fontAlgn="base" latinLnBrk="0" hangingPunct="1">
                        <a:lnSpc>
                          <a:spcPct val="100000"/>
                        </a:lnSpc>
                        <a:spcBef>
                          <a:spcPct val="0"/>
                        </a:spcBef>
                        <a:spcAft>
                          <a:spcPct val="0"/>
                        </a:spcAft>
                        <a:buClrTx/>
                        <a:buSzTx/>
                        <a:buFont typeface="Wingdings 3" pitchFamily="18" charset="2"/>
                        <a:buChar char="="/>
                        <a:tabLst/>
                      </a:pPr>
                      <a:r>
                        <a:rPr kumimoji="0" lang="en-US" altLang="zh-CN" sz="1600" b="0" i="0" u="none" strike="noStrike" cap="none" normalizeH="0" baseline="0">
                          <a:ln>
                            <a:noFill/>
                          </a:ln>
                          <a:solidFill>
                            <a:schemeClr val="tx1"/>
                          </a:solidFill>
                          <a:effectLst/>
                          <a:latin typeface="Courier New" pitchFamily="49" charset="0"/>
                          <a:ea typeface="黑体" pitchFamily="2" charset="-122"/>
                          <a:cs typeface="Courier New" pitchFamily="49" charset="0"/>
                          <a:sym typeface="Wingdings 3" pitchFamily="18" charset="2"/>
                        </a:rPr>
                        <a:t>4</a:t>
                      </a:r>
                      <a:endParaRPr kumimoji="0" lang="zh-CN" altLang="en-US" sz="1600" b="1" i="0" u="none" strike="noStrike" cap="none" normalizeH="0" baseline="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黑体" pitchFamily="2" charset="-122"/>
                          <a:cs typeface="Courier New" pitchFamily="49" charset="0"/>
                          <a:sym typeface="Wingdings" pitchFamily="2" charset="2"/>
                        </a:rPr>
                        <a:t>1216</a:t>
                      </a:r>
                      <a:endParaRPr kumimoji="0" lang="zh-CN" altLang="en-US" sz="1600" b="0" i="0" u="none" strike="noStrike" cap="none" normalizeH="0" baseline="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 4</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 4</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 3</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 2</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Instr1</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5"/>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Courier New" pitchFamily="49" charset="0"/>
                        </a:rPr>
                        <a:t>16</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Courier New" pitchFamily="49" charset="0"/>
                      </a:endParaRPr>
                    </a:p>
                  </a:txBody>
                  <a:tcPr marL="0" marR="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黑体" pitchFamily="2" charset="-122"/>
                          <a:cs typeface="Courier New" pitchFamily="49" charset="0"/>
                        </a:rPr>
                        <a:t>Instr 5</a:t>
                      </a:r>
                      <a:endParaRPr kumimoji="0" lang="zh-CN" altLang="en-US" sz="1600" b="0" i="0" u="none" strike="noStrike" cap="none" normalizeH="0" baseline="0">
                        <a:ln>
                          <a:noFill/>
                        </a:ln>
                        <a:solidFill>
                          <a:schemeClr val="tx1"/>
                        </a:solidFill>
                        <a:effectLst/>
                        <a:latin typeface="Courier New" pitchFamily="49" charset="0"/>
                        <a:ea typeface="黑体" pitchFamily="2" charset="-122"/>
                        <a:cs typeface="Courier New" pitchFamily="49" charset="0"/>
                      </a:endParaRPr>
                    </a:p>
                  </a:txBody>
                  <a:tcPr marL="0" marR="0" marT="36000" marB="36000" anchor="ct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黑体" pitchFamily="2" charset="-122"/>
                          <a:cs typeface="Courier New" pitchFamily="49" charset="0"/>
                          <a:sym typeface="Wingdings 3" pitchFamily="18" charset="2"/>
                        </a:rPr>
                        <a:t> </a:t>
                      </a:r>
                      <a:r>
                        <a:rPr kumimoji="0" lang="en-US" altLang="zh-CN" sz="1600" b="0" i="0" u="none" strike="noStrike" cap="none" normalizeH="0" baseline="0">
                          <a:ln>
                            <a:noFill/>
                          </a:ln>
                          <a:solidFill>
                            <a:schemeClr val="tx1"/>
                          </a:solidFill>
                          <a:effectLst/>
                          <a:latin typeface="Courier New" pitchFamily="49" charset="0"/>
                          <a:ea typeface="黑体" pitchFamily="2" charset="-122"/>
                          <a:cs typeface="Courier New" pitchFamily="49" charset="0"/>
                          <a:sym typeface="Wingdings 3" pitchFamily="18" charset="2"/>
                        </a:rPr>
                        <a:t>5</a:t>
                      </a:r>
                      <a:endParaRPr kumimoji="0" lang="zh-CN" altLang="en-US" sz="1600" b="1" i="0" u="none" strike="noStrike" cap="none" normalizeH="0" baseline="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黑体" pitchFamily="2" charset="-122"/>
                          <a:cs typeface="Courier New" pitchFamily="49" charset="0"/>
                          <a:sym typeface="Wingdings" pitchFamily="2" charset="2"/>
                        </a:rPr>
                        <a:t>1620</a:t>
                      </a:r>
                      <a:endParaRPr kumimoji="0" lang="zh-CN" altLang="en-US" sz="1600" b="0" i="0" u="none" strike="noStrike" cap="none" normalizeH="0" baseline="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 5</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 5</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92D050"/>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 4</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92D050"/>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 3</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92D050"/>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 2</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92D050"/>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Instr1</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92D050"/>
                    </a:solidFill>
                  </a:tcPr>
                </a:tc>
                <a:tc hMerge="1">
                  <a:txBody>
                    <a:bodyPr/>
                    <a:lstStyle/>
                    <a:p>
                      <a:endParaRPr lang="zh-CN" altLang="en-US"/>
                    </a:p>
                  </a:txBody>
                  <a:tcPr/>
                </a:tc>
                <a:extLst>
                  <a:ext uri="{0D108BD9-81ED-4DB2-BD59-A6C34878D82A}">
                    <a16:rowId xmlns:a16="http://schemas.microsoft.com/office/drawing/2014/main" val="10006"/>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Courier New" pitchFamily="49" charset="0"/>
                        </a:rPr>
                        <a:t>20</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Courier New" pitchFamily="49" charset="0"/>
                      </a:endParaRPr>
                    </a:p>
                  </a:txBody>
                  <a:tcPr marL="0" marR="0" marT="36000" marB="360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ourier New" pitchFamily="49" charset="0"/>
                          <a:ea typeface="黑体" pitchFamily="2" charset="-122"/>
                          <a:cs typeface="Courier New" pitchFamily="49" charset="0"/>
                        </a:rPr>
                        <a:t>Instr 6</a:t>
                      </a:r>
                      <a:endParaRPr kumimoji="0" lang="zh-CN" altLang="en-US" sz="1600" b="0" i="0" u="none" strike="noStrike" cap="none" normalizeH="0" baseline="0">
                        <a:ln>
                          <a:noFill/>
                        </a:ln>
                        <a:solidFill>
                          <a:schemeClr val="tx1"/>
                        </a:solidFill>
                        <a:effectLst/>
                        <a:latin typeface="Courier New" pitchFamily="49" charset="0"/>
                        <a:ea typeface="黑体" pitchFamily="2" charset="-122"/>
                        <a:cs typeface="Courier New" pitchFamily="49" charset="0"/>
                      </a:endParaRPr>
                    </a:p>
                  </a:txBody>
                  <a:tcPr marL="0" marR="0" marT="36000" marB="36000" anchor="ct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黑体" pitchFamily="2" charset="-122"/>
                          <a:cs typeface="Courier New" pitchFamily="49" charset="0"/>
                          <a:sym typeface="Wingdings 3" pitchFamily="18" charset="2"/>
                        </a:rPr>
                        <a:t> </a:t>
                      </a:r>
                      <a:r>
                        <a:rPr kumimoji="0" lang="en-US" altLang="zh-CN" sz="1600" b="0" i="0" u="none" strike="noStrike" cap="none" normalizeH="0" baseline="0">
                          <a:ln>
                            <a:noFill/>
                          </a:ln>
                          <a:solidFill>
                            <a:schemeClr val="tx1"/>
                          </a:solidFill>
                          <a:effectLst/>
                          <a:latin typeface="Courier New" pitchFamily="49" charset="0"/>
                          <a:ea typeface="黑体" pitchFamily="2" charset="-122"/>
                          <a:cs typeface="Courier New" pitchFamily="49" charset="0"/>
                          <a:sym typeface="Wingdings 3" pitchFamily="18" charset="2"/>
                        </a:rPr>
                        <a:t>6</a:t>
                      </a:r>
                      <a:endParaRPr kumimoji="0" lang="zh-CN" altLang="en-US" sz="1600" b="1" i="0" u="none" strike="noStrike" cap="none" normalizeH="0" baseline="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黑体" pitchFamily="2" charset="-122"/>
                          <a:cs typeface="Courier New" pitchFamily="49" charset="0"/>
                          <a:sym typeface="Wingdings" pitchFamily="2" charset="2"/>
                        </a:rPr>
                        <a:t>2024</a:t>
                      </a:r>
                      <a:endParaRPr kumimoji="0" lang="zh-CN" altLang="en-US" sz="1600" b="0" i="0" u="none" strike="noStrike" cap="none" normalizeH="0" baseline="0" dirty="0">
                        <a:ln>
                          <a:noFill/>
                        </a:ln>
                        <a:solidFill>
                          <a:schemeClr val="tx1"/>
                        </a:solidFill>
                        <a:effectLst/>
                        <a:latin typeface="Courier New" pitchFamily="49" charset="0"/>
                        <a:ea typeface="黑体" pitchFamily="2" charset="-122"/>
                        <a:cs typeface="Courier New" pitchFamily="49"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Instr6</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Instr6</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Instr5</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Instr4</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Instr3</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Calibri" pitchFamily="34" charset="0"/>
                          <a:ea typeface="黑体" pitchFamily="2" charset="-122"/>
                          <a:cs typeface="Times New Roman" pitchFamily="18" charset="0"/>
                        </a:rPr>
                        <a:t>Instr2</a:t>
                      </a:r>
                      <a:endParaRPr kumimoji="0" lang="zh-CN" altLang="en-US" sz="1600" b="0" i="0" u="none" strike="noStrike" cap="none" normalizeH="0" baseline="0">
                        <a:ln>
                          <a:noFill/>
                        </a:ln>
                        <a:solidFill>
                          <a:schemeClr val="tx1"/>
                        </a:solidFill>
                        <a:effectLst/>
                        <a:latin typeface="Calibri" pitchFamily="34" charset="0"/>
                        <a:ea typeface="黑体" pitchFamily="2" charset="-122"/>
                        <a:cs typeface="Times New Roman" pitchFamily="18" charset="0"/>
                      </a:endParaRPr>
                    </a:p>
                  </a:txBody>
                  <a:tcPr marL="36000" marR="36000" marT="36000" marB="360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950990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84213" y="404813"/>
            <a:ext cx="5257800" cy="426142"/>
          </a:xfrm>
        </p:spPr>
        <p:txBody>
          <a:bodyPr/>
          <a:lstStyle/>
          <a:p>
            <a:pPr eaLnBrk="1" hangingPunct="1"/>
            <a:r>
              <a:rPr lang="zh-CN" altLang="en-US" sz="2800" i="0" dirty="0">
                <a:solidFill>
                  <a:schemeClr val="accent1"/>
                </a:solidFill>
              </a:rPr>
              <a:t>流水线冒险</a:t>
            </a:r>
            <a:endParaRPr lang="en-US" altLang="zh-CN" sz="2800" i="0" dirty="0">
              <a:solidFill>
                <a:schemeClr val="accent1"/>
              </a:solidFill>
            </a:endParaRPr>
          </a:p>
        </p:txBody>
      </p:sp>
      <p:sp>
        <p:nvSpPr>
          <p:cNvPr id="3" name="Content Placeholder 2"/>
          <p:cNvSpPr>
            <a:spLocks noGrp="1"/>
          </p:cNvSpPr>
          <p:nvPr>
            <p:ph sz="half" idx="1"/>
          </p:nvPr>
        </p:nvSpPr>
        <p:spPr>
          <a:xfrm>
            <a:off x="611188" y="1196975"/>
            <a:ext cx="8229600" cy="4937125"/>
          </a:xfrm>
        </p:spPr>
        <p:txBody>
          <a:bodyPr rtlCol="0">
            <a:normAutofit lnSpcReduction="10000"/>
          </a:bodyPr>
          <a:lstStyle/>
          <a:p>
            <a:pPr eaLnBrk="1" fontAlgn="auto" hangingPunct="1">
              <a:lnSpc>
                <a:spcPct val="150000"/>
              </a:lnSpc>
              <a:spcAft>
                <a:spcPts val="0"/>
              </a:spcAft>
              <a:defRPr/>
            </a:pPr>
            <a:r>
              <a:rPr lang="en-US" sz="3200" dirty="0"/>
              <a:t>Structural Hazards</a:t>
            </a:r>
          </a:p>
          <a:p>
            <a:pPr eaLnBrk="1" fontAlgn="auto" hangingPunct="1">
              <a:lnSpc>
                <a:spcPct val="150000"/>
              </a:lnSpc>
              <a:spcAft>
                <a:spcPts val="0"/>
              </a:spcAft>
              <a:defRPr/>
            </a:pPr>
            <a:r>
              <a:rPr lang="en-US" sz="3200" dirty="0">
                <a:solidFill>
                  <a:srgbClr val="FF0000"/>
                </a:solidFill>
              </a:rPr>
              <a:t>Data Hazards</a:t>
            </a:r>
          </a:p>
          <a:p>
            <a:pPr lvl="1" eaLnBrk="1" fontAlgn="auto" hangingPunct="1">
              <a:lnSpc>
                <a:spcPct val="150000"/>
              </a:lnSpc>
              <a:spcAft>
                <a:spcPts val="0"/>
              </a:spcAft>
              <a:defRPr/>
            </a:pPr>
            <a:r>
              <a:rPr lang="en-US" altLang="zh-CN" sz="2800" dirty="0">
                <a:solidFill>
                  <a:srgbClr val="FF0000"/>
                </a:solidFill>
              </a:rPr>
              <a:t>Data dependency between instructions</a:t>
            </a:r>
          </a:p>
          <a:p>
            <a:pPr lvl="1" eaLnBrk="1" fontAlgn="auto" hangingPunct="1">
              <a:lnSpc>
                <a:spcPct val="150000"/>
              </a:lnSpc>
              <a:spcAft>
                <a:spcPts val="0"/>
              </a:spcAft>
              <a:defRPr/>
            </a:pPr>
            <a:r>
              <a:rPr lang="en-US" sz="2800" dirty="0">
                <a:solidFill>
                  <a:srgbClr val="FF0000"/>
                </a:solidFill>
              </a:rPr>
              <a:t>Forwarding</a:t>
            </a:r>
            <a:endParaRPr lang="en-US" sz="3200" dirty="0">
              <a:solidFill>
                <a:srgbClr val="FF0000"/>
              </a:solidFill>
            </a:endParaRPr>
          </a:p>
          <a:p>
            <a:pPr lvl="1" eaLnBrk="1" fontAlgn="auto" hangingPunct="1">
              <a:lnSpc>
                <a:spcPct val="150000"/>
              </a:lnSpc>
              <a:spcAft>
                <a:spcPts val="0"/>
              </a:spcAft>
              <a:defRPr/>
            </a:pPr>
            <a:r>
              <a:rPr lang="en-US" sz="2800" dirty="0">
                <a:solidFill>
                  <a:srgbClr val="FF0000"/>
                </a:solidFill>
              </a:rPr>
              <a:t>Load Delay Slot</a:t>
            </a:r>
          </a:p>
          <a:p>
            <a:pPr eaLnBrk="1" fontAlgn="auto" hangingPunct="1">
              <a:lnSpc>
                <a:spcPct val="150000"/>
              </a:lnSpc>
              <a:spcAft>
                <a:spcPts val="0"/>
              </a:spcAft>
              <a:defRPr/>
            </a:pPr>
            <a:r>
              <a:rPr lang="en-US" sz="3200" dirty="0">
                <a:solidFill>
                  <a:srgbClr val="FF0000"/>
                </a:solidFill>
              </a:rPr>
              <a:t>Control Hazards</a:t>
            </a:r>
          </a:p>
          <a:p>
            <a:pPr lvl="1" eaLnBrk="1" fontAlgn="auto" hangingPunct="1">
              <a:lnSpc>
                <a:spcPct val="150000"/>
              </a:lnSpc>
              <a:spcAft>
                <a:spcPts val="0"/>
              </a:spcAft>
              <a:defRPr/>
            </a:pPr>
            <a:r>
              <a:rPr lang="en-US" sz="2800" dirty="0">
                <a:solidFill>
                  <a:srgbClr val="FF0000"/>
                </a:solidFill>
              </a:rPr>
              <a:t>Branch and Jump Delay Slots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2"/>
          <p:cNvGrpSpPr>
            <a:grpSpLocks/>
          </p:cNvGrpSpPr>
          <p:nvPr/>
        </p:nvGrpSpPr>
        <p:grpSpPr bwMode="auto">
          <a:xfrm>
            <a:off x="61913" y="2133600"/>
            <a:ext cx="3430587" cy="3962400"/>
            <a:chOff x="91" y="1350"/>
            <a:chExt cx="2161" cy="2496"/>
          </a:xfrm>
        </p:grpSpPr>
        <p:sp>
          <p:nvSpPr>
            <p:cNvPr id="42169" name="Rectangle 3"/>
            <p:cNvSpPr>
              <a:spLocks noChangeArrowheads="1"/>
            </p:cNvSpPr>
            <p:nvPr/>
          </p:nvSpPr>
          <p:spPr bwMode="auto">
            <a:xfrm>
              <a:off x="1340" y="1350"/>
              <a:ext cx="720" cy="2496"/>
            </a:xfrm>
            <a:prstGeom prst="rect">
              <a:avLst/>
            </a:prstGeom>
            <a:solidFill>
              <a:schemeClr val="bg1"/>
            </a:solidFill>
            <a:ln w="12700">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70" name="Rectangle 4"/>
            <p:cNvSpPr>
              <a:spLocks noChangeArrowheads="1"/>
            </p:cNvSpPr>
            <p:nvPr/>
          </p:nvSpPr>
          <p:spPr bwMode="auto">
            <a:xfrm>
              <a:off x="91" y="1398"/>
              <a:ext cx="277" cy="1208"/>
            </a:xfrm>
            <a:prstGeom prst="rect">
              <a:avLst/>
            </a:prstGeom>
            <a:noFill/>
            <a:ln w="12700">
              <a:noFill/>
              <a:miter lim="800000"/>
              <a:headEnd/>
              <a:tailEnd/>
            </a:ln>
          </p:spPr>
          <p:txBody>
            <a:bodyPr wrap="none" lIns="90488" tIns="44450" rIns="90488" bIns="44450">
              <a:spAutoFit/>
            </a:bodyPr>
            <a:lstStyle/>
            <a:p>
              <a:pPr algn="ctr" eaLnBrk="0" hangingPunct="0"/>
              <a:r>
                <a:rPr lang="zh-CN" altLang="en-US" sz="2000" i="1">
                  <a:solidFill>
                    <a:srgbClr val="000000"/>
                  </a:solidFill>
                  <a:latin typeface="Comic Sans MS" pitchFamily="66" charset="0"/>
                </a:rPr>
                <a:t>指</a:t>
              </a:r>
            </a:p>
            <a:p>
              <a:pPr algn="ctr" eaLnBrk="0" hangingPunct="0"/>
              <a:r>
                <a:rPr lang="zh-CN" altLang="en-US" sz="2000" i="1">
                  <a:solidFill>
                    <a:srgbClr val="000000"/>
                  </a:solidFill>
                  <a:latin typeface="Comic Sans MS" pitchFamily="66" charset="0"/>
                </a:rPr>
                <a:t>令</a:t>
              </a:r>
            </a:p>
            <a:p>
              <a:pPr algn="ctr" eaLnBrk="0" hangingPunct="0"/>
              <a:r>
                <a:rPr lang="zh-CN" altLang="en-US" sz="2000" i="1">
                  <a:solidFill>
                    <a:srgbClr val="000000"/>
                  </a:solidFill>
                  <a:latin typeface="Comic Sans MS" pitchFamily="66" charset="0"/>
                </a:rPr>
                <a:t>执</a:t>
              </a:r>
            </a:p>
            <a:p>
              <a:pPr algn="ctr" eaLnBrk="0" hangingPunct="0"/>
              <a:r>
                <a:rPr lang="zh-CN" altLang="en-US" sz="2000" i="1">
                  <a:solidFill>
                    <a:srgbClr val="000000"/>
                  </a:solidFill>
                  <a:latin typeface="Comic Sans MS" pitchFamily="66" charset="0"/>
                </a:rPr>
                <a:t>行</a:t>
              </a:r>
            </a:p>
            <a:p>
              <a:pPr algn="ctr" eaLnBrk="0" hangingPunct="0"/>
              <a:r>
                <a:rPr lang="zh-CN" altLang="en-US" sz="2000" i="1">
                  <a:solidFill>
                    <a:srgbClr val="000000"/>
                  </a:solidFill>
                  <a:latin typeface="Comic Sans MS" pitchFamily="66" charset="0"/>
                </a:rPr>
                <a:t>次</a:t>
              </a:r>
            </a:p>
            <a:p>
              <a:pPr algn="ctr" eaLnBrk="0" hangingPunct="0"/>
              <a:r>
                <a:rPr lang="zh-CN" altLang="en-US" sz="2000" i="1">
                  <a:solidFill>
                    <a:srgbClr val="000000"/>
                  </a:solidFill>
                  <a:latin typeface="Comic Sans MS" pitchFamily="66" charset="0"/>
                </a:rPr>
                <a:t>序</a:t>
              </a:r>
            </a:p>
          </p:txBody>
        </p:sp>
        <p:sp>
          <p:nvSpPr>
            <p:cNvPr id="42171" name="Line 5"/>
            <p:cNvSpPr>
              <a:spLocks noChangeShapeType="1"/>
            </p:cNvSpPr>
            <p:nvPr/>
          </p:nvSpPr>
          <p:spPr bwMode="auto">
            <a:xfrm>
              <a:off x="424" y="1410"/>
              <a:ext cx="0" cy="2392"/>
            </a:xfrm>
            <a:prstGeom prst="line">
              <a:avLst/>
            </a:prstGeom>
            <a:noFill/>
            <a:ln w="25400">
              <a:solidFill>
                <a:schemeClr val="tx1"/>
              </a:solidFill>
              <a:round/>
              <a:headEnd/>
              <a:tailEnd type="triangle" w="med" len="med"/>
            </a:ln>
          </p:spPr>
          <p:txBody>
            <a:bodyPr wrap="none" anchor="ctr"/>
            <a:lstStyle/>
            <a:p>
              <a:endParaRPr lang="zh-CN" altLang="en-US"/>
            </a:p>
          </p:txBody>
        </p:sp>
        <p:sp>
          <p:nvSpPr>
            <p:cNvPr id="42172" name="Rectangle 6"/>
            <p:cNvSpPr>
              <a:spLocks noChangeArrowheads="1"/>
            </p:cNvSpPr>
            <p:nvPr/>
          </p:nvSpPr>
          <p:spPr bwMode="auto">
            <a:xfrm>
              <a:off x="524" y="1446"/>
              <a:ext cx="1494" cy="516"/>
            </a:xfrm>
            <a:prstGeom prst="rect">
              <a:avLst/>
            </a:prstGeom>
            <a:no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add </a:t>
              </a:r>
              <a:r>
                <a:rPr lang="en-US" altLang="zh-CN" sz="2400">
                  <a:solidFill>
                    <a:srgbClr val="FF3300"/>
                  </a:solidFill>
                  <a:latin typeface="Courier New" pitchFamily="49" charset="0"/>
                </a:rPr>
                <a:t>r1</a:t>
              </a:r>
              <a:r>
                <a:rPr lang="en-US" altLang="zh-CN" sz="2400">
                  <a:solidFill>
                    <a:srgbClr val="000000"/>
                  </a:solidFill>
                  <a:latin typeface="Courier New" pitchFamily="49" charset="0"/>
                </a:rPr>
                <a:t>,r2,r3</a:t>
              </a:r>
            </a:p>
            <a:p>
              <a:pPr eaLnBrk="0" latinLnBrk="1" hangingPunct="0"/>
              <a:endParaRPr lang="en-US" altLang="zh-CN" sz="2400">
                <a:solidFill>
                  <a:srgbClr val="000000"/>
                </a:solidFill>
                <a:latin typeface="Courier New" pitchFamily="49" charset="0"/>
              </a:endParaRPr>
            </a:p>
          </p:txBody>
        </p:sp>
        <p:sp>
          <p:nvSpPr>
            <p:cNvPr id="42173" name="Rectangle 7"/>
            <p:cNvSpPr>
              <a:spLocks noChangeArrowheads="1"/>
            </p:cNvSpPr>
            <p:nvPr/>
          </p:nvSpPr>
          <p:spPr bwMode="auto">
            <a:xfrm>
              <a:off x="524" y="1998"/>
              <a:ext cx="1494"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sub r4,</a:t>
              </a:r>
              <a:r>
                <a:rPr lang="en-US" altLang="zh-CN" sz="2400">
                  <a:solidFill>
                    <a:srgbClr val="FF3300"/>
                  </a:solidFill>
                  <a:latin typeface="Courier New" pitchFamily="49" charset="0"/>
                </a:rPr>
                <a:t>r1</a:t>
              </a:r>
              <a:r>
                <a:rPr lang="en-US" altLang="zh-CN" sz="2400">
                  <a:solidFill>
                    <a:srgbClr val="000000"/>
                  </a:solidFill>
                  <a:latin typeface="Courier New" pitchFamily="49" charset="0"/>
                </a:rPr>
                <a:t>,r3</a:t>
              </a:r>
            </a:p>
            <a:p>
              <a:pPr eaLnBrk="0" latinLnBrk="1" hangingPunct="0"/>
              <a:endParaRPr lang="en-US" altLang="zh-CN" sz="2400">
                <a:solidFill>
                  <a:srgbClr val="000000"/>
                </a:solidFill>
                <a:latin typeface="Courier New" pitchFamily="49" charset="0"/>
              </a:endParaRPr>
            </a:p>
          </p:txBody>
        </p:sp>
        <p:sp>
          <p:nvSpPr>
            <p:cNvPr id="42174" name="Rectangle 8"/>
            <p:cNvSpPr>
              <a:spLocks noChangeArrowheads="1"/>
            </p:cNvSpPr>
            <p:nvPr/>
          </p:nvSpPr>
          <p:spPr bwMode="auto">
            <a:xfrm>
              <a:off x="524" y="2526"/>
              <a:ext cx="1494"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and r6,</a:t>
              </a:r>
              <a:r>
                <a:rPr lang="en-US" altLang="zh-CN" sz="2400">
                  <a:solidFill>
                    <a:srgbClr val="FF3300"/>
                  </a:solidFill>
                  <a:latin typeface="Courier New" pitchFamily="49" charset="0"/>
                </a:rPr>
                <a:t>r1</a:t>
              </a:r>
              <a:r>
                <a:rPr lang="en-US" altLang="zh-CN" sz="2400">
                  <a:solidFill>
                    <a:srgbClr val="000000"/>
                  </a:solidFill>
                  <a:latin typeface="Courier New" pitchFamily="49" charset="0"/>
                </a:rPr>
                <a:t>,r7</a:t>
              </a:r>
            </a:p>
            <a:p>
              <a:pPr eaLnBrk="0" latinLnBrk="1" hangingPunct="0"/>
              <a:endParaRPr lang="en-US" altLang="zh-CN" sz="2400">
                <a:solidFill>
                  <a:srgbClr val="000000"/>
                </a:solidFill>
                <a:latin typeface="Courier New" pitchFamily="49" charset="0"/>
              </a:endParaRPr>
            </a:p>
          </p:txBody>
        </p:sp>
        <p:sp>
          <p:nvSpPr>
            <p:cNvPr id="42175" name="Rectangle 9"/>
            <p:cNvSpPr>
              <a:spLocks noChangeArrowheads="1"/>
            </p:cNvSpPr>
            <p:nvPr/>
          </p:nvSpPr>
          <p:spPr bwMode="auto">
            <a:xfrm>
              <a:off x="524" y="3066"/>
              <a:ext cx="1494"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or  r8,</a:t>
              </a:r>
              <a:r>
                <a:rPr lang="en-US" altLang="zh-CN" sz="2400">
                  <a:solidFill>
                    <a:srgbClr val="FF3300"/>
                  </a:solidFill>
                  <a:latin typeface="Courier New" pitchFamily="49" charset="0"/>
                </a:rPr>
                <a:t>r1</a:t>
              </a:r>
              <a:r>
                <a:rPr lang="en-US" altLang="zh-CN" sz="2400">
                  <a:solidFill>
                    <a:srgbClr val="000000"/>
                  </a:solidFill>
                  <a:latin typeface="Courier New" pitchFamily="49" charset="0"/>
                </a:rPr>
                <a:t>,r9</a:t>
              </a:r>
            </a:p>
            <a:p>
              <a:pPr eaLnBrk="0" latinLnBrk="1" hangingPunct="0"/>
              <a:endParaRPr lang="en-US" altLang="zh-CN" sz="2400">
                <a:solidFill>
                  <a:srgbClr val="000000"/>
                </a:solidFill>
                <a:latin typeface="Courier New" pitchFamily="49" charset="0"/>
              </a:endParaRPr>
            </a:p>
          </p:txBody>
        </p:sp>
        <p:sp>
          <p:nvSpPr>
            <p:cNvPr id="42176" name="Rectangle 10"/>
            <p:cNvSpPr>
              <a:spLocks noChangeArrowheads="1"/>
            </p:cNvSpPr>
            <p:nvPr/>
          </p:nvSpPr>
          <p:spPr bwMode="auto">
            <a:xfrm>
              <a:off x="528" y="3552"/>
              <a:ext cx="1724" cy="28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xor r10,</a:t>
              </a:r>
              <a:r>
                <a:rPr lang="en-US" altLang="zh-CN" sz="2400">
                  <a:solidFill>
                    <a:srgbClr val="00CC00"/>
                  </a:solidFill>
                  <a:latin typeface="Courier New" pitchFamily="49" charset="0"/>
                </a:rPr>
                <a:t>r1</a:t>
              </a:r>
              <a:r>
                <a:rPr lang="en-US" altLang="zh-CN" sz="2400">
                  <a:solidFill>
                    <a:srgbClr val="000000"/>
                  </a:solidFill>
                  <a:latin typeface="Courier New" pitchFamily="49" charset="0"/>
                </a:rPr>
                <a:t>,r11</a:t>
              </a:r>
            </a:p>
          </p:txBody>
        </p:sp>
      </p:grpSp>
      <p:sp>
        <p:nvSpPr>
          <p:cNvPr id="41987" name="Rectangle 4"/>
          <p:cNvSpPr>
            <a:spLocks noGrp="1" noChangeArrowheads="1"/>
          </p:cNvSpPr>
          <p:nvPr>
            <p:ph type="title"/>
          </p:nvPr>
        </p:nvSpPr>
        <p:spPr>
          <a:xfrm>
            <a:off x="457200" y="332656"/>
            <a:ext cx="8070850" cy="464614"/>
          </a:xfrm>
        </p:spPr>
        <p:txBody>
          <a:bodyPr lIns="90488" tIns="44450" rIns="90488" bIns="44450"/>
          <a:lstStyle/>
          <a:p>
            <a:pPr eaLnBrk="1" hangingPunct="1"/>
            <a:r>
              <a:rPr lang="zh-CN" altLang="en-US" sz="2800" dirty="0"/>
              <a:t>数据冒险 </a:t>
            </a:r>
            <a:r>
              <a:rPr lang="en-US" altLang="zh-CN" sz="2800" dirty="0"/>
              <a:t>—— </a:t>
            </a:r>
            <a:r>
              <a:rPr lang="zh-CN" altLang="en-US" sz="2800" dirty="0"/>
              <a:t>转发策略</a:t>
            </a:r>
            <a:endParaRPr lang="zh-CN" altLang="en-US" sz="3200" dirty="0">
              <a:solidFill>
                <a:schemeClr val="tx1"/>
              </a:solidFill>
            </a:endParaRPr>
          </a:p>
        </p:txBody>
      </p:sp>
      <p:grpSp>
        <p:nvGrpSpPr>
          <p:cNvPr id="41988" name="Group 14"/>
          <p:cNvGrpSpPr>
            <a:grpSpLocks/>
          </p:cNvGrpSpPr>
          <p:nvPr/>
        </p:nvGrpSpPr>
        <p:grpSpPr bwMode="auto">
          <a:xfrm>
            <a:off x="4454525" y="3881438"/>
            <a:ext cx="3265488" cy="700087"/>
            <a:chOff x="1933" y="1200"/>
            <a:chExt cx="1951" cy="441"/>
          </a:xfrm>
        </p:grpSpPr>
        <p:grpSp>
          <p:nvGrpSpPr>
            <p:cNvPr id="42136" name="Group 15"/>
            <p:cNvGrpSpPr>
              <a:grpSpLocks noChangeAspect="1"/>
            </p:cNvGrpSpPr>
            <p:nvPr/>
          </p:nvGrpSpPr>
          <p:grpSpPr bwMode="auto">
            <a:xfrm>
              <a:off x="2421" y="1304"/>
              <a:ext cx="241" cy="233"/>
              <a:chOff x="1357" y="528"/>
              <a:chExt cx="522" cy="432"/>
            </a:xfrm>
          </p:grpSpPr>
          <p:grpSp>
            <p:nvGrpSpPr>
              <p:cNvPr id="42165" name="Group 16"/>
              <p:cNvGrpSpPr>
                <a:grpSpLocks noChangeAspect="1"/>
              </p:cNvGrpSpPr>
              <p:nvPr/>
            </p:nvGrpSpPr>
            <p:grpSpPr bwMode="auto">
              <a:xfrm>
                <a:off x="1374" y="528"/>
                <a:ext cx="480" cy="432"/>
                <a:chOff x="1392" y="528"/>
                <a:chExt cx="480" cy="432"/>
              </a:xfrm>
            </p:grpSpPr>
            <p:sp>
              <p:nvSpPr>
                <p:cNvPr id="42167" name="Rectangle 17"/>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68" name="Rectangle 18"/>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166" name="Text Box 19"/>
              <p:cNvSpPr txBox="1">
                <a:spLocks noChangeAspect="1" noChangeArrowheads="1"/>
              </p:cNvSpPr>
              <p:nvPr/>
            </p:nvSpPr>
            <p:spPr bwMode="auto">
              <a:xfrm>
                <a:off x="1357" y="574"/>
                <a:ext cx="522"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2137" name="Line 20"/>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2138" name="Line 21"/>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2139" name="Group 22"/>
            <p:cNvGrpSpPr>
              <a:grpSpLocks noChangeAspect="1"/>
            </p:cNvGrpSpPr>
            <p:nvPr/>
          </p:nvGrpSpPr>
          <p:grpSpPr bwMode="auto">
            <a:xfrm>
              <a:off x="2851" y="1235"/>
              <a:ext cx="206" cy="371"/>
              <a:chOff x="2991" y="411"/>
              <a:chExt cx="371" cy="768"/>
            </a:xfrm>
          </p:grpSpPr>
          <p:sp>
            <p:nvSpPr>
              <p:cNvPr id="42161" name="AutoShape 23"/>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2162" name="AutoShape 24"/>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63" name="Freeform 25"/>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2164" name="Text Box 26"/>
              <p:cNvSpPr txBox="1">
                <a:spLocks noChangeAspect="1" noChangeArrowheads="1"/>
              </p:cNvSpPr>
              <p:nvPr/>
            </p:nvSpPr>
            <p:spPr bwMode="auto">
              <a:xfrm rot="-5400000">
                <a:off x="2943" y="619"/>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2140" name="Line 27"/>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2141" name="Line 28"/>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2142" name="Group 29"/>
            <p:cNvGrpSpPr>
              <a:grpSpLocks noChangeAspect="1"/>
            </p:cNvGrpSpPr>
            <p:nvPr/>
          </p:nvGrpSpPr>
          <p:grpSpPr bwMode="auto">
            <a:xfrm>
              <a:off x="3181" y="1305"/>
              <a:ext cx="334" cy="232"/>
              <a:chOff x="3792" y="576"/>
              <a:chExt cx="723" cy="480"/>
            </a:xfrm>
          </p:grpSpPr>
          <p:sp>
            <p:nvSpPr>
              <p:cNvPr id="42159" name="Rectangle 30"/>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160" name="Text Box 31"/>
              <p:cNvSpPr txBox="1">
                <a:spLocks noChangeAspect="1" noChangeArrowheads="1"/>
              </p:cNvSpPr>
              <p:nvPr/>
            </p:nvSpPr>
            <p:spPr bwMode="auto">
              <a:xfrm>
                <a:off x="3792" y="628"/>
                <a:ext cx="723"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2143" name="Freeform 32"/>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2144" name="Line 33"/>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2145" name="Line 34"/>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2146" name="Group 35"/>
            <p:cNvGrpSpPr>
              <a:grpSpLocks noChangeAspect="1"/>
            </p:cNvGrpSpPr>
            <p:nvPr/>
          </p:nvGrpSpPr>
          <p:grpSpPr bwMode="auto">
            <a:xfrm>
              <a:off x="1933" y="1305"/>
              <a:ext cx="352" cy="232"/>
              <a:chOff x="1060" y="576"/>
              <a:chExt cx="760" cy="480"/>
            </a:xfrm>
          </p:grpSpPr>
          <p:sp>
            <p:nvSpPr>
              <p:cNvPr id="42157" name="Rectangle 36"/>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158" name="Text Box 37"/>
              <p:cNvSpPr txBox="1">
                <a:spLocks noChangeAspect="1" noChangeArrowheads="1"/>
              </p:cNvSpPr>
              <p:nvPr/>
            </p:nvSpPr>
            <p:spPr bwMode="auto">
              <a:xfrm>
                <a:off x="1060" y="628"/>
                <a:ext cx="760"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2147" name="Group 38"/>
            <p:cNvGrpSpPr>
              <a:grpSpLocks/>
            </p:cNvGrpSpPr>
            <p:nvPr/>
          </p:nvGrpSpPr>
          <p:grpSpPr bwMode="auto">
            <a:xfrm>
              <a:off x="2288" y="1200"/>
              <a:ext cx="1297" cy="441"/>
              <a:chOff x="2112" y="528"/>
              <a:chExt cx="2088" cy="681"/>
            </a:xfrm>
          </p:grpSpPr>
          <p:sp>
            <p:nvSpPr>
              <p:cNvPr id="42153" name="Rectangle 39"/>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54" name="Rectangle 40"/>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55" name="Rectangle 41"/>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56" name="Rectangle 42"/>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2148" name="Group 43"/>
            <p:cNvGrpSpPr>
              <a:grpSpLocks noChangeAspect="1"/>
            </p:cNvGrpSpPr>
            <p:nvPr/>
          </p:nvGrpSpPr>
          <p:grpSpPr bwMode="auto">
            <a:xfrm flipH="1">
              <a:off x="3643" y="1296"/>
              <a:ext cx="241" cy="233"/>
              <a:chOff x="1362" y="528"/>
              <a:chExt cx="518" cy="432"/>
            </a:xfrm>
          </p:grpSpPr>
          <p:grpSp>
            <p:nvGrpSpPr>
              <p:cNvPr id="42149" name="Group 44"/>
              <p:cNvGrpSpPr>
                <a:grpSpLocks noChangeAspect="1"/>
              </p:cNvGrpSpPr>
              <p:nvPr/>
            </p:nvGrpSpPr>
            <p:grpSpPr bwMode="auto">
              <a:xfrm>
                <a:off x="1374" y="528"/>
                <a:ext cx="480" cy="432"/>
                <a:chOff x="1392" y="528"/>
                <a:chExt cx="480" cy="432"/>
              </a:xfrm>
            </p:grpSpPr>
            <p:sp>
              <p:nvSpPr>
                <p:cNvPr id="42151" name="Rectangle 45"/>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52" name="Rectangle 46"/>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150" name="Text Box 47"/>
              <p:cNvSpPr txBox="1">
                <a:spLocks noChangeAspect="1" noChangeArrowheads="1"/>
              </p:cNvSpPr>
              <p:nvPr/>
            </p:nvSpPr>
            <p:spPr bwMode="auto">
              <a:xfrm>
                <a:off x="1362"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grpSp>
        <p:nvGrpSpPr>
          <p:cNvPr id="41989" name="Group 48"/>
          <p:cNvGrpSpPr>
            <a:grpSpLocks/>
          </p:cNvGrpSpPr>
          <p:nvPr/>
        </p:nvGrpSpPr>
        <p:grpSpPr bwMode="auto">
          <a:xfrm>
            <a:off x="3752850" y="3030538"/>
            <a:ext cx="3267075" cy="700087"/>
            <a:chOff x="1933" y="1200"/>
            <a:chExt cx="1952" cy="441"/>
          </a:xfrm>
        </p:grpSpPr>
        <p:grpSp>
          <p:nvGrpSpPr>
            <p:cNvPr id="42103" name="Group 49"/>
            <p:cNvGrpSpPr>
              <a:grpSpLocks noChangeAspect="1"/>
            </p:cNvGrpSpPr>
            <p:nvPr/>
          </p:nvGrpSpPr>
          <p:grpSpPr bwMode="auto">
            <a:xfrm>
              <a:off x="2421" y="1304"/>
              <a:ext cx="241" cy="233"/>
              <a:chOff x="1357" y="528"/>
              <a:chExt cx="522" cy="432"/>
            </a:xfrm>
          </p:grpSpPr>
          <p:grpSp>
            <p:nvGrpSpPr>
              <p:cNvPr id="42132" name="Group 50"/>
              <p:cNvGrpSpPr>
                <a:grpSpLocks noChangeAspect="1"/>
              </p:cNvGrpSpPr>
              <p:nvPr/>
            </p:nvGrpSpPr>
            <p:grpSpPr bwMode="auto">
              <a:xfrm>
                <a:off x="1374" y="528"/>
                <a:ext cx="480" cy="432"/>
                <a:chOff x="1392" y="528"/>
                <a:chExt cx="480" cy="432"/>
              </a:xfrm>
            </p:grpSpPr>
            <p:sp>
              <p:nvSpPr>
                <p:cNvPr id="42134" name="Rectangle 51"/>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35" name="Rectangle 52"/>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133" name="Text Box 53"/>
              <p:cNvSpPr txBox="1">
                <a:spLocks noChangeAspect="1" noChangeArrowheads="1"/>
              </p:cNvSpPr>
              <p:nvPr/>
            </p:nvSpPr>
            <p:spPr bwMode="auto">
              <a:xfrm>
                <a:off x="1357" y="574"/>
                <a:ext cx="522"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2104" name="Line 54"/>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2105" name="Line 55"/>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2106" name="Group 56"/>
            <p:cNvGrpSpPr>
              <a:grpSpLocks noChangeAspect="1"/>
            </p:cNvGrpSpPr>
            <p:nvPr/>
          </p:nvGrpSpPr>
          <p:grpSpPr bwMode="auto">
            <a:xfrm>
              <a:off x="2851" y="1235"/>
              <a:ext cx="206" cy="371"/>
              <a:chOff x="2991" y="411"/>
              <a:chExt cx="371" cy="768"/>
            </a:xfrm>
          </p:grpSpPr>
          <p:sp>
            <p:nvSpPr>
              <p:cNvPr id="42128" name="AutoShape 57"/>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2129" name="AutoShape 58"/>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30" name="Freeform 59"/>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2131" name="Text Box 60"/>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2107" name="Line 61"/>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2108" name="Line 62"/>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2109" name="Group 63"/>
            <p:cNvGrpSpPr>
              <a:grpSpLocks noChangeAspect="1"/>
            </p:cNvGrpSpPr>
            <p:nvPr/>
          </p:nvGrpSpPr>
          <p:grpSpPr bwMode="auto">
            <a:xfrm>
              <a:off x="3181" y="1305"/>
              <a:ext cx="334" cy="232"/>
              <a:chOff x="3792" y="576"/>
              <a:chExt cx="723" cy="480"/>
            </a:xfrm>
          </p:grpSpPr>
          <p:sp>
            <p:nvSpPr>
              <p:cNvPr id="42126" name="Rectangle 64"/>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127" name="Text Box 65"/>
              <p:cNvSpPr txBox="1">
                <a:spLocks noChangeAspect="1" noChangeArrowheads="1"/>
              </p:cNvSpPr>
              <p:nvPr/>
            </p:nvSpPr>
            <p:spPr bwMode="auto">
              <a:xfrm>
                <a:off x="3792" y="628"/>
                <a:ext cx="723"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2110" name="Freeform 66"/>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2111" name="Line 67"/>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2112" name="Line 68"/>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2113" name="Group 69"/>
            <p:cNvGrpSpPr>
              <a:grpSpLocks noChangeAspect="1"/>
            </p:cNvGrpSpPr>
            <p:nvPr/>
          </p:nvGrpSpPr>
          <p:grpSpPr bwMode="auto">
            <a:xfrm>
              <a:off x="1933" y="1305"/>
              <a:ext cx="352" cy="232"/>
              <a:chOff x="1062" y="576"/>
              <a:chExt cx="759" cy="480"/>
            </a:xfrm>
          </p:grpSpPr>
          <p:sp>
            <p:nvSpPr>
              <p:cNvPr id="42124" name="Rectangle 70"/>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125" name="Text Box 71"/>
              <p:cNvSpPr txBox="1">
                <a:spLocks noChangeAspect="1" noChangeArrowheads="1"/>
              </p:cNvSpPr>
              <p:nvPr/>
            </p:nvSpPr>
            <p:spPr bwMode="auto">
              <a:xfrm>
                <a:off x="1062" y="628"/>
                <a:ext cx="759"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2114" name="Group 72"/>
            <p:cNvGrpSpPr>
              <a:grpSpLocks/>
            </p:cNvGrpSpPr>
            <p:nvPr/>
          </p:nvGrpSpPr>
          <p:grpSpPr bwMode="auto">
            <a:xfrm>
              <a:off x="2288" y="1200"/>
              <a:ext cx="1297" cy="441"/>
              <a:chOff x="2112" y="528"/>
              <a:chExt cx="2088" cy="681"/>
            </a:xfrm>
          </p:grpSpPr>
          <p:sp>
            <p:nvSpPr>
              <p:cNvPr id="42120" name="Rectangle 73"/>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21" name="Rectangle 74"/>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22" name="Rectangle 75"/>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23" name="Rectangle 76"/>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2115" name="Group 77"/>
            <p:cNvGrpSpPr>
              <a:grpSpLocks noChangeAspect="1"/>
            </p:cNvGrpSpPr>
            <p:nvPr/>
          </p:nvGrpSpPr>
          <p:grpSpPr bwMode="auto">
            <a:xfrm flipH="1">
              <a:off x="3644" y="1296"/>
              <a:ext cx="241" cy="233"/>
              <a:chOff x="1364" y="528"/>
              <a:chExt cx="518" cy="432"/>
            </a:xfrm>
          </p:grpSpPr>
          <p:grpSp>
            <p:nvGrpSpPr>
              <p:cNvPr id="42116" name="Group 78"/>
              <p:cNvGrpSpPr>
                <a:grpSpLocks noChangeAspect="1"/>
              </p:cNvGrpSpPr>
              <p:nvPr/>
            </p:nvGrpSpPr>
            <p:grpSpPr bwMode="auto">
              <a:xfrm>
                <a:off x="1374" y="528"/>
                <a:ext cx="480" cy="432"/>
                <a:chOff x="1392" y="528"/>
                <a:chExt cx="480" cy="432"/>
              </a:xfrm>
            </p:grpSpPr>
            <p:sp>
              <p:nvSpPr>
                <p:cNvPr id="42118" name="Rectangle 79"/>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19" name="Rectangle 80"/>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117" name="Text Box 81"/>
              <p:cNvSpPr txBox="1">
                <a:spLocks noChangeAspect="1" noChangeArrowheads="1"/>
              </p:cNvSpPr>
              <p:nvPr/>
            </p:nvSpPr>
            <p:spPr bwMode="auto">
              <a:xfrm>
                <a:off x="1364"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grpSp>
        <p:nvGrpSpPr>
          <p:cNvPr id="41990" name="Group 82"/>
          <p:cNvGrpSpPr>
            <a:grpSpLocks/>
          </p:cNvGrpSpPr>
          <p:nvPr/>
        </p:nvGrpSpPr>
        <p:grpSpPr bwMode="auto">
          <a:xfrm>
            <a:off x="3059113" y="2205038"/>
            <a:ext cx="3265487" cy="700087"/>
            <a:chOff x="1932" y="1200"/>
            <a:chExt cx="1951" cy="441"/>
          </a:xfrm>
        </p:grpSpPr>
        <p:grpSp>
          <p:nvGrpSpPr>
            <p:cNvPr id="42070" name="Group 83"/>
            <p:cNvGrpSpPr>
              <a:grpSpLocks noChangeAspect="1"/>
            </p:cNvGrpSpPr>
            <p:nvPr/>
          </p:nvGrpSpPr>
          <p:grpSpPr bwMode="auto">
            <a:xfrm>
              <a:off x="2420" y="1304"/>
              <a:ext cx="241" cy="233"/>
              <a:chOff x="1355" y="528"/>
              <a:chExt cx="522" cy="432"/>
            </a:xfrm>
          </p:grpSpPr>
          <p:grpSp>
            <p:nvGrpSpPr>
              <p:cNvPr id="42099" name="Group 84"/>
              <p:cNvGrpSpPr>
                <a:grpSpLocks noChangeAspect="1"/>
              </p:cNvGrpSpPr>
              <p:nvPr/>
            </p:nvGrpSpPr>
            <p:grpSpPr bwMode="auto">
              <a:xfrm>
                <a:off x="1374" y="528"/>
                <a:ext cx="480" cy="432"/>
                <a:chOff x="1392" y="528"/>
                <a:chExt cx="480" cy="432"/>
              </a:xfrm>
            </p:grpSpPr>
            <p:sp>
              <p:nvSpPr>
                <p:cNvPr id="42101" name="Rectangle 85"/>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02" name="Rectangle 86"/>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100" name="Text Box 87"/>
              <p:cNvSpPr txBox="1">
                <a:spLocks noChangeAspect="1" noChangeArrowheads="1"/>
              </p:cNvSpPr>
              <p:nvPr/>
            </p:nvSpPr>
            <p:spPr bwMode="auto">
              <a:xfrm>
                <a:off x="1355" y="574"/>
                <a:ext cx="522"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2071" name="Line 88"/>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2072" name="Line 89"/>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2073" name="Group 90"/>
            <p:cNvGrpSpPr>
              <a:grpSpLocks noChangeAspect="1"/>
            </p:cNvGrpSpPr>
            <p:nvPr/>
          </p:nvGrpSpPr>
          <p:grpSpPr bwMode="auto">
            <a:xfrm>
              <a:off x="2851" y="1235"/>
              <a:ext cx="206" cy="371"/>
              <a:chOff x="2991" y="411"/>
              <a:chExt cx="371" cy="768"/>
            </a:xfrm>
          </p:grpSpPr>
          <p:sp>
            <p:nvSpPr>
              <p:cNvPr id="42095" name="AutoShape 91"/>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2096" name="AutoShape 92"/>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97" name="Freeform 93"/>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2098" name="Text Box 94"/>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2074" name="Line 95"/>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2075" name="Line 96"/>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2076" name="Group 97"/>
            <p:cNvGrpSpPr>
              <a:grpSpLocks noChangeAspect="1"/>
            </p:cNvGrpSpPr>
            <p:nvPr/>
          </p:nvGrpSpPr>
          <p:grpSpPr bwMode="auto">
            <a:xfrm>
              <a:off x="3180" y="1305"/>
              <a:ext cx="334" cy="232"/>
              <a:chOff x="3790" y="576"/>
              <a:chExt cx="722" cy="480"/>
            </a:xfrm>
          </p:grpSpPr>
          <p:sp>
            <p:nvSpPr>
              <p:cNvPr id="42093" name="Rectangle 98"/>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094" name="Text Box 99"/>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2077" name="Freeform 100"/>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2078" name="Line 101"/>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2079" name="Line 102"/>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2080" name="Group 103"/>
            <p:cNvGrpSpPr>
              <a:grpSpLocks noChangeAspect="1"/>
            </p:cNvGrpSpPr>
            <p:nvPr/>
          </p:nvGrpSpPr>
          <p:grpSpPr bwMode="auto">
            <a:xfrm>
              <a:off x="1932" y="1305"/>
              <a:ext cx="352" cy="232"/>
              <a:chOff x="1057" y="576"/>
              <a:chExt cx="760" cy="480"/>
            </a:xfrm>
          </p:grpSpPr>
          <p:sp>
            <p:nvSpPr>
              <p:cNvPr id="42091" name="Rectangle 104"/>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092" name="Text Box 105"/>
              <p:cNvSpPr txBox="1">
                <a:spLocks noChangeAspect="1" noChangeArrowheads="1"/>
              </p:cNvSpPr>
              <p:nvPr/>
            </p:nvSpPr>
            <p:spPr bwMode="auto">
              <a:xfrm>
                <a:off x="1057" y="628"/>
                <a:ext cx="760"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2081" name="Group 106"/>
            <p:cNvGrpSpPr>
              <a:grpSpLocks/>
            </p:cNvGrpSpPr>
            <p:nvPr/>
          </p:nvGrpSpPr>
          <p:grpSpPr bwMode="auto">
            <a:xfrm>
              <a:off x="2288" y="1200"/>
              <a:ext cx="1297" cy="441"/>
              <a:chOff x="2112" y="528"/>
              <a:chExt cx="2088" cy="681"/>
            </a:xfrm>
          </p:grpSpPr>
          <p:sp>
            <p:nvSpPr>
              <p:cNvPr id="42087" name="Rectangle 107"/>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88" name="Rectangle 108"/>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89" name="Rectangle 109"/>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90" name="Rectangle 110"/>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2082" name="Group 111"/>
            <p:cNvGrpSpPr>
              <a:grpSpLocks noChangeAspect="1"/>
            </p:cNvGrpSpPr>
            <p:nvPr/>
          </p:nvGrpSpPr>
          <p:grpSpPr bwMode="auto">
            <a:xfrm flipH="1">
              <a:off x="3642" y="1296"/>
              <a:ext cx="241" cy="233"/>
              <a:chOff x="1360" y="528"/>
              <a:chExt cx="518" cy="432"/>
            </a:xfrm>
          </p:grpSpPr>
          <p:grpSp>
            <p:nvGrpSpPr>
              <p:cNvPr id="42083" name="Group 112"/>
              <p:cNvGrpSpPr>
                <a:grpSpLocks noChangeAspect="1"/>
              </p:cNvGrpSpPr>
              <p:nvPr/>
            </p:nvGrpSpPr>
            <p:grpSpPr bwMode="auto">
              <a:xfrm>
                <a:off x="1374" y="528"/>
                <a:ext cx="480" cy="432"/>
                <a:chOff x="1392" y="528"/>
                <a:chExt cx="480" cy="432"/>
              </a:xfrm>
            </p:grpSpPr>
            <p:sp>
              <p:nvSpPr>
                <p:cNvPr id="42085" name="Rectangle 113"/>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86" name="Rectangle 114"/>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084" name="Text Box 115"/>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grpSp>
        <p:nvGrpSpPr>
          <p:cNvPr id="41991" name="Group 116"/>
          <p:cNvGrpSpPr>
            <a:grpSpLocks/>
          </p:cNvGrpSpPr>
          <p:nvPr/>
        </p:nvGrpSpPr>
        <p:grpSpPr bwMode="auto">
          <a:xfrm>
            <a:off x="5157788" y="4719638"/>
            <a:ext cx="3263900" cy="700087"/>
            <a:chOff x="1933" y="1200"/>
            <a:chExt cx="1950" cy="441"/>
          </a:xfrm>
        </p:grpSpPr>
        <p:grpSp>
          <p:nvGrpSpPr>
            <p:cNvPr id="42037" name="Group 117"/>
            <p:cNvGrpSpPr>
              <a:grpSpLocks noChangeAspect="1"/>
            </p:cNvGrpSpPr>
            <p:nvPr/>
          </p:nvGrpSpPr>
          <p:grpSpPr bwMode="auto">
            <a:xfrm>
              <a:off x="2419" y="1304"/>
              <a:ext cx="241" cy="233"/>
              <a:chOff x="1353" y="528"/>
              <a:chExt cx="522" cy="432"/>
            </a:xfrm>
          </p:grpSpPr>
          <p:grpSp>
            <p:nvGrpSpPr>
              <p:cNvPr id="42066" name="Group 118"/>
              <p:cNvGrpSpPr>
                <a:grpSpLocks noChangeAspect="1"/>
              </p:cNvGrpSpPr>
              <p:nvPr/>
            </p:nvGrpSpPr>
            <p:grpSpPr bwMode="auto">
              <a:xfrm>
                <a:off x="1374" y="528"/>
                <a:ext cx="480" cy="432"/>
                <a:chOff x="1392" y="528"/>
                <a:chExt cx="480" cy="432"/>
              </a:xfrm>
            </p:grpSpPr>
            <p:sp>
              <p:nvSpPr>
                <p:cNvPr id="42068" name="Rectangle 119"/>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69" name="Rectangle 120"/>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067" name="Text Box 121"/>
              <p:cNvSpPr txBox="1">
                <a:spLocks noChangeAspect="1" noChangeArrowheads="1"/>
              </p:cNvSpPr>
              <p:nvPr/>
            </p:nvSpPr>
            <p:spPr bwMode="auto">
              <a:xfrm>
                <a:off x="1353" y="574"/>
                <a:ext cx="522"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2038" name="Line 122"/>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2039" name="Line 123"/>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2040" name="Group 124"/>
            <p:cNvGrpSpPr>
              <a:grpSpLocks noChangeAspect="1"/>
            </p:cNvGrpSpPr>
            <p:nvPr/>
          </p:nvGrpSpPr>
          <p:grpSpPr bwMode="auto">
            <a:xfrm>
              <a:off x="2851" y="1235"/>
              <a:ext cx="206" cy="371"/>
              <a:chOff x="2991" y="411"/>
              <a:chExt cx="371" cy="768"/>
            </a:xfrm>
          </p:grpSpPr>
          <p:sp>
            <p:nvSpPr>
              <p:cNvPr id="42062" name="AutoShape 125"/>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2063" name="AutoShape 126"/>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64" name="Freeform 127"/>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2065" name="Text Box 128"/>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2041" name="Line 129"/>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2042" name="Line 130"/>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2043" name="Group 131"/>
            <p:cNvGrpSpPr>
              <a:grpSpLocks noChangeAspect="1"/>
            </p:cNvGrpSpPr>
            <p:nvPr/>
          </p:nvGrpSpPr>
          <p:grpSpPr bwMode="auto">
            <a:xfrm>
              <a:off x="3180" y="1305"/>
              <a:ext cx="334" cy="232"/>
              <a:chOff x="3790" y="576"/>
              <a:chExt cx="722" cy="480"/>
            </a:xfrm>
          </p:grpSpPr>
          <p:sp>
            <p:nvSpPr>
              <p:cNvPr id="42060" name="Rectangle 132"/>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061" name="Text Box 133"/>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2044" name="Freeform 134"/>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2045" name="Line 135"/>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2046" name="Line 136"/>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2047" name="Group 137"/>
            <p:cNvGrpSpPr>
              <a:grpSpLocks noChangeAspect="1"/>
            </p:cNvGrpSpPr>
            <p:nvPr/>
          </p:nvGrpSpPr>
          <p:grpSpPr bwMode="auto">
            <a:xfrm>
              <a:off x="1933" y="1305"/>
              <a:ext cx="352" cy="232"/>
              <a:chOff x="1062" y="576"/>
              <a:chExt cx="759" cy="480"/>
            </a:xfrm>
          </p:grpSpPr>
          <p:sp>
            <p:nvSpPr>
              <p:cNvPr id="42058" name="Rectangle 138"/>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059" name="Text Box 139"/>
              <p:cNvSpPr txBox="1">
                <a:spLocks noChangeAspect="1" noChangeArrowheads="1"/>
              </p:cNvSpPr>
              <p:nvPr/>
            </p:nvSpPr>
            <p:spPr bwMode="auto">
              <a:xfrm>
                <a:off x="1062" y="628"/>
                <a:ext cx="759"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2048" name="Group 140"/>
            <p:cNvGrpSpPr>
              <a:grpSpLocks/>
            </p:cNvGrpSpPr>
            <p:nvPr/>
          </p:nvGrpSpPr>
          <p:grpSpPr bwMode="auto">
            <a:xfrm>
              <a:off x="2288" y="1200"/>
              <a:ext cx="1297" cy="441"/>
              <a:chOff x="2112" y="528"/>
              <a:chExt cx="2088" cy="681"/>
            </a:xfrm>
          </p:grpSpPr>
          <p:sp>
            <p:nvSpPr>
              <p:cNvPr id="42054" name="Rectangle 141"/>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55" name="Rectangle 142"/>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56" name="Rectangle 143"/>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57" name="Rectangle 144"/>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2049" name="Group 145"/>
            <p:cNvGrpSpPr>
              <a:grpSpLocks noChangeAspect="1"/>
            </p:cNvGrpSpPr>
            <p:nvPr/>
          </p:nvGrpSpPr>
          <p:grpSpPr bwMode="auto">
            <a:xfrm flipH="1">
              <a:off x="3642" y="1296"/>
              <a:ext cx="241" cy="233"/>
              <a:chOff x="1360" y="528"/>
              <a:chExt cx="518" cy="432"/>
            </a:xfrm>
          </p:grpSpPr>
          <p:grpSp>
            <p:nvGrpSpPr>
              <p:cNvPr id="42050" name="Group 146"/>
              <p:cNvGrpSpPr>
                <a:grpSpLocks noChangeAspect="1"/>
              </p:cNvGrpSpPr>
              <p:nvPr/>
            </p:nvGrpSpPr>
            <p:grpSpPr bwMode="auto">
              <a:xfrm>
                <a:off x="1374" y="528"/>
                <a:ext cx="480" cy="432"/>
                <a:chOff x="1392" y="528"/>
                <a:chExt cx="480" cy="432"/>
              </a:xfrm>
            </p:grpSpPr>
            <p:sp>
              <p:nvSpPr>
                <p:cNvPr id="42052" name="Rectangle 147"/>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53" name="Rectangle 148"/>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051" name="Text Box 149"/>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grpSp>
        <p:nvGrpSpPr>
          <p:cNvPr id="41992" name="Group 150"/>
          <p:cNvGrpSpPr>
            <a:grpSpLocks/>
          </p:cNvGrpSpPr>
          <p:nvPr/>
        </p:nvGrpSpPr>
        <p:grpSpPr bwMode="auto">
          <a:xfrm>
            <a:off x="5861050" y="5532438"/>
            <a:ext cx="3263900" cy="700087"/>
            <a:chOff x="1933" y="1200"/>
            <a:chExt cx="1950" cy="441"/>
          </a:xfrm>
        </p:grpSpPr>
        <p:grpSp>
          <p:nvGrpSpPr>
            <p:cNvPr id="42004" name="Group 151"/>
            <p:cNvGrpSpPr>
              <a:grpSpLocks noChangeAspect="1"/>
            </p:cNvGrpSpPr>
            <p:nvPr/>
          </p:nvGrpSpPr>
          <p:grpSpPr bwMode="auto">
            <a:xfrm>
              <a:off x="2420" y="1304"/>
              <a:ext cx="240" cy="233"/>
              <a:chOff x="1355" y="528"/>
              <a:chExt cx="520" cy="432"/>
            </a:xfrm>
          </p:grpSpPr>
          <p:grpSp>
            <p:nvGrpSpPr>
              <p:cNvPr id="42033" name="Group 152"/>
              <p:cNvGrpSpPr>
                <a:grpSpLocks noChangeAspect="1"/>
              </p:cNvGrpSpPr>
              <p:nvPr/>
            </p:nvGrpSpPr>
            <p:grpSpPr bwMode="auto">
              <a:xfrm>
                <a:off x="1374" y="528"/>
                <a:ext cx="480" cy="432"/>
                <a:chOff x="1392" y="528"/>
                <a:chExt cx="480" cy="432"/>
              </a:xfrm>
            </p:grpSpPr>
            <p:sp>
              <p:nvSpPr>
                <p:cNvPr id="42035" name="Rectangle 153"/>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36" name="Rectangle 154"/>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034" name="Text Box 155"/>
              <p:cNvSpPr txBox="1">
                <a:spLocks noChangeAspect="1" noChangeArrowheads="1"/>
              </p:cNvSpPr>
              <p:nvPr/>
            </p:nvSpPr>
            <p:spPr bwMode="auto">
              <a:xfrm>
                <a:off x="1355" y="574"/>
                <a:ext cx="520"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2005" name="Line 156"/>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2006" name="Line 157"/>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2007" name="Group 158"/>
            <p:cNvGrpSpPr>
              <a:grpSpLocks noChangeAspect="1"/>
            </p:cNvGrpSpPr>
            <p:nvPr/>
          </p:nvGrpSpPr>
          <p:grpSpPr bwMode="auto">
            <a:xfrm>
              <a:off x="2851" y="1235"/>
              <a:ext cx="206" cy="371"/>
              <a:chOff x="2991" y="411"/>
              <a:chExt cx="371" cy="768"/>
            </a:xfrm>
          </p:grpSpPr>
          <p:sp>
            <p:nvSpPr>
              <p:cNvPr id="42029" name="AutoShape 159"/>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2030" name="AutoShape 160"/>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31" name="Freeform 161"/>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2032" name="Text Box 162"/>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2008" name="Line 163"/>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2009" name="Line 164"/>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2010" name="Group 165"/>
            <p:cNvGrpSpPr>
              <a:grpSpLocks noChangeAspect="1"/>
            </p:cNvGrpSpPr>
            <p:nvPr/>
          </p:nvGrpSpPr>
          <p:grpSpPr bwMode="auto">
            <a:xfrm>
              <a:off x="3180" y="1305"/>
              <a:ext cx="334" cy="232"/>
              <a:chOff x="3790" y="576"/>
              <a:chExt cx="722" cy="480"/>
            </a:xfrm>
          </p:grpSpPr>
          <p:sp>
            <p:nvSpPr>
              <p:cNvPr id="42027" name="Rectangle 166"/>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028" name="Text Box 167"/>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2011" name="Freeform 168"/>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2012" name="Line 169"/>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2013" name="Line 170"/>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2014" name="Group 171"/>
            <p:cNvGrpSpPr>
              <a:grpSpLocks noChangeAspect="1"/>
            </p:cNvGrpSpPr>
            <p:nvPr/>
          </p:nvGrpSpPr>
          <p:grpSpPr bwMode="auto">
            <a:xfrm>
              <a:off x="1933" y="1305"/>
              <a:ext cx="352" cy="232"/>
              <a:chOff x="1060" y="576"/>
              <a:chExt cx="760" cy="480"/>
            </a:xfrm>
          </p:grpSpPr>
          <p:sp>
            <p:nvSpPr>
              <p:cNvPr id="42025" name="Rectangle 172"/>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026" name="Text Box 173"/>
              <p:cNvSpPr txBox="1">
                <a:spLocks noChangeAspect="1" noChangeArrowheads="1"/>
              </p:cNvSpPr>
              <p:nvPr/>
            </p:nvSpPr>
            <p:spPr bwMode="auto">
              <a:xfrm>
                <a:off x="1060" y="628"/>
                <a:ext cx="760"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2015" name="Group 174"/>
            <p:cNvGrpSpPr>
              <a:grpSpLocks/>
            </p:cNvGrpSpPr>
            <p:nvPr/>
          </p:nvGrpSpPr>
          <p:grpSpPr bwMode="auto">
            <a:xfrm>
              <a:off x="2288" y="1200"/>
              <a:ext cx="1297" cy="441"/>
              <a:chOff x="2112" y="528"/>
              <a:chExt cx="2088" cy="681"/>
            </a:xfrm>
          </p:grpSpPr>
          <p:sp>
            <p:nvSpPr>
              <p:cNvPr id="42021" name="Rectangle 175"/>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22" name="Rectangle 176"/>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23" name="Rectangle 177"/>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24" name="Rectangle 178"/>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2016" name="Group 179"/>
            <p:cNvGrpSpPr>
              <a:grpSpLocks noChangeAspect="1"/>
            </p:cNvGrpSpPr>
            <p:nvPr/>
          </p:nvGrpSpPr>
          <p:grpSpPr bwMode="auto">
            <a:xfrm flipH="1">
              <a:off x="3642" y="1296"/>
              <a:ext cx="241" cy="233"/>
              <a:chOff x="1360" y="528"/>
              <a:chExt cx="518" cy="432"/>
            </a:xfrm>
          </p:grpSpPr>
          <p:grpSp>
            <p:nvGrpSpPr>
              <p:cNvPr id="42017" name="Group 180"/>
              <p:cNvGrpSpPr>
                <a:grpSpLocks noChangeAspect="1"/>
              </p:cNvGrpSpPr>
              <p:nvPr/>
            </p:nvGrpSpPr>
            <p:grpSpPr bwMode="auto">
              <a:xfrm>
                <a:off x="1374" y="528"/>
                <a:ext cx="480" cy="432"/>
                <a:chOff x="1392" y="528"/>
                <a:chExt cx="480" cy="432"/>
              </a:xfrm>
            </p:grpSpPr>
            <p:sp>
              <p:nvSpPr>
                <p:cNvPr id="42019" name="Rectangle 181"/>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20" name="Rectangle 182"/>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018" name="Text Box 183"/>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sp>
        <p:nvSpPr>
          <p:cNvPr id="41993" name="Line 184"/>
          <p:cNvSpPr>
            <a:spLocks noChangeShapeType="1"/>
          </p:cNvSpPr>
          <p:nvPr/>
        </p:nvSpPr>
        <p:spPr bwMode="auto">
          <a:xfrm>
            <a:off x="5100638" y="2554288"/>
            <a:ext cx="187325" cy="717550"/>
          </a:xfrm>
          <a:prstGeom prst="line">
            <a:avLst/>
          </a:prstGeom>
          <a:noFill/>
          <a:ln w="76200">
            <a:solidFill>
              <a:srgbClr val="00CC00"/>
            </a:solidFill>
            <a:round/>
            <a:headEnd/>
            <a:tailEnd type="triangle" w="med" len="med"/>
          </a:ln>
        </p:spPr>
        <p:txBody>
          <a:bodyPr wrap="none" anchor="ctr"/>
          <a:lstStyle/>
          <a:p>
            <a:endParaRPr lang="zh-CN" altLang="en-US"/>
          </a:p>
        </p:txBody>
      </p:sp>
      <p:sp>
        <p:nvSpPr>
          <p:cNvPr id="41994" name="Line 185"/>
          <p:cNvSpPr>
            <a:spLocks noChangeShapeType="1"/>
          </p:cNvSpPr>
          <p:nvPr/>
        </p:nvSpPr>
        <p:spPr bwMode="auto">
          <a:xfrm>
            <a:off x="5797550" y="2535238"/>
            <a:ext cx="241300" cy="1524000"/>
          </a:xfrm>
          <a:prstGeom prst="line">
            <a:avLst/>
          </a:prstGeom>
          <a:noFill/>
          <a:ln w="76200">
            <a:solidFill>
              <a:srgbClr val="00CC00"/>
            </a:solidFill>
            <a:round/>
            <a:headEnd/>
            <a:tailEnd type="triangle" w="med" len="med"/>
          </a:ln>
        </p:spPr>
        <p:txBody>
          <a:bodyPr wrap="none" anchor="ctr"/>
          <a:lstStyle/>
          <a:p>
            <a:endParaRPr lang="zh-CN" altLang="en-US"/>
          </a:p>
        </p:txBody>
      </p:sp>
      <p:sp>
        <p:nvSpPr>
          <p:cNvPr id="41995" name="Line 186"/>
          <p:cNvSpPr>
            <a:spLocks noChangeShapeType="1"/>
          </p:cNvSpPr>
          <p:nvPr/>
        </p:nvSpPr>
        <p:spPr bwMode="auto">
          <a:xfrm>
            <a:off x="5794375" y="2492375"/>
            <a:ext cx="914400" cy="2438400"/>
          </a:xfrm>
          <a:prstGeom prst="line">
            <a:avLst/>
          </a:prstGeom>
          <a:noFill/>
          <a:ln w="76200">
            <a:solidFill>
              <a:srgbClr val="00CC00"/>
            </a:solidFill>
            <a:round/>
            <a:headEnd/>
            <a:tailEnd type="triangle" w="med" len="med"/>
          </a:ln>
        </p:spPr>
        <p:txBody>
          <a:bodyPr wrap="none" anchor="ctr"/>
          <a:lstStyle/>
          <a:p>
            <a:endParaRPr lang="zh-CN" altLang="en-US"/>
          </a:p>
        </p:txBody>
      </p:sp>
      <p:sp>
        <p:nvSpPr>
          <p:cNvPr id="41996" name="Line 80"/>
          <p:cNvSpPr>
            <a:spLocks noChangeShapeType="1"/>
          </p:cNvSpPr>
          <p:nvPr/>
        </p:nvSpPr>
        <p:spPr bwMode="auto">
          <a:xfrm>
            <a:off x="838200" y="1600200"/>
            <a:ext cx="7594600" cy="635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41997" name="Rectangle 81"/>
          <p:cNvSpPr>
            <a:spLocks noChangeArrowheads="1"/>
          </p:cNvSpPr>
          <p:nvPr/>
        </p:nvSpPr>
        <p:spPr bwMode="auto">
          <a:xfrm>
            <a:off x="1066800" y="1219200"/>
            <a:ext cx="2011363" cy="393700"/>
          </a:xfrm>
          <a:prstGeom prst="rect">
            <a:avLst/>
          </a:prstGeom>
          <a:noFill/>
          <a:ln w="12700">
            <a:noFill/>
            <a:miter lim="800000"/>
            <a:headEnd/>
            <a:tailEnd/>
          </a:ln>
        </p:spPr>
        <p:txBody>
          <a:bodyPr wrap="none" lIns="90488" tIns="44450" rIns="90488" bIns="44450">
            <a:spAutoFit/>
          </a:bodyPr>
          <a:lstStyle/>
          <a:p>
            <a:pPr eaLnBrk="0" hangingPunct="0"/>
            <a:r>
              <a:rPr lang="zh-CN" altLang="en-US" sz="2000" i="1">
                <a:solidFill>
                  <a:srgbClr val="000000"/>
                </a:solidFill>
                <a:latin typeface="Comic Sans MS" pitchFamily="66" charset="0"/>
              </a:rPr>
              <a:t>时间 </a:t>
            </a:r>
            <a:r>
              <a:rPr lang="en-US" altLang="zh-CN" sz="2000" i="1">
                <a:solidFill>
                  <a:srgbClr val="000000"/>
                </a:solidFill>
                <a:latin typeface="Comic Sans MS" pitchFamily="66" charset="0"/>
              </a:rPr>
              <a:t>(</a:t>
            </a:r>
            <a:r>
              <a:rPr lang="zh-CN" altLang="en-US" sz="2000" i="1">
                <a:solidFill>
                  <a:srgbClr val="000000"/>
                </a:solidFill>
                <a:latin typeface="Comic Sans MS" pitchFamily="66" charset="0"/>
              </a:rPr>
              <a:t>时钟周期</a:t>
            </a:r>
            <a:r>
              <a:rPr lang="en-US" altLang="zh-CN" sz="2000" i="1">
                <a:solidFill>
                  <a:srgbClr val="000000"/>
                </a:solidFill>
                <a:latin typeface="Comic Sans MS" pitchFamily="66" charset="0"/>
              </a:rPr>
              <a:t>)</a:t>
            </a:r>
          </a:p>
        </p:txBody>
      </p:sp>
      <p:grpSp>
        <p:nvGrpSpPr>
          <p:cNvPr id="41998" name="Group 82"/>
          <p:cNvGrpSpPr>
            <a:grpSpLocks/>
          </p:cNvGrpSpPr>
          <p:nvPr/>
        </p:nvGrpSpPr>
        <p:grpSpPr bwMode="auto">
          <a:xfrm>
            <a:off x="3124200" y="1752600"/>
            <a:ext cx="3233738" cy="369888"/>
            <a:chOff x="2016" y="1148"/>
            <a:chExt cx="2037" cy="233"/>
          </a:xfrm>
        </p:grpSpPr>
        <p:sp>
          <p:nvSpPr>
            <p:cNvPr id="41999" name="Rectangle 83"/>
            <p:cNvSpPr>
              <a:spLocks noChangeArrowheads="1"/>
            </p:cNvSpPr>
            <p:nvPr/>
          </p:nvSpPr>
          <p:spPr bwMode="auto">
            <a:xfrm>
              <a:off x="2016" y="1152"/>
              <a:ext cx="280"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IF</a:t>
              </a:r>
            </a:p>
          </p:txBody>
        </p:sp>
        <p:sp>
          <p:nvSpPr>
            <p:cNvPr id="42000" name="Rectangle 84"/>
            <p:cNvSpPr>
              <a:spLocks noChangeArrowheads="1"/>
            </p:cNvSpPr>
            <p:nvPr/>
          </p:nvSpPr>
          <p:spPr bwMode="auto">
            <a:xfrm>
              <a:off x="2304" y="1152"/>
              <a:ext cx="550"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ID/RF</a:t>
              </a:r>
            </a:p>
          </p:txBody>
        </p:sp>
        <p:sp>
          <p:nvSpPr>
            <p:cNvPr id="42001" name="Rectangle 85"/>
            <p:cNvSpPr>
              <a:spLocks noChangeArrowheads="1"/>
            </p:cNvSpPr>
            <p:nvPr/>
          </p:nvSpPr>
          <p:spPr bwMode="auto">
            <a:xfrm>
              <a:off x="2805" y="1148"/>
              <a:ext cx="308"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EX</a:t>
              </a:r>
            </a:p>
          </p:txBody>
        </p:sp>
        <p:sp>
          <p:nvSpPr>
            <p:cNvPr id="42002" name="Rectangle 86"/>
            <p:cNvSpPr>
              <a:spLocks noChangeArrowheads="1"/>
            </p:cNvSpPr>
            <p:nvPr/>
          </p:nvSpPr>
          <p:spPr bwMode="auto">
            <a:xfrm>
              <a:off x="3200" y="1150"/>
              <a:ext cx="458"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MEM</a:t>
              </a:r>
            </a:p>
          </p:txBody>
        </p:sp>
        <p:sp>
          <p:nvSpPr>
            <p:cNvPr id="42003" name="Rectangle 87"/>
            <p:cNvSpPr>
              <a:spLocks noChangeArrowheads="1"/>
            </p:cNvSpPr>
            <p:nvPr/>
          </p:nvSpPr>
          <p:spPr bwMode="auto">
            <a:xfrm>
              <a:off x="3698" y="1149"/>
              <a:ext cx="355"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WB</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304800"/>
            <a:ext cx="8001000" cy="762000"/>
          </a:xfrm>
        </p:spPr>
        <p:txBody>
          <a:bodyPr lIns="90488" tIns="44450" rIns="90488" bIns="44450"/>
          <a:lstStyle/>
          <a:p>
            <a:pPr algn="l" eaLnBrk="1" hangingPunct="1">
              <a:defRPr/>
            </a:pPr>
            <a:r>
              <a:rPr lang="zh-CN" altLang="en-US" sz="3200" dirty="0"/>
              <a:t>调整硬件结构支持转发</a:t>
            </a:r>
            <a:endParaRPr lang="zh-CN" altLang="en-US" sz="1800" dirty="0">
              <a:solidFill>
                <a:schemeClr val="tx1"/>
              </a:solidFill>
            </a:endParaRPr>
          </a:p>
        </p:txBody>
      </p:sp>
      <p:sp>
        <p:nvSpPr>
          <p:cNvPr id="131075" name="Rectangle 3"/>
          <p:cNvSpPr>
            <a:spLocks noChangeArrowheads="1"/>
          </p:cNvSpPr>
          <p:nvPr/>
        </p:nvSpPr>
        <p:spPr bwMode="auto">
          <a:xfrm>
            <a:off x="174625" y="1746250"/>
            <a:ext cx="7664450" cy="4511675"/>
          </a:xfrm>
          <a:prstGeom prst="rect">
            <a:avLst/>
          </a:prstGeom>
          <a:noFill/>
          <a:ln w="0">
            <a:solidFill>
              <a:srgbClr val="FFFFFE"/>
            </a:solidFill>
            <a:miter lim="800000"/>
            <a:headEnd/>
            <a:tailEnd/>
          </a:ln>
        </p:spPr>
        <p:txBody>
          <a:bodyPr/>
          <a:lstStyle/>
          <a:p>
            <a:pPr eaLnBrk="0" hangingPunct="0">
              <a:spcBef>
                <a:spcPct val="50000"/>
              </a:spcBef>
            </a:pPr>
            <a:endParaRPr lang="zh-CN" altLang="en-US" sz="2000" b="0">
              <a:solidFill>
                <a:srgbClr val="000000"/>
              </a:solidFill>
              <a:latin typeface="Comic Sans MS" pitchFamily="66" charset="0"/>
            </a:endParaRPr>
          </a:p>
        </p:txBody>
      </p:sp>
      <p:sp>
        <p:nvSpPr>
          <p:cNvPr id="131076" name="Rectangle 4"/>
          <p:cNvSpPr>
            <a:spLocks noChangeArrowheads="1"/>
          </p:cNvSpPr>
          <p:nvPr/>
        </p:nvSpPr>
        <p:spPr bwMode="auto">
          <a:xfrm>
            <a:off x="7032625" y="2203450"/>
            <a:ext cx="381000" cy="3352800"/>
          </a:xfrm>
          <a:prstGeom prst="rect">
            <a:avLst/>
          </a:prstGeom>
          <a:solidFill>
            <a:srgbClr val="00CC00"/>
          </a:solidFill>
          <a:ln w="28575">
            <a:solidFill>
              <a:schemeClr val="tx1"/>
            </a:solidFill>
            <a:miter lim="800000"/>
            <a:headEnd/>
            <a:tailEnd/>
          </a:ln>
        </p:spPr>
        <p:txBody>
          <a:bodyPr vert="eaVert" wrap="none" anchor="ctr"/>
          <a:lstStyle/>
          <a:p>
            <a:pPr algn="ctr" eaLnBrk="0" hangingPunct="0"/>
            <a:r>
              <a:rPr lang="en-US" altLang="zh-CN" b="0">
                <a:solidFill>
                  <a:srgbClr val="000000"/>
                </a:solidFill>
                <a:latin typeface="Comic Sans MS" pitchFamily="66" charset="0"/>
              </a:rPr>
              <a:t>MEM/WR</a:t>
            </a:r>
          </a:p>
        </p:txBody>
      </p:sp>
      <p:sp>
        <p:nvSpPr>
          <p:cNvPr id="131077" name="Rectangle 5"/>
          <p:cNvSpPr>
            <a:spLocks noChangeArrowheads="1"/>
          </p:cNvSpPr>
          <p:nvPr/>
        </p:nvSpPr>
        <p:spPr bwMode="auto">
          <a:xfrm>
            <a:off x="1676400" y="2209800"/>
            <a:ext cx="381000" cy="3352800"/>
          </a:xfrm>
          <a:prstGeom prst="rect">
            <a:avLst/>
          </a:prstGeom>
          <a:solidFill>
            <a:srgbClr val="00CC00"/>
          </a:solidFill>
          <a:ln w="28575">
            <a:solidFill>
              <a:schemeClr val="tx1"/>
            </a:solidFill>
            <a:miter lim="800000"/>
            <a:headEnd/>
            <a:tailEnd/>
          </a:ln>
        </p:spPr>
        <p:txBody>
          <a:bodyPr vert="eaVert" wrap="none" anchor="ctr"/>
          <a:lstStyle/>
          <a:p>
            <a:pPr algn="ctr" eaLnBrk="0" hangingPunct="0"/>
            <a:r>
              <a:rPr lang="en-US" altLang="zh-CN" b="0">
                <a:solidFill>
                  <a:srgbClr val="000000"/>
                </a:solidFill>
                <a:latin typeface="Comic Sans MS" pitchFamily="66" charset="0"/>
              </a:rPr>
              <a:t>ID/EX</a:t>
            </a:r>
          </a:p>
        </p:txBody>
      </p:sp>
      <p:sp>
        <p:nvSpPr>
          <p:cNvPr id="131078" name="Rectangle 6"/>
          <p:cNvSpPr>
            <a:spLocks noChangeArrowheads="1"/>
          </p:cNvSpPr>
          <p:nvPr/>
        </p:nvSpPr>
        <p:spPr bwMode="auto">
          <a:xfrm>
            <a:off x="4510088" y="2203450"/>
            <a:ext cx="381000" cy="3352800"/>
          </a:xfrm>
          <a:prstGeom prst="rect">
            <a:avLst/>
          </a:prstGeom>
          <a:solidFill>
            <a:srgbClr val="00CC00"/>
          </a:solidFill>
          <a:ln w="28575">
            <a:solidFill>
              <a:schemeClr val="tx1"/>
            </a:solidFill>
            <a:miter lim="800000"/>
            <a:headEnd/>
            <a:tailEnd/>
          </a:ln>
        </p:spPr>
        <p:txBody>
          <a:bodyPr vert="eaVert" wrap="none" anchor="ctr"/>
          <a:lstStyle/>
          <a:p>
            <a:pPr algn="ctr" eaLnBrk="0" hangingPunct="0"/>
            <a:r>
              <a:rPr lang="en-US" altLang="zh-CN" b="0">
                <a:solidFill>
                  <a:srgbClr val="000000"/>
                </a:solidFill>
                <a:latin typeface="Comic Sans MS" pitchFamily="66" charset="0"/>
              </a:rPr>
              <a:t>EX/MEM </a:t>
            </a:r>
          </a:p>
        </p:txBody>
      </p:sp>
      <p:sp>
        <p:nvSpPr>
          <p:cNvPr id="131079" name="Rectangle 7"/>
          <p:cNvSpPr>
            <a:spLocks noChangeArrowheads="1"/>
          </p:cNvSpPr>
          <p:nvPr/>
        </p:nvSpPr>
        <p:spPr bwMode="auto">
          <a:xfrm>
            <a:off x="5576888" y="3422650"/>
            <a:ext cx="914400" cy="1600200"/>
          </a:xfrm>
          <a:prstGeom prst="rect">
            <a:avLst/>
          </a:prstGeom>
          <a:noFill/>
          <a:ln w="28575">
            <a:solidFill>
              <a:schemeClr val="tx1"/>
            </a:solidFill>
            <a:miter lim="800000"/>
            <a:headEnd/>
            <a:tailEnd/>
          </a:ln>
        </p:spPr>
        <p:txBody>
          <a:bodyPr wrap="none" anchor="ctr"/>
          <a:lstStyle/>
          <a:p>
            <a:pPr algn="ctr" eaLnBrk="0" hangingPunct="0"/>
            <a:r>
              <a:rPr lang="zh-CN" altLang="en-US" b="0">
                <a:solidFill>
                  <a:srgbClr val="000000"/>
                </a:solidFill>
                <a:latin typeface="Comic Sans MS" pitchFamily="66" charset="0"/>
              </a:rPr>
              <a:t>数据</a:t>
            </a:r>
          </a:p>
          <a:p>
            <a:pPr algn="ctr" eaLnBrk="0" hangingPunct="0"/>
            <a:r>
              <a:rPr lang="zh-CN" altLang="en-US" b="0">
                <a:solidFill>
                  <a:srgbClr val="000000"/>
                </a:solidFill>
                <a:latin typeface="Comic Sans MS" pitchFamily="66" charset="0"/>
              </a:rPr>
              <a:t>存储器</a:t>
            </a:r>
          </a:p>
        </p:txBody>
      </p:sp>
      <p:grpSp>
        <p:nvGrpSpPr>
          <p:cNvPr id="131080" name="Group 8"/>
          <p:cNvGrpSpPr>
            <a:grpSpLocks/>
          </p:cNvGrpSpPr>
          <p:nvPr/>
        </p:nvGrpSpPr>
        <p:grpSpPr bwMode="auto">
          <a:xfrm>
            <a:off x="3409950" y="2943225"/>
            <a:ext cx="635000" cy="1470025"/>
            <a:chOff x="1782" y="2232"/>
            <a:chExt cx="468" cy="816"/>
          </a:xfrm>
        </p:grpSpPr>
        <p:sp>
          <p:nvSpPr>
            <p:cNvPr id="131125" name="Freeform 9"/>
            <p:cNvSpPr>
              <a:spLocks/>
            </p:cNvSpPr>
            <p:nvPr/>
          </p:nvSpPr>
          <p:spPr bwMode="auto">
            <a:xfrm>
              <a:off x="1782" y="2232"/>
              <a:ext cx="468" cy="816"/>
            </a:xfrm>
            <a:custGeom>
              <a:avLst/>
              <a:gdLst>
                <a:gd name="T0" fmla="*/ 0 w 468"/>
                <a:gd name="T1" fmla="*/ 0 h 816"/>
                <a:gd name="T2" fmla="*/ 468 w 468"/>
                <a:gd name="T3" fmla="*/ 252 h 816"/>
                <a:gd name="T4" fmla="*/ 468 w 468"/>
                <a:gd name="T5" fmla="*/ 588 h 816"/>
                <a:gd name="T6" fmla="*/ 0 w 468"/>
                <a:gd name="T7" fmla="*/ 816 h 816"/>
                <a:gd name="T8" fmla="*/ 0 w 468"/>
                <a:gd name="T9" fmla="*/ 576 h 816"/>
                <a:gd name="T10" fmla="*/ 168 w 468"/>
                <a:gd name="T11" fmla="*/ 420 h 816"/>
                <a:gd name="T12" fmla="*/ 0 w 468"/>
                <a:gd name="T13" fmla="*/ 258 h 816"/>
                <a:gd name="T14" fmla="*/ 0 w 468"/>
                <a:gd name="T15" fmla="*/ 0 h 816"/>
                <a:gd name="T16" fmla="*/ 0 60000 65536"/>
                <a:gd name="T17" fmla="*/ 0 60000 65536"/>
                <a:gd name="T18" fmla="*/ 0 60000 65536"/>
                <a:gd name="T19" fmla="*/ 0 60000 65536"/>
                <a:gd name="T20" fmla="*/ 0 60000 65536"/>
                <a:gd name="T21" fmla="*/ 0 60000 65536"/>
                <a:gd name="T22" fmla="*/ 0 60000 65536"/>
                <a:gd name="T23" fmla="*/ 0 60000 65536"/>
                <a:gd name="T24" fmla="*/ 0 w 468"/>
                <a:gd name="T25" fmla="*/ 0 h 816"/>
                <a:gd name="T26" fmla="*/ 468 w 468"/>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8" h="816">
                  <a:moveTo>
                    <a:pt x="0" y="0"/>
                  </a:moveTo>
                  <a:lnTo>
                    <a:pt x="468" y="252"/>
                  </a:lnTo>
                  <a:lnTo>
                    <a:pt x="468" y="588"/>
                  </a:lnTo>
                  <a:lnTo>
                    <a:pt x="0" y="816"/>
                  </a:lnTo>
                  <a:lnTo>
                    <a:pt x="0" y="576"/>
                  </a:lnTo>
                  <a:lnTo>
                    <a:pt x="168" y="420"/>
                  </a:lnTo>
                  <a:lnTo>
                    <a:pt x="0" y="258"/>
                  </a:lnTo>
                  <a:lnTo>
                    <a:pt x="0" y="0"/>
                  </a:lnTo>
                  <a:close/>
                </a:path>
              </a:pathLst>
            </a:custGeom>
            <a:noFill/>
            <a:ln w="28575">
              <a:solidFill>
                <a:schemeClr val="tx1"/>
              </a:solidFill>
              <a:round/>
              <a:headEnd/>
              <a:tailEnd/>
            </a:ln>
          </p:spPr>
          <p:txBody>
            <a:bodyPr wrap="none" anchor="ctr"/>
            <a:lstStyle/>
            <a:p>
              <a:endParaRPr lang="zh-CN" altLang="en-US" b="0">
                <a:solidFill>
                  <a:srgbClr val="000000"/>
                </a:solidFill>
                <a:latin typeface="Arial" pitchFamily="34" charset="0"/>
              </a:endParaRPr>
            </a:p>
          </p:txBody>
        </p:sp>
        <p:sp>
          <p:nvSpPr>
            <p:cNvPr id="131126" name="Text Box 10"/>
            <p:cNvSpPr txBox="1">
              <a:spLocks noChangeArrowheads="1"/>
            </p:cNvSpPr>
            <p:nvPr/>
          </p:nvSpPr>
          <p:spPr bwMode="auto">
            <a:xfrm rot="5400000">
              <a:off x="1914" y="2525"/>
              <a:ext cx="331" cy="248"/>
            </a:xfrm>
            <a:prstGeom prst="rect">
              <a:avLst/>
            </a:prstGeom>
            <a:noFill/>
            <a:ln w="28575">
              <a:noFill/>
              <a:miter lim="800000"/>
              <a:headEnd/>
              <a:tailEnd/>
            </a:ln>
          </p:spPr>
          <p:txBody>
            <a:bodyPr wrap="none" anchor="ctr">
              <a:spAutoFit/>
            </a:bodyPr>
            <a:lstStyle/>
            <a:p>
              <a:pPr algn="ctr" eaLnBrk="0" hangingPunct="0"/>
              <a:r>
                <a:rPr lang="en-US" altLang="zh-CN" sz="1600" b="0">
                  <a:solidFill>
                    <a:srgbClr val="000000"/>
                  </a:solidFill>
                  <a:latin typeface="Comic Sans MS" pitchFamily="66" charset="0"/>
                </a:rPr>
                <a:t>ALU</a:t>
              </a:r>
            </a:p>
          </p:txBody>
        </p:sp>
      </p:grpSp>
      <p:sp>
        <p:nvSpPr>
          <p:cNvPr id="131081" name="AutoShape 11"/>
          <p:cNvSpPr>
            <a:spLocks noChangeArrowheads="1"/>
          </p:cNvSpPr>
          <p:nvPr/>
        </p:nvSpPr>
        <p:spPr bwMode="auto">
          <a:xfrm>
            <a:off x="2749550" y="2736850"/>
            <a:ext cx="381000" cy="762000"/>
          </a:xfrm>
          <a:prstGeom prst="roundRect">
            <a:avLst>
              <a:gd name="adj" fmla="val 16667"/>
            </a:avLst>
          </a:prstGeom>
          <a:noFill/>
          <a:ln w="28575">
            <a:solidFill>
              <a:schemeClr val="tx1"/>
            </a:solidFill>
            <a:round/>
            <a:headEnd/>
            <a:tailEnd/>
          </a:ln>
        </p:spPr>
        <p:txBody>
          <a:bodyPr vert="eaVert" wrap="none" anchor="ctr"/>
          <a:lstStyle/>
          <a:p>
            <a:pPr algn="ctr" eaLnBrk="0" hangingPunct="0"/>
            <a:r>
              <a:rPr lang="en-US" altLang="zh-CN" b="0">
                <a:solidFill>
                  <a:srgbClr val="000000"/>
                </a:solidFill>
                <a:latin typeface="Comic Sans MS" pitchFamily="66" charset="0"/>
              </a:rPr>
              <a:t>mux</a:t>
            </a:r>
          </a:p>
        </p:txBody>
      </p:sp>
      <p:sp>
        <p:nvSpPr>
          <p:cNvPr id="131082" name="AutoShape 12"/>
          <p:cNvSpPr>
            <a:spLocks noChangeArrowheads="1"/>
          </p:cNvSpPr>
          <p:nvPr/>
        </p:nvSpPr>
        <p:spPr bwMode="auto">
          <a:xfrm>
            <a:off x="2749550" y="3924300"/>
            <a:ext cx="381000" cy="762000"/>
          </a:xfrm>
          <a:prstGeom prst="roundRect">
            <a:avLst>
              <a:gd name="adj" fmla="val 16667"/>
            </a:avLst>
          </a:prstGeom>
          <a:noFill/>
          <a:ln w="28575">
            <a:solidFill>
              <a:schemeClr val="tx1"/>
            </a:solidFill>
            <a:round/>
            <a:headEnd/>
            <a:tailEnd/>
          </a:ln>
        </p:spPr>
        <p:txBody>
          <a:bodyPr vert="eaVert" wrap="none" anchor="ctr"/>
          <a:lstStyle/>
          <a:p>
            <a:pPr algn="ctr" eaLnBrk="0" hangingPunct="0"/>
            <a:r>
              <a:rPr lang="en-US" altLang="zh-CN" b="0">
                <a:solidFill>
                  <a:srgbClr val="000000"/>
                </a:solidFill>
                <a:latin typeface="Comic Sans MS" pitchFamily="66" charset="0"/>
              </a:rPr>
              <a:t>mux</a:t>
            </a:r>
          </a:p>
        </p:txBody>
      </p:sp>
      <p:sp>
        <p:nvSpPr>
          <p:cNvPr id="131083" name="Line 13"/>
          <p:cNvSpPr>
            <a:spLocks noChangeShapeType="1"/>
          </p:cNvSpPr>
          <p:nvPr/>
        </p:nvSpPr>
        <p:spPr bwMode="auto">
          <a:xfrm>
            <a:off x="3130550" y="3117850"/>
            <a:ext cx="304800" cy="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84" name="Line 14"/>
          <p:cNvSpPr>
            <a:spLocks noChangeShapeType="1"/>
          </p:cNvSpPr>
          <p:nvPr/>
        </p:nvSpPr>
        <p:spPr bwMode="auto">
          <a:xfrm>
            <a:off x="3130550" y="4184650"/>
            <a:ext cx="304800" cy="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85" name="Rectangle 15"/>
          <p:cNvSpPr>
            <a:spLocks noChangeArrowheads="1"/>
          </p:cNvSpPr>
          <p:nvPr/>
        </p:nvSpPr>
        <p:spPr bwMode="auto">
          <a:xfrm rot="10800000">
            <a:off x="525463" y="2895600"/>
            <a:ext cx="685800" cy="1524000"/>
          </a:xfrm>
          <a:prstGeom prst="rect">
            <a:avLst/>
          </a:prstGeom>
          <a:noFill/>
          <a:ln w="28575">
            <a:solidFill>
              <a:schemeClr val="tx1"/>
            </a:solidFill>
            <a:miter lim="800000"/>
            <a:headEnd/>
            <a:tailEnd/>
          </a:ln>
        </p:spPr>
        <p:txBody>
          <a:bodyPr rot="10800000" vert="eaVert" wrap="none" anchor="ctr"/>
          <a:lstStyle/>
          <a:p>
            <a:pPr algn="ctr" eaLnBrk="0" hangingPunct="0"/>
            <a:r>
              <a:rPr lang="zh-CN" altLang="en-US" b="0">
                <a:solidFill>
                  <a:srgbClr val="000000"/>
                </a:solidFill>
                <a:latin typeface="Comic Sans MS" pitchFamily="66" charset="0"/>
              </a:rPr>
              <a:t>寄存器</a:t>
            </a:r>
          </a:p>
        </p:txBody>
      </p:sp>
      <p:sp>
        <p:nvSpPr>
          <p:cNvPr id="131086" name="Line 16"/>
          <p:cNvSpPr>
            <a:spLocks noChangeShapeType="1"/>
          </p:cNvSpPr>
          <p:nvPr/>
        </p:nvSpPr>
        <p:spPr bwMode="auto">
          <a:xfrm>
            <a:off x="1211263" y="3352800"/>
            <a:ext cx="457200" cy="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87" name="Line 17"/>
          <p:cNvSpPr>
            <a:spLocks noChangeShapeType="1"/>
          </p:cNvSpPr>
          <p:nvPr/>
        </p:nvSpPr>
        <p:spPr bwMode="auto">
          <a:xfrm>
            <a:off x="1211263" y="4038600"/>
            <a:ext cx="457200" cy="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88" name="Line 18"/>
          <p:cNvSpPr>
            <a:spLocks noChangeShapeType="1"/>
          </p:cNvSpPr>
          <p:nvPr/>
        </p:nvSpPr>
        <p:spPr bwMode="auto">
          <a:xfrm flipV="1">
            <a:off x="2057400" y="3346450"/>
            <a:ext cx="692150" cy="635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89" name="Line 19"/>
          <p:cNvSpPr>
            <a:spLocks noChangeShapeType="1"/>
          </p:cNvSpPr>
          <p:nvPr/>
        </p:nvSpPr>
        <p:spPr bwMode="auto">
          <a:xfrm flipV="1">
            <a:off x="2057400" y="4032250"/>
            <a:ext cx="692150" cy="635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90" name="Text Box 23"/>
          <p:cNvSpPr txBox="1">
            <a:spLocks noChangeArrowheads="1"/>
          </p:cNvSpPr>
          <p:nvPr/>
        </p:nvSpPr>
        <p:spPr bwMode="auto">
          <a:xfrm>
            <a:off x="358775" y="4610100"/>
            <a:ext cx="793750" cy="336550"/>
          </a:xfrm>
          <a:prstGeom prst="rect">
            <a:avLst/>
          </a:prstGeom>
          <a:noFill/>
          <a:ln w="28575">
            <a:noFill/>
            <a:miter lim="800000"/>
            <a:headEnd/>
            <a:tailEnd/>
          </a:ln>
        </p:spPr>
        <p:txBody>
          <a:bodyPr wrap="none" anchor="ctr">
            <a:spAutoFit/>
          </a:bodyPr>
          <a:lstStyle/>
          <a:p>
            <a:pPr algn="ctr" eaLnBrk="0" hangingPunct="0"/>
            <a:r>
              <a:rPr lang="zh-CN" altLang="en-US" sz="1600" b="0">
                <a:solidFill>
                  <a:srgbClr val="000000"/>
                </a:solidFill>
                <a:latin typeface="Comic Sans MS" pitchFamily="66" charset="0"/>
              </a:rPr>
              <a:t>立即数</a:t>
            </a:r>
          </a:p>
        </p:txBody>
      </p:sp>
      <p:sp>
        <p:nvSpPr>
          <p:cNvPr id="131091" name="Line 24"/>
          <p:cNvSpPr>
            <a:spLocks noChangeShapeType="1"/>
          </p:cNvSpPr>
          <p:nvPr/>
        </p:nvSpPr>
        <p:spPr bwMode="auto">
          <a:xfrm>
            <a:off x="1287463" y="4800600"/>
            <a:ext cx="381000" cy="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92" name="Freeform 25"/>
          <p:cNvSpPr>
            <a:spLocks/>
          </p:cNvSpPr>
          <p:nvPr/>
        </p:nvSpPr>
        <p:spPr bwMode="auto">
          <a:xfrm>
            <a:off x="2066925" y="4179888"/>
            <a:ext cx="676275" cy="615950"/>
          </a:xfrm>
          <a:custGeom>
            <a:avLst/>
            <a:gdLst>
              <a:gd name="T0" fmla="*/ 0 w 384"/>
              <a:gd name="T1" fmla="*/ 2147483647 h 388"/>
              <a:gd name="T2" fmla="*/ 2147483647 w 384"/>
              <a:gd name="T3" fmla="*/ 2147483647 h 388"/>
              <a:gd name="T4" fmla="*/ 2147483647 w 384"/>
              <a:gd name="T5" fmla="*/ 0 h 388"/>
              <a:gd name="T6" fmla="*/ 2147483647 w 384"/>
              <a:gd name="T7" fmla="*/ 2147483647 h 388"/>
              <a:gd name="T8" fmla="*/ 0 60000 65536"/>
              <a:gd name="T9" fmla="*/ 0 60000 65536"/>
              <a:gd name="T10" fmla="*/ 0 60000 65536"/>
              <a:gd name="T11" fmla="*/ 0 60000 65536"/>
              <a:gd name="T12" fmla="*/ 0 w 384"/>
              <a:gd name="T13" fmla="*/ 0 h 388"/>
              <a:gd name="T14" fmla="*/ 384 w 384"/>
              <a:gd name="T15" fmla="*/ 388 h 388"/>
            </a:gdLst>
            <a:ahLst/>
            <a:cxnLst>
              <a:cxn ang="T8">
                <a:pos x="T0" y="T1"/>
              </a:cxn>
              <a:cxn ang="T9">
                <a:pos x="T2" y="T3"/>
              </a:cxn>
              <a:cxn ang="T10">
                <a:pos x="T4" y="T5"/>
              </a:cxn>
              <a:cxn ang="T11">
                <a:pos x="T6" y="T7"/>
              </a:cxn>
            </a:cxnLst>
            <a:rect l="T12" t="T13" r="T14" b="T15"/>
            <a:pathLst>
              <a:path w="384" h="388">
                <a:moveTo>
                  <a:pt x="0" y="388"/>
                </a:moveTo>
                <a:lnTo>
                  <a:pt x="76" y="384"/>
                </a:lnTo>
                <a:lnTo>
                  <a:pt x="76" y="0"/>
                </a:lnTo>
                <a:lnTo>
                  <a:pt x="384" y="4"/>
                </a:lnTo>
              </a:path>
            </a:pathLst>
          </a:cu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93" name="Freeform 26"/>
          <p:cNvSpPr>
            <a:spLocks/>
          </p:cNvSpPr>
          <p:nvPr/>
        </p:nvSpPr>
        <p:spPr bwMode="auto">
          <a:xfrm>
            <a:off x="2286000" y="4032250"/>
            <a:ext cx="2216150" cy="762000"/>
          </a:xfrm>
          <a:custGeom>
            <a:avLst/>
            <a:gdLst>
              <a:gd name="T0" fmla="*/ 0 w 1344"/>
              <a:gd name="T1" fmla="*/ 0 h 624"/>
              <a:gd name="T2" fmla="*/ 0 w 1344"/>
              <a:gd name="T3" fmla="*/ 2147483647 h 624"/>
              <a:gd name="T4" fmla="*/ 2147483647 w 1344"/>
              <a:gd name="T5" fmla="*/ 2147483647 h 624"/>
              <a:gd name="T6" fmla="*/ 0 60000 65536"/>
              <a:gd name="T7" fmla="*/ 0 60000 65536"/>
              <a:gd name="T8" fmla="*/ 0 60000 65536"/>
              <a:gd name="T9" fmla="*/ 0 w 1344"/>
              <a:gd name="T10" fmla="*/ 0 h 624"/>
              <a:gd name="T11" fmla="*/ 1344 w 1344"/>
              <a:gd name="T12" fmla="*/ 624 h 624"/>
            </a:gdLst>
            <a:ahLst/>
            <a:cxnLst>
              <a:cxn ang="T6">
                <a:pos x="T0" y="T1"/>
              </a:cxn>
              <a:cxn ang="T7">
                <a:pos x="T2" y="T3"/>
              </a:cxn>
              <a:cxn ang="T8">
                <a:pos x="T4" y="T5"/>
              </a:cxn>
            </a:cxnLst>
            <a:rect l="T9" t="T10" r="T11" b="T12"/>
            <a:pathLst>
              <a:path w="1344" h="624">
                <a:moveTo>
                  <a:pt x="0" y="0"/>
                </a:moveTo>
                <a:lnTo>
                  <a:pt x="0" y="624"/>
                </a:lnTo>
                <a:lnTo>
                  <a:pt x="1344" y="624"/>
                </a:lnTo>
              </a:path>
            </a:pathLst>
          </a:cu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94" name="Line 27"/>
          <p:cNvSpPr>
            <a:spLocks noChangeShapeType="1"/>
          </p:cNvSpPr>
          <p:nvPr/>
        </p:nvSpPr>
        <p:spPr bwMode="auto">
          <a:xfrm>
            <a:off x="4883150" y="4794250"/>
            <a:ext cx="693738" cy="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95" name="Line 28"/>
          <p:cNvSpPr>
            <a:spLocks noChangeShapeType="1"/>
          </p:cNvSpPr>
          <p:nvPr/>
        </p:nvSpPr>
        <p:spPr bwMode="auto">
          <a:xfrm>
            <a:off x="4044950" y="3727450"/>
            <a:ext cx="457200" cy="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96" name="Line 29"/>
          <p:cNvSpPr>
            <a:spLocks noChangeShapeType="1"/>
          </p:cNvSpPr>
          <p:nvPr/>
        </p:nvSpPr>
        <p:spPr bwMode="auto">
          <a:xfrm>
            <a:off x="4883150" y="3727450"/>
            <a:ext cx="693738" cy="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97" name="Line 30"/>
          <p:cNvSpPr>
            <a:spLocks noChangeShapeType="1"/>
          </p:cNvSpPr>
          <p:nvPr/>
        </p:nvSpPr>
        <p:spPr bwMode="auto">
          <a:xfrm flipV="1">
            <a:off x="6491288" y="4260850"/>
            <a:ext cx="533400" cy="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98" name="Freeform 31"/>
          <p:cNvSpPr>
            <a:spLocks/>
          </p:cNvSpPr>
          <p:nvPr/>
        </p:nvSpPr>
        <p:spPr bwMode="auto">
          <a:xfrm>
            <a:off x="5195888" y="3727450"/>
            <a:ext cx="1828800" cy="1600200"/>
          </a:xfrm>
          <a:custGeom>
            <a:avLst/>
            <a:gdLst>
              <a:gd name="T0" fmla="*/ 0 w 1152"/>
              <a:gd name="T1" fmla="*/ 0 h 1008"/>
              <a:gd name="T2" fmla="*/ 0 w 1152"/>
              <a:gd name="T3" fmla="*/ 2147483647 h 1008"/>
              <a:gd name="T4" fmla="*/ 2147483647 w 1152"/>
              <a:gd name="T5" fmla="*/ 2147483647 h 1008"/>
              <a:gd name="T6" fmla="*/ 0 60000 65536"/>
              <a:gd name="T7" fmla="*/ 0 60000 65536"/>
              <a:gd name="T8" fmla="*/ 0 60000 65536"/>
              <a:gd name="T9" fmla="*/ 0 w 1152"/>
              <a:gd name="T10" fmla="*/ 0 h 1008"/>
              <a:gd name="T11" fmla="*/ 1152 w 1152"/>
              <a:gd name="T12" fmla="*/ 1008 h 1008"/>
            </a:gdLst>
            <a:ahLst/>
            <a:cxnLst>
              <a:cxn ang="T6">
                <a:pos x="T0" y="T1"/>
              </a:cxn>
              <a:cxn ang="T7">
                <a:pos x="T2" y="T3"/>
              </a:cxn>
              <a:cxn ang="T8">
                <a:pos x="T4" y="T5"/>
              </a:cxn>
            </a:cxnLst>
            <a:rect l="T9" t="T10" r="T11" b="T12"/>
            <a:pathLst>
              <a:path w="1152" h="1008">
                <a:moveTo>
                  <a:pt x="0" y="0"/>
                </a:moveTo>
                <a:lnTo>
                  <a:pt x="0" y="1008"/>
                </a:lnTo>
                <a:lnTo>
                  <a:pt x="1152" y="1008"/>
                </a:lnTo>
              </a:path>
            </a:pathLst>
          </a:cu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099" name="Oval 32"/>
          <p:cNvSpPr>
            <a:spLocks noChangeArrowheads="1"/>
          </p:cNvSpPr>
          <p:nvPr/>
        </p:nvSpPr>
        <p:spPr bwMode="auto">
          <a:xfrm>
            <a:off x="5159375" y="3695700"/>
            <a:ext cx="76200" cy="76200"/>
          </a:xfrm>
          <a:prstGeom prst="ellipse">
            <a:avLst/>
          </a:prstGeom>
          <a:solidFill>
            <a:schemeClr val="tx1"/>
          </a:solidFill>
          <a:ln w="28575">
            <a:solidFill>
              <a:schemeClr val="tx1"/>
            </a:solidFill>
            <a:round/>
            <a:headEnd/>
            <a:tailEnd/>
          </a:ln>
        </p:spPr>
        <p:txBody>
          <a:bodyPr wrap="none" anchor="ctr"/>
          <a:lstStyle/>
          <a:p>
            <a:pPr eaLnBrk="0" hangingPunct="0">
              <a:spcBef>
                <a:spcPct val="50000"/>
              </a:spcBef>
            </a:pPr>
            <a:endParaRPr lang="zh-CN" altLang="en-US" sz="2000" b="0">
              <a:solidFill>
                <a:srgbClr val="000000"/>
              </a:solidFill>
              <a:latin typeface="Comic Sans MS" pitchFamily="66" charset="0"/>
            </a:endParaRPr>
          </a:p>
        </p:txBody>
      </p:sp>
      <p:sp>
        <p:nvSpPr>
          <p:cNvPr id="131100" name="Oval 33"/>
          <p:cNvSpPr>
            <a:spLocks noChangeArrowheads="1"/>
          </p:cNvSpPr>
          <p:nvPr/>
        </p:nvSpPr>
        <p:spPr bwMode="auto">
          <a:xfrm>
            <a:off x="2254250" y="3984625"/>
            <a:ext cx="76200" cy="76200"/>
          </a:xfrm>
          <a:prstGeom prst="ellipse">
            <a:avLst/>
          </a:prstGeom>
          <a:solidFill>
            <a:schemeClr val="tx1"/>
          </a:solidFill>
          <a:ln w="28575">
            <a:solidFill>
              <a:schemeClr val="tx1"/>
            </a:solidFill>
            <a:round/>
            <a:headEnd/>
            <a:tailEnd/>
          </a:ln>
        </p:spPr>
        <p:txBody>
          <a:bodyPr wrap="none" anchor="ctr"/>
          <a:lstStyle/>
          <a:p>
            <a:pPr eaLnBrk="0" hangingPunct="0">
              <a:spcBef>
                <a:spcPct val="50000"/>
              </a:spcBef>
            </a:pPr>
            <a:endParaRPr lang="zh-CN" altLang="en-US" sz="2000" b="0">
              <a:solidFill>
                <a:srgbClr val="000000"/>
              </a:solidFill>
              <a:latin typeface="Comic Sans MS" pitchFamily="66" charset="0"/>
            </a:endParaRPr>
          </a:p>
        </p:txBody>
      </p:sp>
      <p:sp>
        <p:nvSpPr>
          <p:cNvPr id="131101" name="Line 34"/>
          <p:cNvSpPr>
            <a:spLocks noChangeShapeType="1"/>
          </p:cNvSpPr>
          <p:nvPr/>
        </p:nvSpPr>
        <p:spPr bwMode="auto">
          <a:xfrm flipV="1">
            <a:off x="7432675" y="5308600"/>
            <a:ext cx="1035050" cy="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102" name="Line 35"/>
          <p:cNvSpPr>
            <a:spLocks noChangeShapeType="1"/>
          </p:cNvSpPr>
          <p:nvPr/>
        </p:nvSpPr>
        <p:spPr bwMode="auto">
          <a:xfrm flipV="1">
            <a:off x="7413625" y="4254500"/>
            <a:ext cx="1041400" cy="6350"/>
          </a:xfrm>
          <a:prstGeom prst="line">
            <a:avLst/>
          </a:pr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grpSp>
        <p:nvGrpSpPr>
          <p:cNvPr id="3" name="Group 70"/>
          <p:cNvGrpSpPr>
            <a:grpSpLocks/>
          </p:cNvGrpSpPr>
          <p:nvPr/>
        </p:nvGrpSpPr>
        <p:grpSpPr bwMode="auto">
          <a:xfrm>
            <a:off x="2362200" y="1822450"/>
            <a:ext cx="5699125" cy="4273550"/>
            <a:chOff x="1488" y="1148"/>
            <a:chExt cx="3590" cy="2692"/>
          </a:xfrm>
        </p:grpSpPr>
        <p:grpSp>
          <p:nvGrpSpPr>
            <p:cNvPr id="131121" name="Group 36"/>
            <p:cNvGrpSpPr>
              <a:grpSpLocks/>
            </p:cNvGrpSpPr>
            <p:nvPr/>
          </p:nvGrpSpPr>
          <p:grpSpPr bwMode="auto">
            <a:xfrm>
              <a:off x="1488" y="1148"/>
              <a:ext cx="3566" cy="2692"/>
              <a:chOff x="1542" y="1148"/>
              <a:chExt cx="3512" cy="2688"/>
            </a:xfrm>
          </p:grpSpPr>
          <p:sp>
            <p:nvSpPr>
              <p:cNvPr id="131123" name="Freeform 37"/>
              <p:cNvSpPr>
                <a:spLocks/>
              </p:cNvSpPr>
              <p:nvPr/>
            </p:nvSpPr>
            <p:spPr bwMode="auto">
              <a:xfrm>
                <a:off x="1550" y="1148"/>
                <a:ext cx="3504" cy="1536"/>
              </a:xfrm>
              <a:custGeom>
                <a:avLst/>
                <a:gdLst>
                  <a:gd name="T0" fmla="*/ 3504 w 3504"/>
                  <a:gd name="T1" fmla="*/ 1536 h 1536"/>
                  <a:gd name="T2" fmla="*/ 3504 w 3504"/>
                  <a:gd name="T3" fmla="*/ 0 h 1536"/>
                  <a:gd name="T4" fmla="*/ 0 w 3504"/>
                  <a:gd name="T5" fmla="*/ 0 h 1536"/>
                  <a:gd name="T6" fmla="*/ 3 w 3504"/>
                  <a:gd name="T7" fmla="*/ 798 h 1536"/>
                  <a:gd name="T8" fmla="*/ 186 w 3504"/>
                  <a:gd name="T9" fmla="*/ 795 h 1536"/>
                  <a:gd name="T10" fmla="*/ 0 60000 65536"/>
                  <a:gd name="T11" fmla="*/ 0 60000 65536"/>
                  <a:gd name="T12" fmla="*/ 0 60000 65536"/>
                  <a:gd name="T13" fmla="*/ 0 60000 65536"/>
                  <a:gd name="T14" fmla="*/ 0 60000 65536"/>
                  <a:gd name="T15" fmla="*/ 0 w 3504"/>
                  <a:gd name="T16" fmla="*/ 0 h 1536"/>
                  <a:gd name="T17" fmla="*/ 3504 w 3504"/>
                  <a:gd name="T18" fmla="*/ 1536 h 1536"/>
                </a:gdLst>
                <a:ahLst/>
                <a:cxnLst>
                  <a:cxn ang="T10">
                    <a:pos x="T0" y="T1"/>
                  </a:cxn>
                  <a:cxn ang="T11">
                    <a:pos x="T2" y="T3"/>
                  </a:cxn>
                  <a:cxn ang="T12">
                    <a:pos x="T4" y="T5"/>
                  </a:cxn>
                  <a:cxn ang="T13">
                    <a:pos x="T6" y="T7"/>
                  </a:cxn>
                  <a:cxn ang="T14">
                    <a:pos x="T8" y="T9"/>
                  </a:cxn>
                </a:cxnLst>
                <a:rect l="T15" t="T16" r="T17" b="T18"/>
                <a:pathLst>
                  <a:path w="3504" h="1536">
                    <a:moveTo>
                      <a:pt x="3504" y="1536"/>
                    </a:moveTo>
                    <a:lnTo>
                      <a:pt x="3504" y="0"/>
                    </a:lnTo>
                    <a:lnTo>
                      <a:pt x="0" y="0"/>
                    </a:lnTo>
                    <a:lnTo>
                      <a:pt x="3" y="798"/>
                    </a:lnTo>
                    <a:lnTo>
                      <a:pt x="186" y="795"/>
                    </a:lnTo>
                  </a:path>
                </a:pathLst>
              </a:custGeom>
              <a:noFill/>
              <a:ln w="28575">
                <a:solidFill>
                  <a:srgbClr val="FF3300"/>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124" name="Freeform 38"/>
              <p:cNvSpPr>
                <a:spLocks/>
              </p:cNvSpPr>
              <p:nvPr/>
            </p:nvSpPr>
            <p:spPr bwMode="auto">
              <a:xfrm>
                <a:off x="1542" y="2684"/>
                <a:ext cx="3512" cy="1152"/>
              </a:xfrm>
              <a:custGeom>
                <a:avLst/>
                <a:gdLst>
                  <a:gd name="T0" fmla="*/ 3128 w 3512"/>
                  <a:gd name="T1" fmla="*/ 0 h 1152"/>
                  <a:gd name="T2" fmla="*/ 3512 w 3512"/>
                  <a:gd name="T3" fmla="*/ 0 h 1152"/>
                  <a:gd name="T4" fmla="*/ 3512 w 3512"/>
                  <a:gd name="T5" fmla="*/ 1152 h 1152"/>
                  <a:gd name="T6" fmla="*/ 0 w 3512"/>
                  <a:gd name="T7" fmla="*/ 1152 h 1152"/>
                  <a:gd name="T8" fmla="*/ 2 w 3512"/>
                  <a:gd name="T9" fmla="*/ 33 h 1152"/>
                  <a:gd name="T10" fmla="*/ 191 w 3512"/>
                  <a:gd name="T11" fmla="*/ 36 h 1152"/>
                  <a:gd name="T12" fmla="*/ 0 60000 65536"/>
                  <a:gd name="T13" fmla="*/ 0 60000 65536"/>
                  <a:gd name="T14" fmla="*/ 0 60000 65536"/>
                  <a:gd name="T15" fmla="*/ 0 60000 65536"/>
                  <a:gd name="T16" fmla="*/ 0 60000 65536"/>
                  <a:gd name="T17" fmla="*/ 0 60000 65536"/>
                  <a:gd name="T18" fmla="*/ 0 w 3512"/>
                  <a:gd name="T19" fmla="*/ 0 h 1152"/>
                  <a:gd name="T20" fmla="*/ 3512 w 3512"/>
                  <a:gd name="T21" fmla="*/ 1152 h 1152"/>
                </a:gdLst>
                <a:ahLst/>
                <a:cxnLst>
                  <a:cxn ang="T12">
                    <a:pos x="T0" y="T1"/>
                  </a:cxn>
                  <a:cxn ang="T13">
                    <a:pos x="T2" y="T3"/>
                  </a:cxn>
                  <a:cxn ang="T14">
                    <a:pos x="T4" y="T5"/>
                  </a:cxn>
                  <a:cxn ang="T15">
                    <a:pos x="T6" y="T7"/>
                  </a:cxn>
                  <a:cxn ang="T16">
                    <a:pos x="T8" y="T9"/>
                  </a:cxn>
                  <a:cxn ang="T17">
                    <a:pos x="T10" y="T11"/>
                  </a:cxn>
                </a:cxnLst>
                <a:rect l="T18" t="T19" r="T20" b="T21"/>
                <a:pathLst>
                  <a:path w="3512" h="1152">
                    <a:moveTo>
                      <a:pt x="3128" y="0"/>
                    </a:moveTo>
                    <a:lnTo>
                      <a:pt x="3512" y="0"/>
                    </a:lnTo>
                    <a:lnTo>
                      <a:pt x="3512" y="1152"/>
                    </a:lnTo>
                    <a:lnTo>
                      <a:pt x="0" y="1152"/>
                    </a:lnTo>
                    <a:lnTo>
                      <a:pt x="2" y="33"/>
                    </a:lnTo>
                    <a:lnTo>
                      <a:pt x="191" y="36"/>
                    </a:lnTo>
                  </a:path>
                </a:pathLst>
              </a:custGeom>
              <a:noFill/>
              <a:ln w="28575">
                <a:solidFill>
                  <a:srgbClr val="FF3300"/>
                </a:solidFill>
                <a:round/>
                <a:headEnd/>
                <a:tailEnd type="triangle" w="med" len="med"/>
              </a:ln>
            </p:spPr>
            <p:txBody>
              <a:bodyPr wrap="none" anchor="ctr"/>
              <a:lstStyle/>
              <a:p>
                <a:endParaRPr lang="zh-CN" altLang="en-US" b="0">
                  <a:solidFill>
                    <a:srgbClr val="000000"/>
                  </a:solidFill>
                  <a:latin typeface="Arial" pitchFamily="34" charset="0"/>
                </a:endParaRPr>
              </a:p>
            </p:txBody>
          </p:sp>
        </p:grpSp>
        <p:sp>
          <p:nvSpPr>
            <p:cNvPr id="131122" name="Oval 39"/>
            <p:cNvSpPr>
              <a:spLocks noChangeArrowheads="1"/>
            </p:cNvSpPr>
            <p:nvPr/>
          </p:nvSpPr>
          <p:spPr bwMode="auto">
            <a:xfrm>
              <a:off x="5030" y="2660"/>
              <a:ext cx="48" cy="48"/>
            </a:xfrm>
            <a:prstGeom prst="ellipse">
              <a:avLst/>
            </a:prstGeom>
            <a:solidFill>
              <a:schemeClr val="tx1"/>
            </a:solidFill>
            <a:ln w="28575">
              <a:solidFill>
                <a:srgbClr val="FF3300"/>
              </a:solidFill>
              <a:round/>
              <a:headEnd/>
              <a:tailEnd/>
            </a:ln>
          </p:spPr>
          <p:txBody>
            <a:bodyPr wrap="none" anchor="ctr"/>
            <a:lstStyle/>
            <a:p>
              <a:pPr eaLnBrk="0" hangingPunct="0">
                <a:spcBef>
                  <a:spcPct val="50000"/>
                </a:spcBef>
              </a:pPr>
              <a:endParaRPr lang="zh-CN" altLang="en-US" sz="2000" b="0">
                <a:solidFill>
                  <a:srgbClr val="000000"/>
                </a:solidFill>
                <a:latin typeface="Comic Sans MS" pitchFamily="66" charset="0"/>
              </a:endParaRPr>
            </a:p>
          </p:txBody>
        </p:sp>
      </p:grpSp>
      <p:sp>
        <p:nvSpPr>
          <p:cNvPr id="131104" name="AutoShape 40"/>
          <p:cNvSpPr>
            <a:spLocks noChangeArrowheads="1"/>
          </p:cNvSpPr>
          <p:nvPr/>
        </p:nvSpPr>
        <p:spPr bwMode="auto">
          <a:xfrm>
            <a:off x="8396288" y="3956050"/>
            <a:ext cx="381000" cy="1600200"/>
          </a:xfrm>
          <a:prstGeom prst="roundRect">
            <a:avLst>
              <a:gd name="adj" fmla="val 16667"/>
            </a:avLst>
          </a:prstGeom>
          <a:noFill/>
          <a:ln w="28575">
            <a:solidFill>
              <a:schemeClr val="tx1"/>
            </a:solidFill>
            <a:round/>
            <a:headEnd/>
            <a:tailEnd/>
          </a:ln>
        </p:spPr>
        <p:txBody>
          <a:bodyPr vert="eaVert" wrap="none" anchor="ctr"/>
          <a:lstStyle/>
          <a:p>
            <a:pPr algn="ctr" eaLnBrk="0" hangingPunct="0"/>
            <a:r>
              <a:rPr lang="en-US" altLang="zh-CN" b="0">
                <a:solidFill>
                  <a:srgbClr val="000000"/>
                </a:solidFill>
                <a:latin typeface="Comic Sans MS" pitchFamily="66" charset="0"/>
              </a:rPr>
              <a:t>mux</a:t>
            </a:r>
          </a:p>
        </p:txBody>
      </p:sp>
      <p:sp>
        <p:nvSpPr>
          <p:cNvPr id="131105" name="Freeform 41"/>
          <p:cNvSpPr>
            <a:spLocks/>
          </p:cNvSpPr>
          <p:nvPr/>
        </p:nvSpPr>
        <p:spPr bwMode="auto">
          <a:xfrm>
            <a:off x="152400" y="3651250"/>
            <a:ext cx="8763000" cy="2590800"/>
          </a:xfrm>
          <a:custGeom>
            <a:avLst/>
            <a:gdLst>
              <a:gd name="T0" fmla="*/ 2147483647 w 5520"/>
              <a:gd name="T1" fmla="*/ 2147483647 h 1632"/>
              <a:gd name="T2" fmla="*/ 2147483647 w 5520"/>
              <a:gd name="T3" fmla="*/ 2147483647 h 1632"/>
              <a:gd name="T4" fmla="*/ 2147483647 w 5520"/>
              <a:gd name="T5" fmla="*/ 2147483647 h 1632"/>
              <a:gd name="T6" fmla="*/ 0 w 5520"/>
              <a:gd name="T7" fmla="*/ 2147483647 h 1632"/>
              <a:gd name="T8" fmla="*/ 0 w 5520"/>
              <a:gd name="T9" fmla="*/ 0 h 1632"/>
              <a:gd name="T10" fmla="*/ 2147483647 w 5520"/>
              <a:gd name="T11" fmla="*/ 0 h 1632"/>
              <a:gd name="T12" fmla="*/ 0 60000 65536"/>
              <a:gd name="T13" fmla="*/ 0 60000 65536"/>
              <a:gd name="T14" fmla="*/ 0 60000 65536"/>
              <a:gd name="T15" fmla="*/ 0 60000 65536"/>
              <a:gd name="T16" fmla="*/ 0 60000 65536"/>
              <a:gd name="T17" fmla="*/ 0 60000 65536"/>
              <a:gd name="T18" fmla="*/ 0 w 5520"/>
              <a:gd name="T19" fmla="*/ 0 h 1632"/>
              <a:gd name="T20" fmla="*/ 5520 w 5520"/>
              <a:gd name="T21" fmla="*/ 1632 h 1632"/>
            </a:gdLst>
            <a:ahLst/>
            <a:cxnLst>
              <a:cxn ang="T12">
                <a:pos x="T0" y="T1"/>
              </a:cxn>
              <a:cxn ang="T13">
                <a:pos x="T2" y="T3"/>
              </a:cxn>
              <a:cxn ang="T14">
                <a:pos x="T4" y="T5"/>
              </a:cxn>
              <a:cxn ang="T15">
                <a:pos x="T6" y="T7"/>
              </a:cxn>
              <a:cxn ang="T16">
                <a:pos x="T8" y="T9"/>
              </a:cxn>
              <a:cxn ang="T17">
                <a:pos x="T10" y="T11"/>
              </a:cxn>
            </a:cxnLst>
            <a:rect l="T18" t="T19" r="T20" b="T21"/>
            <a:pathLst>
              <a:path w="5520" h="1632">
                <a:moveTo>
                  <a:pt x="5424" y="720"/>
                </a:moveTo>
                <a:lnTo>
                  <a:pt x="5520" y="720"/>
                </a:lnTo>
                <a:lnTo>
                  <a:pt x="5520" y="1632"/>
                </a:lnTo>
                <a:lnTo>
                  <a:pt x="0" y="1632"/>
                </a:lnTo>
                <a:lnTo>
                  <a:pt x="0" y="0"/>
                </a:lnTo>
                <a:lnTo>
                  <a:pt x="288" y="0"/>
                </a:lnTo>
              </a:path>
            </a:pathLst>
          </a:custGeom>
          <a:noFill/>
          <a:ln w="28575">
            <a:solidFill>
              <a:schemeClr val="tx1"/>
            </a:solidFill>
            <a:round/>
            <a:headEnd/>
            <a:tailEnd type="triangle" w="med" len="med"/>
          </a:ln>
        </p:spPr>
        <p:txBody>
          <a:bodyPr wrap="none" anchor="ctr"/>
          <a:lstStyle/>
          <a:p>
            <a:endParaRPr lang="zh-CN" altLang="en-US" b="0">
              <a:solidFill>
                <a:srgbClr val="000000"/>
              </a:solidFill>
              <a:latin typeface="Arial" pitchFamily="34" charset="0"/>
            </a:endParaRPr>
          </a:p>
        </p:txBody>
      </p:sp>
      <p:grpSp>
        <p:nvGrpSpPr>
          <p:cNvPr id="5" name="Group 42"/>
          <p:cNvGrpSpPr>
            <a:grpSpLocks/>
          </p:cNvGrpSpPr>
          <p:nvPr/>
        </p:nvGrpSpPr>
        <p:grpSpPr bwMode="auto">
          <a:xfrm>
            <a:off x="2570163" y="2133600"/>
            <a:ext cx="2687637" cy="3498850"/>
            <a:chOff x="1619" y="1344"/>
            <a:chExt cx="1693" cy="2204"/>
          </a:xfrm>
        </p:grpSpPr>
        <p:sp>
          <p:nvSpPr>
            <p:cNvPr id="131117" name="Freeform 43"/>
            <p:cNvSpPr>
              <a:spLocks/>
            </p:cNvSpPr>
            <p:nvPr/>
          </p:nvSpPr>
          <p:spPr bwMode="auto">
            <a:xfrm>
              <a:off x="1619" y="2876"/>
              <a:ext cx="1659" cy="672"/>
            </a:xfrm>
            <a:custGeom>
              <a:avLst/>
              <a:gdLst>
                <a:gd name="T0" fmla="*/ 1659 w 1659"/>
                <a:gd name="T1" fmla="*/ 480 h 672"/>
                <a:gd name="T2" fmla="*/ 1659 w 1659"/>
                <a:gd name="T3" fmla="*/ 672 h 672"/>
                <a:gd name="T4" fmla="*/ 0 w 1659"/>
                <a:gd name="T5" fmla="*/ 666 h 672"/>
                <a:gd name="T6" fmla="*/ 0 w 1659"/>
                <a:gd name="T7" fmla="*/ 0 h 672"/>
                <a:gd name="T8" fmla="*/ 114 w 1659"/>
                <a:gd name="T9" fmla="*/ 0 h 672"/>
                <a:gd name="T10" fmla="*/ 0 60000 65536"/>
                <a:gd name="T11" fmla="*/ 0 60000 65536"/>
                <a:gd name="T12" fmla="*/ 0 60000 65536"/>
                <a:gd name="T13" fmla="*/ 0 60000 65536"/>
                <a:gd name="T14" fmla="*/ 0 60000 65536"/>
                <a:gd name="T15" fmla="*/ 0 w 1659"/>
                <a:gd name="T16" fmla="*/ 0 h 672"/>
                <a:gd name="T17" fmla="*/ 1659 w 1659"/>
                <a:gd name="T18" fmla="*/ 672 h 672"/>
              </a:gdLst>
              <a:ahLst/>
              <a:cxnLst>
                <a:cxn ang="T10">
                  <a:pos x="T0" y="T1"/>
                </a:cxn>
                <a:cxn ang="T11">
                  <a:pos x="T2" y="T3"/>
                </a:cxn>
                <a:cxn ang="T12">
                  <a:pos x="T4" y="T5"/>
                </a:cxn>
                <a:cxn ang="T13">
                  <a:pos x="T6" y="T7"/>
                </a:cxn>
                <a:cxn ang="T14">
                  <a:pos x="T8" y="T9"/>
                </a:cxn>
              </a:cxnLst>
              <a:rect l="T15" t="T16" r="T17" b="T18"/>
              <a:pathLst>
                <a:path w="1659" h="672">
                  <a:moveTo>
                    <a:pt x="1659" y="480"/>
                  </a:moveTo>
                  <a:lnTo>
                    <a:pt x="1659" y="672"/>
                  </a:lnTo>
                  <a:lnTo>
                    <a:pt x="0" y="666"/>
                  </a:lnTo>
                  <a:lnTo>
                    <a:pt x="0" y="0"/>
                  </a:lnTo>
                  <a:lnTo>
                    <a:pt x="114" y="0"/>
                  </a:lnTo>
                </a:path>
              </a:pathLst>
            </a:custGeom>
            <a:noFill/>
            <a:ln w="28575">
              <a:solidFill>
                <a:srgbClr val="FF3300"/>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118" name="Oval 44"/>
            <p:cNvSpPr>
              <a:spLocks noChangeArrowheads="1"/>
            </p:cNvSpPr>
            <p:nvPr/>
          </p:nvSpPr>
          <p:spPr bwMode="auto">
            <a:xfrm>
              <a:off x="3216" y="2304"/>
              <a:ext cx="96" cy="48"/>
            </a:xfrm>
            <a:prstGeom prst="ellipse">
              <a:avLst/>
            </a:prstGeom>
            <a:solidFill>
              <a:schemeClr val="tx1"/>
            </a:solidFill>
            <a:ln w="28575">
              <a:solidFill>
                <a:srgbClr val="FF3300"/>
              </a:solidFill>
              <a:round/>
              <a:headEnd/>
              <a:tailEnd/>
            </a:ln>
          </p:spPr>
          <p:txBody>
            <a:bodyPr wrap="none" anchor="ctr"/>
            <a:lstStyle/>
            <a:p>
              <a:pPr eaLnBrk="0" hangingPunct="0">
                <a:spcBef>
                  <a:spcPct val="50000"/>
                </a:spcBef>
              </a:pPr>
              <a:endParaRPr lang="zh-CN" altLang="en-US" sz="2000" b="0">
                <a:solidFill>
                  <a:srgbClr val="000000"/>
                </a:solidFill>
                <a:latin typeface="Comic Sans MS" pitchFamily="66" charset="0"/>
              </a:endParaRPr>
            </a:p>
          </p:txBody>
        </p:sp>
        <p:sp>
          <p:nvSpPr>
            <p:cNvPr id="131119" name="Freeform 45"/>
            <p:cNvSpPr>
              <a:spLocks/>
            </p:cNvSpPr>
            <p:nvPr/>
          </p:nvSpPr>
          <p:spPr bwMode="auto">
            <a:xfrm>
              <a:off x="1632" y="1344"/>
              <a:ext cx="1653" cy="1008"/>
            </a:xfrm>
            <a:custGeom>
              <a:avLst/>
              <a:gdLst>
                <a:gd name="T0" fmla="*/ 1653 w 1653"/>
                <a:gd name="T1" fmla="*/ 1008 h 1008"/>
                <a:gd name="T2" fmla="*/ 1653 w 1653"/>
                <a:gd name="T3" fmla="*/ 0 h 1008"/>
                <a:gd name="T4" fmla="*/ 0 w 1653"/>
                <a:gd name="T5" fmla="*/ 0 h 1008"/>
                <a:gd name="T6" fmla="*/ 0 w 1653"/>
                <a:gd name="T7" fmla="*/ 432 h 1008"/>
                <a:gd name="T8" fmla="*/ 117 w 1653"/>
                <a:gd name="T9" fmla="*/ 432 h 1008"/>
                <a:gd name="T10" fmla="*/ 0 60000 65536"/>
                <a:gd name="T11" fmla="*/ 0 60000 65536"/>
                <a:gd name="T12" fmla="*/ 0 60000 65536"/>
                <a:gd name="T13" fmla="*/ 0 60000 65536"/>
                <a:gd name="T14" fmla="*/ 0 60000 65536"/>
                <a:gd name="T15" fmla="*/ 0 w 1653"/>
                <a:gd name="T16" fmla="*/ 0 h 1008"/>
                <a:gd name="T17" fmla="*/ 1653 w 1653"/>
                <a:gd name="T18" fmla="*/ 1008 h 1008"/>
              </a:gdLst>
              <a:ahLst/>
              <a:cxnLst>
                <a:cxn ang="T10">
                  <a:pos x="T0" y="T1"/>
                </a:cxn>
                <a:cxn ang="T11">
                  <a:pos x="T2" y="T3"/>
                </a:cxn>
                <a:cxn ang="T12">
                  <a:pos x="T4" y="T5"/>
                </a:cxn>
                <a:cxn ang="T13">
                  <a:pos x="T6" y="T7"/>
                </a:cxn>
                <a:cxn ang="T14">
                  <a:pos x="T8" y="T9"/>
                </a:cxn>
              </a:cxnLst>
              <a:rect l="T15" t="T16" r="T17" b="T18"/>
              <a:pathLst>
                <a:path w="1653" h="1008">
                  <a:moveTo>
                    <a:pt x="1653" y="1008"/>
                  </a:moveTo>
                  <a:lnTo>
                    <a:pt x="1653" y="0"/>
                  </a:lnTo>
                  <a:lnTo>
                    <a:pt x="0" y="0"/>
                  </a:lnTo>
                  <a:lnTo>
                    <a:pt x="0" y="432"/>
                  </a:lnTo>
                  <a:lnTo>
                    <a:pt x="117" y="432"/>
                  </a:lnTo>
                </a:path>
              </a:pathLst>
            </a:custGeom>
            <a:noFill/>
            <a:ln w="28575">
              <a:solidFill>
                <a:srgbClr val="FF3300"/>
              </a:solidFill>
              <a:round/>
              <a:headEnd/>
              <a:tailEnd type="triangle" w="med" len="med"/>
            </a:ln>
          </p:spPr>
          <p:txBody>
            <a:bodyPr wrap="none" anchor="ctr"/>
            <a:lstStyle/>
            <a:p>
              <a:endParaRPr lang="zh-CN" altLang="en-US" b="0">
                <a:solidFill>
                  <a:srgbClr val="000000"/>
                </a:solidFill>
                <a:latin typeface="Arial" pitchFamily="34" charset="0"/>
              </a:endParaRPr>
            </a:p>
          </p:txBody>
        </p:sp>
        <p:sp>
          <p:nvSpPr>
            <p:cNvPr id="131120" name="Line 46"/>
            <p:cNvSpPr>
              <a:spLocks noChangeShapeType="1"/>
            </p:cNvSpPr>
            <p:nvPr/>
          </p:nvSpPr>
          <p:spPr bwMode="auto">
            <a:xfrm flipV="1">
              <a:off x="3264" y="2352"/>
              <a:ext cx="0" cy="1008"/>
            </a:xfrm>
            <a:prstGeom prst="line">
              <a:avLst/>
            </a:prstGeom>
            <a:noFill/>
            <a:ln w="28575">
              <a:solidFill>
                <a:srgbClr val="FF3300"/>
              </a:solidFill>
              <a:round/>
              <a:headEnd/>
              <a:tailEnd/>
            </a:ln>
          </p:spPr>
          <p:txBody>
            <a:bodyPr anchor="ctr"/>
            <a:lstStyle/>
            <a:p>
              <a:endParaRPr lang="zh-CN" altLang="en-US" b="0">
                <a:solidFill>
                  <a:srgbClr val="000000"/>
                </a:solidFill>
                <a:latin typeface="Arial" pitchFamily="34" charset="0"/>
              </a:endParaRPr>
            </a:p>
          </p:txBody>
        </p:sp>
      </p:grpSp>
      <p:grpSp>
        <p:nvGrpSpPr>
          <p:cNvPr id="6" name="Group 69"/>
          <p:cNvGrpSpPr>
            <a:grpSpLocks/>
          </p:cNvGrpSpPr>
          <p:nvPr/>
        </p:nvGrpSpPr>
        <p:grpSpPr bwMode="auto">
          <a:xfrm>
            <a:off x="2438400" y="1981200"/>
            <a:ext cx="5289550" cy="3886200"/>
            <a:chOff x="1536" y="1248"/>
            <a:chExt cx="3332" cy="2448"/>
          </a:xfrm>
        </p:grpSpPr>
        <p:grpSp>
          <p:nvGrpSpPr>
            <p:cNvPr id="131112" name="Group 67"/>
            <p:cNvGrpSpPr>
              <a:grpSpLocks/>
            </p:cNvGrpSpPr>
            <p:nvPr/>
          </p:nvGrpSpPr>
          <p:grpSpPr bwMode="auto">
            <a:xfrm>
              <a:off x="1536" y="1248"/>
              <a:ext cx="3332" cy="2448"/>
              <a:chOff x="1536" y="1248"/>
              <a:chExt cx="3332" cy="2448"/>
            </a:xfrm>
          </p:grpSpPr>
          <p:sp>
            <p:nvSpPr>
              <p:cNvPr id="131114" name="Freeform 58"/>
              <p:cNvSpPr>
                <a:spLocks/>
              </p:cNvSpPr>
              <p:nvPr/>
            </p:nvSpPr>
            <p:spPr bwMode="auto">
              <a:xfrm>
                <a:off x="1536" y="2784"/>
                <a:ext cx="3312" cy="912"/>
              </a:xfrm>
              <a:custGeom>
                <a:avLst/>
                <a:gdLst>
                  <a:gd name="T0" fmla="*/ 3312 w 3312"/>
                  <a:gd name="T1" fmla="*/ 576 h 912"/>
                  <a:gd name="T2" fmla="*/ 3312 w 3312"/>
                  <a:gd name="T3" fmla="*/ 912 h 912"/>
                  <a:gd name="T4" fmla="*/ 0 w 3312"/>
                  <a:gd name="T5" fmla="*/ 912 h 912"/>
                  <a:gd name="T6" fmla="*/ 0 w 3312"/>
                  <a:gd name="T7" fmla="*/ 0 h 912"/>
                  <a:gd name="T8" fmla="*/ 192 w 3312"/>
                  <a:gd name="T9" fmla="*/ 0 h 912"/>
                  <a:gd name="T10" fmla="*/ 0 60000 65536"/>
                  <a:gd name="T11" fmla="*/ 0 60000 65536"/>
                  <a:gd name="T12" fmla="*/ 0 60000 65536"/>
                  <a:gd name="T13" fmla="*/ 0 60000 65536"/>
                  <a:gd name="T14" fmla="*/ 0 60000 65536"/>
                  <a:gd name="T15" fmla="*/ 0 w 3312"/>
                  <a:gd name="T16" fmla="*/ 0 h 912"/>
                  <a:gd name="T17" fmla="*/ 3312 w 3312"/>
                  <a:gd name="T18" fmla="*/ 912 h 912"/>
                </a:gdLst>
                <a:ahLst/>
                <a:cxnLst>
                  <a:cxn ang="T10">
                    <a:pos x="T0" y="T1"/>
                  </a:cxn>
                  <a:cxn ang="T11">
                    <a:pos x="T2" y="T3"/>
                  </a:cxn>
                  <a:cxn ang="T12">
                    <a:pos x="T4" y="T5"/>
                  </a:cxn>
                  <a:cxn ang="T13">
                    <a:pos x="T6" y="T7"/>
                  </a:cxn>
                  <a:cxn ang="T14">
                    <a:pos x="T8" y="T9"/>
                  </a:cxn>
                </a:cxnLst>
                <a:rect l="T15" t="T16" r="T17" b="T18"/>
                <a:pathLst>
                  <a:path w="3312" h="912">
                    <a:moveTo>
                      <a:pt x="3312" y="576"/>
                    </a:moveTo>
                    <a:lnTo>
                      <a:pt x="3312" y="912"/>
                    </a:lnTo>
                    <a:lnTo>
                      <a:pt x="0" y="912"/>
                    </a:lnTo>
                    <a:lnTo>
                      <a:pt x="0" y="0"/>
                    </a:lnTo>
                    <a:lnTo>
                      <a:pt x="192" y="0"/>
                    </a:lnTo>
                  </a:path>
                </a:pathLst>
              </a:custGeom>
              <a:noFill/>
              <a:ln w="28575">
                <a:solidFill>
                  <a:srgbClr val="FF3300"/>
                </a:solidFill>
                <a:round/>
                <a:headEnd/>
                <a:tailEnd type="triangle" w="med" len="med"/>
              </a:ln>
            </p:spPr>
            <p:txBody>
              <a:bodyPr>
                <a:spAutoFit/>
              </a:bodyPr>
              <a:lstStyle/>
              <a:p>
                <a:endParaRPr lang="zh-CN" altLang="en-US" b="0">
                  <a:solidFill>
                    <a:srgbClr val="000000"/>
                  </a:solidFill>
                  <a:latin typeface="Arial" pitchFamily="34" charset="0"/>
                </a:endParaRPr>
              </a:p>
            </p:txBody>
          </p:sp>
          <p:sp>
            <p:nvSpPr>
              <p:cNvPr id="131115" name="Oval 60"/>
              <p:cNvSpPr>
                <a:spLocks noChangeArrowheads="1"/>
              </p:cNvSpPr>
              <p:nvPr/>
            </p:nvSpPr>
            <p:spPr bwMode="auto">
              <a:xfrm>
                <a:off x="4820" y="3312"/>
                <a:ext cx="48" cy="48"/>
              </a:xfrm>
              <a:prstGeom prst="ellipse">
                <a:avLst/>
              </a:prstGeom>
              <a:solidFill>
                <a:schemeClr val="tx1"/>
              </a:solidFill>
              <a:ln w="28575">
                <a:solidFill>
                  <a:srgbClr val="FF3300"/>
                </a:solidFill>
                <a:round/>
                <a:headEnd/>
                <a:tailEnd/>
              </a:ln>
            </p:spPr>
            <p:txBody>
              <a:bodyPr wrap="none" anchor="ctr"/>
              <a:lstStyle/>
              <a:p>
                <a:pPr eaLnBrk="0" hangingPunct="0">
                  <a:spcBef>
                    <a:spcPct val="50000"/>
                  </a:spcBef>
                </a:pPr>
                <a:endParaRPr lang="zh-CN" altLang="en-US" sz="2000" b="0">
                  <a:solidFill>
                    <a:srgbClr val="000000"/>
                  </a:solidFill>
                  <a:latin typeface="Comic Sans MS" pitchFamily="66" charset="0"/>
                </a:endParaRPr>
              </a:p>
            </p:txBody>
          </p:sp>
          <p:sp>
            <p:nvSpPr>
              <p:cNvPr id="131116" name="Freeform 66"/>
              <p:cNvSpPr>
                <a:spLocks/>
              </p:cNvSpPr>
              <p:nvPr/>
            </p:nvSpPr>
            <p:spPr bwMode="auto">
              <a:xfrm>
                <a:off x="1536" y="1248"/>
                <a:ext cx="3312" cy="2064"/>
              </a:xfrm>
              <a:custGeom>
                <a:avLst/>
                <a:gdLst>
                  <a:gd name="T0" fmla="*/ 3312 w 3312"/>
                  <a:gd name="T1" fmla="*/ 2064 h 2064"/>
                  <a:gd name="T2" fmla="*/ 3312 w 3312"/>
                  <a:gd name="T3" fmla="*/ 0 h 2064"/>
                  <a:gd name="T4" fmla="*/ 0 w 3312"/>
                  <a:gd name="T5" fmla="*/ 0 h 2064"/>
                  <a:gd name="T6" fmla="*/ 0 w 3312"/>
                  <a:gd name="T7" fmla="*/ 624 h 2064"/>
                  <a:gd name="T8" fmla="*/ 192 w 3312"/>
                  <a:gd name="T9" fmla="*/ 624 h 2064"/>
                  <a:gd name="T10" fmla="*/ 0 60000 65536"/>
                  <a:gd name="T11" fmla="*/ 0 60000 65536"/>
                  <a:gd name="T12" fmla="*/ 0 60000 65536"/>
                  <a:gd name="T13" fmla="*/ 0 60000 65536"/>
                  <a:gd name="T14" fmla="*/ 0 60000 65536"/>
                  <a:gd name="T15" fmla="*/ 0 w 3312"/>
                  <a:gd name="T16" fmla="*/ 0 h 2064"/>
                  <a:gd name="T17" fmla="*/ 3312 w 3312"/>
                  <a:gd name="T18" fmla="*/ 2064 h 2064"/>
                </a:gdLst>
                <a:ahLst/>
                <a:cxnLst>
                  <a:cxn ang="T10">
                    <a:pos x="T0" y="T1"/>
                  </a:cxn>
                  <a:cxn ang="T11">
                    <a:pos x="T2" y="T3"/>
                  </a:cxn>
                  <a:cxn ang="T12">
                    <a:pos x="T4" y="T5"/>
                  </a:cxn>
                  <a:cxn ang="T13">
                    <a:pos x="T6" y="T7"/>
                  </a:cxn>
                  <a:cxn ang="T14">
                    <a:pos x="T8" y="T9"/>
                  </a:cxn>
                </a:cxnLst>
                <a:rect l="T15" t="T16" r="T17" b="T18"/>
                <a:pathLst>
                  <a:path w="3312" h="2064">
                    <a:moveTo>
                      <a:pt x="3312" y="2064"/>
                    </a:moveTo>
                    <a:lnTo>
                      <a:pt x="3312" y="0"/>
                    </a:lnTo>
                    <a:lnTo>
                      <a:pt x="0" y="0"/>
                    </a:lnTo>
                    <a:lnTo>
                      <a:pt x="0" y="624"/>
                    </a:lnTo>
                    <a:lnTo>
                      <a:pt x="192" y="624"/>
                    </a:lnTo>
                  </a:path>
                </a:pathLst>
              </a:custGeom>
              <a:noFill/>
              <a:ln w="28575">
                <a:solidFill>
                  <a:srgbClr val="FF3300"/>
                </a:solidFill>
                <a:round/>
                <a:headEnd/>
                <a:tailEnd type="triangle" w="med" len="med"/>
              </a:ln>
            </p:spPr>
            <p:txBody>
              <a:bodyPr>
                <a:spAutoFit/>
              </a:bodyPr>
              <a:lstStyle/>
              <a:p>
                <a:endParaRPr lang="zh-CN" altLang="en-US" b="0">
                  <a:solidFill>
                    <a:srgbClr val="000000"/>
                  </a:solidFill>
                  <a:latin typeface="Arial" pitchFamily="34" charset="0"/>
                </a:endParaRPr>
              </a:p>
            </p:txBody>
          </p:sp>
        </p:grpSp>
        <p:sp>
          <p:nvSpPr>
            <p:cNvPr id="131113" name="Line 68"/>
            <p:cNvSpPr>
              <a:spLocks noChangeShapeType="1"/>
            </p:cNvSpPr>
            <p:nvPr/>
          </p:nvSpPr>
          <p:spPr bwMode="auto">
            <a:xfrm>
              <a:off x="4656" y="3333"/>
              <a:ext cx="192" cy="0"/>
            </a:xfrm>
            <a:prstGeom prst="line">
              <a:avLst/>
            </a:prstGeom>
            <a:noFill/>
            <a:ln w="28575">
              <a:solidFill>
                <a:srgbClr val="FF3300"/>
              </a:solidFill>
              <a:round/>
              <a:headEnd/>
              <a:tailEnd/>
            </a:ln>
          </p:spPr>
          <p:txBody>
            <a:bodyPr>
              <a:spAutoFit/>
            </a:bodyPr>
            <a:lstStyle/>
            <a:p>
              <a:endParaRPr lang="zh-CN" altLang="en-US" b="0">
                <a:solidFill>
                  <a:srgbClr val="000000"/>
                </a:solidFill>
                <a:latin typeface="Arial" pitchFamily="34" charset="0"/>
              </a:endParaRPr>
            </a:p>
          </p:txBody>
        </p:sp>
      </p:grpSp>
      <p:sp>
        <p:nvSpPr>
          <p:cNvPr id="208934" name="灯片编号占位符 3"/>
          <p:cNvSpPr>
            <a:spLocks noGrp="1"/>
          </p:cNvSpPr>
          <p:nvPr>
            <p:ph type="sldNum" sz="quarter" idx="12"/>
          </p:nvPr>
        </p:nvSpPr>
        <p:spPr>
          <a:xfrm>
            <a:off x="3419475" y="6480175"/>
            <a:ext cx="2447925" cy="365125"/>
          </a:xfrm>
        </p:spPr>
        <p:txBody>
          <a:bodyPr/>
          <a:lstStyle/>
          <a:p>
            <a:pPr algn="ctr" fontAlgn="base">
              <a:spcAft>
                <a:spcPct val="0"/>
              </a:spcAft>
              <a:defRPr/>
            </a:pPr>
            <a:fld id="{C29696FC-FBC4-4982-A891-6FCDC14F99CC}" type="slidenum">
              <a:rPr lang="zh-CN" altLang="en-US" smtClean="0"/>
              <a:pPr algn="ctr" fontAlgn="base">
                <a:spcAft>
                  <a:spcPct val="0"/>
                </a:spcAft>
                <a:defRPr/>
              </a:pPr>
              <a:t>36</a:t>
            </a:fld>
            <a:endParaRPr lang="en-US" altLang="zh-CN"/>
          </a:p>
        </p:txBody>
      </p:sp>
    </p:spTree>
    <p:extLst>
      <p:ext uri="{BB962C8B-B14F-4D97-AF65-F5344CB8AC3E}">
        <p14:creationId xmlns:p14="http://schemas.microsoft.com/office/powerpoint/2010/main" val="12444629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RF</a:t>
            </a:r>
            <a:r>
              <a:rPr lang="zh-CN" altLang="en-US" dirty="0"/>
              <a:t>的内部转发设计</a:t>
            </a:r>
          </a:p>
        </p:txBody>
      </p:sp>
      <p:graphicFrame>
        <p:nvGraphicFramePr>
          <p:cNvPr id="90" name="内容占位符 89"/>
          <p:cNvGraphicFramePr>
            <a:graphicFrameLocks noGrp="1"/>
          </p:cNvGraphicFramePr>
          <p:nvPr>
            <p:ph idx="1"/>
            <p:extLst>
              <p:ext uri="{D42A27DB-BD31-4B8C-83A1-F6EECF244321}">
                <p14:modId xmlns:p14="http://schemas.microsoft.com/office/powerpoint/2010/main" val="3945560911"/>
              </p:ext>
            </p:extLst>
          </p:nvPr>
        </p:nvGraphicFramePr>
        <p:xfrm>
          <a:off x="3020074" y="2986152"/>
          <a:ext cx="5728392" cy="370840"/>
        </p:xfrm>
        <a:graphic>
          <a:graphicData uri="http://schemas.openxmlformats.org/drawingml/2006/table">
            <a:tbl>
              <a:tblPr firstRow="1" bandRow="1">
                <a:tableStyleId>{2D5ABB26-0587-4C30-8999-92F81FD0307C}</a:tableStyleId>
              </a:tblPr>
              <a:tblGrid>
                <a:gridCol w="1623934">
                  <a:extLst>
                    <a:ext uri="{9D8B030D-6E8A-4147-A177-3AD203B41FA5}">
                      <a16:colId xmlns:a16="http://schemas.microsoft.com/office/drawing/2014/main" val="20000"/>
                    </a:ext>
                  </a:extLst>
                </a:gridCol>
                <a:gridCol w="1240262">
                  <a:extLst>
                    <a:ext uri="{9D8B030D-6E8A-4147-A177-3AD203B41FA5}">
                      <a16:colId xmlns:a16="http://schemas.microsoft.com/office/drawing/2014/main" val="20001"/>
                    </a:ext>
                  </a:extLst>
                </a:gridCol>
                <a:gridCol w="1432098">
                  <a:extLst>
                    <a:ext uri="{9D8B030D-6E8A-4147-A177-3AD203B41FA5}">
                      <a16:colId xmlns:a16="http://schemas.microsoft.com/office/drawing/2014/main" val="20002"/>
                    </a:ext>
                  </a:extLst>
                </a:gridCol>
                <a:gridCol w="1432098">
                  <a:extLst>
                    <a:ext uri="{9D8B030D-6E8A-4147-A177-3AD203B41FA5}">
                      <a16:colId xmlns:a16="http://schemas.microsoft.com/office/drawing/2014/main" val="20003"/>
                    </a:ext>
                  </a:extLst>
                </a:gridCol>
              </a:tblGrid>
              <a:tr h="370840">
                <a:tc>
                  <a:txBody>
                    <a:bodyPr/>
                    <a:lstStyle/>
                    <a:p>
                      <a:r>
                        <a:rPr lang="en-US" altLang="zh-CN" dirty="0"/>
                        <a:t>D</a:t>
                      </a:r>
                      <a:endParaRPr lang="zh-CN" altLang="en-US" dirty="0"/>
                    </a:p>
                  </a:txBody>
                  <a:tcPr/>
                </a:tc>
                <a:tc>
                  <a:txBody>
                    <a:bodyPr/>
                    <a:lstStyle/>
                    <a:p>
                      <a:r>
                        <a:rPr lang="en-US" altLang="zh-CN" dirty="0"/>
                        <a:t>E</a:t>
                      </a:r>
                      <a:endParaRPr lang="zh-CN" altLang="en-US" dirty="0"/>
                    </a:p>
                  </a:txBody>
                  <a:tcPr/>
                </a:tc>
                <a:tc>
                  <a:txBody>
                    <a:bodyPr/>
                    <a:lstStyle/>
                    <a:p>
                      <a:r>
                        <a:rPr lang="en-US" altLang="zh-CN" dirty="0"/>
                        <a:t>M</a:t>
                      </a:r>
                      <a:endParaRPr lang="zh-CN" altLang="en-US" dirty="0"/>
                    </a:p>
                  </a:txBody>
                  <a:tcPr/>
                </a:tc>
                <a:tc>
                  <a:txBody>
                    <a:bodyPr/>
                    <a:lstStyle/>
                    <a:p>
                      <a:r>
                        <a:rPr lang="en-US" altLang="zh-CN" dirty="0"/>
                        <a:t>W</a:t>
                      </a:r>
                      <a:endParaRPr lang="zh-CN" altLang="en-US" dirty="0"/>
                    </a:p>
                  </a:txBody>
                  <a:tcPr/>
                </a:tc>
                <a:extLst>
                  <a:ext uri="{0D108BD9-81ED-4DB2-BD59-A6C34878D82A}">
                    <a16:rowId xmlns:a16="http://schemas.microsoft.com/office/drawing/2014/main" val="10000"/>
                  </a:ext>
                </a:extLst>
              </a:tr>
            </a:tbl>
          </a:graphicData>
        </a:graphic>
      </p:graphicFrame>
      <p:grpSp>
        <p:nvGrpSpPr>
          <p:cNvPr id="21" name="Group 21"/>
          <p:cNvGrpSpPr/>
          <p:nvPr/>
        </p:nvGrpSpPr>
        <p:grpSpPr>
          <a:xfrm>
            <a:off x="323528" y="3402356"/>
            <a:ext cx="7315200" cy="2186884"/>
            <a:chOff x="533400" y="1968500"/>
            <a:chExt cx="7391400" cy="2917111"/>
          </a:xfrm>
        </p:grpSpPr>
        <p:sp>
          <p:nvSpPr>
            <p:cNvPr id="22" name="Rectangle 4"/>
            <p:cNvSpPr>
              <a:spLocks noChangeArrowheads="1"/>
            </p:cNvSpPr>
            <p:nvPr/>
          </p:nvSpPr>
          <p:spPr bwMode="auto">
            <a:xfrm rot="16200000">
              <a:off x="457348" y="2922095"/>
              <a:ext cx="1292913" cy="378809"/>
            </a:xfrm>
            <a:prstGeom prst="rect">
              <a:avLst/>
            </a:prstGeom>
            <a:noFill/>
            <a:ln w="28575">
              <a:solidFill>
                <a:schemeClr val="tx1"/>
              </a:solidFill>
              <a:miter lim="800000"/>
              <a:headEnd/>
              <a:tailEnd/>
            </a:ln>
          </p:spPr>
          <p:txBody>
            <a:bodyPr wrap="none" anchor="ctr">
              <a:prstTxWarp prst="textNoShape">
                <a:avLst/>
              </a:prstTxWarp>
            </a:bodyPr>
            <a:lstStyle/>
            <a:p>
              <a:pPr algn="ctr" defTabSz="457200" fontAlgn="auto">
                <a:spcBef>
                  <a:spcPts val="0"/>
                </a:spcBef>
                <a:spcAft>
                  <a:spcPts val="0"/>
                </a:spcAft>
              </a:pPr>
              <a:r>
                <a:rPr lang="en-US" sz="2000" b="0" dirty="0">
                  <a:solidFill>
                    <a:prstClr val="black"/>
                  </a:solidFill>
                  <a:latin typeface="Calibri"/>
                  <a:ea typeface="+mn-ea"/>
                </a:rPr>
                <a:t>PC</a:t>
              </a:r>
            </a:p>
          </p:txBody>
        </p:sp>
        <p:sp>
          <p:nvSpPr>
            <p:cNvPr id="23" name="Rectangle 5"/>
            <p:cNvSpPr>
              <a:spLocks noChangeArrowheads="1"/>
            </p:cNvSpPr>
            <p:nvPr/>
          </p:nvSpPr>
          <p:spPr bwMode="auto">
            <a:xfrm rot="-5400000">
              <a:off x="1600200" y="2806700"/>
              <a:ext cx="1981200" cy="10668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fontAlgn="auto">
                <a:spcBef>
                  <a:spcPts val="0"/>
                </a:spcBef>
                <a:spcAft>
                  <a:spcPts val="0"/>
                </a:spcAft>
              </a:pPr>
              <a:r>
                <a:rPr lang="en-US" sz="2000" b="0">
                  <a:solidFill>
                    <a:prstClr val="black"/>
                  </a:solidFill>
                  <a:latin typeface="Calibri"/>
                  <a:ea typeface="+mn-ea"/>
                </a:rPr>
                <a:t>instruction</a:t>
              </a:r>
              <a:endParaRPr lang="en-US" sz="2000" b="0" dirty="0">
                <a:solidFill>
                  <a:prstClr val="black"/>
                </a:solidFill>
                <a:latin typeface="Calibri"/>
                <a:ea typeface="+mn-ea"/>
              </a:endParaRPr>
            </a:p>
            <a:p>
              <a:pPr algn="ctr" defTabSz="457200" fontAlgn="auto">
                <a:spcBef>
                  <a:spcPts val="0"/>
                </a:spcBef>
                <a:spcAft>
                  <a:spcPts val="0"/>
                </a:spcAft>
              </a:pPr>
              <a:r>
                <a:rPr lang="en-US" sz="2000" b="0" dirty="0">
                  <a:solidFill>
                    <a:prstClr val="black"/>
                  </a:solidFill>
                  <a:latin typeface="Calibri"/>
                  <a:ea typeface="+mn-ea"/>
                </a:rPr>
                <a:t>memory</a:t>
              </a:r>
            </a:p>
          </p:txBody>
        </p:sp>
        <p:sp>
          <p:nvSpPr>
            <p:cNvPr id="24" name="AutoShape 6"/>
            <p:cNvSpPr>
              <a:spLocks noChangeArrowheads="1"/>
            </p:cNvSpPr>
            <p:nvPr/>
          </p:nvSpPr>
          <p:spPr bwMode="auto">
            <a:xfrm>
              <a:off x="1524000" y="3933825"/>
              <a:ext cx="366713" cy="549275"/>
            </a:xfrm>
            <a:prstGeom prst="roundRect">
              <a:avLst>
                <a:gd name="adj" fmla="val 16667"/>
              </a:avLst>
            </a:prstGeom>
            <a:solidFill>
              <a:srgbClr val="FFFFFF"/>
            </a:solidFill>
            <a:ln w="28575">
              <a:solidFill>
                <a:schemeClr val="tx1"/>
              </a:solidFill>
              <a:round/>
              <a:headEnd/>
              <a:tailEnd/>
            </a:ln>
          </p:spPr>
          <p:txBody>
            <a:bodyPr wrap="none" anchor="ctr">
              <a:prstTxWarp prst="textNoShape">
                <a:avLst/>
              </a:prstTxWarp>
            </a:bodyPr>
            <a:lstStyle/>
            <a:p>
              <a:pPr algn="ctr" defTabSz="457200" fontAlgn="auto">
                <a:spcBef>
                  <a:spcPts val="0"/>
                </a:spcBef>
                <a:spcAft>
                  <a:spcPts val="0"/>
                </a:spcAft>
              </a:pPr>
              <a:r>
                <a:rPr lang="en-US" sz="2000" b="0" dirty="0">
                  <a:solidFill>
                    <a:prstClr val="black"/>
                  </a:solidFill>
                  <a:latin typeface="Calibri"/>
                  <a:ea typeface="+mn-ea"/>
                </a:rPr>
                <a:t>+4</a:t>
              </a:r>
            </a:p>
          </p:txBody>
        </p:sp>
        <p:sp>
          <p:nvSpPr>
            <p:cNvPr id="25" name="Line 7"/>
            <p:cNvSpPr>
              <a:spLocks noChangeShapeType="1"/>
            </p:cNvSpPr>
            <p:nvPr/>
          </p:nvSpPr>
          <p:spPr bwMode="auto">
            <a:xfrm>
              <a:off x="1295400" y="3111500"/>
              <a:ext cx="7620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26" name="Rectangle 8"/>
            <p:cNvSpPr>
              <a:spLocks noChangeArrowheads="1"/>
            </p:cNvSpPr>
            <p:nvPr/>
          </p:nvSpPr>
          <p:spPr bwMode="auto">
            <a:xfrm>
              <a:off x="3657600" y="2501900"/>
              <a:ext cx="990600" cy="12954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fontAlgn="auto">
                <a:spcBef>
                  <a:spcPts val="0"/>
                </a:spcBef>
                <a:spcAft>
                  <a:spcPts val="0"/>
                </a:spcAft>
              </a:pPr>
              <a:r>
                <a:rPr lang="en-US" sz="2000" b="0">
                  <a:solidFill>
                    <a:prstClr val="black"/>
                  </a:solidFill>
                  <a:latin typeface="Calibri"/>
                  <a:ea typeface="+mn-ea"/>
                </a:rPr>
                <a:t>Register</a:t>
              </a:r>
              <a:endParaRPr lang="en-US" sz="2000" b="0" dirty="0">
                <a:solidFill>
                  <a:prstClr val="black"/>
                </a:solidFill>
                <a:latin typeface="Calibri"/>
                <a:ea typeface="+mn-ea"/>
              </a:endParaRPr>
            </a:p>
            <a:p>
              <a:pPr algn="ctr" defTabSz="457200" fontAlgn="auto">
                <a:spcBef>
                  <a:spcPts val="0"/>
                </a:spcBef>
                <a:spcAft>
                  <a:spcPts val="0"/>
                </a:spcAft>
              </a:pPr>
              <a:r>
                <a:rPr lang="en-US" sz="2000" b="0">
                  <a:solidFill>
                    <a:prstClr val="black"/>
                  </a:solidFill>
                  <a:latin typeface="Calibri"/>
                  <a:ea typeface="+mn-ea"/>
                </a:rPr>
                <a:t>File</a:t>
              </a:r>
              <a:endParaRPr lang="en-US" sz="2000" b="0" dirty="0">
                <a:solidFill>
                  <a:prstClr val="black"/>
                </a:solidFill>
                <a:latin typeface="Calibri"/>
                <a:ea typeface="+mn-ea"/>
              </a:endParaRPr>
            </a:p>
          </p:txBody>
        </p:sp>
        <p:sp>
          <p:nvSpPr>
            <p:cNvPr id="27" name="Line 9"/>
            <p:cNvSpPr>
              <a:spLocks noChangeShapeType="1"/>
            </p:cNvSpPr>
            <p:nvPr/>
          </p:nvSpPr>
          <p:spPr bwMode="auto">
            <a:xfrm>
              <a:off x="3124200" y="29591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28" name="Line 10"/>
            <p:cNvSpPr>
              <a:spLocks noChangeShapeType="1"/>
            </p:cNvSpPr>
            <p:nvPr/>
          </p:nvSpPr>
          <p:spPr bwMode="auto">
            <a:xfrm>
              <a:off x="3124200" y="3332163"/>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29" name="Line 11"/>
            <p:cNvSpPr>
              <a:spLocks noChangeShapeType="1"/>
            </p:cNvSpPr>
            <p:nvPr/>
          </p:nvSpPr>
          <p:spPr bwMode="auto">
            <a:xfrm>
              <a:off x="3124200" y="36449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30" name="Text Box 12"/>
            <p:cNvSpPr txBox="1">
              <a:spLocks noChangeArrowheads="1"/>
            </p:cNvSpPr>
            <p:nvPr/>
          </p:nvSpPr>
          <p:spPr bwMode="auto">
            <a:xfrm>
              <a:off x="3088173" y="3248024"/>
              <a:ext cx="339725" cy="396875"/>
            </a:xfrm>
            <a:prstGeom prst="rect">
              <a:avLst/>
            </a:prstGeom>
            <a:noFill/>
            <a:ln w="28575">
              <a:noFill/>
              <a:miter lim="800000"/>
              <a:headEnd/>
              <a:tailEnd/>
            </a:ln>
          </p:spPr>
          <p:txBody>
            <a:bodyPr wrap="none" anchor="ctr">
              <a:prstTxWarp prst="textNoShape">
                <a:avLst/>
              </a:prstTxWarp>
              <a:spAutoFit/>
            </a:bodyPr>
            <a:lstStyle/>
            <a:p>
              <a:pPr algn="ctr" defTabSz="457200" fontAlgn="auto">
                <a:spcBef>
                  <a:spcPts val="0"/>
                </a:spcBef>
                <a:spcAft>
                  <a:spcPts val="0"/>
                </a:spcAft>
              </a:pPr>
              <a:r>
                <a:rPr lang="en-US" sz="2000" b="0" dirty="0" err="1">
                  <a:solidFill>
                    <a:prstClr val="black"/>
                  </a:solidFill>
                  <a:latin typeface="Calibri"/>
                  <a:ea typeface="+mn-ea"/>
                </a:rPr>
                <a:t>rt</a:t>
              </a:r>
              <a:endParaRPr lang="en-US" sz="2000" b="0" dirty="0">
                <a:solidFill>
                  <a:prstClr val="black"/>
                </a:solidFill>
                <a:latin typeface="Calibri"/>
                <a:ea typeface="+mn-ea"/>
              </a:endParaRPr>
            </a:p>
          </p:txBody>
        </p:sp>
        <p:sp>
          <p:nvSpPr>
            <p:cNvPr id="31" name="Text Box 13"/>
            <p:cNvSpPr txBox="1">
              <a:spLocks noChangeArrowheads="1"/>
            </p:cNvSpPr>
            <p:nvPr/>
          </p:nvSpPr>
          <p:spPr bwMode="auto">
            <a:xfrm>
              <a:off x="3076333" y="2943226"/>
              <a:ext cx="395287" cy="396875"/>
            </a:xfrm>
            <a:prstGeom prst="rect">
              <a:avLst/>
            </a:prstGeom>
            <a:noFill/>
            <a:ln w="28575">
              <a:noFill/>
              <a:miter lim="800000"/>
              <a:headEnd/>
              <a:tailEnd/>
            </a:ln>
          </p:spPr>
          <p:txBody>
            <a:bodyPr wrap="none" anchor="ctr">
              <a:prstTxWarp prst="textNoShape">
                <a:avLst/>
              </a:prstTxWarp>
              <a:spAutoFit/>
            </a:bodyPr>
            <a:lstStyle/>
            <a:p>
              <a:pPr algn="ctr" defTabSz="457200" fontAlgn="auto">
                <a:spcBef>
                  <a:spcPts val="0"/>
                </a:spcBef>
                <a:spcAft>
                  <a:spcPts val="0"/>
                </a:spcAft>
              </a:pPr>
              <a:r>
                <a:rPr lang="en-US" sz="2000" b="0" dirty="0" err="1">
                  <a:solidFill>
                    <a:prstClr val="black"/>
                  </a:solidFill>
                  <a:latin typeface="Calibri"/>
                  <a:ea typeface="+mn-ea"/>
                </a:rPr>
                <a:t>rs</a:t>
              </a:r>
              <a:endParaRPr lang="en-US" sz="2000" b="0" dirty="0">
                <a:solidFill>
                  <a:prstClr val="black"/>
                </a:solidFill>
                <a:latin typeface="Calibri"/>
                <a:ea typeface="+mn-ea"/>
              </a:endParaRPr>
            </a:p>
          </p:txBody>
        </p:sp>
        <p:sp>
          <p:nvSpPr>
            <p:cNvPr id="32" name="Text Box 14"/>
            <p:cNvSpPr txBox="1">
              <a:spLocks noChangeArrowheads="1"/>
            </p:cNvSpPr>
            <p:nvPr/>
          </p:nvSpPr>
          <p:spPr bwMode="auto">
            <a:xfrm>
              <a:off x="3079750" y="2562225"/>
              <a:ext cx="409575" cy="396875"/>
            </a:xfrm>
            <a:prstGeom prst="rect">
              <a:avLst/>
            </a:prstGeom>
            <a:noFill/>
            <a:ln w="28575">
              <a:noFill/>
              <a:miter lim="800000"/>
              <a:headEnd/>
              <a:tailEnd/>
            </a:ln>
          </p:spPr>
          <p:txBody>
            <a:bodyPr wrap="none" anchor="ctr">
              <a:prstTxWarp prst="textNoShape">
                <a:avLst/>
              </a:prstTxWarp>
              <a:spAutoFit/>
            </a:bodyPr>
            <a:lstStyle/>
            <a:p>
              <a:pPr algn="ctr" defTabSz="457200" fontAlgn="auto">
                <a:spcBef>
                  <a:spcPts val="0"/>
                </a:spcBef>
                <a:spcAft>
                  <a:spcPts val="0"/>
                </a:spcAft>
              </a:pPr>
              <a:r>
                <a:rPr lang="en-US" sz="2000" b="0" dirty="0" err="1">
                  <a:solidFill>
                    <a:prstClr val="black"/>
                  </a:solidFill>
                  <a:latin typeface="Calibri"/>
                  <a:ea typeface="+mn-ea"/>
                </a:rPr>
                <a:t>rd</a:t>
              </a:r>
              <a:endParaRPr lang="en-US" sz="2000" b="0" dirty="0">
                <a:solidFill>
                  <a:prstClr val="black"/>
                </a:solidFill>
                <a:latin typeface="Calibri"/>
                <a:ea typeface="+mn-ea"/>
              </a:endParaRPr>
            </a:p>
          </p:txBody>
        </p:sp>
        <p:grpSp>
          <p:nvGrpSpPr>
            <p:cNvPr id="33" name="Group 16"/>
            <p:cNvGrpSpPr>
              <a:grpSpLocks/>
            </p:cNvGrpSpPr>
            <p:nvPr/>
          </p:nvGrpSpPr>
          <p:grpSpPr bwMode="auto">
            <a:xfrm>
              <a:off x="5334000" y="2562225"/>
              <a:ext cx="1219200" cy="1524000"/>
              <a:chOff x="3648" y="1348"/>
              <a:chExt cx="768" cy="960"/>
            </a:xfrm>
          </p:grpSpPr>
          <p:sp>
            <p:nvSpPr>
              <p:cNvPr id="54" name="Freeform 18"/>
              <p:cNvSpPr>
                <a:spLocks/>
              </p:cNvSpPr>
              <p:nvPr/>
            </p:nvSpPr>
            <p:spPr bwMode="auto">
              <a:xfrm>
                <a:off x="3648" y="1348"/>
                <a:ext cx="528" cy="960"/>
              </a:xfrm>
              <a:custGeom>
                <a:avLst/>
                <a:gdLst>
                  <a:gd name="T0" fmla="*/ 0 w 528"/>
                  <a:gd name="T1" fmla="*/ 0 h 960"/>
                  <a:gd name="T2" fmla="*/ 528 w 528"/>
                  <a:gd name="T3" fmla="*/ 192 h 960"/>
                  <a:gd name="T4" fmla="*/ 528 w 528"/>
                  <a:gd name="T5" fmla="*/ 672 h 960"/>
                  <a:gd name="T6" fmla="*/ 0 w 528"/>
                  <a:gd name="T7" fmla="*/ 960 h 960"/>
                  <a:gd name="T8" fmla="*/ 0 w 528"/>
                  <a:gd name="T9" fmla="*/ 528 h 960"/>
                  <a:gd name="T10" fmla="*/ 48 w 528"/>
                  <a:gd name="T11" fmla="*/ 480 h 960"/>
                  <a:gd name="T12" fmla="*/ 0 w 528"/>
                  <a:gd name="T13" fmla="*/ 432 h 960"/>
                  <a:gd name="T14" fmla="*/ 0 w 528"/>
                  <a:gd name="T15" fmla="*/ 0 h 960"/>
                  <a:gd name="T16" fmla="*/ 0 60000 65536"/>
                  <a:gd name="T17" fmla="*/ 0 60000 65536"/>
                  <a:gd name="T18" fmla="*/ 0 60000 65536"/>
                  <a:gd name="T19" fmla="*/ 0 60000 65536"/>
                  <a:gd name="T20" fmla="*/ 0 60000 65536"/>
                  <a:gd name="T21" fmla="*/ 0 60000 65536"/>
                  <a:gd name="T22" fmla="*/ 0 60000 65536"/>
                  <a:gd name="T23" fmla="*/ 0 60000 65536"/>
                  <a:gd name="T24" fmla="*/ 0 w 528"/>
                  <a:gd name="T25" fmla="*/ 0 h 960"/>
                  <a:gd name="T26" fmla="*/ 528 w 528"/>
                  <a:gd name="T27" fmla="*/ 960 h 9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8" h="960">
                    <a:moveTo>
                      <a:pt x="0" y="0"/>
                    </a:moveTo>
                    <a:lnTo>
                      <a:pt x="528" y="192"/>
                    </a:lnTo>
                    <a:lnTo>
                      <a:pt x="528" y="672"/>
                    </a:lnTo>
                    <a:lnTo>
                      <a:pt x="0" y="960"/>
                    </a:lnTo>
                    <a:lnTo>
                      <a:pt x="0" y="528"/>
                    </a:lnTo>
                    <a:lnTo>
                      <a:pt x="48" y="480"/>
                    </a:lnTo>
                    <a:lnTo>
                      <a:pt x="0" y="432"/>
                    </a:lnTo>
                    <a:lnTo>
                      <a:pt x="0" y="0"/>
                    </a:lnTo>
                    <a:close/>
                  </a:path>
                </a:pathLst>
              </a:custGeom>
              <a:noFill/>
              <a:ln w="38100">
                <a:solidFill>
                  <a:schemeClr val="tx1"/>
                </a:solidFill>
                <a:round/>
                <a:headEnd/>
                <a:tailEnd/>
              </a:ln>
            </p:spPr>
            <p:txBody>
              <a:bodyPr wrap="none" anchor="ctr">
                <a:prstTxWarp prst="textNoShape">
                  <a:avLst/>
                </a:prstTxWarp>
              </a:bodyPr>
              <a:lstStyle/>
              <a:p>
                <a:pPr algn="ctr" defTabSz="457200" fontAlgn="auto">
                  <a:spcBef>
                    <a:spcPts val="0"/>
                  </a:spcBef>
                  <a:spcAft>
                    <a:spcPts val="0"/>
                  </a:spcAft>
                </a:pPr>
                <a:r>
                  <a:rPr lang="en-US" sz="2000" b="0" dirty="0">
                    <a:solidFill>
                      <a:prstClr val="black"/>
                    </a:solidFill>
                    <a:latin typeface="Calibri"/>
                    <a:ea typeface="+mn-ea"/>
                  </a:rPr>
                  <a:t>ALU</a:t>
                </a:r>
              </a:p>
            </p:txBody>
          </p:sp>
          <p:sp>
            <p:nvSpPr>
              <p:cNvPr id="55" name="Line 19"/>
              <p:cNvSpPr>
                <a:spLocks noChangeShapeType="1"/>
              </p:cNvSpPr>
              <p:nvPr/>
            </p:nvSpPr>
            <p:spPr bwMode="auto">
              <a:xfrm>
                <a:off x="4176" y="1780"/>
                <a:ext cx="240" cy="0"/>
              </a:xfrm>
              <a:prstGeom prst="line">
                <a:avLst/>
              </a:prstGeom>
              <a:noFill/>
              <a:ln w="38100">
                <a:solidFill>
                  <a:schemeClr val="tx1"/>
                </a:solidFill>
                <a:round/>
                <a:headEnd/>
                <a:tailEnd type="triangle" w="med" len="me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grpSp>
        <p:sp>
          <p:nvSpPr>
            <p:cNvPr id="34" name="Line 20"/>
            <p:cNvSpPr>
              <a:spLocks noChangeShapeType="1"/>
            </p:cNvSpPr>
            <p:nvPr/>
          </p:nvSpPr>
          <p:spPr bwMode="auto">
            <a:xfrm>
              <a:off x="4648200" y="3644900"/>
              <a:ext cx="6858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35" name="Line 21"/>
            <p:cNvSpPr>
              <a:spLocks noChangeShapeType="1"/>
            </p:cNvSpPr>
            <p:nvPr/>
          </p:nvSpPr>
          <p:spPr bwMode="auto">
            <a:xfrm>
              <a:off x="3124200" y="3995738"/>
              <a:ext cx="2179638"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36" name="Line 22"/>
            <p:cNvSpPr>
              <a:spLocks noChangeShapeType="1"/>
            </p:cNvSpPr>
            <p:nvPr/>
          </p:nvSpPr>
          <p:spPr bwMode="auto">
            <a:xfrm>
              <a:off x="4648200" y="2830513"/>
              <a:ext cx="655638"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37" name="Rectangle 23"/>
            <p:cNvSpPr>
              <a:spLocks noChangeArrowheads="1"/>
            </p:cNvSpPr>
            <p:nvPr/>
          </p:nvSpPr>
          <p:spPr bwMode="auto">
            <a:xfrm rot="-5400000">
              <a:off x="6096000" y="2959100"/>
              <a:ext cx="1981200" cy="10668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defTabSz="457200" fontAlgn="auto">
                <a:spcBef>
                  <a:spcPts val="0"/>
                </a:spcBef>
                <a:spcAft>
                  <a:spcPts val="0"/>
                </a:spcAft>
              </a:pPr>
              <a:r>
                <a:rPr lang="en-US" sz="2000" b="0" dirty="0">
                  <a:solidFill>
                    <a:prstClr val="black"/>
                  </a:solidFill>
                  <a:latin typeface="Calibri"/>
                  <a:ea typeface="+mn-ea"/>
                </a:rPr>
                <a:t>Data</a:t>
              </a:r>
            </a:p>
            <a:p>
              <a:pPr algn="ctr" defTabSz="457200" fontAlgn="auto">
                <a:spcBef>
                  <a:spcPts val="0"/>
                </a:spcBef>
                <a:spcAft>
                  <a:spcPts val="0"/>
                </a:spcAft>
              </a:pPr>
              <a:r>
                <a:rPr lang="en-US" sz="2000" b="0" dirty="0">
                  <a:solidFill>
                    <a:prstClr val="black"/>
                  </a:solidFill>
                  <a:latin typeface="Calibri"/>
                  <a:ea typeface="+mn-ea"/>
                </a:rPr>
                <a:t>memory</a:t>
              </a:r>
            </a:p>
          </p:txBody>
        </p:sp>
        <p:sp>
          <p:nvSpPr>
            <p:cNvPr id="38" name="Line 24"/>
            <p:cNvSpPr>
              <a:spLocks noChangeShapeType="1"/>
            </p:cNvSpPr>
            <p:nvPr/>
          </p:nvSpPr>
          <p:spPr bwMode="auto">
            <a:xfrm>
              <a:off x="4876800" y="3644900"/>
              <a:ext cx="0" cy="304800"/>
            </a:xfrm>
            <a:prstGeom prst="line">
              <a:avLst/>
            </a:prstGeom>
            <a:noFill/>
            <a:ln w="28575">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39" name="Line 25"/>
            <p:cNvSpPr>
              <a:spLocks noChangeShapeType="1"/>
            </p:cNvSpPr>
            <p:nvPr/>
          </p:nvSpPr>
          <p:spPr bwMode="auto">
            <a:xfrm>
              <a:off x="4876800" y="4025900"/>
              <a:ext cx="0" cy="304800"/>
            </a:xfrm>
            <a:prstGeom prst="line">
              <a:avLst/>
            </a:prstGeom>
            <a:noFill/>
            <a:ln w="28575">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40" name="Line 26"/>
            <p:cNvSpPr>
              <a:spLocks noChangeShapeType="1"/>
            </p:cNvSpPr>
            <p:nvPr/>
          </p:nvSpPr>
          <p:spPr bwMode="auto">
            <a:xfrm>
              <a:off x="4876800" y="4330700"/>
              <a:ext cx="16764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41" name="Line 27"/>
            <p:cNvSpPr>
              <a:spLocks noChangeShapeType="1"/>
            </p:cNvSpPr>
            <p:nvPr/>
          </p:nvSpPr>
          <p:spPr bwMode="auto">
            <a:xfrm>
              <a:off x="7620000" y="3248025"/>
              <a:ext cx="304800" cy="0"/>
            </a:xfrm>
            <a:prstGeom prst="line">
              <a:avLst/>
            </a:prstGeom>
            <a:noFill/>
            <a:ln w="28575">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42" name="Line 28"/>
            <p:cNvSpPr>
              <a:spLocks noChangeShapeType="1"/>
            </p:cNvSpPr>
            <p:nvPr/>
          </p:nvSpPr>
          <p:spPr bwMode="auto">
            <a:xfrm flipV="1">
              <a:off x="7924800" y="1968500"/>
              <a:ext cx="0" cy="1279525"/>
            </a:xfrm>
            <a:prstGeom prst="line">
              <a:avLst/>
            </a:prstGeom>
            <a:noFill/>
            <a:ln w="28575">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43" name="Line 29"/>
            <p:cNvSpPr>
              <a:spLocks noChangeShapeType="1"/>
            </p:cNvSpPr>
            <p:nvPr/>
          </p:nvSpPr>
          <p:spPr bwMode="auto">
            <a:xfrm flipH="1">
              <a:off x="3921125" y="1968500"/>
              <a:ext cx="4003675" cy="0"/>
            </a:xfrm>
            <a:prstGeom prst="line">
              <a:avLst/>
            </a:prstGeom>
            <a:noFill/>
            <a:ln w="28575">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44" name="Line 30"/>
            <p:cNvSpPr>
              <a:spLocks noChangeShapeType="1"/>
            </p:cNvSpPr>
            <p:nvPr/>
          </p:nvSpPr>
          <p:spPr bwMode="auto">
            <a:xfrm>
              <a:off x="3921125" y="1968500"/>
              <a:ext cx="0" cy="53340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45" name="Line 32"/>
            <p:cNvSpPr>
              <a:spLocks noChangeShapeType="1"/>
            </p:cNvSpPr>
            <p:nvPr/>
          </p:nvSpPr>
          <p:spPr bwMode="auto">
            <a:xfrm>
              <a:off x="1676400" y="3111500"/>
              <a:ext cx="0" cy="83820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46" name="AutoShape 33"/>
            <p:cNvSpPr>
              <a:spLocks noChangeArrowheads="1"/>
            </p:cNvSpPr>
            <p:nvPr/>
          </p:nvSpPr>
          <p:spPr bwMode="auto">
            <a:xfrm rot="16200000">
              <a:off x="703652" y="4293696"/>
              <a:ext cx="805021" cy="378809"/>
            </a:xfrm>
            <a:prstGeom prst="roundRect">
              <a:avLst>
                <a:gd name="adj" fmla="val 16667"/>
              </a:avLst>
            </a:prstGeom>
            <a:solidFill>
              <a:srgbClr val="FFFFFF"/>
            </a:solidFill>
            <a:ln w="28575">
              <a:solidFill>
                <a:schemeClr val="tx1"/>
              </a:solidFill>
              <a:round/>
              <a:headEnd/>
              <a:tailEnd/>
            </a:ln>
          </p:spPr>
          <p:txBody>
            <a:bodyPr wrap="none" anchor="ctr">
              <a:prstTxWarp prst="textNoShape">
                <a:avLst/>
              </a:prstTxWarp>
            </a:bodyPr>
            <a:lstStyle/>
            <a:p>
              <a:pPr algn="ctr" defTabSz="457200" fontAlgn="auto">
                <a:spcBef>
                  <a:spcPts val="0"/>
                </a:spcBef>
                <a:spcAft>
                  <a:spcPts val="0"/>
                </a:spcAft>
              </a:pPr>
              <a:r>
                <a:rPr lang="en-US" sz="2000" b="0" dirty="0">
                  <a:solidFill>
                    <a:prstClr val="black"/>
                  </a:solidFill>
                  <a:latin typeface="Calibri"/>
                  <a:ea typeface="+mn-ea"/>
                </a:rPr>
                <a:t>MUX</a:t>
              </a:r>
            </a:p>
          </p:txBody>
        </p:sp>
        <p:sp>
          <p:nvSpPr>
            <p:cNvPr id="47" name="Line 34"/>
            <p:cNvSpPr>
              <a:spLocks noChangeShapeType="1"/>
            </p:cNvSpPr>
            <p:nvPr/>
          </p:nvSpPr>
          <p:spPr bwMode="auto">
            <a:xfrm flipH="1">
              <a:off x="1295400" y="4308475"/>
              <a:ext cx="2286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48" name="Line 35"/>
            <p:cNvSpPr>
              <a:spLocks noChangeShapeType="1"/>
            </p:cNvSpPr>
            <p:nvPr/>
          </p:nvSpPr>
          <p:spPr bwMode="auto">
            <a:xfrm>
              <a:off x="3743325" y="3995738"/>
              <a:ext cx="0" cy="671512"/>
            </a:xfrm>
            <a:prstGeom prst="line">
              <a:avLst/>
            </a:prstGeom>
            <a:noFill/>
            <a:ln w="28575">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49" name="Line 36"/>
            <p:cNvSpPr>
              <a:spLocks noChangeShapeType="1"/>
            </p:cNvSpPr>
            <p:nvPr/>
          </p:nvSpPr>
          <p:spPr bwMode="auto">
            <a:xfrm flipH="1">
              <a:off x="1295400" y="4667250"/>
              <a:ext cx="2447925"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50" name="Line 37"/>
            <p:cNvSpPr>
              <a:spLocks noChangeShapeType="1"/>
            </p:cNvSpPr>
            <p:nvPr/>
          </p:nvSpPr>
          <p:spPr bwMode="auto">
            <a:xfrm flipH="1">
              <a:off x="533400" y="4483100"/>
              <a:ext cx="381000" cy="0"/>
            </a:xfrm>
            <a:prstGeom prst="line">
              <a:avLst/>
            </a:prstGeom>
            <a:noFill/>
            <a:ln w="28575">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51" name="Line 38"/>
            <p:cNvSpPr>
              <a:spLocks noChangeShapeType="1"/>
            </p:cNvSpPr>
            <p:nvPr/>
          </p:nvSpPr>
          <p:spPr bwMode="auto">
            <a:xfrm flipV="1">
              <a:off x="533400" y="3111500"/>
              <a:ext cx="0" cy="1371600"/>
            </a:xfrm>
            <a:prstGeom prst="line">
              <a:avLst/>
            </a:prstGeom>
            <a:noFill/>
            <a:ln w="28575">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52" name="Line 39"/>
            <p:cNvSpPr>
              <a:spLocks noChangeShapeType="1"/>
            </p:cNvSpPr>
            <p:nvPr/>
          </p:nvSpPr>
          <p:spPr bwMode="auto">
            <a:xfrm>
              <a:off x="533400" y="3111500"/>
              <a:ext cx="381000" cy="0"/>
            </a:xfrm>
            <a:prstGeom prst="line">
              <a:avLst/>
            </a:prstGeom>
            <a:noFill/>
            <a:ln w="28575">
              <a:solidFill>
                <a:schemeClr val="tx1"/>
              </a:solidFill>
              <a:round/>
              <a:headEnd/>
              <a:tailEnd type="triangle" w="med" len="me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53" name="Text Box 31"/>
            <p:cNvSpPr txBox="1">
              <a:spLocks noChangeArrowheads="1"/>
            </p:cNvSpPr>
            <p:nvPr/>
          </p:nvSpPr>
          <p:spPr bwMode="auto">
            <a:xfrm>
              <a:off x="3079750" y="3949700"/>
              <a:ext cx="663575" cy="396875"/>
            </a:xfrm>
            <a:prstGeom prst="rect">
              <a:avLst/>
            </a:prstGeom>
            <a:noFill/>
            <a:ln w="28575">
              <a:noFill/>
              <a:miter lim="800000"/>
              <a:headEnd/>
              <a:tailEnd/>
            </a:ln>
          </p:spPr>
          <p:txBody>
            <a:bodyPr wrap="none" anchor="ctr">
              <a:prstTxWarp prst="textNoShape">
                <a:avLst/>
              </a:prstTxWarp>
              <a:spAutoFit/>
            </a:bodyPr>
            <a:lstStyle/>
            <a:p>
              <a:pPr algn="ctr" defTabSz="457200" fontAlgn="auto">
                <a:spcBef>
                  <a:spcPts val="0"/>
                </a:spcBef>
                <a:spcAft>
                  <a:spcPts val="0"/>
                </a:spcAft>
              </a:pPr>
              <a:r>
                <a:rPr lang="en-US" sz="2000" b="0">
                  <a:solidFill>
                    <a:prstClr val="black"/>
                  </a:solidFill>
                  <a:latin typeface="Calibri"/>
                  <a:ea typeface="+mn-ea"/>
                </a:rPr>
                <a:t>imm</a:t>
              </a:r>
              <a:endParaRPr lang="en-US" sz="2000" b="0" dirty="0">
                <a:solidFill>
                  <a:prstClr val="black"/>
                </a:solidFill>
                <a:latin typeface="Calibri"/>
                <a:ea typeface="+mn-ea"/>
              </a:endParaRPr>
            </a:p>
          </p:txBody>
        </p:sp>
      </p:grpSp>
      <p:grpSp>
        <p:nvGrpSpPr>
          <p:cNvPr id="56" name="Group 33"/>
          <p:cNvGrpSpPr/>
          <p:nvPr/>
        </p:nvGrpSpPr>
        <p:grpSpPr>
          <a:xfrm>
            <a:off x="3158168" y="3284984"/>
            <a:ext cx="4361688" cy="2648915"/>
            <a:chOff x="3383280" y="1719072"/>
            <a:chExt cx="4361688" cy="2423031"/>
          </a:xfrm>
        </p:grpSpPr>
        <p:grpSp>
          <p:nvGrpSpPr>
            <p:cNvPr id="57" name="Group 59"/>
            <p:cNvGrpSpPr/>
            <p:nvPr/>
          </p:nvGrpSpPr>
          <p:grpSpPr>
            <a:xfrm>
              <a:off x="3383280" y="1719072"/>
              <a:ext cx="109728" cy="2423031"/>
              <a:chOff x="3383280" y="1627632"/>
              <a:chExt cx="109728" cy="2423031"/>
            </a:xfrm>
          </p:grpSpPr>
          <p:sp>
            <p:nvSpPr>
              <p:cNvPr id="73" name="Rectangle 75"/>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b="0">
                  <a:solidFill>
                    <a:prstClr val="white"/>
                  </a:solidFill>
                </a:endParaRPr>
              </a:p>
            </p:txBody>
          </p:sp>
          <p:grpSp>
            <p:nvGrpSpPr>
              <p:cNvPr id="74" name="Group 76"/>
              <p:cNvGrpSpPr/>
              <p:nvPr/>
            </p:nvGrpSpPr>
            <p:grpSpPr>
              <a:xfrm>
                <a:off x="3392424" y="3820160"/>
                <a:ext cx="91440" cy="230503"/>
                <a:chOff x="3402584" y="3820160"/>
                <a:chExt cx="91440" cy="230503"/>
              </a:xfrm>
            </p:grpSpPr>
            <p:sp>
              <p:nvSpPr>
                <p:cNvPr id="75" name="Isosceles Triangle 77"/>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b="0">
                    <a:solidFill>
                      <a:prstClr val="white"/>
                    </a:solidFill>
                  </a:endParaRPr>
                </a:p>
              </p:txBody>
            </p:sp>
            <p:cxnSp>
              <p:nvCxnSpPr>
                <p:cNvPr id="76" name="Straight Connector 78"/>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58" name="Group 79"/>
            <p:cNvGrpSpPr/>
            <p:nvPr/>
          </p:nvGrpSpPr>
          <p:grpSpPr>
            <a:xfrm>
              <a:off x="4937760" y="1719072"/>
              <a:ext cx="109728" cy="2423031"/>
              <a:chOff x="3383280" y="1627632"/>
              <a:chExt cx="109728" cy="2423031"/>
            </a:xfrm>
          </p:grpSpPr>
          <p:sp>
            <p:nvSpPr>
              <p:cNvPr id="69" name="Rectangle 80"/>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b="0">
                  <a:solidFill>
                    <a:prstClr val="white"/>
                  </a:solidFill>
                </a:endParaRPr>
              </a:p>
            </p:txBody>
          </p:sp>
          <p:grpSp>
            <p:nvGrpSpPr>
              <p:cNvPr id="70" name="Group 81"/>
              <p:cNvGrpSpPr/>
              <p:nvPr/>
            </p:nvGrpSpPr>
            <p:grpSpPr>
              <a:xfrm>
                <a:off x="3392424" y="3820160"/>
                <a:ext cx="91440" cy="230503"/>
                <a:chOff x="3402584" y="3820160"/>
                <a:chExt cx="91440" cy="230503"/>
              </a:xfrm>
            </p:grpSpPr>
            <p:sp>
              <p:nvSpPr>
                <p:cNvPr id="71" name="Isosceles Triangle 82"/>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b="0">
                    <a:solidFill>
                      <a:prstClr val="white"/>
                    </a:solidFill>
                  </a:endParaRPr>
                </a:p>
              </p:txBody>
            </p:sp>
            <p:cxnSp>
              <p:nvCxnSpPr>
                <p:cNvPr id="72" name="Straight Connector 83"/>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59" name="Group 84"/>
            <p:cNvGrpSpPr/>
            <p:nvPr/>
          </p:nvGrpSpPr>
          <p:grpSpPr>
            <a:xfrm>
              <a:off x="6217920" y="1719072"/>
              <a:ext cx="109728" cy="2423031"/>
              <a:chOff x="3383280" y="1627632"/>
              <a:chExt cx="109728" cy="2423031"/>
            </a:xfrm>
          </p:grpSpPr>
          <p:sp>
            <p:nvSpPr>
              <p:cNvPr id="65" name="Rectangle 85"/>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b="0">
                  <a:solidFill>
                    <a:prstClr val="white"/>
                  </a:solidFill>
                </a:endParaRPr>
              </a:p>
            </p:txBody>
          </p:sp>
          <p:grpSp>
            <p:nvGrpSpPr>
              <p:cNvPr id="66" name="Group 86"/>
              <p:cNvGrpSpPr/>
              <p:nvPr/>
            </p:nvGrpSpPr>
            <p:grpSpPr>
              <a:xfrm>
                <a:off x="3392424" y="3820160"/>
                <a:ext cx="91440" cy="230503"/>
                <a:chOff x="3402584" y="3820160"/>
                <a:chExt cx="91440" cy="230503"/>
              </a:xfrm>
            </p:grpSpPr>
            <p:sp>
              <p:nvSpPr>
                <p:cNvPr id="67" name="Isosceles Triangle 87"/>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b="0">
                    <a:solidFill>
                      <a:prstClr val="white"/>
                    </a:solidFill>
                  </a:endParaRPr>
                </a:p>
              </p:txBody>
            </p:sp>
            <p:cxnSp>
              <p:nvCxnSpPr>
                <p:cNvPr id="68" name="Straight Connector 88"/>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60" name="Group 89"/>
            <p:cNvGrpSpPr/>
            <p:nvPr/>
          </p:nvGrpSpPr>
          <p:grpSpPr>
            <a:xfrm>
              <a:off x="7635240" y="1719072"/>
              <a:ext cx="109728" cy="2423031"/>
              <a:chOff x="3383280" y="1627632"/>
              <a:chExt cx="109728" cy="2423031"/>
            </a:xfrm>
          </p:grpSpPr>
          <p:sp>
            <p:nvSpPr>
              <p:cNvPr id="61" name="Rectangle 90"/>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b="0">
                  <a:solidFill>
                    <a:prstClr val="white"/>
                  </a:solidFill>
                </a:endParaRPr>
              </a:p>
            </p:txBody>
          </p:sp>
          <p:grpSp>
            <p:nvGrpSpPr>
              <p:cNvPr id="62" name="Group 91"/>
              <p:cNvGrpSpPr/>
              <p:nvPr/>
            </p:nvGrpSpPr>
            <p:grpSpPr>
              <a:xfrm>
                <a:off x="3392424" y="3820160"/>
                <a:ext cx="91440" cy="230503"/>
                <a:chOff x="3402584" y="3820160"/>
                <a:chExt cx="91440" cy="230503"/>
              </a:xfrm>
            </p:grpSpPr>
            <p:sp>
              <p:nvSpPr>
                <p:cNvPr id="63" name="Isosceles Triangle 92"/>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b="0">
                    <a:solidFill>
                      <a:prstClr val="white"/>
                    </a:solidFill>
                  </a:endParaRPr>
                </a:p>
              </p:txBody>
            </p:sp>
            <p:cxnSp>
              <p:nvCxnSpPr>
                <p:cNvPr id="64" name="Straight Connector 93"/>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grpSp>
        <p:nvGrpSpPr>
          <p:cNvPr id="82" name="组合 81"/>
          <p:cNvGrpSpPr/>
          <p:nvPr/>
        </p:nvGrpSpPr>
        <p:grpSpPr>
          <a:xfrm>
            <a:off x="3491880" y="4274230"/>
            <a:ext cx="4146848" cy="1819067"/>
            <a:chOff x="4788024" y="1945936"/>
            <a:chExt cx="4176000" cy="2087999"/>
          </a:xfrm>
        </p:grpSpPr>
        <p:grpSp>
          <p:nvGrpSpPr>
            <p:cNvPr id="83" name="组合 82"/>
            <p:cNvGrpSpPr/>
            <p:nvPr/>
          </p:nvGrpSpPr>
          <p:grpSpPr>
            <a:xfrm>
              <a:off x="4788024" y="2063183"/>
              <a:ext cx="4176000" cy="1970752"/>
              <a:chOff x="4932040" y="2063183"/>
              <a:chExt cx="4104456" cy="1970752"/>
            </a:xfrm>
          </p:grpSpPr>
          <p:cxnSp>
            <p:nvCxnSpPr>
              <p:cNvPr id="85" name="直接连接符 84"/>
              <p:cNvCxnSpPr/>
              <p:nvPr/>
            </p:nvCxnSpPr>
            <p:spPr>
              <a:xfrm>
                <a:off x="9036496" y="2063183"/>
                <a:ext cx="0" cy="19707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4932040" y="4033935"/>
                <a:ext cx="41044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84" name="直接连接符 83"/>
            <p:cNvCxnSpPr/>
            <p:nvPr/>
          </p:nvCxnSpPr>
          <p:spPr>
            <a:xfrm>
              <a:off x="4788024" y="1945936"/>
              <a:ext cx="0" cy="2087999"/>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88" name="直接连接符 87"/>
          <p:cNvCxnSpPr/>
          <p:nvPr/>
        </p:nvCxnSpPr>
        <p:spPr>
          <a:xfrm>
            <a:off x="3491880" y="4293096"/>
            <a:ext cx="648000" cy="0"/>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内容占位符 2"/>
          <p:cNvSpPr txBox="1">
            <a:spLocks/>
          </p:cNvSpPr>
          <p:nvPr/>
        </p:nvSpPr>
        <p:spPr>
          <a:xfrm>
            <a:off x="107504" y="722177"/>
            <a:ext cx="8928992" cy="3354895"/>
          </a:xfrm>
          <a:prstGeom prst="rect">
            <a:avLst/>
          </a:prstGeom>
        </p:spPr>
        <p:txBody>
          <a:bodyPr vert="horz" lIns="91440" tIns="45720" rIns="91440" bIns="45720" rtlCol="0">
            <a:normAutofit/>
          </a:bodyPr>
          <a:lstStyle>
            <a:lvl1pPr marL="342900" indent="-342900" algn="l" defTabSz="914400" rtl="0" eaLnBrk="1" fontAlgn="ctr" latinLnBrk="0" hangingPunct="1">
              <a:spcBef>
                <a:spcPts val="1200"/>
              </a:spcBef>
              <a:buClr>
                <a:srgbClr val="00B050"/>
              </a:buClr>
              <a:buSzPct val="50000"/>
              <a:buFont typeface="Wingdings" panose="05000000000000000000" pitchFamily="2" charset="2"/>
              <a:buChar char=""/>
              <a:defRPr sz="2800" kern="1200">
                <a:solidFill>
                  <a:schemeClr val="tx1"/>
                </a:solidFill>
                <a:latin typeface="+mn-lt"/>
                <a:ea typeface="黑体" panose="02010609060101010101" pitchFamily="49" charset="-122"/>
                <a:cs typeface="Times New Roman" panose="02020603050405020304" pitchFamily="18" charset="0"/>
              </a:defRPr>
            </a:lvl1pPr>
            <a:lvl2pPr marL="742950" indent="-285750" algn="l" defTabSz="914400" rtl="0" eaLnBrk="1" fontAlgn="ctr" latinLnBrk="0" hangingPunct="1">
              <a:spcBef>
                <a:spcPts val="1200"/>
              </a:spcBef>
              <a:buClr>
                <a:srgbClr val="0070C0"/>
              </a:buClr>
              <a:buSzPct val="50000"/>
              <a:buFont typeface="Wingdings" panose="05000000000000000000" pitchFamily="2" charset="2"/>
              <a:buChar char="u"/>
              <a:defRPr sz="2400" kern="1200">
                <a:solidFill>
                  <a:schemeClr val="tx1"/>
                </a:solidFill>
                <a:latin typeface="+mn-lt"/>
                <a:ea typeface="黑体" panose="02010609060101010101" pitchFamily="49" charset="-122"/>
                <a:cs typeface="Times New Roman" panose="02020603050405020304" pitchFamily="18" charset="0"/>
              </a:defRPr>
            </a:lvl2pPr>
            <a:lvl3pPr marL="1143000" indent="-228600" algn="l" defTabSz="914400" rtl="0" eaLnBrk="1" fontAlgn="ctr" latinLnBrk="0" hangingPunct="1">
              <a:spcBef>
                <a:spcPts val="1200"/>
              </a:spcBef>
              <a:buClr>
                <a:srgbClr val="FF0000"/>
              </a:buClr>
              <a:buSzPct val="50000"/>
              <a:buFont typeface="Wingdings" panose="05000000000000000000" pitchFamily="2" charset="2"/>
              <a:buChar char="l"/>
              <a:defRPr sz="2000" kern="1200">
                <a:solidFill>
                  <a:schemeClr val="tx1"/>
                </a:solidFill>
                <a:latin typeface="+mn-lt"/>
                <a:ea typeface="黑体" panose="02010609060101010101" pitchFamily="49" charset="-122"/>
                <a:cs typeface="Times New Roman" panose="02020603050405020304" pitchFamily="18" charset="0"/>
              </a:defRPr>
            </a:lvl3pPr>
            <a:lvl4pPr marL="1600200" indent="-228600" algn="l" defTabSz="914400" rtl="0" eaLnBrk="1" fontAlgn="ctr" latinLnBrk="0" hangingPunct="1">
              <a:spcBef>
                <a:spcPts val="1200"/>
              </a:spcBef>
              <a:buFont typeface="Arial" panose="020B0604020202020204" pitchFamily="34" charset="0"/>
              <a:buChar char="–"/>
              <a:defRPr sz="1800" kern="1200">
                <a:solidFill>
                  <a:schemeClr val="tx1"/>
                </a:solidFill>
                <a:latin typeface="+mn-lt"/>
                <a:ea typeface="黑体" panose="02010609060101010101" pitchFamily="49" charset="-122"/>
                <a:cs typeface="Times New Roman" panose="02020603050405020304" pitchFamily="18" charset="0"/>
              </a:defRPr>
            </a:lvl4pPr>
            <a:lvl5pPr marL="2057400" indent="-228600" algn="l" defTabSz="914400" rtl="0" eaLnBrk="1" fontAlgn="ctr" latinLnBrk="0" hangingPunct="1">
              <a:spcBef>
                <a:spcPts val="1200"/>
              </a:spcBef>
              <a:buFont typeface="Arial" panose="020B0604020202020204" pitchFamily="34" charset="0"/>
              <a:buChar char="»"/>
              <a:defRPr sz="1800" kern="1200">
                <a:solidFill>
                  <a:schemeClr val="tx1"/>
                </a:solidFill>
                <a:latin typeface="+mn-lt"/>
                <a:ea typeface="黑体" panose="02010609060101010101" pitchFamily="49" charset="-122"/>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ts val="0"/>
              </a:spcAft>
            </a:pPr>
            <a:endParaRPr lang="en-US" altLang="zh-CN" b="0" dirty="0">
              <a:solidFill>
                <a:prstClr val="black"/>
              </a:solidFill>
            </a:endParaRPr>
          </a:p>
        </p:txBody>
      </p:sp>
      <p:sp>
        <p:nvSpPr>
          <p:cNvPr id="93" name="内容占位符 2"/>
          <p:cNvSpPr txBox="1">
            <a:spLocks/>
          </p:cNvSpPr>
          <p:nvPr/>
        </p:nvSpPr>
        <p:spPr>
          <a:xfrm>
            <a:off x="107504" y="722177"/>
            <a:ext cx="3858699" cy="3354895"/>
          </a:xfrm>
          <a:prstGeom prst="rect">
            <a:avLst/>
          </a:prstGeom>
        </p:spPr>
        <p:txBody>
          <a:bodyPr vert="horz" lIns="91440" tIns="45720" rIns="91440" bIns="45720" rtlCol="0">
            <a:normAutofit/>
          </a:bodyPr>
          <a:lstStyle>
            <a:lvl1pPr marL="342900" indent="-342900" algn="l" defTabSz="914400" rtl="0" eaLnBrk="1" fontAlgn="ctr" latinLnBrk="0" hangingPunct="1">
              <a:spcBef>
                <a:spcPts val="1200"/>
              </a:spcBef>
              <a:buClr>
                <a:srgbClr val="00B050"/>
              </a:buClr>
              <a:buSzPct val="50000"/>
              <a:buFont typeface="Wingdings" panose="05000000000000000000" pitchFamily="2" charset="2"/>
              <a:buChar char=""/>
              <a:defRPr sz="2800" kern="1200">
                <a:solidFill>
                  <a:schemeClr val="tx1"/>
                </a:solidFill>
                <a:latin typeface="+mn-lt"/>
                <a:ea typeface="黑体" panose="02010609060101010101" pitchFamily="49" charset="-122"/>
                <a:cs typeface="Times New Roman" panose="02020603050405020304" pitchFamily="18" charset="0"/>
              </a:defRPr>
            </a:lvl1pPr>
            <a:lvl2pPr marL="742950" indent="-285750" algn="l" defTabSz="914400" rtl="0" eaLnBrk="1" fontAlgn="ctr" latinLnBrk="0" hangingPunct="1">
              <a:spcBef>
                <a:spcPts val="1200"/>
              </a:spcBef>
              <a:buClr>
                <a:srgbClr val="0070C0"/>
              </a:buClr>
              <a:buSzPct val="50000"/>
              <a:buFont typeface="Wingdings" panose="05000000000000000000" pitchFamily="2" charset="2"/>
              <a:buChar char="u"/>
              <a:defRPr sz="2400" kern="1200">
                <a:solidFill>
                  <a:schemeClr val="tx1"/>
                </a:solidFill>
                <a:latin typeface="+mn-lt"/>
                <a:ea typeface="黑体" panose="02010609060101010101" pitchFamily="49" charset="-122"/>
                <a:cs typeface="Times New Roman" panose="02020603050405020304" pitchFamily="18" charset="0"/>
              </a:defRPr>
            </a:lvl2pPr>
            <a:lvl3pPr marL="1143000" indent="-228600" algn="l" defTabSz="914400" rtl="0" eaLnBrk="1" fontAlgn="ctr" latinLnBrk="0" hangingPunct="1">
              <a:spcBef>
                <a:spcPts val="1200"/>
              </a:spcBef>
              <a:buClr>
                <a:srgbClr val="FF0000"/>
              </a:buClr>
              <a:buSzPct val="50000"/>
              <a:buFont typeface="Wingdings" panose="05000000000000000000" pitchFamily="2" charset="2"/>
              <a:buChar char="l"/>
              <a:defRPr sz="2000" kern="1200">
                <a:solidFill>
                  <a:schemeClr val="tx1"/>
                </a:solidFill>
                <a:latin typeface="+mn-lt"/>
                <a:ea typeface="黑体" panose="02010609060101010101" pitchFamily="49" charset="-122"/>
                <a:cs typeface="Times New Roman" panose="02020603050405020304" pitchFamily="18" charset="0"/>
              </a:defRPr>
            </a:lvl3pPr>
            <a:lvl4pPr marL="1600200" indent="-228600" algn="l" defTabSz="914400" rtl="0" eaLnBrk="1" fontAlgn="ctr" latinLnBrk="0" hangingPunct="1">
              <a:spcBef>
                <a:spcPts val="1200"/>
              </a:spcBef>
              <a:buFont typeface="Arial" panose="020B0604020202020204" pitchFamily="34" charset="0"/>
              <a:buChar char="–"/>
              <a:defRPr sz="1800" kern="1200">
                <a:solidFill>
                  <a:schemeClr val="tx1"/>
                </a:solidFill>
                <a:latin typeface="+mn-lt"/>
                <a:ea typeface="黑体" panose="02010609060101010101" pitchFamily="49" charset="-122"/>
                <a:cs typeface="Times New Roman" panose="02020603050405020304" pitchFamily="18" charset="0"/>
              </a:defRPr>
            </a:lvl4pPr>
            <a:lvl5pPr marL="2057400" indent="-228600" algn="l" defTabSz="914400" rtl="0" eaLnBrk="1" fontAlgn="ctr" latinLnBrk="0" hangingPunct="1">
              <a:spcBef>
                <a:spcPts val="1200"/>
              </a:spcBef>
              <a:buFont typeface="Arial" panose="020B0604020202020204" pitchFamily="34" charset="0"/>
              <a:buChar char="»"/>
              <a:defRPr sz="1800" kern="1200">
                <a:solidFill>
                  <a:schemeClr val="tx1"/>
                </a:solidFill>
                <a:latin typeface="+mn-lt"/>
                <a:ea typeface="黑体" panose="02010609060101010101" pitchFamily="49" charset="-122"/>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ts val="0"/>
              </a:spcAft>
            </a:pPr>
            <a:r>
              <a:rPr lang="zh-CN" altLang="en-US" b="0" dirty="0">
                <a:solidFill>
                  <a:prstClr val="black"/>
                </a:solidFill>
              </a:rPr>
              <a:t>场景：当</a:t>
            </a:r>
            <a:r>
              <a:rPr lang="en-US" altLang="zh-CN" b="0" dirty="0">
                <a:solidFill>
                  <a:prstClr val="black"/>
                </a:solidFill>
              </a:rPr>
              <a:t>W</a:t>
            </a:r>
            <a:r>
              <a:rPr lang="zh-CN" altLang="en-US" b="0" dirty="0">
                <a:solidFill>
                  <a:prstClr val="black"/>
                </a:solidFill>
              </a:rPr>
              <a:t>级写</a:t>
            </a:r>
            <a:r>
              <a:rPr lang="en-US" altLang="zh-CN" b="0" dirty="0">
                <a:solidFill>
                  <a:prstClr val="black"/>
                </a:solidFill>
              </a:rPr>
              <a:t>RF</a:t>
            </a:r>
            <a:r>
              <a:rPr lang="zh-CN" altLang="en-US" b="0" dirty="0">
                <a:solidFill>
                  <a:prstClr val="black"/>
                </a:solidFill>
              </a:rPr>
              <a:t>，而</a:t>
            </a:r>
            <a:r>
              <a:rPr lang="en-US" altLang="zh-CN" b="0" dirty="0">
                <a:solidFill>
                  <a:prstClr val="black"/>
                </a:solidFill>
              </a:rPr>
              <a:t>D</a:t>
            </a:r>
            <a:r>
              <a:rPr lang="zh-CN" altLang="en-US" b="0" dirty="0">
                <a:solidFill>
                  <a:prstClr val="black"/>
                </a:solidFill>
              </a:rPr>
              <a:t>读</a:t>
            </a:r>
            <a:r>
              <a:rPr lang="en-US" altLang="zh-CN" b="0" dirty="0">
                <a:solidFill>
                  <a:prstClr val="black"/>
                </a:solidFill>
              </a:rPr>
              <a:t>RF</a:t>
            </a:r>
            <a:r>
              <a:rPr lang="zh-CN" altLang="en-US" b="0" dirty="0">
                <a:solidFill>
                  <a:prstClr val="black"/>
                </a:solidFill>
              </a:rPr>
              <a:t>时</a:t>
            </a:r>
            <a:endParaRPr lang="en-US" altLang="zh-CN" b="0" dirty="0">
              <a:solidFill>
                <a:prstClr val="black"/>
              </a:solidFill>
            </a:endParaRPr>
          </a:p>
          <a:p>
            <a:pPr>
              <a:spcAft>
                <a:spcPts val="0"/>
              </a:spcAft>
            </a:pPr>
            <a:r>
              <a:rPr lang="zh-CN" altLang="en-US" b="0" dirty="0">
                <a:solidFill>
                  <a:prstClr val="black"/>
                </a:solidFill>
              </a:rPr>
              <a:t>如果没有转发，则虽然</a:t>
            </a:r>
            <a:r>
              <a:rPr lang="en-US" altLang="zh-CN" b="0" dirty="0">
                <a:solidFill>
                  <a:prstClr val="black"/>
                </a:solidFill>
              </a:rPr>
              <a:t>RF</a:t>
            </a:r>
            <a:r>
              <a:rPr lang="zh-CN" altLang="en-US" b="0" dirty="0">
                <a:solidFill>
                  <a:prstClr val="black"/>
                </a:solidFill>
              </a:rPr>
              <a:t>被更新了，但旧值进入了</a:t>
            </a:r>
            <a:r>
              <a:rPr lang="en-US" altLang="zh-CN" b="0" dirty="0">
                <a:solidFill>
                  <a:prstClr val="black"/>
                </a:solidFill>
              </a:rPr>
              <a:t>E</a:t>
            </a:r>
          </a:p>
        </p:txBody>
      </p:sp>
      <p:sp>
        <p:nvSpPr>
          <p:cNvPr id="94" name="TextBox 93"/>
          <p:cNvSpPr txBox="1"/>
          <p:nvPr/>
        </p:nvSpPr>
        <p:spPr>
          <a:xfrm>
            <a:off x="2711933" y="6093296"/>
            <a:ext cx="1107996" cy="369332"/>
          </a:xfrm>
          <a:prstGeom prst="rect">
            <a:avLst/>
          </a:prstGeom>
          <a:noFill/>
        </p:spPr>
        <p:txBody>
          <a:bodyPr wrap="none" rtlCol="0">
            <a:spAutoFit/>
          </a:bodyPr>
          <a:lstStyle/>
          <a:p>
            <a:pPr fontAlgn="auto">
              <a:spcBef>
                <a:spcPts val="0"/>
              </a:spcBef>
              <a:spcAft>
                <a:spcPts val="0"/>
              </a:spcAft>
            </a:pPr>
            <a:r>
              <a:rPr lang="zh-CN" altLang="en-US" b="0" dirty="0">
                <a:solidFill>
                  <a:prstClr val="black"/>
                </a:solidFill>
                <a:latin typeface="黑体" panose="02010609060101010101" pitchFamily="49" charset="-122"/>
                <a:ea typeface="黑体" panose="02010609060101010101" pitchFamily="49" charset="-122"/>
              </a:rPr>
              <a:t>读寄存器</a:t>
            </a:r>
          </a:p>
        </p:txBody>
      </p:sp>
      <p:sp>
        <p:nvSpPr>
          <p:cNvPr id="95" name="TextBox 94"/>
          <p:cNvSpPr txBox="1"/>
          <p:nvPr/>
        </p:nvSpPr>
        <p:spPr>
          <a:xfrm>
            <a:off x="7026187" y="6093296"/>
            <a:ext cx="1107996" cy="369332"/>
          </a:xfrm>
          <a:prstGeom prst="rect">
            <a:avLst/>
          </a:prstGeom>
          <a:noFill/>
        </p:spPr>
        <p:txBody>
          <a:bodyPr wrap="none" rtlCol="0">
            <a:spAutoFit/>
          </a:bodyPr>
          <a:lstStyle/>
          <a:p>
            <a:pPr fontAlgn="auto">
              <a:spcBef>
                <a:spcPts val="0"/>
              </a:spcBef>
              <a:spcAft>
                <a:spcPts val="0"/>
              </a:spcAft>
            </a:pPr>
            <a:r>
              <a:rPr lang="zh-CN" altLang="en-US" b="0" dirty="0">
                <a:solidFill>
                  <a:prstClr val="black"/>
                </a:solidFill>
                <a:latin typeface="黑体" panose="02010609060101010101" pitchFamily="49" charset="-122"/>
                <a:ea typeface="黑体" panose="02010609060101010101" pitchFamily="49" charset="-122"/>
              </a:rPr>
              <a:t>写寄存器</a:t>
            </a:r>
          </a:p>
        </p:txBody>
      </p:sp>
      <p:pic>
        <p:nvPicPr>
          <p:cNvPr id="983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7393" y="836712"/>
            <a:ext cx="5151447"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4" name="TextBox 153"/>
          <p:cNvSpPr txBox="1"/>
          <p:nvPr/>
        </p:nvSpPr>
        <p:spPr>
          <a:xfrm>
            <a:off x="-36512" y="6300609"/>
            <a:ext cx="8648521" cy="584775"/>
          </a:xfrm>
          <a:prstGeom prst="rect">
            <a:avLst/>
          </a:prstGeom>
          <a:solidFill>
            <a:srgbClr val="0070C0"/>
          </a:solidFill>
        </p:spPr>
        <p:txBody>
          <a:bodyPr wrap="none" rtlCol="0">
            <a:spAutoFit/>
          </a:bodyPr>
          <a:lstStyle/>
          <a:p>
            <a:r>
              <a:rPr lang="en-US" altLang="zh-CN" sz="3200" b="0" dirty="0">
                <a:solidFill>
                  <a:schemeClr val="bg1"/>
                </a:solidFill>
                <a:latin typeface="Calibri" panose="020F0502020204030204" pitchFamily="34" charset="0"/>
                <a:ea typeface="黑体" panose="02010609060101010101" pitchFamily="49" charset="-122"/>
                <a:cs typeface="Calibri" panose="020F0502020204030204" pitchFamily="34" charset="0"/>
              </a:rPr>
              <a:t>H</a:t>
            </a:r>
            <a:r>
              <a:rPr lang="zh-CN" altLang="en-US" sz="3200" b="0" dirty="0">
                <a:solidFill>
                  <a:schemeClr val="bg1"/>
                </a:solidFill>
                <a:latin typeface="Calibri" panose="020F0502020204030204" pitchFamily="34" charset="0"/>
                <a:ea typeface="黑体" panose="02010609060101010101" pitchFamily="49" charset="-122"/>
                <a:cs typeface="Calibri" panose="020F0502020204030204" pitchFamily="34" charset="0"/>
              </a:rPr>
              <a:t>：工程方法不再采用内部转发，统一外部转发</a:t>
            </a:r>
            <a:endParaRPr lang="en-US" altLang="zh-CN" sz="3200" b="0" dirty="0">
              <a:solidFill>
                <a:schemeClr val="bg1"/>
              </a:solidFill>
              <a:latin typeface="Calibri" panose="020F0502020204030204" pitchFamily="34" charset="0"/>
              <a:ea typeface="黑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27668759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title"/>
          </p:nvPr>
        </p:nvSpPr>
        <p:spPr>
          <a:xfrm>
            <a:off x="684213" y="404813"/>
            <a:ext cx="5257800" cy="426142"/>
          </a:xfrm>
        </p:spPr>
        <p:txBody>
          <a:bodyPr/>
          <a:lstStyle/>
          <a:p>
            <a:pPr eaLnBrk="1" hangingPunct="1"/>
            <a:r>
              <a:rPr lang="en-US" altLang="zh-CN" sz="2800" dirty="0">
                <a:solidFill>
                  <a:schemeClr val="accent1"/>
                </a:solidFill>
                <a:ea typeface="MS PGothic" pitchFamily="34" charset="-128"/>
              </a:rPr>
              <a:t>Data Hazard: Stall</a:t>
            </a:r>
          </a:p>
        </p:txBody>
      </p:sp>
      <p:sp>
        <p:nvSpPr>
          <p:cNvPr id="44035" name="Content Placeholder 75"/>
          <p:cNvSpPr>
            <a:spLocks noGrp="1"/>
          </p:cNvSpPr>
          <p:nvPr>
            <p:ph idx="1"/>
          </p:nvPr>
        </p:nvSpPr>
        <p:spPr>
          <a:xfrm>
            <a:off x="457200" y="1484313"/>
            <a:ext cx="8507413" cy="4256087"/>
          </a:xfrm>
        </p:spPr>
        <p:txBody>
          <a:bodyPr/>
          <a:lstStyle/>
          <a:p>
            <a:pPr eaLnBrk="1" hangingPunct="1"/>
            <a:r>
              <a:rPr lang="en-US" altLang="zh-CN" dirty="0">
                <a:ea typeface="MS PGothic" pitchFamily="34" charset="-128"/>
              </a:rPr>
              <a:t>Recall:  Dataflow backwards in time are hazards</a:t>
            </a:r>
          </a:p>
          <a:p>
            <a:pPr eaLnBrk="1" hangingPunct="1"/>
            <a:endParaRPr lang="en-US" altLang="zh-CN" sz="2800" dirty="0">
              <a:ea typeface="MS PGothic" pitchFamily="34" charset="-128"/>
            </a:endParaRPr>
          </a:p>
          <a:p>
            <a:pPr eaLnBrk="1" hangingPunct="1"/>
            <a:endParaRPr lang="en-US" altLang="zh-CN" sz="2800" dirty="0">
              <a:ea typeface="MS PGothic" pitchFamily="34" charset="-128"/>
            </a:endParaRPr>
          </a:p>
          <a:p>
            <a:pPr eaLnBrk="1" hangingPunct="1"/>
            <a:endParaRPr lang="en-US" altLang="zh-CN" dirty="0">
              <a:ea typeface="MS PGothic" pitchFamily="34" charset="-128"/>
            </a:endParaRPr>
          </a:p>
          <a:p>
            <a:pPr eaLnBrk="1" hangingPunct="1"/>
            <a:endParaRPr lang="en-US" altLang="zh-CN" dirty="0">
              <a:ea typeface="MS PGothic" pitchFamily="34" charset="-128"/>
            </a:endParaRPr>
          </a:p>
          <a:p>
            <a:pPr eaLnBrk="1" hangingPunct="1">
              <a:buFont typeface="Arial" charset="0"/>
              <a:buNone/>
            </a:pPr>
            <a:endParaRPr lang="en-US" altLang="zh-CN" dirty="0">
              <a:ea typeface="MS PGothic" pitchFamily="34" charset="-128"/>
            </a:endParaRPr>
          </a:p>
          <a:p>
            <a:pPr eaLnBrk="1" hangingPunct="1">
              <a:buFontTx/>
              <a:buChar char="•"/>
            </a:pPr>
            <a:r>
              <a:rPr lang="en-US" altLang="zh-CN" dirty="0">
                <a:ea typeface="MS PGothic" pitchFamily="34" charset="-128"/>
              </a:rPr>
              <a:t>Can’t solve all cases with forwarding</a:t>
            </a:r>
          </a:p>
          <a:p>
            <a:pPr lvl="1" eaLnBrk="1" hangingPunct="1">
              <a:buFont typeface="Calibri" pitchFamily="34" charset="0"/>
              <a:buChar char="–"/>
            </a:pPr>
            <a:r>
              <a:rPr lang="en-US" altLang="zh-CN" sz="2400" dirty="0">
                <a:ea typeface="MS PGothic" pitchFamily="34" charset="-128"/>
              </a:rPr>
              <a:t>Must </a:t>
            </a:r>
            <a:r>
              <a:rPr lang="en-US" altLang="zh-CN" sz="2400" i="1" dirty="0">
                <a:ea typeface="MS PGothic" pitchFamily="34" charset="-128"/>
              </a:rPr>
              <a:t>stall</a:t>
            </a:r>
            <a:r>
              <a:rPr lang="en-US" altLang="zh-CN" sz="2400" dirty="0">
                <a:ea typeface="MS PGothic" pitchFamily="34" charset="-128"/>
              </a:rPr>
              <a:t> instruction dependent on load, </a:t>
            </a:r>
          </a:p>
          <a:p>
            <a:pPr lvl="1" eaLnBrk="1" hangingPunct="1">
              <a:buFont typeface="Calibri" pitchFamily="34" charset="0"/>
              <a:buNone/>
            </a:pPr>
            <a:r>
              <a:rPr lang="en-US" altLang="zh-CN" sz="2400" dirty="0">
                <a:ea typeface="MS PGothic" pitchFamily="34" charset="-128"/>
              </a:rPr>
              <a:t>    then forward (more hardware)</a:t>
            </a:r>
            <a:endParaRPr lang="en-US" altLang="zh-CN" dirty="0">
              <a:ea typeface="MS PGothic" pitchFamily="34" charset="-128"/>
            </a:endParaRPr>
          </a:p>
        </p:txBody>
      </p:sp>
      <p:grpSp>
        <p:nvGrpSpPr>
          <p:cNvPr id="44036" name="Group 13"/>
          <p:cNvGrpSpPr>
            <a:grpSpLocks/>
          </p:cNvGrpSpPr>
          <p:nvPr/>
        </p:nvGrpSpPr>
        <p:grpSpPr bwMode="auto">
          <a:xfrm>
            <a:off x="1444625" y="2060575"/>
            <a:ext cx="6256338" cy="2193925"/>
            <a:chOff x="1444752" y="2286000"/>
            <a:chExt cx="6256337" cy="2193926"/>
          </a:xfrm>
        </p:grpSpPr>
        <p:grpSp>
          <p:nvGrpSpPr>
            <p:cNvPr id="44040" name="Group 4"/>
            <p:cNvGrpSpPr>
              <a:grpSpLocks/>
            </p:cNvGrpSpPr>
            <p:nvPr/>
          </p:nvGrpSpPr>
          <p:grpSpPr bwMode="auto">
            <a:xfrm>
              <a:off x="4272089" y="2286000"/>
              <a:ext cx="3429000" cy="2193926"/>
              <a:chOff x="2320" y="1021"/>
              <a:chExt cx="2160" cy="1382"/>
            </a:xfrm>
          </p:grpSpPr>
          <p:sp>
            <p:nvSpPr>
              <p:cNvPr id="44100" name="Line 5"/>
              <p:cNvSpPr>
                <a:spLocks noChangeShapeType="1"/>
              </p:cNvSpPr>
              <p:nvPr/>
            </p:nvSpPr>
            <p:spPr bwMode="auto">
              <a:xfrm>
                <a:off x="2320" y="1021"/>
                <a:ext cx="0" cy="1382"/>
              </a:xfrm>
              <a:prstGeom prst="line">
                <a:avLst/>
              </a:prstGeom>
              <a:noFill/>
              <a:ln w="25400">
                <a:solidFill>
                  <a:schemeClr val="tx1"/>
                </a:solidFill>
                <a:prstDash val="sysDot"/>
                <a:round/>
                <a:headEnd/>
                <a:tailEnd/>
              </a:ln>
            </p:spPr>
            <p:txBody>
              <a:bodyPr wrap="none" anchor="ctr"/>
              <a:lstStyle/>
              <a:p>
                <a:endParaRPr lang="zh-CN" altLang="en-US"/>
              </a:p>
            </p:txBody>
          </p:sp>
          <p:sp>
            <p:nvSpPr>
              <p:cNvPr id="44101" name="Line 6"/>
              <p:cNvSpPr>
                <a:spLocks noChangeShapeType="1"/>
              </p:cNvSpPr>
              <p:nvPr/>
            </p:nvSpPr>
            <p:spPr bwMode="auto">
              <a:xfrm>
                <a:off x="2752" y="1021"/>
                <a:ext cx="0" cy="1382"/>
              </a:xfrm>
              <a:prstGeom prst="line">
                <a:avLst/>
              </a:prstGeom>
              <a:noFill/>
              <a:ln w="25400">
                <a:solidFill>
                  <a:schemeClr val="tx1"/>
                </a:solidFill>
                <a:prstDash val="sysDot"/>
                <a:round/>
                <a:headEnd/>
                <a:tailEnd/>
              </a:ln>
            </p:spPr>
            <p:txBody>
              <a:bodyPr wrap="none" anchor="ctr"/>
              <a:lstStyle/>
              <a:p>
                <a:endParaRPr lang="zh-CN" altLang="en-US"/>
              </a:p>
            </p:txBody>
          </p:sp>
          <p:sp>
            <p:nvSpPr>
              <p:cNvPr id="44102" name="Line 7"/>
              <p:cNvSpPr>
                <a:spLocks noChangeShapeType="1"/>
              </p:cNvSpPr>
              <p:nvPr/>
            </p:nvSpPr>
            <p:spPr bwMode="auto">
              <a:xfrm>
                <a:off x="3184" y="1021"/>
                <a:ext cx="0" cy="1382"/>
              </a:xfrm>
              <a:prstGeom prst="line">
                <a:avLst/>
              </a:prstGeom>
              <a:noFill/>
              <a:ln w="25400">
                <a:solidFill>
                  <a:schemeClr val="tx1"/>
                </a:solidFill>
                <a:prstDash val="sysDot"/>
                <a:round/>
                <a:headEnd/>
                <a:tailEnd/>
              </a:ln>
            </p:spPr>
            <p:txBody>
              <a:bodyPr wrap="none" anchor="ctr"/>
              <a:lstStyle/>
              <a:p>
                <a:endParaRPr lang="zh-CN" altLang="en-US"/>
              </a:p>
            </p:txBody>
          </p:sp>
          <p:sp>
            <p:nvSpPr>
              <p:cNvPr id="44103" name="Line 8"/>
              <p:cNvSpPr>
                <a:spLocks noChangeShapeType="1"/>
              </p:cNvSpPr>
              <p:nvPr/>
            </p:nvSpPr>
            <p:spPr bwMode="auto">
              <a:xfrm>
                <a:off x="3616" y="1021"/>
                <a:ext cx="0" cy="1382"/>
              </a:xfrm>
              <a:prstGeom prst="line">
                <a:avLst/>
              </a:prstGeom>
              <a:noFill/>
              <a:ln w="25400">
                <a:solidFill>
                  <a:schemeClr val="tx1"/>
                </a:solidFill>
                <a:prstDash val="sysDot"/>
                <a:round/>
                <a:headEnd/>
                <a:tailEnd/>
              </a:ln>
            </p:spPr>
            <p:txBody>
              <a:bodyPr wrap="none" anchor="ctr"/>
              <a:lstStyle/>
              <a:p>
                <a:endParaRPr lang="zh-CN" altLang="en-US"/>
              </a:p>
            </p:txBody>
          </p:sp>
          <p:sp>
            <p:nvSpPr>
              <p:cNvPr id="44104" name="Line 9"/>
              <p:cNvSpPr>
                <a:spLocks noChangeShapeType="1"/>
              </p:cNvSpPr>
              <p:nvPr/>
            </p:nvSpPr>
            <p:spPr bwMode="auto">
              <a:xfrm>
                <a:off x="4048" y="1021"/>
                <a:ext cx="0" cy="1382"/>
              </a:xfrm>
              <a:prstGeom prst="line">
                <a:avLst/>
              </a:prstGeom>
              <a:noFill/>
              <a:ln w="25400">
                <a:solidFill>
                  <a:schemeClr val="tx1"/>
                </a:solidFill>
                <a:prstDash val="sysDot"/>
                <a:round/>
                <a:headEnd/>
                <a:tailEnd/>
              </a:ln>
            </p:spPr>
            <p:txBody>
              <a:bodyPr wrap="none" anchor="ctr"/>
              <a:lstStyle/>
              <a:p>
                <a:endParaRPr lang="zh-CN" altLang="en-US"/>
              </a:p>
            </p:txBody>
          </p:sp>
          <p:sp>
            <p:nvSpPr>
              <p:cNvPr id="44105" name="Line 10"/>
              <p:cNvSpPr>
                <a:spLocks noChangeShapeType="1"/>
              </p:cNvSpPr>
              <p:nvPr/>
            </p:nvSpPr>
            <p:spPr bwMode="auto">
              <a:xfrm>
                <a:off x="4480" y="1021"/>
                <a:ext cx="0" cy="1382"/>
              </a:xfrm>
              <a:prstGeom prst="line">
                <a:avLst/>
              </a:prstGeom>
              <a:noFill/>
              <a:ln w="25400">
                <a:solidFill>
                  <a:schemeClr val="tx1"/>
                </a:solidFill>
                <a:prstDash val="sysDot"/>
                <a:round/>
                <a:headEnd/>
                <a:tailEnd/>
              </a:ln>
            </p:spPr>
            <p:txBody>
              <a:bodyPr wrap="none" anchor="ctr"/>
              <a:lstStyle/>
              <a:p>
                <a:endParaRPr lang="zh-CN" altLang="en-US"/>
              </a:p>
            </p:txBody>
          </p:sp>
        </p:grpSp>
        <p:grpSp>
          <p:nvGrpSpPr>
            <p:cNvPr id="44041" name="Group 13"/>
            <p:cNvGrpSpPr>
              <a:grpSpLocks/>
            </p:cNvGrpSpPr>
            <p:nvPr/>
          </p:nvGrpSpPr>
          <p:grpSpPr bwMode="auto">
            <a:xfrm>
              <a:off x="1444752" y="3365500"/>
              <a:ext cx="6235700" cy="814388"/>
              <a:chOff x="539" y="2008"/>
              <a:chExt cx="3928" cy="513"/>
            </a:xfrm>
          </p:grpSpPr>
          <p:sp>
            <p:nvSpPr>
              <p:cNvPr id="44072" name="Freeform 14" descr="25%"/>
              <p:cNvSpPr>
                <a:spLocks/>
              </p:cNvSpPr>
              <p:nvPr/>
            </p:nvSpPr>
            <p:spPr bwMode="auto">
              <a:xfrm>
                <a:off x="2970" y="2104"/>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pattFill prst="pct25">
                <a:fgClr>
                  <a:schemeClr val="accent1"/>
                </a:fgClr>
                <a:bgClr>
                  <a:srgbClr val="FFFFFF"/>
                </a:bgClr>
              </a:pattFill>
              <a:ln w="25400" cap="rnd">
                <a:solidFill>
                  <a:schemeClr val="tx1"/>
                </a:solidFill>
                <a:round/>
                <a:headEnd/>
                <a:tailEnd/>
              </a:ln>
            </p:spPr>
            <p:txBody>
              <a:bodyPr/>
              <a:lstStyle/>
              <a:p>
                <a:endParaRPr lang="zh-CN" altLang="en-US"/>
              </a:p>
            </p:txBody>
          </p:sp>
          <p:sp>
            <p:nvSpPr>
              <p:cNvPr id="44073" name="Rectangle 15"/>
              <p:cNvSpPr>
                <a:spLocks noChangeArrowheads="1"/>
              </p:cNvSpPr>
              <p:nvPr/>
            </p:nvSpPr>
            <p:spPr bwMode="auto">
              <a:xfrm>
                <a:off x="539" y="2105"/>
                <a:ext cx="1674" cy="325"/>
              </a:xfrm>
              <a:prstGeom prst="rect">
                <a:avLst/>
              </a:prstGeom>
              <a:noFill/>
              <a:ln w="12700">
                <a:noFill/>
                <a:miter lim="800000"/>
                <a:headEnd/>
                <a:tailEnd/>
              </a:ln>
            </p:spPr>
            <p:txBody>
              <a:bodyPr wrap="none" lIns="90487" tIns="44450" rIns="90487" bIns="44450">
                <a:spAutoFit/>
              </a:bodyPr>
              <a:lstStyle/>
              <a:p>
                <a:r>
                  <a:rPr lang="en-US" altLang="zh-CN" sz="2800">
                    <a:ea typeface="黑体" pitchFamily="2" charset="-122"/>
                  </a:rPr>
                  <a:t>sub $t3,</a:t>
                </a:r>
                <a:r>
                  <a:rPr lang="en-US" altLang="zh-CN" sz="2800">
                    <a:solidFill>
                      <a:srgbClr val="FF0000"/>
                    </a:solidFill>
                    <a:ea typeface="黑体" pitchFamily="2" charset="-122"/>
                  </a:rPr>
                  <a:t>$t0</a:t>
                </a:r>
                <a:r>
                  <a:rPr lang="en-US" altLang="zh-CN" sz="2800">
                    <a:ea typeface="黑体" pitchFamily="2" charset="-122"/>
                  </a:rPr>
                  <a:t>,$t2</a:t>
                </a:r>
              </a:p>
            </p:txBody>
          </p:sp>
          <p:grpSp>
            <p:nvGrpSpPr>
              <p:cNvPr id="44074" name="Group 16"/>
              <p:cNvGrpSpPr>
                <a:grpSpLocks/>
              </p:cNvGrpSpPr>
              <p:nvPr/>
            </p:nvGrpSpPr>
            <p:grpSpPr bwMode="auto">
              <a:xfrm>
                <a:off x="3278" y="2008"/>
                <a:ext cx="223" cy="481"/>
                <a:chOff x="3278" y="1701"/>
                <a:chExt cx="223" cy="481"/>
              </a:xfrm>
            </p:grpSpPr>
            <p:sp>
              <p:nvSpPr>
                <p:cNvPr id="44098" name="Freeform 17"/>
                <p:cNvSpPr>
                  <a:spLocks/>
                </p:cNvSpPr>
                <p:nvPr/>
              </p:nvSpPr>
              <p:spPr bwMode="auto">
                <a:xfrm>
                  <a:off x="3288" y="170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zh-CN" altLang="en-US"/>
                </a:p>
              </p:txBody>
            </p:sp>
            <p:sp>
              <p:nvSpPr>
                <p:cNvPr id="44099" name="Rectangle 18"/>
                <p:cNvSpPr>
                  <a:spLocks noChangeArrowheads="1"/>
                </p:cNvSpPr>
                <p:nvPr/>
              </p:nvSpPr>
              <p:spPr bwMode="auto">
                <a:xfrm rot="5400000">
                  <a:off x="3195" y="1820"/>
                  <a:ext cx="376"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ALU</a:t>
                  </a:r>
                </a:p>
              </p:txBody>
            </p:sp>
          </p:grpSp>
          <p:grpSp>
            <p:nvGrpSpPr>
              <p:cNvPr id="44075" name="Group 19"/>
              <p:cNvGrpSpPr>
                <a:grpSpLocks/>
              </p:cNvGrpSpPr>
              <p:nvPr/>
            </p:nvGrpSpPr>
            <p:grpSpPr bwMode="auto">
              <a:xfrm>
                <a:off x="2362" y="2104"/>
                <a:ext cx="340" cy="289"/>
                <a:chOff x="2362" y="1797"/>
                <a:chExt cx="340" cy="289"/>
              </a:xfrm>
            </p:grpSpPr>
            <p:sp>
              <p:nvSpPr>
                <p:cNvPr id="44094" name="Rectangle 20"/>
                <p:cNvSpPr>
                  <a:spLocks noChangeArrowheads="1"/>
                </p:cNvSpPr>
                <p:nvPr/>
              </p:nvSpPr>
              <p:spPr bwMode="auto">
                <a:xfrm>
                  <a:off x="2371" y="1799"/>
                  <a:ext cx="221" cy="210"/>
                </a:xfrm>
                <a:prstGeom prst="rect">
                  <a:avLst/>
                </a:prstGeom>
                <a:noFill/>
                <a:ln w="12700">
                  <a:noFill/>
                  <a:miter lim="800000"/>
                  <a:headEnd/>
                  <a:tailEnd/>
                </a:ln>
              </p:spPr>
              <p:txBody>
                <a:bodyPr wrap="none" lIns="90487" tIns="44450" rIns="90487" bIns="44450">
                  <a:spAutoFit/>
                </a:bodyPr>
                <a:lstStyle/>
                <a:p>
                  <a:pPr algn="ctr"/>
                  <a:r>
                    <a:rPr lang="en-US" altLang="zh-CN" sz="1600">
                      <a:latin typeface="Times" pitchFamily="18" charset="0"/>
                      <a:ea typeface="黑体" pitchFamily="2" charset="-122"/>
                    </a:rPr>
                    <a:t>I$</a:t>
                  </a:r>
                </a:p>
              </p:txBody>
            </p:sp>
            <p:grpSp>
              <p:nvGrpSpPr>
                <p:cNvPr id="44095" name="Group 21"/>
                <p:cNvGrpSpPr>
                  <a:grpSpLocks/>
                </p:cNvGrpSpPr>
                <p:nvPr/>
              </p:nvGrpSpPr>
              <p:grpSpPr bwMode="auto">
                <a:xfrm>
                  <a:off x="2362" y="1797"/>
                  <a:ext cx="340" cy="289"/>
                  <a:chOff x="2362" y="1797"/>
                  <a:chExt cx="340" cy="289"/>
                </a:xfrm>
              </p:grpSpPr>
              <p:sp>
                <p:nvSpPr>
                  <p:cNvPr id="44096" name="Freeform 22"/>
                  <p:cNvSpPr>
                    <a:spLocks/>
                  </p:cNvSpPr>
                  <p:nvPr/>
                </p:nvSpPr>
                <p:spPr bwMode="auto">
                  <a:xfrm>
                    <a:off x="2362" y="1797"/>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zh-CN" altLang="en-US"/>
                  </a:p>
                </p:txBody>
              </p:sp>
              <p:sp>
                <p:nvSpPr>
                  <p:cNvPr id="44097" name="Freeform 23"/>
                  <p:cNvSpPr>
                    <a:spLocks/>
                  </p:cNvSpPr>
                  <p:nvPr/>
                </p:nvSpPr>
                <p:spPr bwMode="auto">
                  <a:xfrm>
                    <a:off x="2531" y="1797"/>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zh-CN" altLang="en-US"/>
                  </a:p>
                </p:txBody>
              </p:sp>
            </p:grpSp>
          </p:grpSp>
          <p:sp>
            <p:nvSpPr>
              <p:cNvPr id="44076" name="Rectangle 24"/>
              <p:cNvSpPr>
                <a:spLocks noChangeArrowheads="1"/>
              </p:cNvSpPr>
              <p:nvPr/>
            </p:nvSpPr>
            <p:spPr bwMode="auto">
              <a:xfrm>
                <a:off x="2803" y="2111"/>
                <a:ext cx="355"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Reg</a:t>
                </a:r>
              </a:p>
            </p:txBody>
          </p:sp>
          <p:sp>
            <p:nvSpPr>
              <p:cNvPr id="44077" name="Freeform 25"/>
              <p:cNvSpPr>
                <a:spLocks/>
              </p:cNvSpPr>
              <p:nvPr/>
            </p:nvSpPr>
            <p:spPr bwMode="auto">
              <a:xfrm>
                <a:off x="2822" y="2104"/>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zh-CN" altLang="en-US"/>
              </a:p>
            </p:txBody>
          </p:sp>
          <p:sp>
            <p:nvSpPr>
              <p:cNvPr id="44078" name="Line 26"/>
              <p:cNvSpPr>
                <a:spLocks noChangeShapeType="1"/>
              </p:cNvSpPr>
              <p:nvPr/>
            </p:nvSpPr>
            <p:spPr bwMode="auto">
              <a:xfrm>
                <a:off x="2707" y="2248"/>
                <a:ext cx="96" cy="0"/>
              </a:xfrm>
              <a:prstGeom prst="line">
                <a:avLst/>
              </a:prstGeom>
              <a:noFill/>
              <a:ln w="25400">
                <a:solidFill>
                  <a:schemeClr val="tx1"/>
                </a:solidFill>
                <a:round/>
                <a:headEnd/>
                <a:tailEnd/>
              </a:ln>
            </p:spPr>
            <p:txBody>
              <a:bodyPr wrap="none" anchor="ctr"/>
              <a:lstStyle/>
              <a:p>
                <a:endParaRPr lang="zh-CN" altLang="en-US"/>
              </a:p>
            </p:txBody>
          </p:sp>
          <p:sp>
            <p:nvSpPr>
              <p:cNvPr id="44079" name="Freeform 27"/>
              <p:cNvSpPr>
                <a:spLocks/>
              </p:cNvSpPr>
              <p:nvPr/>
            </p:nvSpPr>
            <p:spPr bwMode="auto">
              <a:xfrm>
                <a:off x="2769" y="2152"/>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zh-CN" altLang="en-US"/>
              </a:p>
            </p:txBody>
          </p:sp>
          <p:sp>
            <p:nvSpPr>
              <p:cNvPr id="44080" name="Line 28"/>
              <p:cNvSpPr>
                <a:spLocks noChangeShapeType="1"/>
              </p:cNvSpPr>
              <p:nvPr/>
            </p:nvSpPr>
            <p:spPr bwMode="auto">
              <a:xfrm>
                <a:off x="3123" y="2152"/>
                <a:ext cx="157" cy="0"/>
              </a:xfrm>
              <a:prstGeom prst="line">
                <a:avLst/>
              </a:prstGeom>
              <a:noFill/>
              <a:ln w="25400">
                <a:solidFill>
                  <a:schemeClr val="tx1"/>
                </a:solidFill>
                <a:round/>
                <a:headEnd/>
                <a:tailEnd/>
              </a:ln>
            </p:spPr>
            <p:txBody>
              <a:bodyPr wrap="none" anchor="ctr"/>
              <a:lstStyle/>
              <a:p>
                <a:endParaRPr lang="zh-CN" altLang="en-US"/>
              </a:p>
            </p:txBody>
          </p:sp>
          <p:sp>
            <p:nvSpPr>
              <p:cNvPr id="44081" name="Rectangle 29"/>
              <p:cNvSpPr>
                <a:spLocks noChangeArrowheads="1"/>
              </p:cNvSpPr>
              <p:nvPr/>
            </p:nvSpPr>
            <p:spPr bwMode="auto">
              <a:xfrm>
                <a:off x="3620" y="2106"/>
                <a:ext cx="313"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 D$</a:t>
                </a:r>
              </a:p>
            </p:txBody>
          </p:sp>
          <p:grpSp>
            <p:nvGrpSpPr>
              <p:cNvPr id="44082" name="Group 30"/>
              <p:cNvGrpSpPr>
                <a:grpSpLocks/>
              </p:cNvGrpSpPr>
              <p:nvPr/>
            </p:nvGrpSpPr>
            <p:grpSpPr bwMode="auto">
              <a:xfrm>
                <a:off x="3671" y="2104"/>
                <a:ext cx="325" cy="289"/>
                <a:chOff x="3671" y="1797"/>
                <a:chExt cx="325" cy="289"/>
              </a:xfrm>
            </p:grpSpPr>
            <p:sp>
              <p:nvSpPr>
                <p:cNvPr id="44092" name="Freeform 31"/>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zh-CN" altLang="en-US"/>
                </a:p>
              </p:txBody>
            </p:sp>
            <p:sp>
              <p:nvSpPr>
                <p:cNvPr id="44093" name="Freeform 32"/>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zh-CN" altLang="en-US"/>
                </a:p>
              </p:txBody>
            </p:sp>
          </p:grpSp>
          <p:sp>
            <p:nvSpPr>
              <p:cNvPr id="44083" name="Rectangle 33"/>
              <p:cNvSpPr>
                <a:spLocks noChangeArrowheads="1"/>
              </p:cNvSpPr>
              <p:nvPr/>
            </p:nvSpPr>
            <p:spPr bwMode="auto">
              <a:xfrm>
                <a:off x="4112" y="2106"/>
                <a:ext cx="355"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Reg</a:t>
                </a:r>
              </a:p>
            </p:txBody>
          </p:sp>
          <p:grpSp>
            <p:nvGrpSpPr>
              <p:cNvPr id="44084" name="Group 34"/>
              <p:cNvGrpSpPr>
                <a:grpSpLocks/>
              </p:cNvGrpSpPr>
              <p:nvPr/>
            </p:nvGrpSpPr>
            <p:grpSpPr bwMode="auto">
              <a:xfrm>
                <a:off x="4139" y="2104"/>
                <a:ext cx="284" cy="289"/>
                <a:chOff x="4139" y="1797"/>
                <a:chExt cx="284" cy="289"/>
              </a:xfrm>
            </p:grpSpPr>
            <p:sp>
              <p:nvSpPr>
                <p:cNvPr id="44090" name="Freeform 35"/>
                <p:cNvSpPr>
                  <a:spLocks/>
                </p:cNvSpPr>
                <p:nvPr/>
              </p:nvSpPr>
              <p:spPr bwMode="auto">
                <a:xfrm>
                  <a:off x="4139" y="179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lstStyle/>
                <a:p>
                  <a:endParaRPr lang="zh-CN" altLang="en-US"/>
                </a:p>
              </p:txBody>
            </p:sp>
            <p:sp>
              <p:nvSpPr>
                <p:cNvPr id="44091" name="Freeform 36"/>
                <p:cNvSpPr>
                  <a:spLocks/>
                </p:cNvSpPr>
                <p:nvPr/>
              </p:nvSpPr>
              <p:spPr bwMode="auto">
                <a:xfrm>
                  <a:off x="4280" y="179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zh-CN" altLang="en-US"/>
                </a:p>
              </p:txBody>
            </p:sp>
          </p:grpSp>
          <p:sp>
            <p:nvSpPr>
              <p:cNvPr id="44085" name="Line 37"/>
              <p:cNvSpPr>
                <a:spLocks noChangeShapeType="1"/>
              </p:cNvSpPr>
              <p:nvPr/>
            </p:nvSpPr>
            <p:spPr bwMode="auto">
              <a:xfrm>
                <a:off x="3992" y="2248"/>
                <a:ext cx="139" cy="0"/>
              </a:xfrm>
              <a:prstGeom prst="line">
                <a:avLst/>
              </a:prstGeom>
              <a:noFill/>
              <a:ln w="25400">
                <a:solidFill>
                  <a:schemeClr val="tx1"/>
                </a:solidFill>
                <a:round/>
                <a:headEnd/>
                <a:tailEnd/>
              </a:ln>
            </p:spPr>
            <p:txBody>
              <a:bodyPr wrap="none" anchor="ctr"/>
              <a:lstStyle/>
              <a:p>
                <a:endParaRPr lang="zh-CN" altLang="en-US"/>
              </a:p>
            </p:txBody>
          </p:sp>
          <p:sp>
            <p:nvSpPr>
              <p:cNvPr id="44086" name="Line 38"/>
              <p:cNvSpPr>
                <a:spLocks noChangeShapeType="1"/>
              </p:cNvSpPr>
              <p:nvPr/>
            </p:nvSpPr>
            <p:spPr bwMode="auto">
              <a:xfrm>
                <a:off x="3508" y="2248"/>
                <a:ext cx="155" cy="0"/>
              </a:xfrm>
              <a:prstGeom prst="line">
                <a:avLst/>
              </a:prstGeom>
              <a:noFill/>
              <a:ln w="25400">
                <a:solidFill>
                  <a:schemeClr val="tx1"/>
                </a:solidFill>
                <a:round/>
                <a:headEnd/>
                <a:tailEnd/>
              </a:ln>
            </p:spPr>
            <p:txBody>
              <a:bodyPr wrap="none" anchor="ctr"/>
              <a:lstStyle/>
              <a:p>
                <a:endParaRPr lang="zh-CN" altLang="en-US"/>
              </a:p>
            </p:txBody>
          </p:sp>
          <p:sp>
            <p:nvSpPr>
              <p:cNvPr id="44087" name="Freeform 39"/>
              <p:cNvSpPr>
                <a:spLocks/>
              </p:cNvSpPr>
              <p:nvPr/>
            </p:nvSpPr>
            <p:spPr bwMode="auto">
              <a:xfrm>
                <a:off x="3629" y="2248"/>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zh-CN" altLang="en-US"/>
              </a:p>
            </p:txBody>
          </p:sp>
          <p:sp>
            <p:nvSpPr>
              <p:cNvPr id="44088" name="Line 40"/>
              <p:cNvSpPr>
                <a:spLocks noChangeShapeType="1"/>
              </p:cNvSpPr>
              <p:nvPr/>
            </p:nvSpPr>
            <p:spPr bwMode="auto">
              <a:xfrm>
                <a:off x="3123" y="2344"/>
                <a:ext cx="157" cy="0"/>
              </a:xfrm>
              <a:prstGeom prst="line">
                <a:avLst/>
              </a:prstGeom>
              <a:noFill/>
              <a:ln w="25400">
                <a:solidFill>
                  <a:schemeClr val="tx1"/>
                </a:solidFill>
                <a:round/>
                <a:headEnd/>
                <a:tailEnd/>
              </a:ln>
            </p:spPr>
            <p:txBody>
              <a:bodyPr wrap="none" anchor="ctr"/>
              <a:lstStyle/>
              <a:p>
                <a:endParaRPr lang="zh-CN" altLang="en-US"/>
              </a:p>
            </p:txBody>
          </p:sp>
          <p:sp>
            <p:nvSpPr>
              <p:cNvPr id="44089" name="Freeform 41"/>
              <p:cNvSpPr>
                <a:spLocks/>
              </p:cNvSpPr>
              <p:nvPr/>
            </p:nvSpPr>
            <p:spPr bwMode="auto">
              <a:xfrm>
                <a:off x="3216" y="2243"/>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zh-CN" altLang="en-US"/>
              </a:p>
            </p:txBody>
          </p:sp>
        </p:grpSp>
        <p:sp>
          <p:nvSpPr>
            <p:cNvPr id="44042" name="Freeform 44" descr="25%"/>
            <p:cNvSpPr>
              <a:spLocks/>
            </p:cNvSpPr>
            <p:nvPr/>
          </p:nvSpPr>
          <p:spPr bwMode="auto">
            <a:xfrm>
              <a:off x="6481889" y="2806700"/>
              <a:ext cx="225425" cy="458788"/>
            </a:xfrm>
            <a:custGeom>
              <a:avLst/>
              <a:gdLst>
                <a:gd name="T0" fmla="*/ 2147483647 w 142"/>
                <a:gd name="T1" fmla="*/ 0 h 289"/>
                <a:gd name="T2" fmla="*/ 0 w 142"/>
                <a:gd name="T3" fmla="*/ 0 h 289"/>
                <a:gd name="T4" fmla="*/ 0 w 142"/>
                <a:gd name="T5" fmla="*/ 2147483647 h 289"/>
                <a:gd name="T6" fmla="*/ 2147483647 w 142"/>
                <a:gd name="T7" fmla="*/ 2147483647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zh-CN" altLang="en-US"/>
            </a:p>
          </p:txBody>
        </p:sp>
        <p:sp>
          <p:nvSpPr>
            <p:cNvPr id="63497" name="Rectangle 45"/>
            <p:cNvSpPr>
              <a:spLocks noChangeArrowheads="1"/>
            </p:cNvSpPr>
            <p:nvPr/>
          </p:nvSpPr>
          <p:spPr bwMode="auto">
            <a:xfrm>
              <a:off x="1470152" y="2795588"/>
              <a:ext cx="2220913" cy="515937"/>
            </a:xfrm>
            <a:prstGeom prst="rect">
              <a:avLst/>
            </a:prstGeom>
            <a:noFill/>
            <a:ln w="12700">
              <a:noFill/>
              <a:miter lim="800000"/>
              <a:headEnd/>
              <a:tailEnd/>
            </a:ln>
          </p:spPr>
          <p:txBody>
            <a:bodyPr wrap="none" lIns="90487" tIns="44450" rIns="90487" bIns="44450">
              <a:spAutoFit/>
            </a:bodyPr>
            <a:lstStyle/>
            <a:p>
              <a:pPr fontAlgn="auto">
                <a:spcBef>
                  <a:spcPts val="0"/>
                </a:spcBef>
                <a:spcAft>
                  <a:spcPts val="0"/>
                </a:spcAft>
                <a:defRPr/>
              </a:pPr>
              <a:r>
                <a:rPr lang="en-US" sz="2800" dirty="0" err="1">
                  <a:latin typeface="Arial" pitchFamily="34" charset="0"/>
                  <a:ea typeface="+mn-ea"/>
                </a:rPr>
                <a:t>lw</a:t>
              </a:r>
              <a:r>
                <a:rPr lang="en-US" sz="2800" dirty="0">
                  <a:latin typeface="Arial" pitchFamily="34" charset="0"/>
                  <a:ea typeface="+mn-ea"/>
                </a:rPr>
                <a:t> </a:t>
              </a:r>
              <a:r>
                <a:rPr lang="en-US" sz="2800" dirty="0">
                  <a:solidFill>
                    <a:schemeClr val="accent4"/>
                  </a:solidFill>
                  <a:latin typeface="Arial" pitchFamily="34" charset="0"/>
                  <a:ea typeface="+mn-ea"/>
                </a:rPr>
                <a:t>$t0</a:t>
              </a:r>
              <a:r>
                <a:rPr lang="en-US" sz="2800" dirty="0">
                  <a:latin typeface="Arial" pitchFamily="34" charset="0"/>
                  <a:ea typeface="+mn-ea"/>
                </a:rPr>
                <a:t>,0($t1)</a:t>
              </a:r>
            </a:p>
          </p:txBody>
        </p:sp>
        <p:sp>
          <p:nvSpPr>
            <p:cNvPr id="44044" name="Rectangle 46"/>
            <p:cNvSpPr>
              <a:spLocks noChangeArrowheads="1"/>
            </p:cNvSpPr>
            <p:nvPr/>
          </p:nvSpPr>
          <p:spPr bwMode="auto">
            <a:xfrm>
              <a:off x="3718052" y="2479675"/>
              <a:ext cx="396875" cy="363538"/>
            </a:xfrm>
            <a:prstGeom prst="rect">
              <a:avLst/>
            </a:prstGeom>
            <a:noFill/>
            <a:ln w="12700">
              <a:noFill/>
              <a:miter lim="800000"/>
              <a:headEnd/>
              <a:tailEnd/>
            </a:ln>
          </p:spPr>
          <p:txBody>
            <a:bodyPr lIns="90487" tIns="44450" rIns="90487" bIns="44450">
              <a:spAutoFit/>
            </a:bodyPr>
            <a:lstStyle/>
            <a:p>
              <a:r>
                <a:rPr lang="en-US" altLang="zh-CN">
                  <a:ea typeface="黑体" pitchFamily="2" charset="-122"/>
                </a:rPr>
                <a:t>IF</a:t>
              </a:r>
            </a:p>
          </p:txBody>
        </p:sp>
        <p:sp>
          <p:nvSpPr>
            <p:cNvPr id="44045" name="Rectangle 47"/>
            <p:cNvSpPr>
              <a:spLocks noChangeArrowheads="1"/>
            </p:cNvSpPr>
            <p:nvPr/>
          </p:nvSpPr>
          <p:spPr bwMode="auto">
            <a:xfrm>
              <a:off x="4246689" y="2479675"/>
              <a:ext cx="790575" cy="363538"/>
            </a:xfrm>
            <a:prstGeom prst="rect">
              <a:avLst/>
            </a:prstGeom>
            <a:noFill/>
            <a:ln w="12700">
              <a:noFill/>
              <a:miter lim="800000"/>
              <a:headEnd/>
              <a:tailEnd/>
            </a:ln>
          </p:spPr>
          <p:txBody>
            <a:bodyPr lIns="90487" tIns="44450" rIns="90487" bIns="44450">
              <a:spAutoFit/>
            </a:bodyPr>
            <a:lstStyle/>
            <a:p>
              <a:r>
                <a:rPr lang="en-US" altLang="zh-CN">
                  <a:ea typeface="黑体" pitchFamily="2" charset="-122"/>
                </a:rPr>
                <a:t>ID/RF</a:t>
              </a:r>
            </a:p>
          </p:txBody>
        </p:sp>
        <p:sp>
          <p:nvSpPr>
            <p:cNvPr id="44046" name="Rectangle 48"/>
            <p:cNvSpPr>
              <a:spLocks noChangeArrowheads="1"/>
            </p:cNvSpPr>
            <p:nvPr/>
          </p:nvSpPr>
          <p:spPr bwMode="auto">
            <a:xfrm>
              <a:off x="5165852" y="2479675"/>
              <a:ext cx="498475" cy="363538"/>
            </a:xfrm>
            <a:prstGeom prst="rect">
              <a:avLst/>
            </a:prstGeom>
            <a:noFill/>
            <a:ln w="12700">
              <a:noFill/>
              <a:miter lim="800000"/>
              <a:headEnd/>
              <a:tailEnd/>
            </a:ln>
          </p:spPr>
          <p:txBody>
            <a:bodyPr lIns="90487" tIns="44450" rIns="90487" bIns="44450">
              <a:spAutoFit/>
            </a:bodyPr>
            <a:lstStyle/>
            <a:p>
              <a:r>
                <a:rPr lang="en-US" altLang="zh-CN">
                  <a:ea typeface="黑体" pitchFamily="2" charset="-122"/>
                </a:rPr>
                <a:t>EX</a:t>
              </a:r>
            </a:p>
          </p:txBody>
        </p:sp>
        <p:sp>
          <p:nvSpPr>
            <p:cNvPr id="44047" name="Rectangle 49"/>
            <p:cNvSpPr>
              <a:spLocks noChangeArrowheads="1"/>
            </p:cNvSpPr>
            <p:nvPr/>
          </p:nvSpPr>
          <p:spPr bwMode="auto">
            <a:xfrm>
              <a:off x="5694489" y="2463800"/>
              <a:ext cx="727075" cy="363538"/>
            </a:xfrm>
            <a:prstGeom prst="rect">
              <a:avLst/>
            </a:prstGeom>
            <a:noFill/>
            <a:ln w="12700">
              <a:noFill/>
              <a:miter lim="800000"/>
              <a:headEnd/>
              <a:tailEnd/>
            </a:ln>
          </p:spPr>
          <p:txBody>
            <a:bodyPr lIns="90487" tIns="44450" rIns="90487" bIns="44450">
              <a:spAutoFit/>
            </a:bodyPr>
            <a:lstStyle/>
            <a:p>
              <a:r>
                <a:rPr lang="en-US" altLang="zh-CN">
                  <a:ea typeface="黑体" pitchFamily="2" charset="-122"/>
                </a:rPr>
                <a:t>MEM</a:t>
              </a:r>
            </a:p>
          </p:txBody>
        </p:sp>
        <p:sp>
          <p:nvSpPr>
            <p:cNvPr id="44048" name="Rectangle 50"/>
            <p:cNvSpPr>
              <a:spLocks noChangeArrowheads="1"/>
            </p:cNvSpPr>
            <p:nvPr/>
          </p:nvSpPr>
          <p:spPr bwMode="auto">
            <a:xfrm>
              <a:off x="6456489" y="2479675"/>
              <a:ext cx="574675" cy="363538"/>
            </a:xfrm>
            <a:prstGeom prst="rect">
              <a:avLst/>
            </a:prstGeom>
            <a:noFill/>
            <a:ln w="12700">
              <a:noFill/>
              <a:miter lim="800000"/>
              <a:headEnd/>
              <a:tailEnd/>
            </a:ln>
          </p:spPr>
          <p:txBody>
            <a:bodyPr lIns="90487" tIns="44450" rIns="90487" bIns="44450">
              <a:spAutoFit/>
            </a:bodyPr>
            <a:lstStyle/>
            <a:p>
              <a:r>
                <a:rPr lang="en-US" altLang="zh-CN">
                  <a:ea typeface="黑体" pitchFamily="2" charset="-122"/>
                </a:rPr>
                <a:t>WB</a:t>
              </a:r>
            </a:p>
          </p:txBody>
        </p:sp>
        <p:sp>
          <p:nvSpPr>
            <p:cNvPr id="44049" name="Freeform 51"/>
            <p:cNvSpPr>
              <a:spLocks/>
            </p:cNvSpPr>
            <p:nvPr/>
          </p:nvSpPr>
          <p:spPr bwMode="auto">
            <a:xfrm>
              <a:off x="5130927" y="2654300"/>
              <a:ext cx="338137" cy="763588"/>
            </a:xfrm>
            <a:custGeom>
              <a:avLst/>
              <a:gdLst>
                <a:gd name="T0" fmla="*/ 0 w 213"/>
                <a:gd name="T1" fmla="*/ 2147483647 h 481"/>
                <a:gd name="T2" fmla="*/ 2147483647 w 213"/>
                <a:gd name="T3" fmla="*/ 2147483647 h 481"/>
                <a:gd name="T4" fmla="*/ 0 w 213"/>
                <a:gd name="T5" fmla="*/ 2147483647 h 481"/>
                <a:gd name="T6" fmla="*/ 0 w 213"/>
                <a:gd name="T7" fmla="*/ 0 h 481"/>
                <a:gd name="T8" fmla="*/ 2147483647 w 213"/>
                <a:gd name="T9" fmla="*/ 2147483647 h 481"/>
                <a:gd name="T10" fmla="*/ 2147483647 w 213"/>
                <a:gd name="T11" fmla="*/ 2147483647 h 481"/>
                <a:gd name="T12" fmla="*/ 0 w 213"/>
                <a:gd name="T13" fmla="*/ 2147483647 h 481"/>
                <a:gd name="T14" fmla="*/ 0 w 213"/>
                <a:gd name="T15" fmla="*/ 2147483647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zh-CN" altLang="en-US"/>
            </a:p>
          </p:txBody>
        </p:sp>
        <p:sp>
          <p:nvSpPr>
            <p:cNvPr id="44050" name="Rectangle 52"/>
            <p:cNvSpPr>
              <a:spLocks noChangeArrowheads="1"/>
            </p:cNvSpPr>
            <p:nvPr/>
          </p:nvSpPr>
          <p:spPr bwMode="auto">
            <a:xfrm rot="5400000">
              <a:off x="4983290" y="2843212"/>
              <a:ext cx="596900" cy="333375"/>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ALU</a:t>
              </a:r>
            </a:p>
          </p:txBody>
        </p:sp>
        <p:sp>
          <p:nvSpPr>
            <p:cNvPr id="44051" name="Rectangle 53"/>
            <p:cNvSpPr>
              <a:spLocks noChangeArrowheads="1"/>
            </p:cNvSpPr>
            <p:nvPr/>
          </p:nvSpPr>
          <p:spPr bwMode="auto">
            <a:xfrm>
              <a:off x="3760914" y="2860675"/>
              <a:ext cx="350838" cy="333375"/>
            </a:xfrm>
            <a:prstGeom prst="rect">
              <a:avLst/>
            </a:prstGeom>
            <a:noFill/>
            <a:ln w="12700">
              <a:noFill/>
              <a:miter lim="800000"/>
              <a:headEnd/>
              <a:tailEnd/>
            </a:ln>
          </p:spPr>
          <p:txBody>
            <a:bodyPr wrap="none" lIns="90487" tIns="44450" rIns="90487" bIns="44450">
              <a:spAutoFit/>
            </a:bodyPr>
            <a:lstStyle/>
            <a:p>
              <a:pPr algn="ctr"/>
              <a:r>
                <a:rPr lang="en-US" altLang="zh-CN" sz="1600">
                  <a:latin typeface="Times" pitchFamily="18" charset="0"/>
                  <a:ea typeface="黑体" pitchFamily="2" charset="-122"/>
                </a:rPr>
                <a:t>I$</a:t>
              </a:r>
            </a:p>
          </p:txBody>
        </p:sp>
        <p:grpSp>
          <p:nvGrpSpPr>
            <p:cNvPr id="44052" name="Group 54"/>
            <p:cNvGrpSpPr>
              <a:grpSpLocks/>
            </p:cNvGrpSpPr>
            <p:nvPr/>
          </p:nvGrpSpPr>
          <p:grpSpPr bwMode="auto">
            <a:xfrm>
              <a:off x="3660902" y="2806700"/>
              <a:ext cx="539750" cy="458788"/>
              <a:chOff x="1935" y="1349"/>
              <a:chExt cx="340" cy="289"/>
            </a:xfrm>
          </p:grpSpPr>
          <p:sp>
            <p:nvSpPr>
              <p:cNvPr id="44070" name="Freeform 55"/>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zh-CN" altLang="en-US"/>
              </a:p>
            </p:txBody>
          </p:sp>
          <p:sp>
            <p:nvSpPr>
              <p:cNvPr id="44071" name="Freeform 56"/>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zh-CN" altLang="en-US"/>
              </a:p>
            </p:txBody>
          </p:sp>
        </p:grpSp>
        <p:sp>
          <p:nvSpPr>
            <p:cNvPr id="44053" name="Rectangle 57"/>
            <p:cNvSpPr>
              <a:spLocks noChangeArrowheads="1"/>
            </p:cNvSpPr>
            <p:nvPr/>
          </p:nvSpPr>
          <p:spPr bwMode="auto">
            <a:xfrm>
              <a:off x="4360989" y="2817813"/>
              <a:ext cx="563563" cy="333375"/>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Reg</a:t>
              </a:r>
            </a:p>
          </p:txBody>
        </p:sp>
        <p:sp>
          <p:nvSpPr>
            <p:cNvPr id="44054" name="Freeform 58"/>
            <p:cNvSpPr>
              <a:spLocks/>
            </p:cNvSpPr>
            <p:nvPr/>
          </p:nvSpPr>
          <p:spPr bwMode="auto">
            <a:xfrm>
              <a:off x="4391152" y="2806700"/>
              <a:ext cx="236537" cy="458788"/>
            </a:xfrm>
            <a:custGeom>
              <a:avLst/>
              <a:gdLst>
                <a:gd name="T0" fmla="*/ 2147483647 w 149"/>
                <a:gd name="T1" fmla="*/ 0 h 289"/>
                <a:gd name="T2" fmla="*/ 0 w 149"/>
                <a:gd name="T3" fmla="*/ 0 h 289"/>
                <a:gd name="T4" fmla="*/ 0 w 149"/>
                <a:gd name="T5" fmla="*/ 2147483647 h 289"/>
                <a:gd name="T6" fmla="*/ 2147483647 w 149"/>
                <a:gd name="T7" fmla="*/ 2147483647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zh-CN" altLang="en-US"/>
            </a:p>
          </p:txBody>
        </p:sp>
        <p:sp>
          <p:nvSpPr>
            <p:cNvPr id="44055" name="Freeform 59"/>
            <p:cNvSpPr>
              <a:spLocks/>
            </p:cNvSpPr>
            <p:nvPr/>
          </p:nvSpPr>
          <p:spPr bwMode="auto">
            <a:xfrm>
              <a:off x="4626102" y="2806700"/>
              <a:ext cx="234950" cy="458788"/>
            </a:xfrm>
            <a:custGeom>
              <a:avLst/>
              <a:gdLst>
                <a:gd name="T0" fmla="*/ 0 w 148"/>
                <a:gd name="T1" fmla="*/ 0 h 289"/>
                <a:gd name="T2" fmla="*/ 2147483647 w 148"/>
                <a:gd name="T3" fmla="*/ 0 h 289"/>
                <a:gd name="T4" fmla="*/ 2147483647 w 148"/>
                <a:gd name="T5" fmla="*/ 2147483647 h 289"/>
                <a:gd name="T6" fmla="*/ 0 w 148"/>
                <a:gd name="T7" fmla="*/ 2147483647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zh-CN" altLang="en-US"/>
            </a:p>
          </p:txBody>
        </p:sp>
        <p:sp>
          <p:nvSpPr>
            <p:cNvPr id="44056" name="Line 60"/>
            <p:cNvSpPr>
              <a:spLocks noChangeShapeType="1"/>
            </p:cNvSpPr>
            <p:nvPr/>
          </p:nvSpPr>
          <p:spPr bwMode="auto">
            <a:xfrm>
              <a:off x="4208589" y="3035300"/>
              <a:ext cx="152400" cy="0"/>
            </a:xfrm>
            <a:prstGeom prst="line">
              <a:avLst/>
            </a:prstGeom>
            <a:noFill/>
            <a:ln w="25400">
              <a:solidFill>
                <a:schemeClr val="tx1"/>
              </a:solidFill>
              <a:round/>
              <a:headEnd/>
              <a:tailEnd/>
            </a:ln>
          </p:spPr>
          <p:txBody>
            <a:bodyPr wrap="none" anchor="ctr"/>
            <a:lstStyle/>
            <a:p>
              <a:endParaRPr lang="zh-CN" altLang="en-US"/>
            </a:p>
          </p:txBody>
        </p:sp>
        <p:sp>
          <p:nvSpPr>
            <p:cNvPr id="44057" name="Freeform 61"/>
            <p:cNvSpPr>
              <a:spLocks/>
            </p:cNvSpPr>
            <p:nvPr/>
          </p:nvSpPr>
          <p:spPr bwMode="auto">
            <a:xfrm>
              <a:off x="4307014" y="2882900"/>
              <a:ext cx="76200" cy="153988"/>
            </a:xfrm>
            <a:custGeom>
              <a:avLst/>
              <a:gdLst>
                <a:gd name="T0" fmla="*/ 0 w 48"/>
                <a:gd name="T1" fmla="*/ 2147483647 h 97"/>
                <a:gd name="T2" fmla="*/ 0 w 48"/>
                <a:gd name="T3" fmla="*/ 0 h 97"/>
                <a:gd name="T4" fmla="*/ 2147483647 w 48"/>
                <a:gd name="T5" fmla="*/ 0 h 97"/>
                <a:gd name="T6" fmla="*/ 21474836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zh-CN" altLang="en-US"/>
            </a:p>
          </p:txBody>
        </p:sp>
        <p:sp>
          <p:nvSpPr>
            <p:cNvPr id="44058" name="Line 62"/>
            <p:cNvSpPr>
              <a:spLocks noChangeShapeType="1"/>
            </p:cNvSpPr>
            <p:nvPr/>
          </p:nvSpPr>
          <p:spPr bwMode="auto">
            <a:xfrm>
              <a:off x="4868989" y="2882900"/>
              <a:ext cx="249238" cy="0"/>
            </a:xfrm>
            <a:prstGeom prst="line">
              <a:avLst/>
            </a:prstGeom>
            <a:noFill/>
            <a:ln w="25400">
              <a:solidFill>
                <a:schemeClr val="tx1"/>
              </a:solidFill>
              <a:round/>
              <a:headEnd/>
              <a:tailEnd/>
            </a:ln>
          </p:spPr>
          <p:txBody>
            <a:bodyPr wrap="none" anchor="ctr"/>
            <a:lstStyle/>
            <a:p>
              <a:endParaRPr lang="zh-CN" altLang="en-US"/>
            </a:p>
          </p:txBody>
        </p:sp>
        <p:sp>
          <p:nvSpPr>
            <p:cNvPr id="44059" name="Rectangle 63"/>
            <p:cNvSpPr>
              <a:spLocks noChangeArrowheads="1"/>
            </p:cNvSpPr>
            <p:nvPr/>
          </p:nvSpPr>
          <p:spPr bwMode="auto">
            <a:xfrm>
              <a:off x="5708777" y="2876550"/>
              <a:ext cx="496887" cy="333375"/>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 D$</a:t>
              </a:r>
            </a:p>
          </p:txBody>
        </p:sp>
        <p:sp>
          <p:nvSpPr>
            <p:cNvPr id="44060" name="Rectangle 64"/>
            <p:cNvSpPr>
              <a:spLocks noChangeArrowheads="1"/>
            </p:cNvSpPr>
            <p:nvPr/>
          </p:nvSpPr>
          <p:spPr bwMode="auto">
            <a:xfrm>
              <a:off x="6439027" y="2809875"/>
              <a:ext cx="563562" cy="333375"/>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Reg</a:t>
              </a:r>
            </a:p>
          </p:txBody>
        </p:sp>
        <p:sp>
          <p:nvSpPr>
            <p:cNvPr id="44061" name="Freeform 65"/>
            <p:cNvSpPr>
              <a:spLocks/>
            </p:cNvSpPr>
            <p:nvPr/>
          </p:nvSpPr>
          <p:spPr bwMode="auto">
            <a:xfrm>
              <a:off x="6705727" y="2806700"/>
              <a:ext cx="227012" cy="458788"/>
            </a:xfrm>
            <a:custGeom>
              <a:avLst/>
              <a:gdLst>
                <a:gd name="T0" fmla="*/ 0 w 143"/>
                <a:gd name="T1" fmla="*/ 0 h 289"/>
                <a:gd name="T2" fmla="*/ 2147483647 w 143"/>
                <a:gd name="T3" fmla="*/ 0 h 289"/>
                <a:gd name="T4" fmla="*/ 2147483647 w 143"/>
                <a:gd name="T5" fmla="*/ 2147483647 h 289"/>
                <a:gd name="T6" fmla="*/ 0 w 143"/>
                <a:gd name="T7" fmla="*/ 2147483647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zh-CN" altLang="en-US"/>
            </a:p>
          </p:txBody>
        </p:sp>
        <p:sp>
          <p:nvSpPr>
            <p:cNvPr id="44062" name="Line 66"/>
            <p:cNvSpPr>
              <a:spLocks noChangeShapeType="1"/>
            </p:cNvSpPr>
            <p:nvPr/>
          </p:nvSpPr>
          <p:spPr bwMode="auto">
            <a:xfrm>
              <a:off x="6248527" y="3035300"/>
              <a:ext cx="220662" cy="0"/>
            </a:xfrm>
            <a:prstGeom prst="line">
              <a:avLst/>
            </a:prstGeom>
            <a:noFill/>
            <a:ln w="25400">
              <a:solidFill>
                <a:schemeClr val="tx1"/>
              </a:solidFill>
              <a:round/>
              <a:headEnd/>
              <a:tailEnd/>
            </a:ln>
          </p:spPr>
          <p:txBody>
            <a:bodyPr wrap="none" anchor="ctr"/>
            <a:lstStyle/>
            <a:p>
              <a:endParaRPr lang="zh-CN" altLang="en-US"/>
            </a:p>
          </p:txBody>
        </p:sp>
        <p:sp>
          <p:nvSpPr>
            <p:cNvPr id="44063" name="Line 67"/>
            <p:cNvSpPr>
              <a:spLocks noChangeShapeType="1"/>
            </p:cNvSpPr>
            <p:nvPr/>
          </p:nvSpPr>
          <p:spPr bwMode="auto">
            <a:xfrm>
              <a:off x="5480177" y="3035300"/>
              <a:ext cx="246062" cy="0"/>
            </a:xfrm>
            <a:prstGeom prst="line">
              <a:avLst/>
            </a:prstGeom>
            <a:noFill/>
            <a:ln w="25400">
              <a:solidFill>
                <a:schemeClr val="tx1"/>
              </a:solidFill>
              <a:round/>
              <a:headEnd/>
              <a:tailEnd/>
            </a:ln>
          </p:spPr>
          <p:txBody>
            <a:bodyPr wrap="none" anchor="ctr"/>
            <a:lstStyle/>
            <a:p>
              <a:endParaRPr lang="zh-CN" altLang="en-US"/>
            </a:p>
          </p:txBody>
        </p:sp>
        <p:sp>
          <p:nvSpPr>
            <p:cNvPr id="44064" name="Freeform 68"/>
            <p:cNvSpPr>
              <a:spLocks/>
            </p:cNvSpPr>
            <p:nvPr/>
          </p:nvSpPr>
          <p:spPr bwMode="auto">
            <a:xfrm>
              <a:off x="5672264" y="3035300"/>
              <a:ext cx="684213" cy="306388"/>
            </a:xfrm>
            <a:custGeom>
              <a:avLst/>
              <a:gdLst>
                <a:gd name="T0" fmla="*/ 0 w 431"/>
                <a:gd name="T1" fmla="*/ 0 h 193"/>
                <a:gd name="T2" fmla="*/ 0 w 431"/>
                <a:gd name="T3" fmla="*/ 2147483647 h 193"/>
                <a:gd name="T4" fmla="*/ 2147483647 w 431"/>
                <a:gd name="T5" fmla="*/ 2147483647 h 193"/>
                <a:gd name="T6" fmla="*/ 2147483647 w 431"/>
                <a:gd name="T7" fmla="*/ 2147483647 h 193"/>
                <a:gd name="T8" fmla="*/ 2147483647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zh-CN" altLang="en-US"/>
            </a:p>
          </p:txBody>
        </p:sp>
        <p:sp>
          <p:nvSpPr>
            <p:cNvPr id="44065" name="Line 69"/>
            <p:cNvSpPr>
              <a:spLocks noChangeShapeType="1"/>
            </p:cNvSpPr>
            <p:nvPr/>
          </p:nvSpPr>
          <p:spPr bwMode="auto">
            <a:xfrm>
              <a:off x="4868989" y="3187700"/>
              <a:ext cx="249238" cy="0"/>
            </a:xfrm>
            <a:prstGeom prst="line">
              <a:avLst/>
            </a:prstGeom>
            <a:noFill/>
            <a:ln w="25400">
              <a:solidFill>
                <a:schemeClr val="tx1"/>
              </a:solidFill>
              <a:round/>
              <a:headEnd/>
              <a:tailEnd/>
            </a:ln>
          </p:spPr>
          <p:txBody>
            <a:bodyPr wrap="none" anchor="ctr"/>
            <a:lstStyle/>
            <a:p>
              <a:endParaRPr lang="zh-CN" altLang="en-US"/>
            </a:p>
          </p:txBody>
        </p:sp>
        <p:sp>
          <p:nvSpPr>
            <p:cNvPr id="44066" name="Freeform 70"/>
            <p:cNvSpPr>
              <a:spLocks/>
            </p:cNvSpPr>
            <p:nvPr/>
          </p:nvSpPr>
          <p:spPr bwMode="auto">
            <a:xfrm>
              <a:off x="5016627" y="3027363"/>
              <a:ext cx="534987" cy="441325"/>
            </a:xfrm>
            <a:custGeom>
              <a:avLst/>
              <a:gdLst>
                <a:gd name="T0" fmla="*/ 0 w 337"/>
                <a:gd name="T1" fmla="*/ 2147483647 h 278"/>
                <a:gd name="T2" fmla="*/ 0 w 337"/>
                <a:gd name="T3" fmla="*/ 2147483647 h 278"/>
                <a:gd name="T4" fmla="*/ 2147483647 w 337"/>
                <a:gd name="T5" fmla="*/ 2147483647 h 278"/>
                <a:gd name="T6" fmla="*/ 2147483647 w 337"/>
                <a:gd name="T7" fmla="*/ 2147483647 h 278"/>
                <a:gd name="T8" fmla="*/ 2147483647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zh-CN" altLang="en-US"/>
            </a:p>
          </p:txBody>
        </p:sp>
        <p:grpSp>
          <p:nvGrpSpPr>
            <p:cNvPr id="44067" name="Group 71"/>
            <p:cNvGrpSpPr>
              <a:grpSpLocks/>
            </p:cNvGrpSpPr>
            <p:nvPr/>
          </p:nvGrpSpPr>
          <p:grpSpPr bwMode="auto">
            <a:xfrm>
              <a:off x="5711952" y="2843213"/>
              <a:ext cx="515937" cy="458787"/>
              <a:chOff x="3671" y="1797"/>
              <a:chExt cx="325" cy="289"/>
            </a:xfrm>
          </p:grpSpPr>
          <p:sp>
            <p:nvSpPr>
              <p:cNvPr id="44068" name="Freeform 72"/>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zh-CN" altLang="en-US"/>
              </a:p>
            </p:txBody>
          </p:sp>
          <p:sp>
            <p:nvSpPr>
              <p:cNvPr id="44069" name="Freeform 73"/>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zh-CN" altLang="en-US"/>
              </a:p>
            </p:txBody>
          </p:sp>
        </p:grpSp>
      </p:grpSp>
      <p:grpSp>
        <p:nvGrpSpPr>
          <p:cNvPr id="44037" name="Group 78"/>
          <p:cNvGrpSpPr>
            <a:grpSpLocks/>
          </p:cNvGrpSpPr>
          <p:nvPr/>
        </p:nvGrpSpPr>
        <p:grpSpPr bwMode="auto">
          <a:xfrm>
            <a:off x="5653088" y="2782888"/>
            <a:ext cx="714375" cy="688975"/>
            <a:chOff x="5653456" y="3006725"/>
            <a:chExt cx="714133" cy="687994"/>
          </a:xfrm>
        </p:grpSpPr>
        <p:sp>
          <p:nvSpPr>
            <p:cNvPr id="44038" name="Line 42"/>
            <p:cNvSpPr>
              <a:spLocks noChangeShapeType="1"/>
            </p:cNvSpPr>
            <p:nvPr/>
          </p:nvSpPr>
          <p:spPr bwMode="auto">
            <a:xfrm flipH="1">
              <a:off x="5653456" y="3076575"/>
              <a:ext cx="647331" cy="618144"/>
            </a:xfrm>
            <a:prstGeom prst="line">
              <a:avLst/>
            </a:prstGeom>
            <a:noFill/>
            <a:ln w="50800">
              <a:solidFill>
                <a:srgbClr val="FF0000"/>
              </a:solidFill>
              <a:round/>
              <a:headEnd/>
              <a:tailEnd type="triangle" w="med" len="med"/>
            </a:ln>
          </p:spPr>
          <p:txBody>
            <a:bodyPr wrap="none" anchor="ctr"/>
            <a:lstStyle/>
            <a:p>
              <a:endParaRPr lang="zh-CN" altLang="en-US"/>
            </a:p>
          </p:txBody>
        </p:sp>
        <p:sp>
          <p:nvSpPr>
            <p:cNvPr id="44039" name="Oval 43"/>
            <p:cNvSpPr>
              <a:spLocks noChangeArrowheads="1"/>
            </p:cNvSpPr>
            <p:nvPr/>
          </p:nvSpPr>
          <p:spPr bwMode="auto">
            <a:xfrm>
              <a:off x="6273927" y="3006725"/>
              <a:ext cx="93662" cy="93663"/>
            </a:xfrm>
            <a:prstGeom prst="ellipse">
              <a:avLst/>
            </a:prstGeom>
            <a:solidFill>
              <a:schemeClr val="accent1"/>
            </a:solidFill>
            <a:ln w="25400">
              <a:solidFill>
                <a:schemeClr val="tx1"/>
              </a:solidFill>
              <a:round/>
              <a:headEnd/>
              <a:tailEnd/>
            </a:ln>
          </p:spPr>
          <p:txBody>
            <a:bodyPr wrap="none" anchor="ctr"/>
            <a:lstStyle/>
            <a:p>
              <a:endParaRPr lang="en-US" altLang="zh-CN">
                <a:latin typeface="Calibri" pitchFamily="34" charset="0"/>
                <a:ea typeface="黑体" pitchFamily="2" charset="-122"/>
              </a:endParaRP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4213" y="404813"/>
            <a:ext cx="5257800" cy="426142"/>
          </a:xfrm>
        </p:spPr>
        <p:txBody>
          <a:bodyPr/>
          <a:lstStyle/>
          <a:p>
            <a:pPr eaLnBrk="1" hangingPunct="1"/>
            <a:r>
              <a:rPr lang="en-US" altLang="zh-CN" sz="2800" dirty="0">
                <a:solidFill>
                  <a:schemeClr val="accent1"/>
                </a:solidFill>
                <a:ea typeface="MS PGothic" pitchFamily="34" charset="-128"/>
              </a:rPr>
              <a:t>Data Hazard: load delay slot </a:t>
            </a:r>
          </a:p>
        </p:txBody>
      </p:sp>
      <p:sp>
        <p:nvSpPr>
          <p:cNvPr id="45059" name="Rectangle 3"/>
          <p:cNvSpPr>
            <a:spLocks noGrp="1" noChangeArrowheads="1"/>
          </p:cNvSpPr>
          <p:nvPr>
            <p:ph idx="1"/>
          </p:nvPr>
        </p:nvSpPr>
        <p:spPr>
          <a:xfrm>
            <a:off x="446088" y="1125538"/>
            <a:ext cx="8229600" cy="639762"/>
          </a:xfrm>
        </p:spPr>
        <p:txBody>
          <a:bodyPr/>
          <a:lstStyle/>
          <a:p>
            <a:pPr eaLnBrk="1" hangingPunct="1"/>
            <a:r>
              <a:rPr lang="en-US" altLang="zh-CN">
                <a:ea typeface="MS PGothic" pitchFamily="34" charset="-128"/>
              </a:rPr>
              <a:t>Stall is equivalent to </a:t>
            </a:r>
            <a:r>
              <a:rPr lang="en-US" altLang="zh-CN" sz="3000">
                <a:latin typeface="Courier New" pitchFamily="49" charset="0"/>
                <a:ea typeface="MS PGothic" pitchFamily="34" charset="-128"/>
                <a:cs typeface="Courier New" pitchFamily="49" charset="0"/>
              </a:rPr>
              <a:t>nop</a:t>
            </a:r>
          </a:p>
        </p:txBody>
      </p:sp>
      <p:grpSp>
        <p:nvGrpSpPr>
          <p:cNvPr id="45060" name="Group 136"/>
          <p:cNvGrpSpPr>
            <a:grpSpLocks/>
          </p:cNvGrpSpPr>
          <p:nvPr/>
        </p:nvGrpSpPr>
        <p:grpSpPr bwMode="auto">
          <a:xfrm>
            <a:off x="381000" y="1998663"/>
            <a:ext cx="8316913" cy="4206875"/>
            <a:chOff x="381000" y="2286000"/>
            <a:chExt cx="8316913" cy="4206875"/>
          </a:xfrm>
        </p:grpSpPr>
        <p:grpSp>
          <p:nvGrpSpPr>
            <p:cNvPr id="45061" name="Group 4"/>
            <p:cNvGrpSpPr>
              <a:grpSpLocks/>
            </p:cNvGrpSpPr>
            <p:nvPr/>
          </p:nvGrpSpPr>
          <p:grpSpPr bwMode="auto">
            <a:xfrm>
              <a:off x="3048000" y="2286000"/>
              <a:ext cx="4800600" cy="4206875"/>
              <a:chOff x="1934" y="1056"/>
              <a:chExt cx="3024" cy="2650"/>
            </a:xfrm>
          </p:grpSpPr>
          <p:sp>
            <p:nvSpPr>
              <p:cNvPr id="45158" name="Line 5"/>
              <p:cNvSpPr>
                <a:spLocks noChangeShapeType="1"/>
              </p:cNvSpPr>
              <p:nvPr/>
            </p:nvSpPr>
            <p:spPr bwMode="auto">
              <a:xfrm>
                <a:off x="1934" y="1056"/>
                <a:ext cx="0" cy="2650"/>
              </a:xfrm>
              <a:prstGeom prst="line">
                <a:avLst/>
              </a:prstGeom>
              <a:noFill/>
              <a:ln w="25400">
                <a:solidFill>
                  <a:schemeClr val="tx1"/>
                </a:solidFill>
                <a:prstDash val="sysDot"/>
                <a:round/>
                <a:headEnd/>
                <a:tailEnd/>
              </a:ln>
            </p:spPr>
            <p:txBody>
              <a:bodyPr wrap="none" anchor="ctr"/>
              <a:lstStyle/>
              <a:p>
                <a:endParaRPr lang="zh-CN" altLang="en-US"/>
              </a:p>
            </p:txBody>
          </p:sp>
          <p:sp>
            <p:nvSpPr>
              <p:cNvPr id="45159" name="Line 6"/>
              <p:cNvSpPr>
                <a:spLocks noChangeShapeType="1"/>
              </p:cNvSpPr>
              <p:nvPr/>
            </p:nvSpPr>
            <p:spPr bwMode="auto">
              <a:xfrm>
                <a:off x="2366" y="1056"/>
                <a:ext cx="0" cy="2650"/>
              </a:xfrm>
              <a:prstGeom prst="line">
                <a:avLst/>
              </a:prstGeom>
              <a:noFill/>
              <a:ln w="25400">
                <a:solidFill>
                  <a:schemeClr val="tx1"/>
                </a:solidFill>
                <a:prstDash val="sysDot"/>
                <a:round/>
                <a:headEnd/>
                <a:tailEnd/>
              </a:ln>
            </p:spPr>
            <p:txBody>
              <a:bodyPr wrap="none" anchor="ctr"/>
              <a:lstStyle/>
              <a:p>
                <a:endParaRPr lang="zh-CN" altLang="en-US"/>
              </a:p>
            </p:txBody>
          </p:sp>
          <p:sp>
            <p:nvSpPr>
              <p:cNvPr id="45160" name="Line 7"/>
              <p:cNvSpPr>
                <a:spLocks noChangeShapeType="1"/>
              </p:cNvSpPr>
              <p:nvPr/>
            </p:nvSpPr>
            <p:spPr bwMode="auto">
              <a:xfrm>
                <a:off x="2798" y="1056"/>
                <a:ext cx="0" cy="2650"/>
              </a:xfrm>
              <a:prstGeom prst="line">
                <a:avLst/>
              </a:prstGeom>
              <a:noFill/>
              <a:ln w="25400">
                <a:solidFill>
                  <a:schemeClr val="tx1"/>
                </a:solidFill>
                <a:prstDash val="sysDot"/>
                <a:round/>
                <a:headEnd/>
                <a:tailEnd/>
              </a:ln>
            </p:spPr>
            <p:txBody>
              <a:bodyPr wrap="none" anchor="ctr"/>
              <a:lstStyle/>
              <a:p>
                <a:endParaRPr lang="zh-CN" altLang="en-US"/>
              </a:p>
            </p:txBody>
          </p:sp>
          <p:sp>
            <p:nvSpPr>
              <p:cNvPr id="45161" name="Line 8"/>
              <p:cNvSpPr>
                <a:spLocks noChangeShapeType="1"/>
              </p:cNvSpPr>
              <p:nvPr/>
            </p:nvSpPr>
            <p:spPr bwMode="auto">
              <a:xfrm>
                <a:off x="3230" y="1056"/>
                <a:ext cx="0" cy="2650"/>
              </a:xfrm>
              <a:prstGeom prst="line">
                <a:avLst/>
              </a:prstGeom>
              <a:noFill/>
              <a:ln w="25400">
                <a:solidFill>
                  <a:schemeClr val="tx1"/>
                </a:solidFill>
                <a:prstDash val="sysDot"/>
                <a:round/>
                <a:headEnd/>
                <a:tailEnd/>
              </a:ln>
            </p:spPr>
            <p:txBody>
              <a:bodyPr wrap="none" anchor="ctr"/>
              <a:lstStyle/>
              <a:p>
                <a:endParaRPr lang="zh-CN" altLang="en-US"/>
              </a:p>
            </p:txBody>
          </p:sp>
          <p:sp>
            <p:nvSpPr>
              <p:cNvPr id="45162" name="Line 9"/>
              <p:cNvSpPr>
                <a:spLocks noChangeShapeType="1"/>
              </p:cNvSpPr>
              <p:nvPr/>
            </p:nvSpPr>
            <p:spPr bwMode="auto">
              <a:xfrm>
                <a:off x="3662" y="1056"/>
                <a:ext cx="0" cy="2650"/>
              </a:xfrm>
              <a:prstGeom prst="line">
                <a:avLst/>
              </a:prstGeom>
              <a:noFill/>
              <a:ln w="25400">
                <a:solidFill>
                  <a:schemeClr val="tx1"/>
                </a:solidFill>
                <a:prstDash val="sysDot"/>
                <a:round/>
                <a:headEnd/>
                <a:tailEnd/>
              </a:ln>
            </p:spPr>
            <p:txBody>
              <a:bodyPr wrap="none" anchor="ctr"/>
              <a:lstStyle/>
              <a:p>
                <a:endParaRPr lang="zh-CN" altLang="en-US"/>
              </a:p>
            </p:txBody>
          </p:sp>
          <p:sp>
            <p:nvSpPr>
              <p:cNvPr id="45163" name="Line 10"/>
              <p:cNvSpPr>
                <a:spLocks noChangeShapeType="1"/>
              </p:cNvSpPr>
              <p:nvPr/>
            </p:nvSpPr>
            <p:spPr bwMode="auto">
              <a:xfrm>
                <a:off x="4094" y="1056"/>
                <a:ext cx="0" cy="2650"/>
              </a:xfrm>
              <a:prstGeom prst="line">
                <a:avLst/>
              </a:prstGeom>
              <a:noFill/>
              <a:ln w="25400">
                <a:solidFill>
                  <a:schemeClr val="tx1"/>
                </a:solidFill>
                <a:prstDash val="sysDot"/>
                <a:round/>
                <a:headEnd/>
                <a:tailEnd/>
              </a:ln>
            </p:spPr>
            <p:txBody>
              <a:bodyPr wrap="none" anchor="ctr"/>
              <a:lstStyle/>
              <a:p>
                <a:endParaRPr lang="zh-CN" altLang="en-US"/>
              </a:p>
            </p:txBody>
          </p:sp>
          <p:sp>
            <p:nvSpPr>
              <p:cNvPr id="45164" name="Line 11"/>
              <p:cNvSpPr>
                <a:spLocks noChangeShapeType="1"/>
              </p:cNvSpPr>
              <p:nvPr/>
            </p:nvSpPr>
            <p:spPr bwMode="auto">
              <a:xfrm flipH="1">
                <a:off x="4510" y="1056"/>
                <a:ext cx="16" cy="2650"/>
              </a:xfrm>
              <a:prstGeom prst="line">
                <a:avLst/>
              </a:prstGeom>
              <a:noFill/>
              <a:ln w="25400">
                <a:solidFill>
                  <a:schemeClr val="tx1"/>
                </a:solidFill>
                <a:prstDash val="sysDot"/>
                <a:round/>
                <a:headEnd/>
                <a:tailEnd/>
              </a:ln>
            </p:spPr>
            <p:txBody>
              <a:bodyPr wrap="none" anchor="ctr"/>
              <a:lstStyle/>
              <a:p>
                <a:endParaRPr lang="zh-CN" altLang="en-US"/>
              </a:p>
            </p:txBody>
          </p:sp>
          <p:sp>
            <p:nvSpPr>
              <p:cNvPr id="45165" name="Line 12"/>
              <p:cNvSpPr>
                <a:spLocks noChangeShapeType="1"/>
              </p:cNvSpPr>
              <p:nvPr/>
            </p:nvSpPr>
            <p:spPr bwMode="auto">
              <a:xfrm flipH="1">
                <a:off x="4942" y="1056"/>
                <a:ext cx="16" cy="2650"/>
              </a:xfrm>
              <a:prstGeom prst="line">
                <a:avLst/>
              </a:prstGeom>
              <a:noFill/>
              <a:ln w="25400">
                <a:solidFill>
                  <a:schemeClr val="tx1"/>
                </a:solidFill>
                <a:prstDash val="sysDot"/>
                <a:round/>
                <a:headEnd/>
                <a:tailEnd/>
              </a:ln>
            </p:spPr>
            <p:txBody>
              <a:bodyPr wrap="none" anchor="ctr"/>
              <a:lstStyle/>
              <a:p>
                <a:endParaRPr lang="zh-CN" altLang="en-US"/>
              </a:p>
            </p:txBody>
          </p:sp>
        </p:grpSp>
        <p:sp>
          <p:nvSpPr>
            <p:cNvPr id="45062" name="Rectangle 13"/>
            <p:cNvSpPr>
              <a:spLocks noChangeArrowheads="1"/>
            </p:cNvSpPr>
            <p:nvPr/>
          </p:nvSpPr>
          <p:spPr bwMode="auto">
            <a:xfrm>
              <a:off x="390525" y="4253955"/>
              <a:ext cx="2657475" cy="951543"/>
            </a:xfrm>
            <a:prstGeom prst="rect">
              <a:avLst/>
            </a:prstGeom>
            <a:noFill/>
            <a:ln w="12700">
              <a:noFill/>
              <a:miter lim="800000"/>
              <a:headEnd/>
              <a:tailEnd/>
            </a:ln>
          </p:spPr>
          <p:txBody>
            <a:bodyPr lIns="90487" tIns="44450" rIns="90487" bIns="44450">
              <a:spAutoFit/>
            </a:bodyPr>
            <a:lstStyle/>
            <a:p>
              <a:r>
                <a:rPr lang="en-US" altLang="zh-CN" sz="2800">
                  <a:ea typeface="黑体" pitchFamily="2" charset="-122"/>
                </a:rPr>
                <a:t>sub $t3,$t0,$t2</a:t>
              </a:r>
            </a:p>
            <a:p>
              <a:endParaRPr lang="en-US" altLang="zh-CN" sz="2800">
                <a:ea typeface="黑体" pitchFamily="2" charset="-122"/>
              </a:endParaRPr>
            </a:p>
          </p:txBody>
        </p:sp>
        <p:sp>
          <p:nvSpPr>
            <p:cNvPr id="45063" name="Rectangle 14"/>
            <p:cNvSpPr>
              <a:spLocks noChangeArrowheads="1"/>
            </p:cNvSpPr>
            <p:nvPr/>
          </p:nvSpPr>
          <p:spPr bwMode="auto">
            <a:xfrm>
              <a:off x="381000" y="4968330"/>
              <a:ext cx="2676525" cy="520700"/>
            </a:xfrm>
            <a:prstGeom prst="rect">
              <a:avLst/>
            </a:prstGeom>
            <a:noFill/>
            <a:ln w="12700">
              <a:noFill/>
              <a:miter lim="800000"/>
              <a:headEnd/>
              <a:tailEnd/>
            </a:ln>
          </p:spPr>
          <p:txBody>
            <a:bodyPr wrap="none" lIns="90487" tIns="44450" rIns="90487" bIns="44450">
              <a:spAutoFit/>
            </a:bodyPr>
            <a:lstStyle/>
            <a:p>
              <a:r>
                <a:rPr lang="en-US" altLang="zh-CN" sz="2800">
                  <a:ea typeface="黑体" pitchFamily="2" charset="-122"/>
                </a:rPr>
                <a:t>and $t5,$t0,$t4</a:t>
              </a:r>
            </a:p>
          </p:txBody>
        </p:sp>
        <p:grpSp>
          <p:nvGrpSpPr>
            <p:cNvPr id="4" name="Group 15"/>
            <p:cNvGrpSpPr>
              <a:grpSpLocks/>
            </p:cNvGrpSpPr>
            <p:nvPr/>
          </p:nvGrpSpPr>
          <p:grpSpPr bwMode="auto">
            <a:xfrm>
              <a:off x="381000" y="5677943"/>
              <a:ext cx="8316913" cy="814387"/>
              <a:chOff x="240" y="2991"/>
              <a:chExt cx="5239" cy="513"/>
            </a:xfrm>
            <a:noFill/>
          </p:grpSpPr>
          <p:sp>
            <p:nvSpPr>
              <p:cNvPr id="2794512" name="Rectangle 16"/>
              <p:cNvSpPr>
                <a:spLocks noChangeArrowheads="1"/>
              </p:cNvSpPr>
              <p:nvPr/>
            </p:nvSpPr>
            <p:spPr bwMode="auto">
              <a:xfrm>
                <a:off x="240" y="3051"/>
                <a:ext cx="1636" cy="328"/>
              </a:xfrm>
              <a:prstGeom prst="rect">
                <a:avLst/>
              </a:prstGeom>
              <a:grpFill/>
              <a:ln w="12700">
                <a:noFill/>
                <a:miter lim="800000"/>
                <a:headEnd/>
                <a:tailEnd/>
              </a:ln>
              <a:effectLst/>
            </p:spPr>
            <p:txBody>
              <a:bodyPr wrap="none" lIns="90487" tIns="44450" rIns="90487" bIns="44450">
                <a:spAutoFit/>
              </a:bodyPr>
              <a:lstStyle/>
              <a:p>
                <a:pPr fontAlgn="auto">
                  <a:spcBef>
                    <a:spcPts val="0"/>
                  </a:spcBef>
                  <a:spcAft>
                    <a:spcPts val="0"/>
                  </a:spcAft>
                  <a:defRPr/>
                </a:pPr>
                <a:r>
                  <a:rPr lang="en-US" sz="2800" dirty="0">
                    <a:latin typeface="Arial" pitchFamily="-65" charset="0"/>
                    <a:ea typeface="+mn-ea"/>
                  </a:rPr>
                  <a:t>or   $t7,$t0,$t6</a:t>
                </a:r>
              </a:p>
            </p:txBody>
          </p:sp>
          <p:sp>
            <p:nvSpPr>
              <p:cNvPr id="2794513" name="Freeform 17" descr="25%"/>
              <p:cNvSpPr>
                <a:spLocks/>
              </p:cNvSpPr>
              <p:nvPr/>
            </p:nvSpPr>
            <p:spPr bwMode="auto">
              <a:xfrm>
                <a:off x="4318" y="3087"/>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grpFill/>
              <a:ln w="2540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794514" name="Freeform 18"/>
              <p:cNvSpPr>
                <a:spLocks/>
              </p:cNvSpPr>
              <p:nvPr/>
            </p:nvSpPr>
            <p:spPr bwMode="auto">
              <a:xfrm>
                <a:off x="4636" y="2991"/>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grpFill/>
              <a:ln w="2540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794515" name="Freeform 19"/>
              <p:cNvSpPr>
                <a:spLocks/>
              </p:cNvSpPr>
              <p:nvPr/>
            </p:nvSpPr>
            <p:spPr bwMode="auto">
              <a:xfrm>
                <a:off x="4977" y="3231"/>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grpFill/>
              <a:ln w="2540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794516" name="Freeform 20"/>
              <p:cNvSpPr>
                <a:spLocks/>
              </p:cNvSpPr>
              <p:nvPr/>
            </p:nvSpPr>
            <p:spPr bwMode="auto">
              <a:xfrm>
                <a:off x="3710" y="3087"/>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grpFill/>
              <a:ln w="2540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794517" name="Freeform 21"/>
              <p:cNvSpPr>
                <a:spLocks/>
              </p:cNvSpPr>
              <p:nvPr/>
            </p:nvSpPr>
            <p:spPr bwMode="auto">
              <a:xfrm>
                <a:off x="3868" y="3081"/>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grpFill/>
              <a:ln w="2540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794518" name="Rectangle 22"/>
              <p:cNvSpPr>
                <a:spLocks noChangeArrowheads="1"/>
              </p:cNvSpPr>
              <p:nvPr/>
            </p:nvSpPr>
            <p:spPr bwMode="auto">
              <a:xfrm>
                <a:off x="3691" y="3089"/>
                <a:ext cx="228" cy="210"/>
              </a:xfrm>
              <a:prstGeom prst="rect">
                <a:avLst/>
              </a:prstGeom>
              <a:grpFill/>
              <a:ln w="12700">
                <a:noFill/>
                <a:miter lim="800000"/>
                <a:headEnd/>
                <a:tailEnd/>
              </a:ln>
              <a:effectLst/>
            </p:spPr>
            <p:txBody>
              <a:bodyPr wrap="none" lIns="90487" tIns="44450" rIns="90487" bIns="44450">
                <a:spAutoFit/>
              </a:bodyPr>
              <a:lstStyle/>
              <a:p>
                <a:pPr fontAlgn="auto">
                  <a:spcBef>
                    <a:spcPts val="0"/>
                  </a:spcBef>
                  <a:spcAft>
                    <a:spcPts val="0"/>
                  </a:spcAft>
                  <a:defRPr/>
                </a:pPr>
                <a:r>
                  <a:rPr lang="en-US" sz="1600">
                    <a:latin typeface="Times" pitchFamily="-65" charset="0"/>
                    <a:ea typeface="+mn-ea"/>
                  </a:rPr>
                  <a:t>I$</a:t>
                </a:r>
                <a:endParaRPr lang="en-US" sz="1600" dirty="0">
                  <a:latin typeface="Times" pitchFamily="-65" charset="0"/>
                  <a:ea typeface="+mn-ea"/>
                </a:endParaRPr>
              </a:p>
            </p:txBody>
          </p:sp>
          <p:sp>
            <p:nvSpPr>
              <p:cNvPr id="2794519" name="Rectangle 23"/>
              <p:cNvSpPr>
                <a:spLocks noChangeArrowheads="1"/>
              </p:cNvSpPr>
              <p:nvPr/>
            </p:nvSpPr>
            <p:spPr bwMode="auto">
              <a:xfrm rot="5400000">
                <a:off x="4537" y="3114"/>
                <a:ext cx="384" cy="210"/>
              </a:xfrm>
              <a:prstGeom prst="rect">
                <a:avLst/>
              </a:prstGeom>
              <a:grpFill/>
              <a:ln w="12700">
                <a:noFill/>
                <a:miter lim="800000"/>
                <a:headEnd/>
                <a:tailEnd/>
              </a:ln>
              <a:effectLst/>
            </p:spPr>
            <p:txBody>
              <a:bodyPr wrap="none" lIns="90487" tIns="44450" rIns="90487" bIns="44450">
                <a:spAutoFit/>
              </a:bodyPr>
              <a:lstStyle/>
              <a:p>
                <a:pPr fontAlgn="auto">
                  <a:spcBef>
                    <a:spcPts val="0"/>
                  </a:spcBef>
                  <a:spcAft>
                    <a:spcPts val="0"/>
                  </a:spcAft>
                  <a:defRPr/>
                </a:pPr>
                <a:r>
                  <a:rPr lang="en-US" sz="1600">
                    <a:latin typeface="Times" pitchFamily="-65" charset="0"/>
                    <a:ea typeface="+mn-ea"/>
                  </a:rPr>
                  <a:t>ALU</a:t>
                </a:r>
              </a:p>
            </p:txBody>
          </p:sp>
          <p:sp>
            <p:nvSpPr>
              <p:cNvPr id="2794520" name="Rectangle 24"/>
              <p:cNvSpPr>
                <a:spLocks noChangeArrowheads="1"/>
              </p:cNvSpPr>
              <p:nvPr/>
            </p:nvSpPr>
            <p:spPr bwMode="auto">
              <a:xfrm>
                <a:off x="4151" y="3094"/>
                <a:ext cx="327" cy="210"/>
              </a:xfrm>
              <a:prstGeom prst="rect">
                <a:avLst/>
              </a:prstGeom>
              <a:grpFill/>
              <a:ln w="12700">
                <a:noFill/>
                <a:miter lim="800000"/>
                <a:headEnd/>
                <a:tailEnd/>
              </a:ln>
              <a:effectLst/>
            </p:spPr>
            <p:txBody>
              <a:bodyPr wrap="none" lIns="90487" tIns="44450" rIns="90487" bIns="44450">
                <a:spAutoFit/>
              </a:bodyPr>
              <a:lstStyle/>
              <a:p>
                <a:pPr fontAlgn="auto">
                  <a:spcBef>
                    <a:spcPts val="0"/>
                  </a:spcBef>
                  <a:spcAft>
                    <a:spcPts val="0"/>
                  </a:spcAft>
                  <a:defRPr/>
                </a:pPr>
                <a:r>
                  <a:rPr lang="en-US" sz="1600">
                    <a:latin typeface="Times" pitchFamily="-65" charset="0"/>
                    <a:ea typeface="+mn-ea"/>
                  </a:rPr>
                  <a:t>Reg</a:t>
                </a:r>
              </a:p>
            </p:txBody>
          </p:sp>
          <p:sp>
            <p:nvSpPr>
              <p:cNvPr id="2794521" name="Freeform 25"/>
              <p:cNvSpPr>
                <a:spLocks/>
              </p:cNvSpPr>
              <p:nvPr/>
            </p:nvSpPr>
            <p:spPr bwMode="auto">
              <a:xfrm>
                <a:off x="4170" y="3087"/>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grpFill/>
              <a:ln w="2540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794522" name="Line 26"/>
              <p:cNvSpPr>
                <a:spLocks noChangeShapeType="1"/>
              </p:cNvSpPr>
              <p:nvPr/>
            </p:nvSpPr>
            <p:spPr bwMode="auto">
              <a:xfrm>
                <a:off x="4055" y="3231"/>
                <a:ext cx="96" cy="0"/>
              </a:xfrm>
              <a:prstGeom prst="line">
                <a:avLst/>
              </a:prstGeom>
              <a:grpFill/>
              <a:ln w="25400">
                <a:solidFill>
                  <a:schemeClr val="tx1"/>
                </a:solidFill>
                <a:round/>
                <a:headEnd/>
                <a:tailEnd/>
              </a:ln>
              <a:effectLst/>
            </p:spPr>
            <p:txBody>
              <a:bodyPr wrap="none" anchor="ctr"/>
              <a:lstStyle/>
              <a:p>
                <a:pPr fontAlgn="auto">
                  <a:spcBef>
                    <a:spcPts val="0"/>
                  </a:spcBef>
                  <a:spcAft>
                    <a:spcPts val="0"/>
                  </a:spcAft>
                  <a:defRPr/>
                </a:pPr>
                <a:endParaRPr lang="en-US">
                  <a:latin typeface="+mn-lt"/>
                  <a:ea typeface="+mn-ea"/>
                </a:endParaRPr>
              </a:p>
            </p:txBody>
          </p:sp>
          <p:sp>
            <p:nvSpPr>
              <p:cNvPr id="2794523" name="Freeform 27"/>
              <p:cNvSpPr>
                <a:spLocks/>
              </p:cNvSpPr>
              <p:nvPr/>
            </p:nvSpPr>
            <p:spPr bwMode="auto">
              <a:xfrm>
                <a:off x="4117" y="3135"/>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grpFill/>
              <a:ln w="2540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794524" name="Line 28"/>
              <p:cNvSpPr>
                <a:spLocks noChangeShapeType="1"/>
              </p:cNvSpPr>
              <p:nvPr/>
            </p:nvSpPr>
            <p:spPr bwMode="auto">
              <a:xfrm>
                <a:off x="4471" y="3135"/>
                <a:ext cx="157" cy="0"/>
              </a:xfrm>
              <a:prstGeom prst="line">
                <a:avLst/>
              </a:prstGeom>
              <a:grpFill/>
              <a:ln w="25400">
                <a:solidFill>
                  <a:schemeClr val="tx1"/>
                </a:solidFill>
                <a:round/>
                <a:headEnd/>
                <a:tailEnd/>
              </a:ln>
              <a:effectLst/>
            </p:spPr>
            <p:txBody>
              <a:bodyPr wrap="none" anchor="ctr"/>
              <a:lstStyle/>
              <a:p>
                <a:pPr fontAlgn="auto">
                  <a:spcBef>
                    <a:spcPts val="0"/>
                  </a:spcBef>
                  <a:spcAft>
                    <a:spcPts val="0"/>
                  </a:spcAft>
                  <a:defRPr/>
                </a:pPr>
                <a:endParaRPr lang="en-US">
                  <a:latin typeface="+mn-lt"/>
                  <a:ea typeface="+mn-ea"/>
                </a:endParaRPr>
              </a:p>
            </p:txBody>
          </p:sp>
          <p:sp>
            <p:nvSpPr>
              <p:cNvPr id="2794525" name="Rectangle 29"/>
              <p:cNvSpPr>
                <a:spLocks noChangeArrowheads="1"/>
              </p:cNvSpPr>
              <p:nvPr/>
            </p:nvSpPr>
            <p:spPr bwMode="auto">
              <a:xfrm>
                <a:off x="4968" y="3089"/>
                <a:ext cx="302" cy="210"/>
              </a:xfrm>
              <a:prstGeom prst="rect">
                <a:avLst/>
              </a:prstGeom>
              <a:grpFill/>
              <a:ln w="12700">
                <a:noFill/>
                <a:miter lim="800000"/>
                <a:headEnd/>
                <a:tailEnd/>
              </a:ln>
              <a:effectLst/>
            </p:spPr>
            <p:txBody>
              <a:bodyPr wrap="none" lIns="90487" tIns="44450" rIns="90487" bIns="44450">
                <a:spAutoFit/>
              </a:bodyPr>
              <a:lstStyle/>
              <a:p>
                <a:pPr fontAlgn="auto">
                  <a:spcBef>
                    <a:spcPts val="0"/>
                  </a:spcBef>
                  <a:spcAft>
                    <a:spcPts val="0"/>
                  </a:spcAft>
                  <a:defRPr/>
                </a:pPr>
                <a:r>
                  <a:rPr lang="en-US" sz="1600">
                    <a:latin typeface="Times" pitchFamily="-65" charset="0"/>
                    <a:ea typeface="+mn-ea"/>
                  </a:rPr>
                  <a:t> D$</a:t>
                </a:r>
              </a:p>
            </p:txBody>
          </p:sp>
          <p:sp>
            <p:nvSpPr>
              <p:cNvPr id="2794526" name="Freeform 30"/>
              <p:cNvSpPr>
                <a:spLocks/>
              </p:cNvSpPr>
              <p:nvPr/>
            </p:nvSpPr>
            <p:spPr bwMode="auto">
              <a:xfrm>
                <a:off x="5019" y="3087"/>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grpFill/>
              <a:ln w="2540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794527" name="Freeform 31"/>
              <p:cNvSpPr>
                <a:spLocks/>
              </p:cNvSpPr>
              <p:nvPr/>
            </p:nvSpPr>
            <p:spPr bwMode="auto">
              <a:xfrm>
                <a:off x="5180" y="3087"/>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grpFill/>
              <a:ln w="2540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794528" name="Line 32"/>
              <p:cNvSpPr>
                <a:spLocks noChangeShapeType="1"/>
              </p:cNvSpPr>
              <p:nvPr/>
            </p:nvSpPr>
            <p:spPr bwMode="auto">
              <a:xfrm>
                <a:off x="5340" y="3231"/>
                <a:ext cx="139" cy="0"/>
              </a:xfrm>
              <a:prstGeom prst="line">
                <a:avLst/>
              </a:prstGeom>
              <a:grpFill/>
              <a:ln w="25400">
                <a:solidFill>
                  <a:schemeClr val="tx1"/>
                </a:solidFill>
                <a:round/>
                <a:headEnd/>
                <a:tailEnd/>
              </a:ln>
              <a:effectLst/>
            </p:spPr>
            <p:txBody>
              <a:bodyPr wrap="none" anchor="ctr"/>
              <a:lstStyle/>
              <a:p>
                <a:pPr fontAlgn="auto">
                  <a:spcBef>
                    <a:spcPts val="0"/>
                  </a:spcBef>
                  <a:spcAft>
                    <a:spcPts val="0"/>
                  </a:spcAft>
                  <a:defRPr/>
                </a:pPr>
                <a:endParaRPr lang="en-US">
                  <a:latin typeface="+mn-lt"/>
                  <a:ea typeface="+mn-ea"/>
                </a:endParaRPr>
              </a:p>
            </p:txBody>
          </p:sp>
          <p:sp>
            <p:nvSpPr>
              <p:cNvPr id="2794529" name="Line 33"/>
              <p:cNvSpPr>
                <a:spLocks noChangeShapeType="1"/>
              </p:cNvSpPr>
              <p:nvPr/>
            </p:nvSpPr>
            <p:spPr bwMode="auto">
              <a:xfrm>
                <a:off x="4856" y="3231"/>
                <a:ext cx="155" cy="0"/>
              </a:xfrm>
              <a:prstGeom prst="line">
                <a:avLst/>
              </a:prstGeom>
              <a:grpFill/>
              <a:ln w="25400">
                <a:solidFill>
                  <a:schemeClr val="tx1"/>
                </a:solidFill>
                <a:round/>
                <a:headEnd/>
                <a:tailEnd/>
              </a:ln>
              <a:effectLst/>
            </p:spPr>
            <p:txBody>
              <a:bodyPr wrap="none" anchor="ctr"/>
              <a:lstStyle/>
              <a:p>
                <a:pPr fontAlgn="auto">
                  <a:spcBef>
                    <a:spcPts val="0"/>
                  </a:spcBef>
                  <a:spcAft>
                    <a:spcPts val="0"/>
                  </a:spcAft>
                  <a:defRPr/>
                </a:pPr>
                <a:endParaRPr lang="en-US">
                  <a:latin typeface="+mn-lt"/>
                  <a:ea typeface="+mn-ea"/>
                </a:endParaRPr>
              </a:p>
            </p:txBody>
          </p:sp>
          <p:sp>
            <p:nvSpPr>
              <p:cNvPr id="2794530" name="Line 34"/>
              <p:cNvSpPr>
                <a:spLocks noChangeShapeType="1"/>
              </p:cNvSpPr>
              <p:nvPr/>
            </p:nvSpPr>
            <p:spPr bwMode="auto">
              <a:xfrm>
                <a:off x="4471" y="3327"/>
                <a:ext cx="157" cy="0"/>
              </a:xfrm>
              <a:prstGeom prst="line">
                <a:avLst/>
              </a:prstGeom>
              <a:grpFill/>
              <a:ln w="25400">
                <a:solidFill>
                  <a:schemeClr val="tx1"/>
                </a:solidFill>
                <a:round/>
                <a:headEnd/>
                <a:tailEnd/>
              </a:ln>
              <a:effectLst/>
            </p:spPr>
            <p:txBody>
              <a:bodyPr wrap="none" anchor="ctr"/>
              <a:lstStyle/>
              <a:p>
                <a:pPr fontAlgn="auto">
                  <a:spcBef>
                    <a:spcPts val="0"/>
                  </a:spcBef>
                  <a:spcAft>
                    <a:spcPts val="0"/>
                  </a:spcAft>
                  <a:defRPr/>
                </a:pPr>
                <a:endParaRPr lang="en-US">
                  <a:latin typeface="+mn-lt"/>
                  <a:ea typeface="+mn-ea"/>
                </a:endParaRPr>
              </a:p>
            </p:txBody>
          </p:sp>
          <p:sp>
            <p:nvSpPr>
              <p:cNvPr id="2794531" name="Freeform 35"/>
              <p:cNvSpPr>
                <a:spLocks/>
              </p:cNvSpPr>
              <p:nvPr/>
            </p:nvSpPr>
            <p:spPr bwMode="auto">
              <a:xfrm>
                <a:off x="4564" y="3226"/>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grpFill/>
              <a:ln w="25400" cap="rnd" cmpd="sng">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grpSp>
        <p:sp>
          <p:nvSpPr>
            <p:cNvPr id="45065" name="Rectangle 36"/>
            <p:cNvSpPr>
              <a:spLocks noChangeArrowheads="1"/>
            </p:cNvSpPr>
            <p:nvPr/>
          </p:nvSpPr>
          <p:spPr bwMode="auto">
            <a:xfrm>
              <a:off x="533400" y="2290218"/>
              <a:ext cx="2341987" cy="951543"/>
            </a:xfrm>
            <a:prstGeom prst="rect">
              <a:avLst/>
            </a:prstGeom>
            <a:noFill/>
            <a:ln w="12700">
              <a:noFill/>
              <a:miter lim="800000"/>
              <a:headEnd/>
              <a:tailEnd/>
            </a:ln>
          </p:spPr>
          <p:txBody>
            <a:bodyPr wrap="none" lIns="90487" tIns="44450" rIns="90487" bIns="44450">
              <a:spAutoFit/>
            </a:bodyPr>
            <a:lstStyle/>
            <a:p>
              <a:r>
                <a:rPr lang="en-US" altLang="zh-CN" sz="2800">
                  <a:ea typeface="黑体" pitchFamily="2" charset="-122"/>
                </a:rPr>
                <a:t>lw $t0, 0($t1)</a:t>
              </a:r>
            </a:p>
            <a:p>
              <a:endParaRPr lang="en-US" altLang="zh-CN" sz="2800">
                <a:ea typeface="黑体" pitchFamily="2" charset="-122"/>
              </a:endParaRPr>
            </a:p>
          </p:txBody>
        </p:sp>
        <p:grpSp>
          <p:nvGrpSpPr>
            <p:cNvPr id="45066" name="Group 37"/>
            <p:cNvGrpSpPr>
              <a:grpSpLocks/>
            </p:cNvGrpSpPr>
            <p:nvPr/>
          </p:nvGrpSpPr>
          <p:grpSpPr bwMode="auto">
            <a:xfrm>
              <a:off x="3119438" y="2328318"/>
              <a:ext cx="3297237" cy="814387"/>
              <a:chOff x="1965" y="881"/>
              <a:chExt cx="2077" cy="513"/>
            </a:xfrm>
          </p:grpSpPr>
          <p:sp>
            <p:nvSpPr>
              <p:cNvPr id="45134" name="Freeform 38" descr="25%"/>
              <p:cNvSpPr>
                <a:spLocks/>
              </p:cNvSpPr>
              <p:nvPr/>
            </p:nvSpPr>
            <p:spPr bwMode="auto">
              <a:xfrm>
                <a:off x="3742" y="97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zh-CN" altLang="en-US"/>
              </a:p>
            </p:txBody>
          </p:sp>
          <p:sp>
            <p:nvSpPr>
              <p:cNvPr id="45135" name="Freeform 39"/>
              <p:cNvSpPr>
                <a:spLocks/>
              </p:cNvSpPr>
              <p:nvPr/>
            </p:nvSpPr>
            <p:spPr bwMode="auto">
              <a:xfrm>
                <a:off x="2891" y="88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zh-CN" altLang="en-US"/>
              </a:p>
            </p:txBody>
          </p:sp>
          <p:sp>
            <p:nvSpPr>
              <p:cNvPr id="45136" name="Rectangle 40"/>
              <p:cNvSpPr>
                <a:spLocks noChangeArrowheads="1"/>
              </p:cNvSpPr>
              <p:nvPr/>
            </p:nvSpPr>
            <p:spPr bwMode="auto">
              <a:xfrm rot="5400000">
                <a:off x="2792" y="1004"/>
                <a:ext cx="384"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ALU</a:t>
                </a:r>
              </a:p>
            </p:txBody>
          </p:sp>
          <p:sp>
            <p:nvSpPr>
              <p:cNvPr id="45137" name="Rectangle 41"/>
              <p:cNvSpPr>
                <a:spLocks noChangeArrowheads="1"/>
              </p:cNvSpPr>
              <p:nvPr/>
            </p:nvSpPr>
            <p:spPr bwMode="auto">
              <a:xfrm>
                <a:off x="2025" y="1011"/>
                <a:ext cx="228" cy="210"/>
              </a:xfrm>
              <a:prstGeom prst="rect">
                <a:avLst/>
              </a:prstGeom>
              <a:noFill/>
              <a:ln w="12700">
                <a:noFill/>
                <a:miter lim="800000"/>
                <a:headEnd/>
                <a:tailEnd/>
              </a:ln>
            </p:spPr>
            <p:txBody>
              <a:bodyPr wrap="none" lIns="90487" tIns="44450" rIns="90487" bIns="44450">
                <a:spAutoFit/>
              </a:bodyPr>
              <a:lstStyle/>
              <a:p>
                <a:pPr algn="ctr"/>
                <a:r>
                  <a:rPr lang="en-US" altLang="zh-CN" sz="1600">
                    <a:latin typeface="Times" pitchFamily="18" charset="0"/>
                    <a:ea typeface="黑体" pitchFamily="2" charset="-122"/>
                  </a:rPr>
                  <a:t>I$</a:t>
                </a:r>
              </a:p>
            </p:txBody>
          </p:sp>
          <p:grpSp>
            <p:nvGrpSpPr>
              <p:cNvPr id="45138" name="Group 42"/>
              <p:cNvGrpSpPr>
                <a:grpSpLocks/>
              </p:cNvGrpSpPr>
              <p:nvPr/>
            </p:nvGrpSpPr>
            <p:grpSpPr bwMode="auto">
              <a:xfrm>
                <a:off x="1965" y="977"/>
                <a:ext cx="340" cy="289"/>
                <a:chOff x="1935" y="1349"/>
                <a:chExt cx="340" cy="289"/>
              </a:xfrm>
            </p:grpSpPr>
            <p:sp>
              <p:nvSpPr>
                <p:cNvPr id="45156" name="Freeform 43"/>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zh-CN" altLang="en-US"/>
                </a:p>
              </p:txBody>
            </p:sp>
            <p:sp>
              <p:nvSpPr>
                <p:cNvPr id="45157" name="Freeform 44"/>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zh-CN" altLang="en-US"/>
                </a:p>
              </p:txBody>
            </p:sp>
          </p:grpSp>
          <p:sp>
            <p:nvSpPr>
              <p:cNvPr id="45139" name="Rectangle 45"/>
              <p:cNvSpPr>
                <a:spLocks noChangeArrowheads="1"/>
              </p:cNvSpPr>
              <p:nvPr/>
            </p:nvSpPr>
            <p:spPr bwMode="auto">
              <a:xfrm>
                <a:off x="2406" y="984"/>
                <a:ext cx="327"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Reg</a:t>
                </a:r>
              </a:p>
            </p:txBody>
          </p:sp>
          <p:sp>
            <p:nvSpPr>
              <p:cNvPr id="45140" name="Freeform 46"/>
              <p:cNvSpPr>
                <a:spLocks/>
              </p:cNvSpPr>
              <p:nvPr/>
            </p:nvSpPr>
            <p:spPr bwMode="auto">
              <a:xfrm>
                <a:off x="2425" y="977"/>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zh-CN" altLang="en-US"/>
              </a:p>
            </p:txBody>
          </p:sp>
          <p:sp>
            <p:nvSpPr>
              <p:cNvPr id="45141" name="Freeform 47"/>
              <p:cNvSpPr>
                <a:spLocks/>
              </p:cNvSpPr>
              <p:nvPr/>
            </p:nvSpPr>
            <p:spPr bwMode="auto">
              <a:xfrm>
                <a:off x="2573" y="977"/>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zh-CN" altLang="en-US"/>
              </a:p>
            </p:txBody>
          </p:sp>
          <p:sp>
            <p:nvSpPr>
              <p:cNvPr id="45142" name="Line 48"/>
              <p:cNvSpPr>
                <a:spLocks noChangeShapeType="1"/>
              </p:cNvSpPr>
              <p:nvPr/>
            </p:nvSpPr>
            <p:spPr bwMode="auto">
              <a:xfrm>
                <a:off x="2310" y="1121"/>
                <a:ext cx="96" cy="0"/>
              </a:xfrm>
              <a:prstGeom prst="line">
                <a:avLst/>
              </a:prstGeom>
              <a:noFill/>
              <a:ln w="25400">
                <a:solidFill>
                  <a:schemeClr val="tx1"/>
                </a:solidFill>
                <a:round/>
                <a:headEnd/>
                <a:tailEnd/>
              </a:ln>
            </p:spPr>
            <p:txBody>
              <a:bodyPr wrap="none" anchor="ctr"/>
              <a:lstStyle/>
              <a:p>
                <a:endParaRPr lang="zh-CN" altLang="en-US"/>
              </a:p>
            </p:txBody>
          </p:sp>
          <p:sp>
            <p:nvSpPr>
              <p:cNvPr id="45143" name="Freeform 49"/>
              <p:cNvSpPr>
                <a:spLocks/>
              </p:cNvSpPr>
              <p:nvPr/>
            </p:nvSpPr>
            <p:spPr bwMode="auto">
              <a:xfrm>
                <a:off x="2372" y="1025"/>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zh-CN" altLang="en-US"/>
              </a:p>
            </p:txBody>
          </p:sp>
          <p:sp>
            <p:nvSpPr>
              <p:cNvPr id="45144" name="Line 50"/>
              <p:cNvSpPr>
                <a:spLocks noChangeShapeType="1"/>
              </p:cNvSpPr>
              <p:nvPr/>
            </p:nvSpPr>
            <p:spPr bwMode="auto">
              <a:xfrm>
                <a:off x="2726" y="1025"/>
                <a:ext cx="157" cy="0"/>
              </a:xfrm>
              <a:prstGeom prst="line">
                <a:avLst/>
              </a:prstGeom>
              <a:noFill/>
              <a:ln w="25400">
                <a:solidFill>
                  <a:schemeClr val="tx1"/>
                </a:solidFill>
                <a:round/>
                <a:headEnd/>
                <a:tailEnd/>
              </a:ln>
            </p:spPr>
            <p:txBody>
              <a:bodyPr wrap="none" anchor="ctr"/>
              <a:lstStyle/>
              <a:p>
                <a:endParaRPr lang="zh-CN" altLang="en-US"/>
              </a:p>
            </p:txBody>
          </p:sp>
          <p:sp>
            <p:nvSpPr>
              <p:cNvPr id="45145" name="Rectangle 51"/>
              <p:cNvSpPr>
                <a:spLocks noChangeArrowheads="1"/>
              </p:cNvSpPr>
              <p:nvPr/>
            </p:nvSpPr>
            <p:spPr bwMode="auto">
              <a:xfrm>
                <a:off x="3255" y="1021"/>
                <a:ext cx="302"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 D$</a:t>
                </a:r>
              </a:p>
            </p:txBody>
          </p:sp>
          <p:sp>
            <p:nvSpPr>
              <p:cNvPr id="45146" name="Rectangle 52"/>
              <p:cNvSpPr>
                <a:spLocks noChangeArrowheads="1"/>
              </p:cNvSpPr>
              <p:nvPr/>
            </p:nvSpPr>
            <p:spPr bwMode="auto">
              <a:xfrm>
                <a:off x="3715" y="979"/>
                <a:ext cx="327"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Reg</a:t>
                </a:r>
              </a:p>
            </p:txBody>
          </p:sp>
          <p:sp>
            <p:nvSpPr>
              <p:cNvPr id="45147" name="Freeform 53"/>
              <p:cNvSpPr>
                <a:spLocks/>
              </p:cNvSpPr>
              <p:nvPr/>
            </p:nvSpPr>
            <p:spPr bwMode="auto">
              <a:xfrm>
                <a:off x="3883" y="97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zh-CN" altLang="en-US"/>
              </a:p>
            </p:txBody>
          </p:sp>
          <p:sp>
            <p:nvSpPr>
              <p:cNvPr id="45148" name="Line 54"/>
              <p:cNvSpPr>
                <a:spLocks noChangeShapeType="1"/>
              </p:cNvSpPr>
              <p:nvPr/>
            </p:nvSpPr>
            <p:spPr bwMode="auto">
              <a:xfrm>
                <a:off x="3595" y="1121"/>
                <a:ext cx="139" cy="0"/>
              </a:xfrm>
              <a:prstGeom prst="line">
                <a:avLst/>
              </a:prstGeom>
              <a:noFill/>
              <a:ln w="25400">
                <a:solidFill>
                  <a:schemeClr val="tx1"/>
                </a:solidFill>
                <a:round/>
                <a:headEnd/>
                <a:tailEnd/>
              </a:ln>
            </p:spPr>
            <p:txBody>
              <a:bodyPr wrap="none" anchor="ctr"/>
              <a:lstStyle/>
              <a:p>
                <a:endParaRPr lang="zh-CN" altLang="en-US"/>
              </a:p>
            </p:txBody>
          </p:sp>
          <p:sp>
            <p:nvSpPr>
              <p:cNvPr id="45149" name="Line 55"/>
              <p:cNvSpPr>
                <a:spLocks noChangeShapeType="1"/>
              </p:cNvSpPr>
              <p:nvPr/>
            </p:nvSpPr>
            <p:spPr bwMode="auto">
              <a:xfrm>
                <a:off x="3111" y="1121"/>
                <a:ext cx="155" cy="0"/>
              </a:xfrm>
              <a:prstGeom prst="line">
                <a:avLst/>
              </a:prstGeom>
              <a:noFill/>
              <a:ln w="25400">
                <a:solidFill>
                  <a:schemeClr val="tx1"/>
                </a:solidFill>
                <a:round/>
                <a:headEnd/>
                <a:tailEnd/>
              </a:ln>
            </p:spPr>
            <p:txBody>
              <a:bodyPr wrap="none" anchor="ctr"/>
              <a:lstStyle/>
              <a:p>
                <a:endParaRPr lang="zh-CN" altLang="en-US"/>
              </a:p>
            </p:txBody>
          </p:sp>
          <p:sp>
            <p:nvSpPr>
              <p:cNvPr id="45150" name="Freeform 56"/>
              <p:cNvSpPr>
                <a:spLocks/>
              </p:cNvSpPr>
              <p:nvPr/>
            </p:nvSpPr>
            <p:spPr bwMode="auto">
              <a:xfrm>
                <a:off x="3232" y="1121"/>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zh-CN" altLang="en-US"/>
              </a:p>
            </p:txBody>
          </p:sp>
          <p:sp>
            <p:nvSpPr>
              <p:cNvPr id="45151" name="Line 57"/>
              <p:cNvSpPr>
                <a:spLocks noChangeShapeType="1"/>
              </p:cNvSpPr>
              <p:nvPr/>
            </p:nvSpPr>
            <p:spPr bwMode="auto">
              <a:xfrm>
                <a:off x="2726" y="1217"/>
                <a:ext cx="157" cy="0"/>
              </a:xfrm>
              <a:prstGeom prst="line">
                <a:avLst/>
              </a:prstGeom>
              <a:noFill/>
              <a:ln w="25400">
                <a:solidFill>
                  <a:schemeClr val="tx1"/>
                </a:solidFill>
                <a:round/>
                <a:headEnd/>
                <a:tailEnd/>
              </a:ln>
            </p:spPr>
            <p:txBody>
              <a:bodyPr wrap="none" anchor="ctr"/>
              <a:lstStyle/>
              <a:p>
                <a:endParaRPr lang="zh-CN" altLang="en-US"/>
              </a:p>
            </p:txBody>
          </p:sp>
          <p:sp>
            <p:nvSpPr>
              <p:cNvPr id="45152" name="Freeform 58"/>
              <p:cNvSpPr>
                <a:spLocks/>
              </p:cNvSpPr>
              <p:nvPr/>
            </p:nvSpPr>
            <p:spPr bwMode="auto">
              <a:xfrm>
                <a:off x="2819" y="1116"/>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zh-CN" altLang="en-US"/>
              </a:p>
            </p:txBody>
          </p:sp>
          <p:grpSp>
            <p:nvGrpSpPr>
              <p:cNvPr id="45153" name="Group 59"/>
              <p:cNvGrpSpPr>
                <a:grpSpLocks/>
              </p:cNvGrpSpPr>
              <p:nvPr/>
            </p:nvGrpSpPr>
            <p:grpSpPr bwMode="auto">
              <a:xfrm>
                <a:off x="3265" y="955"/>
                <a:ext cx="325" cy="289"/>
                <a:chOff x="3671" y="1797"/>
                <a:chExt cx="325" cy="289"/>
              </a:xfrm>
            </p:grpSpPr>
            <p:sp>
              <p:nvSpPr>
                <p:cNvPr id="45154" name="Freeform 60"/>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zh-CN" altLang="en-US"/>
                </a:p>
              </p:txBody>
            </p:sp>
            <p:sp>
              <p:nvSpPr>
                <p:cNvPr id="45155" name="Freeform 61"/>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zh-CN" altLang="en-US"/>
                </a:p>
              </p:txBody>
            </p:sp>
          </p:grpSp>
        </p:grpSp>
        <p:grpSp>
          <p:nvGrpSpPr>
            <p:cNvPr id="45067" name="Group 62"/>
            <p:cNvGrpSpPr>
              <a:grpSpLocks/>
            </p:cNvGrpSpPr>
            <p:nvPr/>
          </p:nvGrpSpPr>
          <p:grpSpPr bwMode="auto">
            <a:xfrm>
              <a:off x="3657600" y="3215730"/>
              <a:ext cx="3527425" cy="685800"/>
              <a:chOff x="3202" y="2544"/>
              <a:chExt cx="2222" cy="432"/>
            </a:xfrm>
          </p:grpSpPr>
          <p:grpSp>
            <p:nvGrpSpPr>
              <p:cNvPr id="45119" name="Group 63"/>
              <p:cNvGrpSpPr>
                <a:grpSpLocks/>
              </p:cNvGrpSpPr>
              <p:nvPr/>
            </p:nvGrpSpPr>
            <p:grpSpPr bwMode="auto">
              <a:xfrm>
                <a:off x="3202" y="2559"/>
                <a:ext cx="497" cy="417"/>
                <a:chOff x="2115" y="2560"/>
                <a:chExt cx="497" cy="417"/>
              </a:xfrm>
            </p:grpSpPr>
            <p:sp>
              <p:nvSpPr>
                <p:cNvPr id="45132" name="AutoShape 64"/>
                <p:cNvSpPr>
                  <a:spLocks noChangeArrowheads="1"/>
                </p:cNvSpPr>
                <p:nvPr/>
              </p:nvSpPr>
              <p:spPr bwMode="auto">
                <a:xfrm>
                  <a:off x="2115" y="2560"/>
                  <a:ext cx="490" cy="417"/>
                </a:xfrm>
                <a:prstGeom prst="cloudCallout">
                  <a:avLst>
                    <a:gd name="adj1" fmla="val -28569"/>
                    <a:gd name="adj2" fmla="val 42088"/>
                  </a:avLst>
                </a:prstGeom>
                <a:noFill/>
                <a:ln w="12700">
                  <a:solidFill>
                    <a:schemeClr val="tx1"/>
                  </a:solidFill>
                  <a:round/>
                  <a:headEnd/>
                  <a:tailEnd/>
                </a:ln>
              </p:spPr>
              <p:txBody>
                <a:bodyPr wrap="none" anchor="ctr"/>
                <a:lstStyle/>
                <a:p>
                  <a:pPr algn="ctr"/>
                  <a:endParaRPr lang="en-US" altLang="zh-CN" sz="3200">
                    <a:ea typeface="黑体" pitchFamily="2" charset="-122"/>
                  </a:endParaRPr>
                </a:p>
              </p:txBody>
            </p:sp>
            <p:sp>
              <p:nvSpPr>
                <p:cNvPr id="45133" name="Text Box 65"/>
                <p:cNvSpPr txBox="1">
                  <a:spLocks noChangeArrowheads="1"/>
                </p:cNvSpPr>
                <p:nvPr/>
              </p:nvSpPr>
              <p:spPr bwMode="auto">
                <a:xfrm>
                  <a:off x="2177" y="2573"/>
                  <a:ext cx="435" cy="404"/>
                </a:xfrm>
                <a:prstGeom prst="rect">
                  <a:avLst/>
                </a:prstGeom>
                <a:noFill/>
                <a:ln w="12700">
                  <a:noFill/>
                  <a:miter lim="800000"/>
                  <a:headEnd/>
                  <a:tailEnd/>
                </a:ln>
              </p:spPr>
              <p:txBody>
                <a:bodyPr>
                  <a:spAutoFit/>
                </a:bodyPr>
                <a:lstStyle/>
                <a:p>
                  <a:r>
                    <a:rPr lang="en-US" altLang="zh-CN">
                      <a:ea typeface="黑体" pitchFamily="2" charset="-122"/>
                    </a:rPr>
                    <a:t>bubble</a:t>
                  </a:r>
                </a:p>
              </p:txBody>
            </p:sp>
          </p:grpSp>
          <p:grpSp>
            <p:nvGrpSpPr>
              <p:cNvPr id="45120" name="Group 66"/>
              <p:cNvGrpSpPr>
                <a:grpSpLocks/>
              </p:cNvGrpSpPr>
              <p:nvPr/>
            </p:nvGrpSpPr>
            <p:grpSpPr bwMode="auto">
              <a:xfrm>
                <a:off x="3600" y="2544"/>
                <a:ext cx="497" cy="417"/>
                <a:chOff x="2115" y="2560"/>
                <a:chExt cx="497" cy="417"/>
              </a:xfrm>
            </p:grpSpPr>
            <p:sp>
              <p:nvSpPr>
                <p:cNvPr id="45130" name="AutoShape 67"/>
                <p:cNvSpPr>
                  <a:spLocks noChangeArrowheads="1"/>
                </p:cNvSpPr>
                <p:nvPr/>
              </p:nvSpPr>
              <p:spPr bwMode="auto">
                <a:xfrm>
                  <a:off x="2115" y="2560"/>
                  <a:ext cx="490" cy="417"/>
                </a:xfrm>
                <a:prstGeom prst="cloudCallout">
                  <a:avLst>
                    <a:gd name="adj1" fmla="val -28569"/>
                    <a:gd name="adj2" fmla="val 42088"/>
                  </a:avLst>
                </a:prstGeom>
                <a:noFill/>
                <a:ln w="12700">
                  <a:solidFill>
                    <a:schemeClr val="tx1"/>
                  </a:solidFill>
                  <a:round/>
                  <a:headEnd/>
                  <a:tailEnd/>
                </a:ln>
              </p:spPr>
              <p:txBody>
                <a:bodyPr wrap="none" anchor="ctr"/>
                <a:lstStyle/>
                <a:p>
                  <a:pPr algn="ctr"/>
                  <a:endParaRPr lang="en-US" altLang="zh-CN" sz="3200">
                    <a:ea typeface="黑体" pitchFamily="2" charset="-122"/>
                  </a:endParaRPr>
                </a:p>
              </p:txBody>
            </p:sp>
            <p:sp>
              <p:nvSpPr>
                <p:cNvPr id="45131" name="Text Box 68"/>
                <p:cNvSpPr txBox="1">
                  <a:spLocks noChangeArrowheads="1"/>
                </p:cNvSpPr>
                <p:nvPr/>
              </p:nvSpPr>
              <p:spPr bwMode="auto">
                <a:xfrm>
                  <a:off x="2177" y="2573"/>
                  <a:ext cx="435" cy="404"/>
                </a:xfrm>
                <a:prstGeom prst="rect">
                  <a:avLst/>
                </a:prstGeom>
                <a:noFill/>
                <a:ln w="12700">
                  <a:noFill/>
                  <a:miter lim="800000"/>
                  <a:headEnd/>
                  <a:tailEnd/>
                </a:ln>
              </p:spPr>
              <p:txBody>
                <a:bodyPr>
                  <a:spAutoFit/>
                </a:bodyPr>
                <a:lstStyle/>
                <a:p>
                  <a:r>
                    <a:rPr lang="en-US" altLang="zh-CN">
                      <a:ea typeface="黑体" pitchFamily="2" charset="-122"/>
                    </a:rPr>
                    <a:t>bubble</a:t>
                  </a:r>
                </a:p>
              </p:txBody>
            </p:sp>
          </p:grpSp>
          <p:grpSp>
            <p:nvGrpSpPr>
              <p:cNvPr id="45121" name="Group 69"/>
              <p:cNvGrpSpPr>
                <a:grpSpLocks/>
              </p:cNvGrpSpPr>
              <p:nvPr/>
            </p:nvGrpSpPr>
            <p:grpSpPr bwMode="auto">
              <a:xfrm>
                <a:off x="4032" y="2544"/>
                <a:ext cx="497" cy="417"/>
                <a:chOff x="2115" y="2560"/>
                <a:chExt cx="497" cy="417"/>
              </a:xfrm>
            </p:grpSpPr>
            <p:sp>
              <p:nvSpPr>
                <p:cNvPr id="45128" name="AutoShape 70"/>
                <p:cNvSpPr>
                  <a:spLocks noChangeArrowheads="1"/>
                </p:cNvSpPr>
                <p:nvPr/>
              </p:nvSpPr>
              <p:spPr bwMode="auto">
                <a:xfrm>
                  <a:off x="2115" y="2560"/>
                  <a:ext cx="490" cy="417"/>
                </a:xfrm>
                <a:prstGeom prst="cloudCallout">
                  <a:avLst>
                    <a:gd name="adj1" fmla="val -28569"/>
                    <a:gd name="adj2" fmla="val 42088"/>
                  </a:avLst>
                </a:prstGeom>
                <a:noFill/>
                <a:ln w="12700">
                  <a:solidFill>
                    <a:schemeClr val="tx1"/>
                  </a:solidFill>
                  <a:round/>
                  <a:headEnd/>
                  <a:tailEnd/>
                </a:ln>
              </p:spPr>
              <p:txBody>
                <a:bodyPr wrap="none" anchor="ctr"/>
                <a:lstStyle/>
                <a:p>
                  <a:pPr algn="ctr"/>
                  <a:endParaRPr lang="en-US" altLang="zh-CN" sz="3200">
                    <a:ea typeface="黑体" pitchFamily="2" charset="-122"/>
                  </a:endParaRPr>
                </a:p>
              </p:txBody>
            </p:sp>
            <p:sp>
              <p:nvSpPr>
                <p:cNvPr id="45129" name="Text Box 71"/>
                <p:cNvSpPr txBox="1">
                  <a:spLocks noChangeArrowheads="1"/>
                </p:cNvSpPr>
                <p:nvPr/>
              </p:nvSpPr>
              <p:spPr bwMode="auto">
                <a:xfrm>
                  <a:off x="2177" y="2573"/>
                  <a:ext cx="435" cy="404"/>
                </a:xfrm>
                <a:prstGeom prst="rect">
                  <a:avLst/>
                </a:prstGeom>
                <a:noFill/>
                <a:ln w="12700">
                  <a:noFill/>
                  <a:miter lim="800000"/>
                  <a:headEnd/>
                  <a:tailEnd/>
                </a:ln>
              </p:spPr>
              <p:txBody>
                <a:bodyPr>
                  <a:spAutoFit/>
                </a:bodyPr>
                <a:lstStyle/>
                <a:p>
                  <a:r>
                    <a:rPr lang="en-US" altLang="zh-CN">
                      <a:ea typeface="黑体" pitchFamily="2" charset="-122"/>
                    </a:rPr>
                    <a:t>bubble</a:t>
                  </a:r>
                </a:p>
              </p:txBody>
            </p:sp>
          </p:grpSp>
          <p:grpSp>
            <p:nvGrpSpPr>
              <p:cNvPr id="45122" name="Group 72"/>
              <p:cNvGrpSpPr>
                <a:grpSpLocks/>
              </p:cNvGrpSpPr>
              <p:nvPr/>
            </p:nvGrpSpPr>
            <p:grpSpPr bwMode="auto">
              <a:xfrm>
                <a:off x="4495" y="2544"/>
                <a:ext cx="497" cy="417"/>
                <a:chOff x="2115" y="2560"/>
                <a:chExt cx="497" cy="417"/>
              </a:xfrm>
            </p:grpSpPr>
            <p:sp>
              <p:nvSpPr>
                <p:cNvPr id="45126" name="AutoShape 73"/>
                <p:cNvSpPr>
                  <a:spLocks noChangeArrowheads="1"/>
                </p:cNvSpPr>
                <p:nvPr/>
              </p:nvSpPr>
              <p:spPr bwMode="auto">
                <a:xfrm>
                  <a:off x="2115" y="2560"/>
                  <a:ext cx="490" cy="417"/>
                </a:xfrm>
                <a:prstGeom prst="cloudCallout">
                  <a:avLst>
                    <a:gd name="adj1" fmla="val -28569"/>
                    <a:gd name="adj2" fmla="val 42088"/>
                  </a:avLst>
                </a:prstGeom>
                <a:noFill/>
                <a:ln w="12700">
                  <a:solidFill>
                    <a:schemeClr val="tx1"/>
                  </a:solidFill>
                  <a:round/>
                  <a:headEnd/>
                  <a:tailEnd/>
                </a:ln>
              </p:spPr>
              <p:txBody>
                <a:bodyPr wrap="none" anchor="ctr"/>
                <a:lstStyle/>
                <a:p>
                  <a:pPr algn="ctr"/>
                  <a:endParaRPr lang="en-US" altLang="zh-CN" sz="3200">
                    <a:ea typeface="黑体" pitchFamily="2" charset="-122"/>
                  </a:endParaRPr>
                </a:p>
              </p:txBody>
            </p:sp>
            <p:sp>
              <p:nvSpPr>
                <p:cNvPr id="45127" name="Text Box 74"/>
                <p:cNvSpPr txBox="1">
                  <a:spLocks noChangeArrowheads="1"/>
                </p:cNvSpPr>
                <p:nvPr/>
              </p:nvSpPr>
              <p:spPr bwMode="auto">
                <a:xfrm>
                  <a:off x="2177" y="2573"/>
                  <a:ext cx="435" cy="404"/>
                </a:xfrm>
                <a:prstGeom prst="rect">
                  <a:avLst/>
                </a:prstGeom>
                <a:noFill/>
                <a:ln w="12700">
                  <a:noFill/>
                  <a:miter lim="800000"/>
                  <a:headEnd/>
                  <a:tailEnd/>
                </a:ln>
              </p:spPr>
              <p:txBody>
                <a:bodyPr>
                  <a:spAutoFit/>
                </a:bodyPr>
                <a:lstStyle/>
                <a:p>
                  <a:r>
                    <a:rPr lang="en-US" altLang="zh-CN">
                      <a:ea typeface="黑体" pitchFamily="2" charset="-122"/>
                    </a:rPr>
                    <a:t>bubble</a:t>
                  </a:r>
                </a:p>
              </p:txBody>
            </p:sp>
          </p:grpSp>
          <p:grpSp>
            <p:nvGrpSpPr>
              <p:cNvPr id="45123" name="Group 75"/>
              <p:cNvGrpSpPr>
                <a:grpSpLocks/>
              </p:cNvGrpSpPr>
              <p:nvPr/>
            </p:nvGrpSpPr>
            <p:grpSpPr bwMode="auto">
              <a:xfrm>
                <a:off x="4927" y="2544"/>
                <a:ext cx="497" cy="417"/>
                <a:chOff x="2115" y="2560"/>
                <a:chExt cx="497" cy="417"/>
              </a:xfrm>
            </p:grpSpPr>
            <p:sp>
              <p:nvSpPr>
                <p:cNvPr id="45124" name="AutoShape 76"/>
                <p:cNvSpPr>
                  <a:spLocks noChangeArrowheads="1"/>
                </p:cNvSpPr>
                <p:nvPr/>
              </p:nvSpPr>
              <p:spPr bwMode="auto">
                <a:xfrm>
                  <a:off x="2115" y="2560"/>
                  <a:ext cx="490" cy="417"/>
                </a:xfrm>
                <a:prstGeom prst="cloudCallout">
                  <a:avLst>
                    <a:gd name="adj1" fmla="val -28569"/>
                    <a:gd name="adj2" fmla="val 42088"/>
                  </a:avLst>
                </a:prstGeom>
                <a:noFill/>
                <a:ln w="12700">
                  <a:solidFill>
                    <a:schemeClr val="tx1"/>
                  </a:solidFill>
                  <a:round/>
                  <a:headEnd/>
                  <a:tailEnd/>
                </a:ln>
              </p:spPr>
              <p:txBody>
                <a:bodyPr wrap="none" anchor="ctr"/>
                <a:lstStyle/>
                <a:p>
                  <a:pPr algn="ctr"/>
                  <a:endParaRPr lang="en-US" altLang="zh-CN" sz="3200">
                    <a:ea typeface="黑体" pitchFamily="2" charset="-122"/>
                  </a:endParaRPr>
                </a:p>
              </p:txBody>
            </p:sp>
            <p:sp>
              <p:nvSpPr>
                <p:cNvPr id="45125" name="Text Box 77"/>
                <p:cNvSpPr txBox="1">
                  <a:spLocks noChangeArrowheads="1"/>
                </p:cNvSpPr>
                <p:nvPr/>
              </p:nvSpPr>
              <p:spPr bwMode="auto">
                <a:xfrm>
                  <a:off x="2177" y="2573"/>
                  <a:ext cx="435" cy="404"/>
                </a:xfrm>
                <a:prstGeom prst="rect">
                  <a:avLst/>
                </a:prstGeom>
                <a:noFill/>
                <a:ln w="12700">
                  <a:noFill/>
                  <a:miter lim="800000"/>
                  <a:headEnd/>
                  <a:tailEnd/>
                </a:ln>
              </p:spPr>
              <p:txBody>
                <a:bodyPr>
                  <a:spAutoFit/>
                </a:bodyPr>
                <a:lstStyle/>
                <a:p>
                  <a:r>
                    <a:rPr lang="en-US" altLang="zh-CN">
                      <a:ea typeface="黑体" pitchFamily="2" charset="-122"/>
                    </a:rPr>
                    <a:t>bubble</a:t>
                  </a:r>
                </a:p>
              </p:txBody>
            </p:sp>
          </p:grpSp>
        </p:grpSp>
        <p:grpSp>
          <p:nvGrpSpPr>
            <p:cNvPr id="45068" name="Group 79"/>
            <p:cNvGrpSpPr>
              <a:grpSpLocks/>
            </p:cNvGrpSpPr>
            <p:nvPr/>
          </p:nvGrpSpPr>
          <p:grpSpPr bwMode="auto">
            <a:xfrm>
              <a:off x="4495800" y="4053930"/>
              <a:ext cx="3297238" cy="814388"/>
              <a:chOff x="1965" y="881"/>
              <a:chExt cx="2077" cy="513"/>
            </a:xfrm>
          </p:grpSpPr>
          <p:sp>
            <p:nvSpPr>
              <p:cNvPr id="45095" name="Freeform 80" descr="25%"/>
              <p:cNvSpPr>
                <a:spLocks/>
              </p:cNvSpPr>
              <p:nvPr/>
            </p:nvSpPr>
            <p:spPr bwMode="auto">
              <a:xfrm>
                <a:off x="3742" y="97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zh-CN" altLang="en-US"/>
              </a:p>
            </p:txBody>
          </p:sp>
          <p:sp>
            <p:nvSpPr>
              <p:cNvPr id="45096" name="Freeform 81"/>
              <p:cNvSpPr>
                <a:spLocks/>
              </p:cNvSpPr>
              <p:nvPr/>
            </p:nvSpPr>
            <p:spPr bwMode="auto">
              <a:xfrm>
                <a:off x="2891" y="88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zh-CN" altLang="en-US"/>
              </a:p>
            </p:txBody>
          </p:sp>
          <p:sp>
            <p:nvSpPr>
              <p:cNvPr id="45097" name="Rectangle 82"/>
              <p:cNvSpPr>
                <a:spLocks noChangeArrowheads="1"/>
              </p:cNvSpPr>
              <p:nvPr/>
            </p:nvSpPr>
            <p:spPr bwMode="auto">
              <a:xfrm rot="5400000">
                <a:off x="2792" y="1004"/>
                <a:ext cx="384"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ALU</a:t>
                </a:r>
              </a:p>
            </p:txBody>
          </p:sp>
          <p:sp>
            <p:nvSpPr>
              <p:cNvPr id="45098" name="Rectangle 83"/>
              <p:cNvSpPr>
                <a:spLocks noChangeArrowheads="1"/>
              </p:cNvSpPr>
              <p:nvPr/>
            </p:nvSpPr>
            <p:spPr bwMode="auto">
              <a:xfrm>
                <a:off x="2025" y="1011"/>
                <a:ext cx="228" cy="210"/>
              </a:xfrm>
              <a:prstGeom prst="rect">
                <a:avLst/>
              </a:prstGeom>
              <a:noFill/>
              <a:ln w="12700">
                <a:noFill/>
                <a:miter lim="800000"/>
                <a:headEnd/>
                <a:tailEnd/>
              </a:ln>
            </p:spPr>
            <p:txBody>
              <a:bodyPr wrap="none" lIns="90487" tIns="44450" rIns="90487" bIns="44450">
                <a:spAutoFit/>
              </a:bodyPr>
              <a:lstStyle/>
              <a:p>
                <a:pPr algn="ctr"/>
                <a:r>
                  <a:rPr lang="en-US" altLang="zh-CN" sz="1600">
                    <a:latin typeface="Times" pitchFamily="18" charset="0"/>
                    <a:ea typeface="黑体" pitchFamily="2" charset="-122"/>
                  </a:rPr>
                  <a:t>I$</a:t>
                </a:r>
              </a:p>
            </p:txBody>
          </p:sp>
          <p:grpSp>
            <p:nvGrpSpPr>
              <p:cNvPr id="45099" name="Group 84"/>
              <p:cNvGrpSpPr>
                <a:grpSpLocks/>
              </p:cNvGrpSpPr>
              <p:nvPr/>
            </p:nvGrpSpPr>
            <p:grpSpPr bwMode="auto">
              <a:xfrm>
                <a:off x="1965" y="977"/>
                <a:ext cx="340" cy="289"/>
                <a:chOff x="1935" y="1349"/>
                <a:chExt cx="340" cy="289"/>
              </a:xfrm>
            </p:grpSpPr>
            <p:sp>
              <p:nvSpPr>
                <p:cNvPr id="45117" name="Freeform 85"/>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zh-CN" altLang="en-US"/>
                </a:p>
              </p:txBody>
            </p:sp>
            <p:sp>
              <p:nvSpPr>
                <p:cNvPr id="45118" name="Freeform 86"/>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zh-CN" altLang="en-US"/>
                </a:p>
              </p:txBody>
            </p:sp>
          </p:grpSp>
          <p:sp>
            <p:nvSpPr>
              <p:cNvPr id="45100" name="Rectangle 87"/>
              <p:cNvSpPr>
                <a:spLocks noChangeArrowheads="1"/>
              </p:cNvSpPr>
              <p:nvPr/>
            </p:nvSpPr>
            <p:spPr bwMode="auto">
              <a:xfrm>
                <a:off x="2406" y="984"/>
                <a:ext cx="327"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Reg</a:t>
                </a:r>
              </a:p>
            </p:txBody>
          </p:sp>
          <p:sp>
            <p:nvSpPr>
              <p:cNvPr id="45101" name="Freeform 88"/>
              <p:cNvSpPr>
                <a:spLocks/>
              </p:cNvSpPr>
              <p:nvPr/>
            </p:nvSpPr>
            <p:spPr bwMode="auto">
              <a:xfrm>
                <a:off x="2425" y="977"/>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zh-CN" altLang="en-US"/>
              </a:p>
            </p:txBody>
          </p:sp>
          <p:sp>
            <p:nvSpPr>
              <p:cNvPr id="45102" name="Freeform 89"/>
              <p:cNvSpPr>
                <a:spLocks/>
              </p:cNvSpPr>
              <p:nvPr/>
            </p:nvSpPr>
            <p:spPr bwMode="auto">
              <a:xfrm>
                <a:off x="2573" y="977"/>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zh-CN" altLang="en-US"/>
              </a:p>
            </p:txBody>
          </p:sp>
          <p:sp>
            <p:nvSpPr>
              <p:cNvPr id="45103" name="Line 90"/>
              <p:cNvSpPr>
                <a:spLocks noChangeShapeType="1"/>
              </p:cNvSpPr>
              <p:nvPr/>
            </p:nvSpPr>
            <p:spPr bwMode="auto">
              <a:xfrm>
                <a:off x="2310" y="1121"/>
                <a:ext cx="96" cy="0"/>
              </a:xfrm>
              <a:prstGeom prst="line">
                <a:avLst/>
              </a:prstGeom>
              <a:noFill/>
              <a:ln w="25400">
                <a:solidFill>
                  <a:schemeClr val="tx1"/>
                </a:solidFill>
                <a:round/>
                <a:headEnd/>
                <a:tailEnd/>
              </a:ln>
            </p:spPr>
            <p:txBody>
              <a:bodyPr wrap="none" anchor="ctr"/>
              <a:lstStyle/>
              <a:p>
                <a:endParaRPr lang="zh-CN" altLang="en-US"/>
              </a:p>
            </p:txBody>
          </p:sp>
          <p:sp>
            <p:nvSpPr>
              <p:cNvPr id="45104" name="Freeform 91"/>
              <p:cNvSpPr>
                <a:spLocks/>
              </p:cNvSpPr>
              <p:nvPr/>
            </p:nvSpPr>
            <p:spPr bwMode="auto">
              <a:xfrm>
                <a:off x="2372" y="1025"/>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zh-CN" altLang="en-US"/>
              </a:p>
            </p:txBody>
          </p:sp>
          <p:sp>
            <p:nvSpPr>
              <p:cNvPr id="45105" name="Line 92"/>
              <p:cNvSpPr>
                <a:spLocks noChangeShapeType="1"/>
              </p:cNvSpPr>
              <p:nvPr/>
            </p:nvSpPr>
            <p:spPr bwMode="auto">
              <a:xfrm>
                <a:off x="2726" y="1025"/>
                <a:ext cx="157" cy="0"/>
              </a:xfrm>
              <a:prstGeom prst="line">
                <a:avLst/>
              </a:prstGeom>
              <a:noFill/>
              <a:ln w="25400">
                <a:solidFill>
                  <a:schemeClr val="tx1"/>
                </a:solidFill>
                <a:round/>
                <a:headEnd/>
                <a:tailEnd/>
              </a:ln>
            </p:spPr>
            <p:txBody>
              <a:bodyPr wrap="none" anchor="ctr"/>
              <a:lstStyle/>
              <a:p>
                <a:endParaRPr lang="zh-CN" altLang="en-US"/>
              </a:p>
            </p:txBody>
          </p:sp>
          <p:sp>
            <p:nvSpPr>
              <p:cNvPr id="45106" name="Rectangle 93"/>
              <p:cNvSpPr>
                <a:spLocks noChangeArrowheads="1"/>
              </p:cNvSpPr>
              <p:nvPr/>
            </p:nvSpPr>
            <p:spPr bwMode="auto">
              <a:xfrm>
                <a:off x="3255" y="1021"/>
                <a:ext cx="302"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 D$</a:t>
                </a:r>
              </a:p>
            </p:txBody>
          </p:sp>
          <p:sp>
            <p:nvSpPr>
              <p:cNvPr id="45107" name="Rectangle 94"/>
              <p:cNvSpPr>
                <a:spLocks noChangeArrowheads="1"/>
              </p:cNvSpPr>
              <p:nvPr/>
            </p:nvSpPr>
            <p:spPr bwMode="auto">
              <a:xfrm>
                <a:off x="3715" y="979"/>
                <a:ext cx="327"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Reg</a:t>
                </a:r>
              </a:p>
            </p:txBody>
          </p:sp>
          <p:sp>
            <p:nvSpPr>
              <p:cNvPr id="45108" name="Freeform 95"/>
              <p:cNvSpPr>
                <a:spLocks/>
              </p:cNvSpPr>
              <p:nvPr/>
            </p:nvSpPr>
            <p:spPr bwMode="auto">
              <a:xfrm>
                <a:off x="3883" y="97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zh-CN" altLang="en-US"/>
              </a:p>
            </p:txBody>
          </p:sp>
          <p:sp>
            <p:nvSpPr>
              <p:cNvPr id="45109" name="Line 96"/>
              <p:cNvSpPr>
                <a:spLocks noChangeShapeType="1"/>
              </p:cNvSpPr>
              <p:nvPr/>
            </p:nvSpPr>
            <p:spPr bwMode="auto">
              <a:xfrm>
                <a:off x="3595" y="1121"/>
                <a:ext cx="139" cy="0"/>
              </a:xfrm>
              <a:prstGeom prst="line">
                <a:avLst/>
              </a:prstGeom>
              <a:noFill/>
              <a:ln w="25400">
                <a:solidFill>
                  <a:schemeClr val="tx1"/>
                </a:solidFill>
                <a:round/>
                <a:headEnd/>
                <a:tailEnd/>
              </a:ln>
            </p:spPr>
            <p:txBody>
              <a:bodyPr wrap="none" anchor="ctr"/>
              <a:lstStyle/>
              <a:p>
                <a:endParaRPr lang="zh-CN" altLang="en-US"/>
              </a:p>
            </p:txBody>
          </p:sp>
          <p:sp>
            <p:nvSpPr>
              <p:cNvPr id="45110" name="Line 97"/>
              <p:cNvSpPr>
                <a:spLocks noChangeShapeType="1"/>
              </p:cNvSpPr>
              <p:nvPr/>
            </p:nvSpPr>
            <p:spPr bwMode="auto">
              <a:xfrm>
                <a:off x="3111" y="1121"/>
                <a:ext cx="155" cy="0"/>
              </a:xfrm>
              <a:prstGeom prst="line">
                <a:avLst/>
              </a:prstGeom>
              <a:noFill/>
              <a:ln w="25400">
                <a:solidFill>
                  <a:schemeClr val="tx1"/>
                </a:solidFill>
                <a:round/>
                <a:headEnd/>
                <a:tailEnd/>
              </a:ln>
            </p:spPr>
            <p:txBody>
              <a:bodyPr wrap="none" anchor="ctr"/>
              <a:lstStyle/>
              <a:p>
                <a:endParaRPr lang="zh-CN" altLang="en-US"/>
              </a:p>
            </p:txBody>
          </p:sp>
          <p:sp>
            <p:nvSpPr>
              <p:cNvPr id="45111" name="Freeform 98"/>
              <p:cNvSpPr>
                <a:spLocks/>
              </p:cNvSpPr>
              <p:nvPr/>
            </p:nvSpPr>
            <p:spPr bwMode="auto">
              <a:xfrm>
                <a:off x="3232" y="1121"/>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zh-CN" altLang="en-US"/>
              </a:p>
            </p:txBody>
          </p:sp>
          <p:sp>
            <p:nvSpPr>
              <p:cNvPr id="45112" name="Line 99"/>
              <p:cNvSpPr>
                <a:spLocks noChangeShapeType="1"/>
              </p:cNvSpPr>
              <p:nvPr/>
            </p:nvSpPr>
            <p:spPr bwMode="auto">
              <a:xfrm>
                <a:off x="2726" y="1217"/>
                <a:ext cx="157" cy="0"/>
              </a:xfrm>
              <a:prstGeom prst="line">
                <a:avLst/>
              </a:prstGeom>
              <a:noFill/>
              <a:ln w="25400">
                <a:solidFill>
                  <a:schemeClr val="tx1"/>
                </a:solidFill>
                <a:round/>
                <a:headEnd/>
                <a:tailEnd/>
              </a:ln>
            </p:spPr>
            <p:txBody>
              <a:bodyPr wrap="none" anchor="ctr"/>
              <a:lstStyle/>
              <a:p>
                <a:endParaRPr lang="zh-CN" altLang="en-US"/>
              </a:p>
            </p:txBody>
          </p:sp>
          <p:sp>
            <p:nvSpPr>
              <p:cNvPr id="45113" name="Freeform 100"/>
              <p:cNvSpPr>
                <a:spLocks/>
              </p:cNvSpPr>
              <p:nvPr/>
            </p:nvSpPr>
            <p:spPr bwMode="auto">
              <a:xfrm>
                <a:off x="2819" y="1116"/>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zh-CN" altLang="en-US"/>
              </a:p>
            </p:txBody>
          </p:sp>
          <p:grpSp>
            <p:nvGrpSpPr>
              <p:cNvPr id="45114" name="Group 101"/>
              <p:cNvGrpSpPr>
                <a:grpSpLocks/>
              </p:cNvGrpSpPr>
              <p:nvPr/>
            </p:nvGrpSpPr>
            <p:grpSpPr bwMode="auto">
              <a:xfrm>
                <a:off x="3265" y="955"/>
                <a:ext cx="325" cy="289"/>
                <a:chOff x="3671" y="1797"/>
                <a:chExt cx="325" cy="289"/>
              </a:xfrm>
            </p:grpSpPr>
            <p:sp>
              <p:nvSpPr>
                <p:cNvPr id="45115" name="Freeform 102"/>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zh-CN" altLang="en-US"/>
                </a:p>
              </p:txBody>
            </p:sp>
            <p:sp>
              <p:nvSpPr>
                <p:cNvPr id="45116" name="Freeform 103"/>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zh-CN" altLang="en-US"/>
                </a:p>
              </p:txBody>
            </p:sp>
          </p:grpSp>
        </p:grpSp>
        <p:grpSp>
          <p:nvGrpSpPr>
            <p:cNvPr id="45069" name="Group 104"/>
            <p:cNvGrpSpPr>
              <a:grpSpLocks/>
            </p:cNvGrpSpPr>
            <p:nvPr/>
          </p:nvGrpSpPr>
          <p:grpSpPr bwMode="auto">
            <a:xfrm>
              <a:off x="5181600" y="4892130"/>
              <a:ext cx="3297238" cy="814388"/>
              <a:chOff x="1965" y="881"/>
              <a:chExt cx="2077" cy="513"/>
            </a:xfrm>
          </p:grpSpPr>
          <p:sp>
            <p:nvSpPr>
              <p:cNvPr id="45071" name="Freeform 105" descr="25%"/>
              <p:cNvSpPr>
                <a:spLocks/>
              </p:cNvSpPr>
              <p:nvPr/>
            </p:nvSpPr>
            <p:spPr bwMode="auto">
              <a:xfrm>
                <a:off x="3742" y="97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zh-CN" altLang="en-US"/>
              </a:p>
            </p:txBody>
          </p:sp>
          <p:sp>
            <p:nvSpPr>
              <p:cNvPr id="45072" name="Freeform 106"/>
              <p:cNvSpPr>
                <a:spLocks/>
              </p:cNvSpPr>
              <p:nvPr/>
            </p:nvSpPr>
            <p:spPr bwMode="auto">
              <a:xfrm>
                <a:off x="2891" y="88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zh-CN" altLang="en-US"/>
              </a:p>
            </p:txBody>
          </p:sp>
          <p:sp>
            <p:nvSpPr>
              <p:cNvPr id="45073" name="Rectangle 107"/>
              <p:cNvSpPr>
                <a:spLocks noChangeArrowheads="1"/>
              </p:cNvSpPr>
              <p:nvPr/>
            </p:nvSpPr>
            <p:spPr bwMode="auto">
              <a:xfrm rot="5400000">
                <a:off x="2792" y="1004"/>
                <a:ext cx="384"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ALU</a:t>
                </a:r>
              </a:p>
            </p:txBody>
          </p:sp>
          <p:sp>
            <p:nvSpPr>
              <p:cNvPr id="45074" name="Rectangle 108"/>
              <p:cNvSpPr>
                <a:spLocks noChangeArrowheads="1"/>
              </p:cNvSpPr>
              <p:nvPr/>
            </p:nvSpPr>
            <p:spPr bwMode="auto">
              <a:xfrm>
                <a:off x="2025" y="1011"/>
                <a:ext cx="228" cy="210"/>
              </a:xfrm>
              <a:prstGeom prst="rect">
                <a:avLst/>
              </a:prstGeom>
              <a:noFill/>
              <a:ln w="12700">
                <a:noFill/>
                <a:miter lim="800000"/>
                <a:headEnd/>
                <a:tailEnd/>
              </a:ln>
            </p:spPr>
            <p:txBody>
              <a:bodyPr wrap="none" lIns="90487" tIns="44450" rIns="90487" bIns="44450">
                <a:spAutoFit/>
              </a:bodyPr>
              <a:lstStyle/>
              <a:p>
                <a:pPr algn="ctr"/>
                <a:r>
                  <a:rPr lang="en-US" altLang="zh-CN" sz="1600">
                    <a:latin typeface="Times" pitchFamily="18" charset="0"/>
                    <a:ea typeface="黑体" pitchFamily="2" charset="-122"/>
                  </a:rPr>
                  <a:t>I$</a:t>
                </a:r>
              </a:p>
            </p:txBody>
          </p:sp>
          <p:grpSp>
            <p:nvGrpSpPr>
              <p:cNvPr id="45075" name="Group 109"/>
              <p:cNvGrpSpPr>
                <a:grpSpLocks/>
              </p:cNvGrpSpPr>
              <p:nvPr/>
            </p:nvGrpSpPr>
            <p:grpSpPr bwMode="auto">
              <a:xfrm>
                <a:off x="1965" y="977"/>
                <a:ext cx="340" cy="289"/>
                <a:chOff x="1935" y="1349"/>
                <a:chExt cx="340" cy="289"/>
              </a:xfrm>
            </p:grpSpPr>
            <p:sp>
              <p:nvSpPr>
                <p:cNvPr id="45093" name="Freeform 110"/>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zh-CN" altLang="en-US"/>
                </a:p>
              </p:txBody>
            </p:sp>
            <p:sp>
              <p:nvSpPr>
                <p:cNvPr id="45094" name="Freeform 111"/>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zh-CN" altLang="en-US"/>
                </a:p>
              </p:txBody>
            </p:sp>
          </p:grpSp>
          <p:sp>
            <p:nvSpPr>
              <p:cNvPr id="45076" name="Rectangle 112"/>
              <p:cNvSpPr>
                <a:spLocks noChangeArrowheads="1"/>
              </p:cNvSpPr>
              <p:nvPr/>
            </p:nvSpPr>
            <p:spPr bwMode="auto">
              <a:xfrm>
                <a:off x="2406" y="984"/>
                <a:ext cx="327"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Reg</a:t>
                </a:r>
              </a:p>
            </p:txBody>
          </p:sp>
          <p:sp>
            <p:nvSpPr>
              <p:cNvPr id="45077" name="Freeform 113"/>
              <p:cNvSpPr>
                <a:spLocks/>
              </p:cNvSpPr>
              <p:nvPr/>
            </p:nvSpPr>
            <p:spPr bwMode="auto">
              <a:xfrm>
                <a:off x="2425" y="977"/>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zh-CN" altLang="en-US"/>
              </a:p>
            </p:txBody>
          </p:sp>
          <p:sp>
            <p:nvSpPr>
              <p:cNvPr id="45078" name="Freeform 114"/>
              <p:cNvSpPr>
                <a:spLocks/>
              </p:cNvSpPr>
              <p:nvPr/>
            </p:nvSpPr>
            <p:spPr bwMode="auto">
              <a:xfrm>
                <a:off x="2573" y="977"/>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zh-CN" altLang="en-US"/>
              </a:p>
            </p:txBody>
          </p:sp>
          <p:sp>
            <p:nvSpPr>
              <p:cNvPr id="45079" name="Line 115"/>
              <p:cNvSpPr>
                <a:spLocks noChangeShapeType="1"/>
              </p:cNvSpPr>
              <p:nvPr/>
            </p:nvSpPr>
            <p:spPr bwMode="auto">
              <a:xfrm>
                <a:off x="2310" y="1121"/>
                <a:ext cx="96" cy="0"/>
              </a:xfrm>
              <a:prstGeom prst="line">
                <a:avLst/>
              </a:prstGeom>
              <a:noFill/>
              <a:ln w="25400">
                <a:solidFill>
                  <a:schemeClr val="tx1"/>
                </a:solidFill>
                <a:round/>
                <a:headEnd/>
                <a:tailEnd/>
              </a:ln>
            </p:spPr>
            <p:txBody>
              <a:bodyPr wrap="none" anchor="ctr"/>
              <a:lstStyle/>
              <a:p>
                <a:endParaRPr lang="zh-CN" altLang="en-US"/>
              </a:p>
            </p:txBody>
          </p:sp>
          <p:sp>
            <p:nvSpPr>
              <p:cNvPr id="45080" name="Freeform 116"/>
              <p:cNvSpPr>
                <a:spLocks/>
              </p:cNvSpPr>
              <p:nvPr/>
            </p:nvSpPr>
            <p:spPr bwMode="auto">
              <a:xfrm>
                <a:off x="2372" y="1025"/>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zh-CN" altLang="en-US"/>
              </a:p>
            </p:txBody>
          </p:sp>
          <p:sp>
            <p:nvSpPr>
              <p:cNvPr id="45081" name="Line 117"/>
              <p:cNvSpPr>
                <a:spLocks noChangeShapeType="1"/>
              </p:cNvSpPr>
              <p:nvPr/>
            </p:nvSpPr>
            <p:spPr bwMode="auto">
              <a:xfrm>
                <a:off x="2726" y="1025"/>
                <a:ext cx="157" cy="0"/>
              </a:xfrm>
              <a:prstGeom prst="line">
                <a:avLst/>
              </a:prstGeom>
              <a:noFill/>
              <a:ln w="25400">
                <a:solidFill>
                  <a:schemeClr val="tx1"/>
                </a:solidFill>
                <a:round/>
                <a:headEnd/>
                <a:tailEnd/>
              </a:ln>
            </p:spPr>
            <p:txBody>
              <a:bodyPr wrap="none" anchor="ctr"/>
              <a:lstStyle/>
              <a:p>
                <a:endParaRPr lang="zh-CN" altLang="en-US"/>
              </a:p>
            </p:txBody>
          </p:sp>
          <p:sp>
            <p:nvSpPr>
              <p:cNvPr id="45082" name="Rectangle 118"/>
              <p:cNvSpPr>
                <a:spLocks noChangeArrowheads="1"/>
              </p:cNvSpPr>
              <p:nvPr/>
            </p:nvSpPr>
            <p:spPr bwMode="auto">
              <a:xfrm>
                <a:off x="3255" y="1021"/>
                <a:ext cx="302"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 D$</a:t>
                </a:r>
              </a:p>
            </p:txBody>
          </p:sp>
          <p:sp>
            <p:nvSpPr>
              <p:cNvPr id="45083" name="Rectangle 119"/>
              <p:cNvSpPr>
                <a:spLocks noChangeArrowheads="1"/>
              </p:cNvSpPr>
              <p:nvPr/>
            </p:nvSpPr>
            <p:spPr bwMode="auto">
              <a:xfrm>
                <a:off x="3715" y="979"/>
                <a:ext cx="327" cy="210"/>
              </a:xfrm>
              <a:prstGeom prst="rect">
                <a:avLst/>
              </a:prstGeom>
              <a:noFill/>
              <a:ln w="12700">
                <a:noFill/>
                <a:miter lim="800000"/>
                <a:headEnd/>
                <a:tailEnd/>
              </a:ln>
            </p:spPr>
            <p:txBody>
              <a:bodyPr wrap="none" lIns="90487" tIns="44450" rIns="90487" bIns="44450">
                <a:spAutoFit/>
              </a:bodyPr>
              <a:lstStyle/>
              <a:p>
                <a:r>
                  <a:rPr lang="en-US" altLang="zh-CN" sz="1600">
                    <a:latin typeface="Times" pitchFamily="18" charset="0"/>
                    <a:ea typeface="黑体" pitchFamily="2" charset="-122"/>
                  </a:rPr>
                  <a:t>Reg</a:t>
                </a:r>
              </a:p>
            </p:txBody>
          </p:sp>
          <p:sp>
            <p:nvSpPr>
              <p:cNvPr id="45084" name="Freeform 120"/>
              <p:cNvSpPr>
                <a:spLocks/>
              </p:cNvSpPr>
              <p:nvPr/>
            </p:nvSpPr>
            <p:spPr bwMode="auto">
              <a:xfrm>
                <a:off x="3883" y="97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zh-CN" altLang="en-US"/>
              </a:p>
            </p:txBody>
          </p:sp>
          <p:sp>
            <p:nvSpPr>
              <p:cNvPr id="45085" name="Line 121"/>
              <p:cNvSpPr>
                <a:spLocks noChangeShapeType="1"/>
              </p:cNvSpPr>
              <p:nvPr/>
            </p:nvSpPr>
            <p:spPr bwMode="auto">
              <a:xfrm>
                <a:off x="3595" y="1121"/>
                <a:ext cx="139" cy="0"/>
              </a:xfrm>
              <a:prstGeom prst="line">
                <a:avLst/>
              </a:prstGeom>
              <a:noFill/>
              <a:ln w="25400">
                <a:solidFill>
                  <a:schemeClr val="tx1"/>
                </a:solidFill>
                <a:round/>
                <a:headEnd/>
                <a:tailEnd/>
              </a:ln>
            </p:spPr>
            <p:txBody>
              <a:bodyPr wrap="none" anchor="ctr"/>
              <a:lstStyle/>
              <a:p>
                <a:endParaRPr lang="zh-CN" altLang="en-US"/>
              </a:p>
            </p:txBody>
          </p:sp>
          <p:sp>
            <p:nvSpPr>
              <p:cNvPr id="45086" name="Line 122"/>
              <p:cNvSpPr>
                <a:spLocks noChangeShapeType="1"/>
              </p:cNvSpPr>
              <p:nvPr/>
            </p:nvSpPr>
            <p:spPr bwMode="auto">
              <a:xfrm>
                <a:off x="3111" y="1121"/>
                <a:ext cx="155" cy="0"/>
              </a:xfrm>
              <a:prstGeom prst="line">
                <a:avLst/>
              </a:prstGeom>
              <a:noFill/>
              <a:ln w="25400">
                <a:solidFill>
                  <a:schemeClr val="tx1"/>
                </a:solidFill>
                <a:round/>
                <a:headEnd/>
                <a:tailEnd/>
              </a:ln>
            </p:spPr>
            <p:txBody>
              <a:bodyPr wrap="none" anchor="ctr"/>
              <a:lstStyle/>
              <a:p>
                <a:endParaRPr lang="zh-CN" altLang="en-US"/>
              </a:p>
            </p:txBody>
          </p:sp>
          <p:sp>
            <p:nvSpPr>
              <p:cNvPr id="45087" name="Freeform 123"/>
              <p:cNvSpPr>
                <a:spLocks/>
              </p:cNvSpPr>
              <p:nvPr/>
            </p:nvSpPr>
            <p:spPr bwMode="auto">
              <a:xfrm>
                <a:off x="3232" y="1121"/>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zh-CN" altLang="en-US"/>
              </a:p>
            </p:txBody>
          </p:sp>
          <p:sp>
            <p:nvSpPr>
              <p:cNvPr id="45088" name="Line 124"/>
              <p:cNvSpPr>
                <a:spLocks noChangeShapeType="1"/>
              </p:cNvSpPr>
              <p:nvPr/>
            </p:nvSpPr>
            <p:spPr bwMode="auto">
              <a:xfrm>
                <a:off x="2726" y="1217"/>
                <a:ext cx="157" cy="0"/>
              </a:xfrm>
              <a:prstGeom prst="line">
                <a:avLst/>
              </a:prstGeom>
              <a:noFill/>
              <a:ln w="25400">
                <a:solidFill>
                  <a:schemeClr val="tx1"/>
                </a:solidFill>
                <a:round/>
                <a:headEnd/>
                <a:tailEnd/>
              </a:ln>
            </p:spPr>
            <p:txBody>
              <a:bodyPr wrap="none" anchor="ctr"/>
              <a:lstStyle/>
              <a:p>
                <a:endParaRPr lang="zh-CN" altLang="en-US"/>
              </a:p>
            </p:txBody>
          </p:sp>
          <p:sp>
            <p:nvSpPr>
              <p:cNvPr id="45089" name="Freeform 125"/>
              <p:cNvSpPr>
                <a:spLocks/>
              </p:cNvSpPr>
              <p:nvPr/>
            </p:nvSpPr>
            <p:spPr bwMode="auto">
              <a:xfrm>
                <a:off x="2819" y="1116"/>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zh-CN" altLang="en-US"/>
              </a:p>
            </p:txBody>
          </p:sp>
          <p:grpSp>
            <p:nvGrpSpPr>
              <p:cNvPr id="45090" name="Group 126"/>
              <p:cNvGrpSpPr>
                <a:grpSpLocks/>
              </p:cNvGrpSpPr>
              <p:nvPr/>
            </p:nvGrpSpPr>
            <p:grpSpPr bwMode="auto">
              <a:xfrm>
                <a:off x="3265" y="955"/>
                <a:ext cx="325" cy="289"/>
                <a:chOff x="3671" y="1797"/>
                <a:chExt cx="325" cy="289"/>
              </a:xfrm>
            </p:grpSpPr>
            <p:sp>
              <p:nvSpPr>
                <p:cNvPr id="45091" name="Freeform 127"/>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zh-CN" altLang="en-US"/>
                </a:p>
              </p:txBody>
            </p:sp>
            <p:sp>
              <p:nvSpPr>
                <p:cNvPr id="45092" name="Freeform 128"/>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zh-CN" altLang="en-US"/>
                </a:p>
              </p:txBody>
            </p:sp>
          </p:grpSp>
        </p:grpSp>
        <p:sp>
          <p:nvSpPr>
            <p:cNvPr id="45070" name="Rectangle 129"/>
            <p:cNvSpPr>
              <a:spLocks noChangeArrowheads="1"/>
            </p:cNvSpPr>
            <p:nvPr/>
          </p:nvSpPr>
          <p:spPr bwMode="auto">
            <a:xfrm>
              <a:off x="457200" y="3291930"/>
              <a:ext cx="841576" cy="520655"/>
            </a:xfrm>
            <a:prstGeom prst="rect">
              <a:avLst/>
            </a:prstGeom>
            <a:noFill/>
            <a:ln w="12700">
              <a:noFill/>
              <a:miter lim="800000"/>
              <a:headEnd/>
              <a:tailEnd/>
            </a:ln>
          </p:spPr>
          <p:txBody>
            <a:bodyPr wrap="none" lIns="90487" tIns="44450" rIns="90487" bIns="44450">
              <a:spAutoFit/>
            </a:bodyPr>
            <a:lstStyle/>
            <a:p>
              <a:r>
                <a:rPr lang="en-US" altLang="zh-CN" sz="2800">
                  <a:solidFill>
                    <a:srgbClr val="FF0000"/>
                  </a:solidFill>
                  <a:ea typeface="黑体" pitchFamily="2" charset="-122"/>
                </a:rPr>
                <a:t>nop</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539750" y="404664"/>
            <a:ext cx="7704138" cy="372603"/>
          </a:xfrm>
        </p:spPr>
        <p:txBody>
          <a:bodyPr/>
          <a:lstStyle/>
          <a:p>
            <a:r>
              <a:rPr lang="zh-CN" altLang="en-US" i="0" dirty="0">
                <a:solidFill>
                  <a:schemeClr val="accent1"/>
                </a:solidFill>
              </a:rPr>
              <a:t>逻辑函数的简化法 </a:t>
            </a:r>
            <a:r>
              <a:rPr lang="en-US" altLang="zh-CN" i="0" dirty="0">
                <a:solidFill>
                  <a:schemeClr val="accent1"/>
                </a:solidFill>
                <a:latin typeface="Arial" charset="0"/>
              </a:rPr>
              <a:t>——</a:t>
            </a:r>
            <a:r>
              <a:rPr lang="en-US" altLang="zh-CN" i="0" dirty="0">
                <a:solidFill>
                  <a:schemeClr val="accent1"/>
                </a:solidFill>
              </a:rPr>
              <a:t> </a:t>
            </a:r>
            <a:r>
              <a:rPr lang="zh-CN" altLang="en-US" i="0" dirty="0">
                <a:solidFill>
                  <a:schemeClr val="accent1"/>
                </a:solidFill>
              </a:rPr>
              <a:t>吸收项法和配项法</a:t>
            </a:r>
            <a:endParaRPr lang="en-US" altLang="zh-CN" i="0" dirty="0">
              <a:solidFill>
                <a:schemeClr val="accent1"/>
              </a:solidFill>
            </a:endParaRPr>
          </a:p>
        </p:txBody>
      </p:sp>
      <p:sp>
        <p:nvSpPr>
          <p:cNvPr id="11267" name="Text Box 4"/>
          <p:cNvSpPr txBox="1">
            <a:spLocks noChangeArrowheads="1"/>
          </p:cNvSpPr>
          <p:nvPr/>
        </p:nvSpPr>
        <p:spPr bwMode="auto">
          <a:xfrm>
            <a:off x="439738" y="1125538"/>
            <a:ext cx="7923212" cy="436562"/>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nSpc>
                <a:spcPct val="85000"/>
              </a:lnSpc>
              <a:spcBef>
                <a:spcPct val="50000"/>
              </a:spcBef>
            </a:pPr>
            <a:r>
              <a:rPr kumimoji="1" lang="en-US" altLang="zh-CN" sz="2600" b="0" dirty="0">
                <a:solidFill>
                  <a:srgbClr val="C00000"/>
                </a:solidFill>
                <a:latin typeface="华文新魏" pitchFamily="2" charset="-122"/>
                <a:ea typeface="华文新魏" pitchFamily="2" charset="-122"/>
              </a:rPr>
              <a:t>2</a:t>
            </a:r>
            <a:r>
              <a:rPr kumimoji="1" lang="zh-CN" altLang="en-US" sz="2600" b="0" dirty="0">
                <a:solidFill>
                  <a:srgbClr val="C00000"/>
                </a:solidFill>
                <a:latin typeface="华文新魏" pitchFamily="2" charset="-122"/>
                <a:ea typeface="华文新魏" pitchFamily="2" charset="-122"/>
              </a:rPr>
              <a:t>、吸收项法</a:t>
            </a:r>
            <a:r>
              <a:rPr kumimoji="1" lang="en-US" altLang="zh-CN" sz="2600" b="0" dirty="0">
                <a:solidFill>
                  <a:srgbClr val="C00000"/>
                </a:solidFill>
                <a:latin typeface="Times New Roman" pitchFamily="18" charset="0"/>
                <a:ea typeface="华文新魏" pitchFamily="2" charset="-122"/>
              </a:rPr>
              <a:t>——</a:t>
            </a:r>
            <a:r>
              <a:rPr kumimoji="1" lang="zh-CN" altLang="en-US" sz="2600" b="0" dirty="0">
                <a:solidFill>
                  <a:srgbClr val="C00000"/>
                </a:solidFill>
                <a:latin typeface="华文新魏" pitchFamily="2" charset="-122"/>
                <a:ea typeface="华文新魏" pitchFamily="2" charset="-122"/>
              </a:rPr>
              <a:t>利用吸收律和包含律减少</a:t>
            </a:r>
            <a:r>
              <a:rPr kumimoji="1" lang="zh-CN" altLang="en-US" sz="2600" b="0" dirty="0">
                <a:solidFill>
                  <a:srgbClr val="C00000"/>
                </a:solidFill>
                <a:latin typeface="Times New Roman" pitchFamily="18" charset="0"/>
                <a:ea typeface="华文新魏" pitchFamily="2" charset="-122"/>
              </a:rPr>
              <a:t>“</a:t>
            </a:r>
            <a:r>
              <a:rPr kumimoji="1" lang="zh-CN" altLang="en-US" sz="2600" b="0" dirty="0">
                <a:solidFill>
                  <a:srgbClr val="C00000"/>
                </a:solidFill>
                <a:latin typeface="华文新魏" pitchFamily="2" charset="-122"/>
                <a:ea typeface="华文新魏" pitchFamily="2" charset="-122"/>
              </a:rPr>
              <a:t>与</a:t>
            </a:r>
            <a:r>
              <a:rPr kumimoji="1" lang="zh-CN" altLang="en-US" sz="2600" b="0" dirty="0">
                <a:solidFill>
                  <a:srgbClr val="C00000"/>
                </a:solidFill>
                <a:latin typeface="Times New Roman" pitchFamily="18" charset="0"/>
                <a:ea typeface="华文新魏" pitchFamily="2" charset="-122"/>
              </a:rPr>
              <a:t>”</a:t>
            </a:r>
            <a:r>
              <a:rPr kumimoji="1" lang="zh-CN" altLang="en-US" sz="2600" b="0" dirty="0">
                <a:solidFill>
                  <a:srgbClr val="C00000"/>
                </a:solidFill>
                <a:latin typeface="华文新魏" pitchFamily="2" charset="-122"/>
                <a:ea typeface="华文新魏" pitchFamily="2" charset="-122"/>
              </a:rPr>
              <a:t>项</a:t>
            </a:r>
          </a:p>
        </p:txBody>
      </p:sp>
      <p:sp>
        <p:nvSpPr>
          <p:cNvPr id="11268" name="Text Box 6"/>
          <p:cNvSpPr txBox="1">
            <a:spLocks noChangeArrowheads="1"/>
          </p:cNvSpPr>
          <p:nvPr/>
        </p:nvSpPr>
        <p:spPr bwMode="auto">
          <a:xfrm>
            <a:off x="417513" y="3684588"/>
            <a:ext cx="6764337" cy="436562"/>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nSpc>
                <a:spcPct val="85000"/>
              </a:lnSpc>
              <a:spcBef>
                <a:spcPct val="50000"/>
              </a:spcBef>
            </a:pPr>
            <a:r>
              <a:rPr kumimoji="1" lang="en-US" altLang="zh-CN" sz="2600" b="0" dirty="0">
                <a:solidFill>
                  <a:srgbClr val="C00000"/>
                </a:solidFill>
                <a:latin typeface="华文新魏" pitchFamily="2" charset="-122"/>
                <a:ea typeface="华文新魏" pitchFamily="2" charset="-122"/>
              </a:rPr>
              <a:t>3</a:t>
            </a:r>
            <a:r>
              <a:rPr kumimoji="1" lang="zh-CN" altLang="en-US" sz="2600" b="0" dirty="0">
                <a:solidFill>
                  <a:srgbClr val="C00000"/>
                </a:solidFill>
                <a:latin typeface="华文新魏" pitchFamily="2" charset="-122"/>
                <a:ea typeface="华文新魏" pitchFamily="2" charset="-122"/>
              </a:rPr>
              <a:t>、配项法</a:t>
            </a:r>
            <a:r>
              <a:rPr kumimoji="1" lang="en-US" altLang="zh-CN" sz="2600" b="0" dirty="0">
                <a:solidFill>
                  <a:srgbClr val="C00000"/>
                </a:solidFill>
                <a:latin typeface="Times New Roman" pitchFamily="18" charset="0"/>
                <a:ea typeface="华文新魏" pitchFamily="2" charset="-122"/>
              </a:rPr>
              <a:t>——</a:t>
            </a:r>
            <a:r>
              <a:rPr kumimoji="1" lang="zh-CN" altLang="en-US" sz="2600" b="0" dirty="0">
                <a:solidFill>
                  <a:srgbClr val="C00000"/>
                </a:solidFill>
                <a:latin typeface="华文新魏" pitchFamily="2" charset="-122"/>
                <a:ea typeface="华文新魏" pitchFamily="2" charset="-122"/>
              </a:rPr>
              <a:t>利用互补律，配在乘积项上</a:t>
            </a:r>
          </a:p>
        </p:txBody>
      </p:sp>
      <p:grpSp>
        <p:nvGrpSpPr>
          <p:cNvPr id="11269" name="Group 31"/>
          <p:cNvGrpSpPr>
            <a:grpSpLocks/>
          </p:cNvGrpSpPr>
          <p:nvPr/>
        </p:nvGrpSpPr>
        <p:grpSpPr bwMode="auto">
          <a:xfrm>
            <a:off x="323850" y="1628775"/>
            <a:ext cx="5140325" cy="461963"/>
            <a:chOff x="-300" y="1026"/>
            <a:chExt cx="3238" cy="291"/>
          </a:xfrm>
        </p:grpSpPr>
        <p:sp>
          <p:nvSpPr>
            <p:cNvPr id="11297" name="Text Box 9"/>
            <p:cNvSpPr txBox="1">
              <a:spLocks noChangeArrowheads="1"/>
            </p:cNvSpPr>
            <p:nvPr/>
          </p:nvSpPr>
          <p:spPr bwMode="auto">
            <a:xfrm>
              <a:off x="-300" y="1026"/>
              <a:ext cx="1392" cy="291"/>
            </a:xfrm>
            <a:prstGeom prst="rect">
              <a:avLst/>
            </a:prstGeom>
            <a:noFill/>
            <a:ln w="9525">
              <a:noFill/>
              <a:miter lim="800000"/>
              <a:headEnd/>
              <a:tailEnd/>
            </a:ln>
          </p:spPr>
          <p:txBody>
            <a:bodyPr>
              <a:spAutoFit/>
            </a:bodyPr>
            <a:lstStyle/>
            <a:p>
              <a:pPr>
                <a:spcBef>
                  <a:spcPct val="50000"/>
                </a:spcBef>
              </a:pPr>
              <a:r>
                <a:rPr kumimoji="1" lang="zh-CN" altLang="en-US" sz="2200"/>
                <a:t>化简</a:t>
              </a:r>
              <a:r>
                <a:rPr kumimoji="1" lang="zh-CN" altLang="en-US" sz="2400"/>
                <a:t> </a:t>
              </a:r>
            </a:p>
          </p:txBody>
        </p:sp>
        <p:graphicFrame>
          <p:nvGraphicFramePr>
            <p:cNvPr id="11298" name="Object 74"/>
            <p:cNvGraphicFramePr>
              <a:graphicFrameLocks noChangeAspect="1"/>
            </p:cNvGraphicFramePr>
            <p:nvPr/>
          </p:nvGraphicFramePr>
          <p:xfrm>
            <a:off x="380" y="1026"/>
            <a:ext cx="2558" cy="241"/>
          </p:xfrm>
          <a:graphic>
            <a:graphicData uri="http://schemas.openxmlformats.org/presentationml/2006/ole">
              <mc:AlternateContent xmlns:mc="http://schemas.openxmlformats.org/markup-compatibility/2006">
                <mc:Choice xmlns:v="urn:schemas-microsoft-com:vml" Requires="v">
                  <p:oleObj spid="_x0000_s11675" name="公式" r:id="rId4" imgW="2005729" imgH="203112" progId="Equation.3">
                    <p:embed/>
                  </p:oleObj>
                </mc:Choice>
                <mc:Fallback>
                  <p:oleObj name="公式" r:id="rId4" imgW="2005729" imgH="203112" progId="Equation.3">
                    <p:embed/>
                    <p:pic>
                      <p:nvPicPr>
                        <p:cNvPr id="0" name="Picture 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 y="1026"/>
                          <a:ext cx="2558" cy="241"/>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grpSp>
        <p:nvGrpSpPr>
          <p:cNvPr id="11270" name="Group 32"/>
          <p:cNvGrpSpPr>
            <a:grpSpLocks/>
          </p:cNvGrpSpPr>
          <p:nvPr/>
        </p:nvGrpSpPr>
        <p:grpSpPr bwMode="auto">
          <a:xfrm>
            <a:off x="419100" y="4084638"/>
            <a:ext cx="3827463" cy="449262"/>
            <a:chOff x="0" y="2525"/>
            <a:chExt cx="2411" cy="283"/>
          </a:xfrm>
        </p:grpSpPr>
        <p:sp>
          <p:nvSpPr>
            <p:cNvPr id="11295" name="Text Box 22"/>
            <p:cNvSpPr txBox="1">
              <a:spLocks noChangeArrowheads="1"/>
            </p:cNvSpPr>
            <p:nvPr/>
          </p:nvSpPr>
          <p:spPr bwMode="auto">
            <a:xfrm>
              <a:off x="0" y="2525"/>
              <a:ext cx="1464" cy="271"/>
            </a:xfrm>
            <a:prstGeom prst="rect">
              <a:avLst/>
            </a:prstGeom>
            <a:noFill/>
            <a:ln w="9525">
              <a:noFill/>
              <a:miter lim="800000"/>
              <a:headEnd/>
              <a:tailEnd/>
            </a:ln>
          </p:spPr>
          <p:txBody>
            <a:bodyPr>
              <a:spAutoFit/>
            </a:bodyPr>
            <a:lstStyle/>
            <a:p>
              <a:pPr>
                <a:spcBef>
                  <a:spcPct val="50000"/>
                </a:spcBef>
              </a:pPr>
              <a:r>
                <a:rPr kumimoji="1" lang="zh-CN" altLang="en-US" sz="2200"/>
                <a:t>化简</a:t>
              </a:r>
              <a:r>
                <a:rPr kumimoji="1" lang="zh-CN" altLang="en-US" sz="2000"/>
                <a:t> </a:t>
              </a:r>
            </a:p>
          </p:txBody>
        </p:sp>
        <p:graphicFrame>
          <p:nvGraphicFramePr>
            <p:cNvPr id="11296" name="Object 75"/>
            <p:cNvGraphicFramePr>
              <a:graphicFrameLocks noChangeAspect="1"/>
            </p:cNvGraphicFramePr>
            <p:nvPr/>
          </p:nvGraphicFramePr>
          <p:xfrm>
            <a:off x="711" y="2566"/>
            <a:ext cx="1700" cy="242"/>
          </p:xfrm>
          <a:graphic>
            <a:graphicData uri="http://schemas.openxmlformats.org/presentationml/2006/ole">
              <mc:AlternateContent xmlns:mc="http://schemas.openxmlformats.org/markup-compatibility/2006">
                <mc:Choice xmlns:v="urn:schemas-microsoft-com:vml" Requires="v">
                  <p:oleObj spid="_x0000_s11676" name="公式" r:id="rId6" imgW="1333500" imgH="203200" progId="Equation.3">
                    <p:embed/>
                  </p:oleObj>
                </mc:Choice>
                <mc:Fallback>
                  <p:oleObj name="公式" r:id="rId6" imgW="1333500" imgH="203200" progId="Equation.3">
                    <p:embed/>
                    <p:pic>
                      <p:nvPicPr>
                        <p:cNvPr id="0" name="Picture 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 y="2566"/>
                          <a:ext cx="1700" cy="242"/>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grpSp>
        <p:nvGrpSpPr>
          <p:cNvPr id="11271" name="Group 37"/>
          <p:cNvGrpSpPr>
            <a:grpSpLocks/>
          </p:cNvGrpSpPr>
          <p:nvPr/>
        </p:nvGrpSpPr>
        <p:grpSpPr bwMode="auto">
          <a:xfrm>
            <a:off x="5180013" y="2957513"/>
            <a:ext cx="1692275" cy="700087"/>
            <a:chOff x="3737" y="1832"/>
            <a:chExt cx="1066" cy="441"/>
          </a:xfrm>
        </p:grpSpPr>
        <p:sp>
          <p:nvSpPr>
            <p:cNvPr id="11293" name="AutoShape 35"/>
            <p:cNvSpPr>
              <a:spLocks noChangeArrowheads="1"/>
            </p:cNvSpPr>
            <p:nvPr/>
          </p:nvSpPr>
          <p:spPr bwMode="auto">
            <a:xfrm>
              <a:off x="3737" y="1832"/>
              <a:ext cx="1066" cy="441"/>
            </a:xfrm>
            <a:prstGeom prst="wedgeRoundRectCallout">
              <a:avLst>
                <a:gd name="adj1" fmla="val -90620"/>
                <a:gd name="adj2" fmla="val -29815"/>
                <a:gd name="adj3" fmla="val 16667"/>
              </a:avLst>
            </a:prstGeom>
            <a:solidFill>
              <a:srgbClr val="FFCC66"/>
            </a:solidFill>
            <a:ln w="9525">
              <a:noFill/>
              <a:miter lim="800000"/>
              <a:headEnd/>
              <a:tailEnd/>
            </a:ln>
          </p:spPr>
          <p:txBody>
            <a:bodyPr anchor="b"/>
            <a:lstStyle/>
            <a:p>
              <a:pPr fontAlgn="t"/>
              <a:r>
                <a:rPr lang="zh-CN" altLang="en-US" sz="2000">
                  <a:latin typeface="楷体_GB2312" pitchFamily="49" charset="-122"/>
                  <a:ea typeface="楷体_GB2312" pitchFamily="49" charset="-122"/>
                </a:rPr>
                <a:t>由吸收律</a:t>
              </a:r>
              <a:r>
                <a:rPr lang="en-US" altLang="zh-CN" sz="2000">
                  <a:ea typeface="楷体_GB2312" pitchFamily="49" charset="-122"/>
                </a:rPr>
                <a:t>3</a:t>
              </a:r>
            </a:p>
            <a:p>
              <a:pPr fontAlgn="t"/>
              <a:r>
                <a:rPr lang="en-US" altLang="zh-CN" sz="2000" i="1">
                  <a:latin typeface="楷体_GB2312" pitchFamily="49" charset="-122"/>
                  <a:ea typeface="楷体_GB2312" pitchFamily="49" charset="-122"/>
                </a:rPr>
                <a:t>A</a:t>
              </a:r>
              <a:r>
                <a:rPr lang="en-US" altLang="zh-CN" sz="2000">
                  <a:latin typeface="楷体_GB2312" pitchFamily="49" charset="-122"/>
                  <a:ea typeface="楷体_GB2312" pitchFamily="49" charset="-122"/>
                </a:rPr>
                <a:t>+</a:t>
              </a:r>
              <a:r>
                <a:rPr lang="en-US" altLang="zh-CN" sz="2000" i="1">
                  <a:latin typeface="楷体_GB2312" pitchFamily="49" charset="-122"/>
                  <a:ea typeface="楷体_GB2312" pitchFamily="49" charset="-122"/>
                </a:rPr>
                <a:t>AB</a:t>
              </a:r>
              <a:r>
                <a:rPr lang="en-US" altLang="zh-CN" sz="2000">
                  <a:latin typeface="楷体_GB2312" pitchFamily="49" charset="-122"/>
                  <a:ea typeface="楷体_GB2312" pitchFamily="49" charset="-122"/>
                </a:rPr>
                <a:t>=</a:t>
              </a:r>
              <a:r>
                <a:rPr lang="en-US" altLang="zh-CN" sz="2000" i="1">
                  <a:latin typeface="楷体_GB2312" pitchFamily="49" charset="-122"/>
                  <a:ea typeface="楷体_GB2312" pitchFamily="49" charset="-122"/>
                </a:rPr>
                <a:t>A</a:t>
              </a:r>
              <a:r>
                <a:rPr lang="en-US" altLang="zh-CN" sz="2000">
                  <a:latin typeface="楷体_GB2312" pitchFamily="49" charset="-122"/>
                  <a:ea typeface="楷体_GB2312" pitchFamily="49" charset="-122"/>
                </a:rPr>
                <a:t>+</a:t>
              </a:r>
              <a:r>
                <a:rPr lang="en-US" altLang="zh-CN" sz="2000" i="1">
                  <a:latin typeface="楷体_GB2312" pitchFamily="49" charset="-122"/>
                  <a:ea typeface="楷体_GB2312" pitchFamily="49" charset="-122"/>
                </a:rPr>
                <a:t>B</a:t>
              </a:r>
            </a:p>
          </p:txBody>
        </p:sp>
        <p:sp>
          <p:nvSpPr>
            <p:cNvPr id="11294" name="Line 36"/>
            <p:cNvSpPr>
              <a:spLocks noChangeShapeType="1"/>
            </p:cNvSpPr>
            <p:nvPr/>
          </p:nvSpPr>
          <p:spPr bwMode="auto">
            <a:xfrm>
              <a:off x="3991" y="2028"/>
              <a:ext cx="113" cy="0"/>
            </a:xfrm>
            <a:prstGeom prst="line">
              <a:avLst/>
            </a:prstGeom>
            <a:noFill/>
            <a:ln w="19050">
              <a:solidFill>
                <a:schemeClr val="tx1"/>
              </a:solidFill>
              <a:round/>
              <a:headEnd/>
              <a:tailEnd/>
            </a:ln>
          </p:spPr>
          <p:txBody>
            <a:bodyPr/>
            <a:lstStyle/>
            <a:p>
              <a:endParaRPr lang="zh-CN" altLang="en-US"/>
            </a:p>
          </p:txBody>
        </p:sp>
      </p:grpSp>
      <p:sp>
        <p:nvSpPr>
          <p:cNvPr id="11272" name="Oval 38"/>
          <p:cNvSpPr>
            <a:spLocks noChangeArrowheads="1"/>
          </p:cNvSpPr>
          <p:nvPr/>
        </p:nvSpPr>
        <p:spPr bwMode="auto">
          <a:xfrm>
            <a:off x="3635375" y="2457450"/>
            <a:ext cx="1404938" cy="431800"/>
          </a:xfrm>
          <a:prstGeom prst="ellipse">
            <a:avLst/>
          </a:prstGeom>
          <a:noFill/>
          <a:ln w="19050" algn="ctr">
            <a:solidFill>
              <a:srgbClr val="FF0066"/>
            </a:solidFill>
            <a:prstDash val="dash"/>
            <a:round/>
            <a:headEnd/>
            <a:tailEnd/>
          </a:ln>
        </p:spPr>
        <p:txBody>
          <a:bodyPr wrap="none" anchor="ctr"/>
          <a:lstStyle/>
          <a:p>
            <a:endParaRPr lang="zh-CN" altLang="en-US" sz="2400"/>
          </a:p>
        </p:txBody>
      </p:sp>
      <p:sp>
        <p:nvSpPr>
          <p:cNvPr id="11273" name="Oval 39"/>
          <p:cNvSpPr>
            <a:spLocks noChangeArrowheads="1"/>
          </p:cNvSpPr>
          <p:nvPr/>
        </p:nvSpPr>
        <p:spPr bwMode="auto">
          <a:xfrm>
            <a:off x="4319588" y="4441825"/>
            <a:ext cx="1189037" cy="431800"/>
          </a:xfrm>
          <a:prstGeom prst="ellipse">
            <a:avLst/>
          </a:prstGeom>
          <a:noFill/>
          <a:ln w="19050" algn="ctr">
            <a:solidFill>
              <a:srgbClr val="FF0066"/>
            </a:solidFill>
            <a:prstDash val="dash"/>
            <a:round/>
            <a:headEnd/>
            <a:tailEnd/>
          </a:ln>
        </p:spPr>
        <p:txBody>
          <a:bodyPr wrap="none" anchor="ctr"/>
          <a:lstStyle/>
          <a:p>
            <a:endParaRPr lang="zh-CN" altLang="en-US" sz="2400"/>
          </a:p>
        </p:txBody>
      </p:sp>
      <p:sp>
        <p:nvSpPr>
          <p:cNvPr id="11274" name="Text Box 40"/>
          <p:cNvSpPr txBox="1">
            <a:spLocks noChangeArrowheads="1"/>
          </p:cNvSpPr>
          <p:nvPr/>
        </p:nvSpPr>
        <p:spPr bwMode="auto">
          <a:xfrm>
            <a:off x="5800725" y="4430713"/>
            <a:ext cx="900113"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D42A7F"/>
                </a:solidFill>
                <a:latin typeface="楷体_GB2312" pitchFamily="49" charset="-122"/>
                <a:ea typeface="楷体_GB2312" pitchFamily="49" charset="-122"/>
              </a:rPr>
              <a:t>配项</a:t>
            </a:r>
            <a:endParaRPr lang="zh-CN" altLang="en-US" sz="2000">
              <a:solidFill>
                <a:srgbClr val="D42A7F"/>
              </a:solidFill>
            </a:endParaRPr>
          </a:p>
        </p:txBody>
      </p:sp>
      <p:sp>
        <p:nvSpPr>
          <p:cNvPr id="11275" name="Text Box 41"/>
          <p:cNvSpPr txBox="1">
            <a:spLocks noChangeArrowheads="1"/>
          </p:cNvSpPr>
          <p:nvPr/>
        </p:nvSpPr>
        <p:spPr bwMode="auto">
          <a:xfrm>
            <a:off x="5800725" y="4778375"/>
            <a:ext cx="900113"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D42A7F"/>
                </a:solidFill>
                <a:latin typeface="楷体_GB2312" pitchFamily="49" charset="-122"/>
                <a:ea typeface="楷体_GB2312" pitchFamily="49" charset="-122"/>
              </a:rPr>
              <a:t>展开</a:t>
            </a:r>
            <a:endParaRPr lang="en-US" altLang="zh-CN" sz="2000">
              <a:solidFill>
                <a:srgbClr val="D42A7F"/>
              </a:solidFill>
            </a:endParaRPr>
          </a:p>
        </p:txBody>
      </p:sp>
      <p:sp>
        <p:nvSpPr>
          <p:cNvPr id="11276" name="Text Box 42"/>
          <p:cNvSpPr txBox="1">
            <a:spLocks noChangeArrowheads="1"/>
          </p:cNvSpPr>
          <p:nvPr/>
        </p:nvSpPr>
        <p:spPr bwMode="auto">
          <a:xfrm>
            <a:off x="5800725" y="5218113"/>
            <a:ext cx="900113"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D42A7F"/>
                </a:solidFill>
                <a:latin typeface="楷体_GB2312" pitchFamily="49" charset="-122"/>
                <a:ea typeface="楷体_GB2312" pitchFamily="49" charset="-122"/>
              </a:rPr>
              <a:t>合并</a:t>
            </a:r>
            <a:endParaRPr lang="en-US" altLang="zh-CN" sz="2000">
              <a:solidFill>
                <a:srgbClr val="D42A7F"/>
              </a:solidFill>
            </a:endParaRPr>
          </a:p>
        </p:txBody>
      </p:sp>
      <p:sp>
        <p:nvSpPr>
          <p:cNvPr id="11277" name="Text Box 43"/>
          <p:cNvSpPr txBox="1">
            <a:spLocks noChangeArrowheads="1"/>
          </p:cNvSpPr>
          <p:nvPr/>
        </p:nvSpPr>
        <p:spPr bwMode="auto">
          <a:xfrm>
            <a:off x="5759450" y="5592763"/>
            <a:ext cx="1606550" cy="400050"/>
          </a:xfrm>
          <a:prstGeom prst="rect">
            <a:avLst/>
          </a:prstGeom>
          <a:noFill/>
          <a:ln w="9525" algn="ctr">
            <a:noFill/>
            <a:miter lim="800000"/>
            <a:headEnd/>
            <a:tailEnd/>
          </a:ln>
        </p:spPr>
        <p:txBody>
          <a:bodyPr>
            <a:spAutoFit/>
          </a:bodyPr>
          <a:lstStyle/>
          <a:p>
            <a:pPr>
              <a:buFont typeface="Wingdings" pitchFamily="2" charset="2"/>
              <a:buNone/>
            </a:pPr>
            <a:r>
              <a:rPr lang="en-US" altLang="zh-CN" sz="2000">
                <a:solidFill>
                  <a:srgbClr val="D42A7F"/>
                </a:solidFill>
                <a:latin typeface="楷体_GB2312" pitchFamily="49" charset="-122"/>
                <a:ea typeface="楷体_GB2312" pitchFamily="49" charset="-122"/>
              </a:rPr>
              <a:t>1</a:t>
            </a:r>
            <a:r>
              <a:rPr lang="zh-CN" altLang="en-US" sz="2000">
                <a:solidFill>
                  <a:srgbClr val="D42A7F"/>
                </a:solidFill>
                <a:latin typeface="楷体_GB2312" pitchFamily="49" charset="-122"/>
                <a:ea typeface="楷体_GB2312" pitchFamily="49" charset="-122"/>
              </a:rPr>
              <a:t>律、互补律</a:t>
            </a:r>
            <a:endParaRPr lang="en-US" altLang="zh-CN" sz="2000">
              <a:solidFill>
                <a:srgbClr val="D42A7F"/>
              </a:solidFill>
              <a:latin typeface="楷体_GB2312" pitchFamily="49" charset="-122"/>
              <a:ea typeface="楷体_GB2312" pitchFamily="49" charset="-122"/>
            </a:endParaRPr>
          </a:p>
        </p:txBody>
      </p:sp>
      <p:sp>
        <p:nvSpPr>
          <p:cNvPr id="11278" name="Text Box 44"/>
          <p:cNvSpPr txBox="1">
            <a:spLocks noChangeArrowheads="1"/>
          </p:cNvSpPr>
          <p:nvPr/>
        </p:nvSpPr>
        <p:spPr bwMode="auto">
          <a:xfrm>
            <a:off x="3132138" y="6024563"/>
            <a:ext cx="503237" cy="307975"/>
          </a:xfrm>
          <a:prstGeom prst="rect">
            <a:avLst/>
          </a:prstGeom>
          <a:solidFill>
            <a:schemeClr val="bg1"/>
          </a:solidFill>
          <a:ln w="9525" algn="ctr">
            <a:noFill/>
            <a:miter lim="800000"/>
            <a:headEnd/>
            <a:tailEnd/>
          </a:ln>
        </p:spPr>
        <p:txBody>
          <a:bodyPr>
            <a:spAutoFit/>
          </a:bodyPr>
          <a:lstStyle/>
          <a:p>
            <a:pPr marL="282575" indent="-282575">
              <a:spcBef>
                <a:spcPct val="50000"/>
              </a:spcBef>
              <a:buFont typeface="Wingdings" pitchFamily="2" charset="2"/>
              <a:buNone/>
            </a:pPr>
            <a:endParaRPr lang="zh-CN" altLang="en-US" sz="1400"/>
          </a:p>
        </p:txBody>
      </p:sp>
      <p:sp>
        <p:nvSpPr>
          <p:cNvPr id="11279" name="Text Box 45"/>
          <p:cNvSpPr txBox="1">
            <a:spLocks noChangeArrowheads="1"/>
          </p:cNvSpPr>
          <p:nvPr/>
        </p:nvSpPr>
        <p:spPr bwMode="auto">
          <a:xfrm>
            <a:off x="5954713" y="1957388"/>
            <a:ext cx="1925637"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D42A7F"/>
                </a:solidFill>
                <a:latin typeface="楷体_GB2312" pitchFamily="49" charset="-122"/>
                <a:ea typeface="楷体_GB2312" pitchFamily="49" charset="-122"/>
              </a:rPr>
              <a:t>合并乘积项</a:t>
            </a:r>
            <a:endParaRPr lang="en-US" altLang="zh-CN" sz="2000">
              <a:solidFill>
                <a:srgbClr val="D42A7F"/>
              </a:solidFill>
            </a:endParaRPr>
          </a:p>
        </p:txBody>
      </p:sp>
      <p:grpSp>
        <p:nvGrpSpPr>
          <p:cNvPr id="11280" name="Group 103"/>
          <p:cNvGrpSpPr>
            <a:grpSpLocks/>
          </p:cNvGrpSpPr>
          <p:nvPr/>
        </p:nvGrpSpPr>
        <p:grpSpPr bwMode="auto">
          <a:xfrm>
            <a:off x="900113" y="2024063"/>
            <a:ext cx="4900612" cy="1187450"/>
            <a:chOff x="567" y="1275"/>
            <a:chExt cx="3087" cy="748"/>
          </a:xfrm>
        </p:grpSpPr>
        <p:sp>
          <p:nvSpPr>
            <p:cNvPr id="11290" name="Text Box 16"/>
            <p:cNvSpPr txBox="1">
              <a:spLocks noChangeArrowheads="1"/>
            </p:cNvSpPr>
            <p:nvPr/>
          </p:nvSpPr>
          <p:spPr bwMode="auto">
            <a:xfrm>
              <a:off x="567" y="1275"/>
              <a:ext cx="573" cy="250"/>
            </a:xfrm>
            <a:prstGeom prst="rect">
              <a:avLst/>
            </a:prstGeom>
            <a:noFill/>
            <a:ln w="9525">
              <a:noFill/>
              <a:miter lim="800000"/>
              <a:headEnd/>
              <a:tailEnd/>
            </a:ln>
          </p:spPr>
          <p:txBody>
            <a:bodyPr>
              <a:spAutoFit/>
            </a:bodyPr>
            <a:lstStyle/>
            <a:p>
              <a:pPr>
                <a:spcBef>
                  <a:spcPct val="50000"/>
                </a:spcBef>
              </a:pPr>
              <a:r>
                <a:rPr kumimoji="1" lang="zh-CN" altLang="en-US" sz="2000"/>
                <a:t>解： </a:t>
              </a:r>
            </a:p>
          </p:txBody>
        </p:sp>
        <p:graphicFrame>
          <p:nvGraphicFramePr>
            <p:cNvPr id="11291" name="Object 76"/>
            <p:cNvGraphicFramePr>
              <a:graphicFrameLocks noChangeAspect="1"/>
            </p:cNvGraphicFramePr>
            <p:nvPr/>
          </p:nvGraphicFramePr>
          <p:xfrm>
            <a:off x="1096" y="1298"/>
            <a:ext cx="2558" cy="725"/>
          </p:xfrm>
          <a:graphic>
            <a:graphicData uri="http://schemas.openxmlformats.org/presentationml/2006/ole">
              <mc:AlternateContent xmlns:mc="http://schemas.openxmlformats.org/markup-compatibility/2006">
                <mc:Choice xmlns:v="urn:schemas-microsoft-com:vml" Requires="v">
                  <p:oleObj spid="_x0000_s11677" name="公式" r:id="rId8" imgW="2006600" imgH="787400" progId="Equation.3">
                    <p:embed/>
                  </p:oleObj>
                </mc:Choice>
                <mc:Fallback>
                  <p:oleObj name="公式" r:id="rId8" imgW="2006600" imgH="787400" progId="Equation.3">
                    <p:embed/>
                    <p:pic>
                      <p:nvPicPr>
                        <p:cNvPr id="0" name="Picture 9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6" y="1298"/>
                          <a:ext cx="2558" cy="725"/>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sp>
          <p:nvSpPr>
            <p:cNvPr id="11292" name="Line 101"/>
            <p:cNvSpPr>
              <a:spLocks noChangeShapeType="1"/>
            </p:cNvSpPr>
            <p:nvPr/>
          </p:nvSpPr>
          <p:spPr bwMode="auto">
            <a:xfrm>
              <a:off x="2314" y="1629"/>
              <a:ext cx="755" cy="0"/>
            </a:xfrm>
            <a:prstGeom prst="line">
              <a:avLst/>
            </a:prstGeom>
            <a:noFill/>
            <a:ln w="19050">
              <a:solidFill>
                <a:schemeClr val="tx1"/>
              </a:solidFill>
              <a:round/>
              <a:headEnd/>
              <a:tailEnd/>
            </a:ln>
          </p:spPr>
          <p:txBody>
            <a:bodyPr/>
            <a:lstStyle/>
            <a:p>
              <a:endParaRPr lang="zh-CN" altLang="en-US"/>
            </a:p>
          </p:txBody>
        </p:sp>
      </p:grpSp>
      <p:sp>
        <p:nvSpPr>
          <p:cNvPr id="11281" name="Text Box 104"/>
          <p:cNvSpPr txBox="1">
            <a:spLocks noChangeArrowheads="1"/>
          </p:cNvSpPr>
          <p:nvPr/>
        </p:nvSpPr>
        <p:spPr bwMode="auto">
          <a:xfrm>
            <a:off x="5945188" y="2309813"/>
            <a:ext cx="2032000" cy="641350"/>
          </a:xfrm>
          <a:prstGeom prst="rect">
            <a:avLst/>
          </a:prstGeom>
          <a:noFill/>
          <a:ln w="9525" algn="ctr">
            <a:noFill/>
            <a:miter lim="800000"/>
            <a:headEnd/>
            <a:tailEnd/>
          </a:ln>
        </p:spPr>
        <p:txBody>
          <a:bodyPr>
            <a:spAutoFit/>
          </a:bodyPr>
          <a:lstStyle/>
          <a:p>
            <a:pPr>
              <a:lnSpc>
                <a:spcPct val="90000"/>
              </a:lnSpc>
              <a:buFont typeface="Wingdings" pitchFamily="2" charset="2"/>
              <a:buNone/>
            </a:pPr>
            <a:r>
              <a:rPr lang="zh-CN" altLang="en-US" sz="2000">
                <a:solidFill>
                  <a:srgbClr val="D42A7F"/>
                </a:solidFill>
                <a:ea typeface="楷体_GB2312" pitchFamily="49" charset="-122"/>
              </a:rPr>
              <a:t>“</a:t>
            </a:r>
            <a:r>
              <a:rPr lang="zh-CN" altLang="en-US" sz="2000">
                <a:solidFill>
                  <a:srgbClr val="D42A7F"/>
                </a:solidFill>
                <a:latin typeface="楷体_GB2312" pitchFamily="49" charset="-122"/>
                <a:ea typeface="楷体_GB2312" pitchFamily="49" charset="-122"/>
              </a:rPr>
              <a:t>同或</a:t>
            </a:r>
            <a:r>
              <a:rPr lang="zh-CN" altLang="en-US" sz="2000">
                <a:solidFill>
                  <a:srgbClr val="D42A7F"/>
                </a:solidFill>
                <a:ea typeface="楷体_GB2312" pitchFamily="49" charset="-122"/>
              </a:rPr>
              <a:t>”</a:t>
            </a:r>
            <a:r>
              <a:rPr lang="zh-CN" altLang="en-US" sz="2000">
                <a:solidFill>
                  <a:srgbClr val="D42A7F"/>
                </a:solidFill>
                <a:latin typeface="楷体_GB2312" pitchFamily="49" charset="-122"/>
                <a:ea typeface="楷体_GB2312" pitchFamily="49" charset="-122"/>
              </a:rPr>
              <a:t>和</a:t>
            </a:r>
            <a:r>
              <a:rPr lang="zh-CN" altLang="en-US" sz="2000">
                <a:solidFill>
                  <a:srgbClr val="D42A7F"/>
                </a:solidFill>
                <a:ea typeface="楷体_GB2312" pitchFamily="49" charset="-122"/>
              </a:rPr>
              <a:t>“</a:t>
            </a:r>
            <a:r>
              <a:rPr lang="zh-CN" altLang="en-US" sz="2000">
                <a:solidFill>
                  <a:srgbClr val="D42A7F"/>
                </a:solidFill>
                <a:latin typeface="楷体_GB2312" pitchFamily="49" charset="-122"/>
                <a:ea typeface="楷体_GB2312" pitchFamily="49" charset="-122"/>
              </a:rPr>
              <a:t>异或</a:t>
            </a:r>
            <a:r>
              <a:rPr lang="zh-CN" altLang="en-US" sz="2000">
                <a:solidFill>
                  <a:srgbClr val="D42A7F"/>
                </a:solidFill>
                <a:ea typeface="楷体_GB2312" pitchFamily="49" charset="-122"/>
              </a:rPr>
              <a:t>”</a:t>
            </a:r>
            <a:r>
              <a:rPr lang="zh-CN" altLang="en-US" sz="2000">
                <a:solidFill>
                  <a:srgbClr val="D42A7F"/>
                </a:solidFill>
                <a:latin typeface="楷体_GB2312" pitchFamily="49" charset="-122"/>
                <a:ea typeface="楷体_GB2312" pitchFamily="49" charset="-122"/>
              </a:rPr>
              <a:t>互为反函数</a:t>
            </a:r>
            <a:endParaRPr lang="en-US" altLang="zh-CN" sz="2000">
              <a:solidFill>
                <a:srgbClr val="D42A7F"/>
              </a:solidFill>
            </a:endParaRPr>
          </a:p>
        </p:txBody>
      </p:sp>
      <p:sp>
        <p:nvSpPr>
          <p:cNvPr id="11282" name="AutoShape 105"/>
          <p:cNvSpPr>
            <a:spLocks noChangeArrowheads="1"/>
          </p:cNvSpPr>
          <p:nvPr/>
        </p:nvSpPr>
        <p:spPr bwMode="auto">
          <a:xfrm>
            <a:off x="4333875" y="2286000"/>
            <a:ext cx="219075" cy="311150"/>
          </a:xfrm>
          <a:prstGeom prst="downArrow">
            <a:avLst>
              <a:gd name="adj1" fmla="val 50000"/>
              <a:gd name="adj2" fmla="val 35507"/>
            </a:avLst>
          </a:prstGeom>
          <a:solidFill>
            <a:srgbClr val="FF0066"/>
          </a:solidFill>
          <a:ln w="9525" algn="ctr">
            <a:noFill/>
            <a:miter lim="800000"/>
            <a:headEnd/>
            <a:tailEnd/>
          </a:ln>
        </p:spPr>
        <p:txBody>
          <a:bodyPr wrap="none" anchor="ctr"/>
          <a:lstStyle/>
          <a:p>
            <a:endParaRPr lang="zh-CN" altLang="en-US" sz="2400"/>
          </a:p>
        </p:txBody>
      </p:sp>
      <p:grpSp>
        <p:nvGrpSpPr>
          <p:cNvPr id="11283" name="Group 108"/>
          <p:cNvGrpSpPr>
            <a:grpSpLocks/>
          </p:cNvGrpSpPr>
          <p:nvPr/>
        </p:nvGrpSpPr>
        <p:grpSpPr bwMode="auto">
          <a:xfrm>
            <a:off x="909638" y="4465638"/>
            <a:ext cx="4849812" cy="1936750"/>
            <a:chOff x="573" y="2813"/>
            <a:chExt cx="3055" cy="1220"/>
          </a:xfrm>
        </p:grpSpPr>
        <p:grpSp>
          <p:nvGrpSpPr>
            <p:cNvPr id="11285" name="Group 29"/>
            <p:cNvGrpSpPr>
              <a:grpSpLocks/>
            </p:cNvGrpSpPr>
            <p:nvPr/>
          </p:nvGrpSpPr>
          <p:grpSpPr bwMode="auto">
            <a:xfrm>
              <a:off x="573" y="2813"/>
              <a:ext cx="3055" cy="1220"/>
              <a:chOff x="573" y="2765"/>
              <a:chExt cx="3055" cy="1220"/>
            </a:xfrm>
          </p:grpSpPr>
          <p:sp>
            <p:nvSpPr>
              <p:cNvPr id="11288" name="Text Box 26"/>
              <p:cNvSpPr txBox="1">
                <a:spLocks noChangeArrowheads="1"/>
              </p:cNvSpPr>
              <p:nvPr/>
            </p:nvSpPr>
            <p:spPr bwMode="auto">
              <a:xfrm>
                <a:off x="573" y="2772"/>
                <a:ext cx="573" cy="250"/>
              </a:xfrm>
              <a:prstGeom prst="rect">
                <a:avLst/>
              </a:prstGeom>
              <a:noFill/>
              <a:ln w="9525">
                <a:noFill/>
                <a:miter lim="800000"/>
                <a:headEnd/>
                <a:tailEnd/>
              </a:ln>
            </p:spPr>
            <p:txBody>
              <a:bodyPr>
                <a:spAutoFit/>
              </a:bodyPr>
              <a:lstStyle/>
              <a:p>
                <a:pPr>
                  <a:spcBef>
                    <a:spcPct val="50000"/>
                  </a:spcBef>
                </a:pPr>
                <a:r>
                  <a:rPr kumimoji="1" lang="zh-CN" altLang="en-US" sz="2000"/>
                  <a:t>解： </a:t>
                </a:r>
              </a:p>
            </p:txBody>
          </p:sp>
          <p:graphicFrame>
            <p:nvGraphicFramePr>
              <p:cNvPr id="11289" name="Object 77"/>
              <p:cNvGraphicFramePr>
                <a:graphicFrameLocks noChangeAspect="1"/>
              </p:cNvGraphicFramePr>
              <p:nvPr/>
            </p:nvGraphicFramePr>
            <p:xfrm>
              <a:off x="1078" y="2765"/>
              <a:ext cx="2550" cy="1220"/>
            </p:xfrm>
            <a:graphic>
              <a:graphicData uri="http://schemas.openxmlformats.org/presentationml/2006/ole">
                <mc:AlternateContent xmlns:mc="http://schemas.openxmlformats.org/markup-compatibility/2006">
                  <mc:Choice xmlns:v="urn:schemas-microsoft-com:vml" Requires="v">
                    <p:oleObj spid="_x0000_s11678" name="公式" r:id="rId10" imgW="1955800" imgH="1219200" progId="Equation.3">
                      <p:embed/>
                    </p:oleObj>
                  </mc:Choice>
                  <mc:Fallback>
                    <p:oleObj name="公式" r:id="rId10" imgW="1955800" imgH="1219200" progId="Equation.3">
                      <p:embed/>
                      <p:pic>
                        <p:nvPicPr>
                          <p:cNvPr id="0" name="Picture 9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8" y="2765"/>
                            <a:ext cx="2550" cy="1220"/>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sp>
          <p:nvSpPr>
            <p:cNvPr id="11286" name="Text Box 106"/>
            <p:cNvSpPr txBox="1">
              <a:spLocks noChangeArrowheads="1"/>
            </p:cNvSpPr>
            <p:nvPr/>
          </p:nvSpPr>
          <p:spPr bwMode="auto">
            <a:xfrm>
              <a:off x="2262" y="3474"/>
              <a:ext cx="347" cy="136"/>
            </a:xfrm>
            <a:prstGeom prst="rect">
              <a:avLst/>
            </a:prstGeom>
            <a:solidFill>
              <a:srgbClr val="FFFFFF"/>
            </a:solidFill>
            <a:ln w="9525" algn="ctr">
              <a:noFill/>
              <a:miter lim="800000"/>
              <a:headEnd/>
              <a:tailEnd/>
            </a:ln>
          </p:spPr>
          <p:txBody>
            <a:bodyPr>
              <a:spAutoFit/>
            </a:bodyPr>
            <a:lstStyle/>
            <a:p>
              <a:pPr marL="282575" indent="-282575">
                <a:spcBef>
                  <a:spcPct val="50000"/>
                </a:spcBef>
                <a:buFont typeface="Wingdings" pitchFamily="2" charset="2"/>
                <a:buNone/>
              </a:pPr>
              <a:endParaRPr lang="en-US" altLang="zh-CN" sz="800" i="1">
                <a:latin typeface="Times New Roman" pitchFamily="18" charset="0"/>
              </a:endParaRPr>
            </a:p>
          </p:txBody>
        </p:sp>
        <p:sp>
          <p:nvSpPr>
            <p:cNvPr id="11287" name="Line 107"/>
            <p:cNvSpPr>
              <a:spLocks noChangeShapeType="1"/>
            </p:cNvSpPr>
            <p:nvPr/>
          </p:nvSpPr>
          <p:spPr bwMode="auto">
            <a:xfrm>
              <a:off x="2258" y="3584"/>
              <a:ext cx="127" cy="0"/>
            </a:xfrm>
            <a:prstGeom prst="line">
              <a:avLst/>
            </a:prstGeom>
            <a:noFill/>
            <a:ln w="9525">
              <a:solidFill>
                <a:schemeClr val="tx1"/>
              </a:solidFill>
              <a:round/>
              <a:headEnd/>
              <a:tailEnd/>
            </a:ln>
          </p:spPr>
          <p:txBody>
            <a:bodyPr/>
            <a:lstStyle/>
            <a:p>
              <a:endParaRPr lang="zh-CN" altLang="en-US"/>
            </a:p>
          </p:txBody>
        </p:sp>
      </p:grpSp>
      <p:sp>
        <p:nvSpPr>
          <p:cNvPr id="11284" name="Text Box 109"/>
          <p:cNvSpPr txBox="1">
            <a:spLocks noChangeArrowheads="1"/>
          </p:cNvSpPr>
          <p:nvPr/>
        </p:nvSpPr>
        <p:spPr bwMode="auto">
          <a:xfrm>
            <a:off x="3162300" y="6126163"/>
            <a:ext cx="457200" cy="215900"/>
          </a:xfrm>
          <a:prstGeom prst="rect">
            <a:avLst/>
          </a:prstGeom>
          <a:solidFill>
            <a:srgbClr val="FFFFFF"/>
          </a:solidFill>
          <a:ln w="9525" algn="ctr">
            <a:noFill/>
            <a:miter lim="800000"/>
            <a:headEnd/>
            <a:tailEnd/>
          </a:ln>
        </p:spPr>
        <p:txBody>
          <a:bodyPr>
            <a:spAutoFit/>
          </a:bodyPr>
          <a:lstStyle/>
          <a:p>
            <a:pPr marL="282575" indent="-282575">
              <a:spcBef>
                <a:spcPct val="50000"/>
              </a:spcBef>
              <a:buFont typeface="Wingdings" pitchFamily="2" charset="2"/>
              <a:buNone/>
            </a:pPr>
            <a:endParaRPr lang="zh-CN" altLang="en-US" sz="8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684212" y="404813"/>
            <a:ext cx="7545387" cy="372603"/>
          </a:xfrm>
        </p:spPr>
        <p:txBody>
          <a:bodyPr/>
          <a:lstStyle/>
          <a:p>
            <a:pPr eaLnBrk="1" hangingPunct="1"/>
            <a:r>
              <a:rPr lang="en-US" altLang="zh-CN" dirty="0">
                <a:ea typeface="MS PGothic" pitchFamily="34" charset="-128"/>
              </a:rPr>
              <a:t>Data Hazard:  </a:t>
            </a:r>
            <a:r>
              <a:rPr lang="en-US" altLang="zh-CN" dirty="0">
                <a:solidFill>
                  <a:schemeClr val="accent1"/>
                </a:solidFill>
              </a:rPr>
              <a:t>Code Scheduling to Avoid Stalls</a:t>
            </a:r>
            <a:endParaRPr lang="en-AU" altLang="zh-CN" dirty="0">
              <a:solidFill>
                <a:schemeClr val="accent1"/>
              </a:solidFill>
            </a:endParaRPr>
          </a:p>
        </p:txBody>
      </p:sp>
      <p:sp>
        <p:nvSpPr>
          <p:cNvPr id="152579" name="Rectangle 3"/>
          <p:cNvSpPr>
            <a:spLocks noGrp="1" noChangeArrowheads="1"/>
          </p:cNvSpPr>
          <p:nvPr>
            <p:ph idx="1"/>
          </p:nvPr>
        </p:nvSpPr>
        <p:spPr>
          <a:xfrm>
            <a:off x="521635" y="1124744"/>
            <a:ext cx="8229600" cy="1843087"/>
          </a:xfrm>
        </p:spPr>
        <p:txBody>
          <a:bodyPr/>
          <a:lstStyle/>
          <a:p>
            <a:pPr eaLnBrk="1" hangingPunct="1"/>
            <a:r>
              <a:rPr lang="en-US" altLang="zh-CN" dirty="0"/>
              <a:t>Reorder code to avoid use of load result in the next instruction!</a:t>
            </a:r>
          </a:p>
          <a:p>
            <a:pPr eaLnBrk="1" hangingPunct="1"/>
            <a:r>
              <a:rPr lang="en-US" altLang="zh-CN" dirty="0"/>
              <a:t>MIPS code for  </a:t>
            </a:r>
            <a:r>
              <a:rPr lang="en-US" altLang="zh-CN" sz="3000" dirty="0">
                <a:latin typeface="Courier New" pitchFamily="49" charset="0"/>
                <a:cs typeface="Courier New" pitchFamily="49" charset="0"/>
              </a:rPr>
              <a:t>A=B+E; C=B+F;</a:t>
            </a:r>
            <a:endParaRPr lang="en-AU" altLang="zh-CN" sz="3000" dirty="0">
              <a:latin typeface="Courier New" pitchFamily="49" charset="0"/>
              <a:cs typeface="Courier New" pitchFamily="49" charset="0"/>
            </a:endParaRPr>
          </a:p>
        </p:txBody>
      </p:sp>
      <p:sp>
        <p:nvSpPr>
          <p:cNvPr id="152580" name="Text Box 4"/>
          <p:cNvSpPr txBox="1">
            <a:spLocks noChangeArrowheads="1"/>
          </p:cNvSpPr>
          <p:nvPr/>
        </p:nvSpPr>
        <p:spPr bwMode="auto">
          <a:xfrm>
            <a:off x="1463675" y="2900561"/>
            <a:ext cx="2794000" cy="2952750"/>
          </a:xfrm>
          <a:prstGeom prst="rect">
            <a:avLst/>
          </a:prstGeom>
          <a:solidFill>
            <a:srgbClr val="F2F2F2"/>
          </a:solidFill>
          <a:ln w="9525">
            <a:noFill/>
            <a:miter lim="800000"/>
            <a:headEnd/>
            <a:tailEnd/>
          </a:ln>
        </p:spPr>
        <p:txBody>
          <a:bodyPr wrap="none">
            <a:spAutoFit/>
          </a:bodyPr>
          <a:lstStyle/>
          <a:p>
            <a:pPr defTabSz="628650">
              <a:spcBef>
                <a:spcPct val="20000"/>
              </a:spcBef>
            </a:pPr>
            <a:r>
              <a:rPr lang="en-US" altLang="zh-CN" sz="2000" b="1">
                <a:latin typeface="Courier New" pitchFamily="49" charset="0"/>
                <a:ea typeface="黑体" pitchFamily="2" charset="-122"/>
                <a:cs typeface="Courier New" pitchFamily="49" charset="0"/>
              </a:rPr>
              <a:t># Method 1:</a:t>
            </a:r>
          </a:p>
          <a:p>
            <a:pPr defTabSz="628650">
              <a:spcBef>
                <a:spcPct val="20000"/>
              </a:spcBef>
            </a:pPr>
            <a:r>
              <a:rPr lang="en-US" altLang="zh-CN" sz="2000">
                <a:latin typeface="Courier New" pitchFamily="49" charset="0"/>
                <a:ea typeface="黑体" pitchFamily="2" charset="-122"/>
                <a:cs typeface="Courier New" pitchFamily="49" charset="0"/>
              </a:rPr>
              <a:t>lw	$t1, 0($t0)</a:t>
            </a:r>
          </a:p>
          <a:p>
            <a:pPr defTabSz="628650">
              <a:spcBef>
                <a:spcPct val="20000"/>
              </a:spcBef>
            </a:pPr>
            <a:r>
              <a:rPr lang="en-US" altLang="zh-CN" sz="2000">
                <a:latin typeface="Courier New" pitchFamily="49" charset="0"/>
                <a:ea typeface="黑体" pitchFamily="2" charset="-122"/>
                <a:cs typeface="Courier New" pitchFamily="49" charset="0"/>
              </a:rPr>
              <a:t>lw	$t2, 4($t0)</a:t>
            </a:r>
          </a:p>
          <a:p>
            <a:pPr defTabSz="628650">
              <a:spcBef>
                <a:spcPct val="20000"/>
              </a:spcBef>
            </a:pPr>
            <a:r>
              <a:rPr lang="en-US" altLang="zh-CN" sz="2000">
                <a:latin typeface="Courier New" pitchFamily="49" charset="0"/>
                <a:ea typeface="黑体" pitchFamily="2" charset="-122"/>
                <a:cs typeface="Courier New" pitchFamily="49" charset="0"/>
              </a:rPr>
              <a:t>add	$t3, $t1, $t2</a:t>
            </a:r>
          </a:p>
          <a:p>
            <a:pPr defTabSz="628650">
              <a:spcBef>
                <a:spcPct val="20000"/>
              </a:spcBef>
            </a:pPr>
            <a:r>
              <a:rPr lang="en-US" altLang="zh-CN" sz="2000">
                <a:latin typeface="Courier New" pitchFamily="49" charset="0"/>
                <a:ea typeface="黑体" pitchFamily="2" charset="-122"/>
                <a:cs typeface="Courier New" pitchFamily="49" charset="0"/>
              </a:rPr>
              <a:t>sw	$t3, 12($t0)</a:t>
            </a:r>
          </a:p>
          <a:p>
            <a:pPr defTabSz="628650">
              <a:spcBef>
                <a:spcPct val="20000"/>
              </a:spcBef>
            </a:pPr>
            <a:r>
              <a:rPr lang="en-US" altLang="zh-CN" sz="2000">
                <a:latin typeface="Courier New" pitchFamily="49" charset="0"/>
                <a:ea typeface="黑体" pitchFamily="2" charset="-122"/>
                <a:cs typeface="Courier New" pitchFamily="49" charset="0"/>
              </a:rPr>
              <a:t>lw	$t4, 8($t0)</a:t>
            </a:r>
          </a:p>
          <a:p>
            <a:pPr defTabSz="628650">
              <a:spcBef>
                <a:spcPct val="20000"/>
              </a:spcBef>
            </a:pPr>
            <a:r>
              <a:rPr lang="en-US" altLang="zh-CN" sz="2000">
                <a:latin typeface="Courier New" pitchFamily="49" charset="0"/>
                <a:ea typeface="黑体" pitchFamily="2" charset="-122"/>
                <a:cs typeface="Courier New" pitchFamily="49" charset="0"/>
              </a:rPr>
              <a:t>add	$t5, $t1, $t4</a:t>
            </a:r>
          </a:p>
          <a:p>
            <a:pPr defTabSz="628650">
              <a:spcBef>
                <a:spcPct val="20000"/>
              </a:spcBef>
            </a:pPr>
            <a:r>
              <a:rPr lang="en-US" altLang="zh-CN" sz="2000">
                <a:latin typeface="Courier New" pitchFamily="49" charset="0"/>
                <a:ea typeface="黑体" pitchFamily="2" charset="-122"/>
                <a:cs typeface="Courier New" pitchFamily="49" charset="0"/>
              </a:rPr>
              <a:t>sw	$t5, 16($t0)</a:t>
            </a:r>
            <a:endParaRPr lang="en-AU" altLang="zh-CN" sz="2000">
              <a:latin typeface="Courier New" pitchFamily="49" charset="0"/>
              <a:ea typeface="黑体" pitchFamily="2" charset="-122"/>
              <a:cs typeface="Courier New" pitchFamily="49" charset="0"/>
            </a:endParaRPr>
          </a:p>
        </p:txBody>
      </p:sp>
      <p:sp>
        <p:nvSpPr>
          <p:cNvPr id="346119" name="Text Box 7"/>
          <p:cNvSpPr txBox="1">
            <a:spLocks noChangeArrowheads="1"/>
          </p:cNvSpPr>
          <p:nvPr/>
        </p:nvSpPr>
        <p:spPr bwMode="auto">
          <a:xfrm>
            <a:off x="5303838" y="2852936"/>
            <a:ext cx="2794000" cy="2952750"/>
          </a:xfrm>
          <a:prstGeom prst="rect">
            <a:avLst/>
          </a:prstGeom>
          <a:solidFill>
            <a:schemeClr val="bg1">
              <a:lumMod val="95000"/>
            </a:schemeClr>
          </a:solidFill>
          <a:ln w="9525">
            <a:noFill/>
            <a:miter lim="800000"/>
            <a:headEnd/>
            <a:tailEnd/>
          </a:ln>
          <a:effectLst/>
        </p:spPr>
        <p:txBody>
          <a:bodyPr wrap="none">
            <a:spAutoFit/>
          </a:bodyPr>
          <a:lstStyle/>
          <a:p>
            <a:pPr defTabSz="628650" fontAlgn="auto">
              <a:spcBef>
                <a:spcPct val="20000"/>
              </a:spcBef>
              <a:spcAft>
                <a:spcPts val="0"/>
              </a:spcAft>
              <a:defRPr/>
            </a:pPr>
            <a:r>
              <a:rPr lang="en-US" sz="2000" b="1" dirty="0">
                <a:latin typeface="Courier New" pitchFamily="49" charset="0"/>
                <a:ea typeface="+mn-ea"/>
                <a:cs typeface="Courier New" pitchFamily="49" charset="0"/>
              </a:rPr>
              <a:t># Method 2:</a:t>
            </a:r>
          </a:p>
          <a:p>
            <a:pPr defTabSz="628650" fontAlgn="auto">
              <a:spcBef>
                <a:spcPct val="20000"/>
              </a:spcBef>
              <a:spcAft>
                <a:spcPts val="0"/>
              </a:spcAft>
              <a:defRPr/>
            </a:pPr>
            <a:r>
              <a:rPr lang="en-US" sz="2000" dirty="0" err="1">
                <a:latin typeface="Courier New" pitchFamily="49" charset="0"/>
                <a:ea typeface="+mn-ea"/>
                <a:cs typeface="Courier New" pitchFamily="49" charset="0"/>
              </a:rPr>
              <a:t>lw</a:t>
            </a:r>
            <a:r>
              <a:rPr lang="en-US" sz="2000" dirty="0">
                <a:latin typeface="Courier New" pitchFamily="49" charset="0"/>
                <a:ea typeface="+mn-ea"/>
                <a:cs typeface="Courier New" pitchFamily="49" charset="0"/>
              </a:rPr>
              <a:t>	$t1, 0($t0)</a:t>
            </a:r>
          </a:p>
          <a:p>
            <a:pPr defTabSz="628650" fontAlgn="auto">
              <a:spcBef>
                <a:spcPct val="20000"/>
              </a:spcBef>
              <a:spcAft>
                <a:spcPts val="0"/>
              </a:spcAft>
              <a:defRPr/>
            </a:pPr>
            <a:r>
              <a:rPr lang="en-US" sz="2000" dirty="0" err="1">
                <a:latin typeface="Courier New" pitchFamily="49" charset="0"/>
                <a:ea typeface="+mn-ea"/>
                <a:cs typeface="Courier New" pitchFamily="49" charset="0"/>
              </a:rPr>
              <a:t>lw</a:t>
            </a:r>
            <a:r>
              <a:rPr lang="en-US" sz="2000" dirty="0">
                <a:latin typeface="Courier New" pitchFamily="49" charset="0"/>
                <a:ea typeface="+mn-ea"/>
                <a:cs typeface="Courier New" pitchFamily="49" charset="0"/>
              </a:rPr>
              <a:t>	$t2, 4($t0)</a:t>
            </a:r>
          </a:p>
          <a:p>
            <a:pPr defTabSz="628650" fontAlgn="auto">
              <a:spcBef>
                <a:spcPct val="20000"/>
              </a:spcBef>
              <a:spcAft>
                <a:spcPts val="0"/>
              </a:spcAft>
              <a:defRPr/>
            </a:pPr>
            <a:r>
              <a:rPr lang="en-US" sz="2000" dirty="0" err="1">
                <a:latin typeface="Courier New" pitchFamily="49" charset="0"/>
                <a:ea typeface="+mn-ea"/>
                <a:cs typeface="Courier New" pitchFamily="49" charset="0"/>
              </a:rPr>
              <a:t>lw</a:t>
            </a:r>
            <a:r>
              <a:rPr lang="en-US" sz="2000" dirty="0">
                <a:latin typeface="Courier New" pitchFamily="49" charset="0"/>
                <a:ea typeface="+mn-ea"/>
                <a:cs typeface="Courier New" pitchFamily="49" charset="0"/>
              </a:rPr>
              <a:t>	$t4, 8($t0)</a:t>
            </a:r>
          </a:p>
          <a:p>
            <a:pPr defTabSz="628650" fontAlgn="auto">
              <a:spcBef>
                <a:spcPct val="20000"/>
              </a:spcBef>
              <a:spcAft>
                <a:spcPts val="0"/>
              </a:spcAft>
              <a:defRPr/>
            </a:pPr>
            <a:r>
              <a:rPr lang="en-US" sz="2000" dirty="0">
                <a:latin typeface="Courier New" pitchFamily="49" charset="0"/>
                <a:ea typeface="+mn-ea"/>
                <a:cs typeface="Courier New" pitchFamily="49" charset="0"/>
              </a:rPr>
              <a:t>add	$t3, $t1, $t2</a:t>
            </a:r>
          </a:p>
          <a:p>
            <a:pPr defTabSz="628650" fontAlgn="auto">
              <a:spcBef>
                <a:spcPct val="20000"/>
              </a:spcBef>
              <a:spcAft>
                <a:spcPts val="0"/>
              </a:spcAft>
              <a:defRPr/>
            </a:pPr>
            <a:r>
              <a:rPr lang="en-US" sz="2000" dirty="0" err="1">
                <a:latin typeface="Courier New" pitchFamily="49" charset="0"/>
                <a:ea typeface="+mn-ea"/>
                <a:cs typeface="Courier New" pitchFamily="49" charset="0"/>
              </a:rPr>
              <a:t>sw</a:t>
            </a:r>
            <a:r>
              <a:rPr lang="en-US" sz="2000" dirty="0">
                <a:latin typeface="Courier New" pitchFamily="49" charset="0"/>
                <a:ea typeface="+mn-ea"/>
                <a:cs typeface="Courier New" pitchFamily="49" charset="0"/>
              </a:rPr>
              <a:t>	$t3, 12($t0)</a:t>
            </a:r>
          </a:p>
          <a:p>
            <a:pPr defTabSz="628650" fontAlgn="auto">
              <a:spcBef>
                <a:spcPct val="20000"/>
              </a:spcBef>
              <a:spcAft>
                <a:spcPts val="0"/>
              </a:spcAft>
              <a:defRPr/>
            </a:pPr>
            <a:r>
              <a:rPr lang="en-US" sz="2000" dirty="0">
                <a:latin typeface="Courier New" pitchFamily="49" charset="0"/>
                <a:ea typeface="+mn-ea"/>
                <a:cs typeface="Courier New" pitchFamily="49" charset="0"/>
              </a:rPr>
              <a:t>add	$t5, $t1, $t4</a:t>
            </a:r>
          </a:p>
          <a:p>
            <a:pPr defTabSz="628650" fontAlgn="auto">
              <a:spcBef>
                <a:spcPct val="20000"/>
              </a:spcBef>
              <a:spcAft>
                <a:spcPts val="0"/>
              </a:spcAft>
              <a:defRPr/>
            </a:pPr>
            <a:r>
              <a:rPr lang="en-US" sz="2000" dirty="0" err="1">
                <a:latin typeface="Courier New" pitchFamily="49" charset="0"/>
                <a:ea typeface="+mn-ea"/>
                <a:cs typeface="Courier New" pitchFamily="49" charset="0"/>
              </a:rPr>
              <a:t>sw</a:t>
            </a:r>
            <a:r>
              <a:rPr lang="en-US" sz="2000" dirty="0">
                <a:latin typeface="Courier New" pitchFamily="49" charset="0"/>
                <a:ea typeface="+mn-ea"/>
                <a:cs typeface="Courier New" pitchFamily="49" charset="0"/>
              </a:rPr>
              <a:t>	$t5, 16($t0)</a:t>
            </a:r>
            <a:endParaRPr lang="en-AU" sz="2000" dirty="0">
              <a:latin typeface="Courier New" pitchFamily="49" charset="0"/>
              <a:ea typeface="+mn-ea"/>
              <a:cs typeface="Courier New" pitchFamily="49" charset="0"/>
            </a:endParaRPr>
          </a:p>
        </p:txBody>
      </p:sp>
      <p:sp>
        <p:nvSpPr>
          <p:cNvPr id="346120" name="Line 8"/>
          <p:cNvSpPr>
            <a:spLocks noChangeShapeType="1"/>
          </p:cNvSpPr>
          <p:nvPr/>
        </p:nvSpPr>
        <p:spPr bwMode="auto">
          <a:xfrm flipV="1">
            <a:off x="4283075" y="4141986"/>
            <a:ext cx="1020763" cy="769938"/>
          </a:xfrm>
          <a:prstGeom prst="line">
            <a:avLst/>
          </a:prstGeom>
          <a:noFill/>
          <a:ln w="28575">
            <a:solidFill>
              <a:schemeClr val="hlink"/>
            </a:solidFill>
            <a:round/>
            <a:headEnd/>
            <a:tailEnd type="triangle" w="med" len="med"/>
          </a:ln>
        </p:spPr>
        <p:txBody>
          <a:bodyPr/>
          <a:lstStyle/>
          <a:p>
            <a:endParaRPr lang="zh-CN" altLang="en-US"/>
          </a:p>
        </p:txBody>
      </p:sp>
      <p:grpSp>
        <p:nvGrpSpPr>
          <p:cNvPr id="2" name="Group 4"/>
          <p:cNvGrpSpPr>
            <a:grpSpLocks/>
          </p:cNvGrpSpPr>
          <p:nvPr/>
        </p:nvGrpSpPr>
        <p:grpSpPr bwMode="auto">
          <a:xfrm>
            <a:off x="2103438" y="3603824"/>
            <a:ext cx="2160587" cy="792162"/>
            <a:chOff x="2782792" y="3937024"/>
            <a:chExt cx="2160588" cy="792162"/>
          </a:xfrm>
        </p:grpSpPr>
        <p:sp>
          <p:nvSpPr>
            <p:cNvPr id="152613" name="Oval 9"/>
            <p:cNvSpPr>
              <a:spLocks noChangeArrowheads="1"/>
            </p:cNvSpPr>
            <p:nvPr/>
          </p:nvSpPr>
          <p:spPr bwMode="auto">
            <a:xfrm>
              <a:off x="2782792" y="3937024"/>
              <a:ext cx="647700" cy="431800"/>
            </a:xfrm>
            <a:prstGeom prst="ellipse">
              <a:avLst/>
            </a:prstGeom>
            <a:noFill/>
            <a:ln w="19050">
              <a:solidFill>
                <a:srgbClr val="FF0000"/>
              </a:solidFill>
              <a:round/>
              <a:headEnd/>
              <a:tailEnd/>
            </a:ln>
          </p:spPr>
          <p:txBody>
            <a:bodyPr wrap="none" anchor="ctr"/>
            <a:lstStyle/>
            <a:p>
              <a:endParaRPr lang="en-US" altLang="zh-CN">
                <a:latin typeface="Calibri" pitchFamily="34" charset="0"/>
                <a:ea typeface="黑体" pitchFamily="2" charset="-122"/>
              </a:endParaRPr>
            </a:p>
          </p:txBody>
        </p:sp>
        <p:sp>
          <p:nvSpPr>
            <p:cNvPr id="152614" name="Oval 10"/>
            <p:cNvSpPr>
              <a:spLocks noChangeArrowheads="1"/>
            </p:cNvSpPr>
            <p:nvPr/>
          </p:nvSpPr>
          <p:spPr bwMode="auto">
            <a:xfrm>
              <a:off x="4295680" y="4297386"/>
              <a:ext cx="647700" cy="431800"/>
            </a:xfrm>
            <a:prstGeom prst="ellipse">
              <a:avLst/>
            </a:prstGeom>
            <a:noFill/>
            <a:ln w="19050">
              <a:solidFill>
                <a:srgbClr val="FF0000"/>
              </a:solidFill>
              <a:round/>
              <a:headEnd/>
              <a:tailEnd/>
            </a:ln>
          </p:spPr>
          <p:txBody>
            <a:bodyPr wrap="none" anchor="ctr"/>
            <a:lstStyle/>
            <a:p>
              <a:endParaRPr lang="en-US" altLang="zh-CN">
                <a:latin typeface="Calibri" pitchFamily="34" charset="0"/>
                <a:ea typeface="黑体" pitchFamily="2" charset="-122"/>
              </a:endParaRPr>
            </a:p>
          </p:txBody>
        </p:sp>
        <p:sp>
          <p:nvSpPr>
            <p:cNvPr id="152615" name="Line 17"/>
            <p:cNvSpPr>
              <a:spLocks noChangeShapeType="1"/>
            </p:cNvSpPr>
            <p:nvPr/>
          </p:nvSpPr>
          <p:spPr bwMode="auto">
            <a:xfrm>
              <a:off x="3420967" y="4183086"/>
              <a:ext cx="879475" cy="292100"/>
            </a:xfrm>
            <a:prstGeom prst="line">
              <a:avLst/>
            </a:prstGeom>
            <a:noFill/>
            <a:ln w="19050">
              <a:solidFill>
                <a:srgbClr val="FF0000"/>
              </a:solidFill>
              <a:round/>
              <a:headEnd/>
              <a:tailEnd/>
            </a:ln>
          </p:spPr>
          <p:txBody>
            <a:bodyPr/>
            <a:lstStyle/>
            <a:p>
              <a:endParaRPr lang="zh-CN" altLang="en-US"/>
            </a:p>
          </p:txBody>
        </p:sp>
      </p:grpSp>
      <p:grpSp>
        <p:nvGrpSpPr>
          <p:cNvPr id="3" name="Group 5"/>
          <p:cNvGrpSpPr>
            <a:grpSpLocks/>
          </p:cNvGrpSpPr>
          <p:nvPr/>
        </p:nvGrpSpPr>
        <p:grpSpPr bwMode="auto">
          <a:xfrm>
            <a:off x="2103438" y="4710311"/>
            <a:ext cx="2160587" cy="792163"/>
            <a:chOff x="2793809" y="5027541"/>
            <a:chExt cx="2160588" cy="792162"/>
          </a:xfrm>
        </p:grpSpPr>
        <p:sp>
          <p:nvSpPr>
            <p:cNvPr id="152610" name="Oval 11"/>
            <p:cNvSpPr>
              <a:spLocks noChangeArrowheads="1"/>
            </p:cNvSpPr>
            <p:nvPr/>
          </p:nvSpPr>
          <p:spPr bwMode="auto">
            <a:xfrm>
              <a:off x="2793809" y="5027541"/>
              <a:ext cx="647700" cy="431800"/>
            </a:xfrm>
            <a:prstGeom prst="ellipse">
              <a:avLst/>
            </a:prstGeom>
            <a:noFill/>
            <a:ln w="19050">
              <a:solidFill>
                <a:srgbClr val="FF0000"/>
              </a:solidFill>
              <a:round/>
              <a:headEnd/>
              <a:tailEnd/>
            </a:ln>
          </p:spPr>
          <p:txBody>
            <a:bodyPr wrap="none" anchor="ctr"/>
            <a:lstStyle/>
            <a:p>
              <a:endParaRPr lang="en-US" altLang="zh-CN">
                <a:latin typeface="Calibri" pitchFamily="34" charset="0"/>
                <a:ea typeface="黑体" pitchFamily="2" charset="-122"/>
              </a:endParaRPr>
            </a:p>
          </p:txBody>
        </p:sp>
        <p:sp>
          <p:nvSpPr>
            <p:cNvPr id="152611" name="Oval 12"/>
            <p:cNvSpPr>
              <a:spLocks noChangeArrowheads="1"/>
            </p:cNvSpPr>
            <p:nvPr/>
          </p:nvSpPr>
          <p:spPr bwMode="auto">
            <a:xfrm>
              <a:off x="4306697" y="5387903"/>
              <a:ext cx="647700" cy="431800"/>
            </a:xfrm>
            <a:prstGeom prst="ellipse">
              <a:avLst/>
            </a:prstGeom>
            <a:noFill/>
            <a:ln w="19050">
              <a:solidFill>
                <a:srgbClr val="FF0000"/>
              </a:solidFill>
              <a:round/>
              <a:headEnd/>
              <a:tailEnd/>
            </a:ln>
          </p:spPr>
          <p:txBody>
            <a:bodyPr wrap="none" anchor="ctr"/>
            <a:lstStyle/>
            <a:p>
              <a:endParaRPr lang="en-US" altLang="zh-CN">
                <a:latin typeface="Calibri" pitchFamily="34" charset="0"/>
                <a:ea typeface="黑体" pitchFamily="2" charset="-122"/>
              </a:endParaRPr>
            </a:p>
          </p:txBody>
        </p:sp>
        <p:sp>
          <p:nvSpPr>
            <p:cNvPr id="152612" name="Line 18"/>
            <p:cNvSpPr>
              <a:spLocks noChangeShapeType="1"/>
            </p:cNvSpPr>
            <p:nvPr/>
          </p:nvSpPr>
          <p:spPr bwMode="auto">
            <a:xfrm>
              <a:off x="3422459" y="5292653"/>
              <a:ext cx="903288" cy="215900"/>
            </a:xfrm>
            <a:prstGeom prst="line">
              <a:avLst/>
            </a:prstGeom>
            <a:noFill/>
            <a:ln w="19050">
              <a:solidFill>
                <a:srgbClr val="FF0000"/>
              </a:solidFill>
              <a:round/>
              <a:headEnd/>
              <a:tailEnd/>
            </a:ln>
          </p:spPr>
          <p:txBody>
            <a:bodyPr/>
            <a:lstStyle/>
            <a:p>
              <a:endParaRPr lang="zh-CN" altLang="en-US"/>
            </a:p>
          </p:txBody>
        </p:sp>
      </p:grpSp>
      <p:grpSp>
        <p:nvGrpSpPr>
          <p:cNvPr id="4" name="Group 15"/>
          <p:cNvGrpSpPr>
            <a:grpSpLocks/>
          </p:cNvGrpSpPr>
          <p:nvPr/>
        </p:nvGrpSpPr>
        <p:grpSpPr bwMode="auto">
          <a:xfrm>
            <a:off x="5943600" y="3559374"/>
            <a:ext cx="2159000" cy="1150937"/>
            <a:chOff x="6084888" y="3573463"/>
            <a:chExt cx="2159000" cy="1150937"/>
          </a:xfrm>
        </p:grpSpPr>
        <p:sp>
          <p:nvSpPr>
            <p:cNvPr id="152607" name="Oval 13"/>
            <p:cNvSpPr>
              <a:spLocks noChangeArrowheads="1"/>
            </p:cNvSpPr>
            <p:nvPr/>
          </p:nvSpPr>
          <p:spPr bwMode="auto">
            <a:xfrm>
              <a:off x="6084888" y="3573463"/>
              <a:ext cx="647700" cy="431800"/>
            </a:xfrm>
            <a:prstGeom prst="ellipse">
              <a:avLst/>
            </a:prstGeom>
            <a:noFill/>
            <a:ln w="19050">
              <a:solidFill>
                <a:srgbClr val="FF0000"/>
              </a:solidFill>
              <a:round/>
              <a:headEnd/>
              <a:tailEnd/>
            </a:ln>
          </p:spPr>
          <p:txBody>
            <a:bodyPr wrap="none" anchor="ctr"/>
            <a:lstStyle/>
            <a:p>
              <a:endParaRPr lang="en-US" altLang="zh-CN">
                <a:latin typeface="Calibri" pitchFamily="34" charset="0"/>
                <a:ea typeface="黑体" pitchFamily="2" charset="-122"/>
              </a:endParaRPr>
            </a:p>
          </p:txBody>
        </p:sp>
        <p:sp>
          <p:nvSpPr>
            <p:cNvPr id="152608" name="Oval 14"/>
            <p:cNvSpPr>
              <a:spLocks noChangeArrowheads="1"/>
            </p:cNvSpPr>
            <p:nvPr/>
          </p:nvSpPr>
          <p:spPr bwMode="auto">
            <a:xfrm>
              <a:off x="7596188" y="4292600"/>
              <a:ext cx="647700" cy="431800"/>
            </a:xfrm>
            <a:prstGeom prst="ellipse">
              <a:avLst/>
            </a:prstGeom>
            <a:noFill/>
            <a:ln w="19050">
              <a:solidFill>
                <a:srgbClr val="FF0000"/>
              </a:solidFill>
              <a:round/>
              <a:headEnd/>
              <a:tailEnd/>
            </a:ln>
          </p:spPr>
          <p:txBody>
            <a:bodyPr wrap="none" anchor="ctr"/>
            <a:lstStyle/>
            <a:p>
              <a:endParaRPr lang="en-US" altLang="zh-CN">
                <a:latin typeface="Calibri" pitchFamily="34" charset="0"/>
                <a:ea typeface="黑体" pitchFamily="2" charset="-122"/>
              </a:endParaRPr>
            </a:p>
          </p:txBody>
        </p:sp>
        <p:sp>
          <p:nvSpPr>
            <p:cNvPr id="152609" name="Line 19"/>
            <p:cNvSpPr>
              <a:spLocks noChangeShapeType="1"/>
            </p:cNvSpPr>
            <p:nvPr/>
          </p:nvSpPr>
          <p:spPr bwMode="auto">
            <a:xfrm>
              <a:off x="6726238" y="3829050"/>
              <a:ext cx="895350" cy="608013"/>
            </a:xfrm>
            <a:prstGeom prst="line">
              <a:avLst/>
            </a:prstGeom>
            <a:noFill/>
            <a:ln w="19050">
              <a:solidFill>
                <a:srgbClr val="FF0000"/>
              </a:solidFill>
              <a:round/>
              <a:headEnd/>
              <a:tailEnd/>
            </a:ln>
          </p:spPr>
          <p:txBody>
            <a:bodyPr/>
            <a:lstStyle/>
            <a:p>
              <a:endParaRPr lang="zh-CN" altLang="en-US"/>
            </a:p>
          </p:txBody>
        </p:sp>
      </p:grpSp>
      <p:grpSp>
        <p:nvGrpSpPr>
          <p:cNvPr id="5" name="Group 14"/>
          <p:cNvGrpSpPr>
            <a:grpSpLocks/>
          </p:cNvGrpSpPr>
          <p:nvPr/>
        </p:nvGrpSpPr>
        <p:grpSpPr bwMode="auto">
          <a:xfrm>
            <a:off x="5943600" y="3924499"/>
            <a:ext cx="2159000" cy="1511300"/>
            <a:chOff x="6084888" y="3933825"/>
            <a:chExt cx="2159000" cy="1511300"/>
          </a:xfrm>
        </p:grpSpPr>
        <p:sp>
          <p:nvSpPr>
            <p:cNvPr id="152604" name="Oval 15"/>
            <p:cNvSpPr>
              <a:spLocks noChangeArrowheads="1"/>
            </p:cNvSpPr>
            <p:nvPr/>
          </p:nvSpPr>
          <p:spPr bwMode="auto">
            <a:xfrm>
              <a:off x="7596188" y="5013325"/>
              <a:ext cx="647700" cy="431800"/>
            </a:xfrm>
            <a:prstGeom prst="ellipse">
              <a:avLst/>
            </a:prstGeom>
            <a:noFill/>
            <a:ln w="19050">
              <a:solidFill>
                <a:srgbClr val="FF0000"/>
              </a:solidFill>
              <a:round/>
              <a:headEnd/>
              <a:tailEnd/>
            </a:ln>
          </p:spPr>
          <p:txBody>
            <a:bodyPr wrap="none" anchor="ctr"/>
            <a:lstStyle/>
            <a:p>
              <a:endParaRPr lang="en-US" altLang="zh-CN">
                <a:latin typeface="Calibri" pitchFamily="34" charset="0"/>
                <a:ea typeface="黑体" pitchFamily="2" charset="-122"/>
              </a:endParaRPr>
            </a:p>
          </p:txBody>
        </p:sp>
        <p:sp>
          <p:nvSpPr>
            <p:cNvPr id="152605" name="Oval 16"/>
            <p:cNvSpPr>
              <a:spLocks noChangeArrowheads="1"/>
            </p:cNvSpPr>
            <p:nvPr/>
          </p:nvSpPr>
          <p:spPr bwMode="auto">
            <a:xfrm>
              <a:off x="6084888" y="3933825"/>
              <a:ext cx="647700" cy="431800"/>
            </a:xfrm>
            <a:prstGeom prst="ellipse">
              <a:avLst/>
            </a:prstGeom>
            <a:noFill/>
            <a:ln w="19050">
              <a:solidFill>
                <a:srgbClr val="FF0000"/>
              </a:solidFill>
              <a:round/>
              <a:headEnd/>
              <a:tailEnd/>
            </a:ln>
          </p:spPr>
          <p:txBody>
            <a:bodyPr wrap="none" anchor="ctr"/>
            <a:lstStyle/>
            <a:p>
              <a:endParaRPr lang="en-US" altLang="zh-CN">
                <a:latin typeface="Calibri" pitchFamily="34" charset="0"/>
                <a:ea typeface="黑体" pitchFamily="2" charset="-122"/>
              </a:endParaRPr>
            </a:p>
          </p:txBody>
        </p:sp>
        <p:sp>
          <p:nvSpPr>
            <p:cNvPr id="152606" name="Line 20"/>
            <p:cNvSpPr>
              <a:spLocks noChangeShapeType="1"/>
            </p:cNvSpPr>
            <p:nvPr/>
          </p:nvSpPr>
          <p:spPr bwMode="auto">
            <a:xfrm>
              <a:off x="6654800" y="4287838"/>
              <a:ext cx="966788" cy="846137"/>
            </a:xfrm>
            <a:prstGeom prst="line">
              <a:avLst/>
            </a:prstGeom>
            <a:noFill/>
            <a:ln w="19050">
              <a:solidFill>
                <a:srgbClr val="FF0000"/>
              </a:solidFill>
              <a:round/>
              <a:headEnd/>
              <a:tailEnd/>
            </a:ln>
          </p:spPr>
          <p:txBody>
            <a:bodyPr/>
            <a:lstStyle/>
            <a:p>
              <a:endParaRPr lang="zh-CN" altLang="en-US"/>
            </a:p>
          </p:txBody>
        </p:sp>
      </p:grpSp>
      <p:grpSp>
        <p:nvGrpSpPr>
          <p:cNvPr id="6" name="Group 9"/>
          <p:cNvGrpSpPr>
            <a:grpSpLocks/>
          </p:cNvGrpSpPr>
          <p:nvPr/>
        </p:nvGrpSpPr>
        <p:grpSpPr bwMode="auto">
          <a:xfrm>
            <a:off x="549275" y="3819724"/>
            <a:ext cx="1582738" cy="400050"/>
            <a:chOff x="518979" y="4303268"/>
            <a:chExt cx="1584141" cy="400110"/>
          </a:xfrm>
        </p:grpSpPr>
        <p:sp>
          <p:nvSpPr>
            <p:cNvPr id="152602" name="TextBox 6"/>
            <p:cNvSpPr txBox="1">
              <a:spLocks noChangeArrowheads="1"/>
            </p:cNvSpPr>
            <p:nvPr/>
          </p:nvSpPr>
          <p:spPr bwMode="auto">
            <a:xfrm>
              <a:off x="518979" y="4303268"/>
              <a:ext cx="749147" cy="400110"/>
            </a:xfrm>
            <a:prstGeom prst="rect">
              <a:avLst/>
            </a:prstGeom>
            <a:noFill/>
            <a:ln w="9525">
              <a:noFill/>
              <a:miter lim="800000"/>
              <a:headEnd/>
              <a:tailEnd/>
            </a:ln>
          </p:spPr>
          <p:txBody>
            <a:bodyPr>
              <a:spAutoFit/>
            </a:bodyPr>
            <a:lstStyle/>
            <a:p>
              <a:pPr algn="r"/>
              <a:r>
                <a:rPr lang="en-US" altLang="zh-CN" sz="2000">
                  <a:solidFill>
                    <a:srgbClr val="FF0000"/>
                  </a:solidFill>
                  <a:latin typeface="Calibri" pitchFamily="34" charset="0"/>
                  <a:ea typeface="黑体" pitchFamily="2" charset="-122"/>
                </a:rPr>
                <a:t>Stall!</a:t>
              </a:r>
            </a:p>
          </p:txBody>
        </p:sp>
        <p:cxnSp>
          <p:nvCxnSpPr>
            <p:cNvPr id="9" name="Straight Arrow Connector 8"/>
            <p:cNvCxnSpPr/>
            <p:nvPr/>
          </p:nvCxnSpPr>
          <p:spPr>
            <a:xfrm>
              <a:off x="1189498" y="4519200"/>
              <a:ext cx="91362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Group 31"/>
          <p:cNvGrpSpPr>
            <a:grpSpLocks/>
          </p:cNvGrpSpPr>
          <p:nvPr/>
        </p:nvGrpSpPr>
        <p:grpSpPr bwMode="auto">
          <a:xfrm>
            <a:off x="549275" y="4911924"/>
            <a:ext cx="1582738" cy="400050"/>
            <a:chOff x="518979" y="4303268"/>
            <a:chExt cx="1584141" cy="400110"/>
          </a:xfrm>
        </p:grpSpPr>
        <p:sp>
          <p:nvSpPr>
            <p:cNvPr id="152600" name="TextBox 32"/>
            <p:cNvSpPr txBox="1">
              <a:spLocks noChangeArrowheads="1"/>
            </p:cNvSpPr>
            <p:nvPr/>
          </p:nvSpPr>
          <p:spPr bwMode="auto">
            <a:xfrm>
              <a:off x="518979" y="4303268"/>
              <a:ext cx="749147" cy="400110"/>
            </a:xfrm>
            <a:prstGeom prst="rect">
              <a:avLst/>
            </a:prstGeom>
            <a:noFill/>
            <a:ln w="9525">
              <a:noFill/>
              <a:miter lim="800000"/>
              <a:headEnd/>
              <a:tailEnd/>
            </a:ln>
          </p:spPr>
          <p:txBody>
            <a:bodyPr>
              <a:spAutoFit/>
            </a:bodyPr>
            <a:lstStyle/>
            <a:p>
              <a:pPr algn="r"/>
              <a:r>
                <a:rPr lang="en-US" altLang="zh-CN" sz="2000">
                  <a:solidFill>
                    <a:srgbClr val="FF0000"/>
                  </a:solidFill>
                  <a:latin typeface="Calibri" pitchFamily="34" charset="0"/>
                  <a:ea typeface="黑体" pitchFamily="2" charset="-122"/>
                </a:rPr>
                <a:t>Stall!</a:t>
              </a:r>
            </a:p>
          </p:txBody>
        </p:sp>
        <p:cxnSp>
          <p:nvCxnSpPr>
            <p:cNvPr id="34" name="Straight Arrow Connector 33"/>
            <p:cNvCxnSpPr/>
            <p:nvPr/>
          </p:nvCxnSpPr>
          <p:spPr>
            <a:xfrm>
              <a:off x="1189498" y="4519200"/>
              <a:ext cx="91362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p:nvPr/>
        </p:nvCxnSpPr>
        <p:spPr>
          <a:xfrm>
            <a:off x="4389438" y="2900561"/>
            <a:ext cx="0" cy="11334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389438" y="4034036"/>
            <a:ext cx="0" cy="109696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13"/>
          <p:cNvGrpSpPr>
            <a:grpSpLocks/>
          </p:cNvGrpSpPr>
          <p:nvPr/>
        </p:nvGrpSpPr>
        <p:grpSpPr bwMode="auto">
          <a:xfrm>
            <a:off x="3875088" y="5130999"/>
            <a:ext cx="1027112" cy="942975"/>
            <a:chOff x="3875870" y="5504246"/>
            <a:chExt cx="1026499" cy="943310"/>
          </a:xfrm>
        </p:grpSpPr>
        <p:cxnSp>
          <p:nvCxnSpPr>
            <p:cNvPr id="39" name="Straight Arrow Connector 38"/>
            <p:cNvCxnSpPr/>
            <p:nvPr/>
          </p:nvCxnSpPr>
          <p:spPr>
            <a:xfrm>
              <a:off x="4389913" y="5504246"/>
              <a:ext cx="0" cy="63998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2599" name="TextBox 12"/>
            <p:cNvSpPr txBox="1">
              <a:spLocks noChangeArrowheads="1"/>
            </p:cNvSpPr>
            <p:nvPr/>
          </p:nvSpPr>
          <p:spPr bwMode="auto">
            <a:xfrm>
              <a:off x="3875870" y="6078224"/>
              <a:ext cx="1026499" cy="369332"/>
            </a:xfrm>
            <a:prstGeom prst="rect">
              <a:avLst/>
            </a:prstGeom>
            <a:noFill/>
            <a:ln w="9525">
              <a:noFill/>
              <a:miter lim="800000"/>
              <a:headEnd/>
              <a:tailEnd/>
            </a:ln>
          </p:spPr>
          <p:txBody>
            <a:bodyPr wrap="none">
              <a:spAutoFit/>
            </a:bodyPr>
            <a:lstStyle/>
            <a:p>
              <a:r>
                <a:rPr lang="en-US" altLang="zh-CN" b="1" dirty="0">
                  <a:solidFill>
                    <a:srgbClr val="FF0000"/>
                  </a:solidFill>
                  <a:latin typeface="Calibri" pitchFamily="34" charset="0"/>
                  <a:ea typeface="黑体" pitchFamily="2" charset="-122"/>
                </a:rPr>
                <a:t>13 cycles</a:t>
              </a:r>
            </a:p>
          </p:txBody>
        </p:sp>
      </p:grpSp>
      <p:grpSp>
        <p:nvGrpSpPr>
          <p:cNvPr id="13" name="Group 16"/>
          <p:cNvGrpSpPr>
            <a:grpSpLocks/>
          </p:cNvGrpSpPr>
          <p:nvPr/>
        </p:nvGrpSpPr>
        <p:grpSpPr bwMode="auto">
          <a:xfrm>
            <a:off x="7713663" y="2854524"/>
            <a:ext cx="1031875" cy="3222625"/>
            <a:chOff x="7713144" y="3227832"/>
            <a:chExt cx="1032911" cy="3222260"/>
          </a:xfrm>
        </p:grpSpPr>
        <p:cxnSp>
          <p:nvCxnSpPr>
            <p:cNvPr id="42" name="Straight Arrow Connector 41"/>
            <p:cNvCxnSpPr/>
            <p:nvPr/>
          </p:nvCxnSpPr>
          <p:spPr>
            <a:xfrm>
              <a:off x="8229599" y="3227832"/>
              <a:ext cx="0" cy="291749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2597" name="TextBox 44"/>
            <p:cNvSpPr txBox="1">
              <a:spLocks noChangeArrowheads="1"/>
            </p:cNvSpPr>
            <p:nvPr/>
          </p:nvSpPr>
          <p:spPr bwMode="auto">
            <a:xfrm>
              <a:off x="7713144" y="6080760"/>
              <a:ext cx="1032911" cy="369332"/>
            </a:xfrm>
            <a:prstGeom prst="rect">
              <a:avLst/>
            </a:prstGeom>
            <a:noFill/>
            <a:ln w="9525">
              <a:noFill/>
              <a:miter lim="800000"/>
              <a:headEnd/>
              <a:tailEnd/>
            </a:ln>
          </p:spPr>
          <p:txBody>
            <a:bodyPr wrap="none">
              <a:spAutoFit/>
            </a:bodyPr>
            <a:lstStyle/>
            <a:p>
              <a:r>
                <a:rPr lang="en-US" altLang="zh-CN" b="1" dirty="0">
                  <a:solidFill>
                    <a:srgbClr val="FF0000"/>
                  </a:solidFill>
                  <a:latin typeface="Calibri" pitchFamily="34" charset="0"/>
                  <a:ea typeface="黑体" pitchFamily="2" charset="-122"/>
                </a:rPr>
                <a:t>11 cycles</a:t>
              </a:r>
            </a:p>
          </p:txBody>
        </p:sp>
      </p:grpSp>
      <p:sp>
        <p:nvSpPr>
          <p:cNvPr id="40" name="TextBox 39"/>
          <p:cNvSpPr txBox="1"/>
          <p:nvPr/>
        </p:nvSpPr>
        <p:spPr>
          <a:xfrm>
            <a:off x="99077" y="6237312"/>
            <a:ext cx="6633163" cy="584775"/>
          </a:xfrm>
          <a:prstGeom prst="rect">
            <a:avLst/>
          </a:prstGeom>
          <a:solidFill>
            <a:srgbClr val="0070C0"/>
          </a:solidFill>
        </p:spPr>
        <p:txBody>
          <a:bodyPr wrap="none" rtlCol="0">
            <a:spAutoFit/>
          </a:bodyPr>
          <a:lstStyle/>
          <a:p>
            <a:r>
              <a:rPr lang="en-US" altLang="zh-CN" sz="3200" b="0" dirty="0">
                <a:solidFill>
                  <a:schemeClr val="bg1"/>
                </a:solidFill>
                <a:latin typeface="Calibri" panose="020F0502020204030204" pitchFamily="34" charset="0"/>
                <a:ea typeface="黑体" panose="02010609060101010101" pitchFamily="49" charset="-122"/>
                <a:cs typeface="Calibri" panose="020F0502020204030204" pitchFamily="34" charset="0"/>
              </a:rPr>
              <a:t>Q</a:t>
            </a:r>
            <a:r>
              <a:rPr lang="zh-CN" altLang="en-US" sz="3200" b="0" dirty="0">
                <a:solidFill>
                  <a:schemeClr val="bg1"/>
                </a:solidFill>
                <a:latin typeface="Calibri" panose="020F0502020204030204" pitchFamily="34" charset="0"/>
                <a:ea typeface="黑体" panose="02010609060101010101" pitchFamily="49" charset="-122"/>
                <a:cs typeface="Calibri" panose="020F0502020204030204" pitchFamily="34" charset="0"/>
              </a:rPr>
              <a:t>：为什么分别是</a:t>
            </a:r>
            <a:r>
              <a:rPr lang="en-US" altLang="zh-CN" sz="3200" b="0" dirty="0">
                <a:solidFill>
                  <a:schemeClr val="bg1"/>
                </a:solidFill>
                <a:latin typeface="Calibri" panose="020F0502020204030204" pitchFamily="34" charset="0"/>
                <a:ea typeface="黑体" panose="02010609060101010101" pitchFamily="49" charset="-122"/>
                <a:cs typeface="Calibri" panose="020F0502020204030204" pitchFamily="34" charset="0"/>
              </a:rPr>
              <a:t>13</a:t>
            </a:r>
            <a:r>
              <a:rPr lang="zh-CN" altLang="en-US" sz="3200" b="0" dirty="0">
                <a:solidFill>
                  <a:schemeClr val="bg1"/>
                </a:solidFill>
                <a:latin typeface="Calibri" panose="020F0502020204030204" pitchFamily="34" charset="0"/>
                <a:ea typeface="黑体" panose="02010609060101010101" pitchFamily="49" charset="-122"/>
                <a:cs typeface="Calibri" panose="020F0502020204030204" pitchFamily="34" charset="0"/>
              </a:rPr>
              <a:t>个和</a:t>
            </a:r>
            <a:r>
              <a:rPr lang="en-US" altLang="zh-CN" sz="3200" b="0" dirty="0">
                <a:solidFill>
                  <a:schemeClr val="bg1"/>
                </a:solidFill>
                <a:latin typeface="Calibri" panose="020F0502020204030204" pitchFamily="34" charset="0"/>
                <a:ea typeface="黑体" panose="02010609060101010101" pitchFamily="49" charset="-122"/>
                <a:cs typeface="Calibri" panose="020F0502020204030204" pitchFamily="34" charset="0"/>
              </a:rPr>
              <a:t>11</a:t>
            </a:r>
            <a:r>
              <a:rPr lang="zh-CN" altLang="en-US" sz="3200" b="0" dirty="0">
                <a:solidFill>
                  <a:schemeClr val="bg1"/>
                </a:solidFill>
                <a:latin typeface="Calibri" panose="020F0502020204030204" pitchFamily="34" charset="0"/>
                <a:ea typeface="黑体" panose="02010609060101010101" pitchFamily="49" charset="-122"/>
                <a:cs typeface="Calibri" panose="020F0502020204030204" pitchFamily="34" charset="0"/>
              </a:rPr>
              <a:t>个</a:t>
            </a:r>
            <a:r>
              <a:rPr lang="en-US" altLang="zh-CN" sz="3200" b="0" dirty="0">
                <a:solidFill>
                  <a:schemeClr val="bg1"/>
                </a:solidFill>
                <a:latin typeface="Calibri" panose="020F0502020204030204" pitchFamily="34" charset="0"/>
                <a:ea typeface="黑体" panose="02010609060101010101" pitchFamily="49" charset="-122"/>
                <a:cs typeface="Calibri" panose="020F0502020204030204" pitchFamily="34" charset="0"/>
              </a:rPr>
              <a:t>cycle</a:t>
            </a:r>
            <a:r>
              <a:rPr lang="zh-CN" altLang="en-US" sz="3200" b="0" dirty="0">
                <a:solidFill>
                  <a:schemeClr val="bg1"/>
                </a:solidFill>
                <a:latin typeface="Calibri" panose="020F0502020204030204" pitchFamily="34" charset="0"/>
                <a:ea typeface="黑体" panose="02010609060101010101" pitchFamily="49" charset="-122"/>
                <a:cs typeface="Calibri" panose="020F0502020204030204" pitchFamily="34" charset="0"/>
              </a:rPr>
              <a:t>？</a:t>
            </a:r>
            <a:endParaRPr lang="en-US" altLang="zh-CN" sz="3200" b="0" dirty="0">
              <a:solidFill>
                <a:schemeClr val="bg1"/>
              </a:solidFill>
              <a:latin typeface="Calibri" panose="020F0502020204030204" pitchFamily="34" charset="0"/>
              <a:ea typeface="黑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30361887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p:cNvSpPr>
            <a:spLocks noGrp="1"/>
          </p:cNvSpPr>
          <p:nvPr>
            <p:ph type="title"/>
          </p:nvPr>
        </p:nvSpPr>
        <p:spPr>
          <a:xfrm>
            <a:off x="395536" y="274638"/>
            <a:ext cx="8229600" cy="1143000"/>
          </a:xfrm>
        </p:spPr>
        <p:txBody>
          <a:bodyPr/>
          <a:lstStyle/>
          <a:p>
            <a:pPr eaLnBrk="1" hangingPunct="1"/>
            <a:r>
              <a:rPr lang="en-US" altLang="zh-CN" sz="3600" dirty="0">
                <a:solidFill>
                  <a:srgbClr val="FF0000"/>
                </a:solidFill>
              </a:rPr>
              <a:t>Control Hazard:  </a:t>
            </a:r>
            <a:r>
              <a:rPr lang="en-US" altLang="zh-CN" sz="3600" dirty="0">
                <a:solidFill>
                  <a:schemeClr val="accent1"/>
                </a:solidFill>
              </a:rPr>
              <a:t>Delayed Jump in MIPS</a:t>
            </a:r>
          </a:p>
        </p:txBody>
      </p:sp>
      <p:sp>
        <p:nvSpPr>
          <p:cNvPr id="162819" name="Content Placeholder 2"/>
          <p:cNvSpPr>
            <a:spLocks noGrp="1"/>
          </p:cNvSpPr>
          <p:nvPr>
            <p:ph idx="1"/>
          </p:nvPr>
        </p:nvSpPr>
        <p:spPr/>
        <p:txBody>
          <a:bodyPr/>
          <a:lstStyle/>
          <a:p>
            <a:pPr eaLnBrk="1" hangingPunct="1"/>
            <a:r>
              <a:rPr lang="en-US" altLang="zh-CN" dirty="0"/>
              <a:t>MIPS Green Sheet for </a:t>
            </a:r>
            <a:r>
              <a:rPr lang="en-US" altLang="zh-CN" sz="3000" dirty="0" err="1">
                <a:latin typeface="Courier New" pitchFamily="49" charset="0"/>
                <a:cs typeface="Courier New" pitchFamily="49" charset="0"/>
              </a:rPr>
              <a:t>jal</a:t>
            </a:r>
            <a:r>
              <a:rPr lang="en-US" altLang="zh-CN" dirty="0"/>
              <a:t>:</a:t>
            </a:r>
            <a:br>
              <a:rPr lang="en-US" altLang="zh-CN" dirty="0"/>
            </a:br>
            <a:r>
              <a:rPr lang="en-US" altLang="zh-CN" sz="3000" dirty="0">
                <a:latin typeface="Courier New" pitchFamily="49" charset="0"/>
                <a:cs typeface="Courier New" pitchFamily="49" charset="0"/>
              </a:rPr>
              <a:t>R[31]=PC+8; PC=</a:t>
            </a:r>
            <a:r>
              <a:rPr lang="en-US" altLang="zh-CN" sz="3000" dirty="0" err="1">
                <a:latin typeface="Courier New" pitchFamily="49" charset="0"/>
                <a:cs typeface="Courier New" pitchFamily="49" charset="0"/>
              </a:rPr>
              <a:t>JumpAddr</a:t>
            </a:r>
            <a:endParaRPr lang="en-US" altLang="zh-CN" sz="3000" dirty="0">
              <a:latin typeface="Courier New" pitchFamily="49" charset="0"/>
              <a:cs typeface="Courier New" pitchFamily="49" charset="0"/>
            </a:endParaRPr>
          </a:p>
          <a:p>
            <a:pPr lvl="1" eaLnBrk="1" hangingPunct="1"/>
            <a:r>
              <a:rPr lang="en-US" altLang="zh-CN" sz="2600" dirty="0">
                <a:latin typeface="Courier New" pitchFamily="49" charset="0"/>
                <a:cs typeface="Courier New" pitchFamily="49" charset="0"/>
              </a:rPr>
              <a:t>PC+8</a:t>
            </a:r>
            <a:r>
              <a:rPr lang="en-US" altLang="zh-CN" dirty="0"/>
              <a:t> because of </a:t>
            </a:r>
            <a:r>
              <a:rPr lang="en-US" altLang="zh-CN" i="1" dirty="0"/>
              <a:t>jump delay slot</a:t>
            </a:r>
            <a:r>
              <a:rPr lang="en-US" altLang="zh-CN" dirty="0"/>
              <a:t>!</a:t>
            </a:r>
          </a:p>
          <a:p>
            <a:pPr lvl="1" eaLnBrk="1" hangingPunct="1"/>
            <a:r>
              <a:rPr lang="en-US" altLang="zh-CN" dirty="0"/>
              <a:t>Instruction at </a:t>
            </a:r>
            <a:r>
              <a:rPr lang="en-US" altLang="zh-CN" sz="2600" dirty="0">
                <a:latin typeface="Courier New" pitchFamily="49" charset="0"/>
                <a:cs typeface="Courier New" pitchFamily="49" charset="0"/>
              </a:rPr>
              <a:t>PC+4</a:t>
            </a:r>
            <a:r>
              <a:rPr lang="en-US" altLang="zh-CN" dirty="0"/>
              <a:t> always gets executed before </a:t>
            </a:r>
            <a:r>
              <a:rPr lang="en-US" altLang="zh-CN" sz="2600" dirty="0" err="1">
                <a:latin typeface="Courier New" pitchFamily="49" charset="0"/>
                <a:cs typeface="Courier New" pitchFamily="49" charset="0"/>
              </a:rPr>
              <a:t>jal</a:t>
            </a:r>
            <a:r>
              <a:rPr lang="en-US" altLang="zh-CN" dirty="0"/>
              <a:t> jumps to label, so return to </a:t>
            </a:r>
            <a:r>
              <a:rPr lang="en-US" altLang="zh-CN" sz="2600" dirty="0">
                <a:latin typeface="Courier New" pitchFamily="49" charset="0"/>
                <a:cs typeface="Courier New" pitchFamily="49" charset="0"/>
              </a:rPr>
              <a:t>PC+8</a:t>
            </a:r>
          </a:p>
          <a:p>
            <a:pPr lvl="1" eaLnBrk="1" hangingPunct="1"/>
            <a:endParaRPr lang="en-US" altLang="zh-CN" dirty="0"/>
          </a:p>
        </p:txBody>
      </p:sp>
      <p:sp>
        <p:nvSpPr>
          <p:cNvPr id="4" name="Oval 3"/>
          <p:cNvSpPr/>
          <p:nvPr/>
        </p:nvSpPr>
        <p:spPr>
          <a:xfrm>
            <a:off x="2919413" y="2093913"/>
            <a:ext cx="307975" cy="506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0">
              <a:solidFill>
                <a:prstClr val="white"/>
              </a:solidFill>
            </a:endParaRPr>
          </a:p>
        </p:txBody>
      </p:sp>
      <p:sp>
        <p:nvSpPr>
          <p:cNvPr id="5" name="Date Placeholder 4"/>
          <p:cNvSpPr>
            <a:spLocks noGrp="1"/>
          </p:cNvSpPr>
          <p:nvPr>
            <p:ph type="dt" sz="quarter" idx="10"/>
          </p:nvPr>
        </p:nvSpPr>
        <p:spPr/>
        <p:txBody>
          <a:bodyPr/>
          <a:lstStyle/>
          <a:p>
            <a:pPr>
              <a:defRPr/>
            </a:pPr>
            <a:r>
              <a:rPr lang="en-US"/>
              <a:t>7/25/2012</a:t>
            </a:r>
            <a:endParaRPr lang="en-US" dirty="0"/>
          </a:p>
        </p:txBody>
      </p:sp>
      <p:sp>
        <p:nvSpPr>
          <p:cNvPr id="6" name="Footer Placeholder 5"/>
          <p:cNvSpPr>
            <a:spLocks noGrp="1"/>
          </p:cNvSpPr>
          <p:nvPr>
            <p:ph type="ftr" sz="quarter" idx="11"/>
          </p:nvPr>
        </p:nvSpPr>
        <p:spPr/>
        <p:txBody>
          <a:bodyPr/>
          <a:lstStyle/>
          <a:p>
            <a:pPr>
              <a:defRPr/>
            </a:pPr>
            <a:r>
              <a:rPr lang="en-US"/>
              <a:t>Summer 2012 -- Lecture #22</a:t>
            </a:r>
            <a:endParaRPr lang="en-US" dirty="0"/>
          </a:p>
        </p:txBody>
      </p:sp>
      <p:sp>
        <p:nvSpPr>
          <p:cNvPr id="10" name="Slide Number Placeholder 9"/>
          <p:cNvSpPr>
            <a:spLocks noGrp="1"/>
          </p:cNvSpPr>
          <p:nvPr>
            <p:ph type="sldNum" sz="quarter" idx="12"/>
          </p:nvPr>
        </p:nvSpPr>
        <p:spPr/>
        <p:txBody>
          <a:bodyPr/>
          <a:lstStyle/>
          <a:p>
            <a:pPr>
              <a:defRPr/>
            </a:pPr>
            <a:fld id="{F8CFF6CF-67B7-41F4-B808-8AE1AE8A7324}" type="slidenum">
              <a:rPr lang="en-US"/>
              <a:pPr>
                <a:defRPr/>
              </a:pPr>
              <a:t>41</a:t>
            </a:fld>
            <a:endParaRPr lang="en-US" dirty="0"/>
          </a:p>
        </p:txBody>
      </p:sp>
    </p:spTree>
    <p:extLst>
      <p:ext uri="{BB962C8B-B14F-4D97-AF65-F5344CB8AC3E}">
        <p14:creationId xmlns:p14="http://schemas.microsoft.com/office/powerpoint/2010/main" val="1668946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457200" y="116632"/>
            <a:ext cx="8229600" cy="1143000"/>
          </a:xfrm>
        </p:spPr>
        <p:txBody>
          <a:bodyPr/>
          <a:lstStyle/>
          <a:p>
            <a:pPr eaLnBrk="1" hangingPunct="1"/>
            <a:r>
              <a:rPr lang="en-US" altLang="zh-CN" sz="3600" dirty="0">
                <a:solidFill>
                  <a:srgbClr val="FF0000"/>
                </a:solidFill>
              </a:rPr>
              <a:t>Control Hazard: </a:t>
            </a:r>
            <a:r>
              <a:rPr lang="en-US" altLang="zh-CN" sz="3600" dirty="0">
                <a:solidFill>
                  <a:schemeClr val="accent1"/>
                </a:solidFill>
              </a:rPr>
              <a:t>Delayed Branch Example</a:t>
            </a:r>
          </a:p>
        </p:txBody>
      </p:sp>
      <p:grpSp>
        <p:nvGrpSpPr>
          <p:cNvPr id="161795" name="Group 3"/>
          <p:cNvGrpSpPr>
            <a:grpSpLocks/>
          </p:cNvGrpSpPr>
          <p:nvPr/>
        </p:nvGrpSpPr>
        <p:grpSpPr bwMode="auto">
          <a:xfrm>
            <a:off x="1073150" y="1677988"/>
            <a:ext cx="3584575" cy="3511550"/>
            <a:chOff x="507" y="854"/>
            <a:chExt cx="2258" cy="2212"/>
          </a:xfrm>
        </p:grpSpPr>
        <p:sp>
          <p:nvSpPr>
            <p:cNvPr id="161823" name="Rectangle 4"/>
            <p:cNvSpPr>
              <a:spLocks noChangeArrowheads="1"/>
            </p:cNvSpPr>
            <p:nvPr/>
          </p:nvSpPr>
          <p:spPr bwMode="auto">
            <a:xfrm>
              <a:off x="507" y="1342"/>
              <a:ext cx="1990" cy="325"/>
            </a:xfrm>
            <a:prstGeom prst="rect">
              <a:avLst/>
            </a:prstGeom>
            <a:noFill/>
            <a:ln w="12700">
              <a:noFill/>
              <a:miter lim="800000"/>
              <a:headEnd/>
              <a:tailEnd/>
            </a:ln>
          </p:spPr>
          <p:txBody>
            <a:bodyPr wrap="none" lIns="90487" tIns="44450" rIns="90487" bIns="44450">
              <a:spAutoFit/>
            </a:bodyPr>
            <a:lstStyle/>
            <a:p>
              <a:r>
                <a:rPr lang="en-US" altLang="zh-CN" sz="2800" b="0">
                  <a:solidFill>
                    <a:prstClr val="black"/>
                  </a:solidFill>
                  <a:latin typeface="Courier New" pitchFamily="49" charset="0"/>
                  <a:ea typeface="黑体" pitchFamily="2" charset="-122"/>
                  <a:cs typeface="Courier New" pitchFamily="49" charset="0"/>
                </a:rPr>
                <a:t>add $1, $2, $3</a:t>
              </a:r>
            </a:p>
          </p:txBody>
        </p:sp>
        <p:sp>
          <p:nvSpPr>
            <p:cNvPr id="161824" name="Rectangle 5"/>
            <p:cNvSpPr>
              <a:spLocks noChangeArrowheads="1"/>
            </p:cNvSpPr>
            <p:nvPr/>
          </p:nvSpPr>
          <p:spPr bwMode="auto">
            <a:xfrm>
              <a:off x="507" y="1798"/>
              <a:ext cx="1990" cy="325"/>
            </a:xfrm>
            <a:prstGeom prst="rect">
              <a:avLst/>
            </a:prstGeom>
            <a:noFill/>
            <a:ln w="12700">
              <a:noFill/>
              <a:miter lim="800000"/>
              <a:headEnd/>
              <a:tailEnd/>
            </a:ln>
          </p:spPr>
          <p:txBody>
            <a:bodyPr wrap="none" lIns="90487" tIns="44450" rIns="90487" bIns="44450">
              <a:spAutoFit/>
            </a:bodyPr>
            <a:lstStyle/>
            <a:p>
              <a:r>
                <a:rPr lang="en-US" altLang="zh-CN" sz="2800" b="0">
                  <a:solidFill>
                    <a:prstClr val="black"/>
                  </a:solidFill>
                  <a:latin typeface="Courier New" pitchFamily="49" charset="0"/>
                  <a:ea typeface="黑体" pitchFamily="2" charset="-122"/>
                  <a:cs typeface="Courier New" pitchFamily="49" charset="0"/>
                </a:rPr>
                <a:t>sub $4, $5, $6</a:t>
              </a:r>
            </a:p>
          </p:txBody>
        </p:sp>
        <p:sp>
          <p:nvSpPr>
            <p:cNvPr id="161825" name="Rectangle 6"/>
            <p:cNvSpPr>
              <a:spLocks noChangeArrowheads="1"/>
            </p:cNvSpPr>
            <p:nvPr/>
          </p:nvSpPr>
          <p:spPr bwMode="auto">
            <a:xfrm>
              <a:off x="507" y="2254"/>
              <a:ext cx="2258" cy="325"/>
            </a:xfrm>
            <a:prstGeom prst="rect">
              <a:avLst/>
            </a:prstGeom>
            <a:noFill/>
            <a:ln w="12700">
              <a:noFill/>
              <a:miter lim="800000"/>
              <a:headEnd/>
              <a:tailEnd/>
            </a:ln>
          </p:spPr>
          <p:txBody>
            <a:bodyPr wrap="none" lIns="90487" tIns="44450" rIns="90487" bIns="44450">
              <a:spAutoFit/>
            </a:bodyPr>
            <a:lstStyle/>
            <a:p>
              <a:r>
                <a:rPr lang="en-US" altLang="zh-CN" sz="2800" dirty="0" err="1">
                  <a:solidFill>
                    <a:srgbClr val="FF0000"/>
                  </a:solidFill>
                  <a:latin typeface="Courier New" pitchFamily="49" charset="0"/>
                  <a:ea typeface="黑体" pitchFamily="2" charset="-122"/>
                  <a:cs typeface="Courier New" pitchFamily="49" charset="0"/>
                </a:rPr>
                <a:t>beq</a:t>
              </a:r>
              <a:r>
                <a:rPr lang="en-US" altLang="zh-CN" sz="2800" dirty="0">
                  <a:solidFill>
                    <a:srgbClr val="FF0000"/>
                  </a:solidFill>
                  <a:latin typeface="Courier New" pitchFamily="49" charset="0"/>
                  <a:ea typeface="黑体" pitchFamily="2" charset="-122"/>
                  <a:cs typeface="Courier New" pitchFamily="49" charset="0"/>
                </a:rPr>
                <a:t> $1, $4, Exit</a:t>
              </a:r>
            </a:p>
          </p:txBody>
        </p:sp>
        <p:sp>
          <p:nvSpPr>
            <p:cNvPr id="161826" name="Rectangle 7"/>
            <p:cNvSpPr>
              <a:spLocks noChangeArrowheads="1"/>
            </p:cNvSpPr>
            <p:nvPr/>
          </p:nvSpPr>
          <p:spPr bwMode="auto">
            <a:xfrm>
              <a:off x="507" y="854"/>
              <a:ext cx="2124" cy="325"/>
            </a:xfrm>
            <a:prstGeom prst="rect">
              <a:avLst/>
            </a:prstGeom>
            <a:noFill/>
            <a:ln w="12700">
              <a:noFill/>
              <a:miter lim="800000"/>
              <a:headEnd/>
              <a:tailEnd/>
            </a:ln>
          </p:spPr>
          <p:txBody>
            <a:bodyPr wrap="none" lIns="90487" tIns="44450" rIns="90487" bIns="44450">
              <a:spAutoFit/>
            </a:bodyPr>
            <a:lstStyle/>
            <a:p>
              <a:r>
                <a:rPr lang="en-US" altLang="zh-CN" sz="2800" dirty="0">
                  <a:solidFill>
                    <a:srgbClr val="00B050"/>
                  </a:solidFill>
                  <a:latin typeface="Courier New" pitchFamily="49" charset="0"/>
                  <a:ea typeface="黑体" pitchFamily="2" charset="-122"/>
                  <a:cs typeface="Courier New" pitchFamily="49" charset="0"/>
                </a:rPr>
                <a:t>or  $8, $9, $10</a:t>
              </a:r>
            </a:p>
          </p:txBody>
        </p:sp>
        <p:sp>
          <p:nvSpPr>
            <p:cNvPr id="161827" name="Rectangle 8"/>
            <p:cNvSpPr>
              <a:spLocks noChangeArrowheads="1"/>
            </p:cNvSpPr>
            <p:nvPr/>
          </p:nvSpPr>
          <p:spPr bwMode="auto">
            <a:xfrm>
              <a:off x="507" y="2741"/>
              <a:ext cx="2258" cy="325"/>
            </a:xfrm>
            <a:prstGeom prst="rect">
              <a:avLst/>
            </a:prstGeom>
            <a:noFill/>
            <a:ln w="12700">
              <a:noFill/>
              <a:miter lim="800000"/>
              <a:headEnd/>
              <a:tailEnd/>
            </a:ln>
          </p:spPr>
          <p:txBody>
            <a:bodyPr wrap="none" lIns="90487" tIns="44450" rIns="90487" bIns="44450">
              <a:spAutoFit/>
            </a:bodyPr>
            <a:lstStyle/>
            <a:p>
              <a:r>
                <a:rPr lang="en-US" altLang="zh-CN" sz="2800" b="0">
                  <a:solidFill>
                    <a:prstClr val="black"/>
                  </a:solidFill>
                  <a:latin typeface="Courier New" pitchFamily="49" charset="0"/>
                  <a:ea typeface="黑体" pitchFamily="2" charset="-122"/>
                  <a:cs typeface="Courier New" pitchFamily="49" charset="0"/>
                </a:rPr>
                <a:t>xor $10, $1, $11</a:t>
              </a:r>
            </a:p>
          </p:txBody>
        </p:sp>
      </p:grpSp>
      <p:sp>
        <p:nvSpPr>
          <p:cNvPr id="2780169" name="Text Box 9"/>
          <p:cNvSpPr txBox="1">
            <a:spLocks noChangeArrowheads="1"/>
          </p:cNvSpPr>
          <p:nvPr/>
        </p:nvSpPr>
        <p:spPr bwMode="auto">
          <a:xfrm>
            <a:off x="1038225" y="1206500"/>
            <a:ext cx="3095625" cy="523875"/>
          </a:xfrm>
          <a:prstGeom prst="rect">
            <a:avLst/>
          </a:prstGeom>
          <a:noFill/>
          <a:ln w="28575">
            <a:noFill/>
            <a:miter lim="800000"/>
            <a:headEnd/>
            <a:tailEnd/>
          </a:ln>
          <a:effectLst/>
        </p:spPr>
        <p:txBody>
          <a:bodyPr wrap="none" anchor="ctr">
            <a:spAutoFit/>
          </a:bodyPr>
          <a:lstStyle/>
          <a:p>
            <a:pPr algn="ctr" fontAlgn="auto">
              <a:spcBef>
                <a:spcPts val="0"/>
              </a:spcBef>
              <a:spcAft>
                <a:spcPts val="0"/>
              </a:spcAft>
              <a:defRPr/>
            </a:pPr>
            <a:r>
              <a:rPr lang="en-US" sz="2800" dirty="0" err="1">
                <a:solidFill>
                  <a:prstClr val="black"/>
                </a:solidFill>
                <a:latin typeface="Calibri"/>
                <a:ea typeface="+mn-ea"/>
              </a:rPr>
              <a:t>Nondelayed</a:t>
            </a:r>
            <a:r>
              <a:rPr lang="en-US" sz="2800" dirty="0">
                <a:solidFill>
                  <a:prstClr val="black"/>
                </a:solidFill>
                <a:latin typeface="Calibri"/>
                <a:ea typeface="+mn-ea"/>
              </a:rPr>
              <a:t> Branch</a:t>
            </a:r>
          </a:p>
        </p:txBody>
      </p:sp>
      <p:grpSp>
        <p:nvGrpSpPr>
          <p:cNvPr id="3" name="Group 10"/>
          <p:cNvGrpSpPr>
            <a:grpSpLocks/>
          </p:cNvGrpSpPr>
          <p:nvPr/>
        </p:nvGrpSpPr>
        <p:grpSpPr bwMode="auto">
          <a:xfrm>
            <a:off x="5472113" y="1725613"/>
            <a:ext cx="3630612" cy="3468687"/>
            <a:chOff x="3107" y="884"/>
            <a:chExt cx="2287" cy="2185"/>
          </a:xfrm>
        </p:grpSpPr>
        <p:sp>
          <p:nvSpPr>
            <p:cNvPr id="161818" name="Rectangle 11"/>
            <p:cNvSpPr>
              <a:spLocks noChangeArrowheads="1"/>
            </p:cNvSpPr>
            <p:nvPr/>
          </p:nvSpPr>
          <p:spPr bwMode="auto">
            <a:xfrm>
              <a:off x="3107" y="884"/>
              <a:ext cx="1880" cy="328"/>
            </a:xfrm>
            <a:prstGeom prst="rect">
              <a:avLst/>
            </a:prstGeom>
            <a:noFill/>
            <a:ln w="12700">
              <a:noFill/>
              <a:miter lim="800000"/>
              <a:headEnd/>
              <a:tailEnd/>
            </a:ln>
          </p:spPr>
          <p:txBody>
            <a:bodyPr wrap="none" lIns="90487" tIns="44450" rIns="90487" bIns="44450">
              <a:spAutoFit/>
            </a:bodyPr>
            <a:lstStyle/>
            <a:p>
              <a:r>
                <a:rPr lang="en-US" altLang="zh-CN" sz="2800" b="0">
                  <a:solidFill>
                    <a:prstClr val="black"/>
                  </a:solidFill>
                  <a:latin typeface="Courier New" pitchFamily="49" charset="0"/>
                  <a:ea typeface="黑体" pitchFamily="2" charset="-122"/>
                </a:rPr>
                <a:t>add $1, $2,$3</a:t>
              </a:r>
            </a:p>
          </p:txBody>
        </p:sp>
        <p:sp>
          <p:nvSpPr>
            <p:cNvPr id="161819" name="Rectangle 12"/>
            <p:cNvSpPr>
              <a:spLocks noChangeArrowheads="1"/>
            </p:cNvSpPr>
            <p:nvPr/>
          </p:nvSpPr>
          <p:spPr bwMode="auto">
            <a:xfrm>
              <a:off x="3107" y="1340"/>
              <a:ext cx="2015" cy="328"/>
            </a:xfrm>
            <a:prstGeom prst="rect">
              <a:avLst/>
            </a:prstGeom>
            <a:noFill/>
            <a:ln w="12700">
              <a:noFill/>
              <a:miter lim="800000"/>
              <a:headEnd/>
              <a:tailEnd/>
            </a:ln>
          </p:spPr>
          <p:txBody>
            <a:bodyPr wrap="none" lIns="90487" tIns="44450" rIns="90487" bIns="44450">
              <a:spAutoFit/>
            </a:bodyPr>
            <a:lstStyle/>
            <a:p>
              <a:r>
                <a:rPr lang="en-US" altLang="zh-CN" sz="2800" b="0">
                  <a:solidFill>
                    <a:prstClr val="black"/>
                  </a:solidFill>
                  <a:latin typeface="Courier New" pitchFamily="49" charset="0"/>
                  <a:ea typeface="黑体" pitchFamily="2" charset="-122"/>
                </a:rPr>
                <a:t>sub $4, $5, $6</a:t>
              </a:r>
            </a:p>
          </p:txBody>
        </p:sp>
        <p:sp>
          <p:nvSpPr>
            <p:cNvPr id="161820" name="Rectangle 13"/>
            <p:cNvSpPr>
              <a:spLocks noChangeArrowheads="1"/>
            </p:cNvSpPr>
            <p:nvPr/>
          </p:nvSpPr>
          <p:spPr bwMode="auto">
            <a:xfrm>
              <a:off x="3107" y="1796"/>
              <a:ext cx="2287" cy="328"/>
            </a:xfrm>
            <a:prstGeom prst="rect">
              <a:avLst/>
            </a:prstGeom>
            <a:noFill/>
            <a:ln w="12700">
              <a:noFill/>
              <a:miter lim="800000"/>
              <a:headEnd/>
              <a:tailEnd/>
            </a:ln>
          </p:spPr>
          <p:txBody>
            <a:bodyPr wrap="none" lIns="90487" tIns="44450" rIns="90487" bIns="44450">
              <a:spAutoFit/>
            </a:bodyPr>
            <a:lstStyle/>
            <a:p>
              <a:r>
                <a:rPr lang="en-US" altLang="zh-CN" sz="2800" dirty="0" err="1">
                  <a:solidFill>
                    <a:srgbClr val="FF0000"/>
                  </a:solidFill>
                  <a:latin typeface="Courier New" pitchFamily="49" charset="0"/>
                  <a:ea typeface="黑体" pitchFamily="2" charset="-122"/>
                </a:rPr>
                <a:t>beq</a:t>
              </a:r>
              <a:r>
                <a:rPr lang="en-US" altLang="zh-CN" sz="2800" dirty="0">
                  <a:solidFill>
                    <a:srgbClr val="FF0000"/>
                  </a:solidFill>
                  <a:latin typeface="Courier New" pitchFamily="49" charset="0"/>
                  <a:ea typeface="黑体" pitchFamily="2" charset="-122"/>
                </a:rPr>
                <a:t> $1, $4, Exit</a:t>
              </a:r>
            </a:p>
          </p:txBody>
        </p:sp>
        <p:sp>
          <p:nvSpPr>
            <p:cNvPr id="161821" name="Rectangle 14"/>
            <p:cNvSpPr>
              <a:spLocks noChangeArrowheads="1"/>
            </p:cNvSpPr>
            <p:nvPr/>
          </p:nvSpPr>
          <p:spPr bwMode="auto">
            <a:xfrm>
              <a:off x="3107" y="2254"/>
              <a:ext cx="2151" cy="328"/>
            </a:xfrm>
            <a:prstGeom prst="rect">
              <a:avLst/>
            </a:prstGeom>
            <a:noFill/>
            <a:ln w="12700">
              <a:noFill/>
              <a:miter lim="800000"/>
              <a:headEnd/>
              <a:tailEnd/>
            </a:ln>
          </p:spPr>
          <p:txBody>
            <a:bodyPr wrap="none" lIns="90487" tIns="44450" rIns="90487" bIns="44450">
              <a:spAutoFit/>
            </a:bodyPr>
            <a:lstStyle/>
            <a:p>
              <a:r>
                <a:rPr lang="en-US" altLang="zh-CN" sz="2800" dirty="0">
                  <a:solidFill>
                    <a:srgbClr val="00B050"/>
                  </a:solidFill>
                  <a:latin typeface="Courier New" pitchFamily="49" charset="0"/>
                  <a:ea typeface="黑体" pitchFamily="2" charset="-122"/>
                </a:rPr>
                <a:t>or  $8, $9, $10</a:t>
              </a:r>
            </a:p>
          </p:txBody>
        </p:sp>
        <p:sp>
          <p:nvSpPr>
            <p:cNvPr id="161822" name="Rectangle 15"/>
            <p:cNvSpPr>
              <a:spLocks noChangeArrowheads="1"/>
            </p:cNvSpPr>
            <p:nvPr/>
          </p:nvSpPr>
          <p:spPr bwMode="auto">
            <a:xfrm>
              <a:off x="3107" y="2741"/>
              <a:ext cx="2287" cy="328"/>
            </a:xfrm>
            <a:prstGeom prst="rect">
              <a:avLst/>
            </a:prstGeom>
            <a:noFill/>
            <a:ln w="12700">
              <a:noFill/>
              <a:miter lim="800000"/>
              <a:headEnd/>
              <a:tailEnd/>
            </a:ln>
          </p:spPr>
          <p:txBody>
            <a:bodyPr wrap="none" lIns="90487" tIns="44450" rIns="90487" bIns="44450">
              <a:spAutoFit/>
            </a:bodyPr>
            <a:lstStyle/>
            <a:p>
              <a:r>
                <a:rPr lang="en-US" altLang="zh-CN" sz="2800" b="0">
                  <a:solidFill>
                    <a:prstClr val="black"/>
                  </a:solidFill>
                  <a:latin typeface="Courier New" pitchFamily="49" charset="0"/>
                  <a:ea typeface="黑体" pitchFamily="2" charset="-122"/>
                </a:rPr>
                <a:t>xor $10, $1, $11</a:t>
              </a:r>
            </a:p>
          </p:txBody>
        </p:sp>
      </p:grpSp>
      <p:sp>
        <p:nvSpPr>
          <p:cNvPr id="2780176" name="Text Box 16"/>
          <p:cNvSpPr txBox="1">
            <a:spLocks noChangeArrowheads="1"/>
          </p:cNvSpPr>
          <p:nvPr/>
        </p:nvSpPr>
        <p:spPr bwMode="auto">
          <a:xfrm>
            <a:off x="5467350" y="1206500"/>
            <a:ext cx="2508250" cy="523875"/>
          </a:xfrm>
          <a:prstGeom prst="rect">
            <a:avLst/>
          </a:prstGeom>
          <a:noFill/>
          <a:ln w="28575">
            <a:noFill/>
            <a:miter lim="800000"/>
            <a:headEnd/>
            <a:tailEnd/>
          </a:ln>
          <a:effectLst/>
        </p:spPr>
        <p:txBody>
          <a:bodyPr wrap="none" anchor="ctr">
            <a:spAutoFit/>
          </a:bodyPr>
          <a:lstStyle/>
          <a:p>
            <a:pPr algn="ctr" fontAlgn="auto">
              <a:spcBef>
                <a:spcPts val="0"/>
              </a:spcBef>
              <a:spcAft>
                <a:spcPts val="0"/>
              </a:spcAft>
              <a:defRPr/>
            </a:pPr>
            <a:r>
              <a:rPr lang="en-US" sz="2800" dirty="0">
                <a:solidFill>
                  <a:prstClr val="black"/>
                </a:solidFill>
                <a:latin typeface="Calibri"/>
                <a:ea typeface="+mn-ea"/>
              </a:rPr>
              <a:t>Delayed Branch</a:t>
            </a:r>
          </a:p>
        </p:txBody>
      </p:sp>
      <p:grpSp>
        <p:nvGrpSpPr>
          <p:cNvPr id="4" name="Group 19"/>
          <p:cNvGrpSpPr>
            <a:grpSpLocks/>
          </p:cNvGrpSpPr>
          <p:nvPr/>
        </p:nvGrpSpPr>
        <p:grpSpPr bwMode="auto">
          <a:xfrm>
            <a:off x="4522788" y="1985963"/>
            <a:ext cx="949325" cy="2151062"/>
            <a:chOff x="4522788" y="1985963"/>
            <a:chExt cx="949325" cy="2151062"/>
          </a:xfrm>
        </p:grpSpPr>
        <p:sp>
          <p:nvSpPr>
            <p:cNvPr id="161816" name="Line 23"/>
            <p:cNvSpPr>
              <a:spLocks noChangeShapeType="1"/>
            </p:cNvSpPr>
            <p:nvPr/>
          </p:nvSpPr>
          <p:spPr bwMode="auto">
            <a:xfrm>
              <a:off x="4522788" y="1985963"/>
              <a:ext cx="949325" cy="2151062"/>
            </a:xfrm>
            <a:prstGeom prst="line">
              <a:avLst/>
            </a:prstGeom>
            <a:noFill/>
            <a:ln w="28575">
              <a:solidFill>
                <a:schemeClr val="tx1"/>
              </a:solidFill>
              <a:round/>
              <a:headEnd/>
              <a:tailEnd type="triangle" w="med" len="med"/>
            </a:ln>
          </p:spPr>
          <p:txBody>
            <a:bodyPr wrap="none" anchor="ctr"/>
            <a:lstStyle/>
            <a:p>
              <a:endParaRPr lang="zh-CN" altLang="en-US" b="0">
                <a:solidFill>
                  <a:prstClr val="black"/>
                </a:solidFill>
                <a:latin typeface="Arial" pitchFamily="34" charset="0"/>
              </a:endParaRPr>
            </a:p>
          </p:txBody>
        </p:sp>
        <p:sp>
          <p:nvSpPr>
            <p:cNvPr id="161817" name="Line 24"/>
            <p:cNvSpPr>
              <a:spLocks noChangeShapeType="1"/>
            </p:cNvSpPr>
            <p:nvPr/>
          </p:nvSpPr>
          <p:spPr bwMode="auto">
            <a:xfrm flipV="1">
              <a:off x="4522789" y="3436937"/>
              <a:ext cx="949324" cy="700088"/>
            </a:xfrm>
            <a:prstGeom prst="line">
              <a:avLst/>
            </a:prstGeom>
            <a:noFill/>
            <a:ln w="28575">
              <a:solidFill>
                <a:schemeClr val="tx1"/>
              </a:solidFill>
              <a:round/>
              <a:headEnd/>
              <a:tailEnd type="triangle" w="med" len="med"/>
            </a:ln>
          </p:spPr>
          <p:txBody>
            <a:bodyPr wrap="none" anchor="ctr"/>
            <a:lstStyle/>
            <a:p>
              <a:endParaRPr lang="zh-CN" altLang="en-US" b="0">
                <a:solidFill>
                  <a:prstClr val="black"/>
                </a:solidFill>
                <a:latin typeface="Arial" pitchFamily="34" charset="0"/>
              </a:endParaRPr>
            </a:p>
          </p:txBody>
        </p:sp>
      </p:grpSp>
      <p:sp>
        <p:nvSpPr>
          <p:cNvPr id="21" name="TextBox 20"/>
          <p:cNvSpPr txBox="1">
            <a:spLocks noChangeArrowheads="1"/>
          </p:cNvSpPr>
          <p:nvPr/>
        </p:nvSpPr>
        <p:spPr bwMode="auto">
          <a:xfrm>
            <a:off x="5580857" y="5418138"/>
            <a:ext cx="2767012" cy="830262"/>
          </a:xfrm>
          <a:prstGeom prst="rect">
            <a:avLst/>
          </a:prstGeom>
          <a:noFill/>
          <a:ln w="9525">
            <a:noFill/>
            <a:miter lim="800000"/>
            <a:headEnd/>
            <a:tailEnd/>
          </a:ln>
        </p:spPr>
        <p:txBody>
          <a:bodyPr>
            <a:spAutoFit/>
          </a:bodyPr>
          <a:lstStyle/>
          <a:p>
            <a:r>
              <a:rPr lang="en-US" altLang="zh-CN" sz="2400" b="0" dirty="0">
                <a:solidFill>
                  <a:srgbClr val="FF0000"/>
                </a:solidFill>
                <a:latin typeface="Calibri" pitchFamily="34" charset="0"/>
                <a:ea typeface="黑体" pitchFamily="2" charset="-122"/>
              </a:rPr>
              <a:t>Why not any of the other instructions?</a:t>
            </a:r>
          </a:p>
        </p:txBody>
      </p:sp>
      <p:sp>
        <p:nvSpPr>
          <p:cNvPr id="22" name="Date Placeholder 21"/>
          <p:cNvSpPr>
            <a:spLocks noGrp="1"/>
          </p:cNvSpPr>
          <p:nvPr>
            <p:ph type="dt" sz="quarter" idx="10"/>
          </p:nvPr>
        </p:nvSpPr>
        <p:spPr/>
        <p:txBody>
          <a:bodyPr/>
          <a:lstStyle/>
          <a:p>
            <a:pPr>
              <a:defRPr/>
            </a:pPr>
            <a:r>
              <a:rPr lang="en-US"/>
              <a:t>7/25/2012</a:t>
            </a:r>
            <a:endParaRPr lang="en-US" dirty="0"/>
          </a:p>
        </p:txBody>
      </p:sp>
      <p:sp>
        <p:nvSpPr>
          <p:cNvPr id="23" name="Footer Placeholder 22"/>
          <p:cNvSpPr>
            <a:spLocks noGrp="1"/>
          </p:cNvSpPr>
          <p:nvPr>
            <p:ph type="ftr" sz="quarter" idx="11"/>
          </p:nvPr>
        </p:nvSpPr>
        <p:spPr/>
        <p:txBody>
          <a:bodyPr/>
          <a:lstStyle/>
          <a:p>
            <a:pPr>
              <a:defRPr/>
            </a:pPr>
            <a:r>
              <a:rPr lang="en-US"/>
              <a:t>Summer 2012 -- Lecture #22</a:t>
            </a:r>
            <a:endParaRPr lang="en-US" dirty="0"/>
          </a:p>
        </p:txBody>
      </p:sp>
      <p:sp>
        <p:nvSpPr>
          <p:cNvPr id="24" name="Slide Number Placeholder 23"/>
          <p:cNvSpPr>
            <a:spLocks noGrp="1"/>
          </p:cNvSpPr>
          <p:nvPr>
            <p:ph type="sldNum" sz="quarter" idx="12"/>
          </p:nvPr>
        </p:nvSpPr>
        <p:spPr/>
        <p:txBody>
          <a:bodyPr/>
          <a:lstStyle/>
          <a:p>
            <a:pPr>
              <a:defRPr/>
            </a:pPr>
            <a:fld id="{85ADB7B5-0AE3-40F9-8049-A29248AF36EB}" type="slidenum">
              <a:rPr lang="en-US"/>
              <a:pPr>
                <a:defRPr/>
              </a:pPr>
              <a:t>42</a:t>
            </a:fld>
            <a:endParaRPr lang="en-US" dirty="0"/>
          </a:p>
        </p:txBody>
      </p:sp>
    </p:spTree>
    <p:extLst>
      <p:ext uri="{BB962C8B-B14F-4D97-AF65-F5344CB8AC3E}">
        <p14:creationId xmlns:p14="http://schemas.microsoft.com/office/powerpoint/2010/main" val="7935812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9750" y="347663"/>
            <a:ext cx="7991475" cy="494494"/>
          </a:xfrm>
        </p:spPr>
        <p:txBody>
          <a:bodyPr/>
          <a:lstStyle/>
          <a:p>
            <a:pPr>
              <a:lnSpc>
                <a:spcPct val="120000"/>
              </a:lnSpc>
            </a:pPr>
            <a:r>
              <a:rPr lang="zh-CN" altLang="en-US" dirty="0"/>
              <a:t>高速缓冲存储器（</a:t>
            </a:r>
            <a:r>
              <a:rPr lang="en-US" altLang="zh-CN" dirty="0"/>
              <a:t>CACHE</a:t>
            </a:r>
            <a:r>
              <a:rPr lang="zh-CN" altLang="en-US" dirty="0"/>
              <a:t>）</a:t>
            </a:r>
            <a:endParaRPr lang="en-US" altLang="zh-CN" dirty="0"/>
          </a:p>
        </p:txBody>
      </p:sp>
      <p:sp>
        <p:nvSpPr>
          <p:cNvPr id="47107" name="Rectangle 3"/>
          <p:cNvSpPr>
            <a:spLocks noGrp="1" noChangeArrowheads="1"/>
          </p:cNvSpPr>
          <p:nvPr>
            <p:ph type="body" idx="1"/>
          </p:nvPr>
        </p:nvSpPr>
        <p:spPr>
          <a:xfrm>
            <a:off x="611188" y="765175"/>
            <a:ext cx="7632700" cy="5918446"/>
          </a:xfrm>
        </p:spPr>
        <p:txBody>
          <a:bodyPr tIns="97200" bIns="61200"/>
          <a:lstStyle/>
          <a:p>
            <a:pPr>
              <a:lnSpc>
                <a:spcPct val="120000"/>
              </a:lnSpc>
              <a:spcBef>
                <a:spcPct val="0"/>
              </a:spcBef>
            </a:pPr>
            <a:r>
              <a:rPr lang="zh-CN" altLang="en-US" sz="2000" dirty="0">
                <a:ea typeface="黑体" pitchFamily="2" charset="-122"/>
              </a:rPr>
              <a:t>目 标</a:t>
            </a:r>
            <a:endParaRPr lang="en-US" altLang="zh-CN" sz="2000" dirty="0">
              <a:ea typeface="黑体" pitchFamily="2" charset="-122"/>
            </a:endParaRPr>
          </a:p>
          <a:p>
            <a:pPr lvl="1">
              <a:lnSpc>
                <a:spcPct val="120000"/>
              </a:lnSpc>
              <a:spcBef>
                <a:spcPct val="0"/>
              </a:spcBef>
            </a:pPr>
            <a:r>
              <a:rPr lang="zh-CN" altLang="en-US" sz="1800" dirty="0">
                <a:ea typeface="黑体" pitchFamily="2" charset="-122"/>
              </a:rPr>
              <a:t>掌握高速缓冲存储器（</a:t>
            </a:r>
            <a:r>
              <a:rPr lang="en-US" altLang="zh-CN" sz="1800" dirty="0">
                <a:ea typeface="黑体" pitchFamily="2" charset="-122"/>
              </a:rPr>
              <a:t>Cache</a:t>
            </a:r>
            <a:r>
              <a:rPr lang="zh-CN" altLang="en-US" sz="1800" dirty="0">
                <a:ea typeface="黑体" pitchFamily="2" charset="-122"/>
              </a:rPr>
              <a:t>）的结构特点和工作原理，以及多级</a:t>
            </a:r>
            <a:r>
              <a:rPr lang="en-US" altLang="zh-CN" sz="1800" dirty="0">
                <a:ea typeface="黑体" pitchFamily="2" charset="-122"/>
              </a:rPr>
              <a:t>Cache</a:t>
            </a:r>
            <a:r>
              <a:rPr lang="zh-CN" altLang="en-US" sz="1800" dirty="0">
                <a:ea typeface="黑体" pitchFamily="2" charset="-122"/>
              </a:rPr>
              <a:t>层次关系，掌握</a:t>
            </a:r>
            <a:r>
              <a:rPr lang="en-US" altLang="zh-CN" sz="1800" dirty="0">
                <a:ea typeface="黑体" pitchFamily="2" charset="-122"/>
              </a:rPr>
              <a:t>Cache</a:t>
            </a:r>
            <a:r>
              <a:rPr lang="zh-CN" altLang="en-US" sz="1800" dirty="0">
                <a:ea typeface="黑体" pitchFamily="2" charset="-122"/>
              </a:rPr>
              <a:t>的映射机制、</a:t>
            </a:r>
            <a:r>
              <a:rPr lang="en-US" altLang="zh-CN" sz="1800" dirty="0">
                <a:ea typeface="黑体" pitchFamily="2" charset="-122"/>
              </a:rPr>
              <a:t>Cache</a:t>
            </a:r>
            <a:r>
              <a:rPr lang="zh-CN" altLang="en-US" sz="1800" dirty="0">
                <a:ea typeface="黑体" pitchFamily="2" charset="-122"/>
              </a:rPr>
              <a:t>的命中与缺失分析及其性能计算方法。</a:t>
            </a:r>
            <a:endParaRPr lang="en-US" altLang="zh-CN" sz="1800" dirty="0">
              <a:ea typeface="黑体" pitchFamily="2" charset="-122"/>
            </a:endParaRPr>
          </a:p>
          <a:p>
            <a:pPr>
              <a:lnSpc>
                <a:spcPct val="120000"/>
              </a:lnSpc>
              <a:spcBef>
                <a:spcPct val="0"/>
              </a:spcBef>
            </a:pPr>
            <a:r>
              <a:rPr lang="zh-CN" altLang="en-US" sz="2000" dirty="0">
                <a:ea typeface="黑体" pitchFamily="2" charset="-122"/>
              </a:rPr>
              <a:t>主要内容</a:t>
            </a:r>
            <a:endParaRPr lang="en-US" altLang="zh-CN" sz="2000" dirty="0">
              <a:ea typeface="黑体" pitchFamily="2" charset="-122"/>
            </a:endParaRPr>
          </a:p>
          <a:p>
            <a:pPr lvl="1">
              <a:lnSpc>
                <a:spcPct val="120000"/>
              </a:lnSpc>
              <a:spcBef>
                <a:spcPct val="0"/>
              </a:spcBef>
            </a:pPr>
            <a:r>
              <a:rPr lang="zh-CN" altLang="en-US" sz="1800" dirty="0">
                <a:ea typeface="黑体" pitchFamily="2" charset="-122"/>
              </a:rPr>
              <a:t>程序执行局部性原理</a:t>
            </a:r>
            <a:endParaRPr lang="en-US" altLang="zh-CN" sz="1800" dirty="0">
              <a:ea typeface="黑体" pitchFamily="2" charset="-122"/>
            </a:endParaRPr>
          </a:p>
          <a:p>
            <a:pPr lvl="1">
              <a:lnSpc>
                <a:spcPct val="120000"/>
              </a:lnSpc>
              <a:spcBef>
                <a:spcPct val="0"/>
              </a:spcBef>
            </a:pPr>
            <a:r>
              <a:rPr lang="en-US" altLang="zh-CN" sz="1800" dirty="0">
                <a:ea typeface="黑体" pitchFamily="2" charset="-122"/>
              </a:rPr>
              <a:t>Cache</a:t>
            </a:r>
            <a:r>
              <a:rPr lang="zh-CN" altLang="en-US" sz="1800" dirty="0">
                <a:ea typeface="黑体" pitchFamily="2" charset="-122"/>
              </a:rPr>
              <a:t>的结构与工作原理</a:t>
            </a:r>
            <a:endParaRPr lang="en-US" altLang="zh-CN" sz="1800" dirty="0">
              <a:ea typeface="黑体" pitchFamily="2" charset="-122"/>
            </a:endParaRPr>
          </a:p>
          <a:p>
            <a:pPr lvl="1">
              <a:lnSpc>
                <a:spcPct val="120000"/>
              </a:lnSpc>
              <a:spcBef>
                <a:spcPct val="0"/>
              </a:spcBef>
            </a:pPr>
            <a:r>
              <a:rPr lang="en-US" altLang="zh-CN" sz="1800" dirty="0">
                <a:solidFill>
                  <a:srgbClr val="FF0000"/>
                </a:solidFill>
                <a:ea typeface="黑体" pitchFamily="2" charset="-122"/>
              </a:rPr>
              <a:t>Cache</a:t>
            </a:r>
            <a:r>
              <a:rPr lang="zh-CN" altLang="en-US" sz="1800" dirty="0">
                <a:solidFill>
                  <a:srgbClr val="FF0000"/>
                </a:solidFill>
                <a:ea typeface="黑体" pitchFamily="2" charset="-122"/>
              </a:rPr>
              <a:t>的映射机制</a:t>
            </a:r>
            <a:endParaRPr lang="en-US" altLang="zh-CN" sz="1800" dirty="0">
              <a:solidFill>
                <a:srgbClr val="FF0000"/>
              </a:solidFill>
              <a:ea typeface="黑体" pitchFamily="2" charset="-122"/>
            </a:endParaRPr>
          </a:p>
          <a:p>
            <a:pPr lvl="2">
              <a:lnSpc>
                <a:spcPct val="120000"/>
              </a:lnSpc>
              <a:spcBef>
                <a:spcPct val="0"/>
              </a:spcBef>
            </a:pPr>
            <a:r>
              <a:rPr lang="zh-CN" altLang="en-US" sz="1800" dirty="0">
                <a:ea typeface="黑体" pitchFamily="2" charset="-122"/>
              </a:rPr>
              <a:t>直接映射</a:t>
            </a:r>
            <a:endParaRPr lang="en-US" altLang="zh-CN" sz="1800" dirty="0">
              <a:ea typeface="黑体" pitchFamily="2" charset="-122"/>
            </a:endParaRPr>
          </a:p>
          <a:p>
            <a:pPr lvl="2">
              <a:lnSpc>
                <a:spcPct val="120000"/>
              </a:lnSpc>
              <a:spcBef>
                <a:spcPct val="0"/>
              </a:spcBef>
            </a:pPr>
            <a:r>
              <a:rPr lang="zh-CN" altLang="en-US" sz="1800" dirty="0">
                <a:ea typeface="黑体" pitchFamily="2" charset="-122"/>
              </a:rPr>
              <a:t>全相联映射</a:t>
            </a:r>
            <a:endParaRPr lang="en-US" altLang="zh-CN" sz="1800" dirty="0">
              <a:ea typeface="黑体" pitchFamily="2" charset="-122"/>
            </a:endParaRPr>
          </a:p>
          <a:p>
            <a:pPr lvl="2">
              <a:lnSpc>
                <a:spcPct val="120000"/>
              </a:lnSpc>
              <a:spcBef>
                <a:spcPct val="0"/>
              </a:spcBef>
            </a:pPr>
            <a:r>
              <a:rPr lang="zh-CN" altLang="en-US" sz="1800" dirty="0">
                <a:solidFill>
                  <a:srgbClr val="FF0000"/>
                </a:solidFill>
                <a:ea typeface="黑体" pitchFamily="2" charset="-122"/>
              </a:rPr>
              <a:t>组相联映射</a:t>
            </a:r>
            <a:endParaRPr lang="en-US" altLang="zh-CN" sz="1800" dirty="0">
              <a:solidFill>
                <a:srgbClr val="FF0000"/>
              </a:solidFill>
              <a:ea typeface="黑体" pitchFamily="2" charset="-122"/>
            </a:endParaRPr>
          </a:p>
          <a:p>
            <a:pPr lvl="1">
              <a:lnSpc>
                <a:spcPct val="120000"/>
              </a:lnSpc>
              <a:spcBef>
                <a:spcPct val="0"/>
              </a:spcBef>
            </a:pPr>
            <a:r>
              <a:rPr lang="en-US" altLang="zh-CN" sz="1800" dirty="0">
                <a:ea typeface="黑体" pitchFamily="2" charset="-122"/>
              </a:rPr>
              <a:t>Cache</a:t>
            </a:r>
            <a:r>
              <a:rPr lang="zh-CN" altLang="en-US" sz="1800" dirty="0">
                <a:ea typeface="黑体" pitchFamily="2" charset="-122"/>
              </a:rPr>
              <a:t>的替换策略</a:t>
            </a:r>
            <a:endParaRPr lang="en-US" altLang="zh-CN" sz="1800" dirty="0">
              <a:ea typeface="黑体" pitchFamily="2" charset="-122"/>
            </a:endParaRPr>
          </a:p>
          <a:p>
            <a:pPr lvl="1">
              <a:lnSpc>
                <a:spcPct val="120000"/>
              </a:lnSpc>
              <a:spcBef>
                <a:spcPct val="0"/>
              </a:spcBef>
            </a:pPr>
            <a:r>
              <a:rPr lang="en-US" altLang="zh-CN" sz="1800" dirty="0">
                <a:solidFill>
                  <a:srgbClr val="FF0000"/>
                </a:solidFill>
                <a:ea typeface="黑体" pitchFamily="2" charset="-122"/>
              </a:rPr>
              <a:t>Cache</a:t>
            </a:r>
            <a:r>
              <a:rPr lang="zh-CN" altLang="en-US" sz="1800" dirty="0">
                <a:solidFill>
                  <a:srgbClr val="FF0000"/>
                </a:solidFill>
                <a:ea typeface="黑体" pitchFamily="2" charset="-122"/>
              </a:rPr>
              <a:t>性能分析与其他</a:t>
            </a:r>
            <a:endParaRPr lang="en-US" altLang="zh-CN" sz="1800" dirty="0">
              <a:solidFill>
                <a:srgbClr val="FF0000"/>
              </a:solidFill>
              <a:ea typeface="黑体" pitchFamily="2" charset="-122"/>
            </a:endParaRPr>
          </a:p>
          <a:p>
            <a:pPr lvl="2">
              <a:lnSpc>
                <a:spcPct val="120000"/>
              </a:lnSpc>
              <a:spcBef>
                <a:spcPct val="0"/>
              </a:spcBef>
            </a:pPr>
            <a:r>
              <a:rPr lang="zh-CN" altLang="en-US" sz="1800" dirty="0">
                <a:solidFill>
                  <a:srgbClr val="FF0000"/>
                </a:solidFill>
                <a:ea typeface="黑体" pitchFamily="2" charset="-122"/>
              </a:rPr>
              <a:t>容量计算</a:t>
            </a:r>
            <a:endParaRPr lang="en-US" altLang="zh-CN" sz="1800" dirty="0">
              <a:solidFill>
                <a:srgbClr val="FF0000"/>
              </a:solidFill>
              <a:ea typeface="黑体" pitchFamily="2" charset="-122"/>
            </a:endParaRPr>
          </a:p>
          <a:p>
            <a:pPr lvl="2">
              <a:lnSpc>
                <a:spcPct val="120000"/>
              </a:lnSpc>
              <a:spcBef>
                <a:spcPct val="0"/>
              </a:spcBef>
            </a:pPr>
            <a:r>
              <a:rPr lang="zh-CN" altLang="en-US" sz="1800" dirty="0">
                <a:solidFill>
                  <a:srgbClr val="FF0000"/>
                </a:solidFill>
                <a:ea typeface="黑体" pitchFamily="2" charset="-122"/>
              </a:rPr>
              <a:t>性能分析</a:t>
            </a:r>
            <a:endParaRPr lang="en-US" altLang="zh-CN" sz="1800" dirty="0">
              <a:solidFill>
                <a:srgbClr val="FF0000"/>
              </a:solidFill>
              <a:ea typeface="黑体" pitchFamily="2" charset="-122"/>
            </a:endParaRPr>
          </a:p>
          <a:p>
            <a:pPr lvl="2">
              <a:lnSpc>
                <a:spcPct val="120000"/>
              </a:lnSpc>
              <a:spcBef>
                <a:spcPct val="0"/>
              </a:spcBef>
            </a:pPr>
            <a:r>
              <a:rPr lang="en-US" altLang="zh-CN" sz="1800" dirty="0">
                <a:ea typeface="黑体" pitchFamily="2" charset="-122"/>
              </a:rPr>
              <a:t>Cache</a:t>
            </a:r>
            <a:r>
              <a:rPr lang="zh-CN" altLang="en-US" sz="1800" dirty="0">
                <a:ea typeface="黑体" pitchFamily="2" charset="-122"/>
              </a:rPr>
              <a:t>数据一致性问题</a:t>
            </a:r>
            <a:endParaRPr lang="en-US" altLang="zh-CN" sz="1800" dirty="0">
              <a:ea typeface="黑体"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ChangeArrowheads="1"/>
          </p:cNvSpPr>
          <p:nvPr/>
        </p:nvSpPr>
        <p:spPr bwMode="auto">
          <a:xfrm>
            <a:off x="571500" y="928688"/>
            <a:ext cx="8229600" cy="1158875"/>
          </a:xfrm>
          <a:prstGeom prst="rect">
            <a:avLst/>
          </a:prstGeom>
          <a:noFill/>
          <a:ln w="12700">
            <a:noFill/>
            <a:miter lim="800000"/>
            <a:headEnd/>
            <a:tailEnd/>
          </a:ln>
        </p:spPr>
        <p:txBody>
          <a:bodyPr lIns="63500" tIns="25400" rIns="63500" bIns="25400">
            <a:spAutoFit/>
          </a:bodyPr>
          <a:lstStyle/>
          <a:p>
            <a:pPr marL="284163" indent="-284163" eaLnBrk="0" hangingPunct="0">
              <a:lnSpc>
                <a:spcPct val="120000"/>
              </a:lnSpc>
              <a:spcAft>
                <a:spcPct val="10000"/>
              </a:spcAft>
              <a:buClr>
                <a:srgbClr val="FF0000"/>
              </a:buClr>
              <a:buSzPct val="100000"/>
              <a:buFont typeface="Wingdings" pitchFamily="2" charset="2"/>
              <a:buChar char="v"/>
            </a:pPr>
            <a:r>
              <a:rPr lang="zh-CN" altLang="en-US" sz="2400"/>
              <a:t>组相联映射</a:t>
            </a:r>
            <a:endParaRPr lang="en-US" altLang="zh-CN" sz="2400"/>
          </a:p>
          <a:p>
            <a:pPr marL="668338" lvl="1" indent="-193675" eaLnBrk="0" hangingPunct="0">
              <a:lnSpc>
                <a:spcPct val="120000"/>
              </a:lnSpc>
              <a:spcAft>
                <a:spcPct val="10000"/>
              </a:spcAft>
              <a:buClr>
                <a:srgbClr val="001ADC"/>
              </a:buClr>
              <a:buSzPct val="100000"/>
              <a:buFont typeface="Wingdings" pitchFamily="2" charset="2"/>
              <a:buChar char="Ø"/>
            </a:pPr>
            <a:r>
              <a:rPr lang="zh-CN" altLang="en-US"/>
              <a:t>主存的地址格式：</a:t>
            </a:r>
            <a:endParaRPr lang="en-US" altLang="zh-CN"/>
          </a:p>
          <a:p>
            <a:pPr marL="668338" lvl="1" indent="-193675" eaLnBrk="0" hangingPunct="0">
              <a:lnSpc>
                <a:spcPct val="120000"/>
              </a:lnSpc>
              <a:spcAft>
                <a:spcPct val="10000"/>
              </a:spcAft>
              <a:buClr>
                <a:srgbClr val="001ADC"/>
              </a:buClr>
              <a:buSzPct val="100000"/>
              <a:buFont typeface="Wingdings" pitchFamily="2" charset="2"/>
              <a:buChar char="Ø"/>
            </a:pPr>
            <a:r>
              <a:rPr lang="en-US" altLang="zh-CN"/>
              <a:t>Tag</a:t>
            </a:r>
            <a:r>
              <a:rPr lang="zh-CN" altLang="en-US"/>
              <a:t>的内容：主存中与该</a:t>
            </a:r>
            <a:r>
              <a:rPr lang="en-US" altLang="zh-CN"/>
              <a:t>Cache</a:t>
            </a:r>
            <a:r>
              <a:rPr lang="zh-CN" altLang="en-US"/>
              <a:t>数据块对应的数据块的组内块地址。</a:t>
            </a:r>
            <a:endParaRPr lang="en-US" altLang="zh-CN"/>
          </a:p>
        </p:txBody>
      </p:sp>
      <p:sp>
        <p:nvSpPr>
          <p:cNvPr id="52227" name="Rectangle 2"/>
          <p:cNvSpPr>
            <a:spLocks noGrp="1" noChangeArrowheads="1"/>
          </p:cNvSpPr>
          <p:nvPr>
            <p:ph type="title" idx="4294967295"/>
          </p:nvPr>
        </p:nvSpPr>
        <p:spPr>
          <a:xfrm>
            <a:off x="611188" y="404813"/>
            <a:ext cx="8032750" cy="372603"/>
          </a:xfrm>
        </p:spPr>
        <p:txBody>
          <a:bodyPr/>
          <a:lstStyle/>
          <a:p>
            <a:r>
              <a:rPr lang="en-US" altLang="zh-CN" i="0" dirty="0">
                <a:latin typeface="Times New Roman" pitchFamily="18" charset="0"/>
                <a:cs typeface="Times New Roman" pitchFamily="18" charset="0"/>
              </a:rPr>
              <a:t>Cache</a:t>
            </a:r>
            <a:r>
              <a:rPr lang="zh-CN" altLang="en-US" i="0" dirty="0">
                <a:latin typeface="Times New Roman" pitchFamily="18" charset="0"/>
                <a:cs typeface="Times New Roman" pitchFamily="18" charset="0"/>
              </a:rPr>
              <a:t>与主存之间的映射 </a:t>
            </a:r>
            <a:r>
              <a:rPr lang="en-US" altLang="zh-CN" i="0" dirty="0">
                <a:latin typeface="Times New Roman" pitchFamily="18" charset="0"/>
                <a:cs typeface="Times New Roman" pitchFamily="18" charset="0"/>
              </a:rPr>
              <a:t>—— </a:t>
            </a:r>
            <a:r>
              <a:rPr lang="zh-CN" altLang="en-US" i="0" dirty="0">
                <a:latin typeface="Times New Roman" pitchFamily="18" charset="0"/>
                <a:cs typeface="Times New Roman" pitchFamily="18" charset="0"/>
              </a:rPr>
              <a:t>组相联</a:t>
            </a:r>
          </a:p>
        </p:txBody>
      </p:sp>
      <p:grpSp>
        <p:nvGrpSpPr>
          <p:cNvPr id="52228" name="Group 5"/>
          <p:cNvGrpSpPr>
            <a:grpSpLocks/>
          </p:cNvGrpSpPr>
          <p:nvPr/>
        </p:nvGrpSpPr>
        <p:grpSpPr bwMode="auto">
          <a:xfrm>
            <a:off x="3203575" y="1268413"/>
            <a:ext cx="4876800" cy="381000"/>
            <a:chOff x="2064" y="672"/>
            <a:chExt cx="3072" cy="240"/>
          </a:xfrm>
        </p:grpSpPr>
        <p:sp>
          <p:nvSpPr>
            <p:cNvPr id="52231" name="Rectangle 6"/>
            <p:cNvSpPr>
              <a:spLocks noChangeArrowheads="1"/>
            </p:cNvSpPr>
            <p:nvPr/>
          </p:nvSpPr>
          <p:spPr bwMode="auto">
            <a:xfrm>
              <a:off x="2064" y="672"/>
              <a:ext cx="1440" cy="240"/>
            </a:xfrm>
            <a:prstGeom prst="rect">
              <a:avLst/>
            </a:prstGeom>
            <a:noFill/>
            <a:ln w="12700">
              <a:solidFill>
                <a:schemeClr val="tx1"/>
              </a:solidFill>
              <a:miter lim="800000"/>
              <a:headEnd/>
              <a:tailEnd/>
            </a:ln>
          </p:spPr>
          <p:txBody>
            <a:bodyPr wrap="none" anchor="ctr"/>
            <a:lstStyle/>
            <a:p>
              <a:pPr algn="ctr" eaLnBrk="0" hangingPunct="0">
                <a:spcAft>
                  <a:spcPct val="10000"/>
                </a:spcAft>
              </a:pPr>
              <a:r>
                <a:rPr lang="en-US" altLang="zh-CN" dirty="0">
                  <a:solidFill>
                    <a:schemeClr val="accent1"/>
                  </a:solidFill>
                </a:rPr>
                <a:t>Tag</a:t>
              </a:r>
              <a:endParaRPr lang="zh-CN" altLang="en-US" dirty="0">
                <a:solidFill>
                  <a:schemeClr val="accent1"/>
                </a:solidFill>
              </a:endParaRPr>
            </a:p>
          </p:txBody>
        </p:sp>
        <p:sp>
          <p:nvSpPr>
            <p:cNvPr id="52232" name="Rectangle 7"/>
            <p:cNvSpPr>
              <a:spLocks noChangeArrowheads="1"/>
            </p:cNvSpPr>
            <p:nvPr/>
          </p:nvSpPr>
          <p:spPr bwMode="auto">
            <a:xfrm>
              <a:off x="4272" y="672"/>
              <a:ext cx="864" cy="240"/>
            </a:xfrm>
            <a:prstGeom prst="rect">
              <a:avLst/>
            </a:prstGeom>
            <a:noFill/>
            <a:ln w="12700">
              <a:solidFill>
                <a:schemeClr val="tx1"/>
              </a:solidFill>
              <a:miter lim="800000"/>
              <a:headEnd/>
              <a:tailEnd/>
            </a:ln>
          </p:spPr>
          <p:txBody>
            <a:bodyPr wrap="none" anchor="ctr"/>
            <a:lstStyle/>
            <a:p>
              <a:pPr algn="ctr" eaLnBrk="0" hangingPunct="0">
                <a:spcAft>
                  <a:spcPct val="10000"/>
                </a:spcAft>
              </a:pPr>
              <a:r>
                <a:rPr lang="en-US" altLang="zh-CN" sz="1600" dirty="0"/>
                <a:t>Offset</a:t>
              </a:r>
              <a:endParaRPr lang="zh-CN" altLang="en-US" sz="2000" dirty="0"/>
            </a:p>
          </p:txBody>
        </p:sp>
        <p:sp>
          <p:nvSpPr>
            <p:cNvPr id="52233" name="Rectangle 8"/>
            <p:cNvSpPr>
              <a:spLocks noChangeArrowheads="1"/>
            </p:cNvSpPr>
            <p:nvPr/>
          </p:nvSpPr>
          <p:spPr bwMode="auto">
            <a:xfrm>
              <a:off x="3504" y="672"/>
              <a:ext cx="768" cy="240"/>
            </a:xfrm>
            <a:prstGeom prst="rect">
              <a:avLst/>
            </a:prstGeom>
            <a:noFill/>
            <a:ln w="12700">
              <a:solidFill>
                <a:schemeClr val="tx1"/>
              </a:solidFill>
              <a:miter lim="800000"/>
              <a:headEnd/>
              <a:tailEnd/>
            </a:ln>
          </p:spPr>
          <p:txBody>
            <a:bodyPr wrap="none" anchor="ctr"/>
            <a:lstStyle/>
            <a:p>
              <a:pPr algn="ctr" eaLnBrk="0" hangingPunct="0">
                <a:spcAft>
                  <a:spcPct val="10000"/>
                </a:spcAft>
              </a:pPr>
              <a:r>
                <a:rPr lang="en-US" altLang="zh-CN" dirty="0">
                  <a:solidFill>
                    <a:srgbClr val="0000FF"/>
                  </a:solidFill>
                </a:rPr>
                <a:t>Index</a:t>
              </a:r>
              <a:endParaRPr lang="zh-CN" altLang="en-US" dirty="0">
                <a:solidFill>
                  <a:srgbClr val="0000FF"/>
                </a:solidFill>
              </a:endParaRPr>
            </a:p>
          </p:txBody>
        </p:sp>
      </p:grpSp>
      <p:sp>
        <p:nvSpPr>
          <p:cNvPr id="52229" name="Rectangle 10"/>
          <p:cNvSpPr>
            <a:spLocks noChangeArrowheads="1"/>
          </p:cNvSpPr>
          <p:nvPr/>
        </p:nvSpPr>
        <p:spPr bwMode="auto">
          <a:xfrm>
            <a:off x="428625" y="2357438"/>
            <a:ext cx="8229600" cy="1809750"/>
          </a:xfrm>
          <a:prstGeom prst="rect">
            <a:avLst/>
          </a:prstGeom>
          <a:noFill/>
          <a:ln w="12700">
            <a:noFill/>
            <a:miter lim="800000"/>
            <a:headEnd/>
            <a:tailEnd/>
          </a:ln>
        </p:spPr>
        <p:txBody>
          <a:bodyPr lIns="63500" tIns="25400" rIns="63500" bIns="25400">
            <a:spAutoFit/>
          </a:bodyPr>
          <a:lstStyle/>
          <a:p>
            <a:pPr marL="284163" indent="-284163" eaLnBrk="0" hangingPunct="0">
              <a:lnSpc>
                <a:spcPct val="120000"/>
              </a:lnSpc>
              <a:spcAft>
                <a:spcPct val="10000"/>
              </a:spcAft>
              <a:buClr>
                <a:srgbClr val="FF0000"/>
              </a:buClr>
              <a:buSzPct val="100000"/>
              <a:buFont typeface="Wingdings" pitchFamily="2" charset="2"/>
              <a:buChar char="v"/>
            </a:pPr>
            <a:r>
              <a:rPr lang="zh-CN" altLang="en-US" sz="2400"/>
              <a:t>举例</a:t>
            </a:r>
            <a:endParaRPr lang="en-US" altLang="zh-CN" sz="2400"/>
          </a:p>
          <a:p>
            <a:pPr marL="760413" lvl="1" indent="-285750" eaLnBrk="0" hangingPunct="0">
              <a:lnSpc>
                <a:spcPct val="120000"/>
              </a:lnSpc>
              <a:spcAft>
                <a:spcPct val="10000"/>
              </a:spcAft>
              <a:buClr>
                <a:srgbClr val="001ADC"/>
              </a:buClr>
              <a:buSzPct val="100000"/>
              <a:buFont typeface="Arial" charset="0"/>
              <a:buChar char="−"/>
            </a:pPr>
            <a:r>
              <a:rPr lang="zh-CN" altLang="en-US"/>
              <a:t>主存容量1</a:t>
            </a:r>
            <a:r>
              <a:rPr lang="en-US" altLang="zh-CN"/>
              <a:t>M </a:t>
            </a:r>
            <a:r>
              <a:rPr lang="zh-CN" altLang="en-US"/>
              <a:t>字节，</a:t>
            </a:r>
            <a:r>
              <a:rPr lang="en-US" altLang="zh-CN"/>
              <a:t>4</a:t>
            </a:r>
            <a:r>
              <a:rPr lang="zh-CN" altLang="en-US"/>
              <a:t>路组相联（每组包含</a:t>
            </a:r>
            <a:r>
              <a:rPr lang="en-US" altLang="zh-CN"/>
              <a:t>4</a:t>
            </a:r>
            <a:r>
              <a:rPr lang="zh-CN" altLang="en-US"/>
              <a:t>个</a:t>
            </a:r>
            <a:r>
              <a:rPr lang="en-US" altLang="zh-CN"/>
              <a:t>Block</a:t>
            </a:r>
            <a:r>
              <a:rPr lang="zh-CN" altLang="en-US"/>
              <a:t>）</a:t>
            </a:r>
            <a:r>
              <a:rPr lang="en-US" altLang="zh-CN"/>
              <a:t>Cache</a:t>
            </a:r>
            <a:r>
              <a:rPr lang="zh-CN" altLang="en-US"/>
              <a:t>容量</a:t>
            </a:r>
            <a:r>
              <a:rPr lang="en-US" altLang="zh-CN"/>
              <a:t>16K</a:t>
            </a:r>
            <a:r>
              <a:rPr lang="zh-CN" altLang="en-US"/>
              <a:t>字节，</a:t>
            </a:r>
            <a:r>
              <a:rPr lang="en-US" altLang="zh-CN"/>
              <a:t>Block</a:t>
            </a:r>
            <a:r>
              <a:rPr lang="zh-CN" altLang="en-US"/>
              <a:t>大小</a:t>
            </a:r>
            <a:r>
              <a:rPr lang="en-US" altLang="zh-CN"/>
              <a:t>256 </a:t>
            </a:r>
            <a:r>
              <a:rPr lang="zh-CN" altLang="en-US"/>
              <a:t>字节</a:t>
            </a:r>
            <a:endParaRPr lang="en-US" altLang="zh-CN"/>
          </a:p>
          <a:p>
            <a:pPr marL="760413" lvl="1" indent="-285750" eaLnBrk="0" hangingPunct="0">
              <a:lnSpc>
                <a:spcPct val="120000"/>
              </a:lnSpc>
              <a:spcAft>
                <a:spcPct val="10000"/>
              </a:spcAft>
              <a:buClr>
                <a:srgbClr val="001ADC"/>
              </a:buClr>
              <a:buSzPct val="100000"/>
              <a:buFont typeface="Arial" charset="0"/>
              <a:buChar char="−"/>
            </a:pPr>
            <a:r>
              <a:rPr lang="en-US" altLang="zh-CN"/>
              <a:t>Cache</a:t>
            </a:r>
            <a:r>
              <a:rPr lang="zh-CN" altLang="en-US"/>
              <a:t>分多少组？每组包含多少块？</a:t>
            </a:r>
            <a:endParaRPr lang="en-US" altLang="zh-CN"/>
          </a:p>
          <a:p>
            <a:pPr marL="760413" lvl="1" indent="-285750" eaLnBrk="0" hangingPunct="0">
              <a:lnSpc>
                <a:spcPct val="120000"/>
              </a:lnSpc>
              <a:spcAft>
                <a:spcPct val="10000"/>
              </a:spcAft>
              <a:buClr>
                <a:srgbClr val="001ADC"/>
              </a:buClr>
              <a:buSzPct val="100000"/>
              <a:buFont typeface="Arial" charset="0"/>
              <a:buChar char="−"/>
            </a:pPr>
            <a:r>
              <a:rPr lang="en-US" altLang="zh-CN"/>
              <a:t>Cache</a:t>
            </a:r>
            <a:r>
              <a:rPr lang="zh-CN" altLang="en-US"/>
              <a:t>的</a:t>
            </a:r>
            <a:r>
              <a:rPr lang="en-US" altLang="zh-CN"/>
              <a:t>Tag</a:t>
            </a:r>
            <a:r>
              <a:rPr lang="zh-CN" altLang="en-US"/>
              <a:t>需要多少位？</a:t>
            </a:r>
          </a:p>
        </p:txBody>
      </p:sp>
      <p:sp>
        <p:nvSpPr>
          <p:cNvPr id="52230" name="Rectangle 11"/>
          <p:cNvSpPr>
            <a:spLocks noChangeArrowheads="1"/>
          </p:cNvSpPr>
          <p:nvPr/>
        </p:nvSpPr>
        <p:spPr bwMode="auto">
          <a:xfrm>
            <a:off x="869950" y="4221088"/>
            <a:ext cx="7632700" cy="2368854"/>
          </a:xfrm>
          <a:prstGeom prst="rect">
            <a:avLst/>
          </a:prstGeom>
          <a:noFill/>
          <a:ln w="12700">
            <a:noFill/>
            <a:miter lim="800000"/>
            <a:headEnd/>
            <a:tailEnd/>
          </a:ln>
        </p:spPr>
        <p:txBody>
          <a:bodyPr lIns="63500" tIns="25400" rIns="63500" bIns="25400">
            <a:spAutoFit/>
          </a:bodyPr>
          <a:lstStyle/>
          <a:p>
            <a:pPr eaLnBrk="0" hangingPunct="0">
              <a:spcBef>
                <a:spcPct val="10000"/>
              </a:spcBef>
              <a:spcAft>
                <a:spcPct val="10000"/>
              </a:spcAft>
              <a:buClr>
                <a:srgbClr val="FF0000"/>
              </a:buClr>
              <a:buSzPct val="100000"/>
            </a:pPr>
            <a:r>
              <a:rPr lang="zh-CN" altLang="en-US" sz="2400" dirty="0"/>
              <a:t>解：</a:t>
            </a:r>
          </a:p>
          <a:p>
            <a:pPr marL="760413" lvl="1" indent="-285750" eaLnBrk="0" hangingPunct="0">
              <a:spcBef>
                <a:spcPct val="10000"/>
              </a:spcBef>
              <a:spcAft>
                <a:spcPct val="10000"/>
              </a:spcAft>
              <a:buClr>
                <a:srgbClr val="001ADC"/>
              </a:buClr>
              <a:buSzPct val="100000"/>
              <a:buFont typeface="Arial" charset="0"/>
              <a:buChar char="−"/>
            </a:pPr>
            <a:r>
              <a:rPr lang="en-US" altLang="zh-CN" dirty="0"/>
              <a:t>Block=256B </a:t>
            </a:r>
            <a:r>
              <a:rPr lang="en-US" altLang="zh-CN" dirty="0">
                <a:sym typeface="Wingdings" panose="05000000000000000000" pitchFamily="2" charset="2"/>
              </a:rPr>
              <a:t> O = 8</a:t>
            </a:r>
            <a:r>
              <a:rPr lang="zh-CN" altLang="en-US" dirty="0">
                <a:sym typeface="Wingdings" panose="05000000000000000000" pitchFamily="2" charset="2"/>
              </a:rPr>
              <a:t>位</a:t>
            </a:r>
            <a:endParaRPr lang="en-US" altLang="zh-CN" dirty="0"/>
          </a:p>
          <a:p>
            <a:pPr marL="760413" lvl="1" indent="-285750" eaLnBrk="0" hangingPunct="0">
              <a:spcBef>
                <a:spcPct val="10000"/>
              </a:spcBef>
              <a:spcAft>
                <a:spcPct val="10000"/>
              </a:spcAft>
              <a:buClr>
                <a:srgbClr val="001ADC"/>
              </a:buClr>
              <a:buSzPct val="100000"/>
              <a:buFont typeface="Arial" charset="0"/>
              <a:buChar char="−"/>
            </a:pPr>
            <a:r>
              <a:rPr lang="en-US" altLang="zh-CN" dirty="0"/>
              <a:t>Cache </a:t>
            </a:r>
            <a:r>
              <a:rPr lang="zh-CN" altLang="en-US" dirty="0"/>
              <a:t>组数＝</a:t>
            </a:r>
            <a:r>
              <a:rPr lang="en-US" altLang="zh-CN" dirty="0"/>
              <a:t> </a:t>
            </a:r>
            <a:r>
              <a:rPr lang="en-US" altLang="zh-CN" dirty="0">
                <a:solidFill>
                  <a:schemeClr val="accent1"/>
                </a:solidFill>
              </a:rPr>
              <a:t>2</a:t>
            </a:r>
            <a:r>
              <a:rPr lang="en-US" altLang="zh-CN" baseline="30000" dirty="0">
                <a:solidFill>
                  <a:schemeClr val="accent1"/>
                </a:solidFill>
              </a:rPr>
              <a:t>14</a:t>
            </a:r>
            <a:r>
              <a:rPr lang="en-US" altLang="zh-CN" dirty="0">
                <a:solidFill>
                  <a:schemeClr val="accent1"/>
                </a:solidFill>
              </a:rPr>
              <a:t> ÷(2</a:t>
            </a:r>
            <a:r>
              <a:rPr lang="en-US" altLang="zh-CN" baseline="30000" dirty="0">
                <a:solidFill>
                  <a:schemeClr val="accent1"/>
                </a:solidFill>
              </a:rPr>
              <a:t>8</a:t>
            </a:r>
            <a:r>
              <a:rPr lang="en-US" altLang="zh-CN" dirty="0">
                <a:solidFill>
                  <a:schemeClr val="accent1"/>
                </a:solidFill>
              </a:rPr>
              <a:t>×2</a:t>
            </a:r>
            <a:r>
              <a:rPr lang="en-US" altLang="zh-CN" baseline="30000" dirty="0">
                <a:solidFill>
                  <a:schemeClr val="accent1"/>
                </a:solidFill>
              </a:rPr>
              <a:t>2</a:t>
            </a:r>
            <a:r>
              <a:rPr lang="zh-CN" altLang="en-US" dirty="0">
                <a:solidFill>
                  <a:schemeClr val="accent1"/>
                </a:solidFill>
              </a:rPr>
              <a:t>）＝</a:t>
            </a:r>
            <a:r>
              <a:rPr lang="zh-CN" altLang="en-US" dirty="0"/>
              <a:t> </a:t>
            </a:r>
            <a:r>
              <a:rPr lang="en-US" altLang="zh-CN" dirty="0">
                <a:solidFill>
                  <a:srgbClr val="FF0000"/>
                </a:solidFill>
              </a:rPr>
              <a:t>2</a:t>
            </a:r>
            <a:r>
              <a:rPr lang="en-US" altLang="zh-CN" baseline="30000" dirty="0">
                <a:solidFill>
                  <a:srgbClr val="FF0000"/>
                </a:solidFill>
              </a:rPr>
              <a:t>4   </a:t>
            </a:r>
            <a:r>
              <a:rPr lang="zh-CN" altLang="en-US" dirty="0">
                <a:solidFill>
                  <a:srgbClr val="FF0000"/>
                </a:solidFill>
              </a:rPr>
              <a:t>＝</a:t>
            </a:r>
            <a:r>
              <a:rPr lang="en-US" altLang="zh-CN" dirty="0">
                <a:solidFill>
                  <a:srgbClr val="FF0000"/>
                </a:solidFill>
              </a:rPr>
              <a:t>16</a:t>
            </a:r>
            <a:r>
              <a:rPr lang="en-US" altLang="zh-CN" baseline="30000" dirty="0"/>
              <a:t>   </a:t>
            </a:r>
            <a:r>
              <a:rPr lang="zh-CN" altLang="en-US" dirty="0"/>
              <a:t>组 </a:t>
            </a:r>
            <a:r>
              <a:rPr lang="en-US" altLang="zh-CN" dirty="0">
                <a:sym typeface="Wingdings" panose="05000000000000000000" pitchFamily="2" charset="2"/>
              </a:rPr>
              <a:t> I = 4</a:t>
            </a:r>
            <a:r>
              <a:rPr lang="zh-CN" altLang="en-US" dirty="0">
                <a:sym typeface="Wingdings" panose="05000000000000000000" pitchFamily="2" charset="2"/>
              </a:rPr>
              <a:t>位</a:t>
            </a:r>
            <a:endParaRPr lang="zh-CN" altLang="en-US" dirty="0"/>
          </a:p>
          <a:p>
            <a:pPr marL="760413" lvl="1" indent="-285750" eaLnBrk="0" hangingPunct="0">
              <a:spcBef>
                <a:spcPct val="10000"/>
              </a:spcBef>
              <a:spcAft>
                <a:spcPct val="10000"/>
              </a:spcAft>
              <a:buClr>
                <a:srgbClr val="001ADC"/>
              </a:buClr>
              <a:buSzPct val="100000"/>
              <a:buFont typeface="Arial" charset="0"/>
              <a:buChar char="−"/>
            </a:pPr>
            <a:r>
              <a:rPr lang="zh-CN" altLang="en-US" dirty="0"/>
              <a:t>主存每组块数＝ </a:t>
            </a:r>
            <a:r>
              <a:rPr lang="en-US" altLang="zh-CN" dirty="0">
                <a:solidFill>
                  <a:schemeClr val="accent1"/>
                </a:solidFill>
              </a:rPr>
              <a:t>2</a:t>
            </a:r>
            <a:r>
              <a:rPr lang="en-US" altLang="zh-CN" baseline="30000" dirty="0">
                <a:solidFill>
                  <a:schemeClr val="accent1"/>
                </a:solidFill>
              </a:rPr>
              <a:t>20</a:t>
            </a:r>
            <a:r>
              <a:rPr lang="en-US" altLang="zh-CN" dirty="0">
                <a:solidFill>
                  <a:schemeClr val="accent1"/>
                </a:solidFill>
              </a:rPr>
              <a:t> ÷(2</a:t>
            </a:r>
            <a:r>
              <a:rPr lang="en-US" altLang="zh-CN" baseline="30000" dirty="0">
                <a:solidFill>
                  <a:schemeClr val="accent1"/>
                </a:solidFill>
              </a:rPr>
              <a:t>8</a:t>
            </a:r>
            <a:r>
              <a:rPr lang="en-US" altLang="zh-CN" dirty="0">
                <a:solidFill>
                  <a:schemeClr val="accent1"/>
                </a:solidFill>
              </a:rPr>
              <a:t>×2</a:t>
            </a:r>
            <a:r>
              <a:rPr lang="en-US" altLang="zh-CN" baseline="30000" dirty="0">
                <a:solidFill>
                  <a:schemeClr val="accent1"/>
                </a:solidFill>
              </a:rPr>
              <a:t>4</a:t>
            </a:r>
            <a:r>
              <a:rPr lang="zh-CN" altLang="en-US" dirty="0">
                <a:solidFill>
                  <a:schemeClr val="accent1"/>
                </a:solidFill>
              </a:rPr>
              <a:t>）＝</a:t>
            </a:r>
            <a:r>
              <a:rPr lang="zh-CN" altLang="en-US" dirty="0"/>
              <a:t> </a:t>
            </a:r>
            <a:r>
              <a:rPr lang="en-US" altLang="zh-CN" dirty="0">
                <a:solidFill>
                  <a:srgbClr val="FF0000"/>
                </a:solidFill>
              </a:rPr>
              <a:t>2</a:t>
            </a:r>
            <a:r>
              <a:rPr lang="en-US" altLang="zh-CN" baseline="30000" dirty="0">
                <a:solidFill>
                  <a:srgbClr val="FF0000"/>
                </a:solidFill>
              </a:rPr>
              <a:t>8   </a:t>
            </a:r>
            <a:r>
              <a:rPr lang="zh-CN" altLang="en-US" dirty="0">
                <a:solidFill>
                  <a:srgbClr val="FF0000"/>
                </a:solidFill>
              </a:rPr>
              <a:t>＝</a:t>
            </a:r>
            <a:r>
              <a:rPr lang="en-US" altLang="zh-CN" dirty="0">
                <a:solidFill>
                  <a:srgbClr val="FF0000"/>
                </a:solidFill>
              </a:rPr>
              <a:t>256 </a:t>
            </a:r>
            <a:r>
              <a:rPr lang="zh-CN" altLang="en-US" dirty="0"/>
              <a:t>块</a:t>
            </a:r>
            <a:r>
              <a:rPr lang="en-US" altLang="zh-CN" dirty="0"/>
              <a:t>/</a:t>
            </a:r>
            <a:r>
              <a:rPr lang="zh-CN" altLang="en-US" dirty="0"/>
              <a:t>组</a:t>
            </a:r>
            <a:r>
              <a:rPr lang="zh-CN" altLang="en-US" baseline="30000" dirty="0"/>
              <a:t> </a:t>
            </a:r>
            <a:endParaRPr lang="zh-CN" altLang="en-US" dirty="0"/>
          </a:p>
          <a:p>
            <a:pPr marL="760413" lvl="1" indent="-285750" eaLnBrk="0" hangingPunct="0">
              <a:spcBef>
                <a:spcPct val="10000"/>
              </a:spcBef>
              <a:spcAft>
                <a:spcPct val="10000"/>
              </a:spcAft>
              <a:buClr>
                <a:srgbClr val="001ADC"/>
              </a:buClr>
              <a:buSzPct val="100000"/>
              <a:buFont typeface="Arial" charset="0"/>
              <a:buChar char="−"/>
            </a:pPr>
            <a:r>
              <a:rPr lang="zh-CN" altLang="en-US" dirty="0"/>
              <a:t>主存地址：</a:t>
            </a:r>
            <a:r>
              <a:rPr lang="zh-CN" altLang="en-US" dirty="0">
                <a:solidFill>
                  <a:schemeClr val="accent1"/>
                </a:solidFill>
              </a:rPr>
              <a:t>2</a:t>
            </a:r>
            <a:r>
              <a:rPr lang="en-US" altLang="zh-CN" dirty="0">
                <a:solidFill>
                  <a:schemeClr val="accent1"/>
                </a:solidFill>
              </a:rPr>
              <a:t>0 </a:t>
            </a:r>
            <a:r>
              <a:rPr lang="zh-CN" altLang="en-US" dirty="0"/>
              <a:t>位，其中高</a:t>
            </a:r>
            <a:r>
              <a:rPr lang="en-US" altLang="zh-CN" dirty="0">
                <a:solidFill>
                  <a:schemeClr val="accent1"/>
                </a:solidFill>
              </a:rPr>
              <a:t>8 </a:t>
            </a:r>
            <a:r>
              <a:rPr lang="zh-CN" altLang="en-US" dirty="0"/>
              <a:t>位为组内块地址，中间</a:t>
            </a:r>
            <a:r>
              <a:rPr lang="en-US" altLang="zh-CN" dirty="0">
                <a:solidFill>
                  <a:schemeClr val="accent1"/>
                </a:solidFill>
              </a:rPr>
              <a:t>4 </a:t>
            </a:r>
            <a:r>
              <a:rPr lang="zh-CN" altLang="en-US" dirty="0"/>
              <a:t>位为组地址，低 </a:t>
            </a:r>
            <a:r>
              <a:rPr lang="en-US" altLang="zh-CN" dirty="0">
                <a:solidFill>
                  <a:schemeClr val="accent1"/>
                </a:solidFill>
              </a:rPr>
              <a:t>8</a:t>
            </a:r>
            <a:r>
              <a:rPr lang="zh-CN" altLang="en-US" dirty="0"/>
              <a:t>位为块内地址</a:t>
            </a:r>
          </a:p>
          <a:p>
            <a:pPr marL="760413" lvl="1" indent="-285750" eaLnBrk="0" hangingPunct="0">
              <a:spcBef>
                <a:spcPct val="10000"/>
              </a:spcBef>
              <a:spcAft>
                <a:spcPct val="10000"/>
              </a:spcAft>
              <a:buClr>
                <a:srgbClr val="001ADC"/>
              </a:buClr>
              <a:buSzPct val="100000"/>
              <a:buFont typeface="Arial" charset="0"/>
              <a:buChar char="−"/>
            </a:pPr>
            <a:r>
              <a:rPr lang="en-US" altLang="zh-CN" dirty="0"/>
              <a:t>Cache</a:t>
            </a:r>
            <a:r>
              <a:rPr lang="zh-CN" altLang="en-US" dirty="0"/>
              <a:t>的</a:t>
            </a:r>
            <a:r>
              <a:rPr lang="en-US" altLang="zh-CN" dirty="0"/>
              <a:t>Tag</a:t>
            </a:r>
            <a:r>
              <a:rPr lang="zh-CN" altLang="en-US" dirty="0"/>
              <a:t>应该为 </a:t>
            </a:r>
            <a:r>
              <a:rPr lang="en-US" altLang="zh-CN" dirty="0">
                <a:solidFill>
                  <a:schemeClr val="accent1"/>
                </a:solidFill>
              </a:rPr>
              <a:t>8 </a:t>
            </a:r>
            <a:r>
              <a:rPr lang="zh-CN" altLang="en-US" dirty="0"/>
              <a:t>位。</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Set Associative Example (2/2)</a:t>
            </a:r>
            <a:endParaRPr lang="en-US" dirty="0"/>
          </a:p>
        </p:txBody>
      </p:sp>
      <p:sp>
        <p:nvSpPr>
          <p:cNvPr id="4" name="Date Placeholder 3"/>
          <p:cNvSpPr>
            <a:spLocks noGrp="1"/>
          </p:cNvSpPr>
          <p:nvPr>
            <p:ph type="dt" sz="half" idx="10"/>
          </p:nvPr>
        </p:nvSpPr>
        <p:spPr/>
        <p:txBody>
          <a:bodyPr/>
          <a:lstStyle/>
          <a:p>
            <a:r>
              <a:rPr lang="en-US">
                <a:solidFill>
                  <a:prstClr val="black">
                    <a:tint val="75000"/>
                  </a:prstClr>
                </a:solidFill>
              </a:rPr>
              <a:t>7/09/2012</a:t>
            </a: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#12</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45</a:t>
            </a:fld>
            <a:endParaRPr lang="en-US">
              <a:solidFill>
                <a:prstClr val="black">
                  <a:tint val="75000"/>
                </a:prstClr>
              </a:solidFill>
            </a:endParaRPr>
          </a:p>
        </p:txBody>
      </p:sp>
      <p:sp>
        <p:nvSpPr>
          <p:cNvPr id="12" name="Line 8"/>
          <p:cNvSpPr>
            <a:spLocks noChangeShapeType="1"/>
          </p:cNvSpPr>
          <p:nvPr/>
        </p:nvSpPr>
        <p:spPr bwMode="auto">
          <a:xfrm>
            <a:off x="4267200" y="2159000"/>
            <a:ext cx="990600"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13" name="Line 9"/>
          <p:cNvSpPr>
            <a:spLocks noChangeShapeType="1"/>
          </p:cNvSpPr>
          <p:nvPr/>
        </p:nvSpPr>
        <p:spPr bwMode="auto">
          <a:xfrm>
            <a:off x="4267200" y="1854200"/>
            <a:ext cx="990600"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14" name="Line 10"/>
          <p:cNvSpPr>
            <a:spLocks noChangeShapeType="1"/>
          </p:cNvSpPr>
          <p:nvPr/>
        </p:nvSpPr>
        <p:spPr bwMode="auto">
          <a:xfrm>
            <a:off x="4267200" y="2463800"/>
            <a:ext cx="990600"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15" name="Line 11"/>
          <p:cNvSpPr>
            <a:spLocks noChangeShapeType="1"/>
          </p:cNvSpPr>
          <p:nvPr/>
        </p:nvSpPr>
        <p:spPr bwMode="auto">
          <a:xfrm>
            <a:off x="4267200" y="1549400"/>
            <a:ext cx="990600"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16" name="Line 12"/>
          <p:cNvSpPr>
            <a:spLocks noChangeShapeType="1"/>
          </p:cNvSpPr>
          <p:nvPr/>
        </p:nvSpPr>
        <p:spPr bwMode="auto">
          <a:xfrm>
            <a:off x="4267200" y="1549400"/>
            <a:ext cx="0" cy="365760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17" name="Line 13"/>
          <p:cNvSpPr>
            <a:spLocks noChangeShapeType="1"/>
          </p:cNvSpPr>
          <p:nvPr/>
        </p:nvSpPr>
        <p:spPr bwMode="auto">
          <a:xfrm>
            <a:off x="5257800" y="1549400"/>
            <a:ext cx="0" cy="365760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18" name="Line 14"/>
          <p:cNvSpPr>
            <a:spLocks noChangeShapeType="1"/>
          </p:cNvSpPr>
          <p:nvPr/>
        </p:nvSpPr>
        <p:spPr bwMode="auto">
          <a:xfrm flipH="1" flipV="1">
            <a:off x="4267200" y="5816600"/>
            <a:ext cx="990600"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19" name="Line 15"/>
          <p:cNvSpPr>
            <a:spLocks noChangeShapeType="1"/>
          </p:cNvSpPr>
          <p:nvPr/>
        </p:nvSpPr>
        <p:spPr bwMode="auto">
          <a:xfrm flipH="1" flipV="1">
            <a:off x="4267200" y="6121400"/>
            <a:ext cx="990600"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20" name="Line 16"/>
          <p:cNvSpPr>
            <a:spLocks noChangeShapeType="1"/>
          </p:cNvSpPr>
          <p:nvPr/>
        </p:nvSpPr>
        <p:spPr bwMode="auto">
          <a:xfrm flipH="1" flipV="1">
            <a:off x="4267200" y="5511800"/>
            <a:ext cx="990600"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21" name="Line 17"/>
          <p:cNvSpPr>
            <a:spLocks noChangeShapeType="1"/>
          </p:cNvSpPr>
          <p:nvPr/>
        </p:nvSpPr>
        <p:spPr bwMode="auto">
          <a:xfrm flipH="1" flipV="1">
            <a:off x="4267200" y="6426200"/>
            <a:ext cx="990600"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22" name="Line 18"/>
          <p:cNvSpPr>
            <a:spLocks noChangeShapeType="1"/>
          </p:cNvSpPr>
          <p:nvPr/>
        </p:nvSpPr>
        <p:spPr bwMode="auto">
          <a:xfrm flipH="1" flipV="1">
            <a:off x="5257800" y="5207000"/>
            <a:ext cx="0" cy="121920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27" name="Line 26"/>
          <p:cNvSpPr>
            <a:spLocks noChangeShapeType="1"/>
          </p:cNvSpPr>
          <p:nvPr/>
        </p:nvSpPr>
        <p:spPr bwMode="auto">
          <a:xfrm>
            <a:off x="4267200" y="2768600"/>
            <a:ext cx="990600"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28" name="Line 27"/>
          <p:cNvSpPr>
            <a:spLocks noChangeShapeType="1"/>
          </p:cNvSpPr>
          <p:nvPr/>
        </p:nvSpPr>
        <p:spPr bwMode="auto">
          <a:xfrm>
            <a:off x="4267200" y="3073400"/>
            <a:ext cx="990600"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29" name="Line 28"/>
          <p:cNvSpPr>
            <a:spLocks noChangeShapeType="1"/>
          </p:cNvSpPr>
          <p:nvPr/>
        </p:nvSpPr>
        <p:spPr bwMode="auto">
          <a:xfrm>
            <a:off x="4267200" y="3378200"/>
            <a:ext cx="990600"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30" name="Line 29"/>
          <p:cNvSpPr>
            <a:spLocks noChangeShapeType="1"/>
          </p:cNvSpPr>
          <p:nvPr/>
        </p:nvSpPr>
        <p:spPr bwMode="auto">
          <a:xfrm>
            <a:off x="4267200" y="3683000"/>
            <a:ext cx="990600"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31" name="Line 30"/>
          <p:cNvSpPr>
            <a:spLocks noChangeShapeType="1"/>
          </p:cNvSpPr>
          <p:nvPr/>
        </p:nvSpPr>
        <p:spPr bwMode="auto">
          <a:xfrm>
            <a:off x="4267200" y="3987800"/>
            <a:ext cx="990600"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32" name="Line 31"/>
          <p:cNvSpPr>
            <a:spLocks noChangeShapeType="1"/>
          </p:cNvSpPr>
          <p:nvPr/>
        </p:nvSpPr>
        <p:spPr bwMode="auto">
          <a:xfrm>
            <a:off x="4267200" y="4292600"/>
            <a:ext cx="990600"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33" name="Line 32"/>
          <p:cNvSpPr>
            <a:spLocks noChangeShapeType="1"/>
          </p:cNvSpPr>
          <p:nvPr/>
        </p:nvSpPr>
        <p:spPr bwMode="auto">
          <a:xfrm>
            <a:off x="4267200" y="5207000"/>
            <a:ext cx="990600"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34" name="Line 33"/>
          <p:cNvSpPr>
            <a:spLocks noChangeShapeType="1"/>
          </p:cNvSpPr>
          <p:nvPr/>
        </p:nvSpPr>
        <p:spPr bwMode="auto">
          <a:xfrm>
            <a:off x="4267200" y="4597400"/>
            <a:ext cx="990600"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35" name="Line 34"/>
          <p:cNvSpPr>
            <a:spLocks noChangeShapeType="1"/>
          </p:cNvSpPr>
          <p:nvPr/>
        </p:nvSpPr>
        <p:spPr bwMode="auto">
          <a:xfrm>
            <a:off x="4267200" y="4902200"/>
            <a:ext cx="990600"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43" name="Rectangle 42" descr="5%"/>
          <p:cNvSpPr>
            <a:spLocks noChangeArrowheads="1"/>
          </p:cNvSpPr>
          <p:nvPr/>
        </p:nvSpPr>
        <p:spPr bwMode="auto">
          <a:xfrm>
            <a:off x="4267200" y="15494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45" name="Rectangle 44" descr="5%"/>
          <p:cNvSpPr>
            <a:spLocks noChangeArrowheads="1"/>
          </p:cNvSpPr>
          <p:nvPr/>
        </p:nvSpPr>
        <p:spPr bwMode="auto">
          <a:xfrm>
            <a:off x="4267200" y="27686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46" name="Rectangle 45" descr="5%"/>
          <p:cNvSpPr>
            <a:spLocks noChangeArrowheads="1"/>
          </p:cNvSpPr>
          <p:nvPr/>
        </p:nvSpPr>
        <p:spPr bwMode="auto">
          <a:xfrm>
            <a:off x="4267200" y="39878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47" name="Rectangle 46" descr="5%"/>
          <p:cNvSpPr>
            <a:spLocks noChangeArrowheads="1"/>
          </p:cNvSpPr>
          <p:nvPr/>
        </p:nvSpPr>
        <p:spPr bwMode="auto">
          <a:xfrm>
            <a:off x="4267200" y="52070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48" name="Rectangle 47" descr="5%"/>
          <p:cNvSpPr>
            <a:spLocks noChangeArrowheads="1"/>
          </p:cNvSpPr>
          <p:nvPr/>
        </p:nvSpPr>
        <p:spPr bwMode="auto">
          <a:xfrm>
            <a:off x="4267200" y="6121400"/>
            <a:ext cx="990600" cy="304800"/>
          </a:xfrm>
          <a:prstGeom prst="rect">
            <a:avLst/>
          </a:prstGeom>
          <a:blipFill>
            <a:blip r:embed="rId2"/>
            <a:tile tx="0" ty="0" sx="100000" sy="100000" flip="none" algn="tl"/>
          </a:blipFill>
          <a:ln w="12700">
            <a:solidFill>
              <a:srgbClr val="009900"/>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49" name="Rectangle 48" descr="5%"/>
          <p:cNvSpPr>
            <a:spLocks noChangeArrowheads="1"/>
          </p:cNvSpPr>
          <p:nvPr/>
        </p:nvSpPr>
        <p:spPr bwMode="auto">
          <a:xfrm>
            <a:off x="4267200" y="4902200"/>
            <a:ext cx="990600" cy="304800"/>
          </a:xfrm>
          <a:prstGeom prst="rect">
            <a:avLst/>
          </a:prstGeom>
          <a:blipFill>
            <a:blip r:embed="rId2"/>
            <a:tile tx="0" ty="0" sx="100000" sy="100000" flip="none" algn="tl"/>
          </a:blipFill>
          <a:ln w="12700">
            <a:solidFill>
              <a:srgbClr val="009900"/>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50" name="Rectangle 49" descr="5%"/>
          <p:cNvSpPr>
            <a:spLocks noChangeArrowheads="1"/>
          </p:cNvSpPr>
          <p:nvPr/>
        </p:nvSpPr>
        <p:spPr bwMode="auto">
          <a:xfrm>
            <a:off x="4267200" y="3683000"/>
            <a:ext cx="990600" cy="304800"/>
          </a:xfrm>
          <a:prstGeom prst="rect">
            <a:avLst/>
          </a:prstGeom>
          <a:blipFill>
            <a:blip r:embed="rId2"/>
            <a:tile tx="0" ty="0" sx="100000" sy="100000" flip="none" algn="tl"/>
          </a:blipFill>
          <a:ln w="12700">
            <a:solidFill>
              <a:srgbClr val="009900"/>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51" name="Rectangle 50" descr="5%"/>
          <p:cNvSpPr>
            <a:spLocks noChangeArrowheads="1"/>
          </p:cNvSpPr>
          <p:nvPr/>
        </p:nvSpPr>
        <p:spPr bwMode="auto">
          <a:xfrm>
            <a:off x="4267200" y="2463800"/>
            <a:ext cx="990600" cy="304800"/>
          </a:xfrm>
          <a:prstGeom prst="rect">
            <a:avLst/>
          </a:prstGeom>
          <a:blipFill>
            <a:blip r:embed="rId2"/>
            <a:tile tx="0" ty="0" sx="100000" sy="100000" flip="none" algn="tl"/>
          </a:blipFill>
          <a:ln w="12700">
            <a:solidFill>
              <a:srgbClr val="009900"/>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grpSp>
        <p:nvGrpSpPr>
          <p:cNvPr id="60" name="Group 112"/>
          <p:cNvGrpSpPr>
            <a:grpSpLocks/>
          </p:cNvGrpSpPr>
          <p:nvPr/>
        </p:nvGrpSpPr>
        <p:grpSpPr bwMode="auto">
          <a:xfrm>
            <a:off x="3222625" y="1701800"/>
            <a:ext cx="1044575" cy="1520825"/>
            <a:chOff x="2030" y="624"/>
            <a:chExt cx="658" cy="958"/>
          </a:xfrm>
        </p:grpSpPr>
        <p:sp>
          <p:nvSpPr>
            <p:cNvPr id="61" name="Line 70"/>
            <p:cNvSpPr>
              <a:spLocks noChangeShapeType="1"/>
            </p:cNvSpPr>
            <p:nvPr/>
          </p:nvSpPr>
          <p:spPr bwMode="auto">
            <a:xfrm flipH="1">
              <a:off x="2030" y="624"/>
              <a:ext cx="658" cy="753"/>
            </a:xfrm>
            <a:prstGeom prst="line">
              <a:avLst/>
            </a:prstGeom>
            <a:noFill/>
            <a:ln w="12700">
              <a:solidFill>
                <a:schemeClr val="tx1"/>
              </a:solidFill>
              <a:round/>
              <a:headEnd type="triangle" w="med" len="med"/>
              <a:tailEnd type="triangle" w="med" len="med"/>
            </a:ln>
          </p:spPr>
          <p:txBody>
            <a:bodyP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62" name="Line 72"/>
            <p:cNvSpPr>
              <a:spLocks noChangeShapeType="1"/>
            </p:cNvSpPr>
            <p:nvPr/>
          </p:nvSpPr>
          <p:spPr bwMode="auto">
            <a:xfrm flipH="1">
              <a:off x="2030" y="647"/>
              <a:ext cx="650" cy="935"/>
            </a:xfrm>
            <a:prstGeom prst="line">
              <a:avLst/>
            </a:prstGeom>
            <a:noFill/>
            <a:ln w="12700">
              <a:solidFill>
                <a:schemeClr val="tx1"/>
              </a:solidFill>
              <a:round/>
              <a:headEnd type="triangle" w="med" len="med"/>
              <a:tailEnd type="triangle" w="med" len="med"/>
            </a:ln>
          </p:spPr>
          <p:txBody>
            <a:bodyP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grpSp>
      <p:grpSp>
        <p:nvGrpSpPr>
          <p:cNvPr id="63" name="Group 113"/>
          <p:cNvGrpSpPr>
            <a:grpSpLocks/>
          </p:cNvGrpSpPr>
          <p:nvPr/>
        </p:nvGrpSpPr>
        <p:grpSpPr bwMode="auto">
          <a:xfrm>
            <a:off x="3200400" y="3540125"/>
            <a:ext cx="1066800" cy="2733675"/>
            <a:chOff x="2016" y="1782"/>
            <a:chExt cx="672" cy="1722"/>
          </a:xfrm>
        </p:grpSpPr>
        <p:sp>
          <p:nvSpPr>
            <p:cNvPr id="64" name="Line 86"/>
            <p:cNvSpPr>
              <a:spLocks noChangeShapeType="1"/>
            </p:cNvSpPr>
            <p:nvPr/>
          </p:nvSpPr>
          <p:spPr bwMode="auto">
            <a:xfrm>
              <a:off x="2016" y="1968"/>
              <a:ext cx="672" cy="1536"/>
            </a:xfrm>
            <a:prstGeom prst="line">
              <a:avLst/>
            </a:prstGeom>
            <a:noFill/>
            <a:ln w="12700">
              <a:solidFill>
                <a:schemeClr val="tx1"/>
              </a:solidFill>
              <a:round/>
              <a:headEnd type="triangle" w="med" len="med"/>
              <a:tailEnd type="triangle" w="med" len="med"/>
            </a:ln>
          </p:spPr>
          <p:txBody>
            <a:bodyP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65" name="Line 87"/>
            <p:cNvSpPr>
              <a:spLocks noChangeShapeType="1"/>
            </p:cNvSpPr>
            <p:nvPr/>
          </p:nvSpPr>
          <p:spPr bwMode="auto">
            <a:xfrm>
              <a:off x="2030" y="1782"/>
              <a:ext cx="658" cy="1722"/>
            </a:xfrm>
            <a:prstGeom prst="line">
              <a:avLst/>
            </a:prstGeom>
            <a:noFill/>
            <a:ln w="12700">
              <a:solidFill>
                <a:schemeClr val="tx1"/>
              </a:solidFill>
              <a:round/>
              <a:headEnd type="triangle" w="med" len="med"/>
              <a:tailEnd type="triangle" w="med" len="med"/>
            </a:ln>
          </p:spPr>
          <p:txBody>
            <a:bodyP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grpSp>
      <p:sp>
        <p:nvSpPr>
          <p:cNvPr id="66" name="Text Box 90"/>
          <p:cNvSpPr txBox="1">
            <a:spLocks noChangeArrowheads="1"/>
          </p:cNvSpPr>
          <p:nvPr/>
        </p:nvSpPr>
        <p:spPr bwMode="auto">
          <a:xfrm>
            <a:off x="5213350" y="1487488"/>
            <a:ext cx="990600" cy="4967287"/>
          </a:xfrm>
          <a:prstGeom prst="rect">
            <a:avLst/>
          </a:prstGeom>
          <a:noFill/>
          <a:ln w="12700">
            <a:noFill/>
            <a:miter lim="800000"/>
            <a:headEnd/>
            <a:tailEnd/>
          </a:ln>
        </p:spPr>
        <p:txBody>
          <a:bodyPr>
            <a:prstTxWarp prst="textNoShape">
              <a:avLst/>
            </a:prstTxWarp>
            <a:spAutoFit/>
          </a:bodyPr>
          <a:lstStyle/>
          <a:p>
            <a:pPr defTabSz="457200" fontAlgn="auto">
              <a:lnSpc>
                <a:spcPct val="110000"/>
              </a:lnSpc>
              <a:spcBef>
                <a:spcPts val="0"/>
              </a:spcBef>
              <a:spcAft>
                <a:spcPts val="0"/>
              </a:spcAft>
            </a:pPr>
            <a:r>
              <a:rPr lang="en-US" b="0" dirty="0">
                <a:solidFill>
                  <a:srgbClr val="F79646"/>
                </a:solidFill>
                <a:latin typeface="Calibri"/>
                <a:ea typeface="+mn-ea"/>
              </a:rPr>
              <a:t>000</a:t>
            </a:r>
            <a:r>
              <a:rPr lang="en-US" b="0" dirty="0">
                <a:solidFill>
                  <a:srgbClr val="8064A2"/>
                </a:solidFill>
                <a:latin typeface="Calibri"/>
                <a:ea typeface="+mn-ea"/>
              </a:rPr>
              <a:t>0</a:t>
            </a:r>
            <a:r>
              <a:rPr lang="en-US" b="0" dirty="0">
                <a:solidFill>
                  <a:srgbClr val="C0504D"/>
                </a:solidFill>
                <a:latin typeface="Calibri"/>
                <a:ea typeface="+mn-ea"/>
              </a:rPr>
              <a:t>xx</a:t>
            </a:r>
          </a:p>
          <a:p>
            <a:pPr defTabSz="457200" fontAlgn="auto">
              <a:lnSpc>
                <a:spcPct val="110000"/>
              </a:lnSpc>
              <a:spcBef>
                <a:spcPts val="0"/>
              </a:spcBef>
              <a:spcAft>
                <a:spcPts val="0"/>
              </a:spcAft>
            </a:pPr>
            <a:r>
              <a:rPr lang="en-US" b="0" dirty="0">
                <a:solidFill>
                  <a:srgbClr val="F79646"/>
                </a:solidFill>
                <a:latin typeface="Calibri"/>
                <a:ea typeface="+mn-ea"/>
              </a:rPr>
              <a:t>000</a:t>
            </a:r>
            <a:r>
              <a:rPr lang="en-US" b="0" dirty="0">
                <a:solidFill>
                  <a:srgbClr val="8064A2"/>
                </a:solidFill>
                <a:latin typeface="Calibri"/>
                <a:ea typeface="+mn-ea"/>
              </a:rPr>
              <a:t>1</a:t>
            </a:r>
            <a:r>
              <a:rPr lang="en-US" b="0" dirty="0">
                <a:solidFill>
                  <a:srgbClr val="C0504D"/>
                </a:solidFill>
                <a:latin typeface="Calibri"/>
                <a:ea typeface="+mn-ea"/>
              </a:rPr>
              <a:t>xx</a:t>
            </a:r>
          </a:p>
          <a:p>
            <a:pPr defTabSz="457200" fontAlgn="auto">
              <a:lnSpc>
                <a:spcPct val="110000"/>
              </a:lnSpc>
              <a:spcBef>
                <a:spcPts val="0"/>
              </a:spcBef>
              <a:spcAft>
                <a:spcPts val="0"/>
              </a:spcAft>
            </a:pPr>
            <a:r>
              <a:rPr lang="en-US" b="0" dirty="0">
                <a:solidFill>
                  <a:srgbClr val="F79646"/>
                </a:solidFill>
                <a:latin typeface="Calibri"/>
                <a:ea typeface="+mn-ea"/>
              </a:rPr>
              <a:t>001</a:t>
            </a:r>
            <a:r>
              <a:rPr lang="en-US" b="0" dirty="0">
                <a:solidFill>
                  <a:srgbClr val="8064A2"/>
                </a:solidFill>
                <a:latin typeface="Calibri"/>
                <a:ea typeface="+mn-ea"/>
              </a:rPr>
              <a:t>0</a:t>
            </a:r>
            <a:r>
              <a:rPr lang="en-US" b="0" dirty="0">
                <a:solidFill>
                  <a:srgbClr val="C0504D"/>
                </a:solidFill>
                <a:latin typeface="Calibri"/>
                <a:ea typeface="+mn-ea"/>
              </a:rPr>
              <a:t>xx</a:t>
            </a:r>
          </a:p>
          <a:p>
            <a:pPr defTabSz="457200" fontAlgn="auto">
              <a:lnSpc>
                <a:spcPct val="110000"/>
              </a:lnSpc>
              <a:spcBef>
                <a:spcPts val="0"/>
              </a:spcBef>
              <a:spcAft>
                <a:spcPts val="0"/>
              </a:spcAft>
            </a:pPr>
            <a:r>
              <a:rPr lang="en-US" b="0" dirty="0">
                <a:solidFill>
                  <a:srgbClr val="F79646"/>
                </a:solidFill>
                <a:latin typeface="Calibri"/>
                <a:ea typeface="+mn-ea"/>
              </a:rPr>
              <a:t>001</a:t>
            </a:r>
            <a:r>
              <a:rPr lang="en-US" b="0" dirty="0">
                <a:solidFill>
                  <a:srgbClr val="8064A2"/>
                </a:solidFill>
                <a:latin typeface="Calibri"/>
                <a:ea typeface="+mn-ea"/>
              </a:rPr>
              <a:t>1</a:t>
            </a:r>
            <a:r>
              <a:rPr lang="en-US" b="0" dirty="0">
                <a:solidFill>
                  <a:srgbClr val="C0504D"/>
                </a:solidFill>
                <a:latin typeface="Calibri"/>
                <a:ea typeface="+mn-ea"/>
              </a:rPr>
              <a:t>xx</a:t>
            </a:r>
          </a:p>
          <a:p>
            <a:pPr defTabSz="457200" fontAlgn="auto">
              <a:lnSpc>
                <a:spcPct val="110000"/>
              </a:lnSpc>
              <a:spcBef>
                <a:spcPts val="0"/>
              </a:spcBef>
              <a:spcAft>
                <a:spcPts val="0"/>
              </a:spcAft>
            </a:pPr>
            <a:r>
              <a:rPr lang="en-US" b="0" dirty="0">
                <a:solidFill>
                  <a:srgbClr val="F79646"/>
                </a:solidFill>
                <a:latin typeface="Calibri"/>
                <a:ea typeface="+mn-ea"/>
              </a:rPr>
              <a:t>010</a:t>
            </a:r>
            <a:r>
              <a:rPr lang="en-US" b="0" dirty="0">
                <a:solidFill>
                  <a:srgbClr val="8064A2"/>
                </a:solidFill>
                <a:latin typeface="Calibri"/>
                <a:ea typeface="+mn-ea"/>
              </a:rPr>
              <a:t>0</a:t>
            </a:r>
            <a:r>
              <a:rPr lang="en-US" b="0" dirty="0">
                <a:solidFill>
                  <a:srgbClr val="C0504D"/>
                </a:solidFill>
                <a:latin typeface="Calibri"/>
                <a:ea typeface="+mn-ea"/>
              </a:rPr>
              <a:t>xx</a:t>
            </a:r>
          </a:p>
          <a:p>
            <a:pPr defTabSz="457200" fontAlgn="auto">
              <a:lnSpc>
                <a:spcPct val="110000"/>
              </a:lnSpc>
              <a:spcBef>
                <a:spcPts val="0"/>
              </a:spcBef>
              <a:spcAft>
                <a:spcPts val="0"/>
              </a:spcAft>
            </a:pPr>
            <a:r>
              <a:rPr lang="en-US" b="0" dirty="0">
                <a:solidFill>
                  <a:srgbClr val="F79646"/>
                </a:solidFill>
                <a:latin typeface="Calibri"/>
                <a:ea typeface="+mn-ea"/>
              </a:rPr>
              <a:t>010</a:t>
            </a:r>
            <a:r>
              <a:rPr lang="en-US" b="0" dirty="0">
                <a:solidFill>
                  <a:srgbClr val="8064A2"/>
                </a:solidFill>
                <a:latin typeface="Calibri"/>
                <a:ea typeface="+mn-ea"/>
              </a:rPr>
              <a:t>1</a:t>
            </a:r>
            <a:r>
              <a:rPr lang="en-US" b="0" dirty="0">
                <a:solidFill>
                  <a:srgbClr val="C0504D"/>
                </a:solidFill>
                <a:latin typeface="Calibri"/>
                <a:ea typeface="+mn-ea"/>
              </a:rPr>
              <a:t>xx</a:t>
            </a:r>
          </a:p>
          <a:p>
            <a:pPr defTabSz="457200" fontAlgn="auto">
              <a:lnSpc>
                <a:spcPct val="110000"/>
              </a:lnSpc>
              <a:spcBef>
                <a:spcPts val="0"/>
              </a:spcBef>
              <a:spcAft>
                <a:spcPts val="0"/>
              </a:spcAft>
            </a:pPr>
            <a:r>
              <a:rPr lang="en-US" b="0" dirty="0">
                <a:solidFill>
                  <a:srgbClr val="F79646"/>
                </a:solidFill>
                <a:latin typeface="Calibri"/>
                <a:ea typeface="+mn-ea"/>
              </a:rPr>
              <a:t>011</a:t>
            </a:r>
            <a:r>
              <a:rPr lang="en-US" b="0" dirty="0">
                <a:solidFill>
                  <a:srgbClr val="8064A2"/>
                </a:solidFill>
                <a:latin typeface="Calibri"/>
                <a:ea typeface="+mn-ea"/>
              </a:rPr>
              <a:t>0</a:t>
            </a:r>
            <a:r>
              <a:rPr lang="en-US" b="0" dirty="0">
                <a:solidFill>
                  <a:srgbClr val="C0504D"/>
                </a:solidFill>
                <a:latin typeface="Calibri"/>
                <a:ea typeface="+mn-ea"/>
              </a:rPr>
              <a:t>xx</a:t>
            </a:r>
          </a:p>
          <a:p>
            <a:pPr defTabSz="457200" fontAlgn="auto">
              <a:lnSpc>
                <a:spcPct val="110000"/>
              </a:lnSpc>
              <a:spcBef>
                <a:spcPts val="0"/>
              </a:spcBef>
              <a:spcAft>
                <a:spcPts val="0"/>
              </a:spcAft>
            </a:pPr>
            <a:r>
              <a:rPr lang="en-US" b="0" dirty="0">
                <a:solidFill>
                  <a:srgbClr val="F79646"/>
                </a:solidFill>
                <a:latin typeface="Calibri"/>
                <a:ea typeface="+mn-ea"/>
              </a:rPr>
              <a:t>011</a:t>
            </a:r>
            <a:r>
              <a:rPr lang="en-US" b="0" dirty="0">
                <a:solidFill>
                  <a:srgbClr val="8064A2"/>
                </a:solidFill>
                <a:latin typeface="Calibri"/>
                <a:ea typeface="+mn-ea"/>
              </a:rPr>
              <a:t>1</a:t>
            </a:r>
            <a:r>
              <a:rPr lang="en-US" b="0" dirty="0">
                <a:solidFill>
                  <a:srgbClr val="C0504D"/>
                </a:solidFill>
                <a:latin typeface="Calibri"/>
                <a:ea typeface="+mn-ea"/>
              </a:rPr>
              <a:t>xx</a:t>
            </a:r>
          </a:p>
          <a:p>
            <a:pPr defTabSz="457200" fontAlgn="auto">
              <a:lnSpc>
                <a:spcPct val="110000"/>
              </a:lnSpc>
              <a:spcBef>
                <a:spcPts val="0"/>
              </a:spcBef>
              <a:spcAft>
                <a:spcPts val="0"/>
              </a:spcAft>
            </a:pPr>
            <a:r>
              <a:rPr lang="en-US" b="0" dirty="0">
                <a:solidFill>
                  <a:srgbClr val="F79646"/>
                </a:solidFill>
                <a:latin typeface="Calibri"/>
                <a:ea typeface="+mn-ea"/>
              </a:rPr>
              <a:t>100</a:t>
            </a:r>
            <a:r>
              <a:rPr lang="en-US" b="0" dirty="0">
                <a:solidFill>
                  <a:srgbClr val="8064A2"/>
                </a:solidFill>
                <a:latin typeface="Calibri"/>
                <a:ea typeface="+mn-ea"/>
              </a:rPr>
              <a:t>0</a:t>
            </a:r>
            <a:r>
              <a:rPr lang="en-US" b="0" dirty="0">
                <a:solidFill>
                  <a:srgbClr val="C0504D"/>
                </a:solidFill>
                <a:latin typeface="Calibri"/>
                <a:ea typeface="+mn-ea"/>
              </a:rPr>
              <a:t>xx</a:t>
            </a:r>
          </a:p>
          <a:p>
            <a:pPr defTabSz="457200" fontAlgn="auto">
              <a:lnSpc>
                <a:spcPct val="110000"/>
              </a:lnSpc>
              <a:spcBef>
                <a:spcPts val="0"/>
              </a:spcBef>
              <a:spcAft>
                <a:spcPts val="0"/>
              </a:spcAft>
            </a:pPr>
            <a:r>
              <a:rPr lang="en-US" b="0" dirty="0">
                <a:solidFill>
                  <a:srgbClr val="F79646"/>
                </a:solidFill>
                <a:latin typeface="Calibri"/>
                <a:ea typeface="+mn-ea"/>
              </a:rPr>
              <a:t>100</a:t>
            </a:r>
            <a:r>
              <a:rPr lang="en-US" b="0" dirty="0">
                <a:solidFill>
                  <a:srgbClr val="8064A2"/>
                </a:solidFill>
                <a:latin typeface="Calibri"/>
                <a:ea typeface="+mn-ea"/>
              </a:rPr>
              <a:t>1</a:t>
            </a:r>
            <a:r>
              <a:rPr lang="en-US" b="0" dirty="0">
                <a:solidFill>
                  <a:srgbClr val="C0504D"/>
                </a:solidFill>
                <a:latin typeface="Calibri"/>
                <a:ea typeface="+mn-ea"/>
              </a:rPr>
              <a:t>xx</a:t>
            </a:r>
          </a:p>
          <a:p>
            <a:pPr defTabSz="457200" fontAlgn="auto">
              <a:lnSpc>
                <a:spcPct val="110000"/>
              </a:lnSpc>
              <a:spcBef>
                <a:spcPts val="0"/>
              </a:spcBef>
              <a:spcAft>
                <a:spcPts val="0"/>
              </a:spcAft>
            </a:pPr>
            <a:r>
              <a:rPr lang="en-US" b="0" dirty="0">
                <a:solidFill>
                  <a:srgbClr val="F79646"/>
                </a:solidFill>
                <a:latin typeface="Calibri"/>
                <a:ea typeface="+mn-ea"/>
              </a:rPr>
              <a:t>101</a:t>
            </a:r>
            <a:r>
              <a:rPr lang="en-US" b="0" dirty="0">
                <a:solidFill>
                  <a:srgbClr val="8064A2"/>
                </a:solidFill>
                <a:latin typeface="Calibri"/>
                <a:ea typeface="+mn-ea"/>
              </a:rPr>
              <a:t>0</a:t>
            </a:r>
            <a:r>
              <a:rPr lang="en-US" b="0" dirty="0">
                <a:solidFill>
                  <a:srgbClr val="C0504D"/>
                </a:solidFill>
                <a:latin typeface="Calibri"/>
                <a:ea typeface="+mn-ea"/>
              </a:rPr>
              <a:t>xx</a:t>
            </a:r>
          </a:p>
          <a:p>
            <a:pPr defTabSz="457200" fontAlgn="auto">
              <a:lnSpc>
                <a:spcPct val="110000"/>
              </a:lnSpc>
              <a:spcBef>
                <a:spcPts val="0"/>
              </a:spcBef>
              <a:spcAft>
                <a:spcPts val="0"/>
              </a:spcAft>
            </a:pPr>
            <a:r>
              <a:rPr lang="en-US" b="0" dirty="0">
                <a:solidFill>
                  <a:srgbClr val="F79646"/>
                </a:solidFill>
                <a:latin typeface="Calibri"/>
                <a:ea typeface="+mn-ea"/>
              </a:rPr>
              <a:t>101</a:t>
            </a:r>
            <a:r>
              <a:rPr lang="en-US" b="0" dirty="0">
                <a:solidFill>
                  <a:srgbClr val="8064A2"/>
                </a:solidFill>
                <a:latin typeface="Calibri"/>
                <a:ea typeface="+mn-ea"/>
              </a:rPr>
              <a:t>1</a:t>
            </a:r>
            <a:r>
              <a:rPr lang="en-US" b="0" dirty="0">
                <a:solidFill>
                  <a:srgbClr val="C0504D"/>
                </a:solidFill>
                <a:latin typeface="Calibri"/>
                <a:ea typeface="+mn-ea"/>
              </a:rPr>
              <a:t>xx</a:t>
            </a:r>
          </a:p>
          <a:p>
            <a:pPr defTabSz="457200" fontAlgn="auto">
              <a:lnSpc>
                <a:spcPct val="110000"/>
              </a:lnSpc>
              <a:spcBef>
                <a:spcPts val="0"/>
              </a:spcBef>
              <a:spcAft>
                <a:spcPts val="0"/>
              </a:spcAft>
            </a:pPr>
            <a:r>
              <a:rPr lang="en-US" b="0" dirty="0">
                <a:solidFill>
                  <a:srgbClr val="F79646"/>
                </a:solidFill>
                <a:latin typeface="Calibri"/>
                <a:ea typeface="+mn-ea"/>
              </a:rPr>
              <a:t>110</a:t>
            </a:r>
            <a:r>
              <a:rPr lang="en-US" b="0" dirty="0">
                <a:solidFill>
                  <a:srgbClr val="8064A2"/>
                </a:solidFill>
                <a:latin typeface="Calibri"/>
                <a:ea typeface="+mn-ea"/>
              </a:rPr>
              <a:t>0</a:t>
            </a:r>
            <a:r>
              <a:rPr lang="en-US" b="0" dirty="0">
                <a:solidFill>
                  <a:srgbClr val="C0504D"/>
                </a:solidFill>
                <a:latin typeface="Calibri"/>
                <a:ea typeface="+mn-ea"/>
              </a:rPr>
              <a:t>xx</a:t>
            </a:r>
          </a:p>
          <a:p>
            <a:pPr defTabSz="457200" fontAlgn="auto">
              <a:lnSpc>
                <a:spcPct val="110000"/>
              </a:lnSpc>
              <a:spcBef>
                <a:spcPts val="0"/>
              </a:spcBef>
              <a:spcAft>
                <a:spcPts val="0"/>
              </a:spcAft>
            </a:pPr>
            <a:r>
              <a:rPr lang="en-US" b="0" dirty="0">
                <a:solidFill>
                  <a:srgbClr val="F79646"/>
                </a:solidFill>
                <a:latin typeface="Calibri"/>
                <a:ea typeface="+mn-ea"/>
              </a:rPr>
              <a:t>110</a:t>
            </a:r>
            <a:r>
              <a:rPr lang="en-US" b="0" dirty="0">
                <a:solidFill>
                  <a:srgbClr val="8064A2"/>
                </a:solidFill>
                <a:latin typeface="Calibri"/>
                <a:ea typeface="+mn-ea"/>
              </a:rPr>
              <a:t>1</a:t>
            </a:r>
            <a:r>
              <a:rPr lang="en-US" b="0" dirty="0">
                <a:solidFill>
                  <a:srgbClr val="C0504D"/>
                </a:solidFill>
                <a:latin typeface="Calibri"/>
                <a:ea typeface="+mn-ea"/>
              </a:rPr>
              <a:t>xx</a:t>
            </a:r>
          </a:p>
          <a:p>
            <a:pPr defTabSz="457200" fontAlgn="auto">
              <a:lnSpc>
                <a:spcPct val="110000"/>
              </a:lnSpc>
              <a:spcBef>
                <a:spcPts val="0"/>
              </a:spcBef>
              <a:spcAft>
                <a:spcPts val="0"/>
              </a:spcAft>
            </a:pPr>
            <a:r>
              <a:rPr lang="en-US" b="0" dirty="0">
                <a:solidFill>
                  <a:srgbClr val="F79646"/>
                </a:solidFill>
                <a:latin typeface="Calibri"/>
                <a:ea typeface="+mn-ea"/>
              </a:rPr>
              <a:t>111</a:t>
            </a:r>
            <a:r>
              <a:rPr lang="en-US" b="0" dirty="0">
                <a:solidFill>
                  <a:srgbClr val="8064A2"/>
                </a:solidFill>
                <a:latin typeface="Calibri"/>
                <a:ea typeface="+mn-ea"/>
              </a:rPr>
              <a:t>0</a:t>
            </a:r>
            <a:r>
              <a:rPr lang="en-US" b="0" dirty="0">
                <a:solidFill>
                  <a:srgbClr val="C0504D"/>
                </a:solidFill>
                <a:latin typeface="Calibri"/>
                <a:ea typeface="+mn-ea"/>
              </a:rPr>
              <a:t>xx</a:t>
            </a:r>
          </a:p>
          <a:p>
            <a:pPr defTabSz="457200" fontAlgn="auto">
              <a:lnSpc>
                <a:spcPct val="110000"/>
              </a:lnSpc>
              <a:spcBef>
                <a:spcPts val="0"/>
              </a:spcBef>
              <a:spcAft>
                <a:spcPts val="0"/>
              </a:spcAft>
            </a:pPr>
            <a:r>
              <a:rPr lang="en-US" b="0" dirty="0">
                <a:solidFill>
                  <a:srgbClr val="F79646"/>
                </a:solidFill>
                <a:latin typeface="Calibri"/>
                <a:ea typeface="+mn-ea"/>
              </a:rPr>
              <a:t>111</a:t>
            </a:r>
            <a:r>
              <a:rPr lang="en-US" b="0" dirty="0">
                <a:solidFill>
                  <a:srgbClr val="8064A2"/>
                </a:solidFill>
                <a:latin typeface="Calibri"/>
                <a:ea typeface="+mn-ea"/>
              </a:rPr>
              <a:t>1</a:t>
            </a:r>
            <a:r>
              <a:rPr lang="en-US" b="0" dirty="0">
                <a:solidFill>
                  <a:srgbClr val="C0504D"/>
                </a:solidFill>
                <a:latin typeface="Calibri"/>
                <a:ea typeface="+mn-ea"/>
              </a:rPr>
              <a:t>xx</a:t>
            </a:r>
          </a:p>
        </p:txBody>
      </p:sp>
      <p:sp>
        <p:nvSpPr>
          <p:cNvPr id="71" name="Rectangle 96" descr="5%"/>
          <p:cNvSpPr>
            <a:spLocks noChangeArrowheads="1"/>
          </p:cNvSpPr>
          <p:nvPr/>
        </p:nvSpPr>
        <p:spPr bwMode="auto">
          <a:xfrm>
            <a:off x="4267200" y="1854200"/>
            <a:ext cx="990600" cy="304800"/>
          </a:xfrm>
          <a:prstGeom prst="rect">
            <a:avLst/>
          </a:prstGeom>
          <a:blipFill>
            <a:blip r:embed="rId2"/>
            <a:tile tx="0" ty="0" sx="100000" sy="100000" flip="none" algn="tl"/>
          </a:blipFill>
          <a:ln w="12700">
            <a:solidFill>
              <a:srgbClr val="009900"/>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72" name="Rectangle 97" descr="5%"/>
          <p:cNvSpPr>
            <a:spLocks noChangeArrowheads="1"/>
          </p:cNvSpPr>
          <p:nvPr/>
        </p:nvSpPr>
        <p:spPr bwMode="auto">
          <a:xfrm>
            <a:off x="4267200" y="21590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73" name="Rectangle 98" descr="5%"/>
          <p:cNvSpPr>
            <a:spLocks noChangeArrowheads="1"/>
          </p:cNvSpPr>
          <p:nvPr/>
        </p:nvSpPr>
        <p:spPr bwMode="auto">
          <a:xfrm>
            <a:off x="4267200" y="3073400"/>
            <a:ext cx="990600" cy="304800"/>
          </a:xfrm>
          <a:prstGeom prst="rect">
            <a:avLst/>
          </a:prstGeom>
          <a:blipFill>
            <a:blip r:embed="rId2"/>
            <a:tile tx="0" ty="0" sx="100000" sy="100000" flip="none" algn="tl"/>
          </a:blipFill>
          <a:ln w="12700">
            <a:solidFill>
              <a:srgbClr val="009900"/>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74" name="Rectangle 99" descr="5%"/>
          <p:cNvSpPr>
            <a:spLocks noChangeArrowheads="1"/>
          </p:cNvSpPr>
          <p:nvPr/>
        </p:nvSpPr>
        <p:spPr bwMode="auto">
          <a:xfrm>
            <a:off x="4267200" y="33782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75" name="Rectangle 100" descr="5%"/>
          <p:cNvSpPr>
            <a:spLocks noChangeArrowheads="1"/>
          </p:cNvSpPr>
          <p:nvPr/>
        </p:nvSpPr>
        <p:spPr bwMode="auto">
          <a:xfrm>
            <a:off x="4267200" y="4292600"/>
            <a:ext cx="990600" cy="304800"/>
          </a:xfrm>
          <a:prstGeom prst="rect">
            <a:avLst/>
          </a:prstGeom>
          <a:blipFill>
            <a:blip r:embed="rId2"/>
            <a:tile tx="0" ty="0" sx="100000" sy="100000" flip="none" algn="tl"/>
          </a:blipFill>
          <a:ln w="12700">
            <a:solidFill>
              <a:srgbClr val="009900"/>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76" name="Rectangle 101" descr="5%"/>
          <p:cNvSpPr>
            <a:spLocks noChangeArrowheads="1"/>
          </p:cNvSpPr>
          <p:nvPr/>
        </p:nvSpPr>
        <p:spPr bwMode="auto">
          <a:xfrm>
            <a:off x="4267200" y="45974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77" name="Rectangle 102" descr="5%"/>
          <p:cNvSpPr>
            <a:spLocks noChangeArrowheads="1"/>
          </p:cNvSpPr>
          <p:nvPr/>
        </p:nvSpPr>
        <p:spPr bwMode="auto">
          <a:xfrm>
            <a:off x="4267200" y="5511800"/>
            <a:ext cx="990600" cy="304800"/>
          </a:xfrm>
          <a:prstGeom prst="rect">
            <a:avLst/>
          </a:prstGeom>
          <a:blipFill>
            <a:blip r:embed="rId2"/>
            <a:tile tx="0" ty="0" sx="100000" sy="100000" flip="none" algn="tl"/>
          </a:blipFill>
          <a:ln w="12700">
            <a:solidFill>
              <a:srgbClr val="009900"/>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78" name="Rectangle 103" descr="5%"/>
          <p:cNvSpPr>
            <a:spLocks noChangeArrowheads="1"/>
          </p:cNvSpPr>
          <p:nvPr/>
        </p:nvSpPr>
        <p:spPr bwMode="auto">
          <a:xfrm>
            <a:off x="4267200" y="58166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grpSp>
        <p:nvGrpSpPr>
          <p:cNvPr id="102" name="Group 101"/>
          <p:cNvGrpSpPr/>
          <p:nvPr/>
        </p:nvGrpSpPr>
        <p:grpSpPr>
          <a:xfrm>
            <a:off x="1737360" y="2770632"/>
            <a:ext cx="365760" cy="594360"/>
            <a:chOff x="1737360" y="2770632"/>
            <a:chExt cx="365760" cy="594360"/>
          </a:xfrm>
        </p:grpSpPr>
        <p:sp>
          <p:nvSpPr>
            <p:cNvPr id="85" name="Rectangle 95"/>
            <p:cNvSpPr>
              <a:spLocks noChangeArrowheads="1"/>
            </p:cNvSpPr>
            <p:nvPr/>
          </p:nvSpPr>
          <p:spPr bwMode="auto">
            <a:xfrm>
              <a:off x="1737360" y="3090672"/>
              <a:ext cx="365760" cy="274320"/>
            </a:xfrm>
            <a:prstGeom prst="rect">
              <a:avLst/>
            </a:prstGeom>
            <a:noFill/>
            <a:ln w="28575">
              <a:solidFill>
                <a:srgbClr val="FF0000"/>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87" name="Rectangle 95"/>
            <p:cNvSpPr>
              <a:spLocks noChangeArrowheads="1"/>
            </p:cNvSpPr>
            <p:nvPr/>
          </p:nvSpPr>
          <p:spPr bwMode="auto">
            <a:xfrm>
              <a:off x="1737360" y="2770632"/>
              <a:ext cx="365760" cy="274320"/>
            </a:xfrm>
            <a:prstGeom prst="rect">
              <a:avLst/>
            </a:prstGeom>
            <a:noFill/>
            <a:ln w="28575">
              <a:solidFill>
                <a:srgbClr val="FF0000"/>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grpSp>
      <p:grpSp>
        <p:nvGrpSpPr>
          <p:cNvPr id="98" name="Group 97"/>
          <p:cNvGrpSpPr/>
          <p:nvPr/>
        </p:nvGrpSpPr>
        <p:grpSpPr>
          <a:xfrm>
            <a:off x="5294376" y="1549400"/>
            <a:ext cx="367288" cy="4508179"/>
            <a:chOff x="5294376" y="1549400"/>
            <a:chExt cx="367288" cy="4508179"/>
          </a:xfrm>
        </p:grpSpPr>
        <p:sp>
          <p:nvSpPr>
            <p:cNvPr id="86" name="Rectangle 95"/>
            <p:cNvSpPr>
              <a:spLocks noChangeArrowheads="1"/>
            </p:cNvSpPr>
            <p:nvPr/>
          </p:nvSpPr>
          <p:spPr bwMode="auto">
            <a:xfrm>
              <a:off x="5294376" y="5178422"/>
              <a:ext cx="365760" cy="274320"/>
            </a:xfrm>
            <a:prstGeom prst="rect">
              <a:avLst/>
            </a:prstGeom>
            <a:noFill/>
            <a:ln w="28575">
              <a:solidFill>
                <a:srgbClr val="FF0000"/>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89" name="Rectangle 95"/>
            <p:cNvSpPr>
              <a:spLocks noChangeArrowheads="1"/>
            </p:cNvSpPr>
            <p:nvPr/>
          </p:nvSpPr>
          <p:spPr bwMode="auto">
            <a:xfrm>
              <a:off x="5294376" y="5783259"/>
              <a:ext cx="365760" cy="274320"/>
            </a:xfrm>
            <a:prstGeom prst="rect">
              <a:avLst/>
            </a:prstGeom>
            <a:noFill/>
            <a:ln w="28575">
              <a:solidFill>
                <a:srgbClr val="FF0000"/>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90" name="Rectangle 95"/>
            <p:cNvSpPr>
              <a:spLocks noChangeArrowheads="1"/>
            </p:cNvSpPr>
            <p:nvPr/>
          </p:nvSpPr>
          <p:spPr bwMode="auto">
            <a:xfrm>
              <a:off x="5294376" y="3368674"/>
              <a:ext cx="365760" cy="274320"/>
            </a:xfrm>
            <a:prstGeom prst="rect">
              <a:avLst/>
            </a:prstGeom>
            <a:noFill/>
            <a:ln w="28575">
              <a:solidFill>
                <a:srgbClr val="FF0000"/>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91" name="Rectangle 95"/>
            <p:cNvSpPr>
              <a:spLocks noChangeArrowheads="1"/>
            </p:cNvSpPr>
            <p:nvPr/>
          </p:nvSpPr>
          <p:spPr bwMode="auto">
            <a:xfrm>
              <a:off x="5294376" y="3968748"/>
              <a:ext cx="365760" cy="274320"/>
            </a:xfrm>
            <a:prstGeom prst="rect">
              <a:avLst/>
            </a:prstGeom>
            <a:noFill/>
            <a:ln w="28575">
              <a:solidFill>
                <a:srgbClr val="FF0000"/>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92" name="Rectangle 95"/>
            <p:cNvSpPr>
              <a:spLocks noChangeArrowheads="1"/>
            </p:cNvSpPr>
            <p:nvPr/>
          </p:nvSpPr>
          <p:spPr bwMode="auto">
            <a:xfrm>
              <a:off x="5294376" y="4573585"/>
              <a:ext cx="365760" cy="274320"/>
            </a:xfrm>
            <a:prstGeom prst="rect">
              <a:avLst/>
            </a:prstGeom>
            <a:noFill/>
            <a:ln w="28575">
              <a:solidFill>
                <a:srgbClr val="FF0000"/>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93" name="Rectangle 95"/>
            <p:cNvSpPr>
              <a:spLocks noChangeArrowheads="1"/>
            </p:cNvSpPr>
            <p:nvPr/>
          </p:nvSpPr>
          <p:spPr bwMode="auto">
            <a:xfrm>
              <a:off x="5294376" y="2763837"/>
              <a:ext cx="365760" cy="274320"/>
            </a:xfrm>
            <a:prstGeom prst="rect">
              <a:avLst/>
            </a:prstGeom>
            <a:noFill/>
            <a:ln w="28575">
              <a:solidFill>
                <a:srgbClr val="FF0000"/>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94" name="Rectangle 95"/>
            <p:cNvSpPr>
              <a:spLocks noChangeArrowheads="1"/>
            </p:cNvSpPr>
            <p:nvPr/>
          </p:nvSpPr>
          <p:spPr bwMode="auto">
            <a:xfrm>
              <a:off x="5294376" y="2154237"/>
              <a:ext cx="365760" cy="274320"/>
            </a:xfrm>
            <a:prstGeom prst="rect">
              <a:avLst/>
            </a:prstGeom>
            <a:noFill/>
            <a:ln w="28575">
              <a:solidFill>
                <a:srgbClr val="FF0000"/>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95" name="Rectangle 95"/>
            <p:cNvSpPr>
              <a:spLocks noChangeArrowheads="1"/>
            </p:cNvSpPr>
            <p:nvPr/>
          </p:nvSpPr>
          <p:spPr bwMode="auto">
            <a:xfrm>
              <a:off x="5295904" y="1549400"/>
              <a:ext cx="365760" cy="274320"/>
            </a:xfrm>
            <a:prstGeom prst="rect">
              <a:avLst/>
            </a:prstGeom>
            <a:noFill/>
            <a:ln w="28575">
              <a:solidFill>
                <a:srgbClr val="FF0000"/>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grpSp>
      <p:grpSp>
        <p:nvGrpSpPr>
          <p:cNvPr id="112" name="Group 111"/>
          <p:cNvGrpSpPr/>
          <p:nvPr/>
        </p:nvGrpSpPr>
        <p:grpSpPr>
          <a:xfrm>
            <a:off x="337242" y="2011680"/>
            <a:ext cx="2939358" cy="2001520"/>
            <a:chOff x="337242" y="2011680"/>
            <a:chExt cx="2939358" cy="2001520"/>
          </a:xfrm>
        </p:grpSpPr>
        <p:grpSp>
          <p:nvGrpSpPr>
            <p:cNvPr id="7" name="Group 3"/>
            <p:cNvGrpSpPr>
              <a:grpSpLocks/>
            </p:cNvGrpSpPr>
            <p:nvPr/>
          </p:nvGrpSpPr>
          <p:grpSpPr bwMode="auto">
            <a:xfrm>
              <a:off x="2209800" y="2768600"/>
              <a:ext cx="990600" cy="1219200"/>
              <a:chOff x="1344" y="1056"/>
              <a:chExt cx="624" cy="768"/>
            </a:xfrm>
          </p:grpSpPr>
          <p:sp>
            <p:nvSpPr>
              <p:cNvPr id="8" name="Rectangle 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9" name="Line 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10" name="Line 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11" name="Line 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grpSp>
        <p:sp>
          <p:nvSpPr>
            <p:cNvPr id="23" name="Text Box 19"/>
            <p:cNvSpPr txBox="1">
              <a:spLocks noChangeArrowheads="1"/>
            </p:cNvSpPr>
            <p:nvPr/>
          </p:nvSpPr>
          <p:spPr bwMode="auto">
            <a:xfrm>
              <a:off x="892175" y="2728913"/>
              <a:ext cx="311150" cy="366712"/>
            </a:xfrm>
            <a:prstGeom prst="rect">
              <a:avLst/>
            </a:prstGeom>
            <a:noFill/>
            <a:ln w="12700">
              <a:noFill/>
              <a:miter lim="800000"/>
              <a:headEnd/>
              <a:tailEnd/>
            </a:ln>
          </p:spPr>
          <p:txBody>
            <a:bodyPr wrap="none">
              <a:prstTxWarp prst="textNoShape">
                <a:avLst/>
              </a:prstTxWarp>
              <a:spAutoFit/>
            </a:bodyPr>
            <a:lstStyle/>
            <a:p>
              <a:pPr defTabSz="457200" fontAlgn="auto">
                <a:spcBef>
                  <a:spcPts val="0"/>
                </a:spcBef>
                <a:spcAft>
                  <a:spcPts val="0"/>
                </a:spcAft>
              </a:pPr>
              <a:r>
                <a:rPr lang="en-US" b="0">
                  <a:solidFill>
                    <a:prstClr val="black"/>
                  </a:solidFill>
                  <a:latin typeface="Calibri"/>
                  <a:ea typeface="+mn-ea"/>
                </a:rPr>
                <a:t>0</a:t>
              </a:r>
            </a:p>
          </p:txBody>
        </p:sp>
        <p:sp>
          <p:nvSpPr>
            <p:cNvPr id="24" name="Text Box 23"/>
            <p:cNvSpPr txBox="1">
              <a:spLocks noChangeArrowheads="1"/>
            </p:cNvSpPr>
            <p:nvPr/>
          </p:nvSpPr>
          <p:spPr bwMode="auto">
            <a:xfrm>
              <a:off x="457200" y="2011680"/>
              <a:ext cx="819455" cy="369332"/>
            </a:xfrm>
            <a:prstGeom prst="rect">
              <a:avLst/>
            </a:prstGeom>
            <a:noFill/>
            <a:ln w="12700">
              <a:noFill/>
              <a:miter lim="800000"/>
              <a:headEnd/>
              <a:tailEnd/>
            </a:ln>
          </p:spPr>
          <p:txBody>
            <a:bodyPr wrap="none">
              <a:prstTxWarp prst="textNoShape">
                <a:avLst/>
              </a:prstTxWarp>
              <a:spAutoFit/>
            </a:bodyPr>
            <a:lstStyle/>
            <a:p>
              <a:pPr defTabSz="457200" fontAlgn="auto">
                <a:spcBef>
                  <a:spcPts val="0"/>
                </a:spcBef>
                <a:spcAft>
                  <a:spcPts val="0"/>
                </a:spcAft>
              </a:pPr>
              <a:r>
                <a:rPr lang="en-US" dirty="0">
                  <a:solidFill>
                    <a:prstClr val="black"/>
                  </a:solidFill>
                  <a:latin typeface="Calibri"/>
                  <a:ea typeface="+mn-ea"/>
                </a:rPr>
                <a:t>Cache:</a:t>
              </a:r>
            </a:p>
          </p:txBody>
        </p:sp>
        <p:grpSp>
          <p:nvGrpSpPr>
            <p:cNvPr id="36" name="Group 35"/>
            <p:cNvGrpSpPr>
              <a:grpSpLocks/>
            </p:cNvGrpSpPr>
            <p:nvPr/>
          </p:nvGrpSpPr>
          <p:grpSpPr bwMode="auto">
            <a:xfrm>
              <a:off x="1600200" y="2768600"/>
              <a:ext cx="609600" cy="1219200"/>
              <a:chOff x="1344" y="1056"/>
              <a:chExt cx="624" cy="768"/>
            </a:xfrm>
          </p:grpSpPr>
          <p:sp>
            <p:nvSpPr>
              <p:cNvPr id="37" name="Rectangle 36"/>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38" name="Line 37"/>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39" name="Line 38"/>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40" name="Line 39"/>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grpSp>
        <p:sp>
          <p:nvSpPr>
            <p:cNvPr id="41" name="Text Box 40"/>
            <p:cNvSpPr txBox="1">
              <a:spLocks noChangeArrowheads="1"/>
            </p:cNvSpPr>
            <p:nvPr/>
          </p:nvSpPr>
          <p:spPr bwMode="auto">
            <a:xfrm>
              <a:off x="1600200" y="2311400"/>
              <a:ext cx="498475" cy="369888"/>
            </a:xfrm>
            <a:prstGeom prst="rect">
              <a:avLst/>
            </a:prstGeom>
            <a:noFill/>
            <a:ln w="12700">
              <a:noFill/>
              <a:miter lim="800000"/>
              <a:headEnd/>
              <a:tailEnd/>
            </a:ln>
          </p:spPr>
          <p:txBody>
            <a:bodyPr wrap="none">
              <a:prstTxWarp prst="textNoShape">
                <a:avLst/>
              </a:prstTxWarp>
              <a:spAutoFit/>
            </a:bodyPr>
            <a:lstStyle/>
            <a:p>
              <a:pPr defTabSz="457200" fontAlgn="auto">
                <a:spcBef>
                  <a:spcPts val="0"/>
                </a:spcBef>
                <a:spcAft>
                  <a:spcPts val="0"/>
                </a:spcAft>
              </a:pPr>
              <a:r>
                <a:rPr lang="en-US" b="0" dirty="0">
                  <a:solidFill>
                    <a:srgbClr val="F79646"/>
                  </a:solidFill>
                  <a:latin typeface="Calibri"/>
                  <a:ea typeface="+mn-ea"/>
                </a:rPr>
                <a:t>Tag</a:t>
              </a:r>
            </a:p>
          </p:txBody>
        </p:sp>
        <p:sp>
          <p:nvSpPr>
            <p:cNvPr id="42" name="Text Box 41"/>
            <p:cNvSpPr txBox="1">
              <a:spLocks noChangeArrowheads="1"/>
            </p:cNvSpPr>
            <p:nvPr/>
          </p:nvSpPr>
          <p:spPr bwMode="auto">
            <a:xfrm>
              <a:off x="2362200" y="2311400"/>
              <a:ext cx="666750" cy="366713"/>
            </a:xfrm>
            <a:prstGeom prst="rect">
              <a:avLst/>
            </a:prstGeom>
            <a:noFill/>
            <a:ln w="12700">
              <a:noFill/>
              <a:miter lim="800000"/>
              <a:headEnd/>
              <a:tailEnd/>
            </a:ln>
          </p:spPr>
          <p:txBody>
            <a:bodyPr wrap="none">
              <a:prstTxWarp prst="textNoShape">
                <a:avLst/>
              </a:prstTxWarp>
              <a:spAutoFit/>
            </a:bodyPr>
            <a:lstStyle/>
            <a:p>
              <a:pPr defTabSz="457200" fontAlgn="auto">
                <a:spcBef>
                  <a:spcPts val="0"/>
                </a:spcBef>
                <a:spcAft>
                  <a:spcPts val="0"/>
                </a:spcAft>
              </a:pPr>
              <a:r>
                <a:rPr lang="en-US" b="0">
                  <a:solidFill>
                    <a:prstClr val="black"/>
                  </a:solidFill>
                  <a:latin typeface="Calibri"/>
                  <a:ea typeface="+mn-ea"/>
                </a:rPr>
                <a:t>Data</a:t>
              </a:r>
            </a:p>
          </p:txBody>
        </p:sp>
        <p:sp>
          <p:nvSpPr>
            <p:cNvPr id="44" name="Rectangle 43" descr="10%"/>
            <p:cNvSpPr>
              <a:spLocks noChangeArrowheads="1"/>
            </p:cNvSpPr>
            <p:nvPr/>
          </p:nvSpPr>
          <p:spPr bwMode="auto">
            <a:xfrm>
              <a:off x="2209800" y="2768600"/>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52" name="Rectangle 51" descr="5%"/>
            <p:cNvSpPr>
              <a:spLocks noChangeArrowheads="1"/>
            </p:cNvSpPr>
            <p:nvPr/>
          </p:nvSpPr>
          <p:spPr bwMode="auto">
            <a:xfrm>
              <a:off x="2209800" y="30734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grpSp>
          <p:nvGrpSpPr>
            <p:cNvPr id="54" name="Group 63"/>
            <p:cNvGrpSpPr>
              <a:grpSpLocks/>
            </p:cNvGrpSpPr>
            <p:nvPr/>
          </p:nvGrpSpPr>
          <p:grpSpPr bwMode="auto">
            <a:xfrm>
              <a:off x="1219200" y="2768600"/>
              <a:ext cx="381000" cy="1219200"/>
              <a:chOff x="1344" y="1056"/>
              <a:chExt cx="624" cy="768"/>
            </a:xfrm>
          </p:grpSpPr>
          <p:sp>
            <p:nvSpPr>
              <p:cNvPr id="55" name="Rectangle 6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56" name="Line 6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57" name="Line 6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58" name="Line 6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grpSp>
        <p:sp>
          <p:nvSpPr>
            <p:cNvPr id="59" name="Text Box 68"/>
            <p:cNvSpPr txBox="1">
              <a:spLocks noChangeArrowheads="1"/>
            </p:cNvSpPr>
            <p:nvPr/>
          </p:nvSpPr>
          <p:spPr bwMode="auto">
            <a:xfrm>
              <a:off x="1219200" y="2311400"/>
              <a:ext cx="336550" cy="366713"/>
            </a:xfrm>
            <a:prstGeom prst="rect">
              <a:avLst/>
            </a:prstGeom>
            <a:noFill/>
            <a:ln w="12700">
              <a:noFill/>
              <a:miter lim="800000"/>
              <a:headEnd/>
              <a:tailEnd/>
            </a:ln>
          </p:spPr>
          <p:txBody>
            <a:bodyPr wrap="none">
              <a:prstTxWarp prst="textNoShape">
                <a:avLst/>
              </a:prstTxWarp>
              <a:spAutoFit/>
            </a:bodyPr>
            <a:lstStyle/>
            <a:p>
              <a:pPr defTabSz="457200" fontAlgn="auto">
                <a:spcBef>
                  <a:spcPts val="0"/>
                </a:spcBef>
                <a:spcAft>
                  <a:spcPts val="0"/>
                </a:spcAft>
              </a:pPr>
              <a:r>
                <a:rPr lang="en-US" b="0">
                  <a:solidFill>
                    <a:prstClr val="black"/>
                  </a:solidFill>
                  <a:latin typeface="Calibri"/>
                  <a:ea typeface="+mn-ea"/>
                </a:rPr>
                <a:t>V</a:t>
              </a:r>
            </a:p>
          </p:txBody>
        </p:sp>
        <p:sp>
          <p:nvSpPr>
            <p:cNvPr id="67" name="Rectangle 92" descr="10%"/>
            <p:cNvSpPr>
              <a:spLocks noChangeArrowheads="1"/>
            </p:cNvSpPr>
            <p:nvPr/>
          </p:nvSpPr>
          <p:spPr bwMode="auto">
            <a:xfrm>
              <a:off x="2209800" y="3378200"/>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68" name="Rectangle 93" descr="5%"/>
            <p:cNvSpPr>
              <a:spLocks noChangeArrowheads="1"/>
            </p:cNvSpPr>
            <p:nvPr/>
          </p:nvSpPr>
          <p:spPr bwMode="auto">
            <a:xfrm>
              <a:off x="2209800" y="3683000"/>
              <a:ext cx="990600" cy="304800"/>
            </a:xfrm>
            <a:prstGeom prst="rect">
              <a:avLst/>
            </a:prstGeom>
            <a:blipFill>
              <a:blip r:embed="rId2"/>
              <a:tile tx="0" ty="0" sx="100000" sy="100000" flip="none" algn="tl"/>
            </a:blipFill>
            <a:ln w="12700">
              <a:solidFill>
                <a:schemeClr val="tx1"/>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69" name="Line 94"/>
            <p:cNvSpPr>
              <a:spLocks noChangeShapeType="1"/>
            </p:cNvSpPr>
            <p:nvPr/>
          </p:nvSpPr>
          <p:spPr bwMode="auto">
            <a:xfrm>
              <a:off x="685800" y="3378200"/>
              <a:ext cx="2590800" cy="0"/>
            </a:xfrm>
            <a:prstGeom prst="line">
              <a:avLst/>
            </a:prstGeom>
            <a:noFill/>
            <a:ln w="28575">
              <a:solidFill>
                <a:schemeClr val="tx1"/>
              </a:solidFill>
              <a:round/>
              <a:headEnd/>
              <a:tailEnd/>
            </a:ln>
          </p:spPr>
          <p:txBody>
            <a:bodyP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70" name="Text Box 95"/>
            <p:cNvSpPr txBox="1">
              <a:spLocks noChangeArrowheads="1"/>
            </p:cNvSpPr>
            <p:nvPr/>
          </p:nvSpPr>
          <p:spPr bwMode="auto">
            <a:xfrm>
              <a:off x="762000" y="2311400"/>
              <a:ext cx="542136" cy="369332"/>
            </a:xfrm>
            <a:prstGeom prst="rect">
              <a:avLst/>
            </a:prstGeom>
            <a:noFill/>
            <a:ln w="12700">
              <a:noFill/>
              <a:miter lim="800000"/>
              <a:headEnd/>
              <a:tailEnd/>
            </a:ln>
          </p:spPr>
          <p:txBody>
            <a:bodyPr wrap="none">
              <a:prstTxWarp prst="textNoShape">
                <a:avLst/>
              </a:prstTxWarp>
              <a:spAutoFit/>
            </a:bodyPr>
            <a:lstStyle/>
            <a:p>
              <a:pPr defTabSz="457200" fontAlgn="auto">
                <a:spcBef>
                  <a:spcPts val="0"/>
                </a:spcBef>
                <a:spcAft>
                  <a:spcPts val="0"/>
                </a:spcAft>
              </a:pPr>
              <a:r>
                <a:rPr lang="en-US" b="0" dirty="0">
                  <a:solidFill>
                    <a:prstClr val="black"/>
                  </a:solidFill>
                  <a:latin typeface="Calibri"/>
                  <a:ea typeface="+mn-ea"/>
                </a:rPr>
                <a:t>Slot</a:t>
              </a:r>
            </a:p>
          </p:txBody>
        </p:sp>
        <p:sp>
          <p:nvSpPr>
            <p:cNvPr id="79" name="Text Box 106"/>
            <p:cNvSpPr txBox="1">
              <a:spLocks noChangeArrowheads="1"/>
            </p:cNvSpPr>
            <p:nvPr/>
          </p:nvSpPr>
          <p:spPr bwMode="auto">
            <a:xfrm>
              <a:off x="908050" y="2997200"/>
              <a:ext cx="311150" cy="366713"/>
            </a:xfrm>
            <a:prstGeom prst="rect">
              <a:avLst/>
            </a:prstGeom>
            <a:noFill/>
            <a:ln w="12700">
              <a:noFill/>
              <a:miter lim="800000"/>
              <a:headEnd/>
              <a:tailEnd/>
            </a:ln>
          </p:spPr>
          <p:txBody>
            <a:bodyPr wrap="none">
              <a:prstTxWarp prst="textNoShape">
                <a:avLst/>
              </a:prstTxWarp>
              <a:spAutoFit/>
            </a:bodyPr>
            <a:lstStyle/>
            <a:p>
              <a:pPr defTabSz="457200" fontAlgn="auto">
                <a:spcBef>
                  <a:spcPts val="0"/>
                </a:spcBef>
                <a:spcAft>
                  <a:spcPts val="0"/>
                </a:spcAft>
              </a:pPr>
              <a:r>
                <a:rPr lang="en-US" b="0" dirty="0">
                  <a:solidFill>
                    <a:prstClr val="black"/>
                  </a:solidFill>
                  <a:latin typeface="Calibri"/>
                  <a:ea typeface="+mn-ea"/>
                </a:rPr>
                <a:t>1</a:t>
              </a:r>
            </a:p>
          </p:txBody>
        </p:sp>
        <p:sp>
          <p:nvSpPr>
            <p:cNvPr id="80" name="Text Box 107"/>
            <p:cNvSpPr txBox="1">
              <a:spLocks noChangeArrowheads="1"/>
            </p:cNvSpPr>
            <p:nvPr/>
          </p:nvSpPr>
          <p:spPr bwMode="auto">
            <a:xfrm>
              <a:off x="898525" y="3378200"/>
              <a:ext cx="311150" cy="366713"/>
            </a:xfrm>
            <a:prstGeom prst="rect">
              <a:avLst/>
            </a:prstGeom>
            <a:noFill/>
            <a:ln w="12700">
              <a:noFill/>
              <a:miter lim="800000"/>
              <a:headEnd/>
              <a:tailEnd/>
            </a:ln>
          </p:spPr>
          <p:txBody>
            <a:bodyPr wrap="none">
              <a:prstTxWarp prst="textNoShape">
                <a:avLst/>
              </a:prstTxWarp>
              <a:spAutoFit/>
            </a:bodyPr>
            <a:lstStyle/>
            <a:p>
              <a:pPr defTabSz="457200" fontAlgn="auto">
                <a:spcBef>
                  <a:spcPts val="0"/>
                </a:spcBef>
                <a:spcAft>
                  <a:spcPts val="0"/>
                </a:spcAft>
              </a:pPr>
              <a:r>
                <a:rPr lang="en-US" b="0">
                  <a:solidFill>
                    <a:prstClr val="black"/>
                  </a:solidFill>
                  <a:latin typeface="Calibri"/>
                  <a:ea typeface="+mn-ea"/>
                </a:rPr>
                <a:t>0</a:t>
              </a:r>
            </a:p>
          </p:txBody>
        </p:sp>
        <p:sp>
          <p:nvSpPr>
            <p:cNvPr id="81" name="Text Box 108"/>
            <p:cNvSpPr txBox="1">
              <a:spLocks noChangeArrowheads="1"/>
            </p:cNvSpPr>
            <p:nvPr/>
          </p:nvSpPr>
          <p:spPr bwMode="auto">
            <a:xfrm>
              <a:off x="914400" y="3646488"/>
              <a:ext cx="311150" cy="366712"/>
            </a:xfrm>
            <a:prstGeom prst="rect">
              <a:avLst/>
            </a:prstGeom>
            <a:noFill/>
            <a:ln w="12700">
              <a:noFill/>
              <a:miter lim="800000"/>
              <a:headEnd/>
              <a:tailEnd/>
            </a:ln>
          </p:spPr>
          <p:txBody>
            <a:bodyPr wrap="none">
              <a:prstTxWarp prst="textNoShape">
                <a:avLst/>
              </a:prstTxWarp>
              <a:spAutoFit/>
            </a:bodyPr>
            <a:lstStyle/>
            <a:p>
              <a:pPr defTabSz="457200" fontAlgn="auto">
                <a:spcBef>
                  <a:spcPts val="0"/>
                </a:spcBef>
                <a:spcAft>
                  <a:spcPts val="0"/>
                </a:spcAft>
              </a:pPr>
              <a:r>
                <a:rPr lang="en-US" b="0" dirty="0">
                  <a:solidFill>
                    <a:prstClr val="black"/>
                  </a:solidFill>
                  <a:latin typeface="Calibri"/>
                  <a:ea typeface="+mn-ea"/>
                </a:rPr>
                <a:t>1</a:t>
              </a:r>
            </a:p>
          </p:txBody>
        </p:sp>
        <p:sp>
          <p:nvSpPr>
            <p:cNvPr id="82" name="Text Box 109"/>
            <p:cNvSpPr txBox="1">
              <a:spLocks noChangeArrowheads="1"/>
            </p:cNvSpPr>
            <p:nvPr/>
          </p:nvSpPr>
          <p:spPr bwMode="auto">
            <a:xfrm>
              <a:off x="337242" y="2311400"/>
              <a:ext cx="481607" cy="369332"/>
            </a:xfrm>
            <a:prstGeom prst="rect">
              <a:avLst/>
            </a:prstGeom>
            <a:noFill/>
            <a:ln w="12700">
              <a:noFill/>
              <a:miter lim="800000"/>
              <a:headEnd/>
              <a:tailEnd/>
            </a:ln>
          </p:spPr>
          <p:txBody>
            <a:bodyPr wrap="none">
              <a:prstTxWarp prst="textNoShape">
                <a:avLst/>
              </a:prstTxWarp>
              <a:spAutoFit/>
            </a:bodyPr>
            <a:lstStyle/>
            <a:p>
              <a:pPr defTabSz="457200" fontAlgn="auto">
                <a:spcBef>
                  <a:spcPts val="0"/>
                </a:spcBef>
                <a:spcAft>
                  <a:spcPts val="0"/>
                </a:spcAft>
              </a:pPr>
              <a:r>
                <a:rPr lang="en-US" b="0" dirty="0">
                  <a:solidFill>
                    <a:prstClr val="black"/>
                  </a:solidFill>
                  <a:latin typeface="Calibri"/>
                  <a:ea typeface="+mn-ea"/>
                </a:rPr>
                <a:t>Set</a:t>
              </a:r>
            </a:p>
          </p:txBody>
        </p:sp>
        <p:sp>
          <p:nvSpPr>
            <p:cNvPr id="83" name="Text Box 110"/>
            <p:cNvSpPr txBox="1">
              <a:spLocks noChangeArrowheads="1"/>
            </p:cNvSpPr>
            <p:nvPr/>
          </p:nvSpPr>
          <p:spPr bwMode="auto">
            <a:xfrm>
              <a:off x="457200" y="2844800"/>
              <a:ext cx="311150" cy="366713"/>
            </a:xfrm>
            <a:prstGeom prst="rect">
              <a:avLst/>
            </a:prstGeom>
            <a:noFill/>
            <a:ln w="12700">
              <a:noFill/>
              <a:miter lim="800000"/>
              <a:headEnd/>
              <a:tailEnd/>
            </a:ln>
          </p:spPr>
          <p:txBody>
            <a:bodyPr wrap="none">
              <a:prstTxWarp prst="textNoShape">
                <a:avLst/>
              </a:prstTxWarp>
              <a:spAutoFit/>
            </a:bodyPr>
            <a:lstStyle/>
            <a:p>
              <a:pPr defTabSz="457200" fontAlgn="auto">
                <a:spcBef>
                  <a:spcPts val="0"/>
                </a:spcBef>
                <a:spcAft>
                  <a:spcPts val="0"/>
                </a:spcAft>
              </a:pPr>
              <a:r>
                <a:rPr lang="en-US" b="0" dirty="0">
                  <a:solidFill>
                    <a:srgbClr val="8064A2"/>
                  </a:solidFill>
                  <a:latin typeface="Calibri"/>
                  <a:ea typeface="+mn-ea"/>
                </a:rPr>
                <a:t>0</a:t>
              </a:r>
            </a:p>
          </p:txBody>
        </p:sp>
        <p:sp>
          <p:nvSpPr>
            <p:cNvPr id="84" name="Text Box 111"/>
            <p:cNvSpPr txBox="1">
              <a:spLocks noChangeArrowheads="1"/>
            </p:cNvSpPr>
            <p:nvPr/>
          </p:nvSpPr>
          <p:spPr bwMode="auto">
            <a:xfrm>
              <a:off x="457200" y="3530600"/>
              <a:ext cx="311150" cy="366713"/>
            </a:xfrm>
            <a:prstGeom prst="rect">
              <a:avLst/>
            </a:prstGeom>
            <a:noFill/>
            <a:ln w="12700">
              <a:noFill/>
              <a:miter lim="800000"/>
              <a:headEnd/>
              <a:tailEnd/>
            </a:ln>
          </p:spPr>
          <p:txBody>
            <a:bodyPr wrap="none">
              <a:prstTxWarp prst="textNoShape">
                <a:avLst/>
              </a:prstTxWarp>
              <a:spAutoFit/>
            </a:bodyPr>
            <a:lstStyle/>
            <a:p>
              <a:pPr defTabSz="457200" fontAlgn="auto">
                <a:spcBef>
                  <a:spcPts val="0"/>
                </a:spcBef>
                <a:spcAft>
                  <a:spcPts val="0"/>
                </a:spcAft>
              </a:pPr>
              <a:r>
                <a:rPr lang="en-US" b="0" dirty="0">
                  <a:solidFill>
                    <a:srgbClr val="8064A2"/>
                  </a:solidFill>
                  <a:latin typeface="Calibri"/>
                  <a:ea typeface="+mn-ea"/>
                </a:rPr>
                <a:t>1</a:t>
              </a:r>
            </a:p>
          </p:txBody>
        </p:sp>
        <p:sp>
          <p:nvSpPr>
            <p:cNvPr id="96" name="Rectangle 43" descr="10%"/>
            <p:cNvSpPr>
              <a:spLocks noChangeArrowheads="1"/>
            </p:cNvSpPr>
            <p:nvPr/>
          </p:nvSpPr>
          <p:spPr bwMode="auto">
            <a:xfrm>
              <a:off x="2208292" y="3065856"/>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sp>
          <p:nvSpPr>
            <p:cNvPr id="97" name="Rectangle 93" descr="5%"/>
            <p:cNvSpPr>
              <a:spLocks noChangeArrowheads="1"/>
            </p:cNvSpPr>
            <p:nvPr/>
          </p:nvSpPr>
          <p:spPr bwMode="auto">
            <a:xfrm>
              <a:off x="2217345" y="3382727"/>
              <a:ext cx="990600" cy="304800"/>
            </a:xfrm>
            <a:prstGeom prst="rect">
              <a:avLst/>
            </a:prstGeom>
            <a:blipFill>
              <a:blip r:embed="rId2"/>
              <a:tile tx="0" ty="0" sx="100000" sy="100000" flip="none" algn="tl"/>
            </a:blipFill>
            <a:ln w="12700">
              <a:solidFill>
                <a:schemeClr val="tx1"/>
              </a:solidFill>
              <a:miter lim="800000"/>
              <a:headEnd/>
              <a:tailEnd/>
            </a:ln>
          </p:spPr>
          <p:txBody>
            <a:bodyPr wrap="none" anchor="ctr">
              <a:prstTxWarp prst="textNoShape">
                <a:avLst/>
              </a:prstTxWarp>
            </a:bodyPr>
            <a:lstStyle/>
            <a:p>
              <a:pPr defTabSz="457200" fontAlgn="auto">
                <a:spcBef>
                  <a:spcPts val="0"/>
                </a:spcBef>
                <a:spcAft>
                  <a:spcPts val="0"/>
                </a:spcAft>
              </a:pPr>
              <a:endParaRPr lang="en-US" b="0">
                <a:solidFill>
                  <a:prstClr val="black"/>
                </a:solidFill>
                <a:latin typeface="Calibri"/>
                <a:ea typeface="+mn-ea"/>
              </a:endParaRPr>
            </a:p>
          </p:txBody>
        </p:sp>
      </p:grpSp>
      <p:sp>
        <p:nvSpPr>
          <p:cNvPr id="99" name="Text Box 25"/>
          <p:cNvSpPr txBox="1">
            <a:spLocks noChangeArrowheads="1"/>
          </p:cNvSpPr>
          <p:nvPr/>
        </p:nvSpPr>
        <p:spPr bwMode="auto">
          <a:xfrm>
            <a:off x="2560320" y="1463040"/>
            <a:ext cx="1645920" cy="366713"/>
          </a:xfrm>
          <a:prstGeom prst="rect">
            <a:avLst/>
          </a:prstGeom>
          <a:noFill/>
          <a:ln w="12700">
            <a:noFill/>
            <a:miter lim="800000"/>
            <a:headEnd/>
            <a:tailEnd/>
          </a:ln>
          <a:effectLst/>
        </p:spPr>
        <p:txBody>
          <a:bodyPr wrap="square">
            <a:spAutoFit/>
          </a:bodyPr>
          <a:lstStyle/>
          <a:p>
            <a:pPr defTabSz="457200" fontAlgn="auto">
              <a:spcBef>
                <a:spcPts val="0"/>
              </a:spcBef>
              <a:spcAft>
                <a:spcPts val="0"/>
              </a:spcAft>
            </a:pPr>
            <a:r>
              <a:rPr lang="en-US" dirty="0">
                <a:solidFill>
                  <a:prstClr val="black"/>
                </a:solidFill>
                <a:latin typeface="Calibri"/>
                <a:ea typeface="+mn-ea"/>
              </a:rPr>
              <a:t>Main Memory:</a:t>
            </a:r>
          </a:p>
        </p:txBody>
      </p:sp>
      <p:sp>
        <p:nvSpPr>
          <p:cNvPr id="100" name="Text Box 26"/>
          <p:cNvSpPr txBox="1">
            <a:spLocks noChangeArrowheads="1"/>
          </p:cNvSpPr>
          <p:nvPr/>
        </p:nvSpPr>
        <p:spPr bwMode="auto">
          <a:xfrm>
            <a:off x="6172200" y="1463040"/>
            <a:ext cx="2743200" cy="1015663"/>
          </a:xfrm>
          <a:prstGeom prst="rect">
            <a:avLst/>
          </a:prstGeom>
          <a:noFill/>
          <a:ln w="12700">
            <a:noFill/>
            <a:miter lim="800000"/>
            <a:headEnd/>
            <a:tailEnd/>
          </a:ln>
          <a:effectLst/>
        </p:spPr>
        <p:txBody>
          <a:bodyPr>
            <a:spAutoFit/>
          </a:bodyPr>
          <a:lstStyle/>
          <a:p>
            <a:pPr defTabSz="457200" fontAlgn="auto">
              <a:spcBef>
                <a:spcPts val="0"/>
              </a:spcBef>
              <a:spcAft>
                <a:spcPts val="0"/>
              </a:spcAft>
            </a:pPr>
            <a:r>
              <a:rPr lang="en-US" sz="2000" dirty="0">
                <a:solidFill>
                  <a:prstClr val="black"/>
                </a:solidFill>
                <a:latin typeface="Calibri"/>
                <a:ea typeface="+mn-ea"/>
              </a:rPr>
              <a:t>Each block maps into one set (either slot)</a:t>
            </a:r>
          </a:p>
          <a:p>
            <a:pPr defTabSz="457200" fontAlgn="auto">
              <a:spcBef>
                <a:spcPts val="0"/>
              </a:spcBef>
              <a:spcAft>
                <a:spcPts val="0"/>
              </a:spcAft>
            </a:pPr>
            <a:r>
              <a:rPr lang="en-US" sz="2000" b="0" dirty="0">
                <a:solidFill>
                  <a:prstClr val="black"/>
                </a:solidFill>
                <a:latin typeface="Calibri"/>
                <a:ea typeface="+mn-ea"/>
              </a:rPr>
              <a:t>(see colors)</a:t>
            </a:r>
          </a:p>
        </p:txBody>
      </p:sp>
      <p:sp>
        <p:nvSpPr>
          <p:cNvPr id="101" name="Text Box 26"/>
          <p:cNvSpPr txBox="1">
            <a:spLocks noChangeArrowheads="1"/>
          </p:cNvSpPr>
          <p:nvPr/>
        </p:nvSpPr>
        <p:spPr bwMode="auto">
          <a:xfrm>
            <a:off x="6172200" y="2926080"/>
            <a:ext cx="2743200" cy="2400657"/>
          </a:xfrm>
          <a:prstGeom prst="rect">
            <a:avLst/>
          </a:prstGeom>
          <a:noFill/>
          <a:ln w="12700">
            <a:noFill/>
            <a:miter lim="800000"/>
            <a:headEnd/>
            <a:tailEnd/>
          </a:ln>
          <a:effectLst/>
        </p:spPr>
        <p:txBody>
          <a:bodyPr>
            <a:spAutoFit/>
          </a:bodyPr>
          <a:lstStyle/>
          <a:p>
            <a:pPr defTabSz="457200" fontAlgn="auto">
              <a:spcBef>
                <a:spcPts val="0"/>
              </a:spcBef>
              <a:spcAft>
                <a:spcPts val="0"/>
              </a:spcAft>
            </a:pPr>
            <a:r>
              <a:rPr lang="en-US" sz="2000" dirty="0">
                <a:solidFill>
                  <a:prstClr val="black"/>
                </a:solidFill>
                <a:latin typeface="Calibri"/>
                <a:ea typeface="+mn-ea"/>
              </a:rPr>
              <a:t>On a memory request:</a:t>
            </a:r>
            <a:r>
              <a:rPr lang="en-US" sz="2000" b="0" dirty="0">
                <a:solidFill>
                  <a:prstClr val="black"/>
                </a:solidFill>
                <a:latin typeface="Calibri"/>
                <a:ea typeface="+mn-ea"/>
              </a:rPr>
              <a:t/>
            </a:r>
            <a:br>
              <a:rPr lang="en-US" sz="2000" b="0" dirty="0">
                <a:solidFill>
                  <a:prstClr val="black"/>
                </a:solidFill>
                <a:latin typeface="Calibri"/>
                <a:ea typeface="+mn-ea"/>
              </a:rPr>
            </a:br>
            <a:r>
              <a:rPr lang="en-US" sz="2000" b="0" dirty="0">
                <a:solidFill>
                  <a:prstClr val="black"/>
                </a:solidFill>
                <a:latin typeface="Calibri"/>
                <a:ea typeface="+mn-ea"/>
              </a:rPr>
              <a:t>(let’s say </a:t>
            </a:r>
            <a:r>
              <a:rPr lang="en-US" sz="2000" b="0" dirty="0">
                <a:solidFill>
                  <a:srgbClr val="F79646"/>
                </a:solidFill>
                <a:latin typeface="Calibri"/>
                <a:ea typeface="+mn-ea"/>
              </a:rPr>
              <a:t>001</a:t>
            </a:r>
            <a:r>
              <a:rPr lang="en-US" sz="2000" b="0" dirty="0">
                <a:solidFill>
                  <a:srgbClr val="8064A2"/>
                </a:solidFill>
                <a:latin typeface="Calibri"/>
                <a:ea typeface="+mn-ea"/>
              </a:rPr>
              <a:t>0</a:t>
            </a:r>
            <a:r>
              <a:rPr lang="en-US" sz="2000" b="0" dirty="0">
                <a:solidFill>
                  <a:srgbClr val="C0504D"/>
                </a:solidFill>
                <a:latin typeface="Calibri"/>
                <a:ea typeface="+mn-ea"/>
              </a:rPr>
              <a:t>11</a:t>
            </a:r>
            <a:r>
              <a:rPr lang="en-US" sz="2000" b="0" baseline="-25000" dirty="0">
                <a:solidFill>
                  <a:prstClr val="black"/>
                </a:solidFill>
                <a:latin typeface="Calibri"/>
                <a:ea typeface="+mn-ea"/>
              </a:rPr>
              <a:t>two</a:t>
            </a:r>
            <a:r>
              <a:rPr lang="en-US" sz="2000" b="0" dirty="0">
                <a:solidFill>
                  <a:prstClr val="black"/>
                </a:solidFill>
                <a:latin typeface="Calibri"/>
                <a:ea typeface="+mn-ea"/>
              </a:rPr>
              <a:t>)</a:t>
            </a:r>
          </a:p>
          <a:p>
            <a:pPr defTabSz="457200" fontAlgn="auto">
              <a:spcBef>
                <a:spcPts val="1800"/>
              </a:spcBef>
              <a:spcAft>
                <a:spcPts val="0"/>
              </a:spcAft>
            </a:pPr>
            <a:r>
              <a:rPr lang="en-US" sz="2000" b="0" dirty="0">
                <a:solidFill>
                  <a:prstClr val="black"/>
                </a:solidFill>
                <a:latin typeface="Calibri"/>
                <a:ea typeface="+mn-ea"/>
              </a:rPr>
              <a:t>1) Take </a:t>
            </a:r>
            <a:r>
              <a:rPr lang="en-US" sz="2000" b="0" dirty="0">
                <a:solidFill>
                  <a:srgbClr val="8064A2"/>
                </a:solidFill>
                <a:latin typeface="Calibri"/>
                <a:ea typeface="+mn-ea"/>
              </a:rPr>
              <a:t>Index</a:t>
            </a:r>
            <a:r>
              <a:rPr lang="en-US" sz="2000" b="0" dirty="0">
                <a:solidFill>
                  <a:prstClr val="black"/>
                </a:solidFill>
                <a:latin typeface="Calibri"/>
                <a:ea typeface="+mn-ea"/>
              </a:rPr>
              <a:t> field (0)</a:t>
            </a:r>
          </a:p>
          <a:p>
            <a:pPr defTabSz="457200" fontAlgn="auto">
              <a:spcBef>
                <a:spcPts val="1800"/>
              </a:spcBef>
              <a:spcAft>
                <a:spcPts val="0"/>
              </a:spcAft>
            </a:pPr>
            <a:r>
              <a:rPr lang="en-US" sz="2000" b="0" dirty="0">
                <a:solidFill>
                  <a:prstClr val="black"/>
                </a:solidFill>
                <a:latin typeface="Calibri"/>
                <a:ea typeface="+mn-ea"/>
              </a:rPr>
              <a:t>2) For </a:t>
            </a:r>
            <a:r>
              <a:rPr lang="en-US" sz="2000" b="0" dirty="0">
                <a:solidFill>
                  <a:srgbClr val="FF0000"/>
                </a:solidFill>
                <a:latin typeface="Calibri"/>
                <a:ea typeface="+mn-ea"/>
              </a:rPr>
              <a:t>EACH</a:t>
            </a:r>
            <a:r>
              <a:rPr lang="en-US" sz="2000" b="0" dirty="0">
                <a:solidFill>
                  <a:prstClr val="black"/>
                </a:solidFill>
                <a:latin typeface="Calibri"/>
                <a:ea typeface="+mn-ea"/>
              </a:rPr>
              <a:t> slot in set,</a:t>
            </a:r>
          </a:p>
          <a:p>
            <a:pPr defTabSz="457200" fontAlgn="auto">
              <a:spcBef>
                <a:spcPts val="0"/>
              </a:spcBef>
              <a:spcAft>
                <a:spcPts val="0"/>
              </a:spcAft>
            </a:pPr>
            <a:r>
              <a:rPr lang="en-US" sz="2000" b="0" dirty="0">
                <a:solidFill>
                  <a:prstClr val="black"/>
                </a:solidFill>
                <a:latin typeface="Calibri"/>
                <a:ea typeface="+mn-ea"/>
              </a:rPr>
              <a:t> check valid bit,</a:t>
            </a:r>
          </a:p>
          <a:p>
            <a:pPr defTabSz="457200" fontAlgn="auto">
              <a:spcBef>
                <a:spcPts val="0"/>
              </a:spcBef>
              <a:spcAft>
                <a:spcPts val="0"/>
              </a:spcAft>
            </a:pPr>
            <a:r>
              <a:rPr lang="en-US" sz="2000" b="0" dirty="0">
                <a:solidFill>
                  <a:prstClr val="black"/>
                </a:solidFill>
                <a:latin typeface="Calibri"/>
                <a:ea typeface="+mn-ea"/>
              </a:rPr>
              <a:t> then compare </a:t>
            </a:r>
            <a:r>
              <a:rPr lang="en-US" sz="2000" b="0" dirty="0">
                <a:solidFill>
                  <a:srgbClr val="F79646"/>
                </a:solidFill>
                <a:latin typeface="Calibri"/>
                <a:ea typeface="+mn-ea"/>
              </a:rPr>
              <a:t>Tag</a:t>
            </a:r>
          </a:p>
        </p:txBody>
      </p:sp>
      <p:grpSp>
        <p:nvGrpSpPr>
          <p:cNvPr id="105" name="Group 104"/>
          <p:cNvGrpSpPr/>
          <p:nvPr/>
        </p:nvGrpSpPr>
        <p:grpSpPr>
          <a:xfrm>
            <a:off x="1280160" y="2741012"/>
            <a:ext cx="274320" cy="670568"/>
            <a:chOff x="1280160" y="2741012"/>
            <a:chExt cx="274320" cy="670568"/>
          </a:xfrm>
        </p:grpSpPr>
        <p:sp>
          <p:nvSpPr>
            <p:cNvPr id="103" name="Oval 102"/>
            <p:cNvSpPr/>
            <p:nvPr/>
          </p:nvSpPr>
          <p:spPr>
            <a:xfrm>
              <a:off x="1280160" y="3045820"/>
              <a:ext cx="274320"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b="0">
                <a:solidFill>
                  <a:prstClr val="white"/>
                </a:solidFill>
              </a:endParaRPr>
            </a:p>
          </p:txBody>
        </p:sp>
        <p:sp>
          <p:nvSpPr>
            <p:cNvPr id="104" name="Oval 103"/>
            <p:cNvSpPr/>
            <p:nvPr/>
          </p:nvSpPr>
          <p:spPr>
            <a:xfrm>
              <a:off x="1280160" y="2741012"/>
              <a:ext cx="274320"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b="0">
                <a:solidFill>
                  <a:prstClr val="white"/>
                </a:solidFill>
              </a:endParaRPr>
            </a:p>
          </p:txBody>
        </p:sp>
      </p:grpSp>
      <p:grpSp>
        <p:nvGrpSpPr>
          <p:cNvPr id="106" name="Group 105"/>
          <p:cNvGrpSpPr/>
          <p:nvPr/>
        </p:nvGrpSpPr>
        <p:grpSpPr>
          <a:xfrm>
            <a:off x="220138" y="3847497"/>
            <a:ext cx="2377440" cy="1105816"/>
            <a:chOff x="220138" y="3793067"/>
            <a:chExt cx="2377440" cy="1105816"/>
          </a:xfrm>
        </p:grpSpPr>
        <p:sp>
          <p:nvSpPr>
            <p:cNvPr id="107" name="Text Box 63"/>
            <p:cNvSpPr txBox="1">
              <a:spLocks noChangeArrowheads="1"/>
            </p:cNvSpPr>
            <p:nvPr/>
          </p:nvSpPr>
          <p:spPr bwMode="auto">
            <a:xfrm>
              <a:off x="220138" y="4190997"/>
              <a:ext cx="2377440" cy="707886"/>
            </a:xfrm>
            <a:prstGeom prst="rect">
              <a:avLst/>
            </a:prstGeom>
            <a:noFill/>
            <a:ln w="12700">
              <a:solidFill>
                <a:schemeClr val="tx1"/>
              </a:solidFill>
              <a:miter lim="800000"/>
              <a:headEnd/>
              <a:tailEnd/>
            </a:ln>
            <a:effectLst/>
          </p:spPr>
          <p:txBody>
            <a:bodyPr wrap="square">
              <a:spAutoFit/>
            </a:bodyPr>
            <a:lstStyle/>
            <a:p>
              <a:pPr defTabSz="457200" fontAlgn="auto">
                <a:spcBef>
                  <a:spcPts val="0"/>
                </a:spcBef>
                <a:spcAft>
                  <a:spcPts val="0"/>
                </a:spcAft>
              </a:pPr>
              <a:r>
                <a:rPr lang="en-US" sz="2000" b="0" dirty="0">
                  <a:solidFill>
                    <a:prstClr val="black"/>
                  </a:solidFill>
                  <a:latin typeface="Calibri"/>
                  <a:ea typeface="+mn-ea"/>
                </a:rPr>
                <a:t>Set numbers exactly match the </a:t>
              </a:r>
              <a:r>
                <a:rPr lang="en-US" sz="2000" b="0" dirty="0">
                  <a:solidFill>
                    <a:srgbClr val="8064A2"/>
                  </a:solidFill>
                  <a:latin typeface="Calibri"/>
                  <a:ea typeface="+mn-ea"/>
                </a:rPr>
                <a:t>Index</a:t>
              </a:r>
              <a:r>
                <a:rPr lang="en-US" sz="2000" b="0" dirty="0">
                  <a:solidFill>
                    <a:prstClr val="black"/>
                  </a:solidFill>
                  <a:latin typeface="Calibri"/>
                  <a:ea typeface="+mn-ea"/>
                </a:rPr>
                <a:t> field</a:t>
              </a:r>
            </a:p>
          </p:txBody>
        </p:sp>
        <p:cxnSp>
          <p:nvCxnSpPr>
            <p:cNvPr id="108" name="Straight Arrow Connector 107"/>
            <p:cNvCxnSpPr/>
            <p:nvPr/>
          </p:nvCxnSpPr>
          <p:spPr>
            <a:xfrm flipV="1">
              <a:off x="612648" y="3793067"/>
              <a:ext cx="0" cy="36576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9" name="Group 108"/>
          <p:cNvGrpSpPr/>
          <p:nvPr/>
        </p:nvGrpSpPr>
        <p:grpSpPr>
          <a:xfrm>
            <a:off x="1152144" y="5394960"/>
            <a:ext cx="2961499" cy="1005840"/>
            <a:chOff x="1152144" y="5212080"/>
            <a:chExt cx="2961499" cy="1005840"/>
          </a:xfrm>
        </p:grpSpPr>
        <p:sp>
          <p:nvSpPr>
            <p:cNvPr id="110" name="Text Box 92"/>
            <p:cNvSpPr txBox="1">
              <a:spLocks noChangeArrowheads="1"/>
            </p:cNvSpPr>
            <p:nvPr/>
          </p:nvSpPr>
          <p:spPr bwMode="auto">
            <a:xfrm>
              <a:off x="1152144" y="5212080"/>
              <a:ext cx="2377440" cy="1005840"/>
            </a:xfrm>
            <a:prstGeom prst="rect">
              <a:avLst/>
            </a:prstGeom>
            <a:noFill/>
            <a:ln w="12700">
              <a:solidFill>
                <a:schemeClr val="tx1"/>
              </a:solidFill>
              <a:miter lim="800000"/>
              <a:headEnd/>
              <a:tailEnd/>
            </a:ln>
            <a:effectLst/>
          </p:spPr>
          <p:txBody>
            <a:bodyPr rIns="0">
              <a:spAutoFit/>
            </a:bodyPr>
            <a:lstStyle/>
            <a:p>
              <a:pPr defTabSz="457200" fontAlgn="auto">
                <a:spcBef>
                  <a:spcPts val="0"/>
                </a:spcBef>
                <a:spcAft>
                  <a:spcPts val="0"/>
                </a:spcAft>
              </a:pPr>
              <a:r>
                <a:rPr lang="en-US" sz="2000" b="0" dirty="0">
                  <a:solidFill>
                    <a:prstClr val="black"/>
                  </a:solidFill>
                  <a:latin typeface="Calibri"/>
                  <a:ea typeface="+mn-ea"/>
                </a:rPr>
                <a:t>Main Memory shown in blocks, so offset bits not shown (</a:t>
              </a:r>
              <a:r>
                <a:rPr lang="en-US" sz="2000" b="0" dirty="0" err="1">
                  <a:solidFill>
                    <a:srgbClr val="C0504D"/>
                  </a:solidFill>
                  <a:latin typeface="Calibri"/>
                  <a:ea typeface="+mn-ea"/>
                </a:rPr>
                <a:t>x</a:t>
              </a:r>
              <a:r>
                <a:rPr lang="en-US" sz="2000" b="0" dirty="0" err="1">
                  <a:solidFill>
                    <a:prstClr val="black"/>
                  </a:solidFill>
                  <a:latin typeface="Calibri"/>
                  <a:ea typeface="+mn-ea"/>
                </a:rPr>
                <a:t>’s</a:t>
              </a:r>
              <a:r>
                <a:rPr lang="en-US" sz="2000" b="0" dirty="0">
                  <a:solidFill>
                    <a:prstClr val="black"/>
                  </a:solidFill>
                  <a:latin typeface="Calibri"/>
                  <a:ea typeface="+mn-ea"/>
                </a:rPr>
                <a:t>)</a:t>
              </a:r>
            </a:p>
          </p:txBody>
        </p:sp>
        <p:cxnSp>
          <p:nvCxnSpPr>
            <p:cNvPr id="111" name="Straight Arrow Connector 110"/>
            <p:cNvCxnSpPr/>
            <p:nvPr/>
          </p:nvCxnSpPr>
          <p:spPr>
            <a:xfrm>
              <a:off x="3565003" y="6035040"/>
              <a:ext cx="54864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768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
                                            <p:txEl>
                                              <p:pRg st="1" end="1"/>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2" fill="hold" nodeType="afterEffect">
                                  <p:stCondLst>
                                    <p:cond delay="500"/>
                                  </p:stCondLst>
                                  <p:childTnLst>
                                    <p:set>
                                      <p:cBhvr>
                                        <p:cTn id="17" dur="1" fill="hold">
                                          <p:stCondLst>
                                            <p:cond delay="0"/>
                                          </p:stCondLst>
                                        </p:cTn>
                                        <p:tgtEl>
                                          <p:spTgt spid="60"/>
                                        </p:tgtEl>
                                        <p:attrNameLst>
                                          <p:attrName>style.visibility</p:attrName>
                                        </p:attrNameLst>
                                      </p:cBhvr>
                                      <p:to>
                                        <p:strVal val="visible"/>
                                      </p:to>
                                    </p:set>
                                    <p:animEffect transition="in" filter="wipe(right)">
                                      <p:cBhvr>
                                        <p:cTn id="18" dur="1000"/>
                                        <p:tgtEl>
                                          <p:spTgt spid="60"/>
                                        </p:tgtEl>
                                      </p:cBhvr>
                                    </p:animEffect>
                                  </p:childTnLst>
                                </p:cTn>
                              </p:par>
                              <p:par>
                                <p:cTn id="19" presetID="22" presetClass="entr" presetSubtype="2" fill="hold" nodeType="withEffect">
                                  <p:stCondLst>
                                    <p:cond delay="500"/>
                                  </p:stCondLst>
                                  <p:childTnLst>
                                    <p:set>
                                      <p:cBhvr>
                                        <p:cTn id="20" dur="1" fill="hold">
                                          <p:stCondLst>
                                            <p:cond delay="0"/>
                                          </p:stCondLst>
                                        </p:cTn>
                                        <p:tgtEl>
                                          <p:spTgt spid="63"/>
                                        </p:tgtEl>
                                        <p:attrNameLst>
                                          <p:attrName>style.visibility</p:attrName>
                                        </p:attrNameLst>
                                      </p:cBhvr>
                                      <p:to>
                                        <p:strVal val="visible"/>
                                      </p:to>
                                    </p:set>
                                    <p:animEffect transition="in" filter="wipe(right)">
                                      <p:cBhvr>
                                        <p:cTn id="21" dur="1000"/>
                                        <p:tgtEl>
                                          <p:spTgt spid="6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1">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1">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1">
                                            <p:txEl>
                                              <p:pRg st="2" end="2"/>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01">
                                            <p:txEl>
                                              <p:pRg st="3" end="3"/>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500"/>
                                  </p:stCondLst>
                                  <p:childTnLst>
                                    <p:set>
                                      <p:cBhvr>
                                        <p:cTn id="38" dur="1" fill="hold">
                                          <p:stCondLst>
                                            <p:cond delay="0"/>
                                          </p:stCondLst>
                                        </p:cTn>
                                        <p:tgtEl>
                                          <p:spTgt spid="10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1">
                                            <p:txEl>
                                              <p:pRg st="4" end="4"/>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1000"/>
                                  </p:stCondLst>
                                  <p:childTnLst>
                                    <p:set>
                                      <p:cBhvr>
                                        <p:cTn id="45" dur="1" fill="hold">
                                          <p:stCondLst>
                                            <p:cond delay="0"/>
                                          </p:stCondLst>
                                        </p:cTn>
                                        <p:tgtEl>
                                          <p:spTgt spid="102"/>
                                        </p:tgtEl>
                                        <p:attrNameLst>
                                          <p:attrName>style.visibility</p:attrName>
                                        </p:attrNameLst>
                                      </p:cBhvr>
                                      <p:to>
                                        <p:strVal val="visible"/>
                                      </p:to>
                                    </p:set>
                                  </p:childTnLst>
                                </p:cTn>
                              </p:par>
                            </p:childTnLst>
                          </p:cTn>
                        </p:par>
                        <p:par>
                          <p:cTn id="46" fill="hold">
                            <p:stCondLst>
                              <p:cond delay="1000"/>
                            </p:stCondLst>
                            <p:childTnLst>
                              <p:par>
                                <p:cTn id="47" presetID="1" presetClass="entr" presetSubtype="0" fill="hold" nodeType="afterEffect">
                                  <p:stCondLst>
                                    <p:cond delay="1000"/>
                                  </p:stCondLst>
                                  <p:childTnLst>
                                    <p:set>
                                      <p:cBhvr>
                                        <p:cTn id="48"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uild="allAtOnce"/>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611188" y="404813"/>
            <a:ext cx="7913687" cy="373062"/>
          </a:xfrm>
        </p:spPr>
        <p:txBody>
          <a:bodyPr/>
          <a:lstStyle/>
          <a:p>
            <a:r>
              <a:rPr lang="en-US" altLang="zh-CN"/>
              <a:t>Cache</a:t>
            </a:r>
            <a:r>
              <a:rPr lang="zh-CN" altLang="en-US"/>
              <a:t>的性能计算</a:t>
            </a:r>
          </a:p>
        </p:txBody>
      </p:sp>
      <p:sp>
        <p:nvSpPr>
          <p:cNvPr id="299015" name="Text Box 7"/>
          <p:cNvSpPr txBox="1">
            <a:spLocks noChangeArrowheads="1"/>
          </p:cNvSpPr>
          <p:nvPr/>
        </p:nvSpPr>
        <p:spPr bwMode="auto">
          <a:xfrm>
            <a:off x="357188" y="1000125"/>
            <a:ext cx="8462962" cy="493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宋体" pitchFamily="2" charset="-122"/>
              </a:defRPr>
            </a:lvl1pPr>
            <a:lvl2pPr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a:lnSpc>
                <a:spcPct val="120000"/>
              </a:lnSpc>
              <a:buClr>
                <a:schemeClr val="accent1"/>
              </a:buClr>
              <a:buFont typeface="Wingdings" pitchFamily="2" charset="2"/>
              <a:buChar char="n"/>
            </a:pPr>
            <a:r>
              <a:rPr lang="zh-CN" altLang="en-US" b="1" dirty="0">
                <a:solidFill>
                  <a:schemeClr val="tx1"/>
                </a:solidFill>
                <a:ea typeface="黑体" pitchFamily="2" charset="-122"/>
                <a:cs typeface="Times New Roman" pitchFamily="18" charset="0"/>
              </a:rPr>
              <a:t> 存储访问时间： </a:t>
            </a:r>
            <a:r>
              <a:rPr lang="zh-CN" altLang="en-US" dirty="0">
                <a:solidFill>
                  <a:schemeClr val="tx1"/>
                </a:solidFill>
                <a:ea typeface="黑体" pitchFamily="2" charset="-122"/>
                <a:cs typeface="Times New Roman" pitchFamily="18" charset="0"/>
              </a:rPr>
              <a:t>对于</a:t>
            </a:r>
            <a:r>
              <a:rPr lang="en-US" altLang="zh-CN" dirty="0">
                <a:solidFill>
                  <a:schemeClr val="tx1"/>
                </a:solidFill>
                <a:ea typeface="黑体" pitchFamily="2" charset="-122"/>
                <a:cs typeface="Times New Roman" pitchFamily="18" charset="0"/>
              </a:rPr>
              <a:t>cache</a:t>
            </a:r>
            <a:r>
              <a:rPr lang="zh-CN" altLang="en-US" dirty="0">
                <a:solidFill>
                  <a:schemeClr val="tx1"/>
                </a:solidFill>
                <a:ea typeface="黑体" pitchFamily="2" charset="-122"/>
                <a:cs typeface="Times New Roman" pitchFamily="18" charset="0"/>
              </a:rPr>
              <a:t>和主存组成的两级存储系统</a:t>
            </a:r>
          </a:p>
          <a:p>
            <a:pPr lvl="1">
              <a:lnSpc>
                <a:spcPct val="120000"/>
              </a:lnSpc>
              <a:buClr>
                <a:schemeClr val="accent1"/>
              </a:buClr>
            </a:pPr>
            <a:r>
              <a:rPr lang="zh-CN" altLang="en-US" sz="2000" b="1" dirty="0">
                <a:solidFill>
                  <a:schemeClr val="tx1"/>
                </a:solidFill>
                <a:ea typeface="黑体" pitchFamily="2" charset="-122"/>
                <a:cs typeface="Times New Roman" pitchFamily="18" charset="0"/>
              </a:rPr>
              <a:t>若： </a:t>
            </a:r>
            <a:r>
              <a:rPr lang="en-US" altLang="zh-CN" sz="2000" b="1" i="1" dirty="0">
                <a:solidFill>
                  <a:schemeClr val="tx1"/>
                </a:solidFill>
                <a:ea typeface="黑体" pitchFamily="2" charset="-122"/>
                <a:cs typeface="Times New Roman" pitchFamily="18" charset="0"/>
              </a:rPr>
              <a:t>T</a:t>
            </a:r>
            <a:r>
              <a:rPr lang="en-US" altLang="zh-CN" sz="2000" b="1" i="1" baseline="-25000" dirty="0">
                <a:solidFill>
                  <a:schemeClr val="tx1"/>
                </a:solidFill>
                <a:ea typeface="黑体" pitchFamily="2" charset="-122"/>
                <a:cs typeface="Times New Roman" pitchFamily="18" charset="0"/>
              </a:rPr>
              <a:t>m</a:t>
            </a:r>
            <a:r>
              <a:rPr lang="zh-CN" altLang="en-US" sz="2000" b="1" dirty="0">
                <a:solidFill>
                  <a:schemeClr val="tx1"/>
                </a:solidFill>
                <a:ea typeface="黑体" pitchFamily="2" charset="-122"/>
                <a:cs typeface="Times New Roman" pitchFamily="18" charset="0"/>
              </a:rPr>
              <a:t>为主存储器的访问周期；</a:t>
            </a:r>
            <a:endParaRPr lang="en-US" altLang="zh-CN" sz="2000" b="1" dirty="0">
              <a:solidFill>
                <a:schemeClr val="tx1"/>
              </a:solidFill>
              <a:ea typeface="黑体" pitchFamily="2" charset="-122"/>
              <a:cs typeface="Times New Roman" pitchFamily="18" charset="0"/>
            </a:endParaRPr>
          </a:p>
          <a:p>
            <a:pPr lvl="1">
              <a:lnSpc>
                <a:spcPct val="120000"/>
              </a:lnSpc>
              <a:buClr>
                <a:schemeClr val="accent1"/>
              </a:buClr>
            </a:pPr>
            <a:r>
              <a:rPr lang="en-US" altLang="zh-CN" sz="2000" b="1" dirty="0">
                <a:solidFill>
                  <a:schemeClr val="tx1"/>
                </a:solidFill>
                <a:ea typeface="黑体" pitchFamily="2" charset="-122"/>
                <a:cs typeface="Times New Roman" pitchFamily="18" charset="0"/>
              </a:rPr>
              <a:t>         </a:t>
            </a:r>
            <a:r>
              <a:rPr lang="en-US" altLang="zh-CN" sz="2000" b="1" i="1" dirty="0" err="1">
                <a:solidFill>
                  <a:schemeClr val="tx1"/>
                </a:solidFill>
                <a:ea typeface="黑体" pitchFamily="2" charset="-122"/>
                <a:cs typeface="Times New Roman" pitchFamily="18" charset="0"/>
              </a:rPr>
              <a:t>T</a:t>
            </a:r>
            <a:r>
              <a:rPr lang="en-US" altLang="zh-CN" sz="2000" b="1" i="1" baseline="-25000" dirty="0" err="1">
                <a:solidFill>
                  <a:schemeClr val="tx1"/>
                </a:solidFill>
                <a:ea typeface="黑体" pitchFamily="2" charset="-122"/>
                <a:cs typeface="Times New Roman" pitchFamily="18" charset="0"/>
              </a:rPr>
              <a:t>c</a:t>
            </a:r>
            <a:r>
              <a:rPr lang="zh-CN" altLang="en-US" sz="2000" b="1" dirty="0">
                <a:solidFill>
                  <a:schemeClr val="tx1"/>
                </a:solidFill>
                <a:ea typeface="黑体" pitchFamily="2" charset="-122"/>
                <a:cs typeface="Times New Roman" pitchFamily="18" charset="0"/>
              </a:rPr>
              <a:t>为</a:t>
            </a:r>
            <a:r>
              <a:rPr lang="en-US" altLang="zh-CN" sz="2000" b="1" dirty="0">
                <a:solidFill>
                  <a:schemeClr val="tx1"/>
                </a:solidFill>
                <a:ea typeface="黑体" pitchFamily="2" charset="-122"/>
                <a:cs typeface="Times New Roman" pitchFamily="18" charset="0"/>
              </a:rPr>
              <a:t>Cache</a:t>
            </a:r>
            <a:r>
              <a:rPr lang="zh-CN" altLang="en-US" sz="2000" b="1" dirty="0">
                <a:solidFill>
                  <a:schemeClr val="tx1"/>
                </a:solidFill>
                <a:ea typeface="黑体" pitchFamily="2" charset="-122"/>
                <a:cs typeface="Times New Roman" pitchFamily="18" charset="0"/>
              </a:rPr>
              <a:t>的访问周期；</a:t>
            </a:r>
            <a:endParaRPr lang="en-US" altLang="zh-CN" sz="2000" b="1" dirty="0">
              <a:solidFill>
                <a:schemeClr val="tx1"/>
              </a:solidFill>
              <a:ea typeface="黑体" pitchFamily="2" charset="-122"/>
              <a:cs typeface="Times New Roman" pitchFamily="18" charset="0"/>
            </a:endParaRPr>
          </a:p>
          <a:p>
            <a:pPr lvl="1">
              <a:lnSpc>
                <a:spcPct val="120000"/>
              </a:lnSpc>
              <a:buClr>
                <a:schemeClr val="accent1"/>
              </a:buClr>
            </a:pPr>
            <a:r>
              <a:rPr lang="en-US" altLang="zh-CN" sz="2000" b="1" i="1" dirty="0">
                <a:solidFill>
                  <a:schemeClr val="tx1"/>
                </a:solidFill>
                <a:ea typeface="黑体" pitchFamily="2" charset="-122"/>
                <a:cs typeface="Times New Roman" pitchFamily="18" charset="0"/>
              </a:rPr>
              <a:t>         H</a:t>
            </a:r>
            <a:r>
              <a:rPr lang="zh-CN" altLang="en-US" sz="2000" b="1" dirty="0">
                <a:solidFill>
                  <a:schemeClr val="tx1"/>
                </a:solidFill>
                <a:ea typeface="黑体" pitchFamily="2" charset="-122"/>
                <a:cs typeface="Times New Roman" pitchFamily="18" charset="0"/>
              </a:rPr>
              <a:t>为</a:t>
            </a:r>
            <a:r>
              <a:rPr lang="en-US" altLang="zh-CN" sz="2000" b="1" dirty="0">
                <a:solidFill>
                  <a:schemeClr val="tx1"/>
                </a:solidFill>
                <a:ea typeface="黑体" pitchFamily="2" charset="-122"/>
                <a:cs typeface="Times New Roman" pitchFamily="18" charset="0"/>
              </a:rPr>
              <a:t>Cache</a:t>
            </a:r>
            <a:r>
              <a:rPr lang="zh-CN" altLang="en-US" sz="2000" b="1" dirty="0">
                <a:solidFill>
                  <a:schemeClr val="tx1"/>
                </a:solidFill>
                <a:ea typeface="黑体" pitchFamily="2" charset="-122"/>
                <a:cs typeface="Times New Roman" pitchFamily="18" charset="0"/>
              </a:rPr>
              <a:t>命中率</a:t>
            </a:r>
            <a:endParaRPr lang="en-US" altLang="zh-CN" sz="2000" b="1" dirty="0">
              <a:solidFill>
                <a:schemeClr val="tx1"/>
              </a:solidFill>
              <a:ea typeface="黑体" pitchFamily="2" charset="-122"/>
              <a:cs typeface="Times New Roman" pitchFamily="18" charset="0"/>
            </a:endParaRPr>
          </a:p>
          <a:p>
            <a:pPr lvl="1">
              <a:lnSpc>
                <a:spcPct val="120000"/>
              </a:lnSpc>
              <a:buClr>
                <a:schemeClr val="accent1"/>
              </a:buClr>
            </a:pPr>
            <a:r>
              <a:rPr lang="zh-CN" altLang="en-US" sz="2000" b="1" dirty="0">
                <a:solidFill>
                  <a:schemeClr val="tx1"/>
                </a:solidFill>
                <a:ea typeface="黑体" pitchFamily="2" charset="-122"/>
                <a:cs typeface="Times New Roman" pitchFamily="18" charset="0"/>
              </a:rPr>
              <a:t>则存储系统的等效访问周期</a:t>
            </a:r>
            <a:r>
              <a:rPr lang="en-US" altLang="zh-CN" sz="2000" b="1" dirty="0">
                <a:solidFill>
                  <a:schemeClr val="tx1"/>
                </a:solidFill>
                <a:ea typeface="黑体" pitchFamily="2" charset="-122"/>
                <a:cs typeface="Times New Roman" pitchFamily="18" charset="0"/>
              </a:rPr>
              <a:t>T</a:t>
            </a:r>
            <a:r>
              <a:rPr lang="zh-CN" altLang="en-US" sz="2000" b="1" dirty="0">
                <a:solidFill>
                  <a:schemeClr val="tx1"/>
                </a:solidFill>
                <a:ea typeface="黑体" pitchFamily="2" charset="-122"/>
                <a:cs typeface="Times New Roman" pitchFamily="18" charset="0"/>
              </a:rPr>
              <a:t>为：</a:t>
            </a:r>
            <a:endParaRPr lang="en-US" altLang="zh-CN" sz="2000" b="1" dirty="0">
              <a:solidFill>
                <a:schemeClr val="tx1"/>
              </a:solidFill>
              <a:ea typeface="黑体" pitchFamily="2" charset="-122"/>
              <a:cs typeface="Times New Roman" pitchFamily="18" charset="0"/>
            </a:endParaRPr>
          </a:p>
          <a:p>
            <a:pPr lvl="1">
              <a:lnSpc>
                <a:spcPct val="120000"/>
              </a:lnSpc>
              <a:buClr>
                <a:schemeClr val="accent1"/>
              </a:buClr>
            </a:pPr>
            <a:endParaRPr lang="en-US" altLang="zh-CN" sz="2000" b="1" dirty="0">
              <a:solidFill>
                <a:schemeClr val="tx1"/>
              </a:solidFill>
              <a:ea typeface="黑体" pitchFamily="2" charset="-122"/>
              <a:cs typeface="Times New Roman" pitchFamily="18" charset="0"/>
            </a:endParaRPr>
          </a:p>
          <a:p>
            <a:pPr lvl="1">
              <a:lnSpc>
                <a:spcPct val="120000"/>
              </a:lnSpc>
              <a:buClr>
                <a:schemeClr val="accent1"/>
              </a:buClr>
            </a:pPr>
            <a:endParaRPr lang="en-US" altLang="zh-CN" sz="2000" b="1" dirty="0">
              <a:solidFill>
                <a:schemeClr val="tx1"/>
              </a:solidFill>
              <a:ea typeface="黑体" pitchFamily="2" charset="-122"/>
              <a:cs typeface="Times New Roman" pitchFamily="18" charset="0"/>
            </a:endParaRPr>
          </a:p>
          <a:p>
            <a:pPr lvl="1">
              <a:lnSpc>
                <a:spcPct val="120000"/>
              </a:lnSpc>
              <a:buClr>
                <a:schemeClr val="accent1"/>
              </a:buClr>
            </a:pPr>
            <a:endParaRPr lang="en-US" altLang="zh-CN" sz="2000" b="1" dirty="0">
              <a:solidFill>
                <a:schemeClr val="tx1"/>
              </a:solidFill>
              <a:ea typeface="黑体" pitchFamily="2" charset="-122"/>
              <a:cs typeface="Times New Roman" pitchFamily="18" charset="0"/>
            </a:endParaRPr>
          </a:p>
          <a:p>
            <a:pPr>
              <a:lnSpc>
                <a:spcPct val="120000"/>
              </a:lnSpc>
              <a:buClr>
                <a:schemeClr val="accent1"/>
              </a:buClr>
              <a:buFont typeface="Wingdings" pitchFamily="2" charset="2"/>
              <a:buChar char="n"/>
            </a:pPr>
            <a:r>
              <a:rPr lang="zh-CN" altLang="en-US" b="1" dirty="0">
                <a:solidFill>
                  <a:schemeClr val="tx1"/>
                </a:solidFill>
                <a:ea typeface="黑体" pitchFamily="2" charset="-122"/>
                <a:cs typeface="Times New Roman" pitchFamily="18" charset="0"/>
              </a:rPr>
              <a:t> 加速比</a:t>
            </a:r>
            <a:r>
              <a:rPr lang="en-US" altLang="zh-CN" b="1" dirty="0">
                <a:solidFill>
                  <a:schemeClr val="tx1"/>
                </a:solidFill>
                <a:ea typeface="黑体" pitchFamily="2" charset="-122"/>
                <a:cs typeface="Times New Roman" pitchFamily="18" charset="0"/>
              </a:rPr>
              <a:t>SP</a:t>
            </a:r>
            <a:r>
              <a:rPr lang="zh-CN" altLang="en-US" b="1" dirty="0">
                <a:solidFill>
                  <a:schemeClr val="tx1"/>
                </a:solidFill>
                <a:ea typeface="黑体" pitchFamily="2" charset="-122"/>
                <a:cs typeface="Times New Roman" pitchFamily="18" charset="0"/>
              </a:rPr>
              <a:t>（</a:t>
            </a:r>
            <a:r>
              <a:rPr lang="en-US" altLang="zh-CN" b="1" dirty="0">
                <a:solidFill>
                  <a:schemeClr val="tx1"/>
                </a:solidFill>
                <a:ea typeface="黑体" pitchFamily="2" charset="-122"/>
                <a:cs typeface="Times New Roman" pitchFamily="18" charset="0"/>
              </a:rPr>
              <a:t>Speedup</a:t>
            </a:r>
            <a:r>
              <a:rPr lang="zh-CN" altLang="en-US" b="1" dirty="0">
                <a:solidFill>
                  <a:schemeClr val="tx1"/>
                </a:solidFill>
                <a:ea typeface="黑体" pitchFamily="2" charset="-122"/>
                <a:cs typeface="Times New Roman" pitchFamily="18" charset="0"/>
              </a:rPr>
              <a:t>）</a:t>
            </a:r>
            <a:endParaRPr lang="en-US" altLang="zh-CN" b="1" dirty="0">
              <a:solidFill>
                <a:schemeClr val="tx1"/>
              </a:solidFill>
              <a:ea typeface="黑体" pitchFamily="2" charset="-122"/>
              <a:cs typeface="Times New Roman" pitchFamily="18" charset="0"/>
            </a:endParaRPr>
          </a:p>
          <a:p>
            <a:pPr lvl="1">
              <a:lnSpc>
                <a:spcPct val="120000"/>
              </a:lnSpc>
              <a:buClr>
                <a:schemeClr val="accent1"/>
              </a:buClr>
            </a:pPr>
            <a:r>
              <a:rPr lang="zh-CN" altLang="en-US" sz="2000" b="1" dirty="0">
                <a:solidFill>
                  <a:schemeClr val="tx1"/>
                </a:solidFill>
                <a:ea typeface="黑体" pitchFamily="2" charset="-122"/>
                <a:cs typeface="Times New Roman" pitchFamily="18" charset="0"/>
              </a:rPr>
              <a:t>存储系统的加速比</a:t>
            </a:r>
            <a:r>
              <a:rPr lang="en-US" altLang="zh-CN" sz="2000" b="1" i="1" dirty="0" err="1">
                <a:solidFill>
                  <a:schemeClr val="tx1"/>
                </a:solidFill>
                <a:ea typeface="黑体" pitchFamily="2" charset="-122"/>
                <a:cs typeface="Times New Roman" pitchFamily="18" charset="0"/>
              </a:rPr>
              <a:t>S</a:t>
            </a:r>
            <a:r>
              <a:rPr lang="en-US" altLang="zh-CN" sz="2000" b="1" i="1" baseline="-25000" dirty="0" err="1">
                <a:solidFill>
                  <a:schemeClr val="tx1"/>
                </a:solidFill>
                <a:ea typeface="黑体" pitchFamily="2" charset="-122"/>
                <a:cs typeface="Times New Roman" pitchFamily="18" charset="0"/>
              </a:rPr>
              <a:t>p</a:t>
            </a:r>
            <a:r>
              <a:rPr lang="zh-CN" altLang="en-US" sz="2000" b="1" dirty="0">
                <a:solidFill>
                  <a:schemeClr val="tx1"/>
                </a:solidFill>
                <a:ea typeface="黑体" pitchFamily="2" charset="-122"/>
                <a:cs typeface="Times New Roman" pitchFamily="18" charset="0"/>
              </a:rPr>
              <a:t>为：</a:t>
            </a:r>
            <a:endParaRPr lang="en-US" altLang="zh-CN" sz="2000" b="1" dirty="0">
              <a:solidFill>
                <a:schemeClr val="tx1"/>
              </a:solidFill>
              <a:ea typeface="黑体" pitchFamily="2" charset="-122"/>
              <a:cs typeface="Times New Roman" pitchFamily="18" charset="0"/>
            </a:endParaRPr>
          </a:p>
          <a:p>
            <a:pPr lvl="1">
              <a:lnSpc>
                <a:spcPct val="120000"/>
              </a:lnSpc>
              <a:buClr>
                <a:schemeClr val="accent1"/>
              </a:buClr>
              <a:buFont typeface="Wingdings" pitchFamily="2" charset="2"/>
              <a:buChar char="Ø"/>
            </a:pPr>
            <a:endParaRPr lang="en-US" altLang="zh-CN" sz="1800" b="1" dirty="0">
              <a:solidFill>
                <a:schemeClr val="tx1"/>
              </a:solidFill>
              <a:ea typeface="黑体" pitchFamily="2" charset="-122"/>
              <a:cs typeface="Times New Roman" pitchFamily="18" charset="0"/>
            </a:endParaRPr>
          </a:p>
          <a:p>
            <a:pPr lvl="1">
              <a:lnSpc>
                <a:spcPct val="120000"/>
              </a:lnSpc>
              <a:buClr>
                <a:schemeClr val="accent1"/>
              </a:buClr>
              <a:buFont typeface="Wingdings" pitchFamily="2" charset="2"/>
              <a:buChar char="Ø"/>
            </a:pPr>
            <a:endParaRPr lang="en-US" altLang="zh-CN" sz="1800" b="1" dirty="0">
              <a:solidFill>
                <a:schemeClr val="tx1"/>
              </a:solidFill>
              <a:cs typeface="Times New Roman" pitchFamily="18" charset="0"/>
            </a:endParaRPr>
          </a:p>
          <a:p>
            <a:pPr lvl="1">
              <a:lnSpc>
                <a:spcPct val="120000"/>
              </a:lnSpc>
              <a:buClr>
                <a:schemeClr val="accent1"/>
              </a:buClr>
              <a:buFont typeface="Wingdings" pitchFamily="2" charset="2"/>
              <a:buChar char="Ø"/>
            </a:pPr>
            <a:endParaRPr lang="en-US" altLang="zh-CN" sz="1800" b="1" dirty="0">
              <a:solidFill>
                <a:schemeClr val="tx1"/>
              </a:solidFill>
              <a:cs typeface="Times New Roman" pitchFamily="18" charset="0"/>
            </a:endParaRPr>
          </a:p>
        </p:txBody>
      </p:sp>
      <p:pic>
        <p:nvPicPr>
          <p:cNvPr id="47923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3563" y="3143250"/>
            <a:ext cx="3113087" cy="257175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14" name="矩形 13"/>
          <p:cNvSpPr/>
          <p:nvPr/>
        </p:nvSpPr>
        <p:spPr>
          <a:xfrm>
            <a:off x="5857875" y="5857875"/>
            <a:ext cx="2786063" cy="338138"/>
          </a:xfrm>
          <a:prstGeom prst="rect">
            <a:avLst/>
          </a:prstGeom>
        </p:spPr>
        <p:txBody>
          <a:bodyPr>
            <a:spAutoFit/>
          </a:bodyPr>
          <a:lstStyle/>
          <a:p>
            <a:pPr algn="ctr" eaLnBrk="0" hangingPunct="0">
              <a:defRPr/>
            </a:pPr>
            <a:r>
              <a:rPr lang="zh-CN" altLang="en-US" sz="1600" dirty="0">
                <a:solidFill>
                  <a:srgbClr val="0070C0"/>
                </a:solidFill>
                <a:latin typeface="+mj-ea"/>
                <a:ea typeface="+mj-ea"/>
              </a:rPr>
              <a:t>加速比与命中率的关系</a:t>
            </a:r>
          </a:p>
        </p:txBody>
      </p:sp>
      <p:graphicFrame>
        <p:nvGraphicFramePr>
          <p:cNvPr id="8" name="Object 28"/>
          <p:cNvGraphicFramePr>
            <a:graphicFrameLocks noChangeAspect="1"/>
          </p:cNvGraphicFramePr>
          <p:nvPr/>
        </p:nvGraphicFramePr>
        <p:xfrm>
          <a:off x="1187450" y="3144838"/>
          <a:ext cx="3281363" cy="500062"/>
        </p:xfrm>
        <a:graphic>
          <a:graphicData uri="http://schemas.openxmlformats.org/presentationml/2006/ole">
            <mc:AlternateContent xmlns:mc="http://schemas.openxmlformats.org/markup-compatibility/2006">
              <mc:Choice xmlns:v="urn:schemas-microsoft-com:vml" Requires="v">
                <p:oleObj spid="_x0000_s80026" name="公式" r:id="rId5" imgW="1498600" imgH="228600" progId="Equation.3">
                  <p:embed/>
                </p:oleObj>
              </mc:Choice>
              <mc:Fallback>
                <p:oleObj name="公式" r:id="rId5" imgW="14986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144838"/>
                        <a:ext cx="3281363"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9"/>
          <p:cNvGraphicFramePr>
            <a:graphicFrameLocks noChangeAspect="1"/>
          </p:cNvGraphicFramePr>
          <p:nvPr/>
        </p:nvGraphicFramePr>
        <p:xfrm>
          <a:off x="428625" y="5065713"/>
          <a:ext cx="4786313" cy="884237"/>
        </p:xfrm>
        <a:graphic>
          <a:graphicData uri="http://schemas.openxmlformats.org/presentationml/2006/ole">
            <mc:AlternateContent xmlns:mc="http://schemas.openxmlformats.org/markup-compatibility/2006">
              <mc:Choice xmlns:v="urn:schemas-microsoft-com:vml" Requires="v">
                <p:oleObj spid="_x0000_s80027" name="公式" r:id="rId7" imgW="3213100" imgH="571500" progId="Equation.3">
                  <p:embed/>
                </p:oleObj>
              </mc:Choice>
              <mc:Fallback>
                <p:oleObj name="公式" r:id="rId7" imgW="3213100" imgH="571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25" y="5065713"/>
                        <a:ext cx="4786313"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99077" y="6237312"/>
            <a:ext cx="7920758" cy="584775"/>
          </a:xfrm>
          <a:prstGeom prst="rect">
            <a:avLst/>
          </a:prstGeom>
          <a:solidFill>
            <a:srgbClr val="0070C0"/>
          </a:solidFill>
        </p:spPr>
        <p:txBody>
          <a:bodyPr wrap="none" rtlCol="0">
            <a:spAutoFit/>
          </a:bodyPr>
          <a:lstStyle/>
          <a:p>
            <a:r>
              <a:rPr lang="en-US" altLang="zh-CN" sz="3200" b="0" dirty="0">
                <a:solidFill>
                  <a:schemeClr val="bg1"/>
                </a:solidFill>
                <a:latin typeface="Calibri" panose="020F0502020204030204" pitchFamily="34" charset="0"/>
                <a:ea typeface="黑体" panose="02010609060101010101" pitchFamily="49" charset="-122"/>
                <a:cs typeface="Calibri" panose="020F0502020204030204" pitchFamily="34" charset="0"/>
              </a:rPr>
              <a:t>H</a:t>
            </a:r>
            <a:r>
              <a:rPr lang="zh-CN" altLang="en-US" sz="3200" b="0" dirty="0">
                <a:solidFill>
                  <a:schemeClr val="bg1"/>
                </a:solidFill>
                <a:latin typeface="Calibri" panose="020F0502020204030204" pitchFamily="34" charset="0"/>
                <a:ea typeface="黑体" panose="02010609060101010101" pitchFamily="49" charset="-122"/>
                <a:cs typeface="Calibri" panose="020F0502020204030204" pitchFamily="34" charset="0"/>
              </a:rPr>
              <a:t>：这里是忽略了</a:t>
            </a:r>
            <a:r>
              <a:rPr lang="en-US" altLang="zh-CN" sz="3200" b="0" dirty="0">
                <a:solidFill>
                  <a:schemeClr val="bg1"/>
                </a:solidFill>
                <a:latin typeface="Calibri" panose="020F0502020204030204" pitchFamily="34" charset="0"/>
                <a:ea typeface="黑体" panose="02010609060101010101" pitchFamily="49" charset="-122"/>
                <a:cs typeface="Calibri" panose="020F0502020204030204" pitchFamily="34" charset="0"/>
              </a:rPr>
              <a:t>HT</a:t>
            </a:r>
            <a:r>
              <a:rPr lang="zh-CN" altLang="en-US" sz="3200" b="0" dirty="0">
                <a:solidFill>
                  <a:schemeClr val="bg1"/>
                </a:solidFill>
                <a:latin typeface="Calibri" panose="020F0502020204030204" pitchFamily="34" charset="0"/>
                <a:ea typeface="黑体" panose="02010609060101010101" pitchFamily="49" charset="-122"/>
                <a:cs typeface="Calibri" panose="020F0502020204030204" pitchFamily="34" charset="0"/>
              </a:rPr>
              <a:t>时间（假设</a:t>
            </a:r>
            <a:r>
              <a:rPr lang="en-US" altLang="zh-CN" sz="3200" b="0" dirty="0">
                <a:solidFill>
                  <a:schemeClr val="bg1"/>
                </a:solidFill>
                <a:latin typeface="Calibri" panose="020F0502020204030204" pitchFamily="34" charset="0"/>
                <a:ea typeface="黑体" panose="02010609060101010101" pitchFamily="49" charset="-122"/>
                <a:cs typeface="Calibri" panose="020F0502020204030204" pitchFamily="34" charset="0"/>
              </a:rPr>
              <a:t>HT</a:t>
            </a:r>
            <a:r>
              <a:rPr lang="zh-CN" altLang="en-US" sz="3200" b="0" dirty="0">
                <a:solidFill>
                  <a:schemeClr val="bg1"/>
                </a:solidFill>
                <a:latin typeface="Calibri" panose="020F0502020204030204" pitchFamily="34" charset="0"/>
                <a:ea typeface="黑体" panose="02010609060101010101" pitchFamily="49" charset="-122"/>
                <a:cs typeface="Calibri" panose="020F0502020204030204" pitchFamily="34" charset="0"/>
              </a:rPr>
              <a:t>极短）！</a:t>
            </a:r>
            <a:endParaRPr lang="en-US" altLang="zh-CN" sz="3200" b="0" dirty="0">
              <a:solidFill>
                <a:schemeClr val="bg1"/>
              </a:solidFill>
              <a:latin typeface="Calibri" panose="020F0502020204030204" pitchFamily="34" charset="0"/>
              <a:ea typeface="黑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20081258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41338" y="347663"/>
            <a:ext cx="7991475" cy="494494"/>
          </a:xfrm>
        </p:spPr>
        <p:txBody>
          <a:bodyPr/>
          <a:lstStyle/>
          <a:p>
            <a:pPr>
              <a:lnSpc>
                <a:spcPct val="120000"/>
              </a:lnSpc>
            </a:pPr>
            <a:r>
              <a:rPr lang="zh-CN" altLang="en-US" dirty="0"/>
              <a:t>虚拟存储系统</a:t>
            </a:r>
            <a:endParaRPr lang="en-US" altLang="zh-CN" dirty="0"/>
          </a:p>
        </p:txBody>
      </p:sp>
      <p:sp>
        <p:nvSpPr>
          <p:cNvPr id="55299" name="Rectangle 3"/>
          <p:cNvSpPr>
            <a:spLocks noGrp="1" noChangeArrowheads="1"/>
          </p:cNvSpPr>
          <p:nvPr>
            <p:ph type="body" idx="1"/>
          </p:nvPr>
        </p:nvSpPr>
        <p:spPr>
          <a:xfrm>
            <a:off x="611188" y="908050"/>
            <a:ext cx="7632700" cy="5405998"/>
          </a:xfrm>
        </p:spPr>
        <p:txBody>
          <a:bodyPr tIns="97200" bIns="61200"/>
          <a:lstStyle/>
          <a:p>
            <a:pPr>
              <a:lnSpc>
                <a:spcPct val="130000"/>
              </a:lnSpc>
              <a:spcBef>
                <a:spcPct val="15000"/>
              </a:spcBef>
              <a:spcAft>
                <a:spcPct val="15000"/>
              </a:spcAft>
            </a:pPr>
            <a:r>
              <a:rPr lang="zh-CN" altLang="en-US" sz="2000" dirty="0">
                <a:latin typeface="黑体" pitchFamily="2" charset="-122"/>
                <a:ea typeface="黑体" pitchFamily="2" charset="-122"/>
              </a:rPr>
              <a:t>目标</a:t>
            </a:r>
            <a:endParaRPr lang="en-US" altLang="zh-CN" sz="2000" dirty="0">
              <a:latin typeface="黑体" pitchFamily="2" charset="-122"/>
              <a:ea typeface="黑体" pitchFamily="2" charset="-122"/>
            </a:endParaRPr>
          </a:p>
          <a:p>
            <a:pPr lvl="1">
              <a:lnSpc>
                <a:spcPct val="130000"/>
              </a:lnSpc>
              <a:spcBef>
                <a:spcPct val="15000"/>
              </a:spcBef>
              <a:spcAft>
                <a:spcPct val="15000"/>
              </a:spcAft>
            </a:pPr>
            <a:r>
              <a:rPr lang="zh-CN" altLang="en-US" sz="1800" dirty="0">
                <a:latin typeface="黑体" pitchFamily="2" charset="-122"/>
                <a:ea typeface="黑体" pitchFamily="2" charset="-122"/>
              </a:rPr>
              <a:t>掌握虚拟存储器概念、工作原理、虚实地址转换与页表工作原理、</a:t>
            </a:r>
            <a:r>
              <a:rPr lang="en-US" altLang="zh-CN" sz="1800" dirty="0">
                <a:latin typeface="黑体" pitchFamily="2" charset="-122"/>
                <a:ea typeface="黑体" pitchFamily="2" charset="-122"/>
              </a:rPr>
              <a:t>TLB</a:t>
            </a:r>
            <a:r>
              <a:rPr lang="zh-CN" altLang="en-US" sz="1800" dirty="0">
                <a:latin typeface="黑体" pitchFamily="2" charset="-122"/>
                <a:ea typeface="黑体" pitchFamily="2" charset="-122"/>
              </a:rPr>
              <a:t>工作原理，具备进行虚拟存储器性能分析的能力。</a:t>
            </a:r>
            <a:endParaRPr lang="en-US" altLang="zh-CN" sz="1800" dirty="0">
              <a:latin typeface="黑体" pitchFamily="2" charset="-122"/>
              <a:ea typeface="黑体" pitchFamily="2" charset="-122"/>
            </a:endParaRPr>
          </a:p>
          <a:p>
            <a:pPr>
              <a:lnSpc>
                <a:spcPct val="130000"/>
              </a:lnSpc>
              <a:spcBef>
                <a:spcPct val="15000"/>
              </a:spcBef>
              <a:spcAft>
                <a:spcPct val="15000"/>
              </a:spcAft>
            </a:pPr>
            <a:r>
              <a:rPr lang="zh-CN" altLang="en-US" sz="2000" dirty="0">
                <a:latin typeface="黑体" pitchFamily="2" charset="-122"/>
                <a:ea typeface="黑体" pitchFamily="2" charset="-122"/>
              </a:rPr>
              <a:t>主要内容</a:t>
            </a:r>
            <a:endParaRPr lang="en-US" altLang="zh-CN" sz="2000" dirty="0">
              <a:latin typeface="黑体" pitchFamily="2" charset="-122"/>
              <a:ea typeface="黑体" pitchFamily="2" charset="-122"/>
            </a:endParaRPr>
          </a:p>
          <a:p>
            <a:pPr lvl="1">
              <a:lnSpc>
                <a:spcPct val="130000"/>
              </a:lnSpc>
              <a:spcBef>
                <a:spcPct val="15000"/>
              </a:spcBef>
              <a:spcAft>
                <a:spcPct val="15000"/>
              </a:spcAft>
            </a:pPr>
            <a:r>
              <a:rPr lang="zh-CN" altLang="en-US" sz="1800" dirty="0">
                <a:latin typeface="黑体" pitchFamily="2" charset="-122"/>
                <a:ea typeface="黑体" pitchFamily="2" charset="-122"/>
              </a:rPr>
              <a:t>辅助存储器</a:t>
            </a:r>
            <a:endParaRPr lang="en-US" altLang="zh-CN" sz="1800" dirty="0">
              <a:latin typeface="黑体" pitchFamily="2" charset="-122"/>
              <a:ea typeface="黑体" pitchFamily="2" charset="-122"/>
            </a:endParaRPr>
          </a:p>
          <a:p>
            <a:pPr lvl="1">
              <a:lnSpc>
                <a:spcPct val="130000"/>
              </a:lnSpc>
              <a:spcBef>
                <a:spcPct val="15000"/>
              </a:spcBef>
              <a:spcAft>
                <a:spcPct val="15000"/>
              </a:spcAft>
            </a:pPr>
            <a:r>
              <a:rPr lang="zh-CN" altLang="en-US" sz="1800" dirty="0">
                <a:latin typeface="黑体" pitchFamily="2" charset="-122"/>
                <a:ea typeface="黑体" pitchFamily="2" charset="-122"/>
              </a:rPr>
              <a:t>虚拟存储器的概念和作用</a:t>
            </a:r>
          </a:p>
          <a:p>
            <a:pPr lvl="1">
              <a:lnSpc>
                <a:spcPct val="130000"/>
              </a:lnSpc>
              <a:spcBef>
                <a:spcPct val="15000"/>
              </a:spcBef>
              <a:spcAft>
                <a:spcPct val="15000"/>
              </a:spcAft>
            </a:pPr>
            <a:r>
              <a:rPr lang="zh-CN" altLang="en-US" sz="1800" dirty="0">
                <a:solidFill>
                  <a:srgbClr val="FF0000"/>
                </a:solidFill>
                <a:latin typeface="黑体" pitchFamily="2" charset="-122"/>
                <a:ea typeface="黑体" pitchFamily="2" charset="-122"/>
              </a:rPr>
              <a:t>虚拟存储器工作原理</a:t>
            </a:r>
          </a:p>
          <a:p>
            <a:pPr lvl="1">
              <a:lnSpc>
                <a:spcPct val="130000"/>
              </a:lnSpc>
              <a:spcBef>
                <a:spcPct val="15000"/>
              </a:spcBef>
              <a:spcAft>
                <a:spcPct val="15000"/>
              </a:spcAft>
            </a:pPr>
            <a:r>
              <a:rPr lang="zh-CN" altLang="en-US" sz="1800" dirty="0">
                <a:solidFill>
                  <a:srgbClr val="FF0000"/>
                </a:solidFill>
                <a:latin typeface="黑体" pitchFamily="2" charset="-122"/>
                <a:ea typeface="黑体" pitchFamily="2" charset="-122"/>
              </a:rPr>
              <a:t>虚实地址转换</a:t>
            </a:r>
          </a:p>
          <a:p>
            <a:pPr lvl="1">
              <a:lnSpc>
                <a:spcPct val="130000"/>
              </a:lnSpc>
              <a:spcBef>
                <a:spcPct val="15000"/>
              </a:spcBef>
              <a:spcAft>
                <a:spcPct val="15000"/>
              </a:spcAft>
            </a:pPr>
            <a:r>
              <a:rPr lang="zh-CN" altLang="en-US" sz="1800" dirty="0">
                <a:solidFill>
                  <a:srgbClr val="FF0000"/>
                </a:solidFill>
                <a:latin typeface="黑体" pitchFamily="2" charset="-122"/>
                <a:ea typeface="黑体" pitchFamily="2" charset="-122"/>
              </a:rPr>
              <a:t>页表工作原理</a:t>
            </a:r>
          </a:p>
          <a:p>
            <a:pPr lvl="1">
              <a:lnSpc>
                <a:spcPct val="130000"/>
              </a:lnSpc>
              <a:spcBef>
                <a:spcPct val="15000"/>
              </a:spcBef>
              <a:spcAft>
                <a:spcPct val="15000"/>
              </a:spcAft>
            </a:pPr>
            <a:r>
              <a:rPr lang="en-US" altLang="zh-CN" sz="1800" dirty="0">
                <a:solidFill>
                  <a:srgbClr val="FF0000"/>
                </a:solidFill>
                <a:latin typeface="黑体" pitchFamily="2" charset="-122"/>
                <a:ea typeface="黑体" pitchFamily="2" charset="-122"/>
              </a:rPr>
              <a:t>TLB</a:t>
            </a:r>
            <a:r>
              <a:rPr lang="zh-CN" altLang="en-US" sz="1800" dirty="0">
                <a:solidFill>
                  <a:srgbClr val="FF0000"/>
                </a:solidFill>
                <a:latin typeface="黑体" pitchFamily="2" charset="-122"/>
                <a:ea typeface="黑体" pitchFamily="2" charset="-122"/>
              </a:rPr>
              <a:t>工作原理</a:t>
            </a:r>
          </a:p>
          <a:p>
            <a:pPr lvl="1">
              <a:lnSpc>
                <a:spcPct val="130000"/>
              </a:lnSpc>
              <a:spcBef>
                <a:spcPct val="15000"/>
              </a:spcBef>
              <a:spcAft>
                <a:spcPct val="15000"/>
              </a:spcAft>
            </a:pPr>
            <a:r>
              <a:rPr lang="zh-CN" altLang="en-US" sz="1800" dirty="0">
                <a:latin typeface="黑体" pitchFamily="2" charset="-122"/>
                <a:ea typeface="黑体" pitchFamily="2" charset="-122"/>
              </a:rPr>
              <a:t>虚拟存储器性能分析</a:t>
            </a:r>
          </a:p>
          <a:p>
            <a:pPr lvl="1">
              <a:lnSpc>
                <a:spcPct val="130000"/>
              </a:lnSpc>
              <a:spcBef>
                <a:spcPct val="15000"/>
              </a:spcBef>
              <a:spcAft>
                <a:spcPct val="15000"/>
              </a:spcAft>
              <a:buFont typeface="Wingdings" pitchFamily="2" charset="2"/>
              <a:buNone/>
            </a:pPr>
            <a:endParaRPr lang="zh-CN" altLang="en-US" sz="18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9750" y="428625"/>
            <a:ext cx="5257800" cy="372603"/>
          </a:xfrm>
        </p:spPr>
        <p:txBody>
          <a:bodyPr/>
          <a:lstStyle/>
          <a:p>
            <a:r>
              <a:rPr lang="zh-CN" altLang="en-US" dirty="0">
                <a:latin typeface="黑体" pitchFamily="2" charset="-122"/>
                <a:ea typeface="黑体" pitchFamily="2" charset="-122"/>
              </a:rPr>
              <a:t>页式虚拟存储器</a:t>
            </a:r>
          </a:p>
        </p:txBody>
      </p:sp>
      <p:sp>
        <p:nvSpPr>
          <p:cNvPr id="58371" name="Oval 26"/>
          <p:cNvSpPr>
            <a:spLocks noChangeArrowheads="1"/>
          </p:cNvSpPr>
          <p:nvPr/>
        </p:nvSpPr>
        <p:spPr bwMode="auto">
          <a:xfrm>
            <a:off x="2914650" y="1917700"/>
            <a:ext cx="2435225" cy="630238"/>
          </a:xfrm>
          <a:prstGeom prst="ellipse">
            <a:avLst/>
          </a:prstGeom>
          <a:noFill/>
          <a:ln w="12700">
            <a:solidFill>
              <a:schemeClr val="tx1"/>
            </a:solidFill>
            <a:round/>
            <a:headEnd/>
            <a:tailEnd/>
          </a:ln>
        </p:spPr>
        <p:txBody>
          <a:bodyPr wrap="none" anchor="ctr"/>
          <a:lstStyle/>
          <a:p>
            <a:pPr algn="ctr" eaLnBrk="0" hangingPunct="0"/>
            <a:endParaRPr lang="zh-CN" altLang="en-US" sz="2400">
              <a:solidFill>
                <a:schemeClr val="accent1"/>
              </a:solidFill>
            </a:endParaRPr>
          </a:p>
        </p:txBody>
      </p:sp>
      <p:sp>
        <p:nvSpPr>
          <p:cNvPr id="58372" name="Oval 31"/>
          <p:cNvSpPr>
            <a:spLocks noChangeArrowheads="1"/>
          </p:cNvSpPr>
          <p:nvPr/>
        </p:nvSpPr>
        <p:spPr bwMode="auto">
          <a:xfrm>
            <a:off x="2914650" y="5210175"/>
            <a:ext cx="2435225" cy="420688"/>
          </a:xfrm>
          <a:prstGeom prst="ellipse">
            <a:avLst/>
          </a:prstGeom>
          <a:noFill/>
          <a:ln w="12700">
            <a:solidFill>
              <a:schemeClr val="tx1"/>
            </a:solidFill>
            <a:round/>
            <a:headEnd/>
            <a:tailEnd/>
          </a:ln>
        </p:spPr>
        <p:txBody>
          <a:bodyPr wrap="none" anchor="ctr"/>
          <a:lstStyle/>
          <a:p>
            <a:pPr algn="ctr" eaLnBrk="0" hangingPunct="0"/>
            <a:endParaRPr lang="zh-CN" altLang="en-US" sz="2400">
              <a:solidFill>
                <a:schemeClr val="accent1"/>
              </a:solidFill>
            </a:endParaRPr>
          </a:p>
        </p:txBody>
      </p:sp>
      <p:sp>
        <p:nvSpPr>
          <p:cNvPr id="58373" name="Rectangle 33"/>
          <p:cNvSpPr>
            <a:spLocks noChangeArrowheads="1"/>
          </p:cNvSpPr>
          <p:nvPr/>
        </p:nvSpPr>
        <p:spPr bwMode="auto">
          <a:xfrm>
            <a:off x="2914650" y="5210175"/>
            <a:ext cx="2435225" cy="209550"/>
          </a:xfrm>
          <a:prstGeom prst="rect">
            <a:avLst/>
          </a:prstGeom>
          <a:solidFill>
            <a:schemeClr val="bg1"/>
          </a:solidFill>
          <a:ln w="12700">
            <a:solidFill>
              <a:schemeClr val="bg1"/>
            </a:solidFill>
            <a:miter lim="800000"/>
            <a:headEnd/>
            <a:tailEnd/>
          </a:ln>
        </p:spPr>
        <p:txBody>
          <a:bodyPr wrap="none" anchor="ctr"/>
          <a:lstStyle/>
          <a:p>
            <a:pPr algn="ctr" eaLnBrk="0" hangingPunct="0"/>
            <a:endParaRPr lang="zh-CN" altLang="en-US" sz="2400">
              <a:solidFill>
                <a:schemeClr val="accent1"/>
              </a:solidFill>
            </a:endParaRPr>
          </a:p>
        </p:txBody>
      </p:sp>
      <p:sp>
        <p:nvSpPr>
          <p:cNvPr id="58374" name="Line 27"/>
          <p:cNvSpPr>
            <a:spLocks noChangeShapeType="1"/>
          </p:cNvSpPr>
          <p:nvPr/>
        </p:nvSpPr>
        <p:spPr bwMode="auto">
          <a:xfrm>
            <a:off x="2914650" y="2197100"/>
            <a:ext cx="0" cy="3222625"/>
          </a:xfrm>
          <a:prstGeom prst="line">
            <a:avLst/>
          </a:prstGeom>
          <a:noFill/>
          <a:ln w="12700">
            <a:solidFill>
              <a:schemeClr val="tx1"/>
            </a:solidFill>
            <a:round/>
            <a:headEnd/>
            <a:tailEnd/>
          </a:ln>
        </p:spPr>
        <p:txBody>
          <a:bodyPr/>
          <a:lstStyle/>
          <a:p>
            <a:endParaRPr lang="zh-CN" altLang="en-US"/>
          </a:p>
        </p:txBody>
      </p:sp>
      <p:sp>
        <p:nvSpPr>
          <p:cNvPr id="58375" name="Line 28"/>
          <p:cNvSpPr>
            <a:spLocks noChangeShapeType="1"/>
          </p:cNvSpPr>
          <p:nvPr/>
        </p:nvSpPr>
        <p:spPr bwMode="auto">
          <a:xfrm>
            <a:off x="5349875" y="2268538"/>
            <a:ext cx="0" cy="3151187"/>
          </a:xfrm>
          <a:prstGeom prst="line">
            <a:avLst/>
          </a:prstGeom>
          <a:noFill/>
          <a:ln w="12700">
            <a:solidFill>
              <a:schemeClr val="tx1"/>
            </a:solidFill>
            <a:round/>
            <a:headEnd/>
            <a:tailEnd/>
          </a:ln>
        </p:spPr>
        <p:txBody>
          <a:bodyPr/>
          <a:lstStyle/>
          <a:p>
            <a:endParaRPr lang="zh-CN" altLang="en-US"/>
          </a:p>
        </p:txBody>
      </p:sp>
      <p:sp>
        <p:nvSpPr>
          <p:cNvPr id="58376" name="Rectangle 21"/>
          <p:cNvSpPr>
            <a:spLocks noChangeArrowheads="1"/>
          </p:cNvSpPr>
          <p:nvPr/>
        </p:nvSpPr>
        <p:spPr bwMode="auto">
          <a:xfrm>
            <a:off x="3487738" y="2828925"/>
            <a:ext cx="1360487" cy="488950"/>
          </a:xfrm>
          <a:prstGeom prst="rect">
            <a:avLst/>
          </a:prstGeom>
          <a:solidFill>
            <a:srgbClr val="FFFF49"/>
          </a:solidFill>
          <a:ln w="12700">
            <a:solidFill>
              <a:schemeClr val="tx1"/>
            </a:solidFill>
            <a:miter lim="800000"/>
            <a:headEnd/>
            <a:tailEnd/>
          </a:ln>
        </p:spPr>
        <p:txBody>
          <a:bodyPr wrap="none" anchor="ctr"/>
          <a:lstStyle/>
          <a:p>
            <a:pPr algn="ctr" eaLnBrk="0" hangingPunct="0"/>
            <a:r>
              <a:rPr lang="zh-CN" altLang="en-US" sz="2000">
                <a:solidFill>
                  <a:srgbClr val="0000FF"/>
                </a:solidFill>
              </a:rPr>
              <a:t>虚页0</a:t>
            </a:r>
          </a:p>
        </p:txBody>
      </p:sp>
      <p:sp>
        <p:nvSpPr>
          <p:cNvPr id="58377" name="Rectangle 22"/>
          <p:cNvSpPr>
            <a:spLocks noChangeArrowheads="1"/>
          </p:cNvSpPr>
          <p:nvPr/>
        </p:nvSpPr>
        <p:spPr bwMode="auto">
          <a:xfrm>
            <a:off x="3487738" y="3317875"/>
            <a:ext cx="1360487" cy="490538"/>
          </a:xfrm>
          <a:prstGeom prst="rect">
            <a:avLst/>
          </a:prstGeom>
          <a:solidFill>
            <a:srgbClr val="FFFF49"/>
          </a:solidFill>
          <a:ln w="12700">
            <a:solidFill>
              <a:schemeClr val="tx1"/>
            </a:solidFill>
            <a:miter lim="800000"/>
            <a:headEnd/>
            <a:tailEnd/>
          </a:ln>
        </p:spPr>
        <p:txBody>
          <a:bodyPr wrap="none" anchor="ctr"/>
          <a:lstStyle/>
          <a:p>
            <a:pPr algn="ctr" eaLnBrk="0" hangingPunct="0"/>
            <a:r>
              <a:rPr lang="zh-CN" altLang="en-US" sz="2000">
                <a:solidFill>
                  <a:srgbClr val="0000FF"/>
                </a:solidFill>
              </a:rPr>
              <a:t>虚页1</a:t>
            </a:r>
          </a:p>
        </p:txBody>
      </p:sp>
      <p:sp>
        <p:nvSpPr>
          <p:cNvPr id="58378" name="Rectangle 23"/>
          <p:cNvSpPr>
            <a:spLocks noChangeArrowheads="1"/>
          </p:cNvSpPr>
          <p:nvPr/>
        </p:nvSpPr>
        <p:spPr bwMode="auto">
          <a:xfrm>
            <a:off x="3487738" y="3808413"/>
            <a:ext cx="1360487" cy="490537"/>
          </a:xfrm>
          <a:prstGeom prst="rect">
            <a:avLst/>
          </a:prstGeom>
          <a:solidFill>
            <a:srgbClr val="FFFF49"/>
          </a:solidFill>
          <a:ln w="12700">
            <a:solidFill>
              <a:schemeClr val="tx1"/>
            </a:solidFill>
            <a:miter lim="800000"/>
            <a:headEnd/>
            <a:tailEnd/>
          </a:ln>
        </p:spPr>
        <p:txBody>
          <a:bodyPr wrap="none" anchor="ctr"/>
          <a:lstStyle/>
          <a:p>
            <a:pPr algn="ctr" eaLnBrk="0" hangingPunct="0"/>
            <a:r>
              <a:rPr lang="zh-CN" altLang="en-US" sz="2000">
                <a:solidFill>
                  <a:srgbClr val="0000FF"/>
                </a:solidFill>
              </a:rPr>
              <a:t>虚页2</a:t>
            </a:r>
          </a:p>
        </p:txBody>
      </p:sp>
      <p:sp>
        <p:nvSpPr>
          <p:cNvPr id="58379" name="Rectangle 24"/>
          <p:cNvSpPr>
            <a:spLocks noChangeArrowheads="1"/>
          </p:cNvSpPr>
          <p:nvPr/>
        </p:nvSpPr>
        <p:spPr bwMode="auto">
          <a:xfrm>
            <a:off x="3487738" y="4298950"/>
            <a:ext cx="1360487" cy="490538"/>
          </a:xfrm>
          <a:prstGeom prst="rect">
            <a:avLst/>
          </a:prstGeom>
          <a:solidFill>
            <a:srgbClr val="FFFF49"/>
          </a:solidFill>
          <a:ln w="12700">
            <a:solidFill>
              <a:schemeClr val="tx1"/>
            </a:solidFill>
            <a:miter lim="800000"/>
            <a:headEnd/>
            <a:tailEnd/>
          </a:ln>
        </p:spPr>
        <p:txBody>
          <a:bodyPr wrap="none" anchor="ctr"/>
          <a:lstStyle/>
          <a:p>
            <a:pPr algn="ctr" eaLnBrk="0" hangingPunct="0"/>
            <a:r>
              <a:rPr lang="zh-CN" altLang="en-US" sz="2000">
                <a:solidFill>
                  <a:srgbClr val="0000FF"/>
                </a:solidFill>
              </a:rPr>
              <a:t>虚页3</a:t>
            </a:r>
          </a:p>
        </p:txBody>
      </p:sp>
      <p:sp>
        <p:nvSpPr>
          <p:cNvPr id="58380" name="Rectangle 25"/>
          <p:cNvSpPr>
            <a:spLocks noChangeArrowheads="1"/>
          </p:cNvSpPr>
          <p:nvPr/>
        </p:nvSpPr>
        <p:spPr bwMode="auto">
          <a:xfrm>
            <a:off x="3487738" y="4789488"/>
            <a:ext cx="1360487" cy="490537"/>
          </a:xfrm>
          <a:prstGeom prst="rect">
            <a:avLst/>
          </a:prstGeom>
          <a:solidFill>
            <a:srgbClr val="FFFF49"/>
          </a:solidFill>
          <a:ln w="12700">
            <a:solidFill>
              <a:schemeClr val="tx1"/>
            </a:solidFill>
            <a:miter lim="800000"/>
            <a:headEnd/>
            <a:tailEnd/>
          </a:ln>
        </p:spPr>
        <p:txBody>
          <a:bodyPr wrap="none" anchor="ctr"/>
          <a:lstStyle/>
          <a:p>
            <a:pPr algn="ctr" eaLnBrk="0" hangingPunct="0"/>
            <a:r>
              <a:rPr lang="zh-CN" altLang="en-US" sz="2000">
                <a:solidFill>
                  <a:srgbClr val="0000FF"/>
                </a:solidFill>
              </a:rPr>
              <a:t>虚页4</a:t>
            </a:r>
          </a:p>
        </p:txBody>
      </p:sp>
      <p:sp>
        <p:nvSpPr>
          <p:cNvPr id="58381" name="Text Box 34"/>
          <p:cNvSpPr txBox="1">
            <a:spLocks noChangeArrowheads="1"/>
          </p:cNvSpPr>
          <p:nvPr/>
        </p:nvSpPr>
        <p:spPr bwMode="auto">
          <a:xfrm>
            <a:off x="2927350" y="1357313"/>
            <a:ext cx="2436813" cy="396875"/>
          </a:xfrm>
          <a:prstGeom prst="rect">
            <a:avLst/>
          </a:prstGeom>
          <a:noFill/>
          <a:ln w="12700">
            <a:noFill/>
            <a:miter lim="800000"/>
            <a:headEnd/>
            <a:tailEnd/>
          </a:ln>
        </p:spPr>
        <p:txBody>
          <a:bodyPr>
            <a:spAutoFit/>
          </a:bodyPr>
          <a:lstStyle/>
          <a:p>
            <a:pPr algn="ctr" eaLnBrk="0" hangingPunct="0">
              <a:spcBef>
                <a:spcPct val="50000"/>
              </a:spcBef>
            </a:pPr>
            <a:r>
              <a:rPr lang="zh-CN" altLang="en-US" sz="2000">
                <a:solidFill>
                  <a:srgbClr val="0000FF"/>
                </a:solidFill>
              </a:rPr>
              <a:t>程序</a:t>
            </a:r>
            <a:r>
              <a:rPr lang="en-US" altLang="zh-CN" sz="2000">
                <a:solidFill>
                  <a:srgbClr val="0000FF"/>
                </a:solidFill>
              </a:rPr>
              <a:t>A</a:t>
            </a:r>
            <a:r>
              <a:rPr lang="zh-CN" altLang="en-US" sz="2000">
                <a:solidFill>
                  <a:srgbClr val="0000FF"/>
                </a:solidFill>
              </a:rPr>
              <a:t>（在辅存中）</a:t>
            </a:r>
            <a:endParaRPr lang="en-US" altLang="zh-CN" sz="2000">
              <a:solidFill>
                <a:srgbClr val="0000FF"/>
              </a:solidFill>
            </a:endParaRPr>
          </a:p>
        </p:txBody>
      </p:sp>
      <p:sp>
        <p:nvSpPr>
          <p:cNvPr id="58382" name="Rectangle 37"/>
          <p:cNvSpPr>
            <a:spLocks noChangeArrowheads="1"/>
          </p:cNvSpPr>
          <p:nvPr/>
        </p:nvSpPr>
        <p:spPr bwMode="auto">
          <a:xfrm>
            <a:off x="7785100" y="1987550"/>
            <a:ext cx="644525" cy="490538"/>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页13  </a:t>
            </a:r>
          </a:p>
        </p:txBody>
      </p:sp>
      <p:sp>
        <p:nvSpPr>
          <p:cNvPr id="58383" name="Rectangle 38"/>
          <p:cNvSpPr>
            <a:spLocks noChangeArrowheads="1"/>
          </p:cNvSpPr>
          <p:nvPr/>
        </p:nvSpPr>
        <p:spPr bwMode="auto">
          <a:xfrm>
            <a:off x="7785100" y="2478088"/>
            <a:ext cx="644525" cy="490537"/>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页14 </a:t>
            </a:r>
            <a:endParaRPr lang="en-US" altLang="zh-CN">
              <a:solidFill>
                <a:schemeClr val="accent1"/>
              </a:solidFill>
            </a:endParaRPr>
          </a:p>
        </p:txBody>
      </p:sp>
      <p:sp>
        <p:nvSpPr>
          <p:cNvPr id="58384" name="Rectangle 39"/>
          <p:cNvSpPr>
            <a:spLocks noChangeArrowheads="1"/>
          </p:cNvSpPr>
          <p:nvPr/>
        </p:nvSpPr>
        <p:spPr bwMode="auto">
          <a:xfrm>
            <a:off x="7785100" y="2968625"/>
            <a:ext cx="644525" cy="490538"/>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页15 </a:t>
            </a:r>
          </a:p>
        </p:txBody>
      </p:sp>
      <p:sp>
        <p:nvSpPr>
          <p:cNvPr id="58385" name="Rectangle 40"/>
          <p:cNvSpPr>
            <a:spLocks noChangeArrowheads="1"/>
          </p:cNvSpPr>
          <p:nvPr/>
        </p:nvSpPr>
        <p:spPr bwMode="auto">
          <a:xfrm>
            <a:off x="7785100" y="3459163"/>
            <a:ext cx="644525" cy="490537"/>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页16  </a:t>
            </a:r>
          </a:p>
        </p:txBody>
      </p:sp>
      <p:sp>
        <p:nvSpPr>
          <p:cNvPr id="58386" name="Rectangle 41"/>
          <p:cNvSpPr>
            <a:spLocks noChangeArrowheads="1"/>
          </p:cNvSpPr>
          <p:nvPr/>
        </p:nvSpPr>
        <p:spPr bwMode="auto">
          <a:xfrm>
            <a:off x="7785100" y="3949700"/>
            <a:ext cx="644525" cy="488950"/>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页17  </a:t>
            </a:r>
          </a:p>
        </p:txBody>
      </p:sp>
      <p:sp>
        <p:nvSpPr>
          <p:cNvPr id="58387" name="Rectangle 42"/>
          <p:cNvSpPr>
            <a:spLocks noChangeArrowheads="1"/>
          </p:cNvSpPr>
          <p:nvPr/>
        </p:nvSpPr>
        <p:spPr bwMode="auto">
          <a:xfrm>
            <a:off x="7785100" y="4438650"/>
            <a:ext cx="644525" cy="490538"/>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页18  </a:t>
            </a:r>
          </a:p>
        </p:txBody>
      </p:sp>
      <p:sp>
        <p:nvSpPr>
          <p:cNvPr id="58388" name="Rectangle 43"/>
          <p:cNvSpPr>
            <a:spLocks noChangeArrowheads="1"/>
          </p:cNvSpPr>
          <p:nvPr/>
        </p:nvSpPr>
        <p:spPr bwMode="auto">
          <a:xfrm>
            <a:off x="7785100" y="4929188"/>
            <a:ext cx="644525" cy="490537"/>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页19 </a:t>
            </a:r>
          </a:p>
        </p:txBody>
      </p:sp>
      <p:sp>
        <p:nvSpPr>
          <p:cNvPr id="58389" name="Rectangle 44"/>
          <p:cNvSpPr>
            <a:spLocks noChangeArrowheads="1"/>
          </p:cNvSpPr>
          <p:nvPr/>
        </p:nvSpPr>
        <p:spPr bwMode="auto">
          <a:xfrm>
            <a:off x="7785100" y="5419725"/>
            <a:ext cx="644525" cy="490538"/>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页20  </a:t>
            </a:r>
          </a:p>
        </p:txBody>
      </p:sp>
      <p:sp>
        <p:nvSpPr>
          <p:cNvPr id="58390" name="Rectangle 45"/>
          <p:cNvSpPr>
            <a:spLocks noChangeArrowheads="1"/>
          </p:cNvSpPr>
          <p:nvPr/>
        </p:nvSpPr>
        <p:spPr bwMode="auto">
          <a:xfrm>
            <a:off x="7785100" y="5910263"/>
            <a:ext cx="644525" cy="490537"/>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页21  </a:t>
            </a:r>
          </a:p>
        </p:txBody>
      </p:sp>
      <p:sp>
        <p:nvSpPr>
          <p:cNvPr id="58391" name="Rectangle 46"/>
          <p:cNvSpPr>
            <a:spLocks noChangeArrowheads="1"/>
          </p:cNvSpPr>
          <p:nvPr/>
        </p:nvSpPr>
        <p:spPr bwMode="auto">
          <a:xfrm>
            <a:off x="7785100" y="1497013"/>
            <a:ext cx="644525" cy="490537"/>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页12  </a:t>
            </a:r>
          </a:p>
        </p:txBody>
      </p:sp>
      <p:sp>
        <p:nvSpPr>
          <p:cNvPr id="58392" name="Rectangle 6"/>
          <p:cNvSpPr>
            <a:spLocks noChangeArrowheads="1"/>
          </p:cNvSpPr>
          <p:nvPr/>
        </p:nvSpPr>
        <p:spPr bwMode="auto">
          <a:xfrm>
            <a:off x="6424613" y="1987550"/>
            <a:ext cx="1360487" cy="490538"/>
          </a:xfrm>
          <a:prstGeom prst="rect">
            <a:avLst/>
          </a:prstGeom>
          <a:solidFill>
            <a:srgbClr val="C0C0C0"/>
          </a:solidFill>
          <a:ln w="12700">
            <a:solidFill>
              <a:schemeClr val="tx1"/>
            </a:solidFill>
            <a:miter lim="800000"/>
            <a:headEnd/>
            <a:tailEnd/>
          </a:ln>
        </p:spPr>
        <p:txBody>
          <a:bodyPr wrap="none" anchor="ctr"/>
          <a:lstStyle/>
          <a:p>
            <a:pPr algn="ctr" eaLnBrk="0" hangingPunct="0"/>
            <a:endParaRPr lang="zh-CN" altLang="en-US" sz="2400">
              <a:solidFill>
                <a:schemeClr val="accent1"/>
              </a:solidFill>
            </a:endParaRPr>
          </a:p>
        </p:txBody>
      </p:sp>
      <p:sp>
        <p:nvSpPr>
          <p:cNvPr id="58393" name="Rectangle 7"/>
          <p:cNvSpPr>
            <a:spLocks noChangeArrowheads="1"/>
          </p:cNvSpPr>
          <p:nvPr/>
        </p:nvSpPr>
        <p:spPr bwMode="auto">
          <a:xfrm>
            <a:off x="6424613" y="2478088"/>
            <a:ext cx="1360487" cy="490537"/>
          </a:xfrm>
          <a:prstGeom prst="rect">
            <a:avLst/>
          </a:prstGeom>
          <a:solidFill>
            <a:srgbClr val="FFFF49"/>
          </a:solidFill>
          <a:ln w="12700">
            <a:solidFill>
              <a:schemeClr val="tx1"/>
            </a:solidFill>
            <a:miter lim="800000"/>
            <a:headEnd/>
            <a:tailEnd/>
          </a:ln>
        </p:spPr>
        <p:txBody>
          <a:bodyPr wrap="none" anchor="ctr"/>
          <a:lstStyle/>
          <a:p>
            <a:pPr algn="ctr" eaLnBrk="0" hangingPunct="0"/>
            <a:r>
              <a:rPr lang="en-US" altLang="zh-CN" sz="2000">
                <a:solidFill>
                  <a:schemeClr val="accent1"/>
                </a:solidFill>
              </a:rPr>
              <a:t>A</a:t>
            </a:r>
            <a:r>
              <a:rPr lang="zh-CN" altLang="en-US" sz="2000">
                <a:solidFill>
                  <a:schemeClr val="accent1"/>
                </a:solidFill>
              </a:rPr>
              <a:t>的页0</a:t>
            </a:r>
          </a:p>
        </p:txBody>
      </p:sp>
      <p:sp>
        <p:nvSpPr>
          <p:cNvPr id="58394" name="Rectangle 8"/>
          <p:cNvSpPr>
            <a:spLocks noChangeArrowheads="1"/>
          </p:cNvSpPr>
          <p:nvPr/>
        </p:nvSpPr>
        <p:spPr bwMode="auto">
          <a:xfrm>
            <a:off x="6424613" y="2968625"/>
            <a:ext cx="1360487" cy="490538"/>
          </a:xfrm>
          <a:prstGeom prst="rect">
            <a:avLst/>
          </a:prstGeom>
          <a:solidFill>
            <a:srgbClr val="C0C0C0"/>
          </a:solidFill>
          <a:ln w="12700">
            <a:solidFill>
              <a:schemeClr val="tx1"/>
            </a:solidFill>
            <a:miter lim="800000"/>
            <a:headEnd/>
            <a:tailEnd/>
          </a:ln>
        </p:spPr>
        <p:txBody>
          <a:bodyPr wrap="none" anchor="ctr"/>
          <a:lstStyle/>
          <a:p>
            <a:pPr algn="ctr" eaLnBrk="0" hangingPunct="0"/>
            <a:endParaRPr lang="zh-CN" altLang="en-US" sz="2400">
              <a:solidFill>
                <a:schemeClr val="accent1"/>
              </a:solidFill>
            </a:endParaRPr>
          </a:p>
        </p:txBody>
      </p:sp>
      <p:sp>
        <p:nvSpPr>
          <p:cNvPr id="58395" name="Rectangle 9"/>
          <p:cNvSpPr>
            <a:spLocks noChangeArrowheads="1"/>
          </p:cNvSpPr>
          <p:nvPr/>
        </p:nvSpPr>
        <p:spPr bwMode="auto">
          <a:xfrm>
            <a:off x="6424613" y="3459163"/>
            <a:ext cx="1360487" cy="490537"/>
          </a:xfrm>
          <a:prstGeom prst="rect">
            <a:avLst/>
          </a:prstGeom>
          <a:solidFill>
            <a:srgbClr val="FFFF49"/>
          </a:solidFill>
          <a:ln w="12700">
            <a:solidFill>
              <a:schemeClr val="tx1"/>
            </a:solidFill>
            <a:miter lim="800000"/>
            <a:headEnd/>
            <a:tailEnd/>
          </a:ln>
        </p:spPr>
        <p:txBody>
          <a:bodyPr wrap="none" anchor="ctr"/>
          <a:lstStyle/>
          <a:p>
            <a:pPr algn="ctr" eaLnBrk="0" hangingPunct="0"/>
            <a:r>
              <a:rPr lang="en-US" altLang="zh-CN" sz="2000">
                <a:solidFill>
                  <a:schemeClr val="accent1"/>
                </a:solidFill>
              </a:rPr>
              <a:t>A</a:t>
            </a:r>
            <a:r>
              <a:rPr lang="zh-CN" altLang="en-US" sz="2000">
                <a:solidFill>
                  <a:schemeClr val="accent1"/>
                </a:solidFill>
              </a:rPr>
              <a:t>的页1</a:t>
            </a:r>
          </a:p>
        </p:txBody>
      </p:sp>
      <p:sp>
        <p:nvSpPr>
          <p:cNvPr id="58396" name="Rectangle 10"/>
          <p:cNvSpPr>
            <a:spLocks noChangeArrowheads="1"/>
          </p:cNvSpPr>
          <p:nvPr/>
        </p:nvSpPr>
        <p:spPr bwMode="auto">
          <a:xfrm>
            <a:off x="6424613" y="3949700"/>
            <a:ext cx="1360487" cy="488950"/>
          </a:xfrm>
          <a:prstGeom prst="rect">
            <a:avLst/>
          </a:prstGeom>
          <a:solidFill>
            <a:srgbClr val="FFFF49"/>
          </a:solidFill>
          <a:ln w="12700">
            <a:solidFill>
              <a:schemeClr val="tx1"/>
            </a:solidFill>
            <a:miter lim="800000"/>
            <a:headEnd/>
            <a:tailEnd/>
          </a:ln>
        </p:spPr>
        <p:txBody>
          <a:bodyPr wrap="none" anchor="ctr"/>
          <a:lstStyle/>
          <a:p>
            <a:pPr algn="ctr" eaLnBrk="0" hangingPunct="0"/>
            <a:r>
              <a:rPr lang="en-US" altLang="zh-CN" sz="2000">
                <a:solidFill>
                  <a:schemeClr val="accent1"/>
                </a:solidFill>
              </a:rPr>
              <a:t>A</a:t>
            </a:r>
            <a:r>
              <a:rPr lang="zh-CN" altLang="en-US" sz="2000">
                <a:solidFill>
                  <a:schemeClr val="accent1"/>
                </a:solidFill>
              </a:rPr>
              <a:t>的页2</a:t>
            </a:r>
          </a:p>
        </p:txBody>
      </p:sp>
      <p:sp>
        <p:nvSpPr>
          <p:cNvPr id="58397" name="Rectangle 11"/>
          <p:cNvSpPr>
            <a:spLocks noChangeArrowheads="1"/>
          </p:cNvSpPr>
          <p:nvPr/>
        </p:nvSpPr>
        <p:spPr bwMode="auto">
          <a:xfrm>
            <a:off x="6424613" y="4438650"/>
            <a:ext cx="1360487" cy="490538"/>
          </a:xfrm>
          <a:prstGeom prst="rect">
            <a:avLst/>
          </a:prstGeom>
          <a:solidFill>
            <a:srgbClr val="C0C0C0"/>
          </a:solidFill>
          <a:ln w="12700">
            <a:solidFill>
              <a:schemeClr val="tx1"/>
            </a:solidFill>
            <a:miter lim="800000"/>
            <a:headEnd/>
            <a:tailEnd/>
          </a:ln>
        </p:spPr>
        <p:txBody>
          <a:bodyPr wrap="none" anchor="ctr"/>
          <a:lstStyle/>
          <a:p>
            <a:pPr algn="ctr" eaLnBrk="0" hangingPunct="0"/>
            <a:endParaRPr lang="zh-CN" altLang="en-US" sz="2400">
              <a:solidFill>
                <a:schemeClr val="accent1"/>
              </a:solidFill>
            </a:endParaRPr>
          </a:p>
        </p:txBody>
      </p:sp>
      <p:sp>
        <p:nvSpPr>
          <p:cNvPr id="58398" name="Rectangle 12"/>
          <p:cNvSpPr>
            <a:spLocks noChangeArrowheads="1"/>
          </p:cNvSpPr>
          <p:nvPr/>
        </p:nvSpPr>
        <p:spPr bwMode="auto">
          <a:xfrm>
            <a:off x="6443663" y="4929188"/>
            <a:ext cx="1360487" cy="490537"/>
          </a:xfrm>
          <a:prstGeom prst="rect">
            <a:avLst/>
          </a:prstGeom>
          <a:solidFill>
            <a:srgbClr val="FFFF49"/>
          </a:solidFill>
          <a:ln w="12700">
            <a:solidFill>
              <a:schemeClr val="tx1"/>
            </a:solidFill>
            <a:miter lim="800000"/>
            <a:headEnd/>
            <a:tailEnd/>
          </a:ln>
        </p:spPr>
        <p:txBody>
          <a:bodyPr wrap="none" anchor="ctr"/>
          <a:lstStyle/>
          <a:p>
            <a:pPr algn="ctr" eaLnBrk="0" hangingPunct="0"/>
            <a:r>
              <a:rPr lang="en-US" altLang="zh-CN" sz="2000">
                <a:solidFill>
                  <a:schemeClr val="accent1"/>
                </a:solidFill>
              </a:rPr>
              <a:t>A</a:t>
            </a:r>
            <a:r>
              <a:rPr lang="zh-CN" altLang="en-US" sz="2000">
                <a:solidFill>
                  <a:schemeClr val="accent1"/>
                </a:solidFill>
              </a:rPr>
              <a:t>的页3</a:t>
            </a:r>
          </a:p>
        </p:txBody>
      </p:sp>
      <p:sp>
        <p:nvSpPr>
          <p:cNvPr id="58399" name="Rectangle 13"/>
          <p:cNvSpPr>
            <a:spLocks noChangeArrowheads="1"/>
          </p:cNvSpPr>
          <p:nvPr/>
        </p:nvSpPr>
        <p:spPr bwMode="auto">
          <a:xfrm>
            <a:off x="6424613" y="5419725"/>
            <a:ext cx="1360487" cy="490538"/>
          </a:xfrm>
          <a:prstGeom prst="rect">
            <a:avLst/>
          </a:prstGeom>
          <a:solidFill>
            <a:srgbClr val="C0C0C0"/>
          </a:solidFill>
          <a:ln w="12700">
            <a:solidFill>
              <a:schemeClr val="tx1"/>
            </a:solidFill>
            <a:miter lim="800000"/>
            <a:headEnd/>
            <a:tailEnd/>
          </a:ln>
        </p:spPr>
        <p:txBody>
          <a:bodyPr wrap="none" anchor="ctr"/>
          <a:lstStyle/>
          <a:p>
            <a:pPr algn="ctr" eaLnBrk="0" hangingPunct="0"/>
            <a:endParaRPr lang="zh-CN" altLang="en-US" sz="2400">
              <a:solidFill>
                <a:schemeClr val="accent1"/>
              </a:solidFill>
            </a:endParaRPr>
          </a:p>
        </p:txBody>
      </p:sp>
      <p:sp>
        <p:nvSpPr>
          <p:cNvPr id="58400" name="Line 15"/>
          <p:cNvSpPr>
            <a:spLocks noChangeShapeType="1"/>
          </p:cNvSpPr>
          <p:nvPr/>
        </p:nvSpPr>
        <p:spPr bwMode="auto">
          <a:xfrm flipV="1">
            <a:off x="6424613" y="1566863"/>
            <a:ext cx="0" cy="420687"/>
          </a:xfrm>
          <a:prstGeom prst="line">
            <a:avLst/>
          </a:prstGeom>
          <a:noFill/>
          <a:ln w="12700">
            <a:solidFill>
              <a:schemeClr val="tx1"/>
            </a:solidFill>
            <a:round/>
            <a:headEnd/>
            <a:tailEnd/>
          </a:ln>
        </p:spPr>
        <p:txBody>
          <a:bodyPr/>
          <a:lstStyle/>
          <a:p>
            <a:endParaRPr lang="zh-CN" altLang="en-US"/>
          </a:p>
        </p:txBody>
      </p:sp>
      <p:sp>
        <p:nvSpPr>
          <p:cNvPr id="58401" name="Line 16"/>
          <p:cNvSpPr>
            <a:spLocks noChangeShapeType="1"/>
          </p:cNvSpPr>
          <p:nvPr/>
        </p:nvSpPr>
        <p:spPr bwMode="auto">
          <a:xfrm flipV="1">
            <a:off x="7785100" y="1566863"/>
            <a:ext cx="0" cy="420687"/>
          </a:xfrm>
          <a:prstGeom prst="line">
            <a:avLst/>
          </a:prstGeom>
          <a:noFill/>
          <a:ln w="12700">
            <a:solidFill>
              <a:schemeClr val="tx1"/>
            </a:solidFill>
            <a:round/>
            <a:headEnd/>
            <a:tailEnd/>
          </a:ln>
        </p:spPr>
        <p:txBody>
          <a:bodyPr/>
          <a:lstStyle/>
          <a:p>
            <a:endParaRPr lang="zh-CN" altLang="en-US"/>
          </a:p>
        </p:txBody>
      </p:sp>
      <p:sp>
        <p:nvSpPr>
          <p:cNvPr id="58402" name="Line 17"/>
          <p:cNvSpPr>
            <a:spLocks noChangeShapeType="1"/>
          </p:cNvSpPr>
          <p:nvPr/>
        </p:nvSpPr>
        <p:spPr bwMode="auto">
          <a:xfrm flipV="1">
            <a:off x="6424613" y="5910263"/>
            <a:ext cx="0" cy="420687"/>
          </a:xfrm>
          <a:prstGeom prst="line">
            <a:avLst/>
          </a:prstGeom>
          <a:noFill/>
          <a:ln w="12700">
            <a:solidFill>
              <a:schemeClr val="tx1"/>
            </a:solidFill>
            <a:round/>
            <a:headEnd/>
            <a:tailEnd/>
          </a:ln>
        </p:spPr>
        <p:txBody>
          <a:bodyPr/>
          <a:lstStyle/>
          <a:p>
            <a:endParaRPr lang="zh-CN" altLang="en-US"/>
          </a:p>
        </p:txBody>
      </p:sp>
      <p:sp>
        <p:nvSpPr>
          <p:cNvPr id="58403" name="Line 18"/>
          <p:cNvSpPr>
            <a:spLocks noChangeShapeType="1"/>
          </p:cNvSpPr>
          <p:nvPr/>
        </p:nvSpPr>
        <p:spPr bwMode="auto">
          <a:xfrm flipV="1">
            <a:off x="7785100" y="5910263"/>
            <a:ext cx="0" cy="420687"/>
          </a:xfrm>
          <a:prstGeom prst="line">
            <a:avLst/>
          </a:prstGeom>
          <a:noFill/>
          <a:ln w="12700">
            <a:solidFill>
              <a:schemeClr val="tx1"/>
            </a:solidFill>
            <a:round/>
            <a:headEnd/>
            <a:tailEnd/>
          </a:ln>
        </p:spPr>
        <p:txBody>
          <a:bodyPr/>
          <a:lstStyle/>
          <a:p>
            <a:endParaRPr lang="zh-CN" altLang="en-US"/>
          </a:p>
        </p:txBody>
      </p:sp>
      <p:sp>
        <p:nvSpPr>
          <p:cNvPr id="58404" name="Text Box 47"/>
          <p:cNvSpPr txBox="1">
            <a:spLocks noChangeArrowheads="1"/>
          </p:cNvSpPr>
          <p:nvPr/>
        </p:nvSpPr>
        <p:spPr bwMode="auto">
          <a:xfrm>
            <a:off x="6429375" y="1071563"/>
            <a:ext cx="1289050" cy="396875"/>
          </a:xfrm>
          <a:prstGeom prst="rect">
            <a:avLst/>
          </a:prstGeom>
          <a:noFill/>
          <a:ln w="12700">
            <a:noFill/>
            <a:miter lim="800000"/>
            <a:headEnd/>
            <a:tailEnd/>
          </a:ln>
        </p:spPr>
        <p:txBody>
          <a:bodyPr>
            <a:spAutoFit/>
          </a:bodyPr>
          <a:lstStyle/>
          <a:p>
            <a:pPr algn="ctr" eaLnBrk="0" hangingPunct="0">
              <a:spcBef>
                <a:spcPct val="50000"/>
              </a:spcBef>
            </a:pPr>
            <a:r>
              <a:rPr lang="zh-CN" altLang="en-US" sz="2000">
                <a:solidFill>
                  <a:schemeClr val="accent2"/>
                </a:solidFill>
              </a:rPr>
              <a:t>主存</a:t>
            </a:r>
          </a:p>
        </p:txBody>
      </p:sp>
      <p:sp>
        <p:nvSpPr>
          <p:cNvPr id="58405" name="Line 48"/>
          <p:cNvSpPr>
            <a:spLocks noChangeShapeType="1"/>
          </p:cNvSpPr>
          <p:nvPr/>
        </p:nvSpPr>
        <p:spPr bwMode="auto">
          <a:xfrm flipV="1">
            <a:off x="4848225" y="2757488"/>
            <a:ext cx="1576388" cy="350837"/>
          </a:xfrm>
          <a:prstGeom prst="line">
            <a:avLst/>
          </a:prstGeom>
          <a:noFill/>
          <a:ln w="12700">
            <a:solidFill>
              <a:schemeClr val="accent1"/>
            </a:solidFill>
            <a:round/>
            <a:headEnd type="triangle" w="med" len="med"/>
            <a:tailEnd type="triangle" w="med" len="med"/>
          </a:ln>
        </p:spPr>
        <p:txBody>
          <a:bodyPr/>
          <a:lstStyle/>
          <a:p>
            <a:endParaRPr lang="zh-CN" altLang="en-US"/>
          </a:p>
        </p:txBody>
      </p:sp>
      <p:sp>
        <p:nvSpPr>
          <p:cNvPr id="58406" name="Line 49"/>
          <p:cNvSpPr>
            <a:spLocks noChangeShapeType="1"/>
          </p:cNvSpPr>
          <p:nvPr/>
        </p:nvSpPr>
        <p:spPr bwMode="auto">
          <a:xfrm>
            <a:off x="4848225" y="3529013"/>
            <a:ext cx="1576388" cy="139700"/>
          </a:xfrm>
          <a:prstGeom prst="line">
            <a:avLst/>
          </a:prstGeom>
          <a:noFill/>
          <a:ln w="12700">
            <a:solidFill>
              <a:schemeClr val="accent1"/>
            </a:solidFill>
            <a:round/>
            <a:headEnd type="triangle" w="med" len="med"/>
            <a:tailEnd type="triangle" w="med" len="med"/>
          </a:ln>
        </p:spPr>
        <p:txBody>
          <a:bodyPr/>
          <a:lstStyle/>
          <a:p>
            <a:endParaRPr lang="zh-CN" altLang="en-US"/>
          </a:p>
        </p:txBody>
      </p:sp>
      <p:sp>
        <p:nvSpPr>
          <p:cNvPr id="58407" name="Line 50"/>
          <p:cNvSpPr>
            <a:spLocks noChangeShapeType="1"/>
          </p:cNvSpPr>
          <p:nvPr/>
        </p:nvSpPr>
        <p:spPr bwMode="auto">
          <a:xfrm>
            <a:off x="4848225" y="4159250"/>
            <a:ext cx="1576388" cy="69850"/>
          </a:xfrm>
          <a:prstGeom prst="line">
            <a:avLst/>
          </a:prstGeom>
          <a:noFill/>
          <a:ln w="12700">
            <a:solidFill>
              <a:schemeClr val="accent1"/>
            </a:solidFill>
            <a:round/>
            <a:headEnd type="triangle" w="med" len="med"/>
            <a:tailEnd type="triangle" w="med" len="med"/>
          </a:ln>
        </p:spPr>
        <p:txBody>
          <a:bodyPr/>
          <a:lstStyle/>
          <a:p>
            <a:endParaRPr lang="zh-CN" altLang="en-US"/>
          </a:p>
        </p:txBody>
      </p:sp>
      <p:sp>
        <p:nvSpPr>
          <p:cNvPr id="58408" name="Line 51"/>
          <p:cNvSpPr>
            <a:spLocks noChangeShapeType="1"/>
          </p:cNvSpPr>
          <p:nvPr/>
        </p:nvSpPr>
        <p:spPr bwMode="auto">
          <a:xfrm>
            <a:off x="4848225" y="4579938"/>
            <a:ext cx="1576388" cy="630237"/>
          </a:xfrm>
          <a:prstGeom prst="line">
            <a:avLst/>
          </a:prstGeom>
          <a:noFill/>
          <a:ln w="12700">
            <a:solidFill>
              <a:schemeClr val="accent1"/>
            </a:solidFill>
            <a:round/>
            <a:headEnd type="triangle" w="med" len="med"/>
            <a:tailEnd type="triangle" w="med" len="med"/>
          </a:ln>
        </p:spPr>
        <p:txBody>
          <a:bodyPr/>
          <a:lstStyle/>
          <a:p>
            <a:endParaRPr lang="zh-CN" altLang="en-US"/>
          </a:p>
        </p:txBody>
      </p:sp>
      <p:sp>
        <p:nvSpPr>
          <p:cNvPr id="58409" name="Rectangle 54"/>
          <p:cNvSpPr>
            <a:spLocks noChangeArrowheads="1"/>
          </p:cNvSpPr>
          <p:nvPr/>
        </p:nvSpPr>
        <p:spPr bwMode="auto">
          <a:xfrm>
            <a:off x="2771775" y="1000125"/>
            <a:ext cx="5800725" cy="5470525"/>
          </a:xfrm>
          <a:prstGeom prst="rect">
            <a:avLst/>
          </a:prstGeom>
          <a:noFill/>
          <a:ln w="12700">
            <a:solidFill>
              <a:schemeClr val="tx1"/>
            </a:solidFill>
            <a:miter lim="800000"/>
            <a:headEnd/>
            <a:tailEnd/>
          </a:ln>
        </p:spPr>
        <p:txBody>
          <a:bodyPr wrap="none" anchor="ctr"/>
          <a:lstStyle/>
          <a:p>
            <a:pPr algn="ctr" eaLnBrk="0" hangingPunct="0"/>
            <a:endParaRPr lang="zh-CN" altLang="en-US" sz="2400">
              <a:solidFill>
                <a:schemeClr val="accent1"/>
              </a:solidFill>
            </a:endParaRPr>
          </a:p>
        </p:txBody>
      </p:sp>
      <p:sp>
        <p:nvSpPr>
          <p:cNvPr id="58410" name="Rectangle 53"/>
          <p:cNvSpPr>
            <a:spLocks noChangeArrowheads="1"/>
          </p:cNvSpPr>
          <p:nvPr/>
        </p:nvSpPr>
        <p:spPr bwMode="auto">
          <a:xfrm>
            <a:off x="685800" y="1905000"/>
            <a:ext cx="990600" cy="381000"/>
          </a:xfrm>
          <a:prstGeom prst="rect">
            <a:avLst/>
          </a:prstGeom>
          <a:noFill/>
          <a:ln w="12700">
            <a:solidFill>
              <a:schemeClr val="tx1"/>
            </a:solidFill>
            <a:miter lim="800000"/>
            <a:headEnd/>
            <a:tailEnd/>
          </a:ln>
        </p:spPr>
        <p:txBody>
          <a:bodyPr wrap="none" anchor="ctr"/>
          <a:lstStyle/>
          <a:p>
            <a:pPr algn="ctr" eaLnBrk="0" hangingPunct="0"/>
            <a:r>
              <a:rPr lang="zh-CN" altLang="en-US">
                <a:latin typeface="黑体" pitchFamily="2" charset="-122"/>
                <a:ea typeface="黑体" pitchFamily="2" charset="-122"/>
              </a:rPr>
              <a:t>实页号</a:t>
            </a:r>
          </a:p>
        </p:txBody>
      </p:sp>
      <p:sp>
        <p:nvSpPr>
          <p:cNvPr id="58411" name="Rectangle 56"/>
          <p:cNvSpPr>
            <a:spLocks noChangeArrowheads="1"/>
          </p:cNvSpPr>
          <p:nvPr/>
        </p:nvSpPr>
        <p:spPr bwMode="auto">
          <a:xfrm>
            <a:off x="1676400" y="1905000"/>
            <a:ext cx="762000" cy="381000"/>
          </a:xfrm>
          <a:prstGeom prst="rect">
            <a:avLst/>
          </a:prstGeom>
          <a:noFill/>
          <a:ln w="12700">
            <a:solidFill>
              <a:schemeClr val="tx1"/>
            </a:solidFill>
            <a:miter lim="800000"/>
            <a:headEnd/>
            <a:tailEnd/>
          </a:ln>
        </p:spPr>
        <p:txBody>
          <a:bodyPr wrap="none" anchor="ctr"/>
          <a:lstStyle/>
          <a:p>
            <a:pPr algn="ctr" eaLnBrk="0" hangingPunct="0"/>
            <a:r>
              <a:rPr lang="zh-CN" altLang="en-US">
                <a:latin typeface="黑体" pitchFamily="2" charset="-122"/>
                <a:ea typeface="黑体" pitchFamily="2" charset="-122"/>
              </a:rPr>
              <a:t>有效位</a:t>
            </a:r>
          </a:p>
        </p:txBody>
      </p:sp>
      <p:sp>
        <p:nvSpPr>
          <p:cNvPr id="58412" name="Rectangle 57"/>
          <p:cNvSpPr>
            <a:spLocks noChangeArrowheads="1"/>
          </p:cNvSpPr>
          <p:nvPr/>
        </p:nvSpPr>
        <p:spPr bwMode="auto">
          <a:xfrm>
            <a:off x="685800" y="2286000"/>
            <a:ext cx="9906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14</a:t>
            </a:r>
          </a:p>
        </p:txBody>
      </p:sp>
      <p:sp>
        <p:nvSpPr>
          <p:cNvPr id="58413" name="Rectangle 58"/>
          <p:cNvSpPr>
            <a:spLocks noChangeArrowheads="1"/>
          </p:cNvSpPr>
          <p:nvPr/>
        </p:nvSpPr>
        <p:spPr bwMode="auto">
          <a:xfrm>
            <a:off x="685800" y="2667000"/>
            <a:ext cx="9906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16</a:t>
            </a:r>
          </a:p>
        </p:txBody>
      </p:sp>
      <p:sp>
        <p:nvSpPr>
          <p:cNvPr id="58414" name="Rectangle 59"/>
          <p:cNvSpPr>
            <a:spLocks noChangeArrowheads="1"/>
          </p:cNvSpPr>
          <p:nvPr/>
        </p:nvSpPr>
        <p:spPr bwMode="auto">
          <a:xfrm>
            <a:off x="685800" y="3048000"/>
            <a:ext cx="9906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17</a:t>
            </a:r>
          </a:p>
        </p:txBody>
      </p:sp>
      <p:sp>
        <p:nvSpPr>
          <p:cNvPr id="58415" name="Rectangle 60"/>
          <p:cNvSpPr>
            <a:spLocks noChangeArrowheads="1"/>
          </p:cNvSpPr>
          <p:nvPr/>
        </p:nvSpPr>
        <p:spPr bwMode="auto">
          <a:xfrm>
            <a:off x="1676400" y="2286000"/>
            <a:ext cx="7620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a:t>
            </a:r>
          </a:p>
        </p:txBody>
      </p:sp>
      <p:sp>
        <p:nvSpPr>
          <p:cNvPr id="58416" name="Rectangle 61"/>
          <p:cNvSpPr>
            <a:spLocks noChangeArrowheads="1"/>
          </p:cNvSpPr>
          <p:nvPr/>
        </p:nvSpPr>
        <p:spPr bwMode="auto">
          <a:xfrm>
            <a:off x="1676400" y="2667000"/>
            <a:ext cx="7620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a:t>
            </a:r>
          </a:p>
        </p:txBody>
      </p:sp>
      <p:sp>
        <p:nvSpPr>
          <p:cNvPr id="58417" name="Rectangle 62"/>
          <p:cNvSpPr>
            <a:spLocks noChangeArrowheads="1"/>
          </p:cNvSpPr>
          <p:nvPr/>
        </p:nvSpPr>
        <p:spPr bwMode="auto">
          <a:xfrm>
            <a:off x="1676400" y="3048000"/>
            <a:ext cx="7620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a:t>
            </a:r>
          </a:p>
        </p:txBody>
      </p:sp>
      <p:sp>
        <p:nvSpPr>
          <p:cNvPr id="58418" name="Rectangle 63"/>
          <p:cNvSpPr>
            <a:spLocks noChangeArrowheads="1"/>
          </p:cNvSpPr>
          <p:nvPr/>
        </p:nvSpPr>
        <p:spPr bwMode="auto">
          <a:xfrm>
            <a:off x="685800" y="3429000"/>
            <a:ext cx="9906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19</a:t>
            </a:r>
          </a:p>
        </p:txBody>
      </p:sp>
      <p:sp>
        <p:nvSpPr>
          <p:cNvPr id="58419" name="Rectangle 64"/>
          <p:cNvSpPr>
            <a:spLocks noChangeArrowheads="1"/>
          </p:cNvSpPr>
          <p:nvPr/>
        </p:nvSpPr>
        <p:spPr bwMode="auto">
          <a:xfrm>
            <a:off x="1676400" y="3429000"/>
            <a:ext cx="7620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a:t>
            </a:r>
          </a:p>
        </p:txBody>
      </p:sp>
      <p:sp>
        <p:nvSpPr>
          <p:cNvPr id="58420" name="Rectangle 65"/>
          <p:cNvSpPr>
            <a:spLocks noChangeArrowheads="1"/>
          </p:cNvSpPr>
          <p:nvPr/>
        </p:nvSpPr>
        <p:spPr bwMode="auto">
          <a:xfrm>
            <a:off x="685800" y="3810000"/>
            <a:ext cx="990600" cy="381000"/>
          </a:xfrm>
          <a:prstGeom prst="rect">
            <a:avLst/>
          </a:prstGeom>
          <a:noFill/>
          <a:ln w="12700">
            <a:solidFill>
              <a:schemeClr val="tx1"/>
            </a:solidFill>
            <a:miter lim="800000"/>
            <a:headEnd/>
            <a:tailEnd/>
          </a:ln>
        </p:spPr>
        <p:txBody>
          <a:bodyPr wrap="none" anchor="ctr"/>
          <a:lstStyle/>
          <a:p>
            <a:pPr algn="ctr" eaLnBrk="0" hangingPunct="0"/>
            <a:r>
              <a:rPr lang="en-US" altLang="zh-CN" sz="2000">
                <a:solidFill>
                  <a:schemeClr val="accent1"/>
                </a:solidFill>
                <a:latin typeface="黑体" pitchFamily="2" charset="-122"/>
                <a:ea typeface="黑体" pitchFamily="2" charset="-122"/>
              </a:rPr>
              <a:t>XX</a:t>
            </a:r>
          </a:p>
        </p:txBody>
      </p:sp>
      <p:sp>
        <p:nvSpPr>
          <p:cNvPr id="58421" name="Rectangle 66"/>
          <p:cNvSpPr>
            <a:spLocks noChangeArrowheads="1"/>
          </p:cNvSpPr>
          <p:nvPr/>
        </p:nvSpPr>
        <p:spPr bwMode="auto">
          <a:xfrm>
            <a:off x="1676400" y="3810000"/>
            <a:ext cx="7620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0</a:t>
            </a:r>
          </a:p>
        </p:txBody>
      </p:sp>
      <p:sp>
        <p:nvSpPr>
          <p:cNvPr id="58422" name="Text Box 67"/>
          <p:cNvSpPr txBox="1">
            <a:spLocks noChangeArrowheads="1"/>
          </p:cNvSpPr>
          <p:nvPr/>
        </p:nvSpPr>
        <p:spPr bwMode="auto">
          <a:xfrm>
            <a:off x="571500" y="5072063"/>
            <a:ext cx="2057400" cy="366712"/>
          </a:xfrm>
          <a:prstGeom prst="rect">
            <a:avLst/>
          </a:prstGeom>
          <a:noFill/>
          <a:ln w="12700">
            <a:noFill/>
            <a:miter lim="800000"/>
            <a:headEnd/>
            <a:tailEnd/>
          </a:ln>
        </p:spPr>
        <p:txBody>
          <a:bodyPr>
            <a:spAutoFit/>
          </a:bodyPr>
          <a:lstStyle/>
          <a:p>
            <a:pPr algn="ctr" eaLnBrk="0" hangingPunct="0">
              <a:spcBef>
                <a:spcPct val="50000"/>
              </a:spcBef>
            </a:pPr>
            <a:r>
              <a:rPr lang="zh-CN" altLang="en-US">
                <a:latin typeface="黑体" pitchFamily="2" charset="-122"/>
                <a:ea typeface="黑体" pitchFamily="2" charset="-122"/>
              </a:rPr>
              <a:t>程序</a:t>
            </a:r>
            <a:r>
              <a:rPr lang="en-US" altLang="zh-CN">
                <a:latin typeface="黑体" pitchFamily="2" charset="-122"/>
                <a:ea typeface="黑体" pitchFamily="2" charset="-122"/>
              </a:rPr>
              <a:t>A</a:t>
            </a:r>
            <a:r>
              <a:rPr lang="zh-CN" altLang="en-US">
                <a:latin typeface="黑体" pitchFamily="2" charset="-122"/>
                <a:ea typeface="黑体" pitchFamily="2" charset="-122"/>
              </a:rPr>
              <a:t>的页表</a:t>
            </a:r>
          </a:p>
        </p:txBody>
      </p:sp>
      <p:sp>
        <p:nvSpPr>
          <p:cNvPr id="58423" name="Text Box 69"/>
          <p:cNvSpPr txBox="1">
            <a:spLocks noChangeArrowheads="1"/>
          </p:cNvSpPr>
          <p:nvPr/>
        </p:nvSpPr>
        <p:spPr bwMode="auto">
          <a:xfrm>
            <a:off x="228600" y="1752600"/>
            <a:ext cx="533400" cy="2414588"/>
          </a:xfrm>
          <a:prstGeom prst="rect">
            <a:avLst/>
          </a:prstGeom>
          <a:noFill/>
          <a:ln w="12700">
            <a:noFill/>
            <a:miter lim="800000"/>
            <a:headEnd/>
            <a:tailEnd/>
          </a:ln>
        </p:spPr>
        <p:txBody>
          <a:bodyPr>
            <a:spAutoFit/>
          </a:bodyPr>
          <a:lstStyle/>
          <a:p>
            <a:pPr algn="ctr" eaLnBrk="0" hangingPunct="0">
              <a:spcBef>
                <a:spcPct val="50000"/>
              </a:spcBef>
            </a:pPr>
            <a:r>
              <a:rPr lang="zh-CN" altLang="en-US" sz="1600">
                <a:latin typeface="黑体" pitchFamily="2" charset="-122"/>
                <a:ea typeface="黑体" pitchFamily="2" charset="-122"/>
              </a:rPr>
              <a:t>虚页</a:t>
            </a:r>
          </a:p>
          <a:p>
            <a:pPr algn="ctr" eaLnBrk="0" hangingPunct="0">
              <a:spcBef>
                <a:spcPct val="50000"/>
              </a:spcBef>
            </a:pPr>
            <a:r>
              <a:rPr lang="zh-CN" altLang="en-US" sz="1600">
                <a:latin typeface="黑体" pitchFamily="2" charset="-122"/>
                <a:ea typeface="黑体" pitchFamily="2" charset="-122"/>
              </a:rPr>
              <a:t>0</a:t>
            </a:r>
          </a:p>
          <a:p>
            <a:pPr algn="ctr" eaLnBrk="0" hangingPunct="0">
              <a:spcBef>
                <a:spcPct val="50000"/>
              </a:spcBef>
            </a:pPr>
            <a:r>
              <a:rPr lang="zh-CN" altLang="en-US" sz="1600">
                <a:latin typeface="黑体" pitchFamily="2" charset="-122"/>
                <a:ea typeface="黑体" pitchFamily="2" charset="-122"/>
              </a:rPr>
              <a:t>1</a:t>
            </a:r>
          </a:p>
          <a:p>
            <a:pPr algn="ctr" eaLnBrk="0" hangingPunct="0">
              <a:spcBef>
                <a:spcPct val="50000"/>
              </a:spcBef>
            </a:pPr>
            <a:r>
              <a:rPr lang="zh-CN" altLang="en-US" sz="1600">
                <a:latin typeface="黑体" pitchFamily="2" charset="-122"/>
                <a:ea typeface="黑体" pitchFamily="2" charset="-122"/>
              </a:rPr>
              <a:t>2</a:t>
            </a:r>
          </a:p>
          <a:p>
            <a:pPr algn="ctr" eaLnBrk="0" hangingPunct="0">
              <a:spcBef>
                <a:spcPct val="50000"/>
              </a:spcBef>
            </a:pPr>
            <a:r>
              <a:rPr lang="zh-CN" altLang="en-US" sz="1600">
                <a:latin typeface="黑体" pitchFamily="2" charset="-122"/>
                <a:ea typeface="黑体" pitchFamily="2" charset="-122"/>
              </a:rPr>
              <a:t>3</a:t>
            </a:r>
          </a:p>
          <a:p>
            <a:pPr algn="ctr" eaLnBrk="0" hangingPunct="0">
              <a:spcBef>
                <a:spcPct val="50000"/>
              </a:spcBef>
            </a:pPr>
            <a:r>
              <a:rPr lang="zh-CN" altLang="en-US" sz="1600">
                <a:latin typeface="黑体" pitchFamily="2" charset="-122"/>
                <a:ea typeface="黑体" pitchFamily="2" charset="-122"/>
              </a:rPr>
              <a:t>4</a:t>
            </a:r>
          </a:p>
        </p:txBody>
      </p:sp>
      <p:cxnSp>
        <p:nvCxnSpPr>
          <p:cNvPr id="58424" name="直接连接符 60"/>
          <p:cNvCxnSpPr>
            <a:cxnSpLocks noChangeShapeType="1"/>
            <a:stCxn id="58400" idx="1"/>
            <a:endCxn id="58401" idx="1"/>
          </p:cNvCxnSpPr>
          <p:nvPr/>
        </p:nvCxnSpPr>
        <p:spPr bwMode="auto">
          <a:xfrm rot="16200000" flipH="1">
            <a:off x="7104857" y="886619"/>
            <a:ext cx="0" cy="1360487"/>
          </a:xfrm>
          <a:prstGeom prst="line">
            <a:avLst/>
          </a:prstGeom>
          <a:noFill/>
          <a:ln w="12700" algn="ctr">
            <a:solidFill>
              <a:schemeClr val="tx1"/>
            </a:solidFill>
            <a:round/>
            <a:headEnd/>
            <a:tailEnd/>
          </a:ln>
        </p:spPr>
      </p:cxnSp>
      <p:sp>
        <p:nvSpPr>
          <p:cNvPr id="58425" name="Rectangle 63"/>
          <p:cNvSpPr>
            <a:spLocks noChangeArrowheads="1"/>
          </p:cNvSpPr>
          <p:nvPr/>
        </p:nvSpPr>
        <p:spPr bwMode="auto">
          <a:xfrm>
            <a:off x="690563" y="4202113"/>
            <a:ext cx="990600" cy="381000"/>
          </a:xfrm>
          <a:prstGeom prst="rect">
            <a:avLst/>
          </a:prstGeom>
          <a:noFill/>
          <a:ln w="12700">
            <a:solidFill>
              <a:schemeClr val="tx1"/>
            </a:solidFill>
            <a:miter lim="800000"/>
            <a:headEnd/>
            <a:tailEnd/>
          </a:ln>
        </p:spPr>
        <p:txBody>
          <a:bodyPr wrap="none" anchor="ctr"/>
          <a:lstStyle/>
          <a:p>
            <a:pPr algn="ctr" eaLnBrk="0" hangingPunct="0"/>
            <a:r>
              <a:rPr lang="en-US" altLang="zh-CN" sz="2000">
                <a:solidFill>
                  <a:schemeClr val="accent1"/>
                </a:solidFill>
                <a:latin typeface="黑体" pitchFamily="2" charset="-122"/>
                <a:ea typeface="黑体" pitchFamily="2" charset="-122"/>
              </a:rPr>
              <a:t>XX</a:t>
            </a:r>
            <a:endParaRPr lang="zh-CN" altLang="en-US" sz="2000">
              <a:solidFill>
                <a:schemeClr val="accent1"/>
              </a:solidFill>
              <a:latin typeface="黑体" pitchFamily="2" charset="-122"/>
              <a:ea typeface="黑体" pitchFamily="2" charset="-122"/>
            </a:endParaRPr>
          </a:p>
        </p:txBody>
      </p:sp>
      <p:sp>
        <p:nvSpPr>
          <p:cNvPr id="58426" name="Rectangle 64"/>
          <p:cNvSpPr>
            <a:spLocks noChangeArrowheads="1"/>
          </p:cNvSpPr>
          <p:nvPr/>
        </p:nvSpPr>
        <p:spPr bwMode="auto">
          <a:xfrm>
            <a:off x="1681163" y="4202113"/>
            <a:ext cx="762000" cy="381000"/>
          </a:xfrm>
          <a:prstGeom prst="rect">
            <a:avLst/>
          </a:prstGeom>
          <a:noFill/>
          <a:ln w="12700">
            <a:solidFill>
              <a:schemeClr val="tx1"/>
            </a:solidFill>
            <a:miter lim="800000"/>
            <a:headEnd/>
            <a:tailEnd/>
          </a:ln>
        </p:spPr>
        <p:txBody>
          <a:bodyPr wrap="none" anchor="ctr"/>
          <a:lstStyle/>
          <a:p>
            <a:pPr algn="ctr" eaLnBrk="0" hangingPunct="0"/>
            <a:r>
              <a:rPr lang="en-US" altLang="zh-CN" sz="2000">
                <a:solidFill>
                  <a:schemeClr val="accent1"/>
                </a:solidFill>
                <a:latin typeface="黑体" pitchFamily="2" charset="-122"/>
                <a:ea typeface="黑体" pitchFamily="2" charset="-122"/>
              </a:rPr>
              <a:t>0</a:t>
            </a:r>
            <a:endParaRPr lang="zh-CN" altLang="en-US" sz="2000">
              <a:solidFill>
                <a:schemeClr val="accent1"/>
              </a:solidFill>
              <a:latin typeface="黑体" pitchFamily="2" charset="-122"/>
              <a:ea typeface="黑体" pitchFamily="2" charset="-122"/>
            </a:endParaRPr>
          </a:p>
        </p:txBody>
      </p:sp>
      <p:sp>
        <p:nvSpPr>
          <p:cNvPr id="58427" name="Rectangle 65"/>
          <p:cNvSpPr>
            <a:spLocks noChangeArrowheads="1"/>
          </p:cNvSpPr>
          <p:nvPr/>
        </p:nvSpPr>
        <p:spPr bwMode="auto">
          <a:xfrm>
            <a:off x="690563" y="4583113"/>
            <a:ext cx="990600" cy="381000"/>
          </a:xfrm>
          <a:prstGeom prst="rect">
            <a:avLst/>
          </a:prstGeom>
          <a:noFill/>
          <a:ln w="12700">
            <a:solidFill>
              <a:schemeClr val="tx1"/>
            </a:solidFill>
            <a:miter lim="800000"/>
            <a:headEnd/>
            <a:tailEnd/>
          </a:ln>
        </p:spPr>
        <p:txBody>
          <a:bodyPr wrap="none" anchor="ctr"/>
          <a:lstStyle/>
          <a:p>
            <a:pPr algn="ctr" eaLnBrk="0" hangingPunct="0"/>
            <a:r>
              <a:rPr lang="en-US" altLang="zh-CN" sz="2000">
                <a:solidFill>
                  <a:schemeClr val="accent1"/>
                </a:solidFill>
                <a:latin typeface="黑体" pitchFamily="2" charset="-122"/>
                <a:ea typeface="黑体" pitchFamily="2" charset="-122"/>
              </a:rPr>
              <a:t>XX</a:t>
            </a:r>
          </a:p>
        </p:txBody>
      </p:sp>
      <p:sp>
        <p:nvSpPr>
          <p:cNvPr id="58428" name="Rectangle 66"/>
          <p:cNvSpPr>
            <a:spLocks noChangeArrowheads="1"/>
          </p:cNvSpPr>
          <p:nvPr/>
        </p:nvSpPr>
        <p:spPr bwMode="auto">
          <a:xfrm>
            <a:off x="1681163" y="4583113"/>
            <a:ext cx="7620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0</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9750" y="428625"/>
            <a:ext cx="5257800" cy="372603"/>
          </a:xfrm>
        </p:spPr>
        <p:txBody>
          <a:bodyPr/>
          <a:lstStyle/>
          <a:p>
            <a:r>
              <a:rPr lang="zh-CN" altLang="en-US" dirty="0">
                <a:latin typeface="黑体" pitchFamily="2" charset="-122"/>
                <a:ea typeface="黑体" pitchFamily="2" charset="-122"/>
              </a:rPr>
              <a:t>页式虚拟存储器</a:t>
            </a:r>
          </a:p>
        </p:txBody>
      </p:sp>
      <p:sp>
        <p:nvSpPr>
          <p:cNvPr id="59395" name="Rectangle 59"/>
          <p:cNvSpPr>
            <a:spLocks noGrp="1" noChangeArrowheads="1"/>
          </p:cNvSpPr>
          <p:nvPr>
            <p:ph type="body" idx="1"/>
          </p:nvPr>
        </p:nvSpPr>
        <p:spPr>
          <a:xfrm>
            <a:off x="571500" y="928688"/>
            <a:ext cx="8072438" cy="2141511"/>
          </a:xfrm>
        </p:spPr>
        <p:txBody>
          <a:bodyPr tIns="97200" bIns="97200"/>
          <a:lstStyle/>
          <a:p>
            <a:pPr>
              <a:lnSpc>
                <a:spcPct val="105000"/>
              </a:lnSpc>
              <a:spcBef>
                <a:spcPct val="40000"/>
              </a:spcBef>
            </a:pPr>
            <a:r>
              <a:rPr lang="zh-CN" altLang="en-US" dirty="0">
                <a:latin typeface="黑体" pitchFamily="2" charset="-122"/>
                <a:ea typeface="黑体" pitchFamily="2" charset="-122"/>
              </a:rPr>
              <a:t>举例</a:t>
            </a:r>
          </a:p>
          <a:p>
            <a:pPr marL="809625" lvl="1" indent="-334963">
              <a:lnSpc>
                <a:spcPct val="105000"/>
              </a:lnSpc>
              <a:spcBef>
                <a:spcPts val="600"/>
              </a:spcBef>
              <a:buFont typeface="Wingdings" pitchFamily="2" charset="2"/>
              <a:buNone/>
            </a:pPr>
            <a:r>
              <a:rPr lang="zh-CN" altLang="en-US" sz="1800" dirty="0">
                <a:latin typeface="黑体" pitchFamily="2" charset="-122"/>
                <a:ea typeface="黑体" pitchFamily="2" charset="-122"/>
              </a:rPr>
              <a:t>某计算机虚拟地址</a:t>
            </a:r>
            <a:r>
              <a:rPr lang="en-US" altLang="zh-CN" sz="1800" dirty="0">
                <a:latin typeface="黑体" pitchFamily="2" charset="-122"/>
                <a:ea typeface="黑体" pitchFamily="2" charset="-122"/>
              </a:rPr>
              <a:t>32</a:t>
            </a:r>
            <a:r>
              <a:rPr lang="zh-CN" altLang="en-US" sz="1800" dirty="0">
                <a:latin typeface="黑体" pitchFamily="2" charset="-122"/>
                <a:ea typeface="黑体" pitchFamily="2" charset="-122"/>
              </a:rPr>
              <a:t>位，物理内存</a:t>
            </a:r>
            <a:r>
              <a:rPr lang="en-US" altLang="zh-CN" sz="1800" dirty="0">
                <a:latin typeface="黑体" pitchFamily="2" charset="-122"/>
                <a:ea typeface="黑体" pitchFamily="2" charset="-122"/>
              </a:rPr>
              <a:t>128MB</a:t>
            </a:r>
            <a:r>
              <a:rPr lang="zh-CN" altLang="en-US" sz="1800" dirty="0">
                <a:latin typeface="黑体" pitchFamily="2" charset="-122"/>
                <a:ea typeface="黑体" pitchFamily="2" charset="-122"/>
              </a:rPr>
              <a:t>，页大小</a:t>
            </a:r>
            <a:r>
              <a:rPr lang="en-US" altLang="zh-CN" sz="1800" dirty="0">
                <a:latin typeface="黑体" pitchFamily="2" charset="-122"/>
                <a:ea typeface="黑体" pitchFamily="2" charset="-122"/>
              </a:rPr>
              <a:t>4KB</a:t>
            </a:r>
            <a:r>
              <a:rPr lang="zh-CN" altLang="en-US" sz="1800" dirty="0">
                <a:latin typeface="黑体" pitchFamily="2" charset="-122"/>
                <a:ea typeface="黑体" pitchFamily="2" charset="-122"/>
              </a:rPr>
              <a:t>。</a:t>
            </a:r>
          </a:p>
          <a:p>
            <a:pPr marL="809625" lvl="1" indent="-334963">
              <a:lnSpc>
                <a:spcPct val="105000"/>
              </a:lnSpc>
              <a:spcBef>
                <a:spcPts val="600"/>
              </a:spcBef>
              <a:buFont typeface="Wingdings" pitchFamily="2" charset="2"/>
              <a:buNone/>
            </a:pPr>
            <a:r>
              <a:rPr lang="zh-CN" altLang="en-US" sz="1800" dirty="0">
                <a:latin typeface="黑体" pitchFamily="2" charset="-122"/>
                <a:ea typeface="黑体" pitchFamily="2" charset="-122"/>
              </a:rPr>
              <a:t>（</a:t>
            </a:r>
            <a:r>
              <a:rPr lang="en-US" altLang="zh-CN" sz="1800" dirty="0">
                <a:latin typeface="黑体" pitchFamily="2" charset="-122"/>
                <a:ea typeface="黑体" pitchFamily="2" charset="-122"/>
              </a:rPr>
              <a:t>1</a:t>
            </a:r>
            <a:r>
              <a:rPr lang="zh-CN" altLang="en-US" sz="1800" dirty="0">
                <a:latin typeface="黑体" pitchFamily="2" charset="-122"/>
                <a:ea typeface="黑体" pitchFamily="2" charset="-122"/>
              </a:rPr>
              <a:t>）程序虚拟空间最多可有多少页？</a:t>
            </a:r>
            <a:endParaRPr lang="en-US" altLang="zh-CN" sz="1800" dirty="0">
              <a:latin typeface="黑体" pitchFamily="2" charset="-122"/>
              <a:ea typeface="黑体" pitchFamily="2" charset="-122"/>
            </a:endParaRPr>
          </a:p>
          <a:p>
            <a:pPr marL="809625" lvl="1" indent="-334963">
              <a:lnSpc>
                <a:spcPct val="105000"/>
              </a:lnSpc>
              <a:spcBef>
                <a:spcPts val="600"/>
              </a:spcBef>
              <a:buFont typeface="Wingdings" pitchFamily="2" charset="2"/>
              <a:buNone/>
            </a:pPr>
            <a:r>
              <a:rPr lang="zh-CN" altLang="en-US" sz="1800" dirty="0">
                <a:latin typeface="黑体" pitchFamily="2" charset="-122"/>
                <a:ea typeface="黑体" pitchFamily="2" charset="-122"/>
              </a:rPr>
              <a:t>（</a:t>
            </a:r>
            <a:r>
              <a:rPr lang="en-US" altLang="zh-CN" sz="1800" dirty="0">
                <a:latin typeface="黑体" pitchFamily="2" charset="-122"/>
                <a:ea typeface="黑体" pitchFamily="2" charset="-122"/>
              </a:rPr>
              <a:t>2</a:t>
            </a:r>
            <a:r>
              <a:rPr lang="zh-CN" altLang="en-US" sz="1800" dirty="0">
                <a:latin typeface="黑体" pitchFamily="2" charset="-122"/>
                <a:ea typeface="黑体" pitchFamily="2" charset="-122"/>
              </a:rPr>
              <a:t>）页表项共有多少位？</a:t>
            </a:r>
            <a:endParaRPr lang="en-US" altLang="zh-CN" sz="1800" dirty="0">
              <a:latin typeface="黑体" pitchFamily="2" charset="-122"/>
              <a:ea typeface="黑体" pitchFamily="2" charset="-122"/>
            </a:endParaRPr>
          </a:p>
          <a:p>
            <a:pPr marL="809625" lvl="1" indent="-334963">
              <a:lnSpc>
                <a:spcPct val="105000"/>
              </a:lnSpc>
              <a:spcBef>
                <a:spcPts val="600"/>
              </a:spcBef>
              <a:buFont typeface="Wingdings" pitchFamily="2" charset="2"/>
              <a:buNone/>
            </a:pPr>
            <a:r>
              <a:rPr lang="zh-CN" altLang="en-US" sz="1800" dirty="0">
                <a:latin typeface="黑体" pitchFamily="2" charset="-122"/>
                <a:ea typeface="黑体" pitchFamily="2" charset="-122"/>
              </a:rPr>
              <a:t>（</a:t>
            </a:r>
            <a:r>
              <a:rPr lang="en-US" altLang="zh-CN" sz="1800" dirty="0">
                <a:latin typeface="黑体" pitchFamily="2" charset="-122"/>
                <a:ea typeface="黑体" pitchFamily="2" charset="-122"/>
              </a:rPr>
              <a:t>3</a:t>
            </a:r>
            <a:r>
              <a:rPr lang="zh-CN" altLang="en-US" sz="1800" dirty="0">
                <a:latin typeface="黑体" pitchFamily="2" charset="-122"/>
                <a:ea typeface="黑体" pitchFamily="2" charset="-122"/>
              </a:rPr>
              <a:t>）每个页表占多少内存空间？</a:t>
            </a:r>
            <a:endParaRPr lang="zh-CN" altLang="en-US" sz="2000" dirty="0">
              <a:latin typeface="黑体" pitchFamily="2" charset="-122"/>
              <a:ea typeface="黑体" pitchFamily="2" charset="-122"/>
            </a:endParaRPr>
          </a:p>
        </p:txBody>
      </p:sp>
      <p:sp>
        <p:nvSpPr>
          <p:cNvPr id="59396" name="Rectangle 59"/>
          <p:cNvSpPr txBox="1">
            <a:spLocks noChangeArrowheads="1"/>
          </p:cNvSpPr>
          <p:nvPr/>
        </p:nvSpPr>
        <p:spPr bwMode="auto">
          <a:xfrm>
            <a:off x="714375" y="3140968"/>
            <a:ext cx="8072438" cy="2599457"/>
          </a:xfrm>
          <a:prstGeom prst="rect">
            <a:avLst/>
          </a:prstGeom>
          <a:noFill/>
          <a:ln w="12700">
            <a:noFill/>
            <a:miter lim="800000"/>
            <a:headEnd/>
            <a:tailEnd/>
          </a:ln>
        </p:spPr>
        <p:txBody>
          <a:bodyPr lIns="63500" tIns="97200" rIns="63500" bIns="97200">
            <a:spAutoFit/>
          </a:bodyPr>
          <a:lstStyle/>
          <a:p>
            <a:pPr marL="284163" indent="-284163" eaLnBrk="0" hangingPunct="0">
              <a:lnSpc>
                <a:spcPct val="105000"/>
              </a:lnSpc>
              <a:spcBef>
                <a:spcPct val="40000"/>
              </a:spcBef>
              <a:buClr>
                <a:srgbClr val="FF0000"/>
              </a:buClr>
              <a:buSzPct val="100000"/>
              <a:buFont typeface="Wingdings" pitchFamily="2" charset="2"/>
              <a:buChar char="v"/>
            </a:pPr>
            <a:r>
              <a:rPr lang="zh-CN" altLang="en-US" sz="2400" dirty="0">
                <a:latin typeface="黑体" pitchFamily="2" charset="-122"/>
                <a:ea typeface="黑体" pitchFamily="2" charset="-122"/>
              </a:rPr>
              <a:t>解答</a:t>
            </a:r>
            <a:endParaRPr lang="en-US" altLang="zh-CN" sz="2400" dirty="0">
              <a:latin typeface="黑体" pitchFamily="2" charset="-122"/>
              <a:ea typeface="黑体" pitchFamily="2" charset="-122"/>
            </a:endParaRPr>
          </a:p>
          <a:p>
            <a:pPr marL="741363" lvl="1" indent="-284163" eaLnBrk="0" hangingPunct="0">
              <a:lnSpc>
                <a:spcPct val="105000"/>
              </a:lnSpc>
              <a:spcBef>
                <a:spcPct val="40000"/>
              </a:spcBef>
              <a:buClr>
                <a:srgbClr val="FF0000"/>
              </a:buClr>
              <a:buSzPct val="100000"/>
            </a:pPr>
            <a:r>
              <a:rPr lang="zh-CN" altLang="en-US" dirty="0">
                <a:latin typeface="黑体" pitchFamily="2" charset="-122"/>
                <a:ea typeface="黑体" pitchFamily="2" charset="-122"/>
              </a:rPr>
              <a:t>虚地址</a:t>
            </a:r>
            <a:r>
              <a:rPr lang="en-US" altLang="zh-CN" dirty="0">
                <a:latin typeface="黑体" pitchFamily="2" charset="-122"/>
                <a:ea typeface="黑体" pitchFamily="2" charset="-122"/>
              </a:rPr>
              <a:t>32</a:t>
            </a:r>
            <a:r>
              <a:rPr lang="zh-CN" altLang="en-US" dirty="0">
                <a:latin typeface="黑体" pitchFamily="2" charset="-122"/>
                <a:ea typeface="黑体" pitchFamily="2" charset="-122"/>
              </a:rPr>
              <a:t>位：虚页号（</a:t>
            </a:r>
            <a:r>
              <a:rPr lang="en-US" altLang="zh-CN" dirty="0">
                <a:latin typeface="黑体" pitchFamily="2" charset="-122"/>
                <a:ea typeface="黑体" pitchFamily="2" charset="-122"/>
              </a:rPr>
              <a:t>20</a:t>
            </a:r>
            <a:r>
              <a:rPr lang="zh-CN" altLang="en-US" dirty="0">
                <a:latin typeface="黑体" pitchFamily="2" charset="-122"/>
                <a:ea typeface="黑体" pitchFamily="2" charset="-122"/>
              </a:rPr>
              <a:t>位）</a:t>
            </a:r>
            <a:r>
              <a:rPr lang="en-US" altLang="zh-CN" dirty="0">
                <a:latin typeface="黑体" pitchFamily="2" charset="-122"/>
                <a:ea typeface="黑体" pitchFamily="2" charset="-122"/>
              </a:rPr>
              <a:t>+  </a:t>
            </a:r>
            <a:r>
              <a:rPr lang="zh-CN" altLang="en-US" dirty="0">
                <a:latin typeface="黑体" pitchFamily="2" charset="-122"/>
                <a:ea typeface="黑体" pitchFamily="2" charset="-122"/>
              </a:rPr>
              <a:t>页内偏移（</a:t>
            </a:r>
            <a:r>
              <a:rPr lang="en-US" altLang="zh-CN" dirty="0">
                <a:latin typeface="黑体" pitchFamily="2" charset="-122"/>
                <a:ea typeface="黑体" pitchFamily="2" charset="-122"/>
              </a:rPr>
              <a:t>12</a:t>
            </a:r>
            <a:r>
              <a:rPr lang="zh-CN" altLang="en-US" dirty="0">
                <a:latin typeface="黑体" pitchFamily="2" charset="-122"/>
                <a:ea typeface="黑体" pitchFamily="2" charset="-122"/>
              </a:rPr>
              <a:t>位）</a:t>
            </a:r>
            <a:endParaRPr lang="en-US" altLang="zh-CN" dirty="0">
              <a:latin typeface="黑体" pitchFamily="2" charset="-122"/>
              <a:ea typeface="黑体" pitchFamily="2" charset="-122"/>
            </a:endParaRPr>
          </a:p>
          <a:p>
            <a:pPr marL="741363" lvl="1" indent="-284163" eaLnBrk="0" hangingPunct="0">
              <a:lnSpc>
                <a:spcPct val="105000"/>
              </a:lnSpc>
              <a:spcBef>
                <a:spcPct val="40000"/>
              </a:spcBef>
              <a:buClr>
                <a:srgbClr val="FF0000"/>
              </a:buClr>
              <a:buSzPct val="100000"/>
            </a:pPr>
            <a:r>
              <a:rPr lang="zh-CN" altLang="en-US" dirty="0">
                <a:latin typeface="黑体" pitchFamily="2" charset="-122"/>
                <a:ea typeface="黑体" pitchFamily="2" charset="-122"/>
              </a:rPr>
              <a:t>实地址</a:t>
            </a:r>
            <a:r>
              <a:rPr lang="en-US" altLang="zh-CN" dirty="0">
                <a:latin typeface="黑体" pitchFamily="2" charset="-122"/>
                <a:ea typeface="黑体" pitchFamily="2" charset="-122"/>
              </a:rPr>
              <a:t>27</a:t>
            </a:r>
            <a:r>
              <a:rPr lang="zh-CN" altLang="en-US" dirty="0">
                <a:latin typeface="黑体" pitchFamily="2" charset="-122"/>
                <a:ea typeface="黑体" pitchFamily="2" charset="-122"/>
              </a:rPr>
              <a:t>位：实页号（</a:t>
            </a:r>
            <a:r>
              <a:rPr lang="en-US" altLang="zh-CN" dirty="0">
                <a:latin typeface="黑体" pitchFamily="2" charset="-122"/>
                <a:ea typeface="黑体" pitchFamily="2" charset="-122"/>
              </a:rPr>
              <a:t>15</a:t>
            </a:r>
            <a:r>
              <a:rPr lang="zh-CN" altLang="en-US" dirty="0">
                <a:latin typeface="黑体" pitchFamily="2" charset="-122"/>
                <a:ea typeface="黑体" pitchFamily="2" charset="-122"/>
              </a:rPr>
              <a:t>位）</a:t>
            </a:r>
            <a:r>
              <a:rPr lang="en-US" altLang="zh-CN" dirty="0">
                <a:latin typeface="黑体" pitchFamily="2" charset="-122"/>
                <a:ea typeface="黑体" pitchFamily="2" charset="-122"/>
              </a:rPr>
              <a:t>+  </a:t>
            </a:r>
            <a:r>
              <a:rPr lang="zh-CN" altLang="en-US" dirty="0">
                <a:latin typeface="黑体" pitchFamily="2" charset="-122"/>
                <a:ea typeface="黑体" pitchFamily="2" charset="-122"/>
              </a:rPr>
              <a:t>页内偏移（</a:t>
            </a:r>
            <a:r>
              <a:rPr lang="en-US" altLang="zh-CN" dirty="0">
                <a:latin typeface="黑体" pitchFamily="2" charset="-122"/>
                <a:ea typeface="黑体" pitchFamily="2" charset="-122"/>
              </a:rPr>
              <a:t>12</a:t>
            </a:r>
            <a:r>
              <a:rPr lang="zh-CN" altLang="en-US" dirty="0">
                <a:latin typeface="黑体" pitchFamily="2" charset="-122"/>
                <a:ea typeface="黑体" pitchFamily="2" charset="-122"/>
              </a:rPr>
              <a:t>位）</a:t>
            </a:r>
            <a:endParaRPr lang="en-US" altLang="zh-CN" dirty="0">
              <a:latin typeface="黑体" pitchFamily="2" charset="-122"/>
              <a:ea typeface="黑体" pitchFamily="2" charset="-122"/>
            </a:endParaRPr>
          </a:p>
          <a:p>
            <a:pPr marL="741363" lvl="1" indent="-284163" eaLnBrk="0" hangingPunct="0">
              <a:lnSpc>
                <a:spcPct val="105000"/>
              </a:lnSpc>
              <a:spcBef>
                <a:spcPct val="40000"/>
              </a:spcBef>
              <a:buClr>
                <a:srgbClr val="FF0000"/>
              </a:buClr>
              <a:buSzPct val="100000"/>
            </a:pPr>
            <a:r>
              <a:rPr lang="zh-CN" altLang="en-US" dirty="0">
                <a:latin typeface="黑体" pitchFamily="2" charset="-122"/>
                <a:ea typeface="黑体" pitchFamily="2" charset="-122"/>
              </a:rPr>
              <a:t>每个程序虚拟空间最多可有：</a:t>
            </a:r>
            <a:r>
              <a:rPr lang="en-US" altLang="zh-CN" dirty="0">
                <a:latin typeface="黑体" pitchFamily="2" charset="-122"/>
                <a:ea typeface="黑体" pitchFamily="2" charset="-122"/>
              </a:rPr>
              <a:t>2</a:t>
            </a:r>
            <a:r>
              <a:rPr lang="en-US" altLang="zh-CN" baseline="30000" dirty="0">
                <a:latin typeface="黑体" pitchFamily="2" charset="-122"/>
                <a:ea typeface="黑体" pitchFamily="2" charset="-122"/>
              </a:rPr>
              <a:t>20</a:t>
            </a:r>
            <a:r>
              <a:rPr lang="zh-CN" altLang="en-US" dirty="0">
                <a:latin typeface="黑体" pitchFamily="2" charset="-122"/>
                <a:ea typeface="黑体" pitchFamily="2" charset="-122"/>
              </a:rPr>
              <a:t>个虚页</a:t>
            </a:r>
            <a:endParaRPr lang="en-US" altLang="zh-CN" dirty="0">
              <a:latin typeface="黑体" pitchFamily="2" charset="-122"/>
              <a:ea typeface="黑体" pitchFamily="2" charset="-122"/>
            </a:endParaRPr>
          </a:p>
          <a:p>
            <a:pPr marL="741363" lvl="1" indent="-284163" eaLnBrk="0" hangingPunct="0">
              <a:lnSpc>
                <a:spcPct val="105000"/>
              </a:lnSpc>
              <a:spcBef>
                <a:spcPct val="40000"/>
              </a:spcBef>
              <a:buClr>
                <a:srgbClr val="FF0000"/>
              </a:buClr>
              <a:buSzPct val="100000"/>
            </a:pPr>
            <a:r>
              <a:rPr lang="zh-CN" altLang="en-US" dirty="0">
                <a:latin typeface="黑体" pitchFamily="2" charset="-122"/>
                <a:ea typeface="黑体" pitchFamily="2" charset="-122"/>
              </a:rPr>
              <a:t>每个页表项：</a:t>
            </a:r>
            <a:r>
              <a:rPr lang="en-US" altLang="zh-CN" dirty="0">
                <a:latin typeface="黑体" pitchFamily="2" charset="-122"/>
                <a:ea typeface="黑体" pitchFamily="2" charset="-122"/>
              </a:rPr>
              <a:t>1</a:t>
            </a:r>
            <a:r>
              <a:rPr lang="zh-CN" altLang="en-US" dirty="0">
                <a:latin typeface="黑体" pitchFamily="2" charset="-122"/>
                <a:ea typeface="黑体" pitchFamily="2" charset="-122"/>
              </a:rPr>
              <a:t>位（有效位）</a:t>
            </a:r>
            <a:r>
              <a:rPr lang="en-US" altLang="zh-CN" dirty="0">
                <a:latin typeface="黑体" pitchFamily="2" charset="-122"/>
                <a:ea typeface="黑体" pitchFamily="2" charset="-122"/>
              </a:rPr>
              <a:t>+ 15</a:t>
            </a:r>
            <a:r>
              <a:rPr lang="zh-CN" altLang="en-US" dirty="0">
                <a:latin typeface="黑体" pitchFamily="2" charset="-122"/>
                <a:ea typeface="黑体" pitchFamily="2" charset="-122"/>
              </a:rPr>
              <a:t>位（实页号）</a:t>
            </a:r>
            <a:r>
              <a:rPr lang="en-US" altLang="zh-CN" dirty="0">
                <a:latin typeface="黑体" pitchFamily="2" charset="-122"/>
                <a:ea typeface="黑体" pitchFamily="2" charset="-122"/>
              </a:rPr>
              <a:t>= 16</a:t>
            </a:r>
            <a:r>
              <a:rPr lang="zh-CN" altLang="en-US" dirty="0">
                <a:latin typeface="黑体" pitchFamily="2" charset="-122"/>
                <a:ea typeface="黑体" pitchFamily="2" charset="-122"/>
              </a:rPr>
              <a:t>位</a:t>
            </a:r>
            <a:endParaRPr lang="en-US" altLang="zh-CN" dirty="0">
              <a:latin typeface="黑体" pitchFamily="2" charset="-122"/>
              <a:ea typeface="黑体" pitchFamily="2" charset="-122"/>
            </a:endParaRPr>
          </a:p>
          <a:p>
            <a:pPr marL="741363" lvl="1" indent="-284163" eaLnBrk="0" hangingPunct="0">
              <a:lnSpc>
                <a:spcPct val="105000"/>
              </a:lnSpc>
              <a:spcBef>
                <a:spcPct val="40000"/>
              </a:spcBef>
              <a:buClr>
                <a:srgbClr val="FF0000"/>
              </a:buClr>
              <a:buSzPct val="100000"/>
            </a:pPr>
            <a:r>
              <a:rPr lang="zh-CN" altLang="en-US" dirty="0">
                <a:latin typeface="黑体" pitchFamily="2" charset="-122"/>
                <a:ea typeface="黑体" pitchFamily="2" charset="-122"/>
              </a:rPr>
              <a:t>每个页表所占空间：</a:t>
            </a:r>
            <a:r>
              <a:rPr lang="en-US" altLang="zh-CN" dirty="0">
                <a:latin typeface="黑体" pitchFamily="2" charset="-122"/>
                <a:ea typeface="黑体" pitchFamily="2" charset="-122"/>
              </a:rPr>
              <a:t>2</a:t>
            </a:r>
            <a:r>
              <a:rPr lang="en-US" altLang="zh-CN" baseline="30000" dirty="0">
                <a:latin typeface="黑体" pitchFamily="2" charset="-122"/>
                <a:ea typeface="黑体" pitchFamily="2" charset="-122"/>
              </a:rPr>
              <a:t>20</a:t>
            </a:r>
            <a:r>
              <a:rPr lang="en-US" altLang="zh-CN" dirty="0">
                <a:latin typeface="黑体" pitchFamily="2" charset="-122"/>
                <a:ea typeface="黑体" pitchFamily="2" charset="-122"/>
              </a:rPr>
              <a:t>×16 = 16Mb = 2MB</a:t>
            </a:r>
            <a:endParaRPr lang="zh-CN" altLang="en-US" sz="20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General K-map Rules</a:t>
            </a:r>
          </a:p>
        </p:txBody>
      </p:sp>
      <p:sp>
        <p:nvSpPr>
          <p:cNvPr id="3" name="Content Placeholder 2"/>
          <p:cNvSpPr>
            <a:spLocks noGrp="1"/>
          </p:cNvSpPr>
          <p:nvPr>
            <p:ph idx="1"/>
          </p:nvPr>
        </p:nvSpPr>
        <p:spPr>
          <a:xfrm>
            <a:off x="457200" y="1600199"/>
            <a:ext cx="5486400" cy="4937760"/>
          </a:xfrm>
        </p:spPr>
        <p:txBody>
          <a:bodyPr>
            <a:normAutofit/>
          </a:bodyPr>
          <a:lstStyle/>
          <a:p>
            <a:r>
              <a:rPr lang="en-US" sz="2800" dirty="0"/>
              <a:t>Only group in powers of 2</a:t>
            </a:r>
          </a:p>
          <a:p>
            <a:pPr lvl="1"/>
            <a:r>
              <a:rPr lang="en-US" sz="2400" dirty="0">
                <a:solidFill>
                  <a:srgbClr val="FF0000"/>
                </a:solidFill>
              </a:rPr>
              <a:t>Grouping should be of size 2</a:t>
            </a:r>
            <a:r>
              <a:rPr lang="en-US" sz="2400" baseline="30000" dirty="0">
                <a:solidFill>
                  <a:srgbClr val="FF0000"/>
                </a:solidFill>
              </a:rPr>
              <a:t>i</a:t>
            </a:r>
            <a:r>
              <a:rPr lang="en-US" sz="2400" dirty="0">
                <a:solidFill>
                  <a:srgbClr val="FF0000"/>
                </a:solidFill>
              </a:rPr>
              <a:t> × 2</a:t>
            </a:r>
            <a:r>
              <a:rPr lang="en-US" sz="2400" baseline="30000" dirty="0">
                <a:solidFill>
                  <a:srgbClr val="FF0000"/>
                </a:solidFill>
              </a:rPr>
              <a:t>j</a:t>
            </a:r>
          </a:p>
          <a:p>
            <a:pPr lvl="1"/>
            <a:r>
              <a:rPr lang="en-US" sz="2400" dirty="0">
                <a:solidFill>
                  <a:schemeClr val="accent1"/>
                </a:solidFill>
              </a:rPr>
              <a:t>Applies for both directions</a:t>
            </a:r>
          </a:p>
          <a:p>
            <a:r>
              <a:rPr lang="en-US" sz="2800" dirty="0">
                <a:solidFill>
                  <a:schemeClr val="accent4"/>
                </a:solidFill>
              </a:rPr>
              <a:t>Wraps around in all directions</a:t>
            </a:r>
          </a:p>
          <a:p>
            <a:pPr lvl="1"/>
            <a:r>
              <a:rPr lang="en-US" sz="2400" dirty="0">
                <a:solidFill>
                  <a:schemeClr val="accent6"/>
                </a:solidFill>
              </a:rPr>
              <a:t>“Corners” case is extreme example</a:t>
            </a:r>
          </a:p>
          <a:p>
            <a:r>
              <a:rPr lang="en-US" sz="2800" dirty="0"/>
              <a:t>Always choose largest groupings possible</a:t>
            </a:r>
          </a:p>
          <a:p>
            <a:pPr lvl="1"/>
            <a:r>
              <a:rPr lang="en-US" sz="2400" dirty="0">
                <a:solidFill>
                  <a:srgbClr val="00B050"/>
                </a:solidFill>
              </a:rPr>
              <a:t>Avoid single cells whenever possible</a:t>
            </a:r>
          </a:p>
          <a:p>
            <a:pPr>
              <a:spcBef>
                <a:spcPts val="0"/>
              </a:spcBef>
            </a:pPr>
            <a:endParaRPr lang="en-US" sz="2800" dirty="0"/>
          </a:p>
          <a:p>
            <a:pPr>
              <a:spcBef>
                <a:spcPts val="1200"/>
              </a:spcBef>
            </a:pPr>
            <a:r>
              <a:rPr lang="en-US" sz="2800" dirty="0"/>
              <a:t>y =</a:t>
            </a:r>
          </a:p>
        </p:txBody>
      </p:sp>
      <p:sp>
        <p:nvSpPr>
          <p:cNvPr id="4" name="Date Placeholder 3"/>
          <p:cNvSpPr>
            <a:spLocks noGrp="1"/>
          </p:cNvSpPr>
          <p:nvPr>
            <p:ph type="dt" sz="half" idx="10"/>
          </p:nvPr>
        </p:nvSpPr>
        <p:spPr/>
        <p:txBody>
          <a:bodyPr/>
          <a:lstStyle/>
          <a:p>
            <a:r>
              <a:rPr lang="en-US">
                <a:solidFill>
                  <a:prstClr val="black">
                    <a:tint val="75000"/>
                  </a:prstClr>
                </a:solidFill>
              </a:rPr>
              <a:t>7/18/2012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#18</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5</a:t>
            </a:fld>
            <a:endParaRPr lang="en-US" dirty="0">
              <a:solidFill>
                <a:prstClr val="black">
                  <a:tint val="75000"/>
                </a:prst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59299035"/>
              </p:ext>
            </p:extLst>
          </p:nvPr>
        </p:nvGraphicFramePr>
        <p:xfrm>
          <a:off x="6081632" y="1588049"/>
          <a:ext cx="2743200" cy="22860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tblGrid>
              <a:tr h="457200">
                <a:tc>
                  <a:txBody>
                    <a:bodyPr/>
                    <a:lstStyle/>
                    <a:p>
                      <a:pPr algn="ctr"/>
                      <a:endParaRPr lang="en-US" sz="2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t>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01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11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10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57200">
                <a:tc>
                  <a:txBody>
                    <a:bodyPr/>
                    <a:lstStyle/>
                    <a:p>
                      <a:pPr algn="ctr"/>
                      <a:r>
                        <a:rPr lang="en-US" sz="2400" dirty="0"/>
                        <a:t>00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400"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US" sz="2400"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US" sz="2400" dirty="0"/>
                        <a:t>1</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57200">
                <a:tc>
                  <a:txBody>
                    <a:bodyPr/>
                    <a:lstStyle/>
                    <a:p>
                      <a:pPr algn="ctr"/>
                      <a:r>
                        <a:rPr lang="en-US" sz="2400" dirty="0"/>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tcPr>
                </a:tc>
                <a:tc>
                  <a:txBody>
                    <a:bodyPr/>
                    <a:lstStyle/>
                    <a:p>
                      <a:pPr algn="ctr"/>
                      <a:r>
                        <a:rPr lang="en-US" sz="2400" dirty="0"/>
                        <a:t>1</a:t>
                      </a:r>
                    </a:p>
                  </a:txBody>
                  <a:tcPr anchor="ctr"/>
                </a:tc>
                <a:tc>
                  <a:txBody>
                    <a:bodyPr/>
                    <a:lstStyle/>
                    <a:p>
                      <a:pPr algn="ctr"/>
                      <a:r>
                        <a:rPr lang="en-US" sz="2400" dirty="0"/>
                        <a:t>1</a:t>
                      </a:r>
                    </a:p>
                  </a:txBody>
                  <a:tcPr anchor="ctr"/>
                </a:tc>
                <a:tc>
                  <a:txBody>
                    <a:bodyPr/>
                    <a:lstStyle/>
                    <a:p>
                      <a:pPr algn="ctr"/>
                      <a:r>
                        <a:rPr lang="en-US" sz="2400" dirty="0"/>
                        <a:t>0</a:t>
                      </a:r>
                    </a:p>
                  </a:txBody>
                  <a:tcPr anchor="ctr"/>
                </a:tc>
                <a:extLst>
                  <a:ext uri="{0D108BD9-81ED-4DB2-BD59-A6C34878D82A}">
                    <a16:rowId xmlns:a16="http://schemas.microsoft.com/office/drawing/2014/main" val="10002"/>
                  </a:ext>
                </a:extLst>
              </a:tr>
              <a:tr h="457200">
                <a:tc>
                  <a:txBody>
                    <a:bodyPr/>
                    <a:lstStyle/>
                    <a:p>
                      <a:pPr algn="ctr"/>
                      <a:r>
                        <a:rPr lang="en-US" sz="2400" dirty="0"/>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tcPr>
                </a:tc>
                <a:tc>
                  <a:txBody>
                    <a:bodyPr/>
                    <a:lstStyle/>
                    <a:p>
                      <a:pPr algn="ctr"/>
                      <a:r>
                        <a:rPr lang="en-US" sz="2400" dirty="0"/>
                        <a:t>1</a:t>
                      </a:r>
                    </a:p>
                  </a:txBody>
                  <a:tcPr anchor="ctr"/>
                </a:tc>
                <a:tc>
                  <a:txBody>
                    <a:bodyPr/>
                    <a:lstStyle/>
                    <a:p>
                      <a:pPr algn="ctr"/>
                      <a:r>
                        <a:rPr lang="en-US" sz="2400" dirty="0"/>
                        <a:t>1</a:t>
                      </a:r>
                    </a:p>
                  </a:txBody>
                  <a:tcPr anchor="ctr"/>
                </a:tc>
                <a:tc>
                  <a:txBody>
                    <a:bodyPr/>
                    <a:lstStyle/>
                    <a:p>
                      <a:pPr algn="ctr"/>
                      <a:r>
                        <a:rPr lang="en-US" sz="2400" dirty="0"/>
                        <a:t>1</a:t>
                      </a:r>
                    </a:p>
                  </a:txBody>
                  <a:tcPr anchor="ctr"/>
                </a:tc>
                <a:extLst>
                  <a:ext uri="{0D108BD9-81ED-4DB2-BD59-A6C34878D82A}">
                    <a16:rowId xmlns:a16="http://schemas.microsoft.com/office/drawing/2014/main" val="10003"/>
                  </a:ext>
                </a:extLst>
              </a:tr>
              <a:tr h="457200">
                <a:tc>
                  <a:txBody>
                    <a:bodyPr/>
                    <a:lstStyle/>
                    <a:p>
                      <a:pPr algn="ctr"/>
                      <a:r>
                        <a:rPr lang="en-US" sz="2400" dirty="0"/>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sz="2400" dirty="0"/>
                        <a:t>0</a:t>
                      </a:r>
                    </a:p>
                  </a:txBody>
                  <a:tcPr anchor="ctr"/>
                </a:tc>
                <a:tc>
                  <a:txBody>
                    <a:bodyPr/>
                    <a:lstStyle/>
                    <a:p>
                      <a:pPr algn="ctr"/>
                      <a:r>
                        <a:rPr lang="en-US" sz="2400" dirty="0"/>
                        <a:t>0</a:t>
                      </a:r>
                    </a:p>
                  </a:txBody>
                  <a:tcPr anchor="ctr"/>
                </a:tc>
                <a:tc>
                  <a:txBody>
                    <a:bodyPr/>
                    <a:lstStyle/>
                    <a:p>
                      <a:pPr algn="ctr"/>
                      <a:r>
                        <a:rPr lang="en-US" sz="2400" dirty="0"/>
                        <a:t>1</a:t>
                      </a:r>
                    </a:p>
                  </a:txBody>
                  <a:tcPr anchor="ctr"/>
                </a:tc>
                <a:extLst>
                  <a:ext uri="{0D108BD9-81ED-4DB2-BD59-A6C34878D82A}">
                    <a16:rowId xmlns:a16="http://schemas.microsoft.com/office/drawing/2014/main" val="10004"/>
                  </a:ext>
                </a:extLst>
              </a:tr>
            </a:tbl>
          </a:graphicData>
        </a:graphic>
      </p:graphicFrame>
      <p:grpSp>
        <p:nvGrpSpPr>
          <p:cNvPr id="8" name="Group 7"/>
          <p:cNvGrpSpPr/>
          <p:nvPr/>
        </p:nvGrpSpPr>
        <p:grpSpPr>
          <a:xfrm>
            <a:off x="5869735" y="1330238"/>
            <a:ext cx="856849" cy="814172"/>
            <a:chOff x="5456086" y="4673278"/>
            <a:chExt cx="856849" cy="814172"/>
          </a:xfrm>
        </p:grpSpPr>
        <p:cxnSp>
          <p:nvCxnSpPr>
            <p:cNvPr id="9" name="Straight Connector 8"/>
            <p:cNvCxnSpPr/>
            <p:nvPr/>
          </p:nvCxnSpPr>
          <p:spPr>
            <a:xfrm>
              <a:off x="5934636" y="5120640"/>
              <a:ext cx="274320" cy="2743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818889" y="4673278"/>
              <a:ext cx="494046" cy="461665"/>
            </a:xfrm>
            <a:prstGeom prst="rect">
              <a:avLst/>
            </a:prstGeom>
            <a:noFill/>
          </p:spPr>
          <p:txBody>
            <a:bodyPr wrap="none" rtlCol="0">
              <a:spAutoFit/>
            </a:bodyPr>
            <a:lstStyle/>
            <a:p>
              <a:pPr defTabSz="457200" fontAlgn="auto">
                <a:spcBef>
                  <a:spcPts val="0"/>
                </a:spcBef>
                <a:spcAft>
                  <a:spcPts val="0"/>
                </a:spcAft>
              </a:pPr>
              <a:r>
                <a:rPr lang="en-US" sz="2400" b="0" dirty="0" err="1">
                  <a:solidFill>
                    <a:prstClr val="black"/>
                  </a:solidFill>
                  <a:latin typeface="Calibri"/>
                  <a:ea typeface="+mn-ea"/>
                </a:rPr>
                <a:t>ab</a:t>
              </a:r>
              <a:endParaRPr lang="en-US" sz="2400" b="0" dirty="0">
                <a:solidFill>
                  <a:prstClr val="black"/>
                </a:solidFill>
                <a:latin typeface="Calibri"/>
                <a:ea typeface="+mn-ea"/>
              </a:endParaRPr>
            </a:p>
          </p:txBody>
        </p:sp>
        <p:sp>
          <p:nvSpPr>
            <p:cNvPr id="11" name="TextBox 10"/>
            <p:cNvSpPr txBox="1"/>
            <p:nvPr/>
          </p:nvSpPr>
          <p:spPr>
            <a:xfrm>
              <a:off x="5456086" y="5025785"/>
              <a:ext cx="476412" cy="461665"/>
            </a:xfrm>
            <a:prstGeom prst="rect">
              <a:avLst/>
            </a:prstGeom>
            <a:noFill/>
          </p:spPr>
          <p:txBody>
            <a:bodyPr wrap="none" rtlCol="0">
              <a:spAutoFit/>
            </a:bodyPr>
            <a:lstStyle/>
            <a:p>
              <a:pPr defTabSz="457200" fontAlgn="auto">
                <a:spcBef>
                  <a:spcPts val="0"/>
                </a:spcBef>
                <a:spcAft>
                  <a:spcPts val="0"/>
                </a:spcAft>
              </a:pPr>
              <a:r>
                <a:rPr lang="en-US" sz="2400" b="0" dirty="0" err="1">
                  <a:solidFill>
                    <a:prstClr val="black"/>
                  </a:solidFill>
                  <a:latin typeface="Calibri"/>
                  <a:ea typeface="+mn-ea"/>
                </a:rPr>
                <a:t>cd</a:t>
              </a:r>
              <a:endParaRPr lang="en-US" sz="2400" b="0" dirty="0">
                <a:solidFill>
                  <a:prstClr val="black"/>
                </a:solidFill>
                <a:latin typeface="Calibri"/>
                <a:ea typeface="+mn-ea"/>
              </a:endParaRPr>
            </a:p>
          </p:txBody>
        </p:sp>
      </p:grpSp>
      <p:sp>
        <p:nvSpPr>
          <p:cNvPr id="12" name="TextBox 11"/>
          <p:cNvSpPr txBox="1"/>
          <p:nvPr/>
        </p:nvSpPr>
        <p:spPr>
          <a:xfrm>
            <a:off x="6126480" y="4114800"/>
            <a:ext cx="2926080" cy="2677656"/>
          </a:xfrm>
          <a:prstGeom prst="rect">
            <a:avLst/>
          </a:prstGeom>
          <a:noFill/>
        </p:spPr>
        <p:txBody>
          <a:bodyPr wrap="square" rtlCol="0">
            <a:spAutoFit/>
          </a:bodyPr>
          <a:lstStyle/>
          <a:p>
            <a:pPr marL="457200" indent="-457200" defTabSz="457200" fontAlgn="auto">
              <a:spcBef>
                <a:spcPts val="0"/>
              </a:spcBef>
              <a:spcAft>
                <a:spcPts val="0"/>
              </a:spcAft>
              <a:buFont typeface="+mj-lt"/>
              <a:buAutoNum type="arabicParenR"/>
            </a:pPr>
            <a:r>
              <a:rPr lang="en-US" sz="2400" b="0" dirty="0">
                <a:solidFill>
                  <a:srgbClr val="FF0000"/>
                </a:solidFill>
                <a:latin typeface="Calibri"/>
                <a:ea typeface="+mn-ea"/>
              </a:rPr>
              <a:t>NOT a valid group</a:t>
            </a:r>
          </a:p>
          <a:p>
            <a:pPr marL="457200" indent="-457200" defTabSz="457200" fontAlgn="auto">
              <a:spcBef>
                <a:spcPts val="0"/>
              </a:spcBef>
              <a:spcAft>
                <a:spcPts val="0"/>
              </a:spcAft>
              <a:buFont typeface="+mj-lt"/>
              <a:buAutoNum type="arabicParenR"/>
            </a:pPr>
            <a:r>
              <a:rPr lang="en-US" sz="2400" b="0" dirty="0">
                <a:solidFill>
                  <a:srgbClr val="4F81BD"/>
                </a:solidFill>
                <a:latin typeface="Calibri"/>
                <a:ea typeface="+mn-ea"/>
              </a:rPr>
              <a:t>IS a valid group</a:t>
            </a:r>
          </a:p>
          <a:p>
            <a:pPr marL="457200" indent="-457200" defTabSz="457200" fontAlgn="auto">
              <a:spcBef>
                <a:spcPts val="0"/>
              </a:spcBef>
              <a:spcAft>
                <a:spcPts val="0"/>
              </a:spcAft>
              <a:buFont typeface="+mj-lt"/>
              <a:buAutoNum type="arabicParenR"/>
            </a:pPr>
            <a:r>
              <a:rPr lang="en-US" sz="2400" b="0" dirty="0">
                <a:solidFill>
                  <a:srgbClr val="8064A2"/>
                </a:solidFill>
                <a:latin typeface="Calibri"/>
                <a:ea typeface="+mn-ea"/>
              </a:rPr>
              <a:t>IS a valid group</a:t>
            </a:r>
          </a:p>
          <a:p>
            <a:pPr marL="457200" indent="-457200" defTabSz="457200" fontAlgn="auto">
              <a:spcBef>
                <a:spcPts val="0"/>
              </a:spcBef>
              <a:spcAft>
                <a:spcPts val="0"/>
              </a:spcAft>
              <a:buFont typeface="+mj-lt"/>
              <a:buAutoNum type="arabicParenR"/>
            </a:pPr>
            <a:r>
              <a:rPr lang="en-US" sz="2400" b="0" dirty="0">
                <a:solidFill>
                  <a:srgbClr val="F79646"/>
                </a:solidFill>
                <a:latin typeface="Calibri"/>
                <a:ea typeface="+mn-ea"/>
              </a:rPr>
              <a:t>“Corners” case</a:t>
            </a:r>
          </a:p>
          <a:p>
            <a:pPr marL="457200" indent="-457200" defTabSz="457200" fontAlgn="auto">
              <a:spcBef>
                <a:spcPts val="0"/>
              </a:spcBef>
              <a:spcAft>
                <a:spcPts val="0"/>
              </a:spcAft>
              <a:buFont typeface="+mj-lt"/>
              <a:buAutoNum type="arabicParenR"/>
            </a:pPr>
            <a:r>
              <a:rPr lang="en-US" sz="2400" b="0" dirty="0">
                <a:solidFill>
                  <a:srgbClr val="00B050"/>
                </a:solidFill>
                <a:latin typeface="Calibri"/>
                <a:ea typeface="+mn-ea"/>
              </a:rPr>
              <a:t>1 of 2 good choices here </a:t>
            </a:r>
            <a:br>
              <a:rPr lang="en-US" sz="2400" b="0" dirty="0">
                <a:solidFill>
                  <a:srgbClr val="00B050"/>
                </a:solidFill>
                <a:latin typeface="Calibri"/>
                <a:ea typeface="+mn-ea"/>
              </a:rPr>
            </a:br>
            <a:r>
              <a:rPr lang="en-US" sz="2400" b="0" dirty="0">
                <a:solidFill>
                  <a:srgbClr val="00B050"/>
                </a:solidFill>
                <a:latin typeface="Calibri"/>
                <a:ea typeface="+mn-ea"/>
              </a:rPr>
              <a:t>(spot the other?)</a:t>
            </a:r>
          </a:p>
        </p:txBody>
      </p:sp>
      <p:sp>
        <p:nvSpPr>
          <p:cNvPr id="13" name="Oval 12"/>
          <p:cNvSpPr/>
          <p:nvPr/>
        </p:nvSpPr>
        <p:spPr>
          <a:xfrm>
            <a:off x="7280476" y="3009418"/>
            <a:ext cx="1516283" cy="3703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b="0">
              <a:solidFill>
                <a:prstClr val="white"/>
              </a:solidFill>
            </a:endParaRPr>
          </a:p>
        </p:txBody>
      </p:sp>
      <p:sp>
        <p:nvSpPr>
          <p:cNvPr id="14" name="Rounded Rectangle 13"/>
          <p:cNvSpPr/>
          <p:nvPr/>
        </p:nvSpPr>
        <p:spPr>
          <a:xfrm>
            <a:off x="7257327" y="2558005"/>
            <a:ext cx="925974" cy="81022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b="0">
              <a:solidFill>
                <a:prstClr val="white"/>
              </a:solidFill>
            </a:endParaRPr>
          </a:p>
        </p:txBody>
      </p:sp>
      <p:grpSp>
        <p:nvGrpSpPr>
          <p:cNvPr id="17" name="Group 16"/>
          <p:cNvGrpSpPr/>
          <p:nvPr/>
        </p:nvGrpSpPr>
        <p:grpSpPr>
          <a:xfrm>
            <a:off x="6182809" y="2106593"/>
            <a:ext cx="3076937" cy="349170"/>
            <a:chOff x="6182809" y="2106593"/>
            <a:chExt cx="3076937" cy="349170"/>
          </a:xfrm>
        </p:grpSpPr>
        <p:sp>
          <p:nvSpPr>
            <p:cNvPr id="15" name="Arc 14"/>
            <p:cNvSpPr/>
            <p:nvPr/>
          </p:nvSpPr>
          <p:spPr>
            <a:xfrm>
              <a:off x="8345346" y="2106593"/>
              <a:ext cx="914400" cy="335666"/>
            </a:xfrm>
            <a:prstGeom prst="arc">
              <a:avLst>
                <a:gd name="adj1" fmla="val 2829961"/>
                <a:gd name="adj2" fmla="val 18599281"/>
              </a:avLst>
            </a:prstGeom>
            <a:ln w="254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fontAlgn="auto">
                <a:spcBef>
                  <a:spcPts val="0"/>
                </a:spcBef>
                <a:spcAft>
                  <a:spcPts val="0"/>
                </a:spcAft>
              </a:pPr>
              <a:endParaRPr lang="en-US" b="0">
                <a:solidFill>
                  <a:prstClr val="black"/>
                </a:solidFill>
              </a:endParaRPr>
            </a:p>
          </p:txBody>
        </p:sp>
        <p:sp>
          <p:nvSpPr>
            <p:cNvPr id="16" name="Arc 15"/>
            <p:cNvSpPr/>
            <p:nvPr/>
          </p:nvSpPr>
          <p:spPr>
            <a:xfrm flipH="1">
              <a:off x="6182809" y="2120097"/>
              <a:ext cx="914400" cy="335666"/>
            </a:xfrm>
            <a:prstGeom prst="arc">
              <a:avLst>
                <a:gd name="adj1" fmla="val 2829961"/>
                <a:gd name="adj2" fmla="val 18599281"/>
              </a:avLst>
            </a:prstGeom>
            <a:ln w="254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fontAlgn="auto">
                <a:spcBef>
                  <a:spcPts val="0"/>
                </a:spcBef>
                <a:spcAft>
                  <a:spcPts val="0"/>
                </a:spcAft>
              </a:pPr>
              <a:endParaRPr lang="en-US" b="0">
                <a:solidFill>
                  <a:prstClr val="black"/>
                </a:solidFill>
              </a:endParaRPr>
            </a:p>
          </p:txBody>
        </p:sp>
      </p:grpSp>
      <p:grpSp>
        <p:nvGrpSpPr>
          <p:cNvPr id="26" name="Group 25"/>
          <p:cNvGrpSpPr/>
          <p:nvPr/>
        </p:nvGrpSpPr>
        <p:grpSpPr>
          <a:xfrm>
            <a:off x="6506902" y="1882817"/>
            <a:ext cx="2446116" cy="2170252"/>
            <a:chOff x="6506902" y="1882817"/>
            <a:chExt cx="2446116" cy="2170252"/>
          </a:xfrm>
        </p:grpSpPr>
        <p:sp>
          <p:nvSpPr>
            <p:cNvPr id="22" name="Freeform 21"/>
            <p:cNvSpPr/>
            <p:nvPr/>
          </p:nvSpPr>
          <p:spPr>
            <a:xfrm>
              <a:off x="6562846" y="3420320"/>
              <a:ext cx="617316" cy="607671"/>
            </a:xfrm>
            <a:custGeom>
              <a:avLst/>
              <a:gdLst>
                <a:gd name="connsiteX0" fmla="*/ 0 w 617316"/>
                <a:gd name="connsiteY0" fmla="*/ 86810 h 607671"/>
                <a:gd name="connsiteX1" fmla="*/ 532435 w 617316"/>
                <a:gd name="connsiteY1" fmla="*/ 86810 h 607671"/>
                <a:gd name="connsiteX2" fmla="*/ 509286 w 617316"/>
                <a:gd name="connsiteY2" fmla="*/ 607671 h 607671"/>
              </a:gdLst>
              <a:ahLst/>
              <a:cxnLst>
                <a:cxn ang="0">
                  <a:pos x="connsiteX0" y="connsiteY0"/>
                </a:cxn>
                <a:cxn ang="0">
                  <a:pos x="connsiteX1" y="connsiteY1"/>
                </a:cxn>
                <a:cxn ang="0">
                  <a:pos x="connsiteX2" y="connsiteY2"/>
                </a:cxn>
              </a:cxnLst>
              <a:rect l="l" t="t" r="r" b="b"/>
              <a:pathLst>
                <a:path w="617316" h="607671">
                  <a:moveTo>
                    <a:pt x="0" y="86810"/>
                  </a:moveTo>
                  <a:cubicBezTo>
                    <a:pt x="223777" y="43405"/>
                    <a:pt x="447554" y="0"/>
                    <a:pt x="532435" y="86810"/>
                  </a:cubicBezTo>
                  <a:cubicBezTo>
                    <a:pt x="617316" y="173620"/>
                    <a:pt x="563301" y="390645"/>
                    <a:pt x="509286" y="60767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fontAlgn="auto">
                <a:spcBef>
                  <a:spcPts val="0"/>
                </a:spcBef>
                <a:spcAft>
                  <a:spcPts val="0"/>
                </a:spcAft>
              </a:pPr>
              <a:endParaRPr lang="en-US" b="0">
                <a:solidFill>
                  <a:prstClr val="black"/>
                </a:solidFill>
              </a:endParaRPr>
            </a:p>
          </p:txBody>
        </p:sp>
        <p:sp>
          <p:nvSpPr>
            <p:cNvPr id="23" name="Freeform 22"/>
            <p:cNvSpPr/>
            <p:nvPr/>
          </p:nvSpPr>
          <p:spPr>
            <a:xfrm flipV="1">
              <a:off x="6506902" y="1894391"/>
              <a:ext cx="617316" cy="607671"/>
            </a:xfrm>
            <a:custGeom>
              <a:avLst/>
              <a:gdLst>
                <a:gd name="connsiteX0" fmla="*/ 0 w 617316"/>
                <a:gd name="connsiteY0" fmla="*/ 86810 h 607671"/>
                <a:gd name="connsiteX1" fmla="*/ 532435 w 617316"/>
                <a:gd name="connsiteY1" fmla="*/ 86810 h 607671"/>
                <a:gd name="connsiteX2" fmla="*/ 509286 w 617316"/>
                <a:gd name="connsiteY2" fmla="*/ 607671 h 607671"/>
              </a:gdLst>
              <a:ahLst/>
              <a:cxnLst>
                <a:cxn ang="0">
                  <a:pos x="connsiteX0" y="connsiteY0"/>
                </a:cxn>
                <a:cxn ang="0">
                  <a:pos x="connsiteX1" y="connsiteY1"/>
                </a:cxn>
                <a:cxn ang="0">
                  <a:pos x="connsiteX2" y="connsiteY2"/>
                </a:cxn>
              </a:cxnLst>
              <a:rect l="l" t="t" r="r" b="b"/>
              <a:pathLst>
                <a:path w="617316" h="607671">
                  <a:moveTo>
                    <a:pt x="0" y="86810"/>
                  </a:moveTo>
                  <a:cubicBezTo>
                    <a:pt x="223777" y="43405"/>
                    <a:pt x="447554" y="0"/>
                    <a:pt x="532435" y="86810"/>
                  </a:cubicBezTo>
                  <a:cubicBezTo>
                    <a:pt x="617316" y="173620"/>
                    <a:pt x="563301" y="390645"/>
                    <a:pt x="509286" y="60767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fontAlgn="auto">
                <a:spcBef>
                  <a:spcPts val="0"/>
                </a:spcBef>
                <a:spcAft>
                  <a:spcPts val="0"/>
                </a:spcAft>
              </a:pPr>
              <a:endParaRPr lang="en-US" b="0">
                <a:solidFill>
                  <a:prstClr val="black"/>
                </a:solidFill>
              </a:endParaRPr>
            </a:p>
          </p:txBody>
        </p:sp>
        <p:sp>
          <p:nvSpPr>
            <p:cNvPr id="24" name="Freeform 23"/>
            <p:cNvSpPr/>
            <p:nvPr/>
          </p:nvSpPr>
          <p:spPr>
            <a:xfrm flipH="1">
              <a:off x="8324127" y="3445398"/>
              <a:ext cx="617316" cy="607671"/>
            </a:xfrm>
            <a:custGeom>
              <a:avLst/>
              <a:gdLst>
                <a:gd name="connsiteX0" fmla="*/ 0 w 617316"/>
                <a:gd name="connsiteY0" fmla="*/ 86810 h 607671"/>
                <a:gd name="connsiteX1" fmla="*/ 532435 w 617316"/>
                <a:gd name="connsiteY1" fmla="*/ 86810 h 607671"/>
                <a:gd name="connsiteX2" fmla="*/ 509286 w 617316"/>
                <a:gd name="connsiteY2" fmla="*/ 607671 h 607671"/>
              </a:gdLst>
              <a:ahLst/>
              <a:cxnLst>
                <a:cxn ang="0">
                  <a:pos x="connsiteX0" y="connsiteY0"/>
                </a:cxn>
                <a:cxn ang="0">
                  <a:pos x="connsiteX1" y="connsiteY1"/>
                </a:cxn>
                <a:cxn ang="0">
                  <a:pos x="connsiteX2" y="connsiteY2"/>
                </a:cxn>
              </a:cxnLst>
              <a:rect l="l" t="t" r="r" b="b"/>
              <a:pathLst>
                <a:path w="617316" h="607671">
                  <a:moveTo>
                    <a:pt x="0" y="86810"/>
                  </a:moveTo>
                  <a:cubicBezTo>
                    <a:pt x="223777" y="43405"/>
                    <a:pt x="447554" y="0"/>
                    <a:pt x="532435" y="86810"/>
                  </a:cubicBezTo>
                  <a:cubicBezTo>
                    <a:pt x="617316" y="173620"/>
                    <a:pt x="563301" y="390645"/>
                    <a:pt x="509286" y="60767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fontAlgn="auto">
                <a:spcBef>
                  <a:spcPts val="0"/>
                </a:spcBef>
                <a:spcAft>
                  <a:spcPts val="0"/>
                </a:spcAft>
              </a:pPr>
              <a:endParaRPr lang="en-US" b="0">
                <a:solidFill>
                  <a:prstClr val="black"/>
                </a:solidFill>
              </a:endParaRPr>
            </a:p>
          </p:txBody>
        </p:sp>
        <p:sp>
          <p:nvSpPr>
            <p:cNvPr id="25" name="Freeform 24"/>
            <p:cNvSpPr/>
            <p:nvPr/>
          </p:nvSpPr>
          <p:spPr>
            <a:xfrm rot="10800000">
              <a:off x="8335702" y="1882817"/>
              <a:ext cx="617316" cy="607671"/>
            </a:xfrm>
            <a:custGeom>
              <a:avLst/>
              <a:gdLst>
                <a:gd name="connsiteX0" fmla="*/ 0 w 617316"/>
                <a:gd name="connsiteY0" fmla="*/ 86810 h 607671"/>
                <a:gd name="connsiteX1" fmla="*/ 532435 w 617316"/>
                <a:gd name="connsiteY1" fmla="*/ 86810 h 607671"/>
                <a:gd name="connsiteX2" fmla="*/ 509286 w 617316"/>
                <a:gd name="connsiteY2" fmla="*/ 607671 h 607671"/>
              </a:gdLst>
              <a:ahLst/>
              <a:cxnLst>
                <a:cxn ang="0">
                  <a:pos x="connsiteX0" y="connsiteY0"/>
                </a:cxn>
                <a:cxn ang="0">
                  <a:pos x="connsiteX1" y="connsiteY1"/>
                </a:cxn>
                <a:cxn ang="0">
                  <a:pos x="connsiteX2" y="connsiteY2"/>
                </a:cxn>
              </a:cxnLst>
              <a:rect l="l" t="t" r="r" b="b"/>
              <a:pathLst>
                <a:path w="617316" h="607671">
                  <a:moveTo>
                    <a:pt x="0" y="86810"/>
                  </a:moveTo>
                  <a:cubicBezTo>
                    <a:pt x="223777" y="43405"/>
                    <a:pt x="447554" y="0"/>
                    <a:pt x="532435" y="86810"/>
                  </a:cubicBezTo>
                  <a:cubicBezTo>
                    <a:pt x="617316" y="173620"/>
                    <a:pt x="563301" y="390645"/>
                    <a:pt x="509286" y="60767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fontAlgn="auto">
                <a:spcBef>
                  <a:spcPts val="0"/>
                </a:spcBef>
                <a:spcAft>
                  <a:spcPts val="0"/>
                </a:spcAft>
              </a:pPr>
              <a:endParaRPr lang="en-US" b="0">
                <a:solidFill>
                  <a:prstClr val="black"/>
                </a:solidFill>
              </a:endParaRPr>
            </a:p>
          </p:txBody>
        </p:sp>
      </p:grpSp>
      <p:sp>
        <p:nvSpPr>
          <p:cNvPr id="27" name="TextBox 26"/>
          <p:cNvSpPr txBox="1"/>
          <p:nvPr/>
        </p:nvSpPr>
        <p:spPr>
          <a:xfrm>
            <a:off x="1284818" y="5822078"/>
            <a:ext cx="562975" cy="523220"/>
          </a:xfrm>
          <a:prstGeom prst="rect">
            <a:avLst/>
          </a:prstGeom>
          <a:noFill/>
        </p:spPr>
        <p:txBody>
          <a:bodyPr wrap="none" rtlCol="0">
            <a:spAutoFit/>
          </a:bodyPr>
          <a:lstStyle/>
          <a:p>
            <a:pPr defTabSz="457200" fontAlgn="auto">
              <a:spcBef>
                <a:spcPts val="0"/>
              </a:spcBef>
              <a:spcAft>
                <a:spcPts val="0"/>
              </a:spcAft>
            </a:pPr>
            <a:r>
              <a:rPr lang="en-US" sz="2800" b="0" dirty="0" err="1">
                <a:solidFill>
                  <a:srgbClr val="4F81BD"/>
                </a:solidFill>
                <a:latin typeface="Calibri"/>
                <a:ea typeface="+mn-ea"/>
              </a:rPr>
              <a:t>bd</a:t>
            </a:r>
            <a:endParaRPr lang="en-US" sz="2800" b="0" dirty="0">
              <a:solidFill>
                <a:srgbClr val="4F81BD"/>
              </a:solidFill>
              <a:latin typeface="Calibri"/>
              <a:ea typeface="+mn-ea"/>
            </a:endParaRPr>
          </a:p>
        </p:txBody>
      </p:sp>
      <p:sp>
        <p:nvSpPr>
          <p:cNvPr id="28" name="TextBox 27"/>
          <p:cNvSpPr txBox="1"/>
          <p:nvPr/>
        </p:nvSpPr>
        <p:spPr>
          <a:xfrm>
            <a:off x="1761274" y="5824010"/>
            <a:ext cx="978409" cy="523220"/>
          </a:xfrm>
          <a:prstGeom prst="rect">
            <a:avLst/>
          </a:prstGeom>
          <a:noFill/>
        </p:spPr>
        <p:txBody>
          <a:bodyPr wrap="none" rtlCol="0">
            <a:spAutoFit/>
          </a:bodyPr>
          <a:lstStyle/>
          <a:p>
            <a:pPr defTabSz="457200" fontAlgn="auto">
              <a:spcBef>
                <a:spcPts val="0"/>
              </a:spcBef>
              <a:spcAft>
                <a:spcPts val="0"/>
              </a:spcAft>
            </a:pPr>
            <a:r>
              <a:rPr lang="en-US" sz="2800" b="0" dirty="0">
                <a:solidFill>
                  <a:prstClr val="black"/>
                </a:solidFill>
                <a:latin typeface="Calibri"/>
                <a:ea typeface="+mn-ea"/>
              </a:rPr>
              <a:t>+ </a:t>
            </a:r>
            <a:r>
              <a:rPr lang="en-US" sz="2800" b="0" dirty="0" err="1">
                <a:solidFill>
                  <a:srgbClr val="F79646"/>
                </a:solidFill>
                <a:latin typeface="Calibri"/>
                <a:ea typeface="+mn-ea"/>
              </a:rPr>
              <a:t>b’d</a:t>
            </a:r>
            <a:r>
              <a:rPr lang="en-US" sz="2800" b="0" dirty="0">
                <a:solidFill>
                  <a:srgbClr val="F79646"/>
                </a:solidFill>
                <a:latin typeface="Calibri"/>
                <a:ea typeface="+mn-ea"/>
              </a:rPr>
              <a:t>’</a:t>
            </a:r>
          </a:p>
        </p:txBody>
      </p:sp>
      <p:sp>
        <p:nvSpPr>
          <p:cNvPr id="29" name="TextBox 28"/>
          <p:cNvSpPr txBox="1"/>
          <p:nvPr/>
        </p:nvSpPr>
        <p:spPr>
          <a:xfrm>
            <a:off x="2629382" y="5823997"/>
            <a:ext cx="958917" cy="523220"/>
          </a:xfrm>
          <a:prstGeom prst="rect">
            <a:avLst/>
          </a:prstGeom>
          <a:noFill/>
        </p:spPr>
        <p:txBody>
          <a:bodyPr wrap="none" rtlCol="0">
            <a:spAutoFit/>
          </a:bodyPr>
          <a:lstStyle/>
          <a:p>
            <a:pPr defTabSz="457200" fontAlgn="auto">
              <a:spcBef>
                <a:spcPts val="0"/>
              </a:spcBef>
              <a:spcAft>
                <a:spcPts val="0"/>
              </a:spcAft>
            </a:pPr>
            <a:r>
              <a:rPr lang="en-US" sz="2800" b="0" dirty="0">
                <a:solidFill>
                  <a:prstClr val="black"/>
                </a:solidFill>
                <a:latin typeface="Calibri"/>
                <a:ea typeface="+mn-ea"/>
              </a:rPr>
              <a:t>+ </a:t>
            </a:r>
            <a:r>
              <a:rPr lang="en-US" sz="2800" b="0" dirty="0" err="1">
                <a:solidFill>
                  <a:srgbClr val="00B050"/>
                </a:solidFill>
                <a:latin typeface="Calibri"/>
                <a:ea typeface="+mn-ea"/>
              </a:rPr>
              <a:t>acd</a:t>
            </a:r>
            <a:endParaRPr lang="en-US" sz="2800" b="0" dirty="0">
              <a:solidFill>
                <a:srgbClr val="00B050"/>
              </a:solidFill>
              <a:latin typeface="Calibri"/>
              <a:ea typeface="+mn-ea"/>
            </a:endParaRPr>
          </a:p>
        </p:txBody>
      </p:sp>
      <p:sp>
        <p:nvSpPr>
          <p:cNvPr id="30" name="Oval 29"/>
          <p:cNvSpPr/>
          <p:nvPr/>
        </p:nvSpPr>
        <p:spPr>
          <a:xfrm>
            <a:off x="7789761" y="3009418"/>
            <a:ext cx="983848" cy="37039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b="0">
              <a:solidFill>
                <a:prstClr val="white"/>
              </a:solidFill>
            </a:endParaRPr>
          </a:p>
        </p:txBody>
      </p:sp>
      <p:sp>
        <p:nvSpPr>
          <p:cNvPr id="31" name="流程图: 卡片 30"/>
          <p:cNvSpPr/>
          <p:nvPr/>
        </p:nvSpPr>
        <p:spPr>
          <a:xfrm>
            <a:off x="7097208" y="-27384"/>
            <a:ext cx="2041135" cy="1357622"/>
          </a:xfrm>
          <a:prstGeom prst="flowChartPunchedCard">
            <a:avLst/>
          </a:prstGeom>
        </p:spPr>
        <p:style>
          <a:lnRef idx="1">
            <a:schemeClr val="accent1"/>
          </a:lnRef>
          <a:fillRef idx="3">
            <a:schemeClr val="accent1"/>
          </a:fillRef>
          <a:effectRef idx="2">
            <a:schemeClr val="accent1"/>
          </a:effectRef>
          <a:fontRef idx="minor">
            <a:schemeClr val="lt1"/>
          </a:fontRef>
        </p:style>
        <p:txBody>
          <a:bodyPr rtlCol="0" anchor="ctr"/>
          <a:lstStyle/>
          <a:p>
            <a:pPr algn="just" fontAlgn="auto">
              <a:spcBef>
                <a:spcPts val="0"/>
              </a:spcBef>
              <a:spcAft>
                <a:spcPts val="0"/>
              </a:spcAft>
            </a:pPr>
            <a:r>
              <a:rPr lang="en-US" altLang="zh-CN" sz="2400" b="0" dirty="0">
                <a:solidFill>
                  <a:prstClr val="white"/>
                </a:solidFill>
                <a:latin typeface="Cambria Math" panose="02040503050406030204" pitchFamily="18" charset="0"/>
                <a:ea typeface="Cambria Math" panose="02040503050406030204" pitchFamily="18" charset="0"/>
              </a:rPr>
              <a:t>Q</a:t>
            </a:r>
            <a:r>
              <a:rPr lang="zh-CN" altLang="en-US" sz="2400" b="0" dirty="0">
                <a:solidFill>
                  <a:prstClr val="white"/>
                </a:solidFill>
                <a:latin typeface="Cambria Math" panose="02040503050406030204" pitchFamily="18" charset="0"/>
                <a:ea typeface="Cambria Math" panose="02040503050406030204" pitchFamily="18" charset="0"/>
              </a:rPr>
              <a:t>：</a:t>
            </a:r>
            <a:r>
              <a:rPr lang="zh-CN" altLang="en-US" sz="2400" b="0" dirty="0">
                <a:solidFill>
                  <a:prstClr val="white"/>
                </a:solidFill>
                <a:latin typeface="Cambria Math" panose="02040503050406030204" pitchFamily="18" charset="0"/>
                <a:ea typeface="黑体" panose="02010609060101010101" pitchFamily="49" charset="-122"/>
              </a:rPr>
              <a:t>为什么最简表达式不唯一？</a:t>
            </a:r>
          </a:p>
        </p:txBody>
      </p:sp>
    </p:spTree>
    <p:extLst>
      <p:ext uri="{BB962C8B-B14F-4D97-AF65-F5344CB8AC3E}">
        <p14:creationId xmlns:p14="http://schemas.microsoft.com/office/powerpoint/2010/main" val="17948198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Address Translation Using TLB</a:t>
            </a:r>
          </a:p>
        </p:txBody>
      </p:sp>
      <p:sp>
        <p:nvSpPr>
          <p:cNvPr id="4" name="Date Placeholder 3"/>
          <p:cNvSpPr>
            <a:spLocks noGrp="1"/>
          </p:cNvSpPr>
          <p:nvPr>
            <p:ph type="dt" sz="half" idx="10"/>
          </p:nvPr>
        </p:nvSpPr>
        <p:spPr/>
        <p:txBody>
          <a:bodyPr/>
          <a:lstStyle/>
          <a:p>
            <a:r>
              <a:rPr lang="en-US">
                <a:solidFill>
                  <a:prstClr val="black">
                    <a:tint val="75000"/>
                  </a:prstClr>
                </a:solidFill>
              </a:rPr>
              <a:t>7/30/2012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Summer 2012 -- Lecture #24</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50</a:t>
            </a:fld>
            <a:endParaRPr lang="en-US" dirty="0">
              <a:solidFill>
                <a:prstClr val="black">
                  <a:tint val="75000"/>
                </a:prstClr>
              </a:solidFill>
            </a:endParaRPr>
          </a:p>
        </p:txBody>
      </p:sp>
      <p:sp>
        <p:nvSpPr>
          <p:cNvPr id="7" name="Rectangle 6"/>
          <p:cNvSpPr/>
          <p:nvPr/>
        </p:nvSpPr>
        <p:spPr>
          <a:xfrm>
            <a:off x="914400" y="1828800"/>
            <a:ext cx="1097280" cy="3683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r>
              <a:rPr lang="en-US" sz="2000" b="0" dirty="0">
                <a:solidFill>
                  <a:srgbClr val="F79646"/>
                </a:solidFill>
              </a:rPr>
              <a:t>TLB Tag</a:t>
            </a:r>
          </a:p>
        </p:txBody>
      </p:sp>
      <p:sp>
        <p:nvSpPr>
          <p:cNvPr id="8" name="Rectangle 7"/>
          <p:cNvSpPr/>
          <p:nvPr/>
        </p:nvSpPr>
        <p:spPr>
          <a:xfrm>
            <a:off x="2011680" y="1828800"/>
            <a:ext cx="1188720" cy="3683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r>
              <a:rPr lang="en-US" sz="2000" b="0" dirty="0">
                <a:solidFill>
                  <a:srgbClr val="F79646"/>
                </a:solidFill>
              </a:rPr>
              <a:t>TLB Index</a:t>
            </a:r>
          </a:p>
        </p:txBody>
      </p:sp>
      <p:sp>
        <p:nvSpPr>
          <p:cNvPr id="9" name="Rectangle 8"/>
          <p:cNvSpPr/>
          <p:nvPr/>
        </p:nvSpPr>
        <p:spPr>
          <a:xfrm>
            <a:off x="3200400" y="1828800"/>
            <a:ext cx="1371600" cy="3683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r>
              <a:rPr lang="en-US" sz="2000" b="0" dirty="0">
                <a:solidFill>
                  <a:srgbClr val="4F81BD"/>
                </a:solidFill>
              </a:rPr>
              <a:t>Page Offset</a:t>
            </a:r>
          </a:p>
        </p:txBody>
      </p:sp>
      <p:graphicFrame>
        <p:nvGraphicFramePr>
          <p:cNvPr id="10" name="Table 9"/>
          <p:cNvGraphicFramePr>
            <a:graphicFrameLocks noGrp="1"/>
          </p:cNvGraphicFramePr>
          <p:nvPr>
            <p:extLst>
              <p:ext uri="{D42A27DB-BD31-4B8C-83A1-F6EECF244321}">
                <p14:modId xmlns:p14="http://schemas.microsoft.com/office/powerpoint/2010/main" val="2615278534"/>
              </p:ext>
            </p:extLst>
          </p:nvPr>
        </p:nvGraphicFramePr>
        <p:xfrm>
          <a:off x="1828800" y="2834640"/>
          <a:ext cx="3291840" cy="1737360"/>
        </p:xfrm>
        <a:graphic>
          <a:graphicData uri="http://schemas.openxmlformats.org/drawingml/2006/table">
            <a:tbl>
              <a:tblPr firstRow="1" bandRow="1">
                <a:tableStyleId>{5940675A-B579-460E-94D1-54222C63F5DA}</a:tableStyleId>
              </a:tblPr>
              <a:tblGrid>
                <a:gridCol w="1097280">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tblGrid>
              <a:tr h="365760">
                <a:tc>
                  <a:txBody>
                    <a:bodyPr/>
                    <a:lstStyle/>
                    <a:p>
                      <a:pPr algn="ctr"/>
                      <a:r>
                        <a:rPr lang="en-US" sz="2400" dirty="0">
                          <a:solidFill>
                            <a:schemeClr val="accent6"/>
                          </a:solidFill>
                        </a:rPr>
                        <a:t>TLB</a:t>
                      </a:r>
                      <a:r>
                        <a:rPr lang="en-US" sz="2400" baseline="0" dirty="0">
                          <a:solidFill>
                            <a:schemeClr val="accent6"/>
                          </a:solidFill>
                        </a:rPr>
                        <a:t> Tag</a:t>
                      </a:r>
                      <a:endParaRPr lang="en-US" sz="2400" dirty="0">
                        <a:solidFill>
                          <a:schemeClr val="accent6"/>
                        </a:solidFill>
                      </a:endParaRPr>
                    </a:p>
                  </a:txBody>
                  <a:tcPr marL="0" marR="0" marT="0" marB="0">
                    <a:lnL w="28575" cap="flat" cmpd="sng" algn="ctr">
                      <a:solidFill>
                        <a:schemeClr val="tx1"/>
                      </a:solidFill>
                      <a:prstDash val="solid"/>
                      <a:round/>
                      <a:headEnd type="none" w="med" len="med"/>
                      <a:tailEnd type="none" w="med" len="med"/>
                    </a:lnL>
                    <a:lnR w="19050" cap="flat" cmpd="sng" algn="ctr">
                      <a:solidFill>
                        <a:schemeClr val="tx1"/>
                      </a:solidFill>
                      <a:prstDash val="lgDash"/>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sz="2400" dirty="0">
                          <a:solidFill>
                            <a:schemeClr val="accent4"/>
                          </a:solidFill>
                        </a:rPr>
                        <a:t>PPN</a:t>
                      </a:r>
                    </a:p>
                  </a:txBody>
                  <a:tcPr marL="0" marR="0" marT="0" marB="0">
                    <a:lnL w="19050" cap="flat" cmpd="sng" algn="ctr">
                      <a:solidFill>
                        <a:schemeClr val="tx1"/>
                      </a:solidFill>
                      <a:prstDash val="lgDash"/>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365760">
                <a:tc>
                  <a:txBody>
                    <a:bodyPr/>
                    <a:lstStyle/>
                    <a:p>
                      <a:pPr algn="ctr"/>
                      <a:r>
                        <a:rPr lang="en-US" sz="2000" dirty="0">
                          <a:solidFill>
                            <a:schemeClr val="accent6"/>
                          </a:solidFill>
                        </a:rPr>
                        <a:t>(used just like in a cache)</a:t>
                      </a:r>
                    </a:p>
                  </a:txBody>
                  <a:tcPr marL="0" marR="0" marT="0" marB="0">
                    <a:lnL w="28575" cap="flat" cmpd="sng" algn="ctr">
                      <a:solidFill>
                        <a:schemeClr val="tx1"/>
                      </a:solidFill>
                      <a:prstDash val="solid"/>
                      <a:round/>
                      <a:headEnd type="none" w="med" len="med"/>
                      <a:tailEnd type="none" w="med" len="med"/>
                    </a:lnL>
                    <a:lnR w="19050" cap="flat" cmpd="sng" algn="ctr">
                      <a:solidFill>
                        <a:schemeClr val="tx1"/>
                      </a:solidFill>
                      <a:prstDash val="lgDash"/>
                      <a:round/>
                      <a:headEnd type="none" w="med" len="med"/>
                      <a:tailEnd type="none" w="med" len="med"/>
                    </a:lnR>
                  </a:tcPr>
                </a:tc>
                <a:tc>
                  <a:txBody>
                    <a:bodyPr/>
                    <a:lstStyle/>
                    <a:p>
                      <a:pPr algn="ctr"/>
                      <a:endParaRPr lang="en-US" sz="2400" dirty="0"/>
                    </a:p>
                  </a:txBody>
                  <a:tcPr marL="0" marR="0" marT="0" marB="0">
                    <a:lnL w="19050" cap="flat" cmpd="sng" algn="ctr">
                      <a:solidFill>
                        <a:schemeClr val="tx1"/>
                      </a:solidFill>
                      <a:prstDash val="lgDash"/>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57200">
                <a:tc gridSpan="2">
                  <a:txBody>
                    <a:bodyPr/>
                    <a:lstStyle/>
                    <a:p>
                      <a:pPr algn="ctr"/>
                      <a:r>
                        <a:rPr lang="en-US" sz="2400" b="1" dirty="0"/>
                        <a:t>.</a:t>
                      </a:r>
                      <a:r>
                        <a:rPr lang="en-US" sz="2400" b="1" baseline="0" dirty="0"/>
                        <a:t> . .</a:t>
                      </a:r>
                      <a:endParaRPr lang="en-US" sz="2400" b="1" dirty="0"/>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hMerge="1">
                  <a:txBody>
                    <a:bodyPr/>
                    <a:lstStyle/>
                    <a:p>
                      <a:pPr algn="ctr"/>
                      <a:endParaRPr lang="en-US" sz="2400" dirty="0"/>
                    </a:p>
                  </a:txBody>
                  <a:tcPr marL="0" marR="0" marT="0" marB="0">
                    <a:lnL w="19050" cap="flat" cmpd="sng" algn="ctr">
                      <a:solidFill>
                        <a:schemeClr val="tx1"/>
                      </a:solidFill>
                      <a:prstDash val="lgDash"/>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1" name="Rectangle 21"/>
          <p:cNvSpPr>
            <a:spLocks noChangeArrowheads="1"/>
          </p:cNvSpPr>
          <p:nvPr/>
        </p:nvSpPr>
        <p:spPr bwMode="auto">
          <a:xfrm>
            <a:off x="1828800" y="2423160"/>
            <a:ext cx="3291840" cy="420756"/>
          </a:xfrm>
          <a:prstGeom prst="rect">
            <a:avLst/>
          </a:prstGeom>
          <a:noFill/>
          <a:ln w="12700">
            <a:noFill/>
            <a:miter lim="800000"/>
            <a:headEnd/>
            <a:tailEnd/>
          </a:ln>
          <a:effectLst/>
        </p:spPr>
        <p:txBody>
          <a:bodyPr wrap="none" lIns="63500" tIns="25400" rIns="63500" bIns="25400">
            <a:prstTxWarp prst="textNoShape">
              <a:avLst/>
            </a:prstTxWarp>
            <a:normAutofit/>
          </a:bodyPr>
          <a:lstStyle/>
          <a:p>
            <a:pPr algn="ctr" defTabSz="457200" fontAlgn="auto">
              <a:lnSpc>
                <a:spcPct val="85000"/>
              </a:lnSpc>
              <a:spcBef>
                <a:spcPts val="0"/>
              </a:spcBef>
              <a:spcAft>
                <a:spcPts val="0"/>
              </a:spcAft>
            </a:pPr>
            <a:r>
              <a:rPr lang="en-US" sz="2800" dirty="0">
                <a:solidFill>
                  <a:prstClr val="black"/>
                </a:solidFill>
                <a:latin typeface="Calibri"/>
                <a:ea typeface="+mn-ea"/>
              </a:rPr>
              <a:t>TLB</a:t>
            </a:r>
          </a:p>
        </p:txBody>
      </p:sp>
      <p:grpSp>
        <p:nvGrpSpPr>
          <p:cNvPr id="19" name="Group 18"/>
          <p:cNvGrpSpPr/>
          <p:nvPr/>
        </p:nvGrpSpPr>
        <p:grpSpPr>
          <a:xfrm>
            <a:off x="1554480" y="2197100"/>
            <a:ext cx="1051560" cy="1460500"/>
            <a:chOff x="1554480" y="2197100"/>
            <a:chExt cx="1051560" cy="1460500"/>
          </a:xfrm>
        </p:grpSpPr>
        <p:cxnSp>
          <p:nvCxnSpPr>
            <p:cNvPr id="13" name="Straight Connector 12"/>
            <p:cNvCxnSpPr/>
            <p:nvPr/>
          </p:nvCxnSpPr>
          <p:spPr>
            <a:xfrm flipH="1">
              <a:off x="2606040" y="2197100"/>
              <a:ext cx="0" cy="2743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1554480" y="2468880"/>
              <a:ext cx="105156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54480" y="2468880"/>
              <a:ext cx="0" cy="11887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554480" y="3657600"/>
              <a:ext cx="274320" cy="0"/>
            </a:xfrm>
            <a:prstGeom prst="line">
              <a:avLst/>
            </a:prstGeom>
            <a:ln w="38100">
              <a:solidFill>
                <a:schemeClr val="accent6"/>
              </a:solidFill>
              <a:headEnd type="triangle"/>
            </a:ln>
          </p:spPr>
          <p:style>
            <a:lnRef idx="1">
              <a:schemeClr val="accent1"/>
            </a:lnRef>
            <a:fillRef idx="0">
              <a:schemeClr val="accent1"/>
            </a:fillRef>
            <a:effectRef idx="0">
              <a:schemeClr val="accent1"/>
            </a:effectRef>
            <a:fontRef idx="minor">
              <a:schemeClr val="tx1"/>
            </a:fontRef>
          </p:style>
        </p:cxnSp>
      </p:grpSp>
      <p:sp>
        <p:nvSpPr>
          <p:cNvPr id="20" name="Left Brace 19"/>
          <p:cNvSpPr/>
          <p:nvPr/>
        </p:nvSpPr>
        <p:spPr>
          <a:xfrm rot="5400000">
            <a:off x="1963420" y="548640"/>
            <a:ext cx="182880" cy="22860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fontAlgn="auto">
              <a:spcBef>
                <a:spcPts val="0"/>
              </a:spcBef>
              <a:spcAft>
                <a:spcPts val="0"/>
              </a:spcAft>
            </a:pPr>
            <a:endParaRPr lang="en-US" b="0" dirty="0">
              <a:solidFill>
                <a:prstClr val="black"/>
              </a:solidFill>
            </a:endParaRPr>
          </a:p>
        </p:txBody>
      </p:sp>
      <p:sp>
        <p:nvSpPr>
          <p:cNvPr id="21" name="TextBox 20"/>
          <p:cNvSpPr txBox="1"/>
          <p:nvPr/>
        </p:nvSpPr>
        <p:spPr>
          <a:xfrm>
            <a:off x="914400" y="1280160"/>
            <a:ext cx="2286000" cy="461665"/>
          </a:xfrm>
          <a:prstGeom prst="rect">
            <a:avLst/>
          </a:prstGeom>
          <a:noFill/>
        </p:spPr>
        <p:txBody>
          <a:bodyPr wrap="square" rtlCol="0">
            <a:spAutoFit/>
          </a:bodyPr>
          <a:lstStyle/>
          <a:p>
            <a:pPr algn="ctr" defTabSz="457200" fontAlgn="auto">
              <a:spcBef>
                <a:spcPts val="0"/>
              </a:spcBef>
              <a:spcAft>
                <a:spcPts val="0"/>
              </a:spcAft>
            </a:pPr>
            <a:r>
              <a:rPr lang="en-US" sz="2400" dirty="0">
                <a:solidFill>
                  <a:srgbClr val="F79646"/>
                </a:solidFill>
                <a:latin typeface="Calibri"/>
                <a:ea typeface="+mn-ea"/>
              </a:rPr>
              <a:t>VPN</a:t>
            </a:r>
          </a:p>
        </p:txBody>
      </p:sp>
      <p:grpSp>
        <p:nvGrpSpPr>
          <p:cNvPr id="40" name="Group 39"/>
          <p:cNvGrpSpPr/>
          <p:nvPr/>
        </p:nvGrpSpPr>
        <p:grpSpPr>
          <a:xfrm>
            <a:off x="5394960" y="4297680"/>
            <a:ext cx="3566160" cy="368300"/>
            <a:chOff x="5394960" y="4572000"/>
            <a:chExt cx="3566160" cy="368300"/>
          </a:xfrm>
        </p:grpSpPr>
        <p:sp>
          <p:nvSpPr>
            <p:cNvPr id="22" name="Rectangle 21"/>
            <p:cNvSpPr/>
            <p:nvPr/>
          </p:nvSpPr>
          <p:spPr>
            <a:xfrm>
              <a:off x="5394960" y="4572000"/>
              <a:ext cx="2194560" cy="3683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r>
                <a:rPr lang="en-US" sz="2000" dirty="0">
                  <a:solidFill>
                    <a:srgbClr val="8064A2"/>
                  </a:solidFill>
                </a:rPr>
                <a:t>PPN</a:t>
              </a:r>
            </a:p>
          </p:txBody>
        </p:sp>
        <p:sp>
          <p:nvSpPr>
            <p:cNvPr id="24" name="Rectangle 23"/>
            <p:cNvSpPr/>
            <p:nvPr/>
          </p:nvSpPr>
          <p:spPr>
            <a:xfrm>
              <a:off x="7589520" y="4572000"/>
              <a:ext cx="1371600" cy="3683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r>
                <a:rPr lang="en-US" sz="2000" b="0" dirty="0">
                  <a:solidFill>
                    <a:srgbClr val="4F81BD"/>
                  </a:solidFill>
                </a:rPr>
                <a:t>Page Offset</a:t>
              </a:r>
            </a:p>
          </p:txBody>
        </p:sp>
      </p:grpSp>
      <p:grpSp>
        <p:nvGrpSpPr>
          <p:cNvPr id="43" name="Group 42"/>
          <p:cNvGrpSpPr/>
          <p:nvPr/>
        </p:nvGrpSpPr>
        <p:grpSpPr>
          <a:xfrm>
            <a:off x="5394960" y="5120640"/>
            <a:ext cx="3566160" cy="368300"/>
            <a:chOff x="5394960" y="5394960"/>
            <a:chExt cx="3566160" cy="368300"/>
          </a:xfrm>
        </p:grpSpPr>
        <p:sp>
          <p:nvSpPr>
            <p:cNvPr id="25" name="Rectangle 24"/>
            <p:cNvSpPr/>
            <p:nvPr/>
          </p:nvSpPr>
          <p:spPr>
            <a:xfrm>
              <a:off x="5394960" y="5394960"/>
              <a:ext cx="1280160" cy="3683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r>
                <a:rPr lang="en-US" sz="2000" b="0" dirty="0">
                  <a:solidFill>
                    <a:prstClr val="black"/>
                  </a:solidFill>
                </a:rPr>
                <a:t>Tag</a:t>
              </a:r>
            </a:p>
          </p:txBody>
        </p:sp>
        <p:sp>
          <p:nvSpPr>
            <p:cNvPr id="26" name="Rectangle 25"/>
            <p:cNvSpPr/>
            <p:nvPr/>
          </p:nvSpPr>
          <p:spPr>
            <a:xfrm>
              <a:off x="6675120" y="5394960"/>
              <a:ext cx="1371600" cy="3683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r>
                <a:rPr lang="en-US" sz="2000" b="0" dirty="0">
                  <a:solidFill>
                    <a:prstClr val="black"/>
                  </a:solidFill>
                </a:rPr>
                <a:t>Index</a:t>
              </a:r>
            </a:p>
          </p:txBody>
        </p:sp>
        <p:sp>
          <p:nvSpPr>
            <p:cNvPr id="27" name="Rectangle 26"/>
            <p:cNvSpPr/>
            <p:nvPr/>
          </p:nvSpPr>
          <p:spPr>
            <a:xfrm>
              <a:off x="8046720" y="5394960"/>
              <a:ext cx="914400" cy="3683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r>
                <a:rPr lang="en-US" sz="2000" b="0" dirty="0">
                  <a:solidFill>
                    <a:prstClr val="black"/>
                  </a:solidFill>
                </a:rPr>
                <a:t>Offset</a:t>
              </a:r>
            </a:p>
          </p:txBody>
        </p:sp>
      </p:grpSp>
      <p:grpSp>
        <p:nvGrpSpPr>
          <p:cNvPr id="32" name="Group 31"/>
          <p:cNvGrpSpPr/>
          <p:nvPr/>
        </p:nvGrpSpPr>
        <p:grpSpPr>
          <a:xfrm>
            <a:off x="5118100" y="3657600"/>
            <a:ext cx="1374140" cy="640080"/>
            <a:chOff x="5118100" y="3657600"/>
            <a:chExt cx="1374140" cy="640080"/>
          </a:xfrm>
        </p:grpSpPr>
        <p:cxnSp>
          <p:nvCxnSpPr>
            <p:cNvPr id="29" name="Straight Connector 28"/>
            <p:cNvCxnSpPr/>
            <p:nvPr/>
          </p:nvCxnSpPr>
          <p:spPr>
            <a:xfrm>
              <a:off x="5118100" y="3657600"/>
              <a:ext cx="13716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492240" y="3657600"/>
              <a:ext cx="0" cy="640080"/>
            </a:xfrm>
            <a:prstGeom prst="line">
              <a:avLst/>
            </a:prstGeom>
            <a:ln w="38100">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3886200" y="2197100"/>
            <a:ext cx="4389120" cy="2100580"/>
            <a:chOff x="3886200" y="2197100"/>
            <a:chExt cx="4389120" cy="2100580"/>
          </a:xfrm>
        </p:grpSpPr>
        <p:cxnSp>
          <p:nvCxnSpPr>
            <p:cNvPr id="34" name="Straight Connector 33"/>
            <p:cNvCxnSpPr>
              <a:stCxn id="9" idx="2"/>
            </p:cNvCxnSpPr>
            <p:nvPr/>
          </p:nvCxnSpPr>
          <p:spPr>
            <a:xfrm>
              <a:off x="3886200" y="2197100"/>
              <a:ext cx="0" cy="274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886200" y="2468880"/>
              <a:ext cx="438912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8275320" y="2468880"/>
              <a:ext cx="0" cy="1828800"/>
            </a:xfrm>
            <a:prstGeom prst="line">
              <a:avLst/>
            </a:prstGeom>
            <a:ln w="38100">
              <a:headEnd type="triangle"/>
            </a:ln>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4663440" y="1783080"/>
            <a:ext cx="2144883" cy="461665"/>
          </a:xfrm>
          <a:prstGeom prst="rect">
            <a:avLst/>
          </a:prstGeom>
          <a:noFill/>
        </p:spPr>
        <p:txBody>
          <a:bodyPr wrap="none" rtlCol="0">
            <a:spAutoFit/>
          </a:bodyPr>
          <a:lstStyle/>
          <a:p>
            <a:pPr defTabSz="457200" fontAlgn="auto">
              <a:spcBef>
                <a:spcPts val="0"/>
              </a:spcBef>
              <a:spcAft>
                <a:spcPts val="0"/>
              </a:spcAft>
            </a:pPr>
            <a:r>
              <a:rPr lang="en-US" sz="2400" dirty="0">
                <a:solidFill>
                  <a:prstClr val="black"/>
                </a:solidFill>
                <a:latin typeface="Calibri"/>
                <a:ea typeface="+mn-ea"/>
              </a:rPr>
              <a:t>Virtual Address</a:t>
            </a:r>
          </a:p>
        </p:txBody>
      </p:sp>
      <p:sp>
        <p:nvSpPr>
          <p:cNvPr id="42" name="TextBox 41"/>
          <p:cNvSpPr txBox="1"/>
          <p:nvPr/>
        </p:nvSpPr>
        <p:spPr>
          <a:xfrm>
            <a:off x="5394960" y="4663440"/>
            <a:ext cx="3566160" cy="461665"/>
          </a:xfrm>
          <a:prstGeom prst="rect">
            <a:avLst/>
          </a:prstGeom>
          <a:noFill/>
        </p:spPr>
        <p:txBody>
          <a:bodyPr wrap="none" rtlCol="0">
            <a:normAutofit/>
          </a:bodyPr>
          <a:lstStyle/>
          <a:p>
            <a:pPr algn="ctr" defTabSz="457200" fontAlgn="auto">
              <a:spcBef>
                <a:spcPts val="0"/>
              </a:spcBef>
              <a:spcAft>
                <a:spcPts val="0"/>
              </a:spcAft>
            </a:pPr>
            <a:r>
              <a:rPr lang="en-US" sz="2400" dirty="0">
                <a:solidFill>
                  <a:prstClr val="black"/>
                </a:solidFill>
                <a:latin typeface="Calibri"/>
                <a:ea typeface="+mn-ea"/>
              </a:rPr>
              <a:t>Physical Address</a:t>
            </a:r>
          </a:p>
        </p:txBody>
      </p:sp>
      <p:graphicFrame>
        <p:nvGraphicFramePr>
          <p:cNvPr id="44" name="Table 43"/>
          <p:cNvGraphicFramePr>
            <a:graphicFrameLocks noGrp="1"/>
          </p:cNvGraphicFramePr>
          <p:nvPr>
            <p:extLst>
              <p:ext uri="{D42A27DB-BD31-4B8C-83A1-F6EECF244321}">
                <p14:modId xmlns:p14="http://schemas.microsoft.com/office/powerpoint/2010/main" val="1693376235"/>
              </p:ext>
            </p:extLst>
          </p:nvPr>
        </p:nvGraphicFramePr>
        <p:xfrm>
          <a:off x="1097280" y="5029200"/>
          <a:ext cx="3066757" cy="1188720"/>
        </p:xfrm>
        <a:graphic>
          <a:graphicData uri="http://schemas.openxmlformats.org/drawingml/2006/table">
            <a:tbl>
              <a:tblPr firstRow="1" bandRow="1">
                <a:tableStyleId>{5940675A-B579-460E-94D1-54222C63F5DA}</a:tableStyleId>
              </a:tblPr>
              <a:tblGrid>
                <a:gridCol w="182880">
                  <a:extLst>
                    <a:ext uri="{9D8B030D-6E8A-4147-A177-3AD203B41FA5}">
                      <a16:colId xmlns:a16="http://schemas.microsoft.com/office/drawing/2014/main" val="20000"/>
                    </a:ext>
                  </a:extLst>
                </a:gridCol>
                <a:gridCol w="1280160">
                  <a:extLst>
                    <a:ext uri="{9D8B030D-6E8A-4147-A177-3AD203B41FA5}">
                      <a16:colId xmlns:a16="http://schemas.microsoft.com/office/drawing/2014/main" val="20001"/>
                    </a:ext>
                  </a:extLst>
                </a:gridCol>
                <a:gridCol w="1603717">
                  <a:extLst>
                    <a:ext uri="{9D8B030D-6E8A-4147-A177-3AD203B41FA5}">
                      <a16:colId xmlns:a16="http://schemas.microsoft.com/office/drawing/2014/main" val="20002"/>
                    </a:ext>
                  </a:extLst>
                </a:gridCol>
              </a:tblGrid>
              <a:tr h="0">
                <a:tc>
                  <a:txBody>
                    <a:bodyPr/>
                    <a:lstStyle/>
                    <a:p>
                      <a:pPr algn="ctr"/>
                      <a:endParaRPr lang="en-US" sz="2400" dirty="0">
                        <a:solidFill>
                          <a:schemeClr val="tx1"/>
                        </a:solidFill>
                      </a:endParaRPr>
                    </a:p>
                  </a:txBody>
                  <a:tcPr marL="0" marR="0" marT="0" marB="0">
                    <a:lnL w="28575" cap="flat" cmpd="sng" algn="ctr">
                      <a:solidFill>
                        <a:schemeClr val="tx1"/>
                      </a:solidFill>
                      <a:prstDash val="solid"/>
                      <a:round/>
                      <a:headEnd type="none" w="med" len="med"/>
                      <a:tailEnd type="none" w="med" len="med"/>
                    </a:lnL>
                    <a:lnR w="19050" cap="flat" cmpd="sng" algn="ctr">
                      <a:solidFill>
                        <a:schemeClr val="tx1"/>
                      </a:solidFill>
                      <a:prstDash val="lgDash"/>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sz="2400" dirty="0">
                          <a:solidFill>
                            <a:schemeClr val="tx1"/>
                          </a:solidFill>
                        </a:rPr>
                        <a:t>Tag</a:t>
                      </a:r>
                    </a:p>
                  </a:txBody>
                  <a:tcPr marL="0" marR="0" marT="0" marB="0">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sz="2400" dirty="0">
                          <a:solidFill>
                            <a:schemeClr val="tx1"/>
                          </a:solidFill>
                        </a:rPr>
                        <a:t>Block Data</a:t>
                      </a:r>
                    </a:p>
                  </a:txBody>
                  <a:tcPr marL="0" marR="0" marT="0" marB="0">
                    <a:lnL w="19050" cap="flat" cmpd="sng" algn="ctr">
                      <a:solidFill>
                        <a:schemeClr val="tx1"/>
                      </a:solidFill>
                      <a:prstDash val="lgDash"/>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365760">
                <a:tc>
                  <a:txBody>
                    <a:bodyPr/>
                    <a:lstStyle/>
                    <a:p>
                      <a:pPr algn="ctr"/>
                      <a:endParaRPr lang="en-US" sz="2000" dirty="0">
                        <a:solidFill>
                          <a:schemeClr val="accent6"/>
                        </a:solidFill>
                      </a:endParaRPr>
                    </a:p>
                  </a:txBody>
                  <a:tcPr marL="0" marR="0" marT="0" marB="0">
                    <a:lnL w="28575" cap="flat" cmpd="sng" algn="ctr">
                      <a:solidFill>
                        <a:schemeClr val="tx1"/>
                      </a:solidFill>
                      <a:prstDash val="solid"/>
                      <a:round/>
                      <a:headEnd type="none" w="med" len="med"/>
                      <a:tailEnd type="none" w="med" len="med"/>
                    </a:lnL>
                    <a:lnR w="19050" cap="flat" cmpd="sng" algn="ctr">
                      <a:solidFill>
                        <a:schemeClr val="tx1"/>
                      </a:solidFill>
                      <a:prstDash val="lgDash"/>
                      <a:round/>
                      <a:headEnd type="none" w="med" len="med"/>
                      <a:tailEnd type="none" w="med" len="med"/>
                    </a:lnR>
                  </a:tcPr>
                </a:tc>
                <a:tc>
                  <a:txBody>
                    <a:bodyPr/>
                    <a:lstStyle/>
                    <a:p>
                      <a:pPr algn="ctr"/>
                      <a:endParaRPr lang="en-US" sz="2000" dirty="0">
                        <a:solidFill>
                          <a:schemeClr val="accent6"/>
                        </a:solidFill>
                      </a:endParaRPr>
                    </a:p>
                  </a:txBody>
                  <a:tcPr marL="0" marR="0" marT="0" marB="0">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tcPr>
                </a:tc>
                <a:tc>
                  <a:txBody>
                    <a:bodyPr/>
                    <a:lstStyle/>
                    <a:p>
                      <a:pPr algn="ctr"/>
                      <a:endParaRPr lang="en-US" sz="2400" dirty="0"/>
                    </a:p>
                  </a:txBody>
                  <a:tcPr marL="0" marR="0" marT="0" marB="0">
                    <a:lnL w="19050" cap="flat" cmpd="sng" algn="ctr">
                      <a:solidFill>
                        <a:schemeClr val="tx1"/>
                      </a:solidFill>
                      <a:prstDash val="lgDash"/>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57200">
                <a:tc gridSpan="3">
                  <a:txBody>
                    <a:bodyPr/>
                    <a:lstStyle/>
                    <a:p>
                      <a:pPr algn="ctr"/>
                      <a:r>
                        <a:rPr lang="en-US" sz="2400" b="1" dirty="0"/>
                        <a:t>. . .</a:t>
                      </a:r>
                    </a:p>
                  </a:txBody>
                  <a:tcPr marL="0" marR="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hMerge="1">
                  <a:txBody>
                    <a:bodyPr/>
                    <a:lstStyle/>
                    <a:p>
                      <a:pPr algn="ctr"/>
                      <a:endParaRPr lang="en-US" sz="2400" dirty="0"/>
                    </a:p>
                  </a:txBody>
                  <a:tcPr marL="0" marR="0" marT="0" marB="0">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tcPr>
                </a:tc>
                <a:tc hMerge="1">
                  <a:txBody>
                    <a:bodyPr/>
                    <a:lstStyle/>
                    <a:p>
                      <a:pPr algn="ctr"/>
                      <a:endParaRPr lang="en-US" sz="2400" dirty="0"/>
                    </a:p>
                  </a:txBody>
                  <a:tcPr marL="0" marR="0" marT="0" marB="0">
                    <a:lnL w="19050" cap="flat" cmpd="sng" algn="ctr">
                      <a:solidFill>
                        <a:schemeClr val="tx1"/>
                      </a:solidFill>
                      <a:prstDash val="lgDash"/>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45" name="Rectangle 21"/>
          <p:cNvSpPr>
            <a:spLocks noChangeArrowheads="1"/>
          </p:cNvSpPr>
          <p:nvPr/>
        </p:nvSpPr>
        <p:spPr bwMode="auto">
          <a:xfrm>
            <a:off x="182880" y="5029200"/>
            <a:ext cx="914400" cy="731520"/>
          </a:xfrm>
          <a:prstGeom prst="rect">
            <a:avLst/>
          </a:prstGeom>
          <a:noFill/>
          <a:ln w="12700">
            <a:noFill/>
            <a:miter lim="800000"/>
            <a:headEnd/>
            <a:tailEnd/>
          </a:ln>
          <a:effectLst/>
        </p:spPr>
        <p:txBody>
          <a:bodyPr wrap="none" lIns="63500" tIns="25400" rIns="63500" bIns="25400">
            <a:prstTxWarp prst="textNoShape">
              <a:avLst/>
            </a:prstTxWarp>
            <a:normAutofit lnSpcReduction="10000"/>
          </a:bodyPr>
          <a:lstStyle/>
          <a:p>
            <a:pPr algn="ctr" defTabSz="457200" fontAlgn="auto">
              <a:lnSpc>
                <a:spcPct val="85000"/>
              </a:lnSpc>
              <a:spcBef>
                <a:spcPts val="0"/>
              </a:spcBef>
              <a:spcAft>
                <a:spcPts val="0"/>
              </a:spcAft>
            </a:pPr>
            <a:r>
              <a:rPr lang="en-US" sz="2800" dirty="0">
                <a:solidFill>
                  <a:prstClr val="black"/>
                </a:solidFill>
                <a:latin typeface="Calibri"/>
                <a:ea typeface="+mn-ea"/>
              </a:rPr>
              <a:t>Data</a:t>
            </a:r>
            <a:br>
              <a:rPr lang="en-US" sz="2800" dirty="0">
                <a:solidFill>
                  <a:prstClr val="black"/>
                </a:solidFill>
                <a:latin typeface="Calibri"/>
                <a:ea typeface="+mn-ea"/>
              </a:rPr>
            </a:br>
            <a:r>
              <a:rPr lang="en-US" sz="2800" dirty="0">
                <a:solidFill>
                  <a:prstClr val="black"/>
                </a:solidFill>
                <a:latin typeface="Calibri"/>
                <a:ea typeface="+mn-ea"/>
              </a:rPr>
              <a:t>Cache</a:t>
            </a:r>
          </a:p>
        </p:txBody>
      </p:sp>
      <p:grpSp>
        <p:nvGrpSpPr>
          <p:cNvPr id="54" name="Group 53"/>
          <p:cNvGrpSpPr/>
          <p:nvPr/>
        </p:nvGrpSpPr>
        <p:grpSpPr>
          <a:xfrm>
            <a:off x="4160520" y="5486400"/>
            <a:ext cx="3200400" cy="274320"/>
            <a:chOff x="4160520" y="5486400"/>
            <a:chExt cx="3200400" cy="274320"/>
          </a:xfrm>
        </p:grpSpPr>
        <p:cxnSp>
          <p:nvCxnSpPr>
            <p:cNvPr id="47" name="Straight Connector 46"/>
            <p:cNvCxnSpPr/>
            <p:nvPr/>
          </p:nvCxnSpPr>
          <p:spPr>
            <a:xfrm flipH="1">
              <a:off x="7353300" y="5486400"/>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434840" y="5760720"/>
              <a:ext cx="29260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434840" y="5575300"/>
              <a:ext cx="0" cy="1828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60520" y="5577840"/>
              <a:ext cx="274320" cy="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6489700" y="3291840"/>
            <a:ext cx="1803400" cy="986104"/>
          </a:xfrm>
          <a:prstGeom prst="rect">
            <a:avLst/>
          </a:prstGeom>
          <a:noFill/>
        </p:spPr>
        <p:txBody>
          <a:bodyPr wrap="square" rtlCol="0">
            <a:spAutoFit/>
          </a:bodyPr>
          <a:lstStyle/>
          <a:p>
            <a:pPr algn="ctr" defTabSz="457200" fontAlgn="auto">
              <a:lnSpc>
                <a:spcPct val="80000"/>
              </a:lnSpc>
              <a:spcBef>
                <a:spcPts val="0"/>
              </a:spcBef>
              <a:spcAft>
                <a:spcPts val="0"/>
              </a:spcAft>
            </a:pPr>
            <a:r>
              <a:rPr lang="en-US" sz="2400" b="0" dirty="0">
                <a:solidFill>
                  <a:srgbClr val="FF0000"/>
                </a:solidFill>
                <a:latin typeface="Calibri"/>
                <a:ea typeface="+mn-ea"/>
              </a:rPr>
              <a:t>PA split two different ways!</a:t>
            </a:r>
          </a:p>
        </p:txBody>
      </p:sp>
      <p:sp>
        <p:nvSpPr>
          <p:cNvPr id="56" name="TextBox 55"/>
          <p:cNvSpPr txBox="1"/>
          <p:nvPr/>
        </p:nvSpPr>
        <p:spPr>
          <a:xfrm>
            <a:off x="4572000" y="5852160"/>
            <a:ext cx="4249420" cy="461665"/>
          </a:xfrm>
          <a:prstGeom prst="rect">
            <a:avLst/>
          </a:prstGeom>
          <a:noFill/>
        </p:spPr>
        <p:txBody>
          <a:bodyPr wrap="square" rtlCol="0">
            <a:spAutoFit/>
          </a:bodyPr>
          <a:lstStyle/>
          <a:p>
            <a:pPr defTabSz="457200" fontAlgn="auto">
              <a:spcBef>
                <a:spcPts val="0"/>
              </a:spcBef>
              <a:spcAft>
                <a:spcPts val="0"/>
              </a:spcAft>
            </a:pPr>
            <a:r>
              <a:rPr lang="en-US" sz="2400" dirty="0">
                <a:solidFill>
                  <a:srgbClr val="FF0000"/>
                </a:solidFill>
                <a:latin typeface="Calibri"/>
                <a:ea typeface="+mn-ea"/>
              </a:rPr>
              <a:t>Note:  </a:t>
            </a:r>
            <a:r>
              <a:rPr lang="en-US" sz="2400" b="0" dirty="0">
                <a:solidFill>
                  <a:srgbClr val="FF0000"/>
                </a:solidFill>
                <a:latin typeface="Calibri"/>
                <a:ea typeface="+mn-ea"/>
              </a:rPr>
              <a:t>TIO for VA &amp; PA unrelated</a:t>
            </a:r>
          </a:p>
        </p:txBody>
      </p:sp>
    </p:spTree>
    <p:extLst>
      <p:ext uri="{BB962C8B-B14F-4D97-AF65-F5344CB8AC3E}">
        <p14:creationId xmlns:p14="http://schemas.microsoft.com/office/powerpoint/2010/main" val="40304347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8" name="TextBox 12"/>
          <p:cNvSpPr txBox="1">
            <a:spLocks noChangeArrowheads="1"/>
          </p:cNvSpPr>
          <p:nvPr/>
        </p:nvSpPr>
        <p:spPr bwMode="auto">
          <a:xfrm>
            <a:off x="685800" y="482598"/>
            <a:ext cx="7315200" cy="2831544"/>
          </a:xfrm>
          <a:prstGeom prst="rect">
            <a:avLst/>
          </a:prstGeom>
          <a:noFill/>
          <a:ln w="9525">
            <a:noFill/>
            <a:miter lim="800000"/>
            <a:headEnd/>
            <a:tailEnd/>
          </a:ln>
        </p:spPr>
        <p:txBody>
          <a:bodyPr wrap="square">
            <a:prstTxWarp prst="textNoShape">
              <a:avLst/>
            </a:prstTxWarp>
            <a:spAutoFit/>
          </a:bodyPr>
          <a:lstStyle/>
          <a:p>
            <a:pPr defTabSz="457200" fontAlgn="auto">
              <a:spcBef>
                <a:spcPts val="0"/>
              </a:spcBef>
              <a:spcAft>
                <a:spcPts val="0"/>
              </a:spcAft>
            </a:pPr>
            <a:r>
              <a:rPr lang="en-US" sz="2800" dirty="0">
                <a:solidFill>
                  <a:srgbClr val="000000"/>
                </a:solidFill>
                <a:latin typeface="Calibri"/>
                <a:ea typeface="+mn-ea"/>
              </a:rPr>
              <a:t>Question:</a:t>
            </a:r>
            <a:r>
              <a:rPr lang="en-US" sz="2800" b="0" dirty="0">
                <a:solidFill>
                  <a:srgbClr val="000000"/>
                </a:solidFill>
                <a:latin typeface="Calibri"/>
                <a:ea typeface="+mn-ea"/>
              </a:rPr>
              <a:t>  </a:t>
            </a:r>
            <a:r>
              <a:rPr lang="en-US" sz="2800" b="0" dirty="0">
                <a:solidFill>
                  <a:prstClr val="black"/>
                </a:solidFill>
                <a:latin typeface="Calibri"/>
                <a:ea typeface="Courier New" pitchFamily="24" charset="0"/>
                <a:cs typeface="Courier New" pitchFamily="24" charset="0"/>
              </a:rPr>
              <a:t>How many bits wide are the following?</a:t>
            </a:r>
          </a:p>
          <a:p>
            <a:pPr defTabSz="457200" fontAlgn="auto">
              <a:spcBef>
                <a:spcPts val="1200"/>
              </a:spcBef>
              <a:spcAft>
                <a:spcPts val="0"/>
              </a:spcAft>
              <a:buFont typeface="Arial" pitchFamily="34" charset="0"/>
              <a:buChar char="•"/>
            </a:pPr>
            <a:r>
              <a:rPr lang="en-US" sz="2800" b="0" dirty="0">
                <a:solidFill>
                  <a:prstClr val="black"/>
                </a:solidFill>
                <a:latin typeface="Calibri"/>
                <a:ea typeface="Courier New" pitchFamily="24" charset="0"/>
                <a:cs typeface="Courier New" pitchFamily="24" charset="0"/>
              </a:rPr>
              <a:t>  16 </a:t>
            </a:r>
            <a:r>
              <a:rPr lang="en-US" sz="2800" b="0" dirty="0" err="1">
                <a:solidFill>
                  <a:prstClr val="black"/>
                </a:solidFill>
                <a:latin typeface="Calibri"/>
                <a:ea typeface="Courier New" pitchFamily="24" charset="0"/>
                <a:cs typeface="Courier New" pitchFamily="24" charset="0"/>
              </a:rPr>
              <a:t>KiB</a:t>
            </a:r>
            <a:r>
              <a:rPr lang="en-US" sz="2800" b="0" dirty="0">
                <a:solidFill>
                  <a:prstClr val="black"/>
                </a:solidFill>
                <a:latin typeface="Calibri"/>
                <a:ea typeface="Courier New" pitchFamily="24" charset="0"/>
                <a:cs typeface="Courier New" pitchFamily="24" charset="0"/>
              </a:rPr>
              <a:t> pages</a:t>
            </a:r>
          </a:p>
          <a:p>
            <a:pPr defTabSz="457200" fontAlgn="auto">
              <a:spcBef>
                <a:spcPts val="0"/>
              </a:spcBef>
              <a:spcAft>
                <a:spcPts val="0"/>
              </a:spcAft>
              <a:buFont typeface="Arial" pitchFamily="34" charset="0"/>
              <a:buChar char="•"/>
            </a:pPr>
            <a:r>
              <a:rPr lang="en-US" sz="2800" b="0" dirty="0">
                <a:solidFill>
                  <a:prstClr val="black"/>
                </a:solidFill>
                <a:latin typeface="Calibri"/>
                <a:ea typeface="Courier New" pitchFamily="24" charset="0"/>
                <a:cs typeface="Courier New" pitchFamily="24" charset="0"/>
              </a:rPr>
              <a:t>  40-bit virtual addresses</a:t>
            </a:r>
          </a:p>
          <a:p>
            <a:pPr defTabSz="457200" fontAlgn="auto">
              <a:spcBef>
                <a:spcPts val="0"/>
              </a:spcBef>
              <a:spcAft>
                <a:spcPts val="0"/>
              </a:spcAft>
              <a:buFont typeface="Arial" pitchFamily="34" charset="0"/>
              <a:buChar char="•"/>
            </a:pPr>
            <a:r>
              <a:rPr lang="en-US" sz="2800" b="0" dirty="0">
                <a:solidFill>
                  <a:prstClr val="black"/>
                </a:solidFill>
                <a:latin typeface="Calibri"/>
                <a:ea typeface="Courier New" pitchFamily="24" charset="0"/>
                <a:cs typeface="Courier New" pitchFamily="24" charset="0"/>
              </a:rPr>
              <a:t>  64 </a:t>
            </a:r>
            <a:r>
              <a:rPr lang="en-US" sz="2800" b="0" dirty="0" err="1">
                <a:solidFill>
                  <a:prstClr val="black"/>
                </a:solidFill>
                <a:latin typeface="Calibri"/>
                <a:ea typeface="Courier New" pitchFamily="24" charset="0"/>
                <a:cs typeface="Courier New" pitchFamily="24" charset="0"/>
              </a:rPr>
              <a:t>GiB</a:t>
            </a:r>
            <a:r>
              <a:rPr lang="en-US" sz="2800" b="0" dirty="0">
                <a:solidFill>
                  <a:prstClr val="black"/>
                </a:solidFill>
                <a:latin typeface="Calibri"/>
                <a:ea typeface="Courier New" pitchFamily="24" charset="0"/>
                <a:cs typeface="Courier New" pitchFamily="24" charset="0"/>
              </a:rPr>
              <a:t> physical memory</a:t>
            </a:r>
          </a:p>
          <a:p>
            <a:pPr defTabSz="457200" fontAlgn="auto">
              <a:spcBef>
                <a:spcPts val="0"/>
              </a:spcBef>
              <a:spcAft>
                <a:spcPts val="0"/>
              </a:spcAft>
              <a:buFont typeface="Arial" pitchFamily="34" charset="0"/>
              <a:buChar char="•"/>
            </a:pPr>
            <a:r>
              <a:rPr lang="en-US" sz="2800" b="0" dirty="0">
                <a:solidFill>
                  <a:prstClr val="black"/>
                </a:solidFill>
                <a:latin typeface="Calibri"/>
                <a:ea typeface="Courier New" pitchFamily="24" charset="0"/>
                <a:cs typeface="Courier New" pitchFamily="24" charset="0"/>
              </a:rPr>
              <a:t>  2-way set associative TLB with 512 entries</a:t>
            </a:r>
          </a:p>
        </p:txBody>
      </p:sp>
      <p:grpSp>
        <p:nvGrpSpPr>
          <p:cNvPr id="2" name="Group 19"/>
          <p:cNvGrpSpPr/>
          <p:nvPr/>
        </p:nvGrpSpPr>
        <p:grpSpPr>
          <a:xfrm>
            <a:off x="914400" y="4297680"/>
            <a:ext cx="5492931" cy="2011680"/>
            <a:chOff x="1273629" y="4197096"/>
            <a:chExt cx="5492931" cy="2011680"/>
          </a:xfrm>
        </p:grpSpPr>
        <p:grpSp>
          <p:nvGrpSpPr>
            <p:cNvPr id="3" name="Group 17"/>
            <p:cNvGrpSpPr/>
            <p:nvPr/>
          </p:nvGrpSpPr>
          <p:grpSpPr>
            <a:xfrm>
              <a:off x="1273629" y="4197096"/>
              <a:ext cx="5492931" cy="2011680"/>
              <a:chOff x="7955280" y="3293581"/>
              <a:chExt cx="5492931" cy="2011680"/>
            </a:xfrm>
          </p:grpSpPr>
          <p:grpSp>
            <p:nvGrpSpPr>
              <p:cNvPr id="4" name="Group 10"/>
              <p:cNvGrpSpPr>
                <a:grpSpLocks/>
              </p:cNvGrpSpPr>
              <p:nvPr/>
            </p:nvGrpSpPr>
            <p:grpSpPr bwMode="auto">
              <a:xfrm>
                <a:off x="8046720" y="3657600"/>
                <a:ext cx="5401491" cy="523220"/>
                <a:chOff x="960651" y="1743728"/>
                <a:chExt cx="5401325" cy="392422"/>
              </a:xfrm>
            </p:grpSpPr>
            <p:sp>
              <p:nvSpPr>
                <p:cNvPr id="53259" name="TextBox 2"/>
                <p:cNvSpPr txBox="1">
                  <a:spLocks noChangeArrowheads="1"/>
                </p:cNvSpPr>
                <p:nvPr/>
              </p:nvSpPr>
              <p:spPr bwMode="auto">
                <a:xfrm>
                  <a:off x="1515805" y="1743728"/>
                  <a:ext cx="4846171" cy="392422"/>
                </a:xfrm>
                <a:prstGeom prst="rect">
                  <a:avLst/>
                </a:prstGeom>
                <a:noFill/>
                <a:ln w="9525">
                  <a:noFill/>
                  <a:miter lim="800000"/>
                  <a:headEnd/>
                  <a:tailEnd/>
                </a:ln>
              </p:spPr>
              <p:txBody>
                <a:bodyPr wrap="square">
                  <a:prstTxWarp prst="textNoShape">
                    <a:avLst/>
                  </a:prstTxWarp>
                  <a:spAutoFit/>
                </a:bodyPr>
                <a:lstStyle/>
                <a:p>
                  <a:pPr defTabSz="457200" fontAlgn="auto">
                    <a:spcBef>
                      <a:spcPts val="0"/>
                    </a:spcBef>
                    <a:spcAft>
                      <a:spcPts val="0"/>
                    </a:spcAft>
                  </a:pPr>
                  <a:r>
                    <a:rPr lang="en-US" sz="2800" dirty="0">
                      <a:solidFill>
                        <a:srgbClr val="FF8000"/>
                      </a:solidFill>
                      <a:latin typeface="Calibri"/>
                      <a:ea typeface="+mn-ea"/>
                    </a:rPr>
                    <a:t>12			14				38</a:t>
                  </a:r>
                  <a:endParaRPr lang="en-US" sz="2800" dirty="0">
                    <a:solidFill>
                      <a:srgbClr val="FF8000"/>
                    </a:solidFill>
                    <a:latin typeface="Symbol" pitchFamily="1" charset="2"/>
                    <a:ea typeface="+mn-ea"/>
                  </a:endParaRPr>
                </a:p>
              </p:txBody>
            </p:sp>
            <p:sp>
              <p:nvSpPr>
                <p:cNvPr id="53260" name="Rectangle 6"/>
                <p:cNvSpPr>
                  <a:spLocks noChangeArrowheads="1"/>
                </p:cNvSpPr>
                <p:nvPr/>
              </p:nvSpPr>
              <p:spPr bwMode="auto">
                <a:xfrm>
                  <a:off x="960651" y="1809750"/>
                  <a:ext cx="415498" cy="276999"/>
                </a:xfrm>
                <a:prstGeom prst="rect">
                  <a:avLst/>
                </a:prstGeom>
                <a:noFill/>
                <a:ln w="9525">
                  <a:noFill/>
                  <a:miter lim="800000"/>
                  <a:headEnd/>
                  <a:tailEnd/>
                </a:ln>
              </p:spPr>
              <p:txBody>
                <a:bodyPr wrap="none">
                  <a:prstTxWarp prst="textNoShape">
                    <a:avLst/>
                  </a:prstTxWarp>
                  <a:spAutoFit/>
                </a:bodyPr>
                <a:lstStyle/>
                <a:p>
                  <a:pPr defTabSz="457200" fontAlgn="auto">
                    <a:spcBef>
                      <a:spcPts val="0"/>
                    </a:spcBef>
                    <a:spcAft>
                      <a:spcPts val="0"/>
                    </a:spcAft>
                  </a:pPr>
                  <a:r>
                    <a:rPr lang="en-US" b="0" dirty="0">
                      <a:solidFill>
                        <a:prstClr val="black"/>
                      </a:solidFill>
                      <a:latin typeface="ＭＳ ゴシック" pitchFamily="1" charset="-128"/>
                      <a:ea typeface="ＭＳ ゴシック" pitchFamily="1" charset="-128"/>
                      <a:cs typeface="ＭＳ ゴシック" pitchFamily="1" charset="-128"/>
                    </a:rPr>
                    <a:t>☐</a:t>
                  </a:r>
                  <a:endParaRPr lang="en-US" b="0" dirty="0">
                    <a:solidFill>
                      <a:prstClr val="black"/>
                    </a:solidFill>
                    <a:latin typeface="Calibri"/>
                    <a:ea typeface="+mn-ea"/>
                  </a:endParaRPr>
                </a:p>
              </p:txBody>
            </p:sp>
          </p:grpSp>
          <p:grpSp>
            <p:nvGrpSpPr>
              <p:cNvPr id="5" name="Group 2"/>
              <p:cNvGrpSpPr/>
              <p:nvPr/>
            </p:nvGrpSpPr>
            <p:grpSpPr>
              <a:xfrm>
                <a:off x="8046720" y="4023360"/>
                <a:ext cx="5401491" cy="523220"/>
                <a:chOff x="960438" y="3240088"/>
                <a:chExt cx="5401491" cy="523220"/>
              </a:xfrm>
            </p:grpSpPr>
            <p:sp>
              <p:nvSpPr>
                <p:cNvPr id="53250" name="TextBox 3"/>
                <p:cNvSpPr txBox="1">
                  <a:spLocks noChangeArrowheads="1"/>
                </p:cNvSpPr>
                <p:nvPr/>
              </p:nvSpPr>
              <p:spPr bwMode="auto">
                <a:xfrm>
                  <a:off x="1515609" y="3240088"/>
                  <a:ext cx="4846320" cy="523220"/>
                </a:xfrm>
                <a:prstGeom prst="rect">
                  <a:avLst/>
                </a:prstGeom>
                <a:noFill/>
                <a:ln w="9525">
                  <a:noFill/>
                  <a:miter lim="800000"/>
                  <a:headEnd/>
                  <a:tailEnd/>
                </a:ln>
              </p:spPr>
              <p:txBody>
                <a:bodyPr>
                  <a:prstTxWarp prst="textNoShape">
                    <a:avLst/>
                  </a:prstTxWarp>
                  <a:spAutoFit/>
                </a:bodyPr>
                <a:lstStyle/>
                <a:p>
                  <a:pPr defTabSz="457200" fontAlgn="auto">
                    <a:spcBef>
                      <a:spcPts val="0"/>
                    </a:spcBef>
                    <a:spcAft>
                      <a:spcPts val="0"/>
                    </a:spcAft>
                  </a:pPr>
                  <a:r>
                    <a:rPr lang="en-US" sz="2800" dirty="0">
                      <a:solidFill>
                        <a:srgbClr val="408000"/>
                      </a:solidFill>
                      <a:latin typeface="Calibri"/>
                      <a:ea typeface="+mn-ea"/>
                    </a:rPr>
                    <a:t>18			8				45</a:t>
                  </a:r>
                  <a:endParaRPr lang="en-US" sz="2800" dirty="0">
                    <a:solidFill>
                      <a:srgbClr val="408000"/>
                    </a:solidFill>
                    <a:latin typeface="Symbol" pitchFamily="1" charset="2"/>
                    <a:ea typeface="+mn-ea"/>
                  </a:endParaRPr>
                </a:p>
              </p:txBody>
            </p:sp>
            <p:sp>
              <p:nvSpPr>
                <p:cNvPr id="53254" name="Rectangle 7"/>
                <p:cNvSpPr>
                  <a:spLocks noChangeArrowheads="1"/>
                </p:cNvSpPr>
                <p:nvPr/>
              </p:nvSpPr>
              <p:spPr bwMode="auto">
                <a:xfrm>
                  <a:off x="960438" y="3343275"/>
                  <a:ext cx="415925" cy="369888"/>
                </a:xfrm>
                <a:prstGeom prst="rect">
                  <a:avLst/>
                </a:prstGeom>
                <a:noFill/>
                <a:ln w="9525">
                  <a:noFill/>
                  <a:miter lim="800000"/>
                  <a:headEnd/>
                  <a:tailEnd/>
                </a:ln>
              </p:spPr>
              <p:txBody>
                <a:bodyPr wrap="none">
                  <a:prstTxWarp prst="textNoShape">
                    <a:avLst/>
                  </a:prstTxWarp>
                  <a:spAutoFit/>
                </a:bodyPr>
                <a:lstStyle/>
                <a:p>
                  <a:pPr defTabSz="457200" fontAlgn="auto">
                    <a:spcBef>
                      <a:spcPts val="0"/>
                    </a:spcBef>
                    <a:spcAft>
                      <a:spcPts val="0"/>
                    </a:spcAft>
                  </a:pPr>
                  <a:r>
                    <a:rPr lang="en-US" b="0" dirty="0">
                      <a:solidFill>
                        <a:prstClr val="black"/>
                      </a:solidFill>
                      <a:latin typeface="ＭＳ ゴシック" pitchFamily="1" charset="-128"/>
                      <a:ea typeface="ＭＳ ゴシック" pitchFamily="1" charset="-128"/>
                      <a:cs typeface="ＭＳ ゴシック" pitchFamily="1" charset="-128"/>
                    </a:rPr>
                    <a:t>☐</a:t>
                  </a:r>
                  <a:endParaRPr lang="en-US" b="0" dirty="0">
                    <a:solidFill>
                      <a:prstClr val="black"/>
                    </a:solidFill>
                    <a:latin typeface="Calibri"/>
                    <a:ea typeface="+mn-ea"/>
                  </a:endParaRPr>
                </a:p>
              </p:txBody>
            </p:sp>
          </p:grpSp>
          <p:grpSp>
            <p:nvGrpSpPr>
              <p:cNvPr id="6" name="Group 3"/>
              <p:cNvGrpSpPr/>
              <p:nvPr/>
            </p:nvGrpSpPr>
            <p:grpSpPr>
              <a:xfrm>
                <a:off x="8046720" y="4389120"/>
                <a:ext cx="5401491" cy="523220"/>
                <a:chOff x="960438" y="4154488"/>
                <a:chExt cx="5401491" cy="523220"/>
              </a:xfrm>
            </p:grpSpPr>
            <p:sp>
              <p:nvSpPr>
                <p:cNvPr id="53251" name="TextBox 4"/>
                <p:cNvSpPr txBox="1">
                  <a:spLocks noChangeArrowheads="1"/>
                </p:cNvSpPr>
                <p:nvPr/>
              </p:nvSpPr>
              <p:spPr bwMode="auto">
                <a:xfrm>
                  <a:off x="1515609" y="4154488"/>
                  <a:ext cx="4846320" cy="523220"/>
                </a:xfrm>
                <a:prstGeom prst="rect">
                  <a:avLst/>
                </a:prstGeom>
                <a:noFill/>
                <a:ln w="9525">
                  <a:noFill/>
                  <a:miter lim="800000"/>
                  <a:headEnd/>
                  <a:tailEnd/>
                </a:ln>
              </p:spPr>
              <p:txBody>
                <a:bodyPr>
                  <a:prstTxWarp prst="textNoShape">
                    <a:avLst/>
                  </a:prstTxWarp>
                  <a:spAutoFit/>
                </a:bodyPr>
                <a:lstStyle/>
                <a:p>
                  <a:pPr defTabSz="457200" fontAlgn="auto">
                    <a:spcBef>
                      <a:spcPts val="0"/>
                    </a:spcBef>
                    <a:spcAft>
                      <a:spcPts val="0"/>
                    </a:spcAft>
                  </a:pPr>
                  <a:r>
                    <a:rPr lang="en-US" sz="2800" dirty="0">
                      <a:solidFill>
                        <a:srgbClr val="FF66A0"/>
                      </a:solidFill>
                      <a:latin typeface="Calibri"/>
                      <a:ea typeface="+mn-ea"/>
                    </a:rPr>
                    <a:t>14			12				40</a:t>
                  </a:r>
                  <a:endParaRPr lang="en-US" sz="2800" dirty="0">
                    <a:solidFill>
                      <a:srgbClr val="FF66A0"/>
                    </a:solidFill>
                    <a:latin typeface="Symbol" pitchFamily="1" charset="2"/>
                    <a:ea typeface="+mn-ea"/>
                  </a:endParaRPr>
                </a:p>
              </p:txBody>
            </p:sp>
            <p:sp>
              <p:nvSpPr>
                <p:cNvPr id="53255" name="Rectangle 8"/>
                <p:cNvSpPr>
                  <a:spLocks noChangeArrowheads="1"/>
                </p:cNvSpPr>
                <p:nvPr/>
              </p:nvSpPr>
              <p:spPr bwMode="auto">
                <a:xfrm>
                  <a:off x="960438" y="4257675"/>
                  <a:ext cx="415925" cy="369888"/>
                </a:xfrm>
                <a:prstGeom prst="rect">
                  <a:avLst/>
                </a:prstGeom>
                <a:noFill/>
                <a:ln w="9525">
                  <a:noFill/>
                  <a:miter lim="800000"/>
                  <a:headEnd/>
                  <a:tailEnd/>
                </a:ln>
              </p:spPr>
              <p:txBody>
                <a:bodyPr wrap="none">
                  <a:prstTxWarp prst="textNoShape">
                    <a:avLst/>
                  </a:prstTxWarp>
                  <a:spAutoFit/>
                </a:bodyPr>
                <a:lstStyle/>
                <a:p>
                  <a:pPr defTabSz="457200" fontAlgn="auto">
                    <a:spcBef>
                      <a:spcPts val="0"/>
                    </a:spcBef>
                    <a:spcAft>
                      <a:spcPts val="0"/>
                    </a:spcAft>
                  </a:pPr>
                  <a:r>
                    <a:rPr lang="en-US" b="0" dirty="0">
                      <a:solidFill>
                        <a:prstClr val="black"/>
                      </a:solidFill>
                      <a:latin typeface="ＭＳ ゴシック" pitchFamily="1" charset="-128"/>
                      <a:ea typeface="ＭＳ ゴシック" pitchFamily="1" charset="-128"/>
                      <a:cs typeface="ＭＳ ゴシック" pitchFamily="1" charset="-128"/>
                    </a:rPr>
                    <a:t>☐</a:t>
                  </a:r>
                  <a:endParaRPr lang="en-US" b="0" dirty="0">
                    <a:solidFill>
                      <a:prstClr val="black"/>
                    </a:solidFill>
                    <a:latin typeface="Calibri"/>
                    <a:ea typeface="+mn-ea"/>
                  </a:endParaRPr>
                </a:p>
              </p:txBody>
            </p:sp>
          </p:grpSp>
          <p:grpSp>
            <p:nvGrpSpPr>
              <p:cNvPr id="8" name="Group 4"/>
              <p:cNvGrpSpPr/>
              <p:nvPr/>
            </p:nvGrpSpPr>
            <p:grpSpPr>
              <a:xfrm>
                <a:off x="8046720" y="4757158"/>
                <a:ext cx="5401491" cy="523220"/>
                <a:chOff x="947738" y="5068888"/>
                <a:chExt cx="5401491" cy="523220"/>
              </a:xfrm>
            </p:grpSpPr>
            <p:sp>
              <p:nvSpPr>
                <p:cNvPr id="53252" name="TextBox 5"/>
                <p:cNvSpPr txBox="1">
                  <a:spLocks noChangeArrowheads="1"/>
                </p:cNvSpPr>
                <p:nvPr/>
              </p:nvSpPr>
              <p:spPr bwMode="auto">
                <a:xfrm>
                  <a:off x="1502909" y="5068888"/>
                  <a:ext cx="4846320" cy="523220"/>
                </a:xfrm>
                <a:prstGeom prst="rect">
                  <a:avLst/>
                </a:prstGeom>
                <a:noFill/>
                <a:ln w="9525">
                  <a:noFill/>
                  <a:miter lim="800000"/>
                  <a:headEnd/>
                  <a:tailEnd/>
                </a:ln>
              </p:spPr>
              <p:txBody>
                <a:bodyPr>
                  <a:prstTxWarp prst="textNoShape">
                    <a:avLst/>
                  </a:prstTxWarp>
                  <a:spAutoFit/>
                </a:bodyPr>
                <a:lstStyle/>
                <a:p>
                  <a:pPr defTabSz="457200" fontAlgn="auto">
                    <a:spcBef>
                      <a:spcPts val="0"/>
                    </a:spcBef>
                    <a:spcAft>
                      <a:spcPts val="0"/>
                    </a:spcAft>
                  </a:pPr>
                  <a:r>
                    <a:rPr lang="en-US" sz="2800" dirty="0">
                      <a:ln>
                        <a:solidFill>
                          <a:prstClr val="black"/>
                        </a:solidFill>
                      </a:ln>
                      <a:solidFill>
                        <a:srgbClr val="FFE860"/>
                      </a:solidFill>
                      <a:latin typeface="Calibri"/>
                      <a:ea typeface="+mn-ea"/>
                    </a:rPr>
                    <a:t>17			9				43</a:t>
                  </a:r>
                  <a:endParaRPr lang="en-US" sz="2800" dirty="0">
                    <a:ln>
                      <a:solidFill>
                        <a:prstClr val="black"/>
                      </a:solidFill>
                    </a:ln>
                    <a:solidFill>
                      <a:srgbClr val="FFE860"/>
                    </a:solidFill>
                    <a:latin typeface="Symbol" pitchFamily="1" charset="2"/>
                    <a:ea typeface="+mn-ea"/>
                  </a:endParaRPr>
                </a:p>
              </p:txBody>
            </p:sp>
            <p:sp>
              <p:nvSpPr>
                <p:cNvPr id="53256" name="Rectangle 9"/>
                <p:cNvSpPr>
                  <a:spLocks noChangeArrowheads="1"/>
                </p:cNvSpPr>
                <p:nvPr/>
              </p:nvSpPr>
              <p:spPr bwMode="auto">
                <a:xfrm>
                  <a:off x="947738" y="5156200"/>
                  <a:ext cx="415925" cy="368300"/>
                </a:xfrm>
                <a:prstGeom prst="rect">
                  <a:avLst/>
                </a:prstGeom>
                <a:noFill/>
                <a:ln w="9525">
                  <a:noFill/>
                  <a:miter lim="800000"/>
                  <a:headEnd/>
                  <a:tailEnd/>
                </a:ln>
              </p:spPr>
              <p:txBody>
                <a:bodyPr wrap="none">
                  <a:prstTxWarp prst="textNoShape">
                    <a:avLst/>
                  </a:prstTxWarp>
                  <a:spAutoFit/>
                </a:bodyPr>
                <a:lstStyle/>
                <a:p>
                  <a:pPr defTabSz="457200" fontAlgn="auto">
                    <a:spcBef>
                      <a:spcPts val="0"/>
                    </a:spcBef>
                    <a:spcAft>
                      <a:spcPts val="0"/>
                    </a:spcAft>
                  </a:pPr>
                  <a:r>
                    <a:rPr lang="en-US" b="0" dirty="0">
                      <a:solidFill>
                        <a:prstClr val="black"/>
                      </a:solidFill>
                      <a:latin typeface="ＭＳ ゴシック" pitchFamily="1" charset="-128"/>
                      <a:ea typeface="ＭＳ ゴシック" pitchFamily="1" charset="-128"/>
                      <a:cs typeface="ＭＳ ゴシック" pitchFamily="1" charset="-128"/>
                    </a:rPr>
                    <a:t>☐</a:t>
                  </a:r>
                  <a:endParaRPr lang="en-US" b="0" dirty="0">
                    <a:solidFill>
                      <a:prstClr val="black"/>
                    </a:solidFill>
                    <a:latin typeface="Calibri"/>
                    <a:ea typeface="+mn-ea"/>
                  </a:endParaRPr>
                </a:p>
              </p:txBody>
            </p:sp>
          </p:grpSp>
          <p:sp>
            <p:nvSpPr>
              <p:cNvPr id="17" name="Rectangle 16"/>
              <p:cNvSpPr/>
              <p:nvPr/>
            </p:nvSpPr>
            <p:spPr>
              <a:xfrm>
                <a:off x="7955280" y="3293581"/>
                <a:ext cx="5486400" cy="2011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b="0">
                  <a:solidFill>
                    <a:prstClr val="white"/>
                  </a:solidFill>
                </a:endParaRPr>
              </a:p>
            </p:txBody>
          </p:sp>
        </p:grpSp>
        <p:sp>
          <p:nvSpPr>
            <p:cNvPr id="19" name="TextBox 2"/>
            <p:cNvSpPr txBox="1">
              <a:spLocks noChangeArrowheads="1"/>
            </p:cNvSpPr>
            <p:nvPr/>
          </p:nvSpPr>
          <p:spPr bwMode="auto">
            <a:xfrm>
              <a:off x="1920240" y="4206240"/>
              <a:ext cx="4846320" cy="523220"/>
            </a:xfrm>
            <a:prstGeom prst="rect">
              <a:avLst/>
            </a:prstGeom>
            <a:noFill/>
            <a:ln w="9525">
              <a:noFill/>
              <a:miter lim="800000"/>
              <a:headEnd/>
              <a:tailEnd/>
            </a:ln>
          </p:spPr>
          <p:txBody>
            <a:bodyPr wrap="square">
              <a:prstTxWarp prst="textNoShape">
                <a:avLst/>
              </a:prstTxWarp>
              <a:spAutoFit/>
            </a:bodyPr>
            <a:lstStyle/>
            <a:p>
              <a:pPr defTabSz="457200" fontAlgn="auto">
                <a:spcBef>
                  <a:spcPts val="0"/>
                </a:spcBef>
                <a:spcAft>
                  <a:spcPts val="0"/>
                </a:spcAft>
              </a:pPr>
              <a:r>
                <a:rPr lang="en-US" sz="2800" dirty="0">
                  <a:solidFill>
                    <a:prstClr val="black"/>
                  </a:solidFill>
                  <a:latin typeface="Calibri"/>
                  <a:ea typeface="+mn-ea"/>
                </a:rPr>
                <a:t>TLB Tag	TLB Index	TLB Entry</a:t>
              </a:r>
              <a:endParaRPr lang="en-US" sz="2800" dirty="0">
                <a:solidFill>
                  <a:prstClr val="black"/>
                </a:solidFill>
                <a:latin typeface="Symbol" pitchFamily="1" charset="2"/>
                <a:ea typeface="+mn-ea"/>
              </a:endParaRPr>
            </a:p>
          </p:txBody>
        </p:sp>
      </p:grpSp>
      <p:sp>
        <p:nvSpPr>
          <p:cNvPr id="7" name="Rectangle 6"/>
          <p:cNvSpPr/>
          <p:nvPr/>
        </p:nvSpPr>
        <p:spPr>
          <a:xfrm>
            <a:off x="1005839" y="5120640"/>
            <a:ext cx="5303520" cy="3521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b="0">
              <a:solidFill>
                <a:prstClr val="white"/>
              </a:solidFill>
            </a:endParaRPr>
          </a:p>
        </p:txBody>
      </p:sp>
      <p:sp>
        <p:nvSpPr>
          <p:cNvPr id="10" name="Slide Number Placeholder 9"/>
          <p:cNvSpPr>
            <a:spLocks noGrp="1"/>
          </p:cNvSpPr>
          <p:nvPr>
            <p:ph type="sldNum" sz="quarter" idx="10"/>
          </p:nvPr>
        </p:nvSpPr>
        <p:spPr/>
        <p:txBody>
          <a:bodyPr/>
          <a:lstStyle/>
          <a:p>
            <a:pPr>
              <a:defRPr/>
            </a:pPr>
            <a:fld id="{845CF6B1-C410-DE41-99C1-A52DCD7C2094}" type="slidenum">
              <a:rPr lang="en-US" smtClean="0">
                <a:solidFill>
                  <a:prstClr val="black">
                    <a:tint val="75000"/>
                  </a:prstClr>
                </a:solidFill>
              </a:rPr>
              <a:pPr>
                <a:defRPr/>
              </a:pPr>
              <a:t>51</a:t>
            </a:fld>
            <a:endParaRPr lang="en-US" dirty="0">
              <a:solidFill>
                <a:prstClr val="black">
                  <a:tint val="75000"/>
                </a:prstClr>
              </a:solidFill>
            </a:endParaRPr>
          </a:p>
        </p:txBody>
      </p:sp>
      <p:graphicFrame>
        <p:nvGraphicFramePr>
          <p:cNvPr id="21" name="Table 20"/>
          <p:cNvGraphicFramePr>
            <a:graphicFrameLocks noGrp="1"/>
          </p:cNvGraphicFramePr>
          <p:nvPr/>
        </p:nvGraphicFramePr>
        <p:xfrm>
          <a:off x="914400" y="3383280"/>
          <a:ext cx="7315200" cy="741680"/>
        </p:xfrm>
        <a:graphic>
          <a:graphicData uri="http://schemas.openxmlformats.org/drawingml/2006/table">
            <a:tbl>
              <a:tblPr firstRow="1" bandRow="1">
                <a:tableStyleId>{5940675A-B579-460E-94D1-54222C63F5DA}</a:tableStyleId>
              </a:tblPr>
              <a:tblGrid>
                <a:gridCol w="73152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1737360">
                  <a:extLst>
                    <a:ext uri="{9D8B030D-6E8A-4147-A177-3AD203B41FA5}">
                      <a16:colId xmlns:a16="http://schemas.microsoft.com/office/drawing/2014/main" val="20003"/>
                    </a:ext>
                  </a:extLst>
                </a:gridCol>
                <a:gridCol w="1463040">
                  <a:extLst>
                    <a:ext uri="{9D8B030D-6E8A-4147-A177-3AD203B41FA5}">
                      <a16:colId xmlns:a16="http://schemas.microsoft.com/office/drawing/2014/main" val="20004"/>
                    </a:ext>
                  </a:extLst>
                </a:gridCol>
                <a:gridCol w="1920240">
                  <a:extLst>
                    <a:ext uri="{9D8B030D-6E8A-4147-A177-3AD203B41FA5}">
                      <a16:colId xmlns:a16="http://schemas.microsoft.com/office/drawing/2014/main" val="20005"/>
                    </a:ext>
                  </a:extLst>
                </a:gridCol>
              </a:tblGrid>
              <a:tr h="370840">
                <a:tc>
                  <a:txBody>
                    <a:bodyPr/>
                    <a:lstStyle/>
                    <a:p>
                      <a:pPr algn="ctr"/>
                      <a:r>
                        <a:rPr lang="en-US" sz="2400" dirty="0"/>
                        <a:t>Valid</a:t>
                      </a:r>
                    </a:p>
                  </a:txBody>
                  <a:tcPr marL="0" marR="0" marT="0" marB="0" anchor="ctr">
                    <a:solidFill>
                      <a:schemeClr val="bg1">
                        <a:lumMod val="85000"/>
                      </a:schemeClr>
                    </a:solidFill>
                  </a:tcPr>
                </a:tc>
                <a:tc>
                  <a:txBody>
                    <a:bodyPr/>
                    <a:lstStyle/>
                    <a:p>
                      <a:pPr algn="ctr"/>
                      <a:r>
                        <a:rPr lang="en-US" sz="2400" dirty="0"/>
                        <a:t>Dirty</a:t>
                      </a:r>
                    </a:p>
                  </a:txBody>
                  <a:tcPr marL="0" marR="0" marT="0" marB="0" anchor="ctr">
                    <a:solidFill>
                      <a:schemeClr val="bg1">
                        <a:lumMod val="85000"/>
                      </a:schemeClr>
                    </a:solidFill>
                  </a:tcPr>
                </a:tc>
                <a:tc>
                  <a:txBody>
                    <a:bodyPr/>
                    <a:lstStyle/>
                    <a:p>
                      <a:pPr algn="ctr"/>
                      <a:r>
                        <a:rPr lang="en-US" sz="2400" dirty="0"/>
                        <a:t>Ref</a:t>
                      </a:r>
                    </a:p>
                  </a:txBody>
                  <a:tcPr marL="0" marR="0" marT="0" marB="0" anchor="ctr">
                    <a:solidFill>
                      <a:schemeClr val="bg1">
                        <a:lumMod val="85000"/>
                      </a:schemeClr>
                    </a:solidFill>
                  </a:tcPr>
                </a:tc>
                <a:tc>
                  <a:txBody>
                    <a:bodyPr/>
                    <a:lstStyle/>
                    <a:p>
                      <a:pPr algn="ctr"/>
                      <a:r>
                        <a:rPr lang="en-US" sz="2400" dirty="0"/>
                        <a:t>Access Rights</a:t>
                      </a:r>
                    </a:p>
                  </a:txBody>
                  <a:tcPr marL="0" marR="0" marT="0" marB="0" anchor="ctr">
                    <a:solidFill>
                      <a:schemeClr val="bg1">
                        <a:lumMod val="85000"/>
                      </a:schemeClr>
                    </a:solidFill>
                  </a:tcPr>
                </a:tc>
                <a:tc>
                  <a:txBody>
                    <a:bodyPr/>
                    <a:lstStyle/>
                    <a:p>
                      <a:pPr algn="ctr"/>
                      <a:r>
                        <a:rPr lang="en-US" sz="2400" dirty="0"/>
                        <a:t>TLB Tag</a:t>
                      </a:r>
                    </a:p>
                  </a:txBody>
                  <a:tcPr marL="0" marR="0" marT="0" marB="0" anchor="ctr">
                    <a:solidFill>
                      <a:schemeClr val="bg1">
                        <a:lumMod val="85000"/>
                      </a:schemeClr>
                    </a:solidFill>
                  </a:tcPr>
                </a:tc>
                <a:tc>
                  <a:txBody>
                    <a:bodyPr/>
                    <a:lstStyle/>
                    <a:p>
                      <a:pPr algn="ctr"/>
                      <a:r>
                        <a:rPr lang="en-US" sz="2400" dirty="0"/>
                        <a:t>PPN</a:t>
                      </a:r>
                    </a:p>
                  </a:txBody>
                  <a:tcPr marL="0" marR="0" marT="0" marB="0" anchor="ct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US" sz="2400" dirty="0"/>
                        <a:t>X</a:t>
                      </a:r>
                    </a:p>
                  </a:txBody>
                  <a:tcPr marL="0" marR="0" marT="0" marB="0"/>
                </a:tc>
                <a:tc>
                  <a:txBody>
                    <a:bodyPr/>
                    <a:lstStyle/>
                    <a:p>
                      <a:pPr algn="ctr"/>
                      <a:r>
                        <a:rPr lang="en-US" sz="2400" dirty="0"/>
                        <a:t>X</a:t>
                      </a:r>
                    </a:p>
                  </a:txBody>
                  <a:tcPr marL="0" marR="0" marT="0" marB="0"/>
                </a:tc>
                <a:tc>
                  <a:txBody>
                    <a:bodyPr/>
                    <a:lstStyle/>
                    <a:p>
                      <a:pPr algn="ctr"/>
                      <a:r>
                        <a:rPr lang="en-US" sz="2400" dirty="0"/>
                        <a:t>X</a:t>
                      </a:r>
                    </a:p>
                  </a:txBody>
                  <a:tcPr marL="0" marR="0" marT="0" marB="0"/>
                </a:tc>
                <a:tc>
                  <a:txBody>
                    <a:bodyPr/>
                    <a:lstStyle/>
                    <a:p>
                      <a:pPr algn="ctr"/>
                      <a:r>
                        <a:rPr lang="en-US" sz="2400" dirty="0"/>
                        <a:t>XX</a:t>
                      </a:r>
                    </a:p>
                  </a:txBody>
                  <a:tcPr marL="0" marR="0" marT="0" marB="0"/>
                </a:tc>
                <a:tc>
                  <a:txBody>
                    <a:bodyPr/>
                    <a:lstStyle/>
                    <a:p>
                      <a:pPr algn="ctr"/>
                      <a:endParaRPr lang="en-US" sz="2400" dirty="0"/>
                    </a:p>
                  </a:txBody>
                  <a:tcPr marL="0" marR="0" marT="0" marB="0"/>
                </a:tc>
                <a:tc>
                  <a:txBody>
                    <a:bodyPr/>
                    <a:lstStyle/>
                    <a:p>
                      <a:pPr algn="ctr"/>
                      <a:endParaRPr lang="en-US" sz="2400" dirty="0"/>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488496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539750" y="404813"/>
            <a:ext cx="5257800" cy="372603"/>
          </a:xfrm>
        </p:spPr>
        <p:txBody>
          <a:bodyPr/>
          <a:lstStyle/>
          <a:p>
            <a:r>
              <a:rPr lang="zh-CN" altLang="en-US" i="0" dirty="0">
                <a:latin typeface="黑体" pitchFamily="2" charset="-122"/>
                <a:ea typeface="黑体" pitchFamily="2" charset="-122"/>
              </a:rPr>
              <a:t>页式虚拟存储器</a:t>
            </a:r>
          </a:p>
        </p:txBody>
      </p:sp>
      <p:pic>
        <p:nvPicPr>
          <p:cNvPr id="583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875" y="981075"/>
            <a:ext cx="8893175"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73818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39750" y="332656"/>
            <a:ext cx="7991475" cy="494494"/>
          </a:xfrm>
        </p:spPr>
        <p:txBody>
          <a:bodyPr/>
          <a:lstStyle/>
          <a:p>
            <a:pPr>
              <a:lnSpc>
                <a:spcPct val="120000"/>
              </a:lnSpc>
            </a:pPr>
            <a:r>
              <a:rPr lang="zh-CN" altLang="en-US" dirty="0"/>
              <a:t>总线与输入输出方式</a:t>
            </a:r>
            <a:endParaRPr lang="en-US" altLang="zh-CN" dirty="0"/>
          </a:p>
        </p:txBody>
      </p:sp>
      <p:sp>
        <p:nvSpPr>
          <p:cNvPr id="61443" name="Rectangle 3"/>
          <p:cNvSpPr>
            <a:spLocks noGrp="1" noChangeArrowheads="1"/>
          </p:cNvSpPr>
          <p:nvPr>
            <p:ph type="body" idx="1"/>
          </p:nvPr>
        </p:nvSpPr>
        <p:spPr>
          <a:xfrm>
            <a:off x="684213" y="1052513"/>
            <a:ext cx="8162925" cy="5179783"/>
          </a:xfrm>
        </p:spPr>
        <p:txBody>
          <a:bodyPr tIns="97200" bIns="61200"/>
          <a:lstStyle/>
          <a:p>
            <a:pPr>
              <a:lnSpc>
                <a:spcPct val="130000"/>
              </a:lnSpc>
            </a:pPr>
            <a:r>
              <a:rPr lang="zh-CN" altLang="en-US" sz="2000" dirty="0">
                <a:ea typeface="黑体" pitchFamily="2" charset="-122"/>
              </a:rPr>
              <a:t>目标</a:t>
            </a:r>
            <a:endParaRPr lang="en-US" altLang="zh-CN" sz="2000" dirty="0">
              <a:ea typeface="黑体" pitchFamily="2" charset="-122"/>
            </a:endParaRPr>
          </a:p>
          <a:p>
            <a:pPr lvl="1">
              <a:lnSpc>
                <a:spcPct val="130000"/>
              </a:lnSpc>
            </a:pPr>
            <a:r>
              <a:rPr lang="zh-CN" altLang="en-US" sz="1800" dirty="0">
                <a:ea typeface="黑体" pitchFamily="2" charset="-122"/>
              </a:rPr>
              <a:t>掌握程序查询</a:t>
            </a:r>
            <a:r>
              <a:rPr lang="en-US" altLang="zh-CN" sz="1800" dirty="0">
                <a:ea typeface="黑体" pitchFamily="2" charset="-122"/>
              </a:rPr>
              <a:t>I/O</a:t>
            </a:r>
            <a:r>
              <a:rPr lang="zh-CN" altLang="en-US" sz="1800" dirty="0">
                <a:ea typeface="黑体" pitchFamily="2" charset="-122"/>
              </a:rPr>
              <a:t>、中断</a:t>
            </a:r>
            <a:r>
              <a:rPr lang="en-US" altLang="zh-CN" sz="1800" dirty="0">
                <a:ea typeface="黑体" pitchFamily="2" charset="-122"/>
              </a:rPr>
              <a:t>I/O</a:t>
            </a:r>
            <a:r>
              <a:rPr lang="zh-CN" altLang="en-US" sz="1800" dirty="0">
                <a:ea typeface="黑体" pitchFamily="2" charset="-122"/>
              </a:rPr>
              <a:t>和</a:t>
            </a:r>
            <a:r>
              <a:rPr lang="en-US" altLang="zh-CN" sz="1800" dirty="0">
                <a:ea typeface="黑体" pitchFamily="2" charset="-122"/>
              </a:rPr>
              <a:t>DMA I/O</a:t>
            </a:r>
            <a:r>
              <a:rPr lang="zh-CN" altLang="en-US" sz="1800" dirty="0">
                <a:ea typeface="黑体" pitchFamily="2" charset="-122"/>
              </a:rPr>
              <a:t>等输入输出方式的工作原理。</a:t>
            </a:r>
            <a:endParaRPr lang="en-US" altLang="zh-CN" sz="1800" dirty="0">
              <a:ea typeface="黑体" pitchFamily="2" charset="-122"/>
            </a:endParaRPr>
          </a:p>
          <a:p>
            <a:pPr>
              <a:lnSpc>
                <a:spcPct val="130000"/>
              </a:lnSpc>
            </a:pPr>
            <a:r>
              <a:rPr lang="zh-CN" altLang="en-US" sz="2000" dirty="0">
                <a:ea typeface="黑体" pitchFamily="2" charset="-122"/>
              </a:rPr>
              <a:t>主要内容</a:t>
            </a:r>
            <a:endParaRPr lang="en-US" altLang="zh-CN" sz="2000" dirty="0">
              <a:ea typeface="黑体" pitchFamily="2" charset="-122"/>
            </a:endParaRPr>
          </a:p>
          <a:p>
            <a:pPr lvl="1">
              <a:lnSpc>
                <a:spcPct val="130000"/>
              </a:lnSpc>
            </a:pPr>
            <a:r>
              <a:rPr lang="zh-CN" altLang="en-US" sz="1800" dirty="0">
                <a:ea typeface="黑体" pitchFamily="2" charset="-122"/>
              </a:rPr>
              <a:t>计算机</a:t>
            </a:r>
            <a:r>
              <a:rPr lang="en-US" altLang="zh-CN" sz="1800" dirty="0">
                <a:ea typeface="黑体" pitchFamily="2" charset="-122"/>
              </a:rPr>
              <a:t>I/O</a:t>
            </a:r>
            <a:r>
              <a:rPr lang="zh-CN" altLang="en-US" sz="1800" dirty="0">
                <a:ea typeface="黑体" pitchFamily="2" charset="-122"/>
              </a:rPr>
              <a:t>系统</a:t>
            </a:r>
            <a:endParaRPr lang="en-US" altLang="zh-CN" sz="1800" dirty="0">
              <a:ea typeface="黑体" pitchFamily="2" charset="-122"/>
            </a:endParaRPr>
          </a:p>
          <a:p>
            <a:pPr lvl="1">
              <a:lnSpc>
                <a:spcPct val="130000"/>
              </a:lnSpc>
            </a:pPr>
            <a:r>
              <a:rPr lang="zh-CN" altLang="en-US" sz="1800" dirty="0">
                <a:ea typeface="黑体" pitchFamily="2" charset="-122"/>
              </a:rPr>
              <a:t>总线</a:t>
            </a:r>
            <a:endParaRPr lang="en-US" altLang="zh-CN" sz="1800" dirty="0">
              <a:ea typeface="黑体" pitchFamily="2" charset="-122"/>
            </a:endParaRPr>
          </a:p>
          <a:p>
            <a:pPr lvl="1">
              <a:lnSpc>
                <a:spcPct val="130000"/>
              </a:lnSpc>
            </a:pPr>
            <a:r>
              <a:rPr lang="en-US" altLang="zh-CN" sz="1800" dirty="0">
                <a:solidFill>
                  <a:srgbClr val="FF0000"/>
                </a:solidFill>
                <a:ea typeface="黑体" pitchFamily="2" charset="-122"/>
              </a:rPr>
              <a:t>I/O</a:t>
            </a:r>
            <a:r>
              <a:rPr lang="zh-CN" altLang="en-US" sz="1800" dirty="0">
                <a:solidFill>
                  <a:srgbClr val="FF0000"/>
                </a:solidFill>
                <a:ea typeface="黑体" pitchFamily="2" charset="-122"/>
              </a:rPr>
              <a:t>方式</a:t>
            </a:r>
            <a:endParaRPr lang="en-US" altLang="zh-CN" sz="1800" dirty="0">
              <a:solidFill>
                <a:srgbClr val="FF0000"/>
              </a:solidFill>
              <a:ea typeface="黑体" pitchFamily="2" charset="-122"/>
            </a:endParaRPr>
          </a:p>
          <a:p>
            <a:pPr lvl="2">
              <a:lnSpc>
                <a:spcPct val="130000"/>
              </a:lnSpc>
            </a:pPr>
            <a:r>
              <a:rPr lang="zh-CN" altLang="en-US" sz="1800" dirty="0">
                <a:solidFill>
                  <a:srgbClr val="FF0000"/>
                </a:solidFill>
                <a:ea typeface="黑体" pitchFamily="2" charset="-122"/>
              </a:rPr>
              <a:t>程序查询方式</a:t>
            </a:r>
          </a:p>
          <a:p>
            <a:pPr lvl="2">
              <a:lnSpc>
                <a:spcPct val="130000"/>
              </a:lnSpc>
            </a:pPr>
            <a:r>
              <a:rPr lang="zh-CN" altLang="en-US" sz="1800" dirty="0">
                <a:solidFill>
                  <a:srgbClr val="FF0000"/>
                </a:solidFill>
                <a:ea typeface="黑体" pitchFamily="2" charset="-122"/>
              </a:rPr>
              <a:t>中断方式</a:t>
            </a:r>
          </a:p>
          <a:p>
            <a:pPr lvl="2">
              <a:lnSpc>
                <a:spcPct val="130000"/>
              </a:lnSpc>
            </a:pPr>
            <a:r>
              <a:rPr lang="en-US" altLang="zh-CN" sz="1800" dirty="0">
                <a:solidFill>
                  <a:srgbClr val="FF0000"/>
                </a:solidFill>
                <a:ea typeface="黑体" pitchFamily="2" charset="-122"/>
              </a:rPr>
              <a:t>DMA</a:t>
            </a:r>
            <a:r>
              <a:rPr lang="zh-CN" altLang="en-US" sz="1800" dirty="0">
                <a:solidFill>
                  <a:srgbClr val="FF0000"/>
                </a:solidFill>
                <a:ea typeface="黑体" pitchFamily="2" charset="-122"/>
              </a:rPr>
              <a:t>方式</a:t>
            </a:r>
          </a:p>
          <a:p>
            <a:pPr lvl="2">
              <a:lnSpc>
                <a:spcPct val="130000"/>
              </a:lnSpc>
            </a:pPr>
            <a:r>
              <a:rPr lang="en-US" altLang="zh-CN" sz="1800" dirty="0">
                <a:ea typeface="黑体" pitchFamily="2" charset="-122"/>
              </a:rPr>
              <a:t>I/O</a:t>
            </a:r>
            <a:r>
              <a:rPr lang="zh-CN" altLang="en-US" sz="1800" dirty="0">
                <a:ea typeface="黑体" pitchFamily="2" charset="-122"/>
              </a:rPr>
              <a:t>通道</a:t>
            </a:r>
          </a:p>
          <a:p>
            <a:pPr lvl="1">
              <a:lnSpc>
                <a:spcPct val="130000"/>
              </a:lnSpc>
            </a:pPr>
            <a:endParaRPr lang="zh-CN" altLang="en-US" sz="1800" dirty="0">
              <a:ea typeface="黑体" pitchFamily="2" charset="-122"/>
            </a:endParaRPr>
          </a:p>
          <a:p>
            <a:pPr lvl="1">
              <a:lnSpc>
                <a:spcPct val="130000"/>
              </a:lnSpc>
              <a:buFont typeface="Wingdings" pitchFamily="2" charset="2"/>
              <a:buNone/>
            </a:pPr>
            <a:endParaRPr lang="zh-CN" altLang="en-US" sz="1800" dirty="0">
              <a:ea typeface="黑体"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539750" y="396875"/>
            <a:ext cx="6911975" cy="368300"/>
          </a:xfrm>
        </p:spPr>
        <p:txBody>
          <a:bodyPr/>
          <a:lstStyle/>
          <a:p>
            <a:r>
              <a:rPr lang="en-US" altLang="zh-CN" i="0">
                <a:latin typeface="黑体" pitchFamily="2" charset="-122"/>
                <a:ea typeface="黑体" pitchFamily="2" charset="-122"/>
              </a:rPr>
              <a:t>I/O</a:t>
            </a:r>
            <a:r>
              <a:rPr lang="zh-CN" altLang="en-US" i="0">
                <a:latin typeface="黑体" pitchFamily="2" charset="-122"/>
                <a:ea typeface="黑体" pitchFamily="2" charset="-122"/>
              </a:rPr>
              <a:t>与主机信息交换的控制方式　</a:t>
            </a:r>
          </a:p>
        </p:txBody>
      </p:sp>
      <p:sp>
        <p:nvSpPr>
          <p:cNvPr id="67587" name="Rectangle 3"/>
          <p:cNvSpPr>
            <a:spLocks noGrp="1" noChangeArrowheads="1"/>
          </p:cNvSpPr>
          <p:nvPr>
            <p:ph type="body" idx="4294967295"/>
          </p:nvPr>
        </p:nvSpPr>
        <p:spPr>
          <a:xfrm>
            <a:off x="827088" y="1189038"/>
            <a:ext cx="6118225" cy="2193421"/>
          </a:xfrm>
        </p:spPr>
        <p:txBody>
          <a:bodyPr/>
          <a:lstStyle/>
          <a:p>
            <a:pPr>
              <a:spcBef>
                <a:spcPct val="30000"/>
              </a:spcBef>
              <a:spcAft>
                <a:spcPct val="30000"/>
              </a:spcAft>
            </a:pPr>
            <a:r>
              <a:rPr lang="zh-CN" altLang="en-US" dirty="0">
                <a:latin typeface="黑体" pitchFamily="2" charset="-122"/>
                <a:ea typeface="黑体" pitchFamily="2" charset="-122"/>
              </a:rPr>
              <a:t> </a:t>
            </a:r>
            <a:r>
              <a:rPr lang="zh-CN" altLang="en-US" dirty="0">
                <a:solidFill>
                  <a:srgbClr val="FF0000"/>
                </a:solidFill>
                <a:latin typeface="黑体" pitchFamily="2" charset="-122"/>
                <a:ea typeface="黑体" pitchFamily="2" charset="-122"/>
              </a:rPr>
              <a:t>程序查询方式</a:t>
            </a:r>
          </a:p>
          <a:p>
            <a:pPr>
              <a:spcBef>
                <a:spcPct val="30000"/>
              </a:spcBef>
              <a:spcAft>
                <a:spcPct val="30000"/>
              </a:spcAft>
            </a:pPr>
            <a:r>
              <a:rPr lang="zh-CN" altLang="en-US" dirty="0">
                <a:solidFill>
                  <a:srgbClr val="FF0000"/>
                </a:solidFill>
                <a:latin typeface="黑体" pitchFamily="2" charset="-122"/>
                <a:ea typeface="黑体" pitchFamily="2" charset="-122"/>
              </a:rPr>
              <a:t> 程序中断方式</a:t>
            </a:r>
          </a:p>
          <a:p>
            <a:pPr>
              <a:spcBef>
                <a:spcPct val="30000"/>
              </a:spcBef>
              <a:spcAft>
                <a:spcPct val="30000"/>
              </a:spcAft>
            </a:pPr>
            <a:r>
              <a:rPr lang="zh-CN" altLang="en-US" dirty="0">
                <a:solidFill>
                  <a:srgbClr val="FF0000"/>
                </a:solidFill>
                <a:latin typeface="黑体" pitchFamily="2" charset="-122"/>
                <a:ea typeface="黑体" pitchFamily="2" charset="-122"/>
              </a:rPr>
              <a:t> 直接内存访问</a:t>
            </a:r>
            <a:r>
              <a:rPr lang="en-US" altLang="zh-CN" dirty="0">
                <a:solidFill>
                  <a:srgbClr val="FF0000"/>
                </a:solidFill>
                <a:latin typeface="黑体" pitchFamily="2" charset="-122"/>
                <a:ea typeface="黑体" pitchFamily="2" charset="-122"/>
              </a:rPr>
              <a:t>(DMA)</a:t>
            </a:r>
            <a:r>
              <a:rPr lang="zh-CN" altLang="en-US" dirty="0">
                <a:solidFill>
                  <a:srgbClr val="FF0000"/>
                </a:solidFill>
                <a:latin typeface="黑体" pitchFamily="2" charset="-122"/>
                <a:ea typeface="黑体" pitchFamily="2" charset="-122"/>
              </a:rPr>
              <a:t>方式</a:t>
            </a:r>
          </a:p>
          <a:p>
            <a:pPr>
              <a:spcBef>
                <a:spcPct val="30000"/>
              </a:spcBef>
              <a:spcAft>
                <a:spcPct val="30000"/>
              </a:spcAft>
            </a:pPr>
            <a:r>
              <a:rPr lang="zh-CN" altLang="en-US" dirty="0">
                <a:latin typeface="黑体" pitchFamily="2" charset="-122"/>
                <a:ea typeface="黑体" pitchFamily="2" charset="-122"/>
              </a:rPr>
              <a:t> 通道方式</a:t>
            </a:r>
          </a:p>
        </p:txBody>
      </p:sp>
      <p:cxnSp>
        <p:nvCxnSpPr>
          <p:cNvPr id="3" name="直接箭头连接符 2"/>
          <p:cNvCxnSpPr/>
          <p:nvPr/>
        </p:nvCxnSpPr>
        <p:spPr bwMode="auto">
          <a:xfrm>
            <a:off x="5292080" y="1484784"/>
            <a:ext cx="0" cy="1872208"/>
          </a:xfrm>
          <a:prstGeom prst="straightConnector1">
            <a:avLst/>
          </a:prstGeom>
          <a:noFill/>
          <a:ln w="6350" cap="flat" cmpd="sng" algn="ctr">
            <a:solidFill>
              <a:schemeClr val="tx1"/>
            </a:solidFill>
            <a:prstDash val="solid"/>
            <a:round/>
            <a:headEnd type="none" w="med" len="med"/>
            <a:tailEnd type="triangle"/>
          </a:ln>
          <a:effectLst/>
        </p:spPr>
      </p:cxnSp>
      <p:sp>
        <p:nvSpPr>
          <p:cNvPr id="4" name="文本框 3"/>
          <p:cNvSpPr txBox="1"/>
          <p:nvPr/>
        </p:nvSpPr>
        <p:spPr>
          <a:xfrm>
            <a:off x="5548456" y="2132856"/>
            <a:ext cx="2396810" cy="461665"/>
          </a:xfrm>
          <a:prstGeom prst="rect">
            <a:avLst/>
          </a:prstGeom>
          <a:noFill/>
        </p:spPr>
        <p:txBody>
          <a:bodyPr wrap="none" rtlCol="0">
            <a:spAutoFit/>
          </a:bodyPr>
          <a:lstStyle/>
          <a:p>
            <a:r>
              <a:rPr lang="en-US" altLang="zh-CN" sz="2400" dirty="0">
                <a:solidFill>
                  <a:srgbClr val="FF0000"/>
                </a:solidFill>
              </a:rPr>
              <a:t>IO</a:t>
            </a:r>
            <a:r>
              <a:rPr lang="zh-CN" altLang="en-US" sz="2400" dirty="0">
                <a:solidFill>
                  <a:srgbClr val="FF0000"/>
                </a:solidFill>
              </a:rPr>
              <a:t>占用</a:t>
            </a:r>
            <a:r>
              <a:rPr lang="en-US" altLang="zh-CN" sz="2400" dirty="0">
                <a:solidFill>
                  <a:srgbClr val="FF0000"/>
                </a:solidFill>
              </a:rPr>
              <a:t>CPU</a:t>
            </a:r>
            <a:r>
              <a:rPr lang="zh-CN" altLang="en-US" sz="2400" dirty="0">
                <a:solidFill>
                  <a:srgbClr val="FF0000"/>
                </a:solidFill>
              </a:rPr>
              <a:t>时间</a:t>
            </a:r>
            <a:endParaRPr lang="en-US" altLang="zh-CN" sz="2400" dirty="0">
              <a:solidFill>
                <a:srgbClr val="FF00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11188" y="404813"/>
            <a:ext cx="5257800" cy="372603"/>
          </a:xfrm>
        </p:spPr>
        <p:txBody>
          <a:bodyPr/>
          <a:lstStyle/>
          <a:p>
            <a:r>
              <a:rPr lang="zh-CN" altLang="en-US" i="0" dirty="0">
                <a:latin typeface="黑体" pitchFamily="2" charset="-122"/>
                <a:ea typeface="黑体" pitchFamily="2" charset="-122"/>
              </a:rPr>
              <a:t>程序查询方式</a:t>
            </a:r>
          </a:p>
        </p:txBody>
      </p:sp>
      <p:sp>
        <p:nvSpPr>
          <p:cNvPr id="39939" name="Rectangle 3"/>
          <p:cNvSpPr>
            <a:spLocks noGrp="1" noChangeArrowheads="1"/>
          </p:cNvSpPr>
          <p:nvPr>
            <p:ph type="body" idx="1"/>
          </p:nvPr>
        </p:nvSpPr>
        <p:spPr>
          <a:xfrm>
            <a:off x="685800" y="981075"/>
            <a:ext cx="7848600" cy="1949450"/>
          </a:xfrm>
        </p:spPr>
        <p:txBody>
          <a:bodyPr/>
          <a:lstStyle/>
          <a:p>
            <a:pPr>
              <a:lnSpc>
                <a:spcPct val="120000"/>
              </a:lnSpc>
              <a:spcBef>
                <a:spcPct val="10000"/>
              </a:spcBef>
              <a:spcAft>
                <a:spcPct val="10000"/>
              </a:spcAft>
            </a:pPr>
            <a:r>
              <a:rPr lang="en-US" altLang="zh-CN">
                <a:latin typeface="华文细黑" pitchFamily="2" charset="-122"/>
                <a:ea typeface="华文细黑" pitchFamily="2" charset="-122"/>
              </a:rPr>
              <a:t>I/O</a:t>
            </a:r>
            <a:r>
              <a:rPr lang="zh-CN" altLang="en-US">
                <a:latin typeface="华文细黑" pitchFamily="2" charset="-122"/>
                <a:ea typeface="华文细黑" pitchFamily="2" charset="-122"/>
              </a:rPr>
              <a:t>接口设置状态寄存器以表示外部设备的工作状态</a:t>
            </a:r>
          </a:p>
          <a:p>
            <a:pPr>
              <a:lnSpc>
                <a:spcPct val="120000"/>
              </a:lnSpc>
              <a:spcBef>
                <a:spcPct val="10000"/>
              </a:spcBef>
              <a:spcAft>
                <a:spcPct val="10000"/>
              </a:spcAft>
            </a:pPr>
            <a:r>
              <a:rPr lang="en-US" altLang="zh-CN">
                <a:latin typeface="华文细黑" pitchFamily="2" charset="-122"/>
                <a:ea typeface="华文细黑" pitchFamily="2" charset="-122"/>
              </a:rPr>
              <a:t>CPU</a:t>
            </a:r>
            <a:r>
              <a:rPr lang="zh-CN" altLang="en-US">
                <a:latin typeface="华文细黑" pitchFamily="2" charset="-122"/>
                <a:ea typeface="华文细黑" pitchFamily="2" charset="-122"/>
              </a:rPr>
              <a:t>通过不断读取状态寄存器以查询外部设备的状态</a:t>
            </a:r>
          </a:p>
          <a:p>
            <a:pPr>
              <a:lnSpc>
                <a:spcPct val="120000"/>
              </a:lnSpc>
              <a:spcBef>
                <a:spcPct val="10000"/>
              </a:spcBef>
              <a:spcAft>
                <a:spcPct val="10000"/>
              </a:spcAft>
            </a:pPr>
            <a:r>
              <a:rPr lang="zh-CN" altLang="en-US">
                <a:latin typeface="华文细黑" pitchFamily="2" charset="-122"/>
                <a:ea typeface="华文细黑" pitchFamily="2" charset="-122"/>
              </a:rPr>
              <a:t>在外部设备准备就绪的时候，</a:t>
            </a:r>
            <a:r>
              <a:rPr lang="en-US" altLang="zh-CN">
                <a:latin typeface="华文细黑" pitchFamily="2" charset="-122"/>
                <a:ea typeface="华文细黑" pitchFamily="2" charset="-122"/>
              </a:rPr>
              <a:t>CPU</a:t>
            </a:r>
            <a:r>
              <a:rPr lang="zh-CN" altLang="en-US">
                <a:latin typeface="华文细黑" pitchFamily="2" charset="-122"/>
                <a:ea typeface="华文细黑" pitchFamily="2" charset="-122"/>
              </a:rPr>
              <a:t>通过</a:t>
            </a:r>
            <a:r>
              <a:rPr lang="en-US" altLang="zh-CN">
                <a:latin typeface="华文细黑" pitchFamily="2" charset="-122"/>
                <a:ea typeface="华文细黑" pitchFamily="2" charset="-122"/>
              </a:rPr>
              <a:t>I/O</a:t>
            </a:r>
            <a:r>
              <a:rPr lang="zh-CN" altLang="en-US">
                <a:latin typeface="华文细黑" pitchFamily="2" charset="-122"/>
                <a:ea typeface="华文细黑" pitchFamily="2" charset="-122"/>
              </a:rPr>
              <a:t>接口中的数据寄存器与外设完成数据交换。</a:t>
            </a:r>
          </a:p>
        </p:txBody>
      </p:sp>
      <p:sp>
        <p:nvSpPr>
          <p:cNvPr id="39940" name="Rectangle 4"/>
          <p:cNvSpPr>
            <a:spLocks noChangeArrowheads="1"/>
          </p:cNvSpPr>
          <p:nvPr/>
        </p:nvSpPr>
        <p:spPr bwMode="auto">
          <a:xfrm>
            <a:off x="6248400" y="3276600"/>
            <a:ext cx="19812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lgn="ctr"/>
            <a:r>
              <a:rPr lang="zh-CN" altLang="en-US" b="1"/>
              <a:t>读状态寄存器 </a:t>
            </a:r>
          </a:p>
        </p:txBody>
      </p:sp>
      <p:sp>
        <p:nvSpPr>
          <p:cNvPr id="39941" name="AutoShape 5"/>
          <p:cNvSpPr>
            <a:spLocks noChangeArrowheads="1"/>
          </p:cNvSpPr>
          <p:nvPr/>
        </p:nvSpPr>
        <p:spPr bwMode="auto">
          <a:xfrm>
            <a:off x="6324600" y="4191000"/>
            <a:ext cx="1828800" cy="7620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lgn="ctr"/>
            <a:r>
              <a:rPr lang="en-US" altLang="zh-CN"/>
              <a:t>Ready ?</a:t>
            </a:r>
          </a:p>
        </p:txBody>
      </p:sp>
      <p:sp>
        <p:nvSpPr>
          <p:cNvPr id="39942" name="Rectangle 6"/>
          <p:cNvSpPr>
            <a:spLocks noChangeArrowheads="1"/>
          </p:cNvSpPr>
          <p:nvPr/>
        </p:nvSpPr>
        <p:spPr bwMode="auto">
          <a:xfrm>
            <a:off x="6248400" y="5410200"/>
            <a:ext cx="19812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lgn="ctr"/>
            <a:r>
              <a:rPr lang="zh-CN" altLang="en-US" b="1"/>
              <a:t>执行</a:t>
            </a:r>
            <a:r>
              <a:rPr lang="en-US" altLang="zh-CN" b="1"/>
              <a:t>I/O</a:t>
            </a:r>
            <a:r>
              <a:rPr lang="zh-CN" altLang="en-US" b="1"/>
              <a:t>操作 </a:t>
            </a:r>
          </a:p>
        </p:txBody>
      </p:sp>
      <p:sp>
        <p:nvSpPr>
          <p:cNvPr id="39943" name="Line 7"/>
          <p:cNvSpPr>
            <a:spLocks noChangeShapeType="1"/>
          </p:cNvSpPr>
          <p:nvPr/>
        </p:nvSpPr>
        <p:spPr bwMode="auto">
          <a:xfrm>
            <a:off x="7239000" y="3810000"/>
            <a:ext cx="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4" name="Line 8"/>
          <p:cNvSpPr>
            <a:spLocks noChangeShapeType="1"/>
          </p:cNvSpPr>
          <p:nvPr/>
        </p:nvSpPr>
        <p:spPr bwMode="auto">
          <a:xfrm>
            <a:off x="7239000" y="49530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5" name="Line 9"/>
          <p:cNvSpPr>
            <a:spLocks noChangeShapeType="1"/>
          </p:cNvSpPr>
          <p:nvPr/>
        </p:nvSpPr>
        <p:spPr bwMode="auto">
          <a:xfrm flipH="1">
            <a:off x="5105400" y="4572000"/>
            <a:ext cx="1295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6" name="Line 10"/>
          <p:cNvSpPr>
            <a:spLocks noChangeShapeType="1"/>
          </p:cNvSpPr>
          <p:nvPr/>
        </p:nvSpPr>
        <p:spPr bwMode="auto">
          <a:xfrm flipV="1">
            <a:off x="5105400" y="3581400"/>
            <a:ext cx="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7" name="Line 11"/>
          <p:cNvSpPr>
            <a:spLocks noChangeShapeType="1"/>
          </p:cNvSpPr>
          <p:nvPr/>
        </p:nvSpPr>
        <p:spPr bwMode="auto">
          <a:xfrm>
            <a:off x="5105400" y="3581400"/>
            <a:ext cx="1143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8" name="Text Box 12"/>
          <p:cNvSpPr txBox="1">
            <a:spLocks noChangeArrowheads="1"/>
          </p:cNvSpPr>
          <p:nvPr/>
        </p:nvSpPr>
        <p:spPr bwMode="auto">
          <a:xfrm>
            <a:off x="5638800" y="41910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lgn="ctr">
              <a:spcBef>
                <a:spcPct val="50000"/>
              </a:spcBef>
            </a:pPr>
            <a:r>
              <a:rPr lang="en-US" altLang="zh-CN">
                <a:solidFill>
                  <a:schemeClr val="tx1"/>
                </a:solidFill>
              </a:rPr>
              <a:t>No</a:t>
            </a:r>
          </a:p>
        </p:txBody>
      </p:sp>
      <p:sp>
        <p:nvSpPr>
          <p:cNvPr id="39949" name="Text Box 13"/>
          <p:cNvSpPr txBox="1">
            <a:spLocks noChangeArrowheads="1"/>
          </p:cNvSpPr>
          <p:nvPr/>
        </p:nvSpPr>
        <p:spPr bwMode="auto">
          <a:xfrm>
            <a:off x="7391400" y="48768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lgn="ctr">
              <a:spcBef>
                <a:spcPct val="50000"/>
              </a:spcBef>
            </a:pPr>
            <a:r>
              <a:rPr lang="en-US" altLang="zh-CN">
                <a:solidFill>
                  <a:schemeClr val="tx1"/>
                </a:solidFill>
              </a:rPr>
              <a:t>Yes</a:t>
            </a:r>
          </a:p>
        </p:txBody>
      </p:sp>
    </p:spTree>
    <p:extLst>
      <p:ext uri="{BB962C8B-B14F-4D97-AF65-F5344CB8AC3E}">
        <p14:creationId xmlns:p14="http://schemas.microsoft.com/office/powerpoint/2010/main" val="37037874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8163" y="392101"/>
            <a:ext cx="5257800" cy="372603"/>
          </a:xfrm>
        </p:spPr>
        <p:txBody>
          <a:bodyPr/>
          <a:lstStyle/>
          <a:p>
            <a:r>
              <a:rPr lang="zh-CN" altLang="en-US" i="0" dirty="0">
                <a:latin typeface="黑体" pitchFamily="2" charset="-122"/>
                <a:ea typeface="黑体" pitchFamily="2" charset="-122"/>
              </a:rPr>
              <a:t>中断方式</a:t>
            </a:r>
          </a:p>
        </p:txBody>
      </p:sp>
      <p:sp>
        <p:nvSpPr>
          <p:cNvPr id="44035" name="Rectangle 3"/>
          <p:cNvSpPr>
            <a:spLocks noGrp="1" noChangeArrowheads="1"/>
          </p:cNvSpPr>
          <p:nvPr>
            <p:ph type="body" idx="1"/>
          </p:nvPr>
        </p:nvSpPr>
        <p:spPr>
          <a:xfrm>
            <a:off x="574675" y="908050"/>
            <a:ext cx="7885113" cy="5695950"/>
          </a:xfrm>
        </p:spPr>
        <p:txBody>
          <a:bodyPr/>
          <a:lstStyle/>
          <a:p>
            <a:pPr>
              <a:lnSpc>
                <a:spcPct val="110000"/>
              </a:lnSpc>
              <a:spcBef>
                <a:spcPct val="20000"/>
              </a:spcBef>
              <a:spcAft>
                <a:spcPct val="20000"/>
              </a:spcAft>
            </a:pPr>
            <a:r>
              <a:rPr lang="zh-CN" altLang="en-US">
                <a:latin typeface="黑体" pitchFamily="2" charset="-122"/>
                <a:ea typeface="黑体" pitchFamily="2" charset="-122"/>
              </a:rPr>
              <a:t> 中断的概念</a:t>
            </a:r>
          </a:p>
          <a:p>
            <a:pPr lvl="1">
              <a:lnSpc>
                <a:spcPct val="110000"/>
              </a:lnSpc>
              <a:spcBef>
                <a:spcPct val="20000"/>
              </a:spcBef>
              <a:spcAft>
                <a:spcPct val="20000"/>
              </a:spcAft>
            </a:pPr>
            <a:r>
              <a:rPr lang="zh-CN" altLang="en-US" sz="2100">
                <a:ea typeface="宋体" pitchFamily="2" charset="-122"/>
              </a:rPr>
              <a:t>概念：机器出现紧急事务，</a:t>
            </a:r>
            <a:r>
              <a:rPr lang="en-US" altLang="zh-CN" sz="2100">
                <a:ea typeface="宋体" pitchFamily="2" charset="-122"/>
              </a:rPr>
              <a:t>CPU</a:t>
            </a:r>
            <a:r>
              <a:rPr lang="zh-CN" altLang="en-US" sz="2100">
                <a:ea typeface="宋体" pitchFamily="2" charset="-122"/>
              </a:rPr>
              <a:t>不得不停下当前正在执行的程序，转去处理紧急事务，事务处理完后，继续执行被中断的程序</a:t>
            </a:r>
          </a:p>
          <a:p>
            <a:pPr lvl="1">
              <a:lnSpc>
                <a:spcPct val="110000"/>
              </a:lnSpc>
              <a:spcBef>
                <a:spcPct val="20000"/>
              </a:spcBef>
              <a:spcAft>
                <a:spcPct val="20000"/>
              </a:spcAft>
            </a:pPr>
            <a:r>
              <a:rPr lang="zh-CN" altLang="en-US" sz="2100">
                <a:ea typeface="宋体" pitchFamily="2" charset="-122"/>
              </a:rPr>
              <a:t>作用：主机与外设并行、实时处理和过程控制、硬件故障处理、多道程序和分时操作</a:t>
            </a:r>
          </a:p>
          <a:p>
            <a:pPr lvl="1">
              <a:lnSpc>
                <a:spcPct val="110000"/>
              </a:lnSpc>
              <a:spcBef>
                <a:spcPct val="20000"/>
              </a:spcBef>
              <a:spcAft>
                <a:spcPct val="20000"/>
              </a:spcAft>
            </a:pPr>
            <a:r>
              <a:rPr lang="zh-CN" altLang="en-US" sz="2100">
                <a:ea typeface="宋体" pitchFamily="2" charset="-122"/>
              </a:rPr>
              <a:t>一般情况下，中断是随机的</a:t>
            </a:r>
          </a:p>
          <a:p>
            <a:pPr lvl="1">
              <a:lnSpc>
                <a:spcPct val="110000"/>
              </a:lnSpc>
              <a:spcBef>
                <a:spcPct val="20000"/>
              </a:spcBef>
              <a:spcAft>
                <a:spcPct val="20000"/>
              </a:spcAft>
            </a:pPr>
            <a:r>
              <a:rPr lang="zh-CN" altLang="en-US" sz="2100">
                <a:ea typeface="宋体" pitchFamily="2" charset="-122"/>
              </a:rPr>
              <a:t>主程序：被中断的程序</a:t>
            </a:r>
          </a:p>
          <a:p>
            <a:pPr lvl="1">
              <a:lnSpc>
                <a:spcPct val="110000"/>
              </a:lnSpc>
              <a:spcBef>
                <a:spcPct val="20000"/>
              </a:spcBef>
              <a:spcAft>
                <a:spcPct val="20000"/>
              </a:spcAft>
            </a:pPr>
            <a:r>
              <a:rPr lang="zh-CN" altLang="en-US" sz="2100">
                <a:ea typeface="宋体" pitchFamily="2" charset="-122"/>
              </a:rPr>
              <a:t>中断服务子程序：处理中断事务的程序</a:t>
            </a:r>
          </a:p>
          <a:p>
            <a:pPr lvl="1">
              <a:lnSpc>
                <a:spcPct val="105000"/>
              </a:lnSpc>
              <a:spcBef>
                <a:spcPct val="30000"/>
              </a:spcBef>
            </a:pPr>
            <a:r>
              <a:rPr lang="zh-CN" altLang="en-US" sz="2100">
                <a:ea typeface="宋体" pitchFamily="2" charset="-122"/>
              </a:rPr>
              <a:t>中断向量：中断服务子程序的入口地址</a:t>
            </a:r>
          </a:p>
          <a:p>
            <a:pPr lvl="1">
              <a:lnSpc>
                <a:spcPct val="105000"/>
              </a:lnSpc>
              <a:spcBef>
                <a:spcPct val="30000"/>
              </a:spcBef>
            </a:pPr>
            <a:r>
              <a:rPr lang="zh-CN" altLang="en-US" sz="2100">
                <a:ea typeface="宋体" pitchFamily="2" charset="-122"/>
              </a:rPr>
              <a:t>中断向量表：保存所有中断向量的内存</a:t>
            </a:r>
          </a:p>
          <a:p>
            <a:pPr lvl="1">
              <a:lnSpc>
                <a:spcPct val="105000"/>
              </a:lnSpc>
              <a:spcBef>
                <a:spcPct val="30000"/>
              </a:spcBef>
              <a:buFont typeface="Wingdings" pitchFamily="2" charset="2"/>
              <a:buNone/>
            </a:pPr>
            <a:r>
              <a:rPr lang="zh-CN" altLang="en-US" sz="2100">
                <a:ea typeface="宋体" pitchFamily="2" charset="-122"/>
              </a:rPr>
              <a:t>                         区域，一般固定。</a:t>
            </a:r>
            <a:endParaRPr lang="en-US" altLang="zh-CN" sz="2100">
              <a:ea typeface="宋体" pitchFamily="2" charset="-122"/>
            </a:endParaRPr>
          </a:p>
          <a:p>
            <a:pPr lvl="1">
              <a:lnSpc>
                <a:spcPct val="110000"/>
              </a:lnSpc>
              <a:spcBef>
                <a:spcPct val="20000"/>
              </a:spcBef>
              <a:spcAft>
                <a:spcPct val="20000"/>
              </a:spcAft>
            </a:pPr>
            <a:endParaRPr lang="zh-CN" altLang="en-US" sz="2100">
              <a:ea typeface="宋体" pitchFamily="2" charset="-122"/>
            </a:endParaRPr>
          </a:p>
        </p:txBody>
      </p:sp>
      <p:sp>
        <p:nvSpPr>
          <p:cNvPr id="44036" name="Line 4"/>
          <p:cNvSpPr>
            <a:spLocks noChangeShapeType="1"/>
          </p:cNvSpPr>
          <p:nvPr/>
        </p:nvSpPr>
        <p:spPr bwMode="auto">
          <a:xfrm>
            <a:off x="6318250" y="3581400"/>
            <a:ext cx="0" cy="9144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7" name="Line 5"/>
          <p:cNvSpPr>
            <a:spLocks noChangeShapeType="1"/>
          </p:cNvSpPr>
          <p:nvPr/>
        </p:nvSpPr>
        <p:spPr bwMode="auto">
          <a:xfrm flipV="1">
            <a:off x="6394450" y="3810000"/>
            <a:ext cx="14478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8" name="Line 6"/>
          <p:cNvSpPr>
            <a:spLocks noChangeShapeType="1"/>
          </p:cNvSpPr>
          <p:nvPr/>
        </p:nvSpPr>
        <p:spPr bwMode="auto">
          <a:xfrm>
            <a:off x="7842250" y="3886200"/>
            <a:ext cx="0" cy="1905000"/>
          </a:xfrm>
          <a:prstGeom prst="line">
            <a:avLst/>
          </a:prstGeom>
          <a:noFill/>
          <a:ln w="28575">
            <a:solidFill>
              <a:srgbClr val="0408B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9" name="Line 7"/>
          <p:cNvSpPr>
            <a:spLocks noChangeShapeType="1"/>
          </p:cNvSpPr>
          <p:nvPr/>
        </p:nvSpPr>
        <p:spPr bwMode="auto">
          <a:xfrm flipH="1" flipV="1">
            <a:off x="6318250" y="4572000"/>
            <a:ext cx="1447800" cy="1219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0" name="Line 8"/>
          <p:cNvSpPr>
            <a:spLocks noChangeShapeType="1"/>
          </p:cNvSpPr>
          <p:nvPr/>
        </p:nvSpPr>
        <p:spPr bwMode="auto">
          <a:xfrm>
            <a:off x="6318250" y="4648200"/>
            <a:ext cx="0" cy="1905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1" name="Text Box 9"/>
          <p:cNvSpPr txBox="1">
            <a:spLocks noChangeArrowheads="1"/>
          </p:cNvSpPr>
          <p:nvPr/>
        </p:nvSpPr>
        <p:spPr bwMode="auto">
          <a:xfrm>
            <a:off x="5632450" y="32004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lgn="ctr">
              <a:spcBef>
                <a:spcPct val="50000"/>
              </a:spcBef>
            </a:pPr>
            <a:r>
              <a:rPr lang="zh-CN" altLang="en-US" b="1"/>
              <a:t>主程序</a:t>
            </a:r>
          </a:p>
        </p:txBody>
      </p:sp>
      <p:sp>
        <p:nvSpPr>
          <p:cNvPr id="44042" name="Text Box 10"/>
          <p:cNvSpPr txBox="1">
            <a:spLocks noChangeArrowheads="1"/>
          </p:cNvSpPr>
          <p:nvPr/>
        </p:nvSpPr>
        <p:spPr bwMode="auto">
          <a:xfrm>
            <a:off x="7080250" y="3124200"/>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lgn="ctr">
              <a:spcBef>
                <a:spcPct val="50000"/>
              </a:spcBef>
            </a:pPr>
            <a:r>
              <a:rPr lang="zh-CN" altLang="en-US" b="1">
                <a:solidFill>
                  <a:srgbClr val="0408B2"/>
                </a:solidFill>
              </a:rPr>
              <a:t>中断服务子程序</a:t>
            </a:r>
          </a:p>
        </p:txBody>
      </p:sp>
    </p:spTree>
    <p:extLst>
      <p:ext uri="{BB962C8B-B14F-4D97-AF65-F5344CB8AC3E}">
        <p14:creationId xmlns:p14="http://schemas.microsoft.com/office/powerpoint/2010/main" val="14482688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9750" y="392101"/>
            <a:ext cx="5257800" cy="372603"/>
          </a:xfrm>
        </p:spPr>
        <p:txBody>
          <a:bodyPr/>
          <a:lstStyle/>
          <a:p>
            <a:r>
              <a:rPr lang="zh-CN" altLang="en-US" i="0" dirty="0">
                <a:latin typeface="黑体" pitchFamily="2" charset="-122"/>
                <a:ea typeface="黑体" pitchFamily="2" charset="-122"/>
              </a:rPr>
              <a:t>ＤＭＡ方式</a:t>
            </a:r>
          </a:p>
        </p:txBody>
      </p:sp>
      <p:sp>
        <p:nvSpPr>
          <p:cNvPr id="58371" name="Rectangle 3"/>
          <p:cNvSpPr>
            <a:spLocks noGrp="1" noChangeArrowheads="1"/>
          </p:cNvSpPr>
          <p:nvPr>
            <p:ph type="body" idx="1"/>
          </p:nvPr>
        </p:nvSpPr>
        <p:spPr>
          <a:xfrm>
            <a:off x="611188" y="908050"/>
            <a:ext cx="7848600" cy="5529719"/>
          </a:xfrm>
        </p:spPr>
        <p:txBody>
          <a:bodyPr/>
          <a:lstStyle/>
          <a:p>
            <a:pPr>
              <a:lnSpc>
                <a:spcPct val="120000"/>
              </a:lnSpc>
              <a:spcBef>
                <a:spcPct val="20000"/>
              </a:spcBef>
              <a:spcAft>
                <a:spcPct val="20000"/>
              </a:spcAft>
            </a:pPr>
            <a:r>
              <a:rPr lang="zh-CN" altLang="en-US" dirty="0">
                <a:latin typeface="黑体" pitchFamily="2" charset="-122"/>
                <a:ea typeface="黑体" pitchFamily="2" charset="-122"/>
              </a:rPr>
              <a:t>程序</a:t>
            </a:r>
            <a:r>
              <a:rPr lang="en-US" altLang="zh-CN" dirty="0">
                <a:latin typeface="黑体" pitchFamily="2" charset="-122"/>
                <a:ea typeface="黑体" pitchFamily="2" charset="-122"/>
              </a:rPr>
              <a:t>I/O</a:t>
            </a:r>
            <a:r>
              <a:rPr lang="zh-CN" altLang="en-US" dirty="0">
                <a:latin typeface="黑体" pitchFamily="2" charset="-122"/>
                <a:ea typeface="黑体" pitchFamily="2" charset="-122"/>
              </a:rPr>
              <a:t>与中断</a:t>
            </a:r>
            <a:r>
              <a:rPr lang="en-US" altLang="zh-CN" dirty="0">
                <a:latin typeface="黑体" pitchFamily="2" charset="-122"/>
                <a:ea typeface="黑体" pitchFamily="2" charset="-122"/>
              </a:rPr>
              <a:t>I/O</a:t>
            </a:r>
            <a:r>
              <a:rPr lang="zh-CN" altLang="en-US" dirty="0">
                <a:latin typeface="黑体" pitchFamily="2" charset="-122"/>
                <a:ea typeface="黑体" pitchFamily="2" charset="-122"/>
              </a:rPr>
              <a:t>的不足</a:t>
            </a:r>
          </a:p>
          <a:p>
            <a:pPr lvl="1">
              <a:lnSpc>
                <a:spcPct val="120000"/>
              </a:lnSpc>
              <a:spcBef>
                <a:spcPct val="20000"/>
              </a:spcBef>
              <a:spcAft>
                <a:spcPct val="20000"/>
              </a:spcAft>
            </a:pPr>
            <a:r>
              <a:rPr lang="en-US" altLang="zh-CN" sz="2000" dirty="0">
                <a:ea typeface="宋体" pitchFamily="2" charset="-122"/>
              </a:rPr>
              <a:t>I/O</a:t>
            </a:r>
            <a:r>
              <a:rPr lang="zh-CN" altLang="en-US" sz="2000" dirty="0">
                <a:ea typeface="宋体" pitchFamily="2" charset="-122"/>
              </a:rPr>
              <a:t>传送速度受处理器测试和给设备提供服务的速度的限制</a:t>
            </a:r>
          </a:p>
          <a:p>
            <a:pPr lvl="1">
              <a:lnSpc>
                <a:spcPct val="120000"/>
              </a:lnSpc>
              <a:spcBef>
                <a:spcPct val="20000"/>
              </a:spcBef>
              <a:spcAft>
                <a:spcPct val="20000"/>
              </a:spcAft>
            </a:pPr>
            <a:r>
              <a:rPr lang="zh-CN" altLang="en-US" sz="2000" dirty="0">
                <a:ea typeface="宋体" pitchFamily="2" charset="-122"/>
              </a:rPr>
              <a:t>处理器直接负责管理</a:t>
            </a:r>
            <a:r>
              <a:rPr lang="en-US" altLang="zh-CN" sz="2000" dirty="0">
                <a:ea typeface="宋体" pitchFamily="2" charset="-122"/>
              </a:rPr>
              <a:t>I/O</a:t>
            </a:r>
            <a:r>
              <a:rPr lang="zh-CN" altLang="en-US" sz="2000" dirty="0">
                <a:ea typeface="宋体" pitchFamily="2" charset="-122"/>
              </a:rPr>
              <a:t>，对于每一次</a:t>
            </a:r>
            <a:r>
              <a:rPr lang="en-US" altLang="zh-CN" sz="2000" dirty="0">
                <a:ea typeface="宋体" pitchFamily="2" charset="-122"/>
              </a:rPr>
              <a:t>I/O</a:t>
            </a:r>
            <a:r>
              <a:rPr lang="zh-CN" altLang="en-US" sz="2000" dirty="0">
                <a:ea typeface="宋体" pitchFamily="2" charset="-122"/>
              </a:rPr>
              <a:t>传送，处理器必须执行一些指令</a:t>
            </a:r>
          </a:p>
          <a:p>
            <a:pPr>
              <a:lnSpc>
                <a:spcPct val="120000"/>
              </a:lnSpc>
              <a:spcBef>
                <a:spcPct val="20000"/>
              </a:spcBef>
              <a:spcAft>
                <a:spcPct val="20000"/>
              </a:spcAft>
            </a:pPr>
            <a:r>
              <a:rPr lang="en-US" altLang="zh-CN" dirty="0">
                <a:latin typeface="黑体" pitchFamily="2" charset="-122"/>
                <a:ea typeface="黑体" pitchFamily="2" charset="-122"/>
              </a:rPr>
              <a:t>DMA</a:t>
            </a:r>
            <a:r>
              <a:rPr lang="zh-CN" altLang="en-US" dirty="0">
                <a:latin typeface="黑体" pitchFamily="2" charset="-122"/>
                <a:ea typeface="黑体" pitchFamily="2" charset="-122"/>
              </a:rPr>
              <a:t>（</a:t>
            </a:r>
            <a:r>
              <a:rPr lang="en-US" altLang="zh-CN" dirty="0">
                <a:latin typeface="黑体" pitchFamily="2" charset="-122"/>
                <a:ea typeface="黑体" pitchFamily="2" charset="-122"/>
              </a:rPr>
              <a:t>Direct Memory Access)</a:t>
            </a:r>
          </a:p>
          <a:p>
            <a:pPr lvl="1">
              <a:lnSpc>
                <a:spcPct val="120000"/>
              </a:lnSpc>
              <a:spcBef>
                <a:spcPct val="20000"/>
              </a:spcBef>
              <a:spcAft>
                <a:spcPct val="20000"/>
              </a:spcAft>
            </a:pPr>
            <a:r>
              <a:rPr lang="en-US" altLang="zh-CN" sz="2000" dirty="0">
                <a:ea typeface="宋体" pitchFamily="2" charset="-122"/>
              </a:rPr>
              <a:t>CPU</a:t>
            </a:r>
            <a:r>
              <a:rPr lang="zh-CN" altLang="en-US" sz="2000" dirty="0">
                <a:ea typeface="宋体" pitchFamily="2" charset="-122"/>
              </a:rPr>
              <a:t>对总线的控制被临时禁止。</a:t>
            </a:r>
            <a:r>
              <a:rPr lang="en-US" altLang="zh-CN" sz="2000" dirty="0">
                <a:ea typeface="宋体" pitchFamily="2" charset="-122"/>
              </a:rPr>
              <a:t>DMA</a:t>
            </a:r>
            <a:r>
              <a:rPr lang="zh-CN" altLang="en-US" sz="2000" dirty="0">
                <a:ea typeface="宋体" pitchFamily="2" charset="-122"/>
              </a:rPr>
              <a:t>控制器接管总线控制权，控制数据直接在存储器与外设之间高速交换</a:t>
            </a:r>
          </a:p>
          <a:p>
            <a:pPr lvl="1">
              <a:lnSpc>
                <a:spcPct val="120000"/>
              </a:lnSpc>
              <a:spcBef>
                <a:spcPct val="20000"/>
              </a:spcBef>
              <a:spcAft>
                <a:spcPct val="20000"/>
              </a:spcAft>
            </a:pPr>
            <a:r>
              <a:rPr lang="en-US" altLang="zh-CN" sz="2000" dirty="0">
                <a:ea typeface="宋体" pitchFamily="2" charset="-122"/>
              </a:rPr>
              <a:t>CPU</a:t>
            </a:r>
            <a:r>
              <a:rPr lang="zh-CN" altLang="en-US" sz="2000" dirty="0">
                <a:ea typeface="宋体" pitchFamily="2" charset="-122"/>
              </a:rPr>
              <a:t>不再介入具体的</a:t>
            </a:r>
            <a:r>
              <a:rPr lang="en-US" altLang="zh-CN" sz="2000" dirty="0">
                <a:ea typeface="宋体" pitchFamily="2" charset="-122"/>
              </a:rPr>
              <a:t>I/O</a:t>
            </a:r>
            <a:r>
              <a:rPr lang="zh-CN" altLang="en-US" sz="2000" dirty="0">
                <a:ea typeface="宋体" pitchFamily="2" charset="-122"/>
              </a:rPr>
              <a:t>操作，由</a:t>
            </a:r>
            <a:r>
              <a:rPr lang="en-US" altLang="zh-CN" sz="2000" dirty="0">
                <a:ea typeface="宋体" pitchFamily="2" charset="-122"/>
              </a:rPr>
              <a:t>DMA</a:t>
            </a:r>
            <a:r>
              <a:rPr lang="zh-CN" altLang="en-US" sz="2000" dirty="0">
                <a:ea typeface="宋体" pitchFamily="2" charset="-122"/>
              </a:rPr>
              <a:t>控制器来负责提供存储器地址信号、读写控制信号等。</a:t>
            </a:r>
          </a:p>
          <a:p>
            <a:pPr lvl="1">
              <a:lnSpc>
                <a:spcPct val="120000"/>
              </a:lnSpc>
              <a:spcBef>
                <a:spcPct val="20000"/>
              </a:spcBef>
              <a:spcAft>
                <a:spcPct val="20000"/>
              </a:spcAft>
            </a:pPr>
            <a:r>
              <a:rPr lang="en-US" altLang="zh-CN" sz="2000" dirty="0">
                <a:ea typeface="宋体" pitchFamily="2" charset="-122"/>
              </a:rPr>
              <a:t>CPU</a:t>
            </a:r>
            <a:r>
              <a:rPr lang="zh-CN" altLang="en-US" sz="2000" dirty="0">
                <a:ea typeface="宋体" pitchFamily="2" charset="-122"/>
              </a:rPr>
              <a:t>与</a:t>
            </a:r>
            <a:r>
              <a:rPr lang="en-US" altLang="zh-CN" sz="2000" dirty="0">
                <a:ea typeface="宋体" pitchFamily="2" charset="-122"/>
              </a:rPr>
              <a:t>I/O</a:t>
            </a:r>
            <a:r>
              <a:rPr lang="zh-CN" altLang="en-US" sz="2000" dirty="0">
                <a:ea typeface="宋体" pitchFamily="2" charset="-122"/>
              </a:rPr>
              <a:t>设备在更大的程度上并行工作，效率更高。</a:t>
            </a:r>
          </a:p>
          <a:p>
            <a:pPr lvl="1">
              <a:lnSpc>
                <a:spcPct val="120000"/>
              </a:lnSpc>
              <a:spcBef>
                <a:spcPct val="20000"/>
              </a:spcBef>
              <a:spcAft>
                <a:spcPct val="20000"/>
              </a:spcAft>
            </a:pPr>
            <a:r>
              <a:rPr lang="en-US" altLang="zh-CN" sz="2000" dirty="0">
                <a:solidFill>
                  <a:srgbClr val="FF0000"/>
                </a:solidFill>
                <a:ea typeface="宋体" pitchFamily="2" charset="-122"/>
              </a:rPr>
              <a:t>DMA</a:t>
            </a:r>
            <a:r>
              <a:rPr lang="zh-CN" altLang="en-US" sz="2000" dirty="0">
                <a:solidFill>
                  <a:srgbClr val="FF0000"/>
                </a:solidFill>
                <a:ea typeface="宋体" pitchFamily="2" charset="-122"/>
              </a:rPr>
              <a:t>方式适合高速批量的数据传输，如视频显示刷新、磁盘存储系统的读写、存储器到存储器的传输等。</a:t>
            </a:r>
          </a:p>
        </p:txBody>
      </p:sp>
    </p:spTree>
    <p:extLst>
      <p:ext uri="{BB962C8B-B14F-4D97-AF65-F5344CB8AC3E}">
        <p14:creationId xmlns:p14="http://schemas.microsoft.com/office/powerpoint/2010/main" val="28091809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课程成绩及期终考试</a:t>
            </a:r>
          </a:p>
        </p:txBody>
      </p:sp>
      <p:sp>
        <p:nvSpPr>
          <p:cNvPr id="91" name="内容占位符 2"/>
          <p:cNvSpPr txBox="1">
            <a:spLocks/>
          </p:cNvSpPr>
          <p:nvPr/>
        </p:nvSpPr>
        <p:spPr>
          <a:xfrm>
            <a:off x="107504" y="722177"/>
            <a:ext cx="8928992" cy="3354895"/>
          </a:xfrm>
          <a:prstGeom prst="rect">
            <a:avLst/>
          </a:prstGeom>
        </p:spPr>
        <p:txBody>
          <a:bodyPr vert="horz" lIns="91440" tIns="45720" rIns="91440" bIns="45720" rtlCol="0">
            <a:normAutofit/>
          </a:bodyPr>
          <a:lstStyle>
            <a:lvl1pPr marL="342900" indent="-342900" algn="l" defTabSz="914400" rtl="0" eaLnBrk="1" fontAlgn="ctr" latinLnBrk="0" hangingPunct="1">
              <a:spcBef>
                <a:spcPts val="1200"/>
              </a:spcBef>
              <a:buClr>
                <a:srgbClr val="00B050"/>
              </a:buClr>
              <a:buSzPct val="50000"/>
              <a:buFont typeface="Wingdings" panose="05000000000000000000" pitchFamily="2" charset="2"/>
              <a:buChar char=""/>
              <a:defRPr sz="2800" kern="1200">
                <a:solidFill>
                  <a:schemeClr val="tx1"/>
                </a:solidFill>
                <a:latin typeface="+mn-lt"/>
                <a:ea typeface="黑体" panose="02010609060101010101" pitchFamily="49" charset="-122"/>
                <a:cs typeface="Times New Roman" panose="02020603050405020304" pitchFamily="18" charset="0"/>
              </a:defRPr>
            </a:lvl1pPr>
            <a:lvl2pPr marL="742950" indent="-285750" algn="l" defTabSz="914400" rtl="0" eaLnBrk="1" fontAlgn="ctr" latinLnBrk="0" hangingPunct="1">
              <a:spcBef>
                <a:spcPts val="1200"/>
              </a:spcBef>
              <a:buClr>
                <a:srgbClr val="0070C0"/>
              </a:buClr>
              <a:buSzPct val="50000"/>
              <a:buFont typeface="Wingdings" panose="05000000000000000000" pitchFamily="2" charset="2"/>
              <a:buChar char="u"/>
              <a:defRPr sz="2400" kern="1200">
                <a:solidFill>
                  <a:schemeClr val="tx1"/>
                </a:solidFill>
                <a:latin typeface="+mn-lt"/>
                <a:ea typeface="黑体" panose="02010609060101010101" pitchFamily="49" charset="-122"/>
                <a:cs typeface="Times New Roman" panose="02020603050405020304" pitchFamily="18" charset="0"/>
              </a:defRPr>
            </a:lvl2pPr>
            <a:lvl3pPr marL="1143000" indent="-228600" algn="l" defTabSz="914400" rtl="0" eaLnBrk="1" fontAlgn="ctr" latinLnBrk="0" hangingPunct="1">
              <a:spcBef>
                <a:spcPts val="1200"/>
              </a:spcBef>
              <a:buClr>
                <a:srgbClr val="FF0000"/>
              </a:buClr>
              <a:buSzPct val="50000"/>
              <a:buFont typeface="Wingdings" panose="05000000000000000000" pitchFamily="2" charset="2"/>
              <a:buChar char="l"/>
              <a:defRPr sz="2000" kern="1200">
                <a:solidFill>
                  <a:schemeClr val="tx1"/>
                </a:solidFill>
                <a:latin typeface="+mn-lt"/>
                <a:ea typeface="黑体" panose="02010609060101010101" pitchFamily="49" charset="-122"/>
                <a:cs typeface="Times New Roman" panose="02020603050405020304" pitchFamily="18" charset="0"/>
              </a:defRPr>
            </a:lvl3pPr>
            <a:lvl4pPr marL="1600200" indent="-228600" algn="l" defTabSz="914400" rtl="0" eaLnBrk="1" fontAlgn="ctr" latinLnBrk="0" hangingPunct="1">
              <a:spcBef>
                <a:spcPts val="1200"/>
              </a:spcBef>
              <a:buFont typeface="Arial" panose="020B0604020202020204" pitchFamily="34" charset="0"/>
              <a:buChar char="–"/>
              <a:defRPr sz="1800" kern="1200">
                <a:solidFill>
                  <a:schemeClr val="tx1"/>
                </a:solidFill>
                <a:latin typeface="+mn-lt"/>
                <a:ea typeface="黑体" panose="02010609060101010101" pitchFamily="49" charset="-122"/>
                <a:cs typeface="Times New Roman" panose="02020603050405020304" pitchFamily="18" charset="0"/>
              </a:defRPr>
            </a:lvl4pPr>
            <a:lvl5pPr marL="2057400" indent="-228600" algn="l" defTabSz="914400" rtl="0" eaLnBrk="1" fontAlgn="ctr" latinLnBrk="0" hangingPunct="1">
              <a:spcBef>
                <a:spcPts val="1200"/>
              </a:spcBef>
              <a:buFont typeface="Arial" panose="020B0604020202020204" pitchFamily="34" charset="0"/>
              <a:buChar char="»"/>
              <a:defRPr sz="1800" kern="1200">
                <a:solidFill>
                  <a:schemeClr val="tx1"/>
                </a:solidFill>
                <a:latin typeface="+mn-lt"/>
                <a:ea typeface="黑体" panose="02010609060101010101" pitchFamily="49" charset="-122"/>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l" defTabSz="914400" rtl="0" eaLnBrk="1" fontAlgn="ctr" latinLnBrk="0" hangingPunct="1">
              <a:lnSpc>
                <a:spcPct val="100000"/>
              </a:lnSpc>
              <a:spcBef>
                <a:spcPts val="1200"/>
              </a:spcBef>
              <a:spcAft>
                <a:spcPts val="0"/>
              </a:spcAft>
              <a:buClr>
                <a:srgbClr val="00B050"/>
              </a:buClr>
              <a:buSzPct val="50000"/>
              <a:buFont typeface="Wingdings" panose="05000000000000000000" pitchFamily="2" charset="2"/>
              <a:buChar char=""/>
              <a:tabLst/>
              <a:defRPr/>
            </a:pPr>
            <a:endParaRPr kumimoji="0" lang="en-US" altLang="zh-CN" sz="2800" b="0" i="0" u="none" strike="noStrike" kern="1200" cap="none" spc="0" normalizeH="0" baseline="0" noProof="0" dirty="0">
              <a:ln>
                <a:noFill/>
              </a:ln>
              <a:solidFill>
                <a:prstClr val="black"/>
              </a:solidFill>
              <a:effectLst/>
              <a:uLnTx/>
              <a:uFillTx/>
              <a:latin typeface="Calibri"/>
              <a:ea typeface="黑体" panose="02010609060101010101" pitchFamily="49" charset="-122"/>
              <a:cs typeface="Times New Roman" panose="02020603050405020304" pitchFamily="18" charset="0"/>
            </a:endParaRPr>
          </a:p>
        </p:txBody>
      </p:sp>
      <p:sp>
        <p:nvSpPr>
          <p:cNvPr id="93" name="内容占位符 2"/>
          <p:cNvSpPr txBox="1">
            <a:spLocks/>
          </p:cNvSpPr>
          <p:nvPr/>
        </p:nvSpPr>
        <p:spPr>
          <a:xfrm>
            <a:off x="107504" y="722177"/>
            <a:ext cx="8928992" cy="5587143"/>
          </a:xfrm>
          <a:prstGeom prst="rect">
            <a:avLst/>
          </a:prstGeom>
        </p:spPr>
        <p:txBody>
          <a:bodyPr vert="horz" lIns="91440" tIns="45720" rIns="91440" bIns="45720" rtlCol="0">
            <a:normAutofit/>
          </a:bodyPr>
          <a:lstStyle>
            <a:lvl1pPr marL="342900" indent="-342900" algn="l" defTabSz="914400" rtl="0" eaLnBrk="1" fontAlgn="ctr" latinLnBrk="0" hangingPunct="1">
              <a:spcBef>
                <a:spcPts val="1200"/>
              </a:spcBef>
              <a:buClr>
                <a:srgbClr val="00B050"/>
              </a:buClr>
              <a:buSzPct val="50000"/>
              <a:buFont typeface="Wingdings" panose="05000000000000000000" pitchFamily="2" charset="2"/>
              <a:buChar char=""/>
              <a:defRPr sz="2800" kern="1200">
                <a:solidFill>
                  <a:schemeClr val="tx1"/>
                </a:solidFill>
                <a:latin typeface="+mn-lt"/>
                <a:ea typeface="黑体" panose="02010609060101010101" pitchFamily="49" charset="-122"/>
                <a:cs typeface="Times New Roman" panose="02020603050405020304" pitchFamily="18" charset="0"/>
              </a:defRPr>
            </a:lvl1pPr>
            <a:lvl2pPr marL="742950" indent="-285750" algn="l" defTabSz="914400" rtl="0" eaLnBrk="1" fontAlgn="ctr" latinLnBrk="0" hangingPunct="1">
              <a:spcBef>
                <a:spcPts val="1200"/>
              </a:spcBef>
              <a:buClr>
                <a:srgbClr val="0070C0"/>
              </a:buClr>
              <a:buSzPct val="50000"/>
              <a:buFont typeface="Wingdings" panose="05000000000000000000" pitchFamily="2" charset="2"/>
              <a:buChar char="u"/>
              <a:defRPr sz="2400" kern="1200">
                <a:solidFill>
                  <a:schemeClr val="tx1"/>
                </a:solidFill>
                <a:latin typeface="+mn-lt"/>
                <a:ea typeface="黑体" panose="02010609060101010101" pitchFamily="49" charset="-122"/>
                <a:cs typeface="Times New Roman" panose="02020603050405020304" pitchFamily="18" charset="0"/>
              </a:defRPr>
            </a:lvl2pPr>
            <a:lvl3pPr marL="1143000" indent="-228600" algn="l" defTabSz="914400" rtl="0" eaLnBrk="1" fontAlgn="ctr" latinLnBrk="0" hangingPunct="1">
              <a:spcBef>
                <a:spcPts val="1200"/>
              </a:spcBef>
              <a:buClr>
                <a:srgbClr val="FF0000"/>
              </a:buClr>
              <a:buSzPct val="50000"/>
              <a:buFont typeface="Wingdings" panose="05000000000000000000" pitchFamily="2" charset="2"/>
              <a:buChar char="l"/>
              <a:defRPr sz="2000" kern="1200">
                <a:solidFill>
                  <a:schemeClr val="tx1"/>
                </a:solidFill>
                <a:latin typeface="+mn-lt"/>
                <a:ea typeface="黑体" panose="02010609060101010101" pitchFamily="49" charset="-122"/>
                <a:cs typeface="Times New Roman" panose="02020603050405020304" pitchFamily="18" charset="0"/>
              </a:defRPr>
            </a:lvl3pPr>
            <a:lvl4pPr marL="1600200" indent="-228600" algn="l" defTabSz="914400" rtl="0" eaLnBrk="1" fontAlgn="ctr" latinLnBrk="0" hangingPunct="1">
              <a:spcBef>
                <a:spcPts val="1200"/>
              </a:spcBef>
              <a:buFont typeface="Arial" panose="020B0604020202020204" pitchFamily="34" charset="0"/>
              <a:buChar char="–"/>
              <a:defRPr sz="1800" kern="1200">
                <a:solidFill>
                  <a:schemeClr val="tx1"/>
                </a:solidFill>
                <a:latin typeface="+mn-lt"/>
                <a:ea typeface="黑体" panose="02010609060101010101" pitchFamily="49" charset="-122"/>
                <a:cs typeface="Times New Roman" panose="02020603050405020304" pitchFamily="18" charset="0"/>
              </a:defRPr>
            </a:lvl4pPr>
            <a:lvl5pPr marL="2057400" indent="-228600" algn="l" defTabSz="914400" rtl="0" eaLnBrk="1" fontAlgn="ctr" latinLnBrk="0" hangingPunct="1">
              <a:spcBef>
                <a:spcPts val="1200"/>
              </a:spcBef>
              <a:buFont typeface="Arial" panose="020B0604020202020204" pitchFamily="34" charset="0"/>
              <a:buChar char="»"/>
              <a:defRPr sz="1800" kern="1200">
                <a:solidFill>
                  <a:schemeClr val="tx1"/>
                </a:solidFill>
                <a:latin typeface="+mn-lt"/>
                <a:ea typeface="黑体" panose="02010609060101010101" pitchFamily="49" charset="-122"/>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ts val="0"/>
              </a:spcAft>
            </a:pPr>
            <a:r>
              <a:rPr lang="zh-CN" altLang="en-US" b="0" dirty="0">
                <a:solidFill>
                  <a:prstClr val="black"/>
                </a:solidFill>
                <a:latin typeface="Calibri"/>
              </a:rPr>
              <a:t>课程成绩</a:t>
            </a:r>
            <a:endParaRPr lang="en-US" altLang="zh-CN" b="0" dirty="0">
              <a:solidFill>
                <a:prstClr val="black"/>
              </a:solidFill>
              <a:latin typeface="Calibri"/>
            </a:endParaRPr>
          </a:p>
          <a:p>
            <a:pPr lvl="1">
              <a:spcAft>
                <a:spcPts val="0"/>
              </a:spcAft>
            </a:pPr>
            <a:r>
              <a:rPr lang="zh-CN" altLang="en-US" b="0" dirty="0">
                <a:solidFill>
                  <a:prstClr val="black"/>
                </a:solidFill>
                <a:latin typeface="Calibri"/>
              </a:rPr>
              <a:t>平时成绩</a:t>
            </a:r>
            <a:r>
              <a:rPr lang="en-US" altLang="zh-CN" b="0" dirty="0">
                <a:solidFill>
                  <a:prstClr val="black"/>
                </a:solidFill>
                <a:latin typeface="Calibri"/>
              </a:rPr>
              <a:t>15%</a:t>
            </a:r>
            <a:r>
              <a:rPr lang="zh-CN" altLang="en-US" b="0" dirty="0">
                <a:solidFill>
                  <a:prstClr val="black"/>
                </a:solidFill>
                <a:latin typeface="Calibri"/>
              </a:rPr>
              <a:t>；期终笔试成绩</a:t>
            </a:r>
            <a:r>
              <a:rPr lang="en-US" altLang="zh-CN" b="0" dirty="0">
                <a:solidFill>
                  <a:prstClr val="black"/>
                </a:solidFill>
                <a:latin typeface="Calibri"/>
              </a:rPr>
              <a:t>85%</a:t>
            </a:r>
            <a:endParaRPr lang="zh-CN" altLang="en-US" b="0" dirty="0">
              <a:solidFill>
                <a:prstClr val="black"/>
              </a:solidFill>
              <a:latin typeface="Calibri"/>
            </a:endParaRPr>
          </a:p>
          <a:p>
            <a:pPr>
              <a:spcAft>
                <a:spcPts val="0"/>
              </a:spcAft>
            </a:pPr>
            <a:r>
              <a:rPr lang="zh-CN" altLang="en-US" b="0" dirty="0">
                <a:solidFill>
                  <a:prstClr val="black"/>
                </a:solidFill>
                <a:latin typeface="Calibri"/>
              </a:rPr>
              <a:t>考试难度：</a:t>
            </a:r>
            <a:r>
              <a:rPr lang="zh-CN" altLang="en-US" b="0" dirty="0">
                <a:solidFill>
                  <a:srgbClr val="FF0000"/>
                </a:solidFill>
                <a:latin typeface="Calibri"/>
              </a:rPr>
              <a:t>不高于</a:t>
            </a:r>
            <a:r>
              <a:rPr lang="zh-CN" altLang="en-US" b="0" dirty="0">
                <a:solidFill>
                  <a:prstClr val="black"/>
                </a:solidFill>
                <a:latin typeface="Calibri"/>
              </a:rPr>
              <a:t>往年</a:t>
            </a:r>
            <a:endParaRPr lang="en-US" altLang="zh-CN" b="0" dirty="0">
              <a:solidFill>
                <a:prstClr val="black"/>
              </a:solidFill>
              <a:latin typeface="Calibri"/>
            </a:endParaRPr>
          </a:p>
          <a:p>
            <a:pPr>
              <a:spcAft>
                <a:spcPts val="0"/>
              </a:spcAft>
            </a:pPr>
            <a:r>
              <a:rPr lang="zh-CN" altLang="en-US" b="0" dirty="0">
                <a:solidFill>
                  <a:prstClr val="black"/>
                </a:solidFill>
                <a:latin typeface="Calibri"/>
              </a:rPr>
              <a:t>试题知识点分布</a:t>
            </a:r>
            <a:endParaRPr lang="en-US" altLang="zh-CN" b="0" dirty="0">
              <a:solidFill>
                <a:prstClr val="black"/>
              </a:solidFill>
              <a:latin typeface="Calibri"/>
            </a:endParaRPr>
          </a:p>
          <a:p>
            <a:pPr lvl="1">
              <a:spcAft>
                <a:spcPts val="0"/>
              </a:spcAft>
            </a:pPr>
            <a:r>
              <a:rPr lang="zh-CN" altLang="en-US" b="0" dirty="0">
                <a:solidFill>
                  <a:prstClr val="black"/>
                </a:solidFill>
                <a:latin typeface="Calibri"/>
              </a:rPr>
              <a:t>基本概念选择填空：</a:t>
            </a:r>
            <a:r>
              <a:rPr lang="en-US" altLang="zh-CN" b="0" dirty="0">
                <a:solidFill>
                  <a:prstClr val="black"/>
                </a:solidFill>
                <a:latin typeface="Calibri"/>
              </a:rPr>
              <a:t>20</a:t>
            </a:r>
            <a:r>
              <a:rPr lang="zh-CN" altLang="en-US" b="0" dirty="0">
                <a:solidFill>
                  <a:prstClr val="black"/>
                </a:solidFill>
                <a:latin typeface="Calibri"/>
              </a:rPr>
              <a:t>（</a:t>
            </a:r>
            <a:r>
              <a:rPr lang="en-US" altLang="zh-CN" b="0" dirty="0">
                <a:solidFill>
                  <a:prstClr val="black"/>
                </a:solidFill>
                <a:latin typeface="Calibri"/>
              </a:rPr>
              <a:t>10</a:t>
            </a:r>
            <a:r>
              <a:rPr lang="zh-CN" altLang="en-US" b="0" dirty="0">
                <a:solidFill>
                  <a:prstClr val="black"/>
                </a:solidFill>
                <a:latin typeface="Calibri"/>
              </a:rPr>
              <a:t>小题各</a:t>
            </a:r>
            <a:r>
              <a:rPr lang="en-US" altLang="zh-CN" b="0" dirty="0">
                <a:solidFill>
                  <a:prstClr val="black"/>
                </a:solidFill>
                <a:latin typeface="Calibri"/>
              </a:rPr>
              <a:t>2</a:t>
            </a:r>
            <a:r>
              <a:rPr lang="zh-CN" altLang="en-US" b="0" dirty="0">
                <a:solidFill>
                  <a:prstClr val="black"/>
                </a:solidFill>
                <a:latin typeface="Calibri"/>
              </a:rPr>
              <a:t>分），单选</a:t>
            </a:r>
            <a:endParaRPr lang="en-US" altLang="zh-CN" b="0" dirty="0">
              <a:solidFill>
                <a:prstClr val="black"/>
              </a:solidFill>
              <a:latin typeface="Calibri"/>
            </a:endParaRPr>
          </a:p>
          <a:p>
            <a:pPr lvl="1">
              <a:spcAft>
                <a:spcPts val="0"/>
              </a:spcAft>
            </a:pPr>
            <a:r>
              <a:rPr lang="zh-CN" altLang="en-US" b="0" dirty="0">
                <a:solidFill>
                  <a:prstClr val="black"/>
                </a:solidFill>
                <a:latin typeface="Calibri"/>
              </a:rPr>
              <a:t>组合逻辑与时序逻辑：</a:t>
            </a:r>
            <a:r>
              <a:rPr lang="en-US" altLang="zh-CN" b="0" dirty="0">
                <a:solidFill>
                  <a:prstClr val="black"/>
                </a:solidFill>
                <a:latin typeface="Calibri"/>
              </a:rPr>
              <a:t>25</a:t>
            </a:r>
            <a:r>
              <a:rPr lang="zh-CN" altLang="en-US" b="0" dirty="0">
                <a:solidFill>
                  <a:prstClr val="black"/>
                </a:solidFill>
                <a:latin typeface="Calibri"/>
              </a:rPr>
              <a:t>（简答、设计）</a:t>
            </a:r>
          </a:p>
          <a:p>
            <a:pPr lvl="1">
              <a:spcAft>
                <a:spcPts val="0"/>
              </a:spcAft>
            </a:pPr>
            <a:r>
              <a:rPr lang="zh-CN" altLang="en-US" b="0" dirty="0">
                <a:solidFill>
                  <a:prstClr val="black"/>
                </a:solidFill>
                <a:latin typeface="Calibri"/>
              </a:rPr>
              <a:t>指令系统与汇编语言：</a:t>
            </a:r>
            <a:r>
              <a:rPr lang="en-US" altLang="zh-CN" b="0" dirty="0">
                <a:solidFill>
                  <a:prstClr val="black"/>
                </a:solidFill>
                <a:latin typeface="Calibri"/>
              </a:rPr>
              <a:t>15</a:t>
            </a:r>
            <a:r>
              <a:rPr lang="zh-CN" altLang="en-US" b="0" dirty="0">
                <a:solidFill>
                  <a:prstClr val="black"/>
                </a:solidFill>
                <a:latin typeface="Calibri"/>
              </a:rPr>
              <a:t>（简答、汇编）</a:t>
            </a:r>
            <a:endParaRPr lang="en-US" altLang="zh-CN" b="0" dirty="0">
              <a:solidFill>
                <a:prstClr val="black"/>
              </a:solidFill>
              <a:latin typeface="Calibri"/>
            </a:endParaRPr>
          </a:p>
          <a:p>
            <a:pPr lvl="1">
              <a:spcAft>
                <a:spcPts val="0"/>
              </a:spcAft>
            </a:pPr>
            <a:r>
              <a:rPr lang="zh-CN" altLang="en-US" b="0" dirty="0">
                <a:solidFill>
                  <a:prstClr val="black"/>
                </a:solidFill>
                <a:latin typeface="Calibri"/>
              </a:rPr>
              <a:t>存储系统（主存</a:t>
            </a:r>
            <a:r>
              <a:rPr lang="en-US" altLang="zh-CN" b="0" dirty="0">
                <a:solidFill>
                  <a:prstClr val="black"/>
                </a:solidFill>
                <a:latin typeface="Calibri"/>
              </a:rPr>
              <a:t>+Cache+</a:t>
            </a:r>
            <a:r>
              <a:rPr lang="zh-CN" altLang="en-US" b="0" dirty="0">
                <a:solidFill>
                  <a:prstClr val="black"/>
                </a:solidFill>
                <a:latin typeface="Calibri"/>
              </a:rPr>
              <a:t>虚存）：</a:t>
            </a:r>
            <a:r>
              <a:rPr lang="en-US" altLang="zh-CN" b="0" dirty="0">
                <a:solidFill>
                  <a:prstClr val="black"/>
                </a:solidFill>
                <a:latin typeface="Calibri"/>
              </a:rPr>
              <a:t>25</a:t>
            </a:r>
            <a:r>
              <a:rPr lang="zh-CN" altLang="en-US" b="0" dirty="0">
                <a:solidFill>
                  <a:prstClr val="black"/>
                </a:solidFill>
                <a:latin typeface="Calibri"/>
              </a:rPr>
              <a:t>（简答、基本计算）</a:t>
            </a:r>
            <a:endParaRPr lang="en-US" altLang="zh-CN" b="0" dirty="0">
              <a:solidFill>
                <a:prstClr val="black"/>
              </a:solidFill>
              <a:latin typeface="Calibri"/>
            </a:endParaRPr>
          </a:p>
          <a:p>
            <a:pPr lvl="1">
              <a:spcAft>
                <a:spcPts val="0"/>
              </a:spcAft>
            </a:pPr>
            <a:r>
              <a:rPr lang="en-US" altLang="zh-CN" b="0" dirty="0">
                <a:solidFill>
                  <a:prstClr val="black"/>
                </a:solidFill>
                <a:latin typeface="Calibri"/>
              </a:rPr>
              <a:t>CPU</a:t>
            </a:r>
            <a:r>
              <a:rPr lang="zh-CN" altLang="en-US" b="0" dirty="0">
                <a:solidFill>
                  <a:prstClr val="black"/>
                </a:solidFill>
                <a:latin typeface="Calibri"/>
              </a:rPr>
              <a:t>分析：</a:t>
            </a:r>
            <a:r>
              <a:rPr lang="en-US" altLang="zh-CN" b="0" dirty="0">
                <a:solidFill>
                  <a:prstClr val="black"/>
                </a:solidFill>
                <a:latin typeface="Calibri"/>
              </a:rPr>
              <a:t>15</a:t>
            </a:r>
          </a:p>
        </p:txBody>
      </p:sp>
    </p:spTree>
    <p:extLst>
      <p:ext uri="{BB962C8B-B14F-4D97-AF65-F5344CB8AC3E}">
        <p14:creationId xmlns:p14="http://schemas.microsoft.com/office/powerpoint/2010/main" val="50380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539750" y="404813"/>
            <a:ext cx="5257800" cy="372603"/>
          </a:xfrm>
        </p:spPr>
        <p:txBody>
          <a:bodyPr/>
          <a:lstStyle/>
          <a:p>
            <a:r>
              <a:rPr lang="en-US" altLang="zh-CN" i="0" dirty="0">
                <a:solidFill>
                  <a:schemeClr val="accent1"/>
                </a:solidFill>
                <a:latin typeface="Times New Roman" pitchFamily="18" charset="0"/>
                <a:cs typeface="Times New Roman" pitchFamily="18" charset="0"/>
              </a:rPr>
              <a:t>8</a:t>
            </a:r>
            <a:r>
              <a:rPr lang="zh-CN" altLang="en-US" i="0" dirty="0">
                <a:solidFill>
                  <a:schemeClr val="accent1"/>
                </a:solidFill>
                <a:latin typeface="Times New Roman" pitchFamily="18" charset="0"/>
                <a:cs typeface="Times New Roman" pitchFamily="18" charset="0"/>
              </a:rPr>
              <a:t>选</a:t>
            </a:r>
            <a:r>
              <a:rPr lang="en-US" altLang="zh-CN" i="0" dirty="0">
                <a:solidFill>
                  <a:schemeClr val="accent1"/>
                </a:solidFill>
                <a:latin typeface="Times New Roman" pitchFamily="18" charset="0"/>
                <a:cs typeface="Times New Roman" pitchFamily="18" charset="0"/>
              </a:rPr>
              <a:t>1</a:t>
            </a:r>
            <a:r>
              <a:rPr lang="zh-CN" altLang="en-US" i="0" dirty="0">
                <a:solidFill>
                  <a:schemeClr val="accent1"/>
                </a:solidFill>
                <a:latin typeface="Times New Roman" pitchFamily="18" charset="0"/>
                <a:cs typeface="Times New Roman" pitchFamily="18" charset="0"/>
              </a:rPr>
              <a:t>数据选择器的功能（</a:t>
            </a:r>
            <a:r>
              <a:rPr lang="en-US" altLang="zh-CN" i="0" dirty="0">
                <a:solidFill>
                  <a:schemeClr val="accent1"/>
                </a:solidFill>
                <a:latin typeface="Times New Roman" pitchFamily="18" charset="0"/>
                <a:cs typeface="Times New Roman" pitchFamily="18" charset="0"/>
              </a:rPr>
              <a:t>1</a:t>
            </a:r>
            <a:r>
              <a:rPr lang="zh-CN" altLang="en-US" i="0" dirty="0">
                <a:solidFill>
                  <a:schemeClr val="accent1"/>
                </a:solidFill>
                <a:latin typeface="Times New Roman" pitchFamily="18" charset="0"/>
                <a:cs typeface="Times New Roman" pitchFamily="18" charset="0"/>
              </a:rPr>
              <a:t>）</a:t>
            </a:r>
          </a:p>
        </p:txBody>
      </p:sp>
      <p:sp>
        <p:nvSpPr>
          <p:cNvPr id="28676" name="Text Box 4"/>
          <p:cNvSpPr txBox="1">
            <a:spLocks noChangeArrowheads="1"/>
          </p:cNvSpPr>
          <p:nvPr/>
        </p:nvSpPr>
        <p:spPr bwMode="auto">
          <a:xfrm>
            <a:off x="633413" y="1052513"/>
            <a:ext cx="4586287" cy="409575"/>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nSpc>
                <a:spcPct val="85000"/>
              </a:lnSpc>
              <a:spcBef>
                <a:spcPct val="50000"/>
              </a:spcBef>
            </a:pPr>
            <a:r>
              <a:rPr kumimoji="1" lang="en-US" altLang="zh-CN" b="1">
                <a:solidFill>
                  <a:srgbClr val="990000"/>
                </a:solidFill>
                <a:ea typeface="华文新魏" pitchFamily="2" charset="-122"/>
              </a:rPr>
              <a:t>2</a:t>
            </a:r>
            <a:r>
              <a:rPr kumimoji="1" lang="zh-CN" altLang="en-US" b="1">
                <a:solidFill>
                  <a:srgbClr val="990000"/>
                </a:solidFill>
                <a:ea typeface="华文新魏" pitchFamily="2" charset="-122"/>
              </a:rPr>
              <a:t>、</a:t>
            </a:r>
            <a:r>
              <a:rPr kumimoji="1" lang="en-US" altLang="zh-CN" b="1">
                <a:solidFill>
                  <a:srgbClr val="990000"/>
                </a:solidFill>
                <a:ea typeface="华文新魏" pitchFamily="2" charset="-122"/>
              </a:rPr>
              <a:t>8</a:t>
            </a:r>
            <a:r>
              <a:rPr kumimoji="1" lang="zh-CN" altLang="en-US" b="1">
                <a:solidFill>
                  <a:srgbClr val="990000"/>
                </a:solidFill>
                <a:ea typeface="华文新魏" pitchFamily="2" charset="-122"/>
              </a:rPr>
              <a:t>选</a:t>
            </a:r>
            <a:r>
              <a:rPr kumimoji="1" lang="en-US" altLang="zh-CN" b="1">
                <a:solidFill>
                  <a:srgbClr val="990000"/>
                </a:solidFill>
                <a:ea typeface="华文新魏" pitchFamily="2" charset="-122"/>
              </a:rPr>
              <a:t>1</a:t>
            </a:r>
            <a:r>
              <a:rPr kumimoji="1" lang="zh-CN" altLang="en-US" b="1">
                <a:solidFill>
                  <a:srgbClr val="990000"/>
                </a:solidFill>
                <a:ea typeface="华文新魏" pitchFamily="2" charset="-122"/>
              </a:rPr>
              <a:t>数据选择器（</a:t>
            </a:r>
            <a:r>
              <a:rPr kumimoji="1" lang="en-US" altLang="zh-CN" b="1">
                <a:solidFill>
                  <a:srgbClr val="990000"/>
                </a:solidFill>
                <a:ea typeface="华文新魏" pitchFamily="2" charset="-122"/>
              </a:rPr>
              <a:t>74151</a:t>
            </a:r>
            <a:r>
              <a:rPr kumimoji="1" lang="zh-CN" altLang="en-US" b="1">
                <a:solidFill>
                  <a:srgbClr val="990000"/>
                </a:solidFill>
                <a:ea typeface="华文新魏" pitchFamily="2" charset="-122"/>
              </a:rPr>
              <a:t>）</a:t>
            </a:r>
          </a:p>
        </p:txBody>
      </p:sp>
      <p:sp>
        <p:nvSpPr>
          <p:cNvPr id="142471" name="Text Box 135"/>
          <p:cNvSpPr txBox="1">
            <a:spLocks noChangeArrowheads="1"/>
          </p:cNvSpPr>
          <p:nvPr/>
        </p:nvSpPr>
        <p:spPr bwMode="auto">
          <a:xfrm>
            <a:off x="395288" y="1749425"/>
            <a:ext cx="3429000" cy="449263"/>
          </a:xfrm>
          <a:prstGeom prst="rect">
            <a:avLst/>
          </a:prstGeom>
          <a:noFill/>
          <a:ln w="9525">
            <a:noFill/>
            <a:miter lim="800000"/>
            <a:headEnd/>
            <a:tailEnd/>
          </a:ln>
        </p:spPr>
        <p:txBody>
          <a:bodyPr>
            <a:spAutoFit/>
          </a:bodyPr>
          <a:lstStyle/>
          <a:p>
            <a:pPr marL="381000" indent="-180000" eaLnBrk="0" hangingPunct="0">
              <a:lnSpc>
                <a:spcPct val="105000"/>
              </a:lnSpc>
              <a:buClr>
                <a:schemeClr val="accent1"/>
              </a:buClr>
              <a:buSzPct val="100000"/>
              <a:buFont typeface="Wingdings" pitchFamily="2" charset="2"/>
              <a:buChar char="v"/>
              <a:defRPr/>
            </a:pPr>
            <a:r>
              <a:rPr lang="zh-CN" altLang="en-US" sz="2200" b="1" kern="0" dirty="0">
                <a:solidFill>
                  <a:srgbClr val="000000"/>
                </a:solidFill>
                <a:latin typeface="Arial" pitchFamily="34" charset="0"/>
                <a:sym typeface="Wingdings" pitchFamily="2" charset="2"/>
              </a:rPr>
              <a:t>逻辑图与逻辑符号</a:t>
            </a:r>
          </a:p>
        </p:txBody>
      </p:sp>
      <p:sp>
        <p:nvSpPr>
          <p:cNvPr id="28708" name="Text Box 140"/>
          <p:cNvSpPr txBox="1">
            <a:spLocks noChangeArrowheads="1"/>
          </p:cNvSpPr>
          <p:nvPr/>
        </p:nvSpPr>
        <p:spPr bwMode="auto">
          <a:xfrm>
            <a:off x="3613150" y="2408078"/>
            <a:ext cx="479922" cy="377933"/>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A</a:t>
            </a:r>
            <a:r>
              <a:rPr lang="en-US" altLang="zh-CN" sz="1400" b="1" baseline="-25000">
                <a:solidFill>
                  <a:schemeClr val="tx1"/>
                </a:solidFill>
              </a:rPr>
              <a:t>2</a:t>
            </a:r>
            <a:endParaRPr lang="en-US" altLang="zh-CN" sz="1400" b="1">
              <a:solidFill>
                <a:schemeClr val="tx1"/>
              </a:solidFill>
            </a:endParaRPr>
          </a:p>
        </p:txBody>
      </p:sp>
      <p:sp>
        <p:nvSpPr>
          <p:cNvPr id="28709" name="Text Box 141"/>
          <p:cNvSpPr txBox="1">
            <a:spLocks noChangeArrowheads="1"/>
          </p:cNvSpPr>
          <p:nvPr/>
        </p:nvSpPr>
        <p:spPr bwMode="auto">
          <a:xfrm>
            <a:off x="3613150" y="2786011"/>
            <a:ext cx="479922" cy="379463"/>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A</a:t>
            </a:r>
            <a:r>
              <a:rPr lang="en-US" altLang="zh-CN" sz="1400" b="1" baseline="-25000">
                <a:solidFill>
                  <a:schemeClr val="tx1"/>
                </a:solidFill>
              </a:rPr>
              <a:t>1</a:t>
            </a:r>
            <a:endParaRPr lang="en-US" altLang="zh-CN" sz="1400" b="1">
              <a:solidFill>
                <a:schemeClr val="tx1"/>
              </a:solidFill>
            </a:endParaRPr>
          </a:p>
        </p:txBody>
      </p:sp>
      <p:sp>
        <p:nvSpPr>
          <p:cNvPr id="28710" name="Text Box 142"/>
          <p:cNvSpPr txBox="1">
            <a:spLocks noChangeArrowheads="1"/>
          </p:cNvSpPr>
          <p:nvPr/>
        </p:nvSpPr>
        <p:spPr bwMode="auto">
          <a:xfrm>
            <a:off x="3625821" y="3165474"/>
            <a:ext cx="479922" cy="377933"/>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A</a:t>
            </a:r>
            <a:r>
              <a:rPr lang="en-US" altLang="zh-CN" sz="1400" b="1" baseline="-25000">
                <a:solidFill>
                  <a:schemeClr val="tx1"/>
                </a:solidFill>
              </a:rPr>
              <a:t>0</a:t>
            </a:r>
            <a:endParaRPr lang="en-US" altLang="zh-CN" sz="1400" b="1">
              <a:solidFill>
                <a:schemeClr val="tx1"/>
              </a:solidFill>
            </a:endParaRPr>
          </a:p>
        </p:txBody>
      </p:sp>
      <p:sp>
        <p:nvSpPr>
          <p:cNvPr id="28711" name="Text Box 143"/>
          <p:cNvSpPr txBox="1">
            <a:spLocks noChangeArrowheads="1"/>
          </p:cNvSpPr>
          <p:nvPr/>
        </p:nvSpPr>
        <p:spPr bwMode="auto">
          <a:xfrm>
            <a:off x="4858097" y="3658164"/>
            <a:ext cx="467251" cy="377933"/>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7</a:t>
            </a:r>
          </a:p>
        </p:txBody>
      </p:sp>
      <p:sp>
        <p:nvSpPr>
          <p:cNvPr id="28712" name="Text Box 144"/>
          <p:cNvSpPr txBox="1">
            <a:spLocks noChangeArrowheads="1"/>
          </p:cNvSpPr>
          <p:nvPr/>
        </p:nvSpPr>
        <p:spPr bwMode="auto">
          <a:xfrm>
            <a:off x="5312677" y="3652044"/>
            <a:ext cx="467251" cy="379463"/>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6</a:t>
            </a:r>
          </a:p>
        </p:txBody>
      </p:sp>
      <p:sp>
        <p:nvSpPr>
          <p:cNvPr id="28713" name="Text Box 145"/>
          <p:cNvSpPr txBox="1">
            <a:spLocks noChangeArrowheads="1"/>
          </p:cNvSpPr>
          <p:nvPr/>
        </p:nvSpPr>
        <p:spPr bwMode="auto">
          <a:xfrm>
            <a:off x="5832197" y="3658164"/>
            <a:ext cx="467251" cy="377933"/>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5</a:t>
            </a:r>
          </a:p>
        </p:txBody>
      </p:sp>
      <p:sp>
        <p:nvSpPr>
          <p:cNvPr id="28714" name="Text Box 146"/>
          <p:cNvSpPr txBox="1">
            <a:spLocks noChangeArrowheads="1"/>
          </p:cNvSpPr>
          <p:nvPr/>
        </p:nvSpPr>
        <p:spPr bwMode="auto">
          <a:xfrm>
            <a:off x="6285193" y="3652044"/>
            <a:ext cx="467251" cy="379463"/>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4</a:t>
            </a:r>
          </a:p>
        </p:txBody>
      </p:sp>
      <p:sp>
        <p:nvSpPr>
          <p:cNvPr id="28715" name="Text Box 147"/>
          <p:cNvSpPr txBox="1">
            <a:spLocks noChangeArrowheads="1"/>
          </p:cNvSpPr>
          <p:nvPr/>
        </p:nvSpPr>
        <p:spPr bwMode="auto">
          <a:xfrm>
            <a:off x="6752444" y="3650514"/>
            <a:ext cx="467251" cy="377933"/>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3</a:t>
            </a:r>
          </a:p>
        </p:txBody>
      </p:sp>
      <p:sp>
        <p:nvSpPr>
          <p:cNvPr id="28716" name="Text Box 148"/>
          <p:cNvSpPr txBox="1">
            <a:spLocks noChangeArrowheads="1"/>
          </p:cNvSpPr>
          <p:nvPr/>
        </p:nvSpPr>
        <p:spPr bwMode="auto">
          <a:xfrm>
            <a:off x="7207024" y="3645923"/>
            <a:ext cx="467251" cy="377933"/>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2</a:t>
            </a:r>
          </a:p>
        </p:txBody>
      </p:sp>
      <p:sp>
        <p:nvSpPr>
          <p:cNvPr id="28717" name="Text Box 149"/>
          <p:cNvSpPr txBox="1">
            <a:spLocks noChangeArrowheads="1"/>
          </p:cNvSpPr>
          <p:nvPr/>
        </p:nvSpPr>
        <p:spPr bwMode="auto">
          <a:xfrm>
            <a:off x="7726544" y="3650514"/>
            <a:ext cx="467251" cy="377933"/>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1</a:t>
            </a:r>
          </a:p>
        </p:txBody>
      </p:sp>
      <p:sp>
        <p:nvSpPr>
          <p:cNvPr id="28718" name="Text Box 150"/>
          <p:cNvSpPr txBox="1">
            <a:spLocks noChangeArrowheads="1"/>
          </p:cNvSpPr>
          <p:nvPr/>
        </p:nvSpPr>
        <p:spPr bwMode="auto">
          <a:xfrm>
            <a:off x="8179540" y="3645923"/>
            <a:ext cx="467251" cy="377933"/>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0</a:t>
            </a:r>
          </a:p>
        </p:txBody>
      </p:sp>
      <p:sp>
        <p:nvSpPr>
          <p:cNvPr id="28719" name="Text Box 151"/>
          <p:cNvSpPr txBox="1">
            <a:spLocks noChangeArrowheads="1"/>
          </p:cNvSpPr>
          <p:nvPr/>
        </p:nvSpPr>
        <p:spPr bwMode="auto">
          <a:xfrm>
            <a:off x="4002790" y="2479992"/>
            <a:ext cx="310445" cy="252465"/>
          </a:xfrm>
          <a:prstGeom prst="rect">
            <a:avLst/>
          </a:prstGeom>
          <a:noFill/>
          <a:ln w="952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720" name="Text Box 152"/>
          <p:cNvSpPr txBox="1">
            <a:spLocks noChangeArrowheads="1"/>
          </p:cNvSpPr>
          <p:nvPr/>
        </p:nvSpPr>
        <p:spPr bwMode="auto">
          <a:xfrm>
            <a:off x="4390846" y="2479992"/>
            <a:ext cx="312029" cy="252465"/>
          </a:xfrm>
          <a:prstGeom prst="rect">
            <a:avLst/>
          </a:prstGeom>
          <a:noFill/>
          <a:ln w="952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721" name="Text Box 153"/>
          <p:cNvSpPr txBox="1">
            <a:spLocks noChangeArrowheads="1"/>
          </p:cNvSpPr>
          <p:nvPr/>
        </p:nvSpPr>
        <p:spPr bwMode="auto">
          <a:xfrm>
            <a:off x="4002790" y="2859456"/>
            <a:ext cx="310445" cy="252465"/>
          </a:xfrm>
          <a:prstGeom prst="rect">
            <a:avLst/>
          </a:prstGeom>
          <a:noFill/>
          <a:ln w="952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722" name="Text Box 154"/>
          <p:cNvSpPr txBox="1">
            <a:spLocks noChangeArrowheads="1"/>
          </p:cNvSpPr>
          <p:nvPr/>
        </p:nvSpPr>
        <p:spPr bwMode="auto">
          <a:xfrm>
            <a:off x="4390846" y="2859456"/>
            <a:ext cx="312029" cy="252465"/>
          </a:xfrm>
          <a:prstGeom prst="rect">
            <a:avLst/>
          </a:prstGeom>
          <a:noFill/>
          <a:ln w="952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723" name="Text Box 155"/>
          <p:cNvSpPr txBox="1">
            <a:spLocks noChangeArrowheads="1"/>
          </p:cNvSpPr>
          <p:nvPr/>
        </p:nvSpPr>
        <p:spPr bwMode="auto">
          <a:xfrm>
            <a:off x="4015461" y="3237388"/>
            <a:ext cx="312029" cy="252465"/>
          </a:xfrm>
          <a:prstGeom prst="rect">
            <a:avLst/>
          </a:prstGeom>
          <a:noFill/>
          <a:ln w="1587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724" name="Text Box 156"/>
          <p:cNvSpPr txBox="1">
            <a:spLocks noChangeArrowheads="1"/>
          </p:cNvSpPr>
          <p:nvPr/>
        </p:nvSpPr>
        <p:spPr bwMode="auto">
          <a:xfrm>
            <a:off x="4405101" y="3237388"/>
            <a:ext cx="310445" cy="252465"/>
          </a:xfrm>
          <a:prstGeom prst="rect">
            <a:avLst/>
          </a:prstGeom>
          <a:noFill/>
          <a:ln w="1587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727" name="Rectangle 159"/>
          <p:cNvSpPr>
            <a:spLocks noChangeArrowheads="1"/>
          </p:cNvSpPr>
          <p:nvPr/>
        </p:nvSpPr>
        <p:spPr bwMode="auto">
          <a:xfrm>
            <a:off x="4080401" y="2479992"/>
            <a:ext cx="155222" cy="252465"/>
          </a:xfrm>
          <a:prstGeom prst="rect">
            <a:avLst/>
          </a:prstGeom>
          <a:noFill/>
          <a:ln w="15875">
            <a:solidFill>
              <a:schemeClr val="tx1"/>
            </a:solidFill>
            <a:miter lim="800000"/>
            <a:headEnd/>
            <a:tailEnd/>
          </a:ln>
        </p:spPr>
        <p:txBody>
          <a:bodyPr/>
          <a:lstStyle/>
          <a:p>
            <a:endParaRPr lang="zh-CN" altLang="en-US" b="1"/>
          </a:p>
        </p:txBody>
      </p:sp>
      <p:sp>
        <p:nvSpPr>
          <p:cNvPr id="28728" name="Rectangle 160"/>
          <p:cNvSpPr>
            <a:spLocks noChangeArrowheads="1"/>
          </p:cNvSpPr>
          <p:nvPr/>
        </p:nvSpPr>
        <p:spPr bwMode="auto">
          <a:xfrm>
            <a:off x="4470041" y="2479992"/>
            <a:ext cx="155222" cy="252465"/>
          </a:xfrm>
          <a:prstGeom prst="rect">
            <a:avLst/>
          </a:prstGeom>
          <a:noFill/>
          <a:ln w="15875">
            <a:solidFill>
              <a:schemeClr val="tx1"/>
            </a:solidFill>
            <a:miter lim="800000"/>
            <a:headEnd/>
            <a:tailEnd/>
          </a:ln>
        </p:spPr>
        <p:txBody>
          <a:bodyPr/>
          <a:lstStyle/>
          <a:p>
            <a:endParaRPr lang="zh-CN" altLang="en-US" b="1"/>
          </a:p>
        </p:txBody>
      </p:sp>
      <p:sp>
        <p:nvSpPr>
          <p:cNvPr id="28729" name="Rectangle 161"/>
          <p:cNvSpPr>
            <a:spLocks noChangeArrowheads="1"/>
          </p:cNvSpPr>
          <p:nvPr/>
        </p:nvSpPr>
        <p:spPr bwMode="auto">
          <a:xfrm>
            <a:off x="4470041" y="2859456"/>
            <a:ext cx="155222" cy="252465"/>
          </a:xfrm>
          <a:prstGeom prst="rect">
            <a:avLst/>
          </a:prstGeom>
          <a:noFill/>
          <a:ln w="15875">
            <a:solidFill>
              <a:schemeClr val="tx1"/>
            </a:solidFill>
            <a:miter lim="800000"/>
            <a:headEnd/>
            <a:tailEnd/>
          </a:ln>
        </p:spPr>
        <p:txBody>
          <a:bodyPr/>
          <a:lstStyle/>
          <a:p>
            <a:endParaRPr lang="zh-CN" altLang="en-US" b="1"/>
          </a:p>
        </p:txBody>
      </p:sp>
      <p:sp>
        <p:nvSpPr>
          <p:cNvPr id="28730" name="Oval 162"/>
          <p:cNvSpPr>
            <a:spLocks noChangeArrowheads="1"/>
          </p:cNvSpPr>
          <p:nvPr/>
        </p:nvSpPr>
        <p:spPr bwMode="auto">
          <a:xfrm>
            <a:off x="4354416" y="2963502"/>
            <a:ext cx="50685" cy="45903"/>
          </a:xfrm>
          <a:prstGeom prst="ellipse">
            <a:avLst/>
          </a:prstGeom>
          <a:solidFill>
            <a:srgbClr val="FFFFFF"/>
          </a:solidFill>
          <a:ln w="9525">
            <a:solidFill>
              <a:schemeClr val="tx1"/>
            </a:solidFill>
            <a:round/>
            <a:headEnd/>
            <a:tailEnd/>
          </a:ln>
        </p:spPr>
        <p:txBody>
          <a:bodyPr/>
          <a:lstStyle/>
          <a:p>
            <a:endParaRPr lang="zh-CN" altLang="en-US" b="1"/>
          </a:p>
        </p:txBody>
      </p:sp>
      <p:sp>
        <p:nvSpPr>
          <p:cNvPr id="28731" name="Rectangle 163"/>
          <p:cNvSpPr>
            <a:spLocks noChangeArrowheads="1"/>
          </p:cNvSpPr>
          <p:nvPr/>
        </p:nvSpPr>
        <p:spPr bwMode="auto">
          <a:xfrm>
            <a:off x="4093072" y="3237388"/>
            <a:ext cx="155222" cy="252465"/>
          </a:xfrm>
          <a:prstGeom prst="rect">
            <a:avLst/>
          </a:prstGeom>
          <a:noFill/>
          <a:ln w="15875">
            <a:solidFill>
              <a:schemeClr val="tx1"/>
            </a:solidFill>
            <a:miter lim="800000"/>
            <a:headEnd/>
            <a:tailEnd/>
          </a:ln>
        </p:spPr>
        <p:txBody>
          <a:bodyPr/>
          <a:lstStyle/>
          <a:p>
            <a:endParaRPr lang="zh-CN" altLang="en-US" b="1"/>
          </a:p>
        </p:txBody>
      </p:sp>
      <p:sp>
        <p:nvSpPr>
          <p:cNvPr id="28732" name="Rectangle 164"/>
          <p:cNvSpPr>
            <a:spLocks noChangeArrowheads="1"/>
          </p:cNvSpPr>
          <p:nvPr/>
        </p:nvSpPr>
        <p:spPr bwMode="auto">
          <a:xfrm>
            <a:off x="4482712" y="3237388"/>
            <a:ext cx="155222" cy="252465"/>
          </a:xfrm>
          <a:prstGeom prst="rect">
            <a:avLst/>
          </a:prstGeom>
          <a:noFill/>
          <a:ln w="15875">
            <a:solidFill>
              <a:schemeClr val="tx1"/>
            </a:solidFill>
            <a:miter lim="800000"/>
            <a:headEnd/>
            <a:tailEnd/>
          </a:ln>
        </p:spPr>
        <p:txBody>
          <a:bodyPr/>
          <a:lstStyle/>
          <a:p>
            <a:endParaRPr lang="zh-CN" altLang="en-US" b="1"/>
          </a:p>
        </p:txBody>
      </p:sp>
      <p:sp>
        <p:nvSpPr>
          <p:cNvPr id="28733" name="Oval 165"/>
          <p:cNvSpPr>
            <a:spLocks noChangeArrowheads="1"/>
          </p:cNvSpPr>
          <p:nvPr/>
        </p:nvSpPr>
        <p:spPr bwMode="auto">
          <a:xfrm>
            <a:off x="4637935" y="3341435"/>
            <a:ext cx="49101" cy="45903"/>
          </a:xfrm>
          <a:prstGeom prst="ellipse">
            <a:avLst/>
          </a:prstGeom>
          <a:noFill/>
          <a:ln w="9525">
            <a:solidFill>
              <a:schemeClr val="tx1"/>
            </a:solidFill>
            <a:round/>
            <a:headEnd/>
            <a:tailEnd/>
          </a:ln>
        </p:spPr>
        <p:txBody>
          <a:bodyPr/>
          <a:lstStyle/>
          <a:p>
            <a:endParaRPr lang="zh-CN" altLang="en-US" b="1"/>
          </a:p>
        </p:txBody>
      </p:sp>
      <p:sp>
        <p:nvSpPr>
          <p:cNvPr id="28734" name="Oval 166"/>
          <p:cNvSpPr>
            <a:spLocks noChangeArrowheads="1"/>
          </p:cNvSpPr>
          <p:nvPr/>
        </p:nvSpPr>
        <p:spPr bwMode="auto">
          <a:xfrm>
            <a:off x="4368671" y="3341435"/>
            <a:ext cx="49101" cy="45903"/>
          </a:xfrm>
          <a:prstGeom prst="ellipse">
            <a:avLst/>
          </a:prstGeom>
          <a:solidFill>
            <a:srgbClr val="FFFFFF"/>
          </a:solidFill>
          <a:ln w="9525">
            <a:solidFill>
              <a:schemeClr val="tx1"/>
            </a:solidFill>
            <a:round/>
            <a:headEnd/>
            <a:tailEnd/>
          </a:ln>
        </p:spPr>
        <p:txBody>
          <a:bodyPr/>
          <a:lstStyle/>
          <a:p>
            <a:endParaRPr lang="zh-CN" altLang="en-US" b="1"/>
          </a:p>
        </p:txBody>
      </p:sp>
      <p:sp>
        <p:nvSpPr>
          <p:cNvPr id="28735" name="Text Box 167"/>
          <p:cNvSpPr txBox="1">
            <a:spLocks noChangeArrowheads="1"/>
          </p:cNvSpPr>
          <p:nvPr/>
        </p:nvSpPr>
        <p:spPr bwMode="auto">
          <a:xfrm>
            <a:off x="6649490" y="1693525"/>
            <a:ext cx="467251" cy="377933"/>
          </a:xfrm>
          <a:prstGeom prst="rect">
            <a:avLst/>
          </a:prstGeom>
          <a:noFill/>
          <a:ln w="9525">
            <a:noFill/>
            <a:miter lim="800000"/>
            <a:headEnd/>
            <a:tailEnd/>
          </a:ln>
        </p:spPr>
        <p:txBody>
          <a:bodyPr/>
          <a:lstStyle/>
          <a:p>
            <a:pPr algn="ctr" eaLnBrk="0" hangingPunct="0"/>
            <a:r>
              <a:rPr lang="en-US" altLang="zh-CN" sz="1400" b="1" dirty="0">
                <a:solidFill>
                  <a:schemeClr val="tx1"/>
                </a:solidFill>
              </a:rPr>
              <a:t>+</a:t>
            </a:r>
          </a:p>
        </p:txBody>
      </p:sp>
      <p:sp>
        <p:nvSpPr>
          <p:cNvPr id="28736" name="Text Box 168"/>
          <p:cNvSpPr txBox="1">
            <a:spLocks noChangeArrowheads="1"/>
          </p:cNvSpPr>
          <p:nvPr/>
        </p:nvSpPr>
        <p:spPr bwMode="auto">
          <a:xfrm>
            <a:off x="5030742" y="1938340"/>
            <a:ext cx="362714" cy="284597"/>
          </a:xfrm>
          <a:prstGeom prst="rect">
            <a:avLst/>
          </a:prstGeom>
          <a:noFill/>
          <a:ln w="9525">
            <a:noFill/>
            <a:miter lim="800000"/>
            <a:headEnd/>
            <a:tailEnd/>
          </a:ln>
        </p:spPr>
        <p:txBody>
          <a:bodyPr/>
          <a:lstStyle/>
          <a:p>
            <a:pPr algn="ctr" eaLnBrk="0" hangingPunct="0"/>
            <a:r>
              <a:rPr lang="en-US" altLang="zh-CN" sz="1400" b="1">
                <a:solidFill>
                  <a:schemeClr val="tx1"/>
                </a:solidFill>
              </a:rPr>
              <a:t>&amp;</a:t>
            </a:r>
          </a:p>
        </p:txBody>
      </p:sp>
      <p:grpSp>
        <p:nvGrpSpPr>
          <p:cNvPr id="28737" name="Group 169"/>
          <p:cNvGrpSpPr>
            <a:grpSpLocks/>
          </p:cNvGrpSpPr>
          <p:nvPr/>
        </p:nvGrpSpPr>
        <p:grpSpPr bwMode="auto">
          <a:xfrm>
            <a:off x="4975306" y="1690464"/>
            <a:ext cx="3750680" cy="523292"/>
            <a:chOff x="1921" y="3786"/>
            <a:chExt cx="4320" cy="468"/>
          </a:xfrm>
        </p:grpSpPr>
        <p:grpSp>
          <p:nvGrpSpPr>
            <p:cNvPr id="28843" name="Group 170"/>
            <p:cNvGrpSpPr>
              <a:grpSpLocks/>
            </p:cNvGrpSpPr>
            <p:nvPr/>
          </p:nvGrpSpPr>
          <p:grpSpPr bwMode="auto">
            <a:xfrm>
              <a:off x="1921" y="4027"/>
              <a:ext cx="4320" cy="227"/>
              <a:chOff x="1921" y="4098"/>
              <a:chExt cx="4320" cy="156"/>
            </a:xfrm>
          </p:grpSpPr>
          <p:grpSp>
            <p:nvGrpSpPr>
              <p:cNvPr id="28845" name="Group 171"/>
              <p:cNvGrpSpPr>
                <a:grpSpLocks/>
              </p:cNvGrpSpPr>
              <p:nvPr/>
            </p:nvGrpSpPr>
            <p:grpSpPr bwMode="auto">
              <a:xfrm>
                <a:off x="1921" y="4098"/>
                <a:ext cx="2160" cy="156"/>
                <a:chOff x="1921" y="4098"/>
                <a:chExt cx="2160" cy="156"/>
              </a:xfrm>
            </p:grpSpPr>
            <p:sp>
              <p:nvSpPr>
                <p:cNvPr id="28851" name="Rectangle 172"/>
                <p:cNvSpPr>
                  <a:spLocks noChangeArrowheads="1"/>
                </p:cNvSpPr>
                <p:nvPr/>
              </p:nvSpPr>
              <p:spPr bwMode="auto">
                <a:xfrm>
                  <a:off x="1921" y="4098"/>
                  <a:ext cx="540" cy="156"/>
                </a:xfrm>
                <a:prstGeom prst="rect">
                  <a:avLst/>
                </a:prstGeom>
                <a:noFill/>
                <a:ln w="19050">
                  <a:solidFill>
                    <a:schemeClr val="tx1"/>
                  </a:solidFill>
                  <a:miter lim="800000"/>
                  <a:headEnd/>
                  <a:tailEnd/>
                </a:ln>
              </p:spPr>
              <p:txBody>
                <a:bodyPr/>
                <a:lstStyle/>
                <a:p>
                  <a:endParaRPr lang="zh-CN" altLang="en-US" b="1"/>
                </a:p>
              </p:txBody>
            </p:sp>
            <p:sp>
              <p:nvSpPr>
                <p:cNvPr id="28852" name="Rectangle 173"/>
                <p:cNvSpPr>
                  <a:spLocks noChangeArrowheads="1"/>
                </p:cNvSpPr>
                <p:nvPr/>
              </p:nvSpPr>
              <p:spPr bwMode="auto">
                <a:xfrm>
                  <a:off x="2461" y="4098"/>
                  <a:ext cx="540" cy="156"/>
                </a:xfrm>
                <a:prstGeom prst="rect">
                  <a:avLst/>
                </a:prstGeom>
                <a:noFill/>
                <a:ln w="19050">
                  <a:solidFill>
                    <a:schemeClr val="tx1"/>
                  </a:solidFill>
                  <a:miter lim="800000"/>
                  <a:headEnd/>
                  <a:tailEnd/>
                </a:ln>
              </p:spPr>
              <p:txBody>
                <a:bodyPr/>
                <a:lstStyle/>
                <a:p>
                  <a:endParaRPr lang="zh-CN" altLang="en-US" b="1"/>
                </a:p>
              </p:txBody>
            </p:sp>
            <p:sp>
              <p:nvSpPr>
                <p:cNvPr id="28853" name="Rectangle 174"/>
                <p:cNvSpPr>
                  <a:spLocks noChangeArrowheads="1"/>
                </p:cNvSpPr>
                <p:nvPr/>
              </p:nvSpPr>
              <p:spPr bwMode="auto">
                <a:xfrm>
                  <a:off x="3001" y="4098"/>
                  <a:ext cx="540" cy="156"/>
                </a:xfrm>
                <a:prstGeom prst="rect">
                  <a:avLst/>
                </a:prstGeom>
                <a:noFill/>
                <a:ln w="19050">
                  <a:solidFill>
                    <a:schemeClr val="tx1"/>
                  </a:solidFill>
                  <a:miter lim="800000"/>
                  <a:headEnd/>
                  <a:tailEnd/>
                </a:ln>
              </p:spPr>
              <p:txBody>
                <a:bodyPr/>
                <a:lstStyle/>
                <a:p>
                  <a:endParaRPr lang="zh-CN" altLang="en-US" b="1"/>
                </a:p>
              </p:txBody>
            </p:sp>
            <p:sp>
              <p:nvSpPr>
                <p:cNvPr id="28854" name="Rectangle 175"/>
                <p:cNvSpPr>
                  <a:spLocks noChangeArrowheads="1"/>
                </p:cNvSpPr>
                <p:nvPr/>
              </p:nvSpPr>
              <p:spPr bwMode="auto">
                <a:xfrm>
                  <a:off x="3541" y="4098"/>
                  <a:ext cx="540" cy="156"/>
                </a:xfrm>
                <a:prstGeom prst="rect">
                  <a:avLst/>
                </a:prstGeom>
                <a:noFill/>
                <a:ln w="19050">
                  <a:solidFill>
                    <a:schemeClr val="tx1"/>
                  </a:solidFill>
                  <a:miter lim="800000"/>
                  <a:headEnd/>
                  <a:tailEnd/>
                </a:ln>
              </p:spPr>
              <p:txBody>
                <a:bodyPr/>
                <a:lstStyle/>
                <a:p>
                  <a:endParaRPr lang="zh-CN" altLang="en-US" b="1"/>
                </a:p>
              </p:txBody>
            </p:sp>
          </p:grpSp>
          <p:grpSp>
            <p:nvGrpSpPr>
              <p:cNvPr id="28846" name="Group 176"/>
              <p:cNvGrpSpPr>
                <a:grpSpLocks/>
              </p:cNvGrpSpPr>
              <p:nvPr/>
            </p:nvGrpSpPr>
            <p:grpSpPr bwMode="auto">
              <a:xfrm>
                <a:off x="4081" y="4098"/>
                <a:ext cx="2160" cy="156"/>
                <a:chOff x="1921" y="4098"/>
                <a:chExt cx="2160" cy="156"/>
              </a:xfrm>
            </p:grpSpPr>
            <p:sp>
              <p:nvSpPr>
                <p:cNvPr id="28847" name="Rectangle 177"/>
                <p:cNvSpPr>
                  <a:spLocks noChangeArrowheads="1"/>
                </p:cNvSpPr>
                <p:nvPr/>
              </p:nvSpPr>
              <p:spPr bwMode="auto">
                <a:xfrm>
                  <a:off x="1921" y="4098"/>
                  <a:ext cx="540" cy="156"/>
                </a:xfrm>
                <a:prstGeom prst="rect">
                  <a:avLst/>
                </a:prstGeom>
                <a:noFill/>
                <a:ln w="19050">
                  <a:solidFill>
                    <a:schemeClr val="tx1"/>
                  </a:solidFill>
                  <a:miter lim="800000"/>
                  <a:headEnd/>
                  <a:tailEnd/>
                </a:ln>
              </p:spPr>
              <p:txBody>
                <a:bodyPr/>
                <a:lstStyle/>
                <a:p>
                  <a:endParaRPr lang="zh-CN" altLang="en-US" b="1"/>
                </a:p>
              </p:txBody>
            </p:sp>
            <p:sp>
              <p:nvSpPr>
                <p:cNvPr id="28848" name="Rectangle 178"/>
                <p:cNvSpPr>
                  <a:spLocks noChangeArrowheads="1"/>
                </p:cNvSpPr>
                <p:nvPr/>
              </p:nvSpPr>
              <p:spPr bwMode="auto">
                <a:xfrm>
                  <a:off x="2461" y="4098"/>
                  <a:ext cx="540" cy="156"/>
                </a:xfrm>
                <a:prstGeom prst="rect">
                  <a:avLst/>
                </a:prstGeom>
                <a:noFill/>
                <a:ln w="19050">
                  <a:solidFill>
                    <a:schemeClr val="tx1"/>
                  </a:solidFill>
                  <a:miter lim="800000"/>
                  <a:headEnd/>
                  <a:tailEnd/>
                </a:ln>
              </p:spPr>
              <p:txBody>
                <a:bodyPr/>
                <a:lstStyle/>
                <a:p>
                  <a:endParaRPr lang="zh-CN" altLang="en-US" b="1"/>
                </a:p>
              </p:txBody>
            </p:sp>
            <p:sp>
              <p:nvSpPr>
                <p:cNvPr id="28849" name="Rectangle 179"/>
                <p:cNvSpPr>
                  <a:spLocks noChangeArrowheads="1"/>
                </p:cNvSpPr>
                <p:nvPr/>
              </p:nvSpPr>
              <p:spPr bwMode="auto">
                <a:xfrm>
                  <a:off x="3001" y="4098"/>
                  <a:ext cx="540" cy="156"/>
                </a:xfrm>
                <a:prstGeom prst="rect">
                  <a:avLst/>
                </a:prstGeom>
                <a:noFill/>
                <a:ln w="19050">
                  <a:solidFill>
                    <a:schemeClr val="tx1"/>
                  </a:solidFill>
                  <a:miter lim="800000"/>
                  <a:headEnd/>
                  <a:tailEnd/>
                </a:ln>
              </p:spPr>
              <p:txBody>
                <a:bodyPr/>
                <a:lstStyle/>
                <a:p>
                  <a:endParaRPr lang="zh-CN" altLang="en-US" b="1"/>
                </a:p>
              </p:txBody>
            </p:sp>
            <p:sp>
              <p:nvSpPr>
                <p:cNvPr id="28850" name="Rectangle 180"/>
                <p:cNvSpPr>
                  <a:spLocks noChangeArrowheads="1"/>
                </p:cNvSpPr>
                <p:nvPr/>
              </p:nvSpPr>
              <p:spPr bwMode="auto">
                <a:xfrm>
                  <a:off x="3541" y="4098"/>
                  <a:ext cx="540" cy="156"/>
                </a:xfrm>
                <a:prstGeom prst="rect">
                  <a:avLst/>
                </a:prstGeom>
                <a:noFill/>
                <a:ln w="19050">
                  <a:solidFill>
                    <a:schemeClr val="tx1"/>
                  </a:solidFill>
                  <a:miter lim="800000"/>
                  <a:headEnd/>
                  <a:tailEnd/>
                </a:ln>
              </p:spPr>
              <p:txBody>
                <a:bodyPr/>
                <a:lstStyle/>
                <a:p>
                  <a:endParaRPr lang="zh-CN" altLang="en-US" b="1"/>
                </a:p>
              </p:txBody>
            </p:sp>
          </p:grpSp>
        </p:grpSp>
        <p:sp>
          <p:nvSpPr>
            <p:cNvPr id="28844" name="Rectangle 181"/>
            <p:cNvSpPr>
              <a:spLocks noChangeArrowheads="1"/>
            </p:cNvSpPr>
            <p:nvPr/>
          </p:nvSpPr>
          <p:spPr bwMode="auto">
            <a:xfrm>
              <a:off x="1921" y="3786"/>
              <a:ext cx="4320" cy="468"/>
            </a:xfrm>
            <a:prstGeom prst="rect">
              <a:avLst/>
            </a:prstGeom>
            <a:noFill/>
            <a:ln w="19050">
              <a:solidFill>
                <a:schemeClr val="tx1"/>
              </a:solidFill>
              <a:miter lim="800000"/>
              <a:headEnd/>
              <a:tailEnd/>
            </a:ln>
          </p:spPr>
          <p:txBody>
            <a:bodyPr/>
            <a:lstStyle/>
            <a:p>
              <a:endParaRPr lang="zh-CN" altLang="en-US" b="1"/>
            </a:p>
          </p:txBody>
        </p:sp>
      </p:grpSp>
      <p:sp>
        <p:nvSpPr>
          <p:cNvPr id="28738" name="Line 182"/>
          <p:cNvSpPr>
            <a:spLocks noChangeShapeType="1"/>
          </p:cNvSpPr>
          <p:nvPr/>
        </p:nvSpPr>
        <p:spPr bwMode="auto">
          <a:xfrm>
            <a:off x="5040246" y="2227527"/>
            <a:ext cx="0" cy="1514792"/>
          </a:xfrm>
          <a:prstGeom prst="line">
            <a:avLst/>
          </a:prstGeom>
          <a:noFill/>
          <a:ln w="9525">
            <a:solidFill>
              <a:schemeClr val="tx1"/>
            </a:solidFill>
            <a:round/>
            <a:headEnd/>
            <a:tailEnd/>
          </a:ln>
        </p:spPr>
        <p:txBody>
          <a:bodyPr/>
          <a:lstStyle/>
          <a:p>
            <a:endParaRPr lang="zh-CN" altLang="en-US"/>
          </a:p>
        </p:txBody>
      </p:sp>
      <p:sp>
        <p:nvSpPr>
          <p:cNvPr id="28739" name="Line 183"/>
          <p:cNvSpPr>
            <a:spLocks noChangeShapeType="1"/>
          </p:cNvSpPr>
          <p:nvPr/>
        </p:nvSpPr>
        <p:spPr bwMode="auto">
          <a:xfrm>
            <a:off x="5494826" y="2227527"/>
            <a:ext cx="0" cy="1514792"/>
          </a:xfrm>
          <a:prstGeom prst="line">
            <a:avLst/>
          </a:prstGeom>
          <a:noFill/>
          <a:ln w="9525">
            <a:solidFill>
              <a:schemeClr val="tx1"/>
            </a:solidFill>
            <a:round/>
            <a:headEnd/>
            <a:tailEnd/>
          </a:ln>
        </p:spPr>
        <p:txBody>
          <a:bodyPr/>
          <a:lstStyle/>
          <a:p>
            <a:endParaRPr lang="zh-CN" altLang="en-US"/>
          </a:p>
        </p:txBody>
      </p:sp>
      <p:sp>
        <p:nvSpPr>
          <p:cNvPr id="28740" name="Line 184"/>
          <p:cNvSpPr>
            <a:spLocks noChangeShapeType="1"/>
          </p:cNvSpPr>
          <p:nvPr/>
        </p:nvSpPr>
        <p:spPr bwMode="auto">
          <a:xfrm>
            <a:off x="5987419" y="2227527"/>
            <a:ext cx="0" cy="1514792"/>
          </a:xfrm>
          <a:prstGeom prst="line">
            <a:avLst/>
          </a:prstGeom>
          <a:noFill/>
          <a:ln w="9525">
            <a:solidFill>
              <a:schemeClr val="tx1"/>
            </a:solidFill>
            <a:round/>
            <a:headEnd/>
            <a:tailEnd/>
          </a:ln>
        </p:spPr>
        <p:txBody>
          <a:bodyPr/>
          <a:lstStyle/>
          <a:p>
            <a:endParaRPr lang="zh-CN" altLang="en-US"/>
          </a:p>
        </p:txBody>
      </p:sp>
      <p:sp>
        <p:nvSpPr>
          <p:cNvPr id="28741" name="Line 185"/>
          <p:cNvSpPr>
            <a:spLocks noChangeShapeType="1"/>
          </p:cNvSpPr>
          <p:nvPr/>
        </p:nvSpPr>
        <p:spPr bwMode="auto">
          <a:xfrm>
            <a:off x="6467342" y="2227527"/>
            <a:ext cx="0" cy="1514792"/>
          </a:xfrm>
          <a:prstGeom prst="line">
            <a:avLst/>
          </a:prstGeom>
          <a:noFill/>
          <a:ln w="9525">
            <a:solidFill>
              <a:schemeClr val="tx1"/>
            </a:solidFill>
            <a:round/>
            <a:headEnd/>
            <a:tailEnd/>
          </a:ln>
        </p:spPr>
        <p:txBody>
          <a:bodyPr/>
          <a:lstStyle/>
          <a:p>
            <a:endParaRPr lang="zh-CN" altLang="en-US"/>
          </a:p>
        </p:txBody>
      </p:sp>
      <p:sp>
        <p:nvSpPr>
          <p:cNvPr id="28742" name="Line 186"/>
          <p:cNvSpPr>
            <a:spLocks noChangeShapeType="1"/>
          </p:cNvSpPr>
          <p:nvPr/>
        </p:nvSpPr>
        <p:spPr bwMode="auto">
          <a:xfrm>
            <a:off x="6934593" y="2227527"/>
            <a:ext cx="0" cy="1514792"/>
          </a:xfrm>
          <a:prstGeom prst="line">
            <a:avLst/>
          </a:prstGeom>
          <a:noFill/>
          <a:ln w="9525">
            <a:solidFill>
              <a:schemeClr val="tx1"/>
            </a:solidFill>
            <a:round/>
            <a:headEnd/>
            <a:tailEnd/>
          </a:ln>
        </p:spPr>
        <p:txBody>
          <a:bodyPr/>
          <a:lstStyle/>
          <a:p>
            <a:endParaRPr lang="zh-CN" altLang="en-US"/>
          </a:p>
        </p:txBody>
      </p:sp>
      <p:sp>
        <p:nvSpPr>
          <p:cNvPr id="28743" name="Line 187"/>
          <p:cNvSpPr>
            <a:spLocks noChangeShapeType="1"/>
          </p:cNvSpPr>
          <p:nvPr/>
        </p:nvSpPr>
        <p:spPr bwMode="auto">
          <a:xfrm>
            <a:off x="7389173" y="2227527"/>
            <a:ext cx="0" cy="1514792"/>
          </a:xfrm>
          <a:prstGeom prst="line">
            <a:avLst/>
          </a:prstGeom>
          <a:noFill/>
          <a:ln w="9525">
            <a:solidFill>
              <a:schemeClr val="tx1"/>
            </a:solidFill>
            <a:round/>
            <a:headEnd/>
            <a:tailEnd/>
          </a:ln>
        </p:spPr>
        <p:txBody>
          <a:bodyPr/>
          <a:lstStyle/>
          <a:p>
            <a:endParaRPr lang="zh-CN" altLang="en-US"/>
          </a:p>
        </p:txBody>
      </p:sp>
      <p:sp>
        <p:nvSpPr>
          <p:cNvPr id="28744" name="Line 188"/>
          <p:cNvSpPr>
            <a:spLocks noChangeShapeType="1"/>
          </p:cNvSpPr>
          <p:nvPr/>
        </p:nvSpPr>
        <p:spPr bwMode="auto">
          <a:xfrm>
            <a:off x="7869095" y="2227527"/>
            <a:ext cx="0" cy="1514792"/>
          </a:xfrm>
          <a:prstGeom prst="line">
            <a:avLst/>
          </a:prstGeom>
          <a:noFill/>
          <a:ln w="9525">
            <a:solidFill>
              <a:schemeClr val="tx1"/>
            </a:solidFill>
            <a:round/>
            <a:headEnd/>
            <a:tailEnd/>
          </a:ln>
        </p:spPr>
        <p:txBody>
          <a:bodyPr/>
          <a:lstStyle/>
          <a:p>
            <a:endParaRPr lang="zh-CN" altLang="en-US"/>
          </a:p>
        </p:txBody>
      </p:sp>
      <p:sp>
        <p:nvSpPr>
          <p:cNvPr id="28745" name="Line 189"/>
          <p:cNvSpPr>
            <a:spLocks noChangeShapeType="1"/>
          </p:cNvSpPr>
          <p:nvPr/>
        </p:nvSpPr>
        <p:spPr bwMode="auto">
          <a:xfrm>
            <a:off x="8322091" y="2227527"/>
            <a:ext cx="0" cy="1514792"/>
          </a:xfrm>
          <a:prstGeom prst="line">
            <a:avLst/>
          </a:prstGeom>
          <a:noFill/>
          <a:ln w="9525">
            <a:solidFill>
              <a:schemeClr val="tx1"/>
            </a:solidFill>
            <a:round/>
            <a:headEnd/>
            <a:tailEnd/>
          </a:ln>
        </p:spPr>
        <p:txBody>
          <a:bodyPr/>
          <a:lstStyle/>
          <a:p>
            <a:endParaRPr lang="zh-CN" altLang="en-US"/>
          </a:p>
        </p:txBody>
      </p:sp>
      <p:sp>
        <p:nvSpPr>
          <p:cNvPr id="28762" name="Line 206"/>
          <p:cNvSpPr>
            <a:spLocks noChangeShapeType="1"/>
          </p:cNvSpPr>
          <p:nvPr/>
        </p:nvSpPr>
        <p:spPr bwMode="auto">
          <a:xfrm>
            <a:off x="3898252" y="2585569"/>
            <a:ext cx="167894" cy="0"/>
          </a:xfrm>
          <a:prstGeom prst="line">
            <a:avLst/>
          </a:prstGeom>
          <a:noFill/>
          <a:ln w="9525">
            <a:solidFill>
              <a:schemeClr val="tx1"/>
            </a:solidFill>
            <a:round/>
            <a:headEnd/>
            <a:tailEnd/>
          </a:ln>
        </p:spPr>
        <p:txBody>
          <a:bodyPr/>
          <a:lstStyle/>
          <a:p>
            <a:endParaRPr lang="zh-CN" altLang="en-US"/>
          </a:p>
        </p:txBody>
      </p:sp>
      <p:sp>
        <p:nvSpPr>
          <p:cNvPr id="28763" name="Oval 207"/>
          <p:cNvSpPr>
            <a:spLocks noChangeArrowheads="1"/>
          </p:cNvSpPr>
          <p:nvPr/>
        </p:nvSpPr>
        <p:spPr bwMode="auto">
          <a:xfrm>
            <a:off x="4235624" y="2585569"/>
            <a:ext cx="49101" cy="45903"/>
          </a:xfrm>
          <a:prstGeom prst="ellipse">
            <a:avLst/>
          </a:prstGeom>
          <a:noFill/>
          <a:ln w="9525">
            <a:solidFill>
              <a:schemeClr val="tx1"/>
            </a:solidFill>
            <a:round/>
            <a:headEnd/>
            <a:tailEnd/>
          </a:ln>
        </p:spPr>
        <p:txBody>
          <a:bodyPr/>
          <a:lstStyle/>
          <a:p>
            <a:endParaRPr lang="zh-CN" altLang="en-US" b="1"/>
          </a:p>
        </p:txBody>
      </p:sp>
      <p:sp>
        <p:nvSpPr>
          <p:cNvPr id="28764" name="Oval 208"/>
          <p:cNvSpPr>
            <a:spLocks noChangeArrowheads="1"/>
          </p:cNvSpPr>
          <p:nvPr/>
        </p:nvSpPr>
        <p:spPr bwMode="auto">
          <a:xfrm>
            <a:off x="4625263" y="2585569"/>
            <a:ext cx="49101" cy="45903"/>
          </a:xfrm>
          <a:prstGeom prst="ellipse">
            <a:avLst/>
          </a:prstGeom>
          <a:noFill/>
          <a:ln w="9525">
            <a:solidFill>
              <a:schemeClr val="tx1"/>
            </a:solidFill>
            <a:round/>
            <a:headEnd/>
            <a:tailEnd/>
          </a:ln>
        </p:spPr>
        <p:txBody>
          <a:bodyPr/>
          <a:lstStyle/>
          <a:p>
            <a:endParaRPr lang="zh-CN" altLang="en-US" b="1"/>
          </a:p>
        </p:txBody>
      </p:sp>
      <p:sp>
        <p:nvSpPr>
          <p:cNvPr id="28765" name="Line 209"/>
          <p:cNvSpPr>
            <a:spLocks noChangeShapeType="1"/>
          </p:cNvSpPr>
          <p:nvPr/>
        </p:nvSpPr>
        <p:spPr bwMode="auto">
          <a:xfrm>
            <a:off x="4287892" y="2606990"/>
            <a:ext cx="166310" cy="0"/>
          </a:xfrm>
          <a:prstGeom prst="line">
            <a:avLst/>
          </a:prstGeom>
          <a:noFill/>
          <a:ln w="9525">
            <a:solidFill>
              <a:schemeClr val="tx1"/>
            </a:solidFill>
            <a:round/>
            <a:headEnd/>
            <a:tailEnd/>
          </a:ln>
        </p:spPr>
        <p:txBody>
          <a:bodyPr/>
          <a:lstStyle/>
          <a:p>
            <a:endParaRPr lang="zh-CN" altLang="en-US"/>
          </a:p>
        </p:txBody>
      </p:sp>
      <p:sp>
        <p:nvSpPr>
          <p:cNvPr id="28766" name="Oval 210"/>
          <p:cNvSpPr>
            <a:spLocks noChangeArrowheads="1"/>
          </p:cNvSpPr>
          <p:nvPr/>
        </p:nvSpPr>
        <p:spPr bwMode="auto">
          <a:xfrm>
            <a:off x="4356000" y="2585569"/>
            <a:ext cx="49101" cy="45903"/>
          </a:xfrm>
          <a:prstGeom prst="ellipse">
            <a:avLst/>
          </a:prstGeom>
          <a:solidFill>
            <a:srgbClr val="FFFFFF"/>
          </a:solidFill>
          <a:ln w="9525">
            <a:solidFill>
              <a:schemeClr val="tx1"/>
            </a:solidFill>
            <a:round/>
            <a:headEnd/>
            <a:tailEnd/>
          </a:ln>
        </p:spPr>
        <p:txBody>
          <a:bodyPr/>
          <a:lstStyle/>
          <a:p>
            <a:endParaRPr lang="zh-CN" altLang="en-US" b="1"/>
          </a:p>
        </p:txBody>
      </p:sp>
      <p:sp>
        <p:nvSpPr>
          <p:cNvPr id="28767" name="Line 211"/>
          <p:cNvSpPr>
            <a:spLocks noChangeShapeType="1"/>
          </p:cNvSpPr>
          <p:nvPr/>
        </p:nvSpPr>
        <p:spPr bwMode="auto">
          <a:xfrm>
            <a:off x="4690203" y="2606990"/>
            <a:ext cx="2024227" cy="0"/>
          </a:xfrm>
          <a:prstGeom prst="line">
            <a:avLst/>
          </a:prstGeom>
          <a:noFill/>
          <a:ln w="9525">
            <a:solidFill>
              <a:schemeClr val="tx1"/>
            </a:solidFill>
            <a:round/>
            <a:headEnd/>
            <a:tailEnd/>
          </a:ln>
        </p:spPr>
        <p:txBody>
          <a:bodyPr/>
          <a:lstStyle/>
          <a:p>
            <a:endParaRPr lang="zh-CN" altLang="en-US"/>
          </a:p>
        </p:txBody>
      </p:sp>
      <p:sp>
        <p:nvSpPr>
          <p:cNvPr id="28768" name="Line 212"/>
          <p:cNvSpPr>
            <a:spLocks noChangeShapeType="1"/>
          </p:cNvSpPr>
          <p:nvPr/>
        </p:nvSpPr>
        <p:spPr bwMode="auto">
          <a:xfrm flipV="1">
            <a:off x="6714430" y="2227527"/>
            <a:ext cx="0" cy="379463"/>
          </a:xfrm>
          <a:prstGeom prst="line">
            <a:avLst/>
          </a:prstGeom>
          <a:noFill/>
          <a:ln w="9525">
            <a:solidFill>
              <a:schemeClr val="tx1"/>
            </a:solidFill>
            <a:round/>
            <a:headEnd/>
            <a:tailEnd/>
          </a:ln>
        </p:spPr>
        <p:txBody>
          <a:bodyPr/>
          <a:lstStyle/>
          <a:p>
            <a:endParaRPr lang="zh-CN" altLang="en-US"/>
          </a:p>
        </p:txBody>
      </p:sp>
      <p:sp>
        <p:nvSpPr>
          <p:cNvPr id="28769" name="Line 213"/>
          <p:cNvSpPr>
            <a:spLocks noChangeShapeType="1"/>
          </p:cNvSpPr>
          <p:nvPr/>
        </p:nvSpPr>
        <p:spPr bwMode="auto">
          <a:xfrm>
            <a:off x="6247179" y="2227527"/>
            <a:ext cx="0" cy="379463"/>
          </a:xfrm>
          <a:prstGeom prst="line">
            <a:avLst/>
          </a:prstGeom>
          <a:noFill/>
          <a:ln w="9525">
            <a:solidFill>
              <a:schemeClr val="tx1"/>
            </a:solidFill>
            <a:round/>
            <a:headEnd/>
            <a:tailEnd/>
          </a:ln>
        </p:spPr>
        <p:txBody>
          <a:bodyPr/>
          <a:lstStyle/>
          <a:p>
            <a:endParaRPr lang="zh-CN" altLang="en-US"/>
          </a:p>
        </p:txBody>
      </p:sp>
      <p:sp>
        <p:nvSpPr>
          <p:cNvPr id="28770" name="Line 214"/>
          <p:cNvSpPr>
            <a:spLocks noChangeShapeType="1"/>
          </p:cNvSpPr>
          <p:nvPr/>
        </p:nvSpPr>
        <p:spPr bwMode="auto">
          <a:xfrm>
            <a:off x="5779928" y="2227527"/>
            <a:ext cx="0" cy="379463"/>
          </a:xfrm>
          <a:prstGeom prst="line">
            <a:avLst/>
          </a:prstGeom>
          <a:noFill/>
          <a:ln w="9525">
            <a:solidFill>
              <a:schemeClr val="tx1"/>
            </a:solidFill>
            <a:round/>
            <a:headEnd/>
            <a:tailEnd/>
          </a:ln>
        </p:spPr>
        <p:txBody>
          <a:bodyPr/>
          <a:lstStyle/>
          <a:p>
            <a:endParaRPr lang="zh-CN" altLang="en-US"/>
          </a:p>
        </p:txBody>
      </p:sp>
      <p:sp>
        <p:nvSpPr>
          <p:cNvPr id="28771" name="Line 215"/>
          <p:cNvSpPr>
            <a:spLocks noChangeShapeType="1"/>
          </p:cNvSpPr>
          <p:nvPr/>
        </p:nvSpPr>
        <p:spPr bwMode="auto">
          <a:xfrm>
            <a:off x="5312677" y="2227527"/>
            <a:ext cx="0" cy="379463"/>
          </a:xfrm>
          <a:prstGeom prst="line">
            <a:avLst/>
          </a:prstGeom>
          <a:noFill/>
          <a:ln w="9525">
            <a:solidFill>
              <a:schemeClr val="tx1"/>
            </a:solidFill>
            <a:round/>
            <a:headEnd/>
            <a:tailEnd/>
          </a:ln>
        </p:spPr>
        <p:txBody>
          <a:bodyPr/>
          <a:lstStyle/>
          <a:p>
            <a:endParaRPr lang="zh-CN" altLang="en-US"/>
          </a:p>
        </p:txBody>
      </p:sp>
      <p:sp>
        <p:nvSpPr>
          <p:cNvPr id="28772" name="Line 216"/>
          <p:cNvSpPr>
            <a:spLocks noChangeShapeType="1"/>
          </p:cNvSpPr>
          <p:nvPr/>
        </p:nvSpPr>
        <p:spPr bwMode="auto">
          <a:xfrm>
            <a:off x="4378175" y="2640652"/>
            <a:ext cx="0" cy="137708"/>
          </a:xfrm>
          <a:prstGeom prst="line">
            <a:avLst/>
          </a:prstGeom>
          <a:noFill/>
          <a:ln w="9525">
            <a:solidFill>
              <a:schemeClr val="tx1"/>
            </a:solidFill>
            <a:round/>
            <a:headEnd/>
            <a:tailEnd/>
          </a:ln>
        </p:spPr>
        <p:txBody>
          <a:bodyPr/>
          <a:lstStyle/>
          <a:p>
            <a:endParaRPr lang="zh-CN" altLang="en-US"/>
          </a:p>
        </p:txBody>
      </p:sp>
      <p:sp>
        <p:nvSpPr>
          <p:cNvPr id="28773" name="Line 217"/>
          <p:cNvSpPr>
            <a:spLocks noChangeShapeType="1"/>
          </p:cNvSpPr>
          <p:nvPr/>
        </p:nvSpPr>
        <p:spPr bwMode="auto">
          <a:xfrm>
            <a:off x="4378175" y="2778361"/>
            <a:ext cx="4203676" cy="0"/>
          </a:xfrm>
          <a:prstGeom prst="line">
            <a:avLst/>
          </a:prstGeom>
          <a:noFill/>
          <a:ln w="9525">
            <a:solidFill>
              <a:schemeClr val="tx1"/>
            </a:solidFill>
            <a:round/>
            <a:headEnd/>
            <a:tailEnd/>
          </a:ln>
        </p:spPr>
        <p:txBody>
          <a:bodyPr/>
          <a:lstStyle/>
          <a:p>
            <a:endParaRPr lang="zh-CN" altLang="en-US"/>
          </a:p>
        </p:txBody>
      </p:sp>
      <p:sp>
        <p:nvSpPr>
          <p:cNvPr id="28774" name="Line 218"/>
          <p:cNvSpPr>
            <a:spLocks noChangeShapeType="1"/>
          </p:cNvSpPr>
          <p:nvPr/>
        </p:nvSpPr>
        <p:spPr bwMode="auto">
          <a:xfrm flipV="1">
            <a:off x="8581851" y="2227527"/>
            <a:ext cx="0" cy="550833"/>
          </a:xfrm>
          <a:prstGeom prst="line">
            <a:avLst/>
          </a:prstGeom>
          <a:noFill/>
          <a:ln w="9525">
            <a:solidFill>
              <a:schemeClr val="tx1"/>
            </a:solidFill>
            <a:round/>
            <a:headEnd/>
            <a:tailEnd/>
          </a:ln>
        </p:spPr>
        <p:txBody>
          <a:bodyPr/>
          <a:lstStyle/>
          <a:p>
            <a:endParaRPr lang="zh-CN" altLang="en-US"/>
          </a:p>
        </p:txBody>
      </p:sp>
      <p:sp>
        <p:nvSpPr>
          <p:cNvPr id="28775" name="Line 219"/>
          <p:cNvSpPr>
            <a:spLocks noChangeShapeType="1"/>
          </p:cNvSpPr>
          <p:nvPr/>
        </p:nvSpPr>
        <p:spPr bwMode="auto">
          <a:xfrm>
            <a:off x="8114600" y="2227527"/>
            <a:ext cx="0" cy="550833"/>
          </a:xfrm>
          <a:prstGeom prst="line">
            <a:avLst/>
          </a:prstGeom>
          <a:noFill/>
          <a:ln w="9525">
            <a:solidFill>
              <a:schemeClr val="tx1"/>
            </a:solidFill>
            <a:round/>
            <a:headEnd/>
            <a:tailEnd/>
          </a:ln>
        </p:spPr>
        <p:txBody>
          <a:bodyPr/>
          <a:lstStyle/>
          <a:p>
            <a:endParaRPr lang="zh-CN" altLang="en-US"/>
          </a:p>
        </p:txBody>
      </p:sp>
      <p:sp>
        <p:nvSpPr>
          <p:cNvPr id="28776" name="Line 220"/>
          <p:cNvSpPr>
            <a:spLocks noChangeShapeType="1"/>
          </p:cNvSpPr>
          <p:nvPr/>
        </p:nvSpPr>
        <p:spPr bwMode="auto">
          <a:xfrm>
            <a:off x="7648933" y="2227527"/>
            <a:ext cx="0" cy="550833"/>
          </a:xfrm>
          <a:prstGeom prst="line">
            <a:avLst/>
          </a:prstGeom>
          <a:noFill/>
          <a:ln w="9525">
            <a:solidFill>
              <a:schemeClr val="tx1"/>
            </a:solidFill>
            <a:round/>
            <a:headEnd/>
            <a:tailEnd/>
          </a:ln>
        </p:spPr>
        <p:txBody>
          <a:bodyPr/>
          <a:lstStyle/>
          <a:p>
            <a:endParaRPr lang="zh-CN" altLang="en-US"/>
          </a:p>
        </p:txBody>
      </p:sp>
      <p:sp>
        <p:nvSpPr>
          <p:cNvPr id="28777" name="Line 221"/>
          <p:cNvSpPr>
            <a:spLocks noChangeShapeType="1"/>
          </p:cNvSpPr>
          <p:nvPr/>
        </p:nvSpPr>
        <p:spPr bwMode="auto">
          <a:xfrm>
            <a:off x="7181682" y="2227527"/>
            <a:ext cx="0" cy="550833"/>
          </a:xfrm>
          <a:prstGeom prst="line">
            <a:avLst/>
          </a:prstGeom>
          <a:noFill/>
          <a:ln w="9525">
            <a:solidFill>
              <a:schemeClr val="tx1"/>
            </a:solidFill>
            <a:round/>
            <a:headEnd/>
            <a:tailEnd/>
          </a:ln>
        </p:spPr>
        <p:txBody>
          <a:bodyPr/>
          <a:lstStyle/>
          <a:p>
            <a:endParaRPr lang="zh-CN" altLang="en-US"/>
          </a:p>
        </p:txBody>
      </p:sp>
      <p:sp>
        <p:nvSpPr>
          <p:cNvPr id="28778" name="Oval 222"/>
          <p:cNvSpPr>
            <a:spLocks noChangeArrowheads="1"/>
          </p:cNvSpPr>
          <p:nvPr/>
        </p:nvSpPr>
        <p:spPr bwMode="auto">
          <a:xfrm>
            <a:off x="5287335" y="2585569"/>
            <a:ext cx="49101" cy="45903"/>
          </a:xfrm>
          <a:prstGeom prst="ellipse">
            <a:avLst/>
          </a:prstGeom>
          <a:solidFill>
            <a:schemeClr val="tx1"/>
          </a:solidFill>
          <a:ln w="9525">
            <a:solidFill>
              <a:schemeClr val="tx1"/>
            </a:solidFill>
            <a:round/>
            <a:headEnd/>
            <a:tailEnd/>
          </a:ln>
        </p:spPr>
        <p:txBody>
          <a:bodyPr/>
          <a:lstStyle/>
          <a:p>
            <a:endParaRPr lang="zh-CN" altLang="en-US" b="1"/>
          </a:p>
        </p:txBody>
      </p:sp>
      <p:sp>
        <p:nvSpPr>
          <p:cNvPr id="28779" name="Oval 223"/>
          <p:cNvSpPr>
            <a:spLocks noChangeArrowheads="1"/>
          </p:cNvSpPr>
          <p:nvPr/>
        </p:nvSpPr>
        <p:spPr bwMode="auto">
          <a:xfrm>
            <a:off x="5756170" y="2585569"/>
            <a:ext cx="49101" cy="45903"/>
          </a:xfrm>
          <a:prstGeom prst="ellipse">
            <a:avLst/>
          </a:prstGeom>
          <a:solidFill>
            <a:schemeClr val="tx1"/>
          </a:solidFill>
          <a:ln w="9525">
            <a:solidFill>
              <a:schemeClr val="tx1"/>
            </a:solidFill>
            <a:round/>
            <a:headEnd/>
            <a:tailEnd/>
          </a:ln>
        </p:spPr>
        <p:txBody>
          <a:bodyPr/>
          <a:lstStyle/>
          <a:p>
            <a:endParaRPr lang="zh-CN" altLang="en-US" b="1"/>
          </a:p>
        </p:txBody>
      </p:sp>
      <p:sp>
        <p:nvSpPr>
          <p:cNvPr id="28780" name="Oval 224"/>
          <p:cNvSpPr>
            <a:spLocks noChangeArrowheads="1"/>
          </p:cNvSpPr>
          <p:nvPr/>
        </p:nvSpPr>
        <p:spPr bwMode="auto">
          <a:xfrm>
            <a:off x="6223421" y="2585569"/>
            <a:ext cx="49101" cy="45903"/>
          </a:xfrm>
          <a:prstGeom prst="ellipse">
            <a:avLst/>
          </a:prstGeom>
          <a:solidFill>
            <a:schemeClr val="tx1"/>
          </a:solidFill>
          <a:ln w="9525">
            <a:solidFill>
              <a:schemeClr val="tx1"/>
            </a:solidFill>
            <a:round/>
            <a:headEnd/>
            <a:tailEnd/>
          </a:ln>
        </p:spPr>
        <p:txBody>
          <a:bodyPr/>
          <a:lstStyle/>
          <a:p>
            <a:endParaRPr lang="zh-CN" altLang="en-US" b="1"/>
          </a:p>
        </p:txBody>
      </p:sp>
      <p:sp>
        <p:nvSpPr>
          <p:cNvPr id="28781" name="Oval 225"/>
          <p:cNvSpPr>
            <a:spLocks noChangeArrowheads="1"/>
          </p:cNvSpPr>
          <p:nvPr/>
        </p:nvSpPr>
        <p:spPr bwMode="auto">
          <a:xfrm>
            <a:off x="7154755" y="2756939"/>
            <a:ext cx="49101" cy="45903"/>
          </a:xfrm>
          <a:prstGeom prst="ellipse">
            <a:avLst/>
          </a:prstGeom>
          <a:solidFill>
            <a:schemeClr val="tx1"/>
          </a:solidFill>
          <a:ln w="9525">
            <a:solidFill>
              <a:schemeClr val="tx1"/>
            </a:solidFill>
            <a:round/>
            <a:headEnd/>
            <a:tailEnd/>
          </a:ln>
        </p:spPr>
        <p:txBody>
          <a:bodyPr/>
          <a:lstStyle/>
          <a:p>
            <a:endParaRPr lang="zh-CN" altLang="en-US" b="1"/>
          </a:p>
        </p:txBody>
      </p:sp>
      <p:sp>
        <p:nvSpPr>
          <p:cNvPr id="28782" name="Oval 226"/>
          <p:cNvSpPr>
            <a:spLocks noChangeArrowheads="1"/>
          </p:cNvSpPr>
          <p:nvPr/>
        </p:nvSpPr>
        <p:spPr bwMode="auto">
          <a:xfrm>
            <a:off x="7625174" y="2756939"/>
            <a:ext cx="49101" cy="45903"/>
          </a:xfrm>
          <a:prstGeom prst="ellipse">
            <a:avLst/>
          </a:prstGeom>
          <a:solidFill>
            <a:schemeClr val="tx1"/>
          </a:solidFill>
          <a:ln w="9525">
            <a:solidFill>
              <a:schemeClr val="tx1"/>
            </a:solidFill>
            <a:round/>
            <a:headEnd/>
            <a:tailEnd/>
          </a:ln>
        </p:spPr>
        <p:txBody>
          <a:bodyPr/>
          <a:lstStyle/>
          <a:p>
            <a:endParaRPr lang="zh-CN" altLang="en-US" b="1"/>
          </a:p>
        </p:txBody>
      </p:sp>
      <p:sp>
        <p:nvSpPr>
          <p:cNvPr id="28783" name="Oval 227"/>
          <p:cNvSpPr>
            <a:spLocks noChangeArrowheads="1"/>
          </p:cNvSpPr>
          <p:nvPr/>
        </p:nvSpPr>
        <p:spPr bwMode="auto">
          <a:xfrm>
            <a:off x="8092425" y="2756939"/>
            <a:ext cx="49101" cy="45903"/>
          </a:xfrm>
          <a:prstGeom prst="ellipse">
            <a:avLst/>
          </a:prstGeom>
          <a:solidFill>
            <a:schemeClr val="tx1"/>
          </a:solidFill>
          <a:ln w="9525">
            <a:solidFill>
              <a:schemeClr val="tx1"/>
            </a:solidFill>
            <a:round/>
            <a:headEnd/>
            <a:tailEnd/>
          </a:ln>
        </p:spPr>
        <p:txBody>
          <a:bodyPr/>
          <a:lstStyle/>
          <a:p>
            <a:endParaRPr lang="zh-CN" altLang="en-US" b="1"/>
          </a:p>
        </p:txBody>
      </p:sp>
      <p:sp>
        <p:nvSpPr>
          <p:cNvPr id="28784" name="Line 228"/>
          <p:cNvSpPr>
            <a:spLocks noChangeShapeType="1"/>
          </p:cNvSpPr>
          <p:nvPr/>
        </p:nvSpPr>
        <p:spPr bwMode="auto">
          <a:xfrm>
            <a:off x="3898252" y="2963502"/>
            <a:ext cx="167894" cy="0"/>
          </a:xfrm>
          <a:prstGeom prst="line">
            <a:avLst/>
          </a:prstGeom>
          <a:noFill/>
          <a:ln w="9525">
            <a:solidFill>
              <a:schemeClr val="tx1"/>
            </a:solidFill>
            <a:round/>
            <a:headEnd/>
            <a:tailEnd/>
          </a:ln>
        </p:spPr>
        <p:txBody>
          <a:bodyPr/>
          <a:lstStyle/>
          <a:p>
            <a:endParaRPr lang="zh-CN" altLang="en-US"/>
          </a:p>
        </p:txBody>
      </p:sp>
      <p:sp>
        <p:nvSpPr>
          <p:cNvPr id="28785" name="Rectangle 229"/>
          <p:cNvSpPr>
            <a:spLocks noChangeArrowheads="1"/>
          </p:cNvSpPr>
          <p:nvPr/>
        </p:nvSpPr>
        <p:spPr bwMode="auto">
          <a:xfrm>
            <a:off x="4080401" y="2859456"/>
            <a:ext cx="155222" cy="252465"/>
          </a:xfrm>
          <a:prstGeom prst="rect">
            <a:avLst/>
          </a:prstGeom>
          <a:noFill/>
          <a:ln w="19050">
            <a:solidFill>
              <a:schemeClr val="tx1"/>
            </a:solidFill>
            <a:miter lim="800000"/>
            <a:headEnd/>
            <a:tailEnd/>
          </a:ln>
        </p:spPr>
        <p:txBody>
          <a:bodyPr/>
          <a:lstStyle/>
          <a:p>
            <a:endParaRPr lang="zh-CN" altLang="en-US" b="1"/>
          </a:p>
        </p:txBody>
      </p:sp>
      <p:sp>
        <p:nvSpPr>
          <p:cNvPr id="28786" name="Oval 230"/>
          <p:cNvSpPr>
            <a:spLocks noChangeArrowheads="1"/>
          </p:cNvSpPr>
          <p:nvPr/>
        </p:nvSpPr>
        <p:spPr bwMode="auto">
          <a:xfrm>
            <a:off x="4235624" y="2963502"/>
            <a:ext cx="49101" cy="45903"/>
          </a:xfrm>
          <a:prstGeom prst="ellipse">
            <a:avLst/>
          </a:prstGeom>
          <a:noFill/>
          <a:ln w="9525">
            <a:solidFill>
              <a:schemeClr val="tx1"/>
            </a:solidFill>
            <a:round/>
            <a:headEnd/>
            <a:tailEnd/>
          </a:ln>
        </p:spPr>
        <p:txBody>
          <a:bodyPr/>
          <a:lstStyle/>
          <a:p>
            <a:endParaRPr lang="zh-CN" altLang="en-US" b="1"/>
          </a:p>
        </p:txBody>
      </p:sp>
      <p:sp>
        <p:nvSpPr>
          <p:cNvPr id="28787" name="Oval 231"/>
          <p:cNvSpPr>
            <a:spLocks noChangeArrowheads="1"/>
          </p:cNvSpPr>
          <p:nvPr/>
        </p:nvSpPr>
        <p:spPr bwMode="auto">
          <a:xfrm>
            <a:off x="4625263" y="2963502"/>
            <a:ext cx="49101" cy="45903"/>
          </a:xfrm>
          <a:prstGeom prst="ellipse">
            <a:avLst/>
          </a:prstGeom>
          <a:noFill/>
          <a:ln w="9525">
            <a:solidFill>
              <a:schemeClr val="tx1"/>
            </a:solidFill>
            <a:round/>
            <a:headEnd/>
            <a:tailEnd/>
          </a:ln>
        </p:spPr>
        <p:txBody>
          <a:bodyPr/>
          <a:lstStyle/>
          <a:p>
            <a:endParaRPr lang="zh-CN" altLang="en-US" b="1"/>
          </a:p>
        </p:txBody>
      </p:sp>
      <p:sp>
        <p:nvSpPr>
          <p:cNvPr id="28788" name="Line 232"/>
          <p:cNvSpPr>
            <a:spLocks noChangeShapeType="1"/>
          </p:cNvSpPr>
          <p:nvPr/>
        </p:nvSpPr>
        <p:spPr bwMode="auto">
          <a:xfrm>
            <a:off x="4287892" y="2984923"/>
            <a:ext cx="166310" cy="0"/>
          </a:xfrm>
          <a:prstGeom prst="line">
            <a:avLst/>
          </a:prstGeom>
          <a:noFill/>
          <a:ln w="9525">
            <a:solidFill>
              <a:schemeClr val="tx1"/>
            </a:solidFill>
            <a:round/>
            <a:headEnd/>
            <a:tailEnd/>
          </a:ln>
        </p:spPr>
        <p:txBody>
          <a:bodyPr/>
          <a:lstStyle/>
          <a:p>
            <a:endParaRPr lang="zh-CN" altLang="en-US"/>
          </a:p>
        </p:txBody>
      </p:sp>
      <p:sp>
        <p:nvSpPr>
          <p:cNvPr id="28789" name="Line 233"/>
          <p:cNvSpPr>
            <a:spLocks noChangeShapeType="1"/>
          </p:cNvSpPr>
          <p:nvPr/>
        </p:nvSpPr>
        <p:spPr bwMode="auto">
          <a:xfrm>
            <a:off x="4677532" y="2984923"/>
            <a:ext cx="2901709" cy="0"/>
          </a:xfrm>
          <a:prstGeom prst="line">
            <a:avLst/>
          </a:prstGeom>
          <a:noFill/>
          <a:ln w="9525">
            <a:solidFill>
              <a:schemeClr val="tx1"/>
            </a:solidFill>
            <a:round/>
            <a:headEnd/>
            <a:tailEnd/>
          </a:ln>
        </p:spPr>
        <p:txBody>
          <a:bodyPr/>
          <a:lstStyle/>
          <a:p>
            <a:endParaRPr lang="zh-CN" altLang="en-US"/>
          </a:p>
        </p:txBody>
      </p:sp>
      <p:sp>
        <p:nvSpPr>
          <p:cNvPr id="28790" name="Line 234"/>
          <p:cNvSpPr>
            <a:spLocks noChangeShapeType="1"/>
          </p:cNvSpPr>
          <p:nvPr/>
        </p:nvSpPr>
        <p:spPr bwMode="auto">
          <a:xfrm flipV="1">
            <a:off x="7579241" y="2227527"/>
            <a:ext cx="0" cy="757396"/>
          </a:xfrm>
          <a:prstGeom prst="line">
            <a:avLst/>
          </a:prstGeom>
          <a:noFill/>
          <a:ln w="9525">
            <a:solidFill>
              <a:schemeClr val="tx1"/>
            </a:solidFill>
            <a:round/>
            <a:headEnd/>
            <a:tailEnd/>
          </a:ln>
        </p:spPr>
        <p:txBody>
          <a:bodyPr/>
          <a:lstStyle/>
          <a:p>
            <a:endParaRPr lang="zh-CN" altLang="en-US"/>
          </a:p>
        </p:txBody>
      </p:sp>
      <p:sp>
        <p:nvSpPr>
          <p:cNvPr id="28791" name="Line 235"/>
          <p:cNvSpPr>
            <a:spLocks noChangeShapeType="1"/>
          </p:cNvSpPr>
          <p:nvPr/>
        </p:nvSpPr>
        <p:spPr bwMode="auto">
          <a:xfrm flipV="1">
            <a:off x="7096151" y="2227527"/>
            <a:ext cx="0" cy="757396"/>
          </a:xfrm>
          <a:prstGeom prst="line">
            <a:avLst/>
          </a:prstGeom>
          <a:noFill/>
          <a:ln w="9525">
            <a:solidFill>
              <a:schemeClr val="tx1"/>
            </a:solidFill>
            <a:round/>
            <a:headEnd/>
            <a:tailEnd/>
          </a:ln>
        </p:spPr>
        <p:txBody>
          <a:bodyPr/>
          <a:lstStyle/>
          <a:p>
            <a:endParaRPr lang="zh-CN" altLang="en-US"/>
          </a:p>
        </p:txBody>
      </p:sp>
      <p:sp>
        <p:nvSpPr>
          <p:cNvPr id="28792" name="Line 236"/>
          <p:cNvSpPr>
            <a:spLocks noChangeShapeType="1"/>
          </p:cNvSpPr>
          <p:nvPr/>
        </p:nvSpPr>
        <p:spPr bwMode="auto">
          <a:xfrm flipV="1">
            <a:off x="5645296" y="2227527"/>
            <a:ext cx="0" cy="757396"/>
          </a:xfrm>
          <a:prstGeom prst="line">
            <a:avLst/>
          </a:prstGeom>
          <a:noFill/>
          <a:ln w="9525">
            <a:solidFill>
              <a:schemeClr val="tx1"/>
            </a:solidFill>
            <a:round/>
            <a:headEnd/>
            <a:tailEnd/>
          </a:ln>
        </p:spPr>
        <p:txBody>
          <a:bodyPr/>
          <a:lstStyle/>
          <a:p>
            <a:endParaRPr lang="zh-CN" altLang="en-US"/>
          </a:p>
        </p:txBody>
      </p:sp>
      <p:sp>
        <p:nvSpPr>
          <p:cNvPr id="28793" name="Line 237"/>
          <p:cNvSpPr>
            <a:spLocks noChangeShapeType="1"/>
          </p:cNvSpPr>
          <p:nvPr/>
        </p:nvSpPr>
        <p:spPr bwMode="auto">
          <a:xfrm flipV="1">
            <a:off x="5212891" y="2227527"/>
            <a:ext cx="0" cy="757396"/>
          </a:xfrm>
          <a:prstGeom prst="line">
            <a:avLst/>
          </a:prstGeom>
          <a:noFill/>
          <a:ln w="9525">
            <a:solidFill>
              <a:schemeClr val="tx1"/>
            </a:solidFill>
            <a:round/>
            <a:headEnd/>
            <a:tailEnd/>
          </a:ln>
        </p:spPr>
        <p:txBody>
          <a:bodyPr/>
          <a:lstStyle/>
          <a:p>
            <a:endParaRPr lang="zh-CN" altLang="en-US"/>
          </a:p>
        </p:txBody>
      </p:sp>
      <p:sp>
        <p:nvSpPr>
          <p:cNvPr id="28794" name="Line 238"/>
          <p:cNvSpPr>
            <a:spLocks noChangeShapeType="1"/>
          </p:cNvSpPr>
          <p:nvPr/>
        </p:nvSpPr>
        <p:spPr bwMode="auto">
          <a:xfrm flipV="1">
            <a:off x="6635235" y="2227527"/>
            <a:ext cx="0" cy="931827"/>
          </a:xfrm>
          <a:prstGeom prst="line">
            <a:avLst/>
          </a:prstGeom>
          <a:noFill/>
          <a:ln w="9525">
            <a:solidFill>
              <a:schemeClr val="tx1"/>
            </a:solidFill>
            <a:round/>
            <a:headEnd/>
            <a:tailEnd/>
          </a:ln>
        </p:spPr>
        <p:txBody>
          <a:bodyPr/>
          <a:lstStyle/>
          <a:p>
            <a:endParaRPr lang="zh-CN" altLang="en-US"/>
          </a:p>
        </p:txBody>
      </p:sp>
      <p:sp>
        <p:nvSpPr>
          <p:cNvPr id="28795" name="Line 239"/>
          <p:cNvSpPr>
            <a:spLocks noChangeShapeType="1"/>
          </p:cNvSpPr>
          <p:nvPr/>
        </p:nvSpPr>
        <p:spPr bwMode="auto">
          <a:xfrm>
            <a:off x="4378175" y="3026236"/>
            <a:ext cx="0" cy="133118"/>
          </a:xfrm>
          <a:prstGeom prst="line">
            <a:avLst/>
          </a:prstGeom>
          <a:noFill/>
          <a:ln w="9525">
            <a:solidFill>
              <a:schemeClr val="tx1"/>
            </a:solidFill>
            <a:round/>
            <a:headEnd/>
            <a:tailEnd/>
          </a:ln>
        </p:spPr>
        <p:txBody>
          <a:bodyPr/>
          <a:lstStyle/>
          <a:p>
            <a:endParaRPr lang="zh-CN" altLang="en-US"/>
          </a:p>
        </p:txBody>
      </p:sp>
      <p:sp>
        <p:nvSpPr>
          <p:cNvPr id="28796" name="Line 240"/>
          <p:cNvSpPr>
            <a:spLocks noChangeShapeType="1"/>
          </p:cNvSpPr>
          <p:nvPr/>
        </p:nvSpPr>
        <p:spPr bwMode="auto">
          <a:xfrm>
            <a:off x="4378175" y="3159354"/>
            <a:ext cx="4119729" cy="0"/>
          </a:xfrm>
          <a:prstGeom prst="line">
            <a:avLst/>
          </a:prstGeom>
          <a:noFill/>
          <a:ln w="9525">
            <a:solidFill>
              <a:schemeClr val="tx1"/>
            </a:solidFill>
            <a:round/>
            <a:headEnd/>
            <a:tailEnd/>
          </a:ln>
        </p:spPr>
        <p:txBody>
          <a:bodyPr/>
          <a:lstStyle/>
          <a:p>
            <a:endParaRPr lang="zh-CN" altLang="en-US"/>
          </a:p>
        </p:txBody>
      </p:sp>
      <p:sp>
        <p:nvSpPr>
          <p:cNvPr id="28797" name="Line 241"/>
          <p:cNvSpPr>
            <a:spLocks noChangeShapeType="1"/>
          </p:cNvSpPr>
          <p:nvPr/>
        </p:nvSpPr>
        <p:spPr bwMode="auto">
          <a:xfrm flipV="1">
            <a:off x="8497904" y="2227527"/>
            <a:ext cx="0" cy="931827"/>
          </a:xfrm>
          <a:prstGeom prst="line">
            <a:avLst/>
          </a:prstGeom>
          <a:noFill/>
          <a:ln w="9525">
            <a:solidFill>
              <a:schemeClr val="tx1"/>
            </a:solidFill>
            <a:round/>
            <a:headEnd/>
            <a:tailEnd/>
          </a:ln>
        </p:spPr>
        <p:txBody>
          <a:bodyPr/>
          <a:lstStyle/>
          <a:p>
            <a:endParaRPr lang="zh-CN" altLang="en-US"/>
          </a:p>
        </p:txBody>
      </p:sp>
      <p:sp>
        <p:nvSpPr>
          <p:cNvPr id="28798" name="Line 242"/>
          <p:cNvSpPr>
            <a:spLocks noChangeShapeType="1"/>
          </p:cNvSpPr>
          <p:nvPr/>
        </p:nvSpPr>
        <p:spPr bwMode="auto">
          <a:xfrm flipV="1">
            <a:off x="8022734" y="2227527"/>
            <a:ext cx="0" cy="931827"/>
          </a:xfrm>
          <a:prstGeom prst="line">
            <a:avLst/>
          </a:prstGeom>
          <a:noFill/>
          <a:ln w="9525">
            <a:solidFill>
              <a:schemeClr val="tx1"/>
            </a:solidFill>
            <a:round/>
            <a:headEnd/>
            <a:tailEnd/>
          </a:ln>
        </p:spPr>
        <p:txBody>
          <a:bodyPr/>
          <a:lstStyle/>
          <a:p>
            <a:endParaRPr lang="zh-CN" altLang="en-US"/>
          </a:p>
        </p:txBody>
      </p:sp>
      <p:sp>
        <p:nvSpPr>
          <p:cNvPr id="28799" name="Line 243"/>
          <p:cNvSpPr>
            <a:spLocks noChangeShapeType="1"/>
          </p:cNvSpPr>
          <p:nvPr/>
        </p:nvSpPr>
        <p:spPr bwMode="auto">
          <a:xfrm flipV="1">
            <a:off x="6160065" y="2227527"/>
            <a:ext cx="0" cy="931827"/>
          </a:xfrm>
          <a:prstGeom prst="line">
            <a:avLst/>
          </a:prstGeom>
          <a:noFill/>
          <a:ln w="9525">
            <a:solidFill>
              <a:schemeClr val="tx1"/>
            </a:solidFill>
            <a:round/>
            <a:headEnd/>
            <a:tailEnd/>
          </a:ln>
        </p:spPr>
        <p:txBody>
          <a:bodyPr/>
          <a:lstStyle/>
          <a:p>
            <a:endParaRPr lang="zh-CN" altLang="en-US"/>
          </a:p>
        </p:txBody>
      </p:sp>
      <p:sp>
        <p:nvSpPr>
          <p:cNvPr id="28800" name="Oval 244"/>
          <p:cNvSpPr>
            <a:spLocks noChangeArrowheads="1"/>
          </p:cNvSpPr>
          <p:nvPr/>
        </p:nvSpPr>
        <p:spPr bwMode="auto">
          <a:xfrm>
            <a:off x="5182797" y="2963502"/>
            <a:ext cx="49101" cy="45903"/>
          </a:xfrm>
          <a:prstGeom prst="ellipse">
            <a:avLst/>
          </a:prstGeom>
          <a:solidFill>
            <a:schemeClr val="tx1"/>
          </a:solidFill>
          <a:ln w="9525">
            <a:solidFill>
              <a:schemeClr val="tx1"/>
            </a:solidFill>
            <a:round/>
            <a:headEnd/>
            <a:tailEnd/>
          </a:ln>
        </p:spPr>
        <p:txBody>
          <a:bodyPr/>
          <a:lstStyle/>
          <a:p>
            <a:endParaRPr lang="zh-CN" altLang="en-US" b="1"/>
          </a:p>
        </p:txBody>
      </p:sp>
      <p:sp>
        <p:nvSpPr>
          <p:cNvPr id="28801" name="Oval 245"/>
          <p:cNvSpPr>
            <a:spLocks noChangeArrowheads="1"/>
          </p:cNvSpPr>
          <p:nvPr/>
        </p:nvSpPr>
        <p:spPr bwMode="auto">
          <a:xfrm>
            <a:off x="5624706" y="2963502"/>
            <a:ext cx="49101" cy="45903"/>
          </a:xfrm>
          <a:prstGeom prst="ellipse">
            <a:avLst/>
          </a:prstGeom>
          <a:solidFill>
            <a:schemeClr val="tx1"/>
          </a:solidFill>
          <a:ln w="9525">
            <a:solidFill>
              <a:schemeClr val="tx1"/>
            </a:solidFill>
            <a:round/>
            <a:headEnd/>
            <a:tailEnd/>
          </a:ln>
        </p:spPr>
        <p:txBody>
          <a:bodyPr/>
          <a:lstStyle/>
          <a:p>
            <a:endParaRPr lang="zh-CN" altLang="en-US" b="1"/>
          </a:p>
        </p:txBody>
      </p:sp>
      <p:sp>
        <p:nvSpPr>
          <p:cNvPr id="28802" name="Oval 246"/>
          <p:cNvSpPr>
            <a:spLocks noChangeArrowheads="1"/>
          </p:cNvSpPr>
          <p:nvPr/>
        </p:nvSpPr>
        <p:spPr bwMode="auto">
          <a:xfrm>
            <a:off x="7080312" y="2963502"/>
            <a:ext cx="49101" cy="45903"/>
          </a:xfrm>
          <a:prstGeom prst="ellipse">
            <a:avLst/>
          </a:prstGeom>
          <a:solidFill>
            <a:schemeClr val="tx1"/>
          </a:solidFill>
          <a:ln w="9525">
            <a:solidFill>
              <a:schemeClr val="tx1"/>
            </a:solidFill>
            <a:round/>
            <a:headEnd/>
            <a:tailEnd/>
          </a:ln>
        </p:spPr>
        <p:txBody>
          <a:bodyPr/>
          <a:lstStyle/>
          <a:p>
            <a:endParaRPr lang="zh-CN" altLang="en-US" b="1"/>
          </a:p>
        </p:txBody>
      </p:sp>
      <p:sp>
        <p:nvSpPr>
          <p:cNvPr id="28803" name="Oval 247"/>
          <p:cNvSpPr>
            <a:spLocks noChangeArrowheads="1"/>
          </p:cNvSpPr>
          <p:nvPr/>
        </p:nvSpPr>
        <p:spPr bwMode="auto">
          <a:xfrm>
            <a:off x="6129970" y="3125692"/>
            <a:ext cx="49101" cy="45903"/>
          </a:xfrm>
          <a:prstGeom prst="ellipse">
            <a:avLst/>
          </a:prstGeom>
          <a:solidFill>
            <a:schemeClr val="tx1"/>
          </a:solidFill>
          <a:ln w="9525">
            <a:solidFill>
              <a:schemeClr val="tx1"/>
            </a:solidFill>
            <a:round/>
            <a:headEnd/>
            <a:tailEnd/>
          </a:ln>
        </p:spPr>
        <p:txBody>
          <a:bodyPr/>
          <a:lstStyle/>
          <a:p>
            <a:endParaRPr lang="zh-CN" altLang="en-US" b="1"/>
          </a:p>
        </p:txBody>
      </p:sp>
      <p:sp>
        <p:nvSpPr>
          <p:cNvPr id="28804" name="Oval 248"/>
          <p:cNvSpPr>
            <a:spLocks noChangeArrowheads="1"/>
          </p:cNvSpPr>
          <p:nvPr/>
        </p:nvSpPr>
        <p:spPr bwMode="auto">
          <a:xfrm>
            <a:off x="6609893" y="3125692"/>
            <a:ext cx="49101" cy="45903"/>
          </a:xfrm>
          <a:prstGeom prst="ellipse">
            <a:avLst/>
          </a:prstGeom>
          <a:solidFill>
            <a:schemeClr val="tx1"/>
          </a:solidFill>
          <a:ln w="9525">
            <a:solidFill>
              <a:schemeClr val="tx1"/>
            </a:solidFill>
            <a:round/>
            <a:headEnd/>
            <a:tailEnd/>
          </a:ln>
        </p:spPr>
        <p:txBody>
          <a:bodyPr/>
          <a:lstStyle/>
          <a:p>
            <a:endParaRPr lang="zh-CN" altLang="en-US" b="1"/>
          </a:p>
        </p:txBody>
      </p:sp>
      <p:sp>
        <p:nvSpPr>
          <p:cNvPr id="28805" name="Oval 249"/>
          <p:cNvSpPr>
            <a:spLocks noChangeArrowheads="1"/>
          </p:cNvSpPr>
          <p:nvPr/>
        </p:nvSpPr>
        <p:spPr bwMode="auto">
          <a:xfrm>
            <a:off x="8000559" y="3125692"/>
            <a:ext cx="49101" cy="45903"/>
          </a:xfrm>
          <a:prstGeom prst="ellipse">
            <a:avLst/>
          </a:prstGeom>
          <a:solidFill>
            <a:schemeClr val="tx1"/>
          </a:solidFill>
          <a:ln w="9525">
            <a:solidFill>
              <a:schemeClr val="tx1"/>
            </a:solidFill>
            <a:round/>
            <a:headEnd/>
            <a:tailEnd/>
          </a:ln>
        </p:spPr>
        <p:txBody>
          <a:bodyPr/>
          <a:lstStyle/>
          <a:p>
            <a:endParaRPr lang="zh-CN" altLang="en-US" b="1"/>
          </a:p>
        </p:txBody>
      </p:sp>
      <p:sp>
        <p:nvSpPr>
          <p:cNvPr id="28806" name="Line 250"/>
          <p:cNvSpPr>
            <a:spLocks noChangeShapeType="1"/>
          </p:cNvSpPr>
          <p:nvPr/>
        </p:nvSpPr>
        <p:spPr bwMode="auto">
          <a:xfrm>
            <a:off x="3910924" y="3341435"/>
            <a:ext cx="167894" cy="0"/>
          </a:xfrm>
          <a:prstGeom prst="line">
            <a:avLst/>
          </a:prstGeom>
          <a:noFill/>
          <a:ln w="9525">
            <a:solidFill>
              <a:schemeClr val="tx1"/>
            </a:solidFill>
            <a:round/>
            <a:headEnd/>
            <a:tailEnd/>
          </a:ln>
        </p:spPr>
        <p:txBody>
          <a:bodyPr/>
          <a:lstStyle/>
          <a:p>
            <a:endParaRPr lang="zh-CN" altLang="en-US"/>
          </a:p>
        </p:txBody>
      </p:sp>
      <p:sp>
        <p:nvSpPr>
          <p:cNvPr id="28807" name="Oval 251"/>
          <p:cNvSpPr>
            <a:spLocks noChangeArrowheads="1"/>
          </p:cNvSpPr>
          <p:nvPr/>
        </p:nvSpPr>
        <p:spPr bwMode="auto">
          <a:xfrm>
            <a:off x="4248295" y="3341435"/>
            <a:ext cx="50685" cy="47433"/>
          </a:xfrm>
          <a:prstGeom prst="ellipse">
            <a:avLst/>
          </a:prstGeom>
          <a:noFill/>
          <a:ln w="9525">
            <a:solidFill>
              <a:schemeClr val="tx1"/>
            </a:solidFill>
            <a:round/>
            <a:headEnd/>
            <a:tailEnd/>
          </a:ln>
        </p:spPr>
        <p:txBody>
          <a:bodyPr/>
          <a:lstStyle/>
          <a:p>
            <a:endParaRPr lang="zh-CN" altLang="en-US" b="1"/>
          </a:p>
        </p:txBody>
      </p:sp>
      <p:sp>
        <p:nvSpPr>
          <p:cNvPr id="28808" name="Line 252"/>
          <p:cNvSpPr>
            <a:spLocks noChangeShapeType="1"/>
          </p:cNvSpPr>
          <p:nvPr/>
        </p:nvSpPr>
        <p:spPr bwMode="auto">
          <a:xfrm>
            <a:off x="4300564" y="3364386"/>
            <a:ext cx="167894" cy="0"/>
          </a:xfrm>
          <a:prstGeom prst="line">
            <a:avLst/>
          </a:prstGeom>
          <a:noFill/>
          <a:ln w="9525">
            <a:solidFill>
              <a:schemeClr val="tx1"/>
            </a:solidFill>
            <a:round/>
            <a:headEnd/>
            <a:tailEnd/>
          </a:ln>
        </p:spPr>
        <p:txBody>
          <a:bodyPr/>
          <a:lstStyle/>
          <a:p>
            <a:endParaRPr lang="zh-CN" altLang="en-US"/>
          </a:p>
        </p:txBody>
      </p:sp>
      <p:sp>
        <p:nvSpPr>
          <p:cNvPr id="28809" name="Line 253"/>
          <p:cNvSpPr>
            <a:spLocks noChangeShapeType="1"/>
          </p:cNvSpPr>
          <p:nvPr/>
        </p:nvSpPr>
        <p:spPr bwMode="auto">
          <a:xfrm flipV="1">
            <a:off x="7948290" y="2227527"/>
            <a:ext cx="0" cy="1136859"/>
          </a:xfrm>
          <a:prstGeom prst="line">
            <a:avLst/>
          </a:prstGeom>
          <a:noFill/>
          <a:ln w="9525">
            <a:solidFill>
              <a:schemeClr val="tx1"/>
            </a:solidFill>
            <a:round/>
            <a:headEnd/>
            <a:tailEnd/>
          </a:ln>
        </p:spPr>
        <p:txBody>
          <a:bodyPr/>
          <a:lstStyle/>
          <a:p>
            <a:endParaRPr lang="zh-CN" altLang="en-US"/>
          </a:p>
        </p:txBody>
      </p:sp>
      <p:sp>
        <p:nvSpPr>
          <p:cNvPr id="28810" name="Line 254"/>
          <p:cNvSpPr>
            <a:spLocks noChangeShapeType="1"/>
          </p:cNvSpPr>
          <p:nvPr/>
        </p:nvSpPr>
        <p:spPr bwMode="auto">
          <a:xfrm flipV="1">
            <a:off x="7023291" y="2227527"/>
            <a:ext cx="0" cy="1136859"/>
          </a:xfrm>
          <a:prstGeom prst="line">
            <a:avLst/>
          </a:prstGeom>
          <a:noFill/>
          <a:ln w="9525">
            <a:solidFill>
              <a:schemeClr val="tx1"/>
            </a:solidFill>
            <a:round/>
            <a:headEnd/>
            <a:tailEnd/>
          </a:ln>
        </p:spPr>
        <p:txBody>
          <a:bodyPr/>
          <a:lstStyle/>
          <a:p>
            <a:endParaRPr lang="zh-CN" altLang="en-US"/>
          </a:p>
        </p:txBody>
      </p:sp>
      <p:sp>
        <p:nvSpPr>
          <p:cNvPr id="28811" name="Line 255"/>
          <p:cNvSpPr>
            <a:spLocks noChangeShapeType="1"/>
          </p:cNvSpPr>
          <p:nvPr/>
        </p:nvSpPr>
        <p:spPr bwMode="auto">
          <a:xfrm flipV="1">
            <a:off x="6071366" y="2227527"/>
            <a:ext cx="0" cy="1136859"/>
          </a:xfrm>
          <a:prstGeom prst="line">
            <a:avLst/>
          </a:prstGeom>
          <a:noFill/>
          <a:ln w="9525">
            <a:solidFill>
              <a:schemeClr val="tx1"/>
            </a:solidFill>
            <a:round/>
            <a:headEnd/>
            <a:tailEnd/>
          </a:ln>
        </p:spPr>
        <p:txBody>
          <a:bodyPr/>
          <a:lstStyle/>
          <a:p>
            <a:endParaRPr lang="zh-CN" altLang="en-US"/>
          </a:p>
        </p:txBody>
      </p:sp>
      <p:sp>
        <p:nvSpPr>
          <p:cNvPr id="28812" name="Line 256"/>
          <p:cNvSpPr>
            <a:spLocks noChangeShapeType="1"/>
          </p:cNvSpPr>
          <p:nvPr/>
        </p:nvSpPr>
        <p:spPr bwMode="auto">
          <a:xfrm flipV="1">
            <a:off x="5119441" y="2227527"/>
            <a:ext cx="0" cy="1136859"/>
          </a:xfrm>
          <a:prstGeom prst="line">
            <a:avLst/>
          </a:prstGeom>
          <a:noFill/>
          <a:ln w="9525">
            <a:solidFill>
              <a:schemeClr val="tx1"/>
            </a:solidFill>
            <a:round/>
            <a:headEnd/>
            <a:tailEnd/>
          </a:ln>
        </p:spPr>
        <p:txBody>
          <a:bodyPr/>
          <a:lstStyle/>
          <a:p>
            <a:endParaRPr lang="zh-CN" altLang="en-US"/>
          </a:p>
        </p:txBody>
      </p:sp>
      <p:sp>
        <p:nvSpPr>
          <p:cNvPr id="28813" name="Line 257"/>
          <p:cNvSpPr>
            <a:spLocks noChangeShapeType="1"/>
          </p:cNvSpPr>
          <p:nvPr/>
        </p:nvSpPr>
        <p:spPr bwMode="auto">
          <a:xfrm flipH="1">
            <a:off x="4683868" y="3365916"/>
            <a:ext cx="3261254" cy="0"/>
          </a:xfrm>
          <a:prstGeom prst="line">
            <a:avLst/>
          </a:prstGeom>
          <a:noFill/>
          <a:ln w="9525">
            <a:solidFill>
              <a:schemeClr val="tx1"/>
            </a:solidFill>
            <a:round/>
            <a:headEnd/>
            <a:tailEnd/>
          </a:ln>
        </p:spPr>
        <p:txBody>
          <a:bodyPr/>
          <a:lstStyle/>
          <a:p>
            <a:endParaRPr lang="zh-CN" altLang="en-US"/>
          </a:p>
        </p:txBody>
      </p:sp>
      <p:sp>
        <p:nvSpPr>
          <p:cNvPr id="28814" name="Line 258"/>
          <p:cNvSpPr>
            <a:spLocks noChangeShapeType="1"/>
          </p:cNvSpPr>
          <p:nvPr/>
        </p:nvSpPr>
        <p:spPr bwMode="auto">
          <a:xfrm>
            <a:off x="4390846" y="3367446"/>
            <a:ext cx="0" cy="179021"/>
          </a:xfrm>
          <a:prstGeom prst="line">
            <a:avLst/>
          </a:prstGeom>
          <a:noFill/>
          <a:ln w="9525">
            <a:solidFill>
              <a:schemeClr val="tx1"/>
            </a:solidFill>
            <a:round/>
            <a:headEnd/>
            <a:tailEnd/>
          </a:ln>
        </p:spPr>
        <p:txBody>
          <a:bodyPr/>
          <a:lstStyle/>
          <a:p>
            <a:endParaRPr lang="zh-CN" altLang="en-US"/>
          </a:p>
        </p:txBody>
      </p:sp>
      <p:sp>
        <p:nvSpPr>
          <p:cNvPr id="28815" name="Line 259"/>
          <p:cNvSpPr>
            <a:spLocks noChangeShapeType="1"/>
          </p:cNvSpPr>
          <p:nvPr/>
        </p:nvSpPr>
        <p:spPr bwMode="auto">
          <a:xfrm>
            <a:off x="4390846" y="3546467"/>
            <a:ext cx="4021528" cy="0"/>
          </a:xfrm>
          <a:prstGeom prst="line">
            <a:avLst/>
          </a:prstGeom>
          <a:noFill/>
          <a:ln w="9525">
            <a:solidFill>
              <a:schemeClr val="tx1"/>
            </a:solidFill>
            <a:round/>
            <a:headEnd/>
            <a:tailEnd/>
          </a:ln>
        </p:spPr>
        <p:txBody>
          <a:bodyPr/>
          <a:lstStyle/>
          <a:p>
            <a:endParaRPr lang="zh-CN" altLang="en-US"/>
          </a:p>
        </p:txBody>
      </p:sp>
      <p:sp>
        <p:nvSpPr>
          <p:cNvPr id="28816" name="Line 260"/>
          <p:cNvSpPr>
            <a:spLocks noChangeShapeType="1"/>
          </p:cNvSpPr>
          <p:nvPr/>
        </p:nvSpPr>
        <p:spPr bwMode="auto">
          <a:xfrm flipV="1">
            <a:off x="8412373" y="2215286"/>
            <a:ext cx="0" cy="1331181"/>
          </a:xfrm>
          <a:prstGeom prst="line">
            <a:avLst/>
          </a:prstGeom>
          <a:noFill/>
          <a:ln w="9525">
            <a:solidFill>
              <a:schemeClr val="tx1"/>
            </a:solidFill>
            <a:round/>
            <a:headEnd/>
            <a:tailEnd/>
          </a:ln>
        </p:spPr>
        <p:txBody>
          <a:bodyPr/>
          <a:lstStyle/>
          <a:p>
            <a:endParaRPr lang="zh-CN" altLang="en-US"/>
          </a:p>
        </p:txBody>
      </p:sp>
      <p:sp>
        <p:nvSpPr>
          <p:cNvPr id="28817" name="Line 261"/>
          <p:cNvSpPr>
            <a:spLocks noChangeShapeType="1"/>
          </p:cNvSpPr>
          <p:nvPr/>
        </p:nvSpPr>
        <p:spPr bwMode="auto">
          <a:xfrm flipV="1">
            <a:off x="7484207" y="2215286"/>
            <a:ext cx="0" cy="1331181"/>
          </a:xfrm>
          <a:prstGeom prst="line">
            <a:avLst/>
          </a:prstGeom>
          <a:noFill/>
          <a:ln w="9525">
            <a:solidFill>
              <a:schemeClr val="tx1"/>
            </a:solidFill>
            <a:round/>
            <a:headEnd/>
            <a:tailEnd/>
          </a:ln>
        </p:spPr>
        <p:txBody>
          <a:bodyPr/>
          <a:lstStyle/>
          <a:p>
            <a:endParaRPr lang="zh-CN" altLang="en-US"/>
          </a:p>
        </p:txBody>
      </p:sp>
      <p:sp>
        <p:nvSpPr>
          <p:cNvPr id="28818" name="Line 262"/>
          <p:cNvSpPr>
            <a:spLocks noChangeShapeType="1"/>
          </p:cNvSpPr>
          <p:nvPr/>
        </p:nvSpPr>
        <p:spPr bwMode="auto">
          <a:xfrm flipV="1">
            <a:off x="6556040" y="2215286"/>
            <a:ext cx="0" cy="1331181"/>
          </a:xfrm>
          <a:prstGeom prst="line">
            <a:avLst/>
          </a:prstGeom>
          <a:noFill/>
          <a:ln w="9525">
            <a:solidFill>
              <a:schemeClr val="tx1"/>
            </a:solidFill>
            <a:round/>
            <a:headEnd/>
            <a:tailEnd/>
          </a:ln>
        </p:spPr>
        <p:txBody>
          <a:bodyPr/>
          <a:lstStyle/>
          <a:p>
            <a:endParaRPr lang="zh-CN" altLang="en-US"/>
          </a:p>
        </p:txBody>
      </p:sp>
      <p:sp>
        <p:nvSpPr>
          <p:cNvPr id="28819" name="Line 263"/>
          <p:cNvSpPr>
            <a:spLocks noChangeShapeType="1"/>
          </p:cNvSpPr>
          <p:nvPr/>
        </p:nvSpPr>
        <p:spPr bwMode="auto">
          <a:xfrm flipV="1">
            <a:off x="5577189" y="2215286"/>
            <a:ext cx="0" cy="1331181"/>
          </a:xfrm>
          <a:prstGeom prst="line">
            <a:avLst/>
          </a:prstGeom>
          <a:noFill/>
          <a:ln w="9525">
            <a:solidFill>
              <a:schemeClr val="tx1"/>
            </a:solidFill>
            <a:round/>
            <a:headEnd/>
            <a:tailEnd/>
          </a:ln>
        </p:spPr>
        <p:txBody>
          <a:bodyPr/>
          <a:lstStyle/>
          <a:p>
            <a:endParaRPr lang="zh-CN" altLang="en-US"/>
          </a:p>
        </p:txBody>
      </p:sp>
      <p:sp>
        <p:nvSpPr>
          <p:cNvPr id="28820" name="Oval 264"/>
          <p:cNvSpPr>
            <a:spLocks noChangeArrowheads="1"/>
          </p:cNvSpPr>
          <p:nvPr/>
        </p:nvSpPr>
        <p:spPr bwMode="auto">
          <a:xfrm>
            <a:off x="5092515" y="3341435"/>
            <a:ext cx="49101" cy="47433"/>
          </a:xfrm>
          <a:prstGeom prst="ellipse">
            <a:avLst/>
          </a:prstGeom>
          <a:solidFill>
            <a:schemeClr val="tx1"/>
          </a:solidFill>
          <a:ln w="9525">
            <a:solidFill>
              <a:schemeClr val="tx1"/>
            </a:solidFill>
            <a:round/>
            <a:headEnd/>
            <a:tailEnd/>
          </a:ln>
        </p:spPr>
        <p:txBody>
          <a:bodyPr/>
          <a:lstStyle/>
          <a:p>
            <a:endParaRPr lang="zh-CN" altLang="en-US" b="1"/>
          </a:p>
        </p:txBody>
      </p:sp>
      <p:sp>
        <p:nvSpPr>
          <p:cNvPr id="28821" name="Oval 265"/>
          <p:cNvSpPr>
            <a:spLocks noChangeArrowheads="1"/>
          </p:cNvSpPr>
          <p:nvPr/>
        </p:nvSpPr>
        <p:spPr bwMode="auto">
          <a:xfrm>
            <a:off x="6055527" y="3341435"/>
            <a:ext cx="49101" cy="47433"/>
          </a:xfrm>
          <a:prstGeom prst="ellipse">
            <a:avLst/>
          </a:prstGeom>
          <a:solidFill>
            <a:schemeClr val="tx1"/>
          </a:solidFill>
          <a:ln w="9525">
            <a:solidFill>
              <a:schemeClr val="tx1"/>
            </a:solidFill>
            <a:round/>
            <a:headEnd/>
            <a:tailEnd/>
          </a:ln>
        </p:spPr>
        <p:txBody>
          <a:bodyPr/>
          <a:lstStyle/>
          <a:p>
            <a:endParaRPr lang="zh-CN" altLang="en-US" b="1"/>
          </a:p>
        </p:txBody>
      </p:sp>
      <p:sp>
        <p:nvSpPr>
          <p:cNvPr id="28822" name="Oval 266"/>
          <p:cNvSpPr>
            <a:spLocks noChangeArrowheads="1"/>
          </p:cNvSpPr>
          <p:nvPr/>
        </p:nvSpPr>
        <p:spPr bwMode="auto">
          <a:xfrm>
            <a:off x="7002701" y="3341435"/>
            <a:ext cx="49101" cy="47433"/>
          </a:xfrm>
          <a:prstGeom prst="ellipse">
            <a:avLst/>
          </a:prstGeom>
          <a:solidFill>
            <a:schemeClr val="tx1"/>
          </a:solidFill>
          <a:ln w="9525">
            <a:solidFill>
              <a:schemeClr val="tx1"/>
            </a:solidFill>
            <a:round/>
            <a:headEnd/>
            <a:tailEnd/>
          </a:ln>
        </p:spPr>
        <p:txBody>
          <a:bodyPr/>
          <a:lstStyle/>
          <a:p>
            <a:endParaRPr lang="zh-CN" altLang="en-US" b="1"/>
          </a:p>
        </p:txBody>
      </p:sp>
      <p:sp>
        <p:nvSpPr>
          <p:cNvPr id="28823" name="Oval 267"/>
          <p:cNvSpPr>
            <a:spLocks noChangeArrowheads="1"/>
          </p:cNvSpPr>
          <p:nvPr/>
        </p:nvSpPr>
        <p:spPr bwMode="auto">
          <a:xfrm>
            <a:off x="5548678" y="3521986"/>
            <a:ext cx="49101" cy="45903"/>
          </a:xfrm>
          <a:prstGeom prst="ellipse">
            <a:avLst/>
          </a:prstGeom>
          <a:solidFill>
            <a:schemeClr val="tx1"/>
          </a:solidFill>
          <a:ln w="9525">
            <a:solidFill>
              <a:schemeClr val="tx1"/>
            </a:solidFill>
            <a:round/>
            <a:headEnd/>
            <a:tailEnd/>
          </a:ln>
        </p:spPr>
        <p:txBody>
          <a:bodyPr/>
          <a:lstStyle/>
          <a:p>
            <a:endParaRPr lang="zh-CN" altLang="en-US" b="1"/>
          </a:p>
        </p:txBody>
      </p:sp>
      <p:sp>
        <p:nvSpPr>
          <p:cNvPr id="28824" name="Oval 268"/>
          <p:cNvSpPr>
            <a:spLocks noChangeArrowheads="1"/>
          </p:cNvSpPr>
          <p:nvPr/>
        </p:nvSpPr>
        <p:spPr bwMode="auto">
          <a:xfrm>
            <a:off x="6535449" y="3521986"/>
            <a:ext cx="49101" cy="45903"/>
          </a:xfrm>
          <a:prstGeom prst="ellipse">
            <a:avLst/>
          </a:prstGeom>
          <a:solidFill>
            <a:schemeClr val="tx1"/>
          </a:solidFill>
          <a:ln w="9525">
            <a:solidFill>
              <a:schemeClr val="tx1"/>
            </a:solidFill>
            <a:round/>
            <a:headEnd/>
            <a:tailEnd/>
          </a:ln>
        </p:spPr>
        <p:txBody>
          <a:bodyPr/>
          <a:lstStyle/>
          <a:p>
            <a:endParaRPr lang="zh-CN" altLang="en-US" b="1"/>
          </a:p>
        </p:txBody>
      </p:sp>
      <p:sp>
        <p:nvSpPr>
          <p:cNvPr id="28825" name="Oval 269"/>
          <p:cNvSpPr>
            <a:spLocks noChangeArrowheads="1"/>
          </p:cNvSpPr>
          <p:nvPr/>
        </p:nvSpPr>
        <p:spPr bwMode="auto">
          <a:xfrm>
            <a:off x="7454113" y="3521986"/>
            <a:ext cx="49101" cy="45903"/>
          </a:xfrm>
          <a:prstGeom prst="ellipse">
            <a:avLst/>
          </a:prstGeom>
          <a:solidFill>
            <a:schemeClr val="tx1"/>
          </a:solidFill>
          <a:ln w="9525">
            <a:solidFill>
              <a:schemeClr val="tx1"/>
            </a:solidFill>
            <a:round/>
            <a:headEnd/>
            <a:tailEnd/>
          </a:ln>
        </p:spPr>
        <p:txBody>
          <a:bodyPr/>
          <a:lstStyle/>
          <a:p>
            <a:endParaRPr lang="zh-CN" altLang="en-US" b="1"/>
          </a:p>
        </p:txBody>
      </p:sp>
      <p:sp>
        <p:nvSpPr>
          <p:cNvPr id="28832" name="Text Box 275"/>
          <p:cNvSpPr txBox="1">
            <a:spLocks noChangeArrowheads="1"/>
          </p:cNvSpPr>
          <p:nvPr/>
        </p:nvSpPr>
        <p:spPr bwMode="auto">
          <a:xfrm>
            <a:off x="6807881" y="1073837"/>
            <a:ext cx="427654" cy="263176"/>
          </a:xfrm>
          <a:prstGeom prst="rect">
            <a:avLst/>
          </a:prstGeom>
          <a:noFill/>
          <a:ln w="9525">
            <a:noFill/>
            <a:miter lim="800000"/>
            <a:headEnd/>
            <a:tailEnd/>
          </a:ln>
        </p:spPr>
        <p:txBody>
          <a:bodyPr/>
          <a:lstStyle/>
          <a:p>
            <a:pPr algn="just" eaLnBrk="0" hangingPunct="0">
              <a:lnSpc>
                <a:spcPct val="64000"/>
              </a:lnSpc>
            </a:pPr>
            <a:r>
              <a:rPr lang="en-US" altLang="zh-CN" sz="1400" b="1">
                <a:solidFill>
                  <a:schemeClr val="tx1"/>
                </a:solidFill>
              </a:rPr>
              <a:t>Y</a:t>
            </a:r>
          </a:p>
        </p:txBody>
      </p:sp>
      <p:sp>
        <p:nvSpPr>
          <p:cNvPr id="28840" name="Line 283"/>
          <p:cNvSpPr>
            <a:spLocks noChangeShapeType="1"/>
          </p:cNvSpPr>
          <p:nvPr/>
        </p:nvSpPr>
        <p:spPr bwMode="auto">
          <a:xfrm>
            <a:off x="6844310" y="1127390"/>
            <a:ext cx="0" cy="563074"/>
          </a:xfrm>
          <a:prstGeom prst="line">
            <a:avLst/>
          </a:prstGeom>
          <a:noFill/>
          <a:ln w="9525">
            <a:solidFill>
              <a:schemeClr val="tx1"/>
            </a:solidFill>
            <a:round/>
            <a:headEnd/>
            <a:tailEnd/>
          </a:ln>
        </p:spPr>
        <p:txBody>
          <a:bodyPr/>
          <a:lstStyle/>
          <a:p>
            <a:endParaRPr lang="zh-CN" altLang="en-US"/>
          </a:p>
        </p:txBody>
      </p:sp>
      <p:sp>
        <p:nvSpPr>
          <p:cNvPr id="28830" name="Line 286"/>
          <p:cNvSpPr>
            <a:spLocks noChangeShapeType="1"/>
          </p:cNvSpPr>
          <p:nvPr/>
        </p:nvSpPr>
        <p:spPr bwMode="auto">
          <a:xfrm>
            <a:off x="4378175" y="2987983"/>
            <a:ext cx="0" cy="68854"/>
          </a:xfrm>
          <a:prstGeom prst="line">
            <a:avLst/>
          </a:prstGeom>
          <a:noFill/>
          <a:ln w="9525">
            <a:solidFill>
              <a:schemeClr val="tx1"/>
            </a:solidFill>
            <a:round/>
            <a:headEnd/>
            <a:tailEnd/>
          </a:ln>
        </p:spPr>
        <p:txBody>
          <a:bodyPr/>
          <a:lstStyle/>
          <a:p>
            <a:endParaRPr lang="zh-CN" altLang="en-US"/>
          </a:p>
        </p:txBody>
      </p:sp>
      <p:grpSp>
        <p:nvGrpSpPr>
          <p:cNvPr id="28679" name="Group 287"/>
          <p:cNvGrpSpPr>
            <a:grpSpLocks/>
          </p:cNvGrpSpPr>
          <p:nvPr/>
        </p:nvGrpSpPr>
        <p:grpSpPr bwMode="auto">
          <a:xfrm>
            <a:off x="365126" y="2368550"/>
            <a:ext cx="3043238" cy="1398588"/>
            <a:chOff x="3177" y="2546"/>
            <a:chExt cx="1917" cy="881"/>
          </a:xfrm>
        </p:grpSpPr>
        <p:sp>
          <p:nvSpPr>
            <p:cNvPr id="28681" name="Line 288"/>
            <p:cNvSpPr>
              <a:spLocks noChangeShapeType="1"/>
            </p:cNvSpPr>
            <p:nvPr/>
          </p:nvSpPr>
          <p:spPr bwMode="auto">
            <a:xfrm>
              <a:off x="3734" y="3267"/>
              <a:ext cx="0" cy="160"/>
            </a:xfrm>
            <a:prstGeom prst="line">
              <a:avLst/>
            </a:prstGeom>
            <a:noFill/>
            <a:ln w="19050">
              <a:solidFill>
                <a:schemeClr val="tx1"/>
              </a:solidFill>
              <a:round/>
              <a:headEnd/>
              <a:tailEnd/>
            </a:ln>
          </p:spPr>
          <p:txBody>
            <a:bodyPr/>
            <a:lstStyle/>
            <a:p>
              <a:endParaRPr lang="zh-CN" altLang="en-US"/>
            </a:p>
          </p:txBody>
        </p:sp>
        <p:sp>
          <p:nvSpPr>
            <p:cNvPr id="28682" name="Line 289"/>
            <p:cNvSpPr>
              <a:spLocks noChangeShapeType="1"/>
            </p:cNvSpPr>
            <p:nvPr/>
          </p:nvSpPr>
          <p:spPr bwMode="auto">
            <a:xfrm>
              <a:off x="3893" y="3267"/>
              <a:ext cx="0" cy="160"/>
            </a:xfrm>
            <a:prstGeom prst="line">
              <a:avLst/>
            </a:prstGeom>
            <a:noFill/>
            <a:ln w="19050">
              <a:solidFill>
                <a:schemeClr val="tx1"/>
              </a:solidFill>
              <a:round/>
              <a:headEnd/>
              <a:tailEnd/>
            </a:ln>
          </p:spPr>
          <p:txBody>
            <a:bodyPr/>
            <a:lstStyle/>
            <a:p>
              <a:endParaRPr lang="zh-CN" altLang="en-US"/>
            </a:p>
          </p:txBody>
        </p:sp>
        <p:sp>
          <p:nvSpPr>
            <p:cNvPr id="28683" name="Line 290"/>
            <p:cNvSpPr>
              <a:spLocks noChangeShapeType="1"/>
            </p:cNvSpPr>
            <p:nvPr/>
          </p:nvSpPr>
          <p:spPr bwMode="auto">
            <a:xfrm>
              <a:off x="4044" y="3267"/>
              <a:ext cx="0" cy="160"/>
            </a:xfrm>
            <a:prstGeom prst="line">
              <a:avLst/>
            </a:prstGeom>
            <a:noFill/>
            <a:ln w="19050">
              <a:solidFill>
                <a:schemeClr val="tx1"/>
              </a:solidFill>
              <a:round/>
              <a:headEnd/>
              <a:tailEnd/>
            </a:ln>
          </p:spPr>
          <p:txBody>
            <a:bodyPr/>
            <a:lstStyle/>
            <a:p>
              <a:endParaRPr lang="zh-CN" altLang="en-US"/>
            </a:p>
          </p:txBody>
        </p:sp>
        <p:sp>
          <p:nvSpPr>
            <p:cNvPr id="28684" name="Line 291"/>
            <p:cNvSpPr>
              <a:spLocks noChangeShapeType="1"/>
            </p:cNvSpPr>
            <p:nvPr/>
          </p:nvSpPr>
          <p:spPr bwMode="auto">
            <a:xfrm>
              <a:off x="4203" y="3267"/>
              <a:ext cx="0" cy="160"/>
            </a:xfrm>
            <a:prstGeom prst="line">
              <a:avLst/>
            </a:prstGeom>
            <a:noFill/>
            <a:ln w="19050">
              <a:solidFill>
                <a:schemeClr val="tx1"/>
              </a:solidFill>
              <a:round/>
              <a:headEnd/>
              <a:tailEnd/>
            </a:ln>
          </p:spPr>
          <p:txBody>
            <a:bodyPr/>
            <a:lstStyle/>
            <a:p>
              <a:endParaRPr lang="zh-CN" altLang="en-US"/>
            </a:p>
          </p:txBody>
        </p:sp>
        <p:sp>
          <p:nvSpPr>
            <p:cNvPr id="28685" name="Line 292"/>
            <p:cNvSpPr>
              <a:spLocks noChangeShapeType="1"/>
            </p:cNvSpPr>
            <p:nvPr/>
          </p:nvSpPr>
          <p:spPr bwMode="auto">
            <a:xfrm>
              <a:off x="4354" y="3267"/>
              <a:ext cx="0" cy="160"/>
            </a:xfrm>
            <a:prstGeom prst="line">
              <a:avLst/>
            </a:prstGeom>
            <a:noFill/>
            <a:ln w="19050">
              <a:solidFill>
                <a:schemeClr val="tx1"/>
              </a:solidFill>
              <a:round/>
              <a:headEnd/>
              <a:tailEnd/>
            </a:ln>
          </p:spPr>
          <p:txBody>
            <a:bodyPr/>
            <a:lstStyle/>
            <a:p>
              <a:endParaRPr lang="zh-CN" altLang="en-US"/>
            </a:p>
          </p:txBody>
        </p:sp>
        <p:sp>
          <p:nvSpPr>
            <p:cNvPr id="28686" name="Line 293"/>
            <p:cNvSpPr>
              <a:spLocks noChangeShapeType="1"/>
            </p:cNvSpPr>
            <p:nvPr/>
          </p:nvSpPr>
          <p:spPr bwMode="auto">
            <a:xfrm>
              <a:off x="4513" y="3267"/>
              <a:ext cx="0" cy="160"/>
            </a:xfrm>
            <a:prstGeom prst="line">
              <a:avLst/>
            </a:prstGeom>
            <a:noFill/>
            <a:ln w="19050">
              <a:solidFill>
                <a:schemeClr val="tx1"/>
              </a:solidFill>
              <a:round/>
              <a:headEnd/>
              <a:tailEnd/>
            </a:ln>
          </p:spPr>
          <p:txBody>
            <a:bodyPr/>
            <a:lstStyle/>
            <a:p>
              <a:endParaRPr lang="zh-CN" altLang="en-US"/>
            </a:p>
          </p:txBody>
        </p:sp>
        <p:sp>
          <p:nvSpPr>
            <p:cNvPr id="28687" name="Line 294"/>
            <p:cNvSpPr>
              <a:spLocks noChangeShapeType="1"/>
            </p:cNvSpPr>
            <p:nvPr/>
          </p:nvSpPr>
          <p:spPr bwMode="auto">
            <a:xfrm>
              <a:off x="4664" y="3267"/>
              <a:ext cx="0" cy="160"/>
            </a:xfrm>
            <a:prstGeom prst="line">
              <a:avLst/>
            </a:prstGeom>
            <a:noFill/>
            <a:ln w="19050">
              <a:solidFill>
                <a:schemeClr val="tx1"/>
              </a:solidFill>
              <a:round/>
              <a:headEnd/>
              <a:tailEnd/>
            </a:ln>
          </p:spPr>
          <p:txBody>
            <a:bodyPr/>
            <a:lstStyle/>
            <a:p>
              <a:endParaRPr lang="zh-CN" altLang="en-US"/>
            </a:p>
          </p:txBody>
        </p:sp>
        <p:sp>
          <p:nvSpPr>
            <p:cNvPr id="28688" name="Line 295"/>
            <p:cNvSpPr>
              <a:spLocks noChangeShapeType="1"/>
            </p:cNvSpPr>
            <p:nvPr/>
          </p:nvSpPr>
          <p:spPr bwMode="auto">
            <a:xfrm>
              <a:off x="4814" y="3267"/>
              <a:ext cx="0" cy="160"/>
            </a:xfrm>
            <a:prstGeom prst="line">
              <a:avLst/>
            </a:prstGeom>
            <a:noFill/>
            <a:ln w="19050">
              <a:solidFill>
                <a:schemeClr val="tx1"/>
              </a:solidFill>
              <a:round/>
              <a:headEnd/>
              <a:tailEnd/>
            </a:ln>
          </p:spPr>
          <p:txBody>
            <a:bodyPr/>
            <a:lstStyle/>
            <a:p>
              <a:endParaRPr lang="zh-CN" altLang="en-US"/>
            </a:p>
          </p:txBody>
        </p:sp>
        <p:sp>
          <p:nvSpPr>
            <p:cNvPr id="28691" name="Line 298"/>
            <p:cNvSpPr>
              <a:spLocks noChangeShapeType="1"/>
            </p:cNvSpPr>
            <p:nvPr/>
          </p:nvSpPr>
          <p:spPr bwMode="auto">
            <a:xfrm>
              <a:off x="4133" y="2546"/>
              <a:ext cx="0" cy="160"/>
            </a:xfrm>
            <a:prstGeom prst="line">
              <a:avLst/>
            </a:prstGeom>
            <a:noFill/>
            <a:ln w="19050">
              <a:solidFill>
                <a:schemeClr val="tx1"/>
              </a:solidFill>
              <a:round/>
              <a:headEnd/>
              <a:tailEnd/>
            </a:ln>
          </p:spPr>
          <p:txBody>
            <a:bodyPr/>
            <a:lstStyle/>
            <a:p>
              <a:endParaRPr lang="zh-CN" altLang="en-US"/>
            </a:p>
          </p:txBody>
        </p:sp>
        <p:sp>
          <p:nvSpPr>
            <p:cNvPr id="28692" name="Line 299"/>
            <p:cNvSpPr>
              <a:spLocks noChangeShapeType="1"/>
            </p:cNvSpPr>
            <p:nvPr/>
          </p:nvSpPr>
          <p:spPr bwMode="auto">
            <a:xfrm>
              <a:off x="3177" y="2930"/>
              <a:ext cx="212" cy="0"/>
            </a:xfrm>
            <a:prstGeom prst="line">
              <a:avLst/>
            </a:prstGeom>
            <a:noFill/>
            <a:ln w="19050">
              <a:solidFill>
                <a:schemeClr val="tx1"/>
              </a:solidFill>
              <a:round/>
              <a:headEnd/>
              <a:tailEnd/>
            </a:ln>
          </p:spPr>
          <p:txBody>
            <a:bodyPr/>
            <a:lstStyle/>
            <a:p>
              <a:endParaRPr lang="zh-CN" altLang="en-US"/>
            </a:p>
          </p:txBody>
        </p:sp>
        <p:sp>
          <p:nvSpPr>
            <p:cNvPr id="28693" name="Line 300"/>
            <p:cNvSpPr>
              <a:spLocks noChangeShapeType="1"/>
            </p:cNvSpPr>
            <p:nvPr/>
          </p:nvSpPr>
          <p:spPr bwMode="auto">
            <a:xfrm>
              <a:off x="3177" y="3052"/>
              <a:ext cx="212" cy="0"/>
            </a:xfrm>
            <a:prstGeom prst="line">
              <a:avLst/>
            </a:prstGeom>
            <a:noFill/>
            <a:ln w="19050">
              <a:solidFill>
                <a:schemeClr val="tx1"/>
              </a:solidFill>
              <a:round/>
              <a:headEnd/>
              <a:tailEnd/>
            </a:ln>
          </p:spPr>
          <p:txBody>
            <a:bodyPr/>
            <a:lstStyle/>
            <a:p>
              <a:endParaRPr lang="zh-CN" altLang="en-US"/>
            </a:p>
          </p:txBody>
        </p:sp>
        <p:sp>
          <p:nvSpPr>
            <p:cNvPr id="28694" name="Line 301"/>
            <p:cNvSpPr>
              <a:spLocks noChangeShapeType="1"/>
            </p:cNvSpPr>
            <p:nvPr/>
          </p:nvSpPr>
          <p:spPr bwMode="auto">
            <a:xfrm>
              <a:off x="3177" y="3177"/>
              <a:ext cx="212" cy="0"/>
            </a:xfrm>
            <a:prstGeom prst="line">
              <a:avLst/>
            </a:prstGeom>
            <a:noFill/>
            <a:ln w="19050">
              <a:solidFill>
                <a:schemeClr val="tx1"/>
              </a:solidFill>
              <a:round/>
              <a:headEnd/>
              <a:tailEnd/>
            </a:ln>
          </p:spPr>
          <p:txBody>
            <a:bodyPr/>
            <a:lstStyle/>
            <a:p>
              <a:endParaRPr lang="zh-CN" altLang="en-US"/>
            </a:p>
          </p:txBody>
        </p:sp>
        <p:sp>
          <p:nvSpPr>
            <p:cNvPr id="28697" name="Rectangle 304"/>
            <p:cNvSpPr>
              <a:spLocks noChangeArrowheads="1"/>
            </p:cNvSpPr>
            <p:nvPr/>
          </p:nvSpPr>
          <p:spPr bwMode="auto">
            <a:xfrm>
              <a:off x="3389" y="2705"/>
              <a:ext cx="1699" cy="562"/>
            </a:xfrm>
            <a:prstGeom prst="rect">
              <a:avLst/>
            </a:prstGeom>
            <a:noFill/>
            <a:ln w="19050">
              <a:solidFill>
                <a:schemeClr val="tx1"/>
              </a:solidFill>
              <a:miter lim="800000"/>
              <a:headEnd/>
              <a:tailEnd/>
            </a:ln>
          </p:spPr>
          <p:txBody>
            <a:bodyPr/>
            <a:lstStyle/>
            <a:p>
              <a:endParaRPr lang="zh-CN" altLang="en-US" b="1"/>
            </a:p>
          </p:txBody>
        </p:sp>
        <p:sp>
          <p:nvSpPr>
            <p:cNvPr id="28700" name="Text Box 307"/>
            <p:cNvSpPr txBox="1">
              <a:spLocks noChangeArrowheads="1"/>
            </p:cNvSpPr>
            <p:nvPr/>
          </p:nvSpPr>
          <p:spPr bwMode="auto">
            <a:xfrm>
              <a:off x="4023" y="2691"/>
              <a:ext cx="319" cy="240"/>
            </a:xfrm>
            <a:prstGeom prst="rect">
              <a:avLst/>
            </a:prstGeom>
            <a:noFill/>
            <a:ln w="9525">
              <a:noFill/>
              <a:miter lim="800000"/>
              <a:headEnd/>
              <a:tailEnd/>
            </a:ln>
          </p:spPr>
          <p:txBody>
            <a:bodyPr/>
            <a:lstStyle/>
            <a:p>
              <a:pPr algn="just" eaLnBrk="0" hangingPunct="0"/>
              <a:r>
                <a:rPr lang="en-US" altLang="zh-CN" sz="1400" b="1">
                  <a:solidFill>
                    <a:schemeClr val="tx1"/>
                  </a:solidFill>
                </a:rPr>
                <a:t>Y</a:t>
              </a:r>
            </a:p>
          </p:txBody>
        </p:sp>
        <p:sp>
          <p:nvSpPr>
            <p:cNvPr id="28702" name="Text Box 309"/>
            <p:cNvSpPr txBox="1">
              <a:spLocks noChangeArrowheads="1"/>
            </p:cNvSpPr>
            <p:nvPr/>
          </p:nvSpPr>
          <p:spPr bwMode="auto">
            <a:xfrm>
              <a:off x="3351" y="2855"/>
              <a:ext cx="318" cy="423"/>
            </a:xfrm>
            <a:prstGeom prst="rect">
              <a:avLst/>
            </a:prstGeom>
            <a:noFill/>
            <a:ln w="9525">
              <a:noFill/>
              <a:miter lim="800000"/>
              <a:headEnd/>
              <a:tailEnd/>
            </a:ln>
          </p:spPr>
          <p:txBody>
            <a:bodyPr/>
            <a:lstStyle/>
            <a:p>
              <a:pPr algn="just" eaLnBrk="0" hangingPunct="0">
                <a:lnSpc>
                  <a:spcPct val="96000"/>
                </a:lnSpc>
              </a:pPr>
              <a:r>
                <a:rPr lang="en-US" altLang="zh-CN" sz="1400" b="1" dirty="0">
                  <a:solidFill>
                    <a:schemeClr val="tx1"/>
                  </a:solidFill>
                </a:rPr>
                <a:t>A2</a:t>
              </a:r>
            </a:p>
            <a:p>
              <a:pPr algn="just" eaLnBrk="0" hangingPunct="0">
                <a:lnSpc>
                  <a:spcPct val="96000"/>
                </a:lnSpc>
              </a:pPr>
              <a:r>
                <a:rPr lang="en-US" altLang="zh-CN" sz="1400" b="1" dirty="0">
                  <a:solidFill>
                    <a:schemeClr val="tx1"/>
                  </a:solidFill>
                </a:rPr>
                <a:t>A1</a:t>
              </a:r>
            </a:p>
            <a:p>
              <a:pPr algn="just" eaLnBrk="0" hangingPunct="0">
                <a:lnSpc>
                  <a:spcPct val="96000"/>
                </a:lnSpc>
              </a:pPr>
              <a:r>
                <a:rPr lang="en-US" altLang="zh-CN" sz="1400" b="1" dirty="0">
                  <a:solidFill>
                    <a:schemeClr val="tx1"/>
                  </a:solidFill>
                </a:rPr>
                <a:t>A0</a:t>
              </a:r>
            </a:p>
          </p:txBody>
        </p:sp>
        <p:sp>
          <p:nvSpPr>
            <p:cNvPr id="28703" name="Text Box 310"/>
            <p:cNvSpPr txBox="1">
              <a:spLocks noChangeArrowheads="1"/>
            </p:cNvSpPr>
            <p:nvPr/>
          </p:nvSpPr>
          <p:spPr bwMode="auto">
            <a:xfrm>
              <a:off x="3625" y="3081"/>
              <a:ext cx="1469" cy="241"/>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7  </a:t>
              </a:r>
              <a:r>
                <a:rPr lang="en-US" altLang="zh-CN" sz="1400" b="1">
                  <a:solidFill>
                    <a:schemeClr val="tx1"/>
                  </a:solidFill>
                </a:rPr>
                <a:t>D</a:t>
              </a:r>
              <a:r>
                <a:rPr lang="en-US" altLang="zh-CN" sz="1400" b="1" baseline="-25000">
                  <a:solidFill>
                    <a:schemeClr val="tx1"/>
                  </a:solidFill>
                </a:rPr>
                <a:t>6  </a:t>
              </a:r>
              <a:r>
                <a:rPr lang="en-US" altLang="zh-CN" sz="1400" b="1">
                  <a:solidFill>
                    <a:schemeClr val="tx1"/>
                  </a:solidFill>
                </a:rPr>
                <a:t>D</a:t>
              </a:r>
              <a:r>
                <a:rPr lang="en-US" altLang="zh-CN" sz="1400" b="1" baseline="-25000">
                  <a:solidFill>
                    <a:schemeClr val="tx1"/>
                  </a:solidFill>
                </a:rPr>
                <a:t>5  </a:t>
              </a:r>
              <a:r>
                <a:rPr lang="en-US" altLang="zh-CN" sz="1400" b="1">
                  <a:solidFill>
                    <a:schemeClr val="tx1"/>
                  </a:solidFill>
                </a:rPr>
                <a:t>D</a:t>
              </a:r>
              <a:r>
                <a:rPr lang="en-US" altLang="zh-CN" sz="1400" b="1" baseline="-25000">
                  <a:solidFill>
                    <a:schemeClr val="tx1"/>
                  </a:solidFill>
                </a:rPr>
                <a:t>4  </a:t>
              </a:r>
              <a:r>
                <a:rPr lang="en-US" altLang="zh-CN" sz="1400" b="1">
                  <a:solidFill>
                    <a:schemeClr val="tx1"/>
                  </a:solidFill>
                </a:rPr>
                <a:t>D</a:t>
              </a:r>
              <a:r>
                <a:rPr lang="en-US" altLang="zh-CN" sz="1400" b="1" baseline="-25000">
                  <a:solidFill>
                    <a:schemeClr val="tx1"/>
                  </a:solidFill>
                </a:rPr>
                <a:t>3  </a:t>
              </a:r>
              <a:r>
                <a:rPr lang="en-US" altLang="zh-CN" sz="1400" b="1">
                  <a:solidFill>
                    <a:schemeClr val="tx1"/>
                  </a:solidFill>
                </a:rPr>
                <a:t>D</a:t>
              </a:r>
              <a:r>
                <a:rPr lang="en-US" altLang="zh-CN" sz="1400" b="1" baseline="-25000">
                  <a:solidFill>
                    <a:schemeClr val="tx1"/>
                  </a:solidFill>
                </a:rPr>
                <a:t>2  </a:t>
              </a:r>
              <a:r>
                <a:rPr lang="en-US" altLang="zh-CN" sz="1400" b="1">
                  <a:solidFill>
                    <a:schemeClr val="tx1"/>
                  </a:solidFill>
                </a:rPr>
                <a:t>D</a:t>
              </a:r>
              <a:r>
                <a:rPr lang="en-US" altLang="zh-CN" sz="1400" b="1" baseline="-25000">
                  <a:solidFill>
                    <a:schemeClr val="tx1"/>
                  </a:solidFill>
                </a:rPr>
                <a:t>1  </a:t>
              </a:r>
              <a:r>
                <a:rPr lang="en-US" altLang="zh-CN" sz="1400" b="1">
                  <a:solidFill>
                    <a:schemeClr val="tx1"/>
                  </a:solidFill>
                </a:rPr>
                <a:t>D</a:t>
              </a:r>
              <a:r>
                <a:rPr lang="en-US" altLang="zh-CN" sz="1400" b="1" baseline="-25000">
                  <a:solidFill>
                    <a:schemeClr val="tx1"/>
                  </a:solidFill>
                </a:rPr>
                <a:t>0</a:t>
              </a:r>
              <a:endParaRPr lang="en-US" altLang="zh-CN" sz="1400" b="1">
                <a:solidFill>
                  <a:schemeClr val="tx1"/>
                </a:solidFill>
              </a:endParaRPr>
            </a:p>
          </p:txBody>
        </p:sp>
        <p:sp>
          <p:nvSpPr>
            <p:cNvPr id="28704" name="Text Box 311"/>
            <p:cNvSpPr txBox="1">
              <a:spLocks noChangeArrowheads="1"/>
            </p:cNvSpPr>
            <p:nvPr/>
          </p:nvSpPr>
          <p:spPr bwMode="auto">
            <a:xfrm>
              <a:off x="3590" y="2885"/>
              <a:ext cx="1354" cy="241"/>
            </a:xfrm>
            <a:prstGeom prst="rect">
              <a:avLst/>
            </a:prstGeom>
            <a:noFill/>
            <a:ln w="9525">
              <a:noFill/>
              <a:miter lim="800000"/>
              <a:headEnd/>
              <a:tailEnd/>
            </a:ln>
          </p:spPr>
          <p:txBody>
            <a:bodyPr/>
            <a:lstStyle/>
            <a:p>
              <a:pPr algn="ctr" eaLnBrk="0" hangingPunct="0"/>
              <a:r>
                <a:rPr lang="en-US" altLang="zh-CN" sz="1400" b="1">
                  <a:solidFill>
                    <a:schemeClr val="tx1"/>
                  </a:solidFill>
                </a:rPr>
                <a:t>MUX</a:t>
              </a:r>
              <a:r>
                <a:rPr lang="zh-CN" altLang="en-US" sz="1400" b="1">
                  <a:solidFill>
                    <a:schemeClr val="tx1"/>
                  </a:solidFill>
                </a:rPr>
                <a:t>（</a:t>
              </a:r>
              <a:r>
                <a:rPr lang="en-US" altLang="zh-CN" sz="1400" b="1">
                  <a:solidFill>
                    <a:schemeClr val="tx1"/>
                  </a:solidFill>
                </a:rPr>
                <a:t>74LS151</a:t>
              </a:r>
              <a:r>
                <a:rPr lang="zh-CN" altLang="en-US" sz="1400" b="1">
                  <a:solidFill>
                    <a:schemeClr val="tx1"/>
                  </a:solidFill>
                </a:rPr>
                <a:t>）</a:t>
              </a:r>
            </a:p>
          </p:txBody>
        </p:sp>
      </p:grpSp>
      <p:sp>
        <p:nvSpPr>
          <p:cNvPr id="142648" name="Text Box 312"/>
          <p:cNvSpPr txBox="1">
            <a:spLocks noChangeArrowheads="1"/>
          </p:cNvSpPr>
          <p:nvPr/>
        </p:nvSpPr>
        <p:spPr bwMode="auto">
          <a:xfrm>
            <a:off x="4819650" y="4475163"/>
            <a:ext cx="4229100" cy="1124923"/>
          </a:xfrm>
          <a:prstGeom prst="rect">
            <a:avLst/>
          </a:prstGeom>
          <a:noFill/>
          <a:ln w="9525">
            <a:noFill/>
            <a:miter lim="800000"/>
            <a:headEnd/>
            <a:tailEnd/>
          </a:ln>
        </p:spPr>
        <p:txBody>
          <a:bodyPr>
            <a:spAutoFit/>
          </a:bodyPr>
          <a:lstStyle/>
          <a:p>
            <a:pPr marL="381000" indent="-179388" eaLnBrk="0" hangingPunct="0">
              <a:lnSpc>
                <a:spcPct val="105000"/>
              </a:lnSpc>
              <a:buClr>
                <a:schemeClr val="accent1"/>
              </a:buClr>
              <a:buSzPct val="100000"/>
              <a:buFont typeface="Wingdings" pitchFamily="2" charset="2"/>
              <a:buChar char="v"/>
            </a:pPr>
            <a:r>
              <a:rPr lang="zh-CN" altLang="en-US" sz="2200" b="1" dirty="0">
                <a:solidFill>
                  <a:srgbClr val="000000"/>
                </a:solidFill>
                <a:sym typeface="Wingdings" pitchFamily="2" charset="2"/>
              </a:rPr>
              <a:t>功能</a:t>
            </a:r>
            <a:r>
              <a:rPr kumimoji="1" lang="zh-CN" altLang="en-US" b="1" dirty="0">
                <a:solidFill>
                  <a:srgbClr val="CC3300"/>
                </a:solidFill>
              </a:rPr>
              <a:t>①</a:t>
            </a:r>
            <a:endParaRPr lang="zh-CN" altLang="en-US" sz="2200" b="1" dirty="0">
              <a:solidFill>
                <a:srgbClr val="000000"/>
              </a:solidFill>
              <a:sym typeface="Wingdings" pitchFamily="2" charset="2"/>
            </a:endParaRPr>
          </a:p>
          <a:p>
            <a:pPr marL="381000" indent="-179388">
              <a:lnSpc>
                <a:spcPct val="110000"/>
              </a:lnSpc>
            </a:pPr>
            <a:r>
              <a:rPr kumimoji="1" lang="en-US" altLang="zh-CN" sz="2000" b="1" dirty="0">
                <a:solidFill>
                  <a:srgbClr val="CC3300"/>
                </a:solidFill>
              </a:rPr>
              <a:t>      A</a:t>
            </a:r>
            <a:r>
              <a:rPr kumimoji="1" lang="en-US" altLang="zh-CN" sz="2000" b="1" baseline="-25000" dirty="0">
                <a:solidFill>
                  <a:srgbClr val="CC3300"/>
                </a:solidFill>
              </a:rPr>
              <a:t>2</a:t>
            </a:r>
            <a:r>
              <a:rPr kumimoji="1" lang="en-US" altLang="zh-CN" sz="2000" b="1" dirty="0">
                <a:solidFill>
                  <a:srgbClr val="CC3300"/>
                </a:solidFill>
              </a:rPr>
              <a:t>A</a:t>
            </a:r>
            <a:r>
              <a:rPr kumimoji="1" lang="en-US" altLang="zh-CN" sz="2000" b="1" baseline="-25000" dirty="0">
                <a:solidFill>
                  <a:srgbClr val="CC3300"/>
                </a:solidFill>
              </a:rPr>
              <a:t>1</a:t>
            </a:r>
            <a:r>
              <a:rPr kumimoji="1" lang="en-US" altLang="zh-CN" sz="2000" b="1" dirty="0">
                <a:solidFill>
                  <a:srgbClr val="CC3300"/>
                </a:solidFill>
              </a:rPr>
              <a:t>A</a:t>
            </a:r>
            <a:r>
              <a:rPr kumimoji="1" lang="en-US" altLang="zh-CN" sz="2000" b="1" baseline="-25000" dirty="0">
                <a:solidFill>
                  <a:srgbClr val="CC3300"/>
                </a:solidFill>
              </a:rPr>
              <a:t>0</a:t>
            </a:r>
            <a:r>
              <a:rPr kumimoji="1" lang="zh-CN" altLang="en-US" sz="2000" b="1" dirty="0">
                <a:solidFill>
                  <a:srgbClr val="CC3300"/>
                </a:solidFill>
              </a:rPr>
              <a:t>为控制端</a:t>
            </a:r>
            <a:r>
              <a:rPr kumimoji="1" lang="en-US" altLang="zh-CN" sz="2000" b="1" dirty="0">
                <a:solidFill>
                  <a:schemeClr val="tx1"/>
                </a:solidFill>
              </a:rPr>
              <a:t>——</a:t>
            </a:r>
          </a:p>
          <a:p>
            <a:pPr marL="381000" indent="-179388">
              <a:lnSpc>
                <a:spcPct val="110000"/>
              </a:lnSpc>
            </a:pPr>
            <a:r>
              <a:rPr kumimoji="1" lang="en-US" altLang="zh-CN" sz="2000" b="1" dirty="0">
                <a:solidFill>
                  <a:schemeClr val="tx1"/>
                </a:solidFill>
              </a:rPr>
              <a:t>     8</a:t>
            </a:r>
            <a:r>
              <a:rPr kumimoji="1" lang="zh-CN" altLang="en-US" sz="2000" b="1" dirty="0">
                <a:solidFill>
                  <a:schemeClr val="tx1"/>
                </a:solidFill>
              </a:rPr>
              <a:t>选</a:t>
            </a:r>
            <a:r>
              <a:rPr kumimoji="1" lang="en-US" altLang="zh-CN" sz="2000" b="1" dirty="0">
                <a:solidFill>
                  <a:schemeClr val="tx1"/>
                </a:solidFill>
              </a:rPr>
              <a:t>1</a:t>
            </a:r>
            <a:r>
              <a:rPr kumimoji="1" lang="zh-CN" altLang="en-US" sz="2000" b="1" dirty="0">
                <a:solidFill>
                  <a:srgbClr val="CC0066"/>
                </a:solidFill>
              </a:rPr>
              <a:t>数据选择器</a:t>
            </a:r>
            <a:r>
              <a:rPr kumimoji="1" lang="zh-CN" altLang="en-US" sz="2000" b="1" dirty="0">
                <a:solidFill>
                  <a:schemeClr val="tx1"/>
                </a:solidFill>
              </a:rPr>
              <a:t>（</a:t>
            </a:r>
            <a:r>
              <a:rPr kumimoji="1" lang="en-US" altLang="zh-CN" sz="2000" b="1" dirty="0">
                <a:solidFill>
                  <a:schemeClr val="tx1"/>
                </a:solidFill>
              </a:rPr>
              <a:t>8</a:t>
            </a:r>
            <a:r>
              <a:rPr kumimoji="1" lang="zh-CN" altLang="en-US" sz="2000" b="1" dirty="0">
                <a:solidFill>
                  <a:schemeClr val="tx1"/>
                </a:solidFill>
              </a:rPr>
              <a:t>路开关）</a:t>
            </a:r>
          </a:p>
        </p:txBody>
      </p:sp>
      <p:graphicFrame>
        <p:nvGraphicFramePr>
          <p:cNvPr id="142649" name="Object 182"/>
          <p:cNvGraphicFramePr>
            <a:graphicFrameLocks noChangeAspect="1"/>
          </p:cNvGraphicFramePr>
          <p:nvPr/>
        </p:nvGraphicFramePr>
        <p:xfrm>
          <a:off x="285750" y="4122738"/>
          <a:ext cx="3951288" cy="2133600"/>
        </p:xfrm>
        <a:graphic>
          <a:graphicData uri="http://schemas.openxmlformats.org/presentationml/2006/ole">
            <mc:AlternateContent xmlns:mc="http://schemas.openxmlformats.org/markup-compatibility/2006">
              <mc:Choice xmlns:v="urn:schemas-microsoft-com:vml" Requires="v">
                <p:oleObj spid="_x0000_s76879" name="公式" r:id="rId5" imgW="1942920" imgH="1498320" progId="Equation.3">
                  <p:embed/>
                </p:oleObj>
              </mc:Choice>
              <mc:Fallback>
                <p:oleObj name="公式" r:id="rId5" imgW="1942920" imgH="1498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 y="4122738"/>
                        <a:ext cx="3951288" cy="2133600"/>
                      </a:xfrm>
                      <a:prstGeom prst="rect">
                        <a:avLst/>
                      </a:prstGeom>
                      <a:solidFill>
                        <a:srgbClr val="FFFFBD"/>
                      </a:solidFill>
                      <a:effectLst>
                        <a:outerShdw dist="53882" dir="13500000" algn="ctr" rotWithShape="0">
                          <a:srgbClr val="808080">
                            <a:alpha val="50000"/>
                          </a:srgbClr>
                        </a:outerShdw>
                      </a:effectLst>
                    </p:spPr>
                  </p:pic>
                </p:oleObj>
              </mc:Fallback>
            </mc:AlternateContent>
          </a:graphicData>
        </a:graphic>
      </p:graphicFrame>
      <p:sp>
        <p:nvSpPr>
          <p:cNvPr id="183" name="TextBox 182"/>
          <p:cNvSpPr txBox="1"/>
          <p:nvPr/>
        </p:nvSpPr>
        <p:spPr>
          <a:xfrm>
            <a:off x="3470422" y="6274495"/>
            <a:ext cx="5638082" cy="584775"/>
          </a:xfrm>
          <a:prstGeom prst="rect">
            <a:avLst/>
          </a:prstGeom>
          <a:solidFill>
            <a:srgbClr val="0070C0"/>
          </a:solidFill>
        </p:spPr>
        <p:txBody>
          <a:bodyPr wrap="none" rtlCol="0">
            <a:spAutoFit/>
          </a:bodyPr>
          <a:lstStyle/>
          <a:p>
            <a:r>
              <a:rPr lang="en-US" altLang="zh-CN" sz="3200" b="0" dirty="0">
                <a:solidFill>
                  <a:schemeClr val="bg1"/>
                </a:solidFill>
                <a:latin typeface="Calibri" panose="020F0502020204030204" pitchFamily="34" charset="0"/>
                <a:ea typeface="黑体" panose="02010609060101010101" pitchFamily="49" charset="-122"/>
                <a:cs typeface="Calibri" panose="020F0502020204030204" pitchFamily="34" charset="0"/>
              </a:rPr>
              <a:t>A2~A0</a:t>
            </a:r>
            <a:r>
              <a:rPr lang="zh-CN" altLang="en-US" sz="3200" b="0" dirty="0">
                <a:solidFill>
                  <a:schemeClr val="bg1"/>
                </a:solidFill>
                <a:latin typeface="Calibri" panose="020F0502020204030204" pitchFamily="34" charset="0"/>
                <a:ea typeface="黑体" panose="02010609060101010101" pitchFamily="49" charset="-122"/>
                <a:cs typeface="Calibri" panose="020F0502020204030204" pitchFamily="34" charset="0"/>
              </a:rPr>
              <a:t>为特定组合：选择某个</a:t>
            </a:r>
            <a:r>
              <a:rPr lang="en-US" altLang="zh-CN" sz="3200" b="0" dirty="0">
                <a:solidFill>
                  <a:schemeClr val="bg1"/>
                </a:solidFill>
                <a:latin typeface="Calibri" panose="020F0502020204030204" pitchFamily="34" charset="0"/>
                <a:ea typeface="黑体" panose="02010609060101010101" pitchFamily="49" charset="-122"/>
                <a:cs typeface="Calibri" panose="020F0502020204030204" pitchFamily="34" charset="0"/>
              </a:rPr>
              <a:t>D</a:t>
            </a:r>
          </a:p>
        </p:txBody>
      </p:sp>
    </p:spTree>
    <p:extLst>
      <p:ext uri="{BB962C8B-B14F-4D97-AF65-F5344CB8AC3E}">
        <p14:creationId xmlns:p14="http://schemas.microsoft.com/office/powerpoint/2010/main" val="2868628554"/>
      </p:ext>
    </p:extLst>
  </p:cSld>
  <p:clrMapOvr>
    <a:masterClrMapping/>
  </p:clrMapOvr>
  <mc:AlternateContent xmlns:mc="http://schemas.openxmlformats.org/markup-compatibility/2006" xmlns:p14="http://schemas.microsoft.com/office/powerpoint/2010/main">
    <mc:Choice Requires="p14">
      <p:transition p14:dur="0">
        <p:sndAc>
          <p:stSnd>
            <p:snd r:embed="rId4" name="projctor.wav"/>
          </p:stSnd>
        </p:sndAc>
      </p:transition>
    </mc:Choice>
    <mc:Fallback xmlns="">
      <p:transition>
        <p:sndAc>
          <p:stSnd>
            <p:snd r:embed="rId7" name="projctor.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539750" y="404813"/>
            <a:ext cx="5257800" cy="368300"/>
          </a:xfrm>
        </p:spPr>
        <p:txBody>
          <a:bodyPr/>
          <a:lstStyle/>
          <a:p>
            <a:r>
              <a:rPr lang="en-US" altLang="zh-CN" i="0" dirty="0">
                <a:solidFill>
                  <a:schemeClr val="accent1"/>
                </a:solidFill>
                <a:latin typeface="Times New Roman" pitchFamily="18" charset="0"/>
                <a:cs typeface="Times New Roman" pitchFamily="18" charset="0"/>
              </a:rPr>
              <a:t>8</a:t>
            </a:r>
            <a:r>
              <a:rPr lang="zh-CN" altLang="en-US" i="0" dirty="0">
                <a:solidFill>
                  <a:schemeClr val="accent1"/>
                </a:solidFill>
                <a:latin typeface="Times New Roman" pitchFamily="18" charset="0"/>
                <a:cs typeface="Times New Roman" pitchFamily="18" charset="0"/>
              </a:rPr>
              <a:t>选</a:t>
            </a:r>
            <a:r>
              <a:rPr lang="en-US" altLang="zh-CN" i="0" dirty="0">
                <a:solidFill>
                  <a:schemeClr val="accent1"/>
                </a:solidFill>
                <a:latin typeface="Times New Roman" pitchFamily="18" charset="0"/>
                <a:cs typeface="Times New Roman" pitchFamily="18" charset="0"/>
              </a:rPr>
              <a:t>1</a:t>
            </a:r>
            <a:r>
              <a:rPr lang="zh-CN" altLang="en-US" i="0" dirty="0">
                <a:solidFill>
                  <a:schemeClr val="accent1"/>
                </a:solidFill>
                <a:latin typeface="Times New Roman" pitchFamily="18" charset="0"/>
                <a:cs typeface="Times New Roman" pitchFamily="18" charset="0"/>
              </a:rPr>
              <a:t>数据选择器的功能（</a:t>
            </a:r>
            <a:r>
              <a:rPr lang="en-US" altLang="zh-CN" i="0" dirty="0">
                <a:solidFill>
                  <a:schemeClr val="accent1"/>
                </a:solidFill>
                <a:latin typeface="Times New Roman" pitchFamily="18" charset="0"/>
                <a:cs typeface="Times New Roman" pitchFamily="18" charset="0"/>
              </a:rPr>
              <a:t>2</a:t>
            </a:r>
            <a:r>
              <a:rPr lang="zh-CN" altLang="en-US" i="0" dirty="0">
                <a:solidFill>
                  <a:schemeClr val="accent1"/>
                </a:solidFill>
                <a:latin typeface="Times New Roman" pitchFamily="18" charset="0"/>
                <a:cs typeface="Times New Roman" pitchFamily="18" charset="0"/>
              </a:rPr>
              <a:t>）</a:t>
            </a:r>
          </a:p>
        </p:txBody>
      </p:sp>
      <p:sp>
        <p:nvSpPr>
          <p:cNvPr id="142650" name="Text Box 314"/>
          <p:cNvSpPr txBox="1">
            <a:spLocks noChangeArrowheads="1"/>
          </p:cNvSpPr>
          <p:nvPr/>
        </p:nvSpPr>
        <p:spPr bwMode="auto">
          <a:xfrm>
            <a:off x="3009900" y="981075"/>
            <a:ext cx="5867400" cy="2335213"/>
          </a:xfrm>
          <a:prstGeom prst="rect">
            <a:avLst/>
          </a:prstGeom>
          <a:noFill/>
          <a:ln w="9525">
            <a:noFill/>
            <a:miter lim="800000"/>
            <a:headEnd/>
            <a:tailEnd/>
          </a:ln>
        </p:spPr>
        <p:txBody>
          <a:bodyPr>
            <a:spAutoFit/>
          </a:bodyPr>
          <a:lstStyle/>
          <a:p>
            <a:pPr>
              <a:lnSpc>
                <a:spcPct val="120000"/>
              </a:lnSpc>
              <a:spcBef>
                <a:spcPct val="20000"/>
              </a:spcBef>
              <a:spcAft>
                <a:spcPct val="20000"/>
              </a:spcAft>
            </a:pPr>
            <a:r>
              <a:rPr kumimoji="1" lang="zh-CN" altLang="en-US" sz="2000" b="1">
                <a:solidFill>
                  <a:srgbClr val="CC3300"/>
                </a:solidFill>
              </a:rPr>
              <a:t>功能 ②： </a:t>
            </a:r>
            <a:r>
              <a:rPr kumimoji="1" lang="en-US" altLang="zh-CN" sz="2000" b="1">
                <a:solidFill>
                  <a:srgbClr val="CC3300"/>
                </a:solidFill>
              </a:rPr>
              <a:t>D</a:t>
            </a:r>
            <a:r>
              <a:rPr kumimoji="1" lang="en-US" altLang="zh-CN" sz="2000" b="1" baseline="-25000">
                <a:solidFill>
                  <a:srgbClr val="CC3300"/>
                </a:solidFill>
              </a:rPr>
              <a:t>7</a:t>
            </a:r>
            <a:r>
              <a:rPr kumimoji="1" lang="en-US" altLang="zh-CN" sz="2000" b="1">
                <a:solidFill>
                  <a:srgbClr val="CC3300"/>
                </a:solidFill>
              </a:rPr>
              <a:t> </a:t>
            </a:r>
            <a:r>
              <a:rPr kumimoji="1" lang="zh-CN" altLang="en-US" sz="2000" b="1">
                <a:solidFill>
                  <a:srgbClr val="CC3300"/>
                </a:solidFill>
              </a:rPr>
              <a:t>～ </a:t>
            </a:r>
            <a:r>
              <a:rPr kumimoji="1" lang="en-US" altLang="zh-CN" sz="2000" b="1">
                <a:solidFill>
                  <a:srgbClr val="CC3300"/>
                </a:solidFill>
              </a:rPr>
              <a:t>D</a:t>
            </a:r>
            <a:r>
              <a:rPr kumimoji="1" lang="en-US" altLang="zh-CN" sz="2000" b="1" baseline="-25000">
                <a:solidFill>
                  <a:srgbClr val="CC3300"/>
                </a:solidFill>
              </a:rPr>
              <a:t>0</a:t>
            </a:r>
            <a:r>
              <a:rPr kumimoji="1" lang="zh-CN" altLang="en-US" sz="2000" b="1">
                <a:solidFill>
                  <a:srgbClr val="CC3300"/>
                </a:solidFill>
              </a:rPr>
              <a:t>为控制端</a:t>
            </a:r>
            <a:r>
              <a:rPr kumimoji="1" lang="en-US" altLang="zh-CN" sz="2000" b="1">
                <a:solidFill>
                  <a:schemeClr val="tx1"/>
                </a:solidFill>
              </a:rPr>
              <a:t>——</a:t>
            </a:r>
            <a:r>
              <a:rPr kumimoji="1" lang="zh-CN" altLang="en-US" sz="2000" b="1">
                <a:solidFill>
                  <a:srgbClr val="CC0066"/>
                </a:solidFill>
              </a:rPr>
              <a:t>多功能运算电路</a:t>
            </a:r>
            <a:endParaRPr kumimoji="1" lang="en-US" altLang="zh-CN" sz="2000" b="1">
              <a:solidFill>
                <a:schemeClr val="tx1"/>
              </a:solidFill>
            </a:endParaRPr>
          </a:p>
          <a:p>
            <a:pPr eaLnBrk="0" hangingPunct="0">
              <a:lnSpc>
                <a:spcPct val="120000"/>
              </a:lnSpc>
              <a:spcBef>
                <a:spcPct val="20000"/>
              </a:spcBef>
              <a:spcAft>
                <a:spcPct val="20000"/>
              </a:spcAft>
              <a:buClr>
                <a:schemeClr val="accent2"/>
              </a:buClr>
              <a:buSzPct val="90000"/>
              <a:buFont typeface="Wingdings" pitchFamily="2" charset="2"/>
              <a:buChar char="Ø"/>
            </a:pPr>
            <a:r>
              <a:rPr lang="zh-CN" altLang="en-US" sz="1800" b="1">
                <a:solidFill>
                  <a:srgbClr val="000000"/>
                </a:solidFill>
              </a:rPr>
              <a:t>通过</a:t>
            </a:r>
            <a:r>
              <a:rPr lang="en-US" altLang="zh-CN" sz="1800" b="1">
                <a:solidFill>
                  <a:srgbClr val="000000"/>
                </a:solidFill>
              </a:rPr>
              <a:t>D</a:t>
            </a:r>
            <a:r>
              <a:rPr lang="en-US" altLang="zh-CN" sz="1800" b="1" baseline="-25000">
                <a:solidFill>
                  <a:srgbClr val="000000"/>
                </a:solidFill>
              </a:rPr>
              <a:t>7</a:t>
            </a:r>
            <a:r>
              <a:rPr lang="en-US" altLang="zh-CN" sz="1800" b="1">
                <a:solidFill>
                  <a:srgbClr val="000000"/>
                </a:solidFill>
              </a:rPr>
              <a:t>~D</a:t>
            </a:r>
            <a:r>
              <a:rPr lang="en-US" altLang="zh-CN" sz="1800" b="1" baseline="-25000">
                <a:solidFill>
                  <a:srgbClr val="000000"/>
                </a:solidFill>
              </a:rPr>
              <a:t>0</a:t>
            </a:r>
            <a:r>
              <a:rPr lang="zh-CN" altLang="en-US" sz="1800" b="1">
                <a:solidFill>
                  <a:srgbClr val="000000"/>
                </a:solidFill>
              </a:rPr>
              <a:t>取不同的值，从输入变量</a:t>
            </a:r>
            <a:r>
              <a:rPr lang="en-US" altLang="zh-CN" sz="1800" b="1">
                <a:solidFill>
                  <a:srgbClr val="000000"/>
                </a:solidFill>
              </a:rPr>
              <a:t>A</a:t>
            </a:r>
            <a:r>
              <a:rPr lang="en-US" altLang="zh-CN" sz="1800" b="1" baseline="-25000">
                <a:solidFill>
                  <a:srgbClr val="000000"/>
                </a:solidFill>
              </a:rPr>
              <a:t>2 </a:t>
            </a:r>
            <a:r>
              <a:rPr lang="zh-CN" altLang="en-US" sz="1800" b="1">
                <a:solidFill>
                  <a:srgbClr val="000000"/>
                </a:solidFill>
              </a:rPr>
              <a:t>、</a:t>
            </a:r>
            <a:r>
              <a:rPr lang="en-US" altLang="zh-CN" sz="1800" b="1">
                <a:solidFill>
                  <a:srgbClr val="000000"/>
                </a:solidFill>
              </a:rPr>
              <a:t>A</a:t>
            </a:r>
            <a:r>
              <a:rPr lang="en-US" altLang="zh-CN" sz="1800" b="1" baseline="-25000">
                <a:solidFill>
                  <a:srgbClr val="000000"/>
                </a:solidFill>
              </a:rPr>
              <a:t>1</a:t>
            </a:r>
            <a:r>
              <a:rPr lang="zh-CN" altLang="en-US" sz="1800" b="1">
                <a:solidFill>
                  <a:srgbClr val="000000"/>
                </a:solidFill>
              </a:rPr>
              <a:t>、</a:t>
            </a:r>
            <a:r>
              <a:rPr lang="en-US" altLang="zh-CN" sz="1800" b="1">
                <a:solidFill>
                  <a:srgbClr val="000000"/>
                </a:solidFill>
              </a:rPr>
              <a:t>A</a:t>
            </a:r>
            <a:r>
              <a:rPr lang="en-US" altLang="zh-CN" sz="1800" b="1" baseline="-25000">
                <a:solidFill>
                  <a:srgbClr val="000000"/>
                </a:solidFill>
              </a:rPr>
              <a:t>0</a:t>
            </a:r>
            <a:r>
              <a:rPr lang="zh-CN" altLang="en-US" sz="1800" b="1">
                <a:solidFill>
                  <a:srgbClr val="000000"/>
                </a:solidFill>
              </a:rPr>
              <a:t>的各个最小项中选取某几个最小项输出，实现不同的运算电路</a:t>
            </a:r>
            <a:endParaRPr lang="en-US" altLang="zh-CN" sz="1800" b="1">
              <a:solidFill>
                <a:srgbClr val="000000"/>
              </a:solidFill>
            </a:endParaRPr>
          </a:p>
          <a:p>
            <a:pPr eaLnBrk="0" hangingPunct="0">
              <a:lnSpc>
                <a:spcPct val="120000"/>
              </a:lnSpc>
              <a:spcBef>
                <a:spcPct val="20000"/>
              </a:spcBef>
              <a:spcAft>
                <a:spcPct val="20000"/>
              </a:spcAft>
              <a:buClr>
                <a:schemeClr val="accent2"/>
              </a:buClr>
              <a:buSzPct val="90000"/>
              <a:buFont typeface="Wingdings" pitchFamily="2" charset="2"/>
              <a:buChar char="Ø"/>
            </a:pPr>
            <a:r>
              <a:rPr kumimoji="1" lang="zh-CN" altLang="en-US" sz="1800" b="1">
                <a:solidFill>
                  <a:schemeClr val="tx1"/>
                </a:solidFill>
              </a:rPr>
              <a:t>有</a:t>
            </a:r>
            <a:r>
              <a:rPr kumimoji="1" lang="en-US" altLang="zh-CN" sz="1800" b="1">
                <a:solidFill>
                  <a:schemeClr val="tx1"/>
                </a:solidFill>
              </a:rPr>
              <a:t>2</a:t>
            </a:r>
            <a:r>
              <a:rPr kumimoji="1" lang="en-US" altLang="zh-CN" sz="1800" b="1" baseline="30000">
                <a:solidFill>
                  <a:schemeClr val="tx1"/>
                </a:solidFill>
              </a:rPr>
              <a:t>8</a:t>
            </a:r>
            <a:r>
              <a:rPr kumimoji="1" lang="en-US" altLang="zh-CN" sz="1800" b="1">
                <a:solidFill>
                  <a:schemeClr val="tx1"/>
                </a:solidFill>
              </a:rPr>
              <a:t>=256</a:t>
            </a:r>
            <a:r>
              <a:rPr kumimoji="1" lang="zh-CN" altLang="en-US" sz="1800" b="1">
                <a:solidFill>
                  <a:schemeClr val="tx1"/>
                </a:solidFill>
              </a:rPr>
              <a:t>种功能</a:t>
            </a:r>
            <a:r>
              <a:rPr kumimoji="1" lang="en-US" altLang="zh-CN" sz="1800" b="1">
                <a:solidFill>
                  <a:schemeClr val="tx1"/>
                </a:solidFill>
              </a:rPr>
              <a:t>——</a:t>
            </a:r>
            <a:r>
              <a:rPr kumimoji="1" lang="zh-CN" altLang="en-US" sz="1800" b="1">
                <a:solidFill>
                  <a:schemeClr val="tx1"/>
                </a:solidFill>
              </a:rPr>
              <a:t>包含</a:t>
            </a:r>
            <a:r>
              <a:rPr kumimoji="1" lang="en-US" altLang="zh-CN" sz="1800" b="1">
                <a:solidFill>
                  <a:schemeClr val="tx1"/>
                </a:solidFill>
              </a:rPr>
              <a:t>3</a:t>
            </a:r>
            <a:r>
              <a:rPr kumimoji="1" lang="zh-CN" altLang="en-US" sz="1800" b="1">
                <a:solidFill>
                  <a:schemeClr val="tx1"/>
                </a:solidFill>
              </a:rPr>
              <a:t>变量的各种最小项表达式</a:t>
            </a:r>
            <a:r>
              <a:rPr kumimoji="1" lang="en-US" altLang="zh-CN" sz="1800" b="1">
                <a:solidFill>
                  <a:schemeClr val="tx1"/>
                </a:solidFill>
              </a:rPr>
              <a:t>——</a:t>
            </a:r>
            <a:r>
              <a:rPr kumimoji="1" lang="zh-CN" altLang="en-US" sz="1800" b="1">
                <a:solidFill>
                  <a:schemeClr val="tx1"/>
                </a:solidFill>
              </a:rPr>
              <a:t>可实现任意</a:t>
            </a:r>
            <a:r>
              <a:rPr kumimoji="1" lang="zh-CN" altLang="en-US" sz="1800" b="1">
                <a:solidFill>
                  <a:srgbClr val="CC0066"/>
                </a:solidFill>
              </a:rPr>
              <a:t>组合逻辑电路</a:t>
            </a:r>
            <a:r>
              <a:rPr kumimoji="1" lang="zh-CN" altLang="en-US" sz="1800" b="1">
                <a:solidFill>
                  <a:schemeClr val="tx1"/>
                </a:solidFill>
              </a:rPr>
              <a:t>的设计。</a:t>
            </a:r>
            <a:endParaRPr kumimoji="1" lang="zh-CN" altLang="en-US" sz="1800" b="1">
              <a:solidFill>
                <a:srgbClr val="000000"/>
              </a:solidFill>
              <a:sym typeface="Wingdings" pitchFamily="2" charset="2"/>
            </a:endParaRPr>
          </a:p>
        </p:txBody>
      </p:sp>
      <mc:AlternateContent xmlns:mc="http://schemas.openxmlformats.org/markup-compatibility/2006" xmlns:a14="http://schemas.microsoft.com/office/drawing/2010/main">
        <mc:Choice Requires="a14">
          <p:sp>
            <p:nvSpPr>
              <p:cNvPr id="196" name="Text Box 314"/>
              <p:cNvSpPr txBox="1">
                <a:spLocks noChangeArrowheads="1"/>
              </p:cNvSpPr>
              <p:nvPr/>
            </p:nvSpPr>
            <p:spPr bwMode="auto">
              <a:xfrm>
                <a:off x="3961184" y="4718424"/>
                <a:ext cx="5867400" cy="1658467"/>
              </a:xfrm>
              <a:prstGeom prst="rect">
                <a:avLst/>
              </a:prstGeom>
              <a:noFill/>
              <a:ln w="9525">
                <a:noFill/>
                <a:miter lim="800000"/>
                <a:headEnd/>
                <a:tailEnd/>
              </a:ln>
            </p:spPr>
            <p:txBody>
              <a:bodyPr>
                <a:spAutoFit/>
              </a:bodyPr>
              <a:lstStyle/>
              <a:p>
                <a:r>
                  <a:rPr lang="zh-CN" altLang="zh-CN" sz="2000" b="1" dirty="0">
                    <a:solidFill>
                      <a:srgbClr val="000000"/>
                    </a:solidFill>
                    <a:latin typeface="Calibri" panose="020F0502020204030204" pitchFamily="34" charset="0"/>
                    <a:cs typeface="Calibri" panose="020F0502020204030204" pitchFamily="34" charset="0"/>
                  </a:rPr>
                  <a:t>当</a:t>
                </a:r>
                <a:r>
                  <a:rPr lang="en-US" altLang="zh-CN" sz="2000" b="1" dirty="0">
                    <a:solidFill>
                      <a:srgbClr val="000000"/>
                    </a:solidFill>
                    <a:latin typeface="Calibri" panose="020F0502020204030204" pitchFamily="34" charset="0"/>
                    <a:cs typeface="Calibri" panose="020F0502020204030204" pitchFamily="34" charset="0"/>
                  </a:rPr>
                  <a:t>D</a:t>
                </a:r>
                <a:r>
                  <a:rPr lang="en-US" altLang="zh-CN" sz="2000" b="1" baseline="-25000" dirty="0">
                    <a:solidFill>
                      <a:srgbClr val="000000"/>
                    </a:solidFill>
                    <a:latin typeface="Calibri" panose="020F0502020204030204" pitchFamily="34" charset="0"/>
                    <a:cs typeface="Calibri" panose="020F0502020204030204" pitchFamily="34" charset="0"/>
                  </a:rPr>
                  <a:t>7</a:t>
                </a:r>
                <a:r>
                  <a:rPr lang="en-US" altLang="zh-CN" sz="2000" b="1" dirty="0">
                    <a:solidFill>
                      <a:srgbClr val="000000"/>
                    </a:solidFill>
                    <a:latin typeface="Calibri" panose="020F0502020204030204" pitchFamily="34" charset="0"/>
                    <a:cs typeface="Calibri" panose="020F0502020204030204" pitchFamily="34" charset="0"/>
                  </a:rPr>
                  <a:t> </a:t>
                </a:r>
                <a:r>
                  <a:rPr lang="zh-CN" altLang="zh-CN" sz="2000" b="1" dirty="0">
                    <a:solidFill>
                      <a:srgbClr val="000000"/>
                    </a:solidFill>
                    <a:latin typeface="Calibri" panose="020F0502020204030204" pitchFamily="34" charset="0"/>
                    <a:cs typeface="Calibri" panose="020F0502020204030204" pitchFamily="34" charset="0"/>
                  </a:rPr>
                  <a:t>～ </a:t>
                </a:r>
                <a:r>
                  <a:rPr lang="en-US" altLang="zh-CN" sz="2000" b="1" dirty="0">
                    <a:solidFill>
                      <a:srgbClr val="000000"/>
                    </a:solidFill>
                    <a:latin typeface="Calibri" panose="020F0502020204030204" pitchFamily="34" charset="0"/>
                    <a:cs typeface="Calibri" panose="020F0502020204030204" pitchFamily="34" charset="0"/>
                  </a:rPr>
                  <a:t>D</a:t>
                </a:r>
                <a:r>
                  <a:rPr lang="en-US" altLang="zh-CN" sz="2000" b="1" baseline="-25000" dirty="0">
                    <a:solidFill>
                      <a:srgbClr val="000000"/>
                    </a:solidFill>
                    <a:latin typeface="Calibri" panose="020F0502020204030204" pitchFamily="34" charset="0"/>
                    <a:cs typeface="Calibri" panose="020F0502020204030204" pitchFamily="34" charset="0"/>
                  </a:rPr>
                  <a:t>0</a:t>
                </a:r>
                <a:r>
                  <a:rPr lang="zh-CN" altLang="zh-CN" sz="2000" b="1" dirty="0">
                    <a:solidFill>
                      <a:srgbClr val="000000"/>
                    </a:solidFill>
                    <a:latin typeface="Calibri" panose="020F0502020204030204" pitchFamily="34" charset="0"/>
                    <a:cs typeface="Calibri" panose="020F0502020204030204" pitchFamily="34" charset="0"/>
                  </a:rPr>
                  <a:t>为</a:t>
                </a:r>
                <a:r>
                  <a:rPr lang="en-US" altLang="zh-CN" sz="2000" b="1" dirty="0">
                    <a:solidFill>
                      <a:srgbClr val="000000"/>
                    </a:solidFill>
                    <a:latin typeface="Calibri" panose="020F0502020204030204" pitchFamily="34" charset="0"/>
                    <a:cs typeface="Calibri" panose="020F0502020204030204" pitchFamily="34" charset="0"/>
                  </a:rPr>
                  <a:t>0000_0000</a:t>
                </a:r>
                <a:r>
                  <a:rPr lang="zh-CN" altLang="zh-CN" sz="2000" b="1" dirty="0">
                    <a:solidFill>
                      <a:srgbClr val="000000"/>
                    </a:solidFill>
                    <a:latin typeface="Calibri" panose="020F0502020204030204" pitchFamily="34" charset="0"/>
                    <a:cs typeface="Calibri" panose="020F0502020204030204" pitchFamily="34" charset="0"/>
                  </a:rPr>
                  <a:t>时，</a:t>
                </a:r>
                <a:r>
                  <a:rPr lang="en-US" altLang="zh-CN" sz="2000" b="1" dirty="0">
                    <a:solidFill>
                      <a:srgbClr val="000000"/>
                    </a:solidFill>
                    <a:latin typeface="Calibri" panose="020F0502020204030204" pitchFamily="34" charset="0"/>
                    <a:cs typeface="Calibri" panose="020F0502020204030204" pitchFamily="34" charset="0"/>
                  </a:rPr>
                  <a:t>Y=0</a:t>
                </a:r>
              </a:p>
              <a:p>
                <a:r>
                  <a:rPr lang="zh-CN" altLang="zh-CN" sz="2000" b="1" dirty="0">
                    <a:solidFill>
                      <a:srgbClr val="000000"/>
                    </a:solidFill>
                    <a:latin typeface="Calibri" panose="020F0502020204030204" pitchFamily="34" charset="0"/>
                    <a:cs typeface="Calibri" panose="020F0502020204030204" pitchFamily="34" charset="0"/>
                  </a:rPr>
                  <a:t>当</a:t>
                </a:r>
                <a:r>
                  <a:rPr lang="en-US" altLang="zh-CN" sz="2000" b="1" dirty="0">
                    <a:solidFill>
                      <a:srgbClr val="000000"/>
                    </a:solidFill>
                    <a:latin typeface="Calibri" panose="020F0502020204030204" pitchFamily="34" charset="0"/>
                    <a:cs typeface="Calibri" panose="020F0502020204030204" pitchFamily="34" charset="0"/>
                  </a:rPr>
                  <a:t>D</a:t>
                </a:r>
                <a:r>
                  <a:rPr lang="en-US" altLang="zh-CN" sz="2000" b="1" baseline="-25000" dirty="0">
                    <a:solidFill>
                      <a:srgbClr val="000000"/>
                    </a:solidFill>
                    <a:latin typeface="Calibri" panose="020F0502020204030204" pitchFamily="34" charset="0"/>
                    <a:cs typeface="Calibri" panose="020F0502020204030204" pitchFamily="34" charset="0"/>
                  </a:rPr>
                  <a:t>7</a:t>
                </a:r>
                <a:r>
                  <a:rPr lang="en-US" altLang="zh-CN" sz="2000" b="1" dirty="0">
                    <a:solidFill>
                      <a:srgbClr val="000000"/>
                    </a:solidFill>
                    <a:latin typeface="Calibri" panose="020F0502020204030204" pitchFamily="34" charset="0"/>
                    <a:cs typeface="Calibri" panose="020F0502020204030204" pitchFamily="34" charset="0"/>
                  </a:rPr>
                  <a:t> </a:t>
                </a:r>
                <a:r>
                  <a:rPr lang="zh-CN" altLang="zh-CN" sz="2000" b="1" dirty="0">
                    <a:solidFill>
                      <a:srgbClr val="000000"/>
                    </a:solidFill>
                    <a:latin typeface="Calibri" panose="020F0502020204030204" pitchFamily="34" charset="0"/>
                    <a:cs typeface="Calibri" panose="020F0502020204030204" pitchFamily="34" charset="0"/>
                  </a:rPr>
                  <a:t>～ </a:t>
                </a:r>
                <a:r>
                  <a:rPr lang="en-US" altLang="zh-CN" sz="2000" b="1" dirty="0">
                    <a:solidFill>
                      <a:srgbClr val="000000"/>
                    </a:solidFill>
                    <a:latin typeface="Calibri" panose="020F0502020204030204" pitchFamily="34" charset="0"/>
                    <a:cs typeface="Calibri" panose="020F0502020204030204" pitchFamily="34" charset="0"/>
                  </a:rPr>
                  <a:t>D</a:t>
                </a:r>
                <a:r>
                  <a:rPr lang="en-US" altLang="zh-CN" sz="2000" b="1" baseline="-25000" dirty="0">
                    <a:solidFill>
                      <a:srgbClr val="000000"/>
                    </a:solidFill>
                    <a:latin typeface="Calibri" panose="020F0502020204030204" pitchFamily="34" charset="0"/>
                    <a:cs typeface="Calibri" panose="020F0502020204030204" pitchFamily="34" charset="0"/>
                  </a:rPr>
                  <a:t>0</a:t>
                </a:r>
                <a:r>
                  <a:rPr lang="zh-CN" altLang="zh-CN" sz="2000" b="1" dirty="0">
                    <a:solidFill>
                      <a:srgbClr val="000000"/>
                    </a:solidFill>
                    <a:latin typeface="Calibri" panose="020F0502020204030204" pitchFamily="34" charset="0"/>
                    <a:cs typeface="Calibri" panose="020F0502020204030204" pitchFamily="34" charset="0"/>
                  </a:rPr>
                  <a:t>为</a:t>
                </a:r>
                <a:r>
                  <a:rPr lang="en-US" altLang="zh-CN" sz="2000" b="1" dirty="0">
                    <a:solidFill>
                      <a:srgbClr val="000000"/>
                    </a:solidFill>
                    <a:latin typeface="Calibri" panose="020F0502020204030204" pitchFamily="34" charset="0"/>
                    <a:cs typeface="Calibri" panose="020F0502020204030204" pitchFamily="34" charset="0"/>
                  </a:rPr>
                  <a:t>1111_1111</a:t>
                </a:r>
                <a:r>
                  <a:rPr lang="zh-CN" altLang="zh-CN" sz="2000" b="1" dirty="0">
                    <a:solidFill>
                      <a:srgbClr val="000000"/>
                    </a:solidFill>
                    <a:latin typeface="Calibri" panose="020F0502020204030204" pitchFamily="34" charset="0"/>
                    <a:cs typeface="Calibri" panose="020F0502020204030204" pitchFamily="34" charset="0"/>
                  </a:rPr>
                  <a:t>时，</a:t>
                </a:r>
                <a:r>
                  <a:rPr lang="en-US" altLang="zh-CN" sz="2000" b="1" dirty="0">
                    <a:solidFill>
                      <a:srgbClr val="000000"/>
                    </a:solidFill>
                    <a:latin typeface="Calibri" panose="020F0502020204030204" pitchFamily="34" charset="0"/>
                    <a:cs typeface="Calibri" panose="020F0502020204030204" pitchFamily="34" charset="0"/>
                  </a:rPr>
                  <a:t>Y=1</a:t>
                </a:r>
              </a:p>
              <a:p>
                <a:r>
                  <a:rPr lang="zh-CN" altLang="zh-CN" sz="2000" b="1" dirty="0">
                    <a:solidFill>
                      <a:srgbClr val="000000"/>
                    </a:solidFill>
                    <a:latin typeface="Calibri" panose="020F0502020204030204" pitchFamily="34" charset="0"/>
                    <a:cs typeface="Calibri" panose="020F0502020204030204" pitchFamily="34" charset="0"/>
                  </a:rPr>
                  <a:t>当</a:t>
                </a:r>
                <a:r>
                  <a:rPr lang="en-US" altLang="zh-CN" sz="2000" b="1" dirty="0">
                    <a:solidFill>
                      <a:srgbClr val="000000"/>
                    </a:solidFill>
                    <a:latin typeface="Calibri" panose="020F0502020204030204" pitchFamily="34" charset="0"/>
                    <a:cs typeface="Calibri" panose="020F0502020204030204" pitchFamily="34" charset="0"/>
                  </a:rPr>
                  <a:t>D</a:t>
                </a:r>
                <a:r>
                  <a:rPr lang="en-US" altLang="zh-CN" sz="2000" b="1" baseline="-25000" dirty="0">
                    <a:solidFill>
                      <a:srgbClr val="000000"/>
                    </a:solidFill>
                    <a:latin typeface="Calibri" panose="020F0502020204030204" pitchFamily="34" charset="0"/>
                    <a:cs typeface="Calibri" panose="020F0502020204030204" pitchFamily="34" charset="0"/>
                  </a:rPr>
                  <a:t>7</a:t>
                </a:r>
                <a:r>
                  <a:rPr lang="en-US" altLang="zh-CN" sz="2000" b="1" dirty="0">
                    <a:solidFill>
                      <a:srgbClr val="000000"/>
                    </a:solidFill>
                    <a:latin typeface="Calibri" panose="020F0502020204030204" pitchFamily="34" charset="0"/>
                    <a:cs typeface="Calibri" panose="020F0502020204030204" pitchFamily="34" charset="0"/>
                  </a:rPr>
                  <a:t> </a:t>
                </a:r>
                <a:r>
                  <a:rPr lang="zh-CN" altLang="zh-CN" sz="2000" b="1" dirty="0">
                    <a:solidFill>
                      <a:srgbClr val="000000"/>
                    </a:solidFill>
                    <a:latin typeface="Calibri" panose="020F0502020204030204" pitchFamily="34" charset="0"/>
                    <a:cs typeface="Calibri" panose="020F0502020204030204" pitchFamily="34" charset="0"/>
                  </a:rPr>
                  <a:t>～ </a:t>
                </a:r>
                <a:r>
                  <a:rPr lang="en-US" altLang="zh-CN" sz="2000" b="1" dirty="0">
                    <a:solidFill>
                      <a:srgbClr val="000000"/>
                    </a:solidFill>
                    <a:latin typeface="Calibri" panose="020F0502020204030204" pitchFamily="34" charset="0"/>
                    <a:cs typeface="Calibri" panose="020F0502020204030204" pitchFamily="34" charset="0"/>
                  </a:rPr>
                  <a:t>D</a:t>
                </a:r>
                <a:r>
                  <a:rPr lang="en-US" altLang="zh-CN" sz="2000" b="1" baseline="-25000" dirty="0">
                    <a:solidFill>
                      <a:srgbClr val="000000"/>
                    </a:solidFill>
                    <a:latin typeface="Calibri" panose="020F0502020204030204" pitchFamily="34" charset="0"/>
                    <a:cs typeface="Calibri" panose="020F0502020204030204" pitchFamily="34" charset="0"/>
                  </a:rPr>
                  <a:t>0</a:t>
                </a:r>
                <a:r>
                  <a:rPr lang="zh-CN" altLang="zh-CN" sz="2000" b="1" dirty="0">
                    <a:solidFill>
                      <a:srgbClr val="000000"/>
                    </a:solidFill>
                    <a:latin typeface="Calibri" panose="020F0502020204030204" pitchFamily="34" charset="0"/>
                    <a:cs typeface="Calibri" panose="020F0502020204030204" pitchFamily="34" charset="0"/>
                  </a:rPr>
                  <a:t>为</a:t>
                </a:r>
                <a:r>
                  <a:rPr lang="en-US" altLang="zh-CN" sz="2000" b="1" dirty="0">
                    <a:solidFill>
                      <a:srgbClr val="000000"/>
                    </a:solidFill>
                    <a:latin typeface="Calibri" panose="020F0502020204030204" pitchFamily="34" charset="0"/>
                    <a:cs typeface="Calibri" panose="020F0502020204030204" pitchFamily="34" charset="0"/>
                  </a:rPr>
                  <a:t>0000_0001</a:t>
                </a:r>
                <a:r>
                  <a:rPr lang="zh-CN" altLang="zh-CN" sz="2000" b="1" dirty="0">
                    <a:solidFill>
                      <a:srgbClr val="000000"/>
                    </a:solidFill>
                    <a:latin typeface="Calibri" panose="020F0502020204030204" pitchFamily="34" charset="0"/>
                    <a:cs typeface="Calibri" panose="020F0502020204030204" pitchFamily="34" charset="0"/>
                  </a:rPr>
                  <a:t>时，</a:t>
                </a:r>
                <a:r>
                  <a:rPr lang="en-US" altLang="zh-CN" sz="2000" b="1" dirty="0">
                    <a:solidFill>
                      <a:srgbClr val="000000"/>
                    </a:solidFill>
                    <a:latin typeface="Calibri" panose="020F0502020204030204" pitchFamily="34" charset="0"/>
                    <a:cs typeface="Calibri" panose="020F0502020204030204" pitchFamily="34" charset="0"/>
                  </a:rPr>
                  <a:t>Y=m</a:t>
                </a:r>
                <a:r>
                  <a:rPr lang="en-US" altLang="zh-CN" sz="2000" b="1" baseline="-25000" dirty="0">
                    <a:solidFill>
                      <a:srgbClr val="000000"/>
                    </a:solidFill>
                    <a:latin typeface="Calibri" panose="020F0502020204030204" pitchFamily="34" charset="0"/>
                    <a:cs typeface="Calibri" panose="020F0502020204030204" pitchFamily="34" charset="0"/>
                  </a:rPr>
                  <a:t>0</a:t>
                </a:r>
                <a:r>
                  <a:rPr lang="en-US" altLang="zh-CN" sz="2000" b="1" dirty="0">
                    <a:solidFill>
                      <a:srgbClr val="000000"/>
                    </a:solidFill>
                    <a:latin typeface="Calibri" panose="020F0502020204030204" pitchFamily="34" charset="0"/>
                    <a:cs typeface="Calibri" panose="020F0502020204030204" pitchFamily="34" charset="0"/>
                  </a:rPr>
                  <a:t>=</a:t>
                </a:r>
                <a14:m>
                  <m:oMath xmlns:m="http://schemas.openxmlformats.org/officeDocument/2006/math">
                    <m:acc>
                      <m:accPr>
                        <m:chr m:val="̅"/>
                        <m:ctrlPr>
                          <a:rPr lang="en-US" altLang="zh-CN" sz="2000" b="1" i="1" smtClean="0">
                            <a:solidFill>
                              <a:srgbClr val="000000"/>
                            </a:solidFill>
                            <a:latin typeface="Cambria Math" panose="02040503050406030204" pitchFamily="18" charset="0"/>
                            <a:cs typeface="Calibri" panose="020F0502020204030204" pitchFamily="34" charset="0"/>
                          </a:rPr>
                        </m:ctrlPr>
                      </m:accPr>
                      <m:e>
                        <m:r>
                          <a:rPr lang="en-US" altLang="zh-CN" sz="2000" b="1" i="1" smtClean="0">
                            <a:solidFill>
                              <a:srgbClr val="000000"/>
                            </a:solidFill>
                            <a:latin typeface="Cambria Math"/>
                            <a:cs typeface="Calibri" panose="020F0502020204030204" pitchFamily="34" charset="0"/>
                          </a:rPr>
                          <m:t>𝑨</m:t>
                        </m:r>
                      </m:e>
                    </m:acc>
                    <m:acc>
                      <m:accPr>
                        <m:chr m:val="̅"/>
                        <m:ctrlPr>
                          <a:rPr lang="en-US" altLang="zh-CN" sz="2000" b="1" i="1" smtClean="0">
                            <a:solidFill>
                              <a:srgbClr val="000000"/>
                            </a:solidFill>
                            <a:latin typeface="Cambria Math" panose="02040503050406030204" pitchFamily="18" charset="0"/>
                            <a:cs typeface="Calibri" panose="020F0502020204030204" pitchFamily="34" charset="0"/>
                          </a:rPr>
                        </m:ctrlPr>
                      </m:accPr>
                      <m:e>
                        <m:r>
                          <a:rPr lang="en-US" altLang="zh-CN" sz="2000" b="1" i="1" smtClean="0">
                            <a:solidFill>
                              <a:srgbClr val="000000"/>
                            </a:solidFill>
                            <a:latin typeface="Cambria Math"/>
                            <a:cs typeface="Calibri" panose="020F0502020204030204" pitchFamily="34" charset="0"/>
                          </a:rPr>
                          <m:t>𝑩</m:t>
                        </m:r>
                      </m:e>
                    </m:acc>
                    <m:acc>
                      <m:accPr>
                        <m:chr m:val="̅"/>
                        <m:ctrlPr>
                          <a:rPr lang="en-US" altLang="zh-CN" sz="2000" b="1" i="1" smtClean="0">
                            <a:solidFill>
                              <a:srgbClr val="000000"/>
                            </a:solidFill>
                            <a:latin typeface="Cambria Math" panose="02040503050406030204" pitchFamily="18" charset="0"/>
                            <a:cs typeface="Calibri" panose="020F0502020204030204" pitchFamily="34" charset="0"/>
                          </a:rPr>
                        </m:ctrlPr>
                      </m:accPr>
                      <m:e>
                        <m:r>
                          <a:rPr lang="en-US" altLang="zh-CN" sz="2000" b="1" i="1" smtClean="0">
                            <a:solidFill>
                              <a:srgbClr val="000000"/>
                            </a:solidFill>
                            <a:latin typeface="Cambria Math"/>
                            <a:cs typeface="Calibri" panose="020F0502020204030204" pitchFamily="34" charset="0"/>
                          </a:rPr>
                          <m:t>𝑪</m:t>
                        </m:r>
                      </m:e>
                    </m:acc>
                  </m:oMath>
                </a14:m>
                <a:endParaRPr lang="en-US" altLang="zh-CN" sz="2000" b="1" dirty="0">
                  <a:solidFill>
                    <a:srgbClr val="000000"/>
                  </a:solidFill>
                  <a:latin typeface="Calibri" panose="020F0502020204030204" pitchFamily="34" charset="0"/>
                  <a:cs typeface="Calibri" panose="020F0502020204030204" pitchFamily="34" charset="0"/>
                </a:endParaRPr>
              </a:p>
              <a:p>
                <a:r>
                  <a:rPr lang="zh-CN" altLang="zh-CN" sz="2000" b="1" dirty="0">
                    <a:solidFill>
                      <a:srgbClr val="000000"/>
                    </a:solidFill>
                    <a:latin typeface="Calibri" panose="020F0502020204030204" pitchFamily="34" charset="0"/>
                    <a:cs typeface="Calibri" panose="020F0502020204030204" pitchFamily="34" charset="0"/>
                  </a:rPr>
                  <a:t>当</a:t>
                </a:r>
                <a:r>
                  <a:rPr lang="en-US" altLang="zh-CN" sz="2000" b="1" dirty="0">
                    <a:solidFill>
                      <a:srgbClr val="000000"/>
                    </a:solidFill>
                    <a:latin typeface="Calibri" panose="020F0502020204030204" pitchFamily="34" charset="0"/>
                    <a:cs typeface="Calibri" panose="020F0502020204030204" pitchFamily="34" charset="0"/>
                  </a:rPr>
                  <a:t>D</a:t>
                </a:r>
                <a:r>
                  <a:rPr lang="en-US" altLang="zh-CN" sz="2000" b="1" baseline="-25000" dirty="0">
                    <a:solidFill>
                      <a:srgbClr val="000000"/>
                    </a:solidFill>
                    <a:latin typeface="Calibri" panose="020F0502020204030204" pitchFamily="34" charset="0"/>
                    <a:cs typeface="Calibri" panose="020F0502020204030204" pitchFamily="34" charset="0"/>
                  </a:rPr>
                  <a:t>7</a:t>
                </a:r>
                <a:r>
                  <a:rPr lang="en-US" altLang="zh-CN" sz="2000" b="1" dirty="0">
                    <a:solidFill>
                      <a:srgbClr val="000000"/>
                    </a:solidFill>
                    <a:latin typeface="Calibri" panose="020F0502020204030204" pitchFamily="34" charset="0"/>
                    <a:cs typeface="Calibri" panose="020F0502020204030204" pitchFamily="34" charset="0"/>
                  </a:rPr>
                  <a:t> </a:t>
                </a:r>
                <a:r>
                  <a:rPr lang="zh-CN" altLang="zh-CN" sz="2000" b="1" dirty="0">
                    <a:solidFill>
                      <a:srgbClr val="000000"/>
                    </a:solidFill>
                    <a:latin typeface="Calibri" panose="020F0502020204030204" pitchFamily="34" charset="0"/>
                    <a:cs typeface="Calibri" panose="020F0502020204030204" pitchFamily="34" charset="0"/>
                  </a:rPr>
                  <a:t>～ </a:t>
                </a:r>
                <a:r>
                  <a:rPr lang="en-US" altLang="zh-CN" sz="2000" b="1" dirty="0">
                    <a:solidFill>
                      <a:srgbClr val="000000"/>
                    </a:solidFill>
                    <a:latin typeface="Calibri" panose="020F0502020204030204" pitchFamily="34" charset="0"/>
                    <a:cs typeface="Calibri" panose="020F0502020204030204" pitchFamily="34" charset="0"/>
                  </a:rPr>
                  <a:t>D</a:t>
                </a:r>
                <a:r>
                  <a:rPr lang="en-US" altLang="zh-CN" sz="2000" b="1" baseline="-25000" dirty="0">
                    <a:solidFill>
                      <a:srgbClr val="000000"/>
                    </a:solidFill>
                    <a:latin typeface="Calibri" panose="020F0502020204030204" pitchFamily="34" charset="0"/>
                    <a:cs typeface="Calibri" panose="020F0502020204030204" pitchFamily="34" charset="0"/>
                  </a:rPr>
                  <a:t>0</a:t>
                </a:r>
                <a:r>
                  <a:rPr lang="zh-CN" altLang="zh-CN" sz="2000" b="1" dirty="0">
                    <a:solidFill>
                      <a:srgbClr val="000000"/>
                    </a:solidFill>
                    <a:latin typeface="Calibri" panose="020F0502020204030204" pitchFamily="34" charset="0"/>
                    <a:cs typeface="Calibri" panose="020F0502020204030204" pitchFamily="34" charset="0"/>
                  </a:rPr>
                  <a:t>为</a:t>
                </a:r>
                <a:r>
                  <a:rPr lang="en-US" altLang="zh-CN" sz="2000" b="1" dirty="0">
                    <a:solidFill>
                      <a:srgbClr val="000000"/>
                    </a:solidFill>
                    <a:latin typeface="Calibri" panose="020F0502020204030204" pitchFamily="34" charset="0"/>
                    <a:cs typeface="Calibri" panose="020F0502020204030204" pitchFamily="34" charset="0"/>
                  </a:rPr>
                  <a:t>1010_0101</a:t>
                </a:r>
                <a:r>
                  <a:rPr lang="zh-CN" altLang="zh-CN" sz="2000" b="1" dirty="0">
                    <a:solidFill>
                      <a:srgbClr val="000000"/>
                    </a:solidFill>
                    <a:latin typeface="Calibri" panose="020F0502020204030204" pitchFamily="34" charset="0"/>
                    <a:cs typeface="Calibri" panose="020F0502020204030204" pitchFamily="34" charset="0"/>
                  </a:rPr>
                  <a:t>时，</a:t>
                </a:r>
                <a:r>
                  <a:rPr lang="en-US" altLang="zh-CN" sz="2000" b="1" dirty="0">
                    <a:solidFill>
                      <a:srgbClr val="000000"/>
                    </a:solidFill>
                    <a:latin typeface="Calibri" panose="020F0502020204030204" pitchFamily="34" charset="0"/>
                    <a:cs typeface="Calibri" panose="020F0502020204030204" pitchFamily="34" charset="0"/>
                  </a:rPr>
                  <a:t>Y=m</a:t>
                </a:r>
                <a:r>
                  <a:rPr lang="en-US" altLang="zh-CN" sz="2000" b="1" baseline="-25000" dirty="0">
                    <a:solidFill>
                      <a:srgbClr val="000000"/>
                    </a:solidFill>
                    <a:latin typeface="Calibri" panose="020F0502020204030204" pitchFamily="34" charset="0"/>
                    <a:cs typeface="Calibri" panose="020F0502020204030204" pitchFamily="34" charset="0"/>
                  </a:rPr>
                  <a:t>7</a:t>
                </a:r>
                <a:r>
                  <a:rPr lang="en-US" altLang="zh-CN" sz="2000" b="1" dirty="0">
                    <a:solidFill>
                      <a:srgbClr val="000000"/>
                    </a:solidFill>
                    <a:latin typeface="Calibri" panose="020F0502020204030204" pitchFamily="34" charset="0"/>
                    <a:cs typeface="Calibri" panose="020F0502020204030204" pitchFamily="34" charset="0"/>
                  </a:rPr>
                  <a:t>+m</a:t>
                </a:r>
                <a:r>
                  <a:rPr lang="en-US" altLang="zh-CN" sz="2000" b="1" baseline="-25000" dirty="0">
                    <a:solidFill>
                      <a:srgbClr val="000000"/>
                    </a:solidFill>
                    <a:latin typeface="Calibri" panose="020F0502020204030204" pitchFamily="34" charset="0"/>
                    <a:cs typeface="Calibri" panose="020F0502020204030204" pitchFamily="34" charset="0"/>
                  </a:rPr>
                  <a:t>5</a:t>
                </a:r>
                <a:r>
                  <a:rPr lang="en-US" altLang="zh-CN" sz="2000" b="1" dirty="0">
                    <a:solidFill>
                      <a:srgbClr val="000000"/>
                    </a:solidFill>
                    <a:latin typeface="Calibri" panose="020F0502020204030204" pitchFamily="34" charset="0"/>
                    <a:cs typeface="Calibri" panose="020F0502020204030204" pitchFamily="34" charset="0"/>
                  </a:rPr>
                  <a:t>+m</a:t>
                </a:r>
                <a:r>
                  <a:rPr lang="en-US" altLang="zh-CN" sz="2000" b="1" baseline="-25000" dirty="0">
                    <a:solidFill>
                      <a:srgbClr val="000000"/>
                    </a:solidFill>
                    <a:latin typeface="Calibri" panose="020F0502020204030204" pitchFamily="34" charset="0"/>
                    <a:cs typeface="Calibri" panose="020F0502020204030204" pitchFamily="34" charset="0"/>
                  </a:rPr>
                  <a:t>2</a:t>
                </a:r>
                <a:r>
                  <a:rPr lang="en-US" altLang="zh-CN" sz="2000" b="1" dirty="0">
                    <a:solidFill>
                      <a:srgbClr val="000000"/>
                    </a:solidFill>
                    <a:latin typeface="Calibri" panose="020F0502020204030204" pitchFamily="34" charset="0"/>
                    <a:cs typeface="Calibri" panose="020F0502020204030204" pitchFamily="34" charset="0"/>
                  </a:rPr>
                  <a:t>+m</a:t>
                </a:r>
                <a:r>
                  <a:rPr lang="en-US" altLang="zh-CN" sz="2000" b="1" baseline="-25000" dirty="0">
                    <a:solidFill>
                      <a:srgbClr val="000000"/>
                    </a:solidFill>
                    <a:latin typeface="Calibri" panose="020F0502020204030204" pitchFamily="34" charset="0"/>
                    <a:cs typeface="Calibri" panose="020F0502020204030204" pitchFamily="34" charset="0"/>
                  </a:rPr>
                  <a:t>0</a:t>
                </a:r>
                <a:endParaRPr lang="en-US" altLang="zh-CN" sz="2000" b="1" dirty="0">
                  <a:solidFill>
                    <a:srgbClr val="000000"/>
                  </a:solidFill>
                  <a:latin typeface="Calibri" panose="020F0502020204030204" pitchFamily="34" charset="0"/>
                  <a:cs typeface="Calibri" panose="020F0502020204030204" pitchFamily="34" charset="0"/>
                </a:endParaRPr>
              </a:p>
              <a:p>
                <a:endParaRPr lang="zh-CN" altLang="en-US" sz="2000" b="1" dirty="0">
                  <a:solidFill>
                    <a:srgbClr val="000000"/>
                  </a:solidFill>
                  <a:latin typeface="Calibri" panose="020F0502020204030204" pitchFamily="34" charset="0"/>
                  <a:cs typeface="Calibri" panose="020F0502020204030204" pitchFamily="34" charset="0"/>
                </a:endParaRPr>
              </a:p>
            </p:txBody>
          </p:sp>
        </mc:Choice>
        <mc:Fallback xmlns="">
          <p:sp>
            <p:nvSpPr>
              <p:cNvPr id="196" name="Text Box 314"/>
              <p:cNvSpPr txBox="1">
                <a:spLocks noRot="1" noChangeAspect="1" noMove="1" noResize="1" noEditPoints="1" noAdjustHandles="1" noChangeArrowheads="1" noChangeShapeType="1" noTextEdit="1"/>
              </p:cNvSpPr>
              <p:nvPr/>
            </p:nvSpPr>
            <p:spPr bwMode="auto">
              <a:xfrm>
                <a:off x="3961184" y="4718424"/>
                <a:ext cx="5867400" cy="1658467"/>
              </a:xfrm>
              <a:prstGeom prst="rect">
                <a:avLst/>
              </a:prstGeom>
              <a:blipFill rotWithShape="1">
                <a:blip r:embed="rId5"/>
                <a:stretch>
                  <a:fillRect l="-1143" t="-2941"/>
                </a:stretch>
              </a:blipFill>
              <a:ln w="9525">
                <a:noFill/>
                <a:miter lim="800000"/>
                <a:headEnd/>
                <a:tailEnd/>
              </a:ln>
            </p:spPr>
            <p:txBody>
              <a:bodyPr/>
              <a:lstStyle/>
              <a:p>
                <a:r>
                  <a:rPr lang="zh-CN" altLang="en-US">
                    <a:noFill/>
                  </a:rPr>
                  <a:t> </a:t>
                </a:r>
              </a:p>
            </p:txBody>
          </p:sp>
        </mc:Fallback>
      </mc:AlternateContent>
      <p:graphicFrame>
        <p:nvGraphicFramePr>
          <p:cNvPr id="10" name="Object 16"/>
          <p:cNvGraphicFramePr>
            <a:graphicFrameLocks noChangeAspect="1"/>
          </p:cNvGraphicFramePr>
          <p:nvPr>
            <p:extLst>
              <p:ext uri="{D42A27DB-BD31-4B8C-83A1-F6EECF244321}">
                <p14:modId xmlns:p14="http://schemas.microsoft.com/office/powerpoint/2010/main" val="2848124632"/>
              </p:ext>
            </p:extLst>
          </p:nvPr>
        </p:nvGraphicFramePr>
        <p:xfrm>
          <a:off x="4143325" y="3429000"/>
          <a:ext cx="4029075" cy="650875"/>
        </p:xfrm>
        <a:graphic>
          <a:graphicData uri="http://schemas.openxmlformats.org/presentationml/2006/ole">
            <mc:AlternateContent xmlns:mc="http://schemas.openxmlformats.org/markup-compatibility/2006">
              <mc:Choice xmlns:v="urn:schemas-microsoft-com:vml" Requires="v">
                <p:oleObj spid="_x0000_s77920" name="公式" r:id="rId6" imgW="1981080" imgH="457200" progId="Equation.3">
                  <p:embed/>
                </p:oleObj>
              </mc:Choice>
              <mc:Fallback>
                <p:oleObj name="公式" r:id="rId6" imgW="198108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3325" y="3429000"/>
                        <a:ext cx="4029075" cy="650875"/>
                      </a:xfrm>
                      <a:prstGeom prst="rect">
                        <a:avLst/>
                      </a:prstGeom>
                      <a:solidFill>
                        <a:srgbClr val="FFFFBD"/>
                      </a:solidFill>
                      <a:effectLst>
                        <a:outerShdw dist="53882" dir="13500000" algn="ctr" rotWithShape="0">
                          <a:srgbClr val="808080">
                            <a:alpha val="50000"/>
                          </a:srgbClr>
                        </a:outerShdw>
                      </a:effec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681266415"/>
              </p:ext>
            </p:extLst>
          </p:nvPr>
        </p:nvGraphicFramePr>
        <p:xfrm>
          <a:off x="73025" y="4022725"/>
          <a:ext cx="3873500" cy="2241550"/>
        </p:xfrm>
        <a:graphic>
          <a:graphicData uri="http://schemas.openxmlformats.org/presentationml/2006/ole">
            <mc:AlternateContent xmlns:mc="http://schemas.openxmlformats.org/markup-compatibility/2006">
              <mc:Choice xmlns:v="urn:schemas-microsoft-com:vml" Requires="v">
                <p:oleObj spid="_x0000_s77921" name="公式" r:id="rId8" imgW="1904760" imgH="1574640" progId="Equation.3">
                  <p:embed/>
                </p:oleObj>
              </mc:Choice>
              <mc:Fallback>
                <p:oleObj name="公式" r:id="rId8" imgW="1904760" imgH="1574640" progId="Equation.3">
                  <p:embed/>
                  <p:pic>
                    <p:nvPicPr>
                      <p:cNvPr id="0" name="Object 182"/>
                      <p:cNvPicPr>
                        <a:picLocks noChangeAspect="1" noChangeArrowheads="1"/>
                      </p:cNvPicPr>
                      <p:nvPr/>
                    </p:nvPicPr>
                    <p:blipFill>
                      <a:blip r:embed="rId9"/>
                      <a:srcRect/>
                      <a:stretch>
                        <a:fillRect/>
                      </a:stretch>
                    </p:blipFill>
                    <p:spPr bwMode="auto">
                      <a:xfrm>
                        <a:off x="73025" y="4022725"/>
                        <a:ext cx="3873500" cy="2241550"/>
                      </a:xfrm>
                      <a:prstGeom prst="rect">
                        <a:avLst/>
                      </a:prstGeom>
                      <a:solidFill>
                        <a:srgbClr val="FFFFBD"/>
                      </a:solidFill>
                      <a:ln>
                        <a:noFill/>
                      </a:ln>
                      <a:effectLst>
                        <a:outerShdw dist="53882" dir="135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Box 17"/>
          <p:cNvSpPr txBox="1"/>
          <p:nvPr/>
        </p:nvSpPr>
        <p:spPr>
          <a:xfrm>
            <a:off x="2460530" y="6274495"/>
            <a:ext cx="6647974" cy="584775"/>
          </a:xfrm>
          <a:prstGeom prst="rect">
            <a:avLst/>
          </a:prstGeom>
          <a:solidFill>
            <a:srgbClr val="0070C0"/>
          </a:solidFill>
        </p:spPr>
        <p:txBody>
          <a:bodyPr wrap="none" rtlCol="0">
            <a:spAutoFit/>
          </a:bodyPr>
          <a:lstStyle/>
          <a:p>
            <a:r>
              <a:rPr lang="en-US" altLang="zh-CN" sz="3200" b="0" dirty="0">
                <a:solidFill>
                  <a:schemeClr val="bg1"/>
                </a:solidFill>
                <a:latin typeface="Calibri" panose="020F0502020204030204" pitchFamily="34" charset="0"/>
                <a:ea typeface="黑体" panose="02010609060101010101" pitchFamily="49" charset="-122"/>
                <a:cs typeface="Calibri" panose="020F0502020204030204" pitchFamily="34" charset="0"/>
              </a:rPr>
              <a:t>D7~D0</a:t>
            </a:r>
            <a:r>
              <a:rPr lang="zh-CN" altLang="en-US" sz="3200" b="0" dirty="0">
                <a:solidFill>
                  <a:schemeClr val="bg1"/>
                </a:solidFill>
                <a:latin typeface="Calibri" panose="020F0502020204030204" pitchFamily="34" charset="0"/>
                <a:ea typeface="黑体" panose="02010609060101010101" pitchFamily="49" charset="-122"/>
                <a:cs typeface="Calibri" panose="020F0502020204030204" pitchFamily="34" charset="0"/>
              </a:rPr>
              <a:t>为特定组合：任意函数发生器</a:t>
            </a:r>
            <a:endParaRPr lang="en-US" altLang="zh-CN" sz="3200" b="0" dirty="0">
              <a:solidFill>
                <a:schemeClr val="bg1"/>
              </a:solidFill>
              <a:latin typeface="Calibri" panose="020F0502020204030204" pitchFamily="34" charset="0"/>
              <a:ea typeface="黑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1566493491"/>
      </p:ext>
    </p:extLst>
  </p:cSld>
  <p:clrMapOvr>
    <a:masterClrMapping/>
  </p:clrMapOvr>
  <mc:AlternateContent xmlns:mc="http://schemas.openxmlformats.org/markup-compatibility/2006" xmlns:p14="http://schemas.microsoft.com/office/powerpoint/2010/main">
    <mc:Choice Requires="p14">
      <p:transition p14:dur="0">
        <p:sndAc>
          <p:stSnd>
            <p:snd r:embed="rId4" name="projctor.wav"/>
          </p:stSnd>
        </p:sndAc>
      </p:transition>
    </mc:Choice>
    <mc:Fallback xmlns="">
      <p:transition>
        <p:sndAc>
          <p:stSnd>
            <p:snd r:embed="rId10" name="projctor.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idx="4294967295"/>
          </p:nvPr>
        </p:nvSpPr>
        <p:spPr>
          <a:xfrm>
            <a:off x="684213" y="404813"/>
            <a:ext cx="6767512" cy="368300"/>
          </a:xfrm>
        </p:spPr>
        <p:txBody>
          <a:bodyPr/>
          <a:lstStyle/>
          <a:p>
            <a:pPr>
              <a:spcBef>
                <a:spcPct val="50000"/>
              </a:spcBef>
            </a:pPr>
            <a:r>
              <a:rPr lang="zh-CN" altLang="en-US" i="0">
                <a:solidFill>
                  <a:schemeClr val="accent1"/>
                </a:solidFill>
                <a:latin typeface="Times New Roman" pitchFamily="18" charset="0"/>
                <a:cs typeface="Times New Roman" pitchFamily="18" charset="0"/>
              </a:rPr>
              <a:t>利用数据选择器实现逻辑函数</a:t>
            </a:r>
            <a:endParaRPr lang="en-US" altLang="zh-CN" i="0">
              <a:solidFill>
                <a:schemeClr val="accent1"/>
              </a:solidFill>
              <a:latin typeface="Times New Roman" pitchFamily="18" charset="0"/>
              <a:cs typeface="Times New Roman" pitchFamily="18" charset="0"/>
            </a:endParaRPr>
          </a:p>
        </p:txBody>
      </p:sp>
      <p:sp>
        <p:nvSpPr>
          <p:cNvPr id="297088" name="Text Box 128"/>
          <p:cNvSpPr txBox="1">
            <a:spLocks noChangeArrowheads="1"/>
          </p:cNvSpPr>
          <p:nvPr/>
        </p:nvSpPr>
        <p:spPr bwMode="auto">
          <a:xfrm>
            <a:off x="695325" y="2060575"/>
            <a:ext cx="6972300" cy="1108075"/>
          </a:xfrm>
          <a:prstGeom prst="rect">
            <a:avLst/>
          </a:prstGeom>
          <a:noFill/>
          <a:ln w="38100">
            <a:noFill/>
            <a:miter lim="800000"/>
            <a:headEnd/>
            <a:tailEnd/>
          </a:ln>
        </p:spPr>
        <p:txBody>
          <a:bodyPr>
            <a:spAutoFit/>
          </a:bodyPr>
          <a:lstStyle/>
          <a:p>
            <a:pPr>
              <a:lnSpc>
                <a:spcPct val="110000"/>
              </a:lnSpc>
            </a:pPr>
            <a:r>
              <a:rPr kumimoji="1" lang="zh-CN" altLang="en-US" sz="2000" b="1">
                <a:solidFill>
                  <a:schemeClr val="tx1"/>
                </a:solidFill>
                <a:ea typeface="楷体_GB2312" pitchFamily="49" charset="-122"/>
              </a:rPr>
              <a:t>解：使用</a:t>
            </a:r>
            <a:r>
              <a:rPr kumimoji="1" lang="en-US" altLang="zh-CN" sz="2000" b="1">
                <a:solidFill>
                  <a:schemeClr val="tx1"/>
                </a:solidFill>
                <a:ea typeface="楷体_GB2312" pitchFamily="49" charset="-122"/>
              </a:rPr>
              <a:t>8</a:t>
            </a:r>
            <a:r>
              <a:rPr kumimoji="1" lang="zh-CN" altLang="en-US" sz="2000" b="1">
                <a:solidFill>
                  <a:schemeClr val="tx1"/>
                </a:solidFill>
                <a:ea typeface="楷体_GB2312" pitchFamily="49" charset="-122"/>
              </a:rPr>
              <a:t>选</a:t>
            </a:r>
            <a:r>
              <a:rPr kumimoji="1" lang="en-US" altLang="zh-CN" sz="2000" b="1">
                <a:solidFill>
                  <a:schemeClr val="tx1"/>
                </a:solidFill>
                <a:ea typeface="楷体_GB2312" pitchFamily="49" charset="-122"/>
              </a:rPr>
              <a:t>1</a:t>
            </a:r>
            <a:r>
              <a:rPr kumimoji="1" lang="zh-CN" altLang="en-US" sz="2000" b="1">
                <a:solidFill>
                  <a:schemeClr val="tx1"/>
                </a:solidFill>
                <a:ea typeface="楷体_GB2312" pitchFamily="49" charset="-122"/>
              </a:rPr>
              <a:t>数据选择器</a:t>
            </a:r>
            <a:r>
              <a:rPr kumimoji="1" lang="en-US" altLang="zh-CN" sz="2000" b="1">
                <a:solidFill>
                  <a:schemeClr val="tx1"/>
                </a:solidFill>
                <a:ea typeface="楷体_GB2312" pitchFamily="49" charset="-122"/>
              </a:rPr>
              <a:t>74</a:t>
            </a:r>
            <a:r>
              <a:rPr kumimoji="1" lang="en-US" altLang="zh-CN" sz="2000" b="1">
                <a:solidFill>
                  <a:schemeClr val="tx1"/>
                </a:solidFill>
                <a:ea typeface="楷体_GB2312" pitchFamily="49" charset="-122"/>
                <a:sym typeface="Symbol" pitchFamily="18" charset="2"/>
              </a:rPr>
              <a:t>151</a:t>
            </a:r>
          </a:p>
          <a:p>
            <a:pPr>
              <a:lnSpc>
                <a:spcPct val="110000"/>
              </a:lnSpc>
            </a:pPr>
            <a:r>
              <a:rPr kumimoji="1" lang="zh-CN" altLang="en-US" sz="2000" b="1">
                <a:solidFill>
                  <a:schemeClr val="tx1"/>
                </a:solidFill>
                <a:ea typeface="楷体_GB2312" pitchFamily="49" charset="-122"/>
              </a:rPr>
              <a:t>      将逻辑函数的输入变量作为数据选择器的地址输入。</a:t>
            </a:r>
            <a:endParaRPr kumimoji="1" lang="en-US" altLang="zh-CN" sz="2000" b="1">
              <a:solidFill>
                <a:schemeClr val="tx1"/>
              </a:solidFill>
              <a:ea typeface="楷体_GB2312" pitchFamily="49" charset="-122"/>
            </a:endParaRPr>
          </a:p>
          <a:p>
            <a:pPr>
              <a:lnSpc>
                <a:spcPct val="110000"/>
              </a:lnSpc>
            </a:pPr>
            <a:r>
              <a:rPr lang="zh-CN" altLang="en-US" sz="2000" b="1">
                <a:solidFill>
                  <a:schemeClr val="tx1"/>
                </a:solidFill>
              </a:rPr>
              <a:t>      首先将组合逻辑函数变换为最小项之和的标准形式：</a:t>
            </a:r>
            <a:endParaRPr lang="en-US" altLang="zh-CN" sz="2000" b="1">
              <a:solidFill>
                <a:schemeClr val="tx1"/>
              </a:solidFill>
            </a:endParaRPr>
          </a:p>
        </p:txBody>
      </p:sp>
      <p:sp>
        <p:nvSpPr>
          <p:cNvPr id="297149" name="Text Box 189"/>
          <p:cNvSpPr txBox="1">
            <a:spLocks noChangeArrowheads="1"/>
          </p:cNvSpPr>
          <p:nvPr/>
        </p:nvSpPr>
        <p:spPr bwMode="auto">
          <a:xfrm>
            <a:off x="1116013" y="5013325"/>
            <a:ext cx="3613150" cy="1209675"/>
          </a:xfrm>
          <a:prstGeom prst="rect">
            <a:avLst/>
          </a:prstGeom>
          <a:noFill/>
          <a:ln w="38100">
            <a:noFill/>
            <a:miter lim="800000"/>
            <a:headEnd/>
            <a:tailEnd/>
          </a:ln>
        </p:spPr>
        <p:txBody>
          <a:bodyPr>
            <a:spAutoFit/>
          </a:bodyPr>
          <a:lstStyle/>
          <a:p>
            <a:pPr>
              <a:lnSpc>
                <a:spcPct val="110000"/>
              </a:lnSpc>
            </a:pPr>
            <a:r>
              <a:rPr kumimoji="1" lang="zh-CN" altLang="en-US" sz="2200" b="1">
                <a:solidFill>
                  <a:schemeClr val="tx1"/>
                </a:solidFill>
              </a:rPr>
              <a:t>比较</a:t>
            </a:r>
            <a:r>
              <a:rPr kumimoji="1" lang="en-US" altLang="zh-CN" sz="2200" b="1" i="1">
                <a:solidFill>
                  <a:schemeClr val="tx1"/>
                </a:solidFill>
              </a:rPr>
              <a:t>F</a:t>
            </a:r>
            <a:r>
              <a:rPr kumimoji="1" lang="zh-CN" altLang="en-US" sz="2200" b="1">
                <a:solidFill>
                  <a:schemeClr val="tx1"/>
                </a:solidFill>
              </a:rPr>
              <a:t>和</a:t>
            </a:r>
            <a:r>
              <a:rPr kumimoji="1" lang="en-US" altLang="zh-CN" sz="2200" b="1" i="1">
                <a:solidFill>
                  <a:schemeClr val="tx1"/>
                </a:solidFill>
              </a:rPr>
              <a:t>Y</a:t>
            </a:r>
            <a:r>
              <a:rPr kumimoji="1" lang="zh-CN" altLang="en-US" sz="2200" b="1">
                <a:solidFill>
                  <a:schemeClr val="tx1"/>
                </a:solidFill>
              </a:rPr>
              <a:t>，得：</a:t>
            </a:r>
          </a:p>
          <a:p>
            <a:pPr>
              <a:lnSpc>
                <a:spcPct val="110000"/>
              </a:lnSpc>
            </a:pPr>
            <a:r>
              <a:rPr kumimoji="1" lang="en-US" altLang="zh-CN" sz="2200" b="1">
                <a:solidFill>
                  <a:schemeClr val="tx1"/>
                </a:solidFill>
              </a:rPr>
              <a:t>D</a:t>
            </a:r>
            <a:r>
              <a:rPr kumimoji="1" lang="en-US" altLang="zh-CN" sz="2200" b="1" baseline="-25000">
                <a:solidFill>
                  <a:schemeClr val="tx1"/>
                </a:solidFill>
              </a:rPr>
              <a:t>0</a:t>
            </a:r>
            <a:r>
              <a:rPr kumimoji="1" lang="en-US" altLang="zh-CN" sz="2200" b="1">
                <a:solidFill>
                  <a:schemeClr val="tx1"/>
                </a:solidFill>
              </a:rPr>
              <a:t>=0</a:t>
            </a:r>
            <a:r>
              <a:rPr kumimoji="1" lang="zh-CN" altLang="en-US" sz="2200" b="1">
                <a:solidFill>
                  <a:schemeClr val="tx1"/>
                </a:solidFill>
              </a:rPr>
              <a:t>，</a:t>
            </a:r>
            <a:r>
              <a:rPr kumimoji="1" lang="en-US" altLang="zh-CN" sz="2200" b="1">
                <a:solidFill>
                  <a:schemeClr val="tx1"/>
                </a:solidFill>
              </a:rPr>
              <a:t>D</a:t>
            </a:r>
            <a:r>
              <a:rPr kumimoji="1" lang="en-US" altLang="zh-CN" sz="2200" b="1" baseline="-25000">
                <a:solidFill>
                  <a:schemeClr val="tx1"/>
                </a:solidFill>
              </a:rPr>
              <a:t>1</a:t>
            </a:r>
            <a:r>
              <a:rPr kumimoji="1" lang="en-US" altLang="zh-CN" sz="2200" b="1">
                <a:solidFill>
                  <a:schemeClr val="tx1"/>
                </a:solidFill>
              </a:rPr>
              <a:t>=1</a:t>
            </a:r>
            <a:r>
              <a:rPr kumimoji="1" lang="zh-CN" altLang="en-US" sz="2200" b="1" i="1">
                <a:solidFill>
                  <a:schemeClr val="tx1"/>
                </a:solidFill>
              </a:rPr>
              <a:t>，</a:t>
            </a:r>
            <a:r>
              <a:rPr kumimoji="1" lang="en-US" altLang="zh-CN" sz="2200" b="1">
                <a:solidFill>
                  <a:schemeClr val="tx1"/>
                </a:solidFill>
              </a:rPr>
              <a:t>D</a:t>
            </a:r>
            <a:r>
              <a:rPr kumimoji="1" lang="en-US" altLang="zh-CN" sz="2200" b="1" baseline="-25000">
                <a:solidFill>
                  <a:schemeClr val="tx1"/>
                </a:solidFill>
              </a:rPr>
              <a:t>2</a:t>
            </a:r>
            <a:r>
              <a:rPr kumimoji="1" lang="en-US" altLang="zh-CN" sz="2200" b="1">
                <a:solidFill>
                  <a:schemeClr val="tx1"/>
                </a:solidFill>
              </a:rPr>
              <a:t>=1</a:t>
            </a:r>
            <a:r>
              <a:rPr kumimoji="1" lang="zh-CN" altLang="en-US" sz="2200" b="1">
                <a:solidFill>
                  <a:schemeClr val="tx1"/>
                </a:solidFill>
              </a:rPr>
              <a:t>，</a:t>
            </a:r>
            <a:r>
              <a:rPr kumimoji="1" lang="en-US" altLang="zh-CN" sz="2200" b="1">
                <a:solidFill>
                  <a:schemeClr val="tx1"/>
                </a:solidFill>
              </a:rPr>
              <a:t>D</a:t>
            </a:r>
            <a:r>
              <a:rPr kumimoji="1" lang="en-US" altLang="zh-CN" sz="2200" b="1" baseline="-25000">
                <a:solidFill>
                  <a:schemeClr val="tx1"/>
                </a:solidFill>
              </a:rPr>
              <a:t>3</a:t>
            </a:r>
            <a:r>
              <a:rPr kumimoji="1" lang="en-US" altLang="zh-CN" sz="2200" b="1">
                <a:solidFill>
                  <a:schemeClr val="tx1"/>
                </a:solidFill>
              </a:rPr>
              <a:t>=0</a:t>
            </a:r>
            <a:r>
              <a:rPr kumimoji="1" lang="zh-CN" altLang="en-US" sz="2200" b="1">
                <a:solidFill>
                  <a:schemeClr val="tx1"/>
                </a:solidFill>
              </a:rPr>
              <a:t>，</a:t>
            </a:r>
            <a:r>
              <a:rPr kumimoji="1" lang="en-US" altLang="zh-CN" sz="2200" b="1">
                <a:solidFill>
                  <a:schemeClr val="tx1"/>
                </a:solidFill>
              </a:rPr>
              <a:t>D</a:t>
            </a:r>
            <a:r>
              <a:rPr kumimoji="1" lang="en-US" altLang="zh-CN" sz="2200" b="1" baseline="-25000">
                <a:solidFill>
                  <a:schemeClr val="tx1"/>
                </a:solidFill>
              </a:rPr>
              <a:t>4</a:t>
            </a:r>
            <a:r>
              <a:rPr kumimoji="1" lang="en-US" altLang="zh-CN" sz="2200" b="1">
                <a:solidFill>
                  <a:schemeClr val="tx1"/>
                </a:solidFill>
              </a:rPr>
              <a:t>=0</a:t>
            </a:r>
            <a:r>
              <a:rPr kumimoji="1" lang="zh-CN" altLang="en-US" sz="2200" b="1">
                <a:solidFill>
                  <a:schemeClr val="tx1"/>
                </a:solidFill>
              </a:rPr>
              <a:t>，</a:t>
            </a:r>
            <a:r>
              <a:rPr kumimoji="1" lang="en-US" altLang="zh-CN" sz="2200" b="1">
                <a:solidFill>
                  <a:schemeClr val="tx1"/>
                </a:solidFill>
              </a:rPr>
              <a:t>D</a:t>
            </a:r>
            <a:r>
              <a:rPr kumimoji="1" lang="en-US" altLang="zh-CN" sz="2200" b="1" baseline="-25000">
                <a:solidFill>
                  <a:schemeClr val="tx1"/>
                </a:solidFill>
              </a:rPr>
              <a:t>5</a:t>
            </a:r>
            <a:r>
              <a:rPr kumimoji="1" lang="en-US" altLang="zh-CN" sz="2200" b="1">
                <a:solidFill>
                  <a:schemeClr val="tx1"/>
                </a:solidFill>
              </a:rPr>
              <a:t>=0</a:t>
            </a:r>
            <a:r>
              <a:rPr kumimoji="1" lang="zh-CN" altLang="en-US" sz="2200" b="1">
                <a:solidFill>
                  <a:schemeClr val="tx1"/>
                </a:solidFill>
              </a:rPr>
              <a:t>，</a:t>
            </a:r>
            <a:r>
              <a:rPr kumimoji="1" lang="en-US" altLang="zh-CN" sz="2200" b="1">
                <a:solidFill>
                  <a:schemeClr val="tx1"/>
                </a:solidFill>
              </a:rPr>
              <a:t>D</a:t>
            </a:r>
            <a:r>
              <a:rPr kumimoji="1" lang="en-US" altLang="zh-CN" sz="2200" b="1" baseline="-25000">
                <a:solidFill>
                  <a:schemeClr val="tx1"/>
                </a:solidFill>
              </a:rPr>
              <a:t>6</a:t>
            </a:r>
            <a:r>
              <a:rPr kumimoji="1" lang="en-US" altLang="zh-CN" sz="2200" b="1">
                <a:solidFill>
                  <a:schemeClr val="tx1"/>
                </a:solidFill>
              </a:rPr>
              <a:t>=1</a:t>
            </a:r>
            <a:r>
              <a:rPr kumimoji="1" lang="zh-CN" altLang="en-US" sz="2200" b="1">
                <a:solidFill>
                  <a:schemeClr val="tx1"/>
                </a:solidFill>
              </a:rPr>
              <a:t>，</a:t>
            </a:r>
            <a:r>
              <a:rPr kumimoji="1" lang="en-US" altLang="zh-CN" sz="2200" b="1">
                <a:solidFill>
                  <a:schemeClr val="tx1"/>
                </a:solidFill>
              </a:rPr>
              <a:t>D</a:t>
            </a:r>
            <a:r>
              <a:rPr kumimoji="1" lang="en-US" altLang="zh-CN" sz="2200" b="1" baseline="-25000">
                <a:solidFill>
                  <a:schemeClr val="tx1"/>
                </a:solidFill>
              </a:rPr>
              <a:t>7</a:t>
            </a:r>
            <a:r>
              <a:rPr kumimoji="1" lang="en-US" altLang="zh-CN" sz="2200" b="1">
                <a:solidFill>
                  <a:schemeClr val="tx1"/>
                </a:solidFill>
              </a:rPr>
              <a:t>=1</a:t>
            </a:r>
            <a:endParaRPr kumimoji="1" lang="zh-CN" altLang="en-US" sz="2200" b="1">
              <a:solidFill>
                <a:schemeClr val="tx1"/>
              </a:solidFill>
            </a:endParaRPr>
          </a:p>
        </p:txBody>
      </p:sp>
      <p:grpSp>
        <p:nvGrpSpPr>
          <p:cNvPr id="2" name="Group 208"/>
          <p:cNvGrpSpPr>
            <a:grpSpLocks/>
          </p:cNvGrpSpPr>
          <p:nvPr/>
        </p:nvGrpSpPr>
        <p:grpSpPr bwMode="auto">
          <a:xfrm>
            <a:off x="5183188" y="3213100"/>
            <a:ext cx="3636962" cy="2946400"/>
            <a:chOff x="1740" y="2464"/>
            <a:chExt cx="2291" cy="1856"/>
          </a:xfrm>
        </p:grpSpPr>
        <p:sp>
          <p:nvSpPr>
            <p:cNvPr id="30733" name="Rectangle 139"/>
            <p:cNvSpPr>
              <a:spLocks noChangeArrowheads="1"/>
            </p:cNvSpPr>
            <p:nvPr/>
          </p:nvSpPr>
          <p:spPr bwMode="auto">
            <a:xfrm>
              <a:off x="2246" y="2900"/>
              <a:ext cx="1784" cy="848"/>
            </a:xfrm>
            <a:prstGeom prst="rect">
              <a:avLst/>
            </a:prstGeom>
            <a:noFill/>
            <a:ln w="38100">
              <a:solidFill>
                <a:schemeClr val="tx1"/>
              </a:solidFill>
              <a:miter lim="800000"/>
              <a:headEnd/>
              <a:tailEnd/>
            </a:ln>
          </p:spPr>
          <p:txBody>
            <a:bodyPr wrap="none" anchor="ctr"/>
            <a:lstStyle/>
            <a:p>
              <a:endParaRPr lang="zh-CN" altLang="en-US" b="1"/>
            </a:p>
          </p:txBody>
        </p:sp>
        <p:sp>
          <p:nvSpPr>
            <p:cNvPr id="30734" name="Text Box 140"/>
            <p:cNvSpPr txBox="1">
              <a:spLocks noChangeArrowheads="1"/>
            </p:cNvSpPr>
            <p:nvPr/>
          </p:nvSpPr>
          <p:spPr bwMode="auto">
            <a:xfrm>
              <a:off x="2606" y="3146"/>
              <a:ext cx="1209" cy="288"/>
            </a:xfrm>
            <a:prstGeom prst="rect">
              <a:avLst/>
            </a:prstGeom>
            <a:noFill/>
            <a:ln w="38100">
              <a:noFill/>
              <a:miter lim="800000"/>
              <a:headEnd/>
              <a:tailEnd/>
            </a:ln>
          </p:spPr>
          <p:txBody>
            <a:bodyPr>
              <a:spAutoFit/>
            </a:bodyPr>
            <a:lstStyle/>
            <a:p>
              <a:pPr>
                <a:spcBef>
                  <a:spcPct val="50000"/>
                </a:spcBef>
              </a:pPr>
              <a:r>
                <a:rPr kumimoji="1" lang="zh-CN" altLang="en-US" b="1">
                  <a:solidFill>
                    <a:srgbClr val="FF9900"/>
                  </a:solidFill>
                </a:rPr>
                <a:t>   </a:t>
              </a:r>
              <a:r>
                <a:rPr kumimoji="1" lang="en-US" altLang="zh-CN" b="1">
                  <a:solidFill>
                    <a:srgbClr val="FF9900"/>
                  </a:solidFill>
                </a:rPr>
                <a:t>74</a:t>
              </a:r>
              <a:r>
                <a:rPr kumimoji="1" lang="en-US" altLang="zh-CN" b="1">
                  <a:solidFill>
                    <a:srgbClr val="FF9900"/>
                  </a:solidFill>
                  <a:sym typeface="Symbol" pitchFamily="18" charset="2"/>
                </a:rPr>
                <a:t>151</a:t>
              </a:r>
              <a:endParaRPr kumimoji="1" lang="en-US" altLang="zh-CN" b="1">
                <a:solidFill>
                  <a:srgbClr val="FF9900"/>
                </a:solidFill>
              </a:endParaRPr>
            </a:p>
          </p:txBody>
        </p:sp>
        <p:sp>
          <p:nvSpPr>
            <p:cNvPr id="30735" name="Text Box 141"/>
            <p:cNvSpPr txBox="1">
              <a:spLocks noChangeArrowheads="1"/>
            </p:cNvSpPr>
            <p:nvPr/>
          </p:nvSpPr>
          <p:spPr bwMode="auto">
            <a:xfrm>
              <a:off x="2291" y="3445"/>
              <a:ext cx="1740" cy="446"/>
            </a:xfrm>
            <a:prstGeom prst="rect">
              <a:avLst/>
            </a:prstGeom>
            <a:noFill/>
            <a:ln w="38100">
              <a:noFill/>
              <a:miter lim="800000"/>
              <a:headEnd/>
              <a:tailEnd/>
            </a:ln>
          </p:spPr>
          <p:txBody>
            <a:bodyPr>
              <a:spAutoFit/>
            </a:bodyPr>
            <a:lstStyle/>
            <a:p>
              <a:pPr>
                <a:spcBef>
                  <a:spcPct val="50000"/>
                </a:spcBef>
              </a:pPr>
              <a:r>
                <a:rPr kumimoji="1" lang="en-US" altLang="zh-CN" sz="2000" b="1">
                  <a:solidFill>
                    <a:schemeClr val="tx1"/>
                  </a:solidFill>
                </a:rPr>
                <a:t>D</a:t>
              </a:r>
              <a:r>
                <a:rPr kumimoji="1" lang="en-US" altLang="zh-CN" sz="2000" b="1" baseline="-25000">
                  <a:solidFill>
                    <a:schemeClr val="tx1"/>
                  </a:solidFill>
                </a:rPr>
                <a:t>7 </a:t>
              </a:r>
              <a:r>
                <a:rPr kumimoji="1" lang="en-US" altLang="zh-CN" sz="2000" b="1">
                  <a:solidFill>
                    <a:schemeClr val="tx1"/>
                  </a:solidFill>
                </a:rPr>
                <a:t>D</a:t>
              </a:r>
              <a:r>
                <a:rPr kumimoji="1" lang="en-US" altLang="zh-CN" sz="2000" b="1" baseline="-25000">
                  <a:solidFill>
                    <a:schemeClr val="tx1"/>
                  </a:solidFill>
                </a:rPr>
                <a:t>6 </a:t>
              </a:r>
              <a:r>
                <a:rPr kumimoji="1" lang="en-US" altLang="zh-CN" sz="2000" b="1">
                  <a:solidFill>
                    <a:schemeClr val="tx1"/>
                  </a:solidFill>
                </a:rPr>
                <a:t>D</a:t>
              </a:r>
              <a:r>
                <a:rPr kumimoji="1" lang="en-US" altLang="zh-CN" sz="2000" b="1" baseline="-25000">
                  <a:solidFill>
                    <a:schemeClr val="tx1"/>
                  </a:solidFill>
                </a:rPr>
                <a:t>5 </a:t>
              </a:r>
              <a:r>
                <a:rPr kumimoji="1" lang="en-US" altLang="zh-CN" sz="2000" b="1">
                  <a:solidFill>
                    <a:schemeClr val="tx1"/>
                  </a:solidFill>
                </a:rPr>
                <a:t>D</a:t>
              </a:r>
              <a:r>
                <a:rPr kumimoji="1" lang="en-US" altLang="zh-CN" sz="2000" b="1" baseline="-25000">
                  <a:solidFill>
                    <a:schemeClr val="tx1"/>
                  </a:solidFill>
                </a:rPr>
                <a:t>4 </a:t>
              </a:r>
              <a:r>
                <a:rPr kumimoji="1" lang="en-US" altLang="zh-CN" sz="2000" b="1">
                  <a:solidFill>
                    <a:schemeClr val="tx1"/>
                  </a:solidFill>
                </a:rPr>
                <a:t>D</a:t>
              </a:r>
              <a:r>
                <a:rPr kumimoji="1" lang="en-US" altLang="zh-CN" sz="2000" b="1" baseline="-25000">
                  <a:solidFill>
                    <a:schemeClr val="tx1"/>
                  </a:solidFill>
                </a:rPr>
                <a:t>3  </a:t>
              </a:r>
              <a:r>
                <a:rPr kumimoji="1" lang="en-US" altLang="zh-CN" sz="2000" b="1">
                  <a:solidFill>
                    <a:schemeClr val="tx1"/>
                  </a:solidFill>
                </a:rPr>
                <a:t>D</a:t>
              </a:r>
              <a:r>
                <a:rPr kumimoji="1" lang="en-US" altLang="zh-CN" sz="2000" b="1" baseline="-25000">
                  <a:solidFill>
                    <a:schemeClr val="tx1"/>
                  </a:solidFill>
                </a:rPr>
                <a:t>2 </a:t>
              </a:r>
              <a:r>
                <a:rPr kumimoji="1" lang="en-US" altLang="zh-CN" sz="2000" b="1">
                  <a:solidFill>
                    <a:schemeClr val="tx1"/>
                  </a:solidFill>
                </a:rPr>
                <a:t>D</a:t>
              </a:r>
              <a:r>
                <a:rPr kumimoji="1" lang="en-US" altLang="zh-CN" sz="2000" b="1" baseline="-25000">
                  <a:solidFill>
                    <a:schemeClr val="tx1"/>
                  </a:solidFill>
                </a:rPr>
                <a:t>1 </a:t>
              </a:r>
              <a:r>
                <a:rPr kumimoji="1" lang="en-US" altLang="zh-CN" sz="2000" b="1">
                  <a:solidFill>
                    <a:schemeClr val="tx1"/>
                  </a:solidFill>
                </a:rPr>
                <a:t>D</a:t>
              </a:r>
              <a:r>
                <a:rPr kumimoji="1" lang="en-US" altLang="zh-CN" sz="2000" b="1" baseline="-25000">
                  <a:solidFill>
                    <a:schemeClr val="tx1"/>
                  </a:solidFill>
                </a:rPr>
                <a:t>0</a:t>
              </a:r>
            </a:p>
          </p:txBody>
        </p:sp>
        <p:sp>
          <p:nvSpPr>
            <p:cNvPr id="30736" name="Text Box 142"/>
            <p:cNvSpPr txBox="1">
              <a:spLocks noChangeArrowheads="1"/>
            </p:cNvSpPr>
            <p:nvPr/>
          </p:nvSpPr>
          <p:spPr bwMode="auto">
            <a:xfrm>
              <a:off x="2212" y="3115"/>
              <a:ext cx="351" cy="330"/>
            </a:xfrm>
            <a:prstGeom prst="rect">
              <a:avLst/>
            </a:prstGeom>
            <a:noFill/>
            <a:ln w="38100">
              <a:noFill/>
              <a:miter lim="800000"/>
              <a:headEnd/>
              <a:tailEnd/>
            </a:ln>
          </p:spPr>
          <p:txBody>
            <a:bodyPr>
              <a:spAutoFit/>
            </a:bodyPr>
            <a:lstStyle/>
            <a:p>
              <a:pPr>
                <a:lnSpc>
                  <a:spcPct val="70000"/>
                </a:lnSpc>
                <a:spcBef>
                  <a:spcPct val="50000"/>
                </a:spcBef>
              </a:pPr>
              <a:r>
                <a:rPr kumimoji="1" lang="en-US" altLang="zh-CN" sz="2000" b="1">
                  <a:solidFill>
                    <a:schemeClr val="tx1"/>
                  </a:solidFill>
                </a:rPr>
                <a:t>A</a:t>
              </a:r>
              <a:r>
                <a:rPr kumimoji="1" lang="en-US" altLang="zh-CN" sz="2000" b="1" baseline="-25000">
                  <a:solidFill>
                    <a:schemeClr val="tx1"/>
                  </a:solidFill>
                </a:rPr>
                <a:t>1</a:t>
              </a:r>
              <a:r>
                <a:rPr kumimoji="1" lang="en-US" altLang="zh-CN" sz="2000" b="1">
                  <a:solidFill>
                    <a:schemeClr val="tx1"/>
                  </a:solidFill>
                </a:rPr>
                <a:t>A</a:t>
              </a:r>
              <a:r>
                <a:rPr kumimoji="1" lang="en-US" altLang="zh-CN" sz="2000" b="1" baseline="-25000">
                  <a:solidFill>
                    <a:schemeClr val="tx1"/>
                  </a:solidFill>
                </a:rPr>
                <a:t>0</a:t>
              </a:r>
            </a:p>
          </p:txBody>
        </p:sp>
        <p:sp>
          <p:nvSpPr>
            <p:cNvPr id="30737" name="Text Box 143"/>
            <p:cNvSpPr txBox="1">
              <a:spLocks noChangeArrowheads="1"/>
            </p:cNvSpPr>
            <p:nvPr/>
          </p:nvSpPr>
          <p:spPr bwMode="auto">
            <a:xfrm>
              <a:off x="3013" y="2856"/>
              <a:ext cx="351" cy="250"/>
            </a:xfrm>
            <a:prstGeom prst="rect">
              <a:avLst/>
            </a:prstGeom>
            <a:noFill/>
            <a:ln w="38100">
              <a:noFill/>
              <a:miter lim="800000"/>
              <a:headEnd/>
              <a:tailEnd/>
            </a:ln>
          </p:spPr>
          <p:txBody>
            <a:bodyPr>
              <a:spAutoFit/>
            </a:bodyPr>
            <a:lstStyle/>
            <a:p>
              <a:pPr>
                <a:spcBef>
                  <a:spcPct val="50000"/>
                </a:spcBef>
              </a:pPr>
              <a:r>
                <a:rPr kumimoji="1" lang="en-US" altLang="zh-CN" sz="2000" b="1">
                  <a:solidFill>
                    <a:schemeClr val="tx1"/>
                  </a:solidFill>
                </a:rPr>
                <a:t>Y</a:t>
              </a:r>
              <a:endParaRPr kumimoji="1" lang="en-US" altLang="zh-CN" sz="2000" b="1" baseline="-25000">
                <a:solidFill>
                  <a:schemeClr val="tx1"/>
                </a:solidFill>
              </a:endParaRPr>
            </a:p>
          </p:txBody>
        </p:sp>
        <p:sp>
          <p:nvSpPr>
            <p:cNvPr id="30738" name="Text Box 144"/>
            <p:cNvSpPr txBox="1">
              <a:spLocks noChangeArrowheads="1"/>
            </p:cNvSpPr>
            <p:nvPr/>
          </p:nvSpPr>
          <p:spPr bwMode="auto">
            <a:xfrm>
              <a:off x="2212" y="2878"/>
              <a:ext cx="351" cy="250"/>
            </a:xfrm>
            <a:prstGeom prst="rect">
              <a:avLst/>
            </a:prstGeom>
            <a:noFill/>
            <a:ln w="38100">
              <a:noFill/>
              <a:miter lim="800000"/>
              <a:headEnd/>
              <a:tailEnd/>
            </a:ln>
          </p:spPr>
          <p:txBody>
            <a:bodyPr>
              <a:spAutoFit/>
            </a:bodyPr>
            <a:lstStyle/>
            <a:p>
              <a:pPr>
                <a:spcBef>
                  <a:spcPct val="50000"/>
                </a:spcBef>
              </a:pPr>
              <a:r>
                <a:rPr kumimoji="1" lang="en-US" altLang="zh-CN" sz="2000" b="1">
                  <a:solidFill>
                    <a:schemeClr val="tx1"/>
                  </a:solidFill>
                </a:rPr>
                <a:t>A</a:t>
              </a:r>
              <a:r>
                <a:rPr kumimoji="1" lang="en-US" altLang="zh-CN" sz="2000" b="1" baseline="-25000">
                  <a:solidFill>
                    <a:schemeClr val="tx1"/>
                  </a:solidFill>
                </a:rPr>
                <a:t>2</a:t>
              </a:r>
            </a:p>
          </p:txBody>
        </p:sp>
        <p:sp>
          <p:nvSpPr>
            <p:cNvPr id="30739" name="Line 145"/>
            <p:cNvSpPr>
              <a:spLocks noChangeShapeType="1"/>
            </p:cNvSpPr>
            <p:nvPr/>
          </p:nvSpPr>
          <p:spPr bwMode="auto">
            <a:xfrm flipV="1">
              <a:off x="3128" y="2679"/>
              <a:ext cx="0" cy="224"/>
            </a:xfrm>
            <a:prstGeom prst="line">
              <a:avLst/>
            </a:prstGeom>
            <a:noFill/>
            <a:ln w="38100">
              <a:solidFill>
                <a:schemeClr val="tx1"/>
              </a:solidFill>
              <a:round/>
              <a:headEnd/>
              <a:tailEnd/>
            </a:ln>
          </p:spPr>
          <p:txBody>
            <a:bodyPr/>
            <a:lstStyle/>
            <a:p>
              <a:endParaRPr lang="zh-CN" altLang="en-US"/>
            </a:p>
          </p:txBody>
        </p:sp>
        <p:sp>
          <p:nvSpPr>
            <p:cNvPr id="30740" name="Text Box 146"/>
            <p:cNvSpPr txBox="1">
              <a:spLocks noChangeArrowheads="1"/>
            </p:cNvSpPr>
            <p:nvPr/>
          </p:nvSpPr>
          <p:spPr bwMode="auto">
            <a:xfrm>
              <a:off x="3037" y="2464"/>
              <a:ext cx="351" cy="250"/>
            </a:xfrm>
            <a:prstGeom prst="rect">
              <a:avLst/>
            </a:prstGeom>
            <a:noFill/>
            <a:ln w="38100">
              <a:noFill/>
              <a:miter lim="800000"/>
              <a:headEnd/>
              <a:tailEnd/>
            </a:ln>
          </p:spPr>
          <p:txBody>
            <a:bodyPr>
              <a:spAutoFit/>
            </a:bodyPr>
            <a:lstStyle/>
            <a:p>
              <a:pPr>
                <a:spcBef>
                  <a:spcPct val="50000"/>
                </a:spcBef>
              </a:pPr>
              <a:r>
                <a:rPr kumimoji="1" lang="en-US" altLang="zh-CN" sz="2000" b="1">
                  <a:solidFill>
                    <a:schemeClr val="tx1"/>
                  </a:solidFill>
                </a:rPr>
                <a:t>F</a:t>
              </a:r>
            </a:p>
          </p:txBody>
        </p:sp>
        <p:grpSp>
          <p:nvGrpSpPr>
            <p:cNvPr id="30741" name="Group 147"/>
            <p:cNvGrpSpPr>
              <a:grpSpLocks/>
            </p:cNvGrpSpPr>
            <p:nvPr/>
          </p:nvGrpSpPr>
          <p:grpSpPr bwMode="auto">
            <a:xfrm>
              <a:off x="1740" y="2846"/>
              <a:ext cx="508" cy="633"/>
              <a:chOff x="1740" y="2767"/>
              <a:chExt cx="508" cy="633"/>
            </a:xfrm>
          </p:grpSpPr>
          <p:sp>
            <p:nvSpPr>
              <p:cNvPr id="30761" name="Line 148"/>
              <p:cNvSpPr>
                <a:spLocks noChangeShapeType="1"/>
              </p:cNvSpPr>
              <p:nvPr/>
            </p:nvSpPr>
            <p:spPr bwMode="auto">
              <a:xfrm flipH="1">
                <a:off x="1943" y="2936"/>
                <a:ext cx="305" cy="0"/>
              </a:xfrm>
              <a:prstGeom prst="line">
                <a:avLst/>
              </a:prstGeom>
              <a:noFill/>
              <a:ln w="38100">
                <a:solidFill>
                  <a:schemeClr val="tx1"/>
                </a:solidFill>
                <a:round/>
                <a:headEnd/>
                <a:tailEnd/>
              </a:ln>
            </p:spPr>
            <p:txBody>
              <a:bodyPr/>
              <a:lstStyle/>
              <a:p>
                <a:endParaRPr lang="zh-CN" altLang="en-US"/>
              </a:p>
            </p:txBody>
          </p:sp>
          <p:sp>
            <p:nvSpPr>
              <p:cNvPr id="30762" name="Line 149"/>
              <p:cNvSpPr>
                <a:spLocks noChangeShapeType="1"/>
              </p:cNvSpPr>
              <p:nvPr/>
            </p:nvSpPr>
            <p:spPr bwMode="auto">
              <a:xfrm flipH="1">
                <a:off x="1931" y="3117"/>
                <a:ext cx="305" cy="0"/>
              </a:xfrm>
              <a:prstGeom prst="line">
                <a:avLst/>
              </a:prstGeom>
              <a:noFill/>
              <a:ln w="38100">
                <a:solidFill>
                  <a:schemeClr val="tx1"/>
                </a:solidFill>
                <a:round/>
                <a:headEnd/>
                <a:tailEnd/>
              </a:ln>
            </p:spPr>
            <p:txBody>
              <a:bodyPr/>
              <a:lstStyle/>
              <a:p>
                <a:endParaRPr lang="zh-CN" altLang="en-US"/>
              </a:p>
            </p:txBody>
          </p:sp>
          <p:sp>
            <p:nvSpPr>
              <p:cNvPr id="30763" name="Line 150"/>
              <p:cNvSpPr>
                <a:spLocks noChangeShapeType="1"/>
              </p:cNvSpPr>
              <p:nvPr/>
            </p:nvSpPr>
            <p:spPr bwMode="auto">
              <a:xfrm flipH="1">
                <a:off x="1932" y="3286"/>
                <a:ext cx="305" cy="0"/>
              </a:xfrm>
              <a:prstGeom prst="line">
                <a:avLst/>
              </a:prstGeom>
              <a:noFill/>
              <a:ln w="38100">
                <a:solidFill>
                  <a:schemeClr val="tx1"/>
                </a:solidFill>
                <a:round/>
                <a:headEnd/>
                <a:tailEnd/>
              </a:ln>
            </p:spPr>
            <p:txBody>
              <a:bodyPr/>
              <a:lstStyle/>
              <a:p>
                <a:endParaRPr lang="zh-CN" altLang="en-US"/>
              </a:p>
            </p:txBody>
          </p:sp>
          <p:sp>
            <p:nvSpPr>
              <p:cNvPr id="30764" name="Text Box 151"/>
              <p:cNvSpPr txBox="1">
                <a:spLocks noChangeArrowheads="1"/>
              </p:cNvSpPr>
              <p:nvPr/>
            </p:nvSpPr>
            <p:spPr bwMode="auto">
              <a:xfrm>
                <a:off x="1752" y="2767"/>
                <a:ext cx="328" cy="250"/>
              </a:xfrm>
              <a:prstGeom prst="rect">
                <a:avLst/>
              </a:prstGeom>
              <a:noFill/>
              <a:ln w="38100">
                <a:noFill/>
                <a:miter lim="800000"/>
                <a:headEnd/>
                <a:tailEnd/>
              </a:ln>
            </p:spPr>
            <p:txBody>
              <a:bodyPr>
                <a:spAutoFit/>
              </a:bodyPr>
              <a:lstStyle/>
              <a:p>
                <a:pPr>
                  <a:spcBef>
                    <a:spcPct val="50000"/>
                  </a:spcBef>
                </a:pPr>
                <a:r>
                  <a:rPr kumimoji="1" lang="en-US" altLang="zh-CN" sz="2000" b="1">
                    <a:solidFill>
                      <a:schemeClr val="tx1"/>
                    </a:solidFill>
                  </a:rPr>
                  <a:t>A</a:t>
                </a:r>
              </a:p>
            </p:txBody>
          </p:sp>
          <p:sp>
            <p:nvSpPr>
              <p:cNvPr id="30765" name="Text Box 152"/>
              <p:cNvSpPr txBox="1">
                <a:spLocks noChangeArrowheads="1"/>
              </p:cNvSpPr>
              <p:nvPr/>
            </p:nvSpPr>
            <p:spPr bwMode="auto">
              <a:xfrm>
                <a:off x="1740" y="2970"/>
                <a:ext cx="328" cy="250"/>
              </a:xfrm>
              <a:prstGeom prst="rect">
                <a:avLst/>
              </a:prstGeom>
              <a:noFill/>
              <a:ln w="38100">
                <a:noFill/>
                <a:miter lim="800000"/>
                <a:headEnd/>
                <a:tailEnd/>
              </a:ln>
            </p:spPr>
            <p:txBody>
              <a:bodyPr>
                <a:spAutoFit/>
              </a:bodyPr>
              <a:lstStyle/>
              <a:p>
                <a:pPr>
                  <a:spcBef>
                    <a:spcPct val="50000"/>
                  </a:spcBef>
                </a:pPr>
                <a:r>
                  <a:rPr kumimoji="1" lang="en-US" altLang="zh-CN" sz="2000" b="1">
                    <a:solidFill>
                      <a:schemeClr val="tx1"/>
                    </a:solidFill>
                  </a:rPr>
                  <a:t>B</a:t>
                </a:r>
              </a:p>
            </p:txBody>
          </p:sp>
          <p:sp>
            <p:nvSpPr>
              <p:cNvPr id="30766" name="Text Box 153"/>
              <p:cNvSpPr txBox="1">
                <a:spLocks noChangeArrowheads="1"/>
              </p:cNvSpPr>
              <p:nvPr/>
            </p:nvSpPr>
            <p:spPr bwMode="auto">
              <a:xfrm>
                <a:off x="1740" y="3150"/>
                <a:ext cx="328" cy="250"/>
              </a:xfrm>
              <a:prstGeom prst="rect">
                <a:avLst/>
              </a:prstGeom>
              <a:noFill/>
              <a:ln w="38100">
                <a:noFill/>
                <a:miter lim="800000"/>
                <a:headEnd/>
                <a:tailEnd/>
              </a:ln>
            </p:spPr>
            <p:txBody>
              <a:bodyPr>
                <a:spAutoFit/>
              </a:bodyPr>
              <a:lstStyle/>
              <a:p>
                <a:pPr>
                  <a:spcBef>
                    <a:spcPct val="50000"/>
                  </a:spcBef>
                </a:pPr>
                <a:r>
                  <a:rPr kumimoji="1" lang="en-US" altLang="zh-CN" sz="2000" b="1">
                    <a:solidFill>
                      <a:schemeClr val="tx1"/>
                    </a:solidFill>
                  </a:rPr>
                  <a:t>C</a:t>
                </a:r>
              </a:p>
            </p:txBody>
          </p:sp>
        </p:grpSp>
        <p:grpSp>
          <p:nvGrpSpPr>
            <p:cNvPr id="30742" name="Group 154"/>
            <p:cNvGrpSpPr>
              <a:grpSpLocks/>
            </p:cNvGrpSpPr>
            <p:nvPr/>
          </p:nvGrpSpPr>
          <p:grpSpPr bwMode="auto">
            <a:xfrm>
              <a:off x="3299" y="3749"/>
              <a:ext cx="429" cy="571"/>
              <a:chOff x="3299" y="3659"/>
              <a:chExt cx="429" cy="571"/>
            </a:xfrm>
          </p:grpSpPr>
          <p:sp>
            <p:nvSpPr>
              <p:cNvPr id="30759" name="Line 155"/>
              <p:cNvSpPr>
                <a:spLocks noChangeShapeType="1"/>
              </p:cNvSpPr>
              <p:nvPr/>
            </p:nvSpPr>
            <p:spPr bwMode="auto">
              <a:xfrm>
                <a:off x="3648" y="3659"/>
                <a:ext cx="0" cy="430"/>
              </a:xfrm>
              <a:prstGeom prst="line">
                <a:avLst/>
              </a:prstGeom>
              <a:noFill/>
              <a:ln w="38100">
                <a:solidFill>
                  <a:srgbClr val="FF0066"/>
                </a:solidFill>
                <a:round/>
                <a:headEnd/>
                <a:tailEnd/>
              </a:ln>
            </p:spPr>
            <p:txBody>
              <a:bodyPr/>
              <a:lstStyle/>
              <a:p>
                <a:endParaRPr lang="zh-CN" altLang="en-US"/>
              </a:p>
            </p:txBody>
          </p:sp>
          <p:sp>
            <p:nvSpPr>
              <p:cNvPr id="30760" name="Text Box 156"/>
              <p:cNvSpPr txBox="1">
                <a:spLocks noChangeArrowheads="1"/>
              </p:cNvSpPr>
              <p:nvPr/>
            </p:nvSpPr>
            <p:spPr bwMode="auto">
              <a:xfrm>
                <a:off x="3299" y="3942"/>
                <a:ext cx="429" cy="288"/>
              </a:xfrm>
              <a:prstGeom prst="rect">
                <a:avLst/>
              </a:prstGeom>
              <a:noFill/>
              <a:ln w="38100">
                <a:noFill/>
                <a:miter lim="800000"/>
                <a:headEnd/>
                <a:tailEnd/>
              </a:ln>
            </p:spPr>
            <p:txBody>
              <a:bodyPr>
                <a:spAutoFit/>
              </a:bodyPr>
              <a:lstStyle/>
              <a:p>
                <a:pPr>
                  <a:spcBef>
                    <a:spcPct val="50000"/>
                  </a:spcBef>
                </a:pPr>
                <a:r>
                  <a:rPr kumimoji="1" lang="zh-CN" altLang="en-US" b="1">
                    <a:solidFill>
                      <a:srgbClr val="CC6600"/>
                    </a:solidFill>
                  </a:rPr>
                  <a:t>“</a:t>
                </a:r>
                <a:r>
                  <a:rPr kumimoji="1" lang="en-US" altLang="zh-CN" b="1">
                    <a:solidFill>
                      <a:srgbClr val="CC6600"/>
                    </a:solidFill>
                  </a:rPr>
                  <a:t>1”</a:t>
                </a:r>
              </a:p>
            </p:txBody>
          </p:sp>
        </p:grpSp>
        <p:sp>
          <p:nvSpPr>
            <p:cNvPr id="30743" name="Freeform 158"/>
            <p:cNvSpPr>
              <a:spLocks/>
            </p:cNvSpPr>
            <p:nvPr/>
          </p:nvSpPr>
          <p:spPr bwMode="auto">
            <a:xfrm>
              <a:off x="3456" y="3769"/>
              <a:ext cx="192" cy="236"/>
            </a:xfrm>
            <a:custGeom>
              <a:avLst/>
              <a:gdLst>
                <a:gd name="T0" fmla="*/ 0 w 192"/>
                <a:gd name="T1" fmla="*/ 0 h 101"/>
                <a:gd name="T2" fmla="*/ 0 w 192"/>
                <a:gd name="T3" fmla="*/ 2147483647 h 101"/>
                <a:gd name="T4" fmla="*/ 192 w 192"/>
                <a:gd name="T5" fmla="*/ 2147483647 h 101"/>
                <a:gd name="T6" fmla="*/ 0 60000 65536"/>
                <a:gd name="T7" fmla="*/ 0 60000 65536"/>
                <a:gd name="T8" fmla="*/ 0 60000 65536"/>
                <a:gd name="T9" fmla="*/ 0 w 192"/>
                <a:gd name="T10" fmla="*/ 0 h 101"/>
                <a:gd name="T11" fmla="*/ 192 w 192"/>
                <a:gd name="T12" fmla="*/ 101 h 101"/>
              </a:gdLst>
              <a:ahLst/>
              <a:cxnLst>
                <a:cxn ang="T6">
                  <a:pos x="T0" y="T1"/>
                </a:cxn>
                <a:cxn ang="T7">
                  <a:pos x="T2" y="T3"/>
                </a:cxn>
                <a:cxn ang="T8">
                  <a:pos x="T4" y="T5"/>
                </a:cxn>
              </a:cxnLst>
              <a:rect l="T9" t="T10" r="T11" b="T12"/>
              <a:pathLst>
                <a:path w="192" h="101">
                  <a:moveTo>
                    <a:pt x="0" y="0"/>
                  </a:moveTo>
                  <a:lnTo>
                    <a:pt x="0" y="101"/>
                  </a:lnTo>
                  <a:lnTo>
                    <a:pt x="192" y="101"/>
                  </a:lnTo>
                </a:path>
              </a:pathLst>
            </a:custGeom>
            <a:noFill/>
            <a:ln w="38100">
              <a:solidFill>
                <a:srgbClr val="FF0066"/>
              </a:solidFill>
              <a:round/>
              <a:headEnd/>
              <a:tailEnd/>
            </a:ln>
          </p:spPr>
          <p:txBody>
            <a:bodyPr/>
            <a:lstStyle/>
            <a:p>
              <a:endParaRPr lang="zh-CN" altLang="en-US" b="1"/>
            </a:p>
          </p:txBody>
        </p:sp>
        <p:sp>
          <p:nvSpPr>
            <p:cNvPr id="30744" name="Oval 159"/>
            <p:cNvSpPr>
              <a:spLocks noChangeArrowheads="1"/>
            </p:cNvSpPr>
            <p:nvPr/>
          </p:nvSpPr>
          <p:spPr bwMode="auto">
            <a:xfrm>
              <a:off x="3623" y="3991"/>
              <a:ext cx="49" cy="49"/>
            </a:xfrm>
            <a:prstGeom prst="ellipse">
              <a:avLst/>
            </a:prstGeom>
            <a:solidFill>
              <a:srgbClr val="FF0066"/>
            </a:solidFill>
            <a:ln w="38100">
              <a:solidFill>
                <a:srgbClr val="FF0066"/>
              </a:solidFill>
              <a:round/>
              <a:headEnd/>
              <a:tailEnd/>
            </a:ln>
          </p:spPr>
          <p:txBody>
            <a:bodyPr wrap="none" anchor="ctr"/>
            <a:lstStyle/>
            <a:p>
              <a:endParaRPr lang="zh-CN" altLang="en-US" b="1"/>
            </a:p>
          </p:txBody>
        </p:sp>
        <p:sp>
          <p:nvSpPr>
            <p:cNvPr id="30745" name="Oval 162"/>
            <p:cNvSpPr>
              <a:spLocks noChangeArrowheads="1"/>
            </p:cNvSpPr>
            <p:nvPr/>
          </p:nvSpPr>
          <p:spPr bwMode="auto">
            <a:xfrm>
              <a:off x="3431" y="3981"/>
              <a:ext cx="49" cy="49"/>
            </a:xfrm>
            <a:prstGeom prst="ellipse">
              <a:avLst/>
            </a:prstGeom>
            <a:solidFill>
              <a:srgbClr val="FF0066"/>
            </a:solidFill>
            <a:ln w="38100">
              <a:solidFill>
                <a:srgbClr val="FF0066"/>
              </a:solidFill>
              <a:round/>
              <a:headEnd/>
              <a:tailEnd/>
            </a:ln>
          </p:spPr>
          <p:txBody>
            <a:bodyPr wrap="none" anchor="ctr"/>
            <a:lstStyle/>
            <a:p>
              <a:endParaRPr lang="zh-CN" altLang="en-US" b="1"/>
            </a:p>
          </p:txBody>
        </p:sp>
        <p:sp>
          <p:nvSpPr>
            <p:cNvPr id="30746" name="Freeform 164"/>
            <p:cNvSpPr>
              <a:spLocks/>
            </p:cNvSpPr>
            <p:nvPr/>
          </p:nvSpPr>
          <p:spPr bwMode="auto">
            <a:xfrm>
              <a:off x="2440" y="3750"/>
              <a:ext cx="587" cy="259"/>
            </a:xfrm>
            <a:custGeom>
              <a:avLst/>
              <a:gdLst>
                <a:gd name="T0" fmla="*/ 0 w 587"/>
                <a:gd name="T1" fmla="*/ 0 h 259"/>
                <a:gd name="T2" fmla="*/ 0 w 587"/>
                <a:gd name="T3" fmla="*/ 259 h 259"/>
                <a:gd name="T4" fmla="*/ 587 w 587"/>
                <a:gd name="T5" fmla="*/ 259 h 259"/>
                <a:gd name="T6" fmla="*/ 0 60000 65536"/>
                <a:gd name="T7" fmla="*/ 0 60000 65536"/>
                <a:gd name="T8" fmla="*/ 0 60000 65536"/>
                <a:gd name="T9" fmla="*/ 0 w 587"/>
                <a:gd name="T10" fmla="*/ 0 h 259"/>
                <a:gd name="T11" fmla="*/ 587 w 587"/>
                <a:gd name="T12" fmla="*/ 259 h 259"/>
              </a:gdLst>
              <a:ahLst/>
              <a:cxnLst>
                <a:cxn ang="T6">
                  <a:pos x="T0" y="T1"/>
                </a:cxn>
                <a:cxn ang="T7">
                  <a:pos x="T2" y="T3"/>
                </a:cxn>
                <a:cxn ang="T8">
                  <a:pos x="T4" y="T5"/>
                </a:cxn>
              </a:cxnLst>
              <a:rect l="T9" t="T10" r="T11" b="T12"/>
              <a:pathLst>
                <a:path w="587" h="259">
                  <a:moveTo>
                    <a:pt x="0" y="0"/>
                  </a:moveTo>
                  <a:lnTo>
                    <a:pt x="0" y="259"/>
                  </a:lnTo>
                  <a:lnTo>
                    <a:pt x="587" y="259"/>
                  </a:lnTo>
                </a:path>
              </a:pathLst>
            </a:custGeom>
            <a:noFill/>
            <a:ln w="38100">
              <a:solidFill>
                <a:srgbClr val="FF0066"/>
              </a:solidFill>
              <a:round/>
              <a:headEnd/>
              <a:tailEnd/>
            </a:ln>
          </p:spPr>
          <p:txBody>
            <a:bodyPr/>
            <a:lstStyle/>
            <a:p>
              <a:endParaRPr lang="zh-CN" altLang="en-US" b="1"/>
            </a:p>
          </p:txBody>
        </p:sp>
        <p:sp>
          <p:nvSpPr>
            <p:cNvPr id="30747" name="Line 166"/>
            <p:cNvSpPr>
              <a:spLocks noChangeShapeType="1"/>
            </p:cNvSpPr>
            <p:nvPr/>
          </p:nvSpPr>
          <p:spPr bwMode="auto">
            <a:xfrm>
              <a:off x="2643" y="3750"/>
              <a:ext cx="0" cy="248"/>
            </a:xfrm>
            <a:prstGeom prst="line">
              <a:avLst/>
            </a:prstGeom>
            <a:noFill/>
            <a:ln w="38100">
              <a:solidFill>
                <a:srgbClr val="FF0066"/>
              </a:solidFill>
              <a:round/>
              <a:headEnd/>
              <a:tailEnd/>
            </a:ln>
          </p:spPr>
          <p:txBody>
            <a:bodyPr/>
            <a:lstStyle/>
            <a:p>
              <a:endParaRPr lang="zh-CN" altLang="en-US"/>
            </a:p>
          </p:txBody>
        </p:sp>
        <p:sp>
          <p:nvSpPr>
            <p:cNvPr id="30748" name="Oval 167"/>
            <p:cNvSpPr>
              <a:spLocks noChangeArrowheads="1"/>
            </p:cNvSpPr>
            <p:nvPr/>
          </p:nvSpPr>
          <p:spPr bwMode="auto">
            <a:xfrm>
              <a:off x="2608" y="3991"/>
              <a:ext cx="50" cy="50"/>
            </a:xfrm>
            <a:prstGeom prst="ellipse">
              <a:avLst/>
            </a:prstGeom>
            <a:solidFill>
              <a:srgbClr val="FF0066"/>
            </a:solidFill>
            <a:ln w="38100">
              <a:solidFill>
                <a:srgbClr val="FF0066"/>
              </a:solidFill>
              <a:round/>
              <a:headEnd/>
              <a:tailEnd/>
            </a:ln>
          </p:spPr>
          <p:txBody>
            <a:bodyPr wrap="none" anchor="ctr"/>
            <a:lstStyle/>
            <a:p>
              <a:endParaRPr lang="zh-CN" altLang="en-US" b="1"/>
            </a:p>
          </p:txBody>
        </p:sp>
        <p:grpSp>
          <p:nvGrpSpPr>
            <p:cNvPr id="30749" name="Group 168"/>
            <p:cNvGrpSpPr>
              <a:grpSpLocks/>
            </p:cNvGrpSpPr>
            <p:nvPr/>
          </p:nvGrpSpPr>
          <p:grpSpPr bwMode="auto">
            <a:xfrm>
              <a:off x="3795" y="3750"/>
              <a:ext cx="124" cy="384"/>
              <a:chOff x="3795" y="3671"/>
              <a:chExt cx="124" cy="384"/>
            </a:xfrm>
          </p:grpSpPr>
          <p:sp>
            <p:nvSpPr>
              <p:cNvPr id="30757" name="Line 169"/>
              <p:cNvSpPr>
                <a:spLocks noChangeShapeType="1"/>
              </p:cNvSpPr>
              <p:nvPr/>
            </p:nvSpPr>
            <p:spPr bwMode="auto">
              <a:xfrm>
                <a:off x="3863" y="3671"/>
                <a:ext cx="0" cy="384"/>
              </a:xfrm>
              <a:prstGeom prst="line">
                <a:avLst/>
              </a:prstGeom>
              <a:noFill/>
              <a:ln w="38100">
                <a:solidFill>
                  <a:schemeClr val="tx1"/>
                </a:solidFill>
                <a:round/>
                <a:headEnd/>
                <a:tailEnd/>
              </a:ln>
            </p:spPr>
            <p:txBody>
              <a:bodyPr/>
              <a:lstStyle/>
              <a:p>
                <a:endParaRPr lang="zh-CN" altLang="en-US"/>
              </a:p>
            </p:txBody>
          </p:sp>
          <p:sp>
            <p:nvSpPr>
              <p:cNvPr id="30758" name="Line 170"/>
              <p:cNvSpPr>
                <a:spLocks noChangeShapeType="1"/>
              </p:cNvSpPr>
              <p:nvPr/>
            </p:nvSpPr>
            <p:spPr bwMode="auto">
              <a:xfrm>
                <a:off x="3795" y="4055"/>
                <a:ext cx="124" cy="0"/>
              </a:xfrm>
              <a:prstGeom prst="line">
                <a:avLst/>
              </a:prstGeom>
              <a:noFill/>
              <a:ln w="38100">
                <a:solidFill>
                  <a:schemeClr val="tx1"/>
                </a:solidFill>
                <a:round/>
                <a:headEnd/>
                <a:tailEnd/>
              </a:ln>
            </p:spPr>
            <p:txBody>
              <a:bodyPr/>
              <a:lstStyle/>
              <a:p>
                <a:endParaRPr lang="zh-CN" altLang="en-US"/>
              </a:p>
            </p:txBody>
          </p:sp>
        </p:grpSp>
        <p:sp>
          <p:nvSpPr>
            <p:cNvPr id="30750" name="Freeform 172"/>
            <p:cNvSpPr>
              <a:spLocks/>
            </p:cNvSpPr>
            <p:nvPr/>
          </p:nvSpPr>
          <p:spPr bwMode="auto">
            <a:xfrm>
              <a:off x="2846" y="3750"/>
              <a:ext cx="1017" cy="158"/>
            </a:xfrm>
            <a:custGeom>
              <a:avLst/>
              <a:gdLst>
                <a:gd name="T0" fmla="*/ 0 w 1017"/>
                <a:gd name="T1" fmla="*/ 0 h 158"/>
                <a:gd name="T2" fmla="*/ 0 w 1017"/>
                <a:gd name="T3" fmla="*/ 158 h 158"/>
                <a:gd name="T4" fmla="*/ 1017 w 1017"/>
                <a:gd name="T5" fmla="*/ 158 h 158"/>
                <a:gd name="T6" fmla="*/ 0 60000 65536"/>
                <a:gd name="T7" fmla="*/ 0 60000 65536"/>
                <a:gd name="T8" fmla="*/ 0 60000 65536"/>
                <a:gd name="T9" fmla="*/ 0 w 1017"/>
                <a:gd name="T10" fmla="*/ 0 h 158"/>
                <a:gd name="T11" fmla="*/ 1017 w 1017"/>
                <a:gd name="T12" fmla="*/ 158 h 158"/>
              </a:gdLst>
              <a:ahLst/>
              <a:cxnLst>
                <a:cxn ang="T6">
                  <a:pos x="T0" y="T1"/>
                </a:cxn>
                <a:cxn ang="T7">
                  <a:pos x="T2" y="T3"/>
                </a:cxn>
                <a:cxn ang="T8">
                  <a:pos x="T4" y="T5"/>
                </a:cxn>
              </a:cxnLst>
              <a:rect l="T9" t="T10" r="T11" b="T12"/>
              <a:pathLst>
                <a:path w="1017" h="158">
                  <a:moveTo>
                    <a:pt x="0" y="0"/>
                  </a:moveTo>
                  <a:lnTo>
                    <a:pt x="0" y="158"/>
                  </a:lnTo>
                  <a:lnTo>
                    <a:pt x="1017" y="158"/>
                  </a:lnTo>
                </a:path>
              </a:pathLst>
            </a:custGeom>
            <a:noFill/>
            <a:ln w="38100">
              <a:solidFill>
                <a:schemeClr val="tx1"/>
              </a:solidFill>
              <a:round/>
              <a:headEnd/>
              <a:tailEnd/>
            </a:ln>
          </p:spPr>
          <p:txBody>
            <a:bodyPr/>
            <a:lstStyle/>
            <a:p>
              <a:endParaRPr lang="zh-CN" altLang="en-US" b="1"/>
            </a:p>
          </p:txBody>
        </p:sp>
        <p:sp>
          <p:nvSpPr>
            <p:cNvPr id="30751" name="Line 173"/>
            <p:cNvSpPr>
              <a:spLocks noChangeShapeType="1"/>
            </p:cNvSpPr>
            <p:nvPr/>
          </p:nvSpPr>
          <p:spPr bwMode="auto">
            <a:xfrm>
              <a:off x="3242" y="3738"/>
              <a:ext cx="0" cy="158"/>
            </a:xfrm>
            <a:prstGeom prst="line">
              <a:avLst/>
            </a:prstGeom>
            <a:noFill/>
            <a:ln w="38100">
              <a:solidFill>
                <a:schemeClr val="tx1"/>
              </a:solidFill>
              <a:round/>
              <a:headEnd/>
              <a:tailEnd/>
            </a:ln>
          </p:spPr>
          <p:txBody>
            <a:bodyPr/>
            <a:lstStyle/>
            <a:p>
              <a:endParaRPr lang="zh-CN" altLang="en-US"/>
            </a:p>
          </p:txBody>
        </p:sp>
        <p:sp>
          <p:nvSpPr>
            <p:cNvPr id="30752" name="Oval 174"/>
            <p:cNvSpPr>
              <a:spLocks noChangeArrowheads="1"/>
            </p:cNvSpPr>
            <p:nvPr/>
          </p:nvSpPr>
          <p:spPr bwMode="auto">
            <a:xfrm>
              <a:off x="3217" y="3879"/>
              <a:ext cx="49" cy="49"/>
            </a:xfrm>
            <a:prstGeom prst="ellipse">
              <a:avLst/>
            </a:prstGeom>
            <a:solidFill>
              <a:schemeClr val="tx1"/>
            </a:solidFill>
            <a:ln w="38100">
              <a:solidFill>
                <a:schemeClr val="tx1"/>
              </a:solidFill>
              <a:round/>
              <a:headEnd/>
              <a:tailEnd/>
            </a:ln>
          </p:spPr>
          <p:txBody>
            <a:bodyPr wrap="none" anchor="ctr"/>
            <a:lstStyle/>
            <a:p>
              <a:endParaRPr lang="zh-CN" altLang="en-US" b="1"/>
            </a:p>
          </p:txBody>
        </p:sp>
        <p:sp>
          <p:nvSpPr>
            <p:cNvPr id="30753" name="Oval 190"/>
            <p:cNvSpPr>
              <a:spLocks noChangeArrowheads="1"/>
            </p:cNvSpPr>
            <p:nvPr/>
          </p:nvSpPr>
          <p:spPr bwMode="auto">
            <a:xfrm>
              <a:off x="3841" y="3885"/>
              <a:ext cx="49" cy="49"/>
            </a:xfrm>
            <a:prstGeom prst="ellipse">
              <a:avLst/>
            </a:prstGeom>
            <a:solidFill>
              <a:schemeClr val="tx1"/>
            </a:solidFill>
            <a:ln w="38100">
              <a:solidFill>
                <a:schemeClr val="tx1"/>
              </a:solidFill>
              <a:round/>
              <a:headEnd/>
              <a:tailEnd/>
            </a:ln>
          </p:spPr>
          <p:txBody>
            <a:bodyPr wrap="none" anchor="ctr"/>
            <a:lstStyle/>
            <a:p>
              <a:endParaRPr lang="zh-CN" altLang="en-US" b="1"/>
            </a:p>
          </p:txBody>
        </p:sp>
        <p:sp>
          <p:nvSpPr>
            <p:cNvPr id="30754" name="Line 203"/>
            <p:cNvSpPr>
              <a:spLocks noChangeShapeType="1"/>
            </p:cNvSpPr>
            <p:nvPr/>
          </p:nvSpPr>
          <p:spPr bwMode="black">
            <a:xfrm flipH="1">
              <a:off x="3034" y="3754"/>
              <a:ext cx="0" cy="153"/>
            </a:xfrm>
            <a:prstGeom prst="line">
              <a:avLst/>
            </a:prstGeom>
            <a:noFill/>
            <a:ln w="28575">
              <a:solidFill>
                <a:schemeClr val="tx1"/>
              </a:solidFill>
              <a:round/>
              <a:headEnd/>
              <a:tailEnd/>
            </a:ln>
          </p:spPr>
          <p:txBody>
            <a:bodyPr/>
            <a:lstStyle/>
            <a:p>
              <a:endParaRPr lang="zh-CN" altLang="en-US"/>
            </a:p>
          </p:txBody>
        </p:sp>
        <p:sp>
          <p:nvSpPr>
            <p:cNvPr id="30755" name="Line 204"/>
            <p:cNvSpPr>
              <a:spLocks noChangeShapeType="1"/>
            </p:cNvSpPr>
            <p:nvPr/>
          </p:nvSpPr>
          <p:spPr bwMode="black">
            <a:xfrm>
              <a:off x="3034" y="4013"/>
              <a:ext cx="422" cy="0"/>
            </a:xfrm>
            <a:prstGeom prst="line">
              <a:avLst/>
            </a:prstGeom>
            <a:noFill/>
            <a:ln w="28575">
              <a:solidFill>
                <a:srgbClr val="FF0066"/>
              </a:solidFill>
              <a:round/>
              <a:headEnd/>
              <a:tailEnd/>
            </a:ln>
          </p:spPr>
          <p:txBody>
            <a:bodyPr/>
            <a:lstStyle/>
            <a:p>
              <a:endParaRPr lang="zh-CN" altLang="en-US"/>
            </a:p>
          </p:txBody>
        </p:sp>
        <p:sp>
          <p:nvSpPr>
            <p:cNvPr id="30756" name="Oval 205"/>
            <p:cNvSpPr>
              <a:spLocks noChangeArrowheads="1"/>
            </p:cNvSpPr>
            <p:nvPr/>
          </p:nvSpPr>
          <p:spPr bwMode="black">
            <a:xfrm>
              <a:off x="3014" y="3878"/>
              <a:ext cx="56" cy="56"/>
            </a:xfrm>
            <a:prstGeom prst="ellipse">
              <a:avLst/>
            </a:prstGeom>
            <a:solidFill>
              <a:schemeClr val="tx1"/>
            </a:solidFill>
            <a:ln w="9525" algn="ctr">
              <a:solidFill>
                <a:schemeClr val="tx1"/>
              </a:solidFill>
              <a:round/>
              <a:headEnd/>
              <a:tailEnd/>
            </a:ln>
          </p:spPr>
          <p:txBody>
            <a:bodyPr wrap="none" anchor="ctr"/>
            <a:lstStyle/>
            <a:p>
              <a:endParaRPr lang="zh-CN" altLang="en-US" b="1"/>
            </a:p>
          </p:txBody>
        </p:sp>
      </p:grpSp>
      <p:graphicFrame>
        <p:nvGraphicFramePr>
          <p:cNvPr id="142649" name="Object 40"/>
          <p:cNvGraphicFramePr>
            <a:graphicFrameLocks noChangeAspect="1"/>
          </p:cNvGraphicFramePr>
          <p:nvPr/>
        </p:nvGraphicFramePr>
        <p:xfrm>
          <a:off x="555625" y="3789363"/>
          <a:ext cx="4437063" cy="1155700"/>
        </p:xfrm>
        <a:graphic>
          <a:graphicData uri="http://schemas.openxmlformats.org/presentationml/2006/ole">
            <mc:AlternateContent xmlns:mc="http://schemas.openxmlformats.org/markup-compatibility/2006">
              <mc:Choice xmlns:v="urn:schemas-microsoft-com:vml" Requires="v">
                <p:oleObj spid="_x0000_s79078" name="公式" r:id="rId5" imgW="1879560" imgH="698400" progId="Equation.3">
                  <p:embed/>
                </p:oleObj>
              </mc:Choice>
              <mc:Fallback>
                <p:oleObj name="公式" r:id="rId5" imgW="1879560" imgH="698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625" y="3789363"/>
                        <a:ext cx="4437063" cy="1155700"/>
                      </a:xfrm>
                      <a:prstGeom prst="rect">
                        <a:avLst/>
                      </a:prstGeom>
                      <a:solidFill>
                        <a:srgbClr val="FFFFBD"/>
                      </a:solidFill>
                      <a:effectLst>
                        <a:outerShdw dist="53882" dir="13500000" algn="ctr" rotWithShape="0">
                          <a:srgbClr val="808080">
                            <a:alpha val="50000"/>
                          </a:srgbClr>
                        </a:outerShdw>
                      </a:effectLst>
                    </p:spPr>
                  </p:pic>
                </p:oleObj>
              </mc:Fallback>
            </mc:AlternateContent>
          </a:graphicData>
        </a:graphic>
      </p:graphicFrame>
      <p:sp>
        <p:nvSpPr>
          <p:cNvPr id="30729" name="Rectangle 59"/>
          <p:cNvSpPr>
            <a:spLocks noChangeArrowheads="1"/>
          </p:cNvSpPr>
          <p:nvPr/>
        </p:nvSpPr>
        <p:spPr bwMode="black">
          <a:xfrm>
            <a:off x="0" y="-230188"/>
            <a:ext cx="184150" cy="460376"/>
          </a:xfrm>
          <a:prstGeom prst="rect">
            <a:avLst/>
          </a:prstGeom>
          <a:noFill/>
          <a:ln w="9525" algn="ctr">
            <a:noFill/>
            <a:miter lim="800000"/>
            <a:headEnd/>
            <a:tailEnd/>
          </a:ln>
          <a:effectLst>
            <a:prstShdw prst="shdw17" dist="17961" dir="2700000">
              <a:srgbClr val="999999">
                <a:alpha val="50000"/>
              </a:srgbClr>
            </a:prstShdw>
          </a:effectLst>
        </p:spPr>
        <p:txBody>
          <a:bodyPr wrap="none" anchor="ctr">
            <a:spAutoFit/>
          </a:bodyPr>
          <a:lstStyle/>
          <a:p>
            <a:endParaRPr lang="zh-CN" altLang="en-US" b="1"/>
          </a:p>
        </p:txBody>
      </p:sp>
      <p:grpSp>
        <p:nvGrpSpPr>
          <p:cNvPr id="30730" name="组合 59"/>
          <p:cNvGrpSpPr>
            <a:grpSpLocks/>
          </p:cNvGrpSpPr>
          <p:nvPr/>
        </p:nvGrpSpPr>
        <p:grpSpPr bwMode="auto">
          <a:xfrm>
            <a:off x="468313" y="962025"/>
            <a:ext cx="5807075" cy="954088"/>
            <a:chOff x="3203574" y="2316163"/>
            <a:chExt cx="5807076" cy="953934"/>
          </a:xfrm>
        </p:grpSpPr>
        <p:sp>
          <p:nvSpPr>
            <p:cNvPr id="30732" name="Text Box 126"/>
            <p:cNvSpPr txBox="1">
              <a:spLocks noChangeArrowheads="1"/>
            </p:cNvSpPr>
            <p:nvPr/>
          </p:nvSpPr>
          <p:spPr bwMode="auto">
            <a:xfrm>
              <a:off x="3203574" y="2316163"/>
              <a:ext cx="5807076" cy="461665"/>
            </a:xfrm>
            <a:prstGeom prst="rect">
              <a:avLst/>
            </a:prstGeom>
            <a:noFill/>
            <a:ln w="38100">
              <a:noFill/>
              <a:miter lim="800000"/>
              <a:headEnd/>
              <a:tailEnd/>
            </a:ln>
          </p:spPr>
          <p:txBody>
            <a:bodyPr>
              <a:spAutoFit/>
            </a:bodyPr>
            <a:lstStyle/>
            <a:p>
              <a:pPr>
                <a:spcBef>
                  <a:spcPct val="50000"/>
                </a:spcBef>
              </a:pPr>
              <a:r>
                <a:rPr kumimoji="1" lang="zh-CN" altLang="en-US" b="1">
                  <a:solidFill>
                    <a:schemeClr val="tx1"/>
                  </a:solidFill>
                </a:rPr>
                <a:t>利用数据选择器实现逻辑函数</a:t>
              </a:r>
              <a:endParaRPr kumimoji="1" lang="en-US" altLang="zh-CN" b="1">
                <a:solidFill>
                  <a:srgbClr val="FF0066"/>
                </a:solidFill>
              </a:endParaRPr>
            </a:p>
          </p:txBody>
        </p:sp>
        <p:graphicFrame>
          <p:nvGraphicFramePr>
            <p:cNvPr id="30724" name="Object 44" descr="水滴"/>
            <p:cNvGraphicFramePr>
              <a:graphicFrameLocks noChangeAspect="1"/>
            </p:cNvGraphicFramePr>
            <p:nvPr/>
          </p:nvGraphicFramePr>
          <p:xfrm>
            <a:off x="4781549" y="2819400"/>
            <a:ext cx="3695701" cy="450697"/>
          </p:xfrm>
          <a:graphic>
            <a:graphicData uri="http://schemas.openxmlformats.org/presentationml/2006/ole">
              <mc:AlternateContent xmlns:mc="http://schemas.openxmlformats.org/markup-compatibility/2006">
                <mc:Choice xmlns:v="urn:schemas-microsoft-com:vml" Requires="v">
                  <p:oleObj spid="_x0000_s79079" name="公式" r:id="rId7" imgW="1955800" imgH="241300" progId="Equation.3">
                    <p:embed/>
                  </p:oleObj>
                </mc:Choice>
                <mc:Fallback>
                  <p:oleObj name="公式" r:id="rId7" imgW="19558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1549" y="2819400"/>
                          <a:ext cx="3695701" cy="450697"/>
                        </a:xfrm>
                        <a:prstGeom prst="rect">
                          <a:avLst/>
                        </a:prstGeom>
                        <a:blipFill dpi="0" rotWithShape="0">
                          <a:blip r:embed="rId9"/>
                          <a:srcRect/>
                          <a:tile tx="0" ty="0" sx="100000" sy="100000" flip="none" algn="tl"/>
                        </a:blipFill>
                      </p:spPr>
                    </p:pic>
                  </p:oleObj>
                </mc:Fallback>
              </mc:AlternateContent>
            </a:graphicData>
          </a:graphic>
        </p:graphicFrame>
      </p:grpSp>
      <p:sp>
        <p:nvSpPr>
          <p:cNvPr id="30731" name="Rectangle 61"/>
          <p:cNvSpPr>
            <a:spLocks noChangeArrowheads="1"/>
          </p:cNvSpPr>
          <p:nvPr/>
        </p:nvSpPr>
        <p:spPr bwMode="black">
          <a:xfrm>
            <a:off x="0" y="-230188"/>
            <a:ext cx="184150" cy="460376"/>
          </a:xfrm>
          <a:prstGeom prst="rect">
            <a:avLst/>
          </a:prstGeom>
          <a:noFill/>
          <a:ln w="9525" algn="ctr">
            <a:noFill/>
            <a:miter lim="800000"/>
            <a:headEnd/>
            <a:tailEnd/>
          </a:ln>
          <a:effectLst>
            <a:prstShdw prst="shdw17" dist="17961" dir="2700000">
              <a:srgbClr val="999999">
                <a:alpha val="50000"/>
              </a:srgbClr>
            </a:prstShdw>
          </a:effectLst>
        </p:spPr>
        <p:txBody>
          <a:bodyPr wrap="none" anchor="ctr">
            <a:spAutoFit/>
          </a:bodyPr>
          <a:lstStyle/>
          <a:p>
            <a:endParaRPr lang="zh-CN" altLang="en-US" b="1"/>
          </a:p>
        </p:txBody>
      </p:sp>
      <p:graphicFrame>
        <p:nvGraphicFramePr>
          <p:cNvPr id="81980" name="Object 46" descr="白色大理石"/>
          <p:cNvGraphicFramePr>
            <a:graphicFrameLocks noChangeAspect="1"/>
          </p:cNvGraphicFramePr>
          <p:nvPr/>
        </p:nvGraphicFramePr>
        <p:xfrm>
          <a:off x="993775" y="3141663"/>
          <a:ext cx="6099175" cy="476250"/>
        </p:xfrm>
        <a:graphic>
          <a:graphicData uri="http://schemas.openxmlformats.org/presentationml/2006/ole">
            <mc:AlternateContent xmlns:mc="http://schemas.openxmlformats.org/markup-compatibility/2006">
              <mc:Choice xmlns:v="urn:schemas-microsoft-com:vml" Requires="v">
                <p:oleObj spid="_x0000_s79080" name="公式" r:id="rId10" imgW="3175000" imgH="254000" progId="Equation.3">
                  <p:embed/>
                </p:oleObj>
              </mc:Choice>
              <mc:Fallback>
                <p:oleObj name="公式" r:id="rId10" imgW="3175000" imgH="2540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3775" y="3141663"/>
                        <a:ext cx="6099175" cy="476250"/>
                      </a:xfrm>
                      <a:prstGeom prst="rect">
                        <a:avLst/>
                      </a:prstGeom>
                      <a:blipFill dpi="0" rotWithShape="0">
                        <a:blip r:embed="rId12"/>
                        <a:srcRect/>
                        <a:tile tx="0" ty="0" sx="100000" sy="100000" flip="none" algn="tl"/>
                      </a:blipFill>
                    </p:spPr>
                  </p:pic>
                </p:oleObj>
              </mc:Fallback>
            </mc:AlternateContent>
          </a:graphicData>
        </a:graphic>
      </p:graphicFrame>
    </p:spTree>
    <p:extLst>
      <p:ext uri="{BB962C8B-B14F-4D97-AF65-F5344CB8AC3E}">
        <p14:creationId xmlns:p14="http://schemas.microsoft.com/office/powerpoint/2010/main" val="3144640241"/>
      </p:ext>
    </p:extLst>
  </p:cSld>
  <p:clrMapOvr>
    <a:masterClrMapping/>
  </p:clrMapOvr>
  <mc:AlternateContent xmlns:mc="http://schemas.openxmlformats.org/markup-compatibility/2006" xmlns:p14="http://schemas.microsoft.com/office/powerpoint/2010/main">
    <mc:Choice Requires="p14">
      <p:transition p14:dur="0">
        <p:sndAc>
          <p:stSnd>
            <p:snd r:embed="rId4" name="projctor.wav"/>
          </p:stSnd>
        </p:sndAc>
      </p:transition>
    </mc:Choice>
    <mc:Fallback xmlns="">
      <p:transition>
        <p:sndAc>
          <p:stSnd>
            <p:snd r:embed="rId13" name="projctor.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11188" y="333375"/>
            <a:ext cx="5257800" cy="488950"/>
          </a:xfrm>
        </p:spPr>
        <p:txBody>
          <a:bodyPr/>
          <a:lstStyle/>
          <a:p>
            <a:pPr>
              <a:lnSpc>
                <a:spcPct val="120000"/>
              </a:lnSpc>
            </a:pPr>
            <a:r>
              <a:rPr lang="zh-CN" altLang="en-US"/>
              <a:t>第三讲：时序逻辑设计（</a:t>
            </a:r>
            <a:r>
              <a:rPr lang="en-US" altLang="zh-CN"/>
              <a:t>8</a:t>
            </a:r>
            <a:r>
              <a:rPr lang="zh-CN" altLang="en-US"/>
              <a:t>学时）</a:t>
            </a:r>
            <a:endParaRPr lang="en-US" altLang="zh-CN"/>
          </a:p>
        </p:txBody>
      </p:sp>
      <p:sp>
        <p:nvSpPr>
          <p:cNvPr id="16387" name="Rectangle 3"/>
          <p:cNvSpPr>
            <a:spLocks noGrp="1" noChangeArrowheads="1"/>
          </p:cNvSpPr>
          <p:nvPr>
            <p:ph type="body" idx="1"/>
          </p:nvPr>
        </p:nvSpPr>
        <p:spPr>
          <a:xfrm>
            <a:off x="657225" y="836613"/>
            <a:ext cx="7947025" cy="5673725"/>
          </a:xfrm>
        </p:spPr>
        <p:txBody>
          <a:bodyPr tIns="97200" bIns="61200"/>
          <a:lstStyle/>
          <a:p>
            <a:pPr>
              <a:lnSpc>
                <a:spcPct val="120000"/>
              </a:lnSpc>
              <a:spcBef>
                <a:spcPct val="0"/>
              </a:spcBef>
            </a:pPr>
            <a:r>
              <a:rPr lang="zh-CN" altLang="en-US" sz="2000" dirty="0">
                <a:ea typeface="黑体" pitchFamily="2" charset="-122"/>
              </a:rPr>
              <a:t>目标</a:t>
            </a:r>
            <a:endParaRPr lang="en-US" altLang="zh-CN" sz="2000" dirty="0">
              <a:ea typeface="黑体" pitchFamily="2" charset="-122"/>
            </a:endParaRPr>
          </a:p>
          <a:p>
            <a:pPr lvl="1">
              <a:lnSpc>
                <a:spcPct val="120000"/>
              </a:lnSpc>
              <a:spcBef>
                <a:spcPct val="0"/>
              </a:spcBef>
            </a:pPr>
            <a:r>
              <a:rPr lang="zh-CN" altLang="en-US" sz="1800" dirty="0">
                <a:ea typeface="黑体" pitchFamily="2" charset="-122"/>
              </a:rPr>
              <a:t>掌握触发器、寄存器的结构和工作原理，掌握有限状态机、同步时序逻辑电路的设计方法和分析方法，具备使用仿真工具开发时序逻辑电路的能力。</a:t>
            </a:r>
            <a:endParaRPr lang="en-US" altLang="zh-CN" sz="1800" dirty="0">
              <a:ea typeface="黑体" pitchFamily="2" charset="-122"/>
            </a:endParaRPr>
          </a:p>
          <a:p>
            <a:pPr>
              <a:lnSpc>
                <a:spcPct val="120000"/>
              </a:lnSpc>
              <a:spcBef>
                <a:spcPct val="0"/>
              </a:spcBef>
            </a:pPr>
            <a:r>
              <a:rPr lang="zh-CN" altLang="en-US" sz="2000" dirty="0">
                <a:ea typeface="黑体" pitchFamily="2" charset="-122"/>
              </a:rPr>
              <a:t>主要内容</a:t>
            </a:r>
            <a:endParaRPr lang="en-US" altLang="zh-CN" sz="2000" dirty="0">
              <a:ea typeface="黑体" pitchFamily="2" charset="-122"/>
            </a:endParaRPr>
          </a:p>
          <a:p>
            <a:pPr lvl="1">
              <a:lnSpc>
                <a:spcPct val="120000"/>
              </a:lnSpc>
              <a:spcBef>
                <a:spcPct val="0"/>
              </a:spcBef>
            </a:pPr>
            <a:r>
              <a:rPr lang="zh-CN" altLang="en-US" sz="1800" dirty="0">
                <a:ea typeface="黑体" pitchFamily="2" charset="-122"/>
              </a:rPr>
              <a:t>锁存器和触发器</a:t>
            </a:r>
            <a:endParaRPr lang="en-US" altLang="zh-CN" sz="1800" dirty="0">
              <a:ea typeface="黑体" pitchFamily="2" charset="-122"/>
            </a:endParaRPr>
          </a:p>
          <a:p>
            <a:pPr lvl="2">
              <a:lnSpc>
                <a:spcPct val="120000"/>
              </a:lnSpc>
              <a:spcBef>
                <a:spcPct val="0"/>
              </a:spcBef>
            </a:pPr>
            <a:r>
              <a:rPr lang="en-US" altLang="zh-CN" sz="1800" dirty="0">
                <a:ea typeface="黑体" pitchFamily="2" charset="-122"/>
              </a:rPr>
              <a:t>SR</a:t>
            </a:r>
            <a:r>
              <a:rPr lang="zh-CN" altLang="en-US" sz="1800" dirty="0">
                <a:ea typeface="黑体" pitchFamily="2" charset="-122"/>
              </a:rPr>
              <a:t>锁存器、</a:t>
            </a:r>
            <a:r>
              <a:rPr lang="en-US" altLang="zh-CN" sz="1800" dirty="0">
                <a:ea typeface="黑体" pitchFamily="2" charset="-122"/>
              </a:rPr>
              <a:t>D</a:t>
            </a:r>
            <a:r>
              <a:rPr lang="zh-CN" altLang="en-US" sz="1800" dirty="0">
                <a:ea typeface="黑体" pitchFamily="2" charset="-122"/>
              </a:rPr>
              <a:t>锁存器</a:t>
            </a:r>
            <a:endParaRPr lang="en-US" altLang="zh-CN" sz="1800" dirty="0">
              <a:ea typeface="黑体" pitchFamily="2" charset="-122"/>
            </a:endParaRPr>
          </a:p>
          <a:p>
            <a:pPr lvl="2">
              <a:lnSpc>
                <a:spcPct val="120000"/>
              </a:lnSpc>
              <a:spcBef>
                <a:spcPct val="0"/>
              </a:spcBef>
            </a:pPr>
            <a:r>
              <a:rPr lang="en-US" altLang="zh-CN" sz="1800" dirty="0">
                <a:ea typeface="黑体" pitchFamily="2" charset="-122"/>
              </a:rPr>
              <a:t>D</a:t>
            </a:r>
            <a:r>
              <a:rPr lang="zh-CN" altLang="en-US" sz="1800" dirty="0">
                <a:ea typeface="黑体" pitchFamily="2" charset="-122"/>
              </a:rPr>
              <a:t>触发器</a:t>
            </a:r>
            <a:endParaRPr lang="en-US" altLang="zh-CN" sz="1800" dirty="0">
              <a:ea typeface="黑体" pitchFamily="2" charset="-122"/>
            </a:endParaRPr>
          </a:p>
          <a:p>
            <a:pPr lvl="2">
              <a:lnSpc>
                <a:spcPct val="120000"/>
              </a:lnSpc>
              <a:spcBef>
                <a:spcPct val="0"/>
              </a:spcBef>
            </a:pPr>
            <a:r>
              <a:rPr lang="en-US" altLang="zh-CN" sz="1800" dirty="0">
                <a:ea typeface="黑体" pitchFamily="2" charset="-122"/>
              </a:rPr>
              <a:t>JK</a:t>
            </a:r>
            <a:r>
              <a:rPr lang="zh-CN" altLang="en-US" sz="1800" dirty="0">
                <a:ea typeface="黑体" pitchFamily="2" charset="-122"/>
              </a:rPr>
              <a:t>触发器</a:t>
            </a:r>
            <a:endParaRPr lang="en-US" altLang="zh-CN" sz="1800" dirty="0">
              <a:ea typeface="黑体" pitchFamily="2" charset="-122"/>
            </a:endParaRPr>
          </a:p>
          <a:p>
            <a:pPr lvl="1">
              <a:lnSpc>
                <a:spcPct val="120000"/>
              </a:lnSpc>
              <a:spcBef>
                <a:spcPct val="0"/>
              </a:spcBef>
            </a:pPr>
            <a:r>
              <a:rPr lang="zh-CN" altLang="en-US" sz="1800" dirty="0">
                <a:solidFill>
                  <a:srgbClr val="FF0000"/>
                </a:solidFill>
                <a:ea typeface="黑体" pitchFamily="2" charset="-122"/>
              </a:rPr>
              <a:t>有限状态机（</a:t>
            </a:r>
            <a:r>
              <a:rPr lang="en-US" altLang="zh-CN" sz="1800" dirty="0">
                <a:solidFill>
                  <a:srgbClr val="FF0000"/>
                </a:solidFill>
                <a:ea typeface="黑体" pitchFamily="2" charset="-122"/>
              </a:rPr>
              <a:t>FSM</a:t>
            </a:r>
            <a:r>
              <a:rPr lang="zh-CN" altLang="en-US" sz="1800" dirty="0">
                <a:solidFill>
                  <a:srgbClr val="FF0000"/>
                </a:solidFill>
                <a:ea typeface="黑体" pitchFamily="2" charset="-122"/>
              </a:rPr>
              <a:t>）</a:t>
            </a:r>
            <a:endParaRPr lang="en-US" altLang="zh-CN" sz="1800" dirty="0">
              <a:solidFill>
                <a:srgbClr val="FF0000"/>
              </a:solidFill>
              <a:ea typeface="黑体" pitchFamily="2" charset="-122"/>
            </a:endParaRPr>
          </a:p>
          <a:p>
            <a:pPr lvl="2">
              <a:lnSpc>
                <a:spcPct val="120000"/>
              </a:lnSpc>
              <a:spcBef>
                <a:spcPct val="0"/>
              </a:spcBef>
            </a:pPr>
            <a:r>
              <a:rPr lang="en-US" altLang="zh-CN" sz="1600" dirty="0">
                <a:solidFill>
                  <a:srgbClr val="FF0000"/>
                </a:solidFill>
                <a:ea typeface="黑体" pitchFamily="2" charset="-122"/>
              </a:rPr>
              <a:t>Moore</a:t>
            </a:r>
            <a:r>
              <a:rPr lang="zh-CN" altLang="en-US" sz="1600" dirty="0">
                <a:solidFill>
                  <a:srgbClr val="FF0000"/>
                </a:solidFill>
                <a:ea typeface="黑体" pitchFamily="2" charset="-122"/>
              </a:rPr>
              <a:t>型</a:t>
            </a:r>
            <a:r>
              <a:rPr lang="en-US" altLang="zh-CN" sz="1600" dirty="0">
                <a:solidFill>
                  <a:srgbClr val="FF0000"/>
                </a:solidFill>
                <a:ea typeface="黑体" pitchFamily="2" charset="-122"/>
              </a:rPr>
              <a:t>FSM</a:t>
            </a:r>
          </a:p>
          <a:p>
            <a:pPr lvl="2">
              <a:lnSpc>
                <a:spcPct val="120000"/>
              </a:lnSpc>
              <a:spcBef>
                <a:spcPct val="0"/>
              </a:spcBef>
            </a:pPr>
            <a:r>
              <a:rPr lang="en-US" altLang="zh-CN" sz="1600" dirty="0">
                <a:solidFill>
                  <a:srgbClr val="FF0000"/>
                </a:solidFill>
                <a:ea typeface="黑体" pitchFamily="2" charset="-122"/>
              </a:rPr>
              <a:t>Mealy</a:t>
            </a:r>
            <a:r>
              <a:rPr lang="zh-CN" altLang="en-US" sz="1600" dirty="0">
                <a:solidFill>
                  <a:srgbClr val="FF0000"/>
                </a:solidFill>
                <a:ea typeface="黑体" pitchFamily="2" charset="-122"/>
              </a:rPr>
              <a:t>型</a:t>
            </a:r>
            <a:r>
              <a:rPr lang="en-US" altLang="zh-CN" sz="1600" dirty="0">
                <a:solidFill>
                  <a:srgbClr val="FF0000"/>
                </a:solidFill>
                <a:ea typeface="黑体" pitchFamily="2" charset="-122"/>
              </a:rPr>
              <a:t>FSM</a:t>
            </a:r>
          </a:p>
          <a:p>
            <a:pPr lvl="1">
              <a:lnSpc>
                <a:spcPct val="120000"/>
              </a:lnSpc>
              <a:spcBef>
                <a:spcPct val="0"/>
              </a:spcBef>
            </a:pPr>
            <a:r>
              <a:rPr lang="zh-CN" altLang="en-US" sz="1800" dirty="0">
                <a:ea typeface="黑体" pitchFamily="2" charset="-122"/>
              </a:rPr>
              <a:t>时序逻辑电路设计分析</a:t>
            </a:r>
            <a:endParaRPr lang="en-US" altLang="zh-CN" sz="1800" dirty="0">
              <a:ea typeface="黑体" pitchFamily="2" charset="-122"/>
            </a:endParaRPr>
          </a:p>
          <a:p>
            <a:pPr lvl="2">
              <a:lnSpc>
                <a:spcPct val="120000"/>
              </a:lnSpc>
              <a:spcBef>
                <a:spcPct val="0"/>
              </a:spcBef>
            </a:pPr>
            <a:r>
              <a:rPr lang="zh-CN" altLang="en-US" sz="1600" dirty="0">
                <a:ea typeface="黑体" pitchFamily="2" charset="-122"/>
              </a:rPr>
              <a:t>数据寄存器</a:t>
            </a:r>
            <a:endParaRPr lang="en-US" altLang="zh-CN" sz="1600" dirty="0">
              <a:ea typeface="黑体" pitchFamily="2" charset="-122"/>
            </a:endParaRPr>
          </a:p>
          <a:p>
            <a:pPr lvl="2">
              <a:lnSpc>
                <a:spcPct val="120000"/>
              </a:lnSpc>
              <a:spcBef>
                <a:spcPct val="0"/>
              </a:spcBef>
            </a:pPr>
            <a:r>
              <a:rPr lang="zh-CN" altLang="en-US" sz="1600" dirty="0">
                <a:ea typeface="黑体" pitchFamily="2" charset="-122"/>
              </a:rPr>
              <a:t>移位寄存器</a:t>
            </a:r>
            <a:endParaRPr lang="en-US" altLang="zh-CN" sz="1600" dirty="0">
              <a:ea typeface="黑体" pitchFamily="2" charset="-122"/>
            </a:endParaRPr>
          </a:p>
          <a:p>
            <a:pPr lvl="2">
              <a:lnSpc>
                <a:spcPct val="120000"/>
              </a:lnSpc>
              <a:spcBef>
                <a:spcPct val="0"/>
              </a:spcBef>
            </a:pPr>
            <a:r>
              <a:rPr lang="zh-CN" altLang="en-US" sz="1600" dirty="0">
                <a:ea typeface="黑体" pitchFamily="2" charset="-122"/>
              </a:rPr>
              <a:t>计数器</a:t>
            </a:r>
            <a:endParaRPr lang="en-US" altLang="zh-CN" sz="1600" dirty="0">
              <a:ea typeface="黑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med" len="med"/>
          <a:tailEnd type="none" w="med" len="med"/>
        </a:ln>
        <a:effectLst/>
      </a:spPr>
      <a:bodyPr vert="horz" wrap="square" lIns="63500" tIns="25400" rIns="63500" bIns="25400" numCol="1" rtlCol="0" anchor="t" anchorCtr="0" compatLnSpc="1">
        <a:prstTxWarp prst="textNoShape">
          <a:avLst/>
        </a:prstTxWarp>
        <a:noAutofit/>
      </a:bodyPr>
      <a:lstStyle>
        <a:defPPr marL="668338" marR="0" indent="-193675" algn="l" defTabSz="914400" rtl="0" eaLnBrk="0" fontAlgn="base" latinLnBrk="0" hangingPunct="0">
          <a:lnSpc>
            <a:spcPct val="85000"/>
          </a:lnSpc>
          <a:spcBef>
            <a:spcPct val="40000"/>
          </a:spcBef>
          <a:spcAft>
            <a:spcPct val="0"/>
          </a:spcAft>
          <a:buClr>
            <a:srgbClr val="001ADC"/>
          </a:buClr>
          <a:buSzPct val="100000"/>
          <a:buFont typeface="Wingdings" pitchFamily="2" charset="2"/>
          <a:buChar char="Ø"/>
          <a:tabLst/>
          <a:defRPr kumimoji="0"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noFill/>
        <a:ln w="6350" cap="flat" cmpd="sng" algn="ctr">
          <a:solidFill>
            <a:schemeClr val="tx1"/>
          </a:solidFill>
          <a:prstDash val="solid"/>
          <a:round/>
          <a:headEnd type="none" w="med" len="med"/>
          <a:tailEnd type="none" w="med" len="med"/>
        </a:ln>
        <a:effectLst/>
      </a:spPr>
      <a:body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7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accent1"/>
            </a:solidFill>
            <a:effectLst/>
            <a:latin typeface="Arial"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63500" tIns="25400" rIns="63500" bIns="25400" numCol="1" anchor="t" anchorCtr="0" compatLnSpc="1">
        <a:prstTxWarp prst="textNoShape">
          <a:avLst/>
        </a:prstTxWarp>
        <a:spAutoFit/>
      </a:bodyPr>
      <a:lstStyle>
        <a:defPPr marL="668338" marR="0" indent="-193675" algn="l" defTabSz="914400" rtl="0" eaLnBrk="0" fontAlgn="base" latinLnBrk="0" hangingPunct="0">
          <a:lnSpc>
            <a:spcPct val="85000"/>
          </a:lnSpc>
          <a:spcBef>
            <a:spcPct val="40000"/>
          </a:spcBef>
          <a:spcAft>
            <a:spcPct val="0"/>
          </a:spcAft>
          <a:buClr>
            <a:srgbClr val="001ADC"/>
          </a:buClr>
          <a:buSzPct val="100000"/>
          <a:buFont typeface="Wingdings" pitchFamily="2" charset="2"/>
          <a:buChar char="Ø"/>
          <a:tabLst/>
          <a:defRPr kumimoji="0" 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63500" tIns="25400" rIns="63500" bIns="25400" numCol="1" anchor="t" anchorCtr="0" compatLnSpc="1">
        <a:prstTxWarp prst="textNoShape">
          <a:avLst/>
        </a:prstTxWarp>
        <a:spAutoFit/>
      </a:bodyPr>
      <a:lstStyle>
        <a:defPPr marL="668338" marR="0" indent="-193675" algn="l" defTabSz="914400" rtl="0" eaLnBrk="0" fontAlgn="base" latinLnBrk="0" hangingPunct="0">
          <a:lnSpc>
            <a:spcPct val="85000"/>
          </a:lnSpc>
          <a:spcBef>
            <a:spcPct val="40000"/>
          </a:spcBef>
          <a:spcAft>
            <a:spcPct val="0"/>
          </a:spcAft>
          <a:buClr>
            <a:srgbClr val="001ADC"/>
          </a:buClr>
          <a:buSzPct val="100000"/>
          <a:buFont typeface="Wingdings" pitchFamily="2" charset="2"/>
          <a:buChar char="Ø"/>
          <a:tabLst/>
          <a:defRPr kumimoji="0" 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gxp模板-2">
  <a:themeElements>
    <a:clrScheme name="2_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gxp模板-2">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def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def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defRPr>
        </a:defPPr>
      </a:lstStyle>
    </a:lnDef>
  </a:objectDefaults>
  <a:extraClrSchemeLst>
    <a:extraClrScheme>
      <a:clrScheme name="2_gxp模板-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gxp模板-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gxp模板-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gxp模板-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gxp模板-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gxp模板-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rgbClr val="FF0000"/>
          </a:solidFill>
          <a:prstDash val="solid"/>
          <a:round/>
          <a:headEnd type="none" w="med" len="med"/>
          <a:tailEnd type="none" w="med" len="med"/>
        </a:ln>
        <a:effectLst>
          <a:outerShdw dist="107763"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zh-CN" altLang="en-US" sz="2000" b="0" i="0" u="none" strike="noStrike" cap="none" normalizeH="0" baseline="0" smtClean="0">
            <a:ln>
              <a:noFill/>
            </a:ln>
            <a:solidFill>
              <a:srgbClr val="000000"/>
            </a:solidFill>
            <a:effectLst/>
            <a:latin typeface="Comic Sans MS" pitchFamily="66" charset="0"/>
            <a:ea typeface="宋体" pitchFamily="2" charset="-122"/>
          </a:defRPr>
        </a:defPPr>
      </a:lstStyle>
    </a:spDef>
    <a:lnDef>
      <a:spPr bwMode="auto">
        <a:xfrm>
          <a:off x="0" y="0"/>
          <a:ext cx="1" cy="1"/>
        </a:xfrm>
        <a:custGeom>
          <a:avLst/>
          <a:gdLst/>
          <a:ahLst/>
          <a:cxnLst/>
          <a:rect l="0" t="0" r="0" b="0"/>
          <a:pathLst/>
        </a:custGeom>
        <a:solidFill>
          <a:schemeClr val="bg1"/>
        </a:solidFill>
        <a:ln w="38100" cap="flat" cmpd="sng" algn="ctr">
          <a:solidFill>
            <a:srgbClr val="FF0000"/>
          </a:solidFill>
          <a:prstDash val="solid"/>
          <a:round/>
          <a:headEnd type="none" w="med" len="med"/>
          <a:tailEnd type="none" w="med" len="med"/>
        </a:ln>
        <a:effectLst>
          <a:outerShdw dist="107763"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zh-CN" altLang="en-US" sz="2000" b="0" i="0" u="none" strike="noStrike" cap="none" normalizeH="0" baseline="0" smtClean="0">
            <a:ln>
              <a:noFill/>
            </a:ln>
            <a:solidFill>
              <a:srgbClr val="000000"/>
            </a:solidFill>
            <a:effectLst/>
            <a:latin typeface="Comic Sans MS" pitchFamily="66"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TotalTime>
  <Pages>47</Pages>
  <Words>4874</Words>
  <Application>Microsoft Office PowerPoint</Application>
  <PresentationFormat>信纸(8.5x11 英寸)</PresentationFormat>
  <Paragraphs>1132</Paragraphs>
  <Slides>58</Slides>
  <Notes>50</Notes>
  <HiddenSlides>1</HiddenSlides>
  <MMClips>0</MMClips>
  <ScaleCrop>false</ScaleCrop>
  <HeadingPairs>
    <vt:vector size="8" baseType="variant">
      <vt:variant>
        <vt:lpstr>已用的字体</vt:lpstr>
      </vt:variant>
      <vt:variant>
        <vt:i4>22</vt:i4>
      </vt:variant>
      <vt:variant>
        <vt:lpstr>主题</vt:lpstr>
      </vt:variant>
      <vt:variant>
        <vt:i4>15</vt:i4>
      </vt:variant>
      <vt:variant>
        <vt:lpstr>嵌入 OLE 服务器</vt:lpstr>
      </vt:variant>
      <vt:variant>
        <vt:i4>3</vt:i4>
      </vt:variant>
      <vt:variant>
        <vt:lpstr>幻灯片标题</vt:lpstr>
      </vt:variant>
      <vt:variant>
        <vt:i4>58</vt:i4>
      </vt:variant>
    </vt:vector>
  </HeadingPairs>
  <TitlesOfParts>
    <vt:vector size="98" baseType="lpstr">
      <vt:lpstr>MingLiU</vt:lpstr>
      <vt:lpstr>ＭＳ ゴシック</vt:lpstr>
      <vt:lpstr>MS PGothic</vt:lpstr>
      <vt:lpstr>MS PGothic</vt:lpstr>
      <vt:lpstr>黑体</vt:lpstr>
      <vt:lpstr>华文细黑</vt:lpstr>
      <vt:lpstr>华文新魏</vt:lpstr>
      <vt:lpstr>楷体_GB2312</vt:lpstr>
      <vt:lpstr>宋体</vt:lpstr>
      <vt:lpstr>宋体-18030</vt:lpstr>
      <vt:lpstr>Arial</vt:lpstr>
      <vt:lpstr>Calibri</vt:lpstr>
      <vt:lpstr>Cambria</vt:lpstr>
      <vt:lpstr>Cambria Math</vt:lpstr>
      <vt:lpstr>Comic Sans MS</vt:lpstr>
      <vt:lpstr>Courier New</vt:lpstr>
      <vt:lpstr>Helvetica</vt:lpstr>
      <vt:lpstr>Symbol</vt:lpstr>
      <vt:lpstr>Times</vt:lpstr>
      <vt:lpstr>Times New Roman</vt:lpstr>
      <vt:lpstr>Wingdings</vt:lpstr>
      <vt:lpstr>Wingdings 3</vt:lpstr>
      <vt:lpstr>CS152-SP98</vt:lpstr>
      <vt:lpstr>1_CS152-SP98</vt:lpstr>
      <vt:lpstr>2_CS152-SP98</vt:lpstr>
      <vt:lpstr>1_Office Theme</vt:lpstr>
      <vt:lpstr>4_gxp模板-2</vt:lpstr>
      <vt:lpstr>Office 主题​​</vt:lpstr>
      <vt:lpstr>1_默认设计模板</vt:lpstr>
      <vt:lpstr>4_CS152-SP98</vt:lpstr>
      <vt:lpstr>6_CS152-SP98</vt:lpstr>
      <vt:lpstr>7_CS152-SP98</vt:lpstr>
      <vt:lpstr>2_Office Theme</vt:lpstr>
      <vt:lpstr>3_Office Theme</vt:lpstr>
      <vt:lpstr>4_Office Theme</vt:lpstr>
      <vt:lpstr>7_Office Theme</vt:lpstr>
      <vt:lpstr>2_Office 主题​​</vt:lpstr>
      <vt:lpstr>Image</vt:lpstr>
      <vt:lpstr>公式</vt:lpstr>
      <vt:lpstr>Visio</vt:lpstr>
      <vt:lpstr>计算机组成总复习 (2018，V0.1版)</vt:lpstr>
      <vt:lpstr>组合逻辑设计</vt:lpstr>
      <vt:lpstr>逻辑函数的简化法 —— 合并乘积项法</vt:lpstr>
      <vt:lpstr>逻辑函数的简化法 —— 吸收项法和配项法</vt:lpstr>
      <vt:lpstr>General K-map Rules</vt:lpstr>
      <vt:lpstr>8选1数据选择器的功能（1）</vt:lpstr>
      <vt:lpstr>8选1数据选择器的功能（2）</vt:lpstr>
      <vt:lpstr>利用数据选择器实现逻辑函数</vt:lpstr>
      <vt:lpstr>第三讲：时序逻辑设计（8学时）</vt:lpstr>
      <vt:lpstr>有限状态机</vt:lpstr>
      <vt:lpstr>Moore型FSM设计</vt:lpstr>
      <vt:lpstr>Mealy型FSM设计</vt:lpstr>
      <vt:lpstr>FSM设计</vt:lpstr>
      <vt:lpstr>FSM设计</vt:lpstr>
      <vt:lpstr>FSM设计</vt:lpstr>
      <vt:lpstr>FSM设计</vt:lpstr>
      <vt:lpstr>主存储器</vt:lpstr>
      <vt:lpstr>存储芯片和存储器的容量描述</vt:lpstr>
      <vt:lpstr>主存储器扩展方法</vt:lpstr>
      <vt:lpstr>存储器芯片的扩展 —— 混合扩展</vt:lpstr>
      <vt:lpstr>存储器芯片的扩展 —— 混合扩展</vt:lpstr>
      <vt:lpstr>存储器芯片的扩展 —— 混合扩展</vt:lpstr>
      <vt:lpstr>存储器芯片的扩展示例 —— 异种芯片</vt:lpstr>
      <vt:lpstr>DRAM刷新</vt:lpstr>
      <vt:lpstr>DRAM刷新方式</vt:lpstr>
      <vt:lpstr>指令系统与MIPS汇编语言</vt:lpstr>
      <vt:lpstr>指令系统举例 —— MIPS指令系统</vt:lpstr>
      <vt:lpstr>指令系统举例 —— MIPS指令系统</vt:lpstr>
      <vt:lpstr>指令系统举例  ——  MIPS指令系统</vt:lpstr>
      <vt:lpstr>指令系统举例  ——  MIPS指令系统</vt:lpstr>
      <vt:lpstr>MIPS处理器设计</vt:lpstr>
      <vt:lpstr>标准流水线</vt:lpstr>
      <vt:lpstr>时钟驱动的流水线时空图</vt:lpstr>
      <vt:lpstr>流水线冒险</vt:lpstr>
      <vt:lpstr>数据冒险 —— 转发策略</vt:lpstr>
      <vt:lpstr>调整硬件结构支持转发</vt:lpstr>
      <vt:lpstr>RF的内部转发设计</vt:lpstr>
      <vt:lpstr>Data Hazard: Stall</vt:lpstr>
      <vt:lpstr>Data Hazard: load delay slot </vt:lpstr>
      <vt:lpstr>Data Hazard:  Code Scheduling to Avoid Stalls</vt:lpstr>
      <vt:lpstr>Control Hazard:  Delayed Jump in MIPS</vt:lpstr>
      <vt:lpstr>Control Hazard: Delayed Branch Example</vt:lpstr>
      <vt:lpstr>高速缓冲存储器（CACHE）</vt:lpstr>
      <vt:lpstr>Cache与主存之间的映射 —— 组相联</vt:lpstr>
      <vt:lpstr>Set Associative Example (2/2)</vt:lpstr>
      <vt:lpstr>Cache的性能计算</vt:lpstr>
      <vt:lpstr>虚拟存储系统</vt:lpstr>
      <vt:lpstr>页式虚拟存储器</vt:lpstr>
      <vt:lpstr>页式虚拟存储器</vt:lpstr>
      <vt:lpstr>Address Translation Using TLB</vt:lpstr>
      <vt:lpstr>PowerPoint 演示文稿</vt:lpstr>
      <vt:lpstr>页式虚拟存储器</vt:lpstr>
      <vt:lpstr>总线与输入输出方式</vt:lpstr>
      <vt:lpstr>I/O与主机信息交换的控制方式　</vt:lpstr>
      <vt:lpstr>程序查询方式</vt:lpstr>
      <vt:lpstr>中断方式</vt:lpstr>
      <vt:lpstr>ＤＭＡ方式</vt:lpstr>
      <vt:lpstr>课程成绩及期终考试</vt:lpstr>
    </vt:vector>
  </TitlesOfParts>
  <Company>BUAA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lxd</dc:creator>
  <dc:description>lecture 1</dc:description>
  <cp:lastModifiedBy>GXP</cp:lastModifiedBy>
  <cp:revision>370</cp:revision>
  <cp:lastPrinted>1999-08-22T22:40:57Z</cp:lastPrinted>
  <dcterms:created xsi:type="dcterms:W3CDTF">1997-08-19T16:58:46Z</dcterms:created>
  <dcterms:modified xsi:type="dcterms:W3CDTF">2019-12-20T02:26:08Z</dcterms:modified>
</cp:coreProperties>
</file>