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0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2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5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6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7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8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9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20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23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24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25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26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27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28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5" r:id="rId1"/>
    <p:sldMasterId id="2147484043" r:id="rId2"/>
  </p:sldMasterIdLst>
  <p:notesMasterIdLst>
    <p:notesMasterId r:id="rId33"/>
  </p:notesMasterIdLst>
  <p:sldIdLst>
    <p:sldId id="2745" r:id="rId3"/>
    <p:sldId id="2746" r:id="rId4"/>
    <p:sldId id="2747" r:id="rId5"/>
    <p:sldId id="2781" r:id="rId6"/>
    <p:sldId id="2783" r:id="rId7"/>
    <p:sldId id="2785" r:id="rId8"/>
    <p:sldId id="2804" r:id="rId9"/>
    <p:sldId id="2790" r:id="rId10"/>
    <p:sldId id="2807" r:id="rId11"/>
    <p:sldId id="2793" r:id="rId12"/>
    <p:sldId id="2792" r:id="rId13"/>
    <p:sldId id="2795" r:id="rId14"/>
    <p:sldId id="2810" r:id="rId15"/>
    <p:sldId id="2805" r:id="rId16"/>
    <p:sldId id="2786" r:id="rId17"/>
    <p:sldId id="2797" r:id="rId18"/>
    <p:sldId id="2796" r:id="rId19"/>
    <p:sldId id="2789" r:id="rId20"/>
    <p:sldId id="2798" r:id="rId21"/>
    <p:sldId id="2799" r:id="rId22"/>
    <p:sldId id="2800" r:id="rId23"/>
    <p:sldId id="2806" r:id="rId24"/>
    <p:sldId id="2801" r:id="rId25"/>
    <p:sldId id="2802" r:id="rId26"/>
    <p:sldId id="2803" r:id="rId27"/>
    <p:sldId id="2788" r:id="rId28"/>
    <p:sldId id="2784" r:id="rId29"/>
    <p:sldId id="2808" r:id="rId30"/>
    <p:sldId id="2809" r:id="rId31"/>
    <p:sldId id="2780" r:id="rId32"/>
  </p:sldIdLst>
  <p:sldSz cx="9644063" cy="7232650"/>
  <p:notesSz cx="6858000" cy="9144000"/>
  <p:custDataLst>
    <p:tags r:id="rId3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pos="3038" userDrawn="1">
          <p15:clr>
            <a:srgbClr val="A4A3A4"/>
          </p15:clr>
        </p15:guide>
        <p15:guide id="3" pos="384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56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212E3C"/>
    <a:srgbClr val="FBBF09"/>
    <a:srgbClr val="EF4232"/>
    <a:srgbClr val="03A9F0"/>
    <a:srgbClr val="FFFFFF"/>
    <a:srgbClr val="FABCA8"/>
    <a:srgbClr val="57562F"/>
    <a:srgbClr val="FBCDBE"/>
    <a:srgbClr val="6B6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9" autoAdjust="0"/>
    <p:restoredTop sz="85842" autoAdjust="0"/>
  </p:normalViewPr>
  <p:slideViewPr>
    <p:cSldViewPr>
      <p:cViewPr>
        <p:scale>
          <a:sx n="74" d="100"/>
          <a:sy n="74" d="100"/>
        </p:scale>
        <p:origin x="1380" y="30"/>
      </p:cViewPr>
      <p:guideLst>
        <p:guide orient="horz" pos="373"/>
        <p:guide pos="3038"/>
        <p:guide pos="384"/>
        <p:guide orient="horz" pos="4183"/>
        <p:guide pos="5691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2019/4/1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881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577679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42576884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39642458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1937004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2275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端口扫描作用</a:t>
            </a:r>
            <a:endParaRPr lang="en-US" altLang="zh-CN" dirty="0"/>
          </a:p>
          <a:p>
            <a:r>
              <a:rPr lang="en-US" altLang="zh-CN" sz="13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TCP </a:t>
            </a:r>
            <a:r>
              <a:rPr lang="zh-CN" altLang="en-US" sz="13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全连接扫描方法是利用</a:t>
            </a:r>
            <a:r>
              <a:rPr lang="en-US" altLang="zh-CN" sz="13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TCP </a:t>
            </a:r>
            <a:r>
              <a:rPr lang="zh-CN" altLang="en-US" sz="13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CN" sz="13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 </a:t>
            </a:r>
            <a:r>
              <a:rPr lang="zh-CN" altLang="en-US" sz="13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次握手，与目标主机建立正常的</a:t>
            </a:r>
            <a:r>
              <a:rPr lang="en-US" altLang="zh-CN" sz="13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TCP </a:t>
            </a:r>
            <a:r>
              <a:rPr lang="zh-CN" altLang="en-US" sz="13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连接，以判断目标主机是否开放。这种方法的缺点是非常容易被记录或被检测出来。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17382752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29652585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41382784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29779627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3110497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选了</a:t>
            </a:r>
            <a:r>
              <a:rPr lang="en-US" altLang="zh-CN" dirty="0"/>
              <a:t>9</a:t>
            </a:r>
            <a:r>
              <a:rPr lang="zh-CN" altLang="en-US" dirty="0"/>
              <a:t>个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2018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33391019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10606943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7110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34250325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</a:rPr>
              <a:t>（</a:t>
            </a:r>
            <a:r>
              <a:rPr lang="en-US" altLang="zh-CN" sz="1400" dirty="0" err="1">
                <a:latin typeface="宋体" panose="02010600030101010101" pitchFamily="2" charset="-122"/>
              </a:rPr>
              <a:t>Wamp</a:t>
            </a:r>
            <a:r>
              <a:rPr lang="zh-CN" altLang="en-US" sz="1400" dirty="0">
                <a:latin typeface="宋体" panose="02010600030101010101" pitchFamily="2" charset="-122"/>
              </a:rPr>
              <a:t>就是</a:t>
            </a:r>
            <a:r>
              <a:rPr lang="en-US" altLang="zh-CN" sz="1400" dirty="0">
                <a:latin typeface="宋体" panose="02010600030101010101" pitchFamily="2" charset="-122"/>
              </a:rPr>
              <a:t>Windows Apache </a:t>
            </a:r>
            <a:r>
              <a:rPr lang="en-US" altLang="zh-CN" sz="1400" dirty="0" err="1">
                <a:latin typeface="宋体" panose="02010600030101010101" pitchFamily="2" charset="-122"/>
              </a:rPr>
              <a:t>Mysql</a:t>
            </a:r>
            <a:r>
              <a:rPr lang="en-US" altLang="zh-CN" sz="1400" dirty="0">
                <a:latin typeface="宋体" panose="02010600030101010101" pitchFamily="2" charset="-122"/>
              </a:rPr>
              <a:t> PHP</a:t>
            </a:r>
            <a:r>
              <a:rPr lang="zh-CN" altLang="en-US" sz="1400" dirty="0">
                <a:latin typeface="宋体" panose="02010600030101010101" pitchFamily="2" charset="-122"/>
              </a:rPr>
              <a:t>集成安装环境，即在</a:t>
            </a:r>
            <a:r>
              <a:rPr lang="en-US" altLang="zh-CN" sz="1400" dirty="0">
                <a:latin typeface="宋体" panose="02010600030101010101" pitchFamily="2" charset="-122"/>
              </a:rPr>
              <a:t>window</a:t>
            </a:r>
            <a:r>
              <a:rPr lang="zh-CN" altLang="en-US" sz="1400" dirty="0">
                <a:latin typeface="宋体" panose="02010600030101010101" pitchFamily="2" charset="-122"/>
              </a:rPr>
              <a:t>下的</a:t>
            </a:r>
            <a:r>
              <a:rPr lang="en-US" altLang="zh-CN" sz="1400" dirty="0">
                <a:latin typeface="宋体" panose="02010600030101010101" pitchFamily="2" charset="-122"/>
              </a:rPr>
              <a:t>apache</a:t>
            </a:r>
            <a:r>
              <a:rPr lang="zh-CN" altLang="en-US" sz="1400" dirty="0">
                <a:latin typeface="宋体" panose="02010600030101010101" pitchFamily="2" charset="-122"/>
              </a:rPr>
              <a:t>、</a:t>
            </a:r>
            <a:r>
              <a:rPr lang="en-US" altLang="zh-CN" sz="1400" dirty="0">
                <a:latin typeface="宋体" panose="02010600030101010101" pitchFamily="2" charset="-122"/>
              </a:rPr>
              <a:t>php</a:t>
            </a:r>
            <a:r>
              <a:rPr lang="zh-CN" altLang="en-US" sz="1400" dirty="0">
                <a:latin typeface="宋体" panose="02010600030101010101" pitchFamily="2" charset="-122"/>
              </a:rPr>
              <a:t>和</a:t>
            </a:r>
            <a:r>
              <a:rPr lang="en-US" altLang="zh-CN" sz="1400" dirty="0" err="1">
                <a:latin typeface="宋体" panose="02010600030101010101" pitchFamily="2" charset="-122"/>
              </a:rPr>
              <a:t>mysql</a:t>
            </a:r>
            <a:r>
              <a:rPr lang="zh-CN" altLang="en-US" sz="1400" dirty="0">
                <a:latin typeface="宋体" panose="02010600030101010101" pitchFamily="2" charset="-122"/>
              </a:rPr>
              <a:t>的服务器软件。不用亲自去修改配置文件，</a:t>
            </a:r>
            <a:r>
              <a:rPr lang="en-US" altLang="zh-CN" sz="1400" dirty="0">
                <a:latin typeface="宋体" panose="02010600030101010101" pitchFamily="2" charset="-122"/>
              </a:rPr>
              <a:t>WAMP</a:t>
            </a:r>
            <a:r>
              <a:rPr lang="zh-CN" altLang="en-US" sz="1400" dirty="0">
                <a:latin typeface="宋体" panose="02010600030101010101" pitchFamily="2" charset="-122"/>
              </a:rPr>
              <a:t>一切都搞定了，这个软件在</a:t>
            </a:r>
            <a:r>
              <a:rPr lang="en-US" altLang="zh-CN" sz="1400" dirty="0">
                <a:latin typeface="宋体" panose="02010600030101010101" pitchFamily="2" charset="-122"/>
              </a:rPr>
              <a:t>win</a:t>
            </a:r>
            <a:r>
              <a:rPr lang="zh-CN" altLang="en-US" sz="1400" dirty="0">
                <a:latin typeface="宋体" panose="02010600030101010101" pitchFamily="2" charset="-122"/>
              </a:rPr>
              <a:t>平台上使用的较多。）</a:t>
            </a:r>
            <a:r>
              <a:rPr lang="zh-CN" altLang="zh-CN" sz="1400" dirty="0">
                <a:latin typeface="宋体" panose="02010600030101010101" pitchFamily="2" charset="-122"/>
              </a:rPr>
              <a:t>，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24224077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400" dirty="0"/>
              <a:t>（这里可以通过不同情况对比，你可能就自己的输入是否是有用。</a:t>
            </a:r>
            <a:endParaRPr lang="en-US" altLang="zh-CN" sz="1400" dirty="0"/>
          </a:p>
          <a:p>
            <a:r>
              <a:rPr lang="zh-CN" altLang="en-US" sz="1400" dirty="0"/>
              <a:t>后续通过猜测一步步得到用户名和密码，这里假设所有的情况都是最普遍的情况，如管理员表表的名字为</a:t>
            </a:r>
            <a:r>
              <a:rPr lang="en-US" altLang="zh-CN" sz="1400" dirty="0"/>
              <a:t>admin</a:t>
            </a:r>
            <a:r>
              <a:rPr lang="zh-CN" altLang="en-US" sz="1400" dirty="0"/>
              <a:t>，实际运用的时候回可能不会这么容易，比如网站关闭了错误显示，这时就需要一些其他的办法，有兴趣的可以自己去看看课后资料）</a:t>
            </a:r>
            <a:endParaRPr lang="zh-CN" altLang="zh-CN" sz="1400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14316430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冰河木马开发于</a:t>
            </a:r>
            <a:r>
              <a:rPr lang="en-US" altLang="zh-CN" dirty="0"/>
              <a:t>1999</a:t>
            </a:r>
            <a:r>
              <a:rPr lang="zh-CN" altLang="zh-CN" dirty="0"/>
              <a:t>年，在设计之初，开发者的本意是编写一个功能强大的远程控制软件</a:t>
            </a:r>
            <a:r>
              <a:rPr lang="zh-CN" altLang="en-US" dirty="0"/>
              <a:t>，</a:t>
            </a:r>
            <a:r>
              <a:rPr lang="zh-CN" altLang="zh-CN" dirty="0"/>
              <a:t>但一经推出，就依靠其强大的功能成为了黑客们发动入侵的工具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大家可以通过这个实验了解一下木马的主要功能，并且学习如何清除木马。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2668864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很简单，看说明文件一步步来做就</a:t>
            </a:r>
            <a:r>
              <a:rPr lang="en-US" altLang="zh-CN" dirty="0"/>
              <a:t>OK</a:t>
            </a:r>
            <a:r>
              <a:rPr lang="zh-CN" altLang="en-US" dirty="0"/>
              <a:t>了。</a:t>
            </a:r>
            <a:endParaRPr lang="en-US" altLang="zh-C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524809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这两个进程的名称正好与系统进程相同，可以起到混淆作用。不仅如此，这两个进程还互相监控，一旦一个进程被杀掉，另一个进程就再次启动它。</a:t>
            </a:r>
            <a:endParaRPr lang="en-US" altLang="zh-C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23272318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3667569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5904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694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359490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做过网络实验的话应该会搭。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700754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2220511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644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963279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3478936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63031" y="6703599"/>
            <a:ext cx="2169914" cy="386187"/>
          </a:xfrm>
          <a:prstGeom prst="rect">
            <a:avLst/>
          </a:prstGeom>
        </p:spPr>
        <p:txBody>
          <a:bodyPr/>
          <a:lstStyle/>
          <a:p>
            <a:fld id="{E3AD87B8-9A4B-45E2-BBE5-FB86ADE287A3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94597" y="6703599"/>
            <a:ext cx="3254871" cy="38618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811121" y="6703599"/>
            <a:ext cx="2169914" cy="386187"/>
          </a:xfrm>
          <a:prstGeom prst="rect">
            <a:avLst/>
          </a:prstGeom>
        </p:spPr>
        <p:txBody>
          <a:bodyPr/>
          <a:lstStyle/>
          <a:p>
            <a:fld id="{37AAA611-6692-4583-86AB-5AB9B972B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51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86" y="482177"/>
            <a:ext cx="311046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99983" y="1041369"/>
            <a:ext cx="4882307" cy="5139869"/>
          </a:xfrm>
        </p:spPr>
        <p:txBody>
          <a:bodyPr anchor="t"/>
          <a:lstStyle>
            <a:lvl1pPr marL="0" indent="0">
              <a:buNone/>
              <a:defRPr sz="3375"/>
            </a:lvl1pPr>
            <a:lvl2pPr marL="482163" indent="0">
              <a:buNone/>
              <a:defRPr sz="2953"/>
            </a:lvl2pPr>
            <a:lvl3pPr marL="964326" indent="0">
              <a:buNone/>
              <a:defRPr sz="2531"/>
            </a:lvl3pPr>
            <a:lvl4pPr marL="1446489" indent="0">
              <a:buNone/>
              <a:defRPr sz="2109"/>
            </a:lvl4pPr>
            <a:lvl5pPr marL="1928652" indent="0">
              <a:buNone/>
              <a:defRPr sz="2109"/>
            </a:lvl5pPr>
            <a:lvl6pPr marL="2410816" indent="0">
              <a:buNone/>
              <a:defRPr sz="2109"/>
            </a:lvl6pPr>
            <a:lvl7pPr marL="2892979" indent="0">
              <a:buNone/>
              <a:defRPr sz="2109"/>
            </a:lvl7pPr>
            <a:lvl8pPr marL="3375142" indent="0">
              <a:buNone/>
              <a:defRPr sz="2109"/>
            </a:lvl8pPr>
            <a:lvl9pPr marL="3857305" indent="0">
              <a:buNone/>
              <a:defRPr sz="210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286" y="2169795"/>
            <a:ext cx="3110461" cy="4019814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357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858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1533" y="385071"/>
            <a:ext cx="2079501" cy="61293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3030" y="385071"/>
            <a:ext cx="6117952" cy="61293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866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305" y="1183677"/>
            <a:ext cx="8197454" cy="2518034"/>
          </a:xfrm>
        </p:spPr>
        <p:txBody>
          <a:bodyPr anchor="b"/>
          <a:lstStyle>
            <a:lvl1pPr algn="ctr">
              <a:defRPr sz="632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5508" y="3798816"/>
            <a:ext cx="7233047" cy="1746216"/>
          </a:xfrm>
        </p:spPr>
        <p:txBody>
          <a:bodyPr/>
          <a:lstStyle>
            <a:lvl1pPr marL="0" indent="0" algn="ctr">
              <a:buNone/>
              <a:defRPr sz="2531"/>
            </a:lvl1pPr>
            <a:lvl2pPr marL="482163" indent="0" algn="ctr">
              <a:buNone/>
              <a:defRPr sz="2109"/>
            </a:lvl2pPr>
            <a:lvl3pPr marL="964326" indent="0" algn="ctr">
              <a:buNone/>
              <a:defRPr sz="1898"/>
            </a:lvl3pPr>
            <a:lvl4pPr marL="1446489" indent="0" algn="ctr">
              <a:buNone/>
              <a:defRPr sz="1687"/>
            </a:lvl4pPr>
            <a:lvl5pPr marL="1928652" indent="0" algn="ctr">
              <a:buNone/>
              <a:defRPr sz="1687"/>
            </a:lvl5pPr>
            <a:lvl6pPr marL="2410816" indent="0" algn="ctr">
              <a:buNone/>
              <a:defRPr sz="1687"/>
            </a:lvl6pPr>
            <a:lvl7pPr marL="2892979" indent="0" algn="ctr">
              <a:buNone/>
              <a:defRPr sz="1687"/>
            </a:lvl7pPr>
            <a:lvl8pPr marL="3375142" indent="0" algn="ctr">
              <a:buNone/>
              <a:defRPr sz="1687"/>
            </a:lvl8pPr>
            <a:lvl9pPr marL="3857305" indent="0" algn="ctr">
              <a:buNone/>
              <a:defRPr sz="168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28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634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007" y="1803142"/>
            <a:ext cx="8318004" cy="3008581"/>
          </a:xfrm>
        </p:spPr>
        <p:txBody>
          <a:bodyPr anchor="b"/>
          <a:lstStyle>
            <a:lvl1pPr>
              <a:defRPr sz="632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007" y="4840185"/>
            <a:ext cx="8318004" cy="1582142"/>
          </a:xfrm>
        </p:spPr>
        <p:txBody>
          <a:bodyPr/>
          <a:lstStyle>
            <a:lvl1pPr marL="0" indent="0">
              <a:buNone/>
              <a:defRPr sz="2531">
                <a:solidFill>
                  <a:schemeClr val="tx1"/>
                </a:solidFill>
              </a:defRPr>
            </a:lvl1pPr>
            <a:lvl2pPr marL="482163" indent="0">
              <a:buNone/>
              <a:defRPr sz="2109">
                <a:solidFill>
                  <a:schemeClr val="tx1">
                    <a:tint val="75000"/>
                  </a:schemeClr>
                </a:solidFill>
              </a:defRPr>
            </a:lvl2pPr>
            <a:lvl3pPr marL="964326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3pPr>
            <a:lvl4pPr marL="144648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4pPr>
            <a:lvl5pPr marL="192865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5pPr>
            <a:lvl6pPr marL="2410816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6pPr>
            <a:lvl7pPr marL="289297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7pPr>
            <a:lvl8pPr marL="337514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8pPr>
            <a:lvl9pPr marL="3857305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885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3029" y="1925358"/>
            <a:ext cx="4098727" cy="4589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2307" y="1925358"/>
            <a:ext cx="4098727" cy="4589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67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86" y="385073"/>
            <a:ext cx="8318004" cy="139797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4287" y="1773004"/>
            <a:ext cx="4079890" cy="868922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287" y="2641926"/>
            <a:ext cx="4079890" cy="388587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2307" y="1773004"/>
            <a:ext cx="4099983" cy="868922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2307" y="2641926"/>
            <a:ext cx="4099983" cy="388587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447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989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87B8-9A4B-45E2-BBE5-FB86ADE287A3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AA611-6692-4583-86AB-5AB9B972B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45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86" y="482177"/>
            <a:ext cx="311046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9983" y="1041369"/>
            <a:ext cx="4882307" cy="5139869"/>
          </a:xfrm>
        </p:spPr>
        <p:txBody>
          <a:bodyPr/>
          <a:lstStyle>
            <a:lvl1pPr>
              <a:defRPr sz="3375"/>
            </a:lvl1pPr>
            <a:lvl2pPr>
              <a:defRPr sz="2953"/>
            </a:lvl2pPr>
            <a:lvl3pPr>
              <a:defRPr sz="2531"/>
            </a:lvl3pPr>
            <a:lvl4pPr>
              <a:defRPr sz="2109"/>
            </a:lvl4pPr>
            <a:lvl5pPr>
              <a:defRPr sz="2109"/>
            </a:lvl5pPr>
            <a:lvl6pPr>
              <a:defRPr sz="2109"/>
            </a:lvl6pPr>
            <a:lvl7pPr>
              <a:defRPr sz="2109"/>
            </a:lvl7pPr>
            <a:lvl8pPr>
              <a:defRPr sz="2109"/>
            </a:lvl8pPr>
            <a:lvl9pPr>
              <a:defRPr sz="2109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286" y="2169795"/>
            <a:ext cx="3110461" cy="4019814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18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72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</p:sldLayoutIdLst>
  <p:txStyles>
    <p:titleStyle>
      <a:lvl1pPr algn="l" defTabSz="91445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4" indent="-228614" algn="l" defTabSz="91445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42" indent="-228614" algn="l" defTabSz="9144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66" indent="-228614" algn="l" defTabSz="9144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93" indent="-228614" algn="l" defTabSz="9144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19" indent="-228614" algn="l" defTabSz="9144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46" indent="-228614" algn="l" defTabSz="9144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74" indent="-228614" algn="l" defTabSz="9144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01" indent="-228614" algn="l" defTabSz="9144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427" indent="-228614" algn="l" defTabSz="9144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7" algn="l" defTabSz="9144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53" algn="l" defTabSz="9144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80" algn="l" defTabSz="9144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08" algn="l" defTabSz="9144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34" algn="l" defTabSz="9144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61" algn="l" defTabSz="9144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87" algn="l" defTabSz="9144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15" algn="l" defTabSz="9144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3030" y="385073"/>
            <a:ext cx="8318004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030" y="1925358"/>
            <a:ext cx="8318004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3029" y="6703596"/>
            <a:ext cx="2169914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94596" y="6703596"/>
            <a:ext cx="3254871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11120" y="6703596"/>
            <a:ext cx="2169914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72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4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txStyles>
    <p:titleStyle>
      <a:lvl1pPr algn="l" defTabSz="964326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082" indent="-241082" algn="l" defTabSz="964326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1pPr>
      <a:lvl2pPr marL="723245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2pPr>
      <a:lvl3pPr marL="1205408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109" kern="1200">
          <a:solidFill>
            <a:schemeClr val="tx1"/>
          </a:solidFill>
          <a:latin typeface="+mn-lt"/>
          <a:ea typeface="+mn-ea"/>
          <a:cs typeface="+mn-cs"/>
        </a:defRPr>
      </a:lvl3pPr>
      <a:lvl4pPr marL="1687571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2169734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65189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3134060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616223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409838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1pPr>
      <a:lvl2pPr marL="482163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2pPr>
      <a:lvl3pPr marL="96432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3pPr>
      <a:lvl4pPr marL="144648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192865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41081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289297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37514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3857305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10.tmp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3.tmp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12.tmp"/><Relationship Id="rId5" Type="http://schemas.openxmlformats.org/officeDocument/2006/relationships/image" Target="../media/image11.tmp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image" Target="../media/image14.tmp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image" Target="../media/image17.jpg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19.tmp"/><Relationship Id="rId5" Type="http://schemas.openxmlformats.org/officeDocument/2006/relationships/image" Target="../media/image18.tmp"/><Relationship Id="rId4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image" Target="../media/image20.tmp"/><Relationship Id="rId4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image" Target="../media/image21.tmp"/><Relationship Id="rId4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4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image" Target="../media/image24.png"/><Relationship Id="rId4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tmp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5.tmp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4.tmp"/><Relationship Id="rId5" Type="http://schemas.openxmlformats.org/officeDocument/2006/relationships/image" Target="../media/image3.tmp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6.tmp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7.tmp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9.tmp"/><Relationship Id="rId5" Type="http://schemas.openxmlformats.org/officeDocument/2006/relationships/image" Target="../media/image8.tmp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1425235" y="2587357"/>
            <a:ext cx="6793592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400" b="1" cap="all" dirty="0">
                <a:solidFill>
                  <a:schemeClr val="accent1"/>
                </a:solidFill>
                <a:cs typeface="Arial" panose="020B0604020202020204" pitchFamily="34" charset="0"/>
              </a:rPr>
              <a:t>网络攻防实验</a:t>
            </a:r>
          </a:p>
        </p:txBody>
      </p:sp>
      <p:sp>
        <p:nvSpPr>
          <p:cNvPr id="13" name="矩形 259"/>
          <p:cNvSpPr>
            <a:spLocks noChangeArrowheads="1"/>
          </p:cNvSpPr>
          <p:nvPr/>
        </p:nvSpPr>
        <p:spPr bwMode="auto">
          <a:xfrm>
            <a:off x="1780835" y="3672720"/>
            <a:ext cx="608239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buNone/>
            </a:pPr>
            <a:r>
              <a:rPr lang="zh-CN" altLang="en-US" sz="1600" dirty="0">
                <a:latin typeface="幼圆" pitchFamily="49" charset="-122"/>
                <a:ea typeface="幼圆" pitchFamily="49" charset="-122"/>
              </a:rPr>
              <a:t>参考教材：张玉清 陈深龙，杨彬编，</a:t>
            </a:r>
            <a:r>
              <a:rPr lang="zh-CN" altLang="en-US" sz="1600" i="1" dirty="0">
                <a:solidFill>
                  <a:srgbClr val="0070C0"/>
                </a:solidFill>
                <a:latin typeface="幼圆" pitchFamily="49" charset="-122"/>
                <a:ea typeface="幼圆" pitchFamily="49" charset="-122"/>
              </a:rPr>
              <a:t>网络攻击与防御技术实验教程</a:t>
            </a:r>
            <a:r>
              <a:rPr lang="zh-CN" altLang="en-US" sz="1600" dirty="0">
                <a:latin typeface="幼圆" pitchFamily="49" charset="-122"/>
                <a:ea typeface="幼圆" pitchFamily="49" charset="-122"/>
              </a:rPr>
              <a:t>，清华大学出版社</a:t>
            </a:r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0" y="5425003"/>
            <a:ext cx="9644063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1" rIns="128580" bIns="6429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0" y="5128495"/>
            <a:ext cx="9644063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1" rIns="128580" bIns="6429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11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:dissolve/>
      </p:transition>
    </mc:Choice>
    <mc:Fallback xmlns="">
      <p:transition spd="slow" advTm="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50"/>
                            </p:stCondLst>
                            <p:childTnLst>
                              <p:par>
                                <p:cTn id="3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13" grpId="0"/>
      <p:bldP spid="13" grpId="1"/>
      <p:bldP spid="9" grpId="0" animBg="1"/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30"/>
          <p:cNvSpPr/>
          <p:nvPr>
            <p:custDataLst>
              <p:tags r:id="rId1"/>
            </p:custDataLst>
          </p:nvPr>
        </p:nvSpPr>
        <p:spPr>
          <a:xfrm flipV="1">
            <a:off x="429543" y="834302"/>
            <a:ext cx="8568952" cy="45719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9" rIns="96435" bIns="482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3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任意多边形 31"/>
          <p:cNvSpPr/>
          <p:nvPr>
            <p:custDataLst>
              <p:tags r:id="rId2"/>
            </p:custDataLst>
          </p:nvPr>
        </p:nvSpPr>
        <p:spPr>
          <a:xfrm>
            <a:off x="429543" y="453261"/>
            <a:ext cx="577217" cy="3693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9" rIns="96435" bIns="482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3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006760" y="426268"/>
            <a:ext cx="4391335" cy="3693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实验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4 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网络嗅探与防范（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课时）</a:t>
            </a:r>
            <a:endParaRPr lang="en-US" sz="2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9730AB9-781D-4041-BC66-1AB52B87FF3B}"/>
              </a:ext>
            </a:extLst>
          </p:cNvPr>
          <p:cNvSpPr/>
          <p:nvPr/>
        </p:nvSpPr>
        <p:spPr>
          <a:xfrm>
            <a:off x="825586" y="1164516"/>
            <a:ext cx="7776865" cy="3852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 </a:t>
            </a:r>
          </a:p>
          <a:p>
            <a:pPr indent="266700" algn="just">
              <a:spcAft>
                <a:spcPts val="0"/>
              </a:spcAft>
            </a:pPr>
            <a:r>
              <a:rPr lang="zh-CN" altLang="zh-CN" sz="2400" dirty="0">
                <a:latin typeface="宋体" panose="02010600030101010101" pitchFamily="2" charset="-122"/>
              </a:rPr>
              <a:t>通过</a:t>
            </a:r>
            <a:r>
              <a:rPr lang="zh-CN" altLang="en-US" sz="2400" dirty="0">
                <a:latin typeface="宋体" panose="02010600030101010101" pitchFamily="2" charset="-122"/>
              </a:rPr>
              <a:t>使用</a:t>
            </a:r>
            <a:r>
              <a:rPr lang="en-US" altLang="zh-CN" sz="2400" dirty="0">
                <a:latin typeface="宋体" panose="02010600030101010101" pitchFamily="2" charset="-122"/>
              </a:rPr>
              <a:t>Sniffer </a:t>
            </a:r>
            <a:r>
              <a:rPr lang="zh-CN" altLang="zh-CN" sz="2400" dirty="0">
                <a:latin typeface="宋体" panose="02010600030101010101" pitchFamily="2" charset="-122"/>
              </a:rPr>
              <a:t>工具，完成： </a:t>
            </a:r>
          </a:p>
          <a:p>
            <a:pPr algn="just">
              <a:spcAft>
                <a:spcPts val="0"/>
              </a:spcAft>
            </a:pPr>
            <a:r>
              <a:rPr lang="zh-CN" altLang="zh-CN" sz="2400" dirty="0">
                <a:latin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</a:rPr>
              <a:t>1</a:t>
            </a:r>
            <a:r>
              <a:rPr lang="zh-CN" altLang="zh-CN" sz="2400" dirty="0">
                <a:latin typeface="宋体" panose="02010600030101010101" pitchFamily="2" charset="-122"/>
              </a:rPr>
              <a:t>）监听用户通过网页</a:t>
            </a:r>
            <a:r>
              <a:rPr lang="zh-CN" altLang="en-US" sz="2400" dirty="0">
                <a:latin typeface="宋体" panose="02010600030101010101" pitchFamily="2" charset="-122"/>
              </a:rPr>
              <a:t>登录</a:t>
            </a:r>
            <a:r>
              <a:rPr lang="zh-CN" altLang="zh-CN" sz="2400" dirty="0">
                <a:latin typeface="宋体" panose="02010600030101010101" pitchFamily="2" charset="-122"/>
              </a:rPr>
              <a:t>邮箱的过程，分析捕获数据包，了解数据包所使用的网络协议。 </a:t>
            </a:r>
          </a:p>
          <a:p>
            <a:pPr algn="just">
              <a:spcAft>
                <a:spcPts val="0"/>
              </a:spcAft>
            </a:pPr>
            <a:r>
              <a:rPr lang="zh-CN" altLang="zh-CN" sz="2400" dirty="0">
                <a:latin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</a:rPr>
              <a:t>2</a:t>
            </a:r>
            <a:r>
              <a:rPr lang="zh-CN" altLang="zh-CN" sz="2400" dirty="0">
                <a:latin typeface="宋体" panose="02010600030101010101" pitchFamily="2" charset="-122"/>
              </a:rPr>
              <a:t>）在主机上进行</a:t>
            </a:r>
            <a:r>
              <a:rPr lang="en-US" altLang="zh-CN" sz="2400" dirty="0">
                <a:latin typeface="宋体" panose="02010600030101010101" pitchFamily="2" charset="-122"/>
              </a:rPr>
              <a:t> FTP </a:t>
            </a:r>
            <a:r>
              <a:rPr lang="zh-CN" altLang="en-US" sz="2400" dirty="0">
                <a:latin typeface="宋体" panose="02010600030101010101" pitchFamily="2" charset="-122"/>
              </a:rPr>
              <a:t>登录</a:t>
            </a:r>
            <a:r>
              <a:rPr lang="zh-CN" altLang="zh-CN" sz="2400" dirty="0">
                <a:latin typeface="宋体" panose="02010600030101010101" pitchFamily="2" charset="-122"/>
              </a:rPr>
              <a:t>，并进行嗅探，把嗅探到的重要信息找出来，尤其是用户名和密码</a:t>
            </a:r>
          </a:p>
          <a:p>
            <a:r>
              <a:rPr lang="en-US" altLang="zh-CN" sz="2400" dirty="0">
                <a:latin typeface="宋体" panose="02010600030101010101" pitchFamily="2" charset="-122"/>
              </a:rPr>
              <a:t>    </a:t>
            </a:r>
            <a:r>
              <a:rPr lang="zh-CN" altLang="zh-CN" sz="2400" dirty="0">
                <a:latin typeface="宋体" panose="02010600030101010101" pitchFamily="2" charset="-122"/>
              </a:rPr>
              <a:t>完成嗅探工作之后，设计一种安全方案对局域网嗅探器进行防范，付诸实施，然后再打开嗅探器，看是否还能够捕获到上述数据。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51B52C4-1387-4961-B060-1D2D8BF61C22}"/>
              </a:ext>
            </a:extLst>
          </p:cNvPr>
          <p:cNvGrpSpPr/>
          <p:nvPr/>
        </p:nvGrpSpPr>
        <p:grpSpPr>
          <a:xfrm>
            <a:off x="0" y="5416525"/>
            <a:ext cx="9644063" cy="1719084"/>
            <a:chOff x="0" y="2610340"/>
            <a:chExt cx="9644063" cy="1719084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21D17667-2894-423D-B010-4FDD4E89F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10340"/>
              <a:ext cx="9644063" cy="1719084"/>
            </a:xfrm>
            <a:prstGeom prst="rect">
              <a:avLst/>
            </a:prstGeom>
          </p:spPr>
        </p:pic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F21B9AE-292A-469F-80E0-174BE4A96B07}"/>
                </a:ext>
              </a:extLst>
            </p:cNvPr>
            <p:cNvSpPr/>
            <p:nvPr/>
          </p:nvSpPr>
          <p:spPr>
            <a:xfrm>
              <a:off x="5902151" y="2700529"/>
              <a:ext cx="1008112" cy="21602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7C043F8D-38DA-4851-B685-652DB0BD9AD2}"/>
                </a:ext>
              </a:extLst>
            </p:cNvPr>
            <p:cNvSpPr/>
            <p:nvPr/>
          </p:nvSpPr>
          <p:spPr>
            <a:xfrm>
              <a:off x="5974159" y="3931669"/>
              <a:ext cx="1008112" cy="21602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16976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30"/>
          <p:cNvSpPr/>
          <p:nvPr>
            <p:custDataLst>
              <p:tags r:id="rId1"/>
            </p:custDataLst>
          </p:nvPr>
        </p:nvSpPr>
        <p:spPr>
          <a:xfrm flipV="1">
            <a:off x="429543" y="834302"/>
            <a:ext cx="8568952" cy="45719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9" rIns="96435" bIns="482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3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任意多边形 31"/>
          <p:cNvSpPr/>
          <p:nvPr>
            <p:custDataLst>
              <p:tags r:id="rId2"/>
            </p:custDataLst>
          </p:nvPr>
        </p:nvSpPr>
        <p:spPr>
          <a:xfrm>
            <a:off x="429543" y="453261"/>
            <a:ext cx="577217" cy="3693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9" rIns="96435" bIns="482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3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006760" y="426268"/>
            <a:ext cx="4391335" cy="3693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实验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4 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网络嗅探与防范（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课时）</a:t>
            </a:r>
            <a:endParaRPr lang="en-US" sz="2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1" name="Group 5">
            <a:extLst>
              <a:ext uri="{FF2B5EF4-FFF2-40B4-BE49-F238E27FC236}">
                <a16:creationId xmlns:a16="http://schemas.microsoft.com/office/drawing/2014/main" id="{2B04A596-B88A-441F-98B1-082F398493F7}"/>
              </a:ext>
            </a:extLst>
          </p:cNvPr>
          <p:cNvGrpSpPr/>
          <p:nvPr/>
        </p:nvGrpSpPr>
        <p:grpSpPr>
          <a:xfrm>
            <a:off x="1725687" y="2176165"/>
            <a:ext cx="5064342" cy="3573719"/>
            <a:chOff x="6199748" y="2294758"/>
            <a:chExt cx="4802010" cy="33886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2CFCE80-BF22-4940-BA86-2740A42E8B74}"/>
                </a:ext>
              </a:extLst>
            </p:cNvPr>
            <p:cNvSpPr/>
            <p:nvPr/>
          </p:nvSpPr>
          <p:spPr>
            <a:xfrm>
              <a:off x="7045861" y="2643177"/>
              <a:ext cx="2708066" cy="2708008"/>
            </a:xfrm>
            <a:custGeom>
              <a:avLst/>
              <a:gdLst>
                <a:gd name="connsiteX0" fmla="*/ 0 w 2708066"/>
                <a:gd name="connsiteY0" fmla="*/ 1354004 h 2708008"/>
                <a:gd name="connsiteX1" fmla="*/ 1354033 w 2708066"/>
                <a:gd name="connsiteY1" fmla="*/ 0 h 2708008"/>
                <a:gd name="connsiteX2" fmla="*/ 2708066 w 2708066"/>
                <a:gd name="connsiteY2" fmla="*/ 1354004 h 2708008"/>
                <a:gd name="connsiteX3" fmla="*/ 1354033 w 2708066"/>
                <a:gd name="connsiteY3" fmla="*/ 2708008 h 2708008"/>
                <a:gd name="connsiteX4" fmla="*/ 0 w 2708066"/>
                <a:gd name="connsiteY4" fmla="*/ 1354004 h 2708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8066" h="2708008">
                  <a:moveTo>
                    <a:pt x="0" y="1354004"/>
                  </a:moveTo>
                  <a:cubicBezTo>
                    <a:pt x="0" y="606208"/>
                    <a:pt x="606221" y="0"/>
                    <a:pt x="1354033" y="0"/>
                  </a:cubicBezTo>
                  <a:cubicBezTo>
                    <a:pt x="2101845" y="0"/>
                    <a:pt x="2708066" y="606208"/>
                    <a:pt x="2708066" y="1354004"/>
                  </a:cubicBezTo>
                  <a:cubicBezTo>
                    <a:pt x="2708066" y="2101800"/>
                    <a:pt x="2101845" y="2708008"/>
                    <a:pt x="1354033" y="2708008"/>
                  </a:cubicBezTo>
                  <a:cubicBezTo>
                    <a:pt x="606221" y="2708008"/>
                    <a:pt x="0" y="2101800"/>
                    <a:pt x="0" y="1354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27196" tIns="627187" rIns="627196" bIns="627187" numCol="1" spcCol="1270" anchor="ctr" anchorCtr="0">
              <a:noAutofit/>
            </a:bodyPr>
            <a:lstStyle/>
            <a:p>
              <a:pPr algn="ctr" defTabSz="2437602">
                <a:lnSpc>
                  <a:spcPct val="120000"/>
                </a:lnSpc>
                <a:spcAft>
                  <a:spcPct val="35000"/>
                </a:spcAft>
              </a:pPr>
              <a:endParaRPr lang="id-ID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Oval 7">
              <a:extLst>
                <a:ext uri="{FF2B5EF4-FFF2-40B4-BE49-F238E27FC236}">
                  <a16:creationId xmlns:a16="http://schemas.microsoft.com/office/drawing/2014/main" id="{94611978-2597-4AAB-B93A-2801C92EA5AE}"/>
                </a:ext>
              </a:extLst>
            </p:cNvPr>
            <p:cNvSpPr/>
            <p:nvPr/>
          </p:nvSpPr>
          <p:spPr>
            <a:xfrm>
              <a:off x="8591026" y="2519799"/>
              <a:ext cx="301176" cy="301171"/>
            </a:xfrm>
            <a:prstGeom prst="ellipse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Oval 8">
              <a:extLst>
                <a:ext uri="{FF2B5EF4-FFF2-40B4-BE49-F238E27FC236}">
                  <a16:creationId xmlns:a16="http://schemas.microsoft.com/office/drawing/2014/main" id="{AABC03DE-4DD5-43B8-B989-F123A71D4C5A}"/>
                </a:ext>
              </a:extLst>
            </p:cNvPr>
            <p:cNvSpPr/>
            <p:nvPr/>
          </p:nvSpPr>
          <p:spPr>
            <a:xfrm>
              <a:off x="7877873" y="5149983"/>
              <a:ext cx="218075" cy="218285"/>
            </a:xfrm>
            <a:prstGeom prst="ellipse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56240"/>
                <a:satOff val="2879"/>
                <a:lumOff val="1209"/>
                <a:alphaOff val="0"/>
              </a:schemeClr>
            </a:fillRef>
            <a:effectRef idx="0">
              <a:schemeClr val="accent3">
                <a:hueOff val="56240"/>
                <a:satOff val="2879"/>
                <a:lumOff val="1209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Oval 9">
              <a:extLst>
                <a:ext uri="{FF2B5EF4-FFF2-40B4-BE49-F238E27FC236}">
                  <a16:creationId xmlns:a16="http://schemas.microsoft.com/office/drawing/2014/main" id="{E513A6EC-11C7-40EE-BE44-251C8353BBF6}"/>
                </a:ext>
              </a:extLst>
            </p:cNvPr>
            <p:cNvSpPr/>
            <p:nvPr/>
          </p:nvSpPr>
          <p:spPr>
            <a:xfrm>
              <a:off x="9928187" y="3742198"/>
              <a:ext cx="218075" cy="21828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12479"/>
                <a:satOff val="5757"/>
                <a:lumOff val="2418"/>
                <a:alphaOff val="0"/>
              </a:schemeClr>
            </a:fillRef>
            <a:effectRef idx="0">
              <a:schemeClr val="accent3">
                <a:hueOff val="112479"/>
                <a:satOff val="5757"/>
                <a:lumOff val="2418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Oval 10">
              <a:extLst>
                <a:ext uri="{FF2B5EF4-FFF2-40B4-BE49-F238E27FC236}">
                  <a16:creationId xmlns:a16="http://schemas.microsoft.com/office/drawing/2014/main" id="{272CEC25-24CF-4BDA-BD29-A1BEEC8C648A}"/>
                </a:ext>
              </a:extLst>
            </p:cNvPr>
            <p:cNvSpPr/>
            <p:nvPr/>
          </p:nvSpPr>
          <p:spPr>
            <a:xfrm>
              <a:off x="8884647" y="5382188"/>
              <a:ext cx="301176" cy="30117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68719"/>
                <a:satOff val="8636"/>
                <a:lumOff val="3628"/>
                <a:alphaOff val="0"/>
              </a:schemeClr>
            </a:fillRef>
            <a:effectRef idx="0">
              <a:schemeClr val="accent3">
                <a:hueOff val="168719"/>
                <a:satOff val="8636"/>
                <a:lumOff val="3628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" name="Oval 11">
              <a:extLst>
                <a:ext uri="{FF2B5EF4-FFF2-40B4-BE49-F238E27FC236}">
                  <a16:creationId xmlns:a16="http://schemas.microsoft.com/office/drawing/2014/main" id="{FDF35DE3-5302-40FA-9065-1584FD7CE6F1}"/>
                </a:ext>
              </a:extLst>
            </p:cNvPr>
            <p:cNvSpPr/>
            <p:nvPr/>
          </p:nvSpPr>
          <p:spPr>
            <a:xfrm>
              <a:off x="7578045" y="3164374"/>
              <a:ext cx="218075" cy="21828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224959"/>
                <a:satOff val="11515"/>
                <a:lumOff val="4837"/>
                <a:alphaOff val="0"/>
              </a:schemeClr>
            </a:fillRef>
            <a:effectRef idx="0">
              <a:schemeClr val="accent3">
                <a:hueOff val="224959"/>
                <a:satOff val="11515"/>
                <a:lumOff val="4837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F6AEFA2-0F2F-4189-958D-138C9F129B0E}"/>
                </a:ext>
              </a:extLst>
            </p:cNvPr>
            <p:cNvSpPr/>
            <p:nvPr/>
          </p:nvSpPr>
          <p:spPr>
            <a:xfrm>
              <a:off x="6199748" y="3131948"/>
              <a:ext cx="1100954" cy="1100602"/>
            </a:xfrm>
            <a:custGeom>
              <a:avLst/>
              <a:gdLst>
                <a:gd name="connsiteX0" fmla="*/ 0 w 1100954"/>
                <a:gd name="connsiteY0" fmla="*/ 550301 h 1100602"/>
                <a:gd name="connsiteX1" fmla="*/ 550477 w 1100954"/>
                <a:gd name="connsiteY1" fmla="*/ 0 h 1100602"/>
                <a:gd name="connsiteX2" fmla="*/ 1100954 w 1100954"/>
                <a:gd name="connsiteY2" fmla="*/ 550301 h 1100602"/>
                <a:gd name="connsiteX3" fmla="*/ 550477 w 1100954"/>
                <a:gd name="connsiteY3" fmla="*/ 1100602 h 1100602"/>
                <a:gd name="connsiteX4" fmla="*/ 0 w 1100954"/>
                <a:gd name="connsiteY4" fmla="*/ 550301 h 110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0954" h="1100602">
                  <a:moveTo>
                    <a:pt x="0" y="550301"/>
                  </a:moveTo>
                  <a:cubicBezTo>
                    <a:pt x="0" y="246378"/>
                    <a:pt x="246457" y="0"/>
                    <a:pt x="550477" y="0"/>
                  </a:cubicBezTo>
                  <a:cubicBezTo>
                    <a:pt x="854497" y="0"/>
                    <a:pt x="1100954" y="246378"/>
                    <a:pt x="1100954" y="550301"/>
                  </a:cubicBezTo>
                  <a:cubicBezTo>
                    <a:pt x="1100954" y="854224"/>
                    <a:pt x="854497" y="1100602"/>
                    <a:pt x="550477" y="1100602"/>
                  </a:cubicBezTo>
                  <a:cubicBezTo>
                    <a:pt x="246457" y="1100602"/>
                    <a:pt x="0" y="854224"/>
                    <a:pt x="0" y="550301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337438"/>
                <a:satOff val="17272"/>
                <a:lumOff val="7255"/>
                <a:alphaOff val="0"/>
              </a:schemeClr>
            </a:fillRef>
            <a:effectRef idx="0">
              <a:schemeClr val="accent3">
                <a:hueOff val="337438"/>
                <a:satOff val="17272"/>
                <a:lumOff val="725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4420" tIns="254365" rIns="254420" bIns="254365" numCol="1" spcCol="1270" anchor="ctr" anchorCtr="0">
              <a:noAutofit/>
            </a:bodyPr>
            <a:lstStyle/>
            <a:p>
              <a:pPr algn="ctr" defTabSz="984416">
                <a:lnSpc>
                  <a:spcPct val="120000"/>
                </a:lnSpc>
                <a:spcAft>
                  <a:spcPct val="35000"/>
                </a:spcAft>
              </a:pPr>
              <a:endParaRPr lang="id-ID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Oval 13">
              <a:extLst>
                <a:ext uri="{FF2B5EF4-FFF2-40B4-BE49-F238E27FC236}">
                  <a16:creationId xmlns:a16="http://schemas.microsoft.com/office/drawing/2014/main" id="{33AE2E0B-DAEA-499D-B222-41C3C065036A}"/>
                </a:ext>
              </a:extLst>
            </p:cNvPr>
            <p:cNvSpPr/>
            <p:nvPr/>
          </p:nvSpPr>
          <p:spPr>
            <a:xfrm>
              <a:off x="9288092" y="4197527"/>
              <a:ext cx="301176" cy="30117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393678"/>
                <a:satOff val="20151"/>
                <a:lumOff val="8464"/>
                <a:alphaOff val="0"/>
              </a:schemeClr>
            </a:fillRef>
            <a:effectRef idx="0">
              <a:schemeClr val="accent3">
                <a:hueOff val="393678"/>
                <a:satOff val="20151"/>
                <a:lumOff val="8464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" name="Oval 14">
              <a:extLst>
                <a:ext uri="{FF2B5EF4-FFF2-40B4-BE49-F238E27FC236}">
                  <a16:creationId xmlns:a16="http://schemas.microsoft.com/office/drawing/2014/main" id="{231BC391-A597-4F1A-9190-4F0A46DCC471}"/>
                </a:ext>
              </a:extLst>
            </p:cNvPr>
            <p:cNvSpPr/>
            <p:nvPr/>
          </p:nvSpPr>
          <p:spPr>
            <a:xfrm>
              <a:off x="6461137" y="4435079"/>
              <a:ext cx="544433" cy="54444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449917"/>
                <a:satOff val="23029"/>
                <a:lumOff val="9673"/>
                <a:alphaOff val="0"/>
              </a:schemeClr>
            </a:fillRef>
            <a:effectRef idx="0">
              <a:schemeClr val="accent3">
                <a:hueOff val="449917"/>
                <a:satOff val="23029"/>
                <a:lumOff val="9673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4A83A38-EB70-4E2C-BA37-8AE7A93CF569}"/>
                </a:ext>
              </a:extLst>
            </p:cNvPr>
            <p:cNvSpPr/>
            <p:nvPr/>
          </p:nvSpPr>
          <p:spPr>
            <a:xfrm>
              <a:off x="9900804" y="2294758"/>
              <a:ext cx="1100954" cy="1100602"/>
            </a:xfrm>
            <a:custGeom>
              <a:avLst/>
              <a:gdLst>
                <a:gd name="connsiteX0" fmla="*/ 0 w 1100954"/>
                <a:gd name="connsiteY0" fmla="*/ 550301 h 1100602"/>
                <a:gd name="connsiteX1" fmla="*/ 550477 w 1100954"/>
                <a:gd name="connsiteY1" fmla="*/ 0 h 1100602"/>
                <a:gd name="connsiteX2" fmla="*/ 1100954 w 1100954"/>
                <a:gd name="connsiteY2" fmla="*/ 550301 h 1100602"/>
                <a:gd name="connsiteX3" fmla="*/ 550477 w 1100954"/>
                <a:gd name="connsiteY3" fmla="*/ 1100602 h 1100602"/>
                <a:gd name="connsiteX4" fmla="*/ 0 w 1100954"/>
                <a:gd name="connsiteY4" fmla="*/ 550301 h 110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0954" h="1100602">
                  <a:moveTo>
                    <a:pt x="0" y="550301"/>
                  </a:moveTo>
                  <a:cubicBezTo>
                    <a:pt x="0" y="246378"/>
                    <a:pt x="246457" y="0"/>
                    <a:pt x="550477" y="0"/>
                  </a:cubicBezTo>
                  <a:cubicBezTo>
                    <a:pt x="854497" y="0"/>
                    <a:pt x="1100954" y="246378"/>
                    <a:pt x="1100954" y="550301"/>
                  </a:cubicBezTo>
                  <a:cubicBezTo>
                    <a:pt x="1100954" y="854224"/>
                    <a:pt x="854497" y="1100602"/>
                    <a:pt x="550477" y="1100602"/>
                  </a:cubicBezTo>
                  <a:cubicBezTo>
                    <a:pt x="246457" y="1100602"/>
                    <a:pt x="0" y="854224"/>
                    <a:pt x="0" y="5503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506157"/>
                <a:satOff val="25908"/>
                <a:lumOff val="10883"/>
                <a:alphaOff val="0"/>
              </a:schemeClr>
            </a:fillRef>
            <a:effectRef idx="0">
              <a:schemeClr val="accent3">
                <a:hueOff val="506157"/>
                <a:satOff val="25908"/>
                <a:lumOff val="1088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4420" tIns="254365" rIns="254420" bIns="254365" numCol="1" spcCol="1270" anchor="ctr" anchorCtr="0">
              <a:noAutofit/>
            </a:bodyPr>
            <a:lstStyle/>
            <a:p>
              <a:pPr algn="ctr" defTabSz="984416">
                <a:lnSpc>
                  <a:spcPct val="120000"/>
                </a:lnSpc>
                <a:spcAft>
                  <a:spcPct val="35000"/>
                </a:spcAft>
              </a:pPr>
              <a:endParaRPr lang="id-ID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" name="Oval 16">
              <a:extLst>
                <a:ext uri="{FF2B5EF4-FFF2-40B4-BE49-F238E27FC236}">
                  <a16:creationId xmlns:a16="http://schemas.microsoft.com/office/drawing/2014/main" id="{979EB5CE-F7EF-4330-B784-03F5F0B53ACF}"/>
                </a:ext>
              </a:extLst>
            </p:cNvPr>
            <p:cNvSpPr/>
            <p:nvPr/>
          </p:nvSpPr>
          <p:spPr>
            <a:xfrm>
              <a:off x="9540385" y="3373960"/>
              <a:ext cx="301176" cy="301171"/>
            </a:xfrm>
            <a:prstGeom prst="ellipse">
              <a:avLst/>
            </a:prstGeom>
            <a:solidFill>
              <a:schemeClr val="accent5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562397"/>
                <a:satOff val="28787"/>
                <a:lumOff val="12092"/>
                <a:alphaOff val="0"/>
              </a:schemeClr>
            </a:fillRef>
            <a:effectRef idx="0">
              <a:schemeClr val="accent3">
                <a:hueOff val="562397"/>
                <a:satOff val="28787"/>
                <a:lumOff val="12092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" name="Oval 17">
              <a:extLst>
                <a:ext uri="{FF2B5EF4-FFF2-40B4-BE49-F238E27FC236}">
                  <a16:creationId xmlns:a16="http://schemas.microsoft.com/office/drawing/2014/main" id="{8314A1DE-8020-4184-A12C-BF1338F90975}"/>
                </a:ext>
              </a:extLst>
            </p:cNvPr>
            <p:cNvSpPr/>
            <p:nvPr/>
          </p:nvSpPr>
          <p:spPr>
            <a:xfrm>
              <a:off x="6243062" y="5047837"/>
              <a:ext cx="218075" cy="21828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618636"/>
                <a:satOff val="31665"/>
                <a:lumOff val="13301"/>
                <a:alphaOff val="0"/>
              </a:schemeClr>
            </a:fillRef>
            <a:effectRef idx="0">
              <a:schemeClr val="accent3">
                <a:hueOff val="618636"/>
                <a:satOff val="31665"/>
                <a:lumOff val="13301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" name="Oval 18">
              <a:extLst>
                <a:ext uri="{FF2B5EF4-FFF2-40B4-BE49-F238E27FC236}">
                  <a16:creationId xmlns:a16="http://schemas.microsoft.com/office/drawing/2014/main" id="{2E52DE34-C3AB-4D8B-BC30-26E28A73CF84}"/>
                </a:ext>
              </a:extLst>
            </p:cNvPr>
            <p:cNvSpPr/>
            <p:nvPr/>
          </p:nvSpPr>
          <p:spPr>
            <a:xfrm>
              <a:off x="7733702" y="4763552"/>
              <a:ext cx="218075" cy="21828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674876"/>
                <a:satOff val="34544"/>
                <a:lumOff val="14510"/>
                <a:alphaOff val="0"/>
              </a:schemeClr>
            </a:fillRef>
            <a:effectRef idx="0">
              <a:schemeClr val="accent3">
                <a:hueOff val="674876"/>
                <a:satOff val="34544"/>
                <a:lumOff val="1451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5" name="Title 13">
            <a:extLst>
              <a:ext uri="{FF2B5EF4-FFF2-40B4-BE49-F238E27FC236}">
                <a16:creationId xmlns:a16="http://schemas.microsoft.com/office/drawing/2014/main" id="{E7DD2920-5281-4BB3-82FC-9CF867824984}"/>
              </a:ext>
            </a:extLst>
          </p:cNvPr>
          <p:cNvSpPr txBox="1">
            <a:spLocks/>
          </p:cNvSpPr>
          <p:nvPr/>
        </p:nvSpPr>
        <p:spPr>
          <a:xfrm>
            <a:off x="3433730" y="3633898"/>
            <a:ext cx="1292610" cy="96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关闭不必要的应用，或阻止其联网</a:t>
            </a:r>
            <a:endParaRPr lang="en-US" altLang="zh-CN" sz="1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Title 13">
            <a:extLst>
              <a:ext uri="{FF2B5EF4-FFF2-40B4-BE49-F238E27FC236}">
                <a16:creationId xmlns:a16="http://schemas.microsoft.com/office/drawing/2014/main" id="{A096E3E6-438B-4C6B-8A3B-9FA3F73B18B1}"/>
              </a:ext>
            </a:extLst>
          </p:cNvPr>
          <p:cNvSpPr txBox="1">
            <a:spLocks/>
          </p:cNvSpPr>
          <p:nvPr/>
        </p:nvSpPr>
        <p:spPr>
          <a:xfrm>
            <a:off x="1798187" y="3298225"/>
            <a:ext cx="1016097" cy="636200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设置过滤规则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Title 13">
            <a:extLst>
              <a:ext uri="{FF2B5EF4-FFF2-40B4-BE49-F238E27FC236}">
                <a16:creationId xmlns:a16="http://schemas.microsoft.com/office/drawing/2014/main" id="{F82ACACF-9095-4D56-84A5-8ABA85E1A4C1}"/>
              </a:ext>
            </a:extLst>
          </p:cNvPr>
          <p:cNvSpPr txBox="1">
            <a:spLocks/>
          </p:cNvSpPr>
          <p:nvPr/>
        </p:nvSpPr>
        <p:spPr>
          <a:xfrm>
            <a:off x="5701430" y="2429436"/>
            <a:ext cx="1016097" cy="636200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防范网络嗅探</a:t>
            </a:r>
            <a:endParaRPr lang="en-US" altLang="zh-CN" sz="1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TextBox 78">
            <a:extLst>
              <a:ext uri="{FF2B5EF4-FFF2-40B4-BE49-F238E27FC236}">
                <a16:creationId xmlns:a16="http://schemas.microsoft.com/office/drawing/2014/main" id="{D321F855-23BB-428C-8964-58829669A25E}"/>
              </a:ext>
            </a:extLst>
          </p:cNvPr>
          <p:cNvSpPr txBox="1"/>
          <p:nvPr/>
        </p:nvSpPr>
        <p:spPr>
          <a:xfrm>
            <a:off x="3252412" y="5909460"/>
            <a:ext cx="1569124" cy="636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更快的找到所需要信息</a:t>
            </a:r>
            <a:endParaRPr lang="id-ID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TextBox 78">
            <a:extLst>
              <a:ext uri="{FF2B5EF4-FFF2-40B4-BE49-F238E27FC236}">
                <a16:creationId xmlns:a16="http://schemas.microsoft.com/office/drawing/2014/main" id="{A8243223-A6BD-49B9-B640-E67DFB4142F6}"/>
              </a:ext>
            </a:extLst>
          </p:cNvPr>
          <p:cNvSpPr txBox="1"/>
          <p:nvPr/>
        </p:nvSpPr>
        <p:spPr>
          <a:xfrm>
            <a:off x="6366366" y="3499683"/>
            <a:ext cx="1569124" cy="636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设置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SSL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加密传输</a:t>
            </a:r>
            <a:endParaRPr lang="id-ID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EE99AB9-7703-48E7-8470-F51C2B823AF6}"/>
              </a:ext>
            </a:extLst>
          </p:cNvPr>
          <p:cNvSpPr/>
          <p:nvPr/>
        </p:nvSpPr>
        <p:spPr>
          <a:xfrm>
            <a:off x="726251" y="1072556"/>
            <a:ext cx="1415772" cy="6447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实验要点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3170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25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35" grpId="0"/>
      <p:bldP spid="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30"/>
          <p:cNvSpPr/>
          <p:nvPr>
            <p:custDataLst>
              <p:tags r:id="rId1"/>
            </p:custDataLst>
          </p:nvPr>
        </p:nvSpPr>
        <p:spPr>
          <a:xfrm flipV="1">
            <a:off x="429543" y="834302"/>
            <a:ext cx="8568952" cy="45719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9" rIns="96435" bIns="482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3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任意多边形 31"/>
          <p:cNvSpPr/>
          <p:nvPr>
            <p:custDataLst>
              <p:tags r:id="rId2"/>
            </p:custDataLst>
          </p:nvPr>
        </p:nvSpPr>
        <p:spPr>
          <a:xfrm>
            <a:off x="429543" y="453261"/>
            <a:ext cx="577217" cy="3693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9" rIns="96435" bIns="482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3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006760" y="426268"/>
            <a:ext cx="6479567" cy="3693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实验 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14 Linux 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上 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Snort 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的安装与配置（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4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课时）</a:t>
            </a:r>
            <a:endParaRPr lang="en-US" sz="2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40D3307-EE14-4E6D-90AA-16922C2D979B}"/>
              </a:ext>
            </a:extLst>
          </p:cNvPr>
          <p:cNvSpPr txBox="1"/>
          <p:nvPr/>
        </p:nvSpPr>
        <p:spPr>
          <a:xfrm>
            <a:off x="789583" y="1814966"/>
            <a:ext cx="7848872" cy="323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400" dirty="0">
                <a:latin typeface="宋体" panose="02010600030101010101" pitchFamily="2" charset="-122"/>
              </a:rPr>
              <a:t>在</a:t>
            </a:r>
            <a:r>
              <a:rPr lang="en-US" altLang="zh-CN" sz="2400" dirty="0">
                <a:latin typeface="宋体" panose="02010600030101010101" pitchFamily="2" charset="-122"/>
              </a:rPr>
              <a:t> Linux </a:t>
            </a:r>
            <a:r>
              <a:rPr lang="zh-CN" altLang="zh-CN" sz="2400" dirty="0">
                <a:latin typeface="宋体" panose="02010600030101010101" pitchFamily="2" charset="-122"/>
              </a:rPr>
              <a:t>操作系统中，下载并安装</a:t>
            </a:r>
            <a:r>
              <a:rPr lang="en-US" altLang="zh-CN" sz="2400" dirty="0">
                <a:latin typeface="宋体" panose="02010600030101010101" pitchFamily="2" charset="-122"/>
              </a:rPr>
              <a:t> Apache</a:t>
            </a:r>
            <a:r>
              <a:rPr lang="zh-CN" altLang="zh-CN" sz="2400" dirty="0">
                <a:latin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</a:rPr>
              <a:t>PHP</a:t>
            </a:r>
            <a:r>
              <a:rPr lang="zh-CN" altLang="zh-CN" sz="2400" dirty="0">
                <a:latin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</a:rPr>
              <a:t>MySQL</a:t>
            </a:r>
            <a:r>
              <a:rPr lang="zh-CN" altLang="zh-CN" sz="2400" dirty="0">
                <a:latin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</a:rPr>
              <a:t>Snort</a:t>
            </a:r>
            <a:r>
              <a:rPr lang="zh-CN" altLang="zh-CN" sz="2400" dirty="0">
                <a:latin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</a:rPr>
              <a:t>Barnyard2</a:t>
            </a:r>
            <a:r>
              <a:rPr lang="zh-CN" altLang="en-US" sz="2400" dirty="0">
                <a:latin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</a:rPr>
              <a:t>BASE </a:t>
            </a:r>
            <a:r>
              <a:rPr lang="zh-CN" altLang="zh-CN" sz="2400" dirty="0">
                <a:latin typeface="宋体" panose="02010600030101010101" pitchFamily="2" charset="-122"/>
              </a:rPr>
              <a:t>等源码库</a:t>
            </a:r>
            <a:r>
              <a:rPr lang="zh-CN" altLang="en-US" sz="2400" dirty="0">
                <a:latin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r>
              <a:rPr lang="zh-CN" altLang="zh-CN" sz="2400" dirty="0">
                <a:latin typeface="宋体" panose="02010600030101010101" pitchFamily="2" charset="-122"/>
              </a:rPr>
              <a:t>将</a:t>
            </a:r>
            <a:r>
              <a:rPr lang="en-US" altLang="zh-CN" sz="2400" dirty="0">
                <a:latin typeface="宋体" panose="02010600030101010101" pitchFamily="2" charset="-122"/>
              </a:rPr>
              <a:t> Snort </a:t>
            </a:r>
            <a:r>
              <a:rPr lang="zh-CN" altLang="zh-CN" sz="2400" dirty="0">
                <a:latin typeface="宋体" panose="02010600030101010101" pitchFamily="2" charset="-122"/>
              </a:rPr>
              <a:t>配置为网络入侵检测模式，利用</a:t>
            </a:r>
            <a:r>
              <a:rPr lang="en-US" altLang="zh-CN" sz="2400" dirty="0">
                <a:latin typeface="宋体" panose="02010600030101010101" pitchFamily="2" charset="-122"/>
              </a:rPr>
              <a:t> BASE </a:t>
            </a:r>
            <a:r>
              <a:rPr lang="zh-CN" altLang="zh-CN" sz="2400" dirty="0">
                <a:latin typeface="宋体" panose="02010600030101010101" pitchFamily="2" charset="-122"/>
              </a:rPr>
              <a:t>作为入侵检测的分析控制台，将</a:t>
            </a:r>
            <a:r>
              <a:rPr lang="en-US" altLang="zh-CN" sz="2400" dirty="0">
                <a:latin typeface="宋体" panose="02010600030101010101" pitchFamily="2" charset="-122"/>
              </a:rPr>
              <a:t> Snort </a:t>
            </a:r>
            <a:r>
              <a:rPr lang="zh-CN" altLang="zh-CN" sz="2400" dirty="0">
                <a:latin typeface="宋体" panose="02010600030101010101" pitchFamily="2" charset="-122"/>
              </a:rPr>
              <a:t>的日志、报警、权限等信息写入</a:t>
            </a:r>
            <a:r>
              <a:rPr lang="en-US" altLang="zh-CN" sz="2400" dirty="0">
                <a:latin typeface="宋体" panose="02010600030101010101" pitchFamily="2" charset="-122"/>
              </a:rPr>
              <a:t> MySQL </a:t>
            </a:r>
            <a:r>
              <a:rPr lang="zh-CN" altLang="zh-CN" sz="2400" dirty="0">
                <a:latin typeface="宋体" panose="02010600030101010101" pitchFamily="2" charset="-122"/>
              </a:rPr>
              <a:t>数据库。 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44141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30"/>
          <p:cNvSpPr/>
          <p:nvPr>
            <p:custDataLst>
              <p:tags r:id="rId1"/>
            </p:custDataLst>
          </p:nvPr>
        </p:nvSpPr>
        <p:spPr>
          <a:xfrm flipV="1">
            <a:off x="429543" y="834302"/>
            <a:ext cx="8568952" cy="45719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9" rIns="96435" bIns="482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3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任意多边形 31"/>
          <p:cNvSpPr/>
          <p:nvPr>
            <p:custDataLst>
              <p:tags r:id="rId2"/>
            </p:custDataLst>
          </p:nvPr>
        </p:nvSpPr>
        <p:spPr>
          <a:xfrm>
            <a:off x="429543" y="453261"/>
            <a:ext cx="577217" cy="3693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9" rIns="96435" bIns="482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3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006760" y="426268"/>
            <a:ext cx="6479567" cy="3693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实验 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14 Linux 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上 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Snort 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的安装与配置（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4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课时）</a:t>
            </a:r>
            <a:endParaRPr lang="en-US" sz="2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40D3307-EE14-4E6D-90AA-16922C2D979B}"/>
              </a:ext>
            </a:extLst>
          </p:cNvPr>
          <p:cNvSpPr txBox="1"/>
          <p:nvPr/>
        </p:nvSpPr>
        <p:spPr>
          <a:xfrm>
            <a:off x="717575" y="1661687"/>
            <a:ext cx="80491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</a:rPr>
              <a:t>实验环境：</a:t>
            </a:r>
            <a:r>
              <a:rPr lang="en-US" altLang="zh-CN" sz="2400" dirty="0">
                <a:latin typeface="宋体" panose="02010600030101010101" pitchFamily="2" charset="-122"/>
              </a:rPr>
              <a:t>Ubuntu 18.04</a:t>
            </a:r>
          </a:p>
          <a:p>
            <a:r>
              <a:rPr lang="en-US" altLang="zh-CN" sz="2400" dirty="0">
                <a:latin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</a:rPr>
              <a:t>、修改</a:t>
            </a:r>
            <a:r>
              <a:rPr lang="en-US" altLang="zh-CN" sz="2400" dirty="0">
                <a:latin typeface="宋体" panose="02010600030101010101" pitchFamily="2" charset="-122"/>
              </a:rPr>
              <a:t>Ubuntu</a:t>
            </a:r>
            <a:r>
              <a:rPr lang="zh-CN" altLang="en-US" sz="2400" dirty="0">
                <a:latin typeface="宋体" panose="02010600030101010101" pitchFamily="2" charset="-122"/>
              </a:rPr>
              <a:t>源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</a:rPr>
              <a:t>、安装</a:t>
            </a:r>
            <a:r>
              <a:rPr lang="en-US" altLang="zh-CN" sz="2400" dirty="0">
                <a:latin typeface="宋体" panose="02010600030101010101" pitchFamily="2" charset="-122"/>
              </a:rPr>
              <a:t>Lamp</a:t>
            </a:r>
          </a:p>
          <a:p>
            <a:r>
              <a:rPr lang="en-US" altLang="zh-CN" sz="2400" dirty="0">
                <a:latin typeface="宋体" panose="02010600030101010101" pitchFamily="2" charset="-122"/>
              </a:rPr>
              <a:t>	</a:t>
            </a:r>
            <a:r>
              <a:rPr lang="zh-CN" altLang="en-US" sz="2400" dirty="0">
                <a:latin typeface="宋体" panose="02010600030101010101" pitchFamily="2" charset="-122"/>
              </a:rPr>
              <a:t>安装</a:t>
            </a:r>
            <a:r>
              <a:rPr lang="en-US" altLang="zh-CN" sz="2400" dirty="0">
                <a:latin typeface="宋体" panose="02010600030101010101" pitchFamily="2" charset="-122"/>
              </a:rPr>
              <a:t>Apache 2 Web</a:t>
            </a:r>
            <a:r>
              <a:rPr lang="zh-CN" altLang="en-US" sz="2400" dirty="0">
                <a:latin typeface="宋体" panose="02010600030101010101" pitchFamily="2" charset="-122"/>
              </a:rPr>
              <a:t>服务器，</a:t>
            </a:r>
            <a:r>
              <a:rPr lang="en-US" altLang="zh-CN" sz="2400" dirty="0">
                <a:latin typeface="宋体" panose="02010600030101010101" pitchFamily="2" charset="-122"/>
              </a:rPr>
              <a:t>MySQL</a:t>
            </a:r>
            <a:r>
              <a:rPr lang="zh-CN" altLang="en-US" sz="2400" dirty="0">
                <a:latin typeface="宋体" panose="02010600030101010101" pitchFamily="2" charset="-122"/>
              </a:rPr>
              <a:t>数据库，安装</a:t>
            </a:r>
            <a:r>
              <a:rPr lang="en-US" altLang="zh-CN" sz="2400" dirty="0">
                <a:latin typeface="宋体" panose="02010600030101010101" pitchFamily="2" charset="-122"/>
              </a:rPr>
              <a:t>PHP</a:t>
            </a:r>
            <a:r>
              <a:rPr lang="zh-CN" altLang="en-US" sz="2400" dirty="0">
                <a:latin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</a:rPr>
              <a:t>PHP</a:t>
            </a:r>
            <a:r>
              <a:rPr lang="zh-CN" altLang="en-US" sz="2400" dirty="0">
                <a:latin typeface="宋体" panose="02010600030101010101" pitchFamily="2" charset="-122"/>
              </a:rPr>
              <a:t>必须安装</a:t>
            </a:r>
            <a:r>
              <a:rPr lang="en-US" altLang="zh-CN" sz="2400" dirty="0">
                <a:latin typeface="宋体" panose="02010600030101010101" pitchFamily="2" charset="-122"/>
              </a:rPr>
              <a:t>5</a:t>
            </a:r>
            <a:r>
              <a:rPr lang="zh-CN" altLang="en-US" sz="2400" dirty="0">
                <a:latin typeface="宋体" panose="02010600030101010101" pitchFamily="2" charset="-122"/>
              </a:rPr>
              <a:t>及其以下的版本），测试</a:t>
            </a:r>
            <a:r>
              <a:rPr lang="en-US" altLang="zh-CN" sz="2400" dirty="0">
                <a:latin typeface="宋体" panose="02010600030101010101" pitchFamily="2" charset="-122"/>
              </a:rPr>
              <a:t>PHP</a:t>
            </a:r>
          </a:p>
          <a:p>
            <a:r>
              <a:rPr lang="en-US" altLang="zh-CN" sz="2400" dirty="0">
                <a:latin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</a:rPr>
              <a:t>、安装，配置，测试</a:t>
            </a:r>
            <a:r>
              <a:rPr lang="en-US" altLang="zh-CN" sz="2400" dirty="0">
                <a:latin typeface="宋体" panose="02010600030101010101" pitchFamily="2" charset="-122"/>
              </a:rPr>
              <a:t>Snort</a:t>
            </a:r>
          </a:p>
          <a:p>
            <a:r>
              <a:rPr lang="en-US" altLang="zh-CN" sz="2400" dirty="0">
                <a:latin typeface="宋体" panose="02010600030101010101" pitchFamily="2" charset="-122"/>
              </a:rPr>
              <a:t>4</a:t>
            </a:r>
            <a:r>
              <a:rPr lang="zh-CN" altLang="en-US" sz="2400" dirty="0">
                <a:latin typeface="宋体" panose="02010600030101010101" pitchFamily="2" charset="-122"/>
              </a:rPr>
              <a:t>、安装，配置，测试</a:t>
            </a:r>
            <a:r>
              <a:rPr lang="en-US" altLang="zh-CN" sz="2400" dirty="0">
                <a:latin typeface="宋体" panose="02010600030101010101" pitchFamily="2" charset="-122"/>
              </a:rPr>
              <a:t>Barnyard2</a:t>
            </a:r>
          </a:p>
          <a:p>
            <a:r>
              <a:rPr lang="en-US" altLang="zh-CN" sz="2400" dirty="0">
                <a:latin typeface="宋体" panose="02010600030101010101" pitchFamily="2" charset="-122"/>
              </a:rPr>
              <a:t>5</a:t>
            </a:r>
            <a:r>
              <a:rPr lang="zh-CN" altLang="en-US" sz="2400" dirty="0">
                <a:latin typeface="宋体" panose="02010600030101010101" pitchFamily="2" charset="-122"/>
              </a:rPr>
              <a:t>、安装，配置</a:t>
            </a:r>
            <a:r>
              <a:rPr lang="en-US" altLang="zh-CN" sz="2400" dirty="0">
                <a:latin typeface="宋体" panose="02010600030101010101" pitchFamily="2" charset="-122"/>
              </a:rPr>
              <a:t>BASE</a:t>
            </a:r>
          </a:p>
          <a:p>
            <a:r>
              <a:rPr lang="en-US" altLang="zh-CN" sz="2400" dirty="0">
                <a:latin typeface="宋体" panose="02010600030101010101" pitchFamily="2" charset="-122"/>
              </a:rPr>
              <a:t>6</a:t>
            </a:r>
            <a:r>
              <a:rPr lang="zh-CN" altLang="en-US" sz="2400" dirty="0">
                <a:latin typeface="宋体" panose="02010600030101010101" pitchFamily="2" charset="-122"/>
              </a:rPr>
              <a:t>、使用</a:t>
            </a:r>
            <a:r>
              <a:rPr lang="en-US" altLang="zh-CN" sz="2400" dirty="0">
                <a:latin typeface="宋体" panose="02010600030101010101" pitchFamily="2" charset="-122"/>
              </a:rPr>
              <a:t>Snort</a:t>
            </a:r>
            <a:r>
              <a:rPr lang="zh-CN" altLang="en-US" sz="2400" dirty="0">
                <a:latin typeface="宋体" panose="02010600030101010101" pitchFamily="2" charset="-122"/>
              </a:rPr>
              <a:t>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AF6D7D0-16A4-4730-AD51-204AA99B69F9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943" y="5249369"/>
            <a:ext cx="5614120" cy="158417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E0FEAF1-C580-4DA6-A91D-A274E6FC5F2B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753" y="5531573"/>
            <a:ext cx="5274310" cy="8667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E18A406-B0BF-4C07-862D-800FBD52A824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895" y="4388563"/>
            <a:ext cx="6046168" cy="285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7048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48"/>
          <p:cNvSpPr txBox="1"/>
          <p:nvPr/>
        </p:nvSpPr>
        <p:spPr>
          <a:xfrm>
            <a:off x="4008138" y="2845285"/>
            <a:ext cx="2970329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编程开发类实验</a:t>
            </a:r>
            <a:endParaRPr lang="en-GB" altLang="zh-CN" sz="33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2441964" y="2367800"/>
            <a:ext cx="1647332" cy="1685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0350" cap="all" spc="225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zh-CN" altLang="en-US" sz="10350" cap="all" spc="225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530" y="5856596"/>
            <a:ext cx="9643533" cy="1376054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6435" tIns="48218" rIns="96435" bIns="48218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530" y="5654533"/>
            <a:ext cx="9643533" cy="444763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6435" tIns="48218" rIns="96435" bIns="48218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7344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610"/>
                            </p:stCondLst>
                            <p:childTnLst>
                              <p:par>
                                <p:cTn id="29" presetID="3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3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5" grpId="0"/>
      <p:bldP spid="15" grpId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30"/>
          <p:cNvSpPr/>
          <p:nvPr>
            <p:custDataLst>
              <p:tags r:id="rId1"/>
            </p:custDataLst>
          </p:nvPr>
        </p:nvSpPr>
        <p:spPr>
          <a:xfrm flipV="1">
            <a:off x="429543" y="834302"/>
            <a:ext cx="8568952" cy="45719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9" rIns="96435" bIns="482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3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任意多边形 31"/>
          <p:cNvSpPr/>
          <p:nvPr>
            <p:custDataLst>
              <p:tags r:id="rId2"/>
            </p:custDataLst>
          </p:nvPr>
        </p:nvSpPr>
        <p:spPr>
          <a:xfrm>
            <a:off x="429543" y="453261"/>
            <a:ext cx="577217" cy="3693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9" rIns="96435" bIns="482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3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006760" y="426268"/>
            <a:ext cx="5543463" cy="3693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实验 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 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端口扫描程序设计实验（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课时）</a:t>
            </a:r>
            <a:endParaRPr lang="en-US" sz="2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40D3307-EE14-4E6D-90AA-16922C2D979B}"/>
              </a:ext>
            </a:extLst>
          </p:cNvPr>
          <p:cNvSpPr txBox="1"/>
          <p:nvPr/>
        </p:nvSpPr>
        <p:spPr>
          <a:xfrm>
            <a:off x="861590" y="1600101"/>
            <a:ext cx="7704857" cy="3589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 </a:t>
            </a:r>
          </a:p>
          <a:p>
            <a:r>
              <a:rPr lang="zh-CN" altLang="zh-CN" sz="2800" dirty="0">
                <a:latin typeface="宋体" panose="02010600030101010101" pitchFamily="2" charset="-122"/>
              </a:rPr>
              <a:t>编程实现</a:t>
            </a:r>
            <a:r>
              <a:rPr lang="en-US" altLang="zh-CN" sz="2800" dirty="0">
                <a:latin typeface="宋体" panose="02010600030101010101" pitchFamily="2" charset="-122"/>
              </a:rPr>
              <a:t>TCP</a:t>
            </a:r>
            <a:r>
              <a:rPr lang="zh-CN" altLang="zh-CN" sz="2800" dirty="0">
                <a:latin typeface="宋体" panose="02010600030101010101" pitchFamily="2" charset="-122"/>
              </a:rPr>
              <a:t>全连接扫描（也叫</a:t>
            </a:r>
            <a:r>
              <a:rPr lang="en-US" altLang="zh-CN" sz="2800" dirty="0">
                <a:latin typeface="宋体" panose="02010600030101010101" pitchFamily="2" charset="-122"/>
              </a:rPr>
              <a:t>TCP Connect</a:t>
            </a:r>
            <a:r>
              <a:rPr lang="zh-CN" altLang="zh-CN" sz="2800" dirty="0">
                <a:latin typeface="宋体" panose="02010600030101010101" pitchFamily="2" charset="-122"/>
              </a:rPr>
              <a:t>扫描），对指定目标主机实现端口扫描。</a:t>
            </a:r>
          </a:p>
          <a:p>
            <a:r>
              <a:rPr lang="zh-CN" altLang="zh-CN" sz="2800" dirty="0">
                <a:latin typeface="宋体" panose="02010600030101010101" pitchFamily="2" charset="-122"/>
              </a:rPr>
              <a:t>（</a:t>
            </a:r>
            <a:r>
              <a:rPr lang="en-US" altLang="zh-CN" sz="2800" dirty="0">
                <a:latin typeface="宋体" panose="02010600030101010101" pitchFamily="2" charset="-122"/>
              </a:rPr>
              <a:t>1</a:t>
            </a:r>
            <a:r>
              <a:rPr lang="zh-CN" altLang="zh-CN" sz="2800" dirty="0">
                <a:latin typeface="宋体" panose="02010600030101010101" pitchFamily="2" charset="-122"/>
              </a:rPr>
              <a:t>）关闭主机防火墙，用自行开发的扫描程序对目标主机扫描，发现目标主机端口开放情况。 </a:t>
            </a:r>
          </a:p>
          <a:p>
            <a:r>
              <a:rPr lang="zh-CN" altLang="zh-CN" sz="2800" dirty="0">
                <a:latin typeface="宋体" panose="02010600030101010101" pitchFamily="2" charset="-122"/>
              </a:rPr>
              <a:t>（</a:t>
            </a:r>
            <a:r>
              <a:rPr lang="en-US" altLang="zh-CN" sz="2800" dirty="0">
                <a:latin typeface="宋体" panose="02010600030101010101" pitchFamily="2" charset="-122"/>
              </a:rPr>
              <a:t>2</a:t>
            </a:r>
            <a:r>
              <a:rPr lang="zh-CN" altLang="zh-CN" sz="2800" dirty="0">
                <a:latin typeface="宋体" panose="02010600030101010101" pitchFamily="2" charset="-122"/>
              </a:rPr>
              <a:t>）打开主机防火墙，再次扫描主机端口开放情况，比较两次扫描结果的不同。 </a:t>
            </a:r>
          </a:p>
        </p:txBody>
      </p:sp>
    </p:spTree>
    <p:extLst>
      <p:ext uri="{BB962C8B-B14F-4D97-AF65-F5344CB8AC3E}">
        <p14:creationId xmlns:p14="http://schemas.microsoft.com/office/powerpoint/2010/main" val="13535203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30"/>
          <p:cNvSpPr/>
          <p:nvPr>
            <p:custDataLst>
              <p:tags r:id="rId1"/>
            </p:custDataLst>
          </p:nvPr>
        </p:nvSpPr>
        <p:spPr>
          <a:xfrm flipV="1">
            <a:off x="429543" y="834302"/>
            <a:ext cx="8568952" cy="45719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9" rIns="96435" bIns="482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3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任意多边形 31"/>
          <p:cNvSpPr/>
          <p:nvPr>
            <p:custDataLst>
              <p:tags r:id="rId2"/>
            </p:custDataLst>
          </p:nvPr>
        </p:nvSpPr>
        <p:spPr>
          <a:xfrm>
            <a:off x="429543" y="453261"/>
            <a:ext cx="577217" cy="3693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9" rIns="96435" bIns="482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3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006760" y="426268"/>
            <a:ext cx="5543463" cy="3693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实验 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 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端口扫描程序设计实验（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课时）</a:t>
            </a:r>
            <a:endParaRPr lang="en-US" sz="2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7" name="Group 34">
            <a:extLst>
              <a:ext uri="{FF2B5EF4-FFF2-40B4-BE49-F238E27FC236}">
                <a16:creationId xmlns:a16="http://schemas.microsoft.com/office/drawing/2014/main" id="{561D2871-04DB-4174-8109-2E5D4DC645D6}"/>
              </a:ext>
            </a:extLst>
          </p:cNvPr>
          <p:cNvGrpSpPr/>
          <p:nvPr/>
        </p:nvGrpSpPr>
        <p:grpSpPr>
          <a:xfrm>
            <a:off x="3529324" y="2248173"/>
            <a:ext cx="2228493" cy="2735839"/>
            <a:chOff x="4815811" y="1544854"/>
            <a:chExt cx="2306611" cy="2831742"/>
          </a:xfrm>
        </p:grpSpPr>
        <p:cxnSp>
          <p:nvCxnSpPr>
            <p:cNvPr id="8" name="Straight Connector 119">
              <a:extLst>
                <a:ext uri="{FF2B5EF4-FFF2-40B4-BE49-F238E27FC236}">
                  <a16:creationId xmlns:a16="http://schemas.microsoft.com/office/drawing/2014/main" id="{6758256B-7E48-446C-B935-FE3592D99049}"/>
                </a:ext>
              </a:extLst>
            </p:cNvPr>
            <p:cNvCxnSpPr/>
            <p:nvPr/>
          </p:nvCxnSpPr>
          <p:spPr>
            <a:xfrm flipV="1">
              <a:off x="6567142" y="2875576"/>
              <a:ext cx="555280" cy="26604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120">
              <a:extLst>
                <a:ext uri="{FF2B5EF4-FFF2-40B4-BE49-F238E27FC236}">
                  <a16:creationId xmlns:a16="http://schemas.microsoft.com/office/drawing/2014/main" id="{222B600D-122C-4295-B129-F896507C372B}"/>
                </a:ext>
              </a:extLst>
            </p:cNvPr>
            <p:cNvCxnSpPr/>
            <p:nvPr/>
          </p:nvCxnSpPr>
          <p:spPr>
            <a:xfrm>
              <a:off x="4973177" y="3240628"/>
              <a:ext cx="349354" cy="73676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21">
              <a:extLst>
                <a:ext uri="{FF2B5EF4-FFF2-40B4-BE49-F238E27FC236}">
                  <a16:creationId xmlns:a16="http://schemas.microsoft.com/office/drawing/2014/main" id="{4EAB02D4-4D82-4B8B-A0F5-BA4F7C49153A}"/>
                </a:ext>
              </a:extLst>
            </p:cNvPr>
            <p:cNvCxnSpPr/>
            <p:nvPr/>
          </p:nvCxnSpPr>
          <p:spPr>
            <a:xfrm>
              <a:off x="5490256" y="2946817"/>
              <a:ext cx="61411" cy="53585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22">
              <a:extLst>
                <a:ext uri="{FF2B5EF4-FFF2-40B4-BE49-F238E27FC236}">
                  <a16:creationId xmlns:a16="http://schemas.microsoft.com/office/drawing/2014/main" id="{5EAF3DB9-4E0A-4D87-B995-C912152A82F3}"/>
                </a:ext>
              </a:extLst>
            </p:cNvPr>
            <p:cNvCxnSpPr/>
            <p:nvPr/>
          </p:nvCxnSpPr>
          <p:spPr>
            <a:xfrm flipH="1">
              <a:off x="6845536" y="2890351"/>
              <a:ext cx="261556" cy="53585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3">
              <a:extLst>
                <a:ext uri="{FF2B5EF4-FFF2-40B4-BE49-F238E27FC236}">
                  <a16:creationId xmlns:a16="http://schemas.microsoft.com/office/drawing/2014/main" id="{0C82B522-32EC-44CD-B239-A6929234DCD7}"/>
                </a:ext>
              </a:extLst>
            </p:cNvPr>
            <p:cNvCxnSpPr/>
            <p:nvPr/>
          </p:nvCxnSpPr>
          <p:spPr>
            <a:xfrm flipH="1">
              <a:off x="6636373" y="3394234"/>
              <a:ext cx="225677" cy="45800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24">
              <a:extLst>
                <a:ext uri="{FF2B5EF4-FFF2-40B4-BE49-F238E27FC236}">
                  <a16:creationId xmlns:a16="http://schemas.microsoft.com/office/drawing/2014/main" id="{6E084458-8D1D-4B67-B983-C7C3B5E274EA}"/>
                </a:ext>
              </a:extLst>
            </p:cNvPr>
            <p:cNvCxnSpPr/>
            <p:nvPr/>
          </p:nvCxnSpPr>
          <p:spPr>
            <a:xfrm flipH="1">
              <a:off x="6346222" y="3146516"/>
              <a:ext cx="225675" cy="50869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25">
              <a:extLst>
                <a:ext uri="{FF2B5EF4-FFF2-40B4-BE49-F238E27FC236}">
                  <a16:creationId xmlns:a16="http://schemas.microsoft.com/office/drawing/2014/main" id="{0E574C51-FD54-46A8-823E-11591167653B}"/>
                </a:ext>
              </a:extLst>
            </p:cNvPr>
            <p:cNvCxnSpPr/>
            <p:nvPr/>
          </p:nvCxnSpPr>
          <p:spPr>
            <a:xfrm flipH="1">
              <a:off x="6578790" y="3844363"/>
              <a:ext cx="57583" cy="45800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26">
              <a:extLst>
                <a:ext uri="{FF2B5EF4-FFF2-40B4-BE49-F238E27FC236}">
                  <a16:creationId xmlns:a16="http://schemas.microsoft.com/office/drawing/2014/main" id="{3AE22A64-CA41-4377-B354-C549666A991C}"/>
                </a:ext>
              </a:extLst>
            </p:cNvPr>
            <p:cNvCxnSpPr/>
            <p:nvPr/>
          </p:nvCxnSpPr>
          <p:spPr>
            <a:xfrm>
              <a:off x="5322532" y="3969216"/>
              <a:ext cx="113793" cy="40738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27">
              <a:extLst>
                <a:ext uri="{FF2B5EF4-FFF2-40B4-BE49-F238E27FC236}">
                  <a16:creationId xmlns:a16="http://schemas.microsoft.com/office/drawing/2014/main" id="{AE52FC9F-3A55-436A-A137-E51FB688540B}"/>
                </a:ext>
              </a:extLst>
            </p:cNvPr>
            <p:cNvCxnSpPr/>
            <p:nvPr/>
          </p:nvCxnSpPr>
          <p:spPr>
            <a:xfrm>
              <a:off x="7056315" y="2229057"/>
              <a:ext cx="41725" cy="66129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28">
              <a:extLst>
                <a:ext uri="{FF2B5EF4-FFF2-40B4-BE49-F238E27FC236}">
                  <a16:creationId xmlns:a16="http://schemas.microsoft.com/office/drawing/2014/main" id="{66639F99-D540-42C1-B050-DE3E6D88EB9D}"/>
                </a:ext>
              </a:extLst>
            </p:cNvPr>
            <p:cNvCxnSpPr/>
            <p:nvPr/>
          </p:nvCxnSpPr>
          <p:spPr>
            <a:xfrm>
              <a:off x="6687343" y="1812146"/>
              <a:ext cx="389834" cy="41691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29">
              <a:extLst>
                <a:ext uri="{FF2B5EF4-FFF2-40B4-BE49-F238E27FC236}">
                  <a16:creationId xmlns:a16="http://schemas.microsoft.com/office/drawing/2014/main" id="{7DED8841-2F17-41B6-BBA3-5E7DC11FEF32}"/>
                </a:ext>
              </a:extLst>
            </p:cNvPr>
            <p:cNvCxnSpPr/>
            <p:nvPr/>
          </p:nvCxnSpPr>
          <p:spPr>
            <a:xfrm>
              <a:off x="6074263" y="1545097"/>
              <a:ext cx="613080" cy="26704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30">
              <a:extLst>
                <a:ext uri="{FF2B5EF4-FFF2-40B4-BE49-F238E27FC236}">
                  <a16:creationId xmlns:a16="http://schemas.microsoft.com/office/drawing/2014/main" id="{8F80D62A-7B33-4186-9E43-1E31466ADE54}"/>
                </a:ext>
              </a:extLst>
            </p:cNvPr>
            <p:cNvCxnSpPr/>
            <p:nvPr/>
          </p:nvCxnSpPr>
          <p:spPr>
            <a:xfrm flipV="1">
              <a:off x="5424178" y="1545097"/>
              <a:ext cx="650086" cy="14718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131">
              <a:extLst>
                <a:ext uri="{FF2B5EF4-FFF2-40B4-BE49-F238E27FC236}">
                  <a16:creationId xmlns:a16="http://schemas.microsoft.com/office/drawing/2014/main" id="{CDFD5EAA-5EF5-423A-9A95-18F2D557ECFA}"/>
                </a:ext>
              </a:extLst>
            </p:cNvPr>
            <p:cNvCxnSpPr/>
            <p:nvPr/>
          </p:nvCxnSpPr>
          <p:spPr>
            <a:xfrm flipV="1">
              <a:off x="5027800" y="1678621"/>
              <a:ext cx="396378" cy="31964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132">
              <a:extLst>
                <a:ext uri="{FF2B5EF4-FFF2-40B4-BE49-F238E27FC236}">
                  <a16:creationId xmlns:a16="http://schemas.microsoft.com/office/drawing/2014/main" id="{0889C16C-DD31-473E-B3DE-6AEC585AD4C8}"/>
                </a:ext>
              </a:extLst>
            </p:cNvPr>
            <p:cNvCxnSpPr/>
            <p:nvPr/>
          </p:nvCxnSpPr>
          <p:spPr>
            <a:xfrm flipH="1">
              <a:off x="4824863" y="2038040"/>
              <a:ext cx="182074" cy="47103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133">
              <a:extLst>
                <a:ext uri="{FF2B5EF4-FFF2-40B4-BE49-F238E27FC236}">
                  <a16:creationId xmlns:a16="http://schemas.microsoft.com/office/drawing/2014/main" id="{D5837C43-09D0-4989-A8F2-0E4D8D4A3CC2}"/>
                </a:ext>
              </a:extLst>
            </p:cNvPr>
            <p:cNvCxnSpPr/>
            <p:nvPr/>
          </p:nvCxnSpPr>
          <p:spPr>
            <a:xfrm>
              <a:off x="4815811" y="2509078"/>
              <a:ext cx="157366" cy="73155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134">
              <a:extLst>
                <a:ext uri="{FF2B5EF4-FFF2-40B4-BE49-F238E27FC236}">
                  <a16:creationId xmlns:a16="http://schemas.microsoft.com/office/drawing/2014/main" id="{D57EB8C3-36EC-4C5E-AB4C-BF66CE560744}"/>
                </a:ext>
              </a:extLst>
            </p:cNvPr>
            <p:cNvCxnSpPr/>
            <p:nvPr/>
          </p:nvCxnSpPr>
          <p:spPr>
            <a:xfrm flipV="1">
              <a:off x="4864987" y="2460205"/>
              <a:ext cx="501063" cy="4887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135">
              <a:extLst>
                <a:ext uri="{FF2B5EF4-FFF2-40B4-BE49-F238E27FC236}">
                  <a16:creationId xmlns:a16="http://schemas.microsoft.com/office/drawing/2014/main" id="{D75C7951-15DC-4560-853D-5C463EFADD96}"/>
                </a:ext>
              </a:extLst>
            </p:cNvPr>
            <p:cNvCxnSpPr/>
            <p:nvPr/>
          </p:nvCxnSpPr>
          <p:spPr>
            <a:xfrm flipV="1">
              <a:off x="5140569" y="2460205"/>
              <a:ext cx="231736" cy="33321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136">
              <a:extLst>
                <a:ext uri="{FF2B5EF4-FFF2-40B4-BE49-F238E27FC236}">
                  <a16:creationId xmlns:a16="http://schemas.microsoft.com/office/drawing/2014/main" id="{B43D28ED-8399-436A-90D0-56B1E7F1513C}"/>
                </a:ext>
              </a:extLst>
            </p:cNvPr>
            <p:cNvCxnSpPr/>
            <p:nvPr/>
          </p:nvCxnSpPr>
          <p:spPr>
            <a:xfrm>
              <a:off x="4840215" y="2538060"/>
              <a:ext cx="625436" cy="153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137">
              <a:extLst>
                <a:ext uri="{FF2B5EF4-FFF2-40B4-BE49-F238E27FC236}">
                  <a16:creationId xmlns:a16="http://schemas.microsoft.com/office/drawing/2014/main" id="{0EEA2EAC-87C7-4E57-813F-3D85A6F701CF}"/>
                </a:ext>
              </a:extLst>
            </p:cNvPr>
            <p:cNvCxnSpPr/>
            <p:nvPr/>
          </p:nvCxnSpPr>
          <p:spPr>
            <a:xfrm flipV="1">
              <a:off x="4997581" y="2791703"/>
              <a:ext cx="150273" cy="43266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38">
              <a:extLst>
                <a:ext uri="{FF2B5EF4-FFF2-40B4-BE49-F238E27FC236}">
                  <a16:creationId xmlns:a16="http://schemas.microsoft.com/office/drawing/2014/main" id="{EB90BDD4-EFCD-4298-94E5-270AD7A6511F}"/>
                </a:ext>
              </a:extLst>
            </p:cNvPr>
            <p:cNvCxnSpPr/>
            <p:nvPr/>
          </p:nvCxnSpPr>
          <p:spPr>
            <a:xfrm>
              <a:off x="4826929" y="2521803"/>
              <a:ext cx="324406" cy="26990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139">
              <a:extLst>
                <a:ext uri="{FF2B5EF4-FFF2-40B4-BE49-F238E27FC236}">
                  <a16:creationId xmlns:a16="http://schemas.microsoft.com/office/drawing/2014/main" id="{6F1084C9-CC7F-40C9-9841-B48D766E6651}"/>
                </a:ext>
              </a:extLst>
            </p:cNvPr>
            <p:cNvCxnSpPr/>
            <p:nvPr/>
          </p:nvCxnSpPr>
          <p:spPr>
            <a:xfrm>
              <a:off x="5460687" y="2691892"/>
              <a:ext cx="45250" cy="29575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140">
              <a:extLst>
                <a:ext uri="{FF2B5EF4-FFF2-40B4-BE49-F238E27FC236}">
                  <a16:creationId xmlns:a16="http://schemas.microsoft.com/office/drawing/2014/main" id="{3B7B55DE-1732-45F2-9807-0C4E4F3EAB2D}"/>
                </a:ext>
              </a:extLst>
            </p:cNvPr>
            <p:cNvCxnSpPr/>
            <p:nvPr/>
          </p:nvCxnSpPr>
          <p:spPr>
            <a:xfrm flipH="1" flipV="1">
              <a:off x="5046450" y="1998261"/>
              <a:ext cx="331494" cy="46194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141">
              <a:extLst>
                <a:ext uri="{FF2B5EF4-FFF2-40B4-BE49-F238E27FC236}">
                  <a16:creationId xmlns:a16="http://schemas.microsoft.com/office/drawing/2014/main" id="{F4E56062-4F59-493F-B1C2-C4779056D3E9}"/>
                </a:ext>
              </a:extLst>
            </p:cNvPr>
            <p:cNvCxnSpPr/>
            <p:nvPr/>
          </p:nvCxnSpPr>
          <p:spPr>
            <a:xfrm flipH="1">
              <a:off x="5358269" y="1728362"/>
              <a:ext cx="38326" cy="73184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142">
              <a:extLst>
                <a:ext uri="{FF2B5EF4-FFF2-40B4-BE49-F238E27FC236}">
                  <a16:creationId xmlns:a16="http://schemas.microsoft.com/office/drawing/2014/main" id="{7AE021D3-8E5E-4CF3-8949-98918A20B152}"/>
                </a:ext>
              </a:extLst>
            </p:cNvPr>
            <p:cNvCxnSpPr/>
            <p:nvPr/>
          </p:nvCxnSpPr>
          <p:spPr>
            <a:xfrm flipV="1">
              <a:off x="5369214" y="2176842"/>
              <a:ext cx="436907" cy="28336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143">
              <a:extLst>
                <a:ext uri="{FF2B5EF4-FFF2-40B4-BE49-F238E27FC236}">
                  <a16:creationId xmlns:a16="http://schemas.microsoft.com/office/drawing/2014/main" id="{ECCE751B-662F-4F7E-BFA9-20D87F6D6DCF}"/>
                </a:ext>
              </a:extLst>
            </p:cNvPr>
            <p:cNvCxnSpPr/>
            <p:nvPr/>
          </p:nvCxnSpPr>
          <p:spPr>
            <a:xfrm>
              <a:off x="5442741" y="1721262"/>
              <a:ext cx="361776" cy="46799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144">
              <a:extLst>
                <a:ext uri="{FF2B5EF4-FFF2-40B4-BE49-F238E27FC236}">
                  <a16:creationId xmlns:a16="http://schemas.microsoft.com/office/drawing/2014/main" id="{113A515A-0AC1-43F6-A3EA-535E23F72175}"/>
                </a:ext>
              </a:extLst>
            </p:cNvPr>
            <p:cNvCxnSpPr/>
            <p:nvPr/>
          </p:nvCxnSpPr>
          <p:spPr>
            <a:xfrm flipH="1">
              <a:off x="5791453" y="1545097"/>
              <a:ext cx="272787" cy="63150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145">
              <a:extLst>
                <a:ext uri="{FF2B5EF4-FFF2-40B4-BE49-F238E27FC236}">
                  <a16:creationId xmlns:a16="http://schemas.microsoft.com/office/drawing/2014/main" id="{8DADE3F6-D9F7-478B-8387-7B5690416E59}"/>
                </a:ext>
              </a:extLst>
            </p:cNvPr>
            <p:cNvCxnSpPr/>
            <p:nvPr/>
          </p:nvCxnSpPr>
          <p:spPr>
            <a:xfrm>
              <a:off x="6078550" y="1544854"/>
              <a:ext cx="165859" cy="58311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146">
              <a:extLst>
                <a:ext uri="{FF2B5EF4-FFF2-40B4-BE49-F238E27FC236}">
                  <a16:creationId xmlns:a16="http://schemas.microsoft.com/office/drawing/2014/main" id="{BA86949F-3711-42BA-843F-ABA85C2EB4D9}"/>
                </a:ext>
              </a:extLst>
            </p:cNvPr>
            <p:cNvCxnSpPr/>
            <p:nvPr/>
          </p:nvCxnSpPr>
          <p:spPr>
            <a:xfrm flipH="1">
              <a:off x="6268895" y="1812146"/>
              <a:ext cx="432758" cy="31582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147">
              <a:extLst>
                <a:ext uri="{FF2B5EF4-FFF2-40B4-BE49-F238E27FC236}">
                  <a16:creationId xmlns:a16="http://schemas.microsoft.com/office/drawing/2014/main" id="{35AACDC6-D841-46ED-AC57-9293F9E23949}"/>
                </a:ext>
              </a:extLst>
            </p:cNvPr>
            <p:cNvCxnSpPr/>
            <p:nvPr/>
          </p:nvCxnSpPr>
          <p:spPr>
            <a:xfrm flipH="1" flipV="1">
              <a:off x="6222965" y="2127970"/>
              <a:ext cx="838390" cy="10108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148">
              <a:extLst>
                <a:ext uri="{FF2B5EF4-FFF2-40B4-BE49-F238E27FC236}">
                  <a16:creationId xmlns:a16="http://schemas.microsoft.com/office/drawing/2014/main" id="{CC47725E-5676-42EA-8842-289F78091959}"/>
                </a:ext>
              </a:extLst>
            </p:cNvPr>
            <p:cNvCxnSpPr/>
            <p:nvPr/>
          </p:nvCxnSpPr>
          <p:spPr>
            <a:xfrm>
              <a:off x="5951453" y="2626814"/>
              <a:ext cx="315891" cy="58382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149">
              <a:extLst>
                <a:ext uri="{FF2B5EF4-FFF2-40B4-BE49-F238E27FC236}">
                  <a16:creationId xmlns:a16="http://schemas.microsoft.com/office/drawing/2014/main" id="{E47992D7-2918-40F9-96EA-00D14C020CEA}"/>
                </a:ext>
              </a:extLst>
            </p:cNvPr>
            <p:cNvCxnSpPr/>
            <p:nvPr/>
          </p:nvCxnSpPr>
          <p:spPr>
            <a:xfrm flipV="1">
              <a:off x="5955481" y="2142494"/>
              <a:ext cx="297384" cy="48431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150">
              <a:extLst>
                <a:ext uri="{FF2B5EF4-FFF2-40B4-BE49-F238E27FC236}">
                  <a16:creationId xmlns:a16="http://schemas.microsoft.com/office/drawing/2014/main" id="{8146A8E6-462A-47AB-899F-F58FDA9F578C}"/>
                </a:ext>
              </a:extLst>
            </p:cNvPr>
            <p:cNvCxnSpPr/>
            <p:nvPr/>
          </p:nvCxnSpPr>
          <p:spPr>
            <a:xfrm flipV="1">
              <a:off x="5823080" y="2142494"/>
              <a:ext cx="413894" cy="3410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151">
              <a:extLst>
                <a:ext uri="{FF2B5EF4-FFF2-40B4-BE49-F238E27FC236}">
                  <a16:creationId xmlns:a16="http://schemas.microsoft.com/office/drawing/2014/main" id="{114A4EA7-35B6-4757-B09E-CE1398A29244}"/>
                </a:ext>
              </a:extLst>
            </p:cNvPr>
            <p:cNvCxnSpPr/>
            <p:nvPr/>
          </p:nvCxnSpPr>
          <p:spPr>
            <a:xfrm>
              <a:off x="6258929" y="2137145"/>
              <a:ext cx="518246" cy="31431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152">
              <a:extLst>
                <a:ext uri="{FF2B5EF4-FFF2-40B4-BE49-F238E27FC236}">
                  <a16:creationId xmlns:a16="http://schemas.microsoft.com/office/drawing/2014/main" id="{9E46E11E-89AE-4368-8F8B-5EF64089927A}"/>
                </a:ext>
              </a:extLst>
            </p:cNvPr>
            <p:cNvCxnSpPr/>
            <p:nvPr/>
          </p:nvCxnSpPr>
          <p:spPr>
            <a:xfrm flipH="1">
              <a:off x="6796760" y="2229057"/>
              <a:ext cx="279115" cy="21314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153">
              <a:extLst>
                <a:ext uri="{FF2B5EF4-FFF2-40B4-BE49-F238E27FC236}">
                  <a16:creationId xmlns:a16="http://schemas.microsoft.com/office/drawing/2014/main" id="{4C1AFC3E-28C8-4A94-B77D-D0B5A822F851}"/>
                </a:ext>
              </a:extLst>
            </p:cNvPr>
            <p:cNvCxnSpPr/>
            <p:nvPr/>
          </p:nvCxnSpPr>
          <p:spPr>
            <a:xfrm>
              <a:off x="6763857" y="2464323"/>
              <a:ext cx="297497" cy="42602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154">
              <a:extLst>
                <a:ext uri="{FF2B5EF4-FFF2-40B4-BE49-F238E27FC236}">
                  <a16:creationId xmlns:a16="http://schemas.microsoft.com/office/drawing/2014/main" id="{1A9825E4-E951-455F-B993-5B0357AFEB9B}"/>
                </a:ext>
              </a:extLst>
            </p:cNvPr>
            <p:cNvCxnSpPr/>
            <p:nvPr/>
          </p:nvCxnSpPr>
          <p:spPr>
            <a:xfrm flipV="1">
              <a:off x="6468879" y="2453261"/>
              <a:ext cx="308910" cy="25657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155">
              <a:extLst>
                <a:ext uri="{FF2B5EF4-FFF2-40B4-BE49-F238E27FC236}">
                  <a16:creationId xmlns:a16="http://schemas.microsoft.com/office/drawing/2014/main" id="{31414D29-824C-43E2-B58D-723B17BE09D1}"/>
                </a:ext>
              </a:extLst>
            </p:cNvPr>
            <p:cNvCxnSpPr/>
            <p:nvPr/>
          </p:nvCxnSpPr>
          <p:spPr>
            <a:xfrm>
              <a:off x="6267344" y="2150093"/>
              <a:ext cx="191716" cy="55974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156">
              <a:extLst>
                <a:ext uri="{FF2B5EF4-FFF2-40B4-BE49-F238E27FC236}">
                  <a16:creationId xmlns:a16="http://schemas.microsoft.com/office/drawing/2014/main" id="{9032B419-B5B3-4D4C-8801-F5FE9B26AEF7}"/>
                </a:ext>
              </a:extLst>
            </p:cNvPr>
            <p:cNvCxnSpPr/>
            <p:nvPr/>
          </p:nvCxnSpPr>
          <p:spPr>
            <a:xfrm flipH="1" flipV="1">
              <a:off x="5800527" y="2172490"/>
              <a:ext cx="163662" cy="44248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157">
              <a:extLst>
                <a:ext uri="{FF2B5EF4-FFF2-40B4-BE49-F238E27FC236}">
                  <a16:creationId xmlns:a16="http://schemas.microsoft.com/office/drawing/2014/main" id="{14D18593-2739-4C03-8D2C-3593FAD714E2}"/>
                </a:ext>
              </a:extLst>
            </p:cNvPr>
            <p:cNvCxnSpPr/>
            <p:nvPr/>
          </p:nvCxnSpPr>
          <p:spPr>
            <a:xfrm flipV="1">
              <a:off x="5443793" y="2638651"/>
              <a:ext cx="493125" cy="5883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58">
              <a:extLst>
                <a:ext uri="{FF2B5EF4-FFF2-40B4-BE49-F238E27FC236}">
                  <a16:creationId xmlns:a16="http://schemas.microsoft.com/office/drawing/2014/main" id="{7779FF43-E37E-4540-B292-87CA0E867800}"/>
                </a:ext>
              </a:extLst>
            </p:cNvPr>
            <p:cNvCxnSpPr/>
            <p:nvPr/>
          </p:nvCxnSpPr>
          <p:spPr>
            <a:xfrm>
              <a:off x="5354198" y="2464323"/>
              <a:ext cx="562090" cy="16016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159">
              <a:extLst>
                <a:ext uri="{FF2B5EF4-FFF2-40B4-BE49-F238E27FC236}">
                  <a16:creationId xmlns:a16="http://schemas.microsoft.com/office/drawing/2014/main" id="{72CF5BE0-F149-47AC-B40D-D9EAF2E36A65}"/>
                </a:ext>
              </a:extLst>
            </p:cNvPr>
            <p:cNvCxnSpPr/>
            <p:nvPr/>
          </p:nvCxnSpPr>
          <p:spPr>
            <a:xfrm flipV="1">
              <a:off x="5981770" y="2458732"/>
              <a:ext cx="767441" cy="17981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160">
              <a:extLst>
                <a:ext uri="{FF2B5EF4-FFF2-40B4-BE49-F238E27FC236}">
                  <a16:creationId xmlns:a16="http://schemas.microsoft.com/office/drawing/2014/main" id="{56F26435-A175-4D8E-81C2-13ED53DF7050}"/>
                </a:ext>
              </a:extLst>
            </p:cNvPr>
            <p:cNvCxnSpPr/>
            <p:nvPr/>
          </p:nvCxnSpPr>
          <p:spPr>
            <a:xfrm>
              <a:off x="5971041" y="2650381"/>
              <a:ext cx="492339" cy="6672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161">
              <a:extLst>
                <a:ext uri="{FF2B5EF4-FFF2-40B4-BE49-F238E27FC236}">
                  <a16:creationId xmlns:a16="http://schemas.microsoft.com/office/drawing/2014/main" id="{F3F498C3-A141-4A38-ABEC-E2B633CD018C}"/>
                </a:ext>
              </a:extLst>
            </p:cNvPr>
            <p:cNvCxnSpPr/>
            <p:nvPr/>
          </p:nvCxnSpPr>
          <p:spPr>
            <a:xfrm flipH="1" flipV="1">
              <a:off x="5170294" y="2791703"/>
              <a:ext cx="350013" cy="19365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162">
              <a:extLst>
                <a:ext uri="{FF2B5EF4-FFF2-40B4-BE49-F238E27FC236}">
                  <a16:creationId xmlns:a16="http://schemas.microsoft.com/office/drawing/2014/main" id="{FD1AF1C6-655B-4E8A-8553-A319A665EB37}"/>
                </a:ext>
              </a:extLst>
            </p:cNvPr>
            <p:cNvCxnSpPr/>
            <p:nvPr/>
          </p:nvCxnSpPr>
          <p:spPr>
            <a:xfrm flipV="1">
              <a:off x="4984068" y="2982116"/>
              <a:ext cx="502232" cy="27325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163">
              <a:extLst>
                <a:ext uri="{FF2B5EF4-FFF2-40B4-BE49-F238E27FC236}">
                  <a16:creationId xmlns:a16="http://schemas.microsoft.com/office/drawing/2014/main" id="{D51A812D-5128-429E-AE24-E1E891A4A28D}"/>
                </a:ext>
              </a:extLst>
            </p:cNvPr>
            <p:cNvCxnSpPr/>
            <p:nvPr/>
          </p:nvCxnSpPr>
          <p:spPr>
            <a:xfrm>
              <a:off x="5009678" y="3255367"/>
              <a:ext cx="579969" cy="25190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164">
              <a:extLst>
                <a:ext uri="{FF2B5EF4-FFF2-40B4-BE49-F238E27FC236}">
                  <a16:creationId xmlns:a16="http://schemas.microsoft.com/office/drawing/2014/main" id="{31032E25-FA55-4E00-9784-5C2E6D06E17B}"/>
                </a:ext>
              </a:extLst>
            </p:cNvPr>
            <p:cNvCxnSpPr/>
            <p:nvPr/>
          </p:nvCxnSpPr>
          <p:spPr>
            <a:xfrm flipV="1">
              <a:off x="5312063" y="3507272"/>
              <a:ext cx="253114" cy="4180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165">
              <a:extLst>
                <a:ext uri="{FF2B5EF4-FFF2-40B4-BE49-F238E27FC236}">
                  <a16:creationId xmlns:a16="http://schemas.microsoft.com/office/drawing/2014/main" id="{8236F8D8-D1E0-4A4B-9092-1D9A8E689C77}"/>
                </a:ext>
              </a:extLst>
            </p:cNvPr>
            <p:cNvCxnSpPr/>
            <p:nvPr/>
          </p:nvCxnSpPr>
          <p:spPr>
            <a:xfrm flipH="1" flipV="1">
              <a:off x="5568935" y="3508706"/>
              <a:ext cx="143924" cy="51931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166">
              <a:extLst>
                <a:ext uri="{FF2B5EF4-FFF2-40B4-BE49-F238E27FC236}">
                  <a16:creationId xmlns:a16="http://schemas.microsoft.com/office/drawing/2014/main" id="{783C1AA3-69DF-475E-B804-05DABE107940}"/>
                </a:ext>
              </a:extLst>
            </p:cNvPr>
            <p:cNvCxnSpPr/>
            <p:nvPr/>
          </p:nvCxnSpPr>
          <p:spPr>
            <a:xfrm flipV="1">
              <a:off x="5436326" y="4028019"/>
              <a:ext cx="285930" cy="33677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167">
              <a:extLst>
                <a:ext uri="{FF2B5EF4-FFF2-40B4-BE49-F238E27FC236}">
                  <a16:creationId xmlns:a16="http://schemas.microsoft.com/office/drawing/2014/main" id="{71E0C433-8880-4F6C-A1EB-6DA7193BD93D}"/>
                </a:ext>
              </a:extLst>
            </p:cNvPr>
            <p:cNvCxnSpPr/>
            <p:nvPr/>
          </p:nvCxnSpPr>
          <p:spPr>
            <a:xfrm>
              <a:off x="5731751" y="4040560"/>
              <a:ext cx="271109" cy="33603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168">
              <a:extLst>
                <a:ext uri="{FF2B5EF4-FFF2-40B4-BE49-F238E27FC236}">
                  <a16:creationId xmlns:a16="http://schemas.microsoft.com/office/drawing/2014/main" id="{8C56B498-B788-4C1F-B639-48FDE95C0657}"/>
                </a:ext>
              </a:extLst>
            </p:cNvPr>
            <p:cNvCxnSpPr/>
            <p:nvPr/>
          </p:nvCxnSpPr>
          <p:spPr>
            <a:xfrm flipV="1">
              <a:off x="5980145" y="3646755"/>
              <a:ext cx="0" cy="71803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169">
              <a:extLst>
                <a:ext uri="{FF2B5EF4-FFF2-40B4-BE49-F238E27FC236}">
                  <a16:creationId xmlns:a16="http://schemas.microsoft.com/office/drawing/2014/main" id="{8AC6F314-6952-41AA-9D8C-90A6D8579215}"/>
                </a:ext>
              </a:extLst>
            </p:cNvPr>
            <p:cNvCxnSpPr/>
            <p:nvPr/>
          </p:nvCxnSpPr>
          <p:spPr>
            <a:xfrm>
              <a:off x="5964189" y="2638543"/>
              <a:ext cx="0" cy="58582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170">
              <a:extLst>
                <a:ext uri="{FF2B5EF4-FFF2-40B4-BE49-F238E27FC236}">
                  <a16:creationId xmlns:a16="http://schemas.microsoft.com/office/drawing/2014/main" id="{86991FD1-3FE1-4C2E-B000-BE78B1EDD853}"/>
                </a:ext>
              </a:extLst>
            </p:cNvPr>
            <p:cNvCxnSpPr/>
            <p:nvPr/>
          </p:nvCxnSpPr>
          <p:spPr>
            <a:xfrm>
              <a:off x="5505937" y="2982116"/>
              <a:ext cx="496924" cy="66463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171">
              <a:extLst>
                <a:ext uri="{FF2B5EF4-FFF2-40B4-BE49-F238E27FC236}">
                  <a16:creationId xmlns:a16="http://schemas.microsoft.com/office/drawing/2014/main" id="{2EF24D51-8F63-40DA-91D4-50FA5AB58A41}"/>
                </a:ext>
              </a:extLst>
            </p:cNvPr>
            <p:cNvCxnSpPr/>
            <p:nvPr/>
          </p:nvCxnSpPr>
          <p:spPr>
            <a:xfrm flipH="1" flipV="1">
              <a:off x="5971041" y="3212073"/>
              <a:ext cx="20698" cy="43228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172">
              <a:extLst>
                <a:ext uri="{FF2B5EF4-FFF2-40B4-BE49-F238E27FC236}">
                  <a16:creationId xmlns:a16="http://schemas.microsoft.com/office/drawing/2014/main" id="{0A391815-8F85-4800-BF25-F175FECBE2C0}"/>
                </a:ext>
              </a:extLst>
            </p:cNvPr>
            <p:cNvCxnSpPr/>
            <p:nvPr/>
          </p:nvCxnSpPr>
          <p:spPr>
            <a:xfrm>
              <a:off x="6485274" y="2728943"/>
              <a:ext cx="96764" cy="42933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173">
              <a:extLst>
                <a:ext uri="{FF2B5EF4-FFF2-40B4-BE49-F238E27FC236}">
                  <a16:creationId xmlns:a16="http://schemas.microsoft.com/office/drawing/2014/main" id="{FE271D5A-B553-4EAD-9F8D-08ADB66E9591}"/>
                </a:ext>
              </a:extLst>
            </p:cNvPr>
            <p:cNvCxnSpPr/>
            <p:nvPr/>
          </p:nvCxnSpPr>
          <p:spPr>
            <a:xfrm flipV="1">
              <a:off x="6578656" y="2451459"/>
              <a:ext cx="193124" cy="70682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174">
              <a:extLst>
                <a:ext uri="{FF2B5EF4-FFF2-40B4-BE49-F238E27FC236}">
                  <a16:creationId xmlns:a16="http://schemas.microsoft.com/office/drawing/2014/main" id="{24C32B26-9C03-499B-AF41-966BC12B7669}"/>
                </a:ext>
              </a:extLst>
            </p:cNvPr>
            <p:cNvCxnSpPr/>
            <p:nvPr/>
          </p:nvCxnSpPr>
          <p:spPr>
            <a:xfrm flipV="1">
              <a:off x="6276482" y="2728943"/>
              <a:ext cx="190780" cy="49542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175">
              <a:extLst>
                <a:ext uri="{FF2B5EF4-FFF2-40B4-BE49-F238E27FC236}">
                  <a16:creationId xmlns:a16="http://schemas.microsoft.com/office/drawing/2014/main" id="{AAB98B79-137C-4A91-B377-EC24948EA7E8}"/>
                </a:ext>
              </a:extLst>
            </p:cNvPr>
            <p:cNvCxnSpPr/>
            <p:nvPr/>
          </p:nvCxnSpPr>
          <p:spPr>
            <a:xfrm flipV="1">
              <a:off x="5523949" y="2708886"/>
              <a:ext cx="930829" cy="25995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176">
              <a:extLst>
                <a:ext uri="{FF2B5EF4-FFF2-40B4-BE49-F238E27FC236}">
                  <a16:creationId xmlns:a16="http://schemas.microsoft.com/office/drawing/2014/main" id="{1A4C8E44-2CD3-4559-9CCA-25DB9D1230F9}"/>
                </a:ext>
              </a:extLst>
            </p:cNvPr>
            <p:cNvCxnSpPr/>
            <p:nvPr/>
          </p:nvCxnSpPr>
          <p:spPr>
            <a:xfrm flipH="1" flipV="1">
              <a:off x="5961667" y="3619808"/>
              <a:ext cx="384555" cy="44451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177">
              <a:extLst>
                <a:ext uri="{FF2B5EF4-FFF2-40B4-BE49-F238E27FC236}">
                  <a16:creationId xmlns:a16="http://schemas.microsoft.com/office/drawing/2014/main" id="{2525DD36-B8D8-4E02-A3B6-D1B74D80A171}"/>
                </a:ext>
              </a:extLst>
            </p:cNvPr>
            <p:cNvCxnSpPr/>
            <p:nvPr/>
          </p:nvCxnSpPr>
          <p:spPr>
            <a:xfrm flipV="1">
              <a:off x="6007431" y="4049017"/>
              <a:ext cx="341269" cy="30866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178">
              <a:extLst>
                <a:ext uri="{FF2B5EF4-FFF2-40B4-BE49-F238E27FC236}">
                  <a16:creationId xmlns:a16="http://schemas.microsoft.com/office/drawing/2014/main" id="{0CD06659-9B30-4A5A-BBD9-DDC16CC0AA56}"/>
                </a:ext>
              </a:extLst>
            </p:cNvPr>
            <p:cNvCxnSpPr/>
            <p:nvPr/>
          </p:nvCxnSpPr>
          <p:spPr>
            <a:xfrm>
              <a:off x="6338757" y="3659296"/>
              <a:ext cx="299586" cy="18162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179">
              <a:extLst>
                <a:ext uri="{FF2B5EF4-FFF2-40B4-BE49-F238E27FC236}">
                  <a16:creationId xmlns:a16="http://schemas.microsoft.com/office/drawing/2014/main" id="{E8ED66BE-8566-41CA-B9E2-071FD37F8590}"/>
                </a:ext>
              </a:extLst>
            </p:cNvPr>
            <p:cNvCxnSpPr/>
            <p:nvPr/>
          </p:nvCxnSpPr>
          <p:spPr>
            <a:xfrm flipH="1">
              <a:off x="6338757" y="3668444"/>
              <a:ext cx="9943" cy="39450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180">
              <a:extLst>
                <a:ext uri="{FF2B5EF4-FFF2-40B4-BE49-F238E27FC236}">
                  <a16:creationId xmlns:a16="http://schemas.microsoft.com/office/drawing/2014/main" id="{B2991B88-C463-43AA-BCFA-B29604699813}"/>
                </a:ext>
              </a:extLst>
            </p:cNvPr>
            <p:cNvCxnSpPr/>
            <p:nvPr/>
          </p:nvCxnSpPr>
          <p:spPr>
            <a:xfrm>
              <a:off x="6263895" y="3228456"/>
              <a:ext cx="90999" cy="4399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181">
              <a:extLst>
                <a:ext uri="{FF2B5EF4-FFF2-40B4-BE49-F238E27FC236}">
                  <a16:creationId xmlns:a16="http://schemas.microsoft.com/office/drawing/2014/main" id="{7CD14F90-A3C7-42E5-BDB2-FADD74BD66F6}"/>
                </a:ext>
              </a:extLst>
            </p:cNvPr>
            <p:cNvCxnSpPr/>
            <p:nvPr/>
          </p:nvCxnSpPr>
          <p:spPr>
            <a:xfrm flipV="1">
              <a:off x="5580713" y="3232828"/>
              <a:ext cx="390290" cy="26658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182">
              <a:extLst>
                <a:ext uri="{FF2B5EF4-FFF2-40B4-BE49-F238E27FC236}">
                  <a16:creationId xmlns:a16="http://schemas.microsoft.com/office/drawing/2014/main" id="{17D95CE7-E191-496D-8AEE-A9358BAE8F4A}"/>
                </a:ext>
              </a:extLst>
            </p:cNvPr>
            <p:cNvCxnSpPr/>
            <p:nvPr/>
          </p:nvCxnSpPr>
          <p:spPr>
            <a:xfrm>
              <a:off x="5496539" y="2984830"/>
              <a:ext cx="492359" cy="25173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183">
              <a:extLst>
                <a:ext uri="{FF2B5EF4-FFF2-40B4-BE49-F238E27FC236}">
                  <a16:creationId xmlns:a16="http://schemas.microsoft.com/office/drawing/2014/main" id="{27A76CBD-59BD-4B12-85EE-06856B749316}"/>
                </a:ext>
              </a:extLst>
            </p:cNvPr>
            <p:cNvCxnSpPr/>
            <p:nvPr/>
          </p:nvCxnSpPr>
          <p:spPr>
            <a:xfrm>
              <a:off x="5979171" y="3220748"/>
              <a:ext cx="286190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184">
              <a:extLst>
                <a:ext uri="{FF2B5EF4-FFF2-40B4-BE49-F238E27FC236}">
                  <a16:creationId xmlns:a16="http://schemas.microsoft.com/office/drawing/2014/main" id="{0AE4B57D-4A01-429E-B234-C67A6B736F21}"/>
                </a:ext>
              </a:extLst>
            </p:cNvPr>
            <p:cNvCxnSpPr/>
            <p:nvPr/>
          </p:nvCxnSpPr>
          <p:spPr>
            <a:xfrm flipV="1">
              <a:off x="6002860" y="3210639"/>
              <a:ext cx="273622" cy="42232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185">
              <a:extLst>
                <a:ext uri="{FF2B5EF4-FFF2-40B4-BE49-F238E27FC236}">
                  <a16:creationId xmlns:a16="http://schemas.microsoft.com/office/drawing/2014/main" id="{29B310F8-C459-4FF7-B2BA-5DC1CAEAE064}"/>
                </a:ext>
              </a:extLst>
            </p:cNvPr>
            <p:cNvCxnSpPr/>
            <p:nvPr/>
          </p:nvCxnSpPr>
          <p:spPr>
            <a:xfrm flipV="1">
              <a:off x="5724992" y="3636725"/>
              <a:ext cx="235599" cy="40908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186">
              <a:extLst>
                <a:ext uri="{FF2B5EF4-FFF2-40B4-BE49-F238E27FC236}">
                  <a16:creationId xmlns:a16="http://schemas.microsoft.com/office/drawing/2014/main" id="{4F7CE8A1-50AF-4EE2-A11A-A7969D6BA01A}"/>
                </a:ext>
              </a:extLst>
            </p:cNvPr>
            <p:cNvCxnSpPr/>
            <p:nvPr/>
          </p:nvCxnSpPr>
          <p:spPr>
            <a:xfrm flipV="1">
              <a:off x="5304451" y="3615724"/>
              <a:ext cx="672942" cy="34693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187">
              <a:extLst>
                <a:ext uri="{FF2B5EF4-FFF2-40B4-BE49-F238E27FC236}">
                  <a16:creationId xmlns:a16="http://schemas.microsoft.com/office/drawing/2014/main" id="{82C12F6D-0DFA-40F5-BE0D-1999889ECF4D}"/>
                </a:ext>
              </a:extLst>
            </p:cNvPr>
            <p:cNvCxnSpPr/>
            <p:nvPr/>
          </p:nvCxnSpPr>
          <p:spPr>
            <a:xfrm>
              <a:off x="5320956" y="3971950"/>
              <a:ext cx="1022510" cy="9237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188">
              <a:extLst>
                <a:ext uri="{FF2B5EF4-FFF2-40B4-BE49-F238E27FC236}">
                  <a16:creationId xmlns:a16="http://schemas.microsoft.com/office/drawing/2014/main" id="{5D6F1B42-C851-45E4-B95B-78BC7F39AF95}"/>
                </a:ext>
              </a:extLst>
            </p:cNvPr>
            <p:cNvCxnSpPr/>
            <p:nvPr/>
          </p:nvCxnSpPr>
          <p:spPr>
            <a:xfrm flipH="1">
              <a:off x="6346222" y="3414241"/>
              <a:ext cx="499314" cy="27052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189">
              <a:extLst>
                <a:ext uri="{FF2B5EF4-FFF2-40B4-BE49-F238E27FC236}">
                  <a16:creationId xmlns:a16="http://schemas.microsoft.com/office/drawing/2014/main" id="{9C9CBE46-BB1B-456F-BC12-75AFFC4C500E}"/>
                </a:ext>
              </a:extLst>
            </p:cNvPr>
            <p:cNvCxnSpPr/>
            <p:nvPr/>
          </p:nvCxnSpPr>
          <p:spPr>
            <a:xfrm flipV="1">
              <a:off x="5579511" y="3432465"/>
              <a:ext cx="1273491" cy="7064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190">
              <a:extLst>
                <a:ext uri="{FF2B5EF4-FFF2-40B4-BE49-F238E27FC236}">
                  <a16:creationId xmlns:a16="http://schemas.microsoft.com/office/drawing/2014/main" id="{ACA6CFC3-8C58-45AF-B0D3-D183CDD2171E}"/>
                </a:ext>
              </a:extLst>
            </p:cNvPr>
            <p:cNvCxnSpPr/>
            <p:nvPr/>
          </p:nvCxnSpPr>
          <p:spPr>
            <a:xfrm>
              <a:off x="5447581" y="4356121"/>
              <a:ext cx="544159" cy="1002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191">
              <a:extLst>
                <a:ext uri="{FF2B5EF4-FFF2-40B4-BE49-F238E27FC236}">
                  <a16:creationId xmlns:a16="http://schemas.microsoft.com/office/drawing/2014/main" id="{4009C099-9AE0-4F97-859F-6AD581830510}"/>
                </a:ext>
              </a:extLst>
            </p:cNvPr>
            <p:cNvCxnSpPr/>
            <p:nvPr/>
          </p:nvCxnSpPr>
          <p:spPr>
            <a:xfrm>
              <a:off x="5998499" y="4360458"/>
              <a:ext cx="326678" cy="1055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192">
              <a:extLst>
                <a:ext uri="{FF2B5EF4-FFF2-40B4-BE49-F238E27FC236}">
                  <a16:creationId xmlns:a16="http://schemas.microsoft.com/office/drawing/2014/main" id="{81FC3F62-F598-4901-9077-87BA0E073CCE}"/>
                </a:ext>
              </a:extLst>
            </p:cNvPr>
            <p:cNvCxnSpPr/>
            <p:nvPr/>
          </p:nvCxnSpPr>
          <p:spPr>
            <a:xfrm flipV="1">
              <a:off x="6327763" y="4312160"/>
              <a:ext cx="264162" cy="631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193">
              <a:extLst>
                <a:ext uri="{FF2B5EF4-FFF2-40B4-BE49-F238E27FC236}">
                  <a16:creationId xmlns:a16="http://schemas.microsoft.com/office/drawing/2014/main" id="{82E83E2B-B8D1-40F1-A10F-F79A903B5EFE}"/>
                </a:ext>
              </a:extLst>
            </p:cNvPr>
            <p:cNvCxnSpPr/>
            <p:nvPr/>
          </p:nvCxnSpPr>
          <p:spPr>
            <a:xfrm flipH="1">
              <a:off x="6325177" y="4049017"/>
              <a:ext cx="12393" cy="31712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194">
              <a:extLst>
                <a:ext uri="{FF2B5EF4-FFF2-40B4-BE49-F238E27FC236}">
                  <a16:creationId xmlns:a16="http://schemas.microsoft.com/office/drawing/2014/main" id="{C3F4B859-0EA6-4D60-8684-1833AAECDBA3}"/>
                </a:ext>
              </a:extLst>
            </p:cNvPr>
            <p:cNvCxnSpPr/>
            <p:nvPr/>
          </p:nvCxnSpPr>
          <p:spPr>
            <a:xfrm>
              <a:off x="6339518" y="4050282"/>
              <a:ext cx="233863" cy="26187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195">
              <a:extLst>
                <a:ext uri="{FF2B5EF4-FFF2-40B4-BE49-F238E27FC236}">
                  <a16:creationId xmlns:a16="http://schemas.microsoft.com/office/drawing/2014/main" id="{1EFF3BAC-6CE9-46EC-9F39-6B9595B5A3FD}"/>
                </a:ext>
              </a:extLst>
            </p:cNvPr>
            <p:cNvCxnSpPr/>
            <p:nvPr/>
          </p:nvCxnSpPr>
          <p:spPr>
            <a:xfrm flipV="1">
              <a:off x="6359970" y="3854229"/>
              <a:ext cx="290379" cy="20307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35">
            <a:extLst>
              <a:ext uri="{FF2B5EF4-FFF2-40B4-BE49-F238E27FC236}">
                <a16:creationId xmlns:a16="http://schemas.microsoft.com/office/drawing/2014/main" id="{4798BB0C-94AA-427D-99AF-DC227092052F}"/>
              </a:ext>
            </a:extLst>
          </p:cNvPr>
          <p:cNvGrpSpPr/>
          <p:nvPr/>
        </p:nvGrpSpPr>
        <p:grpSpPr>
          <a:xfrm>
            <a:off x="3695697" y="2188096"/>
            <a:ext cx="2069778" cy="2859731"/>
            <a:chOff x="5330055" y="2173721"/>
            <a:chExt cx="1400918" cy="1935594"/>
          </a:xfrm>
          <a:solidFill>
            <a:schemeClr val="bg1">
              <a:lumMod val="75000"/>
            </a:schemeClr>
          </a:solidFill>
        </p:grpSpPr>
        <p:sp>
          <p:nvSpPr>
            <p:cNvPr id="90" name="Oval 88">
              <a:extLst>
                <a:ext uri="{FF2B5EF4-FFF2-40B4-BE49-F238E27FC236}">
                  <a16:creationId xmlns:a16="http://schemas.microsoft.com/office/drawing/2014/main" id="{8221A08A-A35E-428E-81D5-F015C05228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6808" y="2620714"/>
              <a:ext cx="94165" cy="9416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1" name="Oval 89">
              <a:extLst>
                <a:ext uri="{FF2B5EF4-FFF2-40B4-BE49-F238E27FC236}">
                  <a16:creationId xmlns:a16="http://schemas.microsoft.com/office/drawing/2014/main" id="{BE22601E-57EF-46E0-A157-1C89142E5A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49460" y="2274670"/>
              <a:ext cx="117706" cy="1177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2" name="Oval 90">
              <a:extLst>
                <a:ext uri="{FF2B5EF4-FFF2-40B4-BE49-F238E27FC236}">
                  <a16:creationId xmlns:a16="http://schemas.microsoft.com/office/drawing/2014/main" id="{0A08EA30-D127-4F50-98F5-EA05BDDE0F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16818" y="3385440"/>
              <a:ext cx="94165" cy="9416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A799245C-B86E-479B-96BF-09F9DCCCA0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4356" y="2173721"/>
              <a:ext cx="81644" cy="816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B30C9D33-B2BE-4BA8-A4EE-160A65DC39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74957" y="4018781"/>
              <a:ext cx="81644" cy="816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B68A5396-AF57-438B-AC85-4B7E749F97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0055" y="2470055"/>
              <a:ext cx="81644" cy="816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69E5410-B646-49F2-AE14-EFE11D37BA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01522" y="2338261"/>
              <a:ext cx="101822" cy="1018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7" name="Oval 97">
              <a:extLst>
                <a:ext uri="{FF2B5EF4-FFF2-40B4-BE49-F238E27FC236}">
                  <a16:creationId xmlns:a16="http://schemas.microsoft.com/office/drawing/2014/main" id="{00E63F54-6971-468C-B64C-D0E13A5723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91599" y="4017582"/>
              <a:ext cx="81644" cy="816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</a:t>
              </a:r>
            </a:p>
          </p:txBody>
        </p:sp>
        <p:sp>
          <p:nvSpPr>
            <p:cNvPr id="98" name="Oval 98">
              <a:extLst>
                <a:ext uri="{FF2B5EF4-FFF2-40B4-BE49-F238E27FC236}">
                  <a16:creationId xmlns:a16="http://schemas.microsoft.com/office/drawing/2014/main" id="{214907FE-A365-4907-A965-BDEFF89F12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03887" y="3754166"/>
              <a:ext cx="101822" cy="1018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9" name="Oval 99">
              <a:extLst>
                <a:ext uri="{FF2B5EF4-FFF2-40B4-BE49-F238E27FC236}">
                  <a16:creationId xmlns:a16="http://schemas.microsoft.com/office/drawing/2014/main" id="{C3FAB60B-85B4-48F8-A4C9-EE347357BD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7899" y="2844911"/>
              <a:ext cx="154645" cy="1546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0" name="Oval 100">
              <a:extLst>
                <a:ext uri="{FF2B5EF4-FFF2-40B4-BE49-F238E27FC236}">
                  <a16:creationId xmlns:a16="http://schemas.microsoft.com/office/drawing/2014/main" id="{1196E090-26F5-4A3C-91D5-E4E8775759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4638" y="3115561"/>
              <a:ext cx="106856" cy="1068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1" name="Oval 101">
              <a:extLst>
                <a:ext uri="{FF2B5EF4-FFF2-40B4-BE49-F238E27FC236}">
                  <a16:creationId xmlns:a16="http://schemas.microsoft.com/office/drawing/2014/main" id="{FB2E70C5-7297-40B5-8C67-54A6CE1748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06319" y="2923635"/>
              <a:ext cx="81644" cy="816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2" name="Oval 102">
              <a:extLst>
                <a:ext uri="{FF2B5EF4-FFF2-40B4-BE49-F238E27FC236}">
                  <a16:creationId xmlns:a16="http://schemas.microsoft.com/office/drawing/2014/main" id="{236B67CA-9EFC-4174-8756-2D85170A9E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34075" y="3275461"/>
              <a:ext cx="81644" cy="816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3" name="Oval 103">
              <a:extLst>
                <a:ext uri="{FF2B5EF4-FFF2-40B4-BE49-F238E27FC236}">
                  <a16:creationId xmlns:a16="http://schemas.microsoft.com/office/drawing/2014/main" id="{FB425A85-B535-4F2C-9C8A-881FCF6A1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5177" y="2949207"/>
              <a:ext cx="81644" cy="816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4" name="Oval 104">
              <a:extLst>
                <a:ext uri="{FF2B5EF4-FFF2-40B4-BE49-F238E27FC236}">
                  <a16:creationId xmlns:a16="http://schemas.microsoft.com/office/drawing/2014/main" id="{4FC5D034-750F-437B-A6D5-4BE4C02102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57077" y="2586833"/>
              <a:ext cx="81644" cy="816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5" name="Oval 105">
              <a:extLst>
                <a:ext uri="{FF2B5EF4-FFF2-40B4-BE49-F238E27FC236}">
                  <a16:creationId xmlns:a16="http://schemas.microsoft.com/office/drawing/2014/main" id="{CD7E5B84-CC94-4A54-8666-E73C31C78B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08690" y="4033019"/>
              <a:ext cx="66207" cy="662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6" name="Oval 106">
              <a:extLst>
                <a:ext uri="{FF2B5EF4-FFF2-40B4-BE49-F238E27FC236}">
                  <a16:creationId xmlns:a16="http://schemas.microsoft.com/office/drawing/2014/main" id="{92469872-029A-454C-9663-2F08ACF474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35251" y="4007493"/>
              <a:ext cx="101822" cy="1018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7" name="Oval 107">
              <a:extLst>
                <a:ext uri="{FF2B5EF4-FFF2-40B4-BE49-F238E27FC236}">
                  <a16:creationId xmlns:a16="http://schemas.microsoft.com/office/drawing/2014/main" id="{011B08D4-AC6F-45C9-AC92-BDEB801FB7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9055" y="3805077"/>
              <a:ext cx="101822" cy="1018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8" name="Oval 108">
              <a:extLst>
                <a:ext uri="{FF2B5EF4-FFF2-40B4-BE49-F238E27FC236}">
                  <a16:creationId xmlns:a16="http://schemas.microsoft.com/office/drawing/2014/main" id="{648FC4C1-DA32-48AE-95E1-96E9FEDFD0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1609" y="3481568"/>
              <a:ext cx="154645" cy="1546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9" name="Oval 109">
              <a:extLst>
                <a:ext uri="{FF2B5EF4-FFF2-40B4-BE49-F238E27FC236}">
                  <a16:creationId xmlns:a16="http://schemas.microsoft.com/office/drawing/2014/main" id="{A715BA24-D67A-4CF9-946D-998DFB0404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35503" y="3250249"/>
              <a:ext cx="106856" cy="1068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0" name="Oval 111">
              <a:extLst>
                <a:ext uri="{FF2B5EF4-FFF2-40B4-BE49-F238E27FC236}">
                  <a16:creationId xmlns:a16="http://schemas.microsoft.com/office/drawing/2014/main" id="{CD5C15D6-E0E4-4A0A-A1C6-1980D69D05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7378" y="2990029"/>
              <a:ext cx="81644" cy="816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1" name="Oval 112">
              <a:extLst>
                <a:ext uri="{FF2B5EF4-FFF2-40B4-BE49-F238E27FC236}">
                  <a16:creationId xmlns:a16="http://schemas.microsoft.com/office/drawing/2014/main" id="{764CAA26-9FB7-4ADC-AC13-D2723DCEE3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54798" y="2762041"/>
              <a:ext cx="101822" cy="1018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2" name="Oval 113">
              <a:extLst>
                <a:ext uri="{FF2B5EF4-FFF2-40B4-BE49-F238E27FC236}">
                  <a16:creationId xmlns:a16="http://schemas.microsoft.com/office/drawing/2014/main" id="{1D74CDA9-D36F-43DB-A15E-3DBAD55D5A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03821" y="2544811"/>
              <a:ext cx="101822" cy="1018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3" name="Oval 114">
              <a:extLst>
                <a:ext uri="{FF2B5EF4-FFF2-40B4-BE49-F238E27FC236}">
                  <a16:creationId xmlns:a16="http://schemas.microsoft.com/office/drawing/2014/main" id="{264D9B8C-4673-4C5D-A9B0-57033E2583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2121" y="2762041"/>
              <a:ext cx="101822" cy="1018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4" name="Oval 115">
              <a:extLst>
                <a:ext uri="{FF2B5EF4-FFF2-40B4-BE49-F238E27FC236}">
                  <a16:creationId xmlns:a16="http://schemas.microsoft.com/office/drawing/2014/main" id="{3C6FD6AF-EC3F-4BF4-B28E-AA3FD08539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27312" y="3210835"/>
              <a:ext cx="101822" cy="1018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5" name="Oval 116">
              <a:extLst>
                <a:ext uri="{FF2B5EF4-FFF2-40B4-BE49-F238E27FC236}">
                  <a16:creationId xmlns:a16="http://schemas.microsoft.com/office/drawing/2014/main" id="{71FA4BF9-818A-419A-B00D-769F3E7D24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86778" y="3434014"/>
              <a:ext cx="101822" cy="1018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6" name="Oval 117">
              <a:extLst>
                <a:ext uri="{FF2B5EF4-FFF2-40B4-BE49-F238E27FC236}">
                  <a16:creationId xmlns:a16="http://schemas.microsoft.com/office/drawing/2014/main" id="{2174CEB5-B090-4F56-9A24-6A26BBC3E6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6862" y="3546740"/>
              <a:ext cx="66207" cy="662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7" name="Oval 118">
              <a:extLst>
                <a:ext uri="{FF2B5EF4-FFF2-40B4-BE49-F238E27FC236}">
                  <a16:creationId xmlns:a16="http://schemas.microsoft.com/office/drawing/2014/main" id="{66762A57-9D72-4865-8E9F-0290655359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2191" y="3805077"/>
              <a:ext cx="66207" cy="662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18" name="Group 36">
            <a:extLst>
              <a:ext uri="{FF2B5EF4-FFF2-40B4-BE49-F238E27FC236}">
                <a16:creationId xmlns:a16="http://schemas.microsoft.com/office/drawing/2014/main" id="{60E2F729-E76A-4097-A2F4-999865BBFE85}"/>
              </a:ext>
            </a:extLst>
          </p:cNvPr>
          <p:cNvGrpSpPr/>
          <p:nvPr/>
        </p:nvGrpSpPr>
        <p:grpSpPr>
          <a:xfrm>
            <a:off x="4101922" y="5114703"/>
            <a:ext cx="1095992" cy="1002650"/>
            <a:chOff x="5408480" y="4511869"/>
            <a:chExt cx="1134411" cy="1037797"/>
          </a:xfrm>
          <a:solidFill>
            <a:schemeClr val="bg1">
              <a:lumMod val="75000"/>
            </a:schemeClr>
          </a:solidFill>
        </p:grpSpPr>
        <p:sp>
          <p:nvSpPr>
            <p:cNvPr id="119" name="Freeform 81">
              <a:extLst>
                <a:ext uri="{FF2B5EF4-FFF2-40B4-BE49-F238E27FC236}">
                  <a16:creationId xmlns:a16="http://schemas.microsoft.com/office/drawing/2014/main" id="{C6E95C42-4EBE-45E4-A1DD-BA33634D6E48}"/>
                </a:ext>
              </a:extLst>
            </p:cNvPr>
            <p:cNvSpPr/>
            <p:nvPr/>
          </p:nvSpPr>
          <p:spPr>
            <a:xfrm>
              <a:off x="5464289" y="4511869"/>
              <a:ext cx="1028142" cy="964410"/>
            </a:xfrm>
            <a:custGeom>
              <a:avLst/>
              <a:gdLst>
                <a:gd name="connsiteX0" fmla="*/ 0 w 672200"/>
                <a:gd name="connsiteY0" fmla="*/ 0 h 630649"/>
                <a:gd name="connsiteX1" fmla="*/ 671846 w 672200"/>
                <a:gd name="connsiteY1" fmla="*/ 0 h 630649"/>
                <a:gd name="connsiteX2" fmla="*/ 672200 w 672200"/>
                <a:gd name="connsiteY2" fmla="*/ 32054 h 630649"/>
                <a:gd name="connsiteX3" fmla="*/ 657576 w 672200"/>
                <a:gd name="connsiteY3" fmla="*/ 470997 h 630649"/>
                <a:gd name="connsiteX4" fmla="*/ 493887 w 672200"/>
                <a:gd name="connsiteY4" fmla="*/ 626220 h 630649"/>
                <a:gd name="connsiteX5" fmla="*/ 200376 w 672200"/>
                <a:gd name="connsiteY5" fmla="*/ 629042 h 630649"/>
                <a:gd name="connsiteX6" fmla="*/ 31043 w 672200"/>
                <a:gd name="connsiteY6" fmla="*/ 487931 h 630649"/>
                <a:gd name="connsiteX7" fmla="*/ 213 w 672200"/>
                <a:gd name="connsiteY7" fmla="*/ 53019 h 630649"/>
                <a:gd name="connsiteX0" fmla="*/ 0 w 672200"/>
                <a:gd name="connsiteY0" fmla="*/ 0 h 630649"/>
                <a:gd name="connsiteX1" fmla="*/ 671846 w 672200"/>
                <a:gd name="connsiteY1" fmla="*/ 0 h 630649"/>
                <a:gd name="connsiteX2" fmla="*/ 672200 w 672200"/>
                <a:gd name="connsiteY2" fmla="*/ 32054 h 630649"/>
                <a:gd name="connsiteX3" fmla="*/ 657576 w 672200"/>
                <a:gd name="connsiteY3" fmla="*/ 470997 h 630649"/>
                <a:gd name="connsiteX4" fmla="*/ 493887 w 672200"/>
                <a:gd name="connsiteY4" fmla="*/ 626220 h 630649"/>
                <a:gd name="connsiteX5" fmla="*/ 200376 w 672200"/>
                <a:gd name="connsiteY5" fmla="*/ 629042 h 630649"/>
                <a:gd name="connsiteX6" fmla="*/ 31043 w 672200"/>
                <a:gd name="connsiteY6" fmla="*/ 487931 h 630649"/>
                <a:gd name="connsiteX7" fmla="*/ 231194 w 672200"/>
                <a:gd name="connsiteY7" fmla="*/ 129219 h 630649"/>
                <a:gd name="connsiteX8" fmla="*/ 0 w 672200"/>
                <a:gd name="connsiteY8" fmla="*/ 0 h 630649"/>
                <a:gd name="connsiteX0" fmla="*/ 46884 w 719084"/>
                <a:gd name="connsiteY0" fmla="*/ 0 h 630649"/>
                <a:gd name="connsiteX1" fmla="*/ 718730 w 719084"/>
                <a:gd name="connsiteY1" fmla="*/ 0 h 630649"/>
                <a:gd name="connsiteX2" fmla="*/ 719084 w 719084"/>
                <a:gd name="connsiteY2" fmla="*/ 32054 h 630649"/>
                <a:gd name="connsiteX3" fmla="*/ 704460 w 719084"/>
                <a:gd name="connsiteY3" fmla="*/ 470997 h 630649"/>
                <a:gd name="connsiteX4" fmla="*/ 540771 w 719084"/>
                <a:gd name="connsiteY4" fmla="*/ 626220 h 630649"/>
                <a:gd name="connsiteX5" fmla="*/ 247260 w 719084"/>
                <a:gd name="connsiteY5" fmla="*/ 629042 h 630649"/>
                <a:gd name="connsiteX6" fmla="*/ 77927 w 719084"/>
                <a:gd name="connsiteY6" fmla="*/ 487931 h 630649"/>
                <a:gd name="connsiteX7" fmla="*/ 46884 w 719084"/>
                <a:gd name="connsiteY7" fmla="*/ 0 h 630649"/>
                <a:gd name="connsiteX0" fmla="*/ 756 w 672956"/>
                <a:gd name="connsiteY0" fmla="*/ 0 h 630649"/>
                <a:gd name="connsiteX1" fmla="*/ 672602 w 672956"/>
                <a:gd name="connsiteY1" fmla="*/ 0 h 630649"/>
                <a:gd name="connsiteX2" fmla="*/ 672956 w 672956"/>
                <a:gd name="connsiteY2" fmla="*/ 32054 h 630649"/>
                <a:gd name="connsiteX3" fmla="*/ 658332 w 672956"/>
                <a:gd name="connsiteY3" fmla="*/ 470997 h 630649"/>
                <a:gd name="connsiteX4" fmla="*/ 494643 w 672956"/>
                <a:gd name="connsiteY4" fmla="*/ 626220 h 630649"/>
                <a:gd name="connsiteX5" fmla="*/ 201132 w 672956"/>
                <a:gd name="connsiteY5" fmla="*/ 629042 h 630649"/>
                <a:gd name="connsiteX6" fmla="*/ 31799 w 672956"/>
                <a:gd name="connsiteY6" fmla="*/ 487931 h 630649"/>
                <a:gd name="connsiteX7" fmla="*/ 756 w 672956"/>
                <a:gd name="connsiteY7" fmla="*/ 0 h 630649"/>
                <a:gd name="connsiteX0" fmla="*/ 124 w 672324"/>
                <a:gd name="connsiteY0" fmla="*/ 0 h 630649"/>
                <a:gd name="connsiteX1" fmla="*/ 671970 w 672324"/>
                <a:gd name="connsiteY1" fmla="*/ 0 h 630649"/>
                <a:gd name="connsiteX2" fmla="*/ 672324 w 672324"/>
                <a:gd name="connsiteY2" fmla="*/ 32054 h 630649"/>
                <a:gd name="connsiteX3" fmla="*/ 657700 w 672324"/>
                <a:gd name="connsiteY3" fmla="*/ 470997 h 630649"/>
                <a:gd name="connsiteX4" fmla="*/ 494011 w 672324"/>
                <a:gd name="connsiteY4" fmla="*/ 626220 h 630649"/>
                <a:gd name="connsiteX5" fmla="*/ 200500 w 672324"/>
                <a:gd name="connsiteY5" fmla="*/ 629042 h 630649"/>
                <a:gd name="connsiteX6" fmla="*/ 31167 w 672324"/>
                <a:gd name="connsiteY6" fmla="*/ 487931 h 630649"/>
                <a:gd name="connsiteX7" fmla="*/ 124 w 672324"/>
                <a:gd name="connsiteY7" fmla="*/ 0 h 630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324" h="630649">
                  <a:moveTo>
                    <a:pt x="124" y="0"/>
                  </a:moveTo>
                  <a:lnTo>
                    <a:pt x="671970" y="0"/>
                  </a:lnTo>
                  <a:lnTo>
                    <a:pt x="672324" y="32054"/>
                  </a:lnTo>
                  <a:cubicBezTo>
                    <a:pt x="671950" y="155680"/>
                    <a:pt x="661404" y="375100"/>
                    <a:pt x="657700" y="470997"/>
                  </a:cubicBezTo>
                  <a:cubicBezTo>
                    <a:pt x="594200" y="541082"/>
                    <a:pt x="561744" y="571657"/>
                    <a:pt x="494011" y="626220"/>
                  </a:cubicBezTo>
                  <a:cubicBezTo>
                    <a:pt x="406522" y="621517"/>
                    <a:pt x="294575" y="635157"/>
                    <a:pt x="200500" y="629042"/>
                  </a:cubicBezTo>
                  <a:cubicBezTo>
                    <a:pt x="134647" y="580594"/>
                    <a:pt x="89963" y="547669"/>
                    <a:pt x="31167" y="487931"/>
                  </a:cubicBezTo>
                  <a:cubicBezTo>
                    <a:pt x="21583" y="380710"/>
                    <a:pt x="-1901" y="109897"/>
                    <a:pt x="12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16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0" name="Rounded Rectangle 82">
              <a:extLst>
                <a:ext uri="{FF2B5EF4-FFF2-40B4-BE49-F238E27FC236}">
                  <a16:creationId xmlns:a16="http://schemas.microsoft.com/office/drawing/2014/main" id="{62970068-47BB-4B4B-8585-7DAE716EC1BB}"/>
                </a:ext>
              </a:extLst>
            </p:cNvPr>
            <p:cNvSpPr/>
            <p:nvPr/>
          </p:nvSpPr>
          <p:spPr>
            <a:xfrm>
              <a:off x="5408480" y="4647679"/>
              <a:ext cx="1134411" cy="1072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16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1" name="Rounded Rectangle 83">
              <a:extLst>
                <a:ext uri="{FF2B5EF4-FFF2-40B4-BE49-F238E27FC236}">
                  <a16:creationId xmlns:a16="http://schemas.microsoft.com/office/drawing/2014/main" id="{7F3D0CCB-893C-4E93-981C-AD48CB276453}"/>
                </a:ext>
              </a:extLst>
            </p:cNvPr>
            <p:cNvSpPr/>
            <p:nvPr/>
          </p:nvSpPr>
          <p:spPr>
            <a:xfrm>
              <a:off x="5408480" y="4781032"/>
              <a:ext cx="1134411" cy="1072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16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2" name="Rounded Rectangle 84">
              <a:extLst>
                <a:ext uri="{FF2B5EF4-FFF2-40B4-BE49-F238E27FC236}">
                  <a16:creationId xmlns:a16="http://schemas.microsoft.com/office/drawing/2014/main" id="{77C96C73-193D-451D-AB34-253725694156}"/>
                </a:ext>
              </a:extLst>
            </p:cNvPr>
            <p:cNvSpPr/>
            <p:nvPr/>
          </p:nvSpPr>
          <p:spPr>
            <a:xfrm>
              <a:off x="5408480" y="4925056"/>
              <a:ext cx="1134411" cy="1072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16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3" name="Rounded Rectangle 85">
              <a:extLst>
                <a:ext uri="{FF2B5EF4-FFF2-40B4-BE49-F238E27FC236}">
                  <a16:creationId xmlns:a16="http://schemas.microsoft.com/office/drawing/2014/main" id="{8049293F-3900-4826-8A0C-C5CE74028666}"/>
                </a:ext>
              </a:extLst>
            </p:cNvPr>
            <p:cNvSpPr/>
            <p:nvPr/>
          </p:nvSpPr>
          <p:spPr>
            <a:xfrm>
              <a:off x="5408480" y="5065557"/>
              <a:ext cx="1134411" cy="1072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16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4" name="Oval 86">
              <a:extLst>
                <a:ext uri="{FF2B5EF4-FFF2-40B4-BE49-F238E27FC236}">
                  <a16:creationId xmlns:a16="http://schemas.microsoft.com/office/drawing/2014/main" id="{A8E5E2B7-9DA1-4882-9E2E-63270190ECC0}"/>
                </a:ext>
              </a:extLst>
            </p:cNvPr>
            <p:cNvSpPr/>
            <p:nvPr/>
          </p:nvSpPr>
          <p:spPr>
            <a:xfrm>
              <a:off x="5806853" y="5368691"/>
              <a:ext cx="371880" cy="1809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  </a:t>
              </a:r>
              <a:endParaRPr lang="id-ID" sz="1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26" name="Text Placeholder 33">
            <a:extLst>
              <a:ext uri="{FF2B5EF4-FFF2-40B4-BE49-F238E27FC236}">
                <a16:creationId xmlns:a16="http://schemas.microsoft.com/office/drawing/2014/main" id="{823E6147-431C-4A1F-8DD3-509B9E22B5A7}"/>
              </a:ext>
            </a:extLst>
          </p:cNvPr>
          <p:cNvSpPr txBox="1">
            <a:spLocks/>
          </p:cNvSpPr>
          <p:nvPr/>
        </p:nvSpPr>
        <p:spPr>
          <a:xfrm>
            <a:off x="779313" y="3133674"/>
            <a:ext cx="1438328" cy="5654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Socket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客户端，协议格式为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TCP</a:t>
            </a:r>
            <a:endParaRPr lang="en-AU" sz="1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7" name="Oval 39">
            <a:extLst>
              <a:ext uri="{FF2B5EF4-FFF2-40B4-BE49-F238E27FC236}">
                <a16:creationId xmlns:a16="http://schemas.microsoft.com/office/drawing/2014/main" id="{3EBF5A0D-04ED-43EE-A40C-5A5AEEA89C5F}"/>
              </a:ext>
            </a:extLst>
          </p:cNvPr>
          <p:cNvSpPr>
            <a:spLocks noChangeAspect="1"/>
          </p:cNvSpPr>
          <p:nvPr/>
        </p:nvSpPr>
        <p:spPr>
          <a:xfrm>
            <a:off x="808753" y="2289667"/>
            <a:ext cx="1261805" cy="7786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TCP</a:t>
            </a:r>
            <a:r>
              <a:rPr lang="zh-CN" altLang="zh-CN" sz="16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全连接扫描</a:t>
            </a:r>
            <a:endParaRPr lang="en-AU" sz="16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128" name="Elbow Connector 40">
            <a:extLst>
              <a:ext uri="{FF2B5EF4-FFF2-40B4-BE49-F238E27FC236}">
                <a16:creationId xmlns:a16="http://schemas.microsoft.com/office/drawing/2014/main" id="{13FD584D-61F0-4805-B3B1-4DF07567AFB2}"/>
              </a:ext>
            </a:extLst>
          </p:cNvPr>
          <p:cNvCxnSpPr>
            <a:cxnSpLocks/>
            <a:stCxn id="144" idx="2"/>
            <a:endCxn id="137" idx="6"/>
          </p:cNvCxnSpPr>
          <p:nvPr/>
        </p:nvCxnSpPr>
        <p:spPr>
          <a:xfrm rot="10800000" flipV="1">
            <a:off x="1840075" y="3219298"/>
            <a:ext cx="1597281" cy="1732981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41">
            <a:extLst>
              <a:ext uri="{FF2B5EF4-FFF2-40B4-BE49-F238E27FC236}">
                <a16:creationId xmlns:a16="http://schemas.microsoft.com/office/drawing/2014/main" id="{E62DEE14-0A99-4E25-AD4E-5104F52719D0}"/>
              </a:ext>
            </a:extLst>
          </p:cNvPr>
          <p:cNvCxnSpPr>
            <a:cxnSpLocks/>
            <a:stCxn id="143" idx="2"/>
          </p:cNvCxnSpPr>
          <p:nvPr/>
        </p:nvCxnSpPr>
        <p:spPr>
          <a:xfrm rot="10800000">
            <a:off x="2221817" y="2658977"/>
            <a:ext cx="1359640" cy="122754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 Placeholder 33">
            <a:extLst>
              <a:ext uri="{FF2B5EF4-FFF2-40B4-BE49-F238E27FC236}">
                <a16:creationId xmlns:a16="http://schemas.microsoft.com/office/drawing/2014/main" id="{03B3026B-5072-4FDD-B925-214E6DB7C82B}"/>
              </a:ext>
            </a:extLst>
          </p:cNvPr>
          <p:cNvSpPr txBox="1">
            <a:spLocks/>
          </p:cNvSpPr>
          <p:nvPr/>
        </p:nvSpPr>
        <p:spPr>
          <a:xfrm flipH="1">
            <a:off x="7236678" y="3057306"/>
            <a:ext cx="1736324" cy="14518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可以设置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Socket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客户端要连接的服务器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IP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和端口，在一定范围内进行循环扫描</a:t>
            </a:r>
            <a:endParaRPr lang="en-AU" sz="1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2" name="Oval 44">
            <a:extLst>
              <a:ext uri="{FF2B5EF4-FFF2-40B4-BE49-F238E27FC236}">
                <a16:creationId xmlns:a16="http://schemas.microsoft.com/office/drawing/2014/main" id="{FB733B17-8D50-4B6A-BCC9-C17F65B14299}"/>
              </a:ext>
            </a:extLst>
          </p:cNvPr>
          <p:cNvSpPr>
            <a:spLocks noChangeAspect="1"/>
          </p:cNvSpPr>
          <p:nvPr/>
        </p:nvSpPr>
        <p:spPr>
          <a:xfrm flipH="1">
            <a:off x="6941107" y="2104156"/>
            <a:ext cx="2148753" cy="8492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对指定目标主机实现端口扫描</a:t>
            </a:r>
            <a:endParaRPr lang="en-AU" altLang="zh-CN" sz="16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133" name="Elbow Connector 45">
            <a:extLst>
              <a:ext uri="{FF2B5EF4-FFF2-40B4-BE49-F238E27FC236}">
                <a16:creationId xmlns:a16="http://schemas.microsoft.com/office/drawing/2014/main" id="{A77D238A-E633-4206-8C7C-E78092D86CF3}"/>
              </a:ext>
            </a:extLst>
          </p:cNvPr>
          <p:cNvCxnSpPr>
            <a:cxnSpLocks/>
            <a:stCxn id="141" idx="6"/>
            <a:endCxn id="140" idx="2"/>
          </p:cNvCxnSpPr>
          <p:nvPr/>
        </p:nvCxnSpPr>
        <p:spPr>
          <a:xfrm>
            <a:off x="5845844" y="3580326"/>
            <a:ext cx="1988235" cy="1492959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46">
            <a:extLst>
              <a:ext uri="{FF2B5EF4-FFF2-40B4-BE49-F238E27FC236}">
                <a16:creationId xmlns:a16="http://schemas.microsoft.com/office/drawing/2014/main" id="{AB2E1C18-C081-4EE1-A813-6294638FB0F6}"/>
              </a:ext>
            </a:extLst>
          </p:cNvPr>
          <p:cNvCxnSpPr>
            <a:cxnSpLocks/>
            <a:stCxn id="142" idx="6"/>
            <a:endCxn id="132" idx="6"/>
          </p:cNvCxnSpPr>
          <p:nvPr/>
        </p:nvCxnSpPr>
        <p:spPr>
          <a:xfrm flipV="1">
            <a:off x="5431548" y="2528793"/>
            <a:ext cx="1509559" cy="195944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 Placeholder 33">
            <a:extLst>
              <a:ext uri="{FF2B5EF4-FFF2-40B4-BE49-F238E27FC236}">
                <a16:creationId xmlns:a16="http://schemas.microsoft.com/office/drawing/2014/main" id="{3854CD27-4EFB-48FD-8F27-B68EF690FC92}"/>
              </a:ext>
            </a:extLst>
          </p:cNvPr>
          <p:cNvSpPr txBox="1">
            <a:spLocks/>
          </p:cNvSpPr>
          <p:nvPr/>
        </p:nvSpPr>
        <p:spPr>
          <a:xfrm>
            <a:off x="527512" y="5542408"/>
            <a:ext cx="1594446" cy="56547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判断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Socket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连接是否成功</a:t>
            </a:r>
            <a:endParaRPr lang="en-AU" sz="1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7" name="Oval 77">
            <a:extLst>
              <a:ext uri="{FF2B5EF4-FFF2-40B4-BE49-F238E27FC236}">
                <a16:creationId xmlns:a16="http://schemas.microsoft.com/office/drawing/2014/main" id="{247D16CE-4C45-427C-B929-10D8868DA702}"/>
              </a:ext>
            </a:extLst>
          </p:cNvPr>
          <p:cNvSpPr>
            <a:spLocks noChangeAspect="1"/>
          </p:cNvSpPr>
          <p:nvPr/>
        </p:nvSpPr>
        <p:spPr>
          <a:xfrm>
            <a:off x="596495" y="4564566"/>
            <a:ext cx="1243579" cy="7754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判断端口是否开放</a:t>
            </a:r>
            <a:endParaRPr lang="en-US" sz="1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9" name="Text Placeholder 33">
            <a:extLst>
              <a:ext uri="{FF2B5EF4-FFF2-40B4-BE49-F238E27FC236}">
                <a16:creationId xmlns:a16="http://schemas.microsoft.com/office/drawing/2014/main" id="{E0F9EEFD-1EC4-4833-8EB1-ECD8E6CD4605}"/>
              </a:ext>
            </a:extLst>
          </p:cNvPr>
          <p:cNvSpPr txBox="1">
            <a:spLocks/>
          </p:cNvSpPr>
          <p:nvPr/>
        </p:nvSpPr>
        <p:spPr>
          <a:xfrm>
            <a:off x="7378556" y="5457732"/>
            <a:ext cx="1594446" cy="145187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设置防火墙规则打开端口；关闭防火墙后开启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FTP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服务器、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Web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服务器等</a:t>
            </a:r>
            <a:endParaRPr lang="en-AU" sz="1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0" name="Oval 80">
            <a:extLst>
              <a:ext uri="{FF2B5EF4-FFF2-40B4-BE49-F238E27FC236}">
                <a16:creationId xmlns:a16="http://schemas.microsoft.com/office/drawing/2014/main" id="{5FD2C1F6-97B6-426F-933F-0C2268678225}"/>
              </a:ext>
            </a:extLst>
          </p:cNvPr>
          <p:cNvSpPr>
            <a:spLocks noChangeAspect="1"/>
          </p:cNvSpPr>
          <p:nvPr/>
        </p:nvSpPr>
        <p:spPr>
          <a:xfrm>
            <a:off x="7834079" y="4731585"/>
            <a:ext cx="683400" cy="68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观察现象</a:t>
            </a:r>
            <a:endParaRPr lang="en-AU" altLang="zh-CN" sz="16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1" name="Oval 204">
            <a:extLst>
              <a:ext uri="{FF2B5EF4-FFF2-40B4-BE49-F238E27FC236}">
                <a16:creationId xmlns:a16="http://schemas.microsoft.com/office/drawing/2014/main" id="{80D80398-B558-4C8D-A47F-704CFEB4935F}"/>
              </a:ext>
            </a:extLst>
          </p:cNvPr>
          <p:cNvSpPr>
            <a:spLocks noChangeAspect="1"/>
          </p:cNvSpPr>
          <p:nvPr/>
        </p:nvSpPr>
        <p:spPr>
          <a:xfrm>
            <a:off x="5602379" y="3458594"/>
            <a:ext cx="243465" cy="2434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2" name="Oval 205">
            <a:extLst>
              <a:ext uri="{FF2B5EF4-FFF2-40B4-BE49-F238E27FC236}">
                <a16:creationId xmlns:a16="http://schemas.microsoft.com/office/drawing/2014/main" id="{40D694DC-C301-42CD-9293-DC8EED2D9022}"/>
              </a:ext>
            </a:extLst>
          </p:cNvPr>
          <p:cNvSpPr>
            <a:spLocks noChangeAspect="1"/>
          </p:cNvSpPr>
          <p:nvPr/>
        </p:nvSpPr>
        <p:spPr>
          <a:xfrm>
            <a:off x="5188083" y="4366501"/>
            <a:ext cx="243465" cy="2434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3" name="Oval 206">
            <a:extLst>
              <a:ext uri="{FF2B5EF4-FFF2-40B4-BE49-F238E27FC236}">
                <a16:creationId xmlns:a16="http://schemas.microsoft.com/office/drawing/2014/main" id="{1C9A1769-EE92-4EC5-AA0F-4775EF2660EA}"/>
              </a:ext>
            </a:extLst>
          </p:cNvPr>
          <p:cNvSpPr>
            <a:spLocks noChangeAspect="1"/>
          </p:cNvSpPr>
          <p:nvPr/>
        </p:nvSpPr>
        <p:spPr>
          <a:xfrm>
            <a:off x="3581457" y="3772277"/>
            <a:ext cx="228479" cy="22847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4" name="Oval 207">
            <a:extLst>
              <a:ext uri="{FF2B5EF4-FFF2-40B4-BE49-F238E27FC236}">
                <a16:creationId xmlns:a16="http://schemas.microsoft.com/office/drawing/2014/main" id="{78DA6556-C63E-4ECB-8910-56D586B9300B}"/>
              </a:ext>
            </a:extLst>
          </p:cNvPr>
          <p:cNvSpPr>
            <a:spLocks noChangeAspect="1"/>
          </p:cNvSpPr>
          <p:nvPr/>
        </p:nvSpPr>
        <p:spPr>
          <a:xfrm>
            <a:off x="3437355" y="3104522"/>
            <a:ext cx="229553" cy="2295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1926A8F7-9490-4D00-82AE-363C9469CB2D}"/>
              </a:ext>
            </a:extLst>
          </p:cNvPr>
          <p:cNvSpPr/>
          <p:nvPr/>
        </p:nvSpPr>
        <p:spPr>
          <a:xfrm>
            <a:off x="726251" y="1072556"/>
            <a:ext cx="1415772" cy="6447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实验要点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95873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  <p:bldP spid="127" grpId="0" animBg="1"/>
      <p:bldP spid="131" grpId="0"/>
      <p:bldP spid="132" grpId="0" animBg="1"/>
      <p:bldP spid="136" grpId="0"/>
      <p:bldP spid="137" grpId="0" animBg="1"/>
      <p:bldP spid="139" grpId="0"/>
      <p:bldP spid="140" grpId="0" animBg="1"/>
      <p:bldP spid="141" grpId="0" animBg="1"/>
      <p:bldP spid="142" grpId="0" animBg="1"/>
      <p:bldP spid="143" grpId="0" animBg="1"/>
      <p:bldP spid="14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30"/>
          <p:cNvSpPr/>
          <p:nvPr>
            <p:custDataLst>
              <p:tags r:id="rId1"/>
            </p:custDataLst>
          </p:nvPr>
        </p:nvSpPr>
        <p:spPr>
          <a:xfrm flipV="1">
            <a:off x="429543" y="834302"/>
            <a:ext cx="8568952" cy="45719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9" rIns="96435" bIns="482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3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任意多边形 31"/>
          <p:cNvSpPr/>
          <p:nvPr>
            <p:custDataLst>
              <p:tags r:id="rId2"/>
            </p:custDataLst>
          </p:nvPr>
        </p:nvSpPr>
        <p:spPr>
          <a:xfrm>
            <a:off x="429543" y="453261"/>
            <a:ext cx="577217" cy="3693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9" rIns="96435" bIns="482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3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006760" y="426268"/>
            <a:ext cx="6767599" cy="3693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实验 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5 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开发基于 </a:t>
            </a:r>
            <a:r>
              <a:rPr lang="en-US" altLang="zh-CN" sz="2400" dirty="0" err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WinPcap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的嗅探器（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4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课时）</a:t>
            </a:r>
            <a:endParaRPr lang="en-US" sz="2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40D3307-EE14-4E6D-90AA-16922C2D979B}"/>
              </a:ext>
            </a:extLst>
          </p:cNvPr>
          <p:cNvSpPr txBox="1"/>
          <p:nvPr/>
        </p:nvSpPr>
        <p:spPr>
          <a:xfrm>
            <a:off x="452366" y="1456085"/>
            <a:ext cx="3933863" cy="4792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 </a:t>
            </a:r>
          </a:p>
          <a:p>
            <a:r>
              <a:rPr lang="zh-CN" altLang="zh-CN" sz="2000" dirty="0">
                <a:latin typeface="宋体" panose="02010600030101010101" pitchFamily="2" charset="-122"/>
              </a:rPr>
              <a:t>开发出一个简单的</a:t>
            </a:r>
            <a:r>
              <a:rPr lang="en-US" altLang="zh-CN" sz="2000" dirty="0">
                <a:latin typeface="宋体" panose="02010600030101010101" pitchFamily="2" charset="-122"/>
              </a:rPr>
              <a:t> Windows </a:t>
            </a:r>
            <a:r>
              <a:rPr lang="zh-CN" altLang="zh-CN" sz="2000" dirty="0">
                <a:latin typeface="宋体" panose="02010600030101010101" pitchFamily="2" charset="-122"/>
              </a:rPr>
              <a:t>平台上的</a:t>
            </a:r>
            <a:r>
              <a:rPr lang="en-US" altLang="zh-CN" sz="2000" dirty="0">
                <a:latin typeface="宋体" panose="02010600030101010101" pitchFamily="2" charset="-122"/>
              </a:rPr>
              <a:t> Sniffer </a:t>
            </a:r>
            <a:r>
              <a:rPr lang="zh-CN" altLang="zh-CN" sz="2000" dirty="0">
                <a:latin typeface="宋体" panose="02010600030101010101" pitchFamily="2" charset="-122"/>
              </a:rPr>
              <a:t>工具，能显示所捕获的数据包并能做简单的分析或统计。主要内容如下： </a:t>
            </a:r>
          </a:p>
          <a:p>
            <a:r>
              <a:rPr lang="zh-CN" altLang="zh-CN" sz="2000" dirty="0">
                <a:latin typeface="宋体" panose="02010600030101010101" pitchFamily="2" charset="-122"/>
              </a:rPr>
              <a:t>（</a:t>
            </a:r>
            <a:r>
              <a:rPr lang="en-US" altLang="zh-CN" sz="2000" dirty="0">
                <a:latin typeface="宋体" panose="02010600030101010101" pitchFamily="2" charset="-122"/>
              </a:rPr>
              <a:t>1</a:t>
            </a:r>
            <a:r>
              <a:rPr lang="zh-CN" altLang="zh-CN" sz="2000" dirty="0">
                <a:latin typeface="宋体" panose="02010600030101010101" pitchFamily="2" charset="-122"/>
              </a:rPr>
              <a:t>）列出监测主机的所有网卡，选择一个网卡，设置为混杂模式进行监听。 </a:t>
            </a:r>
          </a:p>
          <a:p>
            <a:r>
              <a:rPr lang="zh-CN" altLang="zh-CN" sz="2000" dirty="0">
                <a:latin typeface="宋体" panose="02010600030101010101" pitchFamily="2" charset="-122"/>
              </a:rPr>
              <a:t>（</a:t>
            </a:r>
            <a:r>
              <a:rPr lang="en-US" altLang="zh-CN" sz="2000" dirty="0">
                <a:latin typeface="宋体" panose="02010600030101010101" pitchFamily="2" charset="-122"/>
              </a:rPr>
              <a:t>2</a:t>
            </a:r>
            <a:r>
              <a:rPr lang="zh-CN" altLang="zh-CN" sz="2000" dirty="0">
                <a:latin typeface="宋体" panose="02010600030101010101" pitchFamily="2" charset="-122"/>
              </a:rPr>
              <a:t>）捕获所有流经网卡的数据包，并利用</a:t>
            </a:r>
            <a:r>
              <a:rPr lang="en-US" altLang="zh-CN" sz="2000" dirty="0"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latin typeface="宋体" panose="02010600030101010101" pitchFamily="2" charset="-122"/>
              </a:rPr>
              <a:t>WinPcap</a:t>
            </a:r>
            <a:r>
              <a:rPr lang="en-US" altLang="zh-CN" sz="2000" dirty="0">
                <a:latin typeface="宋体" panose="02010600030101010101" pitchFamily="2" charset="-122"/>
              </a:rPr>
              <a:t> </a:t>
            </a:r>
            <a:r>
              <a:rPr lang="zh-CN" altLang="zh-CN" sz="2000" dirty="0">
                <a:latin typeface="宋体" panose="02010600030101010101" pitchFamily="2" charset="-122"/>
              </a:rPr>
              <a:t>函数库设置过滤规则。 </a:t>
            </a:r>
          </a:p>
          <a:p>
            <a:r>
              <a:rPr lang="zh-CN" altLang="zh-CN" sz="2000" dirty="0">
                <a:latin typeface="宋体" panose="02010600030101010101" pitchFamily="2" charset="-122"/>
              </a:rPr>
              <a:t>（</a:t>
            </a:r>
            <a:r>
              <a:rPr lang="en-US" altLang="zh-CN" sz="2000" dirty="0">
                <a:latin typeface="宋体" panose="02010600030101010101" pitchFamily="2" charset="-122"/>
              </a:rPr>
              <a:t>3</a:t>
            </a:r>
            <a:r>
              <a:rPr lang="zh-CN" altLang="zh-CN" sz="2000" dirty="0">
                <a:latin typeface="宋体" panose="02010600030101010101" pitchFamily="2" charset="-122"/>
              </a:rPr>
              <a:t>）分析捕获到的数据包的包头和数据，按照各种协议的格式进行格式化显示。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016A659-F6D3-48C2-9173-2D61BB3647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999" y="1096045"/>
            <a:ext cx="4896544" cy="584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496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30"/>
          <p:cNvSpPr/>
          <p:nvPr>
            <p:custDataLst>
              <p:tags r:id="rId1"/>
            </p:custDataLst>
          </p:nvPr>
        </p:nvSpPr>
        <p:spPr>
          <a:xfrm flipV="1">
            <a:off x="429543" y="834302"/>
            <a:ext cx="8568952" cy="45719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9" rIns="96435" bIns="482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3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任意多边形 31"/>
          <p:cNvSpPr/>
          <p:nvPr>
            <p:custDataLst>
              <p:tags r:id="rId2"/>
            </p:custDataLst>
          </p:nvPr>
        </p:nvSpPr>
        <p:spPr>
          <a:xfrm>
            <a:off x="429543" y="453261"/>
            <a:ext cx="577217" cy="3693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9" rIns="96435" bIns="482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3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006760" y="426268"/>
            <a:ext cx="5615471" cy="3693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实验 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9 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缓冲区溢出攻击与防范（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课时）</a:t>
            </a:r>
            <a:endParaRPr lang="en-US" sz="2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40D3307-EE14-4E6D-90AA-16922C2D979B}"/>
              </a:ext>
            </a:extLst>
          </p:cNvPr>
          <p:cNvSpPr txBox="1"/>
          <p:nvPr/>
        </p:nvSpPr>
        <p:spPr>
          <a:xfrm>
            <a:off x="933599" y="1528093"/>
            <a:ext cx="7560840" cy="422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 </a:t>
            </a:r>
          </a:p>
          <a:p>
            <a:r>
              <a:rPr lang="zh-CN" altLang="zh-CN" sz="2400" dirty="0">
                <a:latin typeface="宋体" panose="02010600030101010101" pitchFamily="2" charset="-122"/>
              </a:rPr>
              <a:t>利用</a:t>
            </a:r>
            <a:r>
              <a:rPr lang="en-US" altLang="zh-CN" sz="2400" dirty="0">
                <a:latin typeface="宋体" panose="02010600030101010101" pitchFamily="2" charset="-122"/>
              </a:rPr>
              <a:t> War-ftp 1.65 Buffer Overflow </a:t>
            </a:r>
            <a:r>
              <a:rPr lang="zh-CN" altLang="zh-CN" sz="2400" dirty="0">
                <a:latin typeface="宋体" panose="02010600030101010101" pitchFamily="2" charset="-122"/>
              </a:rPr>
              <a:t>漏洞，在目标主机上添加一个用户。按照如下步骤进行： </a:t>
            </a:r>
          </a:p>
          <a:p>
            <a:r>
              <a:rPr lang="zh-CN" altLang="zh-CN" sz="2400" dirty="0">
                <a:latin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</a:rPr>
              <a:t>1</a:t>
            </a:r>
            <a:r>
              <a:rPr lang="zh-CN" altLang="zh-CN" sz="2400" dirty="0">
                <a:latin typeface="宋体" panose="02010600030101010101" pitchFamily="2" charset="-122"/>
              </a:rPr>
              <a:t>）检测漏洞的存在。 </a:t>
            </a:r>
          </a:p>
          <a:p>
            <a:r>
              <a:rPr lang="zh-CN" altLang="zh-CN" sz="2400" dirty="0">
                <a:latin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</a:rPr>
              <a:t>2</a:t>
            </a:r>
            <a:r>
              <a:rPr lang="zh-CN" altLang="zh-CN" sz="2400" dirty="0">
                <a:latin typeface="宋体" panose="02010600030101010101" pitchFamily="2" charset="-122"/>
              </a:rPr>
              <a:t>）构造能够实现在目标主机上添加用户的</a:t>
            </a:r>
            <a:r>
              <a:rPr lang="en-US" altLang="zh-CN" sz="2400" dirty="0">
                <a:latin typeface="宋体" panose="02010600030101010101" pitchFamily="2" charset="-122"/>
              </a:rPr>
              <a:t> Shellcode</a:t>
            </a:r>
            <a:r>
              <a:rPr lang="zh-CN" altLang="zh-CN" sz="2400" dirty="0">
                <a:latin typeface="宋体" panose="02010600030101010101" pitchFamily="2" charset="-122"/>
              </a:rPr>
              <a:t>。 </a:t>
            </a:r>
          </a:p>
          <a:p>
            <a:r>
              <a:rPr lang="zh-CN" altLang="zh-CN" sz="2400" dirty="0">
                <a:latin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</a:rPr>
              <a:t>3</a:t>
            </a:r>
            <a:r>
              <a:rPr lang="zh-CN" altLang="zh-CN" sz="2400" dirty="0">
                <a:latin typeface="宋体" panose="02010600030101010101" pitchFamily="2" charset="-122"/>
              </a:rPr>
              <a:t>）获取缓冲区的大小并定位溢出点</a:t>
            </a:r>
            <a:r>
              <a:rPr lang="en-US" altLang="zh-CN" sz="2400" dirty="0">
                <a:latin typeface="宋体" panose="02010600030101010101" pitchFamily="2" charset="-122"/>
              </a:rPr>
              <a:t> Ret </a:t>
            </a:r>
            <a:r>
              <a:rPr lang="zh-CN" altLang="zh-CN" sz="2400" dirty="0">
                <a:latin typeface="宋体" panose="02010600030101010101" pitchFamily="2" charset="-122"/>
              </a:rPr>
              <a:t>的位置。 </a:t>
            </a:r>
          </a:p>
          <a:p>
            <a:r>
              <a:rPr lang="zh-CN" altLang="zh-CN" sz="2400" dirty="0">
                <a:latin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</a:rPr>
              <a:t>4</a:t>
            </a:r>
            <a:r>
              <a:rPr lang="zh-CN" altLang="zh-CN" sz="2400" dirty="0">
                <a:latin typeface="宋体" panose="02010600030101010101" pitchFamily="2" charset="-122"/>
              </a:rPr>
              <a:t>）改变程序的流程使</a:t>
            </a:r>
            <a:r>
              <a:rPr lang="en-US" altLang="zh-CN" sz="2400" dirty="0">
                <a:latin typeface="宋体" panose="02010600030101010101" pitchFamily="2" charset="-122"/>
              </a:rPr>
              <a:t> War-ftp </a:t>
            </a:r>
            <a:r>
              <a:rPr lang="zh-CN" altLang="zh-CN" sz="2400" dirty="0">
                <a:latin typeface="宋体" panose="02010600030101010101" pitchFamily="2" charset="-122"/>
              </a:rPr>
              <a:t>在溢出之后执行</a:t>
            </a:r>
            <a:r>
              <a:rPr lang="en-US" altLang="zh-CN" sz="2400" dirty="0">
                <a:latin typeface="宋体" panose="02010600030101010101" pitchFamily="2" charset="-122"/>
              </a:rPr>
              <a:t> Shellcode</a:t>
            </a:r>
            <a:r>
              <a:rPr lang="zh-CN" altLang="zh-CN" sz="2400" dirty="0">
                <a:latin typeface="宋体" panose="02010600030101010101" pitchFamily="2" charset="-122"/>
              </a:rPr>
              <a:t>。 </a:t>
            </a:r>
          </a:p>
          <a:p>
            <a:r>
              <a:rPr lang="zh-CN" altLang="zh-CN" sz="2400" dirty="0">
                <a:latin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</a:rPr>
              <a:t>5</a:t>
            </a:r>
            <a:r>
              <a:rPr lang="zh-CN" altLang="zh-CN" sz="2400" dirty="0">
                <a:latin typeface="宋体" panose="02010600030101010101" pitchFamily="2" charset="-122"/>
              </a:rPr>
              <a:t>）选择一种编程语言实现漏洞利用程序。 </a:t>
            </a:r>
          </a:p>
        </p:txBody>
      </p:sp>
    </p:spTree>
    <p:extLst>
      <p:ext uri="{BB962C8B-B14F-4D97-AF65-F5344CB8AC3E}">
        <p14:creationId xmlns:p14="http://schemas.microsoft.com/office/powerpoint/2010/main" val="13198419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30"/>
          <p:cNvSpPr/>
          <p:nvPr>
            <p:custDataLst>
              <p:tags r:id="rId1"/>
            </p:custDataLst>
          </p:nvPr>
        </p:nvSpPr>
        <p:spPr>
          <a:xfrm flipV="1">
            <a:off x="429543" y="834302"/>
            <a:ext cx="8568952" cy="45719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9" rIns="96435" bIns="482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3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任意多边形 31"/>
          <p:cNvSpPr/>
          <p:nvPr>
            <p:custDataLst>
              <p:tags r:id="rId2"/>
            </p:custDataLst>
          </p:nvPr>
        </p:nvSpPr>
        <p:spPr>
          <a:xfrm>
            <a:off x="429543" y="453261"/>
            <a:ext cx="577217" cy="3693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9" rIns="96435" bIns="482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3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006760" y="426268"/>
            <a:ext cx="5615471" cy="3693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实验 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9 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缓冲区溢出攻击与防范（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课时）</a:t>
            </a:r>
            <a:endParaRPr lang="en-US" sz="2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3F02A7B-FEEE-4DA1-98F2-110DD9B4EECC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639" y="3472309"/>
            <a:ext cx="8064896" cy="348200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9EDA704-C7FA-42D1-BB11-FD93D6B10954}"/>
              </a:ext>
            </a:extLst>
          </p:cNvPr>
          <p:cNvSpPr txBox="1"/>
          <p:nvPr/>
        </p:nvSpPr>
        <p:spPr>
          <a:xfrm>
            <a:off x="717716" y="1327172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</a:rPr>
              <a:t>、漏洞检测。</a:t>
            </a:r>
            <a:r>
              <a:rPr lang="zh-CN" altLang="zh-CN" sz="2400" dirty="0">
                <a:latin typeface="宋体" panose="02010600030101010101" pitchFamily="2" charset="-122"/>
              </a:rPr>
              <a:t>在</a:t>
            </a:r>
            <a:r>
              <a:rPr lang="zh-CN" altLang="en-US" sz="2400" dirty="0">
                <a:latin typeface="宋体" panose="02010600030101010101" pitchFamily="2" charset="-122"/>
              </a:rPr>
              <a:t>服务器</a:t>
            </a:r>
            <a:r>
              <a:rPr lang="zh-CN" altLang="zh-CN" sz="2400" dirty="0">
                <a:latin typeface="宋体" panose="02010600030101010101" pitchFamily="2" charset="-122"/>
              </a:rPr>
              <a:t>中使用</a:t>
            </a:r>
            <a:r>
              <a:rPr lang="en-US" altLang="zh-CN" sz="2400" dirty="0" err="1">
                <a:latin typeface="宋体" panose="02010600030101010101" pitchFamily="2" charset="-122"/>
              </a:rPr>
              <a:t>olldbg</a:t>
            </a:r>
            <a:r>
              <a:rPr lang="zh-CN" altLang="zh-CN" sz="2400" dirty="0">
                <a:latin typeface="宋体" panose="02010600030101010101" pitchFamily="2" charset="-122"/>
              </a:rPr>
              <a:t>打开</a:t>
            </a:r>
            <a:r>
              <a:rPr lang="en-US" altLang="zh-CN" sz="2400" dirty="0">
                <a:latin typeface="宋体" panose="02010600030101010101" pitchFamily="2" charset="-122"/>
              </a:rPr>
              <a:t>war-ftp 1.65</a:t>
            </a:r>
            <a:r>
              <a:rPr lang="zh-CN" altLang="zh-CN" sz="2400" dirty="0">
                <a:latin typeface="宋体" panose="02010600030101010101" pitchFamily="2" charset="-122"/>
              </a:rPr>
              <a:t>，</a:t>
            </a:r>
            <a:r>
              <a:rPr lang="en-US" altLang="zh-CN" sz="2400" dirty="0" err="1">
                <a:latin typeface="宋体" panose="02010600030101010101" pitchFamily="2" charset="-122"/>
              </a:rPr>
              <a:t>degug</a:t>
            </a:r>
            <a:r>
              <a:rPr lang="en-US" altLang="zh-CN" sz="2400" dirty="0">
                <a:latin typeface="宋体" panose="02010600030101010101" pitchFamily="2" charset="-122"/>
              </a:rPr>
              <a:t>-&gt;run</a:t>
            </a:r>
            <a:r>
              <a:rPr lang="zh-CN" altLang="zh-CN" sz="2400" dirty="0">
                <a:latin typeface="宋体" panose="02010600030101010101" pitchFamily="2" charset="-122"/>
              </a:rPr>
              <a:t>，允许匿名登录；在</a:t>
            </a:r>
            <a:r>
              <a:rPr lang="zh-CN" altLang="en-US" sz="2400" dirty="0">
                <a:latin typeface="宋体" panose="02010600030101010101" pitchFamily="2" charset="-122"/>
              </a:rPr>
              <a:t>客户端</a:t>
            </a:r>
            <a:r>
              <a:rPr lang="zh-CN" altLang="zh-CN" sz="2400" dirty="0">
                <a:latin typeface="宋体" panose="02010600030101010101" pitchFamily="2" charset="-122"/>
              </a:rPr>
              <a:t>使用</a:t>
            </a:r>
            <a:r>
              <a:rPr lang="en-US" altLang="zh-CN" sz="2400" dirty="0" err="1">
                <a:latin typeface="宋体" panose="02010600030101010101" pitchFamily="2" charset="-122"/>
              </a:rPr>
              <a:t>cuteftp</a:t>
            </a:r>
            <a:r>
              <a:rPr lang="zh-CN" altLang="zh-CN" sz="2400" dirty="0">
                <a:latin typeface="宋体" panose="02010600030101010101" pitchFamily="2" charset="-122"/>
              </a:rPr>
              <a:t>登录，用户名使用依次增加的“</a:t>
            </a:r>
            <a:r>
              <a:rPr lang="en-US" altLang="zh-CN" sz="2400" dirty="0">
                <a:latin typeface="宋体" panose="02010600030101010101" pitchFamily="2" charset="-122"/>
              </a:rPr>
              <a:t>AAA</a:t>
            </a:r>
            <a:r>
              <a:rPr lang="zh-CN" altLang="zh-CN" sz="2400" dirty="0">
                <a:latin typeface="宋体" panose="02010600030101010101" pitchFamily="2" charset="-122"/>
              </a:rPr>
              <a:t>…”</a:t>
            </a:r>
            <a:r>
              <a:rPr lang="en-US" altLang="zh-CN" sz="2400" dirty="0">
                <a:latin typeface="宋体" panose="02010600030101010101" pitchFamily="2" charset="-122"/>
              </a:rPr>
              <a:t>,</a:t>
            </a:r>
            <a:r>
              <a:rPr lang="zh-CN" altLang="zh-CN" sz="2400" dirty="0">
                <a:latin typeface="宋体" panose="02010600030101010101" pitchFamily="2" charset="-122"/>
              </a:rPr>
              <a:t>当用户名长度超过</a:t>
            </a:r>
            <a:r>
              <a:rPr lang="en-US" altLang="zh-CN" sz="2400" dirty="0">
                <a:latin typeface="宋体" panose="02010600030101010101" pitchFamily="2" charset="-122"/>
              </a:rPr>
              <a:t>480</a:t>
            </a:r>
            <a:r>
              <a:rPr lang="zh-CN" altLang="en-US" sz="2400" dirty="0">
                <a:latin typeface="宋体" panose="02010600030101010101" pitchFamily="2" charset="-122"/>
              </a:rPr>
              <a:t>字节</a:t>
            </a:r>
            <a:r>
              <a:rPr lang="zh-CN" altLang="zh-CN" sz="2400" dirty="0">
                <a:latin typeface="宋体" panose="02010600030101010101" pitchFamily="2" charset="-122"/>
              </a:rPr>
              <a:t>时，</a:t>
            </a:r>
            <a:r>
              <a:rPr lang="en-US" altLang="zh-CN" sz="2400" dirty="0">
                <a:latin typeface="宋体" panose="02010600030101010101" pitchFamily="2" charset="-122"/>
              </a:rPr>
              <a:t>war-ftp 1.65</a:t>
            </a:r>
            <a:r>
              <a:rPr lang="zh-CN" altLang="zh-CN" sz="2400" dirty="0">
                <a:latin typeface="宋体" panose="02010600030101010101" pitchFamily="2" charset="-122"/>
              </a:rPr>
              <a:t>出现异常甚至崩溃退出。</a:t>
            </a:r>
          </a:p>
          <a:p>
            <a:endParaRPr lang="zh-CN" altLang="en-US" sz="2400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94449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148"/>
          <p:cNvSpPr txBox="1"/>
          <p:nvPr/>
        </p:nvSpPr>
        <p:spPr>
          <a:xfrm>
            <a:off x="1188229" y="281624"/>
            <a:ext cx="1298432" cy="23482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6600" b="1" cap="all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目录</a:t>
            </a:r>
            <a:endParaRPr lang="en-US" altLang="zh-CN" sz="6600" b="1" cap="all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TextBox 148"/>
          <p:cNvSpPr txBox="1"/>
          <p:nvPr/>
        </p:nvSpPr>
        <p:spPr>
          <a:xfrm>
            <a:off x="247037" y="281624"/>
            <a:ext cx="922497" cy="33517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CONTENTS</a:t>
            </a:r>
          </a:p>
        </p:txBody>
      </p:sp>
      <p:sp>
        <p:nvSpPr>
          <p:cNvPr id="16" name="Freeform 6"/>
          <p:cNvSpPr>
            <a:spLocks/>
          </p:cNvSpPr>
          <p:nvPr/>
        </p:nvSpPr>
        <p:spPr bwMode="auto">
          <a:xfrm>
            <a:off x="0" y="5397911"/>
            <a:ext cx="9644063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1" rIns="128580" bIns="6429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7"/>
          <p:cNvSpPr>
            <a:spLocks/>
          </p:cNvSpPr>
          <p:nvPr/>
        </p:nvSpPr>
        <p:spPr bwMode="auto">
          <a:xfrm>
            <a:off x="0" y="5128495"/>
            <a:ext cx="9644063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1" rIns="128580" bIns="6429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95DE360-11A7-45E1-ADA5-E612C0A882D9}"/>
              </a:ext>
            </a:extLst>
          </p:cNvPr>
          <p:cNvSpPr/>
          <p:nvPr/>
        </p:nvSpPr>
        <p:spPr>
          <a:xfrm>
            <a:off x="2733799" y="627075"/>
            <a:ext cx="6325771" cy="375384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实验要求和准备</a:t>
            </a:r>
            <a:endParaRPr lang="en-US" altLang="zh-CN" sz="2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实验</a:t>
            </a:r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 </a:t>
            </a:r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端口扫描程序设计实验（</a:t>
            </a:r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课时）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实验</a:t>
            </a:r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 Nessus</a:t>
            </a:r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扫描工具的使用（</a:t>
            </a:r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课时）</a:t>
            </a:r>
            <a:endParaRPr lang="en-US" altLang="zh-CN" sz="2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实验</a:t>
            </a:r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 </a:t>
            </a:r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网络嗅探与防范（</a:t>
            </a:r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课时）</a:t>
            </a:r>
            <a:endParaRPr lang="en-US" altLang="zh-CN" sz="2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实验</a:t>
            </a:r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 </a:t>
            </a:r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开发基于 </a:t>
            </a:r>
            <a:r>
              <a:rPr lang="en-US" altLang="zh-CN" sz="2000" dirty="0" err="1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WinPcap</a:t>
            </a:r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的嗅探器（</a:t>
            </a:r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课时）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实验</a:t>
            </a:r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9 </a:t>
            </a:r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缓冲区溢出攻击与防范（</a:t>
            </a:r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课时）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实验</a:t>
            </a:r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10 </a:t>
            </a:r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通过</a:t>
            </a:r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SQL</a:t>
            </a:r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注入获得网站后台用户密码（</a:t>
            </a:r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课时）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实验</a:t>
            </a:r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11 </a:t>
            </a:r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冰河木马实验（</a:t>
            </a:r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课时）</a:t>
            </a:r>
            <a:endParaRPr lang="en-US" altLang="zh-CN" sz="2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实验</a:t>
            </a:r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12 </a:t>
            </a:r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病毒清除实验（</a:t>
            </a:r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课时）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实验</a:t>
            </a:r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14 Linux </a:t>
            </a:r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上 </a:t>
            </a:r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Snort </a:t>
            </a:r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的安装与配置（</a:t>
            </a:r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课时）</a:t>
            </a:r>
          </a:p>
        </p:txBody>
      </p:sp>
    </p:spTree>
    <p:extLst>
      <p:ext uri="{BB962C8B-B14F-4D97-AF65-F5344CB8AC3E}">
        <p14:creationId xmlns:p14="http://schemas.microsoft.com/office/powerpoint/2010/main" val="31790287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15" grpId="0"/>
      <p:bldP spid="16" grpId="0" animBg="1"/>
      <p:bldP spid="18" grpId="0" animBg="1"/>
      <p:bldP spid="3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30"/>
          <p:cNvSpPr/>
          <p:nvPr>
            <p:custDataLst>
              <p:tags r:id="rId1"/>
            </p:custDataLst>
          </p:nvPr>
        </p:nvSpPr>
        <p:spPr>
          <a:xfrm flipV="1">
            <a:off x="429543" y="834302"/>
            <a:ext cx="8568952" cy="45719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9" rIns="96435" bIns="482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3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任意多边形 31"/>
          <p:cNvSpPr/>
          <p:nvPr>
            <p:custDataLst>
              <p:tags r:id="rId2"/>
            </p:custDataLst>
          </p:nvPr>
        </p:nvSpPr>
        <p:spPr>
          <a:xfrm>
            <a:off x="429543" y="453261"/>
            <a:ext cx="577217" cy="3693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9" rIns="96435" bIns="482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3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006760" y="426268"/>
            <a:ext cx="5615471" cy="3693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实验 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9 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缓冲区溢出攻击与防范（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课时）</a:t>
            </a:r>
            <a:endParaRPr lang="en-US" sz="2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9EDA704-C7FA-42D1-BB11-FD93D6B10954}"/>
              </a:ext>
            </a:extLst>
          </p:cNvPr>
          <p:cNvSpPr txBox="1"/>
          <p:nvPr/>
        </p:nvSpPr>
        <p:spPr>
          <a:xfrm>
            <a:off x="718151" y="1473505"/>
            <a:ext cx="82803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</a:rPr>
              <a:t>、获得缓冲区大小和定位溢出点</a:t>
            </a:r>
            <a:r>
              <a:rPr lang="en-US" altLang="zh-CN" sz="2400" dirty="0">
                <a:latin typeface="宋体" panose="02010600030101010101" pitchFamily="2" charset="-122"/>
              </a:rPr>
              <a:t>ret</a:t>
            </a:r>
            <a:r>
              <a:rPr lang="zh-CN" altLang="en-US" sz="2400" dirty="0">
                <a:latin typeface="宋体" panose="02010600030101010101" pitchFamily="2" charset="-122"/>
              </a:rPr>
              <a:t>位置。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r>
              <a:rPr lang="zh-CN" altLang="zh-CN" sz="2400" dirty="0">
                <a:latin typeface="宋体" panose="02010600030101010101" pitchFamily="2" charset="-122"/>
              </a:rPr>
              <a:t>生成随机不重复的字符串</a:t>
            </a:r>
            <a:r>
              <a:rPr lang="zh-CN" altLang="en-US" sz="2400" dirty="0">
                <a:latin typeface="宋体" panose="02010600030101010101" pitchFamily="2" charset="-122"/>
              </a:rPr>
              <a:t>。</a:t>
            </a:r>
            <a:r>
              <a:rPr lang="zh-CN" altLang="zh-CN" sz="2400" dirty="0">
                <a:latin typeface="宋体" panose="02010600030101010101" pitchFamily="2" charset="-122"/>
              </a:rPr>
              <a:t>将字符串送给</a:t>
            </a:r>
            <a:r>
              <a:rPr lang="en-US" altLang="zh-CN" sz="2400" dirty="0">
                <a:latin typeface="宋体" panose="02010600030101010101" pitchFamily="2" charset="-122"/>
              </a:rPr>
              <a:t>FTP</a:t>
            </a:r>
            <a:r>
              <a:rPr lang="zh-CN" altLang="zh-CN" sz="2400" dirty="0">
                <a:latin typeface="宋体" panose="02010600030101010101" pitchFamily="2" charset="-122"/>
              </a:rPr>
              <a:t>服务器，</a:t>
            </a:r>
            <a:r>
              <a:rPr lang="zh-CN" altLang="en-US" sz="2400" dirty="0">
                <a:latin typeface="宋体" panose="02010600030101010101" pitchFamily="2" charset="-122"/>
              </a:rPr>
              <a:t>发生缓冲区溢出后，</a:t>
            </a:r>
            <a:r>
              <a:rPr lang="zh-CN" altLang="zh-CN" sz="2400" dirty="0">
                <a:latin typeface="宋体" panose="02010600030101010101" pitchFamily="2" charset="-122"/>
              </a:rPr>
              <a:t>查看此时堆栈的内容。获得溢出堆栈中的字符串值，计算其对应的位置。</a:t>
            </a:r>
          </a:p>
          <a:p>
            <a:r>
              <a:rPr lang="zh-CN" altLang="zh-CN" sz="2400" dirty="0">
                <a:latin typeface="宋体" panose="02010600030101010101" pitchFamily="2" charset="-122"/>
              </a:rPr>
              <a:t>堆栈内容为：</a:t>
            </a:r>
            <a:r>
              <a:rPr lang="en-US" altLang="zh-CN" sz="2400" dirty="0">
                <a:latin typeface="宋体" panose="02010600030101010101" pitchFamily="2" charset="-122"/>
              </a:rPr>
              <a:t>EIP 32714131</a:t>
            </a:r>
            <a:r>
              <a:rPr lang="zh-CN" altLang="zh-CN" sz="2400" dirty="0">
                <a:latin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</a:rPr>
              <a:t>ESP q4Aq</a:t>
            </a:r>
            <a:r>
              <a:rPr lang="zh-CN" altLang="zh-CN" sz="2400" dirty="0">
                <a:latin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</a:rPr>
              <a:t>EBP 3At4</a:t>
            </a:r>
            <a:r>
              <a:rPr lang="zh-CN" altLang="zh-CN" sz="2400" dirty="0">
                <a:latin typeface="宋体" panose="02010600030101010101" pitchFamily="2" charset="-122"/>
              </a:rPr>
              <a:t>。</a:t>
            </a:r>
          </a:p>
          <a:p>
            <a:r>
              <a:rPr lang="zh-CN" altLang="zh-CN" sz="2400" dirty="0">
                <a:latin typeface="宋体" panose="02010600030101010101" pitchFamily="2" charset="-122"/>
              </a:rPr>
              <a:t>分别对应的位置为：</a:t>
            </a:r>
            <a:r>
              <a:rPr lang="en-US" altLang="zh-CN" sz="2400" dirty="0">
                <a:latin typeface="宋体" panose="02010600030101010101" pitchFamily="2" charset="-122"/>
              </a:rPr>
              <a:t>EIP</a:t>
            </a:r>
            <a:r>
              <a:rPr lang="zh-CN" altLang="zh-CN" sz="2400" dirty="0">
                <a:latin typeface="宋体" panose="02010600030101010101" pitchFamily="2" charset="-122"/>
              </a:rPr>
              <a:t>为指令指针寄存器，对应位置为</a:t>
            </a:r>
            <a:r>
              <a:rPr lang="en-US" altLang="zh-CN" sz="2400" dirty="0">
                <a:latin typeface="宋体" panose="02010600030101010101" pitchFamily="2" charset="-122"/>
              </a:rPr>
              <a:t>485</a:t>
            </a:r>
            <a:r>
              <a:rPr lang="zh-CN" altLang="zh-CN" sz="2400" dirty="0">
                <a:latin typeface="宋体" panose="02010600030101010101" pitchFamily="2" charset="-122"/>
              </a:rPr>
              <a:t>；</a:t>
            </a:r>
            <a:r>
              <a:rPr lang="en-US" altLang="zh-CN" sz="2400" dirty="0">
                <a:latin typeface="宋体" panose="02010600030101010101" pitchFamily="2" charset="-122"/>
              </a:rPr>
              <a:t>ESP</a:t>
            </a:r>
            <a:r>
              <a:rPr lang="zh-CN" altLang="zh-CN" sz="2400" dirty="0">
                <a:latin typeface="宋体" panose="02010600030101010101" pitchFamily="2" charset="-122"/>
              </a:rPr>
              <a:t>指向栈顶，位置为</a:t>
            </a:r>
            <a:r>
              <a:rPr lang="en-US" altLang="zh-CN" sz="2400" dirty="0">
                <a:latin typeface="宋体" panose="02010600030101010101" pitchFamily="2" charset="-122"/>
              </a:rPr>
              <a:t>493,</a:t>
            </a:r>
            <a:r>
              <a:rPr lang="zh-CN" altLang="zh-CN" sz="2400" dirty="0">
                <a:latin typeface="宋体" panose="02010600030101010101" pitchFamily="2" charset="-122"/>
              </a:rPr>
              <a:t>；</a:t>
            </a:r>
            <a:r>
              <a:rPr lang="en-US" altLang="zh-CN" sz="2400" dirty="0">
                <a:latin typeface="宋体" panose="02010600030101010101" pitchFamily="2" charset="-122"/>
              </a:rPr>
              <a:t>EBP</a:t>
            </a:r>
            <a:r>
              <a:rPr lang="zh-CN" altLang="zh-CN" sz="2400" dirty="0">
                <a:latin typeface="宋体" panose="02010600030101010101" pitchFamily="2" charset="-122"/>
              </a:rPr>
              <a:t>指向栈基地址，位置为</a:t>
            </a:r>
            <a:r>
              <a:rPr lang="en-US" altLang="zh-CN" sz="2400" dirty="0">
                <a:latin typeface="宋体" panose="02010600030101010101" pitchFamily="2" charset="-122"/>
              </a:rPr>
              <a:t>581</a:t>
            </a:r>
            <a:r>
              <a:rPr lang="zh-CN" altLang="zh-CN" sz="2400" dirty="0">
                <a:latin typeface="宋体" panose="02010600030101010101" pitchFamily="2" charset="-122"/>
              </a:rPr>
              <a:t>。</a:t>
            </a:r>
          </a:p>
          <a:p>
            <a:endParaRPr lang="zh-CN" altLang="zh-CN" sz="2400" dirty="0">
              <a:latin typeface="宋体" panose="02010600030101010101" pitchFamily="2" charset="-122"/>
            </a:endParaRPr>
          </a:p>
          <a:p>
            <a:endParaRPr lang="zh-CN" altLang="en-US" sz="2400" dirty="0">
              <a:latin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8C25B95-F344-4BE5-8CA4-32885A69B59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698" y="4192389"/>
            <a:ext cx="6968365" cy="403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8608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30"/>
          <p:cNvSpPr/>
          <p:nvPr>
            <p:custDataLst>
              <p:tags r:id="rId1"/>
            </p:custDataLst>
          </p:nvPr>
        </p:nvSpPr>
        <p:spPr>
          <a:xfrm flipV="1">
            <a:off x="429543" y="834302"/>
            <a:ext cx="8568952" cy="45719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9" rIns="96435" bIns="482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3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任意多边形 31"/>
          <p:cNvSpPr/>
          <p:nvPr>
            <p:custDataLst>
              <p:tags r:id="rId2"/>
            </p:custDataLst>
          </p:nvPr>
        </p:nvSpPr>
        <p:spPr>
          <a:xfrm>
            <a:off x="429543" y="453261"/>
            <a:ext cx="577217" cy="3693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9" rIns="96435" bIns="482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3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006760" y="426268"/>
            <a:ext cx="5615471" cy="3693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实验 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9 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缓冲区溢出攻击与防范（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课时）</a:t>
            </a:r>
            <a:endParaRPr lang="en-US" sz="2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9EDA704-C7FA-42D1-BB11-FD93D6B10954}"/>
              </a:ext>
            </a:extLst>
          </p:cNvPr>
          <p:cNvSpPr txBox="1"/>
          <p:nvPr/>
        </p:nvSpPr>
        <p:spPr>
          <a:xfrm>
            <a:off x="718151" y="1473505"/>
            <a:ext cx="82803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</a:rPr>
              <a:t>、设计构造</a:t>
            </a:r>
            <a:r>
              <a:rPr lang="en-US" altLang="zh-CN" sz="2400" dirty="0">
                <a:latin typeface="宋体" panose="02010600030101010101" pitchFamily="2" charset="-122"/>
              </a:rPr>
              <a:t>Exploit</a:t>
            </a:r>
            <a:r>
              <a:rPr lang="zh-CN" altLang="en-US" sz="2400" dirty="0">
                <a:latin typeface="宋体" panose="02010600030101010101" pitchFamily="2" charset="-122"/>
              </a:rPr>
              <a:t>的结构。（</a:t>
            </a:r>
            <a:r>
              <a:rPr lang="en-US" altLang="zh-CN" sz="2400" dirty="0">
                <a:latin typeface="宋体" panose="02010600030101010101" pitchFamily="2" charset="-122"/>
              </a:rPr>
              <a:t>EIP</a:t>
            </a:r>
            <a:r>
              <a:rPr lang="zh-CN" altLang="zh-CN" sz="2400" dirty="0">
                <a:latin typeface="宋体" panose="02010600030101010101" pitchFamily="2" charset="-122"/>
              </a:rPr>
              <a:t>为指令指针寄存器，对应位置为</a:t>
            </a:r>
            <a:r>
              <a:rPr lang="en-US" altLang="zh-CN" sz="2400" dirty="0">
                <a:latin typeface="宋体" panose="02010600030101010101" pitchFamily="2" charset="-122"/>
              </a:rPr>
              <a:t>485</a:t>
            </a:r>
            <a:r>
              <a:rPr lang="zh-CN" altLang="zh-CN" sz="2400" dirty="0">
                <a:latin typeface="宋体" panose="02010600030101010101" pitchFamily="2" charset="-122"/>
              </a:rPr>
              <a:t>；</a:t>
            </a:r>
            <a:r>
              <a:rPr lang="en-US" altLang="zh-CN" sz="2400" dirty="0">
                <a:latin typeface="宋体" panose="02010600030101010101" pitchFamily="2" charset="-122"/>
              </a:rPr>
              <a:t>ESP</a:t>
            </a:r>
            <a:r>
              <a:rPr lang="zh-CN" altLang="zh-CN" sz="2400" dirty="0">
                <a:latin typeface="宋体" panose="02010600030101010101" pitchFamily="2" charset="-122"/>
              </a:rPr>
              <a:t>指向栈顶，位置为</a:t>
            </a:r>
            <a:r>
              <a:rPr lang="en-US" altLang="zh-CN" sz="2400" dirty="0">
                <a:latin typeface="宋体" panose="02010600030101010101" pitchFamily="2" charset="-122"/>
              </a:rPr>
              <a:t>493,</a:t>
            </a:r>
            <a:r>
              <a:rPr lang="zh-CN" altLang="zh-CN" sz="2400" dirty="0">
                <a:latin typeface="宋体" panose="02010600030101010101" pitchFamily="2" charset="-122"/>
              </a:rPr>
              <a:t>；</a:t>
            </a:r>
            <a:r>
              <a:rPr lang="en-US" altLang="zh-CN" sz="2400" dirty="0">
                <a:latin typeface="宋体" panose="02010600030101010101" pitchFamily="2" charset="-122"/>
              </a:rPr>
              <a:t>EBP</a:t>
            </a:r>
            <a:r>
              <a:rPr lang="zh-CN" altLang="zh-CN" sz="2400" dirty="0">
                <a:latin typeface="宋体" panose="02010600030101010101" pitchFamily="2" charset="-122"/>
              </a:rPr>
              <a:t>指向栈基地址，位置为</a:t>
            </a:r>
            <a:r>
              <a:rPr lang="en-US" altLang="zh-CN" sz="2400" dirty="0">
                <a:latin typeface="宋体" panose="02010600030101010101" pitchFamily="2" charset="-122"/>
              </a:rPr>
              <a:t>581</a:t>
            </a:r>
            <a:r>
              <a:rPr lang="zh-CN" altLang="zh-CN" sz="2400" dirty="0">
                <a:latin typeface="宋体" panose="02010600030101010101" pitchFamily="2" charset="-122"/>
              </a:rPr>
              <a:t>。</a:t>
            </a:r>
            <a:r>
              <a:rPr lang="zh-CN" altLang="en-US" sz="2400" dirty="0">
                <a:latin typeface="宋体" panose="02010600030101010101" pitchFamily="2" charset="-122"/>
              </a:rPr>
              <a:t>）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</a:rPr>
              <a:t>4</a:t>
            </a:r>
            <a:r>
              <a:rPr lang="zh-CN" altLang="en-US" sz="2400" dirty="0">
                <a:latin typeface="宋体" panose="02010600030101010101" pitchFamily="2" charset="-122"/>
              </a:rPr>
              <a:t>、程序实现。构造溢出字符串；使用</a:t>
            </a:r>
            <a:r>
              <a:rPr lang="en-US" altLang="zh-CN" sz="2400" dirty="0">
                <a:latin typeface="宋体" panose="02010600030101010101" pitchFamily="2" charset="-122"/>
              </a:rPr>
              <a:t>Socket</a:t>
            </a:r>
            <a:r>
              <a:rPr lang="zh-CN" altLang="en-US" sz="2400" dirty="0">
                <a:latin typeface="宋体" panose="02010600030101010101" pitchFamily="2" charset="-122"/>
              </a:rPr>
              <a:t>连接目标主机；向目标主机发送溢出字符串；关闭连接。</a:t>
            </a:r>
          </a:p>
          <a:p>
            <a:endParaRPr lang="zh-CN" altLang="zh-CN" sz="2400" dirty="0">
              <a:latin typeface="宋体" panose="02010600030101010101" pitchFamily="2" charset="-122"/>
            </a:endParaRPr>
          </a:p>
          <a:p>
            <a:endParaRPr lang="zh-CN" altLang="zh-CN" sz="2400" dirty="0">
              <a:latin typeface="宋体" panose="02010600030101010101" pitchFamily="2" charset="-122"/>
            </a:endParaRPr>
          </a:p>
          <a:p>
            <a:endParaRPr lang="zh-CN" altLang="en-US" sz="2400" dirty="0">
              <a:latin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50D74F5-A5F5-4C11-8DA2-F3E8E8F1CC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448" y="2929671"/>
            <a:ext cx="63817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0600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48"/>
          <p:cNvSpPr txBox="1"/>
          <p:nvPr/>
        </p:nvSpPr>
        <p:spPr>
          <a:xfrm>
            <a:off x="4008138" y="2845285"/>
            <a:ext cx="2970329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综合实践类实验</a:t>
            </a:r>
            <a:endParaRPr lang="en-GB" altLang="zh-CN" sz="33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2441964" y="2367800"/>
            <a:ext cx="1647332" cy="1685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0350" cap="all" spc="225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04</a:t>
            </a:r>
            <a:endParaRPr lang="zh-CN" altLang="en-US" sz="10350" cap="all" spc="225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530" y="5856596"/>
            <a:ext cx="9643533" cy="1376054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6435" tIns="48218" rIns="96435" bIns="48218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530" y="5654533"/>
            <a:ext cx="9643533" cy="444763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6435" tIns="48218" rIns="96435" bIns="48218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046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610"/>
                            </p:stCondLst>
                            <p:childTnLst>
                              <p:par>
                                <p:cTn id="29" presetID="3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3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5" grpId="0"/>
      <p:bldP spid="15" grpId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30"/>
          <p:cNvSpPr/>
          <p:nvPr>
            <p:custDataLst>
              <p:tags r:id="rId1"/>
            </p:custDataLst>
          </p:nvPr>
        </p:nvSpPr>
        <p:spPr>
          <a:xfrm flipV="1">
            <a:off x="429543" y="834302"/>
            <a:ext cx="8568952" cy="45719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9" rIns="96435" bIns="482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3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任意多边形 31"/>
          <p:cNvSpPr/>
          <p:nvPr>
            <p:custDataLst>
              <p:tags r:id="rId2"/>
            </p:custDataLst>
          </p:nvPr>
        </p:nvSpPr>
        <p:spPr>
          <a:xfrm>
            <a:off x="429543" y="453261"/>
            <a:ext cx="577217" cy="3693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9" rIns="96435" bIns="482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3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006760" y="426268"/>
            <a:ext cx="7703703" cy="3693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实验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10 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通过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SQL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注入获得网站后台用户密码（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课时）</a:t>
            </a:r>
            <a:endParaRPr lang="en-US" sz="2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40D3307-EE14-4E6D-90AA-16922C2D979B}"/>
              </a:ext>
            </a:extLst>
          </p:cNvPr>
          <p:cNvSpPr txBox="1"/>
          <p:nvPr/>
        </p:nvSpPr>
        <p:spPr>
          <a:xfrm>
            <a:off x="969603" y="1689996"/>
            <a:ext cx="7704856" cy="385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 </a:t>
            </a:r>
          </a:p>
          <a:p>
            <a:r>
              <a:rPr lang="zh-CN" altLang="zh-CN" sz="2400" dirty="0">
                <a:latin typeface="宋体" panose="02010600030101010101" pitchFamily="2" charset="-122"/>
              </a:rPr>
              <a:t>通过模拟</a:t>
            </a:r>
            <a:r>
              <a:rPr lang="en-US" altLang="zh-CN" sz="2400" dirty="0">
                <a:latin typeface="宋体" panose="02010600030101010101" pitchFamily="2" charset="-122"/>
              </a:rPr>
              <a:t> SQL </a:t>
            </a:r>
            <a:r>
              <a:rPr lang="zh-CN" altLang="zh-CN" sz="2400" dirty="0">
                <a:latin typeface="宋体" panose="02010600030101010101" pitchFamily="2" charset="-122"/>
              </a:rPr>
              <a:t>注入攻击获得某网站后台登陆密码。 </a:t>
            </a:r>
          </a:p>
          <a:p>
            <a:r>
              <a:rPr lang="zh-CN" altLang="zh-CN" sz="2400" dirty="0">
                <a:latin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</a:rPr>
              <a:t>1</a:t>
            </a:r>
            <a:r>
              <a:rPr lang="zh-CN" altLang="zh-CN" sz="2400" dirty="0">
                <a:latin typeface="宋体" panose="02010600030101010101" pitchFamily="2" charset="-122"/>
              </a:rPr>
              <a:t>）通过本地服务器搭建模拟网站。</a:t>
            </a:r>
          </a:p>
          <a:p>
            <a:r>
              <a:rPr lang="zh-CN" altLang="zh-CN" sz="2400" dirty="0">
                <a:latin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</a:rPr>
              <a:t>3</a:t>
            </a:r>
            <a:r>
              <a:rPr lang="zh-CN" altLang="zh-CN" sz="2400" dirty="0">
                <a:latin typeface="宋体" panose="02010600030101010101" pitchFamily="2" charset="-122"/>
              </a:rPr>
              <a:t>）测试其是否存在</a:t>
            </a:r>
            <a:r>
              <a:rPr lang="en-US" altLang="zh-CN" sz="2400" dirty="0">
                <a:latin typeface="宋体" panose="02010600030101010101" pitchFamily="2" charset="-122"/>
              </a:rPr>
              <a:t>SQL</a:t>
            </a:r>
            <a:r>
              <a:rPr lang="zh-CN" altLang="zh-CN" sz="2400" dirty="0">
                <a:latin typeface="宋体" panose="02010600030101010101" pitchFamily="2" charset="-122"/>
              </a:rPr>
              <a:t>注入漏洞，进行模拟攻击。 </a:t>
            </a:r>
          </a:p>
          <a:p>
            <a:r>
              <a:rPr lang="zh-CN" altLang="zh-CN" sz="2400" dirty="0">
                <a:latin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</a:rPr>
              <a:t>3</a:t>
            </a:r>
            <a:r>
              <a:rPr lang="zh-CN" altLang="zh-CN" sz="2400" dirty="0">
                <a:latin typeface="宋体" panose="02010600030101010101" pitchFamily="2" charset="-122"/>
              </a:rPr>
              <a:t>）获得后台数据库中的存储网站用户和密码的数据表。 </a:t>
            </a:r>
          </a:p>
          <a:p>
            <a:r>
              <a:rPr lang="zh-CN" altLang="zh-CN" sz="2400" dirty="0">
                <a:latin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</a:rPr>
              <a:t>4</a:t>
            </a:r>
            <a:r>
              <a:rPr lang="zh-CN" altLang="zh-CN" sz="2400" dirty="0">
                <a:latin typeface="宋体" panose="02010600030101010101" pitchFamily="2" charset="-122"/>
              </a:rPr>
              <a:t>）获得其中一对用户名和密码。 </a:t>
            </a:r>
          </a:p>
          <a:p>
            <a:r>
              <a:rPr lang="zh-CN" altLang="zh-CN" sz="2400" dirty="0">
                <a:latin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</a:rPr>
              <a:t>6</a:t>
            </a:r>
            <a:r>
              <a:rPr lang="zh-CN" altLang="zh-CN" sz="2400" dirty="0">
                <a:latin typeface="宋体" panose="02010600030101010101" pitchFamily="2" charset="-122"/>
              </a:rPr>
              <a:t>）用获得的用户名和密码验证是否能够登陆。 </a:t>
            </a:r>
          </a:p>
          <a:p>
            <a:r>
              <a:rPr lang="zh-CN" altLang="zh-CN" sz="2400" dirty="0">
                <a:latin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</a:rPr>
              <a:t>7</a:t>
            </a:r>
            <a:r>
              <a:rPr lang="zh-CN" altLang="zh-CN" sz="2400" dirty="0">
                <a:latin typeface="宋体" panose="02010600030101010101" pitchFamily="2" charset="-122"/>
              </a:rPr>
              <a:t>）为这个网站的</a:t>
            </a:r>
            <a:r>
              <a:rPr lang="en-US" altLang="zh-CN" sz="2400" dirty="0">
                <a:latin typeface="宋体" panose="02010600030101010101" pitchFamily="2" charset="-122"/>
              </a:rPr>
              <a:t>SQL</a:t>
            </a:r>
            <a:r>
              <a:rPr lang="zh-CN" altLang="zh-CN" sz="2400" dirty="0">
                <a:latin typeface="宋体" panose="02010600030101010101" pitchFamily="2" charset="-122"/>
              </a:rPr>
              <a:t>注入漏洞提出解决方案和防范方法。 </a:t>
            </a:r>
          </a:p>
        </p:txBody>
      </p:sp>
    </p:spTree>
    <p:extLst>
      <p:ext uri="{BB962C8B-B14F-4D97-AF65-F5344CB8AC3E}">
        <p14:creationId xmlns:p14="http://schemas.microsoft.com/office/powerpoint/2010/main" val="3320229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30"/>
          <p:cNvSpPr/>
          <p:nvPr>
            <p:custDataLst>
              <p:tags r:id="rId1"/>
            </p:custDataLst>
          </p:nvPr>
        </p:nvSpPr>
        <p:spPr>
          <a:xfrm flipV="1">
            <a:off x="429543" y="834302"/>
            <a:ext cx="8568952" cy="45719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9" rIns="96435" bIns="482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3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任意多边形 31"/>
          <p:cNvSpPr/>
          <p:nvPr>
            <p:custDataLst>
              <p:tags r:id="rId2"/>
            </p:custDataLst>
          </p:nvPr>
        </p:nvSpPr>
        <p:spPr>
          <a:xfrm>
            <a:off x="429543" y="453261"/>
            <a:ext cx="577217" cy="3693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9" rIns="96435" bIns="482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3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006760" y="426268"/>
            <a:ext cx="7703703" cy="3693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实验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10 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通过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SQL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注入获得网站后台用户密码（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课时）</a:t>
            </a:r>
            <a:endParaRPr lang="en-US" sz="2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40D3307-EE14-4E6D-90AA-16922C2D979B}"/>
              </a:ext>
            </a:extLst>
          </p:cNvPr>
          <p:cNvSpPr txBox="1"/>
          <p:nvPr/>
        </p:nvSpPr>
        <p:spPr>
          <a:xfrm>
            <a:off x="478835" y="1445359"/>
            <a:ext cx="847036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</a:rPr>
              <a:t>搭建环境：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</a:rPr>
              <a:t>、</a:t>
            </a:r>
            <a:r>
              <a:rPr lang="zh-CN" altLang="zh-CN" sz="2400" dirty="0">
                <a:latin typeface="宋体" panose="02010600030101010101" pitchFamily="2" charset="-122"/>
              </a:rPr>
              <a:t>安装</a:t>
            </a:r>
            <a:r>
              <a:rPr lang="en-US" altLang="zh-CN" sz="2400" dirty="0" err="1">
                <a:latin typeface="宋体" panose="02010600030101010101" pitchFamily="2" charset="-122"/>
              </a:rPr>
              <a:t>wamp</a:t>
            </a:r>
            <a:r>
              <a:rPr lang="zh-CN" altLang="en-US" sz="2400" dirty="0">
                <a:latin typeface="宋体" panose="02010600030101010101" pitchFamily="2" charset="-122"/>
              </a:rPr>
              <a:t>，</a:t>
            </a:r>
            <a:r>
              <a:rPr lang="zh-CN" altLang="zh-CN" sz="2400" dirty="0">
                <a:latin typeface="宋体" panose="02010600030101010101" pitchFamily="2" charset="-122"/>
              </a:rPr>
              <a:t>启动所有服务，“</a:t>
            </a:r>
            <a:r>
              <a:rPr lang="en-US" altLang="zh-CN" sz="2400" dirty="0">
                <a:latin typeface="宋体" panose="02010600030101010101" pitchFamily="2" charset="-122"/>
              </a:rPr>
              <a:t>start all services</a:t>
            </a:r>
            <a:r>
              <a:rPr lang="zh-CN" altLang="zh-CN" sz="2400" dirty="0">
                <a:latin typeface="宋体" panose="02010600030101010101" pitchFamily="2" charset="-122"/>
              </a:rPr>
              <a:t>”。</a:t>
            </a:r>
          </a:p>
          <a:p>
            <a:r>
              <a:rPr lang="en-US" altLang="zh-CN" sz="2400" dirty="0">
                <a:latin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</a:rPr>
              <a:t>、</a:t>
            </a:r>
            <a:r>
              <a:rPr lang="zh-CN" altLang="zh-CN" sz="2400" dirty="0">
                <a:latin typeface="宋体" panose="02010600030101010101" pitchFamily="2" charset="-122"/>
              </a:rPr>
              <a:t>通过</a:t>
            </a:r>
            <a:r>
              <a:rPr lang="en-US" altLang="zh-CN" sz="2400" dirty="0" err="1">
                <a:latin typeface="宋体" panose="02010600030101010101" pitchFamily="2" charset="-122"/>
              </a:rPr>
              <a:t>phpmyadmin</a:t>
            </a:r>
            <a:r>
              <a:rPr lang="zh-CN" altLang="zh-CN" sz="2400" dirty="0">
                <a:latin typeface="宋体" panose="02010600030101010101" pitchFamily="2" charset="-122"/>
              </a:rPr>
              <a:t>，新建数据库</a:t>
            </a:r>
            <a:r>
              <a:rPr lang="en-US" altLang="zh-CN" sz="2400" dirty="0">
                <a:latin typeface="宋体" panose="02010600030101010101" pitchFamily="2" charset="-122"/>
              </a:rPr>
              <a:t>test</a:t>
            </a:r>
            <a:r>
              <a:rPr lang="zh-CN" altLang="zh-CN" sz="2400" dirty="0">
                <a:latin typeface="宋体" panose="02010600030101010101" pitchFamily="2" charset="-122"/>
              </a:rPr>
              <a:t>，导入</a:t>
            </a:r>
            <a:r>
              <a:rPr lang="en-US" altLang="zh-CN" sz="2400" dirty="0" err="1">
                <a:latin typeface="宋体" panose="02010600030101010101" pitchFamily="2" charset="-122"/>
              </a:rPr>
              <a:t>admin.sql</a:t>
            </a:r>
            <a:r>
              <a:rPr lang="zh-CN" altLang="zh-CN" sz="2400" dirty="0">
                <a:latin typeface="宋体" panose="02010600030101010101" pitchFamily="2" charset="-122"/>
              </a:rPr>
              <a:t>文件</a:t>
            </a:r>
            <a:r>
              <a:rPr lang="zh-CN" altLang="en-US" sz="2400" dirty="0">
                <a:latin typeface="宋体" panose="02010600030101010101" pitchFamily="2" charset="-122"/>
              </a:rPr>
              <a:t>。</a:t>
            </a:r>
            <a:endParaRPr lang="zh-CN" altLang="zh-CN" sz="2400" dirty="0">
              <a:latin typeface="宋体" panose="02010600030101010101" pitchFamily="2" charset="-122"/>
            </a:endParaRPr>
          </a:p>
          <a:p>
            <a:endParaRPr lang="zh-CN" altLang="zh-CN" sz="2000" dirty="0">
              <a:latin typeface="宋体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F99211A-CEAC-4985-9573-E735CE013BD4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295" y="2824237"/>
            <a:ext cx="2445768" cy="280831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3C8303C-DF0F-4FDC-9BA8-88F0DC51E310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637" y="3210411"/>
            <a:ext cx="7075916" cy="404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0281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30"/>
          <p:cNvSpPr/>
          <p:nvPr>
            <p:custDataLst>
              <p:tags r:id="rId1"/>
            </p:custDataLst>
          </p:nvPr>
        </p:nvSpPr>
        <p:spPr>
          <a:xfrm flipV="1">
            <a:off x="429543" y="834302"/>
            <a:ext cx="8568952" cy="45719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9" rIns="96435" bIns="482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3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任意多边形 31"/>
          <p:cNvSpPr/>
          <p:nvPr>
            <p:custDataLst>
              <p:tags r:id="rId2"/>
            </p:custDataLst>
          </p:nvPr>
        </p:nvSpPr>
        <p:spPr>
          <a:xfrm>
            <a:off x="429543" y="453261"/>
            <a:ext cx="577217" cy="3693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9" rIns="96435" bIns="482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3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006760" y="426268"/>
            <a:ext cx="7703703" cy="3693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实验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10 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通过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SQL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注入获得网站后台用户密码（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课时）</a:t>
            </a:r>
            <a:endParaRPr lang="en-US" sz="2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40D3307-EE14-4E6D-90AA-16922C2D979B}"/>
              </a:ext>
            </a:extLst>
          </p:cNvPr>
          <p:cNvSpPr txBox="1"/>
          <p:nvPr/>
        </p:nvSpPr>
        <p:spPr>
          <a:xfrm>
            <a:off x="586847" y="1240061"/>
            <a:ext cx="84703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</a:rPr>
              <a:t>、</a:t>
            </a:r>
            <a:r>
              <a:rPr lang="zh-CN" altLang="zh-CN" sz="2400" dirty="0">
                <a:latin typeface="宋体" panose="02010600030101010101" pitchFamily="2" charset="-122"/>
              </a:rPr>
              <a:t>将</a:t>
            </a:r>
            <a:r>
              <a:rPr lang="en-US" altLang="zh-CN" sz="2400" dirty="0" err="1">
                <a:latin typeface="宋体" panose="02010600030101010101" pitchFamily="2" charset="-122"/>
              </a:rPr>
              <a:t>login.php</a:t>
            </a:r>
            <a:r>
              <a:rPr lang="zh-CN" altLang="zh-CN" sz="2400" dirty="0">
                <a:latin typeface="宋体" panose="02010600030101010101" pitchFamily="2" charset="-122"/>
              </a:rPr>
              <a:t>和</a:t>
            </a:r>
            <a:r>
              <a:rPr lang="en-US" altLang="zh-CN" sz="2400" dirty="0" err="1">
                <a:latin typeface="宋体" panose="02010600030101010101" pitchFamily="2" charset="-122"/>
              </a:rPr>
              <a:t>verify.php</a:t>
            </a:r>
            <a:r>
              <a:rPr lang="zh-CN" altLang="zh-CN" sz="2400" dirty="0">
                <a:latin typeface="宋体" panose="02010600030101010101" pitchFamily="2" charset="-122"/>
              </a:rPr>
              <a:t>放入</a:t>
            </a:r>
            <a:r>
              <a:rPr lang="en-US" altLang="zh-CN" sz="2400" dirty="0" err="1">
                <a:latin typeface="宋体" panose="02010600030101010101" pitchFamily="2" charset="-122"/>
              </a:rPr>
              <a:t>wamp</a:t>
            </a:r>
            <a:r>
              <a:rPr lang="zh-CN" altLang="zh-CN" sz="2400" dirty="0">
                <a:latin typeface="宋体" panose="02010600030101010101" pitchFamily="2" charset="-122"/>
              </a:rPr>
              <a:t>的</a:t>
            </a:r>
            <a:r>
              <a:rPr lang="en-US" altLang="zh-CN" sz="2400" dirty="0">
                <a:latin typeface="宋体" panose="02010600030101010101" pitchFamily="2" charset="-122"/>
              </a:rPr>
              <a:t>www</a:t>
            </a:r>
            <a:r>
              <a:rPr lang="zh-CN" altLang="zh-CN" sz="2400" dirty="0">
                <a:latin typeface="宋体" panose="02010600030101010101" pitchFamily="2" charset="-122"/>
              </a:rPr>
              <a:t>文件夹。浏览器打开</a:t>
            </a:r>
            <a:r>
              <a:rPr lang="en-US" altLang="zh-CN" sz="2400" dirty="0">
                <a:latin typeface="宋体" panose="02010600030101010101" pitchFamily="2" charset="-122"/>
              </a:rPr>
              <a:t>http://localhost/login.php</a:t>
            </a:r>
            <a:r>
              <a:rPr lang="zh-CN" altLang="zh-CN" sz="2400" dirty="0">
                <a:latin typeface="宋体" panose="02010600030101010101" pitchFamily="2" charset="-122"/>
              </a:rPr>
              <a:t>即可看到登录页面。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endParaRPr lang="zh-CN" altLang="zh-CN" sz="2400" dirty="0">
              <a:latin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</a:rPr>
              <a:t>测试漏洞：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r>
              <a:rPr lang="zh-CN" altLang="zh-CN" sz="2400" dirty="0">
                <a:latin typeface="宋体" panose="02010600030101010101" pitchFamily="2" charset="-122"/>
              </a:rPr>
              <a:t>用户名输入“</a:t>
            </a:r>
            <a:r>
              <a:rPr lang="en-US" altLang="zh-CN" sz="2400" dirty="0">
                <a:latin typeface="宋体" panose="02010600030101010101" pitchFamily="2" charset="-122"/>
              </a:rPr>
              <a:t>’or 1=1#</a:t>
            </a:r>
            <a:r>
              <a:rPr lang="zh-CN" altLang="zh-CN" sz="2400" dirty="0">
                <a:latin typeface="宋体" panose="02010600030101010101" pitchFamily="2" charset="-122"/>
              </a:rPr>
              <a:t>”，登录成功，或输入“</a:t>
            </a:r>
            <a:r>
              <a:rPr lang="en-US" altLang="zh-CN" sz="2400" dirty="0">
                <a:latin typeface="宋体" panose="02010600030101010101" pitchFamily="2" charset="-122"/>
              </a:rPr>
              <a:t>’and 1=1#</a:t>
            </a:r>
            <a:r>
              <a:rPr lang="zh-CN" altLang="zh-CN" sz="2400" dirty="0">
                <a:latin typeface="宋体" panose="02010600030101010101" pitchFamily="2" charset="-122"/>
              </a:rPr>
              <a:t>”不报错。</a:t>
            </a:r>
          </a:p>
          <a:p>
            <a:r>
              <a:rPr lang="zh-CN" altLang="en-US" sz="2400" dirty="0">
                <a:latin typeface="宋体" panose="02010600030101010101" pitchFamily="2" charset="-122"/>
              </a:rPr>
              <a:t>其原理为：原本要执行的语句为：</a:t>
            </a:r>
            <a:r>
              <a:rPr lang="en-US" altLang="zh-CN" sz="2400" dirty="0">
                <a:latin typeface="宋体" panose="02010600030101010101" pitchFamily="2" charset="-122"/>
              </a:rPr>
              <a:t>select id from admin where name = </a:t>
            </a:r>
            <a:r>
              <a:rPr lang="zh-CN" altLang="en-US" sz="2400" dirty="0">
                <a:latin typeface="宋体" panose="02010600030101010101" pitchFamily="2" charset="-122"/>
              </a:rPr>
              <a:t>‘输入</a:t>
            </a:r>
            <a:r>
              <a:rPr lang="en-US" altLang="zh-CN" sz="2400" dirty="0">
                <a:latin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</a:rPr>
              <a:t>’</a:t>
            </a:r>
            <a:r>
              <a:rPr lang="en-US" altLang="zh-CN" sz="2400" dirty="0">
                <a:latin typeface="宋体" panose="02010600030101010101" pitchFamily="2" charset="-122"/>
              </a:rPr>
              <a:t>and </a:t>
            </a:r>
            <a:r>
              <a:rPr lang="en-US" altLang="zh-CN" sz="2400" dirty="0" err="1">
                <a:latin typeface="宋体" panose="02010600030101010101" pitchFamily="2" charset="-122"/>
              </a:rPr>
              <a:t>pwd</a:t>
            </a:r>
            <a:r>
              <a:rPr lang="en-US" altLang="zh-CN" sz="2400" dirty="0">
                <a:latin typeface="宋体" panose="02010600030101010101" pitchFamily="2" charset="-122"/>
              </a:rPr>
              <a:t> = </a:t>
            </a:r>
            <a:r>
              <a:rPr lang="zh-CN" altLang="en-US" sz="2400" dirty="0">
                <a:latin typeface="宋体" panose="02010600030101010101" pitchFamily="2" charset="-122"/>
              </a:rPr>
              <a:t>‘输入</a:t>
            </a:r>
            <a:r>
              <a:rPr lang="en-US" altLang="zh-CN" sz="2400" dirty="0">
                <a:latin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</a:rPr>
              <a:t>’ ；实际执行时命语句为</a:t>
            </a:r>
            <a:r>
              <a:rPr lang="en-US" altLang="zh-CN" sz="2400" dirty="0">
                <a:latin typeface="宋体" panose="02010600030101010101" pitchFamily="2" charset="-122"/>
              </a:rPr>
              <a:t>select id from admin where name = ‘’ or 1=1# and </a:t>
            </a:r>
            <a:r>
              <a:rPr lang="en-US" altLang="zh-CN" sz="2400" dirty="0" err="1">
                <a:latin typeface="宋体" panose="02010600030101010101" pitchFamily="2" charset="-122"/>
              </a:rPr>
              <a:t>pwd</a:t>
            </a:r>
            <a:r>
              <a:rPr lang="en-US" altLang="zh-CN" sz="2400" dirty="0">
                <a:latin typeface="宋体" panose="02010600030101010101" pitchFamily="2" charset="-122"/>
              </a:rPr>
              <a:t> = </a:t>
            </a:r>
            <a:r>
              <a:rPr lang="zh-CN" altLang="en-US" sz="2400" dirty="0">
                <a:latin typeface="宋体" panose="02010600030101010101" pitchFamily="2" charset="-122"/>
              </a:rPr>
              <a:t>‘输入</a:t>
            </a:r>
            <a:r>
              <a:rPr lang="en-US" altLang="zh-CN" sz="2400" dirty="0">
                <a:latin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</a:rPr>
              <a:t>’ 。</a:t>
            </a:r>
            <a:endParaRPr lang="en-US" altLang="zh-CN" sz="2400" dirty="0">
              <a:latin typeface="宋体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F087343-4AB8-4DA5-8AB1-F90486CFBAEC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169" y="4768453"/>
            <a:ext cx="4317976" cy="244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8116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30"/>
          <p:cNvSpPr/>
          <p:nvPr>
            <p:custDataLst>
              <p:tags r:id="rId1"/>
            </p:custDataLst>
          </p:nvPr>
        </p:nvSpPr>
        <p:spPr>
          <a:xfrm flipV="1">
            <a:off x="429543" y="834302"/>
            <a:ext cx="8568952" cy="45719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9" rIns="96435" bIns="482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3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任意多边形 31"/>
          <p:cNvSpPr/>
          <p:nvPr>
            <p:custDataLst>
              <p:tags r:id="rId2"/>
            </p:custDataLst>
          </p:nvPr>
        </p:nvSpPr>
        <p:spPr>
          <a:xfrm>
            <a:off x="429543" y="453261"/>
            <a:ext cx="577217" cy="3693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9" rIns="96435" bIns="482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3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006760" y="426268"/>
            <a:ext cx="4175311" cy="3693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实验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11 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冰河木马实验（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课时）</a:t>
            </a:r>
            <a:endParaRPr lang="en-US" sz="2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40D3307-EE14-4E6D-90AA-16922C2D979B}"/>
              </a:ext>
            </a:extLst>
          </p:cNvPr>
          <p:cNvSpPr txBox="1"/>
          <p:nvPr/>
        </p:nvSpPr>
        <p:spPr>
          <a:xfrm>
            <a:off x="1006760" y="1240061"/>
            <a:ext cx="7487680" cy="2864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 </a:t>
            </a:r>
          </a:p>
          <a:p>
            <a:r>
              <a:rPr lang="zh-CN" altLang="zh-CN" sz="2400" dirty="0">
                <a:latin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</a:rPr>
              <a:t>1</a:t>
            </a:r>
            <a:r>
              <a:rPr lang="zh-CN" altLang="zh-CN" sz="2400" dirty="0">
                <a:latin typeface="宋体" panose="02010600030101010101" pitchFamily="2" charset="-122"/>
              </a:rPr>
              <a:t>）在计算机</a:t>
            </a:r>
            <a:r>
              <a:rPr lang="en-US" altLang="zh-CN" sz="2400" dirty="0">
                <a:latin typeface="宋体" panose="02010600030101010101" pitchFamily="2" charset="-122"/>
              </a:rPr>
              <a:t> A </a:t>
            </a:r>
            <a:r>
              <a:rPr lang="zh-CN" altLang="zh-CN" sz="2400" dirty="0">
                <a:latin typeface="宋体" panose="02010600030101010101" pitchFamily="2" charset="-122"/>
              </a:rPr>
              <a:t>上运行冰河木马客户端</a:t>
            </a:r>
            <a:r>
              <a:rPr lang="zh-CN" altLang="en-US" sz="2400" dirty="0">
                <a:latin typeface="宋体" panose="02010600030101010101" pitchFamily="2" charset="-122"/>
              </a:rPr>
              <a:t>。</a:t>
            </a:r>
            <a:endParaRPr lang="zh-CN" altLang="zh-CN" sz="2400" dirty="0">
              <a:latin typeface="宋体" panose="02010600030101010101" pitchFamily="2" charset="-122"/>
            </a:endParaRPr>
          </a:p>
          <a:p>
            <a:r>
              <a:rPr lang="zh-CN" altLang="zh-CN" sz="2400" dirty="0">
                <a:latin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</a:rPr>
              <a:t>2</a:t>
            </a:r>
            <a:r>
              <a:rPr lang="zh-CN" altLang="zh-CN" sz="2400" dirty="0">
                <a:latin typeface="宋体" panose="02010600030101010101" pitchFamily="2" charset="-122"/>
              </a:rPr>
              <a:t>）在局域网内另一台计算机</a:t>
            </a:r>
            <a:r>
              <a:rPr lang="en-US" altLang="zh-CN" sz="2400" dirty="0">
                <a:latin typeface="宋体" panose="02010600030101010101" pitchFamily="2" charset="-122"/>
              </a:rPr>
              <a:t> B </a:t>
            </a:r>
            <a:r>
              <a:rPr lang="zh-CN" altLang="zh-CN" sz="2400" dirty="0">
                <a:latin typeface="宋体" panose="02010600030101010101" pitchFamily="2" charset="-122"/>
              </a:rPr>
              <a:t>上种入冰河木马服务端，用计算机</a:t>
            </a:r>
            <a:r>
              <a:rPr lang="en-US" altLang="zh-CN" sz="2400" dirty="0">
                <a:latin typeface="宋体" panose="02010600030101010101" pitchFamily="2" charset="-122"/>
              </a:rPr>
              <a:t> A </a:t>
            </a:r>
            <a:r>
              <a:rPr lang="zh-CN" altLang="zh-CN" sz="2400" dirty="0">
                <a:latin typeface="宋体" panose="02010600030101010101" pitchFamily="2" charset="-122"/>
              </a:rPr>
              <a:t>对</a:t>
            </a:r>
            <a:r>
              <a:rPr lang="en-US" altLang="zh-CN" sz="2400" dirty="0">
                <a:latin typeface="宋体" panose="02010600030101010101" pitchFamily="2" charset="-122"/>
              </a:rPr>
              <a:t> B </a:t>
            </a:r>
            <a:r>
              <a:rPr lang="zh-CN" altLang="zh-CN" sz="2400" dirty="0">
                <a:latin typeface="宋体" panose="02010600030101010101" pitchFamily="2" charset="-122"/>
              </a:rPr>
              <a:t>进行控制。 </a:t>
            </a:r>
          </a:p>
          <a:p>
            <a:r>
              <a:rPr lang="zh-CN" altLang="zh-CN" sz="2400" dirty="0">
                <a:latin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</a:rPr>
              <a:t>3</a:t>
            </a:r>
            <a:r>
              <a:rPr lang="zh-CN" altLang="zh-CN" sz="2400" dirty="0">
                <a:latin typeface="宋体" panose="02010600030101010101" pitchFamily="2" charset="-122"/>
              </a:rPr>
              <a:t>）手动删除冰河木马，修改注册表和文件关联。 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9D8927D-B5D2-4CA7-A0CA-06EF99CB8279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753" y="3998054"/>
            <a:ext cx="5274310" cy="398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1856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30"/>
          <p:cNvSpPr/>
          <p:nvPr>
            <p:custDataLst>
              <p:tags r:id="rId1"/>
            </p:custDataLst>
          </p:nvPr>
        </p:nvSpPr>
        <p:spPr>
          <a:xfrm flipV="1">
            <a:off x="429543" y="834302"/>
            <a:ext cx="8568952" cy="45719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9" rIns="96435" bIns="482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3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任意多边形 31"/>
          <p:cNvSpPr/>
          <p:nvPr>
            <p:custDataLst>
              <p:tags r:id="rId2"/>
            </p:custDataLst>
          </p:nvPr>
        </p:nvSpPr>
        <p:spPr>
          <a:xfrm>
            <a:off x="429543" y="453261"/>
            <a:ext cx="577217" cy="3693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9" rIns="96435" bIns="482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3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006760" y="426268"/>
            <a:ext cx="4751375" cy="3693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实验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12 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病毒清除实验（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课时）</a:t>
            </a:r>
            <a:endParaRPr lang="en-US" sz="2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40D3307-EE14-4E6D-90AA-16922C2D979B}"/>
              </a:ext>
            </a:extLst>
          </p:cNvPr>
          <p:cNvSpPr txBox="1"/>
          <p:nvPr/>
        </p:nvSpPr>
        <p:spPr>
          <a:xfrm>
            <a:off x="897595" y="1999632"/>
            <a:ext cx="7632848" cy="323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400" dirty="0">
                <a:latin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</a:rPr>
              <a:t>1</a:t>
            </a:r>
            <a:r>
              <a:rPr lang="zh-CN" altLang="zh-CN" sz="2400" dirty="0">
                <a:latin typeface="宋体" panose="02010600030101010101" pitchFamily="2" charset="-122"/>
              </a:rPr>
              <a:t>）获得虚拟病毒的可执行文件，并运行（说明：该虚拟病毒并不是完整的病毒，不具备病毒的破坏模块，也不会感染系统文件，只作为学习实验之用）。</a:t>
            </a:r>
            <a:r>
              <a:rPr lang="en-US" altLang="zh-CN" sz="2400" dirty="0">
                <a:latin typeface="宋体" panose="02010600030101010101" pitchFamily="2" charset="-122"/>
              </a:rPr>
              <a:t>  </a:t>
            </a:r>
            <a:endParaRPr lang="zh-CN" altLang="zh-CN" sz="2400" dirty="0">
              <a:latin typeface="宋体" panose="02010600030101010101" pitchFamily="2" charset="-122"/>
            </a:endParaRPr>
          </a:p>
          <a:p>
            <a:r>
              <a:rPr lang="zh-CN" altLang="zh-CN" sz="2400" dirty="0">
                <a:latin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</a:rPr>
              <a:t>2</a:t>
            </a:r>
            <a:r>
              <a:rPr lang="zh-CN" altLang="zh-CN" sz="2400" dirty="0">
                <a:latin typeface="宋体" panose="02010600030101010101" pitchFamily="2" charset="-122"/>
              </a:rPr>
              <a:t>）分析虚拟病毒对系统的修改和影响。</a:t>
            </a:r>
            <a:r>
              <a:rPr lang="en-US" altLang="zh-CN" sz="2400" dirty="0">
                <a:latin typeface="宋体" panose="02010600030101010101" pitchFamily="2" charset="-122"/>
              </a:rPr>
              <a:t>  </a:t>
            </a:r>
            <a:endParaRPr lang="zh-CN" altLang="zh-CN" sz="2400" dirty="0">
              <a:latin typeface="宋体" panose="02010600030101010101" pitchFamily="2" charset="-122"/>
            </a:endParaRPr>
          </a:p>
          <a:p>
            <a:r>
              <a:rPr lang="zh-CN" altLang="zh-CN" sz="2400" dirty="0">
                <a:latin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</a:rPr>
              <a:t>3</a:t>
            </a:r>
            <a:r>
              <a:rPr lang="zh-CN" altLang="zh-CN" sz="2400" dirty="0">
                <a:latin typeface="宋体" panose="02010600030101010101" pitchFamily="2" charset="-122"/>
              </a:rPr>
              <a:t>）找到该虚拟病毒的关键技术并手动清除虚拟病毒。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46427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30"/>
          <p:cNvSpPr/>
          <p:nvPr>
            <p:custDataLst>
              <p:tags r:id="rId1"/>
            </p:custDataLst>
          </p:nvPr>
        </p:nvSpPr>
        <p:spPr>
          <a:xfrm flipV="1">
            <a:off x="429543" y="834302"/>
            <a:ext cx="8568952" cy="45719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9" rIns="96435" bIns="482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3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任意多边形 31"/>
          <p:cNvSpPr/>
          <p:nvPr>
            <p:custDataLst>
              <p:tags r:id="rId2"/>
            </p:custDataLst>
          </p:nvPr>
        </p:nvSpPr>
        <p:spPr>
          <a:xfrm>
            <a:off x="429543" y="453261"/>
            <a:ext cx="577217" cy="3693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9" rIns="96435" bIns="482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3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006760" y="426268"/>
            <a:ext cx="4751375" cy="3693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实验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12 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病毒清除实验（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课时）</a:t>
            </a:r>
            <a:endParaRPr lang="en-US" sz="2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40D3307-EE14-4E6D-90AA-16922C2D979B}"/>
              </a:ext>
            </a:extLst>
          </p:cNvPr>
          <p:cNvSpPr txBox="1"/>
          <p:nvPr/>
        </p:nvSpPr>
        <p:spPr>
          <a:xfrm>
            <a:off x="429543" y="1240061"/>
            <a:ext cx="8568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</a:rPr>
              <a:t>清除病毒：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r>
              <a:rPr lang="zh-CN" altLang="zh-CN" sz="2400" dirty="0">
                <a:latin typeface="宋体" panose="02010600030101010101" pitchFamily="2" charset="-122"/>
              </a:rPr>
              <a:t>第一步：结束</a:t>
            </a:r>
            <a:r>
              <a:rPr lang="en-US" altLang="zh-CN" sz="2400" dirty="0">
                <a:latin typeface="宋体" panose="02010600030101010101" pitchFamily="2" charset="-122"/>
              </a:rPr>
              <a:t>VirtualVirus.exe</a:t>
            </a:r>
            <a:r>
              <a:rPr lang="zh-CN" altLang="zh-CN" sz="2400" dirty="0">
                <a:latin typeface="宋体" panose="02010600030101010101" pitchFamily="2" charset="-122"/>
              </a:rPr>
              <a:t>进程。</a:t>
            </a:r>
          </a:p>
          <a:p>
            <a:r>
              <a:rPr lang="zh-CN" altLang="zh-CN" sz="2400" dirty="0">
                <a:latin typeface="宋体" panose="02010600030101010101" pitchFamily="2" charset="-122"/>
              </a:rPr>
              <a:t>第二步：结束进程</a:t>
            </a:r>
            <a:r>
              <a:rPr lang="en-US" altLang="zh-CN" sz="2400" dirty="0">
                <a:latin typeface="宋体" panose="02010600030101010101" pitchFamily="2" charset="-122"/>
              </a:rPr>
              <a:t>taskmgr.exe</a:t>
            </a:r>
            <a:r>
              <a:rPr lang="zh-CN" altLang="zh-CN" sz="2400" dirty="0">
                <a:latin typeface="宋体" panose="02010600030101010101" pitchFamily="2" charset="-122"/>
              </a:rPr>
              <a:t>和</a:t>
            </a:r>
            <a:r>
              <a:rPr lang="en-US" altLang="zh-CN" sz="2400" dirty="0">
                <a:latin typeface="宋体" panose="02010600030101010101" pitchFamily="2" charset="-122"/>
              </a:rPr>
              <a:t>explorer.exe</a:t>
            </a:r>
            <a:r>
              <a:rPr lang="zh-CN" altLang="zh-CN" sz="2400" dirty="0">
                <a:latin typeface="宋体" panose="02010600030101010101" pitchFamily="2" charset="-122"/>
              </a:rPr>
              <a:t>。</a:t>
            </a:r>
          </a:p>
          <a:p>
            <a:r>
              <a:rPr lang="en-US" altLang="zh-CN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r>
              <a:rPr lang="en-US" altLang="zh-CN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：用</a:t>
            </a:r>
            <a:r>
              <a:rPr lang="en-US" altLang="zh-CN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Windows</a:t>
            </a:r>
            <a:r>
              <a:rPr lang="zh-CN" altLang="en-US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的任务管理器中的结束进程树的方法。</a:t>
            </a:r>
            <a:endParaRPr lang="en-US" altLang="zh-CN" sz="24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r>
              <a:rPr lang="en-US" altLang="zh-CN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：使用可以同时结束两个进程的进程管理器，如</a:t>
            </a:r>
            <a:r>
              <a:rPr lang="en-US" altLang="zh-CN" sz="24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IceSword</a:t>
            </a:r>
            <a:r>
              <a:rPr lang="zh-CN" altLang="en-US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  <p:pic>
        <p:nvPicPr>
          <p:cNvPr id="1026" name="Picture 2" descr="2019-03-04_170849">
            <a:extLst>
              <a:ext uri="{FF2B5EF4-FFF2-40B4-BE49-F238E27FC236}">
                <a16:creationId xmlns:a16="http://schemas.microsoft.com/office/drawing/2014/main" id="{B740C92E-8A8B-46EC-AC34-B893C6E31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848" y="3184277"/>
            <a:ext cx="3865215" cy="410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">
            <a:extLst>
              <a:ext uri="{FF2B5EF4-FFF2-40B4-BE49-F238E27FC236}">
                <a16:creationId xmlns:a16="http://schemas.microsoft.com/office/drawing/2014/main" id="{5641AFBC-7951-497E-873B-07C9EFBB2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3" y="3530366"/>
            <a:ext cx="7613103" cy="3758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5664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30"/>
          <p:cNvSpPr/>
          <p:nvPr>
            <p:custDataLst>
              <p:tags r:id="rId1"/>
            </p:custDataLst>
          </p:nvPr>
        </p:nvSpPr>
        <p:spPr>
          <a:xfrm flipV="1">
            <a:off x="429543" y="834302"/>
            <a:ext cx="8568952" cy="45719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9" rIns="96435" bIns="482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3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任意多边形 31"/>
          <p:cNvSpPr/>
          <p:nvPr>
            <p:custDataLst>
              <p:tags r:id="rId2"/>
            </p:custDataLst>
          </p:nvPr>
        </p:nvSpPr>
        <p:spPr>
          <a:xfrm>
            <a:off x="429543" y="453261"/>
            <a:ext cx="577217" cy="3693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9" rIns="96435" bIns="482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3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006760" y="426268"/>
            <a:ext cx="4751375" cy="3693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实验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12 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病毒清除实验（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课时）</a:t>
            </a:r>
            <a:endParaRPr lang="en-US" sz="2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40D3307-EE14-4E6D-90AA-16922C2D979B}"/>
              </a:ext>
            </a:extLst>
          </p:cNvPr>
          <p:cNvSpPr txBox="1"/>
          <p:nvPr/>
        </p:nvSpPr>
        <p:spPr>
          <a:xfrm>
            <a:off x="429543" y="1240061"/>
            <a:ext cx="8568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latin typeface="宋体" panose="02010600030101010101" pitchFamily="2" charset="-122"/>
              </a:rPr>
              <a:t>第三步：修改注册表。</a:t>
            </a:r>
            <a:r>
              <a:rPr lang="zh-CN" altLang="en-US" sz="2400" dirty="0">
                <a:latin typeface="宋体" panose="02010600030101010101" pitchFamily="2" charset="-122"/>
              </a:rPr>
              <a:t>用</a:t>
            </a:r>
            <a:r>
              <a:rPr lang="en-US" altLang="zh-CN" sz="2400" dirty="0" err="1">
                <a:latin typeface="宋体" panose="02010600030101010101" pitchFamily="2" charset="-122"/>
              </a:rPr>
              <a:t>IceSword</a:t>
            </a:r>
            <a:r>
              <a:rPr lang="zh-CN" altLang="en-US" sz="2400" dirty="0">
                <a:latin typeface="宋体" panose="02010600030101010101" pitchFamily="2" charset="-122"/>
              </a:rPr>
              <a:t>或者注册编辑器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r>
              <a:rPr lang="zh-CN" altLang="zh-CN" sz="2400" dirty="0">
                <a:latin typeface="宋体" panose="02010600030101010101" pitchFamily="2" charset="-122"/>
              </a:rPr>
              <a:t>第四步：删除病毒副本。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55FBA91-EE2A-439A-B289-F58BBE0C7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631" y="2431098"/>
            <a:ext cx="7126288" cy="4545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40419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48"/>
          <p:cNvSpPr txBox="1"/>
          <p:nvPr/>
        </p:nvSpPr>
        <p:spPr>
          <a:xfrm>
            <a:off x="4008138" y="2845285"/>
            <a:ext cx="2970329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实验要求和准备</a:t>
            </a:r>
            <a:endParaRPr lang="en-GB" altLang="zh-CN" sz="33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2441964" y="2367800"/>
            <a:ext cx="1647332" cy="1685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0350" cap="all" spc="225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z="10350" cap="all" spc="225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530" y="5856596"/>
            <a:ext cx="9643533" cy="1376054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6435" tIns="48218" rIns="96435" bIns="48218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530" y="5654533"/>
            <a:ext cx="9643533" cy="444763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6435" tIns="48218" rIns="96435" bIns="48218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1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610"/>
                            </p:stCondLst>
                            <p:childTnLst>
                              <p:par>
                                <p:cTn id="29" presetID="3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3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5" grpId="0"/>
      <p:bldP spid="15" grpId="1"/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1425235" y="2587357"/>
            <a:ext cx="6793592" cy="972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400" b="1" cap="all" dirty="0">
                <a:solidFill>
                  <a:schemeClr val="accent1"/>
                </a:solidFill>
                <a:cs typeface="Arial" panose="020B0604020202020204" pitchFamily="34" charset="0"/>
              </a:rPr>
              <a:t>感谢聆听</a:t>
            </a:r>
            <a:endParaRPr lang="en-US" altLang="zh-CN" sz="4400" b="1" cap="all" dirty="0">
              <a:solidFill>
                <a:schemeClr val="accent1"/>
              </a:solidFill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en-US" altLang="zh-CN" sz="1600" cap="all" dirty="0">
                <a:solidFill>
                  <a:schemeClr val="accent1"/>
                </a:solidFill>
                <a:cs typeface="Arial" panose="020B0604020202020204" pitchFamily="34" charset="0"/>
              </a:rPr>
              <a:t>Thank you</a:t>
            </a:r>
            <a:endParaRPr lang="zh-CN" altLang="en-US" sz="1600" cap="all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0" y="5397911"/>
            <a:ext cx="9644063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1" rIns="128580" bIns="6429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0" y="5128495"/>
            <a:ext cx="9644063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1" rIns="128580" bIns="6429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03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:dissolve/>
      </p:transition>
    </mc:Choice>
    <mc:Fallback xmlns="">
      <p:transition spd="slow" advTm="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50"/>
                            </p:stCondLst>
                            <p:childTnLst>
                              <p:par>
                                <p:cTn id="2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30"/>
          <p:cNvSpPr/>
          <p:nvPr>
            <p:custDataLst>
              <p:tags r:id="rId1"/>
            </p:custDataLst>
          </p:nvPr>
        </p:nvSpPr>
        <p:spPr>
          <a:xfrm flipV="1">
            <a:off x="429543" y="834302"/>
            <a:ext cx="8568952" cy="45719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9" rIns="96435" bIns="482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3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任意多边形 31"/>
          <p:cNvSpPr/>
          <p:nvPr>
            <p:custDataLst>
              <p:tags r:id="rId2"/>
            </p:custDataLst>
          </p:nvPr>
        </p:nvSpPr>
        <p:spPr>
          <a:xfrm>
            <a:off x="429543" y="453261"/>
            <a:ext cx="577217" cy="3693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9" rIns="96435" bIns="482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3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006760" y="426268"/>
            <a:ext cx="3067051" cy="369332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实验要求和准备</a:t>
            </a:r>
            <a:endParaRPr lang="en-US" sz="2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3468E68-0C48-4ABE-BA24-03EEB5080FF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822" y="5581772"/>
            <a:ext cx="1327238" cy="133409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0AAD344-F161-437E-9785-620AA25E7A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031" y="5543335"/>
            <a:ext cx="1327238" cy="140070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40D3307-EE14-4E6D-90AA-16922C2D979B}"/>
              </a:ext>
            </a:extLst>
          </p:cNvPr>
          <p:cNvSpPr txBox="1"/>
          <p:nvPr/>
        </p:nvSpPr>
        <p:spPr>
          <a:xfrm>
            <a:off x="429543" y="1096045"/>
            <a:ext cx="8470367" cy="4585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实验要求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、从中选择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个课时的实验。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、每个选择的实验按照要求撰写实验报告。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实验准备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、安装虚拟机软件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VMWare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Virtual Box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、新建虚拟机，安装系统（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），配置可选择系统推荐配置，网络建议设置成桥接模式。</a:t>
            </a:r>
          </a:p>
        </p:txBody>
      </p:sp>
    </p:spTree>
    <p:extLst>
      <p:ext uri="{BB962C8B-B14F-4D97-AF65-F5344CB8AC3E}">
        <p14:creationId xmlns:p14="http://schemas.microsoft.com/office/powerpoint/2010/main" val="20376763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30"/>
          <p:cNvSpPr/>
          <p:nvPr>
            <p:custDataLst>
              <p:tags r:id="rId1"/>
            </p:custDataLst>
          </p:nvPr>
        </p:nvSpPr>
        <p:spPr>
          <a:xfrm flipV="1">
            <a:off x="429543" y="834302"/>
            <a:ext cx="8568952" cy="45719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9" rIns="96435" bIns="482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3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任意多边形 31"/>
          <p:cNvSpPr/>
          <p:nvPr>
            <p:custDataLst>
              <p:tags r:id="rId2"/>
            </p:custDataLst>
          </p:nvPr>
        </p:nvSpPr>
        <p:spPr>
          <a:xfrm>
            <a:off x="429543" y="453261"/>
            <a:ext cx="577217" cy="3693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9" rIns="96435" bIns="482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3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006760" y="426268"/>
            <a:ext cx="3067051" cy="369332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搭建局域网</a:t>
            </a:r>
            <a:endParaRPr lang="en-US" sz="2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40D3307-EE14-4E6D-90AA-16922C2D979B}"/>
              </a:ext>
            </a:extLst>
          </p:cNvPr>
          <p:cNvSpPr txBox="1"/>
          <p:nvPr/>
        </p:nvSpPr>
        <p:spPr>
          <a:xfrm>
            <a:off x="478835" y="3047684"/>
            <a:ext cx="8470367" cy="142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、虚拟机网络配置为桥接模式，开启后自然处于同一局域网。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、查看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地址。（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Windows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可以通过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ipconfig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ifconfig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命令。）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15E4B55-AE6B-4D35-A5AD-E9E831E1FD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99" y="1188042"/>
            <a:ext cx="3553321" cy="119079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ADBBFF8-15C1-4F6E-B4D3-D5B489F18E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031" y="1199874"/>
            <a:ext cx="3486637" cy="123842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948FD82-B52F-4A82-9E04-2527ED37A22F}"/>
              </a:ext>
            </a:extLst>
          </p:cNvPr>
          <p:cNvSpPr txBox="1"/>
          <p:nvPr/>
        </p:nvSpPr>
        <p:spPr>
          <a:xfrm>
            <a:off x="4080196" y="244463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实验拓扑图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FFCD0322-DD00-4D05-BBE1-4CCEA6E2EF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988" y="4480421"/>
            <a:ext cx="5268060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4130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30"/>
          <p:cNvSpPr/>
          <p:nvPr>
            <p:custDataLst>
              <p:tags r:id="rId1"/>
            </p:custDataLst>
          </p:nvPr>
        </p:nvSpPr>
        <p:spPr>
          <a:xfrm flipV="1">
            <a:off x="429543" y="834302"/>
            <a:ext cx="8568952" cy="45719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9" rIns="96435" bIns="482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3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任意多边形 31"/>
          <p:cNvSpPr/>
          <p:nvPr>
            <p:custDataLst>
              <p:tags r:id="rId2"/>
            </p:custDataLst>
          </p:nvPr>
        </p:nvSpPr>
        <p:spPr>
          <a:xfrm>
            <a:off x="429543" y="453261"/>
            <a:ext cx="577217" cy="3693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9" rIns="96435" bIns="482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3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006760" y="426268"/>
            <a:ext cx="3067051" cy="369332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搭建局域网</a:t>
            </a:r>
            <a:endParaRPr lang="en-US" sz="2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40D3307-EE14-4E6D-90AA-16922C2D979B}"/>
              </a:ext>
            </a:extLst>
          </p:cNvPr>
          <p:cNvSpPr txBox="1"/>
          <p:nvPr/>
        </p:nvSpPr>
        <p:spPr>
          <a:xfrm>
            <a:off x="425656" y="1157741"/>
            <a:ext cx="8470367" cy="2807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、在两台主机的命令行都尝试输入命令：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ping 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另一台机器的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、有回复说明网络已连通。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、到这里局域网就搭好了，后面统一简称为服务器和客户端。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F5E50C9-771D-44AF-92CB-A7B7F6E25D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922" y="1840276"/>
            <a:ext cx="4782217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1747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48"/>
          <p:cNvSpPr txBox="1"/>
          <p:nvPr/>
        </p:nvSpPr>
        <p:spPr>
          <a:xfrm>
            <a:off x="4008138" y="2845285"/>
            <a:ext cx="2970329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工具使用类实验</a:t>
            </a:r>
            <a:endParaRPr lang="en-GB" altLang="zh-CN" sz="33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2441964" y="2367800"/>
            <a:ext cx="1647332" cy="1685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0350" cap="all" spc="225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zh-CN" altLang="en-US" sz="10350" cap="all" spc="225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530" y="5856596"/>
            <a:ext cx="9643533" cy="1376054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6435" tIns="48218" rIns="96435" bIns="48218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530" y="5654533"/>
            <a:ext cx="9643533" cy="444763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6435" tIns="48218" rIns="96435" bIns="48218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6108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610"/>
                            </p:stCondLst>
                            <p:childTnLst>
                              <p:par>
                                <p:cTn id="29" presetID="3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3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5" grpId="0"/>
      <p:bldP spid="15" grpId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30"/>
          <p:cNvSpPr/>
          <p:nvPr>
            <p:custDataLst>
              <p:tags r:id="rId1"/>
            </p:custDataLst>
          </p:nvPr>
        </p:nvSpPr>
        <p:spPr>
          <a:xfrm flipV="1">
            <a:off x="429543" y="834302"/>
            <a:ext cx="8568952" cy="45719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9" rIns="96435" bIns="482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3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任意多边形 31"/>
          <p:cNvSpPr/>
          <p:nvPr>
            <p:custDataLst>
              <p:tags r:id="rId2"/>
            </p:custDataLst>
          </p:nvPr>
        </p:nvSpPr>
        <p:spPr>
          <a:xfrm>
            <a:off x="429543" y="453261"/>
            <a:ext cx="577217" cy="3693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9" rIns="96435" bIns="482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3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006760" y="426268"/>
            <a:ext cx="6047519" cy="3693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实验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  Nessus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扫描工具的使用（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课时）</a:t>
            </a:r>
            <a:endParaRPr lang="en-US" sz="2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40D3307-EE14-4E6D-90AA-16922C2D979B}"/>
              </a:ext>
            </a:extLst>
          </p:cNvPr>
          <p:cNvSpPr txBox="1"/>
          <p:nvPr/>
        </p:nvSpPr>
        <p:spPr>
          <a:xfrm>
            <a:off x="789583" y="1312069"/>
            <a:ext cx="7848872" cy="2005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  <a:p>
            <a:r>
              <a:rPr lang="zh-CN" altLang="zh-CN" sz="2400" dirty="0">
                <a:latin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</a:rPr>
              <a:t>1</a:t>
            </a:r>
            <a:r>
              <a:rPr lang="zh-CN" altLang="zh-CN" sz="2400" dirty="0">
                <a:latin typeface="宋体" panose="02010600030101010101" pitchFamily="2" charset="-122"/>
              </a:rPr>
              <a:t>）安装</a:t>
            </a:r>
            <a:r>
              <a:rPr lang="en-US" altLang="zh-CN" sz="2400" dirty="0">
                <a:latin typeface="宋体" panose="02010600030101010101" pitchFamily="2" charset="-122"/>
              </a:rPr>
              <a:t>Nessus</a:t>
            </a:r>
            <a:r>
              <a:rPr lang="zh-CN" altLang="zh-CN" sz="2400" dirty="0">
                <a:latin typeface="宋体" panose="02010600030101010101" pitchFamily="2" charset="-122"/>
              </a:rPr>
              <a:t>。</a:t>
            </a:r>
          </a:p>
          <a:p>
            <a:r>
              <a:rPr lang="zh-CN" altLang="zh-CN" sz="2400" dirty="0">
                <a:latin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</a:rPr>
              <a:t>2</a:t>
            </a:r>
            <a:r>
              <a:rPr lang="zh-CN" altLang="zh-CN" sz="2400" dirty="0">
                <a:latin typeface="宋体" panose="02010600030101010101" pitchFamily="2" charset="-122"/>
              </a:rPr>
              <a:t>）配置</a:t>
            </a:r>
            <a:r>
              <a:rPr lang="en-US" altLang="zh-CN" sz="2400" dirty="0">
                <a:latin typeface="宋体" panose="02010600030101010101" pitchFamily="2" charset="-122"/>
              </a:rPr>
              <a:t>Nessus</a:t>
            </a:r>
            <a:r>
              <a:rPr lang="zh-CN" altLang="zh-CN" sz="2400" dirty="0">
                <a:latin typeface="宋体" panose="02010600030101010101" pitchFamily="2" charset="-122"/>
              </a:rPr>
              <a:t>，分配具体用户。</a:t>
            </a:r>
          </a:p>
          <a:p>
            <a:r>
              <a:rPr lang="zh-CN" altLang="zh-CN" sz="2400" dirty="0">
                <a:latin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</a:rPr>
              <a:t>3</a:t>
            </a:r>
            <a:r>
              <a:rPr lang="zh-CN" altLang="zh-CN" sz="2400" dirty="0">
                <a:latin typeface="宋体" panose="02010600030101010101" pitchFamily="2" charset="-122"/>
              </a:rPr>
              <a:t>）用</a:t>
            </a:r>
            <a:r>
              <a:rPr lang="en-US" altLang="zh-CN" sz="2400" dirty="0">
                <a:latin typeface="宋体" panose="02010600030101010101" pitchFamily="2" charset="-122"/>
              </a:rPr>
              <a:t>Nessus</a:t>
            </a:r>
            <a:r>
              <a:rPr lang="zh-CN" altLang="zh-CN" sz="2400" dirty="0">
                <a:latin typeface="宋体" panose="02010600030101010101" pitchFamily="2" charset="-122"/>
              </a:rPr>
              <a:t>对局域网或者公网主机进行扫描。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BBFD29-26E7-4B79-8923-5F6ADEDAEE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959437"/>
            <a:ext cx="9644063" cy="254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8845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30"/>
          <p:cNvSpPr/>
          <p:nvPr>
            <p:custDataLst>
              <p:tags r:id="rId1"/>
            </p:custDataLst>
          </p:nvPr>
        </p:nvSpPr>
        <p:spPr>
          <a:xfrm flipV="1">
            <a:off x="429543" y="834302"/>
            <a:ext cx="8568952" cy="45719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9" rIns="96435" bIns="482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3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任意多边形 31"/>
          <p:cNvSpPr/>
          <p:nvPr>
            <p:custDataLst>
              <p:tags r:id="rId2"/>
            </p:custDataLst>
          </p:nvPr>
        </p:nvSpPr>
        <p:spPr>
          <a:xfrm>
            <a:off x="429543" y="453261"/>
            <a:ext cx="577217" cy="3693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9" rIns="96435" bIns="482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3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006760" y="426268"/>
            <a:ext cx="6047519" cy="3693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实验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  Nessus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扫描工具的使用（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课时）</a:t>
            </a:r>
            <a:endParaRPr lang="en-US" sz="2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40D3307-EE14-4E6D-90AA-16922C2D979B}"/>
              </a:ext>
            </a:extLst>
          </p:cNvPr>
          <p:cNvSpPr txBox="1"/>
          <p:nvPr/>
        </p:nvSpPr>
        <p:spPr>
          <a:xfrm>
            <a:off x="789583" y="1240061"/>
            <a:ext cx="7848872" cy="2375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  <a:p>
            <a:r>
              <a:rPr lang="zh-CN" altLang="zh-CN" sz="2400" dirty="0">
                <a:latin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</a:rPr>
              <a:t>4</a:t>
            </a:r>
            <a:r>
              <a:rPr lang="zh-CN" altLang="zh-CN" sz="2400" dirty="0">
                <a:latin typeface="宋体" panose="02010600030101010101" pitchFamily="2" charset="-122"/>
              </a:rPr>
              <a:t>）分析扫描结果报告，获取系统的有用信息，发现网络系统的安全漏洞。</a:t>
            </a:r>
          </a:p>
          <a:p>
            <a:r>
              <a:rPr lang="zh-CN" altLang="zh-CN" sz="2400" dirty="0">
                <a:latin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</a:rPr>
              <a:t>5</a:t>
            </a:r>
            <a:r>
              <a:rPr lang="zh-CN" altLang="zh-CN" sz="2400" dirty="0">
                <a:latin typeface="宋体" panose="02010600030101010101" pitchFamily="2" charset="-122"/>
              </a:rPr>
              <a:t>）提出防范扫描工具的具体措施，并付诸实施。再用</a:t>
            </a:r>
            <a:r>
              <a:rPr lang="en-US" altLang="zh-CN" sz="2400" dirty="0">
                <a:latin typeface="宋体" panose="02010600030101010101" pitchFamily="2" charset="-122"/>
              </a:rPr>
              <a:t>Nessus</a:t>
            </a:r>
            <a:r>
              <a:rPr lang="zh-CN" altLang="zh-CN" sz="2400" dirty="0">
                <a:latin typeface="宋体" panose="02010600030101010101" pitchFamily="2" charset="-122"/>
              </a:rPr>
              <a:t>进行扫描，比较两次扫描结果的异同。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E65E076-31F2-483C-8E19-E864856606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25895"/>
            <a:ext cx="9644063" cy="330675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98A6159-FF61-480D-BCA2-4A52341CA6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25895"/>
            <a:ext cx="9644063" cy="309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8373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26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heme/theme1.xml><?xml version="1.0" encoding="utf-8"?>
<a:theme xmlns:a="http://schemas.openxmlformats.org/drawingml/2006/main" name="自定义设计方案">
  <a:themeElements>
    <a:clrScheme name="自定义 9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3366"/>
      </a:accent1>
      <a:accent2>
        <a:srgbClr val="003366"/>
      </a:accent2>
      <a:accent3>
        <a:srgbClr val="003366"/>
      </a:accent3>
      <a:accent4>
        <a:srgbClr val="003366"/>
      </a:accent4>
      <a:accent5>
        <a:srgbClr val="003366"/>
      </a:accent5>
      <a:accent6>
        <a:srgbClr val="003366"/>
      </a:accent6>
      <a:hlink>
        <a:srgbClr val="003366"/>
      </a:hlink>
      <a:folHlink>
        <a:srgbClr val="003366"/>
      </a:folHlink>
    </a:clrScheme>
    <a:fontScheme name="Temp">
      <a:majorFont>
        <a:latin typeface="Arial" panose="020F0302020204030204"/>
        <a:ea typeface="微软雅黑"/>
        <a:cs typeface=""/>
      </a:majorFont>
      <a:minorFont>
        <a:latin typeface="Arial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9D9D9">
            <a:alpha val="50196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2198</Words>
  <Application>Microsoft Office PowerPoint</Application>
  <PresentationFormat>自定义</PresentationFormat>
  <Paragraphs>203</Paragraphs>
  <Slides>30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宋体</vt:lpstr>
      <vt:lpstr>微软雅黑</vt:lpstr>
      <vt:lpstr>幼圆</vt:lpstr>
      <vt:lpstr>Arial</vt:lpstr>
      <vt:lpstr>Calibri</vt:lpstr>
      <vt:lpstr>Calibri Light</vt:lpstr>
      <vt:lpstr>Impact</vt:lpstr>
      <vt:lpstr>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2016-09-20T02:06:25Z</dcterms:created>
  <dcterms:modified xsi:type="dcterms:W3CDTF">2019-04-01T16:04:01Z</dcterms:modified>
</cp:coreProperties>
</file>