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0"/>
  </p:notesMasterIdLst>
  <p:handoutMasterIdLst>
    <p:handoutMasterId r:id="rId51"/>
  </p:handoutMasterIdLst>
  <p:sldIdLst>
    <p:sldId id="256" r:id="rId2"/>
    <p:sldId id="257" r:id="rId3"/>
    <p:sldId id="264" r:id="rId4"/>
    <p:sldId id="421" r:id="rId5"/>
    <p:sldId id="422" r:id="rId6"/>
    <p:sldId id="423" r:id="rId7"/>
    <p:sldId id="424" r:id="rId8"/>
    <p:sldId id="425" r:id="rId9"/>
    <p:sldId id="266" r:id="rId10"/>
    <p:sldId id="276" r:id="rId11"/>
    <p:sldId id="280" r:id="rId12"/>
    <p:sldId id="414" r:id="rId13"/>
    <p:sldId id="286" r:id="rId14"/>
    <p:sldId id="287" r:id="rId15"/>
    <p:sldId id="290" r:id="rId16"/>
    <p:sldId id="292" r:id="rId17"/>
    <p:sldId id="294" r:id="rId18"/>
    <p:sldId id="295" r:id="rId19"/>
    <p:sldId id="296" r:id="rId20"/>
    <p:sldId id="297" r:id="rId21"/>
    <p:sldId id="298" r:id="rId22"/>
    <p:sldId id="299" r:id="rId23"/>
    <p:sldId id="300" r:id="rId24"/>
    <p:sldId id="301" r:id="rId25"/>
    <p:sldId id="302" r:id="rId26"/>
    <p:sldId id="304" r:id="rId27"/>
    <p:sldId id="307" r:id="rId28"/>
    <p:sldId id="309"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5" r:id="rId42"/>
    <p:sldId id="327" r:id="rId43"/>
    <p:sldId id="328" r:id="rId44"/>
    <p:sldId id="329" r:id="rId45"/>
    <p:sldId id="334" r:id="rId46"/>
    <p:sldId id="336" r:id="rId47"/>
    <p:sldId id="337" r:id="rId48"/>
    <p:sldId id="339" r:id="rId4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FF66"/>
    <a:srgbClr val="66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9" autoAdjust="0"/>
    <p:restoredTop sz="88929" autoAdjust="0"/>
  </p:normalViewPr>
  <p:slideViewPr>
    <p:cSldViewPr>
      <p:cViewPr varScale="1">
        <p:scale>
          <a:sx n="57" d="100"/>
          <a:sy n="57" d="100"/>
        </p:scale>
        <p:origin x="1227" y="69"/>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19</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20</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21</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22</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23</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24</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25</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26</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27</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28</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11</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29</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32</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33</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34</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35</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36</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37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12</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39</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40</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41</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42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43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45</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46</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47</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48</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13</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14</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15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17</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18</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t>第</a:t>
            </a:r>
            <a:r>
              <a:rPr lang="zh-CN" altLang="en-US" sz="4000" dirty="0"/>
              <a:t> </a:t>
            </a:r>
            <a:r>
              <a:rPr lang="en-US" altLang="zh-CN" dirty="0"/>
              <a:t>1</a:t>
            </a:r>
            <a:r>
              <a:rPr lang="en-US" altLang="zh-CN" sz="4000" dirty="0"/>
              <a:t> </a:t>
            </a:r>
            <a:r>
              <a:rPr lang="zh-CN" altLang="en-US" dirty="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互联网基础结构发展的三个阶段</a:t>
            </a:r>
            <a:endParaRPr lang="zh-CN" altLang="en-US" sz="3600" dirty="0"/>
          </a:p>
        </p:txBody>
      </p:sp>
      <p:sp>
        <p:nvSpPr>
          <p:cNvPr id="3" name="内容占位符 2"/>
          <p:cNvSpPr>
            <a:spLocks noGrp="1"/>
          </p:cNvSpPr>
          <p:nvPr>
            <p:ph idx="1"/>
          </p:nvPr>
        </p:nvSpPr>
        <p:spPr>
          <a:xfrm>
            <a:off x="495300" y="1080447"/>
            <a:ext cx="9066212" cy="1628473"/>
          </a:xfrm>
        </p:spPr>
        <p:txBody>
          <a:bodyPr/>
          <a:lstStyle/>
          <a:p>
            <a:pPr>
              <a:lnSpc>
                <a:spcPct val="100000"/>
              </a:lnSpc>
            </a:pPr>
            <a:r>
              <a:rPr lang="zh-CN" altLang="en-US" sz="2400" dirty="0">
                <a:solidFill>
                  <a:srgbClr val="FF0000"/>
                </a:solidFill>
              </a:rPr>
              <a:t>第一阶段：</a:t>
            </a:r>
            <a:r>
              <a:rPr lang="zh-CN" altLang="en-US" sz="2400" dirty="0"/>
              <a:t>从单个网络 </a:t>
            </a:r>
            <a:r>
              <a:rPr lang="en-US" altLang="zh-CN" sz="2400" dirty="0"/>
              <a:t>ARPANET </a:t>
            </a:r>
            <a:r>
              <a:rPr lang="zh-CN" altLang="en-US" sz="2400" dirty="0"/>
              <a:t>向互联网发展的过程。 </a:t>
            </a:r>
          </a:p>
          <a:p>
            <a:pPr>
              <a:lnSpc>
                <a:spcPct val="100000"/>
              </a:lnSpc>
            </a:pPr>
            <a:r>
              <a:rPr lang="en-US" altLang="zh-CN" sz="2000" dirty="0"/>
              <a:t>1983 </a:t>
            </a:r>
            <a:r>
              <a:rPr lang="zh-CN" altLang="en-US" sz="2000" dirty="0"/>
              <a:t>年， </a:t>
            </a:r>
            <a:r>
              <a:rPr lang="en-US" altLang="zh-CN" sz="2000" dirty="0"/>
              <a:t>TCP/IP </a:t>
            </a:r>
            <a:r>
              <a:rPr lang="zh-CN" altLang="en-US" sz="2000" dirty="0"/>
              <a:t>协议成为 </a:t>
            </a:r>
            <a:r>
              <a:rPr lang="en-US" altLang="zh-CN" sz="2000" dirty="0"/>
              <a:t>ARPANET </a:t>
            </a:r>
            <a:r>
              <a:rPr lang="zh-CN" altLang="en-US" sz="2000" dirty="0"/>
              <a:t>的标准协议，</a:t>
            </a:r>
            <a:r>
              <a:rPr lang="zh-CN" altLang="zh-CN" sz="2000" dirty="0"/>
              <a:t>使所有使用</a:t>
            </a:r>
            <a:r>
              <a:rPr lang="en-US" altLang="zh-CN" sz="2000" dirty="0"/>
              <a:t> TCP/IP </a:t>
            </a:r>
            <a:r>
              <a:rPr lang="zh-CN" altLang="zh-CN" sz="2000" dirty="0"/>
              <a:t>的计算机都能利用互连网相互通信</a:t>
            </a:r>
            <a:r>
              <a:rPr lang="zh-CN" altLang="en-US" sz="2000" dirty="0"/>
              <a:t>。</a:t>
            </a:r>
          </a:p>
          <a:p>
            <a:pPr>
              <a:lnSpc>
                <a:spcPct val="100000"/>
              </a:lnSpc>
            </a:pPr>
            <a:r>
              <a:rPr lang="zh-CN" altLang="en-US" sz="2000" dirty="0"/>
              <a:t>把 </a:t>
            </a:r>
            <a:r>
              <a:rPr lang="en-US" altLang="zh-CN" sz="2000" dirty="0"/>
              <a:t>1983 </a:t>
            </a:r>
            <a:r>
              <a:rPr lang="zh-CN" altLang="en-US" sz="2000" dirty="0"/>
              <a:t>年作为因特网的诞生时间；</a:t>
            </a:r>
            <a:r>
              <a:rPr lang="en-US" altLang="zh-CN" sz="2000" dirty="0"/>
              <a:t>1990</a:t>
            </a:r>
            <a:r>
              <a:rPr lang="zh-CN" altLang="zh-CN" sz="2000" dirty="0"/>
              <a:t>年</a:t>
            </a:r>
            <a:r>
              <a:rPr lang="zh-CN" altLang="en-US" sz="2000" dirty="0"/>
              <a:t>，</a:t>
            </a:r>
            <a:r>
              <a:rPr lang="en-US" altLang="zh-CN" sz="2000" dirty="0"/>
              <a:t>ARPANET </a:t>
            </a:r>
            <a:r>
              <a:rPr lang="zh-CN" altLang="zh-CN" sz="2000" dirty="0"/>
              <a:t>正式宣布关闭</a:t>
            </a:r>
            <a:r>
              <a:rPr lang="zh-CN" altLang="en-US" sz="2000" dirty="0"/>
              <a:t>。</a:t>
            </a:r>
            <a:endParaRPr lang="en-US" altLang="zh-CN" sz="2400" dirty="0"/>
          </a:p>
        </p:txBody>
      </p:sp>
      <p:sp>
        <p:nvSpPr>
          <p:cNvPr id="4" name="Rectangle 3"/>
          <p:cNvSpPr txBox="1">
            <a:spLocks noChangeArrowheads="1"/>
          </p:cNvSpPr>
          <p:nvPr/>
        </p:nvSpPr>
        <p:spPr bwMode="auto">
          <a:xfrm>
            <a:off x="488504" y="2664622"/>
            <a:ext cx="906621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400" dirty="0">
                <a:solidFill>
                  <a:srgbClr val="FF0000"/>
                </a:solidFill>
              </a:rPr>
              <a:t>第二阶段：</a:t>
            </a:r>
            <a:r>
              <a:rPr lang="zh-CN" altLang="en-US" sz="2400" dirty="0"/>
              <a:t>建成了三级结构的互联网，它是一个三级计算机网络，分为主干网、地区网和校园网（或企业网）。</a:t>
            </a:r>
            <a:endParaRPr lang="en-US" altLang="zh-CN" sz="2400" dirty="0"/>
          </a:p>
        </p:txBody>
      </p:sp>
      <p:grpSp>
        <p:nvGrpSpPr>
          <p:cNvPr id="5" name="组合 4"/>
          <p:cNvGrpSpPr/>
          <p:nvPr/>
        </p:nvGrpSpPr>
        <p:grpSpPr>
          <a:xfrm>
            <a:off x="747784" y="371703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337514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zh-CN" altLang="zh-CN" sz="3600" dirty="0"/>
              <a:t>互联网基础结构发展的三个阶段</a:t>
            </a:r>
            <a:endParaRPr lang="zh-CN" altLang="en-US" sz="3600" dirty="0"/>
          </a:p>
        </p:txBody>
      </p:sp>
      <p:sp>
        <p:nvSpPr>
          <p:cNvPr id="303107" name="Rectangle 3"/>
          <p:cNvSpPr>
            <a:spLocks noGrp="1" noChangeArrowheads="1"/>
          </p:cNvSpPr>
          <p:nvPr>
            <p:ph idx="1"/>
          </p:nvPr>
        </p:nvSpPr>
        <p:spPr>
          <a:xfrm>
            <a:off x="495300" y="1124745"/>
            <a:ext cx="9066212" cy="2376264"/>
          </a:xfrm>
        </p:spPr>
        <p:txBody>
          <a:bodyPr/>
          <a:lstStyle/>
          <a:p>
            <a:pPr>
              <a:lnSpc>
                <a:spcPct val="100000"/>
              </a:lnSpc>
            </a:pPr>
            <a:r>
              <a:rPr lang="zh-CN" altLang="en-US" sz="2400" dirty="0">
                <a:solidFill>
                  <a:srgbClr val="FF0000"/>
                </a:solidFill>
              </a:rPr>
              <a:t>第三阶段：</a:t>
            </a:r>
            <a:r>
              <a:rPr lang="zh-CN" altLang="en-US" sz="2400" dirty="0"/>
              <a:t>逐渐形成了多层次 </a:t>
            </a:r>
            <a:r>
              <a:rPr lang="en-US" altLang="zh-CN" sz="2400" dirty="0"/>
              <a:t>ISP </a:t>
            </a:r>
            <a:r>
              <a:rPr lang="zh-CN" altLang="en-US" sz="2400" dirty="0"/>
              <a:t>结构的互联网。 </a:t>
            </a:r>
            <a:endParaRPr lang="en-US" altLang="zh-CN" sz="2400" dirty="0"/>
          </a:p>
          <a:p>
            <a:pPr>
              <a:lnSpc>
                <a:spcPct val="100000"/>
              </a:lnSpc>
            </a:pPr>
            <a:r>
              <a:rPr lang="zh-CN" altLang="en-US" sz="2000" dirty="0"/>
              <a:t>出现了</a:t>
            </a:r>
            <a:r>
              <a:rPr lang="zh-CN" altLang="en-US" sz="2000" dirty="0">
                <a:solidFill>
                  <a:srgbClr val="0000CC"/>
                </a:solidFill>
              </a:rPr>
              <a:t>互联网服务提供者 </a:t>
            </a:r>
            <a:r>
              <a:rPr lang="en-US" altLang="zh-CN" sz="2000" dirty="0">
                <a:solidFill>
                  <a:srgbClr val="0000CC"/>
                </a:solidFill>
              </a:rPr>
              <a:t>ISP</a:t>
            </a:r>
            <a:r>
              <a:rPr lang="en-US" altLang="zh-CN" sz="2000" dirty="0"/>
              <a:t> (Internet Service Provider)</a:t>
            </a:r>
            <a:r>
              <a:rPr lang="zh-CN" altLang="en-US" sz="2000" dirty="0"/>
              <a:t>；用户通过</a:t>
            </a:r>
            <a:r>
              <a:rPr lang="en-US" altLang="zh-CN" sz="2000" dirty="0"/>
              <a:t>ISP</a:t>
            </a:r>
            <a:r>
              <a:rPr lang="zh-CN" altLang="en-US" sz="2000" dirty="0"/>
              <a:t>可以接入互联网（当然需要付费）。</a:t>
            </a:r>
            <a:endParaRPr lang="en-US" altLang="zh-CN" sz="2000" dirty="0"/>
          </a:p>
          <a:p>
            <a:pPr>
              <a:lnSpc>
                <a:spcPct val="100000"/>
              </a:lnSpc>
            </a:pPr>
            <a:r>
              <a:rPr lang="zh-CN" altLang="zh-CN" sz="2000" dirty="0"/>
              <a:t>根据提供服务的覆盖面积大小以及所拥有的</a:t>
            </a:r>
            <a:r>
              <a:rPr lang="en-US" altLang="zh-CN" sz="2000" dirty="0"/>
              <a:t> IP </a:t>
            </a:r>
            <a:r>
              <a:rPr lang="zh-CN" altLang="zh-CN" sz="2000" dirty="0"/>
              <a:t>地址数目的不同，</a:t>
            </a:r>
            <a:r>
              <a:rPr lang="en-US" altLang="zh-CN" sz="2000" dirty="0"/>
              <a:t>ISP </a:t>
            </a:r>
            <a:r>
              <a:rPr lang="zh-CN" altLang="zh-CN" sz="2000" dirty="0"/>
              <a:t>也分成为</a:t>
            </a:r>
            <a:r>
              <a:rPr lang="zh-CN" altLang="zh-CN" sz="2000" dirty="0">
                <a:solidFill>
                  <a:srgbClr val="0000CC"/>
                </a:solidFill>
              </a:rPr>
              <a:t>不同层次的</a:t>
            </a:r>
            <a:r>
              <a:rPr lang="en-US" altLang="zh-CN" sz="2000" dirty="0">
                <a:solidFill>
                  <a:srgbClr val="0000CC"/>
                </a:solidFill>
              </a:rPr>
              <a:t> ISP</a:t>
            </a:r>
            <a:r>
              <a:rPr lang="zh-CN" altLang="zh-CN" sz="2000" dirty="0"/>
              <a:t>：</a:t>
            </a:r>
            <a:r>
              <a:rPr lang="zh-CN" altLang="zh-CN" sz="2000" dirty="0">
                <a:solidFill>
                  <a:srgbClr val="FF0000"/>
                </a:solidFill>
              </a:rPr>
              <a:t>主干</a:t>
            </a:r>
            <a:r>
              <a:rPr lang="en-US" altLang="zh-CN" sz="2000" dirty="0">
                <a:solidFill>
                  <a:srgbClr val="FF0000"/>
                </a:solidFill>
              </a:rPr>
              <a:t> ISP</a:t>
            </a:r>
            <a:r>
              <a:rPr lang="zh-CN" altLang="zh-CN" sz="2000" dirty="0">
                <a:solidFill>
                  <a:srgbClr val="FF0000"/>
                </a:solidFill>
              </a:rPr>
              <a:t>、地区</a:t>
            </a:r>
            <a:r>
              <a:rPr lang="en-US" altLang="zh-CN" sz="2000" dirty="0">
                <a:solidFill>
                  <a:srgbClr val="FF0000"/>
                </a:solidFill>
              </a:rPr>
              <a:t> ISP </a:t>
            </a:r>
            <a:r>
              <a:rPr lang="zh-CN" altLang="zh-CN" sz="2000" dirty="0"/>
              <a:t>和</a:t>
            </a:r>
            <a:r>
              <a:rPr lang="en-US" altLang="zh-CN" sz="2000" dirty="0"/>
              <a:t> </a:t>
            </a:r>
            <a:r>
              <a:rPr lang="zh-CN" altLang="zh-CN" sz="2000" dirty="0">
                <a:solidFill>
                  <a:srgbClr val="FF0000"/>
                </a:solidFill>
              </a:rPr>
              <a:t>本地</a:t>
            </a:r>
            <a:r>
              <a:rPr lang="en-US" altLang="zh-CN" sz="2000" dirty="0">
                <a:solidFill>
                  <a:srgbClr val="FF0000"/>
                </a:solidFill>
              </a:rPr>
              <a:t> ISP</a:t>
            </a:r>
            <a:r>
              <a:rPr lang="zh-CN" altLang="zh-CN" sz="2000" dirty="0">
                <a:solidFill>
                  <a:srgbClr val="FF0000"/>
                </a:solidFill>
              </a:rPr>
              <a:t>。</a:t>
            </a:r>
            <a:endParaRPr lang="zh-CN" altLang="en-US" sz="2000" dirty="0">
              <a:solidFill>
                <a:srgbClr val="FF0000"/>
              </a:solidFill>
            </a:endParaRPr>
          </a:p>
          <a:p>
            <a:pPr>
              <a:lnSpc>
                <a:spcPct val="100000"/>
              </a:lnSpc>
            </a:pPr>
            <a:endParaRPr lang="zh-CN" altLang="en-US" sz="2400" dirty="0"/>
          </a:p>
        </p:txBody>
      </p:sp>
      <p:grpSp>
        <p:nvGrpSpPr>
          <p:cNvPr id="4" name="组合 3"/>
          <p:cNvGrpSpPr/>
          <p:nvPr/>
        </p:nvGrpSpPr>
        <p:grpSpPr>
          <a:xfrm>
            <a:off x="439997" y="3049559"/>
            <a:ext cx="9254121" cy="3763817"/>
            <a:chOff x="128464" y="1671030"/>
            <a:chExt cx="9763258" cy="3618422"/>
          </a:xfrm>
        </p:grpSpPr>
        <p:sp>
          <p:nvSpPr>
            <p:cNvPr id="5"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6"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7"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8"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9"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0"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1"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2"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3"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4"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5"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6"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7" name="Line 153"/>
            <p:cNvSpPr>
              <a:spLocks noChangeShapeType="1"/>
            </p:cNvSpPr>
            <p:nvPr/>
          </p:nvSpPr>
          <p:spPr bwMode="auto">
            <a:xfrm>
              <a:off x="5545808" y="1905683"/>
              <a:ext cx="1214172" cy="2992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8"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19"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0"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1"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2"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3"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4"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5"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6"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7"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28"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29"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0"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1"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3"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5" name="Line 173"/>
            <p:cNvSpPr>
              <a:spLocks noChangeShapeType="1"/>
            </p:cNvSpPr>
            <p:nvPr/>
          </p:nvSpPr>
          <p:spPr bwMode="auto">
            <a:xfrm flipV="1">
              <a:off x="2487158" y="190568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6" name="Line 174"/>
            <p:cNvSpPr>
              <a:spLocks noChangeShapeType="1"/>
            </p:cNvSpPr>
            <p:nvPr/>
          </p:nvSpPr>
          <p:spPr bwMode="auto">
            <a:xfrm flipV="1">
              <a:off x="2936885" y="2277962"/>
              <a:ext cx="3823096" cy="1444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7"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8"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40" name="Oval 178"/>
            <p:cNvSpPr>
              <a:spLocks noChangeArrowheads="1"/>
            </p:cNvSpPr>
            <p:nvPr/>
          </p:nvSpPr>
          <p:spPr bwMode="auto">
            <a:xfrm>
              <a:off x="909250" y="2155613"/>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41"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42"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43"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44" name="Oval 182"/>
            <p:cNvSpPr>
              <a:spLocks noChangeArrowheads="1"/>
            </p:cNvSpPr>
            <p:nvPr/>
          </p:nvSpPr>
          <p:spPr bwMode="auto">
            <a:xfrm>
              <a:off x="3640279" y="1671030"/>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45" name="Oval 183"/>
            <p:cNvSpPr>
              <a:spLocks noChangeArrowheads="1"/>
            </p:cNvSpPr>
            <p:nvPr/>
          </p:nvSpPr>
          <p:spPr bwMode="auto">
            <a:xfrm>
              <a:off x="6369589" y="196658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46"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47"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48"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49"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50"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51"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52"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53" name="Group 191"/>
            <p:cNvGrpSpPr>
              <a:grpSpLocks/>
            </p:cNvGrpSpPr>
            <p:nvPr/>
          </p:nvGrpSpPr>
          <p:grpSpPr bwMode="auto">
            <a:xfrm>
              <a:off x="7305156" y="3084414"/>
              <a:ext cx="586449" cy="355600"/>
              <a:chOff x="3334" y="255"/>
              <a:chExt cx="341" cy="224"/>
            </a:xfrm>
          </p:grpSpPr>
          <p:pic>
            <p:nvPicPr>
              <p:cNvPr id="66"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7"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latin typeface="Arial" pitchFamily="34" charset="0"/>
                    <a:ea typeface="黑体" pitchFamily="2" charset="-122"/>
                    <a:cs typeface="Arial" pitchFamily="34" charset="0"/>
                  </a:rPr>
                  <a:t>IXP</a:t>
                </a:r>
              </a:p>
            </p:txBody>
          </p:sp>
        </p:grpSp>
        <p:sp>
          <p:nvSpPr>
            <p:cNvPr id="54"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55"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56" name="Group 196"/>
            <p:cNvGrpSpPr>
              <a:grpSpLocks/>
            </p:cNvGrpSpPr>
            <p:nvPr/>
          </p:nvGrpSpPr>
          <p:grpSpPr bwMode="auto">
            <a:xfrm>
              <a:off x="1724431" y="4725889"/>
              <a:ext cx="964803" cy="563563"/>
              <a:chOff x="295" y="2432"/>
              <a:chExt cx="561" cy="355"/>
            </a:xfrm>
          </p:grpSpPr>
          <p:pic>
            <p:nvPicPr>
              <p:cNvPr id="64"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57" name="Group 199"/>
            <p:cNvGrpSpPr>
              <a:grpSpLocks/>
            </p:cNvGrpSpPr>
            <p:nvPr/>
          </p:nvGrpSpPr>
          <p:grpSpPr bwMode="auto">
            <a:xfrm>
              <a:off x="2739108" y="4725889"/>
              <a:ext cx="964803" cy="563563"/>
              <a:chOff x="295" y="2432"/>
              <a:chExt cx="561" cy="355"/>
            </a:xfrm>
          </p:grpSpPr>
          <p:pic>
            <p:nvPicPr>
              <p:cNvPr id="62"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58"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59"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60"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61"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2" name="椭圆 1"/>
          <p:cNvSpPr/>
          <p:nvPr/>
        </p:nvSpPr>
        <p:spPr bwMode="auto">
          <a:xfrm>
            <a:off x="7095727" y="4294329"/>
            <a:ext cx="813423" cy="786839"/>
          </a:xfrm>
          <a:prstGeom prst="ellipse">
            <a:avLst/>
          </a:prstGeom>
          <a:noFill/>
          <a:ln w="38100"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repeatCount="3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zh-CN" altLang="zh-CN" sz="3600" dirty="0"/>
              <a:t>互联网基础结构发展的三个阶段</a:t>
            </a:r>
            <a:endParaRPr lang="zh-CN" altLang="en-US" sz="3600" dirty="0"/>
          </a:p>
        </p:txBody>
      </p:sp>
      <p:sp>
        <p:nvSpPr>
          <p:cNvPr id="70" name="Text Box 7"/>
          <p:cNvSpPr txBox="1">
            <a:spLocks noChangeArrowheads="1"/>
          </p:cNvSpPr>
          <p:nvPr/>
        </p:nvSpPr>
        <p:spPr bwMode="auto">
          <a:xfrm>
            <a:off x="416496" y="1250757"/>
            <a:ext cx="90730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99"/>
                </a:solidFill>
                <a:latin typeface="Arial" pitchFamily="34" charset="0"/>
                <a:ea typeface="黑体" pitchFamily="2" charset="-122"/>
                <a:cs typeface="Arial" pitchFamily="34" charset="0"/>
              </a:rPr>
              <a:t>到</a:t>
            </a:r>
            <a:r>
              <a:rPr lang="en-US" altLang="zh-CN" sz="2800" b="1" dirty="0">
                <a:solidFill>
                  <a:srgbClr val="000099"/>
                </a:solidFill>
                <a:latin typeface="Arial" pitchFamily="34" charset="0"/>
                <a:ea typeface="黑体" pitchFamily="2" charset="-122"/>
                <a:cs typeface="Arial" pitchFamily="34" charset="0"/>
              </a:rPr>
              <a:t>2016</a:t>
            </a:r>
            <a:r>
              <a:rPr lang="zh-CN" altLang="zh-CN" sz="2800" b="1" dirty="0">
                <a:solidFill>
                  <a:srgbClr val="000099"/>
                </a:solidFill>
                <a:latin typeface="Arial" pitchFamily="34" charset="0"/>
                <a:ea typeface="黑体" pitchFamily="2" charset="-122"/>
                <a:cs typeface="Arial" pitchFamily="34" charset="0"/>
              </a:rPr>
              <a:t>年</a:t>
            </a:r>
            <a:r>
              <a:rPr lang="en-US" altLang="zh-CN" sz="2800" b="1" dirty="0">
                <a:solidFill>
                  <a:srgbClr val="000099"/>
                </a:solidFill>
                <a:latin typeface="Arial" pitchFamily="34" charset="0"/>
                <a:ea typeface="黑体" pitchFamily="2" charset="-122"/>
                <a:cs typeface="Arial" pitchFamily="34" charset="0"/>
              </a:rPr>
              <a:t>3</a:t>
            </a:r>
            <a:r>
              <a:rPr lang="zh-CN" altLang="zh-CN" sz="2800" b="1" dirty="0">
                <a:solidFill>
                  <a:srgbClr val="000099"/>
                </a:solidFill>
                <a:latin typeface="Arial" pitchFamily="34" charset="0"/>
                <a:ea typeface="黑体" pitchFamily="2" charset="-122"/>
                <a:cs typeface="Arial" pitchFamily="34" charset="0"/>
              </a:rPr>
              <a:t>月，全球已经有</a:t>
            </a:r>
            <a:r>
              <a:rPr lang="en-US" altLang="zh-CN" sz="2800" b="1" dirty="0">
                <a:solidFill>
                  <a:srgbClr val="000099"/>
                </a:solidFill>
                <a:latin typeface="Arial" pitchFamily="34" charset="0"/>
                <a:ea typeface="黑体" pitchFamily="2" charset="-122"/>
                <a:cs typeface="Arial" pitchFamily="34" charset="0"/>
              </a:rPr>
              <a:t> 226 </a:t>
            </a:r>
            <a:r>
              <a:rPr lang="zh-CN" altLang="zh-CN" sz="2800" b="1" dirty="0">
                <a:solidFill>
                  <a:srgbClr val="000099"/>
                </a:solidFill>
                <a:latin typeface="Arial" pitchFamily="34" charset="0"/>
                <a:ea typeface="黑体" pitchFamily="2" charset="-122"/>
                <a:cs typeface="Arial" pitchFamily="34" charset="0"/>
              </a:rPr>
              <a:t>个</a:t>
            </a:r>
            <a:r>
              <a:rPr lang="en-US" altLang="zh-CN" sz="2800" b="1" dirty="0">
                <a:solidFill>
                  <a:srgbClr val="000099"/>
                </a:solidFill>
                <a:latin typeface="Arial" pitchFamily="34" charset="0"/>
                <a:ea typeface="黑体" pitchFamily="2" charset="-122"/>
                <a:cs typeface="Arial" pitchFamily="34" charset="0"/>
              </a:rPr>
              <a:t> IXP</a:t>
            </a:r>
            <a:r>
              <a:rPr lang="zh-CN" altLang="zh-CN" sz="2800" b="1" dirty="0">
                <a:solidFill>
                  <a:srgbClr val="000099"/>
                </a:solidFill>
                <a:latin typeface="Arial" pitchFamily="34" charset="0"/>
                <a:ea typeface="黑体" pitchFamily="2" charset="-122"/>
                <a:cs typeface="Arial" pitchFamily="34" charset="0"/>
              </a:rPr>
              <a:t>，分布在</a:t>
            </a:r>
            <a:r>
              <a:rPr lang="en-US" altLang="zh-CN" sz="2800" b="1" dirty="0">
                <a:solidFill>
                  <a:srgbClr val="000099"/>
                </a:solidFill>
                <a:latin typeface="Arial" pitchFamily="34" charset="0"/>
                <a:ea typeface="黑体" pitchFamily="2" charset="-122"/>
                <a:cs typeface="Arial" pitchFamily="34" charset="0"/>
              </a:rPr>
              <a:t> 172 </a:t>
            </a:r>
            <a:r>
              <a:rPr lang="zh-CN" altLang="zh-CN" sz="2800" b="1" dirty="0">
                <a:solidFill>
                  <a:srgbClr val="000099"/>
                </a:solidFill>
                <a:latin typeface="Arial" pitchFamily="34" charset="0"/>
                <a:ea typeface="黑体" pitchFamily="2" charset="-122"/>
                <a:cs typeface="Arial" pitchFamily="34" charset="0"/>
              </a:rPr>
              <a:t>个国家和地区</a:t>
            </a:r>
            <a:r>
              <a:rPr lang="zh-CN" altLang="en-US" sz="2800" b="1" dirty="0">
                <a:solidFill>
                  <a:srgbClr val="000099"/>
                </a:solidFill>
                <a:latin typeface="Arial" pitchFamily="34" charset="0"/>
                <a:ea typeface="黑体" pitchFamily="2" charset="-122"/>
                <a:cs typeface="Arial" pitchFamily="34" charset="0"/>
              </a:rPr>
              <a:t>。但</a:t>
            </a:r>
            <a:r>
              <a:rPr lang="zh-CN" altLang="zh-CN" sz="2800" b="1" dirty="0">
                <a:solidFill>
                  <a:srgbClr val="000099"/>
                </a:solidFill>
                <a:latin typeface="Arial" pitchFamily="34" charset="0"/>
                <a:ea typeface="黑体" pitchFamily="2" charset="-122"/>
                <a:cs typeface="Arial" pitchFamily="34" charset="0"/>
              </a:rPr>
              <a:t>互联网的发展在全世界还很不平衡</a:t>
            </a:r>
            <a:r>
              <a:rPr lang="zh-CN" altLang="en-US" sz="2800" b="1" dirty="0">
                <a:solidFill>
                  <a:srgbClr val="000099"/>
                </a:solidFill>
                <a:latin typeface="Arial" pitchFamily="34" charset="0"/>
                <a:ea typeface="黑体" pitchFamily="2" charset="-122"/>
                <a:cs typeface="Arial" pitchFamily="34" charset="0"/>
              </a:rPr>
              <a:t>。</a:t>
            </a:r>
          </a:p>
        </p:txBody>
      </p:sp>
      <p:pic>
        <p:nvPicPr>
          <p:cNvPr id="71" name="图片 70"/>
          <p:cNvPicPr/>
          <p:nvPr/>
        </p:nvPicPr>
        <p:blipFill>
          <a:blip r:embed="rId3" cstate="print"/>
          <a:srcRect l="23654" t="16245" r="32539" b="43791"/>
          <a:stretch>
            <a:fillRect/>
          </a:stretch>
        </p:blipFill>
        <p:spPr bwMode="auto">
          <a:xfrm>
            <a:off x="2000672" y="2348880"/>
            <a:ext cx="6264696" cy="3830940"/>
          </a:xfrm>
          <a:prstGeom prst="rect">
            <a:avLst/>
          </a:prstGeom>
          <a:noFill/>
          <a:ln w="9525">
            <a:noFill/>
            <a:miter lim="800000"/>
            <a:headEnd/>
            <a:tailEnd/>
          </a:ln>
        </p:spPr>
      </p:pic>
      <p:sp>
        <p:nvSpPr>
          <p:cNvPr id="72" name="矩形 71"/>
          <p:cNvSpPr/>
          <p:nvPr/>
        </p:nvSpPr>
        <p:spPr>
          <a:xfrm>
            <a:off x="1136576" y="6237312"/>
            <a:ext cx="7992888" cy="461665"/>
          </a:xfrm>
          <a:prstGeom prst="rect">
            <a:avLst/>
          </a:prstGeom>
        </p:spPr>
        <p:txBody>
          <a:bodyPr wrap="square">
            <a:spAutoFit/>
          </a:bodyPr>
          <a:lstStyle/>
          <a:p>
            <a:pPr algn="ctr"/>
            <a:r>
              <a:rPr lang="zh-CN" altLang="zh-CN" sz="2400" b="1" dirty="0">
                <a:latin typeface="Arial" pitchFamily="34" charset="0"/>
                <a:ea typeface="黑体" pitchFamily="2" charset="-122"/>
                <a:cs typeface="Arial" pitchFamily="34" charset="0"/>
              </a:rPr>
              <a:t>互联网交换点</a:t>
            </a:r>
            <a:r>
              <a:rPr lang="en-US" altLang="zh-CN" sz="2400" b="1" dirty="0">
                <a:latin typeface="Arial" pitchFamily="34" charset="0"/>
                <a:ea typeface="黑体" pitchFamily="2" charset="-122"/>
                <a:cs typeface="Arial" pitchFamily="34" charset="0"/>
              </a:rPr>
              <a:t> IXP </a:t>
            </a:r>
            <a:r>
              <a:rPr lang="zh-CN" altLang="zh-CN" sz="2400" b="1" dirty="0">
                <a:latin typeface="Arial" pitchFamily="34" charset="0"/>
                <a:ea typeface="黑体" pitchFamily="2" charset="-122"/>
                <a:cs typeface="Arial" pitchFamily="34" charset="0"/>
              </a:rPr>
              <a:t>在全球的分布图（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293635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zh-CN" dirty="0"/>
              <a:t>互联网的标准化工作</a:t>
            </a:r>
            <a:endParaRPr lang="zh-CN" altLang="en-US" dirty="0"/>
          </a:p>
        </p:txBody>
      </p:sp>
      <p:grpSp>
        <p:nvGrpSpPr>
          <p:cNvPr id="3" name="组合 2"/>
          <p:cNvGrpSpPr/>
          <p:nvPr/>
        </p:nvGrpSpPr>
        <p:grpSpPr>
          <a:xfrm>
            <a:off x="416496" y="1988840"/>
            <a:ext cx="9283437" cy="3888432"/>
            <a:chOff x="350837" y="1988494"/>
            <a:chExt cx="9283437" cy="3888432"/>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1988494"/>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482206"/>
              <a:ext cx="295804" cy="5149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482206"/>
              <a:ext cx="342238" cy="5149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互联网研究指导小组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ea typeface="黑体" pitchFamily="2" charset="-122"/>
                </a:rPr>
                <a:t>互联网研究部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ea typeface="黑体" pitchFamily="2" charset="-122"/>
                </a:rPr>
                <a:t>互联网工程部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互联网工程指导小组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互联网体系结构</a:t>
              </a: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322959" y="1184970"/>
            <a:ext cx="9583042" cy="566309"/>
          </a:xfrm>
          <a:prstGeom prst="rect">
            <a:avLst/>
          </a:prstGeom>
        </p:spPr>
        <p:txBody>
          <a:bodyPr wrap="square">
            <a:spAutoFit/>
          </a:bodyPr>
          <a:lstStyle/>
          <a:p>
            <a:pPr>
              <a:lnSpc>
                <a:spcPct val="110000"/>
              </a:lnSpc>
            </a:pPr>
            <a:r>
              <a:rPr lang="zh-CN" altLang="zh-CN" sz="2800" b="1" dirty="0">
                <a:latin typeface="+mn-lt"/>
                <a:ea typeface="黑体" pitchFamily="2" charset="-122"/>
              </a:rPr>
              <a:t>互联网标准化工作对互联网的发展起到了非常重要的作用</a:t>
            </a:r>
            <a:r>
              <a:rPr lang="zh-CN" altLang="en-US" sz="2800" b="1" dirty="0">
                <a:latin typeface="+mn-lt"/>
                <a:ea typeface="黑体" pitchFamily="2" charset="-122"/>
              </a:rPr>
              <a:t>。</a:t>
            </a:r>
          </a:p>
        </p:txBody>
      </p:sp>
      <p:sp>
        <p:nvSpPr>
          <p:cNvPr id="38" name="矩形 37"/>
          <p:cNvSpPr/>
          <p:nvPr/>
        </p:nvSpPr>
        <p:spPr>
          <a:xfrm>
            <a:off x="322958" y="6165304"/>
            <a:ext cx="9489504" cy="584775"/>
          </a:xfrm>
          <a:prstGeom prst="rect">
            <a:avLst/>
          </a:prstGeom>
          <a:solidFill>
            <a:srgbClr val="00B0F0"/>
          </a:solidFill>
        </p:spPr>
        <p:txBody>
          <a:bodyPr wrap="square">
            <a:spAutoFit/>
          </a:bodyPr>
          <a:lstStyle/>
          <a:p>
            <a:pPr algn="ctr"/>
            <a:r>
              <a:rPr lang="zh-CN" altLang="zh-CN" sz="3200" b="1" dirty="0">
                <a:latin typeface="+mn-lt"/>
                <a:ea typeface="黑体" pitchFamily="2" charset="-122"/>
              </a:rPr>
              <a:t>所有互联网标准都以</a:t>
            </a:r>
            <a:r>
              <a:rPr lang="en-US" altLang="zh-CN" sz="3200" b="1" dirty="0">
                <a:latin typeface="+mn-lt"/>
                <a:ea typeface="黑体" pitchFamily="2" charset="-122"/>
              </a:rPr>
              <a:t> RFC </a:t>
            </a:r>
            <a:r>
              <a:rPr lang="zh-CN" altLang="zh-CN" sz="3200" b="1" dirty="0">
                <a:latin typeface="+mn-lt"/>
                <a:ea typeface="黑体" pitchFamily="2" charset="-122"/>
              </a:rPr>
              <a:t>的形式在互联网上发表</a:t>
            </a:r>
            <a:r>
              <a:rPr lang="zh-CN" altLang="en-US" sz="3200" b="1" dirty="0">
                <a:latin typeface="+mn-lt"/>
                <a:ea typeface="黑体" pitchFamily="2" charset="-122"/>
              </a:rPr>
              <a:t>。</a:t>
            </a:r>
          </a:p>
        </p:txBody>
      </p:sp>
    </p:spTree>
    <p:extLst>
      <p:ext uri="{BB962C8B-B14F-4D97-AF65-F5344CB8AC3E}">
        <p14:creationId xmlns:p14="http://schemas.microsoft.com/office/powerpoint/2010/main" val="80921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344488" y="908720"/>
            <a:ext cx="6984776" cy="792088"/>
          </a:xfrm>
        </p:spPr>
        <p:txBody>
          <a:bodyPr/>
          <a:lstStyle/>
          <a:p>
            <a:r>
              <a:rPr lang="zh-CN" altLang="en-US" sz="2800" dirty="0"/>
              <a:t>成为</a:t>
            </a:r>
            <a:r>
              <a:rPr lang="zh-CN" altLang="zh-CN" sz="2800" dirty="0"/>
              <a:t>互联网正式标准要经过三个阶段</a:t>
            </a:r>
            <a:r>
              <a:rPr lang="zh-CN" altLang="en-US" sz="2800" dirty="0"/>
              <a:t>：</a:t>
            </a:r>
          </a:p>
        </p:txBody>
      </p:sp>
      <p:sp>
        <p:nvSpPr>
          <p:cNvPr id="322563" name="Rectangle 3"/>
          <p:cNvSpPr>
            <a:spLocks noGrp="1" noChangeArrowheads="1"/>
          </p:cNvSpPr>
          <p:nvPr>
            <p:ph idx="1"/>
          </p:nvPr>
        </p:nvSpPr>
        <p:spPr>
          <a:xfrm>
            <a:off x="416496" y="1700808"/>
            <a:ext cx="9361040" cy="19442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000" dirty="0">
                <a:solidFill>
                  <a:srgbClr val="0000CC"/>
                </a:solidFill>
              </a:rPr>
              <a:t>互联网草案 </a:t>
            </a:r>
            <a:r>
              <a:rPr lang="en-US" altLang="zh-CN" sz="2000" dirty="0"/>
              <a:t>(Internet Draft) ——</a:t>
            </a:r>
            <a:r>
              <a:rPr lang="zh-CN" altLang="zh-CN" sz="2000" dirty="0"/>
              <a:t>有效期</a:t>
            </a:r>
            <a:r>
              <a:rPr lang="zh-CN" altLang="en-US" sz="2000" dirty="0"/>
              <a:t>为</a:t>
            </a:r>
            <a:r>
              <a:rPr lang="zh-CN" altLang="zh-CN" sz="2000" dirty="0"/>
              <a:t>六个月</a:t>
            </a:r>
            <a:r>
              <a:rPr lang="zh-CN" altLang="en-US" sz="2000" dirty="0"/>
              <a:t>。该阶段还</a:t>
            </a:r>
            <a:r>
              <a:rPr lang="zh-CN" altLang="en-US" sz="2000" dirty="0">
                <a:solidFill>
                  <a:srgbClr val="FF0000"/>
                </a:solidFill>
              </a:rPr>
              <a:t>不是</a:t>
            </a:r>
            <a:r>
              <a:rPr lang="zh-CN" altLang="en-US" sz="2000" dirty="0"/>
              <a:t> </a:t>
            </a:r>
            <a:r>
              <a:rPr lang="en-US" altLang="zh-CN" sz="2000" dirty="0"/>
              <a:t>RFC </a:t>
            </a:r>
            <a:r>
              <a:rPr lang="zh-CN" altLang="en-US" sz="2000" dirty="0"/>
              <a:t>文档。</a:t>
            </a:r>
          </a:p>
          <a:p>
            <a:r>
              <a:rPr lang="zh-CN" altLang="en-US" sz="2000" dirty="0">
                <a:solidFill>
                  <a:srgbClr val="0000CC"/>
                </a:solidFill>
              </a:rPr>
              <a:t>建议标准 </a:t>
            </a:r>
            <a:r>
              <a:rPr lang="en-US" altLang="zh-CN" sz="2000" dirty="0"/>
              <a:t>(Proposed Standard) ——</a:t>
            </a:r>
            <a:r>
              <a:rPr lang="zh-CN" altLang="en-US" sz="2000" dirty="0"/>
              <a:t>从这个阶段开始就成为 </a:t>
            </a:r>
            <a:r>
              <a:rPr lang="en-US" altLang="zh-CN" sz="2000" dirty="0"/>
              <a:t>RFC </a:t>
            </a:r>
            <a:r>
              <a:rPr lang="zh-CN" altLang="en-US" sz="2000" dirty="0"/>
              <a:t>文档。</a:t>
            </a:r>
          </a:p>
          <a:p>
            <a:r>
              <a:rPr lang="zh-CN" altLang="en-US" sz="2000" dirty="0">
                <a:solidFill>
                  <a:srgbClr val="0000CC"/>
                </a:solidFill>
              </a:rPr>
              <a:t>互联网标准 </a:t>
            </a:r>
            <a:r>
              <a:rPr lang="en-US" altLang="zh-CN" sz="2000" dirty="0"/>
              <a:t>(Internet Standard) ——</a:t>
            </a:r>
            <a:r>
              <a:rPr lang="zh-CN" altLang="zh-CN" sz="2000" dirty="0"/>
              <a:t>达到正式标准后，每个标准就分配到一个编号</a:t>
            </a:r>
            <a:r>
              <a:rPr lang="en-US" altLang="zh-CN" sz="2000" dirty="0"/>
              <a:t> STD xx</a:t>
            </a:r>
            <a:r>
              <a:rPr lang="zh-CN" altLang="zh-CN" sz="2000" dirty="0"/>
              <a:t>。</a:t>
            </a:r>
            <a:r>
              <a:rPr lang="en-US" altLang="zh-CN" sz="2000" dirty="0"/>
              <a:t> </a:t>
            </a:r>
            <a:r>
              <a:rPr lang="zh-CN" altLang="zh-CN" sz="2000" dirty="0"/>
              <a:t>一个标准可以和多个</a:t>
            </a:r>
            <a:r>
              <a:rPr lang="en-US" altLang="zh-CN" sz="2000" dirty="0"/>
              <a:t> RFC </a:t>
            </a:r>
            <a:r>
              <a:rPr lang="zh-CN" altLang="zh-CN" sz="2000" dirty="0"/>
              <a:t>文档关联。</a:t>
            </a:r>
            <a:endParaRPr lang="en-US" altLang="zh-CN" sz="2000" dirty="0"/>
          </a:p>
        </p:txBody>
      </p:sp>
      <p:sp>
        <p:nvSpPr>
          <p:cNvPr id="5" name="Rectangle 2"/>
          <p:cNvSpPr txBox="1">
            <a:spLocks noChangeArrowheads="1"/>
          </p:cNvSpPr>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CN" altLang="zh-CN"/>
              <a:t>互联网的标准化工作</a:t>
            </a:r>
            <a:endParaRPr lang="zh-CN" altLang="en-US" dirty="0"/>
          </a:p>
        </p:txBody>
      </p:sp>
      <p:grpSp>
        <p:nvGrpSpPr>
          <p:cNvPr id="6" name="组合 5"/>
          <p:cNvGrpSpPr/>
          <p:nvPr/>
        </p:nvGrpSpPr>
        <p:grpSpPr>
          <a:xfrm>
            <a:off x="704528" y="3257274"/>
            <a:ext cx="8518449" cy="3556102"/>
            <a:chOff x="428229" y="2033139"/>
            <a:chExt cx="8518449" cy="3556102"/>
          </a:xfrm>
        </p:grpSpPr>
        <p:sp>
          <p:nvSpPr>
            <p:cNvPr id="7"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9"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10"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11"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12"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13" name="Oval 10"/>
            <p:cNvSpPr>
              <a:spLocks noChangeArrowheads="1"/>
            </p:cNvSpPr>
            <p:nvPr/>
          </p:nvSpPr>
          <p:spPr bwMode="auto">
            <a:xfrm>
              <a:off x="3489458" y="2033139"/>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14"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5"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6"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Freeform 15"/>
            <p:cNvSpPr>
              <a:spLocks/>
            </p:cNvSpPr>
            <p:nvPr/>
          </p:nvSpPr>
          <p:spPr bwMode="auto">
            <a:xfrm>
              <a:off x="5677033" y="2309393"/>
              <a:ext cx="1855655" cy="635419"/>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 name="Freeform 16"/>
            <p:cNvSpPr>
              <a:spLocks/>
            </p:cNvSpPr>
            <p:nvPr/>
          </p:nvSpPr>
          <p:spPr bwMode="auto">
            <a:xfrm flipH="1">
              <a:off x="1587368" y="2309393"/>
              <a:ext cx="1853935" cy="63542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0"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1"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2"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3" name="Text Box 22"/>
            <p:cNvSpPr txBox="1">
              <a:spLocks noChangeArrowheads="1"/>
            </p:cNvSpPr>
            <p:nvPr/>
          </p:nvSpPr>
          <p:spPr bwMode="auto">
            <a:xfrm>
              <a:off x="3768063" y="2109339"/>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互联网草案</a:t>
              </a:r>
            </a:p>
          </p:txBody>
        </p:sp>
        <p:sp>
          <p:nvSpPr>
            <p:cNvPr id="24"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25"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chemeClr val="accent2"/>
                  </a:solidFill>
                  <a:ea typeface="黑体" pitchFamily="2" charset="-122"/>
                </a:rPr>
                <a:t>互联网标准</a:t>
              </a:r>
            </a:p>
          </p:txBody>
        </p:sp>
        <p:sp>
          <p:nvSpPr>
            <p:cNvPr id="26"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27"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28"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29"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0"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1" name="Rectangle 3"/>
          <p:cNvSpPr txBox="1">
            <a:spLocks noChangeArrowheads="1"/>
          </p:cNvSpPr>
          <p:nvPr/>
        </p:nvSpPr>
        <p:spPr bwMode="auto">
          <a:xfrm>
            <a:off x="200472" y="6021288"/>
            <a:ext cx="419200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zh-CN" altLang="en-US" sz="2400" dirty="0">
                <a:solidFill>
                  <a:srgbClr val="FF0000"/>
                </a:solidFill>
              </a:rPr>
              <a:t>各种 </a:t>
            </a:r>
            <a:r>
              <a:rPr lang="en-US" altLang="zh-CN" sz="2400" dirty="0">
                <a:solidFill>
                  <a:srgbClr val="FF0000"/>
                </a:solidFill>
              </a:rPr>
              <a:t>RFC </a:t>
            </a:r>
            <a:r>
              <a:rPr lang="zh-CN" altLang="en-US" sz="2400" dirty="0">
                <a:solidFill>
                  <a:srgbClr val="FF0000"/>
                </a:solidFill>
              </a:rPr>
              <a:t>之间的关系 </a:t>
            </a:r>
          </a:p>
        </p:txBody>
      </p:sp>
    </p:spTree>
    <p:extLst>
      <p:ext uri="{BB962C8B-B14F-4D97-AF65-F5344CB8AC3E}">
        <p14:creationId xmlns:p14="http://schemas.microsoft.com/office/powerpoint/2010/main" val="384666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a:xfrm>
            <a:off x="495300" y="1052736"/>
            <a:ext cx="9066212" cy="2016224"/>
          </a:xfrm>
        </p:spPr>
        <p:txBody>
          <a:bodyPr/>
          <a:lstStyle/>
          <a:p>
            <a:pPr>
              <a:buFont typeface="Wingdings" pitchFamily="2" charset="2"/>
              <a:buNone/>
            </a:pPr>
            <a:r>
              <a:rPr lang="zh-CN" altLang="en-US" sz="2400" dirty="0"/>
              <a:t>从互联网的工作方式上看，可以划分为两大块：</a:t>
            </a:r>
          </a:p>
          <a:p>
            <a:pPr>
              <a:buNone/>
            </a:pPr>
            <a:r>
              <a:rPr lang="en-US" altLang="zh-CN" sz="2000" dirty="0"/>
              <a:t>(1) </a:t>
            </a:r>
            <a:r>
              <a:rPr lang="zh-CN" altLang="en-US" sz="2000" dirty="0">
                <a:solidFill>
                  <a:srgbClr val="FF0000"/>
                </a:solidFill>
              </a:rPr>
              <a:t>边缘部分：</a:t>
            </a:r>
            <a:r>
              <a:rPr lang="zh-CN" altLang="en-US" sz="2000" dirty="0"/>
              <a:t> 由所有连接在互联网上的主机组成。这部分是用户直接使用的，用来进行通信（传送数据、音频或视频）和资源共享。</a:t>
            </a:r>
          </a:p>
          <a:p>
            <a:pPr>
              <a:buFont typeface="Wingdings" pitchFamily="2" charset="2"/>
              <a:buNone/>
            </a:pPr>
            <a:r>
              <a:rPr lang="en-US" altLang="zh-CN" sz="2000" dirty="0"/>
              <a:t>(2) </a:t>
            </a:r>
            <a:r>
              <a:rPr lang="zh-CN" altLang="en-US" sz="2000" dirty="0">
                <a:solidFill>
                  <a:srgbClr val="FF0000"/>
                </a:solidFill>
              </a:rPr>
              <a:t>核心部分：</a:t>
            </a:r>
            <a:r>
              <a:rPr lang="zh-CN" altLang="en-US" sz="2000" dirty="0"/>
              <a:t>由大量网络和连接这些网络的路由器组成。这部分是为边缘部分提供服务的（提供连通性和交换）。</a:t>
            </a:r>
          </a:p>
        </p:txBody>
      </p:sp>
      <p:grpSp>
        <p:nvGrpSpPr>
          <p:cNvPr id="4" name="组合 3"/>
          <p:cNvGrpSpPr/>
          <p:nvPr/>
        </p:nvGrpSpPr>
        <p:grpSpPr>
          <a:xfrm>
            <a:off x="877349" y="3091430"/>
            <a:ext cx="8252115" cy="3622228"/>
            <a:chOff x="560511" y="1484784"/>
            <a:chExt cx="8928993" cy="4536504"/>
          </a:xfrm>
        </p:grpSpPr>
        <p:sp>
          <p:nvSpPr>
            <p:cNvPr id="5"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 name="Group 8"/>
            <p:cNvGrpSpPr>
              <a:grpSpLocks/>
            </p:cNvGrpSpPr>
            <p:nvPr/>
          </p:nvGrpSpPr>
          <p:grpSpPr bwMode="auto">
            <a:xfrm rot="-448665">
              <a:off x="2355844" y="3421516"/>
              <a:ext cx="1056180" cy="583958"/>
              <a:chOff x="2949" y="196"/>
              <a:chExt cx="941" cy="598"/>
            </a:xfrm>
          </p:grpSpPr>
          <p:sp>
            <p:nvSpPr>
              <p:cNvPr id="7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20"/>
            <p:cNvGrpSpPr>
              <a:grpSpLocks/>
            </p:cNvGrpSpPr>
            <p:nvPr/>
          </p:nvGrpSpPr>
          <p:grpSpPr bwMode="auto">
            <a:xfrm rot="-448665">
              <a:off x="7012926" y="3365998"/>
              <a:ext cx="1083171" cy="654849"/>
              <a:chOff x="2949" y="196"/>
              <a:chExt cx="941" cy="598"/>
            </a:xfrm>
          </p:grpSpPr>
          <p:sp>
            <p:nvSpPr>
              <p:cNvPr id="62"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32"/>
            <p:cNvGrpSpPr>
              <a:grpSpLocks/>
            </p:cNvGrpSpPr>
            <p:nvPr/>
          </p:nvGrpSpPr>
          <p:grpSpPr bwMode="auto">
            <a:xfrm rot="-448665">
              <a:off x="3879465" y="4175623"/>
              <a:ext cx="1083171" cy="654849"/>
              <a:chOff x="2949" y="196"/>
              <a:chExt cx="941" cy="598"/>
            </a:xfrm>
          </p:grpSpPr>
          <p:sp>
            <p:nvSpPr>
              <p:cNvPr id="51"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44"/>
            <p:cNvGrpSpPr>
              <a:grpSpLocks/>
            </p:cNvGrpSpPr>
            <p:nvPr/>
          </p:nvGrpSpPr>
          <p:grpSpPr bwMode="auto">
            <a:xfrm rot="-448665">
              <a:off x="5881305" y="4175666"/>
              <a:ext cx="1080797" cy="654849"/>
              <a:chOff x="2949" y="196"/>
              <a:chExt cx="941" cy="598"/>
            </a:xfrm>
          </p:grpSpPr>
          <p:sp>
            <p:nvSpPr>
              <p:cNvPr id="40"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56"/>
            <p:cNvGrpSpPr>
              <a:grpSpLocks/>
            </p:cNvGrpSpPr>
            <p:nvPr/>
          </p:nvGrpSpPr>
          <p:grpSpPr bwMode="auto">
            <a:xfrm rot="-448665">
              <a:off x="4749647" y="2881856"/>
              <a:ext cx="1080797" cy="652715"/>
              <a:chOff x="2949" y="196"/>
              <a:chExt cx="941" cy="598"/>
            </a:xfrm>
          </p:grpSpPr>
          <p:sp>
            <p:nvSpPr>
              <p:cNvPr id="29"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4"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25"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a:solidFill>
                    <a:srgbClr val="333399"/>
                  </a:solidFill>
                  <a:ea typeface="黑体" pitchFamily="2" charset="-122"/>
                </a:rPr>
                <a:t>互联网的边缘部分</a:t>
              </a:r>
            </a:p>
          </p:txBody>
        </p:sp>
        <p:sp>
          <p:nvSpPr>
            <p:cNvPr id="26"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27"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28" name="Text Box 82"/>
            <p:cNvSpPr txBox="1">
              <a:spLocks noChangeArrowheads="1"/>
            </p:cNvSpPr>
            <p:nvPr/>
          </p:nvSpPr>
          <p:spPr bwMode="auto">
            <a:xfrm>
              <a:off x="3296816" y="2687686"/>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Tree>
    <p:extLst>
      <p:ext uri="{BB962C8B-B14F-4D97-AF65-F5344CB8AC3E}">
        <p14:creationId xmlns:p14="http://schemas.microsoft.com/office/powerpoint/2010/main" val="146511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
        <p:nvSpPr>
          <p:cNvPr id="330755" name="Rectangle 3"/>
          <p:cNvSpPr>
            <a:spLocks noGrp="1" noChangeArrowheads="1"/>
          </p:cNvSpPr>
          <p:nvPr>
            <p:ph idx="1"/>
          </p:nvPr>
        </p:nvSpPr>
        <p:spPr>
          <a:xfrm>
            <a:off x="495300" y="1196753"/>
            <a:ext cx="9066212" cy="3672408"/>
          </a:xfrm>
        </p:spPr>
        <p:txBody>
          <a:bodyPr/>
          <a:lstStyle/>
          <a:p>
            <a:r>
              <a:rPr lang="zh-CN" altLang="en-US" sz="2400" dirty="0"/>
              <a:t>处在互联网边缘的部分就是连接在互联网上的所有的主机。这些主机又称为</a:t>
            </a:r>
            <a:r>
              <a:rPr lang="zh-CN" altLang="en-US" sz="2400" dirty="0">
                <a:solidFill>
                  <a:srgbClr val="FF0000"/>
                </a:solidFill>
              </a:rPr>
              <a:t>端系统 </a:t>
            </a:r>
            <a:r>
              <a:rPr lang="en-US" altLang="zh-CN" sz="2400" dirty="0"/>
              <a:t>(end system)</a:t>
            </a:r>
            <a:r>
              <a:rPr lang="zh-CN" altLang="en-US" sz="2400" dirty="0"/>
              <a:t>。</a:t>
            </a:r>
          </a:p>
          <a:p>
            <a:r>
              <a:rPr lang="zh-CN" altLang="zh-CN" sz="2400" dirty="0">
                <a:solidFill>
                  <a:srgbClr val="FF0000"/>
                </a:solidFill>
              </a:rPr>
              <a:t>端系统在功能上可能有很大的差别</a:t>
            </a:r>
            <a:endParaRPr lang="en-US" altLang="zh-CN" sz="2400" dirty="0">
              <a:solidFill>
                <a:srgbClr val="FF0000"/>
              </a:solidFill>
            </a:endParaRPr>
          </a:p>
          <a:p>
            <a:pPr lvl="1"/>
            <a:r>
              <a:rPr lang="zh-CN" altLang="zh-CN" sz="2400" dirty="0"/>
              <a:t>小的端系统可以是一台普通个人电脑</a:t>
            </a:r>
            <a:r>
              <a:rPr lang="zh-CN" altLang="en-US" sz="2400" dirty="0"/>
              <a:t>，</a:t>
            </a:r>
            <a:r>
              <a:rPr lang="zh-CN" altLang="zh-CN" sz="2400" dirty="0"/>
              <a:t>具有上网功能的智能手机，甚至是一个很小的网络摄像头</a:t>
            </a:r>
            <a:r>
              <a:rPr lang="zh-CN" altLang="en-US" sz="2400" dirty="0"/>
              <a:t>。</a:t>
            </a:r>
            <a:endParaRPr lang="en-US" altLang="zh-CN" sz="2400" dirty="0"/>
          </a:p>
          <a:p>
            <a:pPr lvl="1"/>
            <a:r>
              <a:rPr lang="zh-CN" altLang="zh-CN" sz="2400" dirty="0"/>
              <a:t>大的端系统则可以是一台非常昂贵的大型计算机。</a:t>
            </a:r>
            <a:endParaRPr lang="en-US" altLang="zh-CN" sz="2400" dirty="0"/>
          </a:p>
          <a:p>
            <a:pPr lvl="1"/>
            <a:r>
              <a:rPr lang="zh-CN" altLang="zh-CN" sz="2400" dirty="0"/>
              <a:t>端系统的拥有者可以是个人，也可以是单位（如学校、企业、政府机关等），当然也可以是某个</a:t>
            </a:r>
            <a:r>
              <a:rPr lang="en-US" altLang="zh-CN" sz="2400" dirty="0"/>
              <a:t> ISP</a:t>
            </a:r>
            <a:r>
              <a:rPr lang="zh-CN" altLang="en-US" sz="2400" dirty="0"/>
              <a:t>。</a:t>
            </a:r>
          </a:p>
        </p:txBody>
      </p:sp>
      <p:sp>
        <p:nvSpPr>
          <p:cNvPr id="4" name="Rectangle 3"/>
          <p:cNvSpPr txBox="1">
            <a:spLocks noChangeArrowheads="1"/>
          </p:cNvSpPr>
          <p:nvPr/>
        </p:nvSpPr>
        <p:spPr bwMode="auto">
          <a:xfrm>
            <a:off x="560512" y="4869160"/>
            <a:ext cx="906621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400" dirty="0"/>
              <a:t> “端系统 </a:t>
            </a:r>
            <a:r>
              <a:rPr lang="en-US" altLang="zh-CN" sz="2400" dirty="0"/>
              <a:t>A </a:t>
            </a:r>
            <a:r>
              <a:rPr lang="zh-CN" altLang="en-US" sz="2400" dirty="0"/>
              <a:t>和端系统</a:t>
            </a:r>
            <a:r>
              <a:rPr lang="en-US" altLang="zh-CN" sz="2400" dirty="0"/>
              <a:t>B </a:t>
            </a:r>
            <a:r>
              <a:rPr lang="zh-CN" altLang="en-US" sz="2400" dirty="0"/>
              <a:t>进行通信”实际上是指：</a:t>
            </a:r>
            <a:r>
              <a:rPr lang="zh-CN" altLang="en-US" sz="2400" dirty="0">
                <a:solidFill>
                  <a:srgbClr val="FF0000"/>
                </a:solidFill>
              </a:rPr>
              <a:t>“运行在主机 </a:t>
            </a:r>
            <a:r>
              <a:rPr lang="en-US" altLang="zh-CN" sz="2400" dirty="0">
                <a:solidFill>
                  <a:srgbClr val="FF0000"/>
                </a:solidFill>
              </a:rPr>
              <a:t>A </a:t>
            </a:r>
            <a:r>
              <a:rPr lang="zh-CN" altLang="en-US" sz="2400" dirty="0">
                <a:solidFill>
                  <a:srgbClr val="FF0000"/>
                </a:solidFill>
              </a:rPr>
              <a:t>上的某个程序和运行在主机 </a:t>
            </a:r>
            <a:r>
              <a:rPr lang="en-US" altLang="zh-CN" sz="2400" dirty="0">
                <a:solidFill>
                  <a:srgbClr val="FF0000"/>
                </a:solidFill>
              </a:rPr>
              <a:t>B </a:t>
            </a:r>
            <a:r>
              <a:rPr lang="zh-CN" altLang="en-US" sz="2400" dirty="0">
                <a:solidFill>
                  <a:srgbClr val="FF0000"/>
                </a:solidFill>
              </a:rPr>
              <a:t>上的另一个程序进行通信”</a:t>
            </a:r>
            <a:r>
              <a:rPr lang="zh-CN" altLang="en-US" sz="2400" dirty="0"/>
              <a:t>。</a:t>
            </a:r>
          </a:p>
        </p:txBody>
      </p:sp>
      <p:sp>
        <p:nvSpPr>
          <p:cNvPr id="5" name="矩形 4"/>
          <p:cNvSpPr/>
          <p:nvPr/>
        </p:nvSpPr>
        <p:spPr>
          <a:xfrm>
            <a:off x="720389" y="5877272"/>
            <a:ext cx="8640960" cy="830997"/>
          </a:xfrm>
          <a:prstGeom prst="rect">
            <a:avLst/>
          </a:prstGeom>
          <a:solidFill>
            <a:srgbClr val="000099"/>
          </a:solidFill>
        </p:spPr>
        <p:txBody>
          <a:bodyPr wrap="square">
            <a:spAutoFit/>
          </a:bodyPr>
          <a:lstStyle/>
          <a:p>
            <a:r>
              <a:rPr lang="zh-CN" altLang="en-US" sz="2400" b="1" dirty="0">
                <a:solidFill>
                  <a:schemeClr val="bg1"/>
                </a:solidFill>
                <a:latin typeface="+mn-lt"/>
                <a:ea typeface="黑体" pitchFamily="2" charset="-122"/>
              </a:rPr>
              <a:t>即“主机 </a:t>
            </a:r>
            <a:r>
              <a:rPr lang="en-US" altLang="zh-CN" sz="2400" b="1" dirty="0">
                <a:solidFill>
                  <a:schemeClr val="bg1"/>
                </a:solidFill>
                <a:latin typeface="+mn-lt"/>
                <a:ea typeface="黑体" pitchFamily="2" charset="-122"/>
              </a:rPr>
              <a:t>A </a:t>
            </a:r>
            <a:r>
              <a:rPr lang="zh-CN" altLang="en-US" sz="2400" b="1" dirty="0">
                <a:solidFill>
                  <a:schemeClr val="bg1"/>
                </a:solidFill>
                <a:latin typeface="+mn-lt"/>
                <a:ea typeface="黑体" pitchFamily="2" charset="-122"/>
              </a:rPr>
              <a:t>的某个进程和主机 </a:t>
            </a:r>
            <a:r>
              <a:rPr lang="en-US" altLang="zh-CN" sz="2400" b="1" dirty="0">
                <a:solidFill>
                  <a:schemeClr val="bg1"/>
                </a:solidFill>
                <a:latin typeface="+mn-lt"/>
                <a:ea typeface="黑体" pitchFamily="2" charset="-122"/>
              </a:rPr>
              <a:t>B </a:t>
            </a:r>
            <a:r>
              <a:rPr lang="zh-CN" altLang="en-US" sz="2400" b="1" dirty="0">
                <a:solidFill>
                  <a:schemeClr val="bg1"/>
                </a:solidFill>
                <a:latin typeface="+mn-lt"/>
                <a:ea typeface="黑体" pitchFamily="2" charset="-122"/>
              </a:rPr>
              <a:t>上的另一个进程进行通信”。</a:t>
            </a:r>
            <a:endParaRPr lang="en-US" altLang="zh-CN" sz="2400" b="1" dirty="0">
              <a:solidFill>
                <a:schemeClr val="bg1"/>
              </a:solidFill>
              <a:latin typeface="+mn-lt"/>
              <a:ea typeface="黑体" pitchFamily="2" charset="-122"/>
            </a:endParaRPr>
          </a:p>
          <a:p>
            <a:r>
              <a:rPr lang="zh-CN" altLang="en-US" sz="2400" b="1" dirty="0">
                <a:solidFill>
                  <a:schemeClr val="bg1"/>
                </a:solidFill>
                <a:latin typeface="+mn-lt"/>
                <a:ea typeface="黑体" pitchFamily="2" charset="-122"/>
              </a:rPr>
              <a:t>简称为“计算机之间通信”。 </a:t>
            </a:r>
          </a:p>
        </p:txBody>
      </p:sp>
    </p:spTree>
    <p:extLst>
      <p:ext uri="{BB962C8B-B14F-4D97-AF65-F5344CB8AC3E}">
        <p14:creationId xmlns:p14="http://schemas.microsoft.com/office/powerpoint/2010/main" val="238899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a:t>端系统之间的两种通信方式</a:t>
            </a:r>
          </a:p>
        </p:txBody>
      </p:sp>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a:t>
            </a:r>
            <a:r>
              <a:rPr lang="en-US" altLang="zh-CN" dirty="0"/>
              <a:t>Client/Server</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Peer-to-Peer</a:t>
            </a:r>
            <a:r>
              <a:rPr lang="zh-CN" altLang="en-US" dirty="0"/>
              <a:t>方式 ，简称为 </a:t>
            </a:r>
            <a:r>
              <a:rPr lang="en-US" altLang="zh-CN" dirty="0"/>
              <a:t>P2P </a:t>
            </a:r>
            <a:r>
              <a:rPr lang="zh-CN" altLang="en-US" dirty="0"/>
              <a:t>方式。</a:t>
            </a:r>
          </a:p>
        </p:txBody>
      </p:sp>
    </p:spTree>
    <p:extLst>
      <p:ext uri="{BB962C8B-B14F-4D97-AF65-F5344CB8AC3E}">
        <p14:creationId xmlns:p14="http://schemas.microsoft.com/office/powerpoint/2010/main" val="20830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客户服务器方式</a:t>
            </a:r>
          </a:p>
        </p:txBody>
      </p:sp>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都是指通信中所涉及的两个应用进程。</a:t>
            </a:r>
          </a:p>
          <a:p>
            <a:r>
              <a:rPr lang="zh-CN" altLang="en-US" dirty="0"/>
              <a:t>客户</a:t>
            </a:r>
            <a:r>
              <a:rPr lang="en-US" altLang="zh-CN" dirty="0"/>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a:t>。</a:t>
            </a:r>
            <a:endParaRPr lang="en-US" altLang="zh-CN" dirty="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55" name="Microsoft ClipArt Gallery" r:id="rId5" imgW="2735263" imgH="3825875" progId="">
                  <p:embed/>
                </p:oleObj>
              </mc:Choice>
              <mc:Fallback>
                <p:oleObj name="Microsoft ClipArt Gallery" r:id="rId5" imgW="2735263" imgH="3825875"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提供服务</a:t>
            </a: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客户</a:t>
            </a:r>
            <a:r>
              <a:rPr lang="en-US" altLang="zh-CN" sz="3200" b="1" dirty="0">
                <a:latin typeface="+mn-lt"/>
                <a:ea typeface="黑体" pitchFamily="2" charset="-122"/>
              </a:rPr>
              <a:t>-</a:t>
            </a:r>
            <a:r>
              <a:rPr lang="zh-CN" altLang="zh-CN" sz="3200" b="1" dirty="0">
                <a:latin typeface="+mn-lt"/>
                <a:ea typeface="黑体" pitchFamily="2" charset="-122"/>
              </a:rPr>
              <a:t>服务器工作方式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计算机网络在信息时代中的作用</a:t>
            </a:r>
            <a:endParaRPr lang="en-US" altLang="zh-CN" dirty="0"/>
          </a:p>
          <a:p>
            <a:r>
              <a:rPr lang="en-US" altLang="zh-CN" dirty="0">
                <a:solidFill>
                  <a:srgbClr val="FF0000"/>
                </a:solidFill>
              </a:rPr>
              <a:t>1.2  </a:t>
            </a:r>
            <a:r>
              <a:rPr lang="zh-CN" altLang="zh-CN" dirty="0">
                <a:solidFill>
                  <a:srgbClr val="FF0000"/>
                </a:solidFill>
              </a:rPr>
              <a:t>互联网概述</a:t>
            </a:r>
            <a:endParaRPr lang="en-US" altLang="zh-CN" dirty="0">
              <a:solidFill>
                <a:srgbClr val="FF0000"/>
              </a:solidFill>
            </a:endParaRPr>
          </a:p>
          <a:p>
            <a:r>
              <a:rPr lang="en-US" altLang="zh-CN" dirty="0">
                <a:solidFill>
                  <a:srgbClr val="FF0000"/>
                </a:solidFill>
              </a:rPr>
              <a:t>1.3  </a:t>
            </a:r>
            <a:r>
              <a:rPr lang="zh-CN" altLang="zh-CN" dirty="0">
                <a:solidFill>
                  <a:srgbClr val="FF0000"/>
                </a:solidFill>
              </a:rPr>
              <a:t>互联网的组成</a:t>
            </a:r>
            <a:endParaRPr lang="en-US" altLang="zh-CN" dirty="0">
              <a:solidFill>
                <a:srgbClr val="FF0000"/>
              </a:solidFill>
            </a:endParaRPr>
          </a:p>
          <a:p>
            <a:r>
              <a:rPr lang="en-US" altLang="zh-CN" dirty="0"/>
              <a:t>1.4  </a:t>
            </a:r>
            <a:r>
              <a:rPr lang="zh-CN" altLang="zh-CN" dirty="0"/>
              <a:t>计算机网络在我国的发展</a:t>
            </a:r>
          </a:p>
          <a:p>
            <a:r>
              <a:rPr lang="en-US" altLang="zh-CN" dirty="0"/>
              <a:t>1.5  </a:t>
            </a:r>
            <a:r>
              <a:rPr lang="zh-CN" altLang="zh-CN" dirty="0"/>
              <a:t>计算机网络的类别</a:t>
            </a:r>
            <a:endParaRPr lang="en-US" altLang="zh-CN" dirty="0"/>
          </a:p>
          <a:p>
            <a:r>
              <a:rPr lang="en-US" altLang="zh-CN" dirty="0">
                <a:solidFill>
                  <a:srgbClr val="FF0000"/>
                </a:solidFill>
              </a:rPr>
              <a:t>1.6  </a:t>
            </a:r>
            <a:r>
              <a:rPr lang="zh-CN" altLang="zh-CN" dirty="0">
                <a:solidFill>
                  <a:srgbClr val="FF0000"/>
                </a:solidFill>
              </a:rPr>
              <a:t>计算机网络的性能</a:t>
            </a:r>
            <a:endParaRPr lang="en-US" altLang="zh-CN" dirty="0">
              <a:solidFill>
                <a:srgbClr val="FF0000"/>
              </a:solidFill>
            </a:endParaRPr>
          </a:p>
          <a:p>
            <a:r>
              <a:rPr lang="en-US" altLang="zh-CN" dirty="0">
                <a:solidFill>
                  <a:srgbClr val="FF0000"/>
                </a:solidFill>
              </a:rPr>
              <a:t>1.7  </a:t>
            </a:r>
            <a:r>
              <a:rPr lang="zh-CN" altLang="zh-CN" dirty="0">
                <a:solidFill>
                  <a:srgbClr val="FF0000"/>
                </a:solidFill>
              </a:rPr>
              <a:t>计算机网络的体系结构</a:t>
            </a:r>
            <a:endParaRPr lang="zh-CN" altLang="en-US" dirty="0">
              <a:solidFill>
                <a:srgbClr val="FF0000"/>
              </a:solidFill>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r>
              <a:rPr lang="zh-CN" altLang="en-US" dirty="0"/>
              <a:t>。</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9" name="Microsoft ClipArt Gallery" r:id="rId5" imgW="2735263" imgH="3825875" progId="">
                  <p:embed/>
                </p:oleObj>
              </mc:Choice>
              <mc:Fallback>
                <p:oleObj name="Microsoft ClipArt Gallery" r:id="rId5" imgW="2735263" imgH="3825875"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a:latin typeface="+mn-lt"/>
                <a:ea typeface="黑体" pitchFamily="2" charset="-122"/>
              </a:rPr>
              <a:t>P2P</a:t>
            </a:r>
            <a:r>
              <a:rPr lang="zh-CN" altLang="zh-CN" sz="3200" b="1" dirty="0">
                <a:latin typeface="+mn-lt"/>
                <a:ea typeface="黑体" pitchFamily="2" charset="-122"/>
              </a:rPr>
              <a:t>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a:xfrm>
            <a:off x="495300" y="1196752"/>
            <a:ext cx="9066212" cy="2736303"/>
          </a:xfrm>
        </p:spPr>
        <p:txBody>
          <a:bodyPr/>
          <a:lstStyle/>
          <a:p>
            <a:r>
              <a:rPr lang="zh-CN" altLang="en-US" sz="2800" dirty="0"/>
              <a:t>网络核心部分是互联网中最复杂的部分。</a:t>
            </a:r>
          </a:p>
          <a:p>
            <a:r>
              <a:rPr lang="zh-CN" altLang="en-US" sz="2800" dirty="0"/>
              <a:t>网络中的核心部分要向网络边缘中的大量主机提供连通性，使边缘部分中的任何一个主机都能够向其他主机通信（即传送或接收各种形式的数据）。</a:t>
            </a:r>
          </a:p>
          <a:p>
            <a:r>
              <a:rPr lang="zh-CN" altLang="en-US" sz="2800" dirty="0"/>
              <a:t>在网络核心部分起特殊作用的是</a:t>
            </a:r>
            <a:r>
              <a:rPr lang="zh-CN" altLang="en-US" sz="2800" dirty="0">
                <a:solidFill>
                  <a:srgbClr val="FF0000"/>
                </a:solidFill>
              </a:rPr>
              <a:t>路由器 </a:t>
            </a:r>
            <a:r>
              <a:rPr lang="en-US" altLang="zh-CN" sz="2800" dirty="0"/>
              <a:t>(router)</a:t>
            </a:r>
            <a:r>
              <a:rPr lang="zh-CN" altLang="en-US" sz="2800" dirty="0"/>
              <a:t>。 </a:t>
            </a:r>
          </a:p>
        </p:txBody>
      </p:sp>
      <p:sp>
        <p:nvSpPr>
          <p:cNvPr id="4" name="Rectangle 3"/>
          <p:cNvSpPr txBox="1">
            <a:spLocks noChangeArrowheads="1"/>
          </p:cNvSpPr>
          <p:nvPr/>
        </p:nvSpPr>
        <p:spPr bwMode="auto">
          <a:xfrm>
            <a:off x="488504" y="4005064"/>
            <a:ext cx="906621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800" dirty="0"/>
              <a:t>路由器是实现</a:t>
            </a:r>
            <a:r>
              <a:rPr lang="zh-CN" altLang="en-US" sz="2800" dirty="0">
                <a:solidFill>
                  <a:srgbClr val="FF0000"/>
                </a:solidFill>
              </a:rPr>
              <a:t>分组交换 </a:t>
            </a:r>
            <a:r>
              <a:rPr lang="en-US" altLang="zh-CN" sz="2800" dirty="0"/>
              <a:t>(packet switching) </a:t>
            </a:r>
            <a:r>
              <a:rPr lang="zh-CN" altLang="en-US" sz="2800" dirty="0"/>
              <a:t>的关键构件，其任务是</a:t>
            </a:r>
            <a:r>
              <a:rPr lang="zh-CN" altLang="en-US" sz="2800" dirty="0">
                <a:solidFill>
                  <a:srgbClr val="FF0000"/>
                </a:solidFill>
              </a:rPr>
              <a:t>转发</a:t>
            </a:r>
            <a:r>
              <a:rPr lang="zh-CN" altLang="en-US" sz="2800" dirty="0"/>
              <a:t>收到的分组，这是网络核心部分最重要的功能。</a:t>
            </a:r>
            <a:endParaRPr lang="en-US" altLang="zh-CN" sz="2800" dirty="0"/>
          </a:p>
          <a:p>
            <a:r>
              <a:rPr lang="zh-CN" altLang="en-US" sz="2800" dirty="0"/>
              <a:t>为了理解</a:t>
            </a:r>
            <a:r>
              <a:rPr lang="zh-CN" altLang="zh-CN" sz="2800" dirty="0"/>
              <a:t>分组交换，</a:t>
            </a:r>
            <a:r>
              <a:rPr lang="zh-CN" altLang="en-US" sz="2800" dirty="0"/>
              <a:t>首先了解</a:t>
            </a:r>
            <a:r>
              <a:rPr lang="zh-CN" altLang="zh-CN" sz="2800" dirty="0">
                <a:solidFill>
                  <a:srgbClr val="FF0000"/>
                </a:solidFill>
              </a:rPr>
              <a:t>电路交换</a:t>
            </a:r>
            <a:r>
              <a:rPr lang="zh-CN" altLang="en-US" sz="2800" dirty="0"/>
              <a:t>和</a:t>
            </a:r>
            <a:r>
              <a:rPr lang="zh-CN" altLang="en-US" sz="2800" dirty="0">
                <a:solidFill>
                  <a:srgbClr val="FF0000"/>
                </a:solidFill>
              </a:rPr>
              <a:t>分组</a:t>
            </a:r>
            <a:r>
              <a:rPr lang="zh-CN" altLang="zh-CN" sz="2800" dirty="0">
                <a:solidFill>
                  <a:srgbClr val="FF0000"/>
                </a:solidFill>
              </a:rPr>
              <a:t>交换</a:t>
            </a:r>
            <a:r>
              <a:rPr lang="zh-CN" altLang="zh-CN" sz="2800" dirty="0"/>
              <a:t>的基本概念</a:t>
            </a:r>
            <a:r>
              <a:rPr lang="zh-CN" altLang="en-US" sz="2800" dirty="0"/>
              <a:t>。</a:t>
            </a:r>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t>电路交换的主要特点</a:t>
            </a:r>
          </a:p>
        </p:txBody>
      </p:sp>
      <p:sp>
        <p:nvSpPr>
          <p:cNvPr id="33796" name="Text Box 4"/>
          <p:cNvSpPr txBox="1">
            <a:spLocks noChangeArrowheads="1"/>
          </p:cNvSpPr>
          <p:nvPr/>
        </p:nvSpPr>
        <p:spPr bwMode="auto">
          <a:xfrm>
            <a:off x="3814291" y="2060848"/>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1136576" y="2060848"/>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1466776" y="2511697"/>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4248472" cy="830997"/>
          </a:xfrm>
          <a:prstGeom prst="rect">
            <a:avLst/>
          </a:prstGeom>
          <a:solidFill>
            <a:srgbClr val="66FF66"/>
          </a:solidFill>
          <a:ln>
            <a:solidFill>
              <a:schemeClr val="tx1"/>
            </a:solidFill>
          </a:ln>
        </p:spPr>
        <p:txBody>
          <a:bodyPr wrap="square">
            <a:spAutoFit/>
          </a:bodyPr>
          <a:lstStyle/>
          <a:p>
            <a:pPr algn="ctr"/>
            <a:r>
              <a:rPr lang="en-US" altLang="zh-CN" sz="2400" b="1" dirty="0">
                <a:latin typeface="+mn-lt"/>
                <a:ea typeface="黑体" pitchFamily="2" charset="-122"/>
              </a:rPr>
              <a:t>2 </a:t>
            </a:r>
            <a:r>
              <a:rPr lang="zh-CN" altLang="en-US" sz="2400" b="1" dirty="0">
                <a:latin typeface="+mn-lt"/>
                <a:ea typeface="黑体" pitchFamily="2" charset="-122"/>
              </a:rPr>
              <a:t>部电话机只需要用 </a:t>
            </a:r>
            <a:r>
              <a:rPr lang="en-US" altLang="zh-CN" sz="2400" b="1" dirty="0">
                <a:latin typeface="+mn-lt"/>
                <a:ea typeface="黑体" pitchFamily="2" charset="-122"/>
              </a:rPr>
              <a:t>1 </a:t>
            </a:r>
            <a:r>
              <a:rPr lang="zh-CN" altLang="en-US" sz="2400" b="1" dirty="0">
                <a:latin typeface="+mn-lt"/>
                <a:ea typeface="黑体" pitchFamily="2" charset="-122"/>
              </a:rPr>
              <a:t>对电线直接连接就能够互相通话。 </a:t>
            </a:r>
          </a:p>
        </p:txBody>
      </p:sp>
      <p:sp>
        <p:nvSpPr>
          <p:cNvPr id="4" name="矩形 3"/>
          <p:cNvSpPr/>
          <p:nvPr/>
        </p:nvSpPr>
        <p:spPr>
          <a:xfrm>
            <a:off x="1408898" y="2618385"/>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两部电话直接相</a:t>
            </a:r>
            <a:r>
              <a:rPr lang="zh-CN" altLang="en-US" sz="2000" b="1" dirty="0">
                <a:latin typeface="+mn-lt"/>
                <a:ea typeface="黑体" pitchFamily="2" charset="-122"/>
              </a:rPr>
              <a:t>连</a:t>
            </a:r>
          </a:p>
        </p:txBody>
      </p:sp>
      <p:sp>
        <p:nvSpPr>
          <p:cNvPr id="9" name="矩形 8"/>
          <p:cNvSpPr/>
          <p:nvPr/>
        </p:nvSpPr>
        <p:spPr>
          <a:xfrm>
            <a:off x="704528" y="3102059"/>
            <a:ext cx="4248472" cy="830997"/>
          </a:xfrm>
          <a:prstGeom prst="rect">
            <a:avLst/>
          </a:prstGeom>
          <a:solidFill>
            <a:srgbClr val="66FF66"/>
          </a:solidFill>
          <a:ln>
            <a:solidFill>
              <a:schemeClr val="tx1"/>
            </a:solidFill>
          </a:ln>
        </p:spPr>
        <p:txBody>
          <a:bodyPr wrap="square">
            <a:spAutoFit/>
          </a:bodyPr>
          <a:lstStyle/>
          <a:p>
            <a:r>
              <a:rPr lang="en-US" altLang="zh-CN" sz="2400" b="1" dirty="0">
                <a:latin typeface="+mn-lt"/>
                <a:ea typeface="黑体" pitchFamily="2" charset="-122"/>
              </a:rPr>
              <a:t>5 </a:t>
            </a:r>
            <a:r>
              <a:rPr lang="zh-CN" altLang="en-US" sz="2400" b="1" dirty="0">
                <a:latin typeface="+mn-lt"/>
                <a:ea typeface="黑体" pitchFamily="2" charset="-122"/>
              </a:rPr>
              <a:t>部电话机两两直接相连，需 </a:t>
            </a:r>
            <a:r>
              <a:rPr lang="en-US" altLang="zh-CN" sz="2400" b="1" dirty="0">
                <a:latin typeface="+mn-lt"/>
                <a:ea typeface="黑体" pitchFamily="2" charset="-122"/>
              </a:rPr>
              <a:t>10 </a:t>
            </a:r>
            <a:r>
              <a:rPr lang="zh-CN" altLang="en-US" sz="2400" b="1" dirty="0">
                <a:latin typeface="+mn-lt"/>
                <a:ea typeface="黑体" pitchFamily="2" charset="-122"/>
              </a:rPr>
              <a:t>对电线。</a:t>
            </a:r>
          </a:p>
        </p:txBody>
      </p:sp>
      <p:sp>
        <p:nvSpPr>
          <p:cNvPr id="10" name="矩形 9"/>
          <p:cNvSpPr/>
          <p:nvPr/>
        </p:nvSpPr>
        <p:spPr>
          <a:xfrm>
            <a:off x="1366280" y="6413266"/>
            <a:ext cx="3571900" cy="400110"/>
          </a:xfrm>
          <a:prstGeom prst="rect">
            <a:avLst/>
          </a:prstGeom>
        </p:spPr>
        <p:txBody>
          <a:bodyPr wrap="square">
            <a:spAutoFit/>
          </a:bodyPr>
          <a:lstStyle/>
          <a:p>
            <a:pPr algn="ctr"/>
            <a:r>
              <a:rPr lang="en-US" altLang="zh-CN" sz="2000" b="1" dirty="0">
                <a:latin typeface="+mn-lt"/>
                <a:ea typeface="黑体" pitchFamily="2" charset="-122"/>
              </a:rPr>
              <a:t> (b) 5 </a:t>
            </a:r>
            <a:r>
              <a:rPr lang="zh-CN" altLang="zh-CN" sz="2000" b="1" dirty="0">
                <a:latin typeface="+mn-lt"/>
                <a:ea typeface="黑体" pitchFamily="2" charset="-122"/>
              </a:rPr>
              <a:t>部电话</a:t>
            </a:r>
            <a:r>
              <a:rPr lang="zh-CN" altLang="en-US" sz="2000" b="1" dirty="0">
                <a:latin typeface="+mn-lt"/>
                <a:ea typeface="黑体" pitchFamily="2" charset="-122"/>
              </a:rPr>
              <a:t>机两两直接</a:t>
            </a:r>
            <a:r>
              <a:rPr lang="zh-CN" altLang="zh-CN" sz="2000" b="1" dirty="0">
                <a:latin typeface="+mn-lt"/>
                <a:ea typeface="黑体" pitchFamily="2" charset="-122"/>
              </a:rPr>
              <a:t>相</a:t>
            </a:r>
            <a:r>
              <a:rPr lang="zh-CN" altLang="en-US" sz="2000" b="1" dirty="0">
                <a:latin typeface="+mn-lt"/>
                <a:ea typeface="黑体" pitchFamily="2" charset="-122"/>
              </a:rPr>
              <a:t>连</a:t>
            </a:r>
          </a:p>
        </p:txBody>
      </p:sp>
      <p:sp>
        <p:nvSpPr>
          <p:cNvPr id="11" name="Line 9"/>
          <p:cNvSpPr>
            <a:spLocks noChangeShapeType="1"/>
          </p:cNvSpPr>
          <p:nvPr/>
        </p:nvSpPr>
        <p:spPr bwMode="auto">
          <a:xfrm flipV="1">
            <a:off x="1591412" y="4338760"/>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3240692" y="4376860"/>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438350" y="5121397"/>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flipV="1">
            <a:off x="2490863" y="6145334"/>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3938927" y="5116634"/>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3147823" y="4375272"/>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flipH="1">
            <a:off x="2473665" y="4392734"/>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1620648" y="5113459"/>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1440070" y="5116634"/>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flipV="1">
            <a:off x="2525259" y="5164259"/>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Group 20"/>
          <p:cNvGrpSpPr>
            <a:grpSpLocks/>
          </p:cNvGrpSpPr>
          <p:nvPr/>
        </p:nvGrpSpPr>
        <p:grpSpPr bwMode="auto">
          <a:xfrm>
            <a:off x="1073754" y="3935535"/>
            <a:ext cx="4239286" cy="2416176"/>
            <a:chOff x="1824" y="1570"/>
            <a:chExt cx="2465" cy="1522"/>
          </a:xfrm>
        </p:grpSpPr>
        <p:sp>
          <p:nvSpPr>
            <p:cNvPr id="22"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23"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2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2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26"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
        <p:nvSpPr>
          <p:cNvPr id="27" name="矩形 26"/>
          <p:cNvSpPr/>
          <p:nvPr/>
        </p:nvSpPr>
        <p:spPr>
          <a:xfrm>
            <a:off x="5529064" y="1345992"/>
            <a:ext cx="3960440" cy="1938992"/>
          </a:xfrm>
          <a:prstGeom prst="rect">
            <a:avLst/>
          </a:prstGeom>
          <a:solidFill>
            <a:srgbClr val="66FF66"/>
          </a:solidFill>
          <a:ln>
            <a:solidFill>
              <a:schemeClr val="tx1"/>
            </a:solidFill>
          </a:ln>
        </p:spPr>
        <p:txBody>
          <a:bodyPr wrap="square">
            <a:spAutoFit/>
          </a:bodyPr>
          <a:lstStyle/>
          <a:p>
            <a:r>
              <a:rPr lang="en-US" altLang="zh-CN" sz="2400" b="1" dirty="0">
                <a:latin typeface="+mn-lt"/>
                <a:ea typeface="黑体" pitchFamily="2" charset="-122"/>
              </a:rPr>
              <a:t>N </a:t>
            </a:r>
            <a:r>
              <a:rPr lang="zh-CN" altLang="en-US" sz="2400" b="1" dirty="0">
                <a:latin typeface="+mn-lt"/>
                <a:ea typeface="黑体" pitchFamily="2" charset="-122"/>
              </a:rPr>
              <a:t>部电话机两两直接相连，需 </a:t>
            </a:r>
            <a:r>
              <a:rPr lang="en-US" altLang="zh-CN" sz="2400" b="1" dirty="0">
                <a:solidFill>
                  <a:srgbClr val="FF0000"/>
                </a:solidFill>
                <a:latin typeface="+mn-lt"/>
                <a:ea typeface="黑体" pitchFamily="2" charset="-122"/>
              </a:rPr>
              <a:t>N(N – 1)/2 </a:t>
            </a:r>
            <a:r>
              <a:rPr lang="zh-CN" altLang="en-US" sz="2400" b="1" dirty="0">
                <a:latin typeface="+mn-lt"/>
                <a:ea typeface="黑体" pitchFamily="2" charset="-122"/>
              </a:rPr>
              <a:t>对电线。</a:t>
            </a:r>
            <a:r>
              <a:rPr lang="zh-CN" altLang="en-US" sz="2400" b="1" dirty="0">
                <a:ea typeface="黑体" pitchFamily="2" charset="-122"/>
              </a:rPr>
              <a:t>这种直接连接方法</a:t>
            </a:r>
            <a:r>
              <a:rPr lang="zh-CN" altLang="en-US" sz="2400" b="1" dirty="0">
                <a:latin typeface="+mn-lt"/>
                <a:ea typeface="黑体" pitchFamily="2" charset="-122"/>
              </a:rPr>
              <a:t>所需要的电线对的数量与电话机数量的平方</a:t>
            </a:r>
            <a:r>
              <a:rPr lang="zh-CN" altLang="en-US" sz="2400" b="1" dirty="0">
                <a:solidFill>
                  <a:srgbClr val="FF0000"/>
                </a:solidFill>
                <a:latin typeface="+mn-lt"/>
                <a:ea typeface="黑体" pitchFamily="2" charset="-122"/>
              </a:rPr>
              <a:t>（ </a:t>
            </a:r>
            <a:r>
              <a:rPr lang="en-US" altLang="zh-CN" sz="2400" b="1" dirty="0">
                <a:solidFill>
                  <a:srgbClr val="FF0000"/>
                </a:solidFill>
                <a:latin typeface="+mn-lt"/>
                <a:ea typeface="黑体" pitchFamily="2" charset="-122"/>
              </a:rPr>
              <a:t>N</a:t>
            </a:r>
            <a:r>
              <a:rPr lang="en-US" altLang="zh-CN" sz="2400" b="1" baseline="30000" dirty="0">
                <a:solidFill>
                  <a:srgbClr val="FF0000"/>
                </a:solidFill>
                <a:latin typeface="+mn-lt"/>
                <a:ea typeface="黑体" pitchFamily="2" charset="-122"/>
              </a:rPr>
              <a:t>2</a:t>
            </a:r>
            <a:r>
              <a:rPr lang="en-US" altLang="zh-CN" sz="2400" b="1" dirty="0">
                <a:solidFill>
                  <a:srgbClr val="FF0000"/>
                </a:solidFill>
                <a:latin typeface="+mn-lt"/>
                <a:ea typeface="黑体" pitchFamily="2" charset="-122"/>
              </a:rPr>
              <a:t> </a:t>
            </a:r>
            <a:r>
              <a:rPr lang="zh-CN" altLang="en-US" sz="2400" b="1" dirty="0">
                <a:solidFill>
                  <a:srgbClr val="FF0000"/>
                </a:solidFill>
                <a:latin typeface="+mn-lt"/>
                <a:ea typeface="黑体" pitchFamily="2" charset="-122"/>
              </a:rPr>
              <a:t>）</a:t>
            </a:r>
            <a:r>
              <a:rPr lang="zh-CN" altLang="en-US" sz="2400" b="1" dirty="0">
                <a:latin typeface="+mn-lt"/>
                <a:ea typeface="黑体" pitchFamily="2" charset="-122"/>
              </a:rPr>
              <a:t>成正比。</a:t>
            </a:r>
            <a:endParaRPr lang="en-US" altLang="zh-CN" sz="2400" b="1" dirty="0">
              <a:latin typeface="+mn-lt"/>
              <a:ea typeface="黑体" pitchFamily="2" charset="-122"/>
            </a:endParaRPr>
          </a:p>
        </p:txBody>
      </p:sp>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53340" t="21760" b="5148"/>
          <a:stretch/>
        </p:blipFill>
        <p:spPr>
          <a:xfrm>
            <a:off x="6015084" y="3577084"/>
            <a:ext cx="2844384" cy="3132946"/>
          </a:xfrm>
          <a:prstGeom prst="rect">
            <a:avLst/>
          </a:prstGeom>
        </p:spPr>
      </p:pic>
    </p:spTree>
    <p:extLst>
      <p:ext uri="{BB962C8B-B14F-4D97-AF65-F5344CB8AC3E}">
        <p14:creationId xmlns:p14="http://schemas.microsoft.com/office/powerpoint/2010/main" val="281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30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30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grpId="0" nodeType="afterEffect">
                                  <p:stCondLst>
                                    <p:cond delay="30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900"/>
                            </p:stCondLst>
                            <p:childTnLst>
                              <p:par>
                                <p:cTn id="20" presetID="1" presetClass="entr" presetSubtype="0" fill="hold" grpId="0" nodeType="afterEffect">
                                  <p:stCondLst>
                                    <p:cond delay="30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1200"/>
                            </p:stCondLst>
                            <p:childTnLst>
                              <p:par>
                                <p:cTn id="23" presetID="1" presetClass="entr" presetSubtype="0" fill="hold" grpId="0" nodeType="afterEffect">
                                  <p:stCondLst>
                                    <p:cond delay="30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30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1800"/>
                            </p:stCondLst>
                            <p:childTnLst>
                              <p:par>
                                <p:cTn id="29" presetID="1" presetClass="entr" presetSubtype="0" fill="hold" grpId="0" nodeType="afterEffect">
                                  <p:stCondLst>
                                    <p:cond delay="3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2100"/>
                            </p:stCondLst>
                            <p:childTnLst>
                              <p:par>
                                <p:cTn id="32" presetID="1" presetClass="entr" presetSubtype="0" fill="hold" grpId="0" nodeType="afterEffect">
                                  <p:stCondLst>
                                    <p:cond delay="30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2400"/>
                            </p:stCondLst>
                            <p:childTnLst>
                              <p:par>
                                <p:cTn id="35" presetID="1" presetClass="entr" presetSubtype="0" fill="hold" grpId="0" nodeType="afterEffect">
                                  <p:stCondLst>
                                    <p:cond delay="30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2700"/>
                            </p:stCondLst>
                            <p:childTnLst>
                              <p:par>
                                <p:cTn id="38" presetID="1" presetClass="entr" presetSubtype="0" fill="hold" grpId="0" nodeType="afterEffect">
                                  <p:stCondLst>
                                    <p:cond delay="3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a:xfrm>
            <a:off x="495300" y="1052736"/>
            <a:ext cx="5321796" cy="936104"/>
          </a:xfrm>
        </p:spPr>
        <p:txBody>
          <a:bodyPr/>
          <a:lstStyle/>
          <a:p>
            <a:r>
              <a:rPr lang="zh-CN" altLang="en-US" sz="2400" dirty="0"/>
              <a:t>当电话机的数量增多时，就要使用</a:t>
            </a:r>
            <a:r>
              <a:rPr lang="zh-CN" altLang="en-US" sz="2400" dirty="0">
                <a:solidFill>
                  <a:srgbClr val="FF0000"/>
                </a:solidFill>
              </a:rPr>
              <a:t>交换机</a:t>
            </a:r>
            <a:r>
              <a:rPr lang="zh-CN" altLang="en-US" sz="2400" dirty="0"/>
              <a:t>来完成全网的交换任务。</a:t>
            </a:r>
            <a:endParaRPr lang="en-US" altLang="zh-CN" sz="2400" dirty="0"/>
          </a:p>
        </p:txBody>
      </p:sp>
      <p:sp>
        <p:nvSpPr>
          <p:cNvPr id="35859" name="Text Box 19"/>
          <p:cNvSpPr txBox="1">
            <a:spLocks noChangeArrowheads="1"/>
          </p:cNvSpPr>
          <p:nvPr/>
        </p:nvSpPr>
        <p:spPr bwMode="auto">
          <a:xfrm rot="1458061">
            <a:off x="4172723" y="2044674"/>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3703185"/>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3703186"/>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3703185"/>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407785"/>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192042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2623685"/>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20642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2903085"/>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14292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263322"/>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271386"/>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055485"/>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3776210"/>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3558722"/>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354284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061710"/>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331835"/>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3807960"/>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126922"/>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320597"/>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406802" y="4862609"/>
            <a:ext cx="5266278" cy="1938992"/>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每一部电话都</a:t>
            </a:r>
            <a:r>
              <a:rPr lang="zh-CN" altLang="en-US" sz="2400" b="1" dirty="0">
                <a:latin typeface="+mn-lt"/>
                <a:ea typeface="黑体" pitchFamily="2" charset="-122"/>
              </a:rPr>
              <a:t>直接</a:t>
            </a:r>
            <a:r>
              <a:rPr lang="zh-CN" altLang="zh-CN" sz="2400" b="1" dirty="0">
                <a:latin typeface="+mn-lt"/>
                <a:ea typeface="黑体" pitchFamily="2" charset="-122"/>
              </a:rPr>
              <a:t>连接到交换机上，而交换机使用交换的方法，让电话用户彼此之间可以很方便地通信。</a:t>
            </a:r>
            <a:r>
              <a:rPr lang="zh-CN" altLang="en-US" sz="2400" b="1" dirty="0">
                <a:latin typeface="+mn-lt"/>
                <a:ea typeface="黑体" pitchFamily="2" charset="-122"/>
              </a:rPr>
              <a:t> 所采用的</a:t>
            </a:r>
            <a:r>
              <a:rPr lang="zh-CN" altLang="zh-CN" sz="2400" b="1" dirty="0">
                <a:latin typeface="+mn-lt"/>
                <a:ea typeface="黑体" pitchFamily="2" charset="-122"/>
              </a:rPr>
              <a:t>交换方式</a:t>
            </a:r>
            <a:r>
              <a:rPr lang="zh-CN" altLang="en-US" sz="2400" b="1" dirty="0">
                <a:latin typeface="+mn-lt"/>
                <a:ea typeface="黑体" pitchFamily="2" charset="-122"/>
              </a:rPr>
              <a:t>就</a:t>
            </a:r>
            <a:r>
              <a:rPr lang="zh-CN" altLang="zh-CN" sz="2400" b="1" dirty="0">
                <a:latin typeface="+mn-lt"/>
                <a:ea typeface="黑体" pitchFamily="2" charset="-122"/>
              </a:rPr>
              <a:t>是</a:t>
            </a:r>
            <a:r>
              <a:rPr lang="zh-CN" altLang="zh-CN" sz="2400" b="1" dirty="0">
                <a:solidFill>
                  <a:srgbClr val="FF0000"/>
                </a:solidFill>
                <a:latin typeface="+mn-lt"/>
                <a:ea typeface="黑体" pitchFamily="2" charset="-122"/>
              </a:rPr>
              <a:t>电路交换</a:t>
            </a:r>
            <a:r>
              <a:rPr lang="en-US" altLang="zh-CN" sz="2400" b="1" dirty="0">
                <a:solidFill>
                  <a:srgbClr val="FF0000"/>
                </a:solidFill>
                <a:latin typeface="+mn-lt"/>
                <a:ea typeface="黑体" pitchFamily="2" charset="-122"/>
              </a:rPr>
              <a:t> (circuit switching)</a:t>
            </a:r>
            <a:r>
              <a:rPr lang="zh-CN" altLang="en-US" sz="2400" b="1" dirty="0">
                <a:solidFill>
                  <a:srgbClr val="FF0000"/>
                </a:solidFill>
                <a:latin typeface="+mn-lt"/>
                <a:ea typeface="黑体" pitchFamily="2" charset="-122"/>
              </a:rPr>
              <a:t>。</a:t>
            </a:r>
          </a:p>
        </p:txBody>
      </p:sp>
      <p:sp>
        <p:nvSpPr>
          <p:cNvPr id="29" name="Rectangle 3"/>
          <p:cNvSpPr txBox="1">
            <a:spLocks noChangeArrowheads="1"/>
          </p:cNvSpPr>
          <p:nvPr/>
        </p:nvSpPr>
        <p:spPr bwMode="auto">
          <a:xfrm>
            <a:off x="5961112" y="2132856"/>
            <a:ext cx="3816424" cy="45247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a:lnSpc>
                <a:spcPct val="130000"/>
              </a:lnSpc>
            </a:pPr>
            <a:r>
              <a:rPr lang="zh-CN" altLang="en-US" sz="2400" dirty="0"/>
              <a:t>在这里，“</a:t>
            </a:r>
            <a:r>
              <a:rPr lang="zh-CN" altLang="en-US" sz="2400" dirty="0">
                <a:solidFill>
                  <a:srgbClr val="FF0000"/>
                </a:solidFill>
              </a:rPr>
              <a:t>交换</a:t>
            </a:r>
            <a:r>
              <a:rPr lang="zh-CN" altLang="en-US" sz="2400" dirty="0"/>
              <a:t>”</a:t>
            </a:r>
            <a:r>
              <a:rPr lang="en-US" altLang="zh-CN" sz="2400" dirty="0"/>
              <a:t>(switching)</a:t>
            </a:r>
            <a:r>
              <a:rPr lang="zh-CN" altLang="en-US" sz="2400" dirty="0"/>
              <a:t>的含义就是</a:t>
            </a:r>
            <a:r>
              <a:rPr lang="zh-CN" altLang="en-US" sz="2400" dirty="0">
                <a:solidFill>
                  <a:srgbClr val="FF0000"/>
                </a:solidFill>
              </a:rPr>
              <a:t>转接 </a:t>
            </a:r>
            <a:r>
              <a:rPr lang="en-US" altLang="zh-CN" sz="2400" dirty="0"/>
              <a:t>—— </a:t>
            </a:r>
            <a:r>
              <a:rPr lang="zh-CN" altLang="en-US" sz="2400" dirty="0"/>
              <a:t>把一条电话线转接到另一条电话线，使它们连通起来。</a:t>
            </a:r>
          </a:p>
          <a:p>
            <a:pPr>
              <a:lnSpc>
                <a:spcPct val="130000"/>
              </a:lnSpc>
            </a:pPr>
            <a:r>
              <a:rPr lang="zh-CN" altLang="en-US" sz="2400" dirty="0"/>
              <a:t>从通信资源的分配角度来看，“交换”就是按照某种方式</a:t>
            </a:r>
            <a:r>
              <a:rPr lang="zh-CN" altLang="en-US" sz="2400" dirty="0">
                <a:solidFill>
                  <a:srgbClr val="FF0000"/>
                </a:solidFill>
              </a:rPr>
              <a:t>动态地分配</a:t>
            </a:r>
            <a:r>
              <a:rPr lang="zh-CN" altLang="en-US" sz="2400" dirty="0"/>
              <a:t>传输线路的资源。 </a:t>
            </a:r>
          </a:p>
        </p:txBody>
      </p:sp>
      <p:sp>
        <p:nvSpPr>
          <p:cNvPr id="30" name="Rectangle 2"/>
          <p:cNvSpPr txBox="1">
            <a:spLocks noChangeArrowheads="1"/>
          </p:cNvSpPr>
          <p:nvPr/>
        </p:nvSpPr>
        <p:spPr bwMode="auto">
          <a:xfrm>
            <a:off x="6105128" y="1196752"/>
            <a:ext cx="369558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en-US" altLang="zh-CN" sz="3600" dirty="0"/>
              <a:t>“</a:t>
            </a:r>
            <a:r>
              <a:rPr lang="zh-CN" altLang="en-US" sz="3600" dirty="0"/>
              <a:t>交换”的含义</a:t>
            </a: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9">
                                            <p:bg/>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9">
                                            <p:txEl>
                                              <p:pRg st="0" end="0"/>
                                            </p:txEl>
                                          </p:spTgt>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P spid="29" grpId="0" build="p" animBg="1"/>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a:t>电路交换特点</a:t>
            </a:r>
          </a:p>
        </p:txBody>
      </p:sp>
      <p:sp>
        <p:nvSpPr>
          <p:cNvPr id="41987" name="Rectangle 3"/>
          <p:cNvSpPr>
            <a:spLocks noGrp="1" noChangeArrowheads="1"/>
          </p:cNvSpPr>
          <p:nvPr>
            <p:ph idx="1"/>
          </p:nvPr>
        </p:nvSpPr>
        <p:spPr>
          <a:xfrm>
            <a:off x="286335" y="1052736"/>
            <a:ext cx="5792276" cy="3312368"/>
          </a:xfrm>
        </p:spPr>
        <p:txBody>
          <a:bodyPr/>
          <a:lstStyle/>
          <a:p>
            <a:pPr>
              <a:lnSpc>
                <a:spcPct val="100000"/>
              </a:lnSpc>
            </a:pPr>
            <a:r>
              <a:rPr lang="zh-CN" altLang="en-US" sz="2400" dirty="0"/>
              <a:t>电路交换必定是</a:t>
            </a:r>
            <a:r>
              <a:rPr lang="zh-CN" altLang="en-US" sz="2400" dirty="0">
                <a:solidFill>
                  <a:srgbClr val="FF0000"/>
                </a:solidFill>
              </a:rPr>
              <a:t>面向连接</a:t>
            </a:r>
            <a:r>
              <a:rPr lang="zh-CN" altLang="en-US" sz="2400" dirty="0"/>
              <a:t>的。 </a:t>
            </a:r>
          </a:p>
          <a:p>
            <a:pPr>
              <a:lnSpc>
                <a:spcPct val="100000"/>
              </a:lnSpc>
            </a:pPr>
            <a:r>
              <a:rPr lang="zh-CN" altLang="en-US" sz="2400" dirty="0"/>
              <a:t>电路交换分为三个阶段：</a:t>
            </a:r>
          </a:p>
          <a:p>
            <a:pPr lvl="1">
              <a:lnSpc>
                <a:spcPct val="100000"/>
              </a:lnSpc>
            </a:pPr>
            <a:r>
              <a:rPr lang="zh-CN" altLang="en-US" sz="2400" dirty="0">
                <a:solidFill>
                  <a:srgbClr val="FF0000"/>
                </a:solidFill>
              </a:rPr>
              <a:t>建立连接：</a:t>
            </a:r>
            <a:r>
              <a:rPr lang="zh-CN" altLang="en-US" sz="2400" dirty="0"/>
              <a:t>建立</a:t>
            </a:r>
            <a:r>
              <a:rPr lang="zh-CN" altLang="zh-CN" sz="2400" dirty="0"/>
              <a:t>一条专用物理通路</a:t>
            </a:r>
            <a:r>
              <a:rPr lang="zh-CN" altLang="en-US" sz="2400" dirty="0"/>
              <a:t>，</a:t>
            </a:r>
            <a:r>
              <a:rPr lang="zh-CN" altLang="zh-CN" sz="2400" dirty="0"/>
              <a:t>保证双方通话时所需的通信资源在通信时不会被其他用户占用</a:t>
            </a:r>
            <a:r>
              <a:rPr lang="zh-CN" altLang="en-US" sz="2400" dirty="0"/>
              <a:t>；</a:t>
            </a:r>
            <a:endParaRPr lang="zh-CN" altLang="en-US" sz="2400" dirty="0">
              <a:solidFill>
                <a:srgbClr val="0000CC"/>
              </a:solidFill>
            </a:endParaRPr>
          </a:p>
          <a:p>
            <a:pPr lvl="1">
              <a:lnSpc>
                <a:spcPct val="100000"/>
              </a:lnSpc>
            </a:pPr>
            <a:r>
              <a:rPr lang="zh-CN" altLang="en-US" sz="2400" dirty="0">
                <a:solidFill>
                  <a:srgbClr val="FF0000"/>
                </a:solidFill>
              </a:rPr>
              <a:t>通信：</a:t>
            </a:r>
            <a:r>
              <a:rPr lang="zh-CN" altLang="zh-CN" sz="2400" dirty="0"/>
              <a:t>主叫和被叫双方互通电话</a:t>
            </a:r>
            <a:r>
              <a:rPr lang="zh-CN" altLang="en-US" sz="2400" dirty="0"/>
              <a:t>；</a:t>
            </a:r>
            <a:endParaRPr lang="zh-CN" altLang="en-US" sz="2400" dirty="0">
              <a:solidFill>
                <a:srgbClr val="0000CC"/>
              </a:solidFill>
            </a:endParaRPr>
          </a:p>
          <a:p>
            <a:pPr lvl="1">
              <a:lnSpc>
                <a:spcPct val="100000"/>
              </a:lnSpc>
            </a:pPr>
            <a:r>
              <a:rPr lang="zh-CN" altLang="en-US" sz="2400" dirty="0">
                <a:solidFill>
                  <a:srgbClr val="FF0000"/>
                </a:solidFill>
              </a:rPr>
              <a:t>释放连接：</a:t>
            </a:r>
            <a:r>
              <a:rPr lang="zh-CN" altLang="zh-CN" sz="2400" dirty="0"/>
              <a:t>释放刚才使用的专用物理通路（</a:t>
            </a:r>
            <a:r>
              <a:rPr lang="zh-CN" altLang="en-US" sz="2400" dirty="0"/>
              <a:t>释放</a:t>
            </a:r>
            <a:r>
              <a:rPr lang="zh-CN" altLang="zh-CN" sz="2400" dirty="0"/>
              <a:t>通信资源</a:t>
            </a:r>
            <a:r>
              <a:rPr lang="zh-CN" altLang="en-US" sz="2400" dirty="0"/>
              <a:t>）。</a:t>
            </a:r>
            <a:endParaRPr lang="zh-CN" altLang="en-US" sz="2400" dirty="0">
              <a:solidFill>
                <a:srgbClr val="0000CC"/>
              </a:solidFill>
            </a:endParaRPr>
          </a:p>
        </p:txBody>
      </p:sp>
      <p:grpSp>
        <p:nvGrpSpPr>
          <p:cNvPr id="4" name="组合 3"/>
          <p:cNvGrpSpPr/>
          <p:nvPr/>
        </p:nvGrpSpPr>
        <p:grpSpPr>
          <a:xfrm>
            <a:off x="1640334" y="4005064"/>
            <a:ext cx="8137202" cy="2376611"/>
            <a:chOff x="1064270" y="2564557"/>
            <a:chExt cx="7777162" cy="2160587"/>
          </a:xfrm>
        </p:grpSpPr>
        <p:grpSp>
          <p:nvGrpSpPr>
            <p:cNvPr id="5" name="Group 6"/>
            <p:cNvGrpSpPr>
              <a:grpSpLocks/>
            </p:cNvGrpSpPr>
            <p:nvPr/>
          </p:nvGrpSpPr>
          <p:grpSpPr bwMode="auto">
            <a:xfrm>
              <a:off x="2743845" y="2564557"/>
              <a:ext cx="4535487" cy="2160587"/>
              <a:chOff x="1680" y="240"/>
              <a:chExt cx="2529" cy="1270"/>
            </a:xfrm>
          </p:grpSpPr>
          <p:sp>
            <p:nvSpPr>
              <p:cNvPr id="45"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46"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47"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48"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49"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50"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51"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52"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53"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6"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8"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9"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10"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11"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14"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15"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16"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17"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18"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19"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20"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21"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22"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23"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6"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8"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29"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30" name="Group 56"/>
            <p:cNvGrpSpPr>
              <a:grpSpLocks/>
            </p:cNvGrpSpPr>
            <p:nvPr/>
          </p:nvGrpSpPr>
          <p:grpSpPr bwMode="auto">
            <a:xfrm flipH="1">
              <a:off x="7185670" y="3528169"/>
              <a:ext cx="1008062" cy="146050"/>
              <a:chOff x="1519" y="2160"/>
              <a:chExt cx="953" cy="227"/>
            </a:xfrm>
          </p:grpSpPr>
          <p:sp>
            <p:nvSpPr>
              <p:cNvPr id="40"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1"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3"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31" name="Group 64"/>
            <p:cNvGrpSpPr>
              <a:grpSpLocks/>
            </p:cNvGrpSpPr>
            <p:nvPr/>
          </p:nvGrpSpPr>
          <p:grpSpPr bwMode="auto">
            <a:xfrm>
              <a:off x="1713557" y="3501182"/>
              <a:ext cx="1008063" cy="146050"/>
              <a:chOff x="1519" y="2160"/>
              <a:chExt cx="953" cy="227"/>
            </a:xfrm>
          </p:grpSpPr>
          <p:sp>
            <p:nvSpPr>
              <p:cNvPr id="35"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6"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9"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2"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3"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4"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矩形 53"/>
          <p:cNvSpPr/>
          <p:nvPr/>
        </p:nvSpPr>
        <p:spPr>
          <a:xfrm>
            <a:off x="1246980" y="6395183"/>
            <a:ext cx="7738914" cy="461665"/>
          </a:xfrm>
          <a:prstGeom prst="rect">
            <a:avLst/>
          </a:prstGeom>
          <a:ln w="38100">
            <a:solidFill>
              <a:srgbClr val="FF0000"/>
            </a:solidFill>
          </a:ln>
        </p:spPr>
        <p:txBody>
          <a:bodyPr wrap="square">
            <a:spAutoFit/>
          </a:bodyPr>
          <a:lstStyle/>
          <a:p>
            <a:pPr algn="ctr"/>
            <a:r>
              <a:rPr lang="zh-CN" altLang="zh-CN" sz="2400" b="1" dirty="0">
                <a:solidFill>
                  <a:srgbClr val="FF0000"/>
                </a:solidFill>
                <a:latin typeface="+mn-lt"/>
                <a:ea typeface="黑体" pitchFamily="2" charset="-122"/>
              </a:rPr>
              <a:t>电路交换的用户始终占用端到端的通信资源</a:t>
            </a:r>
            <a:r>
              <a:rPr lang="zh-CN" altLang="en-US" sz="2400" b="1" dirty="0">
                <a:solidFill>
                  <a:srgbClr val="FF0000"/>
                </a:solidFill>
                <a:latin typeface="+mn-lt"/>
                <a:ea typeface="黑体" pitchFamily="2" charset="-122"/>
              </a:rPr>
              <a:t>。</a:t>
            </a:r>
          </a:p>
        </p:txBody>
      </p:sp>
      <p:sp>
        <p:nvSpPr>
          <p:cNvPr id="55" name="Rectangle 3"/>
          <p:cNvSpPr txBox="1">
            <a:spLocks noChangeArrowheads="1"/>
          </p:cNvSpPr>
          <p:nvPr/>
        </p:nvSpPr>
        <p:spPr bwMode="auto">
          <a:xfrm>
            <a:off x="6194392" y="1916831"/>
            <a:ext cx="3367566" cy="225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400" dirty="0"/>
              <a:t>计算机数据具有突发性，导致通信线路的</a:t>
            </a:r>
            <a:r>
              <a:rPr lang="zh-CN" altLang="en-US" sz="2400" dirty="0">
                <a:solidFill>
                  <a:srgbClr val="FF0000"/>
                </a:solidFill>
              </a:rPr>
              <a:t>利用率很低</a:t>
            </a:r>
            <a:r>
              <a:rPr lang="zh-CN" altLang="en-US" sz="2400" dirty="0"/>
              <a:t>（</a:t>
            </a:r>
            <a:r>
              <a:rPr lang="zh-CN" altLang="zh-CN" sz="2400" dirty="0"/>
              <a:t>用来传送数据的时间往往不到</a:t>
            </a:r>
            <a:r>
              <a:rPr lang="en-US" altLang="zh-CN" sz="2400" dirty="0"/>
              <a:t>10%</a:t>
            </a:r>
            <a:r>
              <a:rPr lang="zh-CN" altLang="zh-CN" sz="2400" dirty="0"/>
              <a:t>甚至</a:t>
            </a:r>
            <a:r>
              <a:rPr lang="en-US" altLang="zh-CN" sz="2400" dirty="0"/>
              <a:t>1% </a:t>
            </a:r>
            <a:r>
              <a:rPr lang="zh-CN" altLang="en-US" sz="2400" dirty="0"/>
              <a:t>）。</a:t>
            </a:r>
          </a:p>
        </p:txBody>
      </p:sp>
      <p:sp>
        <p:nvSpPr>
          <p:cNvPr id="56" name="Rectangle 2"/>
          <p:cNvSpPr txBox="1">
            <a:spLocks noChangeArrowheads="1"/>
          </p:cNvSpPr>
          <p:nvPr/>
        </p:nvSpPr>
        <p:spPr bwMode="auto">
          <a:xfrm>
            <a:off x="6249144" y="1052736"/>
            <a:ext cx="345638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zh-CN" altLang="en-US" sz="3200" dirty="0">
                <a:solidFill>
                  <a:srgbClr val="FF0000"/>
                </a:solidFill>
              </a:rPr>
              <a:t>电路交换的缺点</a:t>
            </a: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 calcmode="lin" valueType="num">
                                      <p:cBhvr>
                                        <p:cTn id="26" dur="500" fill="hold"/>
                                        <p:tgtEl>
                                          <p:spTgt spid="54"/>
                                        </p:tgtEl>
                                        <p:attrNameLst>
                                          <p:attrName>ppt_w</p:attrName>
                                        </p:attrNameLst>
                                      </p:cBhvr>
                                      <p:tavLst>
                                        <p:tav tm="0">
                                          <p:val>
                                            <p:fltVal val="0"/>
                                          </p:val>
                                        </p:tav>
                                        <p:tav tm="100000">
                                          <p:val>
                                            <p:strVal val="#ppt_w"/>
                                          </p:val>
                                        </p:tav>
                                      </p:tavLst>
                                    </p:anim>
                                    <p:anim calcmode="lin" valueType="num">
                                      <p:cBhvr>
                                        <p:cTn id="27" dur="500" fill="hold"/>
                                        <p:tgtEl>
                                          <p:spTgt spid="54"/>
                                        </p:tgtEl>
                                        <p:attrNameLst>
                                          <p:attrName>ppt_h</p:attrName>
                                        </p:attrNameLst>
                                      </p:cBhvr>
                                      <p:tavLst>
                                        <p:tav tm="0">
                                          <p:val>
                                            <p:fltVal val="0"/>
                                          </p:val>
                                        </p:tav>
                                        <p:tav tm="100000">
                                          <p:val>
                                            <p:strVal val="#ppt_h"/>
                                          </p:val>
                                        </p:tav>
                                      </p:tavLst>
                                    </p:anim>
                                    <p:animEffect transition="in" filter="fad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54" grpId="0" animBg="1"/>
      <p:bldP spid="55" grpId="0" build="p"/>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r>
              <a:rPr lang="zh-CN" altLang="en-US" dirty="0"/>
              <a:t>。</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什么是互联网？</a:t>
            </a:r>
          </a:p>
        </p:txBody>
      </p:sp>
      <p:sp>
        <p:nvSpPr>
          <p:cNvPr id="3" name="内容占位符 2"/>
          <p:cNvSpPr>
            <a:spLocks noGrp="1"/>
          </p:cNvSpPr>
          <p:nvPr>
            <p:ph idx="1"/>
          </p:nvPr>
        </p:nvSpPr>
        <p:spPr/>
        <p:txBody>
          <a:bodyPr/>
          <a:lstStyle/>
          <a:p>
            <a:r>
              <a:rPr lang="zh-CN" altLang="en-US" sz="2800" dirty="0"/>
              <a:t>互联网是</a:t>
            </a:r>
            <a:r>
              <a:rPr lang="zh-CN" altLang="zh-CN" sz="2800" dirty="0"/>
              <a:t>由数量极大的各种计算机网络互连起来</a:t>
            </a:r>
            <a:r>
              <a:rPr lang="zh-CN" altLang="en-US" sz="2800" dirty="0"/>
              <a:t>而形成的网络</a:t>
            </a:r>
            <a:r>
              <a:rPr lang="en-US" altLang="zh-CN" sz="2800" dirty="0"/>
              <a:t>—</a:t>
            </a:r>
            <a:r>
              <a:rPr lang="zh-CN" altLang="en-US" sz="2800" dirty="0">
                <a:solidFill>
                  <a:srgbClr val="FF0000"/>
                </a:solidFill>
              </a:rPr>
              <a:t>网络的网络（</a:t>
            </a:r>
            <a:r>
              <a:rPr lang="en-US" altLang="zh-CN" sz="2800" dirty="0">
                <a:solidFill>
                  <a:srgbClr val="FF0000"/>
                </a:solidFill>
              </a:rPr>
              <a:t>network of networks</a:t>
            </a:r>
            <a:r>
              <a:rPr lang="zh-CN" altLang="en-US" sz="2800" dirty="0">
                <a:solidFill>
                  <a:srgbClr val="FF0000"/>
                </a:solidFill>
              </a:rPr>
              <a:t>）</a:t>
            </a:r>
            <a:r>
              <a:rPr lang="zh-CN" altLang="en-US" sz="2800" dirty="0"/>
              <a:t>。</a:t>
            </a:r>
            <a:endParaRPr lang="en-US" altLang="zh-CN" sz="2800" dirty="0"/>
          </a:p>
        </p:txBody>
      </p:sp>
      <p:grpSp>
        <p:nvGrpSpPr>
          <p:cNvPr id="8" name="组合 7"/>
          <p:cNvGrpSpPr/>
          <p:nvPr/>
        </p:nvGrpSpPr>
        <p:grpSpPr>
          <a:xfrm>
            <a:off x="5385048" y="3274786"/>
            <a:ext cx="4049997" cy="3250558"/>
            <a:chOff x="5457379" y="1966938"/>
            <a:chExt cx="3552547" cy="2650627"/>
          </a:xfrm>
        </p:grpSpPr>
        <p:grpSp>
          <p:nvGrpSpPr>
            <p:cNvPr id="32" name="Group 1504"/>
            <p:cNvGrpSpPr>
              <a:grpSpLocks/>
            </p:cNvGrpSpPr>
            <p:nvPr/>
          </p:nvGrpSpPr>
          <p:grpSpPr bwMode="auto">
            <a:xfrm>
              <a:off x="5457379" y="1966938"/>
              <a:ext cx="3527425" cy="2160587"/>
              <a:chOff x="109" y="1226"/>
              <a:chExt cx="2516" cy="1675"/>
            </a:xfrm>
          </p:grpSpPr>
          <p:grpSp>
            <p:nvGrpSpPr>
              <p:cNvPr id="147" name="Group 1505"/>
              <p:cNvGrpSpPr>
                <a:grpSpLocks/>
              </p:cNvGrpSpPr>
              <p:nvPr/>
            </p:nvGrpSpPr>
            <p:grpSpPr bwMode="auto">
              <a:xfrm>
                <a:off x="109" y="1226"/>
                <a:ext cx="2516" cy="1675"/>
                <a:chOff x="109" y="1226"/>
                <a:chExt cx="2516" cy="1675"/>
              </a:xfrm>
            </p:grpSpPr>
            <p:grpSp>
              <p:nvGrpSpPr>
                <p:cNvPr id="149" name="Group 1506"/>
                <p:cNvGrpSpPr>
                  <a:grpSpLocks/>
                </p:cNvGrpSpPr>
                <p:nvPr/>
              </p:nvGrpSpPr>
              <p:grpSpPr bwMode="auto">
                <a:xfrm>
                  <a:off x="109" y="1226"/>
                  <a:ext cx="2516" cy="1675"/>
                  <a:chOff x="109" y="1226"/>
                  <a:chExt cx="2516" cy="1675"/>
                </a:xfrm>
              </p:grpSpPr>
              <p:sp>
                <p:nvSpPr>
                  <p:cNvPr id="151"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2"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3"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4"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5"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6"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7"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50"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48"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3"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4"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6"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7"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8" name="Text Box 1318"/>
            <p:cNvSpPr txBox="1">
              <a:spLocks noChangeArrowheads="1"/>
            </p:cNvSpPr>
            <p:nvPr/>
          </p:nvSpPr>
          <p:spPr bwMode="auto">
            <a:xfrm>
              <a:off x="5851753" y="4241106"/>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39"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0"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1"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2"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3"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4"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5"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6"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7"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49" name="Group 1320"/>
            <p:cNvGrpSpPr>
              <a:grpSpLocks/>
            </p:cNvGrpSpPr>
            <p:nvPr/>
          </p:nvGrpSpPr>
          <p:grpSpPr bwMode="auto">
            <a:xfrm>
              <a:off x="6176517" y="2182838"/>
              <a:ext cx="647700" cy="360362"/>
              <a:chOff x="2949" y="196"/>
              <a:chExt cx="941" cy="598"/>
            </a:xfrm>
          </p:grpSpPr>
          <p:sp>
            <p:nvSpPr>
              <p:cNvPr id="136"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7"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8"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9"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0"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1"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2"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3"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4"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5"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6"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0" name="Group 1344"/>
            <p:cNvGrpSpPr>
              <a:grpSpLocks/>
            </p:cNvGrpSpPr>
            <p:nvPr/>
          </p:nvGrpSpPr>
          <p:grpSpPr bwMode="auto">
            <a:xfrm>
              <a:off x="7616379" y="2182838"/>
              <a:ext cx="647700" cy="503237"/>
              <a:chOff x="2949" y="196"/>
              <a:chExt cx="941" cy="598"/>
            </a:xfrm>
          </p:grpSpPr>
          <p:sp>
            <p:nvSpPr>
              <p:cNvPr id="125"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6"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7"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8"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9"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0"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4"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5"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1" name="Group 1356"/>
            <p:cNvGrpSpPr>
              <a:grpSpLocks/>
            </p:cNvGrpSpPr>
            <p:nvPr/>
          </p:nvGrpSpPr>
          <p:grpSpPr bwMode="auto">
            <a:xfrm rot="-1072061">
              <a:off x="5562154" y="2732113"/>
              <a:ext cx="673100" cy="430212"/>
              <a:chOff x="2949" y="196"/>
              <a:chExt cx="941" cy="598"/>
            </a:xfrm>
          </p:grpSpPr>
          <p:sp>
            <p:nvSpPr>
              <p:cNvPr id="114"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9"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1"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2" name="Group 1428"/>
            <p:cNvGrpSpPr>
              <a:grpSpLocks/>
            </p:cNvGrpSpPr>
            <p:nvPr/>
          </p:nvGrpSpPr>
          <p:grpSpPr bwMode="auto">
            <a:xfrm rot="-854928">
              <a:off x="6014592" y="3344888"/>
              <a:ext cx="574675" cy="503237"/>
              <a:chOff x="2949" y="196"/>
              <a:chExt cx="941" cy="598"/>
            </a:xfrm>
          </p:grpSpPr>
          <p:sp>
            <p:nvSpPr>
              <p:cNvPr id="10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53"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54" name="Group 1404"/>
            <p:cNvGrpSpPr>
              <a:grpSpLocks/>
            </p:cNvGrpSpPr>
            <p:nvPr/>
          </p:nvGrpSpPr>
          <p:grpSpPr bwMode="auto">
            <a:xfrm rot="-666782">
              <a:off x="7621142" y="3468713"/>
              <a:ext cx="536575" cy="427037"/>
              <a:chOff x="2949" y="196"/>
              <a:chExt cx="941" cy="598"/>
            </a:xfrm>
          </p:grpSpPr>
          <p:sp>
            <p:nvSpPr>
              <p:cNvPr id="92"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4"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5"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6"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1"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5" name="Group 1416"/>
            <p:cNvGrpSpPr>
              <a:grpSpLocks/>
            </p:cNvGrpSpPr>
            <p:nvPr/>
          </p:nvGrpSpPr>
          <p:grpSpPr bwMode="auto">
            <a:xfrm rot="282232">
              <a:off x="8408542" y="2979763"/>
              <a:ext cx="565150" cy="360362"/>
              <a:chOff x="2949" y="196"/>
              <a:chExt cx="941" cy="598"/>
            </a:xfrm>
          </p:grpSpPr>
          <p:sp>
            <p:nvSpPr>
              <p:cNvPr id="81"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2"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3"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0"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pic>
          <p:nvPicPr>
            <p:cNvPr id="56"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7"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8"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9"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0"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1"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62" name="Group 1468"/>
            <p:cNvGrpSpPr>
              <a:grpSpLocks/>
            </p:cNvGrpSpPr>
            <p:nvPr/>
          </p:nvGrpSpPr>
          <p:grpSpPr bwMode="auto">
            <a:xfrm rot="-666782">
              <a:off x="6938517" y="2909913"/>
              <a:ext cx="636587" cy="492125"/>
              <a:chOff x="2949" y="196"/>
              <a:chExt cx="941" cy="598"/>
            </a:xfrm>
          </p:grpSpPr>
          <p:sp>
            <p:nvSpPr>
              <p:cNvPr id="7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63"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64"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65"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66"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67"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68"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69"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grpSp>
      <p:sp>
        <p:nvSpPr>
          <p:cNvPr id="183" name="内容占位符 5"/>
          <p:cNvSpPr txBox="1">
            <a:spLocks/>
          </p:cNvSpPr>
          <p:nvPr/>
        </p:nvSpPr>
        <p:spPr bwMode="auto">
          <a:xfrm>
            <a:off x="488504" y="2276872"/>
            <a:ext cx="4305300" cy="458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zh-CN" sz="2800" dirty="0">
                <a:solidFill>
                  <a:srgbClr val="FF0000"/>
                </a:solidFill>
              </a:rPr>
              <a:t>网络</a:t>
            </a:r>
            <a:r>
              <a:rPr lang="zh-CN" altLang="zh-CN" sz="2800" dirty="0"/>
              <a:t>把许多计算机连接在一起</a:t>
            </a:r>
            <a:r>
              <a:rPr lang="zh-CN" altLang="en-US" sz="2800" dirty="0"/>
              <a:t>。</a:t>
            </a:r>
            <a:endParaRPr lang="en-US" altLang="zh-CN" sz="2800" dirty="0"/>
          </a:p>
          <a:p>
            <a:r>
              <a:rPr lang="zh-CN" altLang="zh-CN" sz="2800" dirty="0">
                <a:solidFill>
                  <a:srgbClr val="FF0000"/>
                </a:solidFill>
              </a:rPr>
              <a:t>互连网</a:t>
            </a:r>
            <a:r>
              <a:rPr lang="zh-CN" altLang="zh-CN" sz="2800" dirty="0"/>
              <a:t>则把许多网络通过路由器连接在一起</a:t>
            </a:r>
            <a:r>
              <a:rPr lang="zh-CN" altLang="en-US" sz="2800" dirty="0"/>
              <a:t>。</a:t>
            </a:r>
            <a:endParaRPr lang="en-US" altLang="zh-CN" sz="2800" dirty="0"/>
          </a:p>
          <a:p>
            <a:r>
              <a:rPr lang="zh-CN" altLang="zh-CN" sz="2800" dirty="0"/>
              <a:t>与网络相连的计算机常称为</a:t>
            </a:r>
            <a:r>
              <a:rPr lang="zh-CN" altLang="zh-CN" sz="2800" dirty="0">
                <a:solidFill>
                  <a:srgbClr val="0000CC"/>
                </a:solidFill>
              </a:rPr>
              <a:t>主机</a:t>
            </a:r>
            <a:r>
              <a:rPr lang="zh-CN" altLang="en-US" sz="2800" dirty="0"/>
              <a:t>。</a:t>
            </a:r>
            <a:endParaRPr lang="en-US" altLang="zh-CN" sz="2800" dirty="0"/>
          </a:p>
          <a:p>
            <a:r>
              <a:rPr lang="zh-CN" altLang="en-US" sz="2800" dirty="0"/>
              <a:t>主机：既可以是计算机，也可以是</a:t>
            </a:r>
            <a:r>
              <a:rPr lang="zh-CN" altLang="zh-CN" sz="2800" dirty="0"/>
              <a:t>智能手机</a:t>
            </a:r>
            <a:r>
              <a:rPr lang="zh-CN" altLang="en-US" sz="2800" dirty="0"/>
              <a:t>等</a:t>
            </a:r>
            <a:r>
              <a:rPr lang="zh-CN" altLang="zh-CN" sz="2800" dirty="0"/>
              <a:t>智能机器</a:t>
            </a:r>
            <a:r>
              <a:rPr lang="zh-CN" altLang="en-US" sz="2800" dirty="0"/>
              <a:t>。</a:t>
            </a:r>
          </a:p>
        </p:txBody>
      </p:sp>
      <p:cxnSp>
        <p:nvCxnSpPr>
          <p:cNvPr id="184" name="直接连接符 183"/>
          <p:cNvCxnSpPr>
            <a:stCxn id="136" idx="0"/>
            <a:endCxn id="187" idx="2"/>
          </p:cNvCxnSpPr>
          <p:nvPr/>
        </p:nvCxnSpPr>
        <p:spPr bwMode="auto">
          <a:xfrm flipH="1" flipV="1">
            <a:off x="6350354" y="2881139"/>
            <a:ext cx="186063" cy="6584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直接连接符 184"/>
          <p:cNvCxnSpPr>
            <a:endCxn id="125" idx="0"/>
          </p:cNvCxnSpPr>
          <p:nvPr/>
        </p:nvCxnSpPr>
        <p:spPr bwMode="auto">
          <a:xfrm flipH="1">
            <a:off x="8177898" y="2788304"/>
            <a:ext cx="40981" cy="7512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6"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821" y="2430289"/>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2072" y="2430289"/>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 name="矩形 190"/>
          <p:cNvSpPr/>
          <p:nvPr/>
        </p:nvSpPr>
        <p:spPr>
          <a:xfrm>
            <a:off x="5480374" y="2430289"/>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sp>
        <p:nvSpPr>
          <p:cNvPr id="192" name="矩形 191"/>
          <p:cNvSpPr/>
          <p:nvPr/>
        </p:nvSpPr>
        <p:spPr>
          <a:xfrm>
            <a:off x="8430677" y="2500138"/>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spTree>
    <p:extLst>
      <p:ext uri="{BB962C8B-B14F-4D97-AF65-F5344CB8AC3E}">
        <p14:creationId xmlns:p14="http://schemas.microsoft.com/office/powerpoint/2010/main" val="3223062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a:latin typeface="+mn-lt"/>
                <a:ea typeface="黑体" pitchFamily="2" charset="-122"/>
              </a:rPr>
              <a:t>以分组为基本单位在网络中传送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a:latin typeface="+mn-lt"/>
                <a:ea typeface="黑体" pitchFamily="2" charset="-122"/>
              </a:rPr>
              <a:t>(b) </a:t>
            </a:r>
            <a:r>
              <a:rPr lang="zh-CN" altLang="zh-CN" sz="2000" b="1" dirty="0">
                <a:latin typeface="+mn-lt"/>
                <a:ea typeface="黑体" pitchFamily="2" charset="-122"/>
              </a:rPr>
              <a:t>核心部分</a:t>
            </a:r>
            <a:r>
              <a:rPr lang="zh-CN" altLang="en-US" sz="2000" b="1" dirty="0">
                <a:latin typeface="+mn-lt"/>
                <a:ea typeface="黑体" pitchFamily="2" charset="-122"/>
              </a:rPr>
              <a:t>中</a:t>
            </a:r>
            <a:r>
              <a:rPr lang="zh-CN" altLang="zh-CN" sz="2000" b="1" dirty="0">
                <a:latin typeface="+mn-lt"/>
                <a:ea typeface="黑体" pitchFamily="2" charset="-122"/>
              </a:rPr>
              <a:t>的</a:t>
            </a:r>
            <a:r>
              <a:rPr lang="zh-CN" altLang="en-US" sz="2000" b="1" dirty="0">
                <a:latin typeface="+mn-lt"/>
                <a:ea typeface="黑体" pitchFamily="2" charset="-122"/>
              </a:rPr>
              <a:t>网络</a:t>
            </a:r>
            <a:r>
              <a:rPr lang="zh-CN" altLang="zh-CN" sz="2000" b="1" dirty="0">
                <a:latin typeface="+mn-lt"/>
                <a:ea typeface="黑体" pitchFamily="2" charset="-122"/>
              </a:rPr>
              <a:t>可用一条链路表示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互联网出现的历史背景</a:t>
            </a:r>
          </a:p>
        </p:txBody>
      </p:sp>
      <p:pic>
        <p:nvPicPr>
          <p:cNvPr id="158" name="Picture 3">
            <a:extLst>
              <a:ext uri="{FF2B5EF4-FFF2-40B4-BE49-F238E27FC236}">
                <a16:creationId xmlns:a16="http://schemas.microsoft.com/office/drawing/2014/main" id="{67092F98-5981-4F50-A16F-9918838AF647}"/>
              </a:ext>
            </a:extLst>
          </p:cNvPr>
          <p:cNvPicPr>
            <a:picLocks noChangeAspect="1" noChangeArrowheads="1"/>
          </p:cNvPicPr>
          <p:nvPr/>
        </p:nvPicPr>
        <p:blipFill rotWithShape="1">
          <a:blip r:embed="rId2"/>
          <a:srcRect r="27408"/>
          <a:stretch/>
        </p:blipFill>
        <p:spPr bwMode="auto">
          <a:xfrm>
            <a:off x="992188" y="2207915"/>
            <a:ext cx="7854950" cy="32035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9" name="矩形 158">
            <a:extLst>
              <a:ext uri="{FF2B5EF4-FFF2-40B4-BE49-F238E27FC236}">
                <a16:creationId xmlns:a16="http://schemas.microsoft.com/office/drawing/2014/main" id="{C5623482-C10E-48E4-819D-4AD9D231378C}"/>
              </a:ext>
            </a:extLst>
          </p:cNvPr>
          <p:cNvSpPr>
            <a:spLocks noChangeArrowheads="1"/>
          </p:cNvSpPr>
          <p:nvPr/>
        </p:nvSpPr>
        <p:spPr bwMode="auto">
          <a:xfrm>
            <a:off x="992188" y="4408190"/>
            <a:ext cx="7854950" cy="4540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endParaRPr lang="zh-CN" altLang="en-US"/>
          </a:p>
        </p:txBody>
      </p:sp>
      <p:sp>
        <p:nvSpPr>
          <p:cNvPr id="160" name="TextBox 11">
            <a:extLst>
              <a:ext uri="{FF2B5EF4-FFF2-40B4-BE49-F238E27FC236}">
                <a16:creationId xmlns:a16="http://schemas.microsoft.com/office/drawing/2014/main" id="{C80FC719-D873-49EB-B1E8-ADE37EA7D9E0}"/>
              </a:ext>
            </a:extLst>
          </p:cNvPr>
          <p:cNvSpPr txBox="1">
            <a:spLocks noChangeArrowheads="1"/>
          </p:cNvSpPr>
          <p:nvPr/>
        </p:nvSpPr>
        <p:spPr bwMode="auto">
          <a:xfrm>
            <a:off x="914400" y="6229052"/>
            <a:ext cx="5289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Arial" panose="020B0604020202020204" pitchFamily="34" charset="0"/>
              </a:rPr>
              <a:t>数据来自：</a:t>
            </a:r>
            <a:r>
              <a:rPr lang="en-US" altLang="zh-CN">
                <a:latin typeface="Arial" panose="020B0604020202020204" pitchFamily="34" charset="0"/>
              </a:rPr>
              <a:t>http://www.jcmit.com/memoryprice.htm</a:t>
            </a:r>
            <a:endParaRPr lang="zh-CN" altLang="en-US">
              <a:latin typeface="Arial" panose="020B0604020202020204" pitchFamily="34" charset="0"/>
            </a:endParaRPr>
          </a:p>
        </p:txBody>
      </p:sp>
      <p:sp>
        <p:nvSpPr>
          <p:cNvPr id="161" name="矩形标注 12">
            <a:extLst>
              <a:ext uri="{FF2B5EF4-FFF2-40B4-BE49-F238E27FC236}">
                <a16:creationId xmlns:a16="http://schemas.microsoft.com/office/drawing/2014/main" id="{4DF51E86-D2F8-46FA-9EEB-C343B5069926}"/>
              </a:ext>
            </a:extLst>
          </p:cNvPr>
          <p:cNvSpPr>
            <a:spLocks noChangeArrowheads="1"/>
          </p:cNvSpPr>
          <p:nvPr/>
        </p:nvSpPr>
        <p:spPr bwMode="auto">
          <a:xfrm>
            <a:off x="2289175" y="5603577"/>
            <a:ext cx="6408738" cy="539750"/>
          </a:xfrm>
          <a:prstGeom prst="wedgeRectCallout">
            <a:avLst>
              <a:gd name="adj1" fmla="val 18981"/>
              <a:gd name="adj2" fmla="val -180708"/>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ts val="600"/>
              </a:spcBef>
            </a:pPr>
            <a:r>
              <a:rPr lang="en-US" altLang="zh-CN" sz="2400" b="1">
                <a:solidFill>
                  <a:srgbClr val="FF0000"/>
                </a:solidFill>
                <a:latin typeface="微软雅黑" panose="020B0503020204020204" pitchFamily="34" charset="-122"/>
                <a:ea typeface="微软雅黑" panose="020B0503020204020204" pitchFamily="34" charset="-122"/>
              </a:rPr>
              <a:t>1973</a:t>
            </a:r>
            <a:r>
              <a:rPr lang="zh-CN" altLang="en-US" sz="2400" b="1">
                <a:solidFill>
                  <a:srgbClr val="FF0000"/>
                </a:solidFill>
                <a:latin typeface="微软雅黑" panose="020B0503020204020204" pitchFamily="34" charset="-122"/>
                <a:ea typeface="微软雅黑" panose="020B0503020204020204" pitchFamily="34" charset="-122"/>
              </a:rPr>
              <a:t>年</a:t>
            </a:r>
            <a:r>
              <a:rPr lang="en-US" altLang="zh-CN" sz="2400" b="1">
                <a:solidFill>
                  <a:srgbClr val="FF0000"/>
                </a:solidFill>
                <a:latin typeface="微软雅黑" panose="020B0503020204020204" pitchFamily="34" charset="-122"/>
                <a:ea typeface="微软雅黑" panose="020B0503020204020204" pitchFamily="34" charset="-122"/>
              </a:rPr>
              <a:t>, 12 KB</a:t>
            </a:r>
            <a:r>
              <a:rPr lang="zh-CN" altLang="en-US" sz="2400" b="1">
                <a:solidFill>
                  <a:srgbClr val="FF0000"/>
                </a:solidFill>
                <a:latin typeface="微软雅黑" panose="020B0503020204020204" pitchFamily="34" charset="-122"/>
                <a:ea typeface="微软雅黑" panose="020B0503020204020204" pitchFamily="34" charset="-122"/>
              </a:rPr>
              <a:t>的内存条</a:t>
            </a:r>
            <a:r>
              <a:rPr lang="en-US" altLang="zh-CN" sz="2400" b="1">
                <a:solidFill>
                  <a:srgbClr val="FF0000"/>
                </a:solidFill>
                <a:latin typeface="微软雅黑" panose="020B0503020204020204" pitchFamily="34" charset="-122"/>
                <a:ea typeface="微软雅黑" panose="020B0503020204020204" pitchFamily="34" charset="-122"/>
              </a:rPr>
              <a:t>, </a:t>
            </a:r>
            <a:r>
              <a:rPr lang="zh-CN" altLang="en-US" sz="2400" b="1">
                <a:solidFill>
                  <a:srgbClr val="FF0000"/>
                </a:solidFill>
                <a:latin typeface="微软雅黑" panose="020B0503020204020204" pitchFamily="34" charset="-122"/>
                <a:ea typeface="微软雅黑" panose="020B0503020204020204" pitchFamily="34" charset="-122"/>
              </a:rPr>
              <a:t>价格为</a:t>
            </a:r>
            <a:r>
              <a:rPr lang="en-US" altLang="zh-CN" sz="2400" b="1">
                <a:solidFill>
                  <a:srgbClr val="FF0000"/>
                </a:solidFill>
                <a:latin typeface="微软雅黑" panose="020B0503020204020204" pitchFamily="34" charset="-122"/>
                <a:ea typeface="微软雅黑" panose="020B0503020204020204" pitchFamily="34" charset="-122"/>
              </a:rPr>
              <a:t>4680 </a:t>
            </a:r>
            <a:r>
              <a:rPr lang="zh-CN" altLang="en-US" sz="2400" b="1">
                <a:solidFill>
                  <a:srgbClr val="FF0000"/>
                </a:solidFill>
                <a:latin typeface="微软雅黑" panose="020B0503020204020204" pitchFamily="34" charset="-122"/>
                <a:ea typeface="微软雅黑" panose="020B0503020204020204" pitchFamily="34" charset="-122"/>
              </a:rPr>
              <a:t>美元。</a:t>
            </a:r>
          </a:p>
        </p:txBody>
      </p:sp>
      <p:sp>
        <p:nvSpPr>
          <p:cNvPr id="162" name="TextBox 14">
            <a:extLst>
              <a:ext uri="{FF2B5EF4-FFF2-40B4-BE49-F238E27FC236}">
                <a16:creationId xmlns:a16="http://schemas.microsoft.com/office/drawing/2014/main" id="{03148F1C-7EE1-475C-AC71-D16A1BA54420}"/>
              </a:ext>
            </a:extLst>
          </p:cNvPr>
          <p:cNvSpPr txBox="1">
            <a:spLocks noChangeArrowheads="1"/>
          </p:cNvSpPr>
          <p:nvPr/>
        </p:nvSpPr>
        <p:spPr bwMode="auto">
          <a:xfrm>
            <a:off x="488504" y="1412776"/>
            <a:ext cx="4672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）存储介质容量有限却价格昂贵</a:t>
            </a:r>
          </a:p>
        </p:txBody>
      </p:sp>
    </p:spTree>
    <p:extLst>
      <p:ext uri="{BB962C8B-B14F-4D97-AF65-F5344CB8AC3E}">
        <p14:creationId xmlns:p14="http://schemas.microsoft.com/office/powerpoint/2010/main" val="40622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barn(inVertical)">
                                      <p:cBhvr>
                                        <p:cTn id="7" dur="500"/>
                                        <p:tgtEl>
                                          <p:spTgt spid="15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barn(inVertical)">
                                      <p:cBhvr>
                                        <p:cTn id="10" dur="500"/>
                                        <p:tgtEl>
                                          <p:spTgt spid="1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wipe(up)">
                                      <p:cBhvr>
                                        <p:cTn id="15" dur="500"/>
                                        <p:tgtEl>
                                          <p:spTgt spid="15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wipe(up)">
                                      <p:cBhvr>
                                        <p:cTn id="19" dur="500"/>
                                        <p:tgtEl>
                                          <p:spTgt spid="16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62"/>
                                        </p:tgtEl>
                                        <p:attrNameLst>
                                          <p:attrName>style.visibility</p:attrName>
                                        </p:attrNameLst>
                                      </p:cBhvr>
                                      <p:to>
                                        <p:strVal val="visible"/>
                                      </p:to>
                                    </p:set>
                                    <p:animEffect transition="in" filter="fade">
                                      <p:cBhvr>
                                        <p:cTn id="22" dur="1000"/>
                                        <p:tgtEl>
                                          <p:spTgt spid="162"/>
                                        </p:tgtEl>
                                      </p:cBhvr>
                                    </p:animEffect>
                                    <p:anim calcmode="lin" valueType="num">
                                      <p:cBhvr>
                                        <p:cTn id="23" dur="1000" fill="hold"/>
                                        <p:tgtEl>
                                          <p:spTgt spid="162"/>
                                        </p:tgtEl>
                                        <p:attrNameLst>
                                          <p:attrName>ppt_x</p:attrName>
                                        </p:attrNameLst>
                                      </p:cBhvr>
                                      <p:tavLst>
                                        <p:tav tm="0">
                                          <p:val>
                                            <p:strVal val="#ppt_x"/>
                                          </p:val>
                                        </p:tav>
                                        <p:tav tm="100000">
                                          <p:val>
                                            <p:strVal val="#ppt_x"/>
                                          </p:val>
                                        </p:tav>
                                      </p:tavLst>
                                    </p:anim>
                                    <p:anim calcmode="lin" valueType="num">
                                      <p:cBhvr>
                                        <p:cTn id="24"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p:bldP spid="161" grpId="0" animBg="1"/>
      <p:bldP spid="1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dirty="0"/>
              <a:t>路由器和主机</a:t>
            </a:r>
          </a:p>
        </p:txBody>
      </p:sp>
      <p:sp>
        <p:nvSpPr>
          <p:cNvPr id="63491" name="Rectangle 3"/>
          <p:cNvSpPr>
            <a:spLocks noGrp="1" noChangeArrowheads="1"/>
          </p:cNvSpPr>
          <p:nvPr>
            <p:ph idx="1"/>
          </p:nvPr>
        </p:nvSpPr>
        <p:spPr>
          <a:xfrm>
            <a:off x="495300" y="1196753"/>
            <a:ext cx="9410700" cy="2952328"/>
          </a:xfrm>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
        <p:nvSpPr>
          <p:cNvPr id="4" name="Rectangle 3"/>
          <p:cNvSpPr txBox="1">
            <a:spLocks noChangeArrowheads="1"/>
          </p:cNvSpPr>
          <p:nvPr/>
        </p:nvSpPr>
        <p:spPr bwMode="auto">
          <a:xfrm>
            <a:off x="495300" y="4437112"/>
            <a:ext cx="906621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dirty="0"/>
              <a:t>分组交换的特点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900809993"/>
              </p:ext>
            </p:extLst>
          </p:nvPr>
        </p:nvGraphicFramePr>
        <p:xfrm>
          <a:off x="344489" y="1745028"/>
          <a:ext cx="6408712" cy="4996340"/>
        </p:xfrm>
        <a:graphic>
          <a:graphicData uri="http://schemas.openxmlformats.org/drawingml/2006/table">
            <a:tbl>
              <a:tblPr firstRow="1" firstCol="1" bandRow="1" bandCol="1">
                <a:tableStyleId>{073A0DAA-6AF3-43AB-8588-CEC1D06C72B9}</a:tableStyleId>
              </a:tblPr>
              <a:tblGrid>
                <a:gridCol w="1008874">
                  <a:extLst>
                    <a:ext uri="{9D8B030D-6E8A-4147-A177-3AD203B41FA5}">
                      <a16:colId xmlns:a16="http://schemas.microsoft.com/office/drawing/2014/main" val="20000"/>
                    </a:ext>
                  </a:extLst>
                </a:gridCol>
                <a:gridCol w="5399838">
                  <a:extLst>
                    <a:ext uri="{9D8B030D-6E8A-4147-A177-3AD203B41FA5}">
                      <a16:colId xmlns:a16="http://schemas.microsoft.com/office/drawing/2014/main" val="20001"/>
                    </a:ext>
                  </a:extLst>
                </a:gridCol>
              </a:tblGrid>
              <a:tr h="781460">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0"/>
                  </a:ext>
                </a:extLst>
              </a:tr>
              <a:tr h="906378">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传输带宽，对通信链路是逐段占用</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1"/>
                  </a:ext>
                </a:extLst>
              </a:tr>
              <a:tr h="906378">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地选择最合适的转发路由</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2"/>
                  </a:ext>
                </a:extLst>
              </a:tr>
              <a:tr h="906378">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就向其他主机发送分组</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3"/>
                  </a:ext>
                </a:extLst>
              </a:tr>
              <a:tr h="1314777">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保证可靠性的网络协议；分布式多路由的分组交换网，使网络有很好的生存性</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
        <p:nvSpPr>
          <p:cNvPr id="4" name="Rectangle 2"/>
          <p:cNvSpPr txBox="1">
            <a:spLocks noChangeArrowheads="1"/>
          </p:cNvSpPr>
          <p:nvPr/>
        </p:nvSpPr>
        <p:spPr bwMode="auto">
          <a:xfrm>
            <a:off x="647700" y="980728"/>
            <a:ext cx="17130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zh-CN" altLang="en-US" dirty="0">
                <a:solidFill>
                  <a:srgbClr val="FF0000"/>
                </a:solidFill>
              </a:rPr>
              <a:t>优点</a:t>
            </a:r>
          </a:p>
        </p:txBody>
      </p:sp>
      <p:sp>
        <p:nvSpPr>
          <p:cNvPr id="5" name="Rectangle 2"/>
          <p:cNvSpPr txBox="1">
            <a:spLocks noChangeArrowheads="1"/>
          </p:cNvSpPr>
          <p:nvPr/>
        </p:nvSpPr>
        <p:spPr bwMode="auto">
          <a:xfrm>
            <a:off x="7545288" y="1052736"/>
            <a:ext cx="17130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zh-CN" altLang="en-US" dirty="0">
                <a:solidFill>
                  <a:srgbClr val="FF0000"/>
                </a:solidFill>
              </a:rPr>
              <a:t>缺点</a:t>
            </a:r>
          </a:p>
        </p:txBody>
      </p:sp>
      <p:sp>
        <p:nvSpPr>
          <p:cNvPr id="6" name="Rectangle 3"/>
          <p:cNvSpPr txBox="1">
            <a:spLocks noChangeArrowheads="1"/>
          </p:cNvSpPr>
          <p:nvPr/>
        </p:nvSpPr>
        <p:spPr bwMode="auto">
          <a:xfrm>
            <a:off x="6952991" y="1844824"/>
            <a:ext cx="2952328"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800" dirty="0"/>
              <a:t>分组在各结点存储转发时需要</a:t>
            </a:r>
            <a:r>
              <a:rPr lang="zh-CN" altLang="en-US" sz="2800" dirty="0">
                <a:solidFill>
                  <a:srgbClr val="FF0000"/>
                </a:solidFill>
              </a:rPr>
              <a:t>排队，需要</a:t>
            </a:r>
            <a:r>
              <a:rPr lang="zh-CN" altLang="en-US" sz="2800" dirty="0"/>
              <a:t>一定的</a:t>
            </a:r>
            <a:r>
              <a:rPr lang="zh-CN" altLang="en-US" sz="2800" dirty="0">
                <a:solidFill>
                  <a:srgbClr val="FF0000"/>
                </a:solidFill>
              </a:rPr>
              <a:t>时延。</a:t>
            </a:r>
            <a:r>
              <a:rPr lang="zh-CN" altLang="en-US" sz="2800" dirty="0"/>
              <a:t> </a:t>
            </a:r>
          </a:p>
          <a:p>
            <a:r>
              <a:rPr lang="zh-CN" altLang="en-US" sz="2800" dirty="0"/>
              <a:t>分组必须携带的首部（里面有必不可少的控制信息）也造成了一定的</a:t>
            </a:r>
            <a:r>
              <a:rPr lang="zh-CN" altLang="en-US" sz="2800" dirty="0">
                <a:solidFill>
                  <a:srgbClr val="FF0000"/>
                </a:solidFill>
              </a:rPr>
              <a:t>开销。</a:t>
            </a:r>
            <a:r>
              <a:rPr lang="zh-CN" altLang="en-US" sz="2800" dirty="0"/>
              <a:t> </a:t>
            </a:r>
          </a:p>
        </p:txBody>
      </p:sp>
    </p:spTree>
    <p:extLst>
      <p:ext uri="{BB962C8B-B14F-4D97-AF65-F5344CB8AC3E}">
        <p14:creationId xmlns:p14="http://schemas.microsoft.com/office/powerpoint/2010/main" val="44109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Times New Roman" pitchFamily="18" charset="0"/>
              </a:rPr>
              <a:t>数据</a:t>
            </a:r>
            <a:endParaRPr kumimoji="1" lang="en-US" altLang="zh-CN" b="1" dirty="0">
              <a:solidFill>
                <a:srgbClr val="FF0000"/>
              </a:solidFill>
              <a:latin typeface="Times New Roman" pitchFamily="18" charset="0"/>
            </a:endParaRPr>
          </a:p>
          <a:p>
            <a:pPr algn="ctr">
              <a:lnSpc>
                <a:spcPct val="90000"/>
              </a:lnSpc>
            </a:pPr>
            <a:r>
              <a:rPr kumimoji="1" lang="zh-CN" altLang="en-US" b="1" dirty="0">
                <a:solidFill>
                  <a:srgbClr val="FF0000"/>
                </a:solidFill>
                <a:latin typeface="Times New Roman" pitchFamily="18" charset="0"/>
              </a:rPr>
              <a:t>传送</a:t>
            </a:r>
          </a:p>
          <a:p>
            <a:pPr algn="ctr">
              <a:lnSpc>
                <a:spcPct val="90000"/>
              </a:lnSpc>
            </a:pPr>
            <a:r>
              <a:rPr kumimoji="1" lang="zh-CN" altLang="en-US" b="1" dirty="0">
                <a:solidFill>
                  <a:srgbClr val="FF0000"/>
                </a:solidFill>
                <a:latin typeface="Times New Roman" pitchFamily="18" charset="0"/>
              </a:rPr>
              <a:t>特点</a:t>
            </a: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Tree>
    <p:extLst>
      <p:ext uri="{BB962C8B-B14F-4D97-AF65-F5344CB8AC3E}">
        <p14:creationId xmlns:p14="http://schemas.microsoft.com/office/powerpoint/2010/main" val="1699187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a:xfrm>
            <a:off x="495300" y="1124744"/>
            <a:ext cx="9066212" cy="3024336"/>
          </a:xfrm>
        </p:spPr>
        <p:txBody>
          <a:bodyPr/>
          <a:lstStyle/>
          <a:p>
            <a:r>
              <a:rPr lang="zh-CN" altLang="zh-CN" sz="2800" dirty="0"/>
              <a:t>计算机网络的精确定义并未统一</a:t>
            </a:r>
            <a:r>
              <a:rPr lang="zh-CN" altLang="en-US" sz="2800" dirty="0"/>
              <a:t>，</a:t>
            </a:r>
            <a:r>
              <a:rPr lang="zh-CN" altLang="zh-CN" sz="2800" dirty="0"/>
              <a:t>较好的定义</a:t>
            </a:r>
            <a:r>
              <a:rPr lang="zh-CN" altLang="en-US" sz="2800" dirty="0"/>
              <a:t>：</a:t>
            </a:r>
            <a:endParaRPr lang="en-US" altLang="zh-CN" sz="2800" dirty="0"/>
          </a:p>
          <a:p>
            <a:pPr marL="457200" lvl="1" indent="0">
              <a:buNone/>
            </a:pPr>
            <a:r>
              <a:rPr lang="zh-CN" altLang="zh-CN" dirty="0">
                <a:solidFill>
                  <a:srgbClr val="0000CC"/>
                </a:solidFill>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en-US" altLang="zh-CN" dirty="0">
              <a:solidFill>
                <a:srgbClr val="0000CC"/>
              </a:solidFill>
            </a:endParaRPr>
          </a:p>
        </p:txBody>
      </p:sp>
      <p:sp>
        <p:nvSpPr>
          <p:cNvPr id="4" name="Rectangle 3"/>
          <p:cNvSpPr txBox="1">
            <a:spLocks noChangeArrowheads="1"/>
          </p:cNvSpPr>
          <p:nvPr/>
        </p:nvSpPr>
        <p:spPr bwMode="auto">
          <a:xfrm>
            <a:off x="344488" y="4149080"/>
            <a:ext cx="684076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zh-CN" sz="2800" dirty="0"/>
              <a:t>根据这个定义：</a:t>
            </a:r>
            <a:endParaRPr lang="en-US" altLang="zh-CN" sz="2800" dirty="0"/>
          </a:p>
          <a:p>
            <a:pPr lvl="1"/>
            <a:r>
              <a:rPr lang="en-US" altLang="zh-CN" dirty="0"/>
              <a:t>(1) </a:t>
            </a:r>
            <a:r>
              <a:rPr lang="zh-CN" altLang="zh-CN" dirty="0"/>
              <a:t>计算机网络所连接的硬件，不限于一般的计算机，而是包括了智能手机。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a:t>
            </a:r>
          </a:p>
        </p:txBody>
      </p:sp>
      <p:sp>
        <p:nvSpPr>
          <p:cNvPr id="5" name="矩形 4"/>
          <p:cNvSpPr/>
          <p:nvPr/>
        </p:nvSpPr>
        <p:spPr>
          <a:xfrm>
            <a:off x="7257256" y="3817799"/>
            <a:ext cx="2520280" cy="2936188"/>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请注意，“可编程的硬件”表明这种硬件一定包含有中央处理机</a:t>
            </a:r>
            <a:r>
              <a:rPr lang="en-US" altLang="zh-CN" sz="2800" b="1" dirty="0">
                <a:latin typeface="+mn-lt"/>
                <a:ea typeface="黑体" pitchFamily="2" charset="-122"/>
              </a:rPr>
              <a:t> (CPU)</a:t>
            </a:r>
            <a:r>
              <a:rPr lang="zh-CN" altLang="zh-CN" sz="2800" b="1" dirty="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a:xfrm>
            <a:off x="495300" y="1196753"/>
            <a:ext cx="9066212" cy="2016223"/>
          </a:xfrm>
        </p:spPr>
        <p:txBody>
          <a:bodyPr/>
          <a:lstStyle/>
          <a:p>
            <a:r>
              <a:rPr lang="zh-CN" altLang="zh-CN" sz="2800" dirty="0"/>
              <a:t>计算机网络有多种类别</a:t>
            </a:r>
            <a:r>
              <a:rPr lang="zh-CN" altLang="en-US" sz="2800" dirty="0"/>
              <a:t>。典型包括：</a:t>
            </a:r>
            <a:endParaRPr lang="en-US" altLang="zh-CN" sz="2800" dirty="0"/>
          </a:p>
          <a:p>
            <a:pPr lvl="1"/>
            <a:r>
              <a:rPr lang="en-US" altLang="zh-CN" sz="2400" dirty="0"/>
              <a:t>1</a:t>
            </a:r>
            <a:r>
              <a:rPr lang="zh-CN" altLang="en-US" sz="2400" dirty="0"/>
              <a:t>）</a:t>
            </a:r>
            <a:r>
              <a:rPr lang="zh-CN" altLang="zh-CN" sz="2400" dirty="0"/>
              <a:t>从网络的使用者进行分类</a:t>
            </a:r>
            <a:endParaRPr lang="en-US" altLang="zh-CN" sz="2400" dirty="0"/>
          </a:p>
          <a:p>
            <a:pPr lvl="1"/>
            <a:r>
              <a:rPr lang="en-US" altLang="zh-CN" sz="2400" dirty="0"/>
              <a:t>2</a:t>
            </a:r>
            <a:r>
              <a:rPr lang="zh-CN" altLang="en-US" sz="2400" dirty="0"/>
              <a:t>）从网络的作用范围进行分类</a:t>
            </a:r>
            <a:endParaRPr lang="en-US" altLang="zh-CN" sz="2400" dirty="0"/>
          </a:p>
          <a:p>
            <a:pPr lvl="1"/>
            <a:r>
              <a:rPr lang="en-US" altLang="zh-CN" sz="2400" dirty="0"/>
              <a:t>3</a:t>
            </a:r>
            <a:r>
              <a:rPr lang="zh-CN" altLang="en-US" sz="2400" dirty="0"/>
              <a:t>）</a:t>
            </a:r>
            <a:r>
              <a:rPr lang="en-US" altLang="zh-CN" sz="2400" dirty="0"/>
              <a:t> </a:t>
            </a:r>
            <a:r>
              <a:rPr lang="zh-CN" altLang="zh-CN" sz="2400" dirty="0"/>
              <a:t>用来把用户接入到互联网的网络</a:t>
            </a:r>
          </a:p>
        </p:txBody>
      </p:sp>
      <p:sp>
        <p:nvSpPr>
          <p:cNvPr id="4" name="Rectangle 3"/>
          <p:cNvSpPr txBox="1">
            <a:spLocks noChangeArrowheads="1"/>
          </p:cNvSpPr>
          <p:nvPr/>
        </p:nvSpPr>
        <p:spPr bwMode="auto">
          <a:xfrm>
            <a:off x="495300" y="3429000"/>
            <a:ext cx="941070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800" dirty="0">
                <a:solidFill>
                  <a:srgbClr val="FF0000"/>
                </a:solidFill>
              </a:rPr>
              <a:t>公用网</a:t>
            </a:r>
            <a:r>
              <a:rPr lang="zh-CN" altLang="en-US" sz="2800" dirty="0"/>
              <a:t> </a:t>
            </a:r>
            <a:r>
              <a:rPr lang="en-US" altLang="zh-CN" sz="2800" dirty="0"/>
              <a:t>(public network) </a:t>
            </a:r>
          </a:p>
          <a:p>
            <a:pPr lvl="1"/>
            <a:r>
              <a:rPr lang="zh-CN" altLang="en-US" sz="2400" dirty="0"/>
              <a:t>按</a:t>
            </a:r>
            <a:r>
              <a:rPr lang="zh-CN" altLang="zh-CN" sz="2400" dirty="0"/>
              <a:t>规定交纳费用的人都可以</a:t>
            </a:r>
            <a:r>
              <a:rPr lang="zh-CN" altLang="en-US" sz="2400" dirty="0"/>
              <a:t>使用的</a:t>
            </a:r>
            <a:r>
              <a:rPr lang="zh-CN" altLang="zh-CN" sz="2400" dirty="0"/>
              <a:t>网络。因此也可称为公众网。</a:t>
            </a:r>
            <a:endParaRPr lang="en-US" altLang="zh-CN" sz="2400" dirty="0"/>
          </a:p>
          <a:p>
            <a:r>
              <a:rPr lang="zh-CN" altLang="en-US" sz="2800" dirty="0">
                <a:solidFill>
                  <a:srgbClr val="FF0000"/>
                </a:solidFill>
              </a:rPr>
              <a:t>专用网 </a:t>
            </a:r>
            <a:r>
              <a:rPr lang="en-US" altLang="zh-CN" sz="2800" dirty="0"/>
              <a:t>(private network) </a:t>
            </a:r>
          </a:p>
          <a:p>
            <a:pPr lvl="1"/>
            <a:r>
              <a:rPr lang="zh-CN" altLang="zh-CN" sz="2400" dirty="0"/>
              <a:t>为特殊业务工作的需要而建造的网络</a:t>
            </a:r>
            <a:r>
              <a:rPr lang="zh-CN" altLang="en-US" sz="2400" dirty="0"/>
              <a:t>。</a:t>
            </a:r>
            <a:endParaRPr lang="en-US" altLang="zh-CN" sz="2400" dirty="0"/>
          </a:p>
        </p:txBody>
      </p:sp>
      <p:sp>
        <p:nvSpPr>
          <p:cNvPr id="5" name="矩形 4"/>
          <p:cNvSpPr/>
          <p:nvPr/>
        </p:nvSpPr>
        <p:spPr>
          <a:xfrm>
            <a:off x="495300" y="5661248"/>
            <a:ext cx="9001000"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公用网和专用网都可以传送多种业务。如传送的是计算机数据，则分别是公用计算机网络和专用计算机网络。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
        <p:nvSpPr>
          <p:cNvPr id="2" name="椭圆 1"/>
          <p:cNvSpPr/>
          <p:nvPr/>
        </p:nvSpPr>
        <p:spPr bwMode="auto">
          <a:xfrm>
            <a:off x="704528" y="1700808"/>
            <a:ext cx="5184576" cy="576064"/>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6" name="曲线连接符 5"/>
          <p:cNvCxnSpPr>
            <a:stCxn id="2" idx="2"/>
          </p:cNvCxnSpPr>
          <p:nvPr/>
        </p:nvCxnSpPr>
        <p:spPr bwMode="auto">
          <a:xfrm rot="10800000" flipV="1">
            <a:off x="704528" y="1988840"/>
            <a:ext cx="12700" cy="1656184"/>
          </a:xfrm>
          <a:prstGeom prst="curvedConnector4">
            <a:avLst>
              <a:gd name="adj1" fmla="val 1581819"/>
              <a:gd name="adj2" fmla="val 49494"/>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5620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32342" y="1124744"/>
            <a:ext cx="9066212" cy="792088"/>
          </a:xfrm>
        </p:spPr>
        <p:txBody>
          <a:bodyPr/>
          <a:lstStyle/>
          <a:p>
            <a:r>
              <a:rPr lang="en-US" altLang="zh-CN" dirty="0"/>
              <a:t>2</a:t>
            </a:r>
            <a:r>
              <a:rPr lang="zh-CN" altLang="en-US" dirty="0"/>
              <a:t>）从网络的作用范围进行分类</a:t>
            </a:r>
          </a:p>
        </p:txBody>
      </p:sp>
      <p:sp>
        <p:nvSpPr>
          <p:cNvPr id="81923" name="Rectangle 3"/>
          <p:cNvSpPr>
            <a:spLocks noGrp="1" noChangeArrowheads="1"/>
          </p:cNvSpPr>
          <p:nvPr>
            <p:ph idx="1"/>
          </p:nvPr>
        </p:nvSpPr>
        <p:spPr>
          <a:xfrm>
            <a:off x="495300" y="1916832"/>
            <a:ext cx="906621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a:solidFill>
                  <a:srgbClr val="FF0000"/>
                </a:solidFill>
              </a:rPr>
              <a:t>广域网 </a:t>
            </a:r>
            <a:r>
              <a:rPr lang="en-US" altLang="zh-CN" sz="2800" dirty="0">
                <a:solidFill>
                  <a:srgbClr val="FF0000"/>
                </a:solidFill>
              </a:rPr>
              <a:t>WAN </a:t>
            </a:r>
            <a:r>
              <a:rPr lang="en-US" altLang="zh-CN" sz="2800" dirty="0"/>
              <a:t>(Wide Area Network)</a:t>
            </a:r>
            <a:r>
              <a:rPr lang="zh-CN" altLang="en-US" sz="2800" dirty="0"/>
              <a:t>：</a:t>
            </a:r>
            <a:r>
              <a:rPr lang="zh-CN" altLang="zh-CN" sz="2800" dirty="0"/>
              <a:t>作用范围通常为几十到几千公里</a:t>
            </a:r>
            <a:r>
              <a:rPr lang="zh-CN" altLang="en-US" sz="2800" dirty="0"/>
              <a:t>。</a:t>
            </a:r>
            <a:endParaRPr lang="en-US" altLang="zh-CN" sz="2800" dirty="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a:t>：</a:t>
            </a:r>
            <a:r>
              <a:rPr lang="zh-CN" altLang="zh-CN" sz="2800" dirty="0"/>
              <a:t>作用距离约为</a:t>
            </a:r>
            <a:r>
              <a:rPr lang="en-US" altLang="zh-CN" sz="2800" dirty="0"/>
              <a:t>5 ~ 50 </a:t>
            </a:r>
            <a:r>
              <a:rPr lang="zh-CN" altLang="en-US" sz="2800" dirty="0"/>
              <a:t>公里。</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zh-CN" altLang="en-US" sz="2800" dirty="0"/>
              <a:t>：</a:t>
            </a:r>
            <a:r>
              <a:rPr lang="zh-CN" altLang="zh-CN" sz="2800" dirty="0"/>
              <a:t>局限在较小的范围（如</a:t>
            </a:r>
            <a:r>
              <a:rPr lang="en-US" altLang="zh-CN" sz="2800" dirty="0"/>
              <a:t> 1 </a:t>
            </a:r>
            <a:r>
              <a:rPr lang="zh-CN" altLang="en-US" sz="2800" dirty="0"/>
              <a:t>公里</a:t>
            </a:r>
            <a:r>
              <a:rPr lang="zh-CN" altLang="zh-CN" sz="2800" dirty="0"/>
              <a:t>左右）</a:t>
            </a:r>
            <a:r>
              <a:rPr lang="zh-CN" altLang="en-US" sz="2800" dirty="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a:t>：</a:t>
            </a:r>
            <a:r>
              <a:rPr lang="zh-CN" altLang="zh-CN" sz="2800" dirty="0"/>
              <a:t>范围很小，大约在</a:t>
            </a:r>
            <a:r>
              <a:rPr lang="en-US" altLang="zh-CN" sz="2800" dirty="0"/>
              <a:t>10 </a:t>
            </a:r>
            <a:r>
              <a:rPr lang="zh-CN" altLang="en-US" sz="2800" dirty="0"/>
              <a:t>米</a:t>
            </a:r>
            <a:r>
              <a:rPr lang="zh-CN" altLang="zh-CN" sz="2800" dirty="0"/>
              <a:t>左右</a:t>
            </a:r>
            <a:endParaRPr lang="en-US" altLang="zh-CN" sz="2800" dirty="0"/>
          </a:p>
        </p:txBody>
      </p:sp>
      <p:sp>
        <p:nvSpPr>
          <p:cNvPr id="2" name="Rectangle 1"/>
          <p:cNvSpPr>
            <a:spLocks noChangeArrowheads="1"/>
          </p:cNvSpPr>
          <p:nvPr/>
        </p:nvSpPr>
        <p:spPr bwMode="auto">
          <a:xfrm>
            <a:off x="416496" y="590851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a:solidFill>
                  <a:srgbClr val="FF0000"/>
                </a:solidFill>
                <a:latin typeface="+mn-lt"/>
                <a:ea typeface="黑体" pitchFamily="2" charset="-122"/>
              </a:rPr>
              <a:t>多处理机系统，</a:t>
            </a:r>
            <a:r>
              <a:rPr lang="zh-CN" altLang="en-US" sz="2400" b="1" dirty="0">
                <a:solidFill>
                  <a:srgbClr val="000099"/>
                </a:solidFill>
                <a:latin typeface="+mn-lt"/>
                <a:ea typeface="黑体" pitchFamily="2" charset="-122"/>
              </a:rPr>
              <a:t>而不称它为计算机网络。 </a:t>
            </a:r>
          </a:p>
        </p:txBody>
      </p:sp>
      <p:sp>
        <p:nvSpPr>
          <p:cNvPr id="5" name="Rectangle 2"/>
          <p:cNvSpPr txBox="1">
            <a:spLocks noChangeArrowheads="1"/>
          </p:cNvSpPr>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en-US" altLang="zh-CN"/>
              <a:t>1.5.2  </a:t>
            </a:r>
            <a:r>
              <a:rPr lang="zh-CN" altLang="en-US"/>
              <a:t>几种不同类别的网络</a:t>
            </a:r>
            <a:endParaRPr lang="zh-CN" altLang="en-US" dirty="0"/>
          </a:p>
        </p:txBody>
      </p:sp>
    </p:spTree>
    <p:extLst>
      <p:ext uri="{BB962C8B-B14F-4D97-AF65-F5344CB8AC3E}">
        <p14:creationId xmlns:p14="http://schemas.microsoft.com/office/powerpoint/2010/main" val="4175822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488504" y="1052736"/>
            <a:ext cx="9066212" cy="792088"/>
          </a:xfrm>
        </p:spPr>
        <p:txBody>
          <a:bodyPr/>
          <a:lstStyle/>
          <a:p>
            <a:r>
              <a:rPr lang="en-US" altLang="zh-CN" sz="4000" dirty="0"/>
              <a:t>3</a:t>
            </a:r>
            <a:r>
              <a:rPr lang="zh-CN" altLang="en-US" sz="4000" dirty="0"/>
              <a:t>）</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a:xfrm>
            <a:off x="495300" y="1988840"/>
            <a:ext cx="9282236" cy="2808312"/>
          </a:xfrm>
        </p:spPr>
        <p:txBody>
          <a:bodyPr/>
          <a:lstStyle/>
          <a:p>
            <a:r>
              <a:rPr lang="zh-CN" altLang="en-US" sz="2400" dirty="0">
                <a:solidFill>
                  <a:srgbClr val="FF0000"/>
                </a:solidFill>
              </a:rPr>
              <a:t>接入网 </a:t>
            </a:r>
            <a:r>
              <a:rPr lang="en-US" altLang="zh-CN" sz="2400" dirty="0">
                <a:solidFill>
                  <a:srgbClr val="FF0000"/>
                </a:solidFill>
              </a:rPr>
              <a:t>AN </a:t>
            </a:r>
            <a:r>
              <a:rPr lang="en-US" altLang="zh-CN" sz="2400" dirty="0"/>
              <a:t>(Access Network)</a:t>
            </a:r>
            <a:r>
              <a:rPr lang="zh-CN" altLang="en-US" sz="2400" dirty="0"/>
              <a:t>，又称为本地接入网或居民接入网。</a:t>
            </a:r>
          </a:p>
          <a:p>
            <a:r>
              <a:rPr lang="zh-CN" altLang="zh-CN" sz="2400" dirty="0"/>
              <a:t>接入网</a:t>
            </a:r>
            <a:r>
              <a:rPr lang="zh-CN" altLang="en-US" sz="2400" dirty="0"/>
              <a:t>是</a:t>
            </a:r>
            <a:r>
              <a:rPr lang="zh-CN" altLang="zh-CN" sz="2400" dirty="0"/>
              <a:t>一类比较特殊的计算机网络</a:t>
            </a:r>
            <a:r>
              <a:rPr lang="zh-CN" altLang="en-US" sz="2400" dirty="0"/>
              <a:t>，用于将用户接入互联网。</a:t>
            </a:r>
            <a:endParaRPr lang="en-US" altLang="zh-CN" sz="2400" dirty="0"/>
          </a:p>
          <a:p>
            <a:r>
              <a:rPr lang="zh-CN" altLang="zh-CN" sz="2400" dirty="0"/>
              <a:t>接入网既不属于互联网的核心部分，也不属于互联网的边缘部分。</a:t>
            </a:r>
            <a:endParaRPr lang="en-US" altLang="zh-CN" sz="2400" dirty="0"/>
          </a:p>
          <a:p>
            <a:r>
              <a:rPr lang="zh-CN" altLang="zh-CN" sz="2400" dirty="0"/>
              <a:t>接入网是从某个端系统到另一个端系统的路径中，由这个端系统到第一个路由器（也称为边缘路由器）之间的一些物理链路所组成</a:t>
            </a:r>
            <a:r>
              <a:rPr lang="zh-CN" altLang="en-US" sz="2400" dirty="0"/>
              <a:t>的。</a:t>
            </a:r>
            <a:endParaRPr lang="en-US" altLang="zh-CN" sz="2400" dirty="0"/>
          </a:p>
        </p:txBody>
      </p:sp>
      <p:sp>
        <p:nvSpPr>
          <p:cNvPr id="4" name="Rectangle 2"/>
          <p:cNvSpPr txBox="1">
            <a:spLocks noChangeArrowheads="1"/>
          </p:cNvSpPr>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en-US" altLang="zh-CN"/>
              <a:t>1.5.2  </a:t>
            </a:r>
            <a:r>
              <a:rPr lang="zh-CN" altLang="en-US"/>
              <a:t>几种不同类别的网络</a:t>
            </a:r>
            <a:endParaRPr lang="zh-CN" altLang="en-US" dirty="0"/>
          </a:p>
        </p:txBody>
      </p:sp>
      <p:sp>
        <p:nvSpPr>
          <p:cNvPr id="5" name="Rectangle 3"/>
          <p:cNvSpPr txBox="1">
            <a:spLocks noChangeArrowheads="1"/>
          </p:cNvSpPr>
          <p:nvPr/>
        </p:nvSpPr>
        <p:spPr bwMode="auto">
          <a:xfrm>
            <a:off x="508945" y="5013176"/>
            <a:ext cx="906621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zh-CN" sz="2400" dirty="0"/>
              <a:t>从覆盖的范围看，很多接入网还是属于局域网。</a:t>
            </a:r>
            <a:endParaRPr lang="en-US" altLang="zh-CN" sz="2400" dirty="0"/>
          </a:p>
          <a:p>
            <a:r>
              <a:rPr lang="zh-CN" altLang="zh-CN" sz="2400" dirty="0"/>
              <a:t>从作用上看，接入网只是起到让用户能够与互联网连接的“桥梁”作用。</a:t>
            </a:r>
            <a:endParaRPr lang="zh-CN" altLang="en-US" sz="2400" dirty="0"/>
          </a:p>
        </p:txBody>
      </p:sp>
    </p:spTree>
    <p:extLst>
      <p:ext uri="{BB962C8B-B14F-4D97-AF65-F5344CB8AC3E}">
        <p14:creationId xmlns:p14="http://schemas.microsoft.com/office/powerpoint/2010/main" val="99940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互联网出现的历史背景</a:t>
            </a:r>
          </a:p>
        </p:txBody>
      </p:sp>
      <p:pic>
        <p:nvPicPr>
          <p:cNvPr id="3" name="Picture 2">
            <a:extLst>
              <a:ext uri="{FF2B5EF4-FFF2-40B4-BE49-F238E27FC236}">
                <a16:creationId xmlns:a16="http://schemas.microsoft.com/office/drawing/2014/main" id="{F299B217-1C41-4F28-AB9D-667BE023E95D}"/>
              </a:ext>
            </a:extLst>
          </p:cNvPr>
          <p:cNvPicPr>
            <a:picLocks noChangeAspect="1" noChangeArrowheads="1"/>
          </p:cNvPicPr>
          <p:nvPr/>
        </p:nvPicPr>
        <p:blipFill rotWithShape="1">
          <a:blip r:embed="rId2"/>
          <a:srcRect l="13936" t="17749" r="20788" b="44113"/>
          <a:stretch/>
        </p:blipFill>
        <p:spPr bwMode="auto">
          <a:xfrm>
            <a:off x="708026" y="2302793"/>
            <a:ext cx="8493125" cy="27892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4">
            <a:extLst>
              <a:ext uri="{FF2B5EF4-FFF2-40B4-BE49-F238E27FC236}">
                <a16:creationId xmlns:a16="http://schemas.microsoft.com/office/drawing/2014/main" id="{282212DA-E816-498A-9C8C-B54107ED8877}"/>
              </a:ext>
            </a:extLst>
          </p:cNvPr>
          <p:cNvSpPr txBox="1">
            <a:spLocks noChangeArrowheads="1"/>
          </p:cNvSpPr>
          <p:nvPr/>
        </p:nvSpPr>
        <p:spPr bwMode="auto">
          <a:xfrm>
            <a:off x="632520" y="1310854"/>
            <a:ext cx="436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solidFill>
                  <a:srgbClr val="FF0000"/>
                </a:solidFill>
                <a:latin typeface="微软雅黑" panose="020B0503020204020204" pitchFamily="34" charset="-122"/>
                <a:ea typeface="微软雅黑" panose="020B0503020204020204" pitchFamily="34" charset="-122"/>
              </a:rPr>
              <a:t>）处理器的计算能力相当匮乏</a:t>
            </a:r>
          </a:p>
        </p:txBody>
      </p:sp>
      <p:sp>
        <p:nvSpPr>
          <p:cNvPr id="5" name="TextBox 5">
            <a:extLst>
              <a:ext uri="{FF2B5EF4-FFF2-40B4-BE49-F238E27FC236}">
                <a16:creationId xmlns:a16="http://schemas.microsoft.com/office/drawing/2014/main" id="{C57C30C0-C430-4224-90BD-EA6E505771E9}"/>
              </a:ext>
            </a:extLst>
          </p:cNvPr>
          <p:cNvSpPr txBox="1">
            <a:spLocks noChangeArrowheads="1"/>
          </p:cNvSpPr>
          <p:nvPr/>
        </p:nvSpPr>
        <p:spPr bwMode="auto">
          <a:xfrm>
            <a:off x="849314" y="6372225"/>
            <a:ext cx="5805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Arial" panose="020B0604020202020204" pitchFamily="34" charset="0"/>
              </a:rPr>
              <a:t>数据来自：</a:t>
            </a:r>
            <a:r>
              <a:rPr lang="en-US" altLang="zh-CN">
                <a:latin typeface="Arial" panose="020B0604020202020204" pitchFamily="34" charset="0"/>
              </a:rPr>
              <a:t>http://en.wikipedia.org/wiki/Transistor_count</a:t>
            </a:r>
            <a:endParaRPr lang="zh-CN" altLang="en-US">
              <a:latin typeface="Arial" panose="020B0604020202020204" pitchFamily="34" charset="0"/>
            </a:endParaRPr>
          </a:p>
        </p:txBody>
      </p:sp>
      <p:sp>
        <p:nvSpPr>
          <p:cNvPr id="6" name="矩形 5">
            <a:extLst>
              <a:ext uri="{FF2B5EF4-FFF2-40B4-BE49-F238E27FC236}">
                <a16:creationId xmlns:a16="http://schemas.microsoft.com/office/drawing/2014/main" id="{0043F716-1629-431D-9B29-A3D87B62B9CA}"/>
              </a:ext>
            </a:extLst>
          </p:cNvPr>
          <p:cNvSpPr>
            <a:spLocks noChangeArrowheads="1"/>
          </p:cNvSpPr>
          <p:nvPr/>
        </p:nvSpPr>
        <p:spPr bwMode="auto">
          <a:xfrm>
            <a:off x="3416301" y="2709193"/>
            <a:ext cx="1336675" cy="2389187"/>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endParaRPr lang="zh-CN" altLang="en-US"/>
          </a:p>
        </p:txBody>
      </p:sp>
      <p:sp>
        <p:nvSpPr>
          <p:cNvPr id="7" name="矩形标注 7">
            <a:extLst>
              <a:ext uri="{FF2B5EF4-FFF2-40B4-BE49-F238E27FC236}">
                <a16:creationId xmlns:a16="http://schemas.microsoft.com/office/drawing/2014/main" id="{9E114987-C7E3-42B4-A1A9-7A5BC6CA989F}"/>
              </a:ext>
            </a:extLst>
          </p:cNvPr>
          <p:cNvSpPr>
            <a:spLocks noChangeArrowheads="1"/>
          </p:cNvSpPr>
          <p:nvPr/>
        </p:nvSpPr>
        <p:spPr bwMode="auto">
          <a:xfrm>
            <a:off x="2144714" y="5458743"/>
            <a:ext cx="4968875" cy="490537"/>
          </a:xfrm>
          <a:prstGeom prst="wedgeRectCallout">
            <a:avLst>
              <a:gd name="adj1" fmla="val -9708"/>
              <a:gd name="adj2" fmla="val -120648"/>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rgbClr val="FF0000"/>
                </a:solidFill>
                <a:latin typeface="微软雅黑" panose="020B0503020204020204" pitchFamily="34" charset="-122"/>
                <a:ea typeface="微软雅黑" panose="020B0503020204020204" pitchFamily="34" charset="-122"/>
              </a:rPr>
              <a:t>单个处理器仅有几千个晶体管</a:t>
            </a:r>
          </a:p>
        </p:txBody>
      </p:sp>
    </p:spTree>
    <p:extLst>
      <p:ext uri="{BB962C8B-B14F-4D97-AF65-F5344CB8AC3E}">
        <p14:creationId xmlns:p14="http://schemas.microsoft.com/office/powerpoint/2010/main" val="37564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互联网出现的历史背景</a:t>
            </a:r>
          </a:p>
        </p:txBody>
      </p:sp>
      <p:sp>
        <p:nvSpPr>
          <p:cNvPr id="3" name="TextBox 11">
            <a:extLst>
              <a:ext uri="{FF2B5EF4-FFF2-40B4-BE49-F238E27FC236}">
                <a16:creationId xmlns:a16="http://schemas.microsoft.com/office/drawing/2014/main" id="{D49E5928-D923-4B91-A00A-E9A651DE2820}"/>
              </a:ext>
            </a:extLst>
          </p:cNvPr>
          <p:cNvSpPr txBox="1">
            <a:spLocks noChangeArrowheads="1"/>
          </p:cNvSpPr>
          <p:nvPr/>
        </p:nvSpPr>
        <p:spPr bwMode="auto">
          <a:xfrm>
            <a:off x="632520" y="1268760"/>
            <a:ext cx="4608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FF0000"/>
                </a:solidFill>
                <a:latin typeface="微软雅黑" panose="020B0503020204020204" pitchFamily="34" charset="-122"/>
                <a:ea typeface="微软雅黑" panose="020B0503020204020204" pitchFamily="34" charset="-122"/>
              </a:rPr>
              <a:t>3</a:t>
            </a:r>
            <a:r>
              <a:rPr lang="zh-CN" altLang="en-US" sz="2400" b="1" dirty="0">
                <a:solidFill>
                  <a:srgbClr val="FF0000"/>
                </a:solidFill>
                <a:latin typeface="微软雅黑" panose="020B0503020204020204" pitchFamily="34" charset="-122"/>
                <a:ea typeface="微软雅黑" panose="020B0503020204020204" pitchFamily="34" charset="-122"/>
              </a:rPr>
              <a:t>）计算机体型巨大，难以移动</a:t>
            </a:r>
          </a:p>
        </p:txBody>
      </p:sp>
      <p:pic>
        <p:nvPicPr>
          <p:cNvPr id="4" name="Picture 2" descr="https://gss3.bdstatic.com/7Po3dSag_xI4khGkpoWK1HF6hhy/baike/c0%3Dbaike80%2C5%2C5%2C80%2C26/sign=d1af623f3087e950561afb3e71513826/738b4710b912c8fca4619b31f6039245d78821bf.jpg">
            <a:extLst>
              <a:ext uri="{FF2B5EF4-FFF2-40B4-BE49-F238E27FC236}">
                <a16:creationId xmlns:a16="http://schemas.microsoft.com/office/drawing/2014/main" id="{768340F0-48BB-4CD3-8F5D-FDEB39C35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1983506"/>
            <a:ext cx="4608513"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s://gss0.bdstatic.com/94o3dSag_xI4khGkpoWK1HF6hhy/baike/c0%3Dbaike92%2C5%2C5%2C92%2C30/sign=182855c8ad4bd11310c0bf603bc6cf6a/242dd42a2834349bd386df3ec9ea15ce37d3be8d.jpg">
            <a:extLst>
              <a:ext uri="{FF2B5EF4-FFF2-40B4-BE49-F238E27FC236}">
                <a16:creationId xmlns:a16="http://schemas.microsoft.com/office/drawing/2014/main" id="{A960799E-BA32-465C-9B02-5E3CA28EA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478" y="1973982"/>
            <a:ext cx="4157663"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907600C-3F2D-4678-9FD5-75A03DCFE6D7}"/>
              </a:ext>
            </a:extLst>
          </p:cNvPr>
          <p:cNvPicPr>
            <a:picLocks noChangeAspect="1" noChangeArrowheads="1"/>
          </p:cNvPicPr>
          <p:nvPr/>
        </p:nvPicPr>
        <p:blipFill rotWithShape="1">
          <a:blip r:embed="rId4"/>
          <a:srcRect l="13483" t="59326" r="38652" b="26891"/>
          <a:stretch/>
        </p:blipFill>
        <p:spPr bwMode="auto">
          <a:xfrm>
            <a:off x="704528" y="5183906"/>
            <a:ext cx="8837613" cy="1341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7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互联网出现的历史背景</a:t>
            </a:r>
          </a:p>
        </p:txBody>
      </p:sp>
      <p:pic>
        <p:nvPicPr>
          <p:cNvPr id="3" name="Picture 63">
            <a:extLst>
              <a:ext uri="{FF2B5EF4-FFF2-40B4-BE49-F238E27FC236}">
                <a16:creationId xmlns:a16="http://schemas.microsoft.com/office/drawing/2014/main" id="{1A887599-7C8C-4F07-9279-BEE89F4A8E83}"/>
              </a:ext>
            </a:extLst>
          </p:cNvPr>
          <p:cNvPicPr>
            <a:picLocks noChangeAspect="1" noChangeArrowheads="1"/>
          </p:cNvPicPr>
          <p:nvPr/>
        </p:nvPicPr>
        <p:blipFill>
          <a:blip r:embed="rId2"/>
          <a:srcRect/>
          <a:stretch>
            <a:fillRect/>
          </a:stretch>
        </p:blipFill>
        <p:spPr bwMode="auto">
          <a:xfrm>
            <a:off x="631826" y="1963739"/>
            <a:ext cx="8696325" cy="24018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64">
            <a:extLst>
              <a:ext uri="{FF2B5EF4-FFF2-40B4-BE49-F238E27FC236}">
                <a16:creationId xmlns:a16="http://schemas.microsoft.com/office/drawing/2014/main" id="{AF6E62CF-2D55-4DBE-A07E-65C33E7C84F4}"/>
              </a:ext>
            </a:extLst>
          </p:cNvPr>
          <p:cNvPicPr>
            <a:picLocks noChangeAspect="1" noChangeArrowheads="1"/>
          </p:cNvPicPr>
          <p:nvPr/>
        </p:nvPicPr>
        <p:blipFill>
          <a:blip r:embed="rId3"/>
          <a:srcRect/>
          <a:stretch>
            <a:fillRect/>
          </a:stretch>
        </p:blipFill>
        <p:spPr bwMode="auto">
          <a:xfrm>
            <a:off x="631826" y="4789488"/>
            <a:ext cx="4537075" cy="15922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a:extLst>
              <a:ext uri="{FF2B5EF4-FFF2-40B4-BE49-F238E27FC236}">
                <a16:creationId xmlns:a16="http://schemas.microsoft.com/office/drawing/2014/main" id="{DE70F306-5923-4173-AD10-C55AF5316704}"/>
              </a:ext>
            </a:extLst>
          </p:cNvPr>
          <p:cNvGrpSpPr>
            <a:grpSpLocks/>
          </p:cNvGrpSpPr>
          <p:nvPr/>
        </p:nvGrpSpPr>
        <p:grpSpPr bwMode="auto">
          <a:xfrm>
            <a:off x="5457826" y="5149850"/>
            <a:ext cx="3971925" cy="1016000"/>
            <a:chOff x="323528" y="5373216"/>
            <a:chExt cx="3973229" cy="1015663"/>
          </a:xfrm>
        </p:grpSpPr>
        <p:sp>
          <p:nvSpPr>
            <p:cNvPr id="6" name="圆角矩形标注 69">
              <a:extLst>
                <a:ext uri="{FF2B5EF4-FFF2-40B4-BE49-F238E27FC236}">
                  <a16:creationId xmlns:a16="http://schemas.microsoft.com/office/drawing/2014/main" id="{B0FEB7C6-9323-4A5B-BC6E-3522F7AEC607}"/>
                </a:ext>
              </a:extLst>
            </p:cNvPr>
            <p:cNvSpPr/>
            <p:nvPr/>
          </p:nvSpPr>
          <p:spPr>
            <a:xfrm>
              <a:off x="323528" y="5373216"/>
              <a:ext cx="3973229" cy="1007729"/>
            </a:xfrm>
            <a:prstGeom prst="wedgeRoundRectCallout">
              <a:avLst>
                <a:gd name="adj1" fmla="val -57002"/>
                <a:gd name="adj2" fmla="val -1519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70">
              <a:extLst>
                <a:ext uri="{FF2B5EF4-FFF2-40B4-BE49-F238E27FC236}">
                  <a16:creationId xmlns:a16="http://schemas.microsoft.com/office/drawing/2014/main" id="{51E0C0C1-4750-4103-8A80-3F5B8BD9C3E5}"/>
                </a:ext>
              </a:extLst>
            </p:cNvPr>
            <p:cNvSpPr txBox="1">
              <a:spLocks noChangeArrowheads="1"/>
            </p:cNvSpPr>
            <p:nvPr/>
          </p:nvSpPr>
          <p:spPr bwMode="auto">
            <a:xfrm>
              <a:off x="364624" y="5373216"/>
              <a:ext cx="38884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Develop </a:t>
              </a:r>
              <a:r>
                <a:rPr lang="en-US" altLang="zh-CN" sz="2000" b="1">
                  <a:solidFill>
                    <a:srgbClr val="FF0000"/>
                  </a:solidFill>
                  <a:latin typeface="Times New Roman" panose="02020603050405020304" pitchFamily="18" charset="0"/>
                  <a:cs typeface="Times New Roman" panose="02020603050405020304" pitchFamily="18" charset="0"/>
                </a:rPr>
                <a:t>an effective technique for multiplexed utilization</a:t>
              </a:r>
              <a:r>
                <a:rPr lang="en-US" altLang="zh-CN" sz="2000">
                  <a:latin typeface="Times New Roman" panose="02020603050405020304" pitchFamily="18" charset="0"/>
                  <a:cs typeface="Times New Roman" panose="02020603050405020304" pitchFamily="18" charset="0"/>
                </a:rPr>
                <a:t> of existing interconnected networks.</a:t>
              </a:r>
              <a:endParaRPr lang="zh-CN" altLang="en-US" sz="2000">
                <a:latin typeface="Times New Roman" panose="02020603050405020304" pitchFamily="18" charset="0"/>
                <a:cs typeface="Times New Roman" panose="02020603050405020304" pitchFamily="18" charset="0"/>
              </a:endParaRPr>
            </a:p>
          </p:txBody>
        </p:sp>
      </p:grpSp>
      <p:sp>
        <p:nvSpPr>
          <p:cNvPr id="8" name="内容占位符 2">
            <a:extLst>
              <a:ext uri="{FF2B5EF4-FFF2-40B4-BE49-F238E27FC236}">
                <a16:creationId xmlns:a16="http://schemas.microsoft.com/office/drawing/2014/main" id="{8C7825F9-ECA0-4D36-8DF5-3E3C83FAABB7}"/>
              </a:ext>
            </a:extLst>
          </p:cNvPr>
          <p:cNvSpPr txBox="1">
            <a:spLocks/>
          </p:cNvSpPr>
          <p:nvPr/>
        </p:nvSpPr>
        <p:spPr bwMode="auto">
          <a:xfrm>
            <a:off x="539751" y="1052736"/>
            <a:ext cx="47736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TCP/IP</a:t>
            </a:r>
            <a:r>
              <a:rPr lang="zh-CN" altLang="en-US" sz="2800" b="1" dirty="0">
                <a:solidFill>
                  <a:srgbClr val="FF0000"/>
                </a:solidFill>
                <a:latin typeface="微软雅黑" panose="020B0503020204020204" pitchFamily="34" charset="-122"/>
                <a:ea typeface="微软雅黑" panose="020B0503020204020204" pitchFamily="34" charset="-122"/>
              </a:rPr>
              <a:t>的设计目标</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2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互联网出现的历史背景</a:t>
            </a:r>
          </a:p>
        </p:txBody>
      </p:sp>
      <p:sp>
        <p:nvSpPr>
          <p:cNvPr id="9" name="内容占位符 2">
            <a:extLst>
              <a:ext uri="{FF2B5EF4-FFF2-40B4-BE49-F238E27FC236}">
                <a16:creationId xmlns:a16="http://schemas.microsoft.com/office/drawing/2014/main" id="{33E7E458-A12D-4844-8819-36E07C8ED7C2}"/>
              </a:ext>
            </a:extLst>
          </p:cNvPr>
          <p:cNvSpPr txBox="1">
            <a:spLocks/>
          </p:cNvSpPr>
          <p:nvPr/>
        </p:nvSpPr>
        <p:spPr bwMode="auto">
          <a:xfrm>
            <a:off x="488950" y="981075"/>
            <a:ext cx="44132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TCP/IP</a:t>
            </a:r>
            <a:r>
              <a:rPr lang="zh-CN" altLang="en-US" sz="2800" b="1" dirty="0">
                <a:solidFill>
                  <a:srgbClr val="FF0000"/>
                </a:solidFill>
                <a:latin typeface="微软雅黑" panose="020B0503020204020204" pitchFamily="34" charset="-122"/>
                <a:ea typeface="微软雅黑" panose="020B0503020204020204" pitchFamily="34" charset="-122"/>
              </a:rPr>
              <a:t>的设计目标</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10" name="Picture 63">
            <a:extLst>
              <a:ext uri="{FF2B5EF4-FFF2-40B4-BE49-F238E27FC236}">
                <a16:creationId xmlns:a16="http://schemas.microsoft.com/office/drawing/2014/main" id="{954B6875-EC3F-47AC-AEC0-72F9095F9D05}"/>
              </a:ext>
            </a:extLst>
          </p:cNvPr>
          <p:cNvPicPr>
            <a:picLocks noChangeAspect="1" noChangeArrowheads="1"/>
          </p:cNvPicPr>
          <p:nvPr/>
        </p:nvPicPr>
        <p:blipFill>
          <a:blip r:embed="rId2"/>
          <a:srcRect/>
          <a:stretch>
            <a:fillRect/>
          </a:stretch>
        </p:blipFill>
        <p:spPr bwMode="auto">
          <a:xfrm>
            <a:off x="4852989" y="1001714"/>
            <a:ext cx="4657725" cy="1285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5">
            <a:extLst>
              <a:ext uri="{FF2B5EF4-FFF2-40B4-BE49-F238E27FC236}">
                <a16:creationId xmlns:a16="http://schemas.microsoft.com/office/drawing/2014/main" id="{2ACA8242-ED09-42DC-AC6C-090DA91A014A}"/>
              </a:ext>
            </a:extLst>
          </p:cNvPr>
          <p:cNvPicPr>
            <a:picLocks noChangeAspect="1" noChangeArrowheads="1"/>
          </p:cNvPicPr>
          <p:nvPr/>
        </p:nvPicPr>
        <p:blipFill>
          <a:blip r:embed="rId3"/>
          <a:srcRect/>
          <a:stretch>
            <a:fillRect/>
          </a:stretch>
        </p:blipFill>
        <p:spPr bwMode="auto">
          <a:xfrm>
            <a:off x="520701" y="1700213"/>
            <a:ext cx="4176713" cy="40386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6">
            <a:extLst>
              <a:ext uri="{FF2B5EF4-FFF2-40B4-BE49-F238E27FC236}">
                <a16:creationId xmlns:a16="http://schemas.microsoft.com/office/drawing/2014/main" id="{C6F2955A-025D-482D-BE5E-8F52F971F712}"/>
              </a:ext>
            </a:extLst>
          </p:cNvPr>
          <p:cNvPicPr>
            <a:picLocks noChangeAspect="1" noChangeArrowheads="1"/>
          </p:cNvPicPr>
          <p:nvPr/>
        </p:nvPicPr>
        <p:blipFill>
          <a:blip r:embed="rId4"/>
          <a:srcRect/>
          <a:stretch>
            <a:fillRect/>
          </a:stretch>
        </p:blipFill>
        <p:spPr bwMode="auto">
          <a:xfrm>
            <a:off x="520701" y="5743575"/>
            <a:ext cx="4176713" cy="11049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a:extLst>
              <a:ext uri="{FF2B5EF4-FFF2-40B4-BE49-F238E27FC236}">
                <a16:creationId xmlns:a16="http://schemas.microsoft.com/office/drawing/2014/main" id="{F0354DB6-CBF4-49F7-8B5F-33A4831AE5DC}"/>
              </a:ext>
            </a:extLst>
          </p:cNvPr>
          <p:cNvGrpSpPr>
            <a:grpSpLocks/>
          </p:cNvGrpSpPr>
          <p:nvPr/>
        </p:nvGrpSpPr>
        <p:grpSpPr bwMode="auto">
          <a:xfrm>
            <a:off x="5300663" y="2852738"/>
            <a:ext cx="3973512" cy="3384550"/>
            <a:chOff x="323528" y="5373216"/>
            <a:chExt cx="3973229" cy="3384376"/>
          </a:xfrm>
        </p:grpSpPr>
        <p:sp>
          <p:nvSpPr>
            <p:cNvPr id="14" name="圆角矩形标注 1">
              <a:extLst>
                <a:ext uri="{FF2B5EF4-FFF2-40B4-BE49-F238E27FC236}">
                  <a16:creationId xmlns:a16="http://schemas.microsoft.com/office/drawing/2014/main" id="{23699971-E16B-4CA7-88B9-DC2C9F36F1EA}"/>
                </a:ext>
              </a:extLst>
            </p:cNvPr>
            <p:cNvSpPr/>
            <p:nvPr/>
          </p:nvSpPr>
          <p:spPr>
            <a:xfrm>
              <a:off x="323528" y="5373216"/>
              <a:ext cx="3973229" cy="3384376"/>
            </a:xfrm>
            <a:prstGeom prst="wedgeRoundRectCallout">
              <a:avLst>
                <a:gd name="adj1" fmla="val -65535"/>
                <a:gd name="adj2" fmla="val 1852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7">
              <a:extLst>
                <a:ext uri="{FF2B5EF4-FFF2-40B4-BE49-F238E27FC236}">
                  <a16:creationId xmlns:a16="http://schemas.microsoft.com/office/drawing/2014/main" id="{035B5308-D1C2-4BA8-B2BF-124E6845AACE}"/>
                </a:ext>
              </a:extLst>
            </p:cNvPr>
            <p:cNvSpPr txBox="1">
              <a:spLocks noChangeArrowheads="1"/>
            </p:cNvSpPr>
            <p:nvPr/>
          </p:nvSpPr>
          <p:spPr bwMode="auto">
            <a:xfrm>
              <a:off x="436722" y="5404038"/>
              <a:ext cx="3771746" cy="332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robustness/</a:t>
              </a:r>
              <a:r>
                <a:rPr lang="zh-CN" altLang="en-US" sz="2000">
                  <a:latin typeface="Times New Roman" panose="02020603050405020304" pitchFamily="18" charset="0"/>
                  <a:cs typeface="Times New Roman" panose="02020603050405020304" pitchFamily="18" charset="0"/>
                </a:rPr>
                <a:t>健壮性；</a:t>
              </a:r>
              <a:endParaRPr lang="en-US" altLang="zh-CN" sz="2000">
                <a:latin typeface="Times New Roman" panose="02020603050405020304" pitchFamily="18" charset="0"/>
                <a:cs typeface="Times New Roman" panose="02020603050405020304" pitchFamily="18" charset="0"/>
              </a:endParaRPr>
            </a:p>
            <a:p>
              <a:pPr algn="just">
                <a:lnSpc>
                  <a:spcPct val="150000"/>
                </a:lnSpc>
              </a:pP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、支持多种类型的通信服务；</a:t>
              </a:r>
              <a:endParaRPr lang="en-US" altLang="zh-CN" sz="2000">
                <a:latin typeface="Times New Roman" panose="02020603050405020304" pitchFamily="18" charset="0"/>
                <a:cs typeface="Times New Roman" panose="02020603050405020304" pitchFamily="18" charset="0"/>
              </a:endParaRPr>
            </a:p>
            <a:p>
              <a:pPr algn="just">
                <a:lnSpc>
                  <a:spcPct val="150000"/>
                </a:lnSpc>
              </a:pP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、容纳各类物理网络接入；</a:t>
              </a:r>
              <a:endParaRPr lang="en-US" altLang="zh-CN" sz="2000">
                <a:latin typeface="Times New Roman" panose="02020603050405020304" pitchFamily="18" charset="0"/>
                <a:cs typeface="Times New Roman" panose="02020603050405020304" pitchFamily="18" charset="0"/>
              </a:endParaRPr>
            </a:p>
            <a:p>
              <a:pPr algn="just">
                <a:lnSpc>
                  <a:spcPct val="150000"/>
                </a:lnSpc>
              </a:pPr>
              <a:r>
                <a:rPr lang="en-US" altLang="zh-CN" sz="2000">
                  <a:latin typeface="Times New Roman" panose="02020603050405020304" pitchFamily="18" charset="0"/>
                  <a:cs typeface="Times New Roman" panose="02020603050405020304" pitchFamily="18" charset="0"/>
                </a:rPr>
                <a:t>4</a:t>
              </a:r>
              <a:r>
                <a:rPr lang="zh-CN" altLang="en-US" sz="2000">
                  <a:latin typeface="Times New Roman" panose="02020603050405020304" pitchFamily="18" charset="0"/>
                  <a:cs typeface="Times New Roman" panose="02020603050405020304" pitchFamily="18" charset="0"/>
                </a:rPr>
                <a:t>、允许分布式管理资源；</a:t>
              </a:r>
              <a:endParaRPr lang="en-US" altLang="zh-CN" sz="2000">
                <a:latin typeface="Times New Roman" panose="02020603050405020304" pitchFamily="18" charset="0"/>
                <a:cs typeface="Times New Roman" panose="02020603050405020304" pitchFamily="18" charset="0"/>
              </a:endParaRPr>
            </a:p>
            <a:p>
              <a:pPr algn="just">
                <a:lnSpc>
                  <a:spcPct val="150000"/>
                </a:lnSpc>
              </a:pPr>
              <a:r>
                <a:rPr lang="en-US" altLang="zh-CN" sz="2000">
                  <a:latin typeface="Times New Roman" panose="02020603050405020304" pitchFamily="18" charset="0"/>
                  <a:cs typeface="Times New Roman" panose="02020603050405020304" pitchFamily="18" charset="0"/>
                </a:rPr>
                <a:t>5</a:t>
              </a:r>
              <a:r>
                <a:rPr lang="zh-CN" altLang="en-US" sz="2000">
                  <a:latin typeface="Times New Roman" panose="02020603050405020304" pitchFamily="18" charset="0"/>
                  <a:cs typeface="Times New Roman" panose="02020603050405020304" pitchFamily="18" charset="0"/>
                </a:rPr>
                <a:t>、性价比高；</a:t>
              </a:r>
              <a:endParaRPr lang="en-US" altLang="zh-CN" sz="2000">
                <a:latin typeface="Times New Roman" panose="02020603050405020304" pitchFamily="18" charset="0"/>
                <a:cs typeface="Times New Roman" panose="02020603050405020304" pitchFamily="18" charset="0"/>
              </a:endParaRPr>
            </a:p>
            <a:p>
              <a:pPr algn="just">
                <a:lnSpc>
                  <a:spcPct val="150000"/>
                </a:lnSpc>
              </a:pPr>
              <a:r>
                <a:rPr lang="en-US" altLang="zh-CN" sz="2000">
                  <a:latin typeface="Times New Roman" panose="02020603050405020304" pitchFamily="18" charset="0"/>
                  <a:cs typeface="Times New Roman" panose="02020603050405020304" pitchFamily="18" charset="0"/>
                </a:rPr>
                <a:t>6</a:t>
              </a:r>
              <a:r>
                <a:rPr lang="zh-CN" altLang="en-US" sz="2000">
                  <a:latin typeface="Times New Roman" panose="02020603050405020304" pitchFamily="18" charset="0"/>
                  <a:cs typeface="Times New Roman" panose="02020603050405020304" pitchFamily="18" charset="0"/>
                </a:rPr>
                <a:t>、主机易于接入；</a:t>
              </a:r>
              <a:endParaRPr lang="en-US" altLang="zh-CN" sz="2000">
                <a:latin typeface="Times New Roman" panose="02020603050405020304" pitchFamily="18" charset="0"/>
                <a:cs typeface="Times New Roman" panose="02020603050405020304" pitchFamily="18" charset="0"/>
              </a:endParaRPr>
            </a:p>
            <a:p>
              <a:pPr algn="just">
                <a:lnSpc>
                  <a:spcPct val="150000"/>
                </a:lnSpc>
              </a:pPr>
              <a:r>
                <a:rPr lang="en-US" altLang="zh-CN" sz="2000">
                  <a:latin typeface="Times New Roman" panose="02020603050405020304" pitchFamily="18" charset="0"/>
                  <a:cs typeface="Times New Roman" panose="02020603050405020304" pitchFamily="18" charset="0"/>
                </a:rPr>
                <a:t>7</a:t>
              </a:r>
              <a:r>
                <a:rPr lang="zh-CN" altLang="en-US" sz="2000">
                  <a:latin typeface="Times New Roman" panose="02020603050405020304" pitchFamily="18" charset="0"/>
                  <a:cs typeface="Times New Roman" panose="02020603050405020304" pitchFamily="18" charset="0"/>
                </a:rPr>
                <a:t>、资源的使用可计费。</a:t>
              </a:r>
              <a:endParaRPr lang="en-US" altLang="zh-CN"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694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互联网的两个重要特点</a:t>
            </a:r>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a:solidFill>
                  <a:srgbClr val="0000CC"/>
                </a:solidFill>
              </a:rPr>
              <a:t>连通性</a:t>
            </a:r>
            <a:r>
              <a:rPr lang="en-US" altLang="zh-CN" dirty="0">
                <a:solidFill>
                  <a:srgbClr val="0000CC"/>
                </a:solidFill>
              </a:rPr>
              <a:t> (connectivity)</a:t>
            </a:r>
          </a:p>
          <a:p>
            <a:pPr lvl="1">
              <a:lnSpc>
                <a:spcPct val="100000"/>
              </a:lnSpc>
            </a:pPr>
            <a:r>
              <a:rPr lang="zh-CN" altLang="en-US" dirty="0"/>
              <a:t>使上网用户之间都可以交换信息</a:t>
            </a:r>
            <a:r>
              <a:rPr lang="zh-CN" altLang="zh-CN" dirty="0"/>
              <a:t>（数据，以及各种音频视频） </a:t>
            </a:r>
            <a:r>
              <a:rPr lang="zh-CN" altLang="en-US" dirty="0"/>
              <a:t>，好像这些用户的计算机都可以彼此直接连通一样。</a:t>
            </a:r>
            <a:endParaRPr lang="en-US" altLang="zh-CN" dirty="0"/>
          </a:p>
          <a:p>
            <a:pPr lvl="1">
              <a:lnSpc>
                <a:spcPct val="100000"/>
              </a:lnSpc>
            </a:pPr>
            <a:r>
              <a:rPr lang="zh-CN" altLang="zh-CN" dirty="0">
                <a:solidFill>
                  <a:srgbClr val="FF0000"/>
                </a:solidFill>
              </a:rPr>
              <a:t>注意，</a:t>
            </a:r>
            <a:r>
              <a:rPr lang="zh-CN" altLang="zh-CN" dirty="0"/>
              <a:t>互联网具有虚拟的特点</a:t>
            </a:r>
            <a:r>
              <a:rPr lang="zh-CN" altLang="en-US" dirty="0"/>
              <a:t>，</a:t>
            </a:r>
            <a:r>
              <a:rPr lang="zh-CN" altLang="zh-CN" dirty="0"/>
              <a:t>无法准确知道对方是谁，也无法知道</a:t>
            </a:r>
            <a:r>
              <a:rPr lang="zh-CN" altLang="en-US" dirty="0"/>
              <a:t>对方</a:t>
            </a:r>
            <a:r>
              <a:rPr lang="zh-CN" altLang="zh-CN" dirty="0"/>
              <a:t>的</a:t>
            </a:r>
            <a:r>
              <a:rPr lang="zh-CN" altLang="en-US" dirty="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a:solidFill>
                  <a:srgbClr val="0000CC"/>
                </a:solidFill>
              </a:rPr>
              <a:t>共享</a:t>
            </a:r>
            <a:r>
              <a:rPr lang="en-US" altLang="zh-CN" dirty="0">
                <a:solidFill>
                  <a:srgbClr val="0000CC"/>
                </a:solidFill>
              </a:rPr>
              <a:t> (Sharing)</a:t>
            </a:r>
          </a:p>
          <a:p>
            <a:pPr lvl="1">
              <a:lnSpc>
                <a:spcPct val="100000"/>
              </a:lnSpc>
            </a:pPr>
            <a:r>
              <a:rPr lang="zh-CN" altLang="zh-CN" dirty="0"/>
              <a:t>指资源共享。</a:t>
            </a:r>
            <a:endParaRPr lang="en-US" altLang="zh-CN" dirty="0"/>
          </a:p>
          <a:p>
            <a:pPr lvl="1">
              <a:lnSpc>
                <a:spcPct val="100000"/>
              </a:lnSpc>
            </a:pPr>
            <a:r>
              <a:rPr lang="zh-CN" altLang="zh-CN" dirty="0"/>
              <a:t>资源共享的含义是多方面的。可以是信息共享、软件共享，也可以是硬件共享</a:t>
            </a:r>
            <a:r>
              <a:rPr lang="zh-CN" altLang="en-US" dirty="0"/>
              <a:t>。</a:t>
            </a:r>
            <a:endParaRPr lang="en-US" altLang="zh-CN" dirty="0"/>
          </a:p>
          <a:p>
            <a:pPr lvl="1">
              <a:lnSpc>
                <a:spcPct val="100000"/>
              </a:lnSpc>
            </a:pPr>
            <a:r>
              <a:rPr lang="zh-CN" altLang="zh-CN" dirty="0"/>
              <a:t>由于网络的存在，这些资源好像就在用户身边一样</a:t>
            </a:r>
            <a:r>
              <a:rPr lang="zh-CN" altLang="en-US" dirty="0"/>
              <a:t>，</a:t>
            </a:r>
            <a:r>
              <a:rPr lang="zh-CN" altLang="zh-CN" dirty="0"/>
              <a:t>方便使用</a:t>
            </a:r>
            <a:r>
              <a:rPr lang="zh-CN" altLang="en-US" dirty="0"/>
              <a:t>。</a:t>
            </a:r>
          </a:p>
        </p:txBody>
      </p:sp>
    </p:spTree>
    <p:extLst>
      <p:ext uri="{BB962C8B-B14F-4D97-AF65-F5344CB8AC3E}">
        <p14:creationId xmlns:p14="http://schemas.microsoft.com/office/powerpoint/2010/main" val="2707943032"/>
      </p:ext>
    </p:extLst>
  </p:cSld>
  <p:clrMapOvr>
    <a:masterClrMapping/>
  </p:clrMapOvr>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869</TotalTime>
  <Words>3567</Words>
  <Application>Microsoft Office PowerPoint</Application>
  <PresentationFormat>A4 纸张(210x297 毫米)</PresentationFormat>
  <Paragraphs>563</Paragraphs>
  <Slides>48</Slides>
  <Notes>38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黑体</vt:lpstr>
      <vt:lpstr>宋体</vt:lpstr>
      <vt:lpstr>微软雅黑</vt:lpstr>
      <vt:lpstr>Arial</vt:lpstr>
      <vt:lpstr>Calibri</vt:lpstr>
      <vt:lpstr>Symbol</vt:lpstr>
      <vt:lpstr>Tahoma</vt:lpstr>
      <vt:lpstr>Times New Roman</vt:lpstr>
      <vt:lpstr>Wingdings</vt:lpstr>
      <vt:lpstr>Presentation</vt:lpstr>
      <vt:lpstr>Microsoft ClipArt Gallery</vt:lpstr>
      <vt:lpstr>第 1 章   概述</vt:lpstr>
      <vt:lpstr>第 1 章   概述</vt:lpstr>
      <vt:lpstr>什么是互联网？</vt:lpstr>
      <vt:lpstr>互联网出现的历史背景</vt:lpstr>
      <vt:lpstr>互联网出现的历史背景</vt:lpstr>
      <vt:lpstr>互联网出现的历史背景</vt:lpstr>
      <vt:lpstr>互联网出现的历史背景</vt:lpstr>
      <vt:lpstr>互联网出现的历史背景</vt:lpstr>
      <vt:lpstr>互联网的两个重要特点</vt:lpstr>
      <vt:lpstr>互联网基础结构发展的三个阶段</vt:lpstr>
      <vt:lpstr>互联网基础结构发展的三个阶段</vt:lpstr>
      <vt:lpstr>互联网基础结构发展的三个阶段</vt:lpstr>
      <vt:lpstr>互联网的标准化工作</vt:lpstr>
      <vt:lpstr>成为互联网正式标准要经过三个阶段：</vt:lpstr>
      <vt:lpstr>1.3  互联网的组成</vt:lpstr>
      <vt:lpstr>1.3.1  互联网的边缘部分</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电路交换的主要特点</vt:lpstr>
      <vt:lpstr>使用交换机</vt:lpstr>
      <vt:lpstr>电路交换特点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路由器和主机</vt:lpstr>
      <vt:lpstr>分组交换的特点</vt:lpstr>
      <vt:lpstr>存储转发原理并非完全新的概念 </vt:lpstr>
      <vt:lpstr>三种交换的比较 </vt:lpstr>
      <vt:lpstr>三种交换的比较</vt:lpstr>
      <vt:lpstr>1.5.1  计算机网络的定义</vt:lpstr>
      <vt:lpstr>1.5.2  几种不同类别的网络</vt:lpstr>
      <vt:lpstr>2）从网络的作用范围进行分类</vt:lpstr>
      <vt:lpstr>3）用来把用户接入到互联网的网络</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luohb@buaa.edu.cn</cp:lastModifiedBy>
  <cp:revision>37</cp:revision>
  <dcterms:created xsi:type="dcterms:W3CDTF">2016-10-01T05:27:09Z</dcterms:created>
  <dcterms:modified xsi:type="dcterms:W3CDTF">2018-03-07T15:36:13Z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