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395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FF66"/>
    <a:srgbClr val="66FF66"/>
    <a:srgbClr val="000099"/>
    <a:srgbClr val="00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129" autoAdjust="0"/>
    <p:restoredTop sz="88929" autoAdjust="0"/>
  </p:normalViewPr>
  <p:slideViewPr>
    <p:cSldViewPr>
      <p:cViewPr>
        <p:scale>
          <a:sx n="55" d="100"/>
          <a:sy n="55" d="100"/>
        </p:scale>
        <p:origin x="-1829" y="-48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2C422-65E6-4961-99FA-7F6E2F807D0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65C1E-4B37-4B30-B046-114BC48A7C9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EF69D-A574-4486-BA0A-BB5670DBE11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AE26A-63EC-43AC-BBC4-93A0118371A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6B84B-4AD7-4776-B0C4-EC45B172BB7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6B84B-4AD7-4776-B0C4-EC45B172BB7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2210C-0E60-463B-AEBC-A1B179D74AD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2210C-0E60-463B-AEBC-A1B179D74AD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1C108-629E-4D03-B240-F08D863515C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017C9-1228-4590-BA87-E40A7F16FB9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87EC8-B378-4B6D-8827-87FA1C22091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94DB1-5F52-4722-A95C-C150312DF59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DE623-3052-40A6-B78A-DD05A9E7D51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66728-B252-41C5-90E9-40B0C8966AF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FC111-C6DE-47B1-B849-3943AD5F8E6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66053-7803-4649-9CEF-A262AE90BF1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2ED36-0F65-45F1-9138-DE577447BBE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734B4-1234-4A7E-8BA8-25A61A3CFC2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734B4-1234-4A7E-8BA8-25A61A3CFC2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EBD8F-6F19-4EFE-BF73-77BB26470F4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D3496-1C0A-4DF1-B1A8-F03A4FB4345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33EC6-C4F3-487C-ABAA-F4A85115DD8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D3496-1C0A-4DF1-B1A8-F03A4FB4345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304D7-8932-4204-86CF-52D51FB0CF1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9EBC4-98E1-4732-88E6-9A292CD6315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E044-7A5C-4215-ACC7-DFFEFAFA1A2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815CA-0C9F-4C33-BCB1-3DA82C08D12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85870-A4CF-41A3-9179-3D668E7E01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305F7-620A-43A4-9A8F-E6EE3074E54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EA96B-E657-40B4-AE3D-1C81E19DACC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A4DC6-1A4D-4A11-9D75-22D80343246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2B163-A93E-4B4D-BCA2-CFDE1658F4C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C1CA0-D570-404B-9C46-DBA3355A574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F913F-A2E4-43E4-AD6D-49A1BF00F4B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88012-BA83-446B-A7DE-C84285F2F0A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DC558-AB38-4AE6-B606-53EB354F965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79B73-B8E0-482B-865A-0758133B536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3EE4E-517D-45E9-A0ED-D63996FA5A5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D80B2-0670-4416-9043-2E0DC51C5AE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CE3AF-6B66-4E1B-8142-A7F4E39E268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3B78E-8CD2-4619-B242-A3DE5A5A2D5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3F78F-2F75-4602-A4C7-30880D57EEEE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883E8-22F5-4B56-AD16-D6B1708CA298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C91FE-31F0-4314-95CA-68F3B5AAB42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2C3C-FDCE-4514-B34B-EC3E049BBA4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700DA-426B-4B1B-99AA-F0433054AEA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36DE0-9DF4-47A6-A4AF-DC7C11C7FE1E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36DE0-9DF4-47A6-A4AF-DC7C11C7FE1E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66421-0D73-4A8C-BEE9-A8797E6C0678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94E99-34AB-4C80-9623-A96548A40A3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57D03-52E6-4C4A-B89F-9D5100BCF77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B88E6-21DA-4F1D-BFD3-7D81601353C0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A4F2-8EDD-42AD-A666-FFEAD9D48571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1363C-D0A0-43F3-8EC0-00D60E98E321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E0011-1584-46E1-924A-4B021449403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2ADEF-7B4E-4B9D-881E-B560CE86F07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73A74-1722-44BA-B1B2-5500129478FD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2F77B-D340-416C-8228-E55FDA73257F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EF9E2-FF6F-4C53-87E4-8461E5DD1E0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289B-38DA-4EDB-B4CE-606DE8339B3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ADE02-BD4D-477A-A66B-EE16B3824D0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6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2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2" descr="computer networking 的图像结果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09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71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sz="4000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sz="4000" dirty="0" smtClean="0"/>
              <a:t> </a:t>
            </a:r>
            <a:r>
              <a:rPr lang="zh-CN" altLang="en-US" dirty="0" smtClean="0"/>
              <a:t>章   概述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CC"/>
                </a:solidFill>
              </a:rPr>
              <a:t>(2) </a:t>
            </a:r>
            <a:r>
              <a:rPr lang="zh-CN" altLang="en-US" dirty="0" smtClean="0">
                <a:solidFill>
                  <a:srgbClr val="0000CC"/>
                </a:solidFill>
              </a:rPr>
              <a:t>传播时延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电磁波</a:t>
            </a:r>
            <a:r>
              <a:rPr lang="zh-CN" altLang="en-US" dirty="0"/>
              <a:t>在信道中需要传播一定的距离而花费的时间。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发送时延与传播时延</a:t>
            </a:r>
            <a:r>
              <a:rPr lang="zh-CN" altLang="zh-CN" dirty="0">
                <a:solidFill>
                  <a:srgbClr val="FF0000"/>
                </a:solidFill>
              </a:rPr>
              <a:t>有本质上的</a:t>
            </a:r>
            <a:r>
              <a:rPr lang="zh-CN" altLang="zh-CN" dirty="0" smtClean="0">
                <a:solidFill>
                  <a:srgbClr val="FF0000"/>
                </a:solidFill>
              </a:rPr>
              <a:t>不同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信号</a:t>
            </a:r>
            <a:r>
              <a:rPr lang="zh-CN" altLang="en-US" dirty="0">
                <a:solidFill>
                  <a:srgbClr val="FF0000"/>
                </a:solidFill>
              </a:rPr>
              <a:t>发送速率</a:t>
            </a:r>
            <a:r>
              <a:rPr lang="zh-CN" altLang="en-US" dirty="0"/>
              <a:t>和信号在信道上的</a:t>
            </a:r>
            <a:r>
              <a:rPr lang="zh-CN" altLang="en-US" dirty="0">
                <a:solidFill>
                  <a:srgbClr val="FF0000"/>
                </a:solidFill>
              </a:rPr>
              <a:t>传播速率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完全不同</a:t>
            </a:r>
            <a:r>
              <a:rPr lang="zh-CN" altLang="en-US" dirty="0"/>
              <a:t>的概念。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9108" name="Group 20"/>
          <p:cNvGrpSpPr>
            <a:grpSpLocks/>
          </p:cNvGrpSpPr>
          <p:nvPr/>
        </p:nvGrpSpPr>
        <p:grpSpPr bwMode="auto">
          <a:xfrm>
            <a:off x="992560" y="4149080"/>
            <a:ext cx="8016546" cy="1225550"/>
            <a:chOff x="1020" y="2840"/>
            <a:chExt cx="4316" cy="772"/>
          </a:xfrm>
        </p:grpSpPr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1020" y="2840"/>
              <a:ext cx="4316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9097" name="Text Box 9"/>
            <p:cNvSpPr txBox="1">
              <a:spLocks noChangeArrowheads="1"/>
            </p:cNvSpPr>
            <p:nvPr/>
          </p:nvSpPr>
          <p:spPr bwMode="auto">
            <a:xfrm>
              <a:off x="1134" y="3060"/>
              <a:ext cx="1096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传播时延 </a:t>
              </a:r>
              <a:r>
                <a:rPr lang="en-US" altLang="zh-CN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</a:t>
              </a:r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3015" y="2916"/>
              <a:ext cx="1459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信道长度（</a:t>
              </a:r>
              <a:r>
                <a:rPr lang="zh-CN" altLang="en-US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米</a:t>
              </a:r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2147" y="3248"/>
              <a:ext cx="3137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信号在信道上的传播速率（</a:t>
              </a:r>
              <a:r>
                <a:rPr lang="zh-CN" altLang="en-US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米</a:t>
              </a:r>
              <a:r>
                <a:rPr lang="en-US" altLang="zh-CN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/</a:t>
              </a:r>
              <a:r>
                <a:rPr lang="zh-CN" altLang="en-US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秒</a:t>
              </a:r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2152" y="3233"/>
              <a:ext cx="2977" cy="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1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8910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CC"/>
                </a:solidFill>
              </a:rPr>
              <a:t>(3) </a:t>
            </a:r>
            <a:r>
              <a:rPr lang="zh-CN" altLang="en-US" dirty="0" smtClean="0">
                <a:solidFill>
                  <a:srgbClr val="0000CC"/>
                </a:solidFill>
              </a:rPr>
              <a:t>处理时延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主机或</a:t>
            </a:r>
            <a:r>
              <a:rPr lang="zh-CN" altLang="zh-CN" dirty="0" smtClean="0"/>
              <a:t>路由器</a:t>
            </a:r>
            <a:r>
              <a:rPr lang="zh-CN" altLang="en-US" dirty="0" smtClean="0"/>
              <a:t>在收到分组时，为处理分组（例如分析</a:t>
            </a:r>
            <a:r>
              <a:rPr lang="zh-CN" altLang="zh-CN" dirty="0" smtClean="0"/>
              <a:t>首部、提取数据、差错</a:t>
            </a:r>
            <a:r>
              <a:rPr lang="zh-CN" altLang="zh-CN" dirty="0"/>
              <a:t>检验或</a:t>
            </a:r>
            <a:r>
              <a:rPr lang="zh-CN" altLang="zh-CN" dirty="0" smtClean="0"/>
              <a:t>查找路由</a:t>
            </a:r>
            <a:r>
              <a:rPr lang="zh-CN" altLang="en-US" dirty="0" smtClean="0"/>
              <a:t>）所</a:t>
            </a:r>
            <a:r>
              <a:rPr lang="zh-CN" altLang="en-US" dirty="0"/>
              <a:t>花费的时间。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CC"/>
                </a:solidFill>
              </a:rPr>
              <a:t>(4) </a:t>
            </a:r>
            <a:r>
              <a:rPr lang="zh-CN" altLang="en-US" dirty="0" smtClean="0">
                <a:solidFill>
                  <a:srgbClr val="0000CC"/>
                </a:solidFill>
              </a:rPr>
              <a:t>排队时延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分组在路由器输入输出队列中</a:t>
            </a:r>
            <a:r>
              <a:rPr lang="zh-CN" altLang="en-US" dirty="0" smtClean="0">
                <a:solidFill>
                  <a:srgbClr val="FF0000"/>
                </a:solidFill>
              </a:rPr>
              <a:t>排队等待处理</a:t>
            </a:r>
            <a:r>
              <a:rPr lang="zh-CN" altLang="en-US" dirty="0" smtClean="0"/>
              <a:t>所</a:t>
            </a:r>
            <a:r>
              <a:rPr lang="zh-CN" altLang="en-US" dirty="0"/>
              <a:t>经历的时延。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排队时延的长短往往取决于网络中当时的通信量。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1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数据在网络中经历</a:t>
            </a:r>
            <a:r>
              <a:rPr lang="zh-CN" altLang="en-US" dirty="0"/>
              <a:t>的总时延就是发送时延、传播时延、处理时延和排队时延</a:t>
            </a:r>
            <a:r>
              <a:rPr lang="zh-CN" altLang="en-US" dirty="0">
                <a:solidFill>
                  <a:srgbClr val="FF0000"/>
                </a:solidFill>
              </a:rPr>
              <a:t>之</a:t>
            </a:r>
            <a:r>
              <a:rPr lang="zh-CN" altLang="en-US" dirty="0" smtClean="0">
                <a:solidFill>
                  <a:srgbClr val="FF0000"/>
                </a:solidFill>
              </a:rPr>
              <a:t>和。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76737" y="2492896"/>
            <a:ext cx="4896543" cy="229293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总时延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= 	  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发送时延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	+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传播时延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	+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处理时延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	+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排队时延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8584" y="5046275"/>
            <a:ext cx="7632848" cy="954107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必须指出，在总时延中，究竟是哪一种时延占主导地位，必须具体</a:t>
            </a:r>
            <a:r>
              <a:rPr lang="zh-CN" altLang="zh-CN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分析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8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四种时延所产生的地方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348259" y="4394919"/>
            <a:ext cx="5983156" cy="265113"/>
          </a:xfrm>
          <a:prstGeom prst="rect">
            <a:avLst/>
          </a:prstGeom>
          <a:gradFill rotWithShape="1">
            <a:gsLst>
              <a:gs pos="0">
                <a:srgbClr val="B2B2B2">
                  <a:gamma/>
                  <a:shade val="27451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27451"/>
                  <a:invGamma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974145" y="3861519"/>
            <a:ext cx="1472142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8233386" y="3861519"/>
            <a:ext cx="1472142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grpSp>
        <p:nvGrpSpPr>
          <p:cNvPr id="92171" name="Group 11"/>
          <p:cNvGrpSpPr>
            <a:grpSpLocks/>
          </p:cNvGrpSpPr>
          <p:nvPr/>
        </p:nvGrpSpPr>
        <p:grpSpPr bwMode="auto">
          <a:xfrm>
            <a:off x="1366258" y="4269507"/>
            <a:ext cx="784225" cy="458787"/>
            <a:chOff x="1567" y="1056"/>
            <a:chExt cx="384" cy="336"/>
          </a:xfrm>
        </p:grpSpPr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1663" y="1056"/>
              <a:ext cx="28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3" name="Freeform 13"/>
            <p:cNvSpPr>
              <a:spLocks/>
            </p:cNvSpPr>
            <p:nvPr/>
          </p:nvSpPr>
          <p:spPr bwMode="auto">
            <a:xfrm>
              <a:off x="1567" y="1056"/>
              <a:ext cx="384" cy="336"/>
            </a:xfrm>
            <a:custGeom>
              <a:avLst/>
              <a:gdLst>
                <a:gd name="T0" fmla="*/ 0 w 384"/>
                <a:gd name="T1" fmla="*/ 0 h 336"/>
                <a:gd name="T2" fmla="*/ 384 w 384"/>
                <a:gd name="T3" fmla="*/ 0 h 336"/>
                <a:gd name="T4" fmla="*/ 384 w 384"/>
                <a:gd name="T5" fmla="*/ 336 h 336"/>
                <a:gd name="T6" fmla="*/ 0 w 38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1855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1759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1663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2145324" y="4515568"/>
            <a:ext cx="294085" cy="6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2212396" y="4421907"/>
            <a:ext cx="184017" cy="193675"/>
          </a:xfrm>
          <a:prstGeom prst="rect">
            <a:avLst/>
          </a:prstGeom>
          <a:solidFill>
            <a:srgbClr val="0000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1" name="AutoShape 21"/>
          <p:cNvSpPr>
            <a:spLocks noChangeArrowheads="1"/>
          </p:cNvSpPr>
          <p:nvPr/>
        </p:nvSpPr>
        <p:spPr bwMode="auto">
          <a:xfrm>
            <a:off x="3034456" y="4447306"/>
            <a:ext cx="1372394" cy="177800"/>
          </a:xfrm>
          <a:prstGeom prst="rightArrow">
            <a:avLst>
              <a:gd name="adj1" fmla="val 50000"/>
              <a:gd name="adj2" fmla="val 178125"/>
            </a:avLst>
          </a:prstGeom>
          <a:solidFill>
            <a:srgbClr val="00FFCC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6" name="AutoShape 26"/>
          <p:cNvSpPr>
            <a:spLocks noChangeArrowheads="1"/>
          </p:cNvSpPr>
          <p:nvPr/>
        </p:nvSpPr>
        <p:spPr bwMode="auto">
          <a:xfrm>
            <a:off x="322317" y="4447306"/>
            <a:ext cx="1236557" cy="177800"/>
          </a:xfrm>
          <a:prstGeom prst="rightArrow">
            <a:avLst>
              <a:gd name="adj1" fmla="val 50000"/>
              <a:gd name="adj2" fmla="val 178348"/>
            </a:avLst>
          </a:prstGeom>
          <a:solidFill>
            <a:srgbClr val="00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7" name="AutoShape 27"/>
          <p:cNvSpPr>
            <a:spLocks noChangeArrowheads="1"/>
          </p:cNvSpPr>
          <p:nvPr/>
        </p:nvSpPr>
        <p:spPr bwMode="auto">
          <a:xfrm>
            <a:off x="7144759" y="4439369"/>
            <a:ext cx="1372394" cy="176213"/>
          </a:xfrm>
          <a:prstGeom prst="rightArrow">
            <a:avLst>
              <a:gd name="adj1" fmla="val 50000"/>
              <a:gd name="adj2" fmla="val 179729"/>
            </a:avLst>
          </a:prstGeom>
          <a:solidFill>
            <a:srgbClr val="00FFCC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4432646" y="4337769"/>
            <a:ext cx="16065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1 0 1 1 0 0 1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6181675" y="420441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2451446" y="516644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发送器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1319823" y="468066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队列</a:t>
            </a:r>
          </a:p>
        </p:txBody>
      </p:sp>
      <p:grpSp>
        <p:nvGrpSpPr>
          <p:cNvPr id="92205" name="Group 45"/>
          <p:cNvGrpSpPr>
            <a:grpSpLocks/>
          </p:cNvGrpSpPr>
          <p:nvPr/>
        </p:nvGrpSpPr>
        <p:grpSpPr bwMode="auto">
          <a:xfrm>
            <a:off x="6145559" y="2761381"/>
            <a:ext cx="2031074" cy="1612900"/>
            <a:chOff x="3486" y="1933"/>
            <a:chExt cx="1181" cy="1016"/>
          </a:xfrm>
        </p:grpSpPr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H="1">
              <a:off x="3602" y="2495"/>
              <a:ext cx="276" cy="4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96" name="Text Box 36"/>
            <p:cNvSpPr txBox="1">
              <a:spLocks noChangeArrowheads="1"/>
            </p:cNvSpPr>
            <p:nvPr/>
          </p:nvSpPr>
          <p:spPr bwMode="auto">
            <a:xfrm>
              <a:off x="3486" y="1933"/>
              <a:ext cx="1181" cy="523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在链路上产生</a:t>
              </a:r>
            </a:p>
            <a:p>
              <a:pPr algn="ctr"/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传播时延</a:t>
              </a:r>
            </a:p>
          </p:txBody>
        </p:sp>
      </p:grp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8379568" y="5256931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结点</a:t>
            </a:r>
            <a:r>
              <a:rPr kumimoji="1" lang="zh-CN" altLang="en-US" sz="1600" b="1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1125487" y="5166443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结点</a:t>
            </a:r>
            <a:r>
              <a:rPr kumimoji="1" lang="zh-CN" altLang="en-US" sz="1600" b="1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92204" name="Group 44"/>
          <p:cNvGrpSpPr>
            <a:grpSpLocks/>
          </p:cNvGrpSpPr>
          <p:nvPr/>
        </p:nvGrpSpPr>
        <p:grpSpPr bwMode="auto">
          <a:xfrm>
            <a:off x="2291506" y="2977282"/>
            <a:ext cx="3262445" cy="1470025"/>
            <a:chOff x="1245" y="2069"/>
            <a:chExt cx="1897" cy="926"/>
          </a:xfrm>
        </p:grpSpPr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1245" y="2069"/>
              <a:ext cx="1897" cy="523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在发送器产生发送时延</a:t>
              </a:r>
            </a:p>
            <a:p>
              <a:pPr algn="ctr"/>
              <a:r>
                <a:rPr kumimoji="1" lang="en-US" altLang="zh-CN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即传输时延</a:t>
              </a:r>
              <a:r>
                <a:rPr kumimoji="1" lang="en-US" altLang="zh-CN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)</a:t>
              </a:r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H="1">
              <a:off x="1247" y="2614"/>
              <a:ext cx="454" cy="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92201" name="Line 41"/>
          <p:cNvSpPr>
            <a:spLocks noChangeShapeType="1"/>
          </p:cNvSpPr>
          <p:nvPr/>
        </p:nvSpPr>
        <p:spPr bwMode="auto">
          <a:xfrm flipH="1" flipV="1">
            <a:off x="2294946" y="4590181"/>
            <a:ext cx="467783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99" name="Line 39"/>
          <p:cNvSpPr>
            <a:spLocks noChangeShapeType="1"/>
          </p:cNvSpPr>
          <p:nvPr/>
        </p:nvSpPr>
        <p:spPr bwMode="auto">
          <a:xfrm flipH="1">
            <a:off x="1710217" y="2834406"/>
            <a:ext cx="60192" cy="10080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322318" y="1916832"/>
            <a:ext cx="2954655" cy="830997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在结点 </a:t>
            </a:r>
            <a:r>
              <a:rPr kumimoji="1" lang="en-US" altLang="zh-CN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中产生</a:t>
            </a:r>
          </a:p>
          <a:p>
            <a:pPr algn="ctr"/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处理时延和排队时延</a:t>
            </a:r>
          </a:p>
        </p:txBody>
      </p:sp>
      <p:sp>
        <p:nvSpPr>
          <p:cNvPr id="92206" name="Text Box 46"/>
          <p:cNvSpPr txBox="1">
            <a:spLocks noChangeArrowheads="1"/>
          </p:cNvSpPr>
          <p:nvPr/>
        </p:nvSpPr>
        <p:spPr bwMode="auto">
          <a:xfrm>
            <a:off x="297768" y="398534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数据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1366258" y="1116033"/>
            <a:ext cx="7303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假设从</a:t>
            </a:r>
            <a:r>
              <a:rPr kumimoji="1"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结点 </a:t>
            </a:r>
            <a:r>
              <a:rPr kumimoji="1" lang="en-US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向结点 </a:t>
            </a:r>
            <a:r>
              <a:rPr kumimoji="1" lang="en-US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发送数据</a:t>
            </a:r>
          </a:p>
        </p:txBody>
      </p: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4752527" y="470606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链路</a:t>
            </a:r>
          </a:p>
        </p:txBody>
      </p:sp>
      <p:sp>
        <p:nvSpPr>
          <p:cNvPr id="2" name="矩形 1"/>
          <p:cNvSpPr/>
          <p:nvPr/>
        </p:nvSpPr>
        <p:spPr>
          <a:xfrm>
            <a:off x="2792760" y="5862612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 smtClean="0">
                <a:latin typeface="+mn-lt"/>
                <a:ea typeface="黑体" pitchFamily="2" charset="-122"/>
              </a:rPr>
              <a:t>几种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时延产生的地方不一样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0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容易产生的错误概念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对于高速网络链路，我们提高的仅仅是数据的</a:t>
            </a:r>
            <a:r>
              <a:rPr lang="zh-CN" altLang="en-US" dirty="0">
                <a:solidFill>
                  <a:srgbClr val="FF0000"/>
                </a:solidFill>
              </a:rPr>
              <a:t>发送速率</a:t>
            </a:r>
            <a:r>
              <a:rPr lang="zh-CN" altLang="en-US" dirty="0"/>
              <a:t>而不是比特在链路上的</a:t>
            </a:r>
            <a:r>
              <a:rPr lang="zh-CN" altLang="en-US" dirty="0">
                <a:solidFill>
                  <a:srgbClr val="FF0000"/>
                </a:solidFill>
              </a:rPr>
              <a:t>传播速率。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提高链路带宽减小了数据的发送时延。 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151829" y="3493027"/>
            <a:ext cx="7776864" cy="1569660"/>
          </a:xfrm>
          <a:prstGeom prst="rect">
            <a:avLst/>
          </a:prstGeom>
          <a:solidFill>
            <a:srgbClr val="FFFF6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n-lt"/>
                <a:ea typeface="黑体" pitchFamily="2" charset="-122"/>
              </a:rPr>
              <a:t>以下说法是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错误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的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：</a:t>
            </a:r>
            <a:endParaRPr lang="en-US" altLang="zh-CN" sz="3200" b="1" dirty="0" smtClean="0">
              <a:latin typeface="+mn-lt"/>
              <a:ea typeface="黑体" pitchFamily="2" charset="-122"/>
            </a:endParaRPr>
          </a:p>
          <a:p>
            <a:r>
              <a:rPr lang="zh-CN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“</a:t>
            </a:r>
            <a:r>
              <a:rPr lang="zh-CN" altLang="zh-CN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在高速链路（或高带宽链路）上，比特会传送得更快些”。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时延</a:t>
            </a:r>
            <a:r>
              <a:rPr lang="zh-CN" altLang="en-US" dirty="0"/>
              <a:t>带宽积</a:t>
            </a:r>
          </a:p>
        </p:txBody>
      </p:sp>
      <p:sp>
        <p:nvSpPr>
          <p:cNvPr id="93228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链路的时延带宽积又称为</a:t>
            </a:r>
            <a:r>
              <a:rPr lang="zh-CN" altLang="en-US" dirty="0">
                <a:solidFill>
                  <a:srgbClr val="FF0000"/>
                </a:solidFill>
              </a:rPr>
              <a:t>以比特为单位的链路长度。 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16946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221" name="AutoShape 37"/>
          <p:cNvSpPr>
            <a:spLocks noChangeArrowheads="1"/>
          </p:cNvSpPr>
          <p:nvPr/>
        </p:nvSpPr>
        <p:spPr bwMode="auto">
          <a:xfrm rot="-5400000">
            <a:off x="5021146" y="471069"/>
            <a:ext cx="1038225" cy="7178410"/>
          </a:xfrm>
          <a:prstGeom prst="can">
            <a:avLst>
              <a:gd name="adj" fmla="val 49847"/>
            </a:avLst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>
            <a:off x="2186664" y="3301448"/>
            <a:ext cx="670890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4214298" y="3012523"/>
            <a:ext cx="20313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（传播）时延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5072474" y="3829343"/>
            <a:ext cx="90601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链路</a:t>
            </a:r>
            <a:endParaRPr lang="zh-CN" altLang="en-US" sz="2400" b="1" dirty="0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3225" name="Text Box 41"/>
          <p:cNvSpPr txBox="1">
            <a:spLocks noChangeArrowheads="1"/>
          </p:cNvSpPr>
          <p:nvPr/>
        </p:nvSpPr>
        <p:spPr bwMode="auto">
          <a:xfrm>
            <a:off x="547703" y="3325261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带宽</a:t>
            </a:r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>
            <a:off x="1015486" y="3757062"/>
            <a:ext cx="1171178" cy="2889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2585608" y="2204864"/>
            <a:ext cx="5679760" cy="646331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时延带宽积 </a:t>
            </a: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传播时延 </a:t>
            </a:r>
            <a:r>
              <a:rPr lang="zh-CN" altLang="en-US" sz="3600" b="1" dirty="0">
                <a:solidFill>
                  <a:srgbClr val="3333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  <a:sym typeface="Symbol" pitchFamily="18" charset="2"/>
              </a:rPr>
              <a:t>带宽</a:t>
            </a:r>
          </a:p>
        </p:txBody>
      </p:sp>
      <p:sp>
        <p:nvSpPr>
          <p:cNvPr id="2" name="矩形 1"/>
          <p:cNvSpPr/>
          <p:nvPr/>
        </p:nvSpPr>
        <p:spPr>
          <a:xfrm>
            <a:off x="1951053" y="5355213"/>
            <a:ext cx="7178412" cy="954107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只有在代表链路的管道都充满比特时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链路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才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得到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了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充分利用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4808" y="4725144"/>
            <a:ext cx="4724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链路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像一条空心管道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2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zh-CN" dirty="0" smtClean="0"/>
              <a:t>往返时间</a:t>
            </a:r>
            <a:r>
              <a:rPr lang="en-US" altLang="zh-CN" dirty="0" smtClean="0"/>
              <a:t> RTT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互联网</a:t>
            </a:r>
            <a:r>
              <a:rPr lang="zh-CN" altLang="zh-CN" dirty="0"/>
              <a:t>上的信息不仅仅单方向</a:t>
            </a:r>
            <a:r>
              <a:rPr lang="zh-CN" altLang="zh-CN" dirty="0" smtClean="0"/>
              <a:t>传输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而是</a:t>
            </a:r>
            <a:r>
              <a:rPr lang="zh-CN" altLang="zh-CN" dirty="0"/>
              <a:t>双向交互的</a:t>
            </a:r>
            <a:r>
              <a:rPr lang="zh-CN" altLang="zh-CN" dirty="0" smtClean="0"/>
              <a:t>。因此，有时</a:t>
            </a:r>
            <a:r>
              <a:rPr lang="zh-CN" altLang="zh-CN" dirty="0"/>
              <a:t>很需要知道双向交互一次所需的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往返时间</a:t>
            </a:r>
            <a:r>
              <a:rPr lang="zh-CN" altLang="en-US" dirty="0" smtClean="0"/>
              <a:t>表示</a:t>
            </a:r>
            <a:r>
              <a:rPr lang="zh-CN" altLang="en-US" dirty="0"/>
              <a:t>从发送方发送数据开始，到发送方收到来自接收方的</a:t>
            </a:r>
            <a:r>
              <a:rPr lang="zh-CN" altLang="en-US" dirty="0" smtClean="0"/>
              <a:t>确认，总共</a:t>
            </a:r>
            <a:r>
              <a:rPr lang="zh-CN" altLang="en-US" dirty="0"/>
              <a:t>经历的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zh-CN" altLang="zh-CN" dirty="0"/>
              <a:t>在互联网中，往返时间还包括</a:t>
            </a:r>
            <a:r>
              <a:rPr lang="zh-CN" altLang="zh-CN" dirty="0">
                <a:solidFill>
                  <a:srgbClr val="FF0000"/>
                </a:solidFill>
              </a:rPr>
              <a:t>各中间结点</a:t>
            </a:r>
            <a:r>
              <a:rPr lang="zh-CN" altLang="zh-CN" dirty="0"/>
              <a:t>的处理时延、排队时延以及转发数据时的发送时延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99"/>
                </a:solidFill>
              </a:rPr>
              <a:t>当</a:t>
            </a:r>
            <a:r>
              <a:rPr lang="zh-CN" altLang="zh-CN" dirty="0">
                <a:solidFill>
                  <a:srgbClr val="000099"/>
                </a:solidFill>
              </a:rPr>
              <a:t>使用卫星通信时，往返</a:t>
            </a:r>
            <a:r>
              <a:rPr lang="zh-CN" altLang="zh-CN" dirty="0" smtClean="0">
                <a:solidFill>
                  <a:srgbClr val="000099"/>
                </a:solidFill>
              </a:rPr>
              <a:t>时间</a:t>
            </a:r>
            <a:r>
              <a:rPr lang="en-US" altLang="zh-CN" dirty="0" smtClean="0">
                <a:solidFill>
                  <a:srgbClr val="000099"/>
                </a:solidFill>
              </a:rPr>
              <a:t> RTT </a:t>
            </a:r>
            <a:r>
              <a:rPr lang="zh-CN" altLang="zh-CN" dirty="0" smtClean="0">
                <a:solidFill>
                  <a:srgbClr val="000099"/>
                </a:solidFill>
              </a:rPr>
              <a:t>相对</a:t>
            </a:r>
            <a:r>
              <a:rPr lang="zh-CN" altLang="zh-CN" dirty="0">
                <a:solidFill>
                  <a:srgbClr val="000099"/>
                </a:solidFill>
              </a:rPr>
              <a:t>较长</a:t>
            </a:r>
            <a:r>
              <a:rPr lang="zh-CN" altLang="zh-CN" dirty="0" smtClean="0">
                <a:solidFill>
                  <a:srgbClr val="000099"/>
                </a:solidFill>
              </a:rPr>
              <a:t>，是</a:t>
            </a:r>
            <a:r>
              <a:rPr lang="zh-CN" altLang="zh-CN" dirty="0">
                <a:solidFill>
                  <a:srgbClr val="000099"/>
                </a:solidFill>
              </a:rPr>
              <a:t>很重要的一个性能指标。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/>
              <a:t>利用率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</a:t>
            </a:r>
            <a:r>
              <a:rPr lang="zh-CN" altLang="en-US" dirty="0" smtClean="0">
                <a:solidFill>
                  <a:srgbClr val="FF0000"/>
                </a:solidFill>
              </a:rPr>
              <a:t>信道利用率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网络利用率。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信道</a:t>
            </a:r>
            <a:r>
              <a:rPr lang="zh-CN" altLang="en-US" dirty="0">
                <a:solidFill>
                  <a:srgbClr val="0000CC"/>
                </a:solidFill>
              </a:rPr>
              <a:t>利用率</a:t>
            </a:r>
            <a:r>
              <a:rPr lang="zh-CN" altLang="en-US" dirty="0"/>
              <a:t>指出某信道有百分之几的时间是被利用的（有数据通过）。完全空闲的信道的利用率是零。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网络利用率</a:t>
            </a:r>
            <a:r>
              <a:rPr lang="zh-CN" altLang="en-US" dirty="0"/>
              <a:t>则是全网络的信道利用率的加权平均值。</a:t>
            </a:r>
          </a:p>
          <a:p>
            <a:r>
              <a:rPr lang="zh-CN" altLang="en-US" dirty="0"/>
              <a:t>信道利用率并非越高越好</a:t>
            </a:r>
            <a:r>
              <a:rPr lang="zh-CN" altLang="en-US" dirty="0" smtClean="0"/>
              <a:t>。</a:t>
            </a:r>
            <a:r>
              <a:rPr lang="zh-CN" altLang="zh-CN" dirty="0">
                <a:solidFill>
                  <a:srgbClr val="FF0000"/>
                </a:solidFill>
              </a:rPr>
              <a:t>当某信道的利用率增大时，该信道引起的时延也就迅速</a:t>
            </a:r>
            <a:r>
              <a:rPr lang="zh-CN" altLang="zh-CN" dirty="0" smtClean="0">
                <a:solidFill>
                  <a:srgbClr val="FF0000"/>
                </a:solidFill>
              </a:rPr>
              <a:t>增加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时延与网络利用率的关系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根据排队论的理论，当某信道的利用率增大时，该信道引起的时延也就迅速增加。 </a:t>
            </a:r>
          </a:p>
          <a:p>
            <a:r>
              <a:rPr lang="zh-CN" altLang="en-US" dirty="0"/>
              <a:t>若令 </a:t>
            </a:r>
            <a:r>
              <a:rPr lang="en-US" altLang="zh-CN" i="1" dirty="0"/>
              <a:t>D</a:t>
            </a:r>
            <a:r>
              <a:rPr lang="en-US" altLang="zh-CN" baseline="-25000" dirty="0"/>
              <a:t>0 </a:t>
            </a:r>
            <a:r>
              <a:rPr lang="zh-CN" altLang="en-US" dirty="0"/>
              <a:t>表示网络空闲时的时延，</a:t>
            </a:r>
            <a:r>
              <a:rPr lang="en-US" altLang="zh-CN" i="1" dirty="0"/>
              <a:t>D </a:t>
            </a:r>
            <a:r>
              <a:rPr lang="zh-CN" altLang="en-US" dirty="0"/>
              <a:t>表示网络当前的时延，则在适当的假定条件下，可以用下面的简单公式表示 </a:t>
            </a:r>
            <a:r>
              <a:rPr lang="en-US" altLang="zh-CN" i="1" dirty="0"/>
              <a:t>D </a:t>
            </a:r>
            <a:r>
              <a:rPr lang="zh-CN" altLang="en-US" dirty="0"/>
              <a:t>和 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zh-CN" altLang="en-US" dirty="0"/>
              <a:t>之间的关系： 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0" y="3068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94050"/>
              </p:ext>
            </p:extLst>
          </p:nvPr>
        </p:nvGraphicFramePr>
        <p:xfrm>
          <a:off x="3946891" y="4221088"/>
          <a:ext cx="183329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4" imgW="660113" imgH="393529" progId="Equation.3">
                  <p:embed/>
                </p:oleObj>
              </mc:Choice>
              <mc:Fallback>
                <p:oleObj name="公式" r:id="rId4" imgW="6601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891" y="4221088"/>
                        <a:ext cx="1833298" cy="1009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352600" y="5445224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99"/>
                </a:solidFill>
                <a:ea typeface="黑体" pitchFamily="2" charset="-122"/>
              </a:rPr>
              <a:t>其中：</a:t>
            </a:r>
            <a:r>
              <a:rPr lang="en-US" altLang="zh-CN" sz="2800" b="1" i="1" dirty="0" smtClean="0">
                <a:solidFill>
                  <a:srgbClr val="000099"/>
                </a:solidFill>
                <a:ea typeface="黑体" pitchFamily="2" charset="-122"/>
              </a:rPr>
              <a:t>U </a:t>
            </a:r>
            <a:r>
              <a:rPr lang="zh-CN" altLang="en-US" sz="2800" b="1" dirty="0">
                <a:solidFill>
                  <a:srgbClr val="000099"/>
                </a:solidFill>
                <a:ea typeface="黑体" pitchFamily="2" charset="-122"/>
              </a:rPr>
              <a:t>是网络的利用率，数值在 </a:t>
            </a:r>
            <a:r>
              <a:rPr lang="en-US" altLang="zh-CN" sz="2800" b="1" dirty="0">
                <a:solidFill>
                  <a:srgbClr val="000099"/>
                </a:solidFill>
                <a:ea typeface="黑体" pitchFamily="2" charset="-122"/>
              </a:rPr>
              <a:t>0 </a:t>
            </a:r>
            <a:r>
              <a:rPr lang="zh-CN" altLang="en-US" sz="2800" b="1" dirty="0">
                <a:solidFill>
                  <a:srgbClr val="000099"/>
                </a:solidFill>
                <a:ea typeface="黑体" pitchFamily="2" charset="-122"/>
              </a:rPr>
              <a:t>到 </a:t>
            </a:r>
            <a:r>
              <a:rPr lang="en-US" altLang="zh-CN" sz="2800" b="1" dirty="0">
                <a:solidFill>
                  <a:srgbClr val="000099"/>
                </a:solidFill>
                <a:ea typeface="黑体" pitchFamily="2" charset="-122"/>
              </a:rPr>
              <a:t>1 </a:t>
            </a:r>
            <a:r>
              <a:rPr lang="zh-CN" altLang="en-US" sz="2800" b="1" dirty="0">
                <a:solidFill>
                  <a:srgbClr val="000099"/>
                </a:solidFill>
                <a:ea typeface="黑体" pitchFamily="2" charset="-122"/>
              </a:rPr>
              <a:t>之间。 </a:t>
            </a:r>
          </a:p>
        </p:txBody>
      </p:sp>
    </p:spTree>
    <p:extLst>
      <p:ext uri="{BB962C8B-B14F-4D97-AF65-F5344CB8AC3E}">
        <p14:creationId xmlns:p14="http://schemas.microsoft.com/office/powerpoint/2010/main" val="31017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08584" y="1157194"/>
            <a:ext cx="7229975" cy="3933444"/>
            <a:chOff x="527977" y="1090061"/>
            <a:chExt cx="8215441" cy="5133048"/>
          </a:xfrm>
        </p:grpSpPr>
        <p:sp>
          <p:nvSpPr>
            <p:cNvPr id="388100" name="Rectangle 4"/>
            <p:cNvSpPr>
              <a:spLocks noChangeArrowheads="1"/>
            </p:cNvSpPr>
            <p:nvPr/>
          </p:nvSpPr>
          <p:spPr bwMode="auto">
            <a:xfrm>
              <a:off x="4724269" y="1480587"/>
              <a:ext cx="1736990" cy="418623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1" name="Text Box 5"/>
            <p:cNvSpPr txBox="1">
              <a:spLocks noChangeArrowheads="1"/>
            </p:cNvSpPr>
            <p:nvPr/>
          </p:nvSpPr>
          <p:spPr bwMode="auto">
            <a:xfrm>
              <a:off x="527977" y="1090061"/>
              <a:ext cx="1245324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时延</a:t>
              </a:r>
              <a:r>
                <a:rPr lang="zh-CN" altLang="en-US" sz="1400" b="1" dirty="0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000099"/>
                  </a:solidFill>
                  <a:ea typeface="黑体" pitchFamily="2" charset="-122"/>
                </a:rPr>
                <a:t>D</a:t>
              </a:r>
            </a:p>
          </p:txBody>
        </p:sp>
        <p:sp>
          <p:nvSpPr>
            <p:cNvPr id="388102" name="Line 6"/>
            <p:cNvSpPr>
              <a:spLocks noChangeShapeType="1"/>
            </p:cNvSpPr>
            <p:nvPr/>
          </p:nvSpPr>
          <p:spPr bwMode="auto">
            <a:xfrm flipV="1">
              <a:off x="2053431" y="1334537"/>
              <a:ext cx="0" cy="433228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3" name="Line 7"/>
            <p:cNvSpPr>
              <a:spLocks noChangeShapeType="1"/>
            </p:cNvSpPr>
            <p:nvPr/>
          </p:nvSpPr>
          <p:spPr bwMode="auto">
            <a:xfrm rot="5400000" flipV="1">
              <a:off x="4791340" y="2928915"/>
              <a:ext cx="0" cy="547581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>
              <a:off x="6461258" y="1334537"/>
              <a:ext cx="0" cy="43322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5" name="Arc 9"/>
            <p:cNvSpPr>
              <a:spLocks/>
            </p:cNvSpPr>
            <p:nvPr/>
          </p:nvSpPr>
          <p:spPr bwMode="auto">
            <a:xfrm flipV="1">
              <a:off x="2053431" y="1480586"/>
              <a:ext cx="4313238" cy="3898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12"/>
                <a:gd name="T2" fmla="*/ 21600 w 21600"/>
                <a:gd name="T3" fmla="*/ 21612 h 21612"/>
                <a:gd name="T4" fmla="*/ 0 w 21600"/>
                <a:gd name="T5" fmla="*/ 21600 h 2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1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3"/>
                    <a:pt x="21599" y="21607"/>
                    <a:pt x="21599" y="21611"/>
                  </a:cubicBezTo>
                </a:path>
                <a:path w="21600" h="2161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3"/>
                    <a:pt x="21599" y="21607"/>
                    <a:pt x="21599" y="216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6" name="Text Box 10"/>
            <p:cNvSpPr txBox="1">
              <a:spLocks noChangeArrowheads="1"/>
            </p:cNvSpPr>
            <p:nvPr/>
          </p:nvSpPr>
          <p:spPr bwMode="auto">
            <a:xfrm>
              <a:off x="7128538" y="5050873"/>
              <a:ext cx="1614880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利用率</a:t>
              </a:r>
              <a:r>
                <a:rPr lang="zh-CN" altLang="en-US" sz="1400" b="1" dirty="0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000099"/>
                  </a:solidFill>
                  <a:ea typeface="黑体" pitchFamily="2" charset="-122"/>
                </a:rPr>
                <a:t>U</a:t>
              </a:r>
            </a:p>
          </p:txBody>
        </p:sp>
        <p:sp>
          <p:nvSpPr>
            <p:cNvPr id="388107" name="Text Box 11"/>
            <p:cNvSpPr txBox="1">
              <a:spLocks noChangeArrowheads="1"/>
            </p:cNvSpPr>
            <p:nvPr/>
          </p:nvSpPr>
          <p:spPr bwMode="auto">
            <a:xfrm>
              <a:off x="6196411" y="5652537"/>
              <a:ext cx="394523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en-US" altLang="zh-CN" sz="2800" b="1" i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8108" name="Text Box 12"/>
            <p:cNvSpPr txBox="1">
              <a:spLocks noChangeArrowheads="1"/>
            </p:cNvSpPr>
            <p:nvPr/>
          </p:nvSpPr>
          <p:spPr bwMode="auto">
            <a:xfrm>
              <a:off x="1700875" y="5582687"/>
              <a:ext cx="394523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en-US" altLang="zh-CN" sz="2800" b="1" i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8109" name="Text Box 13"/>
            <p:cNvSpPr txBox="1">
              <a:spLocks noChangeArrowheads="1"/>
            </p:cNvSpPr>
            <p:nvPr/>
          </p:nvSpPr>
          <p:spPr bwMode="auto">
            <a:xfrm>
              <a:off x="1389592" y="4981023"/>
              <a:ext cx="591620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a typeface="黑体" pitchFamily="2" charset="-122"/>
                </a:rPr>
                <a:t>D</a:t>
              </a:r>
              <a:r>
                <a:rPr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en-US" altLang="zh-CN" sz="2800" b="1" i="1" baseline="-25000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4965039" y="1556786"/>
              <a:ext cx="928326" cy="1510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时延</a:t>
              </a:r>
            </a:p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急剧</a:t>
              </a:r>
            </a:p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增大</a:t>
              </a:r>
              <a:endParaRPr lang="zh-CN" altLang="en-US" sz="2800" b="1" i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时延与网络利用率的关系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2304806" y="5229200"/>
            <a:ext cx="5888554" cy="954107"/>
          </a:xfrm>
          <a:prstGeom prst="rect">
            <a:avLst/>
          </a:prstGeom>
          <a:solidFill>
            <a:srgbClr val="FF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当信道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的利用率增大时，该信道引起的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时延迅速增加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1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sz="3200" dirty="0"/>
              <a:t> </a:t>
            </a:r>
            <a:r>
              <a:rPr lang="en-US" altLang="zh-CN" dirty="0"/>
              <a:t>1</a:t>
            </a:r>
            <a:r>
              <a:rPr lang="en-US" altLang="zh-CN" sz="3200" dirty="0"/>
              <a:t> </a:t>
            </a:r>
            <a:r>
              <a:rPr lang="zh-CN" altLang="en-US" dirty="0"/>
              <a:t>章   概述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zh-CN" dirty="0"/>
              <a:t>计算机网络在信息时代中的</a:t>
            </a:r>
            <a:r>
              <a:rPr lang="zh-CN" altLang="zh-CN" dirty="0" smtClean="0"/>
              <a:t>作用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1.2  </a:t>
            </a:r>
            <a:r>
              <a:rPr lang="zh-CN" altLang="zh-CN" dirty="0">
                <a:solidFill>
                  <a:srgbClr val="FF0000"/>
                </a:solidFill>
              </a:rPr>
              <a:t>互联网</a:t>
            </a:r>
            <a:r>
              <a:rPr lang="zh-CN" altLang="zh-CN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1.3  </a:t>
            </a:r>
            <a:r>
              <a:rPr lang="zh-CN" altLang="zh-CN" dirty="0">
                <a:solidFill>
                  <a:srgbClr val="FF0000"/>
                </a:solidFill>
              </a:rPr>
              <a:t>互联网的</a:t>
            </a:r>
            <a:r>
              <a:rPr lang="zh-CN" altLang="zh-CN" dirty="0" smtClean="0">
                <a:solidFill>
                  <a:srgbClr val="FF0000"/>
                </a:solidFill>
              </a:rPr>
              <a:t>组成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1.4  </a:t>
            </a:r>
            <a:r>
              <a:rPr lang="zh-CN" altLang="zh-CN" dirty="0"/>
              <a:t>计算机网络在我国的发展</a:t>
            </a:r>
          </a:p>
          <a:p>
            <a:r>
              <a:rPr lang="en-US" altLang="zh-CN" dirty="0"/>
              <a:t>1.5  </a:t>
            </a:r>
            <a:r>
              <a:rPr lang="zh-CN" altLang="zh-CN" dirty="0"/>
              <a:t>计算机网络的</a:t>
            </a:r>
            <a:r>
              <a:rPr lang="zh-CN" altLang="zh-CN" dirty="0" smtClean="0"/>
              <a:t>类别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1.6  </a:t>
            </a:r>
            <a:r>
              <a:rPr lang="zh-CN" altLang="zh-CN" dirty="0">
                <a:solidFill>
                  <a:srgbClr val="FF0000"/>
                </a:solidFill>
              </a:rPr>
              <a:t>计算机网络的</a:t>
            </a:r>
            <a:r>
              <a:rPr lang="zh-CN" altLang="zh-CN" dirty="0" smtClean="0">
                <a:solidFill>
                  <a:srgbClr val="FF0000"/>
                </a:solidFill>
              </a:rPr>
              <a:t>性能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1.7  </a:t>
            </a:r>
            <a:r>
              <a:rPr lang="zh-CN" altLang="zh-CN" dirty="0">
                <a:solidFill>
                  <a:srgbClr val="FF0000"/>
                </a:solidFill>
              </a:rPr>
              <a:t>计算机网络的体系结构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019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zh-CN" dirty="0"/>
              <a:t>计算机网络的体系结构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1.7.1  </a:t>
            </a:r>
            <a:r>
              <a:rPr lang="zh-CN" altLang="zh-CN" dirty="0"/>
              <a:t>计算机网络体系结构的形成</a:t>
            </a:r>
          </a:p>
          <a:p>
            <a:r>
              <a:rPr lang="en-US" altLang="zh-CN" dirty="0" smtClean="0"/>
              <a:t>1.7.2  </a:t>
            </a:r>
            <a:r>
              <a:rPr lang="zh-CN" altLang="zh-CN" dirty="0"/>
              <a:t>协议与划分层次</a:t>
            </a:r>
          </a:p>
          <a:p>
            <a:r>
              <a:rPr lang="en-US" altLang="zh-CN" dirty="0" smtClean="0"/>
              <a:t>1.7.3  </a:t>
            </a:r>
            <a:r>
              <a:rPr lang="zh-CN" altLang="zh-CN" dirty="0"/>
              <a:t>具有五层协议的体系结构</a:t>
            </a:r>
          </a:p>
          <a:p>
            <a:r>
              <a:rPr lang="en-US" altLang="zh-CN" dirty="0" smtClean="0"/>
              <a:t>1.7.4  </a:t>
            </a:r>
            <a:r>
              <a:rPr lang="zh-CN" altLang="zh-CN" dirty="0"/>
              <a:t>实体、协议、服务和服务访问点</a:t>
            </a:r>
          </a:p>
          <a:p>
            <a:r>
              <a:rPr lang="en-US" altLang="zh-CN" dirty="0" smtClean="0"/>
              <a:t>1.7.5  TCP/IP </a:t>
            </a:r>
            <a:r>
              <a:rPr lang="zh-CN" altLang="zh-CN" dirty="0" smtClean="0"/>
              <a:t>的</a:t>
            </a:r>
            <a:r>
              <a:rPr lang="zh-CN" altLang="zh-CN" dirty="0"/>
              <a:t>体系结构</a:t>
            </a:r>
          </a:p>
        </p:txBody>
      </p:sp>
    </p:spTree>
    <p:extLst>
      <p:ext uri="{BB962C8B-B14F-4D97-AF65-F5344CB8AC3E}">
        <p14:creationId xmlns:p14="http://schemas.microsoft.com/office/powerpoint/2010/main" val="35252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1.7.1  </a:t>
            </a:r>
            <a:r>
              <a:rPr lang="zh-CN" altLang="zh-CN" sz="4000" dirty="0"/>
              <a:t>计算机网络体系结构的形成</a:t>
            </a:r>
            <a:endParaRPr lang="zh-CN" altLang="en-US" sz="40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计算机网络是个非常复杂的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相互</a:t>
            </a:r>
            <a:r>
              <a:rPr lang="zh-CN" altLang="en-US" dirty="0"/>
              <a:t>通信的两个计算机系统必须</a:t>
            </a:r>
            <a:r>
              <a:rPr lang="zh-CN" altLang="en-US" dirty="0">
                <a:solidFill>
                  <a:srgbClr val="FF0000"/>
                </a:solidFill>
              </a:rPr>
              <a:t>高度协调工作</a:t>
            </a:r>
            <a:r>
              <a:rPr lang="zh-CN" altLang="en-US" dirty="0"/>
              <a:t>才行，而这种“协调”是相当复杂的。 </a:t>
            </a:r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分层</a:t>
            </a:r>
            <a:r>
              <a:rPr lang="zh-CN" altLang="en-US" dirty="0"/>
              <a:t>”可将庞大而复杂的问题，转化为若干较小的局部问题，而这些较小的局部问题就比较易于研究和处理。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31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1.7.1  </a:t>
            </a:r>
            <a:r>
              <a:rPr lang="zh-CN" altLang="zh-CN" sz="4000" dirty="0"/>
              <a:t>计算机网络体系结构的形成</a:t>
            </a:r>
            <a:endParaRPr lang="zh-CN" altLang="en-US" sz="40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1974</a:t>
            </a:r>
            <a:r>
              <a:rPr lang="zh-CN" altLang="zh-CN" dirty="0"/>
              <a:t>年</a:t>
            </a:r>
            <a:r>
              <a:rPr lang="zh-CN" altLang="zh-CN" dirty="0" smtClean="0"/>
              <a:t>，美国的</a:t>
            </a:r>
            <a:r>
              <a:rPr lang="en-US" altLang="zh-CN" dirty="0" smtClean="0"/>
              <a:t> IBM </a:t>
            </a:r>
            <a:r>
              <a:rPr lang="zh-CN" altLang="zh-CN" dirty="0" smtClean="0"/>
              <a:t>公司宣布了</a:t>
            </a:r>
            <a:r>
              <a:rPr lang="zh-CN" altLang="zh-CN" dirty="0" smtClean="0">
                <a:solidFill>
                  <a:srgbClr val="FF0000"/>
                </a:solidFill>
              </a:rPr>
              <a:t>系统</a:t>
            </a:r>
            <a:r>
              <a:rPr lang="zh-CN" altLang="zh-CN" dirty="0">
                <a:solidFill>
                  <a:srgbClr val="FF0000"/>
                </a:solidFill>
              </a:rPr>
              <a:t>网络体系结构</a:t>
            </a:r>
            <a:r>
              <a:rPr lang="en-US" altLang="zh-CN" dirty="0" smtClean="0">
                <a:solidFill>
                  <a:srgbClr val="FF0000"/>
                </a:solidFill>
              </a:rPr>
              <a:t>SNA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System Network Architecture)</a:t>
            </a:r>
            <a:r>
              <a:rPr lang="zh-CN" altLang="zh-CN" dirty="0"/>
              <a:t>。这个著名的网络标准就是按照分层的方法制定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不久后，其他一些公司也相继推出自己公司的具有不同名称的体系结构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由于网络体系结构的不同，不同公司的设备很难互相连通。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开放系统互连参考模型</a:t>
            </a:r>
            <a:r>
              <a:rPr lang="en-US" altLang="zh-CN" sz="4000" dirty="0" smtClean="0"/>
              <a:t>OSI/RM</a:t>
            </a:r>
            <a:endParaRPr lang="en-US" altLang="zh-CN" sz="4000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000" dirty="0"/>
              <a:t>为了使不同体系结构的计算机网络都能互连，</a:t>
            </a:r>
            <a:r>
              <a:rPr lang="zh-CN" altLang="zh-CN" sz="3000" dirty="0" smtClean="0"/>
              <a:t>国际标准化组织</a:t>
            </a:r>
            <a:r>
              <a:rPr lang="en-US" altLang="zh-CN" sz="3000" dirty="0" smtClean="0"/>
              <a:t> ISO </a:t>
            </a:r>
            <a:r>
              <a:rPr lang="zh-CN" altLang="zh-CN" sz="3000" dirty="0" smtClean="0"/>
              <a:t>于</a:t>
            </a:r>
            <a:r>
              <a:rPr lang="en-US" altLang="zh-CN" sz="3000" dirty="0"/>
              <a:t>1977</a:t>
            </a:r>
            <a:r>
              <a:rPr lang="zh-CN" altLang="zh-CN" sz="3000" dirty="0"/>
              <a:t>年成立了专门机构研究该问题</a:t>
            </a:r>
            <a:r>
              <a:rPr lang="zh-CN" altLang="zh-CN" sz="3000" dirty="0" smtClean="0"/>
              <a:t>。</a:t>
            </a:r>
            <a:endParaRPr lang="en-US" altLang="zh-CN" sz="3000" dirty="0" smtClean="0"/>
          </a:p>
          <a:p>
            <a:r>
              <a:rPr lang="zh-CN" altLang="zh-CN" sz="3000" dirty="0" smtClean="0"/>
              <a:t>他们</a:t>
            </a:r>
            <a:r>
              <a:rPr lang="zh-CN" altLang="zh-CN" sz="3000" dirty="0"/>
              <a:t>提出了一个试图使各种计算机在世界范围内互连成网的标准框架，即著名的</a:t>
            </a:r>
            <a:r>
              <a:rPr lang="zh-CN" altLang="zh-CN" sz="3000" dirty="0">
                <a:solidFill>
                  <a:srgbClr val="FF0000"/>
                </a:solidFill>
              </a:rPr>
              <a:t>开放系统互连基本参考</a:t>
            </a:r>
            <a:r>
              <a:rPr lang="zh-CN" altLang="zh-CN" sz="3000" dirty="0" smtClean="0">
                <a:solidFill>
                  <a:srgbClr val="FF0000"/>
                </a:solidFill>
              </a:rPr>
              <a:t>模型</a:t>
            </a:r>
            <a:r>
              <a:rPr lang="en-US" altLang="zh-CN" sz="3000" dirty="0" smtClean="0">
                <a:solidFill>
                  <a:srgbClr val="FF0000"/>
                </a:solidFill>
              </a:rPr>
              <a:t> OSI/RM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(Open Systems Interconnection Reference Model)</a:t>
            </a:r>
            <a:r>
              <a:rPr lang="zh-CN" altLang="zh-CN" sz="3000" dirty="0"/>
              <a:t>，简称</a:t>
            </a:r>
            <a:r>
              <a:rPr lang="zh-CN" altLang="zh-CN" sz="3000" dirty="0" smtClean="0"/>
              <a:t>为</a:t>
            </a:r>
            <a:r>
              <a:rPr lang="en-US" altLang="zh-CN" sz="3000" dirty="0" smtClean="0"/>
              <a:t> OSI</a:t>
            </a:r>
            <a:r>
              <a:rPr lang="zh-CN" altLang="zh-CN" sz="3000" dirty="0" smtClean="0"/>
              <a:t>。</a:t>
            </a:r>
            <a:endParaRPr lang="en-US" altLang="zh-CN" sz="3000" dirty="0" smtClean="0"/>
          </a:p>
        </p:txBody>
      </p:sp>
      <p:sp>
        <p:nvSpPr>
          <p:cNvPr id="2" name="矩形 1"/>
          <p:cNvSpPr/>
          <p:nvPr/>
        </p:nvSpPr>
        <p:spPr>
          <a:xfrm>
            <a:off x="1064568" y="4869160"/>
            <a:ext cx="8136904" cy="1384995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只要遵循 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OSI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标准，一个系统就可以和位于世界上任何地方的、也遵循这同一标准的其他任何系统进行通信。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19047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开放系统互连参考模型</a:t>
            </a:r>
            <a:r>
              <a:rPr lang="en-US" altLang="zh-CN" sz="4000" dirty="0" smtClean="0"/>
              <a:t>OSI/RM</a:t>
            </a:r>
            <a:endParaRPr lang="en-US" altLang="zh-CN" sz="4000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OSI </a:t>
            </a:r>
            <a:r>
              <a:rPr lang="zh-CN" altLang="zh-CN" dirty="0" smtClean="0"/>
              <a:t>只</a:t>
            </a:r>
            <a:r>
              <a:rPr lang="zh-CN" altLang="zh-CN" dirty="0"/>
              <a:t>获得了一些理论研究的</a:t>
            </a:r>
            <a:r>
              <a:rPr lang="zh-CN" altLang="zh-CN" dirty="0" smtClean="0"/>
              <a:t>成果</a:t>
            </a:r>
            <a:r>
              <a:rPr lang="zh-CN" altLang="en-US" dirty="0" smtClean="0"/>
              <a:t>，在</a:t>
            </a:r>
            <a:r>
              <a:rPr lang="zh-CN" altLang="en-US" dirty="0"/>
              <a:t>市场化</a:t>
            </a:r>
            <a:r>
              <a:rPr lang="zh-CN" altLang="en-US" dirty="0" smtClean="0"/>
              <a:t>方面却</a:t>
            </a:r>
            <a:r>
              <a:rPr lang="zh-CN" altLang="en-US" dirty="0"/>
              <a:t>失败了</a:t>
            </a:r>
            <a:r>
              <a:rPr lang="zh-CN" altLang="en-US" dirty="0" smtClean="0"/>
              <a:t>。原因包括：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的专家们在完成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标准时没有商业驱动力；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的协议实现起来过分复杂，且运行效率很低；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标准的制定周期太长，因而使得按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标准生产的设备无法及时进入市场；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的层次</a:t>
            </a:r>
            <a:r>
              <a:rPr lang="zh-CN" altLang="en-US" dirty="0" smtClean="0">
                <a:solidFill>
                  <a:srgbClr val="0000CC"/>
                </a:solidFill>
                <a:latin typeface="Arial" charset="0"/>
              </a:rPr>
              <a:t>划分也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不太合理，有些功能在多个层次中重复出现。</a:t>
            </a:r>
            <a:r>
              <a:rPr lang="zh-CN" altLang="en-US" dirty="0">
                <a:solidFill>
                  <a:srgbClr val="0000CC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51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两种国际标准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法律上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</a:t>
            </a:r>
            <a:r>
              <a:rPr lang="en-US" altLang="zh-CN" i="1" dirty="0"/>
              <a:t>de jure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国际标准 </a:t>
            </a:r>
            <a:r>
              <a:rPr lang="en-US" altLang="zh-CN" dirty="0"/>
              <a:t>OSI </a:t>
            </a:r>
            <a:r>
              <a:rPr lang="zh-CN" altLang="en-US" dirty="0"/>
              <a:t>并没有得到市场的认可。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国际标准 </a:t>
            </a:r>
            <a:r>
              <a:rPr lang="en-US" altLang="zh-CN" dirty="0"/>
              <a:t>TCP/IP </a:t>
            </a:r>
            <a:r>
              <a:rPr lang="zh-CN" altLang="en-US" dirty="0"/>
              <a:t>却</a:t>
            </a:r>
            <a:r>
              <a:rPr lang="zh-CN" altLang="en-US" dirty="0" smtClean="0"/>
              <a:t>获得</a:t>
            </a:r>
            <a:r>
              <a:rPr lang="zh-CN" altLang="en-US" dirty="0"/>
              <a:t>了最广泛的应用</a:t>
            </a:r>
            <a:r>
              <a:rPr lang="zh-CN" altLang="en-US" dirty="0" smtClean="0"/>
              <a:t>。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TCP/IP </a:t>
            </a:r>
            <a:r>
              <a:rPr lang="zh-CN" altLang="en-US" dirty="0">
                <a:latin typeface="Arial" charset="0"/>
                <a:ea typeface="黑体" pitchFamily="2" charset="-122"/>
              </a:rPr>
              <a:t>常被称为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事实上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的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de facto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国际标准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26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1.7.2  </a:t>
            </a:r>
            <a:r>
              <a:rPr lang="zh-CN" altLang="zh-CN" dirty="0"/>
              <a:t>协议与划分层次</a:t>
            </a:r>
            <a:endParaRPr lang="zh-CN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计算机网络中的数据交换</a:t>
            </a:r>
            <a:r>
              <a:rPr lang="zh-CN" altLang="en-US" dirty="0">
                <a:solidFill>
                  <a:srgbClr val="FF0000"/>
                </a:solidFill>
              </a:rPr>
              <a:t>必须遵守事先约定好的规则。 </a:t>
            </a:r>
          </a:p>
          <a:p>
            <a:r>
              <a:rPr lang="zh-CN" altLang="en-US" dirty="0"/>
              <a:t>这些</a:t>
            </a:r>
            <a:r>
              <a:rPr lang="zh-CN" altLang="en-US" dirty="0">
                <a:solidFill>
                  <a:srgbClr val="FF0000"/>
                </a:solidFill>
              </a:rPr>
              <a:t>规则</a:t>
            </a:r>
            <a:r>
              <a:rPr lang="zh-CN" altLang="en-US" dirty="0"/>
              <a:t>明确规定了所交换的数据的格式以及有关的同步问题（同步含有时序的意思）。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网络协议 </a:t>
            </a:r>
            <a:r>
              <a:rPr lang="en-US" altLang="zh-CN" dirty="0" smtClean="0"/>
              <a:t>(</a:t>
            </a:r>
            <a:r>
              <a:rPr lang="en-US" altLang="zh-CN" dirty="0"/>
              <a:t>network protocol)</a:t>
            </a:r>
            <a:r>
              <a:rPr lang="zh-CN" altLang="en-US" dirty="0"/>
              <a:t>，简称为</a:t>
            </a:r>
            <a:r>
              <a:rPr lang="zh-CN" altLang="en-US" dirty="0" smtClean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/>
              <a:t>为进行网络中的数据交换而建立的规则、标准或约定。 </a:t>
            </a:r>
          </a:p>
        </p:txBody>
      </p:sp>
    </p:spTree>
    <p:extLst>
      <p:ext uri="{BB962C8B-B14F-4D97-AF65-F5344CB8AC3E}">
        <p14:creationId xmlns:p14="http://schemas.microsoft.com/office/powerpoint/2010/main" val="23276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网络协议</a:t>
            </a:r>
            <a:r>
              <a:rPr lang="zh-CN" altLang="en-US" dirty="0" smtClean="0"/>
              <a:t>的三个组成</a:t>
            </a:r>
            <a:r>
              <a:rPr lang="zh-CN" altLang="en-US" dirty="0"/>
              <a:t>要素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语法：</a:t>
            </a:r>
            <a:r>
              <a:rPr lang="zh-CN" altLang="en-US" dirty="0" smtClean="0"/>
              <a:t>数据</a:t>
            </a:r>
            <a:r>
              <a:rPr lang="zh-CN" altLang="en-US" dirty="0"/>
              <a:t>与控制信息的结构或格式 。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语义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需要</a:t>
            </a:r>
            <a:r>
              <a:rPr lang="zh-CN" altLang="en-US" dirty="0"/>
              <a:t>发出何种控制信息，完成何种动作以及做出何种响应。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同步：</a:t>
            </a:r>
            <a:r>
              <a:rPr lang="zh-CN" altLang="en-US" dirty="0" smtClean="0"/>
              <a:t>事件</a:t>
            </a:r>
            <a:r>
              <a:rPr lang="zh-CN" altLang="en-US" dirty="0"/>
              <a:t>实现顺序的详细说明。 </a:t>
            </a:r>
          </a:p>
        </p:txBody>
      </p:sp>
      <p:sp>
        <p:nvSpPr>
          <p:cNvPr id="2" name="矩形 1"/>
          <p:cNvSpPr/>
          <p:nvPr/>
        </p:nvSpPr>
        <p:spPr>
          <a:xfrm>
            <a:off x="1856656" y="3771781"/>
            <a:ext cx="6408712" cy="1075103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由此可见，网络协议是计算机网络的不可缺少的组成部分。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4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协议的两种形式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</a:t>
            </a:r>
            <a:r>
              <a:rPr lang="zh-CN" altLang="zh-CN" dirty="0"/>
              <a:t>种是使用便于人来阅读和理解的</a:t>
            </a:r>
            <a:r>
              <a:rPr lang="zh-CN" altLang="zh-CN" dirty="0">
                <a:solidFill>
                  <a:srgbClr val="FF0000"/>
                </a:solidFill>
              </a:rPr>
              <a:t>文字描述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另</a:t>
            </a:r>
            <a:r>
              <a:rPr lang="zh-CN" altLang="zh-CN" dirty="0"/>
              <a:t>一种是使用让计算机能够理解的</a:t>
            </a:r>
            <a:r>
              <a:rPr lang="zh-CN" altLang="zh-CN" dirty="0">
                <a:solidFill>
                  <a:srgbClr val="FF0000"/>
                </a:solidFill>
              </a:rPr>
              <a:t>程序代码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这</a:t>
            </a:r>
            <a:r>
              <a:rPr lang="zh-CN" altLang="zh-CN" dirty="0"/>
              <a:t>两种不同形式的协议都必须能够对网络上信息交换过程</a:t>
            </a:r>
            <a:r>
              <a:rPr lang="zh-CN" altLang="zh-CN" dirty="0">
                <a:solidFill>
                  <a:srgbClr val="FF0000"/>
                </a:solidFill>
              </a:rPr>
              <a:t>做出精确的解释。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层次</a:t>
            </a:r>
            <a:r>
              <a:rPr lang="zh-CN" altLang="en-US" dirty="0"/>
              <a:t>式协议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ARPANET </a:t>
            </a:r>
            <a:r>
              <a:rPr lang="zh-CN" altLang="zh-CN" dirty="0" smtClean="0"/>
              <a:t>的</a:t>
            </a:r>
            <a:r>
              <a:rPr lang="zh-CN" altLang="zh-CN" dirty="0"/>
              <a:t>研制经验表明，对于非常复杂的计算机网络协议，其</a:t>
            </a:r>
            <a:r>
              <a:rPr lang="zh-CN" altLang="zh-CN" dirty="0">
                <a:solidFill>
                  <a:srgbClr val="FF0000"/>
                </a:solidFill>
              </a:rPr>
              <a:t>结构应该是层次式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9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 </a:t>
            </a:r>
            <a:r>
              <a:rPr lang="zh-CN" altLang="zh-CN" dirty="0" smtClean="0"/>
              <a:t>计算机网络</a:t>
            </a:r>
            <a:r>
              <a:rPr lang="zh-CN" altLang="zh-CN" dirty="0"/>
              <a:t>的性能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85048" y="2492896"/>
            <a:ext cx="452132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dirty="0" smtClean="0"/>
              <a:t>费用</a:t>
            </a:r>
          </a:p>
          <a:p>
            <a:pPr lvl="1"/>
            <a:r>
              <a:rPr lang="zh-CN" altLang="en-US" dirty="0" smtClean="0"/>
              <a:t>质量</a:t>
            </a:r>
          </a:p>
          <a:p>
            <a:pPr lvl="1"/>
            <a:r>
              <a:rPr lang="zh-CN" altLang="en-US" dirty="0" smtClean="0"/>
              <a:t>标准化</a:t>
            </a:r>
          </a:p>
          <a:p>
            <a:pPr lvl="1"/>
            <a:r>
              <a:rPr lang="zh-CN" altLang="en-US" dirty="0" smtClean="0"/>
              <a:t>可靠性</a:t>
            </a:r>
          </a:p>
          <a:p>
            <a:pPr lvl="1"/>
            <a:r>
              <a:rPr lang="zh-CN" altLang="en-US" dirty="0" smtClean="0"/>
              <a:t>可扩展性和可升级性 </a:t>
            </a:r>
          </a:p>
          <a:p>
            <a:pPr lvl="1"/>
            <a:r>
              <a:rPr lang="zh-CN" altLang="en-US" dirty="0" smtClean="0"/>
              <a:t>易于管理和维护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81519" y="1276400"/>
            <a:ext cx="4320480" cy="7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1.6.1  </a:t>
            </a:r>
            <a:r>
              <a:rPr lang="zh-CN" altLang="zh-CN" dirty="0" smtClean="0">
                <a:solidFill>
                  <a:srgbClr val="FF0000"/>
                </a:solidFill>
              </a:rPr>
              <a:t>性能指标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85048" y="1268760"/>
            <a:ext cx="4320480" cy="70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/>
              <a:t>1.6.2  </a:t>
            </a:r>
            <a:r>
              <a:rPr lang="zh-CN" altLang="zh-CN" dirty="0" smtClean="0"/>
              <a:t>非性能特征</a:t>
            </a:r>
            <a:endParaRPr lang="zh-CN" altLang="zh-CN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67308" y="1951211"/>
            <a:ext cx="3593604" cy="45741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主要</a:t>
            </a:r>
            <a:r>
              <a:rPr lang="zh-CN" altLang="en-US" dirty="0" smtClean="0">
                <a:solidFill>
                  <a:srgbClr val="FF0000"/>
                </a:solidFill>
              </a:rPr>
              <a:t>包括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速率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带宽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吞吐率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时延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时延</a:t>
            </a:r>
            <a:r>
              <a:rPr lang="zh-CN" altLang="en-US" dirty="0" smtClean="0">
                <a:solidFill>
                  <a:srgbClr val="FF0000"/>
                </a:solidFill>
              </a:rPr>
              <a:t>带宽积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往返时间 </a:t>
            </a:r>
            <a:r>
              <a:rPr lang="en-US" altLang="zh-CN" dirty="0" smtClean="0">
                <a:solidFill>
                  <a:srgbClr val="FF0000"/>
                </a:solidFill>
              </a:rPr>
              <a:t>RTT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利用率</a:t>
            </a:r>
          </a:p>
        </p:txBody>
      </p:sp>
    </p:spTree>
    <p:extLst>
      <p:ext uri="{BB962C8B-B14F-4D97-AF65-F5344CB8AC3E}">
        <p14:creationId xmlns:p14="http://schemas.microsoft.com/office/powerpoint/2010/main" val="41936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划分层次的概念举例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通过网络发送文件。</a:t>
            </a:r>
          </a:p>
          <a:p>
            <a:r>
              <a:rPr lang="zh-CN" altLang="en-US" dirty="0"/>
              <a:t>可以将要做的工作进行如下的</a:t>
            </a:r>
            <a:r>
              <a:rPr lang="zh-CN" altLang="en-US" dirty="0" smtClean="0"/>
              <a:t>划分：</a:t>
            </a:r>
            <a:endParaRPr lang="zh-CN" altLang="en-US" dirty="0"/>
          </a:p>
          <a:p>
            <a:pPr lvl="1"/>
            <a:r>
              <a:rPr lang="zh-CN" altLang="en-US" dirty="0"/>
              <a:t>第一类工作与传送文件直接有关。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确信对方已做好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接收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和存储文件的准备。</a:t>
            </a: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双方已协调好一致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的文件格式。</a:t>
            </a:r>
          </a:p>
          <a:p>
            <a:pPr lvl="1"/>
            <a:r>
              <a:rPr lang="zh-CN" altLang="en-US" dirty="0"/>
              <a:t>两个主机将</a:t>
            </a:r>
            <a:r>
              <a:rPr lang="zh-CN" altLang="en-US" dirty="0">
                <a:solidFill>
                  <a:srgbClr val="FF0000"/>
                </a:solidFill>
              </a:rPr>
              <a:t>文件传送模块</a:t>
            </a:r>
            <a:r>
              <a:rPr lang="zh-CN" altLang="en-US" dirty="0"/>
              <a:t>作为最高的一层 </a:t>
            </a:r>
            <a:r>
              <a:rPr lang="zh-CN" altLang="en-US" dirty="0" smtClean="0"/>
              <a:t>，剩下</a:t>
            </a:r>
            <a:r>
              <a:rPr lang="zh-CN" altLang="en-US" dirty="0"/>
              <a:t>的工作由下面的模块负责。</a:t>
            </a:r>
          </a:p>
        </p:txBody>
      </p:sp>
    </p:spTree>
    <p:extLst>
      <p:ext uri="{BB962C8B-B14F-4D97-AF65-F5344CB8AC3E}">
        <p14:creationId xmlns:p14="http://schemas.microsoft.com/office/powerpoint/2010/main" val="361842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两个主机交换文件 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6980635" y="2349524"/>
            <a:ext cx="2027634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818621" y="2349524"/>
            <a:ext cx="2027635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906331" y="247493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286405" y="1917725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 dirty="0" smtClean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450138" y="1917725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7068344" y="247493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2846256" y="2673374"/>
            <a:ext cx="4134379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191824" y="1628800"/>
            <a:ext cx="3518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只看这两个文件传送模块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好像文件及文件传送命令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是按照水平方向的虚线传送的</a:t>
            </a: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271727" y="3041674"/>
            <a:ext cx="9362546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1599406" y="2854350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7" name="AutoShape 19"/>
          <p:cNvSpPr>
            <a:spLocks noChangeArrowheads="1"/>
          </p:cNvSpPr>
          <p:nvPr/>
        </p:nvSpPr>
        <p:spPr bwMode="auto">
          <a:xfrm flipV="1">
            <a:off x="7761421" y="2854350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574765" y="3357587"/>
            <a:ext cx="2492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把文件交给下层模块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进行发送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6889095" y="3357587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把收到的文件交给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上层模块</a:t>
            </a:r>
          </a:p>
        </p:txBody>
      </p:sp>
      <p:sp>
        <p:nvSpPr>
          <p:cNvPr id="104472" name="AutoShape 24"/>
          <p:cNvSpPr>
            <a:spLocks noChangeArrowheads="1"/>
          </p:cNvSpPr>
          <p:nvPr/>
        </p:nvSpPr>
        <p:spPr bwMode="auto">
          <a:xfrm>
            <a:off x="4094825" y="3573486"/>
            <a:ext cx="1638961" cy="431800"/>
          </a:xfrm>
          <a:prstGeom prst="rightArrow">
            <a:avLst>
              <a:gd name="adj1" fmla="val 50000"/>
              <a:gd name="adj2" fmla="val 8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9" grpId="0" animBg="1"/>
      <p:bldP spid="104460" grpId="0"/>
      <p:bldP spid="104466" grpId="0" animBg="1"/>
      <p:bldP spid="104467" grpId="0" animBg="1"/>
      <p:bldP spid="104468" grpId="0"/>
      <p:bldP spid="104469" grpId="0"/>
      <p:bldP spid="1044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再设计一个通信服务模块 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6982355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818621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980635" y="2348631"/>
            <a:ext cx="2027634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818621" y="2348631"/>
            <a:ext cx="2027635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06331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286405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7450138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068344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2846256" y="3464643"/>
            <a:ext cx="4134379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448305" y="2421657"/>
            <a:ext cx="30059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只看这两个通信服务模块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好像可直接把文件</a:t>
            </a:r>
            <a:endParaRPr lang="zh-CN" altLang="en-US" sz="2400" b="1">
              <a:solidFill>
                <a:srgbClr val="0000CC"/>
              </a:solidFill>
              <a:latin typeface="Tahoma" pitchFamily="34" charset="0"/>
              <a:ea typeface="黑体" pitchFamily="2" charset="-122"/>
            </a:endParaRP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可靠地传送到对方</a:t>
            </a:r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271727" y="3861518"/>
            <a:ext cx="9362546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4" name="AutoShape 12"/>
          <p:cNvSpPr>
            <a:spLocks noChangeArrowheads="1"/>
          </p:cNvSpPr>
          <p:nvPr/>
        </p:nvSpPr>
        <p:spPr bwMode="auto">
          <a:xfrm>
            <a:off x="1599406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5" name="AutoShape 13"/>
          <p:cNvSpPr>
            <a:spLocks noChangeArrowheads="1"/>
          </p:cNvSpPr>
          <p:nvPr/>
        </p:nvSpPr>
        <p:spPr bwMode="auto">
          <a:xfrm flipV="1">
            <a:off x="7761421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574765" y="4220294"/>
            <a:ext cx="2492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把文件交给下层模块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进行发送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6889095" y="4220294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把收到的文件交给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上层模块</a:t>
            </a:r>
          </a:p>
        </p:txBody>
      </p:sp>
      <p:sp>
        <p:nvSpPr>
          <p:cNvPr id="105488" name="AutoShape 16"/>
          <p:cNvSpPr>
            <a:spLocks noChangeArrowheads="1"/>
          </p:cNvSpPr>
          <p:nvPr/>
        </p:nvSpPr>
        <p:spPr bwMode="auto">
          <a:xfrm>
            <a:off x="4094825" y="4436193"/>
            <a:ext cx="1638961" cy="431800"/>
          </a:xfrm>
          <a:prstGeom prst="rightArrow">
            <a:avLst>
              <a:gd name="adj1" fmla="val 50000"/>
              <a:gd name="adj2" fmla="val 8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896012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7080383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5493" name="AutoShape 21"/>
          <p:cNvSpPr>
            <a:spLocks noChangeArrowheads="1"/>
          </p:cNvSpPr>
          <p:nvPr/>
        </p:nvSpPr>
        <p:spPr bwMode="auto">
          <a:xfrm>
            <a:off x="1599406" y="3645618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94" name="AutoShape 22"/>
          <p:cNvSpPr>
            <a:spLocks noChangeArrowheads="1"/>
          </p:cNvSpPr>
          <p:nvPr/>
        </p:nvSpPr>
        <p:spPr bwMode="auto">
          <a:xfrm flipV="1">
            <a:off x="7761421" y="3572593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animBg="1"/>
      <p:bldP spid="105482" grpId="0"/>
      <p:bldP spid="105484" grpId="0" animBg="1"/>
      <p:bldP spid="105485" grpId="0" animBg="1"/>
      <p:bldP spid="105486" grpId="0"/>
      <p:bldP spid="105487" grpId="0"/>
      <p:bldP spid="105488" grpId="0" animBg="1"/>
      <p:bldP spid="105493" grpId="0" animBg="1"/>
      <p:bldP spid="1054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6" name="Line 30"/>
          <p:cNvSpPr>
            <a:spLocks noChangeShapeType="1"/>
          </p:cNvSpPr>
          <p:nvPr/>
        </p:nvSpPr>
        <p:spPr bwMode="auto">
          <a:xfrm>
            <a:off x="2846256" y="4220293"/>
            <a:ext cx="413437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6982355" y="3932956"/>
            <a:ext cx="2027635" cy="647700"/>
          </a:xfrm>
          <a:prstGeom prst="rect">
            <a:avLst/>
          </a:prstGeom>
          <a:solidFill>
            <a:srgbClr val="66FF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818621" y="3932956"/>
            <a:ext cx="2027635" cy="647700"/>
          </a:xfrm>
          <a:prstGeom prst="rect">
            <a:avLst/>
          </a:prstGeom>
          <a:solidFill>
            <a:srgbClr val="66FF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982355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818621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980635" y="2348631"/>
            <a:ext cx="2027634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818621" y="2348631"/>
            <a:ext cx="2027635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再设计一个网络接入模块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906331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286405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7450138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068344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6510" name="AutoShape 14"/>
          <p:cNvSpPr>
            <a:spLocks noChangeArrowheads="1"/>
          </p:cNvSpPr>
          <p:nvPr/>
        </p:nvSpPr>
        <p:spPr bwMode="auto">
          <a:xfrm>
            <a:off x="1599406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11" name="AutoShape 15"/>
          <p:cNvSpPr>
            <a:spLocks noChangeArrowheads="1"/>
          </p:cNvSpPr>
          <p:nvPr/>
        </p:nvSpPr>
        <p:spPr bwMode="auto">
          <a:xfrm flipV="1">
            <a:off x="7761421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896012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7080383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6517" name="AutoShape 21"/>
          <p:cNvSpPr>
            <a:spLocks noChangeArrowheads="1"/>
          </p:cNvSpPr>
          <p:nvPr/>
        </p:nvSpPr>
        <p:spPr bwMode="auto">
          <a:xfrm>
            <a:off x="1599406" y="3645618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18" name="AutoShape 22"/>
          <p:cNvSpPr>
            <a:spLocks noChangeArrowheads="1"/>
          </p:cNvSpPr>
          <p:nvPr/>
        </p:nvSpPr>
        <p:spPr bwMode="auto">
          <a:xfrm flipV="1">
            <a:off x="7761421" y="3572593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896012" y="4039319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网络接入模块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7080383" y="4039319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网络接入模块</a:t>
            </a:r>
          </a:p>
        </p:txBody>
      </p:sp>
      <p:graphicFrame>
        <p:nvGraphicFramePr>
          <p:cNvPr id="106524" name="Object 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22256"/>
              </p:ext>
            </p:extLst>
          </p:nvPr>
        </p:nvGraphicFramePr>
        <p:xfrm>
          <a:off x="3860933" y="3717057"/>
          <a:ext cx="2027634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933" y="3717057"/>
                        <a:ext cx="2027634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4251325" y="400439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通信网络</a:t>
            </a: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2846256" y="3572593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接口</a:t>
            </a: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6201569" y="3572593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接口</a:t>
            </a:r>
          </a:p>
        </p:txBody>
      </p:sp>
      <p:sp>
        <p:nvSpPr>
          <p:cNvPr id="106530" name="AutoShape 34"/>
          <p:cNvSpPr>
            <a:spLocks noChangeArrowheads="1"/>
          </p:cNvSpPr>
          <p:nvPr/>
        </p:nvSpPr>
        <p:spPr bwMode="auto">
          <a:xfrm>
            <a:off x="3080148" y="4293319"/>
            <a:ext cx="1482460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31" name="AutoShape 35"/>
          <p:cNvSpPr>
            <a:spLocks noChangeArrowheads="1"/>
          </p:cNvSpPr>
          <p:nvPr/>
        </p:nvSpPr>
        <p:spPr bwMode="auto">
          <a:xfrm>
            <a:off x="5888567" y="4293319"/>
            <a:ext cx="1482460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32" name="Text Box 36"/>
          <p:cNvSpPr txBox="1">
            <a:spLocks noChangeArrowheads="1"/>
          </p:cNvSpPr>
          <p:nvPr/>
        </p:nvSpPr>
        <p:spPr bwMode="auto">
          <a:xfrm>
            <a:off x="818621" y="4863232"/>
            <a:ext cx="81896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网络接入模块</a:t>
            </a:r>
            <a:r>
              <a:rPr lang="zh-CN" altLang="en-US" sz="24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负责做与网络接口细节有关的</a:t>
            </a:r>
            <a:r>
              <a:rPr lang="zh-CN" altLang="en-US" sz="2400" b="1" dirty="0" smtClean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工作，例如：规定</a:t>
            </a:r>
            <a:r>
              <a:rPr lang="zh-CN" altLang="en-US" sz="24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传输的帧格式，帧的最大长度等。</a:t>
            </a:r>
          </a:p>
        </p:txBody>
      </p:sp>
    </p:spTree>
    <p:extLst>
      <p:ext uri="{BB962C8B-B14F-4D97-AF65-F5344CB8AC3E}">
        <p14:creationId xmlns:p14="http://schemas.microsoft.com/office/powerpoint/2010/main" val="20636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0" grpId="0" animBg="1"/>
      <p:bldP spid="106511" grpId="0" animBg="1"/>
      <p:bldP spid="106517" grpId="0" animBg="1"/>
      <p:bldP spid="106518" grpId="0" animBg="1"/>
      <p:bldP spid="106530" grpId="0" animBg="1"/>
      <p:bldP spid="106531" grpId="0" animBg="1"/>
      <p:bldP spid="1065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分层的</a:t>
            </a:r>
            <a:r>
              <a:rPr lang="zh-CN" altLang="en-US" dirty="0" smtClean="0"/>
              <a:t>好处与缺点 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  <a:ln>
            <a:solidFill>
              <a:srgbClr val="000099"/>
            </a:solidFill>
          </a:ln>
        </p:spPr>
        <p:txBody>
          <a:bodyPr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好处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5299" y="1844824"/>
            <a:ext cx="4455513" cy="4292770"/>
          </a:xfrm>
          <a:ln>
            <a:solidFill>
              <a:srgbClr val="000099"/>
            </a:solidFill>
          </a:ln>
        </p:spPr>
        <p:txBody>
          <a:bodyPr/>
          <a:lstStyle/>
          <a:p>
            <a:r>
              <a:rPr lang="zh-CN" altLang="en-US" dirty="0"/>
              <a:t>各层之间是独立的。</a:t>
            </a:r>
          </a:p>
          <a:p>
            <a:r>
              <a:rPr lang="zh-CN" altLang="en-US" dirty="0"/>
              <a:t>灵活性好。</a:t>
            </a:r>
          </a:p>
          <a:p>
            <a:r>
              <a:rPr lang="zh-CN" altLang="en-US" dirty="0"/>
              <a:t>结构上可分割开。</a:t>
            </a:r>
          </a:p>
          <a:p>
            <a:r>
              <a:rPr lang="zh-CN" altLang="en-US" dirty="0"/>
              <a:t>易于实现和维护。</a:t>
            </a:r>
          </a:p>
          <a:p>
            <a:r>
              <a:rPr lang="zh-CN" altLang="en-US" dirty="0"/>
              <a:t>能促进标准化工作。 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>
          <a:solidFill>
            <a:srgbClr val="FFFF66"/>
          </a:solidFill>
          <a:ln>
            <a:solidFill>
              <a:srgbClr val="000099"/>
            </a:solidFill>
          </a:ln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缺点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5104383" y="1844824"/>
            <a:ext cx="4457129" cy="4292770"/>
          </a:xfrm>
          <a:ln>
            <a:solidFill>
              <a:srgbClr val="000099"/>
            </a:solidFill>
          </a:ln>
        </p:spPr>
        <p:txBody>
          <a:bodyPr/>
          <a:lstStyle/>
          <a:p>
            <a:r>
              <a:rPr lang="zh-CN" altLang="en-US" dirty="0" smtClean="0"/>
              <a:t>降低效率。</a:t>
            </a:r>
            <a:endParaRPr lang="en-US" altLang="zh-CN" dirty="0" smtClean="0"/>
          </a:p>
          <a:p>
            <a:r>
              <a:rPr lang="zh-CN" altLang="zh-CN" dirty="0" smtClean="0"/>
              <a:t>有些</a:t>
            </a:r>
            <a:r>
              <a:rPr lang="zh-CN" altLang="zh-CN" dirty="0"/>
              <a:t>功能会在不同的层次中重复出现，因而产生了</a:t>
            </a:r>
            <a:r>
              <a:rPr lang="zh-CN" altLang="zh-CN" dirty="0" smtClean="0"/>
              <a:t>额外开销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2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层数多少要适当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</a:t>
            </a:r>
            <a:r>
              <a:rPr lang="zh-CN" altLang="en-US" dirty="0"/>
              <a:t>数太少，就会使每一层的协议太复杂。</a:t>
            </a:r>
          </a:p>
          <a:p>
            <a:r>
              <a:rPr lang="zh-CN" altLang="en-US" dirty="0"/>
              <a:t>层数太</a:t>
            </a:r>
            <a:r>
              <a:rPr lang="zh-CN" altLang="en-US" dirty="0" smtClean="0"/>
              <a:t>多，又</a:t>
            </a:r>
            <a:r>
              <a:rPr lang="zh-CN" altLang="en-US" dirty="0"/>
              <a:t>会在描述和综合各层功能的系统工程任务时遇到较多的困难。 </a:t>
            </a:r>
          </a:p>
        </p:txBody>
      </p:sp>
    </p:spTree>
    <p:extLst>
      <p:ext uri="{BB962C8B-B14F-4D97-AF65-F5344CB8AC3E}">
        <p14:creationId xmlns:p14="http://schemas.microsoft.com/office/powerpoint/2010/main" val="2943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 smtClean="0"/>
              <a:t>各层完成的</a:t>
            </a:r>
            <a:r>
              <a:rPr lang="zh-CN" altLang="zh-CN" dirty="0"/>
              <a:t>主要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solidFill>
                  <a:srgbClr val="FF0000"/>
                </a:solidFill>
              </a:rPr>
              <a:t>① </a:t>
            </a:r>
            <a:r>
              <a:rPr lang="zh-CN" altLang="zh-CN" sz="2800" dirty="0" smtClean="0">
                <a:solidFill>
                  <a:srgbClr val="FF0000"/>
                </a:solidFill>
              </a:rPr>
              <a:t>差错控制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使</a:t>
            </a:r>
            <a:r>
              <a:rPr lang="zh-CN" altLang="zh-CN" sz="2800" dirty="0"/>
              <a:t>相应层次对等方的通信更加可靠。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② 流量控制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发送</a:t>
            </a:r>
            <a:r>
              <a:rPr lang="zh-CN" altLang="zh-CN" sz="2800" dirty="0"/>
              <a:t>端的发送速率必须使接收端来得及接收，不要太快。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③ 分段和重装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发送</a:t>
            </a:r>
            <a:r>
              <a:rPr lang="zh-CN" altLang="zh-CN" sz="2800" dirty="0"/>
              <a:t>端将要发送的数据块划分为更小的单位，在接收端将其还原。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④ 复用和分用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发送</a:t>
            </a:r>
            <a:r>
              <a:rPr lang="zh-CN" altLang="zh-CN" sz="2800" dirty="0"/>
              <a:t>端几个高层会话复用一条低层的连接，在接收端再进行分用。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⑤ 连接建立和释放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交换</a:t>
            </a:r>
            <a:r>
              <a:rPr lang="zh-CN" altLang="zh-CN" sz="2800" dirty="0"/>
              <a:t>数据前先建立一条逻辑连接，数据传送结束后释放连接。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4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计算机网络的体系结构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计算机网络的</a:t>
            </a:r>
            <a:r>
              <a:rPr lang="zh-CN" altLang="en-US" dirty="0" smtClean="0">
                <a:solidFill>
                  <a:srgbClr val="FF0000"/>
                </a:solidFill>
              </a:rPr>
              <a:t>体系结构 </a:t>
            </a:r>
            <a:r>
              <a:rPr lang="en-US" altLang="zh-CN" dirty="0" smtClean="0"/>
              <a:t>(</a:t>
            </a:r>
            <a:r>
              <a:rPr lang="en-US" altLang="zh-CN" dirty="0"/>
              <a:t>architecture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计算机网络的各层及其协议的集合。 </a:t>
            </a:r>
          </a:p>
          <a:p>
            <a:r>
              <a:rPr lang="zh-CN" altLang="en-US" dirty="0"/>
              <a:t>体系结构就是这个计算机网络及其部件</a:t>
            </a:r>
            <a:r>
              <a:rPr lang="zh-CN" altLang="en-US" dirty="0">
                <a:solidFill>
                  <a:srgbClr val="FF0000"/>
                </a:solidFill>
              </a:rPr>
              <a:t>所应完成的功能的精确定义。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实现 </a:t>
            </a:r>
            <a:r>
              <a:rPr lang="en-US" altLang="zh-CN" dirty="0" smtClean="0"/>
              <a:t>(</a:t>
            </a:r>
            <a:r>
              <a:rPr lang="en-US" altLang="zh-CN" dirty="0"/>
              <a:t>implementation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遵循这种体系结构的前提下用何种硬件或软件完成这些功能的问题。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体系结构是抽象的，而实现则是具体的，是真正在运行的计算机硬件和软件。   </a:t>
            </a:r>
          </a:p>
        </p:txBody>
      </p:sp>
    </p:spTree>
    <p:extLst>
      <p:ext uri="{BB962C8B-B14F-4D97-AF65-F5344CB8AC3E}">
        <p14:creationId xmlns:p14="http://schemas.microsoft.com/office/powerpoint/2010/main" val="39125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1.7.3  </a:t>
            </a:r>
            <a:r>
              <a:rPr lang="zh-CN" altLang="zh-CN" dirty="0"/>
              <a:t>具有五层协议的体系结构</a:t>
            </a:r>
            <a:endParaRPr lang="zh-CN" alt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OSI </a:t>
            </a:r>
            <a:r>
              <a:rPr lang="zh-CN" altLang="zh-CN" dirty="0" smtClean="0"/>
              <a:t>的</a:t>
            </a:r>
            <a:r>
              <a:rPr lang="zh-CN" altLang="zh-CN" dirty="0"/>
              <a:t>七层协议</a:t>
            </a:r>
            <a:r>
              <a:rPr lang="zh-CN" altLang="zh-CN" dirty="0" smtClean="0"/>
              <a:t>体系结构的</a:t>
            </a:r>
            <a:r>
              <a:rPr lang="zh-CN" altLang="zh-CN" dirty="0"/>
              <a:t>概念清楚，理论也较完整，但它既复杂又不</a:t>
            </a:r>
            <a:r>
              <a:rPr lang="zh-CN" altLang="zh-CN" dirty="0" smtClean="0"/>
              <a:t>实用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TCP/IP </a:t>
            </a:r>
            <a:r>
              <a:rPr lang="zh-CN" altLang="en-US" dirty="0"/>
              <a:t>是四</a:t>
            </a:r>
            <a:r>
              <a:rPr lang="zh-CN" altLang="en-US" dirty="0" smtClean="0"/>
              <a:t>层体系结构</a:t>
            </a:r>
            <a:r>
              <a:rPr lang="zh-CN" altLang="en-US" dirty="0"/>
              <a:t>：应用层、运输层、网际层和网络接口层。</a:t>
            </a:r>
          </a:p>
          <a:p>
            <a:r>
              <a:rPr lang="zh-CN" altLang="en-US" dirty="0"/>
              <a:t>但最下面的网络接口层并没有具体内容。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因此往往采取折中的办法，即综合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OSI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TCP/IP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的优点，采用一种只有五层协议的体系结构 。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1.7.3  </a:t>
            </a:r>
            <a:r>
              <a:rPr lang="zh-CN" altLang="zh-CN" dirty="0"/>
              <a:t>具有五层协议的体系结构</a:t>
            </a:r>
            <a:endParaRPr lang="zh-CN" altLang="en-US" dirty="0"/>
          </a:p>
        </p:txBody>
      </p:sp>
      <p:sp>
        <p:nvSpPr>
          <p:cNvPr id="6" name="AutoShape 58"/>
          <p:cNvSpPr>
            <a:spLocks noChangeArrowheads="1"/>
          </p:cNvSpPr>
          <p:nvPr/>
        </p:nvSpPr>
        <p:spPr bwMode="auto">
          <a:xfrm>
            <a:off x="900757" y="1653952"/>
            <a:ext cx="2054225" cy="353060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902345" y="2036540"/>
            <a:ext cx="2039937" cy="260350"/>
          </a:xfrm>
          <a:custGeom>
            <a:avLst/>
            <a:gdLst>
              <a:gd name="T0" fmla="*/ 2030913617 w 2049"/>
              <a:gd name="T1" fmla="*/ 0 h 182"/>
              <a:gd name="T2" fmla="*/ 1853492943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Freeform 59"/>
          <p:cNvSpPr>
            <a:spLocks/>
          </p:cNvSpPr>
          <p:nvPr/>
        </p:nvSpPr>
        <p:spPr bwMode="auto">
          <a:xfrm>
            <a:off x="900757" y="25159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" name="Freeform 60"/>
          <p:cNvSpPr>
            <a:spLocks/>
          </p:cNvSpPr>
          <p:nvPr/>
        </p:nvSpPr>
        <p:spPr bwMode="auto">
          <a:xfrm>
            <a:off x="900757" y="2995390"/>
            <a:ext cx="2038350" cy="260350"/>
          </a:xfrm>
          <a:custGeom>
            <a:avLst/>
            <a:gdLst>
              <a:gd name="T0" fmla="*/ 2027754886 w 2049"/>
              <a:gd name="T1" fmla="*/ 0 h 182"/>
              <a:gd name="T2" fmla="*/ 1850610517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Freeform 61"/>
          <p:cNvSpPr>
            <a:spLocks/>
          </p:cNvSpPr>
          <p:nvPr/>
        </p:nvSpPr>
        <p:spPr bwMode="auto">
          <a:xfrm>
            <a:off x="900757" y="3474815"/>
            <a:ext cx="2038350" cy="263525"/>
          </a:xfrm>
          <a:custGeom>
            <a:avLst/>
            <a:gdLst>
              <a:gd name="T0" fmla="*/ 2027754886 w 2049"/>
              <a:gd name="T1" fmla="*/ 0 h 185"/>
              <a:gd name="T2" fmla="*/ 1853579006 w 2049"/>
              <a:gd name="T3" fmla="*/ 375380733 h 185"/>
              <a:gd name="T4" fmla="*/ 0 w 2049"/>
              <a:gd name="T5" fmla="*/ 369293931 h 185"/>
              <a:gd name="T6" fmla="*/ 0 60000 65536"/>
              <a:gd name="T7" fmla="*/ 0 60000 65536"/>
              <a:gd name="T8" fmla="*/ 0 60000 65536"/>
              <a:gd name="T9" fmla="*/ 0 w 2049"/>
              <a:gd name="T10" fmla="*/ 0 h 185"/>
              <a:gd name="T11" fmla="*/ 2049 w 2049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5">
                <a:moveTo>
                  <a:pt x="2049" y="0"/>
                </a:moveTo>
                <a:lnTo>
                  <a:pt x="1873" y="185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Freeform 62"/>
          <p:cNvSpPr>
            <a:spLocks/>
          </p:cNvSpPr>
          <p:nvPr/>
        </p:nvSpPr>
        <p:spPr bwMode="auto">
          <a:xfrm>
            <a:off x="899170" y="3954240"/>
            <a:ext cx="2039937" cy="266700"/>
          </a:xfrm>
          <a:custGeom>
            <a:avLst/>
            <a:gdLst>
              <a:gd name="T0" fmla="*/ 2030913617 w 2049"/>
              <a:gd name="T1" fmla="*/ 0 h 187"/>
              <a:gd name="T2" fmla="*/ 1846554772 w 2049"/>
              <a:gd name="T3" fmla="*/ 380368450 h 187"/>
              <a:gd name="T4" fmla="*/ 0 w 2049"/>
              <a:gd name="T5" fmla="*/ 370198109 h 187"/>
              <a:gd name="T6" fmla="*/ 0 60000 65536"/>
              <a:gd name="T7" fmla="*/ 0 60000 65536"/>
              <a:gd name="T8" fmla="*/ 0 60000 65536"/>
              <a:gd name="T9" fmla="*/ 0 w 2049"/>
              <a:gd name="T10" fmla="*/ 0 h 187"/>
              <a:gd name="T11" fmla="*/ 2049 w 2049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7">
                <a:moveTo>
                  <a:pt x="2049" y="0"/>
                </a:moveTo>
                <a:lnTo>
                  <a:pt x="1863" y="187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Freeform 63"/>
          <p:cNvSpPr>
            <a:spLocks/>
          </p:cNvSpPr>
          <p:nvPr/>
        </p:nvSpPr>
        <p:spPr bwMode="auto">
          <a:xfrm>
            <a:off x="897582" y="44336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618307" y="193652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584970" y="335099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597670" y="383041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1597670" y="238896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表示层</a:t>
            </a: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1597670" y="28699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会话层</a:t>
            </a: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438920" y="428444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1597670" y="47368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996007" y="1785715"/>
            <a:ext cx="298480" cy="3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7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6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76536" y="1222152"/>
            <a:ext cx="2345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OSI 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的体系结构</a:t>
            </a:r>
          </a:p>
        </p:txBody>
      </p:sp>
      <p:sp>
        <p:nvSpPr>
          <p:cNvPr id="22" name="AutoShape 66"/>
          <p:cNvSpPr>
            <a:spLocks noChangeArrowheads="1"/>
          </p:cNvSpPr>
          <p:nvPr/>
        </p:nvSpPr>
        <p:spPr bwMode="auto">
          <a:xfrm>
            <a:off x="3512195" y="1606327"/>
            <a:ext cx="2668587" cy="358775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Freeform 69"/>
          <p:cNvSpPr>
            <a:spLocks/>
          </p:cNvSpPr>
          <p:nvPr/>
        </p:nvSpPr>
        <p:spPr bwMode="auto">
          <a:xfrm>
            <a:off x="3504257" y="2981102"/>
            <a:ext cx="2673350" cy="279400"/>
          </a:xfrm>
          <a:custGeom>
            <a:avLst/>
            <a:gdLst>
              <a:gd name="T0" fmla="*/ 2147483647 w 1684"/>
              <a:gd name="T1" fmla="*/ 0 h 176"/>
              <a:gd name="T2" fmla="*/ 2147483647 w 1684"/>
              <a:gd name="T3" fmla="*/ 433466923 h 176"/>
              <a:gd name="T4" fmla="*/ 0 w 1684"/>
              <a:gd name="T5" fmla="*/ 443547545 h 176"/>
              <a:gd name="T6" fmla="*/ 0 60000 65536"/>
              <a:gd name="T7" fmla="*/ 0 60000 65536"/>
              <a:gd name="T8" fmla="*/ 0 60000 65536"/>
              <a:gd name="T9" fmla="*/ 0 w 1684"/>
              <a:gd name="T10" fmla="*/ 0 h 176"/>
              <a:gd name="T11" fmla="*/ 1684 w 1684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4" h="176">
                <a:moveTo>
                  <a:pt x="1684" y="0"/>
                </a:moveTo>
                <a:lnTo>
                  <a:pt x="1528" y="172"/>
                </a:lnTo>
                <a:lnTo>
                  <a:pt x="0" y="17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Freeform 70"/>
          <p:cNvSpPr>
            <a:spLocks/>
          </p:cNvSpPr>
          <p:nvPr/>
        </p:nvSpPr>
        <p:spPr bwMode="auto">
          <a:xfrm>
            <a:off x="3505845" y="3457352"/>
            <a:ext cx="2665412" cy="295275"/>
          </a:xfrm>
          <a:custGeom>
            <a:avLst/>
            <a:gdLst>
              <a:gd name="T0" fmla="*/ 2147483647 w 1679"/>
              <a:gd name="T1" fmla="*/ 0 h 186"/>
              <a:gd name="T2" fmla="*/ 2147483647 w 1679"/>
              <a:gd name="T3" fmla="*/ 468749107 h 186"/>
              <a:gd name="T4" fmla="*/ 0 w 1679"/>
              <a:gd name="T5" fmla="*/ 461189435 h 186"/>
              <a:gd name="T6" fmla="*/ 0 60000 65536"/>
              <a:gd name="T7" fmla="*/ 0 60000 65536"/>
              <a:gd name="T8" fmla="*/ 0 60000 65536"/>
              <a:gd name="T9" fmla="*/ 0 w 1679"/>
              <a:gd name="T10" fmla="*/ 0 h 186"/>
              <a:gd name="T11" fmla="*/ 1679 w 1679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9" h="186">
                <a:moveTo>
                  <a:pt x="1679" y="0"/>
                </a:moveTo>
                <a:lnTo>
                  <a:pt x="1525" y="186"/>
                </a:lnTo>
                <a:lnTo>
                  <a:pt x="0" y="18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Freeform 71"/>
          <p:cNvSpPr>
            <a:spLocks/>
          </p:cNvSpPr>
          <p:nvPr/>
        </p:nvSpPr>
        <p:spPr bwMode="auto">
          <a:xfrm>
            <a:off x="3504257" y="3965352"/>
            <a:ext cx="2647950" cy="257175"/>
          </a:xfrm>
          <a:custGeom>
            <a:avLst/>
            <a:gdLst>
              <a:gd name="T0" fmla="*/ 2147483647 w 1668"/>
              <a:gd name="T1" fmla="*/ 0 h 162"/>
              <a:gd name="T2" fmla="*/ 2147483647 w 1668"/>
              <a:gd name="T3" fmla="*/ 403224947 h 162"/>
              <a:gd name="T4" fmla="*/ 0 w 1668"/>
              <a:gd name="T5" fmla="*/ 408265258 h 162"/>
              <a:gd name="T6" fmla="*/ 0 60000 65536"/>
              <a:gd name="T7" fmla="*/ 0 60000 65536"/>
              <a:gd name="T8" fmla="*/ 0 60000 65536"/>
              <a:gd name="T9" fmla="*/ 0 w 1668"/>
              <a:gd name="T10" fmla="*/ 0 h 162"/>
              <a:gd name="T11" fmla="*/ 1668 w 1668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8" h="162">
                <a:moveTo>
                  <a:pt x="1668" y="0"/>
                </a:moveTo>
                <a:lnTo>
                  <a:pt x="1527" y="160"/>
                </a:lnTo>
                <a:lnTo>
                  <a:pt x="0" y="16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Text Box 73"/>
          <p:cNvSpPr txBox="1">
            <a:spLocks noChangeArrowheads="1"/>
          </p:cNvSpPr>
          <p:nvPr/>
        </p:nvSpPr>
        <p:spPr bwMode="auto">
          <a:xfrm>
            <a:off x="4290070" y="1965102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088457" y="434159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196407" y="3878040"/>
            <a:ext cx="11641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网际层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IP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640716" y="2365152"/>
            <a:ext cx="22527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各种应用层</a:t>
            </a:r>
            <a:r>
              <a:rPr lang="zh-CN" altLang="en-US" sz="16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协议，如</a:t>
            </a:r>
            <a:endParaRPr lang="zh-CN" altLang="en-US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DNS, HTTP, SMTP </a:t>
            </a:r>
            <a:r>
              <a:rPr lang="zh-CN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等</a:t>
            </a: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3505643" y="3333527"/>
            <a:ext cx="2405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(TCP </a:t>
            </a:r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或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UDP)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499" y="1222152"/>
            <a:ext cx="2801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+mn-lt"/>
                <a:ea typeface="黑体" pitchFamily="2" charset="-122"/>
              </a:rPr>
              <a:t>TCP/IP 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黑体" pitchFamily="2" charset="-122"/>
              </a:rPr>
              <a:t>的体系结构</a:t>
            </a:r>
          </a:p>
        </p:txBody>
      </p:sp>
      <p:sp>
        <p:nvSpPr>
          <p:cNvPr id="32" name="Text Box 95"/>
          <p:cNvSpPr txBox="1">
            <a:spLocks noChangeArrowheads="1"/>
          </p:cNvSpPr>
          <p:nvPr/>
        </p:nvSpPr>
        <p:spPr bwMode="auto">
          <a:xfrm>
            <a:off x="1608782" y="5241702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(a)</a:t>
            </a:r>
          </a:p>
        </p:txBody>
      </p:sp>
      <p:sp>
        <p:nvSpPr>
          <p:cNvPr id="33" name="Text Box 96"/>
          <p:cNvSpPr txBox="1">
            <a:spLocks noChangeArrowheads="1"/>
          </p:cNvSpPr>
          <p:nvPr/>
        </p:nvSpPr>
        <p:spPr bwMode="auto">
          <a:xfrm>
            <a:off x="4464695" y="5241702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(b)</a:t>
            </a:r>
          </a:p>
        </p:txBody>
      </p:sp>
      <p:sp>
        <p:nvSpPr>
          <p:cNvPr id="34" name="Text Box 97"/>
          <p:cNvSpPr txBox="1">
            <a:spLocks noChangeArrowheads="1"/>
          </p:cNvSpPr>
          <p:nvPr/>
        </p:nvSpPr>
        <p:spPr bwMode="auto">
          <a:xfrm>
            <a:off x="7609532" y="5241702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(c)</a:t>
            </a:r>
          </a:p>
        </p:txBody>
      </p:sp>
      <p:sp>
        <p:nvSpPr>
          <p:cNvPr id="35" name="AutoShape 98"/>
          <p:cNvSpPr>
            <a:spLocks noChangeArrowheads="1"/>
          </p:cNvSpPr>
          <p:nvPr/>
        </p:nvSpPr>
        <p:spPr bwMode="auto">
          <a:xfrm>
            <a:off x="6787207" y="1641252"/>
            <a:ext cx="2054225" cy="353060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Freeform 101"/>
          <p:cNvSpPr>
            <a:spLocks/>
          </p:cNvSpPr>
          <p:nvPr/>
        </p:nvSpPr>
        <p:spPr bwMode="auto">
          <a:xfrm>
            <a:off x="6787207" y="2982690"/>
            <a:ext cx="2038350" cy="260350"/>
          </a:xfrm>
          <a:custGeom>
            <a:avLst/>
            <a:gdLst>
              <a:gd name="T0" fmla="*/ 2027754886 w 2049"/>
              <a:gd name="T1" fmla="*/ 0 h 182"/>
              <a:gd name="T2" fmla="*/ 1850610517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" name="Freeform 102"/>
          <p:cNvSpPr>
            <a:spLocks/>
          </p:cNvSpPr>
          <p:nvPr/>
        </p:nvSpPr>
        <p:spPr bwMode="auto">
          <a:xfrm>
            <a:off x="6787207" y="3462115"/>
            <a:ext cx="2038350" cy="263525"/>
          </a:xfrm>
          <a:custGeom>
            <a:avLst/>
            <a:gdLst>
              <a:gd name="T0" fmla="*/ 2027754886 w 2049"/>
              <a:gd name="T1" fmla="*/ 0 h 185"/>
              <a:gd name="T2" fmla="*/ 1853579006 w 2049"/>
              <a:gd name="T3" fmla="*/ 375380733 h 185"/>
              <a:gd name="T4" fmla="*/ 0 w 2049"/>
              <a:gd name="T5" fmla="*/ 369293931 h 185"/>
              <a:gd name="T6" fmla="*/ 0 60000 65536"/>
              <a:gd name="T7" fmla="*/ 0 60000 65536"/>
              <a:gd name="T8" fmla="*/ 0 60000 65536"/>
              <a:gd name="T9" fmla="*/ 0 w 2049"/>
              <a:gd name="T10" fmla="*/ 0 h 185"/>
              <a:gd name="T11" fmla="*/ 2049 w 2049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5">
                <a:moveTo>
                  <a:pt x="2049" y="0"/>
                </a:moveTo>
                <a:lnTo>
                  <a:pt x="1873" y="185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Freeform 103"/>
          <p:cNvSpPr>
            <a:spLocks/>
          </p:cNvSpPr>
          <p:nvPr/>
        </p:nvSpPr>
        <p:spPr bwMode="auto">
          <a:xfrm>
            <a:off x="6785620" y="3941540"/>
            <a:ext cx="2039937" cy="266700"/>
          </a:xfrm>
          <a:custGeom>
            <a:avLst/>
            <a:gdLst>
              <a:gd name="T0" fmla="*/ 2030913617 w 2049"/>
              <a:gd name="T1" fmla="*/ 0 h 187"/>
              <a:gd name="T2" fmla="*/ 1846554772 w 2049"/>
              <a:gd name="T3" fmla="*/ 380368450 h 187"/>
              <a:gd name="T4" fmla="*/ 0 w 2049"/>
              <a:gd name="T5" fmla="*/ 370198109 h 187"/>
              <a:gd name="T6" fmla="*/ 0 60000 65536"/>
              <a:gd name="T7" fmla="*/ 0 60000 65536"/>
              <a:gd name="T8" fmla="*/ 0 60000 65536"/>
              <a:gd name="T9" fmla="*/ 0 w 2049"/>
              <a:gd name="T10" fmla="*/ 0 h 187"/>
              <a:gd name="T11" fmla="*/ 2049 w 2049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7">
                <a:moveTo>
                  <a:pt x="2049" y="0"/>
                </a:moveTo>
                <a:lnTo>
                  <a:pt x="1863" y="187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Freeform 104"/>
          <p:cNvSpPr>
            <a:spLocks/>
          </p:cNvSpPr>
          <p:nvPr/>
        </p:nvSpPr>
        <p:spPr bwMode="auto">
          <a:xfrm>
            <a:off x="6784032" y="44209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Text Box 106"/>
          <p:cNvSpPr txBox="1">
            <a:spLocks noChangeArrowheads="1"/>
          </p:cNvSpPr>
          <p:nvPr/>
        </p:nvSpPr>
        <p:spPr bwMode="auto">
          <a:xfrm>
            <a:off x="7471420" y="333829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41" name="Text Box 107"/>
          <p:cNvSpPr txBox="1">
            <a:spLocks noChangeArrowheads="1"/>
          </p:cNvSpPr>
          <p:nvPr/>
        </p:nvSpPr>
        <p:spPr bwMode="auto">
          <a:xfrm>
            <a:off x="7484120" y="381771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42" name="Text Box 108"/>
          <p:cNvSpPr txBox="1">
            <a:spLocks noChangeArrowheads="1"/>
          </p:cNvSpPr>
          <p:nvPr/>
        </p:nvSpPr>
        <p:spPr bwMode="auto">
          <a:xfrm>
            <a:off x="7484120" y="237626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43" name="Text Box 110"/>
          <p:cNvSpPr txBox="1">
            <a:spLocks noChangeArrowheads="1"/>
          </p:cNvSpPr>
          <p:nvPr/>
        </p:nvSpPr>
        <p:spPr bwMode="auto">
          <a:xfrm>
            <a:off x="7325370" y="427174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44" name="Text Box 111"/>
          <p:cNvSpPr txBox="1">
            <a:spLocks noChangeArrowheads="1"/>
          </p:cNvSpPr>
          <p:nvPr/>
        </p:nvSpPr>
        <p:spPr bwMode="auto">
          <a:xfrm>
            <a:off x="7484120" y="47241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6882457" y="1749202"/>
            <a:ext cx="298480" cy="3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endParaRPr lang="en-US" altLang="zh-CN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eaLnBrk="1" hangingPunct="1">
              <a:lnSpc>
                <a:spcPct val="190000"/>
              </a:lnSpc>
            </a:pPr>
            <a:endParaRPr lang="en-US" altLang="zh-CN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602785" y="1196752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+mn-lt"/>
                <a:ea typeface="黑体" pitchFamily="2" charset="-122"/>
              </a:rPr>
              <a:t>五层协议的体系结构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3386782" y="4701952"/>
            <a:ext cx="2666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（这一层并没有具体内容）</a:t>
            </a:r>
          </a:p>
        </p:txBody>
      </p:sp>
      <p:sp>
        <p:nvSpPr>
          <p:cNvPr id="3" name="矩形 2"/>
          <p:cNvSpPr/>
          <p:nvPr/>
        </p:nvSpPr>
        <p:spPr>
          <a:xfrm>
            <a:off x="560512" y="5622339"/>
            <a:ext cx="9201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计算机网络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体系结构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：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(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a)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OSI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七层协议；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(b)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TCP/IP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四层协议；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(c) 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五层协议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1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速率</a:t>
            </a:r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 smtClean="0"/>
              <a:t>比特</a:t>
            </a:r>
            <a:r>
              <a:rPr lang="zh-CN" altLang="en-US" sz="2600" dirty="0"/>
              <a:t>（</a:t>
            </a:r>
            <a:r>
              <a:rPr lang="en-US" altLang="zh-CN" sz="2600" dirty="0"/>
              <a:t>bit</a:t>
            </a:r>
            <a:r>
              <a:rPr lang="zh-CN" altLang="en-US" sz="2600" dirty="0"/>
              <a:t>）是计算机中数据量的单位，也是信息论中使用的信息量的单位。</a:t>
            </a:r>
          </a:p>
          <a:p>
            <a:pPr>
              <a:spcBef>
                <a:spcPts val="600"/>
              </a:spcBef>
            </a:pPr>
            <a:r>
              <a:rPr lang="zh-CN" altLang="en-US" sz="2600" dirty="0"/>
              <a:t>比特（</a:t>
            </a:r>
            <a:r>
              <a:rPr lang="en-US" altLang="zh-CN" sz="2600" dirty="0"/>
              <a:t>bit</a:t>
            </a:r>
            <a:r>
              <a:rPr lang="zh-CN" altLang="en-US" sz="2600" dirty="0"/>
              <a:t>）</a:t>
            </a:r>
            <a:r>
              <a:rPr lang="zh-CN" altLang="en-US" sz="2600" dirty="0" smtClean="0"/>
              <a:t>来源于 </a:t>
            </a:r>
            <a:r>
              <a:rPr lang="en-US" altLang="zh-CN" sz="2600" dirty="0"/>
              <a:t>binary digit</a:t>
            </a:r>
            <a:r>
              <a:rPr lang="zh-CN" altLang="en-US" sz="2600" dirty="0"/>
              <a:t>，意思是一个“二进制数字”，因此一个比特就是二进制数字中的一个 </a:t>
            </a:r>
            <a:r>
              <a:rPr lang="en-US" altLang="zh-CN" sz="2600" dirty="0"/>
              <a:t>1 </a:t>
            </a:r>
            <a:r>
              <a:rPr lang="zh-CN" altLang="en-US" sz="2600" dirty="0"/>
              <a:t>或 </a:t>
            </a:r>
            <a:r>
              <a:rPr lang="en-US" altLang="zh-CN" sz="2600" dirty="0"/>
              <a:t>0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spcBef>
                <a:spcPts val="600"/>
              </a:spcBef>
            </a:pPr>
            <a:r>
              <a:rPr lang="zh-CN" altLang="zh-CN" sz="2600" dirty="0" smtClean="0"/>
              <a:t>速率</a:t>
            </a:r>
            <a:r>
              <a:rPr lang="zh-CN" altLang="zh-CN" sz="2600" dirty="0"/>
              <a:t>是计算机网络中最重要的一个</a:t>
            </a:r>
            <a:r>
              <a:rPr lang="zh-CN" altLang="zh-CN" sz="2600" dirty="0" smtClean="0"/>
              <a:t>性能指标</a:t>
            </a:r>
            <a:r>
              <a:rPr lang="zh-CN" altLang="en-US" sz="2600" dirty="0" smtClean="0"/>
              <a:t>，</a:t>
            </a:r>
            <a:r>
              <a:rPr lang="zh-CN" altLang="zh-CN" sz="2600" dirty="0" smtClean="0"/>
              <a:t>指</a:t>
            </a:r>
            <a:r>
              <a:rPr lang="zh-CN" altLang="zh-CN" sz="2600" dirty="0"/>
              <a:t>的是</a:t>
            </a:r>
            <a:r>
              <a:rPr lang="zh-CN" altLang="zh-CN" sz="2600" dirty="0">
                <a:solidFill>
                  <a:srgbClr val="FF0000"/>
                </a:solidFill>
              </a:rPr>
              <a:t>数据的传送速率</a:t>
            </a:r>
            <a:r>
              <a:rPr lang="zh-CN" altLang="zh-CN" sz="2600" dirty="0"/>
              <a:t>，它也称为</a:t>
            </a:r>
            <a:r>
              <a:rPr lang="zh-CN" altLang="zh-CN" sz="2600" dirty="0">
                <a:solidFill>
                  <a:srgbClr val="FF0000"/>
                </a:solidFill>
              </a:rPr>
              <a:t>数据</a:t>
            </a:r>
            <a:r>
              <a:rPr lang="zh-CN" altLang="zh-CN" sz="2600" dirty="0" smtClean="0">
                <a:solidFill>
                  <a:srgbClr val="FF0000"/>
                </a:solidFill>
              </a:rPr>
              <a:t>率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/>
              <a:t>data rate)</a:t>
            </a:r>
            <a:r>
              <a:rPr lang="zh-CN" altLang="zh-CN" sz="2600" dirty="0"/>
              <a:t>或</a:t>
            </a:r>
            <a:r>
              <a:rPr lang="zh-CN" altLang="zh-CN" sz="2600" dirty="0" smtClean="0">
                <a:solidFill>
                  <a:srgbClr val="FF0000"/>
                </a:solidFill>
              </a:rPr>
              <a:t>比特率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/>
              <a:t>bit rate)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>
              <a:spcBef>
                <a:spcPts val="600"/>
              </a:spcBef>
            </a:pPr>
            <a:r>
              <a:rPr lang="zh-CN" altLang="en-US" sz="2600" dirty="0" smtClean="0"/>
              <a:t>速率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FF0000"/>
                </a:solidFill>
              </a:rPr>
              <a:t>单位</a:t>
            </a:r>
            <a:r>
              <a:rPr lang="zh-CN" altLang="en-US" sz="2600" dirty="0"/>
              <a:t>是 </a:t>
            </a:r>
            <a:r>
              <a:rPr lang="en-US" altLang="zh-CN" sz="2600" dirty="0" smtClean="0"/>
              <a:t>bit/s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或 </a:t>
            </a:r>
            <a:r>
              <a:rPr lang="en-US" altLang="zh-CN" sz="2600" dirty="0" err="1" smtClean="0"/>
              <a:t>kbit</a:t>
            </a:r>
            <a:r>
              <a:rPr lang="en-US" altLang="zh-CN" sz="2600" dirty="0" smtClean="0"/>
              <a:t>/s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Mbit/s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Gbit</a:t>
            </a:r>
            <a:r>
              <a:rPr lang="en-US" altLang="zh-CN" sz="2600" dirty="0" smtClean="0"/>
              <a:t>/s </a:t>
            </a:r>
            <a:r>
              <a:rPr lang="zh-CN" altLang="en-US" sz="2600" dirty="0" smtClean="0"/>
              <a:t>等。例如 </a:t>
            </a:r>
            <a:r>
              <a:rPr lang="en-US" altLang="zh-CN" sz="2600" dirty="0" smtClean="0"/>
              <a:t>4 </a:t>
            </a:r>
            <a:r>
              <a:rPr lang="en-US" altLang="zh-CN" sz="2600" dirty="0">
                <a:sym typeface="Symbol"/>
              </a:rPr>
              <a:t></a:t>
            </a:r>
            <a:r>
              <a:rPr lang="en-US" altLang="zh-CN" sz="2600" dirty="0"/>
              <a:t> 10</a:t>
            </a:r>
            <a:r>
              <a:rPr lang="en-US" altLang="zh-CN" sz="2600" baseline="30000" dirty="0"/>
              <a:t>10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bit/s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数据率就记为 </a:t>
            </a:r>
            <a:r>
              <a:rPr lang="en-US" altLang="zh-CN" sz="2600" dirty="0" smtClean="0"/>
              <a:t>40 </a:t>
            </a:r>
            <a:r>
              <a:rPr lang="en-US" altLang="zh-CN" sz="2600" dirty="0" err="1" smtClean="0"/>
              <a:t>Gbit</a:t>
            </a:r>
            <a:r>
              <a:rPr lang="en-US" altLang="zh-CN" sz="2600" dirty="0" smtClean="0"/>
              <a:t>/s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>
              <a:spcBef>
                <a:spcPts val="600"/>
              </a:spcBef>
            </a:pPr>
            <a:r>
              <a:rPr lang="zh-CN" altLang="en-US" sz="2600" dirty="0">
                <a:solidFill>
                  <a:srgbClr val="C00000"/>
                </a:solidFill>
              </a:rPr>
              <a:t>速率往往是指额定速率或标称</a:t>
            </a:r>
            <a:r>
              <a:rPr lang="zh-CN" altLang="en-US" sz="2600" dirty="0" smtClean="0">
                <a:solidFill>
                  <a:srgbClr val="C00000"/>
                </a:solidFill>
              </a:rPr>
              <a:t>速率，非</a:t>
            </a:r>
            <a:r>
              <a:rPr lang="zh-CN" altLang="zh-CN" sz="2600" dirty="0" smtClean="0">
                <a:solidFill>
                  <a:srgbClr val="C00000"/>
                </a:solidFill>
              </a:rPr>
              <a:t>实际运行速率</a:t>
            </a:r>
            <a:r>
              <a:rPr lang="zh-CN" altLang="en-US" sz="2600" dirty="0" smtClean="0">
                <a:solidFill>
                  <a:srgbClr val="C00000"/>
                </a:solidFill>
              </a:rPr>
              <a:t>。 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五层协议的体系结构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8864" y="1773261"/>
            <a:ext cx="5845175" cy="31670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/>
              <a:t>应用层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application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运输层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transport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网络层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network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数据链路层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data link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物理层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physical layer) 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429147" y="3741761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1157421" y="1628800"/>
            <a:ext cx="2079228" cy="3240087"/>
            <a:chOff x="673" y="1389"/>
            <a:chExt cx="1535" cy="2041"/>
          </a:xfrm>
        </p:grpSpPr>
        <p:sp>
          <p:nvSpPr>
            <p:cNvPr id="114694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5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6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7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8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815181" y="1916137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815181" y="2527325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4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815181" y="3140099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15181" y="3752875"/>
            <a:ext cx="1899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815181" y="4365650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</p:spTree>
    <p:extLst>
      <p:ext uri="{BB962C8B-B14F-4D97-AF65-F5344CB8AC3E}">
        <p14:creationId xmlns:p14="http://schemas.microsoft.com/office/powerpoint/2010/main" val="26368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4699" grpId="0"/>
      <p:bldP spid="114700" grpId="0"/>
      <p:bldP spid="114701" grpId="0"/>
      <p:bldP spid="114702" grpId="0"/>
      <p:bldP spid="1147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064568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064568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064568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064568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1064568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5722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3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4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5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5732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3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4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5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 flipV="1">
            <a:off x="708554" y="2547243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1754187" y="2061468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应用进程数据先传送到应用层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1754188" y="2631381"/>
            <a:ext cx="4942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加上应用层首部，成为应用层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</a:t>
            </a:r>
          </a:p>
        </p:txBody>
      </p:sp>
      <p:sp>
        <p:nvSpPr>
          <p:cNvPr id="2" name="矩形 1"/>
          <p:cNvSpPr/>
          <p:nvPr/>
        </p:nvSpPr>
        <p:spPr>
          <a:xfrm>
            <a:off x="1784648" y="3125984"/>
            <a:ext cx="6336704" cy="1311128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99"/>
                </a:solidFill>
                <a:ea typeface="黑体" pitchFamily="2" charset="-122"/>
              </a:rPr>
              <a:t>PDU (Protocol Data Unit)</a:t>
            </a:r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：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协议数据单元。</a:t>
            </a:r>
            <a:endParaRPr kumimoji="1" lang="en-US" altLang="zh-CN" sz="2400" b="1" dirty="0" smtClean="0">
              <a:solidFill>
                <a:srgbClr val="000099"/>
              </a:solidFill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99"/>
                </a:solidFill>
                <a:ea typeface="黑体" pitchFamily="2" charset="-122"/>
              </a:rPr>
              <a:t>OSI</a:t>
            </a:r>
            <a:r>
              <a:rPr kumimoji="1" lang="zh-CN" altLang="zh-CN" sz="2400" b="1" dirty="0">
                <a:solidFill>
                  <a:srgbClr val="000099"/>
                </a:solidFill>
                <a:ea typeface="黑体" pitchFamily="2" charset="-122"/>
              </a:rPr>
              <a:t>参考模型把</a:t>
            </a:r>
            <a:r>
              <a:rPr kumimoji="1" lang="zh-CN" altLang="zh-CN" sz="2400" b="1" dirty="0">
                <a:solidFill>
                  <a:srgbClr val="C00000"/>
                </a:solidFill>
                <a:ea typeface="黑体" pitchFamily="2" charset="-122"/>
              </a:rPr>
              <a:t>对等层次</a:t>
            </a:r>
            <a:r>
              <a:rPr kumimoji="1" lang="zh-CN" altLang="zh-CN" sz="2400" b="1" dirty="0">
                <a:solidFill>
                  <a:srgbClr val="000099"/>
                </a:solidFill>
                <a:ea typeface="黑体" pitchFamily="2" charset="-122"/>
              </a:rPr>
              <a:t>之间传送的数据单位称为该层的</a:t>
            </a:r>
            <a:r>
              <a:rPr kumimoji="1" lang="zh-CN" altLang="zh-CN" sz="2400" b="1" dirty="0" smtClean="0">
                <a:solidFill>
                  <a:srgbClr val="000099"/>
                </a:solidFill>
                <a:ea typeface="黑体" pitchFamily="2" charset="-122"/>
              </a:rPr>
              <a:t>协议数据单元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 PDU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5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1" grpId="0" animBg="1"/>
      <p:bldP spid="115743" grpId="0"/>
      <p:bldP spid="115744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025266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025266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025266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025266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025266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6746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7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8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9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6756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7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8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9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6761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6763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6765" name="AutoShape 29"/>
          <p:cNvSpPr>
            <a:spLocks noChangeArrowheads="1"/>
          </p:cNvSpPr>
          <p:nvPr/>
        </p:nvSpPr>
        <p:spPr bwMode="auto">
          <a:xfrm flipV="1">
            <a:off x="708554" y="3066356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1754188" y="2780606"/>
            <a:ext cx="4083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再传送到运输层</a:t>
            </a:r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1754187" y="3312418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加上运输层首部，成为运输层报文</a:t>
            </a:r>
            <a:endParaRPr kumimoji="1" lang="zh-CN" altLang="en-US" sz="3600" b="1">
              <a:solidFill>
                <a:srgbClr val="3333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5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/>
      <p:bldP spid="1167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7763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025266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025266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025266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025266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025266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7770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1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2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3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4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7780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1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2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3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7785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7787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7789" name="AutoShape 29"/>
          <p:cNvSpPr>
            <a:spLocks noChangeArrowheads="1"/>
          </p:cNvSpPr>
          <p:nvPr/>
        </p:nvSpPr>
        <p:spPr bwMode="auto">
          <a:xfrm flipV="1">
            <a:off x="708554" y="3642618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1676797" y="333781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运输层报文再传送到网络层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1676797" y="3933131"/>
            <a:ext cx="6179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加上网络层首部，成为 </a:t>
            </a:r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数据报（或分组）</a:t>
            </a:r>
          </a:p>
        </p:txBody>
      </p:sp>
    </p:spTree>
    <p:extLst>
      <p:ext uri="{BB962C8B-B14F-4D97-AF65-F5344CB8AC3E}">
        <p14:creationId xmlns:p14="http://schemas.microsoft.com/office/powerpoint/2010/main" val="29850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 animBg="1"/>
      <p:bldP spid="11779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80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880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 flipV="1">
            <a:off x="708554" y="4234457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1754188" y="3923307"/>
            <a:ext cx="4247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数据报再传送到数据链路层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1754187" y="4480519"/>
            <a:ext cx="6032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加上链路层首部和尾部，成为数据链路层帧</a:t>
            </a:r>
          </a:p>
        </p:txBody>
      </p:sp>
    </p:spTree>
    <p:extLst>
      <p:ext uri="{BB962C8B-B14F-4D97-AF65-F5344CB8AC3E}">
        <p14:creationId xmlns:p14="http://schemas.microsoft.com/office/powerpoint/2010/main" val="23472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3" grpId="0" animBg="1"/>
      <p:bldP spid="1188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主机</a:t>
            </a:r>
            <a:r>
              <a:rPr lang="zh-CN" altLang="en-US" sz="2400" dirty="0"/>
              <a:t> </a:t>
            </a:r>
            <a:r>
              <a:rPr lang="en-US" altLang="zh-CN" dirty="0"/>
              <a:t>1</a:t>
            </a:r>
            <a:r>
              <a:rPr lang="en-US" altLang="zh-CN" sz="2400" dirty="0"/>
              <a:t> </a:t>
            </a:r>
            <a:r>
              <a:rPr lang="zh-CN" altLang="en-US" dirty="0"/>
              <a:t>向主机</a:t>
            </a:r>
            <a:r>
              <a:rPr lang="zh-CN" altLang="en-US" sz="2400" dirty="0"/>
              <a:t> </a:t>
            </a:r>
            <a:r>
              <a:rPr lang="en-US" altLang="zh-CN" dirty="0"/>
              <a:t>2</a:t>
            </a:r>
            <a:r>
              <a:rPr lang="en-US" altLang="zh-CN" sz="2400" dirty="0"/>
              <a:t> </a:t>
            </a:r>
            <a:r>
              <a:rPr lang="zh-CN" altLang="en-US" dirty="0"/>
              <a:t>发送数据 </a:t>
            </a:r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9818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9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0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1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9828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0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1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9833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9835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9837" name="AutoShape 29"/>
          <p:cNvSpPr>
            <a:spLocks noChangeArrowheads="1"/>
          </p:cNvSpPr>
          <p:nvPr/>
        </p:nvSpPr>
        <p:spPr bwMode="auto">
          <a:xfrm flipV="1">
            <a:off x="708554" y="4810719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1754187" y="4428132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数据链路层帧再传送到物理层</a:t>
            </a: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754187" y="5004394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最下面的物理层把比特流传送到物理媒体</a:t>
            </a:r>
          </a:p>
        </p:txBody>
      </p:sp>
    </p:spTree>
    <p:extLst>
      <p:ext uri="{BB962C8B-B14F-4D97-AF65-F5344CB8AC3E}">
        <p14:creationId xmlns:p14="http://schemas.microsoft.com/office/powerpoint/2010/main" val="39136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7" grpId="0" animBg="1"/>
      <p:bldP spid="1198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 rot="-5400000">
            <a:off x="4699529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4" name="Freeform 12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5" name="Freeform 13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6" name="Freeform 14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7" name="AutoShape 15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0853" name="Freeform 21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4" name="Freeform 22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5" name="Freeform 23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7" name="AutoShape 25"/>
          <p:cNvSpPr>
            <a:spLocks noChangeArrowheads="1"/>
          </p:cNvSpPr>
          <p:nvPr/>
        </p:nvSpPr>
        <p:spPr bwMode="auto">
          <a:xfrm flipV="1">
            <a:off x="754989" y="5458419"/>
            <a:ext cx="428228" cy="4191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4172214" y="555525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物理传输媒体</a:t>
            </a:r>
          </a:p>
        </p:txBody>
      </p:sp>
      <p:sp>
        <p:nvSpPr>
          <p:cNvPr id="120859" name="AutoShape 27"/>
          <p:cNvSpPr>
            <a:spLocks noChangeArrowheads="1"/>
          </p:cNvSpPr>
          <p:nvPr/>
        </p:nvSpPr>
        <p:spPr bwMode="auto">
          <a:xfrm rot="5400000">
            <a:off x="3594100" y="5542822"/>
            <a:ext cx="179387" cy="426508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20860" name="AutoShape 28"/>
          <p:cNvSpPr>
            <a:spLocks noChangeArrowheads="1"/>
          </p:cNvSpPr>
          <p:nvPr/>
        </p:nvSpPr>
        <p:spPr bwMode="auto">
          <a:xfrm rot="5400000">
            <a:off x="6559021" y="5542822"/>
            <a:ext cx="179387" cy="426508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0862" name="AutoShape 30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0864" name="AutoShape 32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grpSp>
        <p:nvGrpSpPr>
          <p:cNvPr id="120866" name="Group 34"/>
          <p:cNvGrpSpPr>
            <a:grpSpLocks/>
          </p:cNvGrpSpPr>
          <p:nvPr/>
        </p:nvGrpSpPr>
        <p:grpSpPr bwMode="auto">
          <a:xfrm>
            <a:off x="1754188" y="5687019"/>
            <a:ext cx="1155700" cy="139700"/>
            <a:chOff x="1344" y="912"/>
            <a:chExt cx="672" cy="96"/>
          </a:xfrm>
          <a:solidFill>
            <a:srgbClr val="00FF99"/>
          </a:solidFill>
        </p:grpSpPr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868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7150894" y="5685433"/>
            <a:ext cx="1155700" cy="142875"/>
            <a:chOff x="4158" y="3753"/>
            <a:chExt cx="672" cy="90"/>
          </a:xfrm>
          <a:solidFill>
            <a:srgbClr val="00FF99"/>
          </a:solidFill>
        </p:grpSpPr>
        <p:sp>
          <p:nvSpPr>
            <p:cNvPr id="120870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2265204" y="4524970"/>
            <a:ext cx="54168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电信号（或光信号）在物理媒体中传播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从发送端物理层传送到接收端物理层</a:t>
            </a: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0874" name="AutoShape 42"/>
          <p:cNvSpPr>
            <a:spLocks noChangeArrowheads="1"/>
          </p:cNvSpPr>
          <p:nvPr/>
        </p:nvSpPr>
        <p:spPr bwMode="auto">
          <a:xfrm rot="5400000" flipH="1">
            <a:off x="8762273" y="5390355"/>
            <a:ext cx="431800" cy="428229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1147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9" grpId="0" animBg="1"/>
      <p:bldP spid="120860" grpId="0" animBg="1"/>
      <p:bldP spid="12087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1866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7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8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9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0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1876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7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8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9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1881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2399110" y="5004394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物理层接收到比特流，上交给数据链路层</a:t>
            </a:r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 rot="10800000" flipV="1">
            <a:off x="8997950" y="4805958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430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2890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1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2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3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4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2900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1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2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3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428228" y="1644675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3800019" y="4309070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数据链路层剥去帧首部和帧尾部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取出数据部分，上交给网络层</a:t>
            </a:r>
          </a:p>
        </p:txBody>
      </p:sp>
      <p:sp>
        <p:nvSpPr>
          <p:cNvPr id="122911" name="AutoShape 31"/>
          <p:cNvSpPr>
            <a:spLocks noChangeArrowheads="1"/>
          </p:cNvSpPr>
          <p:nvPr/>
        </p:nvSpPr>
        <p:spPr bwMode="auto">
          <a:xfrm rot="10800000" flipV="1">
            <a:off x="8997950" y="4164608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8258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392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393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892887" y="3732808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网络层剥去首部，取出数据部分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上交给运输层</a:t>
            </a:r>
          </a:p>
        </p:txBody>
      </p:sp>
      <p:sp>
        <p:nvSpPr>
          <p:cNvPr id="123935" name="AutoShape 31"/>
          <p:cNvSpPr>
            <a:spLocks noChangeArrowheads="1"/>
          </p:cNvSpPr>
          <p:nvPr/>
        </p:nvSpPr>
        <p:spPr bwMode="auto">
          <a:xfrm rot="10800000" flipV="1">
            <a:off x="8997950" y="3551833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29640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带宽 </a:t>
            </a:r>
            <a:endParaRPr lang="zh-CN" alt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dirty="0"/>
              <a:t>两种不同意义：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/>
              <a:t>“</a:t>
            </a:r>
            <a:r>
              <a:rPr lang="zh-CN" altLang="en-US" sz="2800" dirty="0"/>
              <a:t>带宽”</a:t>
            </a:r>
            <a:r>
              <a:rPr lang="en-US" altLang="zh-CN" sz="2800" dirty="0"/>
              <a:t>(bandwidth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本来</a:t>
            </a:r>
            <a:r>
              <a:rPr lang="zh-CN" altLang="en-US" sz="2800" dirty="0"/>
              <a:t>是指信号具有的</a:t>
            </a:r>
            <a:r>
              <a:rPr lang="zh-CN" altLang="en-US" sz="2800" dirty="0">
                <a:solidFill>
                  <a:srgbClr val="FF0000"/>
                </a:solidFill>
              </a:rPr>
              <a:t>频带宽度，</a:t>
            </a:r>
            <a:r>
              <a:rPr lang="zh-CN" altLang="en-US" sz="2800" dirty="0"/>
              <a:t>其单位是赫（或千赫、兆赫、吉赫等）。</a:t>
            </a:r>
          </a:p>
          <a:p>
            <a:r>
              <a:rPr lang="zh-CN" altLang="zh-CN" sz="2800" dirty="0"/>
              <a:t>在计算机网络中，带宽用来表示网络中某通道传送数据的能力</a:t>
            </a:r>
            <a:r>
              <a:rPr lang="zh-CN" altLang="en-US" sz="2800" dirty="0"/>
              <a:t>。</a:t>
            </a:r>
            <a:r>
              <a:rPr lang="zh-CN" altLang="zh-CN" sz="2800" dirty="0"/>
              <a:t>表示在单位时间内网络中的某信道所能通过的“</a:t>
            </a:r>
            <a:r>
              <a:rPr lang="zh-CN" altLang="zh-CN" sz="2800" dirty="0">
                <a:solidFill>
                  <a:srgbClr val="FF0000"/>
                </a:solidFill>
              </a:rPr>
              <a:t>最高数据率</a:t>
            </a:r>
            <a:r>
              <a:rPr lang="zh-CN" altLang="zh-CN" sz="2800" dirty="0"/>
              <a:t>”。</a:t>
            </a:r>
            <a:r>
              <a:rPr lang="zh-CN" altLang="en-US" sz="2800" dirty="0"/>
              <a:t>单位</a:t>
            </a:r>
            <a:r>
              <a:rPr lang="zh-CN" altLang="en-US" sz="2800" dirty="0" smtClean="0"/>
              <a:t>是 </a:t>
            </a:r>
            <a:r>
              <a:rPr lang="en-US" altLang="zh-CN" sz="2800" dirty="0" smtClean="0"/>
              <a:t>bit/s </a:t>
            </a:r>
            <a:r>
              <a:rPr lang="zh-CN" altLang="en-US" sz="2800" dirty="0" smtClean="0"/>
              <a:t>，即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“比特每秒”。    </a:t>
            </a:r>
            <a:endParaRPr lang="zh-CN" altLang="en-US" sz="28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632520" y="4509120"/>
            <a:ext cx="8856984" cy="120032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在“带宽”的上述两种表述中，前者为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频域</a:t>
            </a: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称谓，而后者为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时域</a:t>
            </a: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称谓，其本质是相同的。也就是说，一条通信链路的“带宽”越宽，其所能传输的“最高数据率”也越高。</a:t>
            </a:r>
          </a:p>
        </p:txBody>
      </p:sp>
    </p:spTree>
    <p:extLst>
      <p:ext uri="{BB962C8B-B14F-4D97-AF65-F5344CB8AC3E}">
        <p14:creationId xmlns:p14="http://schemas.microsoft.com/office/powerpoint/2010/main" val="39226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4938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39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0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1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2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4948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9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0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1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4955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3892887" y="3085108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运输层剥去首部，取出数据部分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上交给应用层</a:t>
            </a:r>
          </a:p>
        </p:txBody>
      </p:sp>
      <p:sp>
        <p:nvSpPr>
          <p:cNvPr id="124959" name="AutoShape 31"/>
          <p:cNvSpPr>
            <a:spLocks noChangeArrowheads="1"/>
          </p:cNvSpPr>
          <p:nvPr/>
        </p:nvSpPr>
        <p:spPr bwMode="auto">
          <a:xfrm rot="10800000" flipV="1">
            <a:off x="8997950" y="2975570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87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5962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3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4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5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5972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3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4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5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5977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5979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3266949" y="2580283"/>
            <a:ext cx="51090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应用层剥去首部，取出应用程序数据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上交给应用进程</a:t>
            </a:r>
          </a:p>
        </p:txBody>
      </p:sp>
      <p:sp>
        <p:nvSpPr>
          <p:cNvPr id="125983" name="AutoShape 31"/>
          <p:cNvSpPr>
            <a:spLocks noChangeArrowheads="1"/>
          </p:cNvSpPr>
          <p:nvPr/>
        </p:nvSpPr>
        <p:spPr bwMode="auto">
          <a:xfrm rot="10800000" flipV="1">
            <a:off x="8997950" y="2472333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958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16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6979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6986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7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8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9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0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6996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7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8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9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428228" y="1644675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7001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7003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7006" name="AutoShape 30"/>
          <p:cNvSpPr>
            <a:spLocks noChangeArrowheads="1"/>
          </p:cNvSpPr>
          <p:nvPr/>
        </p:nvSpPr>
        <p:spPr bwMode="auto">
          <a:xfrm>
            <a:off x="4406106" y="1716683"/>
            <a:ext cx="3198813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b="1">
              <a:latin typeface="Tahoma" pitchFamily="34" charset="0"/>
            </a:endParaRP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4594121" y="1788120"/>
            <a:ext cx="29706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我收到了</a:t>
            </a:r>
            <a:r>
              <a:rPr kumimoji="1" lang="zh-CN" altLang="en-US" sz="1400" b="1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AP</a:t>
            </a:r>
            <a:r>
              <a:rPr kumimoji="1" lang="en-US" altLang="zh-CN" sz="2400" b="1" baseline="-25000">
                <a:solidFill>
                  <a:srgbClr val="333399"/>
                </a:solidFill>
                <a:ea typeface="黑体" pitchFamily="2" charset="-122"/>
              </a:rPr>
              <a:t>1</a:t>
            </a:r>
            <a:r>
              <a:rPr kumimoji="1" lang="en-US" altLang="zh-CN" sz="1600" b="1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发来的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应用程序数据！</a:t>
            </a:r>
          </a:p>
        </p:txBody>
      </p:sp>
    </p:spTree>
    <p:extLst>
      <p:ext uri="{BB962C8B-B14F-4D97-AF65-F5344CB8AC3E}">
        <p14:creationId xmlns:p14="http://schemas.microsoft.com/office/powerpoint/2010/main" val="4353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 rot="-5400000">
            <a:off x="4756283" y="86543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577850" y="255532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025266" y="273471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025266" y="336178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025266" y="39189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025266" y="44777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025266" y="504453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8010" name="Freeform 10"/>
          <p:cNvSpPr>
            <a:spLocks/>
          </p:cNvSpPr>
          <p:nvPr/>
        </p:nvSpPr>
        <p:spPr bwMode="auto">
          <a:xfrm>
            <a:off x="577850" y="315699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588169" y="373166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2" name="Freeform 12"/>
          <p:cNvSpPr>
            <a:spLocks/>
          </p:cNvSpPr>
          <p:nvPr/>
        </p:nvSpPr>
        <p:spPr bwMode="auto">
          <a:xfrm>
            <a:off x="564092" y="430793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3" name="Freeform 13"/>
          <p:cNvSpPr>
            <a:spLocks/>
          </p:cNvSpPr>
          <p:nvPr/>
        </p:nvSpPr>
        <p:spPr bwMode="auto">
          <a:xfrm>
            <a:off x="564092" y="490006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4" name="AutoShape 14"/>
          <p:cNvSpPr>
            <a:spLocks noChangeArrowheads="1"/>
          </p:cNvSpPr>
          <p:nvPr/>
        </p:nvSpPr>
        <p:spPr bwMode="auto">
          <a:xfrm>
            <a:off x="8543925" y="252199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8585200" y="26997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8585200" y="332685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8585200" y="388406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8585200" y="444445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8585200" y="500960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8020" name="Freeform 20"/>
          <p:cNvSpPr>
            <a:spLocks/>
          </p:cNvSpPr>
          <p:nvPr/>
        </p:nvSpPr>
        <p:spPr bwMode="auto">
          <a:xfrm>
            <a:off x="8543925" y="312206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1" name="Freeform 21"/>
          <p:cNvSpPr>
            <a:spLocks/>
          </p:cNvSpPr>
          <p:nvPr/>
        </p:nvSpPr>
        <p:spPr bwMode="auto">
          <a:xfrm>
            <a:off x="8554244" y="369674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2" name="Freeform 22"/>
          <p:cNvSpPr>
            <a:spLocks/>
          </p:cNvSpPr>
          <p:nvPr/>
        </p:nvSpPr>
        <p:spPr bwMode="auto">
          <a:xfrm>
            <a:off x="8530167" y="427300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3" name="Freeform 23"/>
          <p:cNvSpPr>
            <a:spLocks/>
          </p:cNvSpPr>
          <p:nvPr/>
        </p:nvSpPr>
        <p:spPr bwMode="auto">
          <a:xfrm>
            <a:off x="8530167" y="486514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8025" name="AutoShape 25"/>
          <p:cNvSpPr>
            <a:spLocks noChangeArrowheads="1"/>
          </p:cNvSpPr>
          <p:nvPr/>
        </p:nvSpPr>
        <p:spPr bwMode="auto">
          <a:xfrm>
            <a:off x="8703866" y="202510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8696987" y="212988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8027" name="AutoShape 27"/>
          <p:cNvSpPr>
            <a:spLocks noChangeArrowheads="1"/>
          </p:cNvSpPr>
          <p:nvPr/>
        </p:nvSpPr>
        <p:spPr bwMode="auto">
          <a:xfrm>
            <a:off x="583010" y="206796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605367" y="218861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4406106" y="2201318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grpSp>
        <p:nvGrpSpPr>
          <p:cNvPr id="128031" name="Group 31"/>
          <p:cNvGrpSpPr>
            <a:grpSpLocks/>
          </p:cNvGrpSpPr>
          <p:nvPr/>
        </p:nvGrpSpPr>
        <p:grpSpPr bwMode="auto">
          <a:xfrm>
            <a:off x="2846257" y="2128292"/>
            <a:ext cx="1561571" cy="1008062"/>
            <a:chOff x="1655" y="1525"/>
            <a:chExt cx="908" cy="635"/>
          </a:xfrm>
        </p:grpSpPr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1655" y="1525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应用层首部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2109" y="1752"/>
              <a:ext cx="272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8034" name="Rectangle 34"/>
            <p:cNvSpPr>
              <a:spLocks noChangeArrowheads="1"/>
            </p:cNvSpPr>
            <p:nvPr/>
          </p:nvSpPr>
          <p:spPr bwMode="auto"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2144581" y="5081043"/>
            <a:ext cx="561684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10100110100101  </a:t>
            </a:r>
            <a:r>
              <a:rPr lang="zh-CN" altLang="en-US" sz="2000" b="1">
                <a:solidFill>
                  <a:srgbClr val="333399"/>
                </a:solidFill>
                <a:ea typeface="黑体" pitchFamily="2" charset="-122"/>
              </a:rPr>
              <a:t>比  特  流  </a:t>
            </a:r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110101110101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1712640" y="1196752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 dirty="0">
                <a:solidFill>
                  <a:srgbClr val="3333FF"/>
                </a:solidFill>
                <a:ea typeface="黑体" pitchFamily="2" charset="-122"/>
              </a:rPr>
              <a:t>注意观察加入或剥去首部（尾部）的层次</a:t>
            </a:r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4406106" y="2777580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grpSp>
        <p:nvGrpSpPr>
          <p:cNvPr id="128038" name="Group 38"/>
          <p:cNvGrpSpPr>
            <a:grpSpLocks/>
          </p:cNvGrpSpPr>
          <p:nvPr/>
        </p:nvGrpSpPr>
        <p:grpSpPr bwMode="auto">
          <a:xfrm>
            <a:off x="3860933" y="3353843"/>
            <a:ext cx="3353594" cy="358775"/>
            <a:chOff x="2245" y="2297"/>
            <a:chExt cx="1950" cy="226"/>
          </a:xfrm>
        </p:grpSpPr>
        <p:sp>
          <p:nvSpPr>
            <p:cNvPr id="128039" name="Rectangle 39"/>
            <p:cNvSpPr>
              <a:spLocks noChangeArrowheads="1"/>
            </p:cNvSpPr>
            <p:nvPr/>
          </p:nvSpPr>
          <p:spPr bwMode="auto"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0" name="Rectangle 40"/>
            <p:cNvSpPr>
              <a:spLocks noChangeArrowheads="1"/>
            </p:cNvSpPr>
            <p:nvPr/>
          </p:nvSpPr>
          <p:spPr bwMode="auto"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41" name="Group 41"/>
          <p:cNvGrpSpPr>
            <a:grpSpLocks/>
          </p:cNvGrpSpPr>
          <p:nvPr/>
        </p:nvGrpSpPr>
        <p:grpSpPr bwMode="auto">
          <a:xfrm>
            <a:off x="3314039" y="3930105"/>
            <a:ext cx="3900488" cy="358775"/>
            <a:chOff x="1927" y="2660"/>
            <a:chExt cx="2268" cy="226"/>
          </a:xfrm>
        </p:grpSpPr>
        <p:sp>
          <p:nvSpPr>
            <p:cNvPr id="128042" name="Rectangle 42"/>
            <p:cNvSpPr>
              <a:spLocks noChangeArrowheads="1"/>
            </p:cNvSpPr>
            <p:nvPr/>
          </p:nvSpPr>
          <p:spPr bwMode="auto"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43" name="Rectangle 43"/>
            <p:cNvSpPr>
              <a:spLocks noChangeArrowheads="1"/>
            </p:cNvSpPr>
            <p:nvPr/>
          </p:nvSpPr>
          <p:spPr bwMode="auto"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4" name="Rectangle 44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45" name="Group 45"/>
          <p:cNvGrpSpPr>
            <a:grpSpLocks/>
          </p:cNvGrpSpPr>
          <p:nvPr/>
        </p:nvGrpSpPr>
        <p:grpSpPr bwMode="auto">
          <a:xfrm>
            <a:off x="2768865" y="4506368"/>
            <a:ext cx="4445662" cy="358775"/>
            <a:chOff x="1610" y="3023"/>
            <a:chExt cx="2585" cy="226"/>
          </a:xfrm>
        </p:grpSpPr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28047" name="Rectangle 47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48" name="Rectangle 48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50" name="Group 50"/>
          <p:cNvGrpSpPr>
            <a:grpSpLocks/>
          </p:cNvGrpSpPr>
          <p:nvPr/>
        </p:nvGrpSpPr>
        <p:grpSpPr bwMode="auto">
          <a:xfrm>
            <a:off x="708554" y="2488655"/>
            <a:ext cx="5180013" cy="415925"/>
            <a:chOff x="412" y="1752"/>
            <a:chExt cx="3012" cy="262"/>
          </a:xfrm>
        </p:grpSpPr>
        <p:sp>
          <p:nvSpPr>
            <p:cNvPr id="128051" name="AutoShape 51"/>
            <p:cNvSpPr>
              <a:spLocks noChangeArrowheads="1"/>
            </p:cNvSpPr>
            <p:nvPr/>
          </p:nvSpPr>
          <p:spPr bwMode="auto"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2" name="AutoShape 52"/>
            <p:cNvSpPr>
              <a:spLocks noChangeArrowheads="1"/>
            </p:cNvSpPr>
            <p:nvPr/>
          </p:nvSpPr>
          <p:spPr bwMode="auto"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3" name="Group 53"/>
          <p:cNvGrpSpPr>
            <a:grpSpLocks/>
          </p:cNvGrpSpPr>
          <p:nvPr/>
        </p:nvGrpSpPr>
        <p:grpSpPr bwMode="auto">
          <a:xfrm>
            <a:off x="705115" y="3064917"/>
            <a:ext cx="4872170" cy="396875"/>
            <a:chOff x="410" y="2115"/>
            <a:chExt cx="2833" cy="250"/>
          </a:xfrm>
        </p:grpSpPr>
        <p:sp>
          <p:nvSpPr>
            <p:cNvPr id="128054" name="AutoShape 54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5" name="AutoShape 55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6" name="Group 56"/>
          <p:cNvGrpSpPr>
            <a:grpSpLocks/>
          </p:cNvGrpSpPr>
          <p:nvPr/>
        </p:nvGrpSpPr>
        <p:grpSpPr bwMode="auto">
          <a:xfrm>
            <a:off x="705115" y="3625305"/>
            <a:ext cx="4481777" cy="409575"/>
            <a:chOff x="410" y="2468"/>
            <a:chExt cx="2606" cy="258"/>
          </a:xfrm>
        </p:grpSpPr>
        <p:sp>
          <p:nvSpPr>
            <p:cNvPr id="128057" name="AutoShape 57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8" name="AutoShape 58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9" name="Group 59"/>
          <p:cNvGrpSpPr>
            <a:grpSpLocks/>
          </p:cNvGrpSpPr>
          <p:nvPr/>
        </p:nvGrpSpPr>
        <p:grpSpPr bwMode="auto">
          <a:xfrm>
            <a:off x="703396" y="4215854"/>
            <a:ext cx="4151577" cy="444500"/>
            <a:chOff x="409" y="2840"/>
            <a:chExt cx="2414" cy="280"/>
          </a:xfrm>
        </p:grpSpPr>
        <p:sp>
          <p:nvSpPr>
            <p:cNvPr id="128060" name="AutoShape 60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61" name="AutoShape 61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62" name="Group 62"/>
          <p:cNvGrpSpPr>
            <a:grpSpLocks/>
          </p:cNvGrpSpPr>
          <p:nvPr/>
        </p:nvGrpSpPr>
        <p:grpSpPr bwMode="auto">
          <a:xfrm>
            <a:off x="703396" y="4792118"/>
            <a:ext cx="3938323" cy="460375"/>
            <a:chOff x="409" y="3203"/>
            <a:chExt cx="2290" cy="290"/>
          </a:xfrm>
        </p:grpSpPr>
        <p:sp>
          <p:nvSpPr>
            <p:cNvPr id="128063" name="AutoShape 63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64" name="AutoShape 64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65" name="Group 65"/>
          <p:cNvGrpSpPr>
            <a:grpSpLocks/>
          </p:cNvGrpSpPr>
          <p:nvPr/>
        </p:nvGrpSpPr>
        <p:grpSpPr bwMode="auto">
          <a:xfrm>
            <a:off x="2221971" y="2637879"/>
            <a:ext cx="1638962" cy="1074738"/>
            <a:chOff x="1292" y="1846"/>
            <a:chExt cx="953" cy="677"/>
          </a:xfrm>
        </p:grpSpPr>
        <p:sp>
          <p:nvSpPr>
            <p:cNvPr id="128066" name="Rectangle 66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67" name="Text Box 67"/>
            <p:cNvSpPr txBox="1">
              <a:spLocks noChangeArrowheads="1"/>
            </p:cNvSpPr>
            <p:nvPr/>
          </p:nvSpPr>
          <p:spPr bwMode="auto">
            <a:xfrm>
              <a:off x="1292" y="1846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运输层首部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68" name="Line 68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69" name="Group 69"/>
          <p:cNvGrpSpPr>
            <a:grpSpLocks/>
          </p:cNvGrpSpPr>
          <p:nvPr/>
        </p:nvGrpSpPr>
        <p:grpSpPr bwMode="auto">
          <a:xfrm>
            <a:off x="1661319" y="3136355"/>
            <a:ext cx="1652720" cy="1152525"/>
            <a:chOff x="966" y="2160"/>
            <a:chExt cx="961" cy="726"/>
          </a:xfrm>
        </p:grpSpPr>
        <p:sp>
          <p:nvSpPr>
            <p:cNvPr id="128070" name="Rectangle 70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966" y="2160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网络层首部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72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73" name="Group 73"/>
          <p:cNvGrpSpPr>
            <a:grpSpLocks/>
          </p:cNvGrpSpPr>
          <p:nvPr/>
        </p:nvGrpSpPr>
        <p:grpSpPr bwMode="auto">
          <a:xfrm>
            <a:off x="1546092" y="3568154"/>
            <a:ext cx="1222772" cy="1295400"/>
            <a:chOff x="899" y="2432"/>
            <a:chExt cx="711" cy="816"/>
          </a:xfrm>
        </p:grpSpPr>
        <p:sp>
          <p:nvSpPr>
            <p:cNvPr id="128074" name="Rectangle 74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899" y="2432"/>
              <a:ext cx="5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76" name="Line 76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77" name="Group 77"/>
          <p:cNvGrpSpPr>
            <a:grpSpLocks/>
          </p:cNvGrpSpPr>
          <p:nvPr/>
        </p:nvGrpSpPr>
        <p:grpSpPr bwMode="auto">
          <a:xfrm>
            <a:off x="7214526" y="3574504"/>
            <a:ext cx="1057671" cy="1290638"/>
            <a:chOff x="4195" y="2436"/>
            <a:chExt cx="615" cy="813"/>
          </a:xfrm>
        </p:grpSpPr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8079" name="Line 79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4255" y="2436"/>
              <a:ext cx="5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尾部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4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 autoUpdateAnimBg="0"/>
      <p:bldP spid="128035" grpId="0" animBg="1"/>
      <p:bldP spid="1280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903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904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904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5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2144581" y="5101233"/>
            <a:ext cx="561684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10100110100101  </a:t>
            </a:r>
            <a:r>
              <a:rPr lang="zh-CN" altLang="en-US" sz="2000" b="1">
                <a:solidFill>
                  <a:srgbClr val="333399"/>
                </a:solidFill>
                <a:ea typeface="黑体" pitchFamily="2" charset="-122"/>
              </a:rPr>
              <a:t>比  特  流  </a:t>
            </a:r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110101110101</a:t>
            </a: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2757332" y="3629620"/>
            <a:ext cx="42386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 smtClean="0">
                <a:solidFill>
                  <a:srgbClr val="333399"/>
                </a:solidFill>
                <a:ea typeface="黑体" pitchFamily="2" charset="-122"/>
              </a:rPr>
              <a:t>主机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2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的物理层收到比特流后</a:t>
            </a:r>
          </a:p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交给数据链路层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2144581" y="4526558"/>
            <a:ext cx="5616840" cy="358775"/>
            <a:chOff x="1247" y="3023"/>
            <a:chExt cx="3266" cy="226"/>
          </a:xfrm>
        </p:grpSpPr>
        <p:sp>
          <p:nvSpPr>
            <p:cNvPr id="129057" name="Rectangle 33"/>
            <p:cNvSpPr>
              <a:spLocks noChangeArrowheads="1"/>
            </p:cNvSpPr>
            <p:nvPr/>
          </p:nvSpPr>
          <p:spPr bwMode="auto">
            <a:xfrm>
              <a:off x="1247" y="3023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grpSp>
          <p:nvGrpSpPr>
            <p:cNvPr id="129059" name="Group 35"/>
            <p:cNvGrpSpPr>
              <a:grpSpLocks/>
            </p:cNvGrpSpPr>
            <p:nvPr/>
          </p:nvGrpSpPr>
          <p:grpSpPr bwMode="auto">
            <a:xfrm>
              <a:off x="1610" y="3023"/>
              <a:ext cx="2585" cy="226"/>
              <a:chOff x="1610" y="3023"/>
              <a:chExt cx="2585" cy="226"/>
            </a:xfrm>
          </p:grpSpPr>
          <p:sp>
            <p:nvSpPr>
              <p:cNvPr id="129060" name="Rectangle 36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129061" name="Rectangle 37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129062" name="Rectangle 38"/>
              <p:cNvSpPr>
                <a:spLocks noChangeArrowheads="1"/>
              </p:cNvSpPr>
              <p:nvPr/>
            </p:nvSpPr>
            <p:spPr bwMode="auto">
              <a:xfrm>
                <a:off x="2246" y="3023"/>
                <a:ext cx="318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5</a:t>
                </a:r>
              </a:p>
            </p:txBody>
          </p:sp>
          <p:sp>
            <p:nvSpPr>
              <p:cNvPr id="129063" name="Rectangle 39"/>
              <p:cNvSpPr>
                <a:spLocks noChangeArrowheads="1"/>
              </p:cNvSpPr>
              <p:nvPr/>
            </p:nvSpPr>
            <p:spPr bwMode="auto">
              <a:xfrm>
                <a:off x="2562" y="3023"/>
                <a:ext cx="1633" cy="22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solidFill>
                      <a:srgbClr val="333399"/>
                    </a:solidFill>
                    <a:latin typeface="Tahoma" pitchFamily="34" charset="0"/>
                    <a:ea typeface="黑体" pitchFamily="2" charset="-122"/>
                  </a:rPr>
                  <a:t>应 用 程 序 数 据</a:t>
                </a:r>
              </a:p>
            </p:txBody>
          </p:sp>
        </p:grpSp>
      </p:grp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4428465" y="4740870"/>
            <a:ext cx="4715669" cy="396875"/>
            <a:chOff x="2575" y="3158"/>
            <a:chExt cx="2742" cy="250"/>
          </a:xfrm>
        </p:grpSpPr>
        <p:sp>
          <p:nvSpPr>
            <p:cNvPr id="129065" name="AutoShape 41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9066" name="AutoShape 42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5540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2768865" y="3950295"/>
            <a:ext cx="4445662" cy="358775"/>
            <a:chOff x="1610" y="3023"/>
            <a:chExt cx="2585" cy="226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0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57" name="AutoShape 9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0063" name="Freeform 15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4" name="Freeform 16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5" name="Freeform 17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6" name="Freeform 18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0073" name="Freeform 25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4" name="Freeform 26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6" name="Freeform 28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0078" name="AutoShape 30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2628014" y="2981920"/>
            <a:ext cx="48013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数据链路层剥去帧首部和帧尾部后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把帧的数据部分交给网络层</a:t>
            </a:r>
          </a:p>
        </p:txBody>
      </p:sp>
      <p:sp>
        <p:nvSpPr>
          <p:cNvPr id="130084" name="Rectangle 36"/>
          <p:cNvSpPr>
            <a:spLocks noChangeArrowheads="1"/>
          </p:cNvSpPr>
          <p:nvPr/>
        </p:nvSpPr>
        <p:spPr bwMode="auto">
          <a:xfrm>
            <a:off x="2144581" y="4524970"/>
            <a:ext cx="624284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7214527" y="4526558"/>
            <a:ext cx="546894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T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grpSp>
        <p:nvGrpSpPr>
          <p:cNvPr id="130086" name="Group 38"/>
          <p:cNvGrpSpPr>
            <a:grpSpLocks/>
          </p:cNvGrpSpPr>
          <p:nvPr/>
        </p:nvGrpSpPr>
        <p:grpSpPr bwMode="auto">
          <a:xfrm>
            <a:off x="2768865" y="4526558"/>
            <a:ext cx="4445662" cy="358775"/>
            <a:chOff x="1610" y="3023"/>
            <a:chExt cx="2585" cy="226"/>
          </a:xfrm>
        </p:grpSpPr>
        <p:sp>
          <p:nvSpPr>
            <p:cNvPr id="130087" name="Rectangle 39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30088" name="Rectangle 40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0089" name="Rectangle 41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0090" name="Rectangle 42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30091" name="Group 43"/>
          <p:cNvGrpSpPr>
            <a:grpSpLocks/>
          </p:cNvGrpSpPr>
          <p:nvPr/>
        </p:nvGrpSpPr>
        <p:grpSpPr bwMode="auto">
          <a:xfrm>
            <a:off x="4562608" y="4199533"/>
            <a:ext cx="4581525" cy="396875"/>
            <a:chOff x="2653" y="2817"/>
            <a:chExt cx="2664" cy="250"/>
          </a:xfrm>
        </p:grpSpPr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0093" name="AutoShape 45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0335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" dur="10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4" grpId="0" animBg="1"/>
      <p:bldP spid="13008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3314039" y="3302595"/>
            <a:ext cx="3898767" cy="358775"/>
            <a:chOff x="1928" y="2660"/>
            <a:chExt cx="2267" cy="226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768865" y="3950295"/>
            <a:ext cx="546894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3</a:t>
            </a:r>
          </a:p>
        </p:txBody>
      </p: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3315759" y="3950295"/>
            <a:ext cx="3898768" cy="358775"/>
            <a:chOff x="1928" y="2660"/>
            <a:chExt cx="2267" cy="226"/>
          </a:xfrm>
        </p:grpSpPr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10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1084" name="AutoShape 12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85" name="AutoShape 13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1091" name="Freeform 19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2" name="Freeform 20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3" name="Freeform 21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4" name="Freeform 22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1101" name="Freeform 29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2" name="Freeform 30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3" name="Freeform 31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4" name="Freeform 32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1106" name="AutoShape 34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1108" name="AutoShape 36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1110" name="Text Box 38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2954708" y="2405658"/>
            <a:ext cx="4185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网络层剥去分组首部后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把分组的数据部分交给运输层</a:t>
            </a:r>
          </a:p>
        </p:txBody>
      </p:sp>
      <p:grpSp>
        <p:nvGrpSpPr>
          <p:cNvPr id="131112" name="Group 40"/>
          <p:cNvGrpSpPr>
            <a:grpSpLocks/>
          </p:cNvGrpSpPr>
          <p:nvPr/>
        </p:nvGrpSpPr>
        <p:grpSpPr bwMode="auto">
          <a:xfrm>
            <a:off x="4973638" y="3623270"/>
            <a:ext cx="4170495" cy="396875"/>
            <a:chOff x="2892" y="2454"/>
            <a:chExt cx="2425" cy="250"/>
          </a:xfrm>
        </p:grpSpPr>
        <p:sp>
          <p:nvSpPr>
            <p:cNvPr id="131113" name="AutoShape 41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1114" name="AutoShape 42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135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3860934" y="2724745"/>
            <a:ext cx="3351873" cy="358775"/>
            <a:chOff x="2245" y="2252"/>
            <a:chExt cx="1949" cy="226"/>
          </a:xfrm>
        </p:grpSpPr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2100" name="Rectangle 4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3314040" y="3302595"/>
            <a:ext cx="546894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3860934" y="3302595"/>
            <a:ext cx="3351873" cy="358775"/>
            <a:chOff x="2245" y="2252"/>
            <a:chExt cx="1949" cy="226"/>
          </a:xfrm>
        </p:grpSpPr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2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2106" name="AutoShape 10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2113" name="Freeform 17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4" name="Freeform 18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5" name="Freeform 19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6" name="Freeform 20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7" name="AutoShape 21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2123" name="Freeform 27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4" name="Freeform 28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5" name="Freeform 29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6" name="Freeform 30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2130" name="AutoShape 34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3265990" y="1829395"/>
            <a:ext cx="4185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运输层剥去报文首部后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把报文的数据部分交给应用层</a:t>
            </a:r>
          </a:p>
        </p:txBody>
      </p: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5364031" y="2975570"/>
            <a:ext cx="3780102" cy="396875"/>
            <a:chOff x="3119" y="2046"/>
            <a:chExt cx="2198" cy="250"/>
          </a:xfrm>
        </p:grpSpPr>
        <p:sp>
          <p:nvSpPr>
            <p:cNvPr id="132135" name="AutoShape 39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2136" name="AutoShape 40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9096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406106" y="2150070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860933" y="2724745"/>
            <a:ext cx="546894" cy="3587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4404388" y="2724745"/>
            <a:ext cx="2808419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主机</a:t>
            </a:r>
            <a:r>
              <a:rPr lang="zh-CN" altLang="en-US" sz="2400" dirty="0"/>
              <a:t> </a:t>
            </a:r>
            <a:r>
              <a:rPr lang="en-US" altLang="zh-CN" dirty="0"/>
              <a:t>1</a:t>
            </a:r>
            <a:r>
              <a:rPr lang="en-US" altLang="zh-CN" sz="2400" dirty="0"/>
              <a:t> </a:t>
            </a:r>
            <a:r>
              <a:rPr lang="zh-CN" altLang="en-US" dirty="0"/>
              <a:t>向主机</a:t>
            </a:r>
            <a:r>
              <a:rPr lang="zh-CN" altLang="en-US" sz="2400" dirty="0"/>
              <a:t> </a:t>
            </a:r>
            <a:r>
              <a:rPr lang="en-US" altLang="zh-CN" dirty="0"/>
              <a:t>2</a:t>
            </a:r>
            <a:r>
              <a:rPr lang="en-US" altLang="zh-CN" sz="2400" dirty="0"/>
              <a:t> </a:t>
            </a:r>
            <a:r>
              <a:rPr lang="zh-CN" altLang="en-US" dirty="0"/>
              <a:t>发送数据 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27" name="AutoShape 7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3133" name="Freeform 13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4" name="Freeform 14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5" name="Freeform 15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6" name="Freeform 16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7" name="AutoShape 17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3143" name="Freeform 23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4" name="Freeform 24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5" name="Freeform 25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6" name="Freeform 26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3148" name="AutoShape 28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3150" name="AutoShape 30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51" name="Text Box 31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3152" name="Text Box 32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3397289" y="3301007"/>
            <a:ext cx="43909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应用层剥去应用层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首部后</a:t>
            </a:r>
          </a:p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把应用程序数据交给应用进程</a:t>
            </a:r>
          </a:p>
        </p:txBody>
      </p:sp>
      <p:grpSp>
        <p:nvGrpSpPr>
          <p:cNvPr id="133154" name="Group 34"/>
          <p:cNvGrpSpPr>
            <a:grpSpLocks/>
          </p:cNvGrpSpPr>
          <p:nvPr/>
        </p:nvGrpSpPr>
        <p:grpSpPr bwMode="auto">
          <a:xfrm>
            <a:off x="5675313" y="2435820"/>
            <a:ext cx="3468820" cy="396875"/>
            <a:chOff x="3300" y="1706"/>
            <a:chExt cx="2017" cy="250"/>
          </a:xfrm>
        </p:grpSpPr>
        <p:sp>
          <p:nvSpPr>
            <p:cNvPr id="133155" name="AutoShape 35"/>
            <p:cNvSpPr>
              <a:spLocks noChangeArrowheads="1"/>
            </p:cNvSpPr>
            <p:nvPr/>
          </p:nvSpPr>
          <p:spPr bwMode="auto">
            <a:xfrm rot="10800000" flipV="1">
              <a:off x="5193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3156" name="AutoShape 36"/>
            <p:cNvSpPr>
              <a:spLocks noChangeArrowheads="1"/>
            </p:cNvSpPr>
            <p:nvPr/>
          </p:nvSpPr>
          <p:spPr bwMode="auto">
            <a:xfrm rot="10800000" flipV="1">
              <a:off x="3300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6164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  <p:bldP spid="133123" grpId="0" animBg="1"/>
      <p:bldP spid="1331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16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415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416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416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417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4174" name="AutoShape 30"/>
          <p:cNvSpPr>
            <a:spLocks noChangeArrowheads="1"/>
          </p:cNvSpPr>
          <p:nvPr/>
        </p:nvSpPr>
        <p:spPr bwMode="auto">
          <a:xfrm>
            <a:off x="4406106" y="1716683"/>
            <a:ext cx="3198813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b="1">
              <a:latin typeface="Tahoma" pitchFamily="34" charset="0"/>
            </a:endParaRP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4594121" y="1788120"/>
            <a:ext cx="29706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我收到了</a:t>
            </a:r>
            <a:r>
              <a:rPr kumimoji="1" lang="zh-CN" altLang="en-US" sz="1400" b="1" dirty="0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AP</a:t>
            </a:r>
            <a:r>
              <a:rPr kumimoji="1" lang="en-US" altLang="zh-CN" sz="2400" b="1" baseline="-25000" dirty="0">
                <a:solidFill>
                  <a:srgbClr val="333399"/>
                </a:solidFill>
                <a:ea typeface="黑体" pitchFamily="2" charset="-122"/>
              </a:rPr>
              <a:t>1</a:t>
            </a:r>
            <a:r>
              <a:rPr kumimoji="1" lang="en-US" altLang="zh-CN" sz="1600" b="1" dirty="0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发来的</a:t>
            </a:r>
          </a:p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应用程序数据！</a:t>
            </a:r>
          </a:p>
        </p:txBody>
      </p:sp>
    </p:spTree>
    <p:extLst>
      <p:ext uri="{BB962C8B-B14F-4D97-AF65-F5344CB8AC3E}">
        <p14:creationId xmlns:p14="http://schemas.microsoft.com/office/powerpoint/2010/main" val="607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数字信号流随时间的变化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时间轴</a:t>
            </a:r>
            <a:r>
              <a:rPr lang="zh-CN" altLang="en-US" dirty="0"/>
              <a:t>上信号的宽度随带宽的增大而变窄。     </a:t>
            </a:r>
          </a:p>
        </p:txBody>
      </p:sp>
      <p:grpSp>
        <p:nvGrpSpPr>
          <p:cNvPr id="87073" name="Group 33"/>
          <p:cNvGrpSpPr>
            <a:grpSpLocks/>
          </p:cNvGrpSpPr>
          <p:nvPr/>
        </p:nvGrpSpPr>
        <p:grpSpPr bwMode="auto">
          <a:xfrm>
            <a:off x="427252" y="1824404"/>
            <a:ext cx="9278276" cy="1662112"/>
            <a:chOff x="204" y="1799"/>
            <a:chExt cx="5395" cy="1047"/>
          </a:xfrm>
        </p:grpSpPr>
        <p:sp>
          <p:nvSpPr>
            <p:cNvPr id="87044" name="Line 4"/>
            <p:cNvSpPr>
              <a:spLocks noChangeShapeType="1"/>
            </p:cNvSpPr>
            <p:nvPr/>
          </p:nvSpPr>
          <p:spPr bwMode="auto">
            <a:xfrm>
              <a:off x="1345" y="2602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5" name="Line 5"/>
            <p:cNvSpPr>
              <a:spLocks noChangeShapeType="1"/>
            </p:cNvSpPr>
            <p:nvPr/>
          </p:nvSpPr>
          <p:spPr bwMode="auto">
            <a:xfrm>
              <a:off x="1122" y="2357"/>
              <a:ext cx="434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6" name="Line 6"/>
            <p:cNvSpPr>
              <a:spLocks noChangeShapeType="1"/>
            </p:cNvSpPr>
            <p:nvPr/>
          </p:nvSpPr>
          <p:spPr bwMode="auto">
            <a:xfrm>
              <a:off x="1353" y="2724"/>
              <a:ext cx="3782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8" name="Freeform 8"/>
            <p:cNvSpPr>
              <a:spLocks/>
            </p:cNvSpPr>
            <p:nvPr/>
          </p:nvSpPr>
          <p:spPr bwMode="auto">
            <a:xfrm>
              <a:off x="1345" y="2161"/>
              <a:ext cx="2559" cy="392"/>
            </a:xfrm>
            <a:custGeom>
              <a:avLst/>
              <a:gdLst>
                <a:gd name="T0" fmla="*/ 0 w 2208"/>
                <a:gd name="T1" fmla="*/ 384 h 384"/>
                <a:gd name="T2" fmla="*/ 0 w 2208"/>
                <a:gd name="T3" fmla="*/ 0 h 384"/>
                <a:gd name="T4" fmla="*/ 384 w 2208"/>
                <a:gd name="T5" fmla="*/ 0 h 384"/>
                <a:gd name="T6" fmla="*/ 384 w 2208"/>
                <a:gd name="T7" fmla="*/ 384 h 384"/>
                <a:gd name="T8" fmla="*/ 768 w 2208"/>
                <a:gd name="T9" fmla="*/ 384 h 384"/>
                <a:gd name="T10" fmla="*/ 768 w 2208"/>
                <a:gd name="T11" fmla="*/ 0 h 384"/>
                <a:gd name="T12" fmla="*/ 1152 w 2208"/>
                <a:gd name="T13" fmla="*/ 0 h 384"/>
                <a:gd name="T14" fmla="*/ 1152 w 2208"/>
                <a:gd name="T15" fmla="*/ 384 h 384"/>
                <a:gd name="T16" fmla="*/ 1536 w 2208"/>
                <a:gd name="T17" fmla="*/ 384 h 384"/>
                <a:gd name="T18" fmla="*/ 1536 w 2208"/>
                <a:gd name="T19" fmla="*/ 0 h 384"/>
                <a:gd name="T20" fmla="*/ 1920 w 2208"/>
                <a:gd name="T21" fmla="*/ 0 h 384"/>
                <a:gd name="T22" fmla="*/ 1920 w 2208"/>
                <a:gd name="T23" fmla="*/ 384 h 384"/>
                <a:gd name="T24" fmla="*/ 2208 w 2208"/>
                <a:gd name="T2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8" h="384">
                  <a:moveTo>
                    <a:pt x="0" y="384"/>
                  </a:moveTo>
                  <a:lnTo>
                    <a:pt x="0" y="0"/>
                  </a:lnTo>
                  <a:lnTo>
                    <a:pt x="384" y="0"/>
                  </a:lnTo>
                  <a:lnTo>
                    <a:pt x="384" y="384"/>
                  </a:lnTo>
                  <a:lnTo>
                    <a:pt x="768" y="384"/>
                  </a:lnTo>
                  <a:lnTo>
                    <a:pt x="768" y="0"/>
                  </a:lnTo>
                  <a:lnTo>
                    <a:pt x="1152" y="0"/>
                  </a:lnTo>
                  <a:lnTo>
                    <a:pt x="1152" y="384"/>
                  </a:lnTo>
                  <a:lnTo>
                    <a:pt x="1536" y="384"/>
                  </a:lnTo>
                  <a:lnTo>
                    <a:pt x="1536" y="0"/>
                  </a:lnTo>
                  <a:lnTo>
                    <a:pt x="1920" y="0"/>
                  </a:lnTo>
                  <a:lnTo>
                    <a:pt x="1920" y="384"/>
                  </a:lnTo>
                  <a:lnTo>
                    <a:pt x="2208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9" name="Freeform 9"/>
            <p:cNvSpPr>
              <a:spLocks/>
            </p:cNvSpPr>
            <p:nvPr/>
          </p:nvSpPr>
          <p:spPr bwMode="auto">
            <a:xfrm>
              <a:off x="4404" y="2161"/>
              <a:ext cx="724" cy="392"/>
            </a:xfrm>
            <a:custGeom>
              <a:avLst/>
              <a:gdLst>
                <a:gd name="T0" fmla="*/ 0 w 624"/>
                <a:gd name="T1" fmla="*/ 384 h 384"/>
                <a:gd name="T2" fmla="*/ 240 w 624"/>
                <a:gd name="T3" fmla="*/ 384 h 384"/>
                <a:gd name="T4" fmla="*/ 240 w 624"/>
                <a:gd name="T5" fmla="*/ 0 h 384"/>
                <a:gd name="T6" fmla="*/ 624 w 624"/>
                <a:gd name="T7" fmla="*/ 0 h 384"/>
                <a:gd name="T8" fmla="*/ 624 w 624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84">
                  <a:moveTo>
                    <a:pt x="0" y="384"/>
                  </a:moveTo>
                  <a:lnTo>
                    <a:pt x="240" y="384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2235" y="2063"/>
              <a:ext cx="44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>
              <a:off x="5128" y="2602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2528" y="2594"/>
              <a:ext cx="111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</a:rPr>
                <a:t>每</a:t>
              </a:r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秒</a:t>
              </a:r>
              <a:r>
                <a:rPr kumimoji="1" lang="zh-CN" altLang="en-US" sz="12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10</a:t>
              </a:r>
              <a:r>
                <a:rPr kumimoji="1" lang="en-US" altLang="zh-CN" sz="2000" b="1" baseline="3000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6</a:t>
              </a:r>
              <a:r>
                <a:rPr kumimoji="1" lang="en-US" altLang="zh-CN" sz="1400" b="1" baseline="3000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个比特</a:t>
              </a:r>
              <a:endParaRPr kumimoji="1" lang="zh-CN" altLang="en-US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55" name="Text Box 15"/>
            <p:cNvSpPr txBox="1">
              <a:spLocks noChangeArrowheads="1"/>
            </p:cNvSpPr>
            <p:nvPr/>
          </p:nvSpPr>
          <p:spPr bwMode="auto">
            <a:xfrm>
              <a:off x="5193" y="2086"/>
              <a:ext cx="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</a:rPr>
                <a:t>时间</a:t>
              </a:r>
            </a:p>
          </p:txBody>
        </p:sp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1440" y="2137"/>
              <a:ext cx="3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1 </a:t>
              </a:r>
              <a:r>
                <a:rPr kumimoji="1" lang="en-US" altLang="zh-CN" sz="1200" b="1">
                  <a:solidFill>
                    <a:srgbClr val="333399"/>
                  </a:solidFill>
                  <a:ea typeface="黑体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      0        1    </a:t>
              </a:r>
              <a:r>
                <a:rPr kumimoji="1" lang="en-US" altLang="zh-CN" sz="1400" b="1">
                  <a:solidFill>
                    <a:srgbClr val="333399"/>
                  </a:solidFill>
                  <a:ea typeface="黑体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   0  </a:t>
              </a:r>
              <a:r>
                <a:rPr kumimoji="1" lang="en-US" altLang="zh-CN" b="1">
                  <a:solidFill>
                    <a:srgbClr val="333399"/>
                  </a:solidFill>
                  <a:ea typeface="黑体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    1                                 1</a:t>
              </a:r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211" y="1799"/>
              <a:ext cx="4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1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s</a:t>
              </a:r>
              <a:endParaRPr kumimoji="1" lang="en-US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71" name="Text Box 31"/>
            <p:cNvSpPr txBox="1">
              <a:spLocks noChangeArrowheads="1"/>
            </p:cNvSpPr>
            <p:nvPr/>
          </p:nvSpPr>
          <p:spPr bwMode="auto">
            <a:xfrm>
              <a:off x="204" y="2115"/>
              <a:ext cx="713" cy="52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333399"/>
                  </a:solidFill>
                  <a:ea typeface="黑体" pitchFamily="2" charset="-122"/>
                </a:rPr>
                <a:t>带宽为</a:t>
              </a:r>
            </a:p>
            <a:p>
              <a:r>
                <a:rPr lang="en-US" altLang="zh-CN" sz="2400" b="1" dirty="0">
                  <a:solidFill>
                    <a:srgbClr val="333399"/>
                  </a:solidFill>
                  <a:ea typeface="黑体" pitchFamily="2" charset="-122"/>
                </a:rPr>
                <a:t>1 Mb/s </a:t>
              </a:r>
            </a:p>
          </p:txBody>
        </p:sp>
      </p:grp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427252" y="3656378"/>
            <a:ext cx="9231841" cy="1697037"/>
            <a:chOff x="204" y="2953"/>
            <a:chExt cx="5368" cy="1069"/>
          </a:xfrm>
        </p:grpSpPr>
        <p:sp>
          <p:nvSpPr>
            <p:cNvPr id="87047" name="Freeform 7"/>
            <p:cNvSpPr>
              <a:spLocks/>
            </p:cNvSpPr>
            <p:nvPr/>
          </p:nvSpPr>
          <p:spPr bwMode="auto">
            <a:xfrm>
              <a:off x="1352" y="3337"/>
              <a:ext cx="2614" cy="392"/>
            </a:xfrm>
            <a:custGeom>
              <a:avLst/>
              <a:gdLst>
                <a:gd name="T0" fmla="*/ 0 w 2256"/>
                <a:gd name="T1" fmla="*/ 384 h 384"/>
                <a:gd name="T2" fmla="*/ 0 w 2256"/>
                <a:gd name="T3" fmla="*/ 0 h 384"/>
                <a:gd name="T4" fmla="*/ 96 w 2256"/>
                <a:gd name="T5" fmla="*/ 0 h 384"/>
                <a:gd name="T6" fmla="*/ 96 w 2256"/>
                <a:gd name="T7" fmla="*/ 384 h 384"/>
                <a:gd name="T8" fmla="*/ 192 w 2256"/>
                <a:gd name="T9" fmla="*/ 384 h 384"/>
                <a:gd name="T10" fmla="*/ 192 w 2256"/>
                <a:gd name="T11" fmla="*/ 0 h 384"/>
                <a:gd name="T12" fmla="*/ 288 w 2256"/>
                <a:gd name="T13" fmla="*/ 0 h 384"/>
                <a:gd name="T14" fmla="*/ 288 w 2256"/>
                <a:gd name="T15" fmla="*/ 384 h 384"/>
                <a:gd name="T16" fmla="*/ 384 w 2256"/>
                <a:gd name="T17" fmla="*/ 384 h 384"/>
                <a:gd name="T18" fmla="*/ 384 w 2256"/>
                <a:gd name="T19" fmla="*/ 0 h 384"/>
                <a:gd name="T20" fmla="*/ 480 w 2256"/>
                <a:gd name="T21" fmla="*/ 0 h 384"/>
                <a:gd name="T22" fmla="*/ 480 w 2256"/>
                <a:gd name="T23" fmla="*/ 384 h 384"/>
                <a:gd name="T24" fmla="*/ 576 w 2256"/>
                <a:gd name="T25" fmla="*/ 384 h 384"/>
                <a:gd name="T26" fmla="*/ 576 w 2256"/>
                <a:gd name="T27" fmla="*/ 0 h 384"/>
                <a:gd name="T28" fmla="*/ 672 w 2256"/>
                <a:gd name="T29" fmla="*/ 0 h 384"/>
                <a:gd name="T30" fmla="*/ 672 w 2256"/>
                <a:gd name="T31" fmla="*/ 384 h 384"/>
                <a:gd name="T32" fmla="*/ 768 w 2256"/>
                <a:gd name="T33" fmla="*/ 384 h 384"/>
                <a:gd name="T34" fmla="*/ 768 w 2256"/>
                <a:gd name="T35" fmla="*/ 0 h 384"/>
                <a:gd name="T36" fmla="*/ 864 w 2256"/>
                <a:gd name="T37" fmla="*/ 0 h 384"/>
                <a:gd name="T38" fmla="*/ 864 w 2256"/>
                <a:gd name="T39" fmla="*/ 384 h 384"/>
                <a:gd name="T40" fmla="*/ 960 w 2256"/>
                <a:gd name="T41" fmla="*/ 384 h 384"/>
                <a:gd name="T42" fmla="*/ 960 w 2256"/>
                <a:gd name="T43" fmla="*/ 0 h 384"/>
                <a:gd name="T44" fmla="*/ 1056 w 2256"/>
                <a:gd name="T45" fmla="*/ 0 h 384"/>
                <a:gd name="T46" fmla="*/ 1056 w 2256"/>
                <a:gd name="T47" fmla="*/ 384 h 384"/>
                <a:gd name="T48" fmla="*/ 1152 w 2256"/>
                <a:gd name="T49" fmla="*/ 384 h 384"/>
                <a:gd name="T50" fmla="*/ 1152 w 2256"/>
                <a:gd name="T51" fmla="*/ 0 h 384"/>
                <a:gd name="T52" fmla="*/ 1248 w 2256"/>
                <a:gd name="T53" fmla="*/ 0 h 384"/>
                <a:gd name="T54" fmla="*/ 1248 w 2256"/>
                <a:gd name="T55" fmla="*/ 384 h 384"/>
                <a:gd name="T56" fmla="*/ 1344 w 2256"/>
                <a:gd name="T57" fmla="*/ 384 h 384"/>
                <a:gd name="T58" fmla="*/ 1344 w 2256"/>
                <a:gd name="T59" fmla="*/ 0 h 384"/>
                <a:gd name="T60" fmla="*/ 1440 w 2256"/>
                <a:gd name="T61" fmla="*/ 0 h 384"/>
                <a:gd name="T62" fmla="*/ 1440 w 2256"/>
                <a:gd name="T63" fmla="*/ 384 h 384"/>
                <a:gd name="T64" fmla="*/ 1536 w 2256"/>
                <a:gd name="T65" fmla="*/ 384 h 384"/>
                <a:gd name="T66" fmla="*/ 1536 w 2256"/>
                <a:gd name="T67" fmla="*/ 0 h 384"/>
                <a:gd name="T68" fmla="*/ 1632 w 2256"/>
                <a:gd name="T69" fmla="*/ 0 h 384"/>
                <a:gd name="T70" fmla="*/ 1632 w 2256"/>
                <a:gd name="T71" fmla="*/ 384 h 384"/>
                <a:gd name="T72" fmla="*/ 1728 w 2256"/>
                <a:gd name="T73" fmla="*/ 384 h 384"/>
                <a:gd name="T74" fmla="*/ 1728 w 2256"/>
                <a:gd name="T75" fmla="*/ 0 h 384"/>
                <a:gd name="T76" fmla="*/ 1824 w 2256"/>
                <a:gd name="T77" fmla="*/ 0 h 384"/>
                <a:gd name="T78" fmla="*/ 1824 w 2256"/>
                <a:gd name="T79" fmla="*/ 384 h 384"/>
                <a:gd name="T80" fmla="*/ 2256 w 2256"/>
                <a:gd name="T8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5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  <a:lnTo>
                    <a:pt x="192" y="384"/>
                  </a:lnTo>
                  <a:lnTo>
                    <a:pt x="192" y="0"/>
                  </a:lnTo>
                  <a:lnTo>
                    <a:pt x="288" y="0"/>
                  </a:lnTo>
                  <a:lnTo>
                    <a:pt x="288" y="384"/>
                  </a:lnTo>
                  <a:lnTo>
                    <a:pt x="384" y="384"/>
                  </a:lnTo>
                  <a:lnTo>
                    <a:pt x="384" y="0"/>
                  </a:lnTo>
                  <a:lnTo>
                    <a:pt x="480" y="0"/>
                  </a:lnTo>
                  <a:lnTo>
                    <a:pt x="480" y="384"/>
                  </a:lnTo>
                  <a:lnTo>
                    <a:pt x="576" y="384"/>
                  </a:lnTo>
                  <a:lnTo>
                    <a:pt x="576" y="0"/>
                  </a:lnTo>
                  <a:lnTo>
                    <a:pt x="672" y="0"/>
                  </a:lnTo>
                  <a:lnTo>
                    <a:pt x="672" y="384"/>
                  </a:lnTo>
                  <a:lnTo>
                    <a:pt x="768" y="384"/>
                  </a:lnTo>
                  <a:lnTo>
                    <a:pt x="768" y="0"/>
                  </a:lnTo>
                  <a:lnTo>
                    <a:pt x="864" y="0"/>
                  </a:lnTo>
                  <a:lnTo>
                    <a:pt x="864" y="384"/>
                  </a:lnTo>
                  <a:lnTo>
                    <a:pt x="960" y="384"/>
                  </a:lnTo>
                  <a:lnTo>
                    <a:pt x="960" y="0"/>
                  </a:lnTo>
                  <a:lnTo>
                    <a:pt x="1056" y="0"/>
                  </a:lnTo>
                  <a:lnTo>
                    <a:pt x="1056" y="384"/>
                  </a:lnTo>
                  <a:lnTo>
                    <a:pt x="1152" y="384"/>
                  </a:lnTo>
                  <a:lnTo>
                    <a:pt x="1152" y="0"/>
                  </a:lnTo>
                  <a:lnTo>
                    <a:pt x="1248" y="0"/>
                  </a:lnTo>
                  <a:lnTo>
                    <a:pt x="1248" y="384"/>
                  </a:lnTo>
                  <a:lnTo>
                    <a:pt x="1344" y="384"/>
                  </a:lnTo>
                  <a:lnTo>
                    <a:pt x="1344" y="0"/>
                  </a:lnTo>
                  <a:lnTo>
                    <a:pt x="1440" y="0"/>
                  </a:lnTo>
                  <a:lnTo>
                    <a:pt x="1440" y="384"/>
                  </a:lnTo>
                  <a:lnTo>
                    <a:pt x="1536" y="384"/>
                  </a:lnTo>
                  <a:lnTo>
                    <a:pt x="1536" y="0"/>
                  </a:lnTo>
                  <a:lnTo>
                    <a:pt x="1632" y="0"/>
                  </a:lnTo>
                  <a:lnTo>
                    <a:pt x="1632" y="384"/>
                  </a:lnTo>
                  <a:lnTo>
                    <a:pt x="1728" y="384"/>
                  </a:lnTo>
                  <a:lnTo>
                    <a:pt x="1728" y="0"/>
                  </a:lnTo>
                  <a:lnTo>
                    <a:pt x="1824" y="0"/>
                  </a:lnTo>
                  <a:lnTo>
                    <a:pt x="1824" y="384"/>
                  </a:lnTo>
                  <a:lnTo>
                    <a:pt x="2256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0" name="Freeform 10"/>
            <p:cNvSpPr>
              <a:spLocks/>
            </p:cNvSpPr>
            <p:nvPr/>
          </p:nvSpPr>
          <p:spPr bwMode="auto">
            <a:xfrm>
              <a:off x="4245" y="3337"/>
              <a:ext cx="890" cy="392"/>
            </a:xfrm>
            <a:custGeom>
              <a:avLst/>
              <a:gdLst>
                <a:gd name="T0" fmla="*/ 768 w 768"/>
                <a:gd name="T1" fmla="*/ 384 h 384"/>
                <a:gd name="T2" fmla="*/ 672 w 768"/>
                <a:gd name="T3" fmla="*/ 384 h 384"/>
                <a:gd name="T4" fmla="*/ 672 w 768"/>
                <a:gd name="T5" fmla="*/ 0 h 384"/>
                <a:gd name="T6" fmla="*/ 576 w 768"/>
                <a:gd name="T7" fmla="*/ 0 h 384"/>
                <a:gd name="T8" fmla="*/ 576 w 768"/>
                <a:gd name="T9" fmla="*/ 384 h 384"/>
                <a:gd name="T10" fmla="*/ 480 w 768"/>
                <a:gd name="T11" fmla="*/ 384 h 384"/>
                <a:gd name="T12" fmla="*/ 480 w 768"/>
                <a:gd name="T13" fmla="*/ 0 h 384"/>
                <a:gd name="T14" fmla="*/ 384 w 768"/>
                <a:gd name="T15" fmla="*/ 0 h 384"/>
                <a:gd name="T16" fmla="*/ 384 w 768"/>
                <a:gd name="T17" fmla="*/ 384 h 384"/>
                <a:gd name="T18" fmla="*/ 288 w 768"/>
                <a:gd name="T19" fmla="*/ 384 h 384"/>
                <a:gd name="T20" fmla="*/ 288 w 768"/>
                <a:gd name="T21" fmla="*/ 0 h 384"/>
                <a:gd name="T22" fmla="*/ 192 w 768"/>
                <a:gd name="T23" fmla="*/ 0 h 384"/>
                <a:gd name="T24" fmla="*/ 192 w 768"/>
                <a:gd name="T25" fmla="*/ 384 h 384"/>
                <a:gd name="T26" fmla="*/ 0 w 768"/>
                <a:gd name="T2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8" h="384">
                  <a:moveTo>
                    <a:pt x="768" y="384"/>
                  </a:moveTo>
                  <a:lnTo>
                    <a:pt x="672" y="384"/>
                  </a:lnTo>
                  <a:lnTo>
                    <a:pt x="672" y="0"/>
                  </a:lnTo>
                  <a:lnTo>
                    <a:pt x="576" y="0"/>
                  </a:lnTo>
                  <a:lnTo>
                    <a:pt x="576" y="384"/>
                  </a:lnTo>
                  <a:lnTo>
                    <a:pt x="480" y="384"/>
                  </a:lnTo>
                  <a:lnTo>
                    <a:pt x="480" y="0"/>
                  </a:lnTo>
                  <a:lnTo>
                    <a:pt x="384" y="0"/>
                  </a:lnTo>
                  <a:lnTo>
                    <a:pt x="384" y="384"/>
                  </a:lnTo>
                  <a:lnTo>
                    <a:pt x="288" y="384"/>
                  </a:lnTo>
                  <a:lnTo>
                    <a:pt x="288" y="0"/>
                  </a:lnTo>
                  <a:lnTo>
                    <a:pt x="192" y="0"/>
                  </a:lnTo>
                  <a:lnTo>
                    <a:pt x="192" y="384"/>
                  </a:lnTo>
                  <a:lnTo>
                    <a:pt x="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1129" y="3533"/>
              <a:ext cx="434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5166" y="3271"/>
              <a:ext cx="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</a:rPr>
                <a:t>时间</a:t>
              </a:r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>
              <a:off x="1352" y="3778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>
              <a:off x="5135" y="3778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1352" y="3900"/>
              <a:ext cx="3783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2468" y="3770"/>
              <a:ext cx="133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</a:rPr>
                <a:t>每</a:t>
              </a:r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秒</a:t>
              </a:r>
              <a:r>
                <a:rPr kumimoji="1" lang="zh-CN" altLang="en-US" sz="16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4</a:t>
              </a:r>
              <a:r>
                <a:rPr kumimoji="1" lang="en-US" altLang="zh-CN" sz="1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</a:t>
              </a:r>
              <a:r>
                <a:rPr kumimoji="1" lang="en-US" altLang="zh-CN" sz="9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10</a:t>
              </a:r>
              <a:r>
                <a:rPr kumimoji="1" lang="en-US" altLang="zh-CN" sz="2000" b="1" baseline="3000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6</a:t>
              </a:r>
              <a:r>
                <a:rPr kumimoji="1" lang="en-US" altLang="zh-CN" sz="1400" b="1" baseline="3000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个比特</a:t>
              </a:r>
              <a:endParaRPr kumimoji="1" lang="zh-CN" altLang="en-US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2242" y="3190"/>
              <a:ext cx="0" cy="9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>
              <a:off x="2353" y="3190"/>
              <a:ext cx="0" cy="9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>
              <a:off x="1963" y="3239"/>
              <a:ext cx="279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 flipH="1">
              <a:off x="2353" y="3239"/>
              <a:ext cx="27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2074" y="2953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0.25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s</a:t>
              </a:r>
              <a:endParaRPr kumimoji="1" lang="en-US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72" name="Text Box 32"/>
            <p:cNvSpPr txBox="1">
              <a:spLocks noChangeArrowheads="1"/>
            </p:cNvSpPr>
            <p:nvPr/>
          </p:nvSpPr>
          <p:spPr bwMode="auto">
            <a:xfrm>
              <a:off x="204" y="3269"/>
              <a:ext cx="713" cy="52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333399"/>
                  </a:solidFill>
                  <a:ea typeface="黑体" pitchFamily="2" charset="-122"/>
                </a:rPr>
                <a:t>带宽为</a:t>
              </a:r>
            </a:p>
            <a:p>
              <a:r>
                <a:rPr lang="en-US" altLang="zh-CN" sz="2400" b="1">
                  <a:solidFill>
                    <a:srgbClr val="333399"/>
                  </a:solidFill>
                  <a:ea typeface="黑体" pitchFamily="2" charset="-122"/>
                </a:rPr>
                <a:t>4 Mb/s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1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主机</a:t>
            </a:r>
            <a:r>
              <a:rPr lang="zh-CN" altLang="en-US" sz="2400" dirty="0"/>
              <a:t> </a:t>
            </a:r>
            <a:r>
              <a:rPr lang="en-US" altLang="zh-CN" dirty="0"/>
              <a:t>1</a:t>
            </a:r>
            <a:r>
              <a:rPr lang="en-US" altLang="zh-CN" sz="2400" dirty="0"/>
              <a:t> </a:t>
            </a:r>
            <a:r>
              <a:rPr lang="zh-CN" altLang="en-US" dirty="0"/>
              <a:t>向主机</a:t>
            </a:r>
            <a:r>
              <a:rPr lang="zh-CN" altLang="en-US" sz="2400" dirty="0"/>
              <a:t> </a:t>
            </a:r>
            <a:r>
              <a:rPr lang="en-US" altLang="zh-CN" dirty="0"/>
              <a:t>2</a:t>
            </a:r>
            <a:r>
              <a:rPr lang="en-US" altLang="zh-CN" sz="2400" dirty="0"/>
              <a:t> </a:t>
            </a:r>
            <a:r>
              <a:rPr lang="zh-CN" altLang="en-US" dirty="0"/>
              <a:t>发送数据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OSI </a:t>
            </a:r>
            <a:r>
              <a:rPr lang="zh-CN" altLang="zh-CN" dirty="0" smtClean="0"/>
              <a:t>参考</a:t>
            </a:r>
            <a:r>
              <a:rPr lang="zh-CN" altLang="zh-CN" dirty="0"/>
              <a:t>模型把对等层次之间传送的数据单位称为该层的</a:t>
            </a:r>
            <a:r>
              <a:rPr lang="zh-CN" altLang="zh-CN" dirty="0" smtClean="0">
                <a:solidFill>
                  <a:srgbClr val="FF0000"/>
                </a:solidFill>
              </a:rPr>
              <a:t>协议数据单元</a:t>
            </a:r>
            <a:r>
              <a:rPr lang="en-US" altLang="zh-CN" dirty="0" smtClean="0">
                <a:solidFill>
                  <a:srgbClr val="FF0000"/>
                </a:solidFill>
              </a:rPr>
              <a:t> PDU </a:t>
            </a:r>
            <a:r>
              <a:rPr lang="en-US" altLang="zh-CN" dirty="0"/>
              <a:t>(Protocol Data Unit)</a:t>
            </a:r>
            <a:r>
              <a:rPr lang="zh-CN" altLang="zh-CN" dirty="0"/>
              <a:t>。这个名词现已被许多</a:t>
            </a:r>
            <a:r>
              <a:rPr lang="zh-CN" altLang="zh-CN" dirty="0" smtClean="0"/>
              <a:t>非</a:t>
            </a:r>
            <a:r>
              <a:rPr lang="en-US" altLang="zh-CN" dirty="0" smtClean="0"/>
              <a:t> OSI </a:t>
            </a:r>
            <a:r>
              <a:rPr lang="zh-CN" altLang="zh-CN" dirty="0" smtClean="0"/>
              <a:t>标准</a:t>
            </a:r>
            <a:r>
              <a:rPr lang="zh-CN" altLang="zh-CN" dirty="0"/>
              <a:t>采用。</a:t>
            </a:r>
          </a:p>
          <a:p>
            <a:r>
              <a:rPr lang="zh-CN" altLang="zh-CN" dirty="0"/>
              <a:t>任何两个同样的</a:t>
            </a:r>
            <a:r>
              <a:rPr lang="zh-CN" altLang="zh-CN" dirty="0" smtClean="0"/>
              <a:t>层次把</a:t>
            </a:r>
            <a:r>
              <a:rPr lang="zh-CN" altLang="zh-CN" dirty="0"/>
              <a:t>数据（即数据单元加上控制信息）通过水平虚线直接传递给对方。这就是所谓的“</a:t>
            </a:r>
            <a:r>
              <a:rPr lang="zh-CN" altLang="zh-CN" dirty="0">
                <a:solidFill>
                  <a:srgbClr val="FF0000"/>
                </a:solidFill>
              </a:rPr>
              <a:t>对等层</a:t>
            </a:r>
            <a:r>
              <a:rPr lang="zh-CN" altLang="zh-CN" dirty="0"/>
              <a:t>”</a:t>
            </a:r>
            <a:r>
              <a:rPr lang="en-US" altLang="zh-CN" dirty="0"/>
              <a:t>(peer layers)</a:t>
            </a:r>
            <a:r>
              <a:rPr lang="zh-CN" altLang="zh-CN" dirty="0"/>
              <a:t>之间的通信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各</a:t>
            </a:r>
            <a:r>
              <a:rPr lang="zh-CN" altLang="zh-CN" dirty="0">
                <a:solidFill>
                  <a:srgbClr val="FF0000"/>
                </a:solidFill>
              </a:rPr>
              <a:t>层</a:t>
            </a:r>
            <a:r>
              <a:rPr lang="zh-CN" altLang="zh-CN" dirty="0" smtClean="0">
                <a:solidFill>
                  <a:srgbClr val="FF0000"/>
                </a:solidFill>
              </a:rPr>
              <a:t>协议</a:t>
            </a:r>
            <a:r>
              <a:rPr lang="zh-CN" altLang="zh-CN" dirty="0" smtClean="0"/>
              <a:t>实际上</a:t>
            </a:r>
            <a:r>
              <a:rPr lang="zh-CN" altLang="zh-CN" dirty="0"/>
              <a:t>就是在各个对等层之间传递数据时的各项规定。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3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1.7.4  </a:t>
            </a:r>
            <a:r>
              <a:rPr lang="zh-CN" altLang="zh-CN" sz="3600" dirty="0"/>
              <a:t>实体、协议、服务和服务访问点</a:t>
            </a:r>
            <a:endParaRPr lang="zh-CN" altLang="en-US" sz="360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实体 </a:t>
            </a:r>
            <a:r>
              <a:rPr lang="en-US" altLang="zh-CN" dirty="0" smtClean="0"/>
              <a:t>(</a:t>
            </a:r>
            <a:r>
              <a:rPr lang="en-US" altLang="zh-CN" dirty="0"/>
              <a:t>entity) </a:t>
            </a:r>
            <a:r>
              <a:rPr lang="zh-CN" altLang="en-US" dirty="0"/>
              <a:t>表示任何可发送或接收信息的硬件或软件进程。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是控制</a:t>
            </a:r>
            <a:r>
              <a:rPr lang="zh-CN" altLang="en-US" dirty="0">
                <a:solidFill>
                  <a:srgbClr val="FF0000"/>
                </a:solidFill>
              </a:rPr>
              <a:t>两个对等实体</a:t>
            </a:r>
            <a:r>
              <a:rPr lang="zh-CN" altLang="en-US" dirty="0"/>
              <a:t>进行通信的规则的集合。 </a:t>
            </a:r>
          </a:p>
          <a:p>
            <a:r>
              <a:rPr lang="zh-CN" altLang="en-US" dirty="0"/>
              <a:t>在协议的控制下，两个对等实体间的通信使得本层能够</a:t>
            </a:r>
            <a:r>
              <a:rPr lang="zh-CN" altLang="en-US" dirty="0">
                <a:solidFill>
                  <a:srgbClr val="FF0000"/>
                </a:solidFill>
              </a:rPr>
              <a:t>向上一层提供服务。</a:t>
            </a:r>
          </a:p>
          <a:p>
            <a:r>
              <a:rPr lang="zh-CN" altLang="en-US" dirty="0"/>
              <a:t>要实现本层协议，还需要</a:t>
            </a:r>
            <a:r>
              <a:rPr lang="zh-CN" altLang="en-US" dirty="0">
                <a:solidFill>
                  <a:srgbClr val="FF0000"/>
                </a:solidFill>
              </a:rPr>
              <a:t>使用下层所提供的服务。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8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4000" dirty="0" smtClean="0"/>
              <a:t>协议</a:t>
            </a:r>
            <a:r>
              <a:rPr lang="zh-CN" altLang="en-US" sz="4000" dirty="0" smtClean="0"/>
              <a:t>和</a:t>
            </a:r>
            <a:r>
              <a:rPr lang="zh-CN" altLang="zh-CN" sz="4000" dirty="0" smtClean="0"/>
              <a:t>服务在</a:t>
            </a:r>
            <a:r>
              <a:rPr lang="zh-CN" altLang="zh-CN" sz="4000" dirty="0"/>
              <a:t>概念上</a:t>
            </a:r>
            <a:r>
              <a:rPr lang="zh-CN" altLang="zh-CN" sz="4000" dirty="0" smtClean="0"/>
              <a:t>是不一样</a:t>
            </a:r>
            <a:r>
              <a:rPr lang="zh-CN" altLang="zh-CN" sz="4000" dirty="0"/>
              <a:t>的</a:t>
            </a:r>
            <a:endParaRPr lang="zh-CN" altLang="en-US" sz="400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协议的实现保证了能够向上一层提供</a:t>
            </a:r>
            <a:r>
              <a:rPr lang="zh-CN" altLang="zh-CN" dirty="0" smtClean="0"/>
              <a:t>服务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层的服务用户</a:t>
            </a:r>
            <a:r>
              <a:rPr lang="zh-CN" altLang="en-US" dirty="0">
                <a:solidFill>
                  <a:srgbClr val="FF0000"/>
                </a:solidFill>
              </a:rPr>
              <a:t>只能看见服务</a:t>
            </a:r>
            <a:r>
              <a:rPr lang="zh-CN" altLang="en-US" dirty="0"/>
              <a:t>而无法看见下面的协议</a:t>
            </a:r>
            <a:r>
              <a:rPr lang="zh-CN" altLang="en-US" dirty="0" smtClean="0"/>
              <a:t>。即下面</a:t>
            </a:r>
            <a:r>
              <a:rPr lang="zh-CN" altLang="en-US" dirty="0"/>
              <a:t>的协议对上面的服务用户是</a:t>
            </a:r>
            <a:r>
              <a:rPr lang="zh-CN" altLang="en-US" dirty="0">
                <a:solidFill>
                  <a:srgbClr val="FF0000"/>
                </a:solidFill>
              </a:rPr>
              <a:t>透明</a:t>
            </a:r>
            <a:r>
              <a:rPr lang="zh-CN" altLang="en-US" dirty="0"/>
              <a:t>的。 </a:t>
            </a:r>
          </a:p>
          <a:p>
            <a:r>
              <a:rPr lang="zh-CN" altLang="en-US" dirty="0"/>
              <a:t>协议是“</a:t>
            </a:r>
            <a:r>
              <a:rPr lang="zh-CN" altLang="en-US" dirty="0">
                <a:solidFill>
                  <a:srgbClr val="FF0000"/>
                </a:solidFill>
              </a:rPr>
              <a:t>水平的</a:t>
            </a:r>
            <a:r>
              <a:rPr lang="zh-CN" altLang="en-US" dirty="0"/>
              <a:t>”，即协议是控制对等实体之间通信的规则。</a:t>
            </a:r>
          </a:p>
          <a:p>
            <a:r>
              <a:rPr lang="zh-CN" altLang="en-US" dirty="0"/>
              <a:t>服务是“</a:t>
            </a:r>
            <a:r>
              <a:rPr lang="zh-CN" altLang="en-US" dirty="0">
                <a:solidFill>
                  <a:srgbClr val="FF0000"/>
                </a:solidFill>
              </a:rPr>
              <a:t>垂直的</a:t>
            </a:r>
            <a:r>
              <a:rPr lang="zh-CN" altLang="en-US" dirty="0"/>
              <a:t>”，即服务是由下层向上层通过层间接口提供的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上层</a:t>
            </a:r>
            <a:r>
              <a:rPr lang="zh-CN" altLang="zh-CN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服务原语</a:t>
            </a:r>
            <a:r>
              <a:rPr lang="zh-CN" altLang="en-US" dirty="0" smtClean="0"/>
              <a:t>获得</a:t>
            </a:r>
            <a:r>
              <a:rPr lang="zh-CN" altLang="zh-CN" dirty="0" smtClean="0"/>
              <a:t>下层</a:t>
            </a:r>
            <a:r>
              <a:rPr lang="zh-CN" altLang="zh-CN" dirty="0"/>
              <a:t>所提供的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3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 smtClean="0"/>
              <a:t>服务</a:t>
            </a:r>
            <a:r>
              <a:rPr lang="zh-CN" altLang="en-US" dirty="0" smtClean="0"/>
              <a:t>访问点</a:t>
            </a:r>
            <a:endParaRPr lang="zh-CN" alt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zh-CN" altLang="en-US" dirty="0"/>
              <a:t>一系统相邻两层的实体进行交互的地方，称为</a:t>
            </a:r>
            <a:r>
              <a:rPr lang="zh-CN" altLang="en-US" dirty="0" smtClean="0">
                <a:solidFill>
                  <a:srgbClr val="FF0000"/>
                </a:solidFill>
              </a:rPr>
              <a:t>服务访问点 </a:t>
            </a:r>
            <a:r>
              <a:rPr lang="en-US" altLang="zh-CN" dirty="0">
                <a:solidFill>
                  <a:srgbClr val="FF0000"/>
                </a:solidFill>
              </a:rPr>
              <a:t>SAP</a:t>
            </a:r>
            <a:r>
              <a:rPr lang="en-US" altLang="zh-CN" dirty="0"/>
              <a:t> (Service Access Point)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zh-CN" dirty="0"/>
              <a:t>服务访问点</a:t>
            </a:r>
            <a:r>
              <a:rPr lang="en-US" altLang="zh-CN" dirty="0"/>
              <a:t>SAP</a:t>
            </a:r>
            <a:r>
              <a:rPr lang="zh-CN" altLang="zh-CN" dirty="0"/>
              <a:t>是一个抽象的概念，它实际上就是一个逻辑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OSI</a:t>
            </a:r>
            <a:r>
              <a:rPr lang="zh-CN" altLang="zh-CN" dirty="0"/>
              <a:t>把层与层之间交换的数据的单位称为</a:t>
            </a:r>
            <a:r>
              <a:rPr lang="zh-CN" altLang="zh-CN" dirty="0" smtClean="0">
                <a:solidFill>
                  <a:srgbClr val="FF0000"/>
                </a:solidFill>
              </a:rPr>
              <a:t>服务数据单元</a:t>
            </a:r>
            <a:r>
              <a:rPr lang="en-US" altLang="zh-CN" dirty="0" smtClean="0">
                <a:solidFill>
                  <a:srgbClr val="FF0000"/>
                </a:solidFill>
              </a:rPr>
              <a:t> SDU</a:t>
            </a:r>
            <a:r>
              <a:rPr lang="en-US" altLang="zh-CN" dirty="0" smtClean="0"/>
              <a:t> </a:t>
            </a:r>
            <a:r>
              <a:rPr lang="en-US" altLang="zh-CN" dirty="0"/>
              <a:t>(Service Data Unit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SDU </a:t>
            </a:r>
            <a:r>
              <a:rPr lang="zh-CN" altLang="zh-CN" dirty="0" smtClean="0"/>
              <a:t>可以与</a:t>
            </a:r>
            <a:r>
              <a:rPr lang="en-US" altLang="zh-CN" dirty="0" smtClean="0"/>
              <a:t> PDU </a:t>
            </a:r>
            <a:r>
              <a:rPr lang="zh-CN" altLang="zh-CN" dirty="0" smtClean="0"/>
              <a:t>不一样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例如</a:t>
            </a:r>
            <a:r>
              <a:rPr lang="zh-CN" altLang="zh-CN" dirty="0"/>
              <a:t>，可以是多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SDU </a:t>
            </a:r>
            <a:r>
              <a:rPr lang="zh-CN" altLang="zh-CN" dirty="0" smtClean="0"/>
              <a:t>合成</a:t>
            </a:r>
            <a:r>
              <a:rPr lang="zh-CN" altLang="zh-CN" dirty="0"/>
              <a:t>为一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PDU</a:t>
            </a:r>
            <a:r>
              <a:rPr lang="zh-CN" altLang="zh-CN" dirty="0"/>
              <a:t>，也可以是一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SDU </a:t>
            </a:r>
            <a:r>
              <a:rPr lang="zh-CN" altLang="zh-CN" dirty="0" smtClean="0"/>
              <a:t>划分</a:t>
            </a:r>
            <a:r>
              <a:rPr lang="zh-CN" altLang="zh-CN" dirty="0"/>
              <a:t>为几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PDU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8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1.7.4  </a:t>
            </a:r>
            <a:r>
              <a:rPr lang="zh-CN" altLang="zh-CN" sz="3600" dirty="0"/>
              <a:t>实体、协议、服务和服务访问点</a:t>
            </a:r>
            <a:endParaRPr lang="zh-CN" altLang="en-US" sz="3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58052" y="1556792"/>
            <a:ext cx="9648510" cy="4208462"/>
            <a:chOff x="258052" y="1556792"/>
            <a:chExt cx="9648510" cy="4208462"/>
          </a:xfrm>
        </p:grpSpPr>
        <p:sp>
          <p:nvSpPr>
            <p:cNvPr id="169023" name="Rectangle 63"/>
            <p:cNvSpPr>
              <a:spLocks noChangeArrowheads="1"/>
            </p:cNvSpPr>
            <p:nvPr/>
          </p:nvSpPr>
          <p:spPr bwMode="auto">
            <a:xfrm>
              <a:off x="258052" y="2956967"/>
              <a:ext cx="9633520" cy="280828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5" name="Rectangle 35"/>
            <p:cNvSpPr>
              <a:spLocks noChangeArrowheads="1"/>
            </p:cNvSpPr>
            <p:nvPr/>
          </p:nvSpPr>
          <p:spPr bwMode="auto">
            <a:xfrm>
              <a:off x="1833298" y="3850728"/>
              <a:ext cx="6239404" cy="762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6" name="Rectangle 36"/>
            <p:cNvSpPr>
              <a:spLocks noChangeArrowheads="1"/>
            </p:cNvSpPr>
            <p:nvPr/>
          </p:nvSpPr>
          <p:spPr bwMode="auto">
            <a:xfrm>
              <a:off x="2634721" y="3712616"/>
              <a:ext cx="252810" cy="254000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3553090" y="1964778"/>
              <a:ext cx="271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8" name="Text Box 38"/>
            <p:cNvSpPr txBox="1">
              <a:spLocks noChangeArrowheads="1"/>
            </p:cNvSpPr>
            <p:nvPr/>
          </p:nvSpPr>
          <p:spPr bwMode="auto">
            <a:xfrm>
              <a:off x="4017434" y="1779041"/>
              <a:ext cx="1793743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协议 </a:t>
              </a:r>
              <a:r>
                <a:rPr kumimoji="1" lang="en-US" altLang="zh-CN" sz="24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+ 1)</a:t>
              </a:r>
            </a:p>
          </p:txBody>
        </p:sp>
        <p:sp>
          <p:nvSpPr>
            <p:cNvPr id="168999" name="Text Box 39"/>
            <p:cNvSpPr txBox="1">
              <a:spLocks noChangeArrowheads="1"/>
            </p:cNvSpPr>
            <p:nvPr/>
          </p:nvSpPr>
          <p:spPr bwMode="auto">
            <a:xfrm>
              <a:off x="2817019" y="3322092"/>
              <a:ext cx="7136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SAP</a:t>
              </a:r>
            </a:p>
          </p:txBody>
        </p:sp>
        <p:sp>
          <p:nvSpPr>
            <p:cNvPr id="169000" name="Text Box 40"/>
            <p:cNvSpPr txBox="1">
              <a:spLocks noChangeArrowheads="1"/>
            </p:cNvSpPr>
            <p:nvPr/>
          </p:nvSpPr>
          <p:spPr bwMode="auto">
            <a:xfrm>
              <a:off x="6210169" y="3347492"/>
              <a:ext cx="7136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SAP</a:t>
              </a:r>
            </a:p>
          </p:txBody>
        </p:sp>
        <p:sp>
          <p:nvSpPr>
            <p:cNvPr id="169001" name="Text Box 41"/>
            <p:cNvSpPr txBox="1">
              <a:spLocks noChangeArrowheads="1"/>
            </p:cNvSpPr>
            <p:nvPr/>
          </p:nvSpPr>
          <p:spPr bwMode="auto">
            <a:xfrm>
              <a:off x="2853135" y="2277516"/>
              <a:ext cx="1415772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交换原语</a:t>
              </a:r>
            </a:p>
          </p:txBody>
        </p:sp>
        <p:sp>
          <p:nvSpPr>
            <p:cNvPr id="169002" name="AutoShape 42"/>
            <p:cNvSpPr>
              <a:spLocks noChangeArrowheads="1"/>
            </p:cNvSpPr>
            <p:nvPr/>
          </p:nvSpPr>
          <p:spPr bwMode="auto">
            <a:xfrm>
              <a:off x="2679436" y="2261642"/>
              <a:ext cx="171979" cy="1430337"/>
            </a:xfrm>
            <a:prstGeom prst="upDownArrow">
              <a:avLst>
                <a:gd name="adj1" fmla="val 50000"/>
                <a:gd name="adj2" fmla="val 1802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3" name="Rectangle 43"/>
            <p:cNvSpPr>
              <a:spLocks noChangeArrowheads="1"/>
            </p:cNvSpPr>
            <p:nvPr/>
          </p:nvSpPr>
          <p:spPr bwMode="auto">
            <a:xfrm>
              <a:off x="6837891" y="3712616"/>
              <a:ext cx="256250" cy="254000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4" name="AutoShape 44"/>
            <p:cNvSpPr>
              <a:spLocks noChangeArrowheads="1"/>
            </p:cNvSpPr>
            <p:nvPr/>
          </p:nvSpPr>
          <p:spPr bwMode="auto">
            <a:xfrm>
              <a:off x="6880887" y="2261642"/>
              <a:ext cx="171979" cy="1430337"/>
            </a:xfrm>
            <a:prstGeom prst="upDownArrow">
              <a:avLst>
                <a:gd name="adj1" fmla="val 50000"/>
                <a:gd name="adj2" fmla="val 1802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5" name="Text Box 45"/>
            <p:cNvSpPr txBox="1">
              <a:spLocks noChangeArrowheads="1"/>
            </p:cNvSpPr>
            <p:nvPr/>
          </p:nvSpPr>
          <p:spPr bwMode="auto">
            <a:xfrm>
              <a:off x="5343393" y="2277516"/>
              <a:ext cx="14157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交换原语</a:t>
              </a:r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1996679" y="1733004"/>
              <a:ext cx="1530615" cy="5254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7" name="Text Box 47"/>
            <p:cNvSpPr txBox="1">
              <a:spLocks noChangeArrowheads="1"/>
            </p:cNvSpPr>
            <p:nvPr/>
          </p:nvSpPr>
          <p:spPr bwMode="auto">
            <a:xfrm>
              <a:off x="2037954" y="1806029"/>
              <a:ext cx="1531188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+ 1)</a:t>
              </a:r>
            </a:p>
          </p:txBody>
        </p: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560512" y="3750131"/>
              <a:ext cx="112886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服务提供者</a:t>
              </a:r>
            </a:p>
          </p:txBody>
        </p:sp>
        <p:sp>
          <p:nvSpPr>
            <p:cNvPr id="169009" name="Line 49"/>
            <p:cNvSpPr>
              <a:spLocks noChangeShapeType="1"/>
            </p:cNvSpPr>
            <p:nvPr/>
          </p:nvSpPr>
          <p:spPr bwMode="auto">
            <a:xfrm>
              <a:off x="273042" y="2953791"/>
              <a:ext cx="9633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0" name="Text Box 50"/>
            <p:cNvSpPr txBox="1">
              <a:spLocks noChangeArrowheads="1"/>
            </p:cNvSpPr>
            <p:nvPr/>
          </p:nvSpPr>
          <p:spPr bwMode="auto">
            <a:xfrm>
              <a:off x="8463096" y="3650703"/>
              <a:ext cx="116089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第 </a:t>
              </a:r>
              <a:r>
                <a:rPr kumimoji="1" lang="en-US" altLang="zh-CN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</a:t>
              </a:r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169011" name="Text Box 51"/>
            <p:cNvSpPr txBox="1">
              <a:spLocks noChangeArrowheads="1"/>
            </p:cNvSpPr>
            <p:nvPr/>
          </p:nvSpPr>
          <p:spPr bwMode="auto">
            <a:xfrm>
              <a:off x="8151813" y="1964778"/>
              <a:ext cx="168187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第 </a:t>
              </a:r>
              <a:r>
                <a:rPr kumimoji="1" lang="en-US" altLang="zh-CN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 </a:t>
              </a:r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169012" name="Rectangle 52"/>
            <p:cNvSpPr>
              <a:spLocks noChangeArrowheads="1"/>
            </p:cNvSpPr>
            <p:nvPr/>
          </p:nvSpPr>
          <p:spPr bwMode="auto">
            <a:xfrm>
              <a:off x="6213609" y="1733004"/>
              <a:ext cx="1528894" cy="5254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3" name="Text Box 53"/>
            <p:cNvSpPr txBox="1">
              <a:spLocks noChangeArrowheads="1"/>
            </p:cNvSpPr>
            <p:nvPr/>
          </p:nvSpPr>
          <p:spPr bwMode="auto">
            <a:xfrm>
              <a:off x="6256603" y="1804442"/>
              <a:ext cx="1531188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+ 1)</a:t>
              </a:r>
            </a:p>
          </p:txBody>
        </p:sp>
        <p:sp>
          <p:nvSpPr>
            <p:cNvPr id="169014" name="Text Box 54"/>
            <p:cNvSpPr txBox="1">
              <a:spLocks noChangeArrowheads="1"/>
            </p:cNvSpPr>
            <p:nvPr/>
          </p:nvSpPr>
          <p:spPr bwMode="auto">
            <a:xfrm>
              <a:off x="6910123" y="1556792"/>
              <a:ext cx="18473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32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560512" y="1628800"/>
              <a:ext cx="89675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服务用户</a:t>
              </a:r>
            </a:p>
          </p:txBody>
        </p:sp>
        <p:sp>
          <p:nvSpPr>
            <p:cNvPr id="169016" name="Rectangle 56"/>
            <p:cNvSpPr>
              <a:spLocks noChangeArrowheads="1"/>
            </p:cNvSpPr>
            <p:nvPr/>
          </p:nvSpPr>
          <p:spPr bwMode="auto">
            <a:xfrm>
              <a:off x="1996679" y="3960267"/>
              <a:ext cx="1530615" cy="5238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7" name="Rectangle 57"/>
            <p:cNvSpPr>
              <a:spLocks noChangeArrowheads="1"/>
            </p:cNvSpPr>
            <p:nvPr/>
          </p:nvSpPr>
          <p:spPr bwMode="auto">
            <a:xfrm>
              <a:off x="6184371" y="3960267"/>
              <a:ext cx="1530615" cy="5238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8" name="Text Box 58"/>
            <p:cNvSpPr txBox="1">
              <a:spLocks noChangeArrowheads="1"/>
            </p:cNvSpPr>
            <p:nvPr/>
          </p:nvSpPr>
          <p:spPr bwMode="auto">
            <a:xfrm>
              <a:off x="2144581" y="4001542"/>
              <a:ext cx="10983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n)</a:t>
              </a:r>
            </a:p>
          </p:txBody>
        </p:sp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6413104" y="4001542"/>
              <a:ext cx="1098378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n)</a:t>
              </a:r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3530734" y="4207916"/>
              <a:ext cx="27138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21" name="Text Box 61"/>
            <p:cNvSpPr txBox="1">
              <a:spLocks noChangeArrowheads="1"/>
            </p:cNvSpPr>
            <p:nvPr/>
          </p:nvSpPr>
          <p:spPr bwMode="auto">
            <a:xfrm>
              <a:off x="4328716" y="4009478"/>
              <a:ext cx="119616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协议</a:t>
              </a:r>
              <a:r>
                <a:rPr kumimoji="1" lang="en-US" altLang="zh-CN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(n)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679436" y="5877272"/>
            <a:ext cx="4771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相邻两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层之间的关系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协议很复杂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协议必须把所有</a:t>
            </a:r>
            <a:r>
              <a:rPr lang="zh-CN" altLang="en-US" dirty="0">
                <a:solidFill>
                  <a:srgbClr val="FF0000"/>
                </a:solidFill>
              </a:rPr>
              <a:t>不利的条件</a:t>
            </a:r>
            <a:r>
              <a:rPr lang="zh-CN" altLang="en-US" dirty="0"/>
              <a:t>事先都估计到，而</a:t>
            </a:r>
            <a:r>
              <a:rPr lang="zh-CN" altLang="en-US" dirty="0">
                <a:solidFill>
                  <a:srgbClr val="FF0000"/>
                </a:solidFill>
              </a:rPr>
              <a:t>不能假定</a:t>
            </a:r>
            <a:r>
              <a:rPr lang="zh-CN" altLang="en-US" dirty="0"/>
              <a:t>一切都是正常的和非常理想的。 </a:t>
            </a:r>
          </a:p>
          <a:p>
            <a:r>
              <a:rPr lang="zh-CN" altLang="en-US" dirty="0"/>
              <a:t>看一个计算机网络协议是否正确，不能光看在正常情况下是否正确</a:t>
            </a:r>
            <a:r>
              <a:rPr lang="zh-CN" altLang="en-US" dirty="0" smtClean="0"/>
              <a:t>，还</a:t>
            </a:r>
            <a:r>
              <a:rPr lang="zh-CN" altLang="en-US" dirty="0"/>
              <a:t>必须非常仔细地检查这个协议</a:t>
            </a:r>
            <a:r>
              <a:rPr lang="zh-CN" altLang="en-US" dirty="0">
                <a:solidFill>
                  <a:srgbClr val="FF0000"/>
                </a:solidFill>
              </a:rPr>
              <a:t>能否应付各种异常情况。 </a:t>
            </a:r>
          </a:p>
        </p:txBody>
      </p:sp>
    </p:spTree>
    <p:extLst>
      <p:ext uri="{BB962C8B-B14F-4D97-AF65-F5344CB8AC3E}">
        <p14:creationId xmlns:p14="http://schemas.microsoft.com/office/powerpoint/2010/main" val="5698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1-1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著名</a:t>
            </a:r>
            <a:r>
              <a:rPr lang="zh-CN" altLang="en-US" dirty="0"/>
              <a:t>的协议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占据东、西两个山顶的蓝军</a:t>
            </a:r>
            <a:r>
              <a:rPr lang="en-US" altLang="zh-CN" sz="2800" dirty="0"/>
              <a:t>1</a:t>
            </a:r>
            <a:r>
              <a:rPr lang="zh-CN" altLang="en-US" sz="2800" dirty="0"/>
              <a:t>和蓝军</a:t>
            </a:r>
            <a:r>
              <a:rPr lang="en-US" altLang="zh-CN" sz="2800" dirty="0"/>
              <a:t>2</a:t>
            </a:r>
            <a:r>
              <a:rPr lang="zh-CN" altLang="en-US" sz="2800" dirty="0"/>
              <a:t>与驻扎在山谷的白军作战。其力量对比是：单独的蓝军</a:t>
            </a:r>
            <a:r>
              <a:rPr lang="en-US" altLang="zh-CN" sz="2800" dirty="0"/>
              <a:t>1</a:t>
            </a:r>
            <a:r>
              <a:rPr lang="zh-CN" altLang="en-US" sz="2800" dirty="0"/>
              <a:t>或蓝军</a:t>
            </a:r>
            <a:r>
              <a:rPr lang="en-US" altLang="zh-CN" sz="2800" dirty="0"/>
              <a:t>2</a:t>
            </a:r>
            <a:r>
              <a:rPr lang="zh-CN" altLang="en-US" sz="2800" dirty="0"/>
              <a:t>打不过白军，但蓝军</a:t>
            </a:r>
            <a:r>
              <a:rPr lang="en-US" altLang="zh-CN" sz="2800" dirty="0"/>
              <a:t>1</a:t>
            </a:r>
            <a:r>
              <a:rPr lang="zh-CN" altLang="en-US" sz="2800" dirty="0"/>
              <a:t>和蓝军</a:t>
            </a:r>
            <a:r>
              <a:rPr lang="en-US" altLang="zh-CN" sz="2800" dirty="0"/>
              <a:t>2</a:t>
            </a:r>
            <a:r>
              <a:rPr lang="zh-CN" altLang="en-US" sz="2800" dirty="0"/>
              <a:t>协同作战则可战胜白军。现蓝军</a:t>
            </a:r>
            <a:r>
              <a:rPr lang="en-US" altLang="zh-CN" sz="2800" dirty="0"/>
              <a:t>1</a:t>
            </a:r>
            <a:r>
              <a:rPr lang="zh-CN" altLang="en-US" sz="2800" dirty="0"/>
              <a:t>拟于次日正午向白军发起攻击。于是用计算机发送电文给蓝军</a:t>
            </a:r>
            <a:r>
              <a:rPr lang="en-US" altLang="zh-CN" sz="2800" dirty="0"/>
              <a:t>2</a:t>
            </a:r>
            <a:r>
              <a:rPr lang="zh-CN" altLang="en-US" sz="2800" dirty="0"/>
              <a:t>。但通信线路很不好，电文出错或丢失的可能性较大（没有电话可使用）。因此要求收到电文的友军必须送回一个确认电文。但此确认电文也可能出错或丢失。</a:t>
            </a:r>
            <a:r>
              <a:rPr lang="zh-CN" altLang="en-US" sz="2800" dirty="0">
                <a:solidFill>
                  <a:srgbClr val="FF0000"/>
                </a:solidFill>
              </a:rPr>
              <a:t>试问能否设计出一种协议使得蓝军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和蓝军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能够实现协同</a:t>
            </a:r>
            <a:r>
              <a:rPr lang="zh-CN" altLang="en-US" sz="2800" dirty="0" smtClean="0">
                <a:solidFill>
                  <a:srgbClr val="FF0000"/>
                </a:solidFill>
              </a:rPr>
              <a:t>作战，因而</a:t>
            </a:r>
            <a:r>
              <a:rPr lang="zh-CN" altLang="en-US" sz="2800" dirty="0">
                <a:solidFill>
                  <a:srgbClr val="FF0000"/>
                </a:solidFill>
              </a:rPr>
              <a:t>一定（即</a:t>
            </a:r>
            <a:r>
              <a:rPr lang="en-US" altLang="zh-CN" sz="2800" dirty="0">
                <a:solidFill>
                  <a:srgbClr val="FF0000"/>
                </a:solidFill>
              </a:rPr>
              <a:t>100 %</a:t>
            </a:r>
            <a:r>
              <a:rPr lang="zh-CN" altLang="en-US" sz="2800" dirty="0">
                <a:solidFill>
                  <a:srgbClr val="FF0000"/>
                </a:solidFill>
              </a:rPr>
              <a:t>而不是</a:t>
            </a:r>
            <a:r>
              <a:rPr lang="en-US" altLang="zh-CN" sz="2800" dirty="0">
                <a:solidFill>
                  <a:srgbClr val="FF0000"/>
                </a:solidFill>
              </a:rPr>
              <a:t>99.999…%</a:t>
            </a:r>
            <a:r>
              <a:rPr lang="zh-CN" altLang="en-US" sz="2800" dirty="0">
                <a:solidFill>
                  <a:srgbClr val="FF0000"/>
                </a:solidFill>
              </a:rPr>
              <a:t>）取得胜利？ </a:t>
            </a:r>
          </a:p>
        </p:txBody>
      </p:sp>
    </p:spTree>
    <p:extLst>
      <p:ext uri="{BB962C8B-B14F-4D97-AF65-F5344CB8AC3E}">
        <p14:creationId xmlns:p14="http://schemas.microsoft.com/office/powerpoint/2010/main" val="28707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reeform 2"/>
          <p:cNvSpPr>
            <a:spLocks/>
          </p:cNvSpPr>
          <p:nvPr/>
        </p:nvSpPr>
        <p:spPr bwMode="auto">
          <a:xfrm>
            <a:off x="229549" y="5027683"/>
            <a:ext cx="9721983" cy="1889125"/>
          </a:xfrm>
          <a:custGeom>
            <a:avLst/>
            <a:gdLst>
              <a:gd name="T0" fmla="*/ 0 w 5653"/>
              <a:gd name="T1" fmla="*/ 1159 h 1190"/>
              <a:gd name="T2" fmla="*/ 928 w 5653"/>
              <a:gd name="T3" fmla="*/ 90 h 1190"/>
              <a:gd name="T4" fmla="*/ 1744 w 5653"/>
              <a:gd name="T5" fmla="*/ 618 h 1190"/>
              <a:gd name="T6" fmla="*/ 2800 w 5653"/>
              <a:gd name="T7" fmla="*/ 1098 h 1190"/>
              <a:gd name="T8" fmla="*/ 3379 w 5653"/>
              <a:gd name="T9" fmla="*/ 1127 h 1190"/>
              <a:gd name="T10" fmla="*/ 3808 w 5653"/>
              <a:gd name="T11" fmla="*/ 1098 h 1190"/>
              <a:gd name="T12" fmla="*/ 4240 w 5653"/>
              <a:gd name="T13" fmla="*/ 666 h 1190"/>
              <a:gd name="T14" fmla="*/ 4558 w 5653"/>
              <a:gd name="T15" fmla="*/ 201 h 1190"/>
              <a:gd name="T16" fmla="*/ 4958 w 5653"/>
              <a:gd name="T17" fmla="*/ 243 h 1190"/>
              <a:gd name="T18" fmla="*/ 5158 w 5653"/>
              <a:gd name="T19" fmla="*/ 727 h 1190"/>
              <a:gd name="T20" fmla="*/ 5316 w 5653"/>
              <a:gd name="T21" fmla="*/ 927 h 1190"/>
              <a:gd name="T22" fmla="*/ 5410 w 5653"/>
              <a:gd name="T23" fmla="*/ 1033 h 1190"/>
              <a:gd name="T24" fmla="*/ 5653 w 5653"/>
              <a:gd name="T25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3" h="1190">
                <a:moveTo>
                  <a:pt x="0" y="1159"/>
                </a:moveTo>
                <a:cubicBezTo>
                  <a:pt x="153" y="981"/>
                  <a:pt x="637" y="180"/>
                  <a:pt x="928" y="90"/>
                </a:cubicBezTo>
                <a:cubicBezTo>
                  <a:pt x="1219" y="0"/>
                  <a:pt x="1432" y="450"/>
                  <a:pt x="1744" y="618"/>
                </a:cubicBezTo>
                <a:cubicBezTo>
                  <a:pt x="2056" y="786"/>
                  <a:pt x="2528" y="1013"/>
                  <a:pt x="2800" y="1098"/>
                </a:cubicBezTo>
                <a:cubicBezTo>
                  <a:pt x="3072" y="1183"/>
                  <a:pt x="3211" y="1127"/>
                  <a:pt x="3379" y="1127"/>
                </a:cubicBezTo>
                <a:cubicBezTo>
                  <a:pt x="3547" y="1127"/>
                  <a:pt x="3665" y="1175"/>
                  <a:pt x="3808" y="1098"/>
                </a:cubicBezTo>
                <a:cubicBezTo>
                  <a:pt x="3951" y="1021"/>
                  <a:pt x="4115" y="816"/>
                  <a:pt x="4240" y="666"/>
                </a:cubicBezTo>
                <a:cubicBezTo>
                  <a:pt x="4365" y="516"/>
                  <a:pt x="4438" y="272"/>
                  <a:pt x="4558" y="201"/>
                </a:cubicBezTo>
                <a:cubicBezTo>
                  <a:pt x="4678" y="130"/>
                  <a:pt x="4858" y="155"/>
                  <a:pt x="4958" y="243"/>
                </a:cubicBezTo>
                <a:cubicBezTo>
                  <a:pt x="5058" y="331"/>
                  <a:pt x="5098" y="613"/>
                  <a:pt x="5158" y="727"/>
                </a:cubicBezTo>
                <a:cubicBezTo>
                  <a:pt x="5218" y="841"/>
                  <a:pt x="5274" y="876"/>
                  <a:pt x="5316" y="927"/>
                </a:cubicBezTo>
                <a:cubicBezTo>
                  <a:pt x="5358" y="978"/>
                  <a:pt x="5354" y="989"/>
                  <a:pt x="5410" y="1033"/>
                </a:cubicBezTo>
                <a:cubicBezTo>
                  <a:pt x="5466" y="1077"/>
                  <a:pt x="5603" y="1157"/>
                  <a:pt x="5653" y="1190"/>
                </a:cubicBezTo>
              </a:path>
            </a:pathLst>
          </a:cu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1990616" y="4412749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 rot="-252939">
            <a:off x="1990616" y="4412749"/>
            <a:ext cx="90805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0000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8346966" y="4565149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 rot="-252939">
            <a:off x="8346966" y="4565149"/>
            <a:ext cx="90805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0000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 rot="-252939">
            <a:off x="5232424" y="5852612"/>
            <a:ext cx="1382713" cy="762000"/>
          </a:xfrm>
          <a:prstGeom prst="wave">
            <a:avLst>
              <a:gd name="adj1" fmla="val 12500"/>
              <a:gd name="adj2" fmla="val -1639"/>
            </a:avLst>
          </a:prstGeom>
          <a:solidFill>
            <a:schemeClr val="bg1"/>
          </a:solidFill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5270259" y="5860550"/>
            <a:ext cx="0" cy="8620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2345" name="Group 9"/>
          <p:cNvGrpSpPr>
            <a:grpSpLocks/>
          </p:cNvGrpSpPr>
          <p:nvPr/>
        </p:nvGrpSpPr>
        <p:grpSpPr bwMode="auto">
          <a:xfrm>
            <a:off x="355467" y="421957"/>
            <a:ext cx="3797300" cy="914400"/>
            <a:chOff x="912" y="192"/>
            <a:chExt cx="2208" cy="576"/>
          </a:xfrm>
        </p:grpSpPr>
        <p:sp>
          <p:nvSpPr>
            <p:cNvPr id="142346" name="AutoShape 10"/>
            <p:cNvSpPr>
              <a:spLocks noChangeArrowheads="1"/>
            </p:cNvSpPr>
            <p:nvPr/>
          </p:nvSpPr>
          <p:spPr bwMode="auto"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2347" name="Text Box 11"/>
            <p:cNvSpPr txBox="1">
              <a:spLocks noChangeArrowheads="1"/>
            </p:cNvSpPr>
            <p:nvPr/>
          </p:nvSpPr>
          <p:spPr bwMode="auto">
            <a:xfrm>
              <a:off x="912" y="336"/>
              <a:ext cx="18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  <a:ea typeface="黑体" pitchFamily="2" charset="-122"/>
                </a:rPr>
                <a:t>明日正午进攻，如何？</a:t>
              </a:r>
            </a:p>
          </p:txBody>
        </p:sp>
      </p:grpSp>
      <p:grpSp>
        <p:nvGrpSpPr>
          <p:cNvPr id="142348" name="Group 12"/>
          <p:cNvGrpSpPr>
            <a:grpSpLocks/>
          </p:cNvGrpSpPr>
          <p:nvPr/>
        </p:nvGrpSpPr>
        <p:grpSpPr bwMode="auto">
          <a:xfrm>
            <a:off x="5764212" y="1183957"/>
            <a:ext cx="3797300" cy="914400"/>
            <a:chOff x="3303" y="672"/>
            <a:chExt cx="2208" cy="576"/>
          </a:xfrm>
        </p:grpSpPr>
        <p:sp>
          <p:nvSpPr>
            <p:cNvPr id="142349" name="AutoShape 13"/>
            <p:cNvSpPr>
              <a:spLocks noChangeArrowheads="1"/>
            </p:cNvSpPr>
            <p:nvPr/>
          </p:nvSpPr>
          <p:spPr bwMode="auto">
            <a:xfrm rot="-10800000">
              <a:off x="3303" y="67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42350" name="Text Box 14"/>
            <p:cNvSpPr txBox="1">
              <a:spLocks noChangeArrowheads="1"/>
            </p:cNvSpPr>
            <p:nvPr/>
          </p:nvSpPr>
          <p:spPr bwMode="auto">
            <a:xfrm>
              <a:off x="3907" y="816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同意</a:t>
              </a:r>
            </a:p>
          </p:txBody>
        </p:sp>
      </p:grpSp>
      <p:grpSp>
        <p:nvGrpSpPr>
          <p:cNvPr id="142351" name="Group 15"/>
          <p:cNvGrpSpPr>
            <a:grpSpLocks/>
          </p:cNvGrpSpPr>
          <p:nvPr/>
        </p:nvGrpSpPr>
        <p:grpSpPr bwMode="auto">
          <a:xfrm>
            <a:off x="355467" y="1869757"/>
            <a:ext cx="3797300" cy="914400"/>
            <a:chOff x="912" y="192"/>
            <a:chExt cx="2208" cy="576"/>
          </a:xfrm>
        </p:grpSpPr>
        <p:sp>
          <p:nvSpPr>
            <p:cNvPr id="142352" name="AutoShape 16"/>
            <p:cNvSpPr>
              <a:spLocks noChangeArrowheads="1"/>
            </p:cNvSpPr>
            <p:nvPr/>
          </p:nvSpPr>
          <p:spPr bwMode="auto"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2353" name="Text Box 17"/>
            <p:cNvSpPr txBox="1">
              <a:spLocks noChangeArrowheads="1"/>
            </p:cNvSpPr>
            <p:nvPr/>
          </p:nvSpPr>
          <p:spPr bwMode="auto">
            <a:xfrm>
              <a:off x="912" y="336"/>
              <a:ext cx="1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  <a:ea typeface="黑体" pitchFamily="2" charset="-122"/>
                </a:rPr>
                <a:t>收到“同意”</a:t>
              </a:r>
            </a:p>
          </p:txBody>
        </p:sp>
      </p:grpSp>
      <p:grpSp>
        <p:nvGrpSpPr>
          <p:cNvPr id="142354" name="Group 18"/>
          <p:cNvGrpSpPr>
            <a:grpSpLocks/>
          </p:cNvGrpSpPr>
          <p:nvPr/>
        </p:nvGrpSpPr>
        <p:grpSpPr bwMode="auto">
          <a:xfrm>
            <a:off x="5764212" y="2555557"/>
            <a:ext cx="3797300" cy="914400"/>
            <a:chOff x="3303" y="1536"/>
            <a:chExt cx="2208" cy="576"/>
          </a:xfrm>
        </p:grpSpPr>
        <p:sp>
          <p:nvSpPr>
            <p:cNvPr id="142355" name="AutoShape 19"/>
            <p:cNvSpPr>
              <a:spLocks noChangeArrowheads="1"/>
            </p:cNvSpPr>
            <p:nvPr/>
          </p:nvSpPr>
          <p:spPr bwMode="auto">
            <a:xfrm rot="-10800000">
              <a:off x="3303" y="1536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42356" name="Text Box 20"/>
            <p:cNvSpPr txBox="1">
              <a:spLocks noChangeArrowheads="1"/>
            </p:cNvSpPr>
            <p:nvPr/>
          </p:nvSpPr>
          <p:spPr bwMode="auto">
            <a:xfrm>
              <a:off x="3495" y="1680"/>
              <a:ext cx="17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收到：收到“同意”</a:t>
              </a:r>
            </a:p>
          </p:txBody>
        </p:sp>
      </p:grpSp>
      <p:sp>
        <p:nvSpPr>
          <p:cNvPr id="142357" name="Text Box 21"/>
          <p:cNvSpPr txBox="1">
            <a:spLocks noChangeArrowheads="1"/>
          </p:cNvSpPr>
          <p:nvPr/>
        </p:nvSpPr>
        <p:spPr bwMode="auto">
          <a:xfrm>
            <a:off x="1136252" y="2995295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7673181" y="3438207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1136252" y="3012757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0" name="Text Box 24"/>
          <p:cNvSpPr txBox="1">
            <a:spLocks noChangeArrowheads="1"/>
          </p:cNvSpPr>
          <p:nvPr/>
        </p:nvSpPr>
        <p:spPr bwMode="auto">
          <a:xfrm>
            <a:off x="7673181" y="3455670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1" name="Text Box 25"/>
          <p:cNvSpPr txBox="1">
            <a:spLocks noChangeArrowheads="1"/>
          </p:cNvSpPr>
          <p:nvPr/>
        </p:nvSpPr>
        <p:spPr bwMode="auto">
          <a:xfrm>
            <a:off x="1136252" y="3030220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7673181" y="3473132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1760537" y="1890395"/>
            <a:ext cx="6340197" cy="83099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Bookman Old Style" pitchFamily="18" charset="0"/>
                <a:ea typeface="黑体" pitchFamily="2" charset="-122"/>
              </a:rPr>
              <a:t>这样的协议无法实现！</a:t>
            </a:r>
          </a:p>
        </p:txBody>
      </p:sp>
    </p:spTree>
    <p:extLst>
      <p:ext uri="{BB962C8B-B14F-4D97-AF65-F5344CB8AC3E}">
        <p14:creationId xmlns:p14="http://schemas.microsoft.com/office/powerpoint/2010/main" val="35613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58021 0.0004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55642 -0.005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3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-2.22222E-6 L 0.58021 -0.00069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2.22222E-6 L -0.54861 0.00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7474 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-0.74722 0.009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73941 -0.0023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74722 0.0067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7474 -0.0048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6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-0.74722 0.004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1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8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1423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7" grpId="0"/>
      <p:bldP spid="142357" grpId="1"/>
      <p:bldP spid="142357" grpId="2"/>
      <p:bldP spid="142358" grpId="0"/>
      <p:bldP spid="142358" grpId="1"/>
      <p:bldP spid="142358" grpId="2"/>
      <p:bldP spid="142359" grpId="0"/>
      <p:bldP spid="142359" grpId="1"/>
      <p:bldP spid="142359" grpId="2"/>
      <p:bldP spid="142360" grpId="0"/>
      <p:bldP spid="142360" grpId="1"/>
      <p:bldP spid="142360" grpId="2"/>
      <p:bldP spid="142361" grpId="0"/>
      <p:bldP spid="142361" grpId="1"/>
      <p:bldP spid="142361" grpId="2"/>
      <p:bldP spid="142362" grpId="0"/>
      <p:bldP spid="142362" grpId="1"/>
      <p:bldP spid="142362" grpId="2"/>
      <p:bldP spid="142363" grpId="0" animBg="1"/>
      <p:bldP spid="142363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结论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这样无限循环下去，两边的蓝军都始终无法确定自己最后发出的电文对方是否已经收到。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没有一种协议</a:t>
            </a:r>
            <a:r>
              <a:rPr lang="zh-CN" altLang="en-US" dirty="0" smtClean="0">
                <a:solidFill>
                  <a:srgbClr val="FF0000"/>
                </a:solidFill>
              </a:rPr>
              <a:t>能够使蓝军 </a:t>
            </a:r>
            <a:r>
              <a:rPr lang="en-US" altLang="zh-CN" dirty="0">
                <a:solidFill>
                  <a:srgbClr val="FF0000"/>
                </a:solidFill>
              </a:rPr>
              <a:t>100% </a:t>
            </a:r>
            <a:r>
              <a:rPr lang="zh-CN" altLang="en-US" dirty="0">
                <a:solidFill>
                  <a:srgbClr val="FF0000"/>
                </a:solidFill>
              </a:rPr>
              <a:t>获胜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这个例子告诉我们，看似非常简单的协议，设计起来要考虑的问题还是比较多</a:t>
            </a:r>
            <a:r>
              <a:rPr lang="zh-CN" altLang="zh-CN" dirty="0" smtClean="0"/>
              <a:t>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47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1.7.5  </a:t>
            </a:r>
            <a:r>
              <a:rPr lang="en-US" altLang="zh-CN" dirty="0" smtClean="0"/>
              <a:t>TCP/IP </a:t>
            </a:r>
            <a:r>
              <a:rPr lang="zh-CN" altLang="zh-CN" dirty="0" smtClean="0"/>
              <a:t>的</a:t>
            </a:r>
            <a:r>
              <a:rPr lang="zh-CN" altLang="zh-CN" dirty="0"/>
              <a:t>体系结构</a:t>
            </a:r>
            <a:endParaRPr lang="zh-CN" altLang="en-US" dirty="0"/>
          </a:p>
        </p:txBody>
      </p:sp>
      <p:graphicFrame>
        <p:nvGraphicFramePr>
          <p:cNvPr id="136194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00336881"/>
              </p:ext>
            </p:extLst>
          </p:nvPr>
        </p:nvGraphicFramePr>
        <p:xfrm>
          <a:off x="2449345" y="4341088"/>
          <a:ext cx="21066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345" y="4341088"/>
                        <a:ext cx="21066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574121"/>
              </p:ext>
            </p:extLst>
          </p:nvPr>
        </p:nvGraphicFramePr>
        <p:xfrm>
          <a:off x="5654675" y="4373587"/>
          <a:ext cx="210674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VISIO" r:id="rId6" imgW="1687068" imgH="964692" progId="">
                  <p:embed/>
                </p:oleObj>
              </mc:Choice>
              <mc:Fallback>
                <p:oleObj name="VISIO" r:id="rId6" imgW="1687068" imgH="9646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373587"/>
                        <a:ext cx="210674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1319081" y="2016149"/>
            <a:ext cx="1723231" cy="2273300"/>
          </a:xfrm>
          <a:prstGeom prst="cube">
            <a:avLst>
              <a:gd name="adj" fmla="val 25301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198" name="Freeform 6"/>
          <p:cNvSpPr>
            <a:spLocks/>
          </p:cNvSpPr>
          <p:nvPr/>
        </p:nvSpPr>
        <p:spPr bwMode="auto">
          <a:xfrm>
            <a:off x="1317360" y="2406675"/>
            <a:ext cx="1719792" cy="365125"/>
          </a:xfrm>
          <a:custGeom>
            <a:avLst/>
            <a:gdLst>
              <a:gd name="T0" fmla="*/ 1000 w 1000"/>
              <a:gd name="T1" fmla="*/ 0 h 230"/>
              <a:gd name="T2" fmla="*/ 770 w 1000"/>
              <a:gd name="T3" fmla="*/ 226 h 230"/>
              <a:gd name="T4" fmla="*/ 0 w 1000"/>
              <a:gd name="T5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230">
                <a:moveTo>
                  <a:pt x="1000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540262" y="2348880"/>
            <a:ext cx="95410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1313922" y="2797199"/>
            <a:ext cx="1723231" cy="387350"/>
          </a:xfrm>
          <a:custGeom>
            <a:avLst/>
            <a:gdLst>
              <a:gd name="T0" fmla="*/ 1002 w 1002"/>
              <a:gd name="T1" fmla="*/ 0 h 244"/>
              <a:gd name="T2" fmla="*/ 770 w 1002"/>
              <a:gd name="T3" fmla="*/ 240 h 244"/>
              <a:gd name="T4" fmla="*/ 0 w 1002"/>
              <a:gd name="T5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244">
                <a:moveTo>
                  <a:pt x="1002" y="0"/>
                </a:moveTo>
                <a:lnTo>
                  <a:pt x="770" y="240"/>
                </a:lnTo>
                <a:lnTo>
                  <a:pt x="0" y="2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1" name="Freeform 9"/>
          <p:cNvSpPr>
            <a:spLocks/>
          </p:cNvSpPr>
          <p:nvPr/>
        </p:nvSpPr>
        <p:spPr bwMode="auto">
          <a:xfrm>
            <a:off x="1313922" y="3187725"/>
            <a:ext cx="1723231" cy="409575"/>
          </a:xfrm>
          <a:custGeom>
            <a:avLst/>
            <a:gdLst>
              <a:gd name="T0" fmla="*/ 1002 w 1002"/>
              <a:gd name="T1" fmla="*/ 0 h 258"/>
              <a:gd name="T2" fmla="*/ 770 w 1002"/>
              <a:gd name="T3" fmla="*/ 254 h 258"/>
              <a:gd name="T4" fmla="*/ 0 w 1002"/>
              <a:gd name="T5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258">
                <a:moveTo>
                  <a:pt x="1002" y="0"/>
                </a:moveTo>
                <a:lnTo>
                  <a:pt x="770" y="254"/>
                </a:lnTo>
                <a:lnTo>
                  <a:pt x="0" y="2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2" name="AutoShape 10"/>
          <p:cNvSpPr>
            <a:spLocks noChangeArrowheads="1"/>
          </p:cNvSpPr>
          <p:nvPr/>
        </p:nvSpPr>
        <p:spPr bwMode="auto">
          <a:xfrm>
            <a:off x="7592881" y="2016149"/>
            <a:ext cx="1723231" cy="2273300"/>
          </a:xfrm>
          <a:prstGeom prst="cube">
            <a:avLst>
              <a:gd name="adj" fmla="val 25301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3" name="Freeform 11"/>
          <p:cNvSpPr>
            <a:spLocks/>
          </p:cNvSpPr>
          <p:nvPr/>
        </p:nvSpPr>
        <p:spPr bwMode="auto">
          <a:xfrm>
            <a:off x="7591161" y="2406675"/>
            <a:ext cx="1730110" cy="365125"/>
          </a:xfrm>
          <a:custGeom>
            <a:avLst/>
            <a:gdLst>
              <a:gd name="T0" fmla="*/ 1006 w 1006"/>
              <a:gd name="T1" fmla="*/ 0 h 230"/>
              <a:gd name="T2" fmla="*/ 770 w 1006"/>
              <a:gd name="T3" fmla="*/ 226 h 230"/>
              <a:gd name="T4" fmla="*/ 0 w 1006"/>
              <a:gd name="T5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6" h="230">
                <a:moveTo>
                  <a:pt x="1006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4" name="Freeform 12"/>
          <p:cNvSpPr>
            <a:spLocks/>
          </p:cNvSpPr>
          <p:nvPr/>
        </p:nvSpPr>
        <p:spPr bwMode="auto">
          <a:xfrm>
            <a:off x="7587721" y="2806725"/>
            <a:ext cx="1712913" cy="377825"/>
          </a:xfrm>
          <a:custGeom>
            <a:avLst/>
            <a:gdLst>
              <a:gd name="T0" fmla="*/ 996 w 996"/>
              <a:gd name="T1" fmla="*/ 0 h 238"/>
              <a:gd name="T2" fmla="*/ 770 w 996"/>
              <a:gd name="T3" fmla="*/ 234 h 238"/>
              <a:gd name="T4" fmla="*/ 0 w 996"/>
              <a:gd name="T5" fmla="*/ 23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238">
                <a:moveTo>
                  <a:pt x="996" y="0"/>
                </a:moveTo>
                <a:lnTo>
                  <a:pt x="770" y="234"/>
                </a:lnTo>
                <a:lnTo>
                  <a:pt x="0" y="23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5" name="Freeform 13"/>
          <p:cNvSpPr>
            <a:spLocks/>
          </p:cNvSpPr>
          <p:nvPr/>
        </p:nvSpPr>
        <p:spPr bwMode="auto">
          <a:xfrm>
            <a:off x="7587721" y="3206775"/>
            <a:ext cx="1712913" cy="390525"/>
          </a:xfrm>
          <a:custGeom>
            <a:avLst/>
            <a:gdLst>
              <a:gd name="T0" fmla="*/ 996 w 996"/>
              <a:gd name="T1" fmla="*/ 0 h 246"/>
              <a:gd name="T2" fmla="*/ 770 w 996"/>
              <a:gd name="T3" fmla="*/ 242 h 246"/>
              <a:gd name="T4" fmla="*/ 0 w 996"/>
              <a:gd name="T5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246">
                <a:moveTo>
                  <a:pt x="996" y="0"/>
                </a:moveTo>
                <a:lnTo>
                  <a:pt x="770" y="242"/>
                </a:lnTo>
                <a:lnTo>
                  <a:pt x="0" y="24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6" name="AutoShape 14"/>
          <p:cNvSpPr>
            <a:spLocks noChangeArrowheads="1"/>
          </p:cNvSpPr>
          <p:nvPr/>
        </p:nvSpPr>
        <p:spPr bwMode="auto">
          <a:xfrm>
            <a:off x="4412986" y="2846412"/>
            <a:ext cx="1723231" cy="1447800"/>
          </a:xfrm>
          <a:prstGeom prst="cube">
            <a:avLst>
              <a:gd name="adj" fmla="val 25301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7" name="Freeform 15"/>
          <p:cNvSpPr>
            <a:spLocks/>
          </p:cNvSpPr>
          <p:nvPr/>
        </p:nvSpPr>
        <p:spPr bwMode="auto">
          <a:xfrm>
            <a:off x="4407826" y="3235350"/>
            <a:ext cx="1724951" cy="366713"/>
          </a:xfrm>
          <a:custGeom>
            <a:avLst/>
            <a:gdLst>
              <a:gd name="T0" fmla="*/ 1003 w 1003"/>
              <a:gd name="T1" fmla="*/ 0 h 231"/>
              <a:gd name="T2" fmla="*/ 770 w 1003"/>
              <a:gd name="T3" fmla="*/ 227 h 231"/>
              <a:gd name="T4" fmla="*/ 0 w 1003"/>
              <a:gd name="T5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3" h="231">
                <a:moveTo>
                  <a:pt x="1003" y="0"/>
                </a:moveTo>
                <a:lnTo>
                  <a:pt x="770" y="227"/>
                </a:ln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1676798" y="1556792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主机</a:t>
            </a:r>
            <a:r>
              <a:rPr kumimoji="1" lang="en-US" altLang="zh-CN" sz="2400" b="1" dirty="0">
                <a:solidFill>
                  <a:srgbClr val="000099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8000472" y="1556792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ea typeface="黑体" pitchFamily="2" charset="-122"/>
              </a:rPr>
              <a:t>主机</a:t>
            </a:r>
            <a:r>
              <a:rPr kumimoji="1" lang="en-US" altLang="zh-CN" sz="2400" b="1">
                <a:solidFill>
                  <a:srgbClr val="000099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4776299" y="2391271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路由器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260041" y="4687913"/>
            <a:ext cx="8643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kumimoji="1" lang="zh-CN" altLang="en-US" sz="6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3080148" y="4662513"/>
            <a:ext cx="8579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kumimoji="1" lang="zh-CN" altLang="en-US" sz="5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2041393" y="4291037"/>
            <a:ext cx="818621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H="1">
            <a:off x="4225529" y="4291037"/>
            <a:ext cx="636323" cy="412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5226447" y="4291037"/>
            <a:ext cx="818621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 flipH="1">
            <a:off x="7451858" y="4291037"/>
            <a:ext cx="777346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784825" y="2348880"/>
            <a:ext cx="95410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4587733" y="3124225"/>
            <a:ext cx="95410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869068" y="2333650"/>
            <a:ext cx="327334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4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2</a:t>
            </a:r>
          </a:p>
          <a:p>
            <a:pPr algn="ctr">
              <a:lnSpc>
                <a:spcPct val="155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605225" y="5550331"/>
            <a:ext cx="5444119" cy="830997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路由器在转发分组时最高只用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到网际层</a:t>
            </a:r>
            <a:endParaRPr lang="zh-CN" altLang="en-US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而没有使用运输层和应用层。 </a:t>
            </a:r>
          </a:p>
        </p:txBody>
      </p:sp>
      <p:sp>
        <p:nvSpPr>
          <p:cNvPr id="2" name="矩形 1"/>
          <p:cNvSpPr/>
          <p:nvPr/>
        </p:nvSpPr>
        <p:spPr>
          <a:xfrm>
            <a:off x="3443201" y="1188041"/>
            <a:ext cx="3958071" cy="523220"/>
          </a:xfrm>
          <a:prstGeom prst="rect">
            <a:avLst/>
          </a:prstGeom>
          <a:solidFill>
            <a:srgbClr val="FF66FF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TCP/IP 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是四层体系结构</a:t>
            </a:r>
          </a:p>
        </p:txBody>
      </p:sp>
    </p:spTree>
    <p:extLst>
      <p:ext uri="{BB962C8B-B14F-4D97-AF65-F5344CB8AC3E}">
        <p14:creationId xmlns:p14="http://schemas.microsoft.com/office/powerpoint/2010/main" val="26858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吞吐量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吞吐量 </a:t>
            </a:r>
            <a:r>
              <a:rPr lang="en-US" altLang="zh-CN" dirty="0" smtClean="0"/>
              <a:t>(</a:t>
            </a:r>
            <a:r>
              <a:rPr lang="en-US" altLang="zh-CN" dirty="0"/>
              <a:t>throughput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表示</a:t>
            </a:r>
            <a:r>
              <a:rPr lang="zh-CN" altLang="en-US" dirty="0"/>
              <a:t>在单位时间内通过某个网络（或信道、接口）的数据量。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吞吐量更经常地用于对现实世界中的网络的一种测量，以便知道</a:t>
            </a:r>
            <a:r>
              <a:rPr lang="zh-CN" altLang="en-US" dirty="0">
                <a:solidFill>
                  <a:srgbClr val="FF0000"/>
                </a:solidFill>
              </a:rPr>
              <a:t>实际上到底有多少数据量能够通过网络。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CC"/>
                </a:solidFill>
              </a:rPr>
              <a:t>吞吐量受网络的带宽或网络的额定速率的限制。  </a:t>
            </a:r>
          </a:p>
        </p:txBody>
      </p:sp>
    </p:spTree>
    <p:extLst>
      <p:ext uri="{BB962C8B-B14F-4D97-AF65-F5344CB8AC3E}">
        <p14:creationId xmlns:p14="http://schemas.microsoft.com/office/powerpoint/2010/main" val="21435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8634164" cy="792088"/>
          </a:xfrm>
        </p:spPr>
        <p:txBody>
          <a:bodyPr/>
          <a:lstStyle/>
          <a:p>
            <a:pPr algn="ctr"/>
            <a:r>
              <a:rPr lang="en-US" altLang="zh-CN" sz="4000" dirty="0" smtClean="0"/>
              <a:t>TCP/IP </a:t>
            </a:r>
            <a:r>
              <a:rPr lang="zh-CN" altLang="zh-CN" sz="4000" dirty="0" smtClean="0"/>
              <a:t>体系结构</a:t>
            </a:r>
            <a:r>
              <a:rPr lang="zh-CN" altLang="en-US" sz="4000" dirty="0" smtClean="0"/>
              <a:t>的另一种</a:t>
            </a:r>
            <a:r>
              <a:rPr lang="zh-CN" altLang="en-US" sz="4000" dirty="0"/>
              <a:t>表示</a:t>
            </a:r>
            <a:r>
              <a:rPr lang="zh-CN" altLang="en-US" sz="4000" dirty="0" smtClean="0"/>
              <a:t>方法</a:t>
            </a:r>
            <a:endParaRPr lang="zh-CN" altLang="en-US" sz="4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实际上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现在</a:t>
            </a:r>
            <a:r>
              <a:rPr lang="zh-CN" altLang="zh-CN" sz="2800" dirty="0"/>
              <a:t>的互联网使用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TCP/IP </a:t>
            </a:r>
            <a:r>
              <a:rPr lang="zh-CN" altLang="zh-CN" sz="2800" dirty="0" smtClean="0"/>
              <a:t>体系结构</a:t>
            </a:r>
            <a:r>
              <a:rPr lang="zh-CN" altLang="zh-CN" sz="2800" dirty="0"/>
              <a:t>有时</a:t>
            </a:r>
            <a:r>
              <a:rPr lang="zh-CN" altLang="zh-CN" sz="2800" dirty="0" smtClean="0"/>
              <a:t>已经</a:t>
            </a:r>
            <a:r>
              <a:rPr lang="zh-CN" altLang="en-US" sz="2800" dirty="0" smtClean="0"/>
              <a:t>发生了</a:t>
            </a:r>
            <a:r>
              <a:rPr lang="zh-CN" altLang="zh-CN" sz="2800" dirty="0" smtClean="0"/>
              <a:t>演变，</a:t>
            </a:r>
            <a:r>
              <a:rPr lang="zh-CN" altLang="zh-CN" sz="2800" dirty="0"/>
              <a:t>即某些应用程序可以直接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层</a:t>
            </a:r>
            <a:r>
              <a:rPr lang="zh-CN" altLang="zh-CN" sz="2800" dirty="0"/>
              <a:t>，或甚至直接使用最下面的网络接口层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700338" y="2924919"/>
            <a:ext cx="4844950" cy="2736329"/>
            <a:chOff x="2700338" y="1628775"/>
            <a:chExt cx="3562939" cy="2016125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700338" y="1628775"/>
              <a:ext cx="3311525" cy="2016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2700338" y="3141663"/>
              <a:ext cx="331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700338" y="2636838"/>
              <a:ext cx="2447925" cy="504825"/>
            </a:xfrm>
            <a:custGeom>
              <a:avLst/>
              <a:gdLst>
                <a:gd name="T0" fmla="*/ 0 w 1542"/>
                <a:gd name="T1" fmla="*/ 0 h 318"/>
                <a:gd name="T2" fmla="*/ 1542 w 1542"/>
                <a:gd name="T3" fmla="*/ 0 h 318"/>
                <a:gd name="T4" fmla="*/ 1542 w 1542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318">
                  <a:moveTo>
                    <a:pt x="0" y="0"/>
                  </a:moveTo>
                  <a:lnTo>
                    <a:pt x="1542" y="0"/>
                  </a:lnTo>
                  <a:lnTo>
                    <a:pt x="1542" y="3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700338" y="2133600"/>
              <a:ext cx="1584325" cy="504825"/>
            </a:xfrm>
            <a:custGeom>
              <a:avLst/>
              <a:gdLst>
                <a:gd name="T0" fmla="*/ 0 w 1542"/>
                <a:gd name="T1" fmla="*/ 0 h 318"/>
                <a:gd name="T2" fmla="*/ 1542 w 1542"/>
                <a:gd name="T3" fmla="*/ 0 h 318"/>
                <a:gd name="T4" fmla="*/ 1542 w 1542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318">
                  <a:moveTo>
                    <a:pt x="0" y="0"/>
                  </a:moveTo>
                  <a:lnTo>
                    <a:pt x="1542" y="0"/>
                  </a:lnTo>
                  <a:lnTo>
                    <a:pt x="1542" y="3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492500" y="2133600"/>
              <a:ext cx="0" cy="503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815009" y="2193259"/>
              <a:ext cx="1436011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TCP   </a:t>
              </a:r>
              <a:r>
                <a:rPr lang="en-US" altLang="zh-CN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UDP</a:t>
              </a:r>
              <a:endPara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670300" y="2722563"/>
              <a:ext cx="419794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995738" y="1700213"/>
              <a:ext cx="1016926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19450" y="3213100"/>
              <a:ext cx="3043827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网络接口层（子网层）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2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沙漏计时器形状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TCP/IP</a:t>
            </a:r>
            <a:r>
              <a:rPr lang="zh-CN" altLang="en-US" sz="4000" dirty="0"/>
              <a:t>协议族 </a:t>
            </a:r>
          </a:p>
        </p:txBody>
      </p:sp>
      <p:sp>
        <p:nvSpPr>
          <p:cNvPr id="137218" name="AutoShape 2"/>
          <p:cNvSpPr>
            <a:spLocks noChangeArrowheads="1"/>
          </p:cNvSpPr>
          <p:nvPr/>
        </p:nvSpPr>
        <p:spPr bwMode="auto">
          <a:xfrm>
            <a:off x="1425791" y="3068092"/>
            <a:ext cx="7838810" cy="2808287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19" name="AutoShape 3"/>
          <p:cNvSpPr>
            <a:spLocks noChangeArrowheads="1"/>
          </p:cNvSpPr>
          <p:nvPr/>
        </p:nvSpPr>
        <p:spPr bwMode="auto">
          <a:xfrm flipV="1">
            <a:off x="1425791" y="1556792"/>
            <a:ext cx="7838810" cy="3095625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2619325" y="1747291"/>
            <a:ext cx="882254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HTTP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4296123" y="1747291"/>
            <a:ext cx="883973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SMTP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5532652" y="1747291"/>
            <a:ext cx="882254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DNS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7209450" y="1747291"/>
            <a:ext cx="883973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RTP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3413869" y="2691853"/>
            <a:ext cx="882254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6414907" y="2691853"/>
            <a:ext cx="883973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UDP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4913528" y="3796753"/>
            <a:ext cx="883973" cy="393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2619326" y="5076279"/>
            <a:ext cx="1413669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473261" y="5076279"/>
            <a:ext cx="1411950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6681473" y="5076279"/>
            <a:ext cx="1411950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00542" y="4506366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00542" y="3482428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00542" y="2455316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763671" y="375230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网际层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488504" y="5012779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765390" y="2744242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822144" y="173617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639162" y="166315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559368" y="166315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6067508" y="5060403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3047554" y="2167978"/>
            <a:ext cx="552053" cy="5476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955722" y="2185441"/>
            <a:ext cx="636323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 flipH="1">
            <a:off x="4089748" y="2169566"/>
            <a:ext cx="632883" cy="520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 flipH="1">
            <a:off x="7030592" y="2169566"/>
            <a:ext cx="620844" cy="5270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3850696" y="3117303"/>
            <a:ext cx="1245129" cy="661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 flipH="1">
            <a:off x="5620363" y="3133178"/>
            <a:ext cx="1248569" cy="647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668517" y="4244428"/>
            <a:ext cx="1762786" cy="8397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 flipH="1">
            <a:off x="3219534" y="4234904"/>
            <a:ext cx="1783423" cy="8493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H="1">
            <a:off x="5092386" y="4190454"/>
            <a:ext cx="264848" cy="893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2569452" y="5173117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4430266" y="5141367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6652237" y="5120729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135146" y="188640"/>
            <a:ext cx="7782057" cy="127419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Everything over IP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</a:t>
            </a:r>
            <a:r>
              <a:rPr lang="en-US" altLang="zh-CN" sz="16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可为各式各样的应用程序提供服务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135146" y="188640"/>
            <a:ext cx="7782057" cy="1274195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 over Everything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</a:t>
            </a:r>
            <a:r>
              <a:rPr lang="en-US" altLang="zh-CN" sz="1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可应用到各式各样的网络上</a:t>
            </a:r>
          </a:p>
        </p:txBody>
      </p:sp>
      <p:sp>
        <p:nvSpPr>
          <p:cNvPr id="2" name="矩形 1"/>
          <p:cNvSpPr/>
          <p:nvPr/>
        </p:nvSpPr>
        <p:spPr>
          <a:xfrm>
            <a:off x="2298273" y="6021288"/>
            <a:ext cx="5674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沙漏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计时器形状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TCP/IP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协议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族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nimBg="1"/>
      <p:bldP spid="137219" grpId="1" animBg="1"/>
      <p:bldP spid="137227" grpId="0" animBg="1"/>
      <p:bldP spid="137227" grpId="1" animBg="1"/>
      <p:bldP spid="137253" grpId="0" animBg="1"/>
      <p:bldP spid="13725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b="1" dirty="0"/>
              <a:t>1-2】</a:t>
            </a:r>
            <a:r>
              <a:rPr lang="zh-CN" altLang="en-US" sz="3200" dirty="0"/>
              <a:t>客户进程和服务器</a:t>
            </a:r>
            <a:r>
              <a:rPr lang="zh-CN" altLang="en-US" sz="3200" dirty="0" smtClean="0"/>
              <a:t>进程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使用 </a:t>
            </a:r>
            <a:r>
              <a:rPr lang="en-US" altLang="zh-CN" sz="3200" dirty="0"/>
              <a:t>TCP/IP </a:t>
            </a:r>
            <a:r>
              <a:rPr lang="zh-CN" altLang="en-US" sz="3200" dirty="0" smtClean="0"/>
              <a:t>协议栈进行</a:t>
            </a:r>
            <a:r>
              <a:rPr lang="zh-CN" altLang="en-US" sz="3200" dirty="0"/>
              <a:t>通信</a:t>
            </a:r>
          </a:p>
        </p:txBody>
      </p:sp>
      <p:sp>
        <p:nvSpPr>
          <p:cNvPr id="148483" name="Freeform 3"/>
          <p:cNvSpPr>
            <a:spLocks/>
          </p:cNvSpPr>
          <p:nvPr/>
        </p:nvSpPr>
        <p:spPr bwMode="auto">
          <a:xfrm>
            <a:off x="2134263" y="4545607"/>
            <a:ext cx="5720027" cy="442912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92 h 240"/>
              <a:gd name="T4" fmla="*/ 3 w 2752"/>
              <a:gd name="T5" fmla="*/ 156 h 240"/>
              <a:gd name="T6" fmla="*/ 30 w 2752"/>
              <a:gd name="T7" fmla="*/ 213 h 240"/>
              <a:gd name="T8" fmla="*/ 96 w 2752"/>
              <a:gd name="T9" fmla="*/ 234 h 240"/>
              <a:gd name="T10" fmla="*/ 138 w 2752"/>
              <a:gd name="T11" fmla="*/ 236 h 240"/>
              <a:gd name="T12" fmla="*/ 2621 w 2752"/>
              <a:gd name="T13" fmla="*/ 238 h 240"/>
              <a:gd name="T14" fmla="*/ 2670 w 2752"/>
              <a:gd name="T15" fmla="*/ 240 h 240"/>
              <a:gd name="T16" fmla="*/ 2727 w 2752"/>
              <a:gd name="T17" fmla="*/ 216 h 240"/>
              <a:gd name="T18" fmla="*/ 2748 w 2752"/>
              <a:gd name="T19" fmla="*/ 159 h 240"/>
              <a:gd name="T20" fmla="*/ 2752 w 2752"/>
              <a:gd name="T21" fmla="*/ 113 h 240"/>
              <a:gd name="T22" fmla="*/ 2751 w 2752"/>
              <a:gd name="T2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392580"/>
              </p:ext>
            </p:extLst>
          </p:nvPr>
        </p:nvGraphicFramePr>
        <p:xfrm>
          <a:off x="3926286" y="4394795"/>
          <a:ext cx="221165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286" y="4394795"/>
                        <a:ext cx="221165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973756" y="1708745"/>
            <a:ext cx="1695715" cy="2836863"/>
          </a:xfrm>
          <a:prstGeom prst="rect">
            <a:avLst/>
          </a:prstGeom>
          <a:solidFill>
            <a:srgbClr val="FFFF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023629" y="3628033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数据链路层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6973756" y="4102694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6973756" y="3659782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6973756" y="32168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6973756" y="27723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7288477" y="407094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7288477" y="275649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7288477" y="319940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286405" y="1708745"/>
            <a:ext cx="1695715" cy="2836863"/>
          </a:xfrm>
          <a:prstGeom prst="rect">
            <a:avLst/>
          </a:prstGeom>
          <a:solidFill>
            <a:srgbClr val="FFFF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336279" y="3628033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数据链路层</a:t>
            </a:r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1286405" y="4102694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>
            <a:off x="1286405" y="3659782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1286405" y="32168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1286405" y="27723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1602846" y="407094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1602846" y="275649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602846" y="319940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48503" name="Line 23"/>
          <p:cNvSpPr>
            <a:spLocks noChangeShapeType="1"/>
          </p:cNvSpPr>
          <p:nvPr/>
        </p:nvSpPr>
        <p:spPr bwMode="auto">
          <a:xfrm>
            <a:off x="2117064" y="2640607"/>
            <a:ext cx="3440" cy="1317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7852569" y="2640607"/>
            <a:ext cx="1720" cy="1317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grpSp>
        <p:nvGrpSpPr>
          <p:cNvPr id="148505" name="Group 25"/>
          <p:cNvGrpSpPr>
            <a:grpSpLocks/>
          </p:cNvGrpSpPr>
          <p:nvPr/>
        </p:nvGrpSpPr>
        <p:grpSpPr bwMode="auto">
          <a:xfrm>
            <a:off x="2782623" y="1867495"/>
            <a:ext cx="4354513" cy="481013"/>
            <a:chOff x="1618" y="1358"/>
            <a:chExt cx="2532" cy="303"/>
          </a:xfrm>
        </p:grpSpPr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>
              <a:off x="1618" y="1649"/>
              <a:ext cx="2532" cy="1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1908" y="1358"/>
              <a:ext cx="17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①</a:t>
              </a:r>
              <a:r>
                <a:rPr kumimoji="1" lang="en-US" altLang="zh-CN" sz="1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客户发起连接建立请求</a:t>
              </a:r>
            </a:p>
          </p:txBody>
        </p:sp>
      </p:grpSp>
      <p:grpSp>
        <p:nvGrpSpPr>
          <p:cNvPr id="148508" name="Group 28"/>
          <p:cNvGrpSpPr>
            <a:grpSpLocks/>
          </p:cNvGrpSpPr>
          <p:nvPr/>
        </p:nvGrpSpPr>
        <p:grpSpPr bwMode="auto">
          <a:xfrm>
            <a:off x="2768865" y="2492969"/>
            <a:ext cx="4326996" cy="434975"/>
            <a:chOff x="1655" y="1752"/>
            <a:chExt cx="2516" cy="274"/>
          </a:xfrm>
        </p:grpSpPr>
        <p:sp>
          <p:nvSpPr>
            <p:cNvPr id="148509" name="Line 29"/>
            <p:cNvSpPr>
              <a:spLocks noChangeShapeType="1"/>
            </p:cNvSpPr>
            <p:nvPr/>
          </p:nvSpPr>
          <p:spPr bwMode="auto">
            <a:xfrm flipH="1" flipV="1">
              <a:off x="1655" y="1752"/>
              <a:ext cx="2516" cy="9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48510" name="Text Box 30"/>
            <p:cNvSpPr txBox="1">
              <a:spLocks noChangeArrowheads="1"/>
            </p:cNvSpPr>
            <p:nvPr/>
          </p:nvSpPr>
          <p:spPr bwMode="auto">
            <a:xfrm>
              <a:off x="1973" y="1774"/>
              <a:ext cx="19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②</a:t>
              </a:r>
              <a:r>
                <a:rPr kumimoji="1" lang="en-US" altLang="zh-CN" sz="1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服务器接受连接建立请求</a:t>
              </a:r>
            </a:p>
          </p:txBody>
        </p:sp>
      </p:grpSp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1602846" y="171509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7288477" y="170080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4485217" y="4724995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  <a:latin typeface="Bookman Old Style" pitchFamily="18" charset="0"/>
                <a:ea typeface="黑体" pitchFamily="2" charset="-122"/>
              </a:rPr>
              <a:t>互联网</a:t>
            </a:r>
            <a:endParaRPr kumimoji="1" lang="zh-CN" altLang="en-US" sz="2400" b="1" dirty="0">
              <a:solidFill>
                <a:srgbClr val="000099"/>
              </a:solidFill>
              <a:latin typeface="Bookman Old Style" pitchFamily="18" charset="0"/>
              <a:ea typeface="黑体" pitchFamily="2" charset="-122"/>
            </a:endParaRPr>
          </a:p>
        </p:txBody>
      </p:sp>
      <p:grpSp>
        <p:nvGrpSpPr>
          <p:cNvPr id="148514" name="Group 34"/>
          <p:cNvGrpSpPr>
            <a:grpSpLocks/>
          </p:cNvGrpSpPr>
          <p:nvPr/>
        </p:nvGrpSpPr>
        <p:grpSpPr bwMode="auto">
          <a:xfrm>
            <a:off x="1436027" y="2123082"/>
            <a:ext cx="1396471" cy="531812"/>
            <a:chOff x="835" y="1519"/>
            <a:chExt cx="812" cy="335"/>
          </a:xfrm>
        </p:grpSpPr>
        <p:sp>
          <p:nvSpPr>
            <p:cNvPr id="148515" name="Oval 35"/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48516" name="Text Box 36"/>
            <p:cNvSpPr txBox="1">
              <a:spLocks noChangeArrowheads="1"/>
            </p:cNvSpPr>
            <p:nvPr/>
          </p:nvSpPr>
          <p:spPr bwMode="auto">
            <a:xfrm>
              <a:off x="1020" y="1547"/>
              <a:ext cx="406" cy="25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客户</a:t>
              </a:r>
            </a:p>
          </p:txBody>
        </p:sp>
      </p:grpSp>
      <p:grpSp>
        <p:nvGrpSpPr>
          <p:cNvPr id="148517" name="Group 37"/>
          <p:cNvGrpSpPr>
            <a:grpSpLocks/>
          </p:cNvGrpSpPr>
          <p:nvPr/>
        </p:nvGrpSpPr>
        <p:grpSpPr bwMode="auto">
          <a:xfrm>
            <a:off x="7123377" y="2123082"/>
            <a:ext cx="1396471" cy="531812"/>
            <a:chOff x="4142" y="1519"/>
            <a:chExt cx="812" cy="335"/>
          </a:xfrm>
        </p:grpSpPr>
        <p:sp>
          <p:nvSpPr>
            <p:cNvPr id="148518" name="Oval 38"/>
            <p:cNvSpPr>
              <a:spLocks noChangeArrowheads="1"/>
            </p:cNvSpPr>
            <p:nvPr/>
          </p:nvSpPr>
          <p:spPr bwMode="auto">
            <a:xfrm>
              <a:off x="4142" y="1519"/>
              <a:ext cx="812" cy="335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48519" name="Text Box 39"/>
            <p:cNvSpPr txBox="1">
              <a:spLocks noChangeArrowheads="1"/>
            </p:cNvSpPr>
            <p:nvPr/>
          </p:nvSpPr>
          <p:spPr bwMode="auto">
            <a:xfrm>
              <a:off x="4256" y="1543"/>
              <a:ext cx="555" cy="2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服务器</a:t>
              </a:r>
            </a:p>
          </p:txBody>
        </p:sp>
      </p:grpSp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3641153" y="3069233"/>
            <a:ext cx="2711758" cy="1015663"/>
          </a:xfrm>
          <a:prstGeom prst="rect">
            <a:avLst/>
          </a:prstGeom>
          <a:solidFill>
            <a:srgbClr val="CCFF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以后就逐级使用下层</a:t>
            </a:r>
          </a:p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提供的服务</a:t>
            </a:r>
          </a:p>
          <a:p>
            <a:pPr algn="ctr"/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(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使用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TCP 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和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IP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86405" y="5661248"/>
            <a:ext cx="7383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应用层的客户进程和服务器进程的交互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6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/>
              <a:t>功能较强的计算机</a:t>
            </a:r>
            <a:br>
              <a:rPr lang="zh-CN" altLang="en-US" sz="3200" dirty="0"/>
            </a:br>
            <a:r>
              <a:rPr lang="zh-CN" altLang="en-US" sz="3200" dirty="0"/>
              <a:t>可同时运行多个服务器进程 </a:t>
            </a:r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4942682" y="4388199"/>
            <a:ext cx="5160" cy="3254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422386" y="1694210"/>
            <a:ext cx="3140340" cy="2693988"/>
          </a:xfrm>
          <a:prstGeom prst="rect">
            <a:avLst/>
          </a:prstGeom>
          <a:solidFill>
            <a:srgbClr val="FFFF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4206611" y="3546824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3422386" y="3980210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3422386" y="3570635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3422386" y="3162648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>
            <a:off x="3422386" y="2754660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4461140" y="3954811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4461140" y="274354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4461140" y="3151536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4428464" y="165452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4342475" y="1268761"/>
            <a:ext cx="1218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计算机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grpSp>
        <p:nvGrpSpPr>
          <p:cNvPr id="149519" name="Group 15"/>
          <p:cNvGrpSpPr>
            <a:grpSpLocks/>
          </p:cNvGrpSpPr>
          <p:nvPr/>
        </p:nvGrpSpPr>
        <p:grpSpPr bwMode="auto">
          <a:xfrm>
            <a:off x="3611563" y="2019649"/>
            <a:ext cx="1238250" cy="746125"/>
            <a:chOff x="2100" y="1727"/>
            <a:chExt cx="720" cy="470"/>
          </a:xfrm>
        </p:grpSpPr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2460" y="2119"/>
              <a:ext cx="1" cy="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100" y="1727"/>
              <a:ext cx="720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192" y="1756"/>
              <a:ext cx="555" cy="40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服务器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32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49523" name="Group 19"/>
          <p:cNvGrpSpPr>
            <a:grpSpLocks/>
          </p:cNvGrpSpPr>
          <p:nvPr/>
        </p:nvGrpSpPr>
        <p:grpSpPr bwMode="auto">
          <a:xfrm>
            <a:off x="5135298" y="2045916"/>
            <a:ext cx="1236531" cy="735012"/>
            <a:chOff x="2986" y="1727"/>
            <a:chExt cx="719" cy="463"/>
          </a:xfrm>
        </p:grpSpPr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>
              <a:off x="3344" y="2113"/>
              <a:ext cx="1" cy="7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5" name="Oval 21"/>
            <p:cNvSpPr>
              <a:spLocks noChangeArrowheads="1"/>
            </p:cNvSpPr>
            <p:nvPr/>
          </p:nvSpPr>
          <p:spPr bwMode="auto">
            <a:xfrm>
              <a:off x="2986" y="1727"/>
              <a:ext cx="719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3077" y="1752"/>
              <a:ext cx="555" cy="40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服务器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32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49527" name="Group 23"/>
          <p:cNvGrpSpPr>
            <a:grpSpLocks/>
          </p:cNvGrpSpPr>
          <p:nvPr/>
        </p:nvGrpSpPr>
        <p:grpSpPr bwMode="auto">
          <a:xfrm>
            <a:off x="662121" y="1268760"/>
            <a:ext cx="8564562" cy="3771900"/>
            <a:chOff x="385" y="1254"/>
            <a:chExt cx="4980" cy="2376"/>
          </a:xfrm>
        </p:grpSpPr>
        <p:sp>
          <p:nvSpPr>
            <p:cNvPr id="149528" name="Freeform 24"/>
            <p:cNvSpPr>
              <a:spLocks/>
            </p:cNvSpPr>
            <p:nvPr/>
          </p:nvSpPr>
          <p:spPr bwMode="auto">
            <a:xfrm>
              <a:off x="846" y="3219"/>
              <a:ext cx="4066" cy="411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29 h 333"/>
                <a:gd name="T4" fmla="*/ 14 w 3527"/>
                <a:gd name="T5" fmla="*/ 192 h 333"/>
                <a:gd name="T6" fmla="*/ 50 w 3527"/>
                <a:gd name="T7" fmla="*/ 270 h 333"/>
                <a:gd name="T8" fmla="*/ 122 w 3527"/>
                <a:gd name="T9" fmla="*/ 318 h 333"/>
                <a:gd name="T10" fmla="*/ 177 w 3527"/>
                <a:gd name="T11" fmla="*/ 330 h 333"/>
                <a:gd name="T12" fmla="*/ 3360 w 3527"/>
                <a:gd name="T13" fmla="*/ 333 h 333"/>
                <a:gd name="T14" fmla="*/ 3422 w 3527"/>
                <a:gd name="T15" fmla="*/ 318 h 333"/>
                <a:gd name="T16" fmla="*/ 3482 w 3527"/>
                <a:gd name="T17" fmla="*/ 282 h 333"/>
                <a:gd name="T18" fmla="*/ 3512 w 3527"/>
                <a:gd name="T19" fmla="*/ 234 h 333"/>
                <a:gd name="T20" fmla="*/ 3524 w 3527"/>
                <a:gd name="T21" fmla="*/ 162 h 333"/>
                <a:gd name="T22" fmla="*/ 3527 w 3527"/>
                <a:gd name="T23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49529" name="Group 25"/>
            <p:cNvGrpSpPr>
              <a:grpSpLocks/>
            </p:cNvGrpSpPr>
            <p:nvPr/>
          </p:nvGrpSpPr>
          <p:grpSpPr bwMode="auto">
            <a:xfrm>
              <a:off x="385" y="1254"/>
              <a:ext cx="941" cy="1965"/>
              <a:chOff x="385" y="1254"/>
              <a:chExt cx="941" cy="1965"/>
            </a:xfrm>
          </p:grpSpPr>
          <p:sp>
            <p:nvSpPr>
              <p:cNvPr id="149530" name="Rectangle 26"/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1" name="Text Box 27"/>
              <p:cNvSpPr txBox="1">
                <a:spLocks noChangeArrowheads="1"/>
              </p:cNvSpPr>
              <p:nvPr/>
            </p:nvSpPr>
            <p:spPr bwMode="auto">
              <a:xfrm>
                <a:off x="413" y="2689"/>
                <a:ext cx="8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数据链路层</a:t>
                </a:r>
              </a:p>
            </p:txBody>
          </p:sp>
          <p:sp>
            <p:nvSpPr>
              <p:cNvPr id="149532" name="Line 28"/>
              <p:cNvSpPr>
                <a:spLocks noChangeShapeType="1"/>
              </p:cNvSpPr>
              <p:nvPr/>
            </p:nvSpPr>
            <p:spPr bwMode="auto">
              <a:xfrm>
                <a:off x="385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3" name="Line 29"/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4" name="Line 30"/>
              <p:cNvSpPr>
                <a:spLocks noChangeShapeType="1"/>
              </p:cNvSpPr>
              <p:nvPr/>
            </p:nvSpPr>
            <p:spPr bwMode="auto">
              <a:xfrm>
                <a:off x="385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5" name="Line 31"/>
              <p:cNvSpPr>
                <a:spLocks noChangeShapeType="1"/>
              </p:cNvSpPr>
              <p:nvPr/>
            </p:nvSpPr>
            <p:spPr bwMode="auto">
              <a:xfrm>
                <a:off x="385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6" name="Text Box 32"/>
              <p:cNvSpPr txBox="1">
                <a:spLocks noChangeArrowheads="1"/>
              </p:cNvSpPr>
              <p:nvPr/>
            </p:nvSpPr>
            <p:spPr bwMode="auto">
              <a:xfrm>
                <a:off x="560" y="2946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149537" name="Text Box 33"/>
              <p:cNvSpPr txBox="1">
                <a:spLocks noChangeArrowheads="1"/>
              </p:cNvSpPr>
              <p:nvPr/>
            </p:nvSpPr>
            <p:spPr bwMode="auto">
              <a:xfrm>
                <a:off x="560" y="2183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149538" name="Text Box 34"/>
              <p:cNvSpPr txBox="1">
                <a:spLocks noChangeArrowheads="1"/>
              </p:cNvSpPr>
              <p:nvPr/>
            </p:nvSpPr>
            <p:spPr bwMode="auto">
              <a:xfrm>
                <a:off x="560" y="2440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149539" name="Line 35"/>
              <p:cNvSpPr>
                <a:spLocks noChangeShapeType="1"/>
              </p:cNvSpPr>
              <p:nvPr/>
            </p:nvSpPr>
            <p:spPr bwMode="auto">
              <a:xfrm>
                <a:off x="845" y="2036"/>
                <a:ext cx="2" cy="154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0" name="Oval 36"/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1" name="Text Box 37"/>
              <p:cNvSpPr txBox="1">
                <a:spLocks noChangeArrowheads="1"/>
              </p:cNvSpPr>
              <p:nvPr/>
            </p:nvSpPr>
            <p:spPr bwMode="auto">
              <a:xfrm>
                <a:off x="565" y="1506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149542" name="Text Box 38"/>
              <p:cNvSpPr txBox="1">
                <a:spLocks noChangeArrowheads="1"/>
              </p:cNvSpPr>
              <p:nvPr/>
            </p:nvSpPr>
            <p:spPr bwMode="auto">
              <a:xfrm>
                <a:off x="523" y="1254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计算机 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49543" name="Text Box 39"/>
              <p:cNvSpPr txBox="1">
                <a:spLocks noChangeArrowheads="1"/>
              </p:cNvSpPr>
              <p:nvPr/>
            </p:nvSpPr>
            <p:spPr bwMode="auto">
              <a:xfrm>
                <a:off x="567" y="1789"/>
                <a:ext cx="53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客户 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  <a:endParaRPr kumimoji="1" lang="en-US" altLang="zh-CN" sz="32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49544" name="Group 40"/>
            <p:cNvGrpSpPr>
              <a:grpSpLocks/>
            </p:cNvGrpSpPr>
            <p:nvPr/>
          </p:nvGrpSpPr>
          <p:grpSpPr bwMode="auto">
            <a:xfrm>
              <a:off x="4424" y="1254"/>
              <a:ext cx="941" cy="1965"/>
              <a:chOff x="4424" y="1254"/>
              <a:chExt cx="941" cy="1965"/>
            </a:xfrm>
          </p:grpSpPr>
          <p:sp>
            <p:nvSpPr>
              <p:cNvPr id="149545" name="Rectangle 41"/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6" name="Text Box 42"/>
              <p:cNvSpPr txBox="1">
                <a:spLocks noChangeArrowheads="1"/>
              </p:cNvSpPr>
              <p:nvPr/>
            </p:nvSpPr>
            <p:spPr bwMode="auto">
              <a:xfrm>
                <a:off x="4452" y="2689"/>
                <a:ext cx="8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数据链路层</a:t>
                </a:r>
              </a:p>
            </p:txBody>
          </p:sp>
          <p:sp>
            <p:nvSpPr>
              <p:cNvPr id="149547" name="Line 43"/>
              <p:cNvSpPr>
                <a:spLocks noChangeShapeType="1"/>
              </p:cNvSpPr>
              <p:nvPr/>
            </p:nvSpPr>
            <p:spPr bwMode="auto">
              <a:xfrm>
                <a:off x="4424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8" name="Line 44"/>
              <p:cNvSpPr>
                <a:spLocks noChangeShapeType="1"/>
              </p:cNvSpPr>
              <p:nvPr/>
            </p:nvSpPr>
            <p:spPr bwMode="auto">
              <a:xfrm>
                <a:off x="4424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9" name="Line 45"/>
              <p:cNvSpPr>
                <a:spLocks noChangeShapeType="1"/>
              </p:cNvSpPr>
              <p:nvPr/>
            </p:nvSpPr>
            <p:spPr bwMode="auto">
              <a:xfrm>
                <a:off x="4424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0" name="Line 46"/>
              <p:cNvSpPr>
                <a:spLocks noChangeShapeType="1"/>
              </p:cNvSpPr>
              <p:nvPr/>
            </p:nvSpPr>
            <p:spPr bwMode="auto">
              <a:xfrm>
                <a:off x="4424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1" name="Text Box 47"/>
              <p:cNvSpPr txBox="1">
                <a:spLocks noChangeArrowheads="1"/>
              </p:cNvSpPr>
              <p:nvPr/>
            </p:nvSpPr>
            <p:spPr bwMode="auto">
              <a:xfrm>
                <a:off x="4600" y="2946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149552" name="Text Box 48"/>
              <p:cNvSpPr txBox="1">
                <a:spLocks noChangeArrowheads="1"/>
              </p:cNvSpPr>
              <p:nvPr/>
            </p:nvSpPr>
            <p:spPr bwMode="auto">
              <a:xfrm>
                <a:off x="4600" y="2183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149553" name="Text Box 49"/>
              <p:cNvSpPr txBox="1">
                <a:spLocks noChangeArrowheads="1"/>
              </p:cNvSpPr>
              <p:nvPr/>
            </p:nvSpPr>
            <p:spPr bwMode="auto">
              <a:xfrm>
                <a:off x="4600" y="2440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149554" name="Line 50"/>
              <p:cNvSpPr>
                <a:spLocks noChangeShapeType="1"/>
              </p:cNvSpPr>
              <p:nvPr/>
            </p:nvSpPr>
            <p:spPr bwMode="auto">
              <a:xfrm>
                <a:off x="4911" y="2065"/>
                <a:ext cx="2" cy="12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5" name="Oval 51"/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6" name="Text Box 52"/>
              <p:cNvSpPr txBox="1">
                <a:spLocks noChangeArrowheads="1"/>
              </p:cNvSpPr>
              <p:nvPr/>
            </p:nvSpPr>
            <p:spPr bwMode="auto">
              <a:xfrm>
                <a:off x="4595" y="1514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149557" name="Text Box 53"/>
              <p:cNvSpPr txBox="1">
                <a:spLocks noChangeArrowheads="1"/>
              </p:cNvSpPr>
              <p:nvPr/>
            </p:nvSpPr>
            <p:spPr bwMode="auto">
              <a:xfrm>
                <a:off x="4567" y="1254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计算机 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149558" name="Text Box 54"/>
              <p:cNvSpPr txBox="1">
                <a:spLocks noChangeArrowheads="1"/>
              </p:cNvSpPr>
              <p:nvPr/>
            </p:nvSpPr>
            <p:spPr bwMode="auto">
              <a:xfrm>
                <a:off x="4625" y="1789"/>
                <a:ext cx="53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客户 </a:t>
                </a:r>
                <a:r>
                  <a:rPr kumimoji="1" lang="en-US" altLang="zh-CN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  <a:endPara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49559" name="Group 55"/>
          <p:cNvGrpSpPr>
            <a:grpSpLocks/>
          </p:cNvGrpSpPr>
          <p:nvPr/>
        </p:nvGrpSpPr>
        <p:grpSpPr bwMode="auto">
          <a:xfrm>
            <a:off x="3860933" y="4537423"/>
            <a:ext cx="2211652" cy="1122362"/>
            <a:chOff x="2245" y="3313"/>
            <a:chExt cx="1286" cy="707"/>
          </a:xfrm>
        </p:grpSpPr>
        <p:graphicFrame>
          <p:nvGraphicFramePr>
            <p:cNvPr id="149560" name="Object 56"/>
            <p:cNvGraphicFramePr>
              <a:graphicFrameLocks noChangeAspect="1"/>
            </p:cNvGraphicFramePr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VISIO" r:id="rId4" imgW="1687068" imgH="964692" progId="">
                    <p:embed/>
                  </p:oleObj>
                </mc:Choice>
                <mc:Fallback>
                  <p:oleObj name="VISIO" r:id="rId4" imgW="1687068" imgH="96469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313"/>
                          <a:ext cx="1286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61" name="Text Box 57"/>
            <p:cNvSpPr txBox="1">
              <a:spLocks noChangeArrowheads="1"/>
            </p:cNvSpPr>
            <p:nvPr/>
          </p:nvSpPr>
          <p:spPr bwMode="auto">
            <a:xfrm>
              <a:off x="2562" y="3521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互联网</a:t>
              </a:r>
              <a:endPara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49562" name="Group 58"/>
          <p:cNvGrpSpPr>
            <a:grpSpLocks/>
          </p:cNvGrpSpPr>
          <p:nvPr/>
        </p:nvGrpSpPr>
        <p:grpSpPr bwMode="auto">
          <a:xfrm>
            <a:off x="2184136" y="2346673"/>
            <a:ext cx="5615120" cy="0"/>
            <a:chOff x="1270" y="1933"/>
            <a:chExt cx="3265" cy="0"/>
          </a:xfrm>
        </p:grpSpPr>
        <p:sp>
          <p:nvSpPr>
            <p:cNvPr id="149563" name="Line 59"/>
            <p:cNvSpPr>
              <a:spLocks noChangeShapeType="1"/>
            </p:cNvSpPr>
            <p:nvPr/>
          </p:nvSpPr>
          <p:spPr bwMode="auto">
            <a:xfrm>
              <a:off x="3705" y="1933"/>
              <a:ext cx="83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64" name="Line 60"/>
            <p:cNvSpPr>
              <a:spLocks noChangeShapeType="1"/>
            </p:cNvSpPr>
            <p:nvPr/>
          </p:nvSpPr>
          <p:spPr bwMode="auto">
            <a:xfrm>
              <a:off x="1270" y="1933"/>
              <a:ext cx="83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8504" y="5733256"/>
            <a:ext cx="9243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+mn-lt"/>
                <a:ea typeface="黑体" pitchFamily="2" charset="-122"/>
              </a:rPr>
              <a:t>计算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机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3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两个服务器进程分别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向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1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和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2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客户进程提供服务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3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emph" presetSubtype="0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时延</a:t>
            </a:r>
            <a:r>
              <a:rPr lang="en-US" altLang="zh-CN" dirty="0" smtClean="0"/>
              <a:t> (delay </a:t>
            </a:r>
            <a:r>
              <a:rPr lang="zh-CN" altLang="zh-CN" dirty="0" smtClean="0"/>
              <a:t>或</a:t>
            </a:r>
            <a:r>
              <a:rPr lang="en-US" altLang="zh-CN" dirty="0" smtClean="0"/>
              <a:t> latency) </a:t>
            </a:r>
            <a:r>
              <a:rPr lang="zh-CN" altLang="zh-CN" dirty="0" smtClean="0"/>
              <a:t>是</a:t>
            </a:r>
            <a:r>
              <a:rPr lang="zh-CN" altLang="zh-CN" dirty="0"/>
              <a:t>指数据（一个报文或分组，甚至比特）从网络（或链路）的一端传送到另一端所需的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有时也称为</a:t>
            </a:r>
            <a:r>
              <a:rPr lang="zh-CN" altLang="zh-CN" dirty="0">
                <a:solidFill>
                  <a:srgbClr val="FF0000"/>
                </a:solidFill>
              </a:rPr>
              <a:t>延迟</a:t>
            </a:r>
            <a:r>
              <a:rPr lang="zh-CN" altLang="zh-CN" dirty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迟延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网络中的</a:t>
            </a:r>
            <a:r>
              <a:rPr lang="zh-CN" altLang="zh-CN" dirty="0" smtClean="0"/>
              <a:t>时延由</a:t>
            </a:r>
            <a:r>
              <a:rPr lang="zh-CN" altLang="zh-CN" dirty="0"/>
              <a:t>以下几个不同的部分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1) </a:t>
            </a:r>
            <a:r>
              <a:rPr lang="zh-CN" altLang="en-US" dirty="0" smtClean="0"/>
              <a:t>发送时延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2) </a:t>
            </a:r>
            <a:r>
              <a:rPr lang="zh-CN" altLang="en-US" dirty="0" smtClean="0"/>
              <a:t>传播时延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3) </a:t>
            </a:r>
            <a:r>
              <a:rPr lang="zh-CN" altLang="en-US" dirty="0" smtClean="0"/>
              <a:t>处理时延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4) </a:t>
            </a:r>
            <a:r>
              <a:rPr lang="zh-CN" altLang="en-US" dirty="0" smtClean="0"/>
              <a:t>排队时延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9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 smtClean="0">
                <a:solidFill>
                  <a:srgbClr val="0000CC"/>
                </a:solidFill>
              </a:rPr>
              <a:t>1) </a:t>
            </a:r>
            <a:r>
              <a:rPr lang="zh-CN" altLang="en-US" dirty="0" smtClean="0">
                <a:solidFill>
                  <a:srgbClr val="0000CC"/>
                </a:solidFill>
              </a:rPr>
              <a:t>发送时延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也称为</a:t>
            </a:r>
            <a:r>
              <a:rPr lang="zh-CN" altLang="en-US" dirty="0" smtClean="0">
                <a:solidFill>
                  <a:srgbClr val="FF0000"/>
                </a:solidFill>
              </a:rPr>
              <a:t>传输时延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发送</a:t>
            </a:r>
            <a:r>
              <a:rPr lang="zh-CN" altLang="en-US" dirty="0"/>
              <a:t>数据时，数据帧从结点进入到传输媒体所需要的时间。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也就是从发送数据帧的第一个比特算起，到该帧的最后一个比特发送完毕所需的时间。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2144688" y="4571622"/>
            <a:ext cx="5695950" cy="1225550"/>
            <a:chOff x="1574" y="3066"/>
            <a:chExt cx="3211" cy="772"/>
          </a:xfrm>
        </p:grpSpPr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1574" y="3066"/>
              <a:ext cx="3211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+mn-lt"/>
                <a:ea typeface="黑体" pitchFamily="2" charset="-122"/>
              </a:endParaRPr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1688" y="3286"/>
              <a:ext cx="1148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发送时延 </a:t>
              </a:r>
              <a:r>
                <a:rPr lang="en-US" altLang="zh-CN" sz="2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</a:t>
              </a:r>
            </a:p>
          </p:txBody>
        </p:sp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2789" y="3150"/>
              <a:ext cx="1775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数据帧长度（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bit</a:t>
              </a:r>
              <a:r>
                <a:rPr lang="zh-CN" altLang="en-US" sz="2800" b="1" dirty="0" smtClean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  <a:endPara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2858" y="3467"/>
              <a:ext cx="1741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发送速率（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bit/s</a:t>
              </a:r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2789" y="3459"/>
              <a:ext cx="181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880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841</TotalTime>
  <Words>4526</Words>
  <Application>Microsoft Office PowerPoint</Application>
  <PresentationFormat>A4 纸张(210x297 毫米)</PresentationFormat>
  <Paragraphs>919</Paragraphs>
  <Slides>73</Slides>
  <Notes>62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6" baseType="lpstr">
      <vt:lpstr>Presentation</vt:lpstr>
      <vt:lpstr>公式</vt:lpstr>
      <vt:lpstr>VISIO</vt:lpstr>
      <vt:lpstr>第 1 章   概述</vt:lpstr>
      <vt:lpstr>第 1 章   概述</vt:lpstr>
      <vt:lpstr>1.6  计算机网络的性能</vt:lpstr>
      <vt:lpstr>1. 速率</vt:lpstr>
      <vt:lpstr>2. 带宽 </vt:lpstr>
      <vt:lpstr>数字信号流随时间的变化</vt:lpstr>
      <vt:lpstr>3. 吞吐量</vt:lpstr>
      <vt:lpstr>4. 时延 (delay 或 latency)</vt:lpstr>
      <vt:lpstr>4. 时延 (delay 或 latency)</vt:lpstr>
      <vt:lpstr>4. 时延 (delay 或 latency)</vt:lpstr>
      <vt:lpstr>4. 时延 (delay 或 latency)</vt:lpstr>
      <vt:lpstr>4. 时延 (delay 或 latency)</vt:lpstr>
      <vt:lpstr>四种时延所产生的地方 </vt:lpstr>
      <vt:lpstr>容易产生的错误概念 </vt:lpstr>
      <vt:lpstr>5. 时延带宽积</vt:lpstr>
      <vt:lpstr>6. 往返时间 RTT</vt:lpstr>
      <vt:lpstr>7. 利用率</vt:lpstr>
      <vt:lpstr>时延与网络利用率的关系</vt:lpstr>
      <vt:lpstr>时延与网络利用率的关系</vt:lpstr>
      <vt:lpstr>1.7  计算机网络的体系结构</vt:lpstr>
      <vt:lpstr>1.7.1  计算机网络体系结构的形成</vt:lpstr>
      <vt:lpstr>1.7.1  计算机网络体系结构的形成</vt:lpstr>
      <vt:lpstr>开放系统互连参考模型OSI/RM</vt:lpstr>
      <vt:lpstr>开放系统互连参考模型OSI/RM</vt:lpstr>
      <vt:lpstr>两种国际标准</vt:lpstr>
      <vt:lpstr>1.7.2  协议与划分层次</vt:lpstr>
      <vt:lpstr>网络协议的三个组成要素 </vt:lpstr>
      <vt:lpstr>协议的两种形式</vt:lpstr>
      <vt:lpstr>层次式协议结构</vt:lpstr>
      <vt:lpstr>划分层次的概念举例 </vt:lpstr>
      <vt:lpstr>两个主机交换文件 </vt:lpstr>
      <vt:lpstr>再设计一个通信服务模块 </vt:lpstr>
      <vt:lpstr>再设计一个网络接入模块 </vt:lpstr>
      <vt:lpstr>分层的好处与缺点 </vt:lpstr>
      <vt:lpstr>层数多少要适当 </vt:lpstr>
      <vt:lpstr>各层完成的主要功能</vt:lpstr>
      <vt:lpstr>计算机网络的体系结构 </vt:lpstr>
      <vt:lpstr>1.7.3  具有五层协议的体系结构</vt:lpstr>
      <vt:lpstr>1.7.3  具有五层协议的体系结构</vt:lpstr>
      <vt:lpstr>五层协议的体系结构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1.7.4  实体、协议、服务和服务访问点</vt:lpstr>
      <vt:lpstr>协议和服务在概念上是不一样的</vt:lpstr>
      <vt:lpstr>服务访问点</vt:lpstr>
      <vt:lpstr>1.7.4  实体、协议、服务和服务访问点</vt:lpstr>
      <vt:lpstr>协议很复杂 </vt:lpstr>
      <vt:lpstr>【例1-1】著名的协议举例</vt:lpstr>
      <vt:lpstr>PowerPoint 演示文稿</vt:lpstr>
      <vt:lpstr>结论</vt:lpstr>
      <vt:lpstr>1.7.5  TCP/IP 的体系结构</vt:lpstr>
      <vt:lpstr>TCP/IP 体系结构的另一种表示方法</vt:lpstr>
      <vt:lpstr>沙漏计时器形状的TCP/IP协议族 </vt:lpstr>
      <vt:lpstr>【例1-2】客户进程和服务器进程 使用 TCP/IP 协议栈进行通信</vt:lpstr>
      <vt:lpstr>功能较强的计算机 可同时运行多个服务器进程 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lenovo</cp:lastModifiedBy>
  <cp:revision>32</cp:revision>
  <dcterms:created xsi:type="dcterms:W3CDTF">2016-10-01T05:27:09Z</dcterms:created>
  <dcterms:modified xsi:type="dcterms:W3CDTF">2017-02-22T15:54:33Z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