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9"/>
  </p:notesMasterIdLst>
  <p:handoutMasterIdLst>
    <p:handoutMasterId r:id="rId70"/>
  </p:handoutMasterIdLst>
  <p:sldIdLst>
    <p:sldId id="257" r:id="rId2"/>
    <p:sldId id="1020" r:id="rId3"/>
    <p:sldId id="966" r:id="rId4"/>
    <p:sldId id="1021" r:id="rId5"/>
    <p:sldId id="692"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10" r:id="rId22"/>
    <p:sldId id="711" r:id="rId23"/>
    <p:sldId id="712" r:id="rId24"/>
    <p:sldId id="713" r:id="rId25"/>
    <p:sldId id="714" r:id="rId26"/>
    <p:sldId id="715" r:id="rId27"/>
    <p:sldId id="716" r:id="rId28"/>
    <p:sldId id="717" r:id="rId29"/>
    <p:sldId id="718"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1076" r:id="rId45"/>
    <p:sldId id="1022" r:id="rId46"/>
    <p:sldId id="1023" r:id="rId47"/>
    <p:sldId id="1024" r:id="rId48"/>
    <p:sldId id="1025" r:id="rId49"/>
    <p:sldId id="1026" r:id="rId50"/>
    <p:sldId id="1027" r:id="rId51"/>
    <p:sldId id="1028" r:id="rId52"/>
    <p:sldId id="1029" r:id="rId53"/>
    <p:sldId id="1030" r:id="rId54"/>
    <p:sldId id="1031" r:id="rId55"/>
    <p:sldId id="1032" r:id="rId56"/>
    <p:sldId id="1033" r:id="rId57"/>
    <p:sldId id="1034" r:id="rId58"/>
    <p:sldId id="1035" r:id="rId59"/>
    <p:sldId id="1036" r:id="rId60"/>
    <p:sldId id="1037" r:id="rId61"/>
    <p:sldId id="1038" r:id="rId62"/>
    <p:sldId id="1039" r:id="rId63"/>
    <p:sldId id="1040" r:id="rId64"/>
    <p:sldId id="1041" r:id="rId65"/>
    <p:sldId id="1042" r:id="rId66"/>
    <p:sldId id="1043" r:id="rId67"/>
    <p:sldId id="1044" r:id="rId6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7790" autoAdjust="0"/>
  </p:normalViewPr>
  <p:slideViewPr>
    <p:cSldViewPr>
      <p:cViewPr varScale="1">
        <p:scale>
          <a:sx n="73" d="100"/>
          <a:sy n="73" d="100"/>
        </p:scale>
        <p:origin x="-1258"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D22E6-81C7-4348-9A64-6985BF195515}" type="slidenum">
              <a:rPr lang="en-US" altLang="zh-CN"/>
              <a:pPr/>
              <a:t>14</a:t>
            </a:fld>
            <a:endParaRPr lang="en-US" altLang="zh-CN"/>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20834-3848-4F8E-8419-A6C587AB80D2}" type="slidenum">
              <a:rPr lang="en-US" altLang="zh-CN"/>
              <a:pPr/>
              <a:t>15</a:t>
            </a:fld>
            <a:endParaRPr lang="en-US" altLang="zh-CN"/>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FF732-88D8-48A8-BF09-B04731ECD67A}" type="slidenum">
              <a:rPr lang="en-US" altLang="zh-CN"/>
              <a:pPr/>
              <a:t>18</a:t>
            </a:fld>
            <a:endParaRPr lang="en-US" altLang="zh-CN"/>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EAD94-2641-432B-BAD0-13B9DA09B7F9}" type="slidenum">
              <a:rPr lang="en-US" altLang="zh-CN"/>
              <a:pPr/>
              <a:t>19</a:t>
            </a:fld>
            <a:endParaRPr lang="en-US" altLang="zh-CN"/>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FEA88-5EE0-4B12-A7A4-E1298A5C9FD1}" type="slidenum">
              <a:rPr lang="en-US" altLang="zh-CN"/>
              <a:pPr/>
              <a:t>20</a:t>
            </a:fld>
            <a:endParaRPr lang="en-US" altLang="zh-CN"/>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DA563-7BCC-45AA-836E-1F17A0F0432B}" type="slidenum">
              <a:rPr lang="en-US" altLang="zh-CN"/>
              <a:pPr/>
              <a:t>21</a:t>
            </a:fld>
            <a:endParaRPr lang="en-US" altLang="zh-CN"/>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419D8-D2B6-4A88-8BF5-2DF25608E40D}" type="slidenum">
              <a:rPr lang="en-US" altLang="zh-CN"/>
              <a:pPr/>
              <a:t>22</a:t>
            </a:fld>
            <a:endParaRPr lang="en-US" altLang="zh-CN"/>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DB1FC-2CC0-42A1-9839-54B2BEF7FA7D}" type="slidenum">
              <a:rPr lang="en-US" altLang="zh-CN"/>
              <a:pPr/>
              <a:t>23</a:t>
            </a:fld>
            <a:endParaRPr lang="en-US" altLang="zh-CN"/>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DD7AD-C503-482D-94AB-BF357A19B82B}" type="slidenum">
              <a:rPr lang="en-US" altLang="zh-CN"/>
              <a:pPr/>
              <a:t>24</a:t>
            </a:fld>
            <a:endParaRPr lang="en-US" altLang="zh-CN"/>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E7307-1D2A-4E7A-861F-21775D152D75}" type="slidenum">
              <a:rPr lang="en-US" altLang="zh-CN"/>
              <a:pPr/>
              <a:t>25</a:t>
            </a:fld>
            <a:endParaRPr lang="en-US" altLang="zh-CN"/>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CBC36-E9A5-4B5E-A8C7-F23A2DC79DBD}" type="slidenum">
              <a:rPr lang="en-US" altLang="zh-CN"/>
              <a:pPr/>
              <a:t>5</a:t>
            </a:fld>
            <a:endParaRPr lang="en-US" altLang="zh-CN"/>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6BACB-8BEA-4414-B872-8323683E3C0A}" type="slidenum">
              <a:rPr lang="en-US" altLang="zh-CN"/>
              <a:pPr/>
              <a:t>26</a:t>
            </a:fld>
            <a:endParaRPr lang="en-US" altLang="zh-CN"/>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6BACB-8BEA-4414-B872-8323683E3C0A}" type="slidenum">
              <a:rPr lang="en-US" altLang="zh-CN"/>
              <a:pPr/>
              <a:t>27</a:t>
            </a:fld>
            <a:endParaRPr lang="en-US" altLang="zh-CN"/>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E8D68-0E6A-40DA-967E-F64B70AC3AAB}" type="slidenum">
              <a:rPr lang="en-US" altLang="zh-CN"/>
              <a:pPr/>
              <a:t>28</a:t>
            </a:fld>
            <a:endParaRPr lang="en-US" altLang="zh-CN"/>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61DEF-F081-4D6A-AB8A-78BFFD1024C5}" type="slidenum">
              <a:rPr lang="en-US" altLang="zh-CN"/>
              <a:pPr/>
              <a:t>29</a:t>
            </a:fld>
            <a:endParaRPr lang="en-US" altLang="zh-CN"/>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9F54A-7EC9-49A4-A33F-9B39622737F5}" type="slidenum">
              <a:rPr lang="en-US" altLang="zh-CN"/>
              <a:pPr/>
              <a:t>30</a:t>
            </a:fld>
            <a:endParaRPr lang="en-US" altLang="zh-CN"/>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EB27C-1880-4CE7-9BCD-A64F019FDC8A}" type="slidenum">
              <a:rPr lang="en-US" altLang="zh-CN"/>
              <a:pPr/>
              <a:t>31</a:t>
            </a:fld>
            <a:endParaRPr lang="en-US" altLang="zh-CN"/>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979E2-D5AB-4311-958D-DBB7E09040DA}" type="slidenum">
              <a:rPr lang="en-US" altLang="zh-CN"/>
              <a:pPr/>
              <a:t>32</a:t>
            </a:fld>
            <a:endParaRPr lang="en-US" altLang="zh-CN"/>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7263B-A801-4E1F-BF9C-976FB28BD54A}" type="slidenum">
              <a:rPr lang="en-US" altLang="zh-CN"/>
              <a:pPr/>
              <a:t>33</a:t>
            </a:fld>
            <a:endParaRPr lang="en-US" altLang="zh-CN"/>
          </a:p>
        </p:txBody>
      </p:sp>
      <p:sp>
        <p:nvSpPr>
          <p:cNvPr id="1430530" name="Rectangle 2"/>
          <p:cNvSpPr>
            <a:spLocks noGrp="1" noRot="1" noChangeAspect="1" noChangeArrowheads="1" noTextEdit="1"/>
          </p:cNvSpPr>
          <p:nvPr>
            <p:ph type="sldImg"/>
          </p:nvPr>
        </p:nvSpPr>
        <p:spPr>
          <a:ln/>
        </p:spPr>
      </p:sp>
      <p:sp>
        <p:nvSpPr>
          <p:cNvPr id="143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A1BE6-A0D1-4893-B442-5C299848179E}" type="slidenum">
              <a:rPr lang="en-US" altLang="zh-CN"/>
              <a:pPr/>
              <a:t>34</a:t>
            </a:fld>
            <a:endParaRPr lang="en-US" altLang="zh-CN"/>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B5232-D786-4143-9552-CCB843DBF7C9}" type="slidenum">
              <a:rPr lang="en-US" altLang="zh-CN"/>
              <a:pPr/>
              <a:t>35</a:t>
            </a:fld>
            <a:endParaRPr lang="en-US" altLang="zh-CN"/>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467ED-FEA1-4986-8B8E-84516EF0EBBC}" type="slidenum">
              <a:rPr lang="en-US" altLang="zh-CN"/>
              <a:pPr/>
              <a:t>6</a:t>
            </a:fld>
            <a:endParaRPr lang="en-US" altLang="zh-CN"/>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E2206-F323-42AF-8226-8FDB49869217}" type="slidenum">
              <a:rPr lang="en-US" altLang="zh-CN"/>
              <a:pPr/>
              <a:t>37</a:t>
            </a:fld>
            <a:endParaRPr lang="en-US" altLang="zh-CN"/>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6AE4C-84B2-4CCB-AAD2-C3627E124DF7}" type="slidenum">
              <a:rPr lang="en-US" altLang="zh-CN"/>
              <a:pPr/>
              <a:t>40</a:t>
            </a:fld>
            <a:endParaRPr lang="en-US" altLang="zh-CN"/>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44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D5C55-7000-42F4-B920-956DD3BA0496}" type="slidenum">
              <a:rPr lang="en-US" altLang="zh-CN"/>
              <a:pPr/>
              <a:t>45</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D5C55-7000-42F4-B920-956DD3BA0496}" type="slidenum">
              <a:rPr lang="en-US" altLang="zh-CN"/>
              <a:pPr/>
              <a:t>46</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1A663-6E23-4A95-A949-16377AD56FCB}" type="slidenum">
              <a:rPr lang="en-US" altLang="zh-CN"/>
              <a:pPr/>
              <a:t>47</a:t>
            </a:fld>
            <a:endParaRPr lang="en-US" altLang="zh-CN"/>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973D2-888E-4B29-B31F-601590F8F7CD}" type="slidenum">
              <a:rPr lang="en-US" altLang="zh-CN"/>
              <a:pPr/>
              <a:t>48</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C025A-004F-4177-A9EC-2B3AE2E1744C}" type="slidenum">
              <a:rPr lang="en-US" altLang="zh-CN"/>
              <a:pPr/>
              <a:t>49</a:t>
            </a:fld>
            <a:endParaRPr lang="en-US" altLang="zh-CN"/>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73E1E-8948-4B2F-8BCA-D9268C444C9A}" type="slidenum">
              <a:rPr lang="en-US" altLang="zh-CN"/>
              <a:pPr/>
              <a:t>50</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51</a:t>
            </a:fld>
            <a:endParaRPr lang="en-US" altLang="zh-CN"/>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E3723-F1D7-46C4-96B0-BDB7BFCDBAE7}" type="slidenum">
              <a:rPr lang="en-US" altLang="zh-CN"/>
              <a:pPr/>
              <a:t>7</a:t>
            </a:fld>
            <a:endParaRPr lang="en-US" altLang="zh-CN"/>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52</a:t>
            </a:fld>
            <a:endParaRPr lang="en-US" altLang="zh-CN"/>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53</a:t>
            </a:fld>
            <a:endParaRPr lang="en-US" altLang="zh-CN"/>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54</a:t>
            </a:fld>
            <a:endParaRPr lang="en-US" altLang="zh-CN"/>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8E5E-FC0C-4FD7-B244-271AAA9A5C8F}" type="slidenum">
              <a:rPr lang="en-US" altLang="zh-CN"/>
              <a:pPr/>
              <a:t>56</a:t>
            </a:fld>
            <a:endParaRPr lang="en-US" altLang="zh-CN"/>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8E5E-FC0C-4FD7-B244-271AAA9A5C8F}" type="slidenum">
              <a:rPr lang="en-US" altLang="zh-CN"/>
              <a:pPr/>
              <a:t>57</a:t>
            </a:fld>
            <a:endParaRPr lang="en-US" altLang="zh-CN"/>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47D36-7CBF-4DEB-87D0-9E56B30394FC}" type="slidenum">
              <a:rPr lang="en-US" altLang="zh-CN"/>
              <a:pPr/>
              <a:t>58</a:t>
            </a:fld>
            <a:endParaRPr lang="en-US" altLang="zh-CN"/>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47D36-7CBF-4DEB-87D0-9E56B30394FC}" type="slidenum">
              <a:rPr lang="en-US" altLang="zh-CN"/>
              <a:pPr/>
              <a:t>59</a:t>
            </a:fld>
            <a:endParaRPr lang="en-US" altLang="zh-CN"/>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D8214-CD35-446E-89B0-9B03985C7EFD}" type="slidenum">
              <a:rPr lang="en-US" altLang="zh-CN"/>
              <a:pPr/>
              <a:t>61</a:t>
            </a:fld>
            <a:endParaRPr lang="en-US" altLang="zh-CN"/>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A2FB1-E858-427E-A5C2-3DD5B048B49C}" type="slidenum">
              <a:rPr lang="en-US" altLang="zh-CN"/>
              <a:pPr/>
              <a:t>62</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644A8-C28B-4C50-9B9F-785F9A4FB994}" type="slidenum">
              <a:rPr lang="en-US" altLang="zh-CN"/>
              <a:pPr/>
              <a:t>63</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342BC-AB0F-415A-A0BA-509EE28B8790}" type="slidenum">
              <a:rPr lang="en-US" altLang="zh-CN"/>
              <a:pPr/>
              <a:t>8</a:t>
            </a:fld>
            <a:endParaRPr lang="en-US" altLang="zh-CN"/>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DB466-E460-49DF-91D8-725E3D74EE3C}" type="slidenum">
              <a:rPr lang="en-US" altLang="zh-CN"/>
              <a:pPr/>
              <a:t>64</a:t>
            </a:fld>
            <a:endParaRPr lang="en-US" altLang="zh-CN"/>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65</a:t>
            </a:fld>
            <a:endParaRPr lang="en-US" altLang="zh-CN"/>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66</a:t>
            </a:fld>
            <a:endParaRPr lang="en-US" altLang="zh-CN"/>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0935B-4DEA-4EF8-8239-91476F264453}" type="slidenum">
              <a:rPr lang="en-US" altLang="zh-CN"/>
              <a:pPr/>
              <a:t>67</a:t>
            </a:fld>
            <a:endParaRPr lang="en-US" altLang="zh-CN"/>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F9436-BE10-461D-964D-17CEE21827CB}" type="slidenum">
              <a:rPr lang="en-US" altLang="zh-CN"/>
              <a:pPr/>
              <a:t>9</a:t>
            </a:fld>
            <a:endParaRPr lang="en-US" altLang="zh-CN"/>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AC91-1C29-4F50-A8B3-5A76002797C2}" type="slidenum">
              <a:rPr lang="en-US" altLang="zh-CN"/>
              <a:pPr/>
              <a:t>11</a:t>
            </a:fld>
            <a:endParaRPr lang="en-US" altLang="zh-CN"/>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DB3FF-38D7-4F7A-813C-8A5E11986C5D}" type="slidenum">
              <a:rPr lang="en-US" altLang="zh-CN"/>
              <a:pPr/>
              <a:t>12</a:t>
            </a:fld>
            <a:endParaRPr lang="en-US" altLang="zh-CN"/>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E7F40-C913-42AF-A3E8-23007970080F}" type="slidenum">
              <a:rPr lang="en-US" altLang="zh-CN"/>
              <a:pPr/>
              <a:t>13</a:t>
            </a:fld>
            <a:endParaRPr lang="en-US" altLang="zh-CN"/>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4 </a:t>
            </a:r>
            <a:r>
              <a:rPr lang="zh-CN" altLang="zh-CN" dirty="0" smtClean="0"/>
              <a:t>章</a:t>
            </a:r>
            <a:r>
              <a:rPr lang="en-US" altLang="zh-CN" dirty="0" smtClean="0"/>
              <a:t>  </a:t>
            </a:r>
            <a:r>
              <a:rPr lang="zh-CN" altLang="en-US" dirty="0" smtClean="0"/>
              <a:t>网络</a:t>
            </a:r>
            <a:r>
              <a:rPr lang="zh-CN" altLang="zh-CN" dirty="0" smtClean="0"/>
              <a:t>层</a:t>
            </a:r>
            <a:endParaRPr lang="zh-CN" altLang="en-US" dirty="0"/>
          </a:p>
        </p:txBody>
      </p:sp>
      <p:sp>
        <p:nvSpPr>
          <p:cNvPr id="3" name="内容占位符 2"/>
          <p:cNvSpPr>
            <a:spLocks noGrp="1"/>
          </p:cNvSpPr>
          <p:nvPr>
            <p:ph idx="1"/>
          </p:nvPr>
        </p:nvSpPr>
        <p:spPr>
          <a:xfrm>
            <a:off x="560512" y="1124744"/>
            <a:ext cx="9066212" cy="5328592"/>
          </a:xfrm>
        </p:spPr>
        <p:txBody>
          <a:bodyPr/>
          <a:lstStyle/>
          <a:p>
            <a:pPr>
              <a:lnSpc>
                <a:spcPct val="200000"/>
              </a:lnSpc>
            </a:pPr>
            <a:r>
              <a:rPr lang="en-US" altLang="zh-CN" dirty="0" smtClean="0"/>
              <a:t>4.1  </a:t>
            </a:r>
            <a:r>
              <a:rPr lang="zh-CN" altLang="zh-CN" dirty="0"/>
              <a:t>网络层提供的两种服务</a:t>
            </a:r>
          </a:p>
          <a:p>
            <a:pPr>
              <a:lnSpc>
                <a:spcPct val="200000"/>
              </a:lnSpc>
            </a:pPr>
            <a:r>
              <a:rPr lang="en-US" altLang="zh-CN" dirty="0" smtClean="0"/>
              <a:t>4.2  </a:t>
            </a:r>
            <a:r>
              <a:rPr lang="zh-CN" altLang="zh-CN" dirty="0" smtClean="0"/>
              <a:t>网际协议</a:t>
            </a:r>
            <a:r>
              <a:rPr lang="en-US" altLang="zh-CN" dirty="0" smtClean="0"/>
              <a:t> IP</a:t>
            </a:r>
          </a:p>
          <a:p>
            <a:pPr>
              <a:lnSpc>
                <a:spcPct val="200000"/>
              </a:lnSpc>
              <a:buFont typeface="Wingdings" panose="05000000000000000000" pitchFamily="2" charset="2"/>
              <a:buChar char="ü"/>
            </a:pPr>
            <a:r>
              <a:rPr lang="en-US" altLang="zh-CN" dirty="0" smtClean="0">
                <a:solidFill>
                  <a:srgbClr val="FF0000"/>
                </a:solidFill>
              </a:rPr>
              <a:t>IP</a:t>
            </a:r>
            <a:r>
              <a:rPr lang="zh-CN" altLang="en-US" dirty="0" smtClean="0">
                <a:solidFill>
                  <a:srgbClr val="FF0000"/>
                </a:solidFill>
              </a:rPr>
              <a:t>地址的格式（</a:t>
            </a:r>
            <a:r>
              <a:rPr lang="en-US" altLang="zh-CN" dirty="0" smtClean="0">
                <a:solidFill>
                  <a:srgbClr val="FF0000"/>
                </a:solidFill>
              </a:rPr>
              <a:t>32bit</a:t>
            </a:r>
            <a:r>
              <a:rPr lang="zh-CN" altLang="en-US" dirty="0" smtClean="0">
                <a:solidFill>
                  <a:srgbClr val="FF0000"/>
                </a:solidFill>
              </a:rPr>
              <a:t>、点分十进制）</a:t>
            </a:r>
            <a:endParaRPr lang="en-US" altLang="zh-CN" dirty="0" smtClean="0">
              <a:solidFill>
                <a:srgbClr val="FF0000"/>
              </a:solidFill>
            </a:endParaRPr>
          </a:p>
          <a:p>
            <a:pPr>
              <a:lnSpc>
                <a:spcPct val="200000"/>
              </a:lnSpc>
              <a:buFont typeface="Wingdings" panose="05000000000000000000" pitchFamily="2" charset="2"/>
              <a:buChar char="ü"/>
            </a:pPr>
            <a:r>
              <a:rPr lang="en-US" altLang="zh-CN" dirty="0" smtClean="0">
                <a:solidFill>
                  <a:srgbClr val="FF0000"/>
                </a:solidFill>
              </a:rPr>
              <a:t>IP</a:t>
            </a:r>
            <a:r>
              <a:rPr lang="zh-CN" altLang="en-US" dirty="0" smtClean="0">
                <a:solidFill>
                  <a:srgbClr val="FF0000"/>
                </a:solidFill>
              </a:rPr>
              <a:t>地址的分类（</a:t>
            </a:r>
            <a:r>
              <a:rPr lang="en-US" altLang="zh-CN" dirty="0" smtClean="0">
                <a:solidFill>
                  <a:srgbClr val="FF0000"/>
                </a:solidFill>
              </a:rPr>
              <a:t>A</a:t>
            </a:r>
            <a:r>
              <a:rPr lang="zh-CN" altLang="en-US" dirty="0" smtClean="0">
                <a:solidFill>
                  <a:srgbClr val="FF0000"/>
                </a:solidFill>
              </a:rPr>
              <a:t>、</a:t>
            </a:r>
            <a:r>
              <a:rPr lang="en-US" altLang="zh-CN" dirty="0" smtClean="0">
                <a:solidFill>
                  <a:srgbClr val="FF0000"/>
                </a:solidFill>
              </a:rPr>
              <a:t>B</a:t>
            </a:r>
            <a:r>
              <a:rPr lang="zh-CN" altLang="en-US" dirty="0" smtClean="0">
                <a:solidFill>
                  <a:srgbClr val="FF0000"/>
                </a:solidFill>
              </a:rPr>
              <a:t>、</a:t>
            </a:r>
            <a:r>
              <a:rPr lang="en-US" altLang="zh-CN" dirty="0" smtClean="0">
                <a:solidFill>
                  <a:srgbClr val="FF0000"/>
                </a:solidFill>
              </a:rPr>
              <a:t>C</a:t>
            </a:r>
            <a:r>
              <a:rPr lang="zh-CN" altLang="en-US" dirty="0" smtClean="0">
                <a:solidFill>
                  <a:srgbClr val="FF0000"/>
                </a:solidFill>
              </a:rPr>
              <a:t>、</a:t>
            </a:r>
            <a:r>
              <a:rPr lang="en-US" altLang="zh-CN" dirty="0" smtClean="0">
                <a:solidFill>
                  <a:srgbClr val="FF0000"/>
                </a:solidFill>
              </a:rPr>
              <a:t>D</a:t>
            </a:r>
            <a:r>
              <a:rPr lang="zh-CN" altLang="en-US" dirty="0" smtClean="0">
                <a:solidFill>
                  <a:srgbClr val="FF0000"/>
                </a:solidFill>
              </a:rPr>
              <a:t>、</a:t>
            </a:r>
            <a:r>
              <a:rPr lang="en-US" altLang="zh-CN" dirty="0" smtClean="0">
                <a:solidFill>
                  <a:srgbClr val="FF0000"/>
                </a:solidFill>
              </a:rPr>
              <a:t>E</a:t>
            </a:r>
            <a:r>
              <a:rPr lang="zh-CN" altLang="en-US" dirty="0" smtClean="0">
                <a:solidFill>
                  <a:srgbClr val="FF0000"/>
                </a:solidFill>
              </a:rPr>
              <a:t>五类）</a:t>
            </a:r>
            <a:endParaRPr lang="en-US" altLang="zh-CN" dirty="0" smtClean="0">
              <a:solidFill>
                <a:srgbClr val="FF0000"/>
              </a:solidFill>
            </a:endParaRPr>
          </a:p>
          <a:p>
            <a:pPr>
              <a:lnSpc>
                <a:spcPct val="200000"/>
              </a:lnSpc>
              <a:buFont typeface="Wingdings" panose="05000000000000000000" pitchFamily="2" charset="2"/>
              <a:buChar char="ü"/>
            </a:pPr>
            <a:r>
              <a:rPr lang="zh-CN" altLang="en-US" dirty="0">
                <a:solidFill>
                  <a:srgbClr val="FF0000"/>
                </a:solidFill>
              </a:rPr>
              <a:t>同一</a:t>
            </a:r>
            <a:r>
              <a:rPr lang="zh-CN" altLang="en-US" dirty="0" smtClean="0">
                <a:solidFill>
                  <a:srgbClr val="FF0000"/>
                </a:solidFill>
              </a:rPr>
              <a:t>个网络的主机，必须具有相同的网络号</a:t>
            </a:r>
            <a:endParaRPr lang="zh-CN" altLang="zh-CN" dirty="0">
              <a:solidFill>
                <a:srgbClr val="FF0000"/>
              </a:solidFill>
            </a:endParaRPr>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lstStyle/>
          <a:p>
            <a:pPr algn="ctr"/>
            <a:r>
              <a:rPr lang="zh-CN" altLang="en-US" dirty="0"/>
              <a:t>划分子网后变成了三级结构 </a:t>
            </a:r>
            <a:endParaRPr lang="en-US" altLang="zh-CN" dirty="0"/>
          </a:p>
        </p:txBody>
      </p:sp>
      <p:sp>
        <p:nvSpPr>
          <p:cNvPr id="1393667" name="Rectangle 3"/>
          <p:cNvSpPr>
            <a:spLocks noGrp="1" noChangeArrowheads="1"/>
          </p:cNvSpPr>
          <p:nvPr>
            <p:ph type="body" idx="1"/>
          </p:nvPr>
        </p:nvSpPr>
        <p:spPr/>
        <p:txBody>
          <a:bodyPr/>
          <a:lstStyle/>
          <a:p>
            <a:r>
              <a:rPr lang="zh-CN" altLang="en-US" dirty="0">
                <a:solidFill>
                  <a:srgbClr val="FF0000"/>
                </a:solidFill>
              </a:rPr>
              <a:t>优点</a:t>
            </a:r>
          </a:p>
          <a:p>
            <a:pPr lvl="1"/>
            <a:r>
              <a:rPr lang="zh-CN" altLang="en-US" dirty="0"/>
              <a:t>减少</a:t>
            </a:r>
            <a:r>
              <a:rPr lang="zh-CN" altLang="en-US" dirty="0" smtClean="0"/>
              <a:t>了 </a:t>
            </a:r>
            <a:r>
              <a:rPr lang="en-US" altLang="zh-CN" dirty="0" smtClean="0"/>
              <a:t>IP </a:t>
            </a:r>
            <a:r>
              <a:rPr lang="zh-CN" altLang="en-US" dirty="0" smtClean="0"/>
              <a:t>地址</a:t>
            </a:r>
            <a:r>
              <a:rPr lang="zh-CN" altLang="en-US" dirty="0"/>
              <a:t>的浪费</a:t>
            </a:r>
          </a:p>
          <a:p>
            <a:pPr lvl="1"/>
            <a:r>
              <a:rPr lang="zh-CN" altLang="en-US" dirty="0"/>
              <a:t>使网络的组织更加灵活</a:t>
            </a:r>
          </a:p>
          <a:p>
            <a:pPr lvl="1"/>
            <a:r>
              <a:rPr lang="zh-CN" altLang="en-US" dirty="0"/>
              <a:t>更便于维护和管理</a:t>
            </a:r>
          </a:p>
          <a:p>
            <a:r>
              <a:rPr lang="zh-CN" altLang="en-US" dirty="0" smtClean="0">
                <a:solidFill>
                  <a:srgbClr val="0000FF"/>
                </a:solidFill>
              </a:rPr>
              <a:t>划分</a:t>
            </a:r>
            <a:r>
              <a:rPr lang="zh-CN" altLang="en-US" dirty="0">
                <a:solidFill>
                  <a:srgbClr val="0000FF"/>
                </a:solidFill>
              </a:rPr>
              <a:t>子网纯属一个单位内部的事情，对外部网络</a:t>
            </a:r>
            <a:r>
              <a:rPr lang="zh-CN" altLang="en-US" dirty="0" smtClean="0">
                <a:solidFill>
                  <a:srgbClr val="0000FF"/>
                </a:solidFill>
              </a:rPr>
              <a:t>透明，</a:t>
            </a:r>
            <a:r>
              <a:rPr lang="zh-CN" altLang="en-US" dirty="0" smtClean="0"/>
              <a:t>对外</a:t>
            </a:r>
            <a:r>
              <a:rPr lang="zh-CN" altLang="en-US" dirty="0"/>
              <a:t>仍然表现为没有划分子网的一个</a:t>
            </a:r>
            <a:r>
              <a:rPr lang="zh-CN" altLang="en-US" dirty="0" smtClean="0"/>
              <a:t>网络。</a:t>
            </a:r>
            <a:endParaRPr lang="zh-CN" altLang="en-US" dirty="0"/>
          </a:p>
        </p:txBody>
      </p:sp>
    </p:spTree>
    <p:extLst>
      <p:ext uri="{BB962C8B-B14F-4D97-AF65-F5344CB8AC3E}">
        <p14:creationId xmlns:p14="http://schemas.microsoft.com/office/powerpoint/2010/main" val="1038510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r>
              <a:rPr lang="en-US" altLang="zh-CN" dirty="0"/>
              <a:t>2.  </a:t>
            </a:r>
            <a:r>
              <a:rPr lang="zh-CN" altLang="en-US" dirty="0"/>
              <a:t>子网掩码</a:t>
            </a:r>
          </a:p>
        </p:txBody>
      </p:sp>
      <p:sp>
        <p:nvSpPr>
          <p:cNvPr id="507906" name="Rectangle 2"/>
          <p:cNvSpPr>
            <a:spLocks noGrp="1" noChangeArrowheads="1"/>
          </p:cNvSpPr>
          <p:nvPr>
            <p:ph idx="1"/>
          </p:nvPr>
        </p:nvSpPr>
        <p:spPr/>
        <p:txBody>
          <a:bodyPr/>
          <a:lstStyle/>
          <a:p>
            <a:pPr algn="just"/>
            <a:r>
              <a:rPr lang="zh-CN" altLang="en-US" dirty="0"/>
              <a:t>从一个</a:t>
            </a:r>
            <a:r>
              <a:rPr lang="zh-CN" altLang="en-US" sz="2000" dirty="0"/>
              <a:t> </a:t>
            </a:r>
            <a:r>
              <a:rPr lang="en-US" altLang="zh-CN" dirty="0"/>
              <a:t>IP</a:t>
            </a:r>
            <a:r>
              <a:rPr lang="en-US" altLang="zh-CN" sz="2000" dirty="0"/>
              <a:t> </a:t>
            </a:r>
            <a:r>
              <a:rPr lang="zh-CN" altLang="en-US" dirty="0"/>
              <a:t>数据报的首部并</a:t>
            </a:r>
            <a:r>
              <a:rPr lang="zh-CN" altLang="en-US" dirty="0">
                <a:solidFill>
                  <a:srgbClr val="FF0000"/>
                </a:solidFill>
              </a:rPr>
              <a:t>无法判断</a:t>
            </a:r>
            <a:r>
              <a:rPr lang="zh-CN" altLang="en-US" dirty="0"/>
              <a:t>源主机或目的主机所连接的网络是否进行了子网划分。</a:t>
            </a:r>
          </a:p>
          <a:p>
            <a:pPr algn="just"/>
            <a:r>
              <a:rPr lang="zh-CN" altLang="en-US" dirty="0"/>
              <a:t>使用</a:t>
            </a:r>
            <a:r>
              <a:rPr lang="zh-CN" altLang="en-US" dirty="0">
                <a:solidFill>
                  <a:srgbClr val="FF0000"/>
                </a:solidFill>
              </a:rPr>
              <a:t>子网掩码</a:t>
            </a:r>
            <a:r>
              <a:rPr lang="en-US" altLang="zh-CN" dirty="0"/>
              <a:t>(subnet mask)</a:t>
            </a:r>
            <a:r>
              <a:rPr lang="zh-CN" altLang="en-US" dirty="0"/>
              <a:t>可以找出 </a:t>
            </a:r>
            <a:r>
              <a:rPr lang="en-US" altLang="zh-CN" dirty="0"/>
              <a:t>IP </a:t>
            </a:r>
            <a:r>
              <a:rPr lang="zh-CN" altLang="en-US" dirty="0"/>
              <a:t>地址中的子网部分。  </a:t>
            </a:r>
            <a:endParaRPr lang="en-US" altLang="zh-CN" dirty="0" smtClean="0"/>
          </a:p>
          <a:p>
            <a:pPr>
              <a:buNone/>
            </a:pPr>
            <a:r>
              <a:rPr lang="zh-CN" altLang="en-US" dirty="0">
                <a:solidFill>
                  <a:srgbClr val="0000FF"/>
                </a:solidFill>
              </a:rPr>
              <a:t>规则：</a:t>
            </a:r>
          </a:p>
          <a:p>
            <a:r>
              <a:rPr lang="zh-CN" altLang="en-US" dirty="0"/>
              <a:t>子网</a:t>
            </a:r>
            <a:r>
              <a:rPr lang="zh-CN" altLang="en-US" dirty="0" smtClean="0"/>
              <a:t>掩码长度＝</a:t>
            </a:r>
            <a:r>
              <a:rPr lang="en-US" altLang="zh-CN" dirty="0"/>
              <a:t>32</a:t>
            </a:r>
            <a:r>
              <a:rPr lang="zh-CN" altLang="en-US" dirty="0"/>
              <a:t>位</a:t>
            </a:r>
          </a:p>
          <a:p>
            <a:r>
              <a:rPr lang="zh-CN" altLang="en-US" dirty="0">
                <a:solidFill>
                  <a:srgbClr val="FF0000"/>
                </a:solidFill>
              </a:rPr>
              <a:t>某位＝</a:t>
            </a:r>
            <a:r>
              <a:rPr lang="en-US" altLang="zh-CN" dirty="0">
                <a:solidFill>
                  <a:srgbClr val="FF0000"/>
                </a:solidFill>
              </a:rPr>
              <a:t>1</a:t>
            </a:r>
            <a:r>
              <a:rPr lang="zh-CN" altLang="en-US" dirty="0">
                <a:solidFill>
                  <a:srgbClr val="FF0000"/>
                </a:solidFill>
              </a:rPr>
              <a:t>：</a:t>
            </a:r>
            <a:r>
              <a:rPr lang="en-US" altLang="zh-CN" dirty="0"/>
              <a:t>IP</a:t>
            </a:r>
            <a:r>
              <a:rPr lang="zh-CN" altLang="en-US" dirty="0"/>
              <a:t>地址中的对应位为</a:t>
            </a:r>
            <a:r>
              <a:rPr lang="zh-CN" altLang="en-US" dirty="0" smtClean="0"/>
              <a:t>网络号和子网号</a:t>
            </a:r>
            <a:endParaRPr lang="en-US" altLang="zh-CN" dirty="0"/>
          </a:p>
          <a:p>
            <a:r>
              <a:rPr lang="zh-CN" altLang="en-US" dirty="0">
                <a:solidFill>
                  <a:srgbClr val="FF0000"/>
                </a:solidFill>
              </a:rPr>
              <a:t>某位＝</a:t>
            </a:r>
            <a:r>
              <a:rPr lang="en-US" altLang="zh-CN" dirty="0">
                <a:solidFill>
                  <a:srgbClr val="FF0000"/>
                </a:solidFill>
              </a:rPr>
              <a:t>0</a:t>
            </a:r>
            <a:r>
              <a:rPr lang="zh-CN" altLang="en-US" dirty="0">
                <a:solidFill>
                  <a:srgbClr val="FF0000"/>
                </a:solidFill>
              </a:rPr>
              <a:t>：</a:t>
            </a:r>
            <a:r>
              <a:rPr lang="en-US" altLang="zh-CN" dirty="0"/>
              <a:t>IP</a:t>
            </a:r>
            <a:r>
              <a:rPr lang="zh-CN" altLang="en-US" dirty="0"/>
              <a:t>地址中的对应位</a:t>
            </a:r>
            <a:r>
              <a:rPr lang="zh-CN" altLang="en-US" dirty="0" smtClean="0"/>
              <a:t>为主机号</a:t>
            </a:r>
            <a:endParaRPr lang="zh-CN" altLang="en-US" dirty="0"/>
          </a:p>
        </p:txBody>
      </p:sp>
    </p:spTree>
    <p:extLst>
      <p:ext uri="{BB962C8B-B14F-4D97-AF65-F5344CB8AC3E}">
        <p14:creationId xmlns:p14="http://schemas.microsoft.com/office/powerpoint/2010/main" val="3001373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790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790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79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Grp="1" noChangeArrowheads="1"/>
          </p:cNvSpPr>
          <p:nvPr>
            <p:ph type="title"/>
          </p:nvPr>
        </p:nvSpPr>
        <p:spPr/>
        <p:txBody>
          <a:bodyPr/>
          <a:lstStyle/>
          <a:p>
            <a:pPr algn="ctr"/>
            <a:r>
              <a:rPr lang="en-US" altLang="zh-CN"/>
              <a:t>IP </a:t>
            </a:r>
            <a:r>
              <a:rPr lang="zh-CN" altLang="en-US"/>
              <a:t>地址的各字段和子网掩码 </a:t>
            </a:r>
          </a:p>
        </p:txBody>
      </p:sp>
      <p:sp>
        <p:nvSpPr>
          <p:cNvPr id="508930" name="Rectangle 2"/>
          <p:cNvSpPr>
            <a:spLocks noChangeArrowheads="1"/>
          </p:cNvSpPr>
          <p:nvPr/>
        </p:nvSpPr>
        <p:spPr bwMode="auto">
          <a:xfrm>
            <a:off x="1935621" y="3140994"/>
            <a:ext cx="7702947" cy="4730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1" name="Rectangle 3"/>
          <p:cNvSpPr>
            <a:spLocks noChangeArrowheads="1"/>
          </p:cNvSpPr>
          <p:nvPr/>
        </p:nvSpPr>
        <p:spPr bwMode="auto">
          <a:xfrm>
            <a:off x="1935621" y="1867818"/>
            <a:ext cx="7702947" cy="463550"/>
          </a:xfrm>
          <a:prstGeom prst="rect">
            <a:avLst/>
          </a:prstGeom>
          <a:solidFill>
            <a:srgbClr val="CCEC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3" name="Line 5"/>
          <p:cNvSpPr>
            <a:spLocks noChangeShapeType="1"/>
          </p:cNvSpPr>
          <p:nvPr/>
        </p:nvSpPr>
        <p:spPr bwMode="auto">
          <a:xfrm>
            <a:off x="1973455" y="3904581"/>
            <a:ext cx="5682192" cy="635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34" name="Line 6"/>
          <p:cNvSpPr>
            <a:spLocks noChangeShapeType="1"/>
          </p:cNvSpPr>
          <p:nvPr/>
        </p:nvSpPr>
        <p:spPr bwMode="auto">
          <a:xfrm flipV="1">
            <a:off x="7690043" y="3904581"/>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36" name="Rectangle 8"/>
          <p:cNvSpPr>
            <a:spLocks noChangeArrowheads="1"/>
          </p:cNvSpPr>
          <p:nvPr/>
        </p:nvSpPr>
        <p:spPr bwMode="auto">
          <a:xfrm>
            <a:off x="1951099" y="1880519"/>
            <a:ext cx="3781821" cy="4429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7" name="Rectangle 9"/>
          <p:cNvSpPr>
            <a:spLocks noChangeArrowheads="1"/>
          </p:cNvSpPr>
          <p:nvPr/>
        </p:nvSpPr>
        <p:spPr bwMode="auto">
          <a:xfrm>
            <a:off x="2601181" y="1845594"/>
            <a:ext cx="3603552"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CC"/>
                </a:solidFill>
                <a:latin typeface="+mn-lt"/>
                <a:ea typeface="黑体" pitchFamily="2" charset="-122"/>
              </a:rPr>
              <a:t>145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13            </a:t>
            </a:r>
            <a:r>
              <a:rPr kumimoji="1" lang="en-US" altLang="zh-CN" sz="2800" b="1" dirty="0">
                <a:solidFill>
                  <a:srgbClr val="0000CC"/>
                </a:solidFill>
                <a:latin typeface="+mn-lt"/>
                <a:ea typeface="黑体" pitchFamily="2" charset="-122"/>
              </a:rPr>
              <a:t>.</a:t>
            </a:r>
          </a:p>
        </p:txBody>
      </p:sp>
      <p:sp>
        <p:nvSpPr>
          <p:cNvPr id="508938" name="Rectangle 10"/>
          <p:cNvSpPr>
            <a:spLocks noChangeArrowheads="1"/>
          </p:cNvSpPr>
          <p:nvPr/>
        </p:nvSpPr>
        <p:spPr bwMode="auto">
          <a:xfrm>
            <a:off x="6658168" y="1845594"/>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
        <p:nvSpPr>
          <p:cNvPr id="508939" name="Rectangle 11"/>
          <p:cNvSpPr>
            <a:spLocks noChangeArrowheads="1"/>
          </p:cNvSpPr>
          <p:nvPr/>
        </p:nvSpPr>
        <p:spPr bwMode="auto">
          <a:xfrm>
            <a:off x="344488" y="1880518"/>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两级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0" name="Rectangle 12"/>
          <p:cNvSpPr>
            <a:spLocks noChangeArrowheads="1"/>
          </p:cNvSpPr>
          <p:nvPr/>
        </p:nvSpPr>
        <p:spPr bwMode="auto">
          <a:xfrm>
            <a:off x="3191069" y="3799807"/>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1" name="Line 13"/>
          <p:cNvSpPr>
            <a:spLocks noChangeShapeType="1"/>
          </p:cNvSpPr>
          <p:nvPr/>
        </p:nvSpPr>
        <p:spPr bwMode="auto">
          <a:xfrm>
            <a:off x="5741520" y="1875757"/>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2" name="Rectangle 14"/>
          <p:cNvSpPr>
            <a:spLocks noChangeArrowheads="1"/>
          </p:cNvSpPr>
          <p:nvPr/>
        </p:nvSpPr>
        <p:spPr bwMode="auto">
          <a:xfrm>
            <a:off x="3148074" y="3710906"/>
            <a:ext cx="341119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子网号为 </a:t>
            </a:r>
            <a:r>
              <a:rPr kumimoji="1" lang="en-US" altLang="zh-CN" sz="2000" b="1">
                <a:solidFill>
                  <a:srgbClr val="0000CC"/>
                </a:solidFill>
                <a:latin typeface="+mn-lt"/>
                <a:ea typeface="黑体" pitchFamily="2" charset="-122"/>
              </a:rPr>
              <a:t>3 </a:t>
            </a:r>
            <a:r>
              <a:rPr kumimoji="1" lang="zh-CN" altLang="en-US" sz="2000" b="1">
                <a:solidFill>
                  <a:srgbClr val="0000CC"/>
                </a:solidFill>
                <a:latin typeface="+mn-lt"/>
                <a:ea typeface="黑体" pitchFamily="2" charset="-122"/>
              </a:rPr>
              <a:t>的网络的网络号</a:t>
            </a:r>
          </a:p>
        </p:txBody>
      </p:sp>
      <p:sp>
        <p:nvSpPr>
          <p:cNvPr id="508943" name="Rectangle 15"/>
          <p:cNvSpPr>
            <a:spLocks noChangeArrowheads="1"/>
          </p:cNvSpPr>
          <p:nvPr/>
        </p:nvSpPr>
        <p:spPr bwMode="auto">
          <a:xfrm>
            <a:off x="1964857" y="3161631"/>
            <a:ext cx="5707988"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6" name="Rectangle 18"/>
          <p:cNvSpPr>
            <a:spLocks noChangeArrowheads="1"/>
          </p:cNvSpPr>
          <p:nvPr/>
        </p:nvSpPr>
        <p:spPr bwMode="auto">
          <a:xfrm>
            <a:off x="344488" y="3161631"/>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7" name="Rectangle 19"/>
          <p:cNvSpPr>
            <a:spLocks noChangeArrowheads="1"/>
          </p:cNvSpPr>
          <p:nvPr/>
        </p:nvSpPr>
        <p:spPr bwMode="auto">
          <a:xfrm>
            <a:off x="8266174" y="3799806"/>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8" name="Line 20"/>
          <p:cNvSpPr>
            <a:spLocks noChangeShapeType="1"/>
          </p:cNvSpPr>
          <p:nvPr/>
        </p:nvSpPr>
        <p:spPr bwMode="auto">
          <a:xfrm>
            <a:off x="5741520" y="3160043"/>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9" name="Rectangle 21"/>
          <p:cNvSpPr>
            <a:spLocks noChangeArrowheads="1"/>
          </p:cNvSpPr>
          <p:nvPr/>
        </p:nvSpPr>
        <p:spPr bwMode="auto">
          <a:xfrm>
            <a:off x="8211141" y="3645818"/>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51" name="Line 23"/>
          <p:cNvSpPr>
            <a:spLocks noChangeShapeType="1"/>
          </p:cNvSpPr>
          <p:nvPr/>
        </p:nvSpPr>
        <p:spPr bwMode="auto">
          <a:xfrm>
            <a:off x="7690043" y="3147343"/>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55" name="Line 27"/>
          <p:cNvSpPr>
            <a:spLocks noChangeShapeType="1"/>
          </p:cNvSpPr>
          <p:nvPr/>
        </p:nvSpPr>
        <p:spPr bwMode="auto">
          <a:xfrm>
            <a:off x="1949379" y="3652168"/>
            <a:ext cx="0" cy="393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6" name="Line 28"/>
          <p:cNvSpPr>
            <a:spLocks noChangeShapeType="1"/>
          </p:cNvSpPr>
          <p:nvPr/>
        </p:nvSpPr>
        <p:spPr bwMode="auto">
          <a:xfrm>
            <a:off x="7690043" y="2637757"/>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7" name="Rectangle 29"/>
          <p:cNvSpPr>
            <a:spLocks noChangeArrowheads="1"/>
          </p:cNvSpPr>
          <p:nvPr/>
        </p:nvSpPr>
        <p:spPr bwMode="auto">
          <a:xfrm>
            <a:off x="344488" y="4149056"/>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8958" name="Line 30"/>
          <p:cNvSpPr>
            <a:spLocks noChangeShapeType="1"/>
          </p:cNvSpPr>
          <p:nvPr/>
        </p:nvSpPr>
        <p:spPr bwMode="auto">
          <a:xfrm>
            <a:off x="1949379" y="1588418"/>
            <a:ext cx="377322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9" name="Line 31"/>
          <p:cNvSpPr>
            <a:spLocks noChangeShapeType="1"/>
          </p:cNvSpPr>
          <p:nvPr/>
        </p:nvSpPr>
        <p:spPr bwMode="auto">
          <a:xfrm>
            <a:off x="1949379" y="1377281"/>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0" name="Line 32"/>
          <p:cNvSpPr>
            <a:spLocks noChangeShapeType="1"/>
          </p:cNvSpPr>
          <p:nvPr/>
        </p:nvSpPr>
        <p:spPr bwMode="auto">
          <a:xfrm>
            <a:off x="9638568" y="137728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1" name="Rectangle 33"/>
          <p:cNvSpPr>
            <a:spLocks noChangeArrowheads="1"/>
          </p:cNvSpPr>
          <p:nvPr/>
        </p:nvSpPr>
        <p:spPr bwMode="auto">
          <a:xfrm>
            <a:off x="3356169" y="1340768"/>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62" name="Line 34"/>
          <p:cNvSpPr>
            <a:spLocks noChangeShapeType="1"/>
          </p:cNvSpPr>
          <p:nvPr/>
        </p:nvSpPr>
        <p:spPr bwMode="auto">
          <a:xfrm>
            <a:off x="5770756" y="1588418"/>
            <a:ext cx="388157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3" name="Rectangle 35"/>
          <p:cNvSpPr>
            <a:spLocks noChangeArrowheads="1"/>
          </p:cNvSpPr>
          <p:nvPr/>
        </p:nvSpPr>
        <p:spPr bwMode="auto">
          <a:xfrm>
            <a:off x="7196464" y="1340768"/>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64" name="Line 36"/>
          <p:cNvSpPr>
            <a:spLocks noChangeShapeType="1"/>
          </p:cNvSpPr>
          <p:nvPr/>
        </p:nvSpPr>
        <p:spPr bwMode="auto">
          <a:xfrm>
            <a:off x="5741520" y="1377281"/>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5" name="Line 37"/>
          <p:cNvSpPr>
            <a:spLocks noChangeShapeType="1"/>
          </p:cNvSpPr>
          <p:nvPr/>
        </p:nvSpPr>
        <p:spPr bwMode="auto">
          <a:xfrm flipV="1">
            <a:off x="1949379" y="2839368"/>
            <a:ext cx="3786981"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6" name="Line 38"/>
          <p:cNvSpPr>
            <a:spLocks noChangeShapeType="1"/>
          </p:cNvSpPr>
          <p:nvPr/>
        </p:nvSpPr>
        <p:spPr bwMode="auto">
          <a:xfrm>
            <a:off x="1949379" y="2640931"/>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7" name="Line 39"/>
          <p:cNvSpPr>
            <a:spLocks noChangeShapeType="1"/>
          </p:cNvSpPr>
          <p:nvPr/>
        </p:nvSpPr>
        <p:spPr bwMode="auto">
          <a:xfrm>
            <a:off x="9638568" y="264093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9" name="Line 41"/>
          <p:cNvSpPr>
            <a:spLocks noChangeShapeType="1"/>
          </p:cNvSpPr>
          <p:nvPr/>
        </p:nvSpPr>
        <p:spPr bwMode="auto">
          <a:xfrm flipV="1">
            <a:off x="5770756" y="2839368"/>
            <a:ext cx="3867812"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1" name="Line 43"/>
          <p:cNvSpPr>
            <a:spLocks noChangeShapeType="1"/>
          </p:cNvSpPr>
          <p:nvPr/>
        </p:nvSpPr>
        <p:spPr bwMode="auto">
          <a:xfrm>
            <a:off x="5741520" y="2640931"/>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2" name="Line 44"/>
          <p:cNvSpPr>
            <a:spLocks noChangeShapeType="1"/>
          </p:cNvSpPr>
          <p:nvPr/>
        </p:nvSpPr>
        <p:spPr bwMode="auto">
          <a:xfrm>
            <a:off x="7672845" y="3704557"/>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3" name="Line 45"/>
          <p:cNvSpPr>
            <a:spLocks noChangeShapeType="1"/>
          </p:cNvSpPr>
          <p:nvPr/>
        </p:nvSpPr>
        <p:spPr bwMode="auto">
          <a:xfrm>
            <a:off x="9638568" y="3652169"/>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4" name="Rectangle 46"/>
          <p:cNvSpPr>
            <a:spLocks noChangeArrowheads="1"/>
          </p:cNvSpPr>
          <p:nvPr/>
        </p:nvSpPr>
        <p:spPr bwMode="auto">
          <a:xfrm>
            <a:off x="729402" y="4999956"/>
            <a:ext cx="120866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子网的</a:t>
            </a:r>
          </a:p>
          <a:p>
            <a:pPr algn="ctr" defTabSz="762000" eaLnBrk="0" hangingPunct="0"/>
            <a:r>
              <a:rPr kumimoji="1" lang="zh-CN" altLang="en-US" sz="2000" b="1">
                <a:solidFill>
                  <a:srgbClr val="0000CC"/>
                </a:solidFill>
                <a:latin typeface="+mn-lt"/>
                <a:ea typeface="黑体" pitchFamily="2" charset="-122"/>
              </a:rPr>
              <a:t>网络地址</a:t>
            </a:r>
          </a:p>
        </p:txBody>
      </p:sp>
      <p:sp>
        <p:nvSpPr>
          <p:cNvPr id="508975" name="Rectangle 47"/>
          <p:cNvSpPr>
            <a:spLocks noChangeArrowheads="1"/>
          </p:cNvSpPr>
          <p:nvPr/>
        </p:nvSpPr>
        <p:spPr bwMode="auto">
          <a:xfrm>
            <a:off x="7672846" y="4293518"/>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6" name="Rectangle 48"/>
          <p:cNvSpPr>
            <a:spLocks noChangeArrowheads="1"/>
          </p:cNvSpPr>
          <p:nvPr/>
        </p:nvSpPr>
        <p:spPr bwMode="auto">
          <a:xfrm>
            <a:off x="1976895" y="4293518"/>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08977" name="Group 49"/>
          <p:cNvGrpSpPr>
            <a:grpSpLocks/>
          </p:cNvGrpSpPr>
          <p:nvPr/>
        </p:nvGrpSpPr>
        <p:grpSpPr bwMode="auto">
          <a:xfrm>
            <a:off x="2081802" y="4337981"/>
            <a:ext cx="7486254" cy="412751"/>
            <a:chOff x="1205" y="3120"/>
            <a:chExt cx="4353" cy="260"/>
          </a:xfrm>
        </p:grpSpPr>
        <p:sp>
          <p:nvSpPr>
            <p:cNvPr id="508978" name="Rectangle 50"/>
            <p:cNvSpPr>
              <a:spLocks noChangeArrowheads="1"/>
            </p:cNvSpPr>
            <p:nvPr/>
          </p:nvSpPr>
          <p:spPr bwMode="auto">
            <a:xfrm>
              <a:off x="1205" y="3120"/>
              <a:ext cx="32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1 1 1 1 1 1 1 1 1 1 1 1 1 1 1 1   1 1 1 1 1 1 1 1</a:t>
              </a:r>
            </a:p>
          </p:txBody>
        </p:sp>
        <p:sp>
          <p:nvSpPr>
            <p:cNvPr id="508979" name="Rectangle 51"/>
            <p:cNvSpPr>
              <a:spLocks noChangeArrowheads="1"/>
            </p:cNvSpPr>
            <p:nvPr/>
          </p:nvSpPr>
          <p:spPr bwMode="auto">
            <a:xfrm>
              <a:off x="4452" y="3120"/>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08980" name="Line 52"/>
          <p:cNvSpPr>
            <a:spLocks noChangeShapeType="1"/>
          </p:cNvSpPr>
          <p:nvPr/>
        </p:nvSpPr>
        <p:spPr bwMode="auto">
          <a:xfrm>
            <a:off x="5741520" y="4293518"/>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1" name="Rectangle 53"/>
          <p:cNvSpPr>
            <a:spLocks noChangeArrowheads="1"/>
          </p:cNvSpPr>
          <p:nvPr/>
        </p:nvSpPr>
        <p:spPr bwMode="auto">
          <a:xfrm>
            <a:off x="7672846" y="5157118"/>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2" name="Rectangle 54"/>
          <p:cNvSpPr>
            <a:spLocks noChangeArrowheads="1"/>
          </p:cNvSpPr>
          <p:nvPr/>
        </p:nvSpPr>
        <p:spPr bwMode="auto">
          <a:xfrm>
            <a:off x="1976895" y="5157118"/>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3" name="Line 55"/>
          <p:cNvSpPr>
            <a:spLocks noChangeShapeType="1"/>
          </p:cNvSpPr>
          <p:nvPr/>
        </p:nvSpPr>
        <p:spPr bwMode="auto">
          <a:xfrm>
            <a:off x="5741520" y="5157118"/>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6" name="Rectangle 58"/>
          <p:cNvSpPr>
            <a:spLocks noChangeArrowheads="1"/>
          </p:cNvSpPr>
          <p:nvPr/>
        </p:nvSpPr>
        <p:spPr bwMode="auto">
          <a:xfrm>
            <a:off x="8451911" y="5180931"/>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sp>
        <p:nvSpPr>
          <p:cNvPr id="508988" name="Rectangle 60"/>
          <p:cNvSpPr>
            <a:spLocks noChangeArrowheads="1"/>
          </p:cNvSpPr>
          <p:nvPr/>
        </p:nvSpPr>
        <p:spPr bwMode="auto">
          <a:xfrm>
            <a:off x="3381966"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53" name="Rectangle 25"/>
          <p:cNvSpPr>
            <a:spLocks noChangeArrowheads="1"/>
          </p:cNvSpPr>
          <p:nvPr/>
        </p:nvSpPr>
        <p:spPr bwMode="auto">
          <a:xfrm>
            <a:off x="6260897"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a:t>
            </a:r>
          </a:p>
        </p:txBody>
      </p:sp>
      <p:sp>
        <p:nvSpPr>
          <p:cNvPr id="508945" name="Rectangle 17"/>
          <p:cNvSpPr>
            <a:spLocks noChangeArrowheads="1"/>
          </p:cNvSpPr>
          <p:nvPr/>
        </p:nvSpPr>
        <p:spPr bwMode="auto">
          <a:xfrm>
            <a:off x="8187064"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89" name="Rectangle 61"/>
          <p:cNvSpPr>
            <a:spLocks noChangeArrowheads="1"/>
          </p:cNvSpPr>
          <p:nvPr/>
        </p:nvSpPr>
        <p:spPr bwMode="auto">
          <a:xfrm>
            <a:off x="2601181" y="3140994"/>
            <a:ext cx="3603552"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p>
        </p:txBody>
      </p:sp>
      <p:sp>
        <p:nvSpPr>
          <p:cNvPr id="508991" name="Rectangle 63"/>
          <p:cNvSpPr>
            <a:spLocks noChangeArrowheads="1"/>
          </p:cNvSpPr>
          <p:nvPr/>
        </p:nvSpPr>
        <p:spPr bwMode="auto">
          <a:xfrm>
            <a:off x="2601181" y="5157119"/>
            <a:ext cx="4724051"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3</a:t>
            </a:r>
          </a:p>
        </p:txBody>
      </p:sp>
      <p:sp>
        <p:nvSpPr>
          <p:cNvPr id="508992" name="Rectangle 64"/>
          <p:cNvSpPr>
            <a:spLocks noChangeArrowheads="1"/>
          </p:cNvSpPr>
          <p:nvPr/>
        </p:nvSpPr>
        <p:spPr bwMode="auto">
          <a:xfrm>
            <a:off x="6658168" y="3140994"/>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Tree>
    <p:extLst>
      <p:ext uri="{BB962C8B-B14F-4D97-AF65-F5344CB8AC3E}">
        <p14:creationId xmlns:p14="http://schemas.microsoft.com/office/powerpoint/2010/main" val="269079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8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89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89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89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89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89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89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89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89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89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89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89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897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89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89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89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8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8980"/>
                                        </p:tgtEl>
                                        <p:attrNameLst>
                                          <p:attrName>style.visibility</p:attrName>
                                        </p:attrNameLst>
                                      </p:cBhvr>
                                      <p:to>
                                        <p:strVal val="visible"/>
                                      </p:to>
                                    </p:set>
                                  </p:childTnLst>
                                </p:cTn>
                              </p:par>
                            </p:childTnLst>
                          </p:cTn>
                        </p:par>
                        <p:par>
                          <p:cTn id="59" fill="hold" nodeType="afterGroup">
                            <p:stCondLst>
                              <p:cond delay="0"/>
                            </p:stCondLst>
                            <p:childTnLst>
                              <p:par>
                                <p:cTn id="60" presetID="35" presetClass="emph" presetSubtype="0" repeatCount="4000" fill="hold" nodeType="afterEffect">
                                  <p:stCondLst>
                                    <p:cond delay="500"/>
                                  </p:stCondLst>
                                  <p:childTnLst>
                                    <p:anim calcmode="discrete" valueType="str">
                                      <p:cBhvr>
                                        <p:cTn id="61" dur="1000" fill="hold"/>
                                        <p:tgtEl>
                                          <p:spTgt spid="508977"/>
                                        </p:tgtEl>
                                        <p:attrNameLst>
                                          <p:attrName>style.visibility</p:attrName>
                                        </p:attrNameLst>
                                      </p:cBhvr>
                                      <p:tavLst>
                                        <p:tav tm="0">
                                          <p:val>
                                            <p:strVal val="hidden"/>
                                          </p:val>
                                        </p:tav>
                                        <p:tav tm="50000">
                                          <p:val>
                                            <p:strVal val="visible"/>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0897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0898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898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0898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08986"/>
                                        </p:tgtEl>
                                        <p:attrNameLst>
                                          <p:attrName>style.visibility</p:attrName>
                                        </p:attrNameLst>
                                      </p:cBhvr>
                                      <p:to>
                                        <p:strVal val="visible"/>
                                      </p:to>
                                    </p:set>
                                  </p:childTnLst>
                                </p:cTn>
                              </p:par>
                            </p:childTnLst>
                          </p:cTn>
                        </p:par>
                        <p:par>
                          <p:cTn id="74" fill="hold" nodeType="afterGroup">
                            <p:stCondLst>
                              <p:cond delay="0"/>
                            </p:stCondLst>
                            <p:childTnLst>
                              <p:par>
                                <p:cTn id="75" presetID="35" presetClass="emph" presetSubtype="0" repeatCount="4000" fill="hold" grpId="1" nodeType="afterEffect">
                                  <p:stCondLst>
                                    <p:cond delay="0"/>
                                  </p:stCondLst>
                                  <p:childTnLst>
                                    <p:anim calcmode="discrete" valueType="str">
                                      <p:cBhvr>
                                        <p:cTn id="76" dur="1000" fill="hold"/>
                                        <p:tgtEl>
                                          <p:spTgt spid="5089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nimBg="1"/>
      <p:bldP spid="508933" grpId="0" animBg="1"/>
      <p:bldP spid="508934" grpId="0" animBg="1"/>
      <p:bldP spid="508940" grpId="0" animBg="1"/>
      <p:bldP spid="508942" grpId="0" animBg="1"/>
      <p:bldP spid="508943" grpId="0" animBg="1"/>
      <p:bldP spid="508946" grpId="0"/>
      <p:bldP spid="508947" grpId="0" animBg="1"/>
      <p:bldP spid="508948" grpId="0" animBg="1"/>
      <p:bldP spid="508949" grpId="0"/>
      <p:bldP spid="508951" grpId="0" animBg="1"/>
      <p:bldP spid="508955" grpId="0" animBg="1"/>
      <p:bldP spid="508956" grpId="0" animBg="1"/>
      <p:bldP spid="508957" grpId="0"/>
      <p:bldP spid="508965" grpId="0" animBg="1"/>
      <p:bldP spid="508966" grpId="0" animBg="1"/>
      <p:bldP spid="508967" grpId="0" animBg="1"/>
      <p:bldP spid="508969" grpId="0" animBg="1"/>
      <p:bldP spid="508971" grpId="0" animBg="1"/>
      <p:bldP spid="508972" grpId="0" animBg="1"/>
      <p:bldP spid="508973" grpId="0" animBg="1"/>
      <p:bldP spid="508974" grpId="0"/>
      <p:bldP spid="508974" grpId="1"/>
      <p:bldP spid="508975" grpId="0" animBg="1"/>
      <p:bldP spid="508976" grpId="0" animBg="1"/>
      <p:bldP spid="508980" grpId="0" animBg="1"/>
      <p:bldP spid="508981" grpId="0" animBg="1"/>
      <p:bldP spid="508982" grpId="0" animBg="1"/>
      <p:bldP spid="508983" grpId="0" animBg="1"/>
      <p:bldP spid="508986" grpId="0"/>
      <p:bldP spid="5089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a:solidFill>
            <a:srgbClr val="66FF66"/>
          </a:solidFill>
        </p:spPr>
        <p:txBody>
          <a:bodyPr/>
          <a:lstStyle/>
          <a:p>
            <a:pPr algn="ctr"/>
            <a:r>
              <a:rPr lang="en-US" altLang="zh-CN" sz="4000" dirty="0">
                <a:solidFill>
                  <a:srgbClr val="C00000"/>
                </a:solidFill>
              </a:rPr>
              <a:t>(IP </a:t>
            </a:r>
            <a:r>
              <a:rPr lang="zh-CN" altLang="en-US" sz="4000" dirty="0">
                <a:solidFill>
                  <a:srgbClr val="C00000"/>
                </a:solidFill>
              </a:rPr>
              <a:t>地址</a:t>
            </a:r>
            <a:r>
              <a:rPr lang="en-US" altLang="zh-CN" sz="4000" dirty="0">
                <a:solidFill>
                  <a:srgbClr val="C00000"/>
                </a:solidFill>
              </a:rPr>
              <a:t>) AND (</a:t>
            </a:r>
            <a:r>
              <a:rPr lang="zh-CN" altLang="en-US" sz="4000" dirty="0">
                <a:solidFill>
                  <a:srgbClr val="C00000"/>
                </a:solidFill>
              </a:rPr>
              <a:t>子网掩码</a:t>
            </a:r>
            <a:r>
              <a:rPr lang="en-US" altLang="zh-CN" sz="4000" dirty="0">
                <a:solidFill>
                  <a:srgbClr val="C00000"/>
                </a:solidFill>
              </a:rPr>
              <a:t>) </a:t>
            </a:r>
            <a:r>
              <a:rPr lang="en-US" altLang="zh-CN" sz="4000" dirty="0" smtClean="0">
                <a:solidFill>
                  <a:srgbClr val="C00000"/>
                </a:solidFill>
              </a:rPr>
              <a:t>=</a:t>
            </a:r>
            <a:r>
              <a:rPr lang="zh-CN" altLang="en-US" sz="4000" dirty="0" smtClean="0">
                <a:solidFill>
                  <a:srgbClr val="C00000"/>
                </a:solidFill>
              </a:rPr>
              <a:t>网络</a:t>
            </a:r>
            <a:r>
              <a:rPr lang="zh-CN" altLang="en-US" sz="4000" dirty="0">
                <a:solidFill>
                  <a:srgbClr val="C00000"/>
                </a:solidFill>
              </a:rPr>
              <a:t>地址</a:t>
            </a:r>
          </a:p>
        </p:txBody>
      </p:sp>
      <p:sp>
        <p:nvSpPr>
          <p:cNvPr id="509954" name="Rectangle 2"/>
          <p:cNvSpPr>
            <a:spLocks noChangeArrowheads="1"/>
          </p:cNvSpPr>
          <p:nvPr/>
        </p:nvSpPr>
        <p:spPr bwMode="auto">
          <a:xfrm>
            <a:off x="1993759" y="2890465"/>
            <a:ext cx="7702947" cy="4635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55" name="Rectangle 3"/>
          <p:cNvSpPr>
            <a:spLocks noChangeArrowheads="1"/>
          </p:cNvSpPr>
          <p:nvPr/>
        </p:nvSpPr>
        <p:spPr bwMode="auto">
          <a:xfrm>
            <a:off x="1993759" y="1607765"/>
            <a:ext cx="7702947" cy="463550"/>
          </a:xfrm>
          <a:prstGeom prst="rect">
            <a:avLst/>
          </a:prstGeom>
          <a:solidFill>
            <a:srgbClr val="CCEC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57" name="Line 5"/>
          <p:cNvSpPr>
            <a:spLocks noChangeShapeType="1"/>
          </p:cNvSpPr>
          <p:nvPr/>
        </p:nvSpPr>
        <p:spPr bwMode="auto">
          <a:xfrm flipV="1">
            <a:off x="2031594" y="3644528"/>
            <a:ext cx="376806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8" name="Line 6"/>
          <p:cNvSpPr>
            <a:spLocks noChangeShapeType="1"/>
          </p:cNvSpPr>
          <p:nvPr/>
        </p:nvSpPr>
        <p:spPr bwMode="auto">
          <a:xfrm flipV="1">
            <a:off x="7748181" y="3644528"/>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9" name="Line 7"/>
          <p:cNvSpPr>
            <a:spLocks noChangeShapeType="1"/>
          </p:cNvSpPr>
          <p:nvPr/>
        </p:nvSpPr>
        <p:spPr bwMode="auto">
          <a:xfrm flipV="1">
            <a:off x="5799658" y="3644528"/>
            <a:ext cx="19399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60" name="Rectangle 8"/>
          <p:cNvSpPr>
            <a:spLocks noChangeArrowheads="1"/>
          </p:cNvSpPr>
          <p:nvPr/>
        </p:nvSpPr>
        <p:spPr bwMode="auto">
          <a:xfrm>
            <a:off x="2009237" y="1620466"/>
            <a:ext cx="3781821" cy="4429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509961" name="Rectangle 9"/>
          <p:cNvSpPr>
            <a:spLocks noChangeArrowheads="1"/>
          </p:cNvSpPr>
          <p:nvPr/>
        </p:nvSpPr>
        <p:spPr bwMode="auto">
          <a:xfrm>
            <a:off x="3354115" y="160174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09962" name="Rectangle 10"/>
          <p:cNvSpPr>
            <a:spLocks noChangeArrowheads="1"/>
          </p:cNvSpPr>
          <p:nvPr/>
        </p:nvSpPr>
        <p:spPr bwMode="auto">
          <a:xfrm>
            <a:off x="7254602" y="1601748"/>
            <a:ext cx="111088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主机号</a:t>
            </a:r>
          </a:p>
        </p:txBody>
      </p:sp>
      <p:sp>
        <p:nvSpPr>
          <p:cNvPr id="509963" name="Rectangle 11"/>
          <p:cNvSpPr>
            <a:spLocks noChangeArrowheads="1"/>
          </p:cNvSpPr>
          <p:nvPr/>
        </p:nvSpPr>
        <p:spPr bwMode="auto">
          <a:xfrm>
            <a:off x="413938" y="1620465"/>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两级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9964" name="Rectangle 12"/>
          <p:cNvSpPr>
            <a:spLocks noChangeArrowheads="1"/>
          </p:cNvSpPr>
          <p:nvPr/>
        </p:nvSpPr>
        <p:spPr bwMode="auto">
          <a:xfrm>
            <a:off x="3249207" y="3539754"/>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5" name="Line 13"/>
          <p:cNvSpPr>
            <a:spLocks noChangeShapeType="1"/>
          </p:cNvSpPr>
          <p:nvPr/>
        </p:nvSpPr>
        <p:spPr bwMode="auto">
          <a:xfrm>
            <a:off x="5799658" y="1615704"/>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6" name="Rectangle 14"/>
          <p:cNvSpPr>
            <a:spLocks noChangeArrowheads="1"/>
          </p:cNvSpPr>
          <p:nvPr/>
        </p:nvSpPr>
        <p:spPr bwMode="auto">
          <a:xfrm>
            <a:off x="3340356" y="3461965"/>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9967" name="Rectangle 15"/>
          <p:cNvSpPr>
            <a:spLocks noChangeArrowheads="1"/>
          </p:cNvSpPr>
          <p:nvPr/>
        </p:nvSpPr>
        <p:spPr bwMode="auto">
          <a:xfrm>
            <a:off x="2022995" y="2901578"/>
            <a:ext cx="3754305"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8" name="Rectangle 16"/>
          <p:cNvSpPr>
            <a:spLocks noChangeArrowheads="1"/>
          </p:cNvSpPr>
          <p:nvPr/>
        </p:nvSpPr>
        <p:spPr bwMode="auto">
          <a:xfrm>
            <a:off x="413938" y="2901578"/>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9969" name="Rectangle 17"/>
          <p:cNvSpPr>
            <a:spLocks noChangeArrowheads="1"/>
          </p:cNvSpPr>
          <p:nvPr/>
        </p:nvSpPr>
        <p:spPr bwMode="auto">
          <a:xfrm>
            <a:off x="8324312" y="3539753"/>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0" name="Line 18"/>
          <p:cNvSpPr>
            <a:spLocks noChangeShapeType="1"/>
          </p:cNvSpPr>
          <p:nvPr/>
        </p:nvSpPr>
        <p:spPr bwMode="auto">
          <a:xfrm>
            <a:off x="5799658" y="2899990"/>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1" name="Rectangle 19"/>
          <p:cNvSpPr>
            <a:spLocks noChangeArrowheads="1"/>
          </p:cNvSpPr>
          <p:nvPr/>
        </p:nvSpPr>
        <p:spPr bwMode="auto">
          <a:xfrm>
            <a:off x="8226284" y="3450853"/>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9972" name="Rectangle 20"/>
          <p:cNvSpPr>
            <a:spLocks noChangeArrowheads="1"/>
          </p:cNvSpPr>
          <p:nvPr/>
        </p:nvSpPr>
        <p:spPr bwMode="auto">
          <a:xfrm>
            <a:off x="6324194" y="3528640"/>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3" name="Line 21"/>
          <p:cNvSpPr>
            <a:spLocks noChangeShapeType="1"/>
          </p:cNvSpPr>
          <p:nvPr/>
        </p:nvSpPr>
        <p:spPr bwMode="auto">
          <a:xfrm>
            <a:off x="7748181" y="2887290"/>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5" name="Rectangle 23"/>
          <p:cNvSpPr>
            <a:spLocks noChangeArrowheads="1"/>
          </p:cNvSpPr>
          <p:nvPr/>
        </p:nvSpPr>
        <p:spPr bwMode="auto">
          <a:xfrm>
            <a:off x="3360994" y="29206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09976" name="Rectangle 24"/>
          <p:cNvSpPr>
            <a:spLocks noChangeArrowheads="1"/>
          </p:cNvSpPr>
          <p:nvPr/>
        </p:nvSpPr>
        <p:spPr bwMode="auto">
          <a:xfrm>
            <a:off x="8202207" y="2920628"/>
            <a:ext cx="111088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主机号</a:t>
            </a:r>
          </a:p>
        </p:txBody>
      </p:sp>
      <p:sp>
        <p:nvSpPr>
          <p:cNvPr id="509977" name="Rectangle 25"/>
          <p:cNvSpPr>
            <a:spLocks noChangeArrowheads="1"/>
          </p:cNvSpPr>
          <p:nvPr/>
        </p:nvSpPr>
        <p:spPr bwMode="auto">
          <a:xfrm>
            <a:off x="6319035" y="29206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09978" name="Rectangle 26"/>
          <p:cNvSpPr>
            <a:spLocks noChangeArrowheads="1"/>
          </p:cNvSpPr>
          <p:nvPr/>
        </p:nvSpPr>
        <p:spPr bwMode="auto">
          <a:xfrm>
            <a:off x="6212408" y="3461965"/>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a:t>
            </a:r>
          </a:p>
        </p:txBody>
      </p:sp>
      <p:sp>
        <p:nvSpPr>
          <p:cNvPr id="509980" name="Line 28"/>
          <p:cNvSpPr>
            <a:spLocks noChangeShapeType="1"/>
          </p:cNvSpPr>
          <p:nvPr/>
        </p:nvSpPr>
        <p:spPr bwMode="auto">
          <a:xfrm>
            <a:off x="7748181" y="3392116"/>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81" name="Rectangle 29"/>
          <p:cNvSpPr>
            <a:spLocks noChangeArrowheads="1"/>
          </p:cNvSpPr>
          <p:nvPr/>
        </p:nvSpPr>
        <p:spPr bwMode="auto">
          <a:xfrm>
            <a:off x="413938" y="3960440"/>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9996" name="Line 44"/>
          <p:cNvSpPr>
            <a:spLocks noChangeShapeType="1"/>
          </p:cNvSpPr>
          <p:nvPr/>
        </p:nvSpPr>
        <p:spPr bwMode="auto">
          <a:xfrm>
            <a:off x="5799658" y="3444504"/>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98" name="Rectangle 46"/>
          <p:cNvSpPr>
            <a:spLocks noChangeArrowheads="1"/>
          </p:cNvSpPr>
          <p:nvPr/>
        </p:nvSpPr>
        <p:spPr bwMode="auto">
          <a:xfrm>
            <a:off x="798852" y="4739903"/>
            <a:ext cx="120866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子网的</a:t>
            </a:r>
          </a:p>
          <a:p>
            <a:pPr algn="ctr" defTabSz="762000" eaLnBrk="0" hangingPunct="0"/>
            <a:r>
              <a:rPr kumimoji="1" lang="zh-CN" altLang="en-US" sz="2000" b="1">
                <a:solidFill>
                  <a:srgbClr val="0000CC"/>
                </a:solidFill>
                <a:latin typeface="+mn-lt"/>
                <a:ea typeface="黑体" pitchFamily="2" charset="-122"/>
              </a:rPr>
              <a:t>网络地址</a:t>
            </a:r>
          </a:p>
        </p:txBody>
      </p:sp>
      <p:sp>
        <p:nvSpPr>
          <p:cNvPr id="509999" name="Rectangle 47"/>
          <p:cNvSpPr>
            <a:spLocks noChangeArrowheads="1"/>
          </p:cNvSpPr>
          <p:nvPr/>
        </p:nvSpPr>
        <p:spPr bwMode="auto">
          <a:xfrm>
            <a:off x="7730984" y="4033465"/>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0" name="Rectangle 48"/>
          <p:cNvSpPr>
            <a:spLocks noChangeArrowheads="1"/>
          </p:cNvSpPr>
          <p:nvPr/>
        </p:nvSpPr>
        <p:spPr bwMode="auto">
          <a:xfrm>
            <a:off x="2035033" y="4033465"/>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10001" name="Group 49"/>
          <p:cNvGrpSpPr>
            <a:grpSpLocks/>
          </p:cNvGrpSpPr>
          <p:nvPr/>
        </p:nvGrpSpPr>
        <p:grpSpPr bwMode="auto">
          <a:xfrm>
            <a:off x="2065990" y="4096966"/>
            <a:ext cx="7639315" cy="412750"/>
            <a:chOff x="1174" y="3062"/>
            <a:chExt cx="4442" cy="260"/>
          </a:xfrm>
        </p:grpSpPr>
        <p:sp>
          <p:nvSpPr>
            <p:cNvPr id="510002" name="Rectangle 50"/>
            <p:cNvSpPr>
              <a:spLocks noChangeArrowheads="1"/>
            </p:cNvSpPr>
            <p:nvPr/>
          </p:nvSpPr>
          <p:spPr bwMode="auto">
            <a:xfrm>
              <a:off x="1174" y="3062"/>
              <a:ext cx="32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a:solidFill>
                    <a:srgbClr val="0000CC"/>
                  </a:solidFill>
                  <a:latin typeface="+mn-lt"/>
                  <a:ea typeface="黑体" pitchFamily="2" charset="-122"/>
                </a:rPr>
                <a:t>1 1 1 1 1 1 1 1 1 1 1 1 1 1 1 1   1 1 1 1 1 1 1 1</a:t>
              </a:r>
            </a:p>
          </p:txBody>
        </p:sp>
        <p:sp>
          <p:nvSpPr>
            <p:cNvPr id="510003" name="Rectangle 51"/>
            <p:cNvSpPr>
              <a:spLocks noChangeArrowheads="1"/>
            </p:cNvSpPr>
            <p:nvPr/>
          </p:nvSpPr>
          <p:spPr bwMode="auto">
            <a:xfrm>
              <a:off x="4510" y="3062"/>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10004" name="Line 52"/>
          <p:cNvSpPr>
            <a:spLocks noChangeShapeType="1"/>
          </p:cNvSpPr>
          <p:nvPr/>
        </p:nvSpPr>
        <p:spPr bwMode="auto">
          <a:xfrm>
            <a:off x="5799658" y="4033465"/>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5" name="Rectangle 53"/>
          <p:cNvSpPr>
            <a:spLocks noChangeArrowheads="1"/>
          </p:cNvSpPr>
          <p:nvPr/>
        </p:nvSpPr>
        <p:spPr bwMode="auto">
          <a:xfrm>
            <a:off x="7730984" y="4897065"/>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6" name="Rectangle 54"/>
          <p:cNvSpPr>
            <a:spLocks noChangeArrowheads="1"/>
          </p:cNvSpPr>
          <p:nvPr/>
        </p:nvSpPr>
        <p:spPr bwMode="auto">
          <a:xfrm>
            <a:off x="2035033" y="4897065"/>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7" name="Line 55"/>
          <p:cNvSpPr>
            <a:spLocks noChangeShapeType="1"/>
          </p:cNvSpPr>
          <p:nvPr/>
        </p:nvSpPr>
        <p:spPr bwMode="auto">
          <a:xfrm>
            <a:off x="5799658" y="4897065"/>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9" name="Rectangle 57"/>
          <p:cNvSpPr>
            <a:spLocks noChangeArrowheads="1"/>
          </p:cNvSpPr>
          <p:nvPr/>
        </p:nvSpPr>
        <p:spPr bwMode="auto">
          <a:xfrm>
            <a:off x="3440104" y="492087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10010" name="Rectangle 58"/>
          <p:cNvSpPr>
            <a:spLocks noChangeArrowheads="1"/>
          </p:cNvSpPr>
          <p:nvPr/>
        </p:nvSpPr>
        <p:spPr bwMode="auto">
          <a:xfrm>
            <a:off x="6239925" y="492087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10011" name="Rectangle 59"/>
          <p:cNvSpPr>
            <a:spLocks noChangeArrowheads="1"/>
          </p:cNvSpPr>
          <p:nvPr/>
        </p:nvSpPr>
        <p:spPr bwMode="auto">
          <a:xfrm>
            <a:off x="8551324" y="4920878"/>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sp>
        <p:nvSpPr>
          <p:cNvPr id="510012" name="Rectangle 60"/>
          <p:cNvSpPr>
            <a:spLocks noChangeArrowheads="1"/>
          </p:cNvSpPr>
          <p:nvPr/>
        </p:nvSpPr>
        <p:spPr bwMode="auto">
          <a:xfrm>
            <a:off x="2000672" y="3385766"/>
            <a:ext cx="7711546" cy="60007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a:solidFill>
                  <a:srgbClr val="0000CC"/>
                </a:solidFill>
                <a:latin typeface="+mn-lt"/>
                <a:ea typeface="黑体" pitchFamily="2" charset="-122"/>
              </a:rPr>
              <a:t>逐位进行 </a:t>
            </a:r>
            <a:r>
              <a:rPr lang="en-US" altLang="zh-CN" sz="3600" b="1">
                <a:solidFill>
                  <a:srgbClr val="0000CC"/>
                </a:solidFill>
                <a:latin typeface="+mn-lt"/>
                <a:ea typeface="黑体" pitchFamily="2" charset="-122"/>
              </a:rPr>
              <a:t>AND </a:t>
            </a:r>
            <a:r>
              <a:rPr lang="zh-CN" altLang="en-US" sz="3600" b="1">
                <a:solidFill>
                  <a:srgbClr val="0000CC"/>
                </a:solidFill>
                <a:latin typeface="+mn-lt"/>
                <a:ea typeface="黑体" pitchFamily="2" charset="-122"/>
              </a:rPr>
              <a:t>运算</a:t>
            </a:r>
          </a:p>
        </p:txBody>
      </p:sp>
      <p:sp>
        <p:nvSpPr>
          <p:cNvPr id="510013" name="AutoShape 61"/>
          <p:cNvSpPr>
            <a:spLocks noChangeArrowheads="1"/>
          </p:cNvSpPr>
          <p:nvPr/>
        </p:nvSpPr>
        <p:spPr bwMode="auto">
          <a:xfrm>
            <a:off x="5311237" y="4609729"/>
            <a:ext cx="937286" cy="50323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94117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1" presetClass="entr" presetSubtype="0" fill="hold" grpId="0" nodeType="afterEffect">
                                  <p:stCondLst>
                                    <p:cond delay="500"/>
                                  </p:stCondLst>
                                  <p:childTnLst>
                                    <p:set>
                                      <p:cBhvr>
                                        <p:cTn id="9" dur="1" fill="hold">
                                          <p:stCondLst>
                                            <p:cond delay="0"/>
                                          </p:stCondLst>
                                        </p:cTn>
                                        <p:tgtEl>
                                          <p:spTgt spid="510012"/>
                                        </p:tgtEl>
                                        <p:attrNameLst>
                                          <p:attrName>style.visibility</p:attrName>
                                        </p:attrNameLst>
                                      </p:cBhvr>
                                      <p:to>
                                        <p:strVal val="visible"/>
                                      </p:to>
                                    </p:set>
                                  </p:childTnLst>
                                </p:cTn>
                              </p:par>
                              <p:par>
                                <p:cTn id="10" presetID="35" presetClass="emph" presetSubtype="0" repeatCount="3000" fill="hold" nodeType="withEffect">
                                  <p:stCondLst>
                                    <p:cond delay="0"/>
                                  </p:stCondLst>
                                  <p:childTnLst>
                                    <p:anim calcmode="discrete" valueType="str">
                                      <p:cBhvr>
                                        <p:cTn id="11" dur="1000" fill="hold"/>
                                        <p:tgtEl>
                                          <p:spTgt spid="510001"/>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1" presetClass="entr" presetSubtype="0" fill="hold" grpId="0" nodeType="afterEffect">
                                  <p:stCondLst>
                                    <p:cond delay="0"/>
                                  </p:stCondLst>
                                  <p:childTnLst>
                                    <p:set>
                                      <p:cBhvr>
                                        <p:cTn id="14" dur="1" fill="hold">
                                          <p:stCondLst>
                                            <p:cond delay="0"/>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P spid="510012" grpId="0" animBg="1"/>
      <p:bldP spid="5100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6496" y="1196752"/>
            <a:ext cx="9249180" cy="5162550"/>
            <a:chOff x="416496" y="1196752"/>
            <a:chExt cx="9249180" cy="5162550"/>
          </a:xfrm>
        </p:grpSpPr>
        <p:sp>
          <p:nvSpPr>
            <p:cNvPr id="511030" name="Rectangle 54"/>
            <p:cNvSpPr>
              <a:spLocks noChangeArrowheads="1"/>
            </p:cNvSpPr>
            <p:nvPr/>
          </p:nvSpPr>
          <p:spPr bwMode="auto">
            <a:xfrm>
              <a:off x="7780473" y="5621114"/>
              <a:ext cx="1721512" cy="496888"/>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1" name="Rectangle 35"/>
            <p:cNvSpPr>
              <a:spLocks noChangeArrowheads="1"/>
            </p:cNvSpPr>
            <p:nvPr/>
          </p:nvSpPr>
          <p:spPr bwMode="auto">
            <a:xfrm>
              <a:off x="2712247" y="5633814"/>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5" name="Rectangle 39"/>
            <p:cNvSpPr>
              <a:spLocks noChangeArrowheads="1"/>
            </p:cNvSpPr>
            <p:nvPr/>
          </p:nvSpPr>
          <p:spPr bwMode="auto">
            <a:xfrm>
              <a:off x="2664814" y="5676677"/>
              <a:ext cx="5228997"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1 1 1 1 1 1 1 1 1 1 1 1 1 1 1 1 1 1 1 1 1 1 1 1</a:t>
              </a:r>
            </a:p>
          </p:txBody>
        </p:sp>
        <p:sp>
          <p:nvSpPr>
            <p:cNvPr id="511020" name="Rectangle 44"/>
            <p:cNvSpPr>
              <a:spLocks noChangeArrowheads="1"/>
            </p:cNvSpPr>
            <p:nvPr/>
          </p:nvSpPr>
          <p:spPr bwMode="auto">
            <a:xfrm>
              <a:off x="7727160" y="5676677"/>
              <a:ext cx="1817806"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a:t>
              </a:r>
            </a:p>
          </p:txBody>
        </p:sp>
        <p:sp>
          <p:nvSpPr>
            <p:cNvPr id="511029" name="Rectangle 53"/>
            <p:cNvSpPr>
              <a:spLocks noChangeArrowheads="1"/>
            </p:cNvSpPr>
            <p:nvPr/>
          </p:nvSpPr>
          <p:spPr bwMode="auto">
            <a:xfrm>
              <a:off x="6043483" y="3870102"/>
              <a:ext cx="3455062"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8" name="Rectangle 42"/>
            <p:cNvSpPr>
              <a:spLocks noChangeArrowheads="1"/>
            </p:cNvSpPr>
            <p:nvPr/>
          </p:nvSpPr>
          <p:spPr bwMode="auto">
            <a:xfrm>
              <a:off x="6050363" y="3909789"/>
              <a:ext cx="3523401"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a:t>
              </a:r>
            </a:p>
          </p:txBody>
        </p:sp>
        <p:sp>
          <p:nvSpPr>
            <p:cNvPr id="511005" name="Rectangle 29"/>
            <p:cNvSpPr>
              <a:spLocks noChangeArrowheads="1"/>
            </p:cNvSpPr>
            <p:nvPr/>
          </p:nvSpPr>
          <p:spPr bwMode="auto">
            <a:xfrm>
              <a:off x="2719127" y="3876452"/>
              <a:ext cx="333123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7" name="Rectangle 41"/>
            <p:cNvSpPr>
              <a:spLocks noChangeArrowheads="1"/>
            </p:cNvSpPr>
            <p:nvPr/>
          </p:nvSpPr>
          <p:spPr bwMode="auto">
            <a:xfrm>
              <a:off x="2654750" y="3909789"/>
              <a:ext cx="3523401"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a:t>
              </a:r>
            </a:p>
          </p:txBody>
        </p:sp>
        <p:sp>
          <p:nvSpPr>
            <p:cNvPr id="510995" name="Rectangle 19"/>
            <p:cNvSpPr>
              <a:spLocks noChangeArrowheads="1"/>
            </p:cNvSpPr>
            <p:nvPr/>
          </p:nvSpPr>
          <p:spPr bwMode="auto">
            <a:xfrm>
              <a:off x="2719127" y="2119090"/>
              <a:ext cx="1736990"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8" name="Rectangle 52"/>
            <p:cNvSpPr>
              <a:spLocks noChangeArrowheads="1"/>
            </p:cNvSpPr>
            <p:nvPr/>
          </p:nvSpPr>
          <p:spPr bwMode="auto">
            <a:xfrm>
              <a:off x="4433759" y="2120677"/>
              <a:ext cx="5040710"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9" name="Rectangle 43"/>
            <p:cNvSpPr>
              <a:spLocks noChangeArrowheads="1"/>
            </p:cNvSpPr>
            <p:nvPr/>
          </p:nvSpPr>
          <p:spPr bwMode="auto">
            <a:xfrm>
              <a:off x="2668509" y="2168302"/>
              <a:ext cx="1817806"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a:t>
              </a:r>
            </a:p>
          </p:txBody>
        </p:sp>
        <p:sp>
          <p:nvSpPr>
            <p:cNvPr id="511016" name="Rectangle 40"/>
            <p:cNvSpPr>
              <a:spLocks noChangeArrowheads="1"/>
            </p:cNvSpPr>
            <p:nvPr/>
          </p:nvSpPr>
          <p:spPr bwMode="auto">
            <a:xfrm>
              <a:off x="4404523" y="2168302"/>
              <a:ext cx="5228997" cy="39754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0 0 0 0 0 0 0 0 0 0 0 0 0 0 0 0 0 0 0 0 0 0 0 0</a:t>
              </a:r>
            </a:p>
          </p:txBody>
        </p:sp>
        <p:sp>
          <p:nvSpPr>
            <p:cNvPr id="510978" name="Rectangle 2"/>
            <p:cNvSpPr>
              <a:spLocks noChangeArrowheads="1"/>
            </p:cNvSpPr>
            <p:nvPr/>
          </p:nvSpPr>
          <p:spPr bwMode="auto">
            <a:xfrm>
              <a:off x="416496" y="1196752"/>
              <a:ext cx="9249180" cy="516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79" name="Rectangle 3"/>
            <p:cNvSpPr>
              <a:spLocks noChangeArrowheads="1"/>
            </p:cNvSpPr>
            <p:nvPr/>
          </p:nvSpPr>
          <p:spPr bwMode="auto">
            <a:xfrm>
              <a:off x="2715687" y="4836889"/>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0" name="Rectangle 4"/>
            <p:cNvSpPr>
              <a:spLocks noChangeArrowheads="1"/>
            </p:cNvSpPr>
            <p:nvPr/>
          </p:nvSpPr>
          <p:spPr bwMode="auto">
            <a:xfrm>
              <a:off x="5142313" y="4857527"/>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1" name="Line 5"/>
            <p:cNvSpPr>
              <a:spLocks noChangeShapeType="1"/>
            </p:cNvSpPr>
            <p:nvPr/>
          </p:nvSpPr>
          <p:spPr bwMode="auto">
            <a:xfrm>
              <a:off x="7790791" y="4821015"/>
              <a:ext cx="0" cy="506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2" name="Rectangle 6"/>
            <p:cNvSpPr>
              <a:spLocks noChangeArrowheads="1"/>
            </p:cNvSpPr>
            <p:nvPr/>
          </p:nvSpPr>
          <p:spPr bwMode="auto">
            <a:xfrm>
              <a:off x="2710528" y="4824190"/>
              <a:ext cx="680005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3" name="Rectangle 7"/>
            <p:cNvSpPr>
              <a:spLocks noChangeArrowheads="1"/>
            </p:cNvSpPr>
            <p:nvPr/>
          </p:nvSpPr>
          <p:spPr bwMode="auto">
            <a:xfrm>
              <a:off x="2720845" y="1388840"/>
              <a:ext cx="1700875"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4" name="Rectangle 8"/>
            <p:cNvSpPr>
              <a:spLocks noChangeArrowheads="1"/>
            </p:cNvSpPr>
            <p:nvPr/>
          </p:nvSpPr>
          <p:spPr bwMode="auto">
            <a:xfrm>
              <a:off x="4457835" y="1407889"/>
              <a:ext cx="5035550"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5" name="Rectangle 9"/>
            <p:cNvSpPr>
              <a:spLocks noChangeArrowheads="1"/>
            </p:cNvSpPr>
            <p:nvPr/>
          </p:nvSpPr>
          <p:spPr bwMode="auto">
            <a:xfrm>
              <a:off x="3124998" y="1441227"/>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6" name="Rectangle 10"/>
            <p:cNvSpPr>
              <a:spLocks noChangeArrowheads="1"/>
            </p:cNvSpPr>
            <p:nvPr/>
          </p:nvSpPr>
          <p:spPr bwMode="auto">
            <a:xfrm>
              <a:off x="6163869" y="1441227"/>
              <a:ext cx="173284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0987" name="Line 11"/>
            <p:cNvSpPr>
              <a:spLocks noChangeShapeType="1"/>
            </p:cNvSpPr>
            <p:nvPr/>
          </p:nvSpPr>
          <p:spPr bwMode="auto">
            <a:xfrm>
              <a:off x="4437198" y="1384077"/>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8" name="Rectangle 12"/>
            <p:cNvSpPr>
              <a:spLocks noChangeArrowheads="1"/>
            </p:cNvSpPr>
            <p:nvPr/>
          </p:nvSpPr>
          <p:spPr bwMode="auto">
            <a:xfrm>
              <a:off x="2712247" y="1374552"/>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9" name="Rectangle 13"/>
            <p:cNvSpPr>
              <a:spLocks noChangeArrowheads="1"/>
            </p:cNvSpPr>
            <p:nvPr/>
          </p:nvSpPr>
          <p:spPr bwMode="auto">
            <a:xfrm>
              <a:off x="2715687" y="3098577"/>
              <a:ext cx="333467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0" name="Rectangle 14"/>
            <p:cNvSpPr>
              <a:spLocks noChangeArrowheads="1"/>
            </p:cNvSpPr>
            <p:nvPr/>
          </p:nvSpPr>
          <p:spPr bwMode="auto">
            <a:xfrm>
              <a:off x="3953937" y="3157314"/>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91" name="Line 15"/>
            <p:cNvSpPr>
              <a:spLocks noChangeShapeType="1"/>
            </p:cNvSpPr>
            <p:nvPr/>
          </p:nvSpPr>
          <p:spPr bwMode="auto">
            <a:xfrm>
              <a:off x="6071000" y="3093814"/>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2" name="Rectangle 16"/>
            <p:cNvSpPr>
              <a:spLocks noChangeArrowheads="1"/>
            </p:cNvSpPr>
            <p:nvPr/>
          </p:nvSpPr>
          <p:spPr bwMode="auto">
            <a:xfrm>
              <a:off x="2708807" y="3084289"/>
              <a:ext cx="680177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4" name="Rectangle 18"/>
            <p:cNvSpPr>
              <a:spLocks noChangeArrowheads="1"/>
            </p:cNvSpPr>
            <p:nvPr/>
          </p:nvSpPr>
          <p:spPr bwMode="auto">
            <a:xfrm>
              <a:off x="7801110" y="4836889"/>
              <a:ext cx="1685396"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7" name="Rectangle 21"/>
            <p:cNvSpPr>
              <a:spLocks noChangeArrowheads="1"/>
            </p:cNvSpPr>
            <p:nvPr/>
          </p:nvSpPr>
          <p:spPr bwMode="auto">
            <a:xfrm>
              <a:off x="2710527" y="2104802"/>
              <a:ext cx="6803496" cy="5191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8" name="Rectangle 22"/>
            <p:cNvSpPr>
              <a:spLocks noChangeArrowheads="1"/>
            </p:cNvSpPr>
            <p:nvPr/>
          </p:nvSpPr>
          <p:spPr bwMode="auto">
            <a:xfrm>
              <a:off x="1315345" y="14412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0999" name="Text Box 23"/>
            <p:cNvSpPr txBox="1">
              <a:spLocks noChangeArrowheads="1"/>
            </p:cNvSpPr>
            <p:nvPr/>
          </p:nvSpPr>
          <p:spPr bwMode="auto">
            <a:xfrm>
              <a:off x="488504" y="1357090"/>
              <a:ext cx="44114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A</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0" name="Rectangle 24"/>
            <p:cNvSpPr>
              <a:spLocks noChangeArrowheads="1"/>
            </p:cNvSpPr>
            <p:nvPr/>
          </p:nvSpPr>
          <p:spPr bwMode="auto">
            <a:xfrm>
              <a:off x="1036507" y="2076228"/>
              <a:ext cx="172162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255.0.0.0</a:t>
              </a:r>
            </a:p>
          </p:txBody>
        </p:sp>
        <p:sp>
          <p:nvSpPr>
            <p:cNvPr id="511001" name="Rectangle 25"/>
            <p:cNvSpPr>
              <a:spLocks noChangeArrowheads="1"/>
            </p:cNvSpPr>
            <p:nvPr/>
          </p:nvSpPr>
          <p:spPr bwMode="auto">
            <a:xfrm>
              <a:off x="1323944" y="3157314"/>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网络地址</a:t>
              </a:r>
            </a:p>
          </p:txBody>
        </p:sp>
        <p:sp>
          <p:nvSpPr>
            <p:cNvPr id="511002" name="Text Box 26"/>
            <p:cNvSpPr txBox="1">
              <a:spLocks noChangeArrowheads="1"/>
            </p:cNvSpPr>
            <p:nvPr/>
          </p:nvSpPr>
          <p:spPr bwMode="auto">
            <a:xfrm>
              <a:off x="491083" y="3046190"/>
              <a:ext cx="44114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B</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3" name="Rectangle 27"/>
            <p:cNvSpPr>
              <a:spLocks noChangeArrowheads="1"/>
            </p:cNvSpPr>
            <p:nvPr/>
          </p:nvSpPr>
          <p:spPr bwMode="auto">
            <a:xfrm>
              <a:off x="1000392" y="3766915"/>
              <a:ext cx="172162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255.255.0.0</a:t>
              </a:r>
            </a:p>
          </p:txBody>
        </p:sp>
        <p:sp>
          <p:nvSpPr>
            <p:cNvPr id="511007" name="Rectangle 31"/>
            <p:cNvSpPr>
              <a:spLocks noChangeArrowheads="1"/>
            </p:cNvSpPr>
            <p:nvPr/>
          </p:nvSpPr>
          <p:spPr bwMode="auto">
            <a:xfrm>
              <a:off x="2710527" y="3862164"/>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08" name="Rectangle 32"/>
            <p:cNvSpPr>
              <a:spLocks noChangeArrowheads="1"/>
            </p:cNvSpPr>
            <p:nvPr/>
          </p:nvSpPr>
          <p:spPr bwMode="auto">
            <a:xfrm>
              <a:off x="1323944" y="4884514"/>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1009" name="Text Box 33"/>
            <p:cNvSpPr txBox="1">
              <a:spLocks noChangeArrowheads="1"/>
            </p:cNvSpPr>
            <p:nvPr/>
          </p:nvSpPr>
          <p:spPr bwMode="auto">
            <a:xfrm>
              <a:off x="491083" y="4808315"/>
              <a:ext cx="44114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a:solidFill>
                    <a:srgbClr val="0000CC"/>
                  </a:solidFill>
                  <a:latin typeface="+mn-lt"/>
                  <a:ea typeface="黑体" pitchFamily="2" charset="-122"/>
                </a:rPr>
                <a:t>C</a:t>
              </a:r>
            </a:p>
            <a:p>
              <a:pPr algn="ctr">
                <a:lnSpc>
                  <a:spcPct val="85000"/>
                </a:lnSpc>
              </a:pPr>
              <a:r>
                <a:rPr kumimoji="1" lang="zh-CN" altLang="en-US" sz="2000" b="1">
                  <a:solidFill>
                    <a:srgbClr val="0000CC"/>
                  </a:solidFill>
                  <a:latin typeface="+mn-lt"/>
                  <a:ea typeface="黑体" pitchFamily="2" charset="-122"/>
                </a:rPr>
                <a:t>类</a:t>
              </a:r>
            </a:p>
            <a:p>
              <a:pPr algn="ctr">
                <a:lnSpc>
                  <a:spcPct val="85000"/>
                </a:lnSpc>
              </a:pPr>
              <a:r>
                <a:rPr kumimoji="1" lang="zh-CN" altLang="en-US" sz="2000" b="1">
                  <a:solidFill>
                    <a:srgbClr val="0000CC"/>
                  </a:solidFill>
                  <a:latin typeface="+mn-lt"/>
                  <a:ea typeface="黑体" pitchFamily="2" charset="-122"/>
                </a:rPr>
                <a:t>地</a:t>
              </a:r>
            </a:p>
            <a:p>
              <a:pPr algn="ctr">
                <a:lnSpc>
                  <a:spcPct val="85000"/>
                </a:lnSpc>
              </a:pPr>
              <a:r>
                <a:rPr kumimoji="1" lang="zh-CN" altLang="en-US" sz="2000" b="1">
                  <a:solidFill>
                    <a:srgbClr val="0000CC"/>
                  </a:solidFill>
                  <a:latin typeface="+mn-lt"/>
                  <a:ea typeface="黑体" pitchFamily="2" charset="-122"/>
                </a:rPr>
                <a:t>址</a:t>
              </a:r>
            </a:p>
          </p:txBody>
        </p:sp>
        <p:sp>
          <p:nvSpPr>
            <p:cNvPr id="511010" name="Rectangle 34"/>
            <p:cNvSpPr>
              <a:spLocks noChangeArrowheads="1"/>
            </p:cNvSpPr>
            <p:nvPr/>
          </p:nvSpPr>
          <p:spPr bwMode="auto">
            <a:xfrm>
              <a:off x="925852" y="5575077"/>
              <a:ext cx="187070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255.255.255.0</a:t>
              </a:r>
            </a:p>
          </p:txBody>
        </p:sp>
        <p:sp>
          <p:nvSpPr>
            <p:cNvPr id="511013" name="Rectangle 37"/>
            <p:cNvSpPr>
              <a:spLocks noChangeArrowheads="1"/>
            </p:cNvSpPr>
            <p:nvPr/>
          </p:nvSpPr>
          <p:spPr bwMode="auto">
            <a:xfrm>
              <a:off x="2705368" y="5619527"/>
              <a:ext cx="680177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1" name="Rectangle 45"/>
            <p:cNvSpPr>
              <a:spLocks noChangeArrowheads="1"/>
            </p:cNvSpPr>
            <p:nvPr/>
          </p:nvSpPr>
          <p:spPr bwMode="auto">
            <a:xfrm>
              <a:off x="6081318" y="3096989"/>
              <a:ext cx="3412067"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2" name="Rectangle 46"/>
            <p:cNvSpPr>
              <a:spLocks noChangeArrowheads="1"/>
            </p:cNvSpPr>
            <p:nvPr/>
          </p:nvSpPr>
          <p:spPr bwMode="auto">
            <a:xfrm>
              <a:off x="7752956" y="4862289"/>
              <a:ext cx="173284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1023" name="Rectangle 47"/>
            <p:cNvSpPr>
              <a:spLocks noChangeArrowheads="1"/>
            </p:cNvSpPr>
            <p:nvPr/>
          </p:nvSpPr>
          <p:spPr bwMode="auto">
            <a:xfrm>
              <a:off x="6896500" y="3157314"/>
              <a:ext cx="173284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grpSp>
          <p:nvGrpSpPr>
            <p:cNvPr id="2" name="组合 1"/>
            <p:cNvGrpSpPr/>
            <p:nvPr/>
          </p:nvGrpSpPr>
          <p:grpSpPr>
            <a:xfrm>
              <a:off x="416496" y="2844577"/>
              <a:ext cx="9249180" cy="1757362"/>
              <a:chOff x="24077" y="2916585"/>
              <a:chExt cx="9785615" cy="1757362"/>
            </a:xfrm>
          </p:grpSpPr>
          <p:sp>
            <p:nvSpPr>
              <p:cNvPr id="511024" name="Line 48"/>
              <p:cNvSpPr>
                <a:spLocks noChangeShapeType="1"/>
              </p:cNvSpPr>
              <p:nvPr/>
            </p:nvSpPr>
            <p:spPr bwMode="auto">
              <a:xfrm>
                <a:off x="24077" y="2916585"/>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11025" name="Line 49"/>
              <p:cNvSpPr>
                <a:spLocks noChangeShapeType="1"/>
              </p:cNvSpPr>
              <p:nvPr/>
            </p:nvSpPr>
            <p:spPr bwMode="auto">
              <a:xfrm>
                <a:off x="24077" y="4673947"/>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6" name="Line 50"/>
            <p:cNvSpPr>
              <a:spLocks noChangeShapeType="1"/>
            </p:cNvSpPr>
            <p:nvPr/>
          </p:nvSpPr>
          <p:spPr bwMode="auto">
            <a:xfrm>
              <a:off x="992560" y="1196752"/>
              <a:ext cx="0" cy="5162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7" name="Rectangle 5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默认子网掩码 </a:t>
            </a:r>
          </a:p>
        </p:txBody>
      </p:sp>
    </p:spTree>
    <p:extLst>
      <p:ext uri="{BB962C8B-B14F-4D97-AF65-F5344CB8AC3E}">
        <p14:creationId xmlns:p14="http://schemas.microsoft.com/office/powerpoint/2010/main" val="3642637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子网掩码是一个重要属性</a:t>
            </a:r>
          </a:p>
        </p:txBody>
      </p:sp>
      <p:sp>
        <p:nvSpPr>
          <p:cNvPr id="985091" name="Rectangle 3"/>
          <p:cNvSpPr>
            <a:spLocks noGrp="1" noChangeArrowheads="1"/>
          </p:cNvSpPr>
          <p:nvPr>
            <p:ph idx="1"/>
          </p:nvPr>
        </p:nvSpPr>
        <p:spPr/>
        <p:txBody>
          <a:bodyPr/>
          <a:lstStyle/>
          <a:p>
            <a:pPr>
              <a:lnSpc>
                <a:spcPct val="100000"/>
              </a:lnSpc>
            </a:pPr>
            <a:r>
              <a:rPr lang="zh-CN" altLang="en-US" dirty="0">
                <a:solidFill>
                  <a:srgbClr val="FF0000"/>
                </a:solidFill>
              </a:rPr>
              <a:t>子网掩码是一个网络或一个子网的重要属性。</a:t>
            </a:r>
          </a:p>
          <a:p>
            <a:pPr>
              <a:lnSpc>
                <a:spcPct val="100000"/>
              </a:lnSpc>
            </a:pPr>
            <a:r>
              <a:rPr lang="zh-CN" altLang="en-US" dirty="0"/>
              <a:t>路由器在和相邻路由器交换路由信息时，必须把自己所在网络（或子网）的子网掩码告诉相邻路由器。</a:t>
            </a:r>
          </a:p>
          <a:p>
            <a:pPr>
              <a:lnSpc>
                <a:spcPct val="100000"/>
              </a:lnSpc>
            </a:pPr>
            <a:r>
              <a:rPr lang="zh-CN" altLang="en-US" dirty="0"/>
              <a:t>路由器的路由表中的每一个项目，除了要给出目的网络地址外，还必须同时给出该网络的子网掩码。</a:t>
            </a:r>
          </a:p>
          <a:p>
            <a:pPr>
              <a:lnSpc>
                <a:spcPct val="100000"/>
              </a:lnSpc>
            </a:pPr>
            <a:r>
              <a:rPr lang="zh-CN" altLang="en-US" dirty="0"/>
              <a:t>若一个路由器连接在两个子网上就拥有两个网络地址和两个子网掩码。</a:t>
            </a:r>
          </a:p>
        </p:txBody>
      </p:sp>
    </p:spTree>
    <p:extLst>
      <p:ext uri="{BB962C8B-B14F-4D97-AF65-F5344CB8AC3E}">
        <p14:creationId xmlns:p14="http://schemas.microsoft.com/office/powerpoint/2010/main" val="2299539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子网划分方法</a:t>
            </a:r>
            <a:endParaRPr lang="zh-CN" altLang="en-US" dirty="0"/>
          </a:p>
        </p:txBody>
      </p:sp>
      <p:sp>
        <p:nvSpPr>
          <p:cNvPr id="3" name="内容占位符 2"/>
          <p:cNvSpPr>
            <a:spLocks noGrp="1"/>
          </p:cNvSpPr>
          <p:nvPr>
            <p:ph idx="1"/>
          </p:nvPr>
        </p:nvSpPr>
        <p:spPr/>
        <p:txBody>
          <a:bodyPr/>
          <a:lstStyle/>
          <a:p>
            <a:r>
              <a:rPr lang="zh-CN" altLang="en-US" sz="2800" dirty="0" smtClean="0"/>
              <a:t>有</a:t>
            </a:r>
            <a:r>
              <a:rPr lang="zh-CN" altLang="en-US" sz="2800" dirty="0" smtClean="0">
                <a:solidFill>
                  <a:srgbClr val="FF0000"/>
                </a:solidFill>
              </a:rPr>
              <a:t>固定长度子网</a:t>
            </a:r>
            <a:r>
              <a:rPr lang="zh-CN" altLang="en-US" sz="2800" dirty="0" smtClean="0"/>
              <a:t>和</a:t>
            </a:r>
            <a:r>
              <a:rPr lang="zh-CN" altLang="en-US" sz="2800" dirty="0" smtClean="0">
                <a:solidFill>
                  <a:srgbClr val="FF0000"/>
                </a:solidFill>
              </a:rPr>
              <a:t>变长子网</a:t>
            </a:r>
            <a:r>
              <a:rPr lang="zh-CN" altLang="en-US" sz="2800" dirty="0" smtClean="0"/>
              <a:t>两种</a:t>
            </a:r>
            <a:r>
              <a:rPr lang="zh-CN" altLang="en-US" sz="2800" dirty="0"/>
              <a:t>子网</a:t>
            </a:r>
            <a:r>
              <a:rPr lang="zh-CN" altLang="en-US" sz="2800" dirty="0" smtClean="0"/>
              <a:t>划分方法。</a:t>
            </a:r>
            <a:endParaRPr lang="en-US" altLang="zh-CN" sz="2800" dirty="0" smtClean="0"/>
          </a:p>
          <a:p>
            <a:r>
              <a:rPr lang="zh-CN" altLang="zh-CN" sz="2800" dirty="0" smtClean="0">
                <a:solidFill>
                  <a:srgbClr val="0000FF"/>
                </a:solidFill>
              </a:rPr>
              <a:t>在</a:t>
            </a:r>
            <a:r>
              <a:rPr lang="zh-CN" altLang="zh-CN" sz="2800" dirty="0">
                <a:solidFill>
                  <a:srgbClr val="0000FF"/>
                </a:solidFill>
              </a:rPr>
              <a:t>采用固定长度子网时，所划分的所有子网的子网掩码都是相同</a:t>
            </a:r>
            <a:r>
              <a:rPr lang="zh-CN" altLang="zh-CN" sz="2800" dirty="0" smtClean="0">
                <a:solidFill>
                  <a:srgbClr val="0000FF"/>
                </a:solidFill>
              </a:rPr>
              <a:t>的</a:t>
            </a:r>
            <a:r>
              <a:rPr lang="zh-CN" altLang="en-US" sz="2800" dirty="0" smtClean="0">
                <a:solidFill>
                  <a:srgbClr val="0000FF"/>
                </a:solidFill>
              </a:rPr>
              <a:t>。</a:t>
            </a:r>
            <a:endParaRPr lang="en-US" altLang="zh-CN" sz="2800" dirty="0" smtClean="0">
              <a:solidFill>
                <a:srgbClr val="0000FF"/>
              </a:solidFill>
            </a:endParaRPr>
          </a:p>
          <a:p>
            <a:r>
              <a:rPr lang="zh-CN" altLang="zh-CN" sz="2800" dirty="0"/>
              <a:t>虽然根据已成为互联网标准协议的</a:t>
            </a:r>
            <a:r>
              <a:rPr lang="en-US" altLang="zh-CN" sz="2800" dirty="0"/>
              <a:t>RFC 950</a:t>
            </a:r>
            <a:r>
              <a:rPr lang="zh-CN" altLang="zh-CN" sz="2800" dirty="0"/>
              <a:t>文档，子网号不能为</a:t>
            </a:r>
            <a:r>
              <a:rPr lang="zh-CN" altLang="zh-CN" sz="2800" dirty="0">
                <a:solidFill>
                  <a:srgbClr val="FF0000"/>
                </a:solidFill>
              </a:rPr>
              <a:t>全</a:t>
            </a:r>
            <a:r>
              <a:rPr lang="en-US" altLang="zh-CN" sz="2800" dirty="0">
                <a:solidFill>
                  <a:srgbClr val="FF0000"/>
                </a:solidFill>
              </a:rPr>
              <a:t>1</a:t>
            </a:r>
            <a:r>
              <a:rPr lang="zh-CN" altLang="zh-CN" sz="2800" dirty="0"/>
              <a:t>或</a:t>
            </a:r>
            <a:r>
              <a:rPr lang="zh-CN" altLang="zh-CN" sz="2800" dirty="0">
                <a:solidFill>
                  <a:srgbClr val="FF0000"/>
                </a:solidFill>
              </a:rPr>
              <a:t>全</a:t>
            </a:r>
            <a:r>
              <a:rPr lang="en-US" altLang="zh-CN" sz="2800" dirty="0">
                <a:solidFill>
                  <a:srgbClr val="FF0000"/>
                </a:solidFill>
              </a:rPr>
              <a:t>0</a:t>
            </a:r>
            <a:r>
              <a:rPr lang="zh-CN" altLang="zh-CN" sz="2800" dirty="0">
                <a:solidFill>
                  <a:srgbClr val="FF0000"/>
                </a:solidFill>
              </a:rPr>
              <a:t>，</a:t>
            </a:r>
            <a:r>
              <a:rPr lang="zh-CN" altLang="zh-CN" sz="2800" dirty="0"/>
              <a:t>但随着无分类域间路由选择</a:t>
            </a:r>
            <a:r>
              <a:rPr lang="en-US" altLang="zh-CN" sz="2800" dirty="0"/>
              <a:t>CIDR</a:t>
            </a:r>
            <a:r>
              <a:rPr lang="zh-CN" altLang="zh-CN" sz="2800" dirty="0"/>
              <a:t>的广泛</a:t>
            </a:r>
            <a:r>
              <a:rPr lang="zh-CN" altLang="zh-CN" sz="2800" dirty="0" smtClean="0"/>
              <a:t>使用</a:t>
            </a:r>
            <a:r>
              <a:rPr lang="zh-CN" altLang="en-US" sz="2800" dirty="0" smtClean="0"/>
              <a:t>，</a:t>
            </a:r>
            <a:r>
              <a:rPr lang="zh-CN" altLang="zh-CN" sz="2800" dirty="0" smtClean="0"/>
              <a:t>现在</a:t>
            </a:r>
            <a:r>
              <a:rPr lang="zh-CN" altLang="zh-CN" sz="2800" dirty="0"/>
              <a:t>全</a:t>
            </a:r>
            <a:r>
              <a:rPr lang="en-US" altLang="zh-CN" sz="2800" dirty="0"/>
              <a:t>1</a:t>
            </a:r>
            <a:r>
              <a:rPr lang="zh-CN" altLang="zh-CN" sz="2800" dirty="0"/>
              <a:t>和全</a:t>
            </a:r>
            <a:r>
              <a:rPr lang="en-US" altLang="zh-CN" sz="2800" dirty="0"/>
              <a:t>0</a:t>
            </a:r>
            <a:r>
              <a:rPr lang="zh-CN" altLang="zh-CN" sz="2800" dirty="0"/>
              <a:t>的子网号也可以使用了，但一定要谨慎使用</a:t>
            </a:r>
            <a:r>
              <a:rPr lang="zh-CN" altLang="zh-CN" sz="2800" dirty="0" smtClean="0"/>
              <a:t>，</a:t>
            </a:r>
            <a:r>
              <a:rPr lang="zh-CN" altLang="en-US" sz="2800" dirty="0" smtClean="0"/>
              <a:t>确认</a:t>
            </a:r>
            <a:r>
              <a:rPr lang="zh-CN" altLang="zh-CN" sz="2800" dirty="0" smtClean="0"/>
              <a:t>你</a:t>
            </a:r>
            <a:r>
              <a:rPr lang="zh-CN" altLang="zh-CN" sz="2800" dirty="0"/>
              <a:t>的路由器所用的路由选择软件是否支持全</a:t>
            </a:r>
            <a:r>
              <a:rPr lang="en-US" altLang="zh-CN" sz="2800" dirty="0"/>
              <a:t>0</a:t>
            </a:r>
            <a:r>
              <a:rPr lang="zh-CN" altLang="zh-CN" sz="2800" dirty="0"/>
              <a:t>或全</a:t>
            </a:r>
            <a:r>
              <a:rPr lang="en-US" altLang="zh-CN" sz="2800" dirty="0"/>
              <a:t>1</a:t>
            </a:r>
            <a:r>
              <a:rPr lang="zh-CN" altLang="zh-CN" sz="2800" dirty="0"/>
              <a:t>的子网号这种较新的用法</a:t>
            </a:r>
            <a:r>
              <a:rPr lang="zh-CN" altLang="zh-CN" sz="2800" dirty="0" smtClean="0"/>
              <a:t>。</a:t>
            </a:r>
            <a:endParaRPr lang="en-US" altLang="zh-CN" sz="2800" dirty="0" smtClean="0"/>
          </a:p>
          <a:p>
            <a:r>
              <a:rPr lang="zh-CN" altLang="zh-CN" sz="2800" dirty="0">
                <a:solidFill>
                  <a:srgbClr val="FF0000"/>
                </a:solidFill>
              </a:rPr>
              <a:t>划分子网增加了灵活性，但却减少了能够连接在网络上的主机总数。</a:t>
            </a:r>
            <a:endParaRPr lang="zh-CN" altLang="en-US" sz="2800" dirty="0">
              <a:solidFill>
                <a:srgbClr val="FF0000"/>
              </a:solidFill>
            </a:endParaRPr>
          </a:p>
        </p:txBody>
      </p:sp>
    </p:spTree>
    <p:extLst>
      <p:ext uri="{BB962C8B-B14F-4D97-AF65-F5344CB8AC3E}">
        <p14:creationId xmlns:p14="http://schemas.microsoft.com/office/powerpoint/2010/main" val="4144968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27186765"/>
              </p:ext>
            </p:extLst>
          </p:nvPr>
        </p:nvGraphicFramePr>
        <p:xfrm>
          <a:off x="704527" y="764704"/>
          <a:ext cx="8856985" cy="5112562"/>
        </p:xfrm>
        <a:graphic>
          <a:graphicData uri="http://schemas.openxmlformats.org/drawingml/2006/table">
            <a:tbl>
              <a:tblPr>
                <a:tableStyleId>{5C22544A-7EE6-4342-B048-85BDC9FD1C3A}</a:tableStyleId>
              </a:tblPr>
              <a:tblGrid>
                <a:gridCol w="1944216"/>
                <a:gridCol w="2664296"/>
                <a:gridCol w="1800200"/>
                <a:gridCol w="2448273"/>
              </a:tblGrid>
              <a:tr h="365183">
                <a:tc>
                  <a:txBody>
                    <a:bodyPr/>
                    <a:lstStyle/>
                    <a:p>
                      <a:pPr algn="ctr">
                        <a:lnSpc>
                          <a:spcPct val="100000"/>
                        </a:lnSpc>
                        <a:spcAft>
                          <a:spcPts val="0"/>
                        </a:spcAft>
                      </a:pPr>
                      <a:r>
                        <a:rPr lang="zh-CN" sz="2200" b="1" dirty="0">
                          <a:solidFill>
                            <a:schemeClr val="tx1"/>
                          </a:solidFill>
                          <a:effectLst/>
                          <a:latin typeface="+mn-lt"/>
                          <a:ea typeface="黑体" pitchFamily="2" charset="-122"/>
                        </a:rPr>
                        <a:t>子网号的位数</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子网掩码</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每个子网的主机数</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255.255.192.0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16382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3</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dirty="0">
                          <a:solidFill>
                            <a:schemeClr val="tx1"/>
                          </a:solidFill>
                          <a:effectLst/>
                          <a:latin typeface="+mn-lt"/>
                          <a:ea typeface="黑体" pitchFamily="2" charset="-122"/>
                        </a:rPr>
                        <a:t>255.255.224.0</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8190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4</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255.255.240.0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4094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5</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255.255.248.0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30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2046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255.255.252.0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1022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7</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255.255.254.0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126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510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8</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9</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255.255.255.128</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510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126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10</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255.255.255.192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1022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11</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255.255.255.224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2046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30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12</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255.255.255.240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4094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13</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255.255.255.248</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8190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200" b="1">
                          <a:solidFill>
                            <a:schemeClr val="tx1"/>
                          </a:solidFill>
                          <a:effectLst/>
                          <a:latin typeface="+mn-lt"/>
                          <a:ea typeface="黑体" pitchFamily="2" charset="-122"/>
                        </a:rPr>
                        <a:t>255.255.255.252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16382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dirty="0">
                          <a:solidFill>
                            <a:schemeClr val="tx1"/>
                          </a:solidFill>
                          <a:effectLst/>
                          <a:latin typeface="+mn-lt"/>
                          <a:ea typeface="黑体" pitchFamily="2" charset="-122"/>
                        </a:rPr>
                        <a:t>2</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1280592" y="303039"/>
            <a:ext cx="7632848" cy="461665"/>
          </a:xfrm>
          <a:prstGeom prst="rect">
            <a:avLst/>
          </a:prstGeom>
        </p:spPr>
        <p:txBody>
          <a:bodyPr wrap="square">
            <a:spAutoFit/>
          </a:bodyPr>
          <a:lstStyle/>
          <a:p>
            <a:pPr algn="ctr"/>
            <a:r>
              <a:rPr lang="en-US" altLang="zh-CN" sz="2400" b="1" dirty="0" smtClean="0">
                <a:latin typeface="+mn-lt"/>
                <a:ea typeface="黑体" pitchFamily="2" charset="-122"/>
              </a:rPr>
              <a:t>B </a:t>
            </a:r>
            <a:r>
              <a:rPr lang="zh-CN" altLang="zh-CN" sz="2400" b="1" dirty="0" smtClean="0">
                <a:latin typeface="+mn-lt"/>
                <a:ea typeface="黑体" pitchFamily="2" charset="-122"/>
              </a:rPr>
              <a:t>类</a:t>
            </a:r>
            <a:r>
              <a:rPr lang="zh-CN" altLang="zh-CN" sz="2400" b="1" dirty="0">
                <a:latin typeface="+mn-lt"/>
                <a:ea typeface="黑体" pitchFamily="2" charset="-122"/>
              </a:rPr>
              <a:t>地址的子网划分选择（使用固定长度子网）</a:t>
            </a:r>
            <a:endParaRPr lang="zh-CN" altLang="en-US" sz="2400" b="1" dirty="0">
              <a:latin typeface="+mn-lt"/>
              <a:ea typeface="黑体" pitchFamily="2" charset="-122"/>
            </a:endParaRPr>
          </a:p>
        </p:txBody>
      </p:sp>
      <p:sp>
        <p:nvSpPr>
          <p:cNvPr id="6" name="矩形 5"/>
          <p:cNvSpPr/>
          <p:nvPr/>
        </p:nvSpPr>
        <p:spPr>
          <a:xfrm>
            <a:off x="704528" y="5949280"/>
            <a:ext cx="8841432" cy="400110"/>
          </a:xfrm>
          <a:prstGeom prst="rect">
            <a:avLst/>
          </a:prstGeom>
          <a:solidFill>
            <a:srgbClr val="FFFF66"/>
          </a:solidFill>
          <a:ln>
            <a:solidFill>
              <a:srgbClr val="000066"/>
            </a:solidFill>
          </a:ln>
        </p:spPr>
        <p:txBody>
          <a:bodyPr wrap="square">
            <a:spAutoFit/>
          </a:bodyPr>
          <a:lstStyle/>
          <a:p>
            <a:pPr algn="ctr"/>
            <a:r>
              <a:rPr lang="zh-CN" altLang="zh-CN" sz="2000" b="1" dirty="0">
                <a:solidFill>
                  <a:srgbClr val="000099"/>
                </a:solidFill>
                <a:latin typeface="+mn-lt"/>
                <a:ea typeface="黑体" pitchFamily="2" charset="-122"/>
              </a:rPr>
              <a:t>表中的“子网号的位数”中没有</a:t>
            </a:r>
            <a:r>
              <a:rPr lang="en-US" altLang="zh-CN" sz="2000" b="1" dirty="0">
                <a:solidFill>
                  <a:srgbClr val="000099"/>
                </a:solidFill>
                <a:latin typeface="+mn-lt"/>
                <a:ea typeface="黑体" pitchFamily="2" charset="-122"/>
              </a:rPr>
              <a:t>0, 1, 15</a:t>
            </a:r>
            <a:r>
              <a:rPr lang="zh-CN" altLang="zh-CN" sz="2000" b="1" dirty="0">
                <a:solidFill>
                  <a:srgbClr val="000099"/>
                </a:solidFill>
                <a:latin typeface="+mn-lt"/>
                <a:ea typeface="黑体" pitchFamily="2" charset="-122"/>
              </a:rPr>
              <a:t>和</a:t>
            </a:r>
            <a:r>
              <a:rPr lang="en-US" altLang="zh-CN" sz="2000" b="1" dirty="0">
                <a:solidFill>
                  <a:srgbClr val="000099"/>
                </a:solidFill>
                <a:latin typeface="+mn-lt"/>
                <a:ea typeface="黑体" pitchFamily="2" charset="-122"/>
              </a:rPr>
              <a:t>16</a:t>
            </a:r>
            <a:r>
              <a:rPr lang="zh-CN" altLang="zh-CN" sz="2000" b="1" dirty="0">
                <a:solidFill>
                  <a:srgbClr val="000099"/>
                </a:solidFill>
                <a:latin typeface="+mn-lt"/>
                <a:ea typeface="黑体" pitchFamily="2" charset="-122"/>
              </a:rPr>
              <a:t>这四种情况，因为这没有意义。</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214922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93" name="Freeform 57"/>
          <p:cNvSpPr>
            <a:spLocks/>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7179" name="Rectangle 43"/>
          <p:cNvSpPr>
            <a:spLocks noChangeArrowheads="1"/>
          </p:cNvSpPr>
          <p:nvPr/>
        </p:nvSpPr>
        <p:spPr bwMode="auto">
          <a:xfrm>
            <a:off x="3821377" y="3798889"/>
            <a:ext cx="3159258" cy="34448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5" name="Text Box 49"/>
          <p:cNvSpPr txBox="1">
            <a:spLocks noChangeArrowheads="1"/>
          </p:cNvSpPr>
          <p:nvPr/>
        </p:nvSpPr>
        <p:spPr bwMode="auto">
          <a:xfrm>
            <a:off x="4347633" y="3810000"/>
            <a:ext cx="38651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sz="1600" b="1" dirty="0">
                <a:solidFill>
                  <a:srgbClr val="0000CC"/>
                </a:solidFill>
                <a:latin typeface="+mn-lt"/>
                <a:ea typeface="黑体" pitchFamily="2" charset="-122"/>
              </a:rPr>
              <a:t> 0 1 0 0 0 0 0 0 </a:t>
            </a:r>
            <a:endParaRPr kumimoji="1" lang="en-US" altLang="zh-CN" b="1" dirty="0">
              <a:solidFill>
                <a:srgbClr val="0000CC"/>
              </a:solidFill>
              <a:latin typeface="+mn-lt"/>
              <a:ea typeface="黑体" pitchFamily="2" charset="-122"/>
            </a:endParaRPr>
          </a:p>
        </p:txBody>
      </p:sp>
      <p:sp>
        <p:nvSpPr>
          <p:cNvPr id="987172" name="Rectangle 36"/>
          <p:cNvSpPr>
            <a:spLocks noChangeArrowheads="1"/>
          </p:cNvSpPr>
          <p:nvPr/>
        </p:nvSpPr>
        <p:spPr bwMode="auto">
          <a:xfrm>
            <a:off x="3812779" y="3084513"/>
            <a:ext cx="31093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7" name="Rectangle 41"/>
          <p:cNvSpPr>
            <a:spLocks noChangeArrowheads="1"/>
          </p:cNvSpPr>
          <p:nvPr/>
        </p:nvSpPr>
        <p:spPr bwMode="auto">
          <a:xfrm>
            <a:off x="3786982" y="3068639"/>
            <a:ext cx="434093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1600" b="1" dirty="0" smtClean="0">
                <a:solidFill>
                  <a:srgbClr val="0000CC"/>
                </a:solidFill>
                <a:latin typeface="+mn-lt"/>
                <a:ea typeface="黑体" pitchFamily="2" charset="-122"/>
              </a:rPr>
              <a:t>1 </a:t>
            </a:r>
            <a:r>
              <a:rPr kumimoji="1" lang="en-US" altLang="zh-CN" sz="1600" b="1" dirty="0">
                <a:solidFill>
                  <a:srgbClr val="0000CC"/>
                </a:solidFill>
                <a:latin typeface="+mn-lt"/>
                <a:ea typeface="黑体" pitchFamily="2" charset="-122"/>
              </a:rPr>
              <a:t>1 0 0 0 0 0 0</a:t>
            </a:r>
          </a:p>
        </p:txBody>
      </p:sp>
      <p:sp>
        <p:nvSpPr>
          <p:cNvPr id="987138" name="Rectangle 2"/>
          <p:cNvSpPr>
            <a:spLocks noGrp="1" noChangeArrowheads="1"/>
          </p:cNvSpPr>
          <p:nvPr>
            <p:ph type="title" idx="4294967295"/>
          </p:nvPr>
        </p:nvSpPr>
        <p:spPr>
          <a:xfrm>
            <a:off x="360040" y="116632"/>
            <a:ext cx="9417496" cy="1055688"/>
          </a:xfrm>
          <a:solidFill>
            <a:srgbClr val="FFFFCC"/>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4-2】</a:t>
            </a:r>
            <a:r>
              <a:rPr lang="zh-CN" altLang="en-US" sz="3200" dirty="0">
                <a:solidFill>
                  <a:srgbClr val="0000CC"/>
                </a:solidFill>
              </a:rPr>
              <a:t>已知 </a:t>
            </a:r>
            <a:r>
              <a:rPr lang="en-US" altLang="zh-CN" sz="3200" dirty="0">
                <a:solidFill>
                  <a:srgbClr val="0000CC"/>
                </a:solidFill>
              </a:rPr>
              <a:t>IP </a:t>
            </a:r>
            <a:r>
              <a:rPr lang="zh-CN" altLang="en-US" sz="3200" dirty="0">
                <a:solidFill>
                  <a:srgbClr val="0000CC"/>
                </a:solidFill>
              </a:rPr>
              <a:t>地址是 </a:t>
            </a:r>
            <a:r>
              <a:rPr lang="en-US" altLang="zh-CN" sz="3200" dirty="0">
                <a:solidFill>
                  <a:srgbClr val="0000CC"/>
                </a:solidFill>
              </a:rPr>
              <a:t>141.14.72.24</a:t>
            </a:r>
            <a:r>
              <a:rPr lang="zh-CN" altLang="en-US" sz="3200" dirty="0">
                <a:solidFill>
                  <a:srgbClr val="0000CC"/>
                </a:solidFill>
              </a:rPr>
              <a:t>，子网</a:t>
            </a:r>
            <a:r>
              <a:rPr lang="zh-CN" altLang="en-US" sz="3200" dirty="0" smtClean="0">
                <a:solidFill>
                  <a:srgbClr val="0000CC"/>
                </a:solidFill>
              </a:rPr>
              <a:t>掩码是 </a:t>
            </a:r>
            <a:r>
              <a:rPr lang="en-US" altLang="zh-CN" sz="3200" dirty="0">
                <a:solidFill>
                  <a:srgbClr val="0000CC"/>
                </a:solidFill>
              </a:rPr>
              <a:t>255.255.192.0</a:t>
            </a:r>
            <a:r>
              <a:rPr lang="zh-CN" altLang="en-US" sz="3200" dirty="0">
                <a:solidFill>
                  <a:srgbClr val="0000CC"/>
                </a:solidFill>
              </a:rPr>
              <a:t>。试求网络地址。 </a:t>
            </a:r>
          </a:p>
        </p:txBody>
      </p:sp>
      <p:sp>
        <p:nvSpPr>
          <p:cNvPr id="987169" name="Rectangle 33"/>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0" name="Rectangle 34"/>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latin typeface="+mn-lt"/>
                <a:ea typeface="黑体" pitchFamily="2" charset="-122"/>
              </a:rPr>
              <a:t>(a) </a:t>
            </a:r>
            <a:r>
              <a:rPr kumimoji="1" lang="zh-CN" altLang="en-US" b="1" dirty="0">
                <a:latin typeface="+mn-lt"/>
                <a:ea typeface="黑体" pitchFamily="2" charset="-122"/>
              </a:rPr>
              <a:t>点分十进制表示的 </a:t>
            </a:r>
            <a:r>
              <a:rPr kumimoji="1" lang="en-US" altLang="zh-CN" b="1" dirty="0">
                <a:latin typeface="+mn-lt"/>
                <a:ea typeface="黑体" pitchFamily="2" charset="-122"/>
              </a:rPr>
              <a:t>IP </a:t>
            </a:r>
            <a:r>
              <a:rPr kumimoji="1" lang="zh-CN" altLang="en-US" b="1" dirty="0">
                <a:latin typeface="+mn-lt"/>
                <a:ea typeface="黑体" pitchFamily="2" charset="-122"/>
              </a:rPr>
              <a:t>地址</a:t>
            </a:r>
          </a:p>
        </p:txBody>
      </p:sp>
      <p:sp>
        <p:nvSpPr>
          <p:cNvPr id="987171" name="Rectangle 35"/>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3" name="Rectangle 37"/>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255.255.192.0</a:t>
            </a:r>
          </a:p>
        </p:txBody>
      </p:sp>
      <p:sp>
        <p:nvSpPr>
          <p:cNvPr id="987174" name="Line 38"/>
          <p:cNvSpPr>
            <a:spLocks noChangeShapeType="1"/>
          </p:cNvSpPr>
          <p:nvPr/>
        </p:nvSpPr>
        <p:spPr bwMode="auto">
          <a:xfrm>
            <a:off x="6555846" y="308133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5" name="Line 39"/>
          <p:cNvSpPr>
            <a:spLocks noChangeShapeType="1"/>
          </p:cNvSpPr>
          <p:nvPr/>
        </p:nvSpPr>
        <p:spPr bwMode="auto">
          <a:xfrm>
            <a:off x="7964356" y="307181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6" name="Rectangle 40"/>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8" name="Rectangle 42"/>
          <p:cNvSpPr>
            <a:spLocks noChangeArrowheads="1"/>
          </p:cNvSpPr>
          <p:nvPr/>
        </p:nvSpPr>
        <p:spPr bwMode="auto">
          <a:xfrm>
            <a:off x="7936840" y="3098801"/>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7180" name="Rectangle 44"/>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1" name="Text Box 45"/>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7182" name="Text Box 46"/>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sp>
        <p:nvSpPr>
          <p:cNvPr id="987183" name="Text Box 47"/>
          <p:cNvSpPr txBox="1">
            <a:spLocks noChangeArrowheads="1"/>
          </p:cNvSpPr>
          <p:nvPr/>
        </p:nvSpPr>
        <p:spPr bwMode="auto">
          <a:xfrm>
            <a:off x="4347633" y="4529138"/>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7184" name="Text Box 48"/>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64          .            0</a:t>
            </a:r>
          </a:p>
        </p:txBody>
      </p:sp>
      <p:sp>
        <p:nvSpPr>
          <p:cNvPr id="987186" name="Text Box 50"/>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0</a:t>
            </a:r>
          </a:p>
        </p:txBody>
      </p:sp>
      <p:sp>
        <p:nvSpPr>
          <p:cNvPr id="987187" name="Line 51"/>
          <p:cNvSpPr>
            <a:spLocks noChangeShapeType="1"/>
          </p:cNvSpPr>
          <p:nvPr/>
        </p:nvSpPr>
        <p:spPr bwMode="auto">
          <a:xfrm>
            <a:off x="5205810" y="307181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8" name="Rectangle 52"/>
          <p:cNvSpPr>
            <a:spLocks noChangeArrowheads="1"/>
          </p:cNvSpPr>
          <p:nvPr/>
        </p:nvSpPr>
        <p:spPr bwMode="auto">
          <a:xfrm>
            <a:off x="6531769" y="2433639"/>
            <a:ext cx="1554914"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smtClean="0">
                <a:solidFill>
                  <a:srgbClr val="0000CC"/>
                </a:solidFill>
                <a:latin typeface="+mn-lt"/>
                <a:ea typeface="黑体" pitchFamily="2" charset="-122"/>
              </a:rPr>
              <a:t> 0 </a:t>
            </a:r>
            <a:r>
              <a:rPr kumimoji="1" lang="en-US" altLang="zh-CN" sz="1600" b="1" dirty="0">
                <a:solidFill>
                  <a:srgbClr val="0000CC"/>
                </a:solidFill>
                <a:latin typeface="+mn-lt"/>
                <a:ea typeface="黑体" pitchFamily="2" charset="-122"/>
              </a:rPr>
              <a:t>1 0 0 1 0 0 </a:t>
            </a:r>
            <a:r>
              <a:rPr kumimoji="1" lang="en-US" altLang="zh-CN" sz="1600" b="1" dirty="0" smtClean="0">
                <a:solidFill>
                  <a:srgbClr val="0000CC"/>
                </a:solidFill>
                <a:latin typeface="+mn-lt"/>
                <a:ea typeface="黑体" pitchFamily="2" charset="-122"/>
              </a:rPr>
              <a:t>0</a:t>
            </a:r>
            <a:endParaRPr kumimoji="1" lang="en-US" altLang="zh-CN" sz="1600" b="1" dirty="0">
              <a:solidFill>
                <a:srgbClr val="0000CC"/>
              </a:solidFill>
              <a:latin typeface="+mn-lt"/>
              <a:ea typeface="黑体" pitchFamily="2" charset="-122"/>
            </a:endParaRPr>
          </a:p>
        </p:txBody>
      </p:sp>
      <p:sp>
        <p:nvSpPr>
          <p:cNvPr id="987189" name="Rectangle 53"/>
          <p:cNvSpPr>
            <a:spLocks noChangeArrowheads="1"/>
          </p:cNvSpPr>
          <p:nvPr/>
        </p:nvSpPr>
        <p:spPr bwMode="auto">
          <a:xfrm>
            <a:off x="3802460" y="241935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0" name="Text Box 54"/>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a:t>
            </a:r>
            <a:endParaRPr kumimoji="1" lang="en-US" altLang="zh-CN" b="1" dirty="0">
              <a:solidFill>
                <a:srgbClr val="0000CC"/>
              </a:solidFill>
              <a:latin typeface="+mn-lt"/>
              <a:ea typeface="黑体" pitchFamily="2" charset="-122"/>
            </a:endParaRPr>
          </a:p>
        </p:txBody>
      </p:sp>
      <p:sp>
        <p:nvSpPr>
          <p:cNvPr id="987191" name="Text Box 55"/>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24</a:t>
            </a:r>
          </a:p>
        </p:txBody>
      </p:sp>
      <p:sp>
        <p:nvSpPr>
          <p:cNvPr id="987192" name="Rectangle 56"/>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4" name="Rectangle 5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7195" name="Rectangle 5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7196" name="Rectangle 6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Tree>
    <p:extLst>
      <p:ext uri="{BB962C8B-B14F-4D97-AF65-F5344CB8AC3E}">
        <p14:creationId xmlns:p14="http://schemas.microsoft.com/office/powerpoint/2010/main" val="1357638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7" name="Rectangle 3"/>
          <p:cNvSpPr>
            <a:spLocks noChangeArrowheads="1"/>
          </p:cNvSpPr>
          <p:nvPr/>
        </p:nvSpPr>
        <p:spPr bwMode="auto">
          <a:xfrm>
            <a:off x="3821377" y="3798889"/>
            <a:ext cx="3269325" cy="34448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88" name="Text Box 4"/>
          <p:cNvSpPr txBox="1">
            <a:spLocks noChangeArrowheads="1"/>
          </p:cNvSpPr>
          <p:nvPr/>
        </p:nvSpPr>
        <p:spPr bwMode="auto">
          <a:xfrm>
            <a:off x="4347633" y="3810000"/>
            <a:ext cx="390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0 1 0 0 0 0 0 0 </a:t>
            </a:r>
          </a:p>
        </p:txBody>
      </p:sp>
      <p:sp>
        <p:nvSpPr>
          <p:cNvPr id="989189" name="Rectangle 5"/>
          <p:cNvSpPr>
            <a:spLocks noChangeArrowheads="1"/>
          </p:cNvSpPr>
          <p:nvPr/>
        </p:nvSpPr>
        <p:spPr bwMode="auto">
          <a:xfrm>
            <a:off x="3812779" y="3084513"/>
            <a:ext cx="32744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0" name="Rectangle 6"/>
          <p:cNvSpPr>
            <a:spLocks noChangeArrowheads="1"/>
          </p:cNvSpPr>
          <p:nvPr/>
        </p:nvSpPr>
        <p:spPr bwMode="auto">
          <a:xfrm>
            <a:off x="3786982" y="3068639"/>
            <a:ext cx="434093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800" b="1" dirty="0" smtClean="0">
                <a:solidFill>
                  <a:srgbClr val="0000CC"/>
                </a:solidFill>
                <a:latin typeface="+mn-lt"/>
                <a:ea typeface="黑体" pitchFamily="2" charset="-122"/>
              </a:rPr>
              <a:t> </a:t>
            </a:r>
            <a:r>
              <a:rPr kumimoji="1" lang="en-US" altLang="zh-CN" sz="1600" b="1" dirty="0">
                <a:solidFill>
                  <a:srgbClr val="0000CC"/>
                </a:solidFill>
                <a:latin typeface="+mn-lt"/>
                <a:ea typeface="黑体" pitchFamily="2" charset="-122"/>
              </a:rPr>
              <a:t>1 1 1 0 0 0 0 0</a:t>
            </a:r>
          </a:p>
        </p:txBody>
      </p:sp>
      <p:sp>
        <p:nvSpPr>
          <p:cNvPr id="989186" name="Freeform 2"/>
          <p:cNvSpPr>
            <a:spLocks/>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9191" name="Rectangle 7"/>
          <p:cNvSpPr>
            <a:spLocks noGrp="1" noChangeArrowheads="1"/>
          </p:cNvSpPr>
          <p:nvPr>
            <p:ph type="title" idx="4294967295"/>
          </p:nvPr>
        </p:nvSpPr>
        <p:spPr>
          <a:xfrm>
            <a:off x="344488" y="141064"/>
            <a:ext cx="9505056" cy="1055688"/>
          </a:xfrm>
          <a:solidFill>
            <a:srgbClr val="FFFFCC"/>
          </a:solidFill>
          <a:ln>
            <a:solidFill>
              <a:srgbClr val="333399"/>
            </a:solidFill>
            <a:miter lim="800000"/>
            <a:headEnd/>
            <a:tailEnd/>
          </a:ln>
          <a:effectLst>
            <a:outerShdw dist="35921" dir="2700000" algn="ctr" rotWithShape="0">
              <a:schemeClr val="bg2"/>
            </a:outerShdw>
          </a:effectLst>
        </p:spPr>
        <p:txBody>
          <a:bodyPr vert="horz" wrap="square" lIns="91440" tIns="45720" rIns="91440" bIns="45720" numCol="1" anchor="b" anchorCtr="0" compatLnSpc="1">
            <a:prstTxWarp prst="textNoShape">
              <a:avLst/>
            </a:prstTxWarp>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4-3】</a:t>
            </a:r>
            <a:r>
              <a:rPr lang="zh-CN" altLang="en-US" sz="3200" dirty="0">
                <a:solidFill>
                  <a:srgbClr val="0000CC"/>
                </a:solidFill>
              </a:rPr>
              <a:t>上例中，若子网掩码改为</a:t>
            </a:r>
            <a:r>
              <a:rPr lang="en-US" altLang="zh-CN" sz="3200" dirty="0" smtClean="0">
                <a:solidFill>
                  <a:srgbClr val="0000CC"/>
                </a:solidFill>
              </a:rPr>
              <a:t>255.255.224.0</a:t>
            </a:r>
            <a:r>
              <a:rPr lang="zh-CN" altLang="en-US" sz="3200" dirty="0" smtClean="0">
                <a:solidFill>
                  <a:srgbClr val="0000CC"/>
                </a:solidFill>
              </a:rPr>
              <a:t>，试</a:t>
            </a:r>
            <a:r>
              <a:rPr lang="zh-CN" altLang="en-US" sz="3200" dirty="0">
                <a:solidFill>
                  <a:srgbClr val="0000CC"/>
                </a:solidFill>
              </a:rPr>
              <a:t>求网络地址，讨论所得结果。 </a:t>
            </a:r>
          </a:p>
        </p:txBody>
      </p:sp>
      <p:sp>
        <p:nvSpPr>
          <p:cNvPr id="989192" name="Rectangle 8"/>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3" name="Rectangle 9"/>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(a) </a:t>
            </a:r>
            <a:r>
              <a:rPr kumimoji="1" lang="zh-CN" altLang="en-US" b="1">
                <a:latin typeface="+mn-lt"/>
                <a:ea typeface="黑体" pitchFamily="2" charset="-122"/>
              </a:rPr>
              <a:t>点分十进制表示的 </a:t>
            </a:r>
            <a:r>
              <a:rPr kumimoji="1" lang="en-US" altLang="zh-CN" b="1">
                <a:latin typeface="+mn-lt"/>
                <a:ea typeface="黑体" pitchFamily="2" charset="-122"/>
              </a:rPr>
              <a:t>IP </a:t>
            </a:r>
            <a:r>
              <a:rPr kumimoji="1" lang="zh-CN" altLang="en-US" b="1">
                <a:latin typeface="+mn-lt"/>
                <a:ea typeface="黑体" pitchFamily="2" charset="-122"/>
              </a:rPr>
              <a:t>地址</a:t>
            </a:r>
          </a:p>
        </p:txBody>
      </p:sp>
      <p:sp>
        <p:nvSpPr>
          <p:cNvPr id="989194" name="Rectangle 10"/>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5" name="Rectangle 11"/>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255.255.224.0</a:t>
            </a:r>
          </a:p>
        </p:txBody>
      </p:sp>
      <p:sp>
        <p:nvSpPr>
          <p:cNvPr id="989196" name="Line 12"/>
          <p:cNvSpPr>
            <a:spLocks noChangeShapeType="1"/>
          </p:cNvSpPr>
          <p:nvPr/>
        </p:nvSpPr>
        <p:spPr bwMode="auto">
          <a:xfrm>
            <a:off x="6555846" y="308133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7" name="Line 13"/>
          <p:cNvSpPr>
            <a:spLocks noChangeShapeType="1"/>
          </p:cNvSpPr>
          <p:nvPr/>
        </p:nvSpPr>
        <p:spPr bwMode="auto">
          <a:xfrm>
            <a:off x="7964356" y="307181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8" name="Rectangle 14"/>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9" name="Rectangle 15"/>
          <p:cNvSpPr>
            <a:spLocks noChangeArrowheads="1"/>
          </p:cNvSpPr>
          <p:nvPr/>
        </p:nvSpPr>
        <p:spPr bwMode="auto">
          <a:xfrm>
            <a:off x="7936840" y="3098801"/>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9200" name="Rectangle 16"/>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1" name="Text Box 17"/>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2" name="Text Box 18"/>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sp>
        <p:nvSpPr>
          <p:cNvPr id="989203" name="Text Box 19"/>
          <p:cNvSpPr txBox="1">
            <a:spLocks noChangeArrowheads="1"/>
          </p:cNvSpPr>
          <p:nvPr/>
        </p:nvSpPr>
        <p:spPr bwMode="auto">
          <a:xfrm>
            <a:off x="4347633" y="4529138"/>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4" name="Text Box 20"/>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64          .           </a:t>
            </a:r>
            <a:r>
              <a:rPr kumimoji="1" lang="en-US" altLang="zh-CN" b="1" dirty="0" smtClean="0">
                <a:solidFill>
                  <a:srgbClr val="0000CC"/>
                </a:solidFill>
                <a:latin typeface="+mn-lt"/>
                <a:ea typeface="黑体" pitchFamily="2" charset="-122"/>
              </a:rPr>
              <a:t>0</a:t>
            </a:r>
            <a:endParaRPr kumimoji="1" lang="en-US" altLang="zh-CN" b="1" dirty="0">
              <a:solidFill>
                <a:srgbClr val="0000CC"/>
              </a:solidFill>
              <a:latin typeface="+mn-lt"/>
              <a:ea typeface="黑体" pitchFamily="2" charset="-122"/>
            </a:endParaRPr>
          </a:p>
        </p:txBody>
      </p:sp>
      <p:sp>
        <p:nvSpPr>
          <p:cNvPr id="989205" name="Text Box 21"/>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0</a:t>
            </a:r>
            <a:endParaRPr kumimoji="1" lang="en-US" altLang="zh-CN" b="1" dirty="0">
              <a:solidFill>
                <a:srgbClr val="0000CC"/>
              </a:solidFill>
              <a:latin typeface="+mn-lt"/>
              <a:ea typeface="黑体" pitchFamily="2" charset="-122"/>
            </a:endParaRPr>
          </a:p>
        </p:txBody>
      </p:sp>
      <p:sp>
        <p:nvSpPr>
          <p:cNvPr id="989206" name="Line 22"/>
          <p:cNvSpPr>
            <a:spLocks noChangeShapeType="1"/>
          </p:cNvSpPr>
          <p:nvPr/>
        </p:nvSpPr>
        <p:spPr bwMode="auto">
          <a:xfrm>
            <a:off x="5205810" y="307181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7" name="Rectangle 23"/>
          <p:cNvSpPr>
            <a:spLocks noChangeArrowheads="1"/>
          </p:cNvSpPr>
          <p:nvPr/>
        </p:nvSpPr>
        <p:spPr bwMode="auto">
          <a:xfrm>
            <a:off x="6531769" y="2433639"/>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0 1 0 0 1 0 0 0</a:t>
            </a:r>
          </a:p>
        </p:txBody>
      </p:sp>
      <p:sp>
        <p:nvSpPr>
          <p:cNvPr id="989208" name="Rectangle 24"/>
          <p:cNvSpPr>
            <a:spLocks noChangeArrowheads="1"/>
          </p:cNvSpPr>
          <p:nvPr/>
        </p:nvSpPr>
        <p:spPr bwMode="auto">
          <a:xfrm>
            <a:off x="3802460" y="241935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9" name="Text Box 25"/>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9210" name="Text Box 26"/>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          </a:t>
            </a:r>
            <a:r>
              <a:rPr kumimoji="1" lang="en-US" altLang="zh-CN" b="1" dirty="0" smtClean="0">
                <a:solidFill>
                  <a:srgbClr val="0000CC"/>
                </a:solidFill>
                <a:latin typeface="+mn-lt"/>
                <a:ea typeface="黑体" pitchFamily="2" charset="-122"/>
              </a:rPr>
              <a:t> 24</a:t>
            </a:r>
            <a:endParaRPr kumimoji="1" lang="en-US" altLang="zh-CN" b="1" dirty="0">
              <a:solidFill>
                <a:srgbClr val="0000CC"/>
              </a:solidFill>
              <a:latin typeface="+mn-lt"/>
              <a:ea typeface="黑体" pitchFamily="2" charset="-122"/>
            </a:endParaRPr>
          </a:p>
        </p:txBody>
      </p:sp>
      <p:sp>
        <p:nvSpPr>
          <p:cNvPr id="989211" name="Rectangle 27"/>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12" name="Rectangle 2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9213" name="Rectangle 2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9214" name="Rectangle 3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
        <p:nvSpPr>
          <p:cNvPr id="989215" name="Text Box 31"/>
          <p:cNvSpPr txBox="1">
            <a:spLocks noChangeArrowheads="1"/>
          </p:cNvSpPr>
          <p:nvPr/>
        </p:nvSpPr>
        <p:spPr bwMode="auto">
          <a:xfrm>
            <a:off x="2072680" y="5341043"/>
            <a:ext cx="6316152" cy="1040285"/>
          </a:xfrm>
          <a:prstGeom prst="rect">
            <a:avLst/>
          </a:prstGeom>
          <a:solidFill>
            <a:srgbClr val="66FF66"/>
          </a:solidFill>
          <a:ln w="12700">
            <a:solidFill>
              <a:srgbClr val="333399"/>
            </a:solidFill>
            <a:miter lim="800000"/>
            <a:headEnd/>
            <a:tailEnd/>
          </a:ln>
          <a:effectLst>
            <a:outerShdw dist="35921" dir="2700000" algn="ctr" rotWithShape="0">
              <a:schemeClr val="bg2"/>
            </a:outerShdw>
          </a:effectLst>
        </p:spPr>
        <p:txBody>
          <a:bodyPr wrap="none">
            <a:spAutoFit/>
          </a:bodyPr>
          <a:lstStyle/>
          <a:p>
            <a:pPr algn="ctr">
              <a:lnSpc>
                <a:spcPct val="110000"/>
              </a:lnSpc>
            </a:pPr>
            <a:r>
              <a:rPr lang="zh-CN" altLang="en-US" sz="2800" b="1" dirty="0">
                <a:solidFill>
                  <a:srgbClr val="000099"/>
                </a:solidFill>
                <a:latin typeface="+mn-lt"/>
                <a:ea typeface="黑体" pitchFamily="2" charset="-122"/>
              </a:rPr>
              <a:t>不同的子网掩码得出</a:t>
            </a:r>
            <a:r>
              <a:rPr lang="zh-CN" altLang="en-US" sz="2800" b="1" dirty="0">
                <a:solidFill>
                  <a:srgbClr val="FF0000"/>
                </a:solidFill>
                <a:latin typeface="+mn-lt"/>
                <a:ea typeface="黑体" pitchFamily="2" charset="-122"/>
              </a:rPr>
              <a:t>相同</a:t>
            </a:r>
            <a:r>
              <a:rPr lang="zh-CN" altLang="en-US" sz="2800" b="1" dirty="0">
                <a:solidFill>
                  <a:srgbClr val="000099"/>
                </a:solidFill>
                <a:latin typeface="+mn-lt"/>
                <a:ea typeface="黑体" pitchFamily="2" charset="-122"/>
              </a:rPr>
              <a:t>的网络地址。</a:t>
            </a:r>
          </a:p>
          <a:p>
            <a:pPr algn="ctr">
              <a:lnSpc>
                <a:spcPct val="110000"/>
              </a:lnSpc>
            </a:pPr>
            <a:r>
              <a:rPr lang="zh-CN" altLang="en-US" sz="2800" b="1" dirty="0">
                <a:solidFill>
                  <a:srgbClr val="000099"/>
                </a:solidFill>
                <a:latin typeface="+mn-lt"/>
                <a:ea typeface="黑体" pitchFamily="2" charset="-122"/>
              </a:rPr>
              <a:t>但不同的掩码的效果是不同的。 </a:t>
            </a:r>
          </a:p>
        </p:txBody>
      </p:sp>
    </p:spTree>
    <p:extLst>
      <p:ext uri="{BB962C8B-B14F-4D97-AF65-F5344CB8AC3E}">
        <p14:creationId xmlns:p14="http://schemas.microsoft.com/office/powerpoint/2010/main" val="3655601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930560" y="3773026"/>
            <a:ext cx="522155" cy="488820"/>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804053" y="6108832"/>
            <a:ext cx="520512" cy="488819"/>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117649" y="6093791"/>
            <a:ext cx="522155" cy="488819"/>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930560" y="2724697"/>
            <a:ext cx="522155" cy="490324"/>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769447" y="3812131"/>
            <a:ext cx="523796" cy="487315"/>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769447" y="2792378"/>
            <a:ext cx="523796" cy="488820"/>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349268" y="5997531"/>
            <a:ext cx="73463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542975" y="1198075"/>
            <a:ext cx="523797" cy="487315"/>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153773" y="1198075"/>
            <a:ext cx="523796" cy="487315"/>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51435" y="1198075"/>
            <a:ext cx="523797" cy="487315"/>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mn-lt"/>
                <a:ea typeface="黑体" pitchFamily="2" charset="-122"/>
              </a:rPr>
              <a:t>在同一个局域网上的主机或路由器的</a:t>
            </a:r>
          </a:p>
          <a:p>
            <a:pPr algn="ctr">
              <a:lnSpc>
                <a:spcPct val="110000"/>
              </a:lnSpc>
            </a:pP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地址中的网络号必须是一样的。</a:t>
            </a:r>
          </a:p>
          <a:p>
            <a:pPr algn="ctr">
              <a:lnSpc>
                <a:spcPct val="110000"/>
              </a:lnSpc>
            </a:pPr>
            <a:r>
              <a:rPr kumimoji="0" lang="zh-CN" altLang="en-US" sz="2800" b="1" dirty="0">
                <a:solidFill>
                  <a:srgbClr val="000099"/>
                </a:solidFill>
                <a:latin typeface="+mn-lt"/>
                <a:ea typeface="黑体" pitchFamily="2" charset="-122"/>
              </a:rPr>
              <a:t>图中的网络号就是 </a:t>
            </a: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 </a:t>
            </a:r>
            <a:r>
              <a:rPr kumimoji="0" lang="en-US" altLang="zh-CN" sz="2800" b="1" dirty="0" smtClean="0">
                <a:solidFill>
                  <a:srgbClr val="000099"/>
                </a:solidFill>
                <a:latin typeface="+mn-lt"/>
                <a:ea typeface="黑体" pitchFamily="2" charset="-122"/>
              </a:rPr>
              <a:t>net-id</a:t>
            </a:r>
            <a:r>
              <a:rPr kumimoji="0" lang="zh-CN" altLang="en-US" sz="2800" b="1" dirty="0" smtClean="0">
                <a:solidFill>
                  <a:srgbClr val="00B050"/>
                </a:solidFill>
                <a:latin typeface="+mn-lt"/>
                <a:ea typeface="黑体" pitchFamily="2" charset="-122"/>
              </a:rPr>
              <a:t>。</a:t>
            </a:r>
            <a:endParaRPr kumimoji="0" lang="en-US" altLang="zh-CN" sz="2800" b="1" dirty="0">
              <a:solidFill>
                <a:srgbClr val="00B050"/>
              </a:solidFill>
              <a:latin typeface="+mn-lt"/>
              <a:ea typeface="黑体" pitchFamily="2" charset="-122"/>
            </a:endParaRPr>
          </a:p>
        </p:txBody>
      </p:sp>
    </p:spTree>
    <p:extLst>
      <p:ext uri="{BB962C8B-B14F-4D97-AF65-F5344CB8AC3E}">
        <p14:creationId xmlns:p14="http://schemas.microsoft.com/office/powerpoint/2010/main" val="13421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4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ltLang="zh-CN" sz="4000" dirty="0"/>
              <a:t>4.3.2  </a:t>
            </a:r>
            <a:r>
              <a:rPr lang="zh-CN" altLang="en-US" sz="4000" dirty="0"/>
              <a:t>使用</a:t>
            </a:r>
            <a:r>
              <a:rPr lang="zh-CN" altLang="en-US" sz="4000" dirty="0" smtClean="0"/>
              <a:t>子网</a:t>
            </a:r>
            <a:r>
              <a:rPr lang="zh-CN" altLang="en-US" sz="4000" dirty="0"/>
              <a:t>时分组的转发</a:t>
            </a:r>
          </a:p>
        </p:txBody>
      </p:sp>
      <p:sp>
        <p:nvSpPr>
          <p:cNvPr id="512002" name="Rectangle 2"/>
          <p:cNvSpPr>
            <a:spLocks noGrp="1" noChangeArrowheads="1"/>
          </p:cNvSpPr>
          <p:nvPr>
            <p:ph idx="1"/>
          </p:nvPr>
        </p:nvSpPr>
        <p:spPr/>
        <p:txBody>
          <a:bodyPr/>
          <a:lstStyle/>
          <a:p>
            <a:r>
              <a:rPr lang="zh-CN" altLang="en-US" dirty="0"/>
              <a:t>在不划分子网的两级 </a:t>
            </a:r>
            <a:r>
              <a:rPr lang="en-US" altLang="zh-CN" dirty="0"/>
              <a:t>IP </a:t>
            </a:r>
            <a:r>
              <a:rPr lang="zh-CN" altLang="en-US" dirty="0"/>
              <a:t>地址下，从 </a:t>
            </a:r>
            <a:r>
              <a:rPr lang="en-US" altLang="zh-CN" dirty="0"/>
              <a:t>IP </a:t>
            </a:r>
            <a:r>
              <a:rPr lang="zh-CN" altLang="en-US" dirty="0"/>
              <a:t>地址得出网络地址是个很简单的事。</a:t>
            </a:r>
          </a:p>
          <a:p>
            <a:r>
              <a:rPr lang="zh-CN" altLang="en-US" dirty="0"/>
              <a:t>但在划分子网的情况下，从 </a:t>
            </a:r>
            <a:r>
              <a:rPr lang="en-US" altLang="zh-CN" dirty="0"/>
              <a:t>IP </a:t>
            </a:r>
            <a:r>
              <a:rPr lang="zh-CN" altLang="en-US" dirty="0"/>
              <a:t>地址却不能唯一地得出网络地址来，这是因为网络地址取决于那个网络所采用的子网掩码，但</a:t>
            </a:r>
            <a:r>
              <a:rPr lang="zh-CN" altLang="en-US" dirty="0">
                <a:solidFill>
                  <a:srgbClr val="FF0000"/>
                </a:solidFill>
              </a:rPr>
              <a:t>数据报的首部并没有提供子网掩码的信息。</a:t>
            </a:r>
          </a:p>
          <a:p>
            <a:r>
              <a:rPr lang="zh-CN" altLang="en-US" dirty="0"/>
              <a:t>因此分组转发的算法也必须做相应的改动。 </a:t>
            </a:r>
          </a:p>
        </p:txBody>
      </p:sp>
    </p:spTree>
    <p:extLst>
      <p:ext uri="{BB962C8B-B14F-4D97-AF65-F5344CB8AC3E}">
        <p14:creationId xmlns:p14="http://schemas.microsoft.com/office/powerpoint/2010/main" val="259108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lgn="ctr"/>
            <a:r>
              <a:rPr lang="zh-CN" altLang="en-US" sz="3200" dirty="0"/>
              <a:t>在划分</a:t>
            </a:r>
            <a:r>
              <a:rPr lang="zh-CN" altLang="en-US" sz="3200" dirty="0" smtClean="0"/>
              <a:t>子网情况</a:t>
            </a:r>
            <a:r>
              <a:rPr lang="zh-CN" altLang="en-US" sz="3200" dirty="0"/>
              <a:t>下路由器转发分组的算法 </a:t>
            </a:r>
          </a:p>
        </p:txBody>
      </p:sp>
      <p:sp>
        <p:nvSpPr>
          <p:cNvPr id="3" name="内容占位符 2"/>
          <p:cNvSpPr>
            <a:spLocks noGrp="1"/>
          </p:cNvSpPr>
          <p:nvPr>
            <p:ph idx="1"/>
          </p:nvPr>
        </p:nvSpPr>
        <p:spPr/>
        <p:txBody>
          <a:bodyPr/>
          <a:lstStyle/>
          <a:p>
            <a:pPr marL="0" indent="0">
              <a:lnSpc>
                <a:spcPct val="100000"/>
              </a:lnSpc>
              <a:spcAft>
                <a:spcPct val="10000"/>
              </a:spcAft>
              <a:buNone/>
            </a:pPr>
            <a:r>
              <a:rPr lang="en-US" altLang="zh-CN" sz="2400" dirty="0"/>
              <a:t>(1) </a:t>
            </a:r>
            <a:r>
              <a:rPr lang="zh-CN" altLang="en-US" sz="2400" dirty="0"/>
              <a:t>从收到的分组的首部提取</a:t>
            </a:r>
            <a:r>
              <a:rPr lang="zh-CN" altLang="en-US" sz="2400" dirty="0">
                <a:solidFill>
                  <a:srgbClr val="FF0000"/>
                </a:solidFill>
              </a:rPr>
              <a:t>目的 </a:t>
            </a:r>
            <a:r>
              <a:rPr lang="en-US" altLang="zh-CN" sz="2400" dirty="0">
                <a:solidFill>
                  <a:srgbClr val="FF0000"/>
                </a:solidFill>
              </a:rPr>
              <a:t>IP </a:t>
            </a:r>
            <a:r>
              <a:rPr lang="zh-CN" altLang="en-US" sz="2400" dirty="0">
                <a:solidFill>
                  <a:srgbClr val="FF0000"/>
                </a:solidFill>
              </a:rPr>
              <a:t>地址 </a:t>
            </a:r>
            <a:r>
              <a:rPr lang="en-US" altLang="zh-CN" sz="2400" dirty="0">
                <a:solidFill>
                  <a:srgbClr val="FF0000"/>
                </a:solidFill>
              </a:rPr>
              <a:t>D</a:t>
            </a:r>
            <a:r>
              <a:rPr lang="zh-CN" altLang="en-US" sz="2400" dirty="0">
                <a:solidFill>
                  <a:srgbClr val="FF0000"/>
                </a:solidFill>
              </a:rPr>
              <a:t>。</a:t>
            </a:r>
          </a:p>
          <a:p>
            <a:pPr marL="0" indent="0">
              <a:lnSpc>
                <a:spcPct val="100000"/>
              </a:lnSpc>
              <a:buNone/>
            </a:pPr>
            <a:r>
              <a:rPr lang="en-US" altLang="zh-CN" sz="2400" dirty="0"/>
              <a:t>(2) </a:t>
            </a:r>
            <a:r>
              <a:rPr lang="zh-CN" altLang="en-US" sz="2400" dirty="0"/>
              <a:t>先用各网络的</a:t>
            </a:r>
            <a:r>
              <a:rPr lang="zh-CN" altLang="en-US" sz="2400" dirty="0">
                <a:solidFill>
                  <a:srgbClr val="FF0000"/>
                </a:solidFill>
              </a:rPr>
              <a:t>子网掩码和 </a:t>
            </a:r>
            <a:r>
              <a:rPr lang="en-US" altLang="zh-CN" sz="2400" i="1" dirty="0">
                <a:solidFill>
                  <a:srgbClr val="FF0000"/>
                </a:solidFill>
              </a:rPr>
              <a:t>D </a:t>
            </a:r>
            <a:r>
              <a:rPr lang="zh-CN" altLang="en-US" sz="2400" dirty="0">
                <a:solidFill>
                  <a:srgbClr val="FF0000"/>
                </a:solidFill>
              </a:rPr>
              <a:t>逐位相“与”</a:t>
            </a:r>
            <a:r>
              <a:rPr lang="zh-CN" altLang="en-US" sz="2400" dirty="0"/>
              <a:t>，看是否</a:t>
            </a:r>
            <a:r>
              <a:rPr lang="zh-CN" altLang="en-US" sz="2400" dirty="0" smtClean="0"/>
              <a:t>和相应</a:t>
            </a:r>
            <a:r>
              <a:rPr lang="zh-CN" altLang="en-US" sz="2400" dirty="0"/>
              <a:t>的</a:t>
            </a:r>
            <a:r>
              <a:rPr lang="zh-CN" altLang="en-US" sz="2400" dirty="0" smtClean="0"/>
              <a:t>网</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络</a:t>
            </a:r>
            <a:r>
              <a:rPr lang="zh-CN" altLang="en-US" sz="2400" dirty="0"/>
              <a:t>地址匹配。若匹配，则将分组直接</a:t>
            </a:r>
            <a:r>
              <a:rPr lang="zh-CN" altLang="en-US" sz="2400" dirty="0">
                <a:solidFill>
                  <a:srgbClr val="FF0000"/>
                </a:solidFill>
              </a:rPr>
              <a:t>交付。</a:t>
            </a:r>
            <a:r>
              <a:rPr lang="zh-CN" altLang="en-US" sz="2400" dirty="0" smtClean="0"/>
              <a:t>否则</a:t>
            </a:r>
            <a:r>
              <a:rPr lang="zh-CN" altLang="en-US" sz="2400" dirty="0"/>
              <a:t>就是间接交付</a:t>
            </a:r>
            <a:r>
              <a:rPr lang="zh-CN" altLang="en-US" sz="2400" dirty="0" smtClean="0"/>
              <a:t>，</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执行 </a:t>
            </a:r>
            <a:r>
              <a:rPr lang="en-US" altLang="zh-CN" sz="2400" dirty="0" smtClean="0"/>
              <a:t>(</a:t>
            </a:r>
            <a:r>
              <a:rPr lang="en-US" altLang="zh-CN" sz="2400" dirty="0"/>
              <a:t>3)</a:t>
            </a:r>
            <a:r>
              <a:rPr lang="zh-CN" altLang="en-US" sz="2400" dirty="0"/>
              <a:t>。</a:t>
            </a:r>
          </a:p>
          <a:p>
            <a:pPr marL="0" indent="0">
              <a:lnSpc>
                <a:spcPct val="100000"/>
              </a:lnSpc>
              <a:buNone/>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a:t>
            </a:r>
            <a:r>
              <a:rPr lang="zh-CN" altLang="en-US" sz="2400" dirty="0" smtClean="0"/>
              <a:t>将分组</a:t>
            </a:r>
            <a:r>
              <a:rPr lang="zh-CN" altLang="en-US" sz="2400" dirty="0"/>
              <a:t>传送</a:t>
            </a:r>
            <a:r>
              <a:rPr lang="zh-CN" altLang="en-US" sz="2400" dirty="0" smtClean="0"/>
              <a:t>给</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指明</a:t>
            </a:r>
            <a:r>
              <a:rPr lang="zh-CN" altLang="en-US" sz="2400" dirty="0"/>
              <a:t>的下一跳路由器；否则，</a:t>
            </a:r>
            <a:r>
              <a:rPr lang="zh-CN" altLang="en-US" sz="2400" dirty="0" smtClean="0"/>
              <a:t>执行 </a:t>
            </a:r>
            <a:r>
              <a:rPr lang="en-US" altLang="zh-CN" sz="2400" dirty="0" smtClean="0"/>
              <a:t>(</a:t>
            </a:r>
            <a:r>
              <a:rPr lang="en-US" altLang="zh-CN" sz="2400" dirty="0"/>
              <a:t>4)</a:t>
            </a:r>
            <a:r>
              <a:rPr lang="zh-CN" altLang="en-US" sz="2400" dirty="0"/>
              <a:t>。</a:t>
            </a:r>
          </a:p>
          <a:p>
            <a:pPr marL="449263" indent="-449263">
              <a:lnSpc>
                <a:spcPct val="100000"/>
              </a:lnSpc>
              <a:buNone/>
            </a:pPr>
            <a:r>
              <a:rPr lang="en-US" altLang="zh-CN" sz="2400" dirty="0"/>
              <a:t>(4) </a:t>
            </a:r>
            <a:r>
              <a:rPr lang="zh-CN" altLang="en-US" sz="2400" dirty="0"/>
              <a:t>对路由表中的每</a:t>
            </a:r>
            <a:r>
              <a:rPr lang="zh-CN" altLang="en-US" sz="2400" dirty="0" smtClean="0"/>
              <a:t>一行，将</a:t>
            </a:r>
            <a:r>
              <a:rPr lang="zh-CN" altLang="en-US" sz="2400" dirty="0" smtClean="0">
                <a:solidFill>
                  <a:srgbClr val="FF0000"/>
                </a:solidFill>
              </a:rPr>
              <a:t>子网</a:t>
            </a:r>
            <a:r>
              <a:rPr lang="zh-CN" altLang="en-US" sz="2400" dirty="0">
                <a:solidFill>
                  <a:srgbClr val="FF0000"/>
                </a:solidFill>
              </a:rPr>
              <a:t>掩码和 </a:t>
            </a:r>
            <a:r>
              <a:rPr lang="en-US" altLang="zh-CN" sz="2400" i="1" dirty="0">
                <a:solidFill>
                  <a:srgbClr val="FF0000"/>
                </a:solidFill>
              </a:rPr>
              <a:t>D </a:t>
            </a:r>
            <a:r>
              <a:rPr lang="zh-CN" altLang="en-US" sz="2400" dirty="0">
                <a:solidFill>
                  <a:srgbClr val="FF0000"/>
                </a:solidFill>
              </a:rPr>
              <a:t>逐位相</a:t>
            </a:r>
            <a:r>
              <a:rPr lang="zh-CN" altLang="en-US" sz="2400" dirty="0" smtClean="0">
                <a:solidFill>
                  <a:srgbClr val="FF0000"/>
                </a:solidFill>
              </a:rPr>
              <a:t>“与”</a:t>
            </a:r>
            <a:r>
              <a:rPr lang="zh-CN" altLang="en-US" sz="2400" dirty="0">
                <a:solidFill>
                  <a:srgbClr val="FF0000"/>
                </a:solidFill>
              </a:rPr>
              <a:t>。</a:t>
            </a:r>
            <a:r>
              <a:rPr lang="zh-CN" altLang="en-US" sz="2400" dirty="0" smtClean="0"/>
              <a:t>若结果</a:t>
            </a:r>
            <a:r>
              <a:rPr lang="zh-CN" altLang="en-US" sz="2400" dirty="0"/>
              <a:t>与该行的目的网络</a:t>
            </a:r>
            <a:r>
              <a:rPr lang="zh-CN" altLang="en-US" sz="2400" dirty="0" smtClean="0"/>
              <a:t>地址匹配</a:t>
            </a:r>
            <a:r>
              <a:rPr lang="zh-CN" altLang="en-US" sz="2400" dirty="0"/>
              <a:t>，则将分组</a:t>
            </a:r>
            <a:r>
              <a:rPr lang="zh-CN" altLang="en-US" sz="2400" dirty="0" smtClean="0"/>
              <a:t>传送给</a:t>
            </a:r>
            <a:r>
              <a:rPr lang="zh-CN" altLang="en-US" sz="2400" dirty="0"/>
              <a:t>该行指明的下一跳路由器；否则，</a:t>
            </a:r>
            <a:r>
              <a:rPr lang="zh-CN" altLang="en-US" sz="2400" dirty="0" smtClean="0"/>
              <a:t>执行 </a:t>
            </a:r>
            <a:r>
              <a:rPr lang="en-US" altLang="zh-CN" sz="2400" dirty="0" smtClean="0"/>
              <a:t>(</a:t>
            </a:r>
            <a:r>
              <a:rPr lang="en-US" altLang="zh-CN" sz="2400" dirty="0"/>
              <a:t>5)</a:t>
            </a:r>
            <a:r>
              <a:rPr lang="zh-CN" altLang="en-US" sz="2400" dirty="0"/>
              <a:t>。</a:t>
            </a:r>
          </a:p>
          <a:p>
            <a:pPr marL="0" indent="0">
              <a:lnSpc>
                <a:spcPct val="100000"/>
              </a:lnSpc>
              <a:buNone/>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则将分组传送给路由</a:t>
            </a:r>
            <a:r>
              <a:rPr lang="zh-CN" altLang="en-US" sz="2400" dirty="0" smtClean="0"/>
              <a:t>表中</a:t>
            </a:r>
            <a:r>
              <a:rPr lang="zh-CN" altLang="en-US" sz="2400" dirty="0"/>
              <a:t>所</a:t>
            </a:r>
            <a:r>
              <a:rPr lang="zh-CN" altLang="en-US" sz="2400" dirty="0" smtClean="0"/>
              <a:t>指明</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的</a:t>
            </a:r>
            <a:r>
              <a:rPr lang="zh-CN" altLang="en-US" sz="2400" dirty="0"/>
              <a:t>默认路由器；否则，</a:t>
            </a:r>
            <a:r>
              <a:rPr lang="zh-CN" altLang="en-US" sz="2400" dirty="0" smtClean="0"/>
              <a:t>执行 </a:t>
            </a:r>
            <a:r>
              <a:rPr lang="en-US" altLang="zh-CN" sz="2400" dirty="0" smtClean="0"/>
              <a:t>(</a:t>
            </a:r>
            <a:r>
              <a:rPr lang="en-US" altLang="zh-CN" sz="2400" dirty="0"/>
              <a:t>6)</a:t>
            </a:r>
            <a:r>
              <a:rPr lang="zh-CN" altLang="en-US" sz="2400" dirty="0"/>
              <a:t>。</a:t>
            </a:r>
          </a:p>
          <a:p>
            <a:pPr marL="0" indent="0">
              <a:lnSpc>
                <a:spcPct val="100000"/>
              </a:lnSpc>
              <a:buNone/>
            </a:pPr>
            <a:r>
              <a:rPr lang="en-US" altLang="zh-CN" sz="2400" dirty="0"/>
              <a:t>(6) </a:t>
            </a:r>
            <a:r>
              <a:rPr lang="zh-CN" altLang="en-US" sz="2400" dirty="0"/>
              <a:t>报告转发分组出错</a:t>
            </a:r>
            <a:r>
              <a:rPr lang="zh-CN" altLang="en-US" sz="2400" dirty="0" smtClean="0"/>
              <a:t>。</a:t>
            </a:r>
            <a:endParaRPr lang="zh-CN" altLang="en-US" sz="2400" dirty="0"/>
          </a:p>
        </p:txBody>
      </p:sp>
    </p:spTree>
    <p:extLst>
      <p:ext uri="{BB962C8B-B14F-4D97-AF65-F5344CB8AC3E}">
        <p14:creationId xmlns:p14="http://schemas.microsoft.com/office/powerpoint/2010/main" val="2287468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13028"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graphicFrame>
        <p:nvGraphicFramePr>
          <p:cNvPr id="513029" name="Group 5"/>
          <p:cNvGraphicFramePr>
            <a:graphicFrameLocks noGrp="1"/>
          </p:cNvGraphicFramePr>
          <p:nvPr>
            <p:extLst>
              <p:ext uri="{D42A27DB-BD31-4B8C-83A1-F6EECF244321}">
                <p14:modId xmlns:p14="http://schemas.microsoft.com/office/powerpoint/2010/main" val="3848557789"/>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13043"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4"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5"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6"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47"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48"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513049"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513051"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2"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3"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4"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5"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56"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5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3058" name="Group 34"/>
          <p:cNvGrpSpPr>
            <a:grpSpLocks/>
          </p:cNvGrpSpPr>
          <p:nvPr/>
        </p:nvGrpSpPr>
        <p:grpSpPr bwMode="auto">
          <a:xfrm>
            <a:off x="2619763" y="3459164"/>
            <a:ext cx="663840" cy="460375"/>
            <a:chOff x="864" y="1824"/>
            <a:chExt cx="432" cy="288"/>
          </a:xfrm>
        </p:grpSpPr>
        <p:pic>
          <p:nvPicPr>
            <p:cNvPr id="513059"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60"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51306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62"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3"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4"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513065" name="Group 41"/>
          <p:cNvGrpSpPr>
            <a:grpSpLocks/>
          </p:cNvGrpSpPr>
          <p:nvPr/>
        </p:nvGrpSpPr>
        <p:grpSpPr bwMode="auto">
          <a:xfrm>
            <a:off x="3319718" y="1628775"/>
            <a:ext cx="5945319" cy="2278063"/>
            <a:chOff x="1836" y="1026"/>
            <a:chExt cx="3457" cy="1435"/>
          </a:xfrm>
        </p:grpSpPr>
        <p:sp>
          <p:nvSpPr>
            <p:cNvPr id="513066"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mn-lt"/>
                  <a:ea typeface="黑体" pitchFamily="2" charset="-122"/>
                </a:rPr>
                <a:t>R</a:t>
              </a:r>
              <a:r>
                <a:rPr kumimoji="1" lang="en-US" altLang="zh-CN" sz="2000" b="1" baseline="-25000">
                  <a:solidFill>
                    <a:srgbClr val="990000"/>
                  </a:solidFill>
                  <a:latin typeface="+mn-lt"/>
                  <a:ea typeface="黑体" pitchFamily="2" charset="-122"/>
                </a:rPr>
                <a:t>1</a:t>
              </a:r>
              <a:r>
                <a:rPr kumimoji="1" lang="en-US" altLang="zh-CN" sz="2000" b="1">
                  <a:solidFill>
                    <a:srgbClr val="990000"/>
                  </a:solidFill>
                  <a:latin typeface="+mn-lt"/>
                  <a:ea typeface="黑体" pitchFamily="2" charset="-122"/>
                </a:rPr>
                <a:t> </a:t>
              </a:r>
              <a:r>
                <a:rPr kumimoji="1" lang="zh-CN" altLang="en-US" sz="2000" b="1">
                  <a:solidFill>
                    <a:srgbClr val="990000"/>
                  </a:solidFill>
                  <a:latin typeface="+mn-lt"/>
                  <a:ea typeface="黑体" pitchFamily="2" charset="-122"/>
                </a:rPr>
                <a:t>的路由表（未给出默认路由器）</a:t>
              </a:r>
              <a:endParaRPr kumimoji="1" lang="zh-CN" altLang="en-US" sz="2000" b="1" baseline="-25000">
                <a:solidFill>
                  <a:srgbClr val="990000"/>
                </a:solidFill>
                <a:latin typeface="+mn-lt"/>
                <a:ea typeface="黑体" pitchFamily="2" charset="-122"/>
              </a:endParaRPr>
            </a:p>
          </p:txBody>
        </p:sp>
        <p:sp>
          <p:nvSpPr>
            <p:cNvPr id="513067"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513068"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69"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513070" name="Group 46"/>
          <p:cNvGrpSpPr>
            <a:grpSpLocks/>
          </p:cNvGrpSpPr>
          <p:nvPr/>
        </p:nvGrpSpPr>
        <p:grpSpPr bwMode="auto">
          <a:xfrm>
            <a:off x="1644641" y="4843464"/>
            <a:ext cx="663840" cy="460375"/>
            <a:chOff x="864" y="1824"/>
            <a:chExt cx="432" cy="288"/>
          </a:xfrm>
        </p:grpSpPr>
        <p:pic>
          <p:nvPicPr>
            <p:cNvPr id="513071"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72"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13073"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513074"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75"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76"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513077"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513078"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513079"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513080"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81"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513082"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83"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513084"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513085"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513086"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513087" name="Rectangle 63"/>
          <p:cNvSpPr>
            <a:spLocks noGrp="1" noChangeArrowheads="1"/>
          </p:cNvSpPr>
          <p:nvPr>
            <p:ph type="title" idx="4294967295"/>
          </p:nvPr>
        </p:nvSpPr>
        <p:spPr>
          <a:xfrm>
            <a:off x="349820" y="96292"/>
            <a:ext cx="9283700" cy="1460500"/>
          </a:xfrm>
          <a:solidFill>
            <a:srgbClr val="66FFFF"/>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2800"/>
              <a:t>【</a:t>
            </a:r>
            <a:r>
              <a:rPr lang="zh-CN" altLang="en-US" sz="2800"/>
              <a:t>例</a:t>
            </a:r>
            <a:r>
              <a:rPr lang="en-US" altLang="zh-CN" sz="2800"/>
              <a:t>4-4】</a:t>
            </a:r>
            <a:r>
              <a:rPr lang="zh-CN" altLang="en-US" sz="2800"/>
              <a:t>已知互联网和路由器 </a:t>
            </a:r>
            <a:r>
              <a:rPr lang="en-US" altLang="zh-CN" sz="2800"/>
              <a:t>R</a:t>
            </a:r>
            <a:r>
              <a:rPr lang="en-US" altLang="zh-CN" sz="2800" baseline="-25000"/>
              <a:t>1 </a:t>
            </a:r>
            <a:r>
              <a:rPr lang="zh-CN" altLang="en-US" sz="2800"/>
              <a:t>中的路由表。主机 </a:t>
            </a:r>
            <a:r>
              <a:rPr lang="en-US" altLang="zh-CN" sz="2800"/>
              <a:t>H</a:t>
            </a:r>
            <a:r>
              <a:rPr lang="en-US" altLang="zh-CN" sz="2800" baseline="-25000"/>
              <a:t>1 </a:t>
            </a:r>
            <a:r>
              <a:rPr lang="zh-CN" altLang="en-US" sz="2800"/>
              <a:t>向 </a:t>
            </a:r>
            <a:r>
              <a:rPr lang="en-US" altLang="zh-CN" sz="2800"/>
              <a:t>H</a:t>
            </a:r>
            <a:r>
              <a:rPr lang="en-US" altLang="zh-CN" sz="2800" baseline="-25000"/>
              <a:t>2 </a:t>
            </a:r>
            <a:r>
              <a:rPr lang="zh-CN" altLang="en-US" sz="2800"/>
              <a:t>发送分组。试讨论 </a:t>
            </a:r>
            <a:r>
              <a:rPr lang="en-US" altLang="zh-CN" sz="2800"/>
              <a:t>R</a:t>
            </a:r>
            <a:r>
              <a:rPr lang="en-US" altLang="zh-CN" sz="2800" baseline="-25000"/>
              <a:t>1 </a:t>
            </a:r>
            <a:r>
              <a:rPr lang="zh-CN" altLang="en-US" sz="2800"/>
              <a:t>收到 </a:t>
            </a:r>
            <a:r>
              <a:rPr lang="en-US" altLang="zh-CN" sz="2800"/>
              <a:t>H</a:t>
            </a:r>
            <a:r>
              <a:rPr lang="en-US" altLang="zh-CN" sz="2800" baseline="-25000"/>
              <a:t>1 </a:t>
            </a:r>
            <a:br>
              <a:rPr lang="en-US" altLang="zh-CN" sz="2800" baseline="-25000"/>
            </a:br>
            <a:r>
              <a:rPr lang="zh-CN" altLang="en-US" sz="2800"/>
              <a:t>向 </a:t>
            </a:r>
            <a:r>
              <a:rPr lang="en-US" altLang="zh-CN" sz="2800"/>
              <a:t>H</a:t>
            </a:r>
            <a:r>
              <a:rPr lang="en-US" altLang="zh-CN" sz="2800" baseline="-25000"/>
              <a:t>2 </a:t>
            </a:r>
            <a:r>
              <a:rPr lang="zh-CN" altLang="en-US" sz="2800"/>
              <a:t>发送的分组后查找路由表的过程。 </a:t>
            </a:r>
          </a:p>
        </p:txBody>
      </p:sp>
      <p:sp>
        <p:nvSpPr>
          <p:cNvPr id="513088"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513027"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Tree>
    <p:extLst>
      <p:ext uri="{BB962C8B-B14F-4D97-AF65-F5344CB8AC3E}">
        <p14:creationId xmlns:p14="http://schemas.microsoft.com/office/powerpoint/2010/main" val="536393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5130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397394" y="140816"/>
            <a:ext cx="6434138" cy="623888"/>
          </a:xfrm>
          <a:solidFill>
            <a:srgbClr val="66FFFF"/>
          </a:solidFill>
          <a:ln>
            <a:solidFill>
              <a:srgbClr val="000099"/>
            </a:solidFill>
          </a:ln>
        </p:spPr>
        <p:txBody>
          <a:bodyPr/>
          <a:lstStyle/>
          <a:p>
            <a:pPr algn="ctr"/>
            <a:r>
              <a:rPr lang="zh-CN" altLang="en-US" sz="3200" dirty="0"/>
              <a:t>主机 </a:t>
            </a:r>
            <a:r>
              <a:rPr lang="en-US" altLang="zh-CN" sz="3200" dirty="0"/>
              <a:t>H</a:t>
            </a:r>
            <a:r>
              <a:rPr lang="en-US" altLang="zh-CN" sz="3200" baseline="-25000" dirty="0"/>
              <a:t>1 </a:t>
            </a:r>
            <a:r>
              <a:rPr lang="zh-CN" altLang="en-US" sz="3200" dirty="0"/>
              <a:t>要发送分组给 </a:t>
            </a:r>
            <a:r>
              <a:rPr lang="en-US" altLang="zh-CN" sz="3200" dirty="0"/>
              <a:t>H</a:t>
            </a:r>
            <a:r>
              <a:rPr lang="en-US" altLang="zh-CN" sz="3200" baseline="-25000" dirty="0"/>
              <a:t>2</a:t>
            </a:r>
            <a:r>
              <a:rPr lang="en-US" altLang="zh-CN" sz="3200" dirty="0"/>
              <a:t> </a:t>
            </a:r>
          </a:p>
        </p:txBody>
      </p:sp>
      <p:sp>
        <p:nvSpPr>
          <p:cNvPr id="514112" name="Rectangle 64"/>
          <p:cNvSpPr>
            <a:spLocks noChangeArrowheads="1"/>
          </p:cNvSpPr>
          <p:nvPr/>
        </p:nvSpPr>
        <p:spPr bwMode="auto">
          <a:xfrm>
            <a:off x="1209014" y="908720"/>
            <a:ext cx="7020190"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zh-CN" altLang="en-US" sz="2400" b="1" dirty="0">
                <a:solidFill>
                  <a:srgbClr val="000099"/>
                </a:solidFill>
                <a:latin typeface="+mn-lt"/>
                <a:ea typeface="黑体" pitchFamily="2" charset="-122"/>
              </a:rPr>
              <a:t>要发送的分组的目的 </a:t>
            </a:r>
            <a:r>
              <a:rPr lang="en-US" altLang="zh-CN" sz="2400" b="1" dirty="0">
                <a:solidFill>
                  <a:srgbClr val="000099"/>
                </a:solidFill>
                <a:latin typeface="+mn-lt"/>
                <a:ea typeface="黑体" pitchFamily="2" charset="-122"/>
              </a:rPr>
              <a:t>IP </a:t>
            </a:r>
            <a:r>
              <a:rPr lang="zh-CN" altLang="en-US" sz="2400" b="1" dirty="0">
                <a:solidFill>
                  <a:srgbClr val="000099"/>
                </a:solidFill>
                <a:latin typeface="+mn-lt"/>
                <a:ea typeface="黑体" pitchFamily="2" charset="-122"/>
              </a:rPr>
              <a:t>地址：</a:t>
            </a:r>
            <a:r>
              <a:rPr lang="en-US" altLang="zh-CN" sz="2400" b="1" dirty="0">
                <a:solidFill>
                  <a:srgbClr val="000099"/>
                </a:solidFill>
                <a:latin typeface="+mn-lt"/>
                <a:ea typeface="黑体" pitchFamily="2" charset="-122"/>
              </a:rPr>
              <a:t>128.30.33.138</a:t>
            </a:r>
          </a:p>
        </p:txBody>
      </p:sp>
      <p:sp>
        <p:nvSpPr>
          <p:cNvPr id="514113" name="Line 65"/>
          <p:cNvSpPr>
            <a:spLocks noChangeShapeType="1"/>
          </p:cNvSpPr>
          <p:nvPr/>
        </p:nvSpPr>
        <p:spPr bwMode="auto">
          <a:xfrm flipH="1">
            <a:off x="2579720" y="1413545"/>
            <a:ext cx="1042562" cy="2123405"/>
          </a:xfrm>
          <a:prstGeom prst="line">
            <a:avLst/>
          </a:prstGeom>
          <a:noFill/>
          <a:ln w="28575">
            <a:solidFill>
              <a:srgbClr val="FF0000">
                <a:alpha val="80000"/>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6"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graphicFrame>
        <p:nvGraphicFramePr>
          <p:cNvPr id="57" name="Group 5"/>
          <p:cNvGraphicFramePr>
            <a:graphicFrameLocks noGrp="1"/>
          </p:cNvGraphicFramePr>
          <p:nvPr>
            <p:extLst>
              <p:ext uri="{D42A27DB-BD31-4B8C-83A1-F6EECF244321}">
                <p14:modId xmlns:p14="http://schemas.microsoft.com/office/powerpoint/2010/main" val="2586781433"/>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8"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64"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5"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9"/>
          <p:cNvSpPr>
            <a:spLocks noChangeShapeType="1"/>
          </p:cNvSpPr>
          <p:nvPr/>
        </p:nvSpPr>
        <p:spPr bwMode="auto">
          <a:xfrm>
            <a:off x="108006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9"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88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2" name="Group 34"/>
          <p:cNvGrpSpPr>
            <a:grpSpLocks/>
          </p:cNvGrpSpPr>
          <p:nvPr/>
        </p:nvGrpSpPr>
        <p:grpSpPr bwMode="auto">
          <a:xfrm>
            <a:off x="2619763" y="3459164"/>
            <a:ext cx="663840" cy="460375"/>
            <a:chOff x="864" y="1824"/>
            <a:chExt cx="432" cy="288"/>
          </a:xfrm>
        </p:grpSpPr>
        <p:pic>
          <p:nvPicPr>
            <p:cNvPr id="73"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4"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7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7" name="Line 39"/>
          <p:cNvSpPr>
            <a:spLocks noChangeShapeType="1"/>
          </p:cNvSpPr>
          <p:nvPr/>
        </p:nvSpPr>
        <p:spPr bwMode="auto">
          <a:xfrm>
            <a:off x="74126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8"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79" name="Group 41"/>
          <p:cNvGrpSpPr>
            <a:grpSpLocks/>
          </p:cNvGrpSpPr>
          <p:nvPr/>
        </p:nvGrpSpPr>
        <p:grpSpPr bwMode="auto">
          <a:xfrm>
            <a:off x="3319718" y="1628775"/>
            <a:ext cx="5945319" cy="2278063"/>
            <a:chOff x="1836" y="1026"/>
            <a:chExt cx="3457" cy="1435"/>
          </a:xfrm>
        </p:grpSpPr>
        <p:sp>
          <p:nvSpPr>
            <p:cNvPr id="80"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mn-lt"/>
                  <a:ea typeface="黑体" pitchFamily="2" charset="-122"/>
                </a:rPr>
                <a:t>R</a:t>
              </a:r>
              <a:r>
                <a:rPr kumimoji="1" lang="en-US" altLang="zh-CN" sz="2000" b="1" baseline="-25000">
                  <a:solidFill>
                    <a:srgbClr val="990000"/>
                  </a:solidFill>
                  <a:latin typeface="+mn-lt"/>
                  <a:ea typeface="黑体" pitchFamily="2" charset="-122"/>
                </a:rPr>
                <a:t>1</a:t>
              </a:r>
              <a:r>
                <a:rPr kumimoji="1" lang="en-US" altLang="zh-CN" sz="2000" b="1">
                  <a:solidFill>
                    <a:srgbClr val="990000"/>
                  </a:solidFill>
                  <a:latin typeface="+mn-lt"/>
                  <a:ea typeface="黑体" pitchFamily="2" charset="-122"/>
                </a:rPr>
                <a:t> </a:t>
              </a:r>
              <a:r>
                <a:rPr kumimoji="1" lang="zh-CN" altLang="en-US" sz="2000" b="1">
                  <a:solidFill>
                    <a:srgbClr val="990000"/>
                  </a:solidFill>
                  <a:latin typeface="+mn-lt"/>
                  <a:ea typeface="黑体" pitchFamily="2" charset="-122"/>
                </a:rPr>
                <a:t>的路由表（未给出默认路由器）</a:t>
              </a:r>
              <a:endParaRPr kumimoji="1" lang="zh-CN" altLang="en-US" sz="2000" b="1" baseline="-25000">
                <a:solidFill>
                  <a:srgbClr val="990000"/>
                </a:solidFill>
                <a:latin typeface="+mn-lt"/>
                <a:ea typeface="黑体" pitchFamily="2" charset="-122"/>
              </a:endParaRPr>
            </a:p>
          </p:txBody>
        </p:sp>
        <p:sp>
          <p:nvSpPr>
            <p:cNvPr id="81"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82"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83"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84" name="Group 46"/>
          <p:cNvGrpSpPr>
            <a:grpSpLocks/>
          </p:cNvGrpSpPr>
          <p:nvPr/>
        </p:nvGrpSpPr>
        <p:grpSpPr bwMode="auto">
          <a:xfrm>
            <a:off x="1644641" y="4843464"/>
            <a:ext cx="663840" cy="460375"/>
            <a:chOff x="864" y="1824"/>
            <a:chExt cx="432" cy="288"/>
          </a:xfrm>
        </p:grpSpPr>
        <p:pic>
          <p:nvPicPr>
            <p:cNvPr id="85"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87"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88" name="Line 50"/>
          <p:cNvSpPr>
            <a:spLocks noChangeShapeType="1"/>
          </p:cNvSpPr>
          <p:nvPr/>
        </p:nvSpPr>
        <p:spPr bwMode="auto">
          <a:xfrm>
            <a:off x="257972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89"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1" name="Text Box 53"/>
          <p:cNvSpPr txBox="1">
            <a:spLocks noChangeArrowheads="1"/>
          </p:cNvSpPr>
          <p:nvPr/>
        </p:nvSpPr>
        <p:spPr bwMode="auto">
          <a:xfrm>
            <a:off x="380421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2"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93"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94" name="Text Box 56"/>
          <p:cNvSpPr txBox="1">
            <a:spLocks noChangeArrowheads="1"/>
          </p:cNvSpPr>
          <p:nvPr/>
        </p:nvSpPr>
        <p:spPr bwMode="auto">
          <a:xfrm>
            <a:off x="159427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5"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9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54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9"/>
          <p:cNvSpPr txBox="1">
            <a:spLocks noChangeArrowheads="1"/>
          </p:cNvSpPr>
          <p:nvPr/>
        </p:nvSpPr>
        <p:spPr bwMode="auto">
          <a:xfrm>
            <a:off x="201046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98" name="Text Box 60"/>
          <p:cNvSpPr txBox="1">
            <a:spLocks noChangeArrowheads="1"/>
          </p:cNvSpPr>
          <p:nvPr/>
        </p:nvSpPr>
        <p:spPr bwMode="auto">
          <a:xfrm>
            <a:off x="200530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99" name="Text Box 61"/>
          <p:cNvSpPr txBox="1">
            <a:spLocks noChangeArrowheads="1"/>
          </p:cNvSpPr>
          <p:nvPr/>
        </p:nvSpPr>
        <p:spPr bwMode="auto">
          <a:xfrm>
            <a:off x="453168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0" name="Text Box 62"/>
          <p:cNvSpPr txBox="1">
            <a:spLocks noChangeArrowheads="1"/>
          </p:cNvSpPr>
          <p:nvPr/>
        </p:nvSpPr>
        <p:spPr bwMode="auto">
          <a:xfrm>
            <a:off x="270526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1"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103"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
        <p:nvSpPr>
          <p:cNvPr id="514114" name="Rectangle 66"/>
          <p:cNvSpPr>
            <a:spLocks noChangeArrowheads="1"/>
          </p:cNvSpPr>
          <p:nvPr/>
        </p:nvSpPr>
        <p:spPr bwMode="auto">
          <a:xfrm>
            <a:off x="242488" y="5301208"/>
            <a:ext cx="9678468" cy="15573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mn-lt"/>
                <a:ea typeface="黑体" pitchFamily="2" charset="-122"/>
              </a:rPr>
              <a:t>请注意：</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并不知道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2</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连接在哪一个网络上。</a:t>
            </a:r>
          </a:p>
          <a:p>
            <a:pPr algn="ctr">
              <a:lnSpc>
                <a:spcPct val="110000"/>
              </a:lnSpc>
            </a:pP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仅仅知道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2</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的 </a:t>
            </a:r>
            <a:r>
              <a:rPr lang="en-US" altLang="zh-CN" sz="2400" b="1" dirty="0">
                <a:solidFill>
                  <a:srgbClr val="0000CC"/>
                </a:solidFill>
                <a:latin typeface="+mn-lt"/>
                <a:ea typeface="黑体" pitchFamily="2" charset="-122"/>
              </a:rPr>
              <a:t>IP </a:t>
            </a:r>
            <a:r>
              <a:rPr lang="zh-CN" altLang="en-US" sz="2400" b="1" dirty="0">
                <a:solidFill>
                  <a:srgbClr val="0000CC"/>
                </a:solidFill>
                <a:latin typeface="+mn-lt"/>
                <a:ea typeface="黑体" pitchFamily="2" charset="-122"/>
              </a:rPr>
              <a:t>地址是</a:t>
            </a:r>
          </a:p>
          <a:p>
            <a:pPr algn="ctr">
              <a:lnSpc>
                <a:spcPct val="110000"/>
              </a:lnSpc>
            </a:pPr>
            <a:r>
              <a:rPr lang="en-US" altLang="zh-CN" sz="2400" b="1" dirty="0">
                <a:solidFill>
                  <a:srgbClr val="0000CC"/>
                </a:solidFill>
                <a:latin typeface="+mn-lt"/>
                <a:ea typeface="黑体" pitchFamily="2" charset="-122"/>
              </a:rPr>
              <a:t>128.30.33.138</a:t>
            </a:r>
          </a:p>
        </p:txBody>
      </p:sp>
      <p:sp>
        <p:nvSpPr>
          <p:cNvPr id="514115" name="Rectangle 67"/>
          <p:cNvSpPr>
            <a:spLocks noChangeArrowheads="1"/>
          </p:cNvSpPr>
          <p:nvPr/>
        </p:nvSpPr>
        <p:spPr bwMode="auto">
          <a:xfrm>
            <a:off x="242488" y="5301208"/>
            <a:ext cx="9694054" cy="155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mn-lt"/>
                <a:ea typeface="黑体" pitchFamily="2" charset="-122"/>
              </a:rPr>
              <a:t>因此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 </a:t>
            </a:r>
            <a:r>
              <a:rPr lang="zh-CN" altLang="en-US" sz="2400" b="1" dirty="0">
                <a:solidFill>
                  <a:srgbClr val="0000CC"/>
                </a:solidFill>
                <a:latin typeface="+mn-lt"/>
                <a:ea typeface="黑体" pitchFamily="2" charset="-122"/>
              </a:rPr>
              <a:t>首先检查主机 </a:t>
            </a:r>
            <a:r>
              <a:rPr lang="en-US" altLang="zh-CN" sz="2400" b="1" dirty="0">
                <a:solidFill>
                  <a:srgbClr val="0000CC"/>
                </a:solidFill>
                <a:latin typeface="+mn-lt"/>
                <a:ea typeface="黑体" pitchFamily="2" charset="-122"/>
              </a:rPr>
              <a:t>128.30.33.138 </a:t>
            </a:r>
            <a:r>
              <a:rPr lang="zh-CN" altLang="en-US" sz="2400" b="1" dirty="0">
                <a:solidFill>
                  <a:srgbClr val="0000CC"/>
                </a:solidFill>
                <a:latin typeface="+mn-lt"/>
                <a:ea typeface="黑体" pitchFamily="2" charset="-122"/>
              </a:rPr>
              <a:t>是否连接在本网络上</a:t>
            </a:r>
          </a:p>
          <a:p>
            <a:pPr algn="ctr">
              <a:lnSpc>
                <a:spcPct val="110000"/>
              </a:lnSpc>
            </a:pPr>
            <a:r>
              <a:rPr lang="zh-CN" altLang="en-US" sz="2400" b="1" dirty="0">
                <a:solidFill>
                  <a:srgbClr val="0000CC"/>
                </a:solidFill>
                <a:latin typeface="+mn-lt"/>
                <a:ea typeface="黑体" pitchFamily="2" charset="-122"/>
              </a:rPr>
              <a:t>如果是，则直接交付；</a:t>
            </a:r>
          </a:p>
          <a:p>
            <a:pPr algn="ctr">
              <a:lnSpc>
                <a:spcPct val="110000"/>
              </a:lnSpc>
            </a:pPr>
            <a:r>
              <a:rPr lang="zh-CN" altLang="en-US" sz="2400" b="1" dirty="0">
                <a:solidFill>
                  <a:srgbClr val="0000CC"/>
                </a:solidFill>
                <a:latin typeface="+mn-lt"/>
                <a:ea typeface="黑体" pitchFamily="2" charset="-122"/>
              </a:rPr>
              <a:t>否则，就送交路由器 </a:t>
            </a:r>
            <a:r>
              <a:rPr lang="en-US" altLang="zh-CN" sz="2400" b="1" dirty="0">
                <a:solidFill>
                  <a:srgbClr val="0000CC"/>
                </a:solidFill>
                <a:latin typeface="+mn-lt"/>
                <a:ea typeface="黑体" pitchFamily="2" charset="-122"/>
              </a:rPr>
              <a:t>R</a:t>
            </a:r>
            <a:r>
              <a:rPr lang="en-US" altLang="zh-CN" sz="2400" b="1" baseline="-25000" dirty="0">
                <a:solidFill>
                  <a:srgbClr val="0000CC"/>
                </a:solidFill>
                <a:latin typeface="+mn-lt"/>
                <a:ea typeface="黑体" pitchFamily="2" charset="-122"/>
              </a:rPr>
              <a:t>1</a:t>
            </a:r>
            <a:r>
              <a:rPr lang="zh-CN" altLang="en-US" sz="2400" b="1" dirty="0">
                <a:solidFill>
                  <a:srgbClr val="0000CC"/>
                </a:solidFill>
                <a:latin typeface="+mn-lt"/>
                <a:ea typeface="黑体" pitchFamily="2" charset="-122"/>
              </a:rPr>
              <a:t>，并逐项查找路由表。</a:t>
            </a:r>
          </a:p>
        </p:txBody>
      </p:sp>
    </p:spTree>
    <p:extLst>
      <p:ext uri="{BB962C8B-B14F-4D97-AF65-F5344CB8AC3E}">
        <p14:creationId xmlns:p14="http://schemas.microsoft.com/office/powerpoint/2010/main" val="296755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2000"/>
                                        <p:tgtEl>
                                          <p:spTgt spid="101"/>
                                        </p:tgtEl>
                                      </p:cBhvr>
                                    </p:animEffect>
                                  </p:childTnLst>
                                </p:cTn>
                              </p:par>
                            </p:childTnLst>
                          </p:cTn>
                        </p:par>
                        <p:par>
                          <p:cTn id="8" fill="hold">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514114"/>
                                        </p:tgtEl>
                                        <p:attrNameLst>
                                          <p:attrName>style.visibility</p:attrName>
                                        </p:attrNameLst>
                                      </p:cBhvr>
                                      <p:to>
                                        <p:strVal val="visible"/>
                                      </p:to>
                                    </p:set>
                                    <p:animEffect transition="in" filter="box(out)">
                                      <p:cBhvr>
                                        <p:cTn id="11" dur="2000"/>
                                        <p:tgtEl>
                                          <p:spTgt spid="5141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4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514114" grpId="0" animBg="1"/>
      <p:bldP spid="5141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35" name="Rectangle 63"/>
          <p:cNvSpPr>
            <a:spLocks noGrp="1" noChangeArrowheads="1"/>
          </p:cNvSpPr>
          <p:nvPr>
            <p:ph type="title" idx="4294967295"/>
          </p:nvPr>
        </p:nvSpPr>
        <p:spPr>
          <a:xfrm>
            <a:off x="231576" y="70892"/>
            <a:ext cx="9674424" cy="1485900"/>
          </a:xfrm>
          <a:noFill/>
          <a:ln/>
        </p:spPr>
        <p:txBody>
          <a:bodyPr/>
          <a:lstStyle/>
          <a:p>
            <a:pPr>
              <a:lnSpc>
                <a:spcPct val="110000"/>
              </a:lnSpc>
            </a:pPr>
            <a:r>
              <a:rPr lang="zh-CN" altLang="en-US" sz="2800" dirty="0">
                <a:solidFill>
                  <a:srgbClr val="000099"/>
                </a:solidFill>
              </a:rPr>
              <a:t>主机 </a:t>
            </a:r>
            <a:r>
              <a:rPr lang="en-US" altLang="zh-CN" sz="2800" dirty="0">
                <a:solidFill>
                  <a:srgbClr val="000099"/>
                </a:solidFill>
              </a:rPr>
              <a:t>H</a:t>
            </a:r>
            <a:r>
              <a:rPr lang="en-US" altLang="zh-CN" sz="2800" baseline="-25000" dirty="0">
                <a:solidFill>
                  <a:srgbClr val="000099"/>
                </a:solidFill>
              </a:rPr>
              <a:t>1</a:t>
            </a:r>
            <a:r>
              <a:rPr lang="en-US" altLang="zh-CN" sz="2800" dirty="0">
                <a:solidFill>
                  <a:srgbClr val="000099"/>
                </a:solidFill>
              </a:rPr>
              <a:t> </a:t>
            </a:r>
            <a:r>
              <a:rPr lang="zh-CN" altLang="en-US" sz="2800" dirty="0">
                <a:solidFill>
                  <a:srgbClr val="000099"/>
                </a:solidFill>
              </a:rPr>
              <a:t>首先将</a:t>
            </a:r>
            <a:br>
              <a:rPr lang="zh-CN" altLang="en-US" sz="2800" dirty="0">
                <a:solidFill>
                  <a:srgbClr val="000099"/>
                </a:solidFill>
              </a:rPr>
            </a:br>
            <a:r>
              <a:rPr lang="zh-CN" altLang="en-US" sz="2800" dirty="0">
                <a:solidFill>
                  <a:srgbClr val="000099"/>
                </a:solidFill>
              </a:rPr>
              <a:t>本子网的子网掩码 </a:t>
            </a:r>
            <a:r>
              <a:rPr lang="en-US" altLang="zh-CN" sz="2800" dirty="0">
                <a:solidFill>
                  <a:srgbClr val="000099"/>
                </a:solidFill>
              </a:rPr>
              <a:t>255.255.255.128</a:t>
            </a:r>
            <a:br>
              <a:rPr lang="en-US" altLang="zh-CN" sz="2800" dirty="0">
                <a:solidFill>
                  <a:srgbClr val="000099"/>
                </a:solidFill>
              </a:rPr>
            </a:br>
            <a:r>
              <a:rPr lang="zh-CN" altLang="en-US" sz="2800" dirty="0">
                <a:solidFill>
                  <a:srgbClr val="000099"/>
                </a:solidFill>
              </a:rPr>
              <a:t>与分组的</a:t>
            </a:r>
            <a:r>
              <a:rPr lang="zh-CN" altLang="en-US" sz="1600" dirty="0">
                <a:solidFill>
                  <a:srgbClr val="000099"/>
                </a:solidFill>
              </a:rPr>
              <a:t> </a:t>
            </a:r>
            <a:r>
              <a:rPr lang="en-US" altLang="zh-CN" sz="2800" dirty="0">
                <a:solidFill>
                  <a:srgbClr val="000099"/>
                </a:solidFill>
              </a:rPr>
              <a:t>IP</a:t>
            </a:r>
            <a:r>
              <a:rPr lang="en-US" altLang="zh-CN" sz="1600" dirty="0">
                <a:solidFill>
                  <a:srgbClr val="000099"/>
                </a:solidFill>
              </a:rPr>
              <a:t> </a:t>
            </a:r>
            <a:r>
              <a:rPr lang="zh-CN" altLang="en-US" sz="2800" dirty="0">
                <a:solidFill>
                  <a:srgbClr val="000099"/>
                </a:solidFill>
              </a:rPr>
              <a:t>地址 </a:t>
            </a:r>
            <a:r>
              <a:rPr lang="en-US" altLang="zh-CN" sz="2800" dirty="0">
                <a:solidFill>
                  <a:srgbClr val="000099"/>
                </a:solidFill>
              </a:rPr>
              <a:t>128.30.33.138 </a:t>
            </a:r>
            <a:r>
              <a:rPr lang="zh-CN" altLang="en-US" sz="2800" dirty="0">
                <a:solidFill>
                  <a:srgbClr val="C00000"/>
                </a:solidFill>
              </a:rPr>
              <a:t>逐比特相“与”</a:t>
            </a:r>
            <a:r>
              <a:rPr lang="en-US" altLang="zh-CN" sz="2800" dirty="0">
                <a:solidFill>
                  <a:srgbClr val="000099"/>
                </a:solidFill>
              </a:rPr>
              <a:t>(AND </a:t>
            </a:r>
            <a:r>
              <a:rPr lang="zh-CN" altLang="en-US" sz="2800" dirty="0">
                <a:solidFill>
                  <a:srgbClr val="000099"/>
                </a:solidFill>
              </a:rPr>
              <a:t>操作</a:t>
            </a:r>
            <a:r>
              <a:rPr lang="en-US" altLang="zh-CN" sz="2800" dirty="0">
                <a:solidFill>
                  <a:srgbClr val="000099"/>
                </a:solidFill>
              </a:rPr>
              <a:t>) </a:t>
            </a:r>
          </a:p>
        </p:txBody>
      </p:sp>
      <p:sp>
        <p:nvSpPr>
          <p:cNvPr id="66" name="Rectangle 63"/>
          <p:cNvSpPr>
            <a:spLocks noChangeArrowheads="1"/>
          </p:cNvSpPr>
          <p:nvPr/>
        </p:nvSpPr>
        <p:spPr bwMode="auto">
          <a:xfrm>
            <a:off x="417512" y="1655787"/>
            <a:ext cx="9144000" cy="50577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ysClr val="windowText" lastClr="000000"/>
              </a:solidFill>
              <a:effectLst/>
              <a:uLnTx/>
              <a:uFillTx/>
            </a:endParaRPr>
          </a:p>
        </p:txBody>
      </p:sp>
      <p:sp>
        <p:nvSpPr>
          <p:cNvPr id="67" name="Text Box 64"/>
          <p:cNvSpPr txBox="1">
            <a:spLocks noChangeArrowheads="1"/>
          </p:cNvSpPr>
          <p:nvPr/>
        </p:nvSpPr>
        <p:spPr bwMode="auto">
          <a:xfrm>
            <a:off x="1317625" y="1628800"/>
            <a:ext cx="74254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255.255.255.128 </a:t>
            </a:r>
            <a:r>
              <a:rPr kumimoji="0" lang="en-US" altLang="zh-CN" sz="2800" b="1" i="0" u="none" strike="noStrike" kern="0" cap="none" spc="0" normalizeH="0" baseline="0" noProof="0" dirty="0">
                <a:ln>
                  <a:noFill/>
                </a:ln>
                <a:solidFill>
                  <a:srgbClr val="FF0000"/>
                </a:solidFill>
                <a:effectLst/>
                <a:uLnTx/>
                <a:uFillTx/>
                <a:latin typeface="+mn-lt"/>
                <a:ea typeface="黑体" pitchFamily="2" charset="-122"/>
              </a:rPr>
              <a:t>AND</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128.30.33.138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的计算</a:t>
            </a:r>
          </a:p>
        </p:txBody>
      </p:sp>
      <p:sp>
        <p:nvSpPr>
          <p:cNvPr id="68" name="Text Box 65"/>
          <p:cNvSpPr txBox="1">
            <a:spLocks noChangeArrowheads="1"/>
          </p:cNvSpPr>
          <p:nvPr/>
        </p:nvSpPr>
        <p:spPr bwMode="auto">
          <a:xfrm>
            <a:off x="884237" y="2204864"/>
            <a:ext cx="84994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就是二进制的全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1</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，因此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 AND xyz = xyz</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这里只需计算最后的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128 AND 138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即可。</a:t>
            </a:r>
          </a:p>
        </p:txBody>
      </p:sp>
      <p:sp>
        <p:nvSpPr>
          <p:cNvPr id="69" name="Text Box 66"/>
          <p:cNvSpPr txBox="1">
            <a:spLocks noChangeArrowheads="1"/>
          </p:cNvSpPr>
          <p:nvPr/>
        </p:nvSpPr>
        <p:spPr bwMode="auto">
          <a:xfrm>
            <a:off x="2911475" y="3170262"/>
            <a:ext cx="2919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0000CC"/>
                </a:solidFill>
                <a:latin typeface="+mn-lt"/>
                <a:ea typeface="黑体" pitchFamily="2" charset="-122"/>
              </a:rPr>
              <a:t>128 → 10000000</a:t>
            </a:r>
          </a:p>
          <a:p>
            <a:r>
              <a:rPr kumimoji="0" lang="en-US" altLang="zh-CN" sz="2800" b="1">
                <a:solidFill>
                  <a:srgbClr val="0000CC"/>
                </a:solidFill>
                <a:latin typeface="+mn-lt"/>
                <a:ea typeface="黑体" pitchFamily="2" charset="-122"/>
              </a:rPr>
              <a:t>138 → 10001010</a:t>
            </a:r>
          </a:p>
        </p:txBody>
      </p:sp>
      <p:sp>
        <p:nvSpPr>
          <p:cNvPr id="70" name="Line 67"/>
          <p:cNvSpPr>
            <a:spLocks noChangeShapeType="1"/>
          </p:cNvSpPr>
          <p:nvPr/>
        </p:nvSpPr>
        <p:spPr bwMode="auto">
          <a:xfrm>
            <a:off x="2695575" y="4105300"/>
            <a:ext cx="33115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1" name="Text Box 68"/>
          <p:cNvSpPr txBox="1">
            <a:spLocks noChangeArrowheads="1"/>
          </p:cNvSpPr>
          <p:nvPr/>
        </p:nvSpPr>
        <p:spPr bwMode="auto">
          <a:xfrm>
            <a:off x="646112" y="4164037"/>
            <a:ext cx="65133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CC"/>
                </a:solidFill>
                <a:effectLst/>
                <a:uLnTx/>
                <a:uFillTx/>
                <a:latin typeface="+mn-lt"/>
                <a:ea typeface="黑体" pitchFamily="2" charset="-122"/>
              </a:rPr>
              <a:t>逐比特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AND </a:t>
            </a:r>
            <a:r>
              <a:rPr kumimoji="0" lang="zh-CN" altLang="en-US" sz="2800" b="1" i="0" u="none" strike="noStrike" kern="0" cap="none" spc="0" normalizeH="0" baseline="0" noProof="0">
                <a:ln>
                  <a:noFill/>
                </a:ln>
                <a:solidFill>
                  <a:srgbClr val="0000CC"/>
                </a:solidFill>
                <a:effectLst/>
                <a:uLnTx/>
                <a:uFillTx/>
                <a:latin typeface="+mn-lt"/>
                <a:ea typeface="黑体" pitchFamily="2" charset="-122"/>
              </a:rPr>
              <a:t>操作后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10000000 → 128</a:t>
            </a:r>
          </a:p>
        </p:txBody>
      </p:sp>
      <p:grpSp>
        <p:nvGrpSpPr>
          <p:cNvPr id="72" name="Group 71"/>
          <p:cNvGrpSpPr>
            <a:grpSpLocks/>
          </p:cNvGrpSpPr>
          <p:nvPr/>
        </p:nvGrpSpPr>
        <p:grpSpPr bwMode="auto">
          <a:xfrm>
            <a:off x="827087" y="4868889"/>
            <a:ext cx="5764213" cy="1531938"/>
            <a:chOff x="252" y="3158"/>
            <a:chExt cx="3631" cy="965"/>
          </a:xfrm>
        </p:grpSpPr>
        <p:sp>
          <p:nvSpPr>
            <p:cNvPr id="73" name="Text Box 72"/>
            <p:cNvSpPr txBox="1">
              <a:spLocks noChangeArrowheads="1"/>
            </p:cNvSpPr>
            <p:nvPr/>
          </p:nvSpPr>
          <p:spPr bwMode="auto">
            <a:xfrm>
              <a:off x="2064" y="3158"/>
              <a:ext cx="181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255.255.255.128</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128.  30.  33.138</a:t>
              </a:r>
            </a:p>
          </p:txBody>
        </p:sp>
        <p:sp>
          <p:nvSpPr>
            <p:cNvPr id="74" name="Text Box 73"/>
            <p:cNvSpPr txBox="1">
              <a:spLocks noChangeArrowheads="1"/>
            </p:cNvSpPr>
            <p:nvPr/>
          </p:nvSpPr>
          <p:spPr bwMode="auto">
            <a:xfrm>
              <a:off x="2064" y="3793"/>
              <a:ext cx="18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128.  30.  33.128</a:t>
              </a:r>
            </a:p>
          </p:txBody>
        </p:sp>
        <p:sp>
          <p:nvSpPr>
            <p:cNvPr id="75" name="Line 74"/>
            <p:cNvSpPr>
              <a:spLocks noChangeShapeType="1"/>
            </p:cNvSpPr>
            <p:nvPr/>
          </p:nvSpPr>
          <p:spPr bwMode="auto">
            <a:xfrm>
              <a:off x="295" y="3748"/>
              <a:ext cx="35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6" name="Text Box 75"/>
            <p:cNvSpPr txBox="1">
              <a:spLocks noChangeArrowheads="1"/>
            </p:cNvSpPr>
            <p:nvPr/>
          </p:nvSpPr>
          <p:spPr bwMode="auto">
            <a:xfrm>
              <a:off x="252" y="3421"/>
              <a:ext cx="18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CC"/>
                  </a:solidFill>
                  <a:effectLst/>
                  <a:uLnTx/>
                  <a:uFillTx/>
                  <a:latin typeface="+mn-lt"/>
                  <a:ea typeface="黑体" pitchFamily="2" charset="-122"/>
                </a:rPr>
                <a:t>逐比特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AND </a:t>
              </a:r>
              <a:r>
                <a:rPr kumimoji="0" lang="zh-CN" altLang="en-US" sz="2800" b="1" i="0" u="none" strike="noStrike" kern="0" cap="none" spc="0" normalizeH="0" baseline="0" noProof="0">
                  <a:ln>
                    <a:noFill/>
                  </a:ln>
                  <a:solidFill>
                    <a:srgbClr val="0000CC"/>
                  </a:solidFill>
                  <a:effectLst/>
                  <a:uLnTx/>
                  <a:uFillTx/>
                  <a:latin typeface="+mn-lt"/>
                  <a:ea typeface="黑体" pitchFamily="2" charset="-122"/>
                </a:rPr>
                <a:t>操作</a:t>
              </a:r>
            </a:p>
          </p:txBody>
        </p:sp>
      </p:grpSp>
      <p:sp>
        <p:nvSpPr>
          <p:cNvPr id="77" name="Rectangle 76"/>
          <p:cNvSpPr>
            <a:spLocks noChangeArrowheads="1"/>
          </p:cNvSpPr>
          <p:nvPr/>
        </p:nvSpPr>
        <p:spPr bwMode="auto">
          <a:xfrm>
            <a:off x="3703637" y="4881141"/>
            <a:ext cx="2159000" cy="150018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8" name="Rectangle 77"/>
          <p:cNvSpPr>
            <a:spLocks noChangeArrowheads="1"/>
          </p:cNvSpPr>
          <p:nvPr/>
        </p:nvSpPr>
        <p:spPr bwMode="auto">
          <a:xfrm>
            <a:off x="5864225" y="4884150"/>
            <a:ext cx="719137" cy="150018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9" name="Text Box 78"/>
          <p:cNvSpPr txBox="1">
            <a:spLocks noChangeArrowheads="1"/>
          </p:cNvSpPr>
          <p:nvPr/>
        </p:nvSpPr>
        <p:spPr bwMode="auto">
          <a:xfrm>
            <a:off x="6640774" y="5733256"/>
            <a:ext cx="27767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FF0000"/>
                </a:solidFill>
                <a:effectLst/>
                <a:uLnTx/>
                <a:uFillTx/>
                <a:latin typeface="+mn-lt"/>
                <a:ea typeface="黑体" pitchFamily="2" charset="-122"/>
                <a:sym typeface="Symbol" pitchFamily="18" charset="2"/>
              </a:rPr>
              <a:t></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 H</a:t>
            </a:r>
            <a:r>
              <a:rPr kumimoji="0" lang="en-US" altLang="zh-CN" sz="2800" b="1" i="0" u="none" strike="noStrike" kern="0" cap="none" spc="0" normalizeH="0" baseline="-25000" noProof="0" dirty="0">
                <a:ln>
                  <a:noFill/>
                </a:ln>
                <a:solidFill>
                  <a:srgbClr val="0000CC"/>
                </a:solidFill>
                <a:effectLst/>
                <a:uLnTx/>
                <a:uFillTx/>
                <a:latin typeface="+mn-lt"/>
                <a:ea typeface="黑体" pitchFamily="2" charset="-122"/>
                <a:sym typeface="Symbol" pitchFamily="18" charset="2"/>
              </a:rPr>
              <a:t>1</a:t>
            </a:r>
            <a:r>
              <a:rPr kumimoji="0" lang="en-US" altLang="zh-CN" sz="12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的网络地址</a:t>
            </a:r>
          </a:p>
        </p:txBody>
      </p:sp>
      <p:sp>
        <p:nvSpPr>
          <p:cNvPr id="80" name="Rectangle 69"/>
          <p:cNvSpPr>
            <a:spLocks noChangeArrowheads="1"/>
          </p:cNvSpPr>
          <p:nvPr/>
        </p:nvSpPr>
        <p:spPr bwMode="auto">
          <a:xfrm>
            <a:off x="4058924" y="3200459"/>
            <a:ext cx="271463" cy="150018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81" name="Rectangle 70"/>
          <p:cNvSpPr>
            <a:spLocks noChangeArrowheads="1"/>
          </p:cNvSpPr>
          <p:nvPr/>
        </p:nvSpPr>
        <p:spPr bwMode="auto">
          <a:xfrm>
            <a:off x="4330361" y="3212976"/>
            <a:ext cx="1528763" cy="150018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Tree>
    <p:extLst>
      <p:ext uri="{BB962C8B-B14F-4D97-AF65-F5344CB8AC3E}">
        <p14:creationId xmlns:p14="http://schemas.microsoft.com/office/powerpoint/2010/main" val="21078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80"/>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80"/>
                                        </p:tgtEl>
                                        <p:attrNameLst>
                                          <p:attrName>style.visibility</p:attrName>
                                        </p:attrNameLst>
                                      </p:cBhvr>
                                      <p:to>
                                        <p:strVal val="hidden"/>
                                      </p:to>
                                    </p:set>
                                  </p:childTnLst>
                                </p:cTn>
                              </p:par>
                            </p:childTnLst>
                          </p:cTn>
                        </p:par>
                        <p:par>
                          <p:cTn id="13" fill="hold">
                            <p:stCondLst>
                              <p:cond delay="2500"/>
                            </p:stCondLst>
                            <p:childTnLst>
                              <p:par>
                                <p:cTn id="14" presetID="1" presetClass="entr" presetSubtype="0"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par>
                          <p:cTn id="16" fill="hold">
                            <p:stCondLst>
                              <p:cond delay="2500"/>
                            </p:stCondLst>
                            <p:childTnLst>
                              <p:par>
                                <p:cTn id="17" presetID="35" presetClass="emph" presetSubtype="0" repeatCount="3000" fill="hold" grpId="1" nodeType="afterEffect">
                                  <p:stCondLst>
                                    <p:cond delay="0"/>
                                  </p:stCondLst>
                                  <p:childTnLst>
                                    <p:anim calcmode="discrete" valueType="str">
                                      <p:cBhvr>
                                        <p:cTn id="18" dur="1000" fill="hold"/>
                                        <p:tgtEl>
                                          <p:spTgt spid="81"/>
                                        </p:tgtEl>
                                        <p:attrNameLst>
                                          <p:attrName>style.visibility</p:attrName>
                                        </p:attrNameLst>
                                      </p:cBhvr>
                                      <p:tavLst>
                                        <p:tav tm="0">
                                          <p:val>
                                            <p:strVal val="hidden"/>
                                          </p:val>
                                        </p:tav>
                                        <p:tav tm="50000">
                                          <p:val>
                                            <p:strVal val="visible"/>
                                          </p:val>
                                        </p:tav>
                                      </p:tavLst>
                                    </p:anim>
                                  </p:childTnLst>
                                </p:cTn>
                              </p:par>
                            </p:childTnLst>
                          </p:cTn>
                        </p:par>
                        <p:par>
                          <p:cTn id="19" fill="hold">
                            <p:stCondLst>
                              <p:cond delay="5500"/>
                            </p:stCondLst>
                            <p:childTnLst>
                              <p:par>
                                <p:cTn id="20" presetID="1" presetClass="exit" presetSubtype="0" fill="hold" grpId="2" nodeType="afterEffect">
                                  <p:stCondLst>
                                    <p:cond delay="0"/>
                                  </p:stCondLst>
                                  <p:childTnLst>
                                    <p:set>
                                      <p:cBhvr>
                                        <p:cTn id="21" dur="1" fill="hold">
                                          <p:stCondLst>
                                            <p:cond delay="0"/>
                                          </p:stCondLst>
                                        </p:cTn>
                                        <p:tgtEl>
                                          <p:spTgt spid="8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3000" fill="hold" grpId="1" nodeType="afterEffect">
                                  <p:stCondLst>
                                    <p:cond delay="0"/>
                                  </p:stCondLst>
                                  <p:childTnLst>
                                    <p:anim calcmode="discrete" valueType="str">
                                      <p:cBhvr>
                                        <p:cTn id="31"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32" fill="hold">
                            <p:stCondLst>
                              <p:cond delay="3000"/>
                            </p:stCondLst>
                            <p:childTnLst>
                              <p:par>
                                <p:cTn id="33" presetID="1" presetClass="exit" presetSubtype="0" fill="hold" grpId="2" nodeType="after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par>
                          <p:cTn id="38" fill="hold">
                            <p:stCondLst>
                              <p:cond delay="3000"/>
                            </p:stCondLst>
                            <p:childTnLst>
                              <p:par>
                                <p:cTn id="39" presetID="35" presetClass="emph" presetSubtype="0" repeatCount="3000" fill="hold" grpId="1" nodeType="afterEffect">
                                  <p:stCondLst>
                                    <p:cond delay="0"/>
                                  </p:stCondLst>
                                  <p:childTnLst>
                                    <p:anim calcmode="discrete" valueType="str">
                                      <p:cBhvr>
                                        <p:cTn id="40"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41" fill="hold">
                            <p:stCondLst>
                              <p:cond delay="6000"/>
                            </p:stCondLst>
                            <p:childTnLst>
                              <p:par>
                                <p:cTn id="42" presetID="1" presetClass="exit" presetSubtype="0" fill="hold" grpId="2" nodeType="afterEffect">
                                  <p:stCondLst>
                                    <p:cond delay="0"/>
                                  </p:stCondLst>
                                  <p:childTnLst>
                                    <p:set>
                                      <p:cBhvr>
                                        <p:cTn id="43" dur="1" fill="hold">
                                          <p:stCondLst>
                                            <p:cond delay="0"/>
                                          </p:stCondLst>
                                        </p:cTn>
                                        <p:tgtEl>
                                          <p:spTgt spid="78"/>
                                        </p:tgtEl>
                                        <p:attrNameLst>
                                          <p:attrName>style.visibility</p:attrName>
                                        </p:attrNameLst>
                                      </p:cBhvr>
                                      <p:to>
                                        <p:strVal val="hidden"/>
                                      </p:to>
                                    </p:set>
                                  </p:childTnLst>
                                </p:cTn>
                              </p:par>
                            </p:childTnLst>
                          </p:cTn>
                        </p:par>
                        <p:par>
                          <p:cTn id="44" fill="hold">
                            <p:stCondLst>
                              <p:cond delay="6000"/>
                            </p:stCondLst>
                            <p:childTnLst>
                              <p:par>
                                <p:cTn id="45" presetID="1" presetClass="entr" presetSubtype="0" fill="hold" grpId="0" nodeType="afterEffect">
                                  <p:stCondLst>
                                    <p:cond delay="50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p:bldP spid="80" grpId="0" animBg="1"/>
      <p:bldP spid="80" grpId="1" animBg="1"/>
      <p:bldP spid="80" grpId="2" animBg="1"/>
      <p:bldP spid="81" grpId="0" animBg="1"/>
      <p:bldP spid="81" grpId="1" animBg="1"/>
      <p:bldP spid="8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idx="4294967295"/>
          </p:nvPr>
        </p:nvSpPr>
        <p:spPr>
          <a:xfrm>
            <a:off x="271726" y="44624"/>
            <a:ext cx="9577817" cy="1063625"/>
          </a:xfrm>
          <a:solidFill>
            <a:srgbClr val="66FFFF"/>
          </a:solidFill>
          <a:ln>
            <a:solidFill>
              <a:schemeClr val="tx2"/>
            </a:solidFill>
            <a:miter lim="800000"/>
            <a:headEnd/>
            <a:tailEnd/>
          </a:ln>
        </p:spPr>
        <p:txBody>
          <a:bodyPr/>
          <a:lstStyle/>
          <a:p>
            <a:pPr algn="ctr"/>
            <a:r>
              <a:rPr lang="zh-CN" altLang="en-US" sz="3200"/>
              <a:t>因此 </a:t>
            </a:r>
            <a:r>
              <a:rPr lang="en-US" altLang="zh-CN" sz="3200"/>
              <a:t>H</a:t>
            </a:r>
            <a:r>
              <a:rPr lang="en-US" altLang="zh-CN" sz="3200" baseline="-25000"/>
              <a:t>1 </a:t>
            </a:r>
            <a:r>
              <a:rPr lang="zh-CN" altLang="en-US" sz="3200"/>
              <a:t>必须把分组传送到路由器 </a:t>
            </a:r>
            <a:r>
              <a:rPr lang="en-US" altLang="zh-CN" sz="3200"/>
              <a:t>R</a:t>
            </a:r>
            <a:r>
              <a:rPr lang="en-US" altLang="zh-CN" sz="3200" baseline="-25000"/>
              <a:t>1</a:t>
            </a:r>
            <a:r>
              <a:rPr lang="en-US" altLang="zh-CN" sz="3200"/>
              <a:t/>
            </a:r>
            <a:br>
              <a:rPr lang="en-US" altLang="zh-CN" sz="3200"/>
            </a:br>
            <a:r>
              <a:rPr lang="zh-CN" altLang="en-US" sz="3200"/>
              <a:t>然后逐项查找路由表</a:t>
            </a:r>
          </a:p>
        </p:txBody>
      </p:sp>
      <p:graphicFrame>
        <p:nvGraphicFramePr>
          <p:cNvPr id="55" name="Group 5"/>
          <p:cNvGraphicFramePr>
            <a:graphicFrameLocks noGrp="1"/>
          </p:cNvGraphicFramePr>
          <p:nvPr>
            <p:extLst>
              <p:ext uri="{D42A27DB-BD31-4B8C-83A1-F6EECF244321}">
                <p14:modId xmlns:p14="http://schemas.microsoft.com/office/powerpoint/2010/main" val="3837287564"/>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2" name="组合 1"/>
          <p:cNvGrpSpPr/>
          <p:nvPr/>
        </p:nvGrpSpPr>
        <p:grpSpPr>
          <a:xfrm>
            <a:off x="227498" y="1628775"/>
            <a:ext cx="9178563" cy="4867137"/>
            <a:chOff x="227498" y="1628775"/>
            <a:chExt cx="9178563" cy="4867137"/>
          </a:xfrm>
        </p:grpSpPr>
        <p:sp>
          <p:nvSpPr>
            <p:cNvPr id="53"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4"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56"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62"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 name="Group 34"/>
            <p:cNvGrpSpPr>
              <a:grpSpLocks/>
            </p:cNvGrpSpPr>
            <p:nvPr/>
          </p:nvGrpSpPr>
          <p:grpSpPr bwMode="auto">
            <a:xfrm>
              <a:off x="2619763" y="3459164"/>
              <a:ext cx="663840" cy="460375"/>
              <a:chOff x="864" y="1824"/>
              <a:chExt cx="432" cy="288"/>
            </a:xfrm>
          </p:grpSpPr>
          <p:pic>
            <p:nvPicPr>
              <p:cNvPr id="71"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2"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77" name="Group 41"/>
            <p:cNvGrpSpPr>
              <a:grpSpLocks/>
            </p:cNvGrpSpPr>
            <p:nvPr/>
          </p:nvGrpSpPr>
          <p:grpSpPr bwMode="auto">
            <a:xfrm>
              <a:off x="3319718" y="1628775"/>
              <a:ext cx="5945319" cy="2278063"/>
              <a:chOff x="1836" y="1026"/>
              <a:chExt cx="3457" cy="1435"/>
            </a:xfrm>
          </p:grpSpPr>
          <p:sp>
            <p:nvSpPr>
              <p:cNvPr id="78"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79"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80"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81"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82" name="Group 46"/>
            <p:cNvGrpSpPr>
              <a:grpSpLocks/>
            </p:cNvGrpSpPr>
            <p:nvPr/>
          </p:nvGrpSpPr>
          <p:grpSpPr bwMode="auto">
            <a:xfrm>
              <a:off x="1644641" y="4843464"/>
              <a:ext cx="663840" cy="460375"/>
              <a:chOff x="864" y="1824"/>
              <a:chExt cx="432" cy="288"/>
            </a:xfrm>
          </p:grpSpPr>
          <p:pic>
            <p:nvPicPr>
              <p:cNvPr id="83"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4"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85"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86"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87"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89"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0"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91"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92"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3"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94"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96"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97"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98"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99"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101"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516159" name="AutoShape 63"/>
          <p:cNvSpPr>
            <a:spLocks noChangeArrowheads="1"/>
          </p:cNvSpPr>
          <p:nvPr/>
        </p:nvSpPr>
        <p:spPr bwMode="auto">
          <a:xfrm>
            <a:off x="4088904" y="242093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6160" name="AutoShape 64"/>
          <p:cNvSpPr>
            <a:spLocks noChangeArrowheads="1"/>
          </p:cNvSpPr>
          <p:nvPr/>
        </p:nvSpPr>
        <p:spPr bwMode="auto">
          <a:xfrm>
            <a:off x="4088904" y="272573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6161" name="AutoShape 65"/>
          <p:cNvSpPr>
            <a:spLocks noChangeArrowheads="1"/>
          </p:cNvSpPr>
          <p:nvPr/>
        </p:nvSpPr>
        <p:spPr bwMode="auto">
          <a:xfrm>
            <a:off x="4088904" y="3032125"/>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513413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59"/>
                                        </p:tgtEl>
                                        <p:attrNameLst>
                                          <p:attrName>style.visibility</p:attrName>
                                        </p:attrNameLst>
                                      </p:cBhvr>
                                      <p:to>
                                        <p:strVal val="visible"/>
                                      </p:to>
                                    </p:set>
                                  </p:childTnLst>
                                </p:cTn>
                              </p:par>
                            </p:childTnLst>
                          </p:cTn>
                        </p:par>
                        <p:par>
                          <p:cTn id="7" fill="hold" nodeType="afterGroup">
                            <p:stCondLst>
                              <p:cond delay="0"/>
                            </p:stCondLst>
                            <p:childTnLst>
                              <p:par>
                                <p:cTn id="8" presetID="1" presetClass="exit" presetSubtype="0" fill="hold" grpId="1" nodeType="afterEffect">
                                  <p:stCondLst>
                                    <p:cond delay="1000"/>
                                  </p:stCondLst>
                                  <p:childTnLst>
                                    <p:set>
                                      <p:cBhvr>
                                        <p:cTn id="9" dur="1" fill="hold">
                                          <p:stCondLst>
                                            <p:cond delay="0"/>
                                          </p:stCondLst>
                                        </p:cTn>
                                        <p:tgtEl>
                                          <p:spTgt spid="516159"/>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16160"/>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xit" presetSubtype="0" fill="hold" grpId="1" nodeType="afterEffect">
                                  <p:stCondLst>
                                    <p:cond delay="1000"/>
                                  </p:stCondLst>
                                  <p:childTnLst>
                                    <p:set>
                                      <p:cBhvr>
                                        <p:cTn id="15" dur="1" fill="hold">
                                          <p:stCondLst>
                                            <p:cond delay="0"/>
                                          </p:stCondLst>
                                        </p:cTn>
                                        <p:tgtEl>
                                          <p:spTgt spid="516160"/>
                                        </p:tgtEl>
                                        <p:attrNameLst>
                                          <p:attrName>style.visibility</p:attrName>
                                        </p:attrNameLst>
                                      </p:cBhvr>
                                      <p:to>
                                        <p:strVal val="hidden"/>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16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59" grpId="0" animBg="1"/>
      <p:bldP spid="516159" grpId="1" animBg="1"/>
      <p:bldP spid="516160" grpId="0" animBg="1"/>
      <p:bldP spid="516160" grpId="1" animBg="1"/>
      <p:bldP spid="5161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275687" y="44624"/>
            <a:ext cx="9570650" cy="992187"/>
          </a:xfrm>
          <a:solidFill>
            <a:srgbClr val="66FFFF"/>
          </a:solidFill>
          <a:ln>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200" dirty="0"/>
              <a:t>路由器 </a:t>
            </a:r>
            <a:r>
              <a:rPr lang="en-US" altLang="zh-CN" sz="3200" dirty="0"/>
              <a:t>R</a:t>
            </a:r>
            <a:r>
              <a:rPr lang="en-US" altLang="zh-CN" sz="3200" baseline="-25000" dirty="0"/>
              <a:t>1</a:t>
            </a:r>
            <a:r>
              <a:rPr lang="en-US" altLang="zh-CN" sz="3200" dirty="0"/>
              <a:t> </a:t>
            </a:r>
            <a:r>
              <a:rPr lang="zh-CN" altLang="en-US" sz="3200" dirty="0"/>
              <a:t>收到分组后就用路由表中第 </a:t>
            </a:r>
            <a:r>
              <a:rPr lang="en-US" altLang="zh-CN" sz="3200" dirty="0"/>
              <a:t>1 </a:t>
            </a:r>
            <a:r>
              <a:rPr lang="zh-CN" altLang="en-US" sz="3200" dirty="0"/>
              <a:t>个项目的</a:t>
            </a:r>
            <a:br>
              <a:rPr lang="zh-CN" altLang="en-US" sz="3200" dirty="0"/>
            </a:br>
            <a:r>
              <a:rPr lang="zh-CN" altLang="en-US" sz="3200" dirty="0"/>
              <a:t>子网掩码和 </a:t>
            </a:r>
            <a:r>
              <a:rPr lang="en-US" altLang="zh-CN" sz="3200" dirty="0"/>
              <a:t>128.30.33.138 </a:t>
            </a:r>
            <a:r>
              <a:rPr lang="zh-CN" altLang="en-US" sz="3200" dirty="0"/>
              <a:t>逐比特 </a:t>
            </a:r>
            <a:r>
              <a:rPr lang="en-US" altLang="zh-CN" sz="3200" dirty="0"/>
              <a:t>AND </a:t>
            </a:r>
            <a:r>
              <a:rPr lang="zh-CN" altLang="en-US" sz="3200" dirty="0"/>
              <a:t>操作 </a:t>
            </a: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mn-lt"/>
                <a:ea typeface="黑体" pitchFamily="2" charset="-122"/>
              </a:rPr>
              <a:t>R</a:t>
            </a:r>
            <a:r>
              <a:rPr lang="en-US" altLang="zh-CN" sz="2800" b="1" baseline="-25000" dirty="0">
                <a:solidFill>
                  <a:srgbClr val="0000CC"/>
                </a:solidFill>
                <a:latin typeface="+mn-lt"/>
                <a:ea typeface="黑体" pitchFamily="2" charset="-122"/>
              </a:rPr>
              <a:t>1</a:t>
            </a:r>
            <a:r>
              <a:rPr lang="en-US" altLang="zh-CN" sz="2800" b="1" dirty="0">
                <a:solidFill>
                  <a:srgbClr val="0000CC"/>
                </a:solidFill>
                <a:latin typeface="+mn-lt"/>
                <a:ea typeface="黑体" pitchFamily="2" charset="-122"/>
              </a:rPr>
              <a:t> </a:t>
            </a:r>
            <a:r>
              <a:rPr lang="zh-CN" altLang="en-US" sz="2800" b="1" dirty="0">
                <a:solidFill>
                  <a:srgbClr val="0000CC"/>
                </a:solidFill>
                <a:latin typeface="+mn-lt"/>
                <a:ea typeface="黑体" pitchFamily="2" charset="-122"/>
              </a:rPr>
              <a:t>收到的分组的目的 </a:t>
            </a:r>
            <a:r>
              <a:rPr lang="en-US" altLang="zh-CN" sz="2800" b="1" dirty="0">
                <a:solidFill>
                  <a:srgbClr val="0000CC"/>
                </a:solidFill>
                <a:latin typeface="+mn-lt"/>
                <a:ea typeface="黑体" pitchFamily="2" charset="-122"/>
              </a:rPr>
              <a:t>IP </a:t>
            </a:r>
            <a:r>
              <a:rPr lang="zh-CN" altLang="en-US" sz="2800" b="1" dirty="0">
                <a:solidFill>
                  <a:srgbClr val="0000CC"/>
                </a:solidFill>
                <a:latin typeface="+mn-lt"/>
                <a:ea typeface="黑体" pitchFamily="2" charset="-122"/>
              </a:rPr>
              <a:t>地址：</a:t>
            </a:r>
            <a:r>
              <a:rPr lang="en-US" altLang="zh-CN" sz="2800" b="1" dirty="0">
                <a:solidFill>
                  <a:srgbClr val="0000CC"/>
                </a:solidFill>
                <a:latin typeface="+mn-lt"/>
                <a:ea typeface="黑体" pitchFamily="2" charset="-122"/>
              </a:rPr>
              <a:t>128.30.33.138</a:t>
            </a:r>
          </a:p>
        </p:txBody>
      </p:sp>
      <p:graphicFrame>
        <p:nvGraphicFramePr>
          <p:cNvPr id="64" name="Group 5"/>
          <p:cNvGraphicFramePr>
            <a:graphicFrameLocks noGrp="1"/>
          </p:cNvGraphicFramePr>
          <p:nvPr>
            <p:extLst>
              <p:ext uri="{D42A27DB-BD31-4B8C-83A1-F6EECF244321}">
                <p14:modId xmlns:p14="http://schemas.microsoft.com/office/powerpoint/2010/main" val="3783484841"/>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a:grpSpLocks/>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grpSp>
        <p:nvGrpSpPr>
          <p:cNvPr id="2" name="组合 1"/>
          <p:cNvGrpSpPr/>
          <p:nvPr/>
        </p:nvGrpSpPr>
        <p:grpSpPr>
          <a:xfrm>
            <a:off x="227498" y="1922463"/>
            <a:ext cx="9178563" cy="4573449"/>
            <a:chOff x="227498" y="1922463"/>
            <a:chExt cx="9178563" cy="4573449"/>
          </a:xfrm>
        </p:grpSpPr>
        <p:sp>
          <p:nvSpPr>
            <p:cNvPr id="62"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9"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7"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34"/>
            <p:cNvGrpSpPr>
              <a:grpSpLocks/>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1"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91" name="Group 46"/>
            <p:cNvGrpSpPr>
              <a:grpSpLocks/>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3"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9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103"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109" name="AutoShape 65"/>
          <p:cNvSpPr>
            <a:spLocks noChangeArrowheads="1"/>
          </p:cNvSpPr>
          <p:nvPr/>
        </p:nvSpPr>
        <p:spPr bwMode="auto">
          <a:xfrm>
            <a:off x="4088904" y="245086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12" name="Group 65"/>
          <p:cNvGrpSpPr>
            <a:grpSpLocks/>
          </p:cNvGrpSpPr>
          <p:nvPr/>
        </p:nvGrpSpPr>
        <p:grpSpPr bwMode="auto">
          <a:xfrm>
            <a:off x="5607321" y="1654175"/>
            <a:ext cx="2801936" cy="1054100"/>
            <a:chOff x="3247" y="1042"/>
            <a:chExt cx="1765" cy="664"/>
          </a:xfrm>
        </p:grpSpPr>
        <p:sp>
          <p:nvSpPr>
            <p:cNvPr id="113" name="Line 66"/>
            <p:cNvSpPr>
              <a:spLocks noChangeShapeType="1"/>
            </p:cNvSpPr>
            <p:nvPr/>
          </p:nvSpPr>
          <p:spPr bwMode="auto">
            <a:xfrm>
              <a:off x="3878" y="1706"/>
              <a:ext cx="113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67088" y="5328047"/>
            <a:ext cx="9645252" cy="15573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mn-lt"/>
                <a:ea typeface="黑体" pitchFamily="2" charset="-122"/>
              </a:rPr>
              <a:t>255.255.255.128 </a:t>
            </a:r>
            <a:r>
              <a:rPr lang="en-US" altLang="zh-CN" sz="2400" b="1" dirty="0">
                <a:solidFill>
                  <a:srgbClr val="FF0000"/>
                </a:solidFill>
                <a:latin typeface="+mn-lt"/>
                <a:ea typeface="黑体" pitchFamily="2" charset="-122"/>
              </a:rPr>
              <a:t>AND</a:t>
            </a:r>
            <a:r>
              <a:rPr lang="en-US" altLang="zh-CN" sz="2400" b="1" dirty="0">
                <a:solidFill>
                  <a:srgbClr val="000099"/>
                </a:solidFill>
                <a:latin typeface="+mn-lt"/>
                <a:ea typeface="黑体" pitchFamily="2" charset="-122"/>
              </a:rPr>
              <a:t> 128.30.33.138 = 128.30.33.128</a:t>
            </a:r>
          </a:p>
          <a:p>
            <a:pPr algn="ctr">
              <a:lnSpc>
                <a:spcPct val="110000"/>
              </a:lnSpc>
            </a:pPr>
            <a:r>
              <a:rPr lang="zh-CN" altLang="en-US" sz="2800" b="1" dirty="0">
                <a:solidFill>
                  <a:srgbClr val="FF0000"/>
                </a:solidFill>
                <a:latin typeface="+mn-lt"/>
                <a:ea typeface="黑体" pitchFamily="2" charset="-122"/>
              </a:rPr>
              <a:t>不匹配</a:t>
            </a:r>
            <a:r>
              <a:rPr lang="en-US" altLang="zh-CN" sz="2800" b="1" dirty="0">
                <a:solidFill>
                  <a:srgbClr val="FF0000"/>
                </a:solidFill>
                <a:latin typeface="+mn-lt"/>
                <a:ea typeface="黑体" pitchFamily="2" charset="-122"/>
              </a:rPr>
              <a:t>!</a:t>
            </a:r>
          </a:p>
          <a:p>
            <a:pPr algn="ctr">
              <a:lnSpc>
                <a:spcPct val="110000"/>
              </a:lnSpc>
            </a:pPr>
            <a:r>
              <a:rPr lang="zh-CN" altLang="en-US" sz="2400" b="1" dirty="0">
                <a:solidFill>
                  <a:srgbClr val="000099"/>
                </a:solidFill>
                <a:latin typeface="+mn-lt"/>
                <a:ea typeface="黑体" pitchFamily="2" charset="-122"/>
              </a:rPr>
              <a:t>（因为</a:t>
            </a:r>
            <a:r>
              <a:rPr lang="en-US" altLang="zh-CN" sz="2400" b="1" dirty="0">
                <a:solidFill>
                  <a:srgbClr val="000099"/>
                </a:solidFill>
                <a:latin typeface="+mn-lt"/>
                <a:ea typeface="黑体" pitchFamily="2" charset="-122"/>
              </a:rPr>
              <a:t>128.30.33.128 </a:t>
            </a:r>
            <a:r>
              <a:rPr lang="zh-CN" altLang="en-US" sz="2400" b="1" dirty="0">
                <a:solidFill>
                  <a:srgbClr val="000099"/>
                </a:solidFill>
                <a:latin typeface="+mn-lt"/>
                <a:ea typeface="黑体" pitchFamily="2" charset="-122"/>
              </a:rPr>
              <a:t>与路由表中的 </a:t>
            </a:r>
            <a:r>
              <a:rPr lang="en-US" altLang="zh-CN" sz="2400" b="1" dirty="0">
                <a:solidFill>
                  <a:srgbClr val="000099"/>
                </a:solidFill>
                <a:latin typeface="+mn-lt"/>
                <a:ea typeface="黑体" pitchFamily="2" charset="-122"/>
              </a:rPr>
              <a:t>128.30.33.0 </a:t>
            </a:r>
            <a:r>
              <a:rPr lang="zh-CN" altLang="en-US" sz="2400" b="1" dirty="0">
                <a:solidFill>
                  <a:srgbClr val="000099"/>
                </a:solidFill>
                <a:latin typeface="+mn-lt"/>
                <a:ea typeface="黑体" pitchFamily="2" charset="-122"/>
              </a:rPr>
              <a:t>不一致）</a:t>
            </a:r>
          </a:p>
        </p:txBody>
      </p:sp>
      <p:sp>
        <p:nvSpPr>
          <p:cNvPr id="517193" name="Line 73"/>
          <p:cNvSpPr>
            <a:spLocks noChangeShapeType="1"/>
          </p:cNvSpPr>
          <p:nvPr/>
        </p:nvSpPr>
        <p:spPr bwMode="auto">
          <a:xfrm>
            <a:off x="5961112" y="2749550"/>
            <a:ext cx="1908655" cy="2849007"/>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90" name="Group 70"/>
          <p:cNvGrpSpPr>
            <a:grpSpLocks/>
          </p:cNvGrpSpPr>
          <p:nvPr/>
        </p:nvGrpSpPr>
        <p:grpSpPr bwMode="auto">
          <a:xfrm>
            <a:off x="4830895" y="2698750"/>
            <a:ext cx="4082786" cy="3157538"/>
            <a:chOff x="2809" y="1700"/>
            <a:chExt cx="2374" cy="1989"/>
          </a:xfrm>
        </p:grpSpPr>
        <p:sp>
          <p:nvSpPr>
            <p:cNvPr id="517191" name="Line 71"/>
            <p:cNvSpPr>
              <a:spLocks noChangeShapeType="1"/>
            </p:cNvSpPr>
            <p:nvPr/>
          </p:nvSpPr>
          <p:spPr bwMode="auto">
            <a:xfrm>
              <a:off x="2809" y="1700"/>
              <a:ext cx="867"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5733785" y="3633788"/>
            <a:ext cx="1877437" cy="769441"/>
          </a:xfrm>
          <a:prstGeom prst="rect">
            <a:avLst/>
          </a:prstGeom>
          <a:solidFill>
            <a:srgbClr val="FFC000"/>
          </a:solidFill>
          <a:ln w="76200" cmpd="tri">
            <a:solidFill>
              <a:srgbClr val="333399"/>
            </a:solidFill>
            <a:miter lim="800000"/>
            <a:headEnd/>
            <a:tailEnd/>
          </a:ln>
          <a:effectLst/>
        </p:spPr>
        <p:txBody>
          <a:bodyPr wrap="none">
            <a:spAutoFit/>
          </a:bodyPr>
          <a:lstStyle/>
          <a:p>
            <a:r>
              <a:rPr lang="zh-CN" altLang="en-US" sz="4400" b="1">
                <a:solidFill>
                  <a:srgbClr val="000099"/>
                </a:solidFill>
                <a:latin typeface="+mn-lt"/>
                <a:ea typeface="黑体" pitchFamily="2" charset="-122"/>
              </a:rPr>
              <a:t>不一致</a:t>
            </a:r>
          </a:p>
        </p:txBody>
      </p:sp>
    </p:spTree>
    <p:extLst>
      <p:ext uri="{BB962C8B-B14F-4D97-AF65-F5344CB8AC3E}">
        <p14:creationId xmlns:p14="http://schemas.microsoft.com/office/powerpoint/2010/main" val="292140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3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3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10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10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13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275687" y="44624"/>
            <a:ext cx="9570650" cy="992187"/>
          </a:xfrm>
          <a:solidFill>
            <a:srgbClr val="66FFFF"/>
          </a:solidFill>
          <a:ln>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200" dirty="0"/>
              <a:t>路由器 </a:t>
            </a:r>
            <a:r>
              <a:rPr lang="en-US" altLang="zh-CN" sz="3200" dirty="0"/>
              <a:t>R</a:t>
            </a:r>
            <a:r>
              <a:rPr lang="en-US" altLang="zh-CN" sz="3200" baseline="-25000" dirty="0"/>
              <a:t>1</a:t>
            </a:r>
            <a:r>
              <a:rPr lang="en-US" altLang="zh-CN" sz="3200" dirty="0"/>
              <a:t> </a:t>
            </a:r>
            <a:r>
              <a:rPr lang="zh-CN" altLang="en-US" sz="3200" dirty="0"/>
              <a:t>收到分组后就用路由表中第 </a:t>
            </a:r>
            <a:r>
              <a:rPr lang="en-US" altLang="zh-CN" sz="3200" dirty="0"/>
              <a:t>1 </a:t>
            </a:r>
            <a:r>
              <a:rPr lang="zh-CN" altLang="en-US" sz="3200" dirty="0"/>
              <a:t>个项目的</a:t>
            </a:r>
            <a:br>
              <a:rPr lang="zh-CN" altLang="en-US" sz="3200" dirty="0"/>
            </a:br>
            <a:r>
              <a:rPr lang="zh-CN" altLang="en-US" sz="3200" dirty="0"/>
              <a:t>子网掩码和 </a:t>
            </a:r>
            <a:r>
              <a:rPr lang="en-US" altLang="zh-CN" sz="3200" dirty="0"/>
              <a:t>128.30.33.138 </a:t>
            </a:r>
            <a:r>
              <a:rPr lang="zh-CN" altLang="en-US" sz="3200" dirty="0"/>
              <a:t>逐比特 </a:t>
            </a:r>
            <a:r>
              <a:rPr lang="en-US" altLang="zh-CN" sz="3200" dirty="0"/>
              <a:t>AND </a:t>
            </a:r>
            <a:r>
              <a:rPr lang="zh-CN" altLang="en-US" sz="3200" dirty="0"/>
              <a:t>操作 </a:t>
            </a: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mn-lt"/>
                <a:ea typeface="黑体" pitchFamily="2" charset="-122"/>
              </a:rPr>
              <a:t>R</a:t>
            </a:r>
            <a:r>
              <a:rPr lang="en-US" altLang="zh-CN" sz="2800" b="1" baseline="-25000" dirty="0">
                <a:solidFill>
                  <a:srgbClr val="0000CC"/>
                </a:solidFill>
                <a:latin typeface="+mn-lt"/>
                <a:ea typeface="黑体" pitchFamily="2" charset="-122"/>
              </a:rPr>
              <a:t>1</a:t>
            </a:r>
            <a:r>
              <a:rPr lang="en-US" altLang="zh-CN" sz="2800" b="1" dirty="0">
                <a:solidFill>
                  <a:srgbClr val="0000CC"/>
                </a:solidFill>
                <a:latin typeface="+mn-lt"/>
                <a:ea typeface="黑体" pitchFamily="2" charset="-122"/>
              </a:rPr>
              <a:t> </a:t>
            </a:r>
            <a:r>
              <a:rPr lang="zh-CN" altLang="en-US" sz="2800" b="1" dirty="0">
                <a:solidFill>
                  <a:srgbClr val="0000CC"/>
                </a:solidFill>
                <a:latin typeface="+mn-lt"/>
                <a:ea typeface="黑体" pitchFamily="2" charset="-122"/>
              </a:rPr>
              <a:t>收到的分组的目的 </a:t>
            </a:r>
            <a:r>
              <a:rPr lang="en-US" altLang="zh-CN" sz="2800" b="1" dirty="0">
                <a:solidFill>
                  <a:srgbClr val="0000CC"/>
                </a:solidFill>
                <a:latin typeface="+mn-lt"/>
                <a:ea typeface="黑体" pitchFamily="2" charset="-122"/>
              </a:rPr>
              <a:t>IP </a:t>
            </a:r>
            <a:r>
              <a:rPr lang="zh-CN" altLang="en-US" sz="2800" b="1" dirty="0">
                <a:solidFill>
                  <a:srgbClr val="0000CC"/>
                </a:solidFill>
                <a:latin typeface="+mn-lt"/>
                <a:ea typeface="黑体" pitchFamily="2" charset="-122"/>
              </a:rPr>
              <a:t>地址：</a:t>
            </a:r>
            <a:r>
              <a:rPr lang="en-US" altLang="zh-CN" sz="2800" b="1" dirty="0">
                <a:solidFill>
                  <a:srgbClr val="0000CC"/>
                </a:solidFill>
                <a:latin typeface="+mn-lt"/>
                <a:ea typeface="黑体" pitchFamily="2" charset="-122"/>
              </a:rPr>
              <a:t>128.30.33.138</a:t>
            </a:r>
          </a:p>
        </p:txBody>
      </p:sp>
      <p:graphicFrame>
        <p:nvGraphicFramePr>
          <p:cNvPr id="64" name="Group 5"/>
          <p:cNvGraphicFramePr>
            <a:graphicFrameLocks noGrp="1"/>
          </p:cNvGraphicFramePr>
          <p:nvPr>
            <p:extLst>
              <p:ext uri="{D42A27DB-BD31-4B8C-83A1-F6EECF244321}">
                <p14:modId xmlns:p14="http://schemas.microsoft.com/office/powerpoint/2010/main" val="3342548293"/>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a:grpSpLocks/>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grpSp>
        <p:nvGrpSpPr>
          <p:cNvPr id="2" name="组合 1"/>
          <p:cNvGrpSpPr/>
          <p:nvPr/>
        </p:nvGrpSpPr>
        <p:grpSpPr>
          <a:xfrm>
            <a:off x="227498" y="1922463"/>
            <a:ext cx="9178563" cy="4573449"/>
            <a:chOff x="227498" y="1922463"/>
            <a:chExt cx="9178563" cy="4573449"/>
          </a:xfrm>
        </p:grpSpPr>
        <p:sp>
          <p:nvSpPr>
            <p:cNvPr id="62"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9"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7"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34"/>
            <p:cNvGrpSpPr>
              <a:grpSpLocks/>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1"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91" name="Group 46"/>
            <p:cNvGrpSpPr>
              <a:grpSpLocks/>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3"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9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103"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109" name="AutoShape 65"/>
          <p:cNvSpPr>
            <a:spLocks noChangeArrowheads="1"/>
          </p:cNvSpPr>
          <p:nvPr/>
        </p:nvSpPr>
        <p:spPr bwMode="auto">
          <a:xfrm>
            <a:off x="4088904" y="2738900"/>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12" name="Group 65"/>
          <p:cNvGrpSpPr>
            <a:grpSpLocks/>
          </p:cNvGrpSpPr>
          <p:nvPr/>
        </p:nvGrpSpPr>
        <p:grpSpPr bwMode="auto">
          <a:xfrm>
            <a:off x="5607321" y="1654177"/>
            <a:ext cx="2801936" cy="1343026"/>
            <a:chOff x="3247" y="1042"/>
            <a:chExt cx="1765" cy="846"/>
          </a:xfrm>
        </p:grpSpPr>
        <p:sp>
          <p:nvSpPr>
            <p:cNvPr id="113" name="Line 66"/>
            <p:cNvSpPr>
              <a:spLocks noChangeShapeType="1"/>
            </p:cNvSpPr>
            <p:nvPr/>
          </p:nvSpPr>
          <p:spPr bwMode="auto">
            <a:xfrm>
              <a:off x="3878" y="1888"/>
              <a:ext cx="113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67088" y="5328047"/>
            <a:ext cx="9645252" cy="15573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mn-lt"/>
                <a:ea typeface="黑体" pitchFamily="2" charset="-122"/>
              </a:rPr>
              <a:t>255.255.255.128 </a:t>
            </a:r>
            <a:r>
              <a:rPr lang="en-US" altLang="zh-CN" sz="2400" b="1" dirty="0">
                <a:solidFill>
                  <a:srgbClr val="FF0000"/>
                </a:solidFill>
                <a:latin typeface="+mn-lt"/>
                <a:ea typeface="黑体" pitchFamily="2" charset="-122"/>
              </a:rPr>
              <a:t>AND</a:t>
            </a:r>
            <a:r>
              <a:rPr lang="en-US" altLang="zh-CN" sz="2400" b="1" dirty="0">
                <a:solidFill>
                  <a:srgbClr val="000099"/>
                </a:solidFill>
                <a:latin typeface="+mn-lt"/>
                <a:ea typeface="黑体" pitchFamily="2" charset="-122"/>
              </a:rPr>
              <a:t> 128.30.33.138 = 128.30.33.128</a:t>
            </a:r>
          </a:p>
          <a:p>
            <a:pPr algn="ctr">
              <a:lnSpc>
                <a:spcPct val="110000"/>
              </a:lnSpc>
            </a:pPr>
            <a:r>
              <a:rPr lang="zh-CN" altLang="en-US" sz="2800" b="1" dirty="0" smtClean="0">
                <a:solidFill>
                  <a:srgbClr val="FF0000"/>
                </a:solidFill>
                <a:latin typeface="+mn-lt"/>
                <a:ea typeface="黑体" pitchFamily="2" charset="-122"/>
              </a:rPr>
              <a:t>匹配</a:t>
            </a:r>
            <a:r>
              <a:rPr lang="en-US" altLang="zh-CN" sz="2800" b="1" dirty="0" smtClean="0">
                <a:solidFill>
                  <a:srgbClr val="FF0000"/>
                </a:solidFill>
                <a:latin typeface="+mn-lt"/>
                <a:ea typeface="黑体" pitchFamily="2" charset="-122"/>
              </a:rPr>
              <a:t>!</a:t>
            </a:r>
          </a:p>
          <a:p>
            <a:pPr algn="ctr">
              <a:lnSpc>
                <a:spcPct val="110000"/>
              </a:lnSpc>
            </a:pPr>
            <a:r>
              <a:rPr lang="zh-CN" altLang="en-US" sz="2400" b="1" dirty="0">
                <a:solidFill>
                  <a:srgbClr val="000099"/>
                </a:solidFill>
                <a:latin typeface="+mn-lt"/>
                <a:ea typeface="黑体" pitchFamily="2" charset="-122"/>
              </a:rPr>
              <a:t>这表明子网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就是收到的分组所要寻找的目的</a:t>
            </a:r>
            <a:r>
              <a:rPr lang="zh-CN" altLang="en-US" sz="2400" b="1" dirty="0" smtClean="0">
                <a:solidFill>
                  <a:srgbClr val="000099"/>
                </a:solidFill>
                <a:latin typeface="+mn-lt"/>
                <a:ea typeface="黑体" pitchFamily="2" charset="-122"/>
              </a:rPr>
              <a:t>网络</a:t>
            </a:r>
            <a:r>
              <a:rPr lang="zh-CN" altLang="en-US" sz="2400" b="1" dirty="0">
                <a:solidFill>
                  <a:srgbClr val="000099"/>
                </a:solidFill>
                <a:latin typeface="+mn-lt"/>
                <a:ea typeface="黑体" pitchFamily="2" charset="-122"/>
              </a:rPr>
              <a:t>。</a:t>
            </a:r>
            <a:endParaRPr lang="en-US" altLang="zh-CN" sz="2400" b="1" dirty="0">
              <a:solidFill>
                <a:srgbClr val="000099"/>
              </a:solidFill>
              <a:latin typeface="+mn-lt"/>
              <a:ea typeface="黑体" pitchFamily="2" charset="-122"/>
            </a:endParaRPr>
          </a:p>
        </p:txBody>
      </p:sp>
      <p:sp>
        <p:nvSpPr>
          <p:cNvPr id="517193" name="Line 73"/>
          <p:cNvSpPr>
            <a:spLocks noChangeShapeType="1"/>
          </p:cNvSpPr>
          <p:nvPr/>
        </p:nvSpPr>
        <p:spPr bwMode="auto">
          <a:xfrm>
            <a:off x="6033121" y="2997200"/>
            <a:ext cx="1836646" cy="2601358"/>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90" name="Group 70"/>
          <p:cNvGrpSpPr>
            <a:grpSpLocks/>
          </p:cNvGrpSpPr>
          <p:nvPr/>
        </p:nvGrpSpPr>
        <p:grpSpPr bwMode="auto">
          <a:xfrm>
            <a:off x="4830895" y="2997200"/>
            <a:ext cx="4082786" cy="2859088"/>
            <a:chOff x="2809" y="1888"/>
            <a:chExt cx="2374" cy="1801"/>
          </a:xfrm>
        </p:grpSpPr>
        <p:sp>
          <p:nvSpPr>
            <p:cNvPr id="517191" name="Line 71"/>
            <p:cNvSpPr>
              <a:spLocks noChangeShapeType="1"/>
            </p:cNvSpPr>
            <p:nvPr/>
          </p:nvSpPr>
          <p:spPr bwMode="auto">
            <a:xfrm>
              <a:off x="2809" y="1888"/>
              <a:ext cx="867"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6156894" y="3883695"/>
            <a:ext cx="1316386" cy="769441"/>
          </a:xfrm>
          <a:prstGeom prst="rect">
            <a:avLst/>
          </a:prstGeom>
          <a:solidFill>
            <a:srgbClr val="FFC000"/>
          </a:solidFill>
          <a:ln w="76200" cmpd="tri">
            <a:solidFill>
              <a:srgbClr val="333399"/>
            </a:solidFill>
            <a:miter lim="800000"/>
            <a:headEnd/>
            <a:tailEnd/>
          </a:ln>
          <a:effectLst/>
        </p:spPr>
        <p:txBody>
          <a:bodyPr wrap="none">
            <a:spAutoFit/>
          </a:bodyPr>
          <a:lstStyle/>
          <a:p>
            <a:r>
              <a:rPr lang="zh-CN" altLang="en-US" sz="4400" b="1" dirty="0" smtClean="0">
                <a:solidFill>
                  <a:srgbClr val="000099"/>
                </a:solidFill>
                <a:latin typeface="+mn-lt"/>
                <a:ea typeface="黑体" pitchFamily="2" charset="-122"/>
              </a:rPr>
              <a:t>一致</a:t>
            </a:r>
            <a:endParaRPr lang="zh-CN" altLang="en-US" sz="4400" b="1" dirty="0">
              <a:solidFill>
                <a:srgbClr val="000099"/>
              </a:solidFill>
              <a:latin typeface="+mn-lt"/>
              <a:ea typeface="黑体" pitchFamily="2" charset="-122"/>
            </a:endParaRPr>
          </a:p>
        </p:txBody>
      </p:sp>
    </p:spTree>
    <p:extLst>
      <p:ext uri="{BB962C8B-B14F-4D97-AF65-F5344CB8AC3E}">
        <p14:creationId xmlns:p14="http://schemas.microsoft.com/office/powerpoint/2010/main" val="1792220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3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3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10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10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13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type="title"/>
          </p:nvPr>
        </p:nvSpPr>
        <p:spPr/>
        <p:txBody>
          <a:bodyPr/>
          <a:lstStyle/>
          <a:p>
            <a:r>
              <a:rPr lang="zh-CN" altLang="en-US" dirty="0" smtClean="0"/>
              <a:t>无</a:t>
            </a:r>
            <a:r>
              <a:rPr lang="zh-CN" altLang="en-US" dirty="0"/>
              <a:t>分类编址 </a:t>
            </a:r>
            <a:r>
              <a:rPr lang="en-US" altLang="zh-CN" dirty="0" smtClean="0"/>
              <a:t>CIDR</a:t>
            </a:r>
            <a:endParaRPr lang="zh-CN" altLang="en-US" dirty="0"/>
          </a:p>
        </p:txBody>
      </p:sp>
      <p:sp>
        <p:nvSpPr>
          <p:cNvPr id="520194" name="Rectangle 2"/>
          <p:cNvSpPr>
            <a:spLocks noGrp="1" noChangeArrowheads="1"/>
          </p:cNvSpPr>
          <p:nvPr>
            <p:ph idx="1"/>
          </p:nvPr>
        </p:nvSpPr>
        <p:spPr/>
        <p:txBody>
          <a:bodyPr/>
          <a:lstStyle/>
          <a:p>
            <a:pPr algn="just">
              <a:spcBef>
                <a:spcPct val="0"/>
              </a:spcBef>
              <a:spcAft>
                <a:spcPts val="600"/>
              </a:spcAft>
              <a:buNone/>
            </a:pPr>
            <a:r>
              <a:rPr lang="zh-CN" altLang="en-US" sz="4400" dirty="0" smtClean="0">
                <a:solidFill>
                  <a:srgbClr val="FF0000"/>
                </a:solidFill>
                <a:cs typeface="+mj-cs"/>
              </a:rPr>
              <a:t>问题：</a:t>
            </a:r>
            <a:endParaRPr lang="en-US" altLang="zh-CN" sz="4400" dirty="0">
              <a:solidFill>
                <a:srgbClr val="FF0000"/>
              </a:solidFill>
              <a:cs typeface="+mj-cs"/>
            </a:endParaRPr>
          </a:p>
          <a:p>
            <a:pPr algn="just">
              <a:spcBef>
                <a:spcPct val="0"/>
              </a:spcBef>
              <a:buNone/>
            </a:pPr>
            <a:r>
              <a:rPr lang="en-US" altLang="zh-CN" sz="2800" dirty="0" smtClean="0"/>
              <a:t>	</a:t>
            </a:r>
            <a:r>
              <a:rPr lang="zh-CN" altLang="en-US" sz="2800" dirty="0" smtClean="0"/>
              <a:t>划分</a:t>
            </a:r>
            <a:r>
              <a:rPr lang="zh-CN" altLang="en-US" sz="2800" dirty="0"/>
              <a:t>子网在一定程度上缓解</a:t>
            </a:r>
            <a:r>
              <a:rPr lang="zh-CN" altLang="en-US" sz="2800" dirty="0" smtClean="0"/>
              <a:t>了互联网在</a:t>
            </a:r>
            <a:r>
              <a:rPr lang="zh-CN" altLang="en-US" sz="2800" dirty="0"/>
              <a:t>发展中</a:t>
            </a:r>
            <a:r>
              <a:rPr lang="zh-CN" altLang="en-US" sz="2800" dirty="0" smtClean="0"/>
              <a:t>遇到</a:t>
            </a:r>
            <a:r>
              <a:rPr lang="zh-CN" altLang="en-US" sz="2800" dirty="0"/>
              <a:t>的困难。然而在</a:t>
            </a:r>
            <a:r>
              <a:rPr lang="zh-CN" altLang="en-US" sz="1600" dirty="0"/>
              <a:t> </a:t>
            </a:r>
            <a:r>
              <a:rPr lang="en-US" altLang="zh-CN" sz="2800" dirty="0"/>
              <a:t>1992</a:t>
            </a:r>
            <a:r>
              <a:rPr lang="en-US" altLang="zh-CN" sz="1600" dirty="0"/>
              <a:t> </a:t>
            </a:r>
            <a:r>
              <a:rPr lang="zh-CN" altLang="en-US" sz="2800" dirty="0" smtClean="0"/>
              <a:t>年互联网仍然</a:t>
            </a:r>
            <a:r>
              <a:rPr lang="zh-CN" altLang="en-US" sz="2800" dirty="0"/>
              <a:t>面临三个</a:t>
            </a:r>
            <a:r>
              <a:rPr lang="zh-CN" altLang="en-US" sz="2800" dirty="0" smtClean="0"/>
              <a:t>必须</a:t>
            </a:r>
            <a:r>
              <a:rPr lang="zh-CN" altLang="en-US" sz="2800" dirty="0"/>
              <a:t>尽早解决的</a:t>
            </a:r>
            <a:r>
              <a:rPr lang="zh-CN" altLang="en-US" sz="2800" dirty="0" smtClean="0"/>
              <a:t>问题：</a:t>
            </a:r>
            <a:endParaRPr lang="zh-CN" altLang="en-US" sz="2800" dirty="0"/>
          </a:p>
          <a:p>
            <a:pPr algn="just"/>
            <a:r>
              <a:rPr lang="en-US" altLang="zh-CN" sz="2800" dirty="0" smtClean="0"/>
              <a:t>(1) B </a:t>
            </a:r>
            <a:r>
              <a:rPr lang="zh-CN" altLang="en-US" sz="2800" dirty="0"/>
              <a:t>类地址在 </a:t>
            </a:r>
            <a:r>
              <a:rPr lang="en-US" altLang="zh-CN" sz="2800" dirty="0"/>
              <a:t>1992 </a:t>
            </a:r>
            <a:r>
              <a:rPr lang="zh-CN" altLang="en-US" sz="2800" dirty="0"/>
              <a:t>年已分配了近一半，眼看就要在 </a:t>
            </a:r>
            <a:r>
              <a:rPr lang="en-US" altLang="zh-CN" sz="2800" dirty="0"/>
              <a:t>1994 </a:t>
            </a:r>
            <a:r>
              <a:rPr lang="zh-CN" altLang="en-US" sz="2800" dirty="0"/>
              <a:t>年 </a:t>
            </a:r>
            <a:r>
              <a:rPr lang="en-US" altLang="zh-CN" sz="2800" dirty="0"/>
              <a:t>3 </a:t>
            </a:r>
            <a:r>
              <a:rPr lang="zh-CN" altLang="en-US" sz="2800" dirty="0"/>
              <a:t>月全部分配完毕！</a:t>
            </a:r>
          </a:p>
          <a:p>
            <a:pPr algn="just"/>
            <a:r>
              <a:rPr lang="en-US" altLang="zh-CN" sz="2800" dirty="0" smtClean="0"/>
              <a:t>(2) </a:t>
            </a:r>
            <a:r>
              <a:rPr lang="zh-CN" altLang="en-US" sz="2800" dirty="0"/>
              <a:t>互联网主干网上的</a:t>
            </a:r>
            <a:r>
              <a:rPr lang="zh-CN" altLang="en-US" sz="2800" dirty="0">
                <a:solidFill>
                  <a:srgbClr val="FF0000"/>
                </a:solidFill>
              </a:rPr>
              <a:t>路由表中的项目数急剧增长</a:t>
            </a:r>
            <a:r>
              <a:rPr lang="zh-CN" altLang="en-US" sz="2800" dirty="0"/>
              <a:t>（从几千个增长到几万个）。</a:t>
            </a:r>
          </a:p>
          <a:p>
            <a:pPr algn="just"/>
            <a:r>
              <a:rPr lang="en-US" altLang="zh-CN" sz="2800" dirty="0" smtClean="0"/>
              <a:t>(3) </a:t>
            </a:r>
            <a:r>
              <a:rPr lang="zh-CN" altLang="en-US" sz="2800" dirty="0" smtClean="0"/>
              <a:t>整个 </a:t>
            </a:r>
            <a:r>
              <a:rPr lang="en-US" altLang="zh-CN" sz="2800" dirty="0">
                <a:solidFill>
                  <a:srgbClr val="FF0000"/>
                </a:solidFill>
              </a:rPr>
              <a:t>IPv4 </a:t>
            </a:r>
            <a:r>
              <a:rPr lang="zh-CN" altLang="en-US" sz="2800" dirty="0">
                <a:solidFill>
                  <a:srgbClr val="FF0000"/>
                </a:solidFill>
              </a:rPr>
              <a:t>的地址空间最终将全部耗尽</a:t>
            </a:r>
            <a:r>
              <a:rPr lang="zh-CN" altLang="en-US" sz="2800" dirty="0"/>
              <a:t>。</a:t>
            </a:r>
          </a:p>
        </p:txBody>
      </p:sp>
    </p:spTree>
    <p:extLst>
      <p:ext uri="{BB962C8B-B14F-4D97-AF65-F5344CB8AC3E}">
        <p14:creationId xmlns:p14="http://schemas.microsoft.com/office/powerpoint/2010/main" val="3445916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title"/>
          </p:nvPr>
        </p:nvSpPr>
        <p:spPr/>
        <p:txBody>
          <a:bodyPr/>
          <a:lstStyle/>
          <a:p>
            <a:r>
              <a:rPr lang="zh-CN" altLang="en-US" dirty="0"/>
              <a:t>无分类编址 </a:t>
            </a:r>
            <a:r>
              <a:rPr lang="en-US" altLang="zh-CN" dirty="0"/>
              <a:t>CIDR</a:t>
            </a:r>
            <a:endParaRPr lang="zh-CN" altLang="en-US" dirty="0"/>
          </a:p>
        </p:txBody>
      </p:sp>
      <p:sp>
        <p:nvSpPr>
          <p:cNvPr id="521218" name="Rectangle 2"/>
          <p:cNvSpPr>
            <a:spLocks noGrp="1" noChangeArrowheads="1"/>
          </p:cNvSpPr>
          <p:nvPr>
            <p:ph idx="1"/>
          </p:nvPr>
        </p:nvSpPr>
        <p:spPr>
          <a:xfrm>
            <a:off x="495300" y="1196752"/>
            <a:ext cx="9066212" cy="5256584"/>
          </a:xfrm>
        </p:spPr>
        <p:txBody>
          <a:bodyPr/>
          <a:lstStyle/>
          <a:p>
            <a:pPr algn="just"/>
            <a:r>
              <a:rPr lang="zh-CN" altLang="en-US" sz="4400" dirty="0" smtClean="0">
                <a:solidFill>
                  <a:srgbClr val="FF0000"/>
                </a:solidFill>
              </a:rPr>
              <a:t>解决办法：</a:t>
            </a:r>
            <a:endParaRPr lang="en-US" altLang="zh-CN" sz="4400" dirty="0" smtClean="0">
              <a:solidFill>
                <a:srgbClr val="FF0000"/>
              </a:solidFill>
            </a:endParaRPr>
          </a:p>
          <a:p>
            <a:pPr algn="just"/>
            <a:r>
              <a:rPr lang="en-US" altLang="zh-CN" dirty="0" smtClean="0"/>
              <a:t>1987 </a:t>
            </a:r>
            <a:r>
              <a:rPr lang="zh-CN" altLang="en-US" dirty="0"/>
              <a:t>年，</a:t>
            </a:r>
            <a:r>
              <a:rPr lang="en-US" altLang="zh-CN" dirty="0"/>
              <a:t>RFC 1009 </a:t>
            </a:r>
            <a:r>
              <a:rPr lang="zh-CN" altLang="en-US" dirty="0"/>
              <a:t>就指明了在一个划分子网的网络中可同时使用几个不同的子网掩码</a:t>
            </a:r>
            <a:r>
              <a:rPr lang="zh-CN" altLang="en-US" dirty="0" smtClean="0"/>
              <a:t>。</a:t>
            </a:r>
            <a:endParaRPr lang="en-US" altLang="zh-CN" dirty="0" smtClean="0"/>
          </a:p>
          <a:p>
            <a:pPr algn="just"/>
            <a:r>
              <a:rPr lang="zh-CN" altLang="en-US" dirty="0" smtClean="0"/>
              <a:t>使用</a:t>
            </a:r>
            <a:r>
              <a:rPr lang="zh-CN" altLang="en-US" dirty="0">
                <a:solidFill>
                  <a:srgbClr val="FF0000"/>
                </a:solidFill>
              </a:rPr>
              <a:t>变长子网掩码 </a:t>
            </a:r>
            <a:r>
              <a:rPr lang="en-US" altLang="zh-CN" dirty="0">
                <a:solidFill>
                  <a:srgbClr val="FF0000"/>
                </a:solidFill>
              </a:rPr>
              <a:t>VLSM </a:t>
            </a:r>
            <a:r>
              <a:rPr lang="en-US" altLang="zh-CN" dirty="0"/>
              <a:t>(Variable Length Subnet Mask)</a:t>
            </a:r>
            <a:r>
              <a:rPr lang="zh-CN" altLang="en-US" dirty="0"/>
              <a:t>可进一步提高 </a:t>
            </a:r>
            <a:r>
              <a:rPr lang="en-US" altLang="zh-CN" dirty="0"/>
              <a:t>IP </a:t>
            </a:r>
            <a:r>
              <a:rPr lang="zh-CN" altLang="en-US" dirty="0"/>
              <a:t>地址资源的利用率。</a:t>
            </a:r>
          </a:p>
          <a:p>
            <a:pPr algn="just"/>
            <a:r>
              <a:rPr lang="zh-CN" altLang="en-US" dirty="0"/>
              <a:t>在 </a:t>
            </a:r>
            <a:r>
              <a:rPr lang="en-US" altLang="zh-CN" dirty="0"/>
              <a:t>VLSM </a:t>
            </a:r>
            <a:r>
              <a:rPr lang="zh-CN" altLang="en-US" dirty="0"/>
              <a:t>的基础上又进一步研究出无分类编址方法，它的正式名字是</a:t>
            </a:r>
            <a:r>
              <a:rPr lang="zh-CN" altLang="en-US" dirty="0">
                <a:solidFill>
                  <a:srgbClr val="FF0000"/>
                </a:solidFill>
              </a:rPr>
              <a:t>无分类域间路由选择 </a:t>
            </a:r>
            <a:r>
              <a:rPr lang="en-US" altLang="zh-CN" dirty="0">
                <a:solidFill>
                  <a:srgbClr val="FF0000"/>
                </a:solidFill>
              </a:rPr>
              <a:t>CIDR</a:t>
            </a:r>
            <a:r>
              <a:rPr lang="en-US" altLang="zh-CN" dirty="0"/>
              <a:t> (Classless Inter-Domain Routing)</a:t>
            </a:r>
            <a:r>
              <a:rPr lang="zh-CN" altLang="en-US" dirty="0"/>
              <a:t>。  </a:t>
            </a:r>
          </a:p>
        </p:txBody>
      </p:sp>
    </p:spTree>
    <p:extLst>
      <p:ext uri="{BB962C8B-B14F-4D97-AF65-F5344CB8AC3E}">
        <p14:creationId xmlns:p14="http://schemas.microsoft.com/office/powerpoint/2010/main" val="345406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12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grpSp>
        <p:nvGrpSpPr>
          <p:cNvPr id="3" name="组合 2"/>
          <p:cNvGrpSpPr/>
          <p:nvPr/>
        </p:nvGrpSpPr>
        <p:grpSpPr>
          <a:xfrm>
            <a:off x="3180094" y="3266159"/>
            <a:ext cx="2663317" cy="1600318"/>
            <a:chOff x="3180094" y="3266159"/>
            <a:chExt cx="2663317" cy="1600318"/>
          </a:xfrm>
        </p:grpSpPr>
        <p:sp>
          <p:nvSpPr>
            <p:cNvPr id="454" name="Freeform 8"/>
            <p:cNvSpPr>
              <a:spLocks/>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gr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930560" y="3773026"/>
            <a:ext cx="522155" cy="488820"/>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804053" y="6108832"/>
            <a:ext cx="520512" cy="488819"/>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117649" y="6093791"/>
            <a:ext cx="522155" cy="488819"/>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930560" y="2724697"/>
            <a:ext cx="522155" cy="490324"/>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769447" y="3812131"/>
            <a:ext cx="523796" cy="487315"/>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769447" y="2792378"/>
            <a:ext cx="523796" cy="488820"/>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222.1.3.</a:t>
            </a: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349268" y="5997531"/>
            <a:ext cx="73463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542975" y="1198075"/>
            <a:ext cx="523797" cy="487315"/>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153773" y="1198075"/>
            <a:ext cx="523796" cy="487315"/>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51435" y="1198075"/>
            <a:ext cx="523797" cy="487315"/>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47" name="Text Box 438"/>
          <p:cNvSpPr txBox="1">
            <a:spLocks noChangeArrowheads="1"/>
          </p:cNvSpPr>
          <p:nvPr/>
        </p:nvSpPr>
        <p:spPr bwMode="auto">
          <a:xfrm>
            <a:off x="560512" y="186547"/>
            <a:ext cx="8973873"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lnSpc>
                <a:spcPct val="110000"/>
              </a:lnSpc>
              <a:defRPr sz="2800" b="1">
                <a:solidFill>
                  <a:srgbClr val="000099"/>
                </a:solidFill>
                <a:latin typeface="+mn-lt"/>
                <a:ea typeface="黑体" pitchFamily="2" charset="-122"/>
              </a:defRPr>
            </a:lvl1pPr>
          </a:lstStyle>
          <a:p>
            <a:r>
              <a:rPr lang="zh-CN" altLang="en-US" dirty="0"/>
              <a:t>两个路由器直接相连的接口处，可指明也可不指明 </a:t>
            </a:r>
            <a:r>
              <a:rPr lang="en-US" altLang="zh-CN" dirty="0"/>
              <a:t>IP </a:t>
            </a:r>
            <a:r>
              <a:rPr lang="zh-CN" altLang="en-US" dirty="0"/>
              <a:t>地址。如指明 </a:t>
            </a:r>
            <a:r>
              <a:rPr lang="en-US" altLang="zh-CN" dirty="0"/>
              <a:t>IP </a:t>
            </a:r>
            <a:r>
              <a:rPr lang="zh-CN" altLang="en-US" dirty="0"/>
              <a:t>地址，则这一段连线就构成了一种只包含一段线路的特殊“网络” 。现在常不指明 </a:t>
            </a:r>
            <a:r>
              <a:rPr lang="en-US" altLang="zh-CN" dirty="0"/>
              <a:t>IP </a:t>
            </a:r>
            <a:r>
              <a:rPr lang="zh-CN" altLang="en-US" dirty="0"/>
              <a:t>地址。</a:t>
            </a: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Tree>
    <p:extLst>
      <p:ext uri="{BB962C8B-B14F-4D97-AF65-F5344CB8AC3E}">
        <p14:creationId xmlns:p14="http://schemas.microsoft.com/office/powerpoint/2010/main" val="20276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type="title"/>
          </p:nvPr>
        </p:nvSpPr>
        <p:spPr/>
        <p:txBody>
          <a:bodyPr/>
          <a:lstStyle/>
          <a:p>
            <a:pPr algn="ctr"/>
            <a:r>
              <a:rPr lang="en-US" altLang="zh-CN"/>
              <a:t>CIDR </a:t>
            </a:r>
            <a:r>
              <a:rPr lang="zh-CN" altLang="en-US"/>
              <a:t>最主要的特点 </a:t>
            </a:r>
          </a:p>
        </p:txBody>
      </p:sp>
      <p:sp>
        <p:nvSpPr>
          <p:cNvPr id="522242" name="Rectangle 2"/>
          <p:cNvSpPr>
            <a:spLocks noGrp="1" noChangeArrowheads="1"/>
          </p:cNvSpPr>
          <p:nvPr>
            <p:ph idx="1"/>
          </p:nvPr>
        </p:nvSpPr>
        <p:spPr/>
        <p:txBody>
          <a:bodyPr/>
          <a:lstStyle/>
          <a:p>
            <a:pPr algn="just"/>
            <a:r>
              <a:rPr lang="en-US" altLang="zh-CN" dirty="0"/>
              <a:t>CIDR </a:t>
            </a:r>
            <a:r>
              <a:rPr lang="zh-CN" altLang="en-US" dirty="0"/>
              <a:t>消除了传统的 </a:t>
            </a:r>
            <a:r>
              <a:rPr lang="en-US" altLang="zh-CN" dirty="0"/>
              <a:t>A </a:t>
            </a:r>
            <a:r>
              <a:rPr lang="zh-CN" altLang="en-US" dirty="0"/>
              <a:t>类、</a:t>
            </a:r>
            <a:r>
              <a:rPr lang="en-US" altLang="zh-CN" dirty="0"/>
              <a:t>B </a:t>
            </a:r>
            <a:r>
              <a:rPr lang="zh-CN" altLang="en-US" dirty="0"/>
              <a:t>类和 </a:t>
            </a:r>
            <a:r>
              <a:rPr lang="en-US" altLang="zh-CN" dirty="0"/>
              <a:t>C </a:t>
            </a:r>
            <a:r>
              <a:rPr lang="zh-CN" altLang="en-US" dirty="0"/>
              <a:t>类地址以及划分子网的概念，因而可以更加有效地分配 </a:t>
            </a:r>
            <a:r>
              <a:rPr lang="en-US" altLang="zh-CN" dirty="0"/>
              <a:t>IPv4 </a:t>
            </a:r>
            <a:r>
              <a:rPr lang="zh-CN" altLang="en-US" dirty="0"/>
              <a:t>的地址空间。</a:t>
            </a:r>
          </a:p>
          <a:p>
            <a:pPr algn="just"/>
            <a:r>
              <a:rPr lang="en-US" altLang="zh-CN" dirty="0"/>
              <a:t>CIDR</a:t>
            </a:r>
            <a:r>
              <a:rPr lang="zh-CN" altLang="en-US" dirty="0"/>
              <a:t>使用各种长度的“</a:t>
            </a:r>
            <a:r>
              <a:rPr lang="zh-CN" altLang="en-US" dirty="0">
                <a:solidFill>
                  <a:srgbClr val="FF0000"/>
                </a:solidFill>
              </a:rPr>
              <a:t>网络前缀</a:t>
            </a:r>
            <a:r>
              <a:rPr lang="zh-CN" altLang="en-US" dirty="0"/>
              <a:t>”</a:t>
            </a:r>
            <a:r>
              <a:rPr lang="en-US" altLang="zh-CN" dirty="0"/>
              <a:t>(network-prefix)</a:t>
            </a:r>
            <a:r>
              <a:rPr lang="zh-CN" altLang="en-US" dirty="0"/>
              <a:t>来代替分类地址中的网络号和子网号。</a:t>
            </a:r>
          </a:p>
          <a:p>
            <a:pPr algn="just"/>
            <a:r>
              <a:rPr lang="en-US" altLang="zh-CN" dirty="0">
                <a:solidFill>
                  <a:srgbClr val="0000FF"/>
                </a:solidFill>
              </a:rPr>
              <a:t>IP </a:t>
            </a:r>
            <a:r>
              <a:rPr lang="zh-CN" altLang="en-US" dirty="0">
                <a:solidFill>
                  <a:srgbClr val="0000FF"/>
                </a:solidFill>
              </a:rPr>
              <a:t>地址从三级编址（使用子网掩码）又回到了两级编址。  </a:t>
            </a:r>
          </a:p>
        </p:txBody>
      </p:sp>
    </p:spTree>
    <p:extLst>
      <p:ext uri="{BB962C8B-B14F-4D97-AF65-F5344CB8AC3E}">
        <p14:creationId xmlns:p14="http://schemas.microsoft.com/office/powerpoint/2010/main" val="300819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pPr algn="ctr"/>
            <a:r>
              <a:rPr lang="zh-CN" altLang="en-US" dirty="0"/>
              <a:t>无分类的两级编址 </a:t>
            </a:r>
          </a:p>
        </p:txBody>
      </p:sp>
      <p:sp>
        <p:nvSpPr>
          <p:cNvPr id="523267" name="Rectangle 3"/>
          <p:cNvSpPr>
            <a:spLocks noGrp="1" noChangeArrowheads="1"/>
          </p:cNvSpPr>
          <p:nvPr>
            <p:ph idx="1"/>
          </p:nvPr>
        </p:nvSpPr>
        <p:spPr/>
        <p:txBody>
          <a:bodyPr/>
          <a:lstStyle/>
          <a:p>
            <a:pPr algn="just"/>
            <a:r>
              <a:rPr lang="zh-CN" altLang="en-US" sz="2800" dirty="0"/>
              <a:t>无分类的两级编址的记法是： </a:t>
            </a:r>
          </a:p>
          <a:p>
            <a:pPr algn="just"/>
            <a:endParaRPr lang="en-US" altLang="zh-CN" sz="2800" dirty="0" smtClean="0"/>
          </a:p>
          <a:p>
            <a:pPr algn="just"/>
            <a:endParaRPr lang="en-US" altLang="zh-CN" sz="2800" dirty="0" smtClean="0"/>
          </a:p>
          <a:p>
            <a:pPr algn="just"/>
            <a:endParaRPr lang="en-US" altLang="zh-CN" sz="2800" dirty="0"/>
          </a:p>
          <a:p>
            <a:pPr algn="just"/>
            <a:endParaRPr lang="en-US" altLang="zh-CN" sz="2800" dirty="0" smtClean="0"/>
          </a:p>
          <a:p>
            <a:pPr algn="just"/>
            <a:r>
              <a:rPr lang="en-US" altLang="zh-CN" sz="2800" dirty="0" smtClean="0"/>
              <a:t>CIDR </a:t>
            </a:r>
            <a:r>
              <a:rPr lang="zh-CN" altLang="en-US" sz="2800" dirty="0" smtClean="0"/>
              <a:t>使用</a:t>
            </a:r>
            <a:r>
              <a:rPr lang="zh-CN" altLang="en-US" sz="2800" dirty="0"/>
              <a:t>“</a:t>
            </a:r>
            <a:r>
              <a:rPr lang="zh-CN" altLang="en-US" sz="2800" dirty="0">
                <a:solidFill>
                  <a:srgbClr val="FF0000"/>
                </a:solidFill>
              </a:rPr>
              <a:t>斜线记法</a:t>
            </a:r>
            <a:r>
              <a:rPr lang="zh-CN" altLang="en-US" sz="2800" dirty="0"/>
              <a:t>”</a:t>
            </a:r>
            <a:r>
              <a:rPr lang="en-US" altLang="zh-CN" sz="2800" dirty="0"/>
              <a:t>(slash notation)</a:t>
            </a:r>
            <a:r>
              <a:rPr lang="zh-CN" altLang="en-US" sz="2800" dirty="0"/>
              <a:t>，它又</a:t>
            </a:r>
            <a:r>
              <a:rPr lang="zh-CN" altLang="en-US" sz="2800" dirty="0" smtClean="0"/>
              <a:t>称为 </a:t>
            </a:r>
            <a:r>
              <a:rPr lang="en-US" altLang="zh-CN" sz="2800" dirty="0" smtClean="0">
                <a:solidFill>
                  <a:srgbClr val="FF0000"/>
                </a:solidFill>
              </a:rPr>
              <a:t>CIDR </a:t>
            </a:r>
            <a:r>
              <a:rPr lang="zh-CN" altLang="en-US" sz="2800" dirty="0" smtClean="0">
                <a:solidFill>
                  <a:srgbClr val="FF0000"/>
                </a:solidFill>
              </a:rPr>
              <a:t>记</a:t>
            </a:r>
            <a:r>
              <a:rPr lang="zh-CN" altLang="en-US" sz="2800" dirty="0">
                <a:solidFill>
                  <a:srgbClr val="FF0000"/>
                </a:solidFill>
              </a:rPr>
              <a:t>法</a:t>
            </a:r>
            <a:r>
              <a:rPr lang="zh-CN" altLang="en-US" sz="2800" dirty="0"/>
              <a:t>，即在 </a:t>
            </a:r>
            <a:r>
              <a:rPr lang="en-US" altLang="zh-CN" sz="2800" dirty="0"/>
              <a:t>IP </a:t>
            </a:r>
            <a:r>
              <a:rPr lang="zh-CN" altLang="en-US" sz="2800" dirty="0"/>
              <a:t>地址面加上一个斜线“</a:t>
            </a:r>
            <a:r>
              <a:rPr lang="en-US" altLang="zh-CN" sz="2800" dirty="0"/>
              <a:t>/”</a:t>
            </a:r>
            <a:r>
              <a:rPr lang="zh-CN" altLang="en-US" sz="2800" dirty="0"/>
              <a:t>，然后写上网络前缀所占的位数（这个数值对应于三级编址中子网掩码中 </a:t>
            </a:r>
            <a:r>
              <a:rPr lang="en-US" altLang="zh-CN" sz="2800" dirty="0"/>
              <a:t>1 </a:t>
            </a:r>
            <a:r>
              <a:rPr lang="zh-CN" altLang="en-US" sz="2800" dirty="0"/>
              <a:t>的个数）</a:t>
            </a:r>
            <a:r>
              <a:rPr lang="zh-CN" altLang="en-US" sz="2800" dirty="0" smtClean="0"/>
              <a:t>。</a:t>
            </a:r>
            <a:r>
              <a:rPr lang="zh-CN" altLang="en-US" sz="2800" dirty="0"/>
              <a:t>例如： </a:t>
            </a:r>
            <a:r>
              <a:rPr lang="en-US" altLang="zh-CN" sz="2800" dirty="0">
                <a:solidFill>
                  <a:srgbClr val="0000FF"/>
                </a:solidFill>
              </a:rPr>
              <a:t>220.78.168.0</a:t>
            </a:r>
            <a:r>
              <a:rPr lang="en-US" altLang="zh-CN" sz="2800" dirty="0">
                <a:solidFill>
                  <a:srgbClr val="FF0000"/>
                </a:solidFill>
              </a:rPr>
              <a:t>/24</a:t>
            </a:r>
            <a:endParaRPr lang="zh-CN" altLang="en-US" sz="2800" dirty="0">
              <a:solidFill>
                <a:srgbClr val="FF0000"/>
              </a:solidFill>
            </a:endParaRPr>
          </a:p>
        </p:txBody>
      </p:sp>
      <p:sp>
        <p:nvSpPr>
          <p:cNvPr id="523266" name="Rectangle 2"/>
          <p:cNvSpPr>
            <a:spLocks noChangeArrowheads="1"/>
          </p:cNvSpPr>
          <p:nvPr/>
        </p:nvSpPr>
        <p:spPr bwMode="auto">
          <a:xfrm>
            <a:off x="920552" y="2924944"/>
            <a:ext cx="8280920" cy="660920"/>
          </a:xfrm>
          <a:prstGeom prst="rect">
            <a:avLst/>
          </a:prstGeom>
          <a:solidFill>
            <a:srgbClr val="66FF33"/>
          </a:solidFill>
          <a:ln w="9525">
            <a:solidFill>
              <a:srgbClr val="333399"/>
            </a:solidFill>
            <a:miter lim="800000"/>
            <a:headEnd/>
            <a:tailEnd/>
          </a:ln>
          <a:effectLst>
            <a:outerShdw dist="35921" dir="2700000" algn="ctr" rotWithShape="0">
              <a:schemeClr val="bg2"/>
            </a:outerShdw>
          </a:effectLst>
        </p:spPr>
        <p:txBody>
          <a:bodyPr wrap="none" anchor="ctr"/>
          <a:lstStyle/>
          <a:p>
            <a:pPr algn="ctr">
              <a:spcBef>
                <a:spcPct val="50000"/>
              </a:spcBef>
              <a:spcAft>
                <a:spcPct val="40000"/>
              </a:spcAft>
              <a:buFont typeface="Wingdings" pitchFamily="2" charset="2"/>
              <a:buNone/>
            </a:pPr>
            <a:r>
              <a:rPr lang="en-US" altLang="zh-CN" sz="2800" b="1" dirty="0">
                <a:solidFill>
                  <a:srgbClr val="0000CC"/>
                </a:solidFill>
                <a:latin typeface="+mn-lt"/>
                <a:ea typeface="黑体" pitchFamily="2" charset="-122"/>
              </a:rPr>
              <a:t>IP</a:t>
            </a:r>
            <a:r>
              <a:rPr lang="zh-CN" altLang="en-US" sz="2800" b="1" dirty="0">
                <a:solidFill>
                  <a:srgbClr val="0000CC"/>
                </a:solidFill>
                <a:latin typeface="+mn-lt"/>
                <a:ea typeface="黑体" pitchFamily="2" charset="-122"/>
              </a:rPr>
              <a:t>地址 </a:t>
            </a:r>
            <a:r>
              <a:rPr lang="en-US" altLang="zh-CN" sz="2800" b="1" dirty="0">
                <a:solidFill>
                  <a:srgbClr val="0000CC"/>
                </a:solidFill>
                <a:latin typeface="+mn-lt"/>
                <a:ea typeface="黑体" pitchFamily="2" charset="-122"/>
              </a:rPr>
              <a:t>::= {&lt;</a:t>
            </a:r>
            <a:r>
              <a:rPr lang="zh-CN" altLang="en-US" sz="2800" b="1" dirty="0">
                <a:solidFill>
                  <a:srgbClr val="0000CC"/>
                </a:solidFill>
                <a:latin typeface="+mn-lt"/>
                <a:ea typeface="黑体" pitchFamily="2" charset="-122"/>
              </a:rPr>
              <a:t>网络前缀</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主机号</a:t>
            </a:r>
            <a:r>
              <a:rPr lang="en-US" altLang="zh-CN" sz="2800" b="1" dirty="0">
                <a:solidFill>
                  <a:srgbClr val="0000CC"/>
                </a:solidFill>
                <a:latin typeface="+mn-lt"/>
                <a:ea typeface="黑体" pitchFamily="2" charset="-122"/>
              </a:rPr>
              <a:t>&gt;}          </a:t>
            </a:r>
            <a:r>
              <a:rPr lang="en-US" altLang="zh-CN" sz="2800" b="1" dirty="0" smtClean="0">
                <a:solidFill>
                  <a:srgbClr val="0000CC"/>
                </a:solidFill>
                <a:latin typeface="+mn-lt"/>
                <a:ea typeface="黑体" pitchFamily="2" charset="-122"/>
              </a:rPr>
              <a:t>   </a:t>
            </a:r>
            <a:r>
              <a:rPr lang="en-US" altLang="zh-CN" sz="2800" b="1" dirty="0">
                <a:solidFill>
                  <a:srgbClr val="0000CC"/>
                </a:solidFill>
                <a:latin typeface="+mn-lt"/>
                <a:ea typeface="黑体" pitchFamily="2" charset="-122"/>
              </a:rPr>
              <a:t>(4-3) </a:t>
            </a:r>
          </a:p>
        </p:txBody>
      </p:sp>
      <p:grpSp>
        <p:nvGrpSpPr>
          <p:cNvPr id="7" name="组合 6"/>
          <p:cNvGrpSpPr/>
          <p:nvPr/>
        </p:nvGrpSpPr>
        <p:grpSpPr>
          <a:xfrm>
            <a:off x="2406749" y="1790909"/>
            <a:ext cx="4562475" cy="1062027"/>
            <a:chOff x="1839416" y="4105856"/>
            <a:chExt cx="4562475" cy="1147752"/>
          </a:xfrm>
        </p:grpSpPr>
        <p:grpSp>
          <p:nvGrpSpPr>
            <p:cNvPr id="9" name="Group 21"/>
            <p:cNvGrpSpPr>
              <a:grpSpLocks/>
            </p:cNvGrpSpPr>
            <p:nvPr/>
          </p:nvGrpSpPr>
          <p:grpSpPr bwMode="auto">
            <a:xfrm>
              <a:off x="1867991" y="4767838"/>
              <a:ext cx="4533900" cy="461963"/>
              <a:chOff x="755" y="2967"/>
              <a:chExt cx="2856" cy="291"/>
            </a:xfrm>
          </p:grpSpPr>
          <p:sp>
            <p:nvSpPr>
              <p:cNvPr id="18" name="Line 9"/>
              <p:cNvSpPr>
                <a:spLocks noChangeShapeType="1"/>
              </p:cNvSpPr>
              <p:nvPr/>
            </p:nvSpPr>
            <p:spPr bwMode="auto">
              <a:xfrm>
                <a:off x="755" y="3122"/>
                <a:ext cx="285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Text Box 10"/>
              <p:cNvSpPr txBox="1">
                <a:spLocks noChangeArrowheads="1"/>
              </p:cNvSpPr>
              <p:nvPr/>
            </p:nvSpPr>
            <p:spPr bwMode="auto">
              <a:xfrm>
                <a:off x="1950" y="2967"/>
                <a:ext cx="527"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位</a:t>
                </a:r>
              </a:p>
            </p:txBody>
          </p:sp>
        </p:grpSp>
        <p:grpSp>
          <p:nvGrpSpPr>
            <p:cNvPr id="10" name="Group 20"/>
            <p:cNvGrpSpPr>
              <a:grpSpLocks/>
            </p:cNvGrpSpPr>
            <p:nvPr/>
          </p:nvGrpSpPr>
          <p:grpSpPr bwMode="auto">
            <a:xfrm>
              <a:off x="1842591" y="4644008"/>
              <a:ext cx="4559300" cy="609600"/>
              <a:chOff x="739" y="2832"/>
              <a:chExt cx="2872" cy="430"/>
            </a:xfrm>
          </p:grpSpPr>
          <p:sp>
            <p:nvSpPr>
              <p:cNvPr id="16"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7"/>
              <p:cNvSpPr>
                <a:spLocks noChangeShapeType="1"/>
              </p:cNvSpPr>
              <p:nvPr/>
            </p:nvSpPr>
            <p:spPr bwMode="auto">
              <a:xfrm>
                <a:off x="3611"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18"/>
            <p:cNvGrpSpPr>
              <a:grpSpLocks/>
            </p:cNvGrpSpPr>
            <p:nvPr/>
          </p:nvGrpSpPr>
          <p:grpSpPr bwMode="auto">
            <a:xfrm>
              <a:off x="1839416" y="4105856"/>
              <a:ext cx="4562105" cy="612776"/>
              <a:chOff x="737" y="2493"/>
              <a:chExt cx="3240" cy="386"/>
            </a:xfrm>
          </p:grpSpPr>
          <p:sp>
            <p:nvSpPr>
              <p:cNvPr id="12"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网络前缀</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3" name="Rectangle 7"/>
              <p:cNvSpPr>
                <a:spLocks noChangeArrowheads="1"/>
              </p:cNvSpPr>
              <p:nvPr/>
            </p:nvSpPr>
            <p:spPr bwMode="auto">
              <a:xfrm>
                <a:off x="2387" y="2494"/>
                <a:ext cx="1590"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1"/>
              <p:cNvSpPr>
                <a:spLocks noChangeArrowheads="1"/>
              </p:cNvSpPr>
              <p:nvPr/>
            </p:nvSpPr>
            <p:spPr bwMode="auto">
              <a:xfrm>
                <a:off x="2754" y="2547"/>
                <a:ext cx="967" cy="29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val="277543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algn="ctr"/>
            <a:r>
              <a:rPr lang="en-US" altLang="zh-CN"/>
              <a:t>CIDR </a:t>
            </a:r>
            <a:r>
              <a:rPr lang="zh-CN" altLang="en-US"/>
              <a:t>地址块 </a:t>
            </a:r>
          </a:p>
        </p:txBody>
      </p:sp>
      <p:sp>
        <p:nvSpPr>
          <p:cNvPr id="524291" name="Rectangle 3"/>
          <p:cNvSpPr>
            <a:spLocks noGrp="1" noChangeArrowheads="1"/>
          </p:cNvSpPr>
          <p:nvPr>
            <p:ph idx="1"/>
          </p:nvPr>
        </p:nvSpPr>
        <p:spPr/>
        <p:txBody>
          <a:bodyPr/>
          <a:lstStyle/>
          <a:p>
            <a:pPr algn="just">
              <a:lnSpc>
                <a:spcPct val="100000"/>
              </a:lnSpc>
            </a:pPr>
            <a:r>
              <a:rPr lang="en-US" altLang="zh-CN" sz="2800" dirty="0"/>
              <a:t>CIDR </a:t>
            </a:r>
            <a:r>
              <a:rPr lang="zh-CN" altLang="en-US" sz="2800" dirty="0"/>
              <a:t>把网络前缀都相同的连续的 </a:t>
            </a:r>
            <a:r>
              <a:rPr lang="en-US" altLang="zh-CN" sz="2800" dirty="0"/>
              <a:t>IP </a:t>
            </a:r>
            <a:r>
              <a:rPr lang="zh-CN" altLang="en-US" sz="2800" dirty="0"/>
              <a:t>地址组成“</a:t>
            </a:r>
            <a:r>
              <a:rPr lang="en-US" altLang="zh-CN" sz="2800" dirty="0">
                <a:solidFill>
                  <a:srgbClr val="FF0000"/>
                </a:solidFill>
              </a:rPr>
              <a:t>CIDR </a:t>
            </a:r>
            <a:r>
              <a:rPr lang="zh-CN" altLang="en-US" sz="2800" dirty="0">
                <a:solidFill>
                  <a:srgbClr val="FF0000"/>
                </a:solidFill>
              </a:rPr>
              <a:t>地址块</a:t>
            </a:r>
            <a:r>
              <a:rPr lang="zh-CN" altLang="en-US" sz="2800" dirty="0"/>
              <a:t>”。</a:t>
            </a:r>
            <a:endParaRPr lang="en-US" altLang="zh-CN" sz="2800" dirty="0" smtClean="0"/>
          </a:p>
          <a:p>
            <a:pPr algn="just">
              <a:lnSpc>
                <a:spcPct val="100000"/>
              </a:lnSpc>
            </a:pPr>
            <a:r>
              <a:rPr lang="en-US" altLang="zh-CN" sz="2800" dirty="0" smtClean="0"/>
              <a:t>128.14.32.0/20 </a:t>
            </a:r>
            <a:r>
              <a:rPr lang="zh-CN" altLang="en-US" sz="2800" dirty="0"/>
              <a:t>表示的地址块</a:t>
            </a:r>
            <a:r>
              <a:rPr lang="zh-CN" altLang="en-US" sz="2800" dirty="0">
                <a:solidFill>
                  <a:srgbClr val="0000FF"/>
                </a:solidFill>
              </a:rPr>
              <a:t>共有 </a:t>
            </a:r>
            <a:r>
              <a:rPr lang="en-US" altLang="zh-CN" sz="2800" dirty="0">
                <a:solidFill>
                  <a:srgbClr val="0000FF"/>
                </a:solidFill>
              </a:rPr>
              <a:t>2</a:t>
            </a:r>
            <a:r>
              <a:rPr lang="en-US" altLang="zh-CN" sz="2800" baseline="30000" dirty="0">
                <a:solidFill>
                  <a:srgbClr val="0000FF"/>
                </a:solidFill>
              </a:rPr>
              <a:t>12 </a:t>
            </a:r>
            <a:r>
              <a:rPr lang="zh-CN" altLang="en-US" sz="2800" dirty="0">
                <a:solidFill>
                  <a:srgbClr val="0000FF"/>
                </a:solidFill>
              </a:rPr>
              <a:t>个地址</a:t>
            </a:r>
            <a:r>
              <a:rPr lang="zh-CN" altLang="en-US" sz="2800" dirty="0"/>
              <a:t>（因为</a:t>
            </a:r>
            <a:r>
              <a:rPr lang="zh-CN" altLang="en-US" sz="2800" dirty="0">
                <a:solidFill>
                  <a:srgbClr val="FF0000"/>
                </a:solidFill>
              </a:rPr>
              <a:t>斜线后面的 </a:t>
            </a:r>
            <a:r>
              <a:rPr lang="en-US" altLang="zh-CN" sz="2800" dirty="0">
                <a:solidFill>
                  <a:srgbClr val="FF0000"/>
                </a:solidFill>
              </a:rPr>
              <a:t>20 </a:t>
            </a:r>
            <a:r>
              <a:rPr lang="zh-CN" altLang="en-US" sz="2800" dirty="0">
                <a:solidFill>
                  <a:srgbClr val="FF0000"/>
                </a:solidFill>
              </a:rPr>
              <a:t>是网络前缀的位数</a:t>
            </a:r>
            <a:r>
              <a:rPr lang="zh-CN" altLang="en-US" sz="2800" dirty="0"/>
              <a:t>，所以这个地址的主机号是 </a:t>
            </a:r>
            <a:r>
              <a:rPr lang="en-US" altLang="zh-CN" sz="2800" dirty="0"/>
              <a:t>12 </a:t>
            </a:r>
            <a:r>
              <a:rPr lang="zh-CN" altLang="en-US" sz="2800" dirty="0"/>
              <a:t>位）。</a:t>
            </a:r>
          </a:p>
          <a:p>
            <a:pPr lvl="1" algn="just">
              <a:lnSpc>
                <a:spcPct val="100000"/>
              </a:lnSpc>
            </a:pPr>
            <a:r>
              <a:rPr lang="zh-CN" altLang="en-US" sz="2400" dirty="0"/>
              <a:t>这个地址块的起始地址是 </a:t>
            </a:r>
            <a:r>
              <a:rPr lang="en-US" altLang="zh-CN" sz="2400" dirty="0"/>
              <a:t>128.14.32.0</a:t>
            </a:r>
            <a:r>
              <a:rPr lang="zh-CN" altLang="en-US" sz="2400" dirty="0"/>
              <a:t>。</a:t>
            </a:r>
          </a:p>
          <a:p>
            <a:pPr lvl="1" algn="just">
              <a:lnSpc>
                <a:spcPct val="100000"/>
              </a:lnSpc>
            </a:pPr>
            <a:r>
              <a:rPr lang="zh-CN" altLang="en-US" sz="2400" dirty="0"/>
              <a:t>在不需要指出地址块的起始地址时，也可将这样的地址块简称为“</a:t>
            </a:r>
            <a:r>
              <a:rPr lang="en-US" altLang="zh-CN" sz="2400" dirty="0">
                <a:solidFill>
                  <a:srgbClr val="FF0000"/>
                </a:solidFill>
              </a:rPr>
              <a:t>/20 </a:t>
            </a:r>
            <a:r>
              <a:rPr lang="zh-CN" altLang="en-US" sz="2400" dirty="0">
                <a:solidFill>
                  <a:srgbClr val="FF0000"/>
                </a:solidFill>
              </a:rPr>
              <a:t>地址块</a:t>
            </a:r>
            <a:r>
              <a:rPr lang="zh-CN" altLang="en-US" sz="2400" dirty="0"/>
              <a:t>”。</a:t>
            </a:r>
          </a:p>
          <a:p>
            <a:pPr lvl="1" algn="just">
              <a:lnSpc>
                <a:spcPct val="100000"/>
              </a:lnSpc>
            </a:pPr>
            <a:r>
              <a:rPr lang="en-US" altLang="zh-CN" sz="2400" dirty="0"/>
              <a:t>128.14.32.0/20 </a:t>
            </a:r>
            <a:r>
              <a:rPr lang="zh-CN" altLang="en-US" sz="2400" dirty="0"/>
              <a:t>地址块的最小地址：</a:t>
            </a:r>
            <a:r>
              <a:rPr lang="en-US" altLang="zh-CN" sz="2400" dirty="0"/>
              <a:t>128.14.32.0</a:t>
            </a:r>
          </a:p>
          <a:p>
            <a:pPr lvl="1" algn="just">
              <a:lnSpc>
                <a:spcPct val="100000"/>
              </a:lnSpc>
            </a:pPr>
            <a:r>
              <a:rPr lang="en-US" altLang="zh-CN" sz="2400" dirty="0"/>
              <a:t>128.14.32.0/20 </a:t>
            </a:r>
            <a:r>
              <a:rPr lang="zh-CN" altLang="en-US" sz="2400" dirty="0"/>
              <a:t>地址块的最大地址：</a:t>
            </a:r>
            <a:r>
              <a:rPr lang="en-US" altLang="zh-CN" sz="2400" dirty="0"/>
              <a:t>128.14.47.255</a:t>
            </a:r>
          </a:p>
          <a:p>
            <a:pPr lvl="1" algn="just">
              <a:lnSpc>
                <a:spcPct val="100000"/>
              </a:lnSpc>
            </a:pPr>
            <a:r>
              <a:rPr lang="zh-CN" altLang="en-US" sz="2400" dirty="0">
                <a:solidFill>
                  <a:srgbClr val="0000FF"/>
                </a:solidFill>
              </a:rPr>
              <a:t>全 </a:t>
            </a:r>
            <a:r>
              <a:rPr lang="en-US" altLang="zh-CN" sz="2400" dirty="0">
                <a:solidFill>
                  <a:srgbClr val="0000FF"/>
                </a:solidFill>
              </a:rPr>
              <a:t>0 </a:t>
            </a:r>
            <a:r>
              <a:rPr lang="zh-CN" altLang="en-US" sz="2400" dirty="0">
                <a:solidFill>
                  <a:srgbClr val="0000FF"/>
                </a:solidFill>
              </a:rPr>
              <a:t>和全 </a:t>
            </a:r>
            <a:r>
              <a:rPr lang="en-US" altLang="zh-CN" sz="2400" dirty="0">
                <a:solidFill>
                  <a:srgbClr val="0000FF"/>
                </a:solidFill>
              </a:rPr>
              <a:t>1 </a:t>
            </a:r>
            <a:r>
              <a:rPr lang="zh-CN" altLang="en-US" sz="2400" dirty="0">
                <a:solidFill>
                  <a:srgbClr val="0000FF"/>
                </a:solidFill>
              </a:rPr>
              <a:t>的主机号地址一般不使用。</a:t>
            </a:r>
          </a:p>
        </p:txBody>
      </p:sp>
    </p:spTree>
    <p:extLst>
      <p:ext uri="{BB962C8B-B14F-4D97-AF65-F5344CB8AC3E}">
        <p14:creationId xmlns:p14="http://schemas.microsoft.com/office/powerpoint/2010/main" val="40040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429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429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429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4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idx="4294967295"/>
          </p:nvPr>
        </p:nvSpPr>
        <p:spPr>
          <a:xfrm>
            <a:off x="488504" y="44624"/>
            <a:ext cx="9066212" cy="648072"/>
          </a:xfrm>
          <a:solidFill>
            <a:srgbClr val="FFFF66"/>
          </a:solidFill>
          <a:ln>
            <a:solidFill>
              <a:srgbClr val="000099"/>
            </a:solidFill>
          </a:ln>
        </p:spPr>
        <p:txBody>
          <a:bodyPr/>
          <a:lstStyle/>
          <a:p>
            <a:pPr algn="ctr"/>
            <a:r>
              <a:rPr lang="en-US" altLang="zh-CN" sz="3600" dirty="0">
                <a:solidFill>
                  <a:srgbClr val="000099"/>
                </a:solidFill>
              </a:rPr>
              <a:t>128.14.32.0/20 </a:t>
            </a:r>
            <a:r>
              <a:rPr lang="zh-CN" altLang="en-US" sz="3600" dirty="0">
                <a:solidFill>
                  <a:srgbClr val="000099"/>
                </a:solidFill>
              </a:rPr>
              <a:t>表示的地址（</a:t>
            </a:r>
            <a:r>
              <a:rPr lang="en-US" altLang="zh-CN" sz="3600" dirty="0" smtClean="0">
                <a:solidFill>
                  <a:srgbClr val="000099"/>
                </a:solidFill>
              </a:rPr>
              <a:t>2</a:t>
            </a:r>
            <a:r>
              <a:rPr lang="en-US" altLang="zh-CN" sz="3600" baseline="30000" dirty="0" smtClean="0">
                <a:solidFill>
                  <a:srgbClr val="000099"/>
                </a:solidFill>
              </a:rPr>
              <a:t>12</a:t>
            </a:r>
            <a:r>
              <a:rPr lang="en-US" altLang="zh-CN" sz="3600" dirty="0" smtClean="0">
                <a:solidFill>
                  <a:srgbClr val="000099"/>
                </a:solidFill>
              </a:rPr>
              <a:t> </a:t>
            </a:r>
            <a:r>
              <a:rPr lang="zh-CN" altLang="en-US" sz="3600" dirty="0" smtClean="0">
                <a:solidFill>
                  <a:srgbClr val="000099"/>
                </a:solidFill>
              </a:rPr>
              <a:t>个</a:t>
            </a:r>
            <a:r>
              <a:rPr lang="zh-CN" altLang="en-US" sz="3600" dirty="0">
                <a:solidFill>
                  <a:srgbClr val="000099"/>
                </a:solidFill>
              </a:rPr>
              <a:t>地址）</a:t>
            </a:r>
          </a:p>
        </p:txBody>
      </p:sp>
      <p:sp>
        <p:nvSpPr>
          <p:cNvPr id="1429507" name="Text Box 3"/>
          <p:cNvSpPr txBox="1">
            <a:spLocks noChangeArrowheads="1"/>
          </p:cNvSpPr>
          <p:nvPr/>
        </p:nvSpPr>
        <p:spPr bwMode="auto">
          <a:xfrm>
            <a:off x="2221971" y="876300"/>
            <a:ext cx="6979501" cy="5693866"/>
          </a:xfrm>
          <a:prstGeom prst="rect">
            <a:avLst/>
          </a:prstGeom>
          <a:solidFill>
            <a:srgbClr val="CCFFFF"/>
          </a:solidFill>
          <a:ln w="9525">
            <a:solidFill>
              <a:schemeClr val="tx2"/>
            </a:solidFill>
            <a:miter lim="800000"/>
            <a:headEnd/>
            <a:tailEnd/>
          </a:ln>
          <a:effectLst/>
          <a:extLst/>
        </p:spPr>
        <p:txBody>
          <a:bodyPr wrap="square">
            <a:spAutoFit/>
          </a:bodyPr>
          <a:lstStyle/>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00000000</a:t>
            </a:r>
          </a:p>
          <a:p>
            <a:r>
              <a:rPr lang="en-US" altLang="zh-CN" sz="2800" b="1" dirty="0">
                <a:solidFill>
                  <a:srgbClr val="FF0000"/>
                </a:solidFill>
                <a:latin typeface="+mn-lt"/>
                <a:ea typeface="黑体" pitchFamily="2" charset="-122"/>
              </a:rPr>
              <a:t>10000000 00001110 001</a:t>
            </a:r>
            <a:r>
              <a:rPr kumimoji="0" lang="en-US" altLang="zh-CN" sz="2800" b="1" dirty="0">
                <a:solidFill>
                  <a:srgbClr val="FF0000"/>
                </a:solidFill>
                <a:latin typeface="+mn-lt"/>
                <a:ea typeface="黑体" pitchFamily="2" charset="-122"/>
              </a:rPr>
              <a:t>000</a:t>
            </a:r>
            <a:r>
              <a:rPr kumimoji="0" lang="en-US" altLang="zh-CN" sz="2800" b="1" dirty="0">
                <a:solidFill>
                  <a:srgbClr val="0000CC"/>
                </a:solidFill>
                <a:latin typeface="+mn-lt"/>
                <a:ea typeface="黑体" pitchFamily="2" charset="-122"/>
              </a:rPr>
              <a:t>00 00000001</a:t>
            </a:r>
          </a:p>
          <a:p>
            <a:r>
              <a:rPr kumimoji="0" lang="en-US" altLang="zh-CN" sz="2800" b="1" dirty="0">
                <a:solidFill>
                  <a:srgbClr val="FF0000"/>
                </a:solidFill>
                <a:latin typeface="+mn-lt"/>
                <a:ea typeface="黑体" pitchFamily="2" charset="-122"/>
              </a:rPr>
              <a:t>10000000 00001110 001000</a:t>
            </a:r>
            <a:r>
              <a:rPr kumimoji="0" lang="en-US" altLang="zh-CN" sz="2800" b="1" dirty="0">
                <a:solidFill>
                  <a:srgbClr val="0000CC"/>
                </a:solidFill>
                <a:latin typeface="+mn-lt"/>
                <a:ea typeface="黑体" pitchFamily="2" charset="-122"/>
              </a:rPr>
              <a:t>00 00000010</a:t>
            </a:r>
          </a:p>
          <a:p>
            <a:r>
              <a:rPr kumimoji="0" lang="en-US" altLang="zh-CN" sz="2800" b="1" dirty="0">
                <a:solidFill>
                  <a:srgbClr val="FF0000"/>
                </a:solidFill>
                <a:latin typeface="+mn-lt"/>
                <a:ea typeface="黑体" pitchFamily="2" charset="-122"/>
              </a:rPr>
              <a:t>10000000 00001110 001000</a:t>
            </a:r>
            <a:r>
              <a:rPr kumimoji="0" lang="en-US" altLang="zh-CN" sz="2800" b="1" dirty="0">
                <a:solidFill>
                  <a:srgbClr val="0000CC"/>
                </a:solidFill>
                <a:latin typeface="+mn-lt"/>
                <a:ea typeface="黑体" pitchFamily="2" charset="-122"/>
              </a:rPr>
              <a:t>00 00000011</a:t>
            </a:r>
          </a:p>
          <a:p>
            <a:r>
              <a:rPr kumimoji="0" lang="en-US" altLang="zh-CN" sz="2800" b="1" dirty="0">
                <a:solidFill>
                  <a:srgbClr val="FF0000"/>
                </a:solidFill>
                <a:latin typeface="+mn-lt"/>
                <a:ea typeface="黑体" pitchFamily="2" charset="-122"/>
              </a:rPr>
              <a:t>10000000 00001110 001000</a:t>
            </a:r>
            <a:r>
              <a:rPr kumimoji="0" lang="en-US" altLang="zh-CN" sz="2800" b="1" dirty="0">
                <a:solidFill>
                  <a:srgbClr val="0000CC"/>
                </a:solidFill>
                <a:latin typeface="+mn-lt"/>
                <a:ea typeface="黑体" pitchFamily="2" charset="-122"/>
              </a:rPr>
              <a:t>00 00000100</a:t>
            </a:r>
          </a:p>
          <a:p>
            <a:r>
              <a:rPr kumimoji="0" lang="en-US" altLang="zh-CN" sz="2800" b="1" dirty="0">
                <a:solidFill>
                  <a:srgbClr val="FF0000"/>
                </a:solidFill>
                <a:latin typeface="+mn-lt"/>
                <a:ea typeface="黑体" pitchFamily="2" charset="-122"/>
              </a:rPr>
              <a:t>10000000 00001110 001000</a:t>
            </a:r>
            <a:r>
              <a:rPr kumimoji="0" lang="en-US" altLang="zh-CN" sz="2800" b="1" dirty="0">
                <a:solidFill>
                  <a:srgbClr val="0000CC"/>
                </a:solidFill>
                <a:latin typeface="+mn-lt"/>
                <a:ea typeface="黑体" pitchFamily="2" charset="-122"/>
              </a:rPr>
              <a:t>00 00000101</a:t>
            </a:r>
          </a:p>
          <a:p>
            <a:endParaRPr kumimoji="0" lang="en-US" altLang="zh-CN" sz="2800" b="1" dirty="0">
              <a:solidFill>
                <a:srgbClr val="0000CC"/>
              </a:solidFill>
              <a:latin typeface="+mn-lt"/>
              <a:ea typeface="黑体" pitchFamily="2" charset="-122"/>
            </a:endParaRPr>
          </a:p>
          <a:p>
            <a:endParaRPr kumimoji="0" lang="en-US" altLang="zh-CN" sz="2800" b="1" dirty="0">
              <a:solidFill>
                <a:srgbClr val="0000CC"/>
              </a:solidFill>
              <a:latin typeface="+mn-lt"/>
              <a:ea typeface="黑体" pitchFamily="2" charset="-122"/>
            </a:endParaRPr>
          </a:p>
          <a:p>
            <a:r>
              <a:rPr kumimoji="0" lang="en-US" altLang="zh-CN" sz="2800" b="1" dirty="0">
                <a:solidFill>
                  <a:srgbClr val="FF0000"/>
                </a:solidFill>
                <a:latin typeface="+mn-lt"/>
                <a:ea typeface="黑体" pitchFamily="2" charset="-122"/>
              </a:rPr>
              <a:t>10000000 00001110 001011</a:t>
            </a:r>
            <a:r>
              <a:rPr kumimoji="0" lang="en-US" altLang="zh-CN" sz="2800" b="1" dirty="0">
                <a:solidFill>
                  <a:srgbClr val="0000CC"/>
                </a:solidFill>
                <a:latin typeface="+mn-lt"/>
                <a:ea typeface="黑体" pitchFamily="2" charset="-122"/>
              </a:rPr>
              <a:t>11 11111011</a:t>
            </a:r>
          </a:p>
          <a:p>
            <a:r>
              <a:rPr kumimoji="0" lang="en-US" altLang="zh-CN" sz="2800" b="1" dirty="0">
                <a:solidFill>
                  <a:srgbClr val="FF0000"/>
                </a:solidFill>
                <a:latin typeface="+mn-lt"/>
                <a:ea typeface="黑体" pitchFamily="2" charset="-122"/>
              </a:rPr>
              <a:t>10000000 00001110 001011</a:t>
            </a:r>
            <a:r>
              <a:rPr kumimoji="0" lang="en-US" altLang="zh-CN" sz="2800" b="1" dirty="0">
                <a:solidFill>
                  <a:srgbClr val="0000CC"/>
                </a:solidFill>
                <a:latin typeface="+mn-lt"/>
                <a:ea typeface="黑体" pitchFamily="2" charset="-122"/>
              </a:rPr>
              <a:t>11 11111100</a:t>
            </a:r>
          </a:p>
          <a:p>
            <a:r>
              <a:rPr kumimoji="0" lang="en-US" altLang="zh-CN" sz="2800" b="1" dirty="0">
                <a:solidFill>
                  <a:srgbClr val="FF0000"/>
                </a:solidFill>
                <a:latin typeface="+mn-lt"/>
                <a:ea typeface="黑体" pitchFamily="2" charset="-122"/>
              </a:rPr>
              <a:t>10000000 00001110 001011</a:t>
            </a:r>
            <a:r>
              <a:rPr kumimoji="0" lang="en-US" altLang="zh-CN" sz="2800" b="1" dirty="0">
                <a:solidFill>
                  <a:srgbClr val="0000CC"/>
                </a:solidFill>
                <a:latin typeface="+mn-lt"/>
                <a:ea typeface="黑体" pitchFamily="2" charset="-122"/>
              </a:rPr>
              <a:t>11 11111101</a:t>
            </a:r>
          </a:p>
          <a:p>
            <a:r>
              <a:rPr kumimoji="0" lang="en-US" altLang="zh-CN" sz="2800" b="1" dirty="0">
                <a:solidFill>
                  <a:srgbClr val="FF0000"/>
                </a:solidFill>
                <a:latin typeface="+mn-lt"/>
                <a:ea typeface="黑体" pitchFamily="2" charset="-122"/>
              </a:rPr>
              <a:t>10000000 00001110 001011</a:t>
            </a:r>
            <a:r>
              <a:rPr kumimoji="0" lang="en-US" altLang="zh-CN" sz="2800" b="1" dirty="0">
                <a:solidFill>
                  <a:srgbClr val="0000CC"/>
                </a:solidFill>
                <a:latin typeface="+mn-lt"/>
                <a:ea typeface="黑体" pitchFamily="2" charset="-122"/>
              </a:rPr>
              <a:t>11 11111110</a:t>
            </a:r>
          </a:p>
          <a:p>
            <a:r>
              <a:rPr kumimoji="0" lang="en-US" altLang="zh-CN" sz="2800" b="1" dirty="0">
                <a:solidFill>
                  <a:srgbClr val="FF0000"/>
                </a:solidFill>
                <a:latin typeface="+mn-lt"/>
                <a:ea typeface="黑体" pitchFamily="2" charset="-122"/>
              </a:rPr>
              <a:t>10000000 00001110 001011</a:t>
            </a:r>
            <a:r>
              <a:rPr kumimoji="0" lang="en-US" altLang="zh-CN" sz="2800" b="1" dirty="0">
                <a:solidFill>
                  <a:srgbClr val="0000CC"/>
                </a:solidFill>
                <a:latin typeface="+mn-lt"/>
                <a:ea typeface="黑体" pitchFamily="2" charset="-122"/>
              </a:rPr>
              <a:t>11 11111111</a:t>
            </a:r>
          </a:p>
        </p:txBody>
      </p:sp>
      <p:sp>
        <p:nvSpPr>
          <p:cNvPr id="1429508" name="Text Box 4"/>
          <p:cNvSpPr txBox="1">
            <a:spLocks noChangeArrowheads="1"/>
          </p:cNvSpPr>
          <p:nvPr/>
        </p:nvSpPr>
        <p:spPr bwMode="auto">
          <a:xfrm>
            <a:off x="7371027" y="3162300"/>
            <a:ext cx="8771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5400">
                <a:solidFill>
                  <a:srgbClr val="0000CC"/>
                </a:solidFill>
                <a:sym typeface="Symbol" pitchFamily="18" charset="2"/>
              </a:rPr>
              <a:t></a:t>
            </a:r>
          </a:p>
        </p:txBody>
      </p:sp>
      <p:sp>
        <p:nvSpPr>
          <p:cNvPr id="1429509" name="Text Box 5"/>
          <p:cNvSpPr txBox="1">
            <a:spLocks noChangeArrowheads="1"/>
          </p:cNvSpPr>
          <p:nvPr/>
        </p:nvSpPr>
        <p:spPr bwMode="auto">
          <a:xfrm>
            <a:off x="4017433" y="3162300"/>
            <a:ext cx="8771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5400" dirty="0">
                <a:solidFill>
                  <a:srgbClr val="0000CC"/>
                </a:solidFill>
                <a:sym typeface="Symbol" pitchFamily="18" charset="2"/>
              </a:rPr>
              <a:t></a:t>
            </a:r>
          </a:p>
        </p:txBody>
      </p:sp>
      <p:sp>
        <p:nvSpPr>
          <p:cNvPr id="1429510" name="Rectangle 6"/>
          <p:cNvSpPr>
            <a:spLocks noChangeArrowheads="1"/>
          </p:cNvSpPr>
          <p:nvPr/>
        </p:nvSpPr>
        <p:spPr bwMode="auto">
          <a:xfrm>
            <a:off x="2216696" y="908051"/>
            <a:ext cx="4608512" cy="56165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9511" name="Text Box 7"/>
          <p:cNvSpPr txBox="1">
            <a:spLocks noChangeArrowheads="1"/>
          </p:cNvSpPr>
          <p:nvPr/>
        </p:nvSpPr>
        <p:spPr bwMode="auto">
          <a:xfrm>
            <a:off x="451723" y="2636912"/>
            <a:ext cx="1620957" cy="2074414"/>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5000"/>
              </a:lnSpc>
            </a:pPr>
            <a:r>
              <a:rPr kumimoji="0" lang="zh-CN" altLang="en-US" sz="2800" b="1">
                <a:solidFill>
                  <a:srgbClr val="0000CC"/>
                </a:solidFill>
                <a:latin typeface="+mn-lt"/>
                <a:ea typeface="黑体" pitchFamily="2" charset="-122"/>
              </a:rPr>
              <a:t>所有地址</a:t>
            </a:r>
          </a:p>
          <a:p>
            <a:pPr algn="ctr">
              <a:lnSpc>
                <a:spcPct val="115000"/>
              </a:lnSpc>
            </a:pPr>
            <a:r>
              <a:rPr kumimoji="0" lang="zh-CN" altLang="en-US" sz="2800" b="1">
                <a:solidFill>
                  <a:srgbClr val="0000CC"/>
                </a:solidFill>
                <a:latin typeface="+mn-lt"/>
                <a:ea typeface="黑体" pitchFamily="2" charset="-122"/>
              </a:rPr>
              <a:t>的 </a:t>
            </a:r>
            <a:r>
              <a:rPr kumimoji="0" lang="en-US" altLang="zh-CN" sz="2800" b="1">
                <a:solidFill>
                  <a:srgbClr val="0000CC"/>
                </a:solidFill>
                <a:latin typeface="+mn-lt"/>
                <a:ea typeface="黑体" pitchFamily="2" charset="-122"/>
              </a:rPr>
              <a:t>20 </a:t>
            </a:r>
            <a:r>
              <a:rPr kumimoji="0" lang="zh-CN" altLang="en-US" sz="2800" b="1">
                <a:solidFill>
                  <a:srgbClr val="0000CC"/>
                </a:solidFill>
                <a:latin typeface="+mn-lt"/>
                <a:ea typeface="黑体" pitchFamily="2" charset="-122"/>
              </a:rPr>
              <a:t>位</a:t>
            </a:r>
          </a:p>
          <a:p>
            <a:pPr algn="ctr">
              <a:lnSpc>
                <a:spcPct val="115000"/>
              </a:lnSpc>
            </a:pPr>
            <a:r>
              <a:rPr kumimoji="0" lang="zh-CN" altLang="en-US" sz="2800" b="1">
                <a:solidFill>
                  <a:srgbClr val="0000CC"/>
                </a:solidFill>
                <a:latin typeface="+mn-lt"/>
                <a:ea typeface="黑体" pitchFamily="2" charset="-122"/>
              </a:rPr>
              <a:t>前缀都是</a:t>
            </a:r>
          </a:p>
          <a:p>
            <a:pPr algn="ctr">
              <a:lnSpc>
                <a:spcPct val="115000"/>
              </a:lnSpc>
            </a:pPr>
            <a:r>
              <a:rPr kumimoji="0" lang="zh-CN" altLang="en-US" sz="2800" b="1">
                <a:solidFill>
                  <a:srgbClr val="0000CC"/>
                </a:solidFill>
                <a:latin typeface="+mn-lt"/>
                <a:ea typeface="黑体" pitchFamily="2" charset="-122"/>
              </a:rPr>
              <a:t>一样的</a:t>
            </a:r>
          </a:p>
        </p:txBody>
      </p:sp>
      <p:grpSp>
        <p:nvGrpSpPr>
          <p:cNvPr id="1429512" name="Group 8"/>
          <p:cNvGrpSpPr>
            <a:grpSpLocks/>
          </p:cNvGrpSpPr>
          <p:nvPr/>
        </p:nvGrpSpPr>
        <p:grpSpPr bwMode="auto">
          <a:xfrm>
            <a:off x="272098" y="879475"/>
            <a:ext cx="1958844" cy="461962"/>
            <a:chOff x="251" y="554"/>
            <a:chExt cx="1139" cy="291"/>
          </a:xfrm>
        </p:grpSpPr>
        <p:sp>
          <p:nvSpPr>
            <p:cNvPr id="1429513" name="Text Box 9"/>
            <p:cNvSpPr txBox="1">
              <a:spLocks noChangeArrowheads="1"/>
            </p:cNvSpPr>
            <p:nvPr/>
          </p:nvSpPr>
          <p:spPr bwMode="auto">
            <a:xfrm>
              <a:off x="251" y="554"/>
              <a:ext cx="8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solidFill>
                    <a:srgbClr val="C00000"/>
                  </a:solidFill>
                  <a:latin typeface="+mn-lt"/>
                  <a:ea typeface="黑体" pitchFamily="2" charset="-122"/>
                </a:rPr>
                <a:t>最小地址</a:t>
              </a:r>
            </a:p>
          </p:txBody>
        </p:sp>
        <p:sp>
          <p:nvSpPr>
            <p:cNvPr id="1429514" name="AutoShape 10"/>
            <p:cNvSpPr>
              <a:spLocks noChangeArrowheads="1"/>
            </p:cNvSpPr>
            <p:nvPr/>
          </p:nvSpPr>
          <p:spPr bwMode="auto">
            <a:xfrm>
              <a:off x="1078" y="656"/>
              <a:ext cx="312"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9515" name="Group 11"/>
          <p:cNvGrpSpPr>
            <a:grpSpLocks/>
          </p:cNvGrpSpPr>
          <p:nvPr/>
        </p:nvGrpSpPr>
        <p:grpSpPr bwMode="auto">
          <a:xfrm>
            <a:off x="234262" y="6021387"/>
            <a:ext cx="1965723" cy="461962"/>
            <a:chOff x="229" y="3793"/>
            <a:chExt cx="1143" cy="291"/>
          </a:xfrm>
        </p:grpSpPr>
        <p:sp>
          <p:nvSpPr>
            <p:cNvPr id="1429516" name="Text Box 12"/>
            <p:cNvSpPr txBox="1">
              <a:spLocks noChangeArrowheads="1"/>
            </p:cNvSpPr>
            <p:nvPr/>
          </p:nvSpPr>
          <p:spPr bwMode="auto">
            <a:xfrm>
              <a:off x="229" y="3793"/>
              <a:ext cx="8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solidFill>
                    <a:srgbClr val="C00000"/>
                  </a:solidFill>
                  <a:latin typeface="+mn-lt"/>
                  <a:ea typeface="黑体" pitchFamily="2" charset="-122"/>
                </a:rPr>
                <a:t>最大地址</a:t>
              </a:r>
            </a:p>
          </p:txBody>
        </p:sp>
        <p:sp>
          <p:nvSpPr>
            <p:cNvPr id="1429517" name="AutoShape 13"/>
            <p:cNvSpPr>
              <a:spLocks noChangeArrowheads="1"/>
            </p:cNvSpPr>
            <p:nvPr/>
          </p:nvSpPr>
          <p:spPr bwMode="auto">
            <a:xfrm>
              <a:off x="1056" y="3899"/>
              <a:ext cx="316"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07756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95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9511"/>
                                        </p:tgtEl>
                                        <p:attrNameLst>
                                          <p:attrName>style.visibility</p:attrName>
                                        </p:attrNameLst>
                                      </p:cBhvr>
                                      <p:to>
                                        <p:strVal val="visible"/>
                                      </p:to>
                                    </p:set>
                                  </p:childTnLst>
                                </p:cTn>
                              </p:par>
                            </p:childTnLst>
                          </p:cTn>
                        </p:par>
                        <p:par>
                          <p:cTn id="9" fill="hold" nodeType="afterGroup">
                            <p:stCondLst>
                              <p:cond delay="0"/>
                            </p:stCondLst>
                            <p:childTnLst>
                              <p:par>
                                <p:cTn id="10" presetID="35" presetClass="emph" presetSubtype="0" repeatCount="3000" fill="hold" grpId="1" nodeType="afterEffect">
                                  <p:stCondLst>
                                    <p:cond delay="500"/>
                                  </p:stCondLst>
                                  <p:childTnLst>
                                    <p:anim calcmode="discrete" valueType="str">
                                      <p:cBhvr>
                                        <p:cTn id="11" dur="1000" fill="hold"/>
                                        <p:tgtEl>
                                          <p:spTgt spid="1429510"/>
                                        </p:tgtEl>
                                        <p:attrNameLst>
                                          <p:attrName>style.visibility</p:attrName>
                                        </p:attrNameLst>
                                      </p:cBhvr>
                                      <p:tavLst>
                                        <p:tav tm="0">
                                          <p:val>
                                            <p:strVal val="hidden"/>
                                          </p:val>
                                        </p:tav>
                                        <p:tav tm="50000">
                                          <p:val>
                                            <p:strVal val="visible"/>
                                          </p:val>
                                        </p:tav>
                                      </p:tavLst>
                                    </p:anim>
                                  </p:childTnLst>
                                </p:cTn>
                              </p:par>
                              <p:par>
                                <p:cTn id="12" presetID="35" presetClass="emph" presetSubtype="0" repeatCount="3000" fill="hold" grpId="1" nodeType="withEffect">
                                  <p:stCondLst>
                                    <p:cond delay="500"/>
                                  </p:stCondLst>
                                  <p:childTnLst>
                                    <p:anim calcmode="discrete" valueType="str">
                                      <p:cBhvr>
                                        <p:cTn id="13" dur="1000" fill="hold"/>
                                        <p:tgtEl>
                                          <p:spTgt spid="142951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1" presetClass="exit" presetSubtype="0" fill="hold" grpId="2" nodeType="afterEffect">
                                  <p:stCondLst>
                                    <p:cond delay="500"/>
                                  </p:stCondLst>
                                  <p:childTnLst>
                                    <p:set>
                                      <p:cBhvr>
                                        <p:cTn id="16" dur="1" fill="hold">
                                          <p:stCondLst>
                                            <p:cond delay="0"/>
                                          </p:stCondLst>
                                        </p:cTn>
                                        <p:tgtEl>
                                          <p:spTgt spid="142951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295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29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10" grpId="0" animBg="1"/>
      <p:bldP spid="1429510" grpId="1" animBg="1"/>
      <p:bldP spid="1429510" grpId="2" animBg="1"/>
      <p:bldP spid="1429511" grpId="0" animBg="1"/>
      <p:bldP spid="14295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p:txBody>
          <a:bodyPr/>
          <a:lstStyle/>
          <a:p>
            <a:pPr algn="ctr"/>
            <a:r>
              <a:rPr lang="zh-CN" altLang="en-US" dirty="0"/>
              <a:t>路由</a:t>
            </a:r>
            <a:r>
              <a:rPr lang="zh-CN" altLang="en-US" dirty="0" smtClean="0"/>
              <a:t>聚合 </a:t>
            </a:r>
            <a:r>
              <a:rPr lang="en-US" altLang="zh-CN" dirty="0" smtClean="0"/>
              <a:t>(</a:t>
            </a:r>
            <a:r>
              <a:rPr lang="en-US" altLang="zh-CN" dirty="0"/>
              <a:t>route aggregation) </a:t>
            </a:r>
          </a:p>
        </p:txBody>
      </p:sp>
      <p:sp>
        <p:nvSpPr>
          <p:cNvPr id="526338" name="Rectangle 2"/>
          <p:cNvSpPr>
            <a:spLocks noGrp="1" noChangeArrowheads="1"/>
          </p:cNvSpPr>
          <p:nvPr>
            <p:ph idx="1"/>
          </p:nvPr>
        </p:nvSpPr>
        <p:spPr/>
        <p:txBody>
          <a:bodyPr/>
          <a:lstStyle/>
          <a:p>
            <a:pPr marL="360363" indent="-360363" algn="just"/>
            <a:r>
              <a:rPr lang="zh-CN" altLang="en-US" sz="2800" dirty="0"/>
              <a:t>一个 </a:t>
            </a:r>
            <a:r>
              <a:rPr lang="en-US" altLang="zh-CN" sz="2800" dirty="0"/>
              <a:t>CIDR </a:t>
            </a:r>
            <a:r>
              <a:rPr lang="zh-CN" altLang="en-US" sz="2800" dirty="0"/>
              <a:t>地址块可以表示很多地址，这种地址的聚合常称为</a:t>
            </a:r>
            <a:r>
              <a:rPr lang="zh-CN" altLang="en-US" sz="2800" dirty="0">
                <a:solidFill>
                  <a:srgbClr val="FF0000"/>
                </a:solidFill>
              </a:rPr>
              <a:t>路由聚合</a:t>
            </a:r>
            <a:r>
              <a:rPr lang="zh-CN" altLang="en-US" sz="2800" dirty="0"/>
              <a:t>，它使得路由表中的一个项目可以表示很多个（例如上千个）原来传统分类地址的路由</a:t>
            </a:r>
            <a:r>
              <a:rPr lang="zh-CN" altLang="en-US" sz="2800" dirty="0" smtClean="0"/>
              <a:t>。</a:t>
            </a:r>
            <a:endParaRPr lang="en-US" altLang="zh-CN" sz="2800" dirty="0" smtClean="0"/>
          </a:p>
          <a:p>
            <a:pPr marL="360363" indent="-360363" algn="just"/>
            <a:r>
              <a:rPr lang="zh-CN" altLang="zh-CN" sz="2800" dirty="0"/>
              <a:t>路由聚合有利于</a:t>
            </a:r>
            <a:r>
              <a:rPr lang="zh-CN" altLang="zh-CN" sz="2800" dirty="0">
                <a:solidFill>
                  <a:srgbClr val="FF0000"/>
                </a:solidFill>
              </a:rPr>
              <a:t>减少</a:t>
            </a:r>
            <a:r>
              <a:rPr lang="zh-CN" altLang="zh-CN" sz="2800" dirty="0"/>
              <a:t>路由器之间的路由选择信息的交换，从而提高了整个互联网的性能。</a:t>
            </a:r>
            <a:endParaRPr lang="zh-CN" altLang="en-US" sz="2800" dirty="0"/>
          </a:p>
          <a:p>
            <a:pPr marL="360363" indent="-360363" algn="just"/>
            <a:r>
              <a:rPr lang="zh-CN" altLang="en-US" sz="2800" dirty="0">
                <a:solidFill>
                  <a:srgbClr val="0000FF"/>
                </a:solidFill>
              </a:rPr>
              <a:t>路由聚合也称为</a:t>
            </a:r>
            <a:r>
              <a:rPr lang="zh-CN" altLang="en-US" sz="2800" dirty="0">
                <a:solidFill>
                  <a:srgbClr val="FF0000"/>
                </a:solidFill>
              </a:rPr>
              <a:t>构成超</a:t>
            </a:r>
            <a:r>
              <a:rPr lang="zh-CN" altLang="en-US" sz="2800" dirty="0" smtClean="0">
                <a:solidFill>
                  <a:srgbClr val="FF0000"/>
                </a:solidFill>
              </a:rPr>
              <a:t>网 </a:t>
            </a:r>
            <a:r>
              <a:rPr lang="en-US" altLang="zh-CN" sz="2800" dirty="0" smtClean="0">
                <a:solidFill>
                  <a:srgbClr val="0000FF"/>
                </a:solidFill>
              </a:rPr>
              <a:t>(</a:t>
            </a:r>
            <a:r>
              <a:rPr lang="en-US" altLang="zh-CN" sz="2800" dirty="0" err="1">
                <a:solidFill>
                  <a:srgbClr val="0000FF"/>
                </a:solidFill>
              </a:rPr>
              <a:t>supernetting</a:t>
            </a:r>
            <a:r>
              <a:rPr lang="en-US" altLang="zh-CN" sz="2800" dirty="0">
                <a:solidFill>
                  <a:srgbClr val="0000FF"/>
                </a:solidFill>
              </a:rPr>
              <a:t>)</a:t>
            </a:r>
            <a:r>
              <a:rPr lang="zh-CN" altLang="en-US" sz="2800" dirty="0">
                <a:solidFill>
                  <a:srgbClr val="0000FF"/>
                </a:solidFill>
              </a:rPr>
              <a:t>。</a:t>
            </a:r>
          </a:p>
          <a:p>
            <a:pPr marL="360363" indent="-360363" algn="just"/>
            <a:r>
              <a:rPr lang="en-US" altLang="zh-CN" sz="2800" dirty="0"/>
              <a:t>CIDR </a:t>
            </a:r>
            <a:r>
              <a:rPr lang="zh-CN" altLang="en-US" sz="2800" dirty="0"/>
              <a:t>虽然不使用子网了，但仍然使用“</a:t>
            </a:r>
            <a:r>
              <a:rPr lang="zh-CN" altLang="en-US" sz="2800" dirty="0">
                <a:solidFill>
                  <a:srgbClr val="FF0000"/>
                </a:solidFill>
              </a:rPr>
              <a:t>掩码</a:t>
            </a:r>
            <a:r>
              <a:rPr lang="zh-CN" altLang="en-US" sz="2800" dirty="0"/>
              <a:t>”这一名词（但不叫子网掩码）。</a:t>
            </a:r>
          </a:p>
          <a:p>
            <a:pPr marL="360363" indent="-360363" algn="just"/>
            <a:r>
              <a:rPr lang="zh-CN" altLang="en-US" sz="2800" dirty="0"/>
              <a:t>对于</a:t>
            </a:r>
            <a:r>
              <a:rPr lang="zh-CN" altLang="en-US" sz="1400" dirty="0"/>
              <a:t> </a:t>
            </a:r>
            <a:r>
              <a:rPr lang="en-US" altLang="zh-CN" sz="2800" dirty="0">
                <a:solidFill>
                  <a:srgbClr val="FF0000"/>
                </a:solidFill>
              </a:rPr>
              <a:t>/20</a:t>
            </a:r>
            <a:r>
              <a:rPr lang="en-US" altLang="zh-CN" sz="700" dirty="0">
                <a:solidFill>
                  <a:srgbClr val="FF0000"/>
                </a:solidFill>
              </a:rPr>
              <a:t>  </a:t>
            </a:r>
            <a:r>
              <a:rPr lang="zh-CN" altLang="en-US" sz="2800" dirty="0"/>
              <a:t>地址块，它的掩码是</a:t>
            </a:r>
            <a:r>
              <a:rPr lang="zh-CN" altLang="en-US" sz="1400" dirty="0"/>
              <a:t> </a:t>
            </a:r>
            <a:r>
              <a:rPr lang="en-US" altLang="zh-CN" sz="2800" dirty="0"/>
              <a:t>20</a:t>
            </a:r>
            <a:r>
              <a:rPr lang="en-US" altLang="zh-CN" sz="900" dirty="0"/>
              <a:t> </a:t>
            </a:r>
            <a:r>
              <a:rPr lang="zh-CN" altLang="en-US" sz="2800" dirty="0"/>
              <a:t>个连续的 </a:t>
            </a:r>
            <a:r>
              <a:rPr lang="en-US" altLang="zh-CN" sz="2800" dirty="0"/>
              <a:t>1</a:t>
            </a:r>
            <a:r>
              <a:rPr lang="zh-CN" altLang="en-US" sz="2800" dirty="0"/>
              <a:t>。 斜线记法中的数字就是掩码中</a:t>
            </a:r>
            <a:r>
              <a:rPr lang="en-US" altLang="zh-CN" sz="2800" dirty="0"/>
              <a:t>1</a:t>
            </a:r>
            <a:r>
              <a:rPr lang="zh-CN" altLang="en-US" sz="2800" dirty="0"/>
              <a:t>的个数。    </a:t>
            </a:r>
          </a:p>
        </p:txBody>
      </p:sp>
    </p:spTree>
    <p:extLst>
      <p:ext uri="{BB962C8B-B14F-4D97-AF65-F5344CB8AC3E}">
        <p14:creationId xmlns:p14="http://schemas.microsoft.com/office/powerpoint/2010/main" val="1876495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algn="ctr"/>
            <a:r>
              <a:rPr lang="en-US" altLang="zh-CN"/>
              <a:t>CIDR </a:t>
            </a:r>
            <a:r>
              <a:rPr lang="zh-CN" altLang="en-US"/>
              <a:t>记法的其他形式 </a:t>
            </a:r>
          </a:p>
        </p:txBody>
      </p:sp>
      <p:sp>
        <p:nvSpPr>
          <p:cNvPr id="527363" name="Rectangle 3"/>
          <p:cNvSpPr>
            <a:spLocks noGrp="1" noChangeArrowheads="1"/>
          </p:cNvSpPr>
          <p:nvPr>
            <p:ph idx="1"/>
          </p:nvPr>
        </p:nvSpPr>
        <p:spPr/>
        <p:txBody>
          <a:bodyPr/>
          <a:lstStyle/>
          <a:p>
            <a:pPr algn="just"/>
            <a:r>
              <a:rPr lang="en-US" altLang="zh-CN" sz="2800" dirty="0"/>
              <a:t>10.0.0.0/10 </a:t>
            </a:r>
            <a:r>
              <a:rPr lang="zh-CN" altLang="en-US" sz="2800" dirty="0"/>
              <a:t>可</a:t>
            </a:r>
            <a:r>
              <a:rPr lang="zh-CN" altLang="en-US" sz="2800" dirty="0">
                <a:solidFill>
                  <a:srgbClr val="FF0000"/>
                </a:solidFill>
              </a:rPr>
              <a:t>简写</a:t>
            </a:r>
            <a:r>
              <a:rPr lang="zh-CN" altLang="en-US" sz="2800" dirty="0"/>
              <a:t>为 </a:t>
            </a:r>
            <a:r>
              <a:rPr lang="en-US" altLang="zh-CN" sz="2800" dirty="0"/>
              <a:t>10/10</a:t>
            </a:r>
            <a:r>
              <a:rPr lang="zh-CN" altLang="en-US" sz="2800" dirty="0"/>
              <a:t>，也就是把点分十进制中低位连续的 </a:t>
            </a:r>
            <a:r>
              <a:rPr lang="en-US" altLang="zh-CN" sz="2800" dirty="0"/>
              <a:t>0 </a:t>
            </a:r>
            <a:r>
              <a:rPr lang="zh-CN" altLang="en-US" sz="2800" dirty="0"/>
              <a:t>省略。</a:t>
            </a:r>
          </a:p>
          <a:p>
            <a:pPr algn="just"/>
            <a:r>
              <a:rPr lang="en-US" altLang="zh-CN" sz="2800" dirty="0"/>
              <a:t>10.0.0.0/10 </a:t>
            </a:r>
            <a:r>
              <a:rPr lang="zh-CN" altLang="en-US" sz="2800" dirty="0"/>
              <a:t>隐含地指出 </a:t>
            </a:r>
            <a:r>
              <a:rPr lang="en-US" altLang="zh-CN" sz="2800" dirty="0"/>
              <a:t>IP </a:t>
            </a:r>
            <a:r>
              <a:rPr lang="zh-CN" altLang="en-US" sz="2800" dirty="0"/>
              <a:t>地址 </a:t>
            </a:r>
            <a:r>
              <a:rPr lang="en-US" altLang="zh-CN" sz="2800" dirty="0"/>
              <a:t>10.0.0.0 </a:t>
            </a:r>
            <a:r>
              <a:rPr lang="zh-CN" altLang="en-US" sz="2800" dirty="0"/>
              <a:t>的</a:t>
            </a:r>
            <a:r>
              <a:rPr lang="zh-CN" altLang="en-US" sz="2800" dirty="0">
                <a:solidFill>
                  <a:srgbClr val="FF0000"/>
                </a:solidFill>
              </a:rPr>
              <a:t>掩码</a:t>
            </a:r>
            <a:r>
              <a:rPr lang="zh-CN" altLang="en-US" sz="2800" dirty="0"/>
              <a:t>是 </a:t>
            </a:r>
            <a:r>
              <a:rPr lang="en-US" altLang="zh-CN" sz="2800" dirty="0"/>
              <a:t>255.192.0.0</a:t>
            </a:r>
            <a:r>
              <a:rPr lang="zh-CN" altLang="en-US" sz="2800" dirty="0"/>
              <a:t>。此掩码可表示</a:t>
            </a:r>
            <a:r>
              <a:rPr lang="zh-CN" altLang="en-US" sz="2800" dirty="0" smtClean="0"/>
              <a:t>为：</a:t>
            </a:r>
            <a:endParaRPr lang="en-US" altLang="zh-CN" sz="2800" dirty="0" smtClean="0"/>
          </a:p>
          <a:p>
            <a:pPr algn="just"/>
            <a:endParaRPr lang="en-US" altLang="zh-CN" sz="2800" dirty="0"/>
          </a:p>
          <a:p>
            <a:pPr algn="just"/>
            <a:endParaRPr lang="en-US" altLang="zh-CN" sz="2800" dirty="0" smtClean="0"/>
          </a:p>
          <a:p>
            <a:pPr algn="just"/>
            <a:endParaRPr lang="en-US" altLang="zh-CN" sz="2800" dirty="0"/>
          </a:p>
          <a:p>
            <a:r>
              <a:rPr lang="zh-CN" altLang="en-US" sz="2800" dirty="0"/>
              <a:t>网络前缀的后面加一个</a:t>
            </a:r>
            <a:r>
              <a:rPr lang="zh-CN" altLang="en-US" sz="2800" dirty="0">
                <a:solidFill>
                  <a:srgbClr val="FF0000"/>
                </a:solidFill>
              </a:rPr>
              <a:t>星号</a:t>
            </a:r>
            <a:r>
              <a:rPr lang="zh-CN" altLang="en-US" sz="2800" dirty="0"/>
              <a:t> * 的表示</a:t>
            </a:r>
            <a:r>
              <a:rPr lang="zh-CN" altLang="en-US" sz="2800" dirty="0" smtClean="0"/>
              <a:t>方法，如 </a:t>
            </a:r>
            <a:r>
              <a:rPr lang="en-US" altLang="zh-CN" sz="2800" dirty="0"/>
              <a:t>00001010 00*</a:t>
            </a:r>
            <a:r>
              <a:rPr lang="zh-CN" altLang="en-US" sz="2800" dirty="0"/>
              <a:t>，在星号 * 之前是网络前缀，而星号 * 表示 </a:t>
            </a:r>
            <a:r>
              <a:rPr lang="en-US" altLang="zh-CN" sz="2800" dirty="0"/>
              <a:t>IP </a:t>
            </a:r>
            <a:r>
              <a:rPr lang="zh-CN" altLang="en-US" sz="2800" dirty="0"/>
              <a:t>地址中的主机号，可以是任意值</a:t>
            </a:r>
            <a:r>
              <a:rPr lang="zh-CN" altLang="en-US" sz="2800" dirty="0" smtClean="0"/>
              <a:t>。  </a:t>
            </a:r>
            <a:endParaRPr lang="en-US" altLang="zh-CN" dirty="0"/>
          </a:p>
        </p:txBody>
      </p:sp>
      <p:grpSp>
        <p:nvGrpSpPr>
          <p:cNvPr id="527364" name="Group 4"/>
          <p:cNvGrpSpPr>
            <a:grpSpLocks/>
          </p:cNvGrpSpPr>
          <p:nvPr/>
        </p:nvGrpSpPr>
        <p:grpSpPr bwMode="auto">
          <a:xfrm>
            <a:off x="1407050" y="3789038"/>
            <a:ext cx="7432607" cy="606426"/>
            <a:chOff x="994" y="2659"/>
            <a:chExt cx="4026" cy="382"/>
          </a:xfrm>
        </p:grpSpPr>
        <p:sp>
          <p:nvSpPr>
            <p:cNvPr id="527365" name="AutoShape 5"/>
            <p:cNvSpPr>
              <a:spLocks/>
            </p:cNvSpPr>
            <p:nvPr/>
          </p:nvSpPr>
          <p:spPr bwMode="auto">
            <a:xfrm rot="16200000">
              <a:off x="1403"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6" name="AutoShape 6"/>
            <p:cNvSpPr>
              <a:spLocks/>
            </p:cNvSpPr>
            <p:nvPr/>
          </p:nvSpPr>
          <p:spPr bwMode="auto">
            <a:xfrm rot="16200000">
              <a:off x="2437" y="2278"/>
              <a:ext cx="136" cy="897"/>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7" name="AutoShape 7"/>
            <p:cNvSpPr>
              <a:spLocks/>
            </p:cNvSpPr>
            <p:nvPr/>
          </p:nvSpPr>
          <p:spPr bwMode="auto">
            <a:xfrm rot="16200000">
              <a:off x="3423"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8" name="AutoShape 8"/>
            <p:cNvSpPr>
              <a:spLocks/>
            </p:cNvSpPr>
            <p:nvPr/>
          </p:nvSpPr>
          <p:spPr bwMode="auto">
            <a:xfrm rot="16200000">
              <a:off x="4476"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9" name="Text Box 9"/>
            <p:cNvSpPr txBox="1">
              <a:spLocks noChangeArrowheads="1"/>
            </p:cNvSpPr>
            <p:nvPr/>
          </p:nvSpPr>
          <p:spPr bwMode="auto">
            <a:xfrm>
              <a:off x="1254" y="2750"/>
              <a:ext cx="3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255</a:t>
              </a:r>
            </a:p>
          </p:txBody>
        </p:sp>
        <p:sp>
          <p:nvSpPr>
            <p:cNvPr id="527370" name="Text Box 10"/>
            <p:cNvSpPr txBox="1">
              <a:spLocks noChangeArrowheads="1"/>
            </p:cNvSpPr>
            <p:nvPr/>
          </p:nvSpPr>
          <p:spPr bwMode="auto">
            <a:xfrm>
              <a:off x="2291" y="2750"/>
              <a:ext cx="3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192</a:t>
              </a:r>
            </a:p>
          </p:txBody>
        </p:sp>
        <p:sp>
          <p:nvSpPr>
            <p:cNvPr id="527371" name="Text Box 11"/>
            <p:cNvSpPr txBox="1">
              <a:spLocks noChangeArrowheads="1"/>
            </p:cNvSpPr>
            <p:nvPr/>
          </p:nvSpPr>
          <p:spPr bwMode="auto">
            <a:xfrm>
              <a:off x="3383" y="2750"/>
              <a:ext cx="1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0</a:t>
              </a:r>
            </a:p>
          </p:txBody>
        </p:sp>
        <p:sp>
          <p:nvSpPr>
            <p:cNvPr id="527372" name="Text Box 12"/>
            <p:cNvSpPr txBox="1">
              <a:spLocks noChangeArrowheads="1"/>
            </p:cNvSpPr>
            <p:nvPr/>
          </p:nvSpPr>
          <p:spPr bwMode="auto">
            <a:xfrm>
              <a:off x="4436" y="2750"/>
              <a:ext cx="1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0</a:t>
              </a:r>
            </a:p>
          </p:txBody>
        </p:sp>
      </p:grpSp>
      <p:grpSp>
        <p:nvGrpSpPr>
          <p:cNvPr id="527373" name="Group 13"/>
          <p:cNvGrpSpPr>
            <a:grpSpLocks/>
          </p:cNvGrpSpPr>
          <p:nvPr/>
        </p:nvGrpSpPr>
        <p:grpSpPr bwMode="auto">
          <a:xfrm>
            <a:off x="1406126" y="2637435"/>
            <a:ext cx="3473990" cy="2159001"/>
            <a:chOff x="1126" y="1435"/>
            <a:chExt cx="1889" cy="1360"/>
          </a:xfrm>
        </p:grpSpPr>
        <p:grpSp>
          <p:nvGrpSpPr>
            <p:cNvPr id="527374" name="Group 14"/>
            <p:cNvGrpSpPr>
              <a:grpSpLocks/>
            </p:cNvGrpSpPr>
            <p:nvPr/>
          </p:nvGrpSpPr>
          <p:grpSpPr bwMode="auto">
            <a:xfrm>
              <a:off x="1126" y="1435"/>
              <a:ext cx="1224" cy="725"/>
              <a:chOff x="1126" y="1435"/>
              <a:chExt cx="1224" cy="725"/>
            </a:xfrm>
          </p:grpSpPr>
          <p:sp>
            <p:nvSpPr>
              <p:cNvPr id="527375" name="Rectangle 15"/>
              <p:cNvSpPr>
                <a:spLocks noChangeArrowheads="1"/>
              </p:cNvSpPr>
              <p:nvPr/>
            </p:nvSpPr>
            <p:spPr bwMode="auto">
              <a:xfrm>
                <a:off x="1126" y="1843"/>
                <a:ext cx="1224" cy="3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76" name="Line 16"/>
              <p:cNvSpPr>
                <a:spLocks noChangeShapeType="1"/>
              </p:cNvSpPr>
              <p:nvPr/>
            </p:nvSpPr>
            <p:spPr bwMode="auto">
              <a:xfrm>
                <a:off x="1606" y="1435"/>
                <a:ext cx="27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7377" name="Text Box 17"/>
            <p:cNvSpPr txBox="1">
              <a:spLocks noChangeArrowheads="1"/>
            </p:cNvSpPr>
            <p:nvPr/>
          </p:nvSpPr>
          <p:spPr bwMode="auto">
            <a:xfrm>
              <a:off x="1150" y="2504"/>
              <a:ext cx="1865" cy="291"/>
            </a:xfrm>
            <a:prstGeom prst="rect">
              <a:avLst/>
            </a:prstGeom>
            <a:solidFill>
              <a:srgbClr val="FFFF66"/>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掩码中有 </a:t>
              </a: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个连续的 </a:t>
              </a:r>
              <a:r>
                <a:rPr lang="en-US" altLang="zh-CN" sz="2400" b="1" dirty="0">
                  <a:solidFill>
                    <a:srgbClr val="000099"/>
                  </a:solidFill>
                  <a:latin typeface="+mn-lt"/>
                  <a:ea typeface="黑体" pitchFamily="2" charset="-122"/>
                </a:rPr>
                <a:t>1</a:t>
              </a:r>
            </a:p>
          </p:txBody>
        </p:sp>
      </p:grpSp>
      <p:sp>
        <p:nvSpPr>
          <p:cNvPr id="20" name="Text Box 7"/>
          <p:cNvSpPr txBox="1">
            <a:spLocks noChangeArrowheads="1"/>
          </p:cNvSpPr>
          <p:nvPr/>
        </p:nvSpPr>
        <p:spPr bwMode="auto">
          <a:xfrm>
            <a:off x="1356372" y="3284984"/>
            <a:ext cx="76290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3200" b="1" dirty="0">
                <a:latin typeface="+mn-lt"/>
                <a:ea typeface="黑体" pitchFamily="2" charset="-122"/>
              </a:rPr>
              <a:t>11111111 11000000 00000000 00000000</a:t>
            </a:r>
          </a:p>
        </p:txBody>
      </p:sp>
    </p:spTree>
    <p:extLst>
      <p:ext uri="{BB962C8B-B14F-4D97-AF65-F5344CB8AC3E}">
        <p14:creationId xmlns:p14="http://schemas.microsoft.com/office/powerpoint/2010/main" val="3443032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5" end="5"/>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273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repeatCount="3000" fill="hold" nodeType="clickEffect">
                                  <p:stCondLst>
                                    <p:cond delay="0"/>
                                  </p:stCondLst>
                                  <p:childTnLst>
                                    <p:set>
                                      <p:cBhvr>
                                        <p:cTn id="17" dur="1" fill="hold">
                                          <p:stCondLst>
                                            <p:cond delay="0"/>
                                          </p:stCondLst>
                                        </p:cTn>
                                        <p:tgtEl>
                                          <p:spTgt spid="527373"/>
                                        </p:tgtEl>
                                        <p:attrNameLst>
                                          <p:attrName>style.visibility</p:attrName>
                                        </p:attrNameLst>
                                      </p:cBhvr>
                                      <p:to>
                                        <p:strVal val="visible"/>
                                      </p:to>
                                    </p:set>
                                  </p:childTnLst>
                                </p:cTn>
                              </p:par>
                            </p:childTnLst>
                          </p:cTn>
                        </p:par>
                        <p:par>
                          <p:cTn id="18" fill="hold" nodeType="afterGroup">
                            <p:stCondLst>
                              <p:cond delay="0"/>
                            </p:stCondLst>
                            <p:childTnLst>
                              <p:par>
                                <p:cTn id="19" presetID="35" presetClass="emph" presetSubtype="0" repeatCount="3000" fill="hold" nodeType="afterEffect">
                                  <p:stCondLst>
                                    <p:cond delay="500"/>
                                  </p:stCondLst>
                                  <p:childTnLst>
                                    <p:anim calcmode="discrete" valueType="str">
                                      <p:cBhvr>
                                        <p:cTn id="20" dur="1000" fill="hold"/>
                                        <p:tgtEl>
                                          <p:spTgt spid="5273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41595737"/>
              </p:ext>
            </p:extLst>
          </p:nvPr>
        </p:nvGraphicFramePr>
        <p:xfrm>
          <a:off x="560512" y="836712"/>
          <a:ext cx="9145015" cy="5400603"/>
        </p:xfrm>
        <a:graphic>
          <a:graphicData uri="http://schemas.openxmlformats.org/drawingml/2006/table">
            <a:tbl>
              <a:tblPr>
                <a:tableStyleId>{5C22544A-7EE6-4342-B048-85BDC9FD1C3A}</a:tableStyleId>
              </a:tblPr>
              <a:tblGrid>
                <a:gridCol w="1872208"/>
                <a:gridCol w="2232248"/>
                <a:gridCol w="2016224"/>
                <a:gridCol w="3024335"/>
              </a:tblGrid>
              <a:tr h="536283">
                <a:tc>
                  <a:txBody>
                    <a:bodyPr/>
                    <a:lstStyle/>
                    <a:p>
                      <a:pPr algn="ctr">
                        <a:lnSpc>
                          <a:spcPct val="100000"/>
                        </a:lnSpc>
                        <a:spcAft>
                          <a:spcPts val="0"/>
                        </a:spcAft>
                      </a:pPr>
                      <a:r>
                        <a:rPr lang="en-US" sz="2000" b="1" dirty="0" smtClean="0">
                          <a:solidFill>
                            <a:schemeClr val="tx1"/>
                          </a:solidFill>
                          <a:effectLst/>
                          <a:latin typeface="+mn-lt"/>
                          <a:ea typeface="黑体" pitchFamily="2" charset="-122"/>
                        </a:rPr>
                        <a:t>CIDR </a:t>
                      </a:r>
                      <a:r>
                        <a:rPr lang="zh-CN" sz="2000" b="1" dirty="0" smtClean="0">
                          <a:solidFill>
                            <a:schemeClr val="tx1"/>
                          </a:solidFill>
                          <a:effectLst/>
                          <a:latin typeface="+mn-lt"/>
                          <a:ea typeface="黑体" pitchFamily="2" charset="-122"/>
                        </a:rPr>
                        <a:t>前缀长度</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点分十进制</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包含的地址数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相当于包含分类的网络数</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24288">
                <a:tc>
                  <a:txBody>
                    <a:bodyPr/>
                    <a:lstStyle/>
                    <a:p>
                      <a:pPr algn="ctr">
                        <a:lnSpc>
                          <a:spcPct val="100000"/>
                        </a:lnSpc>
                        <a:spcAft>
                          <a:spcPts val="0"/>
                        </a:spcAft>
                        <a:tabLst>
                          <a:tab pos="2637155" algn="ctr"/>
                          <a:tab pos="5274310" algn="r"/>
                          <a:tab pos="266700" algn="l"/>
                        </a:tabLst>
                      </a:pPr>
                      <a:r>
                        <a:rPr lang="en-US" sz="2000" b="1">
                          <a:solidFill>
                            <a:schemeClr val="tx1"/>
                          </a:solidFill>
                          <a:effectLst/>
                          <a:latin typeface="+mn-lt"/>
                          <a:ea typeface="黑体" pitchFamily="2" charset="-122"/>
                        </a:rPr>
                        <a:t>/13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255.248.0.0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512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B</a:t>
                      </a:r>
                      <a:r>
                        <a:rPr lang="zh-CN" sz="2000" b="1">
                          <a:solidFill>
                            <a:schemeClr val="tx1"/>
                          </a:solidFill>
                          <a:effectLst/>
                          <a:latin typeface="+mn-lt"/>
                          <a:ea typeface="黑体" pitchFamily="2" charset="-122"/>
                        </a:rPr>
                        <a:t>类或</a:t>
                      </a:r>
                      <a:r>
                        <a:rPr lang="en-US" sz="2000" b="1">
                          <a:solidFill>
                            <a:schemeClr val="tx1"/>
                          </a:solidFill>
                          <a:effectLst/>
                          <a:latin typeface="+mn-lt"/>
                          <a:ea typeface="黑体" pitchFamily="2" charset="-122"/>
                        </a:rPr>
                        <a:t>2048</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255.252.0.0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256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B</a:t>
                      </a:r>
                      <a:r>
                        <a:rPr lang="zh-CN" sz="2000" b="1">
                          <a:solidFill>
                            <a:schemeClr val="tx1"/>
                          </a:solidFill>
                          <a:effectLst/>
                          <a:latin typeface="+mn-lt"/>
                          <a:ea typeface="黑体" pitchFamily="2" charset="-122"/>
                        </a:rPr>
                        <a:t>类或</a:t>
                      </a:r>
                      <a:r>
                        <a:rPr lang="en-US" sz="2000" b="1">
                          <a:solidFill>
                            <a:schemeClr val="tx1"/>
                          </a:solidFill>
                          <a:effectLst/>
                          <a:latin typeface="+mn-lt"/>
                          <a:ea typeface="黑体" pitchFamily="2" charset="-122"/>
                        </a:rPr>
                        <a:t>1024</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255.254.0.0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128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B</a:t>
                      </a:r>
                      <a:r>
                        <a:rPr lang="zh-CN" sz="2000" b="1">
                          <a:solidFill>
                            <a:schemeClr val="tx1"/>
                          </a:solidFill>
                          <a:effectLst/>
                          <a:latin typeface="+mn-lt"/>
                          <a:ea typeface="黑体" pitchFamily="2" charset="-122"/>
                        </a:rPr>
                        <a:t>类或</a:t>
                      </a:r>
                      <a:r>
                        <a:rPr lang="en-US" sz="2000" b="1">
                          <a:solidFill>
                            <a:schemeClr val="tx1"/>
                          </a:solidFill>
                          <a:effectLst/>
                          <a:latin typeface="+mn-lt"/>
                          <a:ea typeface="黑体" pitchFamily="2" charset="-122"/>
                        </a:rPr>
                        <a:t>512</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64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B</a:t>
                      </a:r>
                      <a:r>
                        <a:rPr lang="zh-CN" sz="2000" b="1">
                          <a:solidFill>
                            <a:schemeClr val="tx1"/>
                          </a:solidFill>
                          <a:effectLst/>
                          <a:latin typeface="+mn-lt"/>
                          <a:ea typeface="黑体" pitchFamily="2" charset="-122"/>
                        </a:rPr>
                        <a:t>类或</a:t>
                      </a:r>
                      <a:r>
                        <a:rPr lang="en-US" sz="2000" b="1">
                          <a:solidFill>
                            <a:schemeClr val="tx1"/>
                          </a:solidFill>
                          <a:effectLst/>
                          <a:latin typeface="+mn-lt"/>
                          <a:ea typeface="黑体" pitchFamily="2" charset="-122"/>
                        </a:rPr>
                        <a:t>256</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255.255.128.0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32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128</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/18</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255.255.192.0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16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64</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/19</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255.255.224.0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8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32</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/20</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255.255.240.0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4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16</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/21</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255.255.248.0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255.255.252.0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255.255.254.0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512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256</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255.255.255.128</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128</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255.255.255.192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64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1/4</a:t>
                      </a:r>
                      <a:r>
                        <a:rPr lang="zh-CN" sz="2000" b="1">
                          <a:solidFill>
                            <a:schemeClr val="tx1"/>
                          </a:solidFill>
                          <a:effectLst/>
                          <a:latin typeface="+mn-lt"/>
                          <a:ea typeface="黑体" pitchFamily="2" charset="-122"/>
                        </a:rPr>
                        <a:t>个</a:t>
                      </a:r>
                      <a:r>
                        <a:rPr lang="en-US" sz="2000" b="1">
                          <a:solidFill>
                            <a:schemeClr val="tx1"/>
                          </a:solidFill>
                          <a:effectLst/>
                          <a:latin typeface="+mn-lt"/>
                          <a:ea typeface="黑体" pitchFamily="2" charset="-122"/>
                        </a:rPr>
                        <a:t>C</a:t>
                      </a:r>
                      <a:r>
                        <a:rPr lang="zh-CN" sz="2000" b="1">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255.255.255.224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32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1/8</a:t>
                      </a:r>
                      <a:r>
                        <a:rPr lang="zh-CN" sz="2000" b="1" dirty="0">
                          <a:solidFill>
                            <a:schemeClr val="tx1"/>
                          </a:solidFill>
                          <a:effectLst/>
                          <a:latin typeface="+mn-lt"/>
                          <a:ea typeface="黑体" pitchFamily="2" charset="-122"/>
                        </a:rPr>
                        <a:t>个</a:t>
                      </a:r>
                      <a:r>
                        <a:rPr lang="en-US" sz="2000" b="1" dirty="0">
                          <a:solidFill>
                            <a:schemeClr val="tx1"/>
                          </a:solidFill>
                          <a:effectLst/>
                          <a:latin typeface="+mn-lt"/>
                          <a:ea typeface="黑体" pitchFamily="2" charset="-122"/>
                        </a:rPr>
                        <a:t>C</a:t>
                      </a:r>
                      <a:r>
                        <a:rPr lang="zh-CN" sz="2000" b="1" dirty="0">
                          <a:solidFill>
                            <a:schemeClr val="tx1"/>
                          </a:solidFill>
                          <a:effectLst/>
                          <a:latin typeface="+mn-lt"/>
                          <a:ea typeface="黑体" pitchFamily="2" charset="-122"/>
                        </a:rPr>
                        <a:t>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5" name="矩形 4"/>
          <p:cNvSpPr/>
          <p:nvPr/>
        </p:nvSpPr>
        <p:spPr>
          <a:xfrm>
            <a:off x="3008784" y="260648"/>
            <a:ext cx="3744416" cy="523220"/>
          </a:xfrm>
          <a:prstGeom prst="rect">
            <a:avLst/>
          </a:prstGeom>
        </p:spPr>
        <p:txBody>
          <a:bodyPr wrap="square">
            <a:spAutoFit/>
          </a:bodyPr>
          <a:lstStyle/>
          <a:p>
            <a:pPr algn="ctr"/>
            <a:r>
              <a:rPr lang="zh-CN" altLang="zh-CN" sz="2800" b="1" dirty="0" smtClean="0">
                <a:latin typeface="+mn-lt"/>
                <a:ea typeface="黑体" pitchFamily="2" charset="-122"/>
              </a:rPr>
              <a:t>常用的</a:t>
            </a:r>
            <a:r>
              <a:rPr lang="en-US" altLang="zh-CN" sz="2800" b="1" dirty="0" smtClean="0">
                <a:latin typeface="+mn-lt"/>
                <a:ea typeface="黑体" pitchFamily="2" charset="-122"/>
              </a:rPr>
              <a:t> CIDR </a:t>
            </a:r>
            <a:r>
              <a:rPr lang="zh-CN" altLang="zh-CN" sz="2800" b="1" dirty="0" smtClean="0">
                <a:latin typeface="+mn-lt"/>
                <a:ea typeface="黑体" pitchFamily="2" charset="-122"/>
              </a:rPr>
              <a:t>地址</a:t>
            </a:r>
            <a:r>
              <a:rPr lang="zh-CN" altLang="zh-CN" sz="2800" b="1" dirty="0">
                <a:latin typeface="+mn-lt"/>
                <a:ea typeface="黑体" pitchFamily="2" charset="-122"/>
              </a:rPr>
              <a:t>块</a:t>
            </a:r>
            <a:endParaRPr lang="zh-CN" altLang="en-US" sz="2800" b="1" dirty="0">
              <a:latin typeface="+mn-lt"/>
              <a:ea typeface="黑体" pitchFamily="2" charset="-122"/>
            </a:endParaRPr>
          </a:p>
        </p:txBody>
      </p:sp>
    </p:spTree>
    <p:extLst>
      <p:ext uri="{BB962C8B-B14F-4D97-AF65-F5344CB8AC3E}">
        <p14:creationId xmlns:p14="http://schemas.microsoft.com/office/powerpoint/2010/main" val="2926794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lgn="ctr"/>
            <a:r>
              <a:rPr lang="zh-CN" altLang="en-US" dirty="0"/>
              <a:t>构成超网 </a:t>
            </a:r>
          </a:p>
        </p:txBody>
      </p:sp>
      <p:sp>
        <p:nvSpPr>
          <p:cNvPr id="529411" name="Rectangle 3"/>
          <p:cNvSpPr>
            <a:spLocks noGrp="1" noChangeArrowheads="1"/>
          </p:cNvSpPr>
          <p:nvPr>
            <p:ph idx="1"/>
          </p:nvPr>
        </p:nvSpPr>
        <p:spPr/>
        <p:txBody>
          <a:bodyPr/>
          <a:lstStyle/>
          <a:p>
            <a:r>
              <a:rPr lang="zh-CN" altLang="en-US" sz="2800" dirty="0"/>
              <a:t>前缀长度不超过 </a:t>
            </a:r>
            <a:r>
              <a:rPr lang="en-US" altLang="zh-CN" sz="2800" dirty="0"/>
              <a:t>23 </a:t>
            </a:r>
            <a:r>
              <a:rPr lang="zh-CN" altLang="en-US" sz="2800" dirty="0"/>
              <a:t>位的 </a:t>
            </a:r>
            <a:r>
              <a:rPr lang="en-US" altLang="zh-CN" sz="2800" dirty="0"/>
              <a:t>CIDR </a:t>
            </a:r>
            <a:r>
              <a:rPr lang="zh-CN" altLang="en-US" sz="2800" dirty="0"/>
              <a:t>地址块都包含了多个 </a:t>
            </a:r>
            <a:r>
              <a:rPr lang="en-US" altLang="zh-CN" sz="2800" dirty="0"/>
              <a:t>C </a:t>
            </a:r>
            <a:r>
              <a:rPr lang="en-US" altLang="zh-CN" sz="2800" dirty="0" smtClean="0"/>
              <a:t> </a:t>
            </a:r>
            <a:r>
              <a:rPr lang="zh-CN" altLang="en-US" sz="2800" dirty="0" smtClean="0"/>
              <a:t>类</a:t>
            </a:r>
            <a:r>
              <a:rPr lang="zh-CN" altLang="en-US" sz="2800" dirty="0"/>
              <a:t>地址。</a:t>
            </a:r>
          </a:p>
          <a:p>
            <a:r>
              <a:rPr lang="zh-CN" altLang="en-US" sz="2800" dirty="0"/>
              <a:t>这些 </a:t>
            </a:r>
            <a:r>
              <a:rPr lang="en-US" altLang="zh-CN" sz="2800" dirty="0"/>
              <a:t>C </a:t>
            </a:r>
            <a:r>
              <a:rPr lang="zh-CN" altLang="en-US" sz="2800" dirty="0"/>
              <a:t>类地址合起来就构成了超网。</a:t>
            </a:r>
          </a:p>
          <a:p>
            <a:r>
              <a:rPr lang="en-US" altLang="zh-CN" sz="2800" dirty="0">
                <a:solidFill>
                  <a:srgbClr val="FF0000"/>
                </a:solidFill>
              </a:rPr>
              <a:t>CIDR </a:t>
            </a:r>
            <a:r>
              <a:rPr lang="zh-CN" altLang="en-US" sz="2800" dirty="0">
                <a:solidFill>
                  <a:srgbClr val="FF0000"/>
                </a:solidFill>
              </a:rPr>
              <a:t>地址块中的地址数一定是 </a:t>
            </a:r>
            <a:r>
              <a:rPr lang="en-US" altLang="zh-CN" sz="2800" dirty="0">
                <a:solidFill>
                  <a:srgbClr val="FF0000"/>
                </a:solidFill>
              </a:rPr>
              <a:t>2 </a:t>
            </a:r>
            <a:r>
              <a:rPr lang="zh-CN" altLang="en-US" sz="2800" dirty="0">
                <a:solidFill>
                  <a:srgbClr val="FF0000"/>
                </a:solidFill>
              </a:rPr>
              <a:t>的整数次幂。</a:t>
            </a:r>
          </a:p>
          <a:p>
            <a:r>
              <a:rPr lang="zh-CN" altLang="en-US" sz="2800" dirty="0"/>
              <a:t>网络前缀越短，其地址块所包含的地址数就越多。</a:t>
            </a:r>
            <a:r>
              <a:rPr lang="zh-CN" altLang="en-US" sz="2800" dirty="0">
                <a:solidFill>
                  <a:srgbClr val="0000FF"/>
                </a:solidFill>
              </a:rPr>
              <a:t>而在三级结构的</a:t>
            </a:r>
            <a:r>
              <a:rPr lang="en-US" altLang="zh-CN" sz="2800" dirty="0">
                <a:solidFill>
                  <a:srgbClr val="0000FF"/>
                </a:solidFill>
              </a:rPr>
              <a:t>IP</a:t>
            </a:r>
            <a:r>
              <a:rPr lang="zh-CN" altLang="en-US" sz="2800" dirty="0">
                <a:solidFill>
                  <a:srgbClr val="0000FF"/>
                </a:solidFill>
              </a:rPr>
              <a:t>地址中，划分子网是使网络前缀变长</a:t>
            </a:r>
            <a:r>
              <a:rPr lang="zh-CN" altLang="en-US" sz="2800" dirty="0" smtClean="0">
                <a:solidFill>
                  <a:srgbClr val="0000FF"/>
                </a:solidFill>
              </a:rPr>
              <a:t>。</a:t>
            </a:r>
            <a:endParaRPr lang="en-US" altLang="zh-CN" sz="2800" dirty="0" smtClean="0">
              <a:solidFill>
                <a:srgbClr val="0000FF"/>
              </a:solidFill>
            </a:endParaRPr>
          </a:p>
          <a:p>
            <a:r>
              <a:rPr lang="en-US" altLang="zh-CN" sz="2800" dirty="0" smtClean="0"/>
              <a:t>CIDR </a:t>
            </a:r>
            <a:r>
              <a:rPr lang="zh-CN" altLang="zh-CN" sz="2800" dirty="0" smtClean="0"/>
              <a:t>的</a:t>
            </a:r>
            <a:r>
              <a:rPr lang="zh-CN" altLang="zh-CN" sz="2800" dirty="0"/>
              <a:t>一个</a:t>
            </a:r>
            <a:r>
              <a:rPr lang="zh-CN" altLang="zh-CN" sz="2800" dirty="0" smtClean="0"/>
              <a:t>好处是</a:t>
            </a:r>
            <a:r>
              <a:rPr lang="zh-CN" altLang="en-US" sz="2800" dirty="0" smtClean="0"/>
              <a:t>：</a:t>
            </a:r>
            <a:r>
              <a:rPr lang="zh-CN" altLang="zh-CN" sz="2800" dirty="0" smtClean="0"/>
              <a:t>可以</a:t>
            </a:r>
            <a:r>
              <a:rPr lang="zh-CN" altLang="zh-CN" sz="2800" dirty="0"/>
              <a:t>更加有效地</a:t>
            </a:r>
            <a:r>
              <a:rPr lang="zh-CN" altLang="zh-CN" sz="2800" dirty="0" smtClean="0"/>
              <a:t>分配</a:t>
            </a:r>
            <a:r>
              <a:rPr lang="en-US" altLang="zh-CN" sz="2800" dirty="0" smtClean="0"/>
              <a:t> IPv4 </a:t>
            </a:r>
            <a:r>
              <a:rPr lang="zh-CN" altLang="zh-CN" sz="2800" dirty="0" smtClean="0"/>
              <a:t>的</a:t>
            </a:r>
            <a:r>
              <a:rPr lang="zh-CN" altLang="zh-CN" sz="2800" dirty="0"/>
              <a:t>地址空间，可根据客户的需要分配适当大小</a:t>
            </a:r>
            <a:r>
              <a:rPr lang="zh-CN" altLang="zh-CN" sz="2800" dirty="0" smtClean="0"/>
              <a:t>的</a:t>
            </a:r>
            <a:r>
              <a:rPr lang="en-US" altLang="zh-CN" sz="2800" dirty="0" smtClean="0"/>
              <a:t> CIDR </a:t>
            </a:r>
            <a:r>
              <a:rPr lang="zh-CN" altLang="zh-CN" sz="2800" dirty="0" smtClean="0"/>
              <a:t>地址</a:t>
            </a:r>
            <a:r>
              <a:rPr lang="zh-CN" altLang="zh-CN" sz="2800" dirty="0"/>
              <a:t>块。</a:t>
            </a:r>
            <a:r>
              <a:rPr lang="zh-CN" altLang="en-US" sz="2800" dirty="0" smtClean="0"/>
              <a:t>  </a:t>
            </a:r>
            <a:endParaRPr lang="zh-CN" altLang="en-US" sz="2800" dirty="0"/>
          </a:p>
        </p:txBody>
      </p:sp>
    </p:spTree>
    <p:extLst>
      <p:ext uri="{BB962C8B-B14F-4D97-AF65-F5344CB8AC3E}">
        <p14:creationId xmlns:p14="http://schemas.microsoft.com/office/powerpoint/2010/main" val="1886408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9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9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8576" y="-27384"/>
            <a:ext cx="8694481"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333399"/>
                </a:solidFill>
                <a:effectLst/>
                <a:uLnTx/>
                <a:uFillTx/>
                <a:latin typeface="Tahoma"/>
                <a:ea typeface="黑体"/>
                <a:cs typeface="+mj-cs"/>
              </a:rPr>
              <a:t>CIDR </a:t>
            </a:r>
            <a:r>
              <a:rPr kumimoji="1" lang="zh-CN" altLang="en-US" sz="3600" b="1" i="0" u="none" strike="noStrike" kern="0" cap="none" spc="0" normalizeH="0" baseline="0" noProof="0" dirty="0" smtClean="0">
                <a:ln>
                  <a:noFill/>
                </a:ln>
                <a:solidFill>
                  <a:srgbClr val="333399"/>
                </a:solidFill>
                <a:effectLst/>
                <a:uLnTx/>
                <a:uFillTx/>
                <a:latin typeface="Tahoma"/>
                <a:ea typeface="黑体"/>
                <a:cs typeface="+mj-cs"/>
              </a:rPr>
              <a:t>地址块划分举例 </a:t>
            </a:r>
            <a:endParaRPr kumimoji="1" lang="zh-CN" altLang="en-US" sz="3600" b="1" i="0" u="none" strike="noStrike" kern="0" cap="none" spc="0" normalizeH="0" baseline="0" noProof="0" dirty="0">
              <a:ln>
                <a:noFill/>
              </a:ln>
              <a:solidFill>
                <a:srgbClr val="333399"/>
              </a:solidFill>
              <a:effectLst/>
              <a:uLnTx/>
              <a:uFillTx/>
              <a:latin typeface="Tahoma"/>
              <a:ea typeface="黑体"/>
              <a:cs typeface="+mj-cs"/>
            </a:endParaRPr>
          </a:p>
        </p:txBody>
      </p:sp>
      <p:sp>
        <p:nvSpPr>
          <p:cNvPr id="5" name="Rectangle 3"/>
          <p:cNvSpPr>
            <a:spLocks noChangeArrowheads="1"/>
          </p:cNvSpPr>
          <p:nvPr/>
        </p:nvSpPr>
        <p:spPr bwMode="auto">
          <a:xfrm>
            <a:off x="1480442" y="4103291"/>
            <a:ext cx="7525808"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grpSp>
        <p:nvGrpSpPr>
          <p:cNvPr id="66" name="组合 65"/>
          <p:cNvGrpSpPr/>
          <p:nvPr/>
        </p:nvGrpSpPr>
        <p:grpSpPr>
          <a:xfrm>
            <a:off x="291422" y="1033063"/>
            <a:ext cx="1637242" cy="738188"/>
            <a:chOff x="228433" y="1033063"/>
            <a:chExt cx="1637242" cy="738188"/>
          </a:xfrm>
        </p:grpSpPr>
        <p:grpSp>
          <p:nvGrpSpPr>
            <p:cNvPr id="7" name="Group 5"/>
            <p:cNvGrpSpPr>
              <a:grpSpLocks/>
            </p:cNvGrpSpPr>
            <p:nvPr/>
          </p:nvGrpSpPr>
          <p:grpSpPr bwMode="auto">
            <a:xfrm>
              <a:off x="237984" y="1047510"/>
              <a:ext cx="1627691" cy="723741"/>
              <a:chOff x="3134" y="1375"/>
              <a:chExt cx="2386" cy="1553"/>
            </a:xfrm>
            <a:solidFill>
              <a:schemeClr val="bg1">
                <a:lumMod val="65000"/>
              </a:schemeClr>
            </a:solidFill>
          </p:grpSpPr>
          <p:sp>
            <p:nvSpPr>
              <p:cNvPr id="17" name="Oval 6"/>
              <p:cNvSpPr>
                <a:spLocks noChangeArrowheads="1"/>
              </p:cNvSpPr>
              <p:nvPr/>
            </p:nvSpPr>
            <p:spPr bwMode="auto">
              <a:xfrm>
                <a:off x="3959" y="1375"/>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8" name="Oval 7"/>
              <p:cNvSpPr>
                <a:spLocks noChangeArrowheads="1"/>
              </p:cNvSpPr>
              <p:nvPr/>
            </p:nvSpPr>
            <p:spPr bwMode="auto">
              <a:xfrm>
                <a:off x="3380" y="1548"/>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9" name="Oval 8"/>
              <p:cNvSpPr>
                <a:spLocks noChangeArrowheads="1"/>
              </p:cNvSpPr>
              <p:nvPr/>
            </p:nvSpPr>
            <p:spPr bwMode="auto">
              <a:xfrm>
                <a:off x="3134" y="1940"/>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0" name="Oval 9"/>
              <p:cNvSpPr>
                <a:spLocks noChangeArrowheads="1"/>
              </p:cNvSpPr>
              <p:nvPr/>
            </p:nvSpPr>
            <p:spPr bwMode="auto">
              <a:xfrm>
                <a:off x="3293" y="2175"/>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1" name="Oval 10"/>
              <p:cNvSpPr>
                <a:spLocks noChangeArrowheads="1"/>
              </p:cNvSpPr>
              <p:nvPr/>
            </p:nvSpPr>
            <p:spPr bwMode="auto">
              <a:xfrm>
                <a:off x="3872" y="2269"/>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2" name="Oval 11"/>
              <p:cNvSpPr>
                <a:spLocks noChangeArrowheads="1"/>
              </p:cNvSpPr>
              <p:nvPr/>
            </p:nvSpPr>
            <p:spPr bwMode="auto">
              <a:xfrm>
                <a:off x="4653" y="1564"/>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3" name="Oval 12"/>
              <p:cNvSpPr>
                <a:spLocks noChangeArrowheads="1"/>
              </p:cNvSpPr>
              <p:nvPr/>
            </p:nvSpPr>
            <p:spPr bwMode="auto">
              <a:xfrm>
                <a:off x="4768" y="1893"/>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4" name="Oval 13"/>
              <p:cNvSpPr>
                <a:spLocks noChangeArrowheads="1"/>
              </p:cNvSpPr>
              <p:nvPr/>
            </p:nvSpPr>
            <p:spPr bwMode="auto">
              <a:xfrm>
                <a:off x="4696" y="2003"/>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5" name="Oval 14"/>
              <p:cNvSpPr>
                <a:spLocks noChangeArrowheads="1"/>
              </p:cNvSpPr>
              <p:nvPr/>
            </p:nvSpPr>
            <p:spPr bwMode="auto">
              <a:xfrm>
                <a:off x="3568" y="1752"/>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grpSp>
        <p:sp>
          <p:nvSpPr>
            <p:cNvPr id="8" name="Oval 15"/>
            <p:cNvSpPr>
              <a:spLocks noChangeArrowheads="1"/>
            </p:cNvSpPr>
            <p:nvPr/>
          </p:nvSpPr>
          <p:spPr bwMode="auto">
            <a:xfrm>
              <a:off x="790553" y="1033063"/>
              <a:ext cx="700603"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9" name="Oval 16"/>
            <p:cNvSpPr>
              <a:spLocks noChangeArrowheads="1"/>
            </p:cNvSpPr>
            <p:nvPr/>
          </p:nvSpPr>
          <p:spPr bwMode="auto">
            <a:xfrm>
              <a:off x="396250" y="1113686"/>
              <a:ext cx="532786"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0" name="Oval 17"/>
            <p:cNvSpPr>
              <a:spLocks noChangeArrowheads="1"/>
            </p:cNvSpPr>
            <p:nvPr/>
          </p:nvSpPr>
          <p:spPr bwMode="auto">
            <a:xfrm>
              <a:off x="228433" y="1296369"/>
              <a:ext cx="354736" cy="23348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1" name="Oval 18"/>
            <p:cNvSpPr>
              <a:spLocks noChangeArrowheads="1"/>
            </p:cNvSpPr>
            <p:nvPr/>
          </p:nvSpPr>
          <p:spPr bwMode="auto">
            <a:xfrm>
              <a:off x="336900" y="1405885"/>
              <a:ext cx="542336" cy="25584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2" name="Oval 19"/>
            <p:cNvSpPr>
              <a:spLocks noChangeArrowheads="1"/>
            </p:cNvSpPr>
            <p:nvPr/>
          </p:nvSpPr>
          <p:spPr bwMode="auto">
            <a:xfrm>
              <a:off x="731203" y="1449692"/>
              <a:ext cx="818621" cy="307112"/>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3" name="Oval 20"/>
            <p:cNvSpPr>
              <a:spLocks noChangeArrowheads="1"/>
            </p:cNvSpPr>
            <p:nvPr/>
          </p:nvSpPr>
          <p:spPr bwMode="auto">
            <a:xfrm>
              <a:off x="1263989" y="1120676"/>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4" name="Oval 21"/>
            <p:cNvSpPr>
              <a:spLocks noChangeArrowheads="1"/>
            </p:cNvSpPr>
            <p:nvPr/>
          </p:nvSpPr>
          <p:spPr bwMode="auto">
            <a:xfrm>
              <a:off x="1343122" y="1274465"/>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5" name="Oval 22"/>
            <p:cNvSpPr>
              <a:spLocks noChangeArrowheads="1"/>
            </p:cNvSpPr>
            <p:nvPr/>
          </p:nvSpPr>
          <p:spPr bwMode="auto">
            <a:xfrm>
              <a:off x="1293322" y="1325262"/>
              <a:ext cx="513002"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6" name="Oval 23"/>
            <p:cNvSpPr>
              <a:spLocks noChangeArrowheads="1"/>
            </p:cNvSpPr>
            <p:nvPr/>
          </p:nvSpPr>
          <p:spPr bwMode="auto">
            <a:xfrm>
              <a:off x="524501" y="1208289"/>
              <a:ext cx="1055339"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26" name="Text Box 24"/>
            <p:cNvSpPr txBox="1">
              <a:spLocks noChangeArrowheads="1"/>
            </p:cNvSpPr>
            <p:nvPr/>
          </p:nvSpPr>
          <p:spPr bwMode="auto">
            <a:xfrm>
              <a:off x="548204" y="119695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solidFill>
                    <a:srgbClr val="0000CC"/>
                  </a:solidFill>
                  <a:latin typeface="+mn-lt"/>
                  <a:ea typeface="黑体" pitchFamily="2" charset="-122"/>
                </a:rPr>
                <a:t>互联</a:t>
              </a:r>
              <a:r>
                <a:rPr kumimoji="1" lang="zh-CN" altLang="en-US" sz="2400" b="1" dirty="0" smtClean="0">
                  <a:solidFill>
                    <a:srgbClr val="0000CC"/>
                  </a:solidFill>
                  <a:latin typeface="+mn-lt"/>
                  <a:ea typeface="黑体" pitchFamily="2" charset="-122"/>
                </a:rPr>
                <a:t>网</a:t>
              </a:r>
              <a:endParaRPr kumimoji="1" lang="zh-CN" altLang="en-US" sz="2400" b="1" dirty="0">
                <a:solidFill>
                  <a:srgbClr val="0000CC"/>
                </a:solidFill>
                <a:latin typeface="+mn-lt"/>
                <a:ea typeface="黑体" pitchFamily="2" charset="-122"/>
              </a:endParaRPr>
            </a:p>
          </p:txBody>
        </p:sp>
      </p:grpSp>
      <p:sp>
        <p:nvSpPr>
          <p:cNvPr id="27" name="Oval 25"/>
          <p:cNvSpPr>
            <a:spLocks noChangeArrowheads="1"/>
          </p:cNvSpPr>
          <p:nvPr/>
        </p:nvSpPr>
        <p:spPr bwMode="auto">
          <a:xfrm>
            <a:off x="3931147" y="885426"/>
            <a:ext cx="2844535"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8" name="Oval 26"/>
          <p:cNvSpPr>
            <a:spLocks noChangeArrowheads="1"/>
          </p:cNvSpPr>
          <p:nvPr/>
        </p:nvSpPr>
        <p:spPr bwMode="auto">
          <a:xfrm>
            <a:off x="4534793" y="1033066"/>
            <a:ext cx="1810941" cy="665163"/>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9" name="Text Box 27"/>
          <p:cNvSpPr txBox="1">
            <a:spLocks noChangeArrowheads="1"/>
          </p:cNvSpPr>
          <p:nvPr/>
        </p:nvSpPr>
        <p:spPr bwMode="auto">
          <a:xfrm>
            <a:off x="4627660" y="1180701"/>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206.0.68.0/22</a:t>
            </a:r>
          </a:p>
        </p:txBody>
      </p:sp>
      <p:sp>
        <p:nvSpPr>
          <p:cNvPr id="30" name="Text Box 28"/>
          <p:cNvSpPr txBox="1">
            <a:spLocks noChangeArrowheads="1"/>
          </p:cNvSpPr>
          <p:nvPr/>
        </p:nvSpPr>
        <p:spPr bwMode="auto">
          <a:xfrm>
            <a:off x="2211354" y="958451"/>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206.0.64.0/18</a:t>
            </a:r>
          </a:p>
        </p:txBody>
      </p:sp>
      <p:sp>
        <p:nvSpPr>
          <p:cNvPr id="31" name="AutoShape 29"/>
          <p:cNvSpPr>
            <a:spLocks noChangeArrowheads="1"/>
          </p:cNvSpPr>
          <p:nvPr/>
        </p:nvSpPr>
        <p:spPr bwMode="auto">
          <a:xfrm>
            <a:off x="1951665" y="1272776"/>
            <a:ext cx="1895210" cy="220662"/>
          </a:xfrm>
          <a:prstGeom prst="leftArrow">
            <a:avLst>
              <a:gd name="adj1" fmla="val 50000"/>
              <a:gd name="adj2" fmla="val 198202"/>
            </a:avLst>
          </a:prstGeom>
          <a:solidFill>
            <a:srgbClr val="FF0000"/>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32" name="Text Box 30"/>
          <p:cNvSpPr txBox="1">
            <a:spLocks noChangeArrowheads="1"/>
          </p:cNvSpPr>
          <p:nvPr/>
        </p:nvSpPr>
        <p:spPr bwMode="auto">
          <a:xfrm>
            <a:off x="3760887" y="667940"/>
            <a:ext cx="679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a:solidFill>
                  <a:srgbClr val="0000CC"/>
                </a:solidFill>
                <a:latin typeface="+mn-lt"/>
                <a:ea typeface="黑体" pitchFamily="2" charset="-122"/>
              </a:rPr>
              <a:t>ISP</a:t>
            </a:r>
          </a:p>
        </p:txBody>
      </p:sp>
      <p:sp>
        <p:nvSpPr>
          <p:cNvPr id="33" name="Text Box 31"/>
          <p:cNvSpPr txBox="1">
            <a:spLocks noChangeArrowheads="1"/>
          </p:cNvSpPr>
          <p:nvPr/>
        </p:nvSpPr>
        <p:spPr bwMode="auto">
          <a:xfrm>
            <a:off x="6947662" y="739378"/>
            <a:ext cx="1114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1">
                <a:solidFill>
                  <a:srgbClr val="0000CC"/>
                </a:solidFill>
                <a:latin typeface="+mn-lt"/>
                <a:ea typeface="黑体" pitchFamily="2" charset="-122"/>
              </a:rPr>
              <a:t>大学 </a:t>
            </a:r>
            <a:r>
              <a:rPr kumimoji="1" lang="en-US" altLang="zh-CN" sz="2400" b="1">
                <a:solidFill>
                  <a:srgbClr val="0000CC"/>
                </a:solidFill>
                <a:latin typeface="+mn-lt"/>
                <a:ea typeface="黑体" pitchFamily="2" charset="-122"/>
              </a:rPr>
              <a:t>X</a:t>
            </a:r>
          </a:p>
        </p:txBody>
      </p:sp>
      <p:sp>
        <p:nvSpPr>
          <p:cNvPr id="34" name="Line 32"/>
          <p:cNvSpPr>
            <a:spLocks noChangeShapeType="1"/>
          </p:cNvSpPr>
          <p:nvPr/>
        </p:nvSpPr>
        <p:spPr bwMode="auto">
          <a:xfrm flipV="1">
            <a:off x="6258024" y="1033066"/>
            <a:ext cx="689637" cy="2206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35" name="Text Box 33"/>
          <p:cNvSpPr txBox="1">
            <a:spLocks noChangeArrowheads="1"/>
          </p:cNvSpPr>
          <p:nvPr/>
        </p:nvSpPr>
        <p:spPr bwMode="auto">
          <a:xfrm>
            <a:off x="2360712" y="354925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dirty="0">
                <a:solidFill>
                  <a:srgbClr val="0000CC"/>
                </a:solidFill>
                <a:latin typeface="+mn-lt"/>
                <a:ea typeface="黑体" pitchFamily="2" charset="-122"/>
              </a:rPr>
              <a:t>一系</a:t>
            </a:r>
          </a:p>
        </p:txBody>
      </p:sp>
      <p:sp>
        <p:nvSpPr>
          <p:cNvPr id="36" name="Text Box 34"/>
          <p:cNvSpPr txBox="1">
            <a:spLocks noChangeArrowheads="1"/>
          </p:cNvSpPr>
          <p:nvPr/>
        </p:nvSpPr>
        <p:spPr bwMode="auto">
          <a:xfrm>
            <a:off x="5086847" y="354131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二系</a:t>
            </a:r>
          </a:p>
        </p:txBody>
      </p:sp>
      <p:sp>
        <p:nvSpPr>
          <p:cNvPr id="37" name="Text Box 35"/>
          <p:cNvSpPr txBox="1">
            <a:spLocks noChangeArrowheads="1"/>
          </p:cNvSpPr>
          <p:nvPr/>
        </p:nvSpPr>
        <p:spPr bwMode="auto">
          <a:xfrm>
            <a:off x="6258024" y="335716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三系</a:t>
            </a:r>
          </a:p>
        </p:txBody>
      </p:sp>
      <p:sp>
        <p:nvSpPr>
          <p:cNvPr id="38" name="Text Box 36"/>
          <p:cNvSpPr txBox="1">
            <a:spLocks noChangeArrowheads="1"/>
          </p:cNvSpPr>
          <p:nvPr/>
        </p:nvSpPr>
        <p:spPr bwMode="auto">
          <a:xfrm>
            <a:off x="8598661" y="335716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四系</a:t>
            </a:r>
          </a:p>
        </p:txBody>
      </p:sp>
      <p:sp>
        <p:nvSpPr>
          <p:cNvPr id="39" name="AutoShape 37"/>
          <p:cNvSpPr>
            <a:spLocks noChangeArrowheads="1"/>
          </p:cNvSpPr>
          <p:nvPr/>
        </p:nvSpPr>
        <p:spPr bwMode="auto">
          <a:xfrm rot="1625099">
            <a:off x="5972537" y="1941113"/>
            <a:ext cx="2712112" cy="173038"/>
          </a:xfrm>
          <a:prstGeom prst="leftArrow">
            <a:avLst>
              <a:gd name="adj1" fmla="val 27083"/>
              <a:gd name="adj2" fmla="val 410994"/>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0" name="Oval 38"/>
          <p:cNvSpPr>
            <a:spLocks noChangeArrowheads="1"/>
          </p:cNvSpPr>
          <p:nvPr/>
        </p:nvSpPr>
        <p:spPr bwMode="auto">
          <a:xfrm>
            <a:off x="7809276"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1" name="Text Box 39"/>
          <p:cNvSpPr txBox="1">
            <a:spLocks noChangeArrowheads="1"/>
          </p:cNvSpPr>
          <p:nvPr/>
        </p:nvSpPr>
        <p:spPr bwMode="auto">
          <a:xfrm>
            <a:off x="7895266" y="266184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206.0.71.128/26</a:t>
            </a:r>
          </a:p>
          <a:p>
            <a:pPr eaLnBrk="1" hangingPunct="1"/>
            <a:r>
              <a:rPr kumimoji="1" lang="en-US" altLang="zh-CN" b="1">
                <a:solidFill>
                  <a:srgbClr val="0000CC"/>
                </a:solidFill>
                <a:latin typeface="+mn-lt"/>
                <a:ea typeface="黑体" pitchFamily="2" charset="-122"/>
              </a:rPr>
              <a:t>206.0.71.192/26</a:t>
            </a:r>
          </a:p>
        </p:txBody>
      </p:sp>
      <p:sp>
        <p:nvSpPr>
          <p:cNvPr id="42" name="AutoShape 40"/>
          <p:cNvSpPr>
            <a:spLocks noChangeArrowheads="1"/>
          </p:cNvSpPr>
          <p:nvPr/>
        </p:nvSpPr>
        <p:spPr bwMode="auto">
          <a:xfrm rot="8870696">
            <a:off x="2003258" y="2036363"/>
            <a:ext cx="2897850" cy="184150"/>
          </a:xfrm>
          <a:prstGeom prst="leftArrow">
            <a:avLst>
              <a:gd name="adj1" fmla="val 27083"/>
              <a:gd name="adj2" fmla="val 412642"/>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3" name="Oval 41"/>
          <p:cNvSpPr>
            <a:spLocks noChangeArrowheads="1"/>
          </p:cNvSpPr>
          <p:nvPr/>
        </p:nvSpPr>
        <p:spPr bwMode="auto">
          <a:xfrm>
            <a:off x="56456"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4" name="Text Box 42"/>
          <p:cNvSpPr txBox="1">
            <a:spLocks noChangeArrowheads="1"/>
          </p:cNvSpPr>
          <p:nvPr/>
        </p:nvSpPr>
        <p:spPr bwMode="auto">
          <a:xfrm>
            <a:off x="486404" y="2611041"/>
            <a:ext cx="18517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206.0.68.0/25</a:t>
            </a:r>
          </a:p>
          <a:p>
            <a:pPr eaLnBrk="1" hangingPunct="1"/>
            <a:r>
              <a:rPr kumimoji="1" lang="en-US" altLang="zh-CN" b="1">
                <a:solidFill>
                  <a:srgbClr val="0000CC"/>
                </a:solidFill>
                <a:latin typeface="+mn-lt"/>
                <a:ea typeface="黑体" pitchFamily="2" charset="-122"/>
              </a:rPr>
              <a:t>206.0.68.128/25</a:t>
            </a:r>
          </a:p>
          <a:p>
            <a:pPr eaLnBrk="1" hangingPunct="1"/>
            <a:r>
              <a:rPr kumimoji="1" lang="en-US" altLang="zh-CN" b="1">
                <a:solidFill>
                  <a:srgbClr val="0000CC"/>
                </a:solidFill>
                <a:latin typeface="+mn-lt"/>
                <a:ea typeface="黑体" pitchFamily="2" charset="-122"/>
              </a:rPr>
              <a:t>206.0.69.0/25</a:t>
            </a:r>
          </a:p>
          <a:p>
            <a:pPr eaLnBrk="1" hangingPunct="1"/>
            <a:r>
              <a:rPr kumimoji="1" lang="en-US" altLang="zh-CN" b="1">
                <a:solidFill>
                  <a:srgbClr val="0000CC"/>
                </a:solidFill>
                <a:latin typeface="+mn-lt"/>
                <a:ea typeface="黑体" pitchFamily="2" charset="-122"/>
              </a:rPr>
              <a:t>206.0.69.128/25</a:t>
            </a:r>
          </a:p>
        </p:txBody>
      </p:sp>
      <p:sp>
        <p:nvSpPr>
          <p:cNvPr id="45" name="AutoShape 43"/>
          <p:cNvSpPr>
            <a:spLocks noChangeArrowheads="1"/>
          </p:cNvSpPr>
          <p:nvPr/>
        </p:nvSpPr>
        <p:spPr bwMode="auto">
          <a:xfrm rot="7490917">
            <a:off x="3593075" y="2249949"/>
            <a:ext cx="2143125" cy="204656"/>
          </a:xfrm>
          <a:prstGeom prst="leftArrow">
            <a:avLst>
              <a:gd name="adj1" fmla="val 27083"/>
              <a:gd name="adj2" fmla="val 322268"/>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6" name="Oval 44"/>
          <p:cNvSpPr>
            <a:spLocks noChangeArrowheads="1"/>
          </p:cNvSpPr>
          <p:nvPr/>
        </p:nvSpPr>
        <p:spPr bwMode="auto">
          <a:xfrm>
            <a:off x="2813282"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7" name="Text Box 45"/>
          <p:cNvSpPr txBox="1">
            <a:spLocks noChangeArrowheads="1"/>
          </p:cNvSpPr>
          <p:nvPr/>
        </p:nvSpPr>
        <p:spPr bwMode="auto">
          <a:xfrm>
            <a:off x="3243230" y="2611041"/>
            <a:ext cx="18517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206.0.70.0/26</a:t>
            </a:r>
          </a:p>
          <a:p>
            <a:pPr eaLnBrk="1" hangingPunct="1"/>
            <a:r>
              <a:rPr kumimoji="1" lang="en-US" altLang="zh-CN" b="1">
                <a:solidFill>
                  <a:srgbClr val="0000CC"/>
                </a:solidFill>
                <a:latin typeface="+mn-lt"/>
                <a:ea typeface="黑体" pitchFamily="2" charset="-122"/>
              </a:rPr>
              <a:t>206.0.70.64/26</a:t>
            </a:r>
          </a:p>
          <a:p>
            <a:pPr eaLnBrk="1" hangingPunct="1"/>
            <a:r>
              <a:rPr kumimoji="1" lang="en-US" altLang="zh-CN" b="1">
                <a:solidFill>
                  <a:srgbClr val="0000CC"/>
                </a:solidFill>
                <a:latin typeface="+mn-lt"/>
                <a:ea typeface="黑体" pitchFamily="2" charset="-122"/>
              </a:rPr>
              <a:t>206.0.70.128/26</a:t>
            </a:r>
          </a:p>
          <a:p>
            <a:pPr eaLnBrk="1" hangingPunct="1"/>
            <a:r>
              <a:rPr kumimoji="1" lang="en-US" altLang="zh-CN" b="1">
                <a:solidFill>
                  <a:srgbClr val="0000CC"/>
                </a:solidFill>
                <a:latin typeface="+mn-lt"/>
                <a:ea typeface="黑体" pitchFamily="2" charset="-122"/>
              </a:rPr>
              <a:t>206.0.70.192/26</a:t>
            </a:r>
          </a:p>
        </p:txBody>
      </p:sp>
      <p:sp>
        <p:nvSpPr>
          <p:cNvPr id="48" name="Rectangle 46"/>
          <p:cNvSpPr>
            <a:spLocks noChangeArrowheads="1"/>
          </p:cNvSpPr>
          <p:nvPr/>
        </p:nvSpPr>
        <p:spPr bwMode="auto">
          <a:xfrm>
            <a:off x="3846877" y="2222101"/>
            <a:ext cx="1463543" cy="195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9" name="Text Box 47"/>
          <p:cNvSpPr txBox="1">
            <a:spLocks noChangeArrowheads="1"/>
          </p:cNvSpPr>
          <p:nvPr/>
        </p:nvSpPr>
        <p:spPr bwMode="auto">
          <a:xfrm>
            <a:off x="3760885" y="2109389"/>
            <a:ext cx="159530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206.0.70.0/24</a:t>
            </a:r>
          </a:p>
        </p:txBody>
      </p:sp>
      <p:sp>
        <p:nvSpPr>
          <p:cNvPr id="50" name="AutoShape 48"/>
          <p:cNvSpPr>
            <a:spLocks noChangeArrowheads="1"/>
          </p:cNvSpPr>
          <p:nvPr/>
        </p:nvSpPr>
        <p:spPr bwMode="auto">
          <a:xfrm rot="14362323" flipH="1">
            <a:off x="5224363" y="2298369"/>
            <a:ext cx="2144713" cy="204655"/>
          </a:xfrm>
          <a:prstGeom prst="leftArrow">
            <a:avLst>
              <a:gd name="adj1" fmla="val 27083"/>
              <a:gd name="adj2" fmla="val 322509"/>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51" name="Rectangle 49"/>
          <p:cNvSpPr>
            <a:spLocks noChangeArrowheads="1"/>
          </p:cNvSpPr>
          <p:nvPr/>
        </p:nvSpPr>
        <p:spPr bwMode="auto">
          <a:xfrm>
            <a:off x="5656095" y="2241151"/>
            <a:ext cx="1453225" cy="184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2" name="Text Box 50"/>
          <p:cNvSpPr txBox="1">
            <a:spLocks noChangeArrowheads="1"/>
          </p:cNvSpPr>
          <p:nvPr/>
        </p:nvSpPr>
        <p:spPr bwMode="auto">
          <a:xfrm>
            <a:off x="5568387" y="2123676"/>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206.0.71.0/25</a:t>
            </a:r>
          </a:p>
        </p:txBody>
      </p:sp>
      <p:sp>
        <p:nvSpPr>
          <p:cNvPr id="53" name="Oval 51"/>
          <p:cNvSpPr>
            <a:spLocks noChangeArrowheads="1"/>
          </p:cNvSpPr>
          <p:nvPr/>
        </p:nvSpPr>
        <p:spPr bwMode="auto">
          <a:xfrm>
            <a:off x="5484118"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4" name="Text Box 52"/>
          <p:cNvSpPr txBox="1">
            <a:spLocks noChangeArrowheads="1"/>
          </p:cNvSpPr>
          <p:nvPr/>
        </p:nvSpPr>
        <p:spPr bwMode="auto">
          <a:xfrm>
            <a:off x="5656096" y="2661840"/>
            <a:ext cx="17235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206.0.71.0/26</a:t>
            </a:r>
          </a:p>
          <a:p>
            <a:pPr eaLnBrk="1" hangingPunct="1"/>
            <a:r>
              <a:rPr kumimoji="1" lang="en-US" altLang="zh-CN" b="1">
                <a:solidFill>
                  <a:srgbClr val="0000CC"/>
                </a:solidFill>
                <a:latin typeface="+mn-lt"/>
                <a:ea typeface="黑体" pitchFamily="2" charset="-122"/>
              </a:rPr>
              <a:t>206.0.71.64/26</a:t>
            </a:r>
          </a:p>
        </p:txBody>
      </p:sp>
      <p:sp>
        <p:nvSpPr>
          <p:cNvPr id="55" name="Rectangle 53"/>
          <p:cNvSpPr>
            <a:spLocks noChangeArrowheads="1"/>
          </p:cNvSpPr>
          <p:nvPr/>
        </p:nvSpPr>
        <p:spPr bwMode="auto">
          <a:xfrm>
            <a:off x="7809276" y="2214163"/>
            <a:ext cx="1712913" cy="211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6" name="Text Box 54"/>
          <p:cNvSpPr txBox="1">
            <a:spLocks noChangeArrowheads="1"/>
          </p:cNvSpPr>
          <p:nvPr/>
        </p:nvSpPr>
        <p:spPr bwMode="auto">
          <a:xfrm>
            <a:off x="7721568" y="2077639"/>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206.0.71.128/25</a:t>
            </a:r>
          </a:p>
        </p:txBody>
      </p:sp>
      <p:sp>
        <p:nvSpPr>
          <p:cNvPr id="57" name="Rectangle 55"/>
          <p:cNvSpPr>
            <a:spLocks noChangeArrowheads="1"/>
          </p:cNvSpPr>
          <p:nvPr/>
        </p:nvSpPr>
        <p:spPr bwMode="auto">
          <a:xfrm>
            <a:off x="2037655" y="2214163"/>
            <a:ext cx="1453225" cy="211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8" name="Text Box 56"/>
          <p:cNvSpPr txBox="1">
            <a:spLocks noChangeArrowheads="1"/>
          </p:cNvSpPr>
          <p:nvPr/>
        </p:nvSpPr>
        <p:spPr bwMode="auto">
          <a:xfrm>
            <a:off x="1949945" y="2109389"/>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206.0.68.0/23</a:t>
            </a:r>
          </a:p>
        </p:txBody>
      </p:sp>
      <p:sp>
        <p:nvSpPr>
          <p:cNvPr id="59" name="Text Box 57"/>
          <p:cNvSpPr txBox="1">
            <a:spLocks noChangeArrowheads="1"/>
          </p:cNvSpPr>
          <p:nvPr/>
        </p:nvSpPr>
        <p:spPr bwMode="auto">
          <a:xfrm>
            <a:off x="1430570" y="4042963"/>
            <a:ext cx="7788936" cy="248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5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单位        </a:t>
            </a:r>
            <a:r>
              <a:rPr kumimoji="1" lang="zh-CN" altLang="en-US" b="1" dirty="0" smtClean="0">
                <a:solidFill>
                  <a:srgbClr val="0000CC"/>
                </a:solidFill>
                <a:latin typeface="+mn-lt"/>
                <a:ea typeface="黑体" pitchFamily="2" charset="-122"/>
              </a:rPr>
              <a:t> 地址</a:t>
            </a:r>
            <a:r>
              <a:rPr kumimoji="1" lang="zh-CN" altLang="en-US" b="1" dirty="0">
                <a:solidFill>
                  <a:srgbClr val="0000CC"/>
                </a:solidFill>
                <a:latin typeface="+mn-lt"/>
                <a:ea typeface="黑体" pitchFamily="2" charset="-122"/>
              </a:rPr>
              <a:t>块                             </a:t>
            </a:r>
            <a:r>
              <a:rPr kumimoji="1" lang="zh-CN" altLang="en-US" b="1" dirty="0" smtClean="0">
                <a:solidFill>
                  <a:srgbClr val="0000CC"/>
                </a:solidFill>
                <a:latin typeface="+mn-lt"/>
                <a:ea typeface="黑体" pitchFamily="2" charset="-122"/>
              </a:rPr>
              <a:t> 二进制</a:t>
            </a:r>
            <a:r>
              <a:rPr kumimoji="1" lang="zh-CN" altLang="en-US" b="1" dirty="0">
                <a:solidFill>
                  <a:srgbClr val="0000CC"/>
                </a:solidFill>
                <a:latin typeface="+mn-lt"/>
                <a:ea typeface="黑体" pitchFamily="2" charset="-122"/>
              </a:rPr>
              <a:t>表示                         地址数</a:t>
            </a:r>
          </a:p>
          <a:p>
            <a:pPr eaLnBrk="1" hangingPunct="1">
              <a:lnSpc>
                <a:spcPct val="120000"/>
              </a:lnSpc>
            </a:pPr>
            <a:r>
              <a:rPr kumimoji="1" lang="zh-CN" altLang="en-US" b="1" dirty="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ISP    206.0.64.0/18        11001110.00000000.01*                     16384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大学    </a:t>
            </a:r>
            <a:r>
              <a:rPr kumimoji="1" lang="en-US" altLang="zh-CN" b="1" dirty="0">
                <a:solidFill>
                  <a:srgbClr val="0000CC"/>
                </a:solidFill>
                <a:latin typeface="+mn-lt"/>
                <a:ea typeface="黑体" pitchFamily="2" charset="-122"/>
              </a:rPr>
              <a:t>206.0.68.0/22        11001110.00000000.010001*               1024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一系    </a:t>
            </a:r>
            <a:r>
              <a:rPr kumimoji="1" lang="en-US" altLang="zh-CN" b="1" dirty="0">
                <a:solidFill>
                  <a:srgbClr val="0000CC"/>
                </a:solidFill>
                <a:latin typeface="+mn-lt"/>
                <a:ea typeface="黑体" pitchFamily="2" charset="-122"/>
              </a:rPr>
              <a:t>206.0.68.0/23        11001110.00000000.0100010*               512</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二系    </a:t>
            </a:r>
            <a:r>
              <a:rPr kumimoji="1" lang="en-US" altLang="zh-CN" b="1" dirty="0">
                <a:solidFill>
                  <a:srgbClr val="0000CC"/>
                </a:solidFill>
                <a:latin typeface="+mn-lt"/>
                <a:ea typeface="黑体" pitchFamily="2" charset="-122"/>
              </a:rPr>
              <a:t>206.0.70.0/24        11001110.00000000.01000110.*            256</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三系    </a:t>
            </a:r>
            <a:r>
              <a:rPr kumimoji="1" lang="en-US" altLang="zh-CN" b="1" dirty="0">
                <a:solidFill>
                  <a:srgbClr val="0000CC"/>
                </a:solidFill>
                <a:latin typeface="+mn-lt"/>
                <a:ea typeface="黑体" pitchFamily="2" charset="-122"/>
              </a:rPr>
              <a:t>206.0.71.0/25        11001110.00000000.01000111.0*          128</a:t>
            </a:r>
          </a:p>
          <a:p>
            <a:pPr eaLnBrk="1" hangingPunct="1">
              <a:lnSpc>
                <a:spcPct val="120000"/>
              </a:lnSpc>
              <a:spcAft>
                <a:spcPct val="25000"/>
              </a:spcAft>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四系    </a:t>
            </a:r>
            <a:r>
              <a:rPr kumimoji="1" lang="en-US" altLang="zh-CN" b="1" dirty="0">
                <a:solidFill>
                  <a:srgbClr val="0000CC"/>
                </a:solidFill>
                <a:latin typeface="+mn-lt"/>
                <a:ea typeface="黑体" pitchFamily="2" charset="-122"/>
              </a:rPr>
              <a:t>206.0.71.128/25    11001110.00000000.01000111.1*          128</a:t>
            </a:r>
          </a:p>
        </p:txBody>
      </p:sp>
      <p:sp>
        <p:nvSpPr>
          <p:cNvPr id="60" name="Line 58"/>
          <p:cNvSpPr>
            <a:spLocks noChangeShapeType="1"/>
          </p:cNvSpPr>
          <p:nvPr/>
        </p:nvSpPr>
        <p:spPr bwMode="auto">
          <a:xfrm>
            <a:off x="1470124" y="4500163"/>
            <a:ext cx="75584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1" name="Line 59"/>
          <p:cNvSpPr>
            <a:spLocks noChangeShapeType="1"/>
          </p:cNvSpPr>
          <p:nvPr/>
        </p:nvSpPr>
        <p:spPr bwMode="auto">
          <a:xfrm flipH="1">
            <a:off x="2242312" y="4090591"/>
            <a:ext cx="1719"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2" name="Line 60"/>
          <p:cNvSpPr>
            <a:spLocks noChangeShapeType="1"/>
          </p:cNvSpPr>
          <p:nvPr/>
        </p:nvSpPr>
        <p:spPr bwMode="auto">
          <a:xfrm flipH="1">
            <a:off x="4060129"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3" name="Line 61"/>
          <p:cNvSpPr>
            <a:spLocks noChangeShapeType="1"/>
          </p:cNvSpPr>
          <p:nvPr/>
        </p:nvSpPr>
        <p:spPr bwMode="auto">
          <a:xfrm flipH="1">
            <a:off x="7726725"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4" name="Oval 62"/>
          <p:cNvSpPr>
            <a:spLocks noChangeArrowheads="1"/>
          </p:cNvSpPr>
          <p:nvPr/>
        </p:nvSpPr>
        <p:spPr bwMode="auto">
          <a:xfrm>
            <a:off x="4018854" y="1299763"/>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5" name="Oval 63"/>
          <p:cNvSpPr>
            <a:spLocks noChangeArrowheads="1"/>
          </p:cNvSpPr>
          <p:nvPr/>
        </p:nvSpPr>
        <p:spPr bwMode="auto">
          <a:xfrm>
            <a:off x="4163317" y="1042588"/>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Tree>
    <p:extLst>
      <p:ext uri="{BB962C8B-B14F-4D97-AF65-F5344CB8AC3E}">
        <p14:creationId xmlns:p14="http://schemas.microsoft.com/office/powerpoint/2010/main" val="1893454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8576" y="-27384"/>
            <a:ext cx="8694481"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333399"/>
                </a:solidFill>
                <a:effectLst/>
                <a:uLnTx/>
                <a:uFillTx/>
                <a:latin typeface="Tahoma"/>
                <a:ea typeface="黑体"/>
                <a:cs typeface="+mj-cs"/>
              </a:rPr>
              <a:t>CIDR </a:t>
            </a:r>
            <a:r>
              <a:rPr kumimoji="1" lang="zh-CN" altLang="en-US" sz="3600" b="1" i="0" u="none" strike="noStrike" kern="0" cap="none" spc="0" normalizeH="0" baseline="0" noProof="0" dirty="0" smtClean="0">
                <a:ln>
                  <a:noFill/>
                </a:ln>
                <a:solidFill>
                  <a:srgbClr val="333399"/>
                </a:solidFill>
                <a:effectLst/>
                <a:uLnTx/>
                <a:uFillTx/>
                <a:latin typeface="Tahoma"/>
                <a:ea typeface="黑体"/>
                <a:cs typeface="+mj-cs"/>
              </a:rPr>
              <a:t>地址块划分举例 </a:t>
            </a:r>
            <a:endParaRPr kumimoji="1" lang="zh-CN" altLang="en-US" sz="3600" b="1" i="0" u="none" strike="noStrike" kern="0" cap="none" spc="0" normalizeH="0" baseline="0" noProof="0" dirty="0">
              <a:ln>
                <a:noFill/>
              </a:ln>
              <a:solidFill>
                <a:srgbClr val="333399"/>
              </a:solidFill>
              <a:effectLst/>
              <a:uLnTx/>
              <a:uFillTx/>
              <a:latin typeface="Tahoma"/>
              <a:ea typeface="黑体"/>
              <a:cs typeface="+mj-cs"/>
            </a:endParaRPr>
          </a:p>
        </p:txBody>
      </p:sp>
      <p:sp>
        <p:nvSpPr>
          <p:cNvPr id="5" name="Rectangle 3"/>
          <p:cNvSpPr>
            <a:spLocks noChangeArrowheads="1"/>
          </p:cNvSpPr>
          <p:nvPr/>
        </p:nvSpPr>
        <p:spPr bwMode="auto">
          <a:xfrm>
            <a:off x="1480442" y="4103291"/>
            <a:ext cx="7525808"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grpSp>
        <p:nvGrpSpPr>
          <p:cNvPr id="66" name="组合 65"/>
          <p:cNvGrpSpPr/>
          <p:nvPr/>
        </p:nvGrpSpPr>
        <p:grpSpPr>
          <a:xfrm>
            <a:off x="291422" y="1033063"/>
            <a:ext cx="1637242" cy="738188"/>
            <a:chOff x="228433" y="1033063"/>
            <a:chExt cx="1637242" cy="738188"/>
          </a:xfrm>
        </p:grpSpPr>
        <p:grpSp>
          <p:nvGrpSpPr>
            <p:cNvPr id="7" name="Group 5"/>
            <p:cNvGrpSpPr>
              <a:grpSpLocks/>
            </p:cNvGrpSpPr>
            <p:nvPr/>
          </p:nvGrpSpPr>
          <p:grpSpPr bwMode="auto">
            <a:xfrm>
              <a:off x="237984" y="1047510"/>
              <a:ext cx="1627691" cy="723741"/>
              <a:chOff x="3134" y="1375"/>
              <a:chExt cx="2386" cy="1553"/>
            </a:xfrm>
            <a:solidFill>
              <a:schemeClr val="bg1">
                <a:lumMod val="65000"/>
              </a:schemeClr>
            </a:solidFill>
          </p:grpSpPr>
          <p:sp>
            <p:nvSpPr>
              <p:cNvPr id="17" name="Oval 6"/>
              <p:cNvSpPr>
                <a:spLocks noChangeArrowheads="1"/>
              </p:cNvSpPr>
              <p:nvPr/>
            </p:nvSpPr>
            <p:spPr bwMode="auto">
              <a:xfrm>
                <a:off x="3959" y="1375"/>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8" name="Oval 7"/>
              <p:cNvSpPr>
                <a:spLocks noChangeArrowheads="1"/>
              </p:cNvSpPr>
              <p:nvPr/>
            </p:nvSpPr>
            <p:spPr bwMode="auto">
              <a:xfrm>
                <a:off x="3380" y="1548"/>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9" name="Oval 8"/>
              <p:cNvSpPr>
                <a:spLocks noChangeArrowheads="1"/>
              </p:cNvSpPr>
              <p:nvPr/>
            </p:nvSpPr>
            <p:spPr bwMode="auto">
              <a:xfrm>
                <a:off x="3134" y="1940"/>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0" name="Oval 9"/>
              <p:cNvSpPr>
                <a:spLocks noChangeArrowheads="1"/>
              </p:cNvSpPr>
              <p:nvPr/>
            </p:nvSpPr>
            <p:spPr bwMode="auto">
              <a:xfrm>
                <a:off x="3293" y="2175"/>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1" name="Oval 10"/>
              <p:cNvSpPr>
                <a:spLocks noChangeArrowheads="1"/>
              </p:cNvSpPr>
              <p:nvPr/>
            </p:nvSpPr>
            <p:spPr bwMode="auto">
              <a:xfrm>
                <a:off x="3872" y="2269"/>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2" name="Oval 11"/>
              <p:cNvSpPr>
                <a:spLocks noChangeArrowheads="1"/>
              </p:cNvSpPr>
              <p:nvPr/>
            </p:nvSpPr>
            <p:spPr bwMode="auto">
              <a:xfrm>
                <a:off x="4653" y="1564"/>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3" name="Oval 12"/>
              <p:cNvSpPr>
                <a:spLocks noChangeArrowheads="1"/>
              </p:cNvSpPr>
              <p:nvPr/>
            </p:nvSpPr>
            <p:spPr bwMode="auto">
              <a:xfrm>
                <a:off x="4768" y="1893"/>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4" name="Oval 13"/>
              <p:cNvSpPr>
                <a:spLocks noChangeArrowheads="1"/>
              </p:cNvSpPr>
              <p:nvPr/>
            </p:nvSpPr>
            <p:spPr bwMode="auto">
              <a:xfrm>
                <a:off x="4696" y="2003"/>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5" name="Oval 14"/>
              <p:cNvSpPr>
                <a:spLocks noChangeArrowheads="1"/>
              </p:cNvSpPr>
              <p:nvPr/>
            </p:nvSpPr>
            <p:spPr bwMode="auto">
              <a:xfrm>
                <a:off x="3568" y="1752"/>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grpSp>
        <p:sp>
          <p:nvSpPr>
            <p:cNvPr id="8" name="Oval 15"/>
            <p:cNvSpPr>
              <a:spLocks noChangeArrowheads="1"/>
            </p:cNvSpPr>
            <p:nvPr/>
          </p:nvSpPr>
          <p:spPr bwMode="auto">
            <a:xfrm>
              <a:off x="790553" y="1033063"/>
              <a:ext cx="700603"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9" name="Oval 16"/>
            <p:cNvSpPr>
              <a:spLocks noChangeArrowheads="1"/>
            </p:cNvSpPr>
            <p:nvPr/>
          </p:nvSpPr>
          <p:spPr bwMode="auto">
            <a:xfrm>
              <a:off x="396250" y="1113686"/>
              <a:ext cx="532786"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0" name="Oval 17"/>
            <p:cNvSpPr>
              <a:spLocks noChangeArrowheads="1"/>
            </p:cNvSpPr>
            <p:nvPr/>
          </p:nvSpPr>
          <p:spPr bwMode="auto">
            <a:xfrm>
              <a:off x="228433" y="1296369"/>
              <a:ext cx="354736" cy="23348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1" name="Oval 18"/>
            <p:cNvSpPr>
              <a:spLocks noChangeArrowheads="1"/>
            </p:cNvSpPr>
            <p:nvPr/>
          </p:nvSpPr>
          <p:spPr bwMode="auto">
            <a:xfrm>
              <a:off x="336900" y="1405885"/>
              <a:ext cx="542336" cy="25584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2" name="Oval 19"/>
            <p:cNvSpPr>
              <a:spLocks noChangeArrowheads="1"/>
            </p:cNvSpPr>
            <p:nvPr/>
          </p:nvSpPr>
          <p:spPr bwMode="auto">
            <a:xfrm>
              <a:off x="731203" y="1449692"/>
              <a:ext cx="818621" cy="307112"/>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3" name="Oval 20"/>
            <p:cNvSpPr>
              <a:spLocks noChangeArrowheads="1"/>
            </p:cNvSpPr>
            <p:nvPr/>
          </p:nvSpPr>
          <p:spPr bwMode="auto">
            <a:xfrm>
              <a:off x="1263989" y="1120676"/>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4" name="Oval 21"/>
            <p:cNvSpPr>
              <a:spLocks noChangeArrowheads="1"/>
            </p:cNvSpPr>
            <p:nvPr/>
          </p:nvSpPr>
          <p:spPr bwMode="auto">
            <a:xfrm>
              <a:off x="1343122" y="1274465"/>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5" name="Oval 22"/>
            <p:cNvSpPr>
              <a:spLocks noChangeArrowheads="1"/>
            </p:cNvSpPr>
            <p:nvPr/>
          </p:nvSpPr>
          <p:spPr bwMode="auto">
            <a:xfrm>
              <a:off x="1293322" y="1325262"/>
              <a:ext cx="513002"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6" name="Oval 23"/>
            <p:cNvSpPr>
              <a:spLocks noChangeArrowheads="1"/>
            </p:cNvSpPr>
            <p:nvPr/>
          </p:nvSpPr>
          <p:spPr bwMode="auto">
            <a:xfrm>
              <a:off x="524501" y="1208289"/>
              <a:ext cx="1055339"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26" name="Text Box 24"/>
            <p:cNvSpPr txBox="1">
              <a:spLocks noChangeArrowheads="1"/>
            </p:cNvSpPr>
            <p:nvPr/>
          </p:nvSpPr>
          <p:spPr bwMode="auto">
            <a:xfrm>
              <a:off x="548204" y="119695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solidFill>
                    <a:srgbClr val="0000CC"/>
                  </a:solidFill>
                  <a:latin typeface="+mn-lt"/>
                  <a:ea typeface="黑体" pitchFamily="2" charset="-122"/>
                </a:rPr>
                <a:t>互联网</a:t>
              </a:r>
            </a:p>
          </p:txBody>
        </p:sp>
      </p:grpSp>
      <p:sp>
        <p:nvSpPr>
          <p:cNvPr id="27" name="Oval 25"/>
          <p:cNvSpPr>
            <a:spLocks noChangeArrowheads="1"/>
          </p:cNvSpPr>
          <p:nvPr/>
        </p:nvSpPr>
        <p:spPr bwMode="auto">
          <a:xfrm>
            <a:off x="3931147" y="885426"/>
            <a:ext cx="2844535"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8" name="Oval 26"/>
          <p:cNvSpPr>
            <a:spLocks noChangeArrowheads="1"/>
          </p:cNvSpPr>
          <p:nvPr/>
        </p:nvSpPr>
        <p:spPr bwMode="auto">
          <a:xfrm>
            <a:off x="4534793" y="1033066"/>
            <a:ext cx="1810941" cy="665163"/>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9" name="Text Box 27"/>
          <p:cNvSpPr txBox="1">
            <a:spLocks noChangeArrowheads="1"/>
          </p:cNvSpPr>
          <p:nvPr/>
        </p:nvSpPr>
        <p:spPr bwMode="auto">
          <a:xfrm>
            <a:off x="4627660" y="1180701"/>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206.0.68.0/22</a:t>
            </a:r>
          </a:p>
        </p:txBody>
      </p:sp>
      <p:sp>
        <p:nvSpPr>
          <p:cNvPr id="30" name="Text Box 28"/>
          <p:cNvSpPr txBox="1">
            <a:spLocks noChangeArrowheads="1"/>
          </p:cNvSpPr>
          <p:nvPr/>
        </p:nvSpPr>
        <p:spPr bwMode="auto">
          <a:xfrm>
            <a:off x="2211354" y="958451"/>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dirty="0">
                <a:solidFill>
                  <a:srgbClr val="0000CC"/>
                </a:solidFill>
                <a:latin typeface="+mn-lt"/>
                <a:ea typeface="黑体" pitchFamily="2" charset="-122"/>
              </a:rPr>
              <a:t>206.0.64.0/18</a:t>
            </a:r>
          </a:p>
        </p:txBody>
      </p:sp>
      <p:sp>
        <p:nvSpPr>
          <p:cNvPr id="31" name="AutoShape 29"/>
          <p:cNvSpPr>
            <a:spLocks noChangeArrowheads="1"/>
          </p:cNvSpPr>
          <p:nvPr/>
        </p:nvSpPr>
        <p:spPr bwMode="auto">
          <a:xfrm>
            <a:off x="1951665" y="1272776"/>
            <a:ext cx="1895210" cy="220662"/>
          </a:xfrm>
          <a:prstGeom prst="leftArrow">
            <a:avLst>
              <a:gd name="adj1" fmla="val 50000"/>
              <a:gd name="adj2" fmla="val 198202"/>
            </a:avLst>
          </a:prstGeom>
          <a:solidFill>
            <a:srgbClr val="FF0000"/>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32" name="Text Box 30"/>
          <p:cNvSpPr txBox="1">
            <a:spLocks noChangeArrowheads="1"/>
          </p:cNvSpPr>
          <p:nvPr/>
        </p:nvSpPr>
        <p:spPr bwMode="auto">
          <a:xfrm>
            <a:off x="3760887" y="667940"/>
            <a:ext cx="679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a:solidFill>
                  <a:srgbClr val="0000CC"/>
                </a:solidFill>
                <a:latin typeface="+mn-lt"/>
                <a:ea typeface="黑体" pitchFamily="2" charset="-122"/>
              </a:rPr>
              <a:t>ISP</a:t>
            </a:r>
          </a:p>
        </p:txBody>
      </p:sp>
      <p:sp>
        <p:nvSpPr>
          <p:cNvPr id="33" name="Text Box 31"/>
          <p:cNvSpPr txBox="1">
            <a:spLocks noChangeArrowheads="1"/>
          </p:cNvSpPr>
          <p:nvPr/>
        </p:nvSpPr>
        <p:spPr bwMode="auto">
          <a:xfrm>
            <a:off x="6947662" y="739378"/>
            <a:ext cx="1114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1">
                <a:solidFill>
                  <a:srgbClr val="0000CC"/>
                </a:solidFill>
                <a:latin typeface="+mn-lt"/>
                <a:ea typeface="黑体" pitchFamily="2" charset="-122"/>
              </a:rPr>
              <a:t>大学 </a:t>
            </a:r>
            <a:r>
              <a:rPr kumimoji="1" lang="en-US" altLang="zh-CN" sz="2400" b="1">
                <a:solidFill>
                  <a:srgbClr val="0000CC"/>
                </a:solidFill>
                <a:latin typeface="+mn-lt"/>
                <a:ea typeface="黑体" pitchFamily="2" charset="-122"/>
              </a:rPr>
              <a:t>X</a:t>
            </a:r>
          </a:p>
        </p:txBody>
      </p:sp>
      <p:sp>
        <p:nvSpPr>
          <p:cNvPr id="34" name="Line 32"/>
          <p:cNvSpPr>
            <a:spLocks noChangeShapeType="1"/>
          </p:cNvSpPr>
          <p:nvPr/>
        </p:nvSpPr>
        <p:spPr bwMode="auto">
          <a:xfrm flipV="1">
            <a:off x="6258024" y="1033066"/>
            <a:ext cx="689637" cy="2206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35" name="Text Box 33"/>
          <p:cNvSpPr txBox="1">
            <a:spLocks noChangeArrowheads="1"/>
          </p:cNvSpPr>
          <p:nvPr/>
        </p:nvSpPr>
        <p:spPr bwMode="auto">
          <a:xfrm>
            <a:off x="2360712" y="354925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dirty="0">
                <a:solidFill>
                  <a:srgbClr val="0000CC"/>
                </a:solidFill>
                <a:latin typeface="+mn-lt"/>
                <a:ea typeface="黑体" pitchFamily="2" charset="-122"/>
              </a:rPr>
              <a:t>一系</a:t>
            </a:r>
          </a:p>
        </p:txBody>
      </p:sp>
      <p:sp>
        <p:nvSpPr>
          <p:cNvPr id="36" name="Text Box 34"/>
          <p:cNvSpPr txBox="1">
            <a:spLocks noChangeArrowheads="1"/>
          </p:cNvSpPr>
          <p:nvPr/>
        </p:nvSpPr>
        <p:spPr bwMode="auto">
          <a:xfrm>
            <a:off x="5086847" y="354131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二系</a:t>
            </a:r>
          </a:p>
        </p:txBody>
      </p:sp>
      <p:sp>
        <p:nvSpPr>
          <p:cNvPr id="37" name="Text Box 35"/>
          <p:cNvSpPr txBox="1">
            <a:spLocks noChangeArrowheads="1"/>
          </p:cNvSpPr>
          <p:nvPr/>
        </p:nvSpPr>
        <p:spPr bwMode="auto">
          <a:xfrm>
            <a:off x="6258024" y="335716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三系</a:t>
            </a:r>
          </a:p>
        </p:txBody>
      </p:sp>
      <p:sp>
        <p:nvSpPr>
          <p:cNvPr id="38" name="Text Box 36"/>
          <p:cNvSpPr txBox="1">
            <a:spLocks noChangeArrowheads="1"/>
          </p:cNvSpPr>
          <p:nvPr/>
        </p:nvSpPr>
        <p:spPr bwMode="auto">
          <a:xfrm>
            <a:off x="8598661" y="335716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四系</a:t>
            </a:r>
          </a:p>
        </p:txBody>
      </p:sp>
      <p:sp>
        <p:nvSpPr>
          <p:cNvPr id="39" name="AutoShape 37"/>
          <p:cNvSpPr>
            <a:spLocks noChangeArrowheads="1"/>
          </p:cNvSpPr>
          <p:nvPr/>
        </p:nvSpPr>
        <p:spPr bwMode="auto">
          <a:xfrm rot="1625099">
            <a:off x="5972537" y="1941113"/>
            <a:ext cx="2712112" cy="173038"/>
          </a:xfrm>
          <a:prstGeom prst="leftArrow">
            <a:avLst>
              <a:gd name="adj1" fmla="val 27083"/>
              <a:gd name="adj2" fmla="val 410994"/>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0" name="Oval 38"/>
          <p:cNvSpPr>
            <a:spLocks noChangeArrowheads="1"/>
          </p:cNvSpPr>
          <p:nvPr/>
        </p:nvSpPr>
        <p:spPr bwMode="auto">
          <a:xfrm>
            <a:off x="7809276"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1" name="Text Box 39"/>
          <p:cNvSpPr txBox="1">
            <a:spLocks noChangeArrowheads="1"/>
          </p:cNvSpPr>
          <p:nvPr/>
        </p:nvSpPr>
        <p:spPr bwMode="auto">
          <a:xfrm>
            <a:off x="7895266" y="266184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206.0.71.128/26</a:t>
            </a:r>
          </a:p>
          <a:p>
            <a:pPr eaLnBrk="1" hangingPunct="1"/>
            <a:r>
              <a:rPr kumimoji="1" lang="en-US" altLang="zh-CN" b="1">
                <a:solidFill>
                  <a:srgbClr val="0000CC"/>
                </a:solidFill>
                <a:latin typeface="+mn-lt"/>
                <a:ea typeface="黑体" pitchFamily="2" charset="-122"/>
              </a:rPr>
              <a:t>206.0.71.192/26</a:t>
            </a:r>
          </a:p>
        </p:txBody>
      </p:sp>
      <p:sp>
        <p:nvSpPr>
          <p:cNvPr id="42" name="AutoShape 40"/>
          <p:cNvSpPr>
            <a:spLocks noChangeArrowheads="1"/>
          </p:cNvSpPr>
          <p:nvPr/>
        </p:nvSpPr>
        <p:spPr bwMode="auto">
          <a:xfrm rot="8870696">
            <a:off x="2003258" y="2036363"/>
            <a:ext cx="2897850" cy="184150"/>
          </a:xfrm>
          <a:prstGeom prst="leftArrow">
            <a:avLst>
              <a:gd name="adj1" fmla="val 27083"/>
              <a:gd name="adj2" fmla="val 412642"/>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3" name="Oval 41"/>
          <p:cNvSpPr>
            <a:spLocks noChangeArrowheads="1"/>
          </p:cNvSpPr>
          <p:nvPr/>
        </p:nvSpPr>
        <p:spPr bwMode="auto">
          <a:xfrm>
            <a:off x="56456"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4" name="Text Box 42"/>
          <p:cNvSpPr txBox="1">
            <a:spLocks noChangeArrowheads="1"/>
          </p:cNvSpPr>
          <p:nvPr/>
        </p:nvSpPr>
        <p:spPr bwMode="auto">
          <a:xfrm>
            <a:off x="486404" y="2611041"/>
            <a:ext cx="18517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206.0.68.0/25</a:t>
            </a:r>
          </a:p>
          <a:p>
            <a:pPr eaLnBrk="1" hangingPunct="1"/>
            <a:r>
              <a:rPr kumimoji="1" lang="en-US" altLang="zh-CN" b="1">
                <a:solidFill>
                  <a:srgbClr val="0000CC"/>
                </a:solidFill>
                <a:latin typeface="+mn-lt"/>
                <a:ea typeface="黑体" pitchFamily="2" charset="-122"/>
              </a:rPr>
              <a:t>206.0.68.128/25</a:t>
            </a:r>
          </a:p>
          <a:p>
            <a:pPr eaLnBrk="1" hangingPunct="1"/>
            <a:r>
              <a:rPr kumimoji="1" lang="en-US" altLang="zh-CN" b="1">
                <a:solidFill>
                  <a:srgbClr val="0000CC"/>
                </a:solidFill>
                <a:latin typeface="+mn-lt"/>
                <a:ea typeface="黑体" pitchFamily="2" charset="-122"/>
              </a:rPr>
              <a:t>206.0.69.0/25</a:t>
            </a:r>
          </a:p>
          <a:p>
            <a:pPr eaLnBrk="1" hangingPunct="1"/>
            <a:r>
              <a:rPr kumimoji="1" lang="en-US" altLang="zh-CN" b="1">
                <a:solidFill>
                  <a:srgbClr val="0000CC"/>
                </a:solidFill>
                <a:latin typeface="+mn-lt"/>
                <a:ea typeface="黑体" pitchFamily="2" charset="-122"/>
              </a:rPr>
              <a:t>206.0.69.128/25</a:t>
            </a:r>
          </a:p>
        </p:txBody>
      </p:sp>
      <p:sp>
        <p:nvSpPr>
          <p:cNvPr id="45" name="AutoShape 43"/>
          <p:cNvSpPr>
            <a:spLocks noChangeArrowheads="1"/>
          </p:cNvSpPr>
          <p:nvPr/>
        </p:nvSpPr>
        <p:spPr bwMode="auto">
          <a:xfrm rot="7490917">
            <a:off x="3593075" y="2249949"/>
            <a:ext cx="2143125" cy="204656"/>
          </a:xfrm>
          <a:prstGeom prst="leftArrow">
            <a:avLst>
              <a:gd name="adj1" fmla="val 27083"/>
              <a:gd name="adj2" fmla="val 322268"/>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6" name="Oval 44"/>
          <p:cNvSpPr>
            <a:spLocks noChangeArrowheads="1"/>
          </p:cNvSpPr>
          <p:nvPr/>
        </p:nvSpPr>
        <p:spPr bwMode="auto">
          <a:xfrm>
            <a:off x="2813282"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7" name="Text Box 45"/>
          <p:cNvSpPr txBox="1">
            <a:spLocks noChangeArrowheads="1"/>
          </p:cNvSpPr>
          <p:nvPr/>
        </p:nvSpPr>
        <p:spPr bwMode="auto">
          <a:xfrm>
            <a:off x="3243230" y="2611041"/>
            <a:ext cx="18517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206.0.70.0/26</a:t>
            </a:r>
          </a:p>
          <a:p>
            <a:pPr eaLnBrk="1" hangingPunct="1"/>
            <a:r>
              <a:rPr kumimoji="1" lang="en-US" altLang="zh-CN" b="1">
                <a:solidFill>
                  <a:srgbClr val="0000CC"/>
                </a:solidFill>
                <a:latin typeface="+mn-lt"/>
                <a:ea typeface="黑体" pitchFamily="2" charset="-122"/>
              </a:rPr>
              <a:t>206.0.70.64/26</a:t>
            </a:r>
          </a:p>
          <a:p>
            <a:pPr eaLnBrk="1" hangingPunct="1"/>
            <a:r>
              <a:rPr kumimoji="1" lang="en-US" altLang="zh-CN" b="1">
                <a:solidFill>
                  <a:srgbClr val="0000CC"/>
                </a:solidFill>
                <a:latin typeface="+mn-lt"/>
                <a:ea typeface="黑体" pitchFamily="2" charset="-122"/>
              </a:rPr>
              <a:t>206.0.70.128/26</a:t>
            </a:r>
          </a:p>
          <a:p>
            <a:pPr eaLnBrk="1" hangingPunct="1"/>
            <a:r>
              <a:rPr kumimoji="1" lang="en-US" altLang="zh-CN" b="1">
                <a:solidFill>
                  <a:srgbClr val="0000CC"/>
                </a:solidFill>
                <a:latin typeface="+mn-lt"/>
                <a:ea typeface="黑体" pitchFamily="2" charset="-122"/>
              </a:rPr>
              <a:t>206.0.70.192/26</a:t>
            </a:r>
          </a:p>
        </p:txBody>
      </p:sp>
      <p:sp>
        <p:nvSpPr>
          <p:cNvPr id="48" name="Rectangle 46"/>
          <p:cNvSpPr>
            <a:spLocks noChangeArrowheads="1"/>
          </p:cNvSpPr>
          <p:nvPr/>
        </p:nvSpPr>
        <p:spPr bwMode="auto">
          <a:xfrm>
            <a:off x="3846877" y="2222101"/>
            <a:ext cx="1463543" cy="195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9" name="Text Box 47"/>
          <p:cNvSpPr txBox="1">
            <a:spLocks noChangeArrowheads="1"/>
          </p:cNvSpPr>
          <p:nvPr/>
        </p:nvSpPr>
        <p:spPr bwMode="auto">
          <a:xfrm>
            <a:off x="3760885" y="2109389"/>
            <a:ext cx="159530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206.0.70.0/24</a:t>
            </a:r>
          </a:p>
        </p:txBody>
      </p:sp>
      <p:sp>
        <p:nvSpPr>
          <p:cNvPr id="50" name="AutoShape 48"/>
          <p:cNvSpPr>
            <a:spLocks noChangeArrowheads="1"/>
          </p:cNvSpPr>
          <p:nvPr/>
        </p:nvSpPr>
        <p:spPr bwMode="auto">
          <a:xfrm rot="14362323" flipH="1">
            <a:off x="5224363" y="2298369"/>
            <a:ext cx="2144713" cy="204655"/>
          </a:xfrm>
          <a:prstGeom prst="leftArrow">
            <a:avLst>
              <a:gd name="adj1" fmla="val 27083"/>
              <a:gd name="adj2" fmla="val 322509"/>
            </a:avLst>
          </a:prstGeom>
          <a:solidFill>
            <a:srgbClr val="66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51" name="Rectangle 49"/>
          <p:cNvSpPr>
            <a:spLocks noChangeArrowheads="1"/>
          </p:cNvSpPr>
          <p:nvPr/>
        </p:nvSpPr>
        <p:spPr bwMode="auto">
          <a:xfrm>
            <a:off x="5656095" y="2241151"/>
            <a:ext cx="1453225" cy="184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2" name="Text Box 50"/>
          <p:cNvSpPr txBox="1">
            <a:spLocks noChangeArrowheads="1"/>
          </p:cNvSpPr>
          <p:nvPr/>
        </p:nvSpPr>
        <p:spPr bwMode="auto">
          <a:xfrm>
            <a:off x="5568387" y="2123676"/>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206.0.71.0/25</a:t>
            </a:r>
          </a:p>
        </p:txBody>
      </p:sp>
      <p:sp>
        <p:nvSpPr>
          <p:cNvPr id="53" name="Oval 51"/>
          <p:cNvSpPr>
            <a:spLocks noChangeArrowheads="1"/>
          </p:cNvSpPr>
          <p:nvPr/>
        </p:nvSpPr>
        <p:spPr bwMode="auto">
          <a:xfrm>
            <a:off x="5484118"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4" name="Text Box 52"/>
          <p:cNvSpPr txBox="1">
            <a:spLocks noChangeArrowheads="1"/>
          </p:cNvSpPr>
          <p:nvPr/>
        </p:nvSpPr>
        <p:spPr bwMode="auto">
          <a:xfrm>
            <a:off x="5656096" y="2661840"/>
            <a:ext cx="17235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206.0.71.0/26</a:t>
            </a:r>
          </a:p>
          <a:p>
            <a:pPr eaLnBrk="1" hangingPunct="1"/>
            <a:r>
              <a:rPr kumimoji="1" lang="en-US" altLang="zh-CN" b="1">
                <a:solidFill>
                  <a:srgbClr val="0000CC"/>
                </a:solidFill>
                <a:latin typeface="+mn-lt"/>
                <a:ea typeface="黑体" pitchFamily="2" charset="-122"/>
              </a:rPr>
              <a:t>206.0.71.64/26</a:t>
            </a:r>
          </a:p>
        </p:txBody>
      </p:sp>
      <p:sp>
        <p:nvSpPr>
          <p:cNvPr id="55" name="Rectangle 53"/>
          <p:cNvSpPr>
            <a:spLocks noChangeArrowheads="1"/>
          </p:cNvSpPr>
          <p:nvPr/>
        </p:nvSpPr>
        <p:spPr bwMode="auto">
          <a:xfrm>
            <a:off x="7809276" y="2214163"/>
            <a:ext cx="1712913" cy="211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6" name="Text Box 54"/>
          <p:cNvSpPr txBox="1">
            <a:spLocks noChangeArrowheads="1"/>
          </p:cNvSpPr>
          <p:nvPr/>
        </p:nvSpPr>
        <p:spPr bwMode="auto">
          <a:xfrm>
            <a:off x="7721568" y="2077639"/>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206.0.71.128/25</a:t>
            </a:r>
          </a:p>
        </p:txBody>
      </p:sp>
      <p:sp>
        <p:nvSpPr>
          <p:cNvPr id="57" name="Rectangle 55"/>
          <p:cNvSpPr>
            <a:spLocks noChangeArrowheads="1"/>
          </p:cNvSpPr>
          <p:nvPr/>
        </p:nvSpPr>
        <p:spPr bwMode="auto">
          <a:xfrm>
            <a:off x="2037655" y="2214163"/>
            <a:ext cx="1453225" cy="211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8" name="Text Box 56"/>
          <p:cNvSpPr txBox="1">
            <a:spLocks noChangeArrowheads="1"/>
          </p:cNvSpPr>
          <p:nvPr/>
        </p:nvSpPr>
        <p:spPr bwMode="auto">
          <a:xfrm>
            <a:off x="1949945" y="2109389"/>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206.0.68.0/23</a:t>
            </a:r>
          </a:p>
        </p:txBody>
      </p:sp>
      <p:sp>
        <p:nvSpPr>
          <p:cNvPr id="59" name="Text Box 57"/>
          <p:cNvSpPr txBox="1">
            <a:spLocks noChangeArrowheads="1"/>
          </p:cNvSpPr>
          <p:nvPr/>
        </p:nvSpPr>
        <p:spPr bwMode="auto">
          <a:xfrm>
            <a:off x="1430570" y="4042963"/>
            <a:ext cx="7788936" cy="248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5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单位        </a:t>
            </a:r>
            <a:r>
              <a:rPr kumimoji="1" lang="zh-CN" altLang="en-US" b="1" dirty="0" smtClean="0">
                <a:solidFill>
                  <a:srgbClr val="0000CC"/>
                </a:solidFill>
                <a:latin typeface="+mn-lt"/>
                <a:ea typeface="黑体" pitchFamily="2" charset="-122"/>
              </a:rPr>
              <a:t> 地址</a:t>
            </a:r>
            <a:r>
              <a:rPr kumimoji="1" lang="zh-CN" altLang="en-US" b="1" dirty="0">
                <a:solidFill>
                  <a:srgbClr val="0000CC"/>
                </a:solidFill>
                <a:latin typeface="+mn-lt"/>
                <a:ea typeface="黑体" pitchFamily="2" charset="-122"/>
              </a:rPr>
              <a:t>块                             </a:t>
            </a:r>
            <a:r>
              <a:rPr kumimoji="1" lang="zh-CN" altLang="en-US" b="1" dirty="0" smtClean="0">
                <a:solidFill>
                  <a:srgbClr val="0000CC"/>
                </a:solidFill>
                <a:latin typeface="+mn-lt"/>
                <a:ea typeface="黑体" pitchFamily="2" charset="-122"/>
              </a:rPr>
              <a:t> 二进制</a:t>
            </a:r>
            <a:r>
              <a:rPr kumimoji="1" lang="zh-CN" altLang="en-US" b="1" dirty="0">
                <a:solidFill>
                  <a:srgbClr val="0000CC"/>
                </a:solidFill>
                <a:latin typeface="+mn-lt"/>
                <a:ea typeface="黑体" pitchFamily="2" charset="-122"/>
              </a:rPr>
              <a:t>表示                         地址数</a:t>
            </a:r>
          </a:p>
          <a:p>
            <a:pPr eaLnBrk="1" hangingPunct="1">
              <a:lnSpc>
                <a:spcPct val="120000"/>
              </a:lnSpc>
            </a:pPr>
            <a:r>
              <a:rPr kumimoji="1" lang="zh-CN" altLang="en-US" b="1" dirty="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ISP    206.0.64.0/18        11001110.00000000.01*                     16384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大学    </a:t>
            </a:r>
            <a:r>
              <a:rPr kumimoji="1" lang="en-US" altLang="zh-CN" b="1" dirty="0">
                <a:solidFill>
                  <a:srgbClr val="0000CC"/>
                </a:solidFill>
                <a:latin typeface="+mn-lt"/>
                <a:ea typeface="黑体" pitchFamily="2" charset="-122"/>
              </a:rPr>
              <a:t>206.0.68.0/22        11001110.00000000.010001*               1024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一系    </a:t>
            </a:r>
            <a:r>
              <a:rPr kumimoji="1" lang="en-US" altLang="zh-CN" b="1" dirty="0">
                <a:solidFill>
                  <a:srgbClr val="0000CC"/>
                </a:solidFill>
                <a:latin typeface="+mn-lt"/>
                <a:ea typeface="黑体" pitchFamily="2" charset="-122"/>
              </a:rPr>
              <a:t>206.0.68.0/23        11001110.00000000.0100010*               512</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二系    </a:t>
            </a:r>
            <a:r>
              <a:rPr kumimoji="1" lang="en-US" altLang="zh-CN" b="1" dirty="0">
                <a:solidFill>
                  <a:srgbClr val="0000CC"/>
                </a:solidFill>
                <a:latin typeface="+mn-lt"/>
                <a:ea typeface="黑体" pitchFamily="2" charset="-122"/>
              </a:rPr>
              <a:t>206.0.70.0/24        11001110.00000000.01000110.*            256</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三系    </a:t>
            </a:r>
            <a:r>
              <a:rPr kumimoji="1" lang="en-US" altLang="zh-CN" b="1" dirty="0">
                <a:solidFill>
                  <a:srgbClr val="0000CC"/>
                </a:solidFill>
                <a:latin typeface="+mn-lt"/>
                <a:ea typeface="黑体" pitchFamily="2" charset="-122"/>
              </a:rPr>
              <a:t>206.0.71.0/25        11001110.00000000.01000111.0*          128</a:t>
            </a:r>
          </a:p>
          <a:p>
            <a:pPr eaLnBrk="1" hangingPunct="1">
              <a:lnSpc>
                <a:spcPct val="120000"/>
              </a:lnSpc>
              <a:spcAft>
                <a:spcPct val="25000"/>
              </a:spcAft>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四系    </a:t>
            </a:r>
            <a:r>
              <a:rPr kumimoji="1" lang="en-US" altLang="zh-CN" b="1" dirty="0">
                <a:solidFill>
                  <a:srgbClr val="0000CC"/>
                </a:solidFill>
                <a:latin typeface="+mn-lt"/>
                <a:ea typeface="黑体" pitchFamily="2" charset="-122"/>
              </a:rPr>
              <a:t>206.0.71.128/25    11001110.00000000.01000111.1*          128</a:t>
            </a:r>
          </a:p>
        </p:txBody>
      </p:sp>
      <p:sp>
        <p:nvSpPr>
          <p:cNvPr id="60" name="Line 58"/>
          <p:cNvSpPr>
            <a:spLocks noChangeShapeType="1"/>
          </p:cNvSpPr>
          <p:nvPr/>
        </p:nvSpPr>
        <p:spPr bwMode="auto">
          <a:xfrm>
            <a:off x="1470124" y="4500163"/>
            <a:ext cx="75584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1" name="Line 59"/>
          <p:cNvSpPr>
            <a:spLocks noChangeShapeType="1"/>
          </p:cNvSpPr>
          <p:nvPr/>
        </p:nvSpPr>
        <p:spPr bwMode="auto">
          <a:xfrm flipH="1">
            <a:off x="2242312" y="4090591"/>
            <a:ext cx="1719"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2" name="Line 60"/>
          <p:cNvSpPr>
            <a:spLocks noChangeShapeType="1"/>
          </p:cNvSpPr>
          <p:nvPr/>
        </p:nvSpPr>
        <p:spPr bwMode="auto">
          <a:xfrm flipH="1">
            <a:off x="4060129"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3" name="Line 61"/>
          <p:cNvSpPr>
            <a:spLocks noChangeShapeType="1"/>
          </p:cNvSpPr>
          <p:nvPr/>
        </p:nvSpPr>
        <p:spPr bwMode="auto">
          <a:xfrm flipH="1">
            <a:off x="7726725"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4" name="Oval 62"/>
          <p:cNvSpPr>
            <a:spLocks noChangeArrowheads="1"/>
          </p:cNvSpPr>
          <p:nvPr/>
        </p:nvSpPr>
        <p:spPr bwMode="auto">
          <a:xfrm>
            <a:off x="4018854" y="1299763"/>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5" name="Oval 63"/>
          <p:cNvSpPr>
            <a:spLocks noChangeArrowheads="1"/>
          </p:cNvSpPr>
          <p:nvPr/>
        </p:nvSpPr>
        <p:spPr bwMode="auto">
          <a:xfrm>
            <a:off x="4163317" y="1042588"/>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7" name="Rectangle 56"/>
          <p:cNvSpPr>
            <a:spLocks noChangeArrowheads="1"/>
          </p:cNvSpPr>
          <p:nvPr/>
        </p:nvSpPr>
        <p:spPr bwMode="auto">
          <a:xfrm>
            <a:off x="247723" y="4077072"/>
            <a:ext cx="9673829" cy="278092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a:solidFill>
                <a:srgbClr val="000000"/>
              </a:solidFill>
              <a:latin typeface="Tahoma" pitchFamily="34" charset="0"/>
              <a:ea typeface="宋体" pitchFamily="2" charset="-122"/>
            </a:endParaRPr>
          </a:p>
        </p:txBody>
      </p:sp>
      <p:sp>
        <p:nvSpPr>
          <p:cNvPr id="68" name="Text Box 57"/>
          <p:cNvSpPr txBox="1">
            <a:spLocks noChangeArrowheads="1"/>
          </p:cNvSpPr>
          <p:nvPr/>
        </p:nvSpPr>
        <p:spPr bwMode="auto">
          <a:xfrm>
            <a:off x="544207" y="4292971"/>
            <a:ext cx="9181741" cy="194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10000"/>
              </a:lnSpc>
            </a:pPr>
            <a:r>
              <a:rPr lang="zh-CN" altLang="en-US" sz="2800" b="1" dirty="0">
                <a:solidFill>
                  <a:srgbClr val="0000CC"/>
                </a:solidFill>
                <a:latin typeface="+mn-lt"/>
                <a:ea typeface="黑体" pitchFamily="2" charset="-122"/>
              </a:rPr>
              <a:t>这个 </a:t>
            </a:r>
            <a:r>
              <a:rPr lang="en-US" altLang="zh-CN" sz="2800" b="1" dirty="0">
                <a:solidFill>
                  <a:srgbClr val="0000CC"/>
                </a:solidFill>
                <a:latin typeface="+mn-lt"/>
                <a:ea typeface="黑体" pitchFamily="2" charset="-122"/>
              </a:rPr>
              <a:t>ISP </a:t>
            </a:r>
            <a:r>
              <a:rPr lang="zh-CN" altLang="en-US" sz="2800" b="1" dirty="0">
                <a:solidFill>
                  <a:srgbClr val="0000CC"/>
                </a:solidFill>
                <a:latin typeface="+mn-lt"/>
                <a:ea typeface="黑体" pitchFamily="2" charset="-122"/>
              </a:rPr>
              <a:t>共有 </a:t>
            </a:r>
            <a:r>
              <a:rPr lang="en-US" altLang="zh-CN" sz="2800" b="1" dirty="0">
                <a:solidFill>
                  <a:srgbClr val="0000CC"/>
                </a:solidFill>
                <a:latin typeface="+mn-lt"/>
                <a:ea typeface="黑体" pitchFamily="2" charset="-122"/>
              </a:rPr>
              <a:t>64 </a:t>
            </a:r>
            <a:r>
              <a:rPr lang="zh-CN" altLang="en-US" sz="2800" b="1" dirty="0">
                <a:solidFill>
                  <a:srgbClr val="0000CC"/>
                </a:solidFill>
                <a:latin typeface="+mn-lt"/>
                <a:ea typeface="黑体" pitchFamily="2" charset="-122"/>
              </a:rPr>
              <a:t>个 </a:t>
            </a:r>
            <a:r>
              <a:rPr lang="en-US" altLang="zh-CN" sz="2800" b="1" dirty="0">
                <a:solidFill>
                  <a:srgbClr val="0000CC"/>
                </a:solidFill>
                <a:latin typeface="+mn-lt"/>
                <a:ea typeface="黑体" pitchFamily="2" charset="-122"/>
              </a:rPr>
              <a:t>C </a:t>
            </a:r>
            <a:r>
              <a:rPr lang="zh-CN" altLang="en-US" sz="2800" b="1" dirty="0">
                <a:solidFill>
                  <a:srgbClr val="0000CC"/>
                </a:solidFill>
                <a:latin typeface="+mn-lt"/>
                <a:ea typeface="黑体" pitchFamily="2" charset="-122"/>
              </a:rPr>
              <a:t>类网络。如果不采用 </a:t>
            </a:r>
            <a:r>
              <a:rPr lang="en-US" altLang="zh-CN" sz="2800" b="1" dirty="0">
                <a:solidFill>
                  <a:srgbClr val="0000CC"/>
                </a:solidFill>
                <a:latin typeface="+mn-lt"/>
                <a:ea typeface="黑体" pitchFamily="2" charset="-122"/>
              </a:rPr>
              <a:t>CIDR </a:t>
            </a:r>
            <a:r>
              <a:rPr lang="zh-CN" altLang="en-US" sz="2800" b="1" dirty="0">
                <a:solidFill>
                  <a:srgbClr val="0000CC"/>
                </a:solidFill>
                <a:latin typeface="+mn-lt"/>
                <a:ea typeface="黑体" pitchFamily="2" charset="-122"/>
              </a:rPr>
              <a:t>技术，则在与该 </a:t>
            </a:r>
            <a:r>
              <a:rPr lang="en-US" altLang="zh-CN" sz="2800" b="1" dirty="0">
                <a:solidFill>
                  <a:srgbClr val="0000CC"/>
                </a:solidFill>
                <a:latin typeface="+mn-lt"/>
                <a:ea typeface="黑体" pitchFamily="2" charset="-122"/>
              </a:rPr>
              <a:t>ISP </a:t>
            </a:r>
            <a:r>
              <a:rPr lang="zh-CN" altLang="en-US" sz="2800" b="1" dirty="0">
                <a:solidFill>
                  <a:srgbClr val="0000CC"/>
                </a:solidFill>
                <a:latin typeface="+mn-lt"/>
                <a:ea typeface="黑体" pitchFamily="2" charset="-122"/>
              </a:rPr>
              <a:t>的路由器交换路由信息的每一个路由器的路由表中，就需要有 </a:t>
            </a:r>
            <a:r>
              <a:rPr lang="en-US" altLang="zh-CN" sz="2800" b="1" dirty="0">
                <a:solidFill>
                  <a:srgbClr val="0000CC"/>
                </a:solidFill>
                <a:latin typeface="+mn-lt"/>
                <a:ea typeface="黑体" pitchFamily="2" charset="-122"/>
              </a:rPr>
              <a:t>64 </a:t>
            </a:r>
            <a:r>
              <a:rPr lang="zh-CN" altLang="en-US" sz="2800" b="1" dirty="0">
                <a:solidFill>
                  <a:srgbClr val="0000CC"/>
                </a:solidFill>
                <a:latin typeface="+mn-lt"/>
                <a:ea typeface="黑体" pitchFamily="2" charset="-122"/>
              </a:rPr>
              <a:t>个项目。但采用地址聚合后，只需用路由聚合后的 </a:t>
            </a:r>
            <a:r>
              <a:rPr lang="en-US" altLang="zh-CN" sz="2800" b="1" dirty="0">
                <a:solidFill>
                  <a:srgbClr val="0000CC"/>
                </a:solidFill>
                <a:latin typeface="+mn-lt"/>
                <a:ea typeface="黑体" pitchFamily="2" charset="-122"/>
              </a:rPr>
              <a:t>1 </a:t>
            </a:r>
            <a:r>
              <a:rPr lang="zh-CN" altLang="en-US" sz="2800" b="1" dirty="0">
                <a:solidFill>
                  <a:srgbClr val="0000CC"/>
                </a:solidFill>
                <a:latin typeface="+mn-lt"/>
                <a:ea typeface="黑体" pitchFamily="2" charset="-122"/>
              </a:rPr>
              <a:t>个项目 </a:t>
            </a:r>
            <a:r>
              <a:rPr lang="en-US" altLang="zh-CN" sz="2800" b="1" dirty="0">
                <a:solidFill>
                  <a:srgbClr val="0000CC"/>
                </a:solidFill>
                <a:latin typeface="+mn-lt"/>
                <a:ea typeface="黑体" pitchFamily="2" charset="-122"/>
              </a:rPr>
              <a:t>206.0.64.0/18 </a:t>
            </a:r>
            <a:r>
              <a:rPr lang="zh-CN" altLang="en-US" sz="2800" b="1" dirty="0">
                <a:solidFill>
                  <a:srgbClr val="0000CC"/>
                </a:solidFill>
                <a:latin typeface="+mn-lt"/>
                <a:ea typeface="黑体" pitchFamily="2" charset="-122"/>
              </a:rPr>
              <a:t>就能找到该 </a:t>
            </a:r>
            <a:r>
              <a:rPr lang="en-US" altLang="zh-CN" sz="2800" b="1" dirty="0">
                <a:solidFill>
                  <a:srgbClr val="0000CC"/>
                </a:solidFill>
                <a:latin typeface="+mn-lt"/>
                <a:ea typeface="黑体" pitchFamily="2" charset="-122"/>
              </a:rPr>
              <a:t>ISP</a:t>
            </a:r>
            <a:r>
              <a:rPr lang="zh-CN" altLang="en-US" sz="2800" b="1" dirty="0">
                <a:solidFill>
                  <a:srgbClr val="0000CC"/>
                </a:solidFill>
                <a:latin typeface="+mn-lt"/>
                <a:ea typeface="黑体" pitchFamily="2" charset="-122"/>
              </a:rPr>
              <a:t>。 </a:t>
            </a:r>
          </a:p>
        </p:txBody>
      </p:sp>
    </p:spTree>
    <p:extLst>
      <p:ext uri="{BB962C8B-B14F-4D97-AF65-F5344CB8AC3E}">
        <p14:creationId xmlns:p14="http://schemas.microsoft.com/office/powerpoint/2010/main" val="15469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42950" y="581670"/>
            <a:ext cx="8420100" cy="2127250"/>
          </a:xfrm>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a:xfrm>
            <a:off x="1485900" y="3774306"/>
            <a:ext cx="6934200" cy="1454894"/>
          </a:xfrm>
        </p:spPr>
        <p:txBody>
          <a:bodyPr/>
          <a:lstStyle/>
          <a:p>
            <a:r>
              <a:rPr lang="zh-CN" altLang="en-US" dirty="0" smtClean="0">
                <a:ea typeface="宋体" pitchFamily="2" charset="-122"/>
              </a:rPr>
              <a:t>划分子网</a:t>
            </a:r>
            <a:r>
              <a:rPr lang="en-US" altLang="zh-CN" dirty="0" smtClean="0">
                <a:ea typeface="宋体" pitchFamily="2" charset="-122"/>
              </a:rPr>
              <a:t>/</a:t>
            </a:r>
            <a:r>
              <a:rPr lang="zh-CN" altLang="en-US" dirty="0" smtClean="0">
                <a:ea typeface="宋体" pitchFamily="2" charset="-122"/>
              </a:rPr>
              <a:t>构造超网</a:t>
            </a:r>
            <a:endParaRPr lang="en-US" altLang="zh-CN" dirty="0" smtClean="0">
              <a:ea typeface="宋体" pitchFamily="2" charset="-122"/>
            </a:endParaRPr>
          </a:p>
        </p:txBody>
      </p:sp>
    </p:spTree>
    <p:extLst>
      <p:ext uri="{BB962C8B-B14F-4D97-AF65-F5344CB8AC3E}">
        <p14:creationId xmlns:p14="http://schemas.microsoft.com/office/powerpoint/2010/main" val="3249786542"/>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Rectangle 4"/>
          <p:cNvSpPr>
            <a:spLocks noGrp="1" noChangeArrowheads="1"/>
          </p:cNvSpPr>
          <p:nvPr>
            <p:ph type="title"/>
          </p:nvPr>
        </p:nvSpPr>
        <p:spPr/>
        <p:txBody>
          <a:bodyPr/>
          <a:lstStyle/>
          <a:p>
            <a:r>
              <a:rPr lang="en-US" altLang="zh-CN" dirty="0"/>
              <a:t>2. </a:t>
            </a:r>
            <a:r>
              <a:rPr lang="zh-CN" altLang="en-US" dirty="0"/>
              <a:t>最长前缀匹配</a:t>
            </a:r>
          </a:p>
        </p:txBody>
      </p:sp>
      <p:sp>
        <p:nvSpPr>
          <p:cNvPr id="532486" name="Rectangle 6"/>
          <p:cNvSpPr>
            <a:spLocks noGrp="1" noChangeArrowheads="1"/>
          </p:cNvSpPr>
          <p:nvPr>
            <p:ph idx="1"/>
          </p:nvPr>
        </p:nvSpPr>
        <p:spPr/>
        <p:txBody>
          <a:bodyPr/>
          <a:lstStyle/>
          <a:p>
            <a:pPr algn="just"/>
            <a:r>
              <a:rPr lang="zh-CN" altLang="en-US" dirty="0"/>
              <a:t>使用 </a:t>
            </a:r>
            <a:r>
              <a:rPr lang="en-US" altLang="zh-CN" dirty="0"/>
              <a:t>CIDR </a:t>
            </a:r>
            <a:r>
              <a:rPr lang="zh-CN" altLang="en-US" dirty="0"/>
              <a:t>时，路由表中的每个项目由“网络前缀”和“下一跳地址”组成。</a:t>
            </a:r>
            <a:r>
              <a:rPr lang="zh-CN" altLang="en-US" dirty="0">
                <a:solidFill>
                  <a:srgbClr val="0000FF"/>
                </a:solidFill>
              </a:rPr>
              <a:t>在查找路由表时可能会得到不止一个匹配结果。</a:t>
            </a:r>
            <a:r>
              <a:rPr lang="zh-CN" altLang="en-US" dirty="0"/>
              <a:t> </a:t>
            </a:r>
          </a:p>
          <a:p>
            <a:pPr algn="just"/>
            <a:r>
              <a:rPr lang="zh-CN" altLang="en-US" dirty="0"/>
              <a:t>应当从匹配结果中选择具有最长网络前缀的路由：</a:t>
            </a:r>
            <a:r>
              <a:rPr lang="zh-CN" altLang="en-US" dirty="0">
                <a:solidFill>
                  <a:srgbClr val="FF0000"/>
                </a:solidFill>
              </a:rPr>
              <a:t>最长前缀</a:t>
            </a:r>
            <a:r>
              <a:rPr lang="zh-CN" altLang="en-US" dirty="0" smtClean="0">
                <a:solidFill>
                  <a:srgbClr val="FF0000"/>
                </a:solidFill>
              </a:rPr>
              <a:t>匹配</a:t>
            </a:r>
            <a:r>
              <a:rPr lang="zh-CN" altLang="en-US" dirty="0" smtClean="0"/>
              <a:t> </a:t>
            </a:r>
            <a:r>
              <a:rPr lang="en-US" altLang="zh-CN" dirty="0" smtClean="0"/>
              <a:t>(</a:t>
            </a:r>
            <a:r>
              <a:rPr lang="en-US" altLang="zh-CN" dirty="0"/>
              <a:t>longest-prefix matching)</a:t>
            </a:r>
            <a:r>
              <a:rPr lang="zh-CN" altLang="en-US" dirty="0"/>
              <a:t>。</a:t>
            </a:r>
          </a:p>
          <a:p>
            <a:pPr algn="just"/>
            <a:r>
              <a:rPr lang="zh-CN" altLang="en-US" dirty="0"/>
              <a:t>网络前缀越长，其地址块就越小，因而路由就越</a:t>
            </a:r>
            <a:r>
              <a:rPr lang="zh-CN" altLang="en-US" dirty="0" smtClean="0"/>
              <a:t>具体 </a:t>
            </a:r>
            <a:r>
              <a:rPr lang="en-US" altLang="zh-CN" dirty="0" smtClean="0"/>
              <a:t>(</a:t>
            </a:r>
            <a:r>
              <a:rPr lang="en-US" altLang="zh-CN" dirty="0"/>
              <a:t>more specific) </a:t>
            </a:r>
            <a:r>
              <a:rPr lang="zh-CN" altLang="en-US" dirty="0"/>
              <a:t>。</a:t>
            </a:r>
          </a:p>
          <a:p>
            <a:pPr algn="just"/>
            <a:r>
              <a:rPr lang="zh-CN" altLang="en-US" dirty="0"/>
              <a:t>最长前缀匹配又称为</a:t>
            </a:r>
            <a:r>
              <a:rPr lang="zh-CN" altLang="en-US" dirty="0">
                <a:solidFill>
                  <a:srgbClr val="FF0000"/>
                </a:solidFill>
              </a:rPr>
              <a:t>最长匹配</a:t>
            </a:r>
            <a:r>
              <a:rPr lang="zh-CN" altLang="en-US" dirty="0"/>
              <a:t>或</a:t>
            </a:r>
            <a:r>
              <a:rPr lang="zh-CN" altLang="en-US" dirty="0">
                <a:solidFill>
                  <a:srgbClr val="FF0000"/>
                </a:solidFill>
              </a:rPr>
              <a:t>最佳匹配。</a:t>
            </a:r>
          </a:p>
        </p:txBody>
      </p:sp>
      <p:sp>
        <p:nvSpPr>
          <p:cNvPr id="532482" name="Rectangle 2"/>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483" name="Rectangle 3"/>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485" name="Rectangle 5"/>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95359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4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4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449959" y="4415194"/>
            <a:ext cx="4519265" cy="1584325"/>
          </a:xfrm>
          <a:prstGeom prst="rect">
            <a:avLst/>
          </a:prstGeom>
          <a:solidFill>
            <a:srgbClr val="66FFFF"/>
          </a:solidFill>
          <a:ln w="2857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9" name="Text Box 4"/>
          <p:cNvSpPr txBox="1">
            <a:spLocks noChangeArrowheads="1"/>
          </p:cNvSpPr>
          <p:nvPr/>
        </p:nvSpPr>
        <p:spPr bwMode="auto">
          <a:xfrm>
            <a:off x="433834" y="838200"/>
            <a:ext cx="8450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3200" b="1" dirty="0">
                <a:latin typeface="+mn-lt"/>
                <a:ea typeface="黑体" pitchFamily="2" charset="-122"/>
              </a:rPr>
              <a:t>收到的分组的目的地址 </a:t>
            </a:r>
            <a:r>
              <a:rPr kumimoji="0" lang="en-US" altLang="zh-CN" sz="3200" b="1" i="1" dirty="0">
                <a:solidFill>
                  <a:srgbClr val="C00000"/>
                </a:solidFill>
                <a:latin typeface="+mn-lt"/>
                <a:ea typeface="黑体" pitchFamily="2" charset="-122"/>
              </a:rPr>
              <a:t>D</a:t>
            </a:r>
            <a:r>
              <a:rPr kumimoji="0" lang="en-US" altLang="zh-CN" sz="3200" b="1" dirty="0">
                <a:solidFill>
                  <a:srgbClr val="C00000"/>
                </a:solidFill>
                <a:latin typeface="+mn-lt"/>
                <a:ea typeface="黑体" pitchFamily="2" charset="-122"/>
              </a:rPr>
              <a:t> = </a:t>
            </a:r>
            <a:r>
              <a:rPr kumimoji="0" lang="en-US" altLang="zh-CN" sz="3200" b="1" dirty="0" smtClean="0">
                <a:solidFill>
                  <a:srgbClr val="C00000"/>
                </a:solidFill>
                <a:latin typeface="+mn-lt"/>
                <a:ea typeface="黑体" pitchFamily="2" charset="-122"/>
              </a:rPr>
              <a:t>206.0.71.130</a:t>
            </a:r>
            <a:endParaRPr kumimoji="0" lang="en-US" altLang="zh-CN" sz="3200" b="1" dirty="0">
              <a:solidFill>
                <a:srgbClr val="C00000"/>
              </a:solidFill>
              <a:latin typeface="+mn-lt"/>
              <a:ea typeface="黑体" pitchFamily="2" charset="-122"/>
            </a:endParaRPr>
          </a:p>
          <a:p>
            <a:r>
              <a:rPr kumimoji="0" lang="zh-CN" altLang="en-US" sz="3200" b="1" dirty="0">
                <a:latin typeface="+mn-lt"/>
                <a:ea typeface="黑体" pitchFamily="2" charset="-122"/>
              </a:rPr>
              <a:t>路由表中的项目：</a:t>
            </a:r>
            <a:r>
              <a:rPr kumimoji="0" lang="en-US" altLang="zh-CN" sz="3200" b="1" dirty="0">
                <a:solidFill>
                  <a:srgbClr val="0000FF"/>
                </a:solidFill>
                <a:latin typeface="+mn-lt"/>
                <a:ea typeface="黑体" pitchFamily="2" charset="-122"/>
              </a:rPr>
              <a:t>206.0.68.0/22		1</a:t>
            </a:r>
          </a:p>
          <a:p>
            <a:r>
              <a:rPr kumimoji="0" lang="en-US" altLang="zh-CN" sz="3200" b="1" dirty="0">
                <a:solidFill>
                  <a:srgbClr val="0000FF"/>
                </a:solidFill>
                <a:latin typeface="+mn-lt"/>
                <a:ea typeface="黑体" pitchFamily="2" charset="-122"/>
              </a:rPr>
              <a:t>                             </a:t>
            </a:r>
            <a:r>
              <a:rPr kumimoji="0" lang="en-US" altLang="zh-CN" sz="3200" b="1" dirty="0" smtClean="0">
                <a:solidFill>
                  <a:srgbClr val="0000FF"/>
                </a:solidFill>
                <a:latin typeface="+mn-lt"/>
                <a:ea typeface="黑体" pitchFamily="2" charset="-122"/>
              </a:rPr>
              <a:t>206.0.71.128/25</a:t>
            </a:r>
            <a:r>
              <a:rPr kumimoji="0" lang="en-US" altLang="zh-CN" sz="3200" b="1" dirty="0">
                <a:solidFill>
                  <a:srgbClr val="0000FF"/>
                </a:solidFill>
                <a:latin typeface="+mn-lt"/>
                <a:ea typeface="黑体" pitchFamily="2" charset="-122"/>
              </a:rPr>
              <a:t>		2</a:t>
            </a:r>
          </a:p>
        </p:txBody>
      </p:sp>
      <p:sp>
        <p:nvSpPr>
          <p:cNvPr id="10" name="Text Box 5"/>
          <p:cNvSpPr txBox="1">
            <a:spLocks noChangeArrowheads="1"/>
          </p:cNvSpPr>
          <p:nvPr/>
        </p:nvSpPr>
        <p:spPr bwMode="auto">
          <a:xfrm>
            <a:off x="433834" y="2425700"/>
            <a:ext cx="4911922" cy="523220"/>
          </a:xfrm>
          <a:prstGeom prst="rect">
            <a:avLst/>
          </a:prstGeom>
          <a:solidFill>
            <a:srgbClr val="FFFF66"/>
          </a:solidFill>
          <a:ln>
            <a:noFill/>
          </a:ln>
          <a:effectLst/>
          <a:extLst/>
        </p:spPr>
        <p:txBody>
          <a:bodyPr wrap="none">
            <a:spAutoFit/>
          </a:bodyPr>
          <a:lstStyle/>
          <a:p>
            <a:r>
              <a:rPr kumimoji="0" lang="zh-CN" altLang="en-US" sz="2800" b="1" dirty="0">
                <a:solidFill>
                  <a:srgbClr val="C00000"/>
                </a:solidFill>
                <a:latin typeface="+mn-lt"/>
                <a:ea typeface="黑体" pitchFamily="2" charset="-122"/>
              </a:rPr>
              <a:t>查找路由表中的第 </a:t>
            </a:r>
            <a:r>
              <a:rPr kumimoji="0" lang="en-US" altLang="zh-CN" sz="2800" b="1" dirty="0">
                <a:solidFill>
                  <a:srgbClr val="C00000"/>
                </a:solidFill>
                <a:latin typeface="+mn-lt"/>
                <a:ea typeface="黑体" pitchFamily="2" charset="-122"/>
              </a:rPr>
              <a:t>1 </a:t>
            </a:r>
            <a:r>
              <a:rPr kumimoji="0" lang="zh-CN" altLang="en-US" sz="2800" b="1" dirty="0">
                <a:solidFill>
                  <a:srgbClr val="C00000"/>
                </a:solidFill>
                <a:latin typeface="+mn-lt"/>
                <a:ea typeface="黑体" pitchFamily="2" charset="-122"/>
              </a:rPr>
              <a:t>个</a:t>
            </a:r>
            <a:r>
              <a:rPr kumimoji="0" lang="zh-CN" altLang="en-US" sz="2800" b="1" dirty="0" smtClean="0">
                <a:solidFill>
                  <a:srgbClr val="C00000"/>
                </a:solidFill>
                <a:latin typeface="+mn-lt"/>
                <a:ea typeface="黑体" pitchFamily="2" charset="-122"/>
              </a:rPr>
              <a:t>项目：</a:t>
            </a:r>
            <a:endParaRPr kumimoji="0" lang="zh-CN" altLang="en-US" sz="2800" b="1" dirty="0">
              <a:solidFill>
                <a:srgbClr val="C00000"/>
              </a:solidFill>
              <a:latin typeface="+mn-lt"/>
              <a:ea typeface="黑体" pitchFamily="2" charset="-122"/>
            </a:endParaRPr>
          </a:p>
        </p:txBody>
      </p:sp>
      <p:sp>
        <p:nvSpPr>
          <p:cNvPr id="11" name="Text Box 6"/>
          <p:cNvSpPr txBox="1">
            <a:spLocks noChangeArrowheads="1"/>
          </p:cNvSpPr>
          <p:nvPr/>
        </p:nvSpPr>
        <p:spPr bwMode="auto">
          <a:xfrm>
            <a:off x="360809" y="4920019"/>
            <a:ext cx="84758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AND      </a:t>
            </a:r>
            <a:r>
              <a:rPr kumimoji="0" lang="en-US" altLang="zh-CN" sz="2800" b="1" i="1" dirty="0">
                <a:solidFill>
                  <a:srgbClr val="0000FF"/>
                </a:solidFill>
                <a:latin typeface="+mn-lt"/>
                <a:ea typeface="黑体" pitchFamily="2" charset="-122"/>
              </a:rPr>
              <a:t>D</a:t>
            </a:r>
            <a:r>
              <a:rPr kumimoji="0" lang="en-US" altLang="zh-CN" sz="2800" b="1" dirty="0">
                <a:solidFill>
                  <a:srgbClr val="0000FF"/>
                </a:solidFill>
                <a:latin typeface="+mn-lt"/>
                <a:ea typeface="黑体" pitchFamily="2" charset="-122"/>
              </a:rPr>
              <a:t> =       206.           0.       01000111.    </a:t>
            </a:r>
            <a:r>
              <a:rPr kumimoji="0" lang="en-US" altLang="zh-CN" sz="2800" b="1" dirty="0" smtClean="0">
                <a:solidFill>
                  <a:srgbClr val="0000FF"/>
                </a:solidFill>
                <a:latin typeface="+mn-lt"/>
                <a:ea typeface="黑体" pitchFamily="2" charset="-122"/>
              </a:rPr>
              <a:t>130</a:t>
            </a:r>
            <a:endParaRPr kumimoji="0" lang="en-US" altLang="zh-CN" sz="2800" b="1" dirty="0">
              <a:solidFill>
                <a:srgbClr val="0000FF"/>
              </a:solidFill>
              <a:latin typeface="+mn-lt"/>
              <a:ea typeface="黑体" pitchFamily="2" charset="-122"/>
            </a:endParaRPr>
          </a:p>
        </p:txBody>
      </p:sp>
      <p:sp>
        <p:nvSpPr>
          <p:cNvPr id="12" name="Text Box 7"/>
          <p:cNvSpPr txBox="1">
            <a:spLocks noChangeArrowheads="1"/>
          </p:cNvSpPr>
          <p:nvPr/>
        </p:nvSpPr>
        <p:spPr bwMode="auto">
          <a:xfrm>
            <a:off x="433834" y="2859088"/>
            <a:ext cx="90701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latin typeface="+mn-lt"/>
                <a:ea typeface="黑体" pitchFamily="2" charset="-122"/>
              </a:rPr>
              <a:t>第 </a:t>
            </a:r>
            <a:r>
              <a:rPr kumimoji="0" lang="en-US" altLang="zh-CN" sz="2800" b="1">
                <a:latin typeface="+mn-lt"/>
                <a:ea typeface="黑体" pitchFamily="2" charset="-122"/>
              </a:rPr>
              <a:t>1 </a:t>
            </a:r>
            <a:r>
              <a:rPr kumimoji="0" lang="zh-CN" altLang="en-US" sz="2800" b="1">
                <a:latin typeface="+mn-lt"/>
                <a:ea typeface="黑体" pitchFamily="2" charset="-122"/>
              </a:rPr>
              <a:t>个项目 </a:t>
            </a:r>
            <a:r>
              <a:rPr kumimoji="0" lang="en-US" altLang="zh-CN" sz="2800" b="1">
                <a:latin typeface="+mn-lt"/>
                <a:ea typeface="黑体" pitchFamily="2" charset="-122"/>
              </a:rPr>
              <a:t>206.0.68.0/22 </a:t>
            </a:r>
            <a:r>
              <a:rPr kumimoji="0" lang="zh-CN" altLang="en-US" sz="2800" b="1">
                <a:latin typeface="+mn-lt"/>
                <a:ea typeface="黑体" pitchFamily="2" charset="-122"/>
              </a:rPr>
              <a:t>的掩码 </a:t>
            </a:r>
            <a:r>
              <a:rPr kumimoji="0" lang="en-US" altLang="zh-CN" sz="2800" b="1" i="1">
                <a:latin typeface="+mn-lt"/>
                <a:ea typeface="黑体" pitchFamily="2" charset="-122"/>
              </a:rPr>
              <a:t>M</a:t>
            </a:r>
            <a:r>
              <a:rPr kumimoji="0" lang="en-US" altLang="zh-CN" sz="2800" b="1">
                <a:latin typeface="+mn-lt"/>
                <a:ea typeface="黑体" pitchFamily="2" charset="-122"/>
              </a:rPr>
              <a:t> </a:t>
            </a:r>
            <a:r>
              <a:rPr kumimoji="0" lang="zh-CN" altLang="en-US" sz="2800" b="1">
                <a:latin typeface="+mn-lt"/>
                <a:ea typeface="黑体" pitchFamily="2" charset="-122"/>
              </a:rPr>
              <a:t>有 </a:t>
            </a:r>
            <a:r>
              <a:rPr kumimoji="0" lang="en-US" altLang="zh-CN" sz="2800" b="1">
                <a:latin typeface="+mn-lt"/>
                <a:ea typeface="黑体" pitchFamily="2" charset="-122"/>
              </a:rPr>
              <a:t>22 </a:t>
            </a:r>
            <a:r>
              <a:rPr kumimoji="0" lang="zh-CN" altLang="en-US" sz="2800" b="1">
                <a:latin typeface="+mn-lt"/>
                <a:ea typeface="黑体" pitchFamily="2" charset="-122"/>
              </a:rPr>
              <a:t>个连续的 </a:t>
            </a:r>
            <a:r>
              <a:rPr kumimoji="0" lang="en-US" altLang="zh-CN" sz="2800" b="1">
                <a:latin typeface="+mn-lt"/>
                <a:ea typeface="黑体" pitchFamily="2" charset="-122"/>
              </a:rPr>
              <a:t>1</a:t>
            </a:r>
            <a:r>
              <a:rPr kumimoji="0" lang="zh-CN" altLang="en-US" sz="2800" b="1">
                <a:latin typeface="+mn-lt"/>
                <a:ea typeface="黑体" pitchFamily="2" charset="-122"/>
              </a:rPr>
              <a:t>。</a:t>
            </a:r>
          </a:p>
        </p:txBody>
      </p:sp>
      <p:sp>
        <p:nvSpPr>
          <p:cNvPr id="13" name="Text Box 8"/>
          <p:cNvSpPr txBox="1">
            <a:spLocks noChangeArrowheads="1"/>
          </p:cNvSpPr>
          <p:nvPr/>
        </p:nvSpPr>
        <p:spPr bwMode="auto">
          <a:xfrm>
            <a:off x="1687959" y="3367088"/>
            <a:ext cx="7226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11111111 11111111 11111100 00000000</a:t>
            </a:r>
          </a:p>
        </p:txBody>
      </p:sp>
      <p:sp>
        <p:nvSpPr>
          <p:cNvPr id="14" name="Text Box 9"/>
          <p:cNvSpPr txBox="1">
            <a:spLocks noChangeArrowheads="1"/>
          </p:cNvSpPr>
          <p:nvPr/>
        </p:nvSpPr>
        <p:spPr bwMode="auto">
          <a:xfrm>
            <a:off x="433834" y="3929063"/>
            <a:ext cx="74029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因此只需把 </a:t>
            </a:r>
            <a:r>
              <a:rPr kumimoji="0" lang="en-US" altLang="zh-CN" sz="2800" b="1" i="1" dirty="0">
                <a:latin typeface="+mn-lt"/>
                <a:ea typeface="黑体" pitchFamily="2" charset="-122"/>
              </a:rPr>
              <a:t>D</a:t>
            </a:r>
            <a:r>
              <a:rPr kumimoji="0" lang="en-US" altLang="zh-CN" sz="2800" b="1" dirty="0">
                <a:latin typeface="+mn-lt"/>
                <a:ea typeface="黑体" pitchFamily="2" charset="-122"/>
              </a:rPr>
              <a:t> </a:t>
            </a:r>
            <a:r>
              <a:rPr kumimoji="0" lang="zh-CN" altLang="en-US" sz="2800" b="1" dirty="0">
                <a:latin typeface="+mn-lt"/>
                <a:ea typeface="黑体" pitchFamily="2" charset="-122"/>
              </a:rPr>
              <a:t>的第 </a:t>
            </a:r>
            <a:r>
              <a:rPr kumimoji="0" lang="en-US" altLang="zh-CN" sz="2800" b="1" dirty="0">
                <a:latin typeface="+mn-lt"/>
                <a:ea typeface="黑体" pitchFamily="2" charset="-122"/>
              </a:rPr>
              <a:t>3 </a:t>
            </a:r>
            <a:r>
              <a:rPr kumimoji="0" lang="zh-CN" altLang="en-US" sz="2800" b="1" dirty="0">
                <a:latin typeface="+mn-lt"/>
                <a:ea typeface="黑体" pitchFamily="2" charset="-122"/>
              </a:rPr>
              <a:t>个字节转换成二进制。</a:t>
            </a:r>
          </a:p>
        </p:txBody>
      </p:sp>
      <p:sp>
        <p:nvSpPr>
          <p:cNvPr id="15" name="Text Box 10"/>
          <p:cNvSpPr txBox="1">
            <a:spLocks noChangeArrowheads="1"/>
          </p:cNvSpPr>
          <p:nvPr/>
        </p:nvSpPr>
        <p:spPr bwMode="auto">
          <a:xfrm>
            <a:off x="1686525" y="4400907"/>
            <a:ext cx="7525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a:t>
            </a:r>
            <a:r>
              <a:rPr kumimoji="0" lang="en-US" altLang="zh-CN" sz="2800" b="1" dirty="0" smtClean="0">
                <a:solidFill>
                  <a:srgbClr val="0000FF"/>
                </a:solidFill>
                <a:latin typeface="+mn-lt"/>
                <a:ea typeface="黑体" pitchFamily="2" charset="-122"/>
              </a:rPr>
              <a:t>   11111111 </a:t>
            </a:r>
            <a:r>
              <a:rPr kumimoji="0" lang="en-US" altLang="zh-CN" sz="2800" b="1" dirty="0">
                <a:solidFill>
                  <a:srgbClr val="0000FF"/>
                </a:solidFill>
                <a:latin typeface="+mn-lt"/>
                <a:ea typeface="黑体" pitchFamily="2" charset="-122"/>
              </a:rPr>
              <a:t>11111111 11111100 00000000</a:t>
            </a:r>
          </a:p>
        </p:txBody>
      </p:sp>
      <p:sp>
        <p:nvSpPr>
          <p:cNvPr id="16" name="Line 11"/>
          <p:cNvSpPr>
            <a:spLocks noChangeShapeType="1"/>
          </p:cNvSpPr>
          <p:nvPr/>
        </p:nvSpPr>
        <p:spPr bwMode="auto">
          <a:xfrm>
            <a:off x="325884" y="5423257"/>
            <a:ext cx="88201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Text Box 12"/>
          <p:cNvSpPr txBox="1">
            <a:spLocks noChangeArrowheads="1"/>
          </p:cNvSpPr>
          <p:nvPr/>
        </p:nvSpPr>
        <p:spPr bwMode="auto">
          <a:xfrm>
            <a:off x="2978596" y="5496282"/>
            <a:ext cx="55723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206.           0.       01000100.       0</a:t>
            </a:r>
          </a:p>
        </p:txBody>
      </p:sp>
      <p:sp>
        <p:nvSpPr>
          <p:cNvPr id="18" name="Text Box 13"/>
          <p:cNvSpPr txBox="1">
            <a:spLocks noChangeArrowheads="1"/>
          </p:cNvSpPr>
          <p:nvPr/>
        </p:nvSpPr>
        <p:spPr bwMode="auto">
          <a:xfrm>
            <a:off x="2648744" y="5949280"/>
            <a:ext cx="4288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latin typeface="+mn-lt"/>
                <a:ea typeface="黑体" pitchFamily="2" charset="-122"/>
              </a:rPr>
              <a:t>与 </a:t>
            </a:r>
            <a:r>
              <a:rPr kumimoji="0" lang="en-US" altLang="zh-CN" sz="3200" b="1" i="0" u="none" strike="noStrike" kern="0" cap="none" spc="0" normalizeH="0" baseline="0" noProof="0" dirty="0">
                <a:ln>
                  <a:noFill/>
                </a:ln>
                <a:solidFill>
                  <a:srgbClr val="FF0000"/>
                </a:solidFill>
                <a:effectLst/>
                <a:uLnTx/>
                <a:uFillTx/>
                <a:latin typeface="+mn-lt"/>
                <a:ea typeface="黑体" pitchFamily="2" charset="-122"/>
              </a:rPr>
              <a:t>206.0.68.0/22 </a:t>
            </a:r>
            <a:r>
              <a:rPr kumimoji="0" lang="zh-CN" altLang="en-US" sz="3200" b="1" i="0" u="none" strike="noStrike" kern="0" cap="none" spc="0" normalizeH="0" baseline="0" noProof="0" dirty="0" smtClean="0">
                <a:ln>
                  <a:noFill/>
                </a:ln>
                <a:solidFill>
                  <a:srgbClr val="FF0000"/>
                </a:solidFill>
                <a:effectLst/>
                <a:uLnTx/>
                <a:uFillTx/>
                <a:latin typeface="+mn-lt"/>
                <a:ea typeface="黑体" pitchFamily="2" charset="-122"/>
              </a:rPr>
              <a:t>匹配</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a:t>
            </a:r>
            <a:endParaRPr kumimoji="0" lang="zh-CN" altLang="en-US" sz="3200" b="1" i="0" u="none" strike="noStrike" kern="0" cap="none" spc="0" normalizeH="0" baseline="0" noProof="0" dirty="0">
              <a:ln>
                <a:noFill/>
              </a:ln>
              <a:solidFill>
                <a:srgbClr val="FF0000"/>
              </a:solidFill>
              <a:effectLst/>
              <a:uLnTx/>
              <a:uFillTx/>
              <a:latin typeface="+mn-lt"/>
              <a:ea typeface="黑体" pitchFamily="2" charset="-122"/>
            </a:endParaRPr>
          </a:p>
        </p:txBody>
      </p:sp>
    </p:spTree>
    <p:extLst>
      <p:ext uri="{BB962C8B-B14F-4D97-AF65-F5344CB8AC3E}">
        <p14:creationId xmlns:p14="http://schemas.microsoft.com/office/powerpoint/2010/main" val="19789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449959" y="4415194"/>
            <a:ext cx="5239345" cy="1584325"/>
          </a:xfrm>
          <a:prstGeom prst="rect">
            <a:avLst/>
          </a:prstGeom>
          <a:solidFill>
            <a:srgbClr val="66FFFF"/>
          </a:solidFill>
          <a:ln w="2857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9" name="Text Box 4"/>
          <p:cNvSpPr txBox="1">
            <a:spLocks noChangeArrowheads="1"/>
          </p:cNvSpPr>
          <p:nvPr/>
        </p:nvSpPr>
        <p:spPr bwMode="auto">
          <a:xfrm>
            <a:off x="433834" y="838200"/>
            <a:ext cx="8450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3200" b="1" dirty="0">
                <a:latin typeface="+mn-lt"/>
                <a:ea typeface="黑体" pitchFamily="2" charset="-122"/>
              </a:rPr>
              <a:t>收到的分组的目的地址 </a:t>
            </a:r>
            <a:r>
              <a:rPr kumimoji="0" lang="en-US" altLang="zh-CN" sz="3200" b="1" i="1" dirty="0">
                <a:solidFill>
                  <a:srgbClr val="C00000"/>
                </a:solidFill>
                <a:latin typeface="+mn-lt"/>
                <a:ea typeface="黑体" pitchFamily="2" charset="-122"/>
              </a:rPr>
              <a:t>D</a:t>
            </a:r>
            <a:r>
              <a:rPr kumimoji="0" lang="en-US" altLang="zh-CN" sz="3200" b="1" dirty="0">
                <a:solidFill>
                  <a:srgbClr val="C00000"/>
                </a:solidFill>
                <a:latin typeface="+mn-lt"/>
                <a:ea typeface="黑体" pitchFamily="2" charset="-122"/>
              </a:rPr>
              <a:t> = </a:t>
            </a:r>
            <a:r>
              <a:rPr kumimoji="0" lang="en-US" altLang="zh-CN" sz="3200" b="1" dirty="0" smtClean="0">
                <a:solidFill>
                  <a:srgbClr val="C00000"/>
                </a:solidFill>
                <a:latin typeface="+mn-lt"/>
                <a:ea typeface="黑体" pitchFamily="2" charset="-122"/>
              </a:rPr>
              <a:t>206.0.71.130</a:t>
            </a:r>
            <a:endParaRPr kumimoji="0" lang="en-US" altLang="zh-CN" sz="3200" b="1" dirty="0">
              <a:solidFill>
                <a:srgbClr val="C00000"/>
              </a:solidFill>
              <a:latin typeface="+mn-lt"/>
              <a:ea typeface="黑体" pitchFamily="2" charset="-122"/>
            </a:endParaRPr>
          </a:p>
          <a:p>
            <a:r>
              <a:rPr kumimoji="0" lang="zh-CN" altLang="en-US" sz="3200" b="1" dirty="0">
                <a:latin typeface="+mn-lt"/>
                <a:ea typeface="黑体" pitchFamily="2" charset="-122"/>
              </a:rPr>
              <a:t>路由表中的项目：</a:t>
            </a:r>
            <a:r>
              <a:rPr kumimoji="0" lang="en-US" altLang="zh-CN" sz="3200" b="1" dirty="0">
                <a:solidFill>
                  <a:srgbClr val="0000FF"/>
                </a:solidFill>
                <a:latin typeface="+mn-lt"/>
                <a:ea typeface="黑体" pitchFamily="2" charset="-122"/>
              </a:rPr>
              <a:t>206.0.68.0/22		1</a:t>
            </a:r>
          </a:p>
          <a:p>
            <a:r>
              <a:rPr kumimoji="0" lang="en-US" altLang="zh-CN" sz="3200" b="1" dirty="0">
                <a:solidFill>
                  <a:srgbClr val="0000FF"/>
                </a:solidFill>
                <a:latin typeface="+mn-lt"/>
                <a:ea typeface="黑体" pitchFamily="2" charset="-122"/>
              </a:rPr>
              <a:t>                             </a:t>
            </a:r>
            <a:r>
              <a:rPr kumimoji="0" lang="en-US" altLang="zh-CN" sz="3200" b="1" dirty="0" smtClean="0">
                <a:solidFill>
                  <a:srgbClr val="0000FF"/>
                </a:solidFill>
                <a:latin typeface="+mn-lt"/>
                <a:ea typeface="黑体" pitchFamily="2" charset="-122"/>
              </a:rPr>
              <a:t>206.0.71.128/25</a:t>
            </a:r>
            <a:r>
              <a:rPr kumimoji="0" lang="en-US" altLang="zh-CN" sz="3200" b="1" dirty="0">
                <a:solidFill>
                  <a:srgbClr val="0000FF"/>
                </a:solidFill>
                <a:latin typeface="+mn-lt"/>
                <a:ea typeface="黑体" pitchFamily="2" charset="-122"/>
              </a:rPr>
              <a:t>		2</a:t>
            </a:r>
          </a:p>
        </p:txBody>
      </p:sp>
      <p:sp>
        <p:nvSpPr>
          <p:cNvPr id="10" name="Text Box 5"/>
          <p:cNvSpPr txBox="1">
            <a:spLocks noChangeArrowheads="1"/>
          </p:cNvSpPr>
          <p:nvPr/>
        </p:nvSpPr>
        <p:spPr bwMode="auto">
          <a:xfrm>
            <a:off x="433834" y="2425700"/>
            <a:ext cx="4911922" cy="523220"/>
          </a:xfrm>
          <a:prstGeom prst="rect">
            <a:avLst/>
          </a:prstGeom>
          <a:solidFill>
            <a:srgbClr val="FFFF66"/>
          </a:solidFill>
          <a:ln>
            <a:noFill/>
          </a:ln>
          <a:effectLst/>
          <a:extLst/>
        </p:spPr>
        <p:txBody>
          <a:bodyPr wrap="none">
            <a:spAutoFit/>
          </a:bodyPr>
          <a:lstStyle/>
          <a:p>
            <a:r>
              <a:rPr kumimoji="0" lang="zh-CN" altLang="en-US" sz="2800" b="1" dirty="0">
                <a:solidFill>
                  <a:srgbClr val="C00000"/>
                </a:solidFill>
                <a:latin typeface="+mn-lt"/>
                <a:ea typeface="黑体" pitchFamily="2" charset="-122"/>
              </a:rPr>
              <a:t>查找路由表中的第 </a:t>
            </a:r>
            <a:r>
              <a:rPr lang="en-US" altLang="zh-CN" sz="2800" b="1" dirty="0">
                <a:solidFill>
                  <a:srgbClr val="C00000"/>
                </a:solidFill>
                <a:latin typeface="+mn-lt"/>
                <a:ea typeface="黑体" pitchFamily="2" charset="-122"/>
              </a:rPr>
              <a:t>2</a:t>
            </a:r>
            <a:r>
              <a:rPr kumimoji="0" lang="en-US" altLang="zh-CN" sz="2800" b="1" dirty="0" smtClean="0">
                <a:solidFill>
                  <a:srgbClr val="C00000"/>
                </a:solidFill>
                <a:latin typeface="+mn-lt"/>
                <a:ea typeface="黑体" pitchFamily="2" charset="-122"/>
              </a:rPr>
              <a:t> </a:t>
            </a:r>
            <a:r>
              <a:rPr kumimoji="0" lang="zh-CN" altLang="en-US" sz="2800" b="1" dirty="0">
                <a:solidFill>
                  <a:srgbClr val="C00000"/>
                </a:solidFill>
                <a:latin typeface="+mn-lt"/>
                <a:ea typeface="黑体" pitchFamily="2" charset="-122"/>
              </a:rPr>
              <a:t>个</a:t>
            </a:r>
            <a:r>
              <a:rPr kumimoji="0" lang="zh-CN" altLang="en-US" sz="2800" b="1" dirty="0" smtClean="0">
                <a:solidFill>
                  <a:srgbClr val="C00000"/>
                </a:solidFill>
                <a:latin typeface="+mn-lt"/>
                <a:ea typeface="黑体" pitchFamily="2" charset="-122"/>
              </a:rPr>
              <a:t>项目：</a:t>
            </a:r>
            <a:endParaRPr kumimoji="0" lang="zh-CN" altLang="en-US" sz="2800" b="1" dirty="0">
              <a:solidFill>
                <a:srgbClr val="C00000"/>
              </a:solidFill>
              <a:latin typeface="+mn-lt"/>
              <a:ea typeface="黑体" pitchFamily="2" charset="-122"/>
            </a:endParaRPr>
          </a:p>
        </p:txBody>
      </p:sp>
      <p:sp>
        <p:nvSpPr>
          <p:cNvPr id="11" name="Text Box 6"/>
          <p:cNvSpPr txBox="1">
            <a:spLocks noChangeArrowheads="1"/>
          </p:cNvSpPr>
          <p:nvPr/>
        </p:nvSpPr>
        <p:spPr bwMode="auto">
          <a:xfrm>
            <a:off x="360809" y="4920019"/>
            <a:ext cx="8909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AND      </a:t>
            </a:r>
            <a:r>
              <a:rPr kumimoji="0" lang="en-US" altLang="zh-CN" sz="2800" b="1" i="1" dirty="0">
                <a:solidFill>
                  <a:srgbClr val="0000FF"/>
                </a:solidFill>
                <a:latin typeface="+mn-lt"/>
                <a:ea typeface="黑体" pitchFamily="2" charset="-122"/>
              </a:rPr>
              <a:t>D</a:t>
            </a:r>
            <a:r>
              <a:rPr kumimoji="0" lang="en-US" altLang="zh-CN" sz="2800" b="1" dirty="0">
                <a:solidFill>
                  <a:srgbClr val="0000FF"/>
                </a:solidFill>
                <a:latin typeface="+mn-lt"/>
                <a:ea typeface="黑体" pitchFamily="2" charset="-122"/>
              </a:rPr>
              <a:t> =       206.           0.       </a:t>
            </a:r>
            <a:r>
              <a:rPr kumimoji="0" lang="en-US" altLang="zh-CN" sz="2800" b="1" dirty="0" smtClean="0">
                <a:solidFill>
                  <a:srgbClr val="0000FF"/>
                </a:solidFill>
                <a:latin typeface="+mn-lt"/>
                <a:ea typeface="黑体" pitchFamily="2" charset="-122"/>
              </a:rPr>
              <a:t>       71.    10000010</a:t>
            </a:r>
            <a:endParaRPr kumimoji="0" lang="en-US" altLang="zh-CN" sz="2800" b="1" dirty="0">
              <a:solidFill>
                <a:srgbClr val="0000FF"/>
              </a:solidFill>
              <a:latin typeface="+mn-lt"/>
              <a:ea typeface="黑体" pitchFamily="2" charset="-122"/>
            </a:endParaRPr>
          </a:p>
        </p:txBody>
      </p:sp>
      <p:sp>
        <p:nvSpPr>
          <p:cNvPr id="12" name="Text Box 7"/>
          <p:cNvSpPr txBox="1">
            <a:spLocks noChangeArrowheads="1"/>
          </p:cNvSpPr>
          <p:nvPr/>
        </p:nvSpPr>
        <p:spPr bwMode="auto">
          <a:xfrm>
            <a:off x="433834" y="2859088"/>
            <a:ext cx="9470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第 </a:t>
            </a:r>
            <a:r>
              <a:rPr kumimoji="0" lang="en-US" altLang="zh-CN" sz="2800" b="1" dirty="0" smtClean="0">
                <a:latin typeface="+mn-lt"/>
                <a:ea typeface="黑体" pitchFamily="2" charset="-122"/>
              </a:rPr>
              <a:t>2 </a:t>
            </a:r>
            <a:r>
              <a:rPr kumimoji="0" lang="zh-CN" altLang="en-US" sz="2800" b="1" dirty="0">
                <a:latin typeface="+mn-lt"/>
                <a:ea typeface="黑体" pitchFamily="2" charset="-122"/>
              </a:rPr>
              <a:t>个项目 </a:t>
            </a:r>
            <a:r>
              <a:rPr kumimoji="0" lang="en-US" altLang="zh-CN" sz="2800" b="1" dirty="0" smtClean="0">
                <a:latin typeface="+mn-lt"/>
                <a:ea typeface="黑体" pitchFamily="2" charset="-122"/>
              </a:rPr>
              <a:t>206.0.71.128/25 </a:t>
            </a:r>
            <a:r>
              <a:rPr kumimoji="0" lang="zh-CN" altLang="en-US" sz="2800" b="1" dirty="0">
                <a:latin typeface="+mn-lt"/>
                <a:ea typeface="黑体" pitchFamily="2" charset="-122"/>
              </a:rPr>
              <a:t>的掩码 </a:t>
            </a:r>
            <a:r>
              <a:rPr kumimoji="0" lang="en-US" altLang="zh-CN" sz="2800" b="1" i="1" dirty="0">
                <a:latin typeface="+mn-lt"/>
                <a:ea typeface="黑体" pitchFamily="2" charset="-122"/>
              </a:rPr>
              <a:t>M</a:t>
            </a:r>
            <a:r>
              <a:rPr kumimoji="0" lang="en-US" altLang="zh-CN" sz="2800" b="1" dirty="0">
                <a:latin typeface="+mn-lt"/>
                <a:ea typeface="黑体" pitchFamily="2" charset="-122"/>
              </a:rPr>
              <a:t> </a:t>
            </a:r>
            <a:r>
              <a:rPr kumimoji="0" lang="zh-CN" altLang="en-US" sz="2800" b="1" dirty="0">
                <a:latin typeface="+mn-lt"/>
                <a:ea typeface="黑体" pitchFamily="2" charset="-122"/>
              </a:rPr>
              <a:t>有 </a:t>
            </a:r>
            <a:r>
              <a:rPr kumimoji="0" lang="en-US" altLang="zh-CN" sz="2800" b="1" dirty="0" smtClean="0">
                <a:latin typeface="+mn-lt"/>
                <a:ea typeface="黑体" pitchFamily="2" charset="-122"/>
              </a:rPr>
              <a:t>25 </a:t>
            </a:r>
            <a:r>
              <a:rPr kumimoji="0" lang="zh-CN" altLang="en-US" sz="2800" b="1" dirty="0">
                <a:latin typeface="+mn-lt"/>
                <a:ea typeface="黑体" pitchFamily="2" charset="-122"/>
              </a:rPr>
              <a:t>个连续的 </a:t>
            </a:r>
            <a:r>
              <a:rPr kumimoji="0" lang="en-US" altLang="zh-CN" sz="2800" b="1" dirty="0">
                <a:latin typeface="+mn-lt"/>
                <a:ea typeface="黑体" pitchFamily="2" charset="-122"/>
              </a:rPr>
              <a:t>1</a:t>
            </a:r>
            <a:r>
              <a:rPr kumimoji="0" lang="zh-CN" altLang="en-US" sz="2800" b="1" dirty="0">
                <a:latin typeface="+mn-lt"/>
                <a:ea typeface="黑体" pitchFamily="2" charset="-122"/>
              </a:rPr>
              <a:t>。</a:t>
            </a:r>
          </a:p>
        </p:txBody>
      </p:sp>
      <p:sp>
        <p:nvSpPr>
          <p:cNvPr id="13" name="Text Box 8"/>
          <p:cNvSpPr txBox="1">
            <a:spLocks noChangeArrowheads="1"/>
          </p:cNvSpPr>
          <p:nvPr/>
        </p:nvSpPr>
        <p:spPr bwMode="auto">
          <a:xfrm>
            <a:off x="1687959" y="3367088"/>
            <a:ext cx="7226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11111111 11111111 11111100 00000000</a:t>
            </a:r>
          </a:p>
        </p:txBody>
      </p:sp>
      <p:sp>
        <p:nvSpPr>
          <p:cNvPr id="14" name="Text Box 9"/>
          <p:cNvSpPr txBox="1">
            <a:spLocks noChangeArrowheads="1"/>
          </p:cNvSpPr>
          <p:nvPr/>
        </p:nvSpPr>
        <p:spPr bwMode="auto">
          <a:xfrm>
            <a:off x="433834" y="3929063"/>
            <a:ext cx="71737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因此只需把 </a:t>
            </a:r>
            <a:r>
              <a:rPr kumimoji="0" lang="en-US" altLang="zh-CN" sz="2800" b="1" i="1" dirty="0">
                <a:latin typeface="+mn-lt"/>
                <a:ea typeface="黑体" pitchFamily="2" charset="-122"/>
              </a:rPr>
              <a:t>D</a:t>
            </a:r>
            <a:r>
              <a:rPr kumimoji="0" lang="en-US" altLang="zh-CN" sz="2800" b="1" dirty="0">
                <a:latin typeface="+mn-lt"/>
                <a:ea typeface="黑体" pitchFamily="2" charset="-122"/>
              </a:rPr>
              <a:t> </a:t>
            </a:r>
            <a:r>
              <a:rPr kumimoji="0" lang="zh-CN" altLang="en-US" sz="2800" b="1" dirty="0">
                <a:latin typeface="+mn-lt"/>
                <a:ea typeface="黑体" pitchFamily="2" charset="-122"/>
              </a:rPr>
              <a:t>的第 </a:t>
            </a:r>
            <a:r>
              <a:rPr lang="en-US" altLang="zh-CN" sz="2800" b="1" dirty="0">
                <a:latin typeface="+mn-lt"/>
                <a:ea typeface="黑体" pitchFamily="2" charset="-122"/>
              </a:rPr>
              <a:t>4</a:t>
            </a:r>
            <a:r>
              <a:rPr kumimoji="0" lang="en-US" altLang="zh-CN" sz="2800" b="1" dirty="0" smtClean="0">
                <a:latin typeface="+mn-lt"/>
                <a:ea typeface="黑体" pitchFamily="2" charset="-122"/>
              </a:rPr>
              <a:t> </a:t>
            </a:r>
            <a:r>
              <a:rPr kumimoji="0" lang="zh-CN" altLang="en-US" sz="2800" b="1" dirty="0">
                <a:latin typeface="+mn-lt"/>
                <a:ea typeface="黑体" pitchFamily="2" charset="-122"/>
              </a:rPr>
              <a:t>个字节转换成二进制。</a:t>
            </a:r>
          </a:p>
        </p:txBody>
      </p:sp>
      <p:sp>
        <p:nvSpPr>
          <p:cNvPr id="15" name="Text Box 10"/>
          <p:cNvSpPr txBox="1">
            <a:spLocks noChangeArrowheads="1"/>
          </p:cNvSpPr>
          <p:nvPr/>
        </p:nvSpPr>
        <p:spPr bwMode="auto">
          <a:xfrm>
            <a:off x="1686525" y="4400907"/>
            <a:ext cx="7485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a:t>
            </a:r>
            <a:r>
              <a:rPr kumimoji="0" lang="en-US" altLang="zh-CN" sz="2800" b="1" dirty="0" smtClean="0">
                <a:solidFill>
                  <a:srgbClr val="0000FF"/>
                </a:solidFill>
                <a:latin typeface="+mn-lt"/>
                <a:ea typeface="黑体" pitchFamily="2" charset="-122"/>
              </a:rPr>
              <a:t>   11111111 </a:t>
            </a:r>
            <a:r>
              <a:rPr kumimoji="0" lang="en-US" altLang="zh-CN" sz="2800" b="1" dirty="0">
                <a:solidFill>
                  <a:srgbClr val="0000FF"/>
                </a:solidFill>
                <a:latin typeface="+mn-lt"/>
                <a:ea typeface="黑体" pitchFamily="2" charset="-122"/>
              </a:rPr>
              <a:t>11111111 </a:t>
            </a:r>
            <a:r>
              <a:rPr kumimoji="0" lang="en-US" altLang="zh-CN" sz="2800" b="1" dirty="0" smtClean="0">
                <a:solidFill>
                  <a:srgbClr val="0000FF"/>
                </a:solidFill>
                <a:latin typeface="+mn-lt"/>
                <a:ea typeface="黑体" pitchFamily="2" charset="-122"/>
              </a:rPr>
              <a:t>11111111 10000000</a:t>
            </a:r>
            <a:endParaRPr kumimoji="0" lang="en-US" altLang="zh-CN" sz="2800" b="1" dirty="0">
              <a:solidFill>
                <a:srgbClr val="0000FF"/>
              </a:solidFill>
              <a:latin typeface="+mn-lt"/>
              <a:ea typeface="黑体" pitchFamily="2" charset="-122"/>
            </a:endParaRPr>
          </a:p>
        </p:txBody>
      </p:sp>
      <p:sp>
        <p:nvSpPr>
          <p:cNvPr id="16" name="Line 11"/>
          <p:cNvSpPr>
            <a:spLocks noChangeShapeType="1"/>
          </p:cNvSpPr>
          <p:nvPr/>
        </p:nvSpPr>
        <p:spPr bwMode="auto">
          <a:xfrm>
            <a:off x="325884" y="5423257"/>
            <a:ext cx="88201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Text Box 12"/>
          <p:cNvSpPr txBox="1">
            <a:spLocks noChangeArrowheads="1"/>
          </p:cNvSpPr>
          <p:nvPr/>
        </p:nvSpPr>
        <p:spPr bwMode="auto">
          <a:xfrm>
            <a:off x="2978596" y="5496282"/>
            <a:ext cx="61702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206.           0.       </a:t>
            </a:r>
            <a:r>
              <a:rPr kumimoji="0" lang="en-US" altLang="zh-CN" sz="2800" b="1" dirty="0" smtClean="0">
                <a:solidFill>
                  <a:srgbClr val="0000FF"/>
                </a:solidFill>
                <a:latin typeface="+mn-lt"/>
                <a:ea typeface="黑体" pitchFamily="2" charset="-122"/>
              </a:rPr>
              <a:t>       71.    10000000</a:t>
            </a:r>
            <a:endParaRPr kumimoji="0" lang="en-US" altLang="zh-CN" sz="2800" b="1" dirty="0">
              <a:solidFill>
                <a:srgbClr val="0000FF"/>
              </a:solidFill>
              <a:latin typeface="+mn-lt"/>
              <a:ea typeface="黑体" pitchFamily="2" charset="-122"/>
            </a:endParaRPr>
          </a:p>
        </p:txBody>
      </p:sp>
      <p:sp>
        <p:nvSpPr>
          <p:cNvPr id="18" name="Text Box 13"/>
          <p:cNvSpPr txBox="1">
            <a:spLocks noChangeArrowheads="1"/>
          </p:cNvSpPr>
          <p:nvPr/>
        </p:nvSpPr>
        <p:spPr bwMode="auto">
          <a:xfrm>
            <a:off x="2648744" y="5949280"/>
            <a:ext cx="47436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latin typeface="+mn-lt"/>
                <a:ea typeface="黑体" pitchFamily="2" charset="-122"/>
              </a:rPr>
              <a:t>与 </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206.0.71.128/25 </a:t>
            </a:r>
            <a:r>
              <a:rPr kumimoji="0" lang="zh-CN" altLang="en-US" sz="3200" b="1" i="0" u="none" strike="noStrike" kern="0" cap="none" spc="0" normalizeH="0" baseline="0" noProof="0" dirty="0" smtClean="0">
                <a:ln>
                  <a:noFill/>
                </a:ln>
                <a:solidFill>
                  <a:srgbClr val="FF0000"/>
                </a:solidFill>
                <a:effectLst/>
                <a:uLnTx/>
                <a:uFillTx/>
                <a:latin typeface="+mn-lt"/>
                <a:ea typeface="黑体" pitchFamily="2" charset="-122"/>
              </a:rPr>
              <a:t>匹配</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a:t>
            </a:r>
            <a:endParaRPr kumimoji="0" lang="zh-CN" altLang="en-US" sz="3200" b="1" i="0" u="none" strike="noStrike" kern="0" cap="none" spc="0" normalizeH="0" baseline="0" noProof="0" dirty="0">
              <a:ln>
                <a:noFill/>
              </a:ln>
              <a:solidFill>
                <a:srgbClr val="FF0000"/>
              </a:solidFill>
              <a:effectLst/>
              <a:uLnTx/>
              <a:uFillTx/>
              <a:latin typeface="+mn-lt"/>
              <a:ea typeface="黑体" pitchFamily="2" charset="-122"/>
            </a:endParaRPr>
          </a:p>
        </p:txBody>
      </p:sp>
    </p:spTree>
    <p:extLst>
      <p:ext uri="{BB962C8B-B14F-4D97-AF65-F5344CB8AC3E}">
        <p14:creationId xmlns:p14="http://schemas.microsoft.com/office/powerpoint/2010/main" val="409454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2" name="矩形 1"/>
          <p:cNvSpPr/>
          <p:nvPr/>
        </p:nvSpPr>
        <p:spPr>
          <a:xfrm>
            <a:off x="776536" y="1196752"/>
            <a:ext cx="8712968" cy="2246769"/>
          </a:xfrm>
          <a:prstGeom prst="rect">
            <a:avLst/>
          </a:prstGeom>
        </p:spPr>
        <p:txBody>
          <a:bodyPr wrap="square">
            <a:spAutoFit/>
          </a:bodyPr>
          <a:lstStyle/>
          <a:p>
            <a:pPr>
              <a:buFont typeface="Wingdings" pitchFamily="2" charset="2"/>
              <a:buNone/>
            </a:pPr>
            <a:r>
              <a:rPr lang="en-US" altLang="zh-CN" sz="2800" b="1" i="1" dirty="0">
                <a:solidFill>
                  <a:srgbClr val="0000CC"/>
                </a:solidFill>
                <a:latin typeface="+mn-lt"/>
                <a:ea typeface="黑体" pitchFamily="2" charset="-122"/>
              </a:rPr>
              <a:t>D </a:t>
            </a:r>
            <a:r>
              <a:rPr lang="en-US" altLang="zh-CN" sz="2800" b="1" dirty="0">
                <a:solidFill>
                  <a:srgbClr val="FF0000"/>
                </a:solidFill>
                <a:latin typeface="+mn-lt"/>
                <a:ea typeface="黑体" pitchFamily="2" charset="-122"/>
              </a:rPr>
              <a:t>AND</a:t>
            </a:r>
            <a:r>
              <a:rPr lang="en-US" altLang="zh-CN" sz="2800" b="1" dirty="0">
                <a:solidFill>
                  <a:srgbClr val="0000CC"/>
                </a:solidFill>
                <a:latin typeface="+mn-lt"/>
                <a:ea typeface="黑体" pitchFamily="2" charset="-122"/>
              </a:rPr>
              <a:t> (11111111 11111111 11111100 00000000)</a:t>
            </a:r>
          </a:p>
          <a:p>
            <a:pPr>
              <a:buFont typeface="Wingdings" pitchFamily="2" charset="2"/>
              <a:buNone/>
            </a:pPr>
            <a:r>
              <a:rPr lang="en-US" altLang="zh-CN" sz="2800" b="1" dirty="0">
                <a:solidFill>
                  <a:srgbClr val="0000CC"/>
                </a:solidFill>
                <a:latin typeface="+mn-lt"/>
                <a:ea typeface="黑体" pitchFamily="2" charset="-122"/>
              </a:rPr>
              <a:t>          = 206.0.68.0/22            </a:t>
            </a:r>
            <a:r>
              <a:rPr lang="zh-CN" altLang="en-US" sz="2800" b="1" dirty="0" smtClean="0">
                <a:solidFill>
                  <a:srgbClr val="C00000"/>
                </a:solidFill>
                <a:latin typeface="+mn-lt"/>
                <a:ea typeface="黑体" pitchFamily="2" charset="-122"/>
              </a:rPr>
              <a:t>匹配</a:t>
            </a:r>
            <a:endParaRPr lang="en-US" altLang="zh-CN" sz="2800" b="1" dirty="0" smtClean="0">
              <a:solidFill>
                <a:srgbClr val="C00000"/>
              </a:solidFill>
              <a:latin typeface="+mn-lt"/>
              <a:ea typeface="黑体" pitchFamily="2" charset="-122"/>
            </a:endParaRPr>
          </a:p>
          <a:p>
            <a:pPr>
              <a:buFont typeface="Wingdings" pitchFamily="2" charset="2"/>
              <a:buNone/>
            </a:pPr>
            <a:endParaRPr lang="zh-CN" altLang="en-US" sz="2800" b="1" i="1" dirty="0">
              <a:solidFill>
                <a:srgbClr val="0000CC"/>
              </a:solidFill>
              <a:latin typeface="+mn-lt"/>
              <a:ea typeface="黑体" pitchFamily="2" charset="-122"/>
            </a:endParaRPr>
          </a:p>
          <a:p>
            <a:pPr>
              <a:buFont typeface="Wingdings" pitchFamily="2" charset="2"/>
              <a:buNone/>
            </a:pPr>
            <a:r>
              <a:rPr lang="en-US" altLang="zh-CN" sz="2800" b="1" i="1" dirty="0">
                <a:solidFill>
                  <a:srgbClr val="0000CC"/>
                </a:solidFill>
                <a:latin typeface="+mn-lt"/>
                <a:ea typeface="黑体" pitchFamily="2" charset="-122"/>
              </a:rPr>
              <a:t>D </a:t>
            </a:r>
            <a:r>
              <a:rPr lang="en-US" altLang="zh-CN" sz="2800" b="1" dirty="0">
                <a:solidFill>
                  <a:srgbClr val="FF0000"/>
                </a:solidFill>
                <a:latin typeface="+mn-lt"/>
                <a:ea typeface="黑体" pitchFamily="2" charset="-122"/>
              </a:rPr>
              <a:t>AND</a:t>
            </a:r>
            <a:r>
              <a:rPr lang="en-US" altLang="zh-CN" sz="2800" b="1" dirty="0">
                <a:solidFill>
                  <a:srgbClr val="0000CC"/>
                </a:solidFill>
                <a:latin typeface="+mn-lt"/>
                <a:ea typeface="黑体" pitchFamily="2" charset="-122"/>
              </a:rPr>
              <a:t> (11111111 11111111 11111111 10000000)</a:t>
            </a:r>
          </a:p>
          <a:p>
            <a:pPr>
              <a:buFont typeface="Wingdings" pitchFamily="2" charset="2"/>
              <a:buNone/>
            </a:pPr>
            <a:r>
              <a:rPr lang="en-US" altLang="zh-CN" sz="2800" b="1" dirty="0">
                <a:solidFill>
                  <a:srgbClr val="0000CC"/>
                </a:solidFill>
                <a:latin typeface="+mn-lt"/>
                <a:ea typeface="黑体" pitchFamily="2" charset="-122"/>
              </a:rPr>
              <a:t>         = 206.0.71.128/25         </a:t>
            </a:r>
            <a:r>
              <a:rPr lang="zh-CN" altLang="en-US" sz="2800" b="1" dirty="0">
                <a:solidFill>
                  <a:srgbClr val="C00000"/>
                </a:solidFill>
                <a:latin typeface="+mn-lt"/>
                <a:ea typeface="黑体" pitchFamily="2" charset="-122"/>
              </a:rPr>
              <a:t>匹配</a:t>
            </a:r>
          </a:p>
        </p:txBody>
      </p:sp>
      <p:sp>
        <p:nvSpPr>
          <p:cNvPr id="22" name="Line 10"/>
          <p:cNvSpPr>
            <a:spLocks noChangeShapeType="1"/>
          </p:cNvSpPr>
          <p:nvPr/>
        </p:nvSpPr>
        <p:spPr bwMode="auto">
          <a:xfrm>
            <a:off x="1928664" y="3443521"/>
            <a:ext cx="4523052"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919537" y="3933056"/>
            <a:ext cx="8426965" cy="1129348"/>
          </a:xfrm>
          <a:prstGeom prst="rect">
            <a:avLst/>
          </a:prstGeom>
          <a:solidFill>
            <a:srgbClr val="FFFF66"/>
          </a:solidFill>
          <a:ln>
            <a:solidFill>
              <a:srgbClr val="000099"/>
            </a:solidFill>
          </a:ln>
        </p:spPr>
        <p:txBody>
          <a:bodyPr wrap="square">
            <a:spAutoFit/>
          </a:bodyPr>
          <a:lstStyle/>
          <a:p>
            <a:pPr>
              <a:lnSpc>
                <a:spcPct val="110000"/>
              </a:lnSpc>
            </a:pPr>
            <a:r>
              <a:rPr lang="zh-CN" altLang="en-US" sz="3200" b="1" dirty="0">
                <a:solidFill>
                  <a:srgbClr val="0000CC"/>
                </a:solidFill>
                <a:latin typeface="+mn-lt"/>
                <a:ea typeface="黑体" pitchFamily="2" charset="-122"/>
              </a:rPr>
              <a:t>选择两个匹配的地址中更具体的一个，即选择</a:t>
            </a:r>
            <a:r>
              <a:rPr lang="zh-CN" altLang="en-US" sz="3200" b="1" dirty="0">
                <a:solidFill>
                  <a:srgbClr val="FF0000"/>
                </a:solidFill>
                <a:latin typeface="+mn-lt"/>
                <a:ea typeface="黑体" pitchFamily="2" charset="-122"/>
              </a:rPr>
              <a:t>最长前缀的地址</a:t>
            </a:r>
            <a:r>
              <a:rPr lang="zh-CN" altLang="en-US" sz="3200" b="1" dirty="0">
                <a:solidFill>
                  <a:srgbClr val="0000CC"/>
                </a:solidFill>
                <a:latin typeface="+mn-lt"/>
                <a:ea typeface="黑体" pitchFamily="2" charset="-122"/>
              </a:rPr>
              <a:t>。 </a:t>
            </a:r>
          </a:p>
        </p:txBody>
      </p:sp>
    </p:spTree>
    <p:extLst>
      <p:ext uri="{BB962C8B-B14F-4D97-AF65-F5344CB8AC3E}">
        <p14:creationId xmlns:p14="http://schemas.microsoft.com/office/powerpoint/2010/main" val="36757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0"/>
                            </p:stCondLst>
                            <p:childTnLst>
                              <p:par>
                                <p:cTn id="20" presetID="1" presetClass="entr" presetSubtype="0" repeatCount="300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500"/>
                                  </p:stCondLst>
                                  <p:childTnLst>
                                    <p:anim calcmode="discrete" valueType="str">
                                      <p:cBhvr>
                                        <p:cTn id="2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42950" y="581670"/>
            <a:ext cx="8420100" cy="2127250"/>
          </a:xfrm>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a:xfrm>
            <a:off x="1485900" y="3774306"/>
            <a:ext cx="6934200" cy="1454894"/>
          </a:xfrm>
        </p:spPr>
        <p:txBody>
          <a:bodyPr/>
          <a:lstStyle/>
          <a:p>
            <a:r>
              <a:rPr lang="en-US" altLang="zh-CN" dirty="0" smtClean="0">
                <a:ea typeface="宋体" pitchFamily="2" charset="-122"/>
              </a:rPr>
              <a:t>ARP/RARP</a:t>
            </a:r>
            <a:endParaRPr lang="zh-CN" altLang="en-US" dirty="0">
              <a:ea typeface="宋体" pitchFamily="2" charset="-122"/>
            </a:endParaRPr>
          </a:p>
        </p:txBody>
      </p:sp>
    </p:spTree>
    <p:extLst>
      <p:ext uri="{BB962C8B-B14F-4D97-AF65-F5344CB8AC3E}">
        <p14:creationId xmlns:p14="http://schemas.microsoft.com/office/powerpoint/2010/main" val="495143389"/>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dirty="0"/>
              <a:t>4.2.3  </a:t>
            </a:r>
            <a:r>
              <a:rPr lang="en-US" altLang="zh-CN" dirty="0" smtClean="0"/>
              <a:t>IP </a:t>
            </a:r>
            <a:r>
              <a:rPr lang="zh-CN" altLang="zh-CN" dirty="0" smtClean="0"/>
              <a:t>地址</a:t>
            </a:r>
            <a:r>
              <a:rPr lang="zh-CN" altLang="zh-CN" dirty="0"/>
              <a:t>与硬件地址</a:t>
            </a:r>
            <a:endParaRPr lang="zh-CN" altLang="en-US" dirty="0"/>
          </a:p>
        </p:txBody>
      </p:sp>
      <p:sp>
        <p:nvSpPr>
          <p:cNvPr id="2" name="内容占位符 1"/>
          <p:cNvSpPr>
            <a:spLocks noGrp="1"/>
          </p:cNvSpPr>
          <p:nvPr>
            <p:ph idx="1"/>
          </p:nvPr>
        </p:nvSpPr>
        <p:spPr/>
        <p:txBody>
          <a:bodyPr/>
          <a:lstStyle/>
          <a:p>
            <a:r>
              <a:rPr lang="en-US" altLang="zh-CN" dirty="0" smtClean="0"/>
              <a:t>IP </a:t>
            </a:r>
            <a:r>
              <a:rPr lang="zh-CN" altLang="zh-CN" dirty="0" smtClean="0"/>
              <a:t>地址</a:t>
            </a:r>
            <a:r>
              <a:rPr lang="zh-CN" altLang="zh-CN" dirty="0"/>
              <a:t>与硬件</a:t>
            </a:r>
            <a:r>
              <a:rPr lang="zh-CN" altLang="zh-CN" dirty="0" smtClean="0"/>
              <a:t>地址</a:t>
            </a:r>
            <a:r>
              <a:rPr lang="zh-CN" altLang="en-US" dirty="0" smtClean="0"/>
              <a:t>是不同的地址。</a:t>
            </a:r>
            <a:endParaRPr lang="en-US" altLang="zh-CN" dirty="0" smtClean="0"/>
          </a:p>
          <a:p>
            <a:r>
              <a:rPr lang="zh-CN" altLang="zh-CN" dirty="0"/>
              <a:t>从层次的角度看</a:t>
            </a:r>
            <a:r>
              <a:rPr lang="zh-CN" altLang="zh-CN" dirty="0" smtClean="0"/>
              <a:t>，</a:t>
            </a:r>
            <a:endParaRPr lang="en-US" altLang="zh-CN" dirty="0" smtClean="0"/>
          </a:p>
          <a:p>
            <a:pPr lvl="1"/>
            <a:r>
              <a:rPr lang="zh-CN" altLang="en-US" dirty="0" smtClean="0">
                <a:solidFill>
                  <a:srgbClr val="FF0000"/>
                </a:solidFill>
              </a:rPr>
              <a:t>硬件地址（或</a:t>
            </a:r>
            <a:r>
              <a:rPr lang="zh-CN" altLang="zh-CN" dirty="0" smtClean="0">
                <a:solidFill>
                  <a:srgbClr val="FF0000"/>
                </a:solidFill>
              </a:rPr>
              <a:t>物理地址</a:t>
            </a:r>
            <a:r>
              <a:rPr lang="zh-CN" altLang="en-US" dirty="0" smtClean="0">
                <a:solidFill>
                  <a:srgbClr val="FF0000"/>
                </a:solidFill>
              </a:rPr>
              <a:t>）</a:t>
            </a:r>
            <a:r>
              <a:rPr lang="zh-CN" altLang="zh-CN" dirty="0" smtClean="0"/>
              <a:t>是</a:t>
            </a:r>
            <a:r>
              <a:rPr lang="zh-CN" altLang="zh-CN" dirty="0"/>
              <a:t>数据链路层和物理层使用的</a:t>
            </a:r>
            <a:r>
              <a:rPr lang="zh-CN" altLang="zh-CN" dirty="0" smtClean="0"/>
              <a:t>地址</a:t>
            </a:r>
            <a:r>
              <a:rPr lang="zh-CN" altLang="en-US" dirty="0"/>
              <a:t>。</a:t>
            </a:r>
            <a:endParaRPr lang="en-US" altLang="zh-CN" dirty="0" smtClean="0"/>
          </a:p>
          <a:p>
            <a:pPr lvl="1"/>
            <a:r>
              <a:rPr lang="en-US" altLang="zh-CN" dirty="0" smtClean="0">
                <a:solidFill>
                  <a:srgbClr val="FF0000"/>
                </a:solidFill>
              </a:rPr>
              <a:t>IP </a:t>
            </a:r>
            <a:r>
              <a:rPr lang="zh-CN" altLang="zh-CN" dirty="0" smtClean="0">
                <a:solidFill>
                  <a:srgbClr val="FF0000"/>
                </a:solidFill>
              </a:rPr>
              <a:t>地址</a:t>
            </a:r>
            <a:r>
              <a:rPr lang="zh-CN" altLang="zh-CN" dirty="0"/>
              <a:t>是网络层和以上各层使用的地址，是一种</a:t>
            </a:r>
            <a:r>
              <a:rPr lang="zh-CN" altLang="zh-CN" dirty="0">
                <a:solidFill>
                  <a:srgbClr val="0000FF"/>
                </a:solidFill>
              </a:rPr>
              <a:t>逻辑地址</a:t>
            </a:r>
            <a:r>
              <a:rPr lang="zh-CN" altLang="zh-CN" dirty="0"/>
              <a:t>（</a:t>
            </a:r>
            <a:r>
              <a:rPr lang="zh-CN" altLang="zh-CN" dirty="0" smtClean="0"/>
              <a:t>称</a:t>
            </a:r>
            <a:r>
              <a:rPr lang="en-US" altLang="zh-CN" dirty="0" smtClean="0"/>
              <a:t> IP </a:t>
            </a:r>
            <a:r>
              <a:rPr lang="zh-CN" altLang="zh-CN" dirty="0" smtClean="0"/>
              <a:t>地址</a:t>
            </a:r>
            <a:r>
              <a:rPr lang="zh-CN" altLang="zh-CN" dirty="0"/>
              <a:t>是逻辑地址是</a:t>
            </a:r>
            <a:r>
              <a:rPr lang="zh-CN" altLang="zh-CN" dirty="0" smtClean="0"/>
              <a:t>因为</a:t>
            </a:r>
            <a:r>
              <a:rPr lang="en-US" altLang="zh-CN" dirty="0" smtClean="0"/>
              <a:t> IP </a:t>
            </a:r>
            <a:r>
              <a:rPr lang="zh-CN" altLang="zh-CN" dirty="0" smtClean="0"/>
              <a:t>地址</a:t>
            </a:r>
            <a:r>
              <a:rPr lang="zh-CN" altLang="zh-CN" dirty="0"/>
              <a:t>是用软件实现的）。</a:t>
            </a:r>
          </a:p>
          <a:p>
            <a:endParaRPr lang="zh-CN" altLang="en-US" dirty="0"/>
          </a:p>
        </p:txBody>
      </p:sp>
    </p:spTree>
    <p:extLst>
      <p:ext uri="{BB962C8B-B14F-4D97-AF65-F5344CB8AC3E}">
        <p14:creationId xmlns:p14="http://schemas.microsoft.com/office/powerpoint/2010/main" val="4178094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dirty="0"/>
              <a:t>4.2.3  </a:t>
            </a:r>
            <a:r>
              <a:rPr lang="en-US" altLang="zh-CN" dirty="0" smtClean="0"/>
              <a:t>IP </a:t>
            </a:r>
            <a:r>
              <a:rPr lang="zh-CN" altLang="zh-CN" dirty="0" smtClean="0"/>
              <a:t>地址</a:t>
            </a:r>
            <a:r>
              <a:rPr lang="zh-CN" altLang="zh-CN" dirty="0"/>
              <a:t>与硬件地址</a:t>
            </a:r>
            <a:endParaRPr lang="zh-CN" altLang="en-US" dirty="0"/>
          </a:p>
        </p:txBody>
      </p:sp>
      <p:sp>
        <p:nvSpPr>
          <p:cNvPr id="218117" name="Line 5"/>
          <p:cNvSpPr>
            <a:spLocks noChangeShapeType="1"/>
          </p:cNvSpPr>
          <p:nvPr/>
        </p:nvSpPr>
        <p:spPr bwMode="auto">
          <a:xfrm>
            <a:off x="1848777" y="4315867"/>
            <a:ext cx="5647796"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18" name="Line 6"/>
          <p:cNvSpPr>
            <a:spLocks noChangeShapeType="1"/>
          </p:cNvSpPr>
          <p:nvPr/>
        </p:nvSpPr>
        <p:spPr bwMode="auto">
          <a:xfrm>
            <a:off x="2603765" y="3341142"/>
            <a:ext cx="413781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19" name="Line 7"/>
          <p:cNvSpPr>
            <a:spLocks noChangeShapeType="1"/>
          </p:cNvSpPr>
          <p:nvPr/>
        </p:nvSpPr>
        <p:spPr bwMode="auto">
          <a:xfrm>
            <a:off x="3332957" y="2258467"/>
            <a:ext cx="342926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20" name="Rectangle 8"/>
          <p:cNvSpPr>
            <a:spLocks noChangeArrowheads="1"/>
          </p:cNvSpPr>
          <p:nvPr/>
        </p:nvSpPr>
        <p:spPr bwMode="auto">
          <a:xfrm>
            <a:off x="4498975" y="2133055"/>
            <a:ext cx="1128183" cy="180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21" name="Text Box 9"/>
          <p:cNvSpPr txBox="1">
            <a:spLocks noChangeArrowheads="1"/>
          </p:cNvSpPr>
          <p:nvPr/>
        </p:nvSpPr>
        <p:spPr bwMode="auto">
          <a:xfrm>
            <a:off x="4394069" y="2028279"/>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TCP </a:t>
            </a:r>
            <a:r>
              <a:rPr kumimoji="1" lang="zh-CN" altLang="en-US" sz="2400" b="1">
                <a:solidFill>
                  <a:srgbClr val="0000CC"/>
                </a:solidFill>
                <a:latin typeface="+mn-lt"/>
                <a:ea typeface="黑体" pitchFamily="2" charset="-122"/>
              </a:rPr>
              <a:t>报文</a:t>
            </a:r>
          </a:p>
        </p:txBody>
      </p:sp>
      <p:sp>
        <p:nvSpPr>
          <p:cNvPr id="218122" name="Rectangle 10"/>
          <p:cNvSpPr>
            <a:spLocks noChangeArrowheads="1"/>
          </p:cNvSpPr>
          <p:nvPr/>
        </p:nvSpPr>
        <p:spPr bwMode="auto">
          <a:xfrm>
            <a:off x="4156737" y="3237954"/>
            <a:ext cx="1047353" cy="173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23" name="Text Box 11"/>
          <p:cNvSpPr txBox="1">
            <a:spLocks noChangeArrowheads="1"/>
          </p:cNvSpPr>
          <p:nvPr/>
        </p:nvSpPr>
        <p:spPr bwMode="auto">
          <a:xfrm>
            <a:off x="4022594" y="3106193"/>
            <a:ext cx="148232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数据报</a:t>
            </a:r>
          </a:p>
        </p:txBody>
      </p:sp>
      <p:sp>
        <p:nvSpPr>
          <p:cNvPr id="218124" name="Rectangle 12"/>
          <p:cNvSpPr>
            <a:spLocks noChangeArrowheads="1"/>
          </p:cNvSpPr>
          <p:nvPr/>
        </p:nvSpPr>
        <p:spPr bwMode="auto">
          <a:xfrm>
            <a:off x="4220369" y="4225380"/>
            <a:ext cx="889133"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25" name="Text Box 13"/>
          <p:cNvSpPr txBox="1">
            <a:spLocks noChangeArrowheads="1"/>
          </p:cNvSpPr>
          <p:nvPr/>
        </p:nvSpPr>
        <p:spPr bwMode="auto">
          <a:xfrm>
            <a:off x="4115462" y="4079329"/>
            <a:ext cx="128112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MAC </a:t>
            </a:r>
            <a:r>
              <a:rPr kumimoji="1" lang="zh-CN" altLang="en-US" sz="2400" b="1">
                <a:solidFill>
                  <a:srgbClr val="0000CC"/>
                </a:solidFill>
                <a:latin typeface="+mn-lt"/>
                <a:ea typeface="黑体" pitchFamily="2" charset="-122"/>
              </a:rPr>
              <a:t>帧</a:t>
            </a:r>
          </a:p>
        </p:txBody>
      </p:sp>
      <p:sp>
        <p:nvSpPr>
          <p:cNvPr id="218130" name="Line 18"/>
          <p:cNvSpPr>
            <a:spLocks noChangeShapeType="1"/>
          </p:cNvSpPr>
          <p:nvPr/>
        </p:nvSpPr>
        <p:spPr bwMode="auto">
          <a:xfrm>
            <a:off x="2603765" y="3177629"/>
            <a:ext cx="0" cy="40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1" name="Line 19"/>
          <p:cNvSpPr>
            <a:spLocks noChangeShapeType="1"/>
          </p:cNvSpPr>
          <p:nvPr/>
        </p:nvSpPr>
        <p:spPr bwMode="auto">
          <a:xfrm>
            <a:off x="6741583" y="3177629"/>
            <a:ext cx="0" cy="40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2" name="Line 20"/>
          <p:cNvSpPr>
            <a:spLocks noChangeShapeType="1"/>
          </p:cNvSpPr>
          <p:nvPr/>
        </p:nvSpPr>
        <p:spPr bwMode="auto">
          <a:xfrm>
            <a:off x="3346715" y="2052092"/>
            <a:ext cx="13758" cy="55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3" name="Line 21"/>
          <p:cNvSpPr>
            <a:spLocks noChangeShapeType="1"/>
          </p:cNvSpPr>
          <p:nvPr/>
        </p:nvSpPr>
        <p:spPr bwMode="auto">
          <a:xfrm>
            <a:off x="6741583" y="2052092"/>
            <a:ext cx="0" cy="55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4" name="Line 22"/>
          <p:cNvSpPr>
            <a:spLocks noChangeShapeType="1"/>
          </p:cNvSpPr>
          <p:nvPr/>
        </p:nvSpPr>
        <p:spPr bwMode="auto">
          <a:xfrm flipV="1">
            <a:off x="7138856" y="3358604"/>
            <a:ext cx="2495417"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5" name="Rectangle 23"/>
          <p:cNvSpPr>
            <a:spLocks noChangeArrowheads="1"/>
          </p:cNvSpPr>
          <p:nvPr/>
        </p:nvSpPr>
        <p:spPr bwMode="auto">
          <a:xfrm>
            <a:off x="3346715" y="1556792"/>
            <a:ext cx="3394869" cy="487362"/>
          </a:xfrm>
          <a:prstGeom prst="rect">
            <a:avLst/>
          </a:prstGeom>
          <a:solidFill>
            <a:srgbClr val="66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6" name="Line 24"/>
          <p:cNvSpPr>
            <a:spLocks noChangeShapeType="1"/>
          </p:cNvSpPr>
          <p:nvPr/>
        </p:nvSpPr>
        <p:spPr bwMode="auto">
          <a:xfrm flipH="1">
            <a:off x="4089665" y="1556792"/>
            <a:ext cx="0" cy="4873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37" name="Text Box 25"/>
          <p:cNvSpPr txBox="1">
            <a:spLocks noChangeArrowheads="1"/>
          </p:cNvSpPr>
          <p:nvPr/>
        </p:nvSpPr>
        <p:spPr bwMode="auto">
          <a:xfrm>
            <a:off x="4636558" y="155838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应用层数据</a:t>
            </a:r>
          </a:p>
        </p:txBody>
      </p:sp>
      <p:sp>
        <p:nvSpPr>
          <p:cNvPr id="218138" name="Text Box 26"/>
          <p:cNvSpPr txBox="1">
            <a:spLocks noChangeArrowheads="1"/>
          </p:cNvSpPr>
          <p:nvPr/>
        </p:nvSpPr>
        <p:spPr bwMode="auto">
          <a:xfrm>
            <a:off x="3319198" y="155996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首部</a:t>
            </a:r>
          </a:p>
        </p:txBody>
      </p:sp>
      <p:sp>
        <p:nvSpPr>
          <p:cNvPr id="218139" name="Rectangle 27"/>
          <p:cNvSpPr>
            <a:spLocks noChangeArrowheads="1"/>
          </p:cNvSpPr>
          <p:nvPr/>
        </p:nvSpPr>
        <p:spPr bwMode="auto">
          <a:xfrm>
            <a:off x="2603765" y="2610892"/>
            <a:ext cx="4137819" cy="487362"/>
          </a:xfrm>
          <a:prstGeom prst="rect">
            <a:avLst/>
          </a:prstGeom>
          <a:solidFill>
            <a:srgbClr val="FFFF66"/>
          </a:solidFill>
          <a:ln w="28575">
            <a:solidFill>
              <a:schemeClr val="tx1"/>
            </a:solidFill>
            <a:miter lim="800000"/>
            <a:headEnd/>
            <a:tailEnd/>
          </a:ln>
          <a:effectLst/>
          <a:extLst/>
        </p:spPr>
        <p:txBody>
          <a:bodyPr wrap="none" anchor="ctr"/>
          <a:lstStyle/>
          <a:p>
            <a:endParaRPr lang="zh-CN" altLang="en-US" sz="2000" b="1">
              <a:solidFill>
                <a:srgbClr val="0000CC"/>
              </a:solidFill>
              <a:latin typeface="+mn-lt"/>
              <a:ea typeface="黑体" pitchFamily="2" charset="-122"/>
            </a:endParaRPr>
          </a:p>
        </p:txBody>
      </p:sp>
      <p:sp>
        <p:nvSpPr>
          <p:cNvPr id="218140" name="Line 28"/>
          <p:cNvSpPr>
            <a:spLocks noChangeShapeType="1"/>
          </p:cNvSpPr>
          <p:nvPr/>
        </p:nvSpPr>
        <p:spPr bwMode="auto">
          <a:xfrm>
            <a:off x="3346715" y="2610892"/>
            <a:ext cx="0" cy="4873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41" name="Text Box 29"/>
          <p:cNvSpPr txBox="1">
            <a:spLocks noChangeArrowheads="1"/>
          </p:cNvSpPr>
          <p:nvPr/>
        </p:nvSpPr>
        <p:spPr bwMode="auto">
          <a:xfrm>
            <a:off x="2577968" y="260295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首部</a:t>
            </a:r>
          </a:p>
        </p:txBody>
      </p:sp>
      <p:sp>
        <p:nvSpPr>
          <p:cNvPr id="218142" name="Rectangle 30"/>
          <p:cNvSpPr>
            <a:spLocks noChangeArrowheads="1"/>
          </p:cNvSpPr>
          <p:nvPr/>
        </p:nvSpPr>
        <p:spPr bwMode="auto">
          <a:xfrm>
            <a:off x="1872854" y="3614192"/>
            <a:ext cx="741230" cy="457200"/>
          </a:xfrm>
          <a:prstGeom prst="rect">
            <a:avLst/>
          </a:prstGeom>
          <a:solidFill>
            <a:srgbClr val="66FFFF"/>
          </a:solidFill>
          <a:ln>
            <a:noFill/>
          </a:ln>
          <a:effectLst/>
          <a:extLst/>
        </p:spPr>
        <p:txBody>
          <a:bodyPr wrap="none" anchor="ctr"/>
          <a:lstStyle/>
          <a:p>
            <a:endParaRPr lang="zh-CN" altLang="en-US" sz="2000" b="1">
              <a:solidFill>
                <a:srgbClr val="0000CC"/>
              </a:solidFill>
              <a:latin typeface="+mn-lt"/>
              <a:ea typeface="黑体" pitchFamily="2" charset="-122"/>
            </a:endParaRPr>
          </a:p>
        </p:txBody>
      </p:sp>
      <p:sp>
        <p:nvSpPr>
          <p:cNvPr id="218143" name="Rectangle 31"/>
          <p:cNvSpPr>
            <a:spLocks noChangeArrowheads="1"/>
          </p:cNvSpPr>
          <p:nvPr/>
        </p:nvSpPr>
        <p:spPr bwMode="auto">
          <a:xfrm>
            <a:off x="1862536" y="3584030"/>
            <a:ext cx="5621998" cy="487363"/>
          </a:xfrm>
          <a:prstGeom prst="rect">
            <a:avLst/>
          </a:prstGeom>
          <a:solidFill>
            <a:srgbClr val="66FFFF"/>
          </a:solidFill>
          <a:ln w="28575">
            <a:solidFill>
              <a:schemeClr val="tx1"/>
            </a:solidFill>
            <a:miter lim="800000"/>
            <a:headEnd/>
            <a:tailEnd/>
          </a:ln>
          <a:effectLst/>
          <a:extLst/>
        </p:spPr>
        <p:txBody>
          <a:bodyPr wrap="none" anchor="ctr"/>
          <a:lstStyle/>
          <a:p>
            <a:endParaRPr lang="zh-CN" altLang="en-US" sz="2000" b="1">
              <a:solidFill>
                <a:srgbClr val="0000CC"/>
              </a:solidFill>
              <a:latin typeface="+mn-lt"/>
              <a:ea typeface="黑体" pitchFamily="2" charset="-122"/>
            </a:endParaRPr>
          </a:p>
        </p:txBody>
      </p:sp>
      <p:sp>
        <p:nvSpPr>
          <p:cNvPr id="218144" name="Line 32"/>
          <p:cNvSpPr>
            <a:spLocks noChangeShapeType="1"/>
          </p:cNvSpPr>
          <p:nvPr/>
        </p:nvSpPr>
        <p:spPr bwMode="auto">
          <a:xfrm>
            <a:off x="2603765" y="3584030"/>
            <a:ext cx="0" cy="487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45" name="Line 33"/>
          <p:cNvSpPr>
            <a:spLocks noChangeShapeType="1"/>
          </p:cNvSpPr>
          <p:nvPr/>
        </p:nvSpPr>
        <p:spPr bwMode="auto">
          <a:xfrm>
            <a:off x="6741583" y="3584030"/>
            <a:ext cx="0" cy="487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218146" name="Text Box 34"/>
          <p:cNvSpPr txBox="1">
            <a:spLocks noChangeArrowheads="1"/>
          </p:cNvSpPr>
          <p:nvPr/>
        </p:nvSpPr>
        <p:spPr bwMode="auto">
          <a:xfrm>
            <a:off x="6681414" y="3573016"/>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尾部</a:t>
            </a:r>
          </a:p>
        </p:txBody>
      </p:sp>
      <p:sp>
        <p:nvSpPr>
          <p:cNvPr id="218147" name="Text Box 35"/>
          <p:cNvSpPr txBox="1">
            <a:spLocks noChangeArrowheads="1"/>
          </p:cNvSpPr>
          <p:nvPr/>
        </p:nvSpPr>
        <p:spPr bwMode="auto">
          <a:xfrm>
            <a:off x="1850496" y="357926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首部</a:t>
            </a:r>
          </a:p>
        </p:txBody>
      </p:sp>
      <p:grpSp>
        <p:nvGrpSpPr>
          <p:cNvPr id="218161" name="Group 49"/>
          <p:cNvGrpSpPr>
            <a:grpSpLocks/>
          </p:cNvGrpSpPr>
          <p:nvPr/>
        </p:nvGrpSpPr>
        <p:grpSpPr bwMode="auto">
          <a:xfrm>
            <a:off x="313002" y="2890294"/>
            <a:ext cx="9335029" cy="1820863"/>
            <a:chOff x="182" y="2409"/>
            <a:chExt cx="5428" cy="1147"/>
          </a:xfrm>
        </p:grpSpPr>
        <p:grpSp>
          <p:nvGrpSpPr>
            <p:cNvPr id="218157" name="Group 45"/>
            <p:cNvGrpSpPr>
              <a:grpSpLocks/>
            </p:cNvGrpSpPr>
            <p:nvPr/>
          </p:nvGrpSpPr>
          <p:grpSpPr bwMode="auto">
            <a:xfrm>
              <a:off x="4423" y="2709"/>
              <a:ext cx="1187" cy="847"/>
              <a:chOff x="4423" y="2709"/>
              <a:chExt cx="1187" cy="847"/>
            </a:xfrm>
          </p:grpSpPr>
          <p:sp>
            <p:nvSpPr>
              <p:cNvPr id="218127" name="AutoShape 15"/>
              <p:cNvSpPr>
                <a:spLocks noChangeArrowheads="1"/>
              </p:cNvSpPr>
              <p:nvPr/>
            </p:nvSpPr>
            <p:spPr bwMode="auto">
              <a:xfrm flipV="1">
                <a:off x="4831" y="2709"/>
                <a:ext cx="186" cy="358"/>
              </a:xfrm>
              <a:prstGeom prst="upArrow">
                <a:avLst>
                  <a:gd name="adj1" fmla="val 50000"/>
                  <a:gd name="adj2" fmla="val 81801"/>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1">
                  <a:solidFill>
                    <a:srgbClr val="0000CC"/>
                  </a:solidFill>
                  <a:latin typeface="+mn-lt"/>
                  <a:ea typeface="黑体" pitchFamily="2" charset="-122"/>
                </a:endParaRPr>
              </a:p>
            </p:txBody>
          </p:sp>
          <p:sp>
            <p:nvSpPr>
              <p:cNvPr id="218129" name="Text Box 17"/>
              <p:cNvSpPr txBox="1">
                <a:spLocks noChangeArrowheads="1"/>
              </p:cNvSpPr>
              <p:nvPr/>
            </p:nvSpPr>
            <p:spPr bwMode="auto">
              <a:xfrm>
                <a:off x="4423" y="3033"/>
                <a:ext cx="11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链路层及以下</a:t>
                </a:r>
              </a:p>
              <a:p>
                <a:r>
                  <a:rPr kumimoji="1" lang="zh-CN" altLang="en-US" sz="2400" b="1" dirty="0">
                    <a:solidFill>
                      <a:srgbClr val="0000CC"/>
                    </a:solidFill>
                    <a:latin typeface="+mn-lt"/>
                    <a:ea typeface="黑体" pitchFamily="2" charset="-122"/>
                  </a:rPr>
                  <a:t>使用硬件地址</a:t>
                </a:r>
              </a:p>
            </p:txBody>
          </p:sp>
        </p:grpSp>
        <p:grpSp>
          <p:nvGrpSpPr>
            <p:cNvPr id="218159" name="Group 47"/>
            <p:cNvGrpSpPr>
              <a:grpSpLocks/>
            </p:cNvGrpSpPr>
            <p:nvPr/>
          </p:nvGrpSpPr>
          <p:grpSpPr bwMode="auto">
            <a:xfrm>
              <a:off x="182" y="2409"/>
              <a:ext cx="835" cy="291"/>
              <a:chOff x="182" y="2409"/>
              <a:chExt cx="835" cy="291"/>
            </a:xfrm>
          </p:grpSpPr>
          <p:sp>
            <p:nvSpPr>
              <p:cNvPr id="218149" name="AutoShape 37"/>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66FF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218150" name="Text Box 38"/>
              <p:cNvSpPr txBox="1">
                <a:spLocks noChangeArrowheads="1"/>
              </p:cNvSpPr>
              <p:nvPr/>
            </p:nvSpPr>
            <p:spPr bwMode="auto">
              <a:xfrm>
                <a:off x="190" y="2409"/>
                <a:ext cx="8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硬件地址</a:t>
                </a:r>
              </a:p>
            </p:txBody>
          </p:sp>
        </p:grpSp>
      </p:grpSp>
      <p:grpSp>
        <p:nvGrpSpPr>
          <p:cNvPr id="218160" name="Group 48"/>
          <p:cNvGrpSpPr>
            <a:grpSpLocks/>
          </p:cNvGrpSpPr>
          <p:nvPr/>
        </p:nvGrpSpPr>
        <p:grpSpPr bwMode="auto">
          <a:xfrm>
            <a:off x="1583929" y="1953668"/>
            <a:ext cx="8074421" cy="1412875"/>
            <a:chOff x="921" y="1819"/>
            <a:chExt cx="4695" cy="890"/>
          </a:xfrm>
        </p:grpSpPr>
        <p:grpSp>
          <p:nvGrpSpPr>
            <p:cNvPr id="218156" name="Group 44"/>
            <p:cNvGrpSpPr>
              <a:grpSpLocks/>
            </p:cNvGrpSpPr>
            <p:nvPr/>
          </p:nvGrpSpPr>
          <p:grpSpPr bwMode="auto">
            <a:xfrm>
              <a:off x="4429" y="1854"/>
              <a:ext cx="1187" cy="855"/>
              <a:chOff x="4429" y="1854"/>
              <a:chExt cx="1187" cy="855"/>
            </a:xfrm>
          </p:grpSpPr>
          <p:sp>
            <p:nvSpPr>
              <p:cNvPr id="218126" name="AutoShape 14"/>
              <p:cNvSpPr>
                <a:spLocks noChangeArrowheads="1"/>
              </p:cNvSpPr>
              <p:nvPr/>
            </p:nvSpPr>
            <p:spPr bwMode="auto">
              <a:xfrm>
                <a:off x="4831" y="2352"/>
                <a:ext cx="186" cy="357"/>
              </a:xfrm>
              <a:prstGeom prst="upArrow">
                <a:avLst>
                  <a:gd name="adj1" fmla="val 50000"/>
                  <a:gd name="adj2" fmla="val 6947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1">
                  <a:solidFill>
                    <a:srgbClr val="0000CC"/>
                  </a:solidFill>
                  <a:latin typeface="+mn-lt"/>
                  <a:ea typeface="黑体" pitchFamily="2" charset="-122"/>
                </a:endParaRPr>
              </a:p>
            </p:txBody>
          </p:sp>
          <p:sp>
            <p:nvSpPr>
              <p:cNvPr id="218128" name="Text Box 16"/>
              <p:cNvSpPr txBox="1">
                <a:spLocks noChangeArrowheads="1"/>
              </p:cNvSpPr>
              <p:nvPr/>
            </p:nvSpPr>
            <p:spPr bwMode="auto">
              <a:xfrm>
                <a:off x="4429" y="1854"/>
                <a:ext cx="11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网络层及以上</a:t>
                </a:r>
              </a:p>
              <a:p>
                <a:r>
                  <a:rPr kumimoji="1" lang="zh-CN" altLang="en-US" sz="2400" b="1" dirty="0">
                    <a:solidFill>
                      <a:srgbClr val="0000CC"/>
                    </a:solidFill>
                    <a:latin typeface="+mn-lt"/>
                    <a:ea typeface="黑体" pitchFamily="2" charset="-122"/>
                  </a:rPr>
                  <a:t> 使用 </a:t>
                </a:r>
                <a:r>
                  <a:rPr kumimoji="1" lang="en-US" altLang="zh-CN" sz="2400" b="1" dirty="0">
                    <a:solidFill>
                      <a:srgbClr val="0000CC"/>
                    </a:solidFill>
                    <a:latin typeface="+mn-lt"/>
                    <a:ea typeface="黑体" pitchFamily="2" charset="-122"/>
                  </a:rPr>
                  <a:t>IP </a:t>
                </a:r>
                <a:r>
                  <a:rPr kumimoji="1" lang="zh-CN" altLang="en-US" sz="2400" b="1" dirty="0">
                    <a:solidFill>
                      <a:srgbClr val="0000CC"/>
                    </a:solidFill>
                    <a:latin typeface="+mn-lt"/>
                    <a:ea typeface="黑体" pitchFamily="2" charset="-122"/>
                  </a:rPr>
                  <a:t>地址</a:t>
                </a:r>
              </a:p>
            </p:txBody>
          </p:sp>
        </p:grpSp>
        <p:grpSp>
          <p:nvGrpSpPr>
            <p:cNvPr id="218158" name="Group 46"/>
            <p:cNvGrpSpPr>
              <a:grpSpLocks/>
            </p:cNvGrpSpPr>
            <p:nvPr/>
          </p:nvGrpSpPr>
          <p:grpSpPr bwMode="auto">
            <a:xfrm>
              <a:off x="921" y="1819"/>
              <a:ext cx="688" cy="291"/>
              <a:chOff x="921" y="1819"/>
              <a:chExt cx="688" cy="291"/>
            </a:xfrm>
          </p:grpSpPr>
          <p:sp>
            <p:nvSpPr>
              <p:cNvPr id="218152" name="AutoShape 40"/>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99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218153" name="Text Box 41"/>
              <p:cNvSpPr txBox="1">
                <a:spLocks noChangeArrowheads="1"/>
              </p:cNvSpPr>
              <p:nvPr/>
            </p:nvSpPr>
            <p:spPr bwMode="auto">
              <a:xfrm>
                <a:off x="927" y="1819"/>
                <a:ext cx="6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IP </a:t>
                </a:r>
                <a:r>
                  <a:rPr kumimoji="1" lang="zh-CN" altLang="en-US" sz="2400" b="1" dirty="0">
                    <a:solidFill>
                      <a:srgbClr val="0000CC"/>
                    </a:solidFill>
                    <a:latin typeface="+mn-lt"/>
                    <a:ea typeface="黑体" pitchFamily="2" charset="-122"/>
                  </a:rPr>
                  <a:t>地址</a:t>
                </a:r>
              </a:p>
            </p:txBody>
          </p:sp>
        </p:grpSp>
      </p:grpSp>
      <p:sp>
        <p:nvSpPr>
          <p:cNvPr id="218155" name="Rectangle 43"/>
          <p:cNvSpPr>
            <a:spLocks noChangeArrowheads="1"/>
          </p:cNvSpPr>
          <p:nvPr/>
        </p:nvSpPr>
        <p:spPr bwMode="auto">
          <a:xfrm>
            <a:off x="2626122" y="3614193"/>
            <a:ext cx="4091384" cy="4333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4" name="矩形 3"/>
          <p:cNvSpPr/>
          <p:nvPr/>
        </p:nvSpPr>
        <p:spPr>
          <a:xfrm>
            <a:off x="2432720" y="5703639"/>
            <a:ext cx="5472608" cy="461665"/>
          </a:xfrm>
          <a:prstGeom prst="rect">
            <a:avLst/>
          </a:prstGeom>
        </p:spPr>
        <p:txBody>
          <a:bodyPr wrap="square">
            <a:spAutoFit/>
          </a:bodyPr>
          <a:lstStyle/>
          <a:p>
            <a:pPr algn="ctr"/>
            <a:r>
              <a:rPr lang="en-US" altLang="zh-CN" sz="2400" b="1" dirty="0" smtClean="0">
                <a:latin typeface="+mn-lt"/>
                <a:ea typeface="黑体" pitchFamily="2" charset="-122"/>
              </a:rPr>
              <a:t>IP </a:t>
            </a:r>
            <a:r>
              <a:rPr lang="zh-CN" altLang="zh-CN" sz="2400" b="1" dirty="0" smtClean="0">
                <a:latin typeface="+mn-lt"/>
                <a:ea typeface="黑体" pitchFamily="2" charset="-122"/>
              </a:rPr>
              <a:t>地址</a:t>
            </a:r>
            <a:r>
              <a:rPr lang="zh-CN" altLang="zh-CN" sz="2400" b="1" dirty="0">
                <a:latin typeface="+mn-lt"/>
                <a:ea typeface="黑体" pitchFamily="2" charset="-122"/>
              </a:rPr>
              <a:t>与硬件地址的区别</a:t>
            </a:r>
            <a:endParaRPr lang="zh-CN" altLang="en-US" sz="2400" b="1" dirty="0">
              <a:latin typeface="+mn-lt"/>
              <a:ea typeface="黑体" pitchFamily="2" charset="-122"/>
            </a:endParaRPr>
          </a:p>
        </p:txBody>
      </p:sp>
      <p:sp>
        <p:nvSpPr>
          <p:cNvPr id="5" name="矩形 4"/>
          <p:cNvSpPr/>
          <p:nvPr/>
        </p:nvSpPr>
        <p:spPr>
          <a:xfrm>
            <a:off x="344488" y="4437112"/>
            <a:ext cx="3376422" cy="1200329"/>
          </a:xfrm>
          <a:prstGeom prst="rect">
            <a:avLst/>
          </a:prstGeom>
          <a:solidFill>
            <a:srgbClr val="000099"/>
          </a:solidFill>
        </p:spPr>
        <p:txBody>
          <a:bodyPr wrap="square">
            <a:spAutoFit/>
          </a:bodyPr>
          <a:lstStyle/>
          <a:p>
            <a:r>
              <a:rPr lang="en-US" altLang="zh-CN" sz="2400" b="1" dirty="0" smtClean="0">
                <a:solidFill>
                  <a:schemeClr val="bg1"/>
                </a:solidFill>
                <a:latin typeface="+mn-lt"/>
                <a:ea typeface="黑体" pitchFamily="2" charset="-122"/>
              </a:rPr>
              <a:t>IP </a:t>
            </a:r>
            <a:r>
              <a:rPr lang="zh-CN" altLang="zh-CN" sz="2400" b="1" dirty="0" smtClean="0">
                <a:solidFill>
                  <a:schemeClr val="bg1"/>
                </a:solidFill>
                <a:latin typeface="+mn-lt"/>
                <a:ea typeface="黑体" pitchFamily="2" charset="-122"/>
              </a:rPr>
              <a:t>地址</a:t>
            </a:r>
            <a:r>
              <a:rPr lang="zh-CN" altLang="zh-CN" sz="2400" b="1" dirty="0">
                <a:solidFill>
                  <a:schemeClr val="bg1"/>
                </a:solidFill>
                <a:latin typeface="+mn-lt"/>
                <a:ea typeface="黑体" pitchFamily="2" charset="-122"/>
              </a:rPr>
              <a:t>放</a:t>
            </a:r>
            <a:r>
              <a:rPr lang="zh-CN" altLang="zh-CN" sz="2400" b="1" dirty="0" smtClean="0">
                <a:solidFill>
                  <a:schemeClr val="bg1"/>
                </a:solidFill>
                <a:latin typeface="+mn-lt"/>
                <a:ea typeface="黑体" pitchFamily="2" charset="-122"/>
              </a:rPr>
              <a:t>在</a:t>
            </a:r>
            <a:r>
              <a:rPr lang="en-US" altLang="zh-CN" sz="2400" b="1" dirty="0" smtClean="0">
                <a:solidFill>
                  <a:schemeClr val="bg1"/>
                </a:solidFill>
                <a:latin typeface="+mn-lt"/>
                <a:ea typeface="黑体" pitchFamily="2" charset="-122"/>
              </a:rPr>
              <a:t> IP </a:t>
            </a:r>
            <a:r>
              <a:rPr lang="zh-CN" altLang="zh-CN" sz="2400" b="1" dirty="0" smtClean="0">
                <a:solidFill>
                  <a:schemeClr val="bg1"/>
                </a:solidFill>
                <a:latin typeface="+mn-lt"/>
                <a:ea typeface="黑体" pitchFamily="2" charset="-122"/>
              </a:rPr>
              <a:t>数据报</a:t>
            </a:r>
            <a:r>
              <a:rPr lang="zh-CN" altLang="zh-CN" sz="2400" b="1" dirty="0">
                <a:solidFill>
                  <a:schemeClr val="bg1"/>
                </a:solidFill>
                <a:latin typeface="+mn-lt"/>
                <a:ea typeface="黑体" pitchFamily="2" charset="-122"/>
              </a:rPr>
              <a:t>的首部，而硬件地址则放</a:t>
            </a:r>
            <a:r>
              <a:rPr lang="zh-CN" altLang="zh-CN" sz="2400" b="1" dirty="0" smtClean="0">
                <a:solidFill>
                  <a:schemeClr val="bg1"/>
                </a:solidFill>
                <a:latin typeface="+mn-lt"/>
                <a:ea typeface="黑体" pitchFamily="2" charset="-122"/>
              </a:rPr>
              <a:t>在</a:t>
            </a:r>
            <a:r>
              <a:rPr lang="en-US" altLang="zh-CN" sz="2400" b="1" dirty="0" smtClean="0">
                <a:solidFill>
                  <a:schemeClr val="bg1"/>
                </a:solidFill>
                <a:latin typeface="+mn-lt"/>
                <a:ea typeface="黑体" pitchFamily="2" charset="-122"/>
              </a:rPr>
              <a:t> MAC </a:t>
            </a:r>
            <a:r>
              <a:rPr lang="zh-CN" altLang="zh-CN" sz="2400" b="1" dirty="0" smtClean="0">
                <a:solidFill>
                  <a:schemeClr val="bg1"/>
                </a:solidFill>
                <a:latin typeface="+mn-lt"/>
                <a:ea typeface="黑体" pitchFamily="2" charset="-122"/>
              </a:rPr>
              <a:t>帧</a:t>
            </a:r>
            <a:r>
              <a:rPr lang="zh-CN" altLang="zh-CN" sz="2400" b="1" dirty="0">
                <a:solidFill>
                  <a:schemeClr val="bg1"/>
                </a:solidFill>
                <a:latin typeface="+mn-lt"/>
                <a:ea typeface="黑体" pitchFamily="2" charset="-122"/>
              </a:rPr>
              <a:t>的</a:t>
            </a:r>
            <a:r>
              <a:rPr lang="zh-CN" altLang="zh-CN" sz="2400" b="1" dirty="0" smtClean="0">
                <a:solidFill>
                  <a:schemeClr val="bg1"/>
                </a:solidFill>
                <a:latin typeface="+mn-lt"/>
                <a:ea typeface="黑体" pitchFamily="2" charset="-122"/>
              </a:rPr>
              <a:t>首部</a:t>
            </a:r>
            <a:r>
              <a:rPr lang="zh-CN" altLang="en-US" sz="2400" b="1" dirty="0" smtClean="0">
                <a:solidFill>
                  <a:schemeClr val="bg1"/>
                </a:solidFill>
                <a:latin typeface="+mn-lt"/>
                <a:ea typeface="黑体" pitchFamily="2" charset="-122"/>
              </a:rPr>
              <a:t>。</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1688268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218160"/>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181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908" y="116632"/>
            <a:ext cx="9663509" cy="1658194"/>
            <a:chOff x="104908" y="116632"/>
            <a:chExt cx="9663509" cy="1658194"/>
          </a:xfrm>
        </p:grpSpPr>
        <p:sp>
          <p:nvSpPr>
            <p:cNvPr id="453634" name="Freeform 2"/>
            <p:cNvSpPr>
              <a:spLocks/>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35" name="Freeform 3"/>
            <p:cNvSpPr>
              <a:spLocks/>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36" name="Line 4"/>
            <p:cNvSpPr>
              <a:spLocks noChangeShapeType="1"/>
            </p:cNvSpPr>
            <p:nvPr/>
          </p:nvSpPr>
          <p:spPr bwMode="auto">
            <a:xfrm rot="-5400000">
              <a:off x="907520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37" name="Line 5"/>
            <p:cNvSpPr>
              <a:spLocks noChangeShapeType="1"/>
            </p:cNvSpPr>
            <p:nvPr/>
          </p:nvSpPr>
          <p:spPr bwMode="auto">
            <a:xfrm rot="-5400000">
              <a:off x="24235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38" name="Line 6"/>
            <p:cNvSpPr>
              <a:spLocks noChangeShapeType="1"/>
            </p:cNvSpPr>
            <p:nvPr/>
          </p:nvSpPr>
          <p:spPr bwMode="auto">
            <a:xfrm>
              <a:off x="252811" y="1773238"/>
              <a:ext cx="280326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39"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453640"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453641"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453642"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453643" name="Line 11"/>
            <p:cNvSpPr>
              <a:spLocks noChangeShapeType="1"/>
            </p:cNvSpPr>
            <p:nvPr/>
          </p:nvSpPr>
          <p:spPr bwMode="auto">
            <a:xfrm>
              <a:off x="6540368" y="1773238"/>
              <a:ext cx="3143779"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44"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453645" name="Text Box 13"/>
            <p:cNvSpPr txBox="1">
              <a:spLocks noChangeArrowheads="1"/>
            </p:cNvSpPr>
            <p:nvPr/>
          </p:nvSpPr>
          <p:spPr bwMode="auto">
            <a:xfrm>
              <a:off x="174453"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1</a:t>
              </a:r>
              <a:endParaRPr kumimoji="1" lang="en-US" altLang="zh-CN" sz="1800" b="1" dirty="0">
                <a:solidFill>
                  <a:srgbClr val="0000CC"/>
                </a:solidFill>
                <a:latin typeface="+mn-lt"/>
                <a:ea typeface="黑体" pitchFamily="2" charset="-122"/>
              </a:endParaRPr>
            </a:p>
          </p:txBody>
        </p:sp>
        <p:sp>
          <p:nvSpPr>
            <p:cNvPr id="453646" name="Text Box 14"/>
            <p:cNvSpPr txBox="1">
              <a:spLocks noChangeArrowheads="1"/>
            </p:cNvSpPr>
            <p:nvPr/>
          </p:nvSpPr>
          <p:spPr bwMode="auto">
            <a:xfrm>
              <a:off x="8481392"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2</a:t>
              </a:r>
              <a:endParaRPr kumimoji="1" lang="en-US" altLang="zh-CN" sz="1800" b="1" dirty="0">
                <a:solidFill>
                  <a:srgbClr val="0000CC"/>
                </a:solidFill>
                <a:latin typeface="+mn-lt"/>
                <a:ea typeface="黑体" pitchFamily="2" charset="-122"/>
              </a:endParaRPr>
            </a:p>
          </p:txBody>
        </p:sp>
        <p:sp>
          <p:nvSpPr>
            <p:cNvPr id="453647" name="Line 15"/>
            <p:cNvSpPr>
              <a:spLocks noChangeShapeType="1"/>
            </p:cNvSpPr>
            <p:nvPr/>
          </p:nvSpPr>
          <p:spPr bwMode="auto">
            <a:xfrm>
              <a:off x="3566848" y="1773238"/>
              <a:ext cx="246274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48" name="Freeform 16"/>
            <p:cNvSpPr>
              <a:spLocks/>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49" name="Freeform 17"/>
            <p:cNvSpPr>
              <a:spLocks/>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650"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p>
          </p:txBody>
        </p:sp>
        <p:pic>
          <p:nvPicPr>
            <p:cNvPr id="453651"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52"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3653"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54"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3655"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a:extLst/>
          </p:spPr>
          <p:txBody>
            <a:bodyPr rot="10800000" wrap="none" anchor="ctr"/>
            <a:lstStyle/>
            <a:p>
              <a:pPr algn="ctr"/>
              <a:r>
                <a:rPr kumimoji="1" lang="en-US" altLang="zh-CN" b="1" dirty="0">
                  <a:solidFill>
                    <a:srgbClr val="0000CC"/>
                  </a:solidFill>
                  <a:ea typeface="黑体" pitchFamily="2" charset="-122"/>
                </a:rPr>
                <a:t>HA</a:t>
              </a:r>
              <a:r>
                <a:rPr kumimoji="1" lang="zh-CN" altLang="en-US" b="1" dirty="0">
                  <a:solidFill>
                    <a:srgbClr val="0000CC"/>
                  </a:solidFill>
                  <a:ea typeface="黑体" pitchFamily="2" charset="-122"/>
                </a:rPr>
                <a:t>为硬件地址</a:t>
              </a:r>
            </a:p>
          </p:txBody>
        </p:sp>
        <p:sp>
          <p:nvSpPr>
            <p:cNvPr id="453657"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路由器 </a:t>
              </a:r>
              <a:r>
                <a:rPr kumimoji="1" lang="en-US" altLang="zh-CN" sz="1800" b="1" dirty="0">
                  <a:solidFill>
                    <a:srgbClr val="0000CC"/>
                  </a:solidFill>
                  <a:latin typeface="+mn-lt"/>
                  <a:ea typeface="黑体" pitchFamily="2" charset="-122"/>
                </a:rPr>
                <a:t>R</a:t>
              </a:r>
              <a:r>
                <a:rPr kumimoji="1" lang="en-US" altLang="zh-CN" sz="1800" b="1" baseline="-25000" dirty="0">
                  <a:solidFill>
                    <a:srgbClr val="0000CC"/>
                  </a:solidFill>
                  <a:latin typeface="+mn-lt"/>
                  <a:ea typeface="黑体" pitchFamily="2" charset="-122"/>
                </a:rPr>
                <a:t>2</a:t>
              </a:r>
            </a:p>
          </p:txBody>
        </p:sp>
        <p:sp>
          <p:nvSpPr>
            <p:cNvPr id="453658"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453659"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453660"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453661"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453662"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453663"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grpSp>
      <p:sp>
        <p:nvSpPr>
          <p:cNvPr id="453740" name="Text Box 108"/>
          <p:cNvSpPr txBox="1">
            <a:spLocks noChangeArrowheads="1"/>
          </p:cNvSpPr>
          <p:nvPr/>
        </p:nvSpPr>
        <p:spPr bwMode="auto">
          <a:xfrm>
            <a:off x="1907101" y="2132856"/>
            <a:ext cx="5524269" cy="904863"/>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b="1" dirty="0">
                <a:solidFill>
                  <a:srgbClr val="0000CC"/>
                </a:solidFill>
                <a:latin typeface="+mn-lt"/>
                <a:ea typeface="黑体" pitchFamily="2" charset="-122"/>
              </a:rPr>
              <a:t>通信的</a:t>
            </a:r>
            <a:r>
              <a:rPr lang="zh-CN" altLang="en-US" sz="2400" b="1" dirty="0" smtClean="0">
                <a:solidFill>
                  <a:srgbClr val="0000CC"/>
                </a:solidFill>
                <a:latin typeface="+mn-lt"/>
                <a:ea typeface="黑体" pitchFamily="2" charset="-122"/>
              </a:rPr>
              <a:t>路径：</a:t>
            </a:r>
            <a:endParaRPr lang="zh-CN" altLang="en-US" sz="2400" b="1" dirty="0">
              <a:solidFill>
                <a:srgbClr val="0000CC"/>
              </a:solidFill>
              <a:latin typeface="+mn-lt"/>
              <a:ea typeface="黑体" pitchFamily="2" charset="-122"/>
            </a:endParaRPr>
          </a:p>
          <a:p>
            <a:pPr algn="ctr">
              <a:lnSpc>
                <a:spcPct val="110000"/>
              </a:lnSpc>
              <a:spcAft>
                <a:spcPct val="30000"/>
              </a:spcAft>
            </a:pP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a:t>
            </a:r>
            <a:r>
              <a:rPr lang="en-US" altLang="zh-CN" sz="2400" b="1" dirty="0">
                <a:solidFill>
                  <a:srgbClr val="0000CC"/>
                </a:solidFill>
                <a:latin typeface="+mn-lt"/>
                <a:ea typeface="黑体" pitchFamily="2" charset="-122"/>
              </a:rPr>
              <a:t>→</a:t>
            </a:r>
            <a:r>
              <a:rPr lang="zh-CN" altLang="en-US" sz="2400" b="1" dirty="0">
                <a:solidFill>
                  <a:srgbClr val="0000CC"/>
                </a:solidFill>
                <a:latin typeface="+mn-lt"/>
                <a:ea typeface="黑体" pitchFamily="2" charset="-122"/>
              </a:rPr>
              <a:t>经过 </a:t>
            </a:r>
            <a:r>
              <a:rPr lang="en-US" altLang="zh-CN" sz="2400" b="1" dirty="0">
                <a:solidFill>
                  <a:srgbClr val="0000CC"/>
                </a:solidFill>
                <a:latin typeface="+mn-lt"/>
                <a:ea typeface="黑体" pitchFamily="2" charset="-122"/>
              </a:rPr>
              <a:t>R</a:t>
            </a:r>
            <a:r>
              <a:rPr lang="en-US" altLang="zh-CN" sz="2400" b="1" baseline="-25000" dirty="0">
                <a:solidFill>
                  <a:srgbClr val="0000CC"/>
                </a:solidFill>
                <a:latin typeface="+mn-lt"/>
                <a:ea typeface="黑体" pitchFamily="2" charset="-122"/>
              </a:rPr>
              <a:t>1 </a:t>
            </a:r>
            <a:r>
              <a:rPr lang="zh-CN" altLang="en-US" sz="2400" b="1" dirty="0">
                <a:solidFill>
                  <a:srgbClr val="0000CC"/>
                </a:solidFill>
                <a:latin typeface="+mn-lt"/>
                <a:ea typeface="黑体" pitchFamily="2" charset="-122"/>
              </a:rPr>
              <a:t>转发→再经过 </a:t>
            </a:r>
            <a:r>
              <a:rPr lang="en-US" altLang="zh-CN" sz="2400" b="1" dirty="0">
                <a:solidFill>
                  <a:srgbClr val="0000CC"/>
                </a:solidFill>
                <a:latin typeface="+mn-lt"/>
                <a:ea typeface="黑体" pitchFamily="2" charset="-122"/>
              </a:rPr>
              <a:t>R</a:t>
            </a:r>
            <a:r>
              <a:rPr lang="en-US" altLang="zh-CN" sz="2400" b="1" baseline="-25000" dirty="0">
                <a:solidFill>
                  <a:srgbClr val="0000CC"/>
                </a:solidFill>
                <a:latin typeface="+mn-lt"/>
                <a:ea typeface="黑体" pitchFamily="2" charset="-122"/>
              </a:rPr>
              <a:t>2 </a:t>
            </a:r>
            <a:r>
              <a:rPr lang="zh-CN" altLang="en-US" sz="2400" b="1" dirty="0">
                <a:solidFill>
                  <a:srgbClr val="0000CC"/>
                </a:solidFill>
                <a:latin typeface="+mn-lt"/>
                <a:ea typeface="黑体" pitchFamily="2" charset="-122"/>
              </a:rPr>
              <a:t>转发→</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2</a:t>
            </a:r>
            <a:endParaRPr lang="en-US" altLang="zh-CN" sz="2400" b="1" dirty="0">
              <a:solidFill>
                <a:srgbClr val="0000CC"/>
              </a:solidFill>
              <a:latin typeface="+mn-lt"/>
              <a:ea typeface="黑体" pitchFamily="2" charset="-122"/>
            </a:endParaRPr>
          </a:p>
        </p:txBody>
      </p:sp>
      <p:sp>
        <p:nvSpPr>
          <p:cNvPr id="453741" name="Arc 109"/>
          <p:cNvSpPr>
            <a:spLocks/>
          </p:cNvSpPr>
          <p:nvPr/>
        </p:nvSpPr>
        <p:spPr bwMode="auto">
          <a:xfrm rot="2655715" flipV="1">
            <a:off x="1007799" y="293689"/>
            <a:ext cx="1716352" cy="1728787"/>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742" name="Arc 110"/>
          <p:cNvSpPr>
            <a:spLocks/>
          </p:cNvSpPr>
          <p:nvPr/>
        </p:nvSpPr>
        <p:spPr bwMode="auto">
          <a:xfrm rot="2655715" flipV="1">
            <a:off x="4017434" y="260350"/>
            <a:ext cx="1716352" cy="1728788"/>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743" name="Arc 111"/>
          <p:cNvSpPr>
            <a:spLocks/>
          </p:cNvSpPr>
          <p:nvPr/>
        </p:nvSpPr>
        <p:spPr bwMode="auto">
          <a:xfrm rot="2655715" flipV="1">
            <a:off x="7027069" y="227014"/>
            <a:ext cx="1716352" cy="1728787"/>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3744" name="Text Box 112"/>
          <p:cNvSpPr txBox="1">
            <a:spLocks noChangeArrowheads="1"/>
          </p:cNvSpPr>
          <p:nvPr/>
        </p:nvSpPr>
        <p:spPr bwMode="auto">
          <a:xfrm>
            <a:off x="2552420" y="28601"/>
            <a:ext cx="1475084" cy="448071"/>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000" b="1" dirty="0">
                <a:solidFill>
                  <a:srgbClr val="0000CC"/>
                </a:solidFill>
                <a:latin typeface="+mn-lt"/>
                <a:ea typeface="黑体" pitchFamily="2" charset="-122"/>
              </a:rPr>
              <a:t>查找路由表</a:t>
            </a:r>
          </a:p>
        </p:txBody>
      </p:sp>
      <p:sp>
        <p:nvSpPr>
          <p:cNvPr id="453745" name="Text Box 113"/>
          <p:cNvSpPr txBox="1">
            <a:spLocks noChangeArrowheads="1"/>
          </p:cNvSpPr>
          <p:nvPr/>
        </p:nvSpPr>
        <p:spPr bwMode="auto">
          <a:xfrm>
            <a:off x="5439950" y="28601"/>
            <a:ext cx="1475084" cy="448071"/>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000" b="1" dirty="0">
                <a:solidFill>
                  <a:srgbClr val="0000CC"/>
                </a:solidFill>
                <a:latin typeface="+mn-lt"/>
                <a:ea typeface="黑体" pitchFamily="2" charset="-122"/>
              </a:rPr>
              <a:t>查找路由表</a:t>
            </a:r>
          </a:p>
        </p:txBody>
      </p:sp>
    </p:spTree>
    <p:extLst>
      <p:ext uri="{BB962C8B-B14F-4D97-AF65-F5344CB8AC3E}">
        <p14:creationId xmlns:p14="http://schemas.microsoft.com/office/powerpoint/2010/main" val="1413765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453740"/>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4000"/>
                            </p:stCondLst>
                            <p:childTnLst>
                              <p:par>
                                <p:cTn id="8" presetID="22" presetClass="entr" presetSubtype="8" fill="hold" grpId="0" nodeType="afterEffect">
                                  <p:stCondLst>
                                    <p:cond delay="0"/>
                                  </p:stCondLst>
                                  <p:childTnLst>
                                    <p:set>
                                      <p:cBhvr>
                                        <p:cTn id="9" dur="1" fill="hold">
                                          <p:stCondLst>
                                            <p:cond delay="0"/>
                                          </p:stCondLst>
                                        </p:cTn>
                                        <p:tgtEl>
                                          <p:spTgt spid="453741"/>
                                        </p:tgtEl>
                                        <p:attrNameLst>
                                          <p:attrName>style.visibility</p:attrName>
                                        </p:attrNameLst>
                                      </p:cBhvr>
                                      <p:to>
                                        <p:strVal val="visible"/>
                                      </p:to>
                                    </p:set>
                                    <p:animEffect transition="in" filter="wipe(left)">
                                      <p:cBhvr>
                                        <p:cTn id="10" dur="1000"/>
                                        <p:tgtEl>
                                          <p:spTgt spid="453741"/>
                                        </p:tgtEl>
                                      </p:cBhvr>
                                    </p:animEffect>
                                  </p:childTnLst>
                                </p:cTn>
                              </p:par>
                            </p:childTnLst>
                          </p:cTn>
                        </p:par>
                        <p:par>
                          <p:cTn id="11" fill="hold" nodeType="afterGroup">
                            <p:stCondLst>
                              <p:cond delay="5000"/>
                            </p:stCondLst>
                            <p:childTnLst>
                              <p:par>
                                <p:cTn id="12" presetID="1" presetClass="exit" presetSubtype="0" fill="hold" grpId="1" nodeType="afterEffect">
                                  <p:stCondLst>
                                    <p:cond delay="500"/>
                                  </p:stCondLst>
                                  <p:childTnLst>
                                    <p:set>
                                      <p:cBhvr>
                                        <p:cTn id="13" dur="1" fill="hold">
                                          <p:stCondLst>
                                            <p:cond delay="0"/>
                                          </p:stCondLst>
                                        </p:cTn>
                                        <p:tgtEl>
                                          <p:spTgt spid="453741"/>
                                        </p:tgtEl>
                                        <p:attrNameLst>
                                          <p:attrName>style.visibility</p:attrName>
                                        </p:attrNameLst>
                                      </p:cBhvr>
                                      <p:to>
                                        <p:strVal val="hidden"/>
                                      </p:to>
                                    </p:set>
                                  </p:childTnLst>
                                </p:cTn>
                              </p:par>
                            </p:childTnLst>
                          </p:cTn>
                        </p:par>
                        <p:par>
                          <p:cTn id="14" fill="hold" nodeType="afterGroup">
                            <p:stCondLst>
                              <p:cond delay="5500"/>
                            </p:stCondLst>
                            <p:childTnLst>
                              <p:par>
                                <p:cTn id="15" presetID="1" presetClass="entr" presetSubtype="0" fill="hold" grpId="0" nodeType="afterEffect">
                                  <p:stCondLst>
                                    <p:cond delay="500"/>
                                  </p:stCondLst>
                                  <p:childTnLst>
                                    <p:set>
                                      <p:cBhvr>
                                        <p:cTn id="16" dur="1" fill="hold">
                                          <p:stCondLst>
                                            <p:cond delay="0"/>
                                          </p:stCondLst>
                                        </p:cTn>
                                        <p:tgtEl>
                                          <p:spTgt spid="453744"/>
                                        </p:tgtEl>
                                        <p:attrNameLst>
                                          <p:attrName>style.visibility</p:attrName>
                                        </p:attrNameLst>
                                      </p:cBhvr>
                                      <p:to>
                                        <p:strVal val="visible"/>
                                      </p:to>
                                    </p:set>
                                  </p:childTnLst>
                                </p:cTn>
                              </p:par>
                            </p:childTnLst>
                          </p:cTn>
                        </p:par>
                        <p:par>
                          <p:cTn id="17" fill="hold" nodeType="afterGroup">
                            <p:stCondLst>
                              <p:cond delay="6000"/>
                            </p:stCondLst>
                            <p:childTnLst>
                              <p:par>
                                <p:cTn id="18" presetID="1" presetClass="exit" presetSubtype="0" fill="hold" grpId="1" nodeType="afterEffect">
                                  <p:stCondLst>
                                    <p:cond delay="1000"/>
                                  </p:stCondLst>
                                  <p:childTnLst>
                                    <p:set>
                                      <p:cBhvr>
                                        <p:cTn id="19" dur="1" fill="hold">
                                          <p:stCondLst>
                                            <p:cond delay="0"/>
                                          </p:stCondLst>
                                        </p:cTn>
                                        <p:tgtEl>
                                          <p:spTgt spid="453744"/>
                                        </p:tgtEl>
                                        <p:attrNameLst>
                                          <p:attrName>style.visibility</p:attrName>
                                        </p:attrNameLst>
                                      </p:cBhvr>
                                      <p:to>
                                        <p:strVal val="hidden"/>
                                      </p:to>
                                    </p:set>
                                  </p:childTnLst>
                                </p:cTn>
                              </p:par>
                            </p:childTnLst>
                          </p:cTn>
                        </p:par>
                        <p:par>
                          <p:cTn id="20" fill="hold" nodeType="afterGroup">
                            <p:stCondLst>
                              <p:cond delay="7000"/>
                            </p:stCondLst>
                            <p:childTnLst>
                              <p:par>
                                <p:cTn id="21" presetID="22" presetClass="entr" presetSubtype="8" fill="hold" grpId="0" nodeType="afterEffect">
                                  <p:stCondLst>
                                    <p:cond delay="0"/>
                                  </p:stCondLst>
                                  <p:childTnLst>
                                    <p:set>
                                      <p:cBhvr>
                                        <p:cTn id="22" dur="1" fill="hold">
                                          <p:stCondLst>
                                            <p:cond delay="0"/>
                                          </p:stCondLst>
                                        </p:cTn>
                                        <p:tgtEl>
                                          <p:spTgt spid="453742"/>
                                        </p:tgtEl>
                                        <p:attrNameLst>
                                          <p:attrName>style.visibility</p:attrName>
                                        </p:attrNameLst>
                                      </p:cBhvr>
                                      <p:to>
                                        <p:strVal val="visible"/>
                                      </p:to>
                                    </p:set>
                                    <p:animEffect transition="in" filter="wipe(left)">
                                      <p:cBhvr>
                                        <p:cTn id="23" dur="1000"/>
                                        <p:tgtEl>
                                          <p:spTgt spid="453742"/>
                                        </p:tgtEl>
                                      </p:cBhvr>
                                    </p:animEffect>
                                  </p:childTnLst>
                                </p:cTn>
                              </p:par>
                            </p:childTnLst>
                          </p:cTn>
                        </p:par>
                        <p:par>
                          <p:cTn id="24" fill="hold" nodeType="afterGroup">
                            <p:stCondLst>
                              <p:cond delay="8000"/>
                            </p:stCondLst>
                            <p:childTnLst>
                              <p:par>
                                <p:cTn id="25" presetID="1" presetClass="exit" presetSubtype="0" fill="hold" grpId="1" nodeType="afterEffect">
                                  <p:stCondLst>
                                    <p:cond delay="500"/>
                                  </p:stCondLst>
                                  <p:childTnLst>
                                    <p:set>
                                      <p:cBhvr>
                                        <p:cTn id="26" dur="1" fill="hold">
                                          <p:stCondLst>
                                            <p:cond delay="0"/>
                                          </p:stCondLst>
                                        </p:cTn>
                                        <p:tgtEl>
                                          <p:spTgt spid="453742"/>
                                        </p:tgtEl>
                                        <p:attrNameLst>
                                          <p:attrName>style.visibility</p:attrName>
                                        </p:attrNameLst>
                                      </p:cBhvr>
                                      <p:to>
                                        <p:strVal val="hidden"/>
                                      </p:to>
                                    </p:set>
                                  </p:childTnLst>
                                </p:cTn>
                              </p:par>
                            </p:childTnLst>
                          </p:cTn>
                        </p:par>
                        <p:par>
                          <p:cTn id="27" fill="hold" nodeType="afterGroup">
                            <p:stCondLst>
                              <p:cond delay="8500"/>
                            </p:stCondLst>
                            <p:childTnLst>
                              <p:par>
                                <p:cTn id="28" presetID="1" presetClass="entr" presetSubtype="0" fill="hold" grpId="0" nodeType="afterEffect">
                                  <p:stCondLst>
                                    <p:cond delay="500"/>
                                  </p:stCondLst>
                                  <p:childTnLst>
                                    <p:set>
                                      <p:cBhvr>
                                        <p:cTn id="29" dur="1" fill="hold">
                                          <p:stCondLst>
                                            <p:cond delay="0"/>
                                          </p:stCondLst>
                                        </p:cTn>
                                        <p:tgtEl>
                                          <p:spTgt spid="453745"/>
                                        </p:tgtEl>
                                        <p:attrNameLst>
                                          <p:attrName>style.visibility</p:attrName>
                                        </p:attrNameLst>
                                      </p:cBhvr>
                                      <p:to>
                                        <p:strVal val="visible"/>
                                      </p:to>
                                    </p:set>
                                  </p:childTnLst>
                                </p:cTn>
                              </p:par>
                            </p:childTnLst>
                          </p:cTn>
                        </p:par>
                        <p:par>
                          <p:cTn id="30" fill="hold" nodeType="afterGroup">
                            <p:stCondLst>
                              <p:cond delay="9000"/>
                            </p:stCondLst>
                            <p:childTnLst>
                              <p:par>
                                <p:cTn id="31" presetID="1" presetClass="exit" presetSubtype="0" fill="hold" grpId="1" nodeType="afterEffect">
                                  <p:stCondLst>
                                    <p:cond delay="1000"/>
                                  </p:stCondLst>
                                  <p:childTnLst>
                                    <p:set>
                                      <p:cBhvr>
                                        <p:cTn id="32" dur="1" fill="hold">
                                          <p:stCondLst>
                                            <p:cond delay="0"/>
                                          </p:stCondLst>
                                        </p:cTn>
                                        <p:tgtEl>
                                          <p:spTgt spid="453745"/>
                                        </p:tgtEl>
                                        <p:attrNameLst>
                                          <p:attrName>style.visibility</p:attrName>
                                        </p:attrNameLst>
                                      </p:cBhvr>
                                      <p:to>
                                        <p:strVal val="hidden"/>
                                      </p:to>
                                    </p:set>
                                  </p:childTnLst>
                                </p:cTn>
                              </p:par>
                            </p:childTnLst>
                          </p:cTn>
                        </p:par>
                        <p:par>
                          <p:cTn id="33" fill="hold" nodeType="afterGroup">
                            <p:stCondLst>
                              <p:cond delay="10000"/>
                            </p:stCondLst>
                            <p:childTnLst>
                              <p:par>
                                <p:cTn id="34" presetID="22" presetClass="entr" presetSubtype="8" fill="hold" grpId="0" nodeType="afterEffect">
                                  <p:stCondLst>
                                    <p:cond delay="0"/>
                                  </p:stCondLst>
                                  <p:childTnLst>
                                    <p:set>
                                      <p:cBhvr>
                                        <p:cTn id="35" dur="1" fill="hold">
                                          <p:stCondLst>
                                            <p:cond delay="0"/>
                                          </p:stCondLst>
                                        </p:cTn>
                                        <p:tgtEl>
                                          <p:spTgt spid="453743"/>
                                        </p:tgtEl>
                                        <p:attrNameLst>
                                          <p:attrName>style.visibility</p:attrName>
                                        </p:attrNameLst>
                                      </p:cBhvr>
                                      <p:to>
                                        <p:strVal val="visible"/>
                                      </p:to>
                                    </p:set>
                                    <p:animEffect transition="in" filter="wipe(left)">
                                      <p:cBhvr>
                                        <p:cTn id="36" dur="1000"/>
                                        <p:tgtEl>
                                          <p:spTgt spid="453743"/>
                                        </p:tgtEl>
                                      </p:cBhvr>
                                    </p:animEffect>
                                  </p:childTnLst>
                                </p:cTn>
                              </p:par>
                            </p:childTnLst>
                          </p:cTn>
                        </p:par>
                        <p:par>
                          <p:cTn id="37" fill="hold" nodeType="afterGroup">
                            <p:stCondLst>
                              <p:cond delay="11000"/>
                            </p:stCondLst>
                            <p:childTnLst>
                              <p:par>
                                <p:cTn id="38" presetID="1" presetClass="exit" presetSubtype="0" fill="hold" grpId="1" nodeType="afterEffect">
                                  <p:stCondLst>
                                    <p:cond delay="1000"/>
                                  </p:stCondLst>
                                  <p:childTnLst>
                                    <p:set>
                                      <p:cBhvr>
                                        <p:cTn id="39" dur="1" fill="hold">
                                          <p:stCondLst>
                                            <p:cond delay="0"/>
                                          </p:stCondLst>
                                        </p:cTn>
                                        <p:tgtEl>
                                          <p:spTgt spid="4537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40" grpId="0" animBg="1"/>
      <p:bldP spid="453741" grpId="0" animBg="1"/>
      <p:bldP spid="453741" grpId="1" animBg="1"/>
      <p:bldP spid="453742" grpId="0" animBg="1"/>
      <p:bldP spid="453742" grpId="1" animBg="1"/>
      <p:bldP spid="453743" grpId="0" animBg="1"/>
      <p:bldP spid="453743" grpId="1" animBg="1"/>
      <p:bldP spid="453744" grpId="0" animBg="1"/>
      <p:bldP spid="453744" grpId="1" animBg="1"/>
      <p:bldP spid="453745" grpId="0" animBg="1"/>
      <p:bldP spid="45374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556" y="2035176"/>
            <a:ext cx="9881923" cy="4352369"/>
            <a:chOff x="39556" y="2035176"/>
            <a:chExt cx="9881923" cy="4352369"/>
          </a:xfrm>
        </p:grpSpPr>
        <p:sp>
          <p:nvSpPr>
            <p:cNvPr id="220237"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38"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39"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40"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41"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42"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43"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44"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220245" name="Group 85"/>
            <p:cNvGrpSpPr>
              <a:grpSpLocks/>
            </p:cNvGrpSpPr>
            <p:nvPr/>
          </p:nvGrpSpPr>
          <p:grpSpPr bwMode="auto">
            <a:xfrm>
              <a:off x="39556" y="2420938"/>
              <a:ext cx="9881923" cy="2438400"/>
              <a:chOff x="96" y="1056"/>
              <a:chExt cx="5472" cy="1536"/>
            </a:xfrm>
            <a:solidFill>
              <a:srgbClr val="FFFF66"/>
            </a:solidFill>
          </p:grpSpPr>
          <p:sp>
            <p:nvSpPr>
              <p:cNvPr id="220246"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47"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48"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49"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50"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51"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52"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20253"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220254"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220255" name="Group 95"/>
            <p:cNvGrpSpPr>
              <a:grpSpLocks/>
            </p:cNvGrpSpPr>
            <p:nvPr/>
          </p:nvGrpSpPr>
          <p:grpSpPr bwMode="auto">
            <a:xfrm>
              <a:off x="247650" y="2420938"/>
              <a:ext cx="742950" cy="1447800"/>
              <a:chOff x="672" y="528"/>
              <a:chExt cx="432" cy="912"/>
            </a:xfrm>
          </p:grpSpPr>
          <p:sp>
            <p:nvSpPr>
              <p:cNvPr id="22025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5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5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220259"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220260"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220261"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220262"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220263"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220264"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65"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66"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220267"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220268"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220269"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220270"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220271"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72"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220273"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220274"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220275" name="Group 115"/>
            <p:cNvGrpSpPr>
              <a:grpSpLocks/>
            </p:cNvGrpSpPr>
            <p:nvPr/>
          </p:nvGrpSpPr>
          <p:grpSpPr bwMode="auto">
            <a:xfrm>
              <a:off x="8832850" y="2420938"/>
              <a:ext cx="742950" cy="1447800"/>
              <a:chOff x="672" y="528"/>
              <a:chExt cx="432" cy="912"/>
            </a:xfrm>
          </p:grpSpPr>
          <p:sp>
            <p:nvSpPr>
              <p:cNvPr id="220276"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77"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78"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22027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22028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22028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22028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22028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028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220290" name="Group 130"/>
            <p:cNvGrpSpPr>
              <a:grpSpLocks/>
            </p:cNvGrpSpPr>
            <p:nvPr/>
          </p:nvGrpSpPr>
          <p:grpSpPr bwMode="auto">
            <a:xfrm>
              <a:off x="1238250" y="3154363"/>
              <a:ext cx="1568450" cy="381000"/>
              <a:chOff x="1632" y="2688"/>
              <a:chExt cx="912" cy="240"/>
            </a:xfrm>
          </p:grpSpPr>
          <p:sp>
            <p:nvSpPr>
              <p:cNvPr id="22029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22029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220293" name="Group 133"/>
            <p:cNvGrpSpPr>
              <a:grpSpLocks/>
            </p:cNvGrpSpPr>
            <p:nvPr/>
          </p:nvGrpSpPr>
          <p:grpSpPr bwMode="auto">
            <a:xfrm>
              <a:off x="4044950" y="3154363"/>
              <a:ext cx="1568450" cy="381000"/>
              <a:chOff x="1632" y="2688"/>
              <a:chExt cx="912" cy="240"/>
            </a:xfrm>
          </p:grpSpPr>
          <p:sp>
            <p:nvSpPr>
              <p:cNvPr id="220294"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220295"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220296" name="Group 136"/>
            <p:cNvGrpSpPr>
              <a:grpSpLocks/>
            </p:cNvGrpSpPr>
            <p:nvPr/>
          </p:nvGrpSpPr>
          <p:grpSpPr bwMode="auto">
            <a:xfrm>
              <a:off x="7016750" y="3154363"/>
              <a:ext cx="1568450" cy="381000"/>
              <a:chOff x="1632" y="2688"/>
              <a:chExt cx="912" cy="240"/>
            </a:xfrm>
          </p:grpSpPr>
          <p:sp>
            <p:nvSpPr>
              <p:cNvPr id="2202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2202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220299" name="Group 139"/>
            <p:cNvGrpSpPr>
              <a:grpSpLocks/>
            </p:cNvGrpSpPr>
            <p:nvPr/>
          </p:nvGrpSpPr>
          <p:grpSpPr bwMode="auto">
            <a:xfrm>
              <a:off x="660400" y="5592763"/>
              <a:ext cx="2146300" cy="381000"/>
              <a:chOff x="480" y="3120"/>
              <a:chExt cx="1248" cy="240"/>
            </a:xfrm>
          </p:grpSpPr>
          <p:sp>
            <p:nvSpPr>
              <p:cNvPr id="220300"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220301"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220302" name="Group 142"/>
            <p:cNvGrpSpPr>
              <a:grpSpLocks/>
            </p:cNvGrpSpPr>
            <p:nvPr/>
          </p:nvGrpSpPr>
          <p:grpSpPr bwMode="auto">
            <a:xfrm>
              <a:off x="3797300" y="5592763"/>
              <a:ext cx="2146300" cy="381000"/>
              <a:chOff x="480" y="3120"/>
              <a:chExt cx="1248" cy="240"/>
            </a:xfrm>
          </p:grpSpPr>
          <p:sp>
            <p:nvSpPr>
              <p:cNvPr id="22030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22030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220305" name="Group 145"/>
            <p:cNvGrpSpPr>
              <a:grpSpLocks/>
            </p:cNvGrpSpPr>
            <p:nvPr/>
          </p:nvGrpSpPr>
          <p:grpSpPr bwMode="auto">
            <a:xfrm>
              <a:off x="6934200" y="5592763"/>
              <a:ext cx="2146300" cy="381000"/>
              <a:chOff x="480" y="3120"/>
              <a:chExt cx="1248" cy="240"/>
            </a:xfrm>
          </p:grpSpPr>
          <p:sp>
            <p:nvSpPr>
              <p:cNvPr id="220306"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220307"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220308"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220309"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220310"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220311"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 </a:t>
              </a:r>
              <a:r>
                <a:rPr kumimoji="1" lang="zh-CN" altLang="en-US" sz="1800" b="1">
                  <a:solidFill>
                    <a:srgbClr val="0000CC"/>
                  </a:solidFill>
                  <a:latin typeface="+mn-lt"/>
                  <a:ea typeface="黑体" pitchFamily="2" charset="-122"/>
                </a:rPr>
                <a:t>数据报</a:t>
              </a:r>
            </a:p>
          </p:txBody>
        </p:sp>
      </p:grpSp>
      <p:sp>
        <p:nvSpPr>
          <p:cNvPr id="220318" name="Text Box 158"/>
          <p:cNvSpPr txBox="1">
            <a:spLocks noChangeArrowheads="1"/>
          </p:cNvSpPr>
          <p:nvPr/>
        </p:nvSpPr>
        <p:spPr bwMode="auto">
          <a:xfrm>
            <a:off x="2864768" y="44451"/>
            <a:ext cx="5234125" cy="523220"/>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2800" b="1">
                <a:solidFill>
                  <a:srgbClr val="000099"/>
                </a:solidFill>
                <a:latin typeface="+mn-lt"/>
                <a:ea typeface="黑体" pitchFamily="2" charset="-122"/>
              </a:rPr>
              <a:t>从协议栈的层次上看数据的流动</a:t>
            </a:r>
          </a:p>
        </p:txBody>
      </p:sp>
      <p:sp>
        <p:nvSpPr>
          <p:cNvPr id="220319" name="Line 159"/>
          <p:cNvSpPr>
            <a:spLocks noChangeShapeType="1"/>
          </p:cNvSpPr>
          <p:nvPr/>
        </p:nvSpPr>
        <p:spPr bwMode="auto">
          <a:xfrm>
            <a:off x="507339" y="2708276"/>
            <a:ext cx="0" cy="2665413"/>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1" name="Line 161"/>
          <p:cNvSpPr>
            <a:spLocks noChangeShapeType="1"/>
          </p:cNvSpPr>
          <p:nvPr/>
        </p:nvSpPr>
        <p:spPr bwMode="auto">
          <a:xfrm>
            <a:off x="507339" y="5445125"/>
            <a:ext cx="2027634"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3" name="Line 163"/>
          <p:cNvSpPr>
            <a:spLocks noChangeShapeType="1"/>
          </p:cNvSpPr>
          <p:nvPr/>
        </p:nvSpPr>
        <p:spPr bwMode="auto">
          <a:xfrm flipV="1">
            <a:off x="3080147" y="3500439"/>
            <a:ext cx="0" cy="1800225"/>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4" name="Line 164"/>
          <p:cNvSpPr>
            <a:spLocks noChangeShapeType="1"/>
          </p:cNvSpPr>
          <p:nvPr/>
        </p:nvSpPr>
        <p:spPr bwMode="auto">
          <a:xfrm>
            <a:off x="3314039" y="3500439"/>
            <a:ext cx="0" cy="1800225"/>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5" name="Line 165"/>
          <p:cNvSpPr>
            <a:spLocks noChangeShapeType="1"/>
          </p:cNvSpPr>
          <p:nvPr/>
        </p:nvSpPr>
        <p:spPr bwMode="auto">
          <a:xfrm>
            <a:off x="3706152" y="5445125"/>
            <a:ext cx="2027634"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8" name="Line 168"/>
          <p:cNvSpPr>
            <a:spLocks noChangeShapeType="1"/>
          </p:cNvSpPr>
          <p:nvPr/>
        </p:nvSpPr>
        <p:spPr bwMode="auto">
          <a:xfrm flipV="1">
            <a:off x="5967677" y="3500439"/>
            <a:ext cx="0" cy="1800225"/>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29" name="Line 169"/>
          <p:cNvSpPr>
            <a:spLocks noChangeShapeType="1"/>
          </p:cNvSpPr>
          <p:nvPr/>
        </p:nvSpPr>
        <p:spPr bwMode="auto">
          <a:xfrm>
            <a:off x="6201569" y="3500439"/>
            <a:ext cx="0" cy="1800225"/>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30" name="Line 170"/>
          <p:cNvSpPr>
            <a:spLocks noChangeShapeType="1"/>
          </p:cNvSpPr>
          <p:nvPr/>
        </p:nvSpPr>
        <p:spPr bwMode="auto">
          <a:xfrm>
            <a:off x="6903244" y="5445125"/>
            <a:ext cx="2027635"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20331" name="Line 171"/>
          <p:cNvSpPr>
            <a:spLocks noChangeShapeType="1"/>
          </p:cNvSpPr>
          <p:nvPr/>
        </p:nvSpPr>
        <p:spPr bwMode="auto">
          <a:xfrm flipV="1">
            <a:off x="9087379" y="2779713"/>
            <a:ext cx="0" cy="2665412"/>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2" name="组合 1"/>
          <p:cNvGrpSpPr/>
          <p:nvPr/>
        </p:nvGrpSpPr>
        <p:grpSpPr>
          <a:xfrm>
            <a:off x="104908" y="116632"/>
            <a:ext cx="9663509" cy="1658194"/>
            <a:chOff x="104908" y="116632"/>
            <a:chExt cx="9663509" cy="1658194"/>
          </a:xfrm>
        </p:grpSpPr>
        <p:sp>
          <p:nvSpPr>
            <p:cNvPr id="117" name="Freeform 2"/>
            <p:cNvSpPr>
              <a:spLocks/>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3"/>
            <p:cNvSpPr>
              <a:spLocks/>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Line 4"/>
            <p:cNvSpPr>
              <a:spLocks noChangeShapeType="1"/>
            </p:cNvSpPr>
            <p:nvPr/>
          </p:nvSpPr>
          <p:spPr bwMode="auto">
            <a:xfrm rot="-5400000">
              <a:off x="907520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0" name="Line 5"/>
            <p:cNvSpPr>
              <a:spLocks noChangeShapeType="1"/>
            </p:cNvSpPr>
            <p:nvPr/>
          </p:nvSpPr>
          <p:spPr bwMode="auto">
            <a:xfrm rot="-5400000">
              <a:off x="24235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1" name="Line 6"/>
            <p:cNvSpPr>
              <a:spLocks noChangeShapeType="1"/>
            </p:cNvSpPr>
            <p:nvPr/>
          </p:nvSpPr>
          <p:spPr bwMode="auto">
            <a:xfrm>
              <a:off x="252811" y="1773238"/>
              <a:ext cx="280326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2"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23"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24"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25"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26" name="Line 11"/>
            <p:cNvSpPr>
              <a:spLocks noChangeShapeType="1"/>
            </p:cNvSpPr>
            <p:nvPr/>
          </p:nvSpPr>
          <p:spPr bwMode="auto">
            <a:xfrm>
              <a:off x="6540368" y="1773238"/>
              <a:ext cx="3143779"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7"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28" name="Text Box 13"/>
            <p:cNvSpPr txBox="1">
              <a:spLocks noChangeArrowheads="1"/>
            </p:cNvSpPr>
            <p:nvPr/>
          </p:nvSpPr>
          <p:spPr bwMode="auto">
            <a:xfrm>
              <a:off x="174453"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1</a:t>
              </a:r>
              <a:endParaRPr kumimoji="1" lang="en-US" altLang="zh-CN" sz="1800" b="1" dirty="0">
                <a:solidFill>
                  <a:srgbClr val="0000CC"/>
                </a:solidFill>
                <a:latin typeface="+mn-lt"/>
                <a:ea typeface="黑体" pitchFamily="2" charset="-122"/>
              </a:endParaRPr>
            </a:p>
          </p:txBody>
        </p:sp>
        <p:sp>
          <p:nvSpPr>
            <p:cNvPr id="129" name="Text Box 14"/>
            <p:cNvSpPr txBox="1">
              <a:spLocks noChangeArrowheads="1"/>
            </p:cNvSpPr>
            <p:nvPr/>
          </p:nvSpPr>
          <p:spPr bwMode="auto">
            <a:xfrm>
              <a:off x="8481392"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2</a:t>
              </a:r>
              <a:endParaRPr kumimoji="1" lang="en-US" altLang="zh-CN" sz="1800" b="1" dirty="0">
                <a:solidFill>
                  <a:srgbClr val="0000CC"/>
                </a:solidFill>
                <a:latin typeface="+mn-lt"/>
                <a:ea typeface="黑体" pitchFamily="2" charset="-122"/>
              </a:endParaRPr>
            </a:p>
          </p:txBody>
        </p:sp>
        <p:sp>
          <p:nvSpPr>
            <p:cNvPr id="130" name="Line 15"/>
            <p:cNvSpPr>
              <a:spLocks noChangeShapeType="1"/>
            </p:cNvSpPr>
            <p:nvPr/>
          </p:nvSpPr>
          <p:spPr bwMode="auto">
            <a:xfrm>
              <a:off x="3566848" y="1773238"/>
              <a:ext cx="246274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31" name="Freeform 16"/>
            <p:cNvSpPr>
              <a:spLocks/>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32" name="Freeform 17"/>
            <p:cNvSpPr>
              <a:spLocks/>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33"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p>
          </p:txBody>
        </p:sp>
        <p:pic>
          <p:nvPicPr>
            <p:cNvPr id="134"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6"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8"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a:extLst/>
          </p:spPr>
          <p:txBody>
            <a:bodyPr rot="10800000" wrap="none" anchor="ctr"/>
            <a:lstStyle/>
            <a:p>
              <a:pPr algn="ctr"/>
              <a:r>
                <a:rPr kumimoji="1" lang="en-US" altLang="zh-CN" b="1" dirty="0">
                  <a:solidFill>
                    <a:srgbClr val="0000CC"/>
                  </a:solidFill>
                  <a:ea typeface="黑体" pitchFamily="2" charset="-122"/>
                </a:rPr>
                <a:t>HA</a:t>
              </a:r>
              <a:r>
                <a:rPr kumimoji="1" lang="zh-CN" altLang="en-US" b="1" dirty="0">
                  <a:solidFill>
                    <a:srgbClr val="0000CC"/>
                  </a:solidFill>
                  <a:ea typeface="黑体" pitchFamily="2" charset="-122"/>
                </a:rPr>
                <a:t>为硬件地址</a:t>
              </a:r>
            </a:p>
          </p:txBody>
        </p:sp>
        <p:sp>
          <p:nvSpPr>
            <p:cNvPr id="139"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路由器 </a:t>
              </a:r>
              <a:r>
                <a:rPr kumimoji="1" lang="en-US" altLang="zh-CN" sz="1800" b="1" dirty="0">
                  <a:solidFill>
                    <a:srgbClr val="0000CC"/>
                  </a:solidFill>
                  <a:latin typeface="+mn-lt"/>
                  <a:ea typeface="黑体" pitchFamily="2" charset="-122"/>
                </a:rPr>
                <a:t>R</a:t>
              </a:r>
              <a:r>
                <a:rPr kumimoji="1" lang="en-US" altLang="zh-CN" sz="1800" b="1" baseline="-25000" dirty="0">
                  <a:solidFill>
                    <a:srgbClr val="0000CC"/>
                  </a:solidFill>
                  <a:latin typeface="+mn-lt"/>
                  <a:ea typeface="黑体" pitchFamily="2" charset="-122"/>
                </a:rPr>
                <a:t>2</a:t>
              </a:r>
            </a:p>
          </p:txBody>
        </p:sp>
        <p:sp>
          <p:nvSpPr>
            <p:cNvPr id="140"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41"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42"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43"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44"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45"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grpSp>
    </p:spTree>
    <p:extLst>
      <p:ext uri="{BB962C8B-B14F-4D97-AF65-F5344CB8AC3E}">
        <p14:creationId xmlns:p14="http://schemas.microsoft.com/office/powerpoint/2010/main" val="2838334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220318"/>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1" fill="hold" grpId="0" nodeType="afterEffect">
                                  <p:stCondLst>
                                    <p:cond delay="0"/>
                                  </p:stCondLst>
                                  <p:childTnLst>
                                    <p:set>
                                      <p:cBhvr>
                                        <p:cTn id="9" dur="1" fill="hold">
                                          <p:stCondLst>
                                            <p:cond delay="0"/>
                                          </p:stCondLst>
                                        </p:cTn>
                                        <p:tgtEl>
                                          <p:spTgt spid="220319"/>
                                        </p:tgtEl>
                                        <p:attrNameLst>
                                          <p:attrName>style.visibility</p:attrName>
                                        </p:attrNameLst>
                                      </p:cBhvr>
                                      <p:to>
                                        <p:strVal val="visible"/>
                                      </p:to>
                                    </p:set>
                                    <p:animEffect transition="in" filter="wipe(up)">
                                      <p:cBhvr>
                                        <p:cTn id="10" dur="1000"/>
                                        <p:tgtEl>
                                          <p:spTgt spid="220319"/>
                                        </p:tgtEl>
                                      </p:cBhvr>
                                    </p:animEffect>
                                  </p:childTnLst>
                                </p:cTn>
                              </p:par>
                            </p:childTnLst>
                          </p:cTn>
                        </p:par>
                        <p:par>
                          <p:cTn id="11" fill="hold" nodeType="afterGroup">
                            <p:stCondLst>
                              <p:cond delay="5000"/>
                            </p:stCondLst>
                            <p:childTnLst>
                              <p:par>
                                <p:cTn id="12" presetID="22" presetClass="entr" presetSubtype="8" fill="hold" grpId="0" nodeType="afterEffect">
                                  <p:stCondLst>
                                    <p:cond delay="0"/>
                                  </p:stCondLst>
                                  <p:childTnLst>
                                    <p:set>
                                      <p:cBhvr>
                                        <p:cTn id="13" dur="1" fill="hold">
                                          <p:stCondLst>
                                            <p:cond delay="0"/>
                                          </p:stCondLst>
                                        </p:cTn>
                                        <p:tgtEl>
                                          <p:spTgt spid="220321"/>
                                        </p:tgtEl>
                                        <p:attrNameLst>
                                          <p:attrName>style.visibility</p:attrName>
                                        </p:attrNameLst>
                                      </p:cBhvr>
                                      <p:to>
                                        <p:strVal val="visible"/>
                                      </p:to>
                                    </p:set>
                                    <p:animEffect transition="in" filter="wipe(left)">
                                      <p:cBhvr>
                                        <p:cTn id="14" dur="1000"/>
                                        <p:tgtEl>
                                          <p:spTgt spid="220321"/>
                                        </p:tgtEl>
                                      </p:cBhvr>
                                    </p:animEffect>
                                  </p:childTnLst>
                                </p:cTn>
                              </p:par>
                            </p:childTnLst>
                          </p:cTn>
                        </p:par>
                        <p:par>
                          <p:cTn id="15" fill="hold" nodeType="afterGroup">
                            <p:stCondLst>
                              <p:cond delay="6000"/>
                            </p:stCondLst>
                            <p:childTnLst>
                              <p:par>
                                <p:cTn id="16" presetID="22" presetClass="entr" presetSubtype="4" fill="hold" grpId="0" nodeType="afterEffect">
                                  <p:stCondLst>
                                    <p:cond delay="0"/>
                                  </p:stCondLst>
                                  <p:childTnLst>
                                    <p:set>
                                      <p:cBhvr>
                                        <p:cTn id="17" dur="1" fill="hold">
                                          <p:stCondLst>
                                            <p:cond delay="0"/>
                                          </p:stCondLst>
                                        </p:cTn>
                                        <p:tgtEl>
                                          <p:spTgt spid="220323"/>
                                        </p:tgtEl>
                                        <p:attrNameLst>
                                          <p:attrName>style.visibility</p:attrName>
                                        </p:attrNameLst>
                                      </p:cBhvr>
                                      <p:to>
                                        <p:strVal val="visible"/>
                                      </p:to>
                                    </p:set>
                                    <p:animEffect transition="in" filter="wipe(down)">
                                      <p:cBhvr>
                                        <p:cTn id="18" dur="1000"/>
                                        <p:tgtEl>
                                          <p:spTgt spid="220323"/>
                                        </p:tgtEl>
                                      </p:cBhvr>
                                    </p:animEffect>
                                  </p:childTnLst>
                                </p:cTn>
                              </p:par>
                            </p:childTnLst>
                          </p:cTn>
                        </p:par>
                        <p:par>
                          <p:cTn id="19" fill="hold" nodeType="afterGroup">
                            <p:stCondLst>
                              <p:cond delay="7000"/>
                            </p:stCondLst>
                            <p:childTnLst>
                              <p:par>
                                <p:cTn id="20" presetID="22" presetClass="entr" presetSubtype="1" fill="hold" grpId="0" nodeType="afterEffect">
                                  <p:stCondLst>
                                    <p:cond delay="0"/>
                                  </p:stCondLst>
                                  <p:childTnLst>
                                    <p:set>
                                      <p:cBhvr>
                                        <p:cTn id="21" dur="1" fill="hold">
                                          <p:stCondLst>
                                            <p:cond delay="0"/>
                                          </p:stCondLst>
                                        </p:cTn>
                                        <p:tgtEl>
                                          <p:spTgt spid="220324"/>
                                        </p:tgtEl>
                                        <p:attrNameLst>
                                          <p:attrName>style.visibility</p:attrName>
                                        </p:attrNameLst>
                                      </p:cBhvr>
                                      <p:to>
                                        <p:strVal val="visible"/>
                                      </p:to>
                                    </p:set>
                                    <p:animEffect transition="in" filter="wipe(up)">
                                      <p:cBhvr>
                                        <p:cTn id="22" dur="1000"/>
                                        <p:tgtEl>
                                          <p:spTgt spid="220324"/>
                                        </p:tgtEl>
                                      </p:cBhvr>
                                    </p:animEffect>
                                  </p:childTnLst>
                                </p:cTn>
                              </p:par>
                            </p:childTnLst>
                          </p:cTn>
                        </p:par>
                        <p:par>
                          <p:cTn id="23" fill="hold" nodeType="afterGroup">
                            <p:stCondLst>
                              <p:cond delay="8000"/>
                            </p:stCondLst>
                            <p:childTnLst>
                              <p:par>
                                <p:cTn id="24" presetID="22" presetClass="entr" presetSubtype="8" fill="hold" grpId="0" nodeType="afterEffect">
                                  <p:stCondLst>
                                    <p:cond delay="0"/>
                                  </p:stCondLst>
                                  <p:childTnLst>
                                    <p:set>
                                      <p:cBhvr>
                                        <p:cTn id="25" dur="1" fill="hold">
                                          <p:stCondLst>
                                            <p:cond delay="0"/>
                                          </p:stCondLst>
                                        </p:cTn>
                                        <p:tgtEl>
                                          <p:spTgt spid="220325"/>
                                        </p:tgtEl>
                                        <p:attrNameLst>
                                          <p:attrName>style.visibility</p:attrName>
                                        </p:attrNameLst>
                                      </p:cBhvr>
                                      <p:to>
                                        <p:strVal val="visible"/>
                                      </p:to>
                                    </p:set>
                                    <p:animEffect transition="in" filter="wipe(left)">
                                      <p:cBhvr>
                                        <p:cTn id="26" dur="1000"/>
                                        <p:tgtEl>
                                          <p:spTgt spid="220325"/>
                                        </p:tgtEl>
                                      </p:cBhvr>
                                    </p:animEffect>
                                  </p:childTnLst>
                                </p:cTn>
                              </p:par>
                            </p:childTnLst>
                          </p:cTn>
                        </p:par>
                        <p:par>
                          <p:cTn id="27" fill="hold" nodeType="afterGroup">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20328"/>
                                        </p:tgtEl>
                                        <p:attrNameLst>
                                          <p:attrName>style.visibility</p:attrName>
                                        </p:attrNameLst>
                                      </p:cBhvr>
                                      <p:to>
                                        <p:strVal val="visible"/>
                                      </p:to>
                                    </p:set>
                                    <p:animEffect transition="in" filter="wipe(down)">
                                      <p:cBhvr>
                                        <p:cTn id="30" dur="1000"/>
                                        <p:tgtEl>
                                          <p:spTgt spid="220328"/>
                                        </p:tgtEl>
                                      </p:cBhvr>
                                    </p:animEffect>
                                  </p:childTnLst>
                                </p:cTn>
                              </p:par>
                            </p:childTnLst>
                          </p:cTn>
                        </p:par>
                        <p:par>
                          <p:cTn id="31" fill="hold" nodeType="afterGroup">
                            <p:stCondLst>
                              <p:cond delay="10000"/>
                            </p:stCondLst>
                            <p:childTnLst>
                              <p:par>
                                <p:cTn id="32" presetID="22" presetClass="entr" presetSubtype="1" fill="hold" grpId="0" nodeType="afterEffect">
                                  <p:stCondLst>
                                    <p:cond delay="0"/>
                                  </p:stCondLst>
                                  <p:childTnLst>
                                    <p:set>
                                      <p:cBhvr>
                                        <p:cTn id="33" dur="1" fill="hold">
                                          <p:stCondLst>
                                            <p:cond delay="0"/>
                                          </p:stCondLst>
                                        </p:cTn>
                                        <p:tgtEl>
                                          <p:spTgt spid="220329"/>
                                        </p:tgtEl>
                                        <p:attrNameLst>
                                          <p:attrName>style.visibility</p:attrName>
                                        </p:attrNameLst>
                                      </p:cBhvr>
                                      <p:to>
                                        <p:strVal val="visible"/>
                                      </p:to>
                                    </p:set>
                                    <p:animEffect transition="in" filter="wipe(up)">
                                      <p:cBhvr>
                                        <p:cTn id="34" dur="1000"/>
                                        <p:tgtEl>
                                          <p:spTgt spid="220329"/>
                                        </p:tgtEl>
                                      </p:cBhvr>
                                    </p:animEffect>
                                  </p:childTnLst>
                                </p:cTn>
                              </p:par>
                            </p:childTnLst>
                          </p:cTn>
                        </p:par>
                        <p:par>
                          <p:cTn id="35" fill="hold" nodeType="afterGroup">
                            <p:stCondLst>
                              <p:cond delay="11000"/>
                            </p:stCondLst>
                            <p:childTnLst>
                              <p:par>
                                <p:cTn id="36" presetID="22" presetClass="entr" presetSubtype="8" fill="hold" grpId="0" nodeType="afterEffect">
                                  <p:stCondLst>
                                    <p:cond delay="0"/>
                                  </p:stCondLst>
                                  <p:childTnLst>
                                    <p:set>
                                      <p:cBhvr>
                                        <p:cTn id="37" dur="1" fill="hold">
                                          <p:stCondLst>
                                            <p:cond delay="0"/>
                                          </p:stCondLst>
                                        </p:cTn>
                                        <p:tgtEl>
                                          <p:spTgt spid="220330"/>
                                        </p:tgtEl>
                                        <p:attrNameLst>
                                          <p:attrName>style.visibility</p:attrName>
                                        </p:attrNameLst>
                                      </p:cBhvr>
                                      <p:to>
                                        <p:strVal val="visible"/>
                                      </p:to>
                                    </p:set>
                                    <p:animEffect transition="in" filter="wipe(left)">
                                      <p:cBhvr>
                                        <p:cTn id="38" dur="1000"/>
                                        <p:tgtEl>
                                          <p:spTgt spid="220330"/>
                                        </p:tgtEl>
                                      </p:cBhvr>
                                    </p:animEffect>
                                  </p:childTnLst>
                                </p:cTn>
                              </p:par>
                            </p:childTnLst>
                          </p:cTn>
                        </p:par>
                        <p:par>
                          <p:cTn id="39" fill="hold" nodeType="afterGroup">
                            <p:stCondLst>
                              <p:cond delay="12000"/>
                            </p:stCondLst>
                            <p:childTnLst>
                              <p:par>
                                <p:cTn id="40" presetID="22" presetClass="entr" presetSubtype="4" fill="hold" grpId="0" nodeType="afterEffect">
                                  <p:stCondLst>
                                    <p:cond delay="0"/>
                                  </p:stCondLst>
                                  <p:childTnLst>
                                    <p:set>
                                      <p:cBhvr>
                                        <p:cTn id="41" dur="1" fill="hold">
                                          <p:stCondLst>
                                            <p:cond delay="0"/>
                                          </p:stCondLst>
                                        </p:cTn>
                                        <p:tgtEl>
                                          <p:spTgt spid="220331"/>
                                        </p:tgtEl>
                                        <p:attrNameLst>
                                          <p:attrName>style.visibility</p:attrName>
                                        </p:attrNameLst>
                                      </p:cBhvr>
                                      <p:to>
                                        <p:strVal val="visible"/>
                                      </p:to>
                                    </p:set>
                                    <p:animEffect transition="in" filter="wipe(down)">
                                      <p:cBhvr>
                                        <p:cTn id="42" dur="1000"/>
                                        <p:tgtEl>
                                          <p:spTgt spid="220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18" grpId="0" animBg="1"/>
      <p:bldP spid="220319" grpId="0" animBg="1"/>
      <p:bldP spid="220321" grpId="0" animBg="1"/>
      <p:bldP spid="220323" grpId="0" animBg="1"/>
      <p:bldP spid="220324" grpId="0" animBg="1"/>
      <p:bldP spid="220325" grpId="0" animBg="1"/>
      <p:bldP spid="220328" grpId="0" animBg="1"/>
      <p:bldP spid="220329" grpId="0" animBg="1"/>
      <p:bldP spid="220330" grpId="0" animBg="1"/>
      <p:bldP spid="2203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787" name="Text Box 107"/>
          <p:cNvSpPr txBox="1">
            <a:spLocks noChangeArrowheads="1"/>
          </p:cNvSpPr>
          <p:nvPr/>
        </p:nvSpPr>
        <p:spPr bwMode="auto">
          <a:xfrm>
            <a:off x="2576736" y="44450"/>
            <a:ext cx="5934510" cy="523220"/>
          </a:xfrm>
          <a:prstGeom prst="rect">
            <a:avLst/>
          </a:prstGeom>
          <a:solidFill>
            <a:srgbClr val="FFFF00"/>
          </a:solidFill>
          <a:ln w="9525">
            <a:solidFill>
              <a:srgbClr val="333399"/>
            </a:solidFill>
            <a:miter lim="800000"/>
            <a:headEnd/>
            <a:tailEnd/>
          </a:ln>
          <a:effectLst/>
          <a:extLst/>
        </p:spPr>
        <p:txBody>
          <a:bodyPr wrap="none">
            <a:spAutoFit/>
          </a:bodyPr>
          <a:lstStyle>
            <a:defPPr>
              <a:defRPr lang="en-US"/>
            </a:defPPr>
            <a:lvl1pPr>
              <a:defRPr sz="2800" b="1">
                <a:solidFill>
                  <a:srgbClr val="000099"/>
                </a:solidFill>
                <a:latin typeface="+mn-lt"/>
                <a:ea typeface="黑体" pitchFamily="2" charset="-122"/>
              </a:defRPr>
            </a:lvl1pPr>
          </a:lstStyle>
          <a:p>
            <a:r>
              <a:rPr lang="zh-CN" altLang="en-US"/>
              <a:t>从虚拟的 </a:t>
            </a:r>
            <a:r>
              <a:rPr lang="en-US" altLang="zh-CN"/>
              <a:t>IP </a:t>
            </a:r>
            <a:r>
              <a:rPr lang="zh-CN" altLang="en-US"/>
              <a:t>层上看 </a:t>
            </a:r>
            <a:r>
              <a:rPr lang="en-US" altLang="zh-CN"/>
              <a:t>IP </a:t>
            </a:r>
            <a:r>
              <a:rPr lang="zh-CN" altLang="en-US"/>
              <a:t>数据报的流动</a:t>
            </a:r>
          </a:p>
        </p:txBody>
      </p:sp>
      <p:grpSp>
        <p:nvGrpSpPr>
          <p:cNvPr id="111" name="组合 110"/>
          <p:cNvGrpSpPr/>
          <p:nvPr/>
        </p:nvGrpSpPr>
        <p:grpSpPr>
          <a:xfrm>
            <a:off x="104908" y="116632"/>
            <a:ext cx="9663509" cy="1658194"/>
            <a:chOff x="104908" y="116632"/>
            <a:chExt cx="9663509" cy="1658194"/>
          </a:xfrm>
        </p:grpSpPr>
        <p:sp>
          <p:nvSpPr>
            <p:cNvPr id="112" name="Freeform 2"/>
            <p:cNvSpPr>
              <a:spLocks/>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Freeform 3"/>
            <p:cNvSpPr>
              <a:spLocks/>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4"/>
            <p:cNvSpPr>
              <a:spLocks noChangeShapeType="1"/>
            </p:cNvSpPr>
            <p:nvPr/>
          </p:nvSpPr>
          <p:spPr bwMode="auto">
            <a:xfrm rot="-5400000">
              <a:off x="907520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Line 5"/>
            <p:cNvSpPr>
              <a:spLocks noChangeShapeType="1"/>
            </p:cNvSpPr>
            <p:nvPr/>
          </p:nvSpPr>
          <p:spPr bwMode="auto">
            <a:xfrm rot="-5400000">
              <a:off x="24235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 name="Line 6"/>
            <p:cNvSpPr>
              <a:spLocks noChangeShapeType="1"/>
            </p:cNvSpPr>
            <p:nvPr/>
          </p:nvSpPr>
          <p:spPr bwMode="auto">
            <a:xfrm>
              <a:off x="252811" y="1773238"/>
              <a:ext cx="280326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18"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9"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20"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21" name="Line 11"/>
            <p:cNvSpPr>
              <a:spLocks noChangeShapeType="1"/>
            </p:cNvSpPr>
            <p:nvPr/>
          </p:nvSpPr>
          <p:spPr bwMode="auto">
            <a:xfrm>
              <a:off x="6540368" y="1773238"/>
              <a:ext cx="3143779"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2"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23" name="Text Box 13"/>
            <p:cNvSpPr txBox="1">
              <a:spLocks noChangeArrowheads="1"/>
            </p:cNvSpPr>
            <p:nvPr/>
          </p:nvSpPr>
          <p:spPr bwMode="auto">
            <a:xfrm>
              <a:off x="174453"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1</a:t>
              </a:r>
              <a:endParaRPr kumimoji="1" lang="en-US" altLang="zh-CN" sz="1800" b="1" dirty="0">
                <a:solidFill>
                  <a:srgbClr val="0000CC"/>
                </a:solidFill>
                <a:latin typeface="+mn-lt"/>
                <a:ea typeface="黑体" pitchFamily="2" charset="-122"/>
              </a:endParaRPr>
            </a:p>
          </p:txBody>
        </p:sp>
        <p:sp>
          <p:nvSpPr>
            <p:cNvPr id="124" name="Text Box 14"/>
            <p:cNvSpPr txBox="1">
              <a:spLocks noChangeArrowheads="1"/>
            </p:cNvSpPr>
            <p:nvPr/>
          </p:nvSpPr>
          <p:spPr bwMode="auto">
            <a:xfrm>
              <a:off x="8481392"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2</a:t>
              </a:r>
              <a:endParaRPr kumimoji="1" lang="en-US" altLang="zh-CN" sz="1800" b="1" dirty="0">
                <a:solidFill>
                  <a:srgbClr val="0000CC"/>
                </a:solidFill>
                <a:latin typeface="+mn-lt"/>
                <a:ea typeface="黑体" pitchFamily="2" charset="-122"/>
              </a:endParaRPr>
            </a:p>
          </p:txBody>
        </p:sp>
        <p:sp>
          <p:nvSpPr>
            <p:cNvPr id="125" name="Line 15"/>
            <p:cNvSpPr>
              <a:spLocks noChangeShapeType="1"/>
            </p:cNvSpPr>
            <p:nvPr/>
          </p:nvSpPr>
          <p:spPr bwMode="auto">
            <a:xfrm>
              <a:off x="3566848" y="1773238"/>
              <a:ext cx="246274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6" name="Freeform 16"/>
            <p:cNvSpPr>
              <a:spLocks/>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7" name="Freeform 17"/>
            <p:cNvSpPr>
              <a:spLocks/>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8"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p>
          </p:txBody>
        </p:sp>
        <p:pic>
          <p:nvPicPr>
            <p:cNvPr id="129"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a:extLst/>
          </p:spPr>
          <p:txBody>
            <a:bodyPr rot="10800000" wrap="none" anchor="ctr"/>
            <a:lstStyle/>
            <a:p>
              <a:pPr algn="ctr"/>
              <a:r>
                <a:rPr kumimoji="1" lang="en-US" altLang="zh-CN" b="1" dirty="0">
                  <a:solidFill>
                    <a:srgbClr val="0000CC"/>
                  </a:solidFill>
                  <a:ea typeface="黑体" pitchFamily="2" charset="-122"/>
                </a:rPr>
                <a:t>HA</a:t>
              </a:r>
              <a:r>
                <a:rPr kumimoji="1" lang="zh-CN" altLang="en-US" b="1" dirty="0">
                  <a:solidFill>
                    <a:srgbClr val="0000CC"/>
                  </a:solidFill>
                  <a:ea typeface="黑体" pitchFamily="2" charset="-122"/>
                </a:rPr>
                <a:t>为硬件地址</a:t>
              </a:r>
            </a:p>
          </p:txBody>
        </p:sp>
        <p:sp>
          <p:nvSpPr>
            <p:cNvPr id="134"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路由器 </a:t>
              </a:r>
              <a:r>
                <a:rPr kumimoji="1" lang="en-US" altLang="zh-CN" sz="1800" b="1" dirty="0">
                  <a:solidFill>
                    <a:srgbClr val="0000CC"/>
                  </a:solidFill>
                  <a:latin typeface="+mn-lt"/>
                  <a:ea typeface="黑体" pitchFamily="2" charset="-122"/>
                </a:rPr>
                <a:t>R</a:t>
              </a:r>
              <a:r>
                <a:rPr kumimoji="1" lang="en-US" altLang="zh-CN" sz="1800" b="1" baseline="-25000" dirty="0">
                  <a:solidFill>
                    <a:srgbClr val="0000CC"/>
                  </a:solidFill>
                  <a:latin typeface="+mn-lt"/>
                  <a:ea typeface="黑体" pitchFamily="2" charset="-122"/>
                </a:rPr>
                <a:t>2</a:t>
              </a:r>
            </a:p>
          </p:txBody>
        </p:sp>
        <p:sp>
          <p:nvSpPr>
            <p:cNvPr id="135"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36"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37"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38"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39"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40"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grpSp>
      <p:grpSp>
        <p:nvGrpSpPr>
          <p:cNvPr id="141" name="组合 140"/>
          <p:cNvGrpSpPr/>
          <p:nvPr/>
        </p:nvGrpSpPr>
        <p:grpSpPr>
          <a:xfrm>
            <a:off x="39556" y="2035176"/>
            <a:ext cx="9881923" cy="4352369"/>
            <a:chOff x="39556" y="2035176"/>
            <a:chExt cx="9881923" cy="4352369"/>
          </a:xfrm>
        </p:grpSpPr>
        <p:sp>
          <p:nvSpPr>
            <p:cNvPr id="142"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5"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8"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9"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50" name="Group 85"/>
            <p:cNvGrpSpPr>
              <a:grpSpLocks/>
            </p:cNvGrpSpPr>
            <p:nvPr/>
          </p:nvGrpSpPr>
          <p:grpSpPr bwMode="auto">
            <a:xfrm>
              <a:off x="39556" y="2420938"/>
              <a:ext cx="9881923" cy="2438400"/>
              <a:chOff x="96" y="1056"/>
              <a:chExt cx="5472" cy="1536"/>
            </a:xfrm>
            <a:solidFill>
              <a:srgbClr val="FFFF66"/>
            </a:solidFill>
          </p:grpSpPr>
          <p:sp>
            <p:nvSpPr>
              <p:cNvPr id="209"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0"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1"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2"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3"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4"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5"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6"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151"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52" name="Group 95"/>
            <p:cNvGrpSpPr>
              <a:grpSpLocks/>
            </p:cNvGrpSpPr>
            <p:nvPr/>
          </p:nvGrpSpPr>
          <p:grpSpPr bwMode="auto">
            <a:xfrm>
              <a:off x="247650" y="2420938"/>
              <a:ext cx="742950" cy="1447800"/>
              <a:chOff x="672" y="528"/>
              <a:chExt cx="432" cy="912"/>
            </a:xfrm>
          </p:grpSpPr>
          <p:sp>
            <p:nvSpPr>
              <p:cNvPr id="20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53"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54"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55"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56"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57"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58"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9"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0"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61"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62"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63"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64"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65"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6"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67"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68"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169" name="Group 115"/>
            <p:cNvGrpSpPr>
              <a:grpSpLocks/>
            </p:cNvGrpSpPr>
            <p:nvPr/>
          </p:nvGrpSpPr>
          <p:grpSpPr bwMode="auto">
            <a:xfrm>
              <a:off x="8832850" y="2420938"/>
              <a:ext cx="742950" cy="1447800"/>
              <a:chOff x="672" y="528"/>
              <a:chExt cx="432" cy="912"/>
            </a:xfrm>
          </p:grpSpPr>
          <p:sp>
            <p:nvSpPr>
              <p:cNvPr id="203"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4"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5"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70"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71"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72"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73"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4"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5"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6"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77"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8"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9"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0"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81" name="Group 130"/>
            <p:cNvGrpSpPr>
              <a:grpSpLocks/>
            </p:cNvGrpSpPr>
            <p:nvPr/>
          </p:nvGrpSpPr>
          <p:grpSpPr bwMode="auto">
            <a:xfrm>
              <a:off x="1238250" y="3154363"/>
              <a:ext cx="1568450" cy="381000"/>
              <a:chOff x="1632" y="2688"/>
              <a:chExt cx="912" cy="240"/>
            </a:xfrm>
          </p:grpSpPr>
          <p:sp>
            <p:nvSpPr>
              <p:cNvPr id="20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20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2" name="Group 133"/>
            <p:cNvGrpSpPr>
              <a:grpSpLocks/>
            </p:cNvGrpSpPr>
            <p:nvPr/>
          </p:nvGrpSpPr>
          <p:grpSpPr bwMode="auto">
            <a:xfrm>
              <a:off x="4044950" y="3154363"/>
              <a:ext cx="1568450" cy="381000"/>
              <a:chOff x="1632" y="2688"/>
              <a:chExt cx="912" cy="240"/>
            </a:xfrm>
          </p:grpSpPr>
          <p:sp>
            <p:nvSpPr>
              <p:cNvPr id="199"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200"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3" name="Group 136"/>
            <p:cNvGrpSpPr>
              <a:grpSpLocks/>
            </p:cNvGrpSpPr>
            <p:nvPr/>
          </p:nvGrpSpPr>
          <p:grpSpPr bwMode="auto">
            <a:xfrm>
              <a:off x="7016750" y="3154363"/>
              <a:ext cx="1568450" cy="381000"/>
              <a:chOff x="1632" y="2688"/>
              <a:chExt cx="912" cy="240"/>
            </a:xfrm>
          </p:grpSpPr>
          <p:sp>
            <p:nvSpPr>
              <p:cNvPr id="1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4" name="Group 139"/>
            <p:cNvGrpSpPr>
              <a:grpSpLocks/>
            </p:cNvGrpSpPr>
            <p:nvPr/>
          </p:nvGrpSpPr>
          <p:grpSpPr bwMode="auto">
            <a:xfrm>
              <a:off x="660400" y="5592763"/>
              <a:ext cx="2146300" cy="381000"/>
              <a:chOff x="480" y="3120"/>
              <a:chExt cx="1248" cy="240"/>
            </a:xfrm>
          </p:grpSpPr>
          <p:sp>
            <p:nvSpPr>
              <p:cNvPr id="195"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96"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5" name="Group 142"/>
            <p:cNvGrpSpPr>
              <a:grpSpLocks/>
            </p:cNvGrpSpPr>
            <p:nvPr/>
          </p:nvGrpSpPr>
          <p:grpSpPr bwMode="auto">
            <a:xfrm>
              <a:off x="3797300" y="5592763"/>
              <a:ext cx="2146300" cy="381000"/>
              <a:chOff x="480" y="3120"/>
              <a:chExt cx="1248" cy="240"/>
            </a:xfrm>
          </p:grpSpPr>
          <p:sp>
            <p:nvSpPr>
              <p:cNvPr id="19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9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6" name="Group 145"/>
            <p:cNvGrpSpPr>
              <a:grpSpLocks/>
            </p:cNvGrpSpPr>
            <p:nvPr/>
          </p:nvGrpSpPr>
          <p:grpSpPr bwMode="auto">
            <a:xfrm>
              <a:off x="6934200" y="5592763"/>
              <a:ext cx="2146300" cy="381000"/>
              <a:chOff x="480" y="3120"/>
              <a:chExt cx="1248" cy="240"/>
            </a:xfrm>
          </p:grpSpPr>
          <p:sp>
            <p:nvSpPr>
              <p:cNvPr id="191"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92"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87"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88"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89"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90"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 </a:t>
              </a:r>
              <a:r>
                <a:rPr kumimoji="1" lang="zh-CN" altLang="en-US" sz="1800" b="1">
                  <a:solidFill>
                    <a:srgbClr val="0000CC"/>
                  </a:solidFill>
                  <a:latin typeface="+mn-lt"/>
                  <a:ea typeface="黑体" pitchFamily="2" charset="-122"/>
                </a:rPr>
                <a:t>数据报</a:t>
              </a:r>
            </a:p>
          </p:txBody>
        </p:sp>
      </p:grpSp>
      <p:sp>
        <p:nvSpPr>
          <p:cNvPr id="455797" name="Line 117"/>
          <p:cNvSpPr>
            <a:spLocks noChangeShapeType="1"/>
          </p:cNvSpPr>
          <p:nvPr/>
        </p:nvSpPr>
        <p:spPr bwMode="auto">
          <a:xfrm>
            <a:off x="662121" y="3500438"/>
            <a:ext cx="2574528"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5798" name="Line 118"/>
          <p:cNvSpPr>
            <a:spLocks noChangeShapeType="1"/>
          </p:cNvSpPr>
          <p:nvPr/>
        </p:nvSpPr>
        <p:spPr bwMode="auto">
          <a:xfrm>
            <a:off x="3470539" y="3500438"/>
            <a:ext cx="2574529"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5799" name="Line 119"/>
          <p:cNvSpPr>
            <a:spLocks noChangeShapeType="1"/>
          </p:cNvSpPr>
          <p:nvPr/>
        </p:nvSpPr>
        <p:spPr bwMode="auto">
          <a:xfrm>
            <a:off x="6435460" y="3500438"/>
            <a:ext cx="2574529"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785797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5787"/>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455797"/>
                                        </p:tgtEl>
                                        <p:attrNameLst>
                                          <p:attrName>style.visibility</p:attrName>
                                        </p:attrNameLst>
                                      </p:cBhvr>
                                      <p:to>
                                        <p:strVal val="visible"/>
                                      </p:to>
                                    </p:set>
                                    <p:animEffect transition="in" filter="wipe(left)">
                                      <p:cBhvr>
                                        <p:cTn id="10" dur="1000"/>
                                        <p:tgtEl>
                                          <p:spTgt spid="455797"/>
                                        </p:tgtEl>
                                      </p:cBhvr>
                                    </p:animEffect>
                                  </p:childTnLst>
                                </p:cTn>
                              </p:par>
                            </p:childTnLst>
                          </p:cTn>
                        </p:par>
                        <p:par>
                          <p:cTn id="11" fill="hold" nodeType="afterGroup">
                            <p:stCondLst>
                              <p:cond delay="4000"/>
                            </p:stCondLst>
                            <p:childTnLst>
                              <p:par>
                                <p:cTn id="12" presetID="22" presetClass="entr" presetSubtype="8" fill="hold" grpId="0" nodeType="afterEffect">
                                  <p:stCondLst>
                                    <p:cond delay="500"/>
                                  </p:stCondLst>
                                  <p:childTnLst>
                                    <p:set>
                                      <p:cBhvr>
                                        <p:cTn id="13" dur="1" fill="hold">
                                          <p:stCondLst>
                                            <p:cond delay="0"/>
                                          </p:stCondLst>
                                        </p:cTn>
                                        <p:tgtEl>
                                          <p:spTgt spid="455798"/>
                                        </p:tgtEl>
                                        <p:attrNameLst>
                                          <p:attrName>style.visibility</p:attrName>
                                        </p:attrNameLst>
                                      </p:cBhvr>
                                      <p:to>
                                        <p:strVal val="visible"/>
                                      </p:to>
                                    </p:set>
                                    <p:animEffect transition="in" filter="wipe(left)">
                                      <p:cBhvr>
                                        <p:cTn id="14" dur="1000"/>
                                        <p:tgtEl>
                                          <p:spTgt spid="455798"/>
                                        </p:tgtEl>
                                      </p:cBhvr>
                                    </p:animEffect>
                                  </p:childTnLst>
                                </p:cTn>
                              </p:par>
                            </p:childTnLst>
                          </p:cTn>
                        </p:par>
                        <p:par>
                          <p:cTn id="15" fill="hold" nodeType="afterGroup">
                            <p:stCondLst>
                              <p:cond delay="5500"/>
                            </p:stCondLst>
                            <p:childTnLst>
                              <p:par>
                                <p:cTn id="16" presetID="22" presetClass="entr" presetSubtype="8" fill="hold" grpId="0" nodeType="afterEffect">
                                  <p:stCondLst>
                                    <p:cond delay="500"/>
                                  </p:stCondLst>
                                  <p:childTnLst>
                                    <p:set>
                                      <p:cBhvr>
                                        <p:cTn id="17" dur="1" fill="hold">
                                          <p:stCondLst>
                                            <p:cond delay="0"/>
                                          </p:stCondLst>
                                        </p:cTn>
                                        <p:tgtEl>
                                          <p:spTgt spid="455799"/>
                                        </p:tgtEl>
                                        <p:attrNameLst>
                                          <p:attrName>style.visibility</p:attrName>
                                        </p:attrNameLst>
                                      </p:cBhvr>
                                      <p:to>
                                        <p:strVal val="visible"/>
                                      </p:to>
                                    </p:set>
                                    <p:animEffect transition="in" filter="wipe(left)">
                                      <p:cBhvr>
                                        <p:cTn id="18" dur="1000"/>
                                        <p:tgtEl>
                                          <p:spTgt spid="45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87" grpId="0" animBg="1"/>
      <p:bldP spid="455797" grpId="0" animBg="1"/>
      <p:bldP spid="455798" grpId="0" animBg="1"/>
      <p:bldP spid="4557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en-US" dirty="0" smtClean="0"/>
              <a:t>划分</a:t>
            </a:r>
            <a:r>
              <a:rPr lang="zh-CN" altLang="en-US" dirty="0"/>
              <a:t>子网</a:t>
            </a:r>
          </a:p>
        </p:txBody>
      </p:sp>
      <p:sp>
        <p:nvSpPr>
          <p:cNvPr id="500739" name="Rectangle 3"/>
          <p:cNvSpPr>
            <a:spLocks noGrp="1" noChangeArrowheads="1"/>
          </p:cNvSpPr>
          <p:nvPr>
            <p:ph idx="1"/>
          </p:nvPr>
        </p:nvSpPr>
        <p:spPr>
          <a:xfrm>
            <a:off x="495300" y="1052737"/>
            <a:ext cx="9066212" cy="1872208"/>
          </a:xfrm>
        </p:spPr>
        <p:txBody>
          <a:bodyPr/>
          <a:lstStyle/>
          <a:p>
            <a:pPr algn="just">
              <a:lnSpc>
                <a:spcPct val="100000"/>
              </a:lnSpc>
            </a:pPr>
            <a:r>
              <a:rPr lang="zh-CN" altLang="en-US" sz="2400" dirty="0" smtClean="0">
                <a:solidFill>
                  <a:srgbClr val="FF0000"/>
                </a:solidFill>
              </a:rPr>
              <a:t>问题</a:t>
            </a:r>
            <a:r>
              <a:rPr lang="zh-CN" altLang="en-US" sz="2400" dirty="0" smtClean="0"/>
              <a:t>：</a:t>
            </a:r>
            <a:endParaRPr lang="en-US" altLang="zh-CN" sz="2400" dirty="0" smtClean="0"/>
          </a:p>
          <a:p>
            <a:pPr algn="just">
              <a:lnSpc>
                <a:spcPct val="100000"/>
              </a:lnSpc>
            </a:pPr>
            <a:r>
              <a:rPr lang="en-US" altLang="zh-CN" sz="2400" dirty="0" smtClean="0"/>
              <a:t>A</a:t>
            </a:r>
            <a:r>
              <a:rPr lang="zh-CN" altLang="en-US" sz="2400" dirty="0" smtClean="0"/>
              <a:t>类地址空间太大，导致</a:t>
            </a:r>
            <a:endParaRPr lang="zh-CN" altLang="en-US" sz="2400" dirty="0"/>
          </a:p>
          <a:p>
            <a:pPr lvl="1" algn="just">
              <a:lnSpc>
                <a:spcPct val="100000"/>
              </a:lnSpc>
            </a:pPr>
            <a:r>
              <a:rPr lang="en-US" altLang="zh-CN" sz="2400" dirty="0" smtClean="0">
                <a:latin typeface="Arial" charset="0"/>
              </a:rPr>
              <a:t>(1) IP </a:t>
            </a:r>
            <a:r>
              <a:rPr lang="zh-CN" altLang="en-US" sz="2400" dirty="0">
                <a:latin typeface="Arial" charset="0"/>
              </a:rPr>
              <a:t>地址空间的利用率有时很</a:t>
            </a:r>
            <a:r>
              <a:rPr lang="zh-CN" altLang="en-US" sz="2400" dirty="0" smtClean="0">
                <a:latin typeface="Arial" charset="0"/>
              </a:rPr>
              <a:t>低； </a:t>
            </a:r>
            <a:endParaRPr lang="zh-CN" altLang="en-US" sz="2400" dirty="0">
              <a:latin typeface="Arial" charset="0"/>
            </a:endParaRPr>
          </a:p>
          <a:p>
            <a:pPr lvl="1" algn="just">
              <a:lnSpc>
                <a:spcPct val="100000"/>
              </a:lnSpc>
            </a:pPr>
            <a:r>
              <a:rPr lang="en-US" altLang="zh-CN" sz="2400" dirty="0" smtClean="0">
                <a:latin typeface="Arial" charset="0"/>
              </a:rPr>
              <a:t>(2) </a:t>
            </a:r>
            <a:r>
              <a:rPr lang="zh-CN" altLang="en-US" sz="2400" dirty="0" smtClean="0">
                <a:latin typeface="Arial" charset="0"/>
              </a:rPr>
              <a:t>局域网的寻址变得困难。 </a:t>
            </a:r>
            <a:endParaRPr lang="zh-CN" altLang="en-US" sz="2400" dirty="0">
              <a:latin typeface="Arial" charset="0"/>
            </a:endParaRPr>
          </a:p>
        </p:txBody>
      </p:sp>
      <p:sp>
        <p:nvSpPr>
          <p:cNvPr id="4" name="Rectangle 2"/>
          <p:cNvSpPr txBox="1">
            <a:spLocks noChangeArrowheads="1"/>
          </p:cNvSpPr>
          <p:nvPr/>
        </p:nvSpPr>
        <p:spPr bwMode="auto">
          <a:xfrm>
            <a:off x="511641" y="2924944"/>
            <a:ext cx="9193887" cy="148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400" kern="0" dirty="0" smtClean="0">
                <a:solidFill>
                  <a:srgbClr val="FF0000"/>
                </a:solidFill>
              </a:rPr>
              <a:t>解决办法</a:t>
            </a:r>
            <a:r>
              <a:rPr lang="zh-CN" altLang="en-US" sz="2400" kern="0" dirty="0" smtClean="0"/>
              <a:t>：</a:t>
            </a:r>
            <a:endParaRPr lang="en-US" altLang="zh-CN" sz="2400" kern="0" dirty="0" smtClean="0"/>
          </a:p>
          <a:p>
            <a:pPr>
              <a:buFont typeface="Wingdings" panose="05000000000000000000" pitchFamily="2" charset="2"/>
              <a:buChar char="ü"/>
            </a:pPr>
            <a:r>
              <a:rPr lang="zh-CN" altLang="en-US" sz="2400" kern="0" dirty="0" smtClean="0">
                <a:solidFill>
                  <a:srgbClr val="FF0000"/>
                </a:solidFill>
              </a:rPr>
              <a:t>划分</a:t>
            </a:r>
            <a:r>
              <a:rPr lang="zh-CN" altLang="en-US" sz="2400" kern="0" dirty="0">
                <a:solidFill>
                  <a:srgbClr val="FF0000"/>
                </a:solidFill>
              </a:rPr>
              <a:t>子网 </a:t>
            </a:r>
            <a:r>
              <a:rPr lang="en-US" altLang="zh-CN" sz="2400" kern="0" dirty="0"/>
              <a:t>(</a:t>
            </a:r>
            <a:r>
              <a:rPr lang="en-US" altLang="zh-CN" sz="2400" kern="0" dirty="0" err="1"/>
              <a:t>subnetting</a:t>
            </a:r>
            <a:r>
              <a:rPr lang="en-US" altLang="zh-CN" sz="2400" kern="0" dirty="0"/>
              <a:t>) </a:t>
            </a:r>
            <a:r>
              <a:rPr lang="zh-CN" altLang="en-US" sz="2400" kern="0" dirty="0" smtClean="0"/>
              <a:t>：</a:t>
            </a:r>
            <a:r>
              <a:rPr lang="en-US" altLang="zh-CN" sz="2400" kern="0" dirty="0" smtClean="0"/>
              <a:t>1985 </a:t>
            </a:r>
            <a:r>
              <a:rPr lang="zh-CN" altLang="en-US" sz="2400" kern="0" dirty="0" smtClean="0"/>
              <a:t>年起，在 </a:t>
            </a:r>
            <a:r>
              <a:rPr lang="en-US" altLang="zh-CN" sz="2400" kern="0" dirty="0" smtClean="0"/>
              <a:t>IP </a:t>
            </a:r>
            <a:r>
              <a:rPr lang="zh-CN" altLang="en-US" sz="2400" kern="0" dirty="0" smtClean="0"/>
              <a:t>地址中增加一个“</a:t>
            </a:r>
            <a:r>
              <a:rPr lang="zh-CN" altLang="en-US" sz="2400" kern="0" dirty="0" smtClean="0">
                <a:solidFill>
                  <a:srgbClr val="FF0000"/>
                </a:solidFill>
              </a:rPr>
              <a:t>子网号字段</a:t>
            </a:r>
            <a:r>
              <a:rPr lang="zh-CN" altLang="en-US" sz="2400" kern="0" dirty="0" smtClean="0"/>
              <a:t>”，使两级的 </a:t>
            </a:r>
            <a:r>
              <a:rPr lang="en-US" altLang="zh-CN" sz="2400" kern="0" dirty="0" smtClean="0"/>
              <a:t>IP </a:t>
            </a:r>
            <a:r>
              <a:rPr lang="zh-CN" altLang="en-US" sz="2400" kern="0" dirty="0" smtClean="0"/>
              <a:t>地址变成为</a:t>
            </a:r>
            <a:r>
              <a:rPr lang="zh-CN" altLang="en-US" sz="2400" kern="0" dirty="0" smtClean="0">
                <a:solidFill>
                  <a:srgbClr val="FF0000"/>
                </a:solidFill>
              </a:rPr>
              <a:t>三级的 </a:t>
            </a:r>
            <a:r>
              <a:rPr lang="en-US" altLang="zh-CN" sz="2400" kern="0" dirty="0" smtClean="0">
                <a:solidFill>
                  <a:srgbClr val="FF0000"/>
                </a:solidFill>
              </a:rPr>
              <a:t>IP </a:t>
            </a:r>
            <a:r>
              <a:rPr lang="zh-CN" altLang="en-US" sz="2400" kern="0" dirty="0" smtClean="0">
                <a:solidFill>
                  <a:srgbClr val="FF0000"/>
                </a:solidFill>
              </a:rPr>
              <a:t>地址。</a:t>
            </a:r>
          </a:p>
        </p:txBody>
      </p:sp>
      <p:grpSp>
        <p:nvGrpSpPr>
          <p:cNvPr id="5" name="组合 4"/>
          <p:cNvGrpSpPr/>
          <p:nvPr/>
        </p:nvGrpSpPr>
        <p:grpSpPr>
          <a:xfrm>
            <a:off x="2775222" y="4436392"/>
            <a:ext cx="4842074" cy="1512888"/>
            <a:chOff x="1839416" y="3501009"/>
            <a:chExt cx="5490146" cy="1752599"/>
          </a:xfrm>
        </p:grpSpPr>
        <p:grpSp>
          <p:nvGrpSpPr>
            <p:cNvPr id="6" name="Group 19"/>
            <p:cNvGrpSpPr>
              <a:grpSpLocks/>
            </p:cNvGrpSpPr>
            <p:nvPr/>
          </p:nvGrpSpPr>
          <p:grpSpPr bwMode="auto">
            <a:xfrm>
              <a:off x="4160912" y="3577204"/>
              <a:ext cx="3168650" cy="500062"/>
              <a:chOff x="2375" y="2045"/>
              <a:chExt cx="1996" cy="430"/>
            </a:xfrm>
          </p:grpSpPr>
          <p:sp>
            <p:nvSpPr>
              <p:cNvPr id="20"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21"/>
            <p:cNvGrpSpPr>
              <a:grpSpLocks/>
            </p:cNvGrpSpPr>
            <p:nvPr/>
          </p:nvGrpSpPr>
          <p:grpSpPr bwMode="auto">
            <a:xfrm>
              <a:off x="1867991" y="3501009"/>
              <a:ext cx="5454650" cy="1728788"/>
              <a:chOff x="755" y="2169"/>
              <a:chExt cx="3436" cy="1089"/>
            </a:xfrm>
          </p:grpSpPr>
          <p:sp>
            <p:nvSpPr>
              <p:cNvPr id="16"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Text Box 10"/>
              <p:cNvSpPr txBox="1">
                <a:spLocks noChangeArrowheads="1"/>
              </p:cNvSpPr>
              <p:nvPr/>
            </p:nvSpPr>
            <p:spPr bwMode="auto">
              <a:xfrm>
                <a:off x="2218" y="2967"/>
                <a:ext cx="527"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位</a:t>
                </a:r>
              </a:p>
            </p:txBody>
          </p:sp>
          <p:sp>
            <p:nvSpPr>
              <p:cNvPr id="18"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mn-lt"/>
                    <a:ea typeface="黑体" pitchFamily="2" charset="-122"/>
                  </a:rPr>
                  <a:t>本地地址</a:t>
                </a:r>
              </a:p>
            </p:txBody>
          </p:sp>
        </p:grpSp>
        <p:grpSp>
          <p:nvGrpSpPr>
            <p:cNvPr id="8" name="Group 20"/>
            <p:cNvGrpSpPr>
              <a:grpSpLocks/>
            </p:cNvGrpSpPr>
            <p:nvPr/>
          </p:nvGrpSpPr>
          <p:grpSpPr bwMode="auto">
            <a:xfrm>
              <a:off x="1842591" y="4644008"/>
              <a:ext cx="5486401" cy="609600"/>
              <a:chOff x="739" y="2832"/>
              <a:chExt cx="3456" cy="430"/>
            </a:xfrm>
          </p:grpSpPr>
          <p:sp>
            <p:nvSpPr>
              <p:cNvPr id="14"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9" name="Group 18"/>
            <p:cNvGrpSpPr>
              <a:grpSpLocks/>
            </p:cNvGrpSpPr>
            <p:nvPr/>
          </p:nvGrpSpPr>
          <p:grpSpPr bwMode="auto">
            <a:xfrm>
              <a:off x="1839416" y="4105856"/>
              <a:ext cx="5482976" cy="612776"/>
              <a:chOff x="737" y="2493"/>
              <a:chExt cx="3894" cy="386"/>
            </a:xfrm>
          </p:grpSpPr>
          <p:sp>
            <p:nvSpPr>
              <p:cNvPr id="10"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1"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2"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3"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
        <p:nvSpPr>
          <p:cNvPr id="22" name="Rectangle 2"/>
          <p:cNvSpPr>
            <a:spLocks noChangeArrowheads="1"/>
          </p:cNvSpPr>
          <p:nvPr/>
        </p:nvSpPr>
        <p:spPr bwMode="auto">
          <a:xfrm>
            <a:off x="2360712" y="6093296"/>
            <a:ext cx="5688632" cy="648072"/>
          </a:xfrm>
          <a:prstGeom prst="rect">
            <a:avLst/>
          </a:prstGeom>
          <a:solidFill>
            <a:srgbClr val="66FF33"/>
          </a:solidFill>
          <a:ln w="2857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b="1" dirty="0">
                <a:solidFill>
                  <a:srgbClr val="0000CC"/>
                </a:solidFill>
                <a:latin typeface="+mn-lt"/>
                <a:ea typeface="黑体" pitchFamily="2" charset="-122"/>
              </a:rPr>
              <a:t>IP</a:t>
            </a:r>
            <a:r>
              <a:rPr lang="zh-CN" altLang="en-US" b="1" dirty="0">
                <a:solidFill>
                  <a:srgbClr val="0000CC"/>
                </a:solidFill>
                <a:latin typeface="+mn-lt"/>
                <a:ea typeface="黑体" pitchFamily="2" charset="-122"/>
              </a:rPr>
              <a:t>地址 </a:t>
            </a:r>
            <a:r>
              <a:rPr lang="en-US" altLang="zh-CN" b="1" dirty="0">
                <a:solidFill>
                  <a:srgbClr val="0000CC"/>
                </a:solidFill>
                <a:latin typeface="+mn-lt"/>
                <a:ea typeface="黑体" pitchFamily="2" charset="-122"/>
              </a:rPr>
              <a:t>::= {&lt;</a:t>
            </a:r>
            <a:r>
              <a:rPr lang="zh-CN" altLang="en-US" b="1" dirty="0">
                <a:solidFill>
                  <a:srgbClr val="0000CC"/>
                </a:solidFill>
                <a:latin typeface="+mn-lt"/>
                <a:ea typeface="黑体" pitchFamily="2" charset="-122"/>
              </a:rPr>
              <a:t>网络号</a:t>
            </a:r>
            <a:r>
              <a:rPr lang="en-US" altLang="zh-CN" b="1" dirty="0">
                <a:solidFill>
                  <a:srgbClr val="0000CC"/>
                </a:solidFill>
                <a:latin typeface="+mn-lt"/>
                <a:ea typeface="黑体" pitchFamily="2" charset="-122"/>
              </a:rPr>
              <a:t>&gt;, &lt;</a:t>
            </a:r>
            <a:r>
              <a:rPr lang="zh-CN" altLang="en-US" b="1" dirty="0">
                <a:solidFill>
                  <a:srgbClr val="0000CC"/>
                </a:solidFill>
                <a:latin typeface="+mn-lt"/>
                <a:ea typeface="黑体" pitchFamily="2" charset="-122"/>
              </a:rPr>
              <a:t>子网号</a:t>
            </a:r>
            <a:r>
              <a:rPr lang="en-US" altLang="zh-CN" b="1" dirty="0">
                <a:solidFill>
                  <a:srgbClr val="0000CC"/>
                </a:solidFill>
                <a:latin typeface="+mn-lt"/>
                <a:ea typeface="黑体" pitchFamily="2" charset="-122"/>
              </a:rPr>
              <a:t>&gt;, &lt;</a:t>
            </a:r>
            <a:r>
              <a:rPr lang="zh-CN" altLang="en-US" b="1" dirty="0">
                <a:solidFill>
                  <a:srgbClr val="0000CC"/>
                </a:solidFill>
                <a:latin typeface="+mn-lt"/>
                <a:ea typeface="黑体" pitchFamily="2" charset="-122"/>
              </a:rPr>
              <a:t>主机号</a:t>
            </a:r>
            <a:r>
              <a:rPr lang="en-US" altLang="zh-CN" b="1" dirty="0">
                <a:solidFill>
                  <a:srgbClr val="0000CC"/>
                </a:solidFill>
                <a:latin typeface="+mn-lt"/>
                <a:ea typeface="黑体" pitchFamily="2" charset="-122"/>
              </a:rPr>
              <a:t>&gt;}      </a:t>
            </a:r>
            <a:r>
              <a:rPr lang="en-US" altLang="zh-CN" b="1" dirty="0" smtClean="0">
                <a:solidFill>
                  <a:srgbClr val="0000CC"/>
                </a:solidFill>
                <a:latin typeface="+mn-lt"/>
                <a:ea typeface="黑体" pitchFamily="2" charset="-122"/>
              </a:rPr>
              <a:t>  </a:t>
            </a:r>
            <a:r>
              <a:rPr lang="en-US" altLang="zh-CN" b="1" dirty="0">
                <a:solidFill>
                  <a:srgbClr val="0000CC"/>
                </a:solidFill>
                <a:latin typeface="+mn-lt"/>
                <a:ea typeface="黑体" pitchFamily="2" charset="-122"/>
              </a:rPr>
              <a:t>(</a:t>
            </a:r>
            <a:r>
              <a:rPr lang="en-US" altLang="zh-CN" b="1" dirty="0" smtClean="0">
                <a:solidFill>
                  <a:srgbClr val="0000CC"/>
                </a:solidFill>
                <a:latin typeface="+mn-lt"/>
                <a:ea typeface="黑体" pitchFamily="2" charset="-122"/>
              </a:rPr>
              <a:t>4-2</a:t>
            </a:r>
            <a:r>
              <a:rPr lang="en-US" altLang="zh-CN" b="1" dirty="0">
                <a:solidFill>
                  <a:srgbClr val="0000CC"/>
                </a:solidFill>
                <a:latin typeface="+mn-lt"/>
                <a:ea typeface="黑体" pitchFamily="2" charset="-122"/>
              </a:rPr>
              <a:t>)</a:t>
            </a:r>
            <a:endParaRPr lang="zh-CN" altLang="en-US" b="1" dirty="0">
              <a:solidFill>
                <a:srgbClr val="0000CC"/>
              </a:solidFill>
              <a:latin typeface="+mn-lt"/>
              <a:ea typeface="黑体" pitchFamily="2" charset="-122"/>
            </a:endParaRPr>
          </a:p>
        </p:txBody>
      </p:sp>
    </p:spTree>
    <p:extLst>
      <p:ext uri="{BB962C8B-B14F-4D97-AF65-F5344CB8AC3E}">
        <p14:creationId xmlns:p14="http://schemas.microsoft.com/office/powerpoint/2010/main" val="1408126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35" name="Text Box 107"/>
          <p:cNvSpPr txBox="1">
            <a:spLocks noChangeArrowheads="1"/>
          </p:cNvSpPr>
          <p:nvPr/>
        </p:nvSpPr>
        <p:spPr bwMode="auto">
          <a:xfrm>
            <a:off x="2952618" y="52389"/>
            <a:ext cx="4448654" cy="523220"/>
          </a:xfrm>
          <a:prstGeom prst="rect">
            <a:avLst/>
          </a:prstGeom>
          <a:solidFill>
            <a:srgbClr val="FFFF00"/>
          </a:solidFill>
          <a:ln w="9525">
            <a:solidFill>
              <a:srgbClr val="333399"/>
            </a:solidFill>
            <a:miter lim="800000"/>
            <a:headEnd/>
            <a:tailEnd/>
          </a:ln>
          <a:effectLst/>
          <a:extLst/>
        </p:spPr>
        <p:txBody>
          <a:bodyPr wrap="none">
            <a:spAutoFit/>
          </a:bodyPr>
          <a:lstStyle>
            <a:defPPr>
              <a:defRPr lang="en-US"/>
            </a:defPPr>
            <a:lvl1pPr>
              <a:defRPr sz="2800" b="1">
                <a:solidFill>
                  <a:srgbClr val="000099"/>
                </a:solidFill>
                <a:latin typeface="+mn-lt"/>
                <a:ea typeface="黑体" pitchFamily="2" charset="-122"/>
              </a:defRPr>
            </a:lvl1pPr>
          </a:lstStyle>
          <a:p>
            <a:r>
              <a:rPr lang="zh-CN" altLang="en-US"/>
              <a:t>在链路上看 </a:t>
            </a:r>
            <a:r>
              <a:rPr lang="en-US" altLang="zh-CN"/>
              <a:t>MAC </a:t>
            </a:r>
            <a:r>
              <a:rPr lang="zh-CN" altLang="en-US"/>
              <a:t>帧的流动</a:t>
            </a:r>
          </a:p>
        </p:txBody>
      </p:sp>
      <p:grpSp>
        <p:nvGrpSpPr>
          <p:cNvPr id="111" name="组合 110"/>
          <p:cNvGrpSpPr/>
          <p:nvPr/>
        </p:nvGrpSpPr>
        <p:grpSpPr>
          <a:xfrm>
            <a:off x="104908" y="116632"/>
            <a:ext cx="9663509" cy="1658194"/>
            <a:chOff x="104908" y="116632"/>
            <a:chExt cx="9663509" cy="1658194"/>
          </a:xfrm>
        </p:grpSpPr>
        <p:sp>
          <p:nvSpPr>
            <p:cNvPr id="112" name="Freeform 2"/>
            <p:cNvSpPr>
              <a:spLocks/>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Freeform 3"/>
            <p:cNvSpPr>
              <a:spLocks/>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4"/>
            <p:cNvSpPr>
              <a:spLocks noChangeShapeType="1"/>
            </p:cNvSpPr>
            <p:nvPr/>
          </p:nvSpPr>
          <p:spPr bwMode="auto">
            <a:xfrm rot="-5400000">
              <a:off x="907520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Line 5"/>
            <p:cNvSpPr>
              <a:spLocks noChangeShapeType="1"/>
            </p:cNvSpPr>
            <p:nvPr/>
          </p:nvSpPr>
          <p:spPr bwMode="auto">
            <a:xfrm rot="-5400000">
              <a:off x="242359" y="1504818"/>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 name="Line 6"/>
            <p:cNvSpPr>
              <a:spLocks noChangeShapeType="1"/>
            </p:cNvSpPr>
            <p:nvPr/>
          </p:nvSpPr>
          <p:spPr bwMode="auto">
            <a:xfrm>
              <a:off x="252811" y="1773238"/>
              <a:ext cx="280326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18"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9"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20"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21" name="Line 11"/>
            <p:cNvSpPr>
              <a:spLocks noChangeShapeType="1"/>
            </p:cNvSpPr>
            <p:nvPr/>
          </p:nvSpPr>
          <p:spPr bwMode="auto">
            <a:xfrm>
              <a:off x="6540368" y="1773238"/>
              <a:ext cx="3143779"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2"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23" name="Text Box 13"/>
            <p:cNvSpPr txBox="1">
              <a:spLocks noChangeArrowheads="1"/>
            </p:cNvSpPr>
            <p:nvPr/>
          </p:nvSpPr>
          <p:spPr bwMode="auto">
            <a:xfrm>
              <a:off x="174453"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1</a:t>
              </a:r>
              <a:endParaRPr kumimoji="1" lang="en-US" altLang="zh-CN" sz="1800" b="1" dirty="0">
                <a:solidFill>
                  <a:srgbClr val="0000CC"/>
                </a:solidFill>
                <a:latin typeface="+mn-lt"/>
                <a:ea typeface="黑体" pitchFamily="2" charset="-122"/>
              </a:endParaRPr>
            </a:p>
          </p:txBody>
        </p:sp>
        <p:sp>
          <p:nvSpPr>
            <p:cNvPr id="124" name="Text Box 14"/>
            <p:cNvSpPr txBox="1">
              <a:spLocks noChangeArrowheads="1"/>
            </p:cNvSpPr>
            <p:nvPr/>
          </p:nvSpPr>
          <p:spPr bwMode="auto">
            <a:xfrm>
              <a:off x="8481392"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主机 </a:t>
              </a:r>
              <a:r>
                <a:rPr kumimoji="1" lang="en-US" altLang="zh-CN" sz="1800" b="1" dirty="0">
                  <a:solidFill>
                    <a:srgbClr val="0000CC"/>
                  </a:solidFill>
                  <a:latin typeface="+mn-lt"/>
                  <a:ea typeface="黑体" pitchFamily="2" charset="-122"/>
                </a:rPr>
                <a:t>H</a:t>
              </a:r>
              <a:r>
                <a:rPr kumimoji="1" lang="en-US" altLang="zh-CN" sz="1800" b="1" baseline="-25000" dirty="0">
                  <a:solidFill>
                    <a:srgbClr val="0000CC"/>
                  </a:solidFill>
                  <a:latin typeface="+mn-lt"/>
                  <a:ea typeface="黑体" pitchFamily="2" charset="-122"/>
                </a:rPr>
                <a:t>2</a:t>
              </a:r>
              <a:endParaRPr kumimoji="1" lang="en-US" altLang="zh-CN" sz="1800" b="1" dirty="0">
                <a:solidFill>
                  <a:srgbClr val="0000CC"/>
                </a:solidFill>
                <a:latin typeface="+mn-lt"/>
                <a:ea typeface="黑体" pitchFamily="2" charset="-122"/>
              </a:endParaRPr>
            </a:p>
          </p:txBody>
        </p:sp>
        <p:sp>
          <p:nvSpPr>
            <p:cNvPr id="125" name="Line 15"/>
            <p:cNvSpPr>
              <a:spLocks noChangeShapeType="1"/>
            </p:cNvSpPr>
            <p:nvPr/>
          </p:nvSpPr>
          <p:spPr bwMode="auto">
            <a:xfrm>
              <a:off x="3566848" y="1773238"/>
              <a:ext cx="246274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6" name="Freeform 16"/>
            <p:cNvSpPr>
              <a:spLocks/>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7" name="Freeform 17"/>
            <p:cNvSpPr>
              <a:spLocks/>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28"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p>
          </p:txBody>
        </p:sp>
        <p:pic>
          <p:nvPicPr>
            <p:cNvPr id="129"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a:extLst/>
          </p:spPr>
          <p:txBody>
            <a:bodyPr rot="10800000" wrap="none" anchor="ctr"/>
            <a:lstStyle/>
            <a:p>
              <a:pPr algn="ctr"/>
              <a:r>
                <a:rPr kumimoji="1" lang="en-US" altLang="zh-CN" b="1" dirty="0">
                  <a:solidFill>
                    <a:srgbClr val="0000CC"/>
                  </a:solidFill>
                  <a:ea typeface="黑体" pitchFamily="2" charset="-122"/>
                </a:rPr>
                <a:t>HA</a:t>
              </a:r>
              <a:r>
                <a:rPr kumimoji="1" lang="zh-CN" altLang="en-US" b="1" dirty="0">
                  <a:solidFill>
                    <a:srgbClr val="0000CC"/>
                  </a:solidFill>
                  <a:ea typeface="黑体" pitchFamily="2" charset="-122"/>
                </a:rPr>
                <a:t>为硬件地址</a:t>
              </a:r>
            </a:p>
          </p:txBody>
        </p:sp>
        <p:sp>
          <p:nvSpPr>
            <p:cNvPr id="134"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itchFamily="2" charset="-122"/>
                </a:rPr>
                <a:t>路由器 </a:t>
              </a:r>
              <a:r>
                <a:rPr kumimoji="1" lang="en-US" altLang="zh-CN" sz="1800" b="1" dirty="0">
                  <a:solidFill>
                    <a:srgbClr val="0000CC"/>
                  </a:solidFill>
                  <a:latin typeface="+mn-lt"/>
                  <a:ea typeface="黑体" pitchFamily="2" charset="-122"/>
                </a:rPr>
                <a:t>R</a:t>
              </a:r>
              <a:r>
                <a:rPr kumimoji="1" lang="en-US" altLang="zh-CN" sz="1800" b="1" baseline="-25000" dirty="0">
                  <a:solidFill>
                    <a:srgbClr val="0000CC"/>
                  </a:solidFill>
                  <a:latin typeface="+mn-lt"/>
                  <a:ea typeface="黑体" pitchFamily="2" charset="-122"/>
                </a:rPr>
                <a:t>2</a:t>
              </a:r>
            </a:p>
          </p:txBody>
        </p:sp>
        <p:sp>
          <p:nvSpPr>
            <p:cNvPr id="135"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36"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37"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38"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39"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sp>
          <p:nvSpPr>
            <p:cNvPr id="140"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局域网</a:t>
              </a:r>
              <a:endParaRPr kumimoji="1" lang="zh-CN" altLang="en-US" sz="1800" b="1" baseline="-25000">
                <a:solidFill>
                  <a:srgbClr val="0000CC"/>
                </a:solidFill>
                <a:latin typeface="+mn-lt"/>
                <a:ea typeface="黑体" pitchFamily="2" charset="-122"/>
              </a:endParaRPr>
            </a:p>
          </p:txBody>
        </p:sp>
      </p:grpSp>
      <p:grpSp>
        <p:nvGrpSpPr>
          <p:cNvPr id="141" name="组合 140"/>
          <p:cNvGrpSpPr/>
          <p:nvPr/>
        </p:nvGrpSpPr>
        <p:grpSpPr>
          <a:xfrm>
            <a:off x="39556" y="2035176"/>
            <a:ext cx="9881923" cy="4352369"/>
            <a:chOff x="39556" y="2035176"/>
            <a:chExt cx="9881923" cy="4352369"/>
          </a:xfrm>
        </p:grpSpPr>
        <p:sp>
          <p:nvSpPr>
            <p:cNvPr id="142"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5"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8"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9"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50" name="Group 85"/>
            <p:cNvGrpSpPr>
              <a:grpSpLocks/>
            </p:cNvGrpSpPr>
            <p:nvPr/>
          </p:nvGrpSpPr>
          <p:grpSpPr bwMode="auto">
            <a:xfrm>
              <a:off x="39556" y="2420938"/>
              <a:ext cx="9881923" cy="2438400"/>
              <a:chOff x="96" y="1056"/>
              <a:chExt cx="5472" cy="1536"/>
            </a:xfrm>
            <a:solidFill>
              <a:srgbClr val="FFFF66"/>
            </a:solidFill>
          </p:grpSpPr>
          <p:sp>
            <p:nvSpPr>
              <p:cNvPr id="209"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0"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1"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2"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3"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4"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5"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216"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151"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52" name="Group 95"/>
            <p:cNvGrpSpPr>
              <a:grpSpLocks/>
            </p:cNvGrpSpPr>
            <p:nvPr/>
          </p:nvGrpSpPr>
          <p:grpSpPr bwMode="auto">
            <a:xfrm>
              <a:off x="247650" y="2420938"/>
              <a:ext cx="742950" cy="1447800"/>
              <a:chOff x="672" y="528"/>
              <a:chExt cx="432" cy="912"/>
            </a:xfrm>
          </p:grpSpPr>
          <p:sp>
            <p:nvSpPr>
              <p:cNvPr id="20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53"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54"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55"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56"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57"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58"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9"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0"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61"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62"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63"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64"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65"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6"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67"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68"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169" name="Group 115"/>
            <p:cNvGrpSpPr>
              <a:grpSpLocks/>
            </p:cNvGrpSpPr>
            <p:nvPr/>
          </p:nvGrpSpPr>
          <p:grpSpPr bwMode="auto">
            <a:xfrm>
              <a:off x="8832850" y="2420938"/>
              <a:ext cx="742950" cy="1447800"/>
              <a:chOff x="672" y="528"/>
              <a:chExt cx="432" cy="912"/>
            </a:xfrm>
          </p:grpSpPr>
          <p:sp>
            <p:nvSpPr>
              <p:cNvPr id="203"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4"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5"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70"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71"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72"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73"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4"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5"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6"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77"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8"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9"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0"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81" name="Group 130"/>
            <p:cNvGrpSpPr>
              <a:grpSpLocks/>
            </p:cNvGrpSpPr>
            <p:nvPr/>
          </p:nvGrpSpPr>
          <p:grpSpPr bwMode="auto">
            <a:xfrm>
              <a:off x="1238250" y="3154363"/>
              <a:ext cx="1568450" cy="381000"/>
              <a:chOff x="1632" y="2688"/>
              <a:chExt cx="912" cy="240"/>
            </a:xfrm>
          </p:grpSpPr>
          <p:sp>
            <p:nvSpPr>
              <p:cNvPr id="20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20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2" name="Group 133"/>
            <p:cNvGrpSpPr>
              <a:grpSpLocks/>
            </p:cNvGrpSpPr>
            <p:nvPr/>
          </p:nvGrpSpPr>
          <p:grpSpPr bwMode="auto">
            <a:xfrm>
              <a:off x="4044950" y="3154363"/>
              <a:ext cx="1568450" cy="381000"/>
              <a:chOff x="1632" y="2688"/>
              <a:chExt cx="912" cy="240"/>
            </a:xfrm>
          </p:grpSpPr>
          <p:sp>
            <p:nvSpPr>
              <p:cNvPr id="199"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200"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3" name="Group 136"/>
            <p:cNvGrpSpPr>
              <a:grpSpLocks/>
            </p:cNvGrpSpPr>
            <p:nvPr/>
          </p:nvGrpSpPr>
          <p:grpSpPr bwMode="auto">
            <a:xfrm>
              <a:off x="7016750" y="3154363"/>
              <a:ext cx="1568450" cy="381000"/>
              <a:chOff x="1632" y="2688"/>
              <a:chExt cx="912" cy="240"/>
            </a:xfrm>
          </p:grpSpPr>
          <p:sp>
            <p:nvSpPr>
              <p:cNvPr id="1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4" name="Group 139"/>
            <p:cNvGrpSpPr>
              <a:grpSpLocks/>
            </p:cNvGrpSpPr>
            <p:nvPr/>
          </p:nvGrpSpPr>
          <p:grpSpPr bwMode="auto">
            <a:xfrm>
              <a:off x="660400" y="5592763"/>
              <a:ext cx="2146300" cy="381000"/>
              <a:chOff x="480" y="3120"/>
              <a:chExt cx="1248" cy="240"/>
            </a:xfrm>
          </p:grpSpPr>
          <p:sp>
            <p:nvSpPr>
              <p:cNvPr id="195"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96"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5" name="Group 142"/>
            <p:cNvGrpSpPr>
              <a:grpSpLocks/>
            </p:cNvGrpSpPr>
            <p:nvPr/>
          </p:nvGrpSpPr>
          <p:grpSpPr bwMode="auto">
            <a:xfrm>
              <a:off x="3797300" y="5592763"/>
              <a:ext cx="2146300" cy="381000"/>
              <a:chOff x="480" y="3120"/>
              <a:chExt cx="1248" cy="240"/>
            </a:xfrm>
          </p:grpSpPr>
          <p:sp>
            <p:nvSpPr>
              <p:cNvPr id="19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9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86" name="Group 145"/>
            <p:cNvGrpSpPr>
              <a:grpSpLocks/>
            </p:cNvGrpSpPr>
            <p:nvPr/>
          </p:nvGrpSpPr>
          <p:grpSpPr bwMode="auto">
            <a:xfrm>
              <a:off x="6934200" y="5592763"/>
              <a:ext cx="2146300" cy="381000"/>
              <a:chOff x="480" y="3120"/>
              <a:chExt cx="1248" cy="240"/>
            </a:xfrm>
          </p:grpSpPr>
          <p:sp>
            <p:nvSpPr>
              <p:cNvPr id="191"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92"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87"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88"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89"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90"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 </a:t>
              </a:r>
              <a:r>
                <a:rPr kumimoji="1" lang="zh-CN" altLang="en-US" sz="1800" b="1">
                  <a:solidFill>
                    <a:srgbClr val="0000CC"/>
                  </a:solidFill>
                  <a:latin typeface="+mn-lt"/>
                  <a:ea typeface="黑体" pitchFamily="2" charset="-122"/>
                </a:rPr>
                <a:t>数据报</a:t>
              </a:r>
            </a:p>
          </p:txBody>
        </p:sp>
      </p:grpSp>
      <p:sp>
        <p:nvSpPr>
          <p:cNvPr id="457836" name="Line 108"/>
          <p:cNvSpPr>
            <a:spLocks noChangeShapeType="1"/>
          </p:cNvSpPr>
          <p:nvPr/>
        </p:nvSpPr>
        <p:spPr bwMode="auto">
          <a:xfrm>
            <a:off x="505619" y="5445125"/>
            <a:ext cx="1951964"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7837" name="Line 109"/>
          <p:cNvSpPr>
            <a:spLocks noChangeShapeType="1"/>
          </p:cNvSpPr>
          <p:nvPr/>
        </p:nvSpPr>
        <p:spPr bwMode="auto">
          <a:xfrm>
            <a:off x="3938323" y="5445125"/>
            <a:ext cx="1405070"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7838" name="Line 110"/>
          <p:cNvSpPr>
            <a:spLocks noChangeShapeType="1"/>
          </p:cNvSpPr>
          <p:nvPr/>
        </p:nvSpPr>
        <p:spPr bwMode="auto">
          <a:xfrm>
            <a:off x="6746744" y="5445125"/>
            <a:ext cx="2340636" cy="0"/>
          </a:xfrm>
          <a:prstGeom prst="line">
            <a:avLst/>
          </a:prstGeom>
          <a:noFill/>
          <a:ln w="762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1911215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783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457836"/>
                                        </p:tgtEl>
                                        <p:attrNameLst>
                                          <p:attrName>style.visibility</p:attrName>
                                        </p:attrNameLst>
                                      </p:cBhvr>
                                      <p:to>
                                        <p:strVal val="visible"/>
                                      </p:to>
                                    </p:set>
                                    <p:animEffect transition="in" filter="wipe(left)">
                                      <p:cBhvr>
                                        <p:cTn id="10" dur="1000"/>
                                        <p:tgtEl>
                                          <p:spTgt spid="457836"/>
                                        </p:tgtEl>
                                      </p:cBhvr>
                                    </p:animEffect>
                                  </p:childTnLst>
                                </p:cTn>
                              </p:par>
                            </p:childTnLst>
                          </p:cTn>
                        </p:par>
                        <p:par>
                          <p:cTn id="11" fill="hold" nodeType="afterGroup">
                            <p:stCondLst>
                              <p:cond delay="4000"/>
                            </p:stCondLst>
                            <p:childTnLst>
                              <p:par>
                                <p:cTn id="12" presetID="22" presetClass="entr" presetSubtype="8" fill="hold" grpId="0" nodeType="afterEffect">
                                  <p:stCondLst>
                                    <p:cond delay="500"/>
                                  </p:stCondLst>
                                  <p:childTnLst>
                                    <p:set>
                                      <p:cBhvr>
                                        <p:cTn id="13" dur="1" fill="hold">
                                          <p:stCondLst>
                                            <p:cond delay="0"/>
                                          </p:stCondLst>
                                        </p:cTn>
                                        <p:tgtEl>
                                          <p:spTgt spid="457837"/>
                                        </p:tgtEl>
                                        <p:attrNameLst>
                                          <p:attrName>style.visibility</p:attrName>
                                        </p:attrNameLst>
                                      </p:cBhvr>
                                      <p:to>
                                        <p:strVal val="visible"/>
                                      </p:to>
                                    </p:set>
                                    <p:animEffect transition="in" filter="wipe(left)">
                                      <p:cBhvr>
                                        <p:cTn id="14" dur="1000"/>
                                        <p:tgtEl>
                                          <p:spTgt spid="457837"/>
                                        </p:tgtEl>
                                      </p:cBhvr>
                                    </p:animEffect>
                                  </p:childTnLst>
                                </p:cTn>
                              </p:par>
                            </p:childTnLst>
                          </p:cTn>
                        </p:par>
                        <p:par>
                          <p:cTn id="15" fill="hold" nodeType="afterGroup">
                            <p:stCondLst>
                              <p:cond delay="5500"/>
                            </p:stCondLst>
                            <p:childTnLst>
                              <p:par>
                                <p:cTn id="16" presetID="22" presetClass="entr" presetSubtype="8" fill="hold" grpId="0" nodeType="afterEffect">
                                  <p:stCondLst>
                                    <p:cond delay="500"/>
                                  </p:stCondLst>
                                  <p:childTnLst>
                                    <p:set>
                                      <p:cBhvr>
                                        <p:cTn id="17" dur="1" fill="hold">
                                          <p:stCondLst>
                                            <p:cond delay="0"/>
                                          </p:stCondLst>
                                        </p:cTn>
                                        <p:tgtEl>
                                          <p:spTgt spid="457838"/>
                                        </p:tgtEl>
                                        <p:attrNameLst>
                                          <p:attrName>style.visibility</p:attrName>
                                        </p:attrNameLst>
                                      </p:cBhvr>
                                      <p:to>
                                        <p:strVal val="visible"/>
                                      </p:to>
                                    </p:set>
                                    <p:animEffect transition="in" filter="wipe(left)">
                                      <p:cBhvr>
                                        <p:cTn id="18" dur="1000"/>
                                        <p:tgtEl>
                                          <p:spTgt spid="45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835" grpId="0" animBg="1"/>
      <p:bldP spid="457836" grpId="0" animBg="1"/>
      <p:bldP spid="457837" grpId="0" animBg="1"/>
      <p:bldP spid="4578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513988" y="317672"/>
            <a:ext cx="8919301" cy="147367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800" b="1" dirty="0">
                <a:solidFill>
                  <a:srgbClr val="000099"/>
                </a:solidFill>
                <a:latin typeface="+mn-lt"/>
                <a:ea typeface="黑体" pitchFamily="2" charset="-122"/>
              </a:rPr>
              <a:t>在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层抽象的互联网上只能看到 </a:t>
            </a:r>
            <a:r>
              <a:rPr lang="en-US" altLang="zh-CN" sz="2800" b="1" dirty="0">
                <a:solidFill>
                  <a:srgbClr val="000099"/>
                </a:solidFill>
                <a:latin typeface="+mn-lt"/>
                <a:ea typeface="黑体" pitchFamily="2" charset="-122"/>
              </a:rPr>
              <a:t>IP </a:t>
            </a:r>
            <a:r>
              <a:rPr lang="zh-CN" altLang="en-US" sz="2800" b="1" dirty="0" smtClean="0">
                <a:solidFill>
                  <a:srgbClr val="000099"/>
                </a:solidFill>
                <a:latin typeface="+mn-lt"/>
                <a:ea typeface="黑体" pitchFamily="2" charset="-122"/>
              </a:rPr>
              <a:t>数据报。</a:t>
            </a:r>
            <a:endParaRPr lang="zh-CN" altLang="en-US" sz="2800" b="1" dirty="0">
              <a:solidFill>
                <a:srgbClr val="000099"/>
              </a:solidFill>
              <a:latin typeface="+mn-lt"/>
              <a:ea typeface="黑体" pitchFamily="2" charset="-122"/>
            </a:endParaRPr>
          </a:p>
          <a:p>
            <a:pPr algn="ctr">
              <a:lnSpc>
                <a:spcPct val="110000"/>
              </a:lnSpc>
            </a:pPr>
            <a:r>
              <a:rPr lang="zh-CN" altLang="en-US" sz="2800" b="1" dirty="0">
                <a:solidFill>
                  <a:srgbClr val="000099"/>
                </a:solidFill>
                <a:latin typeface="+mn-lt"/>
                <a:ea typeface="黑体" pitchFamily="2" charset="-122"/>
              </a:rPr>
              <a:t>图中的  </a:t>
            </a:r>
            <a:r>
              <a:rPr lang="en-US" altLang="zh-CN" sz="2800" b="1" dirty="0">
                <a:solidFill>
                  <a:srgbClr val="000099"/>
                </a:solidFill>
                <a:latin typeface="+mn-lt"/>
                <a:ea typeface="黑体" pitchFamily="2" charset="-122"/>
              </a:rPr>
              <a:t>IP</a:t>
            </a:r>
            <a:r>
              <a:rPr lang="en-US" altLang="zh-CN" sz="2800" b="1" baseline="-25000" dirty="0">
                <a:solidFill>
                  <a:srgbClr val="000099"/>
                </a:solidFill>
                <a:latin typeface="+mn-lt"/>
                <a:ea typeface="黑体" pitchFamily="2" charset="-122"/>
              </a:rPr>
              <a:t>1</a:t>
            </a:r>
            <a:r>
              <a:rPr lang="en-US" altLang="zh-CN" sz="2800" b="1" dirty="0">
                <a:solidFill>
                  <a:srgbClr val="000099"/>
                </a:solidFill>
                <a:latin typeface="+mn-lt"/>
                <a:ea typeface="黑体" pitchFamily="2" charset="-122"/>
              </a:rPr>
              <a:t>→IP</a:t>
            </a:r>
            <a:r>
              <a:rPr lang="en-US" altLang="zh-CN" sz="2800" b="1" baseline="-25000" dirty="0">
                <a:solidFill>
                  <a:srgbClr val="000099"/>
                </a:solidFill>
                <a:latin typeface="+mn-lt"/>
                <a:ea typeface="黑体" pitchFamily="2" charset="-122"/>
              </a:rPr>
              <a:t>2</a:t>
            </a:r>
            <a:r>
              <a:rPr lang="en-US" altLang="zh-CN" sz="2800" b="1" dirty="0">
                <a:solidFill>
                  <a:srgbClr val="000099"/>
                </a:solidFill>
                <a:latin typeface="+mn-lt"/>
                <a:ea typeface="黑体" pitchFamily="2" charset="-122"/>
              </a:rPr>
              <a:t>  </a:t>
            </a:r>
            <a:r>
              <a:rPr lang="zh-CN" altLang="en-US" sz="2800" b="1" dirty="0">
                <a:solidFill>
                  <a:srgbClr val="000099"/>
                </a:solidFill>
                <a:latin typeface="+mn-lt"/>
                <a:ea typeface="黑体" pitchFamily="2" charset="-122"/>
              </a:rPr>
              <a:t>表示从源地址 </a:t>
            </a:r>
            <a:r>
              <a:rPr lang="en-US" altLang="zh-CN" sz="2800" b="1" dirty="0">
                <a:solidFill>
                  <a:srgbClr val="000099"/>
                </a:solidFill>
                <a:latin typeface="+mn-lt"/>
                <a:ea typeface="黑体" pitchFamily="2" charset="-122"/>
              </a:rPr>
              <a:t>IP</a:t>
            </a:r>
            <a:r>
              <a:rPr lang="en-US" altLang="zh-CN" sz="2800" b="1" baseline="-25000" dirty="0">
                <a:solidFill>
                  <a:srgbClr val="000099"/>
                </a:solidFill>
                <a:latin typeface="+mn-lt"/>
                <a:ea typeface="黑体" pitchFamily="2" charset="-122"/>
              </a:rPr>
              <a:t>1</a:t>
            </a:r>
            <a:r>
              <a:rPr lang="en-US" altLang="zh-CN" sz="2800" b="1" dirty="0">
                <a:solidFill>
                  <a:srgbClr val="000099"/>
                </a:solidFill>
                <a:latin typeface="+mn-lt"/>
                <a:ea typeface="黑体" pitchFamily="2" charset="-122"/>
              </a:rPr>
              <a:t> </a:t>
            </a:r>
            <a:r>
              <a:rPr lang="zh-CN" altLang="en-US" sz="2800" b="1" dirty="0">
                <a:solidFill>
                  <a:srgbClr val="000099"/>
                </a:solidFill>
                <a:latin typeface="+mn-lt"/>
                <a:ea typeface="黑体" pitchFamily="2" charset="-122"/>
              </a:rPr>
              <a:t>到目的地址 </a:t>
            </a:r>
            <a:r>
              <a:rPr lang="en-US" altLang="zh-CN" sz="2800" b="1" dirty="0">
                <a:solidFill>
                  <a:srgbClr val="000099"/>
                </a:solidFill>
                <a:latin typeface="+mn-lt"/>
                <a:ea typeface="黑体" pitchFamily="2" charset="-122"/>
              </a:rPr>
              <a:t>IP</a:t>
            </a:r>
            <a:r>
              <a:rPr lang="en-US" altLang="zh-CN" sz="2800" b="1" baseline="-25000" dirty="0">
                <a:solidFill>
                  <a:srgbClr val="000099"/>
                </a:solidFill>
                <a:latin typeface="+mn-lt"/>
                <a:ea typeface="黑体" pitchFamily="2" charset="-122"/>
              </a:rPr>
              <a:t>2</a:t>
            </a:r>
            <a:r>
              <a:rPr lang="en-US" altLang="zh-CN" sz="2800" b="1" dirty="0">
                <a:solidFill>
                  <a:srgbClr val="000099"/>
                </a:solidFill>
                <a:latin typeface="+mn-lt"/>
                <a:ea typeface="黑体" pitchFamily="2" charset="-122"/>
              </a:rPr>
              <a:t> </a:t>
            </a:r>
            <a:r>
              <a:rPr lang="zh-CN" altLang="en-US" sz="2800" b="1" dirty="0" smtClean="0">
                <a:solidFill>
                  <a:srgbClr val="000099"/>
                </a:solidFill>
                <a:latin typeface="+mn-lt"/>
                <a:ea typeface="黑体" pitchFamily="2" charset="-122"/>
              </a:rPr>
              <a:t>。</a:t>
            </a:r>
            <a:endParaRPr lang="en-US" altLang="zh-CN" sz="2800" b="1" dirty="0">
              <a:solidFill>
                <a:srgbClr val="000099"/>
              </a:solidFill>
              <a:latin typeface="+mn-lt"/>
              <a:ea typeface="黑体" pitchFamily="2" charset="-122"/>
            </a:endParaRPr>
          </a:p>
          <a:p>
            <a:pPr algn="ctr">
              <a:lnSpc>
                <a:spcPct val="110000"/>
              </a:lnSpc>
            </a:pPr>
            <a:r>
              <a:rPr lang="zh-CN" altLang="en-US" sz="2800" b="1" dirty="0">
                <a:solidFill>
                  <a:srgbClr val="C00000"/>
                </a:solidFill>
                <a:latin typeface="+mn-lt"/>
                <a:ea typeface="黑体" pitchFamily="2" charset="-122"/>
              </a:rPr>
              <a:t>两个路由器的 </a:t>
            </a:r>
            <a:r>
              <a:rPr lang="en-US" altLang="zh-CN" sz="2800" b="1" dirty="0">
                <a:solidFill>
                  <a:srgbClr val="C00000"/>
                </a:solidFill>
                <a:latin typeface="+mn-lt"/>
                <a:ea typeface="黑体" pitchFamily="2" charset="-122"/>
              </a:rPr>
              <a:t>IP </a:t>
            </a:r>
            <a:r>
              <a:rPr lang="zh-CN" altLang="en-US" sz="2800" b="1" dirty="0">
                <a:solidFill>
                  <a:srgbClr val="C00000"/>
                </a:solidFill>
                <a:latin typeface="+mn-lt"/>
                <a:ea typeface="黑体" pitchFamily="2" charset="-122"/>
              </a:rPr>
              <a:t>地址并不出现在 </a:t>
            </a:r>
            <a:r>
              <a:rPr lang="en-US" altLang="zh-CN" sz="2800" b="1" dirty="0">
                <a:solidFill>
                  <a:srgbClr val="C00000"/>
                </a:solidFill>
                <a:latin typeface="+mn-lt"/>
                <a:ea typeface="黑体" pitchFamily="2" charset="-122"/>
              </a:rPr>
              <a:t>IP </a:t>
            </a:r>
            <a:r>
              <a:rPr lang="zh-CN" altLang="en-US" sz="2800" b="1" dirty="0">
                <a:solidFill>
                  <a:srgbClr val="C00000"/>
                </a:solidFill>
                <a:latin typeface="+mn-lt"/>
                <a:ea typeface="黑体" pitchFamily="2" charset="-122"/>
              </a:rPr>
              <a:t>数据报的首部</a:t>
            </a:r>
            <a:r>
              <a:rPr lang="zh-CN" altLang="en-US" sz="2800" b="1" dirty="0" smtClean="0">
                <a:solidFill>
                  <a:srgbClr val="C00000"/>
                </a:solidFill>
                <a:latin typeface="+mn-lt"/>
                <a:ea typeface="黑体" pitchFamily="2" charset="-122"/>
              </a:rPr>
              <a:t>中。 </a:t>
            </a:r>
            <a:endParaRPr lang="zh-CN" altLang="en-US" sz="2800" b="1" dirty="0">
              <a:solidFill>
                <a:srgbClr val="C00000"/>
              </a:solidFill>
              <a:latin typeface="+mn-lt"/>
              <a:ea typeface="黑体" pitchFamily="2" charset="-122"/>
            </a:endParaRPr>
          </a:p>
        </p:txBody>
      </p:sp>
      <p:grpSp>
        <p:nvGrpSpPr>
          <p:cNvPr id="3" name="组合 2"/>
          <p:cNvGrpSpPr/>
          <p:nvPr/>
        </p:nvGrpSpPr>
        <p:grpSpPr>
          <a:xfrm>
            <a:off x="39556" y="2035176"/>
            <a:ext cx="9881923" cy="4352369"/>
            <a:chOff x="39556" y="2035176"/>
            <a:chExt cx="9881923" cy="4352369"/>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spTree>
    <p:extLst>
      <p:ext uri="{BB962C8B-B14F-4D97-AF65-F5344CB8AC3E}">
        <p14:creationId xmlns:p14="http://schemas.microsoft.com/office/powerpoint/2010/main" val="12071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438460" y="849287"/>
            <a:ext cx="9110123" cy="55803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b="1" dirty="0" smtClean="0">
                <a:solidFill>
                  <a:srgbClr val="000099"/>
                </a:solidFill>
                <a:latin typeface="+mn-lt"/>
                <a:ea typeface="黑体" pitchFamily="2" charset="-122"/>
              </a:rPr>
              <a:t>路由器</a:t>
            </a:r>
            <a:r>
              <a:rPr lang="zh-CN" altLang="en-US" sz="2800" b="1" dirty="0">
                <a:solidFill>
                  <a:srgbClr val="000099"/>
                </a:solidFill>
                <a:latin typeface="+mn-lt"/>
                <a:ea typeface="黑体" pitchFamily="2" charset="-122"/>
              </a:rPr>
              <a:t>只根据目的站的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地址的网络号进行</a:t>
            </a:r>
            <a:r>
              <a:rPr lang="zh-CN" altLang="en-US" sz="2800" b="1" dirty="0" smtClean="0">
                <a:solidFill>
                  <a:srgbClr val="000099"/>
                </a:solidFill>
                <a:latin typeface="+mn-lt"/>
                <a:ea typeface="黑体" pitchFamily="2" charset="-122"/>
              </a:rPr>
              <a:t>路由选择。 </a:t>
            </a:r>
            <a:endParaRPr lang="zh-CN" altLang="en-US" sz="2800" b="1" dirty="0">
              <a:solidFill>
                <a:srgbClr val="000099"/>
              </a:solidFill>
              <a:latin typeface="+mn-lt"/>
              <a:ea typeface="黑体" pitchFamily="2" charset="-122"/>
            </a:endParaRPr>
          </a:p>
        </p:txBody>
      </p:sp>
      <p:grpSp>
        <p:nvGrpSpPr>
          <p:cNvPr id="3" name="组合 2"/>
          <p:cNvGrpSpPr/>
          <p:nvPr/>
        </p:nvGrpSpPr>
        <p:grpSpPr>
          <a:xfrm>
            <a:off x="39556" y="2035176"/>
            <a:ext cx="9881923" cy="4352369"/>
            <a:chOff x="39556" y="2035176"/>
            <a:chExt cx="9881923" cy="4352369"/>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spTree>
    <p:extLst>
      <p:ext uri="{BB962C8B-B14F-4D97-AF65-F5344CB8AC3E}">
        <p14:creationId xmlns:p14="http://schemas.microsoft.com/office/powerpoint/2010/main" val="534130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1863529" y="548680"/>
            <a:ext cx="6259983" cy="107510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b="1" dirty="0" smtClean="0">
                <a:solidFill>
                  <a:srgbClr val="000099"/>
                </a:solidFill>
                <a:latin typeface="+mn-lt"/>
                <a:ea typeface="黑体" pitchFamily="2" charset="-122"/>
              </a:rPr>
              <a:t>在</a:t>
            </a:r>
            <a:r>
              <a:rPr lang="zh-CN" altLang="en-US" sz="2800" b="1" dirty="0">
                <a:solidFill>
                  <a:srgbClr val="000099"/>
                </a:solidFill>
                <a:latin typeface="+mn-lt"/>
                <a:ea typeface="黑体" pitchFamily="2" charset="-122"/>
              </a:rPr>
              <a:t>具体的物理网络的链路层</a:t>
            </a:r>
          </a:p>
          <a:p>
            <a:pPr algn="ctr">
              <a:lnSpc>
                <a:spcPct val="120000"/>
              </a:lnSpc>
            </a:pPr>
            <a:r>
              <a:rPr lang="zh-CN" altLang="en-US" sz="2800" b="1" dirty="0">
                <a:solidFill>
                  <a:srgbClr val="000099"/>
                </a:solidFill>
                <a:latin typeface="+mn-lt"/>
                <a:ea typeface="黑体" pitchFamily="2" charset="-122"/>
              </a:rPr>
              <a:t>只能看见 </a:t>
            </a:r>
            <a:r>
              <a:rPr lang="en-US" altLang="zh-CN" sz="2800" b="1" dirty="0">
                <a:solidFill>
                  <a:srgbClr val="000099"/>
                </a:solidFill>
                <a:latin typeface="+mn-lt"/>
                <a:ea typeface="黑体" pitchFamily="2" charset="-122"/>
              </a:rPr>
              <a:t>MAC </a:t>
            </a:r>
            <a:r>
              <a:rPr lang="zh-CN" altLang="en-US" sz="2800" b="1" dirty="0">
                <a:solidFill>
                  <a:srgbClr val="000099"/>
                </a:solidFill>
                <a:latin typeface="+mn-lt"/>
                <a:ea typeface="黑体" pitchFamily="2" charset="-122"/>
              </a:rPr>
              <a:t>帧而看不见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数据报  </a:t>
            </a:r>
          </a:p>
        </p:txBody>
      </p:sp>
      <p:grpSp>
        <p:nvGrpSpPr>
          <p:cNvPr id="2" name="组合 1"/>
          <p:cNvGrpSpPr/>
          <p:nvPr/>
        </p:nvGrpSpPr>
        <p:grpSpPr>
          <a:xfrm>
            <a:off x="39556" y="2035176"/>
            <a:ext cx="9881923" cy="3406774"/>
            <a:chOff x="39556" y="2035176"/>
            <a:chExt cx="9881923" cy="3406774"/>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grpSp>
        <p:nvGrpSpPr>
          <p:cNvPr id="6" name="组合 5"/>
          <p:cNvGrpSpPr/>
          <p:nvPr/>
        </p:nvGrpSpPr>
        <p:grpSpPr>
          <a:xfrm>
            <a:off x="660400" y="5592763"/>
            <a:ext cx="8420100" cy="794782"/>
            <a:chOff x="660400" y="5592763"/>
            <a:chExt cx="8420100" cy="794782"/>
          </a:xfrm>
        </p:grpSpPr>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dirty="0">
                    <a:solidFill>
                      <a:srgbClr val="0000CC"/>
                    </a:solidFill>
                    <a:latin typeface="+mn-lt"/>
                    <a:ea typeface="黑体" pitchFamily="2" charset="-122"/>
                  </a:rPr>
                  <a:t>从 </a:t>
                </a:r>
                <a:r>
                  <a:rPr kumimoji="1" lang="en-US" altLang="zh-CN" sz="1800" b="1" dirty="0">
                    <a:solidFill>
                      <a:srgbClr val="0000CC"/>
                    </a:solidFill>
                    <a:latin typeface="+mn-lt"/>
                    <a:ea typeface="黑体" pitchFamily="2" charset="-122"/>
                  </a:rPr>
                  <a:t>HA</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a:t>
                </a:r>
                <a:r>
                  <a:rPr kumimoji="1" lang="zh-CN" altLang="en-US" sz="1800" b="1" dirty="0">
                    <a:solidFill>
                      <a:srgbClr val="0000CC"/>
                    </a:solidFill>
                    <a:latin typeface="+mn-lt"/>
                    <a:ea typeface="黑体" pitchFamily="2" charset="-122"/>
                  </a:rPr>
                  <a:t>到 </a:t>
                </a:r>
                <a:r>
                  <a:rPr kumimoji="1" lang="en-US" altLang="zh-CN" sz="1800" b="1" dirty="0">
                    <a:solidFill>
                      <a:srgbClr val="0000CC"/>
                    </a:solidFill>
                    <a:latin typeface="+mn-lt"/>
                    <a:ea typeface="黑体" pitchFamily="2" charset="-122"/>
                  </a:rPr>
                  <a:t>HA</a:t>
                </a:r>
                <a:r>
                  <a:rPr kumimoji="1" lang="en-US" altLang="zh-CN" sz="1800" b="1" baseline="-25000" dirty="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spTree>
    <p:extLst>
      <p:ext uri="{BB962C8B-B14F-4D97-AF65-F5344CB8AC3E}">
        <p14:creationId xmlns:p14="http://schemas.microsoft.com/office/powerpoint/2010/main" val="2560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1568450" y="116632"/>
            <a:ext cx="7133696" cy="171739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pPr>
            <a:r>
              <a:rPr lang="en-US" altLang="zh-CN" sz="2400" b="1" dirty="0" smtClean="0">
                <a:solidFill>
                  <a:srgbClr val="C00000"/>
                </a:solidFill>
                <a:latin typeface="+mn-lt"/>
                <a:ea typeface="黑体" pitchFamily="2" charset="-122"/>
              </a:rPr>
              <a:t>IP </a:t>
            </a:r>
            <a:r>
              <a:rPr lang="zh-CN" altLang="en-US" sz="2400" b="1" dirty="0" smtClean="0">
                <a:solidFill>
                  <a:srgbClr val="C00000"/>
                </a:solidFill>
                <a:latin typeface="+mn-lt"/>
                <a:ea typeface="黑体" pitchFamily="2" charset="-122"/>
              </a:rPr>
              <a:t>层</a:t>
            </a:r>
            <a:r>
              <a:rPr lang="zh-CN" altLang="en-US" sz="2400" b="1" dirty="0">
                <a:solidFill>
                  <a:srgbClr val="C00000"/>
                </a:solidFill>
                <a:latin typeface="+mn-lt"/>
                <a:ea typeface="黑体" pitchFamily="2" charset="-122"/>
              </a:rPr>
              <a:t>抽象的互联网屏蔽了下层很复杂的</a:t>
            </a:r>
            <a:r>
              <a:rPr lang="zh-CN" altLang="en-US" sz="2400" b="1" dirty="0" smtClean="0">
                <a:solidFill>
                  <a:srgbClr val="C00000"/>
                </a:solidFill>
                <a:latin typeface="+mn-lt"/>
                <a:ea typeface="黑体" pitchFamily="2" charset="-122"/>
              </a:rPr>
              <a:t>细节。</a:t>
            </a:r>
            <a:endParaRPr lang="zh-CN" altLang="en-US" sz="2400" b="1" dirty="0">
              <a:solidFill>
                <a:srgbClr val="C00000"/>
              </a:solidFill>
              <a:latin typeface="+mn-lt"/>
              <a:ea typeface="黑体" pitchFamily="2" charset="-122"/>
            </a:endParaRPr>
          </a:p>
          <a:p>
            <a:pPr algn="ctr">
              <a:lnSpc>
                <a:spcPct val="110000"/>
              </a:lnSpc>
            </a:pPr>
            <a:r>
              <a:rPr lang="zh-CN" altLang="en-US" sz="2400" b="1" dirty="0">
                <a:solidFill>
                  <a:srgbClr val="000099"/>
                </a:solidFill>
                <a:latin typeface="+mn-lt"/>
                <a:ea typeface="黑体" pitchFamily="2" charset="-122"/>
              </a:rPr>
              <a:t>在抽象的网络层上讨论问题，就能够使用</a:t>
            </a:r>
          </a:p>
          <a:p>
            <a:pPr algn="ctr">
              <a:lnSpc>
                <a:spcPct val="110000"/>
              </a:lnSpc>
            </a:pPr>
            <a:r>
              <a:rPr lang="zh-CN" altLang="en-US" sz="2400" b="1" dirty="0">
                <a:solidFill>
                  <a:srgbClr val="000099"/>
                </a:solidFill>
                <a:latin typeface="+mn-lt"/>
                <a:ea typeface="黑体" pitchFamily="2" charset="-122"/>
              </a:rPr>
              <a:t>统一的、抽象的 </a:t>
            </a:r>
            <a:r>
              <a:rPr lang="en-US" altLang="zh-CN" sz="2400" b="1" dirty="0">
                <a:solidFill>
                  <a:srgbClr val="000099"/>
                </a:solidFill>
                <a:latin typeface="+mn-lt"/>
                <a:ea typeface="黑体" pitchFamily="2" charset="-122"/>
              </a:rPr>
              <a:t>IP </a:t>
            </a:r>
            <a:r>
              <a:rPr lang="zh-CN" altLang="en-US" sz="2400" b="1" dirty="0">
                <a:solidFill>
                  <a:srgbClr val="000099"/>
                </a:solidFill>
                <a:latin typeface="+mn-lt"/>
                <a:ea typeface="黑体" pitchFamily="2" charset="-122"/>
              </a:rPr>
              <a:t>地址</a:t>
            </a:r>
          </a:p>
          <a:p>
            <a:pPr algn="ctr">
              <a:lnSpc>
                <a:spcPct val="110000"/>
              </a:lnSpc>
            </a:pPr>
            <a:r>
              <a:rPr lang="zh-CN" altLang="en-US" sz="2400" b="1" dirty="0">
                <a:solidFill>
                  <a:srgbClr val="000099"/>
                </a:solidFill>
                <a:latin typeface="+mn-lt"/>
                <a:ea typeface="黑体" pitchFamily="2" charset="-122"/>
              </a:rPr>
              <a:t>研究主机和主机或主机和路由器之间的通信 。</a:t>
            </a:r>
          </a:p>
        </p:txBody>
      </p:sp>
      <p:grpSp>
        <p:nvGrpSpPr>
          <p:cNvPr id="3" name="组合 2"/>
          <p:cNvGrpSpPr/>
          <p:nvPr/>
        </p:nvGrpSpPr>
        <p:grpSpPr>
          <a:xfrm>
            <a:off x="39556" y="2035176"/>
            <a:ext cx="9881923" cy="4352369"/>
            <a:chOff x="39556" y="2035176"/>
            <a:chExt cx="9881923" cy="4352369"/>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spTree>
    <p:extLst>
      <p:ext uri="{BB962C8B-B14F-4D97-AF65-F5344CB8AC3E}">
        <p14:creationId xmlns:p14="http://schemas.microsoft.com/office/powerpoint/2010/main" val="36924792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1512168"/>
          </a:xfrm>
        </p:spPr>
        <p:txBody>
          <a:bodyPr/>
          <a:lstStyle/>
          <a:p>
            <a:pPr algn="ctr"/>
            <a:r>
              <a:rPr lang="zh-CN" altLang="en-US" dirty="0" smtClean="0"/>
              <a:t>主机 </a:t>
            </a:r>
            <a:r>
              <a:rPr lang="en-US" altLang="zh-CN" dirty="0" smtClean="0"/>
              <a:t>H</a:t>
            </a:r>
            <a:r>
              <a:rPr lang="en-US" altLang="zh-CN" baseline="-25000" dirty="0" smtClean="0"/>
              <a:t>1</a:t>
            </a:r>
            <a:r>
              <a:rPr lang="en-US" altLang="zh-CN" dirty="0" smtClean="0"/>
              <a:t> </a:t>
            </a:r>
            <a:r>
              <a:rPr lang="zh-CN" altLang="en-US" dirty="0" smtClean="0"/>
              <a:t>与 </a:t>
            </a:r>
            <a:r>
              <a:rPr lang="en-US" altLang="zh-CN" dirty="0" smtClean="0"/>
              <a:t>H</a:t>
            </a:r>
            <a:r>
              <a:rPr lang="en-US" altLang="zh-CN" baseline="-25000" dirty="0" smtClean="0"/>
              <a:t>2</a:t>
            </a:r>
            <a:r>
              <a:rPr lang="en-US" altLang="zh-CN" dirty="0" smtClean="0"/>
              <a:t> </a:t>
            </a:r>
            <a:r>
              <a:rPr lang="zh-CN" altLang="en-US" dirty="0" smtClean="0"/>
              <a:t>通信中使用的</a:t>
            </a:r>
            <a:r>
              <a:rPr lang="en-US" altLang="zh-CN" dirty="0" smtClean="0"/>
              <a:t/>
            </a:r>
            <a:br>
              <a:rPr lang="en-US" altLang="zh-CN" dirty="0" smtClean="0"/>
            </a:br>
            <a:r>
              <a:rPr lang="en-US" altLang="zh-CN" dirty="0" smtClean="0"/>
              <a:t>IP</a:t>
            </a:r>
            <a:r>
              <a:rPr lang="zh-CN" altLang="zh-CN" dirty="0" smtClean="0"/>
              <a:t>地址</a:t>
            </a:r>
            <a:r>
              <a:rPr lang="en-US" altLang="zh-CN" dirty="0" smtClean="0"/>
              <a:t> </a:t>
            </a:r>
            <a:r>
              <a:rPr lang="zh-CN" altLang="zh-CN" dirty="0" smtClean="0"/>
              <a:t>与</a:t>
            </a:r>
            <a:r>
              <a:rPr lang="en-US" altLang="zh-CN" dirty="0" smtClean="0"/>
              <a:t> </a:t>
            </a:r>
            <a:r>
              <a:rPr lang="zh-CN" altLang="zh-CN" dirty="0" smtClean="0"/>
              <a:t>硬件地址</a:t>
            </a:r>
            <a:r>
              <a:rPr lang="en-US" altLang="zh-CN" dirty="0" smtClean="0"/>
              <a:t>HA</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76002219"/>
              </p:ext>
            </p:extLst>
          </p:nvPr>
        </p:nvGraphicFramePr>
        <p:xfrm>
          <a:off x="632520" y="2132855"/>
          <a:ext cx="8640960" cy="2952329"/>
        </p:xfrm>
        <a:graphic>
          <a:graphicData uri="http://schemas.openxmlformats.org/drawingml/2006/table">
            <a:tbl>
              <a:tblPr>
                <a:tableStyleId>{5C22544A-7EE6-4342-B048-85BDC9FD1C3A}</a:tableStyleId>
              </a:tblPr>
              <a:tblGrid>
                <a:gridCol w="1659388"/>
                <a:gridCol w="1821280"/>
                <a:gridCol w="1821280"/>
                <a:gridCol w="1669506"/>
                <a:gridCol w="1669506"/>
              </a:tblGrid>
              <a:tr h="984109">
                <a:tc rowSpan="2">
                  <a:txBody>
                    <a:bodyPr/>
                    <a:lstStyle/>
                    <a:p>
                      <a:pPr algn="ctr">
                        <a:lnSpc>
                          <a:spcPct val="100000"/>
                        </a:lnSpc>
                        <a:spcAft>
                          <a:spcPts val="0"/>
                        </a:spcAft>
                      </a:pPr>
                      <a:r>
                        <a:rPr lang="en-US" sz="2400" b="1" dirty="0">
                          <a:solidFill>
                            <a:schemeClr val="tx1"/>
                          </a:solidFill>
                          <a:effectLst/>
                          <a:latin typeface="+mn-lt"/>
                          <a:ea typeface="黑体" pitchFamily="2" charset="-122"/>
                        </a:rPr>
                        <a:t> </a:t>
                      </a:r>
                      <a:endParaRPr lang="zh-CN" sz="2400" b="1" dirty="0">
                        <a:solidFill>
                          <a:schemeClr val="tx1"/>
                        </a:solidFill>
                        <a:effectLst/>
                        <a:latin typeface="+mn-lt"/>
                        <a:ea typeface="黑体" pitchFamily="2" charset="-122"/>
                      </a:endParaRPr>
                    </a:p>
                  </a:txBody>
                  <a:tcPr marL="68580" marR="68580" marT="0" marB="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lnSpc>
                          <a:spcPct val="100000"/>
                        </a:lnSpc>
                        <a:spcAft>
                          <a:spcPts val="0"/>
                        </a:spcAft>
                      </a:pPr>
                      <a:r>
                        <a:rPr lang="zh-CN" sz="2400" b="1" dirty="0">
                          <a:solidFill>
                            <a:schemeClr val="tx1"/>
                          </a:solidFill>
                          <a:effectLst/>
                          <a:latin typeface="+mn-lt"/>
                          <a:ea typeface="黑体" pitchFamily="2" charset="-122"/>
                        </a:rPr>
                        <a:t>在网络层</a:t>
                      </a:r>
                    </a:p>
                    <a:p>
                      <a:pPr algn="ctr">
                        <a:lnSpc>
                          <a:spcPct val="100000"/>
                        </a:lnSpc>
                        <a:spcAft>
                          <a:spcPts val="0"/>
                        </a:spcAft>
                      </a:pPr>
                      <a:r>
                        <a:rPr lang="zh-CN" sz="2400" b="1" dirty="0">
                          <a:solidFill>
                            <a:schemeClr val="tx1"/>
                          </a:solidFill>
                          <a:effectLst/>
                          <a:latin typeface="+mn-lt"/>
                          <a:ea typeface="黑体" pitchFamily="2" charset="-122"/>
                        </a:rPr>
                        <a:t>写入</a:t>
                      </a:r>
                      <a:r>
                        <a:rPr lang="en-US" sz="2400" b="1" dirty="0">
                          <a:solidFill>
                            <a:schemeClr val="tx1"/>
                          </a:solidFill>
                          <a:effectLst/>
                          <a:latin typeface="+mn-lt"/>
                          <a:ea typeface="黑体" pitchFamily="2" charset="-122"/>
                        </a:rPr>
                        <a:t>IP</a:t>
                      </a:r>
                      <a:r>
                        <a:rPr lang="zh-CN" sz="2400" b="1" dirty="0">
                          <a:solidFill>
                            <a:schemeClr val="tx1"/>
                          </a:solidFill>
                          <a:effectLst/>
                          <a:latin typeface="+mn-lt"/>
                          <a:ea typeface="黑体" pitchFamily="2" charset="-122"/>
                        </a:rPr>
                        <a:t>数据报首部的地址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lnSpc>
                          <a:spcPct val="100000"/>
                        </a:lnSpc>
                        <a:spcAft>
                          <a:spcPts val="0"/>
                        </a:spcAft>
                      </a:pPr>
                      <a:r>
                        <a:rPr lang="zh-CN" sz="2400" b="1" dirty="0">
                          <a:solidFill>
                            <a:schemeClr val="tx1"/>
                          </a:solidFill>
                          <a:effectLst/>
                          <a:latin typeface="+mn-lt"/>
                          <a:ea typeface="黑体" pitchFamily="2" charset="-122"/>
                        </a:rPr>
                        <a:t>在数据链路层</a:t>
                      </a:r>
                    </a:p>
                    <a:p>
                      <a:pPr algn="ctr">
                        <a:lnSpc>
                          <a:spcPct val="100000"/>
                        </a:lnSpc>
                        <a:spcAft>
                          <a:spcPts val="0"/>
                        </a:spcAft>
                      </a:pPr>
                      <a:r>
                        <a:rPr lang="zh-CN" sz="2400" b="1" dirty="0">
                          <a:solidFill>
                            <a:schemeClr val="tx1"/>
                          </a:solidFill>
                          <a:effectLst/>
                          <a:latin typeface="+mn-lt"/>
                          <a:ea typeface="黑体" pitchFamily="2" charset="-122"/>
                        </a:rPr>
                        <a:t>写入</a:t>
                      </a:r>
                      <a:r>
                        <a:rPr lang="en-US" sz="2400" b="1" dirty="0">
                          <a:solidFill>
                            <a:schemeClr val="tx1"/>
                          </a:solidFill>
                          <a:effectLst/>
                          <a:latin typeface="+mn-lt"/>
                          <a:ea typeface="黑体" pitchFamily="2" charset="-122"/>
                        </a:rPr>
                        <a:t>MAC</a:t>
                      </a:r>
                      <a:r>
                        <a:rPr lang="zh-CN" sz="2400" b="1" dirty="0">
                          <a:solidFill>
                            <a:schemeClr val="tx1"/>
                          </a:solidFill>
                          <a:effectLst/>
                          <a:latin typeface="+mn-lt"/>
                          <a:ea typeface="黑体" pitchFamily="2" charset="-122"/>
                        </a:rPr>
                        <a:t>帧首部的地址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r>
              <a:tr h="492055">
                <a:tc vMerge="1">
                  <a:txBody>
                    <a:bodyPr/>
                    <a:lstStyle/>
                    <a:p>
                      <a:endParaRPr lang="zh-CN" altLang="en-US"/>
                    </a:p>
                  </a:txBody>
                  <a:tcPr/>
                </a:tc>
                <a:tc>
                  <a:txBody>
                    <a:bodyPr/>
                    <a:lstStyle/>
                    <a:p>
                      <a:pPr algn="ctr">
                        <a:lnSpc>
                          <a:spcPct val="100000"/>
                        </a:lnSpc>
                        <a:spcAft>
                          <a:spcPts val="0"/>
                        </a:spcAft>
                      </a:pPr>
                      <a:r>
                        <a:rPr lang="zh-CN" sz="2400" b="1">
                          <a:solidFill>
                            <a:schemeClr val="tx1"/>
                          </a:solidFill>
                          <a:effectLst/>
                          <a:latin typeface="+mn-lt"/>
                          <a:ea typeface="黑体" pitchFamily="2"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itchFamily="2"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itchFamily="2"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dirty="0">
                          <a:solidFill>
                            <a:schemeClr val="tx1"/>
                          </a:solidFill>
                          <a:effectLst/>
                          <a:latin typeface="+mn-lt"/>
                          <a:ea typeface="黑体" pitchFamily="2"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H</a:t>
                      </a:r>
                      <a:r>
                        <a:rPr lang="en-US" sz="2400" b="1" baseline="-25000">
                          <a:solidFill>
                            <a:schemeClr val="tx1"/>
                          </a:solidFill>
                          <a:effectLst/>
                          <a:latin typeface="+mn-lt"/>
                          <a:ea typeface="黑体" pitchFamily="2" charset="-122"/>
                        </a:rPr>
                        <a:t>1</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1</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1</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1</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HA</a:t>
                      </a:r>
                      <a:r>
                        <a:rPr lang="en-US" sz="2800" b="1" baseline="-25000">
                          <a:solidFill>
                            <a:srgbClr val="000099"/>
                          </a:solidFill>
                          <a:effectLst/>
                          <a:latin typeface="+mn-lt"/>
                          <a:ea typeface="黑体" pitchFamily="2" charset="-122"/>
                        </a:rPr>
                        <a:t>3</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1</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2</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1</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2</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4</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5</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2</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H</a:t>
                      </a:r>
                      <a:r>
                        <a:rPr lang="en-US" sz="2400" b="1" baseline="-25000">
                          <a:solidFill>
                            <a:schemeClr val="tx1"/>
                          </a:solidFill>
                          <a:effectLst/>
                          <a:latin typeface="+mn-lt"/>
                          <a:ea typeface="黑体" pitchFamily="2" charset="-122"/>
                        </a:rPr>
                        <a:t>2</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1</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HA</a:t>
                      </a:r>
                      <a:r>
                        <a:rPr lang="en-US" sz="2800" b="1" baseline="-25000">
                          <a:solidFill>
                            <a:srgbClr val="000099"/>
                          </a:solidFill>
                          <a:effectLst/>
                          <a:latin typeface="+mn-lt"/>
                          <a:ea typeface="黑体" pitchFamily="2" charset="-122"/>
                        </a:rPr>
                        <a:t>6</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85400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4.2.4  </a:t>
            </a:r>
            <a:r>
              <a:rPr lang="zh-CN" altLang="zh-CN" dirty="0"/>
              <a:t>地址解析</a:t>
            </a:r>
            <a:r>
              <a:rPr lang="zh-CN" altLang="zh-CN" dirty="0" smtClean="0"/>
              <a:t>协议</a:t>
            </a:r>
            <a:r>
              <a:rPr lang="en-US" altLang="zh-CN" dirty="0" smtClean="0"/>
              <a:t> ARP</a:t>
            </a:r>
            <a:endParaRPr lang="en-US" altLang="zh-CN" dirty="0"/>
          </a:p>
        </p:txBody>
      </p:sp>
      <p:sp>
        <p:nvSpPr>
          <p:cNvPr id="2" name="内容占位符 1"/>
          <p:cNvSpPr>
            <a:spLocks noGrp="1"/>
          </p:cNvSpPr>
          <p:nvPr>
            <p:ph idx="1"/>
          </p:nvPr>
        </p:nvSpPr>
        <p:spPr/>
        <p:txBody>
          <a:bodyPr/>
          <a:lstStyle/>
          <a:p>
            <a:pPr>
              <a:spcBef>
                <a:spcPct val="10000"/>
              </a:spcBef>
            </a:pPr>
            <a:r>
              <a:rPr lang="zh-CN" altLang="en-US" sz="2800" dirty="0">
                <a:latin typeface="Tahoma" pitchFamily="34" charset="0"/>
              </a:rPr>
              <a:t>通信时使用了两个地址</a:t>
            </a:r>
            <a:r>
              <a:rPr lang="zh-CN" altLang="en-US" sz="2800" dirty="0" smtClean="0">
                <a:latin typeface="Tahoma" pitchFamily="34" charset="0"/>
              </a:rPr>
              <a:t>：</a:t>
            </a:r>
            <a:endParaRPr lang="en-US" altLang="zh-CN" sz="2800" dirty="0" smtClean="0">
              <a:latin typeface="Tahoma" pitchFamily="34" charset="0"/>
            </a:endParaRPr>
          </a:p>
          <a:p>
            <a:pPr lvl="1">
              <a:spcBef>
                <a:spcPct val="10000"/>
              </a:spcBef>
            </a:pPr>
            <a:r>
              <a:rPr lang="en-US" altLang="zh-CN" sz="2400" dirty="0" smtClean="0">
                <a:solidFill>
                  <a:srgbClr val="FF0000"/>
                </a:solidFill>
                <a:latin typeface="Tahoma" pitchFamily="34" charset="0"/>
              </a:rPr>
              <a:t>IP </a:t>
            </a:r>
            <a:r>
              <a:rPr lang="zh-CN" altLang="en-US" sz="2400" dirty="0" smtClean="0">
                <a:solidFill>
                  <a:srgbClr val="FF0000"/>
                </a:solidFill>
                <a:latin typeface="Tahoma" pitchFamily="34" charset="0"/>
              </a:rPr>
              <a:t>地址</a:t>
            </a:r>
            <a:r>
              <a:rPr lang="zh-CN" altLang="en-US" sz="2400" dirty="0">
                <a:latin typeface="Tahoma" pitchFamily="34" charset="0"/>
              </a:rPr>
              <a:t>（</a:t>
            </a:r>
            <a:r>
              <a:rPr lang="zh-CN" altLang="en-US" sz="2400" dirty="0" smtClean="0">
                <a:latin typeface="Tahoma" pitchFamily="34" charset="0"/>
              </a:rPr>
              <a:t>网络层地址）</a:t>
            </a:r>
            <a:endParaRPr lang="en-US" altLang="zh-CN" sz="2400" dirty="0" smtClean="0">
              <a:latin typeface="Tahoma" pitchFamily="34" charset="0"/>
            </a:endParaRPr>
          </a:p>
          <a:p>
            <a:pPr lvl="1">
              <a:spcBef>
                <a:spcPct val="10000"/>
              </a:spcBef>
            </a:pPr>
            <a:r>
              <a:rPr lang="en-US" altLang="zh-CN" sz="2400" dirty="0" smtClean="0">
                <a:solidFill>
                  <a:srgbClr val="FF0000"/>
                </a:solidFill>
                <a:latin typeface="Tahoma" pitchFamily="34" charset="0"/>
              </a:rPr>
              <a:t>MAC </a:t>
            </a:r>
            <a:r>
              <a:rPr lang="zh-CN" altLang="en-US" sz="2400" dirty="0" smtClean="0">
                <a:solidFill>
                  <a:srgbClr val="FF0000"/>
                </a:solidFill>
                <a:latin typeface="Tahoma" pitchFamily="34" charset="0"/>
              </a:rPr>
              <a:t>地址</a:t>
            </a:r>
            <a:r>
              <a:rPr lang="zh-CN" altLang="en-US" sz="2400" dirty="0" smtClean="0">
                <a:latin typeface="Tahoma" pitchFamily="34" charset="0"/>
              </a:rPr>
              <a:t>（数据链路层地址）</a:t>
            </a:r>
            <a:endParaRPr lang="en-US" altLang="zh-CN" sz="2400" dirty="0" smtClean="0">
              <a:solidFill>
                <a:srgbClr val="FF0000"/>
              </a:solidFill>
            </a:endParaRPr>
          </a:p>
        </p:txBody>
      </p:sp>
      <p:grpSp>
        <p:nvGrpSpPr>
          <p:cNvPr id="58" name="组合 57"/>
          <p:cNvGrpSpPr/>
          <p:nvPr/>
        </p:nvGrpSpPr>
        <p:grpSpPr>
          <a:xfrm>
            <a:off x="1217719" y="2420888"/>
            <a:ext cx="7551705" cy="3960440"/>
            <a:chOff x="1301914" y="2348880"/>
            <a:chExt cx="7551705" cy="3960440"/>
          </a:xfrm>
        </p:grpSpPr>
        <p:sp>
          <p:nvSpPr>
            <p:cNvPr id="53" name="矩形 52"/>
            <p:cNvSpPr/>
            <p:nvPr/>
          </p:nvSpPr>
          <p:spPr>
            <a:xfrm>
              <a:off x="2981245" y="5847655"/>
              <a:ext cx="4131995" cy="461665"/>
            </a:xfrm>
            <a:prstGeom prst="rect">
              <a:avLst/>
            </a:prstGeom>
          </p:spPr>
          <p:txBody>
            <a:bodyPr wrap="square">
              <a:spAutoFit/>
            </a:bodyPr>
            <a:lstStyle/>
            <a:p>
              <a:pPr algn="ctr"/>
              <a:r>
                <a:rPr lang="zh-CN" altLang="en-US" sz="2400" b="1" dirty="0" smtClean="0">
                  <a:latin typeface="+mn-lt"/>
                  <a:ea typeface="黑体" pitchFamily="2" charset="-122"/>
                </a:rPr>
                <a:t>每个接口都有两个地址</a:t>
              </a:r>
              <a:endParaRPr lang="zh-CN" altLang="en-US" sz="2400" b="1" dirty="0">
                <a:latin typeface="+mn-lt"/>
                <a:ea typeface="黑体" pitchFamily="2" charset="-122"/>
              </a:endParaRPr>
            </a:p>
          </p:txBody>
        </p:sp>
        <p:pic>
          <p:nvPicPr>
            <p:cNvPr id="1131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10" y="4252719"/>
              <a:ext cx="853704"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034" y="2799780"/>
              <a:ext cx="720081" cy="91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6"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699" y="4252719"/>
              <a:ext cx="1024445"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27146" y="2875581"/>
              <a:ext cx="1822935" cy="400110"/>
            </a:xfrm>
            <a:prstGeom prst="rect">
              <a:avLst/>
            </a:prstGeom>
          </p:spPr>
          <p:txBody>
            <a:bodyPr wrap="none">
              <a:spAutoFit/>
            </a:bodyPr>
            <a:lstStyle/>
            <a:p>
              <a:r>
                <a:rPr lang="en-US" altLang="zh-CN" sz="2000" b="1" dirty="0">
                  <a:solidFill>
                    <a:srgbClr val="FF0000"/>
                  </a:solidFill>
                </a:rPr>
                <a:t>220.168.10.10</a:t>
              </a:r>
              <a:endParaRPr lang="zh-CN" altLang="en-US" sz="2000" b="1" dirty="0">
                <a:solidFill>
                  <a:srgbClr val="FF0000"/>
                </a:solidFill>
              </a:endParaRPr>
            </a:p>
          </p:txBody>
        </p:sp>
        <p:sp>
          <p:nvSpPr>
            <p:cNvPr id="4" name="矩形 3"/>
            <p:cNvSpPr/>
            <p:nvPr/>
          </p:nvSpPr>
          <p:spPr>
            <a:xfrm>
              <a:off x="5427146" y="3244914"/>
              <a:ext cx="2494594" cy="400110"/>
            </a:xfrm>
            <a:prstGeom prst="rect">
              <a:avLst/>
            </a:prstGeom>
          </p:spPr>
          <p:txBody>
            <a:bodyPr wrap="none">
              <a:spAutoFit/>
            </a:bodyPr>
            <a:lstStyle/>
            <a:p>
              <a:r>
                <a:rPr lang="en-US" altLang="zh-CN" sz="2000" b="1" dirty="0">
                  <a:solidFill>
                    <a:srgbClr val="0000FF"/>
                  </a:solidFill>
                </a:rPr>
                <a:t>00-15-C5-C6-CC-07</a:t>
              </a:r>
              <a:endParaRPr lang="zh-CN" altLang="en-US" sz="2000" b="1" dirty="0">
                <a:solidFill>
                  <a:srgbClr val="0000FF"/>
                </a:solidFill>
              </a:endParaRPr>
            </a:p>
          </p:txBody>
        </p:sp>
        <p:sp>
          <p:nvSpPr>
            <p:cNvPr id="50" name="矩形 49"/>
            <p:cNvSpPr/>
            <p:nvPr/>
          </p:nvSpPr>
          <p:spPr>
            <a:xfrm>
              <a:off x="6435258" y="3923764"/>
              <a:ext cx="1659429" cy="369332"/>
            </a:xfrm>
            <a:prstGeom prst="rect">
              <a:avLst/>
            </a:prstGeom>
          </p:spPr>
          <p:txBody>
            <a:bodyPr wrap="none">
              <a:spAutoFit/>
            </a:bodyPr>
            <a:lstStyle/>
            <a:p>
              <a:pPr algn="ctr"/>
              <a:r>
                <a:rPr lang="en-US" altLang="zh-CN" b="1" dirty="0" smtClean="0"/>
                <a:t>220.168.10.20</a:t>
              </a:r>
              <a:endParaRPr lang="zh-CN" altLang="en-US" b="1" dirty="0"/>
            </a:p>
          </p:txBody>
        </p:sp>
        <p:sp>
          <p:nvSpPr>
            <p:cNvPr id="52" name="矩形 51"/>
            <p:cNvSpPr/>
            <p:nvPr/>
          </p:nvSpPr>
          <p:spPr>
            <a:xfrm>
              <a:off x="6166462" y="5003884"/>
              <a:ext cx="2223686" cy="369332"/>
            </a:xfrm>
            <a:prstGeom prst="rect">
              <a:avLst/>
            </a:prstGeom>
          </p:spPr>
          <p:txBody>
            <a:bodyPr wrap="none">
              <a:spAutoFit/>
            </a:bodyPr>
            <a:lstStyle/>
            <a:p>
              <a:pPr algn="ctr"/>
              <a:r>
                <a:rPr lang="en-US" altLang="zh-CN" b="1" dirty="0" smtClean="0"/>
                <a:t>00-15-C5-C8-C4-95</a:t>
              </a:r>
              <a:endParaRPr lang="zh-CN" altLang="en-US" b="1" dirty="0"/>
            </a:p>
          </p:txBody>
        </p:sp>
        <p:sp>
          <p:nvSpPr>
            <p:cNvPr id="54" name="矩形 53"/>
            <p:cNvSpPr/>
            <p:nvPr/>
          </p:nvSpPr>
          <p:spPr>
            <a:xfrm>
              <a:off x="1705673" y="3923764"/>
              <a:ext cx="1659429" cy="369332"/>
            </a:xfrm>
            <a:prstGeom prst="rect">
              <a:avLst/>
            </a:prstGeom>
          </p:spPr>
          <p:txBody>
            <a:bodyPr wrap="none">
              <a:spAutoFit/>
            </a:bodyPr>
            <a:lstStyle/>
            <a:p>
              <a:pPr algn="ctr"/>
              <a:r>
                <a:rPr lang="en-US" altLang="zh-CN" b="1" dirty="0" smtClean="0"/>
                <a:t>220.168.10.16</a:t>
              </a:r>
              <a:endParaRPr lang="zh-CN" altLang="en-US" b="1" dirty="0"/>
            </a:p>
          </p:txBody>
        </p:sp>
        <p:sp>
          <p:nvSpPr>
            <p:cNvPr id="55" name="矩形 54"/>
            <p:cNvSpPr/>
            <p:nvPr/>
          </p:nvSpPr>
          <p:spPr>
            <a:xfrm>
              <a:off x="1301914" y="5003884"/>
              <a:ext cx="2210926" cy="369332"/>
            </a:xfrm>
            <a:prstGeom prst="rect">
              <a:avLst/>
            </a:prstGeom>
          </p:spPr>
          <p:txBody>
            <a:bodyPr wrap="none">
              <a:spAutoFit/>
            </a:bodyPr>
            <a:lstStyle/>
            <a:p>
              <a:pPr algn="ctr"/>
              <a:r>
                <a:rPr lang="en-US" altLang="zh-CN" b="1" dirty="0" smtClean="0"/>
                <a:t>00-15-C5-C6-C8-11</a:t>
              </a:r>
              <a:endParaRPr lang="zh-CN" altLang="en-US" b="1" dirty="0"/>
            </a:p>
          </p:txBody>
        </p:sp>
        <p:sp>
          <p:nvSpPr>
            <p:cNvPr id="5" name="矩形标注 4"/>
            <p:cNvSpPr/>
            <p:nvPr/>
          </p:nvSpPr>
          <p:spPr bwMode="auto">
            <a:xfrm>
              <a:off x="6249144" y="2348880"/>
              <a:ext cx="1081319" cy="378892"/>
            </a:xfrm>
            <a:prstGeom prst="wedgeRectCallout">
              <a:avLst>
                <a:gd name="adj1" fmla="val -47726"/>
                <a:gd name="adj2" fmla="val 100032"/>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rPr>
                <a:t>IP </a:t>
              </a:r>
              <a:r>
                <a:rPr kumimoji="0" lang="zh-CN" altLang="en-US" sz="1800" b="1" i="0" u="none" strike="noStrike" cap="none" normalizeH="0" baseline="0" dirty="0" smtClean="0">
                  <a:ln>
                    <a:noFill/>
                  </a:ln>
                  <a:solidFill>
                    <a:schemeClr val="tx1"/>
                  </a:solidFill>
                  <a:effectLst/>
                  <a:latin typeface="Arial" charset="0"/>
                </a:rPr>
                <a:t>地址</a:t>
              </a:r>
            </a:p>
          </p:txBody>
        </p:sp>
        <p:sp>
          <p:nvSpPr>
            <p:cNvPr id="56" name="矩形标注 55"/>
            <p:cNvSpPr/>
            <p:nvPr/>
          </p:nvSpPr>
          <p:spPr bwMode="auto">
            <a:xfrm>
              <a:off x="7545288" y="2618060"/>
              <a:ext cx="1308331" cy="378892"/>
            </a:xfrm>
            <a:prstGeom prst="wedgeRectCallout">
              <a:avLst>
                <a:gd name="adj1" fmla="val -64020"/>
                <a:gd name="adj2" fmla="val 13227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b="1" dirty="0"/>
                <a:t>MAC</a:t>
              </a:r>
              <a:r>
                <a:rPr kumimoji="0" lang="en-US" altLang="zh-CN" sz="1800" b="1" i="0" u="none" strike="noStrike" cap="none" normalizeH="0" baseline="0" dirty="0" smtClean="0">
                  <a:ln>
                    <a:noFill/>
                  </a:ln>
                  <a:solidFill>
                    <a:schemeClr val="tx1"/>
                  </a:solidFill>
                  <a:effectLst/>
                  <a:latin typeface="Arial" charset="0"/>
                </a:rPr>
                <a:t> </a:t>
              </a:r>
              <a:r>
                <a:rPr kumimoji="0" lang="zh-CN" altLang="en-US" sz="1800" b="1" i="0" u="none" strike="noStrike" cap="none" normalizeH="0" baseline="0" dirty="0" smtClean="0">
                  <a:ln>
                    <a:noFill/>
                  </a:ln>
                  <a:solidFill>
                    <a:schemeClr val="tx1"/>
                  </a:solidFill>
                  <a:effectLst/>
                  <a:latin typeface="Arial" charset="0"/>
                </a:rPr>
                <a:t>地址</a:t>
              </a:r>
            </a:p>
          </p:txBody>
        </p:sp>
        <p:cxnSp>
          <p:nvCxnSpPr>
            <p:cNvPr id="9" name="直接箭头连接符 8"/>
            <p:cNvCxnSpPr/>
            <p:nvPr/>
          </p:nvCxnSpPr>
          <p:spPr bwMode="auto">
            <a:xfrm flipH="1">
              <a:off x="5090594" y="3068960"/>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flipH="1">
              <a:off x="5090594" y="3460358"/>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p:cNvSpPr/>
            <p:nvPr/>
          </p:nvSpPr>
          <p:spPr bwMode="auto">
            <a:xfrm>
              <a:off x="4088904" y="4092887"/>
              <a:ext cx="1800200" cy="108012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rPr>
                <a:t>LAN</a:t>
              </a:r>
              <a:endParaRPr kumimoji="0" lang="zh-CN" altLang="en-US" sz="2400" b="1" i="0" u="none" strike="noStrike" cap="none" normalizeH="0" baseline="0" dirty="0" smtClean="0">
                <a:ln>
                  <a:noFill/>
                </a:ln>
                <a:solidFill>
                  <a:schemeClr val="tx1"/>
                </a:solidFill>
                <a:effectLst/>
                <a:latin typeface="Arial" charset="0"/>
              </a:endParaRPr>
            </a:p>
          </p:txBody>
        </p:sp>
        <p:cxnSp>
          <p:nvCxnSpPr>
            <p:cNvPr id="14" name="直接连接符 13"/>
            <p:cNvCxnSpPr>
              <a:stCxn id="11316" idx="3"/>
              <a:endCxn id="12" idx="2"/>
            </p:cNvCxnSpPr>
            <p:nvPr/>
          </p:nvCxnSpPr>
          <p:spPr bwMode="auto">
            <a:xfrm flipV="1">
              <a:off x="3156144" y="4632947"/>
              <a:ext cx="932760"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1314" idx="1"/>
              <a:endCxn id="12" idx="6"/>
            </p:cNvCxnSpPr>
            <p:nvPr/>
          </p:nvCxnSpPr>
          <p:spPr bwMode="auto">
            <a:xfrm flipH="1" flipV="1">
              <a:off x="5889104" y="4632947"/>
              <a:ext cx="690406"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endCxn id="12" idx="0"/>
            </p:cNvCxnSpPr>
            <p:nvPr/>
          </p:nvCxnSpPr>
          <p:spPr bwMode="auto">
            <a:xfrm>
              <a:off x="4989004" y="3717032"/>
              <a:ext cx="0" cy="37585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7876051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gn="ctr"/>
            <a:r>
              <a:rPr lang="zh-CN" altLang="zh-CN" dirty="0" smtClean="0"/>
              <a:t>地址</a:t>
            </a:r>
            <a:r>
              <a:rPr lang="zh-CN" altLang="zh-CN" dirty="0"/>
              <a:t>解析</a:t>
            </a:r>
            <a:r>
              <a:rPr lang="zh-CN" altLang="zh-CN" dirty="0" smtClean="0"/>
              <a:t>协议</a:t>
            </a:r>
            <a:r>
              <a:rPr lang="en-US" altLang="zh-CN" dirty="0" smtClean="0"/>
              <a:t> ARP </a:t>
            </a:r>
            <a:r>
              <a:rPr lang="zh-CN" altLang="en-US" dirty="0" smtClean="0"/>
              <a:t>的作用</a:t>
            </a:r>
            <a:endParaRPr lang="en-US" altLang="zh-CN" dirty="0"/>
          </a:p>
        </p:txBody>
      </p:sp>
      <p:sp>
        <p:nvSpPr>
          <p:cNvPr id="2" name="内容占位符 1"/>
          <p:cNvSpPr>
            <a:spLocks noGrp="1"/>
          </p:cNvSpPr>
          <p:nvPr>
            <p:ph idx="1"/>
          </p:nvPr>
        </p:nvSpPr>
        <p:spPr/>
        <p:txBody>
          <a:bodyPr/>
          <a:lstStyle/>
          <a:p>
            <a:r>
              <a:rPr lang="zh-CN" altLang="zh-CN" dirty="0">
                <a:solidFill>
                  <a:srgbClr val="FF0000"/>
                </a:solidFill>
              </a:rPr>
              <a:t>已经知道了一个机器（主机或路由器）的</a:t>
            </a:r>
            <a:r>
              <a:rPr lang="en-US" altLang="zh-CN" dirty="0">
                <a:solidFill>
                  <a:srgbClr val="FF0000"/>
                </a:solidFill>
              </a:rPr>
              <a:t>IP</a:t>
            </a:r>
            <a:r>
              <a:rPr lang="zh-CN" altLang="zh-CN" dirty="0">
                <a:solidFill>
                  <a:srgbClr val="FF0000"/>
                </a:solidFill>
              </a:rPr>
              <a:t>地址</a:t>
            </a:r>
            <a:r>
              <a:rPr lang="zh-CN" altLang="zh-CN" dirty="0" smtClean="0">
                <a:solidFill>
                  <a:srgbClr val="FF0000"/>
                </a:solidFill>
              </a:rPr>
              <a:t>，</a:t>
            </a:r>
            <a:r>
              <a:rPr lang="zh-CN" altLang="en-US" dirty="0" smtClean="0">
                <a:solidFill>
                  <a:srgbClr val="FF0000"/>
                </a:solidFill>
              </a:rPr>
              <a:t>如何</a:t>
            </a:r>
            <a:r>
              <a:rPr lang="zh-CN" altLang="zh-CN" dirty="0" smtClean="0">
                <a:solidFill>
                  <a:srgbClr val="FF0000"/>
                </a:solidFill>
              </a:rPr>
              <a:t>找出</a:t>
            </a:r>
            <a:r>
              <a:rPr lang="zh-CN" altLang="zh-CN" dirty="0">
                <a:solidFill>
                  <a:srgbClr val="FF0000"/>
                </a:solidFill>
              </a:rPr>
              <a:t>其相应的硬件</a:t>
            </a:r>
            <a:r>
              <a:rPr lang="zh-CN" altLang="zh-CN" dirty="0" smtClean="0">
                <a:solidFill>
                  <a:srgbClr val="FF0000"/>
                </a:solidFill>
              </a:rPr>
              <a:t>地址</a:t>
            </a:r>
            <a:r>
              <a:rPr lang="zh-CN" altLang="en-US" dirty="0" smtClean="0">
                <a:solidFill>
                  <a:srgbClr val="FF0000"/>
                </a:solidFill>
              </a:rPr>
              <a:t>？</a:t>
            </a:r>
            <a:endParaRPr lang="en-US" altLang="zh-CN" dirty="0" smtClean="0">
              <a:solidFill>
                <a:srgbClr val="FF0000"/>
              </a:solidFill>
            </a:endParaRPr>
          </a:p>
          <a:p>
            <a:r>
              <a:rPr lang="zh-CN" altLang="zh-CN" dirty="0"/>
              <a:t>地址解析</a:t>
            </a:r>
            <a:r>
              <a:rPr lang="zh-CN" altLang="zh-CN" dirty="0" smtClean="0"/>
              <a:t>协议</a:t>
            </a:r>
            <a:r>
              <a:rPr lang="en-US" altLang="zh-CN" dirty="0" smtClean="0"/>
              <a:t> ARP </a:t>
            </a:r>
            <a:r>
              <a:rPr lang="zh-CN" altLang="zh-CN" dirty="0" smtClean="0"/>
              <a:t>就是</a:t>
            </a:r>
            <a:r>
              <a:rPr lang="zh-CN" altLang="zh-CN" dirty="0"/>
              <a:t>用来解决这样的问题的。</a:t>
            </a:r>
            <a:endParaRPr lang="zh-CN" altLang="en-US" dirty="0"/>
          </a:p>
        </p:txBody>
      </p:sp>
      <p:grpSp>
        <p:nvGrpSpPr>
          <p:cNvPr id="3" name="组合 2"/>
          <p:cNvGrpSpPr/>
          <p:nvPr/>
        </p:nvGrpSpPr>
        <p:grpSpPr>
          <a:xfrm>
            <a:off x="632520" y="3100898"/>
            <a:ext cx="6801437" cy="2704366"/>
            <a:chOff x="887867" y="3068960"/>
            <a:chExt cx="6801437" cy="2704366"/>
          </a:xfrm>
        </p:grpSpPr>
        <p:sp>
          <p:nvSpPr>
            <p:cNvPr id="377872" name="Line 16"/>
            <p:cNvSpPr>
              <a:spLocks noChangeShapeType="1"/>
            </p:cNvSpPr>
            <p:nvPr/>
          </p:nvSpPr>
          <p:spPr bwMode="auto">
            <a:xfrm>
              <a:off x="1442906" y="3068960"/>
              <a:ext cx="0" cy="2088233"/>
            </a:xfrm>
            <a:prstGeom prst="line">
              <a:avLst/>
            </a:prstGeom>
            <a:noFill/>
            <a:ln w="19050">
              <a:solidFill>
                <a:srgbClr val="00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77873" name="Text Box 17"/>
            <p:cNvSpPr txBox="1">
              <a:spLocks noChangeArrowheads="1"/>
            </p:cNvSpPr>
            <p:nvPr/>
          </p:nvSpPr>
          <p:spPr bwMode="auto">
            <a:xfrm>
              <a:off x="887867" y="3872235"/>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网络层</a:t>
              </a:r>
            </a:p>
          </p:txBody>
        </p:sp>
        <p:sp>
          <p:nvSpPr>
            <p:cNvPr id="377874" name="Rectangle 18"/>
            <p:cNvSpPr>
              <a:spLocks noChangeArrowheads="1"/>
            </p:cNvSpPr>
            <p:nvPr/>
          </p:nvSpPr>
          <p:spPr bwMode="auto">
            <a:xfrm>
              <a:off x="2067190" y="3068961"/>
              <a:ext cx="5622114" cy="1980219"/>
            </a:xfrm>
            <a:prstGeom prst="rect">
              <a:avLst/>
            </a:prstGeom>
            <a:solidFill>
              <a:srgbClr val="FFFF66"/>
            </a:solidFill>
            <a:ln w="9525">
              <a:solidFill>
                <a:schemeClr val="tx1"/>
              </a:solidFill>
              <a:miter lim="800000"/>
              <a:headEnd/>
              <a:tailEnd/>
            </a:ln>
            <a:effectLst/>
            <a:extLst/>
          </p:spPr>
          <p:txBody>
            <a:bodyPr wrap="none" anchor="ctr"/>
            <a:lstStyle/>
            <a:p>
              <a:pPr algn="ctr"/>
              <a:r>
                <a:rPr lang="en-US" altLang="zh-CN" b="1">
                  <a:solidFill>
                    <a:srgbClr val="000099"/>
                  </a:solidFill>
                  <a:latin typeface="+mn-lt"/>
                  <a:ea typeface="黑体" pitchFamily="2" charset="-122"/>
                </a:rPr>
                <a:t>ARP</a:t>
              </a:r>
            </a:p>
            <a:p>
              <a:pPr algn="ctr"/>
              <a:endParaRPr lang="en-US" altLang="zh-CN" b="1">
                <a:solidFill>
                  <a:srgbClr val="000099"/>
                </a:solidFill>
                <a:latin typeface="+mn-lt"/>
                <a:ea typeface="黑体" pitchFamily="2" charset="-122"/>
              </a:endParaRPr>
            </a:p>
          </p:txBody>
        </p:sp>
        <p:sp>
          <p:nvSpPr>
            <p:cNvPr id="377875" name="Text Box 19"/>
            <p:cNvSpPr txBox="1">
              <a:spLocks noChangeArrowheads="1"/>
            </p:cNvSpPr>
            <p:nvPr/>
          </p:nvSpPr>
          <p:spPr bwMode="auto">
            <a:xfrm>
              <a:off x="6351166" y="3645024"/>
              <a:ext cx="942887"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000" b="1">
                  <a:solidFill>
                    <a:srgbClr val="0000CC"/>
                  </a:solidFill>
                  <a:latin typeface="+mn-lt"/>
                  <a:ea typeface="黑体" pitchFamily="2" charset="-122"/>
                </a:defRPr>
              </a:lvl1pPr>
            </a:lstStyle>
            <a:p>
              <a:r>
                <a:rPr lang="en-US" altLang="zh-CN" dirty="0">
                  <a:solidFill>
                    <a:srgbClr val="000099"/>
                  </a:solidFill>
                </a:rPr>
                <a:t>IP</a:t>
              </a:r>
              <a:r>
                <a:rPr lang="zh-CN" altLang="en-US" dirty="0">
                  <a:solidFill>
                    <a:srgbClr val="000099"/>
                  </a:solidFill>
                </a:rPr>
                <a:t>地址</a:t>
              </a:r>
            </a:p>
          </p:txBody>
        </p:sp>
        <p:sp>
          <p:nvSpPr>
            <p:cNvPr id="377876" name="Text Box 20"/>
            <p:cNvSpPr txBox="1">
              <a:spLocks noChangeArrowheads="1"/>
            </p:cNvSpPr>
            <p:nvPr/>
          </p:nvSpPr>
          <p:spPr bwMode="auto">
            <a:xfrm>
              <a:off x="6321152" y="5373216"/>
              <a:ext cx="1217000"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itchFamily="2" charset="-122"/>
                </a:rPr>
                <a:t>硬件地址</a:t>
              </a:r>
            </a:p>
          </p:txBody>
        </p:sp>
        <p:sp>
          <p:nvSpPr>
            <p:cNvPr id="377878" name="Rectangle 22"/>
            <p:cNvSpPr>
              <a:spLocks noChangeArrowheads="1"/>
            </p:cNvSpPr>
            <p:nvPr/>
          </p:nvSpPr>
          <p:spPr bwMode="auto">
            <a:xfrm>
              <a:off x="3296816" y="3651385"/>
              <a:ext cx="2651919" cy="78572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dirty="0">
                  <a:solidFill>
                    <a:srgbClr val="000099"/>
                  </a:solidFill>
                  <a:latin typeface="+mn-lt"/>
                  <a:ea typeface="黑体" pitchFamily="2" charset="-122"/>
                </a:rPr>
                <a:t>IP</a:t>
              </a:r>
            </a:p>
          </p:txBody>
        </p:sp>
        <p:sp>
          <p:nvSpPr>
            <p:cNvPr id="377880" name="Rectangle 24"/>
            <p:cNvSpPr>
              <a:spLocks noChangeArrowheads="1"/>
            </p:cNvSpPr>
            <p:nvPr/>
          </p:nvSpPr>
          <p:spPr bwMode="auto">
            <a:xfrm>
              <a:off x="3160977" y="3141985"/>
              <a:ext cx="779066"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1800" b="1">
                  <a:solidFill>
                    <a:srgbClr val="000099"/>
                  </a:solidFill>
                  <a:latin typeface="+mn-lt"/>
                  <a:ea typeface="黑体" pitchFamily="2" charset="-122"/>
                </a:rPr>
                <a:t>IGMP</a:t>
              </a:r>
            </a:p>
          </p:txBody>
        </p:sp>
        <p:sp>
          <p:nvSpPr>
            <p:cNvPr id="377881" name="Freeform 25"/>
            <p:cNvSpPr>
              <a:spLocks/>
            </p:cNvSpPr>
            <p:nvPr/>
          </p:nvSpPr>
          <p:spPr bwMode="auto">
            <a:xfrm>
              <a:off x="5950453" y="4077072"/>
              <a:ext cx="1012958" cy="360041"/>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noFill/>
            <a:ln w="57150" cmpd="sng">
              <a:solidFill>
                <a:srgbClr val="0000FF"/>
              </a:solidFill>
              <a:round/>
              <a:headEnd type="none" w="med" len="med"/>
              <a:tailEnd type="triangle" w="med" len="med"/>
            </a:ln>
            <a:effectLst/>
            <a:extLst/>
          </p:spPr>
          <p:txBody>
            <a:bodyPr/>
            <a:lstStyle/>
            <a:p>
              <a:endParaRPr lang="zh-CN" altLang="en-US" b="1">
                <a:solidFill>
                  <a:srgbClr val="000099"/>
                </a:solidFill>
                <a:latin typeface="+mn-lt"/>
                <a:ea typeface="黑体" pitchFamily="2" charset="-122"/>
              </a:endParaRPr>
            </a:p>
          </p:txBody>
        </p:sp>
        <p:sp>
          <p:nvSpPr>
            <p:cNvPr id="377882" name="Line 26"/>
            <p:cNvSpPr>
              <a:spLocks noChangeShapeType="1"/>
            </p:cNvSpPr>
            <p:nvPr/>
          </p:nvSpPr>
          <p:spPr bwMode="auto">
            <a:xfrm>
              <a:off x="6969224" y="4725144"/>
              <a:ext cx="0" cy="648072"/>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77885" name="Rectangle 29"/>
            <p:cNvSpPr>
              <a:spLocks noChangeArrowheads="1"/>
            </p:cNvSpPr>
            <p:nvPr/>
          </p:nvSpPr>
          <p:spPr bwMode="auto">
            <a:xfrm>
              <a:off x="2301081" y="3141985"/>
              <a:ext cx="779066"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1800" b="1">
                  <a:solidFill>
                    <a:srgbClr val="000099"/>
                  </a:solidFill>
                  <a:latin typeface="+mn-lt"/>
                  <a:ea typeface="黑体" pitchFamily="2" charset="-122"/>
                </a:rPr>
                <a:t>ICMP</a:t>
              </a:r>
            </a:p>
          </p:txBody>
        </p:sp>
        <p:sp>
          <p:nvSpPr>
            <p:cNvPr id="377886" name="Rectangle 30"/>
            <p:cNvSpPr>
              <a:spLocks noChangeArrowheads="1"/>
            </p:cNvSpPr>
            <p:nvPr/>
          </p:nvSpPr>
          <p:spPr bwMode="auto">
            <a:xfrm>
              <a:off x="6506120" y="4437112"/>
              <a:ext cx="895152" cy="432048"/>
            </a:xfrm>
            <a:prstGeom prst="rect">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000" b="1" dirty="0">
                  <a:solidFill>
                    <a:srgbClr val="000099"/>
                  </a:solidFill>
                  <a:latin typeface="+mn-lt"/>
                  <a:ea typeface="黑体" pitchFamily="2" charset="-122"/>
                </a:rPr>
                <a:t>ARP</a:t>
              </a:r>
            </a:p>
          </p:txBody>
        </p:sp>
      </p:grpSp>
      <p:sp>
        <p:nvSpPr>
          <p:cNvPr id="4" name="矩形 3"/>
          <p:cNvSpPr/>
          <p:nvPr/>
        </p:nvSpPr>
        <p:spPr>
          <a:xfrm>
            <a:off x="2333173" y="5805264"/>
            <a:ext cx="4131995" cy="461665"/>
          </a:xfrm>
          <a:prstGeom prst="rect">
            <a:avLst/>
          </a:prstGeom>
        </p:spPr>
        <p:txBody>
          <a:bodyPr wrap="square">
            <a:spAutoFit/>
          </a:bodyPr>
          <a:lstStyle/>
          <a:p>
            <a:pPr algn="ctr"/>
            <a:r>
              <a:rPr lang="en-US" altLang="zh-CN" sz="2400" b="1" dirty="0" smtClean="0">
                <a:latin typeface="+mn-lt"/>
                <a:ea typeface="黑体" pitchFamily="2" charset="-122"/>
              </a:rPr>
              <a:t>ARP </a:t>
            </a:r>
            <a:r>
              <a:rPr lang="zh-CN" altLang="zh-CN" sz="2400" b="1" dirty="0" smtClean="0">
                <a:latin typeface="+mn-lt"/>
                <a:ea typeface="黑体" pitchFamily="2" charset="-122"/>
              </a:rPr>
              <a:t>协议</a:t>
            </a:r>
            <a:r>
              <a:rPr lang="zh-CN" altLang="zh-CN" sz="2400" b="1" dirty="0">
                <a:latin typeface="+mn-lt"/>
                <a:ea typeface="黑体" pitchFamily="2" charset="-122"/>
              </a:rPr>
              <a:t>的作用</a:t>
            </a:r>
            <a:endParaRPr lang="zh-CN" altLang="en-US" sz="2400" b="1" dirty="0">
              <a:latin typeface="+mn-lt"/>
              <a:ea typeface="黑体" pitchFamily="2" charset="-122"/>
            </a:endParaRPr>
          </a:p>
        </p:txBody>
      </p:sp>
      <p:sp>
        <p:nvSpPr>
          <p:cNvPr id="5" name="矩形 4"/>
          <p:cNvSpPr/>
          <p:nvPr/>
        </p:nvSpPr>
        <p:spPr>
          <a:xfrm>
            <a:off x="7617296" y="3068960"/>
            <a:ext cx="2144688" cy="2529923"/>
          </a:xfrm>
          <a:prstGeom prst="rect">
            <a:avLst/>
          </a:prstGeom>
          <a:solidFill>
            <a:srgbClr val="66FF66"/>
          </a:solidFill>
        </p:spPr>
        <p:txBody>
          <a:bodyPr wrap="square">
            <a:spAutoFit/>
          </a:bodyPr>
          <a:lstStyle/>
          <a:p>
            <a:pPr>
              <a:lnSpc>
                <a:spcPct val="110000"/>
              </a:lnSpc>
            </a:pPr>
            <a:r>
              <a:rPr lang="en-US" altLang="zh-CN" sz="2400" b="1" dirty="0" smtClean="0">
                <a:solidFill>
                  <a:srgbClr val="C00000"/>
                </a:solidFill>
                <a:latin typeface="+mn-lt"/>
                <a:ea typeface="黑体" pitchFamily="2" charset="-122"/>
              </a:rPr>
              <a:t>ARP </a:t>
            </a:r>
            <a:r>
              <a:rPr lang="zh-CN" altLang="en-US" sz="2400" b="1" dirty="0" smtClean="0">
                <a:solidFill>
                  <a:srgbClr val="C00000"/>
                </a:solidFill>
                <a:latin typeface="+mn-lt"/>
                <a:ea typeface="黑体" pitchFamily="2" charset="-122"/>
              </a:rPr>
              <a:t>作用：</a:t>
            </a:r>
            <a:endParaRPr lang="en-US" altLang="zh-CN" sz="2400" b="1" dirty="0" smtClean="0">
              <a:solidFill>
                <a:srgbClr val="C00000"/>
              </a:solidFill>
              <a:latin typeface="+mn-lt"/>
              <a:ea typeface="黑体" pitchFamily="2" charset="-122"/>
            </a:endParaRPr>
          </a:p>
          <a:p>
            <a:pPr>
              <a:lnSpc>
                <a:spcPct val="110000"/>
              </a:lnSpc>
            </a:pPr>
            <a:r>
              <a:rPr lang="zh-CN" altLang="zh-CN" sz="2400" b="1" dirty="0" smtClean="0">
                <a:solidFill>
                  <a:srgbClr val="000099"/>
                </a:solidFill>
                <a:latin typeface="+mn-lt"/>
                <a:ea typeface="黑体" pitchFamily="2" charset="-122"/>
              </a:rPr>
              <a:t>从</a:t>
            </a:r>
            <a:r>
              <a:rPr lang="zh-CN" altLang="zh-CN" sz="2400" b="1" dirty="0">
                <a:solidFill>
                  <a:srgbClr val="000099"/>
                </a:solidFill>
                <a:latin typeface="+mn-lt"/>
                <a:ea typeface="黑体" pitchFamily="2" charset="-122"/>
              </a:rPr>
              <a:t>网络层使用</a:t>
            </a:r>
            <a:r>
              <a:rPr lang="zh-CN" altLang="zh-CN" sz="2400" b="1" dirty="0" smtClean="0">
                <a:solidFill>
                  <a:srgbClr val="000099"/>
                </a:solidFill>
                <a:latin typeface="+mn-lt"/>
                <a:ea typeface="黑体" pitchFamily="2" charset="-122"/>
              </a:rPr>
              <a:t>的</a:t>
            </a:r>
            <a:r>
              <a:rPr lang="en-US" altLang="zh-CN" sz="2400" b="1" dirty="0" smtClean="0">
                <a:solidFill>
                  <a:srgbClr val="000099"/>
                </a:solidFill>
                <a:latin typeface="+mn-lt"/>
                <a:ea typeface="黑体" pitchFamily="2" charset="-122"/>
              </a:rPr>
              <a:t> IP </a:t>
            </a:r>
            <a:r>
              <a:rPr lang="zh-CN" altLang="zh-CN" sz="2400" b="1" dirty="0" smtClean="0">
                <a:solidFill>
                  <a:srgbClr val="000099"/>
                </a:solidFill>
                <a:latin typeface="+mn-lt"/>
                <a:ea typeface="黑体" pitchFamily="2" charset="-122"/>
              </a:rPr>
              <a:t>地址</a:t>
            </a:r>
            <a:r>
              <a:rPr lang="zh-CN" altLang="zh-CN" sz="2400" b="1" dirty="0">
                <a:solidFill>
                  <a:srgbClr val="000099"/>
                </a:solidFill>
                <a:latin typeface="+mn-lt"/>
                <a:ea typeface="黑体" pitchFamily="2" charset="-122"/>
              </a:rPr>
              <a:t>，解析出在数据链路层使用的硬件</a:t>
            </a:r>
            <a:r>
              <a:rPr lang="zh-CN" altLang="zh-CN" sz="2400" b="1" dirty="0" smtClean="0">
                <a:solidFill>
                  <a:srgbClr val="000099"/>
                </a:solidFill>
                <a:latin typeface="+mn-lt"/>
                <a:ea typeface="黑体" pitchFamily="2" charset="-122"/>
              </a:rPr>
              <a:t>地址</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781229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pPr algn="ctr"/>
            <a:r>
              <a:rPr lang="zh-CN" altLang="en-US" dirty="0"/>
              <a:t>地址解析协议 </a:t>
            </a:r>
            <a:r>
              <a:rPr lang="en-US" altLang="zh-CN" dirty="0" smtClean="0"/>
              <a:t>ARP </a:t>
            </a:r>
            <a:r>
              <a:rPr lang="zh-CN" altLang="en-US" dirty="0" smtClean="0"/>
              <a:t>要点</a:t>
            </a:r>
            <a:endParaRPr lang="en-US" altLang="zh-CN" dirty="0"/>
          </a:p>
        </p:txBody>
      </p:sp>
      <p:sp>
        <p:nvSpPr>
          <p:cNvPr id="974851" name="Rectangle 3"/>
          <p:cNvSpPr>
            <a:spLocks noGrp="1" noChangeArrowheads="1"/>
          </p:cNvSpPr>
          <p:nvPr>
            <p:ph idx="1"/>
          </p:nvPr>
        </p:nvSpPr>
        <p:spPr/>
        <p:txBody>
          <a:bodyPr/>
          <a:lstStyle/>
          <a:p>
            <a:r>
              <a:rPr lang="zh-CN" altLang="en-US" dirty="0"/>
              <a:t>不管网络层使用的是什么协议，在实际网络的链路上传送数据帧时，最终还是必须使用硬件地址。 </a:t>
            </a:r>
          </a:p>
          <a:p>
            <a:r>
              <a:rPr lang="zh-CN" altLang="en-US" dirty="0"/>
              <a:t>每一个主机都设有一个 </a:t>
            </a:r>
            <a:r>
              <a:rPr lang="en-US" altLang="zh-CN" dirty="0">
                <a:solidFill>
                  <a:srgbClr val="FF0000"/>
                </a:solidFill>
              </a:rPr>
              <a:t>ARP </a:t>
            </a:r>
            <a:r>
              <a:rPr lang="zh-CN" altLang="en-US" dirty="0" smtClean="0">
                <a:solidFill>
                  <a:srgbClr val="FF0000"/>
                </a:solidFill>
              </a:rPr>
              <a:t>高速缓存 </a:t>
            </a:r>
            <a:r>
              <a:rPr lang="en-US" altLang="zh-CN" dirty="0" smtClean="0"/>
              <a:t>(</a:t>
            </a:r>
            <a:r>
              <a:rPr lang="en-US" altLang="zh-CN" dirty="0"/>
              <a:t>ARP cache)</a:t>
            </a:r>
            <a:r>
              <a:rPr lang="zh-CN" altLang="en-US" dirty="0"/>
              <a:t>，里面有所在的局域网上的各主机和路由器的 </a:t>
            </a:r>
            <a:r>
              <a:rPr lang="en-US" altLang="zh-CN" dirty="0"/>
              <a:t>IP </a:t>
            </a:r>
            <a:r>
              <a:rPr lang="zh-CN" altLang="en-US" dirty="0"/>
              <a:t>地址到硬件地址的映射表</a:t>
            </a:r>
            <a:r>
              <a:rPr lang="zh-CN" altLang="en-US" dirty="0" smtClean="0"/>
              <a:t>。</a:t>
            </a:r>
            <a:endParaRPr lang="zh-CN" altLang="en-US" dirty="0"/>
          </a:p>
        </p:txBody>
      </p:sp>
      <p:grpSp>
        <p:nvGrpSpPr>
          <p:cNvPr id="2" name="组合 1"/>
          <p:cNvGrpSpPr/>
          <p:nvPr/>
        </p:nvGrpSpPr>
        <p:grpSpPr>
          <a:xfrm>
            <a:off x="1336749" y="4581128"/>
            <a:ext cx="7432675" cy="1185462"/>
            <a:chOff x="1192732" y="4009802"/>
            <a:chExt cx="7432675" cy="1185462"/>
          </a:xfrm>
        </p:grpSpPr>
        <p:sp>
          <p:nvSpPr>
            <p:cNvPr id="6" name="Rectangle 4"/>
            <p:cNvSpPr>
              <a:spLocks noChangeArrowheads="1"/>
            </p:cNvSpPr>
            <p:nvPr/>
          </p:nvSpPr>
          <p:spPr bwMode="auto">
            <a:xfrm>
              <a:off x="1192732" y="4009802"/>
              <a:ext cx="7432675" cy="584775"/>
            </a:xfrm>
            <a:prstGeom prst="rect">
              <a:avLst/>
            </a:prstGeom>
            <a:solidFill>
              <a:srgbClr val="FFFF00"/>
            </a:solidFill>
            <a:ln w="12700">
              <a:solidFill>
                <a:schemeClr val="tx1"/>
              </a:solidFill>
            </a:ln>
            <a:effectLst/>
            <a:extLst/>
          </p:spPr>
          <p:txBody>
            <a:bodyPr wrap="square">
              <a:spAutoFit/>
            </a:bodyPr>
            <a:lstStyle/>
            <a:p>
              <a:pPr algn="ctr"/>
              <a:r>
                <a:rPr kumimoji="0" lang="en-US" altLang="zh-CN" sz="3200" b="1" dirty="0">
                  <a:solidFill>
                    <a:srgbClr val="0000CC"/>
                  </a:solidFill>
                </a:rPr>
                <a:t>&lt; IP address</a:t>
              </a:r>
              <a:r>
                <a:rPr kumimoji="0" lang="zh-CN" altLang="en-US" sz="3200" b="1" dirty="0">
                  <a:solidFill>
                    <a:srgbClr val="0000CC"/>
                  </a:solidFill>
                </a:rPr>
                <a:t>；</a:t>
              </a:r>
              <a:r>
                <a:rPr kumimoji="0" lang="en-US" altLang="zh-CN" sz="3200" b="1" dirty="0">
                  <a:solidFill>
                    <a:srgbClr val="0000CC"/>
                  </a:solidFill>
                </a:rPr>
                <a:t>MAC address</a:t>
              </a:r>
              <a:r>
                <a:rPr kumimoji="0" lang="zh-CN" altLang="en-US" sz="3200" b="1" dirty="0">
                  <a:solidFill>
                    <a:srgbClr val="0000CC"/>
                  </a:solidFill>
                </a:rPr>
                <a:t>；</a:t>
              </a:r>
              <a:r>
                <a:rPr kumimoji="0" lang="en-US" altLang="zh-CN" sz="3200" b="1" dirty="0">
                  <a:solidFill>
                    <a:srgbClr val="0000CC"/>
                  </a:solidFill>
                </a:rPr>
                <a:t>TTL &gt;</a:t>
              </a:r>
            </a:p>
          </p:txBody>
        </p:sp>
        <p:sp>
          <p:nvSpPr>
            <p:cNvPr id="7" name="Rectangle 5"/>
            <p:cNvSpPr>
              <a:spLocks noChangeArrowheads="1"/>
            </p:cNvSpPr>
            <p:nvPr/>
          </p:nvSpPr>
          <p:spPr bwMode="auto">
            <a:xfrm>
              <a:off x="1421333" y="4585866"/>
              <a:ext cx="720407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pPr>
              <a:r>
                <a:rPr kumimoji="0" lang="en-US" altLang="zh-CN" sz="2800" b="1" dirty="0">
                  <a:ea typeface="黑体" pitchFamily="2" charset="-122"/>
                </a:rPr>
                <a:t>TTL (Time To Live</a:t>
              </a:r>
              <a:r>
                <a:rPr kumimoji="0" lang="en-US" altLang="zh-CN" sz="2800" b="1" dirty="0" smtClean="0">
                  <a:ea typeface="黑体" pitchFamily="2" charset="-122"/>
                </a:rPr>
                <a:t>)</a:t>
              </a:r>
              <a:r>
                <a:rPr kumimoji="0" lang="zh-CN" altLang="en-US" sz="2800" b="1" dirty="0" smtClean="0">
                  <a:ea typeface="黑体" pitchFamily="2" charset="-122"/>
                </a:rPr>
                <a:t>：地址映射</a:t>
              </a:r>
              <a:r>
                <a:rPr kumimoji="0" lang="zh-CN" altLang="en-US" sz="2800" b="1" dirty="0">
                  <a:ea typeface="黑体" pitchFamily="2" charset="-122"/>
                </a:rPr>
                <a:t>有效时间 </a:t>
              </a:r>
              <a:r>
                <a:rPr kumimoji="0" lang="zh-CN" altLang="en-US" sz="2800" b="1" dirty="0" smtClean="0">
                  <a:ea typeface="黑体" pitchFamily="2" charset="-122"/>
                </a:rPr>
                <a:t>。</a:t>
              </a:r>
              <a:endParaRPr kumimoji="0" lang="zh-CN" altLang="en-US" sz="2800" b="1" dirty="0">
                <a:ea typeface="黑体" pitchFamily="2" charset="-122"/>
              </a:endParaRPr>
            </a:p>
          </p:txBody>
        </p:sp>
      </p:grpSp>
    </p:spTree>
    <p:extLst>
      <p:ext uri="{BB962C8B-B14F-4D97-AF65-F5344CB8AC3E}">
        <p14:creationId xmlns:p14="http://schemas.microsoft.com/office/powerpoint/2010/main" val="2131539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pPr algn="ctr"/>
            <a:r>
              <a:rPr lang="zh-CN" altLang="en-US" dirty="0" smtClean="0"/>
              <a:t>地址解析协议 </a:t>
            </a:r>
            <a:r>
              <a:rPr lang="en-US" altLang="zh-CN" dirty="0" smtClean="0"/>
              <a:t>ARP </a:t>
            </a:r>
            <a:r>
              <a:rPr lang="zh-CN" altLang="en-US" dirty="0" smtClean="0"/>
              <a:t>要点</a:t>
            </a:r>
            <a:endParaRPr lang="en-US" altLang="zh-CN" dirty="0"/>
          </a:p>
        </p:txBody>
      </p:sp>
      <p:sp>
        <p:nvSpPr>
          <p:cNvPr id="974851" name="Rectangle 3"/>
          <p:cNvSpPr>
            <a:spLocks noGrp="1" noChangeArrowheads="1"/>
          </p:cNvSpPr>
          <p:nvPr>
            <p:ph idx="1"/>
          </p:nvPr>
        </p:nvSpPr>
        <p:spPr/>
        <p:txBody>
          <a:bodyPr/>
          <a:lstStyle/>
          <a:p>
            <a:r>
              <a:rPr lang="zh-CN" altLang="en-US" dirty="0" smtClean="0"/>
              <a:t>当</a:t>
            </a:r>
            <a:r>
              <a:rPr lang="zh-CN" altLang="en-US" dirty="0"/>
              <a:t>主机 </a:t>
            </a:r>
            <a:r>
              <a:rPr lang="en-US" altLang="zh-CN" dirty="0"/>
              <a:t>A </a:t>
            </a:r>
            <a:r>
              <a:rPr lang="zh-CN" altLang="en-US" dirty="0"/>
              <a:t>欲向本局域网上的某个主机 </a:t>
            </a:r>
            <a:r>
              <a:rPr lang="en-US" altLang="zh-CN" dirty="0"/>
              <a:t>B </a:t>
            </a:r>
            <a:r>
              <a:rPr lang="zh-CN" altLang="en-US" dirty="0"/>
              <a:t>发送 </a:t>
            </a:r>
            <a:r>
              <a:rPr lang="en-US" altLang="zh-CN" dirty="0"/>
              <a:t>IP </a:t>
            </a:r>
            <a:r>
              <a:rPr lang="zh-CN" altLang="en-US" dirty="0"/>
              <a:t>数据报时，就先在其 </a:t>
            </a:r>
            <a:r>
              <a:rPr lang="en-US" altLang="zh-CN" dirty="0"/>
              <a:t>ARP </a:t>
            </a:r>
            <a:r>
              <a:rPr lang="zh-CN" altLang="en-US" dirty="0"/>
              <a:t>高速缓存中查看有无主机 </a:t>
            </a:r>
            <a:r>
              <a:rPr lang="en-US" altLang="zh-CN" dirty="0"/>
              <a:t>B </a:t>
            </a:r>
            <a:r>
              <a:rPr lang="zh-CN" altLang="en-US" dirty="0"/>
              <a:t>的 </a:t>
            </a:r>
            <a:r>
              <a:rPr lang="en-US" altLang="zh-CN" dirty="0"/>
              <a:t>IP </a:t>
            </a:r>
            <a:r>
              <a:rPr lang="zh-CN" altLang="en-US" dirty="0"/>
              <a:t>地址</a:t>
            </a:r>
            <a:r>
              <a:rPr lang="zh-CN" altLang="en-US" dirty="0" smtClean="0"/>
              <a:t>。</a:t>
            </a:r>
            <a:endParaRPr lang="en-US" altLang="zh-CN" dirty="0" smtClean="0"/>
          </a:p>
          <a:p>
            <a:pPr lvl="1"/>
            <a:r>
              <a:rPr lang="zh-CN" altLang="en-US" dirty="0" smtClean="0">
                <a:solidFill>
                  <a:srgbClr val="FF0000"/>
                </a:solidFill>
              </a:rPr>
              <a:t>如</a:t>
            </a:r>
            <a:r>
              <a:rPr lang="zh-CN" altLang="en-US" dirty="0">
                <a:solidFill>
                  <a:srgbClr val="FF0000"/>
                </a:solidFill>
              </a:rPr>
              <a:t>有，</a:t>
            </a:r>
            <a:r>
              <a:rPr lang="zh-CN" altLang="en-US" dirty="0"/>
              <a:t>就可查出其对应的硬件地址，再将此硬件地址写入 </a:t>
            </a:r>
            <a:r>
              <a:rPr lang="en-US" altLang="zh-CN" dirty="0"/>
              <a:t>MAC </a:t>
            </a:r>
            <a:r>
              <a:rPr lang="zh-CN" altLang="en-US" dirty="0"/>
              <a:t>帧，然后通过局域网将该 </a:t>
            </a:r>
            <a:r>
              <a:rPr lang="en-US" altLang="zh-CN" dirty="0"/>
              <a:t>MAC </a:t>
            </a:r>
            <a:r>
              <a:rPr lang="zh-CN" altLang="en-US" dirty="0"/>
              <a:t>帧发往此硬件地址</a:t>
            </a:r>
            <a:r>
              <a:rPr lang="zh-CN" altLang="en-US" dirty="0" smtClean="0"/>
              <a:t>。</a:t>
            </a:r>
            <a:endParaRPr lang="en-US" altLang="zh-CN" dirty="0" smtClean="0"/>
          </a:p>
          <a:p>
            <a:pPr lvl="1"/>
            <a:r>
              <a:rPr lang="zh-CN" altLang="en-US" dirty="0" smtClean="0">
                <a:solidFill>
                  <a:srgbClr val="FF0000"/>
                </a:solidFill>
              </a:rPr>
              <a:t>如没有，</a:t>
            </a:r>
            <a:r>
              <a:rPr lang="en-US" altLang="zh-CN" dirty="0">
                <a:solidFill>
                  <a:srgbClr val="FF0000"/>
                </a:solidFill>
              </a:rPr>
              <a:t> </a:t>
            </a:r>
            <a:r>
              <a:rPr lang="en-US" altLang="zh-CN" dirty="0" smtClean="0"/>
              <a:t>ARP </a:t>
            </a:r>
            <a:r>
              <a:rPr lang="zh-CN" altLang="zh-CN" dirty="0" smtClean="0"/>
              <a:t>进程</a:t>
            </a:r>
            <a:r>
              <a:rPr lang="zh-CN" altLang="zh-CN" dirty="0"/>
              <a:t>在本局域网上</a:t>
            </a:r>
            <a:r>
              <a:rPr lang="zh-CN" altLang="zh-CN" dirty="0">
                <a:solidFill>
                  <a:srgbClr val="0000FF"/>
                </a:solidFill>
              </a:rPr>
              <a:t>广播发送</a:t>
            </a:r>
            <a:r>
              <a:rPr lang="zh-CN" altLang="zh-CN" dirty="0"/>
              <a:t>一</a:t>
            </a:r>
            <a:r>
              <a:rPr lang="zh-CN" altLang="zh-CN" dirty="0" smtClean="0"/>
              <a:t>个</a:t>
            </a:r>
            <a:r>
              <a:rPr lang="en-US" altLang="zh-CN" dirty="0" smtClean="0"/>
              <a:t> </a:t>
            </a:r>
            <a:r>
              <a:rPr lang="en-US" altLang="zh-CN" dirty="0" smtClean="0">
                <a:solidFill>
                  <a:srgbClr val="0000FF"/>
                </a:solidFill>
              </a:rPr>
              <a:t>ARP </a:t>
            </a:r>
            <a:r>
              <a:rPr lang="zh-CN" altLang="zh-CN" dirty="0" smtClean="0">
                <a:solidFill>
                  <a:srgbClr val="0000FF"/>
                </a:solidFill>
              </a:rPr>
              <a:t>请求分组</a:t>
            </a:r>
            <a:r>
              <a:rPr lang="zh-CN" altLang="en-US" dirty="0" smtClean="0">
                <a:solidFill>
                  <a:srgbClr val="0000FF"/>
                </a:solidFill>
              </a:rPr>
              <a:t>。</a:t>
            </a:r>
            <a:r>
              <a:rPr lang="zh-CN" altLang="zh-CN" dirty="0" smtClean="0"/>
              <a:t>收到</a:t>
            </a:r>
            <a:r>
              <a:rPr lang="en-US" altLang="zh-CN" dirty="0" smtClean="0"/>
              <a:t> </a:t>
            </a:r>
            <a:r>
              <a:rPr lang="en-US" altLang="zh-CN" dirty="0" smtClean="0">
                <a:solidFill>
                  <a:srgbClr val="0000FF"/>
                </a:solidFill>
              </a:rPr>
              <a:t>ARP </a:t>
            </a:r>
            <a:r>
              <a:rPr lang="zh-CN" altLang="zh-CN" dirty="0" smtClean="0">
                <a:solidFill>
                  <a:srgbClr val="0000FF"/>
                </a:solidFill>
              </a:rPr>
              <a:t>响应</a:t>
            </a:r>
            <a:r>
              <a:rPr lang="zh-CN" altLang="zh-CN" dirty="0">
                <a:solidFill>
                  <a:srgbClr val="0000FF"/>
                </a:solidFill>
              </a:rPr>
              <a:t>分组</a:t>
            </a:r>
            <a:r>
              <a:rPr lang="zh-CN" altLang="zh-CN" dirty="0"/>
              <a:t>后</a:t>
            </a:r>
            <a:r>
              <a:rPr lang="zh-CN" altLang="zh-CN" dirty="0" smtClean="0"/>
              <a:t>，</a:t>
            </a:r>
            <a:r>
              <a:rPr lang="zh-CN" altLang="en-US" dirty="0" smtClean="0"/>
              <a:t>将得到的 </a:t>
            </a:r>
            <a:r>
              <a:rPr lang="en-US" altLang="zh-CN" dirty="0" smtClean="0"/>
              <a:t>IP </a:t>
            </a:r>
            <a:r>
              <a:rPr lang="zh-CN" altLang="zh-CN" dirty="0" smtClean="0"/>
              <a:t>地址</a:t>
            </a:r>
            <a:r>
              <a:rPr lang="zh-CN" altLang="zh-CN" dirty="0"/>
              <a:t>到硬件地址的</a:t>
            </a:r>
            <a:r>
              <a:rPr lang="zh-CN" altLang="zh-CN" dirty="0" smtClean="0"/>
              <a:t>映射</a:t>
            </a:r>
            <a:r>
              <a:rPr lang="zh-CN" altLang="en-US" dirty="0" smtClean="0"/>
              <a:t>写入 </a:t>
            </a:r>
            <a:r>
              <a:rPr lang="en-US" altLang="zh-CN" dirty="0" smtClean="0"/>
              <a:t>ARP </a:t>
            </a:r>
            <a:r>
              <a:rPr lang="zh-CN" altLang="zh-CN" dirty="0" smtClean="0"/>
              <a:t>高速缓存</a:t>
            </a:r>
            <a:r>
              <a:rPr lang="zh-CN" altLang="en-US" dirty="0" smtClean="0"/>
              <a:t>。</a:t>
            </a:r>
            <a:endParaRPr lang="zh-CN" altLang="en-US" dirty="0"/>
          </a:p>
        </p:txBody>
      </p:sp>
    </p:spTree>
    <p:extLst>
      <p:ext uri="{BB962C8B-B14F-4D97-AF65-F5344CB8AC3E}">
        <p14:creationId xmlns:p14="http://schemas.microsoft.com/office/powerpoint/2010/main" val="666043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4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4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title"/>
          </p:nvPr>
        </p:nvSpPr>
        <p:spPr/>
        <p:txBody>
          <a:bodyPr/>
          <a:lstStyle/>
          <a:p>
            <a:pPr algn="ctr"/>
            <a:r>
              <a:rPr lang="zh-CN" altLang="en-US" dirty="0"/>
              <a:t>划分子网的基本</a:t>
            </a:r>
            <a:r>
              <a:rPr lang="zh-CN" altLang="en-US" dirty="0" smtClean="0"/>
              <a:t>思路</a:t>
            </a:r>
            <a:endParaRPr lang="zh-CN" altLang="en-US" dirty="0"/>
          </a:p>
        </p:txBody>
      </p:sp>
      <p:sp>
        <p:nvSpPr>
          <p:cNvPr id="503810" name="Rectangle 2"/>
          <p:cNvSpPr>
            <a:spLocks noGrp="1" noChangeArrowheads="1"/>
          </p:cNvSpPr>
          <p:nvPr>
            <p:ph idx="1"/>
          </p:nvPr>
        </p:nvSpPr>
        <p:spPr>
          <a:xfrm>
            <a:off x="495300" y="3356992"/>
            <a:ext cx="9066212" cy="3312368"/>
          </a:xfrm>
        </p:spPr>
        <p:txBody>
          <a:bodyPr/>
          <a:lstStyle/>
          <a:p>
            <a:pPr algn="just">
              <a:spcAft>
                <a:spcPct val="30000"/>
              </a:spcAft>
            </a:pPr>
            <a:r>
              <a:rPr lang="zh-CN" altLang="en-US" sz="2800" dirty="0"/>
              <a:t>凡是从其他网络发送给本单位某个主机的 </a:t>
            </a:r>
            <a:r>
              <a:rPr lang="en-US" altLang="zh-CN" sz="2800" dirty="0"/>
              <a:t>IP </a:t>
            </a:r>
            <a:r>
              <a:rPr lang="zh-CN" altLang="en-US" sz="2800" dirty="0"/>
              <a:t>数据报，仍然是根据 </a:t>
            </a:r>
            <a:r>
              <a:rPr lang="en-US" altLang="zh-CN" sz="2800" dirty="0"/>
              <a:t>IP </a:t>
            </a:r>
            <a:r>
              <a:rPr lang="zh-CN" altLang="en-US" sz="2800" dirty="0"/>
              <a:t>数据报的</a:t>
            </a:r>
            <a:r>
              <a:rPr lang="zh-CN" altLang="en-US" sz="2800" dirty="0">
                <a:solidFill>
                  <a:srgbClr val="FF0000"/>
                </a:solidFill>
              </a:rPr>
              <a:t>目的网络号 </a:t>
            </a:r>
            <a:r>
              <a:rPr lang="en-US" altLang="zh-CN" sz="2800" dirty="0"/>
              <a:t>net-id</a:t>
            </a:r>
            <a:r>
              <a:rPr lang="zh-CN" altLang="en-US" sz="2800" dirty="0"/>
              <a:t>，先找到连接在</a:t>
            </a:r>
            <a:r>
              <a:rPr lang="zh-CN" altLang="en-US" sz="2800" dirty="0">
                <a:solidFill>
                  <a:srgbClr val="FF0000"/>
                </a:solidFill>
              </a:rPr>
              <a:t>本单位网络上的路由器。</a:t>
            </a:r>
          </a:p>
          <a:p>
            <a:pPr algn="just">
              <a:spcAft>
                <a:spcPct val="30000"/>
              </a:spcAft>
            </a:pPr>
            <a:r>
              <a:rPr lang="zh-CN" altLang="en-US" sz="2800" dirty="0"/>
              <a:t>然后</a:t>
            </a:r>
            <a:r>
              <a:rPr lang="zh-CN" altLang="en-US" sz="2800" dirty="0">
                <a:solidFill>
                  <a:srgbClr val="FF0000"/>
                </a:solidFill>
              </a:rPr>
              <a:t>此路由器</a:t>
            </a:r>
            <a:r>
              <a:rPr lang="zh-CN" altLang="en-US" sz="2800" dirty="0"/>
              <a:t>在收到 </a:t>
            </a:r>
            <a:r>
              <a:rPr lang="en-US" altLang="zh-CN" sz="2800" dirty="0"/>
              <a:t>IP </a:t>
            </a:r>
            <a:r>
              <a:rPr lang="zh-CN" altLang="en-US" sz="2800" dirty="0"/>
              <a:t>数据报后，再按</a:t>
            </a:r>
            <a:r>
              <a:rPr lang="zh-CN" altLang="en-US" sz="2800" dirty="0">
                <a:solidFill>
                  <a:srgbClr val="FF0000"/>
                </a:solidFill>
              </a:rPr>
              <a:t>目的网络号</a:t>
            </a:r>
            <a:r>
              <a:rPr lang="zh-CN" altLang="en-US" sz="2800" dirty="0"/>
              <a:t> </a:t>
            </a:r>
            <a:r>
              <a:rPr lang="en-US" altLang="zh-CN" sz="2800" dirty="0"/>
              <a:t>net-id </a:t>
            </a:r>
            <a:r>
              <a:rPr lang="zh-CN" altLang="en-US" sz="2800" dirty="0"/>
              <a:t>和</a:t>
            </a:r>
            <a:r>
              <a:rPr lang="zh-CN" altLang="en-US" sz="2800" dirty="0">
                <a:solidFill>
                  <a:srgbClr val="FF0000"/>
                </a:solidFill>
              </a:rPr>
              <a:t>子网号</a:t>
            </a:r>
            <a:r>
              <a:rPr lang="zh-CN" altLang="en-US" sz="2800" dirty="0"/>
              <a:t> </a:t>
            </a:r>
            <a:r>
              <a:rPr lang="en-US" altLang="zh-CN" sz="2800" dirty="0"/>
              <a:t>subnet-id </a:t>
            </a:r>
            <a:r>
              <a:rPr lang="zh-CN" altLang="en-US" sz="2800" dirty="0"/>
              <a:t>找到目的子网。</a:t>
            </a:r>
          </a:p>
          <a:p>
            <a:pPr algn="just">
              <a:spcAft>
                <a:spcPct val="30000"/>
              </a:spcAft>
            </a:pPr>
            <a:r>
              <a:rPr lang="zh-CN" altLang="en-US" sz="2800" dirty="0"/>
              <a:t>最后就将 </a:t>
            </a:r>
            <a:r>
              <a:rPr lang="en-US" altLang="zh-CN" sz="2800" dirty="0"/>
              <a:t>IP </a:t>
            </a:r>
            <a:r>
              <a:rPr lang="zh-CN" altLang="en-US" sz="2800" dirty="0"/>
              <a:t>数据报直接交付目的主机。 </a:t>
            </a:r>
          </a:p>
        </p:txBody>
      </p:sp>
      <p:sp>
        <p:nvSpPr>
          <p:cNvPr id="4" name="Rectangle 3"/>
          <p:cNvSpPr txBox="1">
            <a:spLocks noChangeArrowheads="1"/>
          </p:cNvSpPr>
          <p:nvPr/>
        </p:nvSpPr>
        <p:spPr bwMode="auto">
          <a:xfrm>
            <a:off x="495300" y="1196753"/>
            <a:ext cx="906621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a:spcAft>
                <a:spcPts val="0"/>
              </a:spcAft>
            </a:pPr>
            <a:r>
              <a:rPr lang="zh-CN" altLang="en-US" sz="2800" kern="0" dirty="0" smtClean="0"/>
              <a:t>划分子网纯属一个</a:t>
            </a:r>
            <a:r>
              <a:rPr lang="zh-CN" altLang="en-US" sz="2800" kern="0" dirty="0" smtClean="0">
                <a:solidFill>
                  <a:srgbClr val="FF0000"/>
                </a:solidFill>
              </a:rPr>
              <a:t>单位内部的事情</a:t>
            </a:r>
            <a:r>
              <a:rPr lang="zh-CN" altLang="en-US" sz="2800" kern="0" dirty="0" smtClean="0"/>
              <a:t>。单位对外仍然表现为没有划分子网的网络。</a:t>
            </a:r>
          </a:p>
          <a:p>
            <a:pPr algn="just">
              <a:spcAft>
                <a:spcPts val="0"/>
              </a:spcAft>
            </a:pPr>
            <a:r>
              <a:rPr lang="zh-CN" altLang="en-US" sz="2800" kern="0" dirty="0" smtClean="0"/>
              <a:t>从主机号</a:t>
            </a:r>
            <a:r>
              <a:rPr lang="zh-CN" altLang="en-US" sz="2800" kern="0" dirty="0" smtClean="0">
                <a:solidFill>
                  <a:srgbClr val="FF0000"/>
                </a:solidFill>
              </a:rPr>
              <a:t>借用</a:t>
            </a:r>
            <a:r>
              <a:rPr lang="zh-CN" altLang="en-US" sz="2800" kern="0" dirty="0" smtClean="0"/>
              <a:t>若干个位作为</a:t>
            </a:r>
            <a:r>
              <a:rPr lang="zh-CN" altLang="en-US" sz="2800" kern="0" dirty="0" smtClean="0">
                <a:solidFill>
                  <a:srgbClr val="FF0000"/>
                </a:solidFill>
              </a:rPr>
              <a:t>子网号</a:t>
            </a:r>
            <a:r>
              <a:rPr lang="zh-CN" altLang="en-US" sz="2800" kern="0" dirty="0" smtClean="0"/>
              <a:t> </a:t>
            </a:r>
            <a:r>
              <a:rPr lang="en-US" altLang="zh-CN" sz="2800" kern="0" dirty="0" smtClean="0"/>
              <a:t>subnet-id</a:t>
            </a:r>
            <a:r>
              <a:rPr lang="zh-CN" altLang="en-US" sz="2800" kern="0" dirty="0" smtClean="0"/>
              <a:t>，而主机号 </a:t>
            </a:r>
            <a:r>
              <a:rPr lang="en-US" altLang="zh-CN" sz="2800" kern="0" dirty="0" smtClean="0"/>
              <a:t>host-id </a:t>
            </a:r>
            <a:r>
              <a:rPr lang="zh-CN" altLang="en-US" sz="2800" kern="0" dirty="0" smtClean="0"/>
              <a:t>也就相应减少了若干个位。</a:t>
            </a:r>
          </a:p>
          <a:p>
            <a:pPr algn="just">
              <a:buFont typeface="Wingdings" pitchFamily="2" charset="2"/>
              <a:buNone/>
            </a:pPr>
            <a:endParaRPr lang="en-US" altLang="zh-CN" sz="2800" kern="0" dirty="0"/>
          </a:p>
        </p:txBody>
      </p:sp>
    </p:spTree>
    <p:extLst>
      <p:ext uri="{BB962C8B-B14F-4D97-AF65-F5344CB8AC3E}">
        <p14:creationId xmlns:p14="http://schemas.microsoft.com/office/powerpoint/2010/main" val="680323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3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ChangeArrowheads="1"/>
          </p:cNvSpPr>
          <p:nvPr>
            <p:ph type="title"/>
          </p:nvPr>
        </p:nvSpPr>
        <p:spPr/>
        <p:txBody>
          <a:bodyPr/>
          <a:lstStyle/>
          <a:p>
            <a:pPr algn="ctr"/>
            <a:r>
              <a:rPr lang="zh-CN" altLang="en-US" dirty="0"/>
              <a:t>地址解析协议 </a:t>
            </a:r>
            <a:r>
              <a:rPr lang="en-US" altLang="zh-CN" dirty="0" smtClean="0"/>
              <a:t>ARP </a:t>
            </a:r>
            <a:r>
              <a:rPr lang="zh-CN" altLang="en-US" dirty="0" smtClean="0"/>
              <a:t>要点</a:t>
            </a:r>
            <a:endParaRPr lang="zh-CN" altLang="en-US" dirty="0"/>
          </a:p>
        </p:txBody>
      </p:sp>
      <p:sp>
        <p:nvSpPr>
          <p:cNvPr id="1661955" name="Rectangle 3"/>
          <p:cNvSpPr>
            <a:spLocks noGrp="1" noChangeArrowheads="1"/>
          </p:cNvSpPr>
          <p:nvPr>
            <p:ph idx="1"/>
          </p:nvPr>
        </p:nvSpPr>
        <p:spPr/>
        <p:txBody>
          <a:bodyPr/>
          <a:lstStyle/>
          <a:p>
            <a:pPr>
              <a:spcBef>
                <a:spcPts val="1200"/>
              </a:spcBef>
            </a:pPr>
            <a:r>
              <a:rPr lang="en-US" altLang="zh-CN" dirty="0">
                <a:solidFill>
                  <a:srgbClr val="FF0000"/>
                </a:solidFill>
              </a:rPr>
              <a:t>ARP</a:t>
            </a:r>
            <a:r>
              <a:rPr lang="zh-CN" altLang="en-US" dirty="0">
                <a:solidFill>
                  <a:srgbClr val="FF0000"/>
                </a:solidFill>
              </a:rPr>
              <a:t>请求分组</a:t>
            </a:r>
            <a:r>
              <a:rPr lang="zh-CN" altLang="en-US" dirty="0" smtClean="0">
                <a:solidFill>
                  <a:srgbClr val="FF0000"/>
                </a:solidFill>
              </a:rPr>
              <a:t>：</a:t>
            </a:r>
            <a:r>
              <a:rPr lang="zh-CN" altLang="en-US" dirty="0" smtClean="0"/>
              <a:t>包含发送</a:t>
            </a:r>
            <a:r>
              <a:rPr lang="zh-CN" altLang="en-US" dirty="0"/>
              <a:t>方硬件</a:t>
            </a:r>
            <a:r>
              <a:rPr lang="zh-CN" altLang="en-US" dirty="0" smtClean="0"/>
              <a:t>地址 </a:t>
            </a:r>
            <a:r>
              <a:rPr lang="en-US" altLang="zh-CN" dirty="0" smtClean="0"/>
              <a:t>/ </a:t>
            </a:r>
            <a:r>
              <a:rPr lang="zh-CN" altLang="en-US" dirty="0" smtClean="0"/>
              <a:t>发送方 </a:t>
            </a:r>
            <a:r>
              <a:rPr lang="en-US" altLang="zh-CN" dirty="0" smtClean="0"/>
              <a:t>IP </a:t>
            </a:r>
            <a:r>
              <a:rPr lang="zh-CN" altLang="en-US" dirty="0" smtClean="0"/>
              <a:t>地址 </a:t>
            </a:r>
            <a:r>
              <a:rPr lang="en-US" altLang="zh-CN" dirty="0" smtClean="0"/>
              <a:t>/ </a:t>
            </a:r>
            <a:r>
              <a:rPr lang="zh-CN" altLang="en-US" dirty="0" smtClean="0">
                <a:solidFill>
                  <a:srgbClr val="0000FF"/>
                </a:solidFill>
              </a:rPr>
              <a:t>目标方硬件</a:t>
            </a:r>
            <a:r>
              <a:rPr lang="zh-CN" altLang="en-US" dirty="0">
                <a:solidFill>
                  <a:srgbClr val="0000FF"/>
                </a:solidFill>
              </a:rPr>
              <a:t>地址</a:t>
            </a:r>
            <a:r>
              <a:rPr lang="en-US" altLang="zh-CN" dirty="0">
                <a:solidFill>
                  <a:srgbClr val="0000FF"/>
                </a:solidFill>
              </a:rPr>
              <a:t>(</a:t>
            </a:r>
            <a:r>
              <a:rPr lang="zh-CN" altLang="en-US" dirty="0">
                <a:solidFill>
                  <a:srgbClr val="0000FF"/>
                </a:solidFill>
              </a:rPr>
              <a:t>未知</a:t>
            </a:r>
            <a:r>
              <a:rPr lang="zh-CN" altLang="en-US" dirty="0" smtClean="0">
                <a:solidFill>
                  <a:srgbClr val="0000FF"/>
                </a:solidFill>
              </a:rPr>
              <a:t>时填 </a:t>
            </a:r>
            <a:r>
              <a:rPr lang="en-US" altLang="zh-CN" dirty="0" smtClean="0">
                <a:solidFill>
                  <a:srgbClr val="0000FF"/>
                </a:solidFill>
              </a:rPr>
              <a:t>0) </a:t>
            </a:r>
            <a:r>
              <a:rPr lang="en-US" altLang="zh-CN" dirty="0" smtClean="0"/>
              <a:t>/ </a:t>
            </a:r>
            <a:r>
              <a:rPr lang="zh-CN" altLang="en-US" dirty="0" smtClean="0"/>
              <a:t>目标方 </a:t>
            </a:r>
            <a:r>
              <a:rPr lang="en-US" altLang="zh-CN" dirty="0" smtClean="0"/>
              <a:t>IP </a:t>
            </a:r>
            <a:r>
              <a:rPr lang="zh-CN" altLang="en-US" dirty="0" smtClean="0"/>
              <a:t>地址。</a:t>
            </a:r>
            <a:endParaRPr lang="zh-CN" altLang="en-US" dirty="0"/>
          </a:p>
          <a:p>
            <a:pPr>
              <a:spcBef>
                <a:spcPts val="1200"/>
              </a:spcBef>
            </a:pPr>
            <a:r>
              <a:rPr lang="zh-CN" altLang="en-US" dirty="0">
                <a:solidFill>
                  <a:srgbClr val="FF0000"/>
                </a:solidFill>
              </a:rPr>
              <a:t>本地</a:t>
            </a:r>
            <a:r>
              <a:rPr lang="zh-CN" altLang="en-US" dirty="0" smtClean="0">
                <a:solidFill>
                  <a:srgbClr val="FF0000"/>
                </a:solidFill>
              </a:rPr>
              <a:t>广播 </a:t>
            </a:r>
            <a:r>
              <a:rPr lang="en-US" altLang="zh-CN" dirty="0" smtClean="0">
                <a:solidFill>
                  <a:srgbClr val="FF0000"/>
                </a:solidFill>
              </a:rPr>
              <a:t>ARP </a:t>
            </a:r>
            <a:r>
              <a:rPr lang="zh-CN" altLang="en-US" dirty="0" smtClean="0">
                <a:solidFill>
                  <a:srgbClr val="FF0000"/>
                </a:solidFill>
              </a:rPr>
              <a:t>请求</a:t>
            </a:r>
            <a:r>
              <a:rPr lang="zh-CN" altLang="en-US" dirty="0"/>
              <a:t>（路由器不转发</a:t>
            </a:r>
            <a:r>
              <a:rPr lang="en-US" altLang="zh-CN" dirty="0"/>
              <a:t>ARP</a:t>
            </a:r>
            <a:r>
              <a:rPr lang="zh-CN" altLang="en-US" dirty="0"/>
              <a:t>请求</a:t>
            </a:r>
            <a:r>
              <a:rPr lang="zh-CN" altLang="en-US" dirty="0" smtClean="0"/>
              <a:t>）。</a:t>
            </a:r>
            <a:endParaRPr lang="zh-CN" altLang="en-US" dirty="0"/>
          </a:p>
          <a:p>
            <a:pPr>
              <a:spcBef>
                <a:spcPts val="1200"/>
              </a:spcBef>
            </a:pPr>
            <a:r>
              <a:rPr lang="en-US" altLang="zh-CN" dirty="0" smtClean="0">
                <a:solidFill>
                  <a:srgbClr val="FF0000"/>
                </a:solidFill>
              </a:rPr>
              <a:t>ARP </a:t>
            </a:r>
            <a:r>
              <a:rPr lang="zh-CN" altLang="en-US" dirty="0" smtClean="0">
                <a:solidFill>
                  <a:srgbClr val="FF0000"/>
                </a:solidFill>
              </a:rPr>
              <a:t>响应</a:t>
            </a:r>
            <a:r>
              <a:rPr lang="zh-CN" altLang="en-US" dirty="0">
                <a:solidFill>
                  <a:srgbClr val="FF0000"/>
                </a:solidFill>
              </a:rPr>
              <a:t>分组</a:t>
            </a:r>
            <a:r>
              <a:rPr lang="zh-CN" altLang="en-US" dirty="0" smtClean="0">
                <a:solidFill>
                  <a:srgbClr val="FF0000"/>
                </a:solidFill>
              </a:rPr>
              <a:t>：</a:t>
            </a:r>
            <a:r>
              <a:rPr lang="zh-CN" altLang="en-US" dirty="0"/>
              <a:t>包含发送方硬件</a:t>
            </a:r>
            <a:r>
              <a:rPr lang="zh-CN" altLang="en-US" dirty="0" smtClean="0"/>
              <a:t>地址 </a:t>
            </a:r>
            <a:r>
              <a:rPr lang="en-US" altLang="zh-CN" dirty="0" smtClean="0"/>
              <a:t>/ </a:t>
            </a:r>
            <a:r>
              <a:rPr lang="zh-CN" altLang="en-US" dirty="0" smtClean="0"/>
              <a:t>发送方 </a:t>
            </a:r>
            <a:r>
              <a:rPr lang="en-US" altLang="zh-CN" dirty="0" smtClean="0"/>
              <a:t>IP</a:t>
            </a:r>
            <a:r>
              <a:rPr lang="zh-CN" altLang="en-US" dirty="0" smtClean="0"/>
              <a:t>地址 </a:t>
            </a:r>
            <a:r>
              <a:rPr lang="en-US" altLang="zh-CN" dirty="0" smtClean="0"/>
              <a:t>/ </a:t>
            </a:r>
            <a:r>
              <a:rPr lang="zh-CN" altLang="en-US" dirty="0" smtClean="0"/>
              <a:t>目标方硬件地址 </a:t>
            </a:r>
            <a:r>
              <a:rPr lang="en-US" altLang="zh-CN" dirty="0" smtClean="0"/>
              <a:t>/ </a:t>
            </a:r>
            <a:r>
              <a:rPr lang="zh-CN" altLang="en-US" dirty="0" smtClean="0"/>
              <a:t>目标方 </a:t>
            </a:r>
            <a:r>
              <a:rPr lang="en-US" altLang="zh-CN" dirty="0" smtClean="0"/>
              <a:t>IP </a:t>
            </a:r>
            <a:r>
              <a:rPr lang="zh-CN" altLang="en-US" dirty="0" smtClean="0"/>
              <a:t>地址。</a:t>
            </a:r>
            <a:endParaRPr lang="zh-CN" altLang="en-US" dirty="0">
              <a:solidFill>
                <a:srgbClr val="0000FF"/>
              </a:solidFill>
            </a:endParaRPr>
          </a:p>
          <a:p>
            <a:pPr>
              <a:spcBef>
                <a:spcPts val="1200"/>
              </a:spcBef>
            </a:pPr>
            <a:r>
              <a:rPr lang="en-US" altLang="zh-CN" dirty="0" smtClean="0">
                <a:solidFill>
                  <a:srgbClr val="FF0000"/>
                </a:solidFill>
              </a:rPr>
              <a:t>ARP </a:t>
            </a:r>
            <a:r>
              <a:rPr lang="zh-CN" altLang="en-US" dirty="0" smtClean="0">
                <a:solidFill>
                  <a:srgbClr val="FF0000"/>
                </a:solidFill>
              </a:rPr>
              <a:t>分组</a:t>
            </a:r>
            <a:r>
              <a:rPr lang="zh-CN" altLang="en-US" dirty="0">
                <a:solidFill>
                  <a:srgbClr val="FF0000"/>
                </a:solidFill>
              </a:rPr>
              <a:t>封装在物理网络的帧中</a:t>
            </a:r>
            <a:r>
              <a:rPr lang="zh-CN" altLang="en-US" dirty="0" smtClean="0">
                <a:solidFill>
                  <a:srgbClr val="FF0000"/>
                </a:solidFill>
              </a:rPr>
              <a:t>传输。</a:t>
            </a:r>
            <a:endParaRPr lang="zh-CN" altLang="en-US" sz="3200" dirty="0">
              <a:solidFill>
                <a:srgbClr val="FF0000"/>
              </a:solidFill>
            </a:endParaRPr>
          </a:p>
        </p:txBody>
      </p:sp>
    </p:spTree>
    <p:extLst>
      <p:ext uri="{BB962C8B-B14F-4D97-AF65-F5344CB8AC3E}">
        <p14:creationId xmlns:p14="http://schemas.microsoft.com/office/powerpoint/2010/main" val="27439627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41" name="Rectangle 105"/>
          <p:cNvSpPr>
            <a:spLocks noChangeArrowheads="1"/>
          </p:cNvSpPr>
          <p:nvPr/>
        </p:nvSpPr>
        <p:spPr bwMode="auto">
          <a:xfrm>
            <a:off x="-15552" y="0"/>
            <a:ext cx="9921552" cy="35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219230" name="Group 94"/>
          <p:cNvGrpSpPr>
            <a:grpSpLocks/>
          </p:cNvGrpSpPr>
          <p:nvPr/>
        </p:nvGrpSpPr>
        <p:grpSpPr bwMode="auto">
          <a:xfrm>
            <a:off x="3996723" y="4794251"/>
            <a:ext cx="1723231" cy="409575"/>
            <a:chOff x="249" y="663"/>
            <a:chExt cx="1002" cy="258"/>
          </a:xfrm>
          <a:solidFill>
            <a:srgbClr val="FF99FF"/>
          </a:solidFill>
        </p:grpSpPr>
        <p:sp>
          <p:nvSpPr>
            <p:cNvPr id="219231" name="AutoShape 9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9232" name="Text Box 96"/>
            <p:cNvSpPr txBox="1">
              <a:spLocks noChangeArrowheads="1"/>
            </p:cNvSpPr>
            <p:nvPr/>
          </p:nvSpPr>
          <p:spPr bwMode="auto">
            <a:xfrm flipH="1">
              <a:off x="386" y="663"/>
              <a:ext cx="865" cy="258"/>
            </a:xfrm>
            <a:prstGeom prst="rect">
              <a:avLst/>
            </a:prstGeom>
            <a:grpFill/>
            <a:ln w="12700">
              <a:solidFill>
                <a:schemeClr val="tx1"/>
              </a:solidFill>
              <a:miter lim="800000"/>
              <a:headEnd/>
              <a:tailEnd/>
            </a:ln>
            <a:effectLst>
              <a:outerShdw dist="35921" dir="2700000" algn="ctr" rotWithShape="0">
                <a:schemeClr val="bg2"/>
              </a:outerShdw>
            </a:effectLst>
          </p:spPr>
          <p:txBody>
            <a:bodyPr>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响应</a:t>
              </a:r>
            </a:p>
          </p:txBody>
        </p:sp>
      </p:grpSp>
      <p:sp>
        <p:nvSpPr>
          <p:cNvPr id="219143" name="Line 7"/>
          <p:cNvSpPr>
            <a:spLocks noChangeShapeType="1"/>
          </p:cNvSpPr>
          <p:nvPr/>
        </p:nvSpPr>
        <p:spPr bwMode="auto">
          <a:xfrm rot="5400000">
            <a:off x="2079921"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4" name="Line 8"/>
          <p:cNvSpPr>
            <a:spLocks noChangeShapeType="1"/>
          </p:cNvSpPr>
          <p:nvPr/>
        </p:nvSpPr>
        <p:spPr bwMode="auto">
          <a:xfrm rot="5400000">
            <a:off x="4263263" y="230266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5" name="Line 9"/>
          <p:cNvSpPr>
            <a:spLocks noChangeShapeType="1"/>
          </p:cNvSpPr>
          <p:nvPr/>
        </p:nvSpPr>
        <p:spPr bwMode="auto">
          <a:xfrm rot="5400000">
            <a:off x="6140350"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6" name="Line 10"/>
          <p:cNvSpPr>
            <a:spLocks noChangeShapeType="1"/>
          </p:cNvSpPr>
          <p:nvPr/>
        </p:nvSpPr>
        <p:spPr bwMode="auto">
          <a:xfrm rot="5400000">
            <a:off x="8353721"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7" name="Line 11"/>
          <p:cNvSpPr>
            <a:spLocks noChangeShapeType="1"/>
          </p:cNvSpPr>
          <p:nvPr/>
        </p:nvSpPr>
        <p:spPr bwMode="auto">
          <a:xfrm rot="5400000">
            <a:off x="662813"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219148"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333" y="2459038"/>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6336" y="2459038"/>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887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1"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772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52" name="Line 16"/>
          <p:cNvSpPr>
            <a:spLocks noChangeShapeType="1"/>
          </p:cNvSpPr>
          <p:nvPr/>
        </p:nvSpPr>
        <p:spPr bwMode="auto">
          <a:xfrm>
            <a:off x="131001" y="2017714"/>
            <a:ext cx="9298914" cy="206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53" name="Text Box 17"/>
          <p:cNvSpPr txBox="1">
            <a:spLocks noChangeArrowheads="1"/>
          </p:cNvSpPr>
          <p:nvPr/>
        </p:nvSpPr>
        <p:spPr bwMode="auto">
          <a:xfrm>
            <a:off x="2588583"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a:t>
            </a:r>
          </a:p>
        </p:txBody>
      </p:sp>
      <p:sp>
        <p:nvSpPr>
          <p:cNvPr id="219154" name="Text Box 18"/>
          <p:cNvSpPr txBox="1">
            <a:spLocks noChangeArrowheads="1"/>
          </p:cNvSpPr>
          <p:nvPr/>
        </p:nvSpPr>
        <p:spPr bwMode="auto">
          <a:xfrm>
            <a:off x="4743482"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Y</a:t>
            </a:r>
          </a:p>
        </p:txBody>
      </p:sp>
      <p:sp>
        <p:nvSpPr>
          <p:cNvPr id="219155" name="Text Box 19"/>
          <p:cNvSpPr txBox="1">
            <a:spLocks noChangeArrowheads="1"/>
          </p:cNvSpPr>
          <p:nvPr/>
        </p:nvSpPr>
        <p:spPr bwMode="auto">
          <a:xfrm>
            <a:off x="1150837"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X</a:t>
            </a:r>
          </a:p>
        </p:txBody>
      </p:sp>
      <p:sp>
        <p:nvSpPr>
          <p:cNvPr id="219156" name="Text Box 20"/>
          <p:cNvSpPr txBox="1">
            <a:spLocks noChangeArrowheads="1"/>
          </p:cNvSpPr>
          <p:nvPr/>
        </p:nvSpPr>
        <p:spPr bwMode="auto">
          <a:xfrm>
            <a:off x="6628374"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a:t>
            </a:r>
          </a:p>
        </p:txBody>
      </p:sp>
      <p:sp>
        <p:nvSpPr>
          <p:cNvPr id="219157" name="Text Box 21"/>
          <p:cNvSpPr txBox="1">
            <a:spLocks noChangeArrowheads="1"/>
          </p:cNvSpPr>
          <p:nvPr/>
        </p:nvSpPr>
        <p:spPr bwMode="auto">
          <a:xfrm>
            <a:off x="8848624" y="2405064"/>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Z</a:t>
            </a:r>
          </a:p>
        </p:txBody>
      </p:sp>
      <p:sp>
        <p:nvSpPr>
          <p:cNvPr id="219181" name="Text Box 45"/>
          <p:cNvSpPr txBox="1">
            <a:spLocks noChangeArrowheads="1"/>
          </p:cNvSpPr>
          <p:nvPr/>
        </p:nvSpPr>
        <p:spPr bwMode="auto">
          <a:xfrm>
            <a:off x="961035" y="3789364"/>
            <a:ext cx="2494209" cy="757130"/>
          </a:xfrm>
          <a:prstGeom prst="rect">
            <a:avLst/>
          </a:prstGeom>
          <a:solidFill>
            <a:srgbClr val="66FFFF"/>
          </a:solidFill>
          <a:ln w="9525">
            <a:solidFill>
              <a:schemeClr val="tx2"/>
            </a:solidFill>
            <a:miter lim="800000"/>
            <a:headEnd/>
            <a:tailEnd/>
          </a:ln>
          <a:effectLst/>
          <a:extLst/>
        </p:spPr>
        <p:txBody>
          <a:bodyPr wrap="none">
            <a:spAutoFit/>
          </a:bodyPr>
          <a:lstStyle/>
          <a:p>
            <a:pPr algn="ctr">
              <a:lnSpc>
                <a:spcPct val="90000"/>
              </a:lnSpc>
            </a:pPr>
            <a:r>
              <a:rPr kumimoji="1" lang="zh-CN" altLang="en-US" sz="2400" b="1" dirty="0">
                <a:solidFill>
                  <a:srgbClr val="0000CC"/>
                </a:solidFill>
                <a:latin typeface="+mn-lt"/>
                <a:ea typeface="黑体" pitchFamily="2" charset="-122"/>
              </a:rPr>
              <a:t>主机 </a:t>
            </a:r>
            <a:r>
              <a:rPr kumimoji="1" lang="en-US" altLang="zh-CN" sz="2400" b="1" dirty="0">
                <a:solidFill>
                  <a:srgbClr val="0000CC"/>
                </a:solidFill>
                <a:latin typeface="+mn-lt"/>
                <a:ea typeface="黑体" pitchFamily="2" charset="-122"/>
              </a:rPr>
              <a:t>B </a:t>
            </a:r>
            <a:r>
              <a:rPr kumimoji="1" lang="zh-CN" altLang="en-US" sz="2400" b="1" dirty="0">
                <a:solidFill>
                  <a:srgbClr val="0000CC"/>
                </a:solidFill>
                <a:latin typeface="+mn-lt"/>
                <a:ea typeface="黑体" pitchFamily="2" charset="-122"/>
              </a:rPr>
              <a:t>向 </a:t>
            </a:r>
            <a:r>
              <a:rPr kumimoji="1" lang="en-US" altLang="zh-CN" sz="2400" b="1" dirty="0">
                <a:solidFill>
                  <a:srgbClr val="0000CC"/>
                </a:solidFill>
                <a:latin typeface="+mn-lt"/>
                <a:ea typeface="黑体" pitchFamily="2" charset="-122"/>
              </a:rPr>
              <a:t>A </a:t>
            </a:r>
            <a:r>
              <a:rPr kumimoji="1" lang="zh-CN" altLang="en-US" sz="2400" b="1" dirty="0">
                <a:solidFill>
                  <a:srgbClr val="C00000"/>
                </a:solidFill>
                <a:latin typeface="+mn-lt"/>
                <a:ea typeface="黑体" pitchFamily="2" charset="-122"/>
              </a:rPr>
              <a:t>发送</a:t>
            </a:r>
          </a:p>
          <a:p>
            <a:pPr algn="ctr">
              <a:lnSpc>
                <a:spcPct val="90000"/>
              </a:lnSpc>
            </a:pPr>
            <a:r>
              <a:rPr kumimoji="1" lang="en-US" altLang="zh-CN" sz="2400" b="1" dirty="0">
                <a:solidFill>
                  <a:srgbClr val="C00000"/>
                </a:solidFill>
                <a:latin typeface="+mn-lt"/>
                <a:ea typeface="黑体" pitchFamily="2" charset="-122"/>
              </a:rPr>
              <a:t>ARP </a:t>
            </a:r>
            <a:r>
              <a:rPr kumimoji="1" lang="zh-CN" altLang="en-US" sz="2400" b="1" dirty="0">
                <a:solidFill>
                  <a:srgbClr val="C00000"/>
                </a:solidFill>
                <a:latin typeface="+mn-lt"/>
                <a:ea typeface="黑体" pitchFamily="2" charset="-122"/>
              </a:rPr>
              <a:t>响应分组 </a:t>
            </a:r>
          </a:p>
        </p:txBody>
      </p:sp>
      <p:sp>
        <p:nvSpPr>
          <p:cNvPr id="219182" name="Text Box 46"/>
          <p:cNvSpPr txBox="1">
            <a:spLocks noChangeArrowheads="1"/>
          </p:cNvSpPr>
          <p:nvPr/>
        </p:nvSpPr>
        <p:spPr bwMode="auto">
          <a:xfrm>
            <a:off x="468228" y="219076"/>
            <a:ext cx="2410853" cy="757130"/>
          </a:xfrm>
          <a:prstGeom prst="rect">
            <a:avLst/>
          </a:prstGeom>
          <a:solidFill>
            <a:srgbClr val="66FFFF"/>
          </a:solidFill>
          <a:ln w="9525">
            <a:solidFill>
              <a:schemeClr val="tx2"/>
            </a:solidFill>
            <a:miter lim="800000"/>
            <a:headEnd/>
            <a:tailEnd/>
          </a:ln>
          <a:effectLst/>
          <a:extLst/>
        </p:spPr>
        <p:txBody>
          <a:bodyPr wrap="none">
            <a:spAutoFit/>
          </a:bodyPr>
          <a:lstStyle/>
          <a:p>
            <a:pPr algn="ctr">
              <a:lnSpc>
                <a:spcPct val="90000"/>
              </a:lnSpc>
            </a:pPr>
            <a:r>
              <a:rPr kumimoji="1" lang="zh-CN" altLang="en-US" sz="2400" b="1" dirty="0">
                <a:solidFill>
                  <a:srgbClr val="0000CC"/>
                </a:solidFill>
                <a:latin typeface="+mn-lt"/>
                <a:ea typeface="黑体" pitchFamily="2" charset="-122"/>
              </a:rPr>
              <a:t>主机 </a:t>
            </a:r>
            <a:r>
              <a:rPr kumimoji="1" lang="en-US" altLang="zh-CN" sz="2400" b="1" dirty="0">
                <a:solidFill>
                  <a:srgbClr val="0000CC"/>
                </a:solidFill>
                <a:latin typeface="+mn-lt"/>
                <a:ea typeface="黑体" pitchFamily="2" charset="-122"/>
              </a:rPr>
              <a:t>A </a:t>
            </a:r>
            <a:r>
              <a:rPr kumimoji="1" lang="zh-CN" altLang="en-US" sz="2400" b="1" dirty="0">
                <a:solidFill>
                  <a:srgbClr val="C00000"/>
                </a:solidFill>
                <a:latin typeface="+mn-lt"/>
                <a:ea typeface="黑体" pitchFamily="2" charset="-122"/>
              </a:rPr>
              <a:t>广播发送</a:t>
            </a:r>
          </a:p>
          <a:p>
            <a:pPr algn="ctr">
              <a:lnSpc>
                <a:spcPct val="90000"/>
              </a:lnSpc>
            </a:pPr>
            <a:r>
              <a:rPr kumimoji="1" lang="en-US" altLang="zh-CN" sz="2400" b="1" dirty="0">
                <a:solidFill>
                  <a:srgbClr val="C00000"/>
                </a:solidFill>
                <a:latin typeface="+mn-lt"/>
                <a:ea typeface="黑体" pitchFamily="2" charset="-122"/>
              </a:rPr>
              <a:t>ARP </a:t>
            </a:r>
            <a:r>
              <a:rPr kumimoji="1" lang="zh-CN" altLang="en-US" sz="2400" b="1" dirty="0">
                <a:solidFill>
                  <a:srgbClr val="C00000"/>
                </a:solidFill>
                <a:latin typeface="+mn-lt"/>
                <a:ea typeface="黑体" pitchFamily="2" charset="-122"/>
              </a:rPr>
              <a:t>请求分组 </a:t>
            </a:r>
          </a:p>
        </p:txBody>
      </p:sp>
      <p:sp>
        <p:nvSpPr>
          <p:cNvPr id="219184" name="Text Box 48"/>
          <p:cNvSpPr txBox="1">
            <a:spLocks noChangeArrowheads="1"/>
          </p:cNvSpPr>
          <p:nvPr/>
        </p:nvSpPr>
        <p:spPr bwMode="auto">
          <a:xfrm>
            <a:off x="2882667" y="1473201"/>
            <a:ext cx="1310167" cy="400110"/>
          </a:xfrm>
          <a:prstGeom prst="rect">
            <a:avLst/>
          </a:prstGeom>
          <a:solidFill>
            <a:srgbClr val="FF99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sp>
        <p:nvSpPr>
          <p:cNvPr id="219185" name="AutoShape 49"/>
          <p:cNvSpPr>
            <a:spLocks noChangeArrowheads="1"/>
          </p:cNvSpPr>
          <p:nvPr/>
        </p:nvSpPr>
        <p:spPr bwMode="auto">
          <a:xfrm>
            <a:off x="4301496" y="1570039"/>
            <a:ext cx="235611" cy="204787"/>
          </a:xfrm>
          <a:prstGeom prst="rightArrow">
            <a:avLst>
              <a:gd name="adj1" fmla="val 50000"/>
              <a:gd name="adj2" fmla="val 2655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sp>
        <p:nvSpPr>
          <p:cNvPr id="219186" name="Text Box 50"/>
          <p:cNvSpPr txBox="1">
            <a:spLocks noChangeArrowheads="1"/>
          </p:cNvSpPr>
          <p:nvPr/>
        </p:nvSpPr>
        <p:spPr bwMode="auto">
          <a:xfrm>
            <a:off x="4967055" y="1473201"/>
            <a:ext cx="1310167" cy="400110"/>
          </a:xfrm>
          <a:prstGeom prst="rect">
            <a:avLst/>
          </a:prstGeom>
          <a:solidFill>
            <a:srgbClr val="FF99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sp>
        <p:nvSpPr>
          <p:cNvPr id="219187" name="AutoShape 51"/>
          <p:cNvSpPr>
            <a:spLocks noChangeArrowheads="1"/>
          </p:cNvSpPr>
          <p:nvPr/>
        </p:nvSpPr>
        <p:spPr bwMode="auto">
          <a:xfrm>
            <a:off x="6353206" y="1595438"/>
            <a:ext cx="235612" cy="220662"/>
          </a:xfrm>
          <a:prstGeom prst="rightArrow">
            <a:avLst>
              <a:gd name="adj1" fmla="val 50000"/>
              <a:gd name="adj2" fmla="val 2500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sp>
        <p:nvSpPr>
          <p:cNvPr id="219188" name="Text Box 52"/>
          <p:cNvSpPr txBox="1">
            <a:spLocks noChangeArrowheads="1"/>
          </p:cNvSpPr>
          <p:nvPr/>
        </p:nvSpPr>
        <p:spPr bwMode="auto">
          <a:xfrm>
            <a:off x="7010167" y="1473201"/>
            <a:ext cx="1310167" cy="400110"/>
          </a:xfrm>
          <a:prstGeom prst="rect">
            <a:avLst/>
          </a:prstGeom>
          <a:solidFill>
            <a:srgbClr val="FF99FF"/>
          </a:solidFill>
          <a:ln w="12700">
            <a:solidFill>
              <a:schemeClr val="tx1"/>
            </a:solidFill>
            <a:miter lim="800000"/>
            <a:headEnd/>
            <a:tailEnd/>
          </a:ln>
          <a:effectLst/>
          <a:extLst/>
        </p:spPr>
        <p:txBody>
          <a:bodyPr wrap="none">
            <a:spAutoFit/>
          </a:bodyPr>
          <a:lstStyle/>
          <a:p>
            <a:r>
              <a:rPr kumimoji="1" lang="en-US" altLang="zh-CN" sz="2000" b="1" dirty="0">
                <a:solidFill>
                  <a:srgbClr val="0000CC"/>
                </a:solidFill>
                <a:latin typeface="+mn-lt"/>
                <a:ea typeface="黑体" pitchFamily="2" charset="-122"/>
              </a:rPr>
              <a:t>ARP </a:t>
            </a:r>
            <a:r>
              <a:rPr kumimoji="1" lang="zh-CN" altLang="en-US" sz="2000" b="1" dirty="0">
                <a:solidFill>
                  <a:srgbClr val="0000CC"/>
                </a:solidFill>
                <a:latin typeface="+mn-lt"/>
                <a:ea typeface="黑体" pitchFamily="2" charset="-122"/>
              </a:rPr>
              <a:t>请求</a:t>
            </a:r>
          </a:p>
        </p:txBody>
      </p:sp>
      <p:sp>
        <p:nvSpPr>
          <p:cNvPr id="219189" name="AutoShape 53"/>
          <p:cNvSpPr>
            <a:spLocks noChangeArrowheads="1"/>
          </p:cNvSpPr>
          <p:nvPr/>
        </p:nvSpPr>
        <p:spPr bwMode="auto">
          <a:xfrm>
            <a:off x="8418677" y="1558926"/>
            <a:ext cx="235611" cy="220663"/>
          </a:xfrm>
          <a:prstGeom prst="rightArrow">
            <a:avLst>
              <a:gd name="adj1" fmla="val 50000"/>
              <a:gd name="adj2" fmla="val 2500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grpSp>
        <p:nvGrpSpPr>
          <p:cNvPr id="219229" name="Group 93"/>
          <p:cNvGrpSpPr>
            <a:grpSpLocks/>
          </p:cNvGrpSpPr>
          <p:nvPr/>
        </p:nvGrpSpPr>
        <p:grpSpPr bwMode="auto">
          <a:xfrm>
            <a:off x="559229" y="1485901"/>
            <a:ext cx="1723231" cy="409575"/>
            <a:chOff x="249" y="663"/>
            <a:chExt cx="1002" cy="258"/>
          </a:xfrm>
          <a:solidFill>
            <a:srgbClr val="FF99FF"/>
          </a:solidFill>
        </p:grpSpPr>
        <p:sp>
          <p:nvSpPr>
            <p:cNvPr id="219141" name="AutoShape 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9190" name="Text Box 54"/>
            <p:cNvSpPr txBox="1">
              <a:spLocks noChangeArrowheads="1"/>
            </p:cNvSpPr>
            <p:nvPr/>
          </p:nvSpPr>
          <p:spPr bwMode="auto">
            <a:xfrm flipH="1">
              <a:off x="386" y="663"/>
              <a:ext cx="865" cy="258"/>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grpSp>
      <p:sp>
        <p:nvSpPr>
          <p:cNvPr id="219191" name="Text Box 55"/>
          <p:cNvSpPr txBox="1">
            <a:spLocks noChangeArrowheads="1"/>
          </p:cNvSpPr>
          <p:nvPr/>
        </p:nvSpPr>
        <p:spPr bwMode="auto">
          <a:xfrm>
            <a:off x="2413165" y="2241551"/>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209.0.0.5</a:t>
            </a:r>
          </a:p>
        </p:txBody>
      </p:sp>
      <p:sp>
        <p:nvSpPr>
          <p:cNvPr id="219192" name="Text Box 56"/>
          <p:cNvSpPr txBox="1">
            <a:spLocks noChangeArrowheads="1"/>
          </p:cNvSpPr>
          <p:nvPr/>
        </p:nvSpPr>
        <p:spPr bwMode="auto">
          <a:xfrm>
            <a:off x="6391042" y="21351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209.0.0.6</a:t>
            </a:r>
          </a:p>
        </p:txBody>
      </p:sp>
      <p:sp>
        <p:nvSpPr>
          <p:cNvPr id="219193" name="Text Box 57"/>
          <p:cNvSpPr txBox="1">
            <a:spLocks noChangeArrowheads="1"/>
          </p:cNvSpPr>
          <p:nvPr/>
        </p:nvSpPr>
        <p:spPr bwMode="auto">
          <a:xfrm>
            <a:off x="1183512" y="2960689"/>
            <a:ext cx="24368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00-00-C0-15-AD-18</a:t>
            </a:r>
          </a:p>
        </p:txBody>
      </p:sp>
      <p:sp>
        <p:nvSpPr>
          <p:cNvPr id="219194" name="Text Box 58"/>
          <p:cNvSpPr txBox="1">
            <a:spLocks noChangeArrowheads="1"/>
          </p:cNvSpPr>
          <p:nvPr/>
        </p:nvSpPr>
        <p:spPr bwMode="auto">
          <a:xfrm>
            <a:off x="5093950" y="6237289"/>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08-00-2B-00-EE-0A</a:t>
            </a:r>
          </a:p>
        </p:txBody>
      </p:sp>
      <p:sp>
        <p:nvSpPr>
          <p:cNvPr id="219195" name="AutoShape 59"/>
          <p:cNvSpPr>
            <a:spLocks noChangeArrowheads="1"/>
          </p:cNvSpPr>
          <p:nvPr/>
        </p:nvSpPr>
        <p:spPr bwMode="auto">
          <a:xfrm>
            <a:off x="3434722" y="592139"/>
            <a:ext cx="6104890" cy="661987"/>
          </a:xfrm>
          <a:prstGeom prst="wedgeRoundRectCallout">
            <a:avLst>
              <a:gd name="adj1" fmla="val -51181"/>
              <a:gd name="adj2" fmla="val 85972"/>
              <a:gd name="adj3" fmla="val 16667"/>
            </a:avLst>
          </a:prstGeom>
          <a:solidFill>
            <a:srgbClr val="FF99FF"/>
          </a:solidFill>
          <a:ln w="9525">
            <a:solidFill>
              <a:schemeClr val="tx1"/>
            </a:solidFill>
            <a:miter lim="800000"/>
            <a:headEnd/>
            <a:tailEnd/>
          </a:ln>
          <a:effectLst/>
          <a:extLst/>
        </p:spPr>
        <p:txBody>
          <a:bodyPr/>
          <a:lstStyle/>
          <a:p>
            <a:pPr algn="ctr"/>
            <a:endParaRPr kumimoji="1" lang="zh-CN" altLang="zh-CN" sz="2000" b="1">
              <a:solidFill>
                <a:srgbClr val="0000CC"/>
              </a:solidFill>
              <a:latin typeface="+mn-lt"/>
              <a:ea typeface="黑体" pitchFamily="2" charset="-122"/>
            </a:endParaRPr>
          </a:p>
        </p:txBody>
      </p:sp>
      <p:sp>
        <p:nvSpPr>
          <p:cNvPr id="219196" name="Text Box 60"/>
          <p:cNvSpPr txBox="1">
            <a:spLocks noChangeArrowheads="1"/>
          </p:cNvSpPr>
          <p:nvPr/>
        </p:nvSpPr>
        <p:spPr bwMode="auto">
          <a:xfrm>
            <a:off x="3512111" y="558801"/>
            <a:ext cx="5884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我是 </a:t>
            </a:r>
            <a:r>
              <a:rPr kumimoji="1" lang="en-US" altLang="zh-CN" sz="2000" b="1">
                <a:solidFill>
                  <a:srgbClr val="0000CC"/>
                </a:solidFill>
                <a:latin typeface="+mn-lt"/>
                <a:ea typeface="黑体" pitchFamily="2" charset="-122"/>
              </a:rPr>
              <a:t>209.0.0.5</a:t>
            </a:r>
            <a:r>
              <a:rPr kumimoji="1" lang="zh-CN" altLang="en-US" sz="2000" b="1">
                <a:solidFill>
                  <a:srgbClr val="0000CC"/>
                </a:solidFill>
                <a:latin typeface="+mn-lt"/>
                <a:ea typeface="黑体" pitchFamily="2" charset="-122"/>
              </a:rPr>
              <a:t>，硬件地址是 </a:t>
            </a:r>
            <a:r>
              <a:rPr kumimoji="1" lang="en-US" altLang="zh-CN" sz="2000" b="1">
                <a:solidFill>
                  <a:srgbClr val="0000CC"/>
                </a:solidFill>
                <a:latin typeface="+mn-lt"/>
                <a:ea typeface="黑体" pitchFamily="2" charset="-122"/>
              </a:rPr>
              <a:t>00-00-C0-15-AD-18</a:t>
            </a:r>
          </a:p>
          <a:p>
            <a:r>
              <a:rPr kumimoji="1" lang="zh-CN" altLang="en-US" sz="2000" b="1">
                <a:solidFill>
                  <a:srgbClr val="0000CC"/>
                </a:solidFill>
                <a:latin typeface="+mn-lt"/>
                <a:ea typeface="黑体" pitchFamily="2" charset="-122"/>
              </a:rPr>
              <a:t>我想知道主机 </a:t>
            </a:r>
            <a:r>
              <a:rPr kumimoji="1" lang="en-US" altLang="zh-CN" sz="2000" b="1">
                <a:solidFill>
                  <a:srgbClr val="0000CC"/>
                </a:solidFill>
                <a:latin typeface="+mn-lt"/>
                <a:ea typeface="黑体" pitchFamily="2" charset="-122"/>
              </a:rPr>
              <a:t>209.0.0.6 </a:t>
            </a:r>
            <a:r>
              <a:rPr kumimoji="1" lang="zh-CN" altLang="en-US" sz="2000" b="1">
                <a:solidFill>
                  <a:srgbClr val="0000CC"/>
                </a:solidFill>
                <a:latin typeface="+mn-lt"/>
                <a:ea typeface="黑体" pitchFamily="2" charset="-122"/>
              </a:rPr>
              <a:t>的硬件地址</a:t>
            </a:r>
          </a:p>
        </p:txBody>
      </p:sp>
      <p:sp>
        <p:nvSpPr>
          <p:cNvPr id="219197" name="AutoShape 61"/>
          <p:cNvSpPr>
            <a:spLocks noChangeArrowheads="1"/>
          </p:cNvSpPr>
          <p:nvPr/>
        </p:nvSpPr>
        <p:spPr bwMode="auto">
          <a:xfrm>
            <a:off x="5248731" y="3933826"/>
            <a:ext cx="4216929" cy="727075"/>
          </a:xfrm>
          <a:prstGeom prst="wedgeRoundRectCallout">
            <a:avLst>
              <a:gd name="adj1" fmla="val -44574"/>
              <a:gd name="adj2" fmla="val 81657"/>
              <a:gd name="adj3" fmla="val 16667"/>
            </a:avLst>
          </a:prstGeom>
          <a:solidFill>
            <a:srgbClr val="FF99FF"/>
          </a:solidFill>
          <a:ln w="9525">
            <a:solidFill>
              <a:schemeClr val="tx1"/>
            </a:solidFill>
            <a:miter lim="800000"/>
            <a:headEnd/>
            <a:tailEnd/>
          </a:ln>
          <a:effectLst/>
          <a:extLst/>
        </p:spPr>
        <p:txBody>
          <a:bodyPr/>
          <a:lstStyle/>
          <a:p>
            <a:pPr algn="ctr"/>
            <a:endParaRPr kumimoji="1" lang="zh-CN" altLang="zh-CN" sz="2000" b="1">
              <a:solidFill>
                <a:srgbClr val="0000CC"/>
              </a:solidFill>
              <a:latin typeface="+mn-lt"/>
              <a:ea typeface="黑体" pitchFamily="2" charset="-122"/>
            </a:endParaRPr>
          </a:p>
        </p:txBody>
      </p:sp>
      <p:sp>
        <p:nvSpPr>
          <p:cNvPr id="219198" name="Text Box 62"/>
          <p:cNvSpPr txBox="1">
            <a:spLocks noChangeArrowheads="1"/>
          </p:cNvSpPr>
          <p:nvPr/>
        </p:nvSpPr>
        <p:spPr bwMode="auto">
          <a:xfrm>
            <a:off x="5317523" y="3933826"/>
            <a:ext cx="422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mn-lt"/>
                <a:ea typeface="黑体" pitchFamily="2" charset="-122"/>
              </a:rPr>
              <a:t>我是 </a:t>
            </a:r>
            <a:r>
              <a:rPr kumimoji="1" lang="en-US" altLang="zh-CN" sz="2000" b="1">
                <a:solidFill>
                  <a:srgbClr val="0000CC"/>
                </a:solidFill>
                <a:latin typeface="+mn-lt"/>
                <a:ea typeface="黑体" pitchFamily="2" charset="-122"/>
              </a:rPr>
              <a:t>209.0.0.6</a:t>
            </a:r>
          </a:p>
          <a:p>
            <a:r>
              <a:rPr kumimoji="1" lang="zh-CN" altLang="en-US" sz="2000" b="1">
                <a:solidFill>
                  <a:srgbClr val="0000CC"/>
                </a:solidFill>
                <a:latin typeface="+mn-lt"/>
                <a:ea typeface="黑体" pitchFamily="2" charset="-122"/>
              </a:rPr>
              <a:t>硬件地址是 </a:t>
            </a:r>
            <a:r>
              <a:rPr kumimoji="1" lang="en-US" altLang="zh-CN" sz="2000" b="1">
                <a:solidFill>
                  <a:srgbClr val="0000CC"/>
                </a:solidFill>
                <a:latin typeface="+mn-lt"/>
                <a:ea typeface="黑体" pitchFamily="2" charset="-122"/>
              </a:rPr>
              <a:t>08-00-2B-00-EE-0A</a:t>
            </a:r>
          </a:p>
        </p:txBody>
      </p:sp>
      <p:pic>
        <p:nvPicPr>
          <p:cNvPr id="219199"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3602"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0" name="Line 74"/>
          <p:cNvSpPr>
            <a:spLocks noChangeShapeType="1"/>
          </p:cNvSpPr>
          <p:nvPr/>
        </p:nvSpPr>
        <p:spPr bwMode="auto">
          <a:xfrm rot="5400000">
            <a:off x="1955727"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1" name="Line 75"/>
          <p:cNvSpPr>
            <a:spLocks noChangeShapeType="1"/>
          </p:cNvSpPr>
          <p:nvPr/>
        </p:nvSpPr>
        <p:spPr bwMode="auto">
          <a:xfrm rot="5400000">
            <a:off x="4139068" y="5612607"/>
            <a:ext cx="588963"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2" name="Line 76"/>
          <p:cNvSpPr>
            <a:spLocks noChangeShapeType="1"/>
          </p:cNvSpPr>
          <p:nvPr/>
        </p:nvSpPr>
        <p:spPr bwMode="auto">
          <a:xfrm rot="5400000">
            <a:off x="6016154"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3" name="Line 77"/>
          <p:cNvSpPr>
            <a:spLocks noChangeShapeType="1"/>
          </p:cNvSpPr>
          <p:nvPr/>
        </p:nvSpPr>
        <p:spPr bwMode="auto">
          <a:xfrm rot="5400000">
            <a:off x="8229527"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4" name="Line 78"/>
          <p:cNvSpPr>
            <a:spLocks noChangeShapeType="1"/>
          </p:cNvSpPr>
          <p:nvPr/>
        </p:nvSpPr>
        <p:spPr bwMode="auto">
          <a:xfrm rot="5400000">
            <a:off x="538618"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219215" name="Picture 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0" y="5768975"/>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6" name="Picture 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41" y="5768975"/>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7" name="Picture 8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467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8"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352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9" name="Line 83"/>
          <p:cNvSpPr>
            <a:spLocks noChangeShapeType="1"/>
          </p:cNvSpPr>
          <p:nvPr/>
        </p:nvSpPr>
        <p:spPr bwMode="auto">
          <a:xfrm>
            <a:off x="6806" y="5327650"/>
            <a:ext cx="9298913" cy="2063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20" name="Text Box 84"/>
          <p:cNvSpPr txBox="1">
            <a:spLocks noChangeArrowheads="1"/>
          </p:cNvSpPr>
          <p:nvPr/>
        </p:nvSpPr>
        <p:spPr bwMode="auto">
          <a:xfrm>
            <a:off x="2464388"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a:t>
            </a:r>
          </a:p>
        </p:txBody>
      </p:sp>
      <p:sp>
        <p:nvSpPr>
          <p:cNvPr id="219221" name="Text Box 85"/>
          <p:cNvSpPr txBox="1">
            <a:spLocks noChangeArrowheads="1"/>
          </p:cNvSpPr>
          <p:nvPr/>
        </p:nvSpPr>
        <p:spPr bwMode="auto">
          <a:xfrm>
            <a:off x="4619287"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Y</a:t>
            </a:r>
          </a:p>
        </p:txBody>
      </p:sp>
      <p:sp>
        <p:nvSpPr>
          <p:cNvPr id="219222" name="Text Box 86"/>
          <p:cNvSpPr txBox="1">
            <a:spLocks noChangeArrowheads="1"/>
          </p:cNvSpPr>
          <p:nvPr/>
        </p:nvSpPr>
        <p:spPr bwMode="auto">
          <a:xfrm>
            <a:off x="1026642"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X</a:t>
            </a:r>
          </a:p>
        </p:txBody>
      </p:sp>
      <p:sp>
        <p:nvSpPr>
          <p:cNvPr id="219223" name="Text Box 87"/>
          <p:cNvSpPr txBox="1">
            <a:spLocks noChangeArrowheads="1"/>
          </p:cNvSpPr>
          <p:nvPr/>
        </p:nvSpPr>
        <p:spPr bwMode="auto">
          <a:xfrm>
            <a:off x="6504179"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a:t>
            </a:r>
          </a:p>
        </p:txBody>
      </p:sp>
      <p:sp>
        <p:nvSpPr>
          <p:cNvPr id="219224" name="Text Box 88"/>
          <p:cNvSpPr txBox="1">
            <a:spLocks noChangeArrowheads="1"/>
          </p:cNvSpPr>
          <p:nvPr/>
        </p:nvSpPr>
        <p:spPr bwMode="auto">
          <a:xfrm>
            <a:off x="8724430" y="5715001"/>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Z</a:t>
            </a:r>
          </a:p>
        </p:txBody>
      </p:sp>
      <p:sp>
        <p:nvSpPr>
          <p:cNvPr id="219225" name="Text Box 89"/>
          <p:cNvSpPr txBox="1">
            <a:spLocks noChangeArrowheads="1"/>
          </p:cNvSpPr>
          <p:nvPr/>
        </p:nvSpPr>
        <p:spPr bwMode="auto">
          <a:xfrm>
            <a:off x="2288969" y="55514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209.0.0.5</a:t>
            </a:r>
          </a:p>
        </p:txBody>
      </p:sp>
      <p:sp>
        <p:nvSpPr>
          <p:cNvPr id="219226" name="Text Box 90"/>
          <p:cNvSpPr txBox="1">
            <a:spLocks noChangeArrowheads="1"/>
          </p:cNvSpPr>
          <p:nvPr/>
        </p:nvSpPr>
        <p:spPr bwMode="auto">
          <a:xfrm>
            <a:off x="6266848" y="5445126"/>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209.0.0.6</a:t>
            </a:r>
          </a:p>
        </p:txBody>
      </p:sp>
      <p:sp>
        <p:nvSpPr>
          <p:cNvPr id="219227" name="Text Box 91"/>
          <p:cNvSpPr txBox="1">
            <a:spLocks noChangeArrowheads="1"/>
          </p:cNvSpPr>
          <p:nvPr/>
        </p:nvSpPr>
        <p:spPr bwMode="auto">
          <a:xfrm>
            <a:off x="1265694" y="6270626"/>
            <a:ext cx="24368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00-00-C0-15-AD-18</a:t>
            </a:r>
          </a:p>
        </p:txBody>
      </p:sp>
      <p:pic>
        <p:nvPicPr>
          <p:cNvPr id="219228" name="Picture 9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406"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33" name="Freeform 97"/>
          <p:cNvSpPr>
            <a:spLocks/>
          </p:cNvSpPr>
          <p:nvPr/>
        </p:nvSpPr>
        <p:spPr bwMode="auto">
          <a:xfrm>
            <a:off x="2354691" y="2095500"/>
            <a:ext cx="210502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4" name="Freeform 98"/>
          <p:cNvSpPr>
            <a:spLocks/>
          </p:cNvSpPr>
          <p:nvPr/>
        </p:nvSpPr>
        <p:spPr bwMode="auto">
          <a:xfrm>
            <a:off x="2352971" y="2095500"/>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7" name="Freeform 101"/>
          <p:cNvSpPr>
            <a:spLocks/>
          </p:cNvSpPr>
          <p:nvPr/>
        </p:nvSpPr>
        <p:spPr bwMode="auto">
          <a:xfrm>
            <a:off x="2352971" y="2095500"/>
            <a:ext cx="632023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8" name="Freeform 102"/>
          <p:cNvSpPr>
            <a:spLocks/>
          </p:cNvSpPr>
          <p:nvPr/>
        </p:nvSpPr>
        <p:spPr bwMode="auto">
          <a:xfrm flipH="1">
            <a:off x="872231" y="2095500"/>
            <a:ext cx="1480740"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9" name="Freeform 103"/>
          <p:cNvSpPr>
            <a:spLocks/>
          </p:cNvSpPr>
          <p:nvPr/>
        </p:nvSpPr>
        <p:spPr bwMode="auto">
          <a:xfrm flipH="1">
            <a:off x="2206419" y="5407025"/>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2890924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4000"/>
                            </p:stCondLst>
                            <p:childTnLst>
                              <p:par>
                                <p:cTn id="8" presetID="22" presetClass="entr" presetSubtype="8" fill="hold" grpId="0"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nodeType="afterGroup">
                            <p:stCondLst>
                              <p:cond delay="5000"/>
                            </p:stCondLst>
                            <p:childTnLst>
                              <p:par>
                                <p:cTn id="21" presetID="35" presetClass="emph" presetSubtype="0" repeatCount="4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9500"/>
                            </p:stCondLst>
                            <p:childTnLst>
                              <p:par>
                                <p:cTn id="24" presetID="22" presetClass="entr" presetSubtype="2" fill="hold" grpId="0"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nodeType="afterGroup">
                            <p:stCondLst>
                              <p:cond delay="10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4" grpId="0"/>
      <p:bldP spid="219233" grpId="0" animBg="1"/>
      <p:bldP spid="219234" grpId="0" animBg="1"/>
      <p:bldP spid="219237" grpId="0" animBg="1"/>
      <p:bldP spid="219238" grpId="0" animBg="1"/>
      <p:bldP spid="21923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a:t>ARP </a:t>
            </a:r>
            <a:r>
              <a:rPr lang="zh-CN" altLang="en-US"/>
              <a:t>高速缓存的作用</a:t>
            </a:r>
          </a:p>
        </p:txBody>
      </p:sp>
      <p:sp>
        <p:nvSpPr>
          <p:cNvPr id="221187" name="Rectangle 3"/>
          <p:cNvSpPr>
            <a:spLocks noGrp="1" noChangeArrowheads="1"/>
          </p:cNvSpPr>
          <p:nvPr>
            <p:ph idx="1"/>
          </p:nvPr>
        </p:nvSpPr>
        <p:spPr/>
        <p:txBody>
          <a:bodyPr/>
          <a:lstStyle/>
          <a:p>
            <a:pPr marL="342900" lvl="1" indent="-342900">
              <a:buClr>
                <a:srgbClr val="333399"/>
              </a:buClr>
              <a:buSzPct val="75000"/>
            </a:pPr>
            <a:r>
              <a:rPr lang="zh-CN" altLang="en-US" sz="3200" dirty="0">
                <a:solidFill>
                  <a:srgbClr val="FF0000"/>
                </a:solidFill>
              </a:rPr>
              <a:t>存放最近获得</a:t>
            </a:r>
            <a:r>
              <a:rPr lang="zh-CN" altLang="en-US" sz="3200" dirty="0" smtClean="0">
                <a:solidFill>
                  <a:srgbClr val="FF0000"/>
                </a:solidFill>
              </a:rPr>
              <a:t>的 </a:t>
            </a:r>
            <a:r>
              <a:rPr lang="en-US" altLang="zh-CN" sz="3200" dirty="0" smtClean="0">
                <a:solidFill>
                  <a:srgbClr val="FF0000"/>
                </a:solidFill>
              </a:rPr>
              <a:t>IP </a:t>
            </a:r>
            <a:r>
              <a:rPr lang="zh-CN" altLang="en-US" sz="3200" dirty="0" smtClean="0">
                <a:solidFill>
                  <a:srgbClr val="FF0000"/>
                </a:solidFill>
              </a:rPr>
              <a:t>地址到 </a:t>
            </a:r>
            <a:r>
              <a:rPr lang="en-US" altLang="zh-CN" sz="3200" dirty="0" smtClean="0">
                <a:solidFill>
                  <a:srgbClr val="FF0000"/>
                </a:solidFill>
              </a:rPr>
              <a:t>MAC </a:t>
            </a:r>
            <a:r>
              <a:rPr lang="zh-CN" altLang="en-US" sz="3200" dirty="0" smtClean="0">
                <a:solidFill>
                  <a:srgbClr val="FF0000"/>
                </a:solidFill>
              </a:rPr>
              <a:t>地址</a:t>
            </a:r>
            <a:r>
              <a:rPr lang="zh-CN" altLang="en-US" sz="3200" dirty="0">
                <a:solidFill>
                  <a:srgbClr val="FF0000"/>
                </a:solidFill>
              </a:rPr>
              <a:t>的绑定，以</a:t>
            </a:r>
            <a:r>
              <a:rPr lang="zh-CN" altLang="en-US" sz="3200" dirty="0" smtClean="0">
                <a:solidFill>
                  <a:srgbClr val="FF0000"/>
                </a:solidFill>
              </a:rPr>
              <a:t>减少 </a:t>
            </a:r>
            <a:r>
              <a:rPr lang="en-US" altLang="zh-CN" sz="3200" dirty="0" smtClean="0">
                <a:solidFill>
                  <a:srgbClr val="FF0000"/>
                </a:solidFill>
              </a:rPr>
              <a:t>ARP </a:t>
            </a:r>
            <a:r>
              <a:rPr lang="zh-CN" altLang="en-US" sz="3200" dirty="0" smtClean="0">
                <a:solidFill>
                  <a:srgbClr val="FF0000"/>
                </a:solidFill>
              </a:rPr>
              <a:t>广播</a:t>
            </a:r>
            <a:r>
              <a:rPr lang="zh-CN" altLang="en-US" sz="3200" dirty="0">
                <a:solidFill>
                  <a:srgbClr val="FF0000"/>
                </a:solidFill>
              </a:rPr>
              <a:t>的</a:t>
            </a:r>
            <a:r>
              <a:rPr lang="zh-CN" altLang="en-US" sz="3200" dirty="0" smtClean="0">
                <a:solidFill>
                  <a:srgbClr val="FF0000"/>
                </a:solidFill>
              </a:rPr>
              <a:t>数量。</a:t>
            </a:r>
            <a:endParaRPr lang="zh-CN" altLang="en-US" sz="3200" dirty="0">
              <a:solidFill>
                <a:srgbClr val="FF0000"/>
              </a:solidFill>
            </a:endParaRPr>
          </a:p>
          <a:p>
            <a:r>
              <a:rPr lang="zh-CN" altLang="en-US" dirty="0" smtClean="0"/>
              <a:t>为了</a:t>
            </a:r>
            <a:r>
              <a:rPr lang="zh-CN" altLang="en-US" dirty="0"/>
              <a:t>减少网络上的通信量，主机 </a:t>
            </a:r>
            <a:r>
              <a:rPr lang="en-US" altLang="zh-CN" dirty="0"/>
              <a:t>A </a:t>
            </a:r>
            <a:r>
              <a:rPr lang="zh-CN" altLang="en-US" dirty="0"/>
              <a:t>在发送其 </a:t>
            </a:r>
            <a:r>
              <a:rPr lang="en-US" altLang="zh-CN" dirty="0"/>
              <a:t>ARP </a:t>
            </a:r>
            <a:r>
              <a:rPr lang="zh-CN" altLang="en-US" dirty="0"/>
              <a:t>请求分组时，就将自己的 </a:t>
            </a:r>
            <a:r>
              <a:rPr lang="en-US" altLang="zh-CN" dirty="0"/>
              <a:t>IP </a:t>
            </a:r>
            <a:r>
              <a:rPr lang="zh-CN" altLang="en-US" dirty="0"/>
              <a:t>地址到硬件地址的映射写入 </a:t>
            </a:r>
            <a:r>
              <a:rPr lang="en-US" altLang="zh-CN" dirty="0"/>
              <a:t>ARP </a:t>
            </a:r>
            <a:r>
              <a:rPr lang="zh-CN" altLang="en-US" dirty="0"/>
              <a:t>请求分组。</a:t>
            </a:r>
          </a:p>
          <a:p>
            <a:r>
              <a:rPr lang="zh-CN" altLang="en-US" dirty="0"/>
              <a:t>当主机 </a:t>
            </a:r>
            <a:r>
              <a:rPr lang="en-US" altLang="zh-CN" dirty="0"/>
              <a:t>B </a:t>
            </a:r>
            <a:r>
              <a:rPr lang="zh-CN" altLang="en-US" dirty="0"/>
              <a:t>收到 </a:t>
            </a:r>
            <a:r>
              <a:rPr lang="en-US" altLang="zh-CN" dirty="0"/>
              <a:t>A </a:t>
            </a:r>
            <a:r>
              <a:rPr lang="zh-CN" altLang="en-US" dirty="0"/>
              <a:t>的 </a:t>
            </a:r>
            <a:r>
              <a:rPr lang="en-US" altLang="zh-CN" dirty="0"/>
              <a:t>ARP </a:t>
            </a:r>
            <a:r>
              <a:rPr lang="zh-CN" altLang="en-US" dirty="0"/>
              <a:t>请求分组时，就将主机 </a:t>
            </a:r>
            <a:r>
              <a:rPr lang="en-US" altLang="zh-CN" dirty="0"/>
              <a:t>A </a:t>
            </a:r>
            <a:r>
              <a:rPr lang="zh-CN" altLang="en-US" dirty="0"/>
              <a:t>的这一地址映射写入主机 </a:t>
            </a:r>
            <a:r>
              <a:rPr lang="en-US" altLang="zh-CN" dirty="0"/>
              <a:t>B </a:t>
            </a:r>
            <a:r>
              <a:rPr lang="zh-CN" altLang="en-US" dirty="0"/>
              <a:t>自己的 </a:t>
            </a:r>
            <a:r>
              <a:rPr lang="en-US" altLang="zh-CN" dirty="0"/>
              <a:t>ARP </a:t>
            </a:r>
            <a:r>
              <a:rPr lang="zh-CN" altLang="en-US" dirty="0"/>
              <a:t>高速缓存中。这对主机 </a:t>
            </a:r>
            <a:r>
              <a:rPr lang="en-US" altLang="zh-CN" dirty="0"/>
              <a:t>B </a:t>
            </a:r>
            <a:r>
              <a:rPr lang="zh-CN" altLang="en-US" dirty="0"/>
              <a:t>以后向 </a:t>
            </a:r>
            <a:r>
              <a:rPr lang="en-US" altLang="zh-CN" dirty="0"/>
              <a:t>A </a:t>
            </a:r>
            <a:r>
              <a:rPr lang="zh-CN" altLang="en-US" dirty="0"/>
              <a:t>发送数据报时就更方便了。 </a:t>
            </a:r>
          </a:p>
        </p:txBody>
      </p:sp>
    </p:spTree>
    <p:extLst>
      <p:ext uri="{BB962C8B-B14F-4D97-AF65-F5344CB8AC3E}">
        <p14:creationId xmlns:p14="http://schemas.microsoft.com/office/powerpoint/2010/main" val="208673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zh-CN" altLang="en-US"/>
              <a:t>应当注意的问题</a:t>
            </a:r>
            <a:endParaRPr lang="zh-CN" altLang="en-US" sz="3600"/>
          </a:p>
        </p:txBody>
      </p:sp>
      <p:sp>
        <p:nvSpPr>
          <p:cNvPr id="224259" name="Rectangle 3"/>
          <p:cNvSpPr>
            <a:spLocks noGrp="1" noChangeArrowheads="1"/>
          </p:cNvSpPr>
          <p:nvPr>
            <p:ph idx="1"/>
          </p:nvPr>
        </p:nvSpPr>
        <p:spPr/>
        <p:txBody>
          <a:bodyPr/>
          <a:lstStyle/>
          <a:p>
            <a:r>
              <a:rPr lang="en-US" altLang="zh-CN" dirty="0">
                <a:solidFill>
                  <a:srgbClr val="0000FF"/>
                </a:solidFill>
              </a:rPr>
              <a:t>ARP </a:t>
            </a:r>
            <a:r>
              <a:rPr lang="zh-CN" altLang="en-US" dirty="0">
                <a:solidFill>
                  <a:srgbClr val="0000FF"/>
                </a:solidFill>
              </a:rPr>
              <a:t>是解决</a:t>
            </a:r>
            <a:r>
              <a:rPr lang="zh-CN" altLang="en-US" dirty="0">
                <a:solidFill>
                  <a:srgbClr val="FF0000"/>
                </a:solidFill>
              </a:rPr>
              <a:t>同一个局域网</a:t>
            </a:r>
            <a:r>
              <a:rPr lang="zh-CN" altLang="en-US" dirty="0">
                <a:solidFill>
                  <a:srgbClr val="0000FF"/>
                </a:solidFill>
              </a:rPr>
              <a:t>上的主机或路由器的 </a:t>
            </a:r>
            <a:r>
              <a:rPr lang="en-US" altLang="zh-CN" dirty="0">
                <a:solidFill>
                  <a:srgbClr val="0000FF"/>
                </a:solidFill>
              </a:rPr>
              <a:t>IP </a:t>
            </a:r>
            <a:r>
              <a:rPr lang="zh-CN" altLang="en-US" dirty="0">
                <a:solidFill>
                  <a:srgbClr val="0000FF"/>
                </a:solidFill>
              </a:rPr>
              <a:t>地址和硬件地址的映射问题。</a:t>
            </a:r>
          </a:p>
          <a:p>
            <a:r>
              <a:rPr lang="zh-CN" altLang="en-US" dirty="0"/>
              <a:t>如果所要找的主机和源主机不在同一个局域网上，那么</a:t>
            </a:r>
            <a:r>
              <a:rPr lang="zh-CN" altLang="en-US" dirty="0">
                <a:solidFill>
                  <a:srgbClr val="FF0000"/>
                </a:solidFill>
              </a:rPr>
              <a:t>就要通过 </a:t>
            </a:r>
            <a:r>
              <a:rPr lang="en-US" altLang="zh-CN" dirty="0">
                <a:solidFill>
                  <a:srgbClr val="FF0000"/>
                </a:solidFill>
              </a:rPr>
              <a:t>ARP </a:t>
            </a:r>
            <a:r>
              <a:rPr lang="zh-CN" altLang="en-US" dirty="0">
                <a:solidFill>
                  <a:srgbClr val="FF0000"/>
                </a:solidFill>
              </a:rPr>
              <a:t>找到一个位于本局域网上的某个路由器的硬件地址，</a:t>
            </a:r>
            <a:r>
              <a:rPr lang="zh-CN" altLang="en-US" dirty="0"/>
              <a:t>然后把分组发送给这个路由器，让这个路由器把分组转发给下一个网络。剩下的工作就由下一个网络来做。</a:t>
            </a:r>
          </a:p>
        </p:txBody>
      </p:sp>
    </p:spTree>
    <p:extLst>
      <p:ext uri="{BB962C8B-B14F-4D97-AF65-F5344CB8AC3E}">
        <p14:creationId xmlns:p14="http://schemas.microsoft.com/office/powerpoint/2010/main" val="2249906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lgn="ctr"/>
            <a:r>
              <a:rPr lang="zh-CN" altLang="en-US"/>
              <a:t>应当注意的问题（续）</a:t>
            </a:r>
            <a:endParaRPr lang="zh-CN" altLang="en-US" sz="3600"/>
          </a:p>
        </p:txBody>
      </p:sp>
      <p:sp>
        <p:nvSpPr>
          <p:cNvPr id="463875" name="Rectangle 3"/>
          <p:cNvSpPr>
            <a:spLocks noGrp="1" noChangeArrowheads="1"/>
          </p:cNvSpPr>
          <p:nvPr>
            <p:ph idx="1"/>
          </p:nvPr>
        </p:nvSpPr>
        <p:spPr/>
        <p:txBody>
          <a:bodyPr/>
          <a:lstStyle/>
          <a:p>
            <a:r>
              <a:rPr lang="zh-CN" altLang="en-US" dirty="0" smtClean="0"/>
              <a:t>从 </a:t>
            </a:r>
            <a:r>
              <a:rPr lang="en-US" altLang="zh-CN" dirty="0" smtClean="0"/>
              <a:t>IP </a:t>
            </a:r>
            <a:r>
              <a:rPr lang="zh-CN" altLang="en-US" dirty="0" smtClean="0"/>
              <a:t>地址</a:t>
            </a:r>
            <a:r>
              <a:rPr lang="zh-CN" altLang="en-US" dirty="0"/>
              <a:t>到硬件地址的</a:t>
            </a:r>
            <a:r>
              <a:rPr lang="zh-CN" altLang="en-US" dirty="0">
                <a:solidFill>
                  <a:srgbClr val="FF0000"/>
                </a:solidFill>
              </a:rPr>
              <a:t>解析是自动进行</a:t>
            </a:r>
            <a:r>
              <a:rPr lang="zh-CN" altLang="en-US" dirty="0"/>
              <a:t>的，主机的用户对这种地址解析过程是不知道的。</a:t>
            </a:r>
          </a:p>
          <a:p>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 </a:t>
            </a:r>
            <a:r>
              <a:rPr lang="en-US" altLang="zh-CN" dirty="0"/>
              <a:t>IP </a:t>
            </a:r>
            <a:r>
              <a:rPr lang="zh-CN" altLang="en-US" dirty="0"/>
              <a:t>地址解析为链路层所需要的硬件地址。  </a:t>
            </a:r>
          </a:p>
        </p:txBody>
      </p:sp>
    </p:spTree>
    <p:extLst>
      <p:ext uri="{BB962C8B-B14F-4D97-AF65-F5344CB8AC3E}">
        <p14:creationId xmlns:p14="http://schemas.microsoft.com/office/powerpoint/2010/main" val="2444447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a:t>使用 </a:t>
            </a:r>
            <a:r>
              <a:rPr lang="en-US" altLang="zh-CN" sz="4000"/>
              <a:t>ARP </a:t>
            </a:r>
            <a:r>
              <a:rPr lang="zh-CN" altLang="en-US" sz="4000"/>
              <a:t>的四种典型情况 </a:t>
            </a:r>
          </a:p>
        </p:txBody>
      </p:sp>
      <p:grpSp>
        <p:nvGrpSpPr>
          <p:cNvPr id="3" name="组合 2"/>
          <p:cNvGrpSpPr/>
          <p:nvPr/>
        </p:nvGrpSpPr>
        <p:grpSpPr>
          <a:xfrm>
            <a:off x="704528" y="1700808"/>
            <a:ext cx="8640960" cy="2037147"/>
            <a:chOff x="1356026" y="1812432"/>
            <a:chExt cx="6915630" cy="1472875"/>
          </a:xfrm>
        </p:grpSpPr>
        <p:grpSp>
          <p:nvGrpSpPr>
            <p:cNvPr id="6" name="Group 244"/>
            <p:cNvGrpSpPr>
              <a:grpSpLocks/>
            </p:cNvGrpSpPr>
            <p:nvPr/>
          </p:nvGrpSpPr>
          <p:grpSpPr bwMode="auto">
            <a:xfrm>
              <a:off x="1812118" y="2193107"/>
              <a:ext cx="1231900" cy="863600"/>
              <a:chOff x="912" y="768"/>
              <a:chExt cx="2400" cy="1584"/>
            </a:xfrm>
          </p:grpSpPr>
          <p:sp>
            <p:nvSpPr>
              <p:cNvPr id="7" name="Oval 24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8" name="Oval 24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9" name="Oval 24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0" name="Oval 24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1" name="Oval 24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2" name="Oval 25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3" name="Oval 25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4" name="Oval 25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5" name="Oval 25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16" name="Group 254"/>
              <p:cNvGrpSpPr>
                <a:grpSpLocks/>
              </p:cNvGrpSpPr>
              <p:nvPr/>
            </p:nvGrpSpPr>
            <p:grpSpPr bwMode="auto">
              <a:xfrm>
                <a:off x="912" y="768"/>
                <a:ext cx="2386" cy="1553"/>
                <a:chOff x="912" y="768"/>
                <a:chExt cx="2386" cy="1553"/>
              </a:xfrm>
            </p:grpSpPr>
            <p:sp>
              <p:nvSpPr>
                <p:cNvPr id="17" name="Oval 25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8" name="Oval 25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9" name="Oval 25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0" name="Oval 25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1" name="Oval 25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2" name="Oval 26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3" name="Oval 26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4" name="Oval 26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5" name="Oval 26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26" name="Line 95"/>
            <p:cNvSpPr>
              <a:spLocks noChangeShapeType="1"/>
            </p:cNvSpPr>
            <p:nvPr/>
          </p:nvSpPr>
          <p:spPr bwMode="auto">
            <a:xfrm flipV="1">
              <a:off x="3044018" y="2588394"/>
              <a:ext cx="4810125" cy="11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grpSp>
          <p:nvGrpSpPr>
            <p:cNvPr id="27" name="Group 284"/>
            <p:cNvGrpSpPr>
              <a:grpSpLocks/>
            </p:cNvGrpSpPr>
            <p:nvPr/>
          </p:nvGrpSpPr>
          <p:grpSpPr bwMode="auto">
            <a:xfrm>
              <a:off x="6917518" y="2218507"/>
              <a:ext cx="1231900" cy="863600"/>
              <a:chOff x="912" y="768"/>
              <a:chExt cx="2400" cy="1584"/>
            </a:xfrm>
          </p:grpSpPr>
          <p:sp>
            <p:nvSpPr>
              <p:cNvPr id="28" name="Oval 28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9" name="Oval 28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0" name="Oval 28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1" name="Oval 28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2" name="Oval 28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3" name="Oval 29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4" name="Oval 29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5" name="Oval 29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6" name="Oval 29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37" name="Group 294"/>
              <p:cNvGrpSpPr>
                <a:grpSpLocks/>
              </p:cNvGrpSpPr>
              <p:nvPr/>
            </p:nvGrpSpPr>
            <p:grpSpPr bwMode="auto">
              <a:xfrm>
                <a:off x="912" y="768"/>
                <a:ext cx="2386" cy="1553"/>
                <a:chOff x="912" y="768"/>
                <a:chExt cx="2386" cy="1553"/>
              </a:xfrm>
            </p:grpSpPr>
            <p:sp>
              <p:nvSpPr>
                <p:cNvPr id="38" name="Oval 29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9" name="Oval 29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0" name="Oval 29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1" name="Oval 29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2" name="Oval 29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3" name="Oval 30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4" name="Oval 30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5" name="Oval 30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6" name="Oval 30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grpSp>
          <p:nvGrpSpPr>
            <p:cNvPr id="47" name="Group 264"/>
            <p:cNvGrpSpPr>
              <a:grpSpLocks/>
            </p:cNvGrpSpPr>
            <p:nvPr/>
          </p:nvGrpSpPr>
          <p:grpSpPr bwMode="auto">
            <a:xfrm>
              <a:off x="4402918" y="2193107"/>
              <a:ext cx="1231900" cy="863600"/>
              <a:chOff x="912" y="768"/>
              <a:chExt cx="2400" cy="1584"/>
            </a:xfrm>
          </p:grpSpPr>
          <p:sp>
            <p:nvSpPr>
              <p:cNvPr id="48" name="Oval 26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9" name="Oval 26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0" name="Oval 26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1" name="Oval 26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2" name="Oval 26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3" name="Oval 27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4" name="Oval 27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5" name="Oval 27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6" name="Oval 27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57" name="Group 274"/>
              <p:cNvGrpSpPr>
                <a:grpSpLocks/>
              </p:cNvGrpSpPr>
              <p:nvPr/>
            </p:nvGrpSpPr>
            <p:grpSpPr bwMode="auto">
              <a:xfrm>
                <a:off x="912" y="768"/>
                <a:ext cx="2386" cy="1553"/>
                <a:chOff x="912" y="768"/>
                <a:chExt cx="2386" cy="1553"/>
              </a:xfrm>
            </p:grpSpPr>
            <p:sp>
              <p:nvSpPr>
                <p:cNvPr id="58" name="Oval 27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9" name="Oval 27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0" name="Oval 27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1" name="Oval 27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2" name="Oval 27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3" name="Oval 28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4" name="Oval 28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5" name="Oval 28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6" name="Oval 28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67" name="Text Box 96"/>
            <p:cNvSpPr txBox="1">
              <a:spLocks noChangeArrowheads="1"/>
            </p:cNvSpPr>
            <p:nvPr/>
          </p:nvSpPr>
          <p:spPr bwMode="auto">
            <a:xfrm>
              <a:off x="2118699" y="2512334"/>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1</a:t>
              </a:r>
            </a:p>
          </p:txBody>
        </p:sp>
        <p:sp>
          <p:nvSpPr>
            <p:cNvPr id="68" name="Text Box 98"/>
            <p:cNvSpPr txBox="1">
              <a:spLocks noChangeArrowheads="1"/>
            </p:cNvSpPr>
            <p:nvPr/>
          </p:nvSpPr>
          <p:spPr bwMode="auto">
            <a:xfrm>
              <a:off x="7285638"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3</a:t>
              </a:r>
            </a:p>
          </p:txBody>
        </p:sp>
        <p:sp>
          <p:nvSpPr>
            <p:cNvPr id="69" name="Text Box 99"/>
            <p:cNvSpPr txBox="1">
              <a:spLocks noChangeArrowheads="1"/>
            </p:cNvSpPr>
            <p:nvPr/>
          </p:nvSpPr>
          <p:spPr bwMode="auto">
            <a:xfrm>
              <a:off x="4764687"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2</a:t>
              </a:r>
            </a:p>
          </p:txBody>
        </p:sp>
        <p:pic>
          <p:nvPicPr>
            <p:cNvPr id="70" name="Picture 2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018" y="2428057"/>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Text Box 235"/>
            <p:cNvSpPr txBox="1">
              <a:spLocks noChangeArrowheads="1"/>
            </p:cNvSpPr>
            <p:nvPr/>
          </p:nvSpPr>
          <p:spPr bwMode="auto">
            <a:xfrm>
              <a:off x="6176156" y="2080394"/>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00000"/>
                  </a:solidFill>
                  <a:latin typeface="+mn-lt"/>
                  <a:ea typeface="黑体" pitchFamily="2" charset="-122"/>
                </a:rPr>
                <a:t>R</a:t>
              </a:r>
              <a:r>
                <a:rPr lang="en-US" altLang="zh-CN" sz="2400" b="1" baseline="-25000">
                  <a:solidFill>
                    <a:srgbClr val="C00000"/>
                  </a:solidFill>
                  <a:latin typeface="+mn-lt"/>
                  <a:ea typeface="黑体" pitchFamily="2" charset="-122"/>
                </a:rPr>
                <a:t>2</a:t>
              </a:r>
              <a:endParaRPr lang="en-US" altLang="zh-CN" sz="2400" b="1">
                <a:solidFill>
                  <a:srgbClr val="C00000"/>
                </a:solidFill>
                <a:latin typeface="+mn-lt"/>
                <a:ea typeface="黑体" pitchFamily="2" charset="-122"/>
              </a:endParaRPr>
            </a:p>
          </p:txBody>
        </p:sp>
        <p:sp>
          <p:nvSpPr>
            <p:cNvPr id="72" name="Text Box 237"/>
            <p:cNvSpPr txBox="1">
              <a:spLocks noChangeArrowheads="1"/>
            </p:cNvSpPr>
            <p:nvPr/>
          </p:nvSpPr>
          <p:spPr bwMode="auto">
            <a:xfrm>
              <a:off x="3526618" y="20899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C00000"/>
                  </a:solidFill>
                  <a:latin typeface="+mn-lt"/>
                  <a:ea typeface="黑体" pitchFamily="2" charset="-122"/>
                </a:rPr>
                <a:t>R</a:t>
              </a:r>
              <a:r>
                <a:rPr lang="en-US" altLang="zh-CN" sz="2400" b="1" baseline="-25000" dirty="0">
                  <a:solidFill>
                    <a:srgbClr val="C00000"/>
                  </a:solidFill>
                  <a:latin typeface="+mn-lt"/>
                  <a:ea typeface="黑体" pitchFamily="2" charset="-122"/>
                </a:rPr>
                <a:t>1</a:t>
              </a:r>
              <a:endParaRPr lang="en-US" altLang="zh-CN" sz="2400" b="1" dirty="0">
                <a:solidFill>
                  <a:srgbClr val="C00000"/>
                </a:solidFill>
                <a:latin typeface="+mn-lt"/>
                <a:ea typeface="黑体" pitchFamily="2" charset="-122"/>
              </a:endParaRPr>
            </a:p>
          </p:txBody>
        </p:sp>
        <p:sp>
          <p:nvSpPr>
            <p:cNvPr id="73" name="Text Box 325"/>
            <p:cNvSpPr txBox="1">
              <a:spLocks noChangeArrowheads="1"/>
            </p:cNvSpPr>
            <p:nvPr/>
          </p:nvSpPr>
          <p:spPr bwMode="auto">
            <a:xfrm>
              <a:off x="1356026" y="18867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H</a:t>
              </a:r>
              <a:r>
                <a:rPr lang="en-US" altLang="zh-CN" sz="2400" b="1" baseline="-25000">
                  <a:solidFill>
                    <a:srgbClr val="000099"/>
                  </a:solidFill>
                  <a:latin typeface="+mn-lt"/>
                  <a:ea typeface="黑体" pitchFamily="2" charset="-122"/>
                </a:rPr>
                <a:t>1</a:t>
              </a:r>
            </a:p>
          </p:txBody>
        </p:sp>
        <p:pic>
          <p:nvPicPr>
            <p:cNvPr id="74" name="Picture 3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956" y="2405832"/>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Oval 333"/>
            <p:cNvSpPr>
              <a:spLocks noChangeArrowheads="1"/>
            </p:cNvSpPr>
            <p:nvPr/>
          </p:nvSpPr>
          <p:spPr bwMode="auto">
            <a:xfrm>
              <a:off x="4225118" y="2559819"/>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6" name="Oval 335"/>
            <p:cNvSpPr>
              <a:spLocks noChangeArrowheads="1"/>
            </p:cNvSpPr>
            <p:nvPr/>
          </p:nvSpPr>
          <p:spPr bwMode="auto">
            <a:xfrm>
              <a:off x="3156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7" name="Oval 337"/>
            <p:cNvSpPr>
              <a:spLocks noChangeArrowheads="1"/>
            </p:cNvSpPr>
            <p:nvPr/>
          </p:nvSpPr>
          <p:spPr bwMode="auto">
            <a:xfrm>
              <a:off x="6817506" y="2570932"/>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8" name="Oval 338"/>
            <p:cNvSpPr>
              <a:spLocks noChangeArrowheads="1"/>
            </p:cNvSpPr>
            <p:nvPr/>
          </p:nvSpPr>
          <p:spPr bwMode="auto">
            <a:xfrm>
              <a:off x="5823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pic>
          <p:nvPicPr>
            <p:cNvPr id="79" name="Picture 3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468" y="202641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6581" y="2872557"/>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8256" y="1935932"/>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2081" y="200736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Text Box 351"/>
            <p:cNvSpPr txBox="1">
              <a:spLocks noChangeArrowheads="1"/>
            </p:cNvSpPr>
            <p:nvPr/>
          </p:nvSpPr>
          <p:spPr bwMode="auto">
            <a:xfrm>
              <a:off x="1643363" y="27995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2</a:t>
              </a:r>
            </a:p>
          </p:txBody>
        </p:sp>
        <p:sp>
          <p:nvSpPr>
            <p:cNvPr id="84" name="Text Box 352"/>
            <p:cNvSpPr txBox="1">
              <a:spLocks noChangeArrowheads="1"/>
            </p:cNvSpPr>
            <p:nvPr/>
          </p:nvSpPr>
          <p:spPr bwMode="auto">
            <a:xfrm>
              <a:off x="4871471" y="18124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3</a:t>
              </a:r>
            </a:p>
          </p:txBody>
        </p:sp>
        <p:sp>
          <p:nvSpPr>
            <p:cNvPr id="85" name="Text Box 353"/>
            <p:cNvSpPr txBox="1">
              <a:spLocks noChangeArrowheads="1"/>
            </p:cNvSpPr>
            <p:nvPr/>
          </p:nvSpPr>
          <p:spPr bwMode="auto">
            <a:xfrm>
              <a:off x="7522463" y="1916557"/>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4</a:t>
              </a:r>
            </a:p>
          </p:txBody>
        </p:sp>
      </p:grpSp>
    </p:spTree>
    <p:extLst>
      <p:ext uri="{BB962C8B-B14F-4D97-AF65-F5344CB8AC3E}">
        <p14:creationId xmlns:p14="http://schemas.microsoft.com/office/powerpoint/2010/main" val="35706524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dirty="0"/>
              <a:t>使用 </a:t>
            </a:r>
            <a:r>
              <a:rPr lang="en-US" altLang="zh-CN" sz="4000" dirty="0"/>
              <a:t>ARP </a:t>
            </a:r>
            <a:r>
              <a:rPr lang="zh-CN" altLang="en-US" sz="4000" dirty="0"/>
              <a:t>的四种典型情况 </a:t>
            </a:r>
          </a:p>
        </p:txBody>
      </p:sp>
      <p:sp>
        <p:nvSpPr>
          <p:cNvPr id="976899" name="Rectangle 3"/>
          <p:cNvSpPr>
            <a:spLocks noGrp="1" noChangeArrowheads="1"/>
          </p:cNvSpPr>
          <p:nvPr>
            <p:ph idx="1"/>
          </p:nvPr>
        </p:nvSpPr>
        <p:spPr/>
        <p:txBody>
          <a:bodyPr/>
          <a:lstStyle/>
          <a:p>
            <a:r>
              <a:rPr lang="zh-CN" altLang="en-US" sz="2600" dirty="0"/>
              <a:t>发送方是主机，要</a:t>
            </a:r>
            <a:r>
              <a:rPr lang="zh-CN" altLang="en-US" sz="2600" dirty="0" smtClean="0"/>
              <a:t>把 </a:t>
            </a:r>
            <a:r>
              <a:rPr lang="en-US" altLang="zh-CN" sz="2600" dirty="0" smtClean="0"/>
              <a:t>IP </a:t>
            </a:r>
            <a:r>
              <a:rPr lang="zh-CN" altLang="en-US" sz="2600" dirty="0" smtClean="0"/>
              <a:t>数据报</a:t>
            </a:r>
            <a:r>
              <a:rPr lang="zh-CN" altLang="en-US" sz="2600" dirty="0"/>
              <a:t>发送到本网络上的另一个主机。这时用 </a:t>
            </a:r>
            <a:r>
              <a:rPr lang="en-US" altLang="zh-CN" sz="2600" dirty="0"/>
              <a:t>ARP </a:t>
            </a:r>
            <a:r>
              <a:rPr lang="zh-CN" altLang="en-US" sz="2600" dirty="0"/>
              <a:t>找到目的主机的硬件地址。 </a:t>
            </a:r>
          </a:p>
          <a:p>
            <a:r>
              <a:rPr lang="zh-CN" altLang="en-US" sz="2600" dirty="0"/>
              <a:t>发送方是主机，要把 </a:t>
            </a:r>
            <a:r>
              <a:rPr lang="en-US" altLang="zh-CN" sz="2600" dirty="0"/>
              <a:t>IP </a:t>
            </a:r>
            <a:r>
              <a:rPr lang="zh-CN" altLang="en-US" sz="2600" dirty="0"/>
              <a:t>数据报发送到另一个网络上的一个主机。这时用 </a:t>
            </a:r>
            <a:r>
              <a:rPr lang="en-US" altLang="zh-CN" sz="2600" dirty="0"/>
              <a:t>ARP </a:t>
            </a:r>
            <a:r>
              <a:rPr lang="zh-CN" altLang="en-US" sz="2600" dirty="0"/>
              <a:t>找到本网络上的一个路由器的硬件地址。剩下的工作由这个路由器来完成。 </a:t>
            </a:r>
          </a:p>
          <a:p>
            <a:r>
              <a:rPr lang="zh-CN" altLang="en-US" sz="2600" dirty="0"/>
              <a:t>发送方是路由器，要把 </a:t>
            </a:r>
            <a:r>
              <a:rPr lang="en-US" altLang="zh-CN" sz="2600" dirty="0"/>
              <a:t>IP </a:t>
            </a:r>
            <a:r>
              <a:rPr lang="zh-CN" altLang="en-US" sz="2600" dirty="0"/>
              <a:t>数据报转发到本网络上的一个主机。这时用 </a:t>
            </a:r>
            <a:r>
              <a:rPr lang="en-US" altLang="zh-CN" sz="2600" dirty="0"/>
              <a:t>ARP </a:t>
            </a:r>
            <a:r>
              <a:rPr lang="zh-CN" altLang="en-US" sz="2600" dirty="0"/>
              <a:t>找到目的主机的硬件地址。 </a:t>
            </a:r>
          </a:p>
          <a:p>
            <a:r>
              <a:rPr lang="zh-CN" altLang="en-US" sz="2600" dirty="0"/>
              <a:t>发送方是路由器，要把 </a:t>
            </a:r>
            <a:r>
              <a:rPr lang="en-US" altLang="zh-CN" sz="2600" dirty="0"/>
              <a:t>IP </a:t>
            </a:r>
            <a:r>
              <a:rPr lang="zh-CN" altLang="en-US" sz="2600" dirty="0"/>
              <a:t>数据报转发到另一个网络上的一个主机。这时用 </a:t>
            </a:r>
            <a:r>
              <a:rPr lang="en-US" altLang="zh-CN" sz="2600" dirty="0"/>
              <a:t>ARP </a:t>
            </a:r>
            <a:r>
              <a:rPr lang="zh-CN" altLang="en-US" sz="2600" dirty="0"/>
              <a:t>找到本网络上另一个路由器的硬件地址。剩下的工作由这个路由器来完成。 </a:t>
            </a:r>
          </a:p>
        </p:txBody>
      </p:sp>
    </p:spTree>
    <p:extLst>
      <p:ext uri="{BB962C8B-B14F-4D97-AF65-F5344CB8AC3E}">
        <p14:creationId xmlns:p14="http://schemas.microsoft.com/office/powerpoint/2010/main" val="2575904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600" dirty="0"/>
              <a:t>什么？我们不直接使用硬件地址进行通信？ </a:t>
            </a:r>
          </a:p>
        </p:txBody>
      </p:sp>
      <p:sp>
        <p:nvSpPr>
          <p:cNvPr id="376835" name="Rectangle 3"/>
          <p:cNvSpPr>
            <a:spLocks noGrp="1" noChangeArrowheads="1"/>
          </p:cNvSpPr>
          <p:nvPr>
            <p:ph idx="1"/>
          </p:nvPr>
        </p:nvSpPr>
        <p:spPr/>
        <p:txBody>
          <a:bodyPr/>
          <a:lstStyle/>
          <a:p>
            <a:r>
              <a:rPr lang="zh-CN" altLang="en-US" sz="2600" dirty="0"/>
              <a:t>由于全世界存在着各式各样的网络，它们使用不同的硬件地址。要使这些异构网络能够互相通信就必须进行非常复杂的硬件地址转换工作，因此几乎是不可能的事。</a:t>
            </a:r>
          </a:p>
          <a:p>
            <a:r>
              <a:rPr lang="en-US" altLang="zh-CN" sz="2600" dirty="0" smtClean="0">
                <a:solidFill>
                  <a:srgbClr val="FF0000"/>
                </a:solidFill>
              </a:rPr>
              <a:t>IP </a:t>
            </a:r>
            <a:r>
              <a:rPr lang="zh-CN" altLang="zh-CN" sz="2600" dirty="0" smtClean="0">
                <a:solidFill>
                  <a:srgbClr val="FF0000"/>
                </a:solidFill>
              </a:rPr>
              <a:t>编址</a:t>
            </a:r>
            <a:r>
              <a:rPr lang="zh-CN" altLang="zh-CN" sz="2600" dirty="0">
                <a:solidFill>
                  <a:srgbClr val="FF0000"/>
                </a:solidFill>
              </a:rPr>
              <a:t>把这个复杂问题解决</a:t>
            </a:r>
            <a:r>
              <a:rPr lang="zh-CN" altLang="zh-CN" sz="2600" dirty="0" smtClean="0">
                <a:solidFill>
                  <a:srgbClr val="FF0000"/>
                </a:solidFill>
              </a:rPr>
              <a:t>了</a:t>
            </a:r>
            <a:r>
              <a:rPr lang="zh-CN" altLang="en-US" sz="2600" dirty="0">
                <a:solidFill>
                  <a:srgbClr val="FF0000"/>
                </a:solidFill>
              </a:rPr>
              <a:t>。</a:t>
            </a:r>
            <a:r>
              <a:rPr lang="zh-CN" altLang="zh-CN" sz="2600" dirty="0"/>
              <a:t>连接到互联网的主机只需各自拥有一个唯一</a:t>
            </a:r>
            <a:r>
              <a:rPr lang="zh-CN" altLang="zh-CN" sz="2600" dirty="0" smtClean="0"/>
              <a:t>的</a:t>
            </a:r>
            <a:r>
              <a:rPr lang="en-US" altLang="zh-CN" sz="2600" dirty="0" smtClean="0"/>
              <a:t> IP </a:t>
            </a:r>
            <a:r>
              <a:rPr lang="zh-CN" altLang="zh-CN" sz="2600" dirty="0" smtClean="0"/>
              <a:t>地址</a:t>
            </a:r>
            <a:r>
              <a:rPr lang="zh-CN" altLang="zh-CN" sz="2600" dirty="0"/>
              <a:t>，它们之间的通信就像连接在同一个网络上那样简单方便，因为上述的</a:t>
            </a:r>
            <a:r>
              <a:rPr lang="zh-CN" altLang="zh-CN" sz="2600" dirty="0" smtClean="0"/>
              <a:t>调用</a:t>
            </a:r>
            <a:r>
              <a:rPr lang="en-US" altLang="zh-CN" sz="2600" dirty="0" smtClean="0"/>
              <a:t> ARP </a:t>
            </a:r>
            <a:r>
              <a:rPr lang="zh-CN" altLang="zh-CN" sz="2600" dirty="0" smtClean="0"/>
              <a:t>的</a:t>
            </a:r>
            <a:r>
              <a:rPr lang="zh-CN" altLang="zh-CN" sz="2600" dirty="0"/>
              <a:t>复杂过程都是由计算机软件自动进行的，对用户来说是看不见这种调用过程</a:t>
            </a:r>
            <a:r>
              <a:rPr lang="zh-CN" altLang="zh-CN" sz="2600" dirty="0" smtClean="0"/>
              <a:t>的</a:t>
            </a:r>
            <a:r>
              <a:rPr lang="zh-CN" altLang="en-US" sz="2600" dirty="0" smtClean="0"/>
              <a:t>。</a:t>
            </a:r>
            <a:endParaRPr lang="en-US" altLang="zh-CN" sz="2600" dirty="0" smtClean="0"/>
          </a:p>
          <a:p>
            <a:r>
              <a:rPr lang="zh-CN" altLang="zh-CN" sz="2600" dirty="0">
                <a:solidFill>
                  <a:srgbClr val="FF0000"/>
                </a:solidFill>
              </a:rPr>
              <a:t>因此，在虚拟</a:t>
            </a:r>
            <a:r>
              <a:rPr lang="zh-CN" altLang="zh-CN" sz="2600" dirty="0" smtClean="0">
                <a:solidFill>
                  <a:srgbClr val="FF0000"/>
                </a:solidFill>
              </a:rPr>
              <a:t>的</a:t>
            </a:r>
            <a:r>
              <a:rPr lang="en-US" altLang="zh-CN" sz="2600" dirty="0" smtClean="0">
                <a:solidFill>
                  <a:srgbClr val="FF0000"/>
                </a:solidFill>
              </a:rPr>
              <a:t> IP </a:t>
            </a:r>
            <a:r>
              <a:rPr lang="zh-CN" altLang="zh-CN" sz="2600" dirty="0" smtClean="0">
                <a:solidFill>
                  <a:srgbClr val="FF0000"/>
                </a:solidFill>
              </a:rPr>
              <a:t>网络</a:t>
            </a:r>
            <a:r>
              <a:rPr lang="zh-CN" altLang="zh-CN" sz="2600" dirty="0">
                <a:solidFill>
                  <a:srgbClr val="FF0000"/>
                </a:solidFill>
              </a:rPr>
              <a:t>上</a:t>
            </a:r>
            <a:r>
              <a:rPr lang="zh-CN" altLang="zh-CN" sz="2600" dirty="0" smtClean="0">
                <a:solidFill>
                  <a:srgbClr val="FF0000"/>
                </a:solidFill>
              </a:rPr>
              <a:t>用</a:t>
            </a:r>
            <a:r>
              <a:rPr lang="en-US" altLang="zh-CN" sz="2600" dirty="0" smtClean="0">
                <a:solidFill>
                  <a:srgbClr val="FF0000"/>
                </a:solidFill>
              </a:rPr>
              <a:t> IP </a:t>
            </a:r>
            <a:r>
              <a:rPr lang="zh-CN" altLang="zh-CN" sz="2600" dirty="0" smtClean="0">
                <a:solidFill>
                  <a:srgbClr val="FF0000"/>
                </a:solidFill>
              </a:rPr>
              <a:t>地址</a:t>
            </a:r>
            <a:r>
              <a:rPr lang="zh-CN" altLang="zh-CN" sz="2600" dirty="0">
                <a:solidFill>
                  <a:srgbClr val="FF0000"/>
                </a:solidFill>
              </a:rPr>
              <a:t>进行通信给广大的计算机用户</a:t>
            </a:r>
            <a:r>
              <a:rPr lang="zh-CN" altLang="zh-CN" sz="2600" dirty="0" smtClean="0">
                <a:solidFill>
                  <a:srgbClr val="FF0000"/>
                </a:solidFill>
              </a:rPr>
              <a:t>带来</a:t>
            </a:r>
            <a:r>
              <a:rPr lang="zh-CN" altLang="en-US" sz="2600" dirty="0" smtClean="0">
                <a:solidFill>
                  <a:srgbClr val="FF0000"/>
                </a:solidFill>
              </a:rPr>
              <a:t>了</a:t>
            </a:r>
            <a:r>
              <a:rPr lang="zh-CN" altLang="zh-CN" sz="2600" dirty="0" smtClean="0">
                <a:solidFill>
                  <a:srgbClr val="FF0000"/>
                </a:solidFill>
              </a:rPr>
              <a:t>很大</a:t>
            </a:r>
            <a:r>
              <a:rPr lang="zh-CN" altLang="zh-CN" sz="2600" dirty="0">
                <a:solidFill>
                  <a:srgbClr val="FF0000"/>
                </a:solidFill>
              </a:rPr>
              <a:t>的</a:t>
            </a:r>
            <a:r>
              <a:rPr lang="zh-CN" altLang="zh-CN" sz="2600" dirty="0" smtClean="0">
                <a:solidFill>
                  <a:srgbClr val="FF0000"/>
                </a:solidFill>
              </a:rPr>
              <a:t>方便</a:t>
            </a:r>
            <a:r>
              <a:rPr lang="zh-CN" altLang="en-US" sz="2600" dirty="0" smtClean="0">
                <a:solidFill>
                  <a:srgbClr val="FF0000"/>
                </a:solidFill>
              </a:rPr>
              <a:t>。</a:t>
            </a:r>
            <a:endParaRPr lang="zh-CN" altLang="en-US" sz="2600" dirty="0">
              <a:solidFill>
                <a:srgbClr val="FF0000"/>
              </a:solidFill>
            </a:endParaRPr>
          </a:p>
        </p:txBody>
      </p:sp>
    </p:spTree>
    <p:extLst>
      <p:ext uri="{BB962C8B-B14F-4D97-AF65-F5344CB8AC3E}">
        <p14:creationId xmlns:p14="http://schemas.microsoft.com/office/powerpoint/2010/main" val="991609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38" y="1222785"/>
            <a:ext cx="9608806" cy="4870511"/>
            <a:chOff x="240738" y="1222785"/>
            <a:chExt cx="9608806" cy="4870511"/>
          </a:xfrm>
        </p:grpSpPr>
        <p:sp>
          <p:nvSpPr>
            <p:cNvPr id="504834" name="AutoShape 2"/>
            <p:cNvSpPr>
              <a:spLocks noChangeArrowheads="1"/>
            </p:cNvSpPr>
            <p:nvPr/>
          </p:nvSpPr>
          <p:spPr bwMode="auto">
            <a:xfrm>
              <a:off x="674125" y="1252949"/>
              <a:ext cx="1938206" cy="676275"/>
            </a:xfrm>
            <a:prstGeom prst="roundRect">
              <a:avLst>
                <a:gd name="adj" fmla="val 16667"/>
              </a:avLst>
            </a:prstGeom>
            <a:solidFill>
              <a:srgbClr val="FF66FF"/>
            </a:solidFill>
            <a:ln w="9525">
              <a:solidFill>
                <a:srgbClr val="333399"/>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04835" name="Line 3"/>
            <p:cNvSpPr>
              <a:spLocks noChangeShapeType="1"/>
            </p:cNvSpPr>
            <p:nvPr/>
          </p:nvSpPr>
          <p:spPr bwMode="auto">
            <a:xfrm flipV="1">
              <a:off x="2282139" y="3923123"/>
              <a:ext cx="10146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6" name="Line 4"/>
            <p:cNvSpPr>
              <a:spLocks noChangeShapeType="1"/>
            </p:cNvSpPr>
            <p:nvPr/>
          </p:nvSpPr>
          <p:spPr bwMode="auto">
            <a:xfrm>
              <a:off x="3582293" y="2351499"/>
              <a:ext cx="254529" cy="784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7" name="Line 5"/>
            <p:cNvSpPr>
              <a:spLocks noChangeShapeType="1"/>
            </p:cNvSpPr>
            <p:nvPr/>
          </p:nvSpPr>
          <p:spPr bwMode="auto">
            <a:xfrm flipH="1">
              <a:off x="8320319" y="2665823"/>
              <a:ext cx="674158" cy="7858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8" name="Line 6"/>
            <p:cNvSpPr>
              <a:spLocks noChangeShapeType="1"/>
            </p:cNvSpPr>
            <p:nvPr/>
          </p:nvSpPr>
          <p:spPr bwMode="auto">
            <a:xfrm flipH="1">
              <a:off x="6118986" y="2116548"/>
              <a:ext cx="84270" cy="863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9" name="Line 7"/>
            <p:cNvSpPr>
              <a:spLocks noChangeShapeType="1"/>
            </p:cNvSpPr>
            <p:nvPr/>
          </p:nvSpPr>
          <p:spPr bwMode="auto">
            <a:xfrm flipV="1">
              <a:off x="6550654" y="4786724"/>
              <a:ext cx="0" cy="784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0" name="Line 8"/>
            <p:cNvSpPr>
              <a:spLocks noChangeShapeType="1"/>
            </p:cNvSpPr>
            <p:nvPr/>
          </p:nvSpPr>
          <p:spPr bwMode="auto">
            <a:xfrm>
              <a:off x="4428431" y="2195924"/>
              <a:ext cx="0" cy="7064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1" name="Line 9"/>
            <p:cNvSpPr>
              <a:spLocks noChangeShapeType="1"/>
            </p:cNvSpPr>
            <p:nvPr/>
          </p:nvSpPr>
          <p:spPr bwMode="auto">
            <a:xfrm flipH="1">
              <a:off x="7811261" y="2351499"/>
              <a:ext cx="254529"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2" name="Line 10"/>
            <p:cNvSpPr>
              <a:spLocks noChangeShapeType="1"/>
            </p:cNvSpPr>
            <p:nvPr/>
          </p:nvSpPr>
          <p:spPr bwMode="auto">
            <a:xfrm flipV="1">
              <a:off x="5448267" y="4707349"/>
              <a:ext cx="84270" cy="7064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3" name="Line 11"/>
            <p:cNvSpPr>
              <a:spLocks noChangeShapeType="1"/>
            </p:cNvSpPr>
            <p:nvPr/>
          </p:nvSpPr>
          <p:spPr bwMode="auto">
            <a:xfrm flipV="1">
              <a:off x="3666563" y="4315235"/>
              <a:ext cx="170260" cy="863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4" name="Line 12"/>
            <p:cNvSpPr>
              <a:spLocks noChangeShapeType="1"/>
            </p:cNvSpPr>
            <p:nvPr/>
          </p:nvSpPr>
          <p:spPr bwMode="auto">
            <a:xfrm flipH="1" flipV="1">
              <a:off x="8487140" y="4472398"/>
              <a:ext cx="930407" cy="1571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484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9891" y="1959386"/>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2034" y="2280061"/>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6436" y="1802224"/>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1668" y="2429286"/>
              <a:ext cx="417909"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9"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531" y="2038760"/>
              <a:ext cx="417909"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8236" y="4327936"/>
              <a:ext cx="41791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878" y="5413786"/>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008" y="5335999"/>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024" y="5021674"/>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4854" name="Text Box 22"/>
            <p:cNvSpPr txBox="1">
              <a:spLocks noChangeArrowheads="1"/>
            </p:cNvSpPr>
            <p:nvPr/>
          </p:nvSpPr>
          <p:spPr bwMode="auto">
            <a:xfrm rot="5211293">
              <a:off x="9278664" y="330079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5" name="Text Box 23"/>
            <p:cNvSpPr txBox="1">
              <a:spLocks noChangeArrowheads="1"/>
            </p:cNvSpPr>
            <p:nvPr/>
          </p:nvSpPr>
          <p:spPr bwMode="auto">
            <a:xfrm rot="546999">
              <a:off x="4556975" y="4982749"/>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6" name="Text Box 24"/>
            <p:cNvSpPr txBox="1">
              <a:spLocks noChangeArrowheads="1"/>
            </p:cNvSpPr>
            <p:nvPr/>
          </p:nvSpPr>
          <p:spPr bwMode="auto">
            <a:xfrm rot="21237460">
              <a:off x="5182979" y="177758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4857" name="Text Box 25"/>
            <p:cNvSpPr txBox="1">
              <a:spLocks noChangeArrowheads="1"/>
            </p:cNvSpPr>
            <p:nvPr/>
          </p:nvSpPr>
          <p:spPr bwMode="auto">
            <a:xfrm>
              <a:off x="2612332" y="191493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a:t>
              </a:r>
            </a:p>
          </p:txBody>
        </p:sp>
        <p:sp>
          <p:nvSpPr>
            <p:cNvPr id="504858" name="Text Box 26"/>
            <p:cNvSpPr txBox="1">
              <a:spLocks noChangeArrowheads="1"/>
            </p:cNvSpPr>
            <p:nvPr/>
          </p:nvSpPr>
          <p:spPr bwMode="auto">
            <a:xfrm>
              <a:off x="3780069" y="1554574"/>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145.13.3.11</a:t>
              </a:r>
            </a:p>
          </p:txBody>
        </p:sp>
        <p:sp>
          <p:nvSpPr>
            <p:cNvPr id="504859" name="Text Box 27"/>
            <p:cNvSpPr txBox="1">
              <a:spLocks noChangeArrowheads="1"/>
            </p:cNvSpPr>
            <p:nvPr/>
          </p:nvSpPr>
          <p:spPr bwMode="auto">
            <a:xfrm>
              <a:off x="5429350" y="1410110"/>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4860" name="Text Box 28"/>
            <p:cNvSpPr txBox="1">
              <a:spLocks noChangeArrowheads="1"/>
            </p:cNvSpPr>
            <p:nvPr/>
          </p:nvSpPr>
          <p:spPr bwMode="auto">
            <a:xfrm>
              <a:off x="7331439" y="169903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4861" name="Text Box 29"/>
            <p:cNvSpPr txBox="1">
              <a:spLocks noChangeArrowheads="1"/>
            </p:cNvSpPr>
            <p:nvPr/>
          </p:nvSpPr>
          <p:spPr bwMode="auto">
            <a:xfrm>
              <a:off x="8306561" y="209591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145.13.7.35</a:t>
              </a:r>
            </a:p>
          </p:txBody>
        </p:sp>
        <p:sp>
          <p:nvSpPr>
            <p:cNvPr id="504862" name="Text Box 30"/>
            <p:cNvSpPr txBox="1">
              <a:spLocks noChangeArrowheads="1"/>
            </p:cNvSpPr>
            <p:nvPr/>
          </p:nvSpPr>
          <p:spPr bwMode="auto">
            <a:xfrm>
              <a:off x="8311944" y="4757082"/>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145.13.7.56</a:t>
              </a:r>
            </a:p>
          </p:txBody>
        </p:sp>
        <p:sp>
          <p:nvSpPr>
            <p:cNvPr id="504863" name="Text Box 31"/>
            <p:cNvSpPr txBox="1">
              <a:spLocks noChangeArrowheads="1"/>
            </p:cNvSpPr>
            <p:nvPr/>
          </p:nvSpPr>
          <p:spPr bwMode="auto">
            <a:xfrm>
              <a:off x="2925334" y="5339174"/>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4864" name="Text Box 32"/>
            <p:cNvSpPr txBox="1">
              <a:spLocks noChangeArrowheads="1"/>
            </p:cNvSpPr>
            <p:nvPr/>
          </p:nvSpPr>
          <p:spPr bwMode="auto">
            <a:xfrm>
              <a:off x="4639965" y="569318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4865" name="Text Box 33"/>
            <p:cNvSpPr txBox="1">
              <a:spLocks noChangeArrowheads="1"/>
            </p:cNvSpPr>
            <p:nvPr/>
          </p:nvSpPr>
          <p:spPr bwMode="auto">
            <a:xfrm>
              <a:off x="6732952" y="5407435"/>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4866" name="Line 34"/>
            <p:cNvSpPr>
              <a:spLocks noChangeShapeType="1"/>
            </p:cNvSpPr>
            <p:nvPr/>
          </p:nvSpPr>
          <p:spPr bwMode="auto">
            <a:xfrm>
              <a:off x="961332" y="2586449"/>
              <a:ext cx="1606285" cy="1336675"/>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7" name="Line 35"/>
            <p:cNvSpPr>
              <a:spLocks noChangeShapeType="1"/>
            </p:cNvSpPr>
            <p:nvPr/>
          </p:nvSpPr>
          <p:spPr bwMode="auto">
            <a:xfrm>
              <a:off x="791071" y="2586448"/>
              <a:ext cx="0" cy="204311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8" name="Line 36"/>
            <p:cNvSpPr>
              <a:spLocks noChangeShapeType="1"/>
            </p:cNvSpPr>
            <p:nvPr/>
          </p:nvSpPr>
          <p:spPr bwMode="auto">
            <a:xfrm flipV="1">
              <a:off x="877061" y="3999323"/>
              <a:ext cx="1606285" cy="7874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9" name="AutoShape 37"/>
            <p:cNvSpPr>
              <a:spLocks noChangeArrowheads="1"/>
            </p:cNvSpPr>
            <p:nvPr/>
          </p:nvSpPr>
          <p:spPr bwMode="auto">
            <a:xfrm>
              <a:off x="314690" y="5111217"/>
              <a:ext cx="2686315" cy="830323"/>
            </a:xfrm>
            <a:prstGeom prst="wedgeRoundRectCallout">
              <a:avLst>
                <a:gd name="adj1" fmla="val 34699"/>
                <a:gd name="adj2" fmla="val -169426"/>
                <a:gd name="adj3" fmla="val 16667"/>
              </a:avLst>
            </a:prstGeom>
            <a:solidFill>
              <a:srgbClr val="FFFF66"/>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504870" name="Text Box 38"/>
            <p:cNvSpPr txBox="1">
              <a:spLocks noChangeArrowheads="1"/>
            </p:cNvSpPr>
            <p:nvPr/>
          </p:nvSpPr>
          <p:spPr bwMode="auto">
            <a:xfrm>
              <a:off x="272480" y="5183225"/>
              <a:ext cx="27465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CC"/>
                  </a:solidFill>
                  <a:latin typeface="+mn-lt"/>
                  <a:ea typeface="黑体" pitchFamily="2" charset="-122"/>
                </a:rPr>
                <a:t>所有到网络 </a:t>
              </a:r>
              <a:r>
                <a:rPr kumimoji="1" lang="en-US" altLang="zh-CN" sz="2000" b="1" dirty="0">
                  <a:solidFill>
                    <a:srgbClr val="0000CC"/>
                  </a:solidFill>
                  <a:latin typeface="+mn-lt"/>
                  <a:ea typeface="黑体" pitchFamily="2" charset="-122"/>
                </a:rPr>
                <a:t>145.13.0.0</a:t>
              </a:r>
              <a:r>
                <a:rPr kumimoji="1" lang="zh-CN" altLang="en-US" sz="2000" b="1" dirty="0">
                  <a:solidFill>
                    <a:srgbClr val="0000CC"/>
                  </a:solidFill>
                  <a:latin typeface="+mn-lt"/>
                  <a:ea typeface="黑体" pitchFamily="2" charset="-122"/>
                </a:rPr>
                <a:t>的分组均到达此路由器</a:t>
              </a:r>
            </a:p>
          </p:txBody>
        </p:sp>
        <p:pic>
          <p:nvPicPr>
            <p:cNvPr id="504871"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992" y="4550185"/>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4872"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992" y="2351499"/>
              <a:ext cx="76014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4873" name="AutoShape 41"/>
            <p:cNvSpPr>
              <a:spLocks noChangeArrowheads="1"/>
            </p:cNvSpPr>
            <p:nvPr/>
          </p:nvSpPr>
          <p:spPr bwMode="auto">
            <a:xfrm rot="-1643298">
              <a:off x="1109233" y="3969161"/>
              <a:ext cx="1016396" cy="390525"/>
            </a:xfrm>
            <a:prstGeom prst="leftArrow">
              <a:avLst>
                <a:gd name="adj1" fmla="val 42500"/>
                <a:gd name="adj2" fmla="val 90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4" name="AutoShape 42"/>
            <p:cNvSpPr>
              <a:spLocks noChangeArrowheads="1"/>
            </p:cNvSpPr>
            <p:nvPr/>
          </p:nvSpPr>
          <p:spPr bwMode="auto">
            <a:xfrm rot="2494205">
              <a:off x="1355442" y="2820248"/>
              <a:ext cx="1014677" cy="393700"/>
            </a:xfrm>
            <a:prstGeom prst="leftArrow">
              <a:avLst>
                <a:gd name="adj1" fmla="val 42500"/>
                <a:gd name="adj2" fmla="val 89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5" name="Text Box 43"/>
            <p:cNvSpPr txBox="1">
              <a:spLocks noChangeArrowheads="1"/>
            </p:cNvSpPr>
            <p:nvPr/>
          </p:nvSpPr>
          <p:spPr bwMode="auto">
            <a:xfrm>
              <a:off x="672406" y="1222785"/>
              <a:ext cx="1733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我的网络地址</a:t>
              </a:r>
            </a:p>
            <a:p>
              <a:r>
                <a:rPr kumimoji="1" lang="zh-CN" altLang="en-US" sz="2000" b="1" dirty="0">
                  <a:solidFill>
                    <a:srgbClr val="0000CC"/>
                  </a:solidFill>
                  <a:latin typeface="+mn-lt"/>
                  <a:ea typeface="黑体" pitchFamily="2" charset="-122"/>
                </a:rPr>
                <a:t>是 </a:t>
              </a:r>
              <a:r>
                <a:rPr kumimoji="1" lang="en-US" altLang="zh-CN" sz="2000" b="1" dirty="0">
                  <a:solidFill>
                    <a:srgbClr val="0000CC"/>
                  </a:solidFill>
                  <a:latin typeface="+mn-lt"/>
                  <a:ea typeface="黑体" pitchFamily="2" charset="-122"/>
                </a:rPr>
                <a:t>145.13.0.0</a:t>
              </a:r>
            </a:p>
          </p:txBody>
        </p:sp>
        <p:sp>
          <p:nvSpPr>
            <p:cNvPr id="504876" name="Line 44"/>
            <p:cNvSpPr>
              <a:spLocks noChangeShapeType="1"/>
            </p:cNvSpPr>
            <p:nvPr/>
          </p:nvSpPr>
          <p:spPr bwMode="auto">
            <a:xfrm>
              <a:off x="1677988" y="1955769"/>
              <a:ext cx="394692" cy="12112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7" name="Line 45"/>
            <p:cNvSpPr>
              <a:spLocks noChangeShapeType="1"/>
            </p:cNvSpPr>
            <p:nvPr/>
          </p:nvSpPr>
          <p:spPr bwMode="auto">
            <a:xfrm>
              <a:off x="1468669" y="1959385"/>
              <a:ext cx="170260" cy="219868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8" name="Text Box 46"/>
            <p:cNvSpPr txBox="1">
              <a:spLocks noChangeArrowheads="1"/>
            </p:cNvSpPr>
            <p:nvPr/>
          </p:nvSpPr>
          <p:spPr bwMode="auto">
            <a:xfrm>
              <a:off x="2404236" y="323256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1</a:t>
              </a:r>
            </a:p>
          </p:txBody>
        </p:sp>
        <p:sp>
          <p:nvSpPr>
            <p:cNvPr id="504879" name="Text Box 47"/>
            <p:cNvSpPr txBox="1">
              <a:spLocks noChangeArrowheads="1"/>
            </p:cNvSpPr>
            <p:nvPr/>
          </p:nvSpPr>
          <p:spPr bwMode="auto">
            <a:xfrm>
              <a:off x="240738" y="414696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3</a:t>
              </a:r>
            </a:p>
          </p:txBody>
        </p:sp>
        <p:sp>
          <p:nvSpPr>
            <p:cNvPr id="504880" name="Text Box 48"/>
            <p:cNvSpPr txBox="1">
              <a:spLocks noChangeArrowheads="1"/>
            </p:cNvSpPr>
            <p:nvPr/>
          </p:nvSpPr>
          <p:spPr bwMode="auto">
            <a:xfrm>
              <a:off x="240738" y="195144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2</a:t>
              </a:r>
            </a:p>
          </p:txBody>
        </p:sp>
        <p:grpSp>
          <p:nvGrpSpPr>
            <p:cNvPr id="504881" name="Group 49"/>
            <p:cNvGrpSpPr>
              <a:grpSpLocks/>
            </p:cNvGrpSpPr>
            <p:nvPr/>
          </p:nvGrpSpPr>
          <p:grpSpPr bwMode="auto">
            <a:xfrm>
              <a:off x="2832465" y="2357848"/>
              <a:ext cx="6144815" cy="2844800"/>
              <a:chOff x="1746" y="890"/>
              <a:chExt cx="3221" cy="1950"/>
            </a:xfrm>
          </p:grpSpPr>
          <p:grpSp>
            <p:nvGrpSpPr>
              <p:cNvPr id="504882" name="Group 50"/>
              <p:cNvGrpSpPr>
                <a:grpSpLocks/>
              </p:cNvGrpSpPr>
              <p:nvPr/>
            </p:nvGrpSpPr>
            <p:grpSpPr bwMode="auto">
              <a:xfrm>
                <a:off x="1746" y="890"/>
                <a:ext cx="3221" cy="1950"/>
                <a:chOff x="912" y="768"/>
                <a:chExt cx="2400" cy="1584"/>
              </a:xfrm>
            </p:grpSpPr>
            <p:sp>
              <p:nvSpPr>
                <p:cNvPr id="504883" name="Oval 5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4" name="Oval 5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5" name="Oval 5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6" name="Oval 5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7" name="Oval 5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8" name="Oval 5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9" name="Oval 5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0" name="Oval 5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1" name="Oval 5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04892" name="Group 60"/>
                <p:cNvGrpSpPr>
                  <a:grpSpLocks/>
                </p:cNvGrpSpPr>
                <p:nvPr/>
              </p:nvGrpSpPr>
              <p:grpSpPr bwMode="auto">
                <a:xfrm>
                  <a:off x="912" y="768"/>
                  <a:ext cx="2386" cy="1553"/>
                  <a:chOff x="912" y="768"/>
                  <a:chExt cx="2386" cy="1553"/>
                </a:xfrm>
              </p:grpSpPr>
              <p:sp>
                <p:nvSpPr>
                  <p:cNvPr id="504893" name="Oval 6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4" name="Oval 6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5" name="Oval 6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6" name="Oval 6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7" name="Oval 6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8" name="Oval 6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9" name="Oval 6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0" name="Oval 6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1" name="Oval 6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04902" name="Text Box 70"/>
              <p:cNvSpPr txBox="1">
                <a:spLocks noChangeArrowheads="1"/>
              </p:cNvSpPr>
              <p:nvPr/>
            </p:nvSpPr>
            <p:spPr bwMode="auto">
              <a:xfrm>
                <a:off x="3002" y="1410"/>
                <a:ext cx="1111"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0000CC"/>
                    </a:solidFill>
                    <a:latin typeface="+mn-lt"/>
                    <a:ea typeface="黑体" pitchFamily="2" charset="-122"/>
                  </a:rPr>
                  <a:t>网络</a:t>
                </a:r>
              </a:p>
              <a:p>
                <a:pPr algn="ctr"/>
                <a:r>
                  <a:rPr kumimoji="1" lang="en-US" altLang="zh-CN" sz="3200" b="1" dirty="0">
                    <a:solidFill>
                      <a:srgbClr val="0000CC"/>
                    </a:solidFill>
                    <a:latin typeface="+mn-lt"/>
                    <a:ea typeface="黑体" pitchFamily="2" charset="-122"/>
                  </a:rPr>
                  <a:t>145.13.0.0</a:t>
                </a:r>
              </a:p>
            </p:txBody>
          </p:sp>
        </p:grpSp>
        <p:pic>
          <p:nvPicPr>
            <p:cNvPr id="504903"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538" y="3686585"/>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04904" name="Rectangle 72"/>
          <p:cNvSpPr>
            <a:spLocks noGrp="1" noChangeArrowheads="1"/>
          </p:cNvSpPr>
          <p:nvPr>
            <p:ph type="title"/>
          </p:nvPr>
        </p:nvSpPr>
        <p:spPr/>
        <p:txBody>
          <a:bodyPr/>
          <a:lstStyle/>
          <a:p>
            <a:pPr algn="ctr"/>
            <a:r>
              <a:rPr lang="zh-CN" altLang="en-US" sz="3600" dirty="0"/>
              <a:t>一个未划分子网的 </a:t>
            </a:r>
            <a:r>
              <a:rPr lang="en-US" altLang="zh-CN" sz="3600" dirty="0"/>
              <a:t>B </a:t>
            </a:r>
            <a:r>
              <a:rPr lang="zh-CN" altLang="en-US" sz="3600" dirty="0"/>
              <a:t>类网络</a:t>
            </a:r>
            <a:r>
              <a:rPr lang="en-US" altLang="zh-CN" sz="3600" dirty="0"/>
              <a:t>145.13.0.0</a:t>
            </a:r>
          </a:p>
        </p:txBody>
      </p:sp>
    </p:spTree>
    <p:extLst>
      <p:ext uri="{BB962C8B-B14F-4D97-AF65-F5344CB8AC3E}">
        <p14:creationId xmlns:p14="http://schemas.microsoft.com/office/powerpoint/2010/main" val="17934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lgn="ctr"/>
            <a:r>
              <a:rPr lang="zh-CN" altLang="en-US" sz="3600" dirty="0"/>
              <a:t>划分为三个子网后对外仍是一个网络 </a:t>
            </a:r>
          </a:p>
        </p:txBody>
      </p:sp>
      <p:sp>
        <p:nvSpPr>
          <p:cNvPr id="505859" name="Line 3"/>
          <p:cNvSpPr>
            <a:spLocks noChangeShapeType="1"/>
          </p:cNvSpPr>
          <p:nvPr/>
        </p:nvSpPr>
        <p:spPr bwMode="auto">
          <a:xfrm>
            <a:off x="912201" y="2628901"/>
            <a:ext cx="1592527" cy="1370013"/>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0" name="Line 4"/>
          <p:cNvSpPr>
            <a:spLocks noChangeShapeType="1"/>
          </p:cNvSpPr>
          <p:nvPr/>
        </p:nvSpPr>
        <p:spPr bwMode="auto">
          <a:xfrm>
            <a:off x="889414" y="2628900"/>
            <a:ext cx="0" cy="20955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1" name="Line 5"/>
          <p:cNvSpPr>
            <a:spLocks noChangeShapeType="1"/>
          </p:cNvSpPr>
          <p:nvPr/>
        </p:nvSpPr>
        <p:spPr bwMode="auto">
          <a:xfrm flipV="1">
            <a:off x="827932" y="4078288"/>
            <a:ext cx="1592527" cy="80486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2" name="AutoShape 6"/>
          <p:cNvSpPr>
            <a:spLocks noChangeArrowheads="1"/>
          </p:cNvSpPr>
          <p:nvPr/>
        </p:nvSpPr>
        <p:spPr bwMode="auto">
          <a:xfrm>
            <a:off x="2739389" y="1341439"/>
            <a:ext cx="7049665" cy="5400675"/>
          </a:xfrm>
          <a:prstGeom prst="roundRect">
            <a:avLst>
              <a:gd name="adj" fmla="val 11116"/>
            </a:avLst>
          </a:prstGeom>
          <a:solidFill>
            <a:srgbClr val="66FFFF"/>
          </a:solidFill>
          <a:ln w="9525">
            <a:solidFill>
              <a:schemeClr val="tx1"/>
            </a:solidFill>
            <a:prstDash val="dash"/>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505863" name="Freeform 7"/>
          <p:cNvSpPr>
            <a:spLocks/>
          </p:cNvSpPr>
          <p:nvPr/>
        </p:nvSpPr>
        <p:spPr bwMode="auto">
          <a:xfrm>
            <a:off x="2836787"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4" name="Freeform 8"/>
          <p:cNvSpPr>
            <a:spLocks/>
          </p:cNvSpPr>
          <p:nvPr/>
        </p:nvSpPr>
        <p:spPr bwMode="auto">
          <a:xfrm>
            <a:off x="2653639" y="279082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5" name="Freeform 9"/>
          <p:cNvSpPr>
            <a:spLocks/>
          </p:cNvSpPr>
          <p:nvPr/>
        </p:nvSpPr>
        <p:spPr bwMode="auto">
          <a:xfrm>
            <a:off x="3118544" y="418968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6" name="Freeform 10"/>
          <p:cNvSpPr>
            <a:spLocks/>
          </p:cNvSpPr>
          <p:nvPr/>
        </p:nvSpPr>
        <p:spPr bwMode="auto">
          <a:xfrm>
            <a:off x="2653640"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7" name="Freeform 11"/>
          <p:cNvSpPr>
            <a:spLocks/>
          </p:cNvSpPr>
          <p:nvPr/>
        </p:nvSpPr>
        <p:spPr bwMode="auto">
          <a:xfrm>
            <a:off x="6578204" y="1503364"/>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8" name="Line 12"/>
          <p:cNvSpPr>
            <a:spLocks noChangeShapeType="1"/>
          </p:cNvSpPr>
          <p:nvPr/>
        </p:nvSpPr>
        <p:spPr bwMode="auto">
          <a:xfrm flipV="1">
            <a:off x="2653640" y="3998913"/>
            <a:ext cx="55325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69" name="Line 13"/>
          <p:cNvSpPr>
            <a:spLocks noChangeShapeType="1"/>
          </p:cNvSpPr>
          <p:nvPr/>
        </p:nvSpPr>
        <p:spPr bwMode="auto">
          <a:xfrm>
            <a:off x="3557381" y="2389188"/>
            <a:ext cx="0" cy="412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0" name="Freeform 14"/>
          <p:cNvSpPr>
            <a:spLocks/>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1" name="Line 15"/>
          <p:cNvSpPr>
            <a:spLocks noChangeShapeType="1"/>
          </p:cNvSpPr>
          <p:nvPr/>
        </p:nvSpPr>
        <p:spPr bwMode="auto">
          <a:xfrm>
            <a:off x="6155985" y="2147889"/>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2" name="Line 16"/>
          <p:cNvSpPr>
            <a:spLocks noChangeShapeType="1"/>
          </p:cNvSpPr>
          <p:nvPr/>
        </p:nvSpPr>
        <p:spPr bwMode="auto">
          <a:xfrm flipV="1">
            <a:off x="6583924" y="4808810"/>
            <a:ext cx="10319" cy="1076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3" name="Line 17"/>
          <p:cNvSpPr>
            <a:spLocks noChangeShapeType="1"/>
          </p:cNvSpPr>
          <p:nvPr/>
        </p:nvSpPr>
        <p:spPr bwMode="auto">
          <a:xfrm flipH="1">
            <a:off x="4707921" y="2279650"/>
            <a:ext cx="0" cy="522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4" name="Freeform 18"/>
          <p:cNvSpPr>
            <a:spLocks/>
          </p:cNvSpPr>
          <p:nvPr/>
        </p:nvSpPr>
        <p:spPr bwMode="auto">
          <a:xfrm>
            <a:off x="7878366" y="237490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5" name="Line 19"/>
          <p:cNvSpPr>
            <a:spLocks noChangeShapeType="1"/>
          </p:cNvSpPr>
          <p:nvPr/>
        </p:nvSpPr>
        <p:spPr bwMode="auto">
          <a:xfrm flipH="1" flipV="1">
            <a:off x="5431663" y="4821509"/>
            <a:ext cx="0" cy="687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6" name="Line 20"/>
          <p:cNvSpPr>
            <a:spLocks noChangeShapeType="1"/>
          </p:cNvSpPr>
          <p:nvPr/>
        </p:nvSpPr>
        <p:spPr bwMode="auto">
          <a:xfrm flipH="1" flipV="1">
            <a:off x="3923406" y="4821510"/>
            <a:ext cx="0" cy="404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7" name="Line 21"/>
          <p:cNvSpPr>
            <a:spLocks noChangeShapeType="1"/>
          </p:cNvSpPr>
          <p:nvPr/>
        </p:nvSpPr>
        <p:spPr bwMode="auto">
          <a:xfrm flipH="1" flipV="1">
            <a:off x="8186209" y="4683125"/>
            <a:ext cx="92180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5878"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8106" y="1985964"/>
            <a:ext cx="41447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7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5804" y="3756025"/>
            <a:ext cx="7549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880"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7885" y="2236788"/>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490" y="18256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569" y="2468564"/>
            <a:ext cx="414469"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4029" y="20669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9477" y="4402138"/>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48" y="5672409"/>
            <a:ext cx="414469"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848" y="5386659"/>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871" y="5064397"/>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739389" y="194877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145.13.3.10</a:t>
            </a:r>
          </a:p>
        </p:txBody>
      </p:sp>
      <p:sp>
        <p:nvSpPr>
          <p:cNvPr id="505889" name="Text Box 33"/>
          <p:cNvSpPr txBox="1">
            <a:spLocks noChangeArrowheads="1"/>
          </p:cNvSpPr>
          <p:nvPr/>
        </p:nvSpPr>
        <p:spPr bwMode="auto">
          <a:xfrm>
            <a:off x="3833679" y="1628800"/>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145.13.3.11</a:t>
            </a:r>
          </a:p>
        </p:txBody>
      </p:sp>
      <p:sp>
        <p:nvSpPr>
          <p:cNvPr id="505890" name="Text Box 34"/>
          <p:cNvSpPr txBox="1">
            <a:spLocks noChangeArrowheads="1"/>
          </p:cNvSpPr>
          <p:nvPr/>
        </p:nvSpPr>
        <p:spPr bwMode="auto">
          <a:xfrm>
            <a:off x="5144748" y="1519239"/>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5891" name="Text Box 35"/>
          <p:cNvSpPr txBox="1">
            <a:spLocks noChangeArrowheads="1"/>
          </p:cNvSpPr>
          <p:nvPr/>
        </p:nvSpPr>
        <p:spPr bwMode="auto">
          <a:xfrm>
            <a:off x="7207647" y="1655764"/>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5892" name="Text Box 36"/>
          <p:cNvSpPr txBox="1">
            <a:spLocks noChangeArrowheads="1"/>
          </p:cNvSpPr>
          <p:nvPr/>
        </p:nvSpPr>
        <p:spPr bwMode="auto">
          <a:xfrm>
            <a:off x="8187929" y="204470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145.13.7.35</a:t>
            </a:r>
          </a:p>
        </p:txBody>
      </p:sp>
      <p:sp>
        <p:nvSpPr>
          <p:cNvPr id="505893" name="Text Box 37"/>
          <p:cNvSpPr txBox="1">
            <a:spLocks noChangeArrowheads="1"/>
          </p:cNvSpPr>
          <p:nvPr/>
        </p:nvSpPr>
        <p:spPr bwMode="auto">
          <a:xfrm>
            <a:off x="8151813" y="4040189"/>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145.13.7.56</a:t>
            </a:r>
          </a:p>
        </p:txBody>
      </p:sp>
      <p:sp>
        <p:nvSpPr>
          <p:cNvPr id="505894" name="Text Box 38"/>
          <p:cNvSpPr txBox="1">
            <a:spLocks noChangeArrowheads="1"/>
          </p:cNvSpPr>
          <p:nvPr/>
        </p:nvSpPr>
        <p:spPr bwMode="auto">
          <a:xfrm>
            <a:off x="3056632" y="5445398"/>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5895" name="Text Box 39"/>
          <p:cNvSpPr txBox="1">
            <a:spLocks noChangeArrowheads="1"/>
          </p:cNvSpPr>
          <p:nvPr/>
        </p:nvSpPr>
        <p:spPr bwMode="auto">
          <a:xfrm>
            <a:off x="4525333" y="5743848"/>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5896" name="Text Box 40"/>
          <p:cNvSpPr txBox="1">
            <a:spLocks noChangeArrowheads="1"/>
          </p:cNvSpPr>
          <p:nvPr/>
        </p:nvSpPr>
        <p:spPr bwMode="auto">
          <a:xfrm>
            <a:off x="5720588" y="60661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5897" name="Line 41"/>
          <p:cNvSpPr>
            <a:spLocks noChangeShapeType="1"/>
          </p:cNvSpPr>
          <p:nvPr/>
        </p:nvSpPr>
        <p:spPr bwMode="auto">
          <a:xfrm flipV="1">
            <a:off x="3539892" y="4807223"/>
            <a:ext cx="3417227" cy="1428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8" name="Line 42"/>
          <p:cNvSpPr>
            <a:spLocks noChangeShapeType="1"/>
          </p:cNvSpPr>
          <p:nvPr/>
        </p:nvSpPr>
        <p:spPr bwMode="auto">
          <a:xfrm>
            <a:off x="3273614" y="2790825"/>
            <a:ext cx="33518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9" name="Text Box 43"/>
          <p:cNvSpPr txBox="1">
            <a:spLocks noChangeArrowheads="1"/>
          </p:cNvSpPr>
          <p:nvPr/>
        </p:nvSpPr>
        <p:spPr bwMode="auto">
          <a:xfrm>
            <a:off x="4453102" y="495168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0" name="Text Box 44"/>
          <p:cNvSpPr txBox="1">
            <a:spLocks noChangeArrowheads="1"/>
          </p:cNvSpPr>
          <p:nvPr/>
        </p:nvSpPr>
        <p:spPr bwMode="auto">
          <a:xfrm>
            <a:off x="4922895" y="185737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1" name="Line 45"/>
          <p:cNvSpPr>
            <a:spLocks noChangeShapeType="1"/>
          </p:cNvSpPr>
          <p:nvPr/>
        </p:nvSpPr>
        <p:spPr bwMode="auto">
          <a:xfrm rot="5400000">
            <a:off x="7017808" y="3797300"/>
            <a:ext cx="23368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902" name="Text Box 46"/>
          <p:cNvSpPr txBox="1">
            <a:spLocks noChangeArrowheads="1"/>
          </p:cNvSpPr>
          <p:nvPr/>
        </p:nvSpPr>
        <p:spPr bwMode="auto">
          <a:xfrm rot="5400000">
            <a:off x="8691389" y="351945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3" name="Text Box 47"/>
          <p:cNvSpPr txBox="1">
            <a:spLocks noChangeArrowheads="1"/>
          </p:cNvSpPr>
          <p:nvPr/>
        </p:nvSpPr>
        <p:spPr bwMode="auto">
          <a:xfrm>
            <a:off x="4382590" y="4410348"/>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145.13.21.0</a:t>
            </a:r>
          </a:p>
        </p:txBody>
      </p:sp>
      <p:sp>
        <p:nvSpPr>
          <p:cNvPr id="505904" name="Text Box 48"/>
          <p:cNvSpPr txBox="1">
            <a:spLocks noChangeArrowheads="1"/>
          </p:cNvSpPr>
          <p:nvPr/>
        </p:nvSpPr>
        <p:spPr bwMode="auto">
          <a:xfrm>
            <a:off x="4288292" y="2816226"/>
            <a:ext cx="1981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145.13.3.0</a:t>
            </a:r>
          </a:p>
        </p:txBody>
      </p:sp>
      <p:sp>
        <p:nvSpPr>
          <p:cNvPr id="505905" name="Text Box 49"/>
          <p:cNvSpPr txBox="1">
            <a:spLocks noChangeArrowheads="1"/>
          </p:cNvSpPr>
          <p:nvPr/>
        </p:nvSpPr>
        <p:spPr bwMode="auto">
          <a:xfrm>
            <a:off x="6512852" y="3262314"/>
            <a:ext cx="13949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子网 </a:t>
            </a:r>
          </a:p>
          <a:p>
            <a:r>
              <a:rPr kumimoji="1" lang="en-US" altLang="zh-CN" sz="2000" b="1">
                <a:solidFill>
                  <a:srgbClr val="0000CC"/>
                </a:solidFill>
                <a:latin typeface="+mn-lt"/>
                <a:ea typeface="黑体" pitchFamily="2" charset="-122"/>
              </a:rPr>
              <a:t>145.13.7.0</a:t>
            </a:r>
          </a:p>
        </p:txBody>
      </p:sp>
      <p:pic>
        <p:nvPicPr>
          <p:cNvPr id="505906"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5" y="464343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907"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5" y="238918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5908" name="AutoShape 52"/>
          <p:cNvSpPr>
            <a:spLocks noChangeArrowheads="1"/>
          </p:cNvSpPr>
          <p:nvPr/>
        </p:nvSpPr>
        <p:spPr bwMode="auto">
          <a:xfrm>
            <a:off x="141022" y="1196752"/>
            <a:ext cx="2512617" cy="1073374"/>
          </a:xfrm>
          <a:prstGeom prst="wedgeRoundRectCallout">
            <a:avLst>
              <a:gd name="adj1" fmla="val 47574"/>
              <a:gd name="adj2" fmla="val 193336"/>
              <a:gd name="adj3" fmla="val 16667"/>
            </a:avLst>
          </a:prstGeom>
          <a:solidFill>
            <a:srgbClr val="FFFF99"/>
          </a:solidFill>
          <a:ln w="9525">
            <a:solidFill>
              <a:srgbClr val="333399"/>
            </a:solidFill>
            <a:miter lim="800000"/>
            <a:headEnd/>
            <a:tailEnd/>
          </a:ln>
          <a:effectLst>
            <a:outerShdw dist="35921" dir="2700000" algn="ctr" rotWithShape="0">
              <a:schemeClr val="bg2"/>
            </a:outerShdw>
          </a:effectLst>
        </p:spPr>
        <p:txBody>
          <a:bodyPr/>
          <a:lstStyle/>
          <a:p>
            <a:pPr algn="ctr"/>
            <a:endParaRPr kumimoji="1" lang="zh-CN" altLang="zh-CN" sz="2000" b="1">
              <a:solidFill>
                <a:srgbClr val="0000CC"/>
              </a:solidFill>
              <a:latin typeface="+mn-lt"/>
              <a:ea typeface="黑体" pitchFamily="2" charset="-122"/>
            </a:endParaRPr>
          </a:p>
        </p:txBody>
      </p:sp>
      <p:sp>
        <p:nvSpPr>
          <p:cNvPr id="505909" name="Text Box 53"/>
          <p:cNvSpPr txBox="1">
            <a:spLocks noChangeArrowheads="1"/>
          </p:cNvSpPr>
          <p:nvPr/>
        </p:nvSpPr>
        <p:spPr bwMode="auto">
          <a:xfrm>
            <a:off x="144884" y="1189201"/>
            <a:ext cx="25087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CC"/>
                </a:solidFill>
                <a:latin typeface="+mn-lt"/>
                <a:ea typeface="黑体" pitchFamily="2" charset="-122"/>
              </a:rPr>
              <a:t>所有到达</a:t>
            </a:r>
            <a:r>
              <a:rPr kumimoji="1" lang="zh-CN" altLang="en-US" sz="2000" b="1" dirty="0" smtClean="0">
                <a:solidFill>
                  <a:srgbClr val="0000CC"/>
                </a:solidFill>
                <a:latin typeface="+mn-lt"/>
                <a:ea typeface="黑体" pitchFamily="2" charset="-122"/>
              </a:rPr>
              <a:t>网络</a:t>
            </a:r>
            <a:r>
              <a:rPr kumimoji="1" lang="en-US" altLang="zh-CN" sz="2000" b="1" dirty="0" smtClean="0">
                <a:solidFill>
                  <a:srgbClr val="0000CC"/>
                </a:solidFill>
                <a:latin typeface="+mn-lt"/>
                <a:ea typeface="黑体" pitchFamily="2" charset="-122"/>
              </a:rPr>
              <a:t>145.13.0.0</a:t>
            </a:r>
            <a:r>
              <a:rPr kumimoji="1" lang="zh-CN" altLang="en-US" sz="2000" b="1" dirty="0" smtClean="0">
                <a:solidFill>
                  <a:srgbClr val="0000CC"/>
                </a:solidFill>
                <a:latin typeface="+mn-lt"/>
                <a:ea typeface="黑体" pitchFamily="2" charset="-122"/>
              </a:rPr>
              <a:t>的</a:t>
            </a:r>
            <a:r>
              <a:rPr kumimoji="1" lang="zh-CN" altLang="en-US" sz="2000" b="1" dirty="0">
                <a:solidFill>
                  <a:srgbClr val="0000CC"/>
                </a:solidFill>
                <a:latin typeface="+mn-lt"/>
                <a:ea typeface="黑体" pitchFamily="2" charset="-122"/>
              </a:rPr>
              <a:t>分组均</a:t>
            </a:r>
            <a:r>
              <a:rPr kumimoji="1" lang="zh-CN" altLang="en-US" sz="2000" b="1" dirty="0" smtClean="0">
                <a:solidFill>
                  <a:srgbClr val="0000CC"/>
                </a:solidFill>
                <a:latin typeface="+mn-lt"/>
                <a:ea typeface="黑体" pitchFamily="2" charset="-122"/>
              </a:rPr>
              <a:t>到达此</a:t>
            </a:r>
            <a:r>
              <a:rPr kumimoji="1" lang="zh-CN" altLang="en-US" sz="2000" b="1" dirty="0">
                <a:solidFill>
                  <a:srgbClr val="0000CC"/>
                </a:solidFill>
                <a:latin typeface="+mn-lt"/>
                <a:ea typeface="黑体" pitchFamily="2" charset="-122"/>
              </a:rPr>
              <a:t>路由器</a:t>
            </a:r>
          </a:p>
        </p:txBody>
      </p:sp>
      <p:sp>
        <p:nvSpPr>
          <p:cNvPr id="505912" name="Text Box 56"/>
          <p:cNvSpPr txBox="1">
            <a:spLocks noChangeArrowheads="1"/>
          </p:cNvSpPr>
          <p:nvPr/>
        </p:nvSpPr>
        <p:spPr bwMode="auto">
          <a:xfrm>
            <a:off x="7519509" y="5680075"/>
            <a:ext cx="1885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mn-lt"/>
                <a:ea typeface="黑体" pitchFamily="2" charset="-122"/>
              </a:rPr>
              <a:t>网络</a:t>
            </a:r>
          </a:p>
          <a:p>
            <a:pPr algn="ctr"/>
            <a:r>
              <a:rPr kumimoji="1" lang="en-US" altLang="zh-CN" sz="2800" b="1" dirty="0">
                <a:solidFill>
                  <a:srgbClr val="0000CC"/>
                </a:solidFill>
                <a:latin typeface="+mn-lt"/>
                <a:ea typeface="黑体" pitchFamily="2" charset="-122"/>
              </a:rPr>
              <a:t>145.13.0.0</a:t>
            </a:r>
          </a:p>
        </p:txBody>
      </p:sp>
      <p:sp>
        <p:nvSpPr>
          <p:cNvPr id="505913" name="Text Box 57"/>
          <p:cNvSpPr txBox="1">
            <a:spLocks noChangeArrowheads="1"/>
          </p:cNvSpPr>
          <p:nvPr/>
        </p:nvSpPr>
        <p:spPr bwMode="auto">
          <a:xfrm>
            <a:off x="2491465" y="4105548"/>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1</a:t>
            </a:r>
          </a:p>
        </p:txBody>
      </p:sp>
      <p:sp>
        <p:nvSpPr>
          <p:cNvPr id="505914" name="Text Box 58"/>
          <p:cNvSpPr txBox="1">
            <a:spLocks noChangeArrowheads="1"/>
          </p:cNvSpPr>
          <p:nvPr/>
        </p:nvSpPr>
        <p:spPr bwMode="auto">
          <a:xfrm>
            <a:off x="332202" y="4284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3</a:t>
            </a:r>
          </a:p>
        </p:txBody>
      </p:sp>
      <p:sp>
        <p:nvSpPr>
          <p:cNvPr id="505915" name="Text Box 59"/>
          <p:cNvSpPr txBox="1">
            <a:spLocks noChangeArrowheads="1"/>
          </p:cNvSpPr>
          <p:nvPr/>
        </p:nvSpPr>
        <p:spPr bwMode="auto">
          <a:xfrm>
            <a:off x="409593" y="274637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2</a:t>
            </a:r>
          </a:p>
        </p:txBody>
      </p:sp>
      <p:sp>
        <p:nvSpPr>
          <p:cNvPr id="2" name="右箭头 1"/>
          <p:cNvSpPr/>
          <p:nvPr/>
        </p:nvSpPr>
        <p:spPr bwMode="auto">
          <a:xfrm rot="2390318">
            <a:off x="1397001" y="3051106"/>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2" name="右箭头 61"/>
          <p:cNvSpPr/>
          <p:nvPr/>
        </p:nvSpPr>
        <p:spPr bwMode="auto">
          <a:xfrm rot="19808815">
            <a:off x="1303984" y="4119145"/>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8652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lgn="ctr"/>
            <a:r>
              <a:rPr lang="zh-CN" altLang="en-US" dirty="0"/>
              <a:t>划分子网后变成了三级结构 </a:t>
            </a:r>
          </a:p>
        </p:txBody>
      </p:sp>
      <p:sp>
        <p:nvSpPr>
          <p:cNvPr id="506882" name="Rectangle 2"/>
          <p:cNvSpPr>
            <a:spLocks noGrp="1" noChangeArrowheads="1"/>
          </p:cNvSpPr>
          <p:nvPr>
            <p:ph idx="1"/>
          </p:nvPr>
        </p:nvSpPr>
        <p:spPr/>
        <p:txBody>
          <a:bodyPr/>
          <a:lstStyle/>
          <a:p>
            <a:pPr algn="just"/>
            <a:r>
              <a:rPr lang="zh-CN" altLang="en-US" dirty="0"/>
              <a:t>当没有划分子网时，</a:t>
            </a:r>
            <a:r>
              <a:rPr lang="en-US" altLang="zh-CN" dirty="0"/>
              <a:t>IP </a:t>
            </a:r>
            <a:r>
              <a:rPr lang="zh-CN" altLang="en-US" dirty="0"/>
              <a:t>地址是两级结构。</a:t>
            </a:r>
          </a:p>
          <a:p>
            <a:pPr algn="just"/>
            <a:r>
              <a:rPr lang="zh-CN" altLang="en-US" dirty="0"/>
              <a:t>划分子网后 </a:t>
            </a:r>
            <a:r>
              <a:rPr lang="en-US" altLang="zh-CN" dirty="0"/>
              <a:t>IP </a:t>
            </a:r>
            <a:r>
              <a:rPr lang="zh-CN" altLang="en-US" dirty="0"/>
              <a:t>地址就变成了</a:t>
            </a:r>
            <a:r>
              <a:rPr lang="zh-CN" altLang="en-US" dirty="0">
                <a:solidFill>
                  <a:srgbClr val="FF0000"/>
                </a:solidFill>
              </a:rPr>
              <a:t>三级结构。</a:t>
            </a:r>
          </a:p>
          <a:p>
            <a:pPr algn="just"/>
            <a:r>
              <a:rPr lang="zh-CN" altLang="en-US" dirty="0"/>
              <a:t>划分子网只是把 </a:t>
            </a:r>
            <a:r>
              <a:rPr lang="en-US" altLang="zh-CN" dirty="0"/>
              <a:t>IP </a:t>
            </a:r>
            <a:r>
              <a:rPr lang="zh-CN" altLang="en-US" dirty="0"/>
              <a:t>地址的主机号 </a:t>
            </a:r>
            <a:r>
              <a:rPr lang="en-US" altLang="zh-CN" dirty="0"/>
              <a:t>host-id </a:t>
            </a:r>
            <a:r>
              <a:rPr lang="zh-CN" altLang="en-US" dirty="0"/>
              <a:t>这部分进行再划分，而</a:t>
            </a:r>
            <a:r>
              <a:rPr lang="zh-CN" altLang="en-US" dirty="0">
                <a:solidFill>
                  <a:srgbClr val="FF0000"/>
                </a:solidFill>
              </a:rPr>
              <a:t>不改变 </a:t>
            </a:r>
            <a:r>
              <a:rPr lang="en-US" altLang="zh-CN" dirty="0">
                <a:solidFill>
                  <a:srgbClr val="FF0000"/>
                </a:solidFill>
              </a:rPr>
              <a:t>IP </a:t>
            </a:r>
            <a:r>
              <a:rPr lang="zh-CN" altLang="en-US" dirty="0">
                <a:solidFill>
                  <a:srgbClr val="FF0000"/>
                </a:solidFill>
              </a:rPr>
              <a:t>地址原来的网络号 </a:t>
            </a:r>
            <a:r>
              <a:rPr lang="en-US" altLang="zh-CN" dirty="0">
                <a:solidFill>
                  <a:srgbClr val="FF0000"/>
                </a:solidFill>
              </a:rPr>
              <a:t>net-id</a:t>
            </a:r>
            <a:r>
              <a:rPr lang="zh-CN" altLang="en-US" dirty="0">
                <a:solidFill>
                  <a:srgbClr val="FF0000"/>
                </a:solidFill>
              </a:rPr>
              <a:t>。 </a:t>
            </a:r>
          </a:p>
        </p:txBody>
      </p:sp>
      <p:grpSp>
        <p:nvGrpSpPr>
          <p:cNvPr id="6" name="组合 5"/>
          <p:cNvGrpSpPr/>
          <p:nvPr/>
        </p:nvGrpSpPr>
        <p:grpSpPr>
          <a:xfrm>
            <a:off x="2199158" y="3836641"/>
            <a:ext cx="5490146" cy="1752599"/>
            <a:chOff x="1839416" y="3501009"/>
            <a:chExt cx="5490146" cy="1752599"/>
          </a:xfrm>
        </p:grpSpPr>
        <p:grpSp>
          <p:nvGrpSpPr>
            <p:cNvPr id="7" name="Group 19"/>
            <p:cNvGrpSpPr>
              <a:grpSpLocks/>
            </p:cNvGrpSpPr>
            <p:nvPr/>
          </p:nvGrpSpPr>
          <p:grpSpPr bwMode="auto">
            <a:xfrm>
              <a:off x="4160912" y="3577204"/>
              <a:ext cx="3168650" cy="500062"/>
              <a:chOff x="2375" y="2045"/>
              <a:chExt cx="1996" cy="430"/>
            </a:xfrm>
          </p:grpSpPr>
          <p:sp>
            <p:nvSpPr>
              <p:cNvPr id="21"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8" name="Group 21"/>
            <p:cNvGrpSpPr>
              <a:grpSpLocks/>
            </p:cNvGrpSpPr>
            <p:nvPr/>
          </p:nvGrpSpPr>
          <p:grpSpPr bwMode="auto">
            <a:xfrm>
              <a:off x="1867991" y="3501009"/>
              <a:ext cx="5454650" cy="1728788"/>
              <a:chOff x="755" y="2169"/>
              <a:chExt cx="3436" cy="1089"/>
            </a:xfrm>
          </p:grpSpPr>
          <p:sp>
            <p:nvSpPr>
              <p:cNvPr id="1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Text Box 10"/>
              <p:cNvSpPr txBox="1">
                <a:spLocks noChangeArrowheads="1"/>
              </p:cNvSpPr>
              <p:nvPr/>
            </p:nvSpPr>
            <p:spPr bwMode="auto">
              <a:xfrm>
                <a:off x="2218" y="2967"/>
                <a:ext cx="527"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位</a:t>
                </a:r>
              </a:p>
            </p:txBody>
          </p:sp>
          <p:sp>
            <p:nvSpPr>
              <p:cNvPr id="1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mn-lt"/>
                    <a:ea typeface="黑体" pitchFamily="2" charset="-122"/>
                  </a:rPr>
                  <a:t>本地地址</a:t>
                </a:r>
              </a:p>
            </p:txBody>
          </p:sp>
        </p:grpSp>
        <p:grpSp>
          <p:nvGrpSpPr>
            <p:cNvPr id="9" name="Group 20"/>
            <p:cNvGrpSpPr>
              <a:grpSpLocks/>
            </p:cNvGrpSpPr>
            <p:nvPr/>
          </p:nvGrpSpPr>
          <p:grpSpPr bwMode="auto">
            <a:xfrm>
              <a:off x="1842591" y="4644008"/>
              <a:ext cx="5486401" cy="609600"/>
              <a:chOff x="739" y="2832"/>
              <a:chExt cx="3456" cy="430"/>
            </a:xfrm>
          </p:grpSpPr>
          <p:sp>
            <p:nvSpPr>
              <p:cNvPr id="15"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18"/>
            <p:cNvGrpSpPr>
              <a:grpSpLocks/>
            </p:cNvGrpSpPr>
            <p:nvPr/>
          </p:nvGrpSpPr>
          <p:grpSpPr bwMode="auto">
            <a:xfrm>
              <a:off x="1839416" y="4105856"/>
              <a:ext cx="5482976" cy="612776"/>
              <a:chOff x="737" y="2493"/>
              <a:chExt cx="3894" cy="386"/>
            </a:xfrm>
          </p:grpSpPr>
          <p:sp>
            <p:nvSpPr>
              <p:cNvPr id="11"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2"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4"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val="253033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1543</TotalTime>
  <Words>6109</Words>
  <Application>Microsoft Office PowerPoint</Application>
  <PresentationFormat>A4 纸张(210x297 毫米)</PresentationFormat>
  <Paragraphs>1300</Paragraphs>
  <Slides>67</Slides>
  <Notes>53</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CN(myzh)Icon</vt:lpstr>
      <vt:lpstr>第 4 章  网络层</vt:lpstr>
      <vt:lpstr>互联网中的 IP 地址 </vt:lpstr>
      <vt:lpstr>互联网中的 IP 地址 </vt:lpstr>
      <vt:lpstr>第 4 章  网络层</vt:lpstr>
      <vt:lpstr>划分子网</vt:lpstr>
      <vt:lpstr>划分子网的基本思路</vt:lpstr>
      <vt:lpstr>一个未划分子网的 B 类网络145.13.0.0</vt:lpstr>
      <vt:lpstr>划分为三个子网后对外仍是一个网络 </vt:lpstr>
      <vt:lpstr>划分子网后变成了三级结构 </vt:lpstr>
      <vt:lpstr>划分子网后变成了三级结构 </vt:lpstr>
      <vt:lpstr>2.  子网掩码</vt:lpstr>
      <vt:lpstr>IP 地址的各字段和子网掩码 </vt:lpstr>
      <vt:lpstr>(IP 地址) AND (子网掩码) =网络地址</vt:lpstr>
      <vt:lpstr>默认子网掩码 </vt:lpstr>
      <vt:lpstr>子网掩码是一个重要属性</vt:lpstr>
      <vt:lpstr>子网划分方法</vt:lpstr>
      <vt:lpstr>PowerPoint 演示文稿</vt:lpstr>
      <vt:lpstr>【例4-2】已知 IP 地址是 141.14.72.24，子网掩码是 255.255.192.0。试求网络地址。 </vt:lpstr>
      <vt:lpstr>【例4-3】上例中，若子网掩码改为255.255.224.0，试求网络地址，讨论所得结果。 </vt:lpstr>
      <vt:lpstr>4.3.2  使用子网时分组的转发</vt:lpstr>
      <vt:lpstr>在划分子网情况下路由器转发分组的算法 </vt:lpstr>
      <vt:lpstr>【例4-4】已知互联网和路由器 R1 中的路由表。主机 H1 向 H2 发送分组。试讨论 R1 收到 H1  向 H2 发送的分组后查找路由表的过程。 </vt:lpstr>
      <vt:lpstr>主机 H1 要发送分组给 H2 </vt:lpstr>
      <vt:lpstr>主机 H1 首先将 本子网的子网掩码 255.255.255.128 与分组的 IP 地址 128.30.33.138 逐比特相“与”(AND 操作) </vt:lpstr>
      <vt:lpstr>因此 H1 必须把分组传送到路由器 R1 然后逐项查找路由表</vt:lpstr>
      <vt:lpstr>路由器 R1 收到分组后就用路由表中第 1 个项目的 子网掩码和 128.30.33.138 逐比特 AND 操作 </vt:lpstr>
      <vt:lpstr>路由器 R1 收到分组后就用路由表中第 1 个项目的 子网掩码和 128.30.33.138 逐比特 AND 操作 </vt:lpstr>
      <vt:lpstr>无分类编址 CIDR</vt:lpstr>
      <vt:lpstr>无分类编址 CIDR</vt:lpstr>
      <vt:lpstr>CIDR 最主要的特点 </vt:lpstr>
      <vt:lpstr>无分类的两级编址 </vt:lpstr>
      <vt:lpstr>CIDR 地址块 </vt:lpstr>
      <vt:lpstr>128.14.32.0/20 表示的地址（212 个地址）</vt:lpstr>
      <vt:lpstr>路由聚合 (route aggregation) </vt:lpstr>
      <vt:lpstr>CIDR 记法的其他形式 </vt:lpstr>
      <vt:lpstr>PowerPoint 演示文稿</vt:lpstr>
      <vt:lpstr>构成超网 </vt:lpstr>
      <vt:lpstr>PowerPoint 演示文稿</vt:lpstr>
      <vt:lpstr>PowerPoint 演示文稿</vt:lpstr>
      <vt:lpstr>2. 最长前缀匹配</vt:lpstr>
      <vt:lpstr>PowerPoint 演示文稿</vt:lpstr>
      <vt:lpstr>PowerPoint 演示文稿</vt:lpstr>
      <vt:lpstr>PowerPoint 演示文稿</vt:lpstr>
      <vt:lpstr>第 4 章  网络层</vt:lpstr>
      <vt:lpstr>4.2.3  IP 地址与硬件地址</vt:lpstr>
      <vt:lpstr>4.2.3  IP 地址与硬件地址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主机 H1 与 H2 通信中使用的 IP地址 与 硬件地址HA</vt:lpstr>
      <vt:lpstr>4.2.4  地址解析协议 ARP</vt:lpstr>
      <vt:lpstr>地址解析协议 ARP 的作用</vt:lpstr>
      <vt:lpstr>地址解析协议 ARP 要点</vt:lpstr>
      <vt:lpstr>地址解析协议 ARP 要点</vt:lpstr>
      <vt:lpstr>地址解析协议 ARP 要点</vt:lpstr>
      <vt:lpstr>PowerPoint 演示文稿</vt:lpstr>
      <vt:lpstr>ARP 高速缓存的作用</vt:lpstr>
      <vt:lpstr>应当注意的问题</vt:lpstr>
      <vt:lpstr>应当注意的问题（续）</vt:lpstr>
      <vt:lpstr>使用 ARP 的四种典型情况 </vt:lpstr>
      <vt:lpstr>使用 ARP 的四种典型情况 </vt:lpstr>
      <vt:lpstr>什么？我们不直接使用硬件地址进行通信？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lenovo</cp:lastModifiedBy>
  <cp:revision>35</cp:revision>
  <dcterms:created xsi:type="dcterms:W3CDTF">2016-10-04T02:36:21Z</dcterms:created>
  <dcterms:modified xsi:type="dcterms:W3CDTF">2018-03-30T02:41:28Z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