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89"/>
  </p:notesMasterIdLst>
  <p:handoutMasterIdLst>
    <p:handoutMasterId r:id="rId90"/>
  </p:handoutMasterIdLst>
  <p:sldIdLst>
    <p:sldId id="256" r:id="rId2"/>
    <p:sldId id="983" r:id="rId3"/>
    <p:sldId id="984" r:id="rId4"/>
    <p:sldId id="985" r:id="rId5"/>
    <p:sldId id="986" r:id="rId6"/>
    <p:sldId id="987" r:id="rId7"/>
    <p:sldId id="988" r:id="rId8"/>
    <p:sldId id="989" r:id="rId9"/>
    <p:sldId id="1021" r:id="rId10"/>
    <p:sldId id="990" r:id="rId11"/>
    <p:sldId id="991" r:id="rId12"/>
    <p:sldId id="992" r:id="rId13"/>
    <p:sldId id="993" r:id="rId14"/>
    <p:sldId id="994" r:id="rId15"/>
    <p:sldId id="995" r:id="rId16"/>
    <p:sldId id="996" r:id="rId17"/>
    <p:sldId id="997" r:id="rId18"/>
    <p:sldId id="998" r:id="rId19"/>
    <p:sldId id="999" r:id="rId20"/>
    <p:sldId id="1000" r:id="rId21"/>
    <p:sldId id="1001" r:id="rId22"/>
    <p:sldId id="1002" r:id="rId23"/>
    <p:sldId id="1003" r:id="rId24"/>
    <p:sldId id="1004" r:id="rId25"/>
    <p:sldId id="1005" r:id="rId26"/>
    <p:sldId id="1006" r:id="rId27"/>
    <p:sldId id="1007" r:id="rId28"/>
    <p:sldId id="1008" r:id="rId29"/>
    <p:sldId id="1009" r:id="rId30"/>
    <p:sldId id="1010" r:id="rId31"/>
    <p:sldId id="1022" r:id="rId32"/>
    <p:sldId id="1023" r:id="rId33"/>
    <p:sldId id="1011" r:id="rId34"/>
    <p:sldId id="1012" r:id="rId35"/>
    <p:sldId id="1013" r:id="rId36"/>
    <p:sldId id="1014" r:id="rId37"/>
    <p:sldId id="1015" r:id="rId38"/>
    <p:sldId id="1016" r:id="rId39"/>
    <p:sldId id="1017" r:id="rId40"/>
    <p:sldId id="1018" r:id="rId41"/>
    <p:sldId id="1019" r:id="rId42"/>
    <p:sldId id="1024" r:id="rId43"/>
    <p:sldId id="736" r:id="rId44"/>
    <p:sldId id="737" r:id="rId45"/>
    <p:sldId id="738" r:id="rId46"/>
    <p:sldId id="739" r:id="rId47"/>
    <p:sldId id="740" r:id="rId48"/>
    <p:sldId id="741" r:id="rId49"/>
    <p:sldId id="742" r:id="rId50"/>
    <p:sldId id="743" r:id="rId51"/>
    <p:sldId id="744" r:id="rId52"/>
    <p:sldId id="745" r:id="rId53"/>
    <p:sldId id="746" r:id="rId54"/>
    <p:sldId id="824" r:id="rId55"/>
    <p:sldId id="825" r:id="rId56"/>
    <p:sldId id="826" r:id="rId57"/>
    <p:sldId id="827" r:id="rId58"/>
    <p:sldId id="828" r:id="rId59"/>
    <p:sldId id="829" r:id="rId60"/>
    <p:sldId id="830" r:id="rId61"/>
    <p:sldId id="831" r:id="rId62"/>
    <p:sldId id="832" r:id="rId63"/>
    <p:sldId id="833" r:id="rId64"/>
    <p:sldId id="834" r:id="rId65"/>
    <p:sldId id="835" r:id="rId66"/>
    <p:sldId id="836" r:id="rId67"/>
    <p:sldId id="837" r:id="rId68"/>
    <p:sldId id="838" r:id="rId69"/>
    <p:sldId id="839" r:id="rId70"/>
    <p:sldId id="840" r:id="rId71"/>
    <p:sldId id="841" r:id="rId72"/>
    <p:sldId id="842" r:id="rId73"/>
    <p:sldId id="843" r:id="rId74"/>
    <p:sldId id="844" r:id="rId75"/>
    <p:sldId id="845" r:id="rId76"/>
    <p:sldId id="846" r:id="rId77"/>
    <p:sldId id="847" r:id="rId78"/>
    <p:sldId id="848" r:id="rId79"/>
    <p:sldId id="849" r:id="rId80"/>
    <p:sldId id="850" r:id="rId81"/>
    <p:sldId id="851" r:id="rId82"/>
    <p:sldId id="852" r:id="rId83"/>
    <p:sldId id="853" r:id="rId84"/>
    <p:sldId id="854" r:id="rId85"/>
    <p:sldId id="855" r:id="rId86"/>
    <p:sldId id="856" r:id="rId87"/>
    <p:sldId id="857" r:id="rId88"/>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0000FF"/>
    <a:srgbClr val="6699FF"/>
    <a:srgbClr val="000099"/>
    <a:srgbClr val="0000CC"/>
    <a:srgbClr val="000066"/>
    <a:srgbClr val="FF66FF"/>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51" autoAdjust="0"/>
    <p:restoredTop sz="94690" autoAdjust="0"/>
  </p:normalViewPr>
  <p:slideViewPr>
    <p:cSldViewPr>
      <p:cViewPr varScale="1">
        <p:scale>
          <a:sx n="60" d="100"/>
          <a:sy n="60" d="100"/>
        </p:scale>
        <p:origin x="1137" y="45"/>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EA6B5A-A5E0-4945-9E1A-57D325D78178}" type="slidenum">
              <a:rPr lang="en-US" altLang="zh-CN"/>
              <a:pPr/>
              <a:t>10</a:t>
            </a:fld>
            <a:endParaRPr lang="en-US" altLang="zh-CN"/>
          </a:p>
        </p:txBody>
      </p:sp>
      <p:sp>
        <p:nvSpPr>
          <p:cNvPr id="735234" name="Rectangle 2"/>
          <p:cNvSpPr>
            <a:spLocks noGrp="1" noRot="1" noChangeAspect="1" noChangeArrowheads="1" noTextEdit="1"/>
          </p:cNvSpPr>
          <p:nvPr>
            <p:ph type="sldImg"/>
          </p:nvPr>
        </p:nvSpPr>
        <p:spPr>
          <a:ln/>
        </p:spPr>
      </p:sp>
      <p:sp>
        <p:nvSpPr>
          <p:cNvPr id="735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B2044E-5CC5-4338-875A-0785EB15B845}" type="slidenum">
              <a:rPr lang="en-US" altLang="zh-CN"/>
              <a:pPr/>
              <a:t>11</a:t>
            </a:fld>
            <a:endParaRPr lang="en-US" altLang="zh-CN"/>
          </a:p>
        </p:txBody>
      </p:sp>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B2044E-5CC5-4338-875A-0785EB15B845}" type="slidenum">
              <a:rPr lang="en-US" altLang="zh-CN"/>
              <a:pPr/>
              <a:t>12</a:t>
            </a:fld>
            <a:endParaRPr lang="en-US" altLang="zh-CN"/>
          </a:p>
        </p:txBody>
      </p:sp>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B2044E-5CC5-4338-875A-0785EB15B845}" type="slidenum">
              <a:rPr lang="en-US" altLang="zh-CN"/>
              <a:pPr/>
              <a:t>13</a:t>
            </a:fld>
            <a:endParaRPr lang="en-US" altLang="zh-CN"/>
          </a:p>
        </p:txBody>
      </p:sp>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B2044E-5CC5-4338-875A-0785EB15B845}" type="slidenum">
              <a:rPr lang="en-US" altLang="zh-CN"/>
              <a:pPr/>
              <a:t>14</a:t>
            </a:fld>
            <a:endParaRPr lang="en-US" altLang="zh-CN"/>
          </a:p>
        </p:txBody>
      </p:sp>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B2044E-5CC5-4338-875A-0785EB15B845}" type="slidenum">
              <a:rPr lang="en-US" altLang="zh-CN"/>
              <a:pPr/>
              <a:t>15</a:t>
            </a:fld>
            <a:endParaRPr lang="en-US" altLang="zh-CN"/>
          </a:p>
        </p:txBody>
      </p:sp>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B2044E-5CC5-4338-875A-0785EB15B845}" type="slidenum">
              <a:rPr lang="en-US" altLang="zh-CN"/>
              <a:pPr/>
              <a:t>16</a:t>
            </a:fld>
            <a:endParaRPr lang="en-US" altLang="zh-CN"/>
          </a:p>
        </p:txBody>
      </p:sp>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B2044E-5CC5-4338-875A-0785EB15B845}" type="slidenum">
              <a:rPr lang="en-US" altLang="zh-CN"/>
              <a:pPr/>
              <a:t>17</a:t>
            </a:fld>
            <a:endParaRPr lang="en-US" altLang="zh-CN"/>
          </a:p>
        </p:txBody>
      </p:sp>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B2044E-5CC5-4338-875A-0785EB15B845}" type="slidenum">
              <a:rPr lang="en-US" altLang="zh-CN"/>
              <a:pPr/>
              <a:t>18</a:t>
            </a:fld>
            <a:endParaRPr lang="en-US" altLang="zh-CN"/>
          </a:p>
        </p:txBody>
      </p:sp>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B2044E-5CC5-4338-875A-0785EB15B845}" type="slidenum">
              <a:rPr lang="en-US" altLang="zh-CN"/>
              <a:pPr/>
              <a:t>19</a:t>
            </a:fld>
            <a:endParaRPr lang="en-US" altLang="zh-CN"/>
          </a:p>
        </p:txBody>
      </p:sp>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3D8214-CD35-446E-89B0-9B03985C7EFD}" type="slidenum">
              <a:rPr lang="en-US" altLang="zh-CN"/>
              <a:pPr/>
              <a:t>2</a:t>
            </a:fld>
            <a:endParaRPr lang="en-US" altLang="zh-CN"/>
          </a:p>
        </p:txBody>
      </p:sp>
      <p:sp>
        <p:nvSpPr>
          <p:cNvPr id="729090" name="Rectangle 2"/>
          <p:cNvSpPr>
            <a:spLocks noGrp="1" noRot="1" noChangeAspect="1" noChangeArrowheads="1" noTextEdit="1"/>
          </p:cNvSpPr>
          <p:nvPr>
            <p:ph type="sldImg"/>
          </p:nvPr>
        </p:nvSpPr>
        <p:spPr>
          <a:ln/>
        </p:spPr>
      </p:sp>
      <p:sp>
        <p:nvSpPr>
          <p:cNvPr id="729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B2044E-5CC5-4338-875A-0785EB15B845}" type="slidenum">
              <a:rPr lang="en-US" altLang="zh-CN"/>
              <a:pPr/>
              <a:t>20</a:t>
            </a:fld>
            <a:endParaRPr lang="en-US" altLang="zh-CN"/>
          </a:p>
        </p:txBody>
      </p:sp>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73EBA8-8C44-41A7-AFF5-405B0AFD672E}" type="slidenum">
              <a:rPr lang="en-US" altLang="zh-CN"/>
              <a:pPr/>
              <a:t>22</a:t>
            </a:fld>
            <a:endParaRPr lang="en-US" altLang="zh-CN"/>
          </a:p>
        </p:txBody>
      </p:sp>
      <p:sp>
        <p:nvSpPr>
          <p:cNvPr id="746498" name="Rectangle 2"/>
          <p:cNvSpPr>
            <a:spLocks noGrp="1" noRot="1" noChangeAspect="1" noChangeArrowheads="1" noTextEdit="1"/>
          </p:cNvSpPr>
          <p:nvPr>
            <p:ph type="sldImg"/>
          </p:nvPr>
        </p:nvSpPr>
        <p:spPr>
          <a:ln/>
        </p:spPr>
      </p:sp>
      <p:sp>
        <p:nvSpPr>
          <p:cNvPr id="746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B2044E-5CC5-4338-875A-0785EB15B845}" type="slidenum">
              <a:rPr lang="en-US" altLang="zh-CN"/>
              <a:pPr/>
              <a:t>24</a:t>
            </a:fld>
            <a:endParaRPr lang="en-US" altLang="zh-CN"/>
          </a:p>
        </p:txBody>
      </p:sp>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B2044E-5CC5-4338-875A-0785EB15B845}" type="slidenum">
              <a:rPr lang="en-US" altLang="zh-CN"/>
              <a:pPr/>
              <a:t>25</a:t>
            </a:fld>
            <a:endParaRPr lang="en-US" altLang="zh-CN"/>
          </a:p>
        </p:txBody>
      </p:sp>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E4B0A-F1C6-4E8B-8159-F356B6BD0310}" type="slidenum">
              <a:rPr lang="en-US" altLang="zh-CN"/>
              <a:pPr/>
              <a:t>26</a:t>
            </a:fld>
            <a:endParaRPr lang="en-US" altLang="zh-CN"/>
          </a:p>
        </p:txBody>
      </p:sp>
      <p:sp>
        <p:nvSpPr>
          <p:cNvPr id="749570" name="Rectangle 2"/>
          <p:cNvSpPr>
            <a:spLocks noGrp="1" noRot="1" noChangeAspect="1" noChangeArrowheads="1" noTextEdit="1"/>
          </p:cNvSpPr>
          <p:nvPr>
            <p:ph type="sldImg"/>
          </p:nvPr>
        </p:nvSpPr>
        <p:spPr>
          <a:ln/>
        </p:spPr>
      </p:sp>
      <p:sp>
        <p:nvSpPr>
          <p:cNvPr id="749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B2044E-5CC5-4338-875A-0785EB15B845}" type="slidenum">
              <a:rPr lang="en-US" altLang="zh-CN"/>
              <a:pPr/>
              <a:t>27</a:t>
            </a:fld>
            <a:endParaRPr lang="en-US" altLang="zh-CN"/>
          </a:p>
        </p:txBody>
      </p:sp>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0A8311-8C5A-4209-AA51-28B973F18E5D}" type="slidenum">
              <a:rPr lang="en-US" altLang="zh-CN"/>
              <a:pPr/>
              <a:t>28</a:t>
            </a:fld>
            <a:endParaRPr lang="en-US" altLang="zh-CN"/>
          </a:p>
        </p:txBody>
      </p:sp>
      <p:sp>
        <p:nvSpPr>
          <p:cNvPr id="751618" name="Rectangle 2"/>
          <p:cNvSpPr>
            <a:spLocks noGrp="1" noRot="1" noChangeAspect="1" noChangeArrowheads="1" noTextEdit="1"/>
          </p:cNvSpPr>
          <p:nvPr>
            <p:ph type="sldImg"/>
          </p:nvPr>
        </p:nvSpPr>
        <p:spPr>
          <a:ln/>
        </p:spPr>
      </p:sp>
      <p:sp>
        <p:nvSpPr>
          <p:cNvPr id="751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B2044E-5CC5-4338-875A-0785EB15B845}" type="slidenum">
              <a:rPr lang="en-US" altLang="zh-CN"/>
              <a:pPr/>
              <a:t>29</a:t>
            </a:fld>
            <a:endParaRPr lang="en-US" altLang="zh-CN"/>
          </a:p>
        </p:txBody>
      </p:sp>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6220B0-AB1A-4B03-AA78-731B9F6ADD0C}" type="slidenum">
              <a:rPr lang="en-US" altLang="zh-CN"/>
              <a:pPr/>
              <a:t>30</a:t>
            </a:fld>
            <a:endParaRPr lang="en-US" altLang="zh-CN"/>
          </a:p>
        </p:txBody>
      </p:sp>
      <p:sp>
        <p:nvSpPr>
          <p:cNvPr id="753666" name="Rectangle 2"/>
          <p:cNvSpPr>
            <a:spLocks noGrp="1" noRot="1" noChangeAspect="1" noChangeArrowheads="1" noTextEdit="1"/>
          </p:cNvSpPr>
          <p:nvPr>
            <p:ph type="sldImg"/>
          </p:nvPr>
        </p:nvSpPr>
        <p:spPr>
          <a:ln/>
        </p:spPr>
      </p:sp>
      <p:sp>
        <p:nvSpPr>
          <p:cNvPr id="7536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31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526916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1A2FB1-E858-427E-A5C2-3DD5B048B49C}" type="slidenum">
              <a:rPr lang="en-US" altLang="zh-CN"/>
              <a:pPr/>
              <a:t>3</a:t>
            </a:fld>
            <a:endParaRPr lang="en-US" altLang="zh-CN"/>
          </a:p>
        </p:txBody>
      </p:sp>
      <p:sp>
        <p:nvSpPr>
          <p:cNvPr id="730114" name="Rectangle 2"/>
          <p:cNvSpPr>
            <a:spLocks noGrp="1" noRot="1" noChangeAspect="1" noChangeArrowheads="1" noTextEdit="1"/>
          </p:cNvSpPr>
          <p:nvPr>
            <p:ph type="sldImg"/>
          </p:nvPr>
        </p:nvSpPr>
        <p:spPr>
          <a:ln/>
        </p:spPr>
      </p:sp>
      <p:sp>
        <p:nvSpPr>
          <p:cNvPr id="730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82D66F-71AF-49CE-9BF7-BB9F1827CB8C}" type="slidenum">
              <a:rPr lang="en-US" altLang="zh-CN"/>
              <a:pPr/>
              <a:t>32</a:t>
            </a:fld>
            <a:endParaRPr lang="en-US" altLang="zh-CN"/>
          </a:p>
        </p:txBody>
      </p:sp>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993013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5C6FC3-905D-4DD9-84C7-5604EE75BE63}" type="slidenum">
              <a:rPr lang="en-US" altLang="zh-CN"/>
              <a:pPr/>
              <a:t>33</a:t>
            </a:fld>
            <a:endParaRPr lang="en-US" altLang="zh-CN"/>
          </a:p>
        </p:txBody>
      </p:sp>
      <p:sp>
        <p:nvSpPr>
          <p:cNvPr id="754690" name="Rectangle 2"/>
          <p:cNvSpPr>
            <a:spLocks noGrp="1" noRot="1" noChangeAspect="1" noChangeArrowheads="1" noTextEdit="1"/>
          </p:cNvSpPr>
          <p:nvPr>
            <p:ph type="sldImg"/>
          </p:nvPr>
        </p:nvSpPr>
        <p:spPr>
          <a:ln/>
        </p:spPr>
      </p:sp>
      <p:sp>
        <p:nvSpPr>
          <p:cNvPr id="754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CBF2AB-50C1-4198-BCAC-BCB46C010BA9}" type="slidenum">
              <a:rPr lang="en-US" altLang="zh-CN"/>
              <a:pPr/>
              <a:t>34</a:t>
            </a:fld>
            <a:endParaRPr lang="en-US" altLang="zh-CN"/>
          </a:p>
        </p:txBody>
      </p:sp>
      <p:sp>
        <p:nvSpPr>
          <p:cNvPr id="755714" name="Rectangle 2"/>
          <p:cNvSpPr>
            <a:spLocks noGrp="1" noRot="1" noChangeAspect="1" noChangeArrowheads="1" noTextEdit="1"/>
          </p:cNvSpPr>
          <p:nvPr>
            <p:ph type="sldImg"/>
          </p:nvPr>
        </p:nvSpPr>
        <p:spPr>
          <a:ln/>
        </p:spPr>
      </p:sp>
      <p:sp>
        <p:nvSpPr>
          <p:cNvPr id="755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4D4B62-D429-4479-A0EF-943F3B8B52E6}" type="slidenum">
              <a:rPr lang="en-US" altLang="zh-CN"/>
              <a:pPr/>
              <a:t>35</a:t>
            </a:fld>
            <a:endParaRPr lang="en-US" altLang="zh-CN"/>
          </a:p>
        </p:txBody>
      </p:sp>
      <p:sp>
        <p:nvSpPr>
          <p:cNvPr id="979970" name="Rectangle 2"/>
          <p:cNvSpPr>
            <a:spLocks noGrp="1" noRot="1" noChangeAspect="1" noChangeArrowheads="1" noTextEdit="1"/>
          </p:cNvSpPr>
          <p:nvPr>
            <p:ph type="sldImg"/>
          </p:nvPr>
        </p:nvSpPr>
        <p:spPr>
          <a:ln/>
        </p:spPr>
      </p:sp>
      <p:sp>
        <p:nvSpPr>
          <p:cNvPr id="979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E2E564-1880-4268-BCA5-270B7019BAB6}" type="slidenum">
              <a:rPr lang="en-US" altLang="zh-CN"/>
              <a:pPr/>
              <a:t>36</a:t>
            </a:fld>
            <a:endParaRPr lang="en-US" altLang="zh-CN"/>
          </a:p>
        </p:txBody>
      </p:sp>
      <p:sp>
        <p:nvSpPr>
          <p:cNvPr id="756738" name="Rectangle 2"/>
          <p:cNvSpPr>
            <a:spLocks noGrp="1" noRot="1" noChangeAspect="1" noChangeArrowheads="1" noTextEdit="1"/>
          </p:cNvSpPr>
          <p:nvPr>
            <p:ph type="sldImg"/>
          </p:nvPr>
        </p:nvSpPr>
        <p:spPr>
          <a:ln/>
        </p:spPr>
      </p:sp>
      <p:sp>
        <p:nvSpPr>
          <p:cNvPr id="756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233D14-F62F-4D6A-9794-D79ADF694C57}" type="slidenum">
              <a:rPr lang="en-US" altLang="zh-CN"/>
              <a:pPr/>
              <a:t>37</a:t>
            </a:fld>
            <a:endParaRPr lang="en-US" altLang="zh-CN"/>
          </a:p>
        </p:txBody>
      </p:sp>
      <p:sp>
        <p:nvSpPr>
          <p:cNvPr id="982018" name="Rectangle 2"/>
          <p:cNvSpPr>
            <a:spLocks noGrp="1" noRot="1" noChangeAspect="1" noChangeArrowheads="1" noTextEdit="1"/>
          </p:cNvSpPr>
          <p:nvPr>
            <p:ph type="sldImg"/>
          </p:nvPr>
        </p:nvSpPr>
        <p:spPr>
          <a:ln/>
        </p:spPr>
      </p:sp>
      <p:sp>
        <p:nvSpPr>
          <p:cNvPr id="9820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A4FD96-FFEB-450B-9C34-A82CBDCB5B3C}" type="slidenum">
              <a:rPr lang="en-US" altLang="zh-CN"/>
              <a:pPr/>
              <a:t>38</a:t>
            </a:fld>
            <a:endParaRPr lang="en-US" altLang="zh-CN"/>
          </a:p>
        </p:txBody>
      </p:sp>
      <p:sp>
        <p:nvSpPr>
          <p:cNvPr id="984066" name="Rectangle 2"/>
          <p:cNvSpPr>
            <a:spLocks noGrp="1" noRot="1" noChangeAspect="1" noChangeArrowheads="1" noTextEdit="1"/>
          </p:cNvSpPr>
          <p:nvPr>
            <p:ph type="sldImg"/>
          </p:nvPr>
        </p:nvSpPr>
        <p:spPr>
          <a:ln/>
        </p:spPr>
      </p:sp>
      <p:sp>
        <p:nvSpPr>
          <p:cNvPr id="9840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A71A18-D962-4E63-AF33-27632838C1E1}" type="slidenum">
              <a:rPr lang="en-US" altLang="zh-CN"/>
              <a:pPr/>
              <a:t>39</a:t>
            </a:fld>
            <a:endParaRPr lang="en-US" altLang="zh-CN"/>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7EF9AF-84F7-470E-86D6-7BE7742424EA}" type="slidenum">
              <a:rPr lang="en-US" altLang="zh-CN"/>
              <a:pPr/>
              <a:t>40</a:t>
            </a:fld>
            <a:endParaRPr lang="en-US" altLang="zh-CN"/>
          </a:p>
        </p:txBody>
      </p:sp>
      <p:sp>
        <p:nvSpPr>
          <p:cNvPr id="757762" name="Rectangle 2"/>
          <p:cNvSpPr>
            <a:spLocks noGrp="1" noRot="1" noChangeAspect="1" noChangeArrowheads="1" noTextEdit="1"/>
          </p:cNvSpPr>
          <p:nvPr>
            <p:ph type="sldImg"/>
          </p:nvPr>
        </p:nvSpPr>
        <p:spPr>
          <a:ln/>
        </p:spPr>
      </p:sp>
      <p:sp>
        <p:nvSpPr>
          <p:cNvPr id="757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42</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929515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2644A8-C28B-4C50-9B9F-785F9A4FB994}" type="slidenum">
              <a:rPr lang="en-US" altLang="zh-CN"/>
              <a:pPr/>
              <a:t>4</a:t>
            </a:fld>
            <a:endParaRPr lang="en-US" altLang="zh-CN"/>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43</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BD9F58-1938-4D8C-8922-054B3FDAC032}" type="slidenum">
              <a:rPr lang="en-US" altLang="zh-CN"/>
              <a:pPr/>
              <a:t>44</a:t>
            </a:fld>
            <a:endParaRPr lang="en-US" altLang="zh-CN"/>
          </a:p>
        </p:txBody>
      </p:sp>
      <p:sp>
        <p:nvSpPr>
          <p:cNvPr id="797698" name="Rectangle 2"/>
          <p:cNvSpPr>
            <a:spLocks noGrp="1" noRot="1" noChangeAspect="1" noChangeArrowheads="1" noTextEdit="1"/>
          </p:cNvSpPr>
          <p:nvPr>
            <p:ph type="sldImg"/>
          </p:nvPr>
        </p:nvSpPr>
        <p:spPr>
          <a:ln/>
        </p:spPr>
      </p:sp>
      <p:sp>
        <p:nvSpPr>
          <p:cNvPr id="797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9C18B0-0124-472A-B22F-ED82A54FEBB1}" type="slidenum">
              <a:rPr lang="en-US" altLang="zh-CN"/>
              <a:pPr/>
              <a:t>45</a:t>
            </a:fld>
            <a:endParaRPr lang="en-US" altLang="zh-CN"/>
          </a:p>
        </p:txBody>
      </p:sp>
      <p:sp>
        <p:nvSpPr>
          <p:cNvPr id="798722" name="Rectangle 2"/>
          <p:cNvSpPr>
            <a:spLocks noGrp="1" noRot="1" noChangeAspect="1" noChangeArrowheads="1" noTextEdit="1"/>
          </p:cNvSpPr>
          <p:nvPr>
            <p:ph type="sldImg"/>
          </p:nvPr>
        </p:nvSpPr>
        <p:spPr>
          <a:ln/>
        </p:spPr>
      </p:sp>
      <p:sp>
        <p:nvSpPr>
          <p:cNvPr id="798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3513D1-119B-40B4-A0ED-B4585D6EA6C1}" type="slidenum">
              <a:rPr lang="en-US" altLang="zh-CN"/>
              <a:pPr/>
              <a:t>46</a:t>
            </a:fld>
            <a:endParaRPr lang="en-US" altLang="zh-CN"/>
          </a:p>
        </p:txBody>
      </p:sp>
      <p:sp>
        <p:nvSpPr>
          <p:cNvPr id="799746" name="Rectangle 2"/>
          <p:cNvSpPr>
            <a:spLocks noGrp="1" noRot="1" noChangeAspect="1" noChangeArrowheads="1" noTextEdit="1"/>
          </p:cNvSpPr>
          <p:nvPr>
            <p:ph type="sldImg"/>
          </p:nvPr>
        </p:nvSpPr>
        <p:spPr>
          <a:ln/>
        </p:spPr>
      </p:sp>
      <p:sp>
        <p:nvSpPr>
          <p:cNvPr id="799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23A760-3085-46D8-8182-753E0891EF30}" type="slidenum">
              <a:rPr lang="en-US" altLang="zh-CN"/>
              <a:pPr/>
              <a:t>47</a:t>
            </a:fld>
            <a:endParaRPr lang="en-US" altLang="zh-CN"/>
          </a:p>
        </p:txBody>
      </p:sp>
      <p:sp>
        <p:nvSpPr>
          <p:cNvPr id="800770" name="Rectangle 2"/>
          <p:cNvSpPr>
            <a:spLocks noGrp="1" noRot="1" noChangeAspect="1" noChangeArrowheads="1" noTextEdit="1"/>
          </p:cNvSpPr>
          <p:nvPr>
            <p:ph type="sldImg"/>
          </p:nvPr>
        </p:nvSpPr>
        <p:spPr>
          <a:ln/>
        </p:spPr>
      </p:sp>
      <p:sp>
        <p:nvSpPr>
          <p:cNvPr id="800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A16D1C-627C-4891-ABFE-A6A31D9AB457}" type="slidenum">
              <a:rPr lang="en-US" altLang="zh-CN"/>
              <a:pPr/>
              <a:t>48</a:t>
            </a:fld>
            <a:endParaRPr lang="en-US" altLang="zh-CN"/>
          </a:p>
        </p:txBody>
      </p:sp>
      <p:sp>
        <p:nvSpPr>
          <p:cNvPr id="801794" name="Rectangle 2"/>
          <p:cNvSpPr>
            <a:spLocks noGrp="1" noRot="1" noChangeAspect="1" noChangeArrowheads="1" noTextEdit="1"/>
          </p:cNvSpPr>
          <p:nvPr>
            <p:ph type="sldImg"/>
          </p:nvPr>
        </p:nvSpPr>
        <p:spPr>
          <a:ln/>
        </p:spPr>
      </p:sp>
      <p:sp>
        <p:nvSpPr>
          <p:cNvPr id="801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A876E-3C2C-46C3-B0C0-95D84A4C4E14}" type="slidenum">
              <a:rPr lang="en-US" altLang="zh-CN"/>
              <a:pPr/>
              <a:t>49</a:t>
            </a:fld>
            <a:endParaRPr lang="en-US" altLang="zh-CN"/>
          </a:p>
        </p:txBody>
      </p:sp>
      <p:sp>
        <p:nvSpPr>
          <p:cNvPr id="802818" name="Rectangle 2"/>
          <p:cNvSpPr>
            <a:spLocks noGrp="1" noRot="1" noChangeAspect="1" noChangeArrowheads="1" noTextEdit="1"/>
          </p:cNvSpPr>
          <p:nvPr>
            <p:ph type="sldImg"/>
          </p:nvPr>
        </p:nvSpPr>
        <p:spPr>
          <a:ln/>
        </p:spPr>
      </p:sp>
      <p:sp>
        <p:nvSpPr>
          <p:cNvPr id="802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28BA6-A975-4AA7-B3B6-EBDE68FED28B}" type="slidenum">
              <a:rPr lang="en-US" altLang="zh-CN"/>
              <a:pPr/>
              <a:t>50</a:t>
            </a:fld>
            <a:endParaRPr lang="en-US" altLang="zh-CN"/>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A26C14-570E-4A65-918E-2B9F7D837DBF}" type="slidenum">
              <a:rPr lang="en-US" altLang="zh-CN"/>
              <a:pPr/>
              <a:t>51</a:t>
            </a:fld>
            <a:endParaRPr lang="en-US" altLang="zh-CN"/>
          </a:p>
        </p:txBody>
      </p:sp>
      <p:sp>
        <p:nvSpPr>
          <p:cNvPr id="994306" name="Rectangle 2"/>
          <p:cNvSpPr>
            <a:spLocks noGrp="1" noRot="1" noChangeAspect="1" noChangeArrowheads="1" noTextEdit="1"/>
          </p:cNvSpPr>
          <p:nvPr>
            <p:ph type="sldImg"/>
          </p:nvPr>
        </p:nvSpPr>
        <p:spPr>
          <a:ln/>
        </p:spPr>
      </p:sp>
      <p:sp>
        <p:nvSpPr>
          <p:cNvPr id="994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CE79B8-81F4-4B2F-A030-1E17DB324DE7}" type="slidenum">
              <a:rPr lang="en-US" altLang="zh-CN"/>
              <a:pPr/>
              <a:t>52</a:t>
            </a:fld>
            <a:endParaRPr lang="en-US" altLang="zh-CN"/>
          </a:p>
        </p:txBody>
      </p:sp>
      <p:sp>
        <p:nvSpPr>
          <p:cNvPr id="996354" name="Rectangle 2"/>
          <p:cNvSpPr>
            <a:spLocks noGrp="1" noRot="1" noChangeAspect="1" noChangeArrowheads="1" noTextEdit="1"/>
          </p:cNvSpPr>
          <p:nvPr>
            <p:ph type="sldImg"/>
          </p:nvPr>
        </p:nvSpPr>
        <p:spPr>
          <a:ln/>
        </p:spPr>
      </p:sp>
      <p:sp>
        <p:nvSpPr>
          <p:cNvPr id="996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7DB466-E460-49DF-91D8-725E3D74EE3C}" type="slidenum">
              <a:rPr lang="en-US" altLang="zh-CN"/>
              <a:pPr/>
              <a:t>5</a:t>
            </a:fld>
            <a:endParaRPr lang="en-US" altLang="zh-CN"/>
          </a:p>
        </p:txBody>
      </p:sp>
      <p:sp>
        <p:nvSpPr>
          <p:cNvPr id="732162" name="Rectangle 2"/>
          <p:cNvSpPr>
            <a:spLocks noGrp="1" noRot="1" noChangeAspect="1" noChangeArrowheads="1" noTextEdit="1"/>
          </p:cNvSpPr>
          <p:nvPr>
            <p:ph type="sldImg"/>
          </p:nvPr>
        </p:nvSpPr>
        <p:spPr>
          <a:ln/>
        </p:spPr>
      </p:sp>
      <p:sp>
        <p:nvSpPr>
          <p:cNvPr id="7321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CE79B8-81F4-4B2F-A030-1E17DB324DE7}" type="slidenum">
              <a:rPr lang="en-US" altLang="zh-CN"/>
              <a:pPr/>
              <a:t>53</a:t>
            </a:fld>
            <a:endParaRPr lang="en-US" altLang="zh-CN"/>
          </a:p>
        </p:txBody>
      </p:sp>
      <p:sp>
        <p:nvSpPr>
          <p:cNvPr id="996354" name="Rectangle 2"/>
          <p:cNvSpPr>
            <a:spLocks noGrp="1" noRot="1" noChangeAspect="1" noChangeArrowheads="1" noTextEdit="1"/>
          </p:cNvSpPr>
          <p:nvPr>
            <p:ph type="sldImg"/>
          </p:nvPr>
        </p:nvSpPr>
        <p:spPr>
          <a:ln/>
        </p:spPr>
      </p:sp>
      <p:sp>
        <p:nvSpPr>
          <p:cNvPr id="996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54</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86A1-AA6B-4540-9AEA-06C3FCB8888D}" type="slidenum">
              <a:rPr lang="en-US" altLang="zh-CN"/>
              <a:pPr/>
              <a:t>55</a:t>
            </a:fld>
            <a:endParaRPr lang="en-US" altLang="zh-CN"/>
          </a:p>
        </p:txBody>
      </p:sp>
      <p:sp>
        <p:nvSpPr>
          <p:cNvPr id="935938" name="Rectangle 2"/>
          <p:cNvSpPr>
            <a:spLocks noGrp="1" noRot="1" noChangeAspect="1" noChangeArrowheads="1" noTextEdit="1"/>
          </p:cNvSpPr>
          <p:nvPr>
            <p:ph type="sldImg"/>
          </p:nvPr>
        </p:nvSpPr>
        <p:spPr>
          <a:ln/>
        </p:spPr>
      </p:sp>
      <p:sp>
        <p:nvSpPr>
          <p:cNvPr id="935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E81ED5-CC5D-4017-B9F7-E5DF6E95A9BC}" type="slidenum">
              <a:rPr lang="en-US" altLang="zh-CN"/>
              <a:pPr/>
              <a:t>59</a:t>
            </a:fld>
            <a:endParaRPr lang="en-US" altLang="zh-CN"/>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205C8E-E234-4E6E-9587-FCE08C4D426E}" type="slidenum">
              <a:rPr lang="en-US" altLang="zh-CN"/>
              <a:pPr/>
              <a:t>69</a:t>
            </a:fld>
            <a:endParaRPr lang="en-US" altLang="zh-CN"/>
          </a:p>
        </p:txBody>
      </p:sp>
      <p:sp>
        <p:nvSpPr>
          <p:cNvPr id="905218" name="Rectangle 2"/>
          <p:cNvSpPr>
            <a:spLocks noGrp="1" noRot="1" noChangeAspect="1" noChangeArrowheads="1" noTextEdit="1"/>
          </p:cNvSpPr>
          <p:nvPr>
            <p:ph type="sldImg"/>
          </p:nvPr>
        </p:nvSpPr>
        <p:spPr>
          <a:ln/>
        </p:spPr>
      </p:sp>
      <p:sp>
        <p:nvSpPr>
          <p:cNvPr id="905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96B7AD-AC4C-437B-AD11-B61F3C16D837}" type="slidenum">
              <a:rPr lang="en-US" altLang="zh-CN"/>
              <a:pPr/>
              <a:t>70</a:t>
            </a:fld>
            <a:endParaRPr lang="en-US" altLang="zh-CN"/>
          </a:p>
        </p:txBody>
      </p:sp>
      <p:sp>
        <p:nvSpPr>
          <p:cNvPr id="906242" name="Rectangle 2"/>
          <p:cNvSpPr>
            <a:spLocks noGrp="1" noRot="1" noChangeAspect="1" noChangeArrowheads="1" noTextEdit="1"/>
          </p:cNvSpPr>
          <p:nvPr>
            <p:ph type="sldImg"/>
          </p:nvPr>
        </p:nvSpPr>
        <p:spPr>
          <a:ln/>
        </p:spPr>
      </p:sp>
      <p:sp>
        <p:nvSpPr>
          <p:cNvPr id="90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B9CB41-0750-4083-AA94-46E18A92D9C2}" type="slidenum">
              <a:rPr lang="en-US" altLang="zh-CN"/>
              <a:pPr/>
              <a:t>72</a:t>
            </a:fld>
            <a:endParaRPr lang="en-US" altLang="zh-CN"/>
          </a:p>
        </p:txBody>
      </p:sp>
      <p:sp>
        <p:nvSpPr>
          <p:cNvPr id="913410" name="Rectangle 2"/>
          <p:cNvSpPr>
            <a:spLocks noGrp="1" noRot="1" noChangeAspect="1" noChangeArrowheads="1" noTextEdit="1"/>
          </p:cNvSpPr>
          <p:nvPr>
            <p:ph type="sldImg"/>
          </p:nvPr>
        </p:nvSpPr>
        <p:spPr>
          <a:ln/>
        </p:spPr>
      </p:sp>
      <p:sp>
        <p:nvSpPr>
          <p:cNvPr id="91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50B0E3-26DB-4D5C-94F3-7DBD4A268F91}" type="slidenum">
              <a:rPr lang="en-US" altLang="zh-CN"/>
              <a:pPr/>
              <a:t>73</a:t>
            </a:fld>
            <a:endParaRPr lang="en-US" altLang="zh-CN"/>
          </a:p>
        </p:txBody>
      </p:sp>
      <p:sp>
        <p:nvSpPr>
          <p:cNvPr id="914434" name="Rectangle 2"/>
          <p:cNvSpPr>
            <a:spLocks noGrp="1" noRot="1" noChangeAspect="1" noChangeArrowheads="1" noTextEdit="1"/>
          </p:cNvSpPr>
          <p:nvPr>
            <p:ph type="sldImg"/>
          </p:nvPr>
        </p:nvSpPr>
        <p:spPr>
          <a:ln/>
        </p:spPr>
      </p:sp>
      <p:sp>
        <p:nvSpPr>
          <p:cNvPr id="91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50B0E3-26DB-4D5C-94F3-7DBD4A268F91}" type="slidenum">
              <a:rPr lang="en-US" altLang="zh-CN"/>
              <a:pPr/>
              <a:t>74</a:t>
            </a:fld>
            <a:endParaRPr lang="en-US" altLang="zh-CN"/>
          </a:p>
        </p:txBody>
      </p:sp>
      <p:sp>
        <p:nvSpPr>
          <p:cNvPr id="914434" name="Rectangle 2"/>
          <p:cNvSpPr>
            <a:spLocks noGrp="1" noRot="1" noChangeAspect="1" noChangeArrowheads="1" noTextEdit="1"/>
          </p:cNvSpPr>
          <p:nvPr>
            <p:ph type="sldImg"/>
          </p:nvPr>
        </p:nvSpPr>
        <p:spPr>
          <a:ln/>
        </p:spPr>
      </p:sp>
      <p:sp>
        <p:nvSpPr>
          <p:cNvPr id="91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6141B4-7B19-4170-A9F7-EB7C9F1E3FF1}" type="slidenum">
              <a:rPr lang="en-US" altLang="zh-CN"/>
              <a:pPr/>
              <a:t>75</a:t>
            </a:fld>
            <a:endParaRPr lang="en-US" altLang="zh-CN"/>
          </a:p>
        </p:txBody>
      </p:sp>
      <p:sp>
        <p:nvSpPr>
          <p:cNvPr id="915458" name="Rectangle 2"/>
          <p:cNvSpPr>
            <a:spLocks noGrp="1" noRot="1" noChangeAspect="1" noChangeArrowheads="1" noTextEdit="1"/>
          </p:cNvSpPr>
          <p:nvPr>
            <p:ph type="sldImg"/>
          </p:nvPr>
        </p:nvSpPr>
        <p:spPr>
          <a:ln/>
        </p:spPr>
      </p:sp>
      <p:sp>
        <p:nvSpPr>
          <p:cNvPr id="91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77D370-ECBE-45C8-9A49-43F4DF94BF76}" type="slidenum">
              <a:rPr lang="en-US" altLang="zh-CN"/>
              <a:pPr/>
              <a:t>6</a:t>
            </a:fld>
            <a:endParaRPr lang="en-US" altLang="zh-CN"/>
          </a:p>
        </p:txBody>
      </p:sp>
      <p:sp>
        <p:nvSpPr>
          <p:cNvPr id="977922" name="Rectangle 2"/>
          <p:cNvSpPr>
            <a:spLocks noGrp="1" noRot="1" noChangeAspect="1" noChangeArrowheads="1" noTextEdit="1"/>
          </p:cNvSpPr>
          <p:nvPr>
            <p:ph type="sldImg"/>
          </p:nvPr>
        </p:nvSpPr>
        <p:spPr>
          <a:ln/>
        </p:spPr>
      </p:sp>
      <p:sp>
        <p:nvSpPr>
          <p:cNvPr id="977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6E0E02-DBD0-4D14-A8C0-0C1AE568848A}" type="slidenum">
              <a:rPr lang="en-US" altLang="zh-CN"/>
              <a:pPr/>
              <a:t>80</a:t>
            </a:fld>
            <a:endParaRPr lang="en-US" altLang="zh-CN"/>
          </a:p>
        </p:txBody>
      </p:sp>
      <p:sp>
        <p:nvSpPr>
          <p:cNvPr id="924674" name="Rectangle 2"/>
          <p:cNvSpPr>
            <a:spLocks noGrp="1" noRot="1" noChangeAspect="1" noChangeArrowheads="1" noTextEdit="1"/>
          </p:cNvSpPr>
          <p:nvPr>
            <p:ph type="sldImg"/>
          </p:nvPr>
        </p:nvSpPr>
        <p:spPr>
          <a:ln/>
        </p:spPr>
      </p:sp>
      <p:sp>
        <p:nvSpPr>
          <p:cNvPr id="924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6E0E02-DBD0-4D14-A8C0-0C1AE568848A}" type="slidenum">
              <a:rPr lang="en-US" altLang="zh-CN"/>
              <a:pPr/>
              <a:t>81</a:t>
            </a:fld>
            <a:endParaRPr lang="en-US" altLang="zh-CN"/>
          </a:p>
        </p:txBody>
      </p:sp>
      <p:sp>
        <p:nvSpPr>
          <p:cNvPr id="924674" name="Rectangle 2"/>
          <p:cNvSpPr>
            <a:spLocks noGrp="1" noRot="1" noChangeAspect="1" noChangeArrowheads="1" noTextEdit="1"/>
          </p:cNvSpPr>
          <p:nvPr>
            <p:ph type="sldImg"/>
          </p:nvPr>
        </p:nvSpPr>
        <p:spPr>
          <a:ln/>
        </p:spPr>
      </p:sp>
      <p:sp>
        <p:nvSpPr>
          <p:cNvPr id="924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1C144F-1E12-4628-AB95-356B76764EB0}" type="slidenum">
              <a:rPr lang="en-US" altLang="zh-CN"/>
              <a:pPr/>
              <a:t>82</a:t>
            </a:fld>
            <a:endParaRPr lang="en-US" altLang="zh-CN"/>
          </a:p>
        </p:txBody>
      </p:sp>
      <p:sp>
        <p:nvSpPr>
          <p:cNvPr id="926722" name="Rectangle 2"/>
          <p:cNvSpPr>
            <a:spLocks noGrp="1" noRot="1" noChangeAspect="1" noChangeArrowheads="1" noTextEdit="1"/>
          </p:cNvSpPr>
          <p:nvPr>
            <p:ph type="sldImg"/>
          </p:nvPr>
        </p:nvSpPr>
        <p:spPr>
          <a:ln/>
        </p:spPr>
      </p:sp>
      <p:sp>
        <p:nvSpPr>
          <p:cNvPr id="926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90CE2C-7464-41B1-A237-69E136653E65}" type="slidenum">
              <a:rPr lang="en-US" altLang="zh-CN"/>
              <a:pPr/>
              <a:t>84</a:t>
            </a:fld>
            <a:endParaRPr lang="en-US" altLang="zh-CN"/>
          </a:p>
        </p:txBody>
      </p:sp>
      <p:sp>
        <p:nvSpPr>
          <p:cNvPr id="927746" name="Rectangle 2"/>
          <p:cNvSpPr>
            <a:spLocks noGrp="1" noRot="1" noChangeAspect="1" noChangeArrowheads="1" noTextEdit="1"/>
          </p:cNvSpPr>
          <p:nvPr>
            <p:ph type="sldImg"/>
          </p:nvPr>
        </p:nvSpPr>
        <p:spPr>
          <a:ln/>
        </p:spPr>
      </p:sp>
      <p:sp>
        <p:nvSpPr>
          <p:cNvPr id="927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FED323-EAFA-45FD-AB92-5F71EE570643}" type="slidenum">
              <a:rPr lang="en-US" altLang="zh-CN"/>
              <a:pPr/>
              <a:t>86</a:t>
            </a:fld>
            <a:endParaRPr lang="en-US" altLang="zh-CN"/>
          </a:p>
        </p:txBody>
      </p:sp>
      <p:sp>
        <p:nvSpPr>
          <p:cNvPr id="928770" name="Rectangle 2"/>
          <p:cNvSpPr>
            <a:spLocks noGrp="1" noRot="1" noChangeAspect="1" noChangeArrowheads="1" noTextEdit="1"/>
          </p:cNvSpPr>
          <p:nvPr>
            <p:ph type="sldImg"/>
          </p:nvPr>
        </p:nvSpPr>
        <p:spPr>
          <a:ln/>
        </p:spPr>
      </p:sp>
      <p:sp>
        <p:nvSpPr>
          <p:cNvPr id="928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77D370-ECBE-45C8-9A49-43F4DF94BF76}" type="slidenum">
              <a:rPr lang="en-US" altLang="zh-CN"/>
              <a:pPr/>
              <a:t>7</a:t>
            </a:fld>
            <a:endParaRPr lang="en-US" altLang="zh-CN"/>
          </a:p>
        </p:txBody>
      </p:sp>
      <p:sp>
        <p:nvSpPr>
          <p:cNvPr id="977922" name="Rectangle 2"/>
          <p:cNvSpPr>
            <a:spLocks noGrp="1" noRot="1" noChangeAspect="1" noChangeArrowheads="1" noTextEdit="1"/>
          </p:cNvSpPr>
          <p:nvPr>
            <p:ph type="sldImg"/>
          </p:nvPr>
        </p:nvSpPr>
        <p:spPr>
          <a:ln/>
        </p:spPr>
      </p:sp>
      <p:sp>
        <p:nvSpPr>
          <p:cNvPr id="977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F0935B-4DEA-4EF8-8239-91476F264453}" type="slidenum">
              <a:rPr lang="en-US" altLang="zh-CN"/>
              <a:pPr/>
              <a:t>8</a:t>
            </a:fld>
            <a:endParaRPr lang="en-US" altLang="zh-CN"/>
          </a:p>
        </p:txBody>
      </p:sp>
      <p:sp>
        <p:nvSpPr>
          <p:cNvPr id="733186" name="Rectangle 2"/>
          <p:cNvSpPr>
            <a:spLocks noGrp="1" noRot="1" noChangeAspect="1" noChangeArrowheads="1" noTextEdit="1"/>
          </p:cNvSpPr>
          <p:nvPr>
            <p:ph type="sldImg"/>
          </p:nvPr>
        </p:nvSpPr>
        <p:spPr>
          <a:ln/>
        </p:spPr>
      </p:sp>
      <p:sp>
        <p:nvSpPr>
          <p:cNvPr id="7331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9</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129706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a:t>单击此处编辑母版标题样式</a:t>
            </a:r>
            <a:endParaRPr lang="en-US" altLang="zh-CN" noProof="0" dirty="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a:t>单击此处编辑母版副标题样式</a:t>
            </a:r>
            <a:endParaRPr lang="en-US" altLang="zh-CN" noProof="0" dirty="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68464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val="12918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6355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a:t>单击此处编辑母版标题样式</a:t>
            </a:r>
          </a:p>
        </p:txBody>
      </p:sp>
      <p:sp>
        <p:nvSpPr>
          <p:cNvPr id="3" name="文本占位符 2"/>
          <p:cNvSpPr>
            <a:spLocks noGrp="1"/>
          </p:cNvSpPr>
          <p:nvPr>
            <p:ph type="body" sz="half" idx="1"/>
          </p:nvPr>
        </p:nvSpPr>
        <p:spPr>
          <a:xfrm>
            <a:off x="495300" y="1196752"/>
            <a:ext cx="4381500" cy="493417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a:t>单击图标添加剪 贴画</a:t>
            </a:r>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内容占位符 2"/>
          <p:cNvSpPr>
            <a:spLocks noGrp="1"/>
          </p:cNvSpPr>
          <p:nvPr>
            <p:ph sz="half" idx="1"/>
          </p:nvPr>
        </p:nvSpPr>
        <p:spPr>
          <a:xfrm>
            <a:off x="495300"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3200" b="1">
                <a:solidFill>
                  <a:schemeClr val="tx1"/>
                </a:solidFill>
                <a:latin typeface="+mn-lt"/>
                <a:ea typeface="黑体" pitchFamily="2" charset="-122"/>
              </a:defRPr>
            </a:lvl1pPr>
            <a:lvl2pPr>
              <a:buClr>
                <a:schemeClr val="accent2"/>
              </a:buCl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buClr>
                <a:srgbClr val="333399"/>
              </a:buClr>
              <a:defRPr sz="20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3200" b="1">
                <a:solidFill>
                  <a:schemeClr val="tx1"/>
                </a:solidFill>
                <a:latin typeface="+mn-lt"/>
                <a:ea typeface="黑体" pitchFamily="2" charset="-122"/>
              </a:defRPr>
            </a:lvl1pPr>
            <a:lvl2pPr>
              <a:defRPr sz="2800" b="1">
                <a:solidFill>
                  <a:schemeClr val="tx1"/>
                </a:solidFill>
                <a:latin typeface="+mn-lt"/>
                <a:ea typeface="黑体" pitchFamily="2" charset="-122"/>
              </a:defRPr>
            </a:lvl2pPr>
            <a:lvl3pPr>
              <a:defRPr sz="2400" b="1">
                <a:solidFill>
                  <a:schemeClr val="tx1"/>
                </a:solidFill>
                <a:latin typeface="+mn-lt"/>
                <a:ea typeface="黑体" pitchFamily="2" charset="-122"/>
              </a:defRPr>
            </a:lvl3pPr>
            <a:lvl4pPr>
              <a:defRPr sz="2000" b="1">
                <a:solidFill>
                  <a:schemeClr val="tx1"/>
                </a:solidFill>
                <a:latin typeface="+mn-lt"/>
                <a:ea typeface="黑体" pitchFamily="2" charset="-122"/>
              </a:defRPr>
            </a:lvl4pPr>
            <a:lvl5pPr>
              <a:defRPr sz="20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13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val="607053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val="198255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val="188598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lnSpc>
          <a:spcPct val="110000"/>
        </a:lnSpc>
        <a:spcBef>
          <a:spcPts val="6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image" Target="../media/image3.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62.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63.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a:latin typeface="+mn-lt"/>
              </a:rPr>
              <a:t>4 </a:t>
            </a:r>
            <a:r>
              <a:rPr lang="zh-CN" altLang="en-US" dirty="0">
                <a:latin typeface="+mn-lt"/>
              </a:rPr>
              <a:t>章  网络层</a:t>
            </a:r>
          </a:p>
        </p:txBody>
      </p:sp>
      <p:sp>
        <p:nvSpPr>
          <p:cNvPr id="2051" name="Rectangle 3"/>
          <p:cNvSpPr>
            <a:spLocks noGrp="1" noChangeArrowheads="1"/>
          </p:cNvSpPr>
          <p:nvPr>
            <p:ph type="subTitle" idx="1"/>
          </p:nvPr>
        </p:nvSpPr>
        <p:spPr/>
        <p:txBody>
          <a:bodyPr/>
          <a:lstStyle/>
          <a:p>
            <a:r>
              <a:rPr lang="en-US" altLang="zh-CN" dirty="0">
                <a:ea typeface="宋体" pitchFamily="2" charset="-122"/>
              </a:rPr>
              <a:t>ARP</a:t>
            </a:r>
          </a:p>
          <a:p>
            <a:r>
              <a:rPr lang="en-US" altLang="zh-CN" dirty="0">
                <a:ea typeface="宋体" pitchFamily="2" charset="-122"/>
              </a:rPr>
              <a:t>IPv4</a:t>
            </a:r>
            <a:r>
              <a:rPr lang="zh-CN" altLang="en-US" dirty="0">
                <a:ea typeface="宋体" pitchFamily="2" charset="-122"/>
              </a:rPr>
              <a:t>报文格式</a:t>
            </a:r>
            <a:endParaRPr lang="en-US" altLang="zh-CN" dirty="0">
              <a:ea typeface="宋体" pitchFamily="2" charset="-122"/>
            </a:endParaRPr>
          </a:p>
          <a:p>
            <a:r>
              <a:rPr lang="en-US" altLang="zh-CN" dirty="0">
                <a:ea typeface="宋体" pitchFamily="2" charset="-122"/>
              </a:rPr>
              <a:t>ICMP</a:t>
            </a:r>
            <a:endParaRPr lang="zh-CN" altLang="en-US" dirty="0">
              <a:ea typeface="宋体" pitchFamily="2" charset="-122"/>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ltLang="zh-CN" dirty="0"/>
              <a:t>4.2.5  IP </a:t>
            </a:r>
            <a:r>
              <a:rPr lang="zh-CN" altLang="en-US" dirty="0"/>
              <a:t>数据报的格式 </a:t>
            </a:r>
          </a:p>
        </p:txBody>
      </p:sp>
      <p:sp>
        <p:nvSpPr>
          <p:cNvPr id="238596" name="Rectangle 4"/>
          <p:cNvSpPr>
            <a:spLocks noGrp="1" noChangeArrowheads="1"/>
          </p:cNvSpPr>
          <p:nvPr>
            <p:ph idx="1"/>
          </p:nvPr>
        </p:nvSpPr>
        <p:spPr/>
        <p:txBody>
          <a:bodyPr/>
          <a:lstStyle/>
          <a:p>
            <a:r>
              <a:rPr lang="zh-CN" altLang="en-US" dirty="0"/>
              <a:t>一个 </a:t>
            </a:r>
            <a:r>
              <a:rPr lang="en-US" altLang="zh-CN" dirty="0"/>
              <a:t>IP </a:t>
            </a:r>
            <a:r>
              <a:rPr lang="zh-CN" altLang="en-US" dirty="0"/>
              <a:t>数据报由</a:t>
            </a:r>
            <a:r>
              <a:rPr lang="zh-CN" altLang="en-US" dirty="0">
                <a:solidFill>
                  <a:srgbClr val="FF0000"/>
                </a:solidFill>
              </a:rPr>
              <a:t>首部</a:t>
            </a:r>
            <a:r>
              <a:rPr lang="zh-CN" altLang="en-US" dirty="0"/>
              <a:t>和</a:t>
            </a:r>
            <a:r>
              <a:rPr lang="zh-CN" altLang="en-US" dirty="0">
                <a:solidFill>
                  <a:srgbClr val="FF0000"/>
                </a:solidFill>
              </a:rPr>
              <a:t>数据</a:t>
            </a:r>
            <a:r>
              <a:rPr lang="zh-CN" altLang="en-US" dirty="0"/>
              <a:t>两部分组成。</a:t>
            </a:r>
          </a:p>
          <a:p>
            <a:r>
              <a:rPr lang="zh-CN" altLang="en-US" dirty="0">
                <a:solidFill>
                  <a:srgbClr val="0000FF"/>
                </a:solidFill>
              </a:rPr>
              <a:t>首部的前一部分是固定长度，共 </a:t>
            </a:r>
            <a:r>
              <a:rPr lang="en-US" altLang="zh-CN" dirty="0">
                <a:solidFill>
                  <a:srgbClr val="0000FF"/>
                </a:solidFill>
              </a:rPr>
              <a:t>20 </a:t>
            </a:r>
            <a:r>
              <a:rPr lang="zh-CN" altLang="en-US" dirty="0">
                <a:solidFill>
                  <a:srgbClr val="0000FF"/>
                </a:solidFill>
              </a:rPr>
              <a:t>字节，是所有 </a:t>
            </a:r>
            <a:r>
              <a:rPr lang="en-US" altLang="zh-CN" dirty="0">
                <a:solidFill>
                  <a:srgbClr val="0000FF"/>
                </a:solidFill>
              </a:rPr>
              <a:t>IP </a:t>
            </a:r>
            <a:r>
              <a:rPr lang="zh-CN" altLang="en-US" dirty="0">
                <a:solidFill>
                  <a:srgbClr val="0000FF"/>
                </a:solidFill>
              </a:rPr>
              <a:t>数据报必须具有的。</a:t>
            </a:r>
          </a:p>
          <a:p>
            <a:r>
              <a:rPr lang="zh-CN" altLang="en-US" dirty="0"/>
              <a:t>在首部的固定部分的后面是一些可选字段，其长度是可变的。 </a:t>
            </a:r>
          </a:p>
        </p:txBody>
      </p:sp>
    </p:spTree>
    <p:extLst>
      <p:ext uri="{BB962C8B-B14F-4D97-AF65-F5344CB8AC3E}">
        <p14:creationId xmlns:p14="http://schemas.microsoft.com/office/powerpoint/2010/main" val="3578989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49" name="Rectangle 45"/>
          <p:cNvSpPr>
            <a:spLocks noChangeArrowheads="1"/>
          </p:cNvSpPr>
          <p:nvPr/>
        </p:nvSpPr>
        <p:spPr bwMode="auto">
          <a:xfrm>
            <a:off x="632520" y="1998364"/>
            <a:ext cx="43922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000" b="1">
                <a:solidFill>
                  <a:srgbClr val="0000CC"/>
                </a:solidFill>
                <a:latin typeface="+mn-lt"/>
                <a:ea typeface="黑体" pitchFamily="2" charset="-122"/>
              </a:rPr>
              <a:t>固</a:t>
            </a:r>
          </a:p>
          <a:p>
            <a:pPr defTabSz="762000" eaLnBrk="0" hangingPunct="0">
              <a:lnSpc>
                <a:spcPct val="90000"/>
              </a:lnSpc>
            </a:pPr>
            <a:r>
              <a:rPr kumimoji="1" lang="zh-CN" altLang="en-US" sz="2000" b="1">
                <a:solidFill>
                  <a:srgbClr val="0000CC"/>
                </a:solidFill>
                <a:latin typeface="+mn-lt"/>
                <a:ea typeface="黑体" pitchFamily="2" charset="-122"/>
              </a:rPr>
              <a:t>定</a:t>
            </a:r>
          </a:p>
          <a:p>
            <a:pPr defTabSz="762000" eaLnBrk="0" hangingPunct="0">
              <a:lnSpc>
                <a:spcPct val="90000"/>
              </a:lnSpc>
            </a:pPr>
            <a:r>
              <a:rPr kumimoji="1" lang="zh-CN" altLang="en-US" sz="2000" b="1">
                <a:solidFill>
                  <a:srgbClr val="0000CC"/>
                </a:solidFill>
                <a:latin typeface="+mn-lt"/>
                <a:ea typeface="黑体" pitchFamily="2" charset="-122"/>
              </a:rPr>
              <a:t>部</a:t>
            </a:r>
          </a:p>
          <a:p>
            <a:pPr defTabSz="762000" eaLnBrk="0" hangingPunct="0">
              <a:lnSpc>
                <a:spcPct val="90000"/>
              </a:lnSpc>
            </a:pPr>
            <a:r>
              <a:rPr kumimoji="1" lang="zh-CN" altLang="en-US" sz="2000" b="1">
                <a:solidFill>
                  <a:srgbClr val="0000CC"/>
                </a:solidFill>
                <a:latin typeface="+mn-lt"/>
                <a:ea typeface="黑体" pitchFamily="2" charset="-122"/>
              </a:rPr>
              <a:t>分</a:t>
            </a:r>
          </a:p>
        </p:txBody>
      </p:sp>
      <p:sp>
        <p:nvSpPr>
          <p:cNvPr id="379958" name="Rectangle 54"/>
          <p:cNvSpPr>
            <a:spLocks noChangeArrowheads="1"/>
          </p:cNvSpPr>
          <p:nvPr/>
        </p:nvSpPr>
        <p:spPr bwMode="auto">
          <a:xfrm>
            <a:off x="507339" y="3654126"/>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可变</a:t>
            </a:r>
          </a:p>
          <a:p>
            <a:pPr defTabSz="762000" eaLnBrk="0" hangingPunct="0"/>
            <a:r>
              <a:rPr kumimoji="1" lang="zh-CN" altLang="en-US" sz="2000" b="1">
                <a:solidFill>
                  <a:srgbClr val="0000CC"/>
                </a:solidFill>
                <a:latin typeface="+mn-lt"/>
                <a:ea typeface="黑体" pitchFamily="2" charset="-122"/>
              </a:rPr>
              <a:t>部分</a:t>
            </a:r>
          </a:p>
        </p:txBody>
      </p:sp>
      <p:sp>
        <p:nvSpPr>
          <p:cNvPr id="379910" name="Line 6"/>
          <p:cNvSpPr>
            <a:spLocks noChangeShapeType="1"/>
          </p:cNvSpPr>
          <p:nvPr/>
        </p:nvSpPr>
        <p:spPr bwMode="auto">
          <a:xfrm>
            <a:off x="2490259" y="5911551"/>
            <a:ext cx="587136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79912" name="Rectangle 8"/>
          <p:cNvSpPr>
            <a:spLocks noChangeArrowheads="1"/>
          </p:cNvSpPr>
          <p:nvPr/>
        </p:nvSpPr>
        <p:spPr bwMode="auto">
          <a:xfrm>
            <a:off x="3351875" y="1596727"/>
            <a:ext cx="2130821" cy="4349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94" name="Rectangle 90"/>
          <p:cNvSpPr>
            <a:spLocks noChangeArrowheads="1"/>
          </p:cNvSpPr>
          <p:nvPr/>
        </p:nvSpPr>
        <p:spPr bwMode="auto">
          <a:xfrm>
            <a:off x="2457583" y="5220989"/>
            <a:ext cx="1559851" cy="449262"/>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4" name="Rectangle 10"/>
          <p:cNvSpPr>
            <a:spLocks noChangeArrowheads="1"/>
          </p:cNvSpPr>
          <p:nvPr/>
        </p:nvSpPr>
        <p:spPr bwMode="auto">
          <a:xfrm>
            <a:off x="1231371" y="1587201"/>
            <a:ext cx="8519848" cy="2643188"/>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5" name="Rectangle 11"/>
          <p:cNvSpPr>
            <a:spLocks noChangeArrowheads="1"/>
          </p:cNvSpPr>
          <p:nvPr/>
        </p:nvSpPr>
        <p:spPr bwMode="auto">
          <a:xfrm>
            <a:off x="1246850" y="4241501"/>
            <a:ext cx="8485452" cy="681038"/>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6" name="Line 12"/>
          <p:cNvSpPr>
            <a:spLocks noChangeShapeType="1"/>
          </p:cNvSpPr>
          <p:nvPr/>
        </p:nvSpPr>
        <p:spPr bwMode="auto">
          <a:xfrm>
            <a:off x="1226212" y="2038051"/>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7" name="Line 13"/>
          <p:cNvSpPr>
            <a:spLocks noChangeShapeType="1"/>
          </p:cNvSpPr>
          <p:nvPr/>
        </p:nvSpPr>
        <p:spPr bwMode="auto">
          <a:xfrm>
            <a:off x="1226212" y="2480964"/>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8" name="Line 14"/>
          <p:cNvSpPr>
            <a:spLocks noChangeShapeType="1"/>
          </p:cNvSpPr>
          <p:nvPr/>
        </p:nvSpPr>
        <p:spPr bwMode="auto">
          <a:xfrm>
            <a:off x="1226212" y="2925464"/>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9" name="Line 15"/>
          <p:cNvSpPr>
            <a:spLocks noChangeShapeType="1"/>
          </p:cNvSpPr>
          <p:nvPr/>
        </p:nvSpPr>
        <p:spPr bwMode="auto">
          <a:xfrm>
            <a:off x="1226212" y="3363614"/>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0" name="Line 16"/>
          <p:cNvSpPr>
            <a:spLocks noChangeShapeType="1"/>
          </p:cNvSpPr>
          <p:nvPr/>
        </p:nvSpPr>
        <p:spPr bwMode="auto">
          <a:xfrm>
            <a:off x="1226212" y="3808114"/>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1" name="Line 17"/>
          <p:cNvSpPr>
            <a:spLocks noChangeShapeType="1"/>
          </p:cNvSpPr>
          <p:nvPr/>
        </p:nvSpPr>
        <p:spPr bwMode="auto">
          <a:xfrm>
            <a:off x="2275285" y="1595139"/>
            <a:ext cx="0" cy="442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2" name="Line 18"/>
          <p:cNvSpPr>
            <a:spLocks noChangeShapeType="1"/>
          </p:cNvSpPr>
          <p:nvPr/>
        </p:nvSpPr>
        <p:spPr bwMode="auto">
          <a:xfrm>
            <a:off x="3341556" y="1595139"/>
            <a:ext cx="0" cy="442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3" name="Line 19"/>
          <p:cNvSpPr>
            <a:spLocks noChangeShapeType="1"/>
          </p:cNvSpPr>
          <p:nvPr/>
        </p:nvSpPr>
        <p:spPr bwMode="auto">
          <a:xfrm>
            <a:off x="3341556" y="2490489"/>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4" name="Line 20"/>
          <p:cNvSpPr>
            <a:spLocks noChangeShapeType="1"/>
          </p:cNvSpPr>
          <p:nvPr/>
        </p:nvSpPr>
        <p:spPr bwMode="auto">
          <a:xfrm>
            <a:off x="5479256" y="1595139"/>
            <a:ext cx="0" cy="1327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5" name="Line 21"/>
          <p:cNvSpPr>
            <a:spLocks noChangeShapeType="1"/>
          </p:cNvSpPr>
          <p:nvPr/>
        </p:nvSpPr>
        <p:spPr bwMode="auto">
          <a:xfrm flipV="1">
            <a:off x="7615238" y="3803351"/>
            <a:ext cx="0" cy="4413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6" name="Line 22"/>
          <p:cNvSpPr>
            <a:spLocks noChangeShapeType="1"/>
          </p:cNvSpPr>
          <p:nvPr/>
        </p:nvSpPr>
        <p:spPr bwMode="auto">
          <a:xfrm>
            <a:off x="6347752" y="2047576"/>
            <a:ext cx="0" cy="4333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7" name="Rectangle 23"/>
          <p:cNvSpPr>
            <a:spLocks noChangeArrowheads="1"/>
          </p:cNvSpPr>
          <p:nvPr/>
        </p:nvSpPr>
        <p:spPr bwMode="auto">
          <a:xfrm>
            <a:off x="1169459" y="1207789"/>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a:t>
            </a:r>
          </a:p>
        </p:txBody>
      </p:sp>
      <p:sp>
        <p:nvSpPr>
          <p:cNvPr id="379928" name="Rectangle 24"/>
          <p:cNvSpPr>
            <a:spLocks noChangeArrowheads="1"/>
          </p:cNvSpPr>
          <p:nvPr/>
        </p:nvSpPr>
        <p:spPr bwMode="auto">
          <a:xfrm>
            <a:off x="2182416" y="1207789"/>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4</a:t>
            </a:r>
          </a:p>
        </p:txBody>
      </p:sp>
      <p:sp>
        <p:nvSpPr>
          <p:cNvPr id="379929" name="Rectangle 25"/>
          <p:cNvSpPr>
            <a:spLocks noChangeArrowheads="1"/>
          </p:cNvSpPr>
          <p:nvPr/>
        </p:nvSpPr>
        <p:spPr bwMode="auto">
          <a:xfrm>
            <a:off x="3260726" y="1207789"/>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8</a:t>
            </a:r>
          </a:p>
        </p:txBody>
      </p:sp>
      <p:sp>
        <p:nvSpPr>
          <p:cNvPr id="379930" name="Rectangle 26"/>
          <p:cNvSpPr>
            <a:spLocks noChangeArrowheads="1"/>
          </p:cNvSpPr>
          <p:nvPr/>
        </p:nvSpPr>
        <p:spPr bwMode="auto">
          <a:xfrm>
            <a:off x="5374350" y="1207789"/>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16</a:t>
            </a:r>
          </a:p>
        </p:txBody>
      </p:sp>
      <p:sp>
        <p:nvSpPr>
          <p:cNvPr id="379931" name="Rectangle 27"/>
          <p:cNvSpPr>
            <a:spLocks noChangeArrowheads="1"/>
          </p:cNvSpPr>
          <p:nvPr/>
        </p:nvSpPr>
        <p:spPr bwMode="auto">
          <a:xfrm>
            <a:off x="6237685" y="1207789"/>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19</a:t>
            </a:r>
          </a:p>
        </p:txBody>
      </p:sp>
      <p:sp>
        <p:nvSpPr>
          <p:cNvPr id="379932" name="Rectangle 28"/>
          <p:cNvSpPr>
            <a:spLocks noChangeArrowheads="1"/>
          </p:cNvSpPr>
          <p:nvPr/>
        </p:nvSpPr>
        <p:spPr bwMode="auto">
          <a:xfrm>
            <a:off x="7510331" y="1207789"/>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24</a:t>
            </a:r>
          </a:p>
        </p:txBody>
      </p:sp>
      <p:sp>
        <p:nvSpPr>
          <p:cNvPr id="379933" name="Rectangle 29"/>
          <p:cNvSpPr>
            <a:spLocks noChangeArrowheads="1"/>
          </p:cNvSpPr>
          <p:nvPr/>
        </p:nvSpPr>
        <p:spPr bwMode="auto">
          <a:xfrm>
            <a:off x="9365986" y="1207789"/>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31</a:t>
            </a:r>
          </a:p>
        </p:txBody>
      </p:sp>
      <p:sp>
        <p:nvSpPr>
          <p:cNvPr id="379934" name="Rectangle 30"/>
          <p:cNvSpPr>
            <a:spLocks noChangeArrowheads="1"/>
          </p:cNvSpPr>
          <p:nvPr/>
        </p:nvSpPr>
        <p:spPr bwMode="auto">
          <a:xfrm>
            <a:off x="1331120" y="1622126"/>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版 本</a:t>
            </a:r>
          </a:p>
        </p:txBody>
      </p:sp>
      <p:sp>
        <p:nvSpPr>
          <p:cNvPr id="379935" name="Rectangle 31"/>
          <p:cNvSpPr>
            <a:spLocks noChangeArrowheads="1"/>
          </p:cNvSpPr>
          <p:nvPr/>
        </p:nvSpPr>
        <p:spPr bwMode="auto">
          <a:xfrm>
            <a:off x="5542889" y="2098376"/>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标志</a:t>
            </a:r>
          </a:p>
        </p:txBody>
      </p:sp>
      <p:sp>
        <p:nvSpPr>
          <p:cNvPr id="379936" name="Rectangle 32"/>
          <p:cNvSpPr>
            <a:spLocks noChangeArrowheads="1"/>
          </p:cNvSpPr>
          <p:nvPr/>
        </p:nvSpPr>
        <p:spPr bwMode="auto">
          <a:xfrm>
            <a:off x="1544374" y="2503189"/>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生 存 时 间</a:t>
            </a:r>
          </a:p>
        </p:txBody>
      </p:sp>
      <p:sp>
        <p:nvSpPr>
          <p:cNvPr id="379937" name="Rectangle 33"/>
          <p:cNvSpPr>
            <a:spLocks noChangeArrowheads="1"/>
          </p:cNvSpPr>
          <p:nvPr/>
        </p:nvSpPr>
        <p:spPr bwMode="auto">
          <a:xfrm>
            <a:off x="3852334" y="2503189"/>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协    议</a:t>
            </a:r>
          </a:p>
        </p:txBody>
      </p:sp>
      <p:sp>
        <p:nvSpPr>
          <p:cNvPr id="379938" name="Rectangle 34"/>
          <p:cNvSpPr>
            <a:spLocks noChangeArrowheads="1"/>
          </p:cNvSpPr>
          <p:nvPr/>
        </p:nvSpPr>
        <p:spPr bwMode="auto">
          <a:xfrm>
            <a:off x="2784344" y="2098376"/>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标    识</a:t>
            </a:r>
          </a:p>
        </p:txBody>
      </p:sp>
      <p:sp>
        <p:nvSpPr>
          <p:cNvPr id="379939" name="Rectangle 35"/>
          <p:cNvSpPr>
            <a:spLocks noChangeArrowheads="1"/>
          </p:cNvSpPr>
          <p:nvPr/>
        </p:nvSpPr>
        <p:spPr bwMode="auto">
          <a:xfrm>
            <a:off x="3663157" y="1622126"/>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区 分 服 务</a:t>
            </a:r>
          </a:p>
        </p:txBody>
      </p:sp>
      <p:sp>
        <p:nvSpPr>
          <p:cNvPr id="379940" name="Rectangle 36"/>
          <p:cNvSpPr>
            <a:spLocks noChangeArrowheads="1"/>
          </p:cNvSpPr>
          <p:nvPr/>
        </p:nvSpPr>
        <p:spPr bwMode="auto">
          <a:xfrm>
            <a:off x="7049427" y="1622126"/>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总   长   度</a:t>
            </a:r>
          </a:p>
        </p:txBody>
      </p:sp>
      <p:sp>
        <p:nvSpPr>
          <p:cNvPr id="379941" name="Rectangle 37"/>
          <p:cNvSpPr>
            <a:spLocks noChangeArrowheads="1"/>
          </p:cNvSpPr>
          <p:nvPr/>
        </p:nvSpPr>
        <p:spPr bwMode="auto">
          <a:xfrm>
            <a:off x="7343511" y="2098376"/>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片   偏   移</a:t>
            </a:r>
          </a:p>
        </p:txBody>
      </p:sp>
      <p:sp>
        <p:nvSpPr>
          <p:cNvPr id="379942" name="Rectangle 38"/>
          <p:cNvSpPr>
            <a:spLocks noChangeArrowheads="1"/>
          </p:cNvSpPr>
          <p:nvPr/>
        </p:nvSpPr>
        <p:spPr bwMode="auto">
          <a:xfrm>
            <a:off x="8127736" y="3831926"/>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itchFamily="2" charset="-122"/>
              </a:rPr>
              <a:t>填    充</a:t>
            </a:r>
          </a:p>
        </p:txBody>
      </p:sp>
      <p:sp>
        <p:nvSpPr>
          <p:cNvPr id="379943" name="Rectangle 39"/>
          <p:cNvSpPr>
            <a:spLocks noChangeArrowheads="1"/>
          </p:cNvSpPr>
          <p:nvPr/>
        </p:nvSpPr>
        <p:spPr bwMode="auto">
          <a:xfrm>
            <a:off x="6419983" y="2503189"/>
            <a:ext cx="23195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   部   检   验   和</a:t>
            </a:r>
          </a:p>
        </p:txBody>
      </p:sp>
      <p:sp>
        <p:nvSpPr>
          <p:cNvPr id="379944" name="Rectangle 40"/>
          <p:cNvSpPr>
            <a:spLocks noChangeArrowheads="1"/>
          </p:cNvSpPr>
          <p:nvPr/>
        </p:nvSpPr>
        <p:spPr bwMode="auto">
          <a:xfrm>
            <a:off x="4784461" y="2961976"/>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源   地   址</a:t>
            </a:r>
          </a:p>
        </p:txBody>
      </p:sp>
      <p:sp>
        <p:nvSpPr>
          <p:cNvPr id="379945" name="Rectangle 41"/>
          <p:cNvSpPr>
            <a:spLocks noChangeArrowheads="1"/>
          </p:cNvSpPr>
          <p:nvPr/>
        </p:nvSpPr>
        <p:spPr bwMode="auto">
          <a:xfrm>
            <a:off x="4507575" y="3403301"/>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目   的   地   址</a:t>
            </a:r>
          </a:p>
        </p:txBody>
      </p:sp>
      <p:sp>
        <p:nvSpPr>
          <p:cNvPr id="379946" name="Rectangle 42"/>
          <p:cNvSpPr>
            <a:spLocks noChangeArrowheads="1"/>
          </p:cNvSpPr>
          <p:nvPr/>
        </p:nvSpPr>
        <p:spPr bwMode="auto">
          <a:xfrm>
            <a:off x="2414588" y="3831926"/>
            <a:ext cx="41742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itchFamily="2" charset="-122"/>
              </a:rPr>
              <a:t>可   选   字   段  （长   度   可   变）</a:t>
            </a:r>
          </a:p>
        </p:txBody>
      </p:sp>
      <p:sp>
        <p:nvSpPr>
          <p:cNvPr id="379947" name="Rectangle 43"/>
          <p:cNvSpPr>
            <a:spLocks noChangeArrowheads="1"/>
          </p:cNvSpPr>
          <p:nvPr/>
        </p:nvSpPr>
        <p:spPr bwMode="auto">
          <a:xfrm>
            <a:off x="658681" y="1193501"/>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位</a:t>
            </a:r>
          </a:p>
        </p:txBody>
      </p:sp>
      <p:sp>
        <p:nvSpPr>
          <p:cNvPr id="379948" name="Rectangle 44"/>
          <p:cNvSpPr>
            <a:spLocks noChangeArrowheads="1"/>
          </p:cNvSpPr>
          <p:nvPr/>
        </p:nvSpPr>
        <p:spPr bwMode="auto">
          <a:xfrm>
            <a:off x="2170378" y="1603076"/>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首部长度</a:t>
            </a:r>
          </a:p>
        </p:txBody>
      </p:sp>
      <p:grpSp>
        <p:nvGrpSpPr>
          <p:cNvPr id="379950" name="Group 46"/>
          <p:cNvGrpSpPr>
            <a:grpSpLocks/>
          </p:cNvGrpSpPr>
          <p:nvPr/>
        </p:nvGrpSpPr>
        <p:grpSpPr bwMode="auto">
          <a:xfrm>
            <a:off x="1159140" y="3973214"/>
            <a:ext cx="142743" cy="69850"/>
            <a:chOff x="833" y="3024"/>
            <a:chExt cx="78" cy="51"/>
          </a:xfrm>
        </p:grpSpPr>
        <p:sp>
          <p:nvSpPr>
            <p:cNvPr id="379951"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2" name="Line 48"/>
            <p:cNvSpPr>
              <a:spLocks noChangeShapeType="1"/>
            </p:cNvSpPr>
            <p:nvPr/>
          </p:nvSpPr>
          <p:spPr bwMode="auto">
            <a:xfrm>
              <a:off x="839" y="3030"/>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3" name="Line 49"/>
            <p:cNvSpPr>
              <a:spLocks noChangeShapeType="1"/>
            </p:cNvSpPr>
            <p:nvPr/>
          </p:nvSpPr>
          <p:spPr bwMode="auto">
            <a:xfrm>
              <a:off x="839" y="3075"/>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379954" name="Group 50"/>
          <p:cNvGrpSpPr>
            <a:grpSpLocks/>
          </p:cNvGrpSpPr>
          <p:nvPr/>
        </p:nvGrpSpPr>
        <p:grpSpPr bwMode="auto">
          <a:xfrm>
            <a:off x="9682428" y="3982740"/>
            <a:ext cx="142743" cy="66675"/>
            <a:chOff x="5432" y="3030"/>
            <a:chExt cx="78" cy="51"/>
          </a:xfrm>
        </p:grpSpPr>
        <p:sp>
          <p:nvSpPr>
            <p:cNvPr id="3799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6" name="Line 52"/>
            <p:cNvSpPr>
              <a:spLocks noChangeShapeType="1"/>
            </p:cNvSpPr>
            <p:nvPr/>
          </p:nvSpPr>
          <p:spPr bwMode="auto">
            <a:xfrm>
              <a:off x="5438" y="3036"/>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7" name="Line 53"/>
            <p:cNvSpPr>
              <a:spLocks noChangeShapeType="1"/>
            </p:cNvSpPr>
            <p:nvPr/>
          </p:nvSpPr>
          <p:spPr bwMode="auto">
            <a:xfrm>
              <a:off x="5438" y="3081"/>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379979" name="Rectangle 75"/>
          <p:cNvSpPr>
            <a:spLocks noChangeArrowheads="1"/>
          </p:cNvSpPr>
          <p:nvPr/>
        </p:nvSpPr>
        <p:spPr bwMode="auto">
          <a:xfrm>
            <a:off x="4129220" y="4374851"/>
            <a:ext cx="3150658"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itchFamily="2" charset="-122"/>
              </a:rPr>
              <a:t>数       据       部       分</a:t>
            </a:r>
          </a:p>
        </p:txBody>
      </p:sp>
      <p:sp>
        <p:nvSpPr>
          <p:cNvPr id="379984" name="Rectangle 80"/>
          <p:cNvSpPr>
            <a:spLocks noChangeArrowheads="1"/>
          </p:cNvSpPr>
          <p:nvPr/>
        </p:nvSpPr>
        <p:spPr bwMode="auto">
          <a:xfrm>
            <a:off x="4017433" y="5220989"/>
            <a:ext cx="4314958" cy="449262"/>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86" name="Rectangle 82"/>
          <p:cNvSpPr>
            <a:spLocks noChangeArrowheads="1"/>
          </p:cNvSpPr>
          <p:nvPr/>
        </p:nvSpPr>
        <p:spPr bwMode="auto">
          <a:xfrm>
            <a:off x="4634839" y="5238451"/>
            <a:ext cx="3353594"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itchFamily="2" charset="-122"/>
              </a:rPr>
              <a:t>数       据       部       分</a:t>
            </a:r>
          </a:p>
        </p:txBody>
      </p:sp>
      <p:sp>
        <p:nvSpPr>
          <p:cNvPr id="379987" name="Rectangle 83"/>
          <p:cNvSpPr>
            <a:spLocks noChangeArrowheads="1"/>
          </p:cNvSpPr>
          <p:nvPr/>
        </p:nvSpPr>
        <p:spPr bwMode="auto">
          <a:xfrm>
            <a:off x="2691475" y="5238451"/>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   部</a:t>
            </a:r>
          </a:p>
        </p:txBody>
      </p:sp>
      <p:sp>
        <p:nvSpPr>
          <p:cNvPr id="379989" name="Rectangle 85"/>
          <p:cNvSpPr>
            <a:spLocks noChangeArrowheads="1"/>
          </p:cNvSpPr>
          <p:nvPr/>
        </p:nvSpPr>
        <p:spPr bwMode="auto">
          <a:xfrm>
            <a:off x="4636558" y="5706764"/>
            <a:ext cx="1264963"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数据报</a:t>
            </a:r>
          </a:p>
        </p:txBody>
      </p:sp>
      <p:grpSp>
        <p:nvGrpSpPr>
          <p:cNvPr id="379998" name="Group 94"/>
          <p:cNvGrpSpPr>
            <a:grpSpLocks/>
          </p:cNvGrpSpPr>
          <p:nvPr/>
        </p:nvGrpSpPr>
        <p:grpSpPr bwMode="auto">
          <a:xfrm>
            <a:off x="265981" y="1566565"/>
            <a:ext cx="438547" cy="2663825"/>
            <a:chOff x="111" y="845"/>
            <a:chExt cx="255" cy="1678"/>
          </a:xfrm>
        </p:grpSpPr>
        <p:sp>
          <p:nvSpPr>
            <p:cNvPr id="379993" name="Line 89"/>
            <p:cNvSpPr>
              <a:spLocks noChangeShapeType="1"/>
            </p:cNvSpPr>
            <p:nvPr/>
          </p:nvSpPr>
          <p:spPr bwMode="auto">
            <a:xfrm>
              <a:off x="249" y="845"/>
              <a:ext cx="0" cy="1678"/>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79982" name="Rectangle 78"/>
            <p:cNvSpPr>
              <a:spLocks noChangeArrowheads="1"/>
            </p:cNvSpPr>
            <p:nvPr/>
          </p:nvSpPr>
          <p:spPr bwMode="auto">
            <a:xfrm>
              <a:off x="111" y="1389"/>
              <a:ext cx="255" cy="4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a:t>
              </a:r>
            </a:p>
            <a:p>
              <a:pPr defTabSz="762000" eaLnBrk="0" hangingPunct="0"/>
              <a:r>
                <a:rPr kumimoji="1" lang="zh-CN" altLang="en-US" sz="2000" b="1">
                  <a:solidFill>
                    <a:srgbClr val="0000CC"/>
                  </a:solidFill>
                  <a:latin typeface="+mn-lt"/>
                  <a:ea typeface="黑体" pitchFamily="2" charset="-122"/>
                </a:rPr>
                <a:t>部</a:t>
              </a:r>
            </a:p>
          </p:txBody>
        </p:sp>
      </p:grpSp>
      <p:grpSp>
        <p:nvGrpSpPr>
          <p:cNvPr id="379997" name="Group 93"/>
          <p:cNvGrpSpPr>
            <a:grpSpLocks/>
          </p:cNvGrpSpPr>
          <p:nvPr/>
        </p:nvGrpSpPr>
        <p:grpSpPr bwMode="auto">
          <a:xfrm>
            <a:off x="1209015" y="1566564"/>
            <a:ext cx="8554244" cy="4102100"/>
            <a:chOff x="703" y="845"/>
            <a:chExt cx="4974" cy="2584"/>
          </a:xfrm>
        </p:grpSpPr>
        <p:sp>
          <p:nvSpPr>
            <p:cNvPr id="379995" name="Rectangle 91"/>
            <p:cNvSpPr>
              <a:spLocks noChangeArrowheads="1"/>
            </p:cNvSpPr>
            <p:nvPr/>
          </p:nvSpPr>
          <p:spPr bwMode="auto">
            <a:xfrm>
              <a:off x="703" y="845"/>
              <a:ext cx="4974" cy="1678"/>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96" name="Rectangle 92"/>
            <p:cNvSpPr>
              <a:spLocks noChangeArrowheads="1"/>
            </p:cNvSpPr>
            <p:nvPr/>
          </p:nvSpPr>
          <p:spPr bwMode="auto">
            <a:xfrm>
              <a:off x="1426" y="3145"/>
              <a:ext cx="915" cy="284"/>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380001" name="AutoShape 97"/>
          <p:cNvSpPr>
            <a:spLocks/>
          </p:cNvSpPr>
          <p:nvPr/>
        </p:nvSpPr>
        <p:spPr bwMode="auto">
          <a:xfrm>
            <a:off x="998834" y="1638001"/>
            <a:ext cx="180579" cy="2160588"/>
          </a:xfrm>
          <a:prstGeom prst="leftBrace">
            <a:avLst>
              <a:gd name="adj1" fmla="val 108016"/>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380004" name="Group 100"/>
          <p:cNvGrpSpPr>
            <a:grpSpLocks/>
          </p:cNvGrpSpPr>
          <p:nvPr/>
        </p:nvGrpSpPr>
        <p:grpSpPr bwMode="auto">
          <a:xfrm>
            <a:off x="1783426" y="5741690"/>
            <a:ext cx="1209014" cy="855662"/>
            <a:chOff x="1037" y="3475"/>
            <a:chExt cx="703" cy="539"/>
          </a:xfrm>
        </p:grpSpPr>
        <p:sp>
          <p:nvSpPr>
            <p:cNvPr id="380002" name="Line 98"/>
            <p:cNvSpPr>
              <a:spLocks noChangeShapeType="1"/>
            </p:cNvSpPr>
            <p:nvPr/>
          </p:nvSpPr>
          <p:spPr bwMode="auto">
            <a:xfrm flipV="1">
              <a:off x="1428" y="3475"/>
              <a:ext cx="0" cy="317"/>
            </a:xfrm>
            <a:prstGeom prst="line">
              <a:avLst/>
            </a:prstGeom>
            <a:noFill/>
            <a:ln w="5715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80003" name="Rectangle 99"/>
            <p:cNvSpPr>
              <a:spLocks noChangeArrowheads="1"/>
            </p:cNvSpPr>
            <p:nvPr/>
          </p:nvSpPr>
          <p:spPr bwMode="auto">
            <a:xfrm>
              <a:off x="1037" y="3764"/>
              <a:ext cx="7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发送在前</a:t>
              </a:r>
            </a:p>
          </p:txBody>
        </p:sp>
      </p:grpSp>
      <p:sp>
        <p:nvSpPr>
          <p:cNvPr id="2" name="矩形 1"/>
          <p:cNvSpPr/>
          <p:nvPr/>
        </p:nvSpPr>
        <p:spPr>
          <a:xfrm>
            <a:off x="1890803" y="251937"/>
            <a:ext cx="6446573" cy="584775"/>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a:spAutoFit/>
          </a:bodyPr>
          <a:lstStyle/>
          <a:p>
            <a:r>
              <a:rPr lang="en-US" altLang="zh-CN" sz="3200" b="1" dirty="0">
                <a:solidFill>
                  <a:srgbClr val="0000CC"/>
                </a:solidFill>
                <a:latin typeface="Arial" pitchFamily="34" charset="0"/>
                <a:ea typeface="黑体" pitchFamily="2" charset="-122"/>
              </a:rPr>
              <a:t>IP </a:t>
            </a:r>
            <a:r>
              <a:rPr lang="zh-CN" altLang="en-US" sz="3200" b="1" dirty="0">
                <a:solidFill>
                  <a:srgbClr val="0000CC"/>
                </a:solidFill>
                <a:latin typeface="Arial" pitchFamily="34" charset="0"/>
                <a:ea typeface="黑体" pitchFamily="2" charset="-122"/>
              </a:rPr>
              <a:t>数据报由首部和数据两部分组成</a:t>
            </a:r>
          </a:p>
        </p:txBody>
      </p:sp>
    </p:spTree>
    <p:extLst>
      <p:ext uri="{BB962C8B-B14F-4D97-AF65-F5344CB8AC3E}">
        <p14:creationId xmlns:p14="http://schemas.microsoft.com/office/powerpoint/2010/main" val="221396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37999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4000" fill="hold" nodeType="afterEffect">
                                  <p:stCondLst>
                                    <p:cond delay="500"/>
                                  </p:stCondLst>
                                  <p:childTnLst>
                                    <p:anim calcmode="discrete" valueType="str">
                                      <p:cBhvr>
                                        <p:cTn id="9" dur="1000" fill="hold"/>
                                        <p:tgtEl>
                                          <p:spTgt spid="379997"/>
                                        </p:tgtEl>
                                        <p:attrNameLst>
                                          <p:attrName>style.visibility</p:attrName>
                                        </p:attrNameLst>
                                      </p:cBhvr>
                                      <p:tavLst>
                                        <p:tav tm="0">
                                          <p:val>
                                            <p:strVal val="hidden"/>
                                          </p:val>
                                        </p:tav>
                                        <p:tav tm="50000">
                                          <p:val>
                                            <p:strVal val="visible"/>
                                          </p:val>
                                        </p:tav>
                                      </p:tavLst>
                                    </p:anim>
                                  </p:childTnLst>
                                </p:cTn>
                              </p:par>
                              <p:par>
                                <p:cTn id="10" presetID="35" presetClass="emph" presetSubtype="0" repeatCount="4000" fill="hold" nodeType="withEffect">
                                  <p:stCondLst>
                                    <p:cond delay="500"/>
                                  </p:stCondLst>
                                  <p:childTnLst>
                                    <p:anim calcmode="discrete" valueType="str">
                                      <p:cBhvr>
                                        <p:cTn id="11" dur="1000" fill="hold"/>
                                        <p:tgtEl>
                                          <p:spTgt spid="37999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49" name="Rectangle 45"/>
          <p:cNvSpPr>
            <a:spLocks noChangeArrowheads="1"/>
          </p:cNvSpPr>
          <p:nvPr/>
        </p:nvSpPr>
        <p:spPr bwMode="auto">
          <a:xfrm>
            <a:off x="632520" y="1998364"/>
            <a:ext cx="43922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000" b="1">
                <a:solidFill>
                  <a:srgbClr val="0000CC"/>
                </a:solidFill>
                <a:latin typeface="+mn-lt"/>
                <a:ea typeface="黑体" pitchFamily="2" charset="-122"/>
              </a:rPr>
              <a:t>固</a:t>
            </a:r>
          </a:p>
          <a:p>
            <a:pPr defTabSz="762000" eaLnBrk="0" hangingPunct="0">
              <a:lnSpc>
                <a:spcPct val="90000"/>
              </a:lnSpc>
            </a:pPr>
            <a:r>
              <a:rPr kumimoji="1" lang="zh-CN" altLang="en-US" sz="2000" b="1">
                <a:solidFill>
                  <a:srgbClr val="0000CC"/>
                </a:solidFill>
                <a:latin typeface="+mn-lt"/>
                <a:ea typeface="黑体" pitchFamily="2" charset="-122"/>
              </a:rPr>
              <a:t>定</a:t>
            </a:r>
          </a:p>
          <a:p>
            <a:pPr defTabSz="762000" eaLnBrk="0" hangingPunct="0">
              <a:lnSpc>
                <a:spcPct val="90000"/>
              </a:lnSpc>
            </a:pPr>
            <a:r>
              <a:rPr kumimoji="1" lang="zh-CN" altLang="en-US" sz="2000" b="1">
                <a:solidFill>
                  <a:srgbClr val="0000CC"/>
                </a:solidFill>
                <a:latin typeface="+mn-lt"/>
                <a:ea typeface="黑体" pitchFamily="2" charset="-122"/>
              </a:rPr>
              <a:t>部</a:t>
            </a:r>
          </a:p>
          <a:p>
            <a:pPr defTabSz="762000" eaLnBrk="0" hangingPunct="0">
              <a:lnSpc>
                <a:spcPct val="90000"/>
              </a:lnSpc>
            </a:pPr>
            <a:r>
              <a:rPr kumimoji="1" lang="zh-CN" altLang="en-US" sz="2000" b="1">
                <a:solidFill>
                  <a:srgbClr val="0000CC"/>
                </a:solidFill>
                <a:latin typeface="+mn-lt"/>
                <a:ea typeface="黑体" pitchFamily="2" charset="-122"/>
              </a:rPr>
              <a:t>分</a:t>
            </a:r>
          </a:p>
        </p:txBody>
      </p:sp>
      <p:sp>
        <p:nvSpPr>
          <p:cNvPr id="379958" name="Rectangle 54"/>
          <p:cNvSpPr>
            <a:spLocks noChangeArrowheads="1"/>
          </p:cNvSpPr>
          <p:nvPr/>
        </p:nvSpPr>
        <p:spPr bwMode="auto">
          <a:xfrm>
            <a:off x="507339" y="3654126"/>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可变</a:t>
            </a:r>
          </a:p>
          <a:p>
            <a:pPr defTabSz="762000" eaLnBrk="0" hangingPunct="0"/>
            <a:r>
              <a:rPr kumimoji="1" lang="zh-CN" altLang="en-US" sz="2000" b="1">
                <a:solidFill>
                  <a:srgbClr val="0000CC"/>
                </a:solidFill>
                <a:latin typeface="+mn-lt"/>
                <a:ea typeface="黑体" pitchFamily="2" charset="-122"/>
              </a:rPr>
              <a:t>部分</a:t>
            </a:r>
          </a:p>
        </p:txBody>
      </p:sp>
      <p:sp>
        <p:nvSpPr>
          <p:cNvPr id="379910" name="Line 6"/>
          <p:cNvSpPr>
            <a:spLocks noChangeShapeType="1"/>
          </p:cNvSpPr>
          <p:nvPr/>
        </p:nvSpPr>
        <p:spPr bwMode="auto">
          <a:xfrm>
            <a:off x="2490259" y="5911551"/>
            <a:ext cx="587136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79912" name="Rectangle 8"/>
          <p:cNvSpPr>
            <a:spLocks noChangeArrowheads="1"/>
          </p:cNvSpPr>
          <p:nvPr/>
        </p:nvSpPr>
        <p:spPr bwMode="auto">
          <a:xfrm>
            <a:off x="3351875" y="1596727"/>
            <a:ext cx="2130821" cy="4349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94" name="Rectangle 90"/>
          <p:cNvSpPr>
            <a:spLocks noChangeArrowheads="1"/>
          </p:cNvSpPr>
          <p:nvPr/>
        </p:nvSpPr>
        <p:spPr bwMode="auto">
          <a:xfrm>
            <a:off x="2457583" y="5220989"/>
            <a:ext cx="1559851" cy="449262"/>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4" name="Rectangle 10"/>
          <p:cNvSpPr>
            <a:spLocks noChangeArrowheads="1"/>
          </p:cNvSpPr>
          <p:nvPr/>
        </p:nvSpPr>
        <p:spPr bwMode="auto">
          <a:xfrm>
            <a:off x="1231371" y="1587201"/>
            <a:ext cx="8519848" cy="2643188"/>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5" name="Rectangle 11"/>
          <p:cNvSpPr>
            <a:spLocks noChangeArrowheads="1"/>
          </p:cNvSpPr>
          <p:nvPr/>
        </p:nvSpPr>
        <p:spPr bwMode="auto">
          <a:xfrm>
            <a:off x="1246850" y="4241501"/>
            <a:ext cx="8485452" cy="681038"/>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6" name="Line 12"/>
          <p:cNvSpPr>
            <a:spLocks noChangeShapeType="1"/>
          </p:cNvSpPr>
          <p:nvPr/>
        </p:nvSpPr>
        <p:spPr bwMode="auto">
          <a:xfrm>
            <a:off x="1226212" y="2038051"/>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7" name="Line 13"/>
          <p:cNvSpPr>
            <a:spLocks noChangeShapeType="1"/>
          </p:cNvSpPr>
          <p:nvPr/>
        </p:nvSpPr>
        <p:spPr bwMode="auto">
          <a:xfrm>
            <a:off x="1226212" y="2480964"/>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8" name="Line 14"/>
          <p:cNvSpPr>
            <a:spLocks noChangeShapeType="1"/>
          </p:cNvSpPr>
          <p:nvPr/>
        </p:nvSpPr>
        <p:spPr bwMode="auto">
          <a:xfrm>
            <a:off x="1226212" y="2925464"/>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9" name="Line 15"/>
          <p:cNvSpPr>
            <a:spLocks noChangeShapeType="1"/>
          </p:cNvSpPr>
          <p:nvPr/>
        </p:nvSpPr>
        <p:spPr bwMode="auto">
          <a:xfrm>
            <a:off x="1226212" y="3363614"/>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0" name="Line 16"/>
          <p:cNvSpPr>
            <a:spLocks noChangeShapeType="1"/>
          </p:cNvSpPr>
          <p:nvPr/>
        </p:nvSpPr>
        <p:spPr bwMode="auto">
          <a:xfrm>
            <a:off x="1226212" y="3808114"/>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1" name="Line 17"/>
          <p:cNvSpPr>
            <a:spLocks noChangeShapeType="1"/>
          </p:cNvSpPr>
          <p:nvPr/>
        </p:nvSpPr>
        <p:spPr bwMode="auto">
          <a:xfrm>
            <a:off x="2275285" y="1595139"/>
            <a:ext cx="0" cy="442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2" name="Line 18"/>
          <p:cNvSpPr>
            <a:spLocks noChangeShapeType="1"/>
          </p:cNvSpPr>
          <p:nvPr/>
        </p:nvSpPr>
        <p:spPr bwMode="auto">
          <a:xfrm>
            <a:off x="3341556" y="1595139"/>
            <a:ext cx="0" cy="442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3" name="Line 19"/>
          <p:cNvSpPr>
            <a:spLocks noChangeShapeType="1"/>
          </p:cNvSpPr>
          <p:nvPr/>
        </p:nvSpPr>
        <p:spPr bwMode="auto">
          <a:xfrm>
            <a:off x="3341556" y="2490489"/>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4" name="Line 20"/>
          <p:cNvSpPr>
            <a:spLocks noChangeShapeType="1"/>
          </p:cNvSpPr>
          <p:nvPr/>
        </p:nvSpPr>
        <p:spPr bwMode="auto">
          <a:xfrm>
            <a:off x="5479256" y="1595139"/>
            <a:ext cx="0" cy="1327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5" name="Line 21"/>
          <p:cNvSpPr>
            <a:spLocks noChangeShapeType="1"/>
          </p:cNvSpPr>
          <p:nvPr/>
        </p:nvSpPr>
        <p:spPr bwMode="auto">
          <a:xfrm flipV="1">
            <a:off x="7615238" y="3803351"/>
            <a:ext cx="0" cy="4413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6" name="Line 22"/>
          <p:cNvSpPr>
            <a:spLocks noChangeShapeType="1"/>
          </p:cNvSpPr>
          <p:nvPr/>
        </p:nvSpPr>
        <p:spPr bwMode="auto">
          <a:xfrm>
            <a:off x="6347752" y="2047576"/>
            <a:ext cx="0" cy="4333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7" name="Rectangle 23"/>
          <p:cNvSpPr>
            <a:spLocks noChangeArrowheads="1"/>
          </p:cNvSpPr>
          <p:nvPr/>
        </p:nvSpPr>
        <p:spPr bwMode="auto">
          <a:xfrm>
            <a:off x="1169459" y="1207789"/>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a:t>
            </a:r>
          </a:p>
        </p:txBody>
      </p:sp>
      <p:sp>
        <p:nvSpPr>
          <p:cNvPr id="379928" name="Rectangle 24"/>
          <p:cNvSpPr>
            <a:spLocks noChangeArrowheads="1"/>
          </p:cNvSpPr>
          <p:nvPr/>
        </p:nvSpPr>
        <p:spPr bwMode="auto">
          <a:xfrm>
            <a:off x="2182416" y="1207789"/>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4</a:t>
            </a:r>
          </a:p>
        </p:txBody>
      </p:sp>
      <p:sp>
        <p:nvSpPr>
          <p:cNvPr id="379929" name="Rectangle 25"/>
          <p:cNvSpPr>
            <a:spLocks noChangeArrowheads="1"/>
          </p:cNvSpPr>
          <p:nvPr/>
        </p:nvSpPr>
        <p:spPr bwMode="auto">
          <a:xfrm>
            <a:off x="3260726" y="1207789"/>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8</a:t>
            </a:r>
          </a:p>
        </p:txBody>
      </p:sp>
      <p:sp>
        <p:nvSpPr>
          <p:cNvPr id="379930" name="Rectangle 26"/>
          <p:cNvSpPr>
            <a:spLocks noChangeArrowheads="1"/>
          </p:cNvSpPr>
          <p:nvPr/>
        </p:nvSpPr>
        <p:spPr bwMode="auto">
          <a:xfrm>
            <a:off x="5374350" y="1207789"/>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16</a:t>
            </a:r>
          </a:p>
        </p:txBody>
      </p:sp>
      <p:sp>
        <p:nvSpPr>
          <p:cNvPr id="379931" name="Rectangle 27"/>
          <p:cNvSpPr>
            <a:spLocks noChangeArrowheads="1"/>
          </p:cNvSpPr>
          <p:nvPr/>
        </p:nvSpPr>
        <p:spPr bwMode="auto">
          <a:xfrm>
            <a:off x="6237685" y="1207789"/>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19</a:t>
            </a:r>
          </a:p>
        </p:txBody>
      </p:sp>
      <p:sp>
        <p:nvSpPr>
          <p:cNvPr id="379932" name="Rectangle 28"/>
          <p:cNvSpPr>
            <a:spLocks noChangeArrowheads="1"/>
          </p:cNvSpPr>
          <p:nvPr/>
        </p:nvSpPr>
        <p:spPr bwMode="auto">
          <a:xfrm>
            <a:off x="7510331" y="1207789"/>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24</a:t>
            </a:r>
          </a:p>
        </p:txBody>
      </p:sp>
      <p:sp>
        <p:nvSpPr>
          <p:cNvPr id="379933" name="Rectangle 29"/>
          <p:cNvSpPr>
            <a:spLocks noChangeArrowheads="1"/>
          </p:cNvSpPr>
          <p:nvPr/>
        </p:nvSpPr>
        <p:spPr bwMode="auto">
          <a:xfrm>
            <a:off x="9365986" y="1207789"/>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31</a:t>
            </a:r>
          </a:p>
        </p:txBody>
      </p:sp>
      <p:sp>
        <p:nvSpPr>
          <p:cNvPr id="379934" name="Rectangle 30"/>
          <p:cNvSpPr>
            <a:spLocks noChangeArrowheads="1"/>
          </p:cNvSpPr>
          <p:nvPr/>
        </p:nvSpPr>
        <p:spPr bwMode="auto">
          <a:xfrm>
            <a:off x="1331120" y="1622126"/>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版 本</a:t>
            </a:r>
          </a:p>
        </p:txBody>
      </p:sp>
      <p:sp>
        <p:nvSpPr>
          <p:cNvPr id="379935" name="Rectangle 31"/>
          <p:cNvSpPr>
            <a:spLocks noChangeArrowheads="1"/>
          </p:cNvSpPr>
          <p:nvPr/>
        </p:nvSpPr>
        <p:spPr bwMode="auto">
          <a:xfrm>
            <a:off x="5542889" y="2098376"/>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标志</a:t>
            </a:r>
          </a:p>
        </p:txBody>
      </p:sp>
      <p:sp>
        <p:nvSpPr>
          <p:cNvPr id="379936" name="Rectangle 32"/>
          <p:cNvSpPr>
            <a:spLocks noChangeArrowheads="1"/>
          </p:cNvSpPr>
          <p:nvPr/>
        </p:nvSpPr>
        <p:spPr bwMode="auto">
          <a:xfrm>
            <a:off x="1544374" y="2503189"/>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生 存 时 间</a:t>
            </a:r>
          </a:p>
        </p:txBody>
      </p:sp>
      <p:sp>
        <p:nvSpPr>
          <p:cNvPr id="379937" name="Rectangle 33"/>
          <p:cNvSpPr>
            <a:spLocks noChangeArrowheads="1"/>
          </p:cNvSpPr>
          <p:nvPr/>
        </p:nvSpPr>
        <p:spPr bwMode="auto">
          <a:xfrm>
            <a:off x="3852334" y="2503189"/>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协    议</a:t>
            </a:r>
          </a:p>
        </p:txBody>
      </p:sp>
      <p:sp>
        <p:nvSpPr>
          <p:cNvPr id="379938" name="Rectangle 34"/>
          <p:cNvSpPr>
            <a:spLocks noChangeArrowheads="1"/>
          </p:cNvSpPr>
          <p:nvPr/>
        </p:nvSpPr>
        <p:spPr bwMode="auto">
          <a:xfrm>
            <a:off x="2784344" y="2098376"/>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标    识</a:t>
            </a:r>
          </a:p>
        </p:txBody>
      </p:sp>
      <p:sp>
        <p:nvSpPr>
          <p:cNvPr id="379939" name="Rectangle 35"/>
          <p:cNvSpPr>
            <a:spLocks noChangeArrowheads="1"/>
          </p:cNvSpPr>
          <p:nvPr/>
        </p:nvSpPr>
        <p:spPr bwMode="auto">
          <a:xfrm>
            <a:off x="3663157" y="1622126"/>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区 分 服 务</a:t>
            </a:r>
          </a:p>
        </p:txBody>
      </p:sp>
      <p:sp>
        <p:nvSpPr>
          <p:cNvPr id="379940" name="Rectangle 36"/>
          <p:cNvSpPr>
            <a:spLocks noChangeArrowheads="1"/>
          </p:cNvSpPr>
          <p:nvPr/>
        </p:nvSpPr>
        <p:spPr bwMode="auto">
          <a:xfrm>
            <a:off x="7049427" y="1622126"/>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总   长   度</a:t>
            </a:r>
          </a:p>
        </p:txBody>
      </p:sp>
      <p:sp>
        <p:nvSpPr>
          <p:cNvPr id="379941" name="Rectangle 37"/>
          <p:cNvSpPr>
            <a:spLocks noChangeArrowheads="1"/>
          </p:cNvSpPr>
          <p:nvPr/>
        </p:nvSpPr>
        <p:spPr bwMode="auto">
          <a:xfrm>
            <a:off x="7343511" y="2098376"/>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片   偏   移</a:t>
            </a:r>
          </a:p>
        </p:txBody>
      </p:sp>
      <p:sp>
        <p:nvSpPr>
          <p:cNvPr id="379942" name="Rectangle 38"/>
          <p:cNvSpPr>
            <a:spLocks noChangeArrowheads="1"/>
          </p:cNvSpPr>
          <p:nvPr/>
        </p:nvSpPr>
        <p:spPr bwMode="auto">
          <a:xfrm>
            <a:off x="8127736" y="3831926"/>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itchFamily="2" charset="-122"/>
              </a:rPr>
              <a:t>填    充</a:t>
            </a:r>
          </a:p>
        </p:txBody>
      </p:sp>
      <p:sp>
        <p:nvSpPr>
          <p:cNvPr id="379943" name="Rectangle 39"/>
          <p:cNvSpPr>
            <a:spLocks noChangeArrowheads="1"/>
          </p:cNvSpPr>
          <p:nvPr/>
        </p:nvSpPr>
        <p:spPr bwMode="auto">
          <a:xfrm>
            <a:off x="6419983" y="2503189"/>
            <a:ext cx="23195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   部   检   验   和</a:t>
            </a:r>
          </a:p>
        </p:txBody>
      </p:sp>
      <p:sp>
        <p:nvSpPr>
          <p:cNvPr id="379944" name="Rectangle 40"/>
          <p:cNvSpPr>
            <a:spLocks noChangeArrowheads="1"/>
          </p:cNvSpPr>
          <p:nvPr/>
        </p:nvSpPr>
        <p:spPr bwMode="auto">
          <a:xfrm>
            <a:off x="4784461" y="2961976"/>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源   地   址</a:t>
            </a:r>
          </a:p>
        </p:txBody>
      </p:sp>
      <p:sp>
        <p:nvSpPr>
          <p:cNvPr id="379945" name="Rectangle 41"/>
          <p:cNvSpPr>
            <a:spLocks noChangeArrowheads="1"/>
          </p:cNvSpPr>
          <p:nvPr/>
        </p:nvSpPr>
        <p:spPr bwMode="auto">
          <a:xfrm>
            <a:off x="4507575" y="3403301"/>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目   的   地   址</a:t>
            </a:r>
          </a:p>
        </p:txBody>
      </p:sp>
      <p:sp>
        <p:nvSpPr>
          <p:cNvPr id="379946" name="Rectangle 42"/>
          <p:cNvSpPr>
            <a:spLocks noChangeArrowheads="1"/>
          </p:cNvSpPr>
          <p:nvPr/>
        </p:nvSpPr>
        <p:spPr bwMode="auto">
          <a:xfrm>
            <a:off x="2414588" y="3831926"/>
            <a:ext cx="41742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itchFamily="2" charset="-122"/>
              </a:rPr>
              <a:t>可   选   字   段  （长   度   可   变）</a:t>
            </a:r>
          </a:p>
        </p:txBody>
      </p:sp>
      <p:sp>
        <p:nvSpPr>
          <p:cNvPr id="379947" name="Rectangle 43"/>
          <p:cNvSpPr>
            <a:spLocks noChangeArrowheads="1"/>
          </p:cNvSpPr>
          <p:nvPr/>
        </p:nvSpPr>
        <p:spPr bwMode="auto">
          <a:xfrm>
            <a:off x="658681" y="1193501"/>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位</a:t>
            </a:r>
          </a:p>
        </p:txBody>
      </p:sp>
      <p:sp>
        <p:nvSpPr>
          <p:cNvPr id="379948" name="Rectangle 44"/>
          <p:cNvSpPr>
            <a:spLocks noChangeArrowheads="1"/>
          </p:cNvSpPr>
          <p:nvPr/>
        </p:nvSpPr>
        <p:spPr bwMode="auto">
          <a:xfrm>
            <a:off x="2170378" y="1603076"/>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首部长度</a:t>
            </a:r>
          </a:p>
        </p:txBody>
      </p:sp>
      <p:grpSp>
        <p:nvGrpSpPr>
          <p:cNvPr id="379950" name="Group 46"/>
          <p:cNvGrpSpPr>
            <a:grpSpLocks/>
          </p:cNvGrpSpPr>
          <p:nvPr/>
        </p:nvGrpSpPr>
        <p:grpSpPr bwMode="auto">
          <a:xfrm>
            <a:off x="1159140" y="3973214"/>
            <a:ext cx="142743" cy="69850"/>
            <a:chOff x="833" y="3024"/>
            <a:chExt cx="78" cy="51"/>
          </a:xfrm>
        </p:grpSpPr>
        <p:sp>
          <p:nvSpPr>
            <p:cNvPr id="379951"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2" name="Line 48"/>
            <p:cNvSpPr>
              <a:spLocks noChangeShapeType="1"/>
            </p:cNvSpPr>
            <p:nvPr/>
          </p:nvSpPr>
          <p:spPr bwMode="auto">
            <a:xfrm>
              <a:off x="839" y="3030"/>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3" name="Line 49"/>
            <p:cNvSpPr>
              <a:spLocks noChangeShapeType="1"/>
            </p:cNvSpPr>
            <p:nvPr/>
          </p:nvSpPr>
          <p:spPr bwMode="auto">
            <a:xfrm>
              <a:off x="839" y="3075"/>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379954" name="Group 50"/>
          <p:cNvGrpSpPr>
            <a:grpSpLocks/>
          </p:cNvGrpSpPr>
          <p:nvPr/>
        </p:nvGrpSpPr>
        <p:grpSpPr bwMode="auto">
          <a:xfrm>
            <a:off x="9682428" y="3982740"/>
            <a:ext cx="142743" cy="66675"/>
            <a:chOff x="5432" y="3030"/>
            <a:chExt cx="78" cy="51"/>
          </a:xfrm>
        </p:grpSpPr>
        <p:sp>
          <p:nvSpPr>
            <p:cNvPr id="3799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6" name="Line 52"/>
            <p:cNvSpPr>
              <a:spLocks noChangeShapeType="1"/>
            </p:cNvSpPr>
            <p:nvPr/>
          </p:nvSpPr>
          <p:spPr bwMode="auto">
            <a:xfrm>
              <a:off x="5438" y="3036"/>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7" name="Line 53"/>
            <p:cNvSpPr>
              <a:spLocks noChangeShapeType="1"/>
            </p:cNvSpPr>
            <p:nvPr/>
          </p:nvSpPr>
          <p:spPr bwMode="auto">
            <a:xfrm>
              <a:off x="5438" y="3081"/>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379979" name="Rectangle 75"/>
          <p:cNvSpPr>
            <a:spLocks noChangeArrowheads="1"/>
          </p:cNvSpPr>
          <p:nvPr/>
        </p:nvSpPr>
        <p:spPr bwMode="auto">
          <a:xfrm>
            <a:off x="4129220" y="4374851"/>
            <a:ext cx="3150658"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itchFamily="2" charset="-122"/>
              </a:rPr>
              <a:t>数       据       部       分</a:t>
            </a:r>
          </a:p>
        </p:txBody>
      </p:sp>
      <p:sp>
        <p:nvSpPr>
          <p:cNvPr id="379984" name="Rectangle 80"/>
          <p:cNvSpPr>
            <a:spLocks noChangeArrowheads="1"/>
          </p:cNvSpPr>
          <p:nvPr/>
        </p:nvSpPr>
        <p:spPr bwMode="auto">
          <a:xfrm>
            <a:off x="4017433" y="5220989"/>
            <a:ext cx="4314958" cy="449262"/>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86" name="Rectangle 82"/>
          <p:cNvSpPr>
            <a:spLocks noChangeArrowheads="1"/>
          </p:cNvSpPr>
          <p:nvPr/>
        </p:nvSpPr>
        <p:spPr bwMode="auto">
          <a:xfrm>
            <a:off x="4634839" y="5238451"/>
            <a:ext cx="3353594"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itchFamily="2" charset="-122"/>
              </a:rPr>
              <a:t>数       据       部       分</a:t>
            </a:r>
          </a:p>
        </p:txBody>
      </p:sp>
      <p:sp>
        <p:nvSpPr>
          <p:cNvPr id="379987" name="Rectangle 83"/>
          <p:cNvSpPr>
            <a:spLocks noChangeArrowheads="1"/>
          </p:cNvSpPr>
          <p:nvPr/>
        </p:nvSpPr>
        <p:spPr bwMode="auto">
          <a:xfrm>
            <a:off x="2691475" y="5238451"/>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   部</a:t>
            </a:r>
          </a:p>
        </p:txBody>
      </p:sp>
      <p:sp>
        <p:nvSpPr>
          <p:cNvPr id="379989" name="Rectangle 85"/>
          <p:cNvSpPr>
            <a:spLocks noChangeArrowheads="1"/>
          </p:cNvSpPr>
          <p:nvPr/>
        </p:nvSpPr>
        <p:spPr bwMode="auto">
          <a:xfrm>
            <a:off x="4636558" y="5706764"/>
            <a:ext cx="1264963"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数据报</a:t>
            </a:r>
          </a:p>
        </p:txBody>
      </p:sp>
      <p:grpSp>
        <p:nvGrpSpPr>
          <p:cNvPr id="379998" name="Group 94"/>
          <p:cNvGrpSpPr>
            <a:grpSpLocks/>
          </p:cNvGrpSpPr>
          <p:nvPr/>
        </p:nvGrpSpPr>
        <p:grpSpPr bwMode="auto">
          <a:xfrm>
            <a:off x="265981" y="1566565"/>
            <a:ext cx="438547" cy="2663825"/>
            <a:chOff x="111" y="845"/>
            <a:chExt cx="255" cy="1678"/>
          </a:xfrm>
        </p:grpSpPr>
        <p:sp>
          <p:nvSpPr>
            <p:cNvPr id="379993" name="Line 89"/>
            <p:cNvSpPr>
              <a:spLocks noChangeShapeType="1"/>
            </p:cNvSpPr>
            <p:nvPr/>
          </p:nvSpPr>
          <p:spPr bwMode="auto">
            <a:xfrm>
              <a:off x="249" y="845"/>
              <a:ext cx="0" cy="1678"/>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79982" name="Rectangle 78"/>
            <p:cNvSpPr>
              <a:spLocks noChangeArrowheads="1"/>
            </p:cNvSpPr>
            <p:nvPr/>
          </p:nvSpPr>
          <p:spPr bwMode="auto">
            <a:xfrm>
              <a:off x="111" y="1389"/>
              <a:ext cx="255" cy="4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a:t>
              </a:r>
            </a:p>
            <a:p>
              <a:pPr defTabSz="762000" eaLnBrk="0" hangingPunct="0"/>
              <a:r>
                <a:rPr kumimoji="1" lang="zh-CN" altLang="en-US" sz="2000" b="1">
                  <a:solidFill>
                    <a:srgbClr val="0000CC"/>
                  </a:solidFill>
                  <a:latin typeface="+mn-lt"/>
                  <a:ea typeface="黑体" pitchFamily="2" charset="-122"/>
                </a:rPr>
                <a:t>部</a:t>
              </a:r>
            </a:p>
          </p:txBody>
        </p:sp>
      </p:grpSp>
      <p:grpSp>
        <p:nvGrpSpPr>
          <p:cNvPr id="379997" name="Group 93"/>
          <p:cNvGrpSpPr>
            <a:grpSpLocks/>
          </p:cNvGrpSpPr>
          <p:nvPr/>
        </p:nvGrpSpPr>
        <p:grpSpPr bwMode="auto">
          <a:xfrm>
            <a:off x="1209015" y="1566564"/>
            <a:ext cx="8554244" cy="4102100"/>
            <a:chOff x="703" y="845"/>
            <a:chExt cx="4974" cy="2584"/>
          </a:xfrm>
        </p:grpSpPr>
        <p:sp>
          <p:nvSpPr>
            <p:cNvPr id="379995" name="Rectangle 91"/>
            <p:cNvSpPr>
              <a:spLocks noChangeArrowheads="1"/>
            </p:cNvSpPr>
            <p:nvPr/>
          </p:nvSpPr>
          <p:spPr bwMode="auto">
            <a:xfrm>
              <a:off x="703" y="845"/>
              <a:ext cx="4974" cy="1427"/>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96" name="Rectangle 92"/>
            <p:cNvSpPr>
              <a:spLocks noChangeArrowheads="1"/>
            </p:cNvSpPr>
            <p:nvPr/>
          </p:nvSpPr>
          <p:spPr bwMode="auto">
            <a:xfrm>
              <a:off x="1426" y="3145"/>
              <a:ext cx="915" cy="284"/>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380001" name="AutoShape 97"/>
          <p:cNvSpPr>
            <a:spLocks/>
          </p:cNvSpPr>
          <p:nvPr/>
        </p:nvSpPr>
        <p:spPr bwMode="auto">
          <a:xfrm>
            <a:off x="998834" y="1638001"/>
            <a:ext cx="180579" cy="2160588"/>
          </a:xfrm>
          <a:prstGeom prst="leftBrace">
            <a:avLst>
              <a:gd name="adj1" fmla="val 108016"/>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380004" name="Group 100"/>
          <p:cNvGrpSpPr>
            <a:grpSpLocks/>
          </p:cNvGrpSpPr>
          <p:nvPr/>
        </p:nvGrpSpPr>
        <p:grpSpPr bwMode="auto">
          <a:xfrm>
            <a:off x="1783426" y="5741690"/>
            <a:ext cx="1209014" cy="855662"/>
            <a:chOff x="1037" y="3475"/>
            <a:chExt cx="703" cy="539"/>
          </a:xfrm>
        </p:grpSpPr>
        <p:sp>
          <p:nvSpPr>
            <p:cNvPr id="380002" name="Line 98"/>
            <p:cNvSpPr>
              <a:spLocks noChangeShapeType="1"/>
            </p:cNvSpPr>
            <p:nvPr/>
          </p:nvSpPr>
          <p:spPr bwMode="auto">
            <a:xfrm flipV="1">
              <a:off x="1428" y="3475"/>
              <a:ext cx="0" cy="317"/>
            </a:xfrm>
            <a:prstGeom prst="line">
              <a:avLst/>
            </a:prstGeom>
            <a:noFill/>
            <a:ln w="5715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80003" name="Rectangle 99"/>
            <p:cNvSpPr>
              <a:spLocks noChangeArrowheads="1"/>
            </p:cNvSpPr>
            <p:nvPr/>
          </p:nvSpPr>
          <p:spPr bwMode="auto">
            <a:xfrm>
              <a:off x="1037" y="3764"/>
              <a:ext cx="7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发送在前</a:t>
              </a:r>
            </a:p>
          </p:txBody>
        </p:sp>
      </p:grpSp>
      <p:sp>
        <p:nvSpPr>
          <p:cNvPr id="2" name="矩形 1"/>
          <p:cNvSpPr/>
          <p:nvPr/>
        </p:nvSpPr>
        <p:spPr>
          <a:xfrm>
            <a:off x="1715841" y="232192"/>
            <a:ext cx="6902414" cy="954107"/>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square">
            <a:spAutoFit/>
          </a:bodyPr>
          <a:lstStyle/>
          <a:p>
            <a:r>
              <a:rPr lang="zh-CN" altLang="en-US" sz="2800" b="1" dirty="0">
                <a:solidFill>
                  <a:srgbClr val="0000CC"/>
                </a:solidFill>
                <a:latin typeface="Arial" pitchFamily="34" charset="0"/>
                <a:ea typeface="黑体" pitchFamily="2" charset="-122"/>
              </a:rPr>
              <a:t>首部的前一部分是固定长度，共 </a:t>
            </a:r>
            <a:r>
              <a:rPr lang="en-US" altLang="zh-CN" sz="2800" b="1" dirty="0">
                <a:solidFill>
                  <a:srgbClr val="0000CC"/>
                </a:solidFill>
                <a:latin typeface="Arial" pitchFamily="34" charset="0"/>
                <a:ea typeface="黑体" pitchFamily="2" charset="-122"/>
              </a:rPr>
              <a:t>20 </a:t>
            </a:r>
            <a:r>
              <a:rPr lang="zh-CN" altLang="en-US" sz="2800" b="1" dirty="0">
                <a:solidFill>
                  <a:srgbClr val="0000CC"/>
                </a:solidFill>
                <a:latin typeface="Arial" pitchFamily="34" charset="0"/>
                <a:ea typeface="黑体" pitchFamily="2" charset="-122"/>
              </a:rPr>
              <a:t>字节，是所有 </a:t>
            </a:r>
            <a:r>
              <a:rPr lang="en-US" altLang="zh-CN" sz="2800" b="1" dirty="0">
                <a:solidFill>
                  <a:srgbClr val="0000CC"/>
                </a:solidFill>
                <a:latin typeface="Arial" pitchFamily="34" charset="0"/>
                <a:ea typeface="黑体" pitchFamily="2" charset="-122"/>
              </a:rPr>
              <a:t>IP </a:t>
            </a:r>
            <a:r>
              <a:rPr lang="zh-CN" altLang="en-US" sz="2800" b="1" dirty="0">
                <a:solidFill>
                  <a:srgbClr val="0000CC"/>
                </a:solidFill>
                <a:latin typeface="Arial" pitchFamily="34" charset="0"/>
                <a:ea typeface="黑体" pitchFamily="2" charset="-122"/>
              </a:rPr>
              <a:t>数据报必须具有的。</a:t>
            </a:r>
          </a:p>
        </p:txBody>
      </p:sp>
    </p:spTree>
    <p:extLst>
      <p:ext uri="{BB962C8B-B14F-4D97-AF65-F5344CB8AC3E}">
        <p14:creationId xmlns:p14="http://schemas.microsoft.com/office/powerpoint/2010/main" val="1689685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37999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4000" fill="hold" nodeType="afterEffect">
                                  <p:stCondLst>
                                    <p:cond delay="500"/>
                                  </p:stCondLst>
                                  <p:childTnLst>
                                    <p:anim calcmode="discrete" valueType="str">
                                      <p:cBhvr>
                                        <p:cTn id="9" dur="1000" fill="hold"/>
                                        <p:tgtEl>
                                          <p:spTgt spid="379997"/>
                                        </p:tgtEl>
                                        <p:attrNameLst>
                                          <p:attrName>style.visibility</p:attrName>
                                        </p:attrNameLst>
                                      </p:cBhvr>
                                      <p:tavLst>
                                        <p:tav tm="0">
                                          <p:val>
                                            <p:strVal val="hidden"/>
                                          </p:val>
                                        </p:tav>
                                        <p:tav tm="50000">
                                          <p:val>
                                            <p:strVal val="visible"/>
                                          </p:val>
                                        </p:tav>
                                      </p:tavLst>
                                    </p:anim>
                                  </p:childTnLst>
                                </p:cTn>
                              </p:par>
                              <p:par>
                                <p:cTn id="10" presetID="35" presetClass="emph" presetSubtype="0" repeatCount="4000" fill="hold" nodeType="withEffect">
                                  <p:stCondLst>
                                    <p:cond delay="500"/>
                                  </p:stCondLst>
                                  <p:childTnLst>
                                    <p:anim calcmode="discrete" valueType="str">
                                      <p:cBhvr>
                                        <p:cTn id="11" dur="1000" fill="hold"/>
                                        <p:tgtEl>
                                          <p:spTgt spid="37999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49" name="Rectangle 45"/>
          <p:cNvSpPr>
            <a:spLocks noChangeArrowheads="1"/>
          </p:cNvSpPr>
          <p:nvPr/>
        </p:nvSpPr>
        <p:spPr bwMode="auto">
          <a:xfrm>
            <a:off x="632520" y="2001615"/>
            <a:ext cx="43922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000" b="1">
                <a:solidFill>
                  <a:srgbClr val="0000CC"/>
                </a:solidFill>
                <a:latin typeface="+mn-lt"/>
                <a:ea typeface="黑体" pitchFamily="2" charset="-122"/>
              </a:rPr>
              <a:t>固</a:t>
            </a:r>
          </a:p>
          <a:p>
            <a:pPr defTabSz="762000" eaLnBrk="0" hangingPunct="0">
              <a:lnSpc>
                <a:spcPct val="90000"/>
              </a:lnSpc>
            </a:pPr>
            <a:r>
              <a:rPr kumimoji="1" lang="zh-CN" altLang="en-US" sz="2000" b="1">
                <a:solidFill>
                  <a:srgbClr val="0000CC"/>
                </a:solidFill>
                <a:latin typeface="+mn-lt"/>
                <a:ea typeface="黑体" pitchFamily="2" charset="-122"/>
              </a:rPr>
              <a:t>定</a:t>
            </a:r>
          </a:p>
          <a:p>
            <a:pPr defTabSz="762000" eaLnBrk="0" hangingPunct="0">
              <a:lnSpc>
                <a:spcPct val="90000"/>
              </a:lnSpc>
            </a:pPr>
            <a:r>
              <a:rPr kumimoji="1" lang="zh-CN" altLang="en-US" sz="2000" b="1">
                <a:solidFill>
                  <a:srgbClr val="0000CC"/>
                </a:solidFill>
                <a:latin typeface="+mn-lt"/>
                <a:ea typeface="黑体" pitchFamily="2" charset="-122"/>
              </a:rPr>
              <a:t>部</a:t>
            </a:r>
          </a:p>
          <a:p>
            <a:pPr defTabSz="762000" eaLnBrk="0" hangingPunct="0">
              <a:lnSpc>
                <a:spcPct val="90000"/>
              </a:lnSpc>
            </a:pPr>
            <a:r>
              <a:rPr kumimoji="1" lang="zh-CN" altLang="en-US" sz="2000" b="1">
                <a:solidFill>
                  <a:srgbClr val="0000CC"/>
                </a:solidFill>
                <a:latin typeface="+mn-lt"/>
                <a:ea typeface="黑体" pitchFamily="2" charset="-122"/>
              </a:rPr>
              <a:t>分</a:t>
            </a:r>
          </a:p>
        </p:txBody>
      </p:sp>
      <p:sp>
        <p:nvSpPr>
          <p:cNvPr id="379958" name="Rectangle 54"/>
          <p:cNvSpPr>
            <a:spLocks noChangeArrowheads="1"/>
          </p:cNvSpPr>
          <p:nvPr/>
        </p:nvSpPr>
        <p:spPr bwMode="auto">
          <a:xfrm>
            <a:off x="507339" y="3657377"/>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可变</a:t>
            </a:r>
          </a:p>
          <a:p>
            <a:pPr defTabSz="762000" eaLnBrk="0" hangingPunct="0"/>
            <a:r>
              <a:rPr kumimoji="1" lang="zh-CN" altLang="en-US" sz="2000" b="1">
                <a:solidFill>
                  <a:srgbClr val="0000CC"/>
                </a:solidFill>
                <a:latin typeface="+mn-lt"/>
                <a:ea typeface="黑体" pitchFamily="2" charset="-122"/>
              </a:rPr>
              <a:t>部分</a:t>
            </a:r>
          </a:p>
        </p:txBody>
      </p:sp>
      <p:sp>
        <p:nvSpPr>
          <p:cNvPr id="379910" name="Line 6"/>
          <p:cNvSpPr>
            <a:spLocks noChangeShapeType="1"/>
          </p:cNvSpPr>
          <p:nvPr/>
        </p:nvSpPr>
        <p:spPr bwMode="auto">
          <a:xfrm>
            <a:off x="2490259" y="5914802"/>
            <a:ext cx="587136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79912" name="Rectangle 8"/>
          <p:cNvSpPr>
            <a:spLocks noChangeArrowheads="1"/>
          </p:cNvSpPr>
          <p:nvPr/>
        </p:nvSpPr>
        <p:spPr bwMode="auto">
          <a:xfrm>
            <a:off x="3351875" y="1599978"/>
            <a:ext cx="2130821" cy="4349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94" name="Rectangle 90"/>
          <p:cNvSpPr>
            <a:spLocks noChangeArrowheads="1"/>
          </p:cNvSpPr>
          <p:nvPr/>
        </p:nvSpPr>
        <p:spPr bwMode="auto">
          <a:xfrm>
            <a:off x="2457583" y="5224240"/>
            <a:ext cx="1559851" cy="449262"/>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4" name="Rectangle 10"/>
          <p:cNvSpPr>
            <a:spLocks noChangeArrowheads="1"/>
          </p:cNvSpPr>
          <p:nvPr/>
        </p:nvSpPr>
        <p:spPr bwMode="auto">
          <a:xfrm>
            <a:off x="1231371" y="1590452"/>
            <a:ext cx="8519848" cy="2643188"/>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5" name="Rectangle 11"/>
          <p:cNvSpPr>
            <a:spLocks noChangeArrowheads="1"/>
          </p:cNvSpPr>
          <p:nvPr/>
        </p:nvSpPr>
        <p:spPr bwMode="auto">
          <a:xfrm>
            <a:off x="1246850" y="4244752"/>
            <a:ext cx="8485452" cy="681038"/>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6" name="Line 12"/>
          <p:cNvSpPr>
            <a:spLocks noChangeShapeType="1"/>
          </p:cNvSpPr>
          <p:nvPr/>
        </p:nvSpPr>
        <p:spPr bwMode="auto">
          <a:xfrm>
            <a:off x="1226212" y="2041302"/>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7" name="Line 13"/>
          <p:cNvSpPr>
            <a:spLocks noChangeShapeType="1"/>
          </p:cNvSpPr>
          <p:nvPr/>
        </p:nvSpPr>
        <p:spPr bwMode="auto">
          <a:xfrm>
            <a:off x="1226212" y="2484215"/>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8" name="Line 14"/>
          <p:cNvSpPr>
            <a:spLocks noChangeShapeType="1"/>
          </p:cNvSpPr>
          <p:nvPr/>
        </p:nvSpPr>
        <p:spPr bwMode="auto">
          <a:xfrm>
            <a:off x="1226212" y="2928715"/>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9" name="Line 15"/>
          <p:cNvSpPr>
            <a:spLocks noChangeShapeType="1"/>
          </p:cNvSpPr>
          <p:nvPr/>
        </p:nvSpPr>
        <p:spPr bwMode="auto">
          <a:xfrm>
            <a:off x="1226212" y="3366865"/>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0" name="Line 16"/>
          <p:cNvSpPr>
            <a:spLocks noChangeShapeType="1"/>
          </p:cNvSpPr>
          <p:nvPr/>
        </p:nvSpPr>
        <p:spPr bwMode="auto">
          <a:xfrm>
            <a:off x="1226212" y="3811365"/>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1" name="Line 17"/>
          <p:cNvSpPr>
            <a:spLocks noChangeShapeType="1"/>
          </p:cNvSpPr>
          <p:nvPr/>
        </p:nvSpPr>
        <p:spPr bwMode="auto">
          <a:xfrm>
            <a:off x="2275285" y="1598390"/>
            <a:ext cx="0" cy="442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2" name="Line 18"/>
          <p:cNvSpPr>
            <a:spLocks noChangeShapeType="1"/>
          </p:cNvSpPr>
          <p:nvPr/>
        </p:nvSpPr>
        <p:spPr bwMode="auto">
          <a:xfrm>
            <a:off x="3341556" y="1598390"/>
            <a:ext cx="0" cy="442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3" name="Line 19"/>
          <p:cNvSpPr>
            <a:spLocks noChangeShapeType="1"/>
          </p:cNvSpPr>
          <p:nvPr/>
        </p:nvSpPr>
        <p:spPr bwMode="auto">
          <a:xfrm>
            <a:off x="3341556" y="2493740"/>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4" name="Line 20"/>
          <p:cNvSpPr>
            <a:spLocks noChangeShapeType="1"/>
          </p:cNvSpPr>
          <p:nvPr/>
        </p:nvSpPr>
        <p:spPr bwMode="auto">
          <a:xfrm>
            <a:off x="5479256" y="1598390"/>
            <a:ext cx="0" cy="1327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5" name="Line 21"/>
          <p:cNvSpPr>
            <a:spLocks noChangeShapeType="1"/>
          </p:cNvSpPr>
          <p:nvPr/>
        </p:nvSpPr>
        <p:spPr bwMode="auto">
          <a:xfrm flipV="1">
            <a:off x="7615238" y="3806602"/>
            <a:ext cx="0" cy="4413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6" name="Line 22"/>
          <p:cNvSpPr>
            <a:spLocks noChangeShapeType="1"/>
          </p:cNvSpPr>
          <p:nvPr/>
        </p:nvSpPr>
        <p:spPr bwMode="auto">
          <a:xfrm>
            <a:off x="6347752" y="2050827"/>
            <a:ext cx="0" cy="4333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7" name="Rectangle 23"/>
          <p:cNvSpPr>
            <a:spLocks noChangeArrowheads="1"/>
          </p:cNvSpPr>
          <p:nvPr/>
        </p:nvSpPr>
        <p:spPr bwMode="auto">
          <a:xfrm>
            <a:off x="1169459" y="121104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a:t>
            </a:r>
          </a:p>
        </p:txBody>
      </p:sp>
      <p:sp>
        <p:nvSpPr>
          <p:cNvPr id="379928" name="Rectangle 24"/>
          <p:cNvSpPr>
            <a:spLocks noChangeArrowheads="1"/>
          </p:cNvSpPr>
          <p:nvPr/>
        </p:nvSpPr>
        <p:spPr bwMode="auto">
          <a:xfrm>
            <a:off x="2182416" y="121104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4</a:t>
            </a:r>
          </a:p>
        </p:txBody>
      </p:sp>
      <p:sp>
        <p:nvSpPr>
          <p:cNvPr id="379929" name="Rectangle 25"/>
          <p:cNvSpPr>
            <a:spLocks noChangeArrowheads="1"/>
          </p:cNvSpPr>
          <p:nvPr/>
        </p:nvSpPr>
        <p:spPr bwMode="auto">
          <a:xfrm>
            <a:off x="3260726" y="121104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8</a:t>
            </a:r>
          </a:p>
        </p:txBody>
      </p:sp>
      <p:sp>
        <p:nvSpPr>
          <p:cNvPr id="379930" name="Rectangle 26"/>
          <p:cNvSpPr>
            <a:spLocks noChangeArrowheads="1"/>
          </p:cNvSpPr>
          <p:nvPr/>
        </p:nvSpPr>
        <p:spPr bwMode="auto">
          <a:xfrm>
            <a:off x="5374350" y="121104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16</a:t>
            </a:r>
          </a:p>
        </p:txBody>
      </p:sp>
      <p:sp>
        <p:nvSpPr>
          <p:cNvPr id="379931" name="Rectangle 27"/>
          <p:cNvSpPr>
            <a:spLocks noChangeArrowheads="1"/>
          </p:cNvSpPr>
          <p:nvPr/>
        </p:nvSpPr>
        <p:spPr bwMode="auto">
          <a:xfrm>
            <a:off x="6237685" y="121104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19</a:t>
            </a:r>
          </a:p>
        </p:txBody>
      </p:sp>
      <p:sp>
        <p:nvSpPr>
          <p:cNvPr id="379932" name="Rectangle 28"/>
          <p:cNvSpPr>
            <a:spLocks noChangeArrowheads="1"/>
          </p:cNvSpPr>
          <p:nvPr/>
        </p:nvSpPr>
        <p:spPr bwMode="auto">
          <a:xfrm>
            <a:off x="7510331" y="121104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24</a:t>
            </a:r>
          </a:p>
        </p:txBody>
      </p:sp>
      <p:sp>
        <p:nvSpPr>
          <p:cNvPr id="379933" name="Rectangle 29"/>
          <p:cNvSpPr>
            <a:spLocks noChangeArrowheads="1"/>
          </p:cNvSpPr>
          <p:nvPr/>
        </p:nvSpPr>
        <p:spPr bwMode="auto">
          <a:xfrm>
            <a:off x="9365986" y="121104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31</a:t>
            </a:r>
          </a:p>
        </p:txBody>
      </p:sp>
      <p:sp>
        <p:nvSpPr>
          <p:cNvPr id="379934" name="Rectangle 30"/>
          <p:cNvSpPr>
            <a:spLocks noChangeArrowheads="1"/>
          </p:cNvSpPr>
          <p:nvPr/>
        </p:nvSpPr>
        <p:spPr bwMode="auto">
          <a:xfrm>
            <a:off x="1331120" y="1625377"/>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版 本</a:t>
            </a:r>
          </a:p>
        </p:txBody>
      </p:sp>
      <p:sp>
        <p:nvSpPr>
          <p:cNvPr id="379935" name="Rectangle 31"/>
          <p:cNvSpPr>
            <a:spLocks noChangeArrowheads="1"/>
          </p:cNvSpPr>
          <p:nvPr/>
        </p:nvSpPr>
        <p:spPr bwMode="auto">
          <a:xfrm>
            <a:off x="5542889" y="2101627"/>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标志</a:t>
            </a:r>
          </a:p>
        </p:txBody>
      </p:sp>
      <p:sp>
        <p:nvSpPr>
          <p:cNvPr id="379936" name="Rectangle 32"/>
          <p:cNvSpPr>
            <a:spLocks noChangeArrowheads="1"/>
          </p:cNvSpPr>
          <p:nvPr/>
        </p:nvSpPr>
        <p:spPr bwMode="auto">
          <a:xfrm>
            <a:off x="1544374" y="2506440"/>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生 存 时 间</a:t>
            </a:r>
          </a:p>
        </p:txBody>
      </p:sp>
      <p:sp>
        <p:nvSpPr>
          <p:cNvPr id="379937" name="Rectangle 33"/>
          <p:cNvSpPr>
            <a:spLocks noChangeArrowheads="1"/>
          </p:cNvSpPr>
          <p:nvPr/>
        </p:nvSpPr>
        <p:spPr bwMode="auto">
          <a:xfrm>
            <a:off x="3852334" y="2506440"/>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协    议</a:t>
            </a:r>
          </a:p>
        </p:txBody>
      </p:sp>
      <p:sp>
        <p:nvSpPr>
          <p:cNvPr id="379938" name="Rectangle 34"/>
          <p:cNvSpPr>
            <a:spLocks noChangeArrowheads="1"/>
          </p:cNvSpPr>
          <p:nvPr/>
        </p:nvSpPr>
        <p:spPr bwMode="auto">
          <a:xfrm>
            <a:off x="2784344" y="2101627"/>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标    识</a:t>
            </a:r>
          </a:p>
        </p:txBody>
      </p:sp>
      <p:sp>
        <p:nvSpPr>
          <p:cNvPr id="379939" name="Rectangle 35"/>
          <p:cNvSpPr>
            <a:spLocks noChangeArrowheads="1"/>
          </p:cNvSpPr>
          <p:nvPr/>
        </p:nvSpPr>
        <p:spPr bwMode="auto">
          <a:xfrm>
            <a:off x="3663157" y="1625377"/>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区 分 服 务</a:t>
            </a:r>
          </a:p>
        </p:txBody>
      </p:sp>
      <p:sp>
        <p:nvSpPr>
          <p:cNvPr id="379940" name="Rectangle 36"/>
          <p:cNvSpPr>
            <a:spLocks noChangeArrowheads="1"/>
          </p:cNvSpPr>
          <p:nvPr/>
        </p:nvSpPr>
        <p:spPr bwMode="auto">
          <a:xfrm>
            <a:off x="7049427" y="162537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总   长   度</a:t>
            </a:r>
          </a:p>
        </p:txBody>
      </p:sp>
      <p:sp>
        <p:nvSpPr>
          <p:cNvPr id="379941" name="Rectangle 37"/>
          <p:cNvSpPr>
            <a:spLocks noChangeArrowheads="1"/>
          </p:cNvSpPr>
          <p:nvPr/>
        </p:nvSpPr>
        <p:spPr bwMode="auto">
          <a:xfrm>
            <a:off x="7343511" y="210162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片   偏   移</a:t>
            </a:r>
          </a:p>
        </p:txBody>
      </p:sp>
      <p:sp>
        <p:nvSpPr>
          <p:cNvPr id="379942" name="Rectangle 38"/>
          <p:cNvSpPr>
            <a:spLocks noChangeArrowheads="1"/>
          </p:cNvSpPr>
          <p:nvPr/>
        </p:nvSpPr>
        <p:spPr bwMode="auto">
          <a:xfrm>
            <a:off x="8127736" y="3835177"/>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itchFamily="2" charset="-122"/>
              </a:rPr>
              <a:t>填    充</a:t>
            </a:r>
          </a:p>
        </p:txBody>
      </p:sp>
      <p:sp>
        <p:nvSpPr>
          <p:cNvPr id="379943" name="Rectangle 39"/>
          <p:cNvSpPr>
            <a:spLocks noChangeArrowheads="1"/>
          </p:cNvSpPr>
          <p:nvPr/>
        </p:nvSpPr>
        <p:spPr bwMode="auto">
          <a:xfrm>
            <a:off x="6419983" y="2506440"/>
            <a:ext cx="23195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   部   检   验   和</a:t>
            </a:r>
          </a:p>
        </p:txBody>
      </p:sp>
      <p:sp>
        <p:nvSpPr>
          <p:cNvPr id="379944" name="Rectangle 40"/>
          <p:cNvSpPr>
            <a:spLocks noChangeArrowheads="1"/>
          </p:cNvSpPr>
          <p:nvPr/>
        </p:nvSpPr>
        <p:spPr bwMode="auto">
          <a:xfrm>
            <a:off x="4784461" y="296522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源   地   址</a:t>
            </a:r>
          </a:p>
        </p:txBody>
      </p:sp>
      <p:sp>
        <p:nvSpPr>
          <p:cNvPr id="379945" name="Rectangle 41"/>
          <p:cNvSpPr>
            <a:spLocks noChangeArrowheads="1"/>
          </p:cNvSpPr>
          <p:nvPr/>
        </p:nvSpPr>
        <p:spPr bwMode="auto">
          <a:xfrm>
            <a:off x="4507575" y="3406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目   的   地   址</a:t>
            </a:r>
          </a:p>
        </p:txBody>
      </p:sp>
      <p:sp>
        <p:nvSpPr>
          <p:cNvPr id="379946" name="Rectangle 42"/>
          <p:cNvSpPr>
            <a:spLocks noChangeArrowheads="1"/>
          </p:cNvSpPr>
          <p:nvPr/>
        </p:nvSpPr>
        <p:spPr bwMode="auto">
          <a:xfrm>
            <a:off x="2414588" y="3835177"/>
            <a:ext cx="41742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itchFamily="2" charset="-122"/>
              </a:rPr>
              <a:t>可   选   字   段  （长   度   可   变）</a:t>
            </a:r>
          </a:p>
        </p:txBody>
      </p:sp>
      <p:sp>
        <p:nvSpPr>
          <p:cNvPr id="379947" name="Rectangle 43"/>
          <p:cNvSpPr>
            <a:spLocks noChangeArrowheads="1"/>
          </p:cNvSpPr>
          <p:nvPr/>
        </p:nvSpPr>
        <p:spPr bwMode="auto">
          <a:xfrm>
            <a:off x="658681" y="119675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位</a:t>
            </a:r>
          </a:p>
        </p:txBody>
      </p:sp>
      <p:sp>
        <p:nvSpPr>
          <p:cNvPr id="379948" name="Rectangle 44"/>
          <p:cNvSpPr>
            <a:spLocks noChangeArrowheads="1"/>
          </p:cNvSpPr>
          <p:nvPr/>
        </p:nvSpPr>
        <p:spPr bwMode="auto">
          <a:xfrm>
            <a:off x="2170378" y="1606327"/>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首部长度</a:t>
            </a:r>
          </a:p>
        </p:txBody>
      </p:sp>
      <p:grpSp>
        <p:nvGrpSpPr>
          <p:cNvPr id="379950" name="Group 46"/>
          <p:cNvGrpSpPr>
            <a:grpSpLocks/>
          </p:cNvGrpSpPr>
          <p:nvPr/>
        </p:nvGrpSpPr>
        <p:grpSpPr bwMode="auto">
          <a:xfrm>
            <a:off x="1159140" y="3976465"/>
            <a:ext cx="142743" cy="69850"/>
            <a:chOff x="833" y="3024"/>
            <a:chExt cx="78" cy="51"/>
          </a:xfrm>
        </p:grpSpPr>
        <p:sp>
          <p:nvSpPr>
            <p:cNvPr id="379951"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2" name="Line 48"/>
            <p:cNvSpPr>
              <a:spLocks noChangeShapeType="1"/>
            </p:cNvSpPr>
            <p:nvPr/>
          </p:nvSpPr>
          <p:spPr bwMode="auto">
            <a:xfrm>
              <a:off x="839" y="3030"/>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3" name="Line 49"/>
            <p:cNvSpPr>
              <a:spLocks noChangeShapeType="1"/>
            </p:cNvSpPr>
            <p:nvPr/>
          </p:nvSpPr>
          <p:spPr bwMode="auto">
            <a:xfrm>
              <a:off x="839" y="3075"/>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379954" name="Group 50"/>
          <p:cNvGrpSpPr>
            <a:grpSpLocks/>
          </p:cNvGrpSpPr>
          <p:nvPr/>
        </p:nvGrpSpPr>
        <p:grpSpPr bwMode="auto">
          <a:xfrm>
            <a:off x="9682428" y="3985991"/>
            <a:ext cx="142743" cy="66675"/>
            <a:chOff x="5432" y="3030"/>
            <a:chExt cx="78" cy="51"/>
          </a:xfrm>
        </p:grpSpPr>
        <p:sp>
          <p:nvSpPr>
            <p:cNvPr id="3799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6" name="Line 52"/>
            <p:cNvSpPr>
              <a:spLocks noChangeShapeType="1"/>
            </p:cNvSpPr>
            <p:nvPr/>
          </p:nvSpPr>
          <p:spPr bwMode="auto">
            <a:xfrm>
              <a:off x="5438" y="3036"/>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7" name="Line 53"/>
            <p:cNvSpPr>
              <a:spLocks noChangeShapeType="1"/>
            </p:cNvSpPr>
            <p:nvPr/>
          </p:nvSpPr>
          <p:spPr bwMode="auto">
            <a:xfrm>
              <a:off x="5438" y="3081"/>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379979" name="Rectangle 75"/>
          <p:cNvSpPr>
            <a:spLocks noChangeArrowheads="1"/>
          </p:cNvSpPr>
          <p:nvPr/>
        </p:nvSpPr>
        <p:spPr bwMode="auto">
          <a:xfrm>
            <a:off x="4129220" y="4378102"/>
            <a:ext cx="3150658"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itchFamily="2" charset="-122"/>
              </a:rPr>
              <a:t>数       据       部       分</a:t>
            </a:r>
          </a:p>
        </p:txBody>
      </p:sp>
      <p:sp>
        <p:nvSpPr>
          <p:cNvPr id="379984" name="Rectangle 80"/>
          <p:cNvSpPr>
            <a:spLocks noChangeArrowheads="1"/>
          </p:cNvSpPr>
          <p:nvPr/>
        </p:nvSpPr>
        <p:spPr bwMode="auto">
          <a:xfrm>
            <a:off x="4017433" y="5224240"/>
            <a:ext cx="4314958" cy="449262"/>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86" name="Rectangle 82"/>
          <p:cNvSpPr>
            <a:spLocks noChangeArrowheads="1"/>
          </p:cNvSpPr>
          <p:nvPr/>
        </p:nvSpPr>
        <p:spPr bwMode="auto">
          <a:xfrm>
            <a:off x="4634839" y="5241702"/>
            <a:ext cx="3353594"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itchFamily="2" charset="-122"/>
              </a:rPr>
              <a:t>数       据       部       分</a:t>
            </a:r>
          </a:p>
        </p:txBody>
      </p:sp>
      <p:sp>
        <p:nvSpPr>
          <p:cNvPr id="379987" name="Rectangle 83"/>
          <p:cNvSpPr>
            <a:spLocks noChangeArrowheads="1"/>
          </p:cNvSpPr>
          <p:nvPr/>
        </p:nvSpPr>
        <p:spPr bwMode="auto">
          <a:xfrm>
            <a:off x="2691475" y="5241702"/>
            <a:ext cx="91050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   部</a:t>
            </a:r>
          </a:p>
        </p:txBody>
      </p:sp>
      <p:sp>
        <p:nvSpPr>
          <p:cNvPr id="379989" name="Rectangle 85"/>
          <p:cNvSpPr>
            <a:spLocks noChangeArrowheads="1"/>
          </p:cNvSpPr>
          <p:nvPr/>
        </p:nvSpPr>
        <p:spPr bwMode="auto">
          <a:xfrm>
            <a:off x="4636558" y="5710015"/>
            <a:ext cx="1264963" cy="39754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数据报</a:t>
            </a:r>
          </a:p>
        </p:txBody>
      </p:sp>
      <p:grpSp>
        <p:nvGrpSpPr>
          <p:cNvPr id="379998" name="Group 94"/>
          <p:cNvGrpSpPr>
            <a:grpSpLocks/>
          </p:cNvGrpSpPr>
          <p:nvPr/>
        </p:nvGrpSpPr>
        <p:grpSpPr bwMode="auto">
          <a:xfrm>
            <a:off x="265981" y="1569816"/>
            <a:ext cx="438547" cy="2663825"/>
            <a:chOff x="111" y="845"/>
            <a:chExt cx="255" cy="1678"/>
          </a:xfrm>
        </p:grpSpPr>
        <p:sp>
          <p:nvSpPr>
            <p:cNvPr id="379993" name="Line 89"/>
            <p:cNvSpPr>
              <a:spLocks noChangeShapeType="1"/>
            </p:cNvSpPr>
            <p:nvPr/>
          </p:nvSpPr>
          <p:spPr bwMode="auto">
            <a:xfrm>
              <a:off x="249" y="845"/>
              <a:ext cx="0" cy="1678"/>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79982" name="Rectangle 78"/>
            <p:cNvSpPr>
              <a:spLocks noChangeArrowheads="1"/>
            </p:cNvSpPr>
            <p:nvPr/>
          </p:nvSpPr>
          <p:spPr bwMode="auto">
            <a:xfrm>
              <a:off x="111" y="1389"/>
              <a:ext cx="255" cy="4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a:t>
              </a:r>
            </a:p>
            <a:p>
              <a:pPr defTabSz="762000" eaLnBrk="0" hangingPunct="0"/>
              <a:r>
                <a:rPr kumimoji="1" lang="zh-CN" altLang="en-US" sz="2000" b="1">
                  <a:solidFill>
                    <a:srgbClr val="0000CC"/>
                  </a:solidFill>
                  <a:latin typeface="+mn-lt"/>
                  <a:ea typeface="黑体" pitchFamily="2" charset="-122"/>
                </a:rPr>
                <a:t>部</a:t>
              </a:r>
            </a:p>
          </p:txBody>
        </p:sp>
      </p:grpSp>
      <p:grpSp>
        <p:nvGrpSpPr>
          <p:cNvPr id="379997" name="Group 93"/>
          <p:cNvGrpSpPr>
            <a:grpSpLocks/>
          </p:cNvGrpSpPr>
          <p:nvPr/>
        </p:nvGrpSpPr>
        <p:grpSpPr bwMode="auto">
          <a:xfrm>
            <a:off x="1209015" y="3811365"/>
            <a:ext cx="8554244" cy="1860550"/>
            <a:chOff x="703" y="2257"/>
            <a:chExt cx="4974" cy="1172"/>
          </a:xfrm>
        </p:grpSpPr>
        <p:sp>
          <p:nvSpPr>
            <p:cNvPr id="379995" name="Rectangle 91"/>
            <p:cNvSpPr>
              <a:spLocks noChangeArrowheads="1"/>
            </p:cNvSpPr>
            <p:nvPr/>
          </p:nvSpPr>
          <p:spPr bwMode="auto">
            <a:xfrm>
              <a:off x="703" y="2257"/>
              <a:ext cx="4974" cy="265"/>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96" name="Rectangle 92"/>
            <p:cNvSpPr>
              <a:spLocks noChangeArrowheads="1"/>
            </p:cNvSpPr>
            <p:nvPr/>
          </p:nvSpPr>
          <p:spPr bwMode="auto">
            <a:xfrm>
              <a:off x="1426" y="3145"/>
              <a:ext cx="915" cy="284"/>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380001" name="AutoShape 97"/>
          <p:cNvSpPr>
            <a:spLocks/>
          </p:cNvSpPr>
          <p:nvPr/>
        </p:nvSpPr>
        <p:spPr bwMode="auto">
          <a:xfrm>
            <a:off x="998834" y="1641252"/>
            <a:ext cx="180579" cy="2160588"/>
          </a:xfrm>
          <a:prstGeom prst="leftBrace">
            <a:avLst>
              <a:gd name="adj1" fmla="val 108016"/>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380004" name="Group 100"/>
          <p:cNvGrpSpPr>
            <a:grpSpLocks/>
          </p:cNvGrpSpPr>
          <p:nvPr/>
        </p:nvGrpSpPr>
        <p:grpSpPr bwMode="auto">
          <a:xfrm>
            <a:off x="1783426" y="5744941"/>
            <a:ext cx="1209014" cy="855662"/>
            <a:chOff x="1037" y="3475"/>
            <a:chExt cx="703" cy="539"/>
          </a:xfrm>
        </p:grpSpPr>
        <p:sp>
          <p:nvSpPr>
            <p:cNvPr id="380002" name="Line 98"/>
            <p:cNvSpPr>
              <a:spLocks noChangeShapeType="1"/>
            </p:cNvSpPr>
            <p:nvPr/>
          </p:nvSpPr>
          <p:spPr bwMode="auto">
            <a:xfrm flipV="1">
              <a:off x="1428" y="3475"/>
              <a:ext cx="0" cy="317"/>
            </a:xfrm>
            <a:prstGeom prst="line">
              <a:avLst/>
            </a:prstGeom>
            <a:noFill/>
            <a:ln w="5715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80003" name="Rectangle 99"/>
            <p:cNvSpPr>
              <a:spLocks noChangeArrowheads="1"/>
            </p:cNvSpPr>
            <p:nvPr/>
          </p:nvSpPr>
          <p:spPr bwMode="auto">
            <a:xfrm>
              <a:off x="1037" y="3764"/>
              <a:ext cx="7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发送在前</a:t>
              </a:r>
            </a:p>
          </p:txBody>
        </p:sp>
      </p:grpSp>
      <p:sp>
        <p:nvSpPr>
          <p:cNvPr id="2" name="矩形 1"/>
          <p:cNvSpPr/>
          <p:nvPr/>
        </p:nvSpPr>
        <p:spPr>
          <a:xfrm>
            <a:off x="2275285" y="251937"/>
            <a:ext cx="5852451" cy="584775"/>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square">
            <a:spAutoFit/>
          </a:bodyPr>
          <a:lstStyle/>
          <a:p>
            <a:r>
              <a:rPr lang="zh-CN" altLang="en-US" sz="3200" b="1" dirty="0">
                <a:solidFill>
                  <a:srgbClr val="0000CC"/>
                </a:solidFill>
                <a:latin typeface="Arial" pitchFamily="34" charset="0"/>
                <a:ea typeface="黑体" pitchFamily="2" charset="-122"/>
              </a:rPr>
              <a:t>可选字段，其长度是可变的</a:t>
            </a:r>
          </a:p>
        </p:txBody>
      </p:sp>
    </p:spTree>
    <p:extLst>
      <p:ext uri="{BB962C8B-B14F-4D97-AF65-F5344CB8AC3E}">
        <p14:creationId xmlns:p14="http://schemas.microsoft.com/office/powerpoint/2010/main" val="10463121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37999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4000" fill="hold" nodeType="afterEffect">
                                  <p:stCondLst>
                                    <p:cond delay="500"/>
                                  </p:stCondLst>
                                  <p:childTnLst>
                                    <p:anim calcmode="discrete" valueType="str">
                                      <p:cBhvr>
                                        <p:cTn id="9" dur="1000" fill="hold"/>
                                        <p:tgtEl>
                                          <p:spTgt spid="379997"/>
                                        </p:tgtEl>
                                        <p:attrNameLst>
                                          <p:attrName>style.visibility</p:attrName>
                                        </p:attrNameLst>
                                      </p:cBhvr>
                                      <p:tavLst>
                                        <p:tav tm="0">
                                          <p:val>
                                            <p:strVal val="hidden"/>
                                          </p:val>
                                        </p:tav>
                                        <p:tav tm="50000">
                                          <p:val>
                                            <p:strVal val="visible"/>
                                          </p:val>
                                        </p:tav>
                                      </p:tavLst>
                                    </p:anim>
                                  </p:childTnLst>
                                </p:cTn>
                              </p:par>
                              <p:par>
                                <p:cTn id="10" presetID="35" presetClass="emph" presetSubtype="0" repeatCount="4000" fill="hold" nodeType="withEffect">
                                  <p:stCondLst>
                                    <p:cond delay="500"/>
                                  </p:stCondLst>
                                  <p:childTnLst>
                                    <p:anim calcmode="discrete" valueType="str">
                                      <p:cBhvr>
                                        <p:cTn id="11" dur="1000" fill="hold"/>
                                        <p:tgtEl>
                                          <p:spTgt spid="37999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49" name="Rectangle 45"/>
          <p:cNvSpPr>
            <a:spLocks noChangeArrowheads="1"/>
          </p:cNvSpPr>
          <p:nvPr/>
        </p:nvSpPr>
        <p:spPr bwMode="auto">
          <a:xfrm>
            <a:off x="632520" y="2022373"/>
            <a:ext cx="43922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000" b="1">
                <a:solidFill>
                  <a:srgbClr val="0000CC"/>
                </a:solidFill>
                <a:latin typeface="+mn-lt"/>
                <a:ea typeface="黑体" pitchFamily="2" charset="-122"/>
              </a:rPr>
              <a:t>固</a:t>
            </a:r>
          </a:p>
          <a:p>
            <a:pPr defTabSz="762000" eaLnBrk="0" hangingPunct="0">
              <a:lnSpc>
                <a:spcPct val="90000"/>
              </a:lnSpc>
            </a:pPr>
            <a:r>
              <a:rPr kumimoji="1" lang="zh-CN" altLang="en-US" sz="2000" b="1">
                <a:solidFill>
                  <a:srgbClr val="0000CC"/>
                </a:solidFill>
                <a:latin typeface="+mn-lt"/>
                <a:ea typeface="黑体" pitchFamily="2" charset="-122"/>
              </a:rPr>
              <a:t>定</a:t>
            </a:r>
          </a:p>
          <a:p>
            <a:pPr defTabSz="762000" eaLnBrk="0" hangingPunct="0">
              <a:lnSpc>
                <a:spcPct val="90000"/>
              </a:lnSpc>
            </a:pPr>
            <a:r>
              <a:rPr kumimoji="1" lang="zh-CN" altLang="en-US" sz="2000" b="1">
                <a:solidFill>
                  <a:srgbClr val="0000CC"/>
                </a:solidFill>
                <a:latin typeface="+mn-lt"/>
                <a:ea typeface="黑体" pitchFamily="2" charset="-122"/>
              </a:rPr>
              <a:t>部</a:t>
            </a:r>
          </a:p>
          <a:p>
            <a:pPr defTabSz="762000" eaLnBrk="0" hangingPunct="0">
              <a:lnSpc>
                <a:spcPct val="90000"/>
              </a:lnSpc>
            </a:pPr>
            <a:r>
              <a:rPr kumimoji="1" lang="zh-CN" altLang="en-US" sz="2000" b="1">
                <a:solidFill>
                  <a:srgbClr val="0000CC"/>
                </a:solidFill>
                <a:latin typeface="+mn-lt"/>
                <a:ea typeface="黑体" pitchFamily="2" charset="-122"/>
              </a:rPr>
              <a:t>分</a:t>
            </a:r>
          </a:p>
        </p:txBody>
      </p:sp>
      <p:sp>
        <p:nvSpPr>
          <p:cNvPr id="379958" name="Rectangle 54"/>
          <p:cNvSpPr>
            <a:spLocks noChangeArrowheads="1"/>
          </p:cNvSpPr>
          <p:nvPr/>
        </p:nvSpPr>
        <p:spPr bwMode="auto">
          <a:xfrm>
            <a:off x="507339" y="3678135"/>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可变</a:t>
            </a:r>
          </a:p>
          <a:p>
            <a:pPr defTabSz="762000" eaLnBrk="0" hangingPunct="0"/>
            <a:r>
              <a:rPr kumimoji="1" lang="zh-CN" altLang="en-US" sz="2000" b="1">
                <a:solidFill>
                  <a:srgbClr val="0000CC"/>
                </a:solidFill>
                <a:latin typeface="+mn-lt"/>
                <a:ea typeface="黑体" pitchFamily="2" charset="-122"/>
              </a:rPr>
              <a:t>部分</a:t>
            </a:r>
          </a:p>
        </p:txBody>
      </p:sp>
      <p:sp>
        <p:nvSpPr>
          <p:cNvPr id="379912" name="Rectangle 8"/>
          <p:cNvSpPr>
            <a:spLocks noChangeArrowheads="1"/>
          </p:cNvSpPr>
          <p:nvPr/>
        </p:nvSpPr>
        <p:spPr bwMode="auto">
          <a:xfrm>
            <a:off x="3351875" y="1620736"/>
            <a:ext cx="2130821" cy="4349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4" name="Rectangle 10"/>
          <p:cNvSpPr>
            <a:spLocks noChangeArrowheads="1"/>
          </p:cNvSpPr>
          <p:nvPr/>
        </p:nvSpPr>
        <p:spPr bwMode="auto">
          <a:xfrm>
            <a:off x="1231371" y="1611210"/>
            <a:ext cx="8519848" cy="2643188"/>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5" name="Rectangle 11"/>
          <p:cNvSpPr>
            <a:spLocks noChangeArrowheads="1"/>
          </p:cNvSpPr>
          <p:nvPr/>
        </p:nvSpPr>
        <p:spPr bwMode="auto">
          <a:xfrm>
            <a:off x="1246850" y="4265510"/>
            <a:ext cx="8485452" cy="681038"/>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6" name="Line 12"/>
          <p:cNvSpPr>
            <a:spLocks noChangeShapeType="1"/>
          </p:cNvSpPr>
          <p:nvPr/>
        </p:nvSpPr>
        <p:spPr bwMode="auto">
          <a:xfrm>
            <a:off x="1226212" y="2062060"/>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7" name="Line 13"/>
          <p:cNvSpPr>
            <a:spLocks noChangeShapeType="1"/>
          </p:cNvSpPr>
          <p:nvPr/>
        </p:nvSpPr>
        <p:spPr bwMode="auto">
          <a:xfrm>
            <a:off x="1226212" y="2504973"/>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8" name="Line 14"/>
          <p:cNvSpPr>
            <a:spLocks noChangeShapeType="1"/>
          </p:cNvSpPr>
          <p:nvPr/>
        </p:nvSpPr>
        <p:spPr bwMode="auto">
          <a:xfrm>
            <a:off x="1226212" y="2949473"/>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9" name="Line 15"/>
          <p:cNvSpPr>
            <a:spLocks noChangeShapeType="1"/>
          </p:cNvSpPr>
          <p:nvPr/>
        </p:nvSpPr>
        <p:spPr bwMode="auto">
          <a:xfrm>
            <a:off x="1226212" y="3387623"/>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0" name="Line 16"/>
          <p:cNvSpPr>
            <a:spLocks noChangeShapeType="1"/>
          </p:cNvSpPr>
          <p:nvPr/>
        </p:nvSpPr>
        <p:spPr bwMode="auto">
          <a:xfrm>
            <a:off x="1226212" y="3832123"/>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1" name="Line 17"/>
          <p:cNvSpPr>
            <a:spLocks noChangeShapeType="1"/>
          </p:cNvSpPr>
          <p:nvPr/>
        </p:nvSpPr>
        <p:spPr bwMode="auto">
          <a:xfrm>
            <a:off x="2275285" y="1619148"/>
            <a:ext cx="0" cy="442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2" name="Line 18"/>
          <p:cNvSpPr>
            <a:spLocks noChangeShapeType="1"/>
          </p:cNvSpPr>
          <p:nvPr/>
        </p:nvSpPr>
        <p:spPr bwMode="auto">
          <a:xfrm>
            <a:off x="3341556" y="1619148"/>
            <a:ext cx="0" cy="442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3" name="Line 19"/>
          <p:cNvSpPr>
            <a:spLocks noChangeShapeType="1"/>
          </p:cNvSpPr>
          <p:nvPr/>
        </p:nvSpPr>
        <p:spPr bwMode="auto">
          <a:xfrm>
            <a:off x="3341556" y="2514498"/>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4" name="Line 20"/>
          <p:cNvSpPr>
            <a:spLocks noChangeShapeType="1"/>
          </p:cNvSpPr>
          <p:nvPr/>
        </p:nvSpPr>
        <p:spPr bwMode="auto">
          <a:xfrm>
            <a:off x="5479256" y="1619148"/>
            <a:ext cx="0" cy="1327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5" name="Line 21"/>
          <p:cNvSpPr>
            <a:spLocks noChangeShapeType="1"/>
          </p:cNvSpPr>
          <p:nvPr/>
        </p:nvSpPr>
        <p:spPr bwMode="auto">
          <a:xfrm flipV="1">
            <a:off x="7615238" y="3827360"/>
            <a:ext cx="0" cy="4413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6" name="Line 22"/>
          <p:cNvSpPr>
            <a:spLocks noChangeShapeType="1"/>
          </p:cNvSpPr>
          <p:nvPr/>
        </p:nvSpPr>
        <p:spPr bwMode="auto">
          <a:xfrm>
            <a:off x="6347752" y="2071585"/>
            <a:ext cx="0" cy="4333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7" name="Rectangle 23"/>
          <p:cNvSpPr>
            <a:spLocks noChangeArrowheads="1"/>
          </p:cNvSpPr>
          <p:nvPr/>
        </p:nvSpPr>
        <p:spPr bwMode="auto">
          <a:xfrm>
            <a:off x="1169459" y="1231798"/>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a:t>
            </a:r>
          </a:p>
        </p:txBody>
      </p:sp>
      <p:sp>
        <p:nvSpPr>
          <p:cNvPr id="379928" name="Rectangle 24"/>
          <p:cNvSpPr>
            <a:spLocks noChangeArrowheads="1"/>
          </p:cNvSpPr>
          <p:nvPr/>
        </p:nvSpPr>
        <p:spPr bwMode="auto">
          <a:xfrm>
            <a:off x="2182416" y="1231798"/>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4</a:t>
            </a:r>
          </a:p>
        </p:txBody>
      </p:sp>
      <p:sp>
        <p:nvSpPr>
          <p:cNvPr id="379929" name="Rectangle 25"/>
          <p:cNvSpPr>
            <a:spLocks noChangeArrowheads="1"/>
          </p:cNvSpPr>
          <p:nvPr/>
        </p:nvSpPr>
        <p:spPr bwMode="auto">
          <a:xfrm>
            <a:off x="3260726" y="1231798"/>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8</a:t>
            </a:r>
          </a:p>
        </p:txBody>
      </p:sp>
      <p:sp>
        <p:nvSpPr>
          <p:cNvPr id="379930" name="Rectangle 26"/>
          <p:cNvSpPr>
            <a:spLocks noChangeArrowheads="1"/>
          </p:cNvSpPr>
          <p:nvPr/>
        </p:nvSpPr>
        <p:spPr bwMode="auto">
          <a:xfrm>
            <a:off x="5374350" y="1231798"/>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16</a:t>
            </a:r>
          </a:p>
        </p:txBody>
      </p:sp>
      <p:sp>
        <p:nvSpPr>
          <p:cNvPr id="379931" name="Rectangle 27"/>
          <p:cNvSpPr>
            <a:spLocks noChangeArrowheads="1"/>
          </p:cNvSpPr>
          <p:nvPr/>
        </p:nvSpPr>
        <p:spPr bwMode="auto">
          <a:xfrm>
            <a:off x="6237685" y="1231798"/>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19</a:t>
            </a:r>
          </a:p>
        </p:txBody>
      </p:sp>
      <p:sp>
        <p:nvSpPr>
          <p:cNvPr id="379932" name="Rectangle 28"/>
          <p:cNvSpPr>
            <a:spLocks noChangeArrowheads="1"/>
          </p:cNvSpPr>
          <p:nvPr/>
        </p:nvSpPr>
        <p:spPr bwMode="auto">
          <a:xfrm>
            <a:off x="7510331" y="1231798"/>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24</a:t>
            </a:r>
          </a:p>
        </p:txBody>
      </p:sp>
      <p:sp>
        <p:nvSpPr>
          <p:cNvPr id="379933" name="Rectangle 29"/>
          <p:cNvSpPr>
            <a:spLocks noChangeArrowheads="1"/>
          </p:cNvSpPr>
          <p:nvPr/>
        </p:nvSpPr>
        <p:spPr bwMode="auto">
          <a:xfrm>
            <a:off x="9365986" y="1231798"/>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31</a:t>
            </a:r>
          </a:p>
        </p:txBody>
      </p:sp>
      <p:sp>
        <p:nvSpPr>
          <p:cNvPr id="379934" name="Rectangle 30"/>
          <p:cNvSpPr>
            <a:spLocks noChangeArrowheads="1"/>
          </p:cNvSpPr>
          <p:nvPr/>
        </p:nvSpPr>
        <p:spPr bwMode="auto">
          <a:xfrm>
            <a:off x="1331120" y="1646135"/>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版 本</a:t>
            </a:r>
          </a:p>
        </p:txBody>
      </p:sp>
      <p:sp>
        <p:nvSpPr>
          <p:cNvPr id="379935" name="Rectangle 31"/>
          <p:cNvSpPr>
            <a:spLocks noChangeArrowheads="1"/>
          </p:cNvSpPr>
          <p:nvPr/>
        </p:nvSpPr>
        <p:spPr bwMode="auto">
          <a:xfrm>
            <a:off x="5542889" y="2122385"/>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标志</a:t>
            </a:r>
          </a:p>
        </p:txBody>
      </p:sp>
      <p:sp>
        <p:nvSpPr>
          <p:cNvPr id="379936" name="Rectangle 32"/>
          <p:cNvSpPr>
            <a:spLocks noChangeArrowheads="1"/>
          </p:cNvSpPr>
          <p:nvPr/>
        </p:nvSpPr>
        <p:spPr bwMode="auto">
          <a:xfrm>
            <a:off x="1544374" y="2527198"/>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生 存 时 间</a:t>
            </a:r>
          </a:p>
        </p:txBody>
      </p:sp>
      <p:sp>
        <p:nvSpPr>
          <p:cNvPr id="379937" name="Rectangle 33"/>
          <p:cNvSpPr>
            <a:spLocks noChangeArrowheads="1"/>
          </p:cNvSpPr>
          <p:nvPr/>
        </p:nvSpPr>
        <p:spPr bwMode="auto">
          <a:xfrm>
            <a:off x="3852334" y="252719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协    议</a:t>
            </a:r>
          </a:p>
        </p:txBody>
      </p:sp>
      <p:sp>
        <p:nvSpPr>
          <p:cNvPr id="379938" name="Rectangle 34"/>
          <p:cNvSpPr>
            <a:spLocks noChangeArrowheads="1"/>
          </p:cNvSpPr>
          <p:nvPr/>
        </p:nvSpPr>
        <p:spPr bwMode="auto">
          <a:xfrm>
            <a:off x="2784344" y="2122385"/>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标    识</a:t>
            </a:r>
          </a:p>
        </p:txBody>
      </p:sp>
      <p:sp>
        <p:nvSpPr>
          <p:cNvPr id="379939" name="Rectangle 35"/>
          <p:cNvSpPr>
            <a:spLocks noChangeArrowheads="1"/>
          </p:cNvSpPr>
          <p:nvPr/>
        </p:nvSpPr>
        <p:spPr bwMode="auto">
          <a:xfrm>
            <a:off x="3663157" y="1646135"/>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区 分 服 务</a:t>
            </a:r>
          </a:p>
        </p:txBody>
      </p:sp>
      <p:sp>
        <p:nvSpPr>
          <p:cNvPr id="379940" name="Rectangle 36"/>
          <p:cNvSpPr>
            <a:spLocks noChangeArrowheads="1"/>
          </p:cNvSpPr>
          <p:nvPr/>
        </p:nvSpPr>
        <p:spPr bwMode="auto">
          <a:xfrm>
            <a:off x="7049427" y="1646135"/>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总   长   度</a:t>
            </a:r>
          </a:p>
        </p:txBody>
      </p:sp>
      <p:sp>
        <p:nvSpPr>
          <p:cNvPr id="379941" name="Rectangle 37"/>
          <p:cNvSpPr>
            <a:spLocks noChangeArrowheads="1"/>
          </p:cNvSpPr>
          <p:nvPr/>
        </p:nvSpPr>
        <p:spPr bwMode="auto">
          <a:xfrm>
            <a:off x="7343511" y="2122385"/>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片   偏   移</a:t>
            </a:r>
          </a:p>
        </p:txBody>
      </p:sp>
      <p:sp>
        <p:nvSpPr>
          <p:cNvPr id="379942" name="Rectangle 38"/>
          <p:cNvSpPr>
            <a:spLocks noChangeArrowheads="1"/>
          </p:cNvSpPr>
          <p:nvPr/>
        </p:nvSpPr>
        <p:spPr bwMode="auto">
          <a:xfrm>
            <a:off x="8127736" y="3855935"/>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itchFamily="2" charset="-122"/>
              </a:rPr>
              <a:t>填    充</a:t>
            </a:r>
          </a:p>
        </p:txBody>
      </p:sp>
      <p:sp>
        <p:nvSpPr>
          <p:cNvPr id="379943" name="Rectangle 39"/>
          <p:cNvSpPr>
            <a:spLocks noChangeArrowheads="1"/>
          </p:cNvSpPr>
          <p:nvPr/>
        </p:nvSpPr>
        <p:spPr bwMode="auto">
          <a:xfrm>
            <a:off x="6419983" y="2527198"/>
            <a:ext cx="23195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   部   检   验   和</a:t>
            </a:r>
          </a:p>
        </p:txBody>
      </p:sp>
      <p:sp>
        <p:nvSpPr>
          <p:cNvPr id="379944" name="Rectangle 40"/>
          <p:cNvSpPr>
            <a:spLocks noChangeArrowheads="1"/>
          </p:cNvSpPr>
          <p:nvPr/>
        </p:nvSpPr>
        <p:spPr bwMode="auto">
          <a:xfrm>
            <a:off x="4784461" y="2985985"/>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源   地   址</a:t>
            </a:r>
          </a:p>
        </p:txBody>
      </p:sp>
      <p:sp>
        <p:nvSpPr>
          <p:cNvPr id="379945" name="Rectangle 41"/>
          <p:cNvSpPr>
            <a:spLocks noChangeArrowheads="1"/>
          </p:cNvSpPr>
          <p:nvPr/>
        </p:nvSpPr>
        <p:spPr bwMode="auto">
          <a:xfrm>
            <a:off x="4507575" y="3427310"/>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目   的   地   址</a:t>
            </a:r>
          </a:p>
        </p:txBody>
      </p:sp>
      <p:sp>
        <p:nvSpPr>
          <p:cNvPr id="379946" name="Rectangle 42"/>
          <p:cNvSpPr>
            <a:spLocks noChangeArrowheads="1"/>
          </p:cNvSpPr>
          <p:nvPr/>
        </p:nvSpPr>
        <p:spPr bwMode="auto">
          <a:xfrm>
            <a:off x="2414588" y="3855935"/>
            <a:ext cx="41742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itchFamily="2" charset="-122"/>
              </a:rPr>
              <a:t>可   选   字   段  （长   度   可   变）</a:t>
            </a:r>
          </a:p>
        </p:txBody>
      </p:sp>
      <p:sp>
        <p:nvSpPr>
          <p:cNvPr id="379947" name="Rectangle 43"/>
          <p:cNvSpPr>
            <a:spLocks noChangeArrowheads="1"/>
          </p:cNvSpPr>
          <p:nvPr/>
        </p:nvSpPr>
        <p:spPr bwMode="auto">
          <a:xfrm>
            <a:off x="658681" y="1217510"/>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位</a:t>
            </a:r>
          </a:p>
        </p:txBody>
      </p:sp>
      <p:sp>
        <p:nvSpPr>
          <p:cNvPr id="379948" name="Rectangle 44"/>
          <p:cNvSpPr>
            <a:spLocks noChangeArrowheads="1"/>
          </p:cNvSpPr>
          <p:nvPr/>
        </p:nvSpPr>
        <p:spPr bwMode="auto">
          <a:xfrm>
            <a:off x="2170378" y="1627085"/>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首部长度</a:t>
            </a:r>
          </a:p>
        </p:txBody>
      </p:sp>
      <p:grpSp>
        <p:nvGrpSpPr>
          <p:cNvPr id="379950" name="Group 46"/>
          <p:cNvGrpSpPr>
            <a:grpSpLocks/>
          </p:cNvGrpSpPr>
          <p:nvPr/>
        </p:nvGrpSpPr>
        <p:grpSpPr bwMode="auto">
          <a:xfrm>
            <a:off x="1159140" y="3997223"/>
            <a:ext cx="142743" cy="69850"/>
            <a:chOff x="833" y="3024"/>
            <a:chExt cx="78" cy="51"/>
          </a:xfrm>
        </p:grpSpPr>
        <p:sp>
          <p:nvSpPr>
            <p:cNvPr id="379951"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2" name="Line 48"/>
            <p:cNvSpPr>
              <a:spLocks noChangeShapeType="1"/>
            </p:cNvSpPr>
            <p:nvPr/>
          </p:nvSpPr>
          <p:spPr bwMode="auto">
            <a:xfrm>
              <a:off x="839" y="3030"/>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3" name="Line 49"/>
            <p:cNvSpPr>
              <a:spLocks noChangeShapeType="1"/>
            </p:cNvSpPr>
            <p:nvPr/>
          </p:nvSpPr>
          <p:spPr bwMode="auto">
            <a:xfrm>
              <a:off x="839" y="3075"/>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379954" name="Group 50"/>
          <p:cNvGrpSpPr>
            <a:grpSpLocks/>
          </p:cNvGrpSpPr>
          <p:nvPr/>
        </p:nvGrpSpPr>
        <p:grpSpPr bwMode="auto">
          <a:xfrm>
            <a:off x="9682428" y="4006749"/>
            <a:ext cx="142743" cy="66675"/>
            <a:chOff x="5432" y="3030"/>
            <a:chExt cx="78" cy="51"/>
          </a:xfrm>
        </p:grpSpPr>
        <p:sp>
          <p:nvSpPr>
            <p:cNvPr id="3799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6" name="Line 52"/>
            <p:cNvSpPr>
              <a:spLocks noChangeShapeType="1"/>
            </p:cNvSpPr>
            <p:nvPr/>
          </p:nvSpPr>
          <p:spPr bwMode="auto">
            <a:xfrm>
              <a:off x="5438" y="3036"/>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7" name="Line 53"/>
            <p:cNvSpPr>
              <a:spLocks noChangeShapeType="1"/>
            </p:cNvSpPr>
            <p:nvPr/>
          </p:nvSpPr>
          <p:spPr bwMode="auto">
            <a:xfrm>
              <a:off x="5438" y="3081"/>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379979" name="Rectangle 75"/>
          <p:cNvSpPr>
            <a:spLocks noChangeArrowheads="1"/>
          </p:cNvSpPr>
          <p:nvPr/>
        </p:nvSpPr>
        <p:spPr bwMode="auto">
          <a:xfrm>
            <a:off x="4129220" y="4398860"/>
            <a:ext cx="3150658"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itchFamily="2" charset="-122"/>
              </a:rPr>
              <a:t>数       据       部       分</a:t>
            </a:r>
          </a:p>
        </p:txBody>
      </p:sp>
      <p:grpSp>
        <p:nvGrpSpPr>
          <p:cNvPr id="379998" name="Group 94"/>
          <p:cNvGrpSpPr>
            <a:grpSpLocks/>
          </p:cNvGrpSpPr>
          <p:nvPr/>
        </p:nvGrpSpPr>
        <p:grpSpPr bwMode="auto">
          <a:xfrm>
            <a:off x="265981" y="1590574"/>
            <a:ext cx="438547" cy="2663825"/>
            <a:chOff x="111" y="845"/>
            <a:chExt cx="255" cy="1678"/>
          </a:xfrm>
        </p:grpSpPr>
        <p:sp>
          <p:nvSpPr>
            <p:cNvPr id="379993" name="Line 89"/>
            <p:cNvSpPr>
              <a:spLocks noChangeShapeType="1"/>
            </p:cNvSpPr>
            <p:nvPr/>
          </p:nvSpPr>
          <p:spPr bwMode="auto">
            <a:xfrm>
              <a:off x="249" y="845"/>
              <a:ext cx="0" cy="1678"/>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79982" name="Rectangle 78"/>
            <p:cNvSpPr>
              <a:spLocks noChangeArrowheads="1"/>
            </p:cNvSpPr>
            <p:nvPr/>
          </p:nvSpPr>
          <p:spPr bwMode="auto">
            <a:xfrm>
              <a:off x="111" y="1389"/>
              <a:ext cx="255" cy="4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a:t>
              </a:r>
            </a:p>
            <a:p>
              <a:pPr defTabSz="762000" eaLnBrk="0" hangingPunct="0"/>
              <a:r>
                <a:rPr kumimoji="1" lang="zh-CN" altLang="en-US" sz="2000" b="1">
                  <a:solidFill>
                    <a:srgbClr val="0000CC"/>
                  </a:solidFill>
                  <a:latin typeface="+mn-lt"/>
                  <a:ea typeface="黑体" pitchFamily="2" charset="-122"/>
                </a:rPr>
                <a:t>部</a:t>
              </a:r>
            </a:p>
          </p:txBody>
        </p:sp>
      </p:grpSp>
      <p:sp>
        <p:nvSpPr>
          <p:cNvPr id="380001" name="AutoShape 97"/>
          <p:cNvSpPr>
            <a:spLocks/>
          </p:cNvSpPr>
          <p:nvPr/>
        </p:nvSpPr>
        <p:spPr bwMode="auto">
          <a:xfrm>
            <a:off x="998834" y="1662010"/>
            <a:ext cx="180579" cy="2160588"/>
          </a:xfrm>
          <a:prstGeom prst="leftBrace">
            <a:avLst>
              <a:gd name="adj1" fmla="val 108016"/>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67" name="Group 90"/>
          <p:cNvGrpSpPr>
            <a:grpSpLocks/>
          </p:cNvGrpSpPr>
          <p:nvPr/>
        </p:nvGrpSpPr>
        <p:grpSpPr bwMode="auto">
          <a:xfrm>
            <a:off x="1209015" y="1590574"/>
            <a:ext cx="5620278" cy="4430714"/>
            <a:chOff x="703" y="845"/>
            <a:chExt cx="3268" cy="2791"/>
          </a:xfrm>
        </p:grpSpPr>
        <p:sp>
          <p:nvSpPr>
            <p:cNvPr id="68" name="Text Box 85"/>
            <p:cNvSpPr txBox="1">
              <a:spLocks noChangeArrowheads="1"/>
            </p:cNvSpPr>
            <p:nvPr/>
          </p:nvSpPr>
          <p:spPr bwMode="auto">
            <a:xfrm>
              <a:off x="884" y="3113"/>
              <a:ext cx="3087"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latin typeface="+mn-lt"/>
                  <a:ea typeface="黑体" pitchFamily="2" charset="-122"/>
                </a:rPr>
                <a:t>版本</a:t>
              </a:r>
              <a:r>
                <a:rPr lang="en-US" altLang="zh-CN" sz="2400" b="1" dirty="0">
                  <a:solidFill>
                    <a:srgbClr val="0000CC"/>
                  </a:solidFill>
                  <a:latin typeface="+mn-lt"/>
                  <a:ea typeface="黑体" pitchFamily="2" charset="-122"/>
                </a:rPr>
                <a:t>——</a:t>
              </a:r>
              <a:r>
                <a:rPr lang="zh-CN" altLang="en-US" sz="2400" b="1" dirty="0">
                  <a:solidFill>
                    <a:srgbClr val="0000CC"/>
                  </a:solidFill>
                  <a:latin typeface="+mn-lt"/>
                  <a:ea typeface="黑体" pitchFamily="2" charset="-122"/>
                </a:rPr>
                <a:t>占 </a:t>
              </a:r>
              <a:r>
                <a:rPr lang="en-US" altLang="zh-CN" sz="2400" b="1" dirty="0">
                  <a:solidFill>
                    <a:srgbClr val="0000CC"/>
                  </a:solidFill>
                  <a:latin typeface="+mn-lt"/>
                  <a:ea typeface="黑体" pitchFamily="2" charset="-122"/>
                </a:rPr>
                <a:t>4 </a:t>
              </a:r>
              <a:r>
                <a:rPr lang="zh-CN" altLang="en-US" sz="2400" b="1" dirty="0">
                  <a:solidFill>
                    <a:srgbClr val="0000CC"/>
                  </a:solidFill>
                  <a:latin typeface="+mn-lt"/>
                  <a:ea typeface="黑体" pitchFamily="2" charset="-122"/>
                </a:rPr>
                <a:t>位，指 </a:t>
              </a:r>
              <a:r>
                <a:rPr lang="en-US" altLang="zh-CN" sz="2400" b="1" dirty="0">
                  <a:solidFill>
                    <a:srgbClr val="0000CC"/>
                  </a:solidFill>
                  <a:latin typeface="+mn-lt"/>
                  <a:ea typeface="黑体" pitchFamily="2" charset="-122"/>
                </a:rPr>
                <a:t>IP </a:t>
              </a:r>
              <a:r>
                <a:rPr lang="zh-CN" altLang="en-US" sz="2400" b="1" dirty="0">
                  <a:solidFill>
                    <a:srgbClr val="0000CC"/>
                  </a:solidFill>
                  <a:latin typeface="+mn-lt"/>
                  <a:ea typeface="黑体" pitchFamily="2" charset="-122"/>
                </a:rPr>
                <a:t>协议的版本。</a:t>
              </a:r>
            </a:p>
            <a:p>
              <a:r>
                <a:rPr lang="zh-CN" altLang="en-US" sz="2400" b="1" dirty="0">
                  <a:solidFill>
                    <a:srgbClr val="0000CC"/>
                  </a:solidFill>
                  <a:latin typeface="+mn-lt"/>
                  <a:ea typeface="黑体" pitchFamily="2" charset="-122"/>
                </a:rPr>
                <a:t>目前的 </a:t>
              </a:r>
              <a:r>
                <a:rPr lang="en-US" altLang="zh-CN" sz="2400" b="1" dirty="0">
                  <a:solidFill>
                    <a:srgbClr val="0000CC"/>
                  </a:solidFill>
                  <a:latin typeface="+mn-lt"/>
                  <a:ea typeface="黑体" pitchFamily="2" charset="-122"/>
                </a:rPr>
                <a:t>IP </a:t>
              </a:r>
              <a:r>
                <a:rPr lang="zh-CN" altLang="en-US" sz="2400" b="1" dirty="0">
                  <a:solidFill>
                    <a:srgbClr val="0000CC"/>
                  </a:solidFill>
                  <a:latin typeface="+mn-lt"/>
                  <a:ea typeface="黑体" pitchFamily="2" charset="-122"/>
                </a:rPr>
                <a:t>协议版本号为 </a:t>
              </a:r>
              <a:r>
                <a:rPr lang="en-US" altLang="zh-CN" sz="2400" b="1" dirty="0">
                  <a:solidFill>
                    <a:srgbClr val="0000CC"/>
                  </a:solidFill>
                  <a:latin typeface="+mn-lt"/>
                  <a:ea typeface="黑体" pitchFamily="2" charset="-122"/>
                </a:rPr>
                <a:t>4 (</a:t>
              </a:r>
              <a:r>
                <a:rPr lang="zh-CN" altLang="en-US" sz="2400" b="1" dirty="0">
                  <a:solidFill>
                    <a:srgbClr val="0000CC"/>
                  </a:solidFill>
                  <a:latin typeface="+mn-lt"/>
                  <a:ea typeface="黑体" pitchFamily="2" charset="-122"/>
                </a:rPr>
                <a:t>即 </a:t>
              </a:r>
              <a:r>
                <a:rPr lang="en-US" altLang="zh-CN" sz="2400" b="1" dirty="0">
                  <a:solidFill>
                    <a:srgbClr val="0000CC"/>
                  </a:solidFill>
                  <a:latin typeface="+mn-lt"/>
                  <a:ea typeface="黑体" pitchFamily="2" charset="-122"/>
                </a:rPr>
                <a:t>IPv4)</a:t>
              </a:r>
              <a:r>
                <a:rPr lang="zh-CN" altLang="en-US" sz="2400" b="1" dirty="0">
                  <a:solidFill>
                    <a:srgbClr val="0000CC"/>
                  </a:solidFill>
                  <a:latin typeface="+mn-lt"/>
                  <a:ea typeface="黑体" pitchFamily="2" charset="-122"/>
                </a:rPr>
                <a:t>。</a:t>
              </a:r>
              <a:endParaRPr lang="en-US" altLang="zh-CN" sz="2400" b="1" dirty="0">
                <a:solidFill>
                  <a:srgbClr val="0000CC"/>
                </a:solidFill>
                <a:latin typeface="+mn-lt"/>
                <a:ea typeface="黑体" pitchFamily="2" charset="-122"/>
              </a:endParaRPr>
            </a:p>
          </p:txBody>
        </p:sp>
        <p:sp>
          <p:nvSpPr>
            <p:cNvPr id="69" name="Rectangle 89"/>
            <p:cNvSpPr>
              <a:spLocks noChangeArrowheads="1"/>
            </p:cNvSpPr>
            <p:nvPr/>
          </p:nvSpPr>
          <p:spPr bwMode="auto">
            <a:xfrm>
              <a:off x="703" y="845"/>
              <a:ext cx="635" cy="317"/>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 name="标题 5"/>
          <p:cNvSpPr>
            <a:spLocks noGrp="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r>
              <a:rPr lang="en-US" altLang="zh-CN" sz="3600" dirty="0"/>
              <a:t>1.  IP </a:t>
            </a:r>
            <a:r>
              <a:rPr lang="zh-CN" altLang="en-US" sz="3600" dirty="0"/>
              <a:t>数据报首部的固定部分中的各字段 </a:t>
            </a:r>
          </a:p>
        </p:txBody>
      </p:sp>
    </p:spTree>
    <p:extLst>
      <p:ext uri="{BB962C8B-B14F-4D97-AF65-F5344CB8AC3E}">
        <p14:creationId xmlns:p14="http://schemas.microsoft.com/office/powerpoint/2010/main" val="13225641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35" presetClass="emph" presetSubtype="0" repeatCount="4000" fill="hold" nodeType="afterEffect">
                                  <p:stCondLst>
                                    <p:cond delay="0"/>
                                  </p:stCondLst>
                                  <p:childTnLst>
                                    <p:anim calcmode="discrete" valueType="str">
                                      <p:cBhvr>
                                        <p:cTn id="6" dur="1000" fill="hold"/>
                                        <p:tgtEl>
                                          <p:spTgt spid="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49" name="Rectangle 45"/>
          <p:cNvSpPr>
            <a:spLocks noChangeArrowheads="1"/>
          </p:cNvSpPr>
          <p:nvPr/>
        </p:nvSpPr>
        <p:spPr bwMode="auto">
          <a:xfrm>
            <a:off x="632520" y="2060721"/>
            <a:ext cx="43922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000" b="1">
                <a:solidFill>
                  <a:srgbClr val="0000CC"/>
                </a:solidFill>
                <a:latin typeface="+mn-lt"/>
                <a:ea typeface="黑体" pitchFamily="2" charset="-122"/>
              </a:rPr>
              <a:t>固</a:t>
            </a:r>
          </a:p>
          <a:p>
            <a:pPr defTabSz="762000" eaLnBrk="0" hangingPunct="0">
              <a:lnSpc>
                <a:spcPct val="90000"/>
              </a:lnSpc>
            </a:pPr>
            <a:r>
              <a:rPr kumimoji="1" lang="zh-CN" altLang="en-US" sz="2000" b="1">
                <a:solidFill>
                  <a:srgbClr val="0000CC"/>
                </a:solidFill>
                <a:latin typeface="+mn-lt"/>
                <a:ea typeface="黑体" pitchFamily="2" charset="-122"/>
              </a:rPr>
              <a:t>定</a:t>
            </a:r>
          </a:p>
          <a:p>
            <a:pPr defTabSz="762000" eaLnBrk="0" hangingPunct="0">
              <a:lnSpc>
                <a:spcPct val="90000"/>
              </a:lnSpc>
            </a:pPr>
            <a:r>
              <a:rPr kumimoji="1" lang="zh-CN" altLang="en-US" sz="2000" b="1">
                <a:solidFill>
                  <a:srgbClr val="0000CC"/>
                </a:solidFill>
                <a:latin typeface="+mn-lt"/>
                <a:ea typeface="黑体" pitchFamily="2" charset="-122"/>
              </a:rPr>
              <a:t>部</a:t>
            </a:r>
          </a:p>
          <a:p>
            <a:pPr defTabSz="762000" eaLnBrk="0" hangingPunct="0">
              <a:lnSpc>
                <a:spcPct val="90000"/>
              </a:lnSpc>
            </a:pPr>
            <a:r>
              <a:rPr kumimoji="1" lang="zh-CN" altLang="en-US" sz="2000" b="1">
                <a:solidFill>
                  <a:srgbClr val="0000CC"/>
                </a:solidFill>
                <a:latin typeface="+mn-lt"/>
                <a:ea typeface="黑体" pitchFamily="2" charset="-122"/>
              </a:rPr>
              <a:t>分</a:t>
            </a:r>
          </a:p>
        </p:txBody>
      </p:sp>
      <p:sp>
        <p:nvSpPr>
          <p:cNvPr id="379958" name="Rectangle 54"/>
          <p:cNvSpPr>
            <a:spLocks noChangeArrowheads="1"/>
          </p:cNvSpPr>
          <p:nvPr/>
        </p:nvSpPr>
        <p:spPr bwMode="auto">
          <a:xfrm>
            <a:off x="507339" y="3716483"/>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可变</a:t>
            </a:r>
          </a:p>
          <a:p>
            <a:pPr defTabSz="762000" eaLnBrk="0" hangingPunct="0"/>
            <a:r>
              <a:rPr kumimoji="1" lang="zh-CN" altLang="en-US" sz="2000" b="1">
                <a:solidFill>
                  <a:srgbClr val="0000CC"/>
                </a:solidFill>
                <a:latin typeface="+mn-lt"/>
                <a:ea typeface="黑体" pitchFamily="2" charset="-122"/>
              </a:rPr>
              <a:t>部分</a:t>
            </a:r>
          </a:p>
        </p:txBody>
      </p:sp>
      <p:sp>
        <p:nvSpPr>
          <p:cNvPr id="379912" name="Rectangle 8"/>
          <p:cNvSpPr>
            <a:spLocks noChangeArrowheads="1"/>
          </p:cNvSpPr>
          <p:nvPr/>
        </p:nvSpPr>
        <p:spPr bwMode="auto">
          <a:xfrm>
            <a:off x="3351875" y="1659084"/>
            <a:ext cx="2130821" cy="4349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4" name="Rectangle 10"/>
          <p:cNvSpPr>
            <a:spLocks noChangeArrowheads="1"/>
          </p:cNvSpPr>
          <p:nvPr/>
        </p:nvSpPr>
        <p:spPr bwMode="auto">
          <a:xfrm>
            <a:off x="1231371" y="1649558"/>
            <a:ext cx="8519848" cy="2643188"/>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5" name="Rectangle 11"/>
          <p:cNvSpPr>
            <a:spLocks noChangeArrowheads="1"/>
          </p:cNvSpPr>
          <p:nvPr/>
        </p:nvSpPr>
        <p:spPr bwMode="auto">
          <a:xfrm>
            <a:off x="1246850" y="4303858"/>
            <a:ext cx="8485452" cy="681038"/>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6" name="Line 12"/>
          <p:cNvSpPr>
            <a:spLocks noChangeShapeType="1"/>
          </p:cNvSpPr>
          <p:nvPr/>
        </p:nvSpPr>
        <p:spPr bwMode="auto">
          <a:xfrm>
            <a:off x="1226212" y="2100408"/>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7" name="Line 13"/>
          <p:cNvSpPr>
            <a:spLocks noChangeShapeType="1"/>
          </p:cNvSpPr>
          <p:nvPr/>
        </p:nvSpPr>
        <p:spPr bwMode="auto">
          <a:xfrm>
            <a:off x="1226212" y="2543321"/>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8" name="Line 14"/>
          <p:cNvSpPr>
            <a:spLocks noChangeShapeType="1"/>
          </p:cNvSpPr>
          <p:nvPr/>
        </p:nvSpPr>
        <p:spPr bwMode="auto">
          <a:xfrm>
            <a:off x="1226212" y="2987821"/>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9" name="Line 15"/>
          <p:cNvSpPr>
            <a:spLocks noChangeShapeType="1"/>
          </p:cNvSpPr>
          <p:nvPr/>
        </p:nvSpPr>
        <p:spPr bwMode="auto">
          <a:xfrm>
            <a:off x="1226212" y="3425971"/>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0" name="Line 16"/>
          <p:cNvSpPr>
            <a:spLocks noChangeShapeType="1"/>
          </p:cNvSpPr>
          <p:nvPr/>
        </p:nvSpPr>
        <p:spPr bwMode="auto">
          <a:xfrm>
            <a:off x="1226212" y="3870471"/>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1" name="Line 17"/>
          <p:cNvSpPr>
            <a:spLocks noChangeShapeType="1"/>
          </p:cNvSpPr>
          <p:nvPr/>
        </p:nvSpPr>
        <p:spPr bwMode="auto">
          <a:xfrm>
            <a:off x="2275285" y="1657496"/>
            <a:ext cx="0" cy="442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2" name="Line 18"/>
          <p:cNvSpPr>
            <a:spLocks noChangeShapeType="1"/>
          </p:cNvSpPr>
          <p:nvPr/>
        </p:nvSpPr>
        <p:spPr bwMode="auto">
          <a:xfrm>
            <a:off x="3341556" y="1657496"/>
            <a:ext cx="0" cy="442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3" name="Line 19"/>
          <p:cNvSpPr>
            <a:spLocks noChangeShapeType="1"/>
          </p:cNvSpPr>
          <p:nvPr/>
        </p:nvSpPr>
        <p:spPr bwMode="auto">
          <a:xfrm>
            <a:off x="3341556" y="2552846"/>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4" name="Line 20"/>
          <p:cNvSpPr>
            <a:spLocks noChangeShapeType="1"/>
          </p:cNvSpPr>
          <p:nvPr/>
        </p:nvSpPr>
        <p:spPr bwMode="auto">
          <a:xfrm>
            <a:off x="5479256" y="1657496"/>
            <a:ext cx="0" cy="1327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5" name="Line 21"/>
          <p:cNvSpPr>
            <a:spLocks noChangeShapeType="1"/>
          </p:cNvSpPr>
          <p:nvPr/>
        </p:nvSpPr>
        <p:spPr bwMode="auto">
          <a:xfrm flipV="1">
            <a:off x="7615238" y="3865708"/>
            <a:ext cx="0" cy="4413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6" name="Line 22"/>
          <p:cNvSpPr>
            <a:spLocks noChangeShapeType="1"/>
          </p:cNvSpPr>
          <p:nvPr/>
        </p:nvSpPr>
        <p:spPr bwMode="auto">
          <a:xfrm>
            <a:off x="6347752" y="2109933"/>
            <a:ext cx="0" cy="4333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7" name="Rectangle 23"/>
          <p:cNvSpPr>
            <a:spLocks noChangeArrowheads="1"/>
          </p:cNvSpPr>
          <p:nvPr/>
        </p:nvSpPr>
        <p:spPr bwMode="auto">
          <a:xfrm>
            <a:off x="1169459" y="1270146"/>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a:t>
            </a:r>
          </a:p>
        </p:txBody>
      </p:sp>
      <p:sp>
        <p:nvSpPr>
          <p:cNvPr id="379928" name="Rectangle 24"/>
          <p:cNvSpPr>
            <a:spLocks noChangeArrowheads="1"/>
          </p:cNvSpPr>
          <p:nvPr/>
        </p:nvSpPr>
        <p:spPr bwMode="auto">
          <a:xfrm>
            <a:off x="2182416" y="1270146"/>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4</a:t>
            </a:r>
          </a:p>
        </p:txBody>
      </p:sp>
      <p:sp>
        <p:nvSpPr>
          <p:cNvPr id="379929" name="Rectangle 25"/>
          <p:cNvSpPr>
            <a:spLocks noChangeArrowheads="1"/>
          </p:cNvSpPr>
          <p:nvPr/>
        </p:nvSpPr>
        <p:spPr bwMode="auto">
          <a:xfrm>
            <a:off x="3260726" y="1270146"/>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8</a:t>
            </a:r>
          </a:p>
        </p:txBody>
      </p:sp>
      <p:sp>
        <p:nvSpPr>
          <p:cNvPr id="379930" name="Rectangle 26"/>
          <p:cNvSpPr>
            <a:spLocks noChangeArrowheads="1"/>
          </p:cNvSpPr>
          <p:nvPr/>
        </p:nvSpPr>
        <p:spPr bwMode="auto">
          <a:xfrm>
            <a:off x="5374350" y="1270146"/>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16</a:t>
            </a:r>
          </a:p>
        </p:txBody>
      </p:sp>
      <p:sp>
        <p:nvSpPr>
          <p:cNvPr id="379931" name="Rectangle 27"/>
          <p:cNvSpPr>
            <a:spLocks noChangeArrowheads="1"/>
          </p:cNvSpPr>
          <p:nvPr/>
        </p:nvSpPr>
        <p:spPr bwMode="auto">
          <a:xfrm>
            <a:off x="6237685" y="1270146"/>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19</a:t>
            </a:r>
          </a:p>
        </p:txBody>
      </p:sp>
      <p:sp>
        <p:nvSpPr>
          <p:cNvPr id="379932" name="Rectangle 28"/>
          <p:cNvSpPr>
            <a:spLocks noChangeArrowheads="1"/>
          </p:cNvSpPr>
          <p:nvPr/>
        </p:nvSpPr>
        <p:spPr bwMode="auto">
          <a:xfrm>
            <a:off x="7510331" y="1270146"/>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24</a:t>
            </a:r>
          </a:p>
        </p:txBody>
      </p:sp>
      <p:sp>
        <p:nvSpPr>
          <p:cNvPr id="379933" name="Rectangle 29"/>
          <p:cNvSpPr>
            <a:spLocks noChangeArrowheads="1"/>
          </p:cNvSpPr>
          <p:nvPr/>
        </p:nvSpPr>
        <p:spPr bwMode="auto">
          <a:xfrm>
            <a:off x="9365986" y="1270146"/>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31</a:t>
            </a:r>
          </a:p>
        </p:txBody>
      </p:sp>
      <p:sp>
        <p:nvSpPr>
          <p:cNvPr id="379934" name="Rectangle 30"/>
          <p:cNvSpPr>
            <a:spLocks noChangeArrowheads="1"/>
          </p:cNvSpPr>
          <p:nvPr/>
        </p:nvSpPr>
        <p:spPr bwMode="auto">
          <a:xfrm>
            <a:off x="1331120" y="1684483"/>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版 本</a:t>
            </a:r>
          </a:p>
        </p:txBody>
      </p:sp>
      <p:sp>
        <p:nvSpPr>
          <p:cNvPr id="379935" name="Rectangle 31"/>
          <p:cNvSpPr>
            <a:spLocks noChangeArrowheads="1"/>
          </p:cNvSpPr>
          <p:nvPr/>
        </p:nvSpPr>
        <p:spPr bwMode="auto">
          <a:xfrm>
            <a:off x="5542889" y="2160733"/>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标志</a:t>
            </a:r>
          </a:p>
        </p:txBody>
      </p:sp>
      <p:sp>
        <p:nvSpPr>
          <p:cNvPr id="379936" name="Rectangle 32"/>
          <p:cNvSpPr>
            <a:spLocks noChangeArrowheads="1"/>
          </p:cNvSpPr>
          <p:nvPr/>
        </p:nvSpPr>
        <p:spPr bwMode="auto">
          <a:xfrm>
            <a:off x="1544374" y="2565546"/>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生 存 时 间</a:t>
            </a:r>
          </a:p>
        </p:txBody>
      </p:sp>
      <p:sp>
        <p:nvSpPr>
          <p:cNvPr id="379937" name="Rectangle 33"/>
          <p:cNvSpPr>
            <a:spLocks noChangeArrowheads="1"/>
          </p:cNvSpPr>
          <p:nvPr/>
        </p:nvSpPr>
        <p:spPr bwMode="auto">
          <a:xfrm>
            <a:off x="3852334" y="2565546"/>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协    议</a:t>
            </a:r>
          </a:p>
        </p:txBody>
      </p:sp>
      <p:sp>
        <p:nvSpPr>
          <p:cNvPr id="379938" name="Rectangle 34"/>
          <p:cNvSpPr>
            <a:spLocks noChangeArrowheads="1"/>
          </p:cNvSpPr>
          <p:nvPr/>
        </p:nvSpPr>
        <p:spPr bwMode="auto">
          <a:xfrm>
            <a:off x="2784344" y="2160733"/>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标    识</a:t>
            </a:r>
          </a:p>
        </p:txBody>
      </p:sp>
      <p:sp>
        <p:nvSpPr>
          <p:cNvPr id="379939" name="Rectangle 35"/>
          <p:cNvSpPr>
            <a:spLocks noChangeArrowheads="1"/>
          </p:cNvSpPr>
          <p:nvPr/>
        </p:nvSpPr>
        <p:spPr bwMode="auto">
          <a:xfrm>
            <a:off x="3663157" y="1684483"/>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区 分 服 务</a:t>
            </a:r>
          </a:p>
        </p:txBody>
      </p:sp>
      <p:sp>
        <p:nvSpPr>
          <p:cNvPr id="379940" name="Rectangle 36"/>
          <p:cNvSpPr>
            <a:spLocks noChangeArrowheads="1"/>
          </p:cNvSpPr>
          <p:nvPr/>
        </p:nvSpPr>
        <p:spPr bwMode="auto">
          <a:xfrm>
            <a:off x="7049427" y="1684483"/>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总   长   度</a:t>
            </a:r>
          </a:p>
        </p:txBody>
      </p:sp>
      <p:sp>
        <p:nvSpPr>
          <p:cNvPr id="379941" name="Rectangle 37"/>
          <p:cNvSpPr>
            <a:spLocks noChangeArrowheads="1"/>
          </p:cNvSpPr>
          <p:nvPr/>
        </p:nvSpPr>
        <p:spPr bwMode="auto">
          <a:xfrm>
            <a:off x="7343511" y="2160733"/>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片   偏   移</a:t>
            </a:r>
          </a:p>
        </p:txBody>
      </p:sp>
      <p:sp>
        <p:nvSpPr>
          <p:cNvPr id="379942" name="Rectangle 38"/>
          <p:cNvSpPr>
            <a:spLocks noChangeArrowheads="1"/>
          </p:cNvSpPr>
          <p:nvPr/>
        </p:nvSpPr>
        <p:spPr bwMode="auto">
          <a:xfrm>
            <a:off x="8127736" y="3894283"/>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itchFamily="2" charset="-122"/>
              </a:rPr>
              <a:t>填    充</a:t>
            </a:r>
          </a:p>
        </p:txBody>
      </p:sp>
      <p:sp>
        <p:nvSpPr>
          <p:cNvPr id="379943" name="Rectangle 39"/>
          <p:cNvSpPr>
            <a:spLocks noChangeArrowheads="1"/>
          </p:cNvSpPr>
          <p:nvPr/>
        </p:nvSpPr>
        <p:spPr bwMode="auto">
          <a:xfrm>
            <a:off x="6419983" y="2565546"/>
            <a:ext cx="23195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   部   检   验   和</a:t>
            </a:r>
          </a:p>
        </p:txBody>
      </p:sp>
      <p:sp>
        <p:nvSpPr>
          <p:cNvPr id="379944" name="Rectangle 40"/>
          <p:cNvSpPr>
            <a:spLocks noChangeArrowheads="1"/>
          </p:cNvSpPr>
          <p:nvPr/>
        </p:nvSpPr>
        <p:spPr bwMode="auto">
          <a:xfrm>
            <a:off x="4784461" y="3024333"/>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源   地   址</a:t>
            </a:r>
          </a:p>
        </p:txBody>
      </p:sp>
      <p:sp>
        <p:nvSpPr>
          <p:cNvPr id="379945" name="Rectangle 41"/>
          <p:cNvSpPr>
            <a:spLocks noChangeArrowheads="1"/>
          </p:cNvSpPr>
          <p:nvPr/>
        </p:nvSpPr>
        <p:spPr bwMode="auto">
          <a:xfrm>
            <a:off x="4507575" y="3465658"/>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目   的   地   址</a:t>
            </a:r>
          </a:p>
        </p:txBody>
      </p:sp>
      <p:sp>
        <p:nvSpPr>
          <p:cNvPr id="379946" name="Rectangle 42"/>
          <p:cNvSpPr>
            <a:spLocks noChangeArrowheads="1"/>
          </p:cNvSpPr>
          <p:nvPr/>
        </p:nvSpPr>
        <p:spPr bwMode="auto">
          <a:xfrm>
            <a:off x="2414588" y="3894283"/>
            <a:ext cx="41742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itchFamily="2" charset="-122"/>
              </a:rPr>
              <a:t>可   选   字   段  （长   度   可   变）</a:t>
            </a:r>
          </a:p>
        </p:txBody>
      </p:sp>
      <p:sp>
        <p:nvSpPr>
          <p:cNvPr id="379947" name="Rectangle 43"/>
          <p:cNvSpPr>
            <a:spLocks noChangeArrowheads="1"/>
          </p:cNvSpPr>
          <p:nvPr/>
        </p:nvSpPr>
        <p:spPr bwMode="auto">
          <a:xfrm>
            <a:off x="658681" y="1255858"/>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位</a:t>
            </a:r>
          </a:p>
        </p:txBody>
      </p:sp>
      <p:sp>
        <p:nvSpPr>
          <p:cNvPr id="379948" name="Rectangle 44"/>
          <p:cNvSpPr>
            <a:spLocks noChangeArrowheads="1"/>
          </p:cNvSpPr>
          <p:nvPr/>
        </p:nvSpPr>
        <p:spPr bwMode="auto">
          <a:xfrm>
            <a:off x="2170378" y="1665433"/>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首部长度</a:t>
            </a:r>
          </a:p>
        </p:txBody>
      </p:sp>
      <p:grpSp>
        <p:nvGrpSpPr>
          <p:cNvPr id="379950" name="Group 46"/>
          <p:cNvGrpSpPr>
            <a:grpSpLocks/>
          </p:cNvGrpSpPr>
          <p:nvPr/>
        </p:nvGrpSpPr>
        <p:grpSpPr bwMode="auto">
          <a:xfrm>
            <a:off x="1159140" y="4035571"/>
            <a:ext cx="142743" cy="69850"/>
            <a:chOff x="833" y="3024"/>
            <a:chExt cx="78" cy="51"/>
          </a:xfrm>
        </p:grpSpPr>
        <p:sp>
          <p:nvSpPr>
            <p:cNvPr id="379951"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2" name="Line 48"/>
            <p:cNvSpPr>
              <a:spLocks noChangeShapeType="1"/>
            </p:cNvSpPr>
            <p:nvPr/>
          </p:nvSpPr>
          <p:spPr bwMode="auto">
            <a:xfrm>
              <a:off x="839" y="3030"/>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3" name="Line 49"/>
            <p:cNvSpPr>
              <a:spLocks noChangeShapeType="1"/>
            </p:cNvSpPr>
            <p:nvPr/>
          </p:nvSpPr>
          <p:spPr bwMode="auto">
            <a:xfrm>
              <a:off x="839" y="3075"/>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379954" name="Group 50"/>
          <p:cNvGrpSpPr>
            <a:grpSpLocks/>
          </p:cNvGrpSpPr>
          <p:nvPr/>
        </p:nvGrpSpPr>
        <p:grpSpPr bwMode="auto">
          <a:xfrm>
            <a:off x="9682428" y="4045097"/>
            <a:ext cx="142743" cy="66675"/>
            <a:chOff x="5432" y="3030"/>
            <a:chExt cx="78" cy="51"/>
          </a:xfrm>
        </p:grpSpPr>
        <p:sp>
          <p:nvSpPr>
            <p:cNvPr id="3799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6" name="Line 52"/>
            <p:cNvSpPr>
              <a:spLocks noChangeShapeType="1"/>
            </p:cNvSpPr>
            <p:nvPr/>
          </p:nvSpPr>
          <p:spPr bwMode="auto">
            <a:xfrm>
              <a:off x="5438" y="3036"/>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7" name="Line 53"/>
            <p:cNvSpPr>
              <a:spLocks noChangeShapeType="1"/>
            </p:cNvSpPr>
            <p:nvPr/>
          </p:nvSpPr>
          <p:spPr bwMode="auto">
            <a:xfrm>
              <a:off x="5438" y="3081"/>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379979" name="Rectangle 75"/>
          <p:cNvSpPr>
            <a:spLocks noChangeArrowheads="1"/>
          </p:cNvSpPr>
          <p:nvPr/>
        </p:nvSpPr>
        <p:spPr bwMode="auto">
          <a:xfrm>
            <a:off x="4129220" y="4437208"/>
            <a:ext cx="3150658"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itchFamily="2" charset="-122"/>
              </a:rPr>
              <a:t>数       据       部       分</a:t>
            </a:r>
          </a:p>
        </p:txBody>
      </p:sp>
      <p:grpSp>
        <p:nvGrpSpPr>
          <p:cNvPr id="379998" name="Group 94"/>
          <p:cNvGrpSpPr>
            <a:grpSpLocks/>
          </p:cNvGrpSpPr>
          <p:nvPr/>
        </p:nvGrpSpPr>
        <p:grpSpPr bwMode="auto">
          <a:xfrm>
            <a:off x="265981" y="1628922"/>
            <a:ext cx="438547" cy="2663825"/>
            <a:chOff x="111" y="845"/>
            <a:chExt cx="255" cy="1678"/>
          </a:xfrm>
        </p:grpSpPr>
        <p:sp>
          <p:nvSpPr>
            <p:cNvPr id="379993" name="Line 89"/>
            <p:cNvSpPr>
              <a:spLocks noChangeShapeType="1"/>
            </p:cNvSpPr>
            <p:nvPr/>
          </p:nvSpPr>
          <p:spPr bwMode="auto">
            <a:xfrm>
              <a:off x="249" y="845"/>
              <a:ext cx="0" cy="1678"/>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79982" name="Rectangle 78"/>
            <p:cNvSpPr>
              <a:spLocks noChangeArrowheads="1"/>
            </p:cNvSpPr>
            <p:nvPr/>
          </p:nvSpPr>
          <p:spPr bwMode="auto">
            <a:xfrm>
              <a:off x="111" y="1389"/>
              <a:ext cx="255" cy="4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a:t>
              </a:r>
            </a:p>
            <a:p>
              <a:pPr defTabSz="762000" eaLnBrk="0" hangingPunct="0"/>
              <a:r>
                <a:rPr kumimoji="1" lang="zh-CN" altLang="en-US" sz="2000" b="1">
                  <a:solidFill>
                    <a:srgbClr val="0000CC"/>
                  </a:solidFill>
                  <a:latin typeface="+mn-lt"/>
                  <a:ea typeface="黑体" pitchFamily="2" charset="-122"/>
                </a:rPr>
                <a:t>部</a:t>
              </a:r>
            </a:p>
          </p:txBody>
        </p:sp>
      </p:grpSp>
      <p:sp>
        <p:nvSpPr>
          <p:cNvPr id="380001" name="AutoShape 97"/>
          <p:cNvSpPr>
            <a:spLocks/>
          </p:cNvSpPr>
          <p:nvPr/>
        </p:nvSpPr>
        <p:spPr bwMode="auto">
          <a:xfrm>
            <a:off x="998834" y="1700358"/>
            <a:ext cx="180579" cy="2160588"/>
          </a:xfrm>
          <a:prstGeom prst="leftBrace">
            <a:avLst>
              <a:gd name="adj1" fmla="val 108016"/>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57" name="Group 79"/>
          <p:cNvGrpSpPr>
            <a:grpSpLocks/>
          </p:cNvGrpSpPr>
          <p:nvPr/>
        </p:nvGrpSpPr>
        <p:grpSpPr bwMode="auto">
          <a:xfrm>
            <a:off x="1664758" y="1628922"/>
            <a:ext cx="5792263" cy="4824414"/>
            <a:chOff x="968" y="845"/>
            <a:chExt cx="3368" cy="3039"/>
          </a:xfrm>
        </p:grpSpPr>
        <p:sp>
          <p:nvSpPr>
            <p:cNvPr id="58" name="Text Box 74"/>
            <p:cNvSpPr txBox="1">
              <a:spLocks noChangeArrowheads="1"/>
            </p:cNvSpPr>
            <p:nvPr/>
          </p:nvSpPr>
          <p:spPr bwMode="auto">
            <a:xfrm>
              <a:off x="968" y="3128"/>
              <a:ext cx="3368"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CC"/>
                  </a:solidFill>
                  <a:latin typeface="+mn-lt"/>
                  <a:ea typeface="黑体" pitchFamily="2" charset="-122"/>
                </a:rPr>
                <a:t>首部长度</a:t>
              </a:r>
              <a:r>
                <a:rPr lang="en-US" altLang="zh-CN" sz="2400" b="1" dirty="0">
                  <a:solidFill>
                    <a:srgbClr val="0000CC"/>
                  </a:solidFill>
                  <a:latin typeface="+mn-lt"/>
                  <a:ea typeface="黑体" pitchFamily="2" charset="-122"/>
                </a:rPr>
                <a:t>——</a:t>
              </a:r>
              <a:r>
                <a:rPr lang="zh-CN" altLang="en-US" sz="2400" b="1" dirty="0">
                  <a:solidFill>
                    <a:srgbClr val="0000CC"/>
                  </a:solidFill>
                  <a:latin typeface="+mn-lt"/>
                  <a:ea typeface="黑体" pitchFamily="2" charset="-122"/>
                </a:rPr>
                <a:t>占 </a:t>
              </a:r>
              <a:r>
                <a:rPr lang="en-US" altLang="zh-CN" sz="2400" b="1" dirty="0">
                  <a:solidFill>
                    <a:srgbClr val="0000CC"/>
                  </a:solidFill>
                  <a:latin typeface="+mn-lt"/>
                  <a:ea typeface="黑体" pitchFamily="2" charset="-122"/>
                </a:rPr>
                <a:t>4 </a:t>
              </a:r>
              <a:r>
                <a:rPr lang="zh-CN" altLang="en-US" sz="2400" b="1" dirty="0">
                  <a:solidFill>
                    <a:srgbClr val="0000CC"/>
                  </a:solidFill>
                  <a:latin typeface="+mn-lt"/>
                  <a:ea typeface="黑体" pitchFamily="2" charset="-122"/>
                </a:rPr>
                <a:t>位，可表示的最大数值</a:t>
              </a:r>
            </a:p>
            <a:p>
              <a:pPr algn="ctr"/>
              <a:r>
                <a:rPr lang="zh-CN" altLang="en-US" sz="2400" b="1" dirty="0">
                  <a:solidFill>
                    <a:srgbClr val="0000CC"/>
                  </a:solidFill>
                  <a:latin typeface="+mn-lt"/>
                  <a:ea typeface="黑体" pitchFamily="2" charset="-122"/>
                </a:rPr>
                <a:t>是 </a:t>
              </a:r>
              <a:r>
                <a:rPr lang="en-US" altLang="zh-CN" sz="2400" b="1" dirty="0">
                  <a:solidFill>
                    <a:srgbClr val="0000CC"/>
                  </a:solidFill>
                  <a:latin typeface="+mn-lt"/>
                  <a:ea typeface="黑体" pitchFamily="2" charset="-122"/>
                </a:rPr>
                <a:t>15 </a:t>
              </a:r>
              <a:r>
                <a:rPr lang="zh-CN" altLang="en-US" sz="2400" b="1" dirty="0">
                  <a:solidFill>
                    <a:srgbClr val="0000CC"/>
                  </a:solidFill>
                  <a:latin typeface="+mn-lt"/>
                  <a:ea typeface="黑体" pitchFamily="2" charset="-122"/>
                </a:rPr>
                <a:t>个单位</a:t>
              </a:r>
              <a:r>
                <a:rPr lang="en-US" altLang="zh-CN" sz="2400" b="1" dirty="0">
                  <a:solidFill>
                    <a:srgbClr val="0000CC"/>
                  </a:solidFill>
                  <a:latin typeface="+mn-lt"/>
                  <a:ea typeface="黑体" pitchFamily="2" charset="-122"/>
                </a:rPr>
                <a:t>(</a:t>
              </a:r>
              <a:r>
                <a:rPr lang="zh-CN" altLang="en-US" sz="2400" b="1" dirty="0">
                  <a:solidFill>
                    <a:srgbClr val="0000CC"/>
                  </a:solidFill>
                  <a:latin typeface="+mn-lt"/>
                  <a:ea typeface="黑体" pitchFamily="2" charset="-122"/>
                </a:rPr>
                <a:t>一个单位为 </a:t>
              </a:r>
              <a:r>
                <a:rPr lang="en-US" altLang="zh-CN" sz="2400" b="1" dirty="0">
                  <a:solidFill>
                    <a:srgbClr val="0000CC"/>
                  </a:solidFill>
                  <a:latin typeface="+mn-lt"/>
                  <a:ea typeface="黑体" pitchFamily="2" charset="-122"/>
                </a:rPr>
                <a:t>4 </a:t>
              </a:r>
              <a:r>
                <a:rPr lang="zh-CN" altLang="en-US" sz="2400" b="1" dirty="0">
                  <a:solidFill>
                    <a:srgbClr val="0000CC"/>
                  </a:solidFill>
                  <a:latin typeface="+mn-lt"/>
                  <a:ea typeface="黑体" pitchFamily="2" charset="-122"/>
                </a:rPr>
                <a:t>字节</a:t>
              </a:r>
              <a:r>
                <a:rPr lang="en-US" altLang="zh-CN" sz="2400" b="1" dirty="0">
                  <a:solidFill>
                    <a:srgbClr val="0000CC"/>
                  </a:solidFill>
                  <a:latin typeface="+mn-lt"/>
                  <a:ea typeface="黑体" pitchFamily="2" charset="-122"/>
                </a:rPr>
                <a:t>)</a:t>
              </a:r>
              <a:r>
                <a:rPr lang="zh-CN" altLang="en-US" sz="2400" b="1" dirty="0">
                  <a:solidFill>
                    <a:srgbClr val="0000CC"/>
                  </a:solidFill>
                  <a:latin typeface="+mn-lt"/>
                  <a:ea typeface="黑体" pitchFamily="2" charset="-122"/>
                </a:rPr>
                <a:t>，</a:t>
              </a:r>
              <a:endParaRPr lang="en-US" altLang="zh-CN" sz="2400" b="1" dirty="0">
                <a:solidFill>
                  <a:srgbClr val="0000CC"/>
                </a:solidFill>
                <a:latin typeface="+mn-lt"/>
                <a:ea typeface="黑体" pitchFamily="2" charset="-122"/>
              </a:endParaRPr>
            </a:p>
            <a:p>
              <a:pPr algn="ctr"/>
              <a:r>
                <a:rPr lang="zh-CN" altLang="en-US" sz="2400" b="1" dirty="0">
                  <a:solidFill>
                    <a:srgbClr val="0000CC"/>
                  </a:solidFill>
                  <a:latin typeface="+mn-lt"/>
                  <a:ea typeface="黑体" pitchFamily="2" charset="-122"/>
                </a:rPr>
                <a:t>因此 </a:t>
              </a:r>
              <a:r>
                <a:rPr lang="en-US" altLang="zh-CN" sz="2400" b="1" dirty="0">
                  <a:solidFill>
                    <a:srgbClr val="0000CC"/>
                  </a:solidFill>
                  <a:latin typeface="+mn-lt"/>
                  <a:ea typeface="黑体" pitchFamily="2" charset="-122"/>
                </a:rPr>
                <a:t>IP </a:t>
              </a:r>
              <a:r>
                <a:rPr lang="zh-CN" altLang="en-US" sz="2400" b="1" dirty="0">
                  <a:solidFill>
                    <a:srgbClr val="0000CC"/>
                  </a:solidFill>
                  <a:latin typeface="+mn-lt"/>
                  <a:ea typeface="黑体" pitchFamily="2" charset="-122"/>
                </a:rPr>
                <a:t>的首部长度的最大值是 </a:t>
              </a:r>
              <a:r>
                <a:rPr lang="en-US" altLang="zh-CN" sz="2400" b="1" dirty="0">
                  <a:solidFill>
                    <a:srgbClr val="0000CC"/>
                  </a:solidFill>
                  <a:latin typeface="+mn-lt"/>
                  <a:ea typeface="黑体" pitchFamily="2" charset="-122"/>
                </a:rPr>
                <a:t>60 </a:t>
              </a:r>
              <a:r>
                <a:rPr lang="zh-CN" altLang="en-US" sz="2400" b="1" dirty="0">
                  <a:solidFill>
                    <a:srgbClr val="0000CC"/>
                  </a:solidFill>
                  <a:latin typeface="+mn-lt"/>
                  <a:ea typeface="黑体" pitchFamily="2" charset="-122"/>
                </a:rPr>
                <a:t>字节。</a:t>
              </a:r>
            </a:p>
          </p:txBody>
        </p:sp>
        <p:sp>
          <p:nvSpPr>
            <p:cNvPr id="59" name="Rectangle 78"/>
            <p:cNvSpPr>
              <a:spLocks noChangeArrowheads="1"/>
            </p:cNvSpPr>
            <p:nvPr/>
          </p:nvSpPr>
          <p:spPr bwMode="auto">
            <a:xfrm>
              <a:off x="1303" y="845"/>
              <a:ext cx="658" cy="317"/>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标题 2"/>
          <p:cNvSpPr>
            <a:spLocks noGrp="1"/>
          </p:cNvSpPr>
          <p:nvPr>
            <p:ph type="title"/>
          </p:nvPr>
        </p:nvSpPr>
        <p:spPr/>
        <p:txBody>
          <a:bodyPr/>
          <a:lstStyle/>
          <a:p>
            <a:r>
              <a:rPr lang="en-US" altLang="zh-CN" sz="3600" dirty="0"/>
              <a:t>1.  IP </a:t>
            </a:r>
            <a:r>
              <a:rPr lang="zh-CN" altLang="en-US" sz="3600" dirty="0"/>
              <a:t>数据报首部的固定部分中的各字段 </a:t>
            </a:r>
          </a:p>
        </p:txBody>
      </p:sp>
    </p:spTree>
    <p:extLst>
      <p:ext uri="{BB962C8B-B14F-4D97-AF65-F5344CB8AC3E}">
        <p14:creationId xmlns:p14="http://schemas.microsoft.com/office/powerpoint/2010/main" val="320904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afterEffect">
                                  <p:stCondLst>
                                    <p:cond delay="0"/>
                                  </p:stCondLst>
                                  <p:childTnLst>
                                    <p:anim calcmode="discrete" valueType="str">
                                      <p:cBhvr>
                                        <p:cTn id="6"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49" name="Rectangle 45"/>
          <p:cNvSpPr>
            <a:spLocks noChangeArrowheads="1"/>
          </p:cNvSpPr>
          <p:nvPr/>
        </p:nvSpPr>
        <p:spPr bwMode="auto">
          <a:xfrm>
            <a:off x="632520" y="2035448"/>
            <a:ext cx="43922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000" b="1">
                <a:solidFill>
                  <a:srgbClr val="0000CC"/>
                </a:solidFill>
                <a:latin typeface="+mn-lt"/>
                <a:ea typeface="黑体" pitchFamily="2" charset="-122"/>
              </a:rPr>
              <a:t>固</a:t>
            </a:r>
          </a:p>
          <a:p>
            <a:pPr defTabSz="762000" eaLnBrk="0" hangingPunct="0">
              <a:lnSpc>
                <a:spcPct val="90000"/>
              </a:lnSpc>
            </a:pPr>
            <a:r>
              <a:rPr kumimoji="1" lang="zh-CN" altLang="en-US" sz="2000" b="1">
                <a:solidFill>
                  <a:srgbClr val="0000CC"/>
                </a:solidFill>
                <a:latin typeface="+mn-lt"/>
                <a:ea typeface="黑体" pitchFamily="2" charset="-122"/>
              </a:rPr>
              <a:t>定</a:t>
            </a:r>
          </a:p>
          <a:p>
            <a:pPr defTabSz="762000" eaLnBrk="0" hangingPunct="0">
              <a:lnSpc>
                <a:spcPct val="90000"/>
              </a:lnSpc>
            </a:pPr>
            <a:r>
              <a:rPr kumimoji="1" lang="zh-CN" altLang="en-US" sz="2000" b="1">
                <a:solidFill>
                  <a:srgbClr val="0000CC"/>
                </a:solidFill>
                <a:latin typeface="+mn-lt"/>
                <a:ea typeface="黑体" pitchFamily="2" charset="-122"/>
              </a:rPr>
              <a:t>部</a:t>
            </a:r>
          </a:p>
          <a:p>
            <a:pPr defTabSz="762000" eaLnBrk="0" hangingPunct="0">
              <a:lnSpc>
                <a:spcPct val="90000"/>
              </a:lnSpc>
            </a:pPr>
            <a:r>
              <a:rPr kumimoji="1" lang="zh-CN" altLang="en-US" sz="2000" b="1">
                <a:solidFill>
                  <a:srgbClr val="0000CC"/>
                </a:solidFill>
                <a:latin typeface="+mn-lt"/>
                <a:ea typeface="黑体" pitchFamily="2" charset="-122"/>
              </a:rPr>
              <a:t>分</a:t>
            </a:r>
          </a:p>
        </p:txBody>
      </p:sp>
      <p:sp>
        <p:nvSpPr>
          <p:cNvPr id="379958" name="Rectangle 54"/>
          <p:cNvSpPr>
            <a:spLocks noChangeArrowheads="1"/>
          </p:cNvSpPr>
          <p:nvPr/>
        </p:nvSpPr>
        <p:spPr bwMode="auto">
          <a:xfrm>
            <a:off x="507339" y="3691210"/>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可变</a:t>
            </a:r>
          </a:p>
          <a:p>
            <a:pPr defTabSz="762000" eaLnBrk="0" hangingPunct="0"/>
            <a:r>
              <a:rPr kumimoji="1" lang="zh-CN" altLang="en-US" sz="2000" b="1">
                <a:solidFill>
                  <a:srgbClr val="0000CC"/>
                </a:solidFill>
                <a:latin typeface="+mn-lt"/>
                <a:ea typeface="黑体" pitchFamily="2" charset="-122"/>
              </a:rPr>
              <a:t>部分</a:t>
            </a:r>
          </a:p>
        </p:txBody>
      </p:sp>
      <p:sp>
        <p:nvSpPr>
          <p:cNvPr id="379912" name="Rectangle 8"/>
          <p:cNvSpPr>
            <a:spLocks noChangeArrowheads="1"/>
          </p:cNvSpPr>
          <p:nvPr/>
        </p:nvSpPr>
        <p:spPr bwMode="auto">
          <a:xfrm>
            <a:off x="3351875" y="1633811"/>
            <a:ext cx="2130821" cy="4349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4" name="Rectangle 10"/>
          <p:cNvSpPr>
            <a:spLocks noChangeArrowheads="1"/>
          </p:cNvSpPr>
          <p:nvPr/>
        </p:nvSpPr>
        <p:spPr bwMode="auto">
          <a:xfrm>
            <a:off x="1231371" y="1624285"/>
            <a:ext cx="8519848" cy="2643188"/>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5" name="Rectangle 11"/>
          <p:cNvSpPr>
            <a:spLocks noChangeArrowheads="1"/>
          </p:cNvSpPr>
          <p:nvPr/>
        </p:nvSpPr>
        <p:spPr bwMode="auto">
          <a:xfrm>
            <a:off x="1246850" y="4278585"/>
            <a:ext cx="8485452" cy="681038"/>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6" name="Line 12"/>
          <p:cNvSpPr>
            <a:spLocks noChangeShapeType="1"/>
          </p:cNvSpPr>
          <p:nvPr/>
        </p:nvSpPr>
        <p:spPr bwMode="auto">
          <a:xfrm>
            <a:off x="1226212" y="2075135"/>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7" name="Line 13"/>
          <p:cNvSpPr>
            <a:spLocks noChangeShapeType="1"/>
          </p:cNvSpPr>
          <p:nvPr/>
        </p:nvSpPr>
        <p:spPr bwMode="auto">
          <a:xfrm>
            <a:off x="1226212" y="2518048"/>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8" name="Line 14"/>
          <p:cNvSpPr>
            <a:spLocks noChangeShapeType="1"/>
          </p:cNvSpPr>
          <p:nvPr/>
        </p:nvSpPr>
        <p:spPr bwMode="auto">
          <a:xfrm>
            <a:off x="1226212" y="2962548"/>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9" name="Line 15"/>
          <p:cNvSpPr>
            <a:spLocks noChangeShapeType="1"/>
          </p:cNvSpPr>
          <p:nvPr/>
        </p:nvSpPr>
        <p:spPr bwMode="auto">
          <a:xfrm>
            <a:off x="1226212" y="3400698"/>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0" name="Line 16"/>
          <p:cNvSpPr>
            <a:spLocks noChangeShapeType="1"/>
          </p:cNvSpPr>
          <p:nvPr/>
        </p:nvSpPr>
        <p:spPr bwMode="auto">
          <a:xfrm>
            <a:off x="1226212" y="3845198"/>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1" name="Line 17"/>
          <p:cNvSpPr>
            <a:spLocks noChangeShapeType="1"/>
          </p:cNvSpPr>
          <p:nvPr/>
        </p:nvSpPr>
        <p:spPr bwMode="auto">
          <a:xfrm>
            <a:off x="2275285" y="1632223"/>
            <a:ext cx="0" cy="442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2" name="Line 18"/>
          <p:cNvSpPr>
            <a:spLocks noChangeShapeType="1"/>
          </p:cNvSpPr>
          <p:nvPr/>
        </p:nvSpPr>
        <p:spPr bwMode="auto">
          <a:xfrm>
            <a:off x="3341556" y="1632223"/>
            <a:ext cx="0" cy="442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3" name="Line 19"/>
          <p:cNvSpPr>
            <a:spLocks noChangeShapeType="1"/>
          </p:cNvSpPr>
          <p:nvPr/>
        </p:nvSpPr>
        <p:spPr bwMode="auto">
          <a:xfrm>
            <a:off x="3341556" y="2527573"/>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4" name="Line 20"/>
          <p:cNvSpPr>
            <a:spLocks noChangeShapeType="1"/>
          </p:cNvSpPr>
          <p:nvPr/>
        </p:nvSpPr>
        <p:spPr bwMode="auto">
          <a:xfrm>
            <a:off x="5479256" y="1632223"/>
            <a:ext cx="0" cy="1327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5" name="Line 21"/>
          <p:cNvSpPr>
            <a:spLocks noChangeShapeType="1"/>
          </p:cNvSpPr>
          <p:nvPr/>
        </p:nvSpPr>
        <p:spPr bwMode="auto">
          <a:xfrm flipV="1">
            <a:off x="7615238" y="3840435"/>
            <a:ext cx="0" cy="4413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6" name="Line 22"/>
          <p:cNvSpPr>
            <a:spLocks noChangeShapeType="1"/>
          </p:cNvSpPr>
          <p:nvPr/>
        </p:nvSpPr>
        <p:spPr bwMode="auto">
          <a:xfrm>
            <a:off x="6347752" y="2084660"/>
            <a:ext cx="0" cy="4333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7" name="Rectangle 23"/>
          <p:cNvSpPr>
            <a:spLocks noChangeArrowheads="1"/>
          </p:cNvSpPr>
          <p:nvPr/>
        </p:nvSpPr>
        <p:spPr bwMode="auto">
          <a:xfrm>
            <a:off x="1169459" y="1244873"/>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a:t>
            </a:r>
          </a:p>
        </p:txBody>
      </p:sp>
      <p:sp>
        <p:nvSpPr>
          <p:cNvPr id="379928" name="Rectangle 24"/>
          <p:cNvSpPr>
            <a:spLocks noChangeArrowheads="1"/>
          </p:cNvSpPr>
          <p:nvPr/>
        </p:nvSpPr>
        <p:spPr bwMode="auto">
          <a:xfrm>
            <a:off x="2182416" y="1244873"/>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4</a:t>
            </a:r>
          </a:p>
        </p:txBody>
      </p:sp>
      <p:sp>
        <p:nvSpPr>
          <p:cNvPr id="379929" name="Rectangle 25"/>
          <p:cNvSpPr>
            <a:spLocks noChangeArrowheads="1"/>
          </p:cNvSpPr>
          <p:nvPr/>
        </p:nvSpPr>
        <p:spPr bwMode="auto">
          <a:xfrm>
            <a:off x="3260726" y="1244873"/>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8</a:t>
            </a:r>
          </a:p>
        </p:txBody>
      </p:sp>
      <p:sp>
        <p:nvSpPr>
          <p:cNvPr id="379930" name="Rectangle 26"/>
          <p:cNvSpPr>
            <a:spLocks noChangeArrowheads="1"/>
          </p:cNvSpPr>
          <p:nvPr/>
        </p:nvSpPr>
        <p:spPr bwMode="auto">
          <a:xfrm>
            <a:off x="5374350" y="1244873"/>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16</a:t>
            </a:r>
          </a:p>
        </p:txBody>
      </p:sp>
      <p:sp>
        <p:nvSpPr>
          <p:cNvPr id="379931" name="Rectangle 27"/>
          <p:cNvSpPr>
            <a:spLocks noChangeArrowheads="1"/>
          </p:cNvSpPr>
          <p:nvPr/>
        </p:nvSpPr>
        <p:spPr bwMode="auto">
          <a:xfrm>
            <a:off x="6237685" y="1244873"/>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19</a:t>
            </a:r>
          </a:p>
        </p:txBody>
      </p:sp>
      <p:sp>
        <p:nvSpPr>
          <p:cNvPr id="379932" name="Rectangle 28"/>
          <p:cNvSpPr>
            <a:spLocks noChangeArrowheads="1"/>
          </p:cNvSpPr>
          <p:nvPr/>
        </p:nvSpPr>
        <p:spPr bwMode="auto">
          <a:xfrm>
            <a:off x="7510331" y="1244873"/>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24</a:t>
            </a:r>
          </a:p>
        </p:txBody>
      </p:sp>
      <p:sp>
        <p:nvSpPr>
          <p:cNvPr id="379933" name="Rectangle 29"/>
          <p:cNvSpPr>
            <a:spLocks noChangeArrowheads="1"/>
          </p:cNvSpPr>
          <p:nvPr/>
        </p:nvSpPr>
        <p:spPr bwMode="auto">
          <a:xfrm>
            <a:off x="9365986" y="1244873"/>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31</a:t>
            </a:r>
          </a:p>
        </p:txBody>
      </p:sp>
      <p:sp>
        <p:nvSpPr>
          <p:cNvPr id="379934" name="Rectangle 30"/>
          <p:cNvSpPr>
            <a:spLocks noChangeArrowheads="1"/>
          </p:cNvSpPr>
          <p:nvPr/>
        </p:nvSpPr>
        <p:spPr bwMode="auto">
          <a:xfrm>
            <a:off x="1331120" y="1659210"/>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版 本</a:t>
            </a:r>
          </a:p>
        </p:txBody>
      </p:sp>
      <p:sp>
        <p:nvSpPr>
          <p:cNvPr id="379935" name="Rectangle 31"/>
          <p:cNvSpPr>
            <a:spLocks noChangeArrowheads="1"/>
          </p:cNvSpPr>
          <p:nvPr/>
        </p:nvSpPr>
        <p:spPr bwMode="auto">
          <a:xfrm>
            <a:off x="5542889" y="2135460"/>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标志</a:t>
            </a:r>
          </a:p>
        </p:txBody>
      </p:sp>
      <p:sp>
        <p:nvSpPr>
          <p:cNvPr id="379936" name="Rectangle 32"/>
          <p:cNvSpPr>
            <a:spLocks noChangeArrowheads="1"/>
          </p:cNvSpPr>
          <p:nvPr/>
        </p:nvSpPr>
        <p:spPr bwMode="auto">
          <a:xfrm>
            <a:off x="1544374" y="2540273"/>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生 存 时 间</a:t>
            </a:r>
          </a:p>
        </p:txBody>
      </p:sp>
      <p:sp>
        <p:nvSpPr>
          <p:cNvPr id="379937" name="Rectangle 33"/>
          <p:cNvSpPr>
            <a:spLocks noChangeArrowheads="1"/>
          </p:cNvSpPr>
          <p:nvPr/>
        </p:nvSpPr>
        <p:spPr bwMode="auto">
          <a:xfrm>
            <a:off x="3852334" y="2540273"/>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协    议</a:t>
            </a:r>
          </a:p>
        </p:txBody>
      </p:sp>
      <p:sp>
        <p:nvSpPr>
          <p:cNvPr id="379938" name="Rectangle 34"/>
          <p:cNvSpPr>
            <a:spLocks noChangeArrowheads="1"/>
          </p:cNvSpPr>
          <p:nvPr/>
        </p:nvSpPr>
        <p:spPr bwMode="auto">
          <a:xfrm>
            <a:off x="2784344" y="2135460"/>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标    识</a:t>
            </a:r>
          </a:p>
        </p:txBody>
      </p:sp>
      <p:sp>
        <p:nvSpPr>
          <p:cNvPr id="379939" name="Rectangle 35"/>
          <p:cNvSpPr>
            <a:spLocks noChangeArrowheads="1"/>
          </p:cNvSpPr>
          <p:nvPr/>
        </p:nvSpPr>
        <p:spPr bwMode="auto">
          <a:xfrm>
            <a:off x="3663157" y="1659210"/>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区 分 服 务</a:t>
            </a:r>
          </a:p>
        </p:txBody>
      </p:sp>
      <p:sp>
        <p:nvSpPr>
          <p:cNvPr id="379940" name="Rectangle 36"/>
          <p:cNvSpPr>
            <a:spLocks noChangeArrowheads="1"/>
          </p:cNvSpPr>
          <p:nvPr/>
        </p:nvSpPr>
        <p:spPr bwMode="auto">
          <a:xfrm>
            <a:off x="7049427" y="1659210"/>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总   长   度</a:t>
            </a:r>
          </a:p>
        </p:txBody>
      </p:sp>
      <p:sp>
        <p:nvSpPr>
          <p:cNvPr id="379941" name="Rectangle 37"/>
          <p:cNvSpPr>
            <a:spLocks noChangeArrowheads="1"/>
          </p:cNvSpPr>
          <p:nvPr/>
        </p:nvSpPr>
        <p:spPr bwMode="auto">
          <a:xfrm>
            <a:off x="7343511" y="2135460"/>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片   偏   移</a:t>
            </a:r>
          </a:p>
        </p:txBody>
      </p:sp>
      <p:sp>
        <p:nvSpPr>
          <p:cNvPr id="379942" name="Rectangle 38"/>
          <p:cNvSpPr>
            <a:spLocks noChangeArrowheads="1"/>
          </p:cNvSpPr>
          <p:nvPr/>
        </p:nvSpPr>
        <p:spPr bwMode="auto">
          <a:xfrm>
            <a:off x="8127736" y="3869010"/>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itchFamily="2" charset="-122"/>
              </a:rPr>
              <a:t>填    充</a:t>
            </a:r>
          </a:p>
        </p:txBody>
      </p:sp>
      <p:sp>
        <p:nvSpPr>
          <p:cNvPr id="379943" name="Rectangle 39"/>
          <p:cNvSpPr>
            <a:spLocks noChangeArrowheads="1"/>
          </p:cNvSpPr>
          <p:nvPr/>
        </p:nvSpPr>
        <p:spPr bwMode="auto">
          <a:xfrm>
            <a:off x="6419983" y="2540273"/>
            <a:ext cx="23195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   部   检   验   和</a:t>
            </a:r>
          </a:p>
        </p:txBody>
      </p:sp>
      <p:sp>
        <p:nvSpPr>
          <p:cNvPr id="379944" name="Rectangle 40"/>
          <p:cNvSpPr>
            <a:spLocks noChangeArrowheads="1"/>
          </p:cNvSpPr>
          <p:nvPr/>
        </p:nvSpPr>
        <p:spPr bwMode="auto">
          <a:xfrm>
            <a:off x="4784461" y="2999060"/>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源   地   址</a:t>
            </a:r>
          </a:p>
        </p:txBody>
      </p:sp>
      <p:sp>
        <p:nvSpPr>
          <p:cNvPr id="379945" name="Rectangle 41"/>
          <p:cNvSpPr>
            <a:spLocks noChangeArrowheads="1"/>
          </p:cNvSpPr>
          <p:nvPr/>
        </p:nvSpPr>
        <p:spPr bwMode="auto">
          <a:xfrm>
            <a:off x="4507575" y="3440385"/>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目   的   地   址</a:t>
            </a:r>
          </a:p>
        </p:txBody>
      </p:sp>
      <p:sp>
        <p:nvSpPr>
          <p:cNvPr id="379946" name="Rectangle 42"/>
          <p:cNvSpPr>
            <a:spLocks noChangeArrowheads="1"/>
          </p:cNvSpPr>
          <p:nvPr/>
        </p:nvSpPr>
        <p:spPr bwMode="auto">
          <a:xfrm>
            <a:off x="2414588" y="3869010"/>
            <a:ext cx="41742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itchFamily="2" charset="-122"/>
              </a:rPr>
              <a:t>可   选   字   段  （长   度   可   变）</a:t>
            </a:r>
          </a:p>
        </p:txBody>
      </p:sp>
      <p:sp>
        <p:nvSpPr>
          <p:cNvPr id="379947" name="Rectangle 43"/>
          <p:cNvSpPr>
            <a:spLocks noChangeArrowheads="1"/>
          </p:cNvSpPr>
          <p:nvPr/>
        </p:nvSpPr>
        <p:spPr bwMode="auto">
          <a:xfrm>
            <a:off x="658681" y="1230585"/>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位</a:t>
            </a:r>
          </a:p>
        </p:txBody>
      </p:sp>
      <p:sp>
        <p:nvSpPr>
          <p:cNvPr id="379948" name="Rectangle 44"/>
          <p:cNvSpPr>
            <a:spLocks noChangeArrowheads="1"/>
          </p:cNvSpPr>
          <p:nvPr/>
        </p:nvSpPr>
        <p:spPr bwMode="auto">
          <a:xfrm>
            <a:off x="2170378" y="1640160"/>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首部长度</a:t>
            </a:r>
          </a:p>
        </p:txBody>
      </p:sp>
      <p:grpSp>
        <p:nvGrpSpPr>
          <p:cNvPr id="379950" name="Group 46"/>
          <p:cNvGrpSpPr>
            <a:grpSpLocks/>
          </p:cNvGrpSpPr>
          <p:nvPr/>
        </p:nvGrpSpPr>
        <p:grpSpPr bwMode="auto">
          <a:xfrm>
            <a:off x="1159140" y="4010298"/>
            <a:ext cx="142743" cy="69850"/>
            <a:chOff x="833" y="3024"/>
            <a:chExt cx="78" cy="51"/>
          </a:xfrm>
        </p:grpSpPr>
        <p:sp>
          <p:nvSpPr>
            <p:cNvPr id="379951"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2" name="Line 48"/>
            <p:cNvSpPr>
              <a:spLocks noChangeShapeType="1"/>
            </p:cNvSpPr>
            <p:nvPr/>
          </p:nvSpPr>
          <p:spPr bwMode="auto">
            <a:xfrm>
              <a:off x="839" y="3030"/>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3" name="Line 49"/>
            <p:cNvSpPr>
              <a:spLocks noChangeShapeType="1"/>
            </p:cNvSpPr>
            <p:nvPr/>
          </p:nvSpPr>
          <p:spPr bwMode="auto">
            <a:xfrm>
              <a:off x="839" y="3075"/>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379954" name="Group 50"/>
          <p:cNvGrpSpPr>
            <a:grpSpLocks/>
          </p:cNvGrpSpPr>
          <p:nvPr/>
        </p:nvGrpSpPr>
        <p:grpSpPr bwMode="auto">
          <a:xfrm>
            <a:off x="9682428" y="4019824"/>
            <a:ext cx="142743" cy="66675"/>
            <a:chOff x="5432" y="3030"/>
            <a:chExt cx="78" cy="51"/>
          </a:xfrm>
        </p:grpSpPr>
        <p:sp>
          <p:nvSpPr>
            <p:cNvPr id="3799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6" name="Line 52"/>
            <p:cNvSpPr>
              <a:spLocks noChangeShapeType="1"/>
            </p:cNvSpPr>
            <p:nvPr/>
          </p:nvSpPr>
          <p:spPr bwMode="auto">
            <a:xfrm>
              <a:off x="5438" y="3036"/>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7" name="Line 53"/>
            <p:cNvSpPr>
              <a:spLocks noChangeShapeType="1"/>
            </p:cNvSpPr>
            <p:nvPr/>
          </p:nvSpPr>
          <p:spPr bwMode="auto">
            <a:xfrm>
              <a:off x="5438" y="3081"/>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379979" name="Rectangle 75"/>
          <p:cNvSpPr>
            <a:spLocks noChangeArrowheads="1"/>
          </p:cNvSpPr>
          <p:nvPr/>
        </p:nvSpPr>
        <p:spPr bwMode="auto">
          <a:xfrm>
            <a:off x="4129220" y="4411935"/>
            <a:ext cx="3150658"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itchFamily="2" charset="-122"/>
              </a:rPr>
              <a:t>数       据       部       分</a:t>
            </a:r>
          </a:p>
        </p:txBody>
      </p:sp>
      <p:grpSp>
        <p:nvGrpSpPr>
          <p:cNvPr id="379998" name="Group 94"/>
          <p:cNvGrpSpPr>
            <a:grpSpLocks/>
          </p:cNvGrpSpPr>
          <p:nvPr/>
        </p:nvGrpSpPr>
        <p:grpSpPr bwMode="auto">
          <a:xfrm>
            <a:off x="265981" y="1603649"/>
            <a:ext cx="438547" cy="2663825"/>
            <a:chOff x="111" y="845"/>
            <a:chExt cx="255" cy="1678"/>
          </a:xfrm>
        </p:grpSpPr>
        <p:sp>
          <p:nvSpPr>
            <p:cNvPr id="379993" name="Line 89"/>
            <p:cNvSpPr>
              <a:spLocks noChangeShapeType="1"/>
            </p:cNvSpPr>
            <p:nvPr/>
          </p:nvSpPr>
          <p:spPr bwMode="auto">
            <a:xfrm>
              <a:off x="249" y="845"/>
              <a:ext cx="0" cy="1678"/>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79982" name="Rectangle 78"/>
            <p:cNvSpPr>
              <a:spLocks noChangeArrowheads="1"/>
            </p:cNvSpPr>
            <p:nvPr/>
          </p:nvSpPr>
          <p:spPr bwMode="auto">
            <a:xfrm>
              <a:off x="111" y="1389"/>
              <a:ext cx="255" cy="4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a:t>
              </a:r>
            </a:p>
            <a:p>
              <a:pPr defTabSz="762000" eaLnBrk="0" hangingPunct="0"/>
              <a:r>
                <a:rPr kumimoji="1" lang="zh-CN" altLang="en-US" sz="2000" b="1">
                  <a:solidFill>
                    <a:srgbClr val="0000CC"/>
                  </a:solidFill>
                  <a:latin typeface="+mn-lt"/>
                  <a:ea typeface="黑体" pitchFamily="2" charset="-122"/>
                </a:rPr>
                <a:t>部</a:t>
              </a:r>
            </a:p>
          </p:txBody>
        </p:sp>
      </p:grpSp>
      <p:sp>
        <p:nvSpPr>
          <p:cNvPr id="380001" name="AutoShape 97"/>
          <p:cNvSpPr>
            <a:spLocks/>
          </p:cNvSpPr>
          <p:nvPr/>
        </p:nvSpPr>
        <p:spPr bwMode="auto">
          <a:xfrm>
            <a:off x="998834" y="1675085"/>
            <a:ext cx="180579" cy="2160588"/>
          </a:xfrm>
          <a:prstGeom prst="leftBrace">
            <a:avLst>
              <a:gd name="adj1" fmla="val 108016"/>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60" name="Group 80"/>
          <p:cNvGrpSpPr>
            <a:grpSpLocks/>
          </p:cNvGrpSpPr>
          <p:nvPr/>
        </p:nvGrpSpPr>
        <p:grpSpPr bwMode="auto">
          <a:xfrm>
            <a:off x="1716354" y="1603648"/>
            <a:ext cx="7064905" cy="5065712"/>
            <a:chOff x="998" y="845"/>
            <a:chExt cx="4108" cy="3191"/>
          </a:xfrm>
        </p:grpSpPr>
        <p:sp>
          <p:nvSpPr>
            <p:cNvPr id="61" name="Text Box 74"/>
            <p:cNvSpPr txBox="1">
              <a:spLocks noChangeArrowheads="1"/>
            </p:cNvSpPr>
            <p:nvPr/>
          </p:nvSpPr>
          <p:spPr bwMode="auto">
            <a:xfrm>
              <a:off x="998" y="3008"/>
              <a:ext cx="4108" cy="1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solidFill>
                    <a:srgbClr val="0000CC"/>
                  </a:solidFill>
                  <a:latin typeface="+mn-lt"/>
                  <a:ea typeface="黑体" pitchFamily="2" charset="-122"/>
                </a:rPr>
                <a:t>区分服务</a:t>
              </a:r>
              <a:r>
                <a:rPr lang="en-US" altLang="zh-CN" sz="2000" b="1" dirty="0">
                  <a:solidFill>
                    <a:srgbClr val="0000CC"/>
                  </a:solidFill>
                  <a:latin typeface="+mn-lt"/>
                  <a:ea typeface="黑体" pitchFamily="2" charset="-122"/>
                </a:rPr>
                <a:t>——</a:t>
              </a:r>
              <a:r>
                <a:rPr lang="zh-CN" altLang="en-US" sz="2000" b="1" dirty="0">
                  <a:solidFill>
                    <a:srgbClr val="0000CC"/>
                  </a:solidFill>
                  <a:latin typeface="+mn-lt"/>
                  <a:ea typeface="黑体" pitchFamily="2" charset="-122"/>
                </a:rPr>
                <a:t>占 </a:t>
              </a:r>
              <a:r>
                <a:rPr lang="en-US" altLang="zh-CN" sz="2000" b="1" dirty="0">
                  <a:solidFill>
                    <a:srgbClr val="0000CC"/>
                  </a:solidFill>
                  <a:latin typeface="+mn-lt"/>
                  <a:ea typeface="黑体" pitchFamily="2" charset="-122"/>
                </a:rPr>
                <a:t>8 </a:t>
              </a:r>
              <a:r>
                <a:rPr lang="zh-CN" altLang="en-US" sz="2000" b="1" dirty="0">
                  <a:solidFill>
                    <a:srgbClr val="0000CC"/>
                  </a:solidFill>
                  <a:latin typeface="+mn-lt"/>
                  <a:ea typeface="黑体" pitchFamily="2" charset="-122"/>
                </a:rPr>
                <a:t>位，用来获得更好的服务。</a:t>
              </a:r>
            </a:p>
            <a:p>
              <a:pPr algn="ctr"/>
              <a:r>
                <a:rPr lang="zh-CN" altLang="en-US" sz="2000" b="1" dirty="0">
                  <a:solidFill>
                    <a:srgbClr val="0000CC"/>
                  </a:solidFill>
                  <a:latin typeface="+mn-lt"/>
                  <a:ea typeface="黑体" pitchFamily="2" charset="-122"/>
                </a:rPr>
                <a:t>在旧标准中叫做服务类型，但实际上一直未被使用过。</a:t>
              </a:r>
            </a:p>
            <a:p>
              <a:pPr algn="ctr"/>
              <a:r>
                <a:rPr lang="en-US" altLang="zh-CN" sz="2000" b="1" dirty="0">
                  <a:solidFill>
                    <a:srgbClr val="0000CC"/>
                  </a:solidFill>
                  <a:latin typeface="+mn-lt"/>
                  <a:ea typeface="黑体" pitchFamily="2" charset="-122"/>
                </a:rPr>
                <a:t>1998 </a:t>
              </a:r>
              <a:r>
                <a:rPr lang="zh-CN" altLang="en-US" sz="2000" b="1" dirty="0">
                  <a:solidFill>
                    <a:srgbClr val="0000CC"/>
                  </a:solidFill>
                  <a:latin typeface="+mn-lt"/>
                  <a:ea typeface="黑体" pitchFamily="2" charset="-122"/>
                </a:rPr>
                <a:t>年这个字段改名为区分服务。</a:t>
              </a:r>
            </a:p>
            <a:p>
              <a:pPr algn="ctr"/>
              <a:r>
                <a:rPr lang="zh-CN" altLang="en-US" sz="2000" b="1" dirty="0">
                  <a:solidFill>
                    <a:srgbClr val="0000CC"/>
                  </a:solidFill>
                  <a:latin typeface="+mn-lt"/>
                  <a:ea typeface="黑体" pitchFamily="2" charset="-122"/>
                </a:rPr>
                <a:t>只有在使用区分服务（</a:t>
              </a:r>
              <a:r>
                <a:rPr lang="en-US" altLang="zh-CN" sz="2000" b="1" dirty="0" err="1">
                  <a:solidFill>
                    <a:srgbClr val="0000CC"/>
                  </a:solidFill>
                  <a:latin typeface="+mn-lt"/>
                  <a:ea typeface="黑体" pitchFamily="2" charset="-122"/>
                </a:rPr>
                <a:t>DiffServ</a:t>
              </a:r>
              <a:r>
                <a:rPr lang="zh-CN" altLang="en-US" sz="2000" b="1" dirty="0">
                  <a:solidFill>
                    <a:srgbClr val="0000CC"/>
                  </a:solidFill>
                  <a:latin typeface="+mn-lt"/>
                  <a:ea typeface="黑体" pitchFamily="2" charset="-122"/>
                </a:rPr>
                <a:t>）时，这个字段才起作用。</a:t>
              </a:r>
            </a:p>
            <a:p>
              <a:pPr algn="ctr"/>
              <a:r>
                <a:rPr lang="zh-CN" altLang="en-US" sz="2000" b="1" dirty="0">
                  <a:solidFill>
                    <a:srgbClr val="0000CC"/>
                  </a:solidFill>
                  <a:latin typeface="+mn-lt"/>
                  <a:ea typeface="黑体" pitchFamily="2" charset="-122"/>
                </a:rPr>
                <a:t>在一般的情况下都不使用这个字段 </a:t>
              </a:r>
            </a:p>
          </p:txBody>
        </p:sp>
        <p:sp>
          <p:nvSpPr>
            <p:cNvPr id="62" name="Rectangle 76"/>
            <p:cNvSpPr>
              <a:spLocks noChangeArrowheads="1"/>
            </p:cNvSpPr>
            <p:nvPr/>
          </p:nvSpPr>
          <p:spPr bwMode="auto">
            <a:xfrm>
              <a:off x="1950" y="845"/>
              <a:ext cx="1248" cy="317"/>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标题 2"/>
          <p:cNvSpPr>
            <a:spLocks noGrp="1"/>
          </p:cNvSpPr>
          <p:nvPr>
            <p:ph type="title"/>
          </p:nvPr>
        </p:nvSpPr>
        <p:spPr/>
        <p:txBody>
          <a:bodyPr/>
          <a:lstStyle/>
          <a:p>
            <a:r>
              <a:rPr lang="en-US" altLang="zh-CN" sz="3600" dirty="0"/>
              <a:t>1.  IP </a:t>
            </a:r>
            <a:r>
              <a:rPr lang="zh-CN" altLang="en-US" sz="3600" dirty="0"/>
              <a:t>数据报首部的固定部分中的各字段 </a:t>
            </a:r>
          </a:p>
        </p:txBody>
      </p:sp>
    </p:spTree>
    <p:extLst>
      <p:ext uri="{BB962C8B-B14F-4D97-AF65-F5344CB8AC3E}">
        <p14:creationId xmlns:p14="http://schemas.microsoft.com/office/powerpoint/2010/main" val="145898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afterEffect">
                                  <p:stCondLst>
                                    <p:cond delay="0"/>
                                  </p:stCondLst>
                                  <p:childTnLst>
                                    <p:anim calcmode="discrete" valueType="str">
                                      <p:cBhvr>
                                        <p:cTn id="6" dur="1000" fill="hold"/>
                                        <p:tgtEl>
                                          <p:spTgt spid="6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49" name="Rectangle 45"/>
          <p:cNvSpPr>
            <a:spLocks noChangeArrowheads="1"/>
          </p:cNvSpPr>
          <p:nvPr/>
        </p:nvSpPr>
        <p:spPr bwMode="auto">
          <a:xfrm>
            <a:off x="632520" y="2012526"/>
            <a:ext cx="43922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000" b="1">
                <a:solidFill>
                  <a:srgbClr val="0000CC"/>
                </a:solidFill>
                <a:latin typeface="+mn-lt"/>
                <a:ea typeface="黑体" pitchFamily="2" charset="-122"/>
              </a:rPr>
              <a:t>固</a:t>
            </a:r>
          </a:p>
          <a:p>
            <a:pPr defTabSz="762000" eaLnBrk="0" hangingPunct="0">
              <a:lnSpc>
                <a:spcPct val="90000"/>
              </a:lnSpc>
            </a:pPr>
            <a:r>
              <a:rPr kumimoji="1" lang="zh-CN" altLang="en-US" sz="2000" b="1">
                <a:solidFill>
                  <a:srgbClr val="0000CC"/>
                </a:solidFill>
                <a:latin typeface="+mn-lt"/>
                <a:ea typeface="黑体" pitchFamily="2" charset="-122"/>
              </a:rPr>
              <a:t>定</a:t>
            </a:r>
          </a:p>
          <a:p>
            <a:pPr defTabSz="762000" eaLnBrk="0" hangingPunct="0">
              <a:lnSpc>
                <a:spcPct val="90000"/>
              </a:lnSpc>
            </a:pPr>
            <a:r>
              <a:rPr kumimoji="1" lang="zh-CN" altLang="en-US" sz="2000" b="1">
                <a:solidFill>
                  <a:srgbClr val="0000CC"/>
                </a:solidFill>
                <a:latin typeface="+mn-lt"/>
                <a:ea typeface="黑体" pitchFamily="2" charset="-122"/>
              </a:rPr>
              <a:t>部</a:t>
            </a:r>
          </a:p>
          <a:p>
            <a:pPr defTabSz="762000" eaLnBrk="0" hangingPunct="0">
              <a:lnSpc>
                <a:spcPct val="90000"/>
              </a:lnSpc>
            </a:pPr>
            <a:r>
              <a:rPr kumimoji="1" lang="zh-CN" altLang="en-US" sz="2000" b="1">
                <a:solidFill>
                  <a:srgbClr val="0000CC"/>
                </a:solidFill>
                <a:latin typeface="+mn-lt"/>
                <a:ea typeface="黑体" pitchFamily="2" charset="-122"/>
              </a:rPr>
              <a:t>分</a:t>
            </a:r>
          </a:p>
        </p:txBody>
      </p:sp>
      <p:sp>
        <p:nvSpPr>
          <p:cNvPr id="379958" name="Rectangle 54"/>
          <p:cNvSpPr>
            <a:spLocks noChangeArrowheads="1"/>
          </p:cNvSpPr>
          <p:nvPr/>
        </p:nvSpPr>
        <p:spPr bwMode="auto">
          <a:xfrm>
            <a:off x="507339" y="3668288"/>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可变</a:t>
            </a:r>
          </a:p>
          <a:p>
            <a:pPr defTabSz="762000" eaLnBrk="0" hangingPunct="0"/>
            <a:r>
              <a:rPr kumimoji="1" lang="zh-CN" altLang="en-US" sz="2000" b="1">
                <a:solidFill>
                  <a:srgbClr val="0000CC"/>
                </a:solidFill>
                <a:latin typeface="+mn-lt"/>
                <a:ea typeface="黑体" pitchFamily="2" charset="-122"/>
              </a:rPr>
              <a:t>部分</a:t>
            </a:r>
          </a:p>
        </p:txBody>
      </p:sp>
      <p:sp>
        <p:nvSpPr>
          <p:cNvPr id="379912" name="Rectangle 8"/>
          <p:cNvSpPr>
            <a:spLocks noChangeArrowheads="1"/>
          </p:cNvSpPr>
          <p:nvPr/>
        </p:nvSpPr>
        <p:spPr bwMode="auto">
          <a:xfrm>
            <a:off x="3351875" y="1610889"/>
            <a:ext cx="2130821" cy="4349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4" name="Rectangle 10"/>
          <p:cNvSpPr>
            <a:spLocks noChangeArrowheads="1"/>
          </p:cNvSpPr>
          <p:nvPr/>
        </p:nvSpPr>
        <p:spPr bwMode="auto">
          <a:xfrm>
            <a:off x="1231371" y="1601363"/>
            <a:ext cx="8519848" cy="2643188"/>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5" name="Rectangle 11"/>
          <p:cNvSpPr>
            <a:spLocks noChangeArrowheads="1"/>
          </p:cNvSpPr>
          <p:nvPr/>
        </p:nvSpPr>
        <p:spPr bwMode="auto">
          <a:xfrm>
            <a:off x="1246850" y="4255663"/>
            <a:ext cx="8485452" cy="681038"/>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6" name="Line 12"/>
          <p:cNvSpPr>
            <a:spLocks noChangeShapeType="1"/>
          </p:cNvSpPr>
          <p:nvPr/>
        </p:nvSpPr>
        <p:spPr bwMode="auto">
          <a:xfrm>
            <a:off x="1226212" y="2052213"/>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7" name="Line 13"/>
          <p:cNvSpPr>
            <a:spLocks noChangeShapeType="1"/>
          </p:cNvSpPr>
          <p:nvPr/>
        </p:nvSpPr>
        <p:spPr bwMode="auto">
          <a:xfrm>
            <a:off x="1226212" y="2495126"/>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8" name="Line 14"/>
          <p:cNvSpPr>
            <a:spLocks noChangeShapeType="1"/>
          </p:cNvSpPr>
          <p:nvPr/>
        </p:nvSpPr>
        <p:spPr bwMode="auto">
          <a:xfrm>
            <a:off x="1226212" y="2939626"/>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9" name="Line 15"/>
          <p:cNvSpPr>
            <a:spLocks noChangeShapeType="1"/>
          </p:cNvSpPr>
          <p:nvPr/>
        </p:nvSpPr>
        <p:spPr bwMode="auto">
          <a:xfrm>
            <a:off x="1226212" y="3377776"/>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0" name="Line 16"/>
          <p:cNvSpPr>
            <a:spLocks noChangeShapeType="1"/>
          </p:cNvSpPr>
          <p:nvPr/>
        </p:nvSpPr>
        <p:spPr bwMode="auto">
          <a:xfrm>
            <a:off x="1226212" y="3822276"/>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1" name="Line 17"/>
          <p:cNvSpPr>
            <a:spLocks noChangeShapeType="1"/>
          </p:cNvSpPr>
          <p:nvPr/>
        </p:nvSpPr>
        <p:spPr bwMode="auto">
          <a:xfrm>
            <a:off x="2275285" y="1609301"/>
            <a:ext cx="0" cy="442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2" name="Line 18"/>
          <p:cNvSpPr>
            <a:spLocks noChangeShapeType="1"/>
          </p:cNvSpPr>
          <p:nvPr/>
        </p:nvSpPr>
        <p:spPr bwMode="auto">
          <a:xfrm>
            <a:off x="3341556" y="1609301"/>
            <a:ext cx="0" cy="442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3" name="Line 19"/>
          <p:cNvSpPr>
            <a:spLocks noChangeShapeType="1"/>
          </p:cNvSpPr>
          <p:nvPr/>
        </p:nvSpPr>
        <p:spPr bwMode="auto">
          <a:xfrm>
            <a:off x="3341556" y="2504651"/>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4" name="Line 20"/>
          <p:cNvSpPr>
            <a:spLocks noChangeShapeType="1"/>
          </p:cNvSpPr>
          <p:nvPr/>
        </p:nvSpPr>
        <p:spPr bwMode="auto">
          <a:xfrm>
            <a:off x="5479256" y="1609301"/>
            <a:ext cx="0" cy="1327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5" name="Line 21"/>
          <p:cNvSpPr>
            <a:spLocks noChangeShapeType="1"/>
          </p:cNvSpPr>
          <p:nvPr/>
        </p:nvSpPr>
        <p:spPr bwMode="auto">
          <a:xfrm flipV="1">
            <a:off x="7615238" y="3817513"/>
            <a:ext cx="0" cy="4413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6" name="Line 22"/>
          <p:cNvSpPr>
            <a:spLocks noChangeShapeType="1"/>
          </p:cNvSpPr>
          <p:nvPr/>
        </p:nvSpPr>
        <p:spPr bwMode="auto">
          <a:xfrm>
            <a:off x="6347752" y="2061738"/>
            <a:ext cx="0" cy="4333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7" name="Rectangle 23"/>
          <p:cNvSpPr>
            <a:spLocks noChangeArrowheads="1"/>
          </p:cNvSpPr>
          <p:nvPr/>
        </p:nvSpPr>
        <p:spPr bwMode="auto">
          <a:xfrm>
            <a:off x="1169459" y="1221951"/>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a:t>
            </a:r>
          </a:p>
        </p:txBody>
      </p:sp>
      <p:sp>
        <p:nvSpPr>
          <p:cNvPr id="379928" name="Rectangle 24"/>
          <p:cNvSpPr>
            <a:spLocks noChangeArrowheads="1"/>
          </p:cNvSpPr>
          <p:nvPr/>
        </p:nvSpPr>
        <p:spPr bwMode="auto">
          <a:xfrm>
            <a:off x="2182416" y="1221951"/>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4</a:t>
            </a:r>
          </a:p>
        </p:txBody>
      </p:sp>
      <p:sp>
        <p:nvSpPr>
          <p:cNvPr id="379929" name="Rectangle 25"/>
          <p:cNvSpPr>
            <a:spLocks noChangeArrowheads="1"/>
          </p:cNvSpPr>
          <p:nvPr/>
        </p:nvSpPr>
        <p:spPr bwMode="auto">
          <a:xfrm>
            <a:off x="3260726" y="1221951"/>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8</a:t>
            </a:r>
          </a:p>
        </p:txBody>
      </p:sp>
      <p:sp>
        <p:nvSpPr>
          <p:cNvPr id="379930" name="Rectangle 26"/>
          <p:cNvSpPr>
            <a:spLocks noChangeArrowheads="1"/>
          </p:cNvSpPr>
          <p:nvPr/>
        </p:nvSpPr>
        <p:spPr bwMode="auto">
          <a:xfrm>
            <a:off x="5374350" y="1221951"/>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16</a:t>
            </a:r>
          </a:p>
        </p:txBody>
      </p:sp>
      <p:sp>
        <p:nvSpPr>
          <p:cNvPr id="379931" name="Rectangle 27"/>
          <p:cNvSpPr>
            <a:spLocks noChangeArrowheads="1"/>
          </p:cNvSpPr>
          <p:nvPr/>
        </p:nvSpPr>
        <p:spPr bwMode="auto">
          <a:xfrm>
            <a:off x="6237685" y="1221951"/>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19</a:t>
            </a:r>
          </a:p>
        </p:txBody>
      </p:sp>
      <p:sp>
        <p:nvSpPr>
          <p:cNvPr id="379932" name="Rectangle 28"/>
          <p:cNvSpPr>
            <a:spLocks noChangeArrowheads="1"/>
          </p:cNvSpPr>
          <p:nvPr/>
        </p:nvSpPr>
        <p:spPr bwMode="auto">
          <a:xfrm>
            <a:off x="7510331" y="1221951"/>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24</a:t>
            </a:r>
          </a:p>
        </p:txBody>
      </p:sp>
      <p:sp>
        <p:nvSpPr>
          <p:cNvPr id="379933" name="Rectangle 29"/>
          <p:cNvSpPr>
            <a:spLocks noChangeArrowheads="1"/>
          </p:cNvSpPr>
          <p:nvPr/>
        </p:nvSpPr>
        <p:spPr bwMode="auto">
          <a:xfrm>
            <a:off x="9365986" y="1221951"/>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31</a:t>
            </a:r>
          </a:p>
        </p:txBody>
      </p:sp>
      <p:sp>
        <p:nvSpPr>
          <p:cNvPr id="379934" name="Rectangle 30"/>
          <p:cNvSpPr>
            <a:spLocks noChangeArrowheads="1"/>
          </p:cNvSpPr>
          <p:nvPr/>
        </p:nvSpPr>
        <p:spPr bwMode="auto">
          <a:xfrm>
            <a:off x="1331120" y="1636288"/>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版 本</a:t>
            </a:r>
          </a:p>
        </p:txBody>
      </p:sp>
      <p:sp>
        <p:nvSpPr>
          <p:cNvPr id="379935" name="Rectangle 31"/>
          <p:cNvSpPr>
            <a:spLocks noChangeArrowheads="1"/>
          </p:cNvSpPr>
          <p:nvPr/>
        </p:nvSpPr>
        <p:spPr bwMode="auto">
          <a:xfrm>
            <a:off x="5542889" y="2112538"/>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标志</a:t>
            </a:r>
          </a:p>
        </p:txBody>
      </p:sp>
      <p:sp>
        <p:nvSpPr>
          <p:cNvPr id="379936" name="Rectangle 32"/>
          <p:cNvSpPr>
            <a:spLocks noChangeArrowheads="1"/>
          </p:cNvSpPr>
          <p:nvPr/>
        </p:nvSpPr>
        <p:spPr bwMode="auto">
          <a:xfrm>
            <a:off x="1544374" y="2517351"/>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生 存 时 间</a:t>
            </a:r>
          </a:p>
        </p:txBody>
      </p:sp>
      <p:sp>
        <p:nvSpPr>
          <p:cNvPr id="379937" name="Rectangle 33"/>
          <p:cNvSpPr>
            <a:spLocks noChangeArrowheads="1"/>
          </p:cNvSpPr>
          <p:nvPr/>
        </p:nvSpPr>
        <p:spPr bwMode="auto">
          <a:xfrm>
            <a:off x="3852334" y="2517351"/>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协    议</a:t>
            </a:r>
          </a:p>
        </p:txBody>
      </p:sp>
      <p:sp>
        <p:nvSpPr>
          <p:cNvPr id="379938" name="Rectangle 34"/>
          <p:cNvSpPr>
            <a:spLocks noChangeArrowheads="1"/>
          </p:cNvSpPr>
          <p:nvPr/>
        </p:nvSpPr>
        <p:spPr bwMode="auto">
          <a:xfrm>
            <a:off x="2784344" y="211253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标    识</a:t>
            </a:r>
          </a:p>
        </p:txBody>
      </p:sp>
      <p:sp>
        <p:nvSpPr>
          <p:cNvPr id="379939" name="Rectangle 35"/>
          <p:cNvSpPr>
            <a:spLocks noChangeArrowheads="1"/>
          </p:cNvSpPr>
          <p:nvPr/>
        </p:nvSpPr>
        <p:spPr bwMode="auto">
          <a:xfrm>
            <a:off x="3663157" y="1636288"/>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区 分 服 务</a:t>
            </a:r>
          </a:p>
        </p:txBody>
      </p:sp>
      <p:sp>
        <p:nvSpPr>
          <p:cNvPr id="379940" name="Rectangle 36"/>
          <p:cNvSpPr>
            <a:spLocks noChangeArrowheads="1"/>
          </p:cNvSpPr>
          <p:nvPr/>
        </p:nvSpPr>
        <p:spPr bwMode="auto">
          <a:xfrm>
            <a:off x="7049427" y="1636288"/>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总   长   度</a:t>
            </a:r>
          </a:p>
        </p:txBody>
      </p:sp>
      <p:sp>
        <p:nvSpPr>
          <p:cNvPr id="379941" name="Rectangle 37"/>
          <p:cNvSpPr>
            <a:spLocks noChangeArrowheads="1"/>
          </p:cNvSpPr>
          <p:nvPr/>
        </p:nvSpPr>
        <p:spPr bwMode="auto">
          <a:xfrm>
            <a:off x="7343511" y="2112538"/>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片   偏   移</a:t>
            </a:r>
          </a:p>
        </p:txBody>
      </p:sp>
      <p:sp>
        <p:nvSpPr>
          <p:cNvPr id="379942" name="Rectangle 38"/>
          <p:cNvSpPr>
            <a:spLocks noChangeArrowheads="1"/>
          </p:cNvSpPr>
          <p:nvPr/>
        </p:nvSpPr>
        <p:spPr bwMode="auto">
          <a:xfrm>
            <a:off x="8127736" y="384608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itchFamily="2" charset="-122"/>
              </a:rPr>
              <a:t>填    充</a:t>
            </a:r>
          </a:p>
        </p:txBody>
      </p:sp>
      <p:sp>
        <p:nvSpPr>
          <p:cNvPr id="379943" name="Rectangle 39"/>
          <p:cNvSpPr>
            <a:spLocks noChangeArrowheads="1"/>
          </p:cNvSpPr>
          <p:nvPr/>
        </p:nvSpPr>
        <p:spPr bwMode="auto">
          <a:xfrm>
            <a:off x="6419983" y="2517351"/>
            <a:ext cx="23195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   部   检   验   和</a:t>
            </a:r>
          </a:p>
        </p:txBody>
      </p:sp>
      <p:sp>
        <p:nvSpPr>
          <p:cNvPr id="379944" name="Rectangle 40"/>
          <p:cNvSpPr>
            <a:spLocks noChangeArrowheads="1"/>
          </p:cNvSpPr>
          <p:nvPr/>
        </p:nvSpPr>
        <p:spPr bwMode="auto">
          <a:xfrm>
            <a:off x="4784461" y="2976138"/>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源   地   址</a:t>
            </a:r>
          </a:p>
        </p:txBody>
      </p:sp>
      <p:sp>
        <p:nvSpPr>
          <p:cNvPr id="379945" name="Rectangle 41"/>
          <p:cNvSpPr>
            <a:spLocks noChangeArrowheads="1"/>
          </p:cNvSpPr>
          <p:nvPr/>
        </p:nvSpPr>
        <p:spPr bwMode="auto">
          <a:xfrm>
            <a:off x="4507575" y="3417463"/>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目   的   地   址</a:t>
            </a:r>
          </a:p>
        </p:txBody>
      </p:sp>
      <p:sp>
        <p:nvSpPr>
          <p:cNvPr id="379946" name="Rectangle 42"/>
          <p:cNvSpPr>
            <a:spLocks noChangeArrowheads="1"/>
          </p:cNvSpPr>
          <p:nvPr/>
        </p:nvSpPr>
        <p:spPr bwMode="auto">
          <a:xfrm>
            <a:off x="2414588" y="3846088"/>
            <a:ext cx="41742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itchFamily="2" charset="-122"/>
              </a:rPr>
              <a:t>可   选   字   段  （长   度   可   变）</a:t>
            </a:r>
          </a:p>
        </p:txBody>
      </p:sp>
      <p:sp>
        <p:nvSpPr>
          <p:cNvPr id="379947" name="Rectangle 43"/>
          <p:cNvSpPr>
            <a:spLocks noChangeArrowheads="1"/>
          </p:cNvSpPr>
          <p:nvPr/>
        </p:nvSpPr>
        <p:spPr bwMode="auto">
          <a:xfrm>
            <a:off x="658681" y="1207663"/>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位</a:t>
            </a:r>
          </a:p>
        </p:txBody>
      </p:sp>
      <p:sp>
        <p:nvSpPr>
          <p:cNvPr id="379948" name="Rectangle 44"/>
          <p:cNvSpPr>
            <a:spLocks noChangeArrowheads="1"/>
          </p:cNvSpPr>
          <p:nvPr/>
        </p:nvSpPr>
        <p:spPr bwMode="auto">
          <a:xfrm>
            <a:off x="2170378" y="1617238"/>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首部长度</a:t>
            </a:r>
          </a:p>
        </p:txBody>
      </p:sp>
      <p:grpSp>
        <p:nvGrpSpPr>
          <p:cNvPr id="379950" name="Group 46"/>
          <p:cNvGrpSpPr>
            <a:grpSpLocks/>
          </p:cNvGrpSpPr>
          <p:nvPr/>
        </p:nvGrpSpPr>
        <p:grpSpPr bwMode="auto">
          <a:xfrm>
            <a:off x="1159140" y="3987376"/>
            <a:ext cx="142743" cy="69850"/>
            <a:chOff x="833" y="3024"/>
            <a:chExt cx="78" cy="51"/>
          </a:xfrm>
        </p:grpSpPr>
        <p:sp>
          <p:nvSpPr>
            <p:cNvPr id="379951"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2" name="Line 48"/>
            <p:cNvSpPr>
              <a:spLocks noChangeShapeType="1"/>
            </p:cNvSpPr>
            <p:nvPr/>
          </p:nvSpPr>
          <p:spPr bwMode="auto">
            <a:xfrm>
              <a:off x="839" y="3030"/>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3" name="Line 49"/>
            <p:cNvSpPr>
              <a:spLocks noChangeShapeType="1"/>
            </p:cNvSpPr>
            <p:nvPr/>
          </p:nvSpPr>
          <p:spPr bwMode="auto">
            <a:xfrm>
              <a:off x="839" y="3075"/>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379954" name="Group 50"/>
          <p:cNvGrpSpPr>
            <a:grpSpLocks/>
          </p:cNvGrpSpPr>
          <p:nvPr/>
        </p:nvGrpSpPr>
        <p:grpSpPr bwMode="auto">
          <a:xfrm>
            <a:off x="9682428" y="3996902"/>
            <a:ext cx="142743" cy="66675"/>
            <a:chOff x="5432" y="3030"/>
            <a:chExt cx="78" cy="51"/>
          </a:xfrm>
        </p:grpSpPr>
        <p:sp>
          <p:nvSpPr>
            <p:cNvPr id="3799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6" name="Line 52"/>
            <p:cNvSpPr>
              <a:spLocks noChangeShapeType="1"/>
            </p:cNvSpPr>
            <p:nvPr/>
          </p:nvSpPr>
          <p:spPr bwMode="auto">
            <a:xfrm>
              <a:off x="5438" y="3036"/>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7" name="Line 53"/>
            <p:cNvSpPr>
              <a:spLocks noChangeShapeType="1"/>
            </p:cNvSpPr>
            <p:nvPr/>
          </p:nvSpPr>
          <p:spPr bwMode="auto">
            <a:xfrm>
              <a:off x="5438" y="3081"/>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379979" name="Rectangle 75"/>
          <p:cNvSpPr>
            <a:spLocks noChangeArrowheads="1"/>
          </p:cNvSpPr>
          <p:nvPr/>
        </p:nvSpPr>
        <p:spPr bwMode="auto">
          <a:xfrm>
            <a:off x="4129220" y="4389013"/>
            <a:ext cx="3150658"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itchFamily="2" charset="-122"/>
              </a:rPr>
              <a:t>数       据       部       分</a:t>
            </a:r>
          </a:p>
        </p:txBody>
      </p:sp>
      <p:grpSp>
        <p:nvGrpSpPr>
          <p:cNvPr id="379998" name="Group 94"/>
          <p:cNvGrpSpPr>
            <a:grpSpLocks/>
          </p:cNvGrpSpPr>
          <p:nvPr/>
        </p:nvGrpSpPr>
        <p:grpSpPr bwMode="auto">
          <a:xfrm>
            <a:off x="265981" y="1580727"/>
            <a:ext cx="438547" cy="2663825"/>
            <a:chOff x="111" y="845"/>
            <a:chExt cx="255" cy="1678"/>
          </a:xfrm>
        </p:grpSpPr>
        <p:sp>
          <p:nvSpPr>
            <p:cNvPr id="379993" name="Line 89"/>
            <p:cNvSpPr>
              <a:spLocks noChangeShapeType="1"/>
            </p:cNvSpPr>
            <p:nvPr/>
          </p:nvSpPr>
          <p:spPr bwMode="auto">
            <a:xfrm>
              <a:off x="249" y="845"/>
              <a:ext cx="0" cy="1678"/>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79982" name="Rectangle 78"/>
            <p:cNvSpPr>
              <a:spLocks noChangeArrowheads="1"/>
            </p:cNvSpPr>
            <p:nvPr/>
          </p:nvSpPr>
          <p:spPr bwMode="auto">
            <a:xfrm>
              <a:off x="111" y="1389"/>
              <a:ext cx="255" cy="4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a:t>
              </a:r>
            </a:p>
            <a:p>
              <a:pPr defTabSz="762000" eaLnBrk="0" hangingPunct="0"/>
              <a:r>
                <a:rPr kumimoji="1" lang="zh-CN" altLang="en-US" sz="2000" b="1">
                  <a:solidFill>
                    <a:srgbClr val="0000CC"/>
                  </a:solidFill>
                  <a:latin typeface="+mn-lt"/>
                  <a:ea typeface="黑体" pitchFamily="2" charset="-122"/>
                </a:rPr>
                <a:t>部</a:t>
              </a:r>
            </a:p>
          </p:txBody>
        </p:sp>
      </p:grpSp>
      <p:sp>
        <p:nvSpPr>
          <p:cNvPr id="380001" name="AutoShape 97"/>
          <p:cNvSpPr>
            <a:spLocks/>
          </p:cNvSpPr>
          <p:nvPr/>
        </p:nvSpPr>
        <p:spPr bwMode="auto">
          <a:xfrm>
            <a:off x="998834" y="1652163"/>
            <a:ext cx="180579" cy="2160588"/>
          </a:xfrm>
          <a:prstGeom prst="leftBrace">
            <a:avLst>
              <a:gd name="adj1" fmla="val 108016"/>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57" name="Group 80"/>
          <p:cNvGrpSpPr>
            <a:grpSpLocks/>
          </p:cNvGrpSpPr>
          <p:nvPr/>
        </p:nvGrpSpPr>
        <p:grpSpPr bwMode="auto">
          <a:xfrm>
            <a:off x="2017315" y="1580727"/>
            <a:ext cx="7771742" cy="4800601"/>
            <a:chOff x="1173" y="845"/>
            <a:chExt cx="4519" cy="3024"/>
          </a:xfrm>
        </p:grpSpPr>
        <p:sp>
          <p:nvSpPr>
            <p:cNvPr id="58" name="Text Box 74"/>
            <p:cNvSpPr txBox="1">
              <a:spLocks noChangeArrowheads="1"/>
            </p:cNvSpPr>
            <p:nvPr/>
          </p:nvSpPr>
          <p:spPr bwMode="auto">
            <a:xfrm>
              <a:off x="1173" y="3113"/>
              <a:ext cx="4303"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a:defRPr sz="2000" b="1">
                  <a:solidFill>
                    <a:srgbClr val="0000CC"/>
                  </a:solidFill>
                  <a:latin typeface="+mn-lt"/>
                  <a:ea typeface="黑体" pitchFamily="2" charset="-122"/>
                </a:defRPr>
              </a:lvl1pPr>
            </a:lstStyle>
            <a:p>
              <a:r>
                <a:rPr lang="zh-CN" altLang="en-US" sz="2400" dirty="0"/>
                <a:t>总长度</a:t>
              </a:r>
              <a:r>
                <a:rPr lang="en-US" altLang="zh-CN" sz="2400" dirty="0"/>
                <a:t>——</a:t>
              </a:r>
              <a:r>
                <a:rPr lang="zh-CN" altLang="en-US" sz="2400" dirty="0"/>
                <a:t>占 </a:t>
              </a:r>
              <a:r>
                <a:rPr lang="en-US" altLang="zh-CN" sz="2400" dirty="0"/>
                <a:t>16 </a:t>
              </a:r>
              <a:r>
                <a:rPr lang="zh-CN" altLang="en-US" sz="2400" dirty="0"/>
                <a:t>位，指首部和数据之和的长度，</a:t>
              </a:r>
            </a:p>
            <a:p>
              <a:r>
                <a:rPr lang="zh-CN" altLang="en-US" sz="2400" dirty="0"/>
                <a:t>单位为字节，因此数据报的最大长度为 </a:t>
              </a:r>
              <a:r>
                <a:rPr lang="en-US" altLang="zh-CN" sz="2400" dirty="0"/>
                <a:t>65535 </a:t>
              </a:r>
              <a:r>
                <a:rPr lang="zh-CN" altLang="en-US" sz="2400" dirty="0"/>
                <a:t>字节。</a:t>
              </a:r>
            </a:p>
            <a:p>
              <a:r>
                <a:rPr lang="zh-CN" altLang="en-US" sz="2400" dirty="0">
                  <a:solidFill>
                    <a:srgbClr val="C00000"/>
                  </a:solidFill>
                </a:rPr>
                <a:t>总长度必须不超过最大传送单元 </a:t>
              </a:r>
              <a:r>
                <a:rPr lang="en-US" altLang="zh-CN" sz="2400" dirty="0">
                  <a:solidFill>
                    <a:srgbClr val="C00000"/>
                  </a:solidFill>
                </a:rPr>
                <a:t>MTU</a:t>
              </a:r>
              <a:r>
                <a:rPr lang="zh-CN" altLang="en-US" sz="2400" dirty="0">
                  <a:solidFill>
                    <a:srgbClr val="C00000"/>
                  </a:solidFill>
                </a:rPr>
                <a:t>。 </a:t>
              </a:r>
            </a:p>
          </p:txBody>
        </p:sp>
        <p:sp>
          <p:nvSpPr>
            <p:cNvPr id="59" name="Rectangle 79"/>
            <p:cNvSpPr>
              <a:spLocks noChangeArrowheads="1"/>
            </p:cNvSpPr>
            <p:nvPr/>
          </p:nvSpPr>
          <p:spPr bwMode="auto">
            <a:xfrm>
              <a:off x="3208" y="845"/>
              <a:ext cx="2484" cy="307"/>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标题 2"/>
          <p:cNvSpPr>
            <a:spLocks noGrp="1"/>
          </p:cNvSpPr>
          <p:nvPr>
            <p:ph type="title"/>
          </p:nvPr>
        </p:nvSpPr>
        <p:spPr/>
        <p:txBody>
          <a:bodyPr/>
          <a:lstStyle/>
          <a:p>
            <a:r>
              <a:rPr lang="en-US" altLang="zh-CN" sz="3600" dirty="0"/>
              <a:t>1.  IP </a:t>
            </a:r>
            <a:r>
              <a:rPr lang="zh-CN" altLang="en-US" sz="3600" dirty="0"/>
              <a:t>数据报首部的固定部分中的各字段 </a:t>
            </a:r>
          </a:p>
        </p:txBody>
      </p:sp>
    </p:spTree>
    <p:extLst>
      <p:ext uri="{BB962C8B-B14F-4D97-AF65-F5344CB8AC3E}">
        <p14:creationId xmlns:p14="http://schemas.microsoft.com/office/powerpoint/2010/main" val="93876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afterEffect">
                                  <p:stCondLst>
                                    <p:cond delay="0"/>
                                  </p:stCondLst>
                                  <p:childTnLst>
                                    <p:anim calcmode="discrete" valueType="str">
                                      <p:cBhvr>
                                        <p:cTn id="6"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49" name="Rectangle 45"/>
          <p:cNvSpPr>
            <a:spLocks noChangeArrowheads="1"/>
          </p:cNvSpPr>
          <p:nvPr/>
        </p:nvSpPr>
        <p:spPr bwMode="auto">
          <a:xfrm>
            <a:off x="632520" y="2022375"/>
            <a:ext cx="43922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000" b="1">
                <a:solidFill>
                  <a:srgbClr val="0000CC"/>
                </a:solidFill>
                <a:latin typeface="+mn-lt"/>
                <a:ea typeface="黑体" pitchFamily="2" charset="-122"/>
              </a:rPr>
              <a:t>固</a:t>
            </a:r>
          </a:p>
          <a:p>
            <a:pPr defTabSz="762000" eaLnBrk="0" hangingPunct="0">
              <a:lnSpc>
                <a:spcPct val="90000"/>
              </a:lnSpc>
            </a:pPr>
            <a:r>
              <a:rPr kumimoji="1" lang="zh-CN" altLang="en-US" sz="2000" b="1">
                <a:solidFill>
                  <a:srgbClr val="0000CC"/>
                </a:solidFill>
                <a:latin typeface="+mn-lt"/>
                <a:ea typeface="黑体" pitchFamily="2" charset="-122"/>
              </a:rPr>
              <a:t>定</a:t>
            </a:r>
          </a:p>
          <a:p>
            <a:pPr defTabSz="762000" eaLnBrk="0" hangingPunct="0">
              <a:lnSpc>
                <a:spcPct val="90000"/>
              </a:lnSpc>
            </a:pPr>
            <a:r>
              <a:rPr kumimoji="1" lang="zh-CN" altLang="en-US" sz="2000" b="1">
                <a:solidFill>
                  <a:srgbClr val="0000CC"/>
                </a:solidFill>
                <a:latin typeface="+mn-lt"/>
                <a:ea typeface="黑体" pitchFamily="2" charset="-122"/>
              </a:rPr>
              <a:t>部</a:t>
            </a:r>
          </a:p>
          <a:p>
            <a:pPr defTabSz="762000" eaLnBrk="0" hangingPunct="0">
              <a:lnSpc>
                <a:spcPct val="90000"/>
              </a:lnSpc>
            </a:pPr>
            <a:r>
              <a:rPr kumimoji="1" lang="zh-CN" altLang="en-US" sz="2000" b="1">
                <a:solidFill>
                  <a:srgbClr val="0000CC"/>
                </a:solidFill>
                <a:latin typeface="+mn-lt"/>
                <a:ea typeface="黑体" pitchFamily="2" charset="-122"/>
              </a:rPr>
              <a:t>分</a:t>
            </a:r>
          </a:p>
        </p:txBody>
      </p:sp>
      <p:sp>
        <p:nvSpPr>
          <p:cNvPr id="379958" name="Rectangle 54"/>
          <p:cNvSpPr>
            <a:spLocks noChangeArrowheads="1"/>
          </p:cNvSpPr>
          <p:nvPr/>
        </p:nvSpPr>
        <p:spPr bwMode="auto">
          <a:xfrm>
            <a:off x="507339" y="3678137"/>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可变</a:t>
            </a:r>
          </a:p>
          <a:p>
            <a:pPr defTabSz="762000" eaLnBrk="0" hangingPunct="0"/>
            <a:r>
              <a:rPr kumimoji="1" lang="zh-CN" altLang="en-US" sz="2000" b="1">
                <a:solidFill>
                  <a:srgbClr val="0000CC"/>
                </a:solidFill>
                <a:latin typeface="+mn-lt"/>
                <a:ea typeface="黑体" pitchFamily="2" charset="-122"/>
              </a:rPr>
              <a:t>部分</a:t>
            </a:r>
          </a:p>
        </p:txBody>
      </p:sp>
      <p:sp>
        <p:nvSpPr>
          <p:cNvPr id="379912" name="Rectangle 8"/>
          <p:cNvSpPr>
            <a:spLocks noChangeArrowheads="1"/>
          </p:cNvSpPr>
          <p:nvPr/>
        </p:nvSpPr>
        <p:spPr bwMode="auto">
          <a:xfrm>
            <a:off x="3351875" y="1620738"/>
            <a:ext cx="2130821" cy="4349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4" name="Rectangle 10"/>
          <p:cNvSpPr>
            <a:spLocks noChangeArrowheads="1"/>
          </p:cNvSpPr>
          <p:nvPr/>
        </p:nvSpPr>
        <p:spPr bwMode="auto">
          <a:xfrm>
            <a:off x="1231371" y="1611212"/>
            <a:ext cx="8519848" cy="2643188"/>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5" name="Rectangle 11"/>
          <p:cNvSpPr>
            <a:spLocks noChangeArrowheads="1"/>
          </p:cNvSpPr>
          <p:nvPr/>
        </p:nvSpPr>
        <p:spPr bwMode="auto">
          <a:xfrm>
            <a:off x="1246850" y="4265512"/>
            <a:ext cx="8485452" cy="681038"/>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6" name="Line 12"/>
          <p:cNvSpPr>
            <a:spLocks noChangeShapeType="1"/>
          </p:cNvSpPr>
          <p:nvPr/>
        </p:nvSpPr>
        <p:spPr bwMode="auto">
          <a:xfrm>
            <a:off x="1226212" y="2062062"/>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7" name="Line 13"/>
          <p:cNvSpPr>
            <a:spLocks noChangeShapeType="1"/>
          </p:cNvSpPr>
          <p:nvPr/>
        </p:nvSpPr>
        <p:spPr bwMode="auto">
          <a:xfrm>
            <a:off x="1226212" y="2504975"/>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8" name="Line 14"/>
          <p:cNvSpPr>
            <a:spLocks noChangeShapeType="1"/>
          </p:cNvSpPr>
          <p:nvPr/>
        </p:nvSpPr>
        <p:spPr bwMode="auto">
          <a:xfrm>
            <a:off x="1226212" y="2949475"/>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9" name="Line 15"/>
          <p:cNvSpPr>
            <a:spLocks noChangeShapeType="1"/>
          </p:cNvSpPr>
          <p:nvPr/>
        </p:nvSpPr>
        <p:spPr bwMode="auto">
          <a:xfrm>
            <a:off x="1226212" y="3387625"/>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0" name="Line 16"/>
          <p:cNvSpPr>
            <a:spLocks noChangeShapeType="1"/>
          </p:cNvSpPr>
          <p:nvPr/>
        </p:nvSpPr>
        <p:spPr bwMode="auto">
          <a:xfrm>
            <a:off x="1226212" y="3832125"/>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1" name="Line 17"/>
          <p:cNvSpPr>
            <a:spLocks noChangeShapeType="1"/>
          </p:cNvSpPr>
          <p:nvPr/>
        </p:nvSpPr>
        <p:spPr bwMode="auto">
          <a:xfrm>
            <a:off x="2275285" y="1619150"/>
            <a:ext cx="0" cy="442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2" name="Line 18"/>
          <p:cNvSpPr>
            <a:spLocks noChangeShapeType="1"/>
          </p:cNvSpPr>
          <p:nvPr/>
        </p:nvSpPr>
        <p:spPr bwMode="auto">
          <a:xfrm>
            <a:off x="3341556" y="1619150"/>
            <a:ext cx="0" cy="442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3" name="Line 19"/>
          <p:cNvSpPr>
            <a:spLocks noChangeShapeType="1"/>
          </p:cNvSpPr>
          <p:nvPr/>
        </p:nvSpPr>
        <p:spPr bwMode="auto">
          <a:xfrm>
            <a:off x="3341556" y="2514500"/>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4" name="Line 20"/>
          <p:cNvSpPr>
            <a:spLocks noChangeShapeType="1"/>
          </p:cNvSpPr>
          <p:nvPr/>
        </p:nvSpPr>
        <p:spPr bwMode="auto">
          <a:xfrm>
            <a:off x="5479256" y="1619150"/>
            <a:ext cx="0" cy="1327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5" name="Line 21"/>
          <p:cNvSpPr>
            <a:spLocks noChangeShapeType="1"/>
          </p:cNvSpPr>
          <p:nvPr/>
        </p:nvSpPr>
        <p:spPr bwMode="auto">
          <a:xfrm flipV="1">
            <a:off x="7615238" y="3827362"/>
            <a:ext cx="0" cy="4413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6" name="Line 22"/>
          <p:cNvSpPr>
            <a:spLocks noChangeShapeType="1"/>
          </p:cNvSpPr>
          <p:nvPr/>
        </p:nvSpPr>
        <p:spPr bwMode="auto">
          <a:xfrm>
            <a:off x="6347752" y="2071587"/>
            <a:ext cx="0" cy="4333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7" name="Rectangle 23"/>
          <p:cNvSpPr>
            <a:spLocks noChangeArrowheads="1"/>
          </p:cNvSpPr>
          <p:nvPr/>
        </p:nvSpPr>
        <p:spPr bwMode="auto">
          <a:xfrm>
            <a:off x="1169459" y="123180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a:t>
            </a:r>
          </a:p>
        </p:txBody>
      </p:sp>
      <p:sp>
        <p:nvSpPr>
          <p:cNvPr id="379928" name="Rectangle 24"/>
          <p:cNvSpPr>
            <a:spLocks noChangeArrowheads="1"/>
          </p:cNvSpPr>
          <p:nvPr/>
        </p:nvSpPr>
        <p:spPr bwMode="auto">
          <a:xfrm>
            <a:off x="2182416" y="123180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4</a:t>
            </a:r>
          </a:p>
        </p:txBody>
      </p:sp>
      <p:sp>
        <p:nvSpPr>
          <p:cNvPr id="379929" name="Rectangle 25"/>
          <p:cNvSpPr>
            <a:spLocks noChangeArrowheads="1"/>
          </p:cNvSpPr>
          <p:nvPr/>
        </p:nvSpPr>
        <p:spPr bwMode="auto">
          <a:xfrm>
            <a:off x="3260726" y="123180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8</a:t>
            </a:r>
          </a:p>
        </p:txBody>
      </p:sp>
      <p:sp>
        <p:nvSpPr>
          <p:cNvPr id="379930" name="Rectangle 26"/>
          <p:cNvSpPr>
            <a:spLocks noChangeArrowheads="1"/>
          </p:cNvSpPr>
          <p:nvPr/>
        </p:nvSpPr>
        <p:spPr bwMode="auto">
          <a:xfrm>
            <a:off x="5374350" y="123180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16</a:t>
            </a:r>
          </a:p>
        </p:txBody>
      </p:sp>
      <p:sp>
        <p:nvSpPr>
          <p:cNvPr id="379931" name="Rectangle 27"/>
          <p:cNvSpPr>
            <a:spLocks noChangeArrowheads="1"/>
          </p:cNvSpPr>
          <p:nvPr/>
        </p:nvSpPr>
        <p:spPr bwMode="auto">
          <a:xfrm>
            <a:off x="6237685" y="123180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19</a:t>
            </a:r>
          </a:p>
        </p:txBody>
      </p:sp>
      <p:sp>
        <p:nvSpPr>
          <p:cNvPr id="379932" name="Rectangle 28"/>
          <p:cNvSpPr>
            <a:spLocks noChangeArrowheads="1"/>
          </p:cNvSpPr>
          <p:nvPr/>
        </p:nvSpPr>
        <p:spPr bwMode="auto">
          <a:xfrm>
            <a:off x="7510331" y="123180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24</a:t>
            </a:r>
          </a:p>
        </p:txBody>
      </p:sp>
      <p:sp>
        <p:nvSpPr>
          <p:cNvPr id="379933" name="Rectangle 29"/>
          <p:cNvSpPr>
            <a:spLocks noChangeArrowheads="1"/>
          </p:cNvSpPr>
          <p:nvPr/>
        </p:nvSpPr>
        <p:spPr bwMode="auto">
          <a:xfrm>
            <a:off x="9365986" y="123180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31</a:t>
            </a:r>
          </a:p>
        </p:txBody>
      </p:sp>
      <p:sp>
        <p:nvSpPr>
          <p:cNvPr id="379934" name="Rectangle 30"/>
          <p:cNvSpPr>
            <a:spLocks noChangeArrowheads="1"/>
          </p:cNvSpPr>
          <p:nvPr/>
        </p:nvSpPr>
        <p:spPr bwMode="auto">
          <a:xfrm>
            <a:off x="1331120" y="1646137"/>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版 本</a:t>
            </a:r>
          </a:p>
        </p:txBody>
      </p:sp>
      <p:sp>
        <p:nvSpPr>
          <p:cNvPr id="379935" name="Rectangle 31"/>
          <p:cNvSpPr>
            <a:spLocks noChangeArrowheads="1"/>
          </p:cNvSpPr>
          <p:nvPr/>
        </p:nvSpPr>
        <p:spPr bwMode="auto">
          <a:xfrm>
            <a:off x="5542889" y="2122387"/>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标志</a:t>
            </a:r>
          </a:p>
        </p:txBody>
      </p:sp>
      <p:sp>
        <p:nvSpPr>
          <p:cNvPr id="379936" name="Rectangle 32"/>
          <p:cNvSpPr>
            <a:spLocks noChangeArrowheads="1"/>
          </p:cNvSpPr>
          <p:nvPr/>
        </p:nvSpPr>
        <p:spPr bwMode="auto">
          <a:xfrm>
            <a:off x="1544374" y="2527200"/>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生 存 时 间</a:t>
            </a:r>
          </a:p>
        </p:txBody>
      </p:sp>
      <p:sp>
        <p:nvSpPr>
          <p:cNvPr id="379937" name="Rectangle 33"/>
          <p:cNvSpPr>
            <a:spLocks noChangeArrowheads="1"/>
          </p:cNvSpPr>
          <p:nvPr/>
        </p:nvSpPr>
        <p:spPr bwMode="auto">
          <a:xfrm>
            <a:off x="3852334" y="2527200"/>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协    议</a:t>
            </a:r>
          </a:p>
        </p:txBody>
      </p:sp>
      <p:sp>
        <p:nvSpPr>
          <p:cNvPr id="379938" name="Rectangle 34"/>
          <p:cNvSpPr>
            <a:spLocks noChangeArrowheads="1"/>
          </p:cNvSpPr>
          <p:nvPr/>
        </p:nvSpPr>
        <p:spPr bwMode="auto">
          <a:xfrm>
            <a:off x="2784344" y="2122387"/>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标    识</a:t>
            </a:r>
          </a:p>
        </p:txBody>
      </p:sp>
      <p:sp>
        <p:nvSpPr>
          <p:cNvPr id="379939" name="Rectangle 35"/>
          <p:cNvSpPr>
            <a:spLocks noChangeArrowheads="1"/>
          </p:cNvSpPr>
          <p:nvPr/>
        </p:nvSpPr>
        <p:spPr bwMode="auto">
          <a:xfrm>
            <a:off x="3663157" y="1646137"/>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区 分 服 务</a:t>
            </a:r>
          </a:p>
        </p:txBody>
      </p:sp>
      <p:sp>
        <p:nvSpPr>
          <p:cNvPr id="379940" name="Rectangle 36"/>
          <p:cNvSpPr>
            <a:spLocks noChangeArrowheads="1"/>
          </p:cNvSpPr>
          <p:nvPr/>
        </p:nvSpPr>
        <p:spPr bwMode="auto">
          <a:xfrm>
            <a:off x="7049427" y="164613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总   长   度</a:t>
            </a:r>
          </a:p>
        </p:txBody>
      </p:sp>
      <p:sp>
        <p:nvSpPr>
          <p:cNvPr id="379941" name="Rectangle 37"/>
          <p:cNvSpPr>
            <a:spLocks noChangeArrowheads="1"/>
          </p:cNvSpPr>
          <p:nvPr/>
        </p:nvSpPr>
        <p:spPr bwMode="auto">
          <a:xfrm>
            <a:off x="7343511" y="212238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片   偏   移</a:t>
            </a:r>
          </a:p>
        </p:txBody>
      </p:sp>
      <p:sp>
        <p:nvSpPr>
          <p:cNvPr id="379942" name="Rectangle 38"/>
          <p:cNvSpPr>
            <a:spLocks noChangeArrowheads="1"/>
          </p:cNvSpPr>
          <p:nvPr/>
        </p:nvSpPr>
        <p:spPr bwMode="auto">
          <a:xfrm>
            <a:off x="8127736" y="3855937"/>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itchFamily="2" charset="-122"/>
              </a:rPr>
              <a:t>填    充</a:t>
            </a:r>
          </a:p>
        </p:txBody>
      </p:sp>
      <p:sp>
        <p:nvSpPr>
          <p:cNvPr id="379943" name="Rectangle 39"/>
          <p:cNvSpPr>
            <a:spLocks noChangeArrowheads="1"/>
          </p:cNvSpPr>
          <p:nvPr/>
        </p:nvSpPr>
        <p:spPr bwMode="auto">
          <a:xfrm>
            <a:off x="6419983" y="2527200"/>
            <a:ext cx="23195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   部   检   验   和</a:t>
            </a:r>
          </a:p>
        </p:txBody>
      </p:sp>
      <p:sp>
        <p:nvSpPr>
          <p:cNvPr id="379944" name="Rectangle 40"/>
          <p:cNvSpPr>
            <a:spLocks noChangeArrowheads="1"/>
          </p:cNvSpPr>
          <p:nvPr/>
        </p:nvSpPr>
        <p:spPr bwMode="auto">
          <a:xfrm>
            <a:off x="4784461" y="298598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源   地   址</a:t>
            </a:r>
          </a:p>
        </p:txBody>
      </p:sp>
      <p:sp>
        <p:nvSpPr>
          <p:cNvPr id="379945" name="Rectangle 41"/>
          <p:cNvSpPr>
            <a:spLocks noChangeArrowheads="1"/>
          </p:cNvSpPr>
          <p:nvPr/>
        </p:nvSpPr>
        <p:spPr bwMode="auto">
          <a:xfrm>
            <a:off x="4507575" y="342731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目   的   地   址</a:t>
            </a:r>
          </a:p>
        </p:txBody>
      </p:sp>
      <p:sp>
        <p:nvSpPr>
          <p:cNvPr id="379946" name="Rectangle 42"/>
          <p:cNvSpPr>
            <a:spLocks noChangeArrowheads="1"/>
          </p:cNvSpPr>
          <p:nvPr/>
        </p:nvSpPr>
        <p:spPr bwMode="auto">
          <a:xfrm>
            <a:off x="2414588" y="3855937"/>
            <a:ext cx="41742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itchFamily="2" charset="-122"/>
              </a:rPr>
              <a:t>可   选   字   段  （长   度   可   变）</a:t>
            </a:r>
          </a:p>
        </p:txBody>
      </p:sp>
      <p:sp>
        <p:nvSpPr>
          <p:cNvPr id="379947" name="Rectangle 43"/>
          <p:cNvSpPr>
            <a:spLocks noChangeArrowheads="1"/>
          </p:cNvSpPr>
          <p:nvPr/>
        </p:nvSpPr>
        <p:spPr bwMode="auto">
          <a:xfrm>
            <a:off x="658681" y="121751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位</a:t>
            </a:r>
          </a:p>
        </p:txBody>
      </p:sp>
      <p:sp>
        <p:nvSpPr>
          <p:cNvPr id="379948" name="Rectangle 44"/>
          <p:cNvSpPr>
            <a:spLocks noChangeArrowheads="1"/>
          </p:cNvSpPr>
          <p:nvPr/>
        </p:nvSpPr>
        <p:spPr bwMode="auto">
          <a:xfrm>
            <a:off x="2170378" y="1627087"/>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首部长度</a:t>
            </a:r>
          </a:p>
        </p:txBody>
      </p:sp>
      <p:grpSp>
        <p:nvGrpSpPr>
          <p:cNvPr id="379950" name="Group 46"/>
          <p:cNvGrpSpPr>
            <a:grpSpLocks/>
          </p:cNvGrpSpPr>
          <p:nvPr/>
        </p:nvGrpSpPr>
        <p:grpSpPr bwMode="auto">
          <a:xfrm>
            <a:off x="1159140" y="3997225"/>
            <a:ext cx="142743" cy="69850"/>
            <a:chOff x="833" y="3024"/>
            <a:chExt cx="78" cy="51"/>
          </a:xfrm>
        </p:grpSpPr>
        <p:sp>
          <p:nvSpPr>
            <p:cNvPr id="379951"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2" name="Line 48"/>
            <p:cNvSpPr>
              <a:spLocks noChangeShapeType="1"/>
            </p:cNvSpPr>
            <p:nvPr/>
          </p:nvSpPr>
          <p:spPr bwMode="auto">
            <a:xfrm>
              <a:off x="839" y="3030"/>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3" name="Line 49"/>
            <p:cNvSpPr>
              <a:spLocks noChangeShapeType="1"/>
            </p:cNvSpPr>
            <p:nvPr/>
          </p:nvSpPr>
          <p:spPr bwMode="auto">
            <a:xfrm>
              <a:off x="839" y="3075"/>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379954" name="Group 50"/>
          <p:cNvGrpSpPr>
            <a:grpSpLocks/>
          </p:cNvGrpSpPr>
          <p:nvPr/>
        </p:nvGrpSpPr>
        <p:grpSpPr bwMode="auto">
          <a:xfrm>
            <a:off x="9682428" y="4006751"/>
            <a:ext cx="142743" cy="66675"/>
            <a:chOff x="5432" y="3030"/>
            <a:chExt cx="78" cy="51"/>
          </a:xfrm>
        </p:grpSpPr>
        <p:sp>
          <p:nvSpPr>
            <p:cNvPr id="3799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6" name="Line 52"/>
            <p:cNvSpPr>
              <a:spLocks noChangeShapeType="1"/>
            </p:cNvSpPr>
            <p:nvPr/>
          </p:nvSpPr>
          <p:spPr bwMode="auto">
            <a:xfrm>
              <a:off x="5438" y="3036"/>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7" name="Line 53"/>
            <p:cNvSpPr>
              <a:spLocks noChangeShapeType="1"/>
            </p:cNvSpPr>
            <p:nvPr/>
          </p:nvSpPr>
          <p:spPr bwMode="auto">
            <a:xfrm>
              <a:off x="5438" y="3081"/>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379979" name="Rectangle 75"/>
          <p:cNvSpPr>
            <a:spLocks noChangeArrowheads="1"/>
          </p:cNvSpPr>
          <p:nvPr/>
        </p:nvSpPr>
        <p:spPr bwMode="auto">
          <a:xfrm>
            <a:off x="4129220" y="4398862"/>
            <a:ext cx="3150658"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itchFamily="2" charset="-122"/>
              </a:rPr>
              <a:t>数       据       部       分</a:t>
            </a:r>
          </a:p>
        </p:txBody>
      </p:sp>
      <p:grpSp>
        <p:nvGrpSpPr>
          <p:cNvPr id="379998" name="Group 94"/>
          <p:cNvGrpSpPr>
            <a:grpSpLocks/>
          </p:cNvGrpSpPr>
          <p:nvPr/>
        </p:nvGrpSpPr>
        <p:grpSpPr bwMode="auto">
          <a:xfrm>
            <a:off x="265981" y="1590576"/>
            <a:ext cx="438547" cy="2663825"/>
            <a:chOff x="111" y="845"/>
            <a:chExt cx="255" cy="1678"/>
          </a:xfrm>
        </p:grpSpPr>
        <p:sp>
          <p:nvSpPr>
            <p:cNvPr id="379993" name="Line 89"/>
            <p:cNvSpPr>
              <a:spLocks noChangeShapeType="1"/>
            </p:cNvSpPr>
            <p:nvPr/>
          </p:nvSpPr>
          <p:spPr bwMode="auto">
            <a:xfrm>
              <a:off x="249" y="845"/>
              <a:ext cx="0" cy="1678"/>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79982" name="Rectangle 78"/>
            <p:cNvSpPr>
              <a:spLocks noChangeArrowheads="1"/>
            </p:cNvSpPr>
            <p:nvPr/>
          </p:nvSpPr>
          <p:spPr bwMode="auto">
            <a:xfrm>
              <a:off x="111" y="1389"/>
              <a:ext cx="255" cy="4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a:t>
              </a:r>
            </a:p>
            <a:p>
              <a:pPr defTabSz="762000" eaLnBrk="0" hangingPunct="0"/>
              <a:r>
                <a:rPr kumimoji="1" lang="zh-CN" altLang="en-US" sz="2000" b="1">
                  <a:solidFill>
                    <a:srgbClr val="0000CC"/>
                  </a:solidFill>
                  <a:latin typeface="+mn-lt"/>
                  <a:ea typeface="黑体" pitchFamily="2" charset="-122"/>
                </a:rPr>
                <a:t>部</a:t>
              </a:r>
            </a:p>
          </p:txBody>
        </p:sp>
      </p:grpSp>
      <p:sp>
        <p:nvSpPr>
          <p:cNvPr id="380001" name="AutoShape 97"/>
          <p:cNvSpPr>
            <a:spLocks/>
          </p:cNvSpPr>
          <p:nvPr/>
        </p:nvSpPr>
        <p:spPr bwMode="auto">
          <a:xfrm>
            <a:off x="998834" y="1662012"/>
            <a:ext cx="180579" cy="2160588"/>
          </a:xfrm>
          <a:prstGeom prst="leftBrace">
            <a:avLst>
              <a:gd name="adj1" fmla="val 108016"/>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60" name="Group 77"/>
          <p:cNvGrpSpPr>
            <a:grpSpLocks/>
          </p:cNvGrpSpPr>
          <p:nvPr/>
        </p:nvGrpSpPr>
        <p:grpSpPr bwMode="auto">
          <a:xfrm>
            <a:off x="1209015" y="2038250"/>
            <a:ext cx="6662474" cy="3983038"/>
            <a:chOff x="703" y="1127"/>
            <a:chExt cx="3874" cy="2509"/>
          </a:xfrm>
        </p:grpSpPr>
        <p:sp>
          <p:nvSpPr>
            <p:cNvPr id="61" name="Text Box 74"/>
            <p:cNvSpPr txBox="1">
              <a:spLocks noChangeArrowheads="1"/>
            </p:cNvSpPr>
            <p:nvPr/>
          </p:nvSpPr>
          <p:spPr bwMode="auto">
            <a:xfrm>
              <a:off x="738" y="3113"/>
              <a:ext cx="3839"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a:defRPr sz="2400" b="1">
                  <a:solidFill>
                    <a:srgbClr val="0000CC"/>
                  </a:solidFill>
                  <a:latin typeface="+mn-lt"/>
                  <a:ea typeface="黑体" pitchFamily="2" charset="-122"/>
                </a:defRPr>
              </a:lvl1pPr>
            </a:lstStyle>
            <a:p>
              <a:r>
                <a:rPr lang="zh-CN" altLang="en-US" dirty="0"/>
                <a:t>标识</a:t>
              </a:r>
              <a:r>
                <a:rPr lang="en-US" altLang="zh-CN" dirty="0"/>
                <a:t>(identification) ——</a:t>
              </a:r>
              <a:r>
                <a:rPr lang="zh-CN" altLang="en-US" dirty="0"/>
                <a:t>占 </a:t>
              </a:r>
              <a:r>
                <a:rPr lang="en-US" altLang="zh-CN" dirty="0"/>
                <a:t>16 </a:t>
              </a:r>
              <a:r>
                <a:rPr lang="zh-CN" altLang="en-US" dirty="0"/>
                <a:t>位，</a:t>
              </a:r>
            </a:p>
            <a:p>
              <a:r>
                <a:rPr lang="zh-CN" altLang="en-US" dirty="0"/>
                <a:t>它是一个计数器，用来产生 </a:t>
              </a:r>
              <a:r>
                <a:rPr lang="en-US" altLang="zh-CN" dirty="0">
                  <a:solidFill>
                    <a:srgbClr val="C00000"/>
                  </a:solidFill>
                </a:rPr>
                <a:t>IP </a:t>
              </a:r>
              <a:r>
                <a:rPr lang="zh-CN" altLang="en-US" dirty="0">
                  <a:solidFill>
                    <a:srgbClr val="C00000"/>
                  </a:solidFill>
                </a:rPr>
                <a:t>数据报的标识。</a:t>
              </a:r>
              <a:r>
                <a:rPr lang="zh-CN" altLang="en-US" dirty="0"/>
                <a:t> </a:t>
              </a:r>
            </a:p>
          </p:txBody>
        </p:sp>
        <p:sp>
          <p:nvSpPr>
            <p:cNvPr id="62" name="Rectangle 76"/>
            <p:cNvSpPr>
              <a:spLocks noChangeArrowheads="1"/>
            </p:cNvSpPr>
            <p:nvPr/>
          </p:nvSpPr>
          <p:spPr bwMode="auto">
            <a:xfrm>
              <a:off x="703" y="1127"/>
              <a:ext cx="2484" cy="307"/>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标题 2"/>
          <p:cNvSpPr>
            <a:spLocks noGrp="1"/>
          </p:cNvSpPr>
          <p:nvPr>
            <p:ph type="title"/>
          </p:nvPr>
        </p:nvSpPr>
        <p:spPr/>
        <p:txBody>
          <a:bodyPr/>
          <a:lstStyle/>
          <a:p>
            <a:r>
              <a:rPr lang="en-US" altLang="zh-CN" sz="3600" dirty="0"/>
              <a:t>1.  IP </a:t>
            </a:r>
            <a:r>
              <a:rPr lang="zh-CN" altLang="en-US" sz="3600" dirty="0"/>
              <a:t>数据报首部的固定部分中的各字段 </a:t>
            </a:r>
          </a:p>
        </p:txBody>
      </p:sp>
    </p:spTree>
    <p:extLst>
      <p:ext uri="{BB962C8B-B14F-4D97-AF65-F5344CB8AC3E}">
        <p14:creationId xmlns:p14="http://schemas.microsoft.com/office/powerpoint/2010/main" val="284213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afterEffect">
                                  <p:stCondLst>
                                    <p:cond delay="0"/>
                                  </p:stCondLst>
                                  <p:childTnLst>
                                    <p:anim calcmode="discrete" valueType="str">
                                      <p:cBhvr>
                                        <p:cTn id="6" dur="1000" fill="hold"/>
                                        <p:tgtEl>
                                          <p:spTgt spid="6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49" name="Rectangle 45"/>
          <p:cNvSpPr>
            <a:spLocks noChangeArrowheads="1"/>
          </p:cNvSpPr>
          <p:nvPr/>
        </p:nvSpPr>
        <p:spPr bwMode="auto">
          <a:xfrm>
            <a:off x="632520" y="2022046"/>
            <a:ext cx="43922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000" b="1">
                <a:solidFill>
                  <a:srgbClr val="0000CC"/>
                </a:solidFill>
                <a:latin typeface="+mn-lt"/>
                <a:ea typeface="黑体" pitchFamily="2" charset="-122"/>
              </a:rPr>
              <a:t>固</a:t>
            </a:r>
          </a:p>
          <a:p>
            <a:pPr defTabSz="762000" eaLnBrk="0" hangingPunct="0">
              <a:lnSpc>
                <a:spcPct val="90000"/>
              </a:lnSpc>
            </a:pPr>
            <a:r>
              <a:rPr kumimoji="1" lang="zh-CN" altLang="en-US" sz="2000" b="1">
                <a:solidFill>
                  <a:srgbClr val="0000CC"/>
                </a:solidFill>
                <a:latin typeface="+mn-lt"/>
                <a:ea typeface="黑体" pitchFamily="2" charset="-122"/>
              </a:rPr>
              <a:t>定</a:t>
            </a:r>
          </a:p>
          <a:p>
            <a:pPr defTabSz="762000" eaLnBrk="0" hangingPunct="0">
              <a:lnSpc>
                <a:spcPct val="90000"/>
              </a:lnSpc>
            </a:pPr>
            <a:r>
              <a:rPr kumimoji="1" lang="zh-CN" altLang="en-US" sz="2000" b="1">
                <a:solidFill>
                  <a:srgbClr val="0000CC"/>
                </a:solidFill>
                <a:latin typeface="+mn-lt"/>
                <a:ea typeface="黑体" pitchFamily="2" charset="-122"/>
              </a:rPr>
              <a:t>部</a:t>
            </a:r>
          </a:p>
          <a:p>
            <a:pPr defTabSz="762000" eaLnBrk="0" hangingPunct="0">
              <a:lnSpc>
                <a:spcPct val="90000"/>
              </a:lnSpc>
            </a:pPr>
            <a:r>
              <a:rPr kumimoji="1" lang="zh-CN" altLang="en-US" sz="2000" b="1">
                <a:solidFill>
                  <a:srgbClr val="0000CC"/>
                </a:solidFill>
                <a:latin typeface="+mn-lt"/>
                <a:ea typeface="黑体" pitchFamily="2" charset="-122"/>
              </a:rPr>
              <a:t>分</a:t>
            </a:r>
          </a:p>
        </p:txBody>
      </p:sp>
      <p:sp>
        <p:nvSpPr>
          <p:cNvPr id="379958" name="Rectangle 54"/>
          <p:cNvSpPr>
            <a:spLocks noChangeArrowheads="1"/>
          </p:cNvSpPr>
          <p:nvPr/>
        </p:nvSpPr>
        <p:spPr bwMode="auto">
          <a:xfrm>
            <a:off x="507339" y="3677808"/>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可变</a:t>
            </a:r>
          </a:p>
          <a:p>
            <a:pPr defTabSz="762000" eaLnBrk="0" hangingPunct="0"/>
            <a:r>
              <a:rPr kumimoji="1" lang="zh-CN" altLang="en-US" sz="2000" b="1">
                <a:solidFill>
                  <a:srgbClr val="0000CC"/>
                </a:solidFill>
                <a:latin typeface="+mn-lt"/>
                <a:ea typeface="黑体" pitchFamily="2" charset="-122"/>
              </a:rPr>
              <a:t>部分</a:t>
            </a:r>
          </a:p>
        </p:txBody>
      </p:sp>
      <p:sp>
        <p:nvSpPr>
          <p:cNvPr id="379912" name="Rectangle 8"/>
          <p:cNvSpPr>
            <a:spLocks noChangeArrowheads="1"/>
          </p:cNvSpPr>
          <p:nvPr/>
        </p:nvSpPr>
        <p:spPr bwMode="auto">
          <a:xfrm>
            <a:off x="3351875" y="1620409"/>
            <a:ext cx="2130821" cy="4349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4" name="Rectangle 10"/>
          <p:cNvSpPr>
            <a:spLocks noChangeArrowheads="1"/>
          </p:cNvSpPr>
          <p:nvPr/>
        </p:nvSpPr>
        <p:spPr bwMode="auto">
          <a:xfrm>
            <a:off x="1231371" y="1610883"/>
            <a:ext cx="8519848" cy="2643188"/>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5" name="Rectangle 11"/>
          <p:cNvSpPr>
            <a:spLocks noChangeArrowheads="1"/>
          </p:cNvSpPr>
          <p:nvPr/>
        </p:nvSpPr>
        <p:spPr bwMode="auto">
          <a:xfrm>
            <a:off x="1246850" y="4265183"/>
            <a:ext cx="8485452" cy="681038"/>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6" name="Line 12"/>
          <p:cNvSpPr>
            <a:spLocks noChangeShapeType="1"/>
          </p:cNvSpPr>
          <p:nvPr/>
        </p:nvSpPr>
        <p:spPr bwMode="auto">
          <a:xfrm>
            <a:off x="1226212" y="2061733"/>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7" name="Line 13"/>
          <p:cNvSpPr>
            <a:spLocks noChangeShapeType="1"/>
          </p:cNvSpPr>
          <p:nvPr/>
        </p:nvSpPr>
        <p:spPr bwMode="auto">
          <a:xfrm>
            <a:off x="1226212" y="2504646"/>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8" name="Line 14"/>
          <p:cNvSpPr>
            <a:spLocks noChangeShapeType="1"/>
          </p:cNvSpPr>
          <p:nvPr/>
        </p:nvSpPr>
        <p:spPr bwMode="auto">
          <a:xfrm>
            <a:off x="1226212" y="2949146"/>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9" name="Line 15"/>
          <p:cNvSpPr>
            <a:spLocks noChangeShapeType="1"/>
          </p:cNvSpPr>
          <p:nvPr/>
        </p:nvSpPr>
        <p:spPr bwMode="auto">
          <a:xfrm>
            <a:off x="1226212" y="3387296"/>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0" name="Line 16"/>
          <p:cNvSpPr>
            <a:spLocks noChangeShapeType="1"/>
          </p:cNvSpPr>
          <p:nvPr/>
        </p:nvSpPr>
        <p:spPr bwMode="auto">
          <a:xfrm>
            <a:off x="1226212" y="3831796"/>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1" name="Line 17"/>
          <p:cNvSpPr>
            <a:spLocks noChangeShapeType="1"/>
          </p:cNvSpPr>
          <p:nvPr/>
        </p:nvSpPr>
        <p:spPr bwMode="auto">
          <a:xfrm>
            <a:off x="2275285" y="1618821"/>
            <a:ext cx="0" cy="442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2" name="Line 18"/>
          <p:cNvSpPr>
            <a:spLocks noChangeShapeType="1"/>
          </p:cNvSpPr>
          <p:nvPr/>
        </p:nvSpPr>
        <p:spPr bwMode="auto">
          <a:xfrm>
            <a:off x="3341556" y="1618821"/>
            <a:ext cx="0" cy="442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3" name="Line 19"/>
          <p:cNvSpPr>
            <a:spLocks noChangeShapeType="1"/>
          </p:cNvSpPr>
          <p:nvPr/>
        </p:nvSpPr>
        <p:spPr bwMode="auto">
          <a:xfrm>
            <a:off x="3341556" y="2514171"/>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4" name="Line 20"/>
          <p:cNvSpPr>
            <a:spLocks noChangeShapeType="1"/>
          </p:cNvSpPr>
          <p:nvPr/>
        </p:nvSpPr>
        <p:spPr bwMode="auto">
          <a:xfrm>
            <a:off x="5479256" y="1618821"/>
            <a:ext cx="0" cy="1327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5" name="Line 21"/>
          <p:cNvSpPr>
            <a:spLocks noChangeShapeType="1"/>
          </p:cNvSpPr>
          <p:nvPr/>
        </p:nvSpPr>
        <p:spPr bwMode="auto">
          <a:xfrm flipV="1">
            <a:off x="7615238" y="3827033"/>
            <a:ext cx="0" cy="4413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6" name="Line 22"/>
          <p:cNvSpPr>
            <a:spLocks noChangeShapeType="1"/>
          </p:cNvSpPr>
          <p:nvPr/>
        </p:nvSpPr>
        <p:spPr bwMode="auto">
          <a:xfrm>
            <a:off x="6347752" y="2071258"/>
            <a:ext cx="0" cy="4333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7" name="Rectangle 23"/>
          <p:cNvSpPr>
            <a:spLocks noChangeArrowheads="1"/>
          </p:cNvSpPr>
          <p:nvPr/>
        </p:nvSpPr>
        <p:spPr bwMode="auto">
          <a:xfrm>
            <a:off x="1169459" y="1231471"/>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a:t>
            </a:r>
          </a:p>
        </p:txBody>
      </p:sp>
      <p:sp>
        <p:nvSpPr>
          <p:cNvPr id="379928" name="Rectangle 24"/>
          <p:cNvSpPr>
            <a:spLocks noChangeArrowheads="1"/>
          </p:cNvSpPr>
          <p:nvPr/>
        </p:nvSpPr>
        <p:spPr bwMode="auto">
          <a:xfrm>
            <a:off x="2182416" y="1231471"/>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4</a:t>
            </a:r>
          </a:p>
        </p:txBody>
      </p:sp>
      <p:sp>
        <p:nvSpPr>
          <p:cNvPr id="379929" name="Rectangle 25"/>
          <p:cNvSpPr>
            <a:spLocks noChangeArrowheads="1"/>
          </p:cNvSpPr>
          <p:nvPr/>
        </p:nvSpPr>
        <p:spPr bwMode="auto">
          <a:xfrm>
            <a:off x="3260726" y="1231471"/>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8</a:t>
            </a:r>
          </a:p>
        </p:txBody>
      </p:sp>
      <p:sp>
        <p:nvSpPr>
          <p:cNvPr id="379930" name="Rectangle 26"/>
          <p:cNvSpPr>
            <a:spLocks noChangeArrowheads="1"/>
          </p:cNvSpPr>
          <p:nvPr/>
        </p:nvSpPr>
        <p:spPr bwMode="auto">
          <a:xfrm>
            <a:off x="5374350" y="1231471"/>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16</a:t>
            </a:r>
          </a:p>
        </p:txBody>
      </p:sp>
      <p:sp>
        <p:nvSpPr>
          <p:cNvPr id="379931" name="Rectangle 27"/>
          <p:cNvSpPr>
            <a:spLocks noChangeArrowheads="1"/>
          </p:cNvSpPr>
          <p:nvPr/>
        </p:nvSpPr>
        <p:spPr bwMode="auto">
          <a:xfrm>
            <a:off x="6237685" y="1231471"/>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19</a:t>
            </a:r>
          </a:p>
        </p:txBody>
      </p:sp>
      <p:sp>
        <p:nvSpPr>
          <p:cNvPr id="379932" name="Rectangle 28"/>
          <p:cNvSpPr>
            <a:spLocks noChangeArrowheads="1"/>
          </p:cNvSpPr>
          <p:nvPr/>
        </p:nvSpPr>
        <p:spPr bwMode="auto">
          <a:xfrm>
            <a:off x="7510331" y="1231471"/>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24</a:t>
            </a:r>
          </a:p>
        </p:txBody>
      </p:sp>
      <p:sp>
        <p:nvSpPr>
          <p:cNvPr id="379933" name="Rectangle 29"/>
          <p:cNvSpPr>
            <a:spLocks noChangeArrowheads="1"/>
          </p:cNvSpPr>
          <p:nvPr/>
        </p:nvSpPr>
        <p:spPr bwMode="auto">
          <a:xfrm>
            <a:off x="9365986" y="1231471"/>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31</a:t>
            </a:r>
          </a:p>
        </p:txBody>
      </p:sp>
      <p:sp>
        <p:nvSpPr>
          <p:cNvPr id="379934" name="Rectangle 30"/>
          <p:cNvSpPr>
            <a:spLocks noChangeArrowheads="1"/>
          </p:cNvSpPr>
          <p:nvPr/>
        </p:nvSpPr>
        <p:spPr bwMode="auto">
          <a:xfrm>
            <a:off x="1331120" y="1645808"/>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版 本</a:t>
            </a:r>
          </a:p>
        </p:txBody>
      </p:sp>
      <p:sp>
        <p:nvSpPr>
          <p:cNvPr id="379935" name="Rectangle 31"/>
          <p:cNvSpPr>
            <a:spLocks noChangeArrowheads="1"/>
          </p:cNvSpPr>
          <p:nvPr/>
        </p:nvSpPr>
        <p:spPr bwMode="auto">
          <a:xfrm>
            <a:off x="5542889" y="2122058"/>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标志</a:t>
            </a:r>
          </a:p>
        </p:txBody>
      </p:sp>
      <p:sp>
        <p:nvSpPr>
          <p:cNvPr id="379936" name="Rectangle 32"/>
          <p:cNvSpPr>
            <a:spLocks noChangeArrowheads="1"/>
          </p:cNvSpPr>
          <p:nvPr/>
        </p:nvSpPr>
        <p:spPr bwMode="auto">
          <a:xfrm>
            <a:off x="1544374" y="2526871"/>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生 存 时 间</a:t>
            </a:r>
          </a:p>
        </p:txBody>
      </p:sp>
      <p:sp>
        <p:nvSpPr>
          <p:cNvPr id="379937" name="Rectangle 33"/>
          <p:cNvSpPr>
            <a:spLocks noChangeArrowheads="1"/>
          </p:cNvSpPr>
          <p:nvPr/>
        </p:nvSpPr>
        <p:spPr bwMode="auto">
          <a:xfrm>
            <a:off x="3852334" y="2526871"/>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协    议</a:t>
            </a:r>
          </a:p>
        </p:txBody>
      </p:sp>
      <p:sp>
        <p:nvSpPr>
          <p:cNvPr id="379938" name="Rectangle 34"/>
          <p:cNvSpPr>
            <a:spLocks noChangeArrowheads="1"/>
          </p:cNvSpPr>
          <p:nvPr/>
        </p:nvSpPr>
        <p:spPr bwMode="auto">
          <a:xfrm>
            <a:off x="2784344" y="212205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标    识</a:t>
            </a:r>
          </a:p>
        </p:txBody>
      </p:sp>
      <p:sp>
        <p:nvSpPr>
          <p:cNvPr id="379939" name="Rectangle 35"/>
          <p:cNvSpPr>
            <a:spLocks noChangeArrowheads="1"/>
          </p:cNvSpPr>
          <p:nvPr/>
        </p:nvSpPr>
        <p:spPr bwMode="auto">
          <a:xfrm>
            <a:off x="3663157" y="1645808"/>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区 分 服 务</a:t>
            </a:r>
          </a:p>
        </p:txBody>
      </p:sp>
      <p:sp>
        <p:nvSpPr>
          <p:cNvPr id="379940" name="Rectangle 36"/>
          <p:cNvSpPr>
            <a:spLocks noChangeArrowheads="1"/>
          </p:cNvSpPr>
          <p:nvPr/>
        </p:nvSpPr>
        <p:spPr bwMode="auto">
          <a:xfrm>
            <a:off x="7049427" y="1645808"/>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总   长   度</a:t>
            </a:r>
          </a:p>
        </p:txBody>
      </p:sp>
      <p:sp>
        <p:nvSpPr>
          <p:cNvPr id="379941" name="Rectangle 37"/>
          <p:cNvSpPr>
            <a:spLocks noChangeArrowheads="1"/>
          </p:cNvSpPr>
          <p:nvPr/>
        </p:nvSpPr>
        <p:spPr bwMode="auto">
          <a:xfrm>
            <a:off x="7343511" y="2122058"/>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片   偏   移</a:t>
            </a:r>
          </a:p>
        </p:txBody>
      </p:sp>
      <p:sp>
        <p:nvSpPr>
          <p:cNvPr id="379942" name="Rectangle 38"/>
          <p:cNvSpPr>
            <a:spLocks noChangeArrowheads="1"/>
          </p:cNvSpPr>
          <p:nvPr/>
        </p:nvSpPr>
        <p:spPr bwMode="auto">
          <a:xfrm>
            <a:off x="8127736" y="385560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itchFamily="2" charset="-122"/>
              </a:rPr>
              <a:t>填    充</a:t>
            </a:r>
          </a:p>
        </p:txBody>
      </p:sp>
      <p:sp>
        <p:nvSpPr>
          <p:cNvPr id="379943" name="Rectangle 39"/>
          <p:cNvSpPr>
            <a:spLocks noChangeArrowheads="1"/>
          </p:cNvSpPr>
          <p:nvPr/>
        </p:nvSpPr>
        <p:spPr bwMode="auto">
          <a:xfrm>
            <a:off x="6419983" y="2526871"/>
            <a:ext cx="23195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   部   检   验   和</a:t>
            </a:r>
          </a:p>
        </p:txBody>
      </p:sp>
      <p:sp>
        <p:nvSpPr>
          <p:cNvPr id="379944" name="Rectangle 40"/>
          <p:cNvSpPr>
            <a:spLocks noChangeArrowheads="1"/>
          </p:cNvSpPr>
          <p:nvPr/>
        </p:nvSpPr>
        <p:spPr bwMode="auto">
          <a:xfrm>
            <a:off x="4784461" y="2985658"/>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源   地   址</a:t>
            </a:r>
          </a:p>
        </p:txBody>
      </p:sp>
      <p:sp>
        <p:nvSpPr>
          <p:cNvPr id="379945" name="Rectangle 41"/>
          <p:cNvSpPr>
            <a:spLocks noChangeArrowheads="1"/>
          </p:cNvSpPr>
          <p:nvPr/>
        </p:nvSpPr>
        <p:spPr bwMode="auto">
          <a:xfrm>
            <a:off x="4507575" y="3426983"/>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目   的   地   址</a:t>
            </a:r>
          </a:p>
        </p:txBody>
      </p:sp>
      <p:sp>
        <p:nvSpPr>
          <p:cNvPr id="379946" name="Rectangle 42"/>
          <p:cNvSpPr>
            <a:spLocks noChangeArrowheads="1"/>
          </p:cNvSpPr>
          <p:nvPr/>
        </p:nvSpPr>
        <p:spPr bwMode="auto">
          <a:xfrm>
            <a:off x="2414588" y="3855608"/>
            <a:ext cx="41742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itchFamily="2" charset="-122"/>
              </a:rPr>
              <a:t>可   选   字   段  （长   度   可   变）</a:t>
            </a:r>
          </a:p>
        </p:txBody>
      </p:sp>
      <p:sp>
        <p:nvSpPr>
          <p:cNvPr id="379947" name="Rectangle 43"/>
          <p:cNvSpPr>
            <a:spLocks noChangeArrowheads="1"/>
          </p:cNvSpPr>
          <p:nvPr/>
        </p:nvSpPr>
        <p:spPr bwMode="auto">
          <a:xfrm>
            <a:off x="658681" y="1217183"/>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位</a:t>
            </a:r>
          </a:p>
        </p:txBody>
      </p:sp>
      <p:sp>
        <p:nvSpPr>
          <p:cNvPr id="379948" name="Rectangle 44"/>
          <p:cNvSpPr>
            <a:spLocks noChangeArrowheads="1"/>
          </p:cNvSpPr>
          <p:nvPr/>
        </p:nvSpPr>
        <p:spPr bwMode="auto">
          <a:xfrm>
            <a:off x="2170378" y="1626758"/>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首部长度</a:t>
            </a:r>
          </a:p>
        </p:txBody>
      </p:sp>
      <p:grpSp>
        <p:nvGrpSpPr>
          <p:cNvPr id="379950" name="Group 46"/>
          <p:cNvGrpSpPr>
            <a:grpSpLocks/>
          </p:cNvGrpSpPr>
          <p:nvPr/>
        </p:nvGrpSpPr>
        <p:grpSpPr bwMode="auto">
          <a:xfrm>
            <a:off x="1159140" y="3996896"/>
            <a:ext cx="142743" cy="69850"/>
            <a:chOff x="833" y="3024"/>
            <a:chExt cx="78" cy="51"/>
          </a:xfrm>
        </p:grpSpPr>
        <p:sp>
          <p:nvSpPr>
            <p:cNvPr id="379951"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2" name="Line 48"/>
            <p:cNvSpPr>
              <a:spLocks noChangeShapeType="1"/>
            </p:cNvSpPr>
            <p:nvPr/>
          </p:nvSpPr>
          <p:spPr bwMode="auto">
            <a:xfrm>
              <a:off x="839" y="3030"/>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3" name="Line 49"/>
            <p:cNvSpPr>
              <a:spLocks noChangeShapeType="1"/>
            </p:cNvSpPr>
            <p:nvPr/>
          </p:nvSpPr>
          <p:spPr bwMode="auto">
            <a:xfrm>
              <a:off x="839" y="3075"/>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379954" name="Group 50"/>
          <p:cNvGrpSpPr>
            <a:grpSpLocks/>
          </p:cNvGrpSpPr>
          <p:nvPr/>
        </p:nvGrpSpPr>
        <p:grpSpPr bwMode="auto">
          <a:xfrm>
            <a:off x="9682428" y="4006422"/>
            <a:ext cx="142743" cy="66675"/>
            <a:chOff x="5432" y="3030"/>
            <a:chExt cx="78" cy="51"/>
          </a:xfrm>
        </p:grpSpPr>
        <p:sp>
          <p:nvSpPr>
            <p:cNvPr id="3799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6" name="Line 52"/>
            <p:cNvSpPr>
              <a:spLocks noChangeShapeType="1"/>
            </p:cNvSpPr>
            <p:nvPr/>
          </p:nvSpPr>
          <p:spPr bwMode="auto">
            <a:xfrm>
              <a:off x="5438" y="3036"/>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7" name="Line 53"/>
            <p:cNvSpPr>
              <a:spLocks noChangeShapeType="1"/>
            </p:cNvSpPr>
            <p:nvPr/>
          </p:nvSpPr>
          <p:spPr bwMode="auto">
            <a:xfrm>
              <a:off x="5438" y="3081"/>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379979" name="Rectangle 75"/>
          <p:cNvSpPr>
            <a:spLocks noChangeArrowheads="1"/>
          </p:cNvSpPr>
          <p:nvPr/>
        </p:nvSpPr>
        <p:spPr bwMode="auto">
          <a:xfrm>
            <a:off x="4129220" y="4398533"/>
            <a:ext cx="3150658"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itchFamily="2" charset="-122"/>
              </a:rPr>
              <a:t>数       据       部       分</a:t>
            </a:r>
          </a:p>
        </p:txBody>
      </p:sp>
      <p:grpSp>
        <p:nvGrpSpPr>
          <p:cNvPr id="379998" name="Group 94"/>
          <p:cNvGrpSpPr>
            <a:grpSpLocks/>
          </p:cNvGrpSpPr>
          <p:nvPr/>
        </p:nvGrpSpPr>
        <p:grpSpPr bwMode="auto">
          <a:xfrm>
            <a:off x="265981" y="1590247"/>
            <a:ext cx="438547" cy="2663825"/>
            <a:chOff x="111" y="845"/>
            <a:chExt cx="255" cy="1678"/>
          </a:xfrm>
        </p:grpSpPr>
        <p:sp>
          <p:nvSpPr>
            <p:cNvPr id="379993" name="Line 89"/>
            <p:cNvSpPr>
              <a:spLocks noChangeShapeType="1"/>
            </p:cNvSpPr>
            <p:nvPr/>
          </p:nvSpPr>
          <p:spPr bwMode="auto">
            <a:xfrm>
              <a:off x="249" y="845"/>
              <a:ext cx="0" cy="1678"/>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79982" name="Rectangle 78"/>
            <p:cNvSpPr>
              <a:spLocks noChangeArrowheads="1"/>
            </p:cNvSpPr>
            <p:nvPr/>
          </p:nvSpPr>
          <p:spPr bwMode="auto">
            <a:xfrm>
              <a:off x="111" y="1389"/>
              <a:ext cx="255" cy="4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a:t>
              </a:r>
            </a:p>
            <a:p>
              <a:pPr defTabSz="762000" eaLnBrk="0" hangingPunct="0"/>
              <a:r>
                <a:rPr kumimoji="1" lang="zh-CN" altLang="en-US" sz="2000" b="1">
                  <a:solidFill>
                    <a:srgbClr val="0000CC"/>
                  </a:solidFill>
                  <a:latin typeface="+mn-lt"/>
                  <a:ea typeface="黑体" pitchFamily="2" charset="-122"/>
                </a:rPr>
                <a:t>部</a:t>
              </a:r>
            </a:p>
          </p:txBody>
        </p:sp>
      </p:grpSp>
      <p:sp>
        <p:nvSpPr>
          <p:cNvPr id="380001" name="AutoShape 97"/>
          <p:cNvSpPr>
            <a:spLocks/>
          </p:cNvSpPr>
          <p:nvPr/>
        </p:nvSpPr>
        <p:spPr bwMode="auto">
          <a:xfrm>
            <a:off x="998834" y="1661683"/>
            <a:ext cx="180579" cy="2160588"/>
          </a:xfrm>
          <a:prstGeom prst="leftBrace">
            <a:avLst>
              <a:gd name="adj1" fmla="val 108016"/>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57" name="组合 56"/>
          <p:cNvGrpSpPr/>
          <p:nvPr/>
        </p:nvGrpSpPr>
        <p:grpSpPr>
          <a:xfrm>
            <a:off x="1706970" y="2056971"/>
            <a:ext cx="7077579" cy="4669407"/>
            <a:chOff x="1706970" y="1808163"/>
            <a:chExt cx="7077579" cy="4669407"/>
          </a:xfrm>
        </p:grpSpPr>
        <p:sp>
          <p:nvSpPr>
            <p:cNvPr id="58" name="Text Box 73"/>
            <p:cNvSpPr txBox="1">
              <a:spLocks noChangeArrowheads="1"/>
            </p:cNvSpPr>
            <p:nvPr/>
          </p:nvSpPr>
          <p:spPr bwMode="auto">
            <a:xfrm>
              <a:off x="1706970" y="4784799"/>
              <a:ext cx="7077579"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a:defRPr sz="2400" b="1">
                  <a:solidFill>
                    <a:srgbClr val="0000CC"/>
                  </a:solidFill>
                  <a:latin typeface="+mn-lt"/>
                  <a:ea typeface="黑体" pitchFamily="2" charset="-122"/>
                </a:defRPr>
              </a:lvl1pPr>
            </a:lstStyle>
            <a:p>
              <a:r>
                <a:rPr lang="zh-CN" altLang="en-US" sz="2000" dirty="0"/>
                <a:t>标志</a:t>
              </a:r>
              <a:r>
                <a:rPr lang="en-US" altLang="zh-CN" sz="2000" dirty="0"/>
                <a:t>(flag) ——</a:t>
              </a:r>
              <a:r>
                <a:rPr lang="zh-CN" altLang="en-US" sz="2000" dirty="0"/>
                <a:t>占 </a:t>
              </a:r>
              <a:r>
                <a:rPr lang="en-US" altLang="zh-CN" sz="2000" dirty="0"/>
                <a:t>3 </a:t>
              </a:r>
              <a:r>
                <a:rPr lang="zh-CN" altLang="en-US" sz="2000" dirty="0"/>
                <a:t>位，目前只有前两位有意义。</a:t>
              </a:r>
            </a:p>
            <a:p>
              <a:r>
                <a:rPr lang="zh-CN" altLang="en-US" sz="2000" dirty="0">
                  <a:solidFill>
                    <a:srgbClr val="C00000"/>
                  </a:solidFill>
                </a:rPr>
                <a:t>标志字段的最低位是 </a:t>
              </a:r>
              <a:r>
                <a:rPr lang="en-US" altLang="zh-CN" sz="2000" dirty="0">
                  <a:solidFill>
                    <a:srgbClr val="C00000"/>
                  </a:solidFill>
                </a:rPr>
                <a:t>MF (More Fragment)</a:t>
              </a:r>
              <a:r>
                <a:rPr lang="zh-CN" altLang="en-US" sz="2000" dirty="0">
                  <a:solidFill>
                    <a:srgbClr val="C00000"/>
                  </a:solidFill>
                </a:rPr>
                <a:t>。</a:t>
              </a:r>
            </a:p>
            <a:p>
              <a:r>
                <a:rPr lang="en-US" altLang="zh-CN" sz="2000" dirty="0"/>
                <a:t>MF </a:t>
              </a:r>
              <a:r>
                <a:rPr lang="en-US" altLang="zh-CN" sz="2000" dirty="0">
                  <a:sym typeface="Symbol" pitchFamily="18" charset="2"/>
                </a:rPr>
                <a:t></a:t>
              </a:r>
              <a:r>
                <a:rPr lang="en-US" altLang="zh-CN" sz="2000" dirty="0"/>
                <a:t> 1 </a:t>
              </a:r>
              <a:r>
                <a:rPr lang="zh-CN" altLang="en-US" sz="2000" dirty="0"/>
                <a:t>表示后面“还有分片”。</a:t>
              </a:r>
              <a:r>
                <a:rPr lang="en-US" altLang="zh-CN" sz="2000" dirty="0"/>
                <a:t>MF </a:t>
              </a:r>
              <a:r>
                <a:rPr lang="en-US" altLang="zh-CN" sz="2000" dirty="0">
                  <a:sym typeface="Symbol" pitchFamily="18" charset="2"/>
                </a:rPr>
                <a:t></a:t>
              </a:r>
              <a:r>
                <a:rPr lang="en-US" altLang="zh-CN" sz="2000" dirty="0"/>
                <a:t> 0 </a:t>
              </a:r>
              <a:r>
                <a:rPr lang="zh-CN" altLang="en-US" sz="2000" dirty="0"/>
                <a:t>表示最后一个分片。</a:t>
              </a:r>
            </a:p>
            <a:p>
              <a:r>
                <a:rPr lang="zh-CN" altLang="en-US" sz="2000" dirty="0">
                  <a:solidFill>
                    <a:srgbClr val="C00000"/>
                  </a:solidFill>
                </a:rPr>
                <a:t>标志字段中间的一位是 </a:t>
              </a:r>
              <a:r>
                <a:rPr lang="en-US" altLang="zh-CN" sz="2000" dirty="0">
                  <a:solidFill>
                    <a:srgbClr val="C00000"/>
                  </a:solidFill>
                </a:rPr>
                <a:t>DF (Don't Fragment) </a:t>
              </a:r>
              <a:r>
                <a:rPr lang="zh-CN" altLang="en-US" sz="2000" dirty="0">
                  <a:solidFill>
                    <a:srgbClr val="C00000"/>
                  </a:solidFill>
                </a:rPr>
                <a:t>。</a:t>
              </a:r>
            </a:p>
            <a:p>
              <a:r>
                <a:rPr lang="zh-CN" altLang="en-US" sz="2000" dirty="0"/>
                <a:t>只有当 </a:t>
              </a:r>
              <a:r>
                <a:rPr lang="en-US" altLang="zh-CN" sz="2000" dirty="0"/>
                <a:t>DF </a:t>
              </a:r>
              <a:r>
                <a:rPr lang="en-US" altLang="zh-CN" sz="2000" dirty="0">
                  <a:sym typeface="Symbol" pitchFamily="18" charset="2"/>
                </a:rPr>
                <a:t></a:t>
              </a:r>
              <a:r>
                <a:rPr lang="en-US" altLang="zh-CN" sz="2000" dirty="0"/>
                <a:t> 0 </a:t>
              </a:r>
              <a:r>
                <a:rPr lang="zh-CN" altLang="en-US" sz="2000" dirty="0"/>
                <a:t>时才允许分片。 </a:t>
              </a:r>
            </a:p>
          </p:txBody>
        </p:sp>
        <p:sp>
          <p:nvSpPr>
            <p:cNvPr id="59" name="Rectangle 74"/>
            <p:cNvSpPr>
              <a:spLocks noChangeArrowheads="1"/>
            </p:cNvSpPr>
            <p:nvPr/>
          </p:nvSpPr>
          <p:spPr bwMode="auto">
            <a:xfrm>
              <a:off x="5499894" y="1808163"/>
              <a:ext cx="856456" cy="487362"/>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标题 2"/>
          <p:cNvSpPr>
            <a:spLocks noGrp="1"/>
          </p:cNvSpPr>
          <p:nvPr>
            <p:ph type="title"/>
          </p:nvPr>
        </p:nvSpPr>
        <p:spPr/>
        <p:txBody>
          <a:bodyPr/>
          <a:lstStyle/>
          <a:p>
            <a:r>
              <a:rPr lang="en-US" altLang="zh-CN" sz="3600" dirty="0"/>
              <a:t>1.  IP </a:t>
            </a:r>
            <a:r>
              <a:rPr lang="zh-CN" altLang="en-US" sz="3600" dirty="0"/>
              <a:t>数据报首部的固定部分中的各字段 </a:t>
            </a:r>
          </a:p>
        </p:txBody>
      </p:sp>
    </p:spTree>
    <p:extLst>
      <p:ext uri="{BB962C8B-B14F-4D97-AF65-F5344CB8AC3E}">
        <p14:creationId xmlns:p14="http://schemas.microsoft.com/office/powerpoint/2010/main" val="400176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4000" fill="hold" nodeType="clickEffect">
                                  <p:stCondLst>
                                    <p:cond delay="0"/>
                                  </p:stCondLst>
                                  <p:childTnLst>
                                    <p:anim calcmode="discrete" valueType="str">
                                      <p:cBhvr>
                                        <p:cTn id="6"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241" name="Rectangle 105"/>
          <p:cNvSpPr>
            <a:spLocks noChangeArrowheads="1"/>
          </p:cNvSpPr>
          <p:nvPr/>
        </p:nvSpPr>
        <p:spPr bwMode="auto">
          <a:xfrm>
            <a:off x="-15552" y="0"/>
            <a:ext cx="9921552" cy="350043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219230" name="Group 94"/>
          <p:cNvGrpSpPr>
            <a:grpSpLocks/>
          </p:cNvGrpSpPr>
          <p:nvPr/>
        </p:nvGrpSpPr>
        <p:grpSpPr bwMode="auto">
          <a:xfrm>
            <a:off x="3996723" y="4794251"/>
            <a:ext cx="1723231" cy="409575"/>
            <a:chOff x="249" y="663"/>
            <a:chExt cx="1002" cy="258"/>
          </a:xfrm>
          <a:solidFill>
            <a:srgbClr val="FF99FF"/>
          </a:solidFill>
        </p:grpSpPr>
        <p:sp>
          <p:nvSpPr>
            <p:cNvPr id="219231" name="AutoShape 95"/>
            <p:cNvSpPr>
              <a:spLocks noChangeArrowheads="1"/>
            </p:cNvSpPr>
            <p:nvPr/>
          </p:nvSpPr>
          <p:spPr bwMode="auto">
            <a:xfrm flipH="1">
              <a:off x="249" y="709"/>
              <a:ext cx="138" cy="139"/>
            </a:xfrm>
            <a:prstGeom prst="rightArrow">
              <a:avLst>
                <a:gd name="adj1" fmla="val 50000"/>
                <a:gd name="adj2" fmla="val 25000"/>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19232" name="Text Box 96"/>
            <p:cNvSpPr txBox="1">
              <a:spLocks noChangeArrowheads="1"/>
            </p:cNvSpPr>
            <p:nvPr/>
          </p:nvSpPr>
          <p:spPr bwMode="auto">
            <a:xfrm flipH="1">
              <a:off x="386" y="663"/>
              <a:ext cx="865" cy="258"/>
            </a:xfrm>
            <a:prstGeom prst="rect">
              <a:avLst/>
            </a:prstGeom>
            <a:grpFill/>
            <a:ln w="12700">
              <a:solidFill>
                <a:schemeClr val="tx1"/>
              </a:solidFill>
              <a:miter lim="800000"/>
              <a:headEnd/>
              <a:tailEnd/>
            </a:ln>
            <a:effectLst>
              <a:outerShdw dist="35921" dir="2700000" algn="ctr" rotWithShape="0">
                <a:schemeClr val="bg2"/>
              </a:outerShdw>
            </a:effectLst>
          </p:spPr>
          <p:txBody>
            <a:bodyPr>
              <a:spAutoFit/>
            </a:bodyPr>
            <a:lstStyle/>
            <a:p>
              <a:r>
                <a:rPr kumimoji="1" lang="en-US" altLang="zh-CN" sz="2000" b="1">
                  <a:solidFill>
                    <a:srgbClr val="0000CC"/>
                  </a:solidFill>
                  <a:latin typeface="+mn-lt"/>
                  <a:ea typeface="黑体" pitchFamily="2" charset="-122"/>
                </a:rPr>
                <a:t>ARP </a:t>
              </a:r>
              <a:r>
                <a:rPr kumimoji="1" lang="zh-CN" altLang="en-US" sz="2000" b="1">
                  <a:solidFill>
                    <a:srgbClr val="0000CC"/>
                  </a:solidFill>
                  <a:latin typeface="+mn-lt"/>
                  <a:ea typeface="黑体" pitchFamily="2" charset="-122"/>
                </a:rPr>
                <a:t>响应</a:t>
              </a:r>
            </a:p>
          </p:txBody>
        </p:sp>
      </p:grpSp>
      <p:sp>
        <p:nvSpPr>
          <p:cNvPr id="219143" name="Line 7"/>
          <p:cNvSpPr>
            <a:spLocks noChangeShapeType="1"/>
          </p:cNvSpPr>
          <p:nvPr/>
        </p:nvSpPr>
        <p:spPr bwMode="auto">
          <a:xfrm rot="5400000">
            <a:off x="2079921" y="2311401"/>
            <a:ext cx="5873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19144" name="Line 8"/>
          <p:cNvSpPr>
            <a:spLocks noChangeShapeType="1"/>
          </p:cNvSpPr>
          <p:nvPr/>
        </p:nvSpPr>
        <p:spPr bwMode="auto">
          <a:xfrm rot="5400000">
            <a:off x="4263263" y="2302669"/>
            <a:ext cx="588962"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19145" name="Line 9"/>
          <p:cNvSpPr>
            <a:spLocks noChangeShapeType="1"/>
          </p:cNvSpPr>
          <p:nvPr/>
        </p:nvSpPr>
        <p:spPr bwMode="auto">
          <a:xfrm rot="5400000">
            <a:off x="6140350" y="2311401"/>
            <a:ext cx="5873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19146" name="Line 10"/>
          <p:cNvSpPr>
            <a:spLocks noChangeShapeType="1"/>
          </p:cNvSpPr>
          <p:nvPr/>
        </p:nvSpPr>
        <p:spPr bwMode="auto">
          <a:xfrm rot="5400000">
            <a:off x="8353721" y="2311401"/>
            <a:ext cx="5873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19147" name="Line 11"/>
          <p:cNvSpPr>
            <a:spLocks noChangeShapeType="1"/>
          </p:cNvSpPr>
          <p:nvPr/>
        </p:nvSpPr>
        <p:spPr bwMode="auto">
          <a:xfrm rot="5400000">
            <a:off x="662813" y="2311401"/>
            <a:ext cx="5873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219148"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333" y="2459038"/>
            <a:ext cx="5451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149"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6336" y="2459038"/>
            <a:ext cx="543454"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150"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8871" y="2459038"/>
            <a:ext cx="54517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151"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7721" y="2459038"/>
            <a:ext cx="54517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9152" name="Line 16"/>
          <p:cNvSpPr>
            <a:spLocks noChangeShapeType="1"/>
          </p:cNvSpPr>
          <p:nvPr/>
        </p:nvSpPr>
        <p:spPr bwMode="auto">
          <a:xfrm>
            <a:off x="131001" y="2017714"/>
            <a:ext cx="9298914" cy="206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19153" name="Text Box 17"/>
          <p:cNvSpPr txBox="1">
            <a:spLocks noChangeArrowheads="1"/>
          </p:cNvSpPr>
          <p:nvPr/>
        </p:nvSpPr>
        <p:spPr bwMode="auto">
          <a:xfrm>
            <a:off x="2588583" y="2528889"/>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a:t>
            </a:r>
          </a:p>
        </p:txBody>
      </p:sp>
      <p:sp>
        <p:nvSpPr>
          <p:cNvPr id="219154" name="Text Box 18"/>
          <p:cNvSpPr txBox="1">
            <a:spLocks noChangeArrowheads="1"/>
          </p:cNvSpPr>
          <p:nvPr/>
        </p:nvSpPr>
        <p:spPr bwMode="auto">
          <a:xfrm>
            <a:off x="4743482" y="2405064"/>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Y</a:t>
            </a:r>
          </a:p>
        </p:txBody>
      </p:sp>
      <p:sp>
        <p:nvSpPr>
          <p:cNvPr id="219155" name="Text Box 19"/>
          <p:cNvSpPr txBox="1">
            <a:spLocks noChangeArrowheads="1"/>
          </p:cNvSpPr>
          <p:nvPr/>
        </p:nvSpPr>
        <p:spPr bwMode="auto">
          <a:xfrm>
            <a:off x="1150837" y="2405064"/>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X</a:t>
            </a:r>
          </a:p>
        </p:txBody>
      </p:sp>
      <p:sp>
        <p:nvSpPr>
          <p:cNvPr id="219156" name="Text Box 20"/>
          <p:cNvSpPr txBox="1">
            <a:spLocks noChangeArrowheads="1"/>
          </p:cNvSpPr>
          <p:nvPr/>
        </p:nvSpPr>
        <p:spPr bwMode="auto">
          <a:xfrm>
            <a:off x="6628374" y="2528889"/>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B</a:t>
            </a:r>
          </a:p>
        </p:txBody>
      </p:sp>
      <p:sp>
        <p:nvSpPr>
          <p:cNvPr id="219157" name="Text Box 21"/>
          <p:cNvSpPr txBox="1">
            <a:spLocks noChangeArrowheads="1"/>
          </p:cNvSpPr>
          <p:nvPr/>
        </p:nvSpPr>
        <p:spPr bwMode="auto">
          <a:xfrm>
            <a:off x="8848624" y="2405064"/>
            <a:ext cx="3417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Z</a:t>
            </a:r>
          </a:p>
        </p:txBody>
      </p:sp>
      <p:sp>
        <p:nvSpPr>
          <p:cNvPr id="219181" name="Text Box 45"/>
          <p:cNvSpPr txBox="1">
            <a:spLocks noChangeArrowheads="1"/>
          </p:cNvSpPr>
          <p:nvPr/>
        </p:nvSpPr>
        <p:spPr bwMode="auto">
          <a:xfrm>
            <a:off x="961035" y="3789364"/>
            <a:ext cx="2494209" cy="757130"/>
          </a:xfrm>
          <a:prstGeom prst="rect">
            <a:avLst/>
          </a:prstGeom>
          <a:solidFill>
            <a:srgbClr val="66FFFF"/>
          </a:solidFill>
          <a:ln w="9525">
            <a:solidFill>
              <a:schemeClr val="tx2"/>
            </a:solidFill>
            <a:miter lim="800000"/>
            <a:headEnd/>
            <a:tailEnd/>
          </a:ln>
          <a:effectLst/>
          <a:extLst/>
        </p:spPr>
        <p:txBody>
          <a:bodyPr wrap="none">
            <a:spAutoFit/>
          </a:bodyPr>
          <a:lstStyle/>
          <a:p>
            <a:pPr algn="ctr">
              <a:lnSpc>
                <a:spcPct val="90000"/>
              </a:lnSpc>
            </a:pPr>
            <a:r>
              <a:rPr kumimoji="1" lang="zh-CN" altLang="en-US" sz="2400" b="1" dirty="0">
                <a:solidFill>
                  <a:srgbClr val="0000CC"/>
                </a:solidFill>
                <a:latin typeface="+mn-lt"/>
                <a:ea typeface="黑体" pitchFamily="2" charset="-122"/>
              </a:rPr>
              <a:t>主机 </a:t>
            </a:r>
            <a:r>
              <a:rPr kumimoji="1" lang="en-US" altLang="zh-CN" sz="2400" b="1" dirty="0">
                <a:solidFill>
                  <a:srgbClr val="0000CC"/>
                </a:solidFill>
                <a:latin typeface="+mn-lt"/>
                <a:ea typeface="黑体" pitchFamily="2" charset="-122"/>
              </a:rPr>
              <a:t>B </a:t>
            </a:r>
            <a:r>
              <a:rPr kumimoji="1" lang="zh-CN" altLang="en-US" sz="2400" b="1" dirty="0">
                <a:solidFill>
                  <a:srgbClr val="0000CC"/>
                </a:solidFill>
                <a:latin typeface="+mn-lt"/>
                <a:ea typeface="黑体" pitchFamily="2" charset="-122"/>
              </a:rPr>
              <a:t>向 </a:t>
            </a:r>
            <a:r>
              <a:rPr kumimoji="1" lang="en-US" altLang="zh-CN" sz="2400" b="1" dirty="0">
                <a:solidFill>
                  <a:srgbClr val="0000CC"/>
                </a:solidFill>
                <a:latin typeface="+mn-lt"/>
                <a:ea typeface="黑体" pitchFamily="2" charset="-122"/>
              </a:rPr>
              <a:t>A </a:t>
            </a:r>
            <a:r>
              <a:rPr kumimoji="1" lang="zh-CN" altLang="en-US" sz="2400" b="1" dirty="0">
                <a:solidFill>
                  <a:srgbClr val="C00000"/>
                </a:solidFill>
                <a:latin typeface="+mn-lt"/>
                <a:ea typeface="黑体" pitchFamily="2" charset="-122"/>
              </a:rPr>
              <a:t>发送</a:t>
            </a:r>
          </a:p>
          <a:p>
            <a:pPr algn="ctr">
              <a:lnSpc>
                <a:spcPct val="90000"/>
              </a:lnSpc>
            </a:pPr>
            <a:r>
              <a:rPr kumimoji="1" lang="en-US" altLang="zh-CN" sz="2400" b="1" dirty="0">
                <a:solidFill>
                  <a:srgbClr val="C00000"/>
                </a:solidFill>
                <a:latin typeface="+mn-lt"/>
                <a:ea typeface="黑体" pitchFamily="2" charset="-122"/>
              </a:rPr>
              <a:t>ARP </a:t>
            </a:r>
            <a:r>
              <a:rPr kumimoji="1" lang="zh-CN" altLang="en-US" sz="2400" b="1" dirty="0">
                <a:solidFill>
                  <a:srgbClr val="C00000"/>
                </a:solidFill>
                <a:latin typeface="+mn-lt"/>
                <a:ea typeface="黑体" pitchFamily="2" charset="-122"/>
              </a:rPr>
              <a:t>响应分组 </a:t>
            </a:r>
          </a:p>
        </p:txBody>
      </p:sp>
      <p:sp>
        <p:nvSpPr>
          <p:cNvPr id="219182" name="Text Box 46"/>
          <p:cNvSpPr txBox="1">
            <a:spLocks noChangeArrowheads="1"/>
          </p:cNvSpPr>
          <p:nvPr/>
        </p:nvSpPr>
        <p:spPr bwMode="auto">
          <a:xfrm>
            <a:off x="468228" y="219076"/>
            <a:ext cx="2410853" cy="757130"/>
          </a:xfrm>
          <a:prstGeom prst="rect">
            <a:avLst/>
          </a:prstGeom>
          <a:solidFill>
            <a:srgbClr val="66FFFF"/>
          </a:solidFill>
          <a:ln w="9525">
            <a:solidFill>
              <a:schemeClr val="tx2"/>
            </a:solidFill>
            <a:miter lim="800000"/>
            <a:headEnd/>
            <a:tailEnd/>
          </a:ln>
          <a:effectLst/>
          <a:extLst/>
        </p:spPr>
        <p:txBody>
          <a:bodyPr wrap="none">
            <a:spAutoFit/>
          </a:bodyPr>
          <a:lstStyle/>
          <a:p>
            <a:pPr algn="ctr">
              <a:lnSpc>
                <a:spcPct val="90000"/>
              </a:lnSpc>
            </a:pPr>
            <a:r>
              <a:rPr kumimoji="1" lang="zh-CN" altLang="en-US" sz="2400" b="1" dirty="0">
                <a:solidFill>
                  <a:srgbClr val="0000CC"/>
                </a:solidFill>
                <a:latin typeface="+mn-lt"/>
                <a:ea typeface="黑体" pitchFamily="2" charset="-122"/>
              </a:rPr>
              <a:t>主机 </a:t>
            </a:r>
            <a:r>
              <a:rPr kumimoji="1" lang="en-US" altLang="zh-CN" sz="2400" b="1" dirty="0">
                <a:solidFill>
                  <a:srgbClr val="0000CC"/>
                </a:solidFill>
                <a:latin typeface="+mn-lt"/>
                <a:ea typeface="黑体" pitchFamily="2" charset="-122"/>
              </a:rPr>
              <a:t>A </a:t>
            </a:r>
            <a:r>
              <a:rPr kumimoji="1" lang="zh-CN" altLang="en-US" sz="2400" b="1" dirty="0">
                <a:solidFill>
                  <a:srgbClr val="C00000"/>
                </a:solidFill>
                <a:latin typeface="+mn-lt"/>
                <a:ea typeface="黑体" pitchFamily="2" charset="-122"/>
              </a:rPr>
              <a:t>广播发送</a:t>
            </a:r>
          </a:p>
          <a:p>
            <a:pPr algn="ctr">
              <a:lnSpc>
                <a:spcPct val="90000"/>
              </a:lnSpc>
            </a:pPr>
            <a:r>
              <a:rPr kumimoji="1" lang="en-US" altLang="zh-CN" sz="2400" b="1" dirty="0">
                <a:solidFill>
                  <a:srgbClr val="C00000"/>
                </a:solidFill>
                <a:latin typeface="+mn-lt"/>
                <a:ea typeface="黑体" pitchFamily="2" charset="-122"/>
              </a:rPr>
              <a:t>ARP </a:t>
            </a:r>
            <a:r>
              <a:rPr kumimoji="1" lang="zh-CN" altLang="en-US" sz="2400" b="1" dirty="0">
                <a:solidFill>
                  <a:srgbClr val="C00000"/>
                </a:solidFill>
                <a:latin typeface="+mn-lt"/>
                <a:ea typeface="黑体" pitchFamily="2" charset="-122"/>
              </a:rPr>
              <a:t>请求分组 </a:t>
            </a:r>
          </a:p>
        </p:txBody>
      </p:sp>
      <p:sp>
        <p:nvSpPr>
          <p:cNvPr id="219184" name="Text Box 48"/>
          <p:cNvSpPr txBox="1">
            <a:spLocks noChangeArrowheads="1"/>
          </p:cNvSpPr>
          <p:nvPr/>
        </p:nvSpPr>
        <p:spPr bwMode="auto">
          <a:xfrm>
            <a:off x="2882667" y="1473201"/>
            <a:ext cx="1310167" cy="400110"/>
          </a:xfrm>
          <a:prstGeom prst="rect">
            <a:avLst/>
          </a:prstGeom>
          <a:solidFill>
            <a:srgbClr val="FF99FF"/>
          </a:solidFill>
          <a:ln w="12700">
            <a:solidFill>
              <a:schemeClr val="tx1"/>
            </a:solidFill>
            <a:miter lim="800000"/>
            <a:headEnd/>
            <a:tailEnd/>
          </a:ln>
          <a:effectLst>
            <a:outerShdw dist="35921" dir="2700000" algn="ctr" rotWithShape="0">
              <a:schemeClr val="bg2"/>
            </a:outerShdw>
          </a:effectLst>
        </p:spPr>
        <p:txBody>
          <a:bodyPr wrap="none">
            <a:spAutoFit/>
          </a:bodyPr>
          <a:lstStyle/>
          <a:p>
            <a:r>
              <a:rPr kumimoji="1" lang="en-US" altLang="zh-CN" sz="2000" b="1">
                <a:solidFill>
                  <a:srgbClr val="0000CC"/>
                </a:solidFill>
                <a:latin typeface="+mn-lt"/>
                <a:ea typeface="黑体" pitchFamily="2" charset="-122"/>
              </a:rPr>
              <a:t>ARP </a:t>
            </a:r>
            <a:r>
              <a:rPr kumimoji="1" lang="zh-CN" altLang="en-US" sz="2000" b="1">
                <a:solidFill>
                  <a:srgbClr val="0000CC"/>
                </a:solidFill>
                <a:latin typeface="+mn-lt"/>
                <a:ea typeface="黑体" pitchFamily="2" charset="-122"/>
              </a:rPr>
              <a:t>请求</a:t>
            </a:r>
          </a:p>
        </p:txBody>
      </p:sp>
      <p:sp>
        <p:nvSpPr>
          <p:cNvPr id="219185" name="AutoShape 49"/>
          <p:cNvSpPr>
            <a:spLocks noChangeArrowheads="1"/>
          </p:cNvSpPr>
          <p:nvPr/>
        </p:nvSpPr>
        <p:spPr bwMode="auto">
          <a:xfrm>
            <a:off x="4301496" y="1570039"/>
            <a:ext cx="235611" cy="204787"/>
          </a:xfrm>
          <a:prstGeom prst="rightArrow">
            <a:avLst>
              <a:gd name="adj1" fmla="val 50000"/>
              <a:gd name="adj2" fmla="val 26550"/>
            </a:avLst>
          </a:prstGeom>
          <a:solidFill>
            <a:srgbClr val="FF99FF"/>
          </a:solidFill>
          <a:ln w="9525">
            <a:solidFill>
              <a:schemeClr val="tx1"/>
            </a:solidFill>
            <a:miter lim="800000"/>
            <a:headEnd/>
            <a:tailEnd/>
          </a:ln>
          <a:effectLst/>
          <a:extLst/>
        </p:spPr>
        <p:txBody>
          <a:bodyPr wrap="none" anchor="ctr"/>
          <a:lstStyle/>
          <a:p>
            <a:endParaRPr lang="zh-CN" altLang="en-US" b="1">
              <a:solidFill>
                <a:srgbClr val="0000CC"/>
              </a:solidFill>
              <a:latin typeface="+mn-lt"/>
              <a:ea typeface="黑体" pitchFamily="2" charset="-122"/>
            </a:endParaRPr>
          </a:p>
        </p:txBody>
      </p:sp>
      <p:sp>
        <p:nvSpPr>
          <p:cNvPr id="219186" name="Text Box 50"/>
          <p:cNvSpPr txBox="1">
            <a:spLocks noChangeArrowheads="1"/>
          </p:cNvSpPr>
          <p:nvPr/>
        </p:nvSpPr>
        <p:spPr bwMode="auto">
          <a:xfrm>
            <a:off x="4967055" y="1473201"/>
            <a:ext cx="1310167" cy="400110"/>
          </a:xfrm>
          <a:prstGeom prst="rect">
            <a:avLst/>
          </a:prstGeom>
          <a:solidFill>
            <a:srgbClr val="FF99FF"/>
          </a:solidFill>
          <a:ln w="12700">
            <a:solidFill>
              <a:schemeClr val="tx1"/>
            </a:solidFill>
            <a:miter lim="800000"/>
            <a:headEnd/>
            <a:tailEnd/>
          </a:ln>
          <a:effectLst>
            <a:outerShdw dist="35921" dir="2700000" algn="ctr" rotWithShape="0">
              <a:schemeClr val="bg2"/>
            </a:outerShdw>
          </a:effectLst>
        </p:spPr>
        <p:txBody>
          <a:bodyPr wrap="none">
            <a:spAutoFit/>
          </a:bodyPr>
          <a:lstStyle/>
          <a:p>
            <a:r>
              <a:rPr kumimoji="1" lang="en-US" altLang="zh-CN" sz="2000" b="1">
                <a:solidFill>
                  <a:srgbClr val="0000CC"/>
                </a:solidFill>
                <a:latin typeface="+mn-lt"/>
                <a:ea typeface="黑体" pitchFamily="2" charset="-122"/>
              </a:rPr>
              <a:t>ARP </a:t>
            </a:r>
            <a:r>
              <a:rPr kumimoji="1" lang="zh-CN" altLang="en-US" sz="2000" b="1">
                <a:solidFill>
                  <a:srgbClr val="0000CC"/>
                </a:solidFill>
                <a:latin typeface="+mn-lt"/>
                <a:ea typeface="黑体" pitchFamily="2" charset="-122"/>
              </a:rPr>
              <a:t>请求</a:t>
            </a:r>
          </a:p>
        </p:txBody>
      </p:sp>
      <p:sp>
        <p:nvSpPr>
          <p:cNvPr id="219187" name="AutoShape 51"/>
          <p:cNvSpPr>
            <a:spLocks noChangeArrowheads="1"/>
          </p:cNvSpPr>
          <p:nvPr/>
        </p:nvSpPr>
        <p:spPr bwMode="auto">
          <a:xfrm>
            <a:off x="6353206" y="1595438"/>
            <a:ext cx="235612" cy="220662"/>
          </a:xfrm>
          <a:prstGeom prst="rightArrow">
            <a:avLst>
              <a:gd name="adj1" fmla="val 50000"/>
              <a:gd name="adj2" fmla="val 25000"/>
            </a:avLst>
          </a:prstGeom>
          <a:solidFill>
            <a:srgbClr val="FF99FF"/>
          </a:solidFill>
          <a:ln w="9525">
            <a:solidFill>
              <a:schemeClr val="tx1"/>
            </a:solidFill>
            <a:miter lim="800000"/>
            <a:headEnd/>
            <a:tailEnd/>
          </a:ln>
          <a:effectLst/>
          <a:extLst/>
        </p:spPr>
        <p:txBody>
          <a:bodyPr wrap="none" anchor="ctr"/>
          <a:lstStyle/>
          <a:p>
            <a:endParaRPr lang="zh-CN" altLang="en-US" b="1">
              <a:solidFill>
                <a:srgbClr val="0000CC"/>
              </a:solidFill>
              <a:latin typeface="+mn-lt"/>
              <a:ea typeface="黑体" pitchFamily="2" charset="-122"/>
            </a:endParaRPr>
          </a:p>
        </p:txBody>
      </p:sp>
      <p:sp>
        <p:nvSpPr>
          <p:cNvPr id="219188" name="Text Box 52"/>
          <p:cNvSpPr txBox="1">
            <a:spLocks noChangeArrowheads="1"/>
          </p:cNvSpPr>
          <p:nvPr/>
        </p:nvSpPr>
        <p:spPr bwMode="auto">
          <a:xfrm>
            <a:off x="7010167" y="1473201"/>
            <a:ext cx="1310167" cy="400110"/>
          </a:xfrm>
          <a:prstGeom prst="rect">
            <a:avLst/>
          </a:prstGeom>
          <a:solidFill>
            <a:srgbClr val="FF99FF"/>
          </a:solidFill>
          <a:ln w="12700">
            <a:solidFill>
              <a:schemeClr val="tx1"/>
            </a:solidFill>
            <a:miter lim="800000"/>
            <a:headEnd/>
            <a:tailEnd/>
          </a:ln>
          <a:effectLst/>
          <a:extLst/>
        </p:spPr>
        <p:txBody>
          <a:bodyPr wrap="none">
            <a:spAutoFit/>
          </a:bodyPr>
          <a:lstStyle/>
          <a:p>
            <a:r>
              <a:rPr kumimoji="1" lang="en-US" altLang="zh-CN" sz="2000" b="1" dirty="0">
                <a:solidFill>
                  <a:srgbClr val="0000CC"/>
                </a:solidFill>
                <a:latin typeface="+mn-lt"/>
                <a:ea typeface="黑体" pitchFamily="2" charset="-122"/>
              </a:rPr>
              <a:t>ARP </a:t>
            </a:r>
            <a:r>
              <a:rPr kumimoji="1" lang="zh-CN" altLang="en-US" sz="2000" b="1" dirty="0">
                <a:solidFill>
                  <a:srgbClr val="0000CC"/>
                </a:solidFill>
                <a:latin typeface="+mn-lt"/>
                <a:ea typeface="黑体" pitchFamily="2" charset="-122"/>
              </a:rPr>
              <a:t>请求</a:t>
            </a:r>
          </a:p>
        </p:txBody>
      </p:sp>
      <p:sp>
        <p:nvSpPr>
          <p:cNvPr id="219189" name="AutoShape 53"/>
          <p:cNvSpPr>
            <a:spLocks noChangeArrowheads="1"/>
          </p:cNvSpPr>
          <p:nvPr/>
        </p:nvSpPr>
        <p:spPr bwMode="auto">
          <a:xfrm>
            <a:off x="8418677" y="1558926"/>
            <a:ext cx="235611" cy="220663"/>
          </a:xfrm>
          <a:prstGeom prst="rightArrow">
            <a:avLst>
              <a:gd name="adj1" fmla="val 50000"/>
              <a:gd name="adj2" fmla="val 25000"/>
            </a:avLst>
          </a:prstGeom>
          <a:solidFill>
            <a:srgbClr val="FF99FF"/>
          </a:solidFill>
          <a:ln w="9525">
            <a:solidFill>
              <a:schemeClr val="tx1"/>
            </a:solidFill>
            <a:miter lim="800000"/>
            <a:headEnd/>
            <a:tailEnd/>
          </a:ln>
          <a:effectLst/>
          <a:extLst/>
        </p:spPr>
        <p:txBody>
          <a:bodyPr wrap="none" anchor="ctr"/>
          <a:lstStyle/>
          <a:p>
            <a:endParaRPr lang="zh-CN" altLang="en-US" b="1">
              <a:solidFill>
                <a:srgbClr val="0000CC"/>
              </a:solidFill>
              <a:latin typeface="+mn-lt"/>
              <a:ea typeface="黑体" pitchFamily="2" charset="-122"/>
            </a:endParaRPr>
          </a:p>
        </p:txBody>
      </p:sp>
      <p:grpSp>
        <p:nvGrpSpPr>
          <p:cNvPr id="219229" name="Group 93"/>
          <p:cNvGrpSpPr>
            <a:grpSpLocks/>
          </p:cNvGrpSpPr>
          <p:nvPr/>
        </p:nvGrpSpPr>
        <p:grpSpPr bwMode="auto">
          <a:xfrm>
            <a:off x="559229" y="1485901"/>
            <a:ext cx="1723231" cy="409575"/>
            <a:chOff x="249" y="663"/>
            <a:chExt cx="1002" cy="258"/>
          </a:xfrm>
          <a:solidFill>
            <a:srgbClr val="FF99FF"/>
          </a:solidFill>
        </p:grpSpPr>
        <p:sp>
          <p:nvSpPr>
            <p:cNvPr id="219141" name="AutoShape 5"/>
            <p:cNvSpPr>
              <a:spLocks noChangeArrowheads="1"/>
            </p:cNvSpPr>
            <p:nvPr/>
          </p:nvSpPr>
          <p:spPr bwMode="auto">
            <a:xfrm flipH="1">
              <a:off x="249" y="709"/>
              <a:ext cx="138" cy="139"/>
            </a:xfrm>
            <a:prstGeom prst="rightArrow">
              <a:avLst>
                <a:gd name="adj1" fmla="val 50000"/>
                <a:gd name="adj2" fmla="val 25000"/>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19190" name="Text Box 54"/>
            <p:cNvSpPr txBox="1">
              <a:spLocks noChangeArrowheads="1"/>
            </p:cNvSpPr>
            <p:nvPr/>
          </p:nvSpPr>
          <p:spPr bwMode="auto">
            <a:xfrm flipH="1">
              <a:off x="386" y="663"/>
              <a:ext cx="865" cy="258"/>
            </a:xfrm>
            <a:prstGeom prst="rect">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a:solidFill>
                    <a:srgbClr val="0000CC"/>
                  </a:solidFill>
                  <a:latin typeface="+mn-lt"/>
                  <a:ea typeface="黑体" pitchFamily="2" charset="-122"/>
                </a:rPr>
                <a:t>ARP </a:t>
              </a:r>
              <a:r>
                <a:rPr kumimoji="1" lang="zh-CN" altLang="en-US" sz="2000" b="1">
                  <a:solidFill>
                    <a:srgbClr val="0000CC"/>
                  </a:solidFill>
                  <a:latin typeface="+mn-lt"/>
                  <a:ea typeface="黑体" pitchFamily="2" charset="-122"/>
                </a:rPr>
                <a:t>请求</a:t>
              </a:r>
            </a:p>
          </p:txBody>
        </p:sp>
      </p:grpSp>
      <p:sp>
        <p:nvSpPr>
          <p:cNvPr id="219191" name="Text Box 55"/>
          <p:cNvSpPr txBox="1">
            <a:spLocks noChangeArrowheads="1"/>
          </p:cNvSpPr>
          <p:nvPr/>
        </p:nvSpPr>
        <p:spPr bwMode="auto">
          <a:xfrm>
            <a:off x="2413165" y="2241551"/>
            <a:ext cx="12522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209.0.0.5</a:t>
            </a:r>
          </a:p>
        </p:txBody>
      </p:sp>
      <p:sp>
        <p:nvSpPr>
          <p:cNvPr id="219192" name="Text Box 56"/>
          <p:cNvSpPr txBox="1">
            <a:spLocks noChangeArrowheads="1"/>
          </p:cNvSpPr>
          <p:nvPr/>
        </p:nvSpPr>
        <p:spPr bwMode="auto">
          <a:xfrm>
            <a:off x="6391042" y="2135189"/>
            <a:ext cx="12522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209.0.0.6</a:t>
            </a:r>
          </a:p>
        </p:txBody>
      </p:sp>
      <p:sp>
        <p:nvSpPr>
          <p:cNvPr id="219193" name="Text Box 57"/>
          <p:cNvSpPr txBox="1">
            <a:spLocks noChangeArrowheads="1"/>
          </p:cNvSpPr>
          <p:nvPr/>
        </p:nvSpPr>
        <p:spPr bwMode="auto">
          <a:xfrm>
            <a:off x="1183512" y="2960689"/>
            <a:ext cx="24368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00-00-C0-15-AD-18</a:t>
            </a:r>
          </a:p>
        </p:txBody>
      </p:sp>
      <p:sp>
        <p:nvSpPr>
          <p:cNvPr id="219194" name="Text Box 58"/>
          <p:cNvSpPr txBox="1">
            <a:spLocks noChangeArrowheads="1"/>
          </p:cNvSpPr>
          <p:nvPr/>
        </p:nvSpPr>
        <p:spPr bwMode="auto">
          <a:xfrm>
            <a:off x="5093950" y="6237289"/>
            <a:ext cx="24657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08-00-2B-00-EE-0A</a:t>
            </a:r>
          </a:p>
        </p:txBody>
      </p:sp>
      <p:sp>
        <p:nvSpPr>
          <p:cNvPr id="219195" name="AutoShape 59"/>
          <p:cNvSpPr>
            <a:spLocks noChangeArrowheads="1"/>
          </p:cNvSpPr>
          <p:nvPr/>
        </p:nvSpPr>
        <p:spPr bwMode="auto">
          <a:xfrm>
            <a:off x="3434722" y="592139"/>
            <a:ext cx="6104890" cy="661987"/>
          </a:xfrm>
          <a:prstGeom prst="wedgeRoundRectCallout">
            <a:avLst>
              <a:gd name="adj1" fmla="val -51181"/>
              <a:gd name="adj2" fmla="val 85972"/>
              <a:gd name="adj3" fmla="val 16667"/>
            </a:avLst>
          </a:prstGeom>
          <a:solidFill>
            <a:srgbClr val="FF99FF"/>
          </a:solidFill>
          <a:ln w="9525">
            <a:solidFill>
              <a:schemeClr val="tx1"/>
            </a:solidFill>
            <a:miter lim="800000"/>
            <a:headEnd/>
            <a:tailEnd/>
          </a:ln>
          <a:effectLst/>
          <a:extLst/>
        </p:spPr>
        <p:txBody>
          <a:bodyPr/>
          <a:lstStyle/>
          <a:p>
            <a:pPr algn="ctr"/>
            <a:endParaRPr kumimoji="1" lang="zh-CN" altLang="zh-CN" sz="2000" b="1">
              <a:solidFill>
                <a:srgbClr val="0000CC"/>
              </a:solidFill>
              <a:latin typeface="+mn-lt"/>
              <a:ea typeface="黑体" pitchFamily="2" charset="-122"/>
            </a:endParaRPr>
          </a:p>
        </p:txBody>
      </p:sp>
      <p:sp>
        <p:nvSpPr>
          <p:cNvPr id="219196" name="Text Box 60"/>
          <p:cNvSpPr txBox="1">
            <a:spLocks noChangeArrowheads="1"/>
          </p:cNvSpPr>
          <p:nvPr/>
        </p:nvSpPr>
        <p:spPr bwMode="auto">
          <a:xfrm>
            <a:off x="3512111" y="558801"/>
            <a:ext cx="588494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我是 </a:t>
            </a:r>
            <a:r>
              <a:rPr kumimoji="1" lang="en-US" altLang="zh-CN" sz="2000" b="1">
                <a:solidFill>
                  <a:srgbClr val="0000CC"/>
                </a:solidFill>
                <a:latin typeface="+mn-lt"/>
                <a:ea typeface="黑体" pitchFamily="2" charset="-122"/>
              </a:rPr>
              <a:t>209.0.0.5</a:t>
            </a:r>
            <a:r>
              <a:rPr kumimoji="1" lang="zh-CN" altLang="en-US" sz="2000" b="1">
                <a:solidFill>
                  <a:srgbClr val="0000CC"/>
                </a:solidFill>
                <a:latin typeface="+mn-lt"/>
                <a:ea typeface="黑体" pitchFamily="2" charset="-122"/>
              </a:rPr>
              <a:t>，硬件地址是 </a:t>
            </a:r>
            <a:r>
              <a:rPr kumimoji="1" lang="en-US" altLang="zh-CN" sz="2000" b="1">
                <a:solidFill>
                  <a:srgbClr val="0000CC"/>
                </a:solidFill>
                <a:latin typeface="+mn-lt"/>
                <a:ea typeface="黑体" pitchFamily="2" charset="-122"/>
              </a:rPr>
              <a:t>00-00-C0-15-AD-18</a:t>
            </a:r>
          </a:p>
          <a:p>
            <a:r>
              <a:rPr kumimoji="1" lang="zh-CN" altLang="en-US" sz="2000" b="1">
                <a:solidFill>
                  <a:srgbClr val="0000CC"/>
                </a:solidFill>
                <a:latin typeface="+mn-lt"/>
                <a:ea typeface="黑体" pitchFamily="2" charset="-122"/>
              </a:rPr>
              <a:t>我想知道主机 </a:t>
            </a:r>
            <a:r>
              <a:rPr kumimoji="1" lang="en-US" altLang="zh-CN" sz="2000" b="1">
                <a:solidFill>
                  <a:srgbClr val="0000CC"/>
                </a:solidFill>
                <a:latin typeface="+mn-lt"/>
                <a:ea typeface="黑体" pitchFamily="2" charset="-122"/>
              </a:rPr>
              <a:t>209.0.0.6 </a:t>
            </a:r>
            <a:r>
              <a:rPr kumimoji="1" lang="zh-CN" altLang="en-US" sz="2000" b="1">
                <a:solidFill>
                  <a:srgbClr val="0000CC"/>
                </a:solidFill>
                <a:latin typeface="+mn-lt"/>
                <a:ea typeface="黑体" pitchFamily="2" charset="-122"/>
              </a:rPr>
              <a:t>的硬件地址</a:t>
            </a:r>
          </a:p>
        </p:txBody>
      </p:sp>
      <p:sp>
        <p:nvSpPr>
          <p:cNvPr id="219197" name="AutoShape 61"/>
          <p:cNvSpPr>
            <a:spLocks noChangeArrowheads="1"/>
          </p:cNvSpPr>
          <p:nvPr/>
        </p:nvSpPr>
        <p:spPr bwMode="auto">
          <a:xfrm>
            <a:off x="5248731" y="3933826"/>
            <a:ext cx="4216929" cy="727075"/>
          </a:xfrm>
          <a:prstGeom prst="wedgeRoundRectCallout">
            <a:avLst>
              <a:gd name="adj1" fmla="val -44574"/>
              <a:gd name="adj2" fmla="val 81657"/>
              <a:gd name="adj3" fmla="val 16667"/>
            </a:avLst>
          </a:prstGeom>
          <a:solidFill>
            <a:srgbClr val="FF99FF"/>
          </a:solidFill>
          <a:ln w="9525">
            <a:solidFill>
              <a:schemeClr val="tx1"/>
            </a:solidFill>
            <a:miter lim="800000"/>
            <a:headEnd/>
            <a:tailEnd/>
          </a:ln>
          <a:effectLst/>
          <a:extLst/>
        </p:spPr>
        <p:txBody>
          <a:bodyPr/>
          <a:lstStyle/>
          <a:p>
            <a:pPr algn="ctr"/>
            <a:endParaRPr kumimoji="1" lang="zh-CN" altLang="zh-CN" sz="2000" b="1">
              <a:solidFill>
                <a:srgbClr val="0000CC"/>
              </a:solidFill>
              <a:latin typeface="+mn-lt"/>
              <a:ea typeface="黑体" pitchFamily="2" charset="-122"/>
            </a:endParaRPr>
          </a:p>
        </p:txBody>
      </p:sp>
      <p:sp>
        <p:nvSpPr>
          <p:cNvPr id="219198" name="Text Box 62"/>
          <p:cNvSpPr txBox="1">
            <a:spLocks noChangeArrowheads="1"/>
          </p:cNvSpPr>
          <p:nvPr/>
        </p:nvSpPr>
        <p:spPr bwMode="auto">
          <a:xfrm>
            <a:off x="5317523" y="3933826"/>
            <a:ext cx="42220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rgbClr val="0000CC"/>
                </a:solidFill>
                <a:latin typeface="+mn-lt"/>
                <a:ea typeface="黑体" pitchFamily="2" charset="-122"/>
              </a:rPr>
              <a:t>我是 </a:t>
            </a:r>
            <a:r>
              <a:rPr kumimoji="1" lang="en-US" altLang="zh-CN" sz="2000" b="1">
                <a:solidFill>
                  <a:srgbClr val="0000CC"/>
                </a:solidFill>
                <a:latin typeface="+mn-lt"/>
                <a:ea typeface="黑体" pitchFamily="2" charset="-122"/>
              </a:rPr>
              <a:t>209.0.0.6</a:t>
            </a:r>
          </a:p>
          <a:p>
            <a:r>
              <a:rPr kumimoji="1" lang="zh-CN" altLang="en-US" sz="2000" b="1">
                <a:solidFill>
                  <a:srgbClr val="0000CC"/>
                </a:solidFill>
                <a:latin typeface="+mn-lt"/>
                <a:ea typeface="黑体" pitchFamily="2" charset="-122"/>
              </a:rPr>
              <a:t>硬件地址是 </a:t>
            </a:r>
            <a:r>
              <a:rPr kumimoji="1" lang="en-US" altLang="zh-CN" sz="2000" b="1">
                <a:solidFill>
                  <a:srgbClr val="0000CC"/>
                </a:solidFill>
                <a:latin typeface="+mn-lt"/>
                <a:ea typeface="黑体" pitchFamily="2" charset="-122"/>
              </a:rPr>
              <a:t>08-00-2B-00-EE-0A</a:t>
            </a:r>
          </a:p>
        </p:txBody>
      </p:sp>
      <p:pic>
        <p:nvPicPr>
          <p:cNvPr id="219199"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3602" y="2459038"/>
            <a:ext cx="54517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9210" name="Line 74"/>
          <p:cNvSpPr>
            <a:spLocks noChangeShapeType="1"/>
          </p:cNvSpPr>
          <p:nvPr/>
        </p:nvSpPr>
        <p:spPr bwMode="auto">
          <a:xfrm rot="5400000">
            <a:off x="1955727" y="5621338"/>
            <a:ext cx="5873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19211" name="Line 75"/>
          <p:cNvSpPr>
            <a:spLocks noChangeShapeType="1"/>
          </p:cNvSpPr>
          <p:nvPr/>
        </p:nvSpPr>
        <p:spPr bwMode="auto">
          <a:xfrm rot="5400000">
            <a:off x="4139068" y="5612607"/>
            <a:ext cx="588963"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19212" name="Line 76"/>
          <p:cNvSpPr>
            <a:spLocks noChangeShapeType="1"/>
          </p:cNvSpPr>
          <p:nvPr/>
        </p:nvSpPr>
        <p:spPr bwMode="auto">
          <a:xfrm rot="5400000">
            <a:off x="6016154" y="5621338"/>
            <a:ext cx="5873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19213" name="Line 77"/>
          <p:cNvSpPr>
            <a:spLocks noChangeShapeType="1"/>
          </p:cNvSpPr>
          <p:nvPr/>
        </p:nvSpPr>
        <p:spPr bwMode="auto">
          <a:xfrm rot="5400000">
            <a:off x="8229527" y="5621338"/>
            <a:ext cx="5873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19214" name="Line 78"/>
          <p:cNvSpPr>
            <a:spLocks noChangeShapeType="1"/>
          </p:cNvSpPr>
          <p:nvPr/>
        </p:nvSpPr>
        <p:spPr bwMode="auto">
          <a:xfrm rot="5400000">
            <a:off x="538618" y="5621338"/>
            <a:ext cx="587375"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219215" name="Picture 7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140" y="5768975"/>
            <a:ext cx="54517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216" name="Picture 8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2141" y="5768975"/>
            <a:ext cx="543454"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217" name="Picture 8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4675" y="5768975"/>
            <a:ext cx="5451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9218" name="Picture 8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63525" y="5768975"/>
            <a:ext cx="5451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9219" name="Line 83"/>
          <p:cNvSpPr>
            <a:spLocks noChangeShapeType="1"/>
          </p:cNvSpPr>
          <p:nvPr/>
        </p:nvSpPr>
        <p:spPr bwMode="auto">
          <a:xfrm>
            <a:off x="6806" y="5327650"/>
            <a:ext cx="9298913" cy="20638"/>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19220" name="Text Box 84"/>
          <p:cNvSpPr txBox="1">
            <a:spLocks noChangeArrowheads="1"/>
          </p:cNvSpPr>
          <p:nvPr/>
        </p:nvSpPr>
        <p:spPr bwMode="auto">
          <a:xfrm>
            <a:off x="2464388" y="5838826"/>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a:t>
            </a:r>
          </a:p>
        </p:txBody>
      </p:sp>
      <p:sp>
        <p:nvSpPr>
          <p:cNvPr id="219221" name="Text Box 85"/>
          <p:cNvSpPr txBox="1">
            <a:spLocks noChangeArrowheads="1"/>
          </p:cNvSpPr>
          <p:nvPr/>
        </p:nvSpPr>
        <p:spPr bwMode="auto">
          <a:xfrm>
            <a:off x="4619287" y="5715001"/>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Y</a:t>
            </a:r>
          </a:p>
        </p:txBody>
      </p:sp>
      <p:sp>
        <p:nvSpPr>
          <p:cNvPr id="219222" name="Text Box 86"/>
          <p:cNvSpPr txBox="1">
            <a:spLocks noChangeArrowheads="1"/>
          </p:cNvSpPr>
          <p:nvPr/>
        </p:nvSpPr>
        <p:spPr bwMode="auto">
          <a:xfrm>
            <a:off x="1026642" y="5715001"/>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X</a:t>
            </a:r>
          </a:p>
        </p:txBody>
      </p:sp>
      <p:sp>
        <p:nvSpPr>
          <p:cNvPr id="219223" name="Text Box 87"/>
          <p:cNvSpPr txBox="1">
            <a:spLocks noChangeArrowheads="1"/>
          </p:cNvSpPr>
          <p:nvPr/>
        </p:nvSpPr>
        <p:spPr bwMode="auto">
          <a:xfrm>
            <a:off x="6504179" y="5838826"/>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B</a:t>
            </a:r>
          </a:p>
        </p:txBody>
      </p:sp>
      <p:sp>
        <p:nvSpPr>
          <p:cNvPr id="219224" name="Text Box 88"/>
          <p:cNvSpPr txBox="1">
            <a:spLocks noChangeArrowheads="1"/>
          </p:cNvSpPr>
          <p:nvPr/>
        </p:nvSpPr>
        <p:spPr bwMode="auto">
          <a:xfrm>
            <a:off x="8724430" y="5715001"/>
            <a:ext cx="3417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Z</a:t>
            </a:r>
          </a:p>
        </p:txBody>
      </p:sp>
      <p:sp>
        <p:nvSpPr>
          <p:cNvPr id="219225" name="Text Box 89"/>
          <p:cNvSpPr txBox="1">
            <a:spLocks noChangeArrowheads="1"/>
          </p:cNvSpPr>
          <p:nvPr/>
        </p:nvSpPr>
        <p:spPr bwMode="auto">
          <a:xfrm>
            <a:off x="2288969" y="5551489"/>
            <a:ext cx="12522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209.0.0.5</a:t>
            </a:r>
          </a:p>
        </p:txBody>
      </p:sp>
      <p:sp>
        <p:nvSpPr>
          <p:cNvPr id="219226" name="Text Box 90"/>
          <p:cNvSpPr txBox="1">
            <a:spLocks noChangeArrowheads="1"/>
          </p:cNvSpPr>
          <p:nvPr/>
        </p:nvSpPr>
        <p:spPr bwMode="auto">
          <a:xfrm>
            <a:off x="6266848" y="5445126"/>
            <a:ext cx="125226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209.0.0.6</a:t>
            </a:r>
          </a:p>
        </p:txBody>
      </p:sp>
      <p:sp>
        <p:nvSpPr>
          <p:cNvPr id="219227" name="Text Box 91"/>
          <p:cNvSpPr txBox="1">
            <a:spLocks noChangeArrowheads="1"/>
          </p:cNvSpPr>
          <p:nvPr/>
        </p:nvSpPr>
        <p:spPr bwMode="auto">
          <a:xfrm>
            <a:off x="1265694" y="6270626"/>
            <a:ext cx="24368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00-00-C0-15-AD-18</a:t>
            </a:r>
          </a:p>
        </p:txBody>
      </p:sp>
      <p:pic>
        <p:nvPicPr>
          <p:cNvPr id="219228" name="Picture 9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406" y="5768975"/>
            <a:ext cx="5451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9233" name="Freeform 97"/>
          <p:cNvSpPr>
            <a:spLocks/>
          </p:cNvSpPr>
          <p:nvPr/>
        </p:nvSpPr>
        <p:spPr bwMode="auto">
          <a:xfrm>
            <a:off x="2354691" y="2095500"/>
            <a:ext cx="2105025" cy="687388"/>
          </a:xfrm>
          <a:custGeom>
            <a:avLst/>
            <a:gdLst>
              <a:gd name="T0" fmla="*/ 6 w 1224"/>
              <a:gd name="T1" fmla="*/ 375 h 433"/>
              <a:gd name="T2" fmla="*/ 27 w 1224"/>
              <a:gd name="T3" fmla="*/ 126 h 433"/>
              <a:gd name="T4" fmla="*/ 171 w 1224"/>
              <a:gd name="T5" fmla="*/ 30 h 433"/>
              <a:gd name="T6" fmla="*/ 513 w 1224"/>
              <a:gd name="T7" fmla="*/ 3 h 433"/>
              <a:gd name="T8" fmla="*/ 852 w 1224"/>
              <a:gd name="T9" fmla="*/ 9 h 433"/>
              <a:gd name="T10" fmla="*/ 1041 w 1224"/>
              <a:gd name="T11" fmla="*/ 27 h 433"/>
              <a:gd name="T12" fmla="*/ 1167 w 1224"/>
              <a:gd name="T13" fmla="*/ 93 h 433"/>
              <a:gd name="T14" fmla="*/ 1215 w 1224"/>
              <a:gd name="T15" fmla="*/ 234 h 433"/>
              <a:gd name="T16" fmla="*/ 1224 w 1224"/>
              <a:gd name="T17"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C0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19234" name="Freeform 98"/>
          <p:cNvSpPr>
            <a:spLocks/>
          </p:cNvSpPr>
          <p:nvPr/>
        </p:nvSpPr>
        <p:spPr bwMode="auto">
          <a:xfrm>
            <a:off x="2352971" y="2095500"/>
            <a:ext cx="3979598" cy="687388"/>
          </a:xfrm>
          <a:custGeom>
            <a:avLst/>
            <a:gdLst>
              <a:gd name="T0" fmla="*/ 6 w 1224"/>
              <a:gd name="T1" fmla="*/ 375 h 433"/>
              <a:gd name="T2" fmla="*/ 27 w 1224"/>
              <a:gd name="T3" fmla="*/ 126 h 433"/>
              <a:gd name="T4" fmla="*/ 171 w 1224"/>
              <a:gd name="T5" fmla="*/ 30 h 433"/>
              <a:gd name="T6" fmla="*/ 513 w 1224"/>
              <a:gd name="T7" fmla="*/ 3 h 433"/>
              <a:gd name="T8" fmla="*/ 852 w 1224"/>
              <a:gd name="T9" fmla="*/ 9 h 433"/>
              <a:gd name="T10" fmla="*/ 1041 w 1224"/>
              <a:gd name="T11" fmla="*/ 27 h 433"/>
              <a:gd name="T12" fmla="*/ 1167 w 1224"/>
              <a:gd name="T13" fmla="*/ 93 h 433"/>
              <a:gd name="T14" fmla="*/ 1215 w 1224"/>
              <a:gd name="T15" fmla="*/ 234 h 433"/>
              <a:gd name="T16" fmla="*/ 1224 w 1224"/>
              <a:gd name="T17"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C0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19237" name="Freeform 101"/>
          <p:cNvSpPr>
            <a:spLocks/>
          </p:cNvSpPr>
          <p:nvPr/>
        </p:nvSpPr>
        <p:spPr bwMode="auto">
          <a:xfrm>
            <a:off x="2352971" y="2095500"/>
            <a:ext cx="6320235" cy="687388"/>
          </a:xfrm>
          <a:custGeom>
            <a:avLst/>
            <a:gdLst>
              <a:gd name="T0" fmla="*/ 6 w 1224"/>
              <a:gd name="T1" fmla="*/ 375 h 433"/>
              <a:gd name="T2" fmla="*/ 27 w 1224"/>
              <a:gd name="T3" fmla="*/ 126 h 433"/>
              <a:gd name="T4" fmla="*/ 171 w 1224"/>
              <a:gd name="T5" fmla="*/ 30 h 433"/>
              <a:gd name="T6" fmla="*/ 513 w 1224"/>
              <a:gd name="T7" fmla="*/ 3 h 433"/>
              <a:gd name="T8" fmla="*/ 852 w 1224"/>
              <a:gd name="T9" fmla="*/ 9 h 433"/>
              <a:gd name="T10" fmla="*/ 1041 w 1224"/>
              <a:gd name="T11" fmla="*/ 27 h 433"/>
              <a:gd name="T12" fmla="*/ 1167 w 1224"/>
              <a:gd name="T13" fmla="*/ 93 h 433"/>
              <a:gd name="T14" fmla="*/ 1215 w 1224"/>
              <a:gd name="T15" fmla="*/ 234 h 433"/>
              <a:gd name="T16" fmla="*/ 1224 w 1224"/>
              <a:gd name="T17"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C0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19238" name="Freeform 102"/>
          <p:cNvSpPr>
            <a:spLocks/>
          </p:cNvSpPr>
          <p:nvPr/>
        </p:nvSpPr>
        <p:spPr bwMode="auto">
          <a:xfrm flipH="1">
            <a:off x="872231" y="2095500"/>
            <a:ext cx="1480740" cy="687388"/>
          </a:xfrm>
          <a:custGeom>
            <a:avLst/>
            <a:gdLst>
              <a:gd name="T0" fmla="*/ 6 w 1224"/>
              <a:gd name="T1" fmla="*/ 375 h 433"/>
              <a:gd name="T2" fmla="*/ 27 w 1224"/>
              <a:gd name="T3" fmla="*/ 126 h 433"/>
              <a:gd name="T4" fmla="*/ 171 w 1224"/>
              <a:gd name="T5" fmla="*/ 30 h 433"/>
              <a:gd name="T6" fmla="*/ 513 w 1224"/>
              <a:gd name="T7" fmla="*/ 3 h 433"/>
              <a:gd name="T8" fmla="*/ 852 w 1224"/>
              <a:gd name="T9" fmla="*/ 9 h 433"/>
              <a:gd name="T10" fmla="*/ 1041 w 1224"/>
              <a:gd name="T11" fmla="*/ 27 h 433"/>
              <a:gd name="T12" fmla="*/ 1167 w 1224"/>
              <a:gd name="T13" fmla="*/ 93 h 433"/>
              <a:gd name="T14" fmla="*/ 1215 w 1224"/>
              <a:gd name="T15" fmla="*/ 234 h 433"/>
              <a:gd name="T16" fmla="*/ 1224 w 1224"/>
              <a:gd name="T17"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C0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219239" name="Freeform 103"/>
          <p:cNvSpPr>
            <a:spLocks/>
          </p:cNvSpPr>
          <p:nvPr/>
        </p:nvSpPr>
        <p:spPr bwMode="auto">
          <a:xfrm flipH="1">
            <a:off x="2206419" y="5407025"/>
            <a:ext cx="3979598" cy="687388"/>
          </a:xfrm>
          <a:custGeom>
            <a:avLst/>
            <a:gdLst>
              <a:gd name="T0" fmla="*/ 6 w 1224"/>
              <a:gd name="T1" fmla="*/ 375 h 433"/>
              <a:gd name="T2" fmla="*/ 27 w 1224"/>
              <a:gd name="T3" fmla="*/ 126 h 433"/>
              <a:gd name="T4" fmla="*/ 171 w 1224"/>
              <a:gd name="T5" fmla="*/ 30 h 433"/>
              <a:gd name="T6" fmla="*/ 513 w 1224"/>
              <a:gd name="T7" fmla="*/ 3 h 433"/>
              <a:gd name="T8" fmla="*/ 852 w 1224"/>
              <a:gd name="T9" fmla="*/ 9 h 433"/>
              <a:gd name="T10" fmla="*/ 1041 w 1224"/>
              <a:gd name="T11" fmla="*/ 27 h 433"/>
              <a:gd name="T12" fmla="*/ 1167 w 1224"/>
              <a:gd name="T13" fmla="*/ 93 h 433"/>
              <a:gd name="T14" fmla="*/ 1215 w 1224"/>
              <a:gd name="T15" fmla="*/ 234 h 433"/>
              <a:gd name="T16" fmla="*/ 1224 w 1224"/>
              <a:gd name="T17"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C0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Tree>
    <p:extLst>
      <p:ext uri="{BB962C8B-B14F-4D97-AF65-F5344CB8AC3E}">
        <p14:creationId xmlns:p14="http://schemas.microsoft.com/office/powerpoint/2010/main" val="5272502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4000" fill="hold" grpId="0" nodeType="clickEffect">
                                  <p:stCondLst>
                                    <p:cond delay="0"/>
                                  </p:stCondLst>
                                  <p:childTnLst>
                                    <p:anim calcmode="discrete" valueType="str">
                                      <p:cBhvr>
                                        <p:cTn id="6" dur="1000" fill="hold"/>
                                        <p:tgtEl>
                                          <p:spTgt spid="219182"/>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4000"/>
                            </p:stCondLst>
                            <p:childTnLst>
                              <p:par>
                                <p:cTn id="8" presetID="22" presetClass="entr" presetSubtype="8" fill="hold" grpId="0" nodeType="afterEffect">
                                  <p:stCondLst>
                                    <p:cond delay="0"/>
                                  </p:stCondLst>
                                  <p:childTnLst>
                                    <p:set>
                                      <p:cBhvr>
                                        <p:cTn id="9" dur="1" fill="hold">
                                          <p:stCondLst>
                                            <p:cond delay="0"/>
                                          </p:stCondLst>
                                        </p:cTn>
                                        <p:tgtEl>
                                          <p:spTgt spid="219233"/>
                                        </p:tgtEl>
                                        <p:attrNameLst>
                                          <p:attrName>style.visibility</p:attrName>
                                        </p:attrNameLst>
                                      </p:cBhvr>
                                      <p:to>
                                        <p:strVal val="visible"/>
                                      </p:to>
                                    </p:set>
                                    <p:animEffect transition="in" filter="wipe(left)">
                                      <p:cBhvr>
                                        <p:cTn id="10" dur="1000"/>
                                        <p:tgtEl>
                                          <p:spTgt spid="21923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9237"/>
                                        </p:tgtEl>
                                        <p:attrNameLst>
                                          <p:attrName>style.visibility</p:attrName>
                                        </p:attrNameLst>
                                      </p:cBhvr>
                                      <p:to>
                                        <p:strVal val="visible"/>
                                      </p:to>
                                    </p:set>
                                    <p:animEffect transition="in" filter="wipe(left)">
                                      <p:cBhvr>
                                        <p:cTn id="13" dur="1000"/>
                                        <p:tgtEl>
                                          <p:spTgt spid="219237"/>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219238"/>
                                        </p:tgtEl>
                                        <p:attrNameLst>
                                          <p:attrName>style.visibility</p:attrName>
                                        </p:attrNameLst>
                                      </p:cBhvr>
                                      <p:to>
                                        <p:strVal val="visible"/>
                                      </p:to>
                                    </p:set>
                                    <p:animEffect transition="in" filter="wipe(right)">
                                      <p:cBhvr>
                                        <p:cTn id="16" dur="1000"/>
                                        <p:tgtEl>
                                          <p:spTgt spid="21923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19234"/>
                                        </p:tgtEl>
                                        <p:attrNameLst>
                                          <p:attrName>style.visibility</p:attrName>
                                        </p:attrNameLst>
                                      </p:cBhvr>
                                      <p:to>
                                        <p:strVal val="visible"/>
                                      </p:to>
                                    </p:set>
                                    <p:animEffect transition="in" filter="wipe(left)">
                                      <p:cBhvr>
                                        <p:cTn id="19" dur="1000"/>
                                        <p:tgtEl>
                                          <p:spTgt spid="219234"/>
                                        </p:tgtEl>
                                      </p:cBhvr>
                                    </p:animEffect>
                                  </p:childTnLst>
                                </p:cTn>
                              </p:par>
                            </p:childTnLst>
                          </p:cTn>
                        </p:par>
                        <p:par>
                          <p:cTn id="20" fill="hold" nodeType="afterGroup">
                            <p:stCondLst>
                              <p:cond delay="5000"/>
                            </p:stCondLst>
                            <p:childTnLst>
                              <p:par>
                                <p:cTn id="21" presetID="35" presetClass="emph" presetSubtype="0" repeatCount="4000" fill="hold" grpId="0" nodeType="afterEffect">
                                  <p:stCondLst>
                                    <p:cond delay="500"/>
                                  </p:stCondLst>
                                  <p:childTnLst>
                                    <p:anim calcmode="discrete" valueType="str">
                                      <p:cBhvr>
                                        <p:cTn id="22" dur="1000" fill="hold"/>
                                        <p:tgtEl>
                                          <p:spTgt spid="219181"/>
                                        </p:tgtEl>
                                        <p:attrNameLst>
                                          <p:attrName>style.visibility</p:attrName>
                                        </p:attrNameLst>
                                      </p:cBhvr>
                                      <p:tavLst>
                                        <p:tav tm="0">
                                          <p:val>
                                            <p:strVal val="hidden"/>
                                          </p:val>
                                        </p:tav>
                                        <p:tav tm="50000">
                                          <p:val>
                                            <p:strVal val="visible"/>
                                          </p:val>
                                        </p:tav>
                                      </p:tavLst>
                                    </p:anim>
                                  </p:childTnLst>
                                </p:cTn>
                              </p:par>
                            </p:childTnLst>
                          </p:cTn>
                        </p:par>
                        <p:par>
                          <p:cTn id="23" fill="hold" nodeType="afterGroup">
                            <p:stCondLst>
                              <p:cond delay="9500"/>
                            </p:stCondLst>
                            <p:childTnLst>
                              <p:par>
                                <p:cTn id="24" presetID="22" presetClass="entr" presetSubtype="2" fill="hold" grpId="0" nodeType="afterEffect">
                                  <p:stCondLst>
                                    <p:cond delay="0"/>
                                  </p:stCondLst>
                                  <p:childTnLst>
                                    <p:set>
                                      <p:cBhvr>
                                        <p:cTn id="25" dur="1" fill="hold">
                                          <p:stCondLst>
                                            <p:cond delay="0"/>
                                          </p:stCondLst>
                                        </p:cTn>
                                        <p:tgtEl>
                                          <p:spTgt spid="219239"/>
                                        </p:tgtEl>
                                        <p:attrNameLst>
                                          <p:attrName>style.visibility</p:attrName>
                                        </p:attrNameLst>
                                      </p:cBhvr>
                                      <p:to>
                                        <p:strVal val="visible"/>
                                      </p:to>
                                    </p:set>
                                    <p:animEffect transition="in" filter="wipe(right)">
                                      <p:cBhvr>
                                        <p:cTn id="26" dur="1000"/>
                                        <p:tgtEl>
                                          <p:spTgt spid="219239"/>
                                        </p:tgtEl>
                                      </p:cBhvr>
                                    </p:animEffect>
                                  </p:childTnLst>
                                </p:cTn>
                              </p:par>
                            </p:childTnLst>
                          </p:cTn>
                        </p:par>
                        <p:par>
                          <p:cTn id="27" fill="hold" nodeType="afterGroup">
                            <p:stCondLst>
                              <p:cond delay="10500"/>
                            </p:stCondLst>
                            <p:childTnLst>
                              <p:par>
                                <p:cTn id="28" presetID="35" presetClass="emph" presetSubtype="0" repeatCount="3000" fill="hold" grpId="0" nodeType="afterEffect">
                                  <p:stCondLst>
                                    <p:cond delay="0"/>
                                  </p:stCondLst>
                                  <p:childTnLst>
                                    <p:anim calcmode="discrete" valueType="str">
                                      <p:cBhvr>
                                        <p:cTn id="29" dur="1000" fill="hold"/>
                                        <p:tgtEl>
                                          <p:spTgt spid="21919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81" grpId="0" animBg="1"/>
      <p:bldP spid="219182" grpId="0" animBg="1"/>
      <p:bldP spid="219194" grpId="0"/>
      <p:bldP spid="219233" grpId="0" animBg="1"/>
      <p:bldP spid="219234" grpId="0" animBg="1"/>
      <p:bldP spid="219237" grpId="0" animBg="1"/>
      <p:bldP spid="219238" grpId="0" animBg="1"/>
      <p:bldP spid="21923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49" name="Rectangle 45"/>
          <p:cNvSpPr>
            <a:spLocks noChangeArrowheads="1"/>
          </p:cNvSpPr>
          <p:nvPr/>
        </p:nvSpPr>
        <p:spPr bwMode="auto">
          <a:xfrm>
            <a:off x="632520" y="2013545"/>
            <a:ext cx="43922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000" b="1">
                <a:solidFill>
                  <a:srgbClr val="0000CC"/>
                </a:solidFill>
                <a:latin typeface="+mn-lt"/>
                <a:ea typeface="黑体" pitchFamily="2" charset="-122"/>
              </a:rPr>
              <a:t>固</a:t>
            </a:r>
          </a:p>
          <a:p>
            <a:pPr defTabSz="762000" eaLnBrk="0" hangingPunct="0">
              <a:lnSpc>
                <a:spcPct val="90000"/>
              </a:lnSpc>
            </a:pPr>
            <a:r>
              <a:rPr kumimoji="1" lang="zh-CN" altLang="en-US" sz="2000" b="1">
                <a:solidFill>
                  <a:srgbClr val="0000CC"/>
                </a:solidFill>
                <a:latin typeface="+mn-lt"/>
                <a:ea typeface="黑体" pitchFamily="2" charset="-122"/>
              </a:rPr>
              <a:t>定</a:t>
            </a:r>
          </a:p>
          <a:p>
            <a:pPr defTabSz="762000" eaLnBrk="0" hangingPunct="0">
              <a:lnSpc>
                <a:spcPct val="90000"/>
              </a:lnSpc>
            </a:pPr>
            <a:r>
              <a:rPr kumimoji="1" lang="zh-CN" altLang="en-US" sz="2000" b="1">
                <a:solidFill>
                  <a:srgbClr val="0000CC"/>
                </a:solidFill>
                <a:latin typeface="+mn-lt"/>
                <a:ea typeface="黑体" pitchFamily="2" charset="-122"/>
              </a:rPr>
              <a:t>部</a:t>
            </a:r>
          </a:p>
          <a:p>
            <a:pPr defTabSz="762000" eaLnBrk="0" hangingPunct="0">
              <a:lnSpc>
                <a:spcPct val="90000"/>
              </a:lnSpc>
            </a:pPr>
            <a:r>
              <a:rPr kumimoji="1" lang="zh-CN" altLang="en-US" sz="2000" b="1">
                <a:solidFill>
                  <a:srgbClr val="0000CC"/>
                </a:solidFill>
                <a:latin typeface="+mn-lt"/>
                <a:ea typeface="黑体" pitchFamily="2" charset="-122"/>
              </a:rPr>
              <a:t>分</a:t>
            </a:r>
          </a:p>
        </p:txBody>
      </p:sp>
      <p:sp>
        <p:nvSpPr>
          <p:cNvPr id="379958" name="Rectangle 54"/>
          <p:cNvSpPr>
            <a:spLocks noChangeArrowheads="1"/>
          </p:cNvSpPr>
          <p:nvPr/>
        </p:nvSpPr>
        <p:spPr bwMode="auto">
          <a:xfrm>
            <a:off x="507339" y="3669307"/>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可变</a:t>
            </a:r>
          </a:p>
          <a:p>
            <a:pPr defTabSz="762000" eaLnBrk="0" hangingPunct="0"/>
            <a:r>
              <a:rPr kumimoji="1" lang="zh-CN" altLang="en-US" sz="2000" b="1">
                <a:solidFill>
                  <a:srgbClr val="0000CC"/>
                </a:solidFill>
                <a:latin typeface="+mn-lt"/>
                <a:ea typeface="黑体" pitchFamily="2" charset="-122"/>
              </a:rPr>
              <a:t>部分</a:t>
            </a:r>
          </a:p>
        </p:txBody>
      </p:sp>
      <p:sp>
        <p:nvSpPr>
          <p:cNvPr id="379912" name="Rectangle 8"/>
          <p:cNvSpPr>
            <a:spLocks noChangeArrowheads="1"/>
          </p:cNvSpPr>
          <p:nvPr/>
        </p:nvSpPr>
        <p:spPr bwMode="auto">
          <a:xfrm>
            <a:off x="3351875" y="1611908"/>
            <a:ext cx="2130821" cy="4349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4" name="Rectangle 10"/>
          <p:cNvSpPr>
            <a:spLocks noChangeArrowheads="1"/>
          </p:cNvSpPr>
          <p:nvPr/>
        </p:nvSpPr>
        <p:spPr bwMode="auto">
          <a:xfrm>
            <a:off x="1231371" y="1602382"/>
            <a:ext cx="8519848" cy="2643188"/>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5" name="Rectangle 11"/>
          <p:cNvSpPr>
            <a:spLocks noChangeArrowheads="1"/>
          </p:cNvSpPr>
          <p:nvPr/>
        </p:nvSpPr>
        <p:spPr bwMode="auto">
          <a:xfrm>
            <a:off x="1246850" y="4256682"/>
            <a:ext cx="8485452" cy="681038"/>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6" name="Line 12"/>
          <p:cNvSpPr>
            <a:spLocks noChangeShapeType="1"/>
          </p:cNvSpPr>
          <p:nvPr/>
        </p:nvSpPr>
        <p:spPr bwMode="auto">
          <a:xfrm>
            <a:off x="1226212" y="2053232"/>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7" name="Line 13"/>
          <p:cNvSpPr>
            <a:spLocks noChangeShapeType="1"/>
          </p:cNvSpPr>
          <p:nvPr/>
        </p:nvSpPr>
        <p:spPr bwMode="auto">
          <a:xfrm>
            <a:off x="1226212" y="2496145"/>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8" name="Line 14"/>
          <p:cNvSpPr>
            <a:spLocks noChangeShapeType="1"/>
          </p:cNvSpPr>
          <p:nvPr/>
        </p:nvSpPr>
        <p:spPr bwMode="auto">
          <a:xfrm>
            <a:off x="1226212" y="2940645"/>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9" name="Line 15"/>
          <p:cNvSpPr>
            <a:spLocks noChangeShapeType="1"/>
          </p:cNvSpPr>
          <p:nvPr/>
        </p:nvSpPr>
        <p:spPr bwMode="auto">
          <a:xfrm>
            <a:off x="1226212" y="3378795"/>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0" name="Line 16"/>
          <p:cNvSpPr>
            <a:spLocks noChangeShapeType="1"/>
          </p:cNvSpPr>
          <p:nvPr/>
        </p:nvSpPr>
        <p:spPr bwMode="auto">
          <a:xfrm>
            <a:off x="1226212" y="3823295"/>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1" name="Line 17"/>
          <p:cNvSpPr>
            <a:spLocks noChangeShapeType="1"/>
          </p:cNvSpPr>
          <p:nvPr/>
        </p:nvSpPr>
        <p:spPr bwMode="auto">
          <a:xfrm>
            <a:off x="2275285" y="1610320"/>
            <a:ext cx="0" cy="442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2" name="Line 18"/>
          <p:cNvSpPr>
            <a:spLocks noChangeShapeType="1"/>
          </p:cNvSpPr>
          <p:nvPr/>
        </p:nvSpPr>
        <p:spPr bwMode="auto">
          <a:xfrm>
            <a:off x="3341556" y="1610320"/>
            <a:ext cx="0" cy="442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3" name="Line 19"/>
          <p:cNvSpPr>
            <a:spLocks noChangeShapeType="1"/>
          </p:cNvSpPr>
          <p:nvPr/>
        </p:nvSpPr>
        <p:spPr bwMode="auto">
          <a:xfrm>
            <a:off x="3341556" y="2505670"/>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4" name="Line 20"/>
          <p:cNvSpPr>
            <a:spLocks noChangeShapeType="1"/>
          </p:cNvSpPr>
          <p:nvPr/>
        </p:nvSpPr>
        <p:spPr bwMode="auto">
          <a:xfrm>
            <a:off x="5479256" y="1610320"/>
            <a:ext cx="0" cy="1327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5" name="Line 21"/>
          <p:cNvSpPr>
            <a:spLocks noChangeShapeType="1"/>
          </p:cNvSpPr>
          <p:nvPr/>
        </p:nvSpPr>
        <p:spPr bwMode="auto">
          <a:xfrm flipV="1">
            <a:off x="7615238" y="3818532"/>
            <a:ext cx="0" cy="4413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6" name="Line 22"/>
          <p:cNvSpPr>
            <a:spLocks noChangeShapeType="1"/>
          </p:cNvSpPr>
          <p:nvPr/>
        </p:nvSpPr>
        <p:spPr bwMode="auto">
          <a:xfrm>
            <a:off x="6347752" y="2062757"/>
            <a:ext cx="0" cy="4333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7" name="Rectangle 23"/>
          <p:cNvSpPr>
            <a:spLocks noChangeArrowheads="1"/>
          </p:cNvSpPr>
          <p:nvPr/>
        </p:nvSpPr>
        <p:spPr bwMode="auto">
          <a:xfrm>
            <a:off x="1169459" y="122297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a:t>
            </a:r>
          </a:p>
        </p:txBody>
      </p:sp>
      <p:sp>
        <p:nvSpPr>
          <p:cNvPr id="379928" name="Rectangle 24"/>
          <p:cNvSpPr>
            <a:spLocks noChangeArrowheads="1"/>
          </p:cNvSpPr>
          <p:nvPr/>
        </p:nvSpPr>
        <p:spPr bwMode="auto">
          <a:xfrm>
            <a:off x="2182416" y="122297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4</a:t>
            </a:r>
          </a:p>
        </p:txBody>
      </p:sp>
      <p:sp>
        <p:nvSpPr>
          <p:cNvPr id="379929" name="Rectangle 25"/>
          <p:cNvSpPr>
            <a:spLocks noChangeArrowheads="1"/>
          </p:cNvSpPr>
          <p:nvPr/>
        </p:nvSpPr>
        <p:spPr bwMode="auto">
          <a:xfrm>
            <a:off x="3260726" y="122297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8</a:t>
            </a:r>
          </a:p>
        </p:txBody>
      </p:sp>
      <p:sp>
        <p:nvSpPr>
          <p:cNvPr id="379930" name="Rectangle 26"/>
          <p:cNvSpPr>
            <a:spLocks noChangeArrowheads="1"/>
          </p:cNvSpPr>
          <p:nvPr/>
        </p:nvSpPr>
        <p:spPr bwMode="auto">
          <a:xfrm>
            <a:off x="5374350" y="122297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16</a:t>
            </a:r>
          </a:p>
        </p:txBody>
      </p:sp>
      <p:sp>
        <p:nvSpPr>
          <p:cNvPr id="379931" name="Rectangle 27"/>
          <p:cNvSpPr>
            <a:spLocks noChangeArrowheads="1"/>
          </p:cNvSpPr>
          <p:nvPr/>
        </p:nvSpPr>
        <p:spPr bwMode="auto">
          <a:xfrm>
            <a:off x="6237685" y="122297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19</a:t>
            </a:r>
          </a:p>
        </p:txBody>
      </p:sp>
      <p:sp>
        <p:nvSpPr>
          <p:cNvPr id="379932" name="Rectangle 28"/>
          <p:cNvSpPr>
            <a:spLocks noChangeArrowheads="1"/>
          </p:cNvSpPr>
          <p:nvPr/>
        </p:nvSpPr>
        <p:spPr bwMode="auto">
          <a:xfrm>
            <a:off x="7510331" y="122297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24</a:t>
            </a:r>
          </a:p>
        </p:txBody>
      </p:sp>
      <p:sp>
        <p:nvSpPr>
          <p:cNvPr id="379933" name="Rectangle 29"/>
          <p:cNvSpPr>
            <a:spLocks noChangeArrowheads="1"/>
          </p:cNvSpPr>
          <p:nvPr/>
        </p:nvSpPr>
        <p:spPr bwMode="auto">
          <a:xfrm>
            <a:off x="9365986" y="122297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31</a:t>
            </a:r>
          </a:p>
        </p:txBody>
      </p:sp>
      <p:sp>
        <p:nvSpPr>
          <p:cNvPr id="379934" name="Rectangle 30"/>
          <p:cNvSpPr>
            <a:spLocks noChangeArrowheads="1"/>
          </p:cNvSpPr>
          <p:nvPr/>
        </p:nvSpPr>
        <p:spPr bwMode="auto">
          <a:xfrm>
            <a:off x="1331120" y="1637307"/>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版 本</a:t>
            </a:r>
          </a:p>
        </p:txBody>
      </p:sp>
      <p:sp>
        <p:nvSpPr>
          <p:cNvPr id="379935" name="Rectangle 31"/>
          <p:cNvSpPr>
            <a:spLocks noChangeArrowheads="1"/>
          </p:cNvSpPr>
          <p:nvPr/>
        </p:nvSpPr>
        <p:spPr bwMode="auto">
          <a:xfrm>
            <a:off x="5542889" y="2113557"/>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标志</a:t>
            </a:r>
          </a:p>
        </p:txBody>
      </p:sp>
      <p:sp>
        <p:nvSpPr>
          <p:cNvPr id="379936" name="Rectangle 32"/>
          <p:cNvSpPr>
            <a:spLocks noChangeArrowheads="1"/>
          </p:cNvSpPr>
          <p:nvPr/>
        </p:nvSpPr>
        <p:spPr bwMode="auto">
          <a:xfrm>
            <a:off x="1544374" y="2518370"/>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生 存 时 间</a:t>
            </a:r>
          </a:p>
        </p:txBody>
      </p:sp>
      <p:sp>
        <p:nvSpPr>
          <p:cNvPr id="379937" name="Rectangle 33"/>
          <p:cNvSpPr>
            <a:spLocks noChangeArrowheads="1"/>
          </p:cNvSpPr>
          <p:nvPr/>
        </p:nvSpPr>
        <p:spPr bwMode="auto">
          <a:xfrm>
            <a:off x="3852334" y="2518370"/>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协    议</a:t>
            </a:r>
          </a:p>
        </p:txBody>
      </p:sp>
      <p:sp>
        <p:nvSpPr>
          <p:cNvPr id="379938" name="Rectangle 34"/>
          <p:cNvSpPr>
            <a:spLocks noChangeArrowheads="1"/>
          </p:cNvSpPr>
          <p:nvPr/>
        </p:nvSpPr>
        <p:spPr bwMode="auto">
          <a:xfrm>
            <a:off x="2784344" y="2113557"/>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标    识</a:t>
            </a:r>
          </a:p>
        </p:txBody>
      </p:sp>
      <p:sp>
        <p:nvSpPr>
          <p:cNvPr id="379939" name="Rectangle 35"/>
          <p:cNvSpPr>
            <a:spLocks noChangeArrowheads="1"/>
          </p:cNvSpPr>
          <p:nvPr/>
        </p:nvSpPr>
        <p:spPr bwMode="auto">
          <a:xfrm>
            <a:off x="3663157" y="1637307"/>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区 分 服 务</a:t>
            </a:r>
          </a:p>
        </p:txBody>
      </p:sp>
      <p:sp>
        <p:nvSpPr>
          <p:cNvPr id="379940" name="Rectangle 36"/>
          <p:cNvSpPr>
            <a:spLocks noChangeArrowheads="1"/>
          </p:cNvSpPr>
          <p:nvPr/>
        </p:nvSpPr>
        <p:spPr bwMode="auto">
          <a:xfrm>
            <a:off x="7049427" y="163730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总   长   度</a:t>
            </a:r>
          </a:p>
        </p:txBody>
      </p:sp>
      <p:sp>
        <p:nvSpPr>
          <p:cNvPr id="379941" name="Rectangle 37"/>
          <p:cNvSpPr>
            <a:spLocks noChangeArrowheads="1"/>
          </p:cNvSpPr>
          <p:nvPr/>
        </p:nvSpPr>
        <p:spPr bwMode="auto">
          <a:xfrm>
            <a:off x="7343511" y="211355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片   偏   移</a:t>
            </a:r>
          </a:p>
        </p:txBody>
      </p:sp>
      <p:sp>
        <p:nvSpPr>
          <p:cNvPr id="379942" name="Rectangle 38"/>
          <p:cNvSpPr>
            <a:spLocks noChangeArrowheads="1"/>
          </p:cNvSpPr>
          <p:nvPr/>
        </p:nvSpPr>
        <p:spPr bwMode="auto">
          <a:xfrm>
            <a:off x="8127736" y="3847107"/>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itchFamily="2" charset="-122"/>
              </a:rPr>
              <a:t>填    充</a:t>
            </a:r>
          </a:p>
        </p:txBody>
      </p:sp>
      <p:sp>
        <p:nvSpPr>
          <p:cNvPr id="379943" name="Rectangle 39"/>
          <p:cNvSpPr>
            <a:spLocks noChangeArrowheads="1"/>
          </p:cNvSpPr>
          <p:nvPr/>
        </p:nvSpPr>
        <p:spPr bwMode="auto">
          <a:xfrm>
            <a:off x="6419983" y="2518370"/>
            <a:ext cx="23195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   部   检   验   和</a:t>
            </a:r>
          </a:p>
        </p:txBody>
      </p:sp>
      <p:sp>
        <p:nvSpPr>
          <p:cNvPr id="379944" name="Rectangle 40"/>
          <p:cNvSpPr>
            <a:spLocks noChangeArrowheads="1"/>
          </p:cNvSpPr>
          <p:nvPr/>
        </p:nvSpPr>
        <p:spPr bwMode="auto">
          <a:xfrm>
            <a:off x="4784461" y="297715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源   地   址</a:t>
            </a:r>
          </a:p>
        </p:txBody>
      </p:sp>
      <p:sp>
        <p:nvSpPr>
          <p:cNvPr id="379945" name="Rectangle 41"/>
          <p:cNvSpPr>
            <a:spLocks noChangeArrowheads="1"/>
          </p:cNvSpPr>
          <p:nvPr/>
        </p:nvSpPr>
        <p:spPr bwMode="auto">
          <a:xfrm>
            <a:off x="4507575" y="341848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目   的   地   址</a:t>
            </a:r>
          </a:p>
        </p:txBody>
      </p:sp>
      <p:sp>
        <p:nvSpPr>
          <p:cNvPr id="379946" name="Rectangle 42"/>
          <p:cNvSpPr>
            <a:spLocks noChangeArrowheads="1"/>
          </p:cNvSpPr>
          <p:nvPr/>
        </p:nvSpPr>
        <p:spPr bwMode="auto">
          <a:xfrm>
            <a:off x="2414588" y="3847107"/>
            <a:ext cx="41742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itchFamily="2" charset="-122"/>
              </a:rPr>
              <a:t>可   选   字   段  （长   度   可   变）</a:t>
            </a:r>
          </a:p>
        </p:txBody>
      </p:sp>
      <p:sp>
        <p:nvSpPr>
          <p:cNvPr id="379947" name="Rectangle 43"/>
          <p:cNvSpPr>
            <a:spLocks noChangeArrowheads="1"/>
          </p:cNvSpPr>
          <p:nvPr/>
        </p:nvSpPr>
        <p:spPr bwMode="auto">
          <a:xfrm>
            <a:off x="658681" y="120868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位</a:t>
            </a:r>
          </a:p>
        </p:txBody>
      </p:sp>
      <p:sp>
        <p:nvSpPr>
          <p:cNvPr id="379948" name="Rectangle 44"/>
          <p:cNvSpPr>
            <a:spLocks noChangeArrowheads="1"/>
          </p:cNvSpPr>
          <p:nvPr/>
        </p:nvSpPr>
        <p:spPr bwMode="auto">
          <a:xfrm>
            <a:off x="2170378" y="1618257"/>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首部长度</a:t>
            </a:r>
          </a:p>
        </p:txBody>
      </p:sp>
      <p:grpSp>
        <p:nvGrpSpPr>
          <p:cNvPr id="379950" name="Group 46"/>
          <p:cNvGrpSpPr>
            <a:grpSpLocks/>
          </p:cNvGrpSpPr>
          <p:nvPr/>
        </p:nvGrpSpPr>
        <p:grpSpPr bwMode="auto">
          <a:xfrm>
            <a:off x="1159140" y="3988395"/>
            <a:ext cx="142743" cy="69850"/>
            <a:chOff x="833" y="3024"/>
            <a:chExt cx="78" cy="51"/>
          </a:xfrm>
        </p:grpSpPr>
        <p:sp>
          <p:nvSpPr>
            <p:cNvPr id="379951"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2" name="Line 48"/>
            <p:cNvSpPr>
              <a:spLocks noChangeShapeType="1"/>
            </p:cNvSpPr>
            <p:nvPr/>
          </p:nvSpPr>
          <p:spPr bwMode="auto">
            <a:xfrm>
              <a:off x="839" y="3030"/>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3" name="Line 49"/>
            <p:cNvSpPr>
              <a:spLocks noChangeShapeType="1"/>
            </p:cNvSpPr>
            <p:nvPr/>
          </p:nvSpPr>
          <p:spPr bwMode="auto">
            <a:xfrm>
              <a:off x="839" y="3075"/>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379954" name="Group 50"/>
          <p:cNvGrpSpPr>
            <a:grpSpLocks/>
          </p:cNvGrpSpPr>
          <p:nvPr/>
        </p:nvGrpSpPr>
        <p:grpSpPr bwMode="auto">
          <a:xfrm>
            <a:off x="9682428" y="3997921"/>
            <a:ext cx="142743" cy="66675"/>
            <a:chOff x="5432" y="3030"/>
            <a:chExt cx="78" cy="51"/>
          </a:xfrm>
        </p:grpSpPr>
        <p:sp>
          <p:nvSpPr>
            <p:cNvPr id="3799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6" name="Line 52"/>
            <p:cNvSpPr>
              <a:spLocks noChangeShapeType="1"/>
            </p:cNvSpPr>
            <p:nvPr/>
          </p:nvSpPr>
          <p:spPr bwMode="auto">
            <a:xfrm>
              <a:off x="5438" y="3036"/>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7" name="Line 53"/>
            <p:cNvSpPr>
              <a:spLocks noChangeShapeType="1"/>
            </p:cNvSpPr>
            <p:nvPr/>
          </p:nvSpPr>
          <p:spPr bwMode="auto">
            <a:xfrm>
              <a:off x="5438" y="3081"/>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379979" name="Rectangle 75"/>
          <p:cNvSpPr>
            <a:spLocks noChangeArrowheads="1"/>
          </p:cNvSpPr>
          <p:nvPr/>
        </p:nvSpPr>
        <p:spPr bwMode="auto">
          <a:xfrm>
            <a:off x="4129220" y="4390032"/>
            <a:ext cx="3150658"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itchFamily="2" charset="-122"/>
              </a:rPr>
              <a:t>数       据       部       分</a:t>
            </a:r>
          </a:p>
        </p:txBody>
      </p:sp>
      <p:grpSp>
        <p:nvGrpSpPr>
          <p:cNvPr id="379998" name="Group 94"/>
          <p:cNvGrpSpPr>
            <a:grpSpLocks/>
          </p:cNvGrpSpPr>
          <p:nvPr/>
        </p:nvGrpSpPr>
        <p:grpSpPr bwMode="auto">
          <a:xfrm>
            <a:off x="265981" y="1581746"/>
            <a:ext cx="438547" cy="2663825"/>
            <a:chOff x="111" y="845"/>
            <a:chExt cx="255" cy="1678"/>
          </a:xfrm>
        </p:grpSpPr>
        <p:sp>
          <p:nvSpPr>
            <p:cNvPr id="379993" name="Line 89"/>
            <p:cNvSpPr>
              <a:spLocks noChangeShapeType="1"/>
            </p:cNvSpPr>
            <p:nvPr/>
          </p:nvSpPr>
          <p:spPr bwMode="auto">
            <a:xfrm>
              <a:off x="249" y="845"/>
              <a:ext cx="0" cy="1678"/>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79982" name="Rectangle 78"/>
            <p:cNvSpPr>
              <a:spLocks noChangeArrowheads="1"/>
            </p:cNvSpPr>
            <p:nvPr/>
          </p:nvSpPr>
          <p:spPr bwMode="auto">
            <a:xfrm>
              <a:off x="111" y="1389"/>
              <a:ext cx="255" cy="4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a:t>
              </a:r>
            </a:p>
            <a:p>
              <a:pPr defTabSz="762000" eaLnBrk="0" hangingPunct="0"/>
              <a:r>
                <a:rPr kumimoji="1" lang="zh-CN" altLang="en-US" sz="2000" b="1">
                  <a:solidFill>
                    <a:srgbClr val="0000CC"/>
                  </a:solidFill>
                  <a:latin typeface="+mn-lt"/>
                  <a:ea typeface="黑体" pitchFamily="2" charset="-122"/>
                </a:rPr>
                <a:t>部</a:t>
              </a:r>
            </a:p>
          </p:txBody>
        </p:sp>
      </p:grpSp>
      <p:sp>
        <p:nvSpPr>
          <p:cNvPr id="380001" name="AutoShape 97"/>
          <p:cNvSpPr>
            <a:spLocks/>
          </p:cNvSpPr>
          <p:nvPr/>
        </p:nvSpPr>
        <p:spPr bwMode="auto">
          <a:xfrm>
            <a:off x="998834" y="1653182"/>
            <a:ext cx="180579" cy="2160588"/>
          </a:xfrm>
          <a:prstGeom prst="leftBrace">
            <a:avLst>
              <a:gd name="adj1" fmla="val 108016"/>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60" name="Group 78"/>
          <p:cNvGrpSpPr>
            <a:grpSpLocks/>
          </p:cNvGrpSpPr>
          <p:nvPr/>
        </p:nvGrpSpPr>
        <p:grpSpPr bwMode="auto">
          <a:xfrm>
            <a:off x="2660514" y="2013545"/>
            <a:ext cx="7068350" cy="4295775"/>
            <a:chOff x="1547" y="1117"/>
            <a:chExt cx="4110" cy="2706"/>
          </a:xfrm>
        </p:grpSpPr>
        <p:sp>
          <p:nvSpPr>
            <p:cNvPr id="61" name="Text Box 74"/>
            <p:cNvSpPr txBox="1">
              <a:spLocks noChangeArrowheads="1"/>
            </p:cNvSpPr>
            <p:nvPr/>
          </p:nvSpPr>
          <p:spPr bwMode="auto">
            <a:xfrm>
              <a:off x="1547" y="3067"/>
              <a:ext cx="4002"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a:defRPr sz="2400" b="1">
                  <a:solidFill>
                    <a:srgbClr val="0000CC"/>
                  </a:solidFill>
                  <a:latin typeface="+mn-lt"/>
                  <a:ea typeface="黑体" pitchFamily="2" charset="-122"/>
                </a:defRPr>
              </a:lvl1pPr>
            </a:lstStyle>
            <a:p>
              <a:r>
                <a:rPr lang="zh-CN" altLang="en-US" dirty="0"/>
                <a:t>片偏移</a:t>
              </a:r>
              <a:r>
                <a:rPr lang="en-US" altLang="zh-CN" dirty="0"/>
                <a:t>—— </a:t>
              </a:r>
              <a:r>
                <a:rPr lang="zh-CN" altLang="en-US" dirty="0"/>
                <a:t>占</a:t>
              </a:r>
              <a:r>
                <a:rPr lang="en-US" altLang="zh-CN" dirty="0"/>
                <a:t>13 </a:t>
              </a:r>
              <a:r>
                <a:rPr lang="zh-CN" altLang="en-US" dirty="0"/>
                <a:t>位，指出：较长的分组在分片后</a:t>
              </a:r>
            </a:p>
            <a:p>
              <a:r>
                <a:rPr lang="zh-CN" altLang="en-US" dirty="0"/>
                <a:t>某片在原分组中的相对位置。</a:t>
              </a:r>
            </a:p>
            <a:p>
              <a:r>
                <a:rPr lang="zh-CN" altLang="en-US" dirty="0">
                  <a:solidFill>
                    <a:srgbClr val="C00000"/>
                  </a:solidFill>
                </a:rPr>
                <a:t>片偏移以 </a:t>
              </a:r>
              <a:r>
                <a:rPr lang="en-US" altLang="zh-CN" dirty="0">
                  <a:solidFill>
                    <a:srgbClr val="C00000"/>
                  </a:solidFill>
                </a:rPr>
                <a:t>8 </a:t>
              </a:r>
              <a:r>
                <a:rPr lang="zh-CN" altLang="en-US" dirty="0">
                  <a:solidFill>
                    <a:srgbClr val="C00000"/>
                  </a:solidFill>
                </a:rPr>
                <a:t>个字节为偏移单位。</a:t>
              </a:r>
            </a:p>
          </p:txBody>
        </p:sp>
        <p:sp>
          <p:nvSpPr>
            <p:cNvPr id="62" name="Rectangle 75"/>
            <p:cNvSpPr>
              <a:spLocks noChangeArrowheads="1"/>
            </p:cNvSpPr>
            <p:nvPr/>
          </p:nvSpPr>
          <p:spPr bwMode="auto">
            <a:xfrm>
              <a:off x="3696" y="1117"/>
              <a:ext cx="1961" cy="307"/>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标题 2"/>
          <p:cNvSpPr>
            <a:spLocks noGrp="1"/>
          </p:cNvSpPr>
          <p:nvPr>
            <p:ph type="title"/>
          </p:nvPr>
        </p:nvSpPr>
        <p:spPr/>
        <p:txBody>
          <a:bodyPr/>
          <a:lstStyle/>
          <a:p>
            <a:r>
              <a:rPr lang="en-US" altLang="zh-CN" sz="3600" dirty="0"/>
              <a:t>1.  IP </a:t>
            </a:r>
            <a:r>
              <a:rPr lang="zh-CN" altLang="en-US" sz="3600" dirty="0"/>
              <a:t>数据报首部的固定部分中的各字段 </a:t>
            </a:r>
          </a:p>
        </p:txBody>
      </p:sp>
    </p:spTree>
    <p:extLst>
      <p:ext uri="{BB962C8B-B14F-4D97-AF65-F5344CB8AC3E}">
        <p14:creationId xmlns:p14="http://schemas.microsoft.com/office/powerpoint/2010/main" val="271321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afterEffect">
                                  <p:stCondLst>
                                    <p:cond delay="500"/>
                                  </p:stCondLst>
                                  <p:childTnLst>
                                    <p:anim calcmode="discrete" valueType="str">
                                      <p:cBhvr>
                                        <p:cTn id="6" dur="1000" fill="hold"/>
                                        <p:tgtEl>
                                          <p:spTgt spid="6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【例</a:t>
            </a:r>
            <a:r>
              <a:rPr lang="en-US" altLang="zh-CN" dirty="0"/>
              <a:t>4-1</a:t>
            </a:r>
            <a:r>
              <a:rPr lang="zh-CN" altLang="zh-CN" dirty="0"/>
              <a:t>】</a:t>
            </a:r>
            <a:r>
              <a:rPr lang="en-US" altLang="zh-CN" dirty="0"/>
              <a:t> IP </a:t>
            </a:r>
            <a:r>
              <a:rPr lang="zh-CN" altLang="en-US" dirty="0"/>
              <a:t>数据报分片</a:t>
            </a:r>
          </a:p>
        </p:txBody>
      </p:sp>
      <p:sp>
        <p:nvSpPr>
          <p:cNvPr id="3" name="内容占位符 2"/>
          <p:cNvSpPr>
            <a:spLocks noGrp="1"/>
          </p:cNvSpPr>
          <p:nvPr>
            <p:ph idx="1"/>
          </p:nvPr>
        </p:nvSpPr>
        <p:spPr/>
        <p:txBody>
          <a:bodyPr/>
          <a:lstStyle/>
          <a:p>
            <a:pPr>
              <a:lnSpc>
                <a:spcPct val="100000"/>
              </a:lnSpc>
            </a:pPr>
            <a:r>
              <a:rPr lang="zh-CN" altLang="zh-CN" dirty="0"/>
              <a:t>一数据报的总长度为</a:t>
            </a:r>
            <a:r>
              <a:rPr lang="en-US" altLang="zh-CN" dirty="0"/>
              <a:t> 3820 </a:t>
            </a:r>
            <a:r>
              <a:rPr lang="zh-CN" altLang="zh-CN" dirty="0"/>
              <a:t>字节，其数据部分</a:t>
            </a:r>
            <a:r>
              <a:rPr lang="zh-CN" altLang="en-US" dirty="0"/>
              <a:t>的</a:t>
            </a:r>
            <a:r>
              <a:rPr lang="zh-CN" altLang="zh-CN" dirty="0"/>
              <a:t>长度为</a:t>
            </a:r>
            <a:r>
              <a:rPr lang="en-US" altLang="zh-CN" dirty="0"/>
              <a:t> 3800 </a:t>
            </a:r>
            <a:r>
              <a:rPr lang="zh-CN" altLang="zh-CN" dirty="0"/>
              <a:t>字节（使用固定首部），需要分片为长度不超过</a:t>
            </a:r>
            <a:r>
              <a:rPr lang="en-US" altLang="zh-CN" dirty="0"/>
              <a:t> 1420 </a:t>
            </a:r>
            <a:r>
              <a:rPr lang="zh-CN" altLang="zh-CN" dirty="0"/>
              <a:t>字节的数据报片。</a:t>
            </a:r>
            <a:endParaRPr lang="en-US" altLang="zh-CN" dirty="0"/>
          </a:p>
          <a:p>
            <a:pPr>
              <a:lnSpc>
                <a:spcPct val="100000"/>
              </a:lnSpc>
            </a:pPr>
            <a:r>
              <a:rPr lang="zh-CN" altLang="zh-CN" dirty="0"/>
              <a:t>因固定首部长度为</a:t>
            </a:r>
            <a:r>
              <a:rPr lang="en-US" altLang="zh-CN" dirty="0"/>
              <a:t> 20 </a:t>
            </a:r>
            <a:r>
              <a:rPr lang="zh-CN" altLang="zh-CN" dirty="0"/>
              <a:t>字节，因此每个数据报片的数据部分长度不能超过</a:t>
            </a:r>
            <a:r>
              <a:rPr lang="en-US" altLang="zh-CN" dirty="0"/>
              <a:t> 1400 </a:t>
            </a:r>
            <a:r>
              <a:rPr lang="zh-CN" altLang="zh-CN" dirty="0"/>
              <a:t>字节。</a:t>
            </a:r>
            <a:endParaRPr lang="en-US" altLang="zh-CN" dirty="0"/>
          </a:p>
          <a:p>
            <a:pPr>
              <a:lnSpc>
                <a:spcPct val="100000"/>
              </a:lnSpc>
            </a:pPr>
            <a:r>
              <a:rPr lang="zh-CN" altLang="zh-CN" dirty="0"/>
              <a:t>于是分为</a:t>
            </a:r>
            <a:r>
              <a:rPr lang="en-US" altLang="zh-CN" dirty="0"/>
              <a:t> 3 </a:t>
            </a:r>
            <a:r>
              <a:rPr lang="zh-CN" altLang="zh-CN" dirty="0"/>
              <a:t>个数据报片，其数据部分的长度分别为</a:t>
            </a:r>
            <a:r>
              <a:rPr lang="en-US" altLang="zh-CN" dirty="0"/>
              <a:t> 1400</a:t>
            </a:r>
            <a:r>
              <a:rPr lang="zh-CN" altLang="en-US" dirty="0"/>
              <a:t>、</a:t>
            </a:r>
            <a:r>
              <a:rPr lang="en-US" altLang="zh-CN" dirty="0"/>
              <a:t>1400 </a:t>
            </a:r>
            <a:r>
              <a:rPr lang="zh-CN" altLang="zh-CN" dirty="0"/>
              <a:t>和</a:t>
            </a:r>
            <a:r>
              <a:rPr lang="en-US" altLang="zh-CN" dirty="0"/>
              <a:t> 1000 </a:t>
            </a:r>
            <a:r>
              <a:rPr lang="zh-CN" altLang="zh-CN" dirty="0"/>
              <a:t>字节。</a:t>
            </a:r>
            <a:endParaRPr lang="en-US" altLang="zh-CN" dirty="0"/>
          </a:p>
          <a:p>
            <a:pPr>
              <a:lnSpc>
                <a:spcPct val="100000"/>
              </a:lnSpc>
            </a:pPr>
            <a:r>
              <a:rPr lang="zh-CN" altLang="zh-CN" dirty="0">
                <a:solidFill>
                  <a:srgbClr val="0000FF"/>
                </a:solidFill>
              </a:rPr>
              <a:t>原始数据报首部被复制为各数据报片的首部，但</a:t>
            </a:r>
            <a:r>
              <a:rPr lang="zh-CN" altLang="zh-CN" dirty="0">
                <a:solidFill>
                  <a:srgbClr val="FF0000"/>
                </a:solidFill>
              </a:rPr>
              <a:t>必须修改有关字段的值。</a:t>
            </a:r>
            <a:endParaRPr lang="zh-CN" altLang="en-US" dirty="0">
              <a:solidFill>
                <a:srgbClr val="FF0000"/>
              </a:solidFill>
            </a:endParaRPr>
          </a:p>
        </p:txBody>
      </p:sp>
    </p:spTree>
    <p:extLst>
      <p:ext uri="{BB962C8B-B14F-4D97-AF65-F5344CB8AC3E}">
        <p14:creationId xmlns:p14="http://schemas.microsoft.com/office/powerpoint/2010/main" val="438125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44488" y="2380134"/>
            <a:ext cx="4755225" cy="3526755"/>
            <a:chOff x="344488" y="2380134"/>
            <a:chExt cx="4755225" cy="3526755"/>
          </a:xfrm>
        </p:grpSpPr>
        <p:sp>
          <p:nvSpPr>
            <p:cNvPr id="474117" name="Text Box 5"/>
            <p:cNvSpPr txBox="1">
              <a:spLocks noChangeArrowheads="1"/>
            </p:cNvSpPr>
            <p:nvPr/>
          </p:nvSpPr>
          <p:spPr bwMode="auto">
            <a:xfrm>
              <a:off x="704528" y="5445224"/>
              <a:ext cx="21018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mn-lt"/>
                  <a:ea typeface="黑体" pitchFamily="2" charset="-122"/>
                </a:rPr>
                <a:t>偏移 </a:t>
              </a:r>
              <a:r>
                <a:rPr kumimoji="1" lang="en-US" altLang="zh-CN" sz="2400" b="1" dirty="0">
                  <a:solidFill>
                    <a:srgbClr val="0000CC"/>
                  </a:solidFill>
                  <a:latin typeface="+mn-lt"/>
                  <a:ea typeface="黑体" pitchFamily="2" charset="-122"/>
                </a:rPr>
                <a:t>= 0/8 = 0</a:t>
              </a:r>
            </a:p>
          </p:txBody>
        </p:sp>
        <p:sp>
          <p:nvSpPr>
            <p:cNvPr id="474123" name="Rectangle 11"/>
            <p:cNvSpPr>
              <a:spLocks noChangeArrowheads="1"/>
            </p:cNvSpPr>
            <p:nvPr/>
          </p:nvSpPr>
          <p:spPr bwMode="auto">
            <a:xfrm>
              <a:off x="1295534" y="3869208"/>
              <a:ext cx="1900369" cy="46355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74124" name="Line 12"/>
            <p:cNvSpPr>
              <a:spLocks noChangeShapeType="1"/>
            </p:cNvSpPr>
            <p:nvPr/>
          </p:nvSpPr>
          <p:spPr bwMode="auto">
            <a:xfrm>
              <a:off x="1484710" y="386920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25" name="Line 13"/>
            <p:cNvSpPr>
              <a:spLocks noChangeShapeType="1"/>
            </p:cNvSpPr>
            <p:nvPr/>
          </p:nvSpPr>
          <p:spPr bwMode="auto">
            <a:xfrm>
              <a:off x="1675606" y="386920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26" name="Line 14"/>
            <p:cNvSpPr>
              <a:spLocks noChangeShapeType="1"/>
            </p:cNvSpPr>
            <p:nvPr/>
          </p:nvSpPr>
          <p:spPr bwMode="auto">
            <a:xfrm>
              <a:off x="1866504" y="386920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27" name="Line 15"/>
            <p:cNvSpPr>
              <a:spLocks noChangeShapeType="1"/>
            </p:cNvSpPr>
            <p:nvPr/>
          </p:nvSpPr>
          <p:spPr bwMode="auto">
            <a:xfrm>
              <a:off x="3005006" y="386920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33" name="Line 21"/>
            <p:cNvSpPr>
              <a:spLocks noChangeShapeType="1"/>
            </p:cNvSpPr>
            <p:nvPr/>
          </p:nvSpPr>
          <p:spPr bwMode="auto">
            <a:xfrm flipV="1">
              <a:off x="3101314" y="4332759"/>
              <a:ext cx="0" cy="369887"/>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42" name="Text Box 30"/>
            <p:cNvSpPr txBox="1">
              <a:spLocks noChangeArrowheads="1"/>
            </p:cNvSpPr>
            <p:nvPr/>
          </p:nvSpPr>
          <p:spPr bwMode="auto">
            <a:xfrm>
              <a:off x="2681685" y="4586759"/>
              <a:ext cx="7553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1399</a:t>
              </a:r>
            </a:p>
          </p:txBody>
        </p:sp>
        <p:sp>
          <p:nvSpPr>
            <p:cNvPr id="474145" name="Text Box 33"/>
            <p:cNvSpPr txBox="1">
              <a:spLocks noChangeArrowheads="1"/>
            </p:cNvSpPr>
            <p:nvPr/>
          </p:nvSpPr>
          <p:spPr bwMode="auto">
            <a:xfrm>
              <a:off x="990013" y="5072534"/>
              <a:ext cx="16786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数据报片 </a:t>
              </a:r>
              <a:r>
                <a:rPr kumimoji="1" lang="en-US" altLang="zh-CN" sz="2400" b="1" dirty="0">
                  <a:solidFill>
                    <a:srgbClr val="C00000"/>
                  </a:solidFill>
                  <a:latin typeface="+mn-lt"/>
                  <a:ea typeface="黑体" pitchFamily="2" charset="-122"/>
                </a:rPr>
                <a:t>1</a:t>
              </a:r>
            </a:p>
          </p:txBody>
        </p:sp>
        <p:sp>
          <p:nvSpPr>
            <p:cNvPr id="474148" name="Rectangle 36"/>
            <p:cNvSpPr>
              <a:spLocks noChangeArrowheads="1"/>
            </p:cNvSpPr>
            <p:nvPr/>
          </p:nvSpPr>
          <p:spPr bwMode="auto">
            <a:xfrm>
              <a:off x="344488" y="3869208"/>
              <a:ext cx="951045" cy="4635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74151" name="Line 39"/>
            <p:cNvSpPr>
              <a:spLocks noChangeShapeType="1"/>
            </p:cNvSpPr>
            <p:nvPr/>
          </p:nvSpPr>
          <p:spPr bwMode="auto">
            <a:xfrm flipV="1">
              <a:off x="1295534" y="2380134"/>
              <a:ext cx="1900369" cy="1489075"/>
            </a:xfrm>
            <a:prstGeom prst="line">
              <a:avLst/>
            </a:prstGeom>
            <a:noFill/>
            <a:ln w="19050">
              <a:solidFill>
                <a:srgbClr val="0000CC"/>
              </a:solidFill>
              <a:prstDash val="dash"/>
              <a:round/>
              <a:headEnd type="triangl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52" name="Line 40"/>
            <p:cNvSpPr>
              <a:spLocks noChangeShapeType="1"/>
            </p:cNvSpPr>
            <p:nvPr/>
          </p:nvSpPr>
          <p:spPr bwMode="auto">
            <a:xfrm flipV="1">
              <a:off x="3195903" y="2380134"/>
              <a:ext cx="1903810" cy="1489075"/>
            </a:xfrm>
            <a:prstGeom prst="line">
              <a:avLst/>
            </a:prstGeom>
            <a:noFill/>
            <a:ln w="19050">
              <a:solidFill>
                <a:srgbClr val="0000CC"/>
              </a:solidFill>
              <a:prstDash val="dash"/>
              <a:round/>
              <a:headEnd type="triangl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71" name="Text Box 59"/>
            <p:cNvSpPr txBox="1">
              <a:spLocks noChangeArrowheads="1"/>
            </p:cNvSpPr>
            <p:nvPr/>
          </p:nvSpPr>
          <p:spPr bwMode="auto">
            <a:xfrm>
              <a:off x="344488" y="3869209"/>
              <a:ext cx="9140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首部 </a:t>
              </a:r>
              <a:r>
                <a:rPr kumimoji="1" lang="en-US" altLang="zh-CN" sz="2000" b="1">
                  <a:solidFill>
                    <a:srgbClr val="0000CC"/>
                  </a:solidFill>
                  <a:latin typeface="+mn-lt"/>
                  <a:ea typeface="黑体" pitchFamily="2" charset="-122"/>
                </a:rPr>
                <a:t>1</a:t>
              </a:r>
            </a:p>
          </p:txBody>
        </p:sp>
        <p:sp>
          <p:nvSpPr>
            <p:cNvPr id="474174" name="Line 62"/>
            <p:cNvSpPr>
              <a:spLocks noChangeShapeType="1"/>
            </p:cNvSpPr>
            <p:nvPr/>
          </p:nvSpPr>
          <p:spPr bwMode="auto">
            <a:xfrm flipV="1">
              <a:off x="1384962" y="4332759"/>
              <a:ext cx="0" cy="369887"/>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75" name="Text Box 63"/>
            <p:cNvSpPr txBox="1">
              <a:spLocks noChangeArrowheads="1"/>
            </p:cNvSpPr>
            <p:nvPr/>
          </p:nvSpPr>
          <p:spPr bwMode="auto">
            <a:xfrm>
              <a:off x="564621" y="4626446"/>
              <a:ext cx="9140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字节 </a:t>
              </a:r>
              <a:r>
                <a:rPr kumimoji="1" lang="en-US" altLang="zh-CN" sz="2000" b="1">
                  <a:solidFill>
                    <a:srgbClr val="0000CC"/>
                  </a:solidFill>
                  <a:latin typeface="+mn-lt"/>
                  <a:ea typeface="黑体" pitchFamily="2" charset="-122"/>
                </a:rPr>
                <a:t>0</a:t>
              </a:r>
            </a:p>
          </p:txBody>
        </p:sp>
      </p:grpSp>
      <p:grpSp>
        <p:nvGrpSpPr>
          <p:cNvPr id="5" name="组合 4"/>
          <p:cNvGrpSpPr/>
          <p:nvPr/>
        </p:nvGrpSpPr>
        <p:grpSpPr>
          <a:xfrm>
            <a:off x="3641329" y="2380134"/>
            <a:ext cx="3360473" cy="3526755"/>
            <a:chOff x="3641329" y="2380134"/>
            <a:chExt cx="3360473" cy="3526755"/>
          </a:xfrm>
        </p:grpSpPr>
        <p:sp>
          <p:nvSpPr>
            <p:cNvPr id="474129" name="Text Box 17"/>
            <p:cNvSpPr txBox="1">
              <a:spLocks noChangeArrowheads="1"/>
            </p:cNvSpPr>
            <p:nvPr/>
          </p:nvSpPr>
          <p:spPr bwMode="auto">
            <a:xfrm>
              <a:off x="3653972" y="5445224"/>
              <a:ext cx="29594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CC"/>
                  </a:solidFill>
                  <a:latin typeface="+mn-lt"/>
                  <a:ea typeface="黑体" pitchFamily="2" charset="-122"/>
                </a:rPr>
                <a:t>偏移 </a:t>
              </a:r>
              <a:r>
                <a:rPr kumimoji="1" lang="en-US" altLang="zh-CN" sz="2400" b="1">
                  <a:solidFill>
                    <a:srgbClr val="0000CC"/>
                  </a:solidFill>
                  <a:latin typeface="+mn-lt"/>
                  <a:ea typeface="黑体" pitchFamily="2" charset="-122"/>
                </a:rPr>
                <a:t>= 1400/8 = 175</a:t>
              </a:r>
            </a:p>
          </p:txBody>
        </p:sp>
        <p:sp>
          <p:nvSpPr>
            <p:cNvPr id="474134" name="Line 22"/>
            <p:cNvSpPr>
              <a:spLocks noChangeShapeType="1"/>
            </p:cNvSpPr>
            <p:nvPr/>
          </p:nvSpPr>
          <p:spPr bwMode="auto">
            <a:xfrm flipV="1">
              <a:off x="4717918" y="4332759"/>
              <a:ext cx="0" cy="369887"/>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35" name="Line 23"/>
            <p:cNvSpPr>
              <a:spLocks noChangeShapeType="1"/>
            </p:cNvSpPr>
            <p:nvPr/>
          </p:nvSpPr>
          <p:spPr bwMode="auto">
            <a:xfrm flipV="1">
              <a:off x="6430831" y="4332759"/>
              <a:ext cx="0" cy="369887"/>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38" name="Text Box 26"/>
            <p:cNvSpPr txBox="1">
              <a:spLocks noChangeArrowheads="1"/>
            </p:cNvSpPr>
            <p:nvPr/>
          </p:nvSpPr>
          <p:spPr bwMode="auto">
            <a:xfrm>
              <a:off x="4298289" y="4608984"/>
              <a:ext cx="7553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1400</a:t>
              </a:r>
            </a:p>
          </p:txBody>
        </p:sp>
        <p:sp>
          <p:nvSpPr>
            <p:cNvPr id="474141" name="Text Box 29"/>
            <p:cNvSpPr txBox="1">
              <a:spLocks noChangeArrowheads="1"/>
            </p:cNvSpPr>
            <p:nvPr/>
          </p:nvSpPr>
          <p:spPr bwMode="auto">
            <a:xfrm>
              <a:off x="6007763" y="4586759"/>
              <a:ext cx="7553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2799</a:t>
              </a:r>
            </a:p>
          </p:txBody>
        </p:sp>
        <p:sp>
          <p:nvSpPr>
            <p:cNvPr id="474153" name="Rectangle 41"/>
            <p:cNvSpPr>
              <a:spLocks noChangeArrowheads="1"/>
            </p:cNvSpPr>
            <p:nvPr/>
          </p:nvSpPr>
          <p:spPr bwMode="auto">
            <a:xfrm>
              <a:off x="4625050" y="3869208"/>
              <a:ext cx="1900369" cy="46355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74154" name="Line 42"/>
            <p:cNvSpPr>
              <a:spLocks noChangeShapeType="1"/>
            </p:cNvSpPr>
            <p:nvPr/>
          </p:nvSpPr>
          <p:spPr bwMode="auto">
            <a:xfrm>
              <a:off x="4814227" y="386920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55" name="Line 43"/>
            <p:cNvSpPr>
              <a:spLocks noChangeShapeType="1"/>
            </p:cNvSpPr>
            <p:nvPr/>
          </p:nvSpPr>
          <p:spPr bwMode="auto">
            <a:xfrm>
              <a:off x="5003404" y="386920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56" name="Line 44"/>
            <p:cNvSpPr>
              <a:spLocks noChangeShapeType="1"/>
            </p:cNvSpPr>
            <p:nvPr/>
          </p:nvSpPr>
          <p:spPr bwMode="auto">
            <a:xfrm>
              <a:off x="5194300" y="386920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57" name="Line 45"/>
            <p:cNvSpPr>
              <a:spLocks noChangeShapeType="1"/>
            </p:cNvSpPr>
            <p:nvPr/>
          </p:nvSpPr>
          <p:spPr bwMode="auto">
            <a:xfrm>
              <a:off x="6334522" y="386920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58" name="Rectangle 46"/>
            <p:cNvSpPr>
              <a:spLocks noChangeArrowheads="1"/>
            </p:cNvSpPr>
            <p:nvPr/>
          </p:nvSpPr>
          <p:spPr bwMode="auto">
            <a:xfrm>
              <a:off x="3674004" y="3869208"/>
              <a:ext cx="951045" cy="4635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74159" name="Line 47"/>
            <p:cNvSpPr>
              <a:spLocks noChangeShapeType="1"/>
            </p:cNvSpPr>
            <p:nvPr/>
          </p:nvSpPr>
          <p:spPr bwMode="auto">
            <a:xfrm flipV="1">
              <a:off x="4625049" y="2380134"/>
              <a:ext cx="474663" cy="1489075"/>
            </a:xfrm>
            <a:prstGeom prst="line">
              <a:avLst/>
            </a:prstGeom>
            <a:noFill/>
            <a:ln w="19050">
              <a:solidFill>
                <a:srgbClr val="0000CC"/>
              </a:solidFill>
              <a:prstDash val="dash"/>
              <a:round/>
              <a:headEnd type="triangl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60" name="Line 48"/>
            <p:cNvSpPr>
              <a:spLocks noChangeShapeType="1"/>
            </p:cNvSpPr>
            <p:nvPr/>
          </p:nvSpPr>
          <p:spPr bwMode="auto">
            <a:xfrm flipV="1">
              <a:off x="6525419" y="2380134"/>
              <a:ext cx="476383" cy="1489075"/>
            </a:xfrm>
            <a:prstGeom prst="line">
              <a:avLst/>
            </a:prstGeom>
            <a:noFill/>
            <a:ln w="19050">
              <a:solidFill>
                <a:srgbClr val="0000CC"/>
              </a:solidFill>
              <a:prstDash val="dash"/>
              <a:round/>
              <a:headEnd type="triangl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72" name="Text Box 60"/>
            <p:cNvSpPr txBox="1">
              <a:spLocks noChangeArrowheads="1"/>
            </p:cNvSpPr>
            <p:nvPr/>
          </p:nvSpPr>
          <p:spPr bwMode="auto">
            <a:xfrm>
              <a:off x="3641329" y="3869209"/>
              <a:ext cx="9140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首部 </a:t>
              </a:r>
              <a:r>
                <a:rPr kumimoji="1" lang="en-US" altLang="zh-CN" sz="2000" b="1">
                  <a:solidFill>
                    <a:srgbClr val="0000CC"/>
                  </a:solidFill>
                  <a:latin typeface="+mn-lt"/>
                  <a:ea typeface="黑体" pitchFamily="2" charset="-122"/>
                </a:rPr>
                <a:t>2</a:t>
              </a:r>
            </a:p>
          </p:txBody>
        </p:sp>
        <p:sp>
          <p:nvSpPr>
            <p:cNvPr id="474176" name="Text Box 64"/>
            <p:cNvSpPr txBox="1">
              <a:spLocks noChangeArrowheads="1"/>
            </p:cNvSpPr>
            <p:nvPr/>
          </p:nvSpPr>
          <p:spPr bwMode="auto">
            <a:xfrm>
              <a:off x="4254178" y="5067770"/>
              <a:ext cx="16786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C00000"/>
                  </a:solidFill>
                  <a:latin typeface="+mn-lt"/>
                  <a:ea typeface="黑体" pitchFamily="2" charset="-122"/>
                </a:rPr>
                <a:t>数据报片 </a:t>
              </a:r>
              <a:r>
                <a:rPr kumimoji="1" lang="en-US" altLang="zh-CN" sz="2400" b="1">
                  <a:solidFill>
                    <a:srgbClr val="C00000"/>
                  </a:solidFill>
                  <a:latin typeface="+mn-lt"/>
                  <a:ea typeface="黑体" pitchFamily="2" charset="-122"/>
                </a:rPr>
                <a:t>2</a:t>
              </a:r>
            </a:p>
          </p:txBody>
        </p:sp>
      </p:grpSp>
      <p:grpSp>
        <p:nvGrpSpPr>
          <p:cNvPr id="6" name="组合 5"/>
          <p:cNvGrpSpPr/>
          <p:nvPr/>
        </p:nvGrpSpPr>
        <p:grpSpPr>
          <a:xfrm>
            <a:off x="6897216" y="2380134"/>
            <a:ext cx="2959465" cy="3526755"/>
            <a:chOff x="6897216" y="2380134"/>
            <a:chExt cx="2959465" cy="3526755"/>
          </a:xfrm>
        </p:grpSpPr>
        <p:sp>
          <p:nvSpPr>
            <p:cNvPr id="474130" name="Text Box 18"/>
            <p:cNvSpPr txBox="1">
              <a:spLocks noChangeArrowheads="1"/>
            </p:cNvSpPr>
            <p:nvPr/>
          </p:nvSpPr>
          <p:spPr bwMode="auto">
            <a:xfrm>
              <a:off x="6897216" y="5445224"/>
              <a:ext cx="29594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mn-lt"/>
                  <a:ea typeface="黑体" pitchFamily="2" charset="-122"/>
                </a:rPr>
                <a:t>偏移 </a:t>
              </a:r>
              <a:r>
                <a:rPr kumimoji="1" lang="en-US" altLang="zh-CN" sz="2400" b="1" dirty="0">
                  <a:solidFill>
                    <a:srgbClr val="0000CC"/>
                  </a:solidFill>
                  <a:latin typeface="+mn-lt"/>
                  <a:ea typeface="黑体" pitchFamily="2" charset="-122"/>
                </a:rPr>
                <a:t>= 2800/8 = 350</a:t>
              </a:r>
            </a:p>
          </p:txBody>
        </p:sp>
        <p:sp>
          <p:nvSpPr>
            <p:cNvPr id="474136" name="Line 24"/>
            <p:cNvSpPr>
              <a:spLocks noChangeShapeType="1"/>
            </p:cNvSpPr>
            <p:nvPr/>
          </p:nvSpPr>
          <p:spPr bwMode="auto">
            <a:xfrm flipV="1">
              <a:off x="8126545" y="4332759"/>
              <a:ext cx="0" cy="369887"/>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37" name="Line 25"/>
            <p:cNvSpPr>
              <a:spLocks noChangeShapeType="1"/>
            </p:cNvSpPr>
            <p:nvPr/>
          </p:nvSpPr>
          <p:spPr bwMode="auto">
            <a:xfrm flipV="1">
              <a:off x="9380273" y="4332759"/>
              <a:ext cx="0" cy="369887"/>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39" name="Text Box 27"/>
            <p:cNvSpPr txBox="1">
              <a:spLocks noChangeArrowheads="1"/>
            </p:cNvSpPr>
            <p:nvPr/>
          </p:nvSpPr>
          <p:spPr bwMode="auto">
            <a:xfrm>
              <a:off x="7722394" y="4608984"/>
              <a:ext cx="7553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2800</a:t>
              </a:r>
            </a:p>
          </p:txBody>
        </p:sp>
        <p:sp>
          <p:nvSpPr>
            <p:cNvPr id="474140" name="Text Box 28"/>
            <p:cNvSpPr txBox="1">
              <a:spLocks noChangeArrowheads="1"/>
            </p:cNvSpPr>
            <p:nvPr/>
          </p:nvSpPr>
          <p:spPr bwMode="auto">
            <a:xfrm>
              <a:off x="8960644" y="4586759"/>
              <a:ext cx="7553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3799</a:t>
              </a:r>
            </a:p>
          </p:txBody>
        </p:sp>
        <p:sp>
          <p:nvSpPr>
            <p:cNvPr id="474161" name="Rectangle 49"/>
            <p:cNvSpPr>
              <a:spLocks noChangeArrowheads="1"/>
            </p:cNvSpPr>
            <p:nvPr/>
          </p:nvSpPr>
          <p:spPr bwMode="auto">
            <a:xfrm>
              <a:off x="8047436" y="3869208"/>
              <a:ext cx="1427427" cy="46355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74162" name="Line 50"/>
            <p:cNvSpPr>
              <a:spLocks noChangeShapeType="1"/>
            </p:cNvSpPr>
            <p:nvPr/>
          </p:nvSpPr>
          <p:spPr bwMode="auto">
            <a:xfrm>
              <a:off x="8238331" y="386920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63" name="Line 51"/>
            <p:cNvSpPr>
              <a:spLocks noChangeShapeType="1"/>
            </p:cNvSpPr>
            <p:nvPr/>
          </p:nvSpPr>
          <p:spPr bwMode="auto">
            <a:xfrm>
              <a:off x="8429229" y="386920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64" name="Line 52"/>
            <p:cNvSpPr>
              <a:spLocks noChangeShapeType="1"/>
            </p:cNvSpPr>
            <p:nvPr/>
          </p:nvSpPr>
          <p:spPr bwMode="auto">
            <a:xfrm>
              <a:off x="8620125" y="386920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65" name="Line 53"/>
            <p:cNvSpPr>
              <a:spLocks noChangeShapeType="1"/>
            </p:cNvSpPr>
            <p:nvPr/>
          </p:nvSpPr>
          <p:spPr bwMode="auto">
            <a:xfrm>
              <a:off x="9285685" y="3869208"/>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66" name="Rectangle 54"/>
            <p:cNvSpPr>
              <a:spLocks noChangeArrowheads="1"/>
            </p:cNvSpPr>
            <p:nvPr/>
          </p:nvSpPr>
          <p:spPr bwMode="auto">
            <a:xfrm>
              <a:off x="7098110" y="3869208"/>
              <a:ext cx="949325" cy="4635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74167" name="Line 55"/>
            <p:cNvSpPr>
              <a:spLocks noChangeShapeType="1"/>
            </p:cNvSpPr>
            <p:nvPr/>
          </p:nvSpPr>
          <p:spPr bwMode="auto">
            <a:xfrm flipH="1" flipV="1">
              <a:off x="8429229" y="2380134"/>
              <a:ext cx="1045633" cy="1489075"/>
            </a:xfrm>
            <a:prstGeom prst="line">
              <a:avLst/>
            </a:prstGeom>
            <a:noFill/>
            <a:ln w="19050">
              <a:solidFill>
                <a:srgbClr val="0000CC"/>
              </a:solidFill>
              <a:prstDash val="dash"/>
              <a:round/>
              <a:headEnd type="triangl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68" name="Line 56"/>
            <p:cNvSpPr>
              <a:spLocks noChangeShapeType="1"/>
            </p:cNvSpPr>
            <p:nvPr/>
          </p:nvSpPr>
          <p:spPr bwMode="auto">
            <a:xfrm flipH="1" flipV="1">
              <a:off x="7001802" y="2380134"/>
              <a:ext cx="1045633" cy="1489075"/>
            </a:xfrm>
            <a:prstGeom prst="line">
              <a:avLst/>
            </a:prstGeom>
            <a:noFill/>
            <a:ln w="19050">
              <a:solidFill>
                <a:srgbClr val="0000CC"/>
              </a:solidFill>
              <a:prstDash val="dash"/>
              <a:round/>
              <a:headEnd type="triangle" w="sm"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73" name="Text Box 61"/>
            <p:cNvSpPr txBox="1">
              <a:spLocks noChangeArrowheads="1"/>
            </p:cNvSpPr>
            <p:nvPr/>
          </p:nvSpPr>
          <p:spPr bwMode="auto">
            <a:xfrm>
              <a:off x="7065433" y="3869209"/>
              <a:ext cx="9140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首部 </a:t>
              </a:r>
              <a:r>
                <a:rPr kumimoji="1" lang="en-US" altLang="zh-CN" sz="2000" b="1">
                  <a:solidFill>
                    <a:srgbClr val="0000CC"/>
                  </a:solidFill>
                  <a:latin typeface="+mn-lt"/>
                  <a:ea typeface="黑体" pitchFamily="2" charset="-122"/>
                </a:rPr>
                <a:t>3</a:t>
              </a:r>
            </a:p>
          </p:txBody>
        </p:sp>
        <p:sp>
          <p:nvSpPr>
            <p:cNvPr id="474177" name="Text Box 65"/>
            <p:cNvSpPr txBox="1">
              <a:spLocks noChangeArrowheads="1"/>
            </p:cNvSpPr>
            <p:nvPr/>
          </p:nvSpPr>
          <p:spPr bwMode="auto">
            <a:xfrm>
              <a:off x="7450799" y="5067770"/>
              <a:ext cx="16786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C00000"/>
                  </a:solidFill>
                  <a:latin typeface="+mn-lt"/>
                  <a:ea typeface="黑体" pitchFamily="2" charset="-122"/>
                </a:rPr>
                <a:t>数据报片 </a:t>
              </a:r>
              <a:r>
                <a:rPr kumimoji="1" lang="en-US" altLang="zh-CN" sz="2400" b="1" dirty="0">
                  <a:solidFill>
                    <a:srgbClr val="C00000"/>
                  </a:solidFill>
                  <a:latin typeface="+mn-lt"/>
                  <a:ea typeface="黑体" pitchFamily="2" charset="-122"/>
                </a:rPr>
                <a:t>3</a:t>
              </a:r>
            </a:p>
          </p:txBody>
        </p:sp>
      </p:grpSp>
      <p:grpSp>
        <p:nvGrpSpPr>
          <p:cNvPr id="3" name="组合 2"/>
          <p:cNvGrpSpPr/>
          <p:nvPr/>
        </p:nvGrpSpPr>
        <p:grpSpPr>
          <a:xfrm>
            <a:off x="855338" y="1484784"/>
            <a:ext cx="8946531" cy="1589147"/>
            <a:chOff x="855338" y="1484784"/>
            <a:chExt cx="8946531" cy="1589147"/>
          </a:xfrm>
        </p:grpSpPr>
        <p:sp>
          <p:nvSpPr>
            <p:cNvPr id="474116" name="Rectangle 4"/>
            <p:cNvSpPr>
              <a:spLocks noChangeArrowheads="1"/>
            </p:cNvSpPr>
            <p:nvPr/>
          </p:nvSpPr>
          <p:spPr bwMode="auto">
            <a:xfrm>
              <a:off x="3195902" y="1916583"/>
              <a:ext cx="5233327" cy="46355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74118" name="Rectangle 6"/>
            <p:cNvSpPr>
              <a:spLocks noChangeArrowheads="1"/>
            </p:cNvSpPr>
            <p:nvPr/>
          </p:nvSpPr>
          <p:spPr bwMode="auto">
            <a:xfrm>
              <a:off x="2244858" y="1916583"/>
              <a:ext cx="6184371" cy="46355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28398" dir="1593903"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74119" name="Line 7"/>
            <p:cNvSpPr>
              <a:spLocks noChangeShapeType="1"/>
            </p:cNvSpPr>
            <p:nvPr/>
          </p:nvSpPr>
          <p:spPr bwMode="auto">
            <a:xfrm>
              <a:off x="3386800" y="1916583"/>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20" name="Line 8"/>
            <p:cNvSpPr>
              <a:spLocks noChangeShapeType="1"/>
            </p:cNvSpPr>
            <p:nvPr/>
          </p:nvSpPr>
          <p:spPr bwMode="auto">
            <a:xfrm>
              <a:off x="3577696" y="1916583"/>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21" name="Line 9"/>
            <p:cNvSpPr>
              <a:spLocks noChangeShapeType="1"/>
            </p:cNvSpPr>
            <p:nvPr/>
          </p:nvSpPr>
          <p:spPr bwMode="auto">
            <a:xfrm>
              <a:off x="3768593" y="1916583"/>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22" name="Line 10"/>
            <p:cNvSpPr>
              <a:spLocks noChangeShapeType="1"/>
            </p:cNvSpPr>
            <p:nvPr/>
          </p:nvSpPr>
          <p:spPr bwMode="auto">
            <a:xfrm>
              <a:off x="8238331" y="1916583"/>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28" name="Text Box 16"/>
            <p:cNvSpPr txBox="1">
              <a:spLocks noChangeArrowheads="1"/>
            </p:cNvSpPr>
            <p:nvPr/>
          </p:nvSpPr>
          <p:spPr bwMode="auto">
            <a:xfrm>
              <a:off x="8455025" y="1810221"/>
              <a:ext cx="134684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偏移 </a:t>
              </a:r>
              <a:r>
                <a:rPr kumimoji="1" lang="en-US" altLang="zh-CN" sz="2000" b="1">
                  <a:solidFill>
                    <a:srgbClr val="0000CC"/>
                  </a:solidFill>
                  <a:latin typeface="+mn-lt"/>
                  <a:ea typeface="黑体" pitchFamily="2" charset="-122"/>
                </a:rPr>
                <a:t>= 0/8</a:t>
              </a:r>
            </a:p>
            <a:p>
              <a:pPr>
                <a:lnSpc>
                  <a:spcPct val="90000"/>
                </a:lnSpc>
              </a:pPr>
              <a:r>
                <a:rPr kumimoji="1" lang="en-US" altLang="zh-CN" sz="2000" b="1">
                  <a:solidFill>
                    <a:srgbClr val="0000CC"/>
                  </a:solidFill>
                  <a:latin typeface="+mn-lt"/>
                  <a:ea typeface="黑体" pitchFamily="2" charset="-122"/>
                </a:rPr>
                <a:t>= 0</a:t>
              </a:r>
            </a:p>
          </p:txBody>
        </p:sp>
        <p:sp>
          <p:nvSpPr>
            <p:cNvPr id="474131" name="Line 19"/>
            <p:cNvSpPr>
              <a:spLocks noChangeShapeType="1"/>
            </p:cNvSpPr>
            <p:nvPr/>
          </p:nvSpPr>
          <p:spPr bwMode="auto">
            <a:xfrm flipV="1">
              <a:off x="8317442" y="2380134"/>
              <a:ext cx="0" cy="369887"/>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32" name="Line 20"/>
            <p:cNvSpPr>
              <a:spLocks noChangeShapeType="1"/>
            </p:cNvSpPr>
            <p:nvPr/>
          </p:nvSpPr>
          <p:spPr bwMode="auto">
            <a:xfrm flipV="1">
              <a:off x="3287052" y="2380134"/>
              <a:ext cx="0" cy="369887"/>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43" name="Text Box 31"/>
            <p:cNvSpPr txBox="1">
              <a:spLocks noChangeArrowheads="1"/>
            </p:cNvSpPr>
            <p:nvPr/>
          </p:nvSpPr>
          <p:spPr bwMode="auto">
            <a:xfrm>
              <a:off x="7913291" y="2634134"/>
              <a:ext cx="755335"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3799</a:t>
              </a:r>
            </a:p>
          </p:txBody>
        </p:sp>
        <p:sp>
          <p:nvSpPr>
            <p:cNvPr id="474144" name="Text Box 32"/>
            <p:cNvSpPr txBox="1">
              <a:spLocks noChangeArrowheads="1"/>
            </p:cNvSpPr>
            <p:nvPr/>
          </p:nvSpPr>
          <p:spPr bwMode="auto">
            <a:xfrm>
              <a:off x="855338" y="1737196"/>
              <a:ext cx="12105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C00000"/>
                  </a:solidFill>
                  <a:latin typeface="+mn-lt"/>
                  <a:ea typeface="黑体" pitchFamily="2" charset="-122"/>
                </a:rPr>
                <a:t>需分片的</a:t>
              </a:r>
            </a:p>
            <a:p>
              <a:pPr algn="ctr"/>
              <a:r>
                <a:rPr kumimoji="1" lang="zh-CN" altLang="en-US" sz="2000" b="1" dirty="0">
                  <a:solidFill>
                    <a:srgbClr val="C00000"/>
                  </a:solidFill>
                  <a:latin typeface="+mn-lt"/>
                  <a:ea typeface="黑体" pitchFamily="2" charset="-122"/>
                </a:rPr>
                <a:t>数据报</a:t>
              </a:r>
            </a:p>
          </p:txBody>
        </p:sp>
        <p:sp>
          <p:nvSpPr>
            <p:cNvPr id="474188" name="Rectangle 76"/>
            <p:cNvSpPr>
              <a:spLocks noChangeArrowheads="1"/>
            </p:cNvSpPr>
            <p:nvPr/>
          </p:nvSpPr>
          <p:spPr bwMode="auto">
            <a:xfrm>
              <a:off x="2267215" y="1934045"/>
              <a:ext cx="925248" cy="414835"/>
            </a:xfrm>
            <a:prstGeom prst="rect">
              <a:avLst/>
            </a:prstGeom>
            <a:solidFill>
              <a:srgbClr val="FF99FF"/>
            </a:solidFill>
            <a:ln>
              <a:noFill/>
            </a:ln>
            <a:effectLst/>
            <a:extLst/>
          </p:spPr>
          <p:txBody>
            <a:bodyPr wrap="none" anchor="ctr"/>
            <a:lstStyle/>
            <a:p>
              <a:endParaRPr lang="zh-CN" altLang="en-US" b="1">
                <a:solidFill>
                  <a:srgbClr val="0000CC"/>
                </a:solidFill>
                <a:latin typeface="+mn-lt"/>
                <a:ea typeface="黑体" pitchFamily="2" charset="-122"/>
              </a:endParaRPr>
            </a:p>
          </p:txBody>
        </p:sp>
        <p:sp>
          <p:nvSpPr>
            <p:cNvPr id="474146" name="Text Box 34"/>
            <p:cNvSpPr txBox="1">
              <a:spLocks noChangeArrowheads="1"/>
            </p:cNvSpPr>
            <p:nvPr/>
          </p:nvSpPr>
          <p:spPr bwMode="auto">
            <a:xfrm>
              <a:off x="2344606" y="1948770"/>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CC"/>
                  </a:solidFill>
                  <a:latin typeface="+mn-lt"/>
                  <a:ea typeface="黑体" pitchFamily="2" charset="-122"/>
                </a:rPr>
                <a:t>首部</a:t>
              </a:r>
            </a:p>
          </p:txBody>
        </p:sp>
        <p:sp>
          <p:nvSpPr>
            <p:cNvPr id="474147" name="Line 35"/>
            <p:cNvSpPr>
              <a:spLocks noChangeShapeType="1"/>
            </p:cNvSpPr>
            <p:nvPr/>
          </p:nvSpPr>
          <p:spPr bwMode="auto">
            <a:xfrm>
              <a:off x="3195902" y="1916583"/>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49" name="Line 37"/>
            <p:cNvSpPr>
              <a:spLocks noChangeShapeType="1"/>
            </p:cNvSpPr>
            <p:nvPr/>
          </p:nvSpPr>
          <p:spPr bwMode="auto">
            <a:xfrm>
              <a:off x="5099712" y="1916583"/>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50" name="Line 38"/>
            <p:cNvSpPr>
              <a:spLocks noChangeShapeType="1"/>
            </p:cNvSpPr>
            <p:nvPr/>
          </p:nvSpPr>
          <p:spPr bwMode="auto">
            <a:xfrm>
              <a:off x="7001802" y="1916583"/>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69" name="Line 57"/>
            <p:cNvSpPr>
              <a:spLocks noChangeShapeType="1"/>
            </p:cNvSpPr>
            <p:nvPr/>
          </p:nvSpPr>
          <p:spPr bwMode="auto">
            <a:xfrm>
              <a:off x="3178705" y="1691158"/>
              <a:ext cx="5231606"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70" name="Text Box 58"/>
            <p:cNvSpPr txBox="1">
              <a:spLocks noChangeArrowheads="1"/>
            </p:cNvSpPr>
            <p:nvPr/>
          </p:nvSpPr>
          <p:spPr bwMode="auto">
            <a:xfrm>
              <a:off x="4150387" y="1484784"/>
              <a:ext cx="2770310"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数据部分共 </a:t>
              </a:r>
              <a:r>
                <a:rPr kumimoji="1" lang="en-US" altLang="zh-CN" sz="2000" b="1">
                  <a:solidFill>
                    <a:srgbClr val="0000CC"/>
                  </a:solidFill>
                  <a:latin typeface="+mn-lt"/>
                  <a:ea typeface="黑体" pitchFamily="2" charset="-122"/>
                </a:rPr>
                <a:t>3800 </a:t>
              </a:r>
              <a:r>
                <a:rPr kumimoji="1" lang="zh-CN" altLang="en-US" sz="2000" b="1">
                  <a:solidFill>
                    <a:srgbClr val="0000CC"/>
                  </a:solidFill>
                  <a:latin typeface="+mn-lt"/>
                  <a:ea typeface="黑体" pitchFamily="2" charset="-122"/>
                </a:rPr>
                <a:t>字节</a:t>
              </a:r>
            </a:p>
          </p:txBody>
        </p:sp>
        <p:sp>
          <p:nvSpPr>
            <p:cNvPr id="474178" name="Line 66"/>
            <p:cNvSpPr>
              <a:spLocks noChangeShapeType="1"/>
            </p:cNvSpPr>
            <p:nvPr/>
          </p:nvSpPr>
          <p:spPr bwMode="auto">
            <a:xfrm flipV="1">
              <a:off x="5177102" y="2380134"/>
              <a:ext cx="0" cy="369887"/>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79" name="Text Box 67"/>
            <p:cNvSpPr txBox="1">
              <a:spLocks noChangeArrowheads="1"/>
            </p:cNvSpPr>
            <p:nvPr/>
          </p:nvSpPr>
          <p:spPr bwMode="auto">
            <a:xfrm>
              <a:off x="4757474" y="2653184"/>
              <a:ext cx="755335"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1400</a:t>
              </a:r>
            </a:p>
          </p:txBody>
        </p:sp>
        <p:sp>
          <p:nvSpPr>
            <p:cNvPr id="474180" name="Line 68"/>
            <p:cNvSpPr>
              <a:spLocks noChangeShapeType="1"/>
            </p:cNvSpPr>
            <p:nvPr/>
          </p:nvSpPr>
          <p:spPr bwMode="auto">
            <a:xfrm flipV="1">
              <a:off x="7080912" y="2380134"/>
              <a:ext cx="0" cy="369887"/>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81" name="Text Box 69"/>
            <p:cNvSpPr txBox="1">
              <a:spLocks noChangeArrowheads="1"/>
            </p:cNvSpPr>
            <p:nvPr/>
          </p:nvSpPr>
          <p:spPr bwMode="auto">
            <a:xfrm>
              <a:off x="6676761" y="2653184"/>
              <a:ext cx="755335"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2800</a:t>
              </a:r>
            </a:p>
          </p:txBody>
        </p:sp>
        <p:sp>
          <p:nvSpPr>
            <p:cNvPr id="474182" name="Line 70"/>
            <p:cNvSpPr>
              <a:spLocks noChangeShapeType="1"/>
            </p:cNvSpPr>
            <p:nvPr/>
          </p:nvSpPr>
          <p:spPr bwMode="auto">
            <a:xfrm>
              <a:off x="7190979" y="1916583"/>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83" name="Line 71"/>
            <p:cNvSpPr>
              <a:spLocks noChangeShapeType="1"/>
            </p:cNvSpPr>
            <p:nvPr/>
          </p:nvSpPr>
          <p:spPr bwMode="auto">
            <a:xfrm>
              <a:off x="5290608" y="1916583"/>
              <a:ext cx="0" cy="463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74184" name="Text Box 72"/>
            <p:cNvSpPr txBox="1">
              <a:spLocks noChangeArrowheads="1"/>
            </p:cNvSpPr>
            <p:nvPr/>
          </p:nvSpPr>
          <p:spPr bwMode="auto">
            <a:xfrm>
              <a:off x="2468431" y="2673821"/>
              <a:ext cx="914033"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字节 </a:t>
              </a:r>
              <a:r>
                <a:rPr kumimoji="1" lang="en-US" altLang="zh-CN" sz="2000" b="1">
                  <a:solidFill>
                    <a:srgbClr val="0000CC"/>
                  </a:solidFill>
                  <a:latin typeface="+mn-lt"/>
                  <a:ea typeface="黑体" pitchFamily="2" charset="-122"/>
                </a:rPr>
                <a:t>0</a:t>
              </a:r>
            </a:p>
          </p:txBody>
        </p:sp>
      </p:grpSp>
      <p:sp>
        <p:nvSpPr>
          <p:cNvPr id="474186" name="Rectangle 74"/>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en-US" altLang="zh-CN" dirty="0"/>
              <a:t>【</a:t>
            </a:r>
            <a:r>
              <a:rPr lang="zh-CN" altLang="en-US" dirty="0"/>
              <a:t>例</a:t>
            </a:r>
            <a:r>
              <a:rPr lang="en-US" altLang="zh-CN" dirty="0"/>
              <a:t>4-1】 IP </a:t>
            </a:r>
            <a:r>
              <a:rPr lang="zh-CN" altLang="en-US" dirty="0"/>
              <a:t>数据报分片</a:t>
            </a:r>
          </a:p>
        </p:txBody>
      </p:sp>
    </p:spTree>
    <p:extLst>
      <p:ext uri="{BB962C8B-B14F-4D97-AF65-F5344CB8AC3E}">
        <p14:creationId xmlns:p14="http://schemas.microsoft.com/office/powerpoint/2010/main" val="161834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【例</a:t>
            </a:r>
            <a:r>
              <a:rPr lang="en-US" altLang="zh-CN" dirty="0"/>
              <a:t>4-1</a:t>
            </a:r>
            <a:r>
              <a:rPr lang="zh-CN" altLang="zh-CN" dirty="0"/>
              <a:t>】</a:t>
            </a:r>
            <a:r>
              <a:rPr lang="en-US" altLang="zh-CN" dirty="0"/>
              <a:t> IP </a:t>
            </a:r>
            <a:r>
              <a:rPr lang="zh-CN" altLang="en-US" dirty="0"/>
              <a:t>数据报分片</a:t>
            </a:r>
          </a:p>
        </p:txBody>
      </p:sp>
      <p:graphicFrame>
        <p:nvGraphicFramePr>
          <p:cNvPr id="3" name="表格 2"/>
          <p:cNvGraphicFramePr>
            <a:graphicFrameLocks noGrp="1"/>
          </p:cNvGraphicFramePr>
          <p:nvPr>
            <p:extLst>
              <p:ext uri="{D42A27DB-BD31-4B8C-83A1-F6EECF244321}">
                <p14:modId xmlns:p14="http://schemas.microsoft.com/office/powerpoint/2010/main" val="3176585756"/>
              </p:ext>
            </p:extLst>
          </p:nvPr>
        </p:nvGraphicFramePr>
        <p:xfrm>
          <a:off x="488504" y="1988840"/>
          <a:ext cx="9217022" cy="3168350"/>
        </p:xfrm>
        <a:graphic>
          <a:graphicData uri="http://schemas.openxmlformats.org/drawingml/2006/table">
            <a:tbl>
              <a:tblPr>
                <a:tableStyleId>{5C22544A-7EE6-4342-B048-85BDC9FD1C3A}</a:tableStyleId>
              </a:tblPr>
              <a:tblGrid>
                <a:gridCol w="1944072">
                  <a:extLst>
                    <a:ext uri="{9D8B030D-6E8A-4147-A177-3AD203B41FA5}">
                      <a16:colId xmlns:a16="http://schemas.microsoft.com/office/drawing/2014/main" val="20000"/>
                    </a:ext>
                  </a:extLst>
                </a:gridCol>
                <a:gridCol w="1454590">
                  <a:extLst>
                    <a:ext uri="{9D8B030D-6E8A-4147-A177-3AD203B41FA5}">
                      <a16:colId xmlns:a16="http://schemas.microsoft.com/office/drawing/2014/main" val="20001"/>
                    </a:ext>
                  </a:extLst>
                </a:gridCol>
                <a:gridCol w="1454590">
                  <a:extLst>
                    <a:ext uri="{9D8B030D-6E8A-4147-A177-3AD203B41FA5}">
                      <a16:colId xmlns:a16="http://schemas.microsoft.com/office/drawing/2014/main" val="20002"/>
                    </a:ext>
                  </a:extLst>
                </a:gridCol>
                <a:gridCol w="1454590">
                  <a:extLst>
                    <a:ext uri="{9D8B030D-6E8A-4147-A177-3AD203B41FA5}">
                      <a16:colId xmlns:a16="http://schemas.microsoft.com/office/drawing/2014/main" val="20003"/>
                    </a:ext>
                  </a:extLst>
                </a:gridCol>
                <a:gridCol w="1454590">
                  <a:extLst>
                    <a:ext uri="{9D8B030D-6E8A-4147-A177-3AD203B41FA5}">
                      <a16:colId xmlns:a16="http://schemas.microsoft.com/office/drawing/2014/main" val="20004"/>
                    </a:ext>
                  </a:extLst>
                </a:gridCol>
                <a:gridCol w="1454590">
                  <a:extLst>
                    <a:ext uri="{9D8B030D-6E8A-4147-A177-3AD203B41FA5}">
                      <a16:colId xmlns:a16="http://schemas.microsoft.com/office/drawing/2014/main" val="20005"/>
                    </a:ext>
                  </a:extLst>
                </a:gridCol>
              </a:tblGrid>
              <a:tr h="633670">
                <a:tc>
                  <a:txBody>
                    <a:bodyPr/>
                    <a:lstStyle/>
                    <a:p>
                      <a:pPr algn="just">
                        <a:lnSpc>
                          <a:spcPct val="100000"/>
                        </a:lnSpc>
                        <a:spcAft>
                          <a:spcPts val="0"/>
                        </a:spcAft>
                      </a:pPr>
                      <a:r>
                        <a:rPr lang="en-US" sz="2800" b="1" dirty="0">
                          <a:solidFill>
                            <a:schemeClr val="tx1"/>
                          </a:solidFill>
                          <a:effectLst/>
                          <a:latin typeface="+mn-lt"/>
                          <a:ea typeface="黑体" pitchFamily="2" charset="-122"/>
                        </a:rPr>
                        <a:t> </a:t>
                      </a:r>
                      <a:endParaRPr lang="zh-CN" sz="2800" b="1" dirty="0">
                        <a:solidFill>
                          <a:schemeClr val="tx1"/>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800" b="1" dirty="0">
                          <a:solidFill>
                            <a:schemeClr val="tx1"/>
                          </a:solidFill>
                          <a:effectLst/>
                          <a:latin typeface="+mn-lt"/>
                          <a:ea typeface="黑体" pitchFamily="2" charset="-122"/>
                        </a:rPr>
                        <a:t>总长度</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800" b="1" dirty="0">
                          <a:solidFill>
                            <a:schemeClr val="tx1"/>
                          </a:solidFill>
                          <a:effectLst/>
                          <a:latin typeface="+mn-lt"/>
                          <a:ea typeface="黑体" pitchFamily="2" charset="-122"/>
                        </a:rPr>
                        <a:t>标识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en-US" sz="2800" b="1" dirty="0">
                          <a:solidFill>
                            <a:schemeClr val="tx1"/>
                          </a:solidFill>
                          <a:effectLst/>
                          <a:latin typeface="+mn-lt"/>
                          <a:ea typeface="黑体" pitchFamily="2" charset="-122"/>
                        </a:rPr>
                        <a:t>MF</a:t>
                      </a:r>
                      <a:endParaRPr lang="zh-CN" sz="28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en-US" sz="2800" b="1" dirty="0">
                          <a:solidFill>
                            <a:schemeClr val="tx1"/>
                          </a:solidFill>
                          <a:effectLst/>
                          <a:latin typeface="+mn-lt"/>
                          <a:ea typeface="黑体" pitchFamily="2" charset="-122"/>
                        </a:rPr>
                        <a:t>DF</a:t>
                      </a:r>
                      <a:endParaRPr lang="zh-CN" sz="28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ct val="100000"/>
                        </a:lnSpc>
                        <a:spcAft>
                          <a:spcPts val="0"/>
                        </a:spcAft>
                      </a:pPr>
                      <a:r>
                        <a:rPr lang="zh-CN" sz="2800" b="1" dirty="0">
                          <a:solidFill>
                            <a:schemeClr val="tx1"/>
                          </a:solidFill>
                          <a:effectLst/>
                          <a:latin typeface="+mn-lt"/>
                          <a:ea typeface="黑体" pitchFamily="2" charset="-122"/>
                        </a:rPr>
                        <a:t>片偏移</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633670">
                <a:tc>
                  <a:txBody>
                    <a:bodyPr/>
                    <a:lstStyle/>
                    <a:p>
                      <a:pPr algn="just">
                        <a:lnSpc>
                          <a:spcPct val="100000"/>
                        </a:lnSpc>
                        <a:spcAft>
                          <a:spcPts val="0"/>
                        </a:spcAft>
                      </a:pPr>
                      <a:r>
                        <a:rPr lang="zh-CN" sz="2800" b="1" dirty="0">
                          <a:solidFill>
                            <a:srgbClr val="C00000"/>
                          </a:solidFill>
                          <a:effectLst/>
                          <a:latin typeface="+mn-lt"/>
                          <a:ea typeface="黑体" pitchFamily="2" charset="-122"/>
                        </a:rPr>
                        <a:t>原始数据报</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2637155" algn="ctr"/>
                          <a:tab pos="5274310" algn="r"/>
                          <a:tab pos="266700" algn="l"/>
                        </a:tabLst>
                      </a:pPr>
                      <a:r>
                        <a:rPr lang="en-US" sz="2800" b="1">
                          <a:solidFill>
                            <a:schemeClr val="tx1"/>
                          </a:solidFill>
                          <a:effectLst/>
                          <a:latin typeface="+mn-lt"/>
                          <a:ea typeface="黑体" pitchFamily="2" charset="-122"/>
                        </a:rPr>
                        <a:t>3820</a:t>
                      </a:r>
                      <a:endParaRPr lang="zh-CN" sz="28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itchFamily="2" charset="-122"/>
                        </a:rPr>
                        <a:t>12345</a:t>
                      </a:r>
                      <a:endParaRPr lang="zh-CN" sz="28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itchFamily="2" charset="-122"/>
                        </a:rPr>
                        <a:t>0</a:t>
                      </a:r>
                      <a:endParaRPr lang="zh-CN" sz="28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itchFamily="2" charset="-122"/>
                        </a:rPr>
                        <a:t>0</a:t>
                      </a:r>
                      <a:endParaRPr lang="zh-CN" sz="28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itchFamily="2" charset="-122"/>
                        </a:rPr>
                        <a:t>0</a:t>
                      </a:r>
                      <a:endParaRPr lang="zh-CN" sz="28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33670">
                <a:tc>
                  <a:txBody>
                    <a:bodyPr/>
                    <a:lstStyle/>
                    <a:p>
                      <a:pPr algn="just">
                        <a:lnSpc>
                          <a:spcPct val="100000"/>
                        </a:lnSpc>
                        <a:spcAft>
                          <a:spcPts val="0"/>
                        </a:spcAft>
                      </a:pPr>
                      <a:r>
                        <a:rPr lang="zh-CN" sz="2800" b="1">
                          <a:solidFill>
                            <a:srgbClr val="C00000"/>
                          </a:solidFill>
                          <a:effectLst/>
                          <a:latin typeface="+mn-lt"/>
                          <a:ea typeface="黑体" pitchFamily="2" charset="-122"/>
                        </a:rPr>
                        <a:t>数据报片</a:t>
                      </a:r>
                      <a:r>
                        <a:rPr lang="en-US" sz="2800" b="1">
                          <a:solidFill>
                            <a:srgbClr val="C00000"/>
                          </a:solidFill>
                          <a:effectLst/>
                          <a:latin typeface="+mn-lt"/>
                          <a:ea typeface="黑体" pitchFamily="2" charset="-122"/>
                        </a:rPr>
                        <a:t>1</a:t>
                      </a:r>
                      <a:endParaRPr lang="zh-CN" sz="2800" b="1">
                        <a:solidFill>
                          <a:srgbClr val="C00000"/>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itchFamily="2" charset="-122"/>
                        </a:rPr>
                        <a:t>1420</a:t>
                      </a:r>
                      <a:endParaRPr lang="zh-CN" sz="28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itchFamily="2" charset="-122"/>
                        </a:rPr>
                        <a:t>12345</a:t>
                      </a:r>
                      <a:endParaRPr lang="zh-CN" sz="28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dirty="0">
                          <a:solidFill>
                            <a:schemeClr val="tx1"/>
                          </a:solidFill>
                          <a:effectLst/>
                          <a:latin typeface="+mn-lt"/>
                          <a:ea typeface="黑体" pitchFamily="2" charset="-122"/>
                        </a:rPr>
                        <a:t>1</a:t>
                      </a:r>
                      <a:endParaRPr lang="zh-CN" sz="28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itchFamily="2" charset="-122"/>
                        </a:rPr>
                        <a:t>0</a:t>
                      </a:r>
                      <a:endParaRPr lang="zh-CN" sz="28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itchFamily="2" charset="-122"/>
                        </a:rPr>
                        <a:t>0</a:t>
                      </a:r>
                      <a:endParaRPr lang="zh-CN" sz="28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633670">
                <a:tc>
                  <a:txBody>
                    <a:bodyPr/>
                    <a:lstStyle/>
                    <a:p>
                      <a:pPr algn="just">
                        <a:lnSpc>
                          <a:spcPct val="100000"/>
                        </a:lnSpc>
                        <a:spcAft>
                          <a:spcPts val="0"/>
                        </a:spcAft>
                      </a:pPr>
                      <a:r>
                        <a:rPr lang="zh-CN" sz="2800" b="1" dirty="0">
                          <a:solidFill>
                            <a:srgbClr val="C00000"/>
                          </a:solidFill>
                          <a:effectLst/>
                          <a:latin typeface="+mn-lt"/>
                          <a:ea typeface="黑体" pitchFamily="2" charset="-122"/>
                        </a:rPr>
                        <a:t>数据报片</a:t>
                      </a:r>
                      <a:r>
                        <a:rPr lang="en-US" sz="2800" b="1" dirty="0">
                          <a:solidFill>
                            <a:srgbClr val="C00000"/>
                          </a:solidFill>
                          <a:effectLst/>
                          <a:latin typeface="+mn-lt"/>
                          <a:ea typeface="黑体" pitchFamily="2" charset="-122"/>
                        </a:rPr>
                        <a:t>2</a:t>
                      </a:r>
                      <a:endParaRPr lang="zh-CN" sz="2800" b="1" dirty="0">
                        <a:solidFill>
                          <a:srgbClr val="C00000"/>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itchFamily="2" charset="-122"/>
                        </a:rPr>
                        <a:t>1420</a:t>
                      </a:r>
                      <a:endParaRPr lang="zh-CN" sz="28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itchFamily="2" charset="-122"/>
                        </a:rPr>
                        <a:t>12345</a:t>
                      </a:r>
                      <a:endParaRPr lang="zh-CN" sz="28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itchFamily="2" charset="-122"/>
                        </a:rPr>
                        <a:t>1</a:t>
                      </a:r>
                      <a:endParaRPr lang="zh-CN" sz="28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itchFamily="2" charset="-122"/>
                        </a:rPr>
                        <a:t>0</a:t>
                      </a:r>
                      <a:endParaRPr lang="zh-CN" sz="28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itchFamily="2" charset="-122"/>
                        </a:rPr>
                        <a:t>175</a:t>
                      </a:r>
                      <a:endParaRPr lang="zh-CN" sz="28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633670">
                <a:tc>
                  <a:txBody>
                    <a:bodyPr/>
                    <a:lstStyle/>
                    <a:p>
                      <a:pPr algn="just">
                        <a:lnSpc>
                          <a:spcPct val="100000"/>
                        </a:lnSpc>
                        <a:spcAft>
                          <a:spcPts val="0"/>
                        </a:spcAft>
                      </a:pPr>
                      <a:r>
                        <a:rPr lang="zh-CN" sz="2800" b="1" dirty="0">
                          <a:solidFill>
                            <a:srgbClr val="C00000"/>
                          </a:solidFill>
                          <a:effectLst/>
                          <a:latin typeface="+mn-lt"/>
                          <a:ea typeface="黑体" pitchFamily="2" charset="-122"/>
                        </a:rPr>
                        <a:t>数据报片</a:t>
                      </a:r>
                      <a:r>
                        <a:rPr lang="en-US" sz="2800" b="1" dirty="0">
                          <a:solidFill>
                            <a:srgbClr val="C00000"/>
                          </a:solidFill>
                          <a:effectLst/>
                          <a:latin typeface="+mn-lt"/>
                          <a:ea typeface="黑体" pitchFamily="2" charset="-122"/>
                        </a:rPr>
                        <a:t>3</a:t>
                      </a:r>
                      <a:endParaRPr lang="zh-CN" sz="2800" b="1" dirty="0">
                        <a:solidFill>
                          <a:srgbClr val="C00000"/>
                        </a:solidFill>
                        <a:effectLst/>
                        <a:latin typeface="+mn-lt"/>
                        <a:ea typeface="黑体"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kern="1200" dirty="0">
                          <a:solidFill>
                            <a:schemeClr val="tx1"/>
                          </a:solidFill>
                          <a:effectLst/>
                          <a:latin typeface="+mn-lt"/>
                          <a:ea typeface="黑体" pitchFamily="2" charset="-122"/>
                          <a:cs typeface="+mn-cs"/>
                        </a:rPr>
                        <a:t>1020</a:t>
                      </a:r>
                      <a:endParaRPr lang="zh-CN" sz="2800" b="1" kern="1200" dirty="0">
                        <a:solidFill>
                          <a:schemeClr val="tx1"/>
                        </a:solidFill>
                        <a:effectLst/>
                        <a:latin typeface="+mn-lt"/>
                        <a:ea typeface="黑体" pitchFamily="2"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dirty="0">
                          <a:solidFill>
                            <a:schemeClr val="tx1"/>
                          </a:solidFill>
                          <a:effectLst/>
                          <a:latin typeface="+mn-lt"/>
                          <a:ea typeface="黑体" pitchFamily="2" charset="-122"/>
                        </a:rPr>
                        <a:t>12345</a:t>
                      </a:r>
                      <a:endParaRPr lang="zh-CN" sz="28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itchFamily="2" charset="-122"/>
                        </a:rPr>
                        <a:t>0</a:t>
                      </a:r>
                      <a:endParaRPr lang="zh-CN" sz="28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a:solidFill>
                            <a:schemeClr val="tx1"/>
                          </a:solidFill>
                          <a:effectLst/>
                          <a:latin typeface="+mn-lt"/>
                          <a:ea typeface="黑体" pitchFamily="2" charset="-122"/>
                        </a:rPr>
                        <a:t>0</a:t>
                      </a:r>
                      <a:endParaRPr lang="zh-CN" sz="2800" b="1">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2800" b="1" dirty="0">
                          <a:solidFill>
                            <a:schemeClr val="tx1"/>
                          </a:solidFill>
                          <a:effectLst/>
                          <a:latin typeface="+mn-lt"/>
                          <a:ea typeface="黑体" pitchFamily="2" charset="-122"/>
                        </a:rPr>
                        <a:t>350</a:t>
                      </a:r>
                      <a:endParaRPr lang="zh-CN" sz="2800" b="1" dirty="0">
                        <a:solidFill>
                          <a:schemeClr val="tx1"/>
                        </a:solidFill>
                        <a:effectLst/>
                        <a:latin typeface="+mn-lt"/>
                        <a:ea typeface="黑体"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4" name="Rectangle 1"/>
          <p:cNvSpPr>
            <a:spLocks noChangeArrowheads="1"/>
          </p:cNvSpPr>
          <p:nvPr/>
        </p:nvSpPr>
        <p:spPr bwMode="auto">
          <a:xfrm>
            <a:off x="1354065" y="1455167"/>
            <a:ext cx="7560840" cy="46166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ctr"/>
            <a:r>
              <a:rPr lang="en-US" altLang="zh-CN" sz="2400" b="1" dirty="0">
                <a:latin typeface="+mn-lt"/>
                <a:ea typeface="黑体" pitchFamily="2" charset="-122"/>
              </a:rPr>
              <a:t>IP </a:t>
            </a:r>
            <a:r>
              <a:rPr lang="zh-CN" altLang="en-US" sz="2400" b="1" dirty="0">
                <a:latin typeface="+mn-lt"/>
                <a:ea typeface="黑体" pitchFamily="2" charset="-122"/>
              </a:rPr>
              <a:t>数据报首部中与分片有关的字段中的数值</a:t>
            </a:r>
          </a:p>
        </p:txBody>
      </p:sp>
    </p:spTree>
    <p:extLst>
      <p:ext uri="{BB962C8B-B14F-4D97-AF65-F5344CB8AC3E}">
        <p14:creationId xmlns:p14="http://schemas.microsoft.com/office/powerpoint/2010/main" val="2096673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49" name="Rectangle 45"/>
          <p:cNvSpPr>
            <a:spLocks noChangeArrowheads="1"/>
          </p:cNvSpPr>
          <p:nvPr/>
        </p:nvSpPr>
        <p:spPr bwMode="auto">
          <a:xfrm>
            <a:off x="632520" y="2001615"/>
            <a:ext cx="43922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000" b="1">
                <a:solidFill>
                  <a:srgbClr val="0000CC"/>
                </a:solidFill>
                <a:latin typeface="+mn-lt"/>
                <a:ea typeface="黑体" pitchFamily="2" charset="-122"/>
              </a:rPr>
              <a:t>固</a:t>
            </a:r>
          </a:p>
          <a:p>
            <a:pPr defTabSz="762000" eaLnBrk="0" hangingPunct="0">
              <a:lnSpc>
                <a:spcPct val="90000"/>
              </a:lnSpc>
            </a:pPr>
            <a:r>
              <a:rPr kumimoji="1" lang="zh-CN" altLang="en-US" sz="2000" b="1">
                <a:solidFill>
                  <a:srgbClr val="0000CC"/>
                </a:solidFill>
                <a:latin typeface="+mn-lt"/>
                <a:ea typeface="黑体" pitchFamily="2" charset="-122"/>
              </a:rPr>
              <a:t>定</a:t>
            </a:r>
          </a:p>
          <a:p>
            <a:pPr defTabSz="762000" eaLnBrk="0" hangingPunct="0">
              <a:lnSpc>
                <a:spcPct val="90000"/>
              </a:lnSpc>
            </a:pPr>
            <a:r>
              <a:rPr kumimoji="1" lang="zh-CN" altLang="en-US" sz="2000" b="1">
                <a:solidFill>
                  <a:srgbClr val="0000CC"/>
                </a:solidFill>
                <a:latin typeface="+mn-lt"/>
                <a:ea typeface="黑体" pitchFamily="2" charset="-122"/>
              </a:rPr>
              <a:t>部</a:t>
            </a:r>
          </a:p>
          <a:p>
            <a:pPr defTabSz="762000" eaLnBrk="0" hangingPunct="0">
              <a:lnSpc>
                <a:spcPct val="90000"/>
              </a:lnSpc>
            </a:pPr>
            <a:r>
              <a:rPr kumimoji="1" lang="zh-CN" altLang="en-US" sz="2000" b="1">
                <a:solidFill>
                  <a:srgbClr val="0000CC"/>
                </a:solidFill>
                <a:latin typeface="+mn-lt"/>
                <a:ea typeface="黑体" pitchFamily="2" charset="-122"/>
              </a:rPr>
              <a:t>分</a:t>
            </a:r>
          </a:p>
        </p:txBody>
      </p:sp>
      <p:sp>
        <p:nvSpPr>
          <p:cNvPr id="379958" name="Rectangle 54"/>
          <p:cNvSpPr>
            <a:spLocks noChangeArrowheads="1"/>
          </p:cNvSpPr>
          <p:nvPr/>
        </p:nvSpPr>
        <p:spPr bwMode="auto">
          <a:xfrm>
            <a:off x="507339" y="3657377"/>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可变</a:t>
            </a:r>
          </a:p>
          <a:p>
            <a:pPr defTabSz="762000" eaLnBrk="0" hangingPunct="0"/>
            <a:r>
              <a:rPr kumimoji="1" lang="zh-CN" altLang="en-US" sz="2000" b="1">
                <a:solidFill>
                  <a:srgbClr val="0000CC"/>
                </a:solidFill>
                <a:latin typeface="+mn-lt"/>
                <a:ea typeface="黑体" pitchFamily="2" charset="-122"/>
              </a:rPr>
              <a:t>部分</a:t>
            </a:r>
          </a:p>
        </p:txBody>
      </p:sp>
      <p:sp>
        <p:nvSpPr>
          <p:cNvPr id="379912" name="Rectangle 8"/>
          <p:cNvSpPr>
            <a:spLocks noChangeArrowheads="1"/>
          </p:cNvSpPr>
          <p:nvPr/>
        </p:nvSpPr>
        <p:spPr bwMode="auto">
          <a:xfrm>
            <a:off x="3351875" y="1599978"/>
            <a:ext cx="2130821" cy="4349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4" name="Rectangle 10"/>
          <p:cNvSpPr>
            <a:spLocks noChangeArrowheads="1"/>
          </p:cNvSpPr>
          <p:nvPr/>
        </p:nvSpPr>
        <p:spPr bwMode="auto">
          <a:xfrm>
            <a:off x="1231371" y="1590452"/>
            <a:ext cx="8519848" cy="2643188"/>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5" name="Rectangle 11"/>
          <p:cNvSpPr>
            <a:spLocks noChangeArrowheads="1"/>
          </p:cNvSpPr>
          <p:nvPr/>
        </p:nvSpPr>
        <p:spPr bwMode="auto">
          <a:xfrm>
            <a:off x="1246850" y="4244752"/>
            <a:ext cx="8485452" cy="681038"/>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6" name="Line 12"/>
          <p:cNvSpPr>
            <a:spLocks noChangeShapeType="1"/>
          </p:cNvSpPr>
          <p:nvPr/>
        </p:nvSpPr>
        <p:spPr bwMode="auto">
          <a:xfrm>
            <a:off x="1226212" y="2041302"/>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7" name="Line 13"/>
          <p:cNvSpPr>
            <a:spLocks noChangeShapeType="1"/>
          </p:cNvSpPr>
          <p:nvPr/>
        </p:nvSpPr>
        <p:spPr bwMode="auto">
          <a:xfrm>
            <a:off x="1226212" y="2484215"/>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8" name="Line 14"/>
          <p:cNvSpPr>
            <a:spLocks noChangeShapeType="1"/>
          </p:cNvSpPr>
          <p:nvPr/>
        </p:nvSpPr>
        <p:spPr bwMode="auto">
          <a:xfrm>
            <a:off x="1226212" y="2928715"/>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9" name="Line 15"/>
          <p:cNvSpPr>
            <a:spLocks noChangeShapeType="1"/>
          </p:cNvSpPr>
          <p:nvPr/>
        </p:nvSpPr>
        <p:spPr bwMode="auto">
          <a:xfrm>
            <a:off x="1226212" y="3366865"/>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0" name="Line 16"/>
          <p:cNvSpPr>
            <a:spLocks noChangeShapeType="1"/>
          </p:cNvSpPr>
          <p:nvPr/>
        </p:nvSpPr>
        <p:spPr bwMode="auto">
          <a:xfrm>
            <a:off x="1226212" y="3811365"/>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1" name="Line 17"/>
          <p:cNvSpPr>
            <a:spLocks noChangeShapeType="1"/>
          </p:cNvSpPr>
          <p:nvPr/>
        </p:nvSpPr>
        <p:spPr bwMode="auto">
          <a:xfrm>
            <a:off x="2275285" y="1598390"/>
            <a:ext cx="0" cy="442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2" name="Line 18"/>
          <p:cNvSpPr>
            <a:spLocks noChangeShapeType="1"/>
          </p:cNvSpPr>
          <p:nvPr/>
        </p:nvSpPr>
        <p:spPr bwMode="auto">
          <a:xfrm>
            <a:off x="3341556" y="1598390"/>
            <a:ext cx="0" cy="442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3" name="Line 19"/>
          <p:cNvSpPr>
            <a:spLocks noChangeShapeType="1"/>
          </p:cNvSpPr>
          <p:nvPr/>
        </p:nvSpPr>
        <p:spPr bwMode="auto">
          <a:xfrm>
            <a:off x="3341556" y="2493740"/>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4" name="Line 20"/>
          <p:cNvSpPr>
            <a:spLocks noChangeShapeType="1"/>
          </p:cNvSpPr>
          <p:nvPr/>
        </p:nvSpPr>
        <p:spPr bwMode="auto">
          <a:xfrm>
            <a:off x="5479256" y="1598390"/>
            <a:ext cx="0" cy="1327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5" name="Line 21"/>
          <p:cNvSpPr>
            <a:spLocks noChangeShapeType="1"/>
          </p:cNvSpPr>
          <p:nvPr/>
        </p:nvSpPr>
        <p:spPr bwMode="auto">
          <a:xfrm flipV="1">
            <a:off x="7615238" y="3806602"/>
            <a:ext cx="0" cy="4413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6" name="Line 22"/>
          <p:cNvSpPr>
            <a:spLocks noChangeShapeType="1"/>
          </p:cNvSpPr>
          <p:nvPr/>
        </p:nvSpPr>
        <p:spPr bwMode="auto">
          <a:xfrm>
            <a:off x="6347752" y="2050827"/>
            <a:ext cx="0" cy="4333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7" name="Rectangle 23"/>
          <p:cNvSpPr>
            <a:spLocks noChangeArrowheads="1"/>
          </p:cNvSpPr>
          <p:nvPr/>
        </p:nvSpPr>
        <p:spPr bwMode="auto">
          <a:xfrm>
            <a:off x="1169459" y="121104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a:t>
            </a:r>
          </a:p>
        </p:txBody>
      </p:sp>
      <p:sp>
        <p:nvSpPr>
          <p:cNvPr id="379928" name="Rectangle 24"/>
          <p:cNvSpPr>
            <a:spLocks noChangeArrowheads="1"/>
          </p:cNvSpPr>
          <p:nvPr/>
        </p:nvSpPr>
        <p:spPr bwMode="auto">
          <a:xfrm>
            <a:off x="2182416" y="121104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4</a:t>
            </a:r>
          </a:p>
        </p:txBody>
      </p:sp>
      <p:sp>
        <p:nvSpPr>
          <p:cNvPr id="379929" name="Rectangle 25"/>
          <p:cNvSpPr>
            <a:spLocks noChangeArrowheads="1"/>
          </p:cNvSpPr>
          <p:nvPr/>
        </p:nvSpPr>
        <p:spPr bwMode="auto">
          <a:xfrm>
            <a:off x="3260726" y="121104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8</a:t>
            </a:r>
          </a:p>
        </p:txBody>
      </p:sp>
      <p:sp>
        <p:nvSpPr>
          <p:cNvPr id="379930" name="Rectangle 26"/>
          <p:cNvSpPr>
            <a:spLocks noChangeArrowheads="1"/>
          </p:cNvSpPr>
          <p:nvPr/>
        </p:nvSpPr>
        <p:spPr bwMode="auto">
          <a:xfrm>
            <a:off x="5374350" y="121104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16</a:t>
            </a:r>
          </a:p>
        </p:txBody>
      </p:sp>
      <p:sp>
        <p:nvSpPr>
          <p:cNvPr id="379931" name="Rectangle 27"/>
          <p:cNvSpPr>
            <a:spLocks noChangeArrowheads="1"/>
          </p:cNvSpPr>
          <p:nvPr/>
        </p:nvSpPr>
        <p:spPr bwMode="auto">
          <a:xfrm>
            <a:off x="6237685" y="121104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19</a:t>
            </a:r>
          </a:p>
        </p:txBody>
      </p:sp>
      <p:sp>
        <p:nvSpPr>
          <p:cNvPr id="379932" name="Rectangle 28"/>
          <p:cNvSpPr>
            <a:spLocks noChangeArrowheads="1"/>
          </p:cNvSpPr>
          <p:nvPr/>
        </p:nvSpPr>
        <p:spPr bwMode="auto">
          <a:xfrm>
            <a:off x="7510331" y="121104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24</a:t>
            </a:r>
          </a:p>
        </p:txBody>
      </p:sp>
      <p:sp>
        <p:nvSpPr>
          <p:cNvPr id="379933" name="Rectangle 29"/>
          <p:cNvSpPr>
            <a:spLocks noChangeArrowheads="1"/>
          </p:cNvSpPr>
          <p:nvPr/>
        </p:nvSpPr>
        <p:spPr bwMode="auto">
          <a:xfrm>
            <a:off x="9365986" y="121104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31</a:t>
            </a:r>
          </a:p>
        </p:txBody>
      </p:sp>
      <p:sp>
        <p:nvSpPr>
          <p:cNvPr id="379934" name="Rectangle 30"/>
          <p:cNvSpPr>
            <a:spLocks noChangeArrowheads="1"/>
          </p:cNvSpPr>
          <p:nvPr/>
        </p:nvSpPr>
        <p:spPr bwMode="auto">
          <a:xfrm>
            <a:off x="1331120" y="1625377"/>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版 本</a:t>
            </a:r>
          </a:p>
        </p:txBody>
      </p:sp>
      <p:sp>
        <p:nvSpPr>
          <p:cNvPr id="379935" name="Rectangle 31"/>
          <p:cNvSpPr>
            <a:spLocks noChangeArrowheads="1"/>
          </p:cNvSpPr>
          <p:nvPr/>
        </p:nvSpPr>
        <p:spPr bwMode="auto">
          <a:xfrm>
            <a:off x="5542889" y="2101627"/>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标志</a:t>
            </a:r>
          </a:p>
        </p:txBody>
      </p:sp>
      <p:sp>
        <p:nvSpPr>
          <p:cNvPr id="379936" name="Rectangle 32"/>
          <p:cNvSpPr>
            <a:spLocks noChangeArrowheads="1"/>
          </p:cNvSpPr>
          <p:nvPr/>
        </p:nvSpPr>
        <p:spPr bwMode="auto">
          <a:xfrm>
            <a:off x="1544374" y="2506440"/>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生 存 时 间</a:t>
            </a:r>
          </a:p>
        </p:txBody>
      </p:sp>
      <p:sp>
        <p:nvSpPr>
          <p:cNvPr id="379937" name="Rectangle 33"/>
          <p:cNvSpPr>
            <a:spLocks noChangeArrowheads="1"/>
          </p:cNvSpPr>
          <p:nvPr/>
        </p:nvSpPr>
        <p:spPr bwMode="auto">
          <a:xfrm>
            <a:off x="3852334" y="2506440"/>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协    议</a:t>
            </a:r>
          </a:p>
        </p:txBody>
      </p:sp>
      <p:sp>
        <p:nvSpPr>
          <p:cNvPr id="379938" name="Rectangle 34"/>
          <p:cNvSpPr>
            <a:spLocks noChangeArrowheads="1"/>
          </p:cNvSpPr>
          <p:nvPr/>
        </p:nvSpPr>
        <p:spPr bwMode="auto">
          <a:xfrm>
            <a:off x="2784344" y="2101627"/>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标    识</a:t>
            </a:r>
          </a:p>
        </p:txBody>
      </p:sp>
      <p:sp>
        <p:nvSpPr>
          <p:cNvPr id="379939" name="Rectangle 35"/>
          <p:cNvSpPr>
            <a:spLocks noChangeArrowheads="1"/>
          </p:cNvSpPr>
          <p:nvPr/>
        </p:nvSpPr>
        <p:spPr bwMode="auto">
          <a:xfrm>
            <a:off x="3663157" y="1625377"/>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区 分 服 务</a:t>
            </a:r>
          </a:p>
        </p:txBody>
      </p:sp>
      <p:sp>
        <p:nvSpPr>
          <p:cNvPr id="379940" name="Rectangle 36"/>
          <p:cNvSpPr>
            <a:spLocks noChangeArrowheads="1"/>
          </p:cNvSpPr>
          <p:nvPr/>
        </p:nvSpPr>
        <p:spPr bwMode="auto">
          <a:xfrm>
            <a:off x="7049427" y="162537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总   长   度</a:t>
            </a:r>
          </a:p>
        </p:txBody>
      </p:sp>
      <p:sp>
        <p:nvSpPr>
          <p:cNvPr id="379941" name="Rectangle 37"/>
          <p:cNvSpPr>
            <a:spLocks noChangeArrowheads="1"/>
          </p:cNvSpPr>
          <p:nvPr/>
        </p:nvSpPr>
        <p:spPr bwMode="auto">
          <a:xfrm>
            <a:off x="7343511" y="210162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片   偏   移</a:t>
            </a:r>
          </a:p>
        </p:txBody>
      </p:sp>
      <p:sp>
        <p:nvSpPr>
          <p:cNvPr id="379942" name="Rectangle 38"/>
          <p:cNvSpPr>
            <a:spLocks noChangeArrowheads="1"/>
          </p:cNvSpPr>
          <p:nvPr/>
        </p:nvSpPr>
        <p:spPr bwMode="auto">
          <a:xfrm>
            <a:off x="8127736" y="3835177"/>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itchFamily="2" charset="-122"/>
              </a:rPr>
              <a:t>填    充</a:t>
            </a:r>
          </a:p>
        </p:txBody>
      </p:sp>
      <p:sp>
        <p:nvSpPr>
          <p:cNvPr id="379943" name="Rectangle 39"/>
          <p:cNvSpPr>
            <a:spLocks noChangeArrowheads="1"/>
          </p:cNvSpPr>
          <p:nvPr/>
        </p:nvSpPr>
        <p:spPr bwMode="auto">
          <a:xfrm>
            <a:off x="6419983" y="2506440"/>
            <a:ext cx="23195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   部   检   验   和</a:t>
            </a:r>
          </a:p>
        </p:txBody>
      </p:sp>
      <p:sp>
        <p:nvSpPr>
          <p:cNvPr id="379944" name="Rectangle 40"/>
          <p:cNvSpPr>
            <a:spLocks noChangeArrowheads="1"/>
          </p:cNvSpPr>
          <p:nvPr/>
        </p:nvSpPr>
        <p:spPr bwMode="auto">
          <a:xfrm>
            <a:off x="4784461" y="296522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源   地   址</a:t>
            </a:r>
          </a:p>
        </p:txBody>
      </p:sp>
      <p:sp>
        <p:nvSpPr>
          <p:cNvPr id="379945" name="Rectangle 41"/>
          <p:cNvSpPr>
            <a:spLocks noChangeArrowheads="1"/>
          </p:cNvSpPr>
          <p:nvPr/>
        </p:nvSpPr>
        <p:spPr bwMode="auto">
          <a:xfrm>
            <a:off x="4507575" y="340655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目   的   地   址</a:t>
            </a:r>
          </a:p>
        </p:txBody>
      </p:sp>
      <p:sp>
        <p:nvSpPr>
          <p:cNvPr id="379946" name="Rectangle 42"/>
          <p:cNvSpPr>
            <a:spLocks noChangeArrowheads="1"/>
          </p:cNvSpPr>
          <p:nvPr/>
        </p:nvSpPr>
        <p:spPr bwMode="auto">
          <a:xfrm>
            <a:off x="2414588" y="3835177"/>
            <a:ext cx="41742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itchFamily="2" charset="-122"/>
              </a:rPr>
              <a:t>可   选   字   段  （长   度   可   变）</a:t>
            </a:r>
          </a:p>
        </p:txBody>
      </p:sp>
      <p:sp>
        <p:nvSpPr>
          <p:cNvPr id="379947" name="Rectangle 43"/>
          <p:cNvSpPr>
            <a:spLocks noChangeArrowheads="1"/>
          </p:cNvSpPr>
          <p:nvPr/>
        </p:nvSpPr>
        <p:spPr bwMode="auto">
          <a:xfrm>
            <a:off x="658681" y="119675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位</a:t>
            </a:r>
          </a:p>
        </p:txBody>
      </p:sp>
      <p:sp>
        <p:nvSpPr>
          <p:cNvPr id="379948" name="Rectangle 44"/>
          <p:cNvSpPr>
            <a:spLocks noChangeArrowheads="1"/>
          </p:cNvSpPr>
          <p:nvPr/>
        </p:nvSpPr>
        <p:spPr bwMode="auto">
          <a:xfrm>
            <a:off x="2170378" y="1606327"/>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首部长度</a:t>
            </a:r>
          </a:p>
        </p:txBody>
      </p:sp>
      <p:grpSp>
        <p:nvGrpSpPr>
          <p:cNvPr id="379950" name="Group 46"/>
          <p:cNvGrpSpPr>
            <a:grpSpLocks/>
          </p:cNvGrpSpPr>
          <p:nvPr/>
        </p:nvGrpSpPr>
        <p:grpSpPr bwMode="auto">
          <a:xfrm>
            <a:off x="1159140" y="3976465"/>
            <a:ext cx="142743" cy="69850"/>
            <a:chOff x="833" y="3024"/>
            <a:chExt cx="78" cy="51"/>
          </a:xfrm>
        </p:grpSpPr>
        <p:sp>
          <p:nvSpPr>
            <p:cNvPr id="379951"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2" name="Line 48"/>
            <p:cNvSpPr>
              <a:spLocks noChangeShapeType="1"/>
            </p:cNvSpPr>
            <p:nvPr/>
          </p:nvSpPr>
          <p:spPr bwMode="auto">
            <a:xfrm>
              <a:off x="839" y="3030"/>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3" name="Line 49"/>
            <p:cNvSpPr>
              <a:spLocks noChangeShapeType="1"/>
            </p:cNvSpPr>
            <p:nvPr/>
          </p:nvSpPr>
          <p:spPr bwMode="auto">
            <a:xfrm>
              <a:off x="839" y="3075"/>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379954" name="Group 50"/>
          <p:cNvGrpSpPr>
            <a:grpSpLocks/>
          </p:cNvGrpSpPr>
          <p:nvPr/>
        </p:nvGrpSpPr>
        <p:grpSpPr bwMode="auto">
          <a:xfrm>
            <a:off x="9682428" y="3985991"/>
            <a:ext cx="142743" cy="66675"/>
            <a:chOff x="5432" y="3030"/>
            <a:chExt cx="78" cy="51"/>
          </a:xfrm>
        </p:grpSpPr>
        <p:sp>
          <p:nvSpPr>
            <p:cNvPr id="3799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6" name="Line 52"/>
            <p:cNvSpPr>
              <a:spLocks noChangeShapeType="1"/>
            </p:cNvSpPr>
            <p:nvPr/>
          </p:nvSpPr>
          <p:spPr bwMode="auto">
            <a:xfrm>
              <a:off x="5438" y="3036"/>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7" name="Line 53"/>
            <p:cNvSpPr>
              <a:spLocks noChangeShapeType="1"/>
            </p:cNvSpPr>
            <p:nvPr/>
          </p:nvSpPr>
          <p:spPr bwMode="auto">
            <a:xfrm>
              <a:off x="5438" y="3081"/>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379979" name="Rectangle 75"/>
          <p:cNvSpPr>
            <a:spLocks noChangeArrowheads="1"/>
          </p:cNvSpPr>
          <p:nvPr/>
        </p:nvSpPr>
        <p:spPr bwMode="auto">
          <a:xfrm>
            <a:off x="4129220" y="4378102"/>
            <a:ext cx="3150658"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itchFamily="2" charset="-122"/>
              </a:rPr>
              <a:t>数       据       部       分</a:t>
            </a:r>
          </a:p>
        </p:txBody>
      </p:sp>
      <p:grpSp>
        <p:nvGrpSpPr>
          <p:cNvPr id="379998" name="Group 94"/>
          <p:cNvGrpSpPr>
            <a:grpSpLocks/>
          </p:cNvGrpSpPr>
          <p:nvPr/>
        </p:nvGrpSpPr>
        <p:grpSpPr bwMode="auto">
          <a:xfrm>
            <a:off x="265981" y="1569816"/>
            <a:ext cx="438547" cy="2663825"/>
            <a:chOff x="111" y="845"/>
            <a:chExt cx="255" cy="1678"/>
          </a:xfrm>
        </p:grpSpPr>
        <p:sp>
          <p:nvSpPr>
            <p:cNvPr id="379993" name="Line 89"/>
            <p:cNvSpPr>
              <a:spLocks noChangeShapeType="1"/>
            </p:cNvSpPr>
            <p:nvPr/>
          </p:nvSpPr>
          <p:spPr bwMode="auto">
            <a:xfrm>
              <a:off x="249" y="845"/>
              <a:ext cx="0" cy="1678"/>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79982" name="Rectangle 78"/>
            <p:cNvSpPr>
              <a:spLocks noChangeArrowheads="1"/>
            </p:cNvSpPr>
            <p:nvPr/>
          </p:nvSpPr>
          <p:spPr bwMode="auto">
            <a:xfrm>
              <a:off x="111" y="1389"/>
              <a:ext cx="255" cy="4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a:t>
              </a:r>
            </a:p>
            <a:p>
              <a:pPr defTabSz="762000" eaLnBrk="0" hangingPunct="0"/>
              <a:r>
                <a:rPr kumimoji="1" lang="zh-CN" altLang="en-US" sz="2000" b="1">
                  <a:solidFill>
                    <a:srgbClr val="0000CC"/>
                  </a:solidFill>
                  <a:latin typeface="+mn-lt"/>
                  <a:ea typeface="黑体" pitchFamily="2" charset="-122"/>
                </a:rPr>
                <a:t>部</a:t>
              </a:r>
            </a:p>
          </p:txBody>
        </p:sp>
      </p:grpSp>
      <p:sp>
        <p:nvSpPr>
          <p:cNvPr id="380001" name="AutoShape 97"/>
          <p:cNvSpPr>
            <a:spLocks/>
          </p:cNvSpPr>
          <p:nvPr/>
        </p:nvSpPr>
        <p:spPr bwMode="auto">
          <a:xfrm>
            <a:off x="998834" y="1641252"/>
            <a:ext cx="180579" cy="2160588"/>
          </a:xfrm>
          <a:prstGeom prst="leftBrace">
            <a:avLst>
              <a:gd name="adj1" fmla="val 108016"/>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57" name="组合 56"/>
          <p:cNvGrpSpPr/>
          <p:nvPr/>
        </p:nvGrpSpPr>
        <p:grpSpPr>
          <a:xfrm>
            <a:off x="1144243" y="2466753"/>
            <a:ext cx="6932988" cy="3494880"/>
            <a:chOff x="1144243" y="2238376"/>
            <a:chExt cx="6932988" cy="3494880"/>
          </a:xfrm>
        </p:grpSpPr>
        <p:sp>
          <p:nvSpPr>
            <p:cNvPr id="58" name="Text Box 74"/>
            <p:cNvSpPr txBox="1">
              <a:spLocks noChangeArrowheads="1"/>
            </p:cNvSpPr>
            <p:nvPr/>
          </p:nvSpPr>
          <p:spPr bwMode="auto">
            <a:xfrm>
              <a:off x="1144243" y="4902259"/>
              <a:ext cx="69329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a:defRPr sz="2400" b="1">
                  <a:solidFill>
                    <a:srgbClr val="0000CC"/>
                  </a:solidFill>
                  <a:latin typeface="+mn-lt"/>
                  <a:ea typeface="黑体" pitchFamily="2" charset="-122"/>
                </a:defRPr>
              </a:lvl1pPr>
            </a:lstStyle>
            <a:p>
              <a:r>
                <a:rPr lang="zh-CN" altLang="en-US" dirty="0"/>
                <a:t>生存时间</a:t>
              </a:r>
              <a:r>
                <a:rPr lang="en-US" altLang="zh-CN" dirty="0"/>
                <a:t>——</a:t>
              </a:r>
              <a:r>
                <a:rPr lang="zh-CN" altLang="en-US" dirty="0"/>
                <a:t>占</a:t>
              </a:r>
              <a:r>
                <a:rPr lang="en-US" altLang="zh-CN" dirty="0"/>
                <a:t>8 </a:t>
              </a:r>
              <a:r>
                <a:rPr lang="zh-CN" altLang="en-US" dirty="0"/>
                <a:t>位，记为 </a:t>
              </a:r>
              <a:r>
                <a:rPr lang="en-US" altLang="zh-CN" dirty="0"/>
                <a:t>TTL (Time To Live)</a:t>
              </a:r>
              <a:r>
                <a:rPr lang="zh-CN" altLang="en-US" dirty="0"/>
                <a:t>，</a:t>
              </a:r>
              <a:endParaRPr lang="en-US" altLang="zh-CN" dirty="0"/>
            </a:p>
            <a:p>
              <a:r>
                <a:rPr lang="zh-CN" altLang="en-US" dirty="0"/>
                <a:t>指示数据报在网络中可通过的路由器数的最大值。</a:t>
              </a:r>
            </a:p>
          </p:txBody>
        </p:sp>
        <p:sp>
          <p:nvSpPr>
            <p:cNvPr id="59" name="Rectangle 75"/>
            <p:cNvSpPr>
              <a:spLocks noChangeArrowheads="1"/>
            </p:cNvSpPr>
            <p:nvPr/>
          </p:nvSpPr>
          <p:spPr bwMode="auto">
            <a:xfrm>
              <a:off x="1209014" y="2238376"/>
              <a:ext cx="2117063" cy="481013"/>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 name="标题 4"/>
          <p:cNvSpPr>
            <a:spLocks noGrp="1"/>
          </p:cNvSpPr>
          <p:nvPr>
            <p:ph type="title"/>
          </p:nvPr>
        </p:nvSpPr>
        <p:spPr/>
        <p:txBody>
          <a:bodyPr/>
          <a:lstStyle/>
          <a:p>
            <a:r>
              <a:rPr lang="en-US" altLang="zh-CN" sz="3600" dirty="0"/>
              <a:t>1.  IP </a:t>
            </a:r>
            <a:r>
              <a:rPr lang="zh-CN" altLang="en-US" sz="3600" dirty="0"/>
              <a:t>数据报首部的固定部分中的各字段 </a:t>
            </a:r>
          </a:p>
        </p:txBody>
      </p:sp>
    </p:spTree>
    <p:extLst>
      <p:ext uri="{BB962C8B-B14F-4D97-AF65-F5344CB8AC3E}">
        <p14:creationId xmlns:p14="http://schemas.microsoft.com/office/powerpoint/2010/main" val="42046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4000" fill="hold" nodeType="clickEffect">
                                  <p:stCondLst>
                                    <p:cond delay="0"/>
                                  </p:stCondLst>
                                  <p:childTnLst>
                                    <p:anim calcmode="discrete" valueType="str">
                                      <p:cBhvr>
                                        <p:cTn id="6"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49" name="Rectangle 45"/>
          <p:cNvSpPr>
            <a:spLocks noChangeArrowheads="1"/>
          </p:cNvSpPr>
          <p:nvPr/>
        </p:nvSpPr>
        <p:spPr bwMode="auto">
          <a:xfrm>
            <a:off x="632520" y="2013545"/>
            <a:ext cx="43922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000" b="1">
                <a:solidFill>
                  <a:srgbClr val="0000CC"/>
                </a:solidFill>
                <a:latin typeface="+mn-lt"/>
                <a:ea typeface="黑体" pitchFamily="2" charset="-122"/>
              </a:rPr>
              <a:t>固</a:t>
            </a:r>
          </a:p>
          <a:p>
            <a:pPr defTabSz="762000" eaLnBrk="0" hangingPunct="0">
              <a:lnSpc>
                <a:spcPct val="90000"/>
              </a:lnSpc>
            </a:pPr>
            <a:r>
              <a:rPr kumimoji="1" lang="zh-CN" altLang="en-US" sz="2000" b="1">
                <a:solidFill>
                  <a:srgbClr val="0000CC"/>
                </a:solidFill>
                <a:latin typeface="+mn-lt"/>
                <a:ea typeface="黑体" pitchFamily="2" charset="-122"/>
              </a:rPr>
              <a:t>定</a:t>
            </a:r>
          </a:p>
          <a:p>
            <a:pPr defTabSz="762000" eaLnBrk="0" hangingPunct="0">
              <a:lnSpc>
                <a:spcPct val="90000"/>
              </a:lnSpc>
            </a:pPr>
            <a:r>
              <a:rPr kumimoji="1" lang="zh-CN" altLang="en-US" sz="2000" b="1">
                <a:solidFill>
                  <a:srgbClr val="0000CC"/>
                </a:solidFill>
                <a:latin typeface="+mn-lt"/>
                <a:ea typeface="黑体" pitchFamily="2" charset="-122"/>
              </a:rPr>
              <a:t>部</a:t>
            </a:r>
          </a:p>
          <a:p>
            <a:pPr defTabSz="762000" eaLnBrk="0" hangingPunct="0">
              <a:lnSpc>
                <a:spcPct val="90000"/>
              </a:lnSpc>
            </a:pPr>
            <a:r>
              <a:rPr kumimoji="1" lang="zh-CN" altLang="en-US" sz="2000" b="1">
                <a:solidFill>
                  <a:srgbClr val="0000CC"/>
                </a:solidFill>
                <a:latin typeface="+mn-lt"/>
                <a:ea typeface="黑体" pitchFamily="2" charset="-122"/>
              </a:rPr>
              <a:t>分</a:t>
            </a:r>
          </a:p>
        </p:txBody>
      </p:sp>
      <p:sp>
        <p:nvSpPr>
          <p:cNvPr id="379958" name="Rectangle 54"/>
          <p:cNvSpPr>
            <a:spLocks noChangeArrowheads="1"/>
          </p:cNvSpPr>
          <p:nvPr/>
        </p:nvSpPr>
        <p:spPr bwMode="auto">
          <a:xfrm>
            <a:off x="507339" y="3669307"/>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可变</a:t>
            </a:r>
          </a:p>
          <a:p>
            <a:pPr defTabSz="762000" eaLnBrk="0" hangingPunct="0"/>
            <a:r>
              <a:rPr kumimoji="1" lang="zh-CN" altLang="en-US" sz="2000" b="1">
                <a:solidFill>
                  <a:srgbClr val="0000CC"/>
                </a:solidFill>
                <a:latin typeface="+mn-lt"/>
                <a:ea typeface="黑体" pitchFamily="2" charset="-122"/>
              </a:rPr>
              <a:t>部分</a:t>
            </a:r>
          </a:p>
        </p:txBody>
      </p:sp>
      <p:sp>
        <p:nvSpPr>
          <p:cNvPr id="379912" name="Rectangle 8"/>
          <p:cNvSpPr>
            <a:spLocks noChangeArrowheads="1"/>
          </p:cNvSpPr>
          <p:nvPr/>
        </p:nvSpPr>
        <p:spPr bwMode="auto">
          <a:xfrm>
            <a:off x="3351875" y="1611908"/>
            <a:ext cx="2130821" cy="4349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4" name="Rectangle 10"/>
          <p:cNvSpPr>
            <a:spLocks noChangeArrowheads="1"/>
          </p:cNvSpPr>
          <p:nvPr/>
        </p:nvSpPr>
        <p:spPr bwMode="auto">
          <a:xfrm>
            <a:off x="1231371" y="1602382"/>
            <a:ext cx="8519848" cy="2643188"/>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5" name="Rectangle 11"/>
          <p:cNvSpPr>
            <a:spLocks noChangeArrowheads="1"/>
          </p:cNvSpPr>
          <p:nvPr/>
        </p:nvSpPr>
        <p:spPr bwMode="auto">
          <a:xfrm>
            <a:off x="1246850" y="4256682"/>
            <a:ext cx="8485452" cy="681038"/>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6" name="Line 12"/>
          <p:cNvSpPr>
            <a:spLocks noChangeShapeType="1"/>
          </p:cNvSpPr>
          <p:nvPr/>
        </p:nvSpPr>
        <p:spPr bwMode="auto">
          <a:xfrm>
            <a:off x="1226212" y="2053232"/>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7" name="Line 13"/>
          <p:cNvSpPr>
            <a:spLocks noChangeShapeType="1"/>
          </p:cNvSpPr>
          <p:nvPr/>
        </p:nvSpPr>
        <p:spPr bwMode="auto">
          <a:xfrm>
            <a:off x="1226212" y="2496145"/>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8" name="Line 14"/>
          <p:cNvSpPr>
            <a:spLocks noChangeShapeType="1"/>
          </p:cNvSpPr>
          <p:nvPr/>
        </p:nvSpPr>
        <p:spPr bwMode="auto">
          <a:xfrm>
            <a:off x="1226212" y="2940645"/>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9" name="Line 15"/>
          <p:cNvSpPr>
            <a:spLocks noChangeShapeType="1"/>
          </p:cNvSpPr>
          <p:nvPr/>
        </p:nvSpPr>
        <p:spPr bwMode="auto">
          <a:xfrm>
            <a:off x="1226212" y="3378795"/>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0" name="Line 16"/>
          <p:cNvSpPr>
            <a:spLocks noChangeShapeType="1"/>
          </p:cNvSpPr>
          <p:nvPr/>
        </p:nvSpPr>
        <p:spPr bwMode="auto">
          <a:xfrm>
            <a:off x="1226212" y="3823295"/>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1" name="Line 17"/>
          <p:cNvSpPr>
            <a:spLocks noChangeShapeType="1"/>
          </p:cNvSpPr>
          <p:nvPr/>
        </p:nvSpPr>
        <p:spPr bwMode="auto">
          <a:xfrm>
            <a:off x="2275285" y="1610320"/>
            <a:ext cx="0" cy="442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2" name="Line 18"/>
          <p:cNvSpPr>
            <a:spLocks noChangeShapeType="1"/>
          </p:cNvSpPr>
          <p:nvPr/>
        </p:nvSpPr>
        <p:spPr bwMode="auto">
          <a:xfrm>
            <a:off x="3341556" y="1610320"/>
            <a:ext cx="0" cy="442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3" name="Line 19"/>
          <p:cNvSpPr>
            <a:spLocks noChangeShapeType="1"/>
          </p:cNvSpPr>
          <p:nvPr/>
        </p:nvSpPr>
        <p:spPr bwMode="auto">
          <a:xfrm>
            <a:off x="3341556" y="2505670"/>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4" name="Line 20"/>
          <p:cNvSpPr>
            <a:spLocks noChangeShapeType="1"/>
          </p:cNvSpPr>
          <p:nvPr/>
        </p:nvSpPr>
        <p:spPr bwMode="auto">
          <a:xfrm>
            <a:off x="5479256" y="1610320"/>
            <a:ext cx="0" cy="1327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5" name="Line 21"/>
          <p:cNvSpPr>
            <a:spLocks noChangeShapeType="1"/>
          </p:cNvSpPr>
          <p:nvPr/>
        </p:nvSpPr>
        <p:spPr bwMode="auto">
          <a:xfrm flipV="1">
            <a:off x="7615238" y="3818532"/>
            <a:ext cx="0" cy="4413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6" name="Line 22"/>
          <p:cNvSpPr>
            <a:spLocks noChangeShapeType="1"/>
          </p:cNvSpPr>
          <p:nvPr/>
        </p:nvSpPr>
        <p:spPr bwMode="auto">
          <a:xfrm>
            <a:off x="6347752" y="2062757"/>
            <a:ext cx="0" cy="4333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7" name="Rectangle 23"/>
          <p:cNvSpPr>
            <a:spLocks noChangeArrowheads="1"/>
          </p:cNvSpPr>
          <p:nvPr/>
        </p:nvSpPr>
        <p:spPr bwMode="auto">
          <a:xfrm>
            <a:off x="1169459" y="122297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a:t>
            </a:r>
          </a:p>
        </p:txBody>
      </p:sp>
      <p:sp>
        <p:nvSpPr>
          <p:cNvPr id="379928" name="Rectangle 24"/>
          <p:cNvSpPr>
            <a:spLocks noChangeArrowheads="1"/>
          </p:cNvSpPr>
          <p:nvPr/>
        </p:nvSpPr>
        <p:spPr bwMode="auto">
          <a:xfrm>
            <a:off x="2182416" y="122297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4</a:t>
            </a:r>
          </a:p>
        </p:txBody>
      </p:sp>
      <p:sp>
        <p:nvSpPr>
          <p:cNvPr id="379929" name="Rectangle 25"/>
          <p:cNvSpPr>
            <a:spLocks noChangeArrowheads="1"/>
          </p:cNvSpPr>
          <p:nvPr/>
        </p:nvSpPr>
        <p:spPr bwMode="auto">
          <a:xfrm>
            <a:off x="3260726" y="122297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8</a:t>
            </a:r>
          </a:p>
        </p:txBody>
      </p:sp>
      <p:sp>
        <p:nvSpPr>
          <p:cNvPr id="379930" name="Rectangle 26"/>
          <p:cNvSpPr>
            <a:spLocks noChangeArrowheads="1"/>
          </p:cNvSpPr>
          <p:nvPr/>
        </p:nvSpPr>
        <p:spPr bwMode="auto">
          <a:xfrm>
            <a:off x="5374350" y="122297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16</a:t>
            </a:r>
          </a:p>
        </p:txBody>
      </p:sp>
      <p:sp>
        <p:nvSpPr>
          <p:cNvPr id="379931" name="Rectangle 27"/>
          <p:cNvSpPr>
            <a:spLocks noChangeArrowheads="1"/>
          </p:cNvSpPr>
          <p:nvPr/>
        </p:nvSpPr>
        <p:spPr bwMode="auto">
          <a:xfrm>
            <a:off x="6237685" y="122297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19</a:t>
            </a:r>
          </a:p>
        </p:txBody>
      </p:sp>
      <p:sp>
        <p:nvSpPr>
          <p:cNvPr id="379932" name="Rectangle 28"/>
          <p:cNvSpPr>
            <a:spLocks noChangeArrowheads="1"/>
          </p:cNvSpPr>
          <p:nvPr/>
        </p:nvSpPr>
        <p:spPr bwMode="auto">
          <a:xfrm>
            <a:off x="7510331" y="122297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24</a:t>
            </a:r>
          </a:p>
        </p:txBody>
      </p:sp>
      <p:sp>
        <p:nvSpPr>
          <p:cNvPr id="379933" name="Rectangle 29"/>
          <p:cNvSpPr>
            <a:spLocks noChangeArrowheads="1"/>
          </p:cNvSpPr>
          <p:nvPr/>
        </p:nvSpPr>
        <p:spPr bwMode="auto">
          <a:xfrm>
            <a:off x="9365986" y="122297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31</a:t>
            </a:r>
          </a:p>
        </p:txBody>
      </p:sp>
      <p:sp>
        <p:nvSpPr>
          <p:cNvPr id="379934" name="Rectangle 30"/>
          <p:cNvSpPr>
            <a:spLocks noChangeArrowheads="1"/>
          </p:cNvSpPr>
          <p:nvPr/>
        </p:nvSpPr>
        <p:spPr bwMode="auto">
          <a:xfrm>
            <a:off x="1331120" y="1637307"/>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版 本</a:t>
            </a:r>
          </a:p>
        </p:txBody>
      </p:sp>
      <p:sp>
        <p:nvSpPr>
          <p:cNvPr id="379935" name="Rectangle 31"/>
          <p:cNvSpPr>
            <a:spLocks noChangeArrowheads="1"/>
          </p:cNvSpPr>
          <p:nvPr/>
        </p:nvSpPr>
        <p:spPr bwMode="auto">
          <a:xfrm>
            <a:off x="5542889" y="2113557"/>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标志</a:t>
            </a:r>
          </a:p>
        </p:txBody>
      </p:sp>
      <p:sp>
        <p:nvSpPr>
          <p:cNvPr id="379936" name="Rectangle 32"/>
          <p:cNvSpPr>
            <a:spLocks noChangeArrowheads="1"/>
          </p:cNvSpPr>
          <p:nvPr/>
        </p:nvSpPr>
        <p:spPr bwMode="auto">
          <a:xfrm>
            <a:off x="1544374" y="2518370"/>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生 存 时 间</a:t>
            </a:r>
          </a:p>
        </p:txBody>
      </p:sp>
      <p:sp>
        <p:nvSpPr>
          <p:cNvPr id="379937" name="Rectangle 33"/>
          <p:cNvSpPr>
            <a:spLocks noChangeArrowheads="1"/>
          </p:cNvSpPr>
          <p:nvPr/>
        </p:nvSpPr>
        <p:spPr bwMode="auto">
          <a:xfrm>
            <a:off x="3852334" y="2518370"/>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协    议</a:t>
            </a:r>
          </a:p>
        </p:txBody>
      </p:sp>
      <p:sp>
        <p:nvSpPr>
          <p:cNvPr id="379938" name="Rectangle 34"/>
          <p:cNvSpPr>
            <a:spLocks noChangeArrowheads="1"/>
          </p:cNvSpPr>
          <p:nvPr/>
        </p:nvSpPr>
        <p:spPr bwMode="auto">
          <a:xfrm>
            <a:off x="2784344" y="2113557"/>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标    识</a:t>
            </a:r>
          </a:p>
        </p:txBody>
      </p:sp>
      <p:sp>
        <p:nvSpPr>
          <p:cNvPr id="379939" name="Rectangle 35"/>
          <p:cNvSpPr>
            <a:spLocks noChangeArrowheads="1"/>
          </p:cNvSpPr>
          <p:nvPr/>
        </p:nvSpPr>
        <p:spPr bwMode="auto">
          <a:xfrm>
            <a:off x="3663157" y="1637307"/>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区 分 服 务</a:t>
            </a:r>
          </a:p>
        </p:txBody>
      </p:sp>
      <p:sp>
        <p:nvSpPr>
          <p:cNvPr id="379940" name="Rectangle 36"/>
          <p:cNvSpPr>
            <a:spLocks noChangeArrowheads="1"/>
          </p:cNvSpPr>
          <p:nvPr/>
        </p:nvSpPr>
        <p:spPr bwMode="auto">
          <a:xfrm>
            <a:off x="7049427" y="163730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总   长   度</a:t>
            </a:r>
          </a:p>
        </p:txBody>
      </p:sp>
      <p:sp>
        <p:nvSpPr>
          <p:cNvPr id="379941" name="Rectangle 37"/>
          <p:cNvSpPr>
            <a:spLocks noChangeArrowheads="1"/>
          </p:cNvSpPr>
          <p:nvPr/>
        </p:nvSpPr>
        <p:spPr bwMode="auto">
          <a:xfrm>
            <a:off x="7343511" y="211355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片   偏   移</a:t>
            </a:r>
          </a:p>
        </p:txBody>
      </p:sp>
      <p:sp>
        <p:nvSpPr>
          <p:cNvPr id="379942" name="Rectangle 38"/>
          <p:cNvSpPr>
            <a:spLocks noChangeArrowheads="1"/>
          </p:cNvSpPr>
          <p:nvPr/>
        </p:nvSpPr>
        <p:spPr bwMode="auto">
          <a:xfrm>
            <a:off x="8127736" y="3847107"/>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itchFamily="2" charset="-122"/>
              </a:rPr>
              <a:t>填    充</a:t>
            </a:r>
          </a:p>
        </p:txBody>
      </p:sp>
      <p:sp>
        <p:nvSpPr>
          <p:cNvPr id="379943" name="Rectangle 39"/>
          <p:cNvSpPr>
            <a:spLocks noChangeArrowheads="1"/>
          </p:cNvSpPr>
          <p:nvPr/>
        </p:nvSpPr>
        <p:spPr bwMode="auto">
          <a:xfrm>
            <a:off x="6419983" y="2518370"/>
            <a:ext cx="23195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   部   检   验   和</a:t>
            </a:r>
          </a:p>
        </p:txBody>
      </p:sp>
      <p:sp>
        <p:nvSpPr>
          <p:cNvPr id="379944" name="Rectangle 40"/>
          <p:cNvSpPr>
            <a:spLocks noChangeArrowheads="1"/>
          </p:cNvSpPr>
          <p:nvPr/>
        </p:nvSpPr>
        <p:spPr bwMode="auto">
          <a:xfrm>
            <a:off x="4784461" y="297715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源   地   址</a:t>
            </a:r>
          </a:p>
        </p:txBody>
      </p:sp>
      <p:sp>
        <p:nvSpPr>
          <p:cNvPr id="379945" name="Rectangle 41"/>
          <p:cNvSpPr>
            <a:spLocks noChangeArrowheads="1"/>
          </p:cNvSpPr>
          <p:nvPr/>
        </p:nvSpPr>
        <p:spPr bwMode="auto">
          <a:xfrm>
            <a:off x="4507575" y="341848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目   的   地   址</a:t>
            </a:r>
          </a:p>
        </p:txBody>
      </p:sp>
      <p:sp>
        <p:nvSpPr>
          <p:cNvPr id="379946" name="Rectangle 42"/>
          <p:cNvSpPr>
            <a:spLocks noChangeArrowheads="1"/>
          </p:cNvSpPr>
          <p:nvPr/>
        </p:nvSpPr>
        <p:spPr bwMode="auto">
          <a:xfrm>
            <a:off x="2414588" y="3847107"/>
            <a:ext cx="41742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itchFamily="2" charset="-122"/>
              </a:rPr>
              <a:t>可   选   字   段  （长   度   可   变）</a:t>
            </a:r>
          </a:p>
        </p:txBody>
      </p:sp>
      <p:sp>
        <p:nvSpPr>
          <p:cNvPr id="379947" name="Rectangle 43"/>
          <p:cNvSpPr>
            <a:spLocks noChangeArrowheads="1"/>
          </p:cNvSpPr>
          <p:nvPr/>
        </p:nvSpPr>
        <p:spPr bwMode="auto">
          <a:xfrm>
            <a:off x="658681" y="120868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位</a:t>
            </a:r>
          </a:p>
        </p:txBody>
      </p:sp>
      <p:sp>
        <p:nvSpPr>
          <p:cNvPr id="379948" name="Rectangle 44"/>
          <p:cNvSpPr>
            <a:spLocks noChangeArrowheads="1"/>
          </p:cNvSpPr>
          <p:nvPr/>
        </p:nvSpPr>
        <p:spPr bwMode="auto">
          <a:xfrm>
            <a:off x="2170378" y="1618257"/>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首部长度</a:t>
            </a:r>
          </a:p>
        </p:txBody>
      </p:sp>
      <p:grpSp>
        <p:nvGrpSpPr>
          <p:cNvPr id="379950" name="Group 46"/>
          <p:cNvGrpSpPr>
            <a:grpSpLocks/>
          </p:cNvGrpSpPr>
          <p:nvPr/>
        </p:nvGrpSpPr>
        <p:grpSpPr bwMode="auto">
          <a:xfrm>
            <a:off x="1159140" y="3988395"/>
            <a:ext cx="142743" cy="69850"/>
            <a:chOff x="833" y="3024"/>
            <a:chExt cx="78" cy="51"/>
          </a:xfrm>
        </p:grpSpPr>
        <p:sp>
          <p:nvSpPr>
            <p:cNvPr id="379951"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2" name="Line 48"/>
            <p:cNvSpPr>
              <a:spLocks noChangeShapeType="1"/>
            </p:cNvSpPr>
            <p:nvPr/>
          </p:nvSpPr>
          <p:spPr bwMode="auto">
            <a:xfrm>
              <a:off x="839" y="3030"/>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3" name="Line 49"/>
            <p:cNvSpPr>
              <a:spLocks noChangeShapeType="1"/>
            </p:cNvSpPr>
            <p:nvPr/>
          </p:nvSpPr>
          <p:spPr bwMode="auto">
            <a:xfrm>
              <a:off x="839" y="3075"/>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379954" name="Group 50"/>
          <p:cNvGrpSpPr>
            <a:grpSpLocks/>
          </p:cNvGrpSpPr>
          <p:nvPr/>
        </p:nvGrpSpPr>
        <p:grpSpPr bwMode="auto">
          <a:xfrm>
            <a:off x="9682428" y="3997921"/>
            <a:ext cx="142743" cy="66675"/>
            <a:chOff x="5432" y="3030"/>
            <a:chExt cx="78" cy="51"/>
          </a:xfrm>
        </p:grpSpPr>
        <p:sp>
          <p:nvSpPr>
            <p:cNvPr id="3799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6" name="Line 52"/>
            <p:cNvSpPr>
              <a:spLocks noChangeShapeType="1"/>
            </p:cNvSpPr>
            <p:nvPr/>
          </p:nvSpPr>
          <p:spPr bwMode="auto">
            <a:xfrm>
              <a:off x="5438" y="3036"/>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7" name="Line 53"/>
            <p:cNvSpPr>
              <a:spLocks noChangeShapeType="1"/>
            </p:cNvSpPr>
            <p:nvPr/>
          </p:nvSpPr>
          <p:spPr bwMode="auto">
            <a:xfrm>
              <a:off x="5438" y="3081"/>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379979" name="Rectangle 75"/>
          <p:cNvSpPr>
            <a:spLocks noChangeArrowheads="1"/>
          </p:cNvSpPr>
          <p:nvPr/>
        </p:nvSpPr>
        <p:spPr bwMode="auto">
          <a:xfrm>
            <a:off x="4129220" y="4390032"/>
            <a:ext cx="3150658"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itchFamily="2" charset="-122"/>
              </a:rPr>
              <a:t>数       据       部       分</a:t>
            </a:r>
          </a:p>
        </p:txBody>
      </p:sp>
      <p:grpSp>
        <p:nvGrpSpPr>
          <p:cNvPr id="379998" name="Group 94"/>
          <p:cNvGrpSpPr>
            <a:grpSpLocks/>
          </p:cNvGrpSpPr>
          <p:nvPr/>
        </p:nvGrpSpPr>
        <p:grpSpPr bwMode="auto">
          <a:xfrm>
            <a:off x="265981" y="1581746"/>
            <a:ext cx="438547" cy="2663825"/>
            <a:chOff x="111" y="845"/>
            <a:chExt cx="255" cy="1678"/>
          </a:xfrm>
        </p:grpSpPr>
        <p:sp>
          <p:nvSpPr>
            <p:cNvPr id="379993" name="Line 89"/>
            <p:cNvSpPr>
              <a:spLocks noChangeShapeType="1"/>
            </p:cNvSpPr>
            <p:nvPr/>
          </p:nvSpPr>
          <p:spPr bwMode="auto">
            <a:xfrm>
              <a:off x="249" y="845"/>
              <a:ext cx="0" cy="1678"/>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79982" name="Rectangle 78"/>
            <p:cNvSpPr>
              <a:spLocks noChangeArrowheads="1"/>
            </p:cNvSpPr>
            <p:nvPr/>
          </p:nvSpPr>
          <p:spPr bwMode="auto">
            <a:xfrm>
              <a:off x="111" y="1389"/>
              <a:ext cx="255" cy="4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a:t>
              </a:r>
            </a:p>
            <a:p>
              <a:pPr defTabSz="762000" eaLnBrk="0" hangingPunct="0"/>
              <a:r>
                <a:rPr kumimoji="1" lang="zh-CN" altLang="en-US" sz="2000" b="1">
                  <a:solidFill>
                    <a:srgbClr val="0000CC"/>
                  </a:solidFill>
                  <a:latin typeface="+mn-lt"/>
                  <a:ea typeface="黑体" pitchFamily="2" charset="-122"/>
                </a:rPr>
                <a:t>部</a:t>
              </a:r>
            </a:p>
          </p:txBody>
        </p:sp>
      </p:grpSp>
      <p:sp>
        <p:nvSpPr>
          <p:cNvPr id="380001" name="AutoShape 97"/>
          <p:cNvSpPr>
            <a:spLocks/>
          </p:cNvSpPr>
          <p:nvPr/>
        </p:nvSpPr>
        <p:spPr bwMode="auto">
          <a:xfrm>
            <a:off x="998834" y="1653182"/>
            <a:ext cx="180579" cy="2160588"/>
          </a:xfrm>
          <a:prstGeom prst="leftBrace">
            <a:avLst>
              <a:gd name="adj1" fmla="val 108016"/>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60" name="Group 77"/>
          <p:cNvGrpSpPr>
            <a:grpSpLocks/>
          </p:cNvGrpSpPr>
          <p:nvPr/>
        </p:nvGrpSpPr>
        <p:grpSpPr bwMode="auto">
          <a:xfrm>
            <a:off x="1332839" y="2478682"/>
            <a:ext cx="8267039" cy="3830638"/>
            <a:chOff x="775" y="1410"/>
            <a:chExt cx="4807" cy="2413"/>
          </a:xfrm>
        </p:grpSpPr>
        <p:sp>
          <p:nvSpPr>
            <p:cNvPr id="61" name="Text Box 74"/>
            <p:cNvSpPr txBox="1">
              <a:spLocks noChangeArrowheads="1"/>
            </p:cNvSpPr>
            <p:nvPr/>
          </p:nvSpPr>
          <p:spPr bwMode="auto">
            <a:xfrm>
              <a:off x="775" y="3067"/>
              <a:ext cx="4807"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ctr">
                <a:defRPr sz="2400" b="1">
                  <a:solidFill>
                    <a:srgbClr val="0000CC"/>
                  </a:solidFill>
                  <a:latin typeface="+mn-lt"/>
                  <a:ea typeface="黑体" pitchFamily="2" charset="-122"/>
                </a:defRPr>
              </a:lvl1pPr>
            </a:lstStyle>
            <a:p>
              <a:r>
                <a:rPr lang="zh-CN" altLang="en-US" dirty="0"/>
                <a:t>协议</a:t>
              </a:r>
              <a:r>
                <a:rPr lang="en-US" altLang="zh-CN" dirty="0"/>
                <a:t>——</a:t>
              </a:r>
              <a:r>
                <a:rPr lang="zh-CN" altLang="en-US" dirty="0"/>
                <a:t>占</a:t>
              </a:r>
              <a:r>
                <a:rPr lang="en-US" altLang="zh-CN" dirty="0"/>
                <a:t>8 </a:t>
              </a:r>
              <a:r>
                <a:rPr lang="zh-CN" altLang="en-US" dirty="0"/>
                <a:t>位，指出此数据报携带的数据使用何种协议，</a:t>
              </a:r>
              <a:endParaRPr lang="en-US" altLang="zh-CN" dirty="0"/>
            </a:p>
            <a:p>
              <a:r>
                <a:rPr lang="zh-CN" altLang="en-US" dirty="0"/>
                <a:t>以便目的主机的 </a:t>
              </a:r>
              <a:r>
                <a:rPr lang="en-US" altLang="zh-CN" dirty="0"/>
                <a:t>IP </a:t>
              </a:r>
              <a:r>
                <a:rPr lang="zh-CN" altLang="en-US" dirty="0"/>
                <a:t>层将数据部分</a:t>
              </a:r>
              <a:endParaRPr lang="en-US" altLang="zh-CN" dirty="0"/>
            </a:p>
            <a:p>
              <a:r>
                <a:rPr lang="zh-CN" altLang="en-US" dirty="0"/>
                <a:t>上交给那个处理过程</a:t>
              </a:r>
            </a:p>
          </p:txBody>
        </p:sp>
        <p:sp>
          <p:nvSpPr>
            <p:cNvPr id="62" name="Rectangle 75"/>
            <p:cNvSpPr>
              <a:spLocks noChangeArrowheads="1"/>
            </p:cNvSpPr>
            <p:nvPr/>
          </p:nvSpPr>
          <p:spPr bwMode="auto">
            <a:xfrm>
              <a:off x="1971" y="1410"/>
              <a:ext cx="1227" cy="307"/>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标题 2"/>
          <p:cNvSpPr>
            <a:spLocks noGrp="1"/>
          </p:cNvSpPr>
          <p:nvPr>
            <p:ph type="title"/>
          </p:nvPr>
        </p:nvSpPr>
        <p:spPr/>
        <p:txBody>
          <a:bodyPr/>
          <a:lstStyle/>
          <a:p>
            <a:r>
              <a:rPr lang="en-US" altLang="zh-CN" sz="3600" dirty="0"/>
              <a:t>1.  IP </a:t>
            </a:r>
            <a:r>
              <a:rPr lang="zh-CN" altLang="en-US" sz="3600" dirty="0"/>
              <a:t>数据报首部的固定部分中的各字段 </a:t>
            </a:r>
          </a:p>
        </p:txBody>
      </p:sp>
    </p:spTree>
    <p:extLst>
      <p:ext uri="{BB962C8B-B14F-4D97-AF65-F5344CB8AC3E}">
        <p14:creationId xmlns:p14="http://schemas.microsoft.com/office/powerpoint/2010/main" val="49071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afterEffect">
                                  <p:stCondLst>
                                    <p:cond delay="500"/>
                                  </p:stCondLst>
                                  <p:childTnLst>
                                    <p:anim calcmode="discrete" valueType="str">
                                      <p:cBhvr>
                                        <p:cTn id="6" dur="1000" fill="hold"/>
                                        <p:tgtEl>
                                          <p:spTgt spid="6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2" name="Rectangle 4"/>
          <p:cNvSpPr>
            <a:spLocks noChangeArrowheads="1"/>
          </p:cNvSpPr>
          <p:nvPr/>
        </p:nvSpPr>
        <p:spPr bwMode="auto">
          <a:xfrm>
            <a:off x="342982" y="2133600"/>
            <a:ext cx="9362546" cy="628650"/>
          </a:xfrm>
          <a:prstGeom prst="rect">
            <a:avLst/>
          </a:prstGeom>
          <a:solidFill>
            <a:srgbClr val="FFFF99"/>
          </a:solidFill>
          <a:ln w="2857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3200" b="1">
              <a:solidFill>
                <a:srgbClr val="000099"/>
              </a:solidFill>
              <a:latin typeface="+mn-lt"/>
              <a:ea typeface="黑体" pitchFamily="2" charset="-122"/>
            </a:endParaRPr>
          </a:p>
        </p:txBody>
      </p:sp>
      <p:sp>
        <p:nvSpPr>
          <p:cNvPr id="478213" name="Rectangle 5"/>
          <p:cNvSpPr>
            <a:spLocks noChangeArrowheads="1"/>
          </p:cNvSpPr>
          <p:nvPr/>
        </p:nvSpPr>
        <p:spPr bwMode="auto">
          <a:xfrm>
            <a:off x="342982" y="2762251"/>
            <a:ext cx="9362546" cy="1743075"/>
          </a:xfrm>
          <a:prstGeom prst="rect">
            <a:avLst/>
          </a:prstGeom>
          <a:solidFill>
            <a:srgbClr val="CCECFF"/>
          </a:solidFill>
          <a:ln w="2857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478219" name="Rectangle 11"/>
          <p:cNvSpPr>
            <a:spLocks noChangeArrowheads="1"/>
          </p:cNvSpPr>
          <p:nvPr/>
        </p:nvSpPr>
        <p:spPr bwMode="auto">
          <a:xfrm>
            <a:off x="1920032" y="3390901"/>
            <a:ext cx="6208448" cy="487363"/>
          </a:xfrm>
          <a:prstGeom prst="rect">
            <a:avLst/>
          </a:prstGeom>
          <a:solidFill>
            <a:srgbClr val="FFC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8214" name="Rectangle 6"/>
          <p:cNvSpPr>
            <a:spLocks noChangeArrowheads="1"/>
          </p:cNvSpPr>
          <p:nvPr/>
        </p:nvSpPr>
        <p:spPr bwMode="auto">
          <a:xfrm>
            <a:off x="1959586" y="3425825"/>
            <a:ext cx="1350037" cy="44608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8215" name="Text Box 7"/>
          <p:cNvSpPr txBox="1">
            <a:spLocks noChangeArrowheads="1"/>
          </p:cNvSpPr>
          <p:nvPr/>
        </p:nvSpPr>
        <p:spPr bwMode="auto">
          <a:xfrm>
            <a:off x="560512" y="2215555"/>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mn-lt"/>
                <a:ea typeface="黑体" pitchFamily="2" charset="-122"/>
              </a:rPr>
              <a:t>运输层</a:t>
            </a:r>
          </a:p>
        </p:txBody>
      </p:sp>
      <p:sp>
        <p:nvSpPr>
          <p:cNvPr id="478216" name="Text Box 8"/>
          <p:cNvSpPr txBox="1">
            <a:spLocks noChangeArrowheads="1"/>
          </p:cNvSpPr>
          <p:nvPr/>
        </p:nvSpPr>
        <p:spPr bwMode="auto">
          <a:xfrm>
            <a:off x="560512" y="3255367"/>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latin typeface="+mn-lt"/>
                <a:ea typeface="黑体" pitchFamily="2" charset="-122"/>
              </a:rPr>
              <a:t>网络层</a:t>
            </a:r>
          </a:p>
        </p:txBody>
      </p:sp>
      <p:sp>
        <p:nvSpPr>
          <p:cNvPr id="478217" name="Line 9"/>
          <p:cNvSpPr>
            <a:spLocks noChangeShapeType="1"/>
          </p:cNvSpPr>
          <p:nvPr/>
        </p:nvSpPr>
        <p:spPr bwMode="auto">
          <a:xfrm>
            <a:off x="3309623" y="3390901"/>
            <a:ext cx="0" cy="487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8218" name="Text Box 10"/>
          <p:cNvSpPr txBox="1">
            <a:spLocks noChangeArrowheads="1"/>
          </p:cNvSpPr>
          <p:nvPr/>
        </p:nvSpPr>
        <p:spPr bwMode="auto">
          <a:xfrm>
            <a:off x="2195198" y="3382964"/>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首部</a:t>
            </a:r>
          </a:p>
        </p:txBody>
      </p:sp>
      <p:sp>
        <p:nvSpPr>
          <p:cNvPr id="478221" name="Rectangle 13"/>
          <p:cNvSpPr>
            <a:spLocks noChangeArrowheads="1"/>
          </p:cNvSpPr>
          <p:nvPr/>
        </p:nvSpPr>
        <p:spPr bwMode="auto">
          <a:xfrm>
            <a:off x="4608066" y="2273300"/>
            <a:ext cx="1110985" cy="34925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8222" name="Text Box 14"/>
          <p:cNvSpPr txBox="1">
            <a:spLocks noChangeArrowheads="1"/>
          </p:cNvSpPr>
          <p:nvPr/>
        </p:nvSpPr>
        <p:spPr bwMode="auto">
          <a:xfrm>
            <a:off x="4778326" y="2239963"/>
            <a:ext cx="6992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TCP</a:t>
            </a:r>
          </a:p>
        </p:txBody>
      </p:sp>
      <p:sp>
        <p:nvSpPr>
          <p:cNvPr id="478223" name="Rectangle 15"/>
          <p:cNvSpPr>
            <a:spLocks noChangeArrowheads="1"/>
          </p:cNvSpPr>
          <p:nvPr/>
        </p:nvSpPr>
        <p:spPr bwMode="auto">
          <a:xfrm>
            <a:off x="5997657" y="2273300"/>
            <a:ext cx="1112706" cy="34925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8224" name="Text Box 16"/>
          <p:cNvSpPr txBox="1">
            <a:spLocks noChangeArrowheads="1"/>
          </p:cNvSpPr>
          <p:nvPr/>
        </p:nvSpPr>
        <p:spPr bwMode="auto">
          <a:xfrm>
            <a:off x="6143840" y="2273301"/>
            <a:ext cx="728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UDP</a:t>
            </a:r>
          </a:p>
        </p:txBody>
      </p:sp>
      <p:sp>
        <p:nvSpPr>
          <p:cNvPr id="478225" name="Rectangle 17"/>
          <p:cNvSpPr>
            <a:spLocks noChangeArrowheads="1"/>
          </p:cNvSpPr>
          <p:nvPr/>
        </p:nvSpPr>
        <p:spPr bwMode="auto">
          <a:xfrm>
            <a:off x="2289787" y="2892425"/>
            <a:ext cx="1112706" cy="34925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8226" name="Text Box 18"/>
          <p:cNvSpPr txBox="1">
            <a:spLocks noChangeArrowheads="1"/>
          </p:cNvSpPr>
          <p:nvPr/>
        </p:nvSpPr>
        <p:spPr bwMode="auto">
          <a:xfrm>
            <a:off x="2382655" y="2857501"/>
            <a:ext cx="8258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ICMP</a:t>
            </a:r>
          </a:p>
        </p:txBody>
      </p:sp>
      <p:sp>
        <p:nvSpPr>
          <p:cNvPr id="478227" name="Rectangle 19"/>
          <p:cNvSpPr>
            <a:spLocks noChangeArrowheads="1"/>
          </p:cNvSpPr>
          <p:nvPr/>
        </p:nvSpPr>
        <p:spPr bwMode="auto">
          <a:xfrm>
            <a:off x="3588230" y="2892425"/>
            <a:ext cx="1110985" cy="34925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8228" name="Text Box 20"/>
          <p:cNvSpPr txBox="1">
            <a:spLocks noChangeArrowheads="1"/>
          </p:cNvSpPr>
          <p:nvPr/>
        </p:nvSpPr>
        <p:spPr bwMode="auto">
          <a:xfrm>
            <a:off x="3682817" y="2857501"/>
            <a:ext cx="8386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IGMP</a:t>
            </a:r>
          </a:p>
        </p:txBody>
      </p:sp>
      <p:sp>
        <p:nvSpPr>
          <p:cNvPr id="478229" name="Rectangle 21"/>
          <p:cNvSpPr>
            <a:spLocks noChangeArrowheads="1"/>
          </p:cNvSpPr>
          <p:nvPr/>
        </p:nvSpPr>
        <p:spPr bwMode="auto">
          <a:xfrm>
            <a:off x="7442283" y="2892425"/>
            <a:ext cx="1110985" cy="34925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8230" name="Text Box 22"/>
          <p:cNvSpPr txBox="1">
            <a:spLocks noChangeArrowheads="1"/>
          </p:cNvSpPr>
          <p:nvPr/>
        </p:nvSpPr>
        <p:spPr bwMode="auto">
          <a:xfrm>
            <a:off x="7536871" y="2857501"/>
            <a:ext cx="883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OSPF</a:t>
            </a:r>
          </a:p>
        </p:txBody>
      </p:sp>
      <p:sp>
        <p:nvSpPr>
          <p:cNvPr id="478233" name="Line 25"/>
          <p:cNvSpPr>
            <a:spLocks noChangeShapeType="1"/>
          </p:cNvSpPr>
          <p:nvPr/>
        </p:nvSpPr>
        <p:spPr bwMode="auto">
          <a:xfrm flipV="1">
            <a:off x="6090526" y="2622551"/>
            <a:ext cx="464344" cy="976313"/>
          </a:xfrm>
          <a:prstGeom prst="line">
            <a:avLst/>
          </a:prstGeom>
          <a:noFill/>
          <a:ln w="76200">
            <a:solidFill>
              <a:srgbClr val="C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8235" name="Line 27"/>
          <p:cNvSpPr>
            <a:spLocks noChangeShapeType="1"/>
          </p:cNvSpPr>
          <p:nvPr/>
        </p:nvSpPr>
        <p:spPr bwMode="auto">
          <a:xfrm flipH="1" flipV="1">
            <a:off x="5161839" y="2622550"/>
            <a:ext cx="940727" cy="996950"/>
          </a:xfrm>
          <a:prstGeom prst="line">
            <a:avLst/>
          </a:prstGeom>
          <a:noFill/>
          <a:ln w="76200">
            <a:solidFill>
              <a:srgbClr val="C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8236" name="Line 28"/>
          <p:cNvSpPr>
            <a:spLocks noChangeShapeType="1"/>
          </p:cNvSpPr>
          <p:nvPr/>
        </p:nvSpPr>
        <p:spPr bwMode="auto">
          <a:xfrm flipH="1" flipV="1">
            <a:off x="4723293" y="3175000"/>
            <a:ext cx="1411948" cy="463550"/>
          </a:xfrm>
          <a:prstGeom prst="line">
            <a:avLst/>
          </a:prstGeom>
          <a:noFill/>
          <a:ln w="76200">
            <a:solidFill>
              <a:srgbClr val="C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8237" name="Line 29"/>
          <p:cNvSpPr>
            <a:spLocks noChangeShapeType="1"/>
          </p:cNvSpPr>
          <p:nvPr/>
        </p:nvSpPr>
        <p:spPr bwMode="auto">
          <a:xfrm flipH="1" flipV="1">
            <a:off x="3117007" y="3255963"/>
            <a:ext cx="3014794" cy="373062"/>
          </a:xfrm>
          <a:prstGeom prst="line">
            <a:avLst/>
          </a:prstGeom>
          <a:noFill/>
          <a:ln w="76200">
            <a:solidFill>
              <a:srgbClr val="C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8238" name="Line 30"/>
          <p:cNvSpPr>
            <a:spLocks noChangeShapeType="1"/>
          </p:cNvSpPr>
          <p:nvPr/>
        </p:nvSpPr>
        <p:spPr bwMode="auto">
          <a:xfrm flipV="1">
            <a:off x="6118042" y="3173414"/>
            <a:ext cx="1295004" cy="447675"/>
          </a:xfrm>
          <a:prstGeom prst="line">
            <a:avLst/>
          </a:prstGeom>
          <a:noFill/>
          <a:ln w="76200">
            <a:solidFill>
              <a:srgbClr val="C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8239" name="Text Box 31"/>
          <p:cNvSpPr txBox="1">
            <a:spLocks noChangeArrowheads="1"/>
          </p:cNvSpPr>
          <p:nvPr/>
        </p:nvSpPr>
        <p:spPr bwMode="auto">
          <a:xfrm>
            <a:off x="3464405" y="3463926"/>
            <a:ext cx="14285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 据 部 分</a:t>
            </a:r>
          </a:p>
        </p:txBody>
      </p:sp>
      <p:sp>
        <p:nvSpPr>
          <p:cNvPr id="478240" name="Line 32"/>
          <p:cNvSpPr>
            <a:spLocks noChangeShapeType="1"/>
          </p:cNvSpPr>
          <p:nvPr/>
        </p:nvSpPr>
        <p:spPr bwMode="auto">
          <a:xfrm>
            <a:off x="1920032" y="4156075"/>
            <a:ext cx="6208448"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78241" name="Text Box 33"/>
          <p:cNvSpPr txBox="1">
            <a:spLocks noChangeArrowheads="1"/>
          </p:cNvSpPr>
          <p:nvPr/>
        </p:nvSpPr>
        <p:spPr bwMode="auto">
          <a:xfrm>
            <a:off x="4327740" y="3927476"/>
            <a:ext cx="1266885" cy="40011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IP </a:t>
            </a:r>
            <a:r>
              <a:rPr kumimoji="1" lang="zh-CN" altLang="en-US" sz="2000" b="1">
                <a:solidFill>
                  <a:srgbClr val="000099"/>
                </a:solidFill>
                <a:latin typeface="+mn-lt"/>
                <a:ea typeface="黑体" pitchFamily="2" charset="-122"/>
              </a:rPr>
              <a:t>数据报</a:t>
            </a:r>
          </a:p>
        </p:txBody>
      </p:sp>
      <p:grpSp>
        <p:nvGrpSpPr>
          <p:cNvPr id="478246" name="Group 38"/>
          <p:cNvGrpSpPr>
            <a:grpSpLocks/>
          </p:cNvGrpSpPr>
          <p:nvPr/>
        </p:nvGrpSpPr>
        <p:grpSpPr bwMode="auto">
          <a:xfrm>
            <a:off x="2877955" y="3644902"/>
            <a:ext cx="4954721" cy="2016126"/>
            <a:chOff x="1632" y="2296"/>
            <a:chExt cx="2881" cy="1270"/>
          </a:xfrm>
        </p:grpSpPr>
        <p:sp>
          <p:nvSpPr>
            <p:cNvPr id="478242" name="Rectangle 34"/>
            <p:cNvSpPr>
              <a:spLocks noChangeArrowheads="1"/>
            </p:cNvSpPr>
            <p:nvPr/>
          </p:nvSpPr>
          <p:spPr bwMode="auto">
            <a:xfrm>
              <a:off x="1632" y="2296"/>
              <a:ext cx="227" cy="10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478243" name="AutoShape 35"/>
            <p:cNvSpPr>
              <a:spLocks noChangeArrowheads="1"/>
            </p:cNvSpPr>
            <p:nvPr/>
          </p:nvSpPr>
          <p:spPr bwMode="auto">
            <a:xfrm>
              <a:off x="2344" y="3033"/>
              <a:ext cx="2169" cy="506"/>
            </a:xfrm>
            <a:prstGeom prst="wedgeRoundRectCallout">
              <a:avLst>
                <a:gd name="adj1" fmla="val -78317"/>
                <a:gd name="adj2" fmla="val -177774"/>
                <a:gd name="adj3" fmla="val 16667"/>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zh-CN" sz="3200" b="1">
                <a:solidFill>
                  <a:srgbClr val="000099"/>
                </a:solidFill>
                <a:latin typeface="+mn-lt"/>
                <a:ea typeface="黑体" pitchFamily="2" charset="-122"/>
              </a:endParaRPr>
            </a:p>
          </p:txBody>
        </p:sp>
        <p:sp>
          <p:nvSpPr>
            <p:cNvPr id="478244" name="Text Box 36"/>
            <p:cNvSpPr txBox="1">
              <a:spLocks noChangeArrowheads="1"/>
            </p:cNvSpPr>
            <p:nvPr/>
          </p:nvSpPr>
          <p:spPr bwMode="auto">
            <a:xfrm>
              <a:off x="2426" y="3043"/>
              <a:ext cx="200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2400" b="1" dirty="0">
                  <a:solidFill>
                    <a:srgbClr val="000099"/>
                  </a:solidFill>
                  <a:latin typeface="+mn-lt"/>
                  <a:ea typeface="黑体" pitchFamily="2" charset="-122"/>
                </a:rPr>
                <a:t>协议字段指出应将数据</a:t>
              </a:r>
            </a:p>
            <a:p>
              <a:pPr algn="ctr"/>
              <a:r>
                <a:rPr kumimoji="1" lang="zh-CN" altLang="en-US" sz="2400" b="1" dirty="0">
                  <a:solidFill>
                    <a:srgbClr val="000099"/>
                  </a:solidFill>
                  <a:latin typeface="+mn-lt"/>
                  <a:ea typeface="黑体" pitchFamily="2" charset="-122"/>
                </a:rPr>
                <a:t>部分交给哪一个进程</a:t>
              </a:r>
            </a:p>
          </p:txBody>
        </p:sp>
      </p:grpSp>
      <p:sp>
        <p:nvSpPr>
          <p:cNvPr id="32" name="矩形 31"/>
          <p:cNvSpPr/>
          <p:nvPr/>
        </p:nvSpPr>
        <p:spPr>
          <a:xfrm>
            <a:off x="1127678" y="476672"/>
            <a:ext cx="7497730" cy="1077218"/>
          </a:xfrm>
          <a:prstGeom prst="rect">
            <a:avLst/>
          </a:prstGeom>
          <a:solidFill>
            <a:srgbClr val="66FF66"/>
          </a:solidFill>
          <a:ln w="9525">
            <a:solidFill>
              <a:schemeClr val="folHlink"/>
            </a:solidFill>
            <a:miter lim="800000"/>
            <a:headEnd/>
            <a:tailEnd/>
          </a:ln>
          <a:effectLst>
            <a:outerShdw dist="35921" dir="2700000" algn="ctr" rotWithShape="0">
              <a:schemeClr val="bg2"/>
            </a:outerShdw>
          </a:effectLst>
        </p:spPr>
        <p:txBody>
          <a:bodyPr wrap="square">
            <a:spAutoFit/>
          </a:bodyPr>
          <a:lstStyle/>
          <a:p>
            <a:pPr algn="ctr"/>
            <a:r>
              <a:rPr lang="en-US" altLang="zh-CN" sz="3200" b="1" dirty="0">
                <a:solidFill>
                  <a:srgbClr val="000066"/>
                </a:solidFill>
                <a:latin typeface="Arial" pitchFamily="34" charset="0"/>
                <a:ea typeface="黑体" pitchFamily="2" charset="-122"/>
              </a:rPr>
              <a:t>IP </a:t>
            </a:r>
            <a:r>
              <a:rPr lang="zh-CN" altLang="en-US" sz="3200" b="1" dirty="0">
                <a:solidFill>
                  <a:srgbClr val="000066"/>
                </a:solidFill>
                <a:latin typeface="Arial" pitchFamily="34" charset="0"/>
                <a:ea typeface="黑体" pitchFamily="2" charset="-122"/>
              </a:rPr>
              <a:t>协议支持多种协议，</a:t>
            </a:r>
            <a:endParaRPr lang="en-US" altLang="zh-CN" sz="3200" b="1" dirty="0">
              <a:solidFill>
                <a:srgbClr val="000066"/>
              </a:solidFill>
              <a:latin typeface="Arial" pitchFamily="34" charset="0"/>
              <a:ea typeface="黑体" pitchFamily="2" charset="-122"/>
            </a:endParaRPr>
          </a:p>
          <a:p>
            <a:pPr algn="ctr"/>
            <a:r>
              <a:rPr lang="en-US" altLang="zh-CN" sz="3200" b="1" dirty="0">
                <a:solidFill>
                  <a:srgbClr val="000066"/>
                </a:solidFill>
                <a:latin typeface="Arial" pitchFamily="34" charset="0"/>
                <a:ea typeface="黑体" pitchFamily="2" charset="-122"/>
              </a:rPr>
              <a:t>IP </a:t>
            </a:r>
            <a:r>
              <a:rPr lang="zh-CN" altLang="en-US" sz="3200" b="1" dirty="0">
                <a:solidFill>
                  <a:srgbClr val="000066"/>
                </a:solidFill>
                <a:latin typeface="Arial" pitchFamily="34" charset="0"/>
                <a:ea typeface="黑体" pitchFamily="2" charset="-122"/>
              </a:rPr>
              <a:t>数据报可以封装多种协议 </a:t>
            </a:r>
            <a:r>
              <a:rPr lang="en-US" altLang="zh-CN" sz="3200" b="1" dirty="0">
                <a:solidFill>
                  <a:srgbClr val="000066"/>
                </a:solidFill>
                <a:latin typeface="Arial" pitchFamily="34" charset="0"/>
                <a:ea typeface="黑体" pitchFamily="2" charset="-122"/>
              </a:rPr>
              <a:t>PDU</a:t>
            </a:r>
            <a:r>
              <a:rPr lang="zh-CN" altLang="en-US" sz="3200" b="1" dirty="0">
                <a:solidFill>
                  <a:srgbClr val="000066"/>
                </a:solidFill>
                <a:latin typeface="Arial" pitchFamily="34" charset="0"/>
                <a:ea typeface="黑体" pitchFamily="2" charset="-122"/>
              </a:rPr>
              <a:t>。</a:t>
            </a:r>
          </a:p>
        </p:txBody>
      </p:sp>
    </p:spTree>
    <p:extLst>
      <p:ext uri="{BB962C8B-B14F-4D97-AF65-F5344CB8AC3E}">
        <p14:creationId xmlns:p14="http://schemas.microsoft.com/office/powerpoint/2010/main" val="27632723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4000" fill="hold" nodeType="afterEffect">
                                  <p:stCondLst>
                                    <p:cond delay="500"/>
                                  </p:stCondLst>
                                  <p:childTnLst>
                                    <p:anim calcmode="discrete" valueType="str">
                                      <p:cBhvr>
                                        <p:cTn id="6" dur="1000" fill="hold"/>
                                        <p:tgtEl>
                                          <p:spTgt spid="478246"/>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4500"/>
                            </p:stCondLst>
                            <p:childTnLst>
                              <p:par>
                                <p:cTn id="8" presetID="22" presetClass="entr" presetSubtype="2" fill="hold" grpId="0" nodeType="afterEffect">
                                  <p:stCondLst>
                                    <p:cond delay="0"/>
                                  </p:stCondLst>
                                  <p:childTnLst>
                                    <p:set>
                                      <p:cBhvr>
                                        <p:cTn id="9" dur="1" fill="hold">
                                          <p:stCondLst>
                                            <p:cond delay="0"/>
                                          </p:stCondLst>
                                        </p:cTn>
                                        <p:tgtEl>
                                          <p:spTgt spid="478237"/>
                                        </p:tgtEl>
                                        <p:attrNameLst>
                                          <p:attrName>style.visibility</p:attrName>
                                        </p:attrNameLst>
                                      </p:cBhvr>
                                      <p:to>
                                        <p:strVal val="visible"/>
                                      </p:to>
                                    </p:set>
                                    <p:animEffect transition="in" filter="wipe(right)">
                                      <p:cBhvr>
                                        <p:cTn id="10" dur="500"/>
                                        <p:tgtEl>
                                          <p:spTgt spid="478237"/>
                                        </p:tgtEl>
                                      </p:cBhvr>
                                    </p:animEffect>
                                  </p:childTnLst>
                                </p:cTn>
                              </p:par>
                            </p:childTnLst>
                          </p:cTn>
                        </p:par>
                        <p:par>
                          <p:cTn id="11" fill="hold" nodeType="afterGroup">
                            <p:stCondLst>
                              <p:cond delay="5000"/>
                            </p:stCondLst>
                            <p:childTnLst>
                              <p:par>
                                <p:cTn id="12" presetID="22" presetClass="entr" presetSubtype="2" fill="hold" grpId="0" nodeType="afterEffect">
                                  <p:stCondLst>
                                    <p:cond delay="0"/>
                                  </p:stCondLst>
                                  <p:childTnLst>
                                    <p:set>
                                      <p:cBhvr>
                                        <p:cTn id="13" dur="1" fill="hold">
                                          <p:stCondLst>
                                            <p:cond delay="0"/>
                                          </p:stCondLst>
                                        </p:cTn>
                                        <p:tgtEl>
                                          <p:spTgt spid="478236"/>
                                        </p:tgtEl>
                                        <p:attrNameLst>
                                          <p:attrName>style.visibility</p:attrName>
                                        </p:attrNameLst>
                                      </p:cBhvr>
                                      <p:to>
                                        <p:strVal val="visible"/>
                                      </p:to>
                                    </p:set>
                                    <p:animEffect transition="in" filter="wipe(right)">
                                      <p:cBhvr>
                                        <p:cTn id="14" dur="500"/>
                                        <p:tgtEl>
                                          <p:spTgt spid="478236"/>
                                        </p:tgtEl>
                                      </p:cBhvr>
                                    </p:animEffect>
                                  </p:childTnLst>
                                </p:cTn>
                              </p:par>
                            </p:childTnLst>
                          </p:cTn>
                        </p:par>
                        <p:par>
                          <p:cTn id="15" fill="hold" nodeType="afterGroup">
                            <p:stCondLst>
                              <p:cond delay="5500"/>
                            </p:stCondLst>
                            <p:childTnLst>
                              <p:par>
                                <p:cTn id="16" presetID="22" presetClass="entr" presetSubtype="4" fill="hold" grpId="0" nodeType="afterEffect">
                                  <p:stCondLst>
                                    <p:cond delay="0"/>
                                  </p:stCondLst>
                                  <p:childTnLst>
                                    <p:set>
                                      <p:cBhvr>
                                        <p:cTn id="17" dur="1" fill="hold">
                                          <p:stCondLst>
                                            <p:cond delay="0"/>
                                          </p:stCondLst>
                                        </p:cTn>
                                        <p:tgtEl>
                                          <p:spTgt spid="478235"/>
                                        </p:tgtEl>
                                        <p:attrNameLst>
                                          <p:attrName>style.visibility</p:attrName>
                                        </p:attrNameLst>
                                      </p:cBhvr>
                                      <p:to>
                                        <p:strVal val="visible"/>
                                      </p:to>
                                    </p:set>
                                    <p:animEffect transition="in" filter="wipe(down)">
                                      <p:cBhvr>
                                        <p:cTn id="18" dur="500"/>
                                        <p:tgtEl>
                                          <p:spTgt spid="478235"/>
                                        </p:tgtEl>
                                      </p:cBhvr>
                                    </p:animEffect>
                                  </p:childTnLst>
                                </p:cTn>
                              </p:par>
                            </p:childTnLst>
                          </p:cTn>
                        </p:par>
                        <p:par>
                          <p:cTn id="19" fill="hold" nodeType="afterGroup">
                            <p:stCondLst>
                              <p:cond delay="6000"/>
                            </p:stCondLst>
                            <p:childTnLst>
                              <p:par>
                                <p:cTn id="20" presetID="22" presetClass="entr" presetSubtype="4" fill="hold" grpId="0" nodeType="afterEffect">
                                  <p:stCondLst>
                                    <p:cond delay="0"/>
                                  </p:stCondLst>
                                  <p:childTnLst>
                                    <p:set>
                                      <p:cBhvr>
                                        <p:cTn id="21" dur="1" fill="hold">
                                          <p:stCondLst>
                                            <p:cond delay="0"/>
                                          </p:stCondLst>
                                        </p:cTn>
                                        <p:tgtEl>
                                          <p:spTgt spid="478233"/>
                                        </p:tgtEl>
                                        <p:attrNameLst>
                                          <p:attrName>style.visibility</p:attrName>
                                        </p:attrNameLst>
                                      </p:cBhvr>
                                      <p:to>
                                        <p:strVal val="visible"/>
                                      </p:to>
                                    </p:set>
                                    <p:animEffect transition="in" filter="wipe(down)">
                                      <p:cBhvr>
                                        <p:cTn id="22" dur="500"/>
                                        <p:tgtEl>
                                          <p:spTgt spid="478233"/>
                                        </p:tgtEl>
                                      </p:cBhvr>
                                    </p:animEffect>
                                  </p:childTnLst>
                                </p:cTn>
                              </p:par>
                            </p:childTnLst>
                          </p:cTn>
                        </p:par>
                        <p:par>
                          <p:cTn id="23" fill="hold" nodeType="afterGroup">
                            <p:stCondLst>
                              <p:cond delay="6500"/>
                            </p:stCondLst>
                            <p:childTnLst>
                              <p:par>
                                <p:cTn id="24" presetID="22" presetClass="entr" presetSubtype="8" fill="hold" grpId="0" nodeType="afterEffect">
                                  <p:stCondLst>
                                    <p:cond delay="0"/>
                                  </p:stCondLst>
                                  <p:childTnLst>
                                    <p:set>
                                      <p:cBhvr>
                                        <p:cTn id="25" dur="1" fill="hold">
                                          <p:stCondLst>
                                            <p:cond delay="0"/>
                                          </p:stCondLst>
                                        </p:cTn>
                                        <p:tgtEl>
                                          <p:spTgt spid="478238"/>
                                        </p:tgtEl>
                                        <p:attrNameLst>
                                          <p:attrName>style.visibility</p:attrName>
                                        </p:attrNameLst>
                                      </p:cBhvr>
                                      <p:to>
                                        <p:strVal val="visible"/>
                                      </p:to>
                                    </p:set>
                                    <p:animEffect transition="in" filter="wipe(left)">
                                      <p:cBhvr>
                                        <p:cTn id="26" dur="500"/>
                                        <p:tgtEl>
                                          <p:spTgt spid="478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33" grpId="0" animBg="1"/>
      <p:bldP spid="478235" grpId="0" animBg="1"/>
      <p:bldP spid="478236" grpId="0" animBg="1"/>
      <p:bldP spid="478237" grpId="0" animBg="1"/>
      <p:bldP spid="47823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49" name="Rectangle 45"/>
          <p:cNvSpPr>
            <a:spLocks noChangeArrowheads="1"/>
          </p:cNvSpPr>
          <p:nvPr/>
        </p:nvSpPr>
        <p:spPr bwMode="auto">
          <a:xfrm>
            <a:off x="632520" y="2013545"/>
            <a:ext cx="43922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000" b="1">
                <a:solidFill>
                  <a:srgbClr val="0000CC"/>
                </a:solidFill>
                <a:latin typeface="+mn-lt"/>
                <a:ea typeface="黑体" pitchFamily="2" charset="-122"/>
              </a:rPr>
              <a:t>固</a:t>
            </a:r>
          </a:p>
          <a:p>
            <a:pPr defTabSz="762000" eaLnBrk="0" hangingPunct="0">
              <a:lnSpc>
                <a:spcPct val="90000"/>
              </a:lnSpc>
            </a:pPr>
            <a:r>
              <a:rPr kumimoji="1" lang="zh-CN" altLang="en-US" sz="2000" b="1">
                <a:solidFill>
                  <a:srgbClr val="0000CC"/>
                </a:solidFill>
                <a:latin typeface="+mn-lt"/>
                <a:ea typeface="黑体" pitchFamily="2" charset="-122"/>
              </a:rPr>
              <a:t>定</a:t>
            </a:r>
          </a:p>
          <a:p>
            <a:pPr defTabSz="762000" eaLnBrk="0" hangingPunct="0">
              <a:lnSpc>
                <a:spcPct val="90000"/>
              </a:lnSpc>
            </a:pPr>
            <a:r>
              <a:rPr kumimoji="1" lang="zh-CN" altLang="en-US" sz="2000" b="1">
                <a:solidFill>
                  <a:srgbClr val="0000CC"/>
                </a:solidFill>
                <a:latin typeface="+mn-lt"/>
                <a:ea typeface="黑体" pitchFamily="2" charset="-122"/>
              </a:rPr>
              <a:t>部</a:t>
            </a:r>
          </a:p>
          <a:p>
            <a:pPr defTabSz="762000" eaLnBrk="0" hangingPunct="0">
              <a:lnSpc>
                <a:spcPct val="90000"/>
              </a:lnSpc>
            </a:pPr>
            <a:r>
              <a:rPr kumimoji="1" lang="zh-CN" altLang="en-US" sz="2000" b="1">
                <a:solidFill>
                  <a:srgbClr val="0000CC"/>
                </a:solidFill>
                <a:latin typeface="+mn-lt"/>
                <a:ea typeface="黑体" pitchFamily="2" charset="-122"/>
              </a:rPr>
              <a:t>分</a:t>
            </a:r>
          </a:p>
        </p:txBody>
      </p:sp>
      <p:sp>
        <p:nvSpPr>
          <p:cNvPr id="379958" name="Rectangle 54"/>
          <p:cNvSpPr>
            <a:spLocks noChangeArrowheads="1"/>
          </p:cNvSpPr>
          <p:nvPr/>
        </p:nvSpPr>
        <p:spPr bwMode="auto">
          <a:xfrm>
            <a:off x="507339" y="3669307"/>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可变</a:t>
            </a:r>
          </a:p>
          <a:p>
            <a:pPr defTabSz="762000" eaLnBrk="0" hangingPunct="0"/>
            <a:r>
              <a:rPr kumimoji="1" lang="zh-CN" altLang="en-US" sz="2000" b="1">
                <a:solidFill>
                  <a:srgbClr val="0000CC"/>
                </a:solidFill>
                <a:latin typeface="+mn-lt"/>
                <a:ea typeface="黑体" pitchFamily="2" charset="-122"/>
              </a:rPr>
              <a:t>部分</a:t>
            </a:r>
          </a:p>
        </p:txBody>
      </p:sp>
      <p:sp>
        <p:nvSpPr>
          <p:cNvPr id="379912" name="Rectangle 8"/>
          <p:cNvSpPr>
            <a:spLocks noChangeArrowheads="1"/>
          </p:cNvSpPr>
          <p:nvPr/>
        </p:nvSpPr>
        <p:spPr bwMode="auto">
          <a:xfrm>
            <a:off x="3351875" y="1611908"/>
            <a:ext cx="2130821" cy="4349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4" name="Rectangle 10"/>
          <p:cNvSpPr>
            <a:spLocks noChangeArrowheads="1"/>
          </p:cNvSpPr>
          <p:nvPr/>
        </p:nvSpPr>
        <p:spPr bwMode="auto">
          <a:xfrm>
            <a:off x="1231371" y="1602382"/>
            <a:ext cx="8519848" cy="2643188"/>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5" name="Rectangle 11"/>
          <p:cNvSpPr>
            <a:spLocks noChangeArrowheads="1"/>
          </p:cNvSpPr>
          <p:nvPr/>
        </p:nvSpPr>
        <p:spPr bwMode="auto">
          <a:xfrm>
            <a:off x="1246850" y="4256682"/>
            <a:ext cx="8485452" cy="681038"/>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6" name="Line 12"/>
          <p:cNvSpPr>
            <a:spLocks noChangeShapeType="1"/>
          </p:cNvSpPr>
          <p:nvPr/>
        </p:nvSpPr>
        <p:spPr bwMode="auto">
          <a:xfrm>
            <a:off x="1226212" y="2053232"/>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7" name="Line 13"/>
          <p:cNvSpPr>
            <a:spLocks noChangeShapeType="1"/>
          </p:cNvSpPr>
          <p:nvPr/>
        </p:nvSpPr>
        <p:spPr bwMode="auto">
          <a:xfrm>
            <a:off x="1226212" y="2496145"/>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8" name="Line 14"/>
          <p:cNvSpPr>
            <a:spLocks noChangeShapeType="1"/>
          </p:cNvSpPr>
          <p:nvPr/>
        </p:nvSpPr>
        <p:spPr bwMode="auto">
          <a:xfrm>
            <a:off x="1226212" y="2940645"/>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9" name="Line 15"/>
          <p:cNvSpPr>
            <a:spLocks noChangeShapeType="1"/>
          </p:cNvSpPr>
          <p:nvPr/>
        </p:nvSpPr>
        <p:spPr bwMode="auto">
          <a:xfrm>
            <a:off x="1226212" y="3378795"/>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0" name="Line 16"/>
          <p:cNvSpPr>
            <a:spLocks noChangeShapeType="1"/>
          </p:cNvSpPr>
          <p:nvPr/>
        </p:nvSpPr>
        <p:spPr bwMode="auto">
          <a:xfrm>
            <a:off x="1226212" y="3823295"/>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1" name="Line 17"/>
          <p:cNvSpPr>
            <a:spLocks noChangeShapeType="1"/>
          </p:cNvSpPr>
          <p:nvPr/>
        </p:nvSpPr>
        <p:spPr bwMode="auto">
          <a:xfrm>
            <a:off x="2275285" y="1610320"/>
            <a:ext cx="0" cy="442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2" name="Line 18"/>
          <p:cNvSpPr>
            <a:spLocks noChangeShapeType="1"/>
          </p:cNvSpPr>
          <p:nvPr/>
        </p:nvSpPr>
        <p:spPr bwMode="auto">
          <a:xfrm>
            <a:off x="3341556" y="1610320"/>
            <a:ext cx="0" cy="442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3" name="Line 19"/>
          <p:cNvSpPr>
            <a:spLocks noChangeShapeType="1"/>
          </p:cNvSpPr>
          <p:nvPr/>
        </p:nvSpPr>
        <p:spPr bwMode="auto">
          <a:xfrm>
            <a:off x="3341556" y="2505670"/>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4" name="Line 20"/>
          <p:cNvSpPr>
            <a:spLocks noChangeShapeType="1"/>
          </p:cNvSpPr>
          <p:nvPr/>
        </p:nvSpPr>
        <p:spPr bwMode="auto">
          <a:xfrm>
            <a:off x="5479256" y="1610320"/>
            <a:ext cx="0" cy="1327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5" name="Line 21"/>
          <p:cNvSpPr>
            <a:spLocks noChangeShapeType="1"/>
          </p:cNvSpPr>
          <p:nvPr/>
        </p:nvSpPr>
        <p:spPr bwMode="auto">
          <a:xfrm flipV="1">
            <a:off x="7615238" y="3818532"/>
            <a:ext cx="0" cy="4413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6" name="Line 22"/>
          <p:cNvSpPr>
            <a:spLocks noChangeShapeType="1"/>
          </p:cNvSpPr>
          <p:nvPr/>
        </p:nvSpPr>
        <p:spPr bwMode="auto">
          <a:xfrm>
            <a:off x="6347752" y="2062757"/>
            <a:ext cx="0" cy="4333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7" name="Rectangle 23"/>
          <p:cNvSpPr>
            <a:spLocks noChangeArrowheads="1"/>
          </p:cNvSpPr>
          <p:nvPr/>
        </p:nvSpPr>
        <p:spPr bwMode="auto">
          <a:xfrm>
            <a:off x="1169459" y="122297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a:t>
            </a:r>
          </a:p>
        </p:txBody>
      </p:sp>
      <p:sp>
        <p:nvSpPr>
          <p:cNvPr id="379928" name="Rectangle 24"/>
          <p:cNvSpPr>
            <a:spLocks noChangeArrowheads="1"/>
          </p:cNvSpPr>
          <p:nvPr/>
        </p:nvSpPr>
        <p:spPr bwMode="auto">
          <a:xfrm>
            <a:off x="2182416" y="122297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4</a:t>
            </a:r>
          </a:p>
        </p:txBody>
      </p:sp>
      <p:sp>
        <p:nvSpPr>
          <p:cNvPr id="379929" name="Rectangle 25"/>
          <p:cNvSpPr>
            <a:spLocks noChangeArrowheads="1"/>
          </p:cNvSpPr>
          <p:nvPr/>
        </p:nvSpPr>
        <p:spPr bwMode="auto">
          <a:xfrm>
            <a:off x="3260726" y="1222970"/>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8</a:t>
            </a:r>
          </a:p>
        </p:txBody>
      </p:sp>
      <p:sp>
        <p:nvSpPr>
          <p:cNvPr id="379930" name="Rectangle 26"/>
          <p:cNvSpPr>
            <a:spLocks noChangeArrowheads="1"/>
          </p:cNvSpPr>
          <p:nvPr/>
        </p:nvSpPr>
        <p:spPr bwMode="auto">
          <a:xfrm>
            <a:off x="5374350" y="122297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16</a:t>
            </a:r>
          </a:p>
        </p:txBody>
      </p:sp>
      <p:sp>
        <p:nvSpPr>
          <p:cNvPr id="379931" name="Rectangle 27"/>
          <p:cNvSpPr>
            <a:spLocks noChangeArrowheads="1"/>
          </p:cNvSpPr>
          <p:nvPr/>
        </p:nvSpPr>
        <p:spPr bwMode="auto">
          <a:xfrm>
            <a:off x="6237685" y="122297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19</a:t>
            </a:r>
          </a:p>
        </p:txBody>
      </p:sp>
      <p:sp>
        <p:nvSpPr>
          <p:cNvPr id="379932" name="Rectangle 28"/>
          <p:cNvSpPr>
            <a:spLocks noChangeArrowheads="1"/>
          </p:cNvSpPr>
          <p:nvPr/>
        </p:nvSpPr>
        <p:spPr bwMode="auto">
          <a:xfrm>
            <a:off x="7510331" y="122297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24</a:t>
            </a:r>
          </a:p>
        </p:txBody>
      </p:sp>
      <p:sp>
        <p:nvSpPr>
          <p:cNvPr id="379933" name="Rectangle 29"/>
          <p:cNvSpPr>
            <a:spLocks noChangeArrowheads="1"/>
          </p:cNvSpPr>
          <p:nvPr/>
        </p:nvSpPr>
        <p:spPr bwMode="auto">
          <a:xfrm>
            <a:off x="9365986" y="1222970"/>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31</a:t>
            </a:r>
          </a:p>
        </p:txBody>
      </p:sp>
      <p:sp>
        <p:nvSpPr>
          <p:cNvPr id="379934" name="Rectangle 30"/>
          <p:cNvSpPr>
            <a:spLocks noChangeArrowheads="1"/>
          </p:cNvSpPr>
          <p:nvPr/>
        </p:nvSpPr>
        <p:spPr bwMode="auto">
          <a:xfrm>
            <a:off x="1331120" y="1637307"/>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版 本</a:t>
            </a:r>
          </a:p>
        </p:txBody>
      </p:sp>
      <p:sp>
        <p:nvSpPr>
          <p:cNvPr id="379935" name="Rectangle 31"/>
          <p:cNvSpPr>
            <a:spLocks noChangeArrowheads="1"/>
          </p:cNvSpPr>
          <p:nvPr/>
        </p:nvSpPr>
        <p:spPr bwMode="auto">
          <a:xfrm>
            <a:off x="5542889" y="2113557"/>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标志</a:t>
            </a:r>
          </a:p>
        </p:txBody>
      </p:sp>
      <p:sp>
        <p:nvSpPr>
          <p:cNvPr id="379936" name="Rectangle 32"/>
          <p:cNvSpPr>
            <a:spLocks noChangeArrowheads="1"/>
          </p:cNvSpPr>
          <p:nvPr/>
        </p:nvSpPr>
        <p:spPr bwMode="auto">
          <a:xfrm>
            <a:off x="1544374" y="2518370"/>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生 存 时 间</a:t>
            </a:r>
          </a:p>
        </p:txBody>
      </p:sp>
      <p:sp>
        <p:nvSpPr>
          <p:cNvPr id="379937" name="Rectangle 33"/>
          <p:cNvSpPr>
            <a:spLocks noChangeArrowheads="1"/>
          </p:cNvSpPr>
          <p:nvPr/>
        </p:nvSpPr>
        <p:spPr bwMode="auto">
          <a:xfrm>
            <a:off x="3852334" y="2518370"/>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协    议</a:t>
            </a:r>
          </a:p>
        </p:txBody>
      </p:sp>
      <p:sp>
        <p:nvSpPr>
          <p:cNvPr id="379938" name="Rectangle 34"/>
          <p:cNvSpPr>
            <a:spLocks noChangeArrowheads="1"/>
          </p:cNvSpPr>
          <p:nvPr/>
        </p:nvSpPr>
        <p:spPr bwMode="auto">
          <a:xfrm>
            <a:off x="2784344" y="2113557"/>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标    识</a:t>
            </a:r>
          </a:p>
        </p:txBody>
      </p:sp>
      <p:sp>
        <p:nvSpPr>
          <p:cNvPr id="379939" name="Rectangle 35"/>
          <p:cNvSpPr>
            <a:spLocks noChangeArrowheads="1"/>
          </p:cNvSpPr>
          <p:nvPr/>
        </p:nvSpPr>
        <p:spPr bwMode="auto">
          <a:xfrm>
            <a:off x="3663157" y="1637307"/>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区 分 服 务</a:t>
            </a:r>
          </a:p>
        </p:txBody>
      </p:sp>
      <p:sp>
        <p:nvSpPr>
          <p:cNvPr id="379940" name="Rectangle 36"/>
          <p:cNvSpPr>
            <a:spLocks noChangeArrowheads="1"/>
          </p:cNvSpPr>
          <p:nvPr/>
        </p:nvSpPr>
        <p:spPr bwMode="auto">
          <a:xfrm>
            <a:off x="7049427" y="163730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总   长   度</a:t>
            </a:r>
          </a:p>
        </p:txBody>
      </p:sp>
      <p:sp>
        <p:nvSpPr>
          <p:cNvPr id="379941" name="Rectangle 37"/>
          <p:cNvSpPr>
            <a:spLocks noChangeArrowheads="1"/>
          </p:cNvSpPr>
          <p:nvPr/>
        </p:nvSpPr>
        <p:spPr bwMode="auto">
          <a:xfrm>
            <a:off x="7343511" y="211355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片   偏   移</a:t>
            </a:r>
          </a:p>
        </p:txBody>
      </p:sp>
      <p:sp>
        <p:nvSpPr>
          <p:cNvPr id="379942" name="Rectangle 38"/>
          <p:cNvSpPr>
            <a:spLocks noChangeArrowheads="1"/>
          </p:cNvSpPr>
          <p:nvPr/>
        </p:nvSpPr>
        <p:spPr bwMode="auto">
          <a:xfrm>
            <a:off x="8127736" y="3847107"/>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itchFamily="2" charset="-122"/>
              </a:rPr>
              <a:t>填    充</a:t>
            </a:r>
          </a:p>
        </p:txBody>
      </p:sp>
      <p:sp>
        <p:nvSpPr>
          <p:cNvPr id="379943" name="Rectangle 39"/>
          <p:cNvSpPr>
            <a:spLocks noChangeArrowheads="1"/>
          </p:cNvSpPr>
          <p:nvPr/>
        </p:nvSpPr>
        <p:spPr bwMode="auto">
          <a:xfrm>
            <a:off x="6419983" y="2518370"/>
            <a:ext cx="23195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   部   检   验   和</a:t>
            </a:r>
          </a:p>
        </p:txBody>
      </p:sp>
      <p:sp>
        <p:nvSpPr>
          <p:cNvPr id="379944" name="Rectangle 40"/>
          <p:cNvSpPr>
            <a:spLocks noChangeArrowheads="1"/>
          </p:cNvSpPr>
          <p:nvPr/>
        </p:nvSpPr>
        <p:spPr bwMode="auto">
          <a:xfrm>
            <a:off x="4784461" y="2977157"/>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源   地   址</a:t>
            </a:r>
          </a:p>
        </p:txBody>
      </p:sp>
      <p:sp>
        <p:nvSpPr>
          <p:cNvPr id="379945" name="Rectangle 41"/>
          <p:cNvSpPr>
            <a:spLocks noChangeArrowheads="1"/>
          </p:cNvSpPr>
          <p:nvPr/>
        </p:nvSpPr>
        <p:spPr bwMode="auto">
          <a:xfrm>
            <a:off x="4507575" y="3418482"/>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目   的   地   址</a:t>
            </a:r>
          </a:p>
        </p:txBody>
      </p:sp>
      <p:sp>
        <p:nvSpPr>
          <p:cNvPr id="379946" name="Rectangle 42"/>
          <p:cNvSpPr>
            <a:spLocks noChangeArrowheads="1"/>
          </p:cNvSpPr>
          <p:nvPr/>
        </p:nvSpPr>
        <p:spPr bwMode="auto">
          <a:xfrm>
            <a:off x="2414588" y="3847107"/>
            <a:ext cx="41742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itchFamily="2" charset="-122"/>
              </a:rPr>
              <a:t>可   选   字   段  （长   度   可   变）</a:t>
            </a:r>
          </a:p>
        </p:txBody>
      </p:sp>
      <p:sp>
        <p:nvSpPr>
          <p:cNvPr id="379947" name="Rectangle 43"/>
          <p:cNvSpPr>
            <a:spLocks noChangeArrowheads="1"/>
          </p:cNvSpPr>
          <p:nvPr/>
        </p:nvSpPr>
        <p:spPr bwMode="auto">
          <a:xfrm>
            <a:off x="658681" y="120868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位</a:t>
            </a:r>
          </a:p>
        </p:txBody>
      </p:sp>
      <p:sp>
        <p:nvSpPr>
          <p:cNvPr id="379948" name="Rectangle 44"/>
          <p:cNvSpPr>
            <a:spLocks noChangeArrowheads="1"/>
          </p:cNvSpPr>
          <p:nvPr/>
        </p:nvSpPr>
        <p:spPr bwMode="auto">
          <a:xfrm>
            <a:off x="2170378" y="1618257"/>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首部长度</a:t>
            </a:r>
          </a:p>
        </p:txBody>
      </p:sp>
      <p:grpSp>
        <p:nvGrpSpPr>
          <p:cNvPr id="379950" name="Group 46"/>
          <p:cNvGrpSpPr>
            <a:grpSpLocks/>
          </p:cNvGrpSpPr>
          <p:nvPr/>
        </p:nvGrpSpPr>
        <p:grpSpPr bwMode="auto">
          <a:xfrm>
            <a:off x="1159140" y="3988395"/>
            <a:ext cx="142743" cy="69850"/>
            <a:chOff x="833" y="3024"/>
            <a:chExt cx="78" cy="51"/>
          </a:xfrm>
        </p:grpSpPr>
        <p:sp>
          <p:nvSpPr>
            <p:cNvPr id="379951"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2" name="Line 48"/>
            <p:cNvSpPr>
              <a:spLocks noChangeShapeType="1"/>
            </p:cNvSpPr>
            <p:nvPr/>
          </p:nvSpPr>
          <p:spPr bwMode="auto">
            <a:xfrm>
              <a:off x="839" y="3030"/>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3" name="Line 49"/>
            <p:cNvSpPr>
              <a:spLocks noChangeShapeType="1"/>
            </p:cNvSpPr>
            <p:nvPr/>
          </p:nvSpPr>
          <p:spPr bwMode="auto">
            <a:xfrm>
              <a:off x="839" y="3075"/>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379954" name="Group 50"/>
          <p:cNvGrpSpPr>
            <a:grpSpLocks/>
          </p:cNvGrpSpPr>
          <p:nvPr/>
        </p:nvGrpSpPr>
        <p:grpSpPr bwMode="auto">
          <a:xfrm>
            <a:off x="9682428" y="3997921"/>
            <a:ext cx="142743" cy="66675"/>
            <a:chOff x="5432" y="3030"/>
            <a:chExt cx="78" cy="51"/>
          </a:xfrm>
        </p:grpSpPr>
        <p:sp>
          <p:nvSpPr>
            <p:cNvPr id="3799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6" name="Line 52"/>
            <p:cNvSpPr>
              <a:spLocks noChangeShapeType="1"/>
            </p:cNvSpPr>
            <p:nvPr/>
          </p:nvSpPr>
          <p:spPr bwMode="auto">
            <a:xfrm>
              <a:off x="5438" y="3036"/>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7" name="Line 53"/>
            <p:cNvSpPr>
              <a:spLocks noChangeShapeType="1"/>
            </p:cNvSpPr>
            <p:nvPr/>
          </p:nvSpPr>
          <p:spPr bwMode="auto">
            <a:xfrm>
              <a:off x="5438" y="3081"/>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379979" name="Rectangle 75"/>
          <p:cNvSpPr>
            <a:spLocks noChangeArrowheads="1"/>
          </p:cNvSpPr>
          <p:nvPr/>
        </p:nvSpPr>
        <p:spPr bwMode="auto">
          <a:xfrm>
            <a:off x="4129220" y="4390032"/>
            <a:ext cx="3150658"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itchFamily="2" charset="-122"/>
              </a:rPr>
              <a:t>数       据       部       分</a:t>
            </a:r>
          </a:p>
        </p:txBody>
      </p:sp>
      <p:grpSp>
        <p:nvGrpSpPr>
          <p:cNvPr id="379998" name="Group 94"/>
          <p:cNvGrpSpPr>
            <a:grpSpLocks/>
          </p:cNvGrpSpPr>
          <p:nvPr/>
        </p:nvGrpSpPr>
        <p:grpSpPr bwMode="auto">
          <a:xfrm>
            <a:off x="265981" y="1581746"/>
            <a:ext cx="438547" cy="2663825"/>
            <a:chOff x="111" y="845"/>
            <a:chExt cx="255" cy="1678"/>
          </a:xfrm>
        </p:grpSpPr>
        <p:sp>
          <p:nvSpPr>
            <p:cNvPr id="379993" name="Line 89"/>
            <p:cNvSpPr>
              <a:spLocks noChangeShapeType="1"/>
            </p:cNvSpPr>
            <p:nvPr/>
          </p:nvSpPr>
          <p:spPr bwMode="auto">
            <a:xfrm>
              <a:off x="249" y="845"/>
              <a:ext cx="0" cy="1678"/>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79982" name="Rectangle 78"/>
            <p:cNvSpPr>
              <a:spLocks noChangeArrowheads="1"/>
            </p:cNvSpPr>
            <p:nvPr/>
          </p:nvSpPr>
          <p:spPr bwMode="auto">
            <a:xfrm>
              <a:off x="111" y="1389"/>
              <a:ext cx="255" cy="4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a:t>
              </a:r>
            </a:p>
            <a:p>
              <a:pPr defTabSz="762000" eaLnBrk="0" hangingPunct="0"/>
              <a:r>
                <a:rPr kumimoji="1" lang="zh-CN" altLang="en-US" sz="2000" b="1">
                  <a:solidFill>
                    <a:srgbClr val="0000CC"/>
                  </a:solidFill>
                  <a:latin typeface="+mn-lt"/>
                  <a:ea typeface="黑体" pitchFamily="2" charset="-122"/>
                </a:rPr>
                <a:t>部</a:t>
              </a:r>
            </a:p>
          </p:txBody>
        </p:sp>
      </p:grpSp>
      <p:sp>
        <p:nvSpPr>
          <p:cNvPr id="380001" name="AutoShape 97"/>
          <p:cNvSpPr>
            <a:spLocks/>
          </p:cNvSpPr>
          <p:nvPr/>
        </p:nvSpPr>
        <p:spPr bwMode="auto">
          <a:xfrm>
            <a:off x="998834" y="1653182"/>
            <a:ext cx="180579" cy="2160588"/>
          </a:xfrm>
          <a:prstGeom prst="leftBrace">
            <a:avLst>
              <a:gd name="adj1" fmla="val 108016"/>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57" name="Group 77"/>
          <p:cNvGrpSpPr>
            <a:grpSpLocks/>
          </p:cNvGrpSpPr>
          <p:nvPr/>
        </p:nvGrpSpPr>
        <p:grpSpPr bwMode="auto">
          <a:xfrm>
            <a:off x="2466180" y="2478682"/>
            <a:ext cx="7264404" cy="3830638"/>
            <a:chOff x="1434" y="1410"/>
            <a:chExt cx="4224" cy="2413"/>
          </a:xfrm>
        </p:grpSpPr>
        <p:sp>
          <p:nvSpPr>
            <p:cNvPr id="58" name="Text Box 74"/>
            <p:cNvSpPr txBox="1">
              <a:spLocks noChangeArrowheads="1"/>
            </p:cNvSpPr>
            <p:nvPr/>
          </p:nvSpPr>
          <p:spPr bwMode="auto">
            <a:xfrm>
              <a:off x="1434" y="3067"/>
              <a:ext cx="4042"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ctr">
                <a:defRPr sz="2400" b="1">
                  <a:solidFill>
                    <a:srgbClr val="0000CC"/>
                  </a:solidFill>
                  <a:latin typeface="+mn-lt"/>
                  <a:ea typeface="黑体" pitchFamily="2" charset="-122"/>
                </a:defRPr>
              </a:lvl1pPr>
            </a:lstStyle>
            <a:p>
              <a:r>
                <a:rPr lang="zh-CN" altLang="en-US" dirty="0"/>
                <a:t>首部检验和</a:t>
              </a:r>
              <a:r>
                <a:rPr lang="en-US" altLang="zh-CN" dirty="0"/>
                <a:t>——</a:t>
              </a:r>
              <a:r>
                <a:rPr lang="zh-CN" altLang="en-US" dirty="0"/>
                <a:t>占</a:t>
              </a:r>
              <a:r>
                <a:rPr lang="en-US" altLang="zh-CN" dirty="0"/>
                <a:t>16 </a:t>
              </a:r>
              <a:r>
                <a:rPr lang="zh-CN" altLang="en-US" dirty="0"/>
                <a:t>位，</a:t>
              </a:r>
              <a:r>
                <a:rPr lang="zh-CN" altLang="en-US" dirty="0">
                  <a:solidFill>
                    <a:srgbClr val="C00000"/>
                  </a:solidFill>
                </a:rPr>
                <a:t>只检验数据报的首部，</a:t>
              </a:r>
            </a:p>
            <a:p>
              <a:pPr algn="l"/>
              <a:r>
                <a:rPr lang="zh-CN" altLang="en-US" dirty="0"/>
                <a:t>不检验数据部分。这里不采用 </a:t>
              </a:r>
              <a:r>
                <a:rPr lang="en-US" altLang="zh-CN" dirty="0"/>
                <a:t>CRC </a:t>
              </a:r>
              <a:r>
                <a:rPr lang="zh-CN" altLang="en-US" dirty="0"/>
                <a:t>检验码而采用简单的计算方法。 </a:t>
              </a:r>
            </a:p>
          </p:txBody>
        </p:sp>
        <p:sp>
          <p:nvSpPr>
            <p:cNvPr id="59" name="Rectangle 75"/>
            <p:cNvSpPr>
              <a:spLocks noChangeArrowheads="1"/>
            </p:cNvSpPr>
            <p:nvPr/>
          </p:nvSpPr>
          <p:spPr bwMode="auto">
            <a:xfrm>
              <a:off x="3195" y="1410"/>
              <a:ext cx="2463" cy="307"/>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标题 2"/>
          <p:cNvSpPr>
            <a:spLocks noGrp="1"/>
          </p:cNvSpPr>
          <p:nvPr>
            <p:ph type="title"/>
          </p:nvPr>
        </p:nvSpPr>
        <p:spPr/>
        <p:txBody>
          <a:bodyPr/>
          <a:lstStyle/>
          <a:p>
            <a:r>
              <a:rPr lang="en-US" altLang="zh-CN" sz="3600" dirty="0"/>
              <a:t>1.  IP </a:t>
            </a:r>
            <a:r>
              <a:rPr lang="zh-CN" altLang="en-US" sz="3600" dirty="0"/>
              <a:t>数据报首部的固定部分中的各字段 </a:t>
            </a:r>
          </a:p>
        </p:txBody>
      </p:sp>
    </p:spTree>
    <p:extLst>
      <p:ext uri="{BB962C8B-B14F-4D97-AF65-F5344CB8AC3E}">
        <p14:creationId xmlns:p14="http://schemas.microsoft.com/office/powerpoint/2010/main" val="188799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4000" fill="hold" nodeType="afterEffect">
                                  <p:stCondLst>
                                    <p:cond delay="500"/>
                                  </p:stCondLst>
                                  <p:childTnLst>
                                    <p:anim calcmode="discrete" valueType="str">
                                      <p:cBhvr>
                                        <p:cTn id="6"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46" name="Rectangle 66"/>
          <p:cNvSpPr>
            <a:spLocks noChangeArrowheads="1"/>
          </p:cNvSpPr>
          <p:nvPr/>
        </p:nvSpPr>
        <p:spPr bwMode="auto">
          <a:xfrm>
            <a:off x="4083083" y="5263283"/>
            <a:ext cx="1902090" cy="871537"/>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1284" name="Text Box 4"/>
          <p:cNvSpPr txBox="1">
            <a:spLocks noChangeArrowheads="1"/>
          </p:cNvSpPr>
          <p:nvPr/>
        </p:nvSpPr>
        <p:spPr bwMode="auto">
          <a:xfrm>
            <a:off x="722610" y="764307"/>
            <a:ext cx="2495417" cy="406400"/>
          </a:xfrm>
          <a:prstGeom prst="rect">
            <a:avLst/>
          </a:prstGeom>
          <a:solidFill>
            <a:srgbClr val="99FF33"/>
          </a:solidFill>
          <a:ln w="9525">
            <a:solidFill>
              <a:schemeClr val="folHlink"/>
            </a:solidFill>
            <a:miter lim="800000"/>
            <a:headEnd/>
            <a:tailEnd/>
          </a:ln>
          <a:effectLst>
            <a:outerShdw dist="35921" dir="2700000" algn="ctr" rotWithShape="0">
              <a:schemeClr val="bg2"/>
            </a:outerShdw>
          </a:effectLst>
        </p:spPr>
        <p:txBody>
          <a:bodyPr>
            <a:spAutoFit/>
          </a:bodyPr>
          <a:lstStyle/>
          <a:p>
            <a:pPr algn="ctr"/>
            <a:r>
              <a:rPr kumimoji="1" lang="zh-CN" altLang="en-US" sz="2000" b="1">
                <a:solidFill>
                  <a:srgbClr val="0000CC"/>
                </a:solidFill>
                <a:latin typeface="+mn-lt"/>
                <a:ea typeface="黑体" pitchFamily="2" charset="-122"/>
              </a:rPr>
              <a:t>发送端</a:t>
            </a:r>
          </a:p>
        </p:txBody>
      </p:sp>
      <p:sp>
        <p:nvSpPr>
          <p:cNvPr id="481285" name="Text Box 5"/>
          <p:cNvSpPr txBox="1">
            <a:spLocks noChangeArrowheads="1"/>
          </p:cNvSpPr>
          <p:nvPr/>
        </p:nvSpPr>
        <p:spPr bwMode="auto">
          <a:xfrm>
            <a:off x="6728123" y="764307"/>
            <a:ext cx="2418027" cy="406400"/>
          </a:xfrm>
          <a:prstGeom prst="rect">
            <a:avLst/>
          </a:prstGeom>
          <a:solidFill>
            <a:srgbClr val="CCCCFF"/>
          </a:solidFill>
          <a:ln w="9525">
            <a:solidFill>
              <a:schemeClr val="folHlink"/>
            </a:solidFill>
            <a:miter lim="800000"/>
            <a:headEnd/>
            <a:tailEnd/>
          </a:ln>
          <a:effectLst>
            <a:outerShdw dist="35921" dir="2700000" algn="ctr" rotWithShape="0">
              <a:schemeClr val="bg2"/>
            </a:outerShdw>
          </a:effectLst>
        </p:spPr>
        <p:txBody>
          <a:bodyPr>
            <a:spAutoFit/>
          </a:bodyPr>
          <a:lstStyle/>
          <a:p>
            <a:pPr algn="ctr"/>
            <a:r>
              <a:rPr kumimoji="1" lang="zh-CN" altLang="en-US" sz="2000" b="1">
                <a:solidFill>
                  <a:srgbClr val="0000CC"/>
                </a:solidFill>
                <a:latin typeface="+mn-lt"/>
                <a:ea typeface="黑体" pitchFamily="2" charset="-122"/>
              </a:rPr>
              <a:t>接收端</a:t>
            </a:r>
          </a:p>
        </p:txBody>
      </p:sp>
      <p:sp>
        <p:nvSpPr>
          <p:cNvPr id="481286" name="Rectangle 6"/>
          <p:cNvSpPr>
            <a:spLocks noChangeArrowheads="1"/>
          </p:cNvSpPr>
          <p:nvPr/>
        </p:nvSpPr>
        <p:spPr bwMode="auto">
          <a:xfrm>
            <a:off x="1749326" y="1388195"/>
            <a:ext cx="1463543" cy="2968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CC"/>
                </a:solidFill>
                <a:latin typeface="+mn-lt"/>
                <a:ea typeface="黑体" pitchFamily="2" charset="-122"/>
              </a:rPr>
              <a:t>16 </a:t>
            </a:r>
            <a:r>
              <a:rPr kumimoji="1" lang="zh-CN" altLang="en-US" sz="2000" b="1">
                <a:solidFill>
                  <a:srgbClr val="0000CC"/>
                </a:solidFill>
                <a:latin typeface="+mn-lt"/>
                <a:ea typeface="黑体" pitchFamily="2" charset="-122"/>
              </a:rPr>
              <a:t>位</a:t>
            </a:r>
          </a:p>
        </p:txBody>
      </p:sp>
      <p:sp>
        <p:nvSpPr>
          <p:cNvPr id="481287" name="Text Box 7"/>
          <p:cNvSpPr txBox="1">
            <a:spLocks noChangeArrowheads="1"/>
          </p:cNvSpPr>
          <p:nvPr/>
        </p:nvSpPr>
        <p:spPr bwMode="auto">
          <a:xfrm>
            <a:off x="1002936" y="1327870"/>
            <a:ext cx="6559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字 </a:t>
            </a:r>
            <a:r>
              <a:rPr kumimoji="1" lang="en-US" altLang="zh-CN" sz="2000" b="1">
                <a:solidFill>
                  <a:srgbClr val="0000CC"/>
                </a:solidFill>
                <a:latin typeface="+mn-lt"/>
                <a:ea typeface="黑体" pitchFamily="2" charset="-122"/>
              </a:rPr>
              <a:t>1</a:t>
            </a:r>
          </a:p>
        </p:txBody>
      </p:sp>
      <p:sp>
        <p:nvSpPr>
          <p:cNvPr id="481288" name="Rectangle 8"/>
          <p:cNvSpPr>
            <a:spLocks noChangeArrowheads="1"/>
          </p:cNvSpPr>
          <p:nvPr/>
        </p:nvSpPr>
        <p:spPr bwMode="auto">
          <a:xfrm>
            <a:off x="1749326" y="1805708"/>
            <a:ext cx="1463543" cy="2952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CC"/>
                </a:solidFill>
                <a:latin typeface="+mn-lt"/>
                <a:ea typeface="黑体" pitchFamily="2" charset="-122"/>
              </a:rPr>
              <a:t>16 </a:t>
            </a:r>
            <a:r>
              <a:rPr kumimoji="1" lang="zh-CN" altLang="en-US" sz="2000" b="1">
                <a:solidFill>
                  <a:srgbClr val="0000CC"/>
                </a:solidFill>
                <a:latin typeface="+mn-lt"/>
                <a:ea typeface="黑体" pitchFamily="2" charset="-122"/>
              </a:rPr>
              <a:t>位</a:t>
            </a:r>
          </a:p>
        </p:txBody>
      </p:sp>
      <p:sp>
        <p:nvSpPr>
          <p:cNvPr id="481289" name="Text Box 9"/>
          <p:cNvSpPr txBox="1">
            <a:spLocks noChangeArrowheads="1"/>
          </p:cNvSpPr>
          <p:nvPr/>
        </p:nvSpPr>
        <p:spPr bwMode="auto">
          <a:xfrm>
            <a:off x="1002936" y="1743795"/>
            <a:ext cx="6559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字 </a:t>
            </a:r>
            <a:r>
              <a:rPr kumimoji="1" lang="en-US" altLang="zh-CN" sz="2000" b="1">
                <a:solidFill>
                  <a:srgbClr val="0000CC"/>
                </a:solidFill>
                <a:latin typeface="+mn-lt"/>
                <a:ea typeface="黑体" pitchFamily="2" charset="-122"/>
              </a:rPr>
              <a:t>2</a:t>
            </a:r>
          </a:p>
        </p:txBody>
      </p:sp>
      <p:grpSp>
        <p:nvGrpSpPr>
          <p:cNvPr id="481347" name="Group 67"/>
          <p:cNvGrpSpPr>
            <a:grpSpLocks/>
          </p:cNvGrpSpPr>
          <p:nvPr/>
        </p:nvGrpSpPr>
        <p:grpSpPr bwMode="auto">
          <a:xfrm>
            <a:off x="722610" y="2339105"/>
            <a:ext cx="2490258" cy="400049"/>
            <a:chOff x="295" y="1111"/>
            <a:chExt cx="1448" cy="252"/>
          </a:xfrm>
        </p:grpSpPr>
        <p:sp>
          <p:nvSpPr>
            <p:cNvPr id="481290" name="Rectangle 10"/>
            <p:cNvSpPr>
              <a:spLocks noChangeArrowheads="1"/>
            </p:cNvSpPr>
            <p:nvPr/>
          </p:nvSpPr>
          <p:spPr bwMode="auto">
            <a:xfrm>
              <a:off x="892" y="1158"/>
              <a:ext cx="851" cy="18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rgbClr val="0000CC"/>
                  </a:solidFill>
                  <a:latin typeface="+mn-lt"/>
                  <a:ea typeface="黑体" pitchFamily="2" charset="-122"/>
                </a:rPr>
                <a:t>置为全 </a:t>
              </a:r>
              <a:r>
                <a:rPr kumimoji="1" lang="en-US" altLang="zh-CN" sz="2000" b="1">
                  <a:solidFill>
                    <a:srgbClr val="0000CC"/>
                  </a:solidFill>
                  <a:latin typeface="+mn-lt"/>
                  <a:ea typeface="黑体" pitchFamily="2" charset="-122"/>
                </a:rPr>
                <a:t>0</a:t>
              </a:r>
            </a:p>
          </p:txBody>
        </p:sp>
        <p:sp>
          <p:nvSpPr>
            <p:cNvPr id="481291" name="Text Box 11"/>
            <p:cNvSpPr txBox="1">
              <a:spLocks noChangeArrowheads="1"/>
            </p:cNvSpPr>
            <p:nvPr/>
          </p:nvSpPr>
          <p:spPr bwMode="auto">
            <a:xfrm>
              <a:off x="295" y="1111"/>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检验和</a:t>
              </a:r>
            </a:p>
          </p:txBody>
        </p:sp>
      </p:grpSp>
      <p:sp>
        <p:nvSpPr>
          <p:cNvPr id="481292" name="Rectangle 12"/>
          <p:cNvSpPr>
            <a:spLocks noChangeArrowheads="1"/>
          </p:cNvSpPr>
          <p:nvPr/>
        </p:nvSpPr>
        <p:spPr bwMode="auto">
          <a:xfrm>
            <a:off x="1749326" y="3021732"/>
            <a:ext cx="1463543" cy="29686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CC"/>
                </a:solidFill>
                <a:latin typeface="+mn-lt"/>
                <a:ea typeface="黑体" pitchFamily="2" charset="-122"/>
              </a:rPr>
              <a:t>16 </a:t>
            </a:r>
            <a:r>
              <a:rPr kumimoji="1" lang="zh-CN" altLang="en-US" sz="2000" b="1">
                <a:solidFill>
                  <a:srgbClr val="0000CC"/>
                </a:solidFill>
                <a:latin typeface="+mn-lt"/>
                <a:ea typeface="黑体" pitchFamily="2" charset="-122"/>
              </a:rPr>
              <a:t>位</a:t>
            </a:r>
          </a:p>
        </p:txBody>
      </p:sp>
      <p:sp>
        <p:nvSpPr>
          <p:cNvPr id="481293" name="Text Box 13"/>
          <p:cNvSpPr txBox="1">
            <a:spLocks noChangeArrowheads="1"/>
          </p:cNvSpPr>
          <p:nvPr/>
        </p:nvSpPr>
        <p:spPr bwMode="auto">
          <a:xfrm>
            <a:off x="1002936" y="2961408"/>
            <a:ext cx="6703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字 </a:t>
            </a:r>
            <a:r>
              <a:rPr kumimoji="1" lang="en-US" altLang="zh-CN" sz="2000" b="1">
                <a:solidFill>
                  <a:srgbClr val="0000CC"/>
                </a:solidFill>
                <a:latin typeface="+mn-lt"/>
                <a:ea typeface="黑体" pitchFamily="2" charset="-122"/>
              </a:rPr>
              <a:t>n</a:t>
            </a:r>
          </a:p>
        </p:txBody>
      </p:sp>
      <p:grpSp>
        <p:nvGrpSpPr>
          <p:cNvPr id="481348" name="Group 68"/>
          <p:cNvGrpSpPr>
            <a:grpSpLocks/>
          </p:cNvGrpSpPr>
          <p:nvPr/>
        </p:nvGrpSpPr>
        <p:grpSpPr bwMode="auto">
          <a:xfrm>
            <a:off x="500756" y="3551956"/>
            <a:ext cx="2712112" cy="708024"/>
            <a:chOff x="166" y="1875"/>
            <a:chExt cx="1577" cy="446"/>
          </a:xfrm>
        </p:grpSpPr>
        <p:sp>
          <p:nvSpPr>
            <p:cNvPr id="481294" name="Rectangle 14"/>
            <p:cNvSpPr>
              <a:spLocks noChangeArrowheads="1"/>
            </p:cNvSpPr>
            <p:nvPr/>
          </p:nvSpPr>
          <p:spPr bwMode="auto">
            <a:xfrm>
              <a:off x="892" y="2000"/>
              <a:ext cx="851" cy="1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CC"/>
                  </a:solidFill>
                  <a:latin typeface="+mn-lt"/>
                  <a:ea typeface="黑体" pitchFamily="2" charset="-122"/>
                </a:rPr>
                <a:t>16 </a:t>
              </a:r>
              <a:r>
                <a:rPr kumimoji="1" lang="zh-CN" altLang="en-US" sz="2000" b="1">
                  <a:solidFill>
                    <a:srgbClr val="0000CC"/>
                  </a:solidFill>
                  <a:latin typeface="+mn-lt"/>
                  <a:ea typeface="黑体" pitchFamily="2" charset="-122"/>
                </a:rPr>
                <a:t>位</a:t>
              </a:r>
            </a:p>
          </p:txBody>
        </p:sp>
        <p:sp>
          <p:nvSpPr>
            <p:cNvPr id="481295" name="Text Box 15"/>
            <p:cNvSpPr txBox="1">
              <a:spLocks noChangeArrowheads="1"/>
            </p:cNvSpPr>
            <p:nvPr/>
          </p:nvSpPr>
          <p:spPr bwMode="auto">
            <a:xfrm>
              <a:off x="166" y="1875"/>
              <a:ext cx="70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反码算术</a:t>
              </a:r>
            </a:p>
            <a:p>
              <a:r>
                <a:rPr kumimoji="1" lang="zh-CN" altLang="en-US" sz="2000" b="1">
                  <a:solidFill>
                    <a:srgbClr val="0000CC"/>
                  </a:solidFill>
                  <a:latin typeface="+mn-lt"/>
                  <a:ea typeface="黑体" pitchFamily="2" charset="-122"/>
                </a:rPr>
                <a:t>运算求和</a:t>
              </a:r>
            </a:p>
          </p:txBody>
        </p:sp>
      </p:grpSp>
      <p:sp>
        <p:nvSpPr>
          <p:cNvPr id="481299" name="Text Box 19"/>
          <p:cNvSpPr txBox="1">
            <a:spLocks noChangeArrowheads="1"/>
          </p:cNvSpPr>
          <p:nvPr/>
        </p:nvSpPr>
        <p:spPr bwMode="auto">
          <a:xfrm>
            <a:off x="2132839" y="2020020"/>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t>
            </a:r>
          </a:p>
        </p:txBody>
      </p:sp>
      <p:sp>
        <p:nvSpPr>
          <p:cNvPr id="481300" name="Text Box 20"/>
          <p:cNvSpPr txBox="1">
            <a:spLocks noChangeArrowheads="1"/>
          </p:cNvSpPr>
          <p:nvPr/>
        </p:nvSpPr>
        <p:spPr bwMode="auto">
          <a:xfrm>
            <a:off x="2115641" y="2610570"/>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t>
            </a:r>
          </a:p>
        </p:txBody>
      </p:sp>
      <p:sp>
        <p:nvSpPr>
          <p:cNvPr id="481301" name="Line 21"/>
          <p:cNvSpPr>
            <a:spLocks noChangeShapeType="1"/>
          </p:cNvSpPr>
          <p:nvPr/>
        </p:nvSpPr>
        <p:spPr bwMode="auto">
          <a:xfrm>
            <a:off x="818918" y="3455119"/>
            <a:ext cx="292880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481349" name="Group 69"/>
          <p:cNvGrpSpPr>
            <a:grpSpLocks/>
          </p:cNvGrpSpPr>
          <p:nvPr/>
        </p:nvGrpSpPr>
        <p:grpSpPr bwMode="auto">
          <a:xfrm>
            <a:off x="1530913" y="4152032"/>
            <a:ext cx="1081748" cy="501650"/>
            <a:chOff x="765" y="2253"/>
            <a:chExt cx="629" cy="316"/>
          </a:xfrm>
        </p:grpSpPr>
        <p:sp>
          <p:nvSpPr>
            <p:cNvPr id="481298" name="AutoShape 18"/>
            <p:cNvSpPr>
              <a:spLocks noChangeArrowheads="1"/>
            </p:cNvSpPr>
            <p:nvPr/>
          </p:nvSpPr>
          <p:spPr bwMode="auto">
            <a:xfrm>
              <a:off x="1293" y="2253"/>
              <a:ext cx="101" cy="316"/>
            </a:xfrm>
            <a:prstGeom prst="downArrow">
              <a:avLst>
                <a:gd name="adj1" fmla="val 50000"/>
                <a:gd name="adj2" fmla="val 782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1302" name="Text Box 22"/>
            <p:cNvSpPr txBox="1">
              <a:spLocks noChangeArrowheads="1"/>
            </p:cNvSpPr>
            <p:nvPr/>
          </p:nvSpPr>
          <p:spPr bwMode="auto">
            <a:xfrm>
              <a:off x="765" y="2264"/>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取反码</a:t>
              </a:r>
            </a:p>
          </p:txBody>
        </p:sp>
      </p:grpSp>
      <p:sp>
        <p:nvSpPr>
          <p:cNvPr id="481303" name="AutoShape 23"/>
          <p:cNvSpPr>
            <a:spLocks/>
          </p:cNvSpPr>
          <p:nvPr/>
        </p:nvSpPr>
        <p:spPr bwMode="auto">
          <a:xfrm>
            <a:off x="645219" y="1402483"/>
            <a:ext cx="173700" cy="1931987"/>
          </a:xfrm>
          <a:prstGeom prst="leftBrace">
            <a:avLst>
              <a:gd name="adj1" fmla="val 100412"/>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1304" name="Text Box 24"/>
          <p:cNvSpPr txBox="1">
            <a:spLocks noChangeArrowheads="1"/>
          </p:cNvSpPr>
          <p:nvPr/>
        </p:nvSpPr>
        <p:spPr bwMode="auto">
          <a:xfrm>
            <a:off x="215271" y="1597745"/>
            <a:ext cx="441146"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数</a:t>
            </a:r>
          </a:p>
          <a:p>
            <a:r>
              <a:rPr kumimoji="1" lang="zh-CN" altLang="en-US" sz="2000" b="1">
                <a:solidFill>
                  <a:srgbClr val="0000CC"/>
                </a:solidFill>
                <a:latin typeface="+mn-lt"/>
                <a:ea typeface="黑体" pitchFamily="2" charset="-122"/>
              </a:rPr>
              <a:t>据</a:t>
            </a:r>
          </a:p>
          <a:p>
            <a:r>
              <a:rPr kumimoji="1" lang="zh-CN" altLang="en-US" sz="2000" b="1">
                <a:solidFill>
                  <a:srgbClr val="0000CC"/>
                </a:solidFill>
                <a:latin typeface="+mn-lt"/>
                <a:ea typeface="黑体" pitchFamily="2" charset="-122"/>
              </a:rPr>
              <a:t>报</a:t>
            </a:r>
          </a:p>
          <a:p>
            <a:r>
              <a:rPr kumimoji="1" lang="zh-CN" altLang="en-US" sz="2000" b="1">
                <a:solidFill>
                  <a:srgbClr val="0000CC"/>
                </a:solidFill>
                <a:latin typeface="+mn-lt"/>
                <a:ea typeface="黑体" pitchFamily="2" charset="-122"/>
              </a:rPr>
              <a:t>首</a:t>
            </a:r>
          </a:p>
          <a:p>
            <a:r>
              <a:rPr kumimoji="1" lang="zh-CN" altLang="en-US" sz="2000" b="1">
                <a:solidFill>
                  <a:srgbClr val="0000CC"/>
                </a:solidFill>
                <a:latin typeface="+mn-lt"/>
                <a:ea typeface="黑体" pitchFamily="2" charset="-122"/>
              </a:rPr>
              <a:t>部</a:t>
            </a:r>
          </a:p>
        </p:txBody>
      </p:sp>
      <p:sp>
        <p:nvSpPr>
          <p:cNvPr id="481305" name="Rectangle 25"/>
          <p:cNvSpPr>
            <a:spLocks noChangeArrowheads="1"/>
          </p:cNvSpPr>
          <p:nvPr/>
        </p:nvSpPr>
        <p:spPr bwMode="auto">
          <a:xfrm>
            <a:off x="4091682" y="4509219"/>
            <a:ext cx="1893491" cy="74295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1306" name="Rectangle 26"/>
          <p:cNvSpPr>
            <a:spLocks noChangeArrowheads="1"/>
          </p:cNvSpPr>
          <p:nvPr/>
        </p:nvSpPr>
        <p:spPr bwMode="auto">
          <a:xfrm>
            <a:off x="5049606" y="4815608"/>
            <a:ext cx="926967" cy="134937"/>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1307" name="Text Box 27"/>
          <p:cNvSpPr txBox="1">
            <a:spLocks noChangeArrowheads="1"/>
          </p:cNvSpPr>
          <p:nvPr/>
        </p:nvSpPr>
        <p:spPr bwMode="auto">
          <a:xfrm>
            <a:off x="4449399" y="4123458"/>
            <a:ext cx="12668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数据报</a:t>
            </a:r>
          </a:p>
        </p:txBody>
      </p:sp>
      <p:sp>
        <p:nvSpPr>
          <p:cNvPr id="481308" name="Line 28"/>
          <p:cNvSpPr>
            <a:spLocks noChangeShapeType="1"/>
          </p:cNvSpPr>
          <p:nvPr/>
        </p:nvSpPr>
        <p:spPr bwMode="auto">
          <a:xfrm>
            <a:off x="4091682" y="4656857"/>
            <a:ext cx="18934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1309" name="Line 29"/>
          <p:cNvSpPr>
            <a:spLocks noChangeShapeType="1"/>
          </p:cNvSpPr>
          <p:nvPr/>
        </p:nvSpPr>
        <p:spPr bwMode="auto">
          <a:xfrm>
            <a:off x="4091682" y="4807669"/>
            <a:ext cx="18934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1310" name="Line 30"/>
          <p:cNvSpPr>
            <a:spLocks noChangeShapeType="1"/>
          </p:cNvSpPr>
          <p:nvPr/>
        </p:nvSpPr>
        <p:spPr bwMode="auto">
          <a:xfrm>
            <a:off x="4091682" y="4955307"/>
            <a:ext cx="18934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1311" name="Line 31"/>
          <p:cNvSpPr>
            <a:spLocks noChangeShapeType="1"/>
          </p:cNvSpPr>
          <p:nvPr/>
        </p:nvSpPr>
        <p:spPr bwMode="auto">
          <a:xfrm>
            <a:off x="4091682" y="5102944"/>
            <a:ext cx="18934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1312" name="Line 32"/>
          <p:cNvSpPr>
            <a:spLocks noChangeShapeType="1"/>
          </p:cNvSpPr>
          <p:nvPr/>
        </p:nvSpPr>
        <p:spPr bwMode="auto">
          <a:xfrm>
            <a:off x="4091682" y="5252169"/>
            <a:ext cx="18934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1313" name="Line 33"/>
          <p:cNvSpPr>
            <a:spLocks noChangeShapeType="1"/>
          </p:cNvSpPr>
          <p:nvPr/>
        </p:nvSpPr>
        <p:spPr bwMode="auto">
          <a:xfrm>
            <a:off x="5039287" y="4509219"/>
            <a:ext cx="0" cy="4460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1314" name="Line 34"/>
          <p:cNvSpPr>
            <a:spLocks noChangeShapeType="1"/>
          </p:cNvSpPr>
          <p:nvPr/>
        </p:nvSpPr>
        <p:spPr bwMode="auto">
          <a:xfrm>
            <a:off x="4607619" y="4807669"/>
            <a:ext cx="0" cy="147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1315" name="Line 35"/>
          <p:cNvSpPr>
            <a:spLocks noChangeShapeType="1"/>
          </p:cNvSpPr>
          <p:nvPr/>
        </p:nvSpPr>
        <p:spPr bwMode="auto">
          <a:xfrm>
            <a:off x="4607619" y="4509219"/>
            <a:ext cx="0" cy="147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1316" name="Line 36"/>
          <p:cNvSpPr>
            <a:spLocks noChangeShapeType="1"/>
          </p:cNvSpPr>
          <p:nvPr/>
        </p:nvSpPr>
        <p:spPr bwMode="auto">
          <a:xfrm>
            <a:off x="4351371" y="4509219"/>
            <a:ext cx="0" cy="147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1317" name="Line 37"/>
          <p:cNvSpPr>
            <a:spLocks noChangeShapeType="1"/>
          </p:cNvSpPr>
          <p:nvPr/>
        </p:nvSpPr>
        <p:spPr bwMode="auto">
          <a:xfrm>
            <a:off x="5183750" y="4656857"/>
            <a:ext cx="0" cy="1508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1318" name="Line 38"/>
          <p:cNvSpPr>
            <a:spLocks noChangeShapeType="1"/>
          </p:cNvSpPr>
          <p:nvPr/>
        </p:nvSpPr>
        <p:spPr bwMode="auto">
          <a:xfrm>
            <a:off x="5469235" y="5102945"/>
            <a:ext cx="0" cy="149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481351" name="Group 71"/>
          <p:cNvGrpSpPr>
            <a:grpSpLocks/>
          </p:cNvGrpSpPr>
          <p:nvPr/>
        </p:nvGrpSpPr>
        <p:grpSpPr bwMode="auto">
          <a:xfrm>
            <a:off x="765605" y="4661624"/>
            <a:ext cx="2447264" cy="400051"/>
            <a:chOff x="320" y="2574"/>
            <a:chExt cx="1423" cy="252"/>
          </a:xfrm>
        </p:grpSpPr>
        <p:sp>
          <p:nvSpPr>
            <p:cNvPr id="481296" name="Rectangle 16"/>
            <p:cNvSpPr>
              <a:spLocks noChangeArrowheads="1"/>
            </p:cNvSpPr>
            <p:nvPr/>
          </p:nvSpPr>
          <p:spPr bwMode="auto">
            <a:xfrm>
              <a:off x="892" y="2619"/>
              <a:ext cx="851" cy="186"/>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CC"/>
                  </a:solidFill>
                  <a:latin typeface="+mn-lt"/>
                  <a:ea typeface="黑体" pitchFamily="2" charset="-122"/>
                </a:rPr>
                <a:t>16 </a:t>
              </a:r>
              <a:r>
                <a:rPr kumimoji="1" lang="zh-CN" altLang="en-US" sz="2000" b="1">
                  <a:solidFill>
                    <a:srgbClr val="0000CC"/>
                  </a:solidFill>
                  <a:latin typeface="+mn-lt"/>
                  <a:ea typeface="黑体" pitchFamily="2" charset="-122"/>
                </a:rPr>
                <a:t>位</a:t>
              </a:r>
            </a:p>
          </p:txBody>
        </p:sp>
        <p:sp>
          <p:nvSpPr>
            <p:cNvPr id="481297" name="Text Box 17"/>
            <p:cNvSpPr txBox="1">
              <a:spLocks noChangeArrowheads="1"/>
            </p:cNvSpPr>
            <p:nvPr/>
          </p:nvSpPr>
          <p:spPr bwMode="auto">
            <a:xfrm>
              <a:off x="320" y="2574"/>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检验和</a:t>
              </a:r>
            </a:p>
          </p:txBody>
        </p:sp>
      </p:grpSp>
      <p:sp>
        <p:nvSpPr>
          <p:cNvPr id="481319" name="Line 39"/>
          <p:cNvSpPr>
            <a:spLocks noChangeShapeType="1"/>
          </p:cNvSpPr>
          <p:nvPr/>
        </p:nvSpPr>
        <p:spPr bwMode="auto">
          <a:xfrm>
            <a:off x="3231786" y="4893394"/>
            <a:ext cx="2323439"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81320" name="Rectangle 40"/>
          <p:cNvSpPr>
            <a:spLocks noChangeArrowheads="1"/>
          </p:cNvSpPr>
          <p:nvPr/>
        </p:nvSpPr>
        <p:spPr bwMode="auto">
          <a:xfrm>
            <a:off x="7667129" y="1388195"/>
            <a:ext cx="1463542" cy="29686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CC"/>
                </a:solidFill>
                <a:latin typeface="+mn-lt"/>
                <a:ea typeface="黑体" pitchFamily="2" charset="-122"/>
              </a:rPr>
              <a:t>16 </a:t>
            </a:r>
            <a:r>
              <a:rPr kumimoji="1" lang="zh-CN" altLang="en-US" sz="2000" b="1">
                <a:solidFill>
                  <a:srgbClr val="0000CC"/>
                </a:solidFill>
                <a:latin typeface="+mn-lt"/>
                <a:ea typeface="黑体" pitchFamily="2" charset="-122"/>
              </a:rPr>
              <a:t>位</a:t>
            </a:r>
          </a:p>
        </p:txBody>
      </p:sp>
      <p:sp>
        <p:nvSpPr>
          <p:cNvPr id="481321" name="Text Box 41"/>
          <p:cNvSpPr txBox="1">
            <a:spLocks noChangeArrowheads="1"/>
          </p:cNvSpPr>
          <p:nvPr/>
        </p:nvSpPr>
        <p:spPr bwMode="auto">
          <a:xfrm>
            <a:off x="6919019" y="1327870"/>
            <a:ext cx="6559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字 </a:t>
            </a:r>
            <a:r>
              <a:rPr kumimoji="1" lang="en-US" altLang="zh-CN" sz="2000" b="1">
                <a:solidFill>
                  <a:srgbClr val="0000CC"/>
                </a:solidFill>
                <a:latin typeface="+mn-lt"/>
                <a:ea typeface="黑体" pitchFamily="2" charset="-122"/>
              </a:rPr>
              <a:t>1</a:t>
            </a:r>
          </a:p>
        </p:txBody>
      </p:sp>
      <p:sp>
        <p:nvSpPr>
          <p:cNvPr id="481322" name="Rectangle 42"/>
          <p:cNvSpPr>
            <a:spLocks noChangeArrowheads="1"/>
          </p:cNvSpPr>
          <p:nvPr/>
        </p:nvSpPr>
        <p:spPr bwMode="auto">
          <a:xfrm>
            <a:off x="7667129" y="1805708"/>
            <a:ext cx="1463542" cy="2952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CC"/>
                </a:solidFill>
                <a:latin typeface="+mn-lt"/>
                <a:ea typeface="黑体" pitchFamily="2" charset="-122"/>
              </a:rPr>
              <a:t>16 </a:t>
            </a:r>
            <a:r>
              <a:rPr kumimoji="1" lang="zh-CN" altLang="en-US" sz="2000" b="1">
                <a:solidFill>
                  <a:srgbClr val="0000CC"/>
                </a:solidFill>
                <a:latin typeface="+mn-lt"/>
                <a:ea typeface="黑体" pitchFamily="2" charset="-122"/>
              </a:rPr>
              <a:t>位</a:t>
            </a:r>
          </a:p>
        </p:txBody>
      </p:sp>
      <p:sp>
        <p:nvSpPr>
          <p:cNvPr id="481323" name="Text Box 43"/>
          <p:cNvSpPr txBox="1">
            <a:spLocks noChangeArrowheads="1"/>
          </p:cNvSpPr>
          <p:nvPr/>
        </p:nvSpPr>
        <p:spPr bwMode="auto">
          <a:xfrm>
            <a:off x="6919019" y="1743795"/>
            <a:ext cx="6559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字 </a:t>
            </a:r>
            <a:r>
              <a:rPr kumimoji="1" lang="en-US" altLang="zh-CN" sz="2000" b="1">
                <a:solidFill>
                  <a:srgbClr val="0000CC"/>
                </a:solidFill>
                <a:latin typeface="+mn-lt"/>
                <a:ea typeface="黑体" pitchFamily="2" charset="-122"/>
              </a:rPr>
              <a:t>2</a:t>
            </a:r>
          </a:p>
        </p:txBody>
      </p:sp>
      <p:grpSp>
        <p:nvGrpSpPr>
          <p:cNvPr id="481353" name="Group 73"/>
          <p:cNvGrpSpPr>
            <a:grpSpLocks/>
          </p:cNvGrpSpPr>
          <p:nvPr/>
        </p:nvGrpSpPr>
        <p:grpSpPr bwMode="auto">
          <a:xfrm>
            <a:off x="6671370" y="2324822"/>
            <a:ext cx="2459302" cy="400051"/>
            <a:chOff x="3754" y="1102"/>
            <a:chExt cx="1430" cy="252"/>
          </a:xfrm>
        </p:grpSpPr>
        <p:sp>
          <p:nvSpPr>
            <p:cNvPr id="481324" name="Rectangle 44"/>
            <p:cNvSpPr>
              <a:spLocks noChangeArrowheads="1"/>
            </p:cNvSpPr>
            <p:nvPr/>
          </p:nvSpPr>
          <p:spPr bwMode="auto">
            <a:xfrm>
              <a:off x="4333" y="1158"/>
              <a:ext cx="851" cy="186"/>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CC"/>
                  </a:solidFill>
                  <a:latin typeface="+mn-lt"/>
                  <a:ea typeface="黑体" pitchFamily="2" charset="-122"/>
                </a:rPr>
                <a:t>16 </a:t>
              </a:r>
              <a:r>
                <a:rPr kumimoji="1" lang="zh-CN" altLang="en-US" sz="2000" b="1">
                  <a:solidFill>
                    <a:srgbClr val="0000CC"/>
                  </a:solidFill>
                  <a:latin typeface="+mn-lt"/>
                  <a:ea typeface="黑体" pitchFamily="2" charset="-122"/>
                </a:rPr>
                <a:t>位</a:t>
              </a:r>
            </a:p>
          </p:txBody>
        </p:sp>
        <p:sp>
          <p:nvSpPr>
            <p:cNvPr id="481325" name="Text Box 45"/>
            <p:cNvSpPr txBox="1">
              <a:spLocks noChangeArrowheads="1"/>
            </p:cNvSpPr>
            <p:nvPr/>
          </p:nvSpPr>
          <p:spPr bwMode="auto">
            <a:xfrm>
              <a:off x="3754" y="1102"/>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检验和</a:t>
              </a:r>
            </a:p>
          </p:txBody>
        </p:sp>
      </p:grpSp>
      <p:sp>
        <p:nvSpPr>
          <p:cNvPr id="481326" name="Rectangle 46"/>
          <p:cNvSpPr>
            <a:spLocks noChangeArrowheads="1"/>
          </p:cNvSpPr>
          <p:nvPr/>
        </p:nvSpPr>
        <p:spPr bwMode="auto">
          <a:xfrm>
            <a:off x="7667129" y="3021732"/>
            <a:ext cx="1463542" cy="29686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CC"/>
                </a:solidFill>
                <a:latin typeface="+mn-lt"/>
                <a:ea typeface="黑体" pitchFamily="2" charset="-122"/>
              </a:rPr>
              <a:t>16 </a:t>
            </a:r>
            <a:r>
              <a:rPr kumimoji="1" lang="zh-CN" altLang="en-US" sz="2000" b="1">
                <a:solidFill>
                  <a:srgbClr val="0000CC"/>
                </a:solidFill>
                <a:latin typeface="+mn-lt"/>
                <a:ea typeface="黑体" pitchFamily="2" charset="-122"/>
              </a:rPr>
              <a:t>位</a:t>
            </a:r>
          </a:p>
        </p:txBody>
      </p:sp>
      <p:sp>
        <p:nvSpPr>
          <p:cNvPr id="481327" name="Text Box 47"/>
          <p:cNvSpPr txBox="1">
            <a:spLocks noChangeArrowheads="1"/>
          </p:cNvSpPr>
          <p:nvPr/>
        </p:nvSpPr>
        <p:spPr bwMode="auto">
          <a:xfrm>
            <a:off x="6919019" y="2961408"/>
            <a:ext cx="6703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字 </a:t>
            </a:r>
            <a:r>
              <a:rPr kumimoji="1" lang="en-US" altLang="zh-CN" sz="2000" b="1">
                <a:solidFill>
                  <a:srgbClr val="0000CC"/>
                </a:solidFill>
                <a:latin typeface="+mn-lt"/>
                <a:ea typeface="黑体" pitchFamily="2" charset="-122"/>
              </a:rPr>
              <a:t>n</a:t>
            </a:r>
          </a:p>
        </p:txBody>
      </p:sp>
      <p:grpSp>
        <p:nvGrpSpPr>
          <p:cNvPr id="481354" name="Group 74"/>
          <p:cNvGrpSpPr>
            <a:grpSpLocks/>
          </p:cNvGrpSpPr>
          <p:nvPr/>
        </p:nvGrpSpPr>
        <p:grpSpPr bwMode="auto">
          <a:xfrm>
            <a:off x="6416840" y="3551956"/>
            <a:ext cx="2713831" cy="708024"/>
            <a:chOff x="3606" y="1875"/>
            <a:chExt cx="1578" cy="446"/>
          </a:xfrm>
        </p:grpSpPr>
        <p:sp>
          <p:nvSpPr>
            <p:cNvPr id="481328" name="Rectangle 48"/>
            <p:cNvSpPr>
              <a:spLocks noChangeArrowheads="1"/>
            </p:cNvSpPr>
            <p:nvPr/>
          </p:nvSpPr>
          <p:spPr bwMode="auto">
            <a:xfrm>
              <a:off x="4333" y="2000"/>
              <a:ext cx="851" cy="1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CC"/>
                  </a:solidFill>
                  <a:latin typeface="+mn-lt"/>
                  <a:ea typeface="黑体" pitchFamily="2" charset="-122"/>
                </a:rPr>
                <a:t>16 </a:t>
              </a:r>
              <a:r>
                <a:rPr kumimoji="1" lang="zh-CN" altLang="en-US" sz="2000" b="1">
                  <a:solidFill>
                    <a:srgbClr val="0000CC"/>
                  </a:solidFill>
                  <a:latin typeface="+mn-lt"/>
                  <a:ea typeface="黑体" pitchFamily="2" charset="-122"/>
                </a:rPr>
                <a:t>位</a:t>
              </a:r>
            </a:p>
          </p:txBody>
        </p:sp>
        <p:sp>
          <p:nvSpPr>
            <p:cNvPr id="481329" name="Text Box 49"/>
            <p:cNvSpPr txBox="1">
              <a:spLocks noChangeArrowheads="1"/>
            </p:cNvSpPr>
            <p:nvPr/>
          </p:nvSpPr>
          <p:spPr bwMode="auto">
            <a:xfrm>
              <a:off x="3606" y="1875"/>
              <a:ext cx="70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反码算术</a:t>
              </a:r>
            </a:p>
            <a:p>
              <a:r>
                <a:rPr kumimoji="1" lang="zh-CN" altLang="en-US" sz="2000" b="1">
                  <a:solidFill>
                    <a:srgbClr val="0000CC"/>
                  </a:solidFill>
                  <a:latin typeface="+mn-lt"/>
                  <a:ea typeface="黑体" pitchFamily="2" charset="-122"/>
                </a:rPr>
                <a:t>运算求和</a:t>
              </a:r>
            </a:p>
          </p:txBody>
        </p:sp>
      </p:grpSp>
      <p:grpSp>
        <p:nvGrpSpPr>
          <p:cNvPr id="481356" name="Group 76"/>
          <p:cNvGrpSpPr>
            <a:grpSpLocks/>
          </p:cNvGrpSpPr>
          <p:nvPr/>
        </p:nvGrpSpPr>
        <p:grpSpPr bwMode="auto">
          <a:xfrm>
            <a:off x="6958575" y="4661624"/>
            <a:ext cx="2172096" cy="400051"/>
            <a:chOff x="3921" y="2574"/>
            <a:chExt cx="1263" cy="252"/>
          </a:xfrm>
        </p:grpSpPr>
        <p:sp>
          <p:nvSpPr>
            <p:cNvPr id="481330" name="Rectangle 50"/>
            <p:cNvSpPr>
              <a:spLocks noChangeArrowheads="1"/>
            </p:cNvSpPr>
            <p:nvPr/>
          </p:nvSpPr>
          <p:spPr bwMode="auto">
            <a:xfrm>
              <a:off x="4333" y="2619"/>
              <a:ext cx="851" cy="186"/>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a:solidFill>
                    <a:srgbClr val="0000CC"/>
                  </a:solidFill>
                  <a:latin typeface="+mn-lt"/>
                  <a:ea typeface="黑体" pitchFamily="2" charset="-122"/>
                </a:rPr>
                <a:t>16 </a:t>
              </a:r>
              <a:r>
                <a:rPr kumimoji="1" lang="zh-CN" altLang="en-US" sz="2000" b="1">
                  <a:solidFill>
                    <a:srgbClr val="0000CC"/>
                  </a:solidFill>
                  <a:latin typeface="+mn-lt"/>
                  <a:ea typeface="黑体" pitchFamily="2" charset="-122"/>
                </a:rPr>
                <a:t>位</a:t>
              </a:r>
            </a:p>
          </p:txBody>
        </p:sp>
        <p:sp>
          <p:nvSpPr>
            <p:cNvPr id="481331" name="Text Box 51"/>
            <p:cNvSpPr txBox="1">
              <a:spLocks noChangeArrowheads="1"/>
            </p:cNvSpPr>
            <p:nvPr/>
          </p:nvSpPr>
          <p:spPr bwMode="auto">
            <a:xfrm>
              <a:off x="3921" y="2574"/>
              <a:ext cx="40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结果</a:t>
              </a:r>
            </a:p>
          </p:txBody>
        </p:sp>
      </p:grpSp>
      <p:sp>
        <p:nvSpPr>
          <p:cNvPr id="481333" name="Text Box 53"/>
          <p:cNvSpPr txBox="1">
            <a:spLocks noChangeArrowheads="1"/>
          </p:cNvSpPr>
          <p:nvPr/>
        </p:nvSpPr>
        <p:spPr bwMode="auto">
          <a:xfrm>
            <a:off x="8050642" y="2020020"/>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t>
            </a:r>
          </a:p>
        </p:txBody>
      </p:sp>
      <p:sp>
        <p:nvSpPr>
          <p:cNvPr id="481334" name="Text Box 54"/>
          <p:cNvSpPr txBox="1">
            <a:spLocks noChangeArrowheads="1"/>
          </p:cNvSpPr>
          <p:nvPr/>
        </p:nvSpPr>
        <p:spPr bwMode="auto">
          <a:xfrm>
            <a:off x="8033444" y="2610570"/>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a:t>
            </a:r>
          </a:p>
        </p:txBody>
      </p:sp>
      <p:sp>
        <p:nvSpPr>
          <p:cNvPr id="481335" name="Line 55"/>
          <p:cNvSpPr>
            <a:spLocks noChangeShapeType="1"/>
          </p:cNvSpPr>
          <p:nvPr/>
        </p:nvSpPr>
        <p:spPr bwMode="auto">
          <a:xfrm>
            <a:off x="6863986" y="3455119"/>
            <a:ext cx="279982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481355" name="Group 75"/>
          <p:cNvGrpSpPr>
            <a:grpSpLocks/>
          </p:cNvGrpSpPr>
          <p:nvPr/>
        </p:nvGrpSpPr>
        <p:grpSpPr bwMode="auto">
          <a:xfrm>
            <a:off x="7352407" y="4152032"/>
            <a:ext cx="1174618" cy="501650"/>
            <a:chOff x="4150" y="2253"/>
            <a:chExt cx="683" cy="316"/>
          </a:xfrm>
        </p:grpSpPr>
        <p:sp>
          <p:nvSpPr>
            <p:cNvPr id="481332" name="AutoShape 52"/>
            <p:cNvSpPr>
              <a:spLocks noChangeArrowheads="1"/>
            </p:cNvSpPr>
            <p:nvPr/>
          </p:nvSpPr>
          <p:spPr bwMode="auto">
            <a:xfrm>
              <a:off x="4733" y="2253"/>
              <a:ext cx="100" cy="316"/>
            </a:xfrm>
            <a:prstGeom prst="downArrow">
              <a:avLst>
                <a:gd name="adj1" fmla="val 50000"/>
                <a:gd name="adj2" fmla="val 79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1336" name="Text Box 56"/>
            <p:cNvSpPr txBox="1">
              <a:spLocks noChangeArrowheads="1"/>
            </p:cNvSpPr>
            <p:nvPr/>
          </p:nvSpPr>
          <p:spPr bwMode="auto">
            <a:xfrm>
              <a:off x="4150" y="2264"/>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取反码</a:t>
              </a:r>
            </a:p>
          </p:txBody>
        </p:sp>
      </p:grpSp>
      <p:sp>
        <p:nvSpPr>
          <p:cNvPr id="481337" name="AutoShape 57"/>
          <p:cNvSpPr>
            <a:spLocks/>
          </p:cNvSpPr>
          <p:nvPr/>
        </p:nvSpPr>
        <p:spPr bwMode="auto">
          <a:xfrm>
            <a:off x="6649012" y="1402483"/>
            <a:ext cx="171979" cy="1931987"/>
          </a:xfrm>
          <a:prstGeom prst="leftBrace">
            <a:avLst>
              <a:gd name="adj1" fmla="val 10141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solidFill>
                <a:srgbClr val="0000CC"/>
              </a:solidFill>
              <a:latin typeface="+mn-lt"/>
              <a:ea typeface="黑体" pitchFamily="2" charset="-122"/>
            </a:endParaRPr>
          </a:p>
        </p:txBody>
      </p:sp>
      <p:sp>
        <p:nvSpPr>
          <p:cNvPr id="481338" name="Text Box 58"/>
          <p:cNvSpPr txBox="1">
            <a:spLocks noChangeArrowheads="1"/>
          </p:cNvSpPr>
          <p:nvPr/>
        </p:nvSpPr>
        <p:spPr bwMode="auto">
          <a:xfrm>
            <a:off x="4435640" y="5477595"/>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数据部分</a:t>
            </a:r>
          </a:p>
        </p:txBody>
      </p:sp>
      <p:sp>
        <p:nvSpPr>
          <p:cNvPr id="481339" name="AutoShape 59"/>
          <p:cNvSpPr>
            <a:spLocks/>
          </p:cNvSpPr>
          <p:nvPr/>
        </p:nvSpPr>
        <p:spPr bwMode="auto">
          <a:xfrm>
            <a:off x="5985173" y="4523507"/>
            <a:ext cx="173698" cy="742950"/>
          </a:xfrm>
          <a:prstGeom prst="rightBrace">
            <a:avLst>
              <a:gd name="adj1" fmla="val 38614"/>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1340" name="Freeform 60"/>
          <p:cNvSpPr>
            <a:spLocks/>
          </p:cNvSpPr>
          <p:nvPr/>
        </p:nvSpPr>
        <p:spPr bwMode="auto">
          <a:xfrm>
            <a:off x="6158872" y="2367682"/>
            <a:ext cx="491860" cy="2525712"/>
          </a:xfrm>
          <a:custGeom>
            <a:avLst/>
            <a:gdLst>
              <a:gd name="T0" fmla="*/ 0 w 464"/>
              <a:gd name="T1" fmla="*/ 1624 h 1624"/>
              <a:gd name="T2" fmla="*/ 56 w 464"/>
              <a:gd name="T3" fmla="*/ 1624 h 1624"/>
              <a:gd name="T4" fmla="*/ 56 w 464"/>
              <a:gd name="T5" fmla="*/ 0 h 1624"/>
              <a:gd name="T6" fmla="*/ 464 w 464"/>
              <a:gd name="T7" fmla="*/ 0 h 1624"/>
            </a:gdLst>
            <a:ahLst/>
            <a:cxnLst>
              <a:cxn ang="0">
                <a:pos x="T0" y="T1"/>
              </a:cxn>
              <a:cxn ang="0">
                <a:pos x="T2" y="T3"/>
              </a:cxn>
              <a:cxn ang="0">
                <a:pos x="T4" y="T5"/>
              </a:cxn>
              <a:cxn ang="0">
                <a:pos x="T6" y="T7"/>
              </a:cxn>
            </a:cxnLst>
            <a:rect l="0" t="0" r="r" b="b"/>
            <a:pathLst>
              <a:path w="464" h="1624">
                <a:moveTo>
                  <a:pt x="0" y="1624"/>
                </a:moveTo>
                <a:lnTo>
                  <a:pt x="56" y="1624"/>
                </a:lnTo>
                <a:lnTo>
                  <a:pt x="56" y="0"/>
                </a:lnTo>
                <a:lnTo>
                  <a:pt x="464" y="0"/>
                </a:lnTo>
              </a:path>
            </a:pathLst>
          </a:custGeom>
          <a:noFill/>
          <a:ln w="28575" cmpd="sng">
            <a:solidFill>
              <a:schemeClr val="tx1"/>
            </a:solidFill>
            <a:round/>
            <a:headEnd type="none" w="med"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481357" name="Group 77"/>
          <p:cNvGrpSpPr>
            <a:grpSpLocks/>
          </p:cNvGrpSpPr>
          <p:nvPr/>
        </p:nvGrpSpPr>
        <p:grpSpPr bwMode="auto">
          <a:xfrm>
            <a:off x="7166669" y="5136282"/>
            <a:ext cx="2682875" cy="1389062"/>
            <a:chOff x="4042" y="2873"/>
            <a:chExt cx="1560" cy="875"/>
          </a:xfrm>
        </p:grpSpPr>
        <p:sp>
          <p:nvSpPr>
            <p:cNvPr id="481341" name="AutoShape 61"/>
            <p:cNvSpPr>
              <a:spLocks noChangeArrowheads="1"/>
            </p:cNvSpPr>
            <p:nvPr/>
          </p:nvSpPr>
          <p:spPr bwMode="auto">
            <a:xfrm>
              <a:off x="4742" y="2873"/>
              <a:ext cx="101" cy="316"/>
            </a:xfrm>
            <a:prstGeom prst="downArrow">
              <a:avLst>
                <a:gd name="adj1" fmla="val 50000"/>
                <a:gd name="adj2" fmla="val 782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1342" name="Rectangle 62"/>
            <p:cNvSpPr>
              <a:spLocks noChangeArrowheads="1"/>
            </p:cNvSpPr>
            <p:nvPr/>
          </p:nvSpPr>
          <p:spPr bwMode="auto">
            <a:xfrm>
              <a:off x="4042" y="3235"/>
              <a:ext cx="1560" cy="513"/>
            </a:xfrm>
            <a:prstGeom prst="rect">
              <a:avLst/>
            </a:prstGeom>
            <a:solidFill>
              <a:srgbClr val="CCECFF"/>
            </a:solidFill>
            <a:ln w="12700">
              <a:solidFill>
                <a:srgbClr val="333399"/>
              </a:solidFill>
              <a:miter lim="800000"/>
              <a:headEnd/>
              <a:tailEnd/>
            </a:ln>
            <a:effectLst>
              <a:outerShdw dist="35921" dir="2700000" algn="ctr" rotWithShape="0">
                <a:schemeClr val="bg2"/>
              </a:outerShdw>
            </a:effectLst>
          </p:spPr>
          <p:txBody>
            <a:bodyPr wrap="none" anchor="ctr"/>
            <a:lstStyle/>
            <a:p>
              <a:r>
                <a:rPr kumimoji="1" lang="zh-CN" altLang="en-US" sz="2000" b="1">
                  <a:solidFill>
                    <a:srgbClr val="0000CC"/>
                  </a:solidFill>
                  <a:latin typeface="+mn-lt"/>
                  <a:ea typeface="黑体" pitchFamily="2" charset="-122"/>
                </a:rPr>
                <a:t>若结果为 </a:t>
              </a:r>
              <a:r>
                <a:rPr kumimoji="1" lang="en-US" altLang="zh-CN" sz="2000" b="1">
                  <a:solidFill>
                    <a:srgbClr val="0000CC"/>
                  </a:solidFill>
                  <a:latin typeface="+mn-lt"/>
                  <a:ea typeface="黑体" pitchFamily="2" charset="-122"/>
                </a:rPr>
                <a:t>0, </a:t>
              </a:r>
              <a:r>
                <a:rPr kumimoji="1" lang="zh-CN" altLang="en-US" sz="2000" b="1">
                  <a:solidFill>
                    <a:srgbClr val="0000CC"/>
                  </a:solidFill>
                  <a:latin typeface="+mn-lt"/>
                  <a:ea typeface="黑体" pitchFamily="2" charset="-122"/>
                </a:rPr>
                <a:t>则保留；</a:t>
              </a:r>
            </a:p>
            <a:p>
              <a:r>
                <a:rPr kumimoji="1" lang="zh-CN" altLang="en-US" sz="2000" b="1">
                  <a:solidFill>
                    <a:srgbClr val="0000CC"/>
                  </a:solidFill>
                  <a:latin typeface="+mn-lt"/>
                  <a:ea typeface="黑体" pitchFamily="2" charset="-122"/>
                </a:rPr>
                <a:t>否则，丢弃该数据报</a:t>
              </a:r>
            </a:p>
          </p:txBody>
        </p:sp>
      </p:grpSp>
      <p:grpSp>
        <p:nvGrpSpPr>
          <p:cNvPr id="481352" name="Group 72"/>
          <p:cNvGrpSpPr>
            <a:grpSpLocks/>
          </p:cNvGrpSpPr>
          <p:nvPr/>
        </p:nvGrpSpPr>
        <p:grpSpPr bwMode="auto">
          <a:xfrm>
            <a:off x="1202433" y="5463308"/>
            <a:ext cx="3124861" cy="708025"/>
            <a:chOff x="574" y="3079"/>
            <a:chExt cx="1817" cy="446"/>
          </a:xfrm>
        </p:grpSpPr>
        <p:sp>
          <p:nvSpPr>
            <p:cNvPr id="481343" name="Text Box 63"/>
            <p:cNvSpPr txBox="1">
              <a:spLocks noChangeArrowheads="1"/>
            </p:cNvSpPr>
            <p:nvPr/>
          </p:nvSpPr>
          <p:spPr bwMode="auto">
            <a:xfrm>
              <a:off x="574" y="3079"/>
              <a:ext cx="1450"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a:solidFill>
                    <a:srgbClr val="0000CC"/>
                  </a:solidFill>
                  <a:latin typeface="+mn-lt"/>
                  <a:ea typeface="黑体" pitchFamily="2" charset="-122"/>
                </a:rPr>
                <a:t>数据部分</a:t>
              </a:r>
            </a:p>
            <a:p>
              <a:pPr algn="ctr"/>
              <a:r>
                <a:rPr kumimoji="1" lang="zh-CN" altLang="en-US" sz="2000" b="1">
                  <a:solidFill>
                    <a:srgbClr val="0000CC"/>
                  </a:solidFill>
                  <a:latin typeface="+mn-lt"/>
                  <a:ea typeface="黑体" pitchFamily="2" charset="-122"/>
                </a:rPr>
                <a:t>不参与检验和的计算</a:t>
              </a:r>
            </a:p>
          </p:txBody>
        </p:sp>
        <p:sp>
          <p:nvSpPr>
            <p:cNvPr id="481344" name="Line 64"/>
            <p:cNvSpPr>
              <a:spLocks noChangeShapeType="1"/>
            </p:cNvSpPr>
            <p:nvPr/>
          </p:nvSpPr>
          <p:spPr bwMode="auto">
            <a:xfrm>
              <a:off x="2020" y="3266"/>
              <a:ext cx="371" cy="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sp>
        <p:nvSpPr>
          <p:cNvPr id="74" name="矩形 73"/>
          <p:cNvSpPr/>
          <p:nvPr/>
        </p:nvSpPr>
        <p:spPr>
          <a:xfrm>
            <a:off x="317174" y="97468"/>
            <a:ext cx="8380242" cy="461665"/>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square">
            <a:spAutoFit/>
          </a:bodyPr>
          <a:lstStyle/>
          <a:p>
            <a:pPr algn="ctr"/>
            <a:r>
              <a:rPr lang="en-US" altLang="zh-CN" sz="2400" b="1" dirty="0">
                <a:solidFill>
                  <a:srgbClr val="0000CC"/>
                </a:solidFill>
                <a:latin typeface="Arial" pitchFamily="34" charset="0"/>
                <a:ea typeface="黑体" pitchFamily="2" charset="-122"/>
              </a:rPr>
              <a:t>IP </a:t>
            </a:r>
            <a:r>
              <a:rPr lang="zh-CN" altLang="en-US" sz="2400" b="1" dirty="0">
                <a:solidFill>
                  <a:srgbClr val="0000CC"/>
                </a:solidFill>
                <a:latin typeface="Arial" pitchFamily="34" charset="0"/>
                <a:ea typeface="黑体" pitchFamily="2" charset="-122"/>
              </a:rPr>
              <a:t>数据报</a:t>
            </a:r>
            <a:r>
              <a:rPr lang="zh-CN" altLang="zh-CN" sz="2400" b="1" dirty="0">
                <a:solidFill>
                  <a:srgbClr val="0000CC"/>
                </a:solidFill>
                <a:latin typeface="Arial" pitchFamily="34" charset="0"/>
                <a:ea typeface="黑体" pitchFamily="2" charset="-122"/>
              </a:rPr>
              <a:t>首部检验和的计算</a:t>
            </a:r>
            <a:r>
              <a:rPr lang="zh-CN" altLang="en-US" sz="2400" b="1" dirty="0">
                <a:solidFill>
                  <a:srgbClr val="0000CC"/>
                </a:solidFill>
                <a:latin typeface="Arial" pitchFamily="34" charset="0"/>
                <a:ea typeface="黑体" pitchFamily="2" charset="-122"/>
              </a:rPr>
              <a:t>采用 </a:t>
            </a:r>
            <a:r>
              <a:rPr lang="en-US" altLang="zh-CN" sz="2400" b="1" dirty="0">
                <a:solidFill>
                  <a:srgbClr val="0000CC"/>
                </a:solidFill>
                <a:latin typeface="Arial" pitchFamily="34" charset="0"/>
                <a:ea typeface="黑体" pitchFamily="2" charset="-122"/>
              </a:rPr>
              <a:t>16 </a:t>
            </a:r>
            <a:r>
              <a:rPr lang="zh-CN" altLang="en-US" sz="2400" b="1" dirty="0">
                <a:solidFill>
                  <a:srgbClr val="0000CC"/>
                </a:solidFill>
                <a:latin typeface="Arial" pitchFamily="34" charset="0"/>
                <a:ea typeface="黑体" pitchFamily="2" charset="-122"/>
              </a:rPr>
              <a:t>位</a:t>
            </a:r>
            <a:r>
              <a:rPr lang="zh-CN" altLang="zh-CN" sz="2400" b="1" dirty="0">
                <a:solidFill>
                  <a:srgbClr val="C00000"/>
                </a:solidFill>
                <a:latin typeface="Arial" pitchFamily="34" charset="0"/>
                <a:ea typeface="黑体" pitchFamily="2" charset="-122"/>
              </a:rPr>
              <a:t>二进制反码求和</a:t>
            </a:r>
            <a:r>
              <a:rPr lang="zh-CN" altLang="en-US" sz="2400" b="1" dirty="0">
                <a:solidFill>
                  <a:srgbClr val="C00000"/>
                </a:solidFill>
                <a:latin typeface="Arial" pitchFamily="34" charset="0"/>
                <a:ea typeface="黑体" pitchFamily="2" charset="-122"/>
              </a:rPr>
              <a:t>算法</a:t>
            </a:r>
          </a:p>
        </p:txBody>
      </p:sp>
    </p:spTree>
    <p:extLst>
      <p:ext uri="{BB962C8B-B14F-4D97-AF65-F5344CB8AC3E}">
        <p14:creationId xmlns:p14="http://schemas.microsoft.com/office/powerpoint/2010/main" val="2686041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2000" fill="hold" nodeType="clickEffect">
                                  <p:stCondLst>
                                    <p:cond delay="0"/>
                                  </p:stCondLst>
                                  <p:childTnLst>
                                    <p:anim calcmode="discrete" valueType="str">
                                      <p:cBhvr>
                                        <p:cTn id="6" dur="1000" fill="hold"/>
                                        <p:tgtEl>
                                          <p:spTgt spid="481347"/>
                                        </p:tgtEl>
                                        <p:attrNameLst>
                                          <p:attrName>style.visibility</p:attrName>
                                        </p:attrNameLst>
                                      </p:cBhvr>
                                      <p:tavLst>
                                        <p:tav tm="0">
                                          <p:val>
                                            <p:strVal val="hidden"/>
                                          </p:val>
                                        </p:tav>
                                        <p:tav tm="50000">
                                          <p:val>
                                            <p:strVal val="visible"/>
                                          </p:val>
                                        </p:tav>
                                      </p:tavLst>
                                    </p:anim>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481348"/>
                                        </p:tgtEl>
                                        <p:attrNameLst>
                                          <p:attrName>style.visibility</p:attrName>
                                        </p:attrNameLst>
                                      </p:cBhvr>
                                      <p:tavLst>
                                        <p:tav tm="0">
                                          <p:val>
                                            <p:strVal val="hidden"/>
                                          </p:val>
                                        </p:tav>
                                        <p:tav tm="50000">
                                          <p:val>
                                            <p:strVal val="visible"/>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2000" fill="hold" nodeType="clickEffect">
                                  <p:stCondLst>
                                    <p:cond delay="0"/>
                                  </p:stCondLst>
                                  <p:childTnLst>
                                    <p:anim calcmode="discrete" valueType="str">
                                      <p:cBhvr>
                                        <p:cTn id="14" dur="1000" fill="hold"/>
                                        <p:tgtEl>
                                          <p:spTgt spid="481352"/>
                                        </p:tgtEl>
                                        <p:attrNameLst>
                                          <p:attrName>style.visibility</p:attrName>
                                        </p:attrNameLst>
                                      </p:cBhvr>
                                      <p:tavLst>
                                        <p:tav tm="0">
                                          <p:val>
                                            <p:strVal val="hidden"/>
                                          </p:val>
                                        </p:tav>
                                        <p:tav tm="50000">
                                          <p:val>
                                            <p:strVal val="visible"/>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5" presetClass="emph" presetSubtype="0" repeatCount="2000" fill="hold" nodeType="clickEffect">
                                  <p:stCondLst>
                                    <p:cond delay="0"/>
                                  </p:stCondLst>
                                  <p:childTnLst>
                                    <p:anim calcmode="discrete" valueType="str">
                                      <p:cBhvr>
                                        <p:cTn id="18" dur="1000" fill="hold"/>
                                        <p:tgtEl>
                                          <p:spTgt spid="481349"/>
                                        </p:tgtEl>
                                        <p:attrNameLst>
                                          <p:attrName>style.visibility</p:attrName>
                                        </p:attrNameLst>
                                      </p:cBhvr>
                                      <p:tavLst>
                                        <p:tav tm="0">
                                          <p:val>
                                            <p:strVal val="hidden"/>
                                          </p:val>
                                        </p:tav>
                                        <p:tav tm="50000">
                                          <p:val>
                                            <p:strVal val="visible"/>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5" presetClass="emph" presetSubtype="0" repeatCount="2000" fill="hold" nodeType="clickEffect">
                                  <p:stCondLst>
                                    <p:cond delay="0"/>
                                  </p:stCondLst>
                                  <p:childTnLst>
                                    <p:anim calcmode="discrete" valueType="str">
                                      <p:cBhvr>
                                        <p:cTn id="22" dur="1000" fill="hold"/>
                                        <p:tgtEl>
                                          <p:spTgt spid="481351"/>
                                        </p:tgtEl>
                                        <p:attrNameLst>
                                          <p:attrName>style.visibility</p:attrName>
                                        </p:attrNameLst>
                                      </p:cBhvr>
                                      <p:tavLst>
                                        <p:tav tm="0">
                                          <p:val>
                                            <p:strVal val="hidden"/>
                                          </p:val>
                                        </p:tav>
                                        <p:tav tm="50000">
                                          <p:val>
                                            <p:strVal val="visible"/>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1319"/>
                                        </p:tgtEl>
                                        <p:attrNameLst>
                                          <p:attrName>style.visibility</p:attrName>
                                        </p:attrNameLst>
                                      </p:cBhvr>
                                      <p:to>
                                        <p:strVal val="visible"/>
                                      </p:to>
                                    </p:set>
                                    <p:animEffect transition="in" filter="wipe(left)">
                                      <p:cBhvr>
                                        <p:cTn id="27" dur="2000"/>
                                        <p:tgtEl>
                                          <p:spTgt spid="4813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5" presetClass="emph" presetSubtype="0" repeatCount="2000" fill="hold" nodeType="clickEffect">
                                  <p:stCondLst>
                                    <p:cond delay="0"/>
                                  </p:stCondLst>
                                  <p:childTnLst>
                                    <p:anim calcmode="discrete" valueType="str">
                                      <p:cBhvr>
                                        <p:cTn id="31" dur="1000" fill="hold"/>
                                        <p:tgtEl>
                                          <p:spTgt spid="481353"/>
                                        </p:tgtEl>
                                        <p:attrNameLst>
                                          <p:attrName>style.visibility</p:attrName>
                                        </p:attrNameLst>
                                      </p:cBhvr>
                                      <p:tavLst>
                                        <p:tav tm="0">
                                          <p:val>
                                            <p:strVal val="hidden"/>
                                          </p:val>
                                        </p:tav>
                                        <p:tav tm="50000">
                                          <p:val>
                                            <p:strVal val="visible"/>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35" presetClass="emph" presetSubtype="0" repeatCount="2000" fill="hold" nodeType="clickEffect">
                                  <p:stCondLst>
                                    <p:cond delay="0"/>
                                  </p:stCondLst>
                                  <p:childTnLst>
                                    <p:anim calcmode="discrete" valueType="str">
                                      <p:cBhvr>
                                        <p:cTn id="35" dur="1000" fill="hold"/>
                                        <p:tgtEl>
                                          <p:spTgt spid="481354"/>
                                        </p:tgtEl>
                                        <p:attrNameLst>
                                          <p:attrName>style.visibility</p:attrName>
                                        </p:attrNameLst>
                                      </p:cBhvr>
                                      <p:tavLst>
                                        <p:tav tm="0">
                                          <p:val>
                                            <p:strVal val="hidden"/>
                                          </p:val>
                                        </p:tav>
                                        <p:tav tm="50000">
                                          <p:val>
                                            <p:strVal val="visible"/>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35" presetClass="emph" presetSubtype="0" repeatCount="2000" fill="hold" nodeType="clickEffect">
                                  <p:stCondLst>
                                    <p:cond delay="0"/>
                                  </p:stCondLst>
                                  <p:childTnLst>
                                    <p:anim calcmode="discrete" valueType="str">
                                      <p:cBhvr>
                                        <p:cTn id="39" dur="1000" fill="hold"/>
                                        <p:tgtEl>
                                          <p:spTgt spid="481355"/>
                                        </p:tgtEl>
                                        <p:attrNameLst>
                                          <p:attrName>style.visibility</p:attrName>
                                        </p:attrNameLst>
                                      </p:cBhvr>
                                      <p:tavLst>
                                        <p:tav tm="0">
                                          <p:val>
                                            <p:strVal val="hidden"/>
                                          </p:val>
                                        </p:tav>
                                        <p:tav tm="50000">
                                          <p:val>
                                            <p:strVal val="visible"/>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35" presetClass="emph" presetSubtype="0" repeatCount="2000" fill="hold" nodeType="clickEffect">
                                  <p:stCondLst>
                                    <p:cond delay="0"/>
                                  </p:stCondLst>
                                  <p:childTnLst>
                                    <p:anim calcmode="discrete" valueType="str">
                                      <p:cBhvr>
                                        <p:cTn id="43" dur="1000" fill="hold"/>
                                        <p:tgtEl>
                                          <p:spTgt spid="481356"/>
                                        </p:tgtEl>
                                        <p:attrNameLst>
                                          <p:attrName>style.visibility</p:attrName>
                                        </p:attrNameLst>
                                      </p:cBhvr>
                                      <p:tavLst>
                                        <p:tav tm="0">
                                          <p:val>
                                            <p:strVal val="hidden"/>
                                          </p:val>
                                        </p:tav>
                                        <p:tav tm="50000">
                                          <p:val>
                                            <p:strVal val="visible"/>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35" presetClass="emph" presetSubtype="0" repeatCount="2000" fill="hold" nodeType="clickEffect">
                                  <p:stCondLst>
                                    <p:cond delay="0"/>
                                  </p:stCondLst>
                                  <p:childTnLst>
                                    <p:anim calcmode="discrete" valueType="str">
                                      <p:cBhvr>
                                        <p:cTn id="47" dur="1000" fill="hold"/>
                                        <p:tgtEl>
                                          <p:spTgt spid="4813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49" name="Rectangle 45"/>
          <p:cNvSpPr>
            <a:spLocks noChangeArrowheads="1"/>
          </p:cNvSpPr>
          <p:nvPr/>
        </p:nvSpPr>
        <p:spPr bwMode="auto">
          <a:xfrm>
            <a:off x="632520" y="2060796"/>
            <a:ext cx="439224"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2000" b="1">
                <a:solidFill>
                  <a:srgbClr val="0000CC"/>
                </a:solidFill>
                <a:latin typeface="+mn-lt"/>
                <a:ea typeface="黑体" pitchFamily="2" charset="-122"/>
              </a:rPr>
              <a:t>固</a:t>
            </a:r>
          </a:p>
          <a:p>
            <a:pPr defTabSz="762000" eaLnBrk="0" hangingPunct="0">
              <a:lnSpc>
                <a:spcPct val="90000"/>
              </a:lnSpc>
            </a:pPr>
            <a:r>
              <a:rPr kumimoji="1" lang="zh-CN" altLang="en-US" sz="2000" b="1">
                <a:solidFill>
                  <a:srgbClr val="0000CC"/>
                </a:solidFill>
                <a:latin typeface="+mn-lt"/>
                <a:ea typeface="黑体" pitchFamily="2" charset="-122"/>
              </a:rPr>
              <a:t>定</a:t>
            </a:r>
          </a:p>
          <a:p>
            <a:pPr defTabSz="762000" eaLnBrk="0" hangingPunct="0">
              <a:lnSpc>
                <a:spcPct val="90000"/>
              </a:lnSpc>
            </a:pPr>
            <a:r>
              <a:rPr kumimoji="1" lang="zh-CN" altLang="en-US" sz="2000" b="1">
                <a:solidFill>
                  <a:srgbClr val="0000CC"/>
                </a:solidFill>
                <a:latin typeface="+mn-lt"/>
                <a:ea typeface="黑体" pitchFamily="2" charset="-122"/>
              </a:rPr>
              <a:t>部</a:t>
            </a:r>
          </a:p>
          <a:p>
            <a:pPr defTabSz="762000" eaLnBrk="0" hangingPunct="0">
              <a:lnSpc>
                <a:spcPct val="90000"/>
              </a:lnSpc>
            </a:pPr>
            <a:r>
              <a:rPr kumimoji="1" lang="zh-CN" altLang="en-US" sz="2000" b="1">
                <a:solidFill>
                  <a:srgbClr val="0000CC"/>
                </a:solidFill>
                <a:latin typeface="+mn-lt"/>
                <a:ea typeface="黑体" pitchFamily="2" charset="-122"/>
              </a:rPr>
              <a:t>分</a:t>
            </a:r>
          </a:p>
        </p:txBody>
      </p:sp>
      <p:sp>
        <p:nvSpPr>
          <p:cNvPr id="379958" name="Rectangle 54"/>
          <p:cNvSpPr>
            <a:spLocks noChangeArrowheads="1"/>
          </p:cNvSpPr>
          <p:nvPr/>
        </p:nvSpPr>
        <p:spPr bwMode="auto">
          <a:xfrm>
            <a:off x="507339" y="3716558"/>
            <a:ext cx="695704" cy="705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可变</a:t>
            </a:r>
          </a:p>
          <a:p>
            <a:pPr defTabSz="762000" eaLnBrk="0" hangingPunct="0"/>
            <a:r>
              <a:rPr kumimoji="1" lang="zh-CN" altLang="en-US" sz="2000" b="1">
                <a:solidFill>
                  <a:srgbClr val="0000CC"/>
                </a:solidFill>
                <a:latin typeface="+mn-lt"/>
                <a:ea typeface="黑体" pitchFamily="2" charset="-122"/>
              </a:rPr>
              <a:t>部分</a:t>
            </a:r>
          </a:p>
        </p:txBody>
      </p:sp>
      <p:sp>
        <p:nvSpPr>
          <p:cNvPr id="379912" name="Rectangle 8"/>
          <p:cNvSpPr>
            <a:spLocks noChangeArrowheads="1"/>
          </p:cNvSpPr>
          <p:nvPr/>
        </p:nvSpPr>
        <p:spPr bwMode="auto">
          <a:xfrm>
            <a:off x="3351875" y="1659159"/>
            <a:ext cx="2130821" cy="434975"/>
          </a:xfrm>
          <a:prstGeom prst="rect">
            <a:avLst/>
          </a:prstGeom>
          <a:solidFill>
            <a:srgbClr val="DDDD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4" name="Rectangle 10"/>
          <p:cNvSpPr>
            <a:spLocks noChangeArrowheads="1"/>
          </p:cNvSpPr>
          <p:nvPr/>
        </p:nvSpPr>
        <p:spPr bwMode="auto">
          <a:xfrm>
            <a:off x="1231371" y="1649633"/>
            <a:ext cx="8519848" cy="2643188"/>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5" name="Rectangle 11"/>
          <p:cNvSpPr>
            <a:spLocks noChangeArrowheads="1"/>
          </p:cNvSpPr>
          <p:nvPr/>
        </p:nvSpPr>
        <p:spPr bwMode="auto">
          <a:xfrm>
            <a:off x="1246850" y="4303933"/>
            <a:ext cx="8485452" cy="681038"/>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6" name="Line 12"/>
          <p:cNvSpPr>
            <a:spLocks noChangeShapeType="1"/>
          </p:cNvSpPr>
          <p:nvPr/>
        </p:nvSpPr>
        <p:spPr bwMode="auto">
          <a:xfrm>
            <a:off x="1226212" y="2100483"/>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7" name="Line 13"/>
          <p:cNvSpPr>
            <a:spLocks noChangeShapeType="1"/>
          </p:cNvSpPr>
          <p:nvPr/>
        </p:nvSpPr>
        <p:spPr bwMode="auto">
          <a:xfrm>
            <a:off x="1226212" y="2543396"/>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8" name="Line 14"/>
          <p:cNvSpPr>
            <a:spLocks noChangeShapeType="1"/>
          </p:cNvSpPr>
          <p:nvPr/>
        </p:nvSpPr>
        <p:spPr bwMode="auto">
          <a:xfrm>
            <a:off x="1226212" y="2987896"/>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19" name="Line 15"/>
          <p:cNvSpPr>
            <a:spLocks noChangeShapeType="1"/>
          </p:cNvSpPr>
          <p:nvPr/>
        </p:nvSpPr>
        <p:spPr bwMode="auto">
          <a:xfrm>
            <a:off x="1226212" y="3426046"/>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0" name="Line 16"/>
          <p:cNvSpPr>
            <a:spLocks noChangeShapeType="1"/>
          </p:cNvSpPr>
          <p:nvPr/>
        </p:nvSpPr>
        <p:spPr bwMode="auto">
          <a:xfrm>
            <a:off x="1226212" y="3870546"/>
            <a:ext cx="853532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1" name="Line 17"/>
          <p:cNvSpPr>
            <a:spLocks noChangeShapeType="1"/>
          </p:cNvSpPr>
          <p:nvPr/>
        </p:nvSpPr>
        <p:spPr bwMode="auto">
          <a:xfrm>
            <a:off x="2275285" y="1657571"/>
            <a:ext cx="0" cy="442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2" name="Line 18"/>
          <p:cNvSpPr>
            <a:spLocks noChangeShapeType="1"/>
          </p:cNvSpPr>
          <p:nvPr/>
        </p:nvSpPr>
        <p:spPr bwMode="auto">
          <a:xfrm>
            <a:off x="3341556" y="1657571"/>
            <a:ext cx="0" cy="4429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3" name="Line 19"/>
          <p:cNvSpPr>
            <a:spLocks noChangeShapeType="1"/>
          </p:cNvSpPr>
          <p:nvPr/>
        </p:nvSpPr>
        <p:spPr bwMode="auto">
          <a:xfrm>
            <a:off x="3341556" y="2552921"/>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4" name="Line 20"/>
          <p:cNvSpPr>
            <a:spLocks noChangeShapeType="1"/>
          </p:cNvSpPr>
          <p:nvPr/>
        </p:nvSpPr>
        <p:spPr bwMode="auto">
          <a:xfrm>
            <a:off x="5479256" y="1657571"/>
            <a:ext cx="0" cy="13271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5" name="Line 21"/>
          <p:cNvSpPr>
            <a:spLocks noChangeShapeType="1"/>
          </p:cNvSpPr>
          <p:nvPr/>
        </p:nvSpPr>
        <p:spPr bwMode="auto">
          <a:xfrm flipV="1">
            <a:off x="7615238" y="3865783"/>
            <a:ext cx="0" cy="4413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6" name="Line 22"/>
          <p:cNvSpPr>
            <a:spLocks noChangeShapeType="1"/>
          </p:cNvSpPr>
          <p:nvPr/>
        </p:nvSpPr>
        <p:spPr bwMode="auto">
          <a:xfrm>
            <a:off x="6347752" y="2110008"/>
            <a:ext cx="0" cy="4333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27" name="Rectangle 23"/>
          <p:cNvSpPr>
            <a:spLocks noChangeArrowheads="1"/>
          </p:cNvSpPr>
          <p:nvPr/>
        </p:nvSpPr>
        <p:spPr bwMode="auto">
          <a:xfrm>
            <a:off x="1169459" y="1270221"/>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a:t>
            </a:r>
          </a:p>
        </p:txBody>
      </p:sp>
      <p:sp>
        <p:nvSpPr>
          <p:cNvPr id="379928" name="Rectangle 24"/>
          <p:cNvSpPr>
            <a:spLocks noChangeArrowheads="1"/>
          </p:cNvSpPr>
          <p:nvPr/>
        </p:nvSpPr>
        <p:spPr bwMode="auto">
          <a:xfrm>
            <a:off x="2182416" y="1270221"/>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4</a:t>
            </a:r>
          </a:p>
        </p:txBody>
      </p:sp>
      <p:sp>
        <p:nvSpPr>
          <p:cNvPr id="379929" name="Rectangle 25"/>
          <p:cNvSpPr>
            <a:spLocks noChangeArrowheads="1"/>
          </p:cNvSpPr>
          <p:nvPr/>
        </p:nvSpPr>
        <p:spPr bwMode="auto">
          <a:xfrm>
            <a:off x="3260726" y="1270221"/>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8</a:t>
            </a:r>
          </a:p>
        </p:txBody>
      </p:sp>
      <p:sp>
        <p:nvSpPr>
          <p:cNvPr id="379930" name="Rectangle 26"/>
          <p:cNvSpPr>
            <a:spLocks noChangeArrowheads="1"/>
          </p:cNvSpPr>
          <p:nvPr/>
        </p:nvSpPr>
        <p:spPr bwMode="auto">
          <a:xfrm>
            <a:off x="5374350" y="1270221"/>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16</a:t>
            </a:r>
          </a:p>
        </p:txBody>
      </p:sp>
      <p:sp>
        <p:nvSpPr>
          <p:cNvPr id="379931" name="Rectangle 27"/>
          <p:cNvSpPr>
            <a:spLocks noChangeArrowheads="1"/>
          </p:cNvSpPr>
          <p:nvPr/>
        </p:nvSpPr>
        <p:spPr bwMode="auto">
          <a:xfrm>
            <a:off x="6237685" y="1270221"/>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19</a:t>
            </a:r>
          </a:p>
        </p:txBody>
      </p:sp>
      <p:sp>
        <p:nvSpPr>
          <p:cNvPr id="379932" name="Rectangle 28"/>
          <p:cNvSpPr>
            <a:spLocks noChangeArrowheads="1"/>
          </p:cNvSpPr>
          <p:nvPr/>
        </p:nvSpPr>
        <p:spPr bwMode="auto">
          <a:xfrm>
            <a:off x="7510331" y="1270221"/>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24</a:t>
            </a:r>
          </a:p>
        </p:txBody>
      </p:sp>
      <p:sp>
        <p:nvSpPr>
          <p:cNvPr id="379933" name="Rectangle 29"/>
          <p:cNvSpPr>
            <a:spLocks noChangeArrowheads="1"/>
          </p:cNvSpPr>
          <p:nvPr/>
        </p:nvSpPr>
        <p:spPr bwMode="auto">
          <a:xfrm>
            <a:off x="9365986" y="1270221"/>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31</a:t>
            </a:r>
          </a:p>
        </p:txBody>
      </p:sp>
      <p:sp>
        <p:nvSpPr>
          <p:cNvPr id="379934" name="Rectangle 30"/>
          <p:cNvSpPr>
            <a:spLocks noChangeArrowheads="1"/>
          </p:cNvSpPr>
          <p:nvPr/>
        </p:nvSpPr>
        <p:spPr bwMode="auto">
          <a:xfrm>
            <a:off x="1331120" y="1684558"/>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版 本</a:t>
            </a:r>
          </a:p>
        </p:txBody>
      </p:sp>
      <p:sp>
        <p:nvSpPr>
          <p:cNvPr id="379935" name="Rectangle 31"/>
          <p:cNvSpPr>
            <a:spLocks noChangeArrowheads="1"/>
          </p:cNvSpPr>
          <p:nvPr/>
        </p:nvSpPr>
        <p:spPr bwMode="auto">
          <a:xfrm>
            <a:off x="5542889" y="2160808"/>
            <a:ext cx="69570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标志</a:t>
            </a:r>
          </a:p>
        </p:txBody>
      </p:sp>
      <p:sp>
        <p:nvSpPr>
          <p:cNvPr id="379936" name="Rectangle 32"/>
          <p:cNvSpPr>
            <a:spLocks noChangeArrowheads="1"/>
          </p:cNvSpPr>
          <p:nvPr/>
        </p:nvSpPr>
        <p:spPr bwMode="auto">
          <a:xfrm>
            <a:off x="1544374" y="2565621"/>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生 存 时 间</a:t>
            </a:r>
          </a:p>
        </p:txBody>
      </p:sp>
      <p:sp>
        <p:nvSpPr>
          <p:cNvPr id="379937" name="Rectangle 33"/>
          <p:cNvSpPr>
            <a:spLocks noChangeArrowheads="1"/>
          </p:cNvSpPr>
          <p:nvPr/>
        </p:nvSpPr>
        <p:spPr bwMode="auto">
          <a:xfrm>
            <a:off x="3852334" y="2565621"/>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协    议</a:t>
            </a:r>
          </a:p>
        </p:txBody>
      </p:sp>
      <p:sp>
        <p:nvSpPr>
          <p:cNvPr id="379938" name="Rectangle 34"/>
          <p:cNvSpPr>
            <a:spLocks noChangeArrowheads="1"/>
          </p:cNvSpPr>
          <p:nvPr/>
        </p:nvSpPr>
        <p:spPr bwMode="auto">
          <a:xfrm>
            <a:off x="2784344" y="216080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标    识</a:t>
            </a:r>
          </a:p>
        </p:txBody>
      </p:sp>
      <p:sp>
        <p:nvSpPr>
          <p:cNvPr id="379939" name="Rectangle 35"/>
          <p:cNvSpPr>
            <a:spLocks noChangeArrowheads="1"/>
          </p:cNvSpPr>
          <p:nvPr/>
        </p:nvSpPr>
        <p:spPr bwMode="auto">
          <a:xfrm>
            <a:off x="3663157" y="1684558"/>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区 分 服 务</a:t>
            </a:r>
          </a:p>
        </p:txBody>
      </p:sp>
      <p:sp>
        <p:nvSpPr>
          <p:cNvPr id="379940" name="Rectangle 36"/>
          <p:cNvSpPr>
            <a:spLocks noChangeArrowheads="1"/>
          </p:cNvSpPr>
          <p:nvPr/>
        </p:nvSpPr>
        <p:spPr bwMode="auto">
          <a:xfrm>
            <a:off x="7049427" y="1684558"/>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总   长   度</a:t>
            </a:r>
          </a:p>
        </p:txBody>
      </p:sp>
      <p:sp>
        <p:nvSpPr>
          <p:cNvPr id="379941" name="Rectangle 37"/>
          <p:cNvSpPr>
            <a:spLocks noChangeArrowheads="1"/>
          </p:cNvSpPr>
          <p:nvPr/>
        </p:nvSpPr>
        <p:spPr bwMode="auto">
          <a:xfrm>
            <a:off x="7343511" y="2160808"/>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片   偏   移</a:t>
            </a:r>
          </a:p>
        </p:txBody>
      </p:sp>
      <p:sp>
        <p:nvSpPr>
          <p:cNvPr id="379942" name="Rectangle 38"/>
          <p:cNvSpPr>
            <a:spLocks noChangeArrowheads="1"/>
          </p:cNvSpPr>
          <p:nvPr/>
        </p:nvSpPr>
        <p:spPr bwMode="auto">
          <a:xfrm>
            <a:off x="8127736" y="3894358"/>
            <a:ext cx="9810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itchFamily="2" charset="-122"/>
              </a:rPr>
              <a:t>填    充</a:t>
            </a:r>
          </a:p>
        </p:txBody>
      </p:sp>
      <p:sp>
        <p:nvSpPr>
          <p:cNvPr id="379943" name="Rectangle 39"/>
          <p:cNvSpPr>
            <a:spLocks noChangeArrowheads="1"/>
          </p:cNvSpPr>
          <p:nvPr/>
        </p:nvSpPr>
        <p:spPr bwMode="auto">
          <a:xfrm>
            <a:off x="6419983" y="2565621"/>
            <a:ext cx="231954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   部   检   验   和</a:t>
            </a:r>
          </a:p>
        </p:txBody>
      </p:sp>
      <p:sp>
        <p:nvSpPr>
          <p:cNvPr id="379944" name="Rectangle 40"/>
          <p:cNvSpPr>
            <a:spLocks noChangeArrowheads="1"/>
          </p:cNvSpPr>
          <p:nvPr/>
        </p:nvSpPr>
        <p:spPr bwMode="auto">
          <a:xfrm>
            <a:off x="4784461" y="3024408"/>
            <a:ext cx="13801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源   地   址</a:t>
            </a:r>
          </a:p>
        </p:txBody>
      </p:sp>
      <p:sp>
        <p:nvSpPr>
          <p:cNvPr id="379945" name="Rectangle 41"/>
          <p:cNvSpPr>
            <a:spLocks noChangeArrowheads="1"/>
          </p:cNvSpPr>
          <p:nvPr/>
        </p:nvSpPr>
        <p:spPr bwMode="auto">
          <a:xfrm>
            <a:off x="4507575" y="3465733"/>
            <a:ext cx="184986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目   的   地   址</a:t>
            </a:r>
          </a:p>
        </p:txBody>
      </p:sp>
      <p:sp>
        <p:nvSpPr>
          <p:cNvPr id="379946" name="Rectangle 42"/>
          <p:cNvSpPr>
            <a:spLocks noChangeArrowheads="1"/>
          </p:cNvSpPr>
          <p:nvPr/>
        </p:nvSpPr>
        <p:spPr bwMode="auto">
          <a:xfrm>
            <a:off x="2414588" y="3894358"/>
            <a:ext cx="417422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dirty="0">
                <a:solidFill>
                  <a:srgbClr val="C00000"/>
                </a:solidFill>
                <a:latin typeface="+mn-lt"/>
                <a:ea typeface="黑体" pitchFamily="2" charset="-122"/>
              </a:rPr>
              <a:t>可   选   字   段  （长   度   可   变）</a:t>
            </a:r>
          </a:p>
        </p:txBody>
      </p:sp>
      <p:sp>
        <p:nvSpPr>
          <p:cNvPr id="379947" name="Rectangle 43"/>
          <p:cNvSpPr>
            <a:spLocks noChangeArrowheads="1"/>
          </p:cNvSpPr>
          <p:nvPr/>
        </p:nvSpPr>
        <p:spPr bwMode="auto">
          <a:xfrm>
            <a:off x="658681" y="1255933"/>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位</a:t>
            </a:r>
          </a:p>
        </p:txBody>
      </p:sp>
      <p:sp>
        <p:nvSpPr>
          <p:cNvPr id="379948" name="Rectangle 44"/>
          <p:cNvSpPr>
            <a:spLocks noChangeArrowheads="1"/>
          </p:cNvSpPr>
          <p:nvPr/>
        </p:nvSpPr>
        <p:spPr bwMode="auto">
          <a:xfrm>
            <a:off x="2170378" y="1665508"/>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首部长度</a:t>
            </a:r>
          </a:p>
        </p:txBody>
      </p:sp>
      <p:grpSp>
        <p:nvGrpSpPr>
          <p:cNvPr id="379950" name="Group 46"/>
          <p:cNvGrpSpPr>
            <a:grpSpLocks/>
          </p:cNvGrpSpPr>
          <p:nvPr/>
        </p:nvGrpSpPr>
        <p:grpSpPr bwMode="auto">
          <a:xfrm>
            <a:off x="1159140" y="4035646"/>
            <a:ext cx="142743" cy="69850"/>
            <a:chOff x="833" y="3024"/>
            <a:chExt cx="78" cy="51"/>
          </a:xfrm>
        </p:grpSpPr>
        <p:sp>
          <p:nvSpPr>
            <p:cNvPr id="379951" name="Rectangle 47"/>
            <p:cNvSpPr>
              <a:spLocks noChangeArrowheads="1"/>
            </p:cNvSpPr>
            <p:nvPr/>
          </p:nvSpPr>
          <p:spPr bwMode="auto">
            <a:xfrm>
              <a:off x="833" y="3024"/>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2" name="Line 48"/>
            <p:cNvSpPr>
              <a:spLocks noChangeShapeType="1"/>
            </p:cNvSpPr>
            <p:nvPr/>
          </p:nvSpPr>
          <p:spPr bwMode="auto">
            <a:xfrm>
              <a:off x="839" y="3030"/>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3" name="Line 49"/>
            <p:cNvSpPr>
              <a:spLocks noChangeShapeType="1"/>
            </p:cNvSpPr>
            <p:nvPr/>
          </p:nvSpPr>
          <p:spPr bwMode="auto">
            <a:xfrm>
              <a:off x="839" y="3075"/>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379954" name="Group 50"/>
          <p:cNvGrpSpPr>
            <a:grpSpLocks/>
          </p:cNvGrpSpPr>
          <p:nvPr/>
        </p:nvGrpSpPr>
        <p:grpSpPr bwMode="auto">
          <a:xfrm>
            <a:off x="9682428" y="4045172"/>
            <a:ext cx="142743" cy="66675"/>
            <a:chOff x="5432" y="3030"/>
            <a:chExt cx="78" cy="51"/>
          </a:xfrm>
        </p:grpSpPr>
        <p:sp>
          <p:nvSpPr>
            <p:cNvPr id="379955" name="Rectangle 51"/>
            <p:cNvSpPr>
              <a:spLocks noChangeArrowheads="1"/>
            </p:cNvSpPr>
            <p:nvPr/>
          </p:nvSpPr>
          <p:spPr bwMode="auto">
            <a:xfrm>
              <a:off x="5432" y="3030"/>
              <a:ext cx="78" cy="5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6" name="Line 52"/>
            <p:cNvSpPr>
              <a:spLocks noChangeShapeType="1"/>
            </p:cNvSpPr>
            <p:nvPr/>
          </p:nvSpPr>
          <p:spPr bwMode="auto">
            <a:xfrm>
              <a:off x="5438" y="3036"/>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79957" name="Line 53"/>
            <p:cNvSpPr>
              <a:spLocks noChangeShapeType="1"/>
            </p:cNvSpPr>
            <p:nvPr/>
          </p:nvSpPr>
          <p:spPr bwMode="auto">
            <a:xfrm>
              <a:off x="5438" y="3081"/>
              <a:ext cx="6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379979" name="Rectangle 75"/>
          <p:cNvSpPr>
            <a:spLocks noChangeArrowheads="1"/>
          </p:cNvSpPr>
          <p:nvPr/>
        </p:nvSpPr>
        <p:spPr bwMode="auto">
          <a:xfrm>
            <a:off x="4129220" y="4437283"/>
            <a:ext cx="3150658" cy="397545"/>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zh-CN" altLang="en-US" sz="2000" b="1">
                <a:solidFill>
                  <a:srgbClr val="0000CC"/>
                </a:solidFill>
                <a:latin typeface="+mn-lt"/>
                <a:ea typeface="黑体" pitchFamily="2" charset="-122"/>
              </a:rPr>
              <a:t>数       据       部       分</a:t>
            </a:r>
          </a:p>
        </p:txBody>
      </p:sp>
      <p:grpSp>
        <p:nvGrpSpPr>
          <p:cNvPr id="379998" name="Group 94"/>
          <p:cNvGrpSpPr>
            <a:grpSpLocks/>
          </p:cNvGrpSpPr>
          <p:nvPr/>
        </p:nvGrpSpPr>
        <p:grpSpPr bwMode="auto">
          <a:xfrm>
            <a:off x="265981" y="1628997"/>
            <a:ext cx="438547" cy="2663825"/>
            <a:chOff x="111" y="845"/>
            <a:chExt cx="255" cy="1678"/>
          </a:xfrm>
        </p:grpSpPr>
        <p:sp>
          <p:nvSpPr>
            <p:cNvPr id="379993" name="Line 89"/>
            <p:cNvSpPr>
              <a:spLocks noChangeShapeType="1"/>
            </p:cNvSpPr>
            <p:nvPr/>
          </p:nvSpPr>
          <p:spPr bwMode="auto">
            <a:xfrm>
              <a:off x="249" y="845"/>
              <a:ext cx="0" cy="1678"/>
            </a:xfrm>
            <a:prstGeom prst="line">
              <a:avLst/>
            </a:prstGeom>
            <a:noFill/>
            <a:ln w="28575">
              <a:solidFill>
                <a:schemeClr val="tx1"/>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79982" name="Rectangle 78"/>
            <p:cNvSpPr>
              <a:spLocks noChangeArrowheads="1"/>
            </p:cNvSpPr>
            <p:nvPr/>
          </p:nvSpPr>
          <p:spPr bwMode="auto">
            <a:xfrm>
              <a:off x="111" y="1389"/>
              <a:ext cx="255" cy="4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首</a:t>
              </a:r>
            </a:p>
            <a:p>
              <a:pPr defTabSz="762000" eaLnBrk="0" hangingPunct="0"/>
              <a:r>
                <a:rPr kumimoji="1" lang="zh-CN" altLang="en-US" sz="2000" b="1">
                  <a:solidFill>
                    <a:srgbClr val="0000CC"/>
                  </a:solidFill>
                  <a:latin typeface="+mn-lt"/>
                  <a:ea typeface="黑体" pitchFamily="2" charset="-122"/>
                </a:rPr>
                <a:t>部</a:t>
              </a:r>
            </a:p>
          </p:txBody>
        </p:sp>
      </p:grpSp>
      <p:sp>
        <p:nvSpPr>
          <p:cNvPr id="380001" name="AutoShape 97"/>
          <p:cNvSpPr>
            <a:spLocks/>
          </p:cNvSpPr>
          <p:nvPr/>
        </p:nvSpPr>
        <p:spPr bwMode="auto">
          <a:xfrm>
            <a:off x="998834" y="1700433"/>
            <a:ext cx="180579" cy="2160588"/>
          </a:xfrm>
          <a:prstGeom prst="leftBrace">
            <a:avLst>
              <a:gd name="adj1" fmla="val 108016"/>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60" name="Group 77"/>
          <p:cNvGrpSpPr>
            <a:grpSpLocks/>
          </p:cNvGrpSpPr>
          <p:nvPr/>
        </p:nvGrpSpPr>
        <p:grpSpPr bwMode="auto">
          <a:xfrm>
            <a:off x="1209014" y="2995835"/>
            <a:ext cx="8521567" cy="2665413"/>
            <a:chOff x="703" y="1706"/>
            <a:chExt cx="4955" cy="1679"/>
          </a:xfrm>
        </p:grpSpPr>
        <p:sp>
          <p:nvSpPr>
            <p:cNvPr id="61" name="Text Box 74"/>
            <p:cNvSpPr txBox="1">
              <a:spLocks noChangeArrowheads="1"/>
            </p:cNvSpPr>
            <p:nvPr/>
          </p:nvSpPr>
          <p:spPr bwMode="auto">
            <a:xfrm>
              <a:off x="1175" y="3094"/>
              <a:ext cx="26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ctr">
                <a:defRPr sz="2400" b="1">
                  <a:solidFill>
                    <a:srgbClr val="0000CC"/>
                  </a:solidFill>
                  <a:latin typeface="+mn-lt"/>
                  <a:ea typeface="黑体" pitchFamily="2" charset="-122"/>
                </a:defRPr>
              </a:lvl1pPr>
            </a:lstStyle>
            <a:p>
              <a:r>
                <a:rPr lang="zh-CN" altLang="en-US" dirty="0"/>
                <a:t>源地址和目的地址都各占 </a:t>
              </a:r>
              <a:r>
                <a:rPr lang="en-US" altLang="zh-CN" dirty="0"/>
                <a:t>4 </a:t>
              </a:r>
              <a:r>
                <a:rPr lang="zh-CN" altLang="en-US" dirty="0"/>
                <a:t>字节</a:t>
              </a:r>
            </a:p>
          </p:txBody>
        </p:sp>
        <p:sp>
          <p:nvSpPr>
            <p:cNvPr id="62" name="Rectangle 75"/>
            <p:cNvSpPr>
              <a:spLocks noChangeArrowheads="1"/>
            </p:cNvSpPr>
            <p:nvPr/>
          </p:nvSpPr>
          <p:spPr bwMode="auto">
            <a:xfrm>
              <a:off x="703" y="1706"/>
              <a:ext cx="4955" cy="545"/>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标题 2"/>
          <p:cNvSpPr>
            <a:spLocks noGrp="1"/>
          </p:cNvSpPr>
          <p:nvPr>
            <p:ph type="title"/>
          </p:nvPr>
        </p:nvSpPr>
        <p:spPr/>
        <p:txBody>
          <a:bodyPr/>
          <a:lstStyle/>
          <a:p>
            <a:r>
              <a:rPr lang="en-US" altLang="zh-CN" sz="3600" dirty="0"/>
              <a:t>1.  IP </a:t>
            </a:r>
            <a:r>
              <a:rPr lang="zh-CN" altLang="en-US" sz="3600" dirty="0"/>
              <a:t>数据报首部的固定部分中的各字段 </a:t>
            </a:r>
          </a:p>
        </p:txBody>
      </p:sp>
    </p:spTree>
    <p:extLst>
      <p:ext uri="{BB962C8B-B14F-4D97-AF65-F5344CB8AC3E}">
        <p14:creationId xmlns:p14="http://schemas.microsoft.com/office/powerpoint/2010/main" val="320459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2000" fill="hold" nodeType="afterEffect">
                                  <p:stCondLst>
                                    <p:cond delay="500"/>
                                  </p:stCondLst>
                                  <p:childTnLst>
                                    <p:anim calcmode="discrete" valueType="str">
                                      <p:cBhvr>
                                        <p:cTn id="6" dur="1000" fill="hold"/>
                                        <p:tgtEl>
                                          <p:spTgt spid="6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lgn="ctr"/>
            <a:r>
              <a:rPr lang="en-US" altLang="zh-CN"/>
              <a:t>ARP </a:t>
            </a:r>
            <a:r>
              <a:rPr lang="zh-CN" altLang="en-US"/>
              <a:t>高速缓存的作用</a:t>
            </a:r>
          </a:p>
        </p:txBody>
      </p:sp>
      <p:sp>
        <p:nvSpPr>
          <p:cNvPr id="221187" name="Rectangle 3"/>
          <p:cNvSpPr>
            <a:spLocks noGrp="1" noChangeArrowheads="1"/>
          </p:cNvSpPr>
          <p:nvPr>
            <p:ph idx="1"/>
          </p:nvPr>
        </p:nvSpPr>
        <p:spPr/>
        <p:txBody>
          <a:bodyPr/>
          <a:lstStyle/>
          <a:p>
            <a:pPr marL="342900" lvl="1" indent="-342900">
              <a:buClr>
                <a:srgbClr val="333399"/>
              </a:buClr>
              <a:buSzPct val="75000"/>
            </a:pPr>
            <a:r>
              <a:rPr lang="zh-CN" altLang="en-US" sz="3200" dirty="0">
                <a:solidFill>
                  <a:srgbClr val="FF0000"/>
                </a:solidFill>
              </a:rPr>
              <a:t>存放最近获得的 </a:t>
            </a:r>
            <a:r>
              <a:rPr lang="en-US" altLang="zh-CN" sz="3200" dirty="0">
                <a:solidFill>
                  <a:srgbClr val="FF0000"/>
                </a:solidFill>
              </a:rPr>
              <a:t>IP </a:t>
            </a:r>
            <a:r>
              <a:rPr lang="zh-CN" altLang="en-US" sz="3200" dirty="0">
                <a:solidFill>
                  <a:srgbClr val="FF0000"/>
                </a:solidFill>
              </a:rPr>
              <a:t>地址到 </a:t>
            </a:r>
            <a:r>
              <a:rPr lang="en-US" altLang="zh-CN" sz="3200" dirty="0">
                <a:solidFill>
                  <a:srgbClr val="FF0000"/>
                </a:solidFill>
              </a:rPr>
              <a:t>MAC </a:t>
            </a:r>
            <a:r>
              <a:rPr lang="zh-CN" altLang="en-US" sz="3200" dirty="0">
                <a:solidFill>
                  <a:srgbClr val="FF0000"/>
                </a:solidFill>
              </a:rPr>
              <a:t>地址的绑定，以减少 </a:t>
            </a:r>
            <a:r>
              <a:rPr lang="en-US" altLang="zh-CN" sz="3200" dirty="0">
                <a:solidFill>
                  <a:srgbClr val="FF0000"/>
                </a:solidFill>
              </a:rPr>
              <a:t>ARP </a:t>
            </a:r>
            <a:r>
              <a:rPr lang="zh-CN" altLang="en-US" sz="3200" dirty="0">
                <a:solidFill>
                  <a:srgbClr val="FF0000"/>
                </a:solidFill>
              </a:rPr>
              <a:t>广播的数量。</a:t>
            </a:r>
          </a:p>
          <a:p>
            <a:r>
              <a:rPr lang="zh-CN" altLang="en-US" dirty="0"/>
              <a:t>为了减少网络上的通信量，主机 </a:t>
            </a:r>
            <a:r>
              <a:rPr lang="en-US" altLang="zh-CN" dirty="0"/>
              <a:t>A </a:t>
            </a:r>
            <a:r>
              <a:rPr lang="zh-CN" altLang="en-US" dirty="0"/>
              <a:t>在发送其 </a:t>
            </a:r>
            <a:r>
              <a:rPr lang="en-US" altLang="zh-CN" dirty="0"/>
              <a:t>ARP </a:t>
            </a:r>
            <a:r>
              <a:rPr lang="zh-CN" altLang="en-US" dirty="0"/>
              <a:t>请求分组时，就将自己的 </a:t>
            </a:r>
            <a:r>
              <a:rPr lang="en-US" altLang="zh-CN" dirty="0"/>
              <a:t>IP </a:t>
            </a:r>
            <a:r>
              <a:rPr lang="zh-CN" altLang="en-US" dirty="0"/>
              <a:t>地址到硬件地址的映射写入 </a:t>
            </a:r>
            <a:r>
              <a:rPr lang="en-US" altLang="zh-CN" dirty="0"/>
              <a:t>ARP </a:t>
            </a:r>
            <a:r>
              <a:rPr lang="zh-CN" altLang="en-US" dirty="0"/>
              <a:t>请求分组。</a:t>
            </a:r>
          </a:p>
          <a:p>
            <a:r>
              <a:rPr lang="zh-CN" altLang="en-US" dirty="0"/>
              <a:t>当主机 </a:t>
            </a:r>
            <a:r>
              <a:rPr lang="en-US" altLang="zh-CN" dirty="0"/>
              <a:t>B </a:t>
            </a:r>
            <a:r>
              <a:rPr lang="zh-CN" altLang="en-US" dirty="0"/>
              <a:t>收到 </a:t>
            </a:r>
            <a:r>
              <a:rPr lang="en-US" altLang="zh-CN" dirty="0"/>
              <a:t>A </a:t>
            </a:r>
            <a:r>
              <a:rPr lang="zh-CN" altLang="en-US" dirty="0"/>
              <a:t>的 </a:t>
            </a:r>
            <a:r>
              <a:rPr lang="en-US" altLang="zh-CN" dirty="0"/>
              <a:t>ARP </a:t>
            </a:r>
            <a:r>
              <a:rPr lang="zh-CN" altLang="en-US" dirty="0"/>
              <a:t>请求分组时，就将主机 </a:t>
            </a:r>
            <a:r>
              <a:rPr lang="en-US" altLang="zh-CN" dirty="0"/>
              <a:t>A </a:t>
            </a:r>
            <a:r>
              <a:rPr lang="zh-CN" altLang="en-US" dirty="0"/>
              <a:t>的这一地址映射写入主机 </a:t>
            </a:r>
            <a:r>
              <a:rPr lang="en-US" altLang="zh-CN" dirty="0"/>
              <a:t>B </a:t>
            </a:r>
            <a:r>
              <a:rPr lang="zh-CN" altLang="en-US" dirty="0"/>
              <a:t>自己的 </a:t>
            </a:r>
            <a:r>
              <a:rPr lang="en-US" altLang="zh-CN" dirty="0"/>
              <a:t>ARP </a:t>
            </a:r>
            <a:r>
              <a:rPr lang="zh-CN" altLang="en-US" dirty="0"/>
              <a:t>高速缓存中。这对主机 </a:t>
            </a:r>
            <a:r>
              <a:rPr lang="en-US" altLang="zh-CN" dirty="0"/>
              <a:t>B </a:t>
            </a:r>
            <a:r>
              <a:rPr lang="zh-CN" altLang="en-US" dirty="0"/>
              <a:t>以后向 </a:t>
            </a:r>
            <a:r>
              <a:rPr lang="en-US" altLang="zh-CN" dirty="0"/>
              <a:t>A </a:t>
            </a:r>
            <a:r>
              <a:rPr lang="zh-CN" altLang="en-US" dirty="0"/>
              <a:t>发送数据报时就更方便了。 </a:t>
            </a:r>
          </a:p>
        </p:txBody>
      </p:sp>
    </p:spTree>
    <p:extLst>
      <p:ext uri="{BB962C8B-B14F-4D97-AF65-F5344CB8AC3E}">
        <p14:creationId xmlns:p14="http://schemas.microsoft.com/office/powerpoint/2010/main" val="28297794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11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092" name="Rectangle 212"/>
          <p:cNvSpPr>
            <a:spLocks noGrp="1" noChangeArrowheads="1"/>
          </p:cNvSpPr>
          <p:nvPr>
            <p:ph type="title"/>
          </p:nvPr>
        </p:nvSpPr>
        <p:spPr/>
        <p:txBody>
          <a:bodyPr/>
          <a:lstStyle/>
          <a:p>
            <a:r>
              <a:rPr lang="en-US" altLang="zh-CN" dirty="0"/>
              <a:t>2.  IP </a:t>
            </a:r>
            <a:r>
              <a:rPr lang="zh-CN" altLang="en-US" dirty="0"/>
              <a:t>数据报首部的可变部分 </a:t>
            </a:r>
          </a:p>
        </p:txBody>
      </p:sp>
      <p:sp>
        <p:nvSpPr>
          <p:cNvPr id="251093" name="Rectangle 213"/>
          <p:cNvSpPr>
            <a:spLocks noGrp="1" noChangeArrowheads="1"/>
          </p:cNvSpPr>
          <p:nvPr>
            <p:ph idx="1"/>
          </p:nvPr>
        </p:nvSpPr>
        <p:spPr/>
        <p:txBody>
          <a:bodyPr/>
          <a:lstStyle/>
          <a:p>
            <a:pPr algn="just">
              <a:lnSpc>
                <a:spcPct val="100000"/>
              </a:lnSpc>
            </a:pPr>
            <a:r>
              <a:rPr lang="en-US" altLang="zh-CN" dirty="0"/>
              <a:t>IP </a:t>
            </a:r>
            <a:r>
              <a:rPr lang="zh-CN" altLang="en-US" dirty="0"/>
              <a:t>首部的可变部分就是一个选项字段，用来支持排错、测量以及安全等措施，内容很丰富。</a:t>
            </a:r>
          </a:p>
          <a:p>
            <a:pPr algn="just">
              <a:lnSpc>
                <a:spcPct val="100000"/>
              </a:lnSpc>
            </a:pPr>
            <a:r>
              <a:rPr lang="zh-CN" altLang="en-US" dirty="0"/>
              <a:t>选项字段的长度可变，</a:t>
            </a:r>
            <a:r>
              <a:rPr lang="zh-CN" altLang="en-US" dirty="0">
                <a:solidFill>
                  <a:srgbClr val="FF0000"/>
                </a:solidFill>
              </a:rPr>
              <a:t>从 </a:t>
            </a:r>
            <a:r>
              <a:rPr lang="en-US" altLang="zh-CN" dirty="0">
                <a:solidFill>
                  <a:srgbClr val="FF0000"/>
                </a:solidFill>
              </a:rPr>
              <a:t>1 </a:t>
            </a:r>
            <a:r>
              <a:rPr lang="zh-CN" altLang="en-US" dirty="0">
                <a:solidFill>
                  <a:srgbClr val="FF0000"/>
                </a:solidFill>
              </a:rPr>
              <a:t>个字节到 </a:t>
            </a:r>
            <a:r>
              <a:rPr lang="en-US" altLang="zh-CN" dirty="0">
                <a:solidFill>
                  <a:srgbClr val="FF0000"/>
                </a:solidFill>
              </a:rPr>
              <a:t>40 </a:t>
            </a:r>
            <a:r>
              <a:rPr lang="zh-CN" altLang="en-US" dirty="0">
                <a:solidFill>
                  <a:srgbClr val="FF0000"/>
                </a:solidFill>
              </a:rPr>
              <a:t>个字节不等，</a:t>
            </a:r>
            <a:r>
              <a:rPr lang="zh-CN" altLang="en-US" dirty="0"/>
              <a:t>取决于所选择的项目。</a:t>
            </a:r>
          </a:p>
          <a:p>
            <a:pPr algn="just">
              <a:lnSpc>
                <a:spcPct val="100000"/>
              </a:lnSpc>
            </a:pPr>
            <a:r>
              <a:rPr lang="zh-CN" altLang="en-US" dirty="0"/>
              <a:t>增加首部的可变部分是为了增加 </a:t>
            </a:r>
            <a:r>
              <a:rPr lang="en-US" altLang="zh-CN" dirty="0"/>
              <a:t>IP </a:t>
            </a:r>
            <a:r>
              <a:rPr lang="zh-CN" altLang="en-US" dirty="0"/>
              <a:t>数据报的功能，但这同时也使得 </a:t>
            </a:r>
            <a:r>
              <a:rPr lang="en-US" altLang="zh-CN" dirty="0"/>
              <a:t>IP </a:t>
            </a:r>
            <a:r>
              <a:rPr lang="zh-CN" altLang="en-US" dirty="0"/>
              <a:t>数据报的首部长度成为可变的。这就增加了每一个路由器处理数据报的开销。</a:t>
            </a:r>
          </a:p>
          <a:p>
            <a:pPr algn="just">
              <a:lnSpc>
                <a:spcPct val="100000"/>
              </a:lnSpc>
            </a:pPr>
            <a:r>
              <a:rPr lang="zh-CN" altLang="en-US" dirty="0">
                <a:solidFill>
                  <a:srgbClr val="0000FF"/>
                </a:solidFill>
              </a:rPr>
              <a:t>实际上这些选项很少被使用。</a:t>
            </a:r>
          </a:p>
        </p:txBody>
      </p:sp>
    </p:spTree>
    <p:extLst>
      <p:ext uri="{BB962C8B-B14F-4D97-AF65-F5344CB8AC3E}">
        <p14:creationId xmlns:p14="http://schemas.microsoft.com/office/powerpoint/2010/main" val="33085882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109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109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109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09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a:latin typeface="+mn-lt"/>
              </a:rPr>
              <a:t>4 </a:t>
            </a:r>
            <a:r>
              <a:rPr lang="zh-CN" altLang="en-US" dirty="0">
                <a:latin typeface="+mn-lt"/>
              </a:rPr>
              <a:t>章  网络层</a:t>
            </a:r>
          </a:p>
        </p:txBody>
      </p:sp>
      <p:sp>
        <p:nvSpPr>
          <p:cNvPr id="2051" name="Rectangle 3"/>
          <p:cNvSpPr>
            <a:spLocks noGrp="1" noChangeArrowheads="1"/>
          </p:cNvSpPr>
          <p:nvPr>
            <p:ph type="subTitle" idx="1"/>
          </p:nvPr>
        </p:nvSpPr>
        <p:spPr/>
        <p:txBody>
          <a:bodyPr/>
          <a:lstStyle/>
          <a:p>
            <a:endParaRPr lang="en-US" altLang="zh-CN" dirty="0">
              <a:ea typeface="宋体" pitchFamily="2" charset="-122"/>
            </a:endParaRPr>
          </a:p>
          <a:p>
            <a:r>
              <a:rPr lang="zh-CN" altLang="en-US" dirty="0">
                <a:ea typeface="宋体" pitchFamily="2" charset="-122"/>
              </a:rPr>
              <a:t>分组转发流程</a:t>
            </a:r>
          </a:p>
        </p:txBody>
      </p:sp>
    </p:spTree>
    <p:extLst>
      <p:ext uri="{BB962C8B-B14F-4D97-AF65-F5344CB8AC3E}">
        <p14:creationId xmlns:p14="http://schemas.microsoft.com/office/powerpoint/2010/main" val="1668635796"/>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9556" y="84743"/>
            <a:ext cx="9881923" cy="4352369"/>
            <a:chOff x="39556" y="2035176"/>
            <a:chExt cx="9881923" cy="4352369"/>
          </a:xfrm>
        </p:grpSpPr>
        <p:sp>
          <p:nvSpPr>
            <p:cNvPr id="81" name="Freeform 77"/>
            <p:cNvSpPr>
              <a:spLocks/>
            </p:cNvSpPr>
            <p:nvPr/>
          </p:nvSpPr>
          <p:spPr bwMode="auto">
            <a:xfrm>
              <a:off x="2559050" y="5160963"/>
              <a:ext cx="428229"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2" name="Freeform 78"/>
            <p:cNvSpPr>
              <a:spLocks/>
            </p:cNvSpPr>
            <p:nvPr/>
          </p:nvSpPr>
          <p:spPr bwMode="auto">
            <a:xfrm>
              <a:off x="5364031" y="5159375"/>
              <a:ext cx="428228"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3" name="Line 79"/>
            <p:cNvSpPr>
              <a:spLocks noChangeShapeType="1"/>
            </p:cNvSpPr>
            <p:nvPr/>
          </p:nvSpPr>
          <p:spPr bwMode="auto">
            <a:xfrm rot="16200000">
              <a:off x="8812081" y="5171943"/>
              <a:ext cx="533400" cy="34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4" name="Line 80"/>
            <p:cNvSpPr>
              <a:spLocks noChangeShapeType="1"/>
            </p:cNvSpPr>
            <p:nvPr/>
          </p:nvSpPr>
          <p:spPr bwMode="auto">
            <a:xfrm rot="16200000">
              <a:off x="230320" y="5171943"/>
              <a:ext cx="533400" cy="344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5" name="AutoShape 81"/>
            <p:cNvSpPr>
              <a:spLocks noChangeArrowheads="1"/>
            </p:cNvSpPr>
            <p:nvPr/>
          </p:nvSpPr>
          <p:spPr bwMode="auto">
            <a:xfrm>
              <a:off x="247650" y="3306763"/>
              <a:ext cx="742950" cy="19050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6" name="AutoShape 82"/>
            <p:cNvSpPr>
              <a:spLocks noChangeArrowheads="1"/>
            </p:cNvSpPr>
            <p:nvPr/>
          </p:nvSpPr>
          <p:spPr bwMode="auto">
            <a:xfrm>
              <a:off x="2889250" y="3382963"/>
              <a:ext cx="742950" cy="19050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7" name="AutoShape 83"/>
            <p:cNvSpPr>
              <a:spLocks noChangeArrowheads="1"/>
            </p:cNvSpPr>
            <p:nvPr/>
          </p:nvSpPr>
          <p:spPr bwMode="auto">
            <a:xfrm>
              <a:off x="8832850" y="3306763"/>
              <a:ext cx="742950" cy="19050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8" name="AutoShape 84"/>
            <p:cNvSpPr>
              <a:spLocks noChangeArrowheads="1"/>
            </p:cNvSpPr>
            <p:nvPr/>
          </p:nvSpPr>
          <p:spPr bwMode="auto">
            <a:xfrm>
              <a:off x="5776781" y="3611563"/>
              <a:ext cx="742950" cy="16764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89" name="Group 85"/>
            <p:cNvGrpSpPr>
              <a:grpSpLocks/>
            </p:cNvGrpSpPr>
            <p:nvPr/>
          </p:nvGrpSpPr>
          <p:grpSpPr bwMode="auto">
            <a:xfrm>
              <a:off x="39556" y="2420938"/>
              <a:ext cx="9881923" cy="2438400"/>
              <a:chOff x="96" y="1056"/>
              <a:chExt cx="5472" cy="1536"/>
            </a:xfrm>
            <a:solidFill>
              <a:srgbClr val="FFFF66"/>
            </a:solidFill>
          </p:grpSpPr>
          <p:sp>
            <p:nvSpPr>
              <p:cNvPr id="148" name="Oval 86"/>
              <p:cNvSpPr>
                <a:spLocks noChangeArrowheads="1"/>
              </p:cNvSpPr>
              <p:nvPr/>
            </p:nvSpPr>
            <p:spPr bwMode="auto">
              <a:xfrm>
                <a:off x="3662" y="1674"/>
                <a:ext cx="1906" cy="756"/>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49" name="Oval 87"/>
              <p:cNvSpPr>
                <a:spLocks noChangeArrowheads="1"/>
              </p:cNvSpPr>
              <p:nvPr/>
            </p:nvSpPr>
            <p:spPr bwMode="auto">
              <a:xfrm>
                <a:off x="96" y="1430"/>
                <a:ext cx="1870" cy="760"/>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0" name="Oval 88"/>
              <p:cNvSpPr>
                <a:spLocks noChangeArrowheads="1"/>
              </p:cNvSpPr>
              <p:nvPr/>
            </p:nvSpPr>
            <p:spPr bwMode="auto">
              <a:xfrm>
                <a:off x="3365" y="1163"/>
                <a:ext cx="1903" cy="73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1" name="Oval 89"/>
              <p:cNvSpPr>
                <a:spLocks noChangeArrowheads="1"/>
              </p:cNvSpPr>
              <p:nvPr/>
            </p:nvSpPr>
            <p:spPr bwMode="auto">
              <a:xfrm>
                <a:off x="2365" y="1821"/>
                <a:ext cx="1900" cy="77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2" name="Oval 90"/>
              <p:cNvSpPr>
                <a:spLocks noChangeArrowheads="1"/>
              </p:cNvSpPr>
              <p:nvPr/>
            </p:nvSpPr>
            <p:spPr bwMode="auto">
              <a:xfrm>
                <a:off x="729" y="1752"/>
                <a:ext cx="1900" cy="73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3" name="Oval 91"/>
              <p:cNvSpPr>
                <a:spLocks noChangeArrowheads="1"/>
              </p:cNvSpPr>
              <p:nvPr/>
            </p:nvSpPr>
            <p:spPr bwMode="auto">
              <a:xfrm>
                <a:off x="2197" y="1056"/>
                <a:ext cx="1870" cy="758"/>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4" name="Oval 92"/>
              <p:cNvSpPr>
                <a:spLocks noChangeArrowheads="1"/>
              </p:cNvSpPr>
              <p:nvPr/>
            </p:nvSpPr>
            <p:spPr bwMode="auto">
              <a:xfrm>
                <a:off x="996" y="1056"/>
                <a:ext cx="1867" cy="731"/>
              </a:xfrm>
              <a:prstGeom prst="ellipse">
                <a:avLst/>
              </a:prstGeom>
              <a:grpFill/>
              <a:ln w="31750">
                <a:solidFill>
                  <a:srgbClr val="000000"/>
                </a:solidFill>
                <a:round/>
                <a:headEnd/>
                <a:tailEnd/>
              </a:ln>
            </p:spPr>
            <p:txBody>
              <a:bodyPr/>
              <a:lstStyle/>
              <a:p>
                <a:endParaRPr lang="zh-CN" altLang="en-US" b="1">
                  <a:solidFill>
                    <a:srgbClr val="0000CC"/>
                  </a:solidFill>
                  <a:latin typeface="+mn-lt"/>
                  <a:ea typeface="黑体" pitchFamily="2" charset="-122"/>
                </a:endParaRPr>
              </a:p>
            </p:txBody>
          </p:sp>
          <p:sp>
            <p:nvSpPr>
              <p:cNvPr id="155" name="Oval 93"/>
              <p:cNvSpPr>
                <a:spLocks noChangeArrowheads="1"/>
              </p:cNvSpPr>
              <p:nvPr/>
            </p:nvSpPr>
            <p:spPr bwMode="auto">
              <a:xfrm>
                <a:off x="597" y="1226"/>
                <a:ext cx="4536" cy="106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sp>
          <p:nvSpPr>
            <p:cNvPr id="90" name="Line 94"/>
            <p:cNvSpPr>
              <a:spLocks noChangeShapeType="1"/>
            </p:cNvSpPr>
            <p:nvPr/>
          </p:nvSpPr>
          <p:spPr bwMode="auto">
            <a:xfrm>
              <a:off x="165100" y="5440363"/>
              <a:ext cx="280670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91" name="Group 95"/>
            <p:cNvGrpSpPr>
              <a:grpSpLocks/>
            </p:cNvGrpSpPr>
            <p:nvPr/>
          </p:nvGrpSpPr>
          <p:grpSpPr bwMode="auto">
            <a:xfrm>
              <a:off x="247650" y="2420938"/>
              <a:ext cx="742950" cy="1447800"/>
              <a:chOff x="672" y="528"/>
              <a:chExt cx="432" cy="912"/>
            </a:xfrm>
          </p:grpSpPr>
          <p:sp>
            <p:nvSpPr>
              <p:cNvPr id="145" name="AutoShape 9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6" name="AutoShape 9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7" name="AutoShape 9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92" name="Text Box 99"/>
            <p:cNvSpPr txBox="1">
              <a:spLocks noChangeArrowheads="1"/>
            </p:cNvSpPr>
            <p:nvPr/>
          </p:nvSpPr>
          <p:spPr bwMode="auto">
            <a:xfrm>
              <a:off x="287206" y="34305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93" name="Text Box 100"/>
            <p:cNvSpPr txBox="1">
              <a:spLocks noChangeArrowheads="1"/>
            </p:cNvSpPr>
            <p:nvPr/>
          </p:nvSpPr>
          <p:spPr bwMode="auto">
            <a:xfrm>
              <a:off x="233892" y="48498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94" name="Text Box 101"/>
            <p:cNvSpPr txBox="1">
              <a:spLocks noChangeArrowheads="1"/>
            </p:cNvSpPr>
            <p:nvPr/>
          </p:nvSpPr>
          <p:spPr bwMode="auto">
            <a:xfrm>
              <a:off x="5226448" y="48117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5</a:t>
              </a:r>
              <a:endParaRPr kumimoji="1" lang="en-US" altLang="zh-CN" sz="1800" b="1">
                <a:solidFill>
                  <a:srgbClr val="0000CC"/>
                </a:solidFill>
                <a:latin typeface="+mn-lt"/>
                <a:ea typeface="黑体" pitchFamily="2" charset="-122"/>
              </a:endParaRPr>
            </a:p>
          </p:txBody>
        </p:sp>
        <p:sp>
          <p:nvSpPr>
            <p:cNvPr id="95" name="Text Box 102"/>
            <p:cNvSpPr txBox="1">
              <a:spLocks noChangeArrowheads="1"/>
            </p:cNvSpPr>
            <p:nvPr/>
          </p:nvSpPr>
          <p:spPr bwMode="auto">
            <a:xfrm>
              <a:off x="3604683" y="480536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4</a:t>
              </a:r>
              <a:endParaRPr kumimoji="1" lang="en-US" altLang="zh-CN" sz="1800" b="1">
                <a:solidFill>
                  <a:srgbClr val="0000CC"/>
                </a:solidFill>
                <a:latin typeface="+mn-lt"/>
                <a:ea typeface="黑体" pitchFamily="2" charset="-122"/>
              </a:endParaRPr>
            </a:p>
          </p:txBody>
        </p:sp>
        <p:sp>
          <p:nvSpPr>
            <p:cNvPr id="96" name="Text Box 103"/>
            <p:cNvSpPr txBox="1">
              <a:spLocks noChangeArrowheads="1"/>
            </p:cNvSpPr>
            <p:nvPr/>
          </p:nvSpPr>
          <p:spPr bwMode="auto">
            <a:xfrm>
              <a:off x="2311400" y="480536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3</a:t>
              </a:r>
              <a:endParaRPr kumimoji="1" lang="en-US" altLang="zh-CN" sz="1800" b="1">
                <a:solidFill>
                  <a:srgbClr val="0000CC"/>
                </a:solidFill>
                <a:latin typeface="+mn-lt"/>
                <a:ea typeface="黑体" pitchFamily="2" charset="-122"/>
              </a:endParaRPr>
            </a:p>
          </p:txBody>
        </p:sp>
        <p:sp>
          <p:nvSpPr>
            <p:cNvPr id="97" name="Line 104"/>
            <p:cNvSpPr>
              <a:spLocks noChangeShapeType="1"/>
            </p:cNvSpPr>
            <p:nvPr/>
          </p:nvSpPr>
          <p:spPr bwMode="auto">
            <a:xfrm>
              <a:off x="908050" y="3611563"/>
              <a:ext cx="206375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8" name="Line 105"/>
            <p:cNvSpPr>
              <a:spLocks noChangeShapeType="1"/>
            </p:cNvSpPr>
            <p:nvPr/>
          </p:nvSpPr>
          <p:spPr bwMode="auto">
            <a:xfrm>
              <a:off x="6438900" y="5440363"/>
              <a:ext cx="321945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99" name="Text Box 106"/>
            <p:cNvSpPr txBox="1">
              <a:spLocks noChangeArrowheads="1"/>
            </p:cNvSpPr>
            <p:nvPr/>
          </p:nvSpPr>
          <p:spPr bwMode="auto">
            <a:xfrm>
              <a:off x="6507692" y="4799013"/>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6</a:t>
              </a:r>
              <a:endParaRPr kumimoji="1" lang="en-US" altLang="zh-CN" sz="1800" b="1">
                <a:solidFill>
                  <a:srgbClr val="0000CC"/>
                </a:solidFill>
                <a:latin typeface="+mn-lt"/>
                <a:ea typeface="黑体" pitchFamily="2" charset="-122"/>
              </a:endParaRPr>
            </a:p>
          </p:txBody>
        </p:sp>
        <p:sp>
          <p:nvSpPr>
            <p:cNvPr id="100" name="Text Box 107"/>
            <p:cNvSpPr txBox="1">
              <a:spLocks noChangeArrowheads="1"/>
            </p:cNvSpPr>
            <p:nvPr/>
          </p:nvSpPr>
          <p:spPr bwMode="auto">
            <a:xfrm>
              <a:off x="8805333" y="4814888"/>
              <a:ext cx="603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101" name="Text Box 108"/>
            <p:cNvSpPr txBox="1">
              <a:spLocks noChangeArrowheads="1"/>
            </p:cNvSpPr>
            <p:nvPr/>
          </p:nvSpPr>
          <p:spPr bwMode="auto">
            <a:xfrm>
              <a:off x="6507692" y="37099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6</a:t>
              </a:r>
              <a:endParaRPr kumimoji="1" lang="en-US" altLang="zh-CN" sz="1800" b="1">
                <a:solidFill>
                  <a:srgbClr val="0000CC"/>
                </a:solidFill>
                <a:latin typeface="+mn-lt"/>
                <a:ea typeface="黑体" pitchFamily="2" charset="-122"/>
              </a:endParaRPr>
            </a:p>
          </p:txBody>
        </p:sp>
        <p:sp>
          <p:nvSpPr>
            <p:cNvPr id="102" name="Text Box 109"/>
            <p:cNvSpPr txBox="1">
              <a:spLocks noChangeArrowheads="1"/>
            </p:cNvSpPr>
            <p:nvPr/>
          </p:nvSpPr>
          <p:spPr bwMode="auto">
            <a:xfrm>
              <a:off x="116946" y="2060576"/>
              <a:ext cx="962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主机 </a:t>
              </a:r>
              <a:r>
                <a:rPr kumimoji="1" lang="en-US" altLang="zh-CN" sz="1800" b="1">
                  <a:solidFill>
                    <a:srgbClr val="0000CC"/>
                  </a:solidFill>
                  <a:latin typeface="+mn-lt"/>
                  <a:ea typeface="黑体" pitchFamily="2" charset="-122"/>
                </a:rPr>
                <a:t>H</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103" name="Text Box 110"/>
            <p:cNvSpPr txBox="1">
              <a:spLocks noChangeArrowheads="1"/>
            </p:cNvSpPr>
            <p:nvPr/>
          </p:nvSpPr>
          <p:spPr bwMode="auto">
            <a:xfrm>
              <a:off x="8702146" y="2035176"/>
              <a:ext cx="9621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主机 </a:t>
              </a:r>
              <a:r>
                <a:rPr kumimoji="1" lang="en-US" altLang="zh-CN" sz="1800" b="1">
                  <a:solidFill>
                    <a:srgbClr val="0000CC"/>
                  </a:solidFill>
                  <a:latin typeface="+mn-lt"/>
                  <a:ea typeface="黑体" pitchFamily="2" charset="-122"/>
                </a:rPr>
                <a:t>H</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104" name="AutoShape 111"/>
            <p:cNvSpPr>
              <a:spLocks noChangeArrowheads="1"/>
            </p:cNvSpPr>
            <p:nvPr/>
          </p:nvSpPr>
          <p:spPr bwMode="auto">
            <a:xfrm>
              <a:off x="2889250" y="3259138"/>
              <a:ext cx="742950" cy="6096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05" name="Text Box 112"/>
            <p:cNvSpPr txBox="1">
              <a:spLocks noChangeArrowheads="1"/>
            </p:cNvSpPr>
            <p:nvPr/>
          </p:nvSpPr>
          <p:spPr bwMode="auto">
            <a:xfrm>
              <a:off x="2834217" y="2887663"/>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路由器 </a:t>
              </a:r>
              <a:r>
                <a:rPr kumimoji="1" lang="en-US" altLang="zh-CN" sz="1800" b="1">
                  <a:solidFill>
                    <a:srgbClr val="0000CC"/>
                  </a:solidFill>
                  <a:latin typeface="+mn-lt"/>
                  <a:ea typeface="黑体" pitchFamily="2" charset="-122"/>
                </a:rPr>
                <a:t>R</a:t>
              </a:r>
              <a:r>
                <a:rPr kumimoji="1" lang="en-US" altLang="zh-CN" sz="1800" b="1" baseline="-25000">
                  <a:solidFill>
                    <a:srgbClr val="0000CC"/>
                  </a:solidFill>
                  <a:latin typeface="+mn-lt"/>
                  <a:ea typeface="黑体" pitchFamily="2" charset="-122"/>
                </a:rPr>
                <a:t>1</a:t>
              </a:r>
              <a:endParaRPr kumimoji="1" lang="en-US" altLang="zh-CN" sz="1800" b="1">
                <a:solidFill>
                  <a:srgbClr val="0000CC"/>
                </a:solidFill>
                <a:latin typeface="+mn-lt"/>
                <a:ea typeface="黑体" pitchFamily="2" charset="-122"/>
              </a:endParaRPr>
            </a:p>
          </p:txBody>
        </p:sp>
        <p:sp>
          <p:nvSpPr>
            <p:cNvPr id="106" name="Text Box 113"/>
            <p:cNvSpPr txBox="1">
              <a:spLocks noChangeArrowheads="1"/>
            </p:cNvSpPr>
            <p:nvPr/>
          </p:nvSpPr>
          <p:spPr bwMode="auto">
            <a:xfrm>
              <a:off x="4485217" y="4186239"/>
              <a:ext cx="2410468" cy="461665"/>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CC"/>
                  </a:solidFill>
                  <a:latin typeface="+mn-lt"/>
                  <a:ea typeface="黑体" pitchFamily="2" charset="-122"/>
                </a:rPr>
                <a:t>IP </a:t>
              </a:r>
              <a:r>
                <a:rPr kumimoji="1" lang="zh-CN" altLang="en-US" sz="2400" b="1">
                  <a:solidFill>
                    <a:srgbClr val="0000CC"/>
                  </a:solidFill>
                  <a:latin typeface="+mn-lt"/>
                  <a:ea typeface="黑体" pitchFamily="2" charset="-122"/>
                </a:rPr>
                <a:t>层上的互联网</a:t>
              </a:r>
            </a:p>
          </p:txBody>
        </p:sp>
        <p:sp>
          <p:nvSpPr>
            <p:cNvPr id="107" name="Text Box 114"/>
            <p:cNvSpPr txBox="1">
              <a:spLocks noChangeArrowheads="1"/>
            </p:cNvSpPr>
            <p:nvPr/>
          </p:nvSpPr>
          <p:spPr bwMode="auto">
            <a:xfrm>
              <a:off x="1073150" y="594836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CC"/>
                  </a:solidFill>
                  <a:latin typeface="+mn-lt"/>
                  <a:ea typeface="黑体" pitchFamily="2" charset="-122"/>
                </a:rPr>
                <a:t>MAC </a:t>
              </a:r>
              <a:r>
                <a:rPr kumimoji="1" lang="zh-CN" altLang="en-US" sz="1800" b="1" dirty="0">
                  <a:solidFill>
                    <a:srgbClr val="0000CC"/>
                  </a:solidFill>
                  <a:latin typeface="+mn-lt"/>
                  <a:ea typeface="黑体" pitchFamily="2" charset="-122"/>
                </a:rPr>
                <a:t>帧</a:t>
              </a:r>
            </a:p>
          </p:txBody>
        </p:sp>
        <p:grpSp>
          <p:nvGrpSpPr>
            <p:cNvPr id="108" name="Group 115"/>
            <p:cNvGrpSpPr>
              <a:grpSpLocks/>
            </p:cNvGrpSpPr>
            <p:nvPr/>
          </p:nvGrpSpPr>
          <p:grpSpPr bwMode="auto">
            <a:xfrm>
              <a:off x="8832850" y="2420938"/>
              <a:ext cx="742950" cy="1447800"/>
              <a:chOff x="672" y="528"/>
              <a:chExt cx="432" cy="912"/>
            </a:xfrm>
          </p:grpSpPr>
          <p:sp>
            <p:nvSpPr>
              <p:cNvPr id="142" name="AutoShape 116"/>
              <p:cNvSpPr>
                <a:spLocks noChangeArrowheads="1"/>
              </p:cNvSpPr>
              <p:nvPr/>
            </p:nvSpPr>
            <p:spPr bwMode="auto">
              <a:xfrm>
                <a:off x="672" y="100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3" name="AutoShape 117"/>
              <p:cNvSpPr>
                <a:spLocks noChangeArrowheads="1"/>
              </p:cNvSpPr>
              <p:nvPr/>
            </p:nvSpPr>
            <p:spPr bwMode="auto">
              <a:xfrm>
                <a:off x="672" y="720"/>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44" name="AutoShape 118"/>
              <p:cNvSpPr>
                <a:spLocks noChangeArrowheads="1"/>
              </p:cNvSpPr>
              <p:nvPr/>
            </p:nvSpPr>
            <p:spPr bwMode="auto">
              <a:xfrm>
                <a:off x="672" y="528"/>
                <a:ext cx="432" cy="432"/>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109" name="Text Box 119"/>
            <p:cNvSpPr txBox="1">
              <a:spLocks noChangeArrowheads="1"/>
            </p:cNvSpPr>
            <p:nvPr/>
          </p:nvSpPr>
          <p:spPr bwMode="auto">
            <a:xfrm>
              <a:off x="8886165" y="3435351"/>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sp>
          <p:nvSpPr>
            <p:cNvPr id="110" name="Text Box 120"/>
            <p:cNvSpPr txBox="1">
              <a:spLocks noChangeArrowheads="1"/>
            </p:cNvSpPr>
            <p:nvPr/>
          </p:nvSpPr>
          <p:spPr bwMode="auto">
            <a:xfrm>
              <a:off x="3597804"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4</a:t>
              </a:r>
              <a:endParaRPr kumimoji="1" lang="en-US" altLang="zh-CN" sz="1800" b="1">
                <a:solidFill>
                  <a:srgbClr val="0000CC"/>
                </a:solidFill>
                <a:latin typeface="+mn-lt"/>
                <a:ea typeface="黑体" pitchFamily="2" charset="-122"/>
              </a:endParaRPr>
            </a:p>
          </p:txBody>
        </p:sp>
        <p:sp>
          <p:nvSpPr>
            <p:cNvPr id="111" name="Text Box 121"/>
            <p:cNvSpPr txBox="1">
              <a:spLocks noChangeArrowheads="1"/>
            </p:cNvSpPr>
            <p:nvPr/>
          </p:nvSpPr>
          <p:spPr bwMode="auto">
            <a:xfrm>
              <a:off x="2476500"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3</a:t>
              </a:r>
              <a:endParaRPr kumimoji="1" lang="en-US" altLang="zh-CN" sz="1800" b="1">
                <a:solidFill>
                  <a:srgbClr val="0000CC"/>
                </a:solidFill>
                <a:latin typeface="+mn-lt"/>
                <a:ea typeface="黑体" pitchFamily="2" charset="-122"/>
              </a:endParaRPr>
            </a:p>
          </p:txBody>
        </p:sp>
        <p:sp>
          <p:nvSpPr>
            <p:cNvPr id="112" name="Line 122"/>
            <p:cNvSpPr>
              <a:spLocks noChangeShapeType="1"/>
            </p:cNvSpPr>
            <p:nvPr/>
          </p:nvSpPr>
          <p:spPr bwMode="auto">
            <a:xfrm>
              <a:off x="3549650" y="3611563"/>
              <a:ext cx="222885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3" name="AutoShape 123"/>
            <p:cNvSpPr>
              <a:spLocks noChangeArrowheads="1"/>
            </p:cNvSpPr>
            <p:nvPr/>
          </p:nvSpPr>
          <p:spPr bwMode="auto">
            <a:xfrm>
              <a:off x="5776781" y="3230563"/>
              <a:ext cx="742950" cy="609600"/>
            </a:xfrm>
            <a:prstGeom prst="cube">
              <a:avLst>
                <a:gd name="adj" fmla="val 25000"/>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4" name="Line 124"/>
            <p:cNvSpPr>
              <a:spLocks noChangeShapeType="1"/>
            </p:cNvSpPr>
            <p:nvPr/>
          </p:nvSpPr>
          <p:spPr bwMode="auto">
            <a:xfrm>
              <a:off x="6438900" y="3611563"/>
              <a:ext cx="239395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5" name="Text Box 125"/>
            <p:cNvSpPr txBox="1">
              <a:spLocks noChangeArrowheads="1"/>
            </p:cNvSpPr>
            <p:nvPr/>
          </p:nvSpPr>
          <p:spPr bwMode="auto">
            <a:xfrm>
              <a:off x="5365750" y="3697288"/>
              <a:ext cx="4956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5</a:t>
              </a:r>
              <a:endParaRPr kumimoji="1" lang="en-US" altLang="zh-CN" sz="1800" b="1">
                <a:solidFill>
                  <a:srgbClr val="0000CC"/>
                </a:solidFill>
                <a:latin typeface="+mn-lt"/>
                <a:ea typeface="黑体" pitchFamily="2" charset="-122"/>
              </a:endParaRPr>
            </a:p>
          </p:txBody>
        </p:sp>
        <p:sp>
          <p:nvSpPr>
            <p:cNvPr id="116" name="Line 126"/>
            <p:cNvSpPr>
              <a:spLocks noChangeShapeType="1"/>
            </p:cNvSpPr>
            <p:nvPr/>
          </p:nvSpPr>
          <p:spPr bwMode="auto">
            <a:xfrm>
              <a:off x="3632200" y="5440363"/>
              <a:ext cx="2063750"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7" name="Freeform 127"/>
            <p:cNvSpPr>
              <a:spLocks/>
            </p:cNvSpPr>
            <p:nvPr/>
          </p:nvSpPr>
          <p:spPr bwMode="auto">
            <a:xfrm flipH="1">
              <a:off x="6414823" y="5156201"/>
              <a:ext cx="369756" cy="284163"/>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8" name="Freeform 128"/>
            <p:cNvSpPr>
              <a:spLocks/>
            </p:cNvSpPr>
            <p:nvPr/>
          </p:nvSpPr>
          <p:spPr bwMode="auto">
            <a:xfrm flipH="1">
              <a:off x="3503216" y="5162550"/>
              <a:ext cx="459184" cy="279400"/>
            </a:xfrm>
            <a:custGeom>
              <a:avLst/>
              <a:gdLst>
                <a:gd name="T0" fmla="*/ 0 w 249"/>
                <a:gd name="T1" fmla="*/ 176 h 176"/>
                <a:gd name="T2" fmla="*/ 1 w 249"/>
                <a:gd name="T3" fmla="*/ 0 h 176"/>
                <a:gd name="T4" fmla="*/ 249 w 249"/>
                <a:gd name="T5" fmla="*/ 9 h 176"/>
              </a:gdLst>
              <a:ahLst/>
              <a:cxnLst>
                <a:cxn ang="0">
                  <a:pos x="T0" y="T1"/>
                </a:cxn>
                <a:cxn ang="0">
                  <a:pos x="T2" y="T3"/>
                </a:cxn>
                <a:cxn ang="0">
                  <a:pos x="T4" y="T5"/>
                </a:cxn>
              </a:cxnLst>
              <a:rect l="0" t="0" r="r" b="b"/>
              <a:pathLst>
                <a:path w="249" h="176">
                  <a:moveTo>
                    <a:pt x="0" y="176"/>
                  </a:moveTo>
                  <a:lnTo>
                    <a:pt x="1" y="0"/>
                  </a:lnTo>
                  <a:lnTo>
                    <a:pt x="249" y="9"/>
                  </a:lnTo>
                </a:path>
              </a:pathLst>
            </a:custGeom>
            <a:noFill/>
            <a:ln w="28575" cmpd="sng">
              <a:solidFill>
                <a:srgbClr val="33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19" name="Text Box 129"/>
            <p:cNvSpPr txBox="1">
              <a:spLocks noChangeArrowheads="1"/>
            </p:cNvSpPr>
            <p:nvPr/>
          </p:nvSpPr>
          <p:spPr bwMode="auto">
            <a:xfrm>
              <a:off x="5652956" y="2862263"/>
              <a:ext cx="11929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CC"/>
                  </a:solidFill>
                  <a:latin typeface="+mn-lt"/>
                  <a:ea typeface="黑体" pitchFamily="2" charset="-122"/>
                </a:rPr>
                <a:t>路由器 </a:t>
              </a:r>
              <a:r>
                <a:rPr kumimoji="1" lang="en-US" altLang="zh-CN" sz="1800" b="1">
                  <a:solidFill>
                    <a:srgbClr val="0000CC"/>
                  </a:solidFill>
                  <a:latin typeface="+mn-lt"/>
                  <a:ea typeface="黑体" pitchFamily="2" charset="-122"/>
                </a:rPr>
                <a:t>R</a:t>
              </a:r>
              <a:r>
                <a:rPr kumimoji="1" lang="en-US" altLang="zh-CN" sz="1800" b="1" baseline="-25000">
                  <a:solidFill>
                    <a:srgbClr val="0000CC"/>
                  </a:solidFill>
                  <a:latin typeface="+mn-lt"/>
                  <a:ea typeface="黑体" pitchFamily="2" charset="-122"/>
                </a:rPr>
                <a:t>2</a:t>
              </a:r>
              <a:endParaRPr kumimoji="1" lang="en-US" altLang="zh-CN" sz="1800" b="1">
                <a:solidFill>
                  <a:srgbClr val="0000CC"/>
                </a:solidFill>
                <a:latin typeface="+mn-lt"/>
                <a:ea typeface="黑体" pitchFamily="2" charset="-122"/>
              </a:endParaRPr>
            </a:p>
          </p:txBody>
        </p:sp>
        <p:grpSp>
          <p:nvGrpSpPr>
            <p:cNvPr id="123" name="Group 139"/>
            <p:cNvGrpSpPr>
              <a:grpSpLocks/>
            </p:cNvGrpSpPr>
            <p:nvPr/>
          </p:nvGrpSpPr>
          <p:grpSpPr bwMode="auto">
            <a:xfrm>
              <a:off x="660400" y="5592763"/>
              <a:ext cx="2146300" cy="381000"/>
              <a:chOff x="480" y="3120"/>
              <a:chExt cx="1248" cy="240"/>
            </a:xfrm>
          </p:grpSpPr>
          <p:sp>
            <p:nvSpPr>
              <p:cNvPr id="134" name="Rectangle 140"/>
              <p:cNvSpPr>
                <a:spLocks noChangeArrowheads="1"/>
              </p:cNvSpPr>
              <p:nvPr/>
            </p:nvSpPr>
            <p:spPr bwMode="auto">
              <a:xfrm>
                <a:off x="480" y="3120"/>
                <a:ext cx="1056" cy="24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itchFamily="2" charset="-122"/>
                  </a:rPr>
                  <a:t>从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1</a:t>
                </a:r>
                <a:r>
                  <a:rPr kumimoji="1" lang="en-US" altLang="zh-CN" sz="1800" b="1">
                    <a:solidFill>
                      <a:srgbClr val="0000CC"/>
                    </a:solidFill>
                    <a:latin typeface="+mn-lt"/>
                    <a:ea typeface="黑体" pitchFamily="2" charset="-122"/>
                  </a:rPr>
                  <a:t> </a:t>
                </a:r>
                <a:r>
                  <a:rPr kumimoji="1" lang="zh-CN" altLang="en-US" sz="1800" b="1">
                    <a:solidFill>
                      <a:srgbClr val="0000CC"/>
                    </a:solidFill>
                    <a:latin typeface="+mn-lt"/>
                    <a:ea typeface="黑体" pitchFamily="2" charset="-122"/>
                  </a:rPr>
                  <a:t>到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3</a:t>
                </a:r>
              </a:p>
            </p:txBody>
          </p:sp>
          <p:sp>
            <p:nvSpPr>
              <p:cNvPr id="135" name="AutoShape 141"/>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24" name="Group 142"/>
            <p:cNvGrpSpPr>
              <a:grpSpLocks/>
            </p:cNvGrpSpPr>
            <p:nvPr/>
          </p:nvGrpSpPr>
          <p:grpSpPr bwMode="auto">
            <a:xfrm>
              <a:off x="3797300" y="5592763"/>
              <a:ext cx="2146300" cy="381000"/>
              <a:chOff x="480" y="3120"/>
              <a:chExt cx="1248" cy="240"/>
            </a:xfrm>
          </p:grpSpPr>
          <p:sp>
            <p:nvSpPr>
              <p:cNvPr id="132" name="Rectangle 143"/>
              <p:cNvSpPr>
                <a:spLocks noChangeArrowheads="1"/>
              </p:cNvSpPr>
              <p:nvPr/>
            </p:nvSpPr>
            <p:spPr bwMode="auto">
              <a:xfrm>
                <a:off x="480" y="3120"/>
                <a:ext cx="1056" cy="24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itchFamily="2" charset="-122"/>
                  </a:rPr>
                  <a:t>从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4</a:t>
                </a:r>
                <a:r>
                  <a:rPr kumimoji="1" lang="en-US" altLang="zh-CN" sz="1800" b="1">
                    <a:solidFill>
                      <a:srgbClr val="0000CC"/>
                    </a:solidFill>
                    <a:latin typeface="+mn-lt"/>
                    <a:ea typeface="黑体" pitchFamily="2" charset="-122"/>
                  </a:rPr>
                  <a:t> </a:t>
                </a:r>
                <a:r>
                  <a:rPr kumimoji="1" lang="zh-CN" altLang="en-US" sz="1800" b="1">
                    <a:solidFill>
                      <a:srgbClr val="0000CC"/>
                    </a:solidFill>
                    <a:latin typeface="+mn-lt"/>
                    <a:ea typeface="黑体" pitchFamily="2" charset="-122"/>
                  </a:rPr>
                  <a:t>到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5</a:t>
                </a:r>
              </a:p>
            </p:txBody>
          </p:sp>
          <p:sp>
            <p:nvSpPr>
              <p:cNvPr id="133" name="AutoShape 144"/>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25" name="Group 145"/>
            <p:cNvGrpSpPr>
              <a:grpSpLocks/>
            </p:cNvGrpSpPr>
            <p:nvPr/>
          </p:nvGrpSpPr>
          <p:grpSpPr bwMode="auto">
            <a:xfrm>
              <a:off x="6934200" y="5592763"/>
              <a:ext cx="2146300" cy="381000"/>
              <a:chOff x="480" y="3120"/>
              <a:chExt cx="1248" cy="240"/>
            </a:xfrm>
          </p:grpSpPr>
          <p:sp>
            <p:nvSpPr>
              <p:cNvPr id="130" name="Rectangle 146"/>
              <p:cNvSpPr>
                <a:spLocks noChangeArrowheads="1"/>
              </p:cNvSpPr>
              <p:nvPr/>
            </p:nvSpPr>
            <p:spPr bwMode="auto">
              <a:xfrm>
                <a:off x="480" y="3120"/>
                <a:ext cx="1056" cy="240"/>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800" b="1">
                    <a:solidFill>
                      <a:srgbClr val="0000CC"/>
                    </a:solidFill>
                    <a:latin typeface="+mn-lt"/>
                    <a:ea typeface="黑体" pitchFamily="2" charset="-122"/>
                  </a:rPr>
                  <a:t>从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6</a:t>
                </a:r>
                <a:r>
                  <a:rPr kumimoji="1" lang="en-US" altLang="zh-CN" sz="1800" b="1">
                    <a:solidFill>
                      <a:srgbClr val="0000CC"/>
                    </a:solidFill>
                    <a:latin typeface="+mn-lt"/>
                    <a:ea typeface="黑体" pitchFamily="2" charset="-122"/>
                  </a:rPr>
                  <a:t> </a:t>
                </a:r>
                <a:r>
                  <a:rPr kumimoji="1" lang="zh-CN" altLang="en-US" sz="1800" b="1">
                    <a:solidFill>
                      <a:srgbClr val="0000CC"/>
                    </a:solidFill>
                    <a:latin typeface="+mn-lt"/>
                    <a:ea typeface="黑体" pitchFamily="2" charset="-122"/>
                  </a:rPr>
                  <a:t>到 </a:t>
                </a:r>
                <a:r>
                  <a:rPr kumimoji="1" lang="en-US" altLang="zh-CN" sz="1800" b="1">
                    <a:solidFill>
                      <a:srgbClr val="0000CC"/>
                    </a:solidFill>
                    <a:latin typeface="+mn-lt"/>
                    <a:ea typeface="黑体" pitchFamily="2" charset="-122"/>
                  </a:rPr>
                  <a:t>HA</a:t>
                </a:r>
                <a:r>
                  <a:rPr kumimoji="1" lang="en-US" altLang="zh-CN" sz="1800" b="1" baseline="-25000">
                    <a:solidFill>
                      <a:srgbClr val="0000CC"/>
                    </a:solidFill>
                    <a:latin typeface="+mn-lt"/>
                    <a:ea typeface="黑体" pitchFamily="2" charset="-122"/>
                  </a:rPr>
                  <a:t>2</a:t>
                </a:r>
              </a:p>
            </p:txBody>
          </p:sp>
          <p:sp>
            <p:nvSpPr>
              <p:cNvPr id="131" name="AutoShape 147"/>
              <p:cNvSpPr>
                <a:spLocks noChangeArrowheads="1"/>
              </p:cNvSpPr>
              <p:nvPr/>
            </p:nvSpPr>
            <p:spPr bwMode="auto">
              <a:xfrm>
                <a:off x="1536" y="3168"/>
                <a:ext cx="192" cy="144"/>
              </a:xfrm>
              <a:prstGeom prst="rightArrow">
                <a:avLst>
                  <a:gd name="adj1" fmla="val 50000"/>
                  <a:gd name="adj2" fmla="val 54167"/>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sp>
          <p:nvSpPr>
            <p:cNvPr id="126" name="Text Box 148"/>
            <p:cNvSpPr txBox="1">
              <a:spLocks noChangeArrowheads="1"/>
            </p:cNvSpPr>
            <p:nvPr/>
          </p:nvSpPr>
          <p:spPr bwMode="auto">
            <a:xfrm>
              <a:off x="7429500" y="601821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MAC </a:t>
              </a:r>
              <a:r>
                <a:rPr kumimoji="1" lang="zh-CN" altLang="en-US" sz="1800" b="1">
                  <a:solidFill>
                    <a:srgbClr val="0000CC"/>
                  </a:solidFill>
                  <a:latin typeface="+mn-lt"/>
                  <a:ea typeface="黑体" pitchFamily="2" charset="-122"/>
                </a:rPr>
                <a:t>帧</a:t>
              </a:r>
            </a:p>
          </p:txBody>
        </p:sp>
        <p:sp>
          <p:nvSpPr>
            <p:cNvPr id="127" name="Text Box 149"/>
            <p:cNvSpPr txBox="1">
              <a:spLocks noChangeArrowheads="1"/>
            </p:cNvSpPr>
            <p:nvPr/>
          </p:nvSpPr>
          <p:spPr bwMode="auto">
            <a:xfrm>
              <a:off x="4308079" y="6018213"/>
              <a:ext cx="10070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CC"/>
                  </a:solidFill>
                  <a:latin typeface="+mn-lt"/>
                  <a:ea typeface="黑体" pitchFamily="2" charset="-122"/>
                </a:rPr>
                <a:t>MAC </a:t>
              </a:r>
              <a:r>
                <a:rPr kumimoji="1" lang="zh-CN" altLang="en-US" sz="1800" b="1">
                  <a:solidFill>
                    <a:srgbClr val="0000CC"/>
                  </a:solidFill>
                  <a:latin typeface="+mn-lt"/>
                  <a:ea typeface="黑体" pitchFamily="2" charset="-122"/>
                </a:rPr>
                <a:t>帧</a:t>
              </a:r>
            </a:p>
          </p:txBody>
        </p:sp>
      </p:grpSp>
      <p:grpSp>
        <p:nvGrpSpPr>
          <p:cNvPr id="4" name="组合 3"/>
          <p:cNvGrpSpPr/>
          <p:nvPr/>
        </p:nvGrpSpPr>
        <p:grpSpPr>
          <a:xfrm>
            <a:off x="1238250" y="1203930"/>
            <a:ext cx="7346950" cy="381000"/>
            <a:chOff x="1238250" y="3154363"/>
            <a:chExt cx="7346950" cy="381000"/>
          </a:xfrm>
        </p:grpSpPr>
        <p:grpSp>
          <p:nvGrpSpPr>
            <p:cNvPr id="120" name="Group 130"/>
            <p:cNvGrpSpPr>
              <a:grpSpLocks/>
            </p:cNvGrpSpPr>
            <p:nvPr/>
          </p:nvGrpSpPr>
          <p:grpSpPr bwMode="auto">
            <a:xfrm>
              <a:off x="1238250" y="3154363"/>
              <a:ext cx="1568450" cy="381000"/>
              <a:chOff x="1632" y="2688"/>
              <a:chExt cx="912" cy="240"/>
            </a:xfrm>
          </p:grpSpPr>
          <p:sp>
            <p:nvSpPr>
              <p:cNvPr id="140" name="Rectangle 131"/>
              <p:cNvSpPr>
                <a:spLocks noChangeArrowheads="1"/>
              </p:cNvSpPr>
              <p:nvPr/>
            </p:nvSpPr>
            <p:spPr bwMode="auto">
              <a:xfrm>
                <a:off x="1632" y="2688"/>
                <a:ext cx="720" cy="240"/>
              </a:xfrm>
              <a:prstGeom prst="rect">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dirty="0">
                    <a:solidFill>
                      <a:srgbClr val="0000CC"/>
                    </a:solidFill>
                    <a:latin typeface="+mn-lt"/>
                    <a:ea typeface="黑体" pitchFamily="2" charset="-122"/>
                  </a:rPr>
                  <a:t>  IP</a:t>
                </a:r>
                <a:r>
                  <a:rPr kumimoji="1" lang="en-US" altLang="zh-CN" sz="1800" b="1" baseline="-25000" dirty="0">
                    <a:solidFill>
                      <a:srgbClr val="0000CC"/>
                    </a:solidFill>
                    <a:latin typeface="+mn-lt"/>
                    <a:ea typeface="黑体" pitchFamily="2" charset="-122"/>
                  </a:rPr>
                  <a:t>1</a:t>
                </a:r>
                <a:r>
                  <a:rPr kumimoji="1" lang="en-US" altLang="zh-CN" sz="1800" b="1" dirty="0">
                    <a:solidFill>
                      <a:srgbClr val="0000CC"/>
                    </a:solidFill>
                    <a:latin typeface="+mn-lt"/>
                    <a:ea typeface="黑体" pitchFamily="2" charset="-122"/>
                  </a:rPr>
                  <a:t> → IP</a:t>
                </a:r>
                <a:r>
                  <a:rPr kumimoji="1" lang="en-US" altLang="zh-CN" sz="1800" b="1" baseline="-25000" dirty="0">
                    <a:solidFill>
                      <a:srgbClr val="0000CC"/>
                    </a:solidFill>
                    <a:latin typeface="+mn-lt"/>
                    <a:ea typeface="黑体" pitchFamily="2" charset="-122"/>
                  </a:rPr>
                  <a:t>2</a:t>
                </a:r>
              </a:p>
            </p:txBody>
          </p:sp>
          <p:sp>
            <p:nvSpPr>
              <p:cNvPr id="141" name="AutoShape 132"/>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21" name="Group 133"/>
            <p:cNvGrpSpPr>
              <a:grpSpLocks/>
            </p:cNvGrpSpPr>
            <p:nvPr/>
          </p:nvGrpSpPr>
          <p:grpSpPr bwMode="auto">
            <a:xfrm>
              <a:off x="4044950" y="3154363"/>
              <a:ext cx="1568450" cy="381000"/>
              <a:chOff x="1632" y="2688"/>
              <a:chExt cx="912" cy="240"/>
            </a:xfrm>
          </p:grpSpPr>
          <p:sp>
            <p:nvSpPr>
              <p:cNvPr id="138" name="Rectangle 134"/>
              <p:cNvSpPr>
                <a:spLocks noChangeArrowheads="1"/>
              </p:cNvSpPr>
              <p:nvPr/>
            </p:nvSpPr>
            <p:spPr bwMode="auto">
              <a:xfrm>
                <a:off x="1632" y="2688"/>
                <a:ext cx="720" cy="240"/>
              </a:xfrm>
              <a:prstGeom prst="rect">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1</a:t>
                </a:r>
                <a:r>
                  <a:rPr kumimoji="1" lang="en-US" altLang="zh-CN" sz="1800" b="1">
                    <a:solidFill>
                      <a:srgbClr val="0000CC"/>
                    </a:solidFill>
                    <a:latin typeface="+mn-lt"/>
                    <a:ea typeface="黑体" pitchFamily="2" charset="-122"/>
                  </a:rPr>
                  <a:t> → IP</a:t>
                </a:r>
                <a:r>
                  <a:rPr kumimoji="1" lang="en-US" altLang="zh-CN" sz="1800" b="1" baseline="-25000">
                    <a:solidFill>
                      <a:srgbClr val="0000CC"/>
                    </a:solidFill>
                    <a:latin typeface="+mn-lt"/>
                    <a:ea typeface="黑体" pitchFamily="2" charset="-122"/>
                  </a:rPr>
                  <a:t>2</a:t>
                </a:r>
              </a:p>
            </p:txBody>
          </p:sp>
          <p:sp>
            <p:nvSpPr>
              <p:cNvPr id="139" name="AutoShape 135"/>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nvGrpSpPr>
            <p:cNvPr id="122" name="Group 136"/>
            <p:cNvGrpSpPr>
              <a:grpSpLocks/>
            </p:cNvGrpSpPr>
            <p:nvPr/>
          </p:nvGrpSpPr>
          <p:grpSpPr bwMode="auto">
            <a:xfrm>
              <a:off x="7016750" y="3154363"/>
              <a:ext cx="1568450" cy="381000"/>
              <a:chOff x="1632" y="2688"/>
              <a:chExt cx="912" cy="240"/>
            </a:xfrm>
          </p:grpSpPr>
          <p:sp>
            <p:nvSpPr>
              <p:cNvPr id="136" name="Rectangle 137"/>
              <p:cNvSpPr>
                <a:spLocks noChangeArrowheads="1"/>
              </p:cNvSpPr>
              <p:nvPr/>
            </p:nvSpPr>
            <p:spPr bwMode="auto">
              <a:xfrm>
                <a:off x="1632" y="2688"/>
                <a:ext cx="720" cy="240"/>
              </a:xfrm>
              <a:prstGeom prst="rect">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solidFill>
                      <a:srgbClr val="0000CC"/>
                    </a:solidFill>
                    <a:latin typeface="+mn-lt"/>
                    <a:ea typeface="黑体" pitchFamily="2" charset="-122"/>
                  </a:rPr>
                  <a:t>IP</a:t>
                </a:r>
                <a:r>
                  <a:rPr kumimoji="1" lang="en-US" altLang="zh-CN" sz="1800" b="1" baseline="-25000">
                    <a:solidFill>
                      <a:srgbClr val="0000CC"/>
                    </a:solidFill>
                    <a:latin typeface="+mn-lt"/>
                    <a:ea typeface="黑体" pitchFamily="2" charset="-122"/>
                  </a:rPr>
                  <a:t>1</a:t>
                </a:r>
                <a:r>
                  <a:rPr kumimoji="1" lang="en-US" altLang="zh-CN" sz="1800" b="1">
                    <a:solidFill>
                      <a:srgbClr val="0000CC"/>
                    </a:solidFill>
                    <a:latin typeface="+mn-lt"/>
                    <a:ea typeface="黑体" pitchFamily="2" charset="-122"/>
                  </a:rPr>
                  <a:t> → IP</a:t>
                </a:r>
                <a:r>
                  <a:rPr kumimoji="1" lang="en-US" altLang="zh-CN" sz="1800" b="1" baseline="-25000">
                    <a:solidFill>
                      <a:srgbClr val="0000CC"/>
                    </a:solidFill>
                    <a:latin typeface="+mn-lt"/>
                    <a:ea typeface="黑体" pitchFamily="2" charset="-122"/>
                  </a:rPr>
                  <a:t>2</a:t>
                </a:r>
              </a:p>
            </p:txBody>
          </p:sp>
          <p:sp>
            <p:nvSpPr>
              <p:cNvPr id="137" name="AutoShape 138"/>
              <p:cNvSpPr>
                <a:spLocks noChangeArrowheads="1"/>
              </p:cNvSpPr>
              <p:nvPr/>
            </p:nvSpPr>
            <p:spPr bwMode="auto">
              <a:xfrm>
                <a:off x="2352" y="2736"/>
                <a:ext cx="192" cy="144"/>
              </a:xfrm>
              <a:prstGeom prst="rightArrow">
                <a:avLst>
                  <a:gd name="adj1" fmla="val 50000"/>
                  <a:gd name="adj2" fmla="val 54167"/>
                </a:avLst>
              </a:prstGeom>
              <a:solidFill>
                <a:srgbClr val="FF9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grpSp>
      <p:grpSp>
        <p:nvGrpSpPr>
          <p:cNvPr id="5" name="组合 4"/>
          <p:cNvGrpSpPr/>
          <p:nvPr/>
        </p:nvGrpSpPr>
        <p:grpSpPr>
          <a:xfrm>
            <a:off x="2228850" y="341918"/>
            <a:ext cx="1320800" cy="393144"/>
            <a:chOff x="2228850" y="2292351"/>
            <a:chExt cx="1320800" cy="393144"/>
          </a:xfrm>
        </p:grpSpPr>
        <p:sp>
          <p:nvSpPr>
            <p:cNvPr id="128" name="AutoShape 150"/>
            <p:cNvSpPr>
              <a:spLocks noChangeArrowheads="1"/>
            </p:cNvSpPr>
            <p:nvPr/>
          </p:nvSpPr>
          <p:spPr bwMode="auto">
            <a:xfrm flipV="1">
              <a:off x="2228850" y="2292351"/>
              <a:ext cx="1320800" cy="377825"/>
            </a:xfrm>
            <a:prstGeom prst="wedgeRoundRectCallout">
              <a:avLst>
                <a:gd name="adj1" fmla="val -75782"/>
                <a:gd name="adj2" fmla="val -203782"/>
                <a:gd name="adj3" fmla="val 16667"/>
              </a:avLst>
            </a:prstGeom>
            <a:solidFill>
              <a:srgbClr val="66FF33"/>
            </a:solidFill>
            <a:ln w="9525">
              <a:solidFill>
                <a:schemeClr val="tx1"/>
              </a:solidFill>
              <a:miter lim="800000"/>
              <a:headEnd/>
              <a:tailEnd/>
            </a:ln>
            <a:effectLst/>
            <a:extLst/>
          </p:spPr>
          <p:txBody>
            <a:bodyPr rot="10800000" wrap="none" anchor="ctr"/>
            <a:lstStyle/>
            <a:p>
              <a:pPr algn="ctr"/>
              <a:endParaRPr kumimoji="1" lang="zh-CN" altLang="zh-CN" sz="1800" b="1">
                <a:solidFill>
                  <a:srgbClr val="0000CC"/>
                </a:solidFill>
                <a:latin typeface="+mn-lt"/>
                <a:ea typeface="黑体" pitchFamily="2" charset="-122"/>
              </a:endParaRPr>
            </a:p>
          </p:txBody>
        </p:sp>
        <p:sp>
          <p:nvSpPr>
            <p:cNvPr id="129" name="Text Box 151"/>
            <p:cNvSpPr txBox="1">
              <a:spLocks noChangeArrowheads="1"/>
            </p:cNvSpPr>
            <p:nvPr/>
          </p:nvSpPr>
          <p:spPr bwMode="auto">
            <a:xfrm>
              <a:off x="2270125" y="2316163"/>
              <a:ext cx="11599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CC"/>
                  </a:solidFill>
                  <a:latin typeface="+mn-lt"/>
                  <a:ea typeface="黑体" pitchFamily="2" charset="-122"/>
                </a:rPr>
                <a:t>IP </a:t>
              </a:r>
              <a:r>
                <a:rPr kumimoji="1" lang="zh-CN" altLang="en-US" sz="1800" b="1" dirty="0">
                  <a:solidFill>
                    <a:srgbClr val="0000CC"/>
                  </a:solidFill>
                  <a:latin typeface="+mn-lt"/>
                  <a:ea typeface="黑体" pitchFamily="2" charset="-122"/>
                </a:rPr>
                <a:t>数据报</a:t>
              </a:r>
            </a:p>
          </p:txBody>
        </p:sp>
      </p:grpSp>
      <p:graphicFrame>
        <p:nvGraphicFramePr>
          <p:cNvPr id="156" name="内容占位符 3">
            <a:extLst>
              <a:ext uri="{FF2B5EF4-FFF2-40B4-BE49-F238E27FC236}">
                <a16:creationId xmlns:a16="http://schemas.microsoft.com/office/drawing/2014/main" id="{240D041E-C832-4D2C-B2BD-2E3DE2CCE6C9}"/>
              </a:ext>
            </a:extLst>
          </p:cNvPr>
          <p:cNvGraphicFramePr>
            <a:graphicFrameLocks noGrp="1"/>
          </p:cNvGraphicFramePr>
          <p:nvPr>
            <p:ph idx="1"/>
            <p:extLst/>
          </p:nvPr>
        </p:nvGraphicFramePr>
        <p:xfrm>
          <a:off x="632520" y="4722862"/>
          <a:ext cx="8943281" cy="2018507"/>
        </p:xfrm>
        <a:graphic>
          <a:graphicData uri="http://schemas.openxmlformats.org/drawingml/2006/table">
            <a:tbl>
              <a:tblPr>
                <a:tableStyleId>{5C22544A-7EE6-4342-B048-85BDC9FD1C3A}</a:tableStyleId>
              </a:tblPr>
              <a:tblGrid>
                <a:gridCol w="1341492">
                  <a:extLst>
                    <a:ext uri="{9D8B030D-6E8A-4147-A177-3AD203B41FA5}">
                      <a16:colId xmlns:a16="http://schemas.microsoft.com/office/drawing/2014/main" val="20000"/>
                    </a:ext>
                  </a:extLst>
                </a:gridCol>
                <a:gridCol w="2042884">
                  <a:extLst>
                    <a:ext uri="{9D8B030D-6E8A-4147-A177-3AD203B41FA5}">
                      <a16:colId xmlns:a16="http://schemas.microsoft.com/office/drawing/2014/main" val="20001"/>
                    </a:ext>
                  </a:extLst>
                </a:gridCol>
                <a:gridCol w="1832538">
                  <a:extLst>
                    <a:ext uri="{9D8B030D-6E8A-4147-A177-3AD203B41FA5}">
                      <a16:colId xmlns:a16="http://schemas.microsoft.com/office/drawing/2014/main" val="20002"/>
                    </a:ext>
                  </a:extLst>
                </a:gridCol>
                <a:gridCol w="1998450">
                  <a:extLst>
                    <a:ext uri="{9D8B030D-6E8A-4147-A177-3AD203B41FA5}">
                      <a16:colId xmlns:a16="http://schemas.microsoft.com/office/drawing/2014/main" val="20003"/>
                    </a:ext>
                  </a:extLst>
                </a:gridCol>
                <a:gridCol w="1727917">
                  <a:extLst>
                    <a:ext uri="{9D8B030D-6E8A-4147-A177-3AD203B41FA5}">
                      <a16:colId xmlns:a16="http://schemas.microsoft.com/office/drawing/2014/main" val="20004"/>
                    </a:ext>
                  </a:extLst>
                </a:gridCol>
              </a:tblGrid>
              <a:tr h="672835">
                <a:tc rowSpan="2">
                  <a:txBody>
                    <a:bodyPr/>
                    <a:lstStyle/>
                    <a:p>
                      <a:pPr algn="ctr">
                        <a:lnSpc>
                          <a:spcPct val="100000"/>
                        </a:lnSpc>
                        <a:spcAft>
                          <a:spcPts val="0"/>
                        </a:spcAft>
                      </a:pPr>
                      <a:r>
                        <a:rPr lang="en-US" sz="1800" b="1" dirty="0">
                          <a:solidFill>
                            <a:schemeClr val="tx1"/>
                          </a:solidFill>
                          <a:effectLst/>
                          <a:latin typeface="黑体" panose="02010609060101010101" pitchFamily="49" charset="-122"/>
                          <a:ea typeface="黑体" panose="02010609060101010101" pitchFamily="49" charset="-122"/>
                        </a:rPr>
                        <a:t> </a:t>
                      </a:r>
                      <a:endParaRPr lang="zh-CN" sz="1800" b="1" dirty="0">
                        <a:solidFill>
                          <a:schemeClr val="tx1"/>
                        </a:solidFill>
                        <a:effectLst/>
                        <a:latin typeface="黑体" panose="02010609060101010101" pitchFamily="49" charset="-122"/>
                        <a:ea typeface="黑体" panose="02010609060101010101" pitchFamily="49" charset="-122"/>
                      </a:endParaRPr>
                    </a:p>
                  </a:txBody>
                  <a:tcPr marL="68580" marR="68580" marT="0" marB="0" anchor="ct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gridSpan="2">
                  <a:txBody>
                    <a:bodyPr/>
                    <a:lstStyle/>
                    <a:p>
                      <a:pPr algn="ctr">
                        <a:lnSpc>
                          <a:spcPct val="100000"/>
                        </a:lnSpc>
                        <a:spcAft>
                          <a:spcPts val="0"/>
                        </a:spcAft>
                      </a:pPr>
                      <a:r>
                        <a:rPr lang="zh-CN" sz="1800" b="1" dirty="0">
                          <a:solidFill>
                            <a:schemeClr val="tx1"/>
                          </a:solidFill>
                          <a:effectLst/>
                          <a:latin typeface="黑体" panose="02010609060101010101" pitchFamily="49" charset="-122"/>
                          <a:ea typeface="黑体" panose="02010609060101010101" pitchFamily="49" charset="-122"/>
                        </a:rPr>
                        <a:t>在网络层写入</a:t>
                      </a:r>
                      <a:r>
                        <a:rPr lang="en-US" sz="1800" b="1" dirty="0">
                          <a:solidFill>
                            <a:schemeClr val="tx1"/>
                          </a:solidFill>
                          <a:effectLst/>
                          <a:latin typeface="黑体" panose="02010609060101010101" pitchFamily="49" charset="-122"/>
                          <a:ea typeface="黑体" panose="02010609060101010101" pitchFamily="49" charset="-122"/>
                        </a:rPr>
                        <a:t>IP</a:t>
                      </a:r>
                      <a:r>
                        <a:rPr lang="zh-CN" sz="1800" b="1" dirty="0">
                          <a:solidFill>
                            <a:schemeClr val="tx1"/>
                          </a:solidFill>
                          <a:effectLst/>
                          <a:latin typeface="黑体" panose="02010609060101010101" pitchFamily="49" charset="-122"/>
                          <a:ea typeface="黑体" panose="02010609060101010101" pitchFamily="49" charset="-122"/>
                        </a:rPr>
                        <a:t>数据报首部的地址</a:t>
                      </a: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hMerge="1">
                  <a:txBody>
                    <a:bodyPr/>
                    <a:lstStyle/>
                    <a:p>
                      <a:endParaRPr lang="zh-CN" altLang="en-US"/>
                    </a:p>
                  </a:txBody>
                  <a:tcPr/>
                </a:tc>
                <a:tc gridSpan="2">
                  <a:txBody>
                    <a:bodyPr/>
                    <a:lstStyle/>
                    <a:p>
                      <a:pPr algn="ctr">
                        <a:lnSpc>
                          <a:spcPct val="100000"/>
                        </a:lnSpc>
                        <a:spcAft>
                          <a:spcPts val="0"/>
                        </a:spcAft>
                      </a:pPr>
                      <a:r>
                        <a:rPr lang="zh-CN" sz="1800" b="1" dirty="0">
                          <a:solidFill>
                            <a:schemeClr val="tx1"/>
                          </a:solidFill>
                          <a:effectLst/>
                          <a:latin typeface="黑体" panose="02010609060101010101" pitchFamily="49" charset="-122"/>
                          <a:ea typeface="黑体" panose="02010609060101010101" pitchFamily="49" charset="-122"/>
                        </a:rPr>
                        <a:t>在数据链路层写入</a:t>
                      </a:r>
                      <a:r>
                        <a:rPr lang="en-US" sz="1800" b="1" dirty="0">
                          <a:solidFill>
                            <a:schemeClr val="tx1"/>
                          </a:solidFill>
                          <a:effectLst/>
                          <a:latin typeface="黑体" panose="02010609060101010101" pitchFamily="49" charset="-122"/>
                          <a:ea typeface="黑体" panose="02010609060101010101" pitchFamily="49" charset="-122"/>
                        </a:rPr>
                        <a:t>MAC</a:t>
                      </a:r>
                      <a:r>
                        <a:rPr lang="zh-CN" sz="1800" b="1" dirty="0">
                          <a:solidFill>
                            <a:schemeClr val="tx1"/>
                          </a:solidFill>
                          <a:effectLst/>
                          <a:latin typeface="黑体" panose="02010609060101010101" pitchFamily="49" charset="-122"/>
                          <a:ea typeface="黑体" panose="02010609060101010101" pitchFamily="49" charset="-122"/>
                        </a:rPr>
                        <a:t>帧首部的地址</a:t>
                      </a: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hMerge="1">
                  <a:txBody>
                    <a:bodyPr/>
                    <a:lstStyle/>
                    <a:p>
                      <a:endParaRPr lang="zh-CN" altLang="en-US"/>
                    </a:p>
                  </a:txBody>
                  <a:tcPr/>
                </a:tc>
                <a:extLst>
                  <a:ext uri="{0D108BD9-81ED-4DB2-BD59-A6C34878D82A}">
                    <a16:rowId xmlns:a16="http://schemas.microsoft.com/office/drawing/2014/main" val="10000"/>
                  </a:ext>
                </a:extLst>
              </a:tr>
              <a:tr h="336418">
                <a:tc vMerge="1">
                  <a:txBody>
                    <a:bodyPr/>
                    <a:lstStyle/>
                    <a:p>
                      <a:endParaRPr lang="zh-CN" altLang="en-US"/>
                    </a:p>
                  </a:txBody>
                  <a:tcPr/>
                </a:tc>
                <a:tc>
                  <a:txBody>
                    <a:bodyPr/>
                    <a:lstStyle/>
                    <a:p>
                      <a:pPr algn="ctr">
                        <a:lnSpc>
                          <a:spcPct val="100000"/>
                        </a:lnSpc>
                        <a:spcAft>
                          <a:spcPts val="0"/>
                        </a:spcAft>
                      </a:pPr>
                      <a:r>
                        <a:rPr lang="zh-CN" sz="1800" b="1">
                          <a:solidFill>
                            <a:schemeClr val="tx1"/>
                          </a:solidFill>
                          <a:effectLst/>
                          <a:latin typeface="黑体" panose="02010609060101010101" pitchFamily="49" charset="-122"/>
                          <a:ea typeface="黑体" panose="02010609060101010101" pitchFamily="49" charset="-122"/>
                        </a:rPr>
                        <a:t>源地址</a:t>
                      </a: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zh-CN" sz="1800" b="1">
                          <a:solidFill>
                            <a:schemeClr val="tx1"/>
                          </a:solidFill>
                          <a:effectLst/>
                          <a:latin typeface="黑体" panose="02010609060101010101" pitchFamily="49" charset="-122"/>
                          <a:ea typeface="黑体" panose="02010609060101010101" pitchFamily="49" charset="-122"/>
                        </a:rPr>
                        <a:t>目的地址</a:t>
                      </a: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zh-CN" sz="1800" b="1">
                          <a:solidFill>
                            <a:schemeClr val="tx1"/>
                          </a:solidFill>
                          <a:effectLst/>
                          <a:latin typeface="黑体" panose="02010609060101010101" pitchFamily="49" charset="-122"/>
                          <a:ea typeface="黑体" panose="02010609060101010101" pitchFamily="49" charset="-122"/>
                        </a:rPr>
                        <a:t>源地址</a:t>
                      </a: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zh-CN" sz="1800" b="1" dirty="0">
                          <a:solidFill>
                            <a:schemeClr val="tx1"/>
                          </a:solidFill>
                          <a:effectLst/>
                          <a:latin typeface="黑体" panose="02010609060101010101" pitchFamily="49" charset="-122"/>
                          <a:ea typeface="黑体" panose="02010609060101010101" pitchFamily="49" charset="-122"/>
                        </a:rPr>
                        <a:t>目的地址</a:t>
                      </a: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36418">
                <a:tc>
                  <a:txBody>
                    <a:bodyPr/>
                    <a:lstStyle/>
                    <a:p>
                      <a:pPr algn="ctr">
                        <a:lnSpc>
                          <a:spcPct val="100000"/>
                        </a:lnSpc>
                        <a:spcAft>
                          <a:spcPts val="0"/>
                        </a:spcAft>
                      </a:pPr>
                      <a:r>
                        <a:rPr lang="zh-CN" sz="1800" b="1">
                          <a:solidFill>
                            <a:schemeClr val="tx1"/>
                          </a:solidFill>
                          <a:effectLst/>
                          <a:latin typeface="黑体" panose="02010609060101010101" pitchFamily="49" charset="-122"/>
                          <a:ea typeface="黑体" panose="02010609060101010101" pitchFamily="49" charset="-122"/>
                        </a:rPr>
                        <a:t>从</a:t>
                      </a:r>
                      <a:r>
                        <a:rPr lang="en-US" sz="1800" b="1">
                          <a:solidFill>
                            <a:schemeClr val="tx1"/>
                          </a:solidFill>
                          <a:effectLst/>
                          <a:latin typeface="黑体" panose="02010609060101010101" pitchFamily="49" charset="-122"/>
                          <a:ea typeface="黑体" panose="02010609060101010101" pitchFamily="49" charset="-122"/>
                        </a:rPr>
                        <a:t>H</a:t>
                      </a:r>
                      <a:r>
                        <a:rPr lang="en-US" sz="1800" b="1" baseline="-25000">
                          <a:solidFill>
                            <a:schemeClr val="tx1"/>
                          </a:solidFill>
                          <a:effectLst/>
                          <a:latin typeface="黑体" panose="02010609060101010101" pitchFamily="49" charset="-122"/>
                          <a:ea typeface="黑体" panose="02010609060101010101" pitchFamily="49" charset="-122"/>
                        </a:rPr>
                        <a:t>1</a:t>
                      </a:r>
                      <a:r>
                        <a:rPr lang="zh-CN" sz="1800" b="1">
                          <a:solidFill>
                            <a:schemeClr val="tx1"/>
                          </a:solidFill>
                          <a:effectLst/>
                          <a:latin typeface="黑体" panose="02010609060101010101" pitchFamily="49" charset="-122"/>
                          <a:ea typeface="黑体" panose="02010609060101010101" pitchFamily="49" charset="-122"/>
                        </a:rPr>
                        <a:t>到</a:t>
                      </a:r>
                      <a:r>
                        <a:rPr lang="en-US" sz="1800" b="1">
                          <a:solidFill>
                            <a:schemeClr val="tx1"/>
                          </a:solidFill>
                          <a:effectLst/>
                          <a:latin typeface="黑体" panose="02010609060101010101" pitchFamily="49" charset="-122"/>
                          <a:ea typeface="黑体" panose="02010609060101010101" pitchFamily="49" charset="-122"/>
                        </a:rPr>
                        <a:t>R</a:t>
                      </a:r>
                      <a:r>
                        <a:rPr lang="en-US" sz="1800" b="1" baseline="-25000">
                          <a:solidFill>
                            <a:schemeClr val="tx1"/>
                          </a:solidFill>
                          <a:effectLst/>
                          <a:latin typeface="黑体" panose="02010609060101010101" pitchFamily="49" charset="-122"/>
                          <a:ea typeface="黑体" panose="02010609060101010101" pitchFamily="49" charset="-122"/>
                        </a:rPr>
                        <a:t>1</a:t>
                      </a:r>
                      <a:endParaRPr lang="zh-CN" sz="1800" b="1">
                        <a:solidFill>
                          <a:schemeClr val="tx1"/>
                        </a:solidFill>
                        <a:effectLst/>
                        <a:latin typeface="黑体" panose="02010609060101010101" pitchFamily="49" charset="-122"/>
                        <a:ea typeface="黑体" panose="02010609060101010101" pitchFamily="49"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800" b="1" dirty="0">
                          <a:solidFill>
                            <a:srgbClr val="000099"/>
                          </a:solidFill>
                          <a:effectLst/>
                          <a:latin typeface="黑体" panose="02010609060101010101" pitchFamily="49" charset="-122"/>
                          <a:ea typeface="黑体" panose="02010609060101010101" pitchFamily="49" charset="-122"/>
                        </a:rPr>
                        <a:t>IP</a:t>
                      </a:r>
                      <a:r>
                        <a:rPr lang="en-US" sz="1800" b="1" baseline="-25000" dirty="0">
                          <a:solidFill>
                            <a:srgbClr val="000099"/>
                          </a:solidFill>
                          <a:effectLst/>
                          <a:latin typeface="黑体" panose="02010609060101010101" pitchFamily="49" charset="-122"/>
                          <a:ea typeface="黑体" panose="02010609060101010101" pitchFamily="49" charset="-122"/>
                        </a:rPr>
                        <a:t>1</a:t>
                      </a:r>
                      <a:endParaRPr lang="zh-CN" sz="1800" b="1" dirty="0">
                        <a:solidFill>
                          <a:srgbClr val="000099"/>
                        </a:solidFill>
                        <a:effectLst/>
                        <a:latin typeface="黑体" panose="02010609060101010101" pitchFamily="49" charset="-122"/>
                        <a:ea typeface="黑体" panose="02010609060101010101" pitchFamily="49"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800" b="1" dirty="0">
                          <a:solidFill>
                            <a:srgbClr val="000099"/>
                          </a:solidFill>
                          <a:effectLst/>
                          <a:latin typeface="黑体" panose="02010609060101010101" pitchFamily="49" charset="-122"/>
                          <a:ea typeface="黑体" panose="02010609060101010101" pitchFamily="49" charset="-122"/>
                        </a:rPr>
                        <a:t>IP</a:t>
                      </a:r>
                      <a:r>
                        <a:rPr lang="en-US" sz="1800" b="1" baseline="-25000" dirty="0">
                          <a:solidFill>
                            <a:srgbClr val="000099"/>
                          </a:solidFill>
                          <a:effectLst/>
                          <a:latin typeface="黑体" panose="02010609060101010101" pitchFamily="49" charset="-122"/>
                          <a:ea typeface="黑体" panose="02010609060101010101" pitchFamily="49" charset="-122"/>
                        </a:rPr>
                        <a:t>2</a:t>
                      </a:r>
                      <a:endParaRPr lang="zh-CN" sz="1800" b="1" dirty="0">
                        <a:solidFill>
                          <a:srgbClr val="000099"/>
                        </a:solidFill>
                        <a:effectLst/>
                        <a:latin typeface="黑体" panose="02010609060101010101" pitchFamily="49" charset="-122"/>
                        <a:ea typeface="黑体" panose="02010609060101010101" pitchFamily="49"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800" b="1" dirty="0">
                          <a:solidFill>
                            <a:srgbClr val="000099"/>
                          </a:solidFill>
                          <a:effectLst/>
                          <a:latin typeface="黑体" panose="02010609060101010101" pitchFamily="49" charset="-122"/>
                          <a:ea typeface="黑体" panose="02010609060101010101" pitchFamily="49" charset="-122"/>
                        </a:rPr>
                        <a:t>HA</a:t>
                      </a:r>
                      <a:r>
                        <a:rPr lang="en-US" sz="1800" b="1" baseline="-25000" dirty="0">
                          <a:solidFill>
                            <a:srgbClr val="000099"/>
                          </a:solidFill>
                          <a:effectLst/>
                          <a:latin typeface="黑体" panose="02010609060101010101" pitchFamily="49" charset="-122"/>
                          <a:ea typeface="黑体" panose="02010609060101010101" pitchFamily="49" charset="-122"/>
                        </a:rPr>
                        <a:t>1</a:t>
                      </a:r>
                      <a:endParaRPr lang="zh-CN" sz="1800" b="1" dirty="0">
                        <a:solidFill>
                          <a:srgbClr val="000099"/>
                        </a:solidFill>
                        <a:effectLst/>
                        <a:latin typeface="黑体" panose="02010609060101010101" pitchFamily="49" charset="-122"/>
                        <a:ea typeface="黑体" panose="02010609060101010101" pitchFamily="49"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800" b="1">
                          <a:solidFill>
                            <a:srgbClr val="000099"/>
                          </a:solidFill>
                          <a:effectLst/>
                          <a:latin typeface="黑体" panose="02010609060101010101" pitchFamily="49" charset="-122"/>
                          <a:ea typeface="黑体" panose="02010609060101010101" pitchFamily="49" charset="-122"/>
                        </a:rPr>
                        <a:t>HA</a:t>
                      </a:r>
                      <a:r>
                        <a:rPr lang="en-US" sz="1800" b="1" baseline="-25000">
                          <a:solidFill>
                            <a:srgbClr val="000099"/>
                          </a:solidFill>
                          <a:effectLst/>
                          <a:latin typeface="黑体" panose="02010609060101010101" pitchFamily="49" charset="-122"/>
                          <a:ea typeface="黑体" panose="02010609060101010101" pitchFamily="49" charset="-122"/>
                        </a:rPr>
                        <a:t>3</a:t>
                      </a:r>
                      <a:endParaRPr lang="zh-CN" sz="1800" b="1">
                        <a:solidFill>
                          <a:srgbClr val="000099"/>
                        </a:solidFill>
                        <a:effectLst/>
                        <a:latin typeface="黑体" panose="02010609060101010101" pitchFamily="49" charset="-122"/>
                        <a:ea typeface="黑体" panose="02010609060101010101" pitchFamily="49"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36418">
                <a:tc>
                  <a:txBody>
                    <a:bodyPr/>
                    <a:lstStyle/>
                    <a:p>
                      <a:pPr algn="ctr">
                        <a:lnSpc>
                          <a:spcPct val="100000"/>
                        </a:lnSpc>
                        <a:spcAft>
                          <a:spcPts val="0"/>
                        </a:spcAft>
                      </a:pPr>
                      <a:r>
                        <a:rPr lang="zh-CN" sz="1800" b="1">
                          <a:solidFill>
                            <a:schemeClr val="tx1"/>
                          </a:solidFill>
                          <a:effectLst/>
                          <a:latin typeface="黑体" panose="02010609060101010101" pitchFamily="49" charset="-122"/>
                          <a:ea typeface="黑体" panose="02010609060101010101" pitchFamily="49" charset="-122"/>
                        </a:rPr>
                        <a:t>从</a:t>
                      </a:r>
                      <a:r>
                        <a:rPr lang="en-US" sz="1800" b="1">
                          <a:solidFill>
                            <a:schemeClr val="tx1"/>
                          </a:solidFill>
                          <a:effectLst/>
                          <a:latin typeface="黑体" panose="02010609060101010101" pitchFamily="49" charset="-122"/>
                          <a:ea typeface="黑体" panose="02010609060101010101" pitchFamily="49" charset="-122"/>
                        </a:rPr>
                        <a:t>R</a:t>
                      </a:r>
                      <a:r>
                        <a:rPr lang="en-US" sz="1800" b="1" baseline="-25000">
                          <a:solidFill>
                            <a:schemeClr val="tx1"/>
                          </a:solidFill>
                          <a:effectLst/>
                          <a:latin typeface="黑体" panose="02010609060101010101" pitchFamily="49" charset="-122"/>
                          <a:ea typeface="黑体" panose="02010609060101010101" pitchFamily="49" charset="-122"/>
                        </a:rPr>
                        <a:t>1</a:t>
                      </a:r>
                      <a:r>
                        <a:rPr lang="zh-CN" sz="1800" b="1">
                          <a:solidFill>
                            <a:schemeClr val="tx1"/>
                          </a:solidFill>
                          <a:effectLst/>
                          <a:latin typeface="黑体" panose="02010609060101010101" pitchFamily="49" charset="-122"/>
                          <a:ea typeface="黑体" panose="02010609060101010101" pitchFamily="49" charset="-122"/>
                        </a:rPr>
                        <a:t>到</a:t>
                      </a:r>
                      <a:r>
                        <a:rPr lang="en-US" sz="1800" b="1">
                          <a:solidFill>
                            <a:schemeClr val="tx1"/>
                          </a:solidFill>
                          <a:effectLst/>
                          <a:latin typeface="黑体" panose="02010609060101010101" pitchFamily="49" charset="-122"/>
                          <a:ea typeface="黑体" panose="02010609060101010101" pitchFamily="49" charset="-122"/>
                        </a:rPr>
                        <a:t>R</a:t>
                      </a:r>
                      <a:r>
                        <a:rPr lang="en-US" sz="1800" b="1" baseline="-25000">
                          <a:solidFill>
                            <a:schemeClr val="tx1"/>
                          </a:solidFill>
                          <a:effectLst/>
                          <a:latin typeface="黑体" panose="02010609060101010101" pitchFamily="49" charset="-122"/>
                          <a:ea typeface="黑体" panose="02010609060101010101" pitchFamily="49" charset="-122"/>
                        </a:rPr>
                        <a:t>2</a:t>
                      </a:r>
                      <a:endParaRPr lang="zh-CN" sz="1800" b="1">
                        <a:solidFill>
                          <a:schemeClr val="tx1"/>
                        </a:solidFill>
                        <a:effectLst/>
                        <a:latin typeface="黑体" panose="02010609060101010101" pitchFamily="49" charset="-122"/>
                        <a:ea typeface="黑体" panose="02010609060101010101" pitchFamily="49"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800" b="1">
                          <a:solidFill>
                            <a:srgbClr val="000099"/>
                          </a:solidFill>
                          <a:effectLst/>
                          <a:latin typeface="黑体" panose="02010609060101010101" pitchFamily="49" charset="-122"/>
                          <a:ea typeface="黑体" panose="02010609060101010101" pitchFamily="49" charset="-122"/>
                        </a:rPr>
                        <a:t>IP</a:t>
                      </a:r>
                      <a:r>
                        <a:rPr lang="en-US" sz="1800" b="1" baseline="-25000">
                          <a:solidFill>
                            <a:srgbClr val="000099"/>
                          </a:solidFill>
                          <a:effectLst/>
                          <a:latin typeface="黑体" panose="02010609060101010101" pitchFamily="49" charset="-122"/>
                          <a:ea typeface="黑体" panose="02010609060101010101" pitchFamily="49" charset="-122"/>
                        </a:rPr>
                        <a:t>1</a:t>
                      </a:r>
                      <a:endParaRPr lang="zh-CN" sz="1800" b="1">
                        <a:solidFill>
                          <a:srgbClr val="000099"/>
                        </a:solidFill>
                        <a:effectLst/>
                        <a:latin typeface="黑体" panose="02010609060101010101" pitchFamily="49" charset="-122"/>
                        <a:ea typeface="黑体" panose="02010609060101010101" pitchFamily="49"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800" b="1">
                          <a:solidFill>
                            <a:srgbClr val="000099"/>
                          </a:solidFill>
                          <a:effectLst/>
                          <a:latin typeface="黑体" panose="02010609060101010101" pitchFamily="49" charset="-122"/>
                          <a:ea typeface="黑体" panose="02010609060101010101" pitchFamily="49" charset="-122"/>
                        </a:rPr>
                        <a:t>IP</a:t>
                      </a:r>
                      <a:r>
                        <a:rPr lang="en-US" sz="1800" b="1" baseline="-25000">
                          <a:solidFill>
                            <a:srgbClr val="000099"/>
                          </a:solidFill>
                          <a:effectLst/>
                          <a:latin typeface="黑体" panose="02010609060101010101" pitchFamily="49" charset="-122"/>
                          <a:ea typeface="黑体" panose="02010609060101010101" pitchFamily="49" charset="-122"/>
                        </a:rPr>
                        <a:t>2</a:t>
                      </a:r>
                      <a:endParaRPr lang="zh-CN" sz="1800" b="1">
                        <a:solidFill>
                          <a:srgbClr val="000099"/>
                        </a:solidFill>
                        <a:effectLst/>
                        <a:latin typeface="黑体" panose="02010609060101010101" pitchFamily="49" charset="-122"/>
                        <a:ea typeface="黑体" panose="02010609060101010101" pitchFamily="49"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800" b="1" dirty="0">
                          <a:solidFill>
                            <a:srgbClr val="000099"/>
                          </a:solidFill>
                          <a:effectLst/>
                          <a:latin typeface="黑体" panose="02010609060101010101" pitchFamily="49" charset="-122"/>
                          <a:ea typeface="黑体" panose="02010609060101010101" pitchFamily="49" charset="-122"/>
                        </a:rPr>
                        <a:t>HA</a:t>
                      </a:r>
                      <a:r>
                        <a:rPr lang="en-US" sz="1800" b="1" baseline="-25000" dirty="0">
                          <a:solidFill>
                            <a:srgbClr val="000099"/>
                          </a:solidFill>
                          <a:effectLst/>
                          <a:latin typeface="黑体" panose="02010609060101010101" pitchFamily="49" charset="-122"/>
                          <a:ea typeface="黑体" panose="02010609060101010101" pitchFamily="49" charset="-122"/>
                        </a:rPr>
                        <a:t>4</a:t>
                      </a:r>
                      <a:endParaRPr lang="zh-CN" sz="1800" b="1" dirty="0">
                        <a:solidFill>
                          <a:srgbClr val="000099"/>
                        </a:solidFill>
                        <a:effectLst/>
                        <a:latin typeface="黑体" panose="02010609060101010101" pitchFamily="49" charset="-122"/>
                        <a:ea typeface="黑体" panose="02010609060101010101" pitchFamily="49"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800" b="1" dirty="0">
                          <a:solidFill>
                            <a:srgbClr val="000099"/>
                          </a:solidFill>
                          <a:effectLst/>
                          <a:latin typeface="黑体" panose="02010609060101010101" pitchFamily="49" charset="-122"/>
                          <a:ea typeface="黑体" panose="02010609060101010101" pitchFamily="49" charset="-122"/>
                        </a:rPr>
                        <a:t>HA</a:t>
                      </a:r>
                      <a:r>
                        <a:rPr lang="en-US" sz="1800" b="1" baseline="-25000" dirty="0">
                          <a:solidFill>
                            <a:srgbClr val="000099"/>
                          </a:solidFill>
                          <a:effectLst/>
                          <a:latin typeface="黑体" panose="02010609060101010101" pitchFamily="49" charset="-122"/>
                          <a:ea typeface="黑体" panose="02010609060101010101" pitchFamily="49" charset="-122"/>
                        </a:rPr>
                        <a:t>5</a:t>
                      </a:r>
                      <a:endParaRPr lang="zh-CN" sz="1800" b="1" dirty="0">
                        <a:solidFill>
                          <a:srgbClr val="000099"/>
                        </a:solidFill>
                        <a:effectLst/>
                        <a:latin typeface="黑体" panose="02010609060101010101" pitchFamily="49" charset="-122"/>
                        <a:ea typeface="黑体" panose="02010609060101010101" pitchFamily="49"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36418">
                <a:tc>
                  <a:txBody>
                    <a:bodyPr/>
                    <a:lstStyle/>
                    <a:p>
                      <a:pPr algn="ctr">
                        <a:lnSpc>
                          <a:spcPct val="100000"/>
                        </a:lnSpc>
                        <a:spcAft>
                          <a:spcPts val="0"/>
                        </a:spcAft>
                      </a:pPr>
                      <a:r>
                        <a:rPr lang="zh-CN" sz="1800" b="1">
                          <a:solidFill>
                            <a:schemeClr val="tx1"/>
                          </a:solidFill>
                          <a:effectLst/>
                          <a:latin typeface="黑体" panose="02010609060101010101" pitchFamily="49" charset="-122"/>
                          <a:ea typeface="黑体" panose="02010609060101010101" pitchFamily="49" charset="-122"/>
                        </a:rPr>
                        <a:t>从</a:t>
                      </a:r>
                      <a:r>
                        <a:rPr lang="en-US" sz="1800" b="1">
                          <a:solidFill>
                            <a:schemeClr val="tx1"/>
                          </a:solidFill>
                          <a:effectLst/>
                          <a:latin typeface="黑体" panose="02010609060101010101" pitchFamily="49" charset="-122"/>
                          <a:ea typeface="黑体" panose="02010609060101010101" pitchFamily="49" charset="-122"/>
                        </a:rPr>
                        <a:t>R</a:t>
                      </a:r>
                      <a:r>
                        <a:rPr lang="en-US" sz="1800" b="1" baseline="-25000">
                          <a:solidFill>
                            <a:schemeClr val="tx1"/>
                          </a:solidFill>
                          <a:effectLst/>
                          <a:latin typeface="黑体" panose="02010609060101010101" pitchFamily="49" charset="-122"/>
                          <a:ea typeface="黑体" panose="02010609060101010101" pitchFamily="49" charset="-122"/>
                        </a:rPr>
                        <a:t>2</a:t>
                      </a:r>
                      <a:r>
                        <a:rPr lang="zh-CN" sz="1800" b="1">
                          <a:solidFill>
                            <a:schemeClr val="tx1"/>
                          </a:solidFill>
                          <a:effectLst/>
                          <a:latin typeface="黑体" panose="02010609060101010101" pitchFamily="49" charset="-122"/>
                          <a:ea typeface="黑体" panose="02010609060101010101" pitchFamily="49" charset="-122"/>
                        </a:rPr>
                        <a:t>到</a:t>
                      </a:r>
                      <a:r>
                        <a:rPr lang="en-US" sz="1800" b="1">
                          <a:solidFill>
                            <a:schemeClr val="tx1"/>
                          </a:solidFill>
                          <a:effectLst/>
                          <a:latin typeface="黑体" panose="02010609060101010101" pitchFamily="49" charset="-122"/>
                          <a:ea typeface="黑体" panose="02010609060101010101" pitchFamily="49" charset="-122"/>
                        </a:rPr>
                        <a:t>H</a:t>
                      </a:r>
                      <a:r>
                        <a:rPr lang="en-US" sz="1800" b="1" baseline="-25000">
                          <a:solidFill>
                            <a:schemeClr val="tx1"/>
                          </a:solidFill>
                          <a:effectLst/>
                          <a:latin typeface="黑体" panose="02010609060101010101" pitchFamily="49" charset="-122"/>
                          <a:ea typeface="黑体" panose="02010609060101010101" pitchFamily="49" charset="-122"/>
                        </a:rPr>
                        <a:t>2</a:t>
                      </a:r>
                      <a:endParaRPr lang="zh-CN" sz="1800" b="1">
                        <a:solidFill>
                          <a:schemeClr val="tx1"/>
                        </a:solidFill>
                        <a:effectLst/>
                        <a:latin typeface="黑体" panose="02010609060101010101" pitchFamily="49" charset="-122"/>
                        <a:ea typeface="黑体" panose="02010609060101010101" pitchFamily="49"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800" b="1">
                          <a:solidFill>
                            <a:srgbClr val="000099"/>
                          </a:solidFill>
                          <a:effectLst/>
                          <a:latin typeface="黑体" panose="02010609060101010101" pitchFamily="49" charset="-122"/>
                          <a:ea typeface="黑体" panose="02010609060101010101" pitchFamily="49" charset="-122"/>
                        </a:rPr>
                        <a:t>IP</a:t>
                      </a:r>
                      <a:r>
                        <a:rPr lang="en-US" sz="1800" b="1" baseline="-25000">
                          <a:solidFill>
                            <a:srgbClr val="000099"/>
                          </a:solidFill>
                          <a:effectLst/>
                          <a:latin typeface="黑体" panose="02010609060101010101" pitchFamily="49" charset="-122"/>
                          <a:ea typeface="黑体" panose="02010609060101010101" pitchFamily="49" charset="-122"/>
                        </a:rPr>
                        <a:t>1</a:t>
                      </a:r>
                      <a:endParaRPr lang="zh-CN" sz="1800" b="1">
                        <a:solidFill>
                          <a:srgbClr val="000099"/>
                        </a:solidFill>
                        <a:effectLst/>
                        <a:latin typeface="黑体" panose="02010609060101010101" pitchFamily="49" charset="-122"/>
                        <a:ea typeface="黑体" panose="02010609060101010101" pitchFamily="49"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800" b="1" dirty="0">
                          <a:solidFill>
                            <a:srgbClr val="000099"/>
                          </a:solidFill>
                          <a:effectLst/>
                          <a:latin typeface="黑体" panose="02010609060101010101" pitchFamily="49" charset="-122"/>
                          <a:ea typeface="黑体" panose="02010609060101010101" pitchFamily="49" charset="-122"/>
                        </a:rPr>
                        <a:t>IP</a:t>
                      </a:r>
                      <a:r>
                        <a:rPr lang="en-US" sz="1800" b="1" baseline="-25000" dirty="0">
                          <a:solidFill>
                            <a:srgbClr val="000099"/>
                          </a:solidFill>
                          <a:effectLst/>
                          <a:latin typeface="黑体" panose="02010609060101010101" pitchFamily="49" charset="-122"/>
                          <a:ea typeface="黑体" panose="02010609060101010101" pitchFamily="49" charset="-122"/>
                        </a:rPr>
                        <a:t>2</a:t>
                      </a:r>
                      <a:endParaRPr lang="zh-CN" sz="1800" b="1" dirty="0">
                        <a:solidFill>
                          <a:srgbClr val="000099"/>
                        </a:solidFill>
                        <a:effectLst/>
                        <a:latin typeface="黑体" panose="02010609060101010101" pitchFamily="49" charset="-122"/>
                        <a:ea typeface="黑体" panose="02010609060101010101" pitchFamily="49"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800" b="1">
                          <a:solidFill>
                            <a:srgbClr val="000099"/>
                          </a:solidFill>
                          <a:effectLst/>
                          <a:latin typeface="黑体" panose="02010609060101010101" pitchFamily="49" charset="-122"/>
                          <a:ea typeface="黑体" panose="02010609060101010101" pitchFamily="49" charset="-122"/>
                        </a:rPr>
                        <a:t>HA</a:t>
                      </a:r>
                      <a:r>
                        <a:rPr lang="en-US" sz="1800" b="1" baseline="-25000">
                          <a:solidFill>
                            <a:srgbClr val="000099"/>
                          </a:solidFill>
                          <a:effectLst/>
                          <a:latin typeface="黑体" panose="02010609060101010101" pitchFamily="49" charset="-122"/>
                          <a:ea typeface="黑体" panose="02010609060101010101" pitchFamily="49" charset="-122"/>
                        </a:rPr>
                        <a:t>6</a:t>
                      </a:r>
                      <a:endParaRPr lang="zh-CN" sz="1800" b="1">
                        <a:solidFill>
                          <a:srgbClr val="000099"/>
                        </a:solidFill>
                        <a:effectLst/>
                        <a:latin typeface="黑体" panose="02010609060101010101" pitchFamily="49" charset="-122"/>
                        <a:ea typeface="黑体" panose="02010609060101010101" pitchFamily="49"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800" b="1" dirty="0">
                          <a:solidFill>
                            <a:srgbClr val="000099"/>
                          </a:solidFill>
                          <a:effectLst/>
                          <a:latin typeface="黑体" panose="02010609060101010101" pitchFamily="49" charset="-122"/>
                          <a:ea typeface="黑体" panose="02010609060101010101" pitchFamily="49" charset="-122"/>
                        </a:rPr>
                        <a:t>HA</a:t>
                      </a:r>
                      <a:r>
                        <a:rPr lang="en-US" sz="1800" b="1" baseline="-25000" dirty="0">
                          <a:solidFill>
                            <a:srgbClr val="000099"/>
                          </a:solidFill>
                          <a:effectLst/>
                          <a:latin typeface="黑体" panose="02010609060101010101" pitchFamily="49" charset="-122"/>
                          <a:ea typeface="黑体" panose="02010609060101010101" pitchFamily="49" charset="-122"/>
                        </a:rPr>
                        <a:t>2</a:t>
                      </a:r>
                      <a:endParaRPr lang="zh-CN" sz="1800" b="1" dirty="0">
                        <a:solidFill>
                          <a:srgbClr val="000099"/>
                        </a:solidFill>
                        <a:effectLst/>
                        <a:latin typeface="黑体" panose="02010609060101010101" pitchFamily="49" charset="-122"/>
                        <a:ea typeface="黑体" panose="02010609060101010101" pitchFamily="49" charset="-122"/>
                      </a:endParaRPr>
                    </a:p>
                  </a:txBody>
                  <a:tcPr marL="68580" marR="685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35439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89" name="Rectangle 45"/>
          <p:cNvSpPr>
            <a:spLocks noGrp="1" noChangeArrowheads="1"/>
          </p:cNvSpPr>
          <p:nvPr>
            <p:ph type="title"/>
          </p:nvPr>
        </p:nvSpPr>
        <p:spPr/>
        <p:txBody>
          <a:bodyPr/>
          <a:lstStyle/>
          <a:p>
            <a:r>
              <a:rPr lang="en-US" altLang="zh-CN" dirty="0"/>
              <a:t>4.2.6  IP </a:t>
            </a:r>
            <a:r>
              <a:rPr lang="zh-CN" altLang="en-US" dirty="0"/>
              <a:t>层转发分组的流程 </a:t>
            </a:r>
          </a:p>
        </p:txBody>
      </p:sp>
      <p:sp>
        <p:nvSpPr>
          <p:cNvPr id="390193" name="Rectangle 49"/>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zh-CN" altLang="en-US" dirty="0"/>
              <a:t>假设：有四个 </a:t>
            </a:r>
            <a:r>
              <a:rPr lang="en-US" altLang="zh-CN" dirty="0"/>
              <a:t>A </a:t>
            </a:r>
            <a:r>
              <a:rPr lang="zh-CN" altLang="en-US" dirty="0"/>
              <a:t>类网络通过三个路由器连接在一起。每一个网络上都可能有成千上万个主机。</a:t>
            </a:r>
          </a:p>
          <a:p>
            <a:pPr>
              <a:lnSpc>
                <a:spcPct val="100000"/>
              </a:lnSpc>
            </a:pPr>
            <a:r>
              <a:rPr lang="zh-CN" altLang="en-US" dirty="0"/>
              <a:t>可以想像，</a:t>
            </a:r>
            <a:r>
              <a:rPr lang="zh-CN" altLang="en-US" dirty="0">
                <a:solidFill>
                  <a:srgbClr val="FF0000"/>
                </a:solidFill>
              </a:rPr>
              <a:t>若按目的主机号来制作路由表，</a:t>
            </a:r>
            <a:r>
              <a:rPr lang="zh-CN" altLang="zh-CN" dirty="0"/>
              <a:t>每一个路由表就有</a:t>
            </a:r>
            <a:r>
              <a:rPr lang="en-US" altLang="zh-CN" dirty="0"/>
              <a:t> 4 </a:t>
            </a:r>
            <a:r>
              <a:rPr lang="zh-CN" altLang="zh-CN" dirty="0"/>
              <a:t>万个项目，即</a:t>
            </a:r>
            <a:r>
              <a:rPr lang="en-US" altLang="zh-CN" dirty="0"/>
              <a:t> 4 </a:t>
            </a:r>
            <a:r>
              <a:rPr lang="zh-CN" altLang="zh-CN" dirty="0"/>
              <a:t>万行</a:t>
            </a:r>
            <a:r>
              <a:rPr lang="zh-CN" altLang="en-US" dirty="0"/>
              <a:t>（</a:t>
            </a:r>
            <a:r>
              <a:rPr lang="zh-CN" altLang="zh-CN" dirty="0"/>
              <a:t>每一行对应于一台主机</a:t>
            </a:r>
            <a:r>
              <a:rPr lang="zh-CN" altLang="en-US" dirty="0"/>
              <a:t>），则所得出的路由表就会过于庞大。</a:t>
            </a:r>
          </a:p>
          <a:p>
            <a:pPr>
              <a:lnSpc>
                <a:spcPct val="100000"/>
              </a:lnSpc>
            </a:pPr>
            <a:r>
              <a:rPr lang="zh-CN" altLang="en-US" dirty="0"/>
              <a:t>但</a:t>
            </a:r>
            <a:r>
              <a:rPr lang="zh-CN" altLang="en-US" dirty="0">
                <a:solidFill>
                  <a:srgbClr val="FF0000"/>
                </a:solidFill>
              </a:rPr>
              <a:t>若按主机所在的网络地址来制作路由表，</a:t>
            </a:r>
            <a:r>
              <a:rPr lang="zh-CN" altLang="en-US" dirty="0"/>
              <a:t>那么每一个路由器中的路由表就只包含 </a:t>
            </a:r>
            <a:r>
              <a:rPr lang="en-US" altLang="zh-CN" dirty="0"/>
              <a:t>4 </a:t>
            </a:r>
            <a:r>
              <a:rPr lang="zh-CN" altLang="en-US" dirty="0"/>
              <a:t>个项目（</a:t>
            </a:r>
            <a:r>
              <a:rPr lang="zh-CN" altLang="zh-CN" dirty="0"/>
              <a:t>每一行对应于一个网络</a:t>
            </a:r>
            <a:r>
              <a:rPr lang="zh-CN" altLang="en-US" dirty="0"/>
              <a:t>），这样就可使路由表大大简化。 </a:t>
            </a:r>
          </a:p>
        </p:txBody>
      </p:sp>
    </p:spTree>
    <p:extLst>
      <p:ext uri="{BB962C8B-B14F-4D97-AF65-F5344CB8AC3E}">
        <p14:creationId xmlns:p14="http://schemas.microsoft.com/office/powerpoint/2010/main" val="37125134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459" name="Text Box 155"/>
          <p:cNvSpPr txBox="1">
            <a:spLocks noChangeArrowheads="1"/>
          </p:cNvSpPr>
          <p:nvPr/>
        </p:nvSpPr>
        <p:spPr bwMode="auto">
          <a:xfrm>
            <a:off x="1516532" y="197055"/>
            <a:ext cx="6676828" cy="1040285"/>
          </a:xfrm>
          <a:prstGeom prst="rect">
            <a:avLst/>
          </a:prstGeom>
          <a:solidFill>
            <a:srgbClr val="FFCC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10000"/>
              </a:lnSpc>
            </a:pPr>
            <a:r>
              <a:rPr lang="zh-CN" altLang="en-US" sz="2800" b="1" dirty="0">
                <a:solidFill>
                  <a:srgbClr val="0000CC"/>
                </a:solidFill>
                <a:latin typeface="+mn-lt"/>
                <a:ea typeface="黑体" pitchFamily="2" charset="-122"/>
              </a:rPr>
              <a:t>在路由表中，对每一条路由，最主要的是</a:t>
            </a:r>
          </a:p>
          <a:p>
            <a:pPr algn="ctr">
              <a:lnSpc>
                <a:spcPct val="110000"/>
              </a:lnSpc>
            </a:pPr>
            <a:r>
              <a:rPr lang="zh-CN" altLang="en-US" sz="2800" b="1" dirty="0">
                <a:solidFill>
                  <a:srgbClr val="C00000"/>
                </a:solidFill>
                <a:latin typeface="+mn-lt"/>
                <a:ea typeface="黑体" pitchFamily="2" charset="-122"/>
              </a:rPr>
              <a:t>（目的网络地址，下一跳地址） </a:t>
            </a:r>
          </a:p>
        </p:txBody>
      </p:sp>
      <p:grpSp>
        <p:nvGrpSpPr>
          <p:cNvPr id="2" name="组合 1"/>
          <p:cNvGrpSpPr/>
          <p:nvPr/>
        </p:nvGrpSpPr>
        <p:grpSpPr>
          <a:xfrm>
            <a:off x="84344" y="1477964"/>
            <a:ext cx="9837208" cy="5120090"/>
            <a:chOff x="84344" y="1477964"/>
            <a:chExt cx="9837208" cy="5120090"/>
          </a:xfrm>
        </p:grpSpPr>
        <p:sp>
          <p:nvSpPr>
            <p:cNvPr id="482308" name="Freeform 4"/>
            <p:cNvSpPr>
              <a:spLocks/>
            </p:cNvSpPr>
            <p:nvPr/>
          </p:nvSpPr>
          <p:spPr bwMode="auto">
            <a:xfrm>
              <a:off x="2349310" y="2401889"/>
              <a:ext cx="5458619" cy="1027111"/>
            </a:xfrm>
            <a:custGeom>
              <a:avLst/>
              <a:gdLst>
                <a:gd name="T0" fmla="*/ 0 w 3024"/>
                <a:gd name="T1" fmla="*/ 636 h 636"/>
                <a:gd name="T2" fmla="*/ 1520 w 3024"/>
                <a:gd name="T3" fmla="*/ 0 h 636"/>
                <a:gd name="T4" fmla="*/ 3024 w 3024"/>
                <a:gd name="T5" fmla="*/ 636 h 636"/>
                <a:gd name="T6" fmla="*/ 0 w 3024"/>
                <a:gd name="T7" fmla="*/ 636 h 636"/>
              </a:gdLst>
              <a:ahLst/>
              <a:cxnLst>
                <a:cxn ang="0">
                  <a:pos x="T0" y="T1"/>
                </a:cxn>
                <a:cxn ang="0">
                  <a:pos x="T2" y="T3"/>
                </a:cxn>
                <a:cxn ang="0">
                  <a:pos x="T4" y="T5"/>
                </a:cxn>
                <a:cxn ang="0">
                  <a:pos x="T6" y="T7"/>
                </a:cxn>
              </a:cxnLst>
              <a:rect l="0" t="0" r="r" b="b"/>
              <a:pathLst>
                <a:path w="3024" h="636">
                  <a:moveTo>
                    <a:pt x="0" y="636"/>
                  </a:moveTo>
                  <a:lnTo>
                    <a:pt x="1520" y="0"/>
                  </a:lnTo>
                  <a:lnTo>
                    <a:pt x="3024" y="636"/>
                  </a:lnTo>
                  <a:lnTo>
                    <a:pt x="0" y="636"/>
                  </a:lnTo>
                  <a:close/>
                </a:path>
              </a:pathLst>
            </a:custGeom>
            <a:gradFill rotWithShape="1">
              <a:gsLst>
                <a:gs pos="0">
                  <a:srgbClr val="FFFF99">
                    <a:gamma/>
                    <a:shade val="81961"/>
                    <a:invGamma/>
                  </a:srgbClr>
                </a:gs>
                <a:gs pos="100000">
                  <a:srgbClr val="FF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grpSp>
          <p:nvGrpSpPr>
            <p:cNvPr id="482309" name="Group 5"/>
            <p:cNvGrpSpPr>
              <a:grpSpLocks/>
            </p:cNvGrpSpPr>
            <p:nvPr/>
          </p:nvGrpSpPr>
          <p:grpSpPr bwMode="auto">
            <a:xfrm>
              <a:off x="84344" y="1855788"/>
              <a:ext cx="1379273" cy="914400"/>
              <a:chOff x="912" y="768"/>
              <a:chExt cx="2400" cy="1584"/>
            </a:xfrm>
          </p:grpSpPr>
          <p:sp>
            <p:nvSpPr>
              <p:cNvPr id="482310" name="Oval 6"/>
              <p:cNvSpPr>
                <a:spLocks noChangeArrowheads="1"/>
              </p:cNvSpPr>
              <p:nvPr/>
            </p:nvSpPr>
            <p:spPr bwMode="auto">
              <a:xfrm>
                <a:off x="1751" y="799"/>
                <a:ext cx="1026" cy="628"/>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11" name="Oval 7"/>
              <p:cNvSpPr>
                <a:spLocks noChangeArrowheads="1"/>
              </p:cNvSpPr>
              <p:nvPr/>
            </p:nvSpPr>
            <p:spPr bwMode="auto">
              <a:xfrm>
                <a:off x="1172" y="972"/>
                <a:ext cx="781"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12" name="Oval 8"/>
              <p:cNvSpPr>
                <a:spLocks noChangeArrowheads="1"/>
              </p:cNvSpPr>
              <p:nvPr/>
            </p:nvSpPr>
            <p:spPr bwMode="auto">
              <a:xfrm>
                <a:off x="926" y="1364"/>
                <a:ext cx="521" cy="502"/>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13" name="Oval 9"/>
              <p:cNvSpPr>
                <a:spLocks noChangeArrowheads="1"/>
              </p:cNvSpPr>
              <p:nvPr/>
            </p:nvSpPr>
            <p:spPr bwMode="auto">
              <a:xfrm>
                <a:off x="1085" y="1599"/>
                <a:ext cx="796" cy="54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14" name="Oval 10"/>
              <p:cNvSpPr>
                <a:spLocks noChangeArrowheads="1"/>
              </p:cNvSpPr>
              <p:nvPr/>
            </p:nvSpPr>
            <p:spPr bwMode="auto">
              <a:xfrm>
                <a:off x="1664" y="1693"/>
                <a:ext cx="1200" cy="65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15" name="Oval 11"/>
              <p:cNvSpPr>
                <a:spLocks noChangeArrowheads="1"/>
              </p:cNvSpPr>
              <p:nvPr/>
            </p:nvSpPr>
            <p:spPr bwMode="auto">
              <a:xfrm>
                <a:off x="2445" y="988"/>
                <a:ext cx="751"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16" name="Oval 12"/>
              <p:cNvSpPr>
                <a:spLocks noChangeArrowheads="1"/>
              </p:cNvSpPr>
              <p:nvPr/>
            </p:nvSpPr>
            <p:spPr bwMode="auto">
              <a:xfrm>
                <a:off x="2560" y="1317"/>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17" name="Oval 13"/>
              <p:cNvSpPr>
                <a:spLocks noChangeArrowheads="1"/>
              </p:cNvSpPr>
              <p:nvPr/>
            </p:nvSpPr>
            <p:spPr bwMode="auto">
              <a:xfrm>
                <a:off x="2488" y="1427"/>
                <a:ext cx="752" cy="815"/>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18" name="Oval 14"/>
              <p:cNvSpPr>
                <a:spLocks noChangeArrowheads="1"/>
              </p:cNvSpPr>
              <p:nvPr/>
            </p:nvSpPr>
            <p:spPr bwMode="auto">
              <a:xfrm>
                <a:off x="1360" y="1176"/>
                <a:ext cx="1547" cy="815"/>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nvGrpSpPr>
              <p:cNvPr id="482319" name="Group 15"/>
              <p:cNvGrpSpPr>
                <a:grpSpLocks/>
              </p:cNvGrpSpPr>
              <p:nvPr/>
            </p:nvGrpSpPr>
            <p:grpSpPr bwMode="auto">
              <a:xfrm>
                <a:off x="912" y="768"/>
                <a:ext cx="2386" cy="1553"/>
                <a:chOff x="912" y="768"/>
                <a:chExt cx="2386" cy="1553"/>
              </a:xfrm>
            </p:grpSpPr>
            <p:sp>
              <p:nvSpPr>
                <p:cNvPr id="482320" name="Oval 16"/>
                <p:cNvSpPr>
                  <a:spLocks noChangeArrowheads="1"/>
                </p:cNvSpPr>
                <p:nvPr/>
              </p:nvSpPr>
              <p:spPr bwMode="auto">
                <a:xfrm>
                  <a:off x="1736" y="768"/>
                  <a:ext cx="1027"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21" name="Oval 17"/>
                <p:cNvSpPr>
                  <a:spLocks noChangeArrowheads="1"/>
                </p:cNvSpPr>
                <p:nvPr/>
              </p:nvSpPr>
              <p:spPr bwMode="auto">
                <a:xfrm>
                  <a:off x="1158" y="941"/>
                  <a:ext cx="781"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22" name="Oval 18"/>
                <p:cNvSpPr>
                  <a:spLocks noChangeArrowheads="1"/>
                </p:cNvSpPr>
                <p:nvPr/>
              </p:nvSpPr>
              <p:spPr bwMode="auto">
                <a:xfrm>
                  <a:off x="912" y="1333"/>
                  <a:ext cx="520" cy="501"/>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23" name="Oval 19"/>
                <p:cNvSpPr>
                  <a:spLocks noChangeArrowheads="1"/>
                </p:cNvSpPr>
                <p:nvPr/>
              </p:nvSpPr>
              <p:spPr bwMode="auto">
                <a:xfrm>
                  <a:off x="1071" y="1568"/>
                  <a:ext cx="795" cy="54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24" name="Oval 20"/>
                <p:cNvSpPr>
                  <a:spLocks noChangeArrowheads="1"/>
                </p:cNvSpPr>
                <p:nvPr/>
              </p:nvSpPr>
              <p:spPr bwMode="auto">
                <a:xfrm>
                  <a:off x="1649" y="1662"/>
                  <a:ext cx="1200" cy="65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25" name="Oval 21"/>
                <p:cNvSpPr>
                  <a:spLocks noChangeArrowheads="1"/>
                </p:cNvSpPr>
                <p:nvPr/>
              </p:nvSpPr>
              <p:spPr bwMode="auto">
                <a:xfrm>
                  <a:off x="2430" y="956"/>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26" name="Oval 22"/>
                <p:cNvSpPr>
                  <a:spLocks noChangeArrowheads="1"/>
                </p:cNvSpPr>
                <p:nvPr/>
              </p:nvSpPr>
              <p:spPr bwMode="auto">
                <a:xfrm>
                  <a:off x="2546" y="1286"/>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27" name="Oval 23"/>
                <p:cNvSpPr>
                  <a:spLocks noChangeArrowheads="1"/>
                </p:cNvSpPr>
                <p:nvPr/>
              </p:nvSpPr>
              <p:spPr bwMode="auto">
                <a:xfrm>
                  <a:off x="2473" y="1395"/>
                  <a:ext cx="752" cy="81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28" name="Oval 24"/>
                <p:cNvSpPr>
                  <a:spLocks noChangeArrowheads="1"/>
                </p:cNvSpPr>
                <p:nvPr/>
              </p:nvSpPr>
              <p:spPr bwMode="auto">
                <a:xfrm>
                  <a:off x="1346" y="1144"/>
                  <a:ext cx="1547" cy="81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grpSp>
        <p:sp>
          <p:nvSpPr>
            <p:cNvPr id="482329" name="Line 25"/>
            <p:cNvSpPr>
              <a:spLocks noChangeShapeType="1"/>
            </p:cNvSpPr>
            <p:nvPr/>
          </p:nvSpPr>
          <p:spPr bwMode="auto">
            <a:xfrm>
              <a:off x="1463616" y="2286000"/>
              <a:ext cx="7321154"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grpSp>
          <p:nvGrpSpPr>
            <p:cNvPr id="482330" name="Group 26"/>
            <p:cNvGrpSpPr>
              <a:grpSpLocks/>
            </p:cNvGrpSpPr>
            <p:nvPr/>
          </p:nvGrpSpPr>
          <p:grpSpPr bwMode="auto">
            <a:xfrm>
              <a:off x="8542279" y="1855788"/>
              <a:ext cx="1379273" cy="914400"/>
              <a:chOff x="912" y="768"/>
              <a:chExt cx="2400" cy="1584"/>
            </a:xfrm>
          </p:grpSpPr>
          <p:sp>
            <p:nvSpPr>
              <p:cNvPr id="482331" name="Oval 27"/>
              <p:cNvSpPr>
                <a:spLocks noChangeArrowheads="1"/>
              </p:cNvSpPr>
              <p:nvPr/>
            </p:nvSpPr>
            <p:spPr bwMode="auto">
              <a:xfrm>
                <a:off x="1751" y="799"/>
                <a:ext cx="1026" cy="628"/>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32" name="Oval 28"/>
              <p:cNvSpPr>
                <a:spLocks noChangeArrowheads="1"/>
              </p:cNvSpPr>
              <p:nvPr/>
            </p:nvSpPr>
            <p:spPr bwMode="auto">
              <a:xfrm>
                <a:off x="1172" y="972"/>
                <a:ext cx="781"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33" name="Oval 29"/>
              <p:cNvSpPr>
                <a:spLocks noChangeArrowheads="1"/>
              </p:cNvSpPr>
              <p:nvPr/>
            </p:nvSpPr>
            <p:spPr bwMode="auto">
              <a:xfrm>
                <a:off x="926" y="1364"/>
                <a:ext cx="521" cy="502"/>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34" name="Oval 30"/>
              <p:cNvSpPr>
                <a:spLocks noChangeArrowheads="1"/>
              </p:cNvSpPr>
              <p:nvPr/>
            </p:nvSpPr>
            <p:spPr bwMode="auto">
              <a:xfrm>
                <a:off x="1085" y="1599"/>
                <a:ext cx="796" cy="54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35" name="Oval 31"/>
              <p:cNvSpPr>
                <a:spLocks noChangeArrowheads="1"/>
              </p:cNvSpPr>
              <p:nvPr/>
            </p:nvSpPr>
            <p:spPr bwMode="auto">
              <a:xfrm>
                <a:off x="1664" y="1693"/>
                <a:ext cx="1200" cy="65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36" name="Oval 32"/>
              <p:cNvSpPr>
                <a:spLocks noChangeArrowheads="1"/>
              </p:cNvSpPr>
              <p:nvPr/>
            </p:nvSpPr>
            <p:spPr bwMode="auto">
              <a:xfrm>
                <a:off x="2445" y="988"/>
                <a:ext cx="751"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37" name="Oval 33"/>
              <p:cNvSpPr>
                <a:spLocks noChangeArrowheads="1"/>
              </p:cNvSpPr>
              <p:nvPr/>
            </p:nvSpPr>
            <p:spPr bwMode="auto">
              <a:xfrm>
                <a:off x="2560" y="1317"/>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38" name="Oval 34"/>
              <p:cNvSpPr>
                <a:spLocks noChangeArrowheads="1"/>
              </p:cNvSpPr>
              <p:nvPr/>
            </p:nvSpPr>
            <p:spPr bwMode="auto">
              <a:xfrm>
                <a:off x="2488" y="1427"/>
                <a:ext cx="752" cy="815"/>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39" name="Oval 35"/>
              <p:cNvSpPr>
                <a:spLocks noChangeArrowheads="1"/>
              </p:cNvSpPr>
              <p:nvPr/>
            </p:nvSpPr>
            <p:spPr bwMode="auto">
              <a:xfrm>
                <a:off x="1360" y="1176"/>
                <a:ext cx="1547" cy="815"/>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nvGrpSpPr>
              <p:cNvPr id="482340" name="Group 36"/>
              <p:cNvGrpSpPr>
                <a:grpSpLocks/>
              </p:cNvGrpSpPr>
              <p:nvPr/>
            </p:nvGrpSpPr>
            <p:grpSpPr bwMode="auto">
              <a:xfrm>
                <a:off x="912" y="768"/>
                <a:ext cx="2386" cy="1553"/>
                <a:chOff x="912" y="768"/>
                <a:chExt cx="2386" cy="1553"/>
              </a:xfrm>
            </p:grpSpPr>
            <p:sp>
              <p:nvSpPr>
                <p:cNvPr id="482341" name="Oval 37"/>
                <p:cNvSpPr>
                  <a:spLocks noChangeArrowheads="1"/>
                </p:cNvSpPr>
                <p:nvPr/>
              </p:nvSpPr>
              <p:spPr bwMode="auto">
                <a:xfrm>
                  <a:off x="1736" y="768"/>
                  <a:ext cx="1027"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42" name="Oval 38"/>
                <p:cNvSpPr>
                  <a:spLocks noChangeArrowheads="1"/>
                </p:cNvSpPr>
                <p:nvPr/>
              </p:nvSpPr>
              <p:spPr bwMode="auto">
                <a:xfrm>
                  <a:off x="1158" y="941"/>
                  <a:ext cx="781"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43" name="Oval 39"/>
                <p:cNvSpPr>
                  <a:spLocks noChangeArrowheads="1"/>
                </p:cNvSpPr>
                <p:nvPr/>
              </p:nvSpPr>
              <p:spPr bwMode="auto">
                <a:xfrm>
                  <a:off x="912" y="1333"/>
                  <a:ext cx="520" cy="501"/>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44" name="Oval 40"/>
                <p:cNvSpPr>
                  <a:spLocks noChangeArrowheads="1"/>
                </p:cNvSpPr>
                <p:nvPr/>
              </p:nvSpPr>
              <p:spPr bwMode="auto">
                <a:xfrm>
                  <a:off x="1071" y="1568"/>
                  <a:ext cx="795" cy="54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45" name="Oval 41"/>
                <p:cNvSpPr>
                  <a:spLocks noChangeArrowheads="1"/>
                </p:cNvSpPr>
                <p:nvPr/>
              </p:nvSpPr>
              <p:spPr bwMode="auto">
                <a:xfrm>
                  <a:off x="1649" y="1662"/>
                  <a:ext cx="1200" cy="65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46" name="Oval 42"/>
                <p:cNvSpPr>
                  <a:spLocks noChangeArrowheads="1"/>
                </p:cNvSpPr>
                <p:nvPr/>
              </p:nvSpPr>
              <p:spPr bwMode="auto">
                <a:xfrm>
                  <a:off x="2430" y="956"/>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47" name="Oval 43"/>
                <p:cNvSpPr>
                  <a:spLocks noChangeArrowheads="1"/>
                </p:cNvSpPr>
                <p:nvPr/>
              </p:nvSpPr>
              <p:spPr bwMode="auto">
                <a:xfrm>
                  <a:off x="2546" y="1286"/>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48" name="Oval 44"/>
                <p:cNvSpPr>
                  <a:spLocks noChangeArrowheads="1"/>
                </p:cNvSpPr>
                <p:nvPr/>
              </p:nvSpPr>
              <p:spPr bwMode="auto">
                <a:xfrm>
                  <a:off x="2473" y="1395"/>
                  <a:ext cx="752" cy="81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49" name="Oval 45"/>
                <p:cNvSpPr>
                  <a:spLocks noChangeArrowheads="1"/>
                </p:cNvSpPr>
                <p:nvPr/>
              </p:nvSpPr>
              <p:spPr bwMode="auto">
                <a:xfrm>
                  <a:off x="1346" y="1144"/>
                  <a:ext cx="1547" cy="81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grpSp>
        <p:grpSp>
          <p:nvGrpSpPr>
            <p:cNvPr id="482350" name="Group 46"/>
            <p:cNvGrpSpPr>
              <a:grpSpLocks/>
            </p:cNvGrpSpPr>
            <p:nvPr/>
          </p:nvGrpSpPr>
          <p:grpSpPr bwMode="auto">
            <a:xfrm>
              <a:off x="5818129" y="1890714"/>
              <a:ext cx="1379273" cy="915987"/>
              <a:chOff x="912" y="768"/>
              <a:chExt cx="2400" cy="1584"/>
            </a:xfrm>
          </p:grpSpPr>
          <p:sp>
            <p:nvSpPr>
              <p:cNvPr id="482351" name="Oval 47"/>
              <p:cNvSpPr>
                <a:spLocks noChangeArrowheads="1"/>
              </p:cNvSpPr>
              <p:nvPr/>
            </p:nvSpPr>
            <p:spPr bwMode="auto">
              <a:xfrm>
                <a:off x="1751" y="799"/>
                <a:ext cx="1026" cy="628"/>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52" name="Oval 48"/>
              <p:cNvSpPr>
                <a:spLocks noChangeArrowheads="1"/>
              </p:cNvSpPr>
              <p:nvPr/>
            </p:nvSpPr>
            <p:spPr bwMode="auto">
              <a:xfrm>
                <a:off x="1172" y="972"/>
                <a:ext cx="781"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53" name="Oval 49"/>
              <p:cNvSpPr>
                <a:spLocks noChangeArrowheads="1"/>
              </p:cNvSpPr>
              <p:nvPr/>
            </p:nvSpPr>
            <p:spPr bwMode="auto">
              <a:xfrm>
                <a:off x="926" y="1364"/>
                <a:ext cx="521" cy="502"/>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54" name="Oval 50"/>
              <p:cNvSpPr>
                <a:spLocks noChangeArrowheads="1"/>
              </p:cNvSpPr>
              <p:nvPr/>
            </p:nvSpPr>
            <p:spPr bwMode="auto">
              <a:xfrm>
                <a:off x="1085" y="1599"/>
                <a:ext cx="796" cy="54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55" name="Oval 51"/>
              <p:cNvSpPr>
                <a:spLocks noChangeArrowheads="1"/>
              </p:cNvSpPr>
              <p:nvPr/>
            </p:nvSpPr>
            <p:spPr bwMode="auto">
              <a:xfrm>
                <a:off x="1664" y="1693"/>
                <a:ext cx="1200" cy="65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56" name="Oval 52"/>
              <p:cNvSpPr>
                <a:spLocks noChangeArrowheads="1"/>
              </p:cNvSpPr>
              <p:nvPr/>
            </p:nvSpPr>
            <p:spPr bwMode="auto">
              <a:xfrm>
                <a:off x="2445" y="988"/>
                <a:ext cx="751"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57" name="Oval 53"/>
              <p:cNvSpPr>
                <a:spLocks noChangeArrowheads="1"/>
              </p:cNvSpPr>
              <p:nvPr/>
            </p:nvSpPr>
            <p:spPr bwMode="auto">
              <a:xfrm>
                <a:off x="2560" y="1317"/>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58" name="Oval 54"/>
              <p:cNvSpPr>
                <a:spLocks noChangeArrowheads="1"/>
              </p:cNvSpPr>
              <p:nvPr/>
            </p:nvSpPr>
            <p:spPr bwMode="auto">
              <a:xfrm>
                <a:off x="2488" y="1427"/>
                <a:ext cx="752" cy="815"/>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59" name="Oval 55"/>
              <p:cNvSpPr>
                <a:spLocks noChangeArrowheads="1"/>
              </p:cNvSpPr>
              <p:nvPr/>
            </p:nvSpPr>
            <p:spPr bwMode="auto">
              <a:xfrm>
                <a:off x="1360" y="1176"/>
                <a:ext cx="1547" cy="815"/>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nvGrpSpPr>
              <p:cNvPr id="482360" name="Group 56"/>
              <p:cNvGrpSpPr>
                <a:grpSpLocks/>
              </p:cNvGrpSpPr>
              <p:nvPr/>
            </p:nvGrpSpPr>
            <p:grpSpPr bwMode="auto">
              <a:xfrm>
                <a:off x="912" y="768"/>
                <a:ext cx="2386" cy="1553"/>
                <a:chOff x="912" y="768"/>
                <a:chExt cx="2386" cy="1553"/>
              </a:xfrm>
            </p:grpSpPr>
            <p:sp>
              <p:nvSpPr>
                <p:cNvPr id="482361" name="Oval 57"/>
                <p:cNvSpPr>
                  <a:spLocks noChangeArrowheads="1"/>
                </p:cNvSpPr>
                <p:nvPr/>
              </p:nvSpPr>
              <p:spPr bwMode="auto">
                <a:xfrm>
                  <a:off x="1736" y="768"/>
                  <a:ext cx="1027"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62" name="Oval 58"/>
                <p:cNvSpPr>
                  <a:spLocks noChangeArrowheads="1"/>
                </p:cNvSpPr>
                <p:nvPr/>
              </p:nvSpPr>
              <p:spPr bwMode="auto">
                <a:xfrm>
                  <a:off x="1158" y="941"/>
                  <a:ext cx="781"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63" name="Oval 59"/>
                <p:cNvSpPr>
                  <a:spLocks noChangeArrowheads="1"/>
                </p:cNvSpPr>
                <p:nvPr/>
              </p:nvSpPr>
              <p:spPr bwMode="auto">
                <a:xfrm>
                  <a:off x="912" y="1333"/>
                  <a:ext cx="520" cy="501"/>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64" name="Oval 60"/>
                <p:cNvSpPr>
                  <a:spLocks noChangeArrowheads="1"/>
                </p:cNvSpPr>
                <p:nvPr/>
              </p:nvSpPr>
              <p:spPr bwMode="auto">
                <a:xfrm>
                  <a:off x="1071" y="1568"/>
                  <a:ext cx="795" cy="54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65" name="Oval 61"/>
                <p:cNvSpPr>
                  <a:spLocks noChangeArrowheads="1"/>
                </p:cNvSpPr>
                <p:nvPr/>
              </p:nvSpPr>
              <p:spPr bwMode="auto">
                <a:xfrm>
                  <a:off x="1649" y="1662"/>
                  <a:ext cx="1200" cy="65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66" name="Oval 62"/>
                <p:cNvSpPr>
                  <a:spLocks noChangeArrowheads="1"/>
                </p:cNvSpPr>
                <p:nvPr/>
              </p:nvSpPr>
              <p:spPr bwMode="auto">
                <a:xfrm>
                  <a:off x="2430" y="956"/>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67" name="Oval 63"/>
                <p:cNvSpPr>
                  <a:spLocks noChangeArrowheads="1"/>
                </p:cNvSpPr>
                <p:nvPr/>
              </p:nvSpPr>
              <p:spPr bwMode="auto">
                <a:xfrm>
                  <a:off x="2546" y="1286"/>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68" name="Oval 64"/>
                <p:cNvSpPr>
                  <a:spLocks noChangeArrowheads="1"/>
                </p:cNvSpPr>
                <p:nvPr/>
              </p:nvSpPr>
              <p:spPr bwMode="auto">
                <a:xfrm>
                  <a:off x="2473" y="1395"/>
                  <a:ext cx="752" cy="81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69" name="Oval 65"/>
                <p:cNvSpPr>
                  <a:spLocks noChangeArrowheads="1"/>
                </p:cNvSpPr>
                <p:nvPr/>
              </p:nvSpPr>
              <p:spPr bwMode="auto">
                <a:xfrm>
                  <a:off x="1346" y="1144"/>
                  <a:ext cx="1547" cy="81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grpSp>
        <p:grpSp>
          <p:nvGrpSpPr>
            <p:cNvPr id="482370" name="Group 66"/>
            <p:cNvGrpSpPr>
              <a:grpSpLocks/>
            </p:cNvGrpSpPr>
            <p:nvPr/>
          </p:nvGrpSpPr>
          <p:grpSpPr bwMode="auto">
            <a:xfrm>
              <a:off x="2983912" y="1855788"/>
              <a:ext cx="1379273" cy="914400"/>
              <a:chOff x="912" y="768"/>
              <a:chExt cx="2400" cy="1584"/>
            </a:xfrm>
          </p:grpSpPr>
          <p:sp>
            <p:nvSpPr>
              <p:cNvPr id="482371" name="Oval 67"/>
              <p:cNvSpPr>
                <a:spLocks noChangeArrowheads="1"/>
              </p:cNvSpPr>
              <p:nvPr/>
            </p:nvSpPr>
            <p:spPr bwMode="auto">
              <a:xfrm>
                <a:off x="1751" y="799"/>
                <a:ext cx="1026" cy="628"/>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72" name="Oval 68"/>
              <p:cNvSpPr>
                <a:spLocks noChangeArrowheads="1"/>
              </p:cNvSpPr>
              <p:nvPr/>
            </p:nvSpPr>
            <p:spPr bwMode="auto">
              <a:xfrm>
                <a:off x="1172" y="972"/>
                <a:ext cx="781"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73" name="Oval 69"/>
              <p:cNvSpPr>
                <a:spLocks noChangeArrowheads="1"/>
              </p:cNvSpPr>
              <p:nvPr/>
            </p:nvSpPr>
            <p:spPr bwMode="auto">
              <a:xfrm>
                <a:off x="926" y="1364"/>
                <a:ext cx="521" cy="502"/>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74" name="Oval 70"/>
              <p:cNvSpPr>
                <a:spLocks noChangeArrowheads="1"/>
              </p:cNvSpPr>
              <p:nvPr/>
            </p:nvSpPr>
            <p:spPr bwMode="auto">
              <a:xfrm>
                <a:off x="1085" y="1599"/>
                <a:ext cx="796" cy="54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75" name="Oval 71"/>
              <p:cNvSpPr>
                <a:spLocks noChangeArrowheads="1"/>
              </p:cNvSpPr>
              <p:nvPr/>
            </p:nvSpPr>
            <p:spPr bwMode="auto">
              <a:xfrm>
                <a:off x="1664" y="1693"/>
                <a:ext cx="1200" cy="65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76" name="Oval 72"/>
              <p:cNvSpPr>
                <a:spLocks noChangeArrowheads="1"/>
              </p:cNvSpPr>
              <p:nvPr/>
            </p:nvSpPr>
            <p:spPr bwMode="auto">
              <a:xfrm>
                <a:off x="2445" y="988"/>
                <a:ext cx="751"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77" name="Oval 73"/>
              <p:cNvSpPr>
                <a:spLocks noChangeArrowheads="1"/>
              </p:cNvSpPr>
              <p:nvPr/>
            </p:nvSpPr>
            <p:spPr bwMode="auto">
              <a:xfrm>
                <a:off x="2560" y="1317"/>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78" name="Oval 74"/>
              <p:cNvSpPr>
                <a:spLocks noChangeArrowheads="1"/>
              </p:cNvSpPr>
              <p:nvPr/>
            </p:nvSpPr>
            <p:spPr bwMode="auto">
              <a:xfrm>
                <a:off x="2488" y="1427"/>
                <a:ext cx="752" cy="815"/>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79" name="Oval 75"/>
              <p:cNvSpPr>
                <a:spLocks noChangeArrowheads="1"/>
              </p:cNvSpPr>
              <p:nvPr/>
            </p:nvSpPr>
            <p:spPr bwMode="auto">
              <a:xfrm>
                <a:off x="1360" y="1176"/>
                <a:ext cx="1547" cy="815"/>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nvGrpSpPr>
              <p:cNvPr id="482380" name="Group 76"/>
              <p:cNvGrpSpPr>
                <a:grpSpLocks/>
              </p:cNvGrpSpPr>
              <p:nvPr/>
            </p:nvGrpSpPr>
            <p:grpSpPr bwMode="auto">
              <a:xfrm>
                <a:off x="912" y="768"/>
                <a:ext cx="2386" cy="1553"/>
                <a:chOff x="912" y="768"/>
                <a:chExt cx="2386" cy="1553"/>
              </a:xfrm>
            </p:grpSpPr>
            <p:sp>
              <p:nvSpPr>
                <p:cNvPr id="482381" name="Oval 77"/>
                <p:cNvSpPr>
                  <a:spLocks noChangeArrowheads="1"/>
                </p:cNvSpPr>
                <p:nvPr/>
              </p:nvSpPr>
              <p:spPr bwMode="auto">
                <a:xfrm>
                  <a:off x="1736" y="768"/>
                  <a:ext cx="1027"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82" name="Oval 78"/>
                <p:cNvSpPr>
                  <a:spLocks noChangeArrowheads="1"/>
                </p:cNvSpPr>
                <p:nvPr/>
              </p:nvSpPr>
              <p:spPr bwMode="auto">
                <a:xfrm>
                  <a:off x="1158" y="941"/>
                  <a:ext cx="781" cy="627"/>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83" name="Oval 79"/>
                <p:cNvSpPr>
                  <a:spLocks noChangeArrowheads="1"/>
                </p:cNvSpPr>
                <p:nvPr/>
              </p:nvSpPr>
              <p:spPr bwMode="auto">
                <a:xfrm>
                  <a:off x="912" y="1333"/>
                  <a:ext cx="520" cy="501"/>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84" name="Oval 80"/>
                <p:cNvSpPr>
                  <a:spLocks noChangeArrowheads="1"/>
                </p:cNvSpPr>
                <p:nvPr/>
              </p:nvSpPr>
              <p:spPr bwMode="auto">
                <a:xfrm>
                  <a:off x="1071" y="1568"/>
                  <a:ext cx="795" cy="54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85" name="Oval 81"/>
                <p:cNvSpPr>
                  <a:spLocks noChangeArrowheads="1"/>
                </p:cNvSpPr>
                <p:nvPr/>
              </p:nvSpPr>
              <p:spPr bwMode="auto">
                <a:xfrm>
                  <a:off x="1649" y="1662"/>
                  <a:ext cx="1200" cy="659"/>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86" name="Oval 82"/>
                <p:cNvSpPr>
                  <a:spLocks noChangeArrowheads="1"/>
                </p:cNvSpPr>
                <p:nvPr/>
              </p:nvSpPr>
              <p:spPr bwMode="auto">
                <a:xfrm>
                  <a:off x="2430" y="956"/>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87" name="Oval 83"/>
                <p:cNvSpPr>
                  <a:spLocks noChangeArrowheads="1"/>
                </p:cNvSpPr>
                <p:nvPr/>
              </p:nvSpPr>
              <p:spPr bwMode="auto">
                <a:xfrm>
                  <a:off x="2546" y="1286"/>
                  <a:ext cx="752" cy="48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88" name="Oval 84"/>
                <p:cNvSpPr>
                  <a:spLocks noChangeArrowheads="1"/>
                </p:cNvSpPr>
                <p:nvPr/>
              </p:nvSpPr>
              <p:spPr bwMode="auto">
                <a:xfrm>
                  <a:off x="2473" y="1395"/>
                  <a:ext cx="752" cy="81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482389" name="Oval 85"/>
                <p:cNvSpPr>
                  <a:spLocks noChangeArrowheads="1"/>
                </p:cNvSpPr>
                <p:nvPr/>
              </p:nvSpPr>
              <p:spPr bwMode="auto">
                <a:xfrm>
                  <a:off x="1346" y="1144"/>
                  <a:ext cx="1547" cy="81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grpSp>
        <p:sp>
          <p:nvSpPr>
            <p:cNvPr id="482390" name="Text Box 86"/>
            <p:cNvSpPr txBox="1">
              <a:spLocks noChangeArrowheads="1"/>
            </p:cNvSpPr>
            <p:nvPr/>
          </p:nvSpPr>
          <p:spPr bwMode="auto">
            <a:xfrm>
              <a:off x="216768" y="1908176"/>
              <a:ext cx="110959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   </a:t>
              </a:r>
              <a:r>
                <a:rPr kumimoji="1" lang="zh-CN" altLang="en-US" sz="2000" b="1">
                  <a:solidFill>
                    <a:srgbClr val="0000CC"/>
                  </a:solidFill>
                  <a:latin typeface="+mn-lt"/>
                  <a:ea typeface="黑体" pitchFamily="2" charset="-122"/>
                </a:rPr>
                <a:t>网</a:t>
              </a:r>
              <a:r>
                <a:rPr kumimoji="1" lang="zh-CN" altLang="en-US" sz="12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1</a:t>
              </a:r>
            </a:p>
            <a:p>
              <a:r>
                <a:rPr kumimoji="1" lang="en-US" altLang="zh-CN" sz="2000" b="1">
                  <a:solidFill>
                    <a:srgbClr val="0000CC"/>
                  </a:solidFill>
                  <a:latin typeface="+mn-lt"/>
                  <a:ea typeface="黑体" pitchFamily="2" charset="-122"/>
                </a:rPr>
                <a:t>10.0.0.0</a:t>
              </a:r>
            </a:p>
          </p:txBody>
        </p:sp>
        <p:sp>
          <p:nvSpPr>
            <p:cNvPr id="482391" name="Text Box 87"/>
            <p:cNvSpPr txBox="1">
              <a:spLocks noChangeArrowheads="1"/>
            </p:cNvSpPr>
            <p:nvPr/>
          </p:nvSpPr>
          <p:spPr bwMode="auto">
            <a:xfrm>
              <a:off x="8784770" y="1908176"/>
              <a:ext cx="110959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   </a:t>
              </a:r>
              <a:r>
                <a:rPr kumimoji="1" lang="zh-CN" altLang="en-US" sz="2000" b="1">
                  <a:solidFill>
                    <a:srgbClr val="0000CC"/>
                  </a:solidFill>
                  <a:latin typeface="+mn-lt"/>
                  <a:ea typeface="黑体" pitchFamily="2" charset="-122"/>
                </a:rPr>
                <a:t>网</a:t>
              </a:r>
              <a:r>
                <a:rPr kumimoji="1" lang="zh-CN" altLang="en-US" sz="1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4</a:t>
              </a:r>
            </a:p>
            <a:p>
              <a:r>
                <a:rPr kumimoji="1" lang="en-US" altLang="zh-CN" sz="2000" b="1">
                  <a:solidFill>
                    <a:srgbClr val="0000CC"/>
                  </a:solidFill>
                  <a:latin typeface="+mn-lt"/>
                  <a:ea typeface="黑体" pitchFamily="2" charset="-122"/>
                </a:rPr>
                <a:t>40.0.0.0</a:t>
              </a:r>
            </a:p>
          </p:txBody>
        </p:sp>
        <p:sp>
          <p:nvSpPr>
            <p:cNvPr id="482392" name="Text Box 88"/>
            <p:cNvSpPr txBox="1">
              <a:spLocks noChangeArrowheads="1"/>
            </p:cNvSpPr>
            <p:nvPr/>
          </p:nvSpPr>
          <p:spPr bwMode="auto">
            <a:xfrm>
              <a:off x="5969470" y="1908176"/>
              <a:ext cx="110959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   </a:t>
              </a:r>
              <a:r>
                <a:rPr kumimoji="1" lang="zh-CN" altLang="en-US" sz="2000" b="1">
                  <a:solidFill>
                    <a:srgbClr val="0000CC"/>
                  </a:solidFill>
                  <a:latin typeface="+mn-lt"/>
                  <a:ea typeface="黑体" pitchFamily="2" charset="-122"/>
                </a:rPr>
                <a:t>网</a:t>
              </a:r>
              <a:r>
                <a:rPr kumimoji="1" lang="zh-CN" altLang="en-US" sz="12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3</a:t>
              </a:r>
            </a:p>
            <a:p>
              <a:r>
                <a:rPr kumimoji="1" lang="en-US" altLang="zh-CN" sz="2000" b="1">
                  <a:solidFill>
                    <a:srgbClr val="0000CC"/>
                  </a:solidFill>
                  <a:latin typeface="+mn-lt"/>
                  <a:ea typeface="黑体" pitchFamily="2" charset="-122"/>
                </a:rPr>
                <a:t>30.0.0.0</a:t>
              </a:r>
            </a:p>
          </p:txBody>
        </p:sp>
        <p:sp>
          <p:nvSpPr>
            <p:cNvPr id="482393" name="Text Box 89"/>
            <p:cNvSpPr txBox="1">
              <a:spLocks noChangeArrowheads="1"/>
            </p:cNvSpPr>
            <p:nvPr/>
          </p:nvSpPr>
          <p:spPr bwMode="auto">
            <a:xfrm>
              <a:off x="3135254" y="1908176"/>
              <a:ext cx="110959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   </a:t>
              </a:r>
              <a:r>
                <a:rPr kumimoji="1" lang="zh-CN" altLang="en-US" sz="2000" b="1">
                  <a:solidFill>
                    <a:srgbClr val="0000CC"/>
                  </a:solidFill>
                  <a:latin typeface="+mn-lt"/>
                  <a:ea typeface="黑体" pitchFamily="2" charset="-122"/>
                </a:rPr>
                <a:t>网</a:t>
              </a:r>
              <a:r>
                <a:rPr kumimoji="1" lang="zh-CN" altLang="en-US" sz="1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2</a:t>
              </a:r>
            </a:p>
            <a:p>
              <a:r>
                <a:rPr kumimoji="1" lang="en-US" altLang="zh-CN" sz="2000" b="1">
                  <a:solidFill>
                    <a:srgbClr val="0000CC"/>
                  </a:solidFill>
                  <a:latin typeface="+mn-lt"/>
                  <a:ea typeface="黑体" pitchFamily="2" charset="-122"/>
                </a:rPr>
                <a:t>20.0.0.0</a:t>
              </a:r>
            </a:p>
          </p:txBody>
        </p:sp>
        <p:sp>
          <p:nvSpPr>
            <p:cNvPr id="482394" name="Text Box 90"/>
            <p:cNvSpPr txBox="1">
              <a:spLocks noChangeArrowheads="1"/>
            </p:cNvSpPr>
            <p:nvPr/>
          </p:nvSpPr>
          <p:spPr bwMode="auto">
            <a:xfrm>
              <a:off x="902964" y="1477964"/>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10.0.0.4</a:t>
              </a:r>
            </a:p>
          </p:txBody>
        </p:sp>
        <p:sp>
          <p:nvSpPr>
            <p:cNvPr id="482395" name="Text Box 91"/>
            <p:cNvSpPr txBox="1">
              <a:spLocks noChangeArrowheads="1"/>
            </p:cNvSpPr>
            <p:nvPr/>
          </p:nvSpPr>
          <p:spPr bwMode="auto">
            <a:xfrm>
              <a:off x="7897358" y="1477964"/>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40.0.0.4</a:t>
              </a:r>
            </a:p>
          </p:txBody>
        </p:sp>
        <p:sp>
          <p:nvSpPr>
            <p:cNvPr id="482396" name="Text Box 92"/>
            <p:cNvSpPr txBox="1">
              <a:spLocks noChangeArrowheads="1"/>
            </p:cNvSpPr>
            <p:nvPr/>
          </p:nvSpPr>
          <p:spPr bwMode="auto">
            <a:xfrm>
              <a:off x="5238560" y="1477964"/>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30.0.0.2</a:t>
              </a:r>
            </a:p>
          </p:txBody>
        </p:sp>
        <p:sp>
          <p:nvSpPr>
            <p:cNvPr id="482397" name="Text Box 93"/>
            <p:cNvSpPr txBox="1">
              <a:spLocks noChangeArrowheads="1"/>
            </p:cNvSpPr>
            <p:nvPr/>
          </p:nvSpPr>
          <p:spPr bwMode="auto">
            <a:xfrm>
              <a:off x="3883364" y="1477964"/>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20.0.0.9</a:t>
              </a:r>
            </a:p>
          </p:txBody>
        </p:sp>
        <p:sp>
          <p:nvSpPr>
            <p:cNvPr id="482398" name="Text Box 94"/>
            <p:cNvSpPr txBox="1">
              <a:spLocks noChangeArrowheads="1"/>
            </p:cNvSpPr>
            <p:nvPr/>
          </p:nvSpPr>
          <p:spPr bwMode="auto">
            <a:xfrm>
              <a:off x="2228924" y="1477964"/>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20.0.0.7</a:t>
              </a:r>
            </a:p>
          </p:txBody>
        </p:sp>
        <p:sp>
          <p:nvSpPr>
            <p:cNvPr id="482399" name="Line 95"/>
            <p:cNvSpPr>
              <a:spLocks noChangeShapeType="1"/>
            </p:cNvSpPr>
            <p:nvPr/>
          </p:nvSpPr>
          <p:spPr bwMode="auto">
            <a:xfrm>
              <a:off x="1633876" y="1881188"/>
              <a:ext cx="0" cy="404812"/>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2400" name="Line 96"/>
            <p:cNvSpPr>
              <a:spLocks noChangeShapeType="1"/>
            </p:cNvSpPr>
            <p:nvPr/>
          </p:nvSpPr>
          <p:spPr bwMode="auto">
            <a:xfrm>
              <a:off x="2827411" y="1881188"/>
              <a:ext cx="0" cy="404812"/>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2401" name="Line 97"/>
            <p:cNvSpPr>
              <a:spLocks noChangeShapeType="1"/>
            </p:cNvSpPr>
            <p:nvPr/>
          </p:nvSpPr>
          <p:spPr bwMode="auto">
            <a:xfrm>
              <a:off x="7262753" y="1881188"/>
              <a:ext cx="0" cy="404812"/>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2402" name="Line 98"/>
            <p:cNvSpPr>
              <a:spLocks noChangeShapeType="1"/>
            </p:cNvSpPr>
            <p:nvPr/>
          </p:nvSpPr>
          <p:spPr bwMode="auto">
            <a:xfrm>
              <a:off x="4619434" y="1881188"/>
              <a:ext cx="0" cy="404812"/>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2403" name="Line 99"/>
            <p:cNvSpPr>
              <a:spLocks noChangeShapeType="1"/>
            </p:cNvSpPr>
            <p:nvPr/>
          </p:nvSpPr>
          <p:spPr bwMode="auto">
            <a:xfrm>
              <a:off x="8458009" y="1860550"/>
              <a:ext cx="0" cy="403225"/>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2404" name="Line 100"/>
            <p:cNvSpPr>
              <a:spLocks noChangeShapeType="1"/>
            </p:cNvSpPr>
            <p:nvPr/>
          </p:nvSpPr>
          <p:spPr bwMode="auto">
            <a:xfrm>
              <a:off x="5728699" y="1881188"/>
              <a:ext cx="0" cy="404812"/>
            </a:xfrm>
            <a:prstGeom prst="line">
              <a:avLst/>
            </a:prstGeom>
            <a:noFill/>
            <a:ln w="38100">
              <a:solidFill>
                <a:srgbClr val="C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2405" name="Rectangle 101"/>
            <p:cNvSpPr>
              <a:spLocks noChangeArrowheads="1"/>
            </p:cNvSpPr>
            <p:nvPr/>
          </p:nvSpPr>
          <p:spPr bwMode="auto">
            <a:xfrm>
              <a:off x="2349310" y="3429000"/>
              <a:ext cx="5458619" cy="1778000"/>
            </a:xfrm>
            <a:prstGeom prst="rect">
              <a:avLst/>
            </a:prstGeom>
            <a:solidFill>
              <a:srgbClr val="FFFF99"/>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482406" name="Line 102"/>
            <p:cNvSpPr>
              <a:spLocks noChangeShapeType="1"/>
            </p:cNvSpPr>
            <p:nvPr/>
          </p:nvSpPr>
          <p:spPr bwMode="auto">
            <a:xfrm>
              <a:off x="2349310" y="3914775"/>
              <a:ext cx="5458619"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2407" name="Text Box 103"/>
            <p:cNvSpPr txBox="1">
              <a:spLocks noChangeArrowheads="1"/>
            </p:cNvSpPr>
            <p:nvPr/>
          </p:nvSpPr>
          <p:spPr bwMode="auto">
            <a:xfrm>
              <a:off x="2361347" y="3452813"/>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目的主机所在的网络</a:t>
              </a:r>
            </a:p>
          </p:txBody>
        </p:sp>
        <p:sp>
          <p:nvSpPr>
            <p:cNvPr id="482408" name="Text Box 104"/>
            <p:cNvSpPr txBox="1">
              <a:spLocks noChangeArrowheads="1"/>
            </p:cNvSpPr>
            <p:nvPr/>
          </p:nvSpPr>
          <p:spPr bwMode="auto">
            <a:xfrm>
              <a:off x="5646149" y="3448050"/>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下一跳地址</a:t>
              </a:r>
            </a:p>
          </p:txBody>
        </p:sp>
        <p:sp>
          <p:nvSpPr>
            <p:cNvPr id="482409" name="Line 105"/>
            <p:cNvSpPr>
              <a:spLocks noChangeShapeType="1"/>
            </p:cNvSpPr>
            <p:nvPr/>
          </p:nvSpPr>
          <p:spPr bwMode="auto">
            <a:xfrm>
              <a:off x="5078618" y="3429000"/>
              <a:ext cx="0" cy="177800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2410" name="Line 106"/>
            <p:cNvSpPr>
              <a:spLocks noChangeShapeType="1"/>
            </p:cNvSpPr>
            <p:nvPr/>
          </p:nvSpPr>
          <p:spPr bwMode="auto">
            <a:xfrm>
              <a:off x="2349310" y="4237037"/>
              <a:ext cx="5458619"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2411" name="Line 107"/>
            <p:cNvSpPr>
              <a:spLocks noChangeShapeType="1"/>
            </p:cNvSpPr>
            <p:nvPr/>
          </p:nvSpPr>
          <p:spPr bwMode="auto">
            <a:xfrm>
              <a:off x="2349310" y="4560887"/>
              <a:ext cx="5458619"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2412" name="Line 108"/>
            <p:cNvSpPr>
              <a:spLocks noChangeShapeType="1"/>
            </p:cNvSpPr>
            <p:nvPr/>
          </p:nvSpPr>
          <p:spPr bwMode="auto">
            <a:xfrm>
              <a:off x="2349310" y="4884737"/>
              <a:ext cx="5458619"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2413" name="Text Box 109"/>
            <p:cNvSpPr txBox="1">
              <a:spLocks noChangeArrowheads="1"/>
            </p:cNvSpPr>
            <p:nvPr/>
          </p:nvSpPr>
          <p:spPr bwMode="auto">
            <a:xfrm>
              <a:off x="3087099" y="3863976"/>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20.0.0.0</a:t>
              </a:r>
            </a:p>
          </p:txBody>
        </p:sp>
        <p:sp>
          <p:nvSpPr>
            <p:cNvPr id="482414" name="Text Box 110"/>
            <p:cNvSpPr txBox="1">
              <a:spLocks noChangeArrowheads="1"/>
            </p:cNvSpPr>
            <p:nvPr/>
          </p:nvSpPr>
          <p:spPr bwMode="auto">
            <a:xfrm>
              <a:off x="3087099" y="4178300"/>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30.0.0.0</a:t>
              </a:r>
            </a:p>
          </p:txBody>
        </p:sp>
        <p:sp>
          <p:nvSpPr>
            <p:cNvPr id="482415" name="Text Box 111"/>
            <p:cNvSpPr txBox="1">
              <a:spLocks noChangeArrowheads="1"/>
            </p:cNvSpPr>
            <p:nvPr/>
          </p:nvSpPr>
          <p:spPr bwMode="auto">
            <a:xfrm>
              <a:off x="3087099" y="4524376"/>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10.0.0.0</a:t>
              </a:r>
            </a:p>
          </p:txBody>
        </p:sp>
        <p:sp>
          <p:nvSpPr>
            <p:cNvPr id="482416" name="Text Box 112"/>
            <p:cNvSpPr txBox="1">
              <a:spLocks noChangeArrowheads="1"/>
            </p:cNvSpPr>
            <p:nvPr/>
          </p:nvSpPr>
          <p:spPr bwMode="auto">
            <a:xfrm>
              <a:off x="3087099" y="4822825"/>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40.0.0.0</a:t>
              </a:r>
            </a:p>
          </p:txBody>
        </p:sp>
        <p:sp>
          <p:nvSpPr>
            <p:cNvPr id="482417" name="Text Box 113"/>
            <p:cNvSpPr txBox="1">
              <a:spLocks noChangeArrowheads="1"/>
            </p:cNvSpPr>
            <p:nvPr/>
          </p:nvSpPr>
          <p:spPr bwMode="auto">
            <a:xfrm>
              <a:off x="5747618" y="4511676"/>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20.0.0.7</a:t>
              </a:r>
            </a:p>
          </p:txBody>
        </p:sp>
        <p:sp>
          <p:nvSpPr>
            <p:cNvPr id="482418" name="Text Box 114"/>
            <p:cNvSpPr txBox="1">
              <a:spLocks noChangeArrowheads="1"/>
            </p:cNvSpPr>
            <p:nvPr/>
          </p:nvSpPr>
          <p:spPr bwMode="auto">
            <a:xfrm>
              <a:off x="5747618" y="4835526"/>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30.0.0.1</a:t>
              </a:r>
            </a:p>
          </p:txBody>
        </p:sp>
        <p:sp>
          <p:nvSpPr>
            <p:cNvPr id="482419" name="Text Box 115"/>
            <p:cNvSpPr txBox="1">
              <a:spLocks noChangeArrowheads="1"/>
            </p:cNvSpPr>
            <p:nvPr/>
          </p:nvSpPr>
          <p:spPr bwMode="auto">
            <a:xfrm>
              <a:off x="5271235" y="4205287"/>
              <a:ext cx="2250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直接交付，接口 </a:t>
              </a:r>
              <a:r>
                <a:rPr kumimoji="1" lang="en-US" altLang="zh-CN" sz="2000" b="1">
                  <a:solidFill>
                    <a:srgbClr val="0000CC"/>
                  </a:solidFill>
                  <a:latin typeface="+mn-lt"/>
                  <a:ea typeface="黑体" pitchFamily="2" charset="-122"/>
                </a:rPr>
                <a:t>1</a:t>
              </a:r>
            </a:p>
          </p:txBody>
        </p:sp>
        <p:sp>
          <p:nvSpPr>
            <p:cNvPr id="482420" name="Text Box 116"/>
            <p:cNvSpPr txBox="1">
              <a:spLocks noChangeArrowheads="1"/>
            </p:cNvSpPr>
            <p:nvPr/>
          </p:nvSpPr>
          <p:spPr bwMode="auto">
            <a:xfrm>
              <a:off x="5271235" y="3860801"/>
              <a:ext cx="22509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直接交付，接口 </a:t>
              </a:r>
              <a:r>
                <a:rPr kumimoji="1" lang="en-US" altLang="zh-CN" sz="2000" b="1">
                  <a:solidFill>
                    <a:srgbClr val="0000CC"/>
                  </a:solidFill>
                  <a:latin typeface="+mn-lt"/>
                  <a:ea typeface="黑体" pitchFamily="2" charset="-122"/>
                </a:rPr>
                <a:t>0</a:t>
              </a:r>
            </a:p>
          </p:txBody>
        </p:sp>
        <p:sp>
          <p:nvSpPr>
            <p:cNvPr id="482421" name="Text Box 117"/>
            <p:cNvSpPr txBox="1">
              <a:spLocks noChangeArrowheads="1"/>
            </p:cNvSpPr>
            <p:nvPr/>
          </p:nvSpPr>
          <p:spPr bwMode="auto">
            <a:xfrm>
              <a:off x="3542845" y="2924944"/>
              <a:ext cx="29209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mn-lt"/>
                  <a:ea typeface="黑体" pitchFamily="2" charset="-122"/>
                </a:rPr>
                <a:t>路由器 </a:t>
              </a:r>
              <a:r>
                <a:rPr kumimoji="1" lang="en-US" altLang="zh-CN" sz="2400" b="1" dirty="0">
                  <a:solidFill>
                    <a:srgbClr val="0000CC"/>
                  </a:solidFill>
                  <a:latin typeface="+mn-lt"/>
                  <a:ea typeface="黑体" pitchFamily="2" charset="-122"/>
                </a:rPr>
                <a:t>R</a:t>
              </a:r>
              <a:r>
                <a:rPr kumimoji="1" lang="en-US" altLang="zh-CN" sz="2400" b="1" baseline="-25000" dirty="0">
                  <a:solidFill>
                    <a:srgbClr val="0000CC"/>
                  </a:solidFill>
                  <a:latin typeface="+mn-lt"/>
                  <a:ea typeface="黑体" pitchFamily="2" charset="-122"/>
                </a:rPr>
                <a:t>2</a:t>
              </a:r>
              <a:r>
                <a:rPr kumimoji="1" lang="en-US" altLang="zh-CN" sz="2400" b="1" dirty="0">
                  <a:solidFill>
                    <a:srgbClr val="0000CC"/>
                  </a:solidFill>
                  <a:latin typeface="+mn-lt"/>
                  <a:ea typeface="黑体" pitchFamily="2" charset="-122"/>
                </a:rPr>
                <a:t> </a:t>
              </a:r>
              <a:r>
                <a:rPr kumimoji="1" lang="zh-CN" altLang="en-US" sz="2400" b="1" dirty="0">
                  <a:solidFill>
                    <a:srgbClr val="0000CC"/>
                  </a:solidFill>
                  <a:latin typeface="+mn-lt"/>
                  <a:ea typeface="黑体" pitchFamily="2" charset="-122"/>
                </a:rPr>
                <a:t>的路由表</a:t>
              </a:r>
            </a:p>
          </p:txBody>
        </p:sp>
        <p:sp>
          <p:nvSpPr>
            <p:cNvPr id="482422" name="Text Box 118"/>
            <p:cNvSpPr txBox="1">
              <a:spLocks noChangeArrowheads="1"/>
            </p:cNvSpPr>
            <p:nvPr/>
          </p:nvSpPr>
          <p:spPr bwMode="auto">
            <a:xfrm>
              <a:off x="6617833" y="1477964"/>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30.0.0.1</a:t>
              </a:r>
            </a:p>
          </p:txBody>
        </p:sp>
        <p:sp>
          <p:nvSpPr>
            <p:cNvPr id="482425" name="Line 121"/>
            <p:cNvSpPr>
              <a:spLocks noChangeShapeType="1"/>
            </p:cNvSpPr>
            <p:nvPr/>
          </p:nvSpPr>
          <p:spPr bwMode="auto">
            <a:xfrm flipV="1">
              <a:off x="130778" y="6181254"/>
              <a:ext cx="9520767" cy="15875"/>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2426" name="Rectangle 122"/>
            <p:cNvSpPr>
              <a:spLocks noChangeArrowheads="1"/>
            </p:cNvSpPr>
            <p:nvPr/>
          </p:nvSpPr>
          <p:spPr bwMode="auto">
            <a:xfrm>
              <a:off x="7887039" y="5458941"/>
              <a:ext cx="999198" cy="276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2427" name="Text Box 123"/>
            <p:cNvSpPr txBox="1">
              <a:spLocks noChangeArrowheads="1"/>
            </p:cNvSpPr>
            <p:nvPr/>
          </p:nvSpPr>
          <p:spPr bwMode="auto">
            <a:xfrm>
              <a:off x="980356" y="5373216"/>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10.0.0.4</a:t>
              </a:r>
            </a:p>
          </p:txBody>
        </p:sp>
        <p:sp>
          <p:nvSpPr>
            <p:cNvPr id="482428" name="Text Box 124"/>
            <p:cNvSpPr txBox="1">
              <a:spLocks noChangeArrowheads="1"/>
            </p:cNvSpPr>
            <p:nvPr/>
          </p:nvSpPr>
          <p:spPr bwMode="auto">
            <a:xfrm>
              <a:off x="8009143" y="5373216"/>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40.0.0.4</a:t>
              </a:r>
            </a:p>
          </p:txBody>
        </p:sp>
        <p:sp>
          <p:nvSpPr>
            <p:cNvPr id="482429" name="Text Box 125"/>
            <p:cNvSpPr txBox="1">
              <a:spLocks noChangeArrowheads="1"/>
            </p:cNvSpPr>
            <p:nvPr/>
          </p:nvSpPr>
          <p:spPr bwMode="auto">
            <a:xfrm>
              <a:off x="5193845" y="5373216"/>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30.0.0.2</a:t>
              </a:r>
            </a:p>
          </p:txBody>
        </p:sp>
        <p:sp>
          <p:nvSpPr>
            <p:cNvPr id="482430" name="Text Box 126"/>
            <p:cNvSpPr txBox="1">
              <a:spLocks noChangeArrowheads="1"/>
            </p:cNvSpPr>
            <p:nvPr/>
          </p:nvSpPr>
          <p:spPr bwMode="auto">
            <a:xfrm>
              <a:off x="3788774" y="5373216"/>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20.0.0.9</a:t>
              </a:r>
            </a:p>
          </p:txBody>
        </p:sp>
        <p:sp>
          <p:nvSpPr>
            <p:cNvPr id="482431" name="Text Box 127"/>
            <p:cNvSpPr txBox="1">
              <a:spLocks noChangeArrowheads="1"/>
            </p:cNvSpPr>
            <p:nvPr/>
          </p:nvSpPr>
          <p:spPr bwMode="auto">
            <a:xfrm>
              <a:off x="2385424" y="5373216"/>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20.0.0.7</a:t>
              </a:r>
            </a:p>
          </p:txBody>
        </p:sp>
        <p:sp>
          <p:nvSpPr>
            <p:cNvPr id="482432" name="Line 128"/>
            <p:cNvSpPr>
              <a:spLocks noChangeShapeType="1"/>
            </p:cNvSpPr>
            <p:nvPr/>
          </p:nvSpPr>
          <p:spPr bwMode="auto">
            <a:xfrm>
              <a:off x="1633876" y="5778029"/>
              <a:ext cx="0" cy="403225"/>
            </a:xfrm>
            <a:prstGeom prst="line">
              <a:avLst/>
            </a:prstGeom>
            <a:noFill/>
            <a:ln w="38100">
              <a:solidFill>
                <a:srgbClr val="99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2433" name="Line 129"/>
            <p:cNvSpPr>
              <a:spLocks noChangeShapeType="1"/>
            </p:cNvSpPr>
            <p:nvPr/>
          </p:nvSpPr>
          <p:spPr bwMode="auto">
            <a:xfrm>
              <a:off x="2913401" y="5778029"/>
              <a:ext cx="0" cy="403225"/>
            </a:xfrm>
            <a:prstGeom prst="line">
              <a:avLst/>
            </a:prstGeom>
            <a:noFill/>
            <a:ln w="38100">
              <a:solidFill>
                <a:srgbClr val="99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2434" name="Line 130"/>
            <p:cNvSpPr>
              <a:spLocks noChangeShapeType="1"/>
            </p:cNvSpPr>
            <p:nvPr/>
          </p:nvSpPr>
          <p:spPr bwMode="auto">
            <a:xfrm>
              <a:off x="7262753" y="5778029"/>
              <a:ext cx="0" cy="403225"/>
            </a:xfrm>
            <a:prstGeom prst="line">
              <a:avLst/>
            </a:prstGeom>
            <a:noFill/>
            <a:ln w="38100">
              <a:solidFill>
                <a:srgbClr val="99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2435" name="Line 131"/>
            <p:cNvSpPr>
              <a:spLocks noChangeShapeType="1"/>
            </p:cNvSpPr>
            <p:nvPr/>
          </p:nvSpPr>
          <p:spPr bwMode="auto">
            <a:xfrm>
              <a:off x="4449174" y="5778029"/>
              <a:ext cx="0" cy="403225"/>
            </a:xfrm>
            <a:prstGeom prst="line">
              <a:avLst/>
            </a:prstGeom>
            <a:noFill/>
            <a:ln w="38100">
              <a:solidFill>
                <a:srgbClr val="99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2436" name="Line 132"/>
            <p:cNvSpPr>
              <a:spLocks noChangeShapeType="1"/>
            </p:cNvSpPr>
            <p:nvPr/>
          </p:nvSpPr>
          <p:spPr bwMode="auto">
            <a:xfrm>
              <a:off x="8542278" y="5755804"/>
              <a:ext cx="0" cy="403225"/>
            </a:xfrm>
            <a:prstGeom prst="line">
              <a:avLst/>
            </a:prstGeom>
            <a:noFill/>
            <a:ln w="38100">
              <a:solidFill>
                <a:srgbClr val="99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2437" name="Line 133"/>
            <p:cNvSpPr>
              <a:spLocks noChangeShapeType="1"/>
            </p:cNvSpPr>
            <p:nvPr/>
          </p:nvSpPr>
          <p:spPr bwMode="auto">
            <a:xfrm>
              <a:off x="5728699" y="5793903"/>
              <a:ext cx="0" cy="404812"/>
            </a:xfrm>
            <a:prstGeom prst="line">
              <a:avLst/>
            </a:prstGeom>
            <a:noFill/>
            <a:ln w="38100">
              <a:solidFill>
                <a:srgbClr val="99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82438" name="Text Box 134"/>
            <p:cNvSpPr txBox="1">
              <a:spLocks noChangeArrowheads="1"/>
            </p:cNvSpPr>
            <p:nvPr/>
          </p:nvSpPr>
          <p:spPr bwMode="auto">
            <a:xfrm>
              <a:off x="6573118" y="5373216"/>
              <a:ext cx="1109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30.0.0.1</a:t>
              </a:r>
            </a:p>
          </p:txBody>
        </p:sp>
        <p:sp>
          <p:nvSpPr>
            <p:cNvPr id="482439" name="Text Box 135"/>
            <p:cNvSpPr txBox="1">
              <a:spLocks noChangeArrowheads="1"/>
            </p:cNvSpPr>
            <p:nvPr/>
          </p:nvSpPr>
          <p:spPr bwMode="auto">
            <a:xfrm>
              <a:off x="8884518" y="5747866"/>
              <a:ext cx="8883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链路</a:t>
              </a:r>
              <a:r>
                <a:rPr kumimoji="1" lang="zh-CN" altLang="en-US" sz="9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4</a:t>
              </a:r>
            </a:p>
          </p:txBody>
        </p:sp>
        <p:sp>
          <p:nvSpPr>
            <p:cNvPr id="482440" name="Text Box 136"/>
            <p:cNvSpPr txBox="1">
              <a:spLocks noChangeArrowheads="1"/>
            </p:cNvSpPr>
            <p:nvPr/>
          </p:nvSpPr>
          <p:spPr bwMode="auto">
            <a:xfrm>
              <a:off x="6096735" y="5747866"/>
              <a:ext cx="8947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链路</a:t>
              </a:r>
              <a:r>
                <a:rPr kumimoji="1" lang="zh-CN" altLang="en-US" sz="1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3</a:t>
              </a:r>
            </a:p>
          </p:txBody>
        </p:sp>
        <p:sp>
          <p:nvSpPr>
            <p:cNvPr id="482441" name="Text Box 137"/>
            <p:cNvSpPr txBox="1">
              <a:spLocks noChangeArrowheads="1"/>
            </p:cNvSpPr>
            <p:nvPr/>
          </p:nvSpPr>
          <p:spPr bwMode="auto">
            <a:xfrm>
              <a:off x="3253919" y="5747866"/>
              <a:ext cx="8947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链路</a:t>
              </a:r>
              <a:r>
                <a:rPr kumimoji="1" lang="zh-CN" altLang="en-US" sz="1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2</a:t>
              </a:r>
            </a:p>
          </p:txBody>
        </p:sp>
        <p:sp>
          <p:nvSpPr>
            <p:cNvPr id="482442" name="Text Box 138"/>
            <p:cNvSpPr txBox="1">
              <a:spLocks noChangeArrowheads="1"/>
            </p:cNvSpPr>
            <p:nvPr/>
          </p:nvSpPr>
          <p:spPr bwMode="auto">
            <a:xfrm>
              <a:off x="184091" y="5747866"/>
              <a:ext cx="8947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链路</a:t>
              </a:r>
              <a:r>
                <a:rPr kumimoji="1" lang="zh-CN" altLang="en-US" sz="1000" b="1">
                  <a:solidFill>
                    <a:srgbClr val="0000CC"/>
                  </a:solidFill>
                  <a:latin typeface="+mn-lt"/>
                  <a:ea typeface="黑体" pitchFamily="2" charset="-122"/>
                </a:rPr>
                <a:t> </a:t>
              </a:r>
              <a:r>
                <a:rPr kumimoji="1" lang="en-US" altLang="zh-CN" sz="2000" b="1">
                  <a:solidFill>
                    <a:srgbClr val="0000CC"/>
                  </a:solidFill>
                  <a:latin typeface="+mn-lt"/>
                  <a:ea typeface="黑体" pitchFamily="2" charset="-122"/>
                </a:rPr>
                <a:t>1</a:t>
              </a:r>
            </a:p>
          </p:txBody>
        </p:sp>
        <p:pic>
          <p:nvPicPr>
            <p:cNvPr id="482443" name="Picture 1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0124" y="2103438"/>
              <a:ext cx="777346"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82444" name="Text Box 140"/>
            <p:cNvSpPr txBox="1">
              <a:spLocks noChangeArrowheads="1"/>
            </p:cNvSpPr>
            <p:nvPr/>
          </p:nvSpPr>
          <p:spPr bwMode="auto">
            <a:xfrm>
              <a:off x="4946195" y="1697039"/>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482445" name="Text Box 141"/>
            <p:cNvSpPr txBox="1">
              <a:spLocks noChangeArrowheads="1"/>
            </p:cNvSpPr>
            <p:nvPr/>
          </p:nvSpPr>
          <p:spPr bwMode="auto">
            <a:xfrm>
              <a:off x="7703021" y="1697039"/>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3</a:t>
              </a:r>
              <a:endParaRPr kumimoji="1" lang="en-US" altLang="zh-CN" sz="2000" b="1">
                <a:solidFill>
                  <a:srgbClr val="0000CC"/>
                </a:solidFill>
                <a:latin typeface="+mn-lt"/>
                <a:ea typeface="黑体" pitchFamily="2" charset="-122"/>
              </a:endParaRPr>
            </a:p>
          </p:txBody>
        </p:sp>
        <p:sp>
          <p:nvSpPr>
            <p:cNvPr id="482446" name="Text Box 142"/>
            <p:cNvSpPr txBox="1">
              <a:spLocks noChangeArrowheads="1"/>
            </p:cNvSpPr>
            <p:nvPr/>
          </p:nvSpPr>
          <p:spPr bwMode="auto">
            <a:xfrm>
              <a:off x="2003631" y="1697039"/>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p:txBody>
        </p:sp>
        <p:sp>
          <p:nvSpPr>
            <p:cNvPr id="482450" name="Text Box 146"/>
            <p:cNvSpPr txBox="1">
              <a:spLocks noChangeArrowheads="1"/>
            </p:cNvSpPr>
            <p:nvPr/>
          </p:nvSpPr>
          <p:spPr bwMode="auto">
            <a:xfrm>
              <a:off x="4407899" y="2232026"/>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0</a:t>
              </a:r>
            </a:p>
          </p:txBody>
        </p:sp>
        <p:sp>
          <p:nvSpPr>
            <p:cNvPr id="482451" name="Text Box 147"/>
            <p:cNvSpPr txBox="1">
              <a:spLocks noChangeArrowheads="1"/>
            </p:cNvSpPr>
            <p:nvPr/>
          </p:nvSpPr>
          <p:spPr bwMode="auto">
            <a:xfrm>
              <a:off x="5503408" y="223837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a:t>
              </a:r>
            </a:p>
          </p:txBody>
        </p:sp>
        <p:pic>
          <p:nvPicPr>
            <p:cNvPr id="482452" name="Picture 1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1539" y="2081213"/>
              <a:ext cx="779066"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82453" name="Picture 1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4926" y="2087563"/>
              <a:ext cx="777346"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82454" name="Picture 1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3524" y="5995515"/>
              <a:ext cx="777346"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82455" name="Picture 1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7588" y="6003453"/>
              <a:ext cx="777346"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82456" name="Picture 1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8724" y="6009803"/>
              <a:ext cx="777346"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82447" name="Text Box 143"/>
            <p:cNvSpPr txBox="1">
              <a:spLocks noChangeArrowheads="1"/>
            </p:cNvSpPr>
            <p:nvPr/>
          </p:nvSpPr>
          <p:spPr bwMode="auto">
            <a:xfrm>
              <a:off x="4789693" y="559705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2</a:t>
              </a:r>
              <a:endParaRPr kumimoji="1" lang="en-US" altLang="zh-CN" sz="2000" b="1">
                <a:solidFill>
                  <a:srgbClr val="0000CC"/>
                </a:solidFill>
                <a:latin typeface="+mn-lt"/>
                <a:ea typeface="黑体" pitchFamily="2" charset="-122"/>
              </a:endParaRPr>
            </a:p>
          </p:txBody>
        </p:sp>
        <p:sp>
          <p:nvSpPr>
            <p:cNvPr id="482449" name="Text Box 145"/>
            <p:cNvSpPr txBox="1">
              <a:spLocks noChangeArrowheads="1"/>
            </p:cNvSpPr>
            <p:nvPr/>
          </p:nvSpPr>
          <p:spPr bwMode="auto">
            <a:xfrm>
              <a:off x="7646268" y="559705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3</a:t>
              </a:r>
              <a:endParaRPr kumimoji="1" lang="en-US" altLang="zh-CN" sz="2000" b="1">
                <a:solidFill>
                  <a:srgbClr val="0000CC"/>
                </a:solidFill>
                <a:latin typeface="+mn-lt"/>
                <a:ea typeface="黑体" pitchFamily="2" charset="-122"/>
              </a:endParaRPr>
            </a:p>
          </p:txBody>
        </p:sp>
        <p:sp>
          <p:nvSpPr>
            <p:cNvPr id="482448" name="Text Box 144"/>
            <p:cNvSpPr txBox="1">
              <a:spLocks noChangeArrowheads="1"/>
            </p:cNvSpPr>
            <p:nvPr/>
          </p:nvSpPr>
          <p:spPr bwMode="auto">
            <a:xfrm>
              <a:off x="2060385" y="5597054"/>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R</a:t>
              </a:r>
              <a:r>
                <a:rPr kumimoji="1" lang="en-US" altLang="zh-CN" sz="2000" b="1" baseline="-25000">
                  <a:solidFill>
                    <a:srgbClr val="0000CC"/>
                  </a:solidFill>
                  <a:latin typeface="+mn-lt"/>
                  <a:ea typeface="黑体" pitchFamily="2" charset="-122"/>
                </a:rPr>
                <a:t>1</a:t>
              </a:r>
              <a:endParaRPr kumimoji="1" lang="en-US" altLang="zh-CN" sz="2000" b="1">
                <a:solidFill>
                  <a:srgbClr val="0000CC"/>
                </a:solidFill>
                <a:latin typeface="+mn-lt"/>
                <a:ea typeface="黑体" pitchFamily="2" charset="-122"/>
              </a:endParaRPr>
            </a:p>
          </p:txBody>
        </p:sp>
        <p:sp>
          <p:nvSpPr>
            <p:cNvPr id="150" name="Text Box 146"/>
            <p:cNvSpPr txBox="1">
              <a:spLocks noChangeArrowheads="1"/>
            </p:cNvSpPr>
            <p:nvPr/>
          </p:nvSpPr>
          <p:spPr bwMode="auto">
            <a:xfrm>
              <a:off x="4407899" y="619159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0</a:t>
              </a:r>
            </a:p>
          </p:txBody>
        </p:sp>
        <p:sp>
          <p:nvSpPr>
            <p:cNvPr id="151" name="Text Box 147"/>
            <p:cNvSpPr txBox="1">
              <a:spLocks noChangeArrowheads="1"/>
            </p:cNvSpPr>
            <p:nvPr/>
          </p:nvSpPr>
          <p:spPr bwMode="auto">
            <a:xfrm>
              <a:off x="5503408" y="619794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a:t>
              </a:r>
            </a:p>
          </p:txBody>
        </p:sp>
      </p:grpSp>
    </p:spTree>
    <p:extLst>
      <p:ext uri="{BB962C8B-B14F-4D97-AF65-F5344CB8AC3E}">
        <p14:creationId xmlns:p14="http://schemas.microsoft.com/office/powerpoint/2010/main" val="298098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4000" fill="hold" grpId="0" nodeType="clickEffect">
                                  <p:stCondLst>
                                    <p:cond delay="0"/>
                                  </p:stCondLst>
                                  <p:childTnLst>
                                    <p:anim calcmode="discrete" valueType="str">
                                      <p:cBhvr>
                                        <p:cTn id="6" dur="1000" fill="hold"/>
                                        <p:tgtEl>
                                          <p:spTgt spid="48245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45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2"/>
          <p:cNvSpPr>
            <a:spLocks noGrp="1" noChangeArrowheads="1"/>
          </p:cNvSpPr>
          <p:nvPr>
            <p:ph type="title"/>
          </p:nvPr>
        </p:nvSpPr>
        <p:spPr/>
        <p:txBody>
          <a:bodyPr/>
          <a:lstStyle/>
          <a:p>
            <a:pPr algn="ctr"/>
            <a:r>
              <a:rPr lang="zh-CN" altLang="en-US"/>
              <a:t>查找路由表</a:t>
            </a:r>
          </a:p>
        </p:txBody>
      </p:sp>
      <p:sp>
        <p:nvSpPr>
          <p:cNvPr id="978947" name="Rectangle 3"/>
          <p:cNvSpPr>
            <a:spLocks noGrp="1" noChangeArrowheads="1"/>
          </p:cNvSpPr>
          <p:nvPr>
            <p:ph idx="1"/>
          </p:nvPr>
        </p:nvSpPr>
        <p:spPr/>
        <p:txBody>
          <a:bodyPr/>
          <a:lstStyle/>
          <a:p>
            <a:pPr>
              <a:buFont typeface="Wingdings" pitchFamily="2" charset="2"/>
              <a:buNone/>
            </a:pPr>
            <a:r>
              <a:rPr lang="en-US" altLang="zh-CN" dirty="0"/>
              <a:t>	</a:t>
            </a:r>
            <a:r>
              <a:rPr lang="zh-CN" altLang="en-US" dirty="0">
                <a:solidFill>
                  <a:srgbClr val="FF0000"/>
                </a:solidFill>
              </a:rPr>
              <a:t>根据目的网络地址</a:t>
            </a:r>
            <a:r>
              <a:rPr lang="zh-CN" altLang="en-US" dirty="0"/>
              <a:t>就能确定下一跳路由器，这样做的结果是：</a:t>
            </a:r>
          </a:p>
          <a:p>
            <a:r>
              <a:rPr lang="en-US" altLang="zh-CN" dirty="0"/>
              <a:t>IP </a:t>
            </a:r>
            <a:r>
              <a:rPr lang="zh-CN" altLang="en-US" dirty="0"/>
              <a:t>数据报最终一定可以找到目的主机所在目的网络上的路由器（可能要通过多次的</a:t>
            </a:r>
            <a:r>
              <a:rPr lang="zh-CN" altLang="en-US" dirty="0">
                <a:solidFill>
                  <a:srgbClr val="FF0000"/>
                </a:solidFill>
              </a:rPr>
              <a:t>间接交付</a:t>
            </a:r>
            <a:r>
              <a:rPr lang="zh-CN" altLang="en-US" dirty="0"/>
              <a:t>）。</a:t>
            </a:r>
          </a:p>
          <a:p>
            <a:r>
              <a:rPr lang="zh-CN" altLang="en-US" dirty="0"/>
              <a:t>只有到达最后一个路由器时，才试图向目的主机进行</a:t>
            </a:r>
            <a:r>
              <a:rPr lang="zh-CN" altLang="en-US" dirty="0">
                <a:solidFill>
                  <a:srgbClr val="FF0000"/>
                </a:solidFill>
              </a:rPr>
              <a:t>直接交付。 </a:t>
            </a:r>
          </a:p>
        </p:txBody>
      </p:sp>
    </p:spTree>
    <p:extLst>
      <p:ext uri="{BB962C8B-B14F-4D97-AF65-F5344CB8AC3E}">
        <p14:creationId xmlns:p14="http://schemas.microsoft.com/office/powerpoint/2010/main" val="87153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305" name="Rectangle 41"/>
          <p:cNvSpPr>
            <a:spLocks noGrp="1" noChangeArrowheads="1"/>
          </p:cNvSpPr>
          <p:nvPr>
            <p:ph type="title"/>
          </p:nvPr>
        </p:nvSpPr>
        <p:spPr/>
        <p:txBody>
          <a:bodyPr/>
          <a:lstStyle/>
          <a:p>
            <a:pPr algn="ctr"/>
            <a:r>
              <a:rPr lang="zh-CN" altLang="en-US" dirty="0"/>
              <a:t>特定主机路由 </a:t>
            </a:r>
          </a:p>
        </p:txBody>
      </p:sp>
      <p:sp>
        <p:nvSpPr>
          <p:cNvPr id="395306" name="Rectangle 42"/>
          <p:cNvSpPr>
            <a:spLocks noGrp="1" noChangeArrowheads="1"/>
          </p:cNvSpPr>
          <p:nvPr>
            <p:ph idx="1"/>
          </p:nvPr>
        </p:nvSpPr>
        <p:spPr/>
        <p:txBody>
          <a:bodyPr/>
          <a:lstStyle/>
          <a:p>
            <a:r>
              <a:rPr lang="zh-CN" altLang="zh-CN" dirty="0"/>
              <a:t>虽然互联网所有的分组转发都是</a:t>
            </a:r>
            <a:r>
              <a:rPr lang="zh-CN" altLang="zh-CN" dirty="0">
                <a:solidFill>
                  <a:srgbClr val="FF0000"/>
                </a:solidFill>
              </a:rPr>
              <a:t>基于目的主机所在的网络，</a:t>
            </a:r>
            <a:r>
              <a:rPr lang="zh-CN" altLang="zh-CN" dirty="0"/>
              <a:t>但在大多数情况下都允许有这样的特例，即</a:t>
            </a:r>
            <a:r>
              <a:rPr lang="zh-CN" altLang="en-US" dirty="0"/>
              <a:t>为</a:t>
            </a:r>
            <a:r>
              <a:rPr lang="zh-CN" altLang="zh-CN" dirty="0"/>
              <a:t>特定的目的主机指明一个路由</a:t>
            </a:r>
            <a:r>
              <a:rPr lang="zh-CN" altLang="en-US" dirty="0"/>
              <a:t>。</a:t>
            </a:r>
            <a:endParaRPr lang="en-US" altLang="zh-CN" dirty="0"/>
          </a:p>
          <a:p>
            <a:r>
              <a:rPr lang="zh-CN" altLang="en-US" dirty="0"/>
              <a:t>采用</a:t>
            </a:r>
            <a:r>
              <a:rPr lang="zh-CN" altLang="en-US" dirty="0">
                <a:solidFill>
                  <a:srgbClr val="FF0000"/>
                </a:solidFill>
              </a:rPr>
              <a:t>特定主机路由</a:t>
            </a:r>
            <a:r>
              <a:rPr lang="zh-CN" altLang="en-US" dirty="0"/>
              <a:t>可使网络管理人员能更方便地控制网络和测试网络，同时也可在需要考虑某种安全问题时采用这种特定主机路由。 </a:t>
            </a:r>
          </a:p>
        </p:txBody>
      </p:sp>
      <p:sp>
        <p:nvSpPr>
          <p:cNvPr id="395266"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5267" name="Rectangle 3"/>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5268"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5269" name="Rectangle 5"/>
          <p:cNvSpPr>
            <a:spLocks noChangeArrowheads="1"/>
          </p:cNvSpPr>
          <p:nvPr/>
        </p:nvSpPr>
        <p:spPr bwMode="auto">
          <a:xfrm>
            <a:off x="0" y="30585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5271" name="Rectangle 7"/>
          <p:cNvSpPr>
            <a:spLocks noChangeArrowheads="1"/>
          </p:cNvSpPr>
          <p:nvPr/>
        </p:nvSpPr>
        <p:spPr bwMode="auto">
          <a:xfrm>
            <a:off x="0" y="30776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5272" name="Rectangle 8"/>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767960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530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ChangeArrowheads="1"/>
          </p:cNvSpPr>
          <p:nvPr>
            <p:ph type="title"/>
          </p:nvPr>
        </p:nvSpPr>
        <p:spPr/>
        <p:txBody>
          <a:bodyPr/>
          <a:lstStyle/>
          <a:p>
            <a:pPr algn="ctr"/>
            <a:r>
              <a:rPr lang="zh-CN" altLang="en-US" dirty="0"/>
              <a:t>默认路由 </a:t>
            </a:r>
            <a:r>
              <a:rPr lang="en-US" altLang="zh-CN" dirty="0"/>
              <a:t>(default route)</a:t>
            </a:r>
          </a:p>
        </p:txBody>
      </p:sp>
      <p:sp>
        <p:nvSpPr>
          <p:cNvPr id="980995" name="Rectangle 3"/>
          <p:cNvSpPr>
            <a:spLocks noGrp="1" noChangeArrowheads="1"/>
          </p:cNvSpPr>
          <p:nvPr>
            <p:ph idx="1"/>
          </p:nvPr>
        </p:nvSpPr>
        <p:spPr/>
        <p:txBody>
          <a:bodyPr/>
          <a:lstStyle/>
          <a:p>
            <a:pPr>
              <a:lnSpc>
                <a:spcPct val="100000"/>
              </a:lnSpc>
            </a:pPr>
            <a:r>
              <a:rPr lang="zh-CN" altLang="en-US" dirty="0"/>
              <a:t>路由器还可采用</a:t>
            </a:r>
            <a:r>
              <a:rPr lang="zh-CN" altLang="en-US" dirty="0">
                <a:solidFill>
                  <a:srgbClr val="FF0000"/>
                </a:solidFill>
              </a:rPr>
              <a:t>默认路由</a:t>
            </a:r>
            <a:r>
              <a:rPr lang="zh-CN" altLang="en-US" dirty="0"/>
              <a:t>以</a:t>
            </a:r>
            <a:r>
              <a:rPr lang="zh-CN" altLang="en-US" dirty="0">
                <a:solidFill>
                  <a:srgbClr val="FF0000"/>
                </a:solidFill>
              </a:rPr>
              <a:t>减少路由表所占用的空间和搜索路由表所用的时间。</a:t>
            </a:r>
          </a:p>
          <a:p>
            <a:pPr>
              <a:lnSpc>
                <a:spcPct val="100000"/>
              </a:lnSpc>
            </a:pPr>
            <a:r>
              <a:rPr lang="zh-CN" altLang="en-US" dirty="0"/>
              <a:t>这种转发方式在一个网络只有很少的对外连接时是很有用的。</a:t>
            </a:r>
          </a:p>
          <a:p>
            <a:pPr>
              <a:lnSpc>
                <a:spcPct val="100000"/>
              </a:lnSpc>
            </a:pPr>
            <a:r>
              <a:rPr lang="zh-CN" altLang="en-US" dirty="0"/>
              <a:t>默认路由在主机发送 </a:t>
            </a:r>
            <a:r>
              <a:rPr lang="en-US" altLang="zh-CN" dirty="0"/>
              <a:t>IP </a:t>
            </a:r>
            <a:r>
              <a:rPr lang="zh-CN" altLang="en-US" dirty="0"/>
              <a:t>数据报时往往更能显示出它的好处。</a:t>
            </a:r>
          </a:p>
          <a:p>
            <a:pPr>
              <a:lnSpc>
                <a:spcPct val="100000"/>
              </a:lnSpc>
            </a:pPr>
            <a:r>
              <a:rPr lang="zh-CN" altLang="en-US" dirty="0"/>
              <a:t>如果一个主机连接在一个小网络上，而这个网络只用一个路由器和互联网连接，那么在这种情况下使用默认路由是非常合适的。 </a:t>
            </a:r>
          </a:p>
        </p:txBody>
      </p:sp>
    </p:spTree>
    <p:extLst>
      <p:ext uri="{BB962C8B-B14F-4D97-AF65-F5344CB8AC3E}">
        <p14:creationId xmlns:p14="http://schemas.microsoft.com/office/powerpoint/2010/main" val="3282080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4" name="Line 4"/>
          <p:cNvSpPr>
            <a:spLocks noChangeShapeType="1"/>
          </p:cNvSpPr>
          <p:nvPr/>
        </p:nvSpPr>
        <p:spPr bwMode="auto">
          <a:xfrm flipV="1">
            <a:off x="5558367" y="3008857"/>
            <a:ext cx="748110" cy="3730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83045" name="Line 5"/>
          <p:cNvSpPr>
            <a:spLocks noChangeShapeType="1"/>
          </p:cNvSpPr>
          <p:nvPr/>
        </p:nvSpPr>
        <p:spPr bwMode="auto">
          <a:xfrm flipV="1">
            <a:off x="5025231" y="3473994"/>
            <a:ext cx="428229" cy="373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83046" name="Line 6"/>
          <p:cNvSpPr>
            <a:spLocks noChangeShapeType="1"/>
          </p:cNvSpPr>
          <p:nvPr/>
        </p:nvSpPr>
        <p:spPr bwMode="auto">
          <a:xfrm flipV="1">
            <a:off x="5365750" y="4085183"/>
            <a:ext cx="1226212" cy="222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83047" name="Line 7"/>
          <p:cNvSpPr>
            <a:spLocks noChangeShapeType="1"/>
          </p:cNvSpPr>
          <p:nvPr/>
        </p:nvSpPr>
        <p:spPr bwMode="auto">
          <a:xfrm flipH="1">
            <a:off x="3958960" y="4218532"/>
            <a:ext cx="639763" cy="6524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83048" name="Line 8"/>
          <p:cNvSpPr>
            <a:spLocks noChangeShapeType="1"/>
          </p:cNvSpPr>
          <p:nvPr/>
        </p:nvSpPr>
        <p:spPr bwMode="auto">
          <a:xfrm>
            <a:off x="5025232" y="4310607"/>
            <a:ext cx="319881" cy="6524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983049" name="Line 9"/>
          <p:cNvSpPr>
            <a:spLocks noChangeShapeType="1"/>
          </p:cNvSpPr>
          <p:nvPr/>
        </p:nvSpPr>
        <p:spPr bwMode="auto">
          <a:xfrm flipV="1">
            <a:off x="3530733" y="4126458"/>
            <a:ext cx="854736" cy="920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pic>
        <p:nvPicPr>
          <p:cNvPr id="983069" name="Picture 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73341" y="3994694"/>
            <a:ext cx="557213"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983071" name="Text Box 31"/>
          <p:cNvSpPr txBox="1">
            <a:spLocks noChangeArrowheads="1"/>
          </p:cNvSpPr>
          <p:nvPr/>
        </p:nvSpPr>
        <p:spPr bwMode="auto">
          <a:xfrm>
            <a:off x="5836973" y="3620045"/>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1</a:t>
            </a:r>
          </a:p>
        </p:txBody>
      </p:sp>
      <p:graphicFrame>
        <p:nvGraphicFramePr>
          <p:cNvPr id="983072" name="Object 32"/>
          <p:cNvGraphicFramePr>
            <a:graphicFrameLocks noChangeAspect="1"/>
          </p:cNvGraphicFramePr>
          <p:nvPr>
            <p:extLst>
              <p:ext uri="{D42A27DB-BD31-4B8C-83A1-F6EECF244321}">
                <p14:modId xmlns:p14="http://schemas.microsoft.com/office/powerpoint/2010/main" val="2542142939"/>
              </p:ext>
            </p:extLst>
          </p:nvPr>
        </p:nvGraphicFramePr>
        <p:xfrm>
          <a:off x="6519863" y="3335338"/>
          <a:ext cx="3306762" cy="1963737"/>
        </p:xfrm>
        <a:graphic>
          <a:graphicData uri="http://schemas.openxmlformats.org/presentationml/2006/ole">
            <mc:AlternateContent xmlns:mc="http://schemas.openxmlformats.org/markup-compatibility/2006">
              <mc:Choice xmlns:v="urn:schemas-microsoft-com:vml" Requires="v">
                <p:oleObj spid="_x0000_s10247" name="Visio" r:id="rId5" imgW="1689885" imgH="964337" progId="">
                  <p:embed/>
                </p:oleObj>
              </mc:Choice>
              <mc:Fallback>
                <p:oleObj name="Visio" r:id="rId5" imgW="1689885" imgH="964337"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9863" y="3335338"/>
                        <a:ext cx="3306762" cy="1963737"/>
                      </a:xfrm>
                      <a:prstGeom prst="rect">
                        <a:avLst/>
                      </a:prstGeom>
                      <a:noFill/>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073" name="Text Box 33"/>
          <p:cNvSpPr txBox="1">
            <a:spLocks noChangeArrowheads="1"/>
          </p:cNvSpPr>
          <p:nvPr/>
        </p:nvSpPr>
        <p:spPr bwMode="auto">
          <a:xfrm>
            <a:off x="7587721" y="3980407"/>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latin typeface="+mn-lt"/>
                <a:ea typeface="黑体" pitchFamily="2" charset="-122"/>
              </a:rPr>
              <a:t>互联网</a:t>
            </a:r>
            <a:endParaRPr lang="zh-CN" altLang="en-US" sz="2400" b="1" baseline="-25000" dirty="0">
              <a:solidFill>
                <a:srgbClr val="0000CC"/>
              </a:solidFill>
              <a:latin typeface="+mn-lt"/>
              <a:ea typeface="黑体" pitchFamily="2" charset="-122"/>
            </a:endParaRPr>
          </a:p>
        </p:txBody>
      </p:sp>
      <p:pic>
        <p:nvPicPr>
          <p:cNvPr id="983074" name="Picture 34"/>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33579" y="4775744"/>
            <a:ext cx="488421"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3080" name="Text Box 40"/>
          <p:cNvSpPr txBox="1">
            <a:spLocks noChangeArrowheads="1"/>
          </p:cNvSpPr>
          <p:nvPr/>
        </p:nvSpPr>
        <p:spPr bwMode="auto">
          <a:xfrm>
            <a:off x="987202" y="2915194"/>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CC"/>
                </a:solidFill>
                <a:latin typeface="+mn-lt"/>
                <a:ea typeface="黑体" pitchFamily="2" charset="-122"/>
              </a:rPr>
              <a:t>路由表</a:t>
            </a:r>
            <a:endParaRPr lang="zh-CN" altLang="en-US" sz="2400" b="1" baseline="-25000">
              <a:solidFill>
                <a:srgbClr val="0000CC"/>
              </a:solidFill>
              <a:latin typeface="+mn-lt"/>
              <a:ea typeface="黑体" pitchFamily="2" charset="-122"/>
            </a:endParaRPr>
          </a:p>
        </p:txBody>
      </p:sp>
      <p:sp>
        <p:nvSpPr>
          <p:cNvPr id="983081" name="Freeform 41"/>
          <p:cNvSpPr>
            <a:spLocks/>
          </p:cNvSpPr>
          <p:nvPr/>
        </p:nvSpPr>
        <p:spPr bwMode="auto">
          <a:xfrm>
            <a:off x="2720752" y="3426369"/>
            <a:ext cx="689596" cy="1462088"/>
          </a:xfrm>
          <a:custGeom>
            <a:avLst/>
            <a:gdLst>
              <a:gd name="T0" fmla="*/ 4 w 368"/>
              <a:gd name="T1" fmla="*/ 0 h 524"/>
              <a:gd name="T2" fmla="*/ 368 w 368"/>
              <a:gd name="T3" fmla="*/ 256 h 524"/>
              <a:gd name="T4" fmla="*/ 367 w 368"/>
              <a:gd name="T5" fmla="*/ 277 h 524"/>
              <a:gd name="T6" fmla="*/ 0 w 368"/>
              <a:gd name="T7" fmla="*/ 524 h 524"/>
              <a:gd name="T8" fmla="*/ 4 w 368"/>
              <a:gd name="T9" fmla="*/ 0 h 524"/>
            </a:gdLst>
            <a:ahLst/>
            <a:cxnLst>
              <a:cxn ang="0">
                <a:pos x="T0" y="T1"/>
              </a:cxn>
              <a:cxn ang="0">
                <a:pos x="T2" y="T3"/>
              </a:cxn>
              <a:cxn ang="0">
                <a:pos x="T4" y="T5"/>
              </a:cxn>
              <a:cxn ang="0">
                <a:pos x="T6" y="T7"/>
              </a:cxn>
              <a:cxn ang="0">
                <a:pos x="T8" y="T9"/>
              </a:cxn>
            </a:cxnLst>
            <a:rect l="0" t="0" r="r" b="b"/>
            <a:pathLst>
              <a:path w="368" h="524">
                <a:moveTo>
                  <a:pt x="4" y="0"/>
                </a:moveTo>
                <a:lnTo>
                  <a:pt x="368" y="256"/>
                </a:lnTo>
                <a:lnTo>
                  <a:pt x="367" y="277"/>
                </a:lnTo>
                <a:lnTo>
                  <a:pt x="0" y="524"/>
                </a:lnTo>
                <a:lnTo>
                  <a:pt x="4" y="0"/>
                </a:lnTo>
                <a:close/>
              </a:path>
            </a:pathLst>
          </a:custGeom>
          <a:gradFill>
            <a:gsLst>
              <a:gs pos="0">
                <a:srgbClr val="FFFF66"/>
              </a:gs>
              <a:gs pos="100000">
                <a:schemeClr val="bg1">
                  <a:lumMod val="65000"/>
                </a:schemeClr>
              </a:gs>
            </a:gsLst>
            <a:lin ang="0" scaled="0"/>
          </a:gradFill>
          <a:ln>
            <a:noFill/>
          </a:ln>
          <a:effectLst/>
          <a:extLst/>
        </p:spPr>
        <p:txBody>
          <a:bodyPr/>
          <a:lstStyle/>
          <a:p>
            <a:endParaRPr lang="zh-CN" altLang="en-US" b="1">
              <a:solidFill>
                <a:srgbClr val="0000CC"/>
              </a:solidFill>
              <a:latin typeface="+mn-lt"/>
              <a:ea typeface="黑体" pitchFamily="2" charset="-122"/>
            </a:endParaRPr>
          </a:p>
        </p:txBody>
      </p:sp>
      <p:pic>
        <p:nvPicPr>
          <p:cNvPr id="983082" name="Picture 4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19198" y="3847057"/>
            <a:ext cx="488421"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3083" name="Picture 4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45706" y="4683669"/>
            <a:ext cx="488421"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83084" name="Group 44"/>
          <p:cNvGrpSpPr>
            <a:grpSpLocks/>
          </p:cNvGrpSpPr>
          <p:nvPr/>
        </p:nvGrpSpPr>
        <p:grpSpPr bwMode="auto">
          <a:xfrm>
            <a:off x="5773341" y="2637383"/>
            <a:ext cx="1183217" cy="701675"/>
            <a:chOff x="1776" y="2768"/>
            <a:chExt cx="1824" cy="736"/>
          </a:xfrm>
          <a:solidFill>
            <a:schemeClr val="bg1">
              <a:lumMod val="75000"/>
            </a:schemeClr>
          </a:solidFill>
        </p:grpSpPr>
        <p:grpSp>
          <p:nvGrpSpPr>
            <p:cNvPr id="983085" name="Group 45"/>
            <p:cNvGrpSpPr>
              <a:grpSpLocks/>
            </p:cNvGrpSpPr>
            <p:nvPr/>
          </p:nvGrpSpPr>
          <p:grpSpPr bwMode="auto">
            <a:xfrm>
              <a:off x="1787" y="2783"/>
              <a:ext cx="1813" cy="721"/>
              <a:chOff x="1787" y="2783"/>
              <a:chExt cx="1813" cy="721"/>
            </a:xfrm>
            <a:grpFill/>
          </p:grpSpPr>
          <p:sp>
            <p:nvSpPr>
              <p:cNvPr id="983086" name="Oval 46"/>
              <p:cNvSpPr>
                <a:spLocks noChangeArrowheads="1"/>
              </p:cNvSpPr>
              <p:nvPr/>
            </p:nvSpPr>
            <p:spPr bwMode="auto">
              <a:xfrm>
                <a:off x="2413" y="2783"/>
                <a:ext cx="780"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983087" name="Oval 47"/>
              <p:cNvSpPr>
                <a:spLocks noChangeArrowheads="1"/>
              </p:cNvSpPr>
              <p:nvPr/>
            </p:nvSpPr>
            <p:spPr bwMode="auto">
              <a:xfrm>
                <a:off x="1974" y="2863"/>
                <a:ext cx="593"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983088" name="Oval 48"/>
              <p:cNvSpPr>
                <a:spLocks noChangeArrowheads="1"/>
              </p:cNvSpPr>
              <p:nvPr/>
            </p:nvSpPr>
            <p:spPr bwMode="auto">
              <a:xfrm>
                <a:off x="1787" y="3045"/>
                <a:ext cx="396" cy="23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983089" name="Oval 49"/>
              <p:cNvSpPr>
                <a:spLocks noChangeArrowheads="1"/>
              </p:cNvSpPr>
              <p:nvPr/>
            </p:nvSpPr>
            <p:spPr bwMode="auto">
              <a:xfrm>
                <a:off x="1908" y="3154"/>
                <a:ext cx="604" cy="2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983090" name="Oval 50"/>
              <p:cNvSpPr>
                <a:spLocks noChangeArrowheads="1"/>
              </p:cNvSpPr>
              <p:nvPr/>
            </p:nvSpPr>
            <p:spPr bwMode="auto">
              <a:xfrm>
                <a:off x="2347" y="3198"/>
                <a:ext cx="912" cy="30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983091" name="Oval 51"/>
              <p:cNvSpPr>
                <a:spLocks noChangeArrowheads="1"/>
              </p:cNvSpPr>
              <p:nvPr/>
            </p:nvSpPr>
            <p:spPr bwMode="auto">
              <a:xfrm>
                <a:off x="2941" y="2870"/>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983092" name="Oval 52"/>
              <p:cNvSpPr>
                <a:spLocks noChangeArrowheads="1"/>
              </p:cNvSpPr>
              <p:nvPr/>
            </p:nvSpPr>
            <p:spPr bwMode="auto">
              <a:xfrm>
                <a:off x="3029" y="3023"/>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983093" name="Oval 53"/>
              <p:cNvSpPr>
                <a:spLocks noChangeArrowheads="1"/>
              </p:cNvSpPr>
              <p:nvPr/>
            </p:nvSpPr>
            <p:spPr bwMode="auto">
              <a:xfrm>
                <a:off x="2974" y="3074"/>
                <a:ext cx="571"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983094" name="Oval 54"/>
              <p:cNvSpPr>
                <a:spLocks noChangeArrowheads="1"/>
              </p:cNvSpPr>
              <p:nvPr/>
            </p:nvSpPr>
            <p:spPr bwMode="auto">
              <a:xfrm>
                <a:off x="2117" y="2957"/>
                <a:ext cx="1175"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sp>
          <p:nvSpPr>
            <p:cNvPr id="983095" name="Oval 55"/>
            <p:cNvSpPr>
              <a:spLocks noChangeArrowheads="1"/>
            </p:cNvSpPr>
            <p:nvPr/>
          </p:nvSpPr>
          <p:spPr bwMode="auto">
            <a:xfrm>
              <a:off x="2402" y="2768"/>
              <a:ext cx="780"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983096" name="Oval 56"/>
            <p:cNvSpPr>
              <a:spLocks noChangeArrowheads="1"/>
            </p:cNvSpPr>
            <p:nvPr/>
          </p:nvSpPr>
          <p:spPr bwMode="auto">
            <a:xfrm>
              <a:off x="1963" y="2848"/>
              <a:ext cx="593" cy="2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983097" name="Oval 57"/>
            <p:cNvSpPr>
              <a:spLocks noChangeArrowheads="1"/>
            </p:cNvSpPr>
            <p:nvPr/>
          </p:nvSpPr>
          <p:spPr bwMode="auto">
            <a:xfrm>
              <a:off x="1776" y="3030"/>
              <a:ext cx="396" cy="2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983098" name="Oval 58"/>
            <p:cNvSpPr>
              <a:spLocks noChangeArrowheads="1"/>
            </p:cNvSpPr>
            <p:nvPr/>
          </p:nvSpPr>
          <p:spPr bwMode="auto">
            <a:xfrm>
              <a:off x="1897" y="3140"/>
              <a:ext cx="604" cy="2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983099" name="Oval 59"/>
            <p:cNvSpPr>
              <a:spLocks noChangeArrowheads="1"/>
            </p:cNvSpPr>
            <p:nvPr/>
          </p:nvSpPr>
          <p:spPr bwMode="auto">
            <a:xfrm>
              <a:off x="2336" y="3183"/>
              <a:ext cx="912" cy="30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983100" name="Oval 60"/>
            <p:cNvSpPr>
              <a:spLocks noChangeArrowheads="1"/>
            </p:cNvSpPr>
            <p:nvPr/>
          </p:nvSpPr>
          <p:spPr bwMode="auto">
            <a:xfrm>
              <a:off x="2930" y="2855"/>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983101" name="Oval 61"/>
            <p:cNvSpPr>
              <a:spLocks noChangeArrowheads="1"/>
            </p:cNvSpPr>
            <p:nvPr/>
          </p:nvSpPr>
          <p:spPr bwMode="auto">
            <a:xfrm>
              <a:off x="3018" y="3008"/>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983102" name="Oval 62"/>
            <p:cNvSpPr>
              <a:spLocks noChangeArrowheads="1"/>
            </p:cNvSpPr>
            <p:nvPr/>
          </p:nvSpPr>
          <p:spPr bwMode="auto">
            <a:xfrm>
              <a:off x="2963" y="3059"/>
              <a:ext cx="571"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983103" name="Oval 63"/>
            <p:cNvSpPr>
              <a:spLocks noChangeArrowheads="1"/>
            </p:cNvSpPr>
            <p:nvPr/>
          </p:nvSpPr>
          <p:spPr bwMode="auto">
            <a:xfrm>
              <a:off x="2106" y="2943"/>
              <a:ext cx="1175"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sp>
        <p:nvSpPr>
          <p:cNvPr id="983104" name="Text Box 64"/>
          <p:cNvSpPr txBox="1">
            <a:spLocks noChangeArrowheads="1"/>
          </p:cNvSpPr>
          <p:nvPr/>
        </p:nvSpPr>
        <p:spPr bwMode="auto">
          <a:xfrm>
            <a:off x="6081184" y="2727870"/>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CC"/>
                </a:solidFill>
                <a:latin typeface="+mn-lt"/>
                <a:ea typeface="黑体" pitchFamily="2" charset="-122"/>
              </a:rPr>
              <a:t>N</a:t>
            </a:r>
            <a:r>
              <a:rPr lang="en-US" altLang="zh-CN" sz="2000" b="1" baseline="-25000">
                <a:solidFill>
                  <a:srgbClr val="0000CC"/>
                </a:solidFill>
                <a:latin typeface="+mn-lt"/>
                <a:ea typeface="黑体" pitchFamily="2" charset="-122"/>
              </a:rPr>
              <a:t>2</a:t>
            </a:r>
          </a:p>
        </p:txBody>
      </p:sp>
      <p:pic>
        <p:nvPicPr>
          <p:cNvPr id="983105" name="Picture 6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8485" y="3289845"/>
            <a:ext cx="558933"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983106" name="Text Box 66"/>
          <p:cNvSpPr txBox="1">
            <a:spLocks noChangeArrowheads="1"/>
          </p:cNvSpPr>
          <p:nvPr/>
        </p:nvSpPr>
        <p:spPr bwMode="auto">
          <a:xfrm>
            <a:off x="4982237" y="2875508"/>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CC"/>
                </a:solidFill>
                <a:latin typeface="+mn-lt"/>
                <a:ea typeface="黑体" pitchFamily="2" charset="-122"/>
              </a:rPr>
              <a:t>R</a:t>
            </a:r>
            <a:r>
              <a:rPr lang="en-US" altLang="zh-CN" sz="2000" b="1" baseline="-25000">
                <a:solidFill>
                  <a:srgbClr val="0000CC"/>
                </a:solidFill>
                <a:latin typeface="+mn-lt"/>
                <a:ea typeface="黑体" pitchFamily="2" charset="-122"/>
              </a:rPr>
              <a:t>2</a:t>
            </a:r>
          </a:p>
        </p:txBody>
      </p:sp>
      <p:sp>
        <p:nvSpPr>
          <p:cNvPr id="983109" name="Text Box 69"/>
          <p:cNvSpPr txBox="1">
            <a:spLocks noChangeArrowheads="1"/>
          </p:cNvSpPr>
          <p:nvPr/>
        </p:nvSpPr>
        <p:spPr bwMode="auto">
          <a:xfrm>
            <a:off x="776536" y="1211268"/>
            <a:ext cx="4774282" cy="1569660"/>
          </a:xfrm>
          <a:prstGeom prst="rect">
            <a:avLst/>
          </a:prstGeom>
          <a:solidFill>
            <a:srgbClr val="66FF66"/>
          </a:solidFill>
          <a:ln>
            <a:solidFill>
              <a:srgbClr val="000099"/>
            </a:solidFill>
          </a:ln>
          <a:effectLst/>
          <a:extLst/>
        </p:spPr>
        <p:txBody>
          <a:bodyPr wrap="square">
            <a:spAutoFit/>
          </a:bodyPr>
          <a:lstStyle/>
          <a:p>
            <a:pPr algn="ctr"/>
            <a:r>
              <a:rPr lang="zh-CN" altLang="en-US" sz="2400" b="1" dirty="0">
                <a:solidFill>
                  <a:srgbClr val="000066"/>
                </a:solidFill>
                <a:latin typeface="+mn-lt"/>
                <a:ea typeface="黑体" pitchFamily="2" charset="-122"/>
              </a:rPr>
              <a:t>只要目的网络不是 </a:t>
            </a:r>
            <a:r>
              <a:rPr lang="en-US" altLang="zh-CN" sz="2400" b="1" dirty="0">
                <a:solidFill>
                  <a:srgbClr val="000066"/>
                </a:solidFill>
                <a:latin typeface="+mn-lt"/>
                <a:ea typeface="黑体" pitchFamily="2" charset="-122"/>
              </a:rPr>
              <a:t>N</a:t>
            </a:r>
            <a:r>
              <a:rPr lang="en-US" altLang="zh-CN" sz="2400" b="1" baseline="-25000" dirty="0">
                <a:solidFill>
                  <a:srgbClr val="000066"/>
                </a:solidFill>
                <a:latin typeface="+mn-lt"/>
                <a:ea typeface="黑体" pitchFamily="2" charset="-122"/>
              </a:rPr>
              <a:t>1 </a:t>
            </a:r>
            <a:r>
              <a:rPr lang="zh-CN" altLang="en-US" sz="2400" b="1" dirty="0">
                <a:solidFill>
                  <a:srgbClr val="000066"/>
                </a:solidFill>
                <a:latin typeface="+mn-lt"/>
                <a:ea typeface="黑体" pitchFamily="2" charset="-122"/>
              </a:rPr>
              <a:t>和 </a:t>
            </a:r>
            <a:r>
              <a:rPr lang="en-US" altLang="zh-CN" sz="2400" b="1" dirty="0">
                <a:solidFill>
                  <a:srgbClr val="000066"/>
                </a:solidFill>
                <a:latin typeface="+mn-lt"/>
                <a:ea typeface="黑体" pitchFamily="2" charset="-122"/>
              </a:rPr>
              <a:t>N</a:t>
            </a:r>
            <a:r>
              <a:rPr lang="en-US" altLang="zh-CN" sz="2400" b="1" baseline="-25000" dirty="0">
                <a:solidFill>
                  <a:srgbClr val="000066"/>
                </a:solidFill>
                <a:latin typeface="+mn-lt"/>
                <a:ea typeface="黑体" pitchFamily="2" charset="-122"/>
              </a:rPr>
              <a:t>2</a:t>
            </a:r>
            <a:r>
              <a:rPr lang="zh-CN" altLang="en-US" sz="2400" b="1" dirty="0">
                <a:solidFill>
                  <a:srgbClr val="000066"/>
                </a:solidFill>
                <a:latin typeface="+mn-lt"/>
                <a:ea typeface="黑体" pitchFamily="2" charset="-122"/>
              </a:rPr>
              <a:t>，</a:t>
            </a:r>
            <a:endParaRPr lang="en-US" altLang="zh-CN" sz="2400" b="1" dirty="0">
              <a:solidFill>
                <a:srgbClr val="000066"/>
              </a:solidFill>
              <a:latin typeface="+mn-lt"/>
              <a:ea typeface="黑体" pitchFamily="2" charset="-122"/>
            </a:endParaRPr>
          </a:p>
          <a:p>
            <a:pPr algn="ctr"/>
            <a:r>
              <a:rPr lang="zh-CN" altLang="en-US" sz="2400" b="1" dirty="0">
                <a:solidFill>
                  <a:srgbClr val="000066"/>
                </a:solidFill>
                <a:latin typeface="+mn-lt"/>
                <a:ea typeface="黑体" pitchFamily="2" charset="-122"/>
              </a:rPr>
              <a:t>就一律选择默认路由，</a:t>
            </a:r>
          </a:p>
          <a:p>
            <a:pPr algn="ctr"/>
            <a:r>
              <a:rPr lang="zh-CN" altLang="en-US" sz="2400" b="1" dirty="0">
                <a:solidFill>
                  <a:srgbClr val="000066"/>
                </a:solidFill>
                <a:latin typeface="+mn-lt"/>
                <a:ea typeface="黑体" pitchFamily="2" charset="-122"/>
              </a:rPr>
              <a:t>把数据报先间接交付路由器 </a:t>
            </a:r>
            <a:r>
              <a:rPr lang="en-US" altLang="zh-CN" sz="2400" b="1" dirty="0">
                <a:solidFill>
                  <a:srgbClr val="000066"/>
                </a:solidFill>
                <a:latin typeface="+mn-lt"/>
                <a:ea typeface="黑体" pitchFamily="2" charset="-122"/>
              </a:rPr>
              <a:t>R</a:t>
            </a:r>
            <a:r>
              <a:rPr lang="en-US" altLang="zh-CN" sz="2400" b="1" baseline="-25000" dirty="0">
                <a:solidFill>
                  <a:srgbClr val="000066"/>
                </a:solidFill>
                <a:latin typeface="+mn-lt"/>
                <a:ea typeface="黑体" pitchFamily="2" charset="-122"/>
              </a:rPr>
              <a:t>1</a:t>
            </a:r>
            <a:r>
              <a:rPr lang="zh-CN" altLang="en-US" sz="2400" b="1" dirty="0">
                <a:solidFill>
                  <a:srgbClr val="000066"/>
                </a:solidFill>
                <a:latin typeface="+mn-lt"/>
                <a:ea typeface="黑体" pitchFamily="2" charset="-122"/>
              </a:rPr>
              <a:t>，</a:t>
            </a:r>
          </a:p>
          <a:p>
            <a:pPr algn="ctr"/>
            <a:r>
              <a:rPr lang="zh-CN" altLang="en-US" sz="2400" b="1" dirty="0">
                <a:solidFill>
                  <a:srgbClr val="000066"/>
                </a:solidFill>
                <a:latin typeface="+mn-lt"/>
                <a:ea typeface="黑体" pitchFamily="2" charset="-122"/>
              </a:rPr>
              <a:t>让 </a:t>
            </a:r>
            <a:r>
              <a:rPr lang="en-US" altLang="zh-CN" sz="2400" b="1" dirty="0">
                <a:solidFill>
                  <a:srgbClr val="000066"/>
                </a:solidFill>
                <a:latin typeface="+mn-lt"/>
                <a:ea typeface="黑体" pitchFamily="2" charset="-122"/>
              </a:rPr>
              <a:t>R</a:t>
            </a:r>
            <a:r>
              <a:rPr lang="en-US" altLang="zh-CN" sz="2400" b="1" baseline="-25000" dirty="0">
                <a:solidFill>
                  <a:srgbClr val="000066"/>
                </a:solidFill>
                <a:latin typeface="+mn-lt"/>
                <a:ea typeface="黑体" pitchFamily="2" charset="-122"/>
              </a:rPr>
              <a:t>1 </a:t>
            </a:r>
            <a:r>
              <a:rPr lang="zh-CN" altLang="en-US" sz="2400" b="1" dirty="0">
                <a:solidFill>
                  <a:srgbClr val="000066"/>
                </a:solidFill>
                <a:latin typeface="+mn-lt"/>
                <a:ea typeface="黑体" pitchFamily="2" charset="-122"/>
              </a:rPr>
              <a:t>再转发给下一个路由器。 </a:t>
            </a:r>
          </a:p>
        </p:txBody>
      </p:sp>
      <p:sp>
        <p:nvSpPr>
          <p:cNvPr id="2" name="标题 1"/>
          <p:cNvSpPr>
            <a:spLocks noGrp="1"/>
          </p:cNvSpPr>
          <p:nvPr>
            <p:ph type="title"/>
          </p:nvPr>
        </p:nvSpPr>
        <p:spPr/>
        <p:txBody>
          <a:bodyPr/>
          <a:lstStyle/>
          <a:p>
            <a:pPr algn="ctr"/>
            <a:r>
              <a:rPr lang="zh-CN" altLang="en-US" dirty="0"/>
              <a:t>默认路由举例</a:t>
            </a:r>
          </a:p>
        </p:txBody>
      </p:sp>
      <p:grpSp>
        <p:nvGrpSpPr>
          <p:cNvPr id="68" name="Group 44"/>
          <p:cNvGrpSpPr>
            <a:grpSpLocks/>
          </p:cNvGrpSpPr>
          <p:nvPr/>
        </p:nvGrpSpPr>
        <p:grpSpPr bwMode="auto">
          <a:xfrm>
            <a:off x="4089597" y="3572419"/>
            <a:ext cx="1439467" cy="917947"/>
            <a:chOff x="1776" y="2768"/>
            <a:chExt cx="1824" cy="736"/>
          </a:xfrm>
          <a:solidFill>
            <a:schemeClr val="bg1">
              <a:lumMod val="75000"/>
            </a:schemeClr>
          </a:solidFill>
        </p:grpSpPr>
        <p:grpSp>
          <p:nvGrpSpPr>
            <p:cNvPr id="69" name="Group 45"/>
            <p:cNvGrpSpPr>
              <a:grpSpLocks/>
            </p:cNvGrpSpPr>
            <p:nvPr/>
          </p:nvGrpSpPr>
          <p:grpSpPr bwMode="auto">
            <a:xfrm>
              <a:off x="1787" y="2783"/>
              <a:ext cx="1813" cy="721"/>
              <a:chOff x="1787" y="2783"/>
              <a:chExt cx="1813" cy="721"/>
            </a:xfrm>
            <a:grpFill/>
          </p:grpSpPr>
          <p:sp>
            <p:nvSpPr>
              <p:cNvPr id="79" name="Oval 46"/>
              <p:cNvSpPr>
                <a:spLocks noChangeArrowheads="1"/>
              </p:cNvSpPr>
              <p:nvPr/>
            </p:nvSpPr>
            <p:spPr bwMode="auto">
              <a:xfrm>
                <a:off x="2413" y="2783"/>
                <a:ext cx="780"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80" name="Oval 47"/>
              <p:cNvSpPr>
                <a:spLocks noChangeArrowheads="1"/>
              </p:cNvSpPr>
              <p:nvPr/>
            </p:nvSpPr>
            <p:spPr bwMode="auto">
              <a:xfrm>
                <a:off x="1974" y="2863"/>
                <a:ext cx="593"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81" name="Oval 48"/>
              <p:cNvSpPr>
                <a:spLocks noChangeArrowheads="1"/>
              </p:cNvSpPr>
              <p:nvPr/>
            </p:nvSpPr>
            <p:spPr bwMode="auto">
              <a:xfrm>
                <a:off x="1787" y="3045"/>
                <a:ext cx="396" cy="23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82" name="Oval 49"/>
              <p:cNvSpPr>
                <a:spLocks noChangeArrowheads="1"/>
              </p:cNvSpPr>
              <p:nvPr/>
            </p:nvSpPr>
            <p:spPr bwMode="auto">
              <a:xfrm>
                <a:off x="1908" y="3154"/>
                <a:ext cx="604" cy="2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83" name="Oval 50"/>
              <p:cNvSpPr>
                <a:spLocks noChangeArrowheads="1"/>
              </p:cNvSpPr>
              <p:nvPr/>
            </p:nvSpPr>
            <p:spPr bwMode="auto">
              <a:xfrm>
                <a:off x="2347" y="3198"/>
                <a:ext cx="912" cy="30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84" name="Oval 51"/>
              <p:cNvSpPr>
                <a:spLocks noChangeArrowheads="1"/>
              </p:cNvSpPr>
              <p:nvPr/>
            </p:nvSpPr>
            <p:spPr bwMode="auto">
              <a:xfrm>
                <a:off x="2941" y="2870"/>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85" name="Oval 52"/>
              <p:cNvSpPr>
                <a:spLocks noChangeArrowheads="1"/>
              </p:cNvSpPr>
              <p:nvPr/>
            </p:nvSpPr>
            <p:spPr bwMode="auto">
              <a:xfrm>
                <a:off x="3029" y="3023"/>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86" name="Oval 53"/>
              <p:cNvSpPr>
                <a:spLocks noChangeArrowheads="1"/>
              </p:cNvSpPr>
              <p:nvPr/>
            </p:nvSpPr>
            <p:spPr bwMode="auto">
              <a:xfrm>
                <a:off x="2974" y="3074"/>
                <a:ext cx="571"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87" name="Oval 54"/>
              <p:cNvSpPr>
                <a:spLocks noChangeArrowheads="1"/>
              </p:cNvSpPr>
              <p:nvPr/>
            </p:nvSpPr>
            <p:spPr bwMode="auto">
              <a:xfrm>
                <a:off x="2117" y="2957"/>
                <a:ext cx="1175"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sp>
          <p:nvSpPr>
            <p:cNvPr id="70" name="Oval 55"/>
            <p:cNvSpPr>
              <a:spLocks noChangeArrowheads="1"/>
            </p:cNvSpPr>
            <p:nvPr/>
          </p:nvSpPr>
          <p:spPr bwMode="auto">
            <a:xfrm>
              <a:off x="2402" y="2768"/>
              <a:ext cx="780" cy="2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71" name="Oval 56"/>
            <p:cNvSpPr>
              <a:spLocks noChangeArrowheads="1"/>
            </p:cNvSpPr>
            <p:nvPr/>
          </p:nvSpPr>
          <p:spPr bwMode="auto">
            <a:xfrm>
              <a:off x="1963" y="2848"/>
              <a:ext cx="593" cy="29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72" name="Oval 57"/>
            <p:cNvSpPr>
              <a:spLocks noChangeArrowheads="1"/>
            </p:cNvSpPr>
            <p:nvPr/>
          </p:nvSpPr>
          <p:spPr bwMode="auto">
            <a:xfrm>
              <a:off x="1776" y="3030"/>
              <a:ext cx="396" cy="2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73" name="Oval 58"/>
            <p:cNvSpPr>
              <a:spLocks noChangeArrowheads="1"/>
            </p:cNvSpPr>
            <p:nvPr/>
          </p:nvSpPr>
          <p:spPr bwMode="auto">
            <a:xfrm>
              <a:off x="1897" y="3140"/>
              <a:ext cx="604" cy="25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74" name="Oval 59"/>
            <p:cNvSpPr>
              <a:spLocks noChangeArrowheads="1"/>
            </p:cNvSpPr>
            <p:nvPr/>
          </p:nvSpPr>
          <p:spPr bwMode="auto">
            <a:xfrm>
              <a:off x="2336" y="3183"/>
              <a:ext cx="912" cy="30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75" name="Oval 60"/>
            <p:cNvSpPr>
              <a:spLocks noChangeArrowheads="1"/>
            </p:cNvSpPr>
            <p:nvPr/>
          </p:nvSpPr>
          <p:spPr bwMode="auto">
            <a:xfrm>
              <a:off x="2930" y="2855"/>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76" name="Oval 61"/>
            <p:cNvSpPr>
              <a:spLocks noChangeArrowheads="1"/>
            </p:cNvSpPr>
            <p:nvPr/>
          </p:nvSpPr>
          <p:spPr bwMode="auto">
            <a:xfrm>
              <a:off x="3018" y="3008"/>
              <a:ext cx="571" cy="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77" name="Oval 62"/>
            <p:cNvSpPr>
              <a:spLocks noChangeArrowheads="1"/>
            </p:cNvSpPr>
            <p:nvPr/>
          </p:nvSpPr>
          <p:spPr bwMode="auto">
            <a:xfrm>
              <a:off x="2963" y="3059"/>
              <a:ext cx="571"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sp>
          <p:nvSpPr>
            <p:cNvPr id="78" name="Oval 63"/>
            <p:cNvSpPr>
              <a:spLocks noChangeArrowheads="1"/>
            </p:cNvSpPr>
            <p:nvPr/>
          </p:nvSpPr>
          <p:spPr bwMode="auto">
            <a:xfrm>
              <a:off x="2106" y="2943"/>
              <a:ext cx="1175" cy="3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CC"/>
                </a:solidFill>
                <a:latin typeface="+mn-lt"/>
                <a:ea typeface="黑体" pitchFamily="2" charset="-122"/>
              </a:endParaRPr>
            </a:p>
          </p:txBody>
        </p:sp>
      </p:grpSp>
      <p:sp>
        <p:nvSpPr>
          <p:cNvPr id="983070" name="Text Box 30"/>
          <p:cNvSpPr txBox="1">
            <a:spLocks noChangeArrowheads="1"/>
          </p:cNvSpPr>
          <p:nvPr/>
        </p:nvSpPr>
        <p:spPr bwMode="auto">
          <a:xfrm>
            <a:off x="4598723" y="3813719"/>
            <a:ext cx="4651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CC"/>
                </a:solidFill>
                <a:latin typeface="+mn-lt"/>
                <a:ea typeface="黑体" pitchFamily="2" charset="-122"/>
              </a:rPr>
              <a:t>N</a:t>
            </a:r>
            <a:r>
              <a:rPr lang="en-US" altLang="zh-CN" sz="2000" b="1" baseline="-25000">
                <a:solidFill>
                  <a:srgbClr val="0000CC"/>
                </a:solidFill>
                <a:latin typeface="+mn-lt"/>
                <a:ea typeface="黑体" pitchFamily="2" charset="-122"/>
              </a:rPr>
              <a:t>1</a:t>
            </a:r>
          </a:p>
        </p:txBody>
      </p:sp>
      <p:sp>
        <p:nvSpPr>
          <p:cNvPr id="3" name="矩形 2"/>
          <p:cNvSpPr/>
          <p:nvPr/>
        </p:nvSpPr>
        <p:spPr>
          <a:xfrm>
            <a:off x="2144688" y="5517232"/>
            <a:ext cx="6494399" cy="461665"/>
          </a:xfrm>
          <a:prstGeom prst="rect">
            <a:avLst/>
          </a:prstGeom>
        </p:spPr>
        <p:txBody>
          <a:bodyPr wrap="square">
            <a:spAutoFit/>
          </a:bodyPr>
          <a:lstStyle/>
          <a:p>
            <a:pPr algn="ctr"/>
            <a:r>
              <a:rPr lang="zh-CN" altLang="zh-CN" sz="2400" b="1" dirty="0">
                <a:latin typeface="+mn-lt"/>
                <a:ea typeface="黑体" pitchFamily="2" charset="-122"/>
              </a:rPr>
              <a:t>路由器</a:t>
            </a:r>
            <a:r>
              <a:rPr lang="en-US" altLang="zh-CN" sz="2400" b="1" dirty="0">
                <a:latin typeface="+mn-lt"/>
                <a:ea typeface="黑体" pitchFamily="2" charset="-122"/>
              </a:rPr>
              <a:t> R</a:t>
            </a:r>
            <a:r>
              <a:rPr lang="en-US" altLang="zh-CN" sz="2400" b="1" baseline="-25000" dirty="0">
                <a:latin typeface="+mn-lt"/>
                <a:ea typeface="黑体" pitchFamily="2" charset="-122"/>
              </a:rPr>
              <a:t>1 </a:t>
            </a:r>
            <a:r>
              <a:rPr lang="zh-CN" altLang="zh-CN" sz="2400" b="1" dirty="0">
                <a:latin typeface="+mn-lt"/>
                <a:ea typeface="黑体" pitchFamily="2" charset="-122"/>
              </a:rPr>
              <a:t>充当网络</a:t>
            </a:r>
            <a:r>
              <a:rPr lang="en-US" altLang="zh-CN" sz="2400" b="1" dirty="0">
                <a:latin typeface="+mn-lt"/>
                <a:ea typeface="黑体" pitchFamily="2" charset="-122"/>
              </a:rPr>
              <a:t> N</a:t>
            </a:r>
            <a:r>
              <a:rPr lang="en-US" altLang="zh-CN" sz="2400" b="1" baseline="-25000" dirty="0">
                <a:latin typeface="+mn-lt"/>
                <a:ea typeface="黑体" pitchFamily="2" charset="-122"/>
              </a:rPr>
              <a:t>1 </a:t>
            </a:r>
            <a:r>
              <a:rPr lang="zh-CN" altLang="zh-CN" sz="2400" b="1" dirty="0">
                <a:latin typeface="+mn-lt"/>
                <a:ea typeface="黑体" pitchFamily="2" charset="-122"/>
              </a:rPr>
              <a:t>的默认路由器</a:t>
            </a:r>
            <a:endParaRPr lang="zh-CN" altLang="en-US" sz="2400" b="1" dirty="0">
              <a:latin typeface="+mn-lt"/>
              <a:ea typeface="黑体" pitchFamily="2" charset="-122"/>
            </a:endParaRPr>
          </a:p>
        </p:txBody>
      </p:sp>
      <p:sp>
        <p:nvSpPr>
          <p:cNvPr id="983076" name="Rectangle 36"/>
          <p:cNvSpPr>
            <a:spLocks noChangeArrowheads="1"/>
          </p:cNvSpPr>
          <p:nvPr/>
        </p:nvSpPr>
        <p:spPr bwMode="auto">
          <a:xfrm>
            <a:off x="374956" y="3431132"/>
            <a:ext cx="2345796" cy="1436687"/>
          </a:xfrm>
          <a:prstGeom prst="rect">
            <a:avLst/>
          </a:prstGeom>
          <a:solidFill>
            <a:srgbClr val="FFFF66"/>
          </a:solidFill>
          <a:ln w="19050">
            <a:solidFill>
              <a:schemeClr val="tx1"/>
            </a:solidFill>
            <a:miter lim="800000"/>
            <a:headEnd/>
            <a:tailEnd/>
          </a:ln>
          <a:effectLst/>
          <a:extLst/>
        </p:spPr>
        <p:txBody>
          <a:bodyPr wrap="none" anchor="ctr"/>
          <a:lstStyle/>
          <a:p>
            <a:endParaRPr lang="zh-CN" altLang="en-US" b="1">
              <a:solidFill>
                <a:srgbClr val="000099"/>
              </a:solidFill>
              <a:latin typeface="+mn-lt"/>
              <a:ea typeface="黑体" pitchFamily="2" charset="-122"/>
            </a:endParaRPr>
          </a:p>
        </p:txBody>
      </p:sp>
      <p:sp>
        <p:nvSpPr>
          <p:cNvPr id="983075" name="Text Box 35"/>
          <p:cNvSpPr txBox="1">
            <a:spLocks noChangeArrowheads="1"/>
          </p:cNvSpPr>
          <p:nvPr/>
        </p:nvSpPr>
        <p:spPr bwMode="auto">
          <a:xfrm>
            <a:off x="374957" y="3358108"/>
            <a:ext cx="218040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000" b="1">
                <a:solidFill>
                  <a:srgbClr val="000099"/>
                </a:solidFill>
                <a:latin typeface="+mn-lt"/>
                <a:ea typeface="黑体" pitchFamily="2" charset="-122"/>
              </a:rPr>
              <a:t>目的网络  下一跳</a:t>
            </a:r>
          </a:p>
          <a:p>
            <a:pPr>
              <a:lnSpc>
                <a:spcPct val="120000"/>
              </a:lnSpc>
            </a:pPr>
            <a:r>
              <a:rPr lang="zh-CN" altLang="en-US" sz="2000" b="1">
                <a:solidFill>
                  <a:srgbClr val="000099"/>
                </a:solidFill>
                <a:latin typeface="+mn-lt"/>
                <a:ea typeface="黑体" pitchFamily="2" charset="-122"/>
              </a:rPr>
              <a:t>      </a:t>
            </a:r>
            <a:r>
              <a:rPr lang="en-US" altLang="zh-CN" sz="2000" b="1">
                <a:solidFill>
                  <a:srgbClr val="000099"/>
                </a:solidFill>
                <a:latin typeface="+mn-lt"/>
                <a:ea typeface="黑体" pitchFamily="2" charset="-122"/>
              </a:rPr>
              <a:t>N</a:t>
            </a:r>
            <a:r>
              <a:rPr lang="en-US" altLang="zh-CN" sz="2000" b="1" baseline="-25000">
                <a:solidFill>
                  <a:srgbClr val="000099"/>
                </a:solidFill>
                <a:latin typeface="+mn-lt"/>
                <a:ea typeface="黑体" pitchFamily="2" charset="-122"/>
              </a:rPr>
              <a:t>1</a:t>
            </a:r>
            <a:r>
              <a:rPr lang="en-US" altLang="zh-CN" sz="2000" b="1">
                <a:solidFill>
                  <a:srgbClr val="000099"/>
                </a:solidFill>
                <a:latin typeface="+mn-lt"/>
                <a:ea typeface="黑体" pitchFamily="2" charset="-122"/>
              </a:rPr>
              <a:t>          </a:t>
            </a:r>
            <a:r>
              <a:rPr lang="zh-CN" altLang="en-US" sz="2000" b="1">
                <a:solidFill>
                  <a:srgbClr val="000099"/>
                </a:solidFill>
                <a:latin typeface="+mn-lt"/>
                <a:ea typeface="黑体" pitchFamily="2" charset="-122"/>
              </a:rPr>
              <a:t>直接 </a:t>
            </a:r>
          </a:p>
          <a:p>
            <a:pPr>
              <a:lnSpc>
                <a:spcPct val="120000"/>
              </a:lnSpc>
            </a:pPr>
            <a:r>
              <a:rPr lang="zh-CN" altLang="en-US" sz="2000" b="1">
                <a:solidFill>
                  <a:srgbClr val="000099"/>
                </a:solidFill>
                <a:latin typeface="+mn-lt"/>
                <a:ea typeface="黑体" pitchFamily="2" charset="-122"/>
              </a:rPr>
              <a:t>      </a:t>
            </a:r>
            <a:r>
              <a:rPr lang="en-US" altLang="zh-CN" sz="2000" b="1">
                <a:solidFill>
                  <a:srgbClr val="000099"/>
                </a:solidFill>
                <a:latin typeface="+mn-lt"/>
                <a:ea typeface="黑体" pitchFamily="2" charset="-122"/>
              </a:rPr>
              <a:t>N</a:t>
            </a:r>
            <a:r>
              <a:rPr lang="en-US" altLang="zh-CN" sz="2000" b="1" baseline="-25000">
                <a:solidFill>
                  <a:srgbClr val="000099"/>
                </a:solidFill>
                <a:latin typeface="+mn-lt"/>
                <a:ea typeface="黑体" pitchFamily="2" charset="-122"/>
              </a:rPr>
              <a:t>2</a:t>
            </a:r>
            <a:r>
              <a:rPr lang="en-US" altLang="zh-CN" sz="2000" b="1">
                <a:solidFill>
                  <a:srgbClr val="000099"/>
                </a:solidFill>
                <a:latin typeface="+mn-lt"/>
                <a:ea typeface="黑体" pitchFamily="2" charset="-122"/>
              </a:rPr>
              <a:t>     </a:t>
            </a:r>
            <a:r>
              <a:rPr lang="en-US" altLang="zh-CN" sz="1000" b="1">
                <a:solidFill>
                  <a:srgbClr val="000099"/>
                </a:solidFill>
                <a:latin typeface="+mn-lt"/>
                <a:ea typeface="黑体" pitchFamily="2" charset="-122"/>
              </a:rPr>
              <a:t>   </a:t>
            </a:r>
            <a:r>
              <a:rPr lang="en-US" altLang="zh-CN" sz="2000" b="1">
                <a:solidFill>
                  <a:srgbClr val="000099"/>
                </a:solidFill>
                <a:latin typeface="+mn-lt"/>
                <a:ea typeface="黑体" pitchFamily="2" charset="-122"/>
              </a:rPr>
              <a:t>      R</a:t>
            </a:r>
            <a:r>
              <a:rPr lang="en-US" altLang="zh-CN" sz="2000" b="1" baseline="-25000">
                <a:solidFill>
                  <a:srgbClr val="000099"/>
                </a:solidFill>
                <a:latin typeface="+mn-lt"/>
                <a:ea typeface="黑体" pitchFamily="2" charset="-122"/>
              </a:rPr>
              <a:t>2</a:t>
            </a:r>
          </a:p>
          <a:p>
            <a:pPr>
              <a:lnSpc>
                <a:spcPct val="120000"/>
              </a:lnSpc>
            </a:pPr>
            <a:r>
              <a:rPr lang="en-US" altLang="zh-CN" sz="2000" b="1">
                <a:solidFill>
                  <a:srgbClr val="000099"/>
                </a:solidFill>
                <a:latin typeface="+mn-lt"/>
                <a:ea typeface="黑体" pitchFamily="2" charset="-122"/>
              </a:rPr>
              <a:t>    </a:t>
            </a:r>
            <a:r>
              <a:rPr lang="zh-CN" altLang="en-US" sz="2000" b="1">
                <a:solidFill>
                  <a:srgbClr val="000099"/>
                </a:solidFill>
                <a:latin typeface="+mn-lt"/>
                <a:ea typeface="黑体" pitchFamily="2" charset="-122"/>
              </a:rPr>
              <a:t>默认           </a:t>
            </a:r>
            <a:r>
              <a:rPr lang="en-US" altLang="zh-CN" sz="2000" b="1">
                <a:solidFill>
                  <a:srgbClr val="000099"/>
                </a:solidFill>
                <a:latin typeface="+mn-lt"/>
                <a:ea typeface="黑体" pitchFamily="2" charset="-122"/>
              </a:rPr>
              <a:t>R</a:t>
            </a:r>
            <a:r>
              <a:rPr lang="en-US" altLang="zh-CN" sz="2000" b="1" baseline="-25000">
                <a:solidFill>
                  <a:srgbClr val="000099"/>
                </a:solidFill>
                <a:latin typeface="+mn-lt"/>
                <a:ea typeface="黑体" pitchFamily="2" charset="-122"/>
              </a:rPr>
              <a:t>1</a:t>
            </a:r>
          </a:p>
        </p:txBody>
      </p:sp>
      <p:sp>
        <p:nvSpPr>
          <p:cNvPr id="983077" name="Line 37"/>
          <p:cNvSpPr>
            <a:spLocks noChangeShapeType="1"/>
          </p:cNvSpPr>
          <p:nvPr/>
        </p:nvSpPr>
        <p:spPr bwMode="auto">
          <a:xfrm>
            <a:off x="374956" y="3796257"/>
            <a:ext cx="2345796"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983078" name="Line 38"/>
          <p:cNvSpPr>
            <a:spLocks noChangeShapeType="1"/>
          </p:cNvSpPr>
          <p:nvPr/>
        </p:nvSpPr>
        <p:spPr bwMode="auto">
          <a:xfrm>
            <a:off x="374956" y="4161382"/>
            <a:ext cx="23457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983079" name="Line 39"/>
          <p:cNvSpPr>
            <a:spLocks noChangeShapeType="1"/>
          </p:cNvSpPr>
          <p:nvPr/>
        </p:nvSpPr>
        <p:spPr bwMode="auto">
          <a:xfrm>
            <a:off x="1654481" y="3431132"/>
            <a:ext cx="5159" cy="1417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983107" name="Line 67"/>
          <p:cNvSpPr>
            <a:spLocks noChangeShapeType="1"/>
          </p:cNvSpPr>
          <p:nvPr/>
        </p:nvSpPr>
        <p:spPr bwMode="auto">
          <a:xfrm>
            <a:off x="374956" y="4497932"/>
            <a:ext cx="23457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Tree>
    <p:extLst>
      <p:ext uri="{BB962C8B-B14F-4D97-AF65-F5344CB8AC3E}">
        <p14:creationId xmlns:p14="http://schemas.microsoft.com/office/powerpoint/2010/main" val="4598901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8" name="Rectangle 6"/>
          <p:cNvSpPr>
            <a:spLocks noGrp="1" noChangeArrowheads="1"/>
          </p:cNvSpPr>
          <p:nvPr>
            <p:ph type="title"/>
          </p:nvPr>
        </p:nvSpPr>
        <p:spPr/>
        <p:txBody>
          <a:bodyPr/>
          <a:lstStyle/>
          <a:p>
            <a:pPr algn="ctr"/>
            <a:r>
              <a:rPr lang="zh-CN" altLang="en-US" dirty="0"/>
              <a:t>必须强调指出 </a:t>
            </a:r>
          </a:p>
        </p:txBody>
      </p:sp>
      <p:sp>
        <p:nvSpPr>
          <p:cNvPr id="397319" name="Rectangle 7"/>
          <p:cNvSpPr>
            <a:spLocks noGrp="1" noChangeArrowheads="1"/>
          </p:cNvSpPr>
          <p:nvPr>
            <p:ph idx="1"/>
          </p:nvPr>
        </p:nvSpPr>
        <p:spPr/>
        <p:txBody>
          <a:bodyPr/>
          <a:lstStyle/>
          <a:p>
            <a:pPr algn="just"/>
            <a:r>
              <a:rPr lang="en-US" altLang="zh-CN" dirty="0"/>
              <a:t>IP</a:t>
            </a:r>
            <a:r>
              <a:rPr lang="en-US" altLang="zh-CN" sz="2000" dirty="0"/>
              <a:t> </a:t>
            </a:r>
            <a:r>
              <a:rPr lang="zh-CN" altLang="en-US" dirty="0"/>
              <a:t>数据报的首部中</a:t>
            </a:r>
            <a:r>
              <a:rPr lang="zh-CN" altLang="en-US" dirty="0">
                <a:solidFill>
                  <a:srgbClr val="FF0000"/>
                </a:solidFill>
              </a:rPr>
              <a:t>没有</a:t>
            </a:r>
            <a:r>
              <a:rPr lang="zh-CN" altLang="en-US" dirty="0"/>
              <a:t>地方可以用来指明“下一跳路由器的 </a:t>
            </a:r>
            <a:r>
              <a:rPr lang="en-US" altLang="zh-CN" dirty="0"/>
              <a:t>IP </a:t>
            </a:r>
            <a:r>
              <a:rPr lang="zh-CN" altLang="en-US" dirty="0"/>
              <a:t>地址”。</a:t>
            </a:r>
          </a:p>
          <a:p>
            <a:pPr algn="just"/>
            <a:r>
              <a:rPr lang="zh-CN" altLang="en-US" dirty="0"/>
              <a:t>当路由器收到待转发的数据报，不是将下一跳路由器的</a:t>
            </a:r>
            <a:r>
              <a:rPr lang="zh-CN" altLang="en-US" sz="1800" dirty="0"/>
              <a:t> </a:t>
            </a:r>
            <a:r>
              <a:rPr lang="en-US" altLang="zh-CN" dirty="0"/>
              <a:t>IP</a:t>
            </a:r>
            <a:r>
              <a:rPr lang="en-US" altLang="zh-CN" sz="2000" dirty="0"/>
              <a:t> </a:t>
            </a:r>
            <a:r>
              <a:rPr lang="zh-CN" altLang="en-US" dirty="0"/>
              <a:t>地址填入 </a:t>
            </a:r>
            <a:r>
              <a:rPr lang="en-US" altLang="zh-CN" dirty="0"/>
              <a:t>IP </a:t>
            </a:r>
            <a:r>
              <a:rPr lang="zh-CN" altLang="en-US" dirty="0"/>
              <a:t>数据报，而是</a:t>
            </a:r>
            <a:r>
              <a:rPr lang="zh-CN" altLang="en-US" dirty="0">
                <a:solidFill>
                  <a:srgbClr val="FF0000"/>
                </a:solidFill>
              </a:rPr>
              <a:t>送交下层</a:t>
            </a:r>
            <a:r>
              <a:rPr lang="zh-CN" altLang="en-US" dirty="0"/>
              <a:t>的网络接口软件。</a:t>
            </a:r>
          </a:p>
          <a:p>
            <a:pPr algn="just"/>
            <a:r>
              <a:rPr lang="zh-CN" altLang="en-US" dirty="0"/>
              <a:t>网络接口软件</a:t>
            </a:r>
            <a:r>
              <a:rPr lang="zh-CN" altLang="en-US" dirty="0">
                <a:solidFill>
                  <a:srgbClr val="FF0000"/>
                </a:solidFill>
              </a:rPr>
              <a:t>使用</a:t>
            </a:r>
            <a:r>
              <a:rPr lang="zh-CN" altLang="en-US" sz="1800" dirty="0">
                <a:solidFill>
                  <a:srgbClr val="FF0000"/>
                </a:solidFill>
              </a:rPr>
              <a:t> </a:t>
            </a:r>
            <a:r>
              <a:rPr lang="en-US" altLang="zh-CN" dirty="0">
                <a:solidFill>
                  <a:srgbClr val="FF0000"/>
                </a:solidFill>
              </a:rPr>
              <a:t>ARP</a:t>
            </a:r>
            <a:r>
              <a:rPr lang="en-US" altLang="zh-CN" sz="1800" dirty="0">
                <a:solidFill>
                  <a:srgbClr val="FF0000"/>
                </a:solidFill>
              </a:rPr>
              <a:t> </a:t>
            </a:r>
            <a:r>
              <a:rPr lang="zh-CN" altLang="en-US" dirty="0"/>
              <a:t>负责将下一跳路由器的 </a:t>
            </a:r>
            <a:r>
              <a:rPr lang="en-US" altLang="zh-CN" dirty="0"/>
              <a:t>IP</a:t>
            </a:r>
            <a:r>
              <a:rPr lang="en-US" altLang="zh-CN" sz="2000" dirty="0"/>
              <a:t> </a:t>
            </a:r>
            <a:r>
              <a:rPr lang="zh-CN" altLang="en-US" dirty="0"/>
              <a:t>地址转换成硬件地址，并将此硬件地址放在链路层的</a:t>
            </a:r>
            <a:r>
              <a:rPr lang="zh-CN" altLang="en-US" sz="2000" dirty="0"/>
              <a:t> </a:t>
            </a:r>
            <a:r>
              <a:rPr lang="en-US" altLang="zh-CN" dirty="0"/>
              <a:t>MAC</a:t>
            </a:r>
            <a:r>
              <a:rPr lang="en-US" altLang="zh-CN" sz="1800" dirty="0"/>
              <a:t> </a:t>
            </a:r>
            <a:r>
              <a:rPr lang="zh-CN" altLang="en-US" dirty="0"/>
              <a:t>帧的首部，然后根据这个硬件地址找到下一跳路由器。  </a:t>
            </a:r>
          </a:p>
        </p:txBody>
      </p:sp>
      <p:sp>
        <p:nvSpPr>
          <p:cNvPr id="397314"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7315" name="Rectangle 3"/>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7316"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7317" name="Rectangle 5"/>
          <p:cNvSpPr>
            <a:spLocks noChangeArrowheads="1"/>
          </p:cNvSpPr>
          <p:nvPr/>
        </p:nvSpPr>
        <p:spPr bwMode="auto">
          <a:xfrm>
            <a:off x="0" y="30585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7320" name="Rectangle 8"/>
          <p:cNvSpPr>
            <a:spLocks noChangeArrowheads="1"/>
          </p:cNvSpPr>
          <p:nvPr/>
        </p:nvSpPr>
        <p:spPr bwMode="auto">
          <a:xfrm>
            <a:off x="0" y="30776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7321" name="Rectangle 9"/>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393973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73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73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algn="ctr"/>
            <a:r>
              <a:rPr lang="zh-CN" altLang="en-US"/>
              <a:t>应当注意的问题</a:t>
            </a:r>
            <a:endParaRPr lang="zh-CN" altLang="en-US" sz="3600"/>
          </a:p>
        </p:txBody>
      </p:sp>
      <p:sp>
        <p:nvSpPr>
          <p:cNvPr id="224259" name="Rectangle 3"/>
          <p:cNvSpPr>
            <a:spLocks noGrp="1" noChangeArrowheads="1"/>
          </p:cNvSpPr>
          <p:nvPr>
            <p:ph idx="1"/>
          </p:nvPr>
        </p:nvSpPr>
        <p:spPr/>
        <p:txBody>
          <a:bodyPr/>
          <a:lstStyle/>
          <a:p>
            <a:r>
              <a:rPr lang="en-US" altLang="zh-CN" dirty="0">
                <a:solidFill>
                  <a:srgbClr val="0000FF"/>
                </a:solidFill>
              </a:rPr>
              <a:t>ARP </a:t>
            </a:r>
            <a:r>
              <a:rPr lang="zh-CN" altLang="en-US" dirty="0">
                <a:solidFill>
                  <a:srgbClr val="0000FF"/>
                </a:solidFill>
              </a:rPr>
              <a:t>是解决</a:t>
            </a:r>
            <a:r>
              <a:rPr lang="zh-CN" altLang="en-US" dirty="0">
                <a:solidFill>
                  <a:srgbClr val="FF0000"/>
                </a:solidFill>
              </a:rPr>
              <a:t>同一个局域网</a:t>
            </a:r>
            <a:r>
              <a:rPr lang="zh-CN" altLang="en-US" dirty="0">
                <a:solidFill>
                  <a:srgbClr val="0000FF"/>
                </a:solidFill>
              </a:rPr>
              <a:t>上的主机或路由器的 </a:t>
            </a:r>
            <a:r>
              <a:rPr lang="en-US" altLang="zh-CN" dirty="0">
                <a:solidFill>
                  <a:srgbClr val="0000FF"/>
                </a:solidFill>
              </a:rPr>
              <a:t>IP </a:t>
            </a:r>
            <a:r>
              <a:rPr lang="zh-CN" altLang="en-US" dirty="0">
                <a:solidFill>
                  <a:srgbClr val="0000FF"/>
                </a:solidFill>
              </a:rPr>
              <a:t>地址和硬件地址的映射问题。</a:t>
            </a:r>
          </a:p>
          <a:p>
            <a:r>
              <a:rPr lang="zh-CN" altLang="en-US" dirty="0"/>
              <a:t>如果所要找的主机和源主机不在同一个局域网上，那么</a:t>
            </a:r>
            <a:r>
              <a:rPr lang="zh-CN" altLang="en-US" dirty="0">
                <a:solidFill>
                  <a:srgbClr val="FF0000"/>
                </a:solidFill>
              </a:rPr>
              <a:t>就要通过 </a:t>
            </a:r>
            <a:r>
              <a:rPr lang="en-US" altLang="zh-CN" dirty="0">
                <a:solidFill>
                  <a:srgbClr val="FF0000"/>
                </a:solidFill>
              </a:rPr>
              <a:t>ARP </a:t>
            </a:r>
            <a:r>
              <a:rPr lang="zh-CN" altLang="en-US" dirty="0">
                <a:solidFill>
                  <a:srgbClr val="FF0000"/>
                </a:solidFill>
              </a:rPr>
              <a:t>找到一个位于本局域网上的某个路由器的硬件地址，</a:t>
            </a:r>
            <a:r>
              <a:rPr lang="zh-CN" altLang="en-US" dirty="0"/>
              <a:t>然后把分组发送给这个路由器，让这个路由器把分组转发给下一个网络。剩下的工作就由下一个网络来做。</a:t>
            </a:r>
          </a:p>
        </p:txBody>
      </p:sp>
    </p:spTree>
    <p:extLst>
      <p:ext uri="{BB962C8B-B14F-4D97-AF65-F5344CB8AC3E}">
        <p14:creationId xmlns:p14="http://schemas.microsoft.com/office/powerpoint/2010/main" val="2779536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2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6291" name="Rectangle 3"/>
          <p:cNvSpPr>
            <a:spLocks noChangeArrowheads="1"/>
          </p:cNvSpPr>
          <p:nvPr/>
        </p:nvSpPr>
        <p:spPr bwMode="auto">
          <a:xfrm>
            <a:off x="0" y="3053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629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6293" name="Rectangle 5"/>
          <p:cNvSpPr>
            <a:spLocks noChangeArrowheads="1"/>
          </p:cNvSpPr>
          <p:nvPr/>
        </p:nvSpPr>
        <p:spPr bwMode="auto">
          <a:xfrm>
            <a:off x="0" y="30585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6294" name="Rectangle 6"/>
          <p:cNvSpPr>
            <a:spLocks noGrp="1" noChangeArrowheads="1"/>
          </p:cNvSpPr>
          <p:nvPr>
            <p:ph type="title"/>
          </p:nvPr>
        </p:nvSpPr>
        <p:spPr/>
        <p:txBody>
          <a:bodyPr/>
          <a:lstStyle/>
          <a:p>
            <a:pPr algn="ctr"/>
            <a:r>
              <a:rPr lang="zh-CN" altLang="en-US" dirty="0"/>
              <a:t>路由器分组转发算法 </a:t>
            </a:r>
          </a:p>
        </p:txBody>
      </p:sp>
      <p:sp>
        <p:nvSpPr>
          <p:cNvPr id="396295" name="Rectangle 7"/>
          <p:cNvSpPr>
            <a:spLocks noGrp="1" noChangeArrowheads="1"/>
          </p:cNvSpPr>
          <p:nvPr>
            <p:ph idx="1"/>
          </p:nvPr>
        </p:nvSpPr>
        <p:spPr>
          <a:ln>
            <a:solidFill>
              <a:schemeClr val="tx2"/>
            </a:solidFill>
            <a:miter lim="800000"/>
            <a:headEnd/>
            <a:tailEnd/>
          </a:ln>
        </p:spPr>
        <p:txBody>
          <a:bodyPr/>
          <a:lstStyle/>
          <a:p>
            <a:pPr marL="539750" indent="-539750" algn="just">
              <a:spcBef>
                <a:spcPct val="0"/>
              </a:spcBef>
              <a:spcAft>
                <a:spcPct val="20000"/>
              </a:spcAft>
              <a:buFont typeface="Wingdings" pitchFamily="2" charset="2"/>
              <a:buNone/>
              <a:tabLst>
                <a:tab pos="1528763" algn="l"/>
              </a:tabLst>
            </a:pPr>
            <a:r>
              <a:rPr lang="en-US" altLang="zh-CN" sz="2400" dirty="0"/>
              <a:t>(1) </a:t>
            </a:r>
            <a:r>
              <a:rPr lang="zh-CN" altLang="en-US" sz="2400" dirty="0"/>
              <a:t>从数据报的首部提取</a:t>
            </a:r>
            <a:r>
              <a:rPr lang="zh-CN" altLang="en-US" sz="2400" dirty="0">
                <a:solidFill>
                  <a:srgbClr val="FF0000"/>
                </a:solidFill>
              </a:rPr>
              <a:t>目的主机的</a:t>
            </a:r>
            <a:r>
              <a:rPr lang="zh-CN" altLang="en-US" sz="1600" dirty="0">
                <a:solidFill>
                  <a:srgbClr val="FF0000"/>
                </a:solidFill>
              </a:rPr>
              <a:t> </a:t>
            </a:r>
            <a:r>
              <a:rPr lang="en-US" altLang="zh-CN" sz="2400" dirty="0">
                <a:solidFill>
                  <a:srgbClr val="FF0000"/>
                </a:solidFill>
              </a:rPr>
              <a:t>IP</a:t>
            </a:r>
            <a:r>
              <a:rPr lang="en-US" altLang="zh-CN" sz="1600" dirty="0">
                <a:solidFill>
                  <a:srgbClr val="FF0000"/>
                </a:solidFill>
              </a:rPr>
              <a:t> </a:t>
            </a:r>
            <a:r>
              <a:rPr lang="zh-CN" altLang="en-US" sz="2400" dirty="0">
                <a:solidFill>
                  <a:srgbClr val="FF0000"/>
                </a:solidFill>
              </a:rPr>
              <a:t>地址</a:t>
            </a:r>
            <a:r>
              <a:rPr lang="zh-CN" altLang="en-US" sz="1400" dirty="0">
                <a:solidFill>
                  <a:srgbClr val="FF0000"/>
                </a:solidFill>
              </a:rPr>
              <a:t> </a:t>
            </a:r>
            <a:r>
              <a:rPr lang="en-US" altLang="zh-CN" sz="2400" dirty="0">
                <a:solidFill>
                  <a:srgbClr val="FF0000"/>
                </a:solidFill>
              </a:rPr>
              <a:t>D, </a:t>
            </a:r>
            <a:r>
              <a:rPr lang="zh-CN" altLang="en-US" sz="2400" dirty="0"/>
              <a:t>得出</a:t>
            </a:r>
            <a:r>
              <a:rPr lang="zh-CN" altLang="en-US" sz="2400" dirty="0">
                <a:solidFill>
                  <a:srgbClr val="FF0000"/>
                </a:solidFill>
              </a:rPr>
              <a:t>目的网络地址为</a:t>
            </a:r>
            <a:r>
              <a:rPr lang="zh-CN" altLang="en-US" sz="1400" dirty="0">
                <a:solidFill>
                  <a:srgbClr val="FF0000"/>
                </a:solidFill>
              </a:rPr>
              <a:t> </a:t>
            </a:r>
            <a:r>
              <a:rPr lang="en-US" altLang="zh-CN" sz="2400" dirty="0">
                <a:solidFill>
                  <a:srgbClr val="FF0000"/>
                </a:solidFill>
              </a:rPr>
              <a:t>N</a:t>
            </a:r>
            <a:r>
              <a:rPr lang="zh-CN" altLang="en-US" sz="2400" dirty="0">
                <a:solidFill>
                  <a:srgbClr val="FF0000"/>
                </a:solidFill>
              </a:rPr>
              <a:t>。</a:t>
            </a:r>
          </a:p>
          <a:p>
            <a:pPr marL="539750" indent="-539750" algn="just">
              <a:spcBef>
                <a:spcPct val="0"/>
              </a:spcBef>
              <a:spcAft>
                <a:spcPct val="20000"/>
              </a:spcAft>
              <a:buFont typeface="Wingdings" pitchFamily="2" charset="2"/>
              <a:buNone/>
              <a:tabLst>
                <a:tab pos="1528763" algn="l"/>
              </a:tabLst>
            </a:pPr>
            <a:r>
              <a:rPr lang="en-US" altLang="zh-CN" sz="2400" dirty="0"/>
              <a:t>(2) </a:t>
            </a:r>
            <a:r>
              <a:rPr lang="zh-CN" altLang="en-US" sz="2400" dirty="0"/>
              <a:t>若网络</a:t>
            </a:r>
            <a:r>
              <a:rPr lang="zh-CN" altLang="en-US" sz="1200" dirty="0"/>
              <a:t> </a:t>
            </a:r>
            <a:r>
              <a:rPr lang="en-US" altLang="zh-CN" sz="2400" i="1" dirty="0"/>
              <a:t>N </a:t>
            </a:r>
            <a:r>
              <a:rPr lang="zh-CN" altLang="en-US" sz="2400" dirty="0"/>
              <a:t>与此路由器直接相连，则把数据报</a:t>
            </a:r>
            <a:r>
              <a:rPr lang="zh-CN" altLang="en-US" sz="2400" dirty="0">
                <a:solidFill>
                  <a:srgbClr val="FF0000"/>
                </a:solidFill>
              </a:rPr>
              <a:t>直接交付</a:t>
            </a:r>
            <a:r>
              <a:rPr lang="zh-CN" altLang="en-US" sz="2400" dirty="0"/>
              <a:t>目的主机</a:t>
            </a:r>
            <a:r>
              <a:rPr lang="zh-CN" altLang="en-US" sz="1200" dirty="0"/>
              <a:t> </a:t>
            </a:r>
            <a:r>
              <a:rPr lang="en-US" altLang="zh-CN" sz="2400" i="1" dirty="0"/>
              <a:t>D</a:t>
            </a:r>
            <a:r>
              <a:rPr lang="zh-CN" altLang="en-US" sz="2400" dirty="0"/>
              <a:t>；否则是</a:t>
            </a:r>
            <a:r>
              <a:rPr lang="zh-CN" altLang="en-US" sz="2400" dirty="0">
                <a:solidFill>
                  <a:srgbClr val="FF0000"/>
                </a:solidFill>
              </a:rPr>
              <a:t>间接交付，</a:t>
            </a:r>
            <a:r>
              <a:rPr lang="zh-CN" altLang="en-US" sz="2400" dirty="0"/>
              <a:t>执行</a:t>
            </a:r>
            <a:r>
              <a:rPr lang="en-US" altLang="zh-CN" sz="2400" dirty="0"/>
              <a:t>(3)</a:t>
            </a:r>
            <a:r>
              <a:rPr lang="zh-CN" altLang="en-US" sz="2400" dirty="0"/>
              <a:t>。</a:t>
            </a:r>
          </a:p>
          <a:p>
            <a:pPr marL="539750" indent="-539750" algn="just">
              <a:spcBef>
                <a:spcPct val="0"/>
              </a:spcBef>
              <a:spcAft>
                <a:spcPct val="20000"/>
              </a:spcAft>
              <a:buFont typeface="Wingdings" pitchFamily="2" charset="2"/>
              <a:buNone/>
              <a:tabLst>
                <a:tab pos="1528763" algn="l"/>
              </a:tabLst>
            </a:pPr>
            <a:r>
              <a:rPr lang="en-US" altLang="zh-CN" sz="2400" dirty="0"/>
              <a:t>(3) </a:t>
            </a:r>
            <a:r>
              <a:rPr lang="zh-CN" altLang="en-US" sz="2400" dirty="0"/>
              <a:t>若路由表中有目的地址为 </a:t>
            </a:r>
            <a:r>
              <a:rPr lang="en-US" altLang="zh-CN" sz="2400" i="1" dirty="0"/>
              <a:t>D </a:t>
            </a:r>
            <a:r>
              <a:rPr lang="zh-CN" altLang="en-US" sz="2400" dirty="0"/>
              <a:t>的</a:t>
            </a:r>
            <a:r>
              <a:rPr lang="zh-CN" altLang="en-US" sz="2400" dirty="0">
                <a:solidFill>
                  <a:srgbClr val="FF0000"/>
                </a:solidFill>
              </a:rPr>
              <a:t>特定主机路由，</a:t>
            </a:r>
            <a:r>
              <a:rPr lang="zh-CN" altLang="en-US" sz="2400" dirty="0"/>
              <a:t>则把数据报传送给路由表中所指明的下一跳路由器；否则，执行</a:t>
            </a:r>
            <a:r>
              <a:rPr lang="en-US" altLang="zh-CN" sz="2400" dirty="0"/>
              <a:t>(4)</a:t>
            </a:r>
            <a:r>
              <a:rPr lang="zh-CN" altLang="en-US" sz="2400" dirty="0"/>
              <a:t>。</a:t>
            </a:r>
          </a:p>
          <a:p>
            <a:pPr marL="539750" indent="-539750" algn="just">
              <a:spcBef>
                <a:spcPct val="0"/>
              </a:spcBef>
              <a:spcAft>
                <a:spcPct val="20000"/>
              </a:spcAft>
              <a:buFont typeface="Wingdings" pitchFamily="2" charset="2"/>
              <a:buNone/>
              <a:tabLst>
                <a:tab pos="1528763" algn="l"/>
              </a:tabLst>
            </a:pPr>
            <a:r>
              <a:rPr lang="en-US" altLang="zh-CN" sz="2400" dirty="0"/>
              <a:t>(4) </a:t>
            </a:r>
            <a:r>
              <a:rPr lang="zh-CN" altLang="en-US" sz="2400" dirty="0"/>
              <a:t>若路由表中有</a:t>
            </a:r>
            <a:r>
              <a:rPr lang="zh-CN" altLang="en-US" sz="2400" dirty="0">
                <a:solidFill>
                  <a:srgbClr val="FF0000"/>
                </a:solidFill>
              </a:rPr>
              <a:t>到达网络 </a:t>
            </a:r>
            <a:r>
              <a:rPr lang="en-US" altLang="zh-CN" sz="2400" i="1" dirty="0">
                <a:solidFill>
                  <a:srgbClr val="FF0000"/>
                </a:solidFill>
              </a:rPr>
              <a:t>N </a:t>
            </a:r>
            <a:r>
              <a:rPr lang="zh-CN" altLang="en-US" sz="2400" dirty="0">
                <a:solidFill>
                  <a:srgbClr val="FF0000"/>
                </a:solidFill>
              </a:rPr>
              <a:t>的路由，</a:t>
            </a:r>
            <a:r>
              <a:rPr lang="zh-CN" altLang="en-US" sz="2400" dirty="0"/>
              <a:t>则把数据报传送给路由表指明的下一跳路由器；否则，执行</a:t>
            </a:r>
            <a:r>
              <a:rPr lang="en-US" altLang="zh-CN" sz="2400" dirty="0"/>
              <a:t>(5)</a:t>
            </a:r>
            <a:r>
              <a:rPr lang="zh-CN" altLang="en-US" sz="2400" dirty="0"/>
              <a:t>。</a:t>
            </a:r>
          </a:p>
          <a:p>
            <a:pPr marL="539750" indent="-539750" algn="just">
              <a:spcBef>
                <a:spcPct val="0"/>
              </a:spcBef>
              <a:spcAft>
                <a:spcPct val="20000"/>
              </a:spcAft>
              <a:buFont typeface="Wingdings" pitchFamily="2" charset="2"/>
              <a:buNone/>
              <a:tabLst>
                <a:tab pos="1528763" algn="l"/>
              </a:tabLst>
            </a:pPr>
            <a:r>
              <a:rPr lang="en-US" altLang="zh-CN" sz="2400" dirty="0"/>
              <a:t>(5) </a:t>
            </a:r>
            <a:r>
              <a:rPr lang="zh-CN" altLang="en-US" sz="2400" dirty="0"/>
              <a:t>若路由表中有一个</a:t>
            </a:r>
            <a:r>
              <a:rPr lang="zh-CN" altLang="en-US" sz="2400" dirty="0">
                <a:solidFill>
                  <a:srgbClr val="FF0000"/>
                </a:solidFill>
              </a:rPr>
              <a:t>默认路由，</a:t>
            </a:r>
            <a:r>
              <a:rPr lang="zh-CN" altLang="en-US" sz="2400" dirty="0"/>
              <a:t>则把数据报传送给路由表中所指明的默认路由器；否则，执行</a:t>
            </a:r>
            <a:r>
              <a:rPr lang="en-US" altLang="zh-CN" sz="2400" dirty="0"/>
              <a:t>(6)</a:t>
            </a:r>
            <a:r>
              <a:rPr lang="zh-CN" altLang="en-US" sz="2400" dirty="0"/>
              <a:t>。</a:t>
            </a:r>
          </a:p>
          <a:p>
            <a:pPr marL="539750" indent="-539750" algn="just">
              <a:spcBef>
                <a:spcPct val="0"/>
              </a:spcBef>
              <a:spcAft>
                <a:spcPct val="20000"/>
              </a:spcAft>
              <a:buFont typeface="Wingdings" pitchFamily="2" charset="2"/>
              <a:buNone/>
              <a:tabLst>
                <a:tab pos="1528763" algn="l"/>
              </a:tabLst>
            </a:pPr>
            <a:r>
              <a:rPr lang="en-US" altLang="zh-CN" sz="2400" dirty="0"/>
              <a:t>(6)  </a:t>
            </a:r>
            <a:r>
              <a:rPr lang="zh-CN" altLang="en-US" sz="2400" dirty="0"/>
              <a:t>报告转发分组出错。 </a:t>
            </a:r>
          </a:p>
        </p:txBody>
      </p:sp>
      <p:sp>
        <p:nvSpPr>
          <p:cNvPr id="396296" name="Rectangle 8"/>
          <p:cNvSpPr>
            <a:spLocks noChangeArrowheads="1"/>
          </p:cNvSpPr>
          <p:nvPr/>
        </p:nvSpPr>
        <p:spPr bwMode="auto">
          <a:xfrm>
            <a:off x="0" y="30776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6297" name="Rectangle 9"/>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1130136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关于路由表</a:t>
            </a:r>
          </a:p>
        </p:txBody>
      </p:sp>
      <p:sp>
        <p:nvSpPr>
          <p:cNvPr id="3" name="内容占位符 2"/>
          <p:cNvSpPr>
            <a:spLocks noGrp="1"/>
          </p:cNvSpPr>
          <p:nvPr>
            <p:ph idx="1"/>
          </p:nvPr>
        </p:nvSpPr>
        <p:spPr/>
        <p:txBody>
          <a:bodyPr/>
          <a:lstStyle/>
          <a:p>
            <a:pPr>
              <a:spcBef>
                <a:spcPts val="1200"/>
              </a:spcBef>
            </a:pPr>
            <a:r>
              <a:rPr lang="zh-CN" altLang="zh-CN" dirty="0"/>
              <a:t>路由表没有给分组指明到某个网络的完整路径</a:t>
            </a:r>
            <a:r>
              <a:rPr lang="zh-CN" altLang="en-US" dirty="0"/>
              <a:t>。</a:t>
            </a:r>
            <a:endParaRPr lang="en-US" altLang="zh-CN" dirty="0"/>
          </a:p>
          <a:p>
            <a:pPr>
              <a:spcBef>
                <a:spcPts val="1200"/>
              </a:spcBef>
            </a:pPr>
            <a:r>
              <a:rPr lang="zh-CN" altLang="zh-CN" dirty="0">
                <a:solidFill>
                  <a:srgbClr val="FF0000"/>
                </a:solidFill>
              </a:rPr>
              <a:t>路由表指出，到某个网络应当先到某个路由器（即下一跳路由器）</a:t>
            </a:r>
            <a:r>
              <a:rPr lang="zh-CN" altLang="en-US" dirty="0">
                <a:solidFill>
                  <a:srgbClr val="FF0000"/>
                </a:solidFill>
              </a:rPr>
              <a:t>。</a:t>
            </a:r>
            <a:endParaRPr lang="en-US" altLang="zh-CN" dirty="0">
              <a:solidFill>
                <a:srgbClr val="FF0000"/>
              </a:solidFill>
            </a:endParaRPr>
          </a:p>
          <a:p>
            <a:pPr>
              <a:spcBef>
                <a:spcPts val="1200"/>
              </a:spcBef>
            </a:pPr>
            <a:r>
              <a:rPr lang="zh-CN" altLang="zh-CN" dirty="0"/>
              <a:t>在到达下一跳路由器后，再继续查找其路由表，知道再下一步应当到哪一个路由器。</a:t>
            </a:r>
            <a:endParaRPr lang="en-US" altLang="zh-CN" dirty="0"/>
          </a:p>
          <a:p>
            <a:pPr>
              <a:spcBef>
                <a:spcPts val="1200"/>
              </a:spcBef>
            </a:pPr>
            <a:r>
              <a:rPr lang="zh-CN" altLang="zh-CN" dirty="0"/>
              <a:t>这样一步一步地查找下去，直到最后到达目的网络。</a:t>
            </a:r>
            <a:endParaRPr lang="zh-CN" altLang="en-US" dirty="0"/>
          </a:p>
        </p:txBody>
      </p:sp>
    </p:spTree>
    <p:extLst>
      <p:ext uri="{BB962C8B-B14F-4D97-AF65-F5344CB8AC3E}">
        <p14:creationId xmlns:p14="http://schemas.microsoft.com/office/powerpoint/2010/main" val="5285133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a:latin typeface="+mn-lt"/>
              </a:rPr>
              <a:t>4 </a:t>
            </a:r>
            <a:r>
              <a:rPr lang="zh-CN" altLang="en-US" dirty="0">
                <a:latin typeface="+mn-lt"/>
              </a:rPr>
              <a:t>章  网络层</a:t>
            </a:r>
          </a:p>
        </p:txBody>
      </p:sp>
      <p:sp>
        <p:nvSpPr>
          <p:cNvPr id="2051" name="Rectangle 3"/>
          <p:cNvSpPr>
            <a:spLocks noGrp="1" noChangeArrowheads="1"/>
          </p:cNvSpPr>
          <p:nvPr>
            <p:ph type="subTitle" idx="1"/>
          </p:nvPr>
        </p:nvSpPr>
        <p:spPr/>
        <p:txBody>
          <a:bodyPr/>
          <a:lstStyle/>
          <a:p>
            <a:endParaRPr lang="en-US" altLang="zh-CN" dirty="0">
              <a:ea typeface="宋体" pitchFamily="2" charset="-122"/>
            </a:endParaRPr>
          </a:p>
          <a:p>
            <a:r>
              <a:rPr lang="en-US" altLang="zh-CN" dirty="0">
                <a:ea typeface="宋体" pitchFamily="2" charset="-122"/>
              </a:rPr>
              <a:t>ICMP</a:t>
            </a:r>
            <a:endParaRPr lang="zh-CN" altLang="en-US" dirty="0">
              <a:ea typeface="宋体" pitchFamily="2" charset="-122"/>
            </a:endParaRPr>
          </a:p>
        </p:txBody>
      </p:sp>
    </p:spTree>
    <p:extLst>
      <p:ext uri="{BB962C8B-B14F-4D97-AF65-F5344CB8AC3E}">
        <p14:creationId xmlns:p14="http://schemas.microsoft.com/office/powerpoint/2010/main" val="1388595503"/>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r>
              <a:rPr lang="en-US" altLang="zh-CN" dirty="0"/>
              <a:t>4.4  </a:t>
            </a:r>
            <a:r>
              <a:rPr lang="zh-CN" altLang="zh-CN" dirty="0"/>
              <a:t>网际控制报文协议</a:t>
            </a:r>
            <a:r>
              <a:rPr lang="en-US" altLang="zh-CN" dirty="0"/>
              <a:t>ICMP</a:t>
            </a:r>
            <a:endParaRPr lang="zh-CN" altLang="en-US" dirty="0"/>
          </a:p>
        </p:txBody>
      </p:sp>
      <p:sp>
        <p:nvSpPr>
          <p:cNvPr id="931843" name="Rectangle 3"/>
          <p:cNvSpPr>
            <a:spLocks noGrp="1" noChangeArrowheads="1"/>
          </p:cNvSpPr>
          <p:nvPr>
            <p:ph idx="1"/>
          </p:nvPr>
        </p:nvSpPr>
        <p:spPr/>
        <p:txBody>
          <a:bodyPr/>
          <a:lstStyle/>
          <a:p>
            <a:r>
              <a:rPr lang="zh-CN" altLang="zh-CN" sz="2800" dirty="0"/>
              <a:t>为了更有效地转发</a:t>
            </a:r>
            <a:r>
              <a:rPr lang="en-US" altLang="zh-CN" sz="2800" dirty="0"/>
              <a:t> IP </a:t>
            </a:r>
            <a:r>
              <a:rPr lang="zh-CN" altLang="zh-CN" sz="2800" dirty="0"/>
              <a:t>数据报和提高交付成功的机会，在网际层使用了网际控制报文协议</a:t>
            </a:r>
            <a:r>
              <a:rPr lang="en-US" altLang="zh-CN" sz="2800" dirty="0"/>
              <a:t> ICMP (Internet Control Message Protocol)</a:t>
            </a:r>
            <a:r>
              <a:rPr lang="zh-CN" altLang="zh-CN" sz="2800" dirty="0"/>
              <a:t>。</a:t>
            </a:r>
            <a:endParaRPr lang="en-US" altLang="zh-CN" sz="2800" dirty="0"/>
          </a:p>
          <a:p>
            <a:r>
              <a:rPr lang="en-US" altLang="zh-CN" sz="2800" dirty="0"/>
              <a:t>ICMP </a:t>
            </a:r>
            <a:r>
              <a:rPr lang="zh-CN" altLang="zh-CN" sz="2800" dirty="0"/>
              <a:t>是互联网的标准协议。</a:t>
            </a:r>
            <a:endParaRPr lang="en-US" altLang="zh-CN" sz="2800" dirty="0"/>
          </a:p>
          <a:p>
            <a:r>
              <a:rPr lang="en-US" altLang="zh-CN" sz="2800" dirty="0"/>
              <a:t>ICMP </a:t>
            </a:r>
            <a:r>
              <a:rPr lang="zh-CN" altLang="zh-CN" sz="2800" dirty="0"/>
              <a:t>允许主机或路由器报告差错情况和提供有关异常情况的报告。</a:t>
            </a:r>
            <a:endParaRPr lang="en-US" altLang="zh-CN" sz="2800" dirty="0"/>
          </a:p>
          <a:p>
            <a:r>
              <a:rPr lang="zh-CN" altLang="zh-CN" sz="2800" dirty="0"/>
              <a:t>但</a:t>
            </a:r>
            <a:r>
              <a:rPr lang="en-US" altLang="zh-CN" sz="2800" dirty="0"/>
              <a:t> ICMP </a:t>
            </a:r>
            <a:r>
              <a:rPr lang="zh-CN" altLang="zh-CN" sz="2800" dirty="0"/>
              <a:t>不是高层协议（看起来好像是高层协议，因为</a:t>
            </a:r>
            <a:r>
              <a:rPr lang="en-US" altLang="zh-CN" sz="2800" dirty="0"/>
              <a:t> ICMP </a:t>
            </a:r>
            <a:r>
              <a:rPr lang="zh-CN" altLang="zh-CN" sz="2800" dirty="0"/>
              <a:t>报文是装在</a:t>
            </a:r>
            <a:r>
              <a:rPr lang="en-US" altLang="zh-CN" sz="2800" dirty="0"/>
              <a:t> IP </a:t>
            </a:r>
            <a:r>
              <a:rPr lang="zh-CN" altLang="zh-CN" sz="2800" dirty="0"/>
              <a:t>数据报中，作为其中的数据部分），而是</a:t>
            </a:r>
            <a:r>
              <a:rPr lang="en-US" altLang="zh-CN" sz="2800" dirty="0"/>
              <a:t> IP </a:t>
            </a:r>
            <a:r>
              <a:rPr lang="zh-CN" altLang="zh-CN" sz="2800" dirty="0"/>
              <a:t>层的协议。</a:t>
            </a:r>
            <a:endParaRPr lang="zh-CN" altLang="en-US" sz="2800" dirty="0">
              <a:solidFill>
                <a:srgbClr val="0000CC"/>
              </a:solidFill>
            </a:endParaRPr>
          </a:p>
        </p:txBody>
      </p:sp>
    </p:spTree>
    <p:extLst>
      <p:ext uri="{BB962C8B-B14F-4D97-AF65-F5344CB8AC3E}">
        <p14:creationId xmlns:p14="http://schemas.microsoft.com/office/powerpoint/2010/main" val="555917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7" name="Rectangle 3"/>
          <p:cNvSpPr>
            <a:spLocks noGrp="1" noChangeArrowheads="1"/>
          </p:cNvSpPr>
          <p:nvPr>
            <p:ph type="title"/>
          </p:nvPr>
        </p:nvSpPr>
        <p:spPr/>
        <p:txBody>
          <a:bodyPr/>
          <a:lstStyle/>
          <a:p>
            <a:pPr algn="ctr"/>
            <a:r>
              <a:rPr lang="en-US" altLang="zh-CN" dirty="0"/>
              <a:t>ICMP </a:t>
            </a:r>
            <a:r>
              <a:rPr lang="zh-CN" altLang="en-US" dirty="0"/>
              <a:t>报文的格式 </a:t>
            </a:r>
          </a:p>
        </p:txBody>
      </p:sp>
      <p:sp>
        <p:nvSpPr>
          <p:cNvPr id="538655" name="AutoShape 31"/>
          <p:cNvSpPr>
            <a:spLocks noChangeArrowheads="1"/>
          </p:cNvSpPr>
          <p:nvPr/>
        </p:nvSpPr>
        <p:spPr bwMode="auto">
          <a:xfrm rot="5400000">
            <a:off x="2246455" y="4542640"/>
            <a:ext cx="288925" cy="507338"/>
          </a:xfrm>
          <a:prstGeom prst="downArrow">
            <a:avLst>
              <a:gd name="adj1" fmla="val 47222"/>
              <a:gd name="adj2" fmla="val 83745"/>
            </a:avLst>
          </a:prstGeom>
          <a:solidFill>
            <a:srgbClr val="C00000"/>
          </a:solidFill>
          <a:ln w="9525">
            <a:solidFill>
              <a:schemeClr val="tx1"/>
            </a:solidFill>
            <a:miter lim="800000"/>
            <a:headEnd/>
            <a:tailEnd/>
          </a:ln>
          <a:effectLst/>
          <a:extLst/>
        </p:spPr>
        <p:txBody>
          <a:bodyPr vert="eaVert" wrap="none" anchor="ctr"/>
          <a:lstStyle/>
          <a:p>
            <a:endParaRPr lang="zh-CN" altLang="en-US" b="1">
              <a:solidFill>
                <a:srgbClr val="0000CC"/>
              </a:solidFill>
              <a:latin typeface="+mn-lt"/>
              <a:ea typeface="黑体" pitchFamily="2" charset="-122"/>
            </a:endParaRPr>
          </a:p>
        </p:txBody>
      </p:sp>
      <p:sp>
        <p:nvSpPr>
          <p:cNvPr id="538626" name="Rectangle 2"/>
          <p:cNvSpPr>
            <a:spLocks noChangeArrowheads="1"/>
          </p:cNvSpPr>
          <p:nvPr/>
        </p:nvSpPr>
        <p:spPr bwMode="auto">
          <a:xfrm>
            <a:off x="2615350" y="4618509"/>
            <a:ext cx="4602163" cy="39052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28" name="Rectangle 4"/>
          <p:cNvSpPr>
            <a:spLocks noChangeArrowheads="1"/>
          </p:cNvSpPr>
          <p:nvPr/>
        </p:nvSpPr>
        <p:spPr bwMode="auto">
          <a:xfrm>
            <a:off x="3870799" y="4642321"/>
            <a:ext cx="3326077" cy="36671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29" name="Freeform 5"/>
          <p:cNvSpPr>
            <a:spLocks/>
          </p:cNvSpPr>
          <p:nvPr/>
        </p:nvSpPr>
        <p:spPr bwMode="auto">
          <a:xfrm>
            <a:off x="2641147" y="3397721"/>
            <a:ext cx="6081183" cy="468312"/>
          </a:xfrm>
          <a:custGeom>
            <a:avLst/>
            <a:gdLst>
              <a:gd name="T0" fmla="*/ 0 w 2790"/>
              <a:gd name="T1" fmla="*/ 6 h 279"/>
              <a:gd name="T2" fmla="*/ 561 w 2790"/>
              <a:gd name="T3" fmla="*/ 279 h 279"/>
              <a:gd name="T4" fmla="*/ 2100 w 2790"/>
              <a:gd name="T5" fmla="*/ 276 h 279"/>
              <a:gd name="T6" fmla="*/ 2790 w 2790"/>
              <a:gd name="T7" fmla="*/ 0 h 279"/>
              <a:gd name="T8" fmla="*/ 0 w 2790"/>
              <a:gd name="T9" fmla="*/ 6 h 279"/>
            </a:gdLst>
            <a:ahLst/>
            <a:cxnLst>
              <a:cxn ang="0">
                <a:pos x="T0" y="T1"/>
              </a:cxn>
              <a:cxn ang="0">
                <a:pos x="T2" y="T3"/>
              </a:cxn>
              <a:cxn ang="0">
                <a:pos x="T4" y="T5"/>
              </a:cxn>
              <a:cxn ang="0">
                <a:pos x="T6" y="T7"/>
              </a:cxn>
              <a:cxn ang="0">
                <a:pos x="T8" y="T9"/>
              </a:cxn>
            </a:cxnLst>
            <a:rect l="0" t="0" r="r" b="b"/>
            <a:pathLst>
              <a:path w="2790" h="279">
                <a:moveTo>
                  <a:pt x="0" y="6"/>
                </a:moveTo>
                <a:lnTo>
                  <a:pt x="561" y="279"/>
                </a:lnTo>
                <a:lnTo>
                  <a:pt x="2100" y="276"/>
                </a:lnTo>
                <a:lnTo>
                  <a:pt x="2790" y="0"/>
                </a:lnTo>
                <a:lnTo>
                  <a:pt x="0" y="6"/>
                </a:lnTo>
                <a:close/>
              </a:path>
            </a:pathLst>
          </a:custGeom>
          <a:gradFill flip="none" rotWithShape="1">
            <a:gsLst>
              <a:gs pos="0">
                <a:schemeClr val="bg1">
                  <a:lumMod val="65000"/>
                </a:schemeClr>
              </a:gs>
              <a:gs pos="100000">
                <a:srgbClr val="FFFF00"/>
              </a:gs>
            </a:gsLst>
            <a:lin ang="16200000" scaled="1"/>
            <a:tileRect/>
          </a:gradFill>
          <a:ln>
            <a:noFill/>
          </a:ln>
          <a:effectLst/>
        </p:spPr>
        <p:txBody>
          <a:bodyPr/>
          <a:lstStyle/>
          <a:p>
            <a:endParaRPr lang="zh-CN" altLang="en-US" b="1">
              <a:solidFill>
                <a:srgbClr val="0000CC"/>
              </a:solidFill>
              <a:latin typeface="+mn-lt"/>
              <a:ea typeface="黑体" pitchFamily="2" charset="-122"/>
            </a:endParaRPr>
          </a:p>
        </p:txBody>
      </p:sp>
      <p:sp>
        <p:nvSpPr>
          <p:cNvPr id="538630" name="Line 6"/>
          <p:cNvSpPr>
            <a:spLocks noChangeShapeType="1"/>
          </p:cNvSpPr>
          <p:nvPr/>
        </p:nvSpPr>
        <p:spPr bwMode="auto">
          <a:xfrm>
            <a:off x="2615350" y="5242396"/>
            <a:ext cx="4602163" cy="0"/>
          </a:xfrm>
          <a:prstGeom prst="line">
            <a:avLst/>
          </a:prstGeom>
          <a:noFill/>
          <a:ln w="28575">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31" name="Text Box 7"/>
          <p:cNvSpPr txBox="1">
            <a:spLocks noChangeArrowheads="1"/>
          </p:cNvSpPr>
          <p:nvPr/>
        </p:nvSpPr>
        <p:spPr bwMode="auto">
          <a:xfrm>
            <a:off x="2721977" y="4615334"/>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首  部</a:t>
            </a:r>
          </a:p>
        </p:txBody>
      </p:sp>
      <p:sp>
        <p:nvSpPr>
          <p:cNvPr id="538632" name="Rectangle 8"/>
          <p:cNvSpPr>
            <a:spLocks noChangeArrowheads="1"/>
          </p:cNvSpPr>
          <p:nvPr/>
        </p:nvSpPr>
        <p:spPr bwMode="auto">
          <a:xfrm>
            <a:off x="3870798" y="3842221"/>
            <a:ext cx="3346715" cy="392112"/>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CC"/>
                </a:solidFill>
                <a:latin typeface="+mn-lt"/>
                <a:ea typeface="黑体" pitchFamily="2" charset="-122"/>
              </a:rPr>
              <a:t>ICMP </a:t>
            </a:r>
            <a:r>
              <a:rPr kumimoji="1" lang="zh-CN" altLang="en-US" sz="2000" b="1">
                <a:solidFill>
                  <a:srgbClr val="0000CC"/>
                </a:solidFill>
                <a:latin typeface="+mn-lt"/>
                <a:ea typeface="黑体" pitchFamily="2" charset="-122"/>
              </a:rPr>
              <a:t>报文</a:t>
            </a:r>
          </a:p>
        </p:txBody>
      </p:sp>
      <p:sp>
        <p:nvSpPr>
          <p:cNvPr id="538633" name="Text Box 9"/>
          <p:cNvSpPr txBox="1">
            <a:spLocks noChangeArrowheads="1"/>
          </p:cNvSpPr>
          <p:nvPr/>
        </p:nvSpPr>
        <p:spPr bwMode="auto">
          <a:xfrm>
            <a:off x="2519042" y="148478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0</a:t>
            </a:r>
          </a:p>
        </p:txBody>
      </p:sp>
      <p:sp>
        <p:nvSpPr>
          <p:cNvPr id="538634" name="Line 10"/>
          <p:cNvSpPr>
            <a:spLocks noChangeShapeType="1"/>
          </p:cNvSpPr>
          <p:nvPr/>
        </p:nvSpPr>
        <p:spPr bwMode="auto">
          <a:xfrm>
            <a:off x="3870798" y="4618509"/>
            <a:ext cx="0" cy="390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35" name="Text Box 11"/>
          <p:cNvSpPr txBox="1">
            <a:spLocks noChangeArrowheads="1"/>
          </p:cNvSpPr>
          <p:nvPr/>
        </p:nvSpPr>
        <p:spPr bwMode="auto">
          <a:xfrm>
            <a:off x="4553556" y="4615334"/>
            <a:ext cx="16401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数  据  部  分</a:t>
            </a:r>
          </a:p>
        </p:txBody>
      </p:sp>
      <p:sp>
        <p:nvSpPr>
          <p:cNvPr id="538636" name="AutoShape 12"/>
          <p:cNvSpPr>
            <a:spLocks noChangeArrowheads="1"/>
          </p:cNvSpPr>
          <p:nvPr/>
        </p:nvSpPr>
        <p:spPr bwMode="auto">
          <a:xfrm>
            <a:off x="5334341" y="4234334"/>
            <a:ext cx="313002" cy="468313"/>
          </a:xfrm>
          <a:prstGeom prst="downArrow">
            <a:avLst>
              <a:gd name="adj1" fmla="val 47222"/>
              <a:gd name="adj2" fmla="val 8374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
        <p:nvSpPr>
          <p:cNvPr id="538637" name="Rectangle 13"/>
          <p:cNvSpPr>
            <a:spLocks noChangeArrowheads="1"/>
          </p:cNvSpPr>
          <p:nvPr/>
        </p:nvSpPr>
        <p:spPr bwMode="auto">
          <a:xfrm>
            <a:off x="2615350" y="1864197"/>
            <a:ext cx="6067425" cy="1563687"/>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38638" name="Line 14"/>
          <p:cNvSpPr>
            <a:spLocks noChangeShapeType="1"/>
          </p:cNvSpPr>
          <p:nvPr/>
        </p:nvSpPr>
        <p:spPr bwMode="auto">
          <a:xfrm rot="5400000" flipV="1">
            <a:off x="5649063" y="-809155"/>
            <a:ext cx="0" cy="6067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39" name="Line 15"/>
          <p:cNvSpPr>
            <a:spLocks noChangeShapeType="1"/>
          </p:cNvSpPr>
          <p:nvPr/>
        </p:nvSpPr>
        <p:spPr bwMode="auto">
          <a:xfrm flipV="1">
            <a:off x="4130486" y="1834034"/>
            <a:ext cx="0" cy="390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40" name="Line 16"/>
          <p:cNvSpPr>
            <a:spLocks noChangeShapeType="1"/>
          </p:cNvSpPr>
          <p:nvPr/>
        </p:nvSpPr>
        <p:spPr bwMode="auto">
          <a:xfrm flipV="1">
            <a:off x="5647342" y="1834034"/>
            <a:ext cx="0" cy="390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41" name="Line 17"/>
          <p:cNvSpPr>
            <a:spLocks noChangeShapeType="1"/>
          </p:cNvSpPr>
          <p:nvPr/>
        </p:nvSpPr>
        <p:spPr bwMode="auto">
          <a:xfrm flipV="1">
            <a:off x="5647342" y="1834034"/>
            <a:ext cx="0" cy="390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42" name="Text Box 18"/>
          <p:cNvSpPr txBox="1">
            <a:spLocks noChangeArrowheads="1"/>
          </p:cNvSpPr>
          <p:nvPr/>
        </p:nvSpPr>
        <p:spPr bwMode="auto">
          <a:xfrm>
            <a:off x="6589788" y="1807047"/>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检验和</a:t>
            </a:r>
          </a:p>
        </p:txBody>
      </p:sp>
      <p:sp>
        <p:nvSpPr>
          <p:cNvPr id="538643" name="Text Box 19"/>
          <p:cNvSpPr txBox="1">
            <a:spLocks noChangeArrowheads="1"/>
          </p:cNvSpPr>
          <p:nvPr/>
        </p:nvSpPr>
        <p:spPr bwMode="auto">
          <a:xfrm>
            <a:off x="2928352" y="1807047"/>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类型</a:t>
            </a:r>
          </a:p>
        </p:txBody>
      </p:sp>
      <p:sp>
        <p:nvSpPr>
          <p:cNvPr id="538644" name="Text Box 20"/>
          <p:cNvSpPr txBox="1">
            <a:spLocks noChangeArrowheads="1"/>
          </p:cNvSpPr>
          <p:nvPr/>
        </p:nvSpPr>
        <p:spPr bwMode="auto">
          <a:xfrm>
            <a:off x="4531198" y="1807047"/>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代码</a:t>
            </a:r>
          </a:p>
        </p:txBody>
      </p:sp>
      <p:sp>
        <p:nvSpPr>
          <p:cNvPr id="538645" name="Text Box 21"/>
          <p:cNvSpPr txBox="1">
            <a:spLocks noChangeArrowheads="1"/>
          </p:cNvSpPr>
          <p:nvPr/>
        </p:nvSpPr>
        <p:spPr bwMode="auto">
          <a:xfrm>
            <a:off x="2868160" y="2203922"/>
            <a:ext cx="49664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（这 </a:t>
            </a:r>
            <a:r>
              <a:rPr kumimoji="1" lang="en-US" altLang="zh-CN" sz="2000" b="1">
                <a:solidFill>
                  <a:srgbClr val="0000CC"/>
                </a:solidFill>
                <a:latin typeface="+mn-lt"/>
                <a:ea typeface="黑体" pitchFamily="2" charset="-122"/>
              </a:rPr>
              <a:t>4 </a:t>
            </a:r>
            <a:r>
              <a:rPr kumimoji="1" lang="zh-CN" altLang="en-US" sz="2000" b="1">
                <a:solidFill>
                  <a:srgbClr val="0000CC"/>
                </a:solidFill>
                <a:latin typeface="+mn-lt"/>
                <a:ea typeface="黑体" pitchFamily="2" charset="-122"/>
              </a:rPr>
              <a:t>个字节取决于 </a:t>
            </a:r>
            <a:r>
              <a:rPr kumimoji="1" lang="en-US" altLang="zh-CN" sz="2000" b="1">
                <a:solidFill>
                  <a:srgbClr val="0000CC"/>
                </a:solidFill>
                <a:latin typeface="+mn-lt"/>
                <a:ea typeface="黑体" pitchFamily="2" charset="-122"/>
              </a:rPr>
              <a:t>ICMP </a:t>
            </a:r>
            <a:r>
              <a:rPr kumimoji="1" lang="zh-CN" altLang="en-US" sz="2000" b="1">
                <a:solidFill>
                  <a:srgbClr val="0000CC"/>
                </a:solidFill>
                <a:latin typeface="+mn-lt"/>
                <a:ea typeface="黑体" pitchFamily="2" charset="-122"/>
              </a:rPr>
              <a:t>报文的类型）</a:t>
            </a:r>
          </a:p>
        </p:txBody>
      </p:sp>
      <p:sp>
        <p:nvSpPr>
          <p:cNvPr id="538646" name="Text Box 22"/>
          <p:cNvSpPr txBox="1">
            <a:spLocks noChangeArrowheads="1"/>
          </p:cNvSpPr>
          <p:nvPr/>
        </p:nvSpPr>
        <p:spPr bwMode="auto">
          <a:xfrm>
            <a:off x="4015261" y="1484784"/>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8</a:t>
            </a:r>
          </a:p>
        </p:txBody>
      </p:sp>
      <p:sp>
        <p:nvSpPr>
          <p:cNvPr id="538647" name="Text Box 23"/>
          <p:cNvSpPr txBox="1">
            <a:spLocks noChangeArrowheads="1"/>
          </p:cNvSpPr>
          <p:nvPr/>
        </p:nvSpPr>
        <p:spPr bwMode="auto">
          <a:xfrm>
            <a:off x="5454726" y="1484784"/>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16</a:t>
            </a:r>
          </a:p>
        </p:txBody>
      </p:sp>
      <p:sp>
        <p:nvSpPr>
          <p:cNvPr id="538648" name="Rectangle 24"/>
          <p:cNvSpPr>
            <a:spLocks noChangeArrowheads="1"/>
          </p:cNvSpPr>
          <p:nvPr/>
        </p:nvSpPr>
        <p:spPr bwMode="auto">
          <a:xfrm>
            <a:off x="4164882" y="5086821"/>
            <a:ext cx="1379273" cy="285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49" name="Text Box 25"/>
          <p:cNvSpPr txBox="1">
            <a:spLocks noChangeArrowheads="1"/>
          </p:cNvSpPr>
          <p:nvPr/>
        </p:nvSpPr>
        <p:spPr bwMode="auto">
          <a:xfrm>
            <a:off x="8325059" y="1484784"/>
            <a:ext cx="470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31</a:t>
            </a:r>
          </a:p>
        </p:txBody>
      </p:sp>
      <p:sp>
        <p:nvSpPr>
          <p:cNvPr id="538650" name="Text Box 26"/>
          <p:cNvSpPr txBox="1">
            <a:spLocks noChangeArrowheads="1"/>
          </p:cNvSpPr>
          <p:nvPr/>
        </p:nvSpPr>
        <p:spPr bwMode="auto">
          <a:xfrm>
            <a:off x="4128767" y="5048722"/>
            <a:ext cx="12668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数据报</a:t>
            </a:r>
          </a:p>
        </p:txBody>
      </p:sp>
      <p:sp>
        <p:nvSpPr>
          <p:cNvPr id="538651" name="Line 27"/>
          <p:cNvSpPr>
            <a:spLocks noChangeShapeType="1"/>
          </p:cNvSpPr>
          <p:nvPr/>
        </p:nvSpPr>
        <p:spPr bwMode="auto">
          <a:xfrm rot="-5400000">
            <a:off x="5649063" y="-417041"/>
            <a:ext cx="0" cy="6067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38652" name="Text Box 28"/>
          <p:cNvSpPr txBox="1">
            <a:spLocks noChangeArrowheads="1"/>
          </p:cNvSpPr>
          <p:nvPr/>
        </p:nvSpPr>
        <p:spPr bwMode="auto">
          <a:xfrm>
            <a:off x="629314" y="1627658"/>
            <a:ext cx="1500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sz="2000" b="1">
                <a:solidFill>
                  <a:srgbClr val="0000CC"/>
                </a:solidFill>
                <a:latin typeface="+mn-lt"/>
                <a:ea typeface="黑体" pitchFamily="2" charset="-122"/>
              </a:rPr>
              <a:t>前 </a:t>
            </a:r>
            <a:r>
              <a:rPr kumimoji="1" lang="en-US" altLang="zh-CN" sz="2000" b="1">
                <a:solidFill>
                  <a:srgbClr val="0000CC"/>
                </a:solidFill>
                <a:latin typeface="+mn-lt"/>
                <a:ea typeface="黑体" pitchFamily="2" charset="-122"/>
              </a:rPr>
              <a:t>4 </a:t>
            </a:r>
            <a:r>
              <a:rPr kumimoji="1" lang="zh-CN" altLang="en-US" sz="2000" b="1">
                <a:solidFill>
                  <a:srgbClr val="0000CC"/>
                </a:solidFill>
                <a:latin typeface="+mn-lt"/>
                <a:ea typeface="黑体" pitchFamily="2" charset="-122"/>
              </a:rPr>
              <a:t>个字节</a:t>
            </a:r>
          </a:p>
          <a:p>
            <a:pPr algn="ctr">
              <a:lnSpc>
                <a:spcPct val="90000"/>
              </a:lnSpc>
            </a:pPr>
            <a:r>
              <a:rPr kumimoji="1" lang="zh-CN" altLang="en-US" sz="2000" b="1">
                <a:solidFill>
                  <a:srgbClr val="0000CC"/>
                </a:solidFill>
                <a:latin typeface="+mn-lt"/>
                <a:ea typeface="黑体" pitchFamily="2" charset="-122"/>
              </a:rPr>
              <a:t>都是一样的</a:t>
            </a:r>
          </a:p>
        </p:txBody>
      </p:sp>
      <p:sp>
        <p:nvSpPr>
          <p:cNvPr id="538653" name="Text Box 29"/>
          <p:cNvSpPr txBox="1">
            <a:spLocks noChangeArrowheads="1"/>
          </p:cNvSpPr>
          <p:nvPr/>
        </p:nvSpPr>
        <p:spPr bwMode="auto">
          <a:xfrm>
            <a:off x="3249953" y="2815109"/>
            <a:ext cx="44825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ICMP </a:t>
            </a:r>
            <a:r>
              <a:rPr kumimoji="1" lang="zh-CN" altLang="en-US" sz="2000" b="1">
                <a:solidFill>
                  <a:srgbClr val="0000CC"/>
                </a:solidFill>
                <a:latin typeface="+mn-lt"/>
                <a:ea typeface="黑体" pitchFamily="2" charset="-122"/>
              </a:rPr>
              <a:t>的数据部分（长度取决于类型）</a:t>
            </a:r>
          </a:p>
        </p:txBody>
      </p:sp>
      <p:sp>
        <p:nvSpPr>
          <p:cNvPr id="538654" name="Line 30"/>
          <p:cNvSpPr>
            <a:spLocks noChangeShapeType="1"/>
          </p:cNvSpPr>
          <p:nvPr/>
        </p:nvSpPr>
        <p:spPr bwMode="auto">
          <a:xfrm>
            <a:off x="2090813" y="1989608"/>
            <a:ext cx="524537" cy="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Tree>
    <p:extLst>
      <p:ext uri="{BB962C8B-B14F-4D97-AF65-F5344CB8AC3E}">
        <p14:creationId xmlns:p14="http://schemas.microsoft.com/office/powerpoint/2010/main" val="1310404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grpId="0" nodeType="clickEffect">
                                  <p:stCondLst>
                                    <p:cond delay="500"/>
                                  </p:stCondLst>
                                  <p:childTnLst>
                                    <p:anim calcmode="discrete" valueType="str">
                                      <p:cBhvr>
                                        <p:cTn id="6" dur="1000" fill="hold"/>
                                        <p:tgtEl>
                                          <p:spTgt spid="538652"/>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500"/>
                                  </p:stCondLst>
                                  <p:childTnLst>
                                    <p:anim calcmode="discrete" valueType="str">
                                      <p:cBhvr>
                                        <p:cTn id="8" dur="1000" fill="hold"/>
                                        <p:tgtEl>
                                          <p:spTgt spid="538654"/>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500"/>
                                  </p:stCondLst>
                                  <p:childTnLst>
                                    <p:anim calcmode="discrete" valueType="str">
                                      <p:cBhvr>
                                        <p:cTn id="10" dur="1000" fill="hold"/>
                                        <p:tgtEl>
                                          <p:spTgt spid="538643"/>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500"/>
                                  </p:stCondLst>
                                  <p:childTnLst>
                                    <p:anim calcmode="discrete" valueType="str">
                                      <p:cBhvr>
                                        <p:cTn id="12" dur="1000" fill="hold"/>
                                        <p:tgtEl>
                                          <p:spTgt spid="538644"/>
                                        </p:tgtEl>
                                        <p:attrNameLst>
                                          <p:attrName>style.visibility</p:attrName>
                                        </p:attrNameLst>
                                      </p:cBhvr>
                                      <p:tavLst>
                                        <p:tav tm="0">
                                          <p:val>
                                            <p:strVal val="hidden"/>
                                          </p:val>
                                        </p:tav>
                                        <p:tav tm="50000">
                                          <p:val>
                                            <p:strVal val="visible"/>
                                          </p:val>
                                        </p:tav>
                                      </p:tavLst>
                                    </p:anim>
                                  </p:childTnLst>
                                </p:cTn>
                              </p:par>
                              <p:par>
                                <p:cTn id="13" presetID="35" presetClass="emph" presetSubtype="0" repeatCount="3000" fill="hold" grpId="0" nodeType="withEffect">
                                  <p:stCondLst>
                                    <p:cond delay="500"/>
                                  </p:stCondLst>
                                  <p:childTnLst>
                                    <p:anim calcmode="discrete" valueType="str">
                                      <p:cBhvr>
                                        <p:cTn id="14" dur="1000" fill="hold"/>
                                        <p:tgtEl>
                                          <p:spTgt spid="53864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42" grpId="0"/>
      <p:bldP spid="538643" grpId="0"/>
      <p:bldP spid="538644" grpId="0"/>
      <p:bldP spid="538652" grpId="0"/>
      <p:bldP spid="53865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altLang="zh-CN" dirty="0"/>
              <a:t>4.4.1  ICMP </a:t>
            </a:r>
            <a:r>
              <a:rPr lang="zh-CN" altLang="en-US" dirty="0"/>
              <a:t>报文的种类</a:t>
            </a:r>
          </a:p>
        </p:txBody>
      </p:sp>
      <p:sp>
        <p:nvSpPr>
          <p:cNvPr id="539651" name="Rectangle 3"/>
          <p:cNvSpPr>
            <a:spLocks noGrp="1" noChangeArrowheads="1"/>
          </p:cNvSpPr>
          <p:nvPr>
            <p:ph idx="1"/>
          </p:nvPr>
        </p:nvSpPr>
        <p:spPr/>
        <p:txBody>
          <a:bodyPr/>
          <a:lstStyle/>
          <a:p>
            <a:pPr algn="just"/>
            <a:r>
              <a:rPr lang="en-US" altLang="zh-CN" dirty="0"/>
              <a:t>ICMP </a:t>
            </a:r>
            <a:r>
              <a:rPr lang="zh-CN" altLang="en-US" dirty="0"/>
              <a:t>报文的种类有两种，即 </a:t>
            </a:r>
            <a:r>
              <a:rPr lang="en-US" altLang="zh-CN" dirty="0"/>
              <a:t>ICMP </a:t>
            </a:r>
            <a:r>
              <a:rPr lang="zh-CN" altLang="en-US" dirty="0">
                <a:solidFill>
                  <a:srgbClr val="FF0000"/>
                </a:solidFill>
              </a:rPr>
              <a:t>差错报告报文</a:t>
            </a:r>
            <a:r>
              <a:rPr lang="zh-CN" altLang="en-US" dirty="0"/>
              <a:t>和 </a:t>
            </a:r>
            <a:r>
              <a:rPr lang="en-US" altLang="zh-CN" dirty="0"/>
              <a:t>ICMP </a:t>
            </a:r>
            <a:r>
              <a:rPr lang="zh-CN" altLang="en-US" dirty="0">
                <a:solidFill>
                  <a:srgbClr val="FF0000"/>
                </a:solidFill>
              </a:rPr>
              <a:t>询问报文。</a:t>
            </a:r>
            <a:r>
              <a:rPr lang="zh-CN" altLang="en-US" dirty="0"/>
              <a:t> </a:t>
            </a:r>
          </a:p>
          <a:p>
            <a:pPr algn="just"/>
            <a:r>
              <a:rPr lang="en-US" altLang="zh-CN" dirty="0"/>
              <a:t>ICMP </a:t>
            </a:r>
            <a:r>
              <a:rPr lang="zh-CN" altLang="en-US" dirty="0"/>
              <a:t>报文的前 </a:t>
            </a:r>
            <a:r>
              <a:rPr lang="en-US" altLang="zh-CN" dirty="0"/>
              <a:t>4 </a:t>
            </a:r>
            <a:r>
              <a:rPr lang="zh-CN" altLang="en-US" dirty="0"/>
              <a:t>个字节是统一的格式，共有三个字段：即</a:t>
            </a:r>
            <a:r>
              <a:rPr lang="zh-CN" altLang="en-US" dirty="0">
                <a:solidFill>
                  <a:srgbClr val="FF0000"/>
                </a:solidFill>
              </a:rPr>
              <a:t>类型、代码</a:t>
            </a:r>
            <a:r>
              <a:rPr lang="zh-CN" altLang="en-US" dirty="0"/>
              <a:t>和</a:t>
            </a:r>
            <a:r>
              <a:rPr lang="zh-CN" altLang="en-US" dirty="0">
                <a:solidFill>
                  <a:srgbClr val="FF0000"/>
                </a:solidFill>
              </a:rPr>
              <a:t>检验和。</a:t>
            </a:r>
            <a:r>
              <a:rPr lang="zh-CN" altLang="en-US" dirty="0"/>
              <a:t>接着的 </a:t>
            </a:r>
            <a:r>
              <a:rPr lang="en-US" altLang="zh-CN" dirty="0"/>
              <a:t>4 </a:t>
            </a:r>
            <a:r>
              <a:rPr lang="zh-CN" altLang="en-US" dirty="0"/>
              <a:t>个字节的内容与 </a:t>
            </a:r>
            <a:r>
              <a:rPr lang="en-US" altLang="zh-CN" dirty="0"/>
              <a:t>ICMP </a:t>
            </a:r>
            <a:r>
              <a:rPr lang="zh-CN" altLang="en-US" dirty="0"/>
              <a:t>的类型有关。 </a:t>
            </a:r>
          </a:p>
        </p:txBody>
      </p:sp>
    </p:spTree>
    <p:extLst>
      <p:ext uri="{BB962C8B-B14F-4D97-AF65-F5344CB8AC3E}">
        <p14:creationId xmlns:p14="http://schemas.microsoft.com/office/powerpoint/2010/main" val="1359399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96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pPr algn="ctr"/>
            <a:r>
              <a:rPr lang="en-US" altLang="zh-CN" dirty="0"/>
              <a:t>ICMP </a:t>
            </a:r>
            <a:r>
              <a:rPr lang="zh-CN" altLang="en-US" dirty="0"/>
              <a:t>差错报告报文共有 </a:t>
            </a:r>
            <a:r>
              <a:rPr lang="en-US" altLang="zh-CN" dirty="0"/>
              <a:t>4 </a:t>
            </a:r>
            <a:r>
              <a:rPr lang="zh-CN" altLang="en-US" dirty="0"/>
              <a:t>种 </a:t>
            </a:r>
          </a:p>
        </p:txBody>
      </p:sp>
      <p:sp>
        <p:nvSpPr>
          <p:cNvPr id="540675" name="Rectangle 3"/>
          <p:cNvSpPr>
            <a:spLocks noGrp="1" noChangeArrowheads="1"/>
          </p:cNvSpPr>
          <p:nvPr>
            <p:ph idx="1"/>
          </p:nvPr>
        </p:nvSpPr>
        <p:spPr/>
        <p:txBody>
          <a:bodyPr/>
          <a:lstStyle/>
          <a:p>
            <a:pPr algn="just"/>
            <a:r>
              <a:rPr lang="zh-CN" altLang="en-US" dirty="0"/>
              <a:t>终点不可达 </a:t>
            </a:r>
          </a:p>
          <a:p>
            <a:pPr algn="just"/>
            <a:r>
              <a:rPr lang="zh-CN" altLang="en-US" dirty="0"/>
              <a:t>时间超过 </a:t>
            </a:r>
          </a:p>
          <a:p>
            <a:pPr algn="just"/>
            <a:r>
              <a:rPr lang="zh-CN" altLang="en-US" dirty="0"/>
              <a:t>参数问题 </a:t>
            </a:r>
          </a:p>
          <a:p>
            <a:pPr algn="just"/>
            <a:r>
              <a:rPr lang="zh-CN" altLang="en-US" dirty="0"/>
              <a:t>改变路由（重定向）</a:t>
            </a:r>
            <a:r>
              <a:rPr lang="en-US" altLang="zh-CN" dirty="0"/>
              <a:t>(Redirect)  </a:t>
            </a:r>
          </a:p>
        </p:txBody>
      </p:sp>
    </p:spTree>
    <p:extLst>
      <p:ext uri="{BB962C8B-B14F-4D97-AF65-F5344CB8AC3E}">
        <p14:creationId xmlns:p14="http://schemas.microsoft.com/office/powerpoint/2010/main" val="3524008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06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06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0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9" name="Rectangle 3"/>
          <p:cNvSpPr>
            <a:spLocks noGrp="1" noChangeArrowheads="1"/>
          </p:cNvSpPr>
          <p:nvPr>
            <p:ph type="title"/>
          </p:nvPr>
        </p:nvSpPr>
        <p:spPr>
          <a:xfrm>
            <a:off x="495300" y="188640"/>
            <a:ext cx="8634164" cy="792088"/>
          </a:xfrm>
        </p:spPr>
        <p:txBody>
          <a:bodyPr/>
          <a:lstStyle/>
          <a:p>
            <a:pPr algn="ctr"/>
            <a:r>
              <a:rPr lang="en-US" altLang="zh-CN" sz="3600" dirty="0"/>
              <a:t>ICMP </a:t>
            </a:r>
            <a:r>
              <a:rPr lang="zh-CN" altLang="en-US" sz="3600" dirty="0"/>
              <a:t>差错报告报文的数据字段的内容 </a:t>
            </a:r>
          </a:p>
        </p:txBody>
      </p:sp>
      <p:sp>
        <p:nvSpPr>
          <p:cNvPr id="541698" name="Rectangle 2"/>
          <p:cNvSpPr>
            <a:spLocks noChangeArrowheads="1"/>
          </p:cNvSpPr>
          <p:nvPr/>
        </p:nvSpPr>
        <p:spPr bwMode="auto">
          <a:xfrm>
            <a:off x="662260" y="4195216"/>
            <a:ext cx="4531651" cy="5969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41700" name="Rectangle 4"/>
          <p:cNvSpPr>
            <a:spLocks noChangeArrowheads="1"/>
          </p:cNvSpPr>
          <p:nvPr/>
        </p:nvSpPr>
        <p:spPr bwMode="auto">
          <a:xfrm>
            <a:off x="209954" y="261037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solidFill>
                <a:srgbClr val="0000CC"/>
              </a:solidFill>
              <a:latin typeface="+mn-lt"/>
              <a:ea typeface="黑体" pitchFamily="2" charset="-122"/>
            </a:endParaRPr>
          </a:p>
        </p:txBody>
      </p:sp>
      <p:sp>
        <p:nvSpPr>
          <p:cNvPr id="541701" name="Rectangle 5"/>
          <p:cNvSpPr>
            <a:spLocks noChangeArrowheads="1"/>
          </p:cNvSpPr>
          <p:nvPr/>
        </p:nvSpPr>
        <p:spPr bwMode="auto">
          <a:xfrm>
            <a:off x="1412089" y="4195216"/>
            <a:ext cx="3781821" cy="596900"/>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41702" name="Line 6"/>
          <p:cNvSpPr>
            <a:spLocks noChangeShapeType="1"/>
          </p:cNvSpPr>
          <p:nvPr/>
        </p:nvSpPr>
        <p:spPr bwMode="auto">
          <a:xfrm>
            <a:off x="662260" y="5001667"/>
            <a:ext cx="4531651" cy="20637"/>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41703" name="Text Box 7"/>
          <p:cNvSpPr txBox="1">
            <a:spLocks noChangeArrowheads="1"/>
          </p:cNvSpPr>
          <p:nvPr/>
        </p:nvSpPr>
        <p:spPr bwMode="auto">
          <a:xfrm>
            <a:off x="691800" y="4323803"/>
            <a:ext cx="69762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kumimoji="1" lang="zh-CN" altLang="en-US" sz="2000" b="1">
                <a:solidFill>
                  <a:srgbClr val="0000CC"/>
                </a:solidFill>
                <a:latin typeface="+mn-lt"/>
                <a:ea typeface="黑体" pitchFamily="2" charset="-122"/>
              </a:rPr>
              <a:t>首部</a:t>
            </a:r>
          </a:p>
        </p:txBody>
      </p:sp>
      <p:sp>
        <p:nvSpPr>
          <p:cNvPr id="541704" name="Line 8"/>
          <p:cNvSpPr>
            <a:spLocks noChangeShapeType="1"/>
          </p:cNvSpPr>
          <p:nvPr/>
        </p:nvSpPr>
        <p:spPr bwMode="auto">
          <a:xfrm>
            <a:off x="1412089" y="4195216"/>
            <a:ext cx="0" cy="596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41705" name="Rectangle 9"/>
          <p:cNvSpPr>
            <a:spLocks noChangeArrowheads="1"/>
          </p:cNvSpPr>
          <p:nvPr/>
        </p:nvSpPr>
        <p:spPr bwMode="auto">
          <a:xfrm>
            <a:off x="2342496" y="4850853"/>
            <a:ext cx="1214173" cy="311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41706" name="Text Box 10"/>
          <p:cNvSpPr txBox="1">
            <a:spLocks noChangeArrowheads="1"/>
          </p:cNvSpPr>
          <p:nvPr/>
        </p:nvSpPr>
        <p:spPr bwMode="auto">
          <a:xfrm>
            <a:off x="2285743" y="4773067"/>
            <a:ext cx="12668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数据报</a:t>
            </a:r>
          </a:p>
        </p:txBody>
      </p:sp>
      <p:sp>
        <p:nvSpPr>
          <p:cNvPr id="541707" name="Rectangle 11"/>
          <p:cNvSpPr>
            <a:spLocks noChangeArrowheads="1"/>
          </p:cNvSpPr>
          <p:nvPr/>
        </p:nvSpPr>
        <p:spPr bwMode="auto">
          <a:xfrm>
            <a:off x="1412089" y="3174454"/>
            <a:ext cx="3781821" cy="607000"/>
          </a:xfrm>
          <a:prstGeom prst="rect">
            <a:avLst/>
          </a:prstGeom>
          <a:solidFill>
            <a:srgbClr val="DDDDDD"/>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41708" name="Rectangle 12"/>
          <p:cNvSpPr>
            <a:spLocks noChangeArrowheads="1"/>
          </p:cNvSpPr>
          <p:nvPr/>
        </p:nvSpPr>
        <p:spPr bwMode="auto">
          <a:xfrm>
            <a:off x="1412089" y="3174454"/>
            <a:ext cx="3781821" cy="595313"/>
          </a:xfrm>
          <a:prstGeom prst="rect">
            <a:avLst/>
          </a:prstGeom>
          <a:solidFill>
            <a:srgbClr val="CCEC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41709" name="Text Box 13"/>
          <p:cNvSpPr txBox="1">
            <a:spLocks noChangeArrowheads="1"/>
          </p:cNvSpPr>
          <p:nvPr/>
        </p:nvSpPr>
        <p:spPr bwMode="auto">
          <a:xfrm>
            <a:off x="1495018" y="3196679"/>
            <a:ext cx="12426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kumimoji="1" lang="en-US" altLang="zh-CN" sz="2000" b="1">
                <a:solidFill>
                  <a:srgbClr val="0000CC"/>
                </a:solidFill>
                <a:latin typeface="+mn-lt"/>
                <a:ea typeface="黑体" pitchFamily="2" charset="-122"/>
              </a:rPr>
              <a:t>ICMP </a:t>
            </a:r>
            <a:r>
              <a:rPr kumimoji="1" lang="zh-CN" altLang="en-US" sz="2000" b="1">
                <a:solidFill>
                  <a:srgbClr val="0000CC"/>
                </a:solidFill>
                <a:latin typeface="+mn-lt"/>
                <a:ea typeface="黑体" pitchFamily="2" charset="-122"/>
              </a:rPr>
              <a:t>的</a:t>
            </a:r>
          </a:p>
          <a:p>
            <a:pPr algn="ctr">
              <a:lnSpc>
                <a:spcPct val="80000"/>
              </a:lnSpc>
            </a:pPr>
            <a:r>
              <a:rPr kumimoji="1" lang="zh-CN" altLang="en-US" sz="2000" b="1">
                <a:solidFill>
                  <a:srgbClr val="0000CC"/>
                </a:solidFill>
                <a:latin typeface="+mn-lt"/>
                <a:ea typeface="黑体" pitchFamily="2" charset="-122"/>
              </a:rPr>
              <a:t>前 </a:t>
            </a:r>
            <a:r>
              <a:rPr kumimoji="1" lang="en-US" altLang="zh-CN" sz="2000" b="1">
                <a:solidFill>
                  <a:srgbClr val="0000CC"/>
                </a:solidFill>
                <a:latin typeface="+mn-lt"/>
                <a:ea typeface="黑体" pitchFamily="2" charset="-122"/>
              </a:rPr>
              <a:t>8 </a:t>
            </a:r>
            <a:r>
              <a:rPr kumimoji="1" lang="zh-CN" altLang="en-US" sz="2000" b="1">
                <a:solidFill>
                  <a:srgbClr val="0000CC"/>
                </a:solidFill>
                <a:latin typeface="+mn-lt"/>
                <a:ea typeface="黑体" pitchFamily="2" charset="-122"/>
              </a:rPr>
              <a:t>字节</a:t>
            </a:r>
          </a:p>
        </p:txBody>
      </p:sp>
      <p:sp>
        <p:nvSpPr>
          <p:cNvPr id="541710" name="Line 14"/>
          <p:cNvSpPr>
            <a:spLocks noChangeShapeType="1"/>
          </p:cNvSpPr>
          <p:nvPr/>
        </p:nvSpPr>
        <p:spPr bwMode="auto">
          <a:xfrm>
            <a:off x="2794801" y="3174454"/>
            <a:ext cx="0" cy="5953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41711" name="Text Box 15"/>
          <p:cNvSpPr txBox="1">
            <a:spLocks noChangeArrowheads="1"/>
          </p:cNvSpPr>
          <p:nvPr/>
        </p:nvSpPr>
        <p:spPr bwMode="auto">
          <a:xfrm>
            <a:off x="5297520" y="4293642"/>
            <a:ext cx="40479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solidFill>
                  <a:srgbClr val="C00000"/>
                </a:solidFill>
                <a:latin typeface="+mn-lt"/>
                <a:ea typeface="黑体" pitchFamily="2" charset="-122"/>
              </a:rPr>
              <a:t>装入 </a:t>
            </a:r>
            <a:r>
              <a:rPr kumimoji="1" lang="en-US" altLang="zh-CN" sz="2400" b="1">
                <a:solidFill>
                  <a:srgbClr val="C00000"/>
                </a:solidFill>
                <a:latin typeface="+mn-lt"/>
                <a:ea typeface="黑体" pitchFamily="2" charset="-122"/>
              </a:rPr>
              <a:t>ICMP </a:t>
            </a:r>
            <a:r>
              <a:rPr kumimoji="1" lang="zh-CN" altLang="en-US" sz="2400" b="1">
                <a:solidFill>
                  <a:srgbClr val="C00000"/>
                </a:solidFill>
                <a:latin typeface="+mn-lt"/>
                <a:ea typeface="黑体" pitchFamily="2" charset="-122"/>
              </a:rPr>
              <a:t>报文的 </a:t>
            </a:r>
            <a:r>
              <a:rPr kumimoji="1" lang="en-US" altLang="zh-CN" sz="2400" b="1">
                <a:solidFill>
                  <a:srgbClr val="C00000"/>
                </a:solidFill>
                <a:latin typeface="+mn-lt"/>
                <a:ea typeface="黑体" pitchFamily="2" charset="-122"/>
              </a:rPr>
              <a:t>IP </a:t>
            </a:r>
            <a:r>
              <a:rPr kumimoji="1" lang="zh-CN" altLang="en-US" sz="2400" b="1">
                <a:solidFill>
                  <a:srgbClr val="C00000"/>
                </a:solidFill>
                <a:latin typeface="+mn-lt"/>
                <a:ea typeface="黑体" pitchFamily="2" charset="-122"/>
              </a:rPr>
              <a:t>数据报</a:t>
            </a:r>
          </a:p>
        </p:txBody>
      </p:sp>
      <p:sp>
        <p:nvSpPr>
          <p:cNvPr id="541712" name="Rectangle 16"/>
          <p:cNvSpPr>
            <a:spLocks noChangeArrowheads="1"/>
          </p:cNvSpPr>
          <p:nvPr/>
        </p:nvSpPr>
        <p:spPr bwMode="auto">
          <a:xfrm>
            <a:off x="2794802" y="2152103"/>
            <a:ext cx="6550686" cy="596900"/>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41713" name="Text Box 17"/>
          <p:cNvSpPr txBox="1">
            <a:spLocks noChangeArrowheads="1"/>
          </p:cNvSpPr>
          <p:nvPr/>
        </p:nvSpPr>
        <p:spPr bwMode="auto">
          <a:xfrm>
            <a:off x="2973961" y="2164804"/>
            <a:ext cx="126688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数据报</a:t>
            </a:r>
          </a:p>
          <a:p>
            <a:pPr algn="ctr">
              <a:lnSpc>
                <a:spcPct val="80000"/>
              </a:lnSpc>
            </a:pPr>
            <a:r>
              <a:rPr kumimoji="1" lang="zh-CN" altLang="en-US" sz="2000" b="1">
                <a:solidFill>
                  <a:srgbClr val="0000CC"/>
                </a:solidFill>
                <a:latin typeface="+mn-lt"/>
                <a:ea typeface="黑体" pitchFamily="2" charset="-122"/>
              </a:rPr>
              <a:t>首部</a:t>
            </a:r>
          </a:p>
        </p:txBody>
      </p:sp>
      <p:sp>
        <p:nvSpPr>
          <p:cNvPr id="541714" name="Line 18"/>
          <p:cNvSpPr>
            <a:spLocks noChangeShapeType="1"/>
          </p:cNvSpPr>
          <p:nvPr/>
        </p:nvSpPr>
        <p:spPr bwMode="auto">
          <a:xfrm>
            <a:off x="4547269" y="2152103"/>
            <a:ext cx="0" cy="596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41715" name="Text Box 19"/>
          <p:cNvSpPr txBox="1">
            <a:spLocks noChangeArrowheads="1"/>
          </p:cNvSpPr>
          <p:nvPr/>
        </p:nvSpPr>
        <p:spPr bwMode="auto">
          <a:xfrm>
            <a:off x="5393828" y="3285579"/>
            <a:ext cx="28897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C00000"/>
                </a:solidFill>
                <a:latin typeface="+mn-lt"/>
                <a:ea typeface="黑体" pitchFamily="2" charset="-122"/>
              </a:rPr>
              <a:t>ICMP </a:t>
            </a:r>
            <a:r>
              <a:rPr kumimoji="1" lang="zh-CN" altLang="en-US" sz="2400" b="1" dirty="0">
                <a:solidFill>
                  <a:srgbClr val="C00000"/>
                </a:solidFill>
                <a:latin typeface="+mn-lt"/>
                <a:ea typeface="黑体" pitchFamily="2" charset="-122"/>
              </a:rPr>
              <a:t>差错报告报文</a:t>
            </a:r>
          </a:p>
        </p:txBody>
      </p:sp>
      <p:sp>
        <p:nvSpPr>
          <p:cNvPr id="541716" name="Text Box 20"/>
          <p:cNvSpPr txBox="1">
            <a:spLocks noChangeArrowheads="1"/>
          </p:cNvSpPr>
          <p:nvPr/>
        </p:nvSpPr>
        <p:spPr bwMode="auto">
          <a:xfrm>
            <a:off x="4540694" y="2156867"/>
            <a:ext cx="69762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kumimoji="1" lang="en-US" altLang="zh-CN" sz="2000" b="1">
                <a:solidFill>
                  <a:srgbClr val="0000CC"/>
                </a:solidFill>
                <a:latin typeface="+mn-lt"/>
                <a:ea typeface="黑体" pitchFamily="2" charset="-122"/>
              </a:rPr>
              <a:t>8</a:t>
            </a:r>
          </a:p>
          <a:p>
            <a:pPr algn="ctr">
              <a:lnSpc>
                <a:spcPct val="80000"/>
              </a:lnSpc>
            </a:pPr>
            <a:r>
              <a:rPr kumimoji="1" lang="zh-CN" altLang="en-US" sz="2000" b="1">
                <a:solidFill>
                  <a:srgbClr val="0000CC"/>
                </a:solidFill>
                <a:latin typeface="+mn-lt"/>
                <a:ea typeface="黑体" pitchFamily="2" charset="-122"/>
              </a:rPr>
              <a:t>字节</a:t>
            </a:r>
          </a:p>
        </p:txBody>
      </p:sp>
      <p:sp>
        <p:nvSpPr>
          <p:cNvPr id="541717" name="Line 21"/>
          <p:cNvSpPr>
            <a:spLocks noChangeShapeType="1"/>
          </p:cNvSpPr>
          <p:nvPr/>
        </p:nvSpPr>
        <p:spPr bwMode="auto">
          <a:xfrm>
            <a:off x="5193910" y="2152103"/>
            <a:ext cx="0" cy="5969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41718" name="Text Box 22"/>
          <p:cNvSpPr txBox="1">
            <a:spLocks noChangeArrowheads="1"/>
          </p:cNvSpPr>
          <p:nvPr/>
        </p:nvSpPr>
        <p:spPr bwMode="auto">
          <a:xfrm>
            <a:off x="560792" y="2204492"/>
            <a:ext cx="21116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solidFill>
                  <a:srgbClr val="0000CC"/>
                </a:solidFill>
                <a:latin typeface="+mn-lt"/>
                <a:ea typeface="黑体" pitchFamily="2" charset="-122"/>
              </a:rPr>
              <a:t>收到的 </a:t>
            </a:r>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数据报</a:t>
            </a:r>
          </a:p>
        </p:txBody>
      </p:sp>
      <p:sp>
        <p:nvSpPr>
          <p:cNvPr id="541719" name="Line 23"/>
          <p:cNvSpPr>
            <a:spLocks noChangeShapeType="1"/>
          </p:cNvSpPr>
          <p:nvPr/>
        </p:nvSpPr>
        <p:spPr bwMode="auto">
          <a:xfrm>
            <a:off x="5193910" y="2749003"/>
            <a:ext cx="0" cy="4254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41720" name="Line 24"/>
          <p:cNvSpPr>
            <a:spLocks noChangeShapeType="1"/>
          </p:cNvSpPr>
          <p:nvPr/>
        </p:nvSpPr>
        <p:spPr bwMode="auto">
          <a:xfrm>
            <a:off x="4547269" y="3174454"/>
            <a:ext cx="0" cy="59531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41721" name="Text Box 25"/>
          <p:cNvSpPr txBox="1">
            <a:spLocks noChangeArrowheads="1"/>
          </p:cNvSpPr>
          <p:nvPr/>
        </p:nvSpPr>
        <p:spPr bwMode="auto">
          <a:xfrm>
            <a:off x="2973961" y="3196679"/>
            <a:ext cx="126688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数据报</a:t>
            </a:r>
          </a:p>
          <a:p>
            <a:pPr algn="ctr">
              <a:lnSpc>
                <a:spcPct val="80000"/>
              </a:lnSpc>
            </a:pPr>
            <a:r>
              <a:rPr kumimoji="1" lang="zh-CN" altLang="en-US" sz="2000" b="1">
                <a:solidFill>
                  <a:srgbClr val="0000CC"/>
                </a:solidFill>
                <a:latin typeface="+mn-lt"/>
                <a:ea typeface="黑体" pitchFamily="2" charset="-122"/>
              </a:rPr>
              <a:t>首部</a:t>
            </a:r>
          </a:p>
        </p:txBody>
      </p:sp>
      <p:sp>
        <p:nvSpPr>
          <p:cNvPr id="541722" name="Text Box 26"/>
          <p:cNvSpPr txBox="1">
            <a:spLocks noChangeArrowheads="1"/>
          </p:cNvSpPr>
          <p:nvPr/>
        </p:nvSpPr>
        <p:spPr bwMode="auto">
          <a:xfrm>
            <a:off x="4549293" y="3196679"/>
            <a:ext cx="69762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kumimoji="1" lang="en-US" altLang="zh-CN" sz="2000" b="1">
                <a:solidFill>
                  <a:srgbClr val="0000CC"/>
                </a:solidFill>
                <a:latin typeface="+mn-lt"/>
                <a:ea typeface="黑体" pitchFamily="2" charset="-122"/>
              </a:rPr>
              <a:t>8</a:t>
            </a:r>
          </a:p>
          <a:p>
            <a:pPr algn="ctr">
              <a:lnSpc>
                <a:spcPct val="80000"/>
              </a:lnSpc>
            </a:pPr>
            <a:r>
              <a:rPr kumimoji="1" lang="zh-CN" altLang="en-US" sz="2000" b="1">
                <a:solidFill>
                  <a:srgbClr val="0000CC"/>
                </a:solidFill>
                <a:latin typeface="+mn-lt"/>
                <a:ea typeface="黑体" pitchFamily="2" charset="-122"/>
              </a:rPr>
              <a:t>字节</a:t>
            </a:r>
          </a:p>
        </p:txBody>
      </p:sp>
      <p:sp>
        <p:nvSpPr>
          <p:cNvPr id="541723" name="AutoShape 27"/>
          <p:cNvSpPr>
            <a:spLocks noChangeArrowheads="1"/>
          </p:cNvSpPr>
          <p:nvPr/>
        </p:nvSpPr>
        <p:spPr bwMode="auto">
          <a:xfrm>
            <a:off x="3441444" y="2720428"/>
            <a:ext cx="276886" cy="509588"/>
          </a:xfrm>
          <a:prstGeom prst="downArrow">
            <a:avLst>
              <a:gd name="adj1" fmla="val 47222"/>
              <a:gd name="adj2" fmla="val 10301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
        <p:nvSpPr>
          <p:cNvPr id="541724" name="AutoShape 28"/>
          <p:cNvSpPr>
            <a:spLocks noChangeArrowheads="1"/>
          </p:cNvSpPr>
          <p:nvPr/>
        </p:nvSpPr>
        <p:spPr bwMode="auto">
          <a:xfrm>
            <a:off x="4763962" y="2720428"/>
            <a:ext cx="275167" cy="509588"/>
          </a:xfrm>
          <a:prstGeom prst="downArrow">
            <a:avLst>
              <a:gd name="adj1" fmla="val 47222"/>
              <a:gd name="adj2" fmla="val 1036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
        <p:nvSpPr>
          <p:cNvPr id="541725" name="Text Box 29"/>
          <p:cNvSpPr txBox="1">
            <a:spLocks noChangeArrowheads="1"/>
          </p:cNvSpPr>
          <p:nvPr/>
        </p:nvSpPr>
        <p:spPr bwMode="auto">
          <a:xfrm>
            <a:off x="2109165" y="4323803"/>
            <a:ext cx="243066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kumimoji="1" lang="en-US" altLang="zh-CN" sz="2000" b="1">
                <a:solidFill>
                  <a:srgbClr val="0000CC"/>
                </a:solidFill>
                <a:latin typeface="+mn-lt"/>
                <a:ea typeface="黑体" pitchFamily="2" charset="-122"/>
              </a:rPr>
              <a:t>ICMP </a:t>
            </a:r>
            <a:r>
              <a:rPr kumimoji="1" lang="zh-CN" altLang="en-US" sz="2000" b="1">
                <a:solidFill>
                  <a:srgbClr val="0000CC"/>
                </a:solidFill>
                <a:latin typeface="+mn-lt"/>
                <a:ea typeface="黑体" pitchFamily="2" charset="-122"/>
              </a:rPr>
              <a:t>差错报告报文</a:t>
            </a:r>
          </a:p>
        </p:txBody>
      </p:sp>
      <p:sp>
        <p:nvSpPr>
          <p:cNvPr id="541726" name="Text Box 30"/>
          <p:cNvSpPr txBox="1">
            <a:spLocks noChangeArrowheads="1"/>
          </p:cNvSpPr>
          <p:nvPr/>
        </p:nvSpPr>
        <p:spPr bwMode="auto">
          <a:xfrm>
            <a:off x="5611820" y="1556792"/>
            <a:ext cx="26388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CC"/>
                </a:solidFill>
                <a:latin typeface="+mn-lt"/>
                <a:ea typeface="黑体" pitchFamily="2" charset="-122"/>
              </a:rPr>
              <a:t>IP </a:t>
            </a:r>
            <a:r>
              <a:rPr kumimoji="1" lang="zh-CN" altLang="en-US" sz="2000" b="1">
                <a:solidFill>
                  <a:srgbClr val="0000CC"/>
                </a:solidFill>
                <a:latin typeface="+mn-lt"/>
                <a:ea typeface="黑体" pitchFamily="2" charset="-122"/>
              </a:rPr>
              <a:t>数据报的数据字段</a:t>
            </a:r>
          </a:p>
        </p:txBody>
      </p:sp>
      <p:sp>
        <p:nvSpPr>
          <p:cNvPr id="541727" name="AutoShape 31"/>
          <p:cNvSpPr>
            <a:spLocks/>
          </p:cNvSpPr>
          <p:nvPr/>
        </p:nvSpPr>
        <p:spPr bwMode="auto">
          <a:xfrm rot="5400000">
            <a:off x="6815013" y="-371228"/>
            <a:ext cx="169862" cy="4705350"/>
          </a:xfrm>
          <a:prstGeom prst="leftBrace">
            <a:avLst>
              <a:gd name="adj1" fmla="val 213085"/>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541728" name="Line 32"/>
          <p:cNvSpPr>
            <a:spLocks noChangeShapeType="1"/>
          </p:cNvSpPr>
          <p:nvPr/>
        </p:nvSpPr>
        <p:spPr bwMode="auto">
          <a:xfrm>
            <a:off x="2794801" y="2749003"/>
            <a:ext cx="0" cy="4254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41729" name="Line 33"/>
          <p:cNvSpPr>
            <a:spLocks noChangeShapeType="1"/>
          </p:cNvSpPr>
          <p:nvPr/>
        </p:nvSpPr>
        <p:spPr bwMode="auto">
          <a:xfrm>
            <a:off x="1412089" y="3769766"/>
            <a:ext cx="0" cy="4254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41730" name="Line 34"/>
          <p:cNvSpPr>
            <a:spLocks noChangeShapeType="1"/>
          </p:cNvSpPr>
          <p:nvPr/>
        </p:nvSpPr>
        <p:spPr bwMode="auto">
          <a:xfrm>
            <a:off x="5193910" y="3769766"/>
            <a:ext cx="0" cy="4254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541731" name="AutoShape 35"/>
          <p:cNvSpPr>
            <a:spLocks noChangeArrowheads="1"/>
          </p:cNvSpPr>
          <p:nvPr/>
        </p:nvSpPr>
        <p:spPr bwMode="auto">
          <a:xfrm>
            <a:off x="3255706" y="3744367"/>
            <a:ext cx="278606" cy="511175"/>
          </a:xfrm>
          <a:prstGeom prst="downArrow">
            <a:avLst>
              <a:gd name="adj1" fmla="val 47222"/>
              <a:gd name="adj2" fmla="val 10269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CC"/>
              </a:solidFill>
              <a:latin typeface="+mn-lt"/>
              <a:ea typeface="黑体" pitchFamily="2" charset="-122"/>
            </a:endParaRPr>
          </a:p>
        </p:txBody>
      </p:sp>
    </p:spTree>
    <p:extLst>
      <p:ext uri="{BB962C8B-B14F-4D97-AF65-F5344CB8AC3E}">
        <p14:creationId xmlns:p14="http://schemas.microsoft.com/office/powerpoint/2010/main" val="38395995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495300" y="188640"/>
            <a:ext cx="8562156" cy="792088"/>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3600" dirty="0"/>
              <a:t>不应发送 </a:t>
            </a:r>
            <a:r>
              <a:rPr lang="en-US" altLang="zh-CN" sz="3600" dirty="0"/>
              <a:t>ICMP </a:t>
            </a:r>
            <a:r>
              <a:rPr lang="zh-CN" altLang="en-US" sz="3600" dirty="0"/>
              <a:t>差错报告报文的几种情况 </a:t>
            </a:r>
          </a:p>
        </p:txBody>
      </p:sp>
      <p:sp>
        <p:nvSpPr>
          <p:cNvPr id="542723" name="Rectangle 3"/>
          <p:cNvSpPr>
            <a:spLocks noGrp="1" noChangeArrowheads="1"/>
          </p:cNvSpPr>
          <p:nvPr>
            <p:ph idx="1"/>
          </p:nvPr>
        </p:nvSpPr>
        <p:spPr/>
        <p:txBody>
          <a:bodyPr/>
          <a:lstStyle/>
          <a:p>
            <a:pPr algn="just"/>
            <a:r>
              <a:rPr lang="zh-CN" altLang="en-US" dirty="0"/>
              <a:t>对 </a:t>
            </a:r>
            <a:r>
              <a:rPr lang="en-US" altLang="zh-CN" dirty="0"/>
              <a:t>ICMP </a:t>
            </a:r>
            <a:r>
              <a:rPr lang="zh-CN" altLang="en-US" dirty="0"/>
              <a:t>差错报告报文不再发送 </a:t>
            </a:r>
            <a:r>
              <a:rPr lang="en-US" altLang="zh-CN" dirty="0"/>
              <a:t>ICMP </a:t>
            </a:r>
            <a:r>
              <a:rPr lang="zh-CN" altLang="en-US" dirty="0"/>
              <a:t>差错报告报文。</a:t>
            </a:r>
          </a:p>
          <a:p>
            <a:pPr algn="just"/>
            <a:r>
              <a:rPr lang="zh-CN" altLang="en-US" dirty="0"/>
              <a:t>对第一个分片的数据报片的所有后续数据报片都不发送 </a:t>
            </a:r>
            <a:r>
              <a:rPr lang="en-US" altLang="zh-CN" dirty="0"/>
              <a:t>ICMP </a:t>
            </a:r>
            <a:r>
              <a:rPr lang="zh-CN" altLang="en-US" dirty="0"/>
              <a:t>差错报告报文。</a:t>
            </a:r>
          </a:p>
          <a:p>
            <a:pPr algn="just"/>
            <a:r>
              <a:rPr lang="zh-CN" altLang="en-US" dirty="0"/>
              <a:t>对具有多播地址的数据报都不发送 </a:t>
            </a:r>
            <a:r>
              <a:rPr lang="en-US" altLang="zh-CN" dirty="0"/>
              <a:t>ICMP </a:t>
            </a:r>
            <a:r>
              <a:rPr lang="zh-CN" altLang="en-US" dirty="0"/>
              <a:t>差错报告报文。</a:t>
            </a:r>
          </a:p>
          <a:p>
            <a:pPr algn="just"/>
            <a:r>
              <a:rPr lang="zh-CN" altLang="en-US" dirty="0"/>
              <a:t>对具有特殊地址（如</a:t>
            </a:r>
            <a:r>
              <a:rPr lang="en-US" altLang="zh-CN" dirty="0"/>
              <a:t>127.0.0.0 </a:t>
            </a:r>
            <a:r>
              <a:rPr lang="zh-CN" altLang="en-US" dirty="0"/>
              <a:t>或 </a:t>
            </a:r>
            <a:r>
              <a:rPr lang="en-US" altLang="zh-CN" dirty="0"/>
              <a:t>0.0.0.0</a:t>
            </a:r>
            <a:r>
              <a:rPr lang="zh-CN" altLang="en-US" dirty="0"/>
              <a:t>）的数据报不发送 </a:t>
            </a:r>
            <a:r>
              <a:rPr lang="en-US" altLang="zh-CN" dirty="0"/>
              <a:t>ICMP </a:t>
            </a:r>
            <a:r>
              <a:rPr lang="zh-CN" altLang="en-US" dirty="0"/>
              <a:t>差错报告报文。</a:t>
            </a:r>
          </a:p>
        </p:txBody>
      </p:sp>
    </p:spTree>
    <p:extLst>
      <p:ext uri="{BB962C8B-B14F-4D97-AF65-F5344CB8AC3E}">
        <p14:creationId xmlns:p14="http://schemas.microsoft.com/office/powerpoint/2010/main" val="2341848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pPr algn="ctr"/>
            <a:r>
              <a:rPr lang="en-US" altLang="zh-CN" dirty="0"/>
              <a:t>ICMP </a:t>
            </a:r>
            <a:r>
              <a:rPr lang="zh-CN" altLang="en-US" dirty="0"/>
              <a:t>询问报文有两种 </a:t>
            </a:r>
          </a:p>
        </p:txBody>
      </p:sp>
      <p:sp>
        <p:nvSpPr>
          <p:cNvPr id="543747" name="Rectangle 3"/>
          <p:cNvSpPr>
            <a:spLocks noGrp="1" noChangeArrowheads="1"/>
          </p:cNvSpPr>
          <p:nvPr>
            <p:ph idx="1"/>
          </p:nvPr>
        </p:nvSpPr>
        <p:spPr/>
        <p:txBody>
          <a:bodyPr/>
          <a:lstStyle/>
          <a:p>
            <a:pPr algn="just"/>
            <a:r>
              <a:rPr lang="zh-CN" altLang="en-US" dirty="0"/>
              <a:t>回送请求和回答报文</a:t>
            </a:r>
          </a:p>
          <a:p>
            <a:pPr algn="just"/>
            <a:r>
              <a:rPr lang="zh-CN" altLang="en-US" dirty="0"/>
              <a:t>时间戳请求和回答报文</a:t>
            </a:r>
            <a:endParaRPr lang="en-US" altLang="zh-CN" sz="1600" dirty="0">
              <a:solidFill>
                <a:srgbClr val="FF0000"/>
              </a:solidFill>
            </a:endParaRPr>
          </a:p>
          <a:p>
            <a:pPr algn="just">
              <a:spcBef>
                <a:spcPts val="1800"/>
              </a:spcBef>
              <a:buFont typeface="Wingdings" pitchFamily="2" charset="2"/>
              <a:buNone/>
            </a:pPr>
            <a:r>
              <a:rPr lang="en-US" altLang="zh-CN" dirty="0">
                <a:solidFill>
                  <a:srgbClr val="FF0000"/>
                </a:solidFill>
              </a:rPr>
              <a:t>	</a:t>
            </a:r>
            <a:r>
              <a:rPr lang="zh-CN" altLang="en-US" dirty="0">
                <a:solidFill>
                  <a:srgbClr val="FF0000"/>
                </a:solidFill>
              </a:rPr>
              <a:t>下面的几种 </a:t>
            </a:r>
            <a:r>
              <a:rPr lang="en-US" altLang="zh-CN" dirty="0">
                <a:solidFill>
                  <a:srgbClr val="FF0000"/>
                </a:solidFill>
              </a:rPr>
              <a:t>ICMP </a:t>
            </a:r>
            <a:r>
              <a:rPr lang="zh-CN" altLang="en-US" dirty="0">
                <a:solidFill>
                  <a:srgbClr val="FF0000"/>
                </a:solidFill>
              </a:rPr>
              <a:t>报文不再使用：</a:t>
            </a:r>
          </a:p>
          <a:p>
            <a:pPr algn="just"/>
            <a:r>
              <a:rPr lang="zh-CN" altLang="en-US" dirty="0"/>
              <a:t>信息请求与回答报文</a:t>
            </a:r>
          </a:p>
          <a:p>
            <a:pPr algn="just"/>
            <a:r>
              <a:rPr lang="zh-CN" altLang="en-US" dirty="0"/>
              <a:t>掩码地址请求和回答报文</a:t>
            </a:r>
          </a:p>
          <a:p>
            <a:pPr algn="just"/>
            <a:r>
              <a:rPr lang="zh-CN" altLang="en-US" dirty="0"/>
              <a:t>路由器询问和通告报文 </a:t>
            </a:r>
            <a:endParaRPr lang="en-US" altLang="zh-CN" dirty="0"/>
          </a:p>
          <a:p>
            <a:pPr algn="just"/>
            <a:r>
              <a:rPr lang="zh-CN" altLang="en-US" dirty="0"/>
              <a:t>源点抑制报文</a:t>
            </a:r>
          </a:p>
        </p:txBody>
      </p:sp>
    </p:spTree>
    <p:extLst>
      <p:ext uri="{BB962C8B-B14F-4D97-AF65-F5344CB8AC3E}">
        <p14:creationId xmlns:p14="http://schemas.microsoft.com/office/powerpoint/2010/main" val="1995009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43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3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3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37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374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37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3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pPr algn="ctr"/>
            <a:r>
              <a:rPr lang="zh-CN" altLang="en-US"/>
              <a:t>应当注意的问题（续）</a:t>
            </a:r>
            <a:endParaRPr lang="zh-CN" altLang="en-US" sz="3600"/>
          </a:p>
        </p:txBody>
      </p:sp>
      <p:sp>
        <p:nvSpPr>
          <p:cNvPr id="463875" name="Rectangle 3"/>
          <p:cNvSpPr>
            <a:spLocks noGrp="1" noChangeArrowheads="1"/>
          </p:cNvSpPr>
          <p:nvPr>
            <p:ph idx="1"/>
          </p:nvPr>
        </p:nvSpPr>
        <p:spPr/>
        <p:txBody>
          <a:bodyPr/>
          <a:lstStyle/>
          <a:p>
            <a:r>
              <a:rPr lang="zh-CN" altLang="en-US" dirty="0"/>
              <a:t>从 </a:t>
            </a:r>
            <a:r>
              <a:rPr lang="en-US" altLang="zh-CN" dirty="0"/>
              <a:t>IP </a:t>
            </a:r>
            <a:r>
              <a:rPr lang="zh-CN" altLang="en-US" dirty="0"/>
              <a:t>地址到硬件地址的</a:t>
            </a:r>
            <a:r>
              <a:rPr lang="zh-CN" altLang="en-US" dirty="0">
                <a:solidFill>
                  <a:srgbClr val="FF0000"/>
                </a:solidFill>
              </a:rPr>
              <a:t>解析是自动进行</a:t>
            </a:r>
            <a:r>
              <a:rPr lang="zh-CN" altLang="en-US" dirty="0"/>
              <a:t>的，主机的用户对这种地址解析过程是不知道的。</a:t>
            </a:r>
          </a:p>
          <a:p>
            <a:r>
              <a:rPr lang="zh-CN" altLang="en-US" dirty="0"/>
              <a:t>只要主机或路由器要和本网络上的另一个已知 </a:t>
            </a:r>
            <a:r>
              <a:rPr lang="en-US" altLang="zh-CN" dirty="0"/>
              <a:t>IP </a:t>
            </a:r>
            <a:r>
              <a:rPr lang="zh-CN" altLang="en-US" dirty="0"/>
              <a:t>地址的主机或路由器进行通信，</a:t>
            </a:r>
            <a:r>
              <a:rPr lang="en-US" altLang="zh-CN" dirty="0"/>
              <a:t>ARP </a:t>
            </a:r>
            <a:r>
              <a:rPr lang="zh-CN" altLang="en-US" dirty="0"/>
              <a:t>协议就会自动地将该 </a:t>
            </a:r>
            <a:r>
              <a:rPr lang="en-US" altLang="zh-CN" dirty="0"/>
              <a:t>IP </a:t>
            </a:r>
            <a:r>
              <a:rPr lang="zh-CN" altLang="en-US" dirty="0"/>
              <a:t>地址解析为链路层所需要的硬件地址。  </a:t>
            </a:r>
          </a:p>
        </p:txBody>
      </p:sp>
    </p:spTree>
    <p:extLst>
      <p:ext uri="{BB962C8B-B14F-4D97-AF65-F5344CB8AC3E}">
        <p14:creationId xmlns:p14="http://schemas.microsoft.com/office/powerpoint/2010/main" val="84608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38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altLang="zh-CN" dirty="0"/>
              <a:t>4.4.2  ICMP</a:t>
            </a:r>
            <a:r>
              <a:rPr lang="zh-CN" altLang="en-US" dirty="0"/>
              <a:t>的应用举例</a:t>
            </a:r>
            <a:endParaRPr lang="en-US" altLang="zh-CN" dirty="0"/>
          </a:p>
        </p:txBody>
      </p:sp>
      <p:sp>
        <p:nvSpPr>
          <p:cNvPr id="544771" name="Rectangle 3"/>
          <p:cNvSpPr>
            <a:spLocks noGrp="1" noChangeArrowheads="1"/>
          </p:cNvSpPr>
          <p:nvPr>
            <p:ph idx="1"/>
          </p:nvPr>
        </p:nvSpPr>
        <p:spPr/>
        <p:txBody>
          <a:bodyPr/>
          <a:lstStyle/>
          <a:p>
            <a:pPr marL="0" indent="0" algn="ctr">
              <a:buNone/>
            </a:pPr>
            <a:r>
              <a:rPr lang="en-US" altLang="zh-CN" sz="3600" dirty="0">
                <a:solidFill>
                  <a:srgbClr val="FF0000"/>
                </a:solidFill>
              </a:rPr>
              <a:t>PING (Packet </a:t>
            </a:r>
            <a:r>
              <a:rPr lang="en-US" altLang="zh-CN" sz="3600" dirty="0" err="1">
                <a:solidFill>
                  <a:srgbClr val="FF0000"/>
                </a:solidFill>
              </a:rPr>
              <a:t>InterNet</a:t>
            </a:r>
            <a:r>
              <a:rPr lang="en-US" altLang="zh-CN" sz="3600" dirty="0">
                <a:solidFill>
                  <a:srgbClr val="FF0000"/>
                </a:solidFill>
              </a:rPr>
              <a:t> Groper) </a:t>
            </a:r>
          </a:p>
          <a:p>
            <a:r>
              <a:rPr lang="en-US" altLang="zh-CN" dirty="0">
                <a:solidFill>
                  <a:srgbClr val="0000FF"/>
                </a:solidFill>
              </a:rPr>
              <a:t>PING </a:t>
            </a:r>
            <a:r>
              <a:rPr lang="zh-CN" altLang="en-US" dirty="0">
                <a:solidFill>
                  <a:srgbClr val="0000FF"/>
                </a:solidFill>
              </a:rPr>
              <a:t>用来测试两个主机之间的连通性。</a:t>
            </a:r>
          </a:p>
          <a:p>
            <a:r>
              <a:rPr lang="en-US" altLang="zh-CN" dirty="0"/>
              <a:t>PING </a:t>
            </a:r>
            <a:r>
              <a:rPr lang="zh-CN" altLang="en-US" dirty="0"/>
              <a:t>使用了 </a:t>
            </a:r>
            <a:r>
              <a:rPr lang="en-US" altLang="zh-CN" dirty="0"/>
              <a:t>ICMP </a:t>
            </a:r>
            <a:r>
              <a:rPr lang="zh-CN" altLang="en-US" dirty="0"/>
              <a:t>回送请求与回送回答报文。</a:t>
            </a:r>
          </a:p>
          <a:p>
            <a:r>
              <a:rPr lang="en-US" altLang="zh-CN" dirty="0"/>
              <a:t>PING </a:t>
            </a:r>
            <a:r>
              <a:rPr lang="zh-CN" altLang="en-US" dirty="0"/>
              <a:t>是应用层直接使用网络层 </a:t>
            </a:r>
            <a:r>
              <a:rPr lang="en-US" altLang="zh-CN" dirty="0"/>
              <a:t>ICMP </a:t>
            </a:r>
            <a:r>
              <a:rPr lang="zh-CN" altLang="en-US" dirty="0"/>
              <a:t>的例子，它没有通过运输层的 </a:t>
            </a:r>
            <a:r>
              <a:rPr lang="en-US" altLang="zh-CN" dirty="0"/>
              <a:t>TCP </a:t>
            </a:r>
            <a:r>
              <a:rPr lang="zh-CN" altLang="en-US" dirty="0"/>
              <a:t>或</a:t>
            </a:r>
            <a:r>
              <a:rPr lang="en-US" altLang="zh-CN" dirty="0"/>
              <a:t>UDP</a:t>
            </a:r>
            <a:r>
              <a:rPr lang="zh-CN" altLang="en-US" dirty="0"/>
              <a:t>。 </a:t>
            </a:r>
          </a:p>
        </p:txBody>
      </p:sp>
    </p:spTree>
    <p:extLst>
      <p:ext uri="{BB962C8B-B14F-4D97-AF65-F5344CB8AC3E}">
        <p14:creationId xmlns:p14="http://schemas.microsoft.com/office/powerpoint/2010/main" val="3724261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477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4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2" name="Rectangle 2"/>
          <p:cNvSpPr>
            <a:spLocks noGrp="1" noChangeArrowheads="1"/>
          </p:cNvSpPr>
          <p:nvPr>
            <p:ph type="title"/>
          </p:nvPr>
        </p:nvSpPr>
        <p:spPr/>
        <p:txBody>
          <a:bodyPr/>
          <a:lstStyle/>
          <a:p>
            <a:pPr algn="ctr"/>
            <a:r>
              <a:rPr lang="en-US" altLang="zh-CN" sz="4000"/>
              <a:t>PING </a:t>
            </a:r>
            <a:r>
              <a:rPr lang="zh-CN" altLang="en-US" sz="4000"/>
              <a:t>的应用举例</a:t>
            </a:r>
          </a:p>
        </p:txBody>
      </p:sp>
      <p:pic>
        <p:nvPicPr>
          <p:cNvPr id="993284" name="Picture 4" descr="2006-2-19-ping"/>
          <p:cNvPicPr>
            <a:picLocks noChangeAspect="1" noChangeArrowheads="1"/>
          </p:cNvPicPr>
          <p:nvPr/>
        </p:nvPicPr>
        <p:blipFill>
          <a:blip r:embed="rId3" cstate="print">
            <a:extLst>
              <a:ext uri="{28A0092B-C50C-407E-A947-70E740481C1C}">
                <a14:useLocalDpi xmlns:a14="http://schemas.microsoft.com/office/drawing/2010/main" val="0"/>
              </a:ext>
            </a:extLst>
          </a:blip>
          <a:srcRect r="2795"/>
          <a:stretch>
            <a:fillRect/>
          </a:stretch>
        </p:blipFill>
        <p:spPr bwMode="auto">
          <a:xfrm>
            <a:off x="488504" y="1412776"/>
            <a:ext cx="9217024" cy="364102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648744" y="5157192"/>
            <a:ext cx="5298024" cy="461665"/>
          </a:xfrm>
          <a:prstGeom prst="rect">
            <a:avLst/>
          </a:prstGeom>
        </p:spPr>
        <p:txBody>
          <a:bodyPr wrap="square">
            <a:spAutoFit/>
          </a:bodyPr>
          <a:lstStyle/>
          <a:p>
            <a:pPr algn="ctr"/>
            <a:r>
              <a:rPr lang="zh-CN" altLang="zh-CN" sz="2400" b="1" dirty="0">
                <a:latin typeface="+mn-lt"/>
                <a:ea typeface="黑体" pitchFamily="2" charset="-122"/>
              </a:rPr>
              <a:t>用</a:t>
            </a:r>
            <a:r>
              <a:rPr lang="en-US" altLang="zh-CN" sz="2400" b="1" dirty="0">
                <a:latin typeface="+mn-lt"/>
                <a:ea typeface="黑体" pitchFamily="2" charset="-122"/>
              </a:rPr>
              <a:t> PING </a:t>
            </a:r>
            <a:r>
              <a:rPr lang="zh-CN" altLang="zh-CN" sz="2400" b="1" dirty="0">
                <a:latin typeface="+mn-lt"/>
                <a:ea typeface="黑体" pitchFamily="2" charset="-122"/>
              </a:rPr>
              <a:t>测试主机的连通性</a:t>
            </a:r>
            <a:endParaRPr lang="zh-CN" altLang="en-US" sz="2400" b="1" dirty="0">
              <a:latin typeface="+mn-lt"/>
              <a:ea typeface="黑体" pitchFamily="2" charset="-122"/>
            </a:endParaRPr>
          </a:p>
        </p:txBody>
      </p:sp>
    </p:spTree>
    <p:extLst>
      <p:ext uri="{BB962C8B-B14F-4D97-AF65-F5344CB8AC3E}">
        <p14:creationId xmlns:p14="http://schemas.microsoft.com/office/powerpoint/2010/main" val="41925414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330" name="Rectangle 2"/>
          <p:cNvSpPr>
            <a:spLocks noGrp="1" noChangeArrowheads="1"/>
          </p:cNvSpPr>
          <p:nvPr>
            <p:ph type="title"/>
          </p:nvPr>
        </p:nvSpPr>
        <p:spPr/>
        <p:txBody>
          <a:bodyPr/>
          <a:lstStyle/>
          <a:p>
            <a:r>
              <a:rPr lang="en-US" altLang="zh-CN" dirty="0"/>
              <a:t>4.4.2  ICMP</a:t>
            </a:r>
            <a:r>
              <a:rPr lang="zh-CN" altLang="en-US" dirty="0"/>
              <a:t>的应用举例</a:t>
            </a:r>
          </a:p>
        </p:txBody>
      </p:sp>
      <p:sp>
        <p:nvSpPr>
          <p:cNvPr id="2" name="内容占位符 1"/>
          <p:cNvSpPr>
            <a:spLocks noGrp="1"/>
          </p:cNvSpPr>
          <p:nvPr>
            <p:ph idx="1"/>
          </p:nvPr>
        </p:nvSpPr>
        <p:spPr/>
        <p:txBody>
          <a:bodyPr/>
          <a:lstStyle/>
          <a:p>
            <a:pPr marL="0" indent="0" algn="ctr">
              <a:buNone/>
            </a:pPr>
            <a:r>
              <a:rPr lang="en-US" altLang="zh-CN" sz="3600" dirty="0" err="1">
                <a:solidFill>
                  <a:srgbClr val="FF0000"/>
                </a:solidFill>
              </a:rPr>
              <a:t>Traceroute</a:t>
            </a:r>
            <a:r>
              <a:rPr lang="en-US" altLang="zh-CN" sz="3600" dirty="0">
                <a:solidFill>
                  <a:srgbClr val="FF0000"/>
                </a:solidFill>
              </a:rPr>
              <a:t> </a:t>
            </a:r>
            <a:r>
              <a:rPr lang="zh-CN" altLang="en-US" sz="3600" dirty="0">
                <a:solidFill>
                  <a:srgbClr val="FF0000"/>
                </a:solidFill>
              </a:rPr>
              <a:t>的应用举例</a:t>
            </a:r>
            <a:endParaRPr lang="en-US" altLang="zh-CN" sz="3600" dirty="0">
              <a:solidFill>
                <a:srgbClr val="FF0000"/>
              </a:solidFill>
            </a:endParaRPr>
          </a:p>
          <a:p>
            <a:r>
              <a:rPr lang="zh-CN" altLang="zh-CN" dirty="0"/>
              <a:t>在</a:t>
            </a:r>
            <a:r>
              <a:rPr lang="en-US" altLang="zh-CN" dirty="0"/>
              <a:t> Windows </a:t>
            </a:r>
            <a:r>
              <a:rPr lang="zh-CN" altLang="zh-CN" dirty="0"/>
              <a:t>操作系统中这个命令是</a:t>
            </a:r>
            <a:r>
              <a:rPr lang="en-US" altLang="zh-CN" dirty="0"/>
              <a:t> </a:t>
            </a:r>
            <a:r>
              <a:rPr lang="en-US" altLang="zh-CN" dirty="0" err="1"/>
              <a:t>tracert</a:t>
            </a:r>
            <a:r>
              <a:rPr lang="zh-CN" altLang="en-US" dirty="0"/>
              <a:t>。</a:t>
            </a:r>
            <a:endParaRPr lang="en-US" altLang="zh-CN" dirty="0"/>
          </a:p>
          <a:p>
            <a:r>
              <a:rPr lang="zh-CN" altLang="zh-CN" dirty="0">
                <a:solidFill>
                  <a:srgbClr val="0000FF"/>
                </a:solidFill>
              </a:rPr>
              <a:t>用来跟踪一个分组从源点到终点的路径。</a:t>
            </a:r>
            <a:endParaRPr lang="en-US" altLang="zh-CN" dirty="0">
              <a:solidFill>
                <a:srgbClr val="0000FF"/>
              </a:solidFill>
            </a:endParaRPr>
          </a:p>
          <a:p>
            <a:r>
              <a:rPr lang="zh-CN" altLang="en-US" dirty="0"/>
              <a:t>它利用 </a:t>
            </a:r>
            <a:r>
              <a:rPr lang="en-US" altLang="zh-CN" dirty="0"/>
              <a:t>IP </a:t>
            </a:r>
            <a:r>
              <a:rPr lang="zh-CN" altLang="en-US" dirty="0"/>
              <a:t>数据报中的 </a:t>
            </a:r>
            <a:r>
              <a:rPr lang="en-US" altLang="zh-CN" dirty="0"/>
              <a:t>TTL </a:t>
            </a:r>
            <a:r>
              <a:rPr lang="zh-CN" altLang="en-US" dirty="0"/>
              <a:t>字段和 </a:t>
            </a:r>
            <a:r>
              <a:rPr lang="en-US" altLang="zh-CN" dirty="0"/>
              <a:t>ICMP </a:t>
            </a:r>
            <a:r>
              <a:rPr lang="zh-CN" altLang="zh-CN" dirty="0"/>
              <a:t>时间超过差错报告报文</a:t>
            </a:r>
            <a:r>
              <a:rPr lang="zh-CN" altLang="en-US" dirty="0"/>
              <a:t>实现对从</a:t>
            </a:r>
            <a:r>
              <a:rPr lang="zh-CN" altLang="zh-CN" dirty="0"/>
              <a:t>源点到终点的路径</a:t>
            </a:r>
            <a:r>
              <a:rPr lang="zh-CN" altLang="en-US" dirty="0"/>
              <a:t>的跟踪。</a:t>
            </a:r>
            <a:endParaRPr lang="en-US" altLang="zh-CN" dirty="0"/>
          </a:p>
          <a:p>
            <a:endParaRPr lang="zh-CN" altLang="en-US" dirty="0"/>
          </a:p>
        </p:txBody>
      </p:sp>
      <p:sp>
        <p:nvSpPr>
          <p:cNvPr id="995333" name="Rectangle 5"/>
          <p:cNvSpPr>
            <a:spLocks noChangeArrowheads="1"/>
          </p:cNvSpPr>
          <p:nvPr/>
        </p:nvSpPr>
        <p:spPr bwMode="auto">
          <a:xfrm>
            <a:off x="0" y="20632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4995222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330" name="Rectangle 2"/>
          <p:cNvSpPr>
            <a:spLocks noGrp="1" noChangeArrowheads="1"/>
          </p:cNvSpPr>
          <p:nvPr>
            <p:ph type="title"/>
          </p:nvPr>
        </p:nvSpPr>
        <p:spPr/>
        <p:txBody>
          <a:bodyPr/>
          <a:lstStyle/>
          <a:p>
            <a:r>
              <a:rPr lang="en-US" altLang="zh-CN" dirty="0"/>
              <a:t>4.4.2  ICMP</a:t>
            </a:r>
            <a:r>
              <a:rPr lang="zh-CN" altLang="en-US" dirty="0"/>
              <a:t>的应用举例</a:t>
            </a:r>
          </a:p>
        </p:txBody>
      </p:sp>
      <p:sp>
        <p:nvSpPr>
          <p:cNvPr id="995333" name="Rectangle 5"/>
          <p:cNvSpPr>
            <a:spLocks noChangeArrowheads="1"/>
          </p:cNvSpPr>
          <p:nvPr/>
        </p:nvSpPr>
        <p:spPr bwMode="auto">
          <a:xfrm>
            <a:off x="0" y="20632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995334" name="Picture 6" descr="Printscreen-2006-2-19-tr"/>
          <p:cNvPicPr>
            <a:picLocks noChangeAspect="1" noChangeArrowheads="1"/>
          </p:cNvPicPr>
          <p:nvPr/>
        </p:nvPicPr>
        <p:blipFill>
          <a:blip r:embed="rId3" cstate="print">
            <a:extLst>
              <a:ext uri="{28A0092B-C50C-407E-A947-70E740481C1C}">
                <a14:useLocalDpi xmlns:a14="http://schemas.microsoft.com/office/drawing/2010/main" val="0"/>
              </a:ext>
            </a:extLst>
          </a:blip>
          <a:srcRect t="1367" r="4201" b="1933"/>
          <a:stretch>
            <a:fillRect/>
          </a:stretch>
        </p:blipFill>
        <p:spPr bwMode="auto">
          <a:xfrm>
            <a:off x="488504" y="1268760"/>
            <a:ext cx="9217024" cy="447262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712640" y="5775647"/>
            <a:ext cx="7416824" cy="461665"/>
          </a:xfrm>
          <a:prstGeom prst="rect">
            <a:avLst/>
          </a:prstGeom>
        </p:spPr>
        <p:txBody>
          <a:bodyPr wrap="square">
            <a:spAutoFit/>
          </a:bodyPr>
          <a:lstStyle/>
          <a:p>
            <a:pPr algn="ctr"/>
            <a:r>
              <a:rPr lang="zh-CN" altLang="zh-CN" sz="2400" b="1" dirty="0">
                <a:latin typeface="+mn-lt"/>
                <a:ea typeface="黑体" pitchFamily="2" charset="-122"/>
              </a:rPr>
              <a:t>用</a:t>
            </a:r>
            <a:r>
              <a:rPr lang="en-US" altLang="zh-CN" sz="2400" b="1" dirty="0">
                <a:latin typeface="+mn-lt"/>
                <a:ea typeface="黑体" pitchFamily="2" charset="-122"/>
              </a:rPr>
              <a:t> </a:t>
            </a:r>
            <a:r>
              <a:rPr lang="en-US" altLang="zh-CN" sz="2400" b="1" dirty="0" err="1">
                <a:latin typeface="+mn-lt"/>
                <a:ea typeface="黑体" pitchFamily="2" charset="-122"/>
              </a:rPr>
              <a:t>tracert</a:t>
            </a:r>
            <a:r>
              <a:rPr lang="en-US" altLang="zh-CN" sz="2400" b="1" dirty="0">
                <a:latin typeface="+mn-lt"/>
                <a:ea typeface="黑体" pitchFamily="2" charset="-122"/>
              </a:rPr>
              <a:t> </a:t>
            </a:r>
            <a:r>
              <a:rPr lang="zh-CN" altLang="zh-CN" sz="2400" b="1" dirty="0">
                <a:latin typeface="+mn-lt"/>
                <a:ea typeface="黑体" pitchFamily="2" charset="-122"/>
              </a:rPr>
              <a:t>命令获得到目的主机的路由信息</a:t>
            </a:r>
            <a:endParaRPr lang="zh-CN" altLang="en-US" sz="2400" b="1" dirty="0">
              <a:latin typeface="+mn-lt"/>
              <a:ea typeface="黑体" pitchFamily="2" charset="-122"/>
            </a:endParaRPr>
          </a:p>
        </p:txBody>
      </p:sp>
    </p:spTree>
    <p:extLst>
      <p:ext uri="{BB962C8B-B14F-4D97-AF65-F5344CB8AC3E}">
        <p14:creationId xmlns:p14="http://schemas.microsoft.com/office/powerpoint/2010/main" val="1720162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pPr>
              <a:lnSpc>
                <a:spcPct val="100000"/>
              </a:lnSpc>
            </a:pPr>
            <a:r>
              <a:rPr lang="en-US" altLang="zh-CN" dirty="0"/>
              <a:t>4.6  IPv6</a:t>
            </a:r>
            <a:endParaRPr lang="zh-CN" altLang="zh-CN" dirty="0"/>
          </a:p>
        </p:txBody>
      </p:sp>
      <p:sp>
        <p:nvSpPr>
          <p:cNvPr id="931843" name="Rectangle 3"/>
          <p:cNvSpPr>
            <a:spLocks noGrp="1" noChangeArrowheads="1"/>
          </p:cNvSpPr>
          <p:nvPr>
            <p:ph idx="1"/>
          </p:nvPr>
        </p:nvSpPr>
        <p:spPr/>
        <p:txBody>
          <a:bodyPr/>
          <a:lstStyle/>
          <a:p>
            <a:r>
              <a:rPr lang="en-US" altLang="zh-CN" dirty="0"/>
              <a:t>4.6.1  IPv6</a:t>
            </a:r>
            <a:r>
              <a:rPr lang="zh-CN" altLang="zh-CN" dirty="0"/>
              <a:t>的基本首部</a:t>
            </a:r>
          </a:p>
          <a:p>
            <a:r>
              <a:rPr lang="en-US" altLang="zh-CN" dirty="0"/>
              <a:t>4.6.2  IPv6</a:t>
            </a:r>
            <a:r>
              <a:rPr lang="zh-CN" altLang="zh-CN" dirty="0"/>
              <a:t>的地址</a:t>
            </a:r>
          </a:p>
          <a:p>
            <a:r>
              <a:rPr lang="en-US" altLang="zh-CN" dirty="0"/>
              <a:t>4.6.3  </a:t>
            </a:r>
            <a:r>
              <a:rPr lang="zh-CN" altLang="zh-CN" dirty="0"/>
              <a:t>从</a:t>
            </a:r>
            <a:r>
              <a:rPr lang="en-US" altLang="zh-CN" dirty="0"/>
              <a:t>IPv4</a:t>
            </a:r>
            <a:r>
              <a:rPr lang="zh-CN" altLang="zh-CN" dirty="0"/>
              <a:t>向</a:t>
            </a:r>
            <a:r>
              <a:rPr lang="en-US" altLang="zh-CN" dirty="0"/>
              <a:t>IPv6</a:t>
            </a:r>
            <a:r>
              <a:rPr lang="zh-CN" altLang="zh-CN" dirty="0"/>
              <a:t>过渡</a:t>
            </a:r>
          </a:p>
          <a:p>
            <a:r>
              <a:rPr lang="en-US" altLang="zh-CN" dirty="0"/>
              <a:t>4.6.4  ICMPv6</a:t>
            </a:r>
            <a:endParaRPr lang="zh-CN" altLang="en-US" dirty="0">
              <a:solidFill>
                <a:srgbClr val="0000CC"/>
              </a:solidFill>
            </a:endParaRPr>
          </a:p>
        </p:txBody>
      </p:sp>
    </p:spTree>
    <p:extLst>
      <p:ext uri="{BB962C8B-B14F-4D97-AF65-F5344CB8AC3E}">
        <p14:creationId xmlns:p14="http://schemas.microsoft.com/office/powerpoint/2010/main" val="39834460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2"/>
          <p:cNvSpPr>
            <a:spLocks noGrp="1" noChangeArrowheads="1"/>
          </p:cNvSpPr>
          <p:nvPr>
            <p:ph type="title"/>
          </p:nvPr>
        </p:nvSpPr>
        <p:spPr/>
        <p:txBody>
          <a:bodyPr/>
          <a:lstStyle/>
          <a:p>
            <a:pPr>
              <a:lnSpc>
                <a:spcPct val="100000"/>
              </a:lnSpc>
            </a:pPr>
            <a:r>
              <a:rPr lang="en-US" altLang="zh-CN" dirty="0"/>
              <a:t>4.6  IPv6</a:t>
            </a:r>
            <a:endParaRPr lang="zh-CN" altLang="zh-CN" dirty="0"/>
          </a:p>
        </p:txBody>
      </p:sp>
      <p:sp>
        <p:nvSpPr>
          <p:cNvPr id="931843" name="Rectangle 3"/>
          <p:cNvSpPr>
            <a:spLocks noGrp="1" noChangeArrowheads="1"/>
          </p:cNvSpPr>
          <p:nvPr>
            <p:ph idx="1"/>
          </p:nvPr>
        </p:nvSpPr>
        <p:spPr/>
        <p:txBody>
          <a:bodyPr/>
          <a:lstStyle/>
          <a:p>
            <a:r>
              <a:rPr lang="en-US" altLang="zh-CN" dirty="0"/>
              <a:t>IP </a:t>
            </a:r>
            <a:r>
              <a:rPr lang="zh-CN" altLang="zh-CN" dirty="0"/>
              <a:t>是互联网的核心协议。</a:t>
            </a:r>
            <a:endParaRPr lang="en-US" altLang="zh-CN" dirty="0"/>
          </a:p>
          <a:p>
            <a:r>
              <a:rPr lang="zh-CN" altLang="zh-CN" dirty="0"/>
              <a:t>互联网经过几十年的飞速发展，到</a:t>
            </a:r>
            <a:r>
              <a:rPr lang="en-US" altLang="zh-CN" dirty="0"/>
              <a:t>2011</a:t>
            </a:r>
            <a:r>
              <a:rPr lang="zh-CN" altLang="zh-CN" dirty="0"/>
              <a:t>年</a:t>
            </a:r>
            <a:r>
              <a:rPr lang="en-US" altLang="zh-CN" dirty="0"/>
              <a:t>2</a:t>
            </a:r>
            <a:r>
              <a:rPr lang="zh-CN" altLang="zh-CN" dirty="0"/>
              <a:t>月，</a:t>
            </a:r>
            <a:r>
              <a:rPr lang="en-US" altLang="zh-CN" dirty="0"/>
              <a:t>IPv4 </a:t>
            </a:r>
            <a:r>
              <a:rPr lang="zh-CN" altLang="zh-CN" dirty="0"/>
              <a:t>的</a:t>
            </a:r>
            <a:r>
              <a:rPr lang="en-US" altLang="zh-CN" dirty="0"/>
              <a:t> 32 </a:t>
            </a:r>
            <a:r>
              <a:rPr lang="zh-CN" altLang="en-US" dirty="0"/>
              <a:t>位</a:t>
            </a:r>
            <a:r>
              <a:rPr lang="zh-CN" altLang="zh-CN" dirty="0"/>
              <a:t>地址已经耗尽</a:t>
            </a:r>
            <a:r>
              <a:rPr lang="zh-CN" altLang="en-US" dirty="0"/>
              <a:t>。</a:t>
            </a:r>
            <a:endParaRPr lang="en-US" altLang="zh-CN" dirty="0"/>
          </a:p>
          <a:p>
            <a:r>
              <a:rPr lang="en-US" altLang="zh-CN" dirty="0"/>
              <a:t>ISP </a:t>
            </a:r>
            <a:r>
              <a:rPr lang="zh-CN" altLang="zh-CN" dirty="0"/>
              <a:t>已经不能再申请到新的</a:t>
            </a:r>
            <a:r>
              <a:rPr lang="en-US" altLang="zh-CN" dirty="0"/>
              <a:t> IP </a:t>
            </a:r>
            <a:r>
              <a:rPr lang="zh-CN" altLang="zh-CN" dirty="0"/>
              <a:t>地址块了。</a:t>
            </a:r>
            <a:endParaRPr lang="en-US" altLang="zh-CN" dirty="0"/>
          </a:p>
          <a:p>
            <a:r>
              <a:rPr lang="zh-CN" altLang="zh-CN" dirty="0"/>
              <a:t>我国在</a:t>
            </a:r>
            <a:r>
              <a:rPr lang="en-US" altLang="zh-CN" dirty="0"/>
              <a:t>2014-2015</a:t>
            </a:r>
            <a:r>
              <a:rPr lang="zh-CN" altLang="zh-CN" dirty="0"/>
              <a:t>年也逐步停止了向新用户和应用分配</a:t>
            </a:r>
            <a:r>
              <a:rPr lang="en-US" altLang="zh-CN" dirty="0"/>
              <a:t> IPv4 </a:t>
            </a:r>
            <a:r>
              <a:rPr lang="zh-CN" altLang="zh-CN" dirty="0"/>
              <a:t>地址</a:t>
            </a:r>
            <a:r>
              <a:rPr lang="zh-CN" altLang="en-US" dirty="0"/>
              <a:t>。</a:t>
            </a:r>
            <a:endParaRPr lang="en-US" altLang="zh-CN" dirty="0"/>
          </a:p>
          <a:p>
            <a:r>
              <a:rPr lang="zh-CN" altLang="zh-CN" dirty="0"/>
              <a:t>解决</a:t>
            </a:r>
            <a:r>
              <a:rPr lang="en-US" altLang="zh-CN" dirty="0"/>
              <a:t> IP </a:t>
            </a:r>
            <a:r>
              <a:rPr lang="zh-CN" altLang="zh-CN" dirty="0"/>
              <a:t>地址耗尽的根本措施就是采用具有更大地址空间的新版本的</a:t>
            </a:r>
            <a:r>
              <a:rPr lang="en-US" altLang="zh-CN" dirty="0"/>
              <a:t> IP</a:t>
            </a:r>
            <a:r>
              <a:rPr lang="zh-CN" altLang="zh-CN" dirty="0"/>
              <a:t>，即</a:t>
            </a:r>
            <a:r>
              <a:rPr lang="en-US" altLang="zh-CN" dirty="0"/>
              <a:t> IPv6</a:t>
            </a:r>
            <a:r>
              <a:rPr lang="zh-CN" altLang="zh-CN" dirty="0"/>
              <a:t>。</a:t>
            </a:r>
            <a:endParaRPr lang="zh-CN" altLang="en-US" dirty="0">
              <a:solidFill>
                <a:srgbClr val="0000CC"/>
              </a:solidFill>
            </a:endParaRPr>
          </a:p>
        </p:txBody>
      </p:sp>
    </p:spTree>
    <p:extLst>
      <p:ext uri="{BB962C8B-B14F-4D97-AF65-F5344CB8AC3E}">
        <p14:creationId xmlns:p14="http://schemas.microsoft.com/office/powerpoint/2010/main" val="30589144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4.6.1  IPv6 </a:t>
            </a:r>
            <a:r>
              <a:rPr lang="zh-CN" altLang="zh-CN" dirty="0"/>
              <a:t>的基本首部</a:t>
            </a:r>
            <a:endParaRPr lang="zh-CN" altLang="en-US" dirty="0"/>
          </a:p>
        </p:txBody>
      </p:sp>
      <p:sp>
        <p:nvSpPr>
          <p:cNvPr id="3" name="内容占位符 2"/>
          <p:cNvSpPr>
            <a:spLocks noGrp="1"/>
          </p:cNvSpPr>
          <p:nvPr>
            <p:ph idx="1"/>
          </p:nvPr>
        </p:nvSpPr>
        <p:spPr/>
        <p:txBody>
          <a:bodyPr/>
          <a:lstStyle/>
          <a:p>
            <a:pPr>
              <a:lnSpc>
                <a:spcPct val="100000"/>
              </a:lnSpc>
            </a:pPr>
            <a:r>
              <a:rPr lang="en-US" altLang="zh-CN" dirty="0"/>
              <a:t>IPv6 </a:t>
            </a:r>
            <a:r>
              <a:rPr lang="zh-CN" altLang="zh-CN" dirty="0"/>
              <a:t>仍支持</a:t>
            </a:r>
            <a:r>
              <a:rPr lang="zh-CN" altLang="zh-CN" dirty="0">
                <a:solidFill>
                  <a:srgbClr val="FF0000"/>
                </a:solidFill>
              </a:rPr>
              <a:t>无连接的传送，</a:t>
            </a:r>
            <a:r>
              <a:rPr lang="zh-CN" altLang="zh-CN" dirty="0"/>
              <a:t>但将协议数据单元</a:t>
            </a:r>
            <a:r>
              <a:rPr lang="en-US" altLang="zh-CN" dirty="0"/>
              <a:t> PDU </a:t>
            </a:r>
            <a:r>
              <a:rPr lang="zh-CN" altLang="zh-CN" dirty="0"/>
              <a:t>称为</a:t>
            </a:r>
            <a:r>
              <a:rPr lang="zh-CN" altLang="zh-CN" dirty="0">
                <a:solidFill>
                  <a:srgbClr val="FF0000"/>
                </a:solidFill>
              </a:rPr>
              <a:t>分组</a:t>
            </a:r>
            <a:r>
              <a:rPr lang="zh-CN" altLang="en-US" dirty="0">
                <a:solidFill>
                  <a:srgbClr val="FF0000"/>
                </a:solidFill>
              </a:rPr>
              <a:t>。</a:t>
            </a:r>
            <a:r>
              <a:rPr lang="zh-CN" altLang="zh-CN" dirty="0"/>
              <a:t>为方便起见，本书仍采用数据报这一名词</a:t>
            </a:r>
            <a:r>
              <a:rPr lang="zh-CN" altLang="en-US" dirty="0"/>
              <a:t>。</a:t>
            </a:r>
            <a:endParaRPr lang="en-US" altLang="zh-CN" dirty="0"/>
          </a:p>
          <a:p>
            <a:pPr>
              <a:lnSpc>
                <a:spcPct val="100000"/>
              </a:lnSpc>
            </a:pPr>
            <a:r>
              <a:rPr lang="zh-CN" altLang="en-US" dirty="0"/>
              <a:t>所引进的</a:t>
            </a:r>
            <a:r>
              <a:rPr lang="zh-CN" altLang="en-US" dirty="0">
                <a:solidFill>
                  <a:srgbClr val="FF0000"/>
                </a:solidFill>
              </a:rPr>
              <a:t>主要变化</a:t>
            </a:r>
            <a:r>
              <a:rPr lang="zh-CN" altLang="en-US" dirty="0"/>
              <a:t>如下：</a:t>
            </a:r>
            <a:endParaRPr lang="en-US" altLang="zh-CN" dirty="0"/>
          </a:p>
          <a:p>
            <a:pPr lvl="1">
              <a:lnSpc>
                <a:spcPct val="100000"/>
              </a:lnSpc>
            </a:pPr>
            <a:r>
              <a:rPr lang="zh-CN" altLang="en-US" dirty="0">
                <a:solidFill>
                  <a:srgbClr val="0000FF"/>
                </a:solidFill>
              </a:rPr>
              <a:t>更大的地址空间。</a:t>
            </a:r>
            <a:r>
              <a:rPr lang="en-US" altLang="zh-CN" dirty="0"/>
              <a:t>IPv6 </a:t>
            </a:r>
            <a:r>
              <a:rPr lang="zh-CN" altLang="en-US" dirty="0"/>
              <a:t>将地址从 </a:t>
            </a:r>
            <a:r>
              <a:rPr lang="en-US" altLang="zh-CN" dirty="0"/>
              <a:t>IPv4 </a:t>
            </a:r>
            <a:r>
              <a:rPr lang="zh-CN" altLang="en-US" dirty="0"/>
              <a:t>的 </a:t>
            </a:r>
            <a:r>
              <a:rPr lang="en-US" altLang="zh-CN" dirty="0"/>
              <a:t>32 </a:t>
            </a:r>
            <a:r>
              <a:rPr lang="zh-CN" altLang="en-US" dirty="0"/>
              <a:t>位 增大到了 </a:t>
            </a:r>
            <a:r>
              <a:rPr lang="en-US" altLang="zh-CN" dirty="0"/>
              <a:t>128 </a:t>
            </a:r>
            <a:r>
              <a:rPr lang="zh-CN" altLang="en-US" dirty="0"/>
              <a:t>位。 </a:t>
            </a:r>
          </a:p>
          <a:p>
            <a:pPr lvl="1">
              <a:lnSpc>
                <a:spcPct val="100000"/>
              </a:lnSpc>
            </a:pPr>
            <a:r>
              <a:rPr lang="zh-CN" altLang="en-US" dirty="0">
                <a:solidFill>
                  <a:srgbClr val="0000FF"/>
                </a:solidFill>
              </a:rPr>
              <a:t>扩展的地址层次结构。 </a:t>
            </a:r>
          </a:p>
          <a:p>
            <a:pPr lvl="1">
              <a:lnSpc>
                <a:spcPct val="100000"/>
              </a:lnSpc>
            </a:pPr>
            <a:r>
              <a:rPr lang="zh-CN" altLang="en-US" dirty="0">
                <a:solidFill>
                  <a:srgbClr val="0000FF"/>
                </a:solidFill>
              </a:rPr>
              <a:t>灵活的首部格式。 </a:t>
            </a:r>
            <a:r>
              <a:rPr lang="en-US" altLang="zh-CN" dirty="0"/>
              <a:t>IPv6 </a:t>
            </a:r>
            <a:r>
              <a:rPr lang="zh-CN" altLang="zh-CN" dirty="0"/>
              <a:t>定义了许多可选的扩展首部</a:t>
            </a:r>
            <a:r>
              <a:rPr lang="zh-CN" altLang="en-US" dirty="0"/>
              <a:t>。</a:t>
            </a:r>
          </a:p>
          <a:p>
            <a:pPr lvl="1">
              <a:lnSpc>
                <a:spcPct val="100000"/>
              </a:lnSpc>
            </a:pPr>
            <a:r>
              <a:rPr lang="zh-CN" altLang="en-US" dirty="0">
                <a:solidFill>
                  <a:srgbClr val="0000FF"/>
                </a:solidFill>
              </a:rPr>
              <a:t>改进的选项。 </a:t>
            </a:r>
            <a:r>
              <a:rPr lang="en-US" altLang="zh-CN" dirty="0"/>
              <a:t>IPv6 </a:t>
            </a:r>
            <a:r>
              <a:rPr lang="zh-CN" altLang="zh-CN" dirty="0"/>
              <a:t>允许数据报包含有选项的控制信息</a:t>
            </a:r>
            <a:r>
              <a:rPr lang="zh-CN" altLang="en-US" dirty="0"/>
              <a:t>，</a:t>
            </a:r>
            <a:r>
              <a:rPr lang="zh-CN" altLang="zh-CN" dirty="0"/>
              <a:t>其选项放在有效载荷中</a:t>
            </a:r>
            <a:r>
              <a:rPr lang="zh-CN" altLang="en-US" dirty="0"/>
              <a:t>。</a:t>
            </a:r>
            <a:endParaRPr lang="en-US" altLang="zh-CN" dirty="0"/>
          </a:p>
          <a:p>
            <a:pPr>
              <a:lnSpc>
                <a:spcPct val="100000"/>
              </a:lnSpc>
            </a:pPr>
            <a:endParaRPr lang="zh-CN" altLang="en-US" dirty="0"/>
          </a:p>
        </p:txBody>
      </p:sp>
    </p:spTree>
    <p:extLst>
      <p:ext uri="{BB962C8B-B14F-4D97-AF65-F5344CB8AC3E}">
        <p14:creationId xmlns:p14="http://schemas.microsoft.com/office/powerpoint/2010/main" val="32848964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4.6.1  IPv6 </a:t>
            </a:r>
            <a:r>
              <a:rPr lang="zh-CN" altLang="zh-CN" dirty="0"/>
              <a:t>的基本首部</a:t>
            </a:r>
            <a:endParaRPr lang="zh-CN" altLang="en-US" dirty="0"/>
          </a:p>
        </p:txBody>
      </p:sp>
      <p:sp>
        <p:nvSpPr>
          <p:cNvPr id="3" name="内容占位符 2"/>
          <p:cNvSpPr>
            <a:spLocks noGrp="1"/>
          </p:cNvSpPr>
          <p:nvPr>
            <p:ph idx="1"/>
          </p:nvPr>
        </p:nvSpPr>
        <p:spPr/>
        <p:txBody>
          <a:bodyPr/>
          <a:lstStyle/>
          <a:p>
            <a:r>
              <a:rPr lang="zh-CN" altLang="en-US" dirty="0"/>
              <a:t>所引进的主要变化如下（续）：</a:t>
            </a:r>
            <a:endParaRPr lang="en-US" altLang="zh-CN" dirty="0"/>
          </a:p>
          <a:p>
            <a:pPr lvl="1"/>
            <a:r>
              <a:rPr lang="zh-CN" altLang="en-US" dirty="0">
                <a:solidFill>
                  <a:srgbClr val="0000FF"/>
                </a:solidFill>
              </a:rPr>
              <a:t>允许协议继续扩充。</a:t>
            </a:r>
            <a:r>
              <a:rPr lang="zh-CN" altLang="en-US" dirty="0"/>
              <a:t> </a:t>
            </a:r>
          </a:p>
          <a:p>
            <a:pPr lvl="1"/>
            <a:r>
              <a:rPr lang="zh-CN" altLang="en-US" dirty="0">
                <a:solidFill>
                  <a:srgbClr val="0000FF"/>
                </a:solidFill>
              </a:rPr>
              <a:t>支持即插即用（即自动配置）。</a:t>
            </a:r>
            <a:r>
              <a:rPr lang="zh-CN" altLang="zh-CN" dirty="0"/>
              <a:t>因此</a:t>
            </a:r>
            <a:r>
              <a:rPr lang="en-US" altLang="zh-CN" dirty="0"/>
              <a:t> IPv6 </a:t>
            </a:r>
            <a:r>
              <a:rPr lang="zh-CN" altLang="zh-CN" dirty="0"/>
              <a:t>不需要使用</a:t>
            </a:r>
            <a:r>
              <a:rPr lang="en-US" altLang="zh-CN" dirty="0"/>
              <a:t> DHCP</a:t>
            </a:r>
            <a:r>
              <a:rPr lang="zh-CN" altLang="zh-CN" dirty="0"/>
              <a:t>。</a:t>
            </a:r>
            <a:endParaRPr lang="zh-CN" altLang="en-US" dirty="0"/>
          </a:p>
          <a:p>
            <a:pPr lvl="1"/>
            <a:r>
              <a:rPr lang="zh-CN" altLang="en-US" dirty="0">
                <a:solidFill>
                  <a:srgbClr val="0000FF"/>
                </a:solidFill>
              </a:rPr>
              <a:t>支持资源的预分配。  </a:t>
            </a:r>
            <a:r>
              <a:rPr lang="en-US" altLang="zh-CN" dirty="0"/>
              <a:t>IPv6 </a:t>
            </a:r>
            <a:r>
              <a:rPr lang="zh-CN" altLang="zh-CN" dirty="0"/>
              <a:t>支持实时视像等要求</a:t>
            </a:r>
            <a:r>
              <a:rPr lang="zh-CN" altLang="en-US" dirty="0">
                <a:solidFill>
                  <a:srgbClr val="00B050"/>
                </a:solidFill>
              </a:rPr>
              <a:t>，</a:t>
            </a:r>
            <a:r>
              <a:rPr lang="zh-CN" altLang="zh-CN" dirty="0"/>
              <a:t>保证一定的带宽和时延的应用。</a:t>
            </a:r>
            <a:endParaRPr lang="en-US" altLang="zh-CN" dirty="0"/>
          </a:p>
          <a:p>
            <a:pPr lvl="1"/>
            <a:r>
              <a:rPr lang="en-US" altLang="zh-CN" dirty="0">
                <a:solidFill>
                  <a:srgbClr val="0000FF"/>
                </a:solidFill>
              </a:rPr>
              <a:t>IPv6 </a:t>
            </a:r>
            <a:r>
              <a:rPr lang="zh-CN" altLang="zh-CN" dirty="0">
                <a:solidFill>
                  <a:srgbClr val="0000FF"/>
                </a:solidFill>
              </a:rPr>
              <a:t>首部改为</a:t>
            </a:r>
            <a:r>
              <a:rPr lang="en-US" altLang="zh-CN" dirty="0">
                <a:solidFill>
                  <a:srgbClr val="0000FF"/>
                </a:solidFill>
              </a:rPr>
              <a:t> 8 </a:t>
            </a:r>
            <a:r>
              <a:rPr lang="zh-CN" altLang="zh-CN" dirty="0">
                <a:solidFill>
                  <a:srgbClr val="0000FF"/>
                </a:solidFill>
              </a:rPr>
              <a:t>字节对齐</a:t>
            </a:r>
            <a:r>
              <a:rPr lang="zh-CN" altLang="en-US" dirty="0">
                <a:solidFill>
                  <a:srgbClr val="0000FF"/>
                </a:solidFill>
              </a:rPr>
              <a:t>。</a:t>
            </a:r>
            <a:r>
              <a:rPr lang="zh-CN" altLang="zh-CN" dirty="0"/>
              <a:t>首部长度必须是</a:t>
            </a:r>
            <a:r>
              <a:rPr lang="en-US" altLang="zh-CN" dirty="0"/>
              <a:t> 8 </a:t>
            </a:r>
            <a:r>
              <a:rPr lang="zh-CN" altLang="zh-CN" dirty="0"/>
              <a:t>字节的整数倍。原来的</a:t>
            </a:r>
            <a:r>
              <a:rPr lang="en-US" altLang="zh-CN" dirty="0"/>
              <a:t> IPv4 </a:t>
            </a:r>
            <a:r>
              <a:rPr lang="zh-CN" altLang="zh-CN" dirty="0"/>
              <a:t>首部是</a:t>
            </a:r>
            <a:r>
              <a:rPr lang="en-US" altLang="zh-CN" dirty="0"/>
              <a:t> 4 </a:t>
            </a:r>
            <a:r>
              <a:rPr lang="zh-CN" altLang="zh-CN" dirty="0"/>
              <a:t>字节对齐。</a:t>
            </a:r>
            <a:endParaRPr lang="en-US" altLang="zh-CN" dirty="0"/>
          </a:p>
          <a:p>
            <a:endParaRPr lang="zh-CN" altLang="zh-CN" dirty="0"/>
          </a:p>
          <a:p>
            <a:pPr lvl="1"/>
            <a:endParaRPr lang="zh-CN" altLang="en-US" dirty="0"/>
          </a:p>
          <a:p>
            <a:pPr lvl="1"/>
            <a:endParaRPr lang="en-US" altLang="zh-CN" dirty="0"/>
          </a:p>
          <a:p>
            <a:endParaRPr lang="zh-CN" altLang="en-US" dirty="0"/>
          </a:p>
        </p:txBody>
      </p:sp>
    </p:spTree>
    <p:extLst>
      <p:ext uri="{BB962C8B-B14F-4D97-AF65-F5344CB8AC3E}">
        <p14:creationId xmlns:p14="http://schemas.microsoft.com/office/powerpoint/2010/main" val="18136246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IPv6 </a:t>
            </a:r>
            <a:r>
              <a:rPr lang="zh-CN" altLang="zh-CN" dirty="0"/>
              <a:t>数据报</a:t>
            </a:r>
            <a:r>
              <a:rPr lang="zh-CN" altLang="en-US" dirty="0"/>
              <a:t>的一般形式</a:t>
            </a:r>
          </a:p>
        </p:txBody>
      </p:sp>
      <p:sp>
        <p:nvSpPr>
          <p:cNvPr id="3" name="内容占位符 2"/>
          <p:cNvSpPr>
            <a:spLocks noGrp="1"/>
          </p:cNvSpPr>
          <p:nvPr>
            <p:ph idx="1"/>
          </p:nvPr>
        </p:nvSpPr>
        <p:spPr/>
        <p:txBody>
          <a:bodyPr/>
          <a:lstStyle/>
          <a:p>
            <a:r>
              <a:rPr lang="en-US" altLang="zh-CN" sz="2800" dirty="0"/>
              <a:t>IPv6</a:t>
            </a:r>
            <a:r>
              <a:rPr lang="zh-CN" altLang="zh-CN" sz="2800" dirty="0"/>
              <a:t>数据报由两大部分组成</a:t>
            </a:r>
            <a:r>
              <a:rPr lang="zh-CN" altLang="en-US" sz="2800" dirty="0"/>
              <a:t>：</a:t>
            </a:r>
            <a:endParaRPr lang="en-US" altLang="zh-CN" sz="2800" dirty="0"/>
          </a:p>
          <a:p>
            <a:pPr lvl="1"/>
            <a:r>
              <a:rPr lang="zh-CN" altLang="zh-CN" sz="2400" dirty="0">
                <a:solidFill>
                  <a:srgbClr val="FF0000"/>
                </a:solidFill>
              </a:rPr>
              <a:t>基本首部</a:t>
            </a:r>
            <a:r>
              <a:rPr lang="en-US" altLang="zh-CN" sz="2400" dirty="0">
                <a:solidFill>
                  <a:srgbClr val="FF0000"/>
                </a:solidFill>
              </a:rPr>
              <a:t> </a:t>
            </a:r>
            <a:r>
              <a:rPr lang="en-US" altLang="zh-CN" sz="2400" dirty="0"/>
              <a:t>(base header)</a:t>
            </a:r>
          </a:p>
          <a:p>
            <a:pPr lvl="1"/>
            <a:r>
              <a:rPr lang="zh-CN" altLang="zh-CN" sz="2400" dirty="0">
                <a:solidFill>
                  <a:srgbClr val="FF0000"/>
                </a:solidFill>
              </a:rPr>
              <a:t>有效载荷</a:t>
            </a:r>
            <a:r>
              <a:rPr lang="en-US" altLang="zh-CN" sz="2400" dirty="0"/>
              <a:t> (payload)</a:t>
            </a:r>
            <a:r>
              <a:rPr lang="zh-CN" altLang="zh-CN" sz="2400" dirty="0"/>
              <a:t>。有效载荷也称为净负荷。有效载荷允许有零个或多个扩展首部</a:t>
            </a:r>
            <a:r>
              <a:rPr lang="en-US" altLang="zh-CN" sz="2400" dirty="0"/>
              <a:t>(extension header)</a:t>
            </a:r>
            <a:r>
              <a:rPr lang="zh-CN" altLang="zh-CN" sz="2400" dirty="0"/>
              <a:t>，再后面是数据部分</a:t>
            </a:r>
            <a:r>
              <a:rPr lang="zh-CN" altLang="en-US" sz="2400" dirty="0"/>
              <a:t>。</a:t>
            </a:r>
          </a:p>
        </p:txBody>
      </p:sp>
      <p:sp>
        <p:nvSpPr>
          <p:cNvPr id="5" name="Rectangle 2"/>
          <p:cNvSpPr>
            <a:spLocks noChangeArrowheads="1"/>
          </p:cNvSpPr>
          <p:nvPr/>
        </p:nvSpPr>
        <p:spPr bwMode="auto">
          <a:xfrm>
            <a:off x="2373313" y="4005064"/>
            <a:ext cx="5830887" cy="530225"/>
          </a:xfrm>
          <a:prstGeom prst="rect">
            <a:avLst/>
          </a:prstGeom>
          <a:solidFill>
            <a:srgbClr val="FF66CC"/>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6" name="Rectangle 30"/>
          <p:cNvSpPr>
            <a:spLocks noChangeArrowheads="1"/>
          </p:cNvSpPr>
          <p:nvPr/>
        </p:nvSpPr>
        <p:spPr bwMode="auto">
          <a:xfrm>
            <a:off x="3419475" y="4957886"/>
            <a:ext cx="4784725" cy="528638"/>
          </a:xfrm>
          <a:prstGeom prst="rect">
            <a:avLst/>
          </a:prstGeom>
          <a:solidFill>
            <a:srgbClr val="66FFFF"/>
          </a:solidFill>
          <a:ln w="9525">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7" name="Line 3"/>
          <p:cNvSpPr>
            <a:spLocks noChangeShapeType="1"/>
          </p:cNvSpPr>
          <p:nvPr/>
        </p:nvSpPr>
        <p:spPr bwMode="auto">
          <a:xfrm>
            <a:off x="3414713" y="4965824"/>
            <a:ext cx="0" cy="530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8" name="Line 4"/>
          <p:cNvSpPr>
            <a:spLocks noChangeShapeType="1"/>
          </p:cNvSpPr>
          <p:nvPr/>
        </p:nvSpPr>
        <p:spPr bwMode="auto">
          <a:xfrm>
            <a:off x="4100513" y="4965824"/>
            <a:ext cx="0" cy="530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9" name="Line 5"/>
          <p:cNvSpPr>
            <a:spLocks noChangeShapeType="1"/>
          </p:cNvSpPr>
          <p:nvPr/>
        </p:nvSpPr>
        <p:spPr bwMode="auto">
          <a:xfrm>
            <a:off x="4533900" y="4965824"/>
            <a:ext cx="0" cy="530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0" name="Line 6"/>
          <p:cNvSpPr>
            <a:spLocks noChangeShapeType="1"/>
          </p:cNvSpPr>
          <p:nvPr/>
        </p:nvSpPr>
        <p:spPr bwMode="auto">
          <a:xfrm>
            <a:off x="5253038" y="4965824"/>
            <a:ext cx="0" cy="530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1" name="Text Box 15"/>
          <p:cNvSpPr txBox="1">
            <a:spLocks noChangeArrowheads="1"/>
          </p:cNvSpPr>
          <p:nvPr/>
        </p:nvSpPr>
        <p:spPr bwMode="auto">
          <a:xfrm>
            <a:off x="2318552" y="4130799"/>
            <a:ext cx="1114409"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lnSpc>
                <a:spcPct val="90000"/>
              </a:lnSpc>
            </a:pPr>
            <a:r>
              <a:rPr lang="zh-CN" altLang="en-US" sz="1800" b="1">
                <a:solidFill>
                  <a:srgbClr val="000099"/>
                </a:solidFill>
                <a:latin typeface="+mn-lt"/>
                <a:ea typeface="黑体" pitchFamily="2" charset="-122"/>
              </a:rPr>
              <a:t>基本首部</a:t>
            </a:r>
          </a:p>
        </p:txBody>
      </p:sp>
      <p:sp>
        <p:nvSpPr>
          <p:cNvPr id="12" name="Text Box 16"/>
          <p:cNvSpPr txBox="1">
            <a:spLocks noChangeArrowheads="1"/>
          </p:cNvSpPr>
          <p:nvPr/>
        </p:nvSpPr>
        <p:spPr bwMode="auto">
          <a:xfrm>
            <a:off x="3366382" y="4978524"/>
            <a:ext cx="76976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lnSpc>
                <a:spcPct val="90000"/>
              </a:lnSpc>
            </a:pPr>
            <a:r>
              <a:rPr lang="en-US" altLang="zh-CN" sz="1600" b="1" dirty="0">
                <a:solidFill>
                  <a:srgbClr val="000099"/>
                </a:solidFill>
                <a:latin typeface="+mn-lt"/>
                <a:ea typeface="黑体" pitchFamily="2" charset="-122"/>
              </a:rPr>
              <a:t> </a:t>
            </a:r>
            <a:r>
              <a:rPr lang="zh-CN" altLang="en-US" sz="1600" b="1" dirty="0">
                <a:solidFill>
                  <a:srgbClr val="000099"/>
                </a:solidFill>
                <a:latin typeface="+mn-lt"/>
                <a:ea typeface="黑体" pitchFamily="2" charset="-122"/>
              </a:rPr>
              <a:t>扩展</a:t>
            </a:r>
          </a:p>
          <a:p>
            <a:pPr algn="ctr" eaLnBrk="1" hangingPunct="1">
              <a:lnSpc>
                <a:spcPct val="90000"/>
              </a:lnSpc>
            </a:pPr>
            <a:r>
              <a:rPr lang="zh-CN" altLang="en-US" sz="1600" b="1" dirty="0">
                <a:solidFill>
                  <a:srgbClr val="000099"/>
                </a:solidFill>
                <a:latin typeface="+mn-lt"/>
                <a:ea typeface="黑体" pitchFamily="2" charset="-122"/>
              </a:rPr>
              <a:t>首部 </a:t>
            </a:r>
            <a:r>
              <a:rPr lang="en-US" altLang="zh-CN" sz="1600" b="1" dirty="0">
                <a:solidFill>
                  <a:srgbClr val="000099"/>
                </a:solidFill>
                <a:latin typeface="+mn-lt"/>
                <a:ea typeface="黑体" pitchFamily="2" charset="-122"/>
              </a:rPr>
              <a:t>1</a:t>
            </a:r>
          </a:p>
        </p:txBody>
      </p:sp>
      <p:sp>
        <p:nvSpPr>
          <p:cNvPr id="13" name="Text Box 17"/>
          <p:cNvSpPr txBox="1">
            <a:spLocks noChangeArrowheads="1"/>
          </p:cNvSpPr>
          <p:nvPr/>
        </p:nvSpPr>
        <p:spPr bwMode="auto">
          <a:xfrm>
            <a:off x="4451276" y="4965824"/>
            <a:ext cx="803425"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lnSpc>
                <a:spcPct val="90000"/>
              </a:lnSpc>
            </a:pPr>
            <a:r>
              <a:rPr lang="en-US" altLang="zh-CN" sz="1600" b="1" dirty="0">
                <a:solidFill>
                  <a:srgbClr val="000099"/>
                </a:solidFill>
                <a:latin typeface="+mn-lt"/>
                <a:ea typeface="黑体" pitchFamily="2" charset="-122"/>
              </a:rPr>
              <a:t> </a:t>
            </a:r>
            <a:r>
              <a:rPr lang="zh-CN" altLang="en-US" sz="1600" b="1" dirty="0">
                <a:solidFill>
                  <a:srgbClr val="000099"/>
                </a:solidFill>
                <a:latin typeface="+mn-lt"/>
                <a:ea typeface="黑体" pitchFamily="2" charset="-122"/>
              </a:rPr>
              <a:t>扩展</a:t>
            </a:r>
          </a:p>
          <a:p>
            <a:pPr algn="ctr" eaLnBrk="1" hangingPunct="1">
              <a:lnSpc>
                <a:spcPct val="90000"/>
              </a:lnSpc>
            </a:pPr>
            <a:r>
              <a:rPr lang="zh-CN" altLang="en-US" sz="1600" b="1" dirty="0">
                <a:solidFill>
                  <a:srgbClr val="000099"/>
                </a:solidFill>
                <a:latin typeface="+mn-lt"/>
                <a:ea typeface="黑体" pitchFamily="2" charset="-122"/>
              </a:rPr>
              <a:t>首部 </a:t>
            </a:r>
            <a:r>
              <a:rPr lang="en-US" altLang="zh-CN" sz="1600" b="1" dirty="0">
                <a:solidFill>
                  <a:srgbClr val="000099"/>
                </a:solidFill>
                <a:latin typeface="+mn-lt"/>
                <a:ea typeface="黑体" pitchFamily="2" charset="-122"/>
              </a:rPr>
              <a:t>N</a:t>
            </a:r>
          </a:p>
        </p:txBody>
      </p:sp>
      <p:sp>
        <p:nvSpPr>
          <p:cNvPr id="14" name="Text Box 18"/>
          <p:cNvSpPr txBox="1">
            <a:spLocks noChangeArrowheads="1"/>
          </p:cNvSpPr>
          <p:nvPr/>
        </p:nvSpPr>
        <p:spPr bwMode="auto">
          <a:xfrm>
            <a:off x="4100513" y="5030911"/>
            <a:ext cx="4796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1800" b="1" dirty="0">
                <a:solidFill>
                  <a:srgbClr val="000099"/>
                </a:solidFill>
                <a:latin typeface="+mn-lt"/>
                <a:ea typeface="黑体" pitchFamily="2" charset="-122"/>
              </a:rPr>
              <a:t> …</a:t>
            </a:r>
          </a:p>
        </p:txBody>
      </p:sp>
      <p:sp>
        <p:nvSpPr>
          <p:cNvPr id="15" name="Text Box 19"/>
          <p:cNvSpPr txBox="1">
            <a:spLocks noChangeArrowheads="1"/>
          </p:cNvSpPr>
          <p:nvPr/>
        </p:nvSpPr>
        <p:spPr bwMode="auto">
          <a:xfrm>
            <a:off x="5757863" y="5067424"/>
            <a:ext cx="22685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1800" b="1">
                <a:solidFill>
                  <a:srgbClr val="000099"/>
                </a:solidFill>
                <a:latin typeface="+mn-lt"/>
                <a:ea typeface="黑体" pitchFamily="2" charset="-122"/>
              </a:rPr>
              <a:t>数      据      部      分</a:t>
            </a:r>
          </a:p>
        </p:txBody>
      </p:sp>
      <p:sp>
        <p:nvSpPr>
          <p:cNvPr id="16" name="Line 22"/>
          <p:cNvSpPr>
            <a:spLocks noChangeShapeType="1"/>
          </p:cNvSpPr>
          <p:nvPr/>
        </p:nvSpPr>
        <p:spPr bwMode="auto">
          <a:xfrm>
            <a:off x="3381375" y="5678611"/>
            <a:ext cx="1871663" cy="0"/>
          </a:xfrm>
          <a:prstGeom prst="line">
            <a:avLst/>
          </a:prstGeom>
          <a:noFill/>
          <a:ln w="1905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7" name="Text Box 23"/>
          <p:cNvSpPr txBox="1">
            <a:spLocks noChangeArrowheads="1"/>
          </p:cNvSpPr>
          <p:nvPr/>
        </p:nvSpPr>
        <p:spPr bwMode="auto">
          <a:xfrm>
            <a:off x="4024313" y="5510336"/>
            <a:ext cx="649537"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1800" b="1">
                <a:solidFill>
                  <a:srgbClr val="000099"/>
                </a:solidFill>
                <a:latin typeface="+mn-lt"/>
                <a:ea typeface="黑体" pitchFamily="2" charset="-122"/>
              </a:rPr>
              <a:t>选项</a:t>
            </a:r>
          </a:p>
        </p:txBody>
      </p:sp>
      <p:grpSp>
        <p:nvGrpSpPr>
          <p:cNvPr id="18" name="组合 26"/>
          <p:cNvGrpSpPr>
            <a:grpSpLocks/>
          </p:cNvGrpSpPr>
          <p:nvPr/>
        </p:nvGrpSpPr>
        <p:grpSpPr bwMode="auto">
          <a:xfrm>
            <a:off x="2373313" y="3686299"/>
            <a:ext cx="5832475" cy="271462"/>
            <a:chOff x="1331640" y="1700808"/>
            <a:chExt cx="5832648" cy="344488"/>
          </a:xfrm>
        </p:grpSpPr>
        <p:sp>
          <p:nvSpPr>
            <p:cNvPr id="19" name="Line 25"/>
            <p:cNvSpPr>
              <a:spLocks noChangeShapeType="1"/>
            </p:cNvSpPr>
            <p:nvPr/>
          </p:nvSpPr>
          <p:spPr bwMode="auto">
            <a:xfrm>
              <a:off x="1331640" y="1700808"/>
              <a:ext cx="0" cy="3381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0" name="Line 26"/>
            <p:cNvSpPr>
              <a:spLocks noChangeShapeType="1"/>
            </p:cNvSpPr>
            <p:nvPr/>
          </p:nvSpPr>
          <p:spPr bwMode="auto">
            <a:xfrm>
              <a:off x="7164288" y="1707158"/>
              <a:ext cx="0" cy="3381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1">
                <a:solidFill>
                  <a:srgbClr val="000099"/>
                </a:solidFill>
                <a:latin typeface="+mn-lt"/>
                <a:ea typeface="黑体" pitchFamily="2" charset="-122"/>
              </a:endParaRPr>
            </a:p>
          </p:txBody>
        </p:sp>
      </p:grpSp>
      <p:sp>
        <p:nvSpPr>
          <p:cNvPr id="21" name="Line 27"/>
          <p:cNvSpPr>
            <a:spLocks noChangeShapeType="1"/>
          </p:cNvSpPr>
          <p:nvPr/>
        </p:nvSpPr>
        <p:spPr bwMode="auto">
          <a:xfrm flipV="1">
            <a:off x="2373313" y="3818060"/>
            <a:ext cx="5821361" cy="0"/>
          </a:xfrm>
          <a:prstGeom prst="line">
            <a:avLst/>
          </a:prstGeom>
          <a:noFill/>
          <a:ln w="1905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2" name="Text Box 28"/>
          <p:cNvSpPr txBox="1">
            <a:spLocks noChangeArrowheads="1"/>
          </p:cNvSpPr>
          <p:nvPr/>
        </p:nvSpPr>
        <p:spPr bwMode="auto">
          <a:xfrm>
            <a:off x="4632325" y="3573016"/>
            <a:ext cx="1556836"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2000" b="1" dirty="0">
                <a:solidFill>
                  <a:srgbClr val="000099"/>
                </a:solidFill>
                <a:latin typeface="+mn-lt"/>
                <a:ea typeface="黑体" pitchFamily="2" charset="-122"/>
              </a:rPr>
              <a:t>IPv6 </a:t>
            </a:r>
            <a:r>
              <a:rPr lang="zh-CN" altLang="en-US" sz="2000" b="1" dirty="0">
                <a:solidFill>
                  <a:srgbClr val="000099"/>
                </a:solidFill>
                <a:latin typeface="+mn-lt"/>
                <a:ea typeface="黑体" pitchFamily="2" charset="-122"/>
              </a:rPr>
              <a:t>数据报</a:t>
            </a:r>
          </a:p>
        </p:txBody>
      </p:sp>
      <p:cxnSp>
        <p:nvCxnSpPr>
          <p:cNvPr id="25" name="直接连接符 32"/>
          <p:cNvCxnSpPr>
            <a:cxnSpLocks noChangeShapeType="1"/>
          </p:cNvCxnSpPr>
          <p:nvPr/>
        </p:nvCxnSpPr>
        <p:spPr bwMode="auto">
          <a:xfrm>
            <a:off x="3411538" y="4570536"/>
            <a:ext cx="0" cy="431800"/>
          </a:xfrm>
          <a:prstGeom prst="line">
            <a:avLst/>
          </a:prstGeom>
          <a:noFill/>
          <a:ln w="1905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26" name="直接连接符 34"/>
          <p:cNvCxnSpPr>
            <a:cxnSpLocks noChangeShapeType="1"/>
          </p:cNvCxnSpPr>
          <p:nvPr/>
        </p:nvCxnSpPr>
        <p:spPr bwMode="auto">
          <a:xfrm>
            <a:off x="8204200" y="4570536"/>
            <a:ext cx="0" cy="433388"/>
          </a:xfrm>
          <a:prstGeom prst="line">
            <a:avLst/>
          </a:prstGeom>
          <a:noFill/>
          <a:ln w="19050"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27" name="Text Box 23"/>
          <p:cNvSpPr txBox="1">
            <a:spLocks noChangeArrowheads="1"/>
          </p:cNvSpPr>
          <p:nvPr/>
        </p:nvSpPr>
        <p:spPr bwMode="auto">
          <a:xfrm>
            <a:off x="2432720" y="4557836"/>
            <a:ext cx="970137"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en-US" altLang="zh-CN" sz="1800" b="1" dirty="0">
                <a:solidFill>
                  <a:srgbClr val="000099"/>
                </a:solidFill>
                <a:latin typeface="+mn-lt"/>
                <a:ea typeface="黑体" pitchFamily="2" charset="-122"/>
              </a:rPr>
              <a:t>40 </a:t>
            </a:r>
            <a:r>
              <a:rPr lang="zh-CN" altLang="en-US" sz="1800" b="1" dirty="0">
                <a:solidFill>
                  <a:srgbClr val="000099"/>
                </a:solidFill>
                <a:latin typeface="+mn-lt"/>
                <a:ea typeface="黑体" pitchFamily="2" charset="-122"/>
              </a:rPr>
              <a:t>字节</a:t>
            </a:r>
          </a:p>
        </p:txBody>
      </p:sp>
      <p:sp>
        <p:nvSpPr>
          <p:cNvPr id="28" name="Line 27"/>
          <p:cNvSpPr>
            <a:spLocks noChangeShapeType="1"/>
          </p:cNvSpPr>
          <p:nvPr/>
        </p:nvSpPr>
        <p:spPr bwMode="auto">
          <a:xfrm>
            <a:off x="3417888" y="4761036"/>
            <a:ext cx="4787900" cy="4763"/>
          </a:xfrm>
          <a:prstGeom prst="line">
            <a:avLst/>
          </a:prstGeom>
          <a:noFill/>
          <a:ln w="1905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9" name="Text Box 23"/>
          <p:cNvSpPr txBox="1">
            <a:spLocks noChangeArrowheads="1"/>
          </p:cNvSpPr>
          <p:nvPr/>
        </p:nvSpPr>
        <p:spPr bwMode="auto">
          <a:xfrm>
            <a:off x="4768850" y="4578474"/>
            <a:ext cx="2116285"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1800" b="1">
                <a:solidFill>
                  <a:srgbClr val="000099"/>
                </a:solidFill>
                <a:latin typeface="+mn-lt"/>
                <a:ea typeface="黑体" pitchFamily="2" charset="-122"/>
              </a:rPr>
              <a:t>不超过 </a:t>
            </a:r>
            <a:r>
              <a:rPr lang="en-US" altLang="zh-CN" sz="1800" b="1">
                <a:solidFill>
                  <a:srgbClr val="000099"/>
                </a:solidFill>
                <a:latin typeface="+mn-lt"/>
                <a:ea typeface="黑体" pitchFamily="2" charset="-122"/>
              </a:rPr>
              <a:t>65535 </a:t>
            </a:r>
            <a:r>
              <a:rPr lang="zh-CN" altLang="en-US" sz="1800" b="1">
                <a:solidFill>
                  <a:srgbClr val="000099"/>
                </a:solidFill>
                <a:latin typeface="+mn-lt"/>
                <a:ea typeface="黑体" pitchFamily="2" charset="-122"/>
              </a:rPr>
              <a:t>字节</a:t>
            </a:r>
          </a:p>
        </p:txBody>
      </p:sp>
      <p:sp>
        <p:nvSpPr>
          <p:cNvPr id="30" name="右箭头 28"/>
          <p:cNvSpPr>
            <a:spLocks noChangeArrowheads="1"/>
          </p:cNvSpPr>
          <p:nvPr/>
        </p:nvSpPr>
        <p:spPr bwMode="auto">
          <a:xfrm rot="10800000">
            <a:off x="1652587" y="4161904"/>
            <a:ext cx="720725" cy="203200"/>
          </a:xfrm>
          <a:prstGeom prst="rightArrow">
            <a:avLst>
              <a:gd name="adj1" fmla="val 50000"/>
              <a:gd name="adj2" fmla="val 162073"/>
            </a:avLst>
          </a:prstGeom>
          <a:solidFill>
            <a:srgbClr val="990000"/>
          </a:solidFill>
          <a:ln w="9525" algn="ctr">
            <a:solidFill>
              <a:schemeClr val="tx1"/>
            </a:solidFill>
            <a:round/>
            <a:headEnd/>
            <a:tailEnd/>
          </a:ln>
        </p:spPr>
        <p:txBody>
          <a:bodyPr/>
          <a:lstStyle/>
          <a:p>
            <a:endParaRPr lang="zh-CN" altLang="en-US" sz="2000" b="1">
              <a:solidFill>
                <a:srgbClr val="000099"/>
              </a:solidFill>
              <a:latin typeface="+mn-lt"/>
              <a:ea typeface="黑体" pitchFamily="2" charset="-122"/>
            </a:endParaRPr>
          </a:p>
        </p:txBody>
      </p:sp>
      <p:sp>
        <p:nvSpPr>
          <p:cNvPr id="31" name="Text Box 23"/>
          <p:cNvSpPr txBox="1">
            <a:spLocks noChangeArrowheads="1"/>
          </p:cNvSpPr>
          <p:nvPr/>
        </p:nvSpPr>
        <p:spPr bwMode="auto">
          <a:xfrm>
            <a:off x="1044088" y="4472431"/>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r>
              <a:rPr lang="zh-CN" altLang="en-US" sz="2000" b="1" dirty="0">
                <a:solidFill>
                  <a:srgbClr val="000099"/>
                </a:solidFill>
                <a:latin typeface="+mn-lt"/>
                <a:ea typeface="黑体" pitchFamily="2" charset="-122"/>
              </a:rPr>
              <a:t>发送在前</a:t>
            </a:r>
          </a:p>
        </p:txBody>
      </p:sp>
      <p:sp>
        <p:nvSpPr>
          <p:cNvPr id="24" name="Line 3"/>
          <p:cNvSpPr>
            <a:spLocks noChangeShapeType="1"/>
          </p:cNvSpPr>
          <p:nvPr/>
        </p:nvSpPr>
        <p:spPr bwMode="auto">
          <a:xfrm>
            <a:off x="3414713" y="4002211"/>
            <a:ext cx="0" cy="530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4" name="矩形 3"/>
          <p:cNvSpPr/>
          <p:nvPr/>
        </p:nvSpPr>
        <p:spPr bwMode="auto">
          <a:xfrm>
            <a:off x="3422650" y="4018086"/>
            <a:ext cx="4772025" cy="514350"/>
          </a:xfrm>
          <a:prstGeom prst="rect">
            <a:avLst/>
          </a:prstGeom>
          <a:solidFill>
            <a:srgbClr val="FFFF66"/>
          </a:solidFill>
          <a:ln w="9525" cap="flat" cmpd="sng" algn="ctr">
            <a:noFill/>
            <a:prstDash val="solid"/>
            <a:round/>
            <a:headEnd type="none" w="med" len="med"/>
            <a:tailEnd type="none" w="med" len="med"/>
          </a:ln>
          <a:effectLst/>
        </p:spPr>
        <p:txBody>
          <a:bodyPr/>
          <a:lstStyle/>
          <a:p>
            <a:pPr>
              <a:defRPr/>
            </a:pPr>
            <a:endParaRPr lang="zh-CN" altLang="en-US" sz="2000" b="1">
              <a:solidFill>
                <a:srgbClr val="000099"/>
              </a:solidFill>
              <a:latin typeface="+mn-lt"/>
              <a:ea typeface="黑体" pitchFamily="2" charset="-122"/>
            </a:endParaRPr>
          </a:p>
        </p:txBody>
      </p:sp>
      <p:sp>
        <p:nvSpPr>
          <p:cNvPr id="23" name="Text Box 33"/>
          <p:cNvSpPr txBox="1">
            <a:spLocks noChangeArrowheads="1"/>
          </p:cNvSpPr>
          <p:nvPr/>
        </p:nvSpPr>
        <p:spPr bwMode="auto">
          <a:xfrm>
            <a:off x="3872880" y="4109010"/>
            <a:ext cx="39982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ctr" eaLnBrk="1" hangingPunct="1"/>
            <a:r>
              <a:rPr lang="zh-CN" altLang="en-US" sz="2000" b="1" dirty="0">
                <a:solidFill>
                  <a:srgbClr val="000099"/>
                </a:solidFill>
                <a:latin typeface="+mn-lt"/>
                <a:ea typeface="黑体" pitchFamily="2" charset="-122"/>
              </a:rPr>
              <a:t>有         效         载         荷</a:t>
            </a:r>
          </a:p>
        </p:txBody>
      </p:sp>
      <p:sp>
        <p:nvSpPr>
          <p:cNvPr id="37" name="矩形 36"/>
          <p:cNvSpPr/>
          <p:nvPr/>
        </p:nvSpPr>
        <p:spPr>
          <a:xfrm>
            <a:off x="1044088" y="5795972"/>
            <a:ext cx="8445415" cy="461665"/>
          </a:xfrm>
          <a:prstGeom prst="rect">
            <a:avLst/>
          </a:prstGeom>
        </p:spPr>
        <p:txBody>
          <a:bodyPr wrap="square">
            <a:spAutoFit/>
          </a:bodyPr>
          <a:lstStyle/>
          <a:p>
            <a:pPr algn="ctr"/>
            <a:r>
              <a:rPr lang="zh-CN" altLang="zh-CN" sz="2400" b="1" dirty="0">
                <a:latin typeface="+mn-lt"/>
                <a:ea typeface="黑体" pitchFamily="2" charset="-122"/>
              </a:rPr>
              <a:t>具有多个可选扩展首部的</a:t>
            </a:r>
            <a:r>
              <a:rPr lang="en-US" altLang="zh-CN" sz="2400" b="1" dirty="0">
                <a:latin typeface="+mn-lt"/>
                <a:ea typeface="黑体" pitchFamily="2" charset="-122"/>
              </a:rPr>
              <a:t> IPv6 </a:t>
            </a:r>
            <a:r>
              <a:rPr lang="zh-CN" altLang="zh-CN" sz="2400" b="1" dirty="0">
                <a:latin typeface="+mn-lt"/>
                <a:ea typeface="黑体" pitchFamily="2" charset="-122"/>
              </a:rPr>
              <a:t>数据报的一般形式</a:t>
            </a:r>
            <a:endParaRPr lang="zh-CN" altLang="en-US" sz="2400" b="1" dirty="0">
              <a:latin typeface="+mn-lt"/>
              <a:ea typeface="黑体" pitchFamily="2" charset="-122"/>
            </a:endParaRPr>
          </a:p>
        </p:txBody>
      </p:sp>
    </p:spTree>
    <p:extLst>
      <p:ext uri="{BB962C8B-B14F-4D97-AF65-F5344CB8AC3E}">
        <p14:creationId xmlns:p14="http://schemas.microsoft.com/office/powerpoint/2010/main" val="7120400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lstStyle/>
          <a:p>
            <a:pPr algn="ctr"/>
            <a:r>
              <a:rPr lang="en-US" altLang="zh-CN" dirty="0"/>
              <a:t>IPv6 </a:t>
            </a:r>
            <a:r>
              <a:rPr lang="zh-CN" altLang="en-US" dirty="0"/>
              <a:t>数据报的基本首部</a:t>
            </a:r>
          </a:p>
        </p:txBody>
      </p:sp>
      <p:sp>
        <p:nvSpPr>
          <p:cNvPr id="632835"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800" dirty="0"/>
              <a:t>IPv6 </a:t>
            </a:r>
            <a:r>
              <a:rPr lang="zh-CN" altLang="en-US" sz="2800" dirty="0"/>
              <a:t>将首部长度变为</a:t>
            </a:r>
            <a:r>
              <a:rPr lang="zh-CN" altLang="en-US" sz="2800" dirty="0">
                <a:solidFill>
                  <a:srgbClr val="FF0000"/>
                </a:solidFill>
              </a:rPr>
              <a:t>固定的</a:t>
            </a:r>
            <a:r>
              <a:rPr lang="zh-CN" altLang="en-US" sz="2800" dirty="0"/>
              <a:t> </a:t>
            </a:r>
            <a:r>
              <a:rPr lang="en-US" altLang="zh-CN" sz="2800" dirty="0">
                <a:solidFill>
                  <a:srgbClr val="FF0000"/>
                </a:solidFill>
              </a:rPr>
              <a:t>40 </a:t>
            </a:r>
            <a:r>
              <a:rPr lang="zh-CN" altLang="en-US" sz="2800" dirty="0">
                <a:solidFill>
                  <a:srgbClr val="FF0000"/>
                </a:solidFill>
              </a:rPr>
              <a:t>字节，</a:t>
            </a:r>
            <a:r>
              <a:rPr lang="zh-CN" altLang="en-US" sz="2800" dirty="0"/>
              <a:t>称为</a:t>
            </a:r>
            <a:r>
              <a:rPr lang="zh-CN" altLang="en-US" sz="2800" dirty="0">
                <a:solidFill>
                  <a:srgbClr val="FF0000"/>
                </a:solidFill>
              </a:rPr>
              <a:t>基本首部。</a:t>
            </a:r>
            <a:endParaRPr lang="en-US" altLang="zh-CN" sz="2800" dirty="0">
              <a:solidFill>
                <a:srgbClr val="FF0000"/>
              </a:solidFill>
            </a:endParaRPr>
          </a:p>
          <a:p>
            <a:r>
              <a:rPr lang="zh-CN" altLang="zh-CN" sz="2800" dirty="0"/>
              <a:t>把首部中不必要的功能取消了，使得</a:t>
            </a:r>
            <a:r>
              <a:rPr lang="en-US" altLang="zh-CN" sz="2800" dirty="0"/>
              <a:t> IPv6 </a:t>
            </a:r>
            <a:r>
              <a:rPr lang="zh-CN" altLang="zh-CN" sz="2800" dirty="0"/>
              <a:t>首部的字段数减少到只有</a:t>
            </a:r>
            <a:r>
              <a:rPr lang="en-US" altLang="zh-CN" sz="2800" dirty="0"/>
              <a:t> 8 </a:t>
            </a:r>
            <a:r>
              <a:rPr lang="zh-CN" altLang="zh-CN" sz="2800" dirty="0"/>
              <a:t>个</a:t>
            </a:r>
            <a:r>
              <a:rPr lang="zh-CN" altLang="en-US" sz="2800" dirty="0"/>
              <a:t>。</a:t>
            </a:r>
            <a:endParaRPr lang="en-US" altLang="zh-CN" sz="2800" dirty="0"/>
          </a:p>
          <a:p>
            <a:r>
              <a:rPr lang="en-US" altLang="zh-CN" sz="2800" dirty="0"/>
              <a:t>IPv6 </a:t>
            </a:r>
            <a:r>
              <a:rPr lang="zh-CN" altLang="zh-CN" sz="2800" dirty="0"/>
              <a:t>对首部中的某些字段进行了如下的</a:t>
            </a:r>
            <a:r>
              <a:rPr lang="zh-CN" altLang="zh-CN" sz="2800" dirty="0">
                <a:solidFill>
                  <a:srgbClr val="FF0000"/>
                </a:solidFill>
              </a:rPr>
              <a:t>更改</a:t>
            </a:r>
            <a:r>
              <a:rPr lang="zh-CN" altLang="en-US" sz="2800" dirty="0">
                <a:solidFill>
                  <a:srgbClr val="FF0000"/>
                </a:solidFill>
              </a:rPr>
              <a:t>：</a:t>
            </a:r>
            <a:endParaRPr lang="en-US" altLang="zh-CN" sz="2800" dirty="0">
              <a:solidFill>
                <a:srgbClr val="FF0000"/>
              </a:solidFill>
            </a:endParaRPr>
          </a:p>
          <a:p>
            <a:pPr lvl="1"/>
            <a:endParaRPr lang="zh-CN" altLang="en-US" sz="2400" dirty="0"/>
          </a:p>
        </p:txBody>
      </p:sp>
      <p:graphicFrame>
        <p:nvGraphicFramePr>
          <p:cNvPr id="3" name="表格 2"/>
          <p:cNvGraphicFramePr>
            <a:graphicFrameLocks noGrp="1"/>
          </p:cNvGraphicFramePr>
          <p:nvPr>
            <p:extLst>
              <p:ext uri="{D42A27DB-BD31-4B8C-83A1-F6EECF244321}">
                <p14:modId xmlns:p14="http://schemas.microsoft.com/office/powerpoint/2010/main" val="1466922790"/>
              </p:ext>
            </p:extLst>
          </p:nvPr>
        </p:nvGraphicFramePr>
        <p:xfrm>
          <a:off x="848544" y="3356992"/>
          <a:ext cx="8640960" cy="2907792"/>
        </p:xfrm>
        <a:graphic>
          <a:graphicData uri="http://schemas.openxmlformats.org/drawingml/2006/table">
            <a:tbl>
              <a:tblPr firstRow="1" bandRow="1">
                <a:tableStyleId>{5C22544A-7EE6-4342-B048-85BDC9FD1C3A}</a:tableStyleId>
              </a:tblPr>
              <a:tblGrid>
                <a:gridCol w="4320480">
                  <a:extLst>
                    <a:ext uri="{9D8B030D-6E8A-4147-A177-3AD203B41FA5}">
                      <a16:colId xmlns:a16="http://schemas.microsoft.com/office/drawing/2014/main" val="20000"/>
                    </a:ext>
                  </a:extLst>
                </a:gridCol>
                <a:gridCol w="4320480">
                  <a:extLst>
                    <a:ext uri="{9D8B030D-6E8A-4147-A177-3AD203B41FA5}">
                      <a16:colId xmlns:a16="http://schemas.microsoft.com/office/drawing/2014/main" val="20001"/>
                    </a:ext>
                  </a:extLst>
                </a:gridCol>
              </a:tblGrid>
              <a:tr h="370840">
                <a:tc>
                  <a:txBody>
                    <a:bodyPr/>
                    <a:lstStyle/>
                    <a:p>
                      <a:pPr marL="342900" lvl="0" indent="-342900">
                        <a:lnSpc>
                          <a:spcPct val="110000"/>
                        </a:lnSpc>
                        <a:buSzPct val="80000"/>
                        <a:buFont typeface="Wingdings" pitchFamily="2" charset="2"/>
                        <a:buChar char="l"/>
                      </a:pPr>
                      <a:r>
                        <a:rPr lang="zh-CN" altLang="zh-CN" sz="2400" dirty="0">
                          <a:solidFill>
                            <a:srgbClr val="000099"/>
                          </a:solidFill>
                          <a:latin typeface="+mn-lt"/>
                          <a:ea typeface="黑体" pitchFamily="2" charset="-122"/>
                        </a:rPr>
                        <a:t>取消了首部长度字段</a:t>
                      </a:r>
                      <a:r>
                        <a:rPr lang="zh-CN" altLang="en-US" sz="2400" dirty="0">
                          <a:solidFill>
                            <a:srgbClr val="000099"/>
                          </a:solidFill>
                          <a:latin typeface="+mn-lt"/>
                          <a:ea typeface="黑体" pitchFamily="2" charset="-122"/>
                        </a:rPr>
                        <a:t>，</a:t>
                      </a:r>
                      <a:r>
                        <a:rPr lang="zh-CN" altLang="zh-CN" sz="2400" b="1" kern="1200" dirty="0">
                          <a:solidFill>
                            <a:srgbClr val="000099"/>
                          </a:solidFill>
                          <a:latin typeface="+mn-lt"/>
                          <a:ea typeface="黑体" pitchFamily="2" charset="-122"/>
                          <a:cs typeface="+mn-cs"/>
                        </a:rPr>
                        <a:t>因为首部长度是固定的</a:t>
                      </a:r>
                      <a:r>
                        <a:rPr lang="en-US" altLang="zh-CN" sz="2400" b="1" kern="1200" dirty="0">
                          <a:solidFill>
                            <a:srgbClr val="000099"/>
                          </a:solidFill>
                          <a:latin typeface="+mn-lt"/>
                          <a:ea typeface="黑体" pitchFamily="2" charset="-122"/>
                          <a:cs typeface="+mn-cs"/>
                        </a:rPr>
                        <a:t> 40 </a:t>
                      </a:r>
                      <a:r>
                        <a:rPr lang="zh-CN" altLang="zh-CN" sz="2400" b="1" kern="1200" dirty="0">
                          <a:solidFill>
                            <a:srgbClr val="000099"/>
                          </a:solidFill>
                          <a:latin typeface="+mn-lt"/>
                          <a:ea typeface="黑体" pitchFamily="2" charset="-122"/>
                          <a:cs typeface="+mn-cs"/>
                        </a:rPr>
                        <a:t>字节</a:t>
                      </a:r>
                      <a:r>
                        <a:rPr lang="zh-CN" altLang="en-US" sz="2400" b="1" kern="1200" dirty="0">
                          <a:solidFill>
                            <a:srgbClr val="000099"/>
                          </a:solidFill>
                          <a:latin typeface="+mn-lt"/>
                          <a:ea typeface="黑体" pitchFamily="2" charset="-122"/>
                          <a:cs typeface="+mn-cs"/>
                        </a:rPr>
                        <a:t>；</a:t>
                      </a:r>
                      <a:endParaRPr lang="en-US" altLang="zh-CN" sz="2400" b="1" kern="1200" dirty="0">
                        <a:solidFill>
                          <a:srgbClr val="000099"/>
                        </a:solidFill>
                        <a:latin typeface="+mn-lt"/>
                        <a:ea typeface="黑体" pitchFamily="2" charset="-122"/>
                        <a:cs typeface="+mn-cs"/>
                      </a:endParaRPr>
                    </a:p>
                    <a:p>
                      <a:pPr marL="342900" lvl="0" indent="-342900">
                        <a:lnSpc>
                          <a:spcPct val="110000"/>
                        </a:lnSpc>
                        <a:buSzPct val="80000"/>
                        <a:buFont typeface="Wingdings" pitchFamily="2" charset="2"/>
                        <a:buChar char="l"/>
                      </a:pPr>
                      <a:r>
                        <a:rPr lang="zh-CN" altLang="zh-CN" sz="2400" dirty="0">
                          <a:solidFill>
                            <a:srgbClr val="000099"/>
                          </a:solidFill>
                          <a:latin typeface="+mn-lt"/>
                          <a:ea typeface="黑体" pitchFamily="2" charset="-122"/>
                        </a:rPr>
                        <a:t>取消了服务类型字段</a:t>
                      </a:r>
                      <a:r>
                        <a:rPr lang="zh-CN" altLang="en-US" sz="2400" dirty="0">
                          <a:solidFill>
                            <a:srgbClr val="000099"/>
                          </a:solidFill>
                          <a:latin typeface="+mn-lt"/>
                          <a:ea typeface="黑体" pitchFamily="2" charset="-122"/>
                        </a:rPr>
                        <a:t>；</a:t>
                      </a:r>
                      <a:endParaRPr lang="en-US" altLang="zh-CN" sz="2400" dirty="0">
                        <a:solidFill>
                          <a:srgbClr val="000099"/>
                        </a:solidFill>
                        <a:latin typeface="+mn-lt"/>
                        <a:ea typeface="黑体" pitchFamily="2" charset="-122"/>
                      </a:endParaRPr>
                    </a:p>
                    <a:p>
                      <a:pPr marL="342900" lvl="0" indent="-342900">
                        <a:lnSpc>
                          <a:spcPct val="110000"/>
                        </a:lnSpc>
                        <a:buSzPct val="80000"/>
                        <a:buFont typeface="Wingdings" pitchFamily="2" charset="2"/>
                        <a:buChar char="l"/>
                      </a:pPr>
                      <a:r>
                        <a:rPr lang="zh-CN" altLang="zh-CN" sz="2400" dirty="0">
                          <a:solidFill>
                            <a:srgbClr val="000099"/>
                          </a:solidFill>
                          <a:latin typeface="+mn-lt"/>
                          <a:ea typeface="黑体" pitchFamily="2" charset="-122"/>
                        </a:rPr>
                        <a:t>取消了总长度字段</a:t>
                      </a:r>
                      <a:r>
                        <a:rPr lang="zh-CN" altLang="en-US" sz="2400" dirty="0">
                          <a:solidFill>
                            <a:srgbClr val="000099"/>
                          </a:solidFill>
                          <a:latin typeface="+mn-lt"/>
                          <a:ea typeface="黑体" pitchFamily="2" charset="-122"/>
                        </a:rPr>
                        <a:t>，</a:t>
                      </a:r>
                      <a:r>
                        <a:rPr lang="zh-CN" altLang="zh-CN" sz="2400" dirty="0">
                          <a:solidFill>
                            <a:srgbClr val="000099"/>
                          </a:solidFill>
                          <a:latin typeface="+mn-lt"/>
                          <a:ea typeface="黑体" pitchFamily="2" charset="-122"/>
                        </a:rPr>
                        <a:t>改用有效载荷长度字段</a:t>
                      </a:r>
                      <a:r>
                        <a:rPr lang="zh-CN" altLang="en-US" sz="2400" dirty="0">
                          <a:solidFill>
                            <a:srgbClr val="000099"/>
                          </a:solidFill>
                          <a:latin typeface="+mn-lt"/>
                          <a:ea typeface="黑体" pitchFamily="2" charset="-122"/>
                        </a:rPr>
                        <a:t>；</a:t>
                      </a:r>
                      <a:endParaRPr lang="en-US" altLang="zh-CN" sz="2400" dirty="0">
                        <a:solidFill>
                          <a:srgbClr val="000099"/>
                        </a:solidFill>
                        <a:latin typeface="+mn-lt"/>
                        <a:ea typeface="黑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marL="342900" marR="0" lvl="0" indent="-342900" algn="l" defTabSz="914400" rtl="0" eaLnBrk="1" fontAlgn="auto" latinLnBrk="0" hangingPunct="1">
                        <a:lnSpc>
                          <a:spcPct val="110000"/>
                        </a:lnSpc>
                        <a:spcBef>
                          <a:spcPts val="0"/>
                        </a:spcBef>
                        <a:spcAft>
                          <a:spcPts val="0"/>
                        </a:spcAft>
                        <a:buClrTx/>
                        <a:buSzPct val="80000"/>
                        <a:buFont typeface="Wingdings" pitchFamily="2" charset="2"/>
                        <a:buChar char="l"/>
                        <a:tabLst/>
                        <a:defRPr/>
                      </a:pPr>
                      <a:r>
                        <a:rPr lang="zh-CN" altLang="zh-CN" sz="2400" dirty="0">
                          <a:solidFill>
                            <a:srgbClr val="000099"/>
                          </a:solidFill>
                          <a:latin typeface="+mn-lt"/>
                          <a:ea typeface="黑体" pitchFamily="2" charset="-122"/>
                        </a:rPr>
                        <a:t>把</a:t>
                      </a:r>
                      <a:r>
                        <a:rPr lang="en-US" altLang="zh-CN" sz="2400" dirty="0">
                          <a:solidFill>
                            <a:srgbClr val="000099"/>
                          </a:solidFill>
                          <a:latin typeface="+mn-lt"/>
                          <a:ea typeface="黑体" pitchFamily="2" charset="-122"/>
                        </a:rPr>
                        <a:t> TTL </a:t>
                      </a:r>
                      <a:r>
                        <a:rPr lang="zh-CN" altLang="zh-CN" sz="2400" dirty="0">
                          <a:solidFill>
                            <a:srgbClr val="000099"/>
                          </a:solidFill>
                          <a:latin typeface="+mn-lt"/>
                          <a:ea typeface="黑体" pitchFamily="2" charset="-122"/>
                        </a:rPr>
                        <a:t>字段改称为跳数限制字段</a:t>
                      </a:r>
                      <a:r>
                        <a:rPr lang="zh-CN" altLang="en-US" sz="2400" dirty="0">
                          <a:solidFill>
                            <a:srgbClr val="000099"/>
                          </a:solidFill>
                          <a:latin typeface="+mn-lt"/>
                          <a:ea typeface="黑体" pitchFamily="2" charset="-122"/>
                        </a:rPr>
                        <a:t>；</a:t>
                      </a:r>
                      <a:endParaRPr lang="en-US" altLang="zh-CN" sz="2400" dirty="0">
                        <a:solidFill>
                          <a:srgbClr val="000099"/>
                        </a:solidFill>
                        <a:latin typeface="+mn-lt"/>
                        <a:ea typeface="黑体" pitchFamily="2" charset="-122"/>
                      </a:endParaRPr>
                    </a:p>
                    <a:p>
                      <a:pPr marL="342900" lvl="0" indent="-342900">
                        <a:lnSpc>
                          <a:spcPct val="110000"/>
                        </a:lnSpc>
                        <a:buSzPct val="80000"/>
                        <a:buFont typeface="Wingdings" pitchFamily="2" charset="2"/>
                        <a:buChar char="l"/>
                      </a:pPr>
                      <a:r>
                        <a:rPr lang="zh-CN" altLang="zh-CN" sz="2400" dirty="0">
                          <a:solidFill>
                            <a:srgbClr val="000099"/>
                          </a:solidFill>
                          <a:latin typeface="+mn-lt"/>
                          <a:ea typeface="黑体" pitchFamily="2" charset="-122"/>
                        </a:rPr>
                        <a:t>取消了协议字段，改用下一个首部字段</a:t>
                      </a:r>
                      <a:r>
                        <a:rPr lang="zh-CN" altLang="en-US" sz="2400" dirty="0">
                          <a:solidFill>
                            <a:srgbClr val="000099"/>
                          </a:solidFill>
                          <a:latin typeface="+mn-lt"/>
                          <a:ea typeface="黑体" pitchFamily="2" charset="-122"/>
                        </a:rPr>
                        <a:t>；</a:t>
                      </a:r>
                      <a:endParaRPr lang="en-US" altLang="zh-CN" sz="2400" dirty="0">
                        <a:solidFill>
                          <a:srgbClr val="000099"/>
                        </a:solidFill>
                        <a:latin typeface="+mn-lt"/>
                        <a:ea typeface="黑体" pitchFamily="2" charset="-122"/>
                      </a:endParaRPr>
                    </a:p>
                    <a:p>
                      <a:pPr marL="342900" lvl="0" indent="-342900">
                        <a:lnSpc>
                          <a:spcPct val="110000"/>
                        </a:lnSpc>
                        <a:buSzPct val="80000"/>
                        <a:buFont typeface="Wingdings" pitchFamily="2" charset="2"/>
                        <a:buChar char="l"/>
                      </a:pPr>
                      <a:r>
                        <a:rPr lang="zh-CN" altLang="zh-CN" sz="2400" dirty="0">
                          <a:solidFill>
                            <a:srgbClr val="000099"/>
                          </a:solidFill>
                          <a:latin typeface="+mn-lt"/>
                          <a:ea typeface="黑体" pitchFamily="2" charset="-122"/>
                        </a:rPr>
                        <a:t>取消了检验和字段</a:t>
                      </a:r>
                      <a:r>
                        <a:rPr lang="zh-CN" altLang="en-US" sz="2400" dirty="0">
                          <a:solidFill>
                            <a:srgbClr val="000099"/>
                          </a:solidFill>
                          <a:latin typeface="+mn-lt"/>
                          <a:ea typeface="黑体" pitchFamily="2" charset="-122"/>
                        </a:rPr>
                        <a:t>；</a:t>
                      </a:r>
                      <a:endParaRPr lang="en-US" altLang="zh-CN" sz="2400" dirty="0">
                        <a:solidFill>
                          <a:srgbClr val="000099"/>
                        </a:solidFill>
                        <a:latin typeface="+mn-lt"/>
                        <a:ea typeface="黑体" pitchFamily="2" charset="-122"/>
                      </a:endParaRPr>
                    </a:p>
                    <a:p>
                      <a:pPr marL="342900" lvl="0" indent="-342900">
                        <a:lnSpc>
                          <a:spcPct val="110000"/>
                        </a:lnSpc>
                        <a:buSzPct val="80000"/>
                        <a:buFont typeface="Wingdings" pitchFamily="2" charset="2"/>
                        <a:buChar char="l"/>
                      </a:pPr>
                      <a:r>
                        <a:rPr lang="zh-CN" altLang="zh-CN" sz="2400" dirty="0">
                          <a:solidFill>
                            <a:srgbClr val="000099"/>
                          </a:solidFill>
                          <a:latin typeface="+mn-lt"/>
                          <a:ea typeface="黑体" pitchFamily="2" charset="-122"/>
                        </a:rPr>
                        <a:t>取消了选项字段，而用扩展首部来实现选项功能。</a:t>
                      </a:r>
                      <a:endParaRPr lang="zh-CN" altLang="en-US" sz="2400" dirty="0">
                        <a:solidFill>
                          <a:srgbClr val="000099"/>
                        </a:solidFill>
                        <a:latin typeface="+mn-lt"/>
                        <a:ea typeface="黑体" pitchFamily="2" charset="-122"/>
                      </a:endParaRPr>
                    </a:p>
                  </a:txBody>
                  <a:tcPr marL="18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329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ChangeArrowheads="1"/>
          </p:cNvSpPr>
          <p:nvPr>
            <p:ph type="title"/>
          </p:nvPr>
        </p:nvSpPr>
        <p:spPr/>
        <p:txBody>
          <a:bodyPr/>
          <a:lstStyle/>
          <a:p>
            <a:pPr algn="ctr"/>
            <a:r>
              <a:rPr lang="zh-CN" altLang="en-US" sz="4000"/>
              <a:t>使用 </a:t>
            </a:r>
            <a:r>
              <a:rPr lang="en-US" altLang="zh-CN" sz="4000"/>
              <a:t>ARP </a:t>
            </a:r>
            <a:r>
              <a:rPr lang="zh-CN" altLang="en-US" sz="4000"/>
              <a:t>的四种典型情况 </a:t>
            </a:r>
          </a:p>
        </p:txBody>
      </p:sp>
      <p:grpSp>
        <p:nvGrpSpPr>
          <p:cNvPr id="3" name="组合 2"/>
          <p:cNvGrpSpPr/>
          <p:nvPr/>
        </p:nvGrpSpPr>
        <p:grpSpPr>
          <a:xfrm>
            <a:off x="704528" y="1700808"/>
            <a:ext cx="8640960" cy="2037147"/>
            <a:chOff x="1356026" y="1812432"/>
            <a:chExt cx="6915630" cy="1472875"/>
          </a:xfrm>
        </p:grpSpPr>
        <p:grpSp>
          <p:nvGrpSpPr>
            <p:cNvPr id="6" name="Group 244"/>
            <p:cNvGrpSpPr>
              <a:grpSpLocks/>
            </p:cNvGrpSpPr>
            <p:nvPr/>
          </p:nvGrpSpPr>
          <p:grpSpPr bwMode="auto">
            <a:xfrm>
              <a:off x="1812118" y="2193107"/>
              <a:ext cx="1231900" cy="863600"/>
              <a:chOff x="912" y="768"/>
              <a:chExt cx="2400" cy="1584"/>
            </a:xfrm>
          </p:grpSpPr>
          <p:sp>
            <p:nvSpPr>
              <p:cNvPr id="7" name="Oval 245"/>
              <p:cNvSpPr>
                <a:spLocks noChangeArrowheads="1"/>
              </p:cNvSpPr>
              <p:nvPr/>
            </p:nvSpPr>
            <p:spPr bwMode="auto">
              <a:xfrm>
                <a:off x="1751" y="799"/>
                <a:ext cx="1026" cy="62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8" name="Oval 246"/>
              <p:cNvSpPr>
                <a:spLocks noChangeArrowheads="1"/>
              </p:cNvSpPr>
              <p:nvPr/>
            </p:nvSpPr>
            <p:spPr bwMode="auto">
              <a:xfrm>
                <a:off x="1172" y="972"/>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9" name="Oval 247"/>
              <p:cNvSpPr>
                <a:spLocks noChangeArrowheads="1"/>
              </p:cNvSpPr>
              <p:nvPr/>
            </p:nvSpPr>
            <p:spPr bwMode="auto">
              <a:xfrm>
                <a:off x="926" y="1364"/>
                <a:ext cx="521" cy="502"/>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10" name="Oval 248"/>
              <p:cNvSpPr>
                <a:spLocks noChangeArrowheads="1"/>
              </p:cNvSpPr>
              <p:nvPr/>
            </p:nvSpPr>
            <p:spPr bwMode="auto">
              <a:xfrm>
                <a:off x="1085" y="1599"/>
                <a:ext cx="796"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11" name="Oval 249"/>
              <p:cNvSpPr>
                <a:spLocks noChangeArrowheads="1"/>
              </p:cNvSpPr>
              <p:nvPr/>
            </p:nvSpPr>
            <p:spPr bwMode="auto">
              <a:xfrm>
                <a:off x="1664" y="1693"/>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12" name="Oval 250"/>
              <p:cNvSpPr>
                <a:spLocks noChangeArrowheads="1"/>
              </p:cNvSpPr>
              <p:nvPr/>
            </p:nvSpPr>
            <p:spPr bwMode="auto">
              <a:xfrm>
                <a:off x="2445" y="988"/>
                <a:ext cx="751"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13" name="Oval 251"/>
              <p:cNvSpPr>
                <a:spLocks noChangeArrowheads="1"/>
              </p:cNvSpPr>
              <p:nvPr/>
            </p:nvSpPr>
            <p:spPr bwMode="auto">
              <a:xfrm>
                <a:off x="2560" y="1317"/>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14" name="Oval 252"/>
              <p:cNvSpPr>
                <a:spLocks noChangeArrowheads="1"/>
              </p:cNvSpPr>
              <p:nvPr/>
            </p:nvSpPr>
            <p:spPr bwMode="auto">
              <a:xfrm>
                <a:off x="2488" y="1427"/>
                <a:ext cx="752"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15" name="Oval 253"/>
              <p:cNvSpPr>
                <a:spLocks noChangeArrowheads="1"/>
              </p:cNvSpPr>
              <p:nvPr/>
            </p:nvSpPr>
            <p:spPr bwMode="auto">
              <a:xfrm>
                <a:off x="1360" y="1176"/>
                <a:ext cx="1547"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grpSp>
            <p:nvGrpSpPr>
              <p:cNvPr id="16" name="Group 254"/>
              <p:cNvGrpSpPr>
                <a:grpSpLocks/>
              </p:cNvGrpSpPr>
              <p:nvPr/>
            </p:nvGrpSpPr>
            <p:grpSpPr bwMode="auto">
              <a:xfrm>
                <a:off x="912" y="768"/>
                <a:ext cx="2386" cy="1553"/>
                <a:chOff x="912" y="768"/>
                <a:chExt cx="2386" cy="1553"/>
              </a:xfrm>
            </p:grpSpPr>
            <p:sp>
              <p:nvSpPr>
                <p:cNvPr id="17" name="Oval 25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18" name="Oval 25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19" name="Oval 25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20" name="Oval 25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21" name="Oval 25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22" name="Oval 26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23" name="Oval 26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24" name="Oval 26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25" name="Oval 26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grpSp>
        </p:grpSp>
        <p:sp>
          <p:nvSpPr>
            <p:cNvPr id="26" name="Line 95"/>
            <p:cNvSpPr>
              <a:spLocks noChangeShapeType="1"/>
            </p:cNvSpPr>
            <p:nvPr/>
          </p:nvSpPr>
          <p:spPr bwMode="auto">
            <a:xfrm flipV="1">
              <a:off x="3044018" y="2588394"/>
              <a:ext cx="4810125" cy="111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grpSp>
          <p:nvGrpSpPr>
            <p:cNvPr id="27" name="Group 284"/>
            <p:cNvGrpSpPr>
              <a:grpSpLocks/>
            </p:cNvGrpSpPr>
            <p:nvPr/>
          </p:nvGrpSpPr>
          <p:grpSpPr bwMode="auto">
            <a:xfrm>
              <a:off x="6917518" y="2218507"/>
              <a:ext cx="1231900" cy="863600"/>
              <a:chOff x="912" y="768"/>
              <a:chExt cx="2400" cy="1584"/>
            </a:xfrm>
          </p:grpSpPr>
          <p:sp>
            <p:nvSpPr>
              <p:cNvPr id="28" name="Oval 285"/>
              <p:cNvSpPr>
                <a:spLocks noChangeArrowheads="1"/>
              </p:cNvSpPr>
              <p:nvPr/>
            </p:nvSpPr>
            <p:spPr bwMode="auto">
              <a:xfrm>
                <a:off x="1751" y="799"/>
                <a:ext cx="1026" cy="62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29" name="Oval 286"/>
              <p:cNvSpPr>
                <a:spLocks noChangeArrowheads="1"/>
              </p:cNvSpPr>
              <p:nvPr/>
            </p:nvSpPr>
            <p:spPr bwMode="auto">
              <a:xfrm>
                <a:off x="1172" y="972"/>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30" name="Oval 287"/>
              <p:cNvSpPr>
                <a:spLocks noChangeArrowheads="1"/>
              </p:cNvSpPr>
              <p:nvPr/>
            </p:nvSpPr>
            <p:spPr bwMode="auto">
              <a:xfrm>
                <a:off x="926" y="1364"/>
                <a:ext cx="521" cy="502"/>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31" name="Oval 288"/>
              <p:cNvSpPr>
                <a:spLocks noChangeArrowheads="1"/>
              </p:cNvSpPr>
              <p:nvPr/>
            </p:nvSpPr>
            <p:spPr bwMode="auto">
              <a:xfrm>
                <a:off x="1085" y="1599"/>
                <a:ext cx="796"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32" name="Oval 289"/>
              <p:cNvSpPr>
                <a:spLocks noChangeArrowheads="1"/>
              </p:cNvSpPr>
              <p:nvPr/>
            </p:nvSpPr>
            <p:spPr bwMode="auto">
              <a:xfrm>
                <a:off x="1664" y="1693"/>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33" name="Oval 290"/>
              <p:cNvSpPr>
                <a:spLocks noChangeArrowheads="1"/>
              </p:cNvSpPr>
              <p:nvPr/>
            </p:nvSpPr>
            <p:spPr bwMode="auto">
              <a:xfrm>
                <a:off x="2445" y="988"/>
                <a:ext cx="751"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34" name="Oval 291"/>
              <p:cNvSpPr>
                <a:spLocks noChangeArrowheads="1"/>
              </p:cNvSpPr>
              <p:nvPr/>
            </p:nvSpPr>
            <p:spPr bwMode="auto">
              <a:xfrm>
                <a:off x="2560" y="1317"/>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35" name="Oval 292"/>
              <p:cNvSpPr>
                <a:spLocks noChangeArrowheads="1"/>
              </p:cNvSpPr>
              <p:nvPr/>
            </p:nvSpPr>
            <p:spPr bwMode="auto">
              <a:xfrm>
                <a:off x="2488" y="1427"/>
                <a:ext cx="752"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36" name="Oval 293"/>
              <p:cNvSpPr>
                <a:spLocks noChangeArrowheads="1"/>
              </p:cNvSpPr>
              <p:nvPr/>
            </p:nvSpPr>
            <p:spPr bwMode="auto">
              <a:xfrm>
                <a:off x="1360" y="1176"/>
                <a:ext cx="1547"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grpSp>
            <p:nvGrpSpPr>
              <p:cNvPr id="37" name="Group 294"/>
              <p:cNvGrpSpPr>
                <a:grpSpLocks/>
              </p:cNvGrpSpPr>
              <p:nvPr/>
            </p:nvGrpSpPr>
            <p:grpSpPr bwMode="auto">
              <a:xfrm>
                <a:off x="912" y="768"/>
                <a:ext cx="2386" cy="1553"/>
                <a:chOff x="912" y="768"/>
                <a:chExt cx="2386" cy="1553"/>
              </a:xfrm>
            </p:grpSpPr>
            <p:sp>
              <p:nvSpPr>
                <p:cNvPr id="38" name="Oval 29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39" name="Oval 29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40" name="Oval 29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41" name="Oval 29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42" name="Oval 29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43" name="Oval 30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44" name="Oval 30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45" name="Oval 30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46" name="Oval 30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grpSp>
        </p:grpSp>
        <p:grpSp>
          <p:nvGrpSpPr>
            <p:cNvPr id="47" name="Group 264"/>
            <p:cNvGrpSpPr>
              <a:grpSpLocks/>
            </p:cNvGrpSpPr>
            <p:nvPr/>
          </p:nvGrpSpPr>
          <p:grpSpPr bwMode="auto">
            <a:xfrm>
              <a:off x="4402918" y="2193107"/>
              <a:ext cx="1231900" cy="863600"/>
              <a:chOff x="912" y="768"/>
              <a:chExt cx="2400" cy="1584"/>
            </a:xfrm>
          </p:grpSpPr>
          <p:sp>
            <p:nvSpPr>
              <p:cNvPr id="48" name="Oval 265"/>
              <p:cNvSpPr>
                <a:spLocks noChangeArrowheads="1"/>
              </p:cNvSpPr>
              <p:nvPr/>
            </p:nvSpPr>
            <p:spPr bwMode="auto">
              <a:xfrm>
                <a:off x="1751" y="799"/>
                <a:ext cx="1026" cy="62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49" name="Oval 266"/>
              <p:cNvSpPr>
                <a:spLocks noChangeArrowheads="1"/>
              </p:cNvSpPr>
              <p:nvPr/>
            </p:nvSpPr>
            <p:spPr bwMode="auto">
              <a:xfrm>
                <a:off x="1172" y="972"/>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50" name="Oval 267"/>
              <p:cNvSpPr>
                <a:spLocks noChangeArrowheads="1"/>
              </p:cNvSpPr>
              <p:nvPr/>
            </p:nvSpPr>
            <p:spPr bwMode="auto">
              <a:xfrm>
                <a:off x="926" y="1364"/>
                <a:ext cx="521" cy="502"/>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51" name="Oval 268"/>
              <p:cNvSpPr>
                <a:spLocks noChangeArrowheads="1"/>
              </p:cNvSpPr>
              <p:nvPr/>
            </p:nvSpPr>
            <p:spPr bwMode="auto">
              <a:xfrm>
                <a:off x="1085" y="1599"/>
                <a:ext cx="796"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52" name="Oval 269"/>
              <p:cNvSpPr>
                <a:spLocks noChangeArrowheads="1"/>
              </p:cNvSpPr>
              <p:nvPr/>
            </p:nvSpPr>
            <p:spPr bwMode="auto">
              <a:xfrm>
                <a:off x="1664" y="1693"/>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53" name="Oval 270"/>
              <p:cNvSpPr>
                <a:spLocks noChangeArrowheads="1"/>
              </p:cNvSpPr>
              <p:nvPr/>
            </p:nvSpPr>
            <p:spPr bwMode="auto">
              <a:xfrm>
                <a:off x="2445" y="988"/>
                <a:ext cx="751"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54" name="Oval 271"/>
              <p:cNvSpPr>
                <a:spLocks noChangeArrowheads="1"/>
              </p:cNvSpPr>
              <p:nvPr/>
            </p:nvSpPr>
            <p:spPr bwMode="auto">
              <a:xfrm>
                <a:off x="2560" y="1317"/>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55" name="Oval 272"/>
              <p:cNvSpPr>
                <a:spLocks noChangeArrowheads="1"/>
              </p:cNvSpPr>
              <p:nvPr/>
            </p:nvSpPr>
            <p:spPr bwMode="auto">
              <a:xfrm>
                <a:off x="2488" y="1427"/>
                <a:ext cx="752"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56" name="Oval 273"/>
              <p:cNvSpPr>
                <a:spLocks noChangeArrowheads="1"/>
              </p:cNvSpPr>
              <p:nvPr/>
            </p:nvSpPr>
            <p:spPr bwMode="auto">
              <a:xfrm>
                <a:off x="1360" y="1176"/>
                <a:ext cx="1547"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grpSp>
            <p:nvGrpSpPr>
              <p:cNvPr id="57" name="Group 274"/>
              <p:cNvGrpSpPr>
                <a:grpSpLocks/>
              </p:cNvGrpSpPr>
              <p:nvPr/>
            </p:nvGrpSpPr>
            <p:grpSpPr bwMode="auto">
              <a:xfrm>
                <a:off x="912" y="768"/>
                <a:ext cx="2386" cy="1553"/>
                <a:chOff x="912" y="768"/>
                <a:chExt cx="2386" cy="1553"/>
              </a:xfrm>
            </p:grpSpPr>
            <p:sp>
              <p:nvSpPr>
                <p:cNvPr id="58" name="Oval 27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59" name="Oval 27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60" name="Oval 27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61" name="Oval 27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62" name="Oval 27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63" name="Oval 28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64" name="Oval 28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65" name="Oval 28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sp>
              <p:nvSpPr>
                <p:cNvPr id="66" name="Oval 28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黑体" pitchFamily="2" charset="-122"/>
                  </a:endParaRPr>
                </a:p>
              </p:txBody>
            </p:sp>
          </p:grpSp>
        </p:grpSp>
        <p:sp>
          <p:nvSpPr>
            <p:cNvPr id="67" name="Text Box 96"/>
            <p:cNvSpPr txBox="1">
              <a:spLocks noChangeArrowheads="1"/>
            </p:cNvSpPr>
            <p:nvPr/>
          </p:nvSpPr>
          <p:spPr bwMode="auto">
            <a:xfrm>
              <a:off x="2118699" y="2512334"/>
              <a:ext cx="600669"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rgbClr val="000099"/>
                  </a:solidFill>
                  <a:latin typeface="+mn-lt"/>
                  <a:ea typeface="黑体" pitchFamily="2" charset="-122"/>
                </a:rPr>
                <a:t>网 </a:t>
              </a:r>
              <a:r>
                <a:rPr lang="en-US" altLang="zh-CN" sz="2400" b="1" dirty="0">
                  <a:solidFill>
                    <a:srgbClr val="000099"/>
                  </a:solidFill>
                  <a:latin typeface="+mn-lt"/>
                  <a:ea typeface="黑体" pitchFamily="2" charset="-122"/>
                </a:rPr>
                <a:t>1</a:t>
              </a:r>
            </a:p>
          </p:txBody>
        </p:sp>
        <p:sp>
          <p:nvSpPr>
            <p:cNvPr id="68" name="Text Box 98"/>
            <p:cNvSpPr txBox="1">
              <a:spLocks noChangeArrowheads="1"/>
            </p:cNvSpPr>
            <p:nvPr/>
          </p:nvSpPr>
          <p:spPr bwMode="auto">
            <a:xfrm>
              <a:off x="7285638" y="2489243"/>
              <a:ext cx="600669"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网 </a:t>
              </a:r>
              <a:r>
                <a:rPr lang="en-US" altLang="zh-CN" sz="2400" b="1" dirty="0">
                  <a:solidFill>
                    <a:srgbClr val="000099"/>
                  </a:solidFill>
                  <a:latin typeface="+mn-lt"/>
                  <a:ea typeface="黑体" pitchFamily="2" charset="-122"/>
                </a:rPr>
                <a:t>3</a:t>
              </a:r>
            </a:p>
          </p:txBody>
        </p:sp>
        <p:sp>
          <p:nvSpPr>
            <p:cNvPr id="69" name="Text Box 99"/>
            <p:cNvSpPr txBox="1">
              <a:spLocks noChangeArrowheads="1"/>
            </p:cNvSpPr>
            <p:nvPr/>
          </p:nvSpPr>
          <p:spPr bwMode="auto">
            <a:xfrm>
              <a:off x="4764687" y="2489243"/>
              <a:ext cx="600669"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黑体" pitchFamily="2" charset="-122"/>
                </a:rPr>
                <a:t>网 </a:t>
              </a:r>
              <a:r>
                <a:rPr lang="en-US" altLang="zh-CN" sz="2400" b="1" dirty="0">
                  <a:solidFill>
                    <a:srgbClr val="000099"/>
                  </a:solidFill>
                  <a:latin typeface="+mn-lt"/>
                  <a:ea typeface="黑体" pitchFamily="2" charset="-122"/>
                </a:rPr>
                <a:t>2</a:t>
              </a:r>
            </a:p>
          </p:txBody>
        </p:sp>
        <p:pic>
          <p:nvPicPr>
            <p:cNvPr id="70" name="Picture 2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5018" y="2428057"/>
              <a:ext cx="69532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1" name="Text Box 235"/>
            <p:cNvSpPr txBox="1">
              <a:spLocks noChangeArrowheads="1"/>
            </p:cNvSpPr>
            <p:nvPr/>
          </p:nvSpPr>
          <p:spPr bwMode="auto">
            <a:xfrm>
              <a:off x="6176156" y="2080394"/>
              <a:ext cx="417210"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C00000"/>
                  </a:solidFill>
                  <a:latin typeface="+mn-lt"/>
                  <a:ea typeface="黑体" pitchFamily="2" charset="-122"/>
                </a:rPr>
                <a:t>R</a:t>
              </a:r>
              <a:r>
                <a:rPr lang="en-US" altLang="zh-CN" sz="2400" b="1" baseline="-25000">
                  <a:solidFill>
                    <a:srgbClr val="C00000"/>
                  </a:solidFill>
                  <a:latin typeface="+mn-lt"/>
                  <a:ea typeface="黑体" pitchFamily="2" charset="-122"/>
                </a:rPr>
                <a:t>2</a:t>
              </a:r>
              <a:endParaRPr lang="en-US" altLang="zh-CN" sz="2400" b="1">
                <a:solidFill>
                  <a:srgbClr val="C00000"/>
                </a:solidFill>
                <a:latin typeface="+mn-lt"/>
                <a:ea typeface="黑体" pitchFamily="2" charset="-122"/>
              </a:endParaRPr>
            </a:p>
          </p:txBody>
        </p:sp>
        <p:sp>
          <p:nvSpPr>
            <p:cNvPr id="72" name="Text Box 237"/>
            <p:cNvSpPr txBox="1">
              <a:spLocks noChangeArrowheads="1"/>
            </p:cNvSpPr>
            <p:nvPr/>
          </p:nvSpPr>
          <p:spPr bwMode="auto">
            <a:xfrm>
              <a:off x="3526618" y="2089919"/>
              <a:ext cx="417210"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C00000"/>
                  </a:solidFill>
                  <a:latin typeface="+mn-lt"/>
                  <a:ea typeface="黑体" pitchFamily="2" charset="-122"/>
                </a:rPr>
                <a:t>R</a:t>
              </a:r>
              <a:r>
                <a:rPr lang="en-US" altLang="zh-CN" sz="2400" b="1" baseline="-25000" dirty="0">
                  <a:solidFill>
                    <a:srgbClr val="C00000"/>
                  </a:solidFill>
                  <a:latin typeface="+mn-lt"/>
                  <a:ea typeface="黑体" pitchFamily="2" charset="-122"/>
                </a:rPr>
                <a:t>1</a:t>
              </a:r>
              <a:endParaRPr lang="en-US" altLang="zh-CN" sz="2400" b="1" dirty="0">
                <a:solidFill>
                  <a:srgbClr val="C00000"/>
                </a:solidFill>
                <a:latin typeface="+mn-lt"/>
                <a:ea typeface="黑体" pitchFamily="2" charset="-122"/>
              </a:endParaRPr>
            </a:p>
          </p:txBody>
        </p:sp>
        <p:sp>
          <p:nvSpPr>
            <p:cNvPr id="73" name="Text Box 325"/>
            <p:cNvSpPr txBox="1">
              <a:spLocks noChangeArrowheads="1"/>
            </p:cNvSpPr>
            <p:nvPr/>
          </p:nvSpPr>
          <p:spPr bwMode="auto">
            <a:xfrm>
              <a:off x="1356026" y="1886719"/>
              <a:ext cx="417210"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黑体" pitchFamily="2" charset="-122"/>
                </a:rPr>
                <a:t>H</a:t>
              </a:r>
              <a:r>
                <a:rPr lang="en-US" altLang="zh-CN" sz="2400" b="1" baseline="-25000">
                  <a:solidFill>
                    <a:srgbClr val="000099"/>
                  </a:solidFill>
                  <a:latin typeface="+mn-lt"/>
                  <a:ea typeface="黑体" pitchFamily="2" charset="-122"/>
                </a:rPr>
                <a:t>1</a:t>
              </a:r>
            </a:p>
          </p:txBody>
        </p:sp>
        <p:pic>
          <p:nvPicPr>
            <p:cNvPr id="74" name="Picture 32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2956" y="2405832"/>
              <a:ext cx="69532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5" name="Oval 333"/>
            <p:cNvSpPr>
              <a:spLocks noChangeArrowheads="1"/>
            </p:cNvSpPr>
            <p:nvPr/>
          </p:nvSpPr>
          <p:spPr bwMode="auto">
            <a:xfrm>
              <a:off x="4225118" y="2559819"/>
              <a:ext cx="71438" cy="71438"/>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76" name="Oval 335"/>
            <p:cNvSpPr>
              <a:spLocks noChangeArrowheads="1"/>
            </p:cNvSpPr>
            <p:nvPr/>
          </p:nvSpPr>
          <p:spPr bwMode="auto">
            <a:xfrm>
              <a:off x="3156731" y="2567757"/>
              <a:ext cx="71437" cy="714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77" name="Oval 337"/>
            <p:cNvSpPr>
              <a:spLocks noChangeArrowheads="1"/>
            </p:cNvSpPr>
            <p:nvPr/>
          </p:nvSpPr>
          <p:spPr bwMode="auto">
            <a:xfrm>
              <a:off x="6817506" y="2570932"/>
              <a:ext cx="71437" cy="714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sp>
          <p:nvSpPr>
            <p:cNvPr id="78" name="Oval 338"/>
            <p:cNvSpPr>
              <a:spLocks noChangeArrowheads="1"/>
            </p:cNvSpPr>
            <p:nvPr/>
          </p:nvSpPr>
          <p:spPr bwMode="auto">
            <a:xfrm>
              <a:off x="5823731" y="2567757"/>
              <a:ext cx="71437" cy="7143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b="1">
                <a:solidFill>
                  <a:srgbClr val="000099"/>
                </a:solidFill>
                <a:latin typeface="+mn-lt"/>
                <a:ea typeface="黑体" pitchFamily="2" charset="-122"/>
              </a:endParaRPr>
            </a:p>
          </p:txBody>
        </p:sp>
        <p:pic>
          <p:nvPicPr>
            <p:cNvPr id="79" name="Picture 34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1468" y="2026419"/>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34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56581" y="2872557"/>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 name="Picture 34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8256" y="1935932"/>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 name="Picture 35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2081" y="2007369"/>
              <a:ext cx="409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 name="Text Box 351"/>
            <p:cNvSpPr txBox="1">
              <a:spLocks noChangeArrowheads="1"/>
            </p:cNvSpPr>
            <p:nvPr/>
          </p:nvSpPr>
          <p:spPr bwMode="auto">
            <a:xfrm>
              <a:off x="1643363" y="2799532"/>
              <a:ext cx="417210"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H</a:t>
              </a:r>
              <a:r>
                <a:rPr lang="en-US" altLang="zh-CN" sz="2400" b="1" baseline="-25000" dirty="0">
                  <a:solidFill>
                    <a:srgbClr val="000099"/>
                  </a:solidFill>
                  <a:latin typeface="+mn-lt"/>
                  <a:ea typeface="黑体" pitchFamily="2" charset="-122"/>
                </a:rPr>
                <a:t>2</a:t>
              </a:r>
            </a:p>
          </p:txBody>
        </p:sp>
        <p:sp>
          <p:nvSpPr>
            <p:cNvPr id="84" name="Text Box 352"/>
            <p:cNvSpPr txBox="1">
              <a:spLocks noChangeArrowheads="1"/>
            </p:cNvSpPr>
            <p:nvPr/>
          </p:nvSpPr>
          <p:spPr bwMode="auto">
            <a:xfrm>
              <a:off x="4871471" y="1812432"/>
              <a:ext cx="417210"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H</a:t>
              </a:r>
              <a:r>
                <a:rPr lang="en-US" altLang="zh-CN" sz="2400" b="1" baseline="-25000" dirty="0">
                  <a:solidFill>
                    <a:srgbClr val="000099"/>
                  </a:solidFill>
                  <a:latin typeface="+mn-lt"/>
                  <a:ea typeface="黑体" pitchFamily="2" charset="-122"/>
                </a:rPr>
                <a:t>3</a:t>
              </a:r>
            </a:p>
          </p:txBody>
        </p:sp>
        <p:sp>
          <p:nvSpPr>
            <p:cNvPr id="85" name="Text Box 353"/>
            <p:cNvSpPr txBox="1">
              <a:spLocks noChangeArrowheads="1"/>
            </p:cNvSpPr>
            <p:nvPr/>
          </p:nvSpPr>
          <p:spPr bwMode="auto">
            <a:xfrm>
              <a:off x="7522463" y="1916557"/>
              <a:ext cx="417210" cy="33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黑体" pitchFamily="2" charset="-122"/>
                </a:rPr>
                <a:t>H</a:t>
              </a:r>
              <a:r>
                <a:rPr lang="en-US" altLang="zh-CN" sz="2400" b="1" baseline="-25000" dirty="0">
                  <a:solidFill>
                    <a:srgbClr val="000099"/>
                  </a:solidFill>
                  <a:latin typeface="+mn-lt"/>
                  <a:ea typeface="黑体" pitchFamily="2" charset="-122"/>
                </a:rPr>
                <a:t>4</a:t>
              </a:r>
            </a:p>
          </p:txBody>
        </p:sp>
      </p:grpSp>
    </p:spTree>
    <p:extLst>
      <p:ext uri="{BB962C8B-B14F-4D97-AF65-F5344CB8AC3E}">
        <p14:creationId xmlns:p14="http://schemas.microsoft.com/office/powerpoint/2010/main" val="10432082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778893" y="505569"/>
            <a:ext cx="7289800" cy="5676900"/>
          </a:xfrm>
          <a:prstGeom prst="rect">
            <a:avLst/>
          </a:prstGeom>
          <a:solidFill>
            <a:srgbClr val="FFFF99"/>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 name="Line 3"/>
          <p:cNvSpPr>
            <a:spLocks noChangeShapeType="1"/>
          </p:cNvSpPr>
          <p:nvPr/>
        </p:nvSpPr>
        <p:spPr bwMode="auto">
          <a:xfrm>
            <a:off x="1786830" y="886569"/>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 name="Line 4"/>
          <p:cNvSpPr>
            <a:spLocks noChangeShapeType="1"/>
          </p:cNvSpPr>
          <p:nvPr/>
        </p:nvSpPr>
        <p:spPr bwMode="auto">
          <a:xfrm>
            <a:off x="2686943" y="507157"/>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7" name="Line 5"/>
          <p:cNvSpPr>
            <a:spLocks noChangeShapeType="1"/>
          </p:cNvSpPr>
          <p:nvPr/>
        </p:nvSpPr>
        <p:spPr bwMode="auto">
          <a:xfrm>
            <a:off x="5426968" y="886569"/>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 name="Rectangle 6"/>
          <p:cNvSpPr>
            <a:spLocks noChangeArrowheads="1"/>
          </p:cNvSpPr>
          <p:nvPr/>
        </p:nvSpPr>
        <p:spPr bwMode="auto">
          <a:xfrm>
            <a:off x="1702693" y="116632"/>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a:t>
            </a:r>
          </a:p>
        </p:txBody>
      </p:sp>
      <p:sp>
        <p:nvSpPr>
          <p:cNvPr id="9" name="Rectangle 7"/>
          <p:cNvSpPr>
            <a:spLocks noChangeArrowheads="1"/>
          </p:cNvSpPr>
          <p:nvPr/>
        </p:nvSpPr>
        <p:spPr bwMode="auto">
          <a:xfrm>
            <a:off x="2605980" y="116632"/>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4</a:t>
            </a:r>
          </a:p>
        </p:txBody>
      </p:sp>
      <p:sp>
        <p:nvSpPr>
          <p:cNvPr id="10" name="Rectangle 8"/>
          <p:cNvSpPr>
            <a:spLocks noChangeArrowheads="1"/>
          </p:cNvSpPr>
          <p:nvPr/>
        </p:nvSpPr>
        <p:spPr bwMode="auto">
          <a:xfrm>
            <a:off x="5336480"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16</a:t>
            </a:r>
          </a:p>
        </p:txBody>
      </p:sp>
      <p:sp>
        <p:nvSpPr>
          <p:cNvPr id="11" name="Rectangle 9"/>
          <p:cNvSpPr>
            <a:spLocks noChangeArrowheads="1"/>
          </p:cNvSpPr>
          <p:nvPr/>
        </p:nvSpPr>
        <p:spPr bwMode="auto">
          <a:xfrm>
            <a:off x="8733730"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31</a:t>
            </a:r>
          </a:p>
        </p:txBody>
      </p:sp>
      <p:sp>
        <p:nvSpPr>
          <p:cNvPr id="12" name="Rectangle 10"/>
          <p:cNvSpPr>
            <a:spLocks noChangeArrowheads="1"/>
          </p:cNvSpPr>
          <p:nvPr/>
        </p:nvSpPr>
        <p:spPr bwMode="auto">
          <a:xfrm>
            <a:off x="1897955" y="521444"/>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版 本</a:t>
            </a:r>
          </a:p>
        </p:txBody>
      </p:sp>
      <p:sp>
        <p:nvSpPr>
          <p:cNvPr id="13" name="Rectangle 11"/>
          <p:cNvSpPr>
            <a:spLocks noChangeArrowheads="1"/>
          </p:cNvSpPr>
          <p:nvPr/>
        </p:nvSpPr>
        <p:spPr bwMode="auto">
          <a:xfrm>
            <a:off x="1085155" y="11663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位</a:t>
            </a:r>
          </a:p>
        </p:txBody>
      </p:sp>
      <p:sp>
        <p:nvSpPr>
          <p:cNvPr id="14" name="Line 12"/>
          <p:cNvSpPr>
            <a:spLocks noChangeShapeType="1"/>
          </p:cNvSpPr>
          <p:nvPr/>
        </p:nvSpPr>
        <p:spPr bwMode="auto">
          <a:xfrm>
            <a:off x="1778893" y="1308844"/>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5" name="Line 13"/>
          <p:cNvSpPr>
            <a:spLocks noChangeShapeType="1"/>
          </p:cNvSpPr>
          <p:nvPr/>
        </p:nvSpPr>
        <p:spPr bwMode="auto">
          <a:xfrm>
            <a:off x="1780480" y="1731119"/>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6" name="Line 14"/>
          <p:cNvSpPr>
            <a:spLocks noChangeShapeType="1"/>
          </p:cNvSpPr>
          <p:nvPr/>
        </p:nvSpPr>
        <p:spPr bwMode="auto">
          <a:xfrm>
            <a:off x="1780480" y="2154982"/>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7" name="Line 15"/>
          <p:cNvSpPr>
            <a:spLocks noChangeShapeType="1"/>
          </p:cNvSpPr>
          <p:nvPr/>
        </p:nvSpPr>
        <p:spPr bwMode="auto">
          <a:xfrm>
            <a:off x="1780480" y="2578844"/>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8" name="Line 16"/>
          <p:cNvSpPr>
            <a:spLocks noChangeShapeType="1"/>
          </p:cNvSpPr>
          <p:nvPr/>
        </p:nvSpPr>
        <p:spPr bwMode="auto">
          <a:xfrm>
            <a:off x="1780480" y="3002707"/>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9" name="Line 17"/>
          <p:cNvSpPr>
            <a:spLocks noChangeShapeType="1"/>
          </p:cNvSpPr>
          <p:nvPr/>
        </p:nvSpPr>
        <p:spPr bwMode="auto">
          <a:xfrm>
            <a:off x="1780480" y="3424982"/>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0" name="Line 18"/>
          <p:cNvSpPr>
            <a:spLocks noChangeShapeType="1"/>
          </p:cNvSpPr>
          <p:nvPr/>
        </p:nvSpPr>
        <p:spPr bwMode="auto">
          <a:xfrm>
            <a:off x="1780480" y="3848844"/>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1" name="Line 19"/>
          <p:cNvSpPr>
            <a:spLocks noChangeShapeType="1"/>
          </p:cNvSpPr>
          <p:nvPr/>
        </p:nvSpPr>
        <p:spPr bwMode="auto">
          <a:xfrm>
            <a:off x="1780480" y="4271119"/>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2" name="Rectangle 20"/>
          <p:cNvSpPr>
            <a:spLocks noChangeArrowheads="1"/>
          </p:cNvSpPr>
          <p:nvPr/>
        </p:nvSpPr>
        <p:spPr bwMode="auto">
          <a:xfrm>
            <a:off x="2005905" y="3283694"/>
            <a:ext cx="6850063" cy="112871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3" name="Rectangle 21"/>
          <p:cNvSpPr>
            <a:spLocks noChangeArrowheads="1"/>
          </p:cNvSpPr>
          <p:nvPr/>
        </p:nvSpPr>
        <p:spPr bwMode="auto">
          <a:xfrm>
            <a:off x="2005905" y="1628800"/>
            <a:ext cx="6850063" cy="113030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4" name="Rectangle 22"/>
          <p:cNvSpPr>
            <a:spLocks noChangeArrowheads="1"/>
          </p:cNvSpPr>
          <p:nvPr/>
        </p:nvSpPr>
        <p:spPr bwMode="auto">
          <a:xfrm>
            <a:off x="4628455" y="3496419"/>
            <a:ext cx="218489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目   的   地   址</a:t>
            </a:r>
          </a:p>
        </p:txBody>
      </p:sp>
      <p:sp>
        <p:nvSpPr>
          <p:cNvPr id="25" name="Rectangle 23"/>
          <p:cNvSpPr>
            <a:spLocks noChangeArrowheads="1"/>
          </p:cNvSpPr>
          <p:nvPr/>
        </p:nvSpPr>
        <p:spPr bwMode="auto">
          <a:xfrm>
            <a:off x="4822130" y="1802557"/>
            <a:ext cx="162063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源   地   址</a:t>
            </a:r>
          </a:p>
        </p:txBody>
      </p:sp>
      <p:sp>
        <p:nvSpPr>
          <p:cNvPr id="26" name="Line 24"/>
          <p:cNvSpPr>
            <a:spLocks noChangeShapeType="1"/>
          </p:cNvSpPr>
          <p:nvPr/>
        </p:nvSpPr>
        <p:spPr bwMode="auto">
          <a:xfrm>
            <a:off x="7257355" y="886569"/>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7" name="Rectangle 25"/>
          <p:cNvSpPr>
            <a:spLocks noChangeArrowheads="1"/>
          </p:cNvSpPr>
          <p:nvPr/>
        </p:nvSpPr>
        <p:spPr bwMode="auto">
          <a:xfrm>
            <a:off x="5568255" y="919907"/>
            <a:ext cx="17552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下 一 个 首 部</a:t>
            </a:r>
          </a:p>
        </p:txBody>
      </p:sp>
      <p:sp>
        <p:nvSpPr>
          <p:cNvPr id="28" name="Rectangle 26"/>
          <p:cNvSpPr>
            <a:spLocks noChangeArrowheads="1"/>
          </p:cNvSpPr>
          <p:nvPr/>
        </p:nvSpPr>
        <p:spPr bwMode="auto">
          <a:xfrm>
            <a:off x="5766693" y="521444"/>
            <a:ext cx="166231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流     标     号</a:t>
            </a:r>
          </a:p>
        </p:txBody>
      </p:sp>
      <p:sp>
        <p:nvSpPr>
          <p:cNvPr id="29" name="Rectangle 27"/>
          <p:cNvSpPr>
            <a:spLocks noChangeArrowheads="1"/>
          </p:cNvSpPr>
          <p:nvPr/>
        </p:nvSpPr>
        <p:spPr bwMode="auto">
          <a:xfrm>
            <a:off x="4366518"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12</a:t>
            </a:r>
          </a:p>
        </p:txBody>
      </p:sp>
      <p:sp>
        <p:nvSpPr>
          <p:cNvPr id="30" name="Rectangle 28"/>
          <p:cNvSpPr>
            <a:spLocks noChangeArrowheads="1"/>
          </p:cNvSpPr>
          <p:nvPr/>
        </p:nvSpPr>
        <p:spPr bwMode="auto">
          <a:xfrm>
            <a:off x="2955230" y="521444"/>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通 信 量 类</a:t>
            </a:r>
          </a:p>
        </p:txBody>
      </p:sp>
      <p:sp>
        <p:nvSpPr>
          <p:cNvPr id="31" name="Rectangle 29"/>
          <p:cNvSpPr>
            <a:spLocks noChangeArrowheads="1"/>
          </p:cNvSpPr>
          <p:nvPr/>
        </p:nvSpPr>
        <p:spPr bwMode="auto">
          <a:xfrm>
            <a:off x="4799905" y="2137519"/>
            <a:ext cx="17104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a:t>
            </a:r>
            <a:r>
              <a:rPr kumimoji="1" lang="en-US" altLang="zh-CN" sz="2400" b="1" dirty="0">
                <a:solidFill>
                  <a:srgbClr val="0000CC"/>
                </a:solidFill>
                <a:latin typeface="+mn-lt"/>
                <a:ea typeface="黑体" pitchFamily="2" charset="-122"/>
              </a:rPr>
              <a:t>128 </a:t>
            </a:r>
            <a:r>
              <a:rPr kumimoji="1" lang="zh-CN" altLang="en-US" sz="2400" b="1" dirty="0">
                <a:solidFill>
                  <a:srgbClr val="0000CC"/>
                </a:solidFill>
                <a:latin typeface="+mn-lt"/>
                <a:ea typeface="黑体" pitchFamily="2" charset="-122"/>
              </a:rPr>
              <a:t>位）</a:t>
            </a:r>
          </a:p>
        </p:txBody>
      </p:sp>
      <p:sp>
        <p:nvSpPr>
          <p:cNvPr id="32" name="Rectangle 30"/>
          <p:cNvSpPr>
            <a:spLocks noChangeArrowheads="1"/>
          </p:cNvSpPr>
          <p:nvPr/>
        </p:nvSpPr>
        <p:spPr bwMode="auto">
          <a:xfrm>
            <a:off x="4817368" y="3833996"/>
            <a:ext cx="17104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a:t>
            </a:r>
            <a:r>
              <a:rPr kumimoji="1" lang="en-US" altLang="zh-CN" sz="2400" b="1" dirty="0">
                <a:solidFill>
                  <a:srgbClr val="0000CC"/>
                </a:solidFill>
                <a:latin typeface="+mn-lt"/>
                <a:ea typeface="黑体" pitchFamily="2" charset="-122"/>
              </a:rPr>
              <a:t>128 </a:t>
            </a:r>
            <a:r>
              <a:rPr kumimoji="1" lang="zh-CN" altLang="en-US" sz="2400" b="1" dirty="0">
                <a:solidFill>
                  <a:srgbClr val="0000CC"/>
                </a:solidFill>
                <a:latin typeface="+mn-lt"/>
                <a:ea typeface="黑体" pitchFamily="2" charset="-122"/>
              </a:rPr>
              <a:t>位）</a:t>
            </a:r>
          </a:p>
        </p:txBody>
      </p:sp>
      <p:sp>
        <p:nvSpPr>
          <p:cNvPr id="33" name="Rectangle 31"/>
          <p:cNvSpPr>
            <a:spLocks noChangeArrowheads="1"/>
          </p:cNvSpPr>
          <p:nvPr/>
        </p:nvSpPr>
        <p:spPr bwMode="auto">
          <a:xfrm>
            <a:off x="2494855" y="911969"/>
            <a:ext cx="24365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有  效  载  荷  长  度</a:t>
            </a:r>
          </a:p>
        </p:txBody>
      </p:sp>
      <p:sp>
        <p:nvSpPr>
          <p:cNvPr id="34" name="Rectangle 32"/>
          <p:cNvSpPr>
            <a:spLocks noChangeArrowheads="1"/>
          </p:cNvSpPr>
          <p:nvPr/>
        </p:nvSpPr>
        <p:spPr bwMode="auto">
          <a:xfrm>
            <a:off x="7541518" y="931019"/>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跳 数 限 制</a:t>
            </a:r>
          </a:p>
        </p:txBody>
      </p:sp>
      <p:sp>
        <p:nvSpPr>
          <p:cNvPr id="35" name="Line 33"/>
          <p:cNvSpPr>
            <a:spLocks noChangeShapeType="1"/>
          </p:cNvSpPr>
          <p:nvPr/>
        </p:nvSpPr>
        <p:spPr bwMode="auto">
          <a:xfrm>
            <a:off x="4504630" y="505569"/>
            <a:ext cx="6350" cy="382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6" name="Rectangle 34"/>
          <p:cNvSpPr>
            <a:spLocks noChangeArrowheads="1"/>
          </p:cNvSpPr>
          <p:nvPr/>
        </p:nvSpPr>
        <p:spPr bwMode="auto">
          <a:xfrm>
            <a:off x="7152580"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24</a:t>
            </a:r>
          </a:p>
        </p:txBody>
      </p:sp>
      <p:sp>
        <p:nvSpPr>
          <p:cNvPr id="37" name="Line 35"/>
          <p:cNvSpPr>
            <a:spLocks noChangeShapeType="1"/>
          </p:cNvSpPr>
          <p:nvPr/>
        </p:nvSpPr>
        <p:spPr bwMode="auto">
          <a:xfrm>
            <a:off x="1778893" y="4701332"/>
            <a:ext cx="73056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38" name="Rectangle 36"/>
          <p:cNvSpPr>
            <a:spLocks noChangeArrowheads="1"/>
          </p:cNvSpPr>
          <p:nvPr/>
        </p:nvSpPr>
        <p:spPr bwMode="auto">
          <a:xfrm>
            <a:off x="1794768" y="4718794"/>
            <a:ext cx="7272337" cy="1463675"/>
          </a:xfrm>
          <a:prstGeom prst="rect">
            <a:avLst/>
          </a:prstGeom>
          <a:solidFill>
            <a:srgbClr val="CCECFF"/>
          </a:solidFill>
          <a:ln w="1270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9" name="Rectangle 37"/>
          <p:cNvSpPr>
            <a:spLocks noChangeArrowheads="1"/>
          </p:cNvSpPr>
          <p:nvPr/>
        </p:nvSpPr>
        <p:spPr bwMode="auto">
          <a:xfrm>
            <a:off x="3261618" y="4829919"/>
            <a:ext cx="4809010" cy="52065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800" b="1" dirty="0">
                <a:solidFill>
                  <a:srgbClr val="0000CC"/>
                </a:solidFill>
                <a:latin typeface="+mn-lt"/>
                <a:ea typeface="黑体" pitchFamily="2" charset="-122"/>
              </a:rPr>
              <a:t>有效载荷（扩展首部 </a:t>
            </a:r>
            <a:r>
              <a:rPr kumimoji="1" lang="en-US" altLang="zh-CN" sz="2800" b="1" dirty="0">
                <a:solidFill>
                  <a:srgbClr val="0000CC"/>
                </a:solidFill>
                <a:latin typeface="+mn-lt"/>
                <a:ea typeface="黑体" pitchFamily="2" charset="-122"/>
              </a:rPr>
              <a:t>/ </a:t>
            </a:r>
            <a:r>
              <a:rPr kumimoji="1" lang="zh-CN" altLang="en-US" sz="2800" b="1" dirty="0">
                <a:solidFill>
                  <a:srgbClr val="0000CC"/>
                </a:solidFill>
                <a:latin typeface="+mn-lt"/>
                <a:ea typeface="黑体" pitchFamily="2" charset="-122"/>
              </a:rPr>
              <a:t>数据）</a:t>
            </a:r>
          </a:p>
        </p:txBody>
      </p:sp>
      <p:sp>
        <p:nvSpPr>
          <p:cNvPr id="40" name="Freeform 38"/>
          <p:cNvSpPr>
            <a:spLocks/>
          </p:cNvSpPr>
          <p:nvPr/>
        </p:nvSpPr>
        <p:spPr bwMode="auto">
          <a:xfrm>
            <a:off x="1696343" y="5366494"/>
            <a:ext cx="7577137" cy="312738"/>
          </a:xfrm>
          <a:custGeom>
            <a:avLst/>
            <a:gdLst>
              <a:gd name="T0" fmla="*/ 0 w 4778"/>
              <a:gd name="T1" fmla="*/ 203 h 214"/>
              <a:gd name="T2" fmla="*/ 475 w 4778"/>
              <a:gd name="T3" fmla="*/ 34 h 214"/>
              <a:gd name="T4" fmla="*/ 926 w 4778"/>
              <a:gd name="T5" fmla="*/ 214 h 214"/>
              <a:gd name="T6" fmla="*/ 1265 w 4778"/>
              <a:gd name="T7" fmla="*/ 113 h 214"/>
              <a:gd name="T8" fmla="*/ 1717 w 4778"/>
              <a:gd name="T9" fmla="*/ 214 h 214"/>
              <a:gd name="T10" fmla="*/ 2056 w 4778"/>
              <a:gd name="T11" fmla="*/ 68 h 214"/>
              <a:gd name="T12" fmla="*/ 2361 w 4778"/>
              <a:gd name="T13" fmla="*/ 169 h 214"/>
              <a:gd name="T14" fmla="*/ 2677 w 4778"/>
              <a:gd name="T15" fmla="*/ 68 h 214"/>
              <a:gd name="T16" fmla="*/ 2869 w 4778"/>
              <a:gd name="T17" fmla="*/ 180 h 214"/>
              <a:gd name="T18" fmla="*/ 3332 w 4778"/>
              <a:gd name="T19" fmla="*/ 11 h 214"/>
              <a:gd name="T20" fmla="*/ 3818 w 4778"/>
              <a:gd name="T21" fmla="*/ 192 h 214"/>
              <a:gd name="T22" fmla="*/ 3908 w 4778"/>
              <a:gd name="T23" fmla="*/ 11 h 214"/>
              <a:gd name="T24" fmla="*/ 4089 w 4778"/>
              <a:gd name="T25" fmla="*/ 180 h 214"/>
              <a:gd name="T26" fmla="*/ 4303 w 4778"/>
              <a:gd name="T27" fmla="*/ 11 h 214"/>
              <a:gd name="T28" fmla="*/ 4507 w 4778"/>
              <a:gd name="T29" fmla="*/ 135 h 214"/>
              <a:gd name="T30" fmla="*/ 4778 w 4778"/>
              <a:gd name="T3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78" h="214">
                <a:moveTo>
                  <a:pt x="0" y="203"/>
                </a:moveTo>
                <a:lnTo>
                  <a:pt x="475" y="34"/>
                </a:lnTo>
                <a:lnTo>
                  <a:pt x="926" y="214"/>
                </a:lnTo>
                <a:lnTo>
                  <a:pt x="1265" y="113"/>
                </a:lnTo>
                <a:lnTo>
                  <a:pt x="1717" y="214"/>
                </a:lnTo>
                <a:lnTo>
                  <a:pt x="2056" y="68"/>
                </a:lnTo>
                <a:lnTo>
                  <a:pt x="2361" y="169"/>
                </a:lnTo>
                <a:lnTo>
                  <a:pt x="2677" y="68"/>
                </a:lnTo>
                <a:lnTo>
                  <a:pt x="2869" y="180"/>
                </a:lnTo>
                <a:lnTo>
                  <a:pt x="3332" y="11"/>
                </a:lnTo>
                <a:lnTo>
                  <a:pt x="3818" y="192"/>
                </a:lnTo>
                <a:lnTo>
                  <a:pt x="3908" y="11"/>
                </a:lnTo>
                <a:lnTo>
                  <a:pt x="4089" y="180"/>
                </a:lnTo>
                <a:lnTo>
                  <a:pt x="4303" y="11"/>
                </a:lnTo>
                <a:lnTo>
                  <a:pt x="4507" y="135"/>
                </a:lnTo>
                <a:lnTo>
                  <a:pt x="4778" y="0"/>
                </a:lnTo>
              </a:path>
            </a:pathLst>
          </a:custGeom>
          <a:noFill/>
          <a:ln w="76200"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CC"/>
              </a:solidFill>
              <a:latin typeface="+mn-lt"/>
              <a:ea typeface="黑体" pitchFamily="2" charset="-122"/>
            </a:endParaRPr>
          </a:p>
        </p:txBody>
      </p:sp>
      <p:sp>
        <p:nvSpPr>
          <p:cNvPr id="41" name="AutoShape 39"/>
          <p:cNvSpPr>
            <a:spLocks/>
          </p:cNvSpPr>
          <p:nvPr/>
        </p:nvSpPr>
        <p:spPr bwMode="auto">
          <a:xfrm>
            <a:off x="1474093" y="538907"/>
            <a:ext cx="228600" cy="4162425"/>
          </a:xfrm>
          <a:prstGeom prst="leftBrace">
            <a:avLst>
              <a:gd name="adj1" fmla="val 15173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 name="Rectangle 40"/>
          <p:cNvSpPr>
            <a:spLocks noChangeArrowheads="1"/>
          </p:cNvSpPr>
          <p:nvPr/>
        </p:nvSpPr>
        <p:spPr bwMode="auto">
          <a:xfrm>
            <a:off x="200472" y="2150219"/>
            <a:ext cx="1240725" cy="1013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2000" b="1" dirty="0">
                <a:solidFill>
                  <a:srgbClr val="0000CC"/>
                </a:solidFill>
                <a:latin typeface="+mn-lt"/>
                <a:ea typeface="黑体" pitchFamily="2" charset="-122"/>
              </a:rPr>
              <a:t>IPv6 </a:t>
            </a:r>
            <a:r>
              <a:rPr kumimoji="1" lang="zh-CN" altLang="en-US" sz="2000" b="1" dirty="0">
                <a:solidFill>
                  <a:srgbClr val="0000CC"/>
                </a:solidFill>
                <a:latin typeface="+mn-lt"/>
                <a:ea typeface="黑体" pitchFamily="2" charset="-122"/>
              </a:rPr>
              <a:t>的</a:t>
            </a:r>
          </a:p>
          <a:p>
            <a:pPr algn="ctr" defTabSz="762000" eaLnBrk="0" hangingPunct="0"/>
            <a:r>
              <a:rPr kumimoji="1" lang="zh-CN" altLang="en-US" sz="2000" b="1" dirty="0">
                <a:solidFill>
                  <a:srgbClr val="0000CC"/>
                </a:solidFill>
                <a:latin typeface="+mn-lt"/>
                <a:ea typeface="黑体" pitchFamily="2" charset="-122"/>
              </a:rPr>
              <a:t>基本首部</a:t>
            </a:r>
          </a:p>
          <a:p>
            <a:pPr algn="ctr" defTabSz="762000" eaLnBrk="0" hangingPunct="0"/>
            <a:r>
              <a:rPr kumimoji="1" lang="zh-CN" altLang="en-US" sz="2000" b="1" dirty="0">
                <a:solidFill>
                  <a:srgbClr val="0000CC"/>
                </a:solidFill>
                <a:latin typeface="+mn-lt"/>
                <a:ea typeface="黑体" pitchFamily="2" charset="-122"/>
              </a:rPr>
              <a:t>（</a:t>
            </a:r>
            <a:r>
              <a:rPr kumimoji="1" lang="en-US" altLang="zh-CN" sz="2000" b="1" dirty="0">
                <a:solidFill>
                  <a:srgbClr val="0000CC"/>
                </a:solidFill>
                <a:latin typeface="+mn-lt"/>
                <a:ea typeface="黑体" pitchFamily="2" charset="-122"/>
              </a:rPr>
              <a:t>40 B</a:t>
            </a:r>
            <a:r>
              <a:rPr kumimoji="1" lang="zh-CN" altLang="en-US" sz="2000" b="1" dirty="0">
                <a:solidFill>
                  <a:srgbClr val="0000CC"/>
                </a:solidFill>
                <a:latin typeface="+mn-lt"/>
                <a:ea typeface="黑体" pitchFamily="2" charset="-122"/>
              </a:rPr>
              <a:t>）</a:t>
            </a:r>
          </a:p>
        </p:txBody>
      </p:sp>
      <p:sp>
        <p:nvSpPr>
          <p:cNvPr id="43" name="AutoShape 41"/>
          <p:cNvSpPr>
            <a:spLocks/>
          </p:cNvSpPr>
          <p:nvPr/>
        </p:nvSpPr>
        <p:spPr bwMode="auto">
          <a:xfrm>
            <a:off x="1510605" y="4737844"/>
            <a:ext cx="228600" cy="1444625"/>
          </a:xfrm>
          <a:prstGeom prst="leftBrace">
            <a:avLst>
              <a:gd name="adj1" fmla="val 52662"/>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4" name="Rectangle 42"/>
          <p:cNvSpPr>
            <a:spLocks noChangeArrowheads="1"/>
          </p:cNvSpPr>
          <p:nvPr/>
        </p:nvSpPr>
        <p:spPr bwMode="auto">
          <a:xfrm>
            <a:off x="29358" y="4936182"/>
            <a:ext cx="1755290" cy="1013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2000" b="1" dirty="0">
                <a:solidFill>
                  <a:srgbClr val="0000CC"/>
                </a:solidFill>
                <a:latin typeface="+mn-lt"/>
                <a:ea typeface="黑体" pitchFamily="2" charset="-122"/>
              </a:rPr>
              <a:t>IPv6 </a:t>
            </a:r>
            <a:r>
              <a:rPr kumimoji="1" lang="zh-CN" altLang="en-US" sz="2000" b="1" dirty="0">
                <a:solidFill>
                  <a:srgbClr val="0000CC"/>
                </a:solidFill>
                <a:latin typeface="+mn-lt"/>
                <a:ea typeface="黑体" pitchFamily="2" charset="-122"/>
              </a:rPr>
              <a:t>的</a:t>
            </a:r>
          </a:p>
          <a:p>
            <a:pPr algn="ctr" defTabSz="762000" eaLnBrk="0" hangingPunct="0"/>
            <a:r>
              <a:rPr kumimoji="1" lang="zh-CN" altLang="en-US" sz="2000" b="1" dirty="0">
                <a:solidFill>
                  <a:srgbClr val="0000CC"/>
                </a:solidFill>
                <a:latin typeface="+mn-lt"/>
                <a:ea typeface="黑体" pitchFamily="2" charset="-122"/>
              </a:rPr>
              <a:t>有效载荷</a:t>
            </a:r>
          </a:p>
          <a:p>
            <a:pPr algn="ctr" defTabSz="762000" eaLnBrk="0" hangingPunct="0"/>
            <a:r>
              <a:rPr kumimoji="1" lang="zh-CN" altLang="en-US" sz="2000" b="1" dirty="0">
                <a:solidFill>
                  <a:srgbClr val="0000CC"/>
                </a:solidFill>
                <a:latin typeface="+mn-lt"/>
                <a:ea typeface="黑体" pitchFamily="2" charset="-122"/>
              </a:rPr>
              <a:t>（至 </a:t>
            </a:r>
            <a:r>
              <a:rPr kumimoji="1" lang="en-US" altLang="zh-CN" sz="2000" b="1" dirty="0">
                <a:solidFill>
                  <a:srgbClr val="0000CC"/>
                </a:solidFill>
                <a:latin typeface="+mn-lt"/>
                <a:ea typeface="黑体" pitchFamily="2" charset="-122"/>
              </a:rPr>
              <a:t>64 KB</a:t>
            </a:r>
            <a:r>
              <a:rPr kumimoji="1" lang="zh-CN" altLang="en-US" sz="2000" b="1" dirty="0">
                <a:solidFill>
                  <a:srgbClr val="0000CC"/>
                </a:solidFill>
                <a:latin typeface="+mn-lt"/>
                <a:ea typeface="黑体" pitchFamily="2" charset="-122"/>
              </a:rPr>
              <a:t>）</a:t>
            </a:r>
          </a:p>
        </p:txBody>
      </p:sp>
      <p:sp>
        <p:nvSpPr>
          <p:cNvPr id="45" name="Rectangle 43"/>
          <p:cNvSpPr>
            <a:spLocks noChangeArrowheads="1"/>
          </p:cNvSpPr>
          <p:nvPr/>
        </p:nvSpPr>
        <p:spPr bwMode="auto">
          <a:xfrm>
            <a:off x="1748730" y="494457"/>
            <a:ext cx="7327900" cy="42481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7" name="矩形 46"/>
          <p:cNvSpPr/>
          <p:nvPr/>
        </p:nvSpPr>
        <p:spPr>
          <a:xfrm>
            <a:off x="3001284" y="6309320"/>
            <a:ext cx="4732386" cy="461665"/>
          </a:xfrm>
          <a:prstGeom prst="rect">
            <a:avLst/>
          </a:prstGeom>
        </p:spPr>
        <p:txBody>
          <a:bodyPr wrap="square">
            <a:spAutoFit/>
          </a:bodyPr>
          <a:lstStyle/>
          <a:p>
            <a:pPr algn="ctr"/>
            <a:r>
              <a:rPr lang="en-US" altLang="zh-CN" sz="2400" b="1" dirty="0">
                <a:latin typeface="+mn-lt"/>
                <a:ea typeface="黑体" pitchFamily="2" charset="-122"/>
              </a:rPr>
              <a:t>40 </a:t>
            </a:r>
            <a:r>
              <a:rPr lang="zh-CN" altLang="zh-CN" sz="2400" b="1" dirty="0">
                <a:latin typeface="+mn-lt"/>
                <a:ea typeface="黑体" pitchFamily="2" charset="-122"/>
              </a:rPr>
              <a:t>字节长的</a:t>
            </a:r>
            <a:r>
              <a:rPr lang="en-US" altLang="zh-CN" sz="2400" b="1" dirty="0">
                <a:latin typeface="+mn-lt"/>
                <a:ea typeface="黑体" pitchFamily="2" charset="-122"/>
              </a:rPr>
              <a:t> IPv6 </a:t>
            </a:r>
            <a:r>
              <a:rPr lang="zh-CN" altLang="zh-CN" sz="2400" b="1" dirty="0">
                <a:latin typeface="+mn-lt"/>
                <a:ea typeface="黑体" pitchFamily="2" charset="-122"/>
              </a:rPr>
              <a:t>基本首部</a:t>
            </a:r>
            <a:endParaRPr lang="zh-CN" altLang="en-US" sz="2400" b="1" dirty="0">
              <a:latin typeface="+mn-lt"/>
              <a:ea typeface="黑体" pitchFamily="2" charset="-122"/>
            </a:endParaRPr>
          </a:p>
        </p:txBody>
      </p:sp>
    </p:spTree>
    <p:extLst>
      <p:ext uri="{BB962C8B-B14F-4D97-AF65-F5344CB8AC3E}">
        <p14:creationId xmlns:p14="http://schemas.microsoft.com/office/powerpoint/2010/main" val="184947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indefinite" fill="hold" grpId="1" nodeType="afterEffect">
                                  <p:stCondLst>
                                    <p:cond delay="500"/>
                                  </p:stCondLst>
                                  <p:endCondLst>
                                    <p:cond evt="onNext" delay="0">
                                      <p:tgtEl>
                                        <p:sldTgt/>
                                      </p:tgtEl>
                                    </p:cond>
                                  </p:endCondLst>
                                  <p:childTnLst>
                                    <p:anim calcmode="discrete" valueType="str">
                                      <p:cBhvr>
                                        <p:cTn id="9" dur="1000" fill="hold"/>
                                        <p:tgtEl>
                                          <p:spTgt spid="45"/>
                                        </p:tgtEl>
                                        <p:attrNameLst>
                                          <p:attrName>style.visibility</p:attrName>
                                        </p:attrNameLst>
                                      </p:cBhvr>
                                      <p:tavLst>
                                        <p:tav tm="0">
                                          <p:val>
                                            <p:strVal val="hidden"/>
                                          </p:val>
                                        </p:tav>
                                        <p:tav tm="50000">
                                          <p:val>
                                            <p:strVal val="visible"/>
                                          </p:val>
                                        </p:tav>
                                      </p:tavLst>
                                    </p:anim>
                                  </p:childTnLst>
                                </p:cTn>
                              </p:par>
                              <p:par>
                                <p:cTn id="10" presetID="35" presetClass="emph" presetSubtype="0" repeatCount="indefinite" fill="hold" grpId="0" nodeType="withEffect">
                                  <p:stCondLst>
                                    <p:cond delay="500"/>
                                  </p:stCondLst>
                                  <p:endCondLst>
                                    <p:cond evt="onNext" delay="0">
                                      <p:tgtEl>
                                        <p:sldTgt/>
                                      </p:tgtEl>
                                    </p:cond>
                                  </p:endCondLst>
                                  <p:childTnLst>
                                    <p:anim calcmode="discrete" valueType="str">
                                      <p:cBhvr>
                                        <p:cTn id="11" dur="1000" fill="hold"/>
                                        <p:tgtEl>
                                          <p:spTgt spid="4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animBg="1"/>
      <p:bldP spid="45"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778893" y="505569"/>
            <a:ext cx="7289800" cy="4237038"/>
          </a:xfrm>
          <a:prstGeom prst="rect">
            <a:avLst/>
          </a:prstGeom>
          <a:solidFill>
            <a:srgbClr val="FFFF99"/>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 name="Line 3"/>
          <p:cNvSpPr>
            <a:spLocks noChangeShapeType="1"/>
          </p:cNvSpPr>
          <p:nvPr/>
        </p:nvSpPr>
        <p:spPr bwMode="auto">
          <a:xfrm>
            <a:off x="1786830" y="886569"/>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 name="Line 4"/>
          <p:cNvSpPr>
            <a:spLocks noChangeShapeType="1"/>
          </p:cNvSpPr>
          <p:nvPr/>
        </p:nvSpPr>
        <p:spPr bwMode="auto">
          <a:xfrm>
            <a:off x="2686943" y="507157"/>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7" name="Line 5"/>
          <p:cNvSpPr>
            <a:spLocks noChangeShapeType="1"/>
          </p:cNvSpPr>
          <p:nvPr/>
        </p:nvSpPr>
        <p:spPr bwMode="auto">
          <a:xfrm>
            <a:off x="5426968" y="886569"/>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 name="Rectangle 6"/>
          <p:cNvSpPr>
            <a:spLocks noChangeArrowheads="1"/>
          </p:cNvSpPr>
          <p:nvPr/>
        </p:nvSpPr>
        <p:spPr bwMode="auto">
          <a:xfrm>
            <a:off x="1702693" y="116632"/>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a:t>
            </a:r>
          </a:p>
        </p:txBody>
      </p:sp>
      <p:sp>
        <p:nvSpPr>
          <p:cNvPr id="9" name="Rectangle 7"/>
          <p:cNvSpPr>
            <a:spLocks noChangeArrowheads="1"/>
          </p:cNvSpPr>
          <p:nvPr/>
        </p:nvSpPr>
        <p:spPr bwMode="auto">
          <a:xfrm>
            <a:off x="2605980" y="116632"/>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4</a:t>
            </a:r>
          </a:p>
        </p:txBody>
      </p:sp>
      <p:sp>
        <p:nvSpPr>
          <p:cNvPr id="10" name="Rectangle 8"/>
          <p:cNvSpPr>
            <a:spLocks noChangeArrowheads="1"/>
          </p:cNvSpPr>
          <p:nvPr/>
        </p:nvSpPr>
        <p:spPr bwMode="auto">
          <a:xfrm>
            <a:off x="5336480"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16</a:t>
            </a:r>
          </a:p>
        </p:txBody>
      </p:sp>
      <p:sp>
        <p:nvSpPr>
          <p:cNvPr id="11" name="Rectangle 9"/>
          <p:cNvSpPr>
            <a:spLocks noChangeArrowheads="1"/>
          </p:cNvSpPr>
          <p:nvPr/>
        </p:nvSpPr>
        <p:spPr bwMode="auto">
          <a:xfrm>
            <a:off x="8733730"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31</a:t>
            </a:r>
          </a:p>
        </p:txBody>
      </p:sp>
      <p:sp>
        <p:nvSpPr>
          <p:cNvPr id="12" name="Rectangle 10"/>
          <p:cNvSpPr>
            <a:spLocks noChangeArrowheads="1"/>
          </p:cNvSpPr>
          <p:nvPr/>
        </p:nvSpPr>
        <p:spPr bwMode="auto">
          <a:xfrm>
            <a:off x="1897955" y="521444"/>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版 本</a:t>
            </a:r>
          </a:p>
        </p:txBody>
      </p:sp>
      <p:sp>
        <p:nvSpPr>
          <p:cNvPr id="13" name="Rectangle 11"/>
          <p:cNvSpPr>
            <a:spLocks noChangeArrowheads="1"/>
          </p:cNvSpPr>
          <p:nvPr/>
        </p:nvSpPr>
        <p:spPr bwMode="auto">
          <a:xfrm>
            <a:off x="1085155" y="11663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位</a:t>
            </a:r>
          </a:p>
        </p:txBody>
      </p:sp>
      <p:sp>
        <p:nvSpPr>
          <p:cNvPr id="14" name="Line 12"/>
          <p:cNvSpPr>
            <a:spLocks noChangeShapeType="1"/>
          </p:cNvSpPr>
          <p:nvPr/>
        </p:nvSpPr>
        <p:spPr bwMode="auto">
          <a:xfrm>
            <a:off x="1778893" y="1308844"/>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5" name="Line 13"/>
          <p:cNvSpPr>
            <a:spLocks noChangeShapeType="1"/>
          </p:cNvSpPr>
          <p:nvPr/>
        </p:nvSpPr>
        <p:spPr bwMode="auto">
          <a:xfrm>
            <a:off x="1780480" y="1731119"/>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6" name="Line 14"/>
          <p:cNvSpPr>
            <a:spLocks noChangeShapeType="1"/>
          </p:cNvSpPr>
          <p:nvPr/>
        </p:nvSpPr>
        <p:spPr bwMode="auto">
          <a:xfrm>
            <a:off x="1780480" y="2154982"/>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7" name="Line 15"/>
          <p:cNvSpPr>
            <a:spLocks noChangeShapeType="1"/>
          </p:cNvSpPr>
          <p:nvPr/>
        </p:nvSpPr>
        <p:spPr bwMode="auto">
          <a:xfrm>
            <a:off x="1780480" y="2578844"/>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8" name="Line 16"/>
          <p:cNvSpPr>
            <a:spLocks noChangeShapeType="1"/>
          </p:cNvSpPr>
          <p:nvPr/>
        </p:nvSpPr>
        <p:spPr bwMode="auto">
          <a:xfrm>
            <a:off x="1780480" y="3002707"/>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9" name="Line 17"/>
          <p:cNvSpPr>
            <a:spLocks noChangeShapeType="1"/>
          </p:cNvSpPr>
          <p:nvPr/>
        </p:nvSpPr>
        <p:spPr bwMode="auto">
          <a:xfrm>
            <a:off x="1780480" y="3424982"/>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0" name="Line 18"/>
          <p:cNvSpPr>
            <a:spLocks noChangeShapeType="1"/>
          </p:cNvSpPr>
          <p:nvPr/>
        </p:nvSpPr>
        <p:spPr bwMode="auto">
          <a:xfrm>
            <a:off x="1780480" y="3848844"/>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1" name="Line 19"/>
          <p:cNvSpPr>
            <a:spLocks noChangeShapeType="1"/>
          </p:cNvSpPr>
          <p:nvPr/>
        </p:nvSpPr>
        <p:spPr bwMode="auto">
          <a:xfrm>
            <a:off x="1780480" y="4271119"/>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2" name="Rectangle 20"/>
          <p:cNvSpPr>
            <a:spLocks noChangeArrowheads="1"/>
          </p:cNvSpPr>
          <p:nvPr/>
        </p:nvSpPr>
        <p:spPr bwMode="auto">
          <a:xfrm>
            <a:off x="2005905" y="3283694"/>
            <a:ext cx="6850063" cy="112871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3" name="Rectangle 21"/>
          <p:cNvSpPr>
            <a:spLocks noChangeArrowheads="1"/>
          </p:cNvSpPr>
          <p:nvPr/>
        </p:nvSpPr>
        <p:spPr bwMode="auto">
          <a:xfrm>
            <a:off x="2005905" y="1628800"/>
            <a:ext cx="6850063" cy="113030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4" name="Rectangle 22"/>
          <p:cNvSpPr>
            <a:spLocks noChangeArrowheads="1"/>
          </p:cNvSpPr>
          <p:nvPr/>
        </p:nvSpPr>
        <p:spPr bwMode="auto">
          <a:xfrm>
            <a:off x="4628455" y="3496419"/>
            <a:ext cx="218489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目   的   地   址</a:t>
            </a:r>
          </a:p>
        </p:txBody>
      </p:sp>
      <p:sp>
        <p:nvSpPr>
          <p:cNvPr id="25" name="Rectangle 23"/>
          <p:cNvSpPr>
            <a:spLocks noChangeArrowheads="1"/>
          </p:cNvSpPr>
          <p:nvPr/>
        </p:nvSpPr>
        <p:spPr bwMode="auto">
          <a:xfrm>
            <a:off x="4822130" y="1802557"/>
            <a:ext cx="162063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源   地   址</a:t>
            </a:r>
          </a:p>
        </p:txBody>
      </p:sp>
      <p:sp>
        <p:nvSpPr>
          <p:cNvPr id="26" name="Line 24"/>
          <p:cNvSpPr>
            <a:spLocks noChangeShapeType="1"/>
          </p:cNvSpPr>
          <p:nvPr/>
        </p:nvSpPr>
        <p:spPr bwMode="auto">
          <a:xfrm>
            <a:off x="7257355" y="886569"/>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7" name="Rectangle 25"/>
          <p:cNvSpPr>
            <a:spLocks noChangeArrowheads="1"/>
          </p:cNvSpPr>
          <p:nvPr/>
        </p:nvSpPr>
        <p:spPr bwMode="auto">
          <a:xfrm>
            <a:off x="5568255" y="919907"/>
            <a:ext cx="17552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下 一 个 首 部</a:t>
            </a:r>
          </a:p>
        </p:txBody>
      </p:sp>
      <p:sp>
        <p:nvSpPr>
          <p:cNvPr id="28" name="Rectangle 26"/>
          <p:cNvSpPr>
            <a:spLocks noChangeArrowheads="1"/>
          </p:cNvSpPr>
          <p:nvPr/>
        </p:nvSpPr>
        <p:spPr bwMode="auto">
          <a:xfrm>
            <a:off x="5766693" y="521444"/>
            <a:ext cx="166231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流     标     号</a:t>
            </a:r>
          </a:p>
        </p:txBody>
      </p:sp>
      <p:sp>
        <p:nvSpPr>
          <p:cNvPr id="29" name="Rectangle 27"/>
          <p:cNvSpPr>
            <a:spLocks noChangeArrowheads="1"/>
          </p:cNvSpPr>
          <p:nvPr/>
        </p:nvSpPr>
        <p:spPr bwMode="auto">
          <a:xfrm>
            <a:off x="4366518"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12</a:t>
            </a:r>
          </a:p>
        </p:txBody>
      </p:sp>
      <p:sp>
        <p:nvSpPr>
          <p:cNvPr id="30" name="Rectangle 28"/>
          <p:cNvSpPr>
            <a:spLocks noChangeArrowheads="1"/>
          </p:cNvSpPr>
          <p:nvPr/>
        </p:nvSpPr>
        <p:spPr bwMode="auto">
          <a:xfrm>
            <a:off x="2955230" y="521444"/>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通 信 量 类</a:t>
            </a:r>
          </a:p>
        </p:txBody>
      </p:sp>
      <p:sp>
        <p:nvSpPr>
          <p:cNvPr id="31" name="Rectangle 29"/>
          <p:cNvSpPr>
            <a:spLocks noChangeArrowheads="1"/>
          </p:cNvSpPr>
          <p:nvPr/>
        </p:nvSpPr>
        <p:spPr bwMode="auto">
          <a:xfrm>
            <a:off x="4799905" y="2137519"/>
            <a:ext cx="17104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a:t>
            </a:r>
            <a:r>
              <a:rPr kumimoji="1" lang="en-US" altLang="zh-CN" sz="2400" b="1" dirty="0">
                <a:solidFill>
                  <a:srgbClr val="0000CC"/>
                </a:solidFill>
                <a:latin typeface="+mn-lt"/>
                <a:ea typeface="黑体" pitchFamily="2" charset="-122"/>
              </a:rPr>
              <a:t>128 </a:t>
            </a:r>
            <a:r>
              <a:rPr kumimoji="1" lang="zh-CN" altLang="en-US" sz="2400" b="1" dirty="0">
                <a:solidFill>
                  <a:srgbClr val="0000CC"/>
                </a:solidFill>
                <a:latin typeface="+mn-lt"/>
                <a:ea typeface="黑体" pitchFamily="2" charset="-122"/>
              </a:rPr>
              <a:t>位）</a:t>
            </a:r>
          </a:p>
        </p:txBody>
      </p:sp>
      <p:sp>
        <p:nvSpPr>
          <p:cNvPr id="32" name="Rectangle 30"/>
          <p:cNvSpPr>
            <a:spLocks noChangeArrowheads="1"/>
          </p:cNvSpPr>
          <p:nvPr/>
        </p:nvSpPr>
        <p:spPr bwMode="auto">
          <a:xfrm>
            <a:off x="4817368" y="3833996"/>
            <a:ext cx="17104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a:t>
            </a:r>
            <a:r>
              <a:rPr kumimoji="1" lang="en-US" altLang="zh-CN" sz="2400" b="1" dirty="0">
                <a:solidFill>
                  <a:srgbClr val="0000CC"/>
                </a:solidFill>
                <a:latin typeface="+mn-lt"/>
                <a:ea typeface="黑体" pitchFamily="2" charset="-122"/>
              </a:rPr>
              <a:t>128 </a:t>
            </a:r>
            <a:r>
              <a:rPr kumimoji="1" lang="zh-CN" altLang="en-US" sz="2400" b="1" dirty="0">
                <a:solidFill>
                  <a:srgbClr val="0000CC"/>
                </a:solidFill>
                <a:latin typeface="+mn-lt"/>
                <a:ea typeface="黑体" pitchFamily="2" charset="-122"/>
              </a:rPr>
              <a:t>位）</a:t>
            </a:r>
          </a:p>
        </p:txBody>
      </p:sp>
      <p:sp>
        <p:nvSpPr>
          <p:cNvPr id="33" name="Rectangle 31"/>
          <p:cNvSpPr>
            <a:spLocks noChangeArrowheads="1"/>
          </p:cNvSpPr>
          <p:nvPr/>
        </p:nvSpPr>
        <p:spPr bwMode="auto">
          <a:xfrm>
            <a:off x="2494855" y="911969"/>
            <a:ext cx="24365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有  效  载  荷  长  度</a:t>
            </a:r>
          </a:p>
        </p:txBody>
      </p:sp>
      <p:sp>
        <p:nvSpPr>
          <p:cNvPr id="34" name="Rectangle 32"/>
          <p:cNvSpPr>
            <a:spLocks noChangeArrowheads="1"/>
          </p:cNvSpPr>
          <p:nvPr/>
        </p:nvSpPr>
        <p:spPr bwMode="auto">
          <a:xfrm>
            <a:off x="7541518" y="931019"/>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跳 数 限 制</a:t>
            </a:r>
          </a:p>
        </p:txBody>
      </p:sp>
      <p:sp>
        <p:nvSpPr>
          <p:cNvPr id="35" name="Line 33"/>
          <p:cNvSpPr>
            <a:spLocks noChangeShapeType="1"/>
          </p:cNvSpPr>
          <p:nvPr/>
        </p:nvSpPr>
        <p:spPr bwMode="auto">
          <a:xfrm>
            <a:off x="4504630" y="505569"/>
            <a:ext cx="6350" cy="382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6" name="Rectangle 34"/>
          <p:cNvSpPr>
            <a:spLocks noChangeArrowheads="1"/>
          </p:cNvSpPr>
          <p:nvPr/>
        </p:nvSpPr>
        <p:spPr bwMode="auto">
          <a:xfrm>
            <a:off x="7152580"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24</a:t>
            </a:r>
          </a:p>
        </p:txBody>
      </p:sp>
      <p:sp>
        <p:nvSpPr>
          <p:cNvPr id="41" name="AutoShape 39"/>
          <p:cNvSpPr>
            <a:spLocks/>
          </p:cNvSpPr>
          <p:nvPr/>
        </p:nvSpPr>
        <p:spPr bwMode="auto">
          <a:xfrm>
            <a:off x="1474093" y="538907"/>
            <a:ext cx="228600" cy="4162425"/>
          </a:xfrm>
          <a:prstGeom prst="leftBrace">
            <a:avLst>
              <a:gd name="adj1" fmla="val 15173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 name="Rectangle 40"/>
          <p:cNvSpPr>
            <a:spLocks noChangeArrowheads="1"/>
          </p:cNvSpPr>
          <p:nvPr/>
        </p:nvSpPr>
        <p:spPr bwMode="auto">
          <a:xfrm>
            <a:off x="200472" y="2150219"/>
            <a:ext cx="1240725" cy="1013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2000" b="1" dirty="0">
                <a:solidFill>
                  <a:srgbClr val="0000CC"/>
                </a:solidFill>
                <a:latin typeface="+mn-lt"/>
                <a:ea typeface="黑体" pitchFamily="2" charset="-122"/>
              </a:rPr>
              <a:t>IPv6 </a:t>
            </a:r>
            <a:r>
              <a:rPr kumimoji="1" lang="zh-CN" altLang="en-US" sz="2000" b="1" dirty="0">
                <a:solidFill>
                  <a:srgbClr val="0000CC"/>
                </a:solidFill>
                <a:latin typeface="+mn-lt"/>
                <a:ea typeface="黑体" pitchFamily="2" charset="-122"/>
              </a:rPr>
              <a:t>的</a:t>
            </a:r>
          </a:p>
          <a:p>
            <a:pPr algn="ctr" defTabSz="762000" eaLnBrk="0" hangingPunct="0"/>
            <a:r>
              <a:rPr kumimoji="1" lang="zh-CN" altLang="en-US" sz="2000" b="1" dirty="0">
                <a:solidFill>
                  <a:srgbClr val="0000CC"/>
                </a:solidFill>
                <a:latin typeface="+mn-lt"/>
                <a:ea typeface="黑体" pitchFamily="2" charset="-122"/>
              </a:rPr>
              <a:t>基本首部</a:t>
            </a:r>
          </a:p>
          <a:p>
            <a:pPr algn="ctr" defTabSz="762000" eaLnBrk="0" hangingPunct="0"/>
            <a:r>
              <a:rPr kumimoji="1" lang="zh-CN" altLang="en-US" sz="2000" b="1" dirty="0">
                <a:solidFill>
                  <a:srgbClr val="0000CC"/>
                </a:solidFill>
                <a:latin typeface="+mn-lt"/>
                <a:ea typeface="黑体" pitchFamily="2" charset="-122"/>
              </a:rPr>
              <a:t>（</a:t>
            </a:r>
            <a:r>
              <a:rPr kumimoji="1" lang="en-US" altLang="zh-CN" sz="2000" b="1" dirty="0">
                <a:solidFill>
                  <a:srgbClr val="0000CC"/>
                </a:solidFill>
                <a:latin typeface="+mn-lt"/>
                <a:ea typeface="黑体" pitchFamily="2" charset="-122"/>
              </a:rPr>
              <a:t>40 B</a:t>
            </a:r>
            <a:r>
              <a:rPr kumimoji="1" lang="zh-CN" altLang="en-US" sz="2000" b="1" dirty="0">
                <a:solidFill>
                  <a:srgbClr val="0000CC"/>
                </a:solidFill>
                <a:latin typeface="+mn-lt"/>
                <a:ea typeface="黑体" pitchFamily="2" charset="-122"/>
              </a:rPr>
              <a:t>）</a:t>
            </a:r>
          </a:p>
        </p:txBody>
      </p:sp>
      <p:sp>
        <p:nvSpPr>
          <p:cNvPr id="46" name="Text Box 38"/>
          <p:cNvSpPr txBox="1">
            <a:spLocks noChangeArrowheads="1"/>
          </p:cNvSpPr>
          <p:nvPr/>
        </p:nvSpPr>
        <p:spPr bwMode="auto">
          <a:xfrm>
            <a:off x="975123" y="4797152"/>
            <a:ext cx="8368506" cy="87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altLang="en-US" sz="2400" b="1" dirty="0">
                <a:solidFill>
                  <a:srgbClr val="000099"/>
                </a:solidFill>
                <a:latin typeface="+mn-lt"/>
                <a:ea typeface="黑体" pitchFamily="2" charset="-122"/>
              </a:rPr>
              <a:t>版本</a:t>
            </a:r>
            <a:r>
              <a:rPr lang="en-US" altLang="zh-CN" sz="2400" b="1" dirty="0">
                <a:solidFill>
                  <a:srgbClr val="000099"/>
                </a:solidFill>
                <a:latin typeface="+mn-lt"/>
                <a:ea typeface="黑体" pitchFamily="2" charset="-122"/>
              </a:rPr>
              <a:t>(version)—— 4 </a:t>
            </a:r>
            <a:r>
              <a:rPr lang="zh-CN" altLang="en-US" sz="2400" b="1" dirty="0">
                <a:solidFill>
                  <a:srgbClr val="000099"/>
                </a:solidFill>
                <a:latin typeface="+mn-lt"/>
                <a:ea typeface="黑体" pitchFamily="2" charset="-122"/>
              </a:rPr>
              <a:t>位。它指明了协议的版本，对 </a:t>
            </a:r>
            <a:r>
              <a:rPr lang="en-US" altLang="zh-CN" sz="2400" b="1" dirty="0">
                <a:solidFill>
                  <a:srgbClr val="000099"/>
                </a:solidFill>
                <a:latin typeface="+mn-lt"/>
                <a:ea typeface="黑体" pitchFamily="2" charset="-122"/>
              </a:rPr>
              <a:t>IPv6 </a:t>
            </a:r>
            <a:r>
              <a:rPr lang="zh-CN" altLang="en-US" sz="2400" b="1" dirty="0">
                <a:solidFill>
                  <a:srgbClr val="000099"/>
                </a:solidFill>
                <a:latin typeface="+mn-lt"/>
                <a:ea typeface="黑体" pitchFamily="2" charset="-122"/>
              </a:rPr>
              <a:t>该字段总是 </a:t>
            </a:r>
            <a:r>
              <a:rPr lang="en-US" altLang="zh-CN" sz="2400" b="1" dirty="0">
                <a:solidFill>
                  <a:srgbClr val="000099"/>
                </a:solidFill>
                <a:latin typeface="+mn-lt"/>
                <a:ea typeface="黑体" pitchFamily="2" charset="-122"/>
              </a:rPr>
              <a:t>6</a:t>
            </a:r>
            <a:r>
              <a:rPr lang="zh-CN" altLang="en-US" sz="2400" b="1" dirty="0">
                <a:solidFill>
                  <a:srgbClr val="000099"/>
                </a:solidFill>
                <a:latin typeface="+mn-lt"/>
                <a:ea typeface="黑体" pitchFamily="2" charset="-122"/>
              </a:rPr>
              <a:t>。 </a:t>
            </a:r>
          </a:p>
        </p:txBody>
      </p:sp>
      <p:sp>
        <p:nvSpPr>
          <p:cNvPr id="48" name="Rectangle 37"/>
          <p:cNvSpPr>
            <a:spLocks noChangeArrowheads="1"/>
          </p:cNvSpPr>
          <p:nvPr/>
        </p:nvSpPr>
        <p:spPr bwMode="auto">
          <a:xfrm>
            <a:off x="1786830" y="494457"/>
            <a:ext cx="933922" cy="41910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46886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778893" y="505569"/>
            <a:ext cx="7289800" cy="4237038"/>
          </a:xfrm>
          <a:prstGeom prst="rect">
            <a:avLst/>
          </a:prstGeom>
          <a:solidFill>
            <a:srgbClr val="FFFF99"/>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 name="Line 3"/>
          <p:cNvSpPr>
            <a:spLocks noChangeShapeType="1"/>
          </p:cNvSpPr>
          <p:nvPr/>
        </p:nvSpPr>
        <p:spPr bwMode="auto">
          <a:xfrm>
            <a:off x="1786830" y="886569"/>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 name="Line 4"/>
          <p:cNvSpPr>
            <a:spLocks noChangeShapeType="1"/>
          </p:cNvSpPr>
          <p:nvPr/>
        </p:nvSpPr>
        <p:spPr bwMode="auto">
          <a:xfrm>
            <a:off x="2686943" y="507157"/>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7" name="Line 5"/>
          <p:cNvSpPr>
            <a:spLocks noChangeShapeType="1"/>
          </p:cNvSpPr>
          <p:nvPr/>
        </p:nvSpPr>
        <p:spPr bwMode="auto">
          <a:xfrm>
            <a:off x="5426968" y="886569"/>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 name="Rectangle 6"/>
          <p:cNvSpPr>
            <a:spLocks noChangeArrowheads="1"/>
          </p:cNvSpPr>
          <p:nvPr/>
        </p:nvSpPr>
        <p:spPr bwMode="auto">
          <a:xfrm>
            <a:off x="1702693" y="116632"/>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a:t>
            </a:r>
          </a:p>
        </p:txBody>
      </p:sp>
      <p:sp>
        <p:nvSpPr>
          <p:cNvPr id="9" name="Rectangle 7"/>
          <p:cNvSpPr>
            <a:spLocks noChangeArrowheads="1"/>
          </p:cNvSpPr>
          <p:nvPr/>
        </p:nvSpPr>
        <p:spPr bwMode="auto">
          <a:xfrm>
            <a:off x="2605980" y="116632"/>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4</a:t>
            </a:r>
          </a:p>
        </p:txBody>
      </p:sp>
      <p:sp>
        <p:nvSpPr>
          <p:cNvPr id="10" name="Rectangle 8"/>
          <p:cNvSpPr>
            <a:spLocks noChangeArrowheads="1"/>
          </p:cNvSpPr>
          <p:nvPr/>
        </p:nvSpPr>
        <p:spPr bwMode="auto">
          <a:xfrm>
            <a:off x="5336480"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16</a:t>
            </a:r>
          </a:p>
        </p:txBody>
      </p:sp>
      <p:sp>
        <p:nvSpPr>
          <p:cNvPr id="11" name="Rectangle 9"/>
          <p:cNvSpPr>
            <a:spLocks noChangeArrowheads="1"/>
          </p:cNvSpPr>
          <p:nvPr/>
        </p:nvSpPr>
        <p:spPr bwMode="auto">
          <a:xfrm>
            <a:off x="8733730"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31</a:t>
            </a:r>
          </a:p>
        </p:txBody>
      </p:sp>
      <p:sp>
        <p:nvSpPr>
          <p:cNvPr id="12" name="Rectangle 10"/>
          <p:cNvSpPr>
            <a:spLocks noChangeArrowheads="1"/>
          </p:cNvSpPr>
          <p:nvPr/>
        </p:nvSpPr>
        <p:spPr bwMode="auto">
          <a:xfrm>
            <a:off x="1897955" y="521444"/>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版 本</a:t>
            </a:r>
          </a:p>
        </p:txBody>
      </p:sp>
      <p:sp>
        <p:nvSpPr>
          <p:cNvPr id="13" name="Rectangle 11"/>
          <p:cNvSpPr>
            <a:spLocks noChangeArrowheads="1"/>
          </p:cNvSpPr>
          <p:nvPr/>
        </p:nvSpPr>
        <p:spPr bwMode="auto">
          <a:xfrm>
            <a:off x="1085155" y="11663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位</a:t>
            </a:r>
          </a:p>
        </p:txBody>
      </p:sp>
      <p:sp>
        <p:nvSpPr>
          <p:cNvPr id="14" name="Line 12"/>
          <p:cNvSpPr>
            <a:spLocks noChangeShapeType="1"/>
          </p:cNvSpPr>
          <p:nvPr/>
        </p:nvSpPr>
        <p:spPr bwMode="auto">
          <a:xfrm>
            <a:off x="1778893" y="1308844"/>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5" name="Line 13"/>
          <p:cNvSpPr>
            <a:spLocks noChangeShapeType="1"/>
          </p:cNvSpPr>
          <p:nvPr/>
        </p:nvSpPr>
        <p:spPr bwMode="auto">
          <a:xfrm>
            <a:off x="1780480" y="1731119"/>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6" name="Line 14"/>
          <p:cNvSpPr>
            <a:spLocks noChangeShapeType="1"/>
          </p:cNvSpPr>
          <p:nvPr/>
        </p:nvSpPr>
        <p:spPr bwMode="auto">
          <a:xfrm>
            <a:off x="1780480" y="2154982"/>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7" name="Line 15"/>
          <p:cNvSpPr>
            <a:spLocks noChangeShapeType="1"/>
          </p:cNvSpPr>
          <p:nvPr/>
        </p:nvSpPr>
        <p:spPr bwMode="auto">
          <a:xfrm>
            <a:off x="1780480" y="2578844"/>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8" name="Line 16"/>
          <p:cNvSpPr>
            <a:spLocks noChangeShapeType="1"/>
          </p:cNvSpPr>
          <p:nvPr/>
        </p:nvSpPr>
        <p:spPr bwMode="auto">
          <a:xfrm>
            <a:off x="1780480" y="3002707"/>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9" name="Line 17"/>
          <p:cNvSpPr>
            <a:spLocks noChangeShapeType="1"/>
          </p:cNvSpPr>
          <p:nvPr/>
        </p:nvSpPr>
        <p:spPr bwMode="auto">
          <a:xfrm>
            <a:off x="1780480" y="3424982"/>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0" name="Line 18"/>
          <p:cNvSpPr>
            <a:spLocks noChangeShapeType="1"/>
          </p:cNvSpPr>
          <p:nvPr/>
        </p:nvSpPr>
        <p:spPr bwMode="auto">
          <a:xfrm>
            <a:off x="1780480" y="3848844"/>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1" name="Line 19"/>
          <p:cNvSpPr>
            <a:spLocks noChangeShapeType="1"/>
          </p:cNvSpPr>
          <p:nvPr/>
        </p:nvSpPr>
        <p:spPr bwMode="auto">
          <a:xfrm>
            <a:off x="1780480" y="4271119"/>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2" name="Rectangle 20"/>
          <p:cNvSpPr>
            <a:spLocks noChangeArrowheads="1"/>
          </p:cNvSpPr>
          <p:nvPr/>
        </p:nvSpPr>
        <p:spPr bwMode="auto">
          <a:xfrm>
            <a:off x="2005905" y="3283694"/>
            <a:ext cx="6850063" cy="112871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3" name="Rectangle 21"/>
          <p:cNvSpPr>
            <a:spLocks noChangeArrowheads="1"/>
          </p:cNvSpPr>
          <p:nvPr/>
        </p:nvSpPr>
        <p:spPr bwMode="auto">
          <a:xfrm>
            <a:off x="2005905" y="1628800"/>
            <a:ext cx="6850063" cy="113030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4" name="Rectangle 22"/>
          <p:cNvSpPr>
            <a:spLocks noChangeArrowheads="1"/>
          </p:cNvSpPr>
          <p:nvPr/>
        </p:nvSpPr>
        <p:spPr bwMode="auto">
          <a:xfrm>
            <a:off x="4628455" y="3496419"/>
            <a:ext cx="218489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目   的   地   址</a:t>
            </a:r>
          </a:p>
        </p:txBody>
      </p:sp>
      <p:sp>
        <p:nvSpPr>
          <p:cNvPr id="25" name="Rectangle 23"/>
          <p:cNvSpPr>
            <a:spLocks noChangeArrowheads="1"/>
          </p:cNvSpPr>
          <p:nvPr/>
        </p:nvSpPr>
        <p:spPr bwMode="auto">
          <a:xfrm>
            <a:off x="4822130" y="1802557"/>
            <a:ext cx="162063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源   地   址</a:t>
            </a:r>
          </a:p>
        </p:txBody>
      </p:sp>
      <p:sp>
        <p:nvSpPr>
          <p:cNvPr id="26" name="Line 24"/>
          <p:cNvSpPr>
            <a:spLocks noChangeShapeType="1"/>
          </p:cNvSpPr>
          <p:nvPr/>
        </p:nvSpPr>
        <p:spPr bwMode="auto">
          <a:xfrm>
            <a:off x="7257355" y="886569"/>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7" name="Rectangle 25"/>
          <p:cNvSpPr>
            <a:spLocks noChangeArrowheads="1"/>
          </p:cNvSpPr>
          <p:nvPr/>
        </p:nvSpPr>
        <p:spPr bwMode="auto">
          <a:xfrm>
            <a:off x="5568255" y="919907"/>
            <a:ext cx="17552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下 一 个 首 部</a:t>
            </a:r>
          </a:p>
        </p:txBody>
      </p:sp>
      <p:sp>
        <p:nvSpPr>
          <p:cNvPr id="28" name="Rectangle 26"/>
          <p:cNvSpPr>
            <a:spLocks noChangeArrowheads="1"/>
          </p:cNvSpPr>
          <p:nvPr/>
        </p:nvSpPr>
        <p:spPr bwMode="auto">
          <a:xfrm>
            <a:off x="5766693" y="521444"/>
            <a:ext cx="166231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流     标     号</a:t>
            </a:r>
          </a:p>
        </p:txBody>
      </p:sp>
      <p:sp>
        <p:nvSpPr>
          <p:cNvPr id="29" name="Rectangle 27"/>
          <p:cNvSpPr>
            <a:spLocks noChangeArrowheads="1"/>
          </p:cNvSpPr>
          <p:nvPr/>
        </p:nvSpPr>
        <p:spPr bwMode="auto">
          <a:xfrm>
            <a:off x="4366518"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12</a:t>
            </a:r>
          </a:p>
        </p:txBody>
      </p:sp>
      <p:sp>
        <p:nvSpPr>
          <p:cNvPr id="30" name="Rectangle 28"/>
          <p:cNvSpPr>
            <a:spLocks noChangeArrowheads="1"/>
          </p:cNvSpPr>
          <p:nvPr/>
        </p:nvSpPr>
        <p:spPr bwMode="auto">
          <a:xfrm>
            <a:off x="2955230" y="521444"/>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通 信 量 类</a:t>
            </a:r>
          </a:p>
        </p:txBody>
      </p:sp>
      <p:sp>
        <p:nvSpPr>
          <p:cNvPr id="31" name="Rectangle 29"/>
          <p:cNvSpPr>
            <a:spLocks noChangeArrowheads="1"/>
          </p:cNvSpPr>
          <p:nvPr/>
        </p:nvSpPr>
        <p:spPr bwMode="auto">
          <a:xfrm>
            <a:off x="4799905" y="2137519"/>
            <a:ext cx="17104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a:t>
            </a:r>
            <a:r>
              <a:rPr kumimoji="1" lang="en-US" altLang="zh-CN" sz="2400" b="1" dirty="0">
                <a:solidFill>
                  <a:srgbClr val="0000CC"/>
                </a:solidFill>
                <a:latin typeface="+mn-lt"/>
                <a:ea typeface="黑体" pitchFamily="2" charset="-122"/>
              </a:rPr>
              <a:t>128 </a:t>
            </a:r>
            <a:r>
              <a:rPr kumimoji="1" lang="zh-CN" altLang="en-US" sz="2400" b="1" dirty="0">
                <a:solidFill>
                  <a:srgbClr val="0000CC"/>
                </a:solidFill>
                <a:latin typeface="+mn-lt"/>
                <a:ea typeface="黑体" pitchFamily="2" charset="-122"/>
              </a:rPr>
              <a:t>位）</a:t>
            </a:r>
          </a:p>
        </p:txBody>
      </p:sp>
      <p:sp>
        <p:nvSpPr>
          <p:cNvPr id="32" name="Rectangle 30"/>
          <p:cNvSpPr>
            <a:spLocks noChangeArrowheads="1"/>
          </p:cNvSpPr>
          <p:nvPr/>
        </p:nvSpPr>
        <p:spPr bwMode="auto">
          <a:xfrm>
            <a:off x="4817368" y="3833996"/>
            <a:ext cx="17104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a:t>
            </a:r>
            <a:r>
              <a:rPr kumimoji="1" lang="en-US" altLang="zh-CN" sz="2400" b="1" dirty="0">
                <a:solidFill>
                  <a:srgbClr val="0000CC"/>
                </a:solidFill>
                <a:latin typeface="+mn-lt"/>
                <a:ea typeface="黑体" pitchFamily="2" charset="-122"/>
              </a:rPr>
              <a:t>128 </a:t>
            </a:r>
            <a:r>
              <a:rPr kumimoji="1" lang="zh-CN" altLang="en-US" sz="2400" b="1" dirty="0">
                <a:solidFill>
                  <a:srgbClr val="0000CC"/>
                </a:solidFill>
                <a:latin typeface="+mn-lt"/>
                <a:ea typeface="黑体" pitchFamily="2" charset="-122"/>
              </a:rPr>
              <a:t>位）</a:t>
            </a:r>
          </a:p>
        </p:txBody>
      </p:sp>
      <p:sp>
        <p:nvSpPr>
          <p:cNvPr id="33" name="Rectangle 31"/>
          <p:cNvSpPr>
            <a:spLocks noChangeArrowheads="1"/>
          </p:cNvSpPr>
          <p:nvPr/>
        </p:nvSpPr>
        <p:spPr bwMode="auto">
          <a:xfrm>
            <a:off x="2494855" y="911969"/>
            <a:ext cx="24365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有  效  载  荷  长  度</a:t>
            </a:r>
          </a:p>
        </p:txBody>
      </p:sp>
      <p:sp>
        <p:nvSpPr>
          <p:cNvPr id="34" name="Rectangle 32"/>
          <p:cNvSpPr>
            <a:spLocks noChangeArrowheads="1"/>
          </p:cNvSpPr>
          <p:nvPr/>
        </p:nvSpPr>
        <p:spPr bwMode="auto">
          <a:xfrm>
            <a:off x="7541518" y="931019"/>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跳 数 限 制</a:t>
            </a:r>
          </a:p>
        </p:txBody>
      </p:sp>
      <p:sp>
        <p:nvSpPr>
          <p:cNvPr id="35" name="Line 33"/>
          <p:cNvSpPr>
            <a:spLocks noChangeShapeType="1"/>
          </p:cNvSpPr>
          <p:nvPr/>
        </p:nvSpPr>
        <p:spPr bwMode="auto">
          <a:xfrm>
            <a:off x="4504630" y="505569"/>
            <a:ext cx="6350" cy="382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6" name="Rectangle 34"/>
          <p:cNvSpPr>
            <a:spLocks noChangeArrowheads="1"/>
          </p:cNvSpPr>
          <p:nvPr/>
        </p:nvSpPr>
        <p:spPr bwMode="auto">
          <a:xfrm>
            <a:off x="7152580"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24</a:t>
            </a:r>
          </a:p>
        </p:txBody>
      </p:sp>
      <p:sp>
        <p:nvSpPr>
          <p:cNvPr id="41" name="AutoShape 39"/>
          <p:cNvSpPr>
            <a:spLocks/>
          </p:cNvSpPr>
          <p:nvPr/>
        </p:nvSpPr>
        <p:spPr bwMode="auto">
          <a:xfrm>
            <a:off x="1474093" y="538907"/>
            <a:ext cx="228600" cy="4162425"/>
          </a:xfrm>
          <a:prstGeom prst="leftBrace">
            <a:avLst>
              <a:gd name="adj1" fmla="val 15173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 name="Rectangle 40"/>
          <p:cNvSpPr>
            <a:spLocks noChangeArrowheads="1"/>
          </p:cNvSpPr>
          <p:nvPr/>
        </p:nvSpPr>
        <p:spPr bwMode="auto">
          <a:xfrm>
            <a:off x="200472" y="2150219"/>
            <a:ext cx="1240725" cy="1013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2000" b="1" dirty="0">
                <a:solidFill>
                  <a:srgbClr val="0000CC"/>
                </a:solidFill>
                <a:latin typeface="+mn-lt"/>
                <a:ea typeface="黑体" pitchFamily="2" charset="-122"/>
              </a:rPr>
              <a:t>IPv6 </a:t>
            </a:r>
            <a:r>
              <a:rPr kumimoji="1" lang="zh-CN" altLang="en-US" sz="2000" b="1" dirty="0">
                <a:solidFill>
                  <a:srgbClr val="0000CC"/>
                </a:solidFill>
                <a:latin typeface="+mn-lt"/>
                <a:ea typeface="黑体" pitchFamily="2" charset="-122"/>
              </a:rPr>
              <a:t>的</a:t>
            </a:r>
          </a:p>
          <a:p>
            <a:pPr algn="ctr" defTabSz="762000" eaLnBrk="0" hangingPunct="0"/>
            <a:r>
              <a:rPr kumimoji="1" lang="zh-CN" altLang="en-US" sz="2000" b="1" dirty="0">
                <a:solidFill>
                  <a:srgbClr val="0000CC"/>
                </a:solidFill>
                <a:latin typeface="+mn-lt"/>
                <a:ea typeface="黑体" pitchFamily="2" charset="-122"/>
              </a:rPr>
              <a:t>基本首部</a:t>
            </a:r>
          </a:p>
          <a:p>
            <a:pPr algn="ctr" defTabSz="762000" eaLnBrk="0" hangingPunct="0"/>
            <a:r>
              <a:rPr kumimoji="1" lang="zh-CN" altLang="en-US" sz="2000" b="1" dirty="0">
                <a:solidFill>
                  <a:srgbClr val="0000CC"/>
                </a:solidFill>
                <a:latin typeface="+mn-lt"/>
                <a:ea typeface="黑体" pitchFamily="2" charset="-122"/>
              </a:rPr>
              <a:t>（</a:t>
            </a:r>
            <a:r>
              <a:rPr kumimoji="1" lang="en-US" altLang="zh-CN" sz="2000" b="1" dirty="0">
                <a:solidFill>
                  <a:srgbClr val="0000CC"/>
                </a:solidFill>
                <a:latin typeface="+mn-lt"/>
                <a:ea typeface="黑体" pitchFamily="2" charset="-122"/>
              </a:rPr>
              <a:t>40 B</a:t>
            </a:r>
            <a:r>
              <a:rPr kumimoji="1" lang="zh-CN" altLang="en-US" sz="2000" b="1" dirty="0">
                <a:solidFill>
                  <a:srgbClr val="0000CC"/>
                </a:solidFill>
                <a:latin typeface="+mn-lt"/>
                <a:ea typeface="黑体" pitchFamily="2" charset="-122"/>
              </a:rPr>
              <a:t>）</a:t>
            </a:r>
          </a:p>
        </p:txBody>
      </p:sp>
      <p:sp>
        <p:nvSpPr>
          <p:cNvPr id="39" name="Rectangle 37"/>
          <p:cNvSpPr>
            <a:spLocks noChangeArrowheads="1"/>
          </p:cNvSpPr>
          <p:nvPr/>
        </p:nvSpPr>
        <p:spPr bwMode="auto">
          <a:xfrm>
            <a:off x="2686942" y="476672"/>
            <a:ext cx="1834009" cy="41910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Text Box 38"/>
          <p:cNvSpPr txBox="1">
            <a:spLocks noChangeArrowheads="1"/>
          </p:cNvSpPr>
          <p:nvPr/>
        </p:nvSpPr>
        <p:spPr bwMode="auto">
          <a:xfrm>
            <a:off x="975123" y="4797152"/>
            <a:ext cx="8368506"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nSpc>
                <a:spcPct val="110000"/>
              </a:lnSpc>
              <a:defRPr sz="2400" b="1">
                <a:solidFill>
                  <a:srgbClr val="000099"/>
                </a:solidFill>
                <a:latin typeface="+mn-lt"/>
                <a:ea typeface="黑体" pitchFamily="2" charset="-122"/>
              </a:defRPr>
            </a:lvl1pPr>
          </a:lstStyle>
          <a:p>
            <a:r>
              <a:rPr lang="zh-CN" altLang="en-US" dirty="0"/>
              <a:t>通信量类</a:t>
            </a:r>
            <a:r>
              <a:rPr lang="en-US" altLang="zh-CN" dirty="0"/>
              <a:t>(traffic class)—— 8 </a:t>
            </a:r>
            <a:r>
              <a:rPr lang="zh-CN" altLang="en-US" dirty="0"/>
              <a:t>位。这是为了区分不同的 </a:t>
            </a:r>
            <a:r>
              <a:rPr lang="en-US" altLang="zh-CN" dirty="0"/>
              <a:t>IPv6 </a:t>
            </a:r>
            <a:r>
              <a:rPr lang="zh-CN" altLang="en-US" dirty="0"/>
              <a:t>数据报的类别或优先级。目前正在进行不同的通信量类性能的实验。 </a:t>
            </a:r>
          </a:p>
        </p:txBody>
      </p:sp>
    </p:spTree>
    <p:extLst>
      <p:ext uri="{BB962C8B-B14F-4D97-AF65-F5344CB8AC3E}">
        <p14:creationId xmlns:p14="http://schemas.microsoft.com/office/powerpoint/2010/main" val="20678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778893" y="505569"/>
            <a:ext cx="7289800" cy="4237038"/>
          </a:xfrm>
          <a:prstGeom prst="rect">
            <a:avLst/>
          </a:prstGeom>
          <a:solidFill>
            <a:srgbClr val="FFFF99"/>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 name="Line 3"/>
          <p:cNvSpPr>
            <a:spLocks noChangeShapeType="1"/>
          </p:cNvSpPr>
          <p:nvPr/>
        </p:nvSpPr>
        <p:spPr bwMode="auto">
          <a:xfrm>
            <a:off x="1786830" y="886569"/>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 name="Line 4"/>
          <p:cNvSpPr>
            <a:spLocks noChangeShapeType="1"/>
          </p:cNvSpPr>
          <p:nvPr/>
        </p:nvSpPr>
        <p:spPr bwMode="auto">
          <a:xfrm>
            <a:off x="2686943" y="507157"/>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7" name="Line 5"/>
          <p:cNvSpPr>
            <a:spLocks noChangeShapeType="1"/>
          </p:cNvSpPr>
          <p:nvPr/>
        </p:nvSpPr>
        <p:spPr bwMode="auto">
          <a:xfrm>
            <a:off x="5426968" y="886569"/>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 name="Rectangle 6"/>
          <p:cNvSpPr>
            <a:spLocks noChangeArrowheads="1"/>
          </p:cNvSpPr>
          <p:nvPr/>
        </p:nvSpPr>
        <p:spPr bwMode="auto">
          <a:xfrm>
            <a:off x="1702693" y="116632"/>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a:t>
            </a:r>
          </a:p>
        </p:txBody>
      </p:sp>
      <p:sp>
        <p:nvSpPr>
          <p:cNvPr id="9" name="Rectangle 7"/>
          <p:cNvSpPr>
            <a:spLocks noChangeArrowheads="1"/>
          </p:cNvSpPr>
          <p:nvPr/>
        </p:nvSpPr>
        <p:spPr bwMode="auto">
          <a:xfrm>
            <a:off x="2605980" y="116632"/>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4</a:t>
            </a:r>
          </a:p>
        </p:txBody>
      </p:sp>
      <p:sp>
        <p:nvSpPr>
          <p:cNvPr id="10" name="Rectangle 8"/>
          <p:cNvSpPr>
            <a:spLocks noChangeArrowheads="1"/>
          </p:cNvSpPr>
          <p:nvPr/>
        </p:nvSpPr>
        <p:spPr bwMode="auto">
          <a:xfrm>
            <a:off x="5336480"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16</a:t>
            </a:r>
          </a:p>
        </p:txBody>
      </p:sp>
      <p:sp>
        <p:nvSpPr>
          <p:cNvPr id="11" name="Rectangle 9"/>
          <p:cNvSpPr>
            <a:spLocks noChangeArrowheads="1"/>
          </p:cNvSpPr>
          <p:nvPr/>
        </p:nvSpPr>
        <p:spPr bwMode="auto">
          <a:xfrm>
            <a:off x="8733730"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31</a:t>
            </a:r>
          </a:p>
        </p:txBody>
      </p:sp>
      <p:sp>
        <p:nvSpPr>
          <p:cNvPr id="12" name="Rectangle 10"/>
          <p:cNvSpPr>
            <a:spLocks noChangeArrowheads="1"/>
          </p:cNvSpPr>
          <p:nvPr/>
        </p:nvSpPr>
        <p:spPr bwMode="auto">
          <a:xfrm>
            <a:off x="1897955" y="521444"/>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版 本</a:t>
            </a:r>
          </a:p>
        </p:txBody>
      </p:sp>
      <p:sp>
        <p:nvSpPr>
          <p:cNvPr id="13" name="Rectangle 11"/>
          <p:cNvSpPr>
            <a:spLocks noChangeArrowheads="1"/>
          </p:cNvSpPr>
          <p:nvPr/>
        </p:nvSpPr>
        <p:spPr bwMode="auto">
          <a:xfrm>
            <a:off x="1085155" y="11663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位</a:t>
            </a:r>
          </a:p>
        </p:txBody>
      </p:sp>
      <p:sp>
        <p:nvSpPr>
          <p:cNvPr id="14" name="Line 12"/>
          <p:cNvSpPr>
            <a:spLocks noChangeShapeType="1"/>
          </p:cNvSpPr>
          <p:nvPr/>
        </p:nvSpPr>
        <p:spPr bwMode="auto">
          <a:xfrm>
            <a:off x="1778893" y="1308844"/>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5" name="Line 13"/>
          <p:cNvSpPr>
            <a:spLocks noChangeShapeType="1"/>
          </p:cNvSpPr>
          <p:nvPr/>
        </p:nvSpPr>
        <p:spPr bwMode="auto">
          <a:xfrm>
            <a:off x="1780480" y="1731119"/>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6" name="Line 14"/>
          <p:cNvSpPr>
            <a:spLocks noChangeShapeType="1"/>
          </p:cNvSpPr>
          <p:nvPr/>
        </p:nvSpPr>
        <p:spPr bwMode="auto">
          <a:xfrm>
            <a:off x="1780480" y="2154982"/>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7" name="Line 15"/>
          <p:cNvSpPr>
            <a:spLocks noChangeShapeType="1"/>
          </p:cNvSpPr>
          <p:nvPr/>
        </p:nvSpPr>
        <p:spPr bwMode="auto">
          <a:xfrm>
            <a:off x="1780480" y="2578844"/>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8" name="Line 16"/>
          <p:cNvSpPr>
            <a:spLocks noChangeShapeType="1"/>
          </p:cNvSpPr>
          <p:nvPr/>
        </p:nvSpPr>
        <p:spPr bwMode="auto">
          <a:xfrm>
            <a:off x="1780480" y="3002707"/>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9" name="Line 17"/>
          <p:cNvSpPr>
            <a:spLocks noChangeShapeType="1"/>
          </p:cNvSpPr>
          <p:nvPr/>
        </p:nvSpPr>
        <p:spPr bwMode="auto">
          <a:xfrm>
            <a:off x="1780480" y="3424982"/>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0" name="Line 18"/>
          <p:cNvSpPr>
            <a:spLocks noChangeShapeType="1"/>
          </p:cNvSpPr>
          <p:nvPr/>
        </p:nvSpPr>
        <p:spPr bwMode="auto">
          <a:xfrm>
            <a:off x="1780480" y="3848844"/>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1" name="Line 19"/>
          <p:cNvSpPr>
            <a:spLocks noChangeShapeType="1"/>
          </p:cNvSpPr>
          <p:nvPr/>
        </p:nvSpPr>
        <p:spPr bwMode="auto">
          <a:xfrm>
            <a:off x="1780480" y="4271119"/>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2" name="Rectangle 20"/>
          <p:cNvSpPr>
            <a:spLocks noChangeArrowheads="1"/>
          </p:cNvSpPr>
          <p:nvPr/>
        </p:nvSpPr>
        <p:spPr bwMode="auto">
          <a:xfrm>
            <a:off x="2005905" y="3283694"/>
            <a:ext cx="6850063" cy="112871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3" name="Rectangle 21"/>
          <p:cNvSpPr>
            <a:spLocks noChangeArrowheads="1"/>
          </p:cNvSpPr>
          <p:nvPr/>
        </p:nvSpPr>
        <p:spPr bwMode="auto">
          <a:xfrm>
            <a:off x="2005905" y="1628800"/>
            <a:ext cx="6850063" cy="113030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4" name="Rectangle 22"/>
          <p:cNvSpPr>
            <a:spLocks noChangeArrowheads="1"/>
          </p:cNvSpPr>
          <p:nvPr/>
        </p:nvSpPr>
        <p:spPr bwMode="auto">
          <a:xfrm>
            <a:off x="4628455" y="3496419"/>
            <a:ext cx="218489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目   的   地   址</a:t>
            </a:r>
          </a:p>
        </p:txBody>
      </p:sp>
      <p:sp>
        <p:nvSpPr>
          <p:cNvPr id="25" name="Rectangle 23"/>
          <p:cNvSpPr>
            <a:spLocks noChangeArrowheads="1"/>
          </p:cNvSpPr>
          <p:nvPr/>
        </p:nvSpPr>
        <p:spPr bwMode="auto">
          <a:xfrm>
            <a:off x="4822130" y="1802557"/>
            <a:ext cx="162063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源   地   址</a:t>
            </a:r>
          </a:p>
        </p:txBody>
      </p:sp>
      <p:sp>
        <p:nvSpPr>
          <p:cNvPr id="26" name="Line 24"/>
          <p:cNvSpPr>
            <a:spLocks noChangeShapeType="1"/>
          </p:cNvSpPr>
          <p:nvPr/>
        </p:nvSpPr>
        <p:spPr bwMode="auto">
          <a:xfrm>
            <a:off x="7257355" y="886569"/>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7" name="Rectangle 25"/>
          <p:cNvSpPr>
            <a:spLocks noChangeArrowheads="1"/>
          </p:cNvSpPr>
          <p:nvPr/>
        </p:nvSpPr>
        <p:spPr bwMode="auto">
          <a:xfrm>
            <a:off x="5568255" y="919907"/>
            <a:ext cx="17552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下 一 个 首 部</a:t>
            </a:r>
          </a:p>
        </p:txBody>
      </p:sp>
      <p:sp>
        <p:nvSpPr>
          <p:cNvPr id="28" name="Rectangle 26"/>
          <p:cNvSpPr>
            <a:spLocks noChangeArrowheads="1"/>
          </p:cNvSpPr>
          <p:nvPr/>
        </p:nvSpPr>
        <p:spPr bwMode="auto">
          <a:xfrm>
            <a:off x="5766693" y="521444"/>
            <a:ext cx="166231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流     标     号</a:t>
            </a:r>
          </a:p>
        </p:txBody>
      </p:sp>
      <p:sp>
        <p:nvSpPr>
          <p:cNvPr id="29" name="Rectangle 27"/>
          <p:cNvSpPr>
            <a:spLocks noChangeArrowheads="1"/>
          </p:cNvSpPr>
          <p:nvPr/>
        </p:nvSpPr>
        <p:spPr bwMode="auto">
          <a:xfrm>
            <a:off x="4366518"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12</a:t>
            </a:r>
          </a:p>
        </p:txBody>
      </p:sp>
      <p:sp>
        <p:nvSpPr>
          <p:cNvPr id="30" name="Rectangle 28"/>
          <p:cNvSpPr>
            <a:spLocks noChangeArrowheads="1"/>
          </p:cNvSpPr>
          <p:nvPr/>
        </p:nvSpPr>
        <p:spPr bwMode="auto">
          <a:xfrm>
            <a:off x="2955230" y="521444"/>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通 信 量 类</a:t>
            </a:r>
          </a:p>
        </p:txBody>
      </p:sp>
      <p:sp>
        <p:nvSpPr>
          <p:cNvPr id="31" name="Rectangle 29"/>
          <p:cNvSpPr>
            <a:spLocks noChangeArrowheads="1"/>
          </p:cNvSpPr>
          <p:nvPr/>
        </p:nvSpPr>
        <p:spPr bwMode="auto">
          <a:xfrm>
            <a:off x="4799905" y="2137519"/>
            <a:ext cx="17104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a:t>
            </a:r>
            <a:r>
              <a:rPr kumimoji="1" lang="en-US" altLang="zh-CN" sz="2400" b="1" dirty="0">
                <a:solidFill>
                  <a:srgbClr val="0000CC"/>
                </a:solidFill>
                <a:latin typeface="+mn-lt"/>
                <a:ea typeface="黑体" pitchFamily="2" charset="-122"/>
              </a:rPr>
              <a:t>128 </a:t>
            </a:r>
            <a:r>
              <a:rPr kumimoji="1" lang="zh-CN" altLang="en-US" sz="2400" b="1" dirty="0">
                <a:solidFill>
                  <a:srgbClr val="0000CC"/>
                </a:solidFill>
                <a:latin typeface="+mn-lt"/>
                <a:ea typeface="黑体" pitchFamily="2" charset="-122"/>
              </a:rPr>
              <a:t>位）</a:t>
            </a:r>
          </a:p>
        </p:txBody>
      </p:sp>
      <p:sp>
        <p:nvSpPr>
          <p:cNvPr id="32" name="Rectangle 30"/>
          <p:cNvSpPr>
            <a:spLocks noChangeArrowheads="1"/>
          </p:cNvSpPr>
          <p:nvPr/>
        </p:nvSpPr>
        <p:spPr bwMode="auto">
          <a:xfrm>
            <a:off x="4817368" y="3833996"/>
            <a:ext cx="17104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a:t>
            </a:r>
            <a:r>
              <a:rPr kumimoji="1" lang="en-US" altLang="zh-CN" sz="2400" b="1" dirty="0">
                <a:solidFill>
                  <a:srgbClr val="0000CC"/>
                </a:solidFill>
                <a:latin typeface="+mn-lt"/>
                <a:ea typeface="黑体" pitchFamily="2" charset="-122"/>
              </a:rPr>
              <a:t>128 </a:t>
            </a:r>
            <a:r>
              <a:rPr kumimoji="1" lang="zh-CN" altLang="en-US" sz="2400" b="1" dirty="0">
                <a:solidFill>
                  <a:srgbClr val="0000CC"/>
                </a:solidFill>
                <a:latin typeface="+mn-lt"/>
                <a:ea typeface="黑体" pitchFamily="2" charset="-122"/>
              </a:rPr>
              <a:t>位）</a:t>
            </a:r>
          </a:p>
        </p:txBody>
      </p:sp>
      <p:sp>
        <p:nvSpPr>
          <p:cNvPr id="33" name="Rectangle 31"/>
          <p:cNvSpPr>
            <a:spLocks noChangeArrowheads="1"/>
          </p:cNvSpPr>
          <p:nvPr/>
        </p:nvSpPr>
        <p:spPr bwMode="auto">
          <a:xfrm>
            <a:off x="2494855" y="911969"/>
            <a:ext cx="24365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有  效  载  荷  长  度</a:t>
            </a:r>
          </a:p>
        </p:txBody>
      </p:sp>
      <p:sp>
        <p:nvSpPr>
          <p:cNvPr id="34" name="Rectangle 32"/>
          <p:cNvSpPr>
            <a:spLocks noChangeArrowheads="1"/>
          </p:cNvSpPr>
          <p:nvPr/>
        </p:nvSpPr>
        <p:spPr bwMode="auto">
          <a:xfrm>
            <a:off x="7541518" y="931019"/>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跳 数 限 制</a:t>
            </a:r>
          </a:p>
        </p:txBody>
      </p:sp>
      <p:sp>
        <p:nvSpPr>
          <p:cNvPr id="35" name="Line 33"/>
          <p:cNvSpPr>
            <a:spLocks noChangeShapeType="1"/>
          </p:cNvSpPr>
          <p:nvPr/>
        </p:nvSpPr>
        <p:spPr bwMode="auto">
          <a:xfrm>
            <a:off x="4504630" y="505569"/>
            <a:ext cx="6350" cy="382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6" name="Rectangle 34"/>
          <p:cNvSpPr>
            <a:spLocks noChangeArrowheads="1"/>
          </p:cNvSpPr>
          <p:nvPr/>
        </p:nvSpPr>
        <p:spPr bwMode="auto">
          <a:xfrm>
            <a:off x="7152580"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24</a:t>
            </a:r>
          </a:p>
        </p:txBody>
      </p:sp>
      <p:sp>
        <p:nvSpPr>
          <p:cNvPr id="41" name="AutoShape 39"/>
          <p:cNvSpPr>
            <a:spLocks/>
          </p:cNvSpPr>
          <p:nvPr/>
        </p:nvSpPr>
        <p:spPr bwMode="auto">
          <a:xfrm>
            <a:off x="1474093" y="538907"/>
            <a:ext cx="228600" cy="4162425"/>
          </a:xfrm>
          <a:prstGeom prst="leftBrace">
            <a:avLst>
              <a:gd name="adj1" fmla="val 15173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 name="Rectangle 40"/>
          <p:cNvSpPr>
            <a:spLocks noChangeArrowheads="1"/>
          </p:cNvSpPr>
          <p:nvPr/>
        </p:nvSpPr>
        <p:spPr bwMode="auto">
          <a:xfrm>
            <a:off x="200472" y="2150219"/>
            <a:ext cx="1240725" cy="1013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2000" b="1" dirty="0">
                <a:solidFill>
                  <a:srgbClr val="0000CC"/>
                </a:solidFill>
                <a:latin typeface="+mn-lt"/>
                <a:ea typeface="黑体" pitchFamily="2" charset="-122"/>
              </a:rPr>
              <a:t>IPv6 </a:t>
            </a:r>
            <a:r>
              <a:rPr kumimoji="1" lang="zh-CN" altLang="en-US" sz="2000" b="1" dirty="0">
                <a:solidFill>
                  <a:srgbClr val="0000CC"/>
                </a:solidFill>
                <a:latin typeface="+mn-lt"/>
                <a:ea typeface="黑体" pitchFamily="2" charset="-122"/>
              </a:rPr>
              <a:t>的</a:t>
            </a:r>
          </a:p>
          <a:p>
            <a:pPr algn="ctr" defTabSz="762000" eaLnBrk="0" hangingPunct="0"/>
            <a:r>
              <a:rPr kumimoji="1" lang="zh-CN" altLang="en-US" sz="2000" b="1" dirty="0">
                <a:solidFill>
                  <a:srgbClr val="0000CC"/>
                </a:solidFill>
                <a:latin typeface="+mn-lt"/>
                <a:ea typeface="黑体" pitchFamily="2" charset="-122"/>
              </a:rPr>
              <a:t>基本首部</a:t>
            </a:r>
          </a:p>
          <a:p>
            <a:pPr algn="ctr" defTabSz="762000" eaLnBrk="0" hangingPunct="0"/>
            <a:r>
              <a:rPr kumimoji="1" lang="zh-CN" altLang="en-US" sz="2000" b="1" dirty="0">
                <a:solidFill>
                  <a:srgbClr val="0000CC"/>
                </a:solidFill>
                <a:latin typeface="+mn-lt"/>
                <a:ea typeface="黑体" pitchFamily="2" charset="-122"/>
              </a:rPr>
              <a:t>（</a:t>
            </a:r>
            <a:r>
              <a:rPr kumimoji="1" lang="en-US" altLang="zh-CN" sz="2000" b="1" dirty="0">
                <a:solidFill>
                  <a:srgbClr val="0000CC"/>
                </a:solidFill>
                <a:latin typeface="+mn-lt"/>
                <a:ea typeface="黑体" pitchFamily="2" charset="-122"/>
              </a:rPr>
              <a:t>40 B</a:t>
            </a:r>
            <a:r>
              <a:rPr kumimoji="1" lang="zh-CN" altLang="en-US" sz="2000" b="1" dirty="0">
                <a:solidFill>
                  <a:srgbClr val="0000CC"/>
                </a:solidFill>
                <a:latin typeface="+mn-lt"/>
                <a:ea typeface="黑体" pitchFamily="2" charset="-122"/>
              </a:rPr>
              <a:t>）</a:t>
            </a:r>
          </a:p>
        </p:txBody>
      </p:sp>
      <p:sp>
        <p:nvSpPr>
          <p:cNvPr id="43" name="Rectangle 37"/>
          <p:cNvSpPr>
            <a:spLocks noChangeArrowheads="1"/>
          </p:cNvSpPr>
          <p:nvPr/>
        </p:nvSpPr>
        <p:spPr bwMode="auto">
          <a:xfrm>
            <a:off x="4504630" y="493713"/>
            <a:ext cx="4552826" cy="41910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Text Box 38"/>
          <p:cNvSpPr txBox="1">
            <a:spLocks noChangeArrowheads="1"/>
          </p:cNvSpPr>
          <p:nvPr/>
        </p:nvSpPr>
        <p:spPr bwMode="auto">
          <a:xfrm>
            <a:off x="964850" y="4789484"/>
            <a:ext cx="8452646" cy="1735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nSpc>
                <a:spcPct val="110000"/>
              </a:lnSpc>
              <a:defRPr sz="2400" b="1">
                <a:solidFill>
                  <a:srgbClr val="000099"/>
                </a:solidFill>
                <a:latin typeface="+mn-lt"/>
                <a:ea typeface="黑体" pitchFamily="2" charset="-122"/>
              </a:defRPr>
            </a:lvl1pPr>
          </a:lstStyle>
          <a:p>
            <a:r>
              <a:rPr lang="zh-CN" altLang="en-US" dirty="0"/>
              <a:t>流标号</a:t>
            </a:r>
            <a:r>
              <a:rPr lang="en-US" altLang="zh-CN" dirty="0"/>
              <a:t>(flow label)—— 20 </a:t>
            </a:r>
            <a:r>
              <a:rPr lang="zh-CN" altLang="en-US" dirty="0"/>
              <a:t>位。 “流”是互联网络上从特定源点到特定终点的一系列数据报， “流”所经过的路径上的路由器都保证指明的服务质量。所有属于同一个流的数据报都具有同样的流标号。 </a:t>
            </a:r>
          </a:p>
        </p:txBody>
      </p:sp>
    </p:spTree>
    <p:extLst>
      <p:ext uri="{BB962C8B-B14F-4D97-AF65-F5344CB8AC3E}">
        <p14:creationId xmlns:p14="http://schemas.microsoft.com/office/powerpoint/2010/main" val="339727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4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778893" y="505569"/>
            <a:ext cx="7289800" cy="4237038"/>
          </a:xfrm>
          <a:prstGeom prst="rect">
            <a:avLst/>
          </a:prstGeom>
          <a:solidFill>
            <a:srgbClr val="FFFF99"/>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 name="Line 3"/>
          <p:cNvSpPr>
            <a:spLocks noChangeShapeType="1"/>
          </p:cNvSpPr>
          <p:nvPr/>
        </p:nvSpPr>
        <p:spPr bwMode="auto">
          <a:xfrm>
            <a:off x="1786830" y="886569"/>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 name="Line 4"/>
          <p:cNvSpPr>
            <a:spLocks noChangeShapeType="1"/>
          </p:cNvSpPr>
          <p:nvPr/>
        </p:nvSpPr>
        <p:spPr bwMode="auto">
          <a:xfrm>
            <a:off x="2686943" y="507157"/>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7" name="Line 5"/>
          <p:cNvSpPr>
            <a:spLocks noChangeShapeType="1"/>
          </p:cNvSpPr>
          <p:nvPr/>
        </p:nvSpPr>
        <p:spPr bwMode="auto">
          <a:xfrm>
            <a:off x="5426968" y="886569"/>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 name="Rectangle 6"/>
          <p:cNvSpPr>
            <a:spLocks noChangeArrowheads="1"/>
          </p:cNvSpPr>
          <p:nvPr/>
        </p:nvSpPr>
        <p:spPr bwMode="auto">
          <a:xfrm>
            <a:off x="1702693" y="116632"/>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a:t>
            </a:r>
          </a:p>
        </p:txBody>
      </p:sp>
      <p:sp>
        <p:nvSpPr>
          <p:cNvPr id="9" name="Rectangle 7"/>
          <p:cNvSpPr>
            <a:spLocks noChangeArrowheads="1"/>
          </p:cNvSpPr>
          <p:nvPr/>
        </p:nvSpPr>
        <p:spPr bwMode="auto">
          <a:xfrm>
            <a:off x="2605980" y="116632"/>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4</a:t>
            </a:r>
          </a:p>
        </p:txBody>
      </p:sp>
      <p:sp>
        <p:nvSpPr>
          <p:cNvPr id="10" name="Rectangle 8"/>
          <p:cNvSpPr>
            <a:spLocks noChangeArrowheads="1"/>
          </p:cNvSpPr>
          <p:nvPr/>
        </p:nvSpPr>
        <p:spPr bwMode="auto">
          <a:xfrm>
            <a:off x="5336480"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16</a:t>
            </a:r>
          </a:p>
        </p:txBody>
      </p:sp>
      <p:sp>
        <p:nvSpPr>
          <p:cNvPr id="11" name="Rectangle 9"/>
          <p:cNvSpPr>
            <a:spLocks noChangeArrowheads="1"/>
          </p:cNvSpPr>
          <p:nvPr/>
        </p:nvSpPr>
        <p:spPr bwMode="auto">
          <a:xfrm>
            <a:off x="8733730"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31</a:t>
            </a:r>
          </a:p>
        </p:txBody>
      </p:sp>
      <p:sp>
        <p:nvSpPr>
          <p:cNvPr id="12" name="Rectangle 10"/>
          <p:cNvSpPr>
            <a:spLocks noChangeArrowheads="1"/>
          </p:cNvSpPr>
          <p:nvPr/>
        </p:nvSpPr>
        <p:spPr bwMode="auto">
          <a:xfrm>
            <a:off x="1897955" y="521444"/>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版 本</a:t>
            </a:r>
          </a:p>
        </p:txBody>
      </p:sp>
      <p:sp>
        <p:nvSpPr>
          <p:cNvPr id="13" name="Rectangle 11"/>
          <p:cNvSpPr>
            <a:spLocks noChangeArrowheads="1"/>
          </p:cNvSpPr>
          <p:nvPr/>
        </p:nvSpPr>
        <p:spPr bwMode="auto">
          <a:xfrm>
            <a:off x="1085155" y="11663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位</a:t>
            </a:r>
          </a:p>
        </p:txBody>
      </p:sp>
      <p:sp>
        <p:nvSpPr>
          <p:cNvPr id="14" name="Line 12"/>
          <p:cNvSpPr>
            <a:spLocks noChangeShapeType="1"/>
          </p:cNvSpPr>
          <p:nvPr/>
        </p:nvSpPr>
        <p:spPr bwMode="auto">
          <a:xfrm>
            <a:off x="1778893" y="1308844"/>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5" name="Line 13"/>
          <p:cNvSpPr>
            <a:spLocks noChangeShapeType="1"/>
          </p:cNvSpPr>
          <p:nvPr/>
        </p:nvSpPr>
        <p:spPr bwMode="auto">
          <a:xfrm>
            <a:off x="1780480" y="1731119"/>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6" name="Line 14"/>
          <p:cNvSpPr>
            <a:spLocks noChangeShapeType="1"/>
          </p:cNvSpPr>
          <p:nvPr/>
        </p:nvSpPr>
        <p:spPr bwMode="auto">
          <a:xfrm>
            <a:off x="1780480" y="2154982"/>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7" name="Line 15"/>
          <p:cNvSpPr>
            <a:spLocks noChangeShapeType="1"/>
          </p:cNvSpPr>
          <p:nvPr/>
        </p:nvSpPr>
        <p:spPr bwMode="auto">
          <a:xfrm>
            <a:off x="1780480" y="2578844"/>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8" name="Line 16"/>
          <p:cNvSpPr>
            <a:spLocks noChangeShapeType="1"/>
          </p:cNvSpPr>
          <p:nvPr/>
        </p:nvSpPr>
        <p:spPr bwMode="auto">
          <a:xfrm>
            <a:off x="1780480" y="3002707"/>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9" name="Line 17"/>
          <p:cNvSpPr>
            <a:spLocks noChangeShapeType="1"/>
          </p:cNvSpPr>
          <p:nvPr/>
        </p:nvSpPr>
        <p:spPr bwMode="auto">
          <a:xfrm>
            <a:off x="1780480" y="3424982"/>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0" name="Line 18"/>
          <p:cNvSpPr>
            <a:spLocks noChangeShapeType="1"/>
          </p:cNvSpPr>
          <p:nvPr/>
        </p:nvSpPr>
        <p:spPr bwMode="auto">
          <a:xfrm>
            <a:off x="1780480" y="3848844"/>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1" name="Line 19"/>
          <p:cNvSpPr>
            <a:spLocks noChangeShapeType="1"/>
          </p:cNvSpPr>
          <p:nvPr/>
        </p:nvSpPr>
        <p:spPr bwMode="auto">
          <a:xfrm>
            <a:off x="1780480" y="4271119"/>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2" name="Rectangle 20"/>
          <p:cNvSpPr>
            <a:spLocks noChangeArrowheads="1"/>
          </p:cNvSpPr>
          <p:nvPr/>
        </p:nvSpPr>
        <p:spPr bwMode="auto">
          <a:xfrm>
            <a:off x="2005905" y="3283694"/>
            <a:ext cx="6850063" cy="112871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3" name="Rectangle 21"/>
          <p:cNvSpPr>
            <a:spLocks noChangeArrowheads="1"/>
          </p:cNvSpPr>
          <p:nvPr/>
        </p:nvSpPr>
        <p:spPr bwMode="auto">
          <a:xfrm>
            <a:off x="2005905" y="1628800"/>
            <a:ext cx="6850063" cy="113030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4" name="Rectangle 22"/>
          <p:cNvSpPr>
            <a:spLocks noChangeArrowheads="1"/>
          </p:cNvSpPr>
          <p:nvPr/>
        </p:nvSpPr>
        <p:spPr bwMode="auto">
          <a:xfrm>
            <a:off x="4628455" y="3496419"/>
            <a:ext cx="218489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目   的   地   址</a:t>
            </a:r>
          </a:p>
        </p:txBody>
      </p:sp>
      <p:sp>
        <p:nvSpPr>
          <p:cNvPr id="25" name="Rectangle 23"/>
          <p:cNvSpPr>
            <a:spLocks noChangeArrowheads="1"/>
          </p:cNvSpPr>
          <p:nvPr/>
        </p:nvSpPr>
        <p:spPr bwMode="auto">
          <a:xfrm>
            <a:off x="4822130" y="1802557"/>
            <a:ext cx="162063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源   地   址</a:t>
            </a:r>
          </a:p>
        </p:txBody>
      </p:sp>
      <p:sp>
        <p:nvSpPr>
          <p:cNvPr id="26" name="Line 24"/>
          <p:cNvSpPr>
            <a:spLocks noChangeShapeType="1"/>
          </p:cNvSpPr>
          <p:nvPr/>
        </p:nvSpPr>
        <p:spPr bwMode="auto">
          <a:xfrm>
            <a:off x="7257355" y="886569"/>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7" name="Rectangle 25"/>
          <p:cNvSpPr>
            <a:spLocks noChangeArrowheads="1"/>
          </p:cNvSpPr>
          <p:nvPr/>
        </p:nvSpPr>
        <p:spPr bwMode="auto">
          <a:xfrm>
            <a:off x="5568255" y="919907"/>
            <a:ext cx="17552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下 一 个 首 部</a:t>
            </a:r>
          </a:p>
        </p:txBody>
      </p:sp>
      <p:sp>
        <p:nvSpPr>
          <p:cNvPr id="28" name="Rectangle 26"/>
          <p:cNvSpPr>
            <a:spLocks noChangeArrowheads="1"/>
          </p:cNvSpPr>
          <p:nvPr/>
        </p:nvSpPr>
        <p:spPr bwMode="auto">
          <a:xfrm>
            <a:off x="5766693" y="521444"/>
            <a:ext cx="166231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流     标     号</a:t>
            </a:r>
          </a:p>
        </p:txBody>
      </p:sp>
      <p:sp>
        <p:nvSpPr>
          <p:cNvPr id="29" name="Rectangle 27"/>
          <p:cNvSpPr>
            <a:spLocks noChangeArrowheads="1"/>
          </p:cNvSpPr>
          <p:nvPr/>
        </p:nvSpPr>
        <p:spPr bwMode="auto">
          <a:xfrm>
            <a:off x="4366518"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12</a:t>
            </a:r>
          </a:p>
        </p:txBody>
      </p:sp>
      <p:sp>
        <p:nvSpPr>
          <p:cNvPr id="30" name="Rectangle 28"/>
          <p:cNvSpPr>
            <a:spLocks noChangeArrowheads="1"/>
          </p:cNvSpPr>
          <p:nvPr/>
        </p:nvSpPr>
        <p:spPr bwMode="auto">
          <a:xfrm>
            <a:off x="2955230" y="521444"/>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通 信 量 类</a:t>
            </a:r>
          </a:p>
        </p:txBody>
      </p:sp>
      <p:sp>
        <p:nvSpPr>
          <p:cNvPr id="31" name="Rectangle 29"/>
          <p:cNvSpPr>
            <a:spLocks noChangeArrowheads="1"/>
          </p:cNvSpPr>
          <p:nvPr/>
        </p:nvSpPr>
        <p:spPr bwMode="auto">
          <a:xfrm>
            <a:off x="4799905" y="2137519"/>
            <a:ext cx="17104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a:t>
            </a:r>
            <a:r>
              <a:rPr kumimoji="1" lang="en-US" altLang="zh-CN" sz="2400" b="1" dirty="0">
                <a:solidFill>
                  <a:srgbClr val="0000CC"/>
                </a:solidFill>
                <a:latin typeface="+mn-lt"/>
                <a:ea typeface="黑体" pitchFamily="2" charset="-122"/>
              </a:rPr>
              <a:t>128 </a:t>
            </a:r>
            <a:r>
              <a:rPr kumimoji="1" lang="zh-CN" altLang="en-US" sz="2400" b="1" dirty="0">
                <a:solidFill>
                  <a:srgbClr val="0000CC"/>
                </a:solidFill>
                <a:latin typeface="+mn-lt"/>
                <a:ea typeface="黑体" pitchFamily="2" charset="-122"/>
              </a:rPr>
              <a:t>位）</a:t>
            </a:r>
          </a:p>
        </p:txBody>
      </p:sp>
      <p:sp>
        <p:nvSpPr>
          <p:cNvPr id="32" name="Rectangle 30"/>
          <p:cNvSpPr>
            <a:spLocks noChangeArrowheads="1"/>
          </p:cNvSpPr>
          <p:nvPr/>
        </p:nvSpPr>
        <p:spPr bwMode="auto">
          <a:xfrm>
            <a:off x="4817368" y="3833996"/>
            <a:ext cx="17104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a:t>
            </a:r>
            <a:r>
              <a:rPr kumimoji="1" lang="en-US" altLang="zh-CN" sz="2400" b="1" dirty="0">
                <a:solidFill>
                  <a:srgbClr val="0000CC"/>
                </a:solidFill>
                <a:latin typeface="+mn-lt"/>
                <a:ea typeface="黑体" pitchFamily="2" charset="-122"/>
              </a:rPr>
              <a:t>128 </a:t>
            </a:r>
            <a:r>
              <a:rPr kumimoji="1" lang="zh-CN" altLang="en-US" sz="2400" b="1" dirty="0">
                <a:solidFill>
                  <a:srgbClr val="0000CC"/>
                </a:solidFill>
                <a:latin typeface="+mn-lt"/>
                <a:ea typeface="黑体" pitchFamily="2" charset="-122"/>
              </a:rPr>
              <a:t>位）</a:t>
            </a:r>
          </a:p>
        </p:txBody>
      </p:sp>
      <p:sp>
        <p:nvSpPr>
          <p:cNvPr id="33" name="Rectangle 31"/>
          <p:cNvSpPr>
            <a:spLocks noChangeArrowheads="1"/>
          </p:cNvSpPr>
          <p:nvPr/>
        </p:nvSpPr>
        <p:spPr bwMode="auto">
          <a:xfrm>
            <a:off x="2494855" y="911969"/>
            <a:ext cx="24365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有  效  载  荷  长  度</a:t>
            </a:r>
          </a:p>
        </p:txBody>
      </p:sp>
      <p:sp>
        <p:nvSpPr>
          <p:cNvPr id="34" name="Rectangle 32"/>
          <p:cNvSpPr>
            <a:spLocks noChangeArrowheads="1"/>
          </p:cNvSpPr>
          <p:nvPr/>
        </p:nvSpPr>
        <p:spPr bwMode="auto">
          <a:xfrm>
            <a:off x="7541518" y="931019"/>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跳 数 限 制</a:t>
            </a:r>
          </a:p>
        </p:txBody>
      </p:sp>
      <p:sp>
        <p:nvSpPr>
          <p:cNvPr id="35" name="Line 33"/>
          <p:cNvSpPr>
            <a:spLocks noChangeShapeType="1"/>
          </p:cNvSpPr>
          <p:nvPr/>
        </p:nvSpPr>
        <p:spPr bwMode="auto">
          <a:xfrm>
            <a:off x="4504630" y="505569"/>
            <a:ext cx="6350" cy="382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6" name="Rectangle 34"/>
          <p:cNvSpPr>
            <a:spLocks noChangeArrowheads="1"/>
          </p:cNvSpPr>
          <p:nvPr/>
        </p:nvSpPr>
        <p:spPr bwMode="auto">
          <a:xfrm>
            <a:off x="7152580"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24</a:t>
            </a:r>
          </a:p>
        </p:txBody>
      </p:sp>
      <p:sp>
        <p:nvSpPr>
          <p:cNvPr id="41" name="AutoShape 39"/>
          <p:cNvSpPr>
            <a:spLocks/>
          </p:cNvSpPr>
          <p:nvPr/>
        </p:nvSpPr>
        <p:spPr bwMode="auto">
          <a:xfrm>
            <a:off x="1474093" y="538907"/>
            <a:ext cx="228600" cy="4162425"/>
          </a:xfrm>
          <a:prstGeom prst="leftBrace">
            <a:avLst>
              <a:gd name="adj1" fmla="val 15173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 name="Rectangle 40"/>
          <p:cNvSpPr>
            <a:spLocks noChangeArrowheads="1"/>
          </p:cNvSpPr>
          <p:nvPr/>
        </p:nvSpPr>
        <p:spPr bwMode="auto">
          <a:xfrm>
            <a:off x="200472" y="2150219"/>
            <a:ext cx="1240725" cy="1013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2000" b="1" dirty="0">
                <a:solidFill>
                  <a:srgbClr val="0000CC"/>
                </a:solidFill>
                <a:latin typeface="+mn-lt"/>
                <a:ea typeface="黑体" pitchFamily="2" charset="-122"/>
              </a:rPr>
              <a:t>IPv6 </a:t>
            </a:r>
            <a:r>
              <a:rPr kumimoji="1" lang="zh-CN" altLang="en-US" sz="2000" b="1" dirty="0">
                <a:solidFill>
                  <a:srgbClr val="0000CC"/>
                </a:solidFill>
                <a:latin typeface="+mn-lt"/>
                <a:ea typeface="黑体" pitchFamily="2" charset="-122"/>
              </a:rPr>
              <a:t>的</a:t>
            </a:r>
          </a:p>
          <a:p>
            <a:pPr algn="ctr" defTabSz="762000" eaLnBrk="0" hangingPunct="0"/>
            <a:r>
              <a:rPr kumimoji="1" lang="zh-CN" altLang="en-US" sz="2000" b="1" dirty="0">
                <a:solidFill>
                  <a:srgbClr val="0000CC"/>
                </a:solidFill>
                <a:latin typeface="+mn-lt"/>
                <a:ea typeface="黑体" pitchFamily="2" charset="-122"/>
              </a:rPr>
              <a:t>基本首部</a:t>
            </a:r>
          </a:p>
          <a:p>
            <a:pPr algn="ctr" defTabSz="762000" eaLnBrk="0" hangingPunct="0"/>
            <a:r>
              <a:rPr kumimoji="1" lang="zh-CN" altLang="en-US" sz="2000" b="1" dirty="0">
                <a:solidFill>
                  <a:srgbClr val="0000CC"/>
                </a:solidFill>
                <a:latin typeface="+mn-lt"/>
                <a:ea typeface="黑体" pitchFamily="2" charset="-122"/>
              </a:rPr>
              <a:t>（</a:t>
            </a:r>
            <a:r>
              <a:rPr kumimoji="1" lang="en-US" altLang="zh-CN" sz="2000" b="1" dirty="0">
                <a:solidFill>
                  <a:srgbClr val="0000CC"/>
                </a:solidFill>
                <a:latin typeface="+mn-lt"/>
                <a:ea typeface="黑体" pitchFamily="2" charset="-122"/>
              </a:rPr>
              <a:t>40 B</a:t>
            </a:r>
            <a:r>
              <a:rPr kumimoji="1" lang="zh-CN" altLang="en-US" sz="2000" b="1" dirty="0">
                <a:solidFill>
                  <a:srgbClr val="0000CC"/>
                </a:solidFill>
                <a:latin typeface="+mn-lt"/>
                <a:ea typeface="黑体" pitchFamily="2" charset="-122"/>
              </a:rPr>
              <a:t>）</a:t>
            </a:r>
          </a:p>
        </p:txBody>
      </p:sp>
      <p:sp>
        <p:nvSpPr>
          <p:cNvPr id="39" name="Rectangle 37"/>
          <p:cNvSpPr>
            <a:spLocks noChangeArrowheads="1"/>
          </p:cNvSpPr>
          <p:nvPr/>
        </p:nvSpPr>
        <p:spPr bwMode="auto">
          <a:xfrm>
            <a:off x="1784648" y="921668"/>
            <a:ext cx="3606155" cy="41910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Text Box 38"/>
          <p:cNvSpPr txBox="1">
            <a:spLocks noChangeArrowheads="1"/>
          </p:cNvSpPr>
          <p:nvPr/>
        </p:nvSpPr>
        <p:spPr bwMode="auto">
          <a:xfrm>
            <a:off x="920552" y="4797152"/>
            <a:ext cx="8496944"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nSpc>
                <a:spcPct val="110000"/>
              </a:lnSpc>
              <a:defRPr sz="2400" b="1">
                <a:solidFill>
                  <a:srgbClr val="000099"/>
                </a:solidFill>
                <a:latin typeface="+mn-lt"/>
                <a:ea typeface="黑体" pitchFamily="2" charset="-122"/>
              </a:defRPr>
            </a:lvl1pPr>
          </a:lstStyle>
          <a:p>
            <a:r>
              <a:rPr lang="zh-CN" altLang="en-US" dirty="0"/>
              <a:t>有效载荷长度</a:t>
            </a:r>
            <a:r>
              <a:rPr lang="en-US" altLang="zh-CN" dirty="0"/>
              <a:t>(payload length)—— 16 </a:t>
            </a:r>
            <a:r>
              <a:rPr lang="zh-CN" altLang="en-US" dirty="0"/>
              <a:t>位。它指明 </a:t>
            </a:r>
            <a:r>
              <a:rPr lang="en-US" altLang="zh-CN" dirty="0"/>
              <a:t>IPv6 </a:t>
            </a:r>
            <a:r>
              <a:rPr lang="zh-CN" altLang="en-US" dirty="0"/>
              <a:t>数据报除基本首部以外的字节数（所有扩展首部都算在有效载荷之内），其最大值是 </a:t>
            </a:r>
            <a:r>
              <a:rPr lang="en-US" altLang="zh-CN" dirty="0"/>
              <a:t>64 KB</a:t>
            </a:r>
            <a:r>
              <a:rPr lang="zh-CN" altLang="en-US" dirty="0"/>
              <a:t>。 </a:t>
            </a:r>
          </a:p>
        </p:txBody>
      </p:sp>
    </p:spTree>
    <p:extLst>
      <p:ext uri="{BB962C8B-B14F-4D97-AF65-F5344CB8AC3E}">
        <p14:creationId xmlns:p14="http://schemas.microsoft.com/office/powerpoint/2010/main" val="350434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778893" y="505569"/>
            <a:ext cx="7289800" cy="4237038"/>
          </a:xfrm>
          <a:prstGeom prst="rect">
            <a:avLst/>
          </a:prstGeom>
          <a:solidFill>
            <a:srgbClr val="FFFF99"/>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 name="Line 3"/>
          <p:cNvSpPr>
            <a:spLocks noChangeShapeType="1"/>
          </p:cNvSpPr>
          <p:nvPr/>
        </p:nvSpPr>
        <p:spPr bwMode="auto">
          <a:xfrm>
            <a:off x="1786830" y="886569"/>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 name="Line 4"/>
          <p:cNvSpPr>
            <a:spLocks noChangeShapeType="1"/>
          </p:cNvSpPr>
          <p:nvPr/>
        </p:nvSpPr>
        <p:spPr bwMode="auto">
          <a:xfrm>
            <a:off x="2686943" y="507157"/>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7" name="Line 5"/>
          <p:cNvSpPr>
            <a:spLocks noChangeShapeType="1"/>
          </p:cNvSpPr>
          <p:nvPr/>
        </p:nvSpPr>
        <p:spPr bwMode="auto">
          <a:xfrm>
            <a:off x="5426968" y="886569"/>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 name="Rectangle 6"/>
          <p:cNvSpPr>
            <a:spLocks noChangeArrowheads="1"/>
          </p:cNvSpPr>
          <p:nvPr/>
        </p:nvSpPr>
        <p:spPr bwMode="auto">
          <a:xfrm>
            <a:off x="1702693" y="116632"/>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a:t>
            </a:r>
          </a:p>
        </p:txBody>
      </p:sp>
      <p:sp>
        <p:nvSpPr>
          <p:cNvPr id="9" name="Rectangle 7"/>
          <p:cNvSpPr>
            <a:spLocks noChangeArrowheads="1"/>
          </p:cNvSpPr>
          <p:nvPr/>
        </p:nvSpPr>
        <p:spPr bwMode="auto">
          <a:xfrm>
            <a:off x="2605980" y="116632"/>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4</a:t>
            </a:r>
          </a:p>
        </p:txBody>
      </p:sp>
      <p:sp>
        <p:nvSpPr>
          <p:cNvPr id="10" name="Rectangle 8"/>
          <p:cNvSpPr>
            <a:spLocks noChangeArrowheads="1"/>
          </p:cNvSpPr>
          <p:nvPr/>
        </p:nvSpPr>
        <p:spPr bwMode="auto">
          <a:xfrm>
            <a:off x="5336480"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16</a:t>
            </a:r>
          </a:p>
        </p:txBody>
      </p:sp>
      <p:sp>
        <p:nvSpPr>
          <p:cNvPr id="11" name="Rectangle 9"/>
          <p:cNvSpPr>
            <a:spLocks noChangeArrowheads="1"/>
          </p:cNvSpPr>
          <p:nvPr/>
        </p:nvSpPr>
        <p:spPr bwMode="auto">
          <a:xfrm>
            <a:off x="8733730"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31</a:t>
            </a:r>
          </a:p>
        </p:txBody>
      </p:sp>
      <p:sp>
        <p:nvSpPr>
          <p:cNvPr id="12" name="Rectangle 10"/>
          <p:cNvSpPr>
            <a:spLocks noChangeArrowheads="1"/>
          </p:cNvSpPr>
          <p:nvPr/>
        </p:nvSpPr>
        <p:spPr bwMode="auto">
          <a:xfrm>
            <a:off x="1897955" y="521444"/>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版 本</a:t>
            </a:r>
          </a:p>
        </p:txBody>
      </p:sp>
      <p:sp>
        <p:nvSpPr>
          <p:cNvPr id="13" name="Rectangle 11"/>
          <p:cNvSpPr>
            <a:spLocks noChangeArrowheads="1"/>
          </p:cNvSpPr>
          <p:nvPr/>
        </p:nvSpPr>
        <p:spPr bwMode="auto">
          <a:xfrm>
            <a:off x="1085155" y="11663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位</a:t>
            </a:r>
          </a:p>
        </p:txBody>
      </p:sp>
      <p:sp>
        <p:nvSpPr>
          <p:cNvPr id="14" name="Line 12"/>
          <p:cNvSpPr>
            <a:spLocks noChangeShapeType="1"/>
          </p:cNvSpPr>
          <p:nvPr/>
        </p:nvSpPr>
        <p:spPr bwMode="auto">
          <a:xfrm>
            <a:off x="1778893" y="1308844"/>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5" name="Line 13"/>
          <p:cNvSpPr>
            <a:spLocks noChangeShapeType="1"/>
          </p:cNvSpPr>
          <p:nvPr/>
        </p:nvSpPr>
        <p:spPr bwMode="auto">
          <a:xfrm>
            <a:off x="1780480" y="1731119"/>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6" name="Line 14"/>
          <p:cNvSpPr>
            <a:spLocks noChangeShapeType="1"/>
          </p:cNvSpPr>
          <p:nvPr/>
        </p:nvSpPr>
        <p:spPr bwMode="auto">
          <a:xfrm>
            <a:off x="1780480" y="2154982"/>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7" name="Line 15"/>
          <p:cNvSpPr>
            <a:spLocks noChangeShapeType="1"/>
          </p:cNvSpPr>
          <p:nvPr/>
        </p:nvSpPr>
        <p:spPr bwMode="auto">
          <a:xfrm>
            <a:off x="1780480" y="2578844"/>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8" name="Line 16"/>
          <p:cNvSpPr>
            <a:spLocks noChangeShapeType="1"/>
          </p:cNvSpPr>
          <p:nvPr/>
        </p:nvSpPr>
        <p:spPr bwMode="auto">
          <a:xfrm>
            <a:off x="1780480" y="3002707"/>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9" name="Line 17"/>
          <p:cNvSpPr>
            <a:spLocks noChangeShapeType="1"/>
          </p:cNvSpPr>
          <p:nvPr/>
        </p:nvSpPr>
        <p:spPr bwMode="auto">
          <a:xfrm>
            <a:off x="1780480" y="3424982"/>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0" name="Line 18"/>
          <p:cNvSpPr>
            <a:spLocks noChangeShapeType="1"/>
          </p:cNvSpPr>
          <p:nvPr/>
        </p:nvSpPr>
        <p:spPr bwMode="auto">
          <a:xfrm>
            <a:off x="1780480" y="3848844"/>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1" name="Line 19"/>
          <p:cNvSpPr>
            <a:spLocks noChangeShapeType="1"/>
          </p:cNvSpPr>
          <p:nvPr/>
        </p:nvSpPr>
        <p:spPr bwMode="auto">
          <a:xfrm>
            <a:off x="1780480" y="4271119"/>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2" name="Rectangle 20"/>
          <p:cNvSpPr>
            <a:spLocks noChangeArrowheads="1"/>
          </p:cNvSpPr>
          <p:nvPr/>
        </p:nvSpPr>
        <p:spPr bwMode="auto">
          <a:xfrm>
            <a:off x="2005905" y="3283694"/>
            <a:ext cx="6850063" cy="112871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3" name="Rectangle 21"/>
          <p:cNvSpPr>
            <a:spLocks noChangeArrowheads="1"/>
          </p:cNvSpPr>
          <p:nvPr/>
        </p:nvSpPr>
        <p:spPr bwMode="auto">
          <a:xfrm>
            <a:off x="2005905" y="1628800"/>
            <a:ext cx="6850063" cy="113030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4" name="Rectangle 22"/>
          <p:cNvSpPr>
            <a:spLocks noChangeArrowheads="1"/>
          </p:cNvSpPr>
          <p:nvPr/>
        </p:nvSpPr>
        <p:spPr bwMode="auto">
          <a:xfrm>
            <a:off x="4628455" y="3496419"/>
            <a:ext cx="218489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目   的   地   址</a:t>
            </a:r>
          </a:p>
        </p:txBody>
      </p:sp>
      <p:sp>
        <p:nvSpPr>
          <p:cNvPr id="25" name="Rectangle 23"/>
          <p:cNvSpPr>
            <a:spLocks noChangeArrowheads="1"/>
          </p:cNvSpPr>
          <p:nvPr/>
        </p:nvSpPr>
        <p:spPr bwMode="auto">
          <a:xfrm>
            <a:off x="4822130" y="1802557"/>
            <a:ext cx="162063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源   地   址</a:t>
            </a:r>
          </a:p>
        </p:txBody>
      </p:sp>
      <p:sp>
        <p:nvSpPr>
          <p:cNvPr id="26" name="Line 24"/>
          <p:cNvSpPr>
            <a:spLocks noChangeShapeType="1"/>
          </p:cNvSpPr>
          <p:nvPr/>
        </p:nvSpPr>
        <p:spPr bwMode="auto">
          <a:xfrm>
            <a:off x="7257355" y="886569"/>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7" name="Rectangle 25"/>
          <p:cNvSpPr>
            <a:spLocks noChangeArrowheads="1"/>
          </p:cNvSpPr>
          <p:nvPr/>
        </p:nvSpPr>
        <p:spPr bwMode="auto">
          <a:xfrm>
            <a:off x="5568255" y="919907"/>
            <a:ext cx="17552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下 一 个 首 部</a:t>
            </a:r>
          </a:p>
        </p:txBody>
      </p:sp>
      <p:sp>
        <p:nvSpPr>
          <p:cNvPr id="28" name="Rectangle 26"/>
          <p:cNvSpPr>
            <a:spLocks noChangeArrowheads="1"/>
          </p:cNvSpPr>
          <p:nvPr/>
        </p:nvSpPr>
        <p:spPr bwMode="auto">
          <a:xfrm>
            <a:off x="5766693" y="521444"/>
            <a:ext cx="166231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流     标     号</a:t>
            </a:r>
          </a:p>
        </p:txBody>
      </p:sp>
      <p:sp>
        <p:nvSpPr>
          <p:cNvPr id="29" name="Rectangle 27"/>
          <p:cNvSpPr>
            <a:spLocks noChangeArrowheads="1"/>
          </p:cNvSpPr>
          <p:nvPr/>
        </p:nvSpPr>
        <p:spPr bwMode="auto">
          <a:xfrm>
            <a:off x="4366518"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12</a:t>
            </a:r>
          </a:p>
        </p:txBody>
      </p:sp>
      <p:sp>
        <p:nvSpPr>
          <p:cNvPr id="30" name="Rectangle 28"/>
          <p:cNvSpPr>
            <a:spLocks noChangeArrowheads="1"/>
          </p:cNvSpPr>
          <p:nvPr/>
        </p:nvSpPr>
        <p:spPr bwMode="auto">
          <a:xfrm>
            <a:off x="2955230" y="521444"/>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通 信 量 类</a:t>
            </a:r>
          </a:p>
        </p:txBody>
      </p:sp>
      <p:sp>
        <p:nvSpPr>
          <p:cNvPr id="31" name="Rectangle 29"/>
          <p:cNvSpPr>
            <a:spLocks noChangeArrowheads="1"/>
          </p:cNvSpPr>
          <p:nvPr/>
        </p:nvSpPr>
        <p:spPr bwMode="auto">
          <a:xfrm>
            <a:off x="4799905" y="2137519"/>
            <a:ext cx="17104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a:t>
            </a:r>
            <a:r>
              <a:rPr kumimoji="1" lang="en-US" altLang="zh-CN" sz="2400" b="1" dirty="0">
                <a:solidFill>
                  <a:srgbClr val="0000CC"/>
                </a:solidFill>
                <a:latin typeface="+mn-lt"/>
                <a:ea typeface="黑体" pitchFamily="2" charset="-122"/>
              </a:rPr>
              <a:t>128 </a:t>
            </a:r>
            <a:r>
              <a:rPr kumimoji="1" lang="zh-CN" altLang="en-US" sz="2400" b="1" dirty="0">
                <a:solidFill>
                  <a:srgbClr val="0000CC"/>
                </a:solidFill>
                <a:latin typeface="+mn-lt"/>
                <a:ea typeface="黑体" pitchFamily="2" charset="-122"/>
              </a:rPr>
              <a:t>位）</a:t>
            </a:r>
          </a:p>
        </p:txBody>
      </p:sp>
      <p:sp>
        <p:nvSpPr>
          <p:cNvPr id="32" name="Rectangle 30"/>
          <p:cNvSpPr>
            <a:spLocks noChangeArrowheads="1"/>
          </p:cNvSpPr>
          <p:nvPr/>
        </p:nvSpPr>
        <p:spPr bwMode="auto">
          <a:xfrm>
            <a:off x="4817368" y="3833996"/>
            <a:ext cx="17104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a:t>
            </a:r>
            <a:r>
              <a:rPr kumimoji="1" lang="en-US" altLang="zh-CN" sz="2400" b="1" dirty="0">
                <a:solidFill>
                  <a:srgbClr val="0000CC"/>
                </a:solidFill>
                <a:latin typeface="+mn-lt"/>
                <a:ea typeface="黑体" pitchFamily="2" charset="-122"/>
              </a:rPr>
              <a:t>128 </a:t>
            </a:r>
            <a:r>
              <a:rPr kumimoji="1" lang="zh-CN" altLang="en-US" sz="2400" b="1" dirty="0">
                <a:solidFill>
                  <a:srgbClr val="0000CC"/>
                </a:solidFill>
                <a:latin typeface="+mn-lt"/>
                <a:ea typeface="黑体" pitchFamily="2" charset="-122"/>
              </a:rPr>
              <a:t>位）</a:t>
            </a:r>
          </a:p>
        </p:txBody>
      </p:sp>
      <p:sp>
        <p:nvSpPr>
          <p:cNvPr id="33" name="Rectangle 31"/>
          <p:cNvSpPr>
            <a:spLocks noChangeArrowheads="1"/>
          </p:cNvSpPr>
          <p:nvPr/>
        </p:nvSpPr>
        <p:spPr bwMode="auto">
          <a:xfrm>
            <a:off x="2494855" y="911969"/>
            <a:ext cx="24365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有  效  载  荷  长  度</a:t>
            </a:r>
          </a:p>
        </p:txBody>
      </p:sp>
      <p:sp>
        <p:nvSpPr>
          <p:cNvPr id="34" name="Rectangle 32"/>
          <p:cNvSpPr>
            <a:spLocks noChangeArrowheads="1"/>
          </p:cNvSpPr>
          <p:nvPr/>
        </p:nvSpPr>
        <p:spPr bwMode="auto">
          <a:xfrm>
            <a:off x="7541518" y="931019"/>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跳 数 限 制</a:t>
            </a:r>
          </a:p>
        </p:txBody>
      </p:sp>
      <p:sp>
        <p:nvSpPr>
          <p:cNvPr id="35" name="Line 33"/>
          <p:cNvSpPr>
            <a:spLocks noChangeShapeType="1"/>
          </p:cNvSpPr>
          <p:nvPr/>
        </p:nvSpPr>
        <p:spPr bwMode="auto">
          <a:xfrm>
            <a:off x="4504630" y="505569"/>
            <a:ext cx="6350" cy="382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6" name="Rectangle 34"/>
          <p:cNvSpPr>
            <a:spLocks noChangeArrowheads="1"/>
          </p:cNvSpPr>
          <p:nvPr/>
        </p:nvSpPr>
        <p:spPr bwMode="auto">
          <a:xfrm>
            <a:off x="7152580"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24</a:t>
            </a:r>
          </a:p>
        </p:txBody>
      </p:sp>
      <p:sp>
        <p:nvSpPr>
          <p:cNvPr id="41" name="AutoShape 39"/>
          <p:cNvSpPr>
            <a:spLocks/>
          </p:cNvSpPr>
          <p:nvPr/>
        </p:nvSpPr>
        <p:spPr bwMode="auto">
          <a:xfrm>
            <a:off x="1474093" y="538907"/>
            <a:ext cx="228600" cy="4162425"/>
          </a:xfrm>
          <a:prstGeom prst="leftBrace">
            <a:avLst>
              <a:gd name="adj1" fmla="val 15173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 name="Rectangle 40"/>
          <p:cNvSpPr>
            <a:spLocks noChangeArrowheads="1"/>
          </p:cNvSpPr>
          <p:nvPr/>
        </p:nvSpPr>
        <p:spPr bwMode="auto">
          <a:xfrm>
            <a:off x="200472" y="2150219"/>
            <a:ext cx="1240725" cy="1013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2000" b="1" dirty="0">
                <a:solidFill>
                  <a:srgbClr val="0000CC"/>
                </a:solidFill>
                <a:latin typeface="+mn-lt"/>
                <a:ea typeface="黑体" pitchFamily="2" charset="-122"/>
              </a:rPr>
              <a:t>IPv6 </a:t>
            </a:r>
            <a:r>
              <a:rPr kumimoji="1" lang="zh-CN" altLang="en-US" sz="2000" b="1" dirty="0">
                <a:solidFill>
                  <a:srgbClr val="0000CC"/>
                </a:solidFill>
                <a:latin typeface="+mn-lt"/>
                <a:ea typeface="黑体" pitchFamily="2" charset="-122"/>
              </a:rPr>
              <a:t>的</a:t>
            </a:r>
          </a:p>
          <a:p>
            <a:pPr algn="ctr" defTabSz="762000" eaLnBrk="0" hangingPunct="0"/>
            <a:r>
              <a:rPr kumimoji="1" lang="zh-CN" altLang="en-US" sz="2000" b="1" dirty="0">
                <a:solidFill>
                  <a:srgbClr val="0000CC"/>
                </a:solidFill>
                <a:latin typeface="+mn-lt"/>
                <a:ea typeface="黑体" pitchFamily="2" charset="-122"/>
              </a:rPr>
              <a:t>基本首部</a:t>
            </a:r>
          </a:p>
          <a:p>
            <a:pPr algn="ctr" defTabSz="762000" eaLnBrk="0" hangingPunct="0"/>
            <a:r>
              <a:rPr kumimoji="1" lang="zh-CN" altLang="en-US" sz="2000" b="1" dirty="0">
                <a:solidFill>
                  <a:srgbClr val="0000CC"/>
                </a:solidFill>
                <a:latin typeface="+mn-lt"/>
                <a:ea typeface="黑体" pitchFamily="2" charset="-122"/>
              </a:rPr>
              <a:t>（</a:t>
            </a:r>
            <a:r>
              <a:rPr kumimoji="1" lang="en-US" altLang="zh-CN" sz="2000" b="1" dirty="0">
                <a:solidFill>
                  <a:srgbClr val="0000CC"/>
                </a:solidFill>
                <a:latin typeface="+mn-lt"/>
                <a:ea typeface="黑体" pitchFamily="2" charset="-122"/>
              </a:rPr>
              <a:t>40 B</a:t>
            </a:r>
            <a:r>
              <a:rPr kumimoji="1" lang="zh-CN" altLang="en-US" sz="2000" b="1" dirty="0">
                <a:solidFill>
                  <a:srgbClr val="0000CC"/>
                </a:solidFill>
                <a:latin typeface="+mn-lt"/>
                <a:ea typeface="黑体" pitchFamily="2" charset="-122"/>
              </a:rPr>
              <a:t>）</a:t>
            </a:r>
          </a:p>
        </p:txBody>
      </p:sp>
      <p:sp>
        <p:nvSpPr>
          <p:cNvPr id="43" name="Rectangle 37"/>
          <p:cNvSpPr>
            <a:spLocks noChangeArrowheads="1"/>
          </p:cNvSpPr>
          <p:nvPr/>
        </p:nvSpPr>
        <p:spPr bwMode="auto">
          <a:xfrm>
            <a:off x="5426968" y="908720"/>
            <a:ext cx="1843418" cy="41910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Text Box 38"/>
          <p:cNvSpPr txBox="1">
            <a:spLocks noChangeArrowheads="1"/>
          </p:cNvSpPr>
          <p:nvPr/>
        </p:nvSpPr>
        <p:spPr bwMode="auto">
          <a:xfrm>
            <a:off x="919046" y="4797152"/>
            <a:ext cx="849845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nSpc>
                <a:spcPct val="110000"/>
              </a:lnSpc>
              <a:defRPr sz="2400" b="1">
                <a:solidFill>
                  <a:srgbClr val="000099"/>
                </a:solidFill>
                <a:latin typeface="+mn-lt"/>
                <a:ea typeface="黑体" pitchFamily="2" charset="-122"/>
              </a:defRPr>
            </a:lvl1pPr>
          </a:lstStyle>
          <a:p>
            <a:r>
              <a:rPr lang="zh-CN" altLang="en-US" dirty="0"/>
              <a:t>下一个首部</a:t>
            </a:r>
            <a:r>
              <a:rPr lang="en-US" altLang="zh-CN" dirty="0"/>
              <a:t>(next header)—— 8 </a:t>
            </a:r>
            <a:r>
              <a:rPr lang="zh-CN" altLang="en-US" dirty="0"/>
              <a:t>位。它相当于 </a:t>
            </a:r>
            <a:r>
              <a:rPr lang="en-US" altLang="zh-CN" dirty="0"/>
              <a:t>IPv4 </a:t>
            </a:r>
            <a:r>
              <a:rPr lang="zh-CN" altLang="en-US" dirty="0"/>
              <a:t>的协议字段或可选字段。 </a:t>
            </a:r>
          </a:p>
        </p:txBody>
      </p:sp>
    </p:spTree>
    <p:extLst>
      <p:ext uri="{BB962C8B-B14F-4D97-AF65-F5344CB8AC3E}">
        <p14:creationId xmlns:p14="http://schemas.microsoft.com/office/powerpoint/2010/main" val="362684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4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778893" y="505569"/>
            <a:ext cx="7289800" cy="4237038"/>
          </a:xfrm>
          <a:prstGeom prst="rect">
            <a:avLst/>
          </a:prstGeom>
          <a:solidFill>
            <a:srgbClr val="FFFF99"/>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 name="Line 3"/>
          <p:cNvSpPr>
            <a:spLocks noChangeShapeType="1"/>
          </p:cNvSpPr>
          <p:nvPr/>
        </p:nvSpPr>
        <p:spPr bwMode="auto">
          <a:xfrm>
            <a:off x="1786830" y="886569"/>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 name="Line 4"/>
          <p:cNvSpPr>
            <a:spLocks noChangeShapeType="1"/>
          </p:cNvSpPr>
          <p:nvPr/>
        </p:nvSpPr>
        <p:spPr bwMode="auto">
          <a:xfrm>
            <a:off x="2686943" y="507157"/>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7" name="Line 5"/>
          <p:cNvSpPr>
            <a:spLocks noChangeShapeType="1"/>
          </p:cNvSpPr>
          <p:nvPr/>
        </p:nvSpPr>
        <p:spPr bwMode="auto">
          <a:xfrm>
            <a:off x="5426968" y="886569"/>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 name="Rectangle 6"/>
          <p:cNvSpPr>
            <a:spLocks noChangeArrowheads="1"/>
          </p:cNvSpPr>
          <p:nvPr/>
        </p:nvSpPr>
        <p:spPr bwMode="auto">
          <a:xfrm>
            <a:off x="1702693" y="116632"/>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a:t>
            </a:r>
          </a:p>
        </p:txBody>
      </p:sp>
      <p:sp>
        <p:nvSpPr>
          <p:cNvPr id="9" name="Rectangle 7"/>
          <p:cNvSpPr>
            <a:spLocks noChangeArrowheads="1"/>
          </p:cNvSpPr>
          <p:nvPr/>
        </p:nvSpPr>
        <p:spPr bwMode="auto">
          <a:xfrm>
            <a:off x="2605980" y="116632"/>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4</a:t>
            </a:r>
          </a:p>
        </p:txBody>
      </p:sp>
      <p:sp>
        <p:nvSpPr>
          <p:cNvPr id="10" name="Rectangle 8"/>
          <p:cNvSpPr>
            <a:spLocks noChangeArrowheads="1"/>
          </p:cNvSpPr>
          <p:nvPr/>
        </p:nvSpPr>
        <p:spPr bwMode="auto">
          <a:xfrm>
            <a:off x="5336480"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16</a:t>
            </a:r>
          </a:p>
        </p:txBody>
      </p:sp>
      <p:sp>
        <p:nvSpPr>
          <p:cNvPr id="11" name="Rectangle 9"/>
          <p:cNvSpPr>
            <a:spLocks noChangeArrowheads="1"/>
          </p:cNvSpPr>
          <p:nvPr/>
        </p:nvSpPr>
        <p:spPr bwMode="auto">
          <a:xfrm>
            <a:off x="8733730"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31</a:t>
            </a:r>
          </a:p>
        </p:txBody>
      </p:sp>
      <p:sp>
        <p:nvSpPr>
          <p:cNvPr id="12" name="Rectangle 10"/>
          <p:cNvSpPr>
            <a:spLocks noChangeArrowheads="1"/>
          </p:cNvSpPr>
          <p:nvPr/>
        </p:nvSpPr>
        <p:spPr bwMode="auto">
          <a:xfrm>
            <a:off x="1897955" y="521444"/>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版 本</a:t>
            </a:r>
          </a:p>
        </p:txBody>
      </p:sp>
      <p:sp>
        <p:nvSpPr>
          <p:cNvPr id="13" name="Rectangle 11"/>
          <p:cNvSpPr>
            <a:spLocks noChangeArrowheads="1"/>
          </p:cNvSpPr>
          <p:nvPr/>
        </p:nvSpPr>
        <p:spPr bwMode="auto">
          <a:xfrm>
            <a:off x="1085155" y="11663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位</a:t>
            </a:r>
          </a:p>
        </p:txBody>
      </p:sp>
      <p:sp>
        <p:nvSpPr>
          <p:cNvPr id="14" name="Line 12"/>
          <p:cNvSpPr>
            <a:spLocks noChangeShapeType="1"/>
          </p:cNvSpPr>
          <p:nvPr/>
        </p:nvSpPr>
        <p:spPr bwMode="auto">
          <a:xfrm>
            <a:off x="1778893" y="1308844"/>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5" name="Line 13"/>
          <p:cNvSpPr>
            <a:spLocks noChangeShapeType="1"/>
          </p:cNvSpPr>
          <p:nvPr/>
        </p:nvSpPr>
        <p:spPr bwMode="auto">
          <a:xfrm>
            <a:off x="1780480" y="1731119"/>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6" name="Line 14"/>
          <p:cNvSpPr>
            <a:spLocks noChangeShapeType="1"/>
          </p:cNvSpPr>
          <p:nvPr/>
        </p:nvSpPr>
        <p:spPr bwMode="auto">
          <a:xfrm>
            <a:off x="1780480" y="2154982"/>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7" name="Line 15"/>
          <p:cNvSpPr>
            <a:spLocks noChangeShapeType="1"/>
          </p:cNvSpPr>
          <p:nvPr/>
        </p:nvSpPr>
        <p:spPr bwMode="auto">
          <a:xfrm>
            <a:off x="1780480" y="2578844"/>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8" name="Line 16"/>
          <p:cNvSpPr>
            <a:spLocks noChangeShapeType="1"/>
          </p:cNvSpPr>
          <p:nvPr/>
        </p:nvSpPr>
        <p:spPr bwMode="auto">
          <a:xfrm>
            <a:off x="1780480" y="3002707"/>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9" name="Line 17"/>
          <p:cNvSpPr>
            <a:spLocks noChangeShapeType="1"/>
          </p:cNvSpPr>
          <p:nvPr/>
        </p:nvSpPr>
        <p:spPr bwMode="auto">
          <a:xfrm>
            <a:off x="1780480" y="3424982"/>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0" name="Line 18"/>
          <p:cNvSpPr>
            <a:spLocks noChangeShapeType="1"/>
          </p:cNvSpPr>
          <p:nvPr/>
        </p:nvSpPr>
        <p:spPr bwMode="auto">
          <a:xfrm>
            <a:off x="1780480" y="3848844"/>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1" name="Line 19"/>
          <p:cNvSpPr>
            <a:spLocks noChangeShapeType="1"/>
          </p:cNvSpPr>
          <p:nvPr/>
        </p:nvSpPr>
        <p:spPr bwMode="auto">
          <a:xfrm>
            <a:off x="1780480" y="4271119"/>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2" name="Rectangle 20"/>
          <p:cNvSpPr>
            <a:spLocks noChangeArrowheads="1"/>
          </p:cNvSpPr>
          <p:nvPr/>
        </p:nvSpPr>
        <p:spPr bwMode="auto">
          <a:xfrm>
            <a:off x="2005905" y="3283694"/>
            <a:ext cx="6850063" cy="112871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3" name="Rectangle 21"/>
          <p:cNvSpPr>
            <a:spLocks noChangeArrowheads="1"/>
          </p:cNvSpPr>
          <p:nvPr/>
        </p:nvSpPr>
        <p:spPr bwMode="auto">
          <a:xfrm>
            <a:off x="2005905" y="1628800"/>
            <a:ext cx="6850063" cy="113030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4" name="Rectangle 22"/>
          <p:cNvSpPr>
            <a:spLocks noChangeArrowheads="1"/>
          </p:cNvSpPr>
          <p:nvPr/>
        </p:nvSpPr>
        <p:spPr bwMode="auto">
          <a:xfrm>
            <a:off x="4628455" y="3496419"/>
            <a:ext cx="218489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目   的   地   址</a:t>
            </a:r>
          </a:p>
        </p:txBody>
      </p:sp>
      <p:sp>
        <p:nvSpPr>
          <p:cNvPr id="25" name="Rectangle 23"/>
          <p:cNvSpPr>
            <a:spLocks noChangeArrowheads="1"/>
          </p:cNvSpPr>
          <p:nvPr/>
        </p:nvSpPr>
        <p:spPr bwMode="auto">
          <a:xfrm>
            <a:off x="4822130" y="1802557"/>
            <a:ext cx="162063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源   地   址</a:t>
            </a:r>
          </a:p>
        </p:txBody>
      </p:sp>
      <p:sp>
        <p:nvSpPr>
          <p:cNvPr id="26" name="Line 24"/>
          <p:cNvSpPr>
            <a:spLocks noChangeShapeType="1"/>
          </p:cNvSpPr>
          <p:nvPr/>
        </p:nvSpPr>
        <p:spPr bwMode="auto">
          <a:xfrm>
            <a:off x="7257355" y="886569"/>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7" name="Rectangle 25"/>
          <p:cNvSpPr>
            <a:spLocks noChangeArrowheads="1"/>
          </p:cNvSpPr>
          <p:nvPr/>
        </p:nvSpPr>
        <p:spPr bwMode="auto">
          <a:xfrm>
            <a:off x="5568255" y="919907"/>
            <a:ext cx="17552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下 一 个 首 部</a:t>
            </a:r>
          </a:p>
        </p:txBody>
      </p:sp>
      <p:sp>
        <p:nvSpPr>
          <p:cNvPr id="28" name="Rectangle 26"/>
          <p:cNvSpPr>
            <a:spLocks noChangeArrowheads="1"/>
          </p:cNvSpPr>
          <p:nvPr/>
        </p:nvSpPr>
        <p:spPr bwMode="auto">
          <a:xfrm>
            <a:off x="5766693" y="521444"/>
            <a:ext cx="166231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流     标     号</a:t>
            </a:r>
          </a:p>
        </p:txBody>
      </p:sp>
      <p:sp>
        <p:nvSpPr>
          <p:cNvPr id="29" name="Rectangle 27"/>
          <p:cNvSpPr>
            <a:spLocks noChangeArrowheads="1"/>
          </p:cNvSpPr>
          <p:nvPr/>
        </p:nvSpPr>
        <p:spPr bwMode="auto">
          <a:xfrm>
            <a:off x="4366518"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12</a:t>
            </a:r>
          </a:p>
        </p:txBody>
      </p:sp>
      <p:sp>
        <p:nvSpPr>
          <p:cNvPr id="30" name="Rectangle 28"/>
          <p:cNvSpPr>
            <a:spLocks noChangeArrowheads="1"/>
          </p:cNvSpPr>
          <p:nvPr/>
        </p:nvSpPr>
        <p:spPr bwMode="auto">
          <a:xfrm>
            <a:off x="2955230" y="521444"/>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通 信 量 类</a:t>
            </a:r>
          </a:p>
        </p:txBody>
      </p:sp>
      <p:sp>
        <p:nvSpPr>
          <p:cNvPr id="31" name="Rectangle 29"/>
          <p:cNvSpPr>
            <a:spLocks noChangeArrowheads="1"/>
          </p:cNvSpPr>
          <p:nvPr/>
        </p:nvSpPr>
        <p:spPr bwMode="auto">
          <a:xfrm>
            <a:off x="4799905" y="2137519"/>
            <a:ext cx="17104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a:t>
            </a:r>
            <a:r>
              <a:rPr kumimoji="1" lang="en-US" altLang="zh-CN" sz="2400" b="1" dirty="0">
                <a:solidFill>
                  <a:srgbClr val="0000CC"/>
                </a:solidFill>
                <a:latin typeface="+mn-lt"/>
                <a:ea typeface="黑体" pitchFamily="2" charset="-122"/>
              </a:rPr>
              <a:t>128 </a:t>
            </a:r>
            <a:r>
              <a:rPr kumimoji="1" lang="zh-CN" altLang="en-US" sz="2400" b="1" dirty="0">
                <a:solidFill>
                  <a:srgbClr val="0000CC"/>
                </a:solidFill>
                <a:latin typeface="+mn-lt"/>
                <a:ea typeface="黑体" pitchFamily="2" charset="-122"/>
              </a:rPr>
              <a:t>位）</a:t>
            </a:r>
          </a:p>
        </p:txBody>
      </p:sp>
      <p:sp>
        <p:nvSpPr>
          <p:cNvPr id="32" name="Rectangle 30"/>
          <p:cNvSpPr>
            <a:spLocks noChangeArrowheads="1"/>
          </p:cNvSpPr>
          <p:nvPr/>
        </p:nvSpPr>
        <p:spPr bwMode="auto">
          <a:xfrm>
            <a:off x="4817368" y="3833996"/>
            <a:ext cx="17104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a:t>
            </a:r>
            <a:r>
              <a:rPr kumimoji="1" lang="en-US" altLang="zh-CN" sz="2400" b="1" dirty="0">
                <a:solidFill>
                  <a:srgbClr val="0000CC"/>
                </a:solidFill>
                <a:latin typeface="+mn-lt"/>
                <a:ea typeface="黑体" pitchFamily="2" charset="-122"/>
              </a:rPr>
              <a:t>128 </a:t>
            </a:r>
            <a:r>
              <a:rPr kumimoji="1" lang="zh-CN" altLang="en-US" sz="2400" b="1" dirty="0">
                <a:solidFill>
                  <a:srgbClr val="0000CC"/>
                </a:solidFill>
                <a:latin typeface="+mn-lt"/>
                <a:ea typeface="黑体" pitchFamily="2" charset="-122"/>
              </a:rPr>
              <a:t>位）</a:t>
            </a:r>
          </a:p>
        </p:txBody>
      </p:sp>
      <p:sp>
        <p:nvSpPr>
          <p:cNvPr id="33" name="Rectangle 31"/>
          <p:cNvSpPr>
            <a:spLocks noChangeArrowheads="1"/>
          </p:cNvSpPr>
          <p:nvPr/>
        </p:nvSpPr>
        <p:spPr bwMode="auto">
          <a:xfrm>
            <a:off x="2494855" y="911969"/>
            <a:ext cx="24365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有  效  载  荷  长  度</a:t>
            </a:r>
          </a:p>
        </p:txBody>
      </p:sp>
      <p:sp>
        <p:nvSpPr>
          <p:cNvPr id="34" name="Rectangle 32"/>
          <p:cNvSpPr>
            <a:spLocks noChangeArrowheads="1"/>
          </p:cNvSpPr>
          <p:nvPr/>
        </p:nvSpPr>
        <p:spPr bwMode="auto">
          <a:xfrm>
            <a:off x="7541518" y="931019"/>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跳 数 限 制</a:t>
            </a:r>
          </a:p>
        </p:txBody>
      </p:sp>
      <p:sp>
        <p:nvSpPr>
          <p:cNvPr id="35" name="Line 33"/>
          <p:cNvSpPr>
            <a:spLocks noChangeShapeType="1"/>
          </p:cNvSpPr>
          <p:nvPr/>
        </p:nvSpPr>
        <p:spPr bwMode="auto">
          <a:xfrm>
            <a:off x="4504630" y="505569"/>
            <a:ext cx="6350" cy="382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6" name="Rectangle 34"/>
          <p:cNvSpPr>
            <a:spLocks noChangeArrowheads="1"/>
          </p:cNvSpPr>
          <p:nvPr/>
        </p:nvSpPr>
        <p:spPr bwMode="auto">
          <a:xfrm>
            <a:off x="7152580"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24</a:t>
            </a:r>
          </a:p>
        </p:txBody>
      </p:sp>
      <p:sp>
        <p:nvSpPr>
          <p:cNvPr id="41" name="AutoShape 39"/>
          <p:cNvSpPr>
            <a:spLocks/>
          </p:cNvSpPr>
          <p:nvPr/>
        </p:nvSpPr>
        <p:spPr bwMode="auto">
          <a:xfrm>
            <a:off x="1474093" y="538907"/>
            <a:ext cx="228600" cy="4162425"/>
          </a:xfrm>
          <a:prstGeom prst="leftBrace">
            <a:avLst>
              <a:gd name="adj1" fmla="val 15173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 name="Rectangle 40"/>
          <p:cNvSpPr>
            <a:spLocks noChangeArrowheads="1"/>
          </p:cNvSpPr>
          <p:nvPr/>
        </p:nvSpPr>
        <p:spPr bwMode="auto">
          <a:xfrm>
            <a:off x="200472" y="2150219"/>
            <a:ext cx="1240725" cy="1013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2000" b="1" dirty="0">
                <a:solidFill>
                  <a:srgbClr val="0000CC"/>
                </a:solidFill>
                <a:latin typeface="+mn-lt"/>
                <a:ea typeface="黑体" pitchFamily="2" charset="-122"/>
              </a:rPr>
              <a:t>IPv6 </a:t>
            </a:r>
            <a:r>
              <a:rPr kumimoji="1" lang="zh-CN" altLang="en-US" sz="2000" b="1" dirty="0">
                <a:solidFill>
                  <a:srgbClr val="0000CC"/>
                </a:solidFill>
                <a:latin typeface="+mn-lt"/>
                <a:ea typeface="黑体" pitchFamily="2" charset="-122"/>
              </a:rPr>
              <a:t>的</a:t>
            </a:r>
          </a:p>
          <a:p>
            <a:pPr algn="ctr" defTabSz="762000" eaLnBrk="0" hangingPunct="0"/>
            <a:r>
              <a:rPr kumimoji="1" lang="zh-CN" altLang="en-US" sz="2000" b="1" dirty="0">
                <a:solidFill>
                  <a:srgbClr val="0000CC"/>
                </a:solidFill>
                <a:latin typeface="+mn-lt"/>
                <a:ea typeface="黑体" pitchFamily="2" charset="-122"/>
              </a:rPr>
              <a:t>基本首部</a:t>
            </a:r>
          </a:p>
          <a:p>
            <a:pPr algn="ctr" defTabSz="762000" eaLnBrk="0" hangingPunct="0"/>
            <a:r>
              <a:rPr kumimoji="1" lang="zh-CN" altLang="en-US" sz="2000" b="1" dirty="0">
                <a:solidFill>
                  <a:srgbClr val="0000CC"/>
                </a:solidFill>
                <a:latin typeface="+mn-lt"/>
                <a:ea typeface="黑体" pitchFamily="2" charset="-122"/>
              </a:rPr>
              <a:t>（</a:t>
            </a:r>
            <a:r>
              <a:rPr kumimoji="1" lang="en-US" altLang="zh-CN" sz="2000" b="1" dirty="0">
                <a:solidFill>
                  <a:srgbClr val="0000CC"/>
                </a:solidFill>
                <a:latin typeface="+mn-lt"/>
                <a:ea typeface="黑体" pitchFamily="2" charset="-122"/>
              </a:rPr>
              <a:t>40 B</a:t>
            </a:r>
            <a:r>
              <a:rPr kumimoji="1" lang="zh-CN" altLang="en-US" sz="2000" b="1" dirty="0">
                <a:solidFill>
                  <a:srgbClr val="0000CC"/>
                </a:solidFill>
                <a:latin typeface="+mn-lt"/>
                <a:ea typeface="黑体" pitchFamily="2" charset="-122"/>
              </a:rPr>
              <a:t>）</a:t>
            </a:r>
          </a:p>
        </p:txBody>
      </p:sp>
      <p:sp>
        <p:nvSpPr>
          <p:cNvPr id="39" name="Rectangle 37"/>
          <p:cNvSpPr>
            <a:spLocks noChangeArrowheads="1"/>
          </p:cNvSpPr>
          <p:nvPr/>
        </p:nvSpPr>
        <p:spPr bwMode="auto">
          <a:xfrm>
            <a:off x="7257256" y="908720"/>
            <a:ext cx="1832074" cy="41910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Text Box 38"/>
          <p:cNvSpPr txBox="1">
            <a:spLocks noChangeArrowheads="1"/>
          </p:cNvSpPr>
          <p:nvPr/>
        </p:nvSpPr>
        <p:spPr bwMode="auto">
          <a:xfrm>
            <a:off x="964850" y="4797152"/>
            <a:ext cx="8668670"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nSpc>
                <a:spcPct val="110000"/>
              </a:lnSpc>
              <a:defRPr sz="2400" b="1">
                <a:solidFill>
                  <a:srgbClr val="000099"/>
                </a:solidFill>
                <a:latin typeface="+mn-lt"/>
                <a:ea typeface="黑体" pitchFamily="2" charset="-122"/>
              </a:defRPr>
            </a:lvl1pPr>
          </a:lstStyle>
          <a:p>
            <a:r>
              <a:rPr lang="zh-CN" altLang="en-US" dirty="0"/>
              <a:t>跳数限制</a:t>
            </a:r>
            <a:r>
              <a:rPr lang="en-US" altLang="zh-CN" dirty="0"/>
              <a:t>(hop limit)—— 8 </a:t>
            </a:r>
            <a:r>
              <a:rPr lang="zh-CN" altLang="en-US" dirty="0"/>
              <a:t>位。源站在数据报发出时即设定跳数限制。路由器在转发数据报时将跳数限制字段中的值减 </a:t>
            </a:r>
            <a:r>
              <a:rPr lang="en-US" altLang="zh-CN" dirty="0"/>
              <a:t>1</a:t>
            </a:r>
            <a:r>
              <a:rPr lang="zh-CN" altLang="en-US" dirty="0"/>
              <a:t>。</a:t>
            </a:r>
          </a:p>
          <a:p>
            <a:r>
              <a:rPr lang="zh-CN" altLang="en-US" dirty="0"/>
              <a:t>当跳数限制的值为零时，就要将此数据报丢弃。 </a:t>
            </a:r>
          </a:p>
        </p:txBody>
      </p:sp>
    </p:spTree>
    <p:extLst>
      <p:ext uri="{BB962C8B-B14F-4D97-AF65-F5344CB8AC3E}">
        <p14:creationId xmlns:p14="http://schemas.microsoft.com/office/powerpoint/2010/main" val="92035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778893" y="505569"/>
            <a:ext cx="7289800" cy="4237038"/>
          </a:xfrm>
          <a:prstGeom prst="rect">
            <a:avLst/>
          </a:prstGeom>
          <a:solidFill>
            <a:srgbClr val="FFFF99"/>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 name="Line 3"/>
          <p:cNvSpPr>
            <a:spLocks noChangeShapeType="1"/>
          </p:cNvSpPr>
          <p:nvPr/>
        </p:nvSpPr>
        <p:spPr bwMode="auto">
          <a:xfrm>
            <a:off x="1786830" y="886569"/>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 name="Line 4"/>
          <p:cNvSpPr>
            <a:spLocks noChangeShapeType="1"/>
          </p:cNvSpPr>
          <p:nvPr/>
        </p:nvSpPr>
        <p:spPr bwMode="auto">
          <a:xfrm>
            <a:off x="2686943" y="507157"/>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7" name="Line 5"/>
          <p:cNvSpPr>
            <a:spLocks noChangeShapeType="1"/>
          </p:cNvSpPr>
          <p:nvPr/>
        </p:nvSpPr>
        <p:spPr bwMode="auto">
          <a:xfrm>
            <a:off x="5426968" y="886569"/>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 name="Rectangle 6"/>
          <p:cNvSpPr>
            <a:spLocks noChangeArrowheads="1"/>
          </p:cNvSpPr>
          <p:nvPr/>
        </p:nvSpPr>
        <p:spPr bwMode="auto">
          <a:xfrm>
            <a:off x="1702693" y="116632"/>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a:t>
            </a:r>
          </a:p>
        </p:txBody>
      </p:sp>
      <p:sp>
        <p:nvSpPr>
          <p:cNvPr id="9" name="Rectangle 7"/>
          <p:cNvSpPr>
            <a:spLocks noChangeArrowheads="1"/>
          </p:cNvSpPr>
          <p:nvPr/>
        </p:nvSpPr>
        <p:spPr bwMode="auto">
          <a:xfrm>
            <a:off x="2605980" y="116632"/>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4</a:t>
            </a:r>
          </a:p>
        </p:txBody>
      </p:sp>
      <p:sp>
        <p:nvSpPr>
          <p:cNvPr id="10" name="Rectangle 8"/>
          <p:cNvSpPr>
            <a:spLocks noChangeArrowheads="1"/>
          </p:cNvSpPr>
          <p:nvPr/>
        </p:nvSpPr>
        <p:spPr bwMode="auto">
          <a:xfrm>
            <a:off x="5336480"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16</a:t>
            </a:r>
          </a:p>
        </p:txBody>
      </p:sp>
      <p:sp>
        <p:nvSpPr>
          <p:cNvPr id="11" name="Rectangle 9"/>
          <p:cNvSpPr>
            <a:spLocks noChangeArrowheads="1"/>
          </p:cNvSpPr>
          <p:nvPr/>
        </p:nvSpPr>
        <p:spPr bwMode="auto">
          <a:xfrm>
            <a:off x="8733730"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31</a:t>
            </a:r>
          </a:p>
        </p:txBody>
      </p:sp>
      <p:sp>
        <p:nvSpPr>
          <p:cNvPr id="12" name="Rectangle 10"/>
          <p:cNvSpPr>
            <a:spLocks noChangeArrowheads="1"/>
          </p:cNvSpPr>
          <p:nvPr/>
        </p:nvSpPr>
        <p:spPr bwMode="auto">
          <a:xfrm>
            <a:off x="1897955" y="521444"/>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版 本</a:t>
            </a:r>
          </a:p>
        </p:txBody>
      </p:sp>
      <p:sp>
        <p:nvSpPr>
          <p:cNvPr id="13" name="Rectangle 11"/>
          <p:cNvSpPr>
            <a:spLocks noChangeArrowheads="1"/>
          </p:cNvSpPr>
          <p:nvPr/>
        </p:nvSpPr>
        <p:spPr bwMode="auto">
          <a:xfrm>
            <a:off x="1085155" y="11663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位</a:t>
            </a:r>
          </a:p>
        </p:txBody>
      </p:sp>
      <p:sp>
        <p:nvSpPr>
          <p:cNvPr id="14" name="Line 12"/>
          <p:cNvSpPr>
            <a:spLocks noChangeShapeType="1"/>
          </p:cNvSpPr>
          <p:nvPr/>
        </p:nvSpPr>
        <p:spPr bwMode="auto">
          <a:xfrm>
            <a:off x="1778893" y="1308844"/>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5" name="Line 13"/>
          <p:cNvSpPr>
            <a:spLocks noChangeShapeType="1"/>
          </p:cNvSpPr>
          <p:nvPr/>
        </p:nvSpPr>
        <p:spPr bwMode="auto">
          <a:xfrm>
            <a:off x="1780480" y="1731119"/>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6" name="Line 14"/>
          <p:cNvSpPr>
            <a:spLocks noChangeShapeType="1"/>
          </p:cNvSpPr>
          <p:nvPr/>
        </p:nvSpPr>
        <p:spPr bwMode="auto">
          <a:xfrm>
            <a:off x="1780480" y="2154982"/>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7" name="Line 15"/>
          <p:cNvSpPr>
            <a:spLocks noChangeShapeType="1"/>
          </p:cNvSpPr>
          <p:nvPr/>
        </p:nvSpPr>
        <p:spPr bwMode="auto">
          <a:xfrm>
            <a:off x="1780480" y="2578844"/>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8" name="Line 16"/>
          <p:cNvSpPr>
            <a:spLocks noChangeShapeType="1"/>
          </p:cNvSpPr>
          <p:nvPr/>
        </p:nvSpPr>
        <p:spPr bwMode="auto">
          <a:xfrm>
            <a:off x="1780480" y="3002707"/>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9" name="Line 17"/>
          <p:cNvSpPr>
            <a:spLocks noChangeShapeType="1"/>
          </p:cNvSpPr>
          <p:nvPr/>
        </p:nvSpPr>
        <p:spPr bwMode="auto">
          <a:xfrm>
            <a:off x="1780480" y="3424982"/>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0" name="Line 18"/>
          <p:cNvSpPr>
            <a:spLocks noChangeShapeType="1"/>
          </p:cNvSpPr>
          <p:nvPr/>
        </p:nvSpPr>
        <p:spPr bwMode="auto">
          <a:xfrm>
            <a:off x="1780480" y="3848844"/>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1" name="Line 19"/>
          <p:cNvSpPr>
            <a:spLocks noChangeShapeType="1"/>
          </p:cNvSpPr>
          <p:nvPr/>
        </p:nvSpPr>
        <p:spPr bwMode="auto">
          <a:xfrm>
            <a:off x="1780480" y="4271119"/>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2" name="Rectangle 20"/>
          <p:cNvSpPr>
            <a:spLocks noChangeArrowheads="1"/>
          </p:cNvSpPr>
          <p:nvPr/>
        </p:nvSpPr>
        <p:spPr bwMode="auto">
          <a:xfrm>
            <a:off x="2005905" y="3283694"/>
            <a:ext cx="6850063" cy="112871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3" name="Rectangle 21"/>
          <p:cNvSpPr>
            <a:spLocks noChangeArrowheads="1"/>
          </p:cNvSpPr>
          <p:nvPr/>
        </p:nvSpPr>
        <p:spPr bwMode="auto">
          <a:xfrm>
            <a:off x="2005905" y="1628800"/>
            <a:ext cx="6850063" cy="113030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4" name="Rectangle 22"/>
          <p:cNvSpPr>
            <a:spLocks noChangeArrowheads="1"/>
          </p:cNvSpPr>
          <p:nvPr/>
        </p:nvSpPr>
        <p:spPr bwMode="auto">
          <a:xfrm>
            <a:off x="4628455" y="3496419"/>
            <a:ext cx="218489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目   的   地   址</a:t>
            </a:r>
          </a:p>
        </p:txBody>
      </p:sp>
      <p:sp>
        <p:nvSpPr>
          <p:cNvPr id="25" name="Rectangle 23"/>
          <p:cNvSpPr>
            <a:spLocks noChangeArrowheads="1"/>
          </p:cNvSpPr>
          <p:nvPr/>
        </p:nvSpPr>
        <p:spPr bwMode="auto">
          <a:xfrm>
            <a:off x="4822130" y="1802557"/>
            <a:ext cx="162063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源   地   址</a:t>
            </a:r>
          </a:p>
        </p:txBody>
      </p:sp>
      <p:sp>
        <p:nvSpPr>
          <p:cNvPr id="26" name="Line 24"/>
          <p:cNvSpPr>
            <a:spLocks noChangeShapeType="1"/>
          </p:cNvSpPr>
          <p:nvPr/>
        </p:nvSpPr>
        <p:spPr bwMode="auto">
          <a:xfrm>
            <a:off x="7257355" y="886569"/>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7" name="Rectangle 25"/>
          <p:cNvSpPr>
            <a:spLocks noChangeArrowheads="1"/>
          </p:cNvSpPr>
          <p:nvPr/>
        </p:nvSpPr>
        <p:spPr bwMode="auto">
          <a:xfrm>
            <a:off x="5568255" y="919907"/>
            <a:ext cx="17552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下 一 个 首 部</a:t>
            </a:r>
          </a:p>
        </p:txBody>
      </p:sp>
      <p:sp>
        <p:nvSpPr>
          <p:cNvPr id="28" name="Rectangle 26"/>
          <p:cNvSpPr>
            <a:spLocks noChangeArrowheads="1"/>
          </p:cNvSpPr>
          <p:nvPr/>
        </p:nvSpPr>
        <p:spPr bwMode="auto">
          <a:xfrm>
            <a:off x="5766693" y="521444"/>
            <a:ext cx="166231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流     标     号</a:t>
            </a:r>
          </a:p>
        </p:txBody>
      </p:sp>
      <p:sp>
        <p:nvSpPr>
          <p:cNvPr id="29" name="Rectangle 27"/>
          <p:cNvSpPr>
            <a:spLocks noChangeArrowheads="1"/>
          </p:cNvSpPr>
          <p:nvPr/>
        </p:nvSpPr>
        <p:spPr bwMode="auto">
          <a:xfrm>
            <a:off x="4366518"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12</a:t>
            </a:r>
          </a:p>
        </p:txBody>
      </p:sp>
      <p:sp>
        <p:nvSpPr>
          <p:cNvPr id="30" name="Rectangle 28"/>
          <p:cNvSpPr>
            <a:spLocks noChangeArrowheads="1"/>
          </p:cNvSpPr>
          <p:nvPr/>
        </p:nvSpPr>
        <p:spPr bwMode="auto">
          <a:xfrm>
            <a:off x="2955230" y="521444"/>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通 信 量 类</a:t>
            </a:r>
          </a:p>
        </p:txBody>
      </p:sp>
      <p:sp>
        <p:nvSpPr>
          <p:cNvPr id="31" name="Rectangle 29"/>
          <p:cNvSpPr>
            <a:spLocks noChangeArrowheads="1"/>
          </p:cNvSpPr>
          <p:nvPr/>
        </p:nvSpPr>
        <p:spPr bwMode="auto">
          <a:xfrm>
            <a:off x="4799905" y="2137519"/>
            <a:ext cx="17104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a:t>
            </a:r>
            <a:r>
              <a:rPr kumimoji="1" lang="en-US" altLang="zh-CN" sz="2400" b="1" dirty="0">
                <a:solidFill>
                  <a:srgbClr val="0000CC"/>
                </a:solidFill>
                <a:latin typeface="+mn-lt"/>
                <a:ea typeface="黑体" pitchFamily="2" charset="-122"/>
              </a:rPr>
              <a:t>128 </a:t>
            </a:r>
            <a:r>
              <a:rPr kumimoji="1" lang="zh-CN" altLang="en-US" sz="2400" b="1" dirty="0">
                <a:solidFill>
                  <a:srgbClr val="0000CC"/>
                </a:solidFill>
                <a:latin typeface="+mn-lt"/>
                <a:ea typeface="黑体" pitchFamily="2" charset="-122"/>
              </a:rPr>
              <a:t>位）</a:t>
            </a:r>
          </a:p>
        </p:txBody>
      </p:sp>
      <p:sp>
        <p:nvSpPr>
          <p:cNvPr id="32" name="Rectangle 30"/>
          <p:cNvSpPr>
            <a:spLocks noChangeArrowheads="1"/>
          </p:cNvSpPr>
          <p:nvPr/>
        </p:nvSpPr>
        <p:spPr bwMode="auto">
          <a:xfrm>
            <a:off x="4817368" y="3833996"/>
            <a:ext cx="17104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a:t>
            </a:r>
            <a:r>
              <a:rPr kumimoji="1" lang="en-US" altLang="zh-CN" sz="2400" b="1" dirty="0">
                <a:solidFill>
                  <a:srgbClr val="0000CC"/>
                </a:solidFill>
                <a:latin typeface="+mn-lt"/>
                <a:ea typeface="黑体" pitchFamily="2" charset="-122"/>
              </a:rPr>
              <a:t>128 </a:t>
            </a:r>
            <a:r>
              <a:rPr kumimoji="1" lang="zh-CN" altLang="en-US" sz="2400" b="1" dirty="0">
                <a:solidFill>
                  <a:srgbClr val="0000CC"/>
                </a:solidFill>
                <a:latin typeface="+mn-lt"/>
                <a:ea typeface="黑体" pitchFamily="2" charset="-122"/>
              </a:rPr>
              <a:t>位）</a:t>
            </a:r>
          </a:p>
        </p:txBody>
      </p:sp>
      <p:sp>
        <p:nvSpPr>
          <p:cNvPr id="33" name="Rectangle 31"/>
          <p:cNvSpPr>
            <a:spLocks noChangeArrowheads="1"/>
          </p:cNvSpPr>
          <p:nvPr/>
        </p:nvSpPr>
        <p:spPr bwMode="auto">
          <a:xfrm>
            <a:off x="2494855" y="911969"/>
            <a:ext cx="24365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有  效  载  荷  长  度</a:t>
            </a:r>
          </a:p>
        </p:txBody>
      </p:sp>
      <p:sp>
        <p:nvSpPr>
          <p:cNvPr id="34" name="Rectangle 32"/>
          <p:cNvSpPr>
            <a:spLocks noChangeArrowheads="1"/>
          </p:cNvSpPr>
          <p:nvPr/>
        </p:nvSpPr>
        <p:spPr bwMode="auto">
          <a:xfrm>
            <a:off x="7541518" y="931019"/>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跳 数 限 制</a:t>
            </a:r>
          </a:p>
        </p:txBody>
      </p:sp>
      <p:sp>
        <p:nvSpPr>
          <p:cNvPr id="35" name="Line 33"/>
          <p:cNvSpPr>
            <a:spLocks noChangeShapeType="1"/>
          </p:cNvSpPr>
          <p:nvPr/>
        </p:nvSpPr>
        <p:spPr bwMode="auto">
          <a:xfrm>
            <a:off x="4504630" y="505569"/>
            <a:ext cx="6350" cy="382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6" name="Rectangle 34"/>
          <p:cNvSpPr>
            <a:spLocks noChangeArrowheads="1"/>
          </p:cNvSpPr>
          <p:nvPr/>
        </p:nvSpPr>
        <p:spPr bwMode="auto">
          <a:xfrm>
            <a:off x="7152580"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24</a:t>
            </a:r>
          </a:p>
        </p:txBody>
      </p:sp>
      <p:sp>
        <p:nvSpPr>
          <p:cNvPr id="41" name="AutoShape 39"/>
          <p:cNvSpPr>
            <a:spLocks/>
          </p:cNvSpPr>
          <p:nvPr/>
        </p:nvSpPr>
        <p:spPr bwMode="auto">
          <a:xfrm>
            <a:off x="1474093" y="538907"/>
            <a:ext cx="228600" cy="4162425"/>
          </a:xfrm>
          <a:prstGeom prst="leftBrace">
            <a:avLst>
              <a:gd name="adj1" fmla="val 15173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 name="Rectangle 40"/>
          <p:cNvSpPr>
            <a:spLocks noChangeArrowheads="1"/>
          </p:cNvSpPr>
          <p:nvPr/>
        </p:nvSpPr>
        <p:spPr bwMode="auto">
          <a:xfrm>
            <a:off x="200472" y="2150219"/>
            <a:ext cx="1240725" cy="1013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2000" b="1" dirty="0">
                <a:solidFill>
                  <a:srgbClr val="0000CC"/>
                </a:solidFill>
                <a:latin typeface="+mn-lt"/>
                <a:ea typeface="黑体" pitchFamily="2" charset="-122"/>
              </a:rPr>
              <a:t>IPv6 </a:t>
            </a:r>
            <a:r>
              <a:rPr kumimoji="1" lang="zh-CN" altLang="en-US" sz="2000" b="1" dirty="0">
                <a:solidFill>
                  <a:srgbClr val="0000CC"/>
                </a:solidFill>
                <a:latin typeface="+mn-lt"/>
                <a:ea typeface="黑体" pitchFamily="2" charset="-122"/>
              </a:rPr>
              <a:t>的</a:t>
            </a:r>
          </a:p>
          <a:p>
            <a:pPr algn="ctr" defTabSz="762000" eaLnBrk="0" hangingPunct="0"/>
            <a:r>
              <a:rPr kumimoji="1" lang="zh-CN" altLang="en-US" sz="2000" b="1" dirty="0">
                <a:solidFill>
                  <a:srgbClr val="0000CC"/>
                </a:solidFill>
                <a:latin typeface="+mn-lt"/>
                <a:ea typeface="黑体" pitchFamily="2" charset="-122"/>
              </a:rPr>
              <a:t>基本首部</a:t>
            </a:r>
          </a:p>
          <a:p>
            <a:pPr algn="ctr" defTabSz="762000" eaLnBrk="0" hangingPunct="0"/>
            <a:r>
              <a:rPr kumimoji="1" lang="zh-CN" altLang="en-US" sz="2000" b="1" dirty="0">
                <a:solidFill>
                  <a:srgbClr val="0000CC"/>
                </a:solidFill>
                <a:latin typeface="+mn-lt"/>
                <a:ea typeface="黑体" pitchFamily="2" charset="-122"/>
              </a:rPr>
              <a:t>（</a:t>
            </a:r>
            <a:r>
              <a:rPr kumimoji="1" lang="en-US" altLang="zh-CN" sz="2000" b="1" dirty="0">
                <a:solidFill>
                  <a:srgbClr val="0000CC"/>
                </a:solidFill>
                <a:latin typeface="+mn-lt"/>
                <a:ea typeface="黑体" pitchFamily="2" charset="-122"/>
              </a:rPr>
              <a:t>40 B</a:t>
            </a:r>
            <a:r>
              <a:rPr kumimoji="1" lang="zh-CN" altLang="en-US" sz="2000" b="1" dirty="0">
                <a:solidFill>
                  <a:srgbClr val="0000CC"/>
                </a:solidFill>
                <a:latin typeface="+mn-lt"/>
                <a:ea typeface="黑体" pitchFamily="2" charset="-122"/>
              </a:rPr>
              <a:t>）</a:t>
            </a:r>
          </a:p>
        </p:txBody>
      </p:sp>
      <p:sp>
        <p:nvSpPr>
          <p:cNvPr id="43" name="Rectangle 37"/>
          <p:cNvSpPr>
            <a:spLocks noChangeArrowheads="1"/>
          </p:cNvSpPr>
          <p:nvPr/>
        </p:nvSpPr>
        <p:spPr bwMode="auto">
          <a:xfrm>
            <a:off x="1778892" y="1340768"/>
            <a:ext cx="7278563" cy="165735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Text Box 38"/>
          <p:cNvSpPr txBox="1">
            <a:spLocks noChangeArrowheads="1"/>
          </p:cNvSpPr>
          <p:nvPr/>
        </p:nvSpPr>
        <p:spPr bwMode="auto">
          <a:xfrm>
            <a:off x="1684930" y="4797152"/>
            <a:ext cx="7444534"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nSpc>
                <a:spcPct val="110000"/>
              </a:lnSpc>
              <a:defRPr sz="2400" b="1">
                <a:solidFill>
                  <a:srgbClr val="000099"/>
                </a:solidFill>
                <a:latin typeface="+mn-lt"/>
                <a:ea typeface="黑体" pitchFamily="2" charset="-122"/>
              </a:defRPr>
            </a:lvl1pPr>
          </a:lstStyle>
          <a:p>
            <a:r>
              <a:rPr lang="zh-CN" altLang="en-US" dirty="0"/>
              <a:t>源地址</a:t>
            </a:r>
            <a:r>
              <a:rPr lang="en-US" altLang="zh-CN" dirty="0"/>
              <a:t>—— 128 </a:t>
            </a:r>
            <a:r>
              <a:rPr lang="zh-CN" altLang="en-US" dirty="0"/>
              <a:t>位。是数据报的发送站的 </a:t>
            </a:r>
            <a:r>
              <a:rPr lang="en-US" altLang="zh-CN" dirty="0"/>
              <a:t>IP </a:t>
            </a:r>
            <a:r>
              <a:rPr lang="zh-CN" altLang="en-US" dirty="0"/>
              <a:t>地址。 </a:t>
            </a:r>
          </a:p>
        </p:txBody>
      </p:sp>
    </p:spTree>
    <p:extLst>
      <p:ext uri="{BB962C8B-B14F-4D97-AF65-F5344CB8AC3E}">
        <p14:creationId xmlns:p14="http://schemas.microsoft.com/office/powerpoint/2010/main" val="245522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4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778893" y="505569"/>
            <a:ext cx="7289800" cy="4237038"/>
          </a:xfrm>
          <a:prstGeom prst="rect">
            <a:avLst/>
          </a:prstGeom>
          <a:solidFill>
            <a:srgbClr val="FFFF99"/>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CC"/>
              </a:solidFill>
              <a:latin typeface="+mn-lt"/>
              <a:ea typeface="黑体" pitchFamily="2" charset="-122"/>
            </a:endParaRPr>
          </a:p>
        </p:txBody>
      </p:sp>
      <p:sp>
        <p:nvSpPr>
          <p:cNvPr id="5" name="Line 3"/>
          <p:cNvSpPr>
            <a:spLocks noChangeShapeType="1"/>
          </p:cNvSpPr>
          <p:nvPr/>
        </p:nvSpPr>
        <p:spPr bwMode="auto">
          <a:xfrm>
            <a:off x="1786830" y="886569"/>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6" name="Line 4"/>
          <p:cNvSpPr>
            <a:spLocks noChangeShapeType="1"/>
          </p:cNvSpPr>
          <p:nvPr/>
        </p:nvSpPr>
        <p:spPr bwMode="auto">
          <a:xfrm>
            <a:off x="2686943" y="507157"/>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7" name="Line 5"/>
          <p:cNvSpPr>
            <a:spLocks noChangeShapeType="1"/>
          </p:cNvSpPr>
          <p:nvPr/>
        </p:nvSpPr>
        <p:spPr bwMode="auto">
          <a:xfrm>
            <a:off x="5426968" y="886569"/>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8" name="Rectangle 6"/>
          <p:cNvSpPr>
            <a:spLocks noChangeArrowheads="1"/>
          </p:cNvSpPr>
          <p:nvPr/>
        </p:nvSpPr>
        <p:spPr bwMode="auto">
          <a:xfrm>
            <a:off x="1702693" y="116632"/>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0</a:t>
            </a:r>
          </a:p>
        </p:txBody>
      </p:sp>
      <p:sp>
        <p:nvSpPr>
          <p:cNvPr id="9" name="Rectangle 7"/>
          <p:cNvSpPr>
            <a:spLocks noChangeArrowheads="1"/>
          </p:cNvSpPr>
          <p:nvPr/>
        </p:nvSpPr>
        <p:spPr bwMode="auto">
          <a:xfrm>
            <a:off x="2605980" y="116632"/>
            <a:ext cx="32541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4</a:t>
            </a:r>
          </a:p>
        </p:txBody>
      </p:sp>
      <p:sp>
        <p:nvSpPr>
          <p:cNvPr id="10" name="Rectangle 8"/>
          <p:cNvSpPr>
            <a:spLocks noChangeArrowheads="1"/>
          </p:cNvSpPr>
          <p:nvPr/>
        </p:nvSpPr>
        <p:spPr bwMode="auto">
          <a:xfrm>
            <a:off x="5336480"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16</a:t>
            </a:r>
          </a:p>
        </p:txBody>
      </p:sp>
      <p:sp>
        <p:nvSpPr>
          <p:cNvPr id="11" name="Rectangle 9"/>
          <p:cNvSpPr>
            <a:spLocks noChangeArrowheads="1"/>
          </p:cNvSpPr>
          <p:nvPr/>
        </p:nvSpPr>
        <p:spPr bwMode="auto">
          <a:xfrm>
            <a:off x="8733730"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31</a:t>
            </a:r>
          </a:p>
        </p:txBody>
      </p:sp>
      <p:sp>
        <p:nvSpPr>
          <p:cNvPr id="12" name="Rectangle 10"/>
          <p:cNvSpPr>
            <a:spLocks noChangeArrowheads="1"/>
          </p:cNvSpPr>
          <p:nvPr/>
        </p:nvSpPr>
        <p:spPr bwMode="auto">
          <a:xfrm>
            <a:off x="1897955" y="521444"/>
            <a:ext cx="7694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版 本</a:t>
            </a:r>
          </a:p>
        </p:txBody>
      </p:sp>
      <p:sp>
        <p:nvSpPr>
          <p:cNvPr id="13" name="Rectangle 11"/>
          <p:cNvSpPr>
            <a:spLocks noChangeArrowheads="1"/>
          </p:cNvSpPr>
          <p:nvPr/>
        </p:nvSpPr>
        <p:spPr bwMode="auto">
          <a:xfrm>
            <a:off x="1085155" y="116632"/>
            <a:ext cx="43922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位</a:t>
            </a:r>
          </a:p>
        </p:txBody>
      </p:sp>
      <p:sp>
        <p:nvSpPr>
          <p:cNvPr id="14" name="Line 12"/>
          <p:cNvSpPr>
            <a:spLocks noChangeShapeType="1"/>
          </p:cNvSpPr>
          <p:nvPr/>
        </p:nvSpPr>
        <p:spPr bwMode="auto">
          <a:xfrm>
            <a:off x="1778893" y="1308844"/>
            <a:ext cx="7302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5" name="Line 13"/>
          <p:cNvSpPr>
            <a:spLocks noChangeShapeType="1"/>
          </p:cNvSpPr>
          <p:nvPr/>
        </p:nvSpPr>
        <p:spPr bwMode="auto">
          <a:xfrm>
            <a:off x="1780480" y="1731119"/>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6" name="Line 14"/>
          <p:cNvSpPr>
            <a:spLocks noChangeShapeType="1"/>
          </p:cNvSpPr>
          <p:nvPr/>
        </p:nvSpPr>
        <p:spPr bwMode="auto">
          <a:xfrm>
            <a:off x="1780480" y="2154982"/>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7" name="Line 15"/>
          <p:cNvSpPr>
            <a:spLocks noChangeShapeType="1"/>
          </p:cNvSpPr>
          <p:nvPr/>
        </p:nvSpPr>
        <p:spPr bwMode="auto">
          <a:xfrm>
            <a:off x="1780480" y="2578844"/>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8" name="Line 16"/>
          <p:cNvSpPr>
            <a:spLocks noChangeShapeType="1"/>
          </p:cNvSpPr>
          <p:nvPr/>
        </p:nvSpPr>
        <p:spPr bwMode="auto">
          <a:xfrm>
            <a:off x="1780480" y="3002707"/>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19" name="Line 17"/>
          <p:cNvSpPr>
            <a:spLocks noChangeShapeType="1"/>
          </p:cNvSpPr>
          <p:nvPr/>
        </p:nvSpPr>
        <p:spPr bwMode="auto">
          <a:xfrm>
            <a:off x="1780480" y="3424982"/>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0" name="Line 18"/>
          <p:cNvSpPr>
            <a:spLocks noChangeShapeType="1"/>
          </p:cNvSpPr>
          <p:nvPr/>
        </p:nvSpPr>
        <p:spPr bwMode="auto">
          <a:xfrm>
            <a:off x="1780480" y="3848844"/>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1" name="Line 19"/>
          <p:cNvSpPr>
            <a:spLocks noChangeShapeType="1"/>
          </p:cNvSpPr>
          <p:nvPr/>
        </p:nvSpPr>
        <p:spPr bwMode="auto">
          <a:xfrm>
            <a:off x="1780480" y="4271119"/>
            <a:ext cx="7304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2" name="Rectangle 20"/>
          <p:cNvSpPr>
            <a:spLocks noChangeArrowheads="1"/>
          </p:cNvSpPr>
          <p:nvPr/>
        </p:nvSpPr>
        <p:spPr bwMode="auto">
          <a:xfrm>
            <a:off x="2005905" y="3283694"/>
            <a:ext cx="6850063" cy="1128713"/>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3" name="Rectangle 21"/>
          <p:cNvSpPr>
            <a:spLocks noChangeArrowheads="1"/>
          </p:cNvSpPr>
          <p:nvPr/>
        </p:nvSpPr>
        <p:spPr bwMode="auto">
          <a:xfrm>
            <a:off x="2005905" y="1628800"/>
            <a:ext cx="6850063" cy="1130300"/>
          </a:xfrm>
          <a:prstGeom prst="rect">
            <a:avLst/>
          </a:prstGeom>
          <a:solidFill>
            <a:srgbClr val="FF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4" name="Rectangle 22"/>
          <p:cNvSpPr>
            <a:spLocks noChangeArrowheads="1"/>
          </p:cNvSpPr>
          <p:nvPr/>
        </p:nvSpPr>
        <p:spPr bwMode="auto">
          <a:xfrm>
            <a:off x="4628455" y="3496419"/>
            <a:ext cx="218489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目   的   地   址</a:t>
            </a:r>
          </a:p>
        </p:txBody>
      </p:sp>
      <p:sp>
        <p:nvSpPr>
          <p:cNvPr id="25" name="Rectangle 23"/>
          <p:cNvSpPr>
            <a:spLocks noChangeArrowheads="1"/>
          </p:cNvSpPr>
          <p:nvPr/>
        </p:nvSpPr>
        <p:spPr bwMode="auto">
          <a:xfrm>
            <a:off x="4822130" y="1802557"/>
            <a:ext cx="162063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源   地   址</a:t>
            </a:r>
          </a:p>
        </p:txBody>
      </p:sp>
      <p:sp>
        <p:nvSpPr>
          <p:cNvPr id="26" name="Line 24"/>
          <p:cNvSpPr>
            <a:spLocks noChangeShapeType="1"/>
          </p:cNvSpPr>
          <p:nvPr/>
        </p:nvSpPr>
        <p:spPr bwMode="auto">
          <a:xfrm>
            <a:off x="7257355" y="886569"/>
            <a:ext cx="0" cy="4222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27" name="Rectangle 25"/>
          <p:cNvSpPr>
            <a:spLocks noChangeArrowheads="1"/>
          </p:cNvSpPr>
          <p:nvPr/>
        </p:nvSpPr>
        <p:spPr bwMode="auto">
          <a:xfrm>
            <a:off x="5568255" y="919907"/>
            <a:ext cx="175529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下 一 个 首 部</a:t>
            </a:r>
          </a:p>
        </p:txBody>
      </p:sp>
      <p:sp>
        <p:nvSpPr>
          <p:cNvPr id="28" name="Rectangle 26"/>
          <p:cNvSpPr>
            <a:spLocks noChangeArrowheads="1"/>
          </p:cNvSpPr>
          <p:nvPr/>
        </p:nvSpPr>
        <p:spPr bwMode="auto">
          <a:xfrm>
            <a:off x="5766693" y="521444"/>
            <a:ext cx="1662316"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流     标     号</a:t>
            </a:r>
          </a:p>
        </p:txBody>
      </p:sp>
      <p:sp>
        <p:nvSpPr>
          <p:cNvPr id="29" name="Rectangle 27"/>
          <p:cNvSpPr>
            <a:spLocks noChangeArrowheads="1"/>
          </p:cNvSpPr>
          <p:nvPr/>
        </p:nvSpPr>
        <p:spPr bwMode="auto">
          <a:xfrm>
            <a:off x="4366518"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12</a:t>
            </a:r>
          </a:p>
        </p:txBody>
      </p:sp>
      <p:sp>
        <p:nvSpPr>
          <p:cNvPr id="30" name="Rectangle 28"/>
          <p:cNvSpPr>
            <a:spLocks noChangeArrowheads="1"/>
          </p:cNvSpPr>
          <p:nvPr/>
        </p:nvSpPr>
        <p:spPr bwMode="auto">
          <a:xfrm>
            <a:off x="2955230" y="521444"/>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通 信 量 类</a:t>
            </a:r>
          </a:p>
        </p:txBody>
      </p:sp>
      <p:sp>
        <p:nvSpPr>
          <p:cNvPr id="31" name="Rectangle 29"/>
          <p:cNvSpPr>
            <a:spLocks noChangeArrowheads="1"/>
          </p:cNvSpPr>
          <p:nvPr/>
        </p:nvSpPr>
        <p:spPr bwMode="auto">
          <a:xfrm>
            <a:off x="4799905" y="2137519"/>
            <a:ext cx="17104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a:t>
            </a:r>
            <a:r>
              <a:rPr kumimoji="1" lang="en-US" altLang="zh-CN" sz="2400" b="1" dirty="0">
                <a:solidFill>
                  <a:srgbClr val="0000CC"/>
                </a:solidFill>
                <a:latin typeface="+mn-lt"/>
                <a:ea typeface="黑体" pitchFamily="2" charset="-122"/>
              </a:rPr>
              <a:t>128 </a:t>
            </a:r>
            <a:r>
              <a:rPr kumimoji="1" lang="zh-CN" altLang="en-US" sz="2400" b="1" dirty="0">
                <a:solidFill>
                  <a:srgbClr val="0000CC"/>
                </a:solidFill>
                <a:latin typeface="+mn-lt"/>
                <a:ea typeface="黑体" pitchFamily="2" charset="-122"/>
              </a:rPr>
              <a:t>位）</a:t>
            </a:r>
          </a:p>
        </p:txBody>
      </p:sp>
      <p:sp>
        <p:nvSpPr>
          <p:cNvPr id="32" name="Rectangle 30"/>
          <p:cNvSpPr>
            <a:spLocks noChangeArrowheads="1"/>
          </p:cNvSpPr>
          <p:nvPr/>
        </p:nvSpPr>
        <p:spPr bwMode="auto">
          <a:xfrm>
            <a:off x="4817368" y="3833996"/>
            <a:ext cx="17104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400" b="1" dirty="0">
                <a:solidFill>
                  <a:srgbClr val="0000CC"/>
                </a:solidFill>
                <a:latin typeface="+mn-lt"/>
                <a:ea typeface="黑体" pitchFamily="2" charset="-122"/>
              </a:rPr>
              <a:t>（</a:t>
            </a:r>
            <a:r>
              <a:rPr kumimoji="1" lang="en-US" altLang="zh-CN" sz="2400" b="1" dirty="0">
                <a:solidFill>
                  <a:srgbClr val="0000CC"/>
                </a:solidFill>
                <a:latin typeface="+mn-lt"/>
                <a:ea typeface="黑体" pitchFamily="2" charset="-122"/>
              </a:rPr>
              <a:t>128 </a:t>
            </a:r>
            <a:r>
              <a:rPr kumimoji="1" lang="zh-CN" altLang="en-US" sz="2400" b="1" dirty="0">
                <a:solidFill>
                  <a:srgbClr val="0000CC"/>
                </a:solidFill>
                <a:latin typeface="+mn-lt"/>
                <a:ea typeface="黑体" pitchFamily="2" charset="-122"/>
              </a:rPr>
              <a:t>位）</a:t>
            </a:r>
          </a:p>
        </p:txBody>
      </p:sp>
      <p:sp>
        <p:nvSpPr>
          <p:cNvPr id="33" name="Rectangle 31"/>
          <p:cNvSpPr>
            <a:spLocks noChangeArrowheads="1"/>
          </p:cNvSpPr>
          <p:nvPr/>
        </p:nvSpPr>
        <p:spPr bwMode="auto">
          <a:xfrm>
            <a:off x="2494855" y="911969"/>
            <a:ext cx="24365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有  效  载  荷  长  度</a:t>
            </a:r>
          </a:p>
        </p:txBody>
      </p:sp>
      <p:sp>
        <p:nvSpPr>
          <p:cNvPr id="34" name="Rectangle 32"/>
          <p:cNvSpPr>
            <a:spLocks noChangeArrowheads="1"/>
          </p:cNvSpPr>
          <p:nvPr/>
        </p:nvSpPr>
        <p:spPr bwMode="auto">
          <a:xfrm>
            <a:off x="7541518" y="931019"/>
            <a:ext cx="14266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2000" b="1">
                <a:solidFill>
                  <a:srgbClr val="0000CC"/>
                </a:solidFill>
                <a:latin typeface="+mn-lt"/>
                <a:ea typeface="黑体" pitchFamily="2" charset="-122"/>
              </a:rPr>
              <a:t>跳 数 限 制</a:t>
            </a:r>
          </a:p>
        </p:txBody>
      </p:sp>
      <p:sp>
        <p:nvSpPr>
          <p:cNvPr id="35" name="Line 33"/>
          <p:cNvSpPr>
            <a:spLocks noChangeShapeType="1"/>
          </p:cNvSpPr>
          <p:nvPr/>
        </p:nvSpPr>
        <p:spPr bwMode="auto">
          <a:xfrm>
            <a:off x="4504630" y="505569"/>
            <a:ext cx="6350" cy="382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36" name="Rectangle 34"/>
          <p:cNvSpPr>
            <a:spLocks noChangeArrowheads="1"/>
          </p:cNvSpPr>
          <p:nvPr/>
        </p:nvSpPr>
        <p:spPr bwMode="auto">
          <a:xfrm>
            <a:off x="7152580" y="116632"/>
            <a:ext cx="46807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2000" b="1">
                <a:solidFill>
                  <a:srgbClr val="0000CC"/>
                </a:solidFill>
                <a:latin typeface="+mn-lt"/>
                <a:ea typeface="黑体" pitchFamily="2" charset="-122"/>
              </a:rPr>
              <a:t>24</a:t>
            </a:r>
          </a:p>
        </p:txBody>
      </p:sp>
      <p:sp>
        <p:nvSpPr>
          <p:cNvPr id="41" name="AutoShape 39"/>
          <p:cNvSpPr>
            <a:spLocks/>
          </p:cNvSpPr>
          <p:nvPr/>
        </p:nvSpPr>
        <p:spPr bwMode="auto">
          <a:xfrm>
            <a:off x="1474093" y="538907"/>
            <a:ext cx="228600" cy="4162425"/>
          </a:xfrm>
          <a:prstGeom prst="leftBrace">
            <a:avLst>
              <a:gd name="adj1" fmla="val 151736"/>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CC"/>
              </a:solidFill>
              <a:latin typeface="+mn-lt"/>
              <a:ea typeface="黑体" pitchFamily="2" charset="-122"/>
            </a:endParaRPr>
          </a:p>
        </p:txBody>
      </p:sp>
      <p:sp>
        <p:nvSpPr>
          <p:cNvPr id="42" name="Rectangle 40"/>
          <p:cNvSpPr>
            <a:spLocks noChangeArrowheads="1"/>
          </p:cNvSpPr>
          <p:nvPr/>
        </p:nvSpPr>
        <p:spPr bwMode="auto">
          <a:xfrm>
            <a:off x="200472" y="2150219"/>
            <a:ext cx="1240725" cy="1013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en-US" altLang="zh-CN" sz="2000" b="1" dirty="0">
                <a:solidFill>
                  <a:srgbClr val="0000CC"/>
                </a:solidFill>
                <a:latin typeface="+mn-lt"/>
                <a:ea typeface="黑体" pitchFamily="2" charset="-122"/>
              </a:rPr>
              <a:t>IPv6 </a:t>
            </a:r>
            <a:r>
              <a:rPr kumimoji="1" lang="zh-CN" altLang="en-US" sz="2000" b="1" dirty="0">
                <a:solidFill>
                  <a:srgbClr val="0000CC"/>
                </a:solidFill>
                <a:latin typeface="+mn-lt"/>
                <a:ea typeface="黑体" pitchFamily="2" charset="-122"/>
              </a:rPr>
              <a:t>的</a:t>
            </a:r>
          </a:p>
          <a:p>
            <a:pPr algn="ctr" defTabSz="762000" eaLnBrk="0" hangingPunct="0"/>
            <a:r>
              <a:rPr kumimoji="1" lang="zh-CN" altLang="en-US" sz="2000" b="1" dirty="0">
                <a:solidFill>
                  <a:srgbClr val="0000CC"/>
                </a:solidFill>
                <a:latin typeface="+mn-lt"/>
                <a:ea typeface="黑体" pitchFamily="2" charset="-122"/>
              </a:rPr>
              <a:t>基本首部</a:t>
            </a:r>
          </a:p>
          <a:p>
            <a:pPr algn="ctr" defTabSz="762000" eaLnBrk="0" hangingPunct="0"/>
            <a:r>
              <a:rPr kumimoji="1" lang="zh-CN" altLang="en-US" sz="2000" b="1" dirty="0">
                <a:solidFill>
                  <a:srgbClr val="0000CC"/>
                </a:solidFill>
                <a:latin typeface="+mn-lt"/>
                <a:ea typeface="黑体" pitchFamily="2" charset="-122"/>
              </a:rPr>
              <a:t>（</a:t>
            </a:r>
            <a:r>
              <a:rPr kumimoji="1" lang="en-US" altLang="zh-CN" sz="2000" b="1" dirty="0">
                <a:solidFill>
                  <a:srgbClr val="0000CC"/>
                </a:solidFill>
                <a:latin typeface="+mn-lt"/>
                <a:ea typeface="黑体" pitchFamily="2" charset="-122"/>
              </a:rPr>
              <a:t>40 B</a:t>
            </a:r>
            <a:r>
              <a:rPr kumimoji="1" lang="zh-CN" altLang="en-US" sz="2000" b="1" dirty="0">
                <a:solidFill>
                  <a:srgbClr val="0000CC"/>
                </a:solidFill>
                <a:latin typeface="+mn-lt"/>
                <a:ea typeface="黑体" pitchFamily="2" charset="-122"/>
              </a:rPr>
              <a:t>）</a:t>
            </a:r>
          </a:p>
        </p:txBody>
      </p:sp>
      <p:sp>
        <p:nvSpPr>
          <p:cNvPr id="39" name="Rectangle 37"/>
          <p:cNvSpPr>
            <a:spLocks noChangeArrowheads="1"/>
          </p:cNvSpPr>
          <p:nvPr/>
        </p:nvSpPr>
        <p:spPr bwMode="auto">
          <a:xfrm>
            <a:off x="1778892" y="2996952"/>
            <a:ext cx="7280763" cy="1711325"/>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Text Box 38"/>
          <p:cNvSpPr txBox="1">
            <a:spLocks noChangeArrowheads="1"/>
          </p:cNvSpPr>
          <p:nvPr/>
        </p:nvSpPr>
        <p:spPr bwMode="auto">
          <a:xfrm>
            <a:off x="1668059" y="4802610"/>
            <a:ext cx="7677429"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nSpc>
                <a:spcPct val="110000"/>
              </a:lnSpc>
              <a:defRPr sz="2400" b="1">
                <a:solidFill>
                  <a:srgbClr val="000099"/>
                </a:solidFill>
                <a:latin typeface="+mn-lt"/>
                <a:ea typeface="黑体" pitchFamily="2" charset="-122"/>
              </a:defRPr>
            </a:lvl1pPr>
          </a:lstStyle>
          <a:p>
            <a:r>
              <a:rPr lang="zh-CN" altLang="en-US" dirty="0"/>
              <a:t>目的地址</a:t>
            </a:r>
            <a:r>
              <a:rPr lang="en-US" altLang="zh-CN" dirty="0"/>
              <a:t>—— 128 </a:t>
            </a:r>
            <a:r>
              <a:rPr lang="zh-CN" altLang="en-US" dirty="0"/>
              <a:t>位。是数据报的接收站的 </a:t>
            </a:r>
            <a:r>
              <a:rPr lang="en-US" altLang="zh-CN" dirty="0"/>
              <a:t>IP </a:t>
            </a:r>
            <a:r>
              <a:rPr lang="zh-CN" altLang="en-US" dirty="0"/>
              <a:t>地址。 </a:t>
            </a:r>
          </a:p>
        </p:txBody>
      </p:sp>
    </p:spTree>
    <p:extLst>
      <p:ext uri="{BB962C8B-B14F-4D97-AF65-F5344CB8AC3E}">
        <p14:creationId xmlns:p14="http://schemas.microsoft.com/office/powerpoint/2010/main" val="312537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p:txBody>
          <a:bodyPr/>
          <a:lstStyle/>
          <a:p>
            <a:pPr algn="ctr"/>
            <a:r>
              <a:rPr lang="en-US" altLang="zh-CN" dirty="0"/>
              <a:t>IPv6 </a:t>
            </a:r>
            <a:r>
              <a:rPr lang="zh-CN" altLang="en-US" dirty="0"/>
              <a:t>的扩展首部</a:t>
            </a:r>
          </a:p>
        </p:txBody>
      </p:sp>
      <p:sp>
        <p:nvSpPr>
          <p:cNvPr id="646147" name="Rectangle 3"/>
          <p:cNvSpPr>
            <a:spLocks noGrp="1" noChangeArrowheads="1"/>
          </p:cNvSpPr>
          <p:nvPr>
            <p:ph idx="1"/>
          </p:nvPr>
        </p:nvSpPr>
        <p:spPr/>
        <p:txBody>
          <a:bodyPr/>
          <a:lstStyle/>
          <a:p>
            <a:r>
              <a:rPr lang="en-US" altLang="zh-CN" dirty="0"/>
              <a:t>IPv6 </a:t>
            </a:r>
            <a:r>
              <a:rPr lang="zh-CN" altLang="en-US" dirty="0"/>
              <a:t>把原来 </a:t>
            </a:r>
            <a:r>
              <a:rPr lang="en-US" altLang="zh-CN" dirty="0"/>
              <a:t>IPv4 </a:t>
            </a:r>
            <a:r>
              <a:rPr lang="zh-CN" altLang="en-US" dirty="0"/>
              <a:t>首部中选项的功能都放在</a:t>
            </a:r>
            <a:r>
              <a:rPr lang="zh-CN" altLang="en-US" dirty="0">
                <a:solidFill>
                  <a:srgbClr val="FF0000"/>
                </a:solidFill>
              </a:rPr>
              <a:t>扩展首部</a:t>
            </a:r>
            <a:r>
              <a:rPr lang="zh-CN" altLang="en-US" dirty="0"/>
              <a:t>中，并将扩展首部留给路径两端的源站和目的站的主机来处理。</a:t>
            </a:r>
          </a:p>
          <a:p>
            <a:r>
              <a:rPr lang="zh-CN" altLang="en-US" dirty="0">
                <a:solidFill>
                  <a:srgbClr val="0000FF"/>
                </a:solidFill>
              </a:rPr>
              <a:t>数据报途中经过的路由器都不处理这些扩展首部（只有一个首部例外，即逐跳选项扩展首部）。</a:t>
            </a:r>
          </a:p>
          <a:p>
            <a:r>
              <a:rPr lang="zh-CN" altLang="en-US" dirty="0"/>
              <a:t>这样就</a:t>
            </a:r>
            <a:r>
              <a:rPr lang="zh-CN" altLang="en-US" dirty="0">
                <a:solidFill>
                  <a:srgbClr val="FF0000"/>
                </a:solidFill>
              </a:rPr>
              <a:t>大大提高了路由器的处理效率。</a:t>
            </a:r>
            <a:r>
              <a:rPr lang="zh-CN" altLang="en-US" dirty="0"/>
              <a:t> </a:t>
            </a:r>
          </a:p>
        </p:txBody>
      </p:sp>
    </p:spTree>
    <p:extLst>
      <p:ext uri="{BB962C8B-B14F-4D97-AF65-F5344CB8AC3E}">
        <p14:creationId xmlns:p14="http://schemas.microsoft.com/office/powerpoint/2010/main" val="3994151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61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6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ChangeArrowheads="1"/>
          </p:cNvSpPr>
          <p:nvPr>
            <p:ph type="title"/>
          </p:nvPr>
        </p:nvSpPr>
        <p:spPr/>
        <p:txBody>
          <a:bodyPr/>
          <a:lstStyle/>
          <a:p>
            <a:pPr algn="ctr"/>
            <a:r>
              <a:rPr lang="zh-CN" altLang="en-US" sz="4000" dirty="0"/>
              <a:t>使用 </a:t>
            </a:r>
            <a:r>
              <a:rPr lang="en-US" altLang="zh-CN" sz="4000" dirty="0"/>
              <a:t>ARP </a:t>
            </a:r>
            <a:r>
              <a:rPr lang="zh-CN" altLang="en-US" sz="4000" dirty="0"/>
              <a:t>的四种典型情况 </a:t>
            </a:r>
          </a:p>
        </p:txBody>
      </p:sp>
      <p:sp>
        <p:nvSpPr>
          <p:cNvPr id="976899" name="Rectangle 3"/>
          <p:cNvSpPr>
            <a:spLocks noGrp="1" noChangeArrowheads="1"/>
          </p:cNvSpPr>
          <p:nvPr>
            <p:ph idx="1"/>
          </p:nvPr>
        </p:nvSpPr>
        <p:spPr/>
        <p:txBody>
          <a:bodyPr/>
          <a:lstStyle/>
          <a:p>
            <a:r>
              <a:rPr lang="zh-CN" altLang="en-US" sz="2600" dirty="0"/>
              <a:t>发送方是主机，要把 </a:t>
            </a:r>
            <a:r>
              <a:rPr lang="en-US" altLang="zh-CN" sz="2600" dirty="0"/>
              <a:t>IP </a:t>
            </a:r>
            <a:r>
              <a:rPr lang="zh-CN" altLang="en-US" sz="2600" dirty="0"/>
              <a:t>数据报发送到本网络上的另一个主机。这时用 </a:t>
            </a:r>
            <a:r>
              <a:rPr lang="en-US" altLang="zh-CN" sz="2600" dirty="0"/>
              <a:t>ARP </a:t>
            </a:r>
            <a:r>
              <a:rPr lang="zh-CN" altLang="en-US" sz="2600" dirty="0"/>
              <a:t>找到目的主机的硬件地址。 </a:t>
            </a:r>
          </a:p>
          <a:p>
            <a:r>
              <a:rPr lang="zh-CN" altLang="en-US" sz="2600" dirty="0"/>
              <a:t>发送方是主机，要把 </a:t>
            </a:r>
            <a:r>
              <a:rPr lang="en-US" altLang="zh-CN" sz="2600" dirty="0"/>
              <a:t>IP </a:t>
            </a:r>
            <a:r>
              <a:rPr lang="zh-CN" altLang="en-US" sz="2600" dirty="0"/>
              <a:t>数据报发送到另一个网络上的一个主机。这时用 </a:t>
            </a:r>
            <a:r>
              <a:rPr lang="en-US" altLang="zh-CN" sz="2600" dirty="0"/>
              <a:t>ARP </a:t>
            </a:r>
            <a:r>
              <a:rPr lang="zh-CN" altLang="en-US" sz="2600" dirty="0"/>
              <a:t>找到本网络上的一个路由器的硬件地址。剩下的工作由这个路由器来完成。 </a:t>
            </a:r>
          </a:p>
          <a:p>
            <a:r>
              <a:rPr lang="zh-CN" altLang="en-US" sz="2600" dirty="0"/>
              <a:t>发送方是路由器，要把 </a:t>
            </a:r>
            <a:r>
              <a:rPr lang="en-US" altLang="zh-CN" sz="2600" dirty="0"/>
              <a:t>IP </a:t>
            </a:r>
            <a:r>
              <a:rPr lang="zh-CN" altLang="en-US" sz="2600" dirty="0"/>
              <a:t>数据报转发到本网络上的一个主机。这时用 </a:t>
            </a:r>
            <a:r>
              <a:rPr lang="en-US" altLang="zh-CN" sz="2600" dirty="0"/>
              <a:t>ARP </a:t>
            </a:r>
            <a:r>
              <a:rPr lang="zh-CN" altLang="en-US" sz="2600" dirty="0"/>
              <a:t>找到目的主机的硬件地址。 </a:t>
            </a:r>
          </a:p>
          <a:p>
            <a:r>
              <a:rPr lang="zh-CN" altLang="en-US" sz="2600" dirty="0"/>
              <a:t>发送方是路由器，要把 </a:t>
            </a:r>
            <a:r>
              <a:rPr lang="en-US" altLang="zh-CN" sz="2600" dirty="0"/>
              <a:t>IP </a:t>
            </a:r>
            <a:r>
              <a:rPr lang="zh-CN" altLang="en-US" sz="2600" dirty="0"/>
              <a:t>数据报转发到另一个网络上的一个主机。这时用 </a:t>
            </a:r>
            <a:r>
              <a:rPr lang="en-US" altLang="zh-CN" sz="2600" dirty="0"/>
              <a:t>ARP </a:t>
            </a:r>
            <a:r>
              <a:rPr lang="zh-CN" altLang="en-US" sz="2600" dirty="0"/>
              <a:t>找到本网络上另一个路由器的硬件地址。剩下的工作由这个路由器来完成。 </a:t>
            </a:r>
          </a:p>
        </p:txBody>
      </p:sp>
    </p:spTree>
    <p:extLst>
      <p:ext uri="{BB962C8B-B14F-4D97-AF65-F5344CB8AC3E}">
        <p14:creationId xmlns:p14="http://schemas.microsoft.com/office/powerpoint/2010/main" val="16883306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p:txBody>
          <a:bodyPr/>
          <a:lstStyle/>
          <a:p>
            <a:pPr algn="ctr"/>
            <a:r>
              <a:rPr lang="zh-CN" altLang="en-US"/>
              <a:t>六种扩展首部 </a:t>
            </a:r>
          </a:p>
        </p:txBody>
      </p:sp>
      <p:sp>
        <p:nvSpPr>
          <p:cNvPr id="647171" name="Rectangle 3"/>
          <p:cNvSpPr>
            <a:spLocks noGrp="1" noChangeArrowheads="1"/>
          </p:cNvSpPr>
          <p:nvPr>
            <p:ph idx="1"/>
          </p:nvPr>
        </p:nvSpPr>
        <p:spPr/>
        <p:txBody>
          <a:bodyPr/>
          <a:lstStyle/>
          <a:p>
            <a:pPr>
              <a:buFont typeface="Wingdings" pitchFamily="2" charset="2"/>
              <a:buNone/>
            </a:pPr>
            <a:r>
              <a:rPr lang="en-US" altLang="zh-CN" dirty="0"/>
              <a:t>	</a:t>
            </a:r>
            <a:r>
              <a:rPr lang="zh-CN" altLang="en-US" dirty="0"/>
              <a:t>在 </a:t>
            </a:r>
            <a:r>
              <a:rPr lang="en-US" altLang="zh-CN" dirty="0"/>
              <a:t>RFC 2460 </a:t>
            </a:r>
            <a:r>
              <a:rPr lang="zh-CN" altLang="en-US" dirty="0"/>
              <a:t>中定义了</a:t>
            </a:r>
            <a:r>
              <a:rPr lang="zh-CN" altLang="en-US" dirty="0">
                <a:solidFill>
                  <a:srgbClr val="FF0000"/>
                </a:solidFill>
              </a:rPr>
              <a:t>六种扩展首部：</a:t>
            </a:r>
          </a:p>
          <a:p>
            <a:r>
              <a:rPr lang="zh-CN" altLang="en-US" dirty="0"/>
              <a:t> </a:t>
            </a:r>
            <a:r>
              <a:rPr lang="en-US" altLang="zh-CN" dirty="0"/>
              <a:t>(1) </a:t>
            </a:r>
            <a:r>
              <a:rPr lang="zh-CN" altLang="en-US" dirty="0"/>
              <a:t>逐跳选项</a:t>
            </a:r>
          </a:p>
          <a:p>
            <a:r>
              <a:rPr lang="zh-CN" altLang="en-US" dirty="0"/>
              <a:t> </a:t>
            </a:r>
            <a:r>
              <a:rPr lang="en-US" altLang="zh-CN" dirty="0"/>
              <a:t>(2) </a:t>
            </a:r>
            <a:r>
              <a:rPr lang="zh-CN" altLang="en-US" dirty="0"/>
              <a:t>路由选择</a:t>
            </a:r>
          </a:p>
          <a:p>
            <a:r>
              <a:rPr lang="zh-CN" altLang="en-US" dirty="0"/>
              <a:t> </a:t>
            </a:r>
            <a:r>
              <a:rPr lang="en-US" altLang="zh-CN" dirty="0"/>
              <a:t>(3) </a:t>
            </a:r>
            <a:r>
              <a:rPr lang="zh-CN" altLang="en-US" dirty="0"/>
              <a:t>分片</a:t>
            </a:r>
          </a:p>
          <a:p>
            <a:r>
              <a:rPr lang="zh-CN" altLang="en-US" dirty="0"/>
              <a:t> </a:t>
            </a:r>
            <a:r>
              <a:rPr lang="en-US" altLang="zh-CN" dirty="0"/>
              <a:t>(4) </a:t>
            </a:r>
            <a:r>
              <a:rPr lang="zh-CN" altLang="en-US" dirty="0"/>
              <a:t>鉴别</a:t>
            </a:r>
          </a:p>
          <a:p>
            <a:r>
              <a:rPr lang="zh-CN" altLang="en-US" dirty="0"/>
              <a:t> </a:t>
            </a:r>
            <a:r>
              <a:rPr lang="en-US" altLang="zh-CN" dirty="0"/>
              <a:t>(5) </a:t>
            </a:r>
            <a:r>
              <a:rPr lang="zh-CN" altLang="en-US" dirty="0"/>
              <a:t>封装安全有效载荷</a:t>
            </a:r>
          </a:p>
          <a:p>
            <a:r>
              <a:rPr lang="zh-CN" altLang="en-US" dirty="0"/>
              <a:t> </a:t>
            </a:r>
            <a:r>
              <a:rPr lang="en-US" altLang="zh-CN" dirty="0"/>
              <a:t>(6) </a:t>
            </a:r>
            <a:r>
              <a:rPr lang="zh-CN" altLang="en-US" dirty="0"/>
              <a:t>目的站选项 </a:t>
            </a:r>
          </a:p>
        </p:txBody>
      </p:sp>
      <p:sp>
        <p:nvSpPr>
          <p:cNvPr id="2" name="矩形 1"/>
          <p:cNvSpPr/>
          <p:nvPr/>
        </p:nvSpPr>
        <p:spPr>
          <a:xfrm>
            <a:off x="4016896" y="2060238"/>
            <a:ext cx="5688632" cy="2123658"/>
          </a:xfrm>
          <a:prstGeom prst="rect">
            <a:avLst/>
          </a:prstGeom>
          <a:solidFill>
            <a:srgbClr val="66FF66"/>
          </a:solidFill>
          <a:ln>
            <a:solidFill>
              <a:schemeClr val="tx1"/>
            </a:solidFill>
          </a:ln>
        </p:spPr>
        <p:txBody>
          <a:bodyPr wrap="square">
            <a:spAutoFit/>
          </a:bodyPr>
          <a:lstStyle/>
          <a:p>
            <a:pPr>
              <a:lnSpc>
                <a:spcPct val="110000"/>
              </a:lnSpc>
              <a:spcBef>
                <a:spcPts val="600"/>
              </a:spcBef>
            </a:pPr>
            <a:r>
              <a:rPr lang="zh-CN" altLang="zh-CN" sz="2400" b="1" dirty="0">
                <a:solidFill>
                  <a:srgbClr val="000099"/>
                </a:solidFill>
                <a:latin typeface="+mn-lt"/>
                <a:ea typeface="黑体" pitchFamily="2" charset="-122"/>
              </a:rPr>
              <a:t>每一个扩展首部都由若干个字段组成，它们的长度也各不</a:t>
            </a:r>
            <a:r>
              <a:rPr lang="zh-CN" altLang="en-US" sz="2400" b="1" dirty="0">
                <a:solidFill>
                  <a:srgbClr val="000099"/>
                </a:solidFill>
                <a:latin typeface="+mn-lt"/>
                <a:ea typeface="黑体" pitchFamily="2" charset="-122"/>
              </a:rPr>
              <a:t>相</a:t>
            </a:r>
            <a:r>
              <a:rPr lang="zh-CN" altLang="zh-CN" sz="2400" b="1" dirty="0">
                <a:solidFill>
                  <a:srgbClr val="000099"/>
                </a:solidFill>
                <a:latin typeface="+mn-lt"/>
                <a:ea typeface="黑体" pitchFamily="2" charset="-122"/>
              </a:rPr>
              <a:t>同。但所有扩展首部的第一个字段都是</a:t>
            </a:r>
            <a:r>
              <a:rPr lang="en-US" altLang="zh-CN" sz="2400" b="1" dirty="0">
                <a:solidFill>
                  <a:srgbClr val="000099"/>
                </a:solidFill>
                <a:latin typeface="+mn-lt"/>
                <a:ea typeface="黑体" pitchFamily="2" charset="-122"/>
              </a:rPr>
              <a:t>8</a:t>
            </a:r>
            <a:r>
              <a:rPr lang="zh-CN" altLang="zh-CN" sz="2400" b="1" dirty="0">
                <a:solidFill>
                  <a:srgbClr val="000099"/>
                </a:solidFill>
                <a:latin typeface="+mn-lt"/>
                <a:ea typeface="黑体" pitchFamily="2" charset="-122"/>
              </a:rPr>
              <a:t>位的“下一个首部”字段。此字段的值指出了在该扩展首部后面的字段是什么。</a:t>
            </a:r>
            <a:endParaRPr lang="zh-CN" altLang="en-US" sz="2400" b="1" dirty="0">
              <a:solidFill>
                <a:srgbClr val="000099"/>
              </a:solidFill>
              <a:latin typeface="+mn-lt"/>
              <a:ea typeface="黑体" pitchFamily="2" charset="-122"/>
            </a:endParaRPr>
          </a:p>
        </p:txBody>
      </p:sp>
    </p:spTree>
    <p:extLst>
      <p:ext uri="{BB962C8B-B14F-4D97-AF65-F5344CB8AC3E}">
        <p14:creationId xmlns:p14="http://schemas.microsoft.com/office/powerpoint/2010/main" val="29048215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4.6.2  IPv6 </a:t>
            </a:r>
            <a:r>
              <a:rPr lang="zh-CN" altLang="zh-CN" dirty="0"/>
              <a:t>的地址</a:t>
            </a:r>
            <a:endParaRPr lang="zh-CN" altLang="en-US" dirty="0"/>
          </a:p>
        </p:txBody>
      </p:sp>
      <p:sp>
        <p:nvSpPr>
          <p:cNvPr id="3" name="内容占位符 2"/>
          <p:cNvSpPr>
            <a:spLocks noGrp="1"/>
          </p:cNvSpPr>
          <p:nvPr>
            <p:ph idx="1"/>
          </p:nvPr>
        </p:nvSpPr>
        <p:spPr/>
        <p:txBody>
          <a:bodyPr/>
          <a:lstStyle/>
          <a:p>
            <a:r>
              <a:rPr lang="en-US" altLang="zh-CN" dirty="0"/>
              <a:t>IPv6 </a:t>
            </a:r>
            <a:r>
              <a:rPr lang="zh-CN" altLang="en-US" dirty="0"/>
              <a:t>数据报的目的地址可以是以下三种基本类型地址之一：</a:t>
            </a:r>
          </a:p>
          <a:p>
            <a:pPr lvl="1"/>
            <a:r>
              <a:rPr lang="en-US" altLang="zh-CN" dirty="0"/>
              <a:t>(1) </a:t>
            </a:r>
            <a:r>
              <a:rPr lang="zh-CN" altLang="en-US" dirty="0">
                <a:solidFill>
                  <a:srgbClr val="FF0000"/>
                </a:solidFill>
              </a:rPr>
              <a:t>单播</a:t>
            </a:r>
            <a:r>
              <a:rPr lang="zh-CN" altLang="en-US" dirty="0">
                <a:solidFill>
                  <a:schemeClr val="hlink"/>
                </a:solidFill>
              </a:rPr>
              <a:t> </a:t>
            </a:r>
            <a:r>
              <a:rPr lang="en-US" altLang="zh-CN" dirty="0"/>
              <a:t>(unicast)</a:t>
            </a:r>
            <a:r>
              <a:rPr lang="zh-CN" altLang="en-US" dirty="0"/>
              <a:t>：传统的点对点通信。</a:t>
            </a:r>
          </a:p>
          <a:p>
            <a:pPr lvl="1"/>
            <a:r>
              <a:rPr lang="en-US" altLang="zh-CN" dirty="0"/>
              <a:t>(2) </a:t>
            </a:r>
            <a:r>
              <a:rPr lang="zh-CN" altLang="en-US" dirty="0">
                <a:solidFill>
                  <a:srgbClr val="FF0000"/>
                </a:solidFill>
              </a:rPr>
              <a:t>多播</a:t>
            </a:r>
            <a:r>
              <a:rPr lang="zh-CN" altLang="en-US" dirty="0">
                <a:solidFill>
                  <a:schemeClr val="hlink"/>
                </a:solidFill>
              </a:rPr>
              <a:t> </a:t>
            </a:r>
            <a:r>
              <a:rPr lang="en-US" altLang="zh-CN" dirty="0"/>
              <a:t>(multicast)</a:t>
            </a:r>
            <a:r>
              <a:rPr lang="zh-CN" altLang="en-US" dirty="0"/>
              <a:t>：一点对多点的通信。</a:t>
            </a:r>
          </a:p>
          <a:p>
            <a:pPr lvl="1"/>
            <a:r>
              <a:rPr lang="en-US" altLang="zh-CN" dirty="0"/>
              <a:t>(3) </a:t>
            </a:r>
            <a:r>
              <a:rPr lang="zh-CN" altLang="en-US" dirty="0">
                <a:solidFill>
                  <a:srgbClr val="FF0000"/>
                </a:solidFill>
              </a:rPr>
              <a:t>任播</a:t>
            </a:r>
            <a:r>
              <a:rPr lang="zh-CN" altLang="en-US" dirty="0">
                <a:solidFill>
                  <a:schemeClr val="hlink"/>
                </a:solidFill>
              </a:rPr>
              <a:t> </a:t>
            </a:r>
            <a:r>
              <a:rPr lang="en-US" altLang="zh-CN" dirty="0"/>
              <a:t>(</a:t>
            </a:r>
            <a:r>
              <a:rPr lang="en-US" altLang="zh-CN" dirty="0" err="1"/>
              <a:t>anycast</a:t>
            </a:r>
            <a:r>
              <a:rPr lang="en-US" altLang="zh-CN" dirty="0"/>
              <a:t>)</a:t>
            </a:r>
            <a:r>
              <a:rPr lang="zh-CN" altLang="en-US" dirty="0"/>
              <a:t>：这是 </a:t>
            </a:r>
            <a:r>
              <a:rPr lang="en-US" altLang="zh-CN" dirty="0"/>
              <a:t>IPv6 </a:t>
            </a:r>
            <a:r>
              <a:rPr lang="zh-CN" altLang="en-US" dirty="0"/>
              <a:t>增加的一种类型。任播的目的站是一组计算机，但数据报在交付时只交付其中的一个，通常是距离最近的一个。 </a:t>
            </a:r>
          </a:p>
        </p:txBody>
      </p:sp>
    </p:spTree>
    <p:extLst>
      <p:ext uri="{BB962C8B-B14F-4D97-AF65-F5344CB8AC3E}">
        <p14:creationId xmlns:p14="http://schemas.microsoft.com/office/powerpoint/2010/main" val="13442922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p:txBody>
          <a:bodyPr/>
          <a:lstStyle/>
          <a:p>
            <a:pPr algn="ctr"/>
            <a:r>
              <a:rPr lang="zh-CN" altLang="en-US"/>
              <a:t>结点与接口</a:t>
            </a:r>
          </a:p>
        </p:txBody>
      </p:sp>
      <p:sp>
        <p:nvSpPr>
          <p:cNvPr id="654339" name="Rectangle 3"/>
          <p:cNvSpPr>
            <a:spLocks noGrp="1" noChangeArrowheads="1"/>
          </p:cNvSpPr>
          <p:nvPr>
            <p:ph idx="1"/>
          </p:nvPr>
        </p:nvSpPr>
        <p:spPr/>
        <p:txBody>
          <a:bodyPr/>
          <a:lstStyle/>
          <a:p>
            <a:r>
              <a:rPr lang="en-US" altLang="zh-CN" dirty="0"/>
              <a:t>IPv6 </a:t>
            </a:r>
            <a:r>
              <a:rPr lang="zh-CN" altLang="en-US" dirty="0"/>
              <a:t>将实现 </a:t>
            </a:r>
            <a:r>
              <a:rPr lang="en-US" altLang="zh-CN" dirty="0"/>
              <a:t>IPv6 </a:t>
            </a:r>
            <a:r>
              <a:rPr lang="zh-CN" altLang="en-US" dirty="0"/>
              <a:t>的主机和路由器均称为</a:t>
            </a:r>
            <a:r>
              <a:rPr lang="zh-CN" altLang="en-US" dirty="0">
                <a:solidFill>
                  <a:srgbClr val="FF0000"/>
                </a:solidFill>
              </a:rPr>
              <a:t>结点。</a:t>
            </a:r>
            <a:endParaRPr lang="en-US" altLang="zh-CN" dirty="0">
              <a:solidFill>
                <a:srgbClr val="FF0000"/>
              </a:solidFill>
            </a:endParaRPr>
          </a:p>
          <a:p>
            <a:r>
              <a:rPr lang="zh-CN" altLang="zh-CN" dirty="0"/>
              <a:t>一个结点就可能有多个与链路相连的接口</a:t>
            </a:r>
            <a:r>
              <a:rPr lang="zh-CN" altLang="en-US" dirty="0"/>
              <a:t>。</a:t>
            </a:r>
          </a:p>
          <a:p>
            <a:r>
              <a:rPr lang="en-US" altLang="zh-CN" dirty="0"/>
              <a:t>IPv6 </a:t>
            </a:r>
            <a:r>
              <a:rPr lang="zh-CN" altLang="en-US" dirty="0"/>
              <a:t>地址是分配给结点上面的接口的。</a:t>
            </a:r>
          </a:p>
          <a:p>
            <a:pPr lvl="1"/>
            <a:r>
              <a:rPr lang="zh-CN" altLang="en-US" dirty="0">
                <a:solidFill>
                  <a:srgbClr val="0000FF"/>
                </a:solidFill>
                <a:latin typeface="黑体" pitchFamily="2" charset="-122"/>
                <a:ea typeface="黑体" pitchFamily="2" charset="-122"/>
              </a:rPr>
              <a:t>一个接口可以有多个单播地址。</a:t>
            </a:r>
          </a:p>
          <a:p>
            <a:pPr lvl="1"/>
            <a:r>
              <a:rPr lang="zh-CN" altLang="zh-CN" dirty="0">
                <a:solidFill>
                  <a:srgbClr val="0000FF"/>
                </a:solidFill>
              </a:rPr>
              <a:t>其中的任何一个地址都可以当作到达该结点的目的地址。</a:t>
            </a:r>
            <a:r>
              <a:rPr lang="zh-CN" altLang="en-US" dirty="0">
                <a:solidFill>
                  <a:srgbClr val="FF0000"/>
                </a:solidFill>
              </a:rPr>
              <a:t>即</a:t>
            </a:r>
            <a:r>
              <a:rPr lang="zh-CN" altLang="en-US" dirty="0">
                <a:solidFill>
                  <a:srgbClr val="FF0000"/>
                </a:solidFill>
                <a:latin typeface="黑体" pitchFamily="2" charset="-122"/>
                <a:ea typeface="黑体" pitchFamily="2" charset="-122"/>
              </a:rPr>
              <a:t>一个结点接口的单播地址可用来唯一地标志该结点</a:t>
            </a:r>
            <a:r>
              <a:rPr lang="zh-CN" altLang="en-US" dirty="0">
                <a:solidFill>
                  <a:srgbClr val="FF0000"/>
                </a:solidFill>
                <a:latin typeface="黑体" pitchFamily="2" charset="-122"/>
              </a:rPr>
              <a:t>。</a:t>
            </a:r>
            <a:endParaRPr lang="en-US" altLang="zh-CN" dirty="0">
              <a:solidFill>
                <a:srgbClr val="FF0000"/>
              </a:solidFill>
              <a:latin typeface="黑体" pitchFamily="2" charset="-122"/>
            </a:endParaRPr>
          </a:p>
        </p:txBody>
      </p:sp>
    </p:spTree>
    <p:extLst>
      <p:ext uri="{BB962C8B-B14F-4D97-AF65-F5344CB8AC3E}">
        <p14:creationId xmlns:p14="http://schemas.microsoft.com/office/powerpoint/2010/main" val="17325808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lstStyle/>
          <a:p>
            <a:pPr algn="ctr"/>
            <a:r>
              <a:rPr lang="zh-CN" altLang="en-US" dirty="0"/>
              <a:t>冒号十六进制记法</a:t>
            </a:r>
            <a:endParaRPr lang="en-US" altLang="zh-CN" dirty="0"/>
          </a:p>
        </p:txBody>
      </p:sp>
      <p:sp>
        <p:nvSpPr>
          <p:cNvPr id="655363" name="Rectangle 3"/>
          <p:cNvSpPr>
            <a:spLocks noGrp="1" noChangeArrowheads="1"/>
          </p:cNvSpPr>
          <p:nvPr>
            <p:ph idx="1"/>
          </p:nvPr>
        </p:nvSpPr>
        <p:spPr/>
        <p:txBody>
          <a:bodyPr/>
          <a:lstStyle/>
          <a:p>
            <a:r>
              <a:rPr lang="zh-CN" altLang="zh-CN" sz="2800" dirty="0"/>
              <a:t>在</a:t>
            </a:r>
            <a:r>
              <a:rPr lang="en-US" altLang="zh-CN" sz="2800" dirty="0"/>
              <a:t>IPv6</a:t>
            </a:r>
            <a:r>
              <a:rPr lang="zh-CN" altLang="zh-CN" sz="2800" dirty="0"/>
              <a:t>中，每个地址占</a:t>
            </a:r>
            <a:r>
              <a:rPr lang="en-US" altLang="zh-CN" sz="2800" dirty="0"/>
              <a:t> 128 </a:t>
            </a:r>
            <a:r>
              <a:rPr lang="zh-CN" altLang="zh-CN" sz="2800" dirty="0"/>
              <a:t>位，地址空间大于</a:t>
            </a:r>
            <a:r>
              <a:rPr lang="en-US" altLang="zh-CN" sz="2800" dirty="0"/>
              <a:t> 3.4</a:t>
            </a:r>
            <a:r>
              <a:rPr lang="en-US" altLang="zh-CN" sz="2800" dirty="0">
                <a:sym typeface="Symbol"/>
              </a:rPr>
              <a:t></a:t>
            </a:r>
            <a:r>
              <a:rPr lang="en-US" altLang="zh-CN" sz="2800" dirty="0"/>
              <a:t>10</a:t>
            </a:r>
            <a:r>
              <a:rPr lang="en-US" altLang="zh-CN" sz="2800" baseline="30000" dirty="0"/>
              <a:t>38</a:t>
            </a:r>
            <a:r>
              <a:rPr lang="en-US" altLang="zh-CN" sz="2800" dirty="0"/>
              <a:t> </a:t>
            </a:r>
            <a:r>
              <a:rPr lang="zh-CN" altLang="en-US" sz="2800" dirty="0"/>
              <a:t>。</a:t>
            </a:r>
            <a:endParaRPr lang="en-US" altLang="zh-CN" sz="2800" dirty="0"/>
          </a:p>
          <a:p>
            <a:r>
              <a:rPr lang="zh-CN" altLang="zh-CN" sz="2800" dirty="0"/>
              <a:t>为了使地址再稍简洁些，</a:t>
            </a:r>
            <a:r>
              <a:rPr lang="en-US" altLang="zh-CN" sz="2800" dirty="0"/>
              <a:t>IPv6 </a:t>
            </a:r>
            <a:r>
              <a:rPr lang="zh-CN" altLang="zh-CN" sz="2800" dirty="0"/>
              <a:t>使用</a:t>
            </a:r>
            <a:r>
              <a:rPr lang="zh-CN" altLang="zh-CN" sz="2800" dirty="0">
                <a:solidFill>
                  <a:srgbClr val="FF0000"/>
                </a:solidFill>
              </a:rPr>
              <a:t>冒号十六进制记法</a:t>
            </a:r>
            <a:r>
              <a:rPr lang="en-US" altLang="zh-CN" sz="2800" dirty="0"/>
              <a:t>(colon hexadecimal notation, </a:t>
            </a:r>
            <a:r>
              <a:rPr lang="zh-CN" altLang="zh-CN" sz="2800" dirty="0"/>
              <a:t>简写为</a:t>
            </a:r>
            <a:r>
              <a:rPr lang="en-US" altLang="zh-CN" sz="2800" dirty="0"/>
              <a:t>colon hex)</a:t>
            </a:r>
            <a:r>
              <a:rPr lang="zh-CN" altLang="en-US" sz="2800" dirty="0"/>
              <a:t>。</a:t>
            </a:r>
            <a:endParaRPr lang="en-US" altLang="zh-CN" sz="2800" dirty="0"/>
          </a:p>
          <a:p>
            <a:r>
              <a:rPr lang="zh-CN" altLang="en-US" sz="2800" dirty="0"/>
              <a:t>每个 </a:t>
            </a:r>
            <a:r>
              <a:rPr lang="en-US" altLang="zh-CN" sz="2800" dirty="0"/>
              <a:t>16 </a:t>
            </a:r>
            <a:r>
              <a:rPr lang="zh-CN" altLang="en-US" sz="2800" dirty="0"/>
              <a:t>位的值用十六进制值表示，各值之间用冒号分隔。例如：</a:t>
            </a:r>
            <a:endParaRPr lang="en-US" altLang="zh-CN" sz="2800" dirty="0"/>
          </a:p>
          <a:p>
            <a:pPr marL="0" indent="0">
              <a:buNone/>
            </a:pPr>
            <a:r>
              <a:rPr lang="en-US" altLang="zh-CN" sz="2800" dirty="0"/>
              <a:t>   </a:t>
            </a:r>
            <a:r>
              <a:rPr lang="en-US" altLang="zh-CN" dirty="0">
                <a:solidFill>
                  <a:srgbClr val="0000FF"/>
                </a:solidFill>
              </a:rPr>
              <a:t>68E6:8C64:FFFF:FFFF:0:1180:960A:FFFF</a:t>
            </a:r>
          </a:p>
          <a:p>
            <a:r>
              <a:rPr lang="zh-CN" altLang="zh-CN" sz="2800" dirty="0"/>
              <a:t>在十六进制记法中，允许把数字前面的</a:t>
            </a:r>
            <a:r>
              <a:rPr lang="en-US" altLang="zh-CN" sz="2800" dirty="0"/>
              <a:t>0</a:t>
            </a:r>
            <a:r>
              <a:rPr lang="zh-CN" altLang="zh-CN" sz="2800" dirty="0"/>
              <a:t>省略。</a:t>
            </a:r>
            <a:r>
              <a:rPr lang="zh-CN" altLang="en-US" sz="2800" dirty="0"/>
              <a:t>例如</a:t>
            </a:r>
            <a:r>
              <a:rPr lang="zh-CN" altLang="zh-CN" sz="2800" dirty="0"/>
              <a:t>把</a:t>
            </a:r>
            <a:r>
              <a:rPr lang="en-US" altLang="zh-CN" sz="2800" dirty="0"/>
              <a:t>0000</a:t>
            </a:r>
            <a:r>
              <a:rPr lang="zh-CN" altLang="zh-CN" sz="2800" dirty="0"/>
              <a:t>中的前三个</a:t>
            </a:r>
            <a:r>
              <a:rPr lang="en-US" altLang="zh-CN" sz="2800" dirty="0"/>
              <a:t>0</a:t>
            </a:r>
            <a:r>
              <a:rPr lang="zh-CN" altLang="zh-CN" sz="2800" dirty="0"/>
              <a:t>省略</a:t>
            </a:r>
            <a:r>
              <a:rPr lang="zh-CN" altLang="en-US" sz="2800" dirty="0"/>
              <a:t>，写成</a:t>
            </a:r>
            <a:r>
              <a:rPr lang="en-US" altLang="zh-CN" sz="2800" dirty="0"/>
              <a:t>1</a:t>
            </a:r>
            <a:r>
              <a:rPr lang="zh-CN" altLang="en-US" sz="2800" dirty="0"/>
              <a:t>个</a:t>
            </a:r>
            <a:r>
              <a:rPr lang="en-US" altLang="zh-CN" sz="2800" dirty="0"/>
              <a:t>0</a:t>
            </a:r>
            <a:r>
              <a:rPr lang="zh-CN" altLang="zh-CN" sz="2800" dirty="0"/>
              <a:t>。</a:t>
            </a:r>
          </a:p>
          <a:p>
            <a:pPr marL="0" indent="0">
              <a:buNone/>
            </a:pPr>
            <a:endParaRPr lang="en-US" altLang="zh-CN" dirty="0">
              <a:solidFill>
                <a:srgbClr val="0000FF"/>
              </a:solidFill>
            </a:endParaRPr>
          </a:p>
        </p:txBody>
      </p:sp>
    </p:spTree>
    <p:extLst>
      <p:ext uri="{BB962C8B-B14F-4D97-AF65-F5344CB8AC3E}">
        <p14:creationId xmlns:p14="http://schemas.microsoft.com/office/powerpoint/2010/main" val="19065771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lstStyle/>
          <a:p>
            <a:pPr algn="ctr"/>
            <a:r>
              <a:rPr lang="zh-CN" altLang="zh-CN" dirty="0"/>
              <a:t>零压缩</a:t>
            </a:r>
            <a:endParaRPr lang="en-US" altLang="zh-CN" dirty="0"/>
          </a:p>
        </p:txBody>
      </p:sp>
      <p:sp>
        <p:nvSpPr>
          <p:cNvPr id="655363" name="Rectangle 3"/>
          <p:cNvSpPr>
            <a:spLocks noGrp="1" noChangeArrowheads="1"/>
          </p:cNvSpPr>
          <p:nvPr>
            <p:ph idx="1"/>
          </p:nvPr>
        </p:nvSpPr>
        <p:spPr/>
        <p:txBody>
          <a:bodyPr/>
          <a:lstStyle/>
          <a:p>
            <a:r>
              <a:rPr lang="zh-CN" altLang="zh-CN" dirty="0"/>
              <a:t>冒号十六进制记法可以允许</a:t>
            </a:r>
            <a:r>
              <a:rPr lang="zh-CN" altLang="zh-CN" dirty="0">
                <a:solidFill>
                  <a:srgbClr val="FF0000"/>
                </a:solidFill>
              </a:rPr>
              <a:t>零压缩</a:t>
            </a:r>
            <a:r>
              <a:rPr lang="en-US" altLang="zh-CN" dirty="0">
                <a:solidFill>
                  <a:srgbClr val="FF0000"/>
                </a:solidFill>
              </a:rPr>
              <a:t> </a:t>
            </a:r>
            <a:r>
              <a:rPr lang="en-US" altLang="zh-CN" dirty="0"/>
              <a:t>(zero compression)</a:t>
            </a:r>
            <a:r>
              <a:rPr lang="zh-CN" altLang="zh-CN" dirty="0"/>
              <a:t>，即一连串连续的零可以为一对冒号所取代</a:t>
            </a:r>
            <a:r>
              <a:rPr lang="zh-CN" altLang="en-US" dirty="0"/>
              <a:t>。</a:t>
            </a:r>
            <a:endParaRPr lang="en-US" altLang="zh-CN" dirty="0"/>
          </a:p>
          <a:p>
            <a:pPr marL="0" indent="0">
              <a:buNone/>
            </a:pPr>
            <a:r>
              <a:rPr lang="en-US" altLang="zh-CN" dirty="0"/>
              <a:t>    FF05:0:0:0:0:0:0:B3    </a:t>
            </a:r>
            <a:r>
              <a:rPr lang="zh-CN" altLang="zh-CN" dirty="0"/>
              <a:t>可压缩为：</a:t>
            </a:r>
            <a:r>
              <a:rPr lang="en-US" altLang="zh-CN" dirty="0"/>
              <a:t>   </a:t>
            </a:r>
          </a:p>
          <a:p>
            <a:pPr marL="0" indent="0">
              <a:buNone/>
            </a:pPr>
            <a:r>
              <a:rPr lang="en-US" altLang="zh-CN" dirty="0"/>
              <a:t>    FF05::B3</a:t>
            </a:r>
            <a:endParaRPr lang="zh-CN" altLang="zh-CN" dirty="0"/>
          </a:p>
          <a:p>
            <a:r>
              <a:rPr lang="zh-CN" altLang="en-US" dirty="0">
                <a:solidFill>
                  <a:srgbClr val="FF0000"/>
                </a:solidFill>
              </a:rPr>
              <a:t>注意：</a:t>
            </a:r>
            <a:r>
              <a:rPr lang="zh-CN" altLang="zh-CN" dirty="0">
                <a:solidFill>
                  <a:srgbClr val="FF0000"/>
                </a:solidFill>
              </a:rPr>
              <a:t>在任一地址中只能使用一次零压缩。</a:t>
            </a:r>
          </a:p>
          <a:p>
            <a:endParaRPr lang="en-US" altLang="zh-CN" dirty="0"/>
          </a:p>
        </p:txBody>
      </p:sp>
    </p:spTree>
    <p:extLst>
      <p:ext uri="{BB962C8B-B14F-4D97-AF65-F5344CB8AC3E}">
        <p14:creationId xmlns:p14="http://schemas.microsoft.com/office/powerpoint/2010/main" val="249772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p:txBody>
          <a:bodyPr/>
          <a:lstStyle/>
          <a:p>
            <a:pPr algn="ctr"/>
            <a:r>
              <a:rPr lang="zh-CN" altLang="en-US" dirty="0"/>
              <a:t>点分十进制记法的后缀 </a:t>
            </a:r>
          </a:p>
        </p:txBody>
      </p:sp>
      <p:sp>
        <p:nvSpPr>
          <p:cNvPr id="656387" name="Rectangle 3"/>
          <p:cNvSpPr>
            <a:spLocks noGrp="1" noChangeArrowheads="1"/>
          </p:cNvSpPr>
          <p:nvPr>
            <p:ph idx="1"/>
          </p:nvPr>
        </p:nvSpPr>
        <p:spPr/>
        <p:txBody>
          <a:bodyPr/>
          <a:lstStyle/>
          <a:p>
            <a:r>
              <a:rPr lang="zh-CN" altLang="zh-CN" sz="2800" dirty="0"/>
              <a:t>冒号十六进制记法可结合使用点分十进制记法的后缀</a:t>
            </a:r>
            <a:r>
              <a:rPr lang="zh-CN" altLang="en-US" sz="2800" dirty="0"/>
              <a:t>，</a:t>
            </a:r>
            <a:r>
              <a:rPr lang="zh-CN" altLang="zh-CN" sz="2800" dirty="0"/>
              <a:t>这种结合在</a:t>
            </a:r>
            <a:r>
              <a:rPr lang="en-US" altLang="zh-CN" sz="2800" dirty="0"/>
              <a:t> IPv4 </a:t>
            </a:r>
            <a:r>
              <a:rPr lang="zh-CN" altLang="zh-CN" sz="2800" dirty="0"/>
              <a:t>向</a:t>
            </a:r>
            <a:r>
              <a:rPr lang="en-US" altLang="zh-CN" sz="2800" dirty="0"/>
              <a:t> IPv6 </a:t>
            </a:r>
            <a:r>
              <a:rPr lang="zh-CN" altLang="zh-CN" sz="2800" dirty="0"/>
              <a:t>的转换阶段特别有用。</a:t>
            </a:r>
            <a:endParaRPr lang="en-US" altLang="zh-CN" sz="2800" dirty="0"/>
          </a:p>
          <a:p>
            <a:r>
              <a:rPr lang="zh-CN" altLang="en-US" sz="2800" dirty="0"/>
              <a:t>例如：</a:t>
            </a:r>
            <a:r>
              <a:rPr lang="en-US" altLang="zh-CN" sz="2800" dirty="0">
                <a:solidFill>
                  <a:srgbClr val="0000FF"/>
                </a:solidFill>
              </a:rPr>
              <a:t>0:0:0:0:0:0:128.10.2.1</a:t>
            </a:r>
          </a:p>
          <a:p>
            <a:pPr marL="0" indent="0">
              <a:buNone/>
            </a:pPr>
            <a:r>
              <a:rPr lang="en-US" altLang="zh-CN" sz="2800" dirty="0"/>
              <a:t>    </a:t>
            </a:r>
            <a:r>
              <a:rPr lang="zh-CN" altLang="en-US" sz="2800" dirty="0"/>
              <a:t>再使用零压缩即可得出：  </a:t>
            </a:r>
            <a:r>
              <a:rPr lang="en-US" altLang="zh-CN" sz="2800" dirty="0">
                <a:solidFill>
                  <a:srgbClr val="0000FF"/>
                </a:solidFill>
              </a:rPr>
              <a:t>::128.10.2.1</a:t>
            </a:r>
          </a:p>
          <a:p>
            <a:r>
              <a:rPr lang="en-US" altLang="zh-CN" sz="2800" dirty="0">
                <a:solidFill>
                  <a:srgbClr val="FF0000"/>
                </a:solidFill>
              </a:rPr>
              <a:t>CIDR </a:t>
            </a:r>
            <a:r>
              <a:rPr lang="zh-CN" altLang="en-US" sz="2800" dirty="0">
                <a:solidFill>
                  <a:srgbClr val="FF0000"/>
                </a:solidFill>
              </a:rPr>
              <a:t>的斜线表示法仍然可用。</a:t>
            </a:r>
          </a:p>
          <a:p>
            <a:r>
              <a:rPr lang="zh-CN" altLang="en-US" sz="2800" dirty="0"/>
              <a:t>例如：</a:t>
            </a:r>
            <a:r>
              <a:rPr lang="en-US" altLang="zh-CN" sz="2800" dirty="0"/>
              <a:t>60 </a:t>
            </a:r>
            <a:r>
              <a:rPr lang="zh-CN" altLang="en-US" sz="2800" dirty="0"/>
              <a:t>位的前缀 </a:t>
            </a:r>
            <a:r>
              <a:rPr lang="en-US" altLang="zh-CN" sz="2800" dirty="0"/>
              <a:t>12AB00000000CD3 </a:t>
            </a:r>
            <a:r>
              <a:rPr lang="zh-CN" altLang="en-US" sz="2800" dirty="0"/>
              <a:t>可记为：</a:t>
            </a:r>
          </a:p>
          <a:p>
            <a:pPr>
              <a:buFont typeface="Wingdings" pitchFamily="2" charset="2"/>
              <a:buNone/>
            </a:pPr>
            <a:r>
              <a:rPr lang="zh-CN" altLang="en-US" sz="2800" dirty="0"/>
              <a:t>    </a:t>
            </a:r>
            <a:r>
              <a:rPr lang="en-US" altLang="zh-CN" sz="2800" dirty="0">
                <a:solidFill>
                  <a:srgbClr val="0000FF"/>
                </a:solidFill>
              </a:rPr>
              <a:t>12AB:0000:0000:CD30:0000:0000:0000:0000/60</a:t>
            </a:r>
          </a:p>
          <a:p>
            <a:pPr>
              <a:buFont typeface="Wingdings" pitchFamily="2" charset="2"/>
              <a:buNone/>
            </a:pPr>
            <a:r>
              <a:rPr lang="zh-CN" altLang="en-US" sz="2800" dirty="0"/>
              <a:t>或 </a:t>
            </a:r>
            <a:r>
              <a:rPr lang="en-US" altLang="zh-CN" sz="2800" dirty="0">
                <a:solidFill>
                  <a:srgbClr val="0000FF"/>
                </a:solidFill>
              </a:rPr>
              <a:t>12AB::CD30:0:0:0:0/60 </a:t>
            </a:r>
            <a:r>
              <a:rPr lang="zh-CN" altLang="en-US" sz="2800" dirty="0">
                <a:solidFill>
                  <a:srgbClr val="0000FF"/>
                </a:solidFill>
              </a:rPr>
              <a:t>（零压缩）</a:t>
            </a:r>
            <a:endParaRPr lang="en-US" altLang="zh-CN" sz="2800" dirty="0">
              <a:solidFill>
                <a:srgbClr val="0000FF"/>
              </a:solidFill>
            </a:endParaRPr>
          </a:p>
          <a:p>
            <a:pPr>
              <a:buNone/>
            </a:pPr>
            <a:r>
              <a:rPr lang="zh-CN" altLang="en-US" sz="2800" dirty="0"/>
              <a:t>或 </a:t>
            </a:r>
            <a:r>
              <a:rPr lang="en-US" altLang="zh-CN" sz="2800" dirty="0">
                <a:solidFill>
                  <a:srgbClr val="0000FF"/>
                </a:solidFill>
              </a:rPr>
              <a:t>12AB:0:0:CD30::/60</a:t>
            </a:r>
            <a:r>
              <a:rPr lang="en-US" altLang="zh-CN" dirty="0">
                <a:solidFill>
                  <a:srgbClr val="0000FF"/>
                </a:solidFill>
              </a:rPr>
              <a:t> </a:t>
            </a:r>
            <a:r>
              <a:rPr lang="zh-CN" altLang="en-US" sz="2800" dirty="0">
                <a:solidFill>
                  <a:srgbClr val="0000FF"/>
                </a:solidFill>
              </a:rPr>
              <a:t>（零压缩）</a:t>
            </a:r>
            <a:endParaRPr lang="en-US" altLang="zh-CN" sz="2800" dirty="0">
              <a:solidFill>
                <a:srgbClr val="0000FF"/>
              </a:solidFill>
            </a:endParaRPr>
          </a:p>
        </p:txBody>
      </p:sp>
    </p:spTree>
    <p:extLst>
      <p:ext uri="{BB962C8B-B14F-4D97-AF65-F5344CB8AC3E}">
        <p14:creationId xmlns:p14="http://schemas.microsoft.com/office/powerpoint/2010/main" val="26170997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638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638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638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638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63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IPv6 </a:t>
            </a:r>
            <a:r>
              <a:rPr lang="zh-CN" altLang="en-US" dirty="0"/>
              <a:t>地址分类</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563256459"/>
              </p:ext>
            </p:extLst>
          </p:nvPr>
        </p:nvGraphicFramePr>
        <p:xfrm>
          <a:off x="704528" y="1700808"/>
          <a:ext cx="8928992" cy="3096342"/>
        </p:xfrm>
        <a:graphic>
          <a:graphicData uri="http://schemas.openxmlformats.org/drawingml/2006/table">
            <a:tbl>
              <a:tblPr>
                <a:tableStyleId>{5C22544A-7EE6-4342-B048-85BDC9FD1C3A}</a:tableStyleId>
              </a:tblPr>
              <a:tblGrid>
                <a:gridCol w="2799907">
                  <a:extLst>
                    <a:ext uri="{9D8B030D-6E8A-4147-A177-3AD203B41FA5}">
                      <a16:colId xmlns:a16="http://schemas.microsoft.com/office/drawing/2014/main" val="20000"/>
                    </a:ext>
                  </a:extLst>
                </a:gridCol>
                <a:gridCol w="6129085">
                  <a:extLst>
                    <a:ext uri="{9D8B030D-6E8A-4147-A177-3AD203B41FA5}">
                      <a16:colId xmlns:a16="http://schemas.microsoft.com/office/drawing/2014/main" val="20001"/>
                    </a:ext>
                  </a:extLst>
                </a:gridCol>
              </a:tblGrid>
              <a:tr h="516057">
                <a:tc>
                  <a:txBody>
                    <a:bodyPr/>
                    <a:lstStyle/>
                    <a:p>
                      <a:pPr algn="ctr">
                        <a:lnSpc>
                          <a:spcPct val="100000"/>
                        </a:lnSpc>
                        <a:spcAft>
                          <a:spcPts val="0"/>
                        </a:spcAft>
                      </a:pPr>
                      <a:r>
                        <a:rPr lang="zh-CN" sz="2400" b="1" dirty="0">
                          <a:solidFill>
                            <a:schemeClr val="tx1"/>
                          </a:solidFill>
                          <a:effectLst/>
                          <a:latin typeface="+mn-lt"/>
                          <a:ea typeface="黑体" pitchFamily="2" charset="-122"/>
                        </a:rPr>
                        <a:t>地址类型</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pPr>
                      <a:r>
                        <a:rPr lang="zh-CN" sz="2400" b="1" dirty="0">
                          <a:solidFill>
                            <a:schemeClr val="tx1"/>
                          </a:solidFill>
                          <a:effectLst/>
                          <a:latin typeface="+mn-lt"/>
                          <a:ea typeface="黑体" pitchFamily="2" charset="-122"/>
                        </a:rPr>
                        <a:t>二进制前缀</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extLst>
                  <a:ext uri="{0D108BD9-81ED-4DB2-BD59-A6C34878D82A}">
                    <a16:rowId xmlns:a16="http://schemas.microsoft.com/office/drawing/2014/main" val="10000"/>
                  </a:ext>
                </a:extLst>
              </a:tr>
              <a:tr h="516057">
                <a:tc>
                  <a:txBody>
                    <a:bodyPr/>
                    <a:lstStyle/>
                    <a:p>
                      <a:pPr algn="just">
                        <a:lnSpc>
                          <a:spcPct val="100000"/>
                        </a:lnSpc>
                        <a:spcAft>
                          <a:spcPts val="0"/>
                        </a:spcAft>
                      </a:pPr>
                      <a:r>
                        <a:rPr lang="zh-CN" sz="2400" b="1">
                          <a:solidFill>
                            <a:schemeClr val="tx1"/>
                          </a:solidFill>
                          <a:effectLst/>
                          <a:latin typeface="+mn-lt"/>
                          <a:ea typeface="黑体" pitchFamily="2" charset="-122"/>
                        </a:rPr>
                        <a:t>未指明地址</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400" b="1" dirty="0">
                          <a:solidFill>
                            <a:schemeClr val="tx1"/>
                          </a:solidFill>
                          <a:effectLst/>
                          <a:latin typeface="+mn-lt"/>
                          <a:ea typeface="黑体" pitchFamily="2" charset="-122"/>
                        </a:rPr>
                        <a:t>00…0</a:t>
                      </a:r>
                      <a:r>
                        <a:rPr lang="zh-CN" sz="2400" b="1" dirty="0">
                          <a:solidFill>
                            <a:schemeClr val="tx1"/>
                          </a:solidFill>
                          <a:effectLst/>
                          <a:latin typeface="+mn-lt"/>
                          <a:ea typeface="黑体" pitchFamily="2" charset="-122"/>
                        </a:rPr>
                        <a:t>（</a:t>
                      </a:r>
                      <a:r>
                        <a:rPr lang="en-US" sz="2400" b="1" dirty="0">
                          <a:solidFill>
                            <a:schemeClr val="tx1"/>
                          </a:solidFill>
                          <a:effectLst/>
                          <a:latin typeface="+mn-lt"/>
                          <a:ea typeface="黑体" pitchFamily="2" charset="-122"/>
                        </a:rPr>
                        <a:t>128</a:t>
                      </a:r>
                      <a:r>
                        <a:rPr lang="zh-CN" sz="2400" b="1" dirty="0">
                          <a:solidFill>
                            <a:schemeClr val="tx1"/>
                          </a:solidFill>
                          <a:effectLst/>
                          <a:latin typeface="+mn-lt"/>
                          <a:ea typeface="黑体" pitchFamily="2" charset="-122"/>
                        </a:rPr>
                        <a:t>位），可记为</a:t>
                      </a:r>
                      <a:r>
                        <a:rPr lang="en-US" altLang="zh-CN" sz="2400" b="1" dirty="0">
                          <a:solidFill>
                            <a:schemeClr val="tx1"/>
                          </a:solidFill>
                          <a:effectLst/>
                          <a:latin typeface="+mn-lt"/>
                          <a:ea typeface="黑体" pitchFamily="2" charset="-122"/>
                        </a:rPr>
                        <a:t> </a:t>
                      </a:r>
                      <a:r>
                        <a:rPr lang="en-US" sz="2400" b="1" dirty="0">
                          <a:solidFill>
                            <a:schemeClr val="tx1"/>
                          </a:solidFill>
                          <a:effectLst/>
                          <a:latin typeface="+mn-lt"/>
                          <a:ea typeface="黑体" pitchFamily="2" charset="-122"/>
                        </a:rPr>
                        <a:t>::/128</a:t>
                      </a:r>
                      <a:r>
                        <a:rPr lang="zh-CN" sz="2400" b="1" dirty="0">
                          <a:solidFill>
                            <a:schemeClr val="tx1"/>
                          </a:solidFill>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16057">
                <a:tc>
                  <a:txBody>
                    <a:bodyPr/>
                    <a:lstStyle/>
                    <a:p>
                      <a:pPr algn="just">
                        <a:lnSpc>
                          <a:spcPct val="100000"/>
                        </a:lnSpc>
                        <a:spcAft>
                          <a:spcPts val="0"/>
                        </a:spcAft>
                      </a:pPr>
                      <a:r>
                        <a:rPr lang="zh-CN" sz="2400" b="1">
                          <a:solidFill>
                            <a:schemeClr val="tx1"/>
                          </a:solidFill>
                          <a:effectLst/>
                          <a:latin typeface="+mn-lt"/>
                          <a:ea typeface="黑体" pitchFamily="2" charset="-122"/>
                        </a:rPr>
                        <a:t>环回地址</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400" b="1" dirty="0">
                          <a:solidFill>
                            <a:schemeClr val="tx1"/>
                          </a:solidFill>
                          <a:effectLst/>
                          <a:latin typeface="+mn-lt"/>
                          <a:ea typeface="黑体" pitchFamily="2" charset="-122"/>
                        </a:rPr>
                        <a:t>00…1</a:t>
                      </a:r>
                      <a:r>
                        <a:rPr lang="zh-CN" sz="2400" b="1" dirty="0">
                          <a:solidFill>
                            <a:schemeClr val="tx1"/>
                          </a:solidFill>
                          <a:effectLst/>
                          <a:latin typeface="+mn-lt"/>
                          <a:ea typeface="黑体" pitchFamily="2" charset="-122"/>
                        </a:rPr>
                        <a:t>（</a:t>
                      </a:r>
                      <a:r>
                        <a:rPr lang="en-US" sz="2400" b="1" dirty="0">
                          <a:solidFill>
                            <a:schemeClr val="tx1"/>
                          </a:solidFill>
                          <a:effectLst/>
                          <a:latin typeface="+mn-lt"/>
                          <a:ea typeface="黑体" pitchFamily="2" charset="-122"/>
                        </a:rPr>
                        <a:t>128</a:t>
                      </a:r>
                      <a:r>
                        <a:rPr lang="zh-CN" sz="2400" b="1" dirty="0">
                          <a:solidFill>
                            <a:schemeClr val="tx1"/>
                          </a:solidFill>
                          <a:effectLst/>
                          <a:latin typeface="+mn-lt"/>
                          <a:ea typeface="黑体" pitchFamily="2" charset="-122"/>
                        </a:rPr>
                        <a:t>位），可记为</a:t>
                      </a:r>
                      <a:r>
                        <a:rPr lang="en-US" altLang="zh-CN" sz="2400" b="1" dirty="0">
                          <a:solidFill>
                            <a:schemeClr val="tx1"/>
                          </a:solidFill>
                          <a:effectLst/>
                          <a:latin typeface="+mn-lt"/>
                          <a:ea typeface="黑体" pitchFamily="2" charset="-122"/>
                        </a:rPr>
                        <a:t> </a:t>
                      </a:r>
                      <a:r>
                        <a:rPr lang="en-US" sz="2400" b="1" dirty="0">
                          <a:solidFill>
                            <a:schemeClr val="tx1"/>
                          </a:solidFill>
                          <a:effectLst/>
                          <a:latin typeface="+mn-lt"/>
                          <a:ea typeface="黑体" pitchFamily="2" charset="-122"/>
                        </a:rPr>
                        <a:t>::1/128</a:t>
                      </a:r>
                      <a:r>
                        <a:rPr lang="zh-CN" sz="2400" b="1" dirty="0">
                          <a:solidFill>
                            <a:schemeClr val="tx1"/>
                          </a:solidFill>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16057">
                <a:tc>
                  <a:txBody>
                    <a:bodyPr/>
                    <a:lstStyle/>
                    <a:p>
                      <a:pPr algn="just">
                        <a:lnSpc>
                          <a:spcPct val="100000"/>
                        </a:lnSpc>
                        <a:spcAft>
                          <a:spcPts val="0"/>
                        </a:spcAft>
                      </a:pPr>
                      <a:r>
                        <a:rPr lang="zh-CN" sz="2400" b="1">
                          <a:solidFill>
                            <a:schemeClr val="tx1"/>
                          </a:solidFill>
                          <a:effectLst/>
                          <a:latin typeface="+mn-lt"/>
                          <a:ea typeface="黑体" pitchFamily="2" charset="-122"/>
                        </a:rPr>
                        <a:t>多播地址</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400" b="1" dirty="0">
                          <a:solidFill>
                            <a:schemeClr val="tx1"/>
                          </a:solidFill>
                          <a:effectLst/>
                          <a:latin typeface="+mn-lt"/>
                          <a:ea typeface="黑体" pitchFamily="2" charset="-122"/>
                        </a:rPr>
                        <a:t>11111111</a:t>
                      </a:r>
                      <a:r>
                        <a:rPr lang="zh-CN" sz="2400" b="1" dirty="0">
                          <a:solidFill>
                            <a:schemeClr val="tx1"/>
                          </a:solidFill>
                          <a:effectLst/>
                          <a:latin typeface="+mn-lt"/>
                          <a:ea typeface="黑体" pitchFamily="2" charset="-122"/>
                        </a:rPr>
                        <a:t>（</a:t>
                      </a:r>
                      <a:r>
                        <a:rPr lang="en-US" sz="2400" b="1" dirty="0">
                          <a:solidFill>
                            <a:schemeClr val="tx1"/>
                          </a:solidFill>
                          <a:effectLst/>
                          <a:latin typeface="+mn-lt"/>
                          <a:ea typeface="黑体" pitchFamily="2" charset="-122"/>
                        </a:rPr>
                        <a:t>8</a:t>
                      </a:r>
                      <a:r>
                        <a:rPr lang="zh-CN" sz="2400" b="1" dirty="0">
                          <a:solidFill>
                            <a:schemeClr val="tx1"/>
                          </a:solidFill>
                          <a:effectLst/>
                          <a:latin typeface="+mn-lt"/>
                          <a:ea typeface="黑体" pitchFamily="2" charset="-122"/>
                        </a:rPr>
                        <a:t>位），可记为</a:t>
                      </a:r>
                      <a:r>
                        <a:rPr lang="en-US" altLang="zh-CN" sz="2400" b="1" dirty="0">
                          <a:solidFill>
                            <a:schemeClr val="tx1"/>
                          </a:solidFill>
                          <a:effectLst/>
                          <a:latin typeface="+mn-lt"/>
                          <a:ea typeface="黑体" pitchFamily="2" charset="-122"/>
                        </a:rPr>
                        <a:t> </a:t>
                      </a:r>
                      <a:r>
                        <a:rPr lang="en-US" sz="2400" b="1" dirty="0">
                          <a:solidFill>
                            <a:schemeClr val="tx1"/>
                          </a:solidFill>
                          <a:effectLst/>
                          <a:latin typeface="+mn-lt"/>
                          <a:ea typeface="黑体" pitchFamily="2" charset="-122"/>
                        </a:rPr>
                        <a:t>FF00::/8</a:t>
                      </a:r>
                      <a:r>
                        <a:rPr lang="zh-CN" sz="2400" b="1" dirty="0">
                          <a:solidFill>
                            <a:schemeClr val="tx1"/>
                          </a:solidFill>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516057">
                <a:tc>
                  <a:txBody>
                    <a:bodyPr/>
                    <a:lstStyle/>
                    <a:p>
                      <a:pPr algn="just">
                        <a:lnSpc>
                          <a:spcPct val="100000"/>
                        </a:lnSpc>
                        <a:spcAft>
                          <a:spcPts val="0"/>
                        </a:spcAft>
                      </a:pPr>
                      <a:r>
                        <a:rPr lang="zh-CN" sz="2400" b="1">
                          <a:solidFill>
                            <a:schemeClr val="tx1"/>
                          </a:solidFill>
                          <a:effectLst/>
                          <a:latin typeface="+mn-lt"/>
                          <a:ea typeface="黑体" pitchFamily="2" charset="-122"/>
                        </a:rPr>
                        <a:t>本地链路单播地址</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400" b="1" dirty="0">
                          <a:solidFill>
                            <a:schemeClr val="tx1"/>
                          </a:solidFill>
                          <a:effectLst/>
                          <a:latin typeface="+mn-lt"/>
                          <a:ea typeface="黑体" pitchFamily="2" charset="-122"/>
                        </a:rPr>
                        <a:t>1111111010</a:t>
                      </a:r>
                      <a:r>
                        <a:rPr lang="zh-CN" sz="2400" b="1" dirty="0">
                          <a:solidFill>
                            <a:schemeClr val="tx1"/>
                          </a:solidFill>
                          <a:effectLst/>
                          <a:latin typeface="+mn-lt"/>
                          <a:ea typeface="黑体" pitchFamily="2" charset="-122"/>
                        </a:rPr>
                        <a:t>（</a:t>
                      </a:r>
                      <a:r>
                        <a:rPr lang="en-US" sz="2400" b="1" dirty="0">
                          <a:solidFill>
                            <a:schemeClr val="tx1"/>
                          </a:solidFill>
                          <a:effectLst/>
                          <a:latin typeface="+mn-lt"/>
                          <a:ea typeface="黑体" pitchFamily="2" charset="-122"/>
                        </a:rPr>
                        <a:t>10</a:t>
                      </a:r>
                      <a:r>
                        <a:rPr lang="zh-CN" sz="2400" b="1" dirty="0">
                          <a:solidFill>
                            <a:schemeClr val="tx1"/>
                          </a:solidFill>
                          <a:effectLst/>
                          <a:latin typeface="+mn-lt"/>
                          <a:ea typeface="黑体" pitchFamily="2" charset="-122"/>
                        </a:rPr>
                        <a:t>位）</a:t>
                      </a:r>
                      <a:r>
                        <a:rPr lang="en-US" sz="2400" b="1" dirty="0">
                          <a:solidFill>
                            <a:schemeClr val="tx1"/>
                          </a:solidFill>
                          <a:effectLst/>
                          <a:latin typeface="+mn-lt"/>
                          <a:ea typeface="黑体" pitchFamily="2" charset="-122"/>
                        </a:rPr>
                        <a:t>, </a:t>
                      </a:r>
                      <a:r>
                        <a:rPr lang="zh-CN" sz="2400" b="1" dirty="0">
                          <a:solidFill>
                            <a:schemeClr val="tx1"/>
                          </a:solidFill>
                          <a:effectLst/>
                          <a:latin typeface="+mn-lt"/>
                          <a:ea typeface="黑体" pitchFamily="2" charset="-122"/>
                        </a:rPr>
                        <a:t>可记为</a:t>
                      </a:r>
                      <a:r>
                        <a:rPr lang="en-US" altLang="zh-CN" sz="2400" b="1" dirty="0">
                          <a:solidFill>
                            <a:schemeClr val="tx1"/>
                          </a:solidFill>
                          <a:effectLst/>
                          <a:latin typeface="+mn-lt"/>
                          <a:ea typeface="黑体" pitchFamily="2" charset="-122"/>
                        </a:rPr>
                        <a:t> </a:t>
                      </a:r>
                      <a:r>
                        <a:rPr lang="en-US" sz="2400" b="1" dirty="0">
                          <a:solidFill>
                            <a:schemeClr val="tx1"/>
                          </a:solidFill>
                          <a:effectLst/>
                          <a:latin typeface="+mn-lt"/>
                          <a:ea typeface="黑体" pitchFamily="2" charset="-122"/>
                        </a:rPr>
                        <a:t>FE80::/10</a:t>
                      </a:r>
                      <a:r>
                        <a:rPr lang="zh-CN" sz="2400" b="1" dirty="0">
                          <a:solidFill>
                            <a:schemeClr val="tx1"/>
                          </a:solidFill>
                          <a:effectLst/>
                          <a:latin typeface="+mn-lt"/>
                          <a:ea typeface="黑体" pitchFamily="2" charset="-122"/>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516057">
                <a:tc>
                  <a:txBody>
                    <a:bodyPr/>
                    <a:lstStyle/>
                    <a:p>
                      <a:pPr algn="just">
                        <a:lnSpc>
                          <a:spcPct val="100000"/>
                        </a:lnSpc>
                        <a:spcAft>
                          <a:spcPts val="0"/>
                        </a:spcAft>
                      </a:pPr>
                      <a:r>
                        <a:rPr lang="zh-CN" sz="2400" b="1">
                          <a:solidFill>
                            <a:schemeClr val="tx1"/>
                          </a:solidFill>
                          <a:effectLst/>
                          <a:latin typeface="+mn-lt"/>
                          <a:ea typeface="黑体" pitchFamily="2" charset="-122"/>
                        </a:rPr>
                        <a:t>全球单播地址</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400" b="1" dirty="0">
                          <a:solidFill>
                            <a:schemeClr val="tx1"/>
                          </a:solidFill>
                          <a:effectLst/>
                          <a:latin typeface="+mn-lt"/>
                          <a:ea typeface="黑体" pitchFamily="2" charset="-122"/>
                        </a:rPr>
                        <a:t>（除上述四种外，所有其他的二进制前缀）</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581880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p:txBody>
          <a:bodyPr/>
          <a:lstStyle/>
          <a:p>
            <a:pPr algn="ctr"/>
            <a:r>
              <a:rPr lang="en-US" altLang="zh-CN" dirty="0"/>
              <a:t>IPv6 </a:t>
            </a:r>
            <a:r>
              <a:rPr lang="zh-CN" altLang="en-US" dirty="0"/>
              <a:t>地址分类</a:t>
            </a:r>
          </a:p>
        </p:txBody>
      </p:sp>
      <p:sp>
        <p:nvSpPr>
          <p:cNvPr id="9492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未指明地址 </a:t>
            </a:r>
            <a:endParaRPr lang="en-US" altLang="zh-CN" dirty="0"/>
          </a:p>
          <a:p>
            <a:pPr lvl="1"/>
            <a:r>
              <a:rPr lang="zh-CN" altLang="en-US" dirty="0"/>
              <a:t>这是 </a:t>
            </a:r>
            <a:r>
              <a:rPr lang="en-US" altLang="zh-CN" dirty="0"/>
              <a:t>16 </a:t>
            </a:r>
            <a:r>
              <a:rPr lang="zh-CN" altLang="en-US" dirty="0"/>
              <a:t>字节的全 </a:t>
            </a:r>
            <a:r>
              <a:rPr lang="en-US" altLang="zh-CN" dirty="0"/>
              <a:t>0 </a:t>
            </a:r>
            <a:r>
              <a:rPr lang="zh-CN" altLang="en-US" dirty="0"/>
              <a:t>地址，可缩写为两个冒号“</a:t>
            </a:r>
            <a:r>
              <a:rPr lang="en-US" altLang="zh-CN" dirty="0"/>
              <a:t>::”</a:t>
            </a:r>
            <a:r>
              <a:rPr lang="zh-CN" altLang="en-US" dirty="0"/>
              <a:t>。</a:t>
            </a:r>
            <a:endParaRPr lang="en-US" altLang="zh-CN" dirty="0"/>
          </a:p>
          <a:p>
            <a:pPr lvl="1"/>
            <a:r>
              <a:rPr lang="zh-CN" altLang="en-US" dirty="0"/>
              <a:t>这个地址只能为还没有配置到一个标准的 </a:t>
            </a:r>
            <a:r>
              <a:rPr lang="en-US" altLang="zh-CN" dirty="0"/>
              <a:t>IP </a:t>
            </a:r>
            <a:r>
              <a:rPr lang="zh-CN" altLang="en-US" dirty="0"/>
              <a:t>地址的主机当作源地址使用。</a:t>
            </a:r>
            <a:endParaRPr lang="en-US" altLang="zh-CN" dirty="0"/>
          </a:p>
          <a:p>
            <a:pPr lvl="1"/>
            <a:r>
              <a:rPr lang="zh-CN" altLang="zh-CN" dirty="0"/>
              <a:t>这类地址仅此一个。</a:t>
            </a:r>
            <a:endParaRPr lang="zh-CN" altLang="en-US" dirty="0"/>
          </a:p>
          <a:p>
            <a:r>
              <a:rPr lang="zh-CN" altLang="en-US" dirty="0">
                <a:solidFill>
                  <a:srgbClr val="FF0000"/>
                </a:solidFill>
              </a:rPr>
              <a:t>环回地址</a:t>
            </a:r>
            <a:endParaRPr lang="en-US" altLang="zh-CN" dirty="0">
              <a:solidFill>
                <a:srgbClr val="FF0000"/>
              </a:solidFill>
            </a:endParaRPr>
          </a:p>
          <a:p>
            <a:pPr lvl="1"/>
            <a:r>
              <a:rPr lang="zh-CN" altLang="en-US" dirty="0"/>
              <a:t>即 </a:t>
            </a:r>
            <a:r>
              <a:rPr lang="en-US" altLang="zh-CN" dirty="0"/>
              <a:t>0:0:0:0:0:0:0:1</a:t>
            </a:r>
            <a:r>
              <a:rPr lang="zh-CN" altLang="en-US" dirty="0"/>
              <a:t>（记为 </a:t>
            </a:r>
            <a:r>
              <a:rPr lang="en-US" altLang="zh-CN" dirty="0"/>
              <a:t>::1</a:t>
            </a:r>
            <a:r>
              <a:rPr lang="zh-CN" altLang="en-US" dirty="0"/>
              <a:t>）。</a:t>
            </a:r>
            <a:endParaRPr lang="en-US" altLang="zh-CN" dirty="0"/>
          </a:p>
          <a:p>
            <a:pPr lvl="1"/>
            <a:r>
              <a:rPr lang="zh-CN" altLang="zh-CN" dirty="0"/>
              <a:t>作用和</a:t>
            </a:r>
            <a:r>
              <a:rPr lang="en-US" altLang="zh-CN" dirty="0"/>
              <a:t>IPv4</a:t>
            </a:r>
            <a:r>
              <a:rPr lang="zh-CN" altLang="zh-CN" dirty="0"/>
              <a:t>的环回地址一样。</a:t>
            </a:r>
            <a:endParaRPr lang="en-US" altLang="zh-CN" dirty="0"/>
          </a:p>
          <a:p>
            <a:pPr lvl="1"/>
            <a:r>
              <a:rPr lang="zh-CN" altLang="zh-CN" dirty="0"/>
              <a:t>这类地址也是仅此一个。</a:t>
            </a:r>
            <a:endParaRPr lang="zh-CN" altLang="en-US" dirty="0"/>
          </a:p>
        </p:txBody>
      </p:sp>
    </p:spTree>
    <p:extLst>
      <p:ext uri="{BB962C8B-B14F-4D97-AF65-F5344CB8AC3E}">
        <p14:creationId xmlns:p14="http://schemas.microsoft.com/office/powerpoint/2010/main" val="20600365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p:txBody>
          <a:bodyPr/>
          <a:lstStyle/>
          <a:p>
            <a:pPr algn="ctr"/>
            <a:r>
              <a:rPr lang="en-US" altLang="zh-CN" dirty="0"/>
              <a:t>IPv6 </a:t>
            </a:r>
            <a:r>
              <a:rPr lang="zh-CN" altLang="en-US" dirty="0"/>
              <a:t>地址分类</a:t>
            </a:r>
          </a:p>
        </p:txBody>
      </p:sp>
      <p:sp>
        <p:nvSpPr>
          <p:cNvPr id="9492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solidFill>
                  <a:srgbClr val="FF0000"/>
                </a:solidFill>
              </a:rPr>
              <a:t>多播地址</a:t>
            </a:r>
            <a:endParaRPr lang="en-US" altLang="zh-CN" dirty="0">
              <a:solidFill>
                <a:srgbClr val="FF0000"/>
              </a:solidFill>
            </a:endParaRPr>
          </a:p>
          <a:p>
            <a:pPr lvl="1"/>
            <a:r>
              <a:rPr lang="zh-CN" altLang="zh-CN" dirty="0"/>
              <a:t>功能和</a:t>
            </a:r>
            <a:r>
              <a:rPr lang="en-US" altLang="zh-CN" dirty="0"/>
              <a:t> IPv4 </a:t>
            </a:r>
            <a:r>
              <a:rPr lang="zh-CN" altLang="zh-CN" dirty="0"/>
              <a:t>的一样。</a:t>
            </a:r>
            <a:endParaRPr lang="en-US" altLang="zh-CN" dirty="0"/>
          </a:p>
          <a:p>
            <a:pPr lvl="1"/>
            <a:r>
              <a:rPr lang="zh-CN" altLang="zh-CN" dirty="0"/>
              <a:t>这类地址占</a:t>
            </a:r>
            <a:r>
              <a:rPr lang="en-US" altLang="zh-CN" dirty="0"/>
              <a:t> IPv6 </a:t>
            </a:r>
            <a:r>
              <a:rPr lang="zh-CN" altLang="zh-CN" dirty="0"/>
              <a:t>地址总数的</a:t>
            </a:r>
            <a:r>
              <a:rPr lang="en-US" altLang="zh-CN" dirty="0"/>
              <a:t> 1/256</a:t>
            </a:r>
            <a:r>
              <a:rPr lang="zh-CN" altLang="zh-CN" dirty="0"/>
              <a:t>。</a:t>
            </a:r>
            <a:endParaRPr lang="en-US" altLang="zh-CN" dirty="0"/>
          </a:p>
          <a:p>
            <a:r>
              <a:rPr lang="zh-CN" altLang="zh-CN" dirty="0">
                <a:solidFill>
                  <a:srgbClr val="FF0000"/>
                </a:solidFill>
              </a:rPr>
              <a:t>本地链路单播地址</a:t>
            </a:r>
            <a:r>
              <a:rPr lang="en-US" altLang="zh-CN" sz="2800" dirty="0">
                <a:solidFill>
                  <a:srgbClr val="FF0000"/>
                </a:solidFill>
              </a:rPr>
              <a:t> </a:t>
            </a:r>
            <a:r>
              <a:rPr lang="en-US" altLang="zh-CN" sz="2800" dirty="0"/>
              <a:t>(Link-Local Unicast Address) </a:t>
            </a:r>
          </a:p>
          <a:p>
            <a:pPr lvl="1"/>
            <a:r>
              <a:rPr lang="zh-CN" altLang="zh-CN" dirty="0"/>
              <a:t>有些单位的网络使用</a:t>
            </a:r>
            <a:r>
              <a:rPr lang="en-US" altLang="zh-CN" dirty="0"/>
              <a:t> TCP/IP </a:t>
            </a:r>
            <a:r>
              <a:rPr lang="zh-CN" altLang="zh-CN" dirty="0"/>
              <a:t>协议，但</a:t>
            </a:r>
            <a:r>
              <a:rPr lang="zh-CN" altLang="zh-CN" dirty="0">
                <a:solidFill>
                  <a:srgbClr val="0000FF"/>
                </a:solidFill>
              </a:rPr>
              <a:t>并没有连接到互联网上。</a:t>
            </a:r>
            <a:r>
              <a:rPr lang="zh-CN" altLang="zh-CN" dirty="0"/>
              <a:t>连接在这样的网络上的主机都可以使用这种本地地址进行通信，但不能和互联网上的其他主机通信。</a:t>
            </a:r>
            <a:endParaRPr lang="en-US" altLang="zh-CN" dirty="0"/>
          </a:p>
          <a:p>
            <a:pPr lvl="1"/>
            <a:r>
              <a:rPr lang="zh-CN" altLang="zh-CN" dirty="0"/>
              <a:t>这类地址占</a:t>
            </a:r>
            <a:r>
              <a:rPr lang="en-US" altLang="zh-CN" dirty="0"/>
              <a:t> IPv6 </a:t>
            </a:r>
            <a:r>
              <a:rPr lang="zh-CN" altLang="zh-CN" dirty="0"/>
              <a:t>地址总数的</a:t>
            </a:r>
            <a:r>
              <a:rPr lang="en-US" altLang="zh-CN" dirty="0"/>
              <a:t> 1/1024</a:t>
            </a:r>
            <a:r>
              <a:rPr lang="zh-CN" altLang="zh-CN" dirty="0"/>
              <a:t>。</a:t>
            </a:r>
            <a:endParaRPr lang="en-US" altLang="zh-CN" dirty="0"/>
          </a:p>
        </p:txBody>
      </p:sp>
    </p:spTree>
    <p:extLst>
      <p:ext uri="{BB962C8B-B14F-4D97-AF65-F5344CB8AC3E}">
        <p14:creationId xmlns:p14="http://schemas.microsoft.com/office/powerpoint/2010/main" val="39430713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p:txBody>
          <a:bodyPr/>
          <a:lstStyle/>
          <a:p>
            <a:pPr algn="ctr"/>
            <a:r>
              <a:rPr lang="en-US" altLang="zh-CN" dirty="0"/>
              <a:t>IPv6 </a:t>
            </a:r>
            <a:r>
              <a:rPr lang="zh-CN" altLang="en-US" dirty="0"/>
              <a:t>地址分类</a:t>
            </a:r>
          </a:p>
        </p:txBody>
      </p:sp>
      <p:sp>
        <p:nvSpPr>
          <p:cNvPr id="94925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dirty="0">
                <a:solidFill>
                  <a:srgbClr val="FF0000"/>
                </a:solidFill>
              </a:rPr>
              <a:t>全球单播地址</a:t>
            </a:r>
            <a:endParaRPr lang="en-US" altLang="zh-CN" dirty="0">
              <a:solidFill>
                <a:srgbClr val="FF0000"/>
              </a:solidFill>
            </a:endParaRPr>
          </a:p>
          <a:p>
            <a:pPr lvl="1"/>
            <a:r>
              <a:rPr lang="en-US" altLang="zh-CN" dirty="0"/>
              <a:t>IPv6 </a:t>
            </a:r>
            <a:r>
              <a:rPr lang="zh-CN" altLang="zh-CN" dirty="0"/>
              <a:t>的这一类单播地址是使用得最多的一类。</a:t>
            </a:r>
            <a:endParaRPr lang="en-US" altLang="zh-CN" dirty="0"/>
          </a:p>
          <a:p>
            <a:pPr lvl="1"/>
            <a:r>
              <a:rPr lang="zh-CN" altLang="zh-CN" dirty="0"/>
              <a:t>曾提出过多种方案来进一步划分这</a:t>
            </a:r>
            <a:r>
              <a:rPr lang="en-US" altLang="zh-CN" dirty="0"/>
              <a:t>128</a:t>
            </a:r>
            <a:r>
              <a:rPr lang="zh-CN" altLang="zh-CN" dirty="0"/>
              <a:t>位的单播地址</a:t>
            </a:r>
            <a:r>
              <a:rPr lang="zh-CN" altLang="en-US" dirty="0"/>
              <a:t>。</a:t>
            </a:r>
            <a:endParaRPr lang="en-US" altLang="zh-CN" dirty="0"/>
          </a:p>
          <a:p>
            <a:pPr lvl="1"/>
            <a:r>
              <a:rPr lang="zh-CN" altLang="zh-CN" dirty="0"/>
              <a:t>根据</a:t>
            </a:r>
            <a:r>
              <a:rPr lang="en-US" altLang="zh-CN" dirty="0"/>
              <a:t>2006</a:t>
            </a:r>
            <a:r>
              <a:rPr lang="zh-CN" altLang="zh-CN" dirty="0"/>
              <a:t>年发布的草案标准</a:t>
            </a:r>
            <a:r>
              <a:rPr lang="en-US" altLang="zh-CN" dirty="0"/>
              <a:t>RFC 4291</a:t>
            </a:r>
            <a:r>
              <a:rPr lang="zh-CN" altLang="zh-CN" dirty="0"/>
              <a:t>的建议， </a:t>
            </a:r>
            <a:r>
              <a:rPr lang="en-US" altLang="zh-CN" dirty="0"/>
              <a:t> IPv6 </a:t>
            </a:r>
            <a:r>
              <a:rPr lang="zh-CN" altLang="zh-CN" dirty="0"/>
              <a:t>单播地址的划分方法非常灵活</a:t>
            </a:r>
            <a:r>
              <a:rPr lang="zh-CN" altLang="en-US" dirty="0"/>
              <a:t>。</a:t>
            </a:r>
            <a:endParaRPr lang="en-US" altLang="zh-CN" dirty="0"/>
          </a:p>
        </p:txBody>
      </p:sp>
      <p:grpSp>
        <p:nvGrpSpPr>
          <p:cNvPr id="3" name="组合 2"/>
          <p:cNvGrpSpPr/>
          <p:nvPr/>
        </p:nvGrpSpPr>
        <p:grpSpPr>
          <a:xfrm>
            <a:off x="1118368" y="3933056"/>
            <a:ext cx="7939088" cy="2033765"/>
            <a:chOff x="1118368" y="3933056"/>
            <a:chExt cx="7939088" cy="2033765"/>
          </a:xfrm>
        </p:grpSpPr>
        <p:sp>
          <p:nvSpPr>
            <p:cNvPr id="6" name="Rectangle 2"/>
            <p:cNvSpPr>
              <a:spLocks noChangeArrowheads="1"/>
            </p:cNvSpPr>
            <p:nvPr/>
          </p:nvSpPr>
          <p:spPr bwMode="auto">
            <a:xfrm>
              <a:off x="1118368" y="5372919"/>
              <a:ext cx="7939088" cy="576361"/>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1" dirty="0">
                <a:solidFill>
                  <a:srgbClr val="000099"/>
                </a:solidFill>
                <a:latin typeface="+mn-lt"/>
                <a:ea typeface="黑体" pitchFamily="2" charset="-122"/>
              </a:endParaRPr>
            </a:p>
          </p:txBody>
        </p:sp>
        <p:sp>
          <p:nvSpPr>
            <p:cNvPr id="8" name="Rectangle 110"/>
            <p:cNvSpPr>
              <a:spLocks noChangeArrowheads="1"/>
            </p:cNvSpPr>
            <p:nvPr/>
          </p:nvSpPr>
          <p:spPr bwMode="auto">
            <a:xfrm>
              <a:off x="6203737" y="5517232"/>
              <a:ext cx="2829302"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lang="zh-CN" altLang="en-US" sz="1600" b="1" dirty="0">
                  <a:solidFill>
                    <a:srgbClr val="000099"/>
                  </a:solidFill>
                  <a:latin typeface="+mn-lt"/>
                  <a:ea typeface="黑体" pitchFamily="2" charset="-122"/>
                </a:rPr>
                <a:t>接口标识符</a:t>
              </a:r>
              <a:r>
                <a:rPr lang="en-US" altLang="zh-CN" sz="1600" b="1" dirty="0">
                  <a:solidFill>
                    <a:srgbClr val="000099"/>
                  </a:solidFill>
                  <a:latin typeface="+mn-lt"/>
                  <a:ea typeface="黑体" pitchFamily="2" charset="-122"/>
                </a:rPr>
                <a:t>(128 – </a:t>
              </a:r>
              <a:r>
                <a:rPr lang="en-US" altLang="zh-CN" sz="1600" b="1" i="1" dirty="0">
                  <a:solidFill>
                    <a:srgbClr val="000099"/>
                  </a:solidFill>
                  <a:latin typeface="+mn-lt"/>
                  <a:ea typeface="黑体" pitchFamily="2" charset="-122"/>
                </a:rPr>
                <a:t>n</a:t>
              </a:r>
              <a:r>
                <a:rPr lang="en-US" altLang="zh-CN" sz="1600" b="1" dirty="0">
                  <a:solidFill>
                    <a:srgbClr val="000099"/>
                  </a:solidFill>
                  <a:latin typeface="+mn-lt"/>
                  <a:ea typeface="黑体" pitchFamily="2" charset="-122"/>
                </a:rPr>
                <a:t> – </a:t>
              </a:r>
              <a:r>
                <a:rPr lang="en-US" altLang="zh-CN" sz="1600" b="1" i="1" dirty="0">
                  <a:solidFill>
                    <a:srgbClr val="000099"/>
                  </a:solidFill>
                  <a:latin typeface="+mn-lt"/>
                  <a:ea typeface="黑体" pitchFamily="2" charset="-122"/>
                </a:rPr>
                <a:t>m</a:t>
              </a:r>
              <a:r>
                <a:rPr lang="en-US" altLang="zh-CN" sz="1600" b="1" dirty="0">
                  <a:solidFill>
                    <a:srgbClr val="000099"/>
                  </a:solidFill>
                  <a:latin typeface="+mn-lt"/>
                  <a:ea typeface="黑体" pitchFamily="2" charset="-122"/>
                </a:rPr>
                <a:t> ) bit</a:t>
              </a:r>
              <a:endParaRPr lang="zh-CN" altLang="en-US" sz="1600" b="1" dirty="0">
                <a:solidFill>
                  <a:srgbClr val="000099"/>
                </a:solidFill>
                <a:latin typeface="+mn-lt"/>
                <a:ea typeface="黑体" pitchFamily="2" charset="-122"/>
              </a:endParaRPr>
            </a:p>
          </p:txBody>
        </p:sp>
        <p:sp>
          <p:nvSpPr>
            <p:cNvPr id="10" name="Line 165"/>
            <p:cNvSpPr>
              <a:spLocks noChangeShapeType="1"/>
            </p:cNvSpPr>
            <p:nvPr/>
          </p:nvSpPr>
          <p:spPr bwMode="auto">
            <a:xfrm>
              <a:off x="4140968" y="5372919"/>
              <a:ext cx="1588" cy="59390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黑体" pitchFamily="2" charset="-122"/>
              </a:endParaRPr>
            </a:p>
          </p:txBody>
        </p:sp>
        <p:sp>
          <p:nvSpPr>
            <p:cNvPr id="11" name="Line 166"/>
            <p:cNvSpPr>
              <a:spLocks noChangeShapeType="1"/>
            </p:cNvSpPr>
            <p:nvPr/>
          </p:nvSpPr>
          <p:spPr bwMode="auto">
            <a:xfrm>
              <a:off x="6230118" y="5372919"/>
              <a:ext cx="0" cy="5863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黑体" pitchFamily="2" charset="-122"/>
              </a:endParaRPr>
            </a:p>
          </p:txBody>
        </p:sp>
        <p:sp>
          <p:nvSpPr>
            <p:cNvPr id="12" name="Rectangle 2"/>
            <p:cNvSpPr>
              <a:spLocks noChangeArrowheads="1"/>
            </p:cNvSpPr>
            <p:nvPr/>
          </p:nvSpPr>
          <p:spPr bwMode="auto">
            <a:xfrm>
              <a:off x="1118368" y="4652194"/>
              <a:ext cx="7939088" cy="576361"/>
            </a:xfrm>
            <a:prstGeom prst="rect">
              <a:avLst/>
            </a:prstGeom>
            <a:solidFill>
              <a:schemeClr val="bg1"/>
            </a:solidFill>
            <a:ln w="19050">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1">
                <a:solidFill>
                  <a:srgbClr val="000099"/>
                </a:solidFill>
                <a:latin typeface="+mn-lt"/>
                <a:ea typeface="黑体" pitchFamily="2" charset="-122"/>
              </a:endParaRPr>
            </a:p>
          </p:txBody>
        </p:sp>
        <p:sp>
          <p:nvSpPr>
            <p:cNvPr id="13" name="Rectangle 2"/>
            <p:cNvSpPr>
              <a:spLocks noChangeArrowheads="1"/>
            </p:cNvSpPr>
            <p:nvPr/>
          </p:nvSpPr>
          <p:spPr bwMode="auto">
            <a:xfrm>
              <a:off x="1118368" y="3933056"/>
              <a:ext cx="7939088" cy="576361"/>
            </a:xfrm>
            <a:prstGeom prst="rect">
              <a:avLst/>
            </a:prstGeom>
            <a:solidFill>
              <a:srgbClr val="FFFF66"/>
            </a:solidFill>
            <a:ln w="19050">
              <a:solidFill>
                <a:schemeClr val="tx1"/>
              </a:solidFill>
              <a:miter lim="800000"/>
              <a:headEnd/>
              <a:tailEnd/>
            </a:ln>
            <a:effectLst>
              <a:outerShdw dist="35921" dir="2700000" algn="ctr" rotWithShape="0">
                <a:schemeClr val="bg2"/>
              </a:outerShdw>
            </a:effectLst>
          </p:spPr>
          <p:txBody>
            <a:bodyPr wrap="none" anchor="ctr"/>
            <a:lstStyle/>
            <a:p>
              <a:pPr>
                <a:defRPr/>
              </a:pPr>
              <a:endParaRPr lang="zh-CN" altLang="en-US" b="1">
                <a:solidFill>
                  <a:srgbClr val="000099"/>
                </a:solidFill>
                <a:latin typeface="+mn-lt"/>
                <a:ea typeface="黑体" pitchFamily="2" charset="-122"/>
              </a:endParaRPr>
            </a:p>
          </p:txBody>
        </p:sp>
        <p:sp>
          <p:nvSpPr>
            <p:cNvPr id="14" name="Rectangle 126"/>
            <p:cNvSpPr>
              <a:spLocks noChangeArrowheads="1"/>
            </p:cNvSpPr>
            <p:nvPr/>
          </p:nvSpPr>
          <p:spPr bwMode="auto">
            <a:xfrm>
              <a:off x="2969736" y="4005064"/>
              <a:ext cx="370454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lang="zh-CN" altLang="en-US" sz="2400" b="1">
                  <a:solidFill>
                    <a:srgbClr val="000099"/>
                  </a:solidFill>
                  <a:latin typeface="+mn-lt"/>
                  <a:ea typeface="黑体" pitchFamily="2" charset="-122"/>
                </a:rPr>
                <a:t>结    点    地    址 </a:t>
              </a:r>
              <a:r>
                <a:rPr lang="en-US" altLang="zh-CN" sz="2400" b="1">
                  <a:solidFill>
                    <a:srgbClr val="000099"/>
                  </a:solidFill>
                  <a:latin typeface="+mn-lt"/>
                  <a:ea typeface="黑体" pitchFamily="2" charset="-122"/>
                </a:rPr>
                <a:t>(128 bit)</a:t>
              </a:r>
              <a:endParaRPr lang="zh-CN" altLang="en-US" sz="2400" b="1">
                <a:solidFill>
                  <a:srgbClr val="000099"/>
                </a:solidFill>
                <a:latin typeface="+mn-lt"/>
                <a:ea typeface="黑体" pitchFamily="2" charset="-122"/>
              </a:endParaRPr>
            </a:p>
          </p:txBody>
        </p:sp>
        <p:sp>
          <p:nvSpPr>
            <p:cNvPr id="15" name="Line 166"/>
            <p:cNvSpPr>
              <a:spLocks noChangeShapeType="1"/>
            </p:cNvSpPr>
            <p:nvPr/>
          </p:nvSpPr>
          <p:spPr bwMode="auto">
            <a:xfrm>
              <a:off x="5385048" y="4652194"/>
              <a:ext cx="0" cy="5863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黑体" pitchFamily="2" charset="-122"/>
              </a:endParaRPr>
            </a:p>
          </p:txBody>
        </p:sp>
        <p:sp>
          <p:nvSpPr>
            <p:cNvPr id="16" name="Rectangle 110"/>
            <p:cNvSpPr>
              <a:spLocks noChangeArrowheads="1"/>
            </p:cNvSpPr>
            <p:nvPr/>
          </p:nvSpPr>
          <p:spPr bwMode="auto">
            <a:xfrm>
              <a:off x="5545734" y="4728319"/>
              <a:ext cx="3318217"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lang="zh-CN" altLang="en-US" sz="2000" b="1" dirty="0">
                  <a:solidFill>
                    <a:srgbClr val="000099"/>
                  </a:solidFill>
                  <a:latin typeface="+mn-lt"/>
                  <a:ea typeface="黑体" pitchFamily="2" charset="-122"/>
                </a:rPr>
                <a:t>接 口 标 识 符 </a:t>
              </a:r>
              <a:r>
                <a:rPr lang="en-US" altLang="zh-CN" sz="2000" b="1" dirty="0">
                  <a:solidFill>
                    <a:srgbClr val="000099"/>
                  </a:solidFill>
                  <a:latin typeface="+mn-lt"/>
                  <a:ea typeface="黑体" pitchFamily="2" charset="-122"/>
                </a:rPr>
                <a:t>(128 – </a:t>
              </a:r>
              <a:r>
                <a:rPr lang="en-US" altLang="zh-CN" sz="2000" b="1" i="1" dirty="0">
                  <a:solidFill>
                    <a:srgbClr val="000099"/>
                  </a:solidFill>
                  <a:latin typeface="+mn-lt"/>
                  <a:ea typeface="黑体" pitchFamily="2" charset="-122"/>
                </a:rPr>
                <a:t>n</a:t>
              </a:r>
              <a:r>
                <a:rPr lang="en-US" altLang="zh-CN" sz="2000" b="1" dirty="0">
                  <a:solidFill>
                    <a:srgbClr val="000099"/>
                  </a:solidFill>
                  <a:latin typeface="+mn-lt"/>
                  <a:ea typeface="黑体" pitchFamily="2" charset="-122"/>
                </a:rPr>
                <a:t> ) bit</a:t>
              </a:r>
              <a:endParaRPr lang="zh-CN" altLang="en-US" sz="2000" b="1" dirty="0">
                <a:solidFill>
                  <a:srgbClr val="000099"/>
                </a:solidFill>
                <a:latin typeface="+mn-lt"/>
                <a:ea typeface="黑体" pitchFamily="2" charset="-122"/>
              </a:endParaRPr>
            </a:p>
          </p:txBody>
        </p:sp>
        <p:sp>
          <p:nvSpPr>
            <p:cNvPr id="2" name="矩形 1"/>
            <p:cNvSpPr/>
            <p:nvPr/>
          </p:nvSpPr>
          <p:spPr bwMode="auto">
            <a:xfrm>
              <a:off x="1151324" y="4678392"/>
              <a:ext cx="4201312" cy="523965"/>
            </a:xfrm>
            <a:prstGeom prst="rect">
              <a:avLst/>
            </a:prstGeom>
            <a:solidFill>
              <a:srgbClr val="FF99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99"/>
                </a:solidFill>
                <a:effectLst/>
                <a:latin typeface="Arial" charset="0"/>
              </a:endParaRPr>
            </a:p>
          </p:txBody>
        </p:sp>
        <p:sp>
          <p:nvSpPr>
            <p:cNvPr id="17" name="Rectangle 126"/>
            <p:cNvSpPr>
              <a:spLocks noChangeArrowheads="1"/>
            </p:cNvSpPr>
            <p:nvPr/>
          </p:nvSpPr>
          <p:spPr bwMode="auto">
            <a:xfrm>
              <a:off x="2168143" y="4725144"/>
              <a:ext cx="2207337"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lang="zh-CN" altLang="en-US" sz="2000" b="1" dirty="0">
                  <a:solidFill>
                    <a:srgbClr val="000099"/>
                  </a:solidFill>
                  <a:latin typeface="+mn-lt"/>
                  <a:ea typeface="黑体" pitchFamily="2" charset="-122"/>
                </a:rPr>
                <a:t>子 网 前 缀 </a:t>
              </a:r>
              <a:r>
                <a:rPr lang="en-US" altLang="zh-CN" sz="2000" b="1" dirty="0">
                  <a:solidFill>
                    <a:srgbClr val="000099"/>
                  </a:solidFill>
                  <a:latin typeface="+mn-lt"/>
                  <a:ea typeface="黑体" pitchFamily="2" charset="-122"/>
                </a:rPr>
                <a:t>(</a:t>
              </a:r>
              <a:r>
                <a:rPr lang="en-US" altLang="zh-CN" sz="2000" b="1" i="1" dirty="0">
                  <a:solidFill>
                    <a:srgbClr val="000099"/>
                  </a:solidFill>
                  <a:latin typeface="+mn-lt"/>
                  <a:ea typeface="黑体" pitchFamily="2" charset="-122"/>
                </a:rPr>
                <a:t>n</a:t>
              </a:r>
              <a:r>
                <a:rPr lang="en-US" altLang="zh-CN" sz="2000" b="1" dirty="0">
                  <a:solidFill>
                    <a:srgbClr val="000099"/>
                  </a:solidFill>
                  <a:latin typeface="+mn-lt"/>
                  <a:ea typeface="黑体" pitchFamily="2" charset="-122"/>
                </a:rPr>
                <a:t> bit)</a:t>
              </a:r>
              <a:endParaRPr lang="zh-CN" altLang="en-US" sz="2000" b="1" dirty="0">
                <a:solidFill>
                  <a:srgbClr val="000099"/>
                </a:solidFill>
                <a:latin typeface="+mn-lt"/>
                <a:ea typeface="黑体" pitchFamily="2" charset="-122"/>
              </a:endParaRPr>
            </a:p>
          </p:txBody>
        </p:sp>
        <p:sp>
          <p:nvSpPr>
            <p:cNvPr id="19" name="矩形 18"/>
            <p:cNvSpPr/>
            <p:nvPr/>
          </p:nvSpPr>
          <p:spPr bwMode="auto">
            <a:xfrm>
              <a:off x="4175660" y="5402712"/>
              <a:ext cx="2024962" cy="523965"/>
            </a:xfrm>
            <a:prstGeom prst="rect">
              <a:avLst/>
            </a:prstGeom>
            <a:solidFill>
              <a:srgbClr val="FF99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99"/>
                </a:solidFill>
                <a:effectLst/>
                <a:latin typeface="Arial" charset="0"/>
              </a:endParaRPr>
            </a:p>
          </p:txBody>
        </p:sp>
        <p:sp>
          <p:nvSpPr>
            <p:cNvPr id="9" name="Rectangle 126"/>
            <p:cNvSpPr>
              <a:spLocks noChangeArrowheads="1"/>
            </p:cNvSpPr>
            <p:nvPr/>
          </p:nvSpPr>
          <p:spPr bwMode="auto">
            <a:xfrm>
              <a:off x="4226216" y="5517232"/>
              <a:ext cx="190436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lang="zh-CN" altLang="en-US" sz="1600" b="1" dirty="0">
                  <a:solidFill>
                    <a:srgbClr val="000099"/>
                  </a:solidFill>
                  <a:latin typeface="+mn-lt"/>
                  <a:ea typeface="黑体" pitchFamily="2" charset="-122"/>
                </a:rPr>
                <a:t>子网标识符 </a:t>
              </a:r>
              <a:r>
                <a:rPr lang="en-US" altLang="zh-CN" sz="1600" b="1" dirty="0">
                  <a:solidFill>
                    <a:srgbClr val="000099"/>
                  </a:solidFill>
                  <a:latin typeface="+mn-lt"/>
                  <a:ea typeface="黑体" pitchFamily="2" charset="-122"/>
                </a:rPr>
                <a:t>(</a:t>
              </a:r>
              <a:r>
                <a:rPr lang="en-US" altLang="zh-CN" sz="1600" b="1" i="1" dirty="0">
                  <a:solidFill>
                    <a:srgbClr val="000099"/>
                  </a:solidFill>
                  <a:latin typeface="+mn-lt"/>
                  <a:ea typeface="黑体" pitchFamily="2" charset="-122"/>
                </a:rPr>
                <a:t>m</a:t>
              </a:r>
              <a:r>
                <a:rPr lang="en-US" altLang="zh-CN" sz="1600" b="1" dirty="0">
                  <a:solidFill>
                    <a:srgbClr val="000099"/>
                  </a:solidFill>
                  <a:latin typeface="+mn-lt"/>
                  <a:ea typeface="黑体" pitchFamily="2" charset="-122"/>
                </a:rPr>
                <a:t> bit)</a:t>
              </a:r>
              <a:endParaRPr lang="zh-CN" altLang="en-US" sz="1600" b="1" dirty="0">
                <a:solidFill>
                  <a:srgbClr val="000099"/>
                </a:solidFill>
                <a:latin typeface="+mn-lt"/>
                <a:ea typeface="黑体" pitchFamily="2" charset="-122"/>
              </a:endParaRPr>
            </a:p>
          </p:txBody>
        </p:sp>
        <p:sp>
          <p:nvSpPr>
            <p:cNvPr id="20" name="矩形 19"/>
            <p:cNvSpPr/>
            <p:nvPr/>
          </p:nvSpPr>
          <p:spPr bwMode="auto">
            <a:xfrm>
              <a:off x="1151324" y="5404128"/>
              <a:ext cx="2961066" cy="522549"/>
            </a:xfrm>
            <a:prstGeom prst="rect">
              <a:avLst/>
            </a:prstGeom>
            <a:solidFill>
              <a:srgbClr val="FFCC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99"/>
                </a:solidFill>
                <a:effectLst/>
                <a:latin typeface="Arial" charset="0"/>
              </a:endParaRPr>
            </a:p>
          </p:txBody>
        </p:sp>
        <p:sp>
          <p:nvSpPr>
            <p:cNvPr id="18" name="Rectangle 126"/>
            <p:cNvSpPr>
              <a:spLocks noChangeArrowheads="1"/>
            </p:cNvSpPr>
            <p:nvPr/>
          </p:nvSpPr>
          <p:spPr bwMode="auto">
            <a:xfrm>
              <a:off x="1383457" y="5517232"/>
              <a:ext cx="2467022"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lang="zh-CN" altLang="en-US" sz="1600" b="1" dirty="0">
                  <a:solidFill>
                    <a:srgbClr val="000099"/>
                  </a:solidFill>
                  <a:latin typeface="+mn-lt"/>
                  <a:ea typeface="黑体" pitchFamily="2" charset="-122"/>
                </a:rPr>
                <a:t>全球路由选择前缀 </a:t>
              </a:r>
              <a:r>
                <a:rPr lang="en-US" altLang="zh-CN" sz="1600" b="1" dirty="0">
                  <a:solidFill>
                    <a:srgbClr val="000099"/>
                  </a:solidFill>
                  <a:latin typeface="+mn-lt"/>
                  <a:ea typeface="黑体" pitchFamily="2" charset="-122"/>
                </a:rPr>
                <a:t>(</a:t>
              </a:r>
              <a:r>
                <a:rPr lang="en-US" altLang="zh-CN" sz="1600" b="1" i="1" dirty="0">
                  <a:solidFill>
                    <a:srgbClr val="000099"/>
                  </a:solidFill>
                  <a:latin typeface="+mn-lt"/>
                  <a:ea typeface="黑体" pitchFamily="2" charset="-122"/>
                </a:rPr>
                <a:t>n</a:t>
              </a:r>
              <a:r>
                <a:rPr lang="en-US" altLang="zh-CN" sz="1600" b="1" dirty="0">
                  <a:solidFill>
                    <a:srgbClr val="000099"/>
                  </a:solidFill>
                  <a:latin typeface="+mn-lt"/>
                  <a:ea typeface="黑体" pitchFamily="2" charset="-122"/>
                </a:rPr>
                <a:t> bit)</a:t>
              </a:r>
              <a:endParaRPr lang="zh-CN" altLang="en-US" sz="1600" b="1" dirty="0">
                <a:solidFill>
                  <a:srgbClr val="000099"/>
                </a:solidFill>
                <a:latin typeface="+mn-lt"/>
                <a:ea typeface="黑体" pitchFamily="2" charset="-122"/>
              </a:endParaRPr>
            </a:p>
          </p:txBody>
        </p:sp>
      </p:grpSp>
      <p:sp>
        <p:nvSpPr>
          <p:cNvPr id="4" name="矩形 3"/>
          <p:cNvSpPr/>
          <p:nvPr/>
        </p:nvSpPr>
        <p:spPr>
          <a:xfrm>
            <a:off x="2000672" y="6093296"/>
            <a:ext cx="6336704" cy="461665"/>
          </a:xfrm>
          <a:prstGeom prst="rect">
            <a:avLst/>
          </a:prstGeom>
        </p:spPr>
        <p:txBody>
          <a:bodyPr wrap="square">
            <a:spAutoFit/>
          </a:bodyPr>
          <a:lstStyle/>
          <a:p>
            <a:pPr algn="ctr"/>
            <a:r>
              <a:rPr lang="en-US" altLang="zh-CN" sz="2400" b="1" dirty="0">
                <a:latin typeface="+mn-lt"/>
                <a:ea typeface="黑体" pitchFamily="2" charset="-122"/>
              </a:rPr>
              <a:t>IPv6 </a:t>
            </a:r>
            <a:r>
              <a:rPr lang="zh-CN" altLang="zh-CN" sz="2400" b="1" dirty="0">
                <a:latin typeface="+mn-lt"/>
                <a:ea typeface="黑体" pitchFamily="2" charset="-122"/>
              </a:rPr>
              <a:t>单播地址的几种划分方法</a:t>
            </a:r>
            <a:endParaRPr lang="zh-CN" altLang="en-US" sz="2400" b="1" dirty="0">
              <a:latin typeface="+mn-lt"/>
              <a:ea typeface="黑体" pitchFamily="2" charset="-122"/>
            </a:endParaRPr>
          </a:p>
        </p:txBody>
      </p:sp>
    </p:spTree>
    <p:extLst>
      <p:ext uri="{BB962C8B-B14F-4D97-AF65-F5344CB8AC3E}">
        <p14:creationId xmlns:p14="http://schemas.microsoft.com/office/powerpoint/2010/main" val="103339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sz="3600" dirty="0"/>
              <a:t>什么？我们不直接使用硬件地址进行通信？ </a:t>
            </a:r>
          </a:p>
        </p:txBody>
      </p:sp>
      <p:sp>
        <p:nvSpPr>
          <p:cNvPr id="376835" name="Rectangle 3"/>
          <p:cNvSpPr>
            <a:spLocks noGrp="1" noChangeArrowheads="1"/>
          </p:cNvSpPr>
          <p:nvPr>
            <p:ph idx="1"/>
          </p:nvPr>
        </p:nvSpPr>
        <p:spPr/>
        <p:txBody>
          <a:bodyPr/>
          <a:lstStyle/>
          <a:p>
            <a:r>
              <a:rPr lang="zh-CN" altLang="en-US" sz="2600" dirty="0"/>
              <a:t>由于全世界存在着各式各样的网络，它们使用不同的硬件地址。要使这些异构网络能够互相通信就必须进行非常复杂的硬件地址转换工作，因此几乎是不可能的事。</a:t>
            </a:r>
          </a:p>
          <a:p>
            <a:r>
              <a:rPr lang="en-US" altLang="zh-CN" sz="2600" dirty="0">
                <a:solidFill>
                  <a:srgbClr val="FF0000"/>
                </a:solidFill>
              </a:rPr>
              <a:t>IP </a:t>
            </a:r>
            <a:r>
              <a:rPr lang="zh-CN" altLang="zh-CN" sz="2600" dirty="0">
                <a:solidFill>
                  <a:srgbClr val="FF0000"/>
                </a:solidFill>
              </a:rPr>
              <a:t>编址把这个复杂问题解决了</a:t>
            </a:r>
            <a:r>
              <a:rPr lang="zh-CN" altLang="en-US" sz="2600" dirty="0">
                <a:solidFill>
                  <a:srgbClr val="FF0000"/>
                </a:solidFill>
              </a:rPr>
              <a:t>。</a:t>
            </a:r>
            <a:r>
              <a:rPr lang="zh-CN" altLang="zh-CN" sz="2600" dirty="0"/>
              <a:t>连接到互联网的主机只需各自拥有一个唯一的</a:t>
            </a:r>
            <a:r>
              <a:rPr lang="en-US" altLang="zh-CN" sz="2600" dirty="0"/>
              <a:t> IP </a:t>
            </a:r>
            <a:r>
              <a:rPr lang="zh-CN" altLang="zh-CN" sz="2600" dirty="0"/>
              <a:t>地址，它们之间的通信就像连接在同一个网络上那样简单方便，因为上述的调用</a:t>
            </a:r>
            <a:r>
              <a:rPr lang="en-US" altLang="zh-CN" sz="2600" dirty="0"/>
              <a:t> ARP </a:t>
            </a:r>
            <a:r>
              <a:rPr lang="zh-CN" altLang="zh-CN" sz="2600" dirty="0"/>
              <a:t>的复杂过程都是由计算机软件自动进行的，对用户来说是看不见这种调用过程的</a:t>
            </a:r>
            <a:r>
              <a:rPr lang="zh-CN" altLang="en-US" sz="2600" dirty="0"/>
              <a:t>。</a:t>
            </a:r>
            <a:endParaRPr lang="en-US" altLang="zh-CN" sz="2600" dirty="0"/>
          </a:p>
          <a:p>
            <a:r>
              <a:rPr lang="zh-CN" altLang="zh-CN" sz="2600" dirty="0">
                <a:solidFill>
                  <a:srgbClr val="FF0000"/>
                </a:solidFill>
              </a:rPr>
              <a:t>因此，在虚拟的</a:t>
            </a:r>
            <a:r>
              <a:rPr lang="en-US" altLang="zh-CN" sz="2600" dirty="0">
                <a:solidFill>
                  <a:srgbClr val="FF0000"/>
                </a:solidFill>
              </a:rPr>
              <a:t> IP </a:t>
            </a:r>
            <a:r>
              <a:rPr lang="zh-CN" altLang="zh-CN" sz="2600" dirty="0">
                <a:solidFill>
                  <a:srgbClr val="FF0000"/>
                </a:solidFill>
              </a:rPr>
              <a:t>网络上用</a:t>
            </a:r>
            <a:r>
              <a:rPr lang="en-US" altLang="zh-CN" sz="2600" dirty="0">
                <a:solidFill>
                  <a:srgbClr val="FF0000"/>
                </a:solidFill>
              </a:rPr>
              <a:t> IP </a:t>
            </a:r>
            <a:r>
              <a:rPr lang="zh-CN" altLang="zh-CN" sz="2600" dirty="0">
                <a:solidFill>
                  <a:srgbClr val="FF0000"/>
                </a:solidFill>
              </a:rPr>
              <a:t>地址进行通信给广大的计算机用户带来</a:t>
            </a:r>
            <a:r>
              <a:rPr lang="zh-CN" altLang="en-US" sz="2600" dirty="0">
                <a:solidFill>
                  <a:srgbClr val="FF0000"/>
                </a:solidFill>
              </a:rPr>
              <a:t>了</a:t>
            </a:r>
            <a:r>
              <a:rPr lang="zh-CN" altLang="zh-CN" sz="2600" dirty="0">
                <a:solidFill>
                  <a:srgbClr val="FF0000"/>
                </a:solidFill>
              </a:rPr>
              <a:t>很大的方便</a:t>
            </a:r>
            <a:r>
              <a:rPr lang="zh-CN" altLang="en-US" sz="2600" dirty="0">
                <a:solidFill>
                  <a:srgbClr val="FF0000"/>
                </a:solidFill>
              </a:rPr>
              <a:t>。</a:t>
            </a:r>
          </a:p>
        </p:txBody>
      </p:sp>
    </p:spTree>
    <p:extLst>
      <p:ext uri="{BB962C8B-B14F-4D97-AF65-F5344CB8AC3E}">
        <p14:creationId xmlns:p14="http://schemas.microsoft.com/office/powerpoint/2010/main" val="3011746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68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68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p:txBody>
          <a:bodyPr/>
          <a:lstStyle/>
          <a:p>
            <a:r>
              <a:rPr lang="en-US" altLang="zh-CN" dirty="0"/>
              <a:t>4.6.3  </a:t>
            </a:r>
            <a:r>
              <a:rPr lang="zh-CN" altLang="zh-CN" dirty="0"/>
              <a:t>从</a:t>
            </a:r>
            <a:r>
              <a:rPr lang="en-US" altLang="zh-CN" dirty="0"/>
              <a:t> IPv4 </a:t>
            </a:r>
            <a:r>
              <a:rPr lang="zh-CN" altLang="zh-CN" dirty="0"/>
              <a:t>向</a:t>
            </a:r>
            <a:r>
              <a:rPr lang="en-US" altLang="zh-CN" dirty="0"/>
              <a:t> IPv6 </a:t>
            </a:r>
            <a:r>
              <a:rPr lang="zh-CN" altLang="zh-CN" dirty="0"/>
              <a:t>过渡</a:t>
            </a:r>
            <a:endParaRPr lang="zh-CN" altLang="en-US" dirty="0"/>
          </a:p>
        </p:txBody>
      </p:sp>
      <p:sp>
        <p:nvSpPr>
          <p:cNvPr id="665603"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向 </a:t>
            </a:r>
            <a:r>
              <a:rPr lang="en-US" altLang="zh-CN" dirty="0"/>
              <a:t>IPv6 </a:t>
            </a:r>
            <a:r>
              <a:rPr lang="zh-CN" altLang="en-US" dirty="0"/>
              <a:t>过渡</a:t>
            </a:r>
            <a:r>
              <a:rPr lang="zh-CN" altLang="en-US" dirty="0">
                <a:solidFill>
                  <a:srgbClr val="FF0000"/>
                </a:solidFill>
              </a:rPr>
              <a:t>只能采用逐步演进的办法，</a:t>
            </a:r>
            <a:r>
              <a:rPr lang="zh-CN" altLang="en-US" dirty="0"/>
              <a:t>同时，还必须使新安装的 </a:t>
            </a:r>
            <a:r>
              <a:rPr lang="en-US" altLang="zh-CN" dirty="0"/>
              <a:t>IPv6 </a:t>
            </a:r>
            <a:r>
              <a:rPr lang="zh-CN" altLang="en-US" dirty="0"/>
              <a:t>系统能够</a:t>
            </a:r>
            <a:r>
              <a:rPr lang="zh-CN" altLang="en-US" dirty="0">
                <a:solidFill>
                  <a:srgbClr val="FF0000"/>
                </a:solidFill>
              </a:rPr>
              <a:t>向后兼容：</a:t>
            </a:r>
            <a:r>
              <a:rPr lang="en-US" altLang="zh-CN" dirty="0">
                <a:solidFill>
                  <a:srgbClr val="0000CC"/>
                </a:solidFill>
              </a:rPr>
              <a:t>IPv6 </a:t>
            </a:r>
            <a:r>
              <a:rPr lang="zh-CN" altLang="en-US" dirty="0">
                <a:solidFill>
                  <a:srgbClr val="0000CC"/>
                </a:solidFill>
              </a:rPr>
              <a:t>系统必须能够接收和转发 </a:t>
            </a:r>
            <a:r>
              <a:rPr lang="en-US" altLang="zh-CN" dirty="0">
                <a:solidFill>
                  <a:srgbClr val="0000CC"/>
                </a:solidFill>
              </a:rPr>
              <a:t>IPv4 </a:t>
            </a:r>
            <a:r>
              <a:rPr lang="zh-CN" altLang="en-US" dirty="0">
                <a:solidFill>
                  <a:srgbClr val="0000CC"/>
                </a:solidFill>
              </a:rPr>
              <a:t>分组，并且能够为 </a:t>
            </a:r>
            <a:r>
              <a:rPr lang="en-US" altLang="zh-CN" dirty="0">
                <a:solidFill>
                  <a:srgbClr val="0000CC"/>
                </a:solidFill>
              </a:rPr>
              <a:t>IPv4 </a:t>
            </a:r>
            <a:r>
              <a:rPr lang="zh-CN" altLang="en-US" dirty="0">
                <a:solidFill>
                  <a:srgbClr val="0000CC"/>
                </a:solidFill>
              </a:rPr>
              <a:t>分组选择路由。</a:t>
            </a:r>
            <a:endParaRPr lang="en-US" altLang="zh-CN" dirty="0">
              <a:solidFill>
                <a:srgbClr val="0000CC"/>
              </a:solidFill>
            </a:endParaRPr>
          </a:p>
          <a:p>
            <a:r>
              <a:rPr lang="zh-CN" altLang="zh-CN" dirty="0"/>
              <a:t>两种向</a:t>
            </a:r>
            <a:r>
              <a:rPr lang="en-US" altLang="zh-CN" dirty="0"/>
              <a:t> IPv6 </a:t>
            </a:r>
            <a:r>
              <a:rPr lang="zh-CN" altLang="zh-CN" dirty="0"/>
              <a:t>过渡的策略</a:t>
            </a:r>
            <a:r>
              <a:rPr lang="zh-CN" altLang="en-US" dirty="0"/>
              <a:t>：</a:t>
            </a:r>
            <a:endParaRPr lang="en-US" altLang="zh-CN" dirty="0"/>
          </a:p>
          <a:p>
            <a:pPr lvl="1"/>
            <a:r>
              <a:rPr lang="zh-CN" altLang="zh-CN" dirty="0">
                <a:solidFill>
                  <a:srgbClr val="FF0000"/>
                </a:solidFill>
              </a:rPr>
              <a:t>使用双协议栈</a:t>
            </a:r>
            <a:endParaRPr lang="en-US" altLang="zh-CN" dirty="0">
              <a:solidFill>
                <a:srgbClr val="FF0000"/>
              </a:solidFill>
            </a:endParaRPr>
          </a:p>
          <a:p>
            <a:pPr lvl="1"/>
            <a:r>
              <a:rPr lang="zh-CN" altLang="zh-CN" dirty="0">
                <a:solidFill>
                  <a:srgbClr val="FF0000"/>
                </a:solidFill>
              </a:rPr>
              <a:t>使用隧道技术</a:t>
            </a:r>
            <a:endParaRPr lang="zh-CN" altLang="en-US" dirty="0">
              <a:solidFill>
                <a:srgbClr val="FF0000"/>
              </a:solidFill>
            </a:endParaRPr>
          </a:p>
        </p:txBody>
      </p:sp>
    </p:spTree>
    <p:extLst>
      <p:ext uri="{BB962C8B-B14F-4D97-AF65-F5344CB8AC3E}">
        <p14:creationId xmlns:p14="http://schemas.microsoft.com/office/powerpoint/2010/main" val="161255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5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56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p:txBody>
          <a:bodyPr/>
          <a:lstStyle/>
          <a:p>
            <a:pPr algn="ctr"/>
            <a:r>
              <a:rPr lang="zh-CN" altLang="en-US" dirty="0"/>
              <a:t>双协议栈</a:t>
            </a:r>
          </a:p>
        </p:txBody>
      </p:sp>
      <p:sp>
        <p:nvSpPr>
          <p:cNvPr id="665603" name="Rectangle 3"/>
          <p:cNvSpPr>
            <a:spLocks noGrp="1" noChangeArrowheads="1"/>
          </p:cNvSpPr>
          <p:nvPr>
            <p:ph idx="1"/>
          </p:nvPr>
        </p:nvSpPr>
        <p:spPr>
          <a:xfrm>
            <a:off x="495300" y="1196752"/>
            <a:ext cx="9210228" cy="493417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sz="2800" dirty="0"/>
              <a:t>双协议栈</a:t>
            </a:r>
            <a:r>
              <a:rPr lang="en-US" altLang="zh-CN" sz="2800" dirty="0"/>
              <a:t>(dual stack)</a:t>
            </a:r>
            <a:r>
              <a:rPr lang="zh-CN" altLang="en-US" sz="2800" dirty="0"/>
              <a:t>是指在完全过渡到 </a:t>
            </a:r>
            <a:r>
              <a:rPr lang="en-US" altLang="zh-CN" sz="2800" dirty="0"/>
              <a:t>IPv6 </a:t>
            </a:r>
            <a:r>
              <a:rPr lang="zh-CN" altLang="en-US" sz="2800" dirty="0"/>
              <a:t>之前，使一部分主机（或路由器）</a:t>
            </a:r>
            <a:r>
              <a:rPr lang="zh-CN" altLang="en-US" sz="2800" dirty="0">
                <a:solidFill>
                  <a:srgbClr val="FF0000"/>
                </a:solidFill>
              </a:rPr>
              <a:t>装有两个协议栈，一个 </a:t>
            </a:r>
            <a:r>
              <a:rPr lang="en-US" altLang="zh-CN" sz="2800" dirty="0">
                <a:solidFill>
                  <a:srgbClr val="FF0000"/>
                </a:solidFill>
              </a:rPr>
              <a:t>IPv4 </a:t>
            </a:r>
            <a:r>
              <a:rPr lang="zh-CN" altLang="en-US" sz="2800" dirty="0">
                <a:solidFill>
                  <a:srgbClr val="FF0000"/>
                </a:solidFill>
              </a:rPr>
              <a:t>和一个 </a:t>
            </a:r>
            <a:r>
              <a:rPr lang="en-US" altLang="zh-CN" sz="2800" dirty="0">
                <a:solidFill>
                  <a:srgbClr val="FF0000"/>
                </a:solidFill>
              </a:rPr>
              <a:t>IPv6</a:t>
            </a:r>
            <a:r>
              <a:rPr lang="zh-CN" altLang="en-US" sz="2800" dirty="0">
                <a:solidFill>
                  <a:srgbClr val="FF0000"/>
                </a:solidFill>
              </a:rPr>
              <a:t>。</a:t>
            </a:r>
            <a:r>
              <a:rPr lang="zh-CN" altLang="en-US" sz="2800" dirty="0"/>
              <a:t> </a:t>
            </a:r>
            <a:endParaRPr lang="en-US" altLang="zh-CN" sz="2800" dirty="0"/>
          </a:p>
          <a:p>
            <a:r>
              <a:rPr lang="zh-CN" altLang="zh-CN" sz="2800" dirty="0"/>
              <a:t>双协议栈的主机（或路由器）记为</a:t>
            </a:r>
            <a:r>
              <a:rPr lang="en-US" altLang="zh-CN" sz="2800" dirty="0"/>
              <a:t> IPv6/IPv4</a:t>
            </a:r>
            <a:r>
              <a:rPr lang="zh-CN" altLang="zh-CN" sz="2800" dirty="0"/>
              <a:t>，表明它</a:t>
            </a:r>
            <a:r>
              <a:rPr lang="zh-CN" altLang="zh-CN" sz="2800" dirty="0">
                <a:solidFill>
                  <a:srgbClr val="FF0000"/>
                </a:solidFill>
              </a:rPr>
              <a:t>同时具有两种</a:t>
            </a:r>
            <a:r>
              <a:rPr lang="en-US" altLang="zh-CN" sz="2800" dirty="0">
                <a:solidFill>
                  <a:srgbClr val="FF0000"/>
                </a:solidFill>
              </a:rPr>
              <a:t> IP </a:t>
            </a:r>
            <a:r>
              <a:rPr lang="zh-CN" altLang="zh-CN" sz="2800" dirty="0">
                <a:solidFill>
                  <a:srgbClr val="FF0000"/>
                </a:solidFill>
              </a:rPr>
              <a:t>地址：一个</a:t>
            </a:r>
            <a:r>
              <a:rPr lang="en-US" altLang="zh-CN" sz="2800" dirty="0">
                <a:solidFill>
                  <a:srgbClr val="FF0000"/>
                </a:solidFill>
              </a:rPr>
              <a:t> IPv6 </a:t>
            </a:r>
            <a:r>
              <a:rPr lang="zh-CN" altLang="zh-CN" sz="2800" dirty="0">
                <a:solidFill>
                  <a:srgbClr val="FF0000"/>
                </a:solidFill>
              </a:rPr>
              <a:t>地址和一个</a:t>
            </a:r>
            <a:r>
              <a:rPr lang="en-US" altLang="zh-CN" sz="2800" dirty="0">
                <a:solidFill>
                  <a:srgbClr val="FF0000"/>
                </a:solidFill>
              </a:rPr>
              <a:t> IPv4 </a:t>
            </a:r>
            <a:r>
              <a:rPr lang="zh-CN" altLang="zh-CN" sz="2800" dirty="0">
                <a:solidFill>
                  <a:srgbClr val="FF0000"/>
                </a:solidFill>
              </a:rPr>
              <a:t>地址。</a:t>
            </a:r>
          </a:p>
          <a:p>
            <a:r>
              <a:rPr lang="zh-CN" altLang="zh-CN" sz="2800" dirty="0"/>
              <a:t>双协议栈主机在和</a:t>
            </a:r>
            <a:r>
              <a:rPr lang="en-US" altLang="zh-CN" sz="2800" dirty="0"/>
              <a:t> IPv6 </a:t>
            </a:r>
            <a:r>
              <a:rPr lang="zh-CN" altLang="zh-CN" sz="2800" dirty="0"/>
              <a:t>主机通信时是采用</a:t>
            </a:r>
            <a:r>
              <a:rPr lang="en-US" altLang="zh-CN" sz="2800" dirty="0"/>
              <a:t> IPv6 </a:t>
            </a:r>
            <a:r>
              <a:rPr lang="zh-CN" altLang="zh-CN" sz="2800" dirty="0"/>
              <a:t>地址，而和</a:t>
            </a:r>
            <a:r>
              <a:rPr lang="en-US" altLang="zh-CN" sz="2800" dirty="0"/>
              <a:t> IPv4 </a:t>
            </a:r>
            <a:r>
              <a:rPr lang="zh-CN" altLang="zh-CN" sz="2800" dirty="0"/>
              <a:t>主机通信时就采用</a:t>
            </a:r>
            <a:r>
              <a:rPr lang="en-US" altLang="zh-CN" sz="2800" dirty="0"/>
              <a:t> IPv4 </a:t>
            </a:r>
            <a:r>
              <a:rPr lang="zh-CN" altLang="zh-CN" sz="2800" dirty="0"/>
              <a:t>地址。</a:t>
            </a:r>
            <a:endParaRPr lang="en-US" altLang="zh-CN" sz="2800" dirty="0"/>
          </a:p>
          <a:p>
            <a:r>
              <a:rPr lang="zh-CN" altLang="en-US" sz="2800" dirty="0"/>
              <a:t>根据 </a:t>
            </a:r>
            <a:r>
              <a:rPr lang="en-US" altLang="zh-CN" sz="2800" dirty="0"/>
              <a:t>DNS </a:t>
            </a:r>
            <a:r>
              <a:rPr lang="zh-CN" altLang="zh-CN" sz="2800" dirty="0"/>
              <a:t>返回的</a:t>
            </a:r>
            <a:r>
              <a:rPr lang="zh-CN" altLang="en-US" sz="2800" dirty="0"/>
              <a:t>地址类型可以确定使用 </a:t>
            </a:r>
            <a:r>
              <a:rPr lang="en-US" altLang="zh-CN" sz="2800" dirty="0"/>
              <a:t>IPv4 </a:t>
            </a:r>
            <a:r>
              <a:rPr lang="zh-CN" altLang="zh-CN" sz="2800" dirty="0"/>
              <a:t>地址</a:t>
            </a:r>
            <a:r>
              <a:rPr lang="zh-CN" altLang="en-US" sz="2800" dirty="0"/>
              <a:t>还是 </a:t>
            </a:r>
            <a:r>
              <a:rPr lang="en-US" altLang="zh-CN" sz="2800" dirty="0"/>
              <a:t>IPv6 </a:t>
            </a:r>
            <a:r>
              <a:rPr lang="zh-CN" altLang="en-US" sz="2800" dirty="0"/>
              <a:t>地址。</a:t>
            </a:r>
          </a:p>
        </p:txBody>
      </p:sp>
    </p:spTree>
    <p:extLst>
      <p:ext uri="{BB962C8B-B14F-4D97-AF65-F5344CB8AC3E}">
        <p14:creationId xmlns:p14="http://schemas.microsoft.com/office/powerpoint/2010/main" val="653697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5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560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5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lstStyle/>
          <a:p>
            <a:pPr algn="ctr"/>
            <a:r>
              <a:rPr lang="zh-CN" altLang="en-US" dirty="0"/>
              <a:t>双协议栈</a:t>
            </a:r>
          </a:p>
        </p:txBody>
      </p:sp>
      <p:grpSp>
        <p:nvGrpSpPr>
          <p:cNvPr id="667651" name="Group 3"/>
          <p:cNvGrpSpPr>
            <a:grpSpLocks/>
          </p:cNvGrpSpPr>
          <p:nvPr/>
        </p:nvGrpSpPr>
        <p:grpSpPr bwMode="auto">
          <a:xfrm>
            <a:off x="2944357" y="1565747"/>
            <a:ext cx="4368271" cy="1223962"/>
            <a:chOff x="912" y="768"/>
            <a:chExt cx="2400" cy="1584"/>
          </a:xfrm>
        </p:grpSpPr>
        <p:sp>
          <p:nvSpPr>
            <p:cNvPr id="667652" name="Oval 4"/>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67653" name="Oval 5"/>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67654" name="Oval 6"/>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67655" name="Oval 7"/>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67656" name="Oval 8"/>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67657" name="Oval 9"/>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67658" name="Oval 10"/>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67659" name="Oval 11"/>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67660" name="Oval 12"/>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667661" name="Group 13"/>
            <p:cNvGrpSpPr>
              <a:grpSpLocks/>
            </p:cNvGrpSpPr>
            <p:nvPr/>
          </p:nvGrpSpPr>
          <p:grpSpPr bwMode="auto">
            <a:xfrm>
              <a:off x="912" y="768"/>
              <a:ext cx="2386" cy="1553"/>
              <a:chOff x="912" y="768"/>
              <a:chExt cx="2386" cy="1553"/>
            </a:xfrm>
          </p:grpSpPr>
          <p:sp>
            <p:nvSpPr>
              <p:cNvPr id="667662" name="Oval 14"/>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67663" name="Oval 15"/>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67664" name="Oval 16"/>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67665" name="Oval 17"/>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67666" name="Oval 18"/>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67667" name="Oval 19"/>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67668" name="Oval 20"/>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67669" name="Oval 21"/>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67670" name="Oval 22"/>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grpSp>
      <p:sp>
        <p:nvSpPr>
          <p:cNvPr id="667671" name="Freeform 23"/>
          <p:cNvSpPr>
            <a:spLocks/>
          </p:cNvSpPr>
          <p:nvPr/>
        </p:nvSpPr>
        <p:spPr bwMode="auto">
          <a:xfrm flipH="1">
            <a:off x="7355622" y="2943697"/>
            <a:ext cx="749829" cy="1200150"/>
          </a:xfrm>
          <a:custGeom>
            <a:avLst/>
            <a:gdLst>
              <a:gd name="T0" fmla="*/ 0 w 576"/>
              <a:gd name="T1" fmla="*/ 0 h 756"/>
              <a:gd name="T2" fmla="*/ 576 w 576"/>
              <a:gd name="T3" fmla="*/ 4 h 756"/>
              <a:gd name="T4" fmla="*/ 576 w 576"/>
              <a:gd name="T5" fmla="*/ 564 h 756"/>
              <a:gd name="T6" fmla="*/ 4 w 576"/>
              <a:gd name="T7" fmla="*/ 756 h 756"/>
              <a:gd name="T8" fmla="*/ 0 w 576"/>
              <a:gd name="T9" fmla="*/ 0 h 756"/>
            </a:gdLst>
            <a:ahLst/>
            <a:cxnLst>
              <a:cxn ang="0">
                <a:pos x="T0" y="T1"/>
              </a:cxn>
              <a:cxn ang="0">
                <a:pos x="T2" y="T3"/>
              </a:cxn>
              <a:cxn ang="0">
                <a:pos x="T4" y="T5"/>
              </a:cxn>
              <a:cxn ang="0">
                <a:pos x="T6" y="T7"/>
              </a:cxn>
              <a:cxn ang="0">
                <a:pos x="T8" y="T9"/>
              </a:cxn>
            </a:cxnLst>
            <a:rect l="0" t="0" r="r" b="b"/>
            <a:pathLst>
              <a:path w="576" h="756">
                <a:moveTo>
                  <a:pt x="0" y="0"/>
                </a:moveTo>
                <a:lnTo>
                  <a:pt x="576" y="4"/>
                </a:lnTo>
                <a:lnTo>
                  <a:pt x="576" y="564"/>
                </a:lnTo>
                <a:lnTo>
                  <a:pt x="4" y="756"/>
                </a:lnTo>
                <a:lnTo>
                  <a:pt x="0" y="0"/>
                </a:lnTo>
                <a:close/>
              </a:path>
            </a:pathLst>
          </a:custGeom>
          <a:solidFill>
            <a:srgbClr val="CCE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67672" name="Freeform 24"/>
          <p:cNvSpPr>
            <a:spLocks/>
          </p:cNvSpPr>
          <p:nvPr/>
        </p:nvSpPr>
        <p:spPr bwMode="auto">
          <a:xfrm>
            <a:off x="1976114" y="2950047"/>
            <a:ext cx="990600" cy="1200150"/>
          </a:xfrm>
          <a:custGeom>
            <a:avLst/>
            <a:gdLst>
              <a:gd name="T0" fmla="*/ 0 w 576"/>
              <a:gd name="T1" fmla="*/ 0 h 756"/>
              <a:gd name="T2" fmla="*/ 576 w 576"/>
              <a:gd name="T3" fmla="*/ 4 h 756"/>
              <a:gd name="T4" fmla="*/ 576 w 576"/>
              <a:gd name="T5" fmla="*/ 564 h 756"/>
              <a:gd name="T6" fmla="*/ 4 w 576"/>
              <a:gd name="T7" fmla="*/ 756 h 756"/>
              <a:gd name="T8" fmla="*/ 0 w 576"/>
              <a:gd name="T9" fmla="*/ 0 h 756"/>
            </a:gdLst>
            <a:ahLst/>
            <a:cxnLst>
              <a:cxn ang="0">
                <a:pos x="T0" y="T1"/>
              </a:cxn>
              <a:cxn ang="0">
                <a:pos x="T2" y="T3"/>
              </a:cxn>
              <a:cxn ang="0">
                <a:pos x="T4" y="T5"/>
              </a:cxn>
              <a:cxn ang="0">
                <a:pos x="T6" y="T7"/>
              </a:cxn>
              <a:cxn ang="0">
                <a:pos x="T8" y="T9"/>
              </a:cxn>
            </a:cxnLst>
            <a:rect l="0" t="0" r="r" b="b"/>
            <a:pathLst>
              <a:path w="576" h="756">
                <a:moveTo>
                  <a:pt x="0" y="0"/>
                </a:moveTo>
                <a:lnTo>
                  <a:pt x="576" y="4"/>
                </a:lnTo>
                <a:lnTo>
                  <a:pt x="576" y="564"/>
                </a:lnTo>
                <a:lnTo>
                  <a:pt x="4" y="756"/>
                </a:lnTo>
                <a:lnTo>
                  <a:pt x="0" y="0"/>
                </a:lnTo>
                <a:close/>
              </a:path>
            </a:pathLst>
          </a:custGeom>
          <a:solidFill>
            <a:srgbClr val="CCECFF"/>
          </a:solidFill>
          <a:ln>
            <a:noFill/>
          </a:ln>
          <a:effectLst/>
        </p:spPr>
        <p:txBody>
          <a:bodyPr/>
          <a:lstStyle/>
          <a:p>
            <a:endParaRPr lang="zh-CN" altLang="en-US" b="1">
              <a:solidFill>
                <a:srgbClr val="000099"/>
              </a:solidFill>
              <a:latin typeface="+mn-lt"/>
              <a:ea typeface="黑体" pitchFamily="2" charset="-122"/>
            </a:endParaRPr>
          </a:p>
        </p:txBody>
      </p:sp>
      <p:sp>
        <p:nvSpPr>
          <p:cNvPr id="667673" name="Line 25"/>
          <p:cNvSpPr>
            <a:spLocks noChangeShapeType="1"/>
          </p:cNvSpPr>
          <p:nvPr/>
        </p:nvSpPr>
        <p:spPr bwMode="auto">
          <a:xfrm>
            <a:off x="841051" y="2321397"/>
            <a:ext cx="87503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b="1">
              <a:solidFill>
                <a:srgbClr val="000099"/>
              </a:solidFill>
              <a:latin typeface="+mn-lt"/>
              <a:ea typeface="黑体" pitchFamily="2" charset="-122"/>
            </a:endParaRPr>
          </a:p>
        </p:txBody>
      </p:sp>
      <p:pic>
        <p:nvPicPr>
          <p:cNvPr id="667674" name="Picture 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851" y="2018185"/>
            <a:ext cx="570971"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7675" name="Picture 2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9064" y="2071638"/>
            <a:ext cx="564092"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67676" name="Text Box 28"/>
          <p:cNvSpPr txBox="1">
            <a:spLocks noChangeArrowheads="1"/>
          </p:cNvSpPr>
          <p:nvPr/>
        </p:nvSpPr>
        <p:spPr bwMode="auto">
          <a:xfrm>
            <a:off x="2072680" y="1412776"/>
            <a:ext cx="13099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C00000"/>
                </a:solidFill>
                <a:latin typeface="+mn-lt"/>
                <a:ea typeface="黑体" pitchFamily="2" charset="-122"/>
              </a:rPr>
              <a:t>双协议栈</a:t>
            </a:r>
          </a:p>
          <a:p>
            <a:pPr algn="ctr"/>
            <a:r>
              <a:rPr kumimoji="1" lang="en-US" altLang="zh-CN" sz="2000" b="1" dirty="0">
                <a:solidFill>
                  <a:srgbClr val="C00000"/>
                </a:solidFill>
                <a:latin typeface="+mn-lt"/>
                <a:ea typeface="黑体" pitchFamily="2" charset="-122"/>
              </a:rPr>
              <a:t>IPv6/IPv4</a:t>
            </a:r>
          </a:p>
        </p:txBody>
      </p:sp>
      <p:pic>
        <p:nvPicPr>
          <p:cNvPr id="667677" name="Picture 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56810" y="2071638"/>
            <a:ext cx="564092"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67678" name="Picture 3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42710" y="2071638"/>
            <a:ext cx="564092"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67679" name="Picture 3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73576" y="2071638"/>
            <a:ext cx="564092"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67680"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67969" y="2018185"/>
            <a:ext cx="570971"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7681" name="Text Box 33"/>
          <p:cNvSpPr txBox="1">
            <a:spLocks noChangeArrowheads="1"/>
          </p:cNvSpPr>
          <p:nvPr/>
        </p:nvSpPr>
        <p:spPr bwMode="auto">
          <a:xfrm>
            <a:off x="510851" y="1628800"/>
            <a:ext cx="7120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IPv6</a:t>
            </a:r>
          </a:p>
        </p:txBody>
      </p:sp>
      <p:sp>
        <p:nvSpPr>
          <p:cNvPr id="667682" name="Text Box 34"/>
          <p:cNvSpPr txBox="1">
            <a:spLocks noChangeArrowheads="1"/>
          </p:cNvSpPr>
          <p:nvPr/>
        </p:nvSpPr>
        <p:spPr bwMode="auto">
          <a:xfrm>
            <a:off x="9078539" y="1628800"/>
            <a:ext cx="7120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IPv6</a:t>
            </a:r>
          </a:p>
        </p:txBody>
      </p:sp>
      <p:sp>
        <p:nvSpPr>
          <p:cNvPr id="667683" name="Text Box 35"/>
          <p:cNvSpPr txBox="1">
            <a:spLocks noChangeArrowheads="1"/>
          </p:cNvSpPr>
          <p:nvPr/>
        </p:nvSpPr>
        <p:spPr bwMode="auto">
          <a:xfrm>
            <a:off x="4683066" y="1533997"/>
            <a:ext cx="12987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IPv4 </a:t>
            </a:r>
            <a:r>
              <a:rPr kumimoji="1" lang="zh-CN" altLang="en-US" sz="2000" b="1" dirty="0">
                <a:solidFill>
                  <a:srgbClr val="000099"/>
                </a:solidFill>
                <a:latin typeface="+mn-lt"/>
                <a:ea typeface="黑体" pitchFamily="2" charset="-122"/>
              </a:rPr>
              <a:t>网络</a:t>
            </a:r>
          </a:p>
        </p:txBody>
      </p:sp>
      <p:sp>
        <p:nvSpPr>
          <p:cNvPr id="667684" name="Text Box 36"/>
          <p:cNvSpPr txBox="1">
            <a:spLocks noChangeArrowheads="1"/>
          </p:cNvSpPr>
          <p:nvPr/>
        </p:nvSpPr>
        <p:spPr bwMode="auto">
          <a:xfrm>
            <a:off x="235685" y="2004963"/>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A</a:t>
            </a:r>
          </a:p>
        </p:txBody>
      </p:sp>
      <p:sp>
        <p:nvSpPr>
          <p:cNvPr id="667685" name="Text Box 37"/>
          <p:cNvSpPr txBox="1">
            <a:spLocks noChangeArrowheads="1"/>
          </p:cNvSpPr>
          <p:nvPr/>
        </p:nvSpPr>
        <p:spPr bwMode="auto">
          <a:xfrm>
            <a:off x="2388864" y="1993850"/>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B</a:t>
            </a:r>
          </a:p>
        </p:txBody>
      </p:sp>
      <p:sp>
        <p:nvSpPr>
          <p:cNvPr id="667686" name="Text Box 38"/>
          <p:cNvSpPr txBox="1">
            <a:spLocks noChangeArrowheads="1"/>
          </p:cNvSpPr>
          <p:nvPr/>
        </p:nvSpPr>
        <p:spPr bwMode="auto">
          <a:xfrm>
            <a:off x="3797374" y="1982738"/>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C</a:t>
            </a:r>
          </a:p>
        </p:txBody>
      </p:sp>
      <p:sp>
        <p:nvSpPr>
          <p:cNvPr id="667687" name="Text Box 39"/>
          <p:cNvSpPr txBox="1">
            <a:spLocks noChangeArrowheads="1"/>
          </p:cNvSpPr>
          <p:nvPr/>
        </p:nvSpPr>
        <p:spPr bwMode="auto">
          <a:xfrm>
            <a:off x="5340026" y="1971625"/>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D</a:t>
            </a:r>
          </a:p>
        </p:txBody>
      </p:sp>
      <p:sp>
        <p:nvSpPr>
          <p:cNvPr id="667688" name="Text Box 40"/>
          <p:cNvSpPr txBox="1">
            <a:spLocks noChangeArrowheads="1"/>
          </p:cNvSpPr>
          <p:nvPr/>
        </p:nvSpPr>
        <p:spPr bwMode="auto">
          <a:xfrm>
            <a:off x="6757135" y="1960513"/>
            <a:ext cx="3385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E</a:t>
            </a:r>
          </a:p>
        </p:txBody>
      </p:sp>
      <p:sp>
        <p:nvSpPr>
          <p:cNvPr id="667689" name="Text Box 41"/>
          <p:cNvSpPr txBox="1">
            <a:spLocks noChangeArrowheads="1"/>
          </p:cNvSpPr>
          <p:nvPr/>
        </p:nvSpPr>
        <p:spPr bwMode="auto">
          <a:xfrm>
            <a:off x="8913440" y="1949400"/>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黑体" pitchFamily="2" charset="-122"/>
              </a:rPr>
              <a:t>F</a:t>
            </a:r>
          </a:p>
        </p:txBody>
      </p:sp>
      <p:sp>
        <p:nvSpPr>
          <p:cNvPr id="667690" name="Rectangle 42"/>
          <p:cNvSpPr>
            <a:spLocks noChangeArrowheads="1"/>
          </p:cNvSpPr>
          <p:nvPr/>
        </p:nvSpPr>
        <p:spPr bwMode="auto">
          <a:xfrm>
            <a:off x="574484" y="2942109"/>
            <a:ext cx="1403350" cy="20574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667691" name="Rectangle 43"/>
          <p:cNvSpPr>
            <a:spLocks noChangeArrowheads="1"/>
          </p:cNvSpPr>
          <p:nvPr/>
        </p:nvSpPr>
        <p:spPr bwMode="auto">
          <a:xfrm>
            <a:off x="610600" y="2962748"/>
            <a:ext cx="1368954" cy="117792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7692" name="Text Box 44"/>
          <p:cNvSpPr txBox="1">
            <a:spLocks noChangeArrowheads="1"/>
          </p:cNvSpPr>
          <p:nvPr/>
        </p:nvSpPr>
        <p:spPr bwMode="auto">
          <a:xfrm>
            <a:off x="574484" y="2942109"/>
            <a:ext cx="1484180"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b="1">
                <a:solidFill>
                  <a:srgbClr val="000099"/>
                </a:solidFill>
                <a:latin typeface="+mn-lt"/>
                <a:ea typeface="黑体" pitchFamily="2" charset="-122"/>
              </a:rPr>
              <a:t>流标号：</a:t>
            </a:r>
            <a:r>
              <a:rPr kumimoji="1" lang="en-US" altLang="zh-CN" sz="1600" b="1">
                <a:solidFill>
                  <a:srgbClr val="000099"/>
                </a:solidFill>
                <a:latin typeface="+mn-lt"/>
                <a:ea typeface="黑体" pitchFamily="2" charset="-122"/>
              </a:rPr>
              <a:t>X</a:t>
            </a:r>
          </a:p>
          <a:p>
            <a:r>
              <a:rPr kumimoji="1" lang="zh-CN" altLang="en-US" sz="1600" b="1">
                <a:solidFill>
                  <a:srgbClr val="000099"/>
                </a:solidFill>
                <a:latin typeface="+mn-lt"/>
                <a:ea typeface="黑体" pitchFamily="2" charset="-122"/>
              </a:rPr>
              <a:t>源地址：</a:t>
            </a:r>
            <a:r>
              <a:rPr kumimoji="1" lang="en-US" altLang="zh-CN" sz="1600" b="1">
                <a:solidFill>
                  <a:srgbClr val="000099"/>
                </a:solidFill>
                <a:latin typeface="+mn-lt"/>
                <a:ea typeface="黑体" pitchFamily="2" charset="-122"/>
              </a:rPr>
              <a:t>A</a:t>
            </a:r>
          </a:p>
          <a:p>
            <a:r>
              <a:rPr kumimoji="1" lang="zh-CN" altLang="en-US" sz="1600" b="1">
                <a:solidFill>
                  <a:srgbClr val="000099"/>
                </a:solidFill>
                <a:latin typeface="+mn-lt"/>
                <a:ea typeface="黑体" pitchFamily="2" charset="-122"/>
              </a:rPr>
              <a:t>目的地址：</a:t>
            </a:r>
            <a:r>
              <a:rPr kumimoji="1" lang="en-US" altLang="zh-CN" sz="1600" b="1">
                <a:solidFill>
                  <a:srgbClr val="000099"/>
                </a:solidFill>
                <a:latin typeface="+mn-lt"/>
                <a:ea typeface="黑体" pitchFamily="2" charset="-122"/>
              </a:rPr>
              <a:t>F</a:t>
            </a:r>
          </a:p>
          <a:p>
            <a:r>
              <a:rPr kumimoji="1" lang="en-US" altLang="zh-CN" sz="1600" b="1">
                <a:solidFill>
                  <a:srgbClr val="000099"/>
                </a:solidFill>
                <a:latin typeface="+mn-lt"/>
                <a:ea typeface="黑体" pitchFamily="2" charset="-122"/>
              </a:rPr>
              <a:t>……</a:t>
            </a:r>
          </a:p>
          <a:p>
            <a:endParaRPr kumimoji="1" lang="en-US" altLang="zh-CN" sz="1600" b="1">
              <a:solidFill>
                <a:srgbClr val="000099"/>
              </a:solidFill>
              <a:latin typeface="+mn-lt"/>
              <a:ea typeface="黑体" pitchFamily="2" charset="-122"/>
            </a:endParaRPr>
          </a:p>
          <a:p>
            <a:endParaRPr kumimoji="1" lang="en-US" altLang="zh-CN" sz="1600" b="1">
              <a:solidFill>
                <a:srgbClr val="000099"/>
              </a:solidFill>
              <a:latin typeface="+mn-lt"/>
              <a:ea typeface="黑体" pitchFamily="2" charset="-122"/>
            </a:endParaRPr>
          </a:p>
          <a:p>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数据部分</a:t>
            </a:r>
          </a:p>
        </p:txBody>
      </p:sp>
      <p:sp>
        <p:nvSpPr>
          <p:cNvPr id="667693" name="Rectangle 45"/>
          <p:cNvSpPr>
            <a:spLocks noChangeArrowheads="1"/>
          </p:cNvSpPr>
          <p:nvPr/>
        </p:nvSpPr>
        <p:spPr bwMode="auto">
          <a:xfrm>
            <a:off x="8105452" y="2942109"/>
            <a:ext cx="1403350" cy="20574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667694" name="Rectangle 46"/>
          <p:cNvSpPr>
            <a:spLocks noChangeArrowheads="1"/>
          </p:cNvSpPr>
          <p:nvPr/>
        </p:nvSpPr>
        <p:spPr bwMode="auto">
          <a:xfrm>
            <a:off x="8126089" y="2962748"/>
            <a:ext cx="1382713" cy="117792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7695" name="Text Box 47"/>
          <p:cNvSpPr txBox="1">
            <a:spLocks noChangeArrowheads="1"/>
          </p:cNvSpPr>
          <p:nvPr/>
        </p:nvSpPr>
        <p:spPr bwMode="auto">
          <a:xfrm>
            <a:off x="8105452" y="2942109"/>
            <a:ext cx="1504818"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b="1">
                <a:solidFill>
                  <a:srgbClr val="000099"/>
                </a:solidFill>
                <a:latin typeface="+mn-lt"/>
                <a:ea typeface="黑体" pitchFamily="2" charset="-122"/>
              </a:rPr>
              <a:t>流标号：无</a:t>
            </a:r>
          </a:p>
          <a:p>
            <a:r>
              <a:rPr kumimoji="1" lang="zh-CN" altLang="en-US" sz="1600" b="1">
                <a:solidFill>
                  <a:srgbClr val="000099"/>
                </a:solidFill>
                <a:latin typeface="+mn-lt"/>
                <a:ea typeface="黑体" pitchFamily="2" charset="-122"/>
              </a:rPr>
              <a:t>源地址：</a:t>
            </a:r>
            <a:r>
              <a:rPr kumimoji="1" lang="en-US" altLang="zh-CN" sz="1600" b="1">
                <a:solidFill>
                  <a:srgbClr val="000099"/>
                </a:solidFill>
                <a:latin typeface="+mn-lt"/>
                <a:ea typeface="黑体" pitchFamily="2" charset="-122"/>
              </a:rPr>
              <a:t>A</a:t>
            </a:r>
          </a:p>
          <a:p>
            <a:r>
              <a:rPr kumimoji="1" lang="zh-CN" altLang="en-US" sz="1600" b="1">
                <a:solidFill>
                  <a:srgbClr val="000099"/>
                </a:solidFill>
                <a:latin typeface="+mn-lt"/>
                <a:ea typeface="黑体" pitchFamily="2" charset="-122"/>
              </a:rPr>
              <a:t>目的地址：</a:t>
            </a:r>
            <a:r>
              <a:rPr kumimoji="1" lang="en-US" altLang="zh-CN" sz="1600" b="1">
                <a:solidFill>
                  <a:srgbClr val="000099"/>
                </a:solidFill>
                <a:latin typeface="+mn-lt"/>
                <a:ea typeface="黑体" pitchFamily="2" charset="-122"/>
              </a:rPr>
              <a:t>F</a:t>
            </a:r>
          </a:p>
          <a:p>
            <a:r>
              <a:rPr kumimoji="1" lang="en-US" altLang="zh-CN" sz="1600" b="1">
                <a:solidFill>
                  <a:srgbClr val="000099"/>
                </a:solidFill>
                <a:latin typeface="+mn-lt"/>
                <a:ea typeface="黑体" pitchFamily="2" charset="-122"/>
              </a:rPr>
              <a:t>……</a:t>
            </a:r>
          </a:p>
          <a:p>
            <a:endParaRPr kumimoji="1" lang="en-US" altLang="zh-CN" sz="1600" b="1">
              <a:solidFill>
                <a:srgbClr val="000099"/>
              </a:solidFill>
              <a:latin typeface="+mn-lt"/>
              <a:ea typeface="黑体" pitchFamily="2" charset="-122"/>
            </a:endParaRPr>
          </a:p>
          <a:p>
            <a:endParaRPr kumimoji="1" lang="en-US" altLang="zh-CN" sz="1600" b="1">
              <a:solidFill>
                <a:srgbClr val="000099"/>
              </a:solidFill>
              <a:latin typeface="+mn-lt"/>
              <a:ea typeface="黑体" pitchFamily="2" charset="-122"/>
            </a:endParaRPr>
          </a:p>
          <a:p>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数据部分</a:t>
            </a:r>
          </a:p>
        </p:txBody>
      </p:sp>
      <p:sp>
        <p:nvSpPr>
          <p:cNvPr id="667696" name="Line 48"/>
          <p:cNvSpPr>
            <a:spLocks noChangeShapeType="1"/>
          </p:cNvSpPr>
          <p:nvPr/>
        </p:nvSpPr>
        <p:spPr bwMode="auto">
          <a:xfrm>
            <a:off x="758502" y="2789709"/>
            <a:ext cx="990600" cy="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67697" name="Line 49"/>
          <p:cNvSpPr>
            <a:spLocks noChangeShapeType="1"/>
          </p:cNvSpPr>
          <p:nvPr/>
        </p:nvSpPr>
        <p:spPr bwMode="auto">
          <a:xfrm>
            <a:off x="3069902" y="2789709"/>
            <a:ext cx="990600" cy="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67698" name="Line 50"/>
          <p:cNvSpPr>
            <a:spLocks noChangeShapeType="1"/>
          </p:cNvSpPr>
          <p:nvPr/>
        </p:nvSpPr>
        <p:spPr bwMode="auto">
          <a:xfrm>
            <a:off x="6124252" y="2789709"/>
            <a:ext cx="990600" cy="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67699" name="Line 51"/>
          <p:cNvSpPr>
            <a:spLocks noChangeShapeType="1"/>
          </p:cNvSpPr>
          <p:nvPr/>
        </p:nvSpPr>
        <p:spPr bwMode="auto">
          <a:xfrm>
            <a:off x="8353102" y="2789709"/>
            <a:ext cx="990600" cy="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67700" name="Text Box 52"/>
          <p:cNvSpPr txBox="1">
            <a:spLocks noChangeArrowheads="1"/>
          </p:cNvSpPr>
          <p:nvPr/>
        </p:nvSpPr>
        <p:spPr bwMode="auto">
          <a:xfrm>
            <a:off x="7027401" y="1412776"/>
            <a:ext cx="13099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C00000"/>
                </a:solidFill>
                <a:latin typeface="+mn-lt"/>
                <a:ea typeface="黑体" pitchFamily="2" charset="-122"/>
              </a:rPr>
              <a:t>双协议栈</a:t>
            </a:r>
          </a:p>
          <a:p>
            <a:pPr algn="ctr"/>
            <a:r>
              <a:rPr kumimoji="1" lang="en-US" altLang="zh-CN" sz="2000" b="1" dirty="0">
                <a:solidFill>
                  <a:srgbClr val="C00000"/>
                </a:solidFill>
                <a:latin typeface="+mn-lt"/>
                <a:ea typeface="黑体" pitchFamily="2" charset="-122"/>
              </a:rPr>
              <a:t>IPv6/IPv4</a:t>
            </a:r>
          </a:p>
        </p:txBody>
      </p:sp>
      <p:sp>
        <p:nvSpPr>
          <p:cNvPr id="667701" name="Text Box 53"/>
          <p:cNvSpPr txBox="1">
            <a:spLocks noChangeArrowheads="1"/>
          </p:cNvSpPr>
          <p:nvPr/>
        </p:nvSpPr>
        <p:spPr bwMode="auto">
          <a:xfrm>
            <a:off x="4915238" y="3213573"/>
            <a:ext cx="4411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a:t>
            </a:r>
          </a:p>
        </p:txBody>
      </p:sp>
      <p:sp>
        <p:nvSpPr>
          <p:cNvPr id="667702" name="Text Box 54"/>
          <p:cNvSpPr txBox="1">
            <a:spLocks noChangeArrowheads="1"/>
          </p:cNvSpPr>
          <p:nvPr/>
        </p:nvSpPr>
        <p:spPr bwMode="auto">
          <a:xfrm>
            <a:off x="631237" y="5013797"/>
            <a:ext cx="132600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rgbClr val="000099"/>
                </a:solidFill>
                <a:latin typeface="+mn-lt"/>
                <a:ea typeface="黑体" pitchFamily="2" charset="-122"/>
              </a:rPr>
              <a:t>IPv6 </a:t>
            </a:r>
            <a:r>
              <a:rPr kumimoji="1" lang="zh-CN" altLang="en-US" sz="1600" b="1" dirty="0">
                <a:solidFill>
                  <a:srgbClr val="000099"/>
                </a:solidFill>
                <a:latin typeface="+mn-lt"/>
                <a:ea typeface="黑体" pitchFamily="2" charset="-122"/>
              </a:rPr>
              <a:t>数据报</a:t>
            </a:r>
          </a:p>
        </p:txBody>
      </p:sp>
      <p:grpSp>
        <p:nvGrpSpPr>
          <p:cNvPr id="3" name="组合 2"/>
          <p:cNvGrpSpPr/>
          <p:nvPr/>
        </p:nvGrpSpPr>
        <p:grpSpPr>
          <a:xfrm>
            <a:off x="2850479" y="2492896"/>
            <a:ext cx="4622801" cy="2952328"/>
            <a:chOff x="2822251" y="2637309"/>
            <a:chExt cx="4622801" cy="2590800"/>
          </a:xfrm>
        </p:grpSpPr>
        <p:sp>
          <p:nvSpPr>
            <p:cNvPr id="667703" name="Line 55"/>
            <p:cNvSpPr>
              <a:spLocks noChangeShapeType="1"/>
            </p:cNvSpPr>
            <p:nvPr/>
          </p:nvSpPr>
          <p:spPr bwMode="auto">
            <a:xfrm>
              <a:off x="2822251" y="2637309"/>
              <a:ext cx="0" cy="2590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67704" name="Line 56"/>
            <p:cNvSpPr>
              <a:spLocks noChangeShapeType="1"/>
            </p:cNvSpPr>
            <p:nvPr/>
          </p:nvSpPr>
          <p:spPr bwMode="auto">
            <a:xfrm>
              <a:off x="7445052" y="2637309"/>
              <a:ext cx="0" cy="2590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667705" name="Text Box 57"/>
          <p:cNvSpPr txBox="1">
            <a:spLocks noChangeArrowheads="1"/>
          </p:cNvSpPr>
          <p:nvPr/>
        </p:nvSpPr>
        <p:spPr bwMode="auto">
          <a:xfrm>
            <a:off x="8177683" y="5013797"/>
            <a:ext cx="132600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黑体" pitchFamily="2" charset="-122"/>
              </a:rPr>
              <a:t>IPv6 </a:t>
            </a:r>
            <a:r>
              <a:rPr kumimoji="1" lang="zh-CN" altLang="en-US" sz="1600" b="1">
                <a:solidFill>
                  <a:srgbClr val="000099"/>
                </a:solidFill>
                <a:latin typeface="+mn-lt"/>
                <a:ea typeface="黑体" pitchFamily="2" charset="-122"/>
              </a:rPr>
              <a:t>数据报</a:t>
            </a:r>
          </a:p>
        </p:txBody>
      </p:sp>
      <p:sp>
        <p:nvSpPr>
          <p:cNvPr id="667706" name="Line 58"/>
          <p:cNvSpPr>
            <a:spLocks noChangeShapeType="1"/>
          </p:cNvSpPr>
          <p:nvPr/>
        </p:nvSpPr>
        <p:spPr bwMode="auto">
          <a:xfrm>
            <a:off x="593402" y="4150197"/>
            <a:ext cx="1403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67707" name="Line 59"/>
          <p:cNvSpPr>
            <a:spLocks noChangeShapeType="1"/>
          </p:cNvSpPr>
          <p:nvPr/>
        </p:nvSpPr>
        <p:spPr bwMode="auto">
          <a:xfrm>
            <a:off x="8105452" y="4150197"/>
            <a:ext cx="1403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67708" name="Rectangle 60"/>
          <p:cNvSpPr>
            <a:spLocks noChangeArrowheads="1"/>
          </p:cNvSpPr>
          <p:nvPr/>
        </p:nvSpPr>
        <p:spPr bwMode="auto">
          <a:xfrm>
            <a:off x="2968434" y="2942109"/>
            <a:ext cx="1403350" cy="17414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667709" name="Rectangle 61"/>
          <p:cNvSpPr>
            <a:spLocks noChangeArrowheads="1"/>
          </p:cNvSpPr>
          <p:nvPr/>
        </p:nvSpPr>
        <p:spPr bwMode="auto">
          <a:xfrm>
            <a:off x="2982192" y="2951635"/>
            <a:ext cx="1382713" cy="88582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7710" name="Text Box 62"/>
          <p:cNvSpPr txBox="1">
            <a:spLocks noChangeArrowheads="1"/>
          </p:cNvSpPr>
          <p:nvPr/>
        </p:nvSpPr>
        <p:spPr bwMode="auto">
          <a:xfrm>
            <a:off x="2968434" y="2942109"/>
            <a:ext cx="1504817"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b="1">
                <a:solidFill>
                  <a:srgbClr val="000099"/>
                </a:solidFill>
                <a:latin typeface="+mn-lt"/>
                <a:ea typeface="黑体" pitchFamily="2" charset="-122"/>
              </a:rPr>
              <a:t>源地址：</a:t>
            </a:r>
            <a:r>
              <a:rPr kumimoji="1" lang="en-US" altLang="zh-CN" sz="1600" b="1">
                <a:solidFill>
                  <a:srgbClr val="000099"/>
                </a:solidFill>
                <a:latin typeface="+mn-lt"/>
                <a:ea typeface="黑体" pitchFamily="2" charset="-122"/>
              </a:rPr>
              <a:t>A</a:t>
            </a:r>
          </a:p>
          <a:p>
            <a:r>
              <a:rPr kumimoji="1" lang="zh-CN" altLang="en-US" sz="1600" b="1">
                <a:solidFill>
                  <a:srgbClr val="000099"/>
                </a:solidFill>
                <a:latin typeface="+mn-lt"/>
                <a:ea typeface="黑体" pitchFamily="2" charset="-122"/>
              </a:rPr>
              <a:t>目的地址：</a:t>
            </a:r>
            <a:r>
              <a:rPr kumimoji="1" lang="en-US" altLang="zh-CN" sz="1600" b="1">
                <a:solidFill>
                  <a:srgbClr val="000099"/>
                </a:solidFill>
                <a:latin typeface="+mn-lt"/>
                <a:ea typeface="黑体" pitchFamily="2" charset="-122"/>
              </a:rPr>
              <a:t>F</a:t>
            </a:r>
          </a:p>
          <a:p>
            <a:r>
              <a:rPr kumimoji="1" lang="en-US" altLang="zh-CN" sz="1600" b="1">
                <a:solidFill>
                  <a:srgbClr val="000099"/>
                </a:solidFill>
                <a:latin typeface="+mn-lt"/>
                <a:ea typeface="黑体" pitchFamily="2" charset="-122"/>
              </a:rPr>
              <a:t>……</a:t>
            </a:r>
          </a:p>
          <a:p>
            <a:endParaRPr kumimoji="1" lang="en-US" altLang="zh-CN" sz="1600" b="1">
              <a:solidFill>
                <a:srgbClr val="000099"/>
              </a:solidFill>
              <a:latin typeface="+mn-lt"/>
              <a:ea typeface="黑体" pitchFamily="2" charset="-122"/>
            </a:endParaRPr>
          </a:p>
          <a:p>
            <a:endParaRPr kumimoji="1" lang="en-US" altLang="zh-CN" sz="1600" b="1">
              <a:solidFill>
                <a:srgbClr val="000099"/>
              </a:solidFill>
              <a:latin typeface="+mn-lt"/>
              <a:ea typeface="黑体" pitchFamily="2" charset="-122"/>
            </a:endParaRPr>
          </a:p>
        </p:txBody>
      </p:sp>
      <p:sp>
        <p:nvSpPr>
          <p:cNvPr id="667711" name="Line 63"/>
          <p:cNvSpPr>
            <a:spLocks noChangeShapeType="1"/>
          </p:cNvSpPr>
          <p:nvPr/>
        </p:nvSpPr>
        <p:spPr bwMode="auto">
          <a:xfrm>
            <a:off x="2987352" y="3845397"/>
            <a:ext cx="1403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67712" name="Text Box 64"/>
          <p:cNvSpPr txBox="1">
            <a:spLocks noChangeArrowheads="1"/>
          </p:cNvSpPr>
          <p:nvPr/>
        </p:nvSpPr>
        <p:spPr bwMode="auto">
          <a:xfrm>
            <a:off x="3171370" y="4088284"/>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黑体" pitchFamily="2" charset="-122"/>
              </a:rPr>
              <a:t>数据部分</a:t>
            </a:r>
          </a:p>
        </p:txBody>
      </p:sp>
      <p:sp>
        <p:nvSpPr>
          <p:cNvPr id="667713" name="Rectangle 65"/>
          <p:cNvSpPr>
            <a:spLocks noChangeArrowheads="1"/>
          </p:cNvSpPr>
          <p:nvPr/>
        </p:nvSpPr>
        <p:spPr bwMode="auto">
          <a:xfrm>
            <a:off x="5940234" y="2942109"/>
            <a:ext cx="1403350" cy="1741488"/>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667714" name="Rectangle 66"/>
          <p:cNvSpPr>
            <a:spLocks noChangeArrowheads="1"/>
          </p:cNvSpPr>
          <p:nvPr/>
        </p:nvSpPr>
        <p:spPr bwMode="auto">
          <a:xfrm>
            <a:off x="5964311" y="2957985"/>
            <a:ext cx="1367234" cy="88582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7715" name="Text Box 67"/>
          <p:cNvSpPr txBox="1">
            <a:spLocks noChangeArrowheads="1"/>
          </p:cNvSpPr>
          <p:nvPr/>
        </p:nvSpPr>
        <p:spPr bwMode="auto">
          <a:xfrm>
            <a:off x="5940234" y="2942109"/>
            <a:ext cx="1504817"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b="1">
                <a:solidFill>
                  <a:srgbClr val="000099"/>
                </a:solidFill>
                <a:latin typeface="+mn-lt"/>
                <a:ea typeface="黑体" pitchFamily="2" charset="-122"/>
              </a:rPr>
              <a:t>源地址：</a:t>
            </a:r>
            <a:r>
              <a:rPr kumimoji="1" lang="en-US" altLang="zh-CN" sz="1600" b="1">
                <a:solidFill>
                  <a:srgbClr val="000099"/>
                </a:solidFill>
                <a:latin typeface="+mn-lt"/>
                <a:ea typeface="黑体" pitchFamily="2" charset="-122"/>
              </a:rPr>
              <a:t>A</a:t>
            </a:r>
          </a:p>
          <a:p>
            <a:r>
              <a:rPr kumimoji="1" lang="zh-CN" altLang="en-US" sz="1600" b="1">
                <a:solidFill>
                  <a:srgbClr val="000099"/>
                </a:solidFill>
                <a:latin typeface="+mn-lt"/>
                <a:ea typeface="黑体" pitchFamily="2" charset="-122"/>
              </a:rPr>
              <a:t>目的地址：</a:t>
            </a:r>
            <a:r>
              <a:rPr kumimoji="1" lang="en-US" altLang="zh-CN" sz="1600" b="1">
                <a:solidFill>
                  <a:srgbClr val="000099"/>
                </a:solidFill>
                <a:latin typeface="+mn-lt"/>
                <a:ea typeface="黑体" pitchFamily="2" charset="-122"/>
              </a:rPr>
              <a:t>F</a:t>
            </a:r>
          </a:p>
          <a:p>
            <a:r>
              <a:rPr kumimoji="1" lang="en-US" altLang="zh-CN" sz="1600" b="1">
                <a:solidFill>
                  <a:srgbClr val="000099"/>
                </a:solidFill>
                <a:latin typeface="+mn-lt"/>
                <a:ea typeface="黑体" pitchFamily="2" charset="-122"/>
              </a:rPr>
              <a:t>……</a:t>
            </a:r>
          </a:p>
          <a:p>
            <a:endParaRPr kumimoji="1" lang="en-US" altLang="zh-CN" sz="1600" b="1">
              <a:solidFill>
                <a:srgbClr val="000099"/>
              </a:solidFill>
              <a:latin typeface="+mn-lt"/>
              <a:ea typeface="黑体" pitchFamily="2" charset="-122"/>
            </a:endParaRPr>
          </a:p>
          <a:p>
            <a:endParaRPr kumimoji="1" lang="en-US" altLang="zh-CN" sz="1600" b="1">
              <a:solidFill>
                <a:srgbClr val="000099"/>
              </a:solidFill>
              <a:latin typeface="+mn-lt"/>
              <a:ea typeface="黑体" pitchFamily="2" charset="-122"/>
            </a:endParaRPr>
          </a:p>
        </p:txBody>
      </p:sp>
      <p:sp>
        <p:nvSpPr>
          <p:cNvPr id="667716" name="Line 68"/>
          <p:cNvSpPr>
            <a:spLocks noChangeShapeType="1"/>
          </p:cNvSpPr>
          <p:nvPr/>
        </p:nvSpPr>
        <p:spPr bwMode="auto">
          <a:xfrm>
            <a:off x="5959152" y="3845397"/>
            <a:ext cx="1403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67717" name="Text Box 69"/>
          <p:cNvSpPr txBox="1">
            <a:spLocks noChangeArrowheads="1"/>
          </p:cNvSpPr>
          <p:nvPr/>
        </p:nvSpPr>
        <p:spPr bwMode="auto">
          <a:xfrm>
            <a:off x="6143170" y="4088284"/>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黑体" pitchFamily="2" charset="-122"/>
              </a:rPr>
              <a:t>数据部分</a:t>
            </a:r>
          </a:p>
        </p:txBody>
      </p:sp>
      <p:sp>
        <p:nvSpPr>
          <p:cNvPr id="667718" name="Line 70"/>
          <p:cNvSpPr>
            <a:spLocks noChangeShapeType="1"/>
          </p:cNvSpPr>
          <p:nvPr/>
        </p:nvSpPr>
        <p:spPr bwMode="auto">
          <a:xfrm>
            <a:off x="2850480" y="5258455"/>
            <a:ext cx="4622800" cy="0"/>
          </a:xfrm>
          <a:prstGeom prst="line">
            <a:avLst/>
          </a:prstGeom>
          <a:noFill/>
          <a:ln w="1905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67719" name="Text Box 71"/>
          <p:cNvSpPr txBox="1">
            <a:spLocks noChangeArrowheads="1"/>
          </p:cNvSpPr>
          <p:nvPr/>
        </p:nvSpPr>
        <p:spPr bwMode="auto">
          <a:xfrm>
            <a:off x="4577150" y="5075892"/>
            <a:ext cx="1298753"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IPv4 </a:t>
            </a:r>
            <a:r>
              <a:rPr kumimoji="1" lang="zh-CN" altLang="en-US" sz="2000" b="1" dirty="0">
                <a:solidFill>
                  <a:srgbClr val="000099"/>
                </a:solidFill>
                <a:latin typeface="+mn-lt"/>
                <a:ea typeface="黑体" pitchFamily="2" charset="-122"/>
              </a:rPr>
              <a:t>网络</a:t>
            </a:r>
          </a:p>
        </p:txBody>
      </p:sp>
      <p:sp>
        <p:nvSpPr>
          <p:cNvPr id="2" name="矩形 1"/>
          <p:cNvSpPr/>
          <p:nvPr/>
        </p:nvSpPr>
        <p:spPr>
          <a:xfrm>
            <a:off x="1751859" y="5589240"/>
            <a:ext cx="6801541" cy="461665"/>
          </a:xfrm>
          <a:prstGeom prst="rect">
            <a:avLst/>
          </a:prstGeom>
        </p:spPr>
        <p:txBody>
          <a:bodyPr wrap="square">
            <a:spAutoFit/>
          </a:bodyPr>
          <a:lstStyle/>
          <a:p>
            <a:pPr algn="ctr"/>
            <a:r>
              <a:rPr lang="zh-CN" altLang="zh-CN" sz="2400" b="1" dirty="0">
                <a:latin typeface="+mn-lt"/>
                <a:ea typeface="黑体" pitchFamily="2" charset="-122"/>
              </a:rPr>
              <a:t>使用双协议栈进行从</a:t>
            </a:r>
            <a:r>
              <a:rPr lang="en-US" altLang="zh-CN" sz="2400" b="1" dirty="0">
                <a:latin typeface="+mn-lt"/>
                <a:ea typeface="黑体" pitchFamily="2" charset="-122"/>
              </a:rPr>
              <a:t> IPv4 </a:t>
            </a:r>
            <a:r>
              <a:rPr lang="zh-CN" altLang="zh-CN" sz="2400" b="1" dirty="0">
                <a:latin typeface="+mn-lt"/>
                <a:ea typeface="黑体" pitchFamily="2" charset="-122"/>
              </a:rPr>
              <a:t>到</a:t>
            </a:r>
            <a:r>
              <a:rPr lang="en-US" altLang="zh-CN" sz="2400" b="1" dirty="0">
                <a:latin typeface="+mn-lt"/>
                <a:ea typeface="黑体" pitchFamily="2" charset="-122"/>
              </a:rPr>
              <a:t> IPv6 </a:t>
            </a:r>
            <a:r>
              <a:rPr lang="zh-CN" altLang="zh-CN" sz="2400" b="1" dirty="0">
                <a:latin typeface="+mn-lt"/>
                <a:ea typeface="黑体" pitchFamily="2" charset="-122"/>
              </a:rPr>
              <a:t>的过渡</a:t>
            </a:r>
            <a:endParaRPr lang="zh-CN" altLang="en-US" sz="2400" b="1" dirty="0">
              <a:latin typeface="+mn-lt"/>
              <a:ea typeface="黑体" pitchFamily="2" charset="-122"/>
            </a:endParaRPr>
          </a:p>
        </p:txBody>
      </p:sp>
      <p:sp>
        <p:nvSpPr>
          <p:cNvPr id="75" name="Text Box 64"/>
          <p:cNvSpPr txBox="1">
            <a:spLocks noChangeArrowheads="1"/>
          </p:cNvSpPr>
          <p:nvPr/>
        </p:nvSpPr>
        <p:spPr bwMode="auto">
          <a:xfrm>
            <a:off x="3011449" y="4746630"/>
            <a:ext cx="12843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rgbClr val="000099"/>
                </a:solidFill>
                <a:latin typeface="+mn-lt"/>
                <a:ea typeface="黑体" pitchFamily="2" charset="-122"/>
              </a:rPr>
              <a:t>IPv4 </a:t>
            </a:r>
            <a:r>
              <a:rPr kumimoji="1" lang="zh-CN" altLang="en-US" sz="1600" b="1" dirty="0">
                <a:solidFill>
                  <a:srgbClr val="000099"/>
                </a:solidFill>
                <a:latin typeface="+mn-lt"/>
                <a:ea typeface="黑体" pitchFamily="2" charset="-122"/>
              </a:rPr>
              <a:t>数据报</a:t>
            </a:r>
          </a:p>
        </p:txBody>
      </p:sp>
      <p:sp>
        <p:nvSpPr>
          <p:cNvPr id="76" name="Text Box 65"/>
          <p:cNvSpPr txBox="1">
            <a:spLocks noChangeArrowheads="1"/>
          </p:cNvSpPr>
          <p:nvPr/>
        </p:nvSpPr>
        <p:spPr bwMode="auto">
          <a:xfrm>
            <a:off x="5972930" y="4746630"/>
            <a:ext cx="128432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黑体" pitchFamily="2" charset="-122"/>
              </a:rPr>
              <a:t>IPv4 </a:t>
            </a:r>
            <a:r>
              <a:rPr kumimoji="1" lang="zh-CN" altLang="en-US" sz="1600" b="1">
                <a:solidFill>
                  <a:srgbClr val="000099"/>
                </a:solidFill>
                <a:latin typeface="+mn-lt"/>
                <a:ea typeface="黑体" pitchFamily="2" charset="-122"/>
              </a:rPr>
              <a:t>数据报</a:t>
            </a:r>
          </a:p>
        </p:txBody>
      </p:sp>
    </p:spTree>
    <p:extLst>
      <p:ext uri="{BB962C8B-B14F-4D97-AF65-F5344CB8AC3E}">
        <p14:creationId xmlns:p14="http://schemas.microsoft.com/office/powerpoint/2010/main" val="24449298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隧道技术</a:t>
            </a:r>
            <a:endParaRPr lang="zh-CN" altLang="en-US" dirty="0"/>
          </a:p>
        </p:txBody>
      </p:sp>
      <p:sp>
        <p:nvSpPr>
          <p:cNvPr id="3" name="内容占位符 2"/>
          <p:cNvSpPr>
            <a:spLocks noGrp="1"/>
          </p:cNvSpPr>
          <p:nvPr>
            <p:ph idx="1"/>
          </p:nvPr>
        </p:nvSpPr>
        <p:spPr/>
        <p:txBody>
          <a:bodyPr/>
          <a:lstStyle/>
          <a:p>
            <a:r>
              <a:rPr lang="zh-CN" altLang="zh-CN" dirty="0"/>
              <a:t>在</a:t>
            </a:r>
            <a:r>
              <a:rPr lang="en-US" altLang="zh-CN" dirty="0"/>
              <a:t> IPv6 </a:t>
            </a:r>
            <a:r>
              <a:rPr lang="zh-CN" altLang="zh-CN" dirty="0"/>
              <a:t>数据报要进入</a:t>
            </a:r>
            <a:r>
              <a:rPr lang="en-US" altLang="zh-CN" dirty="0"/>
              <a:t>IPv4</a:t>
            </a:r>
            <a:r>
              <a:rPr lang="zh-CN" altLang="zh-CN" dirty="0"/>
              <a:t>网络时，</a:t>
            </a:r>
            <a:r>
              <a:rPr lang="zh-CN" altLang="zh-CN" dirty="0">
                <a:solidFill>
                  <a:srgbClr val="FF0000"/>
                </a:solidFill>
              </a:rPr>
              <a:t>把</a:t>
            </a:r>
            <a:r>
              <a:rPr lang="en-US" altLang="zh-CN" dirty="0">
                <a:solidFill>
                  <a:srgbClr val="FF0000"/>
                </a:solidFill>
              </a:rPr>
              <a:t> IPv6 </a:t>
            </a:r>
            <a:r>
              <a:rPr lang="zh-CN" altLang="zh-CN" dirty="0">
                <a:solidFill>
                  <a:srgbClr val="FF0000"/>
                </a:solidFill>
              </a:rPr>
              <a:t>数据报封装成为</a:t>
            </a:r>
            <a:r>
              <a:rPr lang="en-US" altLang="zh-CN" dirty="0">
                <a:solidFill>
                  <a:srgbClr val="FF0000"/>
                </a:solidFill>
              </a:rPr>
              <a:t> IPv4 </a:t>
            </a:r>
            <a:r>
              <a:rPr lang="zh-CN" altLang="zh-CN" dirty="0">
                <a:solidFill>
                  <a:srgbClr val="FF0000"/>
                </a:solidFill>
              </a:rPr>
              <a:t>数据报</a:t>
            </a:r>
            <a:r>
              <a:rPr lang="zh-CN" altLang="en-US" dirty="0">
                <a:solidFill>
                  <a:srgbClr val="FF0000"/>
                </a:solidFill>
              </a:rPr>
              <a:t>，</a:t>
            </a:r>
            <a:r>
              <a:rPr lang="zh-CN" altLang="zh-CN" dirty="0"/>
              <a:t>整个的</a:t>
            </a:r>
            <a:r>
              <a:rPr lang="en-US" altLang="zh-CN" dirty="0"/>
              <a:t> IPv6 </a:t>
            </a:r>
            <a:r>
              <a:rPr lang="zh-CN" altLang="zh-CN" dirty="0"/>
              <a:t>数据报变成了</a:t>
            </a:r>
            <a:r>
              <a:rPr lang="en-US" altLang="zh-CN" dirty="0"/>
              <a:t> IPv4 </a:t>
            </a:r>
            <a:r>
              <a:rPr lang="zh-CN" altLang="zh-CN" dirty="0"/>
              <a:t>数据报的数据部分。</a:t>
            </a:r>
            <a:endParaRPr lang="en-US" altLang="zh-CN" dirty="0"/>
          </a:p>
          <a:p>
            <a:r>
              <a:rPr lang="zh-CN" altLang="zh-CN" dirty="0"/>
              <a:t>当</a:t>
            </a:r>
            <a:r>
              <a:rPr lang="en-US" altLang="zh-CN" dirty="0"/>
              <a:t> IPv4 </a:t>
            </a:r>
            <a:r>
              <a:rPr lang="zh-CN" altLang="zh-CN" dirty="0"/>
              <a:t>数据报离开</a:t>
            </a:r>
            <a:r>
              <a:rPr lang="en-US" altLang="zh-CN" dirty="0"/>
              <a:t> IPv4 </a:t>
            </a:r>
            <a:r>
              <a:rPr lang="zh-CN" altLang="zh-CN" dirty="0"/>
              <a:t>网络中的隧道时，再把数据部分（即原来的</a:t>
            </a:r>
            <a:r>
              <a:rPr lang="en-US" altLang="zh-CN" dirty="0"/>
              <a:t> IPv6 </a:t>
            </a:r>
            <a:r>
              <a:rPr lang="zh-CN" altLang="zh-CN" dirty="0"/>
              <a:t>数据报）交给主机的</a:t>
            </a:r>
            <a:r>
              <a:rPr lang="en-US" altLang="zh-CN" dirty="0"/>
              <a:t> IPv6 </a:t>
            </a:r>
            <a:r>
              <a:rPr lang="zh-CN" altLang="zh-CN" dirty="0"/>
              <a:t>协议栈。</a:t>
            </a:r>
            <a:endParaRPr lang="zh-CN" altLang="en-US" dirty="0"/>
          </a:p>
        </p:txBody>
      </p:sp>
    </p:spTree>
    <p:extLst>
      <p:ext uri="{BB962C8B-B14F-4D97-AF65-F5344CB8AC3E}">
        <p14:creationId xmlns:p14="http://schemas.microsoft.com/office/powerpoint/2010/main" val="422642213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8695" name="Group 23"/>
          <p:cNvGrpSpPr>
            <a:grpSpLocks/>
          </p:cNvGrpSpPr>
          <p:nvPr/>
        </p:nvGrpSpPr>
        <p:grpSpPr bwMode="auto">
          <a:xfrm>
            <a:off x="2621911" y="1484064"/>
            <a:ext cx="4995811" cy="1152848"/>
            <a:chOff x="912" y="768"/>
            <a:chExt cx="2505" cy="1584"/>
          </a:xfrm>
          <a:solidFill>
            <a:schemeClr val="bg1">
              <a:lumMod val="85000"/>
            </a:schemeClr>
          </a:solidFill>
          <a:effectLst>
            <a:outerShdw dist="38100" dir="2700000" algn="tl" rotWithShape="0">
              <a:schemeClr val="tx1"/>
            </a:outerShdw>
          </a:effectLst>
        </p:grpSpPr>
        <p:sp>
          <p:nvSpPr>
            <p:cNvPr id="668696" name="Oval 24"/>
            <p:cNvSpPr>
              <a:spLocks noChangeArrowheads="1"/>
            </p:cNvSpPr>
            <p:nvPr/>
          </p:nvSpPr>
          <p:spPr bwMode="auto">
            <a:xfrm>
              <a:off x="1751" y="799"/>
              <a:ext cx="1026" cy="62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68697" name="Oval 25"/>
            <p:cNvSpPr>
              <a:spLocks noChangeArrowheads="1"/>
            </p:cNvSpPr>
            <p:nvPr/>
          </p:nvSpPr>
          <p:spPr bwMode="auto">
            <a:xfrm>
              <a:off x="1172" y="972"/>
              <a:ext cx="781"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68698" name="Oval 26"/>
            <p:cNvSpPr>
              <a:spLocks noChangeArrowheads="1"/>
            </p:cNvSpPr>
            <p:nvPr/>
          </p:nvSpPr>
          <p:spPr bwMode="auto">
            <a:xfrm>
              <a:off x="926" y="1364"/>
              <a:ext cx="521" cy="5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68699" name="Oval 27"/>
            <p:cNvSpPr>
              <a:spLocks noChangeArrowheads="1"/>
            </p:cNvSpPr>
            <p:nvPr/>
          </p:nvSpPr>
          <p:spPr bwMode="auto">
            <a:xfrm>
              <a:off x="1085" y="1599"/>
              <a:ext cx="796" cy="5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68700" name="Oval 28"/>
            <p:cNvSpPr>
              <a:spLocks noChangeArrowheads="1"/>
            </p:cNvSpPr>
            <p:nvPr/>
          </p:nvSpPr>
          <p:spPr bwMode="auto">
            <a:xfrm>
              <a:off x="1664" y="1693"/>
              <a:ext cx="1200" cy="6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68701" name="Oval 29"/>
            <p:cNvSpPr>
              <a:spLocks noChangeArrowheads="1"/>
            </p:cNvSpPr>
            <p:nvPr/>
          </p:nvSpPr>
          <p:spPr bwMode="auto">
            <a:xfrm>
              <a:off x="2445" y="988"/>
              <a:ext cx="751"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68702" name="Oval 30"/>
            <p:cNvSpPr>
              <a:spLocks noChangeArrowheads="1"/>
            </p:cNvSpPr>
            <p:nvPr/>
          </p:nvSpPr>
          <p:spPr bwMode="auto">
            <a:xfrm>
              <a:off x="2560" y="1317"/>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68703" name="Oval 31"/>
            <p:cNvSpPr>
              <a:spLocks noChangeArrowheads="1"/>
            </p:cNvSpPr>
            <p:nvPr/>
          </p:nvSpPr>
          <p:spPr bwMode="auto">
            <a:xfrm>
              <a:off x="2488" y="1427"/>
              <a:ext cx="752" cy="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68704" name="Oval 32"/>
            <p:cNvSpPr>
              <a:spLocks noChangeArrowheads="1"/>
            </p:cNvSpPr>
            <p:nvPr/>
          </p:nvSpPr>
          <p:spPr bwMode="auto">
            <a:xfrm>
              <a:off x="1360" y="1176"/>
              <a:ext cx="1547" cy="81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grpSp>
          <p:nvGrpSpPr>
            <p:cNvPr id="668705" name="Group 33"/>
            <p:cNvGrpSpPr>
              <a:grpSpLocks/>
            </p:cNvGrpSpPr>
            <p:nvPr/>
          </p:nvGrpSpPr>
          <p:grpSpPr bwMode="auto">
            <a:xfrm>
              <a:off x="912" y="768"/>
              <a:ext cx="2505" cy="1553"/>
              <a:chOff x="912" y="768"/>
              <a:chExt cx="2505" cy="1553"/>
            </a:xfrm>
            <a:grpFill/>
          </p:grpSpPr>
          <p:sp>
            <p:nvSpPr>
              <p:cNvPr id="668706" name="Oval 34"/>
              <p:cNvSpPr>
                <a:spLocks noChangeArrowheads="1"/>
              </p:cNvSpPr>
              <p:nvPr/>
            </p:nvSpPr>
            <p:spPr bwMode="auto">
              <a:xfrm>
                <a:off x="1736" y="768"/>
                <a:ext cx="1027"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68707" name="Oval 35"/>
              <p:cNvSpPr>
                <a:spLocks noChangeArrowheads="1"/>
              </p:cNvSpPr>
              <p:nvPr/>
            </p:nvSpPr>
            <p:spPr bwMode="auto">
              <a:xfrm>
                <a:off x="1158" y="941"/>
                <a:ext cx="781" cy="6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68708" name="Oval 36"/>
              <p:cNvSpPr>
                <a:spLocks noChangeArrowheads="1"/>
              </p:cNvSpPr>
              <p:nvPr/>
            </p:nvSpPr>
            <p:spPr bwMode="auto">
              <a:xfrm>
                <a:off x="912" y="1333"/>
                <a:ext cx="520" cy="5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68710" name="Oval 38"/>
              <p:cNvSpPr>
                <a:spLocks noChangeArrowheads="1"/>
              </p:cNvSpPr>
              <p:nvPr/>
            </p:nvSpPr>
            <p:spPr bwMode="auto">
              <a:xfrm>
                <a:off x="1649" y="1662"/>
                <a:ext cx="1200" cy="65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68711" name="Oval 39"/>
              <p:cNvSpPr>
                <a:spLocks noChangeArrowheads="1"/>
              </p:cNvSpPr>
              <p:nvPr/>
            </p:nvSpPr>
            <p:spPr bwMode="auto">
              <a:xfrm>
                <a:off x="2430" y="956"/>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68712" name="Oval 40"/>
              <p:cNvSpPr>
                <a:spLocks noChangeArrowheads="1"/>
              </p:cNvSpPr>
              <p:nvPr/>
            </p:nvSpPr>
            <p:spPr bwMode="auto">
              <a:xfrm>
                <a:off x="2546" y="1286"/>
                <a:ext cx="752" cy="48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68713" name="Oval 41"/>
              <p:cNvSpPr>
                <a:spLocks noChangeArrowheads="1"/>
              </p:cNvSpPr>
              <p:nvPr/>
            </p:nvSpPr>
            <p:spPr bwMode="auto">
              <a:xfrm>
                <a:off x="2473" y="1395"/>
                <a:ext cx="752" cy="8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68714" name="Oval 42"/>
              <p:cNvSpPr>
                <a:spLocks noChangeArrowheads="1"/>
              </p:cNvSpPr>
              <p:nvPr/>
            </p:nvSpPr>
            <p:spPr bwMode="auto">
              <a:xfrm>
                <a:off x="1346" y="1144"/>
                <a:ext cx="1547" cy="8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黑体" pitchFamily="2" charset="-122"/>
                </a:endParaRPr>
              </a:p>
            </p:txBody>
          </p:sp>
          <p:sp>
            <p:nvSpPr>
              <p:cNvPr id="668709" name="Oval 37"/>
              <p:cNvSpPr>
                <a:spLocks noChangeArrowheads="1"/>
              </p:cNvSpPr>
              <p:nvPr/>
            </p:nvSpPr>
            <p:spPr bwMode="auto">
              <a:xfrm>
                <a:off x="995" y="1209"/>
                <a:ext cx="761" cy="5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r>
                  <a:rPr lang="en-US" altLang="zh-CN" sz="1600" b="1" dirty="0">
                    <a:solidFill>
                      <a:srgbClr val="C00000"/>
                    </a:solidFill>
                    <a:latin typeface="+mn-lt"/>
                    <a:ea typeface="黑体" pitchFamily="2" charset="-122"/>
                  </a:rPr>
                  <a:t>IPv6</a:t>
                </a:r>
                <a:r>
                  <a:rPr lang="zh-CN" altLang="en-US" sz="1600" b="1" dirty="0">
                    <a:solidFill>
                      <a:srgbClr val="C00000"/>
                    </a:solidFill>
                    <a:latin typeface="+mn-lt"/>
                    <a:ea typeface="黑体" pitchFamily="2" charset="-122"/>
                  </a:rPr>
                  <a:t>隧道</a:t>
                </a:r>
              </a:p>
            </p:txBody>
          </p:sp>
          <p:sp>
            <p:nvSpPr>
              <p:cNvPr id="109" name="Oval 37"/>
              <p:cNvSpPr>
                <a:spLocks noChangeArrowheads="1"/>
              </p:cNvSpPr>
              <p:nvPr/>
            </p:nvSpPr>
            <p:spPr bwMode="auto">
              <a:xfrm>
                <a:off x="1853" y="1209"/>
                <a:ext cx="769" cy="5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r>
                  <a:rPr lang="en-US" altLang="zh-CN" sz="1600" b="1" dirty="0">
                    <a:solidFill>
                      <a:srgbClr val="C00000"/>
                    </a:solidFill>
                    <a:latin typeface="+mn-lt"/>
                    <a:ea typeface="黑体" pitchFamily="2" charset="-122"/>
                  </a:rPr>
                  <a:t>IPv6</a:t>
                </a:r>
                <a:r>
                  <a:rPr lang="zh-CN" altLang="en-US" sz="1600" b="1" dirty="0">
                    <a:solidFill>
                      <a:srgbClr val="C00000"/>
                    </a:solidFill>
                    <a:latin typeface="+mn-lt"/>
                    <a:ea typeface="黑体" pitchFamily="2" charset="-122"/>
                  </a:rPr>
                  <a:t>隧道</a:t>
                </a:r>
              </a:p>
            </p:txBody>
          </p:sp>
          <p:sp>
            <p:nvSpPr>
              <p:cNvPr id="110" name="Oval 37"/>
              <p:cNvSpPr>
                <a:spLocks noChangeArrowheads="1"/>
              </p:cNvSpPr>
              <p:nvPr/>
            </p:nvSpPr>
            <p:spPr bwMode="auto">
              <a:xfrm>
                <a:off x="2673" y="1209"/>
                <a:ext cx="744" cy="54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r>
                  <a:rPr lang="en-US" altLang="zh-CN" sz="1600" b="1" dirty="0">
                    <a:solidFill>
                      <a:srgbClr val="C00000"/>
                    </a:solidFill>
                    <a:latin typeface="+mn-lt"/>
                    <a:ea typeface="黑体" pitchFamily="2" charset="-122"/>
                  </a:rPr>
                  <a:t>IPv6</a:t>
                </a:r>
                <a:r>
                  <a:rPr lang="zh-CN" altLang="en-US" sz="1600" b="1" dirty="0">
                    <a:solidFill>
                      <a:srgbClr val="C00000"/>
                    </a:solidFill>
                    <a:latin typeface="+mn-lt"/>
                    <a:ea typeface="黑体" pitchFamily="2" charset="-122"/>
                  </a:rPr>
                  <a:t>隧道</a:t>
                </a:r>
              </a:p>
            </p:txBody>
          </p:sp>
        </p:grpSp>
      </p:grpSp>
      <p:sp>
        <p:nvSpPr>
          <p:cNvPr id="668716" name="Line 44"/>
          <p:cNvSpPr>
            <a:spLocks noChangeShapeType="1"/>
          </p:cNvSpPr>
          <p:nvPr/>
        </p:nvSpPr>
        <p:spPr bwMode="auto">
          <a:xfrm>
            <a:off x="913059" y="2214786"/>
            <a:ext cx="8750300"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pic>
        <p:nvPicPr>
          <p:cNvPr id="668717"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859" y="1911574"/>
            <a:ext cx="570971"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8722"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67969" y="1911574"/>
            <a:ext cx="570971"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8723" name="Text Box 51"/>
          <p:cNvSpPr txBox="1">
            <a:spLocks noChangeArrowheads="1"/>
          </p:cNvSpPr>
          <p:nvPr/>
        </p:nvSpPr>
        <p:spPr bwMode="auto">
          <a:xfrm>
            <a:off x="582859" y="1536924"/>
            <a:ext cx="6591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IPv6</a:t>
            </a:r>
          </a:p>
        </p:txBody>
      </p:sp>
      <p:sp>
        <p:nvSpPr>
          <p:cNvPr id="668724" name="Text Box 52"/>
          <p:cNvSpPr txBox="1">
            <a:spLocks noChangeArrowheads="1"/>
          </p:cNvSpPr>
          <p:nvPr/>
        </p:nvSpPr>
        <p:spPr bwMode="auto">
          <a:xfrm>
            <a:off x="9078539" y="1536924"/>
            <a:ext cx="6591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黑体" pitchFamily="2" charset="-122"/>
              </a:rPr>
              <a:t>IPv6</a:t>
            </a:r>
          </a:p>
        </p:txBody>
      </p:sp>
      <p:sp>
        <p:nvSpPr>
          <p:cNvPr id="668725" name="Text Box 53"/>
          <p:cNvSpPr txBox="1">
            <a:spLocks noChangeArrowheads="1"/>
          </p:cNvSpPr>
          <p:nvPr/>
        </p:nvSpPr>
        <p:spPr bwMode="auto">
          <a:xfrm>
            <a:off x="307693" y="1900387"/>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rgbClr val="000099"/>
                </a:solidFill>
                <a:latin typeface="+mn-lt"/>
                <a:ea typeface="黑体" pitchFamily="2" charset="-122"/>
              </a:rPr>
              <a:t>A</a:t>
            </a:r>
          </a:p>
        </p:txBody>
      </p:sp>
      <p:sp>
        <p:nvSpPr>
          <p:cNvPr id="668730" name="Text Box 58"/>
          <p:cNvSpPr txBox="1">
            <a:spLocks noChangeArrowheads="1"/>
          </p:cNvSpPr>
          <p:nvPr/>
        </p:nvSpPr>
        <p:spPr bwMode="auto">
          <a:xfrm>
            <a:off x="8913440" y="1844824"/>
            <a:ext cx="3097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黑体" pitchFamily="2" charset="-122"/>
              </a:rPr>
              <a:t>F</a:t>
            </a:r>
          </a:p>
        </p:txBody>
      </p:sp>
      <p:sp>
        <p:nvSpPr>
          <p:cNvPr id="668731" name="Line 59"/>
          <p:cNvSpPr>
            <a:spLocks noChangeShapeType="1"/>
          </p:cNvSpPr>
          <p:nvPr/>
        </p:nvSpPr>
        <p:spPr bwMode="auto">
          <a:xfrm>
            <a:off x="830510" y="2735425"/>
            <a:ext cx="990600" cy="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68732" name="Line 60"/>
          <p:cNvSpPr>
            <a:spLocks noChangeShapeType="1"/>
          </p:cNvSpPr>
          <p:nvPr/>
        </p:nvSpPr>
        <p:spPr bwMode="auto">
          <a:xfrm>
            <a:off x="3141910" y="2735425"/>
            <a:ext cx="990600" cy="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68733" name="Line 61"/>
          <p:cNvSpPr>
            <a:spLocks noChangeShapeType="1"/>
          </p:cNvSpPr>
          <p:nvPr/>
        </p:nvSpPr>
        <p:spPr bwMode="auto">
          <a:xfrm>
            <a:off x="6196260" y="2735425"/>
            <a:ext cx="990600" cy="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68734" name="Line 62"/>
          <p:cNvSpPr>
            <a:spLocks noChangeShapeType="1"/>
          </p:cNvSpPr>
          <p:nvPr/>
        </p:nvSpPr>
        <p:spPr bwMode="auto">
          <a:xfrm>
            <a:off x="8425110" y="2735425"/>
            <a:ext cx="990600" cy="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68735" name="Text Box 63"/>
          <p:cNvSpPr txBox="1">
            <a:spLocks noChangeArrowheads="1"/>
          </p:cNvSpPr>
          <p:nvPr/>
        </p:nvSpPr>
        <p:spPr bwMode="auto">
          <a:xfrm>
            <a:off x="5033680" y="3345025"/>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黑体" pitchFamily="2" charset="-122"/>
              </a:rPr>
              <a:t>…</a:t>
            </a:r>
          </a:p>
        </p:txBody>
      </p:sp>
      <p:sp>
        <p:nvSpPr>
          <p:cNvPr id="668736" name="Text Box 64"/>
          <p:cNvSpPr txBox="1">
            <a:spLocks noChangeArrowheads="1"/>
          </p:cNvSpPr>
          <p:nvPr/>
        </p:nvSpPr>
        <p:spPr bwMode="auto">
          <a:xfrm>
            <a:off x="2897699" y="4653136"/>
            <a:ext cx="16081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IPv4 </a:t>
            </a:r>
            <a:r>
              <a:rPr kumimoji="1" lang="zh-CN" altLang="en-US" sz="2000" b="1" dirty="0">
                <a:solidFill>
                  <a:srgbClr val="000099"/>
                </a:solidFill>
                <a:latin typeface="+mn-lt"/>
                <a:ea typeface="黑体" pitchFamily="2" charset="-122"/>
              </a:rPr>
              <a:t>数据报</a:t>
            </a:r>
          </a:p>
        </p:txBody>
      </p:sp>
      <p:sp>
        <p:nvSpPr>
          <p:cNvPr id="668737" name="Text Box 65"/>
          <p:cNvSpPr txBox="1">
            <a:spLocks noChangeArrowheads="1"/>
          </p:cNvSpPr>
          <p:nvPr/>
        </p:nvSpPr>
        <p:spPr bwMode="auto">
          <a:xfrm>
            <a:off x="5859180" y="4653136"/>
            <a:ext cx="16081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IPv4 </a:t>
            </a:r>
            <a:r>
              <a:rPr kumimoji="1" lang="zh-CN" altLang="en-US" sz="2000" b="1">
                <a:solidFill>
                  <a:srgbClr val="000099"/>
                </a:solidFill>
                <a:latin typeface="+mn-lt"/>
                <a:ea typeface="黑体" pitchFamily="2" charset="-122"/>
              </a:rPr>
              <a:t>数据报</a:t>
            </a:r>
          </a:p>
        </p:txBody>
      </p:sp>
      <p:sp>
        <p:nvSpPr>
          <p:cNvPr id="668752" name="Rectangle 80"/>
          <p:cNvSpPr>
            <a:spLocks noChangeArrowheads="1"/>
          </p:cNvSpPr>
          <p:nvPr/>
        </p:nvSpPr>
        <p:spPr bwMode="auto">
          <a:xfrm>
            <a:off x="3040442" y="2887825"/>
            <a:ext cx="1403350" cy="1617662"/>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668753" name="Text Box 81"/>
          <p:cNvSpPr txBox="1">
            <a:spLocks noChangeArrowheads="1"/>
          </p:cNvSpPr>
          <p:nvPr/>
        </p:nvSpPr>
        <p:spPr bwMode="auto">
          <a:xfrm>
            <a:off x="3040442" y="2887826"/>
            <a:ext cx="1504817"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b="1">
                <a:solidFill>
                  <a:srgbClr val="000099"/>
                </a:solidFill>
                <a:latin typeface="+mn-lt"/>
                <a:ea typeface="黑体" pitchFamily="2" charset="-122"/>
              </a:rPr>
              <a:t>源地址：</a:t>
            </a:r>
            <a:r>
              <a:rPr kumimoji="1" lang="en-US" altLang="zh-CN" sz="1600" b="1">
                <a:solidFill>
                  <a:srgbClr val="000099"/>
                </a:solidFill>
                <a:latin typeface="+mn-lt"/>
                <a:ea typeface="黑体" pitchFamily="2" charset="-122"/>
              </a:rPr>
              <a:t>B</a:t>
            </a:r>
          </a:p>
          <a:p>
            <a:r>
              <a:rPr kumimoji="1" lang="zh-CN" altLang="en-US" sz="1600" b="1">
                <a:solidFill>
                  <a:srgbClr val="000099"/>
                </a:solidFill>
                <a:latin typeface="+mn-lt"/>
                <a:ea typeface="黑体" pitchFamily="2" charset="-122"/>
              </a:rPr>
              <a:t>目的地址：</a:t>
            </a:r>
            <a:r>
              <a:rPr kumimoji="1" lang="en-US" altLang="zh-CN" sz="1600" b="1">
                <a:solidFill>
                  <a:srgbClr val="000099"/>
                </a:solidFill>
                <a:latin typeface="+mn-lt"/>
                <a:ea typeface="黑体" pitchFamily="2" charset="-122"/>
              </a:rPr>
              <a:t>E</a:t>
            </a:r>
          </a:p>
          <a:p>
            <a:endParaRPr kumimoji="1" lang="en-US" altLang="zh-CN" sz="1600" b="1">
              <a:solidFill>
                <a:srgbClr val="000099"/>
              </a:solidFill>
              <a:latin typeface="+mn-lt"/>
              <a:ea typeface="黑体" pitchFamily="2" charset="-122"/>
            </a:endParaRPr>
          </a:p>
          <a:p>
            <a:endParaRPr kumimoji="1" lang="en-US" altLang="zh-CN" sz="1600" b="1">
              <a:solidFill>
                <a:srgbClr val="000099"/>
              </a:solidFill>
              <a:latin typeface="+mn-lt"/>
              <a:ea typeface="黑体" pitchFamily="2" charset="-122"/>
            </a:endParaRPr>
          </a:p>
        </p:txBody>
      </p:sp>
      <p:sp>
        <p:nvSpPr>
          <p:cNvPr id="668754" name="Rectangle 82"/>
          <p:cNvSpPr>
            <a:spLocks noChangeArrowheads="1"/>
          </p:cNvSpPr>
          <p:nvPr/>
        </p:nvSpPr>
        <p:spPr bwMode="auto">
          <a:xfrm>
            <a:off x="3159107" y="3486314"/>
            <a:ext cx="1155700" cy="814387"/>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8755" name="Text Box 83"/>
          <p:cNvSpPr txBox="1">
            <a:spLocks noChangeArrowheads="1"/>
          </p:cNvSpPr>
          <p:nvPr/>
        </p:nvSpPr>
        <p:spPr bwMode="auto">
          <a:xfrm>
            <a:off x="3321370" y="3573016"/>
            <a:ext cx="80021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00" b="1" dirty="0">
                <a:solidFill>
                  <a:srgbClr val="000099"/>
                </a:solidFill>
                <a:latin typeface="+mn-lt"/>
                <a:ea typeface="黑体" pitchFamily="2" charset="-122"/>
              </a:rPr>
              <a:t>IPv6</a:t>
            </a:r>
          </a:p>
          <a:p>
            <a:pPr algn="ctr"/>
            <a:r>
              <a:rPr kumimoji="1" lang="zh-CN" altLang="en-US" sz="1600" b="1" dirty="0">
                <a:solidFill>
                  <a:srgbClr val="000099"/>
                </a:solidFill>
                <a:latin typeface="+mn-lt"/>
                <a:ea typeface="黑体" pitchFamily="2" charset="-122"/>
              </a:rPr>
              <a:t>数据报</a:t>
            </a:r>
          </a:p>
        </p:txBody>
      </p:sp>
      <p:sp>
        <p:nvSpPr>
          <p:cNvPr id="668756" name="AutoShape 84"/>
          <p:cNvSpPr>
            <a:spLocks noChangeArrowheads="1"/>
          </p:cNvSpPr>
          <p:nvPr/>
        </p:nvSpPr>
        <p:spPr bwMode="auto">
          <a:xfrm>
            <a:off x="2151310" y="3717032"/>
            <a:ext cx="1238250" cy="228600"/>
          </a:xfrm>
          <a:prstGeom prst="rightArrow">
            <a:avLst>
              <a:gd name="adj1" fmla="val 50000"/>
              <a:gd name="adj2" fmla="val 1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8760" name="Text Box 88"/>
          <p:cNvSpPr txBox="1">
            <a:spLocks noChangeArrowheads="1"/>
          </p:cNvSpPr>
          <p:nvPr/>
        </p:nvSpPr>
        <p:spPr bwMode="auto">
          <a:xfrm>
            <a:off x="7171417" y="1126485"/>
            <a:ext cx="13099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C00000"/>
                </a:solidFill>
                <a:latin typeface="+mn-lt"/>
                <a:ea typeface="黑体" pitchFamily="2" charset="-122"/>
              </a:rPr>
              <a:t>双协议栈</a:t>
            </a:r>
          </a:p>
          <a:p>
            <a:pPr algn="ctr"/>
            <a:r>
              <a:rPr kumimoji="1" lang="en-US" altLang="zh-CN" sz="2000" b="1" dirty="0">
                <a:solidFill>
                  <a:srgbClr val="C00000"/>
                </a:solidFill>
                <a:latin typeface="+mn-lt"/>
                <a:ea typeface="黑体" pitchFamily="2" charset="-122"/>
              </a:rPr>
              <a:t>IPv6/IPv4</a:t>
            </a:r>
          </a:p>
        </p:txBody>
      </p:sp>
      <p:sp>
        <p:nvSpPr>
          <p:cNvPr id="668762" name="Rectangle 90"/>
          <p:cNvSpPr>
            <a:spLocks noChangeArrowheads="1"/>
          </p:cNvSpPr>
          <p:nvPr/>
        </p:nvSpPr>
        <p:spPr bwMode="auto">
          <a:xfrm>
            <a:off x="646492" y="2887825"/>
            <a:ext cx="1403350" cy="1617662"/>
          </a:xfrm>
          <a:prstGeom prst="rect">
            <a:avLst/>
          </a:prstGeom>
          <a:solidFill>
            <a:srgbClr val="DDDDDD"/>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668763" name="Text Box 91"/>
          <p:cNvSpPr txBox="1">
            <a:spLocks noChangeArrowheads="1"/>
          </p:cNvSpPr>
          <p:nvPr/>
        </p:nvSpPr>
        <p:spPr bwMode="auto">
          <a:xfrm>
            <a:off x="646492" y="2887826"/>
            <a:ext cx="1518576"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b="1">
                <a:solidFill>
                  <a:srgbClr val="000099"/>
                </a:solidFill>
                <a:latin typeface="+mn-lt"/>
                <a:ea typeface="黑体" pitchFamily="2" charset="-122"/>
              </a:rPr>
              <a:t>流标号：</a:t>
            </a:r>
            <a:r>
              <a:rPr kumimoji="1" lang="en-US" altLang="zh-CN" sz="1600" b="1">
                <a:solidFill>
                  <a:srgbClr val="000099"/>
                </a:solidFill>
                <a:latin typeface="+mn-lt"/>
                <a:ea typeface="黑体" pitchFamily="2" charset="-122"/>
              </a:rPr>
              <a:t>X</a:t>
            </a:r>
          </a:p>
          <a:p>
            <a:r>
              <a:rPr kumimoji="1" lang="zh-CN" altLang="en-US" sz="1600" b="1">
                <a:solidFill>
                  <a:srgbClr val="000099"/>
                </a:solidFill>
                <a:latin typeface="+mn-lt"/>
                <a:ea typeface="黑体" pitchFamily="2" charset="-122"/>
              </a:rPr>
              <a:t>源地址：</a:t>
            </a:r>
            <a:r>
              <a:rPr kumimoji="1" lang="en-US" altLang="zh-CN" sz="1600" b="1">
                <a:solidFill>
                  <a:srgbClr val="000099"/>
                </a:solidFill>
                <a:latin typeface="+mn-lt"/>
                <a:ea typeface="黑体" pitchFamily="2" charset="-122"/>
              </a:rPr>
              <a:t>A</a:t>
            </a:r>
          </a:p>
          <a:p>
            <a:r>
              <a:rPr kumimoji="1" lang="zh-CN" altLang="en-US" sz="1600" b="1">
                <a:solidFill>
                  <a:srgbClr val="000099"/>
                </a:solidFill>
                <a:latin typeface="+mn-lt"/>
                <a:ea typeface="黑体" pitchFamily="2" charset="-122"/>
              </a:rPr>
              <a:t>目的地址：</a:t>
            </a:r>
            <a:r>
              <a:rPr kumimoji="1" lang="en-US" altLang="zh-CN" sz="1600" b="1">
                <a:solidFill>
                  <a:srgbClr val="000099"/>
                </a:solidFill>
                <a:latin typeface="+mn-lt"/>
                <a:ea typeface="黑体" pitchFamily="2" charset="-122"/>
              </a:rPr>
              <a:t>F</a:t>
            </a:r>
          </a:p>
          <a:p>
            <a:r>
              <a:rPr kumimoji="1" lang="en-US" altLang="zh-CN" sz="1600" b="1">
                <a:solidFill>
                  <a:srgbClr val="000099"/>
                </a:solidFill>
                <a:latin typeface="+mn-lt"/>
                <a:ea typeface="黑体" pitchFamily="2" charset="-122"/>
              </a:rPr>
              <a:t>……</a:t>
            </a:r>
          </a:p>
          <a:p>
            <a:endParaRPr kumimoji="1" lang="en-US" altLang="zh-CN" sz="1600" b="1">
              <a:solidFill>
                <a:srgbClr val="000099"/>
              </a:solidFill>
              <a:latin typeface="+mn-lt"/>
              <a:ea typeface="黑体" pitchFamily="2" charset="-122"/>
            </a:endParaRPr>
          </a:p>
          <a:p>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数据部分</a:t>
            </a:r>
          </a:p>
        </p:txBody>
      </p:sp>
      <p:sp>
        <p:nvSpPr>
          <p:cNvPr id="668764" name="Text Box 92"/>
          <p:cNvSpPr txBox="1">
            <a:spLocks noChangeArrowheads="1"/>
          </p:cNvSpPr>
          <p:nvPr/>
        </p:nvSpPr>
        <p:spPr bwMode="auto">
          <a:xfrm>
            <a:off x="541585" y="4524538"/>
            <a:ext cx="16081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IPv6 </a:t>
            </a:r>
            <a:r>
              <a:rPr kumimoji="1" lang="zh-CN" altLang="en-US" sz="2000" b="1">
                <a:solidFill>
                  <a:srgbClr val="000099"/>
                </a:solidFill>
                <a:latin typeface="+mn-lt"/>
                <a:ea typeface="黑体" pitchFamily="2" charset="-122"/>
              </a:rPr>
              <a:t>数据报</a:t>
            </a:r>
          </a:p>
        </p:txBody>
      </p:sp>
      <p:sp>
        <p:nvSpPr>
          <p:cNvPr id="668765" name="Line 93"/>
          <p:cNvSpPr>
            <a:spLocks noChangeShapeType="1"/>
          </p:cNvSpPr>
          <p:nvPr/>
        </p:nvSpPr>
        <p:spPr bwMode="auto">
          <a:xfrm>
            <a:off x="665410" y="3972087"/>
            <a:ext cx="13569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68766" name="Line 94"/>
          <p:cNvSpPr>
            <a:spLocks noChangeShapeType="1"/>
          </p:cNvSpPr>
          <p:nvPr/>
        </p:nvSpPr>
        <p:spPr bwMode="auto">
          <a:xfrm>
            <a:off x="2068760" y="2927513"/>
            <a:ext cx="1090348" cy="57467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68767" name="Line 95"/>
          <p:cNvSpPr>
            <a:spLocks noChangeShapeType="1"/>
          </p:cNvSpPr>
          <p:nvPr/>
        </p:nvSpPr>
        <p:spPr bwMode="auto">
          <a:xfrm flipV="1">
            <a:off x="2068760" y="4300702"/>
            <a:ext cx="1100596" cy="23971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68768" name="Rectangle 96"/>
          <p:cNvSpPr>
            <a:spLocks noChangeArrowheads="1"/>
          </p:cNvSpPr>
          <p:nvPr/>
        </p:nvSpPr>
        <p:spPr bwMode="auto">
          <a:xfrm>
            <a:off x="8177460" y="2887825"/>
            <a:ext cx="1403350" cy="1617662"/>
          </a:xfrm>
          <a:prstGeom prst="rect">
            <a:avLst/>
          </a:prstGeom>
          <a:solidFill>
            <a:srgbClr val="DDDDDD"/>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668769" name="Text Box 97"/>
          <p:cNvSpPr txBox="1">
            <a:spLocks noChangeArrowheads="1"/>
          </p:cNvSpPr>
          <p:nvPr/>
        </p:nvSpPr>
        <p:spPr bwMode="auto">
          <a:xfrm>
            <a:off x="8177460" y="2887826"/>
            <a:ext cx="1540933"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b="1">
                <a:solidFill>
                  <a:srgbClr val="000099"/>
                </a:solidFill>
                <a:latin typeface="+mn-lt"/>
                <a:ea typeface="黑体" pitchFamily="2" charset="-122"/>
              </a:rPr>
              <a:t>流标号：</a:t>
            </a:r>
            <a:r>
              <a:rPr kumimoji="1" lang="en-US" altLang="zh-CN" sz="1600" b="1">
                <a:solidFill>
                  <a:srgbClr val="000099"/>
                </a:solidFill>
                <a:latin typeface="+mn-lt"/>
                <a:ea typeface="黑体" pitchFamily="2" charset="-122"/>
              </a:rPr>
              <a:t>X</a:t>
            </a:r>
          </a:p>
          <a:p>
            <a:r>
              <a:rPr kumimoji="1" lang="zh-CN" altLang="en-US" sz="1600" b="1">
                <a:solidFill>
                  <a:srgbClr val="000099"/>
                </a:solidFill>
                <a:latin typeface="+mn-lt"/>
                <a:ea typeface="黑体" pitchFamily="2" charset="-122"/>
              </a:rPr>
              <a:t>源地址：</a:t>
            </a:r>
            <a:r>
              <a:rPr kumimoji="1" lang="en-US" altLang="zh-CN" sz="1600" b="1">
                <a:solidFill>
                  <a:srgbClr val="000099"/>
                </a:solidFill>
                <a:latin typeface="+mn-lt"/>
                <a:ea typeface="黑体" pitchFamily="2" charset="-122"/>
              </a:rPr>
              <a:t>A</a:t>
            </a:r>
          </a:p>
          <a:p>
            <a:r>
              <a:rPr kumimoji="1" lang="zh-CN" altLang="en-US" sz="1600" b="1">
                <a:solidFill>
                  <a:srgbClr val="000099"/>
                </a:solidFill>
                <a:latin typeface="+mn-lt"/>
                <a:ea typeface="黑体" pitchFamily="2" charset="-122"/>
              </a:rPr>
              <a:t>目的地址：</a:t>
            </a:r>
            <a:r>
              <a:rPr kumimoji="1" lang="en-US" altLang="zh-CN" sz="1600" b="1">
                <a:solidFill>
                  <a:srgbClr val="000099"/>
                </a:solidFill>
                <a:latin typeface="+mn-lt"/>
                <a:ea typeface="黑体" pitchFamily="2" charset="-122"/>
              </a:rPr>
              <a:t>F</a:t>
            </a:r>
          </a:p>
          <a:p>
            <a:r>
              <a:rPr kumimoji="1" lang="en-US" altLang="zh-CN" sz="1600" b="1">
                <a:solidFill>
                  <a:srgbClr val="000099"/>
                </a:solidFill>
                <a:latin typeface="+mn-lt"/>
                <a:ea typeface="黑体" pitchFamily="2" charset="-122"/>
              </a:rPr>
              <a:t>……</a:t>
            </a:r>
          </a:p>
          <a:p>
            <a:endParaRPr kumimoji="1" lang="en-US" altLang="zh-CN" sz="1600" b="1">
              <a:solidFill>
                <a:srgbClr val="000099"/>
              </a:solidFill>
              <a:latin typeface="+mn-lt"/>
              <a:ea typeface="黑体" pitchFamily="2" charset="-122"/>
            </a:endParaRPr>
          </a:p>
          <a:p>
            <a:r>
              <a:rPr kumimoji="1" lang="en-US" altLang="zh-CN" sz="1600" b="1">
                <a:solidFill>
                  <a:srgbClr val="000099"/>
                </a:solidFill>
                <a:latin typeface="+mn-lt"/>
                <a:ea typeface="黑体" pitchFamily="2" charset="-122"/>
              </a:rPr>
              <a:t>   </a:t>
            </a:r>
            <a:r>
              <a:rPr kumimoji="1" lang="zh-CN" altLang="en-US" sz="1600" b="1">
                <a:solidFill>
                  <a:srgbClr val="000099"/>
                </a:solidFill>
                <a:latin typeface="+mn-lt"/>
                <a:ea typeface="黑体" pitchFamily="2" charset="-122"/>
              </a:rPr>
              <a:t>数据部分</a:t>
            </a:r>
          </a:p>
        </p:txBody>
      </p:sp>
      <p:sp>
        <p:nvSpPr>
          <p:cNvPr id="668770" name="Text Box 98"/>
          <p:cNvSpPr txBox="1">
            <a:spLocks noChangeArrowheads="1"/>
          </p:cNvSpPr>
          <p:nvPr/>
        </p:nvSpPr>
        <p:spPr bwMode="auto">
          <a:xfrm>
            <a:off x="8072553" y="4524538"/>
            <a:ext cx="16081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IPv6 </a:t>
            </a:r>
            <a:r>
              <a:rPr kumimoji="1" lang="zh-CN" altLang="en-US" sz="2000" b="1">
                <a:solidFill>
                  <a:srgbClr val="000099"/>
                </a:solidFill>
                <a:latin typeface="+mn-lt"/>
                <a:ea typeface="黑体" pitchFamily="2" charset="-122"/>
              </a:rPr>
              <a:t>数据报</a:t>
            </a:r>
          </a:p>
        </p:txBody>
      </p:sp>
      <p:sp>
        <p:nvSpPr>
          <p:cNvPr id="668771" name="Line 99"/>
          <p:cNvSpPr>
            <a:spLocks noChangeShapeType="1"/>
          </p:cNvSpPr>
          <p:nvPr/>
        </p:nvSpPr>
        <p:spPr bwMode="auto">
          <a:xfrm>
            <a:off x="8196378" y="3972087"/>
            <a:ext cx="135691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68772" name="Rectangle 100"/>
          <p:cNvSpPr>
            <a:spLocks noChangeArrowheads="1"/>
          </p:cNvSpPr>
          <p:nvPr/>
        </p:nvSpPr>
        <p:spPr bwMode="auto">
          <a:xfrm>
            <a:off x="5929692" y="2887825"/>
            <a:ext cx="1403350" cy="1617662"/>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668773" name="Text Box 101"/>
          <p:cNvSpPr txBox="1">
            <a:spLocks noChangeArrowheads="1"/>
          </p:cNvSpPr>
          <p:nvPr/>
        </p:nvSpPr>
        <p:spPr bwMode="auto">
          <a:xfrm>
            <a:off x="5929692" y="2887826"/>
            <a:ext cx="1504817"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600" b="1">
                <a:solidFill>
                  <a:srgbClr val="000099"/>
                </a:solidFill>
                <a:latin typeface="+mn-lt"/>
                <a:ea typeface="黑体" pitchFamily="2" charset="-122"/>
              </a:rPr>
              <a:t>源地址：</a:t>
            </a:r>
            <a:r>
              <a:rPr kumimoji="1" lang="en-US" altLang="zh-CN" sz="1600" b="1">
                <a:solidFill>
                  <a:srgbClr val="000099"/>
                </a:solidFill>
                <a:latin typeface="+mn-lt"/>
                <a:ea typeface="黑体" pitchFamily="2" charset="-122"/>
              </a:rPr>
              <a:t>B</a:t>
            </a:r>
          </a:p>
          <a:p>
            <a:r>
              <a:rPr kumimoji="1" lang="zh-CN" altLang="en-US" sz="1600" b="1">
                <a:solidFill>
                  <a:srgbClr val="000099"/>
                </a:solidFill>
                <a:latin typeface="+mn-lt"/>
                <a:ea typeface="黑体" pitchFamily="2" charset="-122"/>
              </a:rPr>
              <a:t>目的地址：</a:t>
            </a:r>
            <a:r>
              <a:rPr kumimoji="1" lang="en-US" altLang="zh-CN" sz="1600" b="1">
                <a:solidFill>
                  <a:srgbClr val="000099"/>
                </a:solidFill>
                <a:latin typeface="+mn-lt"/>
                <a:ea typeface="黑体" pitchFamily="2" charset="-122"/>
              </a:rPr>
              <a:t>E</a:t>
            </a:r>
          </a:p>
          <a:p>
            <a:endParaRPr kumimoji="1" lang="en-US" altLang="zh-CN" sz="1600" b="1">
              <a:solidFill>
                <a:srgbClr val="000099"/>
              </a:solidFill>
              <a:latin typeface="+mn-lt"/>
              <a:ea typeface="黑体" pitchFamily="2" charset="-122"/>
            </a:endParaRPr>
          </a:p>
          <a:p>
            <a:endParaRPr kumimoji="1" lang="en-US" altLang="zh-CN" sz="1600" b="1">
              <a:solidFill>
                <a:srgbClr val="000099"/>
              </a:solidFill>
              <a:latin typeface="+mn-lt"/>
              <a:ea typeface="黑体" pitchFamily="2" charset="-122"/>
            </a:endParaRPr>
          </a:p>
        </p:txBody>
      </p:sp>
      <p:sp>
        <p:nvSpPr>
          <p:cNvPr id="668774" name="Rectangle 102"/>
          <p:cNvSpPr>
            <a:spLocks noChangeArrowheads="1"/>
          </p:cNvSpPr>
          <p:nvPr/>
        </p:nvSpPr>
        <p:spPr bwMode="auto">
          <a:xfrm>
            <a:off x="6048357" y="3486314"/>
            <a:ext cx="1155700" cy="8143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668775" name="Text Box 103"/>
          <p:cNvSpPr txBox="1">
            <a:spLocks noChangeArrowheads="1"/>
          </p:cNvSpPr>
          <p:nvPr/>
        </p:nvSpPr>
        <p:spPr bwMode="auto">
          <a:xfrm>
            <a:off x="6210620" y="3573016"/>
            <a:ext cx="80021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00" b="1">
                <a:solidFill>
                  <a:srgbClr val="000099"/>
                </a:solidFill>
                <a:latin typeface="+mn-lt"/>
                <a:ea typeface="黑体" pitchFamily="2" charset="-122"/>
              </a:rPr>
              <a:t>IPv6</a:t>
            </a:r>
          </a:p>
          <a:p>
            <a:pPr algn="ctr"/>
            <a:r>
              <a:rPr kumimoji="1" lang="zh-CN" altLang="en-US" sz="1600" b="1">
                <a:solidFill>
                  <a:srgbClr val="000099"/>
                </a:solidFill>
                <a:latin typeface="+mn-lt"/>
                <a:ea typeface="黑体" pitchFamily="2" charset="-122"/>
              </a:rPr>
              <a:t>数据报</a:t>
            </a:r>
          </a:p>
        </p:txBody>
      </p:sp>
      <p:sp>
        <p:nvSpPr>
          <p:cNvPr id="668776" name="Line 104"/>
          <p:cNvSpPr>
            <a:spLocks noChangeShapeType="1"/>
          </p:cNvSpPr>
          <p:nvPr/>
        </p:nvSpPr>
        <p:spPr bwMode="auto">
          <a:xfrm flipV="1">
            <a:off x="7229855" y="2902113"/>
            <a:ext cx="971682" cy="58261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68777" name="Line 105"/>
          <p:cNvSpPr>
            <a:spLocks noChangeShapeType="1"/>
          </p:cNvSpPr>
          <p:nvPr/>
        </p:nvSpPr>
        <p:spPr bwMode="auto">
          <a:xfrm>
            <a:off x="7186859" y="4300702"/>
            <a:ext cx="971683" cy="231773"/>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68778" name="AutoShape 106"/>
          <p:cNvSpPr>
            <a:spLocks noChangeArrowheads="1"/>
          </p:cNvSpPr>
          <p:nvPr/>
        </p:nvSpPr>
        <p:spPr bwMode="auto">
          <a:xfrm>
            <a:off x="7113240" y="3803812"/>
            <a:ext cx="1088297" cy="228600"/>
          </a:xfrm>
          <a:prstGeom prst="rightArrow">
            <a:avLst>
              <a:gd name="adj1" fmla="val 50000"/>
              <a:gd name="adj2" fmla="val 9913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2" name="标题 1"/>
          <p:cNvSpPr>
            <a:spLocks noGrp="1"/>
          </p:cNvSpPr>
          <p:nvPr>
            <p:ph type="title"/>
          </p:nvPr>
        </p:nvSpPr>
        <p:spPr/>
        <p:txBody>
          <a:bodyPr/>
          <a:lstStyle/>
          <a:p>
            <a:pPr algn="ctr"/>
            <a:r>
              <a:rPr lang="zh-CN" altLang="zh-CN" dirty="0"/>
              <a:t>隧道技术</a:t>
            </a:r>
            <a:endParaRPr lang="zh-CN" altLang="en-US" dirty="0"/>
          </a:p>
        </p:txBody>
      </p:sp>
      <p:cxnSp>
        <p:nvCxnSpPr>
          <p:cNvPr id="4" name="直接连接符 3"/>
          <p:cNvCxnSpPr/>
          <p:nvPr/>
        </p:nvCxnSpPr>
        <p:spPr bwMode="auto">
          <a:xfrm>
            <a:off x="2649832" y="2204864"/>
            <a:ext cx="5022868" cy="0"/>
          </a:xfrm>
          <a:prstGeom prst="line">
            <a:avLst/>
          </a:prstGeom>
          <a:solidFill>
            <a:schemeClr val="accent1"/>
          </a:solidFill>
          <a:ln w="762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8715" name="Text Box 43"/>
          <p:cNvSpPr txBox="1">
            <a:spLocks noChangeArrowheads="1"/>
          </p:cNvSpPr>
          <p:nvPr/>
        </p:nvSpPr>
        <p:spPr bwMode="auto">
          <a:xfrm>
            <a:off x="4664968" y="1413497"/>
            <a:ext cx="12987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IPv4 </a:t>
            </a:r>
            <a:r>
              <a:rPr kumimoji="1" lang="zh-CN" altLang="en-US" sz="2000" b="1" dirty="0">
                <a:solidFill>
                  <a:srgbClr val="000099"/>
                </a:solidFill>
                <a:latin typeface="+mn-lt"/>
                <a:ea typeface="黑体" pitchFamily="2" charset="-122"/>
              </a:rPr>
              <a:t>网络</a:t>
            </a:r>
          </a:p>
        </p:txBody>
      </p:sp>
      <p:pic>
        <p:nvPicPr>
          <p:cNvPr id="668718" name="Picture 4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59024" y="1986186"/>
            <a:ext cx="564092"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68719" name="Picture 4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8818" y="1986186"/>
            <a:ext cx="564092"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68720" name="Picture 4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4718" y="1986186"/>
            <a:ext cx="564092"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668721" name="Picture 4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85252" y="1986186"/>
            <a:ext cx="564092"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668726" name="Text Box 54"/>
          <p:cNvSpPr txBox="1">
            <a:spLocks noChangeArrowheads="1"/>
          </p:cNvSpPr>
          <p:nvPr/>
        </p:nvSpPr>
        <p:spPr bwMode="auto">
          <a:xfrm>
            <a:off x="2432720" y="1679032"/>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rgbClr val="000099"/>
                </a:solidFill>
                <a:latin typeface="+mn-lt"/>
                <a:ea typeface="黑体" pitchFamily="2" charset="-122"/>
              </a:rPr>
              <a:t>B</a:t>
            </a:r>
          </a:p>
        </p:txBody>
      </p:sp>
      <p:sp>
        <p:nvSpPr>
          <p:cNvPr id="668727" name="Text Box 55"/>
          <p:cNvSpPr txBox="1">
            <a:spLocks noChangeArrowheads="1"/>
          </p:cNvSpPr>
          <p:nvPr/>
        </p:nvSpPr>
        <p:spPr bwMode="auto">
          <a:xfrm>
            <a:off x="4332826" y="1679032"/>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rgbClr val="000099"/>
                </a:solidFill>
                <a:latin typeface="+mn-lt"/>
                <a:ea typeface="黑体" pitchFamily="2" charset="-122"/>
              </a:rPr>
              <a:t>C</a:t>
            </a:r>
          </a:p>
        </p:txBody>
      </p:sp>
      <p:sp>
        <p:nvSpPr>
          <p:cNvPr id="668728" name="Text Box 56"/>
          <p:cNvSpPr txBox="1">
            <a:spLocks noChangeArrowheads="1"/>
          </p:cNvSpPr>
          <p:nvPr/>
        </p:nvSpPr>
        <p:spPr bwMode="auto">
          <a:xfrm>
            <a:off x="5817096" y="1679032"/>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rgbClr val="000099"/>
                </a:solidFill>
                <a:latin typeface="+mn-lt"/>
                <a:ea typeface="黑体" pitchFamily="2" charset="-122"/>
              </a:rPr>
              <a:t>D</a:t>
            </a:r>
          </a:p>
        </p:txBody>
      </p:sp>
      <p:sp>
        <p:nvSpPr>
          <p:cNvPr id="668729" name="Text Box 57"/>
          <p:cNvSpPr txBox="1">
            <a:spLocks noChangeArrowheads="1"/>
          </p:cNvSpPr>
          <p:nvPr/>
        </p:nvSpPr>
        <p:spPr bwMode="auto">
          <a:xfrm>
            <a:off x="7627209" y="1679032"/>
            <a:ext cx="3209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rgbClr val="000099"/>
                </a:solidFill>
                <a:latin typeface="+mn-lt"/>
                <a:ea typeface="黑体" pitchFamily="2" charset="-122"/>
              </a:rPr>
              <a:t>E</a:t>
            </a:r>
          </a:p>
        </p:txBody>
      </p:sp>
      <p:sp>
        <p:nvSpPr>
          <p:cNvPr id="668759" name="Text Box 87"/>
          <p:cNvSpPr txBox="1">
            <a:spLocks noChangeArrowheads="1"/>
          </p:cNvSpPr>
          <p:nvPr/>
        </p:nvSpPr>
        <p:spPr bwMode="auto">
          <a:xfrm>
            <a:off x="1928664" y="1124744"/>
            <a:ext cx="13099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C00000"/>
                </a:solidFill>
                <a:latin typeface="+mn-lt"/>
                <a:ea typeface="黑体" pitchFamily="2" charset="-122"/>
              </a:rPr>
              <a:t>双协议栈</a:t>
            </a:r>
          </a:p>
          <a:p>
            <a:pPr algn="ctr"/>
            <a:r>
              <a:rPr kumimoji="1" lang="en-US" altLang="zh-CN" sz="2000" b="1" dirty="0">
                <a:solidFill>
                  <a:srgbClr val="C00000"/>
                </a:solidFill>
                <a:latin typeface="+mn-lt"/>
                <a:ea typeface="黑体" pitchFamily="2" charset="-122"/>
              </a:rPr>
              <a:t>IPv6/IPv4</a:t>
            </a:r>
          </a:p>
        </p:txBody>
      </p:sp>
      <p:grpSp>
        <p:nvGrpSpPr>
          <p:cNvPr id="5" name="组合 4"/>
          <p:cNvGrpSpPr/>
          <p:nvPr/>
        </p:nvGrpSpPr>
        <p:grpSpPr>
          <a:xfrm>
            <a:off x="2583651" y="2420888"/>
            <a:ext cx="5242753" cy="3168352"/>
            <a:chOff x="2922487" y="2420888"/>
            <a:chExt cx="4622801" cy="2590800"/>
          </a:xfrm>
        </p:grpSpPr>
        <p:sp>
          <p:nvSpPr>
            <p:cNvPr id="113" name="Line 55"/>
            <p:cNvSpPr>
              <a:spLocks noChangeShapeType="1"/>
            </p:cNvSpPr>
            <p:nvPr/>
          </p:nvSpPr>
          <p:spPr bwMode="auto">
            <a:xfrm>
              <a:off x="2922487" y="2420888"/>
              <a:ext cx="0" cy="2590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14" name="Line 56"/>
            <p:cNvSpPr>
              <a:spLocks noChangeShapeType="1"/>
            </p:cNvSpPr>
            <p:nvPr/>
          </p:nvSpPr>
          <p:spPr bwMode="auto">
            <a:xfrm>
              <a:off x="7545288" y="2420888"/>
              <a:ext cx="0" cy="2590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grpSp>
      <p:sp>
        <p:nvSpPr>
          <p:cNvPr id="115" name="Line 70"/>
          <p:cNvSpPr>
            <a:spLocks noChangeShapeType="1"/>
          </p:cNvSpPr>
          <p:nvPr/>
        </p:nvSpPr>
        <p:spPr bwMode="auto">
          <a:xfrm>
            <a:off x="2598791" y="5274950"/>
            <a:ext cx="5162521" cy="0"/>
          </a:xfrm>
          <a:prstGeom prst="line">
            <a:avLst/>
          </a:prstGeom>
          <a:noFill/>
          <a:ln w="1905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668738" name="Text Box 66"/>
          <p:cNvSpPr txBox="1">
            <a:spLocks noChangeArrowheads="1"/>
          </p:cNvSpPr>
          <p:nvPr/>
        </p:nvSpPr>
        <p:spPr bwMode="auto">
          <a:xfrm>
            <a:off x="4664299" y="5058926"/>
            <a:ext cx="1240407" cy="400110"/>
          </a:xfrm>
          <a:prstGeom prst="rect">
            <a:avLst/>
          </a:prstGeom>
          <a:solidFill>
            <a:schemeClr val="bg1"/>
          </a:solidFill>
          <a:ln>
            <a:noFill/>
          </a:ln>
          <a:effectLst/>
        </p:spPr>
        <p:txBody>
          <a:bodyPr wrap="square">
            <a:spAutoFit/>
          </a:bodyPr>
          <a:lstStyle/>
          <a:p>
            <a:r>
              <a:rPr kumimoji="1" lang="en-US" altLang="zh-CN" sz="2000" b="1" dirty="0">
                <a:solidFill>
                  <a:srgbClr val="000099"/>
                </a:solidFill>
                <a:latin typeface="+mn-lt"/>
                <a:ea typeface="黑体" pitchFamily="2" charset="-122"/>
              </a:rPr>
              <a:t>IPv4</a:t>
            </a:r>
            <a:r>
              <a:rPr kumimoji="1" lang="zh-CN" altLang="en-US" sz="2000" b="1" dirty="0">
                <a:solidFill>
                  <a:srgbClr val="000099"/>
                </a:solidFill>
                <a:latin typeface="+mn-lt"/>
                <a:ea typeface="黑体" pitchFamily="2" charset="-122"/>
              </a:rPr>
              <a:t>网络 </a:t>
            </a:r>
          </a:p>
        </p:txBody>
      </p:sp>
      <p:sp>
        <p:nvSpPr>
          <p:cNvPr id="8" name="矩形 7"/>
          <p:cNvSpPr/>
          <p:nvPr/>
        </p:nvSpPr>
        <p:spPr>
          <a:xfrm>
            <a:off x="1855683" y="5631631"/>
            <a:ext cx="6569427" cy="461665"/>
          </a:xfrm>
          <a:prstGeom prst="rect">
            <a:avLst/>
          </a:prstGeom>
        </p:spPr>
        <p:txBody>
          <a:bodyPr wrap="square">
            <a:spAutoFit/>
          </a:bodyPr>
          <a:lstStyle/>
          <a:p>
            <a:pPr algn="ctr"/>
            <a:r>
              <a:rPr lang="zh-CN" altLang="zh-CN" sz="2400" b="1" dirty="0">
                <a:latin typeface="+mn-lt"/>
                <a:ea typeface="黑体" pitchFamily="2" charset="-122"/>
              </a:rPr>
              <a:t>使用隧道技术进行从</a:t>
            </a:r>
            <a:r>
              <a:rPr lang="en-US" altLang="zh-CN" sz="2400" b="1" dirty="0">
                <a:latin typeface="+mn-lt"/>
                <a:ea typeface="黑体" pitchFamily="2" charset="-122"/>
              </a:rPr>
              <a:t> IPv4 </a:t>
            </a:r>
            <a:r>
              <a:rPr lang="zh-CN" altLang="zh-CN" sz="2400" b="1" dirty="0">
                <a:latin typeface="+mn-lt"/>
                <a:ea typeface="黑体" pitchFamily="2" charset="-122"/>
              </a:rPr>
              <a:t>到</a:t>
            </a:r>
            <a:r>
              <a:rPr lang="en-US" altLang="zh-CN" sz="2400" b="1" dirty="0">
                <a:latin typeface="+mn-lt"/>
                <a:ea typeface="黑体" pitchFamily="2" charset="-122"/>
              </a:rPr>
              <a:t> IPv6 </a:t>
            </a:r>
            <a:r>
              <a:rPr lang="zh-CN" altLang="zh-CN" sz="2400" b="1" dirty="0">
                <a:latin typeface="+mn-lt"/>
                <a:ea typeface="黑体" pitchFamily="2" charset="-122"/>
              </a:rPr>
              <a:t>的过渡</a:t>
            </a:r>
            <a:endParaRPr lang="zh-CN" altLang="en-US" sz="2400" b="1" dirty="0">
              <a:latin typeface="+mn-lt"/>
              <a:ea typeface="黑体" pitchFamily="2" charset="-122"/>
            </a:endParaRPr>
          </a:p>
        </p:txBody>
      </p:sp>
    </p:spTree>
    <p:extLst>
      <p:ext uri="{BB962C8B-B14F-4D97-AF65-F5344CB8AC3E}">
        <p14:creationId xmlns:p14="http://schemas.microsoft.com/office/powerpoint/2010/main" val="18323484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4.6.4  ICMPv6</a:t>
            </a:r>
            <a:endParaRPr lang="zh-CN" altLang="en-US" dirty="0"/>
          </a:p>
        </p:txBody>
      </p:sp>
      <p:sp>
        <p:nvSpPr>
          <p:cNvPr id="4" name="内容占位符 3"/>
          <p:cNvSpPr>
            <a:spLocks noGrp="1"/>
          </p:cNvSpPr>
          <p:nvPr>
            <p:ph idx="1"/>
          </p:nvPr>
        </p:nvSpPr>
        <p:spPr/>
        <p:txBody>
          <a:bodyPr/>
          <a:lstStyle/>
          <a:p>
            <a:r>
              <a:rPr lang="en-US" altLang="zh-CN" dirty="0"/>
              <a:t>IPv6 </a:t>
            </a:r>
            <a:r>
              <a:rPr lang="zh-CN" altLang="zh-CN" dirty="0"/>
              <a:t>也不保证数据报的可靠交付，因为互联网中的路由器可能会丢弃数据报。</a:t>
            </a:r>
            <a:endParaRPr lang="en-US" altLang="zh-CN" dirty="0"/>
          </a:p>
          <a:p>
            <a:r>
              <a:rPr lang="zh-CN" altLang="zh-CN" dirty="0"/>
              <a:t>因此</a:t>
            </a:r>
            <a:r>
              <a:rPr lang="en-US" altLang="zh-CN" dirty="0"/>
              <a:t> IPv6 </a:t>
            </a:r>
            <a:r>
              <a:rPr lang="zh-CN" altLang="zh-CN" dirty="0"/>
              <a:t>也需要使用</a:t>
            </a:r>
            <a:r>
              <a:rPr lang="en-US" altLang="zh-CN" dirty="0"/>
              <a:t> ICMP </a:t>
            </a:r>
            <a:r>
              <a:rPr lang="zh-CN" altLang="zh-CN" dirty="0"/>
              <a:t>来反馈一些差错信息。新的版本称为</a:t>
            </a:r>
            <a:r>
              <a:rPr lang="en-US" altLang="zh-CN" dirty="0"/>
              <a:t> ICMPv6</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9226820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altLang="zh-CN" dirty="0"/>
              <a:t>4.6.4  ICMPv6</a:t>
            </a:r>
          </a:p>
        </p:txBody>
      </p:sp>
      <p:sp>
        <p:nvSpPr>
          <p:cNvPr id="669699" name="Rectangle 3"/>
          <p:cNvSpPr>
            <a:spLocks noGrp="1" noChangeArrowheads="1"/>
          </p:cNvSpPr>
          <p:nvPr>
            <p:ph idx="1"/>
          </p:nvPr>
        </p:nvSpPr>
        <p:spPr/>
        <p:txBody>
          <a:bodyPr/>
          <a:lstStyle/>
          <a:p>
            <a:r>
              <a:rPr lang="zh-CN" altLang="en-US" dirty="0"/>
              <a:t>地址解析协议 </a:t>
            </a:r>
            <a:r>
              <a:rPr lang="en-US" altLang="zh-CN" dirty="0"/>
              <a:t>ARP </a:t>
            </a:r>
            <a:r>
              <a:rPr lang="zh-CN" altLang="en-US" dirty="0"/>
              <a:t>和网际组管理协议 </a:t>
            </a:r>
            <a:r>
              <a:rPr lang="en-US" altLang="zh-CN" dirty="0"/>
              <a:t>IGMP </a:t>
            </a:r>
            <a:r>
              <a:rPr lang="zh-CN" altLang="en-US" dirty="0"/>
              <a:t>协议的功能都已被合并到 </a:t>
            </a:r>
            <a:r>
              <a:rPr lang="en-US" altLang="zh-CN" dirty="0"/>
              <a:t>ICMPv6 </a:t>
            </a:r>
            <a:r>
              <a:rPr lang="zh-CN" altLang="en-US" dirty="0"/>
              <a:t>中。 </a:t>
            </a:r>
          </a:p>
        </p:txBody>
      </p:sp>
      <p:sp>
        <p:nvSpPr>
          <p:cNvPr id="669700" name="Text Box 4"/>
          <p:cNvSpPr txBox="1">
            <a:spLocks noChangeArrowheads="1"/>
          </p:cNvSpPr>
          <p:nvPr/>
        </p:nvSpPr>
        <p:spPr bwMode="auto">
          <a:xfrm>
            <a:off x="1479568" y="4628653"/>
            <a:ext cx="269176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rgbClr val="000099"/>
                </a:solidFill>
                <a:latin typeface="+mn-lt"/>
                <a:ea typeface="黑体" pitchFamily="2" charset="-122"/>
              </a:rPr>
              <a:t>版本 </a:t>
            </a:r>
            <a:r>
              <a:rPr kumimoji="1" lang="en-US" altLang="zh-CN" sz="2400" b="1" dirty="0">
                <a:solidFill>
                  <a:srgbClr val="000099"/>
                </a:solidFill>
                <a:latin typeface="+mn-lt"/>
                <a:ea typeface="黑体" pitchFamily="2" charset="-122"/>
              </a:rPr>
              <a:t>4 </a:t>
            </a:r>
            <a:r>
              <a:rPr kumimoji="1" lang="zh-CN" altLang="en-US" sz="2400" b="1" dirty="0">
                <a:solidFill>
                  <a:srgbClr val="000099"/>
                </a:solidFill>
                <a:latin typeface="+mn-lt"/>
                <a:ea typeface="黑体" pitchFamily="2" charset="-122"/>
              </a:rPr>
              <a:t>中的网络层</a:t>
            </a:r>
          </a:p>
        </p:txBody>
      </p:sp>
      <p:sp>
        <p:nvSpPr>
          <p:cNvPr id="669702" name="Rectangle 6"/>
          <p:cNvSpPr>
            <a:spLocks noChangeArrowheads="1"/>
          </p:cNvSpPr>
          <p:nvPr/>
        </p:nvSpPr>
        <p:spPr bwMode="auto">
          <a:xfrm>
            <a:off x="698459" y="2564904"/>
            <a:ext cx="4182533" cy="1978025"/>
          </a:xfrm>
          <a:prstGeom prst="rect">
            <a:avLst/>
          </a:prstGeom>
          <a:solidFill>
            <a:srgbClr val="FFFF66"/>
          </a:solidFill>
          <a:ln w="9525">
            <a:solidFill>
              <a:schemeClr val="tx1"/>
            </a:solidFill>
            <a:miter lim="800000"/>
            <a:headEnd/>
            <a:tailEnd/>
          </a:ln>
          <a:effectLst/>
        </p:spPr>
        <p:txBody>
          <a:bodyPr wrap="none" anchor="ctr"/>
          <a:lstStyle/>
          <a:p>
            <a:pPr algn="ctr"/>
            <a:endParaRPr kumimoji="1" lang="zh-CN" altLang="zh-CN" sz="2400" b="1">
              <a:solidFill>
                <a:srgbClr val="000099"/>
              </a:solidFill>
              <a:latin typeface="+mn-lt"/>
              <a:ea typeface="黑体" pitchFamily="2" charset="-122"/>
            </a:endParaRPr>
          </a:p>
        </p:txBody>
      </p:sp>
      <p:sp>
        <p:nvSpPr>
          <p:cNvPr id="669703" name="Rectangle 7"/>
          <p:cNvSpPr>
            <a:spLocks noChangeArrowheads="1"/>
          </p:cNvSpPr>
          <p:nvPr/>
        </p:nvSpPr>
        <p:spPr bwMode="auto">
          <a:xfrm>
            <a:off x="786169" y="2653803"/>
            <a:ext cx="997479" cy="4873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99"/>
                </a:solidFill>
                <a:latin typeface="+mn-lt"/>
                <a:ea typeface="黑体" pitchFamily="2" charset="-122"/>
              </a:rPr>
              <a:t>ICMP</a:t>
            </a:r>
          </a:p>
        </p:txBody>
      </p:sp>
      <p:sp>
        <p:nvSpPr>
          <p:cNvPr id="669704" name="Text Box 8"/>
          <p:cNvSpPr txBox="1">
            <a:spLocks noChangeArrowheads="1"/>
          </p:cNvSpPr>
          <p:nvPr/>
        </p:nvSpPr>
        <p:spPr bwMode="auto">
          <a:xfrm>
            <a:off x="2476724" y="3404690"/>
            <a:ext cx="9236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99"/>
                </a:solidFill>
                <a:latin typeface="+mn-lt"/>
                <a:ea typeface="黑体" pitchFamily="2" charset="-122"/>
              </a:rPr>
              <a:t>IPv4</a:t>
            </a:r>
          </a:p>
        </p:txBody>
      </p:sp>
      <p:sp>
        <p:nvSpPr>
          <p:cNvPr id="669705" name="Rectangle 9"/>
          <p:cNvSpPr>
            <a:spLocks noChangeArrowheads="1"/>
          </p:cNvSpPr>
          <p:nvPr/>
        </p:nvSpPr>
        <p:spPr bwMode="auto">
          <a:xfrm>
            <a:off x="3885234" y="4053978"/>
            <a:ext cx="908050" cy="4889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99"/>
                </a:solidFill>
                <a:latin typeface="+mn-lt"/>
                <a:ea typeface="黑体" pitchFamily="2" charset="-122"/>
              </a:rPr>
              <a:t>ARP</a:t>
            </a:r>
          </a:p>
        </p:txBody>
      </p:sp>
      <p:sp>
        <p:nvSpPr>
          <p:cNvPr id="669706" name="Rectangle 10"/>
          <p:cNvSpPr>
            <a:spLocks noChangeArrowheads="1"/>
          </p:cNvSpPr>
          <p:nvPr/>
        </p:nvSpPr>
        <p:spPr bwMode="auto">
          <a:xfrm>
            <a:off x="1831802" y="2653803"/>
            <a:ext cx="995759" cy="4873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99"/>
                </a:solidFill>
                <a:latin typeface="+mn-lt"/>
                <a:ea typeface="黑体" pitchFamily="2" charset="-122"/>
              </a:rPr>
              <a:t>IGMP</a:t>
            </a:r>
          </a:p>
        </p:txBody>
      </p:sp>
      <p:sp>
        <p:nvSpPr>
          <p:cNvPr id="669707" name="Text Box 11"/>
          <p:cNvSpPr txBox="1">
            <a:spLocks noChangeArrowheads="1"/>
          </p:cNvSpPr>
          <p:nvPr/>
        </p:nvSpPr>
        <p:spPr bwMode="auto">
          <a:xfrm>
            <a:off x="6183205" y="4620715"/>
            <a:ext cx="269176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solidFill>
                  <a:srgbClr val="000099"/>
                </a:solidFill>
                <a:latin typeface="+mn-lt"/>
                <a:ea typeface="黑体" pitchFamily="2" charset="-122"/>
              </a:rPr>
              <a:t>版本 </a:t>
            </a:r>
            <a:r>
              <a:rPr kumimoji="1" lang="en-US" altLang="zh-CN" sz="2400" b="1" dirty="0">
                <a:solidFill>
                  <a:srgbClr val="000099"/>
                </a:solidFill>
                <a:latin typeface="+mn-lt"/>
                <a:ea typeface="黑体" pitchFamily="2" charset="-122"/>
              </a:rPr>
              <a:t>6 </a:t>
            </a:r>
            <a:r>
              <a:rPr kumimoji="1" lang="zh-CN" altLang="en-US" sz="2400" b="1" dirty="0">
                <a:solidFill>
                  <a:srgbClr val="000099"/>
                </a:solidFill>
                <a:latin typeface="+mn-lt"/>
                <a:ea typeface="黑体" pitchFamily="2" charset="-122"/>
              </a:rPr>
              <a:t>中的网络层</a:t>
            </a:r>
          </a:p>
        </p:txBody>
      </p:sp>
      <p:sp>
        <p:nvSpPr>
          <p:cNvPr id="669709" name="Rectangle 13"/>
          <p:cNvSpPr>
            <a:spLocks noChangeArrowheads="1"/>
          </p:cNvSpPr>
          <p:nvPr/>
        </p:nvSpPr>
        <p:spPr bwMode="auto">
          <a:xfrm>
            <a:off x="5313040" y="2564904"/>
            <a:ext cx="4182533" cy="1978025"/>
          </a:xfrm>
          <a:prstGeom prst="rect">
            <a:avLst/>
          </a:prstGeom>
          <a:solidFill>
            <a:srgbClr val="FF99FF"/>
          </a:solidFill>
          <a:ln w="9525">
            <a:solidFill>
              <a:schemeClr val="tx1"/>
            </a:solidFill>
            <a:miter lim="800000"/>
            <a:headEnd/>
            <a:tailEnd/>
          </a:ln>
          <a:effectLst/>
        </p:spPr>
        <p:txBody>
          <a:bodyPr wrap="none" anchor="ctr"/>
          <a:lstStyle/>
          <a:p>
            <a:pPr algn="ctr"/>
            <a:endParaRPr kumimoji="1" lang="zh-CN" altLang="zh-CN" sz="2400" b="1">
              <a:solidFill>
                <a:srgbClr val="000099"/>
              </a:solidFill>
              <a:latin typeface="+mn-lt"/>
              <a:ea typeface="黑体" pitchFamily="2" charset="-122"/>
            </a:endParaRPr>
          </a:p>
        </p:txBody>
      </p:sp>
      <p:sp>
        <p:nvSpPr>
          <p:cNvPr id="669710" name="Rectangle 14"/>
          <p:cNvSpPr>
            <a:spLocks noChangeArrowheads="1"/>
          </p:cNvSpPr>
          <p:nvPr/>
        </p:nvSpPr>
        <p:spPr bwMode="auto">
          <a:xfrm>
            <a:off x="5816939" y="2645866"/>
            <a:ext cx="1179777" cy="487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000099"/>
                </a:solidFill>
                <a:latin typeface="+mn-lt"/>
                <a:ea typeface="黑体" pitchFamily="2" charset="-122"/>
              </a:rPr>
              <a:t>ICMPv6</a:t>
            </a:r>
          </a:p>
        </p:txBody>
      </p:sp>
      <p:sp>
        <p:nvSpPr>
          <p:cNvPr id="669711" name="Text Box 15"/>
          <p:cNvSpPr txBox="1">
            <a:spLocks noChangeArrowheads="1"/>
          </p:cNvSpPr>
          <p:nvPr/>
        </p:nvSpPr>
        <p:spPr bwMode="auto">
          <a:xfrm>
            <a:off x="7091305" y="3396753"/>
            <a:ext cx="9236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000099"/>
                </a:solidFill>
                <a:latin typeface="+mn-lt"/>
                <a:ea typeface="黑体" pitchFamily="2" charset="-122"/>
              </a:rPr>
              <a:t>IPv6</a:t>
            </a:r>
          </a:p>
        </p:txBody>
      </p:sp>
      <p:sp>
        <p:nvSpPr>
          <p:cNvPr id="2" name="矩形 1"/>
          <p:cNvSpPr/>
          <p:nvPr/>
        </p:nvSpPr>
        <p:spPr>
          <a:xfrm>
            <a:off x="2456162" y="5229200"/>
            <a:ext cx="4993675" cy="461665"/>
          </a:xfrm>
          <a:prstGeom prst="rect">
            <a:avLst/>
          </a:prstGeom>
        </p:spPr>
        <p:txBody>
          <a:bodyPr wrap="square">
            <a:spAutoFit/>
          </a:bodyPr>
          <a:lstStyle/>
          <a:p>
            <a:pPr algn="ctr"/>
            <a:r>
              <a:rPr lang="zh-CN" altLang="zh-CN" sz="2400" b="1" dirty="0">
                <a:latin typeface="+mn-lt"/>
                <a:ea typeface="黑体" pitchFamily="2" charset="-122"/>
              </a:rPr>
              <a:t>新旧版本中的网络层的比较</a:t>
            </a:r>
            <a:endParaRPr lang="zh-CN" altLang="en-US" sz="2400" b="1" dirty="0">
              <a:latin typeface="+mn-lt"/>
              <a:ea typeface="黑体" pitchFamily="2" charset="-122"/>
            </a:endParaRPr>
          </a:p>
        </p:txBody>
      </p:sp>
    </p:spTree>
    <p:extLst>
      <p:ext uri="{BB962C8B-B14F-4D97-AF65-F5344CB8AC3E}">
        <p14:creationId xmlns:p14="http://schemas.microsoft.com/office/powerpoint/2010/main" val="22473801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2" name="Rectangle 4"/>
          <p:cNvSpPr>
            <a:spLocks noGrp="1" noChangeArrowheads="1"/>
          </p:cNvSpPr>
          <p:nvPr>
            <p:ph type="title"/>
          </p:nvPr>
        </p:nvSpPr>
        <p:spPr/>
        <p:txBody>
          <a:bodyPr/>
          <a:lstStyle/>
          <a:p>
            <a:pPr algn="ctr"/>
            <a:r>
              <a:rPr lang="en-US" altLang="zh-CN"/>
              <a:t>ICMPv6 </a:t>
            </a:r>
            <a:r>
              <a:rPr lang="zh-CN" altLang="en-US"/>
              <a:t>报文的分类</a:t>
            </a:r>
            <a:endParaRPr lang="zh-CN" altLang="en-US" sz="4800">
              <a:solidFill>
                <a:srgbClr val="0000CC"/>
              </a:solidFill>
              <a:latin typeface="黑体" pitchFamily="2" charset="-122"/>
            </a:endParaRPr>
          </a:p>
        </p:txBody>
      </p:sp>
      <p:sp>
        <p:nvSpPr>
          <p:cNvPr id="2" name="内容占位符 1"/>
          <p:cNvSpPr>
            <a:spLocks noGrp="1"/>
          </p:cNvSpPr>
          <p:nvPr>
            <p:ph idx="1"/>
          </p:nvPr>
        </p:nvSpPr>
        <p:spPr/>
        <p:txBody>
          <a:bodyPr/>
          <a:lstStyle/>
          <a:p>
            <a:r>
              <a:rPr lang="en-US" altLang="zh-CN" dirty="0"/>
              <a:t>ICMPv6 </a:t>
            </a:r>
            <a:r>
              <a:rPr lang="zh-CN" altLang="zh-CN" dirty="0"/>
              <a:t>是面向报文的协议，它利用报文来报告差错，获取信息，探测邻站或管理多播通信。</a:t>
            </a:r>
            <a:endParaRPr lang="en-US" altLang="zh-CN" dirty="0"/>
          </a:p>
          <a:p>
            <a:r>
              <a:rPr lang="en-US" altLang="zh-CN" dirty="0"/>
              <a:t>ICMPv6 </a:t>
            </a:r>
            <a:r>
              <a:rPr lang="zh-CN" altLang="zh-CN" dirty="0"/>
              <a:t>还增加了几个定义报文的功能及含义的其他协议。</a:t>
            </a:r>
            <a:endParaRPr lang="zh-CN" altLang="en-US" dirty="0"/>
          </a:p>
        </p:txBody>
      </p:sp>
      <p:sp>
        <p:nvSpPr>
          <p:cNvPr id="3" name="矩形 2"/>
          <p:cNvSpPr/>
          <p:nvPr/>
        </p:nvSpPr>
        <p:spPr>
          <a:xfrm>
            <a:off x="2812698" y="5805264"/>
            <a:ext cx="3940502" cy="461665"/>
          </a:xfrm>
          <a:prstGeom prst="rect">
            <a:avLst/>
          </a:prstGeom>
        </p:spPr>
        <p:txBody>
          <a:bodyPr wrap="square">
            <a:spAutoFit/>
          </a:bodyPr>
          <a:lstStyle/>
          <a:p>
            <a:pPr algn="ctr"/>
            <a:r>
              <a:rPr lang="en-US" altLang="zh-CN" sz="2400" b="1" dirty="0">
                <a:latin typeface="+mn-lt"/>
                <a:ea typeface="黑体" pitchFamily="2" charset="-122"/>
              </a:rPr>
              <a:t>ICMPv6 </a:t>
            </a:r>
            <a:r>
              <a:rPr lang="zh-CN" altLang="zh-CN" sz="2400" b="1" dirty="0">
                <a:latin typeface="+mn-lt"/>
                <a:ea typeface="黑体" pitchFamily="2" charset="-122"/>
              </a:rPr>
              <a:t>报文的分类</a:t>
            </a:r>
            <a:endParaRPr lang="zh-CN" altLang="en-US" sz="2400" b="1" dirty="0">
              <a:latin typeface="+mn-lt"/>
              <a:ea typeface="黑体" pitchFamily="2" charset="-122"/>
            </a:endParaRPr>
          </a:p>
        </p:txBody>
      </p:sp>
      <p:grpSp>
        <p:nvGrpSpPr>
          <p:cNvPr id="6" name="组合 5"/>
          <p:cNvGrpSpPr/>
          <p:nvPr/>
        </p:nvGrpSpPr>
        <p:grpSpPr>
          <a:xfrm>
            <a:off x="752962" y="3140968"/>
            <a:ext cx="8760116" cy="2590547"/>
            <a:chOff x="752962" y="3140968"/>
            <a:chExt cx="8760116" cy="2590547"/>
          </a:xfrm>
        </p:grpSpPr>
        <p:grpSp>
          <p:nvGrpSpPr>
            <p:cNvPr id="4" name="组合 3"/>
            <p:cNvGrpSpPr/>
            <p:nvPr/>
          </p:nvGrpSpPr>
          <p:grpSpPr>
            <a:xfrm>
              <a:off x="776536" y="3140968"/>
              <a:ext cx="8736542" cy="1977009"/>
              <a:chOff x="752962" y="3212976"/>
              <a:chExt cx="8736542" cy="2265041"/>
            </a:xfrm>
          </p:grpSpPr>
          <p:sp>
            <p:nvSpPr>
              <p:cNvPr id="979973" name="Rectangle 5"/>
              <p:cNvSpPr>
                <a:spLocks noChangeArrowheads="1"/>
              </p:cNvSpPr>
              <p:nvPr/>
            </p:nvSpPr>
            <p:spPr bwMode="auto">
              <a:xfrm>
                <a:off x="4034325" y="3212976"/>
                <a:ext cx="1730110" cy="568612"/>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dirty="0">
                    <a:solidFill>
                      <a:srgbClr val="000099"/>
                    </a:solidFill>
                    <a:latin typeface="+mn-lt"/>
                    <a:ea typeface="黑体" pitchFamily="2" charset="-122"/>
                  </a:rPr>
                  <a:t>ICMPv6 </a:t>
                </a:r>
                <a:r>
                  <a:rPr kumimoji="1" lang="zh-CN" altLang="en-US" sz="2000" b="1" dirty="0">
                    <a:solidFill>
                      <a:srgbClr val="000099"/>
                    </a:solidFill>
                    <a:latin typeface="+mn-lt"/>
                    <a:ea typeface="黑体" pitchFamily="2" charset="-122"/>
                  </a:rPr>
                  <a:t>报文</a:t>
                </a:r>
              </a:p>
            </p:txBody>
          </p:sp>
          <p:sp>
            <p:nvSpPr>
              <p:cNvPr id="979974" name="Rectangle 6"/>
              <p:cNvSpPr>
                <a:spLocks noChangeArrowheads="1"/>
              </p:cNvSpPr>
              <p:nvPr/>
            </p:nvSpPr>
            <p:spPr bwMode="auto">
              <a:xfrm>
                <a:off x="752962" y="4435637"/>
                <a:ext cx="1638962" cy="577539"/>
              </a:xfrm>
              <a:prstGeom prst="rect">
                <a:avLst/>
              </a:prstGeom>
              <a:solidFill>
                <a:srgbClr val="FFFF66"/>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99"/>
                    </a:solidFill>
                    <a:latin typeface="+mn-lt"/>
                    <a:ea typeface="黑体" pitchFamily="2" charset="-122"/>
                  </a:rPr>
                  <a:t>差错报文</a:t>
                </a:r>
              </a:p>
            </p:txBody>
          </p:sp>
          <p:sp>
            <p:nvSpPr>
              <p:cNvPr id="979975" name="Rectangle 7"/>
              <p:cNvSpPr>
                <a:spLocks noChangeArrowheads="1"/>
              </p:cNvSpPr>
              <p:nvPr/>
            </p:nvSpPr>
            <p:spPr bwMode="auto">
              <a:xfrm>
                <a:off x="7305369" y="4435637"/>
                <a:ext cx="2184135" cy="577539"/>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99"/>
                    </a:solidFill>
                    <a:latin typeface="+mn-lt"/>
                    <a:ea typeface="黑体" pitchFamily="2" charset="-122"/>
                  </a:rPr>
                  <a:t>组成员关系报文</a:t>
                </a:r>
              </a:p>
            </p:txBody>
          </p:sp>
          <p:sp>
            <p:nvSpPr>
              <p:cNvPr id="979976" name="Rectangle 8"/>
              <p:cNvSpPr>
                <a:spLocks noChangeArrowheads="1"/>
              </p:cNvSpPr>
              <p:nvPr/>
            </p:nvSpPr>
            <p:spPr bwMode="auto">
              <a:xfrm>
                <a:off x="5043843" y="4435637"/>
                <a:ext cx="1871133" cy="577539"/>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99"/>
                    </a:solidFill>
                    <a:latin typeface="+mn-lt"/>
                    <a:ea typeface="黑体" pitchFamily="2" charset="-122"/>
                  </a:rPr>
                  <a:t>邻站发现报文</a:t>
                </a:r>
              </a:p>
            </p:txBody>
          </p:sp>
          <p:sp>
            <p:nvSpPr>
              <p:cNvPr id="979977" name="Rectangle 9"/>
              <p:cNvSpPr>
                <a:spLocks noChangeArrowheads="1"/>
              </p:cNvSpPr>
              <p:nvPr/>
            </p:nvSpPr>
            <p:spPr bwMode="auto">
              <a:xfrm>
                <a:off x="2969775" y="4435637"/>
                <a:ext cx="1638961" cy="577539"/>
              </a:xfrm>
              <a:prstGeom prst="rect">
                <a:avLst/>
              </a:prstGeom>
              <a:solidFill>
                <a:srgbClr val="FFFF66"/>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zh-CN" altLang="en-US" sz="2000" b="1">
                    <a:solidFill>
                      <a:srgbClr val="000099"/>
                    </a:solidFill>
                    <a:latin typeface="+mn-lt"/>
                    <a:ea typeface="黑体" pitchFamily="2" charset="-122"/>
                  </a:rPr>
                  <a:t>信息报文</a:t>
                </a:r>
              </a:p>
            </p:txBody>
          </p:sp>
          <p:sp>
            <p:nvSpPr>
              <p:cNvPr id="979978" name="Freeform 10"/>
              <p:cNvSpPr>
                <a:spLocks/>
              </p:cNvSpPr>
              <p:nvPr/>
            </p:nvSpPr>
            <p:spPr bwMode="auto">
              <a:xfrm>
                <a:off x="1573304" y="4108613"/>
                <a:ext cx="6836171" cy="327025"/>
              </a:xfrm>
              <a:custGeom>
                <a:avLst/>
                <a:gdLst>
                  <a:gd name="T0" fmla="*/ 0 w 3311"/>
                  <a:gd name="T1" fmla="*/ 136 h 136"/>
                  <a:gd name="T2" fmla="*/ 0 w 3311"/>
                  <a:gd name="T3" fmla="*/ 0 h 136"/>
                  <a:gd name="T4" fmla="*/ 3311 w 3311"/>
                  <a:gd name="T5" fmla="*/ 0 h 136"/>
                  <a:gd name="T6" fmla="*/ 3311 w 3311"/>
                  <a:gd name="T7" fmla="*/ 136 h 136"/>
                </a:gdLst>
                <a:ahLst/>
                <a:cxnLst>
                  <a:cxn ang="0">
                    <a:pos x="T0" y="T1"/>
                  </a:cxn>
                  <a:cxn ang="0">
                    <a:pos x="T2" y="T3"/>
                  </a:cxn>
                  <a:cxn ang="0">
                    <a:pos x="T4" y="T5"/>
                  </a:cxn>
                  <a:cxn ang="0">
                    <a:pos x="T6" y="T7"/>
                  </a:cxn>
                </a:cxnLst>
                <a:rect l="0" t="0" r="r" b="b"/>
                <a:pathLst>
                  <a:path w="3311" h="136">
                    <a:moveTo>
                      <a:pt x="0" y="136"/>
                    </a:moveTo>
                    <a:lnTo>
                      <a:pt x="0" y="0"/>
                    </a:lnTo>
                    <a:lnTo>
                      <a:pt x="3311" y="0"/>
                    </a:lnTo>
                    <a:lnTo>
                      <a:pt x="3311" y="136"/>
                    </a:ln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979979" name="Line 11"/>
              <p:cNvSpPr>
                <a:spLocks noChangeShapeType="1"/>
              </p:cNvSpPr>
              <p:nvPr/>
            </p:nvSpPr>
            <p:spPr bwMode="auto">
              <a:xfrm>
                <a:off x="3784955" y="4108613"/>
                <a:ext cx="0" cy="3270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979980" name="Line 12"/>
              <p:cNvSpPr>
                <a:spLocks noChangeShapeType="1"/>
              </p:cNvSpPr>
              <p:nvPr/>
            </p:nvSpPr>
            <p:spPr bwMode="auto">
              <a:xfrm>
                <a:off x="6039602" y="4108613"/>
                <a:ext cx="0" cy="3270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979981" name="Line 13"/>
              <p:cNvSpPr>
                <a:spLocks noChangeShapeType="1"/>
              </p:cNvSpPr>
              <p:nvPr/>
            </p:nvSpPr>
            <p:spPr bwMode="auto">
              <a:xfrm>
                <a:off x="4907979" y="3781588"/>
                <a:ext cx="0" cy="3270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979982" name="Text Box 14"/>
              <p:cNvSpPr txBox="1">
                <a:spLocks noChangeArrowheads="1"/>
              </p:cNvSpPr>
              <p:nvPr/>
            </p:nvSpPr>
            <p:spPr bwMode="auto">
              <a:xfrm>
                <a:off x="5372592" y="5016352"/>
                <a:ext cx="1334020"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b="1" dirty="0">
                    <a:solidFill>
                      <a:srgbClr val="000099"/>
                    </a:solidFill>
                    <a:latin typeface="+mn-lt"/>
                    <a:ea typeface="黑体" pitchFamily="2" charset="-122"/>
                  </a:rPr>
                  <a:t>ND </a:t>
                </a:r>
                <a:r>
                  <a:rPr kumimoji="1" lang="zh-CN" altLang="en-US" sz="2400" b="1" dirty="0">
                    <a:solidFill>
                      <a:srgbClr val="000099"/>
                    </a:solidFill>
                    <a:latin typeface="+mn-lt"/>
                    <a:ea typeface="黑体" pitchFamily="2" charset="-122"/>
                  </a:rPr>
                  <a:t>协议</a:t>
                </a:r>
              </a:p>
            </p:txBody>
          </p:sp>
          <p:sp>
            <p:nvSpPr>
              <p:cNvPr id="979983" name="Text Box 15"/>
              <p:cNvSpPr txBox="1">
                <a:spLocks noChangeArrowheads="1"/>
              </p:cNvSpPr>
              <p:nvPr/>
            </p:nvSpPr>
            <p:spPr bwMode="auto">
              <a:xfrm>
                <a:off x="7669694" y="5013176"/>
                <a:ext cx="155523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b="1">
                    <a:solidFill>
                      <a:srgbClr val="000099"/>
                    </a:solidFill>
                    <a:latin typeface="+mn-lt"/>
                    <a:ea typeface="黑体" pitchFamily="2" charset="-122"/>
                  </a:rPr>
                  <a:t>MLD </a:t>
                </a:r>
                <a:r>
                  <a:rPr kumimoji="1" lang="zh-CN" altLang="en-US" sz="2400" b="1">
                    <a:solidFill>
                      <a:srgbClr val="000099"/>
                    </a:solidFill>
                    <a:latin typeface="+mn-lt"/>
                    <a:ea typeface="黑体" pitchFamily="2" charset="-122"/>
                  </a:rPr>
                  <a:t>协议</a:t>
                </a:r>
              </a:p>
            </p:txBody>
          </p:sp>
        </p:grpSp>
        <p:sp>
          <p:nvSpPr>
            <p:cNvPr id="5" name="矩形 4"/>
            <p:cNvSpPr/>
            <p:nvPr/>
          </p:nvSpPr>
          <p:spPr>
            <a:xfrm>
              <a:off x="752962" y="5085184"/>
              <a:ext cx="5453737" cy="646331"/>
            </a:xfrm>
            <a:prstGeom prst="rect">
              <a:avLst/>
            </a:prstGeom>
          </p:spPr>
          <p:txBody>
            <a:bodyPr wrap="none">
              <a:spAutoFit/>
            </a:bodyPr>
            <a:lstStyle/>
            <a:p>
              <a:r>
                <a:rPr lang="en-US" altLang="zh-CN" b="1" dirty="0">
                  <a:solidFill>
                    <a:srgbClr val="000099"/>
                  </a:solidFill>
                  <a:latin typeface="+mn-lt"/>
                  <a:ea typeface="黑体" pitchFamily="2" charset="-122"/>
                </a:rPr>
                <a:t>ND (Neighbor-Discovery)</a:t>
              </a:r>
              <a:r>
                <a:rPr lang="zh-CN" altLang="en-US" b="1" dirty="0">
                  <a:solidFill>
                    <a:srgbClr val="000099"/>
                  </a:solidFill>
                  <a:latin typeface="+mn-lt"/>
                  <a:ea typeface="黑体" pitchFamily="2" charset="-122"/>
                </a:rPr>
                <a:t>：</a:t>
              </a:r>
              <a:r>
                <a:rPr lang="zh-CN" altLang="zh-CN" b="1" dirty="0">
                  <a:solidFill>
                    <a:srgbClr val="000099"/>
                  </a:solidFill>
                  <a:latin typeface="+mn-lt"/>
                  <a:ea typeface="黑体" pitchFamily="2" charset="-122"/>
                </a:rPr>
                <a:t>邻站发现</a:t>
              </a:r>
              <a:endParaRPr lang="en-US" altLang="zh-CN" b="1" dirty="0">
                <a:solidFill>
                  <a:srgbClr val="000099"/>
                </a:solidFill>
                <a:latin typeface="+mn-lt"/>
                <a:ea typeface="黑体" pitchFamily="2" charset="-122"/>
              </a:endParaRPr>
            </a:p>
            <a:p>
              <a:r>
                <a:rPr lang="en-US" altLang="zh-CN" b="1" dirty="0">
                  <a:solidFill>
                    <a:srgbClr val="000099"/>
                  </a:solidFill>
                  <a:latin typeface="+mn-lt"/>
                  <a:ea typeface="黑体" pitchFamily="2" charset="-122"/>
                </a:rPr>
                <a:t>MLD (Multicast Listener Delivery)</a:t>
              </a:r>
              <a:r>
                <a:rPr lang="zh-CN" altLang="en-US" b="1" dirty="0">
                  <a:solidFill>
                    <a:srgbClr val="000099"/>
                  </a:solidFill>
                  <a:latin typeface="+mn-lt"/>
                  <a:ea typeface="黑体" pitchFamily="2" charset="-122"/>
                </a:rPr>
                <a:t>：</a:t>
              </a:r>
              <a:r>
                <a:rPr lang="zh-CN" altLang="zh-CN" b="1" dirty="0">
                  <a:solidFill>
                    <a:srgbClr val="000099"/>
                  </a:solidFill>
                  <a:latin typeface="+mn-lt"/>
                  <a:ea typeface="黑体" pitchFamily="2" charset="-122"/>
                </a:rPr>
                <a:t>多播听众交付</a:t>
              </a:r>
              <a:endParaRPr lang="zh-CN" altLang="en-US" b="1" dirty="0">
                <a:solidFill>
                  <a:srgbClr val="000099"/>
                </a:solidFill>
                <a:latin typeface="+mn-lt"/>
                <a:ea typeface="黑体" pitchFamily="2" charset="-122"/>
              </a:endParaRPr>
            </a:p>
          </p:txBody>
        </p:sp>
      </p:grpSp>
    </p:spTree>
    <p:extLst>
      <p:ext uri="{BB962C8B-B14F-4D97-AF65-F5344CB8AC3E}">
        <p14:creationId xmlns:p14="http://schemas.microsoft.com/office/powerpoint/2010/main" val="3776922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a:latin typeface="+mn-lt"/>
              </a:rPr>
              <a:t>第 </a:t>
            </a:r>
            <a:r>
              <a:rPr lang="en-US" altLang="zh-CN" dirty="0">
                <a:latin typeface="+mn-lt"/>
              </a:rPr>
              <a:t>4 </a:t>
            </a:r>
            <a:r>
              <a:rPr lang="zh-CN" altLang="en-US" dirty="0">
                <a:latin typeface="+mn-lt"/>
              </a:rPr>
              <a:t>章  网络层</a:t>
            </a:r>
          </a:p>
        </p:txBody>
      </p:sp>
      <p:sp>
        <p:nvSpPr>
          <p:cNvPr id="2051" name="Rectangle 3"/>
          <p:cNvSpPr>
            <a:spLocks noGrp="1" noChangeArrowheads="1"/>
          </p:cNvSpPr>
          <p:nvPr>
            <p:ph type="subTitle" idx="1"/>
          </p:nvPr>
        </p:nvSpPr>
        <p:spPr/>
        <p:txBody>
          <a:bodyPr/>
          <a:lstStyle/>
          <a:p>
            <a:endParaRPr lang="en-US" altLang="zh-CN" dirty="0">
              <a:ea typeface="宋体" pitchFamily="2" charset="-122"/>
            </a:endParaRPr>
          </a:p>
          <a:p>
            <a:r>
              <a:rPr lang="en-US" altLang="zh-CN" dirty="0">
                <a:ea typeface="宋体" pitchFamily="2" charset="-122"/>
              </a:rPr>
              <a:t>IPv4</a:t>
            </a:r>
            <a:r>
              <a:rPr lang="zh-CN" altLang="en-US" dirty="0">
                <a:ea typeface="宋体" pitchFamily="2" charset="-122"/>
              </a:rPr>
              <a:t>报文格式</a:t>
            </a:r>
            <a:endParaRPr lang="en-US" altLang="zh-CN" dirty="0">
              <a:ea typeface="宋体" pitchFamily="2" charset="-122"/>
            </a:endParaRPr>
          </a:p>
        </p:txBody>
      </p:sp>
    </p:spTree>
    <p:extLst>
      <p:ext uri="{BB962C8B-B14F-4D97-AF65-F5344CB8AC3E}">
        <p14:creationId xmlns:p14="http://schemas.microsoft.com/office/powerpoint/2010/main" val="3783237141"/>
      </p:ext>
    </p:extLst>
  </p:cSld>
  <p:clrMapOvr>
    <a:masterClrMapping/>
  </p:clrMapOvr>
  <p:transition spd="med">
    <p:fade/>
  </p:transition>
</p:sld>
</file>

<file path=ppt/theme/theme1.xml><?xml version="1.0" encoding="utf-8"?>
<a:theme xmlns:a="http://schemas.openxmlformats.org/drawingml/2006/main" name="CN(myzh)Ic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397</TotalTime>
  <Words>6968</Words>
  <Application>Microsoft Office PowerPoint</Application>
  <PresentationFormat>A4 纸张(210x297 毫米)</PresentationFormat>
  <Paragraphs>1438</Paragraphs>
  <Slides>87</Slides>
  <Notes>64</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87</vt:i4>
      </vt:variant>
    </vt:vector>
  </HeadingPairs>
  <TitlesOfParts>
    <vt:vector size="95" baseType="lpstr">
      <vt:lpstr>黑体</vt:lpstr>
      <vt:lpstr>宋体</vt:lpstr>
      <vt:lpstr>Arial</vt:lpstr>
      <vt:lpstr>Symbol</vt:lpstr>
      <vt:lpstr>Times New Roman</vt:lpstr>
      <vt:lpstr>Wingdings</vt:lpstr>
      <vt:lpstr>CN(myzh)Icon</vt:lpstr>
      <vt:lpstr>Visio</vt:lpstr>
      <vt:lpstr>第 4 章  网络层</vt:lpstr>
      <vt:lpstr>PowerPoint 演示文稿</vt:lpstr>
      <vt:lpstr>ARP 高速缓存的作用</vt:lpstr>
      <vt:lpstr>应当注意的问题</vt:lpstr>
      <vt:lpstr>应当注意的问题（续）</vt:lpstr>
      <vt:lpstr>使用 ARP 的四种典型情况 </vt:lpstr>
      <vt:lpstr>使用 ARP 的四种典型情况 </vt:lpstr>
      <vt:lpstr>什么？我们不直接使用硬件地址进行通信？ </vt:lpstr>
      <vt:lpstr>第 4 章  网络层</vt:lpstr>
      <vt:lpstr>4.2.5  IP 数据报的格式 </vt:lpstr>
      <vt:lpstr>PowerPoint 演示文稿</vt:lpstr>
      <vt:lpstr>PowerPoint 演示文稿</vt:lpstr>
      <vt:lpstr>PowerPoint 演示文稿</vt:lpstr>
      <vt:lpstr>1.  IP 数据报首部的固定部分中的各字段 </vt:lpstr>
      <vt:lpstr>1.  IP 数据报首部的固定部分中的各字段 </vt:lpstr>
      <vt:lpstr>1.  IP 数据报首部的固定部分中的各字段 </vt:lpstr>
      <vt:lpstr>1.  IP 数据报首部的固定部分中的各字段 </vt:lpstr>
      <vt:lpstr>1.  IP 数据报首部的固定部分中的各字段 </vt:lpstr>
      <vt:lpstr>1.  IP 数据报首部的固定部分中的各字段 </vt:lpstr>
      <vt:lpstr>1.  IP 数据报首部的固定部分中的各字段 </vt:lpstr>
      <vt:lpstr>【例4-1】 IP 数据报分片</vt:lpstr>
      <vt:lpstr>【例4-1】 IP 数据报分片</vt:lpstr>
      <vt:lpstr>【例4-1】 IP 数据报分片</vt:lpstr>
      <vt:lpstr>1.  IP 数据报首部的固定部分中的各字段 </vt:lpstr>
      <vt:lpstr>1.  IP 数据报首部的固定部分中的各字段 </vt:lpstr>
      <vt:lpstr>PowerPoint 演示文稿</vt:lpstr>
      <vt:lpstr>1.  IP 数据报首部的固定部分中的各字段 </vt:lpstr>
      <vt:lpstr>PowerPoint 演示文稿</vt:lpstr>
      <vt:lpstr>1.  IP 数据报首部的固定部分中的各字段 </vt:lpstr>
      <vt:lpstr>2.  IP 数据报首部的可变部分 </vt:lpstr>
      <vt:lpstr>第 4 章  网络层</vt:lpstr>
      <vt:lpstr>PowerPoint 演示文稿</vt:lpstr>
      <vt:lpstr>4.2.6  IP 层转发分组的流程 </vt:lpstr>
      <vt:lpstr>PowerPoint 演示文稿</vt:lpstr>
      <vt:lpstr>查找路由表</vt:lpstr>
      <vt:lpstr>特定主机路由 </vt:lpstr>
      <vt:lpstr>默认路由 (default route)</vt:lpstr>
      <vt:lpstr>默认路由举例</vt:lpstr>
      <vt:lpstr>必须强调指出 </vt:lpstr>
      <vt:lpstr>路由器分组转发算法 </vt:lpstr>
      <vt:lpstr>关于路由表</vt:lpstr>
      <vt:lpstr>第 4 章  网络层</vt:lpstr>
      <vt:lpstr>4.4  网际控制报文协议ICMP</vt:lpstr>
      <vt:lpstr>ICMP 报文的格式 </vt:lpstr>
      <vt:lpstr>4.4.1  ICMP 报文的种类</vt:lpstr>
      <vt:lpstr>ICMP 差错报告报文共有 4 种 </vt:lpstr>
      <vt:lpstr>ICMP 差错报告报文的数据字段的内容 </vt:lpstr>
      <vt:lpstr>不应发送 ICMP 差错报告报文的几种情况 </vt:lpstr>
      <vt:lpstr>ICMP 询问报文有两种 </vt:lpstr>
      <vt:lpstr>4.4.2  ICMP的应用举例</vt:lpstr>
      <vt:lpstr>PING 的应用举例</vt:lpstr>
      <vt:lpstr>4.4.2  ICMP的应用举例</vt:lpstr>
      <vt:lpstr>4.4.2  ICMP的应用举例</vt:lpstr>
      <vt:lpstr>4.6  IPv6</vt:lpstr>
      <vt:lpstr>4.6  IPv6</vt:lpstr>
      <vt:lpstr>4.6.1  IPv6 的基本首部</vt:lpstr>
      <vt:lpstr>4.6.1  IPv6 的基本首部</vt:lpstr>
      <vt:lpstr>IPv6 数据报的一般形式</vt:lpstr>
      <vt:lpstr>IPv6 数据报的基本首部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IPv6 的扩展首部</vt:lpstr>
      <vt:lpstr>六种扩展首部 </vt:lpstr>
      <vt:lpstr>4.6.2  IPv6 的地址</vt:lpstr>
      <vt:lpstr>结点与接口</vt:lpstr>
      <vt:lpstr>冒号十六进制记法</vt:lpstr>
      <vt:lpstr>零压缩</vt:lpstr>
      <vt:lpstr>点分十进制记法的后缀 </vt:lpstr>
      <vt:lpstr>IPv6 地址分类</vt:lpstr>
      <vt:lpstr>IPv6 地址分类</vt:lpstr>
      <vt:lpstr>IPv6 地址分类</vt:lpstr>
      <vt:lpstr>IPv6 地址分类</vt:lpstr>
      <vt:lpstr>4.6.3  从 IPv4 向 IPv6 过渡</vt:lpstr>
      <vt:lpstr>双协议栈</vt:lpstr>
      <vt:lpstr>双协议栈</vt:lpstr>
      <vt:lpstr>隧道技术</vt:lpstr>
      <vt:lpstr>隧道技术</vt:lpstr>
      <vt:lpstr>4.6.4  ICMPv6</vt:lpstr>
      <vt:lpstr>4.6.4  ICMPv6</vt:lpstr>
      <vt:lpstr>ICMPv6 报文的分类</vt:lpstr>
    </vt:vector>
  </TitlesOfParts>
  <Manager/>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subject/>
  <dc:creator>920</dc:creator>
  <cp:keywords/>
  <dc:description/>
  <cp:lastModifiedBy>luohb@buaa.edu.cn</cp:lastModifiedBy>
  <cp:revision>27</cp:revision>
  <dcterms:created xsi:type="dcterms:W3CDTF">2016-10-04T02:36:21Z</dcterms:created>
  <dcterms:modified xsi:type="dcterms:W3CDTF">2018-03-28T13:43:20Z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