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73"/>
  </p:notesMasterIdLst>
  <p:handoutMasterIdLst>
    <p:handoutMasterId r:id="rId74"/>
  </p:handoutMasterIdLst>
  <p:sldIdLst>
    <p:sldId id="1025" r:id="rId2"/>
    <p:sldId id="747" r:id="rId3"/>
    <p:sldId id="753" r:id="rId4"/>
    <p:sldId id="752" r:id="rId5"/>
    <p:sldId id="754" r:id="rId6"/>
    <p:sldId id="755" r:id="rId7"/>
    <p:sldId id="758" r:id="rId8"/>
    <p:sldId id="760" r:id="rId9"/>
    <p:sldId id="761" r:id="rId10"/>
    <p:sldId id="762" r:id="rId11"/>
    <p:sldId id="763" r:id="rId12"/>
    <p:sldId id="764" r:id="rId13"/>
    <p:sldId id="765" r:id="rId14"/>
    <p:sldId id="766" r:id="rId15"/>
    <p:sldId id="767" r:id="rId16"/>
    <p:sldId id="768" r:id="rId17"/>
    <p:sldId id="769" r:id="rId18"/>
    <p:sldId id="770" r:id="rId19"/>
    <p:sldId id="771" r:id="rId20"/>
    <p:sldId id="772" r:id="rId21"/>
    <p:sldId id="773" r:id="rId22"/>
    <p:sldId id="774" r:id="rId23"/>
    <p:sldId id="775" r:id="rId24"/>
    <p:sldId id="776" r:id="rId25"/>
    <p:sldId id="777" r:id="rId26"/>
    <p:sldId id="778" r:id="rId27"/>
    <p:sldId id="779" r:id="rId28"/>
    <p:sldId id="780" r:id="rId29"/>
    <p:sldId id="781" r:id="rId30"/>
    <p:sldId id="782" r:id="rId31"/>
    <p:sldId id="783" r:id="rId32"/>
    <p:sldId id="784" r:id="rId33"/>
    <p:sldId id="785" r:id="rId34"/>
    <p:sldId id="786" r:id="rId35"/>
    <p:sldId id="787" r:id="rId36"/>
    <p:sldId id="788" r:id="rId37"/>
    <p:sldId id="789" r:id="rId38"/>
    <p:sldId id="790" r:id="rId39"/>
    <p:sldId id="791" r:id="rId40"/>
    <p:sldId id="792" r:id="rId41"/>
    <p:sldId id="793" r:id="rId42"/>
    <p:sldId id="794" r:id="rId43"/>
    <p:sldId id="795" r:id="rId44"/>
    <p:sldId id="796" r:id="rId45"/>
    <p:sldId id="797" r:id="rId46"/>
    <p:sldId id="798" r:id="rId47"/>
    <p:sldId id="799" r:id="rId48"/>
    <p:sldId id="800" r:id="rId49"/>
    <p:sldId id="801" r:id="rId50"/>
    <p:sldId id="802" r:id="rId51"/>
    <p:sldId id="803" r:id="rId52"/>
    <p:sldId id="804" r:id="rId53"/>
    <p:sldId id="805" r:id="rId54"/>
    <p:sldId id="806" r:id="rId55"/>
    <p:sldId id="807" r:id="rId56"/>
    <p:sldId id="808" r:id="rId57"/>
    <p:sldId id="809" r:id="rId58"/>
    <p:sldId id="810" r:id="rId59"/>
    <p:sldId id="811" r:id="rId60"/>
    <p:sldId id="812" r:id="rId61"/>
    <p:sldId id="813" r:id="rId62"/>
    <p:sldId id="814" r:id="rId63"/>
    <p:sldId id="815" r:id="rId64"/>
    <p:sldId id="816" r:id="rId65"/>
    <p:sldId id="817" r:id="rId66"/>
    <p:sldId id="818" r:id="rId67"/>
    <p:sldId id="819" r:id="rId68"/>
    <p:sldId id="820" r:id="rId69"/>
    <p:sldId id="821" r:id="rId70"/>
    <p:sldId id="822" r:id="rId71"/>
    <p:sldId id="823" r:id="rId72"/>
  </p:sldIdLst>
  <p:sldSz cx="9906000" cy="6858000" type="A4"/>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120">
          <p15:clr>
            <a:srgbClr val="A4A3A4"/>
          </p15:clr>
        </p15:guide>
      </p15:sldGuideLst>
    </p:ext>
    <p:ext uri="{2D200454-40CA-4A62-9FC3-DE9A4176ACB9}">
      <p15:notesGuideLst xmlns:p15="http://schemas.microsoft.com/office/powerpoint/2012/main" xmlns="">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0000FF"/>
    <a:srgbClr val="6699FF"/>
    <a:srgbClr val="000099"/>
    <a:srgbClr val="0000CC"/>
    <a:srgbClr val="000066"/>
    <a:srgbClr val="FF66FF"/>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51" autoAdjust="0"/>
    <p:restoredTop sz="94690" autoAdjust="0"/>
  </p:normalViewPr>
  <p:slideViewPr>
    <p:cSldViewPr>
      <p:cViewPr varScale="1">
        <p:scale>
          <a:sx n="79" d="100"/>
          <a:sy n="79" d="100"/>
        </p:scale>
        <p:origin x="-1075" y="-77"/>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E4C64EE1-592A-45A9-9E8D-8A110C604C90}" type="slidenum">
              <a:rPr lang="zh-CN" altLang="en-US"/>
              <a:pPr/>
              <a:t>‹#›</a:t>
            </a:fld>
            <a:endParaRPr lang="en-US" altLang="zh-CN"/>
          </a:p>
        </p:txBody>
      </p:sp>
    </p:spTree>
    <p:extLst>
      <p:ext uri="{BB962C8B-B14F-4D97-AF65-F5344CB8AC3E}">
        <p14:creationId xmlns:p14="http://schemas.microsoft.com/office/powerpoint/2010/main" val="343127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endParaRPr lang="en-US" altLang="zh-CN"/>
          </a:p>
          <a:p>
            <a:pPr lvl="1"/>
            <a:r>
              <a:rPr lang="en-US" altLang="zh-CN"/>
              <a:t>5656</a:t>
            </a:r>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8DA2099C-E03D-4BEA-80BD-EC59252D8E32}" type="slidenum">
              <a:rPr lang="zh-CN" altLang="en-US"/>
              <a:pPr/>
              <a:t>‹#›</a:t>
            </a:fld>
            <a:endParaRPr lang="en-US" altLang="zh-CN"/>
          </a:p>
        </p:txBody>
      </p:sp>
    </p:spTree>
    <p:extLst>
      <p:ext uri="{BB962C8B-B14F-4D97-AF65-F5344CB8AC3E}">
        <p14:creationId xmlns:p14="http://schemas.microsoft.com/office/powerpoint/2010/main" val="215928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6C443-04BC-4639-B5F7-E14A7E3E0041}" type="slidenum">
              <a:rPr lang="zh-CN" altLang="en-US"/>
              <a:pPr/>
              <a:t>1</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8816899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50D5EE-CE5B-429F-8F1D-6CB9155B2DA1}" type="slidenum">
              <a:rPr lang="en-US" altLang="zh-CN"/>
              <a:pPr/>
              <a:t>11</a:t>
            </a:fld>
            <a:endParaRPr lang="en-US" altLang="zh-CN"/>
          </a:p>
        </p:txBody>
      </p:sp>
      <p:sp>
        <p:nvSpPr>
          <p:cNvPr id="820226" name="Rectangle 2"/>
          <p:cNvSpPr>
            <a:spLocks noGrp="1" noRot="1" noChangeAspect="1" noChangeArrowheads="1" noTextEdit="1"/>
          </p:cNvSpPr>
          <p:nvPr>
            <p:ph type="sldImg"/>
          </p:nvPr>
        </p:nvSpPr>
        <p:spPr>
          <a:ln/>
        </p:spPr>
      </p:sp>
      <p:sp>
        <p:nvSpPr>
          <p:cNvPr id="8202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50D5EE-CE5B-429F-8F1D-6CB9155B2DA1}" type="slidenum">
              <a:rPr lang="en-US" altLang="zh-CN"/>
              <a:pPr/>
              <a:t>12</a:t>
            </a:fld>
            <a:endParaRPr lang="en-US" altLang="zh-CN"/>
          </a:p>
        </p:txBody>
      </p:sp>
      <p:sp>
        <p:nvSpPr>
          <p:cNvPr id="820226" name="Rectangle 2"/>
          <p:cNvSpPr>
            <a:spLocks noGrp="1" noRot="1" noChangeAspect="1" noChangeArrowheads="1" noTextEdit="1"/>
          </p:cNvSpPr>
          <p:nvPr>
            <p:ph type="sldImg"/>
          </p:nvPr>
        </p:nvSpPr>
        <p:spPr>
          <a:ln/>
        </p:spPr>
      </p:sp>
      <p:sp>
        <p:nvSpPr>
          <p:cNvPr id="8202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B7148E-41B7-466E-A1EE-C89D7810CE0E}" type="slidenum">
              <a:rPr lang="en-US" altLang="zh-CN"/>
              <a:pPr/>
              <a:t>13</a:t>
            </a:fld>
            <a:endParaRPr lang="en-US" altLang="zh-CN"/>
          </a:p>
        </p:txBody>
      </p:sp>
      <p:sp>
        <p:nvSpPr>
          <p:cNvPr id="821250" name="Rectangle 2"/>
          <p:cNvSpPr>
            <a:spLocks noGrp="1" noRot="1" noChangeAspect="1" noChangeArrowheads="1" noTextEdit="1"/>
          </p:cNvSpPr>
          <p:nvPr>
            <p:ph type="sldImg"/>
          </p:nvPr>
        </p:nvSpPr>
        <p:spPr>
          <a:ln/>
        </p:spPr>
      </p:sp>
      <p:sp>
        <p:nvSpPr>
          <p:cNvPr id="82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B7148E-41B7-466E-A1EE-C89D7810CE0E}" type="slidenum">
              <a:rPr lang="en-US" altLang="zh-CN"/>
              <a:pPr/>
              <a:t>15</a:t>
            </a:fld>
            <a:endParaRPr lang="en-US" altLang="zh-CN"/>
          </a:p>
        </p:txBody>
      </p:sp>
      <p:sp>
        <p:nvSpPr>
          <p:cNvPr id="821250" name="Rectangle 2"/>
          <p:cNvSpPr>
            <a:spLocks noGrp="1" noRot="1" noChangeAspect="1" noChangeArrowheads="1" noTextEdit="1"/>
          </p:cNvSpPr>
          <p:nvPr>
            <p:ph type="sldImg"/>
          </p:nvPr>
        </p:nvSpPr>
        <p:spPr>
          <a:ln/>
        </p:spPr>
      </p:sp>
      <p:sp>
        <p:nvSpPr>
          <p:cNvPr id="82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F1225D-0A61-4421-A330-3F55384348FB}" type="slidenum">
              <a:rPr lang="en-US" altLang="zh-CN"/>
              <a:pPr/>
              <a:t>16</a:t>
            </a:fld>
            <a:endParaRPr lang="en-US" altLang="zh-CN"/>
          </a:p>
        </p:txBody>
      </p:sp>
      <p:sp>
        <p:nvSpPr>
          <p:cNvPr id="830466" name="Rectangle 2"/>
          <p:cNvSpPr>
            <a:spLocks noGrp="1" noRot="1" noChangeAspect="1" noChangeArrowheads="1" noTextEdit="1"/>
          </p:cNvSpPr>
          <p:nvPr>
            <p:ph type="sldImg"/>
          </p:nvPr>
        </p:nvSpPr>
        <p:spPr>
          <a:ln/>
        </p:spPr>
      </p:sp>
      <p:sp>
        <p:nvSpPr>
          <p:cNvPr id="8304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EF567C-1BD4-4F14-B248-16226ACC1A0D}" type="slidenum">
              <a:rPr lang="en-US" altLang="zh-CN"/>
              <a:pPr/>
              <a:t>17</a:t>
            </a:fld>
            <a:endParaRPr lang="en-US" altLang="zh-CN"/>
          </a:p>
        </p:txBody>
      </p:sp>
      <p:sp>
        <p:nvSpPr>
          <p:cNvPr id="831490" name="Rectangle 2"/>
          <p:cNvSpPr>
            <a:spLocks noGrp="1" noRot="1" noChangeAspect="1" noChangeArrowheads="1" noTextEdit="1"/>
          </p:cNvSpPr>
          <p:nvPr>
            <p:ph type="sldImg"/>
          </p:nvPr>
        </p:nvSpPr>
        <p:spPr>
          <a:ln/>
        </p:spPr>
      </p:sp>
      <p:sp>
        <p:nvSpPr>
          <p:cNvPr id="831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EF567C-1BD4-4F14-B248-16226ACC1A0D}" type="slidenum">
              <a:rPr lang="en-US" altLang="zh-CN"/>
              <a:pPr/>
              <a:t>18</a:t>
            </a:fld>
            <a:endParaRPr lang="en-US" altLang="zh-CN"/>
          </a:p>
        </p:txBody>
      </p:sp>
      <p:sp>
        <p:nvSpPr>
          <p:cNvPr id="831490" name="Rectangle 2"/>
          <p:cNvSpPr>
            <a:spLocks noGrp="1" noRot="1" noChangeAspect="1" noChangeArrowheads="1" noTextEdit="1"/>
          </p:cNvSpPr>
          <p:nvPr>
            <p:ph type="sldImg"/>
          </p:nvPr>
        </p:nvSpPr>
        <p:spPr>
          <a:ln/>
        </p:spPr>
      </p:sp>
      <p:sp>
        <p:nvSpPr>
          <p:cNvPr id="831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55C4C8-6E28-441E-BFF5-244E29C2A19C}" type="slidenum">
              <a:rPr lang="en-US" altLang="zh-CN"/>
              <a:pPr/>
              <a:t>20</a:t>
            </a:fld>
            <a:endParaRPr lang="en-US" altLang="zh-CN"/>
          </a:p>
        </p:txBody>
      </p:sp>
      <p:sp>
        <p:nvSpPr>
          <p:cNvPr id="833538" name="Rectangle 2"/>
          <p:cNvSpPr>
            <a:spLocks noGrp="1" noRot="1" noChangeAspect="1" noChangeArrowheads="1" noTextEdit="1"/>
          </p:cNvSpPr>
          <p:nvPr>
            <p:ph type="sldImg"/>
          </p:nvPr>
        </p:nvSpPr>
        <p:spPr>
          <a:ln/>
        </p:spPr>
      </p:sp>
      <p:sp>
        <p:nvSpPr>
          <p:cNvPr id="833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4DCE49-A576-4766-BAC1-CA3855FDEA2D}" type="slidenum">
              <a:rPr lang="en-US" altLang="zh-CN"/>
              <a:pPr/>
              <a:t>21</a:t>
            </a:fld>
            <a:endParaRPr lang="en-US" altLang="zh-CN"/>
          </a:p>
        </p:txBody>
      </p:sp>
      <p:sp>
        <p:nvSpPr>
          <p:cNvPr id="834562" name="Rectangle 2"/>
          <p:cNvSpPr>
            <a:spLocks noGrp="1" noRot="1" noChangeAspect="1" noChangeArrowheads="1" noTextEdit="1"/>
          </p:cNvSpPr>
          <p:nvPr>
            <p:ph type="sldImg"/>
          </p:nvPr>
        </p:nvSpPr>
        <p:spPr>
          <a:ln/>
        </p:spPr>
      </p:sp>
      <p:sp>
        <p:nvSpPr>
          <p:cNvPr id="8345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B2928C-2444-4DC9-B135-B149403E8ED4}" type="slidenum">
              <a:rPr lang="en-US" altLang="zh-CN"/>
              <a:pPr/>
              <a:t>22</a:t>
            </a:fld>
            <a:endParaRPr lang="en-US" altLang="zh-CN"/>
          </a:p>
        </p:txBody>
      </p:sp>
      <p:sp>
        <p:nvSpPr>
          <p:cNvPr id="835586" name="Rectangle 2"/>
          <p:cNvSpPr>
            <a:spLocks noGrp="1" noRot="1" noChangeAspect="1" noChangeArrowheads="1" noTextEdit="1"/>
          </p:cNvSpPr>
          <p:nvPr>
            <p:ph type="sldImg"/>
          </p:nvPr>
        </p:nvSpPr>
        <p:spPr>
          <a:ln/>
        </p:spPr>
      </p:sp>
      <p:sp>
        <p:nvSpPr>
          <p:cNvPr id="8355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2</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F8E45E-9B42-48E4-AC50-30FB77507258}" type="slidenum">
              <a:rPr lang="en-US" altLang="zh-CN"/>
              <a:pPr/>
              <a:t>23</a:t>
            </a:fld>
            <a:endParaRPr lang="en-US" altLang="zh-CN"/>
          </a:p>
        </p:txBody>
      </p:sp>
      <p:sp>
        <p:nvSpPr>
          <p:cNvPr id="836610" name="Rectangle 2"/>
          <p:cNvSpPr>
            <a:spLocks noGrp="1" noRot="1" noChangeAspect="1" noChangeArrowheads="1" noTextEdit="1"/>
          </p:cNvSpPr>
          <p:nvPr>
            <p:ph type="sldImg"/>
          </p:nvPr>
        </p:nvSpPr>
        <p:spPr>
          <a:ln/>
        </p:spPr>
      </p:sp>
      <p:sp>
        <p:nvSpPr>
          <p:cNvPr id="836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A48219-729C-4032-B620-0727F37E5354}" type="slidenum">
              <a:rPr lang="en-US" altLang="zh-CN"/>
              <a:pPr/>
              <a:t>24</a:t>
            </a:fld>
            <a:endParaRPr lang="en-US" altLang="zh-CN"/>
          </a:p>
        </p:txBody>
      </p:sp>
      <p:sp>
        <p:nvSpPr>
          <p:cNvPr id="837634" name="Rectangle 2"/>
          <p:cNvSpPr>
            <a:spLocks noGrp="1" noRot="1" noChangeAspect="1" noChangeArrowheads="1" noTextEdit="1"/>
          </p:cNvSpPr>
          <p:nvPr>
            <p:ph type="sldImg"/>
          </p:nvPr>
        </p:nvSpPr>
        <p:spPr>
          <a:ln/>
        </p:spPr>
      </p:sp>
      <p:sp>
        <p:nvSpPr>
          <p:cNvPr id="83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B0D037-A4B9-4604-B83E-8A13979F0378}" type="slidenum">
              <a:rPr lang="en-US" altLang="zh-CN"/>
              <a:pPr/>
              <a:t>25</a:t>
            </a:fld>
            <a:endParaRPr lang="en-US" altLang="zh-CN"/>
          </a:p>
        </p:txBody>
      </p:sp>
      <p:sp>
        <p:nvSpPr>
          <p:cNvPr id="838658" name="Rectangle 2"/>
          <p:cNvSpPr>
            <a:spLocks noGrp="1" noRot="1" noChangeAspect="1" noChangeArrowheads="1" noTextEdit="1"/>
          </p:cNvSpPr>
          <p:nvPr>
            <p:ph type="sldImg"/>
          </p:nvPr>
        </p:nvSpPr>
        <p:spPr>
          <a:ln/>
        </p:spPr>
      </p:sp>
      <p:sp>
        <p:nvSpPr>
          <p:cNvPr id="8386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CB0279-6F7F-444F-A959-72E200DF0FB9}" type="slidenum">
              <a:rPr lang="en-US" altLang="zh-CN"/>
              <a:pPr/>
              <a:t>26</a:t>
            </a:fld>
            <a:endParaRPr lang="en-US" altLang="zh-CN"/>
          </a:p>
        </p:txBody>
      </p:sp>
      <p:sp>
        <p:nvSpPr>
          <p:cNvPr id="832514" name="Rectangle 2"/>
          <p:cNvSpPr>
            <a:spLocks noGrp="1" noRot="1" noChangeAspect="1" noChangeArrowheads="1" noTextEdit="1"/>
          </p:cNvSpPr>
          <p:nvPr>
            <p:ph type="sldImg"/>
          </p:nvPr>
        </p:nvSpPr>
        <p:spPr>
          <a:ln/>
        </p:spPr>
      </p:sp>
      <p:sp>
        <p:nvSpPr>
          <p:cNvPr id="8325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D691F8-0CBF-4158-B2DC-203EF9891FE3}" type="slidenum">
              <a:rPr lang="en-US" altLang="zh-CN"/>
              <a:pPr/>
              <a:t>27</a:t>
            </a:fld>
            <a:endParaRPr lang="en-US" altLang="zh-CN"/>
          </a:p>
        </p:txBody>
      </p:sp>
      <p:sp>
        <p:nvSpPr>
          <p:cNvPr id="839682" name="Rectangle 2"/>
          <p:cNvSpPr>
            <a:spLocks noGrp="1" noRot="1" noChangeAspect="1" noChangeArrowheads="1" noTextEdit="1"/>
          </p:cNvSpPr>
          <p:nvPr>
            <p:ph type="sldImg"/>
          </p:nvPr>
        </p:nvSpPr>
        <p:spPr>
          <a:ln/>
        </p:spPr>
      </p:sp>
      <p:sp>
        <p:nvSpPr>
          <p:cNvPr id="839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D691F8-0CBF-4158-B2DC-203EF9891FE3}" type="slidenum">
              <a:rPr lang="en-US" altLang="zh-CN"/>
              <a:pPr/>
              <a:t>28</a:t>
            </a:fld>
            <a:endParaRPr lang="en-US" altLang="zh-CN"/>
          </a:p>
        </p:txBody>
      </p:sp>
      <p:sp>
        <p:nvSpPr>
          <p:cNvPr id="839682" name="Rectangle 2"/>
          <p:cNvSpPr>
            <a:spLocks noGrp="1" noRot="1" noChangeAspect="1" noChangeArrowheads="1" noTextEdit="1"/>
          </p:cNvSpPr>
          <p:nvPr>
            <p:ph type="sldImg"/>
          </p:nvPr>
        </p:nvSpPr>
        <p:spPr>
          <a:ln/>
        </p:spPr>
      </p:sp>
      <p:sp>
        <p:nvSpPr>
          <p:cNvPr id="839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CA2B7C-8BA3-4294-A7BF-C0354EFB8949}" type="slidenum">
              <a:rPr lang="en-US" altLang="zh-CN"/>
              <a:pPr/>
              <a:t>29</a:t>
            </a:fld>
            <a:endParaRPr lang="en-US" altLang="zh-CN"/>
          </a:p>
        </p:txBody>
      </p:sp>
      <p:sp>
        <p:nvSpPr>
          <p:cNvPr id="840706" name="Rectangle 2"/>
          <p:cNvSpPr>
            <a:spLocks noGrp="1" noRot="1" noChangeAspect="1" noChangeArrowheads="1" noTextEdit="1"/>
          </p:cNvSpPr>
          <p:nvPr>
            <p:ph type="sldImg"/>
          </p:nvPr>
        </p:nvSpPr>
        <p:spPr>
          <a:ln/>
        </p:spPr>
      </p:sp>
      <p:sp>
        <p:nvSpPr>
          <p:cNvPr id="840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2DD947-3114-4220-8830-93100468B141}" type="slidenum">
              <a:rPr lang="en-US" altLang="zh-CN"/>
              <a:pPr/>
              <a:t>30</a:t>
            </a:fld>
            <a:endParaRPr lang="en-US" altLang="zh-CN"/>
          </a:p>
        </p:txBody>
      </p:sp>
      <p:sp>
        <p:nvSpPr>
          <p:cNvPr id="841730" name="Rectangle 2"/>
          <p:cNvSpPr>
            <a:spLocks noGrp="1" noRot="1" noChangeAspect="1" noChangeArrowheads="1" noTextEdit="1"/>
          </p:cNvSpPr>
          <p:nvPr>
            <p:ph type="sldImg"/>
          </p:nvPr>
        </p:nvSpPr>
        <p:spPr>
          <a:ln/>
        </p:spPr>
      </p:sp>
      <p:sp>
        <p:nvSpPr>
          <p:cNvPr id="841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B8122F-7C2A-41B8-AF98-611BBF56B910}" type="slidenum">
              <a:rPr lang="en-US" altLang="zh-CN"/>
              <a:pPr/>
              <a:t>31</a:t>
            </a:fld>
            <a:endParaRPr lang="en-US" altLang="zh-CN"/>
          </a:p>
        </p:txBody>
      </p:sp>
      <p:sp>
        <p:nvSpPr>
          <p:cNvPr id="842754" name="Rectangle 2"/>
          <p:cNvSpPr>
            <a:spLocks noGrp="1" noRot="1" noChangeAspect="1" noChangeArrowheads="1" noTextEdit="1"/>
          </p:cNvSpPr>
          <p:nvPr>
            <p:ph type="sldImg"/>
          </p:nvPr>
        </p:nvSpPr>
        <p:spPr>
          <a:ln/>
        </p:spPr>
      </p:sp>
      <p:sp>
        <p:nvSpPr>
          <p:cNvPr id="8427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6B3EF4-3C89-4158-9690-6827E4A2E4B8}" type="slidenum">
              <a:rPr lang="en-US" altLang="zh-CN"/>
              <a:pPr/>
              <a:t>32</a:t>
            </a:fld>
            <a:endParaRPr lang="en-US" altLang="zh-CN"/>
          </a:p>
        </p:txBody>
      </p:sp>
      <p:sp>
        <p:nvSpPr>
          <p:cNvPr id="843778" name="Rectangle 2"/>
          <p:cNvSpPr>
            <a:spLocks noGrp="1" noRot="1" noChangeAspect="1" noChangeArrowheads="1" noTextEdit="1"/>
          </p:cNvSpPr>
          <p:nvPr>
            <p:ph type="sldImg"/>
          </p:nvPr>
        </p:nvSpPr>
        <p:spPr>
          <a:ln/>
        </p:spPr>
      </p:sp>
      <p:sp>
        <p:nvSpPr>
          <p:cNvPr id="843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68C985-9035-4E07-B0ED-70A668539EBF}" type="slidenum">
              <a:rPr lang="en-US" altLang="zh-CN"/>
              <a:pPr/>
              <a:t>4</a:t>
            </a:fld>
            <a:endParaRPr lang="en-US" altLang="zh-CN"/>
          </a:p>
        </p:txBody>
      </p:sp>
      <p:sp>
        <p:nvSpPr>
          <p:cNvPr id="809986" name="Rectangle 2"/>
          <p:cNvSpPr>
            <a:spLocks noGrp="1" noRot="1" noChangeAspect="1" noChangeArrowheads="1" noTextEdit="1"/>
          </p:cNvSpPr>
          <p:nvPr>
            <p:ph type="sldImg"/>
          </p:nvPr>
        </p:nvSpPr>
        <p:spPr>
          <a:ln/>
        </p:spPr>
      </p:sp>
      <p:sp>
        <p:nvSpPr>
          <p:cNvPr id="8099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00F795-64D7-4202-AF58-DFEFBCE236D5}" type="slidenum">
              <a:rPr lang="en-US" altLang="zh-CN"/>
              <a:pPr/>
              <a:t>33</a:t>
            </a:fld>
            <a:endParaRPr lang="en-US" altLang="zh-CN"/>
          </a:p>
        </p:txBody>
      </p:sp>
      <p:sp>
        <p:nvSpPr>
          <p:cNvPr id="844802" name="Rectangle 2"/>
          <p:cNvSpPr>
            <a:spLocks noGrp="1" noRot="1" noChangeAspect="1" noChangeArrowheads="1" noTextEdit="1"/>
          </p:cNvSpPr>
          <p:nvPr>
            <p:ph type="sldImg"/>
          </p:nvPr>
        </p:nvSpPr>
        <p:spPr>
          <a:ln/>
        </p:spPr>
      </p:sp>
      <p:sp>
        <p:nvSpPr>
          <p:cNvPr id="8448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B47B44-0FEC-4E85-AFE8-2DA91AC412C7}" type="slidenum">
              <a:rPr lang="en-US" altLang="zh-CN"/>
              <a:pPr/>
              <a:t>34</a:t>
            </a:fld>
            <a:endParaRPr lang="en-US" altLang="zh-CN"/>
          </a:p>
        </p:txBody>
      </p:sp>
      <p:sp>
        <p:nvSpPr>
          <p:cNvPr id="845826" name="Rectangle 2"/>
          <p:cNvSpPr>
            <a:spLocks noGrp="1" noRot="1" noChangeAspect="1" noChangeArrowheads="1" noTextEdit="1"/>
          </p:cNvSpPr>
          <p:nvPr>
            <p:ph type="sldImg"/>
          </p:nvPr>
        </p:nvSpPr>
        <p:spPr>
          <a:ln/>
        </p:spPr>
      </p:sp>
      <p:sp>
        <p:nvSpPr>
          <p:cNvPr id="845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87CF62-2F55-4AF2-80B8-60D086A81311}" type="slidenum">
              <a:rPr lang="en-US" altLang="zh-CN"/>
              <a:pPr/>
              <a:t>35</a:t>
            </a:fld>
            <a:endParaRPr lang="en-US" altLang="zh-CN"/>
          </a:p>
        </p:txBody>
      </p:sp>
      <p:sp>
        <p:nvSpPr>
          <p:cNvPr id="846850" name="Rectangle 2"/>
          <p:cNvSpPr>
            <a:spLocks noGrp="1" noRot="1" noChangeAspect="1" noChangeArrowheads="1" noTextEdit="1"/>
          </p:cNvSpPr>
          <p:nvPr>
            <p:ph type="sldImg"/>
          </p:nvPr>
        </p:nvSpPr>
        <p:spPr>
          <a:ln/>
        </p:spPr>
      </p:sp>
      <p:sp>
        <p:nvSpPr>
          <p:cNvPr id="846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E5837A-173E-410C-9815-03ADB1CCC55A}" type="slidenum">
              <a:rPr lang="en-US" altLang="zh-CN"/>
              <a:pPr/>
              <a:t>36</a:t>
            </a:fld>
            <a:endParaRPr lang="en-US" altLang="zh-CN"/>
          </a:p>
        </p:txBody>
      </p:sp>
      <p:sp>
        <p:nvSpPr>
          <p:cNvPr id="847874" name="Rectangle 2"/>
          <p:cNvSpPr>
            <a:spLocks noGrp="1" noRot="1" noChangeAspect="1" noChangeArrowheads="1" noTextEdit="1"/>
          </p:cNvSpPr>
          <p:nvPr>
            <p:ph type="sldImg"/>
          </p:nvPr>
        </p:nvSpPr>
        <p:spPr>
          <a:ln/>
        </p:spPr>
      </p:sp>
      <p:sp>
        <p:nvSpPr>
          <p:cNvPr id="847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6AA6F0-AA1B-4F02-BD00-3BBC2E494939}" type="slidenum">
              <a:rPr lang="en-US" altLang="zh-CN"/>
              <a:pPr/>
              <a:t>37</a:t>
            </a:fld>
            <a:endParaRPr lang="en-US" altLang="zh-CN"/>
          </a:p>
        </p:txBody>
      </p:sp>
      <p:sp>
        <p:nvSpPr>
          <p:cNvPr id="848898" name="Rectangle 2"/>
          <p:cNvSpPr>
            <a:spLocks noGrp="1" noRot="1" noChangeAspect="1" noChangeArrowheads="1" noTextEdit="1"/>
          </p:cNvSpPr>
          <p:nvPr>
            <p:ph type="sldImg"/>
          </p:nvPr>
        </p:nvSpPr>
        <p:spPr>
          <a:ln/>
        </p:spPr>
      </p:sp>
      <p:sp>
        <p:nvSpPr>
          <p:cNvPr id="848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560ABD-89DB-4FF7-86A0-489A213386C0}" type="slidenum">
              <a:rPr lang="en-US" altLang="zh-CN"/>
              <a:pPr/>
              <a:t>38</a:t>
            </a:fld>
            <a:endParaRPr lang="en-US" altLang="zh-CN"/>
          </a:p>
        </p:txBody>
      </p:sp>
      <p:sp>
        <p:nvSpPr>
          <p:cNvPr id="849922" name="Rectangle 2"/>
          <p:cNvSpPr>
            <a:spLocks noGrp="1" noRot="1" noChangeAspect="1" noChangeArrowheads="1" noTextEdit="1"/>
          </p:cNvSpPr>
          <p:nvPr>
            <p:ph type="sldImg"/>
          </p:nvPr>
        </p:nvSpPr>
        <p:spPr>
          <a:ln/>
        </p:spPr>
      </p:sp>
      <p:sp>
        <p:nvSpPr>
          <p:cNvPr id="849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655749-84FF-464F-A831-E811DF3517DC}" type="slidenum">
              <a:rPr lang="en-US" altLang="zh-CN"/>
              <a:pPr/>
              <a:t>39</a:t>
            </a:fld>
            <a:endParaRPr lang="en-US" altLang="zh-CN"/>
          </a:p>
        </p:txBody>
      </p:sp>
      <p:sp>
        <p:nvSpPr>
          <p:cNvPr id="850946" name="Rectangle 2"/>
          <p:cNvSpPr>
            <a:spLocks noGrp="1" noRot="1" noChangeAspect="1" noChangeArrowheads="1" noTextEdit="1"/>
          </p:cNvSpPr>
          <p:nvPr>
            <p:ph type="sldImg"/>
          </p:nvPr>
        </p:nvSpPr>
        <p:spPr>
          <a:ln/>
        </p:spPr>
      </p:sp>
      <p:sp>
        <p:nvSpPr>
          <p:cNvPr id="8509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BD5117-A241-480C-B78A-11D91E81AF4E}" type="slidenum">
              <a:rPr lang="en-US" altLang="zh-CN"/>
              <a:pPr/>
              <a:t>40</a:t>
            </a:fld>
            <a:endParaRPr lang="en-US" altLang="zh-CN"/>
          </a:p>
        </p:txBody>
      </p:sp>
      <p:sp>
        <p:nvSpPr>
          <p:cNvPr id="851970" name="Rectangle 2"/>
          <p:cNvSpPr>
            <a:spLocks noGrp="1" noRot="1" noChangeAspect="1" noChangeArrowheads="1" noTextEdit="1"/>
          </p:cNvSpPr>
          <p:nvPr>
            <p:ph type="sldImg"/>
          </p:nvPr>
        </p:nvSpPr>
        <p:spPr>
          <a:ln/>
        </p:spPr>
      </p:sp>
      <p:sp>
        <p:nvSpPr>
          <p:cNvPr id="851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19AB98-4194-40ED-A7CA-D3CEEF3A169F}" type="slidenum">
              <a:rPr lang="en-US" altLang="zh-CN"/>
              <a:pPr/>
              <a:t>41</a:t>
            </a:fld>
            <a:endParaRPr lang="en-US" altLang="zh-CN"/>
          </a:p>
        </p:txBody>
      </p:sp>
      <p:sp>
        <p:nvSpPr>
          <p:cNvPr id="852994" name="Rectangle 2"/>
          <p:cNvSpPr>
            <a:spLocks noGrp="1" noRot="1" noChangeAspect="1" noChangeArrowheads="1" noTextEdit="1"/>
          </p:cNvSpPr>
          <p:nvPr>
            <p:ph type="sldImg"/>
          </p:nvPr>
        </p:nvSpPr>
        <p:spPr>
          <a:ln/>
        </p:spPr>
      </p:sp>
      <p:sp>
        <p:nvSpPr>
          <p:cNvPr id="8529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5861C9-FA6C-4C15-B0DA-FECC28817154}" type="slidenum">
              <a:rPr lang="en-US" altLang="zh-CN"/>
              <a:pPr/>
              <a:t>42</a:t>
            </a:fld>
            <a:endParaRPr lang="en-US" altLang="zh-CN"/>
          </a:p>
        </p:txBody>
      </p:sp>
      <p:sp>
        <p:nvSpPr>
          <p:cNvPr id="854018" name="Rectangle 2"/>
          <p:cNvSpPr>
            <a:spLocks noGrp="1" noRot="1" noChangeAspect="1" noChangeArrowheads="1" noTextEdit="1"/>
          </p:cNvSpPr>
          <p:nvPr>
            <p:ph type="sldImg"/>
          </p:nvPr>
        </p:nvSpPr>
        <p:spPr>
          <a:ln/>
        </p:spPr>
      </p:sp>
      <p:sp>
        <p:nvSpPr>
          <p:cNvPr id="854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0DE305-6829-434F-B40D-65525745C0AE}" type="slidenum">
              <a:rPr lang="en-US" altLang="zh-CN"/>
              <a:pPr/>
              <a:t>5</a:t>
            </a:fld>
            <a:endParaRPr lang="en-US" altLang="zh-CN"/>
          </a:p>
        </p:txBody>
      </p:sp>
      <p:sp>
        <p:nvSpPr>
          <p:cNvPr id="811010" name="Rectangle 2"/>
          <p:cNvSpPr>
            <a:spLocks noGrp="1" noRot="1" noChangeAspect="1" noChangeArrowheads="1" noTextEdit="1"/>
          </p:cNvSpPr>
          <p:nvPr>
            <p:ph type="sldImg"/>
          </p:nvPr>
        </p:nvSpPr>
        <p:spPr>
          <a:ln/>
        </p:spPr>
      </p:sp>
      <p:sp>
        <p:nvSpPr>
          <p:cNvPr id="811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EF5497-DB49-4483-AA53-7FA8E897628D}" type="slidenum">
              <a:rPr lang="en-US" altLang="zh-CN"/>
              <a:pPr/>
              <a:t>43</a:t>
            </a:fld>
            <a:endParaRPr lang="en-US" altLang="zh-CN"/>
          </a:p>
        </p:txBody>
      </p:sp>
      <p:sp>
        <p:nvSpPr>
          <p:cNvPr id="855042" name="Rectangle 2"/>
          <p:cNvSpPr>
            <a:spLocks noGrp="1" noRot="1" noChangeAspect="1" noChangeArrowheads="1" noTextEdit="1"/>
          </p:cNvSpPr>
          <p:nvPr>
            <p:ph type="sldImg"/>
          </p:nvPr>
        </p:nvSpPr>
        <p:spPr>
          <a:ln/>
        </p:spPr>
      </p:sp>
      <p:sp>
        <p:nvSpPr>
          <p:cNvPr id="8550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CB13F6-8427-46E6-85F6-504784CD9A4E}" type="slidenum">
              <a:rPr lang="en-US" altLang="zh-CN"/>
              <a:pPr/>
              <a:t>44</a:t>
            </a:fld>
            <a:endParaRPr lang="en-US" altLang="zh-CN"/>
          </a:p>
        </p:txBody>
      </p:sp>
      <p:sp>
        <p:nvSpPr>
          <p:cNvPr id="859138" name="Rectangle 2"/>
          <p:cNvSpPr>
            <a:spLocks noGrp="1" noRot="1" noChangeAspect="1" noChangeArrowheads="1" noTextEdit="1"/>
          </p:cNvSpPr>
          <p:nvPr>
            <p:ph type="sldImg"/>
          </p:nvPr>
        </p:nvSpPr>
        <p:spPr>
          <a:ln/>
        </p:spPr>
      </p:sp>
      <p:sp>
        <p:nvSpPr>
          <p:cNvPr id="8591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506D67-2AC5-4025-849A-378C4AEFA9CD}" type="slidenum">
              <a:rPr lang="en-US" altLang="zh-CN"/>
              <a:pPr/>
              <a:t>45</a:t>
            </a:fld>
            <a:endParaRPr lang="en-US" altLang="zh-CN"/>
          </a:p>
        </p:txBody>
      </p:sp>
      <p:sp>
        <p:nvSpPr>
          <p:cNvPr id="860162" name="Rectangle 2"/>
          <p:cNvSpPr>
            <a:spLocks noGrp="1" noRot="1" noChangeAspect="1" noChangeArrowheads="1" noTextEdit="1"/>
          </p:cNvSpPr>
          <p:nvPr>
            <p:ph type="sldImg"/>
          </p:nvPr>
        </p:nvSpPr>
        <p:spPr>
          <a:ln/>
        </p:spPr>
      </p:sp>
      <p:sp>
        <p:nvSpPr>
          <p:cNvPr id="8601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184C4C-2E32-4718-8117-2136A12BF9DB}" type="slidenum">
              <a:rPr lang="en-US" altLang="zh-CN"/>
              <a:pPr/>
              <a:t>46</a:t>
            </a:fld>
            <a:endParaRPr lang="en-US" altLang="zh-CN"/>
          </a:p>
        </p:txBody>
      </p:sp>
      <p:sp>
        <p:nvSpPr>
          <p:cNvPr id="861186" name="Rectangle 2"/>
          <p:cNvSpPr>
            <a:spLocks noGrp="1" noRot="1" noChangeAspect="1" noChangeArrowheads="1" noTextEdit="1"/>
          </p:cNvSpPr>
          <p:nvPr>
            <p:ph type="sldImg"/>
          </p:nvPr>
        </p:nvSpPr>
        <p:spPr>
          <a:ln/>
        </p:spPr>
      </p:sp>
      <p:sp>
        <p:nvSpPr>
          <p:cNvPr id="8611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C35F54-7A5A-4D76-AC15-7C7DC8CD6D84}" type="slidenum">
              <a:rPr lang="en-US" altLang="zh-CN"/>
              <a:pPr/>
              <a:t>47</a:t>
            </a:fld>
            <a:endParaRPr lang="en-US" altLang="zh-CN"/>
          </a:p>
        </p:txBody>
      </p:sp>
      <p:sp>
        <p:nvSpPr>
          <p:cNvPr id="862210" name="Rectangle 2"/>
          <p:cNvSpPr>
            <a:spLocks noGrp="1" noRot="1" noChangeAspect="1" noChangeArrowheads="1" noTextEdit="1"/>
          </p:cNvSpPr>
          <p:nvPr>
            <p:ph type="sldImg"/>
          </p:nvPr>
        </p:nvSpPr>
        <p:spPr>
          <a:ln/>
        </p:spPr>
      </p:sp>
      <p:sp>
        <p:nvSpPr>
          <p:cNvPr id="8622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C648EC-7337-4724-9FA9-BB4E7E1C3533}" type="slidenum">
              <a:rPr lang="en-US" altLang="zh-CN"/>
              <a:pPr/>
              <a:t>48</a:t>
            </a:fld>
            <a:endParaRPr lang="en-US" altLang="zh-CN"/>
          </a:p>
        </p:txBody>
      </p:sp>
      <p:sp>
        <p:nvSpPr>
          <p:cNvPr id="863234" name="Rectangle 2"/>
          <p:cNvSpPr>
            <a:spLocks noGrp="1" noRot="1" noChangeAspect="1" noChangeArrowheads="1" noTextEdit="1"/>
          </p:cNvSpPr>
          <p:nvPr>
            <p:ph type="sldImg"/>
          </p:nvPr>
        </p:nvSpPr>
        <p:spPr>
          <a:ln/>
        </p:spPr>
      </p:sp>
      <p:sp>
        <p:nvSpPr>
          <p:cNvPr id="863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6FB15E-DADA-4125-886A-BB1CD7135961}" type="slidenum">
              <a:rPr lang="en-US" altLang="zh-CN"/>
              <a:pPr/>
              <a:t>49</a:t>
            </a:fld>
            <a:endParaRPr lang="en-US" altLang="zh-CN"/>
          </a:p>
        </p:txBody>
      </p:sp>
      <p:sp>
        <p:nvSpPr>
          <p:cNvPr id="864258" name="Rectangle 2"/>
          <p:cNvSpPr>
            <a:spLocks noGrp="1" noRot="1" noChangeAspect="1" noChangeArrowheads="1" noTextEdit="1"/>
          </p:cNvSpPr>
          <p:nvPr>
            <p:ph type="sldImg"/>
          </p:nvPr>
        </p:nvSpPr>
        <p:spPr>
          <a:ln/>
        </p:spPr>
      </p:sp>
      <p:sp>
        <p:nvSpPr>
          <p:cNvPr id="8642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C8A220-B2C4-4B4B-B40C-AF10DEFF3D51}" type="slidenum">
              <a:rPr lang="en-US" altLang="zh-CN"/>
              <a:pPr/>
              <a:t>50</a:t>
            </a:fld>
            <a:endParaRPr lang="en-US" altLang="zh-CN"/>
          </a:p>
        </p:txBody>
      </p:sp>
      <p:sp>
        <p:nvSpPr>
          <p:cNvPr id="865282" name="Rectangle 2"/>
          <p:cNvSpPr>
            <a:spLocks noGrp="1" noRot="1" noChangeAspect="1" noChangeArrowheads="1" noTextEdit="1"/>
          </p:cNvSpPr>
          <p:nvPr>
            <p:ph type="sldImg"/>
          </p:nvPr>
        </p:nvSpPr>
        <p:spPr>
          <a:ln/>
        </p:spPr>
      </p:sp>
      <p:sp>
        <p:nvSpPr>
          <p:cNvPr id="86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337C0E-1AE0-4739-932C-0174C8C7F068}" type="slidenum">
              <a:rPr lang="en-US" altLang="zh-CN"/>
              <a:pPr/>
              <a:t>51</a:t>
            </a:fld>
            <a:endParaRPr lang="en-US" altLang="zh-CN"/>
          </a:p>
        </p:txBody>
      </p:sp>
      <p:sp>
        <p:nvSpPr>
          <p:cNvPr id="866306" name="Rectangle 2"/>
          <p:cNvSpPr>
            <a:spLocks noGrp="1" noRot="1" noChangeAspect="1" noChangeArrowheads="1" noTextEdit="1"/>
          </p:cNvSpPr>
          <p:nvPr>
            <p:ph type="sldImg"/>
          </p:nvPr>
        </p:nvSpPr>
        <p:spPr>
          <a:ln/>
        </p:spPr>
      </p:sp>
      <p:sp>
        <p:nvSpPr>
          <p:cNvPr id="866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54EA9C-A597-456B-910B-E67B0A64E0CC}" type="slidenum">
              <a:rPr lang="en-US" altLang="zh-CN"/>
              <a:pPr/>
              <a:t>52</a:t>
            </a:fld>
            <a:endParaRPr lang="en-US" altLang="zh-CN"/>
          </a:p>
        </p:txBody>
      </p:sp>
      <p:sp>
        <p:nvSpPr>
          <p:cNvPr id="867330" name="Rectangle 2"/>
          <p:cNvSpPr>
            <a:spLocks noGrp="1" noRot="1" noChangeAspect="1" noChangeArrowheads="1" noTextEdit="1"/>
          </p:cNvSpPr>
          <p:nvPr>
            <p:ph type="sldImg"/>
          </p:nvPr>
        </p:nvSpPr>
        <p:spPr>
          <a:ln/>
        </p:spPr>
      </p:sp>
      <p:sp>
        <p:nvSpPr>
          <p:cNvPr id="86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CA6CC1-9213-43CF-ABF4-AC0CE7F69341}" type="slidenum">
              <a:rPr lang="en-US" altLang="zh-CN"/>
              <a:pPr/>
              <a:t>6</a:t>
            </a:fld>
            <a:endParaRPr lang="en-US" altLang="zh-CN"/>
          </a:p>
        </p:txBody>
      </p:sp>
      <p:sp>
        <p:nvSpPr>
          <p:cNvPr id="812034" name="Rectangle 2"/>
          <p:cNvSpPr>
            <a:spLocks noGrp="1" noRot="1" noChangeAspect="1" noChangeArrowheads="1" noTextEdit="1"/>
          </p:cNvSpPr>
          <p:nvPr>
            <p:ph type="sldImg"/>
          </p:nvPr>
        </p:nvSpPr>
        <p:spPr>
          <a:ln/>
        </p:spPr>
      </p:sp>
      <p:sp>
        <p:nvSpPr>
          <p:cNvPr id="8120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ECDA35-1D32-44D1-8BAA-D8400C41E4D5}" type="slidenum">
              <a:rPr lang="en-US" altLang="zh-CN"/>
              <a:pPr/>
              <a:t>53</a:t>
            </a:fld>
            <a:endParaRPr lang="en-US" altLang="zh-CN"/>
          </a:p>
        </p:txBody>
      </p:sp>
      <p:sp>
        <p:nvSpPr>
          <p:cNvPr id="868354" name="Rectangle 2"/>
          <p:cNvSpPr>
            <a:spLocks noGrp="1" noRot="1" noChangeAspect="1" noChangeArrowheads="1" noTextEdit="1"/>
          </p:cNvSpPr>
          <p:nvPr>
            <p:ph type="sldImg"/>
          </p:nvPr>
        </p:nvSpPr>
        <p:spPr>
          <a:ln/>
        </p:spPr>
      </p:sp>
      <p:sp>
        <p:nvSpPr>
          <p:cNvPr id="8683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A392C8-E0F5-4C9D-8C8B-F2B85BAFF859}" type="slidenum">
              <a:rPr lang="en-US" altLang="zh-CN"/>
              <a:pPr/>
              <a:t>54</a:t>
            </a:fld>
            <a:endParaRPr lang="en-US" altLang="zh-CN"/>
          </a:p>
        </p:txBody>
      </p:sp>
      <p:sp>
        <p:nvSpPr>
          <p:cNvPr id="869378" name="Rectangle 2"/>
          <p:cNvSpPr>
            <a:spLocks noGrp="1" noRot="1" noChangeAspect="1" noChangeArrowheads="1" noTextEdit="1"/>
          </p:cNvSpPr>
          <p:nvPr>
            <p:ph type="sldImg"/>
          </p:nvPr>
        </p:nvSpPr>
        <p:spPr>
          <a:ln/>
        </p:spPr>
      </p:sp>
      <p:sp>
        <p:nvSpPr>
          <p:cNvPr id="869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8BB1B0-BFD7-4E0B-A011-778BDE3AABAE}" type="slidenum">
              <a:rPr lang="en-US" altLang="zh-CN"/>
              <a:pPr/>
              <a:t>55</a:t>
            </a:fld>
            <a:endParaRPr lang="en-US" altLang="zh-CN"/>
          </a:p>
        </p:txBody>
      </p:sp>
      <p:sp>
        <p:nvSpPr>
          <p:cNvPr id="870402" name="Rectangle 2"/>
          <p:cNvSpPr>
            <a:spLocks noGrp="1" noRot="1" noChangeAspect="1" noChangeArrowheads="1" noTextEdit="1"/>
          </p:cNvSpPr>
          <p:nvPr>
            <p:ph type="sldImg"/>
          </p:nvPr>
        </p:nvSpPr>
        <p:spPr>
          <a:ln/>
        </p:spPr>
      </p:sp>
      <p:sp>
        <p:nvSpPr>
          <p:cNvPr id="870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69AA74-9E16-4AAA-99DE-1715F0381FB2}" type="slidenum">
              <a:rPr lang="en-US" altLang="zh-CN"/>
              <a:pPr/>
              <a:t>57</a:t>
            </a:fld>
            <a:endParaRPr lang="en-US" altLang="zh-CN"/>
          </a:p>
        </p:txBody>
      </p:sp>
      <p:sp>
        <p:nvSpPr>
          <p:cNvPr id="951298" name="Rectangle 2"/>
          <p:cNvSpPr>
            <a:spLocks noGrp="1" noRot="1" noChangeAspect="1" noChangeArrowheads="1" noTextEdit="1"/>
          </p:cNvSpPr>
          <p:nvPr>
            <p:ph type="sldImg"/>
          </p:nvPr>
        </p:nvSpPr>
        <p:spPr>
          <a:ln/>
        </p:spPr>
      </p:sp>
      <p:sp>
        <p:nvSpPr>
          <p:cNvPr id="951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5BBFAD-1E0C-49F6-9F92-3E5DD99B8450}" type="slidenum">
              <a:rPr lang="en-US" altLang="zh-CN"/>
              <a:pPr/>
              <a:t>58</a:t>
            </a:fld>
            <a:endParaRPr lang="en-US" altLang="zh-CN"/>
          </a:p>
        </p:txBody>
      </p:sp>
      <p:sp>
        <p:nvSpPr>
          <p:cNvPr id="955394" name="Rectangle 2"/>
          <p:cNvSpPr>
            <a:spLocks noGrp="1" noRot="1" noChangeAspect="1" noChangeArrowheads="1" noTextEdit="1"/>
          </p:cNvSpPr>
          <p:nvPr>
            <p:ph type="sldImg"/>
          </p:nvPr>
        </p:nvSpPr>
        <p:spPr>
          <a:ln/>
        </p:spPr>
      </p:sp>
      <p:sp>
        <p:nvSpPr>
          <p:cNvPr id="955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1C4596-6190-400C-B1AF-1C9DA6964C93}" type="slidenum">
              <a:rPr lang="en-US" altLang="zh-CN"/>
              <a:pPr/>
              <a:t>61</a:t>
            </a:fld>
            <a:endParaRPr lang="en-US" altLang="zh-CN"/>
          </a:p>
        </p:txBody>
      </p:sp>
      <p:sp>
        <p:nvSpPr>
          <p:cNvPr id="957442" name="Rectangle 2"/>
          <p:cNvSpPr>
            <a:spLocks noGrp="1" noRot="1" noChangeAspect="1" noChangeArrowheads="1" noTextEdit="1"/>
          </p:cNvSpPr>
          <p:nvPr>
            <p:ph type="sldImg"/>
          </p:nvPr>
        </p:nvSpPr>
        <p:spPr>
          <a:ln/>
        </p:spPr>
      </p:sp>
      <p:sp>
        <p:nvSpPr>
          <p:cNvPr id="957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66583B-1611-4D78-A7A0-F86D214E4102}" type="slidenum">
              <a:rPr lang="en-US" altLang="zh-CN"/>
              <a:pPr/>
              <a:t>62</a:t>
            </a:fld>
            <a:endParaRPr lang="en-US" altLang="zh-CN"/>
          </a:p>
        </p:txBody>
      </p:sp>
      <p:sp>
        <p:nvSpPr>
          <p:cNvPr id="959490" name="Rectangle 2"/>
          <p:cNvSpPr>
            <a:spLocks noGrp="1" noRot="1" noChangeAspect="1" noChangeArrowheads="1" noTextEdit="1"/>
          </p:cNvSpPr>
          <p:nvPr>
            <p:ph type="sldImg"/>
          </p:nvPr>
        </p:nvSpPr>
        <p:spPr>
          <a:ln/>
        </p:spPr>
      </p:sp>
      <p:sp>
        <p:nvSpPr>
          <p:cNvPr id="959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66583B-1611-4D78-A7A0-F86D214E4102}" type="slidenum">
              <a:rPr lang="en-US" altLang="zh-CN"/>
              <a:pPr/>
              <a:t>63</a:t>
            </a:fld>
            <a:endParaRPr lang="en-US" altLang="zh-CN"/>
          </a:p>
        </p:txBody>
      </p:sp>
      <p:sp>
        <p:nvSpPr>
          <p:cNvPr id="959490" name="Rectangle 2"/>
          <p:cNvSpPr>
            <a:spLocks noGrp="1" noRot="1" noChangeAspect="1" noChangeArrowheads="1" noTextEdit="1"/>
          </p:cNvSpPr>
          <p:nvPr>
            <p:ph type="sldImg"/>
          </p:nvPr>
        </p:nvSpPr>
        <p:spPr>
          <a:ln/>
        </p:spPr>
      </p:sp>
      <p:sp>
        <p:nvSpPr>
          <p:cNvPr id="959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1B8937-2E08-4422-8605-7AD8CF844AB2}" type="slidenum">
              <a:rPr lang="en-US" altLang="zh-CN"/>
              <a:pPr/>
              <a:t>64</a:t>
            </a:fld>
            <a:endParaRPr lang="en-US" altLang="zh-CN"/>
          </a:p>
        </p:txBody>
      </p:sp>
      <p:sp>
        <p:nvSpPr>
          <p:cNvPr id="961538" name="Rectangle 2"/>
          <p:cNvSpPr>
            <a:spLocks noGrp="1" noRot="1" noChangeAspect="1" noChangeArrowheads="1" noTextEdit="1"/>
          </p:cNvSpPr>
          <p:nvPr>
            <p:ph type="sldImg"/>
          </p:nvPr>
        </p:nvSpPr>
        <p:spPr>
          <a:ln/>
        </p:spPr>
      </p:sp>
      <p:sp>
        <p:nvSpPr>
          <p:cNvPr id="961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1B8937-2E08-4422-8605-7AD8CF844AB2}" type="slidenum">
              <a:rPr lang="en-US" altLang="zh-CN"/>
              <a:pPr/>
              <a:t>65</a:t>
            </a:fld>
            <a:endParaRPr lang="en-US" altLang="zh-CN"/>
          </a:p>
        </p:txBody>
      </p:sp>
      <p:sp>
        <p:nvSpPr>
          <p:cNvPr id="961538" name="Rectangle 2"/>
          <p:cNvSpPr>
            <a:spLocks noGrp="1" noRot="1" noChangeAspect="1" noChangeArrowheads="1" noTextEdit="1"/>
          </p:cNvSpPr>
          <p:nvPr>
            <p:ph type="sldImg"/>
          </p:nvPr>
        </p:nvSpPr>
        <p:spPr>
          <a:ln/>
        </p:spPr>
      </p:sp>
      <p:sp>
        <p:nvSpPr>
          <p:cNvPr id="961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60342A-8A8A-4847-9FAC-8163DC4CB094}" type="slidenum">
              <a:rPr lang="en-US" altLang="zh-CN"/>
              <a:pPr/>
              <a:t>7</a:t>
            </a:fld>
            <a:endParaRPr lang="en-US" altLang="zh-CN"/>
          </a:p>
        </p:txBody>
      </p:sp>
      <p:sp>
        <p:nvSpPr>
          <p:cNvPr id="815106" name="Rectangle 2"/>
          <p:cNvSpPr>
            <a:spLocks noGrp="1" noRot="1" noChangeAspect="1" noChangeArrowheads="1" noTextEdit="1"/>
          </p:cNvSpPr>
          <p:nvPr>
            <p:ph type="sldImg"/>
          </p:nvPr>
        </p:nvSpPr>
        <p:spPr>
          <a:ln/>
        </p:spPr>
      </p:sp>
      <p:sp>
        <p:nvSpPr>
          <p:cNvPr id="8151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0B31D5-BD9B-417D-93CC-312728C16B7F}" type="slidenum">
              <a:rPr lang="en-US" altLang="zh-CN"/>
              <a:pPr/>
              <a:t>66</a:t>
            </a:fld>
            <a:endParaRPr lang="en-US" altLang="zh-CN"/>
          </a:p>
        </p:txBody>
      </p:sp>
      <p:sp>
        <p:nvSpPr>
          <p:cNvPr id="963586" name="Rectangle 2"/>
          <p:cNvSpPr>
            <a:spLocks noGrp="1" noRot="1" noChangeAspect="1" noChangeArrowheads="1" noTextEdit="1"/>
          </p:cNvSpPr>
          <p:nvPr>
            <p:ph type="sldImg"/>
          </p:nvPr>
        </p:nvSpPr>
        <p:spPr>
          <a:ln/>
        </p:spPr>
      </p:sp>
      <p:sp>
        <p:nvSpPr>
          <p:cNvPr id="9635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36321D-2E43-403B-B123-38FC926BD311}" type="slidenum">
              <a:rPr lang="en-US" altLang="zh-CN"/>
              <a:pPr/>
              <a:t>71</a:t>
            </a:fld>
            <a:endParaRPr lang="en-US" altLang="zh-CN"/>
          </a:p>
        </p:txBody>
      </p:sp>
      <p:sp>
        <p:nvSpPr>
          <p:cNvPr id="965634" name="Rectangle 2"/>
          <p:cNvSpPr>
            <a:spLocks noGrp="1" noRot="1" noChangeAspect="1" noChangeArrowheads="1" noTextEdit="1"/>
          </p:cNvSpPr>
          <p:nvPr>
            <p:ph type="sldImg"/>
          </p:nvPr>
        </p:nvSpPr>
        <p:spPr>
          <a:ln/>
        </p:spPr>
      </p:sp>
      <p:sp>
        <p:nvSpPr>
          <p:cNvPr id="965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D28C39-D506-4773-BC9E-4F7764F5906D}" type="slidenum">
              <a:rPr lang="en-US" altLang="zh-CN"/>
              <a:pPr/>
              <a:t>8</a:t>
            </a:fld>
            <a:endParaRPr lang="en-US" altLang="zh-CN"/>
          </a:p>
        </p:txBody>
      </p:sp>
      <p:sp>
        <p:nvSpPr>
          <p:cNvPr id="817154" name="Rectangle 2"/>
          <p:cNvSpPr>
            <a:spLocks noGrp="1" noRot="1" noChangeAspect="1" noChangeArrowheads="1" noTextEdit="1"/>
          </p:cNvSpPr>
          <p:nvPr>
            <p:ph type="sldImg"/>
          </p:nvPr>
        </p:nvSpPr>
        <p:spPr>
          <a:ln/>
        </p:spPr>
      </p:sp>
      <p:sp>
        <p:nvSpPr>
          <p:cNvPr id="817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797B41-6A22-4785-AA60-A2C6B0AD9B83}" type="slidenum">
              <a:rPr lang="en-US" altLang="zh-CN"/>
              <a:pPr/>
              <a:t>9</a:t>
            </a:fld>
            <a:endParaRPr lang="en-US" altLang="zh-CN"/>
          </a:p>
        </p:txBody>
      </p:sp>
      <p:sp>
        <p:nvSpPr>
          <p:cNvPr id="818178" name="Rectangle 2"/>
          <p:cNvSpPr>
            <a:spLocks noGrp="1" noRot="1" noChangeAspect="1" noChangeArrowheads="1" noTextEdit="1"/>
          </p:cNvSpPr>
          <p:nvPr>
            <p:ph type="sldImg"/>
          </p:nvPr>
        </p:nvSpPr>
        <p:spPr>
          <a:ln/>
        </p:spPr>
      </p:sp>
      <p:sp>
        <p:nvSpPr>
          <p:cNvPr id="8181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92CD90-6144-46E4-9D69-12CED1AD9882}" type="slidenum">
              <a:rPr lang="en-US" altLang="zh-CN"/>
              <a:pPr/>
              <a:t>10</a:t>
            </a:fld>
            <a:endParaRPr lang="en-US" altLang="zh-CN"/>
          </a:p>
        </p:txBody>
      </p:sp>
      <p:sp>
        <p:nvSpPr>
          <p:cNvPr id="819202" name="Rectangle 2"/>
          <p:cNvSpPr>
            <a:spLocks noGrp="1" noRot="1" noChangeAspect="1" noChangeArrowheads="1" noTextEdit="1"/>
          </p:cNvSpPr>
          <p:nvPr>
            <p:ph type="sldImg"/>
          </p:nvPr>
        </p:nvSpPr>
        <p:spPr>
          <a:ln/>
        </p:spPr>
      </p:sp>
      <p:sp>
        <p:nvSpPr>
          <p:cNvPr id="819203"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itchFamily="2" charset="-122"/>
                <a:ea typeface="黑体" pitchFamily="2" charset="-122"/>
              </a:defRPr>
            </a:lvl1pPr>
          </a:lstStyle>
          <a:p>
            <a:pPr lvl="0"/>
            <a:r>
              <a:rPr lang="zh-CN" altLang="en-US" noProof="0"/>
              <a:t>单击此处编辑母版标题样式</a:t>
            </a:r>
            <a:endParaRPr lang="en-US" altLang="zh-CN" noProof="0" dirty="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itchFamily="2" charset="2"/>
              <a:buNone/>
              <a:defRPr sz="3600" b="1">
                <a:latin typeface="黑体" pitchFamily="2" charset="-122"/>
                <a:ea typeface="黑体" pitchFamily="2" charset="-122"/>
              </a:defRPr>
            </a:lvl1pPr>
          </a:lstStyle>
          <a:p>
            <a:pPr lvl="0"/>
            <a:r>
              <a:rPr lang="zh-CN" altLang="en-US" noProof="0"/>
              <a:t>单击此处编辑母版副标题样式</a:t>
            </a:r>
            <a:endParaRPr lang="en-US" altLang="zh-CN" noProof="0" dirty="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pPr/>
              <a:t>‹#›</a:t>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684642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pPr/>
              <a:t>‹#›</a:t>
            </a:fld>
            <a:endParaRPr lang="en-US" altLang="zh-CN"/>
          </a:p>
        </p:txBody>
      </p:sp>
    </p:spTree>
    <p:extLst>
      <p:ext uri="{BB962C8B-B14F-4D97-AF65-F5344CB8AC3E}">
        <p14:creationId xmlns:p14="http://schemas.microsoft.com/office/powerpoint/2010/main" val="1291822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a:t>单击此处编辑母版标题样式</a:t>
            </a:r>
          </a:p>
        </p:txBody>
      </p:sp>
      <p:sp>
        <p:nvSpPr>
          <p:cNvPr id="3" name="文本占位符 2"/>
          <p:cNvSpPr>
            <a:spLocks noGrp="1"/>
          </p:cNvSpPr>
          <p:nvPr>
            <p:ph type="body" sz="half" idx="1"/>
          </p:nvPr>
        </p:nvSpPr>
        <p:spPr>
          <a:xfrm>
            <a:off x="495300" y="1196752"/>
            <a:ext cx="4381500" cy="493417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quarter" idx="2"/>
          </p:nvPr>
        </p:nvSpPr>
        <p:spPr>
          <a:xfrm>
            <a:off x="5029200" y="1196752"/>
            <a:ext cx="4381500" cy="23765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内容占位符 4"/>
          <p:cNvSpPr>
            <a:spLocks noGrp="1"/>
          </p:cNvSpPr>
          <p:nvPr>
            <p:ph sz="quarter" idx="3"/>
          </p:nvPr>
        </p:nvSpPr>
        <p:spPr>
          <a:xfrm>
            <a:off x="5029200" y="3754339"/>
            <a:ext cx="4381500" cy="237658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pPr/>
              <a:t>‹#›</a:t>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463550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a:t>单击此处编辑母版标题样式</a:t>
            </a:r>
          </a:p>
        </p:txBody>
      </p:sp>
      <p:sp>
        <p:nvSpPr>
          <p:cNvPr id="3" name="文本占位符 2"/>
          <p:cNvSpPr>
            <a:spLocks noGrp="1"/>
          </p:cNvSpPr>
          <p:nvPr>
            <p:ph type="body" sz="half" idx="1"/>
          </p:nvPr>
        </p:nvSpPr>
        <p:spPr>
          <a:xfrm>
            <a:off x="495300" y="1196752"/>
            <a:ext cx="4381500" cy="493417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剪贴画占位符 3"/>
          <p:cNvSpPr>
            <a:spLocks noGrp="1"/>
          </p:cNvSpPr>
          <p:nvPr>
            <p:ph type="clipArt" sz="half" idx="2"/>
          </p:nvPr>
        </p:nvSpPr>
        <p:spPr>
          <a:xfrm>
            <a:off x="5029200" y="1196752"/>
            <a:ext cx="4381500" cy="4934173"/>
          </a:xfrm>
        </p:spPr>
        <p:txBody>
          <a:bodyPr/>
          <a:lstStyle/>
          <a:p>
            <a:r>
              <a:rPr lang="zh-CN" altLang="en-US"/>
              <a:t>单击图标添加剪 贴画</a:t>
            </a:r>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750890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495300" y="1196752"/>
            <a:ext cx="9066212" cy="4934173"/>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65344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itchFamily="2" charset="-122"/>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pPr/>
              <a:t>‹#›</a:t>
            </a:fld>
            <a:endParaRPr lang="en-US" altLang="zh-CN"/>
          </a:p>
        </p:txBody>
      </p:sp>
    </p:spTree>
    <p:extLst>
      <p:ext uri="{BB962C8B-B14F-4D97-AF65-F5344CB8AC3E}">
        <p14:creationId xmlns:p14="http://schemas.microsoft.com/office/powerpoint/2010/main" val="109813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a:t>单击此处编辑母版标题样式</a:t>
            </a:r>
          </a:p>
        </p:txBody>
      </p:sp>
      <p:sp>
        <p:nvSpPr>
          <p:cNvPr id="3" name="内容占位符 2"/>
          <p:cNvSpPr>
            <a:spLocks noGrp="1"/>
          </p:cNvSpPr>
          <p:nvPr>
            <p:ph sz="half" idx="1"/>
          </p:nvPr>
        </p:nvSpPr>
        <p:spPr>
          <a:xfrm>
            <a:off x="495300"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5101208"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45832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495299" y="1207874"/>
            <a:ext cx="4455513"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104383" y="1872534"/>
            <a:ext cx="4457129"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046753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pPr/>
              <a:t>‹#›</a:t>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0813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pPr/>
              <a:t>‹#›</a:t>
            </a:fld>
            <a:endParaRPr lang="en-US" altLang="zh-CN"/>
          </a:p>
        </p:txBody>
      </p:sp>
    </p:spTree>
    <p:extLst>
      <p:ext uri="{BB962C8B-B14F-4D97-AF65-F5344CB8AC3E}">
        <p14:creationId xmlns:p14="http://schemas.microsoft.com/office/powerpoint/2010/main" val="607053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pPr/>
              <a:t>‹#›</a:t>
            </a:fld>
            <a:endParaRPr lang="en-US" altLang="zh-CN"/>
          </a:p>
        </p:txBody>
      </p:sp>
    </p:spTree>
    <p:extLst>
      <p:ext uri="{BB962C8B-B14F-4D97-AF65-F5344CB8AC3E}">
        <p14:creationId xmlns:p14="http://schemas.microsoft.com/office/powerpoint/2010/main" val="1982550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pPr/>
              <a:t>‹#›</a:t>
            </a:fld>
            <a:endParaRPr lang="en-US" altLang="zh-CN"/>
          </a:p>
        </p:txBody>
      </p:sp>
    </p:spTree>
    <p:extLst>
      <p:ext uri="{BB962C8B-B14F-4D97-AF65-F5344CB8AC3E}">
        <p14:creationId xmlns:p14="http://schemas.microsoft.com/office/powerpoint/2010/main" val="1885987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endParaRPr lang="en-US" altLang="zh-CN" dirty="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endParaRPr lang="en-US" altLang="zh-CN" dirty="0"/>
          </a:p>
          <a:p>
            <a:pPr lvl="1"/>
            <a:r>
              <a:rPr lang="zh-CN" altLang="en-US" dirty="0"/>
              <a:t>第二级</a:t>
            </a:r>
            <a:endParaRPr lang="en-US" altLang="zh-CN" dirty="0"/>
          </a:p>
          <a:p>
            <a:pPr lvl="2"/>
            <a:r>
              <a:rPr lang="zh-CN" altLang="en-US" dirty="0"/>
              <a:t>第三级</a:t>
            </a:r>
            <a:endParaRPr lang="en-US" altLang="zh-CN" dirty="0"/>
          </a:p>
          <a:p>
            <a:pPr lvl="3"/>
            <a:r>
              <a:rPr lang="zh-CN" altLang="en-US" dirty="0"/>
              <a:t>第四级</a:t>
            </a:r>
            <a:endParaRPr lang="en-US" altLang="zh-CN" dirty="0"/>
          </a:p>
          <a:p>
            <a:pPr lvl="4"/>
            <a:r>
              <a:rPr lang="zh-CN" altLang="en-US" dirty="0"/>
              <a:t>第五级</a:t>
            </a:r>
            <a:endParaRPr lang="en-US" altLang="zh-CN" dirty="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itchFamily="18" charset="0"/>
              <a:ea typeface="宋体" pitchFamily="2" charset="-122"/>
            </a:endParaRPr>
          </a:p>
        </p:txBody>
      </p:sp>
      <p:pic>
        <p:nvPicPr>
          <p:cNvPr id="11" name="Picture 2" descr="computer networking 的图像结果"/>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769424" y="188640"/>
            <a:ext cx="1124935" cy="81245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txStyles>
    <p:titleStyle>
      <a:lvl1pPr algn="l" rtl="0" eaLnBrk="1" fontAlgn="base" hangingPunct="1">
        <a:spcBef>
          <a:spcPct val="0"/>
        </a:spcBef>
        <a:spcAft>
          <a:spcPct val="0"/>
        </a:spcAft>
        <a:defRPr sz="4400" b="1">
          <a:solidFill>
            <a:srgbClr val="333399"/>
          </a:solidFill>
          <a:latin typeface="+mn-lt"/>
          <a:ea typeface="黑体" pitchFamily="2" charset="-122"/>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a:latin typeface="+mn-lt"/>
              </a:rPr>
              <a:t>第 </a:t>
            </a:r>
            <a:r>
              <a:rPr lang="en-US" altLang="zh-CN" dirty="0">
                <a:latin typeface="+mn-lt"/>
              </a:rPr>
              <a:t>4 </a:t>
            </a:r>
            <a:r>
              <a:rPr lang="zh-CN" altLang="en-US" dirty="0">
                <a:latin typeface="+mn-lt"/>
              </a:rPr>
              <a:t>章  网络层</a:t>
            </a:r>
          </a:p>
        </p:txBody>
      </p:sp>
      <p:sp>
        <p:nvSpPr>
          <p:cNvPr id="2051" name="Rectangle 3"/>
          <p:cNvSpPr>
            <a:spLocks noGrp="1" noChangeArrowheads="1"/>
          </p:cNvSpPr>
          <p:nvPr>
            <p:ph type="subTitle" idx="1"/>
          </p:nvPr>
        </p:nvSpPr>
        <p:spPr/>
        <p:txBody>
          <a:bodyPr/>
          <a:lstStyle/>
          <a:p>
            <a:endParaRPr lang="en-US" altLang="zh-CN" dirty="0">
              <a:ea typeface="宋体" pitchFamily="2" charset="-122"/>
            </a:endParaRPr>
          </a:p>
          <a:p>
            <a:r>
              <a:rPr lang="zh-CN" altLang="en-US" dirty="0">
                <a:ea typeface="宋体" pitchFamily="2" charset="-122"/>
              </a:rPr>
              <a:t>路由协议</a:t>
            </a:r>
          </a:p>
        </p:txBody>
      </p:sp>
    </p:spTree>
    <p:extLst>
      <p:ext uri="{BB962C8B-B14F-4D97-AF65-F5344CB8AC3E}">
        <p14:creationId xmlns:p14="http://schemas.microsoft.com/office/powerpoint/2010/main" val="3308645562"/>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p:txBody>
          <a:bodyPr/>
          <a:lstStyle/>
          <a:p>
            <a:pPr algn="ctr"/>
            <a:r>
              <a:rPr lang="zh-CN" altLang="en-US"/>
              <a:t>路由表的建立 </a:t>
            </a:r>
          </a:p>
        </p:txBody>
      </p:sp>
      <p:sp>
        <p:nvSpPr>
          <p:cNvPr id="560131" name="Rectangle 3"/>
          <p:cNvSpPr>
            <a:spLocks noGrp="1" noChangeArrowheads="1"/>
          </p:cNvSpPr>
          <p:nvPr>
            <p:ph idx="1"/>
          </p:nvPr>
        </p:nvSpPr>
        <p:spPr>
          <a:noFill/>
        </p:spPr>
        <p:txBody>
          <a:bodyPr/>
          <a:lstStyle/>
          <a:p>
            <a:pPr algn="just"/>
            <a:r>
              <a:rPr lang="zh-CN" altLang="en-US" sz="2800" dirty="0"/>
              <a:t>路由器在</a:t>
            </a:r>
            <a:r>
              <a:rPr lang="zh-CN" altLang="en-US" sz="2800" dirty="0">
                <a:solidFill>
                  <a:srgbClr val="FF0000"/>
                </a:solidFill>
              </a:rPr>
              <a:t>刚刚开始工作</a:t>
            </a:r>
            <a:r>
              <a:rPr lang="zh-CN" altLang="en-US" sz="2800" dirty="0"/>
              <a:t>时，只知道到直接连接的网络的距离（此距离定义为</a:t>
            </a:r>
            <a:r>
              <a:rPr lang="en-US" altLang="zh-CN" sz="2800" dirty="0"/>
              <a:t>1</a:t>
            </a:r>
            <a:r>
              <a:rPr lang="zh-CN" altLang="en-US" sz="2800" dirty="0"/>
              <a:t>）。</a:t>
            </a:r>
            <a:r>
              <a:rPr lang="zh-CN" altLang="zh-CN" sz="2800" dirty="0"/>
              <a:t>它的</a:t>
            </a:r>
            <a:r>
              <a:rPr lang="zh-CN" altLang="zh-CN" sz="2800" dirty="0">
                <a:solidFill>
                  <a:srgbClr val="FF0000"/>
                </a:solidFill>
              </a:rPr>
              <a:t>路由表是空的。</a:t>
            </a:r>
            <a:endParaRPr lang="zh-CN" altLang="en-US" sz="2800" dirty="0">
              <a:solidFill>
                <a:srgbClr val="FF0000"/>
              </a:solidFill>
            </a:endParaRPr>
          </a:p>
          <a:p>
            <a:pPr algn="just"/>
            <a:r>
              <a:rPr lang="zh-CN" altLang="en-US" sz="2800" dirty="0"/>
              <a:t>以后，</a:t>
            </a:r>
            <a:r>
              <a:rPr lang="zh-CN" altLang="en-US" sz="2800" dirty="0">
                <a:solidFill>
                  <a:srgbClr val="FF0000"/>
                </a:solidFill>
              </a:rPr>
              <a:t>每个路由器</a:t>
            </a:r>
            <a:r>
              <a:rPr lang="zh-CN" altLang="en-US" sz="2800" dirty="0"/>
              <a:t>也</a:t>
            </a:r>
            <a:r>
              <a:rPr lang="zh-CN" altLang="en-US" sz="2800" dirty="0">
                <a:solidFill>
                  <a:srgbClr val="FF0000"/>
                </a:solidFill>
              </a:rPr>
              <a:t>只和</a:t>
            </a:r>
            <a:r>
              <a:rPr lang="zh-CN" altLang="en-US" sz="2800" dirty="0"/>
              <a:t>数目非常有限的</a:t>
            </a:r>
            <a:r>
              <a:rPr lang="zh-CN" altLang="en-US" sz="2800" dirty="0">
                <a:solidFill>
                  <a:srgbClr val="FF0000"/>
                </a:solidFill>
              </a:rPr>
              <a:t>相邻路由器交换并更新路由信息</a:t>
            </a:r>
            <a:r>
              <a:rPr lang="zh-CN" altLang="en-US" sz="2800" dirty="0"/>
              <a:t>。</a:t>
            </a:r>
          </a:p>
          <a:p>
            <a:pPr algn="just"/>
            <a:r>
              <a:rPr lang="zh-CN" altLang="en-US" sz="2800" dirty="0"/>
              <a:t>经过若干次更新后，所有的路由器最终都会知道到达本自治系统中任何一个网络的最短距离和下一跳路由器的地址。</a:t>
            </a:r>
          </a:p>
          <a:p>
            <a:pPr algn="just"/>
            <a:r>
              <a:rPr lang="en-US" altLang="zh-CN" sz="2800" dirty="0"/>
              <a:t>RIP </a:t>
            </a:r>
            <a:r>
              <a:rPr lang="zh-CN" altLang="en-US" sz="2800" dirty="0"/>
              <a:t>协议的</a:t>
            </a:r>
            <a:r>
              <a:rPr lang="zh-CN" altLang="en-US" sz="2800" dirty="0">
                <a:solidFill>
                  <a:srgbClr val="FF0000"/>
                </a:solidFill>
              </a:rPr>
              <a:t>收敛 </a:t>
            </a:r>
            <a:r>
              <a:rPr lang="en-US" altLang="zh-CN" sz="2800" dirty="0"/>
              <a:t>(convergence) </a:t>
            </a:r>
            <a:r>
              <a:rPr lang="zh-CN" altLang="en-US" sz="2800" dirty="0"/>
              <a:t>过程较快。</a:t>
            </a:r>
            <a:r>
              <a:rPr lang="zh-CN" altLang="zh-CN" sz="2800" dirty="0"/>
              <a:t>“收敛”就是</a:t>
            </a:r>
            <a:r>
              <a:rPr lang="zh-CN" altLang="en-US" sz="2800" dirty="0"/>
              <a:t>在自治系统中所有的结点都得到正确的路由选择信息的过程。 </a:t>
            </a:r>
          </a:p>
        </p:txBody>
      </p:sp>
    </p:spTree>
    <p:extLst>
      <p:ext uri="{BB962C8B-B14F-4D97-AF65-F5344CB8AC3E}">
        <p14:creationId xmlns:p14="http://schemas.microsoft.com/office/powerpoint/2010/main" val="31967866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01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013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01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3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p:txBody>
          <a:bodyPr/>
          <a:lstStyle/>
          <a:p>
            <a:pPr algn="ctr"/>
            <a:r>
              <a:rPr lang="en-US" altLang="zh-CN" dirty="0"/>
              <a:t>2. </a:t>
            </a:r>
            <a:r>
              <a:rPr lang="zh-CN" altLang="en-US" dirty="0"/>
              <a:t>距离向量算法</a:t>
            </a:r>
          </a:p>
        </p:txBody>
      </p:sp>
      <p:sp>
        <p:nvSpPr>
          <p:cNvPr id="7" name="Text Box 3"/>
          <p:cNvSpPr txBox="1">
            <a:spLocks noChangeArrowheads="1"/>
          </p:cNvSpPr>
          <p:nvPr/>
        </p:nvSpPr>
        <p:spPr bwMode="auto">
          <a:xfrm>
            <a:off x="560512" y="1124744"/>
            <a:ext cx="8910638" cy="5274136"/>
          </a:xfrm>
          <a:prstGeom prst="rect">
            <a:avLst/>
          </a:prstGeom>
          <a:solidFill>
            <a:srgbClr val="FFFF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0" lang="zh-CN" altLang="en-US" sz="2200" b="1" dirty="0">
                <a:solidFill>
                  <a:srgbClr val="C00000"/>
                </a:solidFill>
                <a:latin typeface="+mn-lt"/>
                <a:ea typeface="黑体" pitchFamily="2" charset="-122"/>
              </a:rPr>
              <a:t>路由器收到相邻路由器（其地址为 </a:t>
            </a:r>
            <a:r>
              <a:rPr kumimoji="0" lang="en-US" altLang="zh-CN" sz="2200" b="1" dirty="0">
                <a:solidFill>
                  <a:srgbClr val="C00000"/>
                </a:solidFill>
                <a:latin typeface="+mn-lt"/>
                <a:ea typeface="黑体" pitchFamily="2" charset="-122"/>
              </a:rPr>
              <a:t>X</a:t>
            </a:r>
            <a:r>
              <a:rPr kumimoji="0" lang="zh-CN" altLang="en-US" sz="2200" b="1" dirty="0">
                <a:solidFill>
                  <a:srgbClr val="C00000"/>
                </a:solidFill>
                <a:latin typeface="+mn-lt"/>
                <a:ea typeface="黑体" pitchFamily="2" charset="-122"/>
              </a:rPr>
              <a:t>）的一个 </a:t>
            </a:r>
            <a:r>
              <a:rPr kumimoji="0" lang="en-US" altLang="zh-CN" sz="2200" b="1" dirty="0">
                <a:solidFill>
                  <a:srgbClr val="C00000"/>
                </a:solidFill>
                <a:latin typeface="+mn-lt"/>
                <a:ea typeface="黑体" pitchFamily="2" charset="-122"/>
              </a:rPr>
              <a:t>RIP </a:t>
            </a:r>
            <a:r>
              <a:rPr kumimoji="0" lang="zh-CN" altLang="en-US" sz="2200" b="1" dirty="0">
                <a:solidFill>
                  <a:srgbClr val="C00000"/>
                </a:solidFill>
                <a:latin typeface="+mn-lt"/>
                <a:ea typeface="黑体" pitchFamily="2" charset="-122"/>
              </a:rPr>
              <a:t>报文：</a:t>
            </a:r>
          </a:p>
          <a:p>
            <a:pPr>
              <a:lnSpc>
                <a:spcPct val="110000"/>
              </a:lnSpc>
            </a:pPr>
            <a:r>
              <a:rPr kumimoji="0" lang="en-US" altLang="zh-CN" sz="2200" b="1" dirty="0">
                <a:solidFill>
                  <a:srgbClr val="0000CC"/>
                </a:solidFill>
                <a:latin typeface="+mn-lt"/>
                <a:ea typeface="黑体" pitchFamily="2" charset="-122"/>
              </a:rPr>
              <a:t>(1) </a:t>
            </a:r>
            <a:r>
              <a:rPr kumimoji="0" lang="zh-CN" altLang="en-US" sz="2200" b="1" dirty="0">
                <a:solidFill>
                  <a:srgbClr val="0000CC"/>
                </a:solidFill>
                <a:latin typeface="+mn-lt"/>
                <a:ea typeface="黑体" pitchFamily="2" charset="-122"/>
              </a:rPr>
              <a:t>先</a:t>
            </a:r>
            <a:r>
              <a:rPr kumimoji="0" lang="zh-CN" altLang="en-US" sz="2200" b="1" dirty="0">
                <a:solidFill>
                  <a:srgbClr val="FF0000"/>
                </a:solidFill>
                <a:latin typeface="+mn-lt"/>
                <a:ea typeface="黑体" pitchFamily="2" charset="-122"/>
              </a:rPr>
              <a:t>修改此 </a:t>
            </a:r>
            <a:r>
              <a:rPr kumimoji="0" lang="en-US" altLang="zh-CN" sz="2200" b="1" dirty="0">
                <a:solidFill>
                  <a:srgbClr val="FF0000"/>
                </a:solidFill>
                <a:latin typeface="+mn-lt"/>
                <a:ea typeface="黑体" pitchFamily="2" charset="-122"/>
              </a:rPr>
              <a:t>RIP </a:t>
            </a:r>
            <a:r>
              <a:rPr kumimoji="0" lang="zh-CN" altLang="en-US" sz="2200" b="1" dirty="0">
                <a:solidFill>
                  <a:srgbClr val="FF0000"/>
                </a:solidFill>
                <a:latin typeface="+mn-lt"/>
                <a:ea typeface="黑体" pitchFamily="2" charset="-122"/>
              </a:rPr>
              <a:t>报文中的所有项目</a:t>
            </a:r>
            <a:r>
              <a:rPr kumimoji="0" lang="zh-CN" altLang="en-US" sz="2200" b="1" dirty="0">
                <a:solidFill>
                  <a:srgbClr val="0000CC"/>
                </a:solidFill>
                <a:latin typeface="+mn-lt"/>
                <a:ea typeface="黑体" pitchFamily="2" charset="-122"/>
              </a:rPr>
              <a:t>：把“下一跳”字段中的地址都改为 </a:t>
            </a:r>
            <a:r>
              <a:rPr kumimoji="0" lang="en-US" altLang="zh-CN" sz="2200" b="1" dirty="0">
                <a:solidFill>
                  <a:srgbClr val="0000CC"/>
                </a:solidFill>
                <a:latin typeface="+mn-lt"/>
                <a:ea typeface="黑体" pitchFamily="2" charset="-122"/>
              </a:rPr>
              <a:t>X</a:t>
            </a:r>
            <a:r>
              <a:rPr kumimoji="0" lang="zh-CN" altLang="en-US" sz="2200" b="1" dirty="0">
                <a:solidFill>
                  <a:srgbClr val="0000CC"/>
                </a:solidFill>
                <a:latin typeface="+mn-lt"/>
                <a:ea typeface="黑体" pitchFamily="2" charset="-122"/>
              </a:rPr>
              <a:t>，并</a:t>
            </a:r>
            <a:r>
              <a:rPr kumimoji="0" lang="zh-CN" altLang="en-US" sz="2200" b="1" dirty="0">
                <a:solidFill>
                  <a:srgbClr val="FF0000"/>
                </a:solidFill>
                <a:latin typeface="+mn-lt"/>
                <a:ea typeface="黑体" pitchFamily="2" charset="-122"/>
              </a:rPr>
              <a:t>把所有的“距离”字段的值加 </a:t>
            </a:r>
            <a:r>
              <a:rPr kumimoji="0" lang="en-US" altLang="zh-CN" sz="2200" b="1" dirty="0">
                <a:solidFill>
                  <a:srgbClr val="FF0000"/>
                </a:solidFill>
                <a:latin typeface="+mn-lt"/>
                <a:ea typeface="黑体" pitchFamily="2" charset="-122"/>
              </a:rPr>
              <a:t>1</a:t>
            </a:r>
            <a:r>
              <a:rPr kumimoji="0" lang="zh-CN" altLang="en-US" sz="2200" b="1" dirty="0">
                <a:solidFill>
                  <a:srgbClr val="0000CC"/>
                </a:solidFill>
                <a:latin typeface="+mn-lt"/>
                <a:ea typeface="黑体" pitchFamily="2" charset="-122"/>
              </a:rPr>
              <a:t>。</a:t>
            </a:r>
          </a:p>
          <a:p>
            <a:pPr>
              <a:lnSpc>
                <a:spcPct val="110000"/>
              </a:lnSpc>
            </a:pPr>
            <a:r>
              <a:rPr kumimoji="0" lang="en-US" altLang="zh-CN" sz="2200" b="1" dirty="0">
                <a:solidFill>
                  <a:srgbClr val="0000CC"/>
                </a:solidFill>
                <a:latin typeface="+mn-lt"/>
                <a:ea typeface="黑体" pitchFamily="2" charset="-122"/>
              </a:rPr>
              <a:t>(2) </a:t>
            </a:r>
            <a:r>
              <a:rPr kumimoji="0" lang="zh-CN" altLang="en-US" sz="2200" b="1" dirty="0">
                <a:solidFill>
                  <a:srgbClr val="0000CC"/>
                </a:solidFill>
                <a:latin typeface="+mn-lt"/>
                <a:ea typeface="黑体" pitchFamily="2" charset="-122"/>
              </a:rPr>
              <a:t>对修改后的 </a:t>
            </a:r>
            <a:r>
              <a:rPr kumimoji="0" lang="en-US" altLang="zh-CN" sz="2200" b="1" dirty="0">
                <a:solidFill>
                  <a:srgbClr val="0000CC"/>
                </a:solidFill>
                <a:latin typeface="+mn-lt"/>
                <a:ea typeface="黑体" pitchFamily="2" charset="-122"/>
              </a:rPr>
              <a:t>RIP </a:t>
            </a:r>
            <a:r>
              <a:rPr kumimoji="0" lang="zh-CN" altLang="en-US" sz="2200" b="1" dirty="0">
                <a:solidFill>
                  <a:srgbClr val="0000CC"/>
                </a:solidFill>
                <a:latin typeface="+mn-lt"/>
                <a:ea typeface="黑体" pitchFamily="2" charset="-122"/>
              </a:rPr>
              <a:t>报文中的</a:t>
            </a:r>
            <a:r>
              <a:rPr kumimoji="0" lang="zh-CN" altLang="en-US" sz="2200" b="1" dirty="0">
                <a:solidFill>
                  <a:srgbClr val="FF0000"/>
                </a:solidFill>
                <a:latin typeface="+mn-lt"/>
                <a:ea typeface="黑体" pitchFamily="2" charset="-122"/>
              </a:rPr>
              <a:t>每一个项目</a:t>
            </a:r>
            <a:r>
              <a:rPr kumimoji="0" lang="zh-CN" altLang="en-US" sz="2200" b="1" dirty="0">
                <a:solidFill>
                  <a:srgbClr val="0000CC"/>
                </a:solidFill>
                <a:latin typeface="+mn-lt"/>
                <a:ea typeface="黑体" pitchFamily="2" charset="-122"/>
              </a:rPr>
              <a:t>，重复以下步骤：</a:t>
            </a:r>
          </a:p>
          <a:p>
            <a:pPr>
              <a:lnSpc>
                <a:spcPct val="110000"/>
              </a:lnSpc>
            </a:pPr>
            <a:r>
              <a:rPr lang="en-US" altLang="zh-CN" sz="2200" b="1" dirty="0">
                <a:solidFill>
                  <a:srgbClr val="0000CC"/>
                </a:solidFill>
                <a:latin typeface="+mn-lt"/>
                <a:ea typeface="黑体" pitchFamily="2" charset="-122"/>
              </a:rPr>
              <a:t>     </a:t>
            </a:r>
            <a:r>
              <a:rPr kumimoji="0" lang="zh-CN" altLang="en-US" sz="2200" b="1" dirty="0">
                <a:solidFill>
                  <a:srgbClr val="0000CC"/>
                </a:solidFill>
                <a:latin typeface="+mn-lt"/>
                <a:ea typeface="黑体" pitchFamily="2" charset="-122"/>
              </a:rPr>
              <a:t>若项目中的目的网络不在路由表中，则把该项目加到路由表中。</a:t>
            </a:r>
          </a:p>
          <a:p>
            <a:pPr>
              <a:lnSpc>
                <a:spcPct val="110000"/>
              </a:lnSpc>
            </a:pPr>
            <a:r>
              <a:rPr kumimoji="0" lang="zh-CN" altLang="en-US" sz="2200" b="1" dirty="0">
                <a:solidFill>
                  <a:srgbClr val="0000CC"/>
                </a:solidFill>
                <a:latin typeface="+mn-lt"/>
                <a:ea typeface="黑体" pitchFamily="2" charset="-122"/>
              </a:rPr>
              <a:t>         否则</a:t>
            </a:r>
          </a:p>
          <a:p>
            <a:pPr marL="1258888" indent="-1258888">
              <a:lnSpc>
                <a:spcPct val="110000"/>
              </a:lnSpc>
            </a:pPr>
            <a:r>
              <a:rPr kumimoji="0" lang="zh-CN" altLang="en-US" sz="2200" b="1" dirty="0">
                <a:solidFill>
                  <a:srgbClr val="0000CC"/>
                </a:solidFill>
                <a:latin typeface="+mn-lt"/>
                <a:ea typeface="黑体" pitchFamily="2" charset="-122"/>
              </a:rPr>
              <a:t>             若下一跳字段给出的路由器地址是同样的，则把收到的项目替换原路由表中的项目。</a:t>
            </a:r>
          </a:p>
          <a:p>
            <a:pPr>
              <a:lnSpc>
                <a:spcPct val="110000"/>
              </a:lnSpc>
            </a:pPr>
            <a:r>
              <a:rPr kumimoji="0" lang="zh-CN" altLang="en-US" sz="2200" b="1" dirty="0">
                <a:solidFill>
                  <a:srgbClr val="0000CC"/>
                </a:solidFill>
                <a:latin typeface="+mn-lt"/>
                <a:ea typeface="黑体" pitchFamily="2" charset="-122"/>
              </a:rPr>
              <a:t>                否则 </a:t>
            </a:r>
          </a:p>
          <a:p>
            <a:pPr>
              <a:lnSpc>
                <a:spcPct val="110000"/>
              </a:lnSpc>
            </a:pPr>
            <a:r>
              <a:rPr kumimoji="0" lang="zh-CN" altLang="en-US" sz="2200" b="1" dirty="0">
                <a:solidFill>
                  <a:srgbClr val="0000CC"/>
                </a:solidFill>
                <a:latin typeface="+mn-lt"/>
                <a:ea typeface="黑体" pitchFamily="2" charset="-122"/>
              </a:rPr>
              <a:t>                    若收到项目中的距离小于路由表中的距离，则进行更新，</a:t>
            </a:r>
          </a:p>
          <a:p>
            <a:pPr>
              <a:lnSpc>
                <a:spcPct val="110000"/>
              </a:lnSpc>
            </a:pPr>
            <a:r>
              <a:rPr kumimoji="0" lang="zh-CN" altLang="en-US" sz="2200" b="1" dirty="0">
                <a:solidFill>
                  <a:srgbClr val="0000CC"/>
                </a:solidFill>
                <a:latin typeface="+mn-lt"/>
                <a:ea typeface="黑体" pitchFamily="2" charset="-122"/>
              </a:rPr>
              <a:t>	          否则，什么也不做。</a:t>
            </a:r>
          </a:p>
          <a:p>
            <a:pPr>
              <a:lnSpc>
                <a:spcPct val="110000"/>
              </a:lnSpc>
            </a:pPr>
            <a:r>
              <a:rPr kumimoji="0" lang="en-US" altLang="zh-CN" sz="2200" b="1" dirty="0">
                <a:solidFill>
                  <a:srgbClr val="0000CC"/>
                </a:solidFill>
                <a:latin typeface="+mn-lt"/>
                <a:ea typeface="黑体" pitchFamily="2" charset="-122"/>
              </a:rPr>
              <a:t>(3) </a:t>
            </a:r>
            <a:r>
              <a:rPr kumimoji="0" lang="zh-CN" altLang="en-US" sz="2200" b="1" dirty="0">
                <a:solidFill>
                  <a:srgbClr val="0000CC"/>
                </a:solidFill>
                <a:latin typeface="+mn-lt"/>
                <a:ea typeface="黑体" pitchFamily="2" charset="-122"/>
              </a:rPr>
              <a:t>若 </a:t>
            </a:r>
            <a:r>
              <a:rPr kumimoji="0" lang="en-US" altLang="zh-CN" sz="2200" b="1" dirty="0">
                <a:solidFill>
                  <a:srgbClr val="0000CC"/>
                </a:solidFill>
                <a:latin typeface="+mn-lt"/>
                <a:ea typeface="黑体" pitchFamily="2" charset="-122"/>
              </a:rPr>
              <a:t>3 </a:t>
            </a:r>
            <a:r>
              <a:rPr kumimoji="0" lang="zh-CN" altLang="en-US" sz="2200" b="1" dirty="0">
                <a:solidFill>
                  <a:srgbClr val="0000CC"/>
                </a:solidFill>
                <a:latin typeface="+mn-lt"/>
                <a:ea typeface="黑体" pitchFamily="2" charset="-122"/>
              </a:rPr>
              <a:t>分钟还没有收到相邻路由器的更新路由表，则把此相邻路由器记为不可达路由器，即将距离置为 </a:t>
            </a:r>
            <a:r>
              <a:rPr kumimoji="0" lang="en-US" altLang="zh-CN" sz="2200" b="1" dirty="0">
                <a:solidFill>
                  <a:srgbClr val="0000CC"/>
                </a:solidFill>
                <a:latin typeface="+mn-lt"/>
                <a:ea typeface="黑体" pitchFamily="2" charset="-122"/>
              </a:rPr>
              <a:t>16</a:t>
            </a:r>
            <a:r>
              <a:rPr kumimoji="0" lang="zh-CN" altLang="en-US" sz="2200" b="1" dirty="0">
                <a:solidFill>
                  <a:srgbClr val="0000CC"/>
                </a:solidFill>
                <a:latin typeface="+mn-lt"/>
                <a:ea typeface="黑体" pitchFamily="2" charset="-122"/>
              </a:rPr>
              <a:t>（表示不可达）。</a:t>
            </a:r>
          </a:p>
          <a:p>
            <a:pPr>
              <a:lnSpc>
                <a:spcPct val="110000"/>
              </a:lnSpc>
            </a:pPr>
            <a:r>
              <a:rPr kumimoji="0" lang="en-US" altLang="zh-CN" sz="2200" b="1" dirty="0">
                <a:solidFill>
                  <a:srgbClr val="0000CC"/>
                </a:solidFill>
                <a:latin typeface="+mn-lt"/>
                <a:ea typeface="黑体" pitchFamily="2" charset="-122"/>
              </a:rPr>
              <a:t>(4) </a:t>
            </a:r>
            <a:r>
              <a:rPr kumimoji="0" lang="zh-CN" altLang="en-US" sz="2200" b="1" dirty="0">
                <a:solidFill>
                  <a:srgbClr val="0000CC"/>
                </a:solidFill>
                <a:latin typeface="+mn-lt"/>
                <a:ea typeface="黑体" pitchFamily="2" charset="-122"/>
              </a:rPr>
              <a:t>返回。</a:t>
            </a:r>
          </a:p>
        </p:txBody>
      </p:sp>
    </p:spTree>
    <p:extLst>
      <p:ext uri="{BB962C8B-B14F-4D97-AF65-F5344CB8AC3E}">
        <p14:creationId xmlns:p14="http://schemas.microsoft.com/office/powerpoint/2010/main" val="3725419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p:txBody>
          <a:bodyPr/>
          <a:lstStyle/>
          <a:p>
            <a:pPr algn="ctr"/>
            <a:r>
              <a:rPr lang="en-US" altLang="zh-CN" dirty="0"/>
              <a:t>2. </a:t>
            </a:r>
            <a:r>
              <a:rPr lang="zh-CN" altLang="en-US" dirty="0"/>
              <a:t>距离向量算法</a:t>
            </a:r>
          </a:p>
        </p:txBody>
      </p:sp>
      <p:sp>
        <p:nvSpPr>
          <p:cNvPr id="2" name="内容占位符 1"/>
          <p:cNvSpPr>
            <a:spLocks noGrp="1"/>
          </p:cNvSpPr>
          <p:nvPr>
            <p:ph idx="1"/>
          </p:nvPr>
        </p:nvSpPr>
        <p:spPr/>
        <p:txBody>
          <a:bodyPr/>
          <a:lstStyle/>
          <a:p>
            <a:r>
              <a:rPr lang="zh-CN" altLang="zh-CN" dirty="0"/>
              <a:t>距离向量算法的基础就是</a:t>
            </a:r>
            <a:r>
              <a:rPr lang="en-US" altLang="zh-CN" dirty="0"/>
              <a:t> Bellman-Ford </a:t>
            </a:r>
            <a:r>
              <a:rPr lang="zh-CN" altLang="zh-CN" dirty="0"/>
              <a:t>算法（或</a:t>
            </a:r>
            <a:r>
              <a:rPr lang="en-US" altLang="zh-CN" dirty="0"/>
              <a:t> Ford-Fulkerson </a:t>
            </a:r>
            <a:r>
              <a:rPr lang="zh-CN" altLang="zh-CN" dirty="0"/>
              <a:t>算法）。</a:t>
            </a:r>
            <a:endParaRPr lang="en-US" altLang="zh-CN" dirty="0"/>
          </a:p>
          <a:p>
            <a:r>
              <a:rPr lang="zh-CN" altLang="en-US" dirty="0">
                <a:solidFill>
                  <a:srgbClr val="FF0000"/>
                </a:solidFill>
              </a:rPr>
              <a:t>其</a:t>
            </a:r>
            <a:r>
              <a:rPr lang="zh-CN" altLang="zh-CN" dirty="0">
                <a:solidFill>
                  <a:srgbClr val="FF0000"/>
                </a:solidFill>
              </a:rPr>
              <a:t>要点</a:t>
            </a:r>
            <a:r>
              <a:rPr lang="zh-CN" altLang="zh-CN" dirty="0"/>
              <a:t>是：</a:t>
            </a:r>
          </a:p>
          <a:p>
            <a:pPr marL="360363" indent="0">
              <a:buNone/>
            </a:pPr>
            <a:r>
              <a:rPr lang="zh-CN" altLang="zh-CN" dirty="0"/>
              <a:t>设</a:t>
            </a:r>
            <a:r>
              <a:rPr lang="en-US" altLang="zh-CN" dirty="0"/>
              <a:t>X</a:t>
            </a:r>
            <a:r>
              <a:rPr lang="zh-CN" altLang="zh-CN" dirty="0"/>
              <a:t>是结点</a:t>
            </a:r>
            <a:r>
              <a:rPr lang="en-US" altLang="zh-CN" dirty="0"/>
              <a:t> A </a:t>
            </a:r>
            <a:r>
              <a:rPr lang="zh-CN" altLang="zh-CN" dirty="0"/>
              <a:t>到</a:t>
            </a:r>
            <a:r>
              <a:rPr lang="en-US" altLang="zh-CN" dirty="0"/>
              <a:t> B </a:t>
            </a:r>
            <a:r>
              <a:rPr lang="zh-CN" altLang="zh-CN" dirty="0"/>
              <a:t>的最短路径上的一个结点。</a:t>
            </a:r>
            <a:endParaRPr lang="en-US" altLang="zh-CN" dirty="0"/>
          </a:p>
          <a:p>
            <a:pPr marL="360363" indent="0">
              <a:buNone/>
            </a:pPr>
            <a:r>
              <a:rPr lang="zh-CN" altLang="zh-CN" dirty="0"/>
              <a:t>若把路径</a:t>
            </a:r>
            <a:r>
              <a:rPr lang="en-US" altLang="zh-CN" dirty="0"/>
              <a:t> A</a:t>
            </a:r>
            <a:r>
              <a:rPr lang="zh-CN" altLang="zh-CN" dirty="0"/>
              <a:t>→</a:t>
            </a:r>
            <a:r>
              <a:rPr lang="en-US" altLang="zh-CN" dirty="0"/>
              <a:t>B </a:t>
            </a:r>
            <a:r>
              <a:rPr lang="zh-CN" altLang="zh-CN" dirty="0"/>
              <a:t>拆成两段路径</a:t>
            </a:r>
            <a:r>
              <a:rPr lang="en-US" altLang="zh-CN" dirty="0"/>
              <a:t> A</a:t>
            </a:r>
            <a:r>
              <a:rPr lang="zh-CN" altLang="zh-CN" dirty="0"/>
              <a:t>→</a:t>
            </a:r>
            <a:r>
              <a:rPr lang="en-US" altLang="zh-CN" dirty="0"/>
              <a:t>X </a:t>
            </a:r>
            <a:r>
              <a:rPr lang="zh-CN" altLang="zh-CN" dirty="0"/>
              <a:t>和</a:t>
            </a:r>
            <a:r>
              <a:rPr lang="en-US" altLang="zh-CN" dirty="0"/>
              <a:t> X</a:t>
            </a:r>
            <a:r>
              <a:rPr lang="zh-CN" altLang="zh-CN" dirty="0"/>
              <a:t>→</a:t>
            </a:r>
            <a:r>
              <a:rPr lang="en-US" altLang="zh-CN" dirty="0"/>
              <a:t>B</a:t>
            </a:r>
            <a:r>
              <a:rPr lang="zh-CN" altLang="zh-CN" dirty="0"/>
              <a:t>，则每一段路径</a:t>
            </a:r>
            <a:r>
              <a:rPr lang="en-US" altLang="zh-CN" dirty="0"/>
              <a:t> A</a:t>
            </a:r>
            <a:r>
              <a:rPr lang="zh-CN" altLang="zh-CN" dirty="0"/>
              <a:t>→</a:t>
            </a:r>
            <a:r>
              <a:rPr lang="en-US" altLang="zh-CN" dirty="0"/>
              <a:t>X </a:t>
            </a:r>
            <a:r>
              <a:rPr lang="zh-CN" altLang="zh-CN" dirty="0"/>
              <a:t>和</a:t>
            </a:r>
            <a:r>
              <a:rPr lang="en-US" altLang="zh-CN" dirty="0"/>
              <a:t> X</a:t>
            </a:r>
            <a:r>
              <a:rPr lang="zh-CN" altLang="zh-CN" dirty="0"/>
              <a:t>→</a:t>
            </a:r>
            <a:r>
              <a:rPr lang="en-US" altLang="zh-CN" dirty="0"/>
              <a:t>B </a:t>
            </a:r>
            <a:r>
              <a:rPr lang="zh-CN" altLang="zh-CN" dirty="0"/>
              <a:t>也都分别是结点</a:t>
            </a:r>
            <a:r>
              <a:rPr lang="en-US" altLang="zh-CN" dirty="0"/>
              <a:t> A </a:t>
            </a:r>
            <a:r>
              <a:rPr lang="zh-CN" altLang="zh-CN" dirty="0"/>
              <a:t>到</a:t>
            </a:r>
            <a:r>
              <a:rPr lang="en-US" altLang="zh-CN" dirty="0"/>
              <a:t> X </a:t>
            </a:r>
            <a:r>
              <a:rPr lang="zh-CN" altLang="zh-CN" dirty="0"/>
              <a:t>和结点</a:t>
            </a:r>
            <a:r>
              <a:rPr lang="en-US" altLang="zh-CN" dirty="0"/>
              <a:t> X </a:t>
            </a:r>
            <a:r>
              <a:rPr lang="zh-CN" altLang="zh-CN" dirty="0"/>
              <a:t>到</a:t>
            </a:r>
            <a:r>
              <a:rPr lang="en-US" altLang="zh-CN" dirty="0"/>
              <a:t> B </a:t>
            </a:r>
            <a:r>
              <a:rPr lang="zh-CN" altLang="zh-CN" dirty="0"/>
              <a:t>的最短路径。</a:t>
            </a:r>
          </a:p>
          <a:p>
            <a:endParaRPr lang="zh-CN" altLang="en-US" dirty="0"/>
          </a:p>
        </p:txBody>
      </p:sp>
    </p:spTree>
    <p:extLst>
      <p:ext uri="{BB962C8B-B14F-4D97-AF65-F5344CB8AC3E}">
        <p14:creationId xmlns:p14="http://schemas.microsoft.com/office/powerpoint/2010/main" val="3150893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pPr algn="ctr"/>
            <a:r>
              <a:rPr lang="zh-CN" altLang="en-US" sz="4000" dirty="0"/>
              <a:t>路由器之间交换信息与路由表更新</a:t>
            </a:r>
          </a:p>
        </p:txBody>
      </p:sp>
      <p:sp>
        <p:nvSpPr>
          <p:cNvPr id="562179" name="Rectangle 3"/>
          <p:cNvSpPr>
            <a:spLocks noGrp="1" noChangeArrowheads="1"/>
          </p:cNvSpPr>
          <p:nvPr>
            <p:ph idx="1"/>
          </p:nvPr>
        </p:nvSpPr>
        <p:spPr>
          <a:noFill/>
        </p:spPr>
        <p:txBody>
          <a:bodyPr/>
          <a:lstStyle/>
          <a:p>
            <a:pPr algn="just"/>
            <a:r>
              <a:rPr lang="en-US" altLang="zh-CN" dirty="0"/>
              <a:t>RIP </a:t>
            </a:r>
            <a:r>
              <a:rPr lang="zh-CN" altLang="en-US" dirty="0"/>
              <a:t>协议让互联网中的所有路由器都和自己的相邻路由器不断交换路由信息，并不断更新其路由表，使得从每一个路由器到每一个目的网络的路由都是最短的（即跳数最少）。</a:t>
            </a:r>
          </a:p>
          <a:p>
            <a:pPr algn="just"/>
            <a:r>
              <a:rPr lang="zh-CN" altLang="en-US" dirty="0"/>
              <a:t>虽然所有的路由器最终都拥有了整个自治系统的全局路由信息，但由于每一个路由器的位置不同，它们的路由表当然也应当是不同的。  </a:t>
            </a:r>
          </a:p>
        </p:txBody>
      </p:sp>
    </p:spTree>
    <p:extLst>
      <p:ext uri="{BB962C8B-B14F-4D97-AF65-F5344CB8AC3E}">
        <p14:creationId xmlns:p14="http://schemas.microsoft.com/office/powerpoint/2010/main" val="31144827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217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7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16496" y="116632"/>
            <a:ext cx="8280920" cy="1512168"/>
          </a:xfrm>
        </p:spPr>
        <p:txBody>
          <a:bodyPr/>
          <a:lstStyle/>
          <a:p>
            <a:pPr>
              <a:lnSpc>
                <a:spcPct val="110000"/>
              </a:lnSpc>
            </a:pPr>
            <a:r>
              <a:rPr lang="en-US" altLang="zh-CN" sz="2800" dirty="0">
                <a:solidFill>
                  <a:srgbClr val="000099"/>
                </a:solidFill>
              </a:rPr>
              <a:t>【</a:t>
            </a:r>
            <a:r>
              <a:rPr lang="zh-CN" altLang="en-US" sz="2800" dirty="0">
                <a:solidFill>
                  <a:srgbClr val="000099"/>
                </a:solidFill>
              </a:rPr>
              <a:t>例</a:t>
            </a:r>
            <a:r>
              <a:rPr lang="en-US" altLang="zh-CN" sz="2800" dirty="0">
                <a:solidFill>
                  <a:srgbClr val="000099"/>
                </a:solidFill>
              </a:rPr>
              <a:t>4-5】</a:t>
            </a:r>
            <a:r>
              <a:rPr lang="zh-CN" altLang="zh-CN" sz="2800" dirty="0">
                <a:solidFill>
                  <a:srgbClr val="000099"/>
                </a:solidFill>
              </a:rPr>
              <a:t>已知路由器</a:t>
            </a:r>
            <a:r>
              <a:rPr lang="en-US" altLang="zh-CN" sz="2800" dirty="0">
                <a:solidFill>
                  <a:srgbClr val="000099"/>
                </a:solidFill>
              </a:rPr>
              <a:t> R</a:t>
            </a:r>
            <a:r>
              <a:rPr lang="en-US" altLang="zh-CN" sz="2800" baseline="-25000" dirty="0">
                <a:solidFill>
                  <a:srgbClr val="000099"/>
                </a:solidFill>
              </a:rPr>
              <a:t>6 </a:t>
            </a:r>
            <a:r>
              <a:rPr lang="zh-CN" altLang="zh-CN" sz="2800" dirty="0">
                <a:solidFill>
                  <a:srgbClr val="000099"/>
                </a:solidFill>
              </a:rPr>
              <a:t>有表</a:t>
            </a:r>
            <a:r>
              <a:rPr lang="en-US" altLang="zh-CN" sz="2800" dirty="0">
                <a:solidFill>
                  <a:srgbClr val="000099"/>
                </a:solidFill>
              </a:rPr>
              <a:t>4-9(a)</a:t>
            </a:r>
            <a:r>
              <a:rPr lang="zh-CN" altLang="zh-CN" sz="2800" dirty="0">
                <a:solidFill>
                  <a:srgbClr val="000099"/>
                </a:solidFill>
              </a:rPr>
              <a:t>所示的路由表。现在收到相邻路由器</a:t>
            </a:r>
            <a:r>
              <a:rPr lang="en-US" altLang="zh-CN" sz="2800" dirty="0">
                <a:solidFill>
                  <a:srgbClr val="000099"/>
                </a:solidFill>
              </a:rPr>
              <a:t> R</a:t>
            </a:r>
            <a:r>
              <a:rPr lang="en-US" altLang="zh-CN" sz="2800" baseline="-25000" dirty="0">
                <a:solidFill>
                  <a:srgbClr val="000099"/>
                </a:solidFill>
              </a:rPr>
              <a:t>4 </a:t>
            </a:r>
            <a:r>
              <a:rPr lang="zh-CN" altLang="zh-CN" sz="2800" dirty="0">
                <a:solidFill>
                  <a:srgbClr val="000099"/>
                </a:solidFill>
              </a:rPr>
              <a:t>发来的路由更新信息，如表</a:t>
            </a:r>
            <a:r>
              <a:rPr lang="en-US" altLang="zh-CN" sz="2800" dirty="0">
                <a:solidFill>
                  <a:srgbClr val="000099"/>
                </a:solidFill>
              </a:rPr>
              <a:t>4-9(b)</a:t>
            </a:r>
            <a:r>
              <a:rPr lang="zh-CN" altLang="zh-CN" sz="2800" dirty="0">
                <a:solidFill>
                  <a:srgbClr val="000099"/>
                </a:solidFill>
              </a:rPr>
              <a:t>所示。试更新路由器</a:t>
            </a:r>
            <a:r>
              <a:rPr lang="en-US" altLang="zh-CN" sz="2800" dirty="0">
                <a:solidFill>
                  <a:srgbClr val="000099"/>
                </a:solidFill>
              </a:rPr>
              <a:t> R</a:t>
            </a:r>
            <a:r>
              <a:rPr lang="en-US" altLang="zh-CN" sz="2800" baseline="-25000" dirty="0">
                <a:solidFill>
                  <a:srgbClr val="000099"/>
                </a:solidFill>
              </a:rPr>
              <a:t>6 </a:t>
            </a:r>
            <a:r>
              <a:rPr lang="zh-CN" altLang="zh-CN" sz="2800" dirty="0">
                <a:solidFill>
                  <a:srgbClr val="000099"/>
                </a:solidFill>
              </a:rPr>
              <a:t>的路由表。</a:t>
            </a:r>
            <a:endParaRPr lang="zh-CN" altLang="en-US" sz="2800" dirty="0">
              <a:solidFill>
                <a:srgbClr val="000099"/>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2783249800"/>
              </p:ext>
            </p:extLst>
          </p:nvPr>
        </p:nvGraphicFramePr>
        <p:xfrm>
          <a:off x="704528" y="2154560"/>
          <a:ext cx="3816423" cy="1346448"/>
        </p:xfrm>
        <a:graphic>
          <a:graphicData uri="http://schemas.openxmlformats.org/drawingml/2006/table">
            <a:tbl>
              <a:tblPr firstRow="1" firstCol="1" lastRow="1" lastCol="1" bandRow="1" bandCol="1">
                <a:tableStyleId>{5C22544A-7EE6-4342-B048-85BDC9FD1C3A}</a:tableStyleId>
              </a:tblPr>
              <a:tblGrid>
                <a:gridCol w="1272141">
                  <a:extLst>
                    <a:ext uri="{9D8B030D-6E8A-4147-A177-3AD203B41FA5}">
                      <a16:colId xmlns:a16="http://schemas.microsoft.com/office/drawing/2014/main" xmlns="" val="20000"/>
                    </a:ext>
                  </a:extLst>
                </a:gridCol>
                <a:gridCol w="851282">
                  <a:extLst>
                    <a:ext uri="{9D8B030D-6E8A-4147-A177-3AD203B41FA5}">
                      <a16:colId xmlns:a16="http://schemas.microsoft.com/office/drawing/2014/main" xmlns="" val="20001"/>
                    </a:ext>
                  </a:extLst>
                </a:gridCol>
                <a:gridCol w="1693000">
                  <a:extLst>
                    <a:ext uri="{9D8B030D-6E8A-4147-A177-3AD203B41FA5}">
                      <a16:colId xmlns:a16="http://schemas.microsoft.com/office/drawing/2014/main" xmlns="" val="20002"/>
                    </a:ext>
                  </a:extLst>
                </a:gridCol>
              </a:tblGrid>
              <a:tr h="432048">
                <a:tc>
                  <a:txBody>
                    <a:bodyPr/>
                    <a:lstStyle/>
                    <a:p>
                      <a:pPr algn="ctr">
                        <a:lnSpc>
                          <a:spcPct val="100000"/>
                        </a:lnSpc>
                        <a:spcAft>
                          <a:spcPts val="0"/>
                        </a:spcAft>
                      </a:pPr>
                      <a:r>
                        <a:rPr lang="zh-CN" sz="2000" b="1" dirty="0">
                          <a:solidFill>
                            <a:schemeClr val="tx1"/>
                          </a:solidFill>
                          <a:effectLst/>
                          <a:latin typeface="+mn-lt"/>
                          <a:ea typeface="黑体" pitchFamily="2" charset="-122"/>
                        </a:rPr>
                        <a:t>目的网络</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a:solidFill>
                            <a:schemeClr val="tx1"/>
                          </a:solidFill>
                          <a:effectLst/>
                          <a:latin typeface="+mn-lt"/>
                          <a:ea typeface="黑体" pitchFamily="2" charset="-122"/>
                        </a:rPr>
                        <a:t>距离</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a:solidFill>
                            <a:schemeClr val="tx1"/>
                          </a:solidFill>
                          <a:effectLst/>
                          <a:latin typeface="+mn-lt"/>
                          <a:ea typeface="黑体" pitchFamily="2" charset="-122"/>
                        </a:rPr>
                        <a:t>下一跳路由器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xmlns="" val="10000"/>
                  </a:ext>
                </a:extLst>
              </a:tr>
              <a:tr h="215900">
                <a:tc>
                  <a:txBody>
                    <a:bodyPr/>
                    <a:lstStyle/>
                    <a:p>
                      <a:pPr algn="ctr">
                        <a:lnSpc>
                          <a:spcPct val="100000"/>
                        </a:lnSpc>
                        <a:spcAft>
                          <a:spcPts val="0"/>
                        </a:spcAft>
                      </a:pPr>
                      <a:r>
                        <a:rPr lang="en-US" sz="2000" b="1">
                          <a:solidFill>
                            <a:schemeClr val="tx1"/>
                          </a:solidFill>
                          <a:effectLst/>
                          <a:latin typeface="+mn-lt"/>
                          <a:ea typeface="黑体" pitchFamily="2" charset="-122"/>
                        </a:rPr>
                        <a:t>Net2</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3</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R</a:t>
                      </a:r>
                      <a:r>
                        <a:rPr lang="en-US" sz="2000" b="1" baseline="-25000">
                          <a:solidFill>
                            <a:schemeClr val="tx1"/>
                          </a:solidFill>
                          <a:effectLst/>
                          <a:latin typeface="+mn-lt"/>
                          <a:ea typeface="黑体" pitchFamily="2" charset="-122"/>
                        </a:rPr>
                        <a:t>4</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222885">
                <a:tc>
                  <a:txBody>
                    <a:bodyPr/>
                    <a:lstStyle/>
                    <a:p>
                      <a:pPr algn="ctr">
                        <a:lnSpc>
                          <a:spcPct val="100000"/>
                        </a:lnSpc>
                        <a:spcAft>
                          <a:spcPts val="0"/>
                        </a:spcAft>
                      </a:pPr>
                      <a:r>
                        <a:rPr lang="en-US" sz="2000" b="1">
                          <a:solidFill>
                            <a:schemeClr val="tx1"/>
                          </a:solidFill>
                          <a:effectLst/>
                          <a:latin typeface="+mn-lt"/>
                          <a:ea typeface="黑体" pitchFamily="2" charset="-122"/>
                        </a:rPr>
                        <a:t>Net3</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dirty="0">
                          <a:solidFill>
                            <a:schemeClr val="tx1"/>
                          </a:solidFill>
                          <a:effectLst/>
                          <a:latin typeface="+mn-lt"/>
                          <a:ea typeface="黑体" pitchFamily="2" charset="-122"/>
                        </a:rPr>
                        <a:t>4</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R</a:t>
                      </a:r>
                      <a:r>
                        <a:rPr lang="en-US" sz="2000" b="1" baseline="-25000">
                          <a:solidFill>
                            <a:schemeClr val="tx1"/>
                          </a:solidFill>
                          <a:effectLst/>
                          <a:latin typeface="+mn-lt"/>
                          <a:ea typeface="黑体" pitchFamily="2" charset="-122"/>
                        </a:rPr>
                        <a:t>5</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222885">
                <a:tc>
                  <a:txBody>
                    <a:bodyPr/>
                    <a:lstStyle/>
                    <a:p>
                      <a:pPr algn="ctr">
                        <a:lnSpc>
                          <a:spcPct val="100000"/>
                        </a:lnSpc>
                        <a:spcAft>
                          <a:spcPts val="0"/>
                        </a:spcAft>
                      </a:pPr>
                      <a:r>
                        <a:rPr lang="en-US" sz="2000" b="1">
                          <a:solidFill>
                            <a:schemeClr val="tx1"/>
                          </a:solidFill>
                          <a:effectLst/>
                          <a:latin typeface="+mn-lt"/>
                          <a:ea typeface="黑体" pitchFamily="2" charset="-122"/>
                        </a:rPr>
                        <a:t>…</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dirty="0">
                          <a:solidFill>
                            <a:schemeClr val="tx1"/>
                          </a:solidFill>
                          <a:effectLst/>
                          <a:latin typeface="+mn-lt"/>
                          <a:ea typeface="黑体" pitchFamily="2" charset="-122"/>
                        </a:rPr>
                        <a:t>…</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4016526238"/>
              </p:ext>
            </p:extLst>
          </p:nvPr>
        </p:nvGraphicFramePr>
        <p:xfrm>
          <a:off x="5817096" y="2153667"/>
          <a:ext cx="3888432" cy="1346448"/>
        </p:xfrm>
        <a:graphic>
          <a:graphicData uri="http://schemas.openxmlformats.org/drawingml/2006/table">
            <a:tbl>
              <a:tblPr firstRow="1" firstCol="1" lastRow="1" lastCol="1" bandRow="1" bandCol="1">
                <a:tableStyleId>{5C22544A-7EE6-4342-B048-85BDC9FD1C3A}</a:tableStyleId>
              </a:tblPr>
              <a:tblGrid>
                <a:gridCol w="1296144">
                  <a:extLst>
                    <a:ext uri="{9D8B030D-6E8A-4147-A177-3AD203B41FA5}">
                      <a16:colId xmlns:a16="http://schemas.microsoft.com/office/drawing/2014/main" xmlns="" val="20000"/>
                    </a:ext>
                  </a:extLst>
                </a:gridCol>
                <a:gridCol w="867345">
                  <a:extLst>
                    <a:ext uri="{9D8B030D-6E8A-4147-A177-3AD203B41FA5}">
                      <a16:colId xmlns:a16="http://schemas.microsoft.com/office/drawing/2014/main" xmlns="" val="20001"/>
                    </a:ext>
                  </a:extLst>
                </a:gridCol>
                <a:gridCol w="1724943">
                  <a:extLst>
                    <a:ext uri="{9D8B030D-6E8A-4147-A177-3AD203B41FA5}">
                      <a16:colId xmlns:a16="http://schemas.microsoft.com/office/drawing/2014/main" xmlns="" val="20002"/>
                    </a:ext>
                  </a:extLst>
                </a:gridCol>
              </a:tblGrid>
              <a:tr h="432048">
                <a:tc>
                  <a:txBody>
                    <a:bodyPr/>
                    <a:lstStyle/>
                    <a:p>
                      <a:pPr algn="ctr">
                        <a:lnSpc>
                          <a:spcPct val="100000"/>
                        </a:lnSpc>
                        <a:spcAft>
                          <a:spcPts val="0"/>
                        </a:spcAft>
                      </a:pPr>
                      <a:r>
                        <a:rPr lang="zh-CN" sz="2000" b="1" dirty="0">
                          <a:solidFill>
                            <a:schemeClr val="tx1"/>
                          </a:solidFill>
                          <a:effectLst/>
                          <a:latin typeface="+mn-lt"/>
                          <a:ea typeface="黑体" pitchFamily="2" charset="-122"/>
                        </a:rPr>
                        <a:t>目的网络</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a:solidFill>
                            <a:schemeClr val="tx1"/>
                          </a:solidFill>
                          <a:effectLst/>
                          <a:latin typeface="+mn-lt"/>
                          <a:ea typeface="黑体" pitchFamily="2" charset="-122"/>
                        </a:rPr>
                        <a:t>距离</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a:solidFill>
                            <a:schemeClr val="tx1"/>
                          </a:solidFill>
                          <a:effectLst/>
                          <a:latin typeface="+mn-lt"/>
                          <a:ea typeface="黑体" pitchFamily="2" charset="-122"/>
                        </a:rPr>
                        <a:t>下一跳路由器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xmlns="" val="10000"/>
                  </a:ext>
                </a:extLst>
              </a:tr>
              <a:tr h="215900">
                <a:tc>
                  <a:txBody>
                    <a:bodyPr/>
                    <a:lstStyle/>
                    <a:p>
                      <a:pPr algn="ctr">
                        <a:lnSpc>
                          <a:spcPct val="100000"/>
                        </a:lnSpc>
                        <a:spcAft>
                          <a:spcPts val="0"/>
                        </a:spcAft>
                      </a:pPr>
                      <a:r>
                        <a:rPr lang="en-US" sz="2000" b="1">
                          <a:solidFill>
                            <a:schemeClr val="tx1"/>
                          </a:solidFill>
                          <a:effectLst/>
                          <a:latin typeface="+mn-lt"/>
                          <a:ea typeface="黑体" pitchFamily="2" charset="-122"/>
                        </a:rPr>
                        <a:t>Net1</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3</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R</a:t>
                      </a:r>
                      <a:r>
                        <a:rPr lang="en-US" sz="2000" b="1" baseline="-25000">
                          <a:solidFill>
                            <a:schemeClr val="tx1"/>
                          </a:solidFill>
                          <a:effectLst/>
                          <a:latin typeface="+mn-lt"/>
                          <a:ea typeface="黑体" pitchFamily="2" charset="-122"/>
                        </a:rPr>
                        <a:t>1</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222885">
                <a:tc>
                  <a:txBody>
                    <a:bodyPr/>
                    <a:lstStyle/>
                    <a:p>
                      <a:pPr algn="ctr">
                        <a:lnSpc>
                          <a:spcPct val="100000"/>
                        </a:lnSpc>
                        <a:spcAft>
                          <a:spcPts val="0"/>
                        </a:spcAft>
                      </a:pPr>
                      <a:r>
                        <a:rPr lang="en-US" sz="2000" b="1">
                          <a:solidFill>
                            <a:schemeClr val="tx1"/>
                          </a:solidFill>
                          <a:effectLst/>
                          <a:latin typeface="+mn-lt"/>
                          <a:ea typeface="黑体" pitchFamily="2" charset="-122"/>
                        </a:rPr>
                        <a:t>Net2</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4</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R</a:t>
                      </a:r>
                      <a:r>
                        <a:rPr lang="en-US" sz="2000" b="1" baseline="-25000">
                          <a:solidFill>
                            <a:schemeClr val="tx1"/>
                          </a:solidFill>
                          <a:effectLst/>
                          <a:latin typeface="+mn-lt"/>
                          <a:ea typeface="黑体" pitchFamily="2" charset="-122"/>
                        </a:rPr>
                        <a:t>2</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222885">
                <a:tc>
                  <a:txBody>
                    <a:bodyPr/>
                    <a:lstStyle/>
                    <a:p>
                      <a:pPr algn="ctr">
                        <a:lnSpc>
                          <a:spcPct val="100000"/>
                        </a:lnSpc>
                        <a:spcAft>
                          <a:spcPts val="0"/>
                        </a:spcAft>
                      </a:pPr>
                      <a:r>
                        <a:rPr lang="en-US" sz="2000" b="1">
                          <a:solidFill>
                            <a:schemeClr val="tx1"/>
                          </a:solidFill>
                          <a:effectLst/>
                          <a:latin typeface="+mn-lt"/>
                          <a:ea typeface="黑体" pitchFamily="2" charset="-122"/>
                        </a:rPr>
                        <a:t>Net3</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dirty="0">
                          <a:solidFill>
                            <a:schemeClr val="tx1"/>
                          </a:solidFill>
                          <a:effectLst/>
                          <a:latin typeface="+mn-lt"/>
                          <a:ea typeface="黑体" pitchFamily="2" charset="-122"/>
                        </a:rPr>
                        <a:t>1</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zh-CN" sz="2000" b="1" dirty="0">
                          <a:solidFill>
                            <a:schemeClr val="tx1"/>
                          </a:solidFill>
                          <a:effectLst/>
                          <a:latin typeface="+mn-lt"/>
                          <a:ea typeface="黑体" pitchFamily="2" charset="-122"/>
                        </a:rPr>
                        <a:t>直接交付</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761485755"/>
              </p:ext>
            </p:extLst>
          </p:nvPr>
        </p:nvGraphicFramePr>
        <p:xfrm>
          <a:off x="5817096" y="4530824"/>
          <a:ext cx="3888432" cy="1346448"/>
        </p:xfrm>
        <a:graphic>
          <a:graphicData uri="http://schemas.openxmlformats.org/drawingml/2006/table">
            <a:tbl>
              <a:tblPr firstRow="1" firstCol="1" lastRow="1" lastCol="1" bandRow="1" bandCol="1">
                <a:tableStyleId>{5C22544A-7EE6-4342-B048-85BDC9FD1C3A}</a:tableStyleId>
              </a:tblPr>
              <a:tblGrid>
                <a:gridCol w="1296144">
                  <a:extLst>
                    <a:ext uri="{9D8B030D-6E8A-4147-A177-3AD203B41FA5}">
                      <a16:colId xmlns:a16="http://schemas.microsoft.com/office/drawing/2014/main" xmlns="" val="20000"/>
                    </a:ext>
                  </a:extLst>
                </a:gridCol>
                <a:gridCol w="867344">
                  <a:extLst>
                    <a:ext uri="{9D8B030D-6E8A-4147-A177-3AD203B41FA5}">
                      <a16:colId xmlns:a16="http://schemas.microsoft.com/office/drawing/2014/main" xmlns="" val="20001"/>
                    </a:ext>
                  </a:extLst>
                </a:gridCol>
                <a:gridCol w="1724944">
                  <a:extLst>
                    <a:ext uri="{9D8B030D-6E8A-4147-A177-3AD203B41FA5}">
                      <a16:colId xmlns:a16="http://schemas.microsoft.com/office/drawing/2014/main" xmlns="" val="20002"/>
                    </a:ext>
                  </a:extLst>
                </a:gridCol>
              </a:tblGrid>
              <a:tr h="432048">
                <a:tc>
                  <a:txBody>
                    <a:bodyPr/>
                    <a:lstStyle/>
                    <a:p>
                      <a:pPr algn="ctr">
                        <a:lnSpc>
                          <a:spcPct val="100000"/>
                        </a:lnSpc>
                        <a:spcAft>
                          <a:spcPts val="0"/>
                        </a:spcAft>
                      </a:pPr>
                      <a:r>
                        <a:rPr lang="zh-CN" sz="2000" b="1" dirty="0">
                          <a:solidFill>
                            <a:schemeClr val="tx1"/>
                          </a:solidFill>
                          <a:effectLst/>
                          <a:latin typeface="+mn-lt"/>
                          <a:ea typeface="黑体" pitchFamily="2" charset="-122"/>
                        </a:rPr>
                        <a:t>目的网络</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66"/>
                    </a:solidFill>
                  </a:tcPr>
                </a:tc>
                <a:tc>
                  <a:txBody>
                    <a:bodyPr/>
                    <a:lstStyle/>
                    <a:p>
                      <a:pPr algn="ctr">
                        <a:lnSpc>
                          <a:spcPct val="100000"/>
                        </a:lnSpc>
                        <a:spcAft>
                          <a:spcPts val="0"/>
                        </a:spcAft>
                      </a:pPr>
                      <a:r>
                        <a:rPr lang="zh-CN" sz="2000" b="1">
                          <a:solidFill>
                            <a:schemeClr val="tx1"/>
                          </a:solidFill>
                          <a:effectLst/>
                          <a:latin typeface="+mn-lt"/>
                          <a:ea typeface="黑体" pitchFamily="2" charset="-122"/>
                        </a:rPr>
                        <a:t>距离</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66"/>
                    </a:solidFill>
                  </a:tcPr>
                </a:tc>
                <a:tc>
                  <a:txBody>
                    <a:bodyPr/>
                    <a:lstStyle/>
                    <a:p>
                      <a:pPr algn="ctr">
                        <a:lnSpc>
                          <a:spcPct val="100000"/>
                        </a:lnSpc>
                        <a:spcAft>
                          <a:spcPts val="0"/>
                        </a:spcAft>
                      </a:pPr>
                      <a:r>
                        <a:rPr lang="zh-CN" sz="2000" b="1" dirty="0">
                          <a:solidFill>
                            <a:schemeClr val="tx1"/>
                          </a:solidFill>
                          <a:effectLst/>
                          <a:latin typeface="+mn-lt"/>
                          <a:ea typeface="黑体" pitchFamily="2" charset="-122"/>
                        </a:rPr>
                        <a:t>下一跳路由器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66"/>
                    </a:solidFill>
                  </a:tcPr>
                </a:tc>
                <a:extLst>
                  <a:ext uri="{0D108BD9-81ED-4DB2-BD59-A6C34878D82A}">
                    <a16:rowId xmlns:a16="http://schemas.microsoft.com/office/drawing/2014/main" xmlns="" val="10000"/>
                  </a:ext>
                </a:extLst>
              </a:tr>
              <a:tr h="215900">
                <a:tc>
                  <a:txBody>
                    <a:bodyPr/>
                    <a:lstStyle/>
                    <a:p>
                      <a:pPr algn="ctr">
                        <a:lnSpc>
                          <a:spcPct val="100000"/>
                        </a:lnSpc>
                        <a:spcAft>
                          <a:spcPts val="0"/>
                        </a:spcAft>
                      </a:pPr>
                      <a:r>
                        <a:rPr lang="en-US" sz="2000" b="1" dirty="0">
                          <a:solidFill>
                            <a:schemeClr val="tx1"/>
                          </a:solidFill>
                          <a:effectLst/>
                          <a:latin typeface="+mn-lt"/>
                          <a:ea typeface="黑体" pitchFamily="2" charset="-122"/>
                        </a:rPr>
                        <a:t>Net1</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dirty="0">
                          <a:solidFill>
                            <a:srgbClr val="00B050"/>
                          </a:solidFill>
                          <a:effectLst/>
                          <a:latin typeface="+mn-lt"/>
                          <a:ea typeface="黑体" pitchFamily="2" charset="-122"/>
                        </a:rPr>
                        <a:t>4</a:t>
                      </a:r>
                      <a:endParaRPr lang="zh-CN" sz="2000" b="1" dirty="0">
                        <a:solidFill>
                          <a:srgbClr val="00B050"/>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dirty="0">
                          <a:solidFill>
                            <a:srgbClr val="00B050"/>
                          </a:solidFill>
                          <a:effectLst/>
                          <a:latin typeface="+mn-lt"/>
                          <a:ea typeface="黑体" pitchFamily="2" charset="-122"/>
                        </a:rPr>
                        <a:t>R</a:t>
                      </a:r>
                      <a:r>
                        <a:rPr lang="en-US" sz="2000" b="1" baseline="-25000" dirty="0">
                          <a:solidFill>
                            <a:srgbClr val="00B050"/>
                          </a:solidFill>
                          <a:effectLst/>
                          <a:latin typeface="+mn-lt"/>
                          <a:ea typeface="黑体" pitchFamily="2" charset="-122"/>
                        </a:rPr>
                        <a:t>4</a:t>
                      </a:r>
                      <a:endParaRPr lang="zh-CN" sz="2000" b="1" dirty="0">
                        <a:solidFill>
                          <a:srgbClr val="00B050"/>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222885">
                <a:tc>
                  <a:txBody>
                    <a:bodyPr/>
                    <a:lstStyle/>
                    <a:p>
                      <a:pPr algn="ctr">
                        <a:lnSpc>
                          <a:spcPct val="100000"/>
                        </a:lnSpc>
                        <a:spcAft>
                          <a:spcPts val="0"/>
                        </a:spcAft>
                      </a:pPr>
                      <a:r>
                        <a:rPr lang="en-US" sz="2000" b="1" dirty="0">
                          <a:solidFill>
                            <a:schemeClr val="tx1"/>
                          </a:solidFill>
                          <a:effectLst/>
                          <a:latin typeface="+mn-lt"/>
                          <a:ea typeface="黑体" pitchFamily="2" charset="-122"/>
                        </a:rPr>
                        <a:t>Net2</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dirty="0">
                          <a:solidFill>
                            <a:srgbClr val="00B050"/>
                          </a:solidFill>
                          <a:effectLst/>
                          <a:latin typeface="+mn-lt"/>
                          <a:ea typeface="黑体" pitchFamily="2" charset="-122"/>
                        </a:rPr>
                        <a:t>5</a:t>
                      </a:r>
                      <a:endParaRPr lang="zh-CN" sz="2000" b="1" dirty="0">
                        <a:solidFill>
                          <a:srgbClr val="00B050"/>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dirty="0">
                          <a:solidFill>
                            <a:srgbClr val="00B050"/>
                          </a:solidFill>
                          <a:effectLst/>
                          <a:latin typeface="+mn-lt"/>
                          <a:ea typeface="黑体" pitchFamily="2" charset="-122"/>
                        </a:rPr>
                        <a:t>R</a:t>
                      </a:r>
                      <a:r>
                        <a:rPr lang="en-US" sz="2000" b="1" baseline="-25000" dirty="0">
                          <a:solidFill>
                            <a:srgbClr val="00B050"/>
                          </a:solidFill>
                          <a:effectLst/>
                          <a:latin typeface="+mn-lt"/>
                          <a:ea typeface="黑体" pitchFamily="2" charset="-122"/>
                        </a:rPr>
                        <a:t>4</a:t>
                      </a:r>
                      <a:endParaRPr lang="zh-CN" sz="2000" b="1" dirty="0">
                        <a:solidFill>
                          <a:srgbClr val="00B050"/>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222885">
                <a:tc>
                  <a:txBody>
                    <a:bodyPr/>
                    <a:lstStyle/>
                    <a:p>
                      <a:pPr algn="ctr">
                        <a:lnSpc>
                          <a:spcPct val="100000"/>
                        </a:lnSpc>
                        <a:spcAft>
                          <a:spcPts val="0"/>
                        </a:spcAft>
                      </a:pPr>
                      <a:r>
                        <a:rPr lang="en-US" sz="2000" b="1">
                          <a:solidFill>
                            <a:schemeClr val="tx1"/>
                          </a:solidFill>
                          <a:effectLst/>
                          <a:latin typeface="+mn-lt"/>
                          <a:ea typeface="黑体" pitchFamily="2" charset="-122"/>
                        </a:rPr>
                        <a:t>Net3</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dirty="0">
                          <a:solidFill>
                            <a:srgbClr val="00B050"/>
                          </a:solidFill>
                          <a:effectLst/>
                          <a:latin typeface="+mn-lt"/>
                          <a:ea typeface="黑体" pitchFamily="2" charset="-122"/>
                        </a:rPr>
                        <a:t>2</a:t>
                      </a:r>
                      <a:endParaRPr lang="zh-CN" sz="2000" b="1" dirty="0">
                        <a:solidFill>
                          <a:srgbClr val="00B050"/>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dirty="0">
                          <a:solidFill>
                            <a:srgbClr val="00B050"/>
                          </a:solidFill>
                          <a:effectLst/>
                          <a:latin typeface="+mn-lt"/>
                          <a:ea typeface="黑体" pitchFamily="2" charset="-122"/>
                        </a:rPr>
                        <a:t>R</a:t>
                      </a:r>
                      <a:r>
                        <a:rPr lang="en-US" sz="2000" b="1" baseline="-25000" dirty="0">
                          <a:solidFill>
                            <a:srgbClr val="00B050"/>
                          </a:solidFill>
                          <a:effectLst/>
                          <a:latin typeface="+mn-lt"/>
                          <a:ea typeface="黑体" pitchFamily="2" charset="-122"/>
                        </a:rPr>
                        <a:t>4</a:t>
                      </a:r>
                      <a:endParaRPr lang="zh-CN" sz="2000" b="1" dirty="0">
                        <a:solidFill>
                          <a:srgbClr val="00B050"/>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4061871864"/>
              </p:ext>
            </p:extLst>
          </p:nvPr>
        </p:nvGraphicFramePr>
        <p:xfrm>
          <a:off x="704528" y="4586064"/>
          <a:ext cx="3816424" cy="1651248"/>
        </p:xfrm>
        <a:graphic>
          <a:graphicData uri="http://schemas.openxmlformats.org/drawingml/2006/table">
            <a:tbl>
              <a:tblPr firstRow="1" firstCol="1" lastRow="1" lastCol="1" bandRow="1" bandCol="1">
                <a:tableStyleId>{5C22544A-7EE6-4342-B048-85BDC9FD1C3A}</a:tableStyleId>
              </a:tblPr>
              <a:tblGrid>
                <a:gridCol w="1272141">
                  <a:extLst>
                    <a:ext uri="{9D8B030D-6E8A-4147-A177-3AD203B41FA5}">
                      <a16:colId xmlns:a16="http://schemas.microsoft.com/office/drawing/2014/main" xmlns="" val="20000"/>
                    </a:ext>
                  </a:extLst>
                </a:gridCol>
                <a:gridCol w="851283">
                  <a:extLst>
                    <a:ext uri="{9D8B030D-6E8A-4147-A177-3AD203B41FA5}">
                      <a16:colId xmlns:a16="http://schemas.microsoft.com/office/drawing/2014/main" xmlns="" val="20001"/>
                    </a:ext>
                  </a:extLst>
                </a:gridCol>
                <a:gridCol w="1693000">
                  <a:extLst>
                    <a:ext uri="{9D8B030D-6E8A-4147-A177-3AD203B41FA5}">
                      <a16:colId xmlns:a16="http://schemas.microsoft.com/office/drawing/2014/main" xmlns="" val="20002"/>
                    </a:ext>
                  </a:extLst>
                </a:gridCol>
              </a:tblGrid>
              <a:tr h="432048">
                <a:tc>
                  <a:txBody>
                    <a:bodyPr/>
                    <a:lstStyle/>
                    <a:p>
                      <a:pPr algn="ctr">
                        <a:lnSpc>
                          <a:spcPct val="100000"/>
                        </a:lnSpc>
                        <a:spcAft>
                          <a:spcPts val="0"/>
                        </a:spcAft>
                      </a:pPr>
                      <a:r>
                        <a:rPr lang="zh-CN" sz="2000" b="1" dirty="0">
                          <a:solidFill>
                            <a:schemeClr val="tx1"/>
                          </a:solidFill>
                          <a:effectLst/>
                          <a:latin typeface="+mn-lt"/>
                          <a:ea typeface="黑体" pitchFamily="2" charset="-122"/>
                        </a:rPr>
                        <a:t>目的网络</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100000"/>
                        </a:lnSpc>
                        <a:spcAft>
                          <a:spcPts val="0"/>
                        </a:spcAft>
                      </a:pPr>
                      <a:r>
                        <a:rPr lang="zh-CN" sz="2000" b="1">
                          <a:solidFill>
                            <a:schemeClr val="tx1"/>
                          </a:solidFill>
                          <a:effectLst/>
                          <a:latin typeface="+mn-lt"/>
                          <a:ea typeface="黑体" pitchFamily="2" charset="-122"/>
                        </a:rPr>
                        <a:t>距离</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100000"/>
                        </a:lnSpc>
                        <a:spcAft>
                          <a:spcPts val="0"/>
                        </a:spcAft>
                      </a:pPr>
                      <a:r>
                        <a:rPr lang="zh-CN" sz="2000" b="1" dirty="0">
                          <a:solidFill>
                            <a:schemeClr val="tx1"/>
                          </a:solidFill>
                          <a:effectLst/>
                          <a:latin typeface="+mn-lt"/>
                          <a:ea typeface="黑体" pitchFamily="2" charset="-122"/>
                        </a:rPr>
                        <a:t>下一跳路由器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xmlns="" val="10000"/>
                  </a:ext>
                </a:extLst>
              </a:tr>
              <a:tr h="215900">
                <a:tc>
                  <a:txBody>
                    <a:bodyPr/>
                    <a:lstStyle/>
                    <a:p>
                      <a:pPr algn="ctr">
                        <a:lnSpc>
                          <a:spcPct val="100000"/>
                        </a:lnSpc>
                        <a:spcAft>
                          <a:spcPts val="0"/>
                        </a:spcAft>
                      </a:pPr>
                      <a:r>
                        <a:rPr lang="en-US" sz="2000" b="1" dirty="0">
                          <a:solidFill>
                            <a:srgbClr val="FF0000"/>
                          </a:solidFill>
                          <a:effectLst/>
                          <a:latin typeface="+mn-lt"/>
                          <a:ea typeface="黑体" pitchFamily="2" charset="-122"/>
                        </a:rPr>
                        <a:t>Net1</a:t>
                      </a:r>
                      <a:endParaRPr lang="zh-CN" sz="2000" b="1" dirty="0">
                        <a:solidFill>
                          <a:srgbClr val="FF0000"/>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dirty="0">
                          <a:solidFill>
                            <a:srgbClr val="FF0000"/>
                          </a:solidFill>
                          <a:effectLst/>
                          <a:latin typeface="+mn-lt"/>
                          <a:ea typeface="黑体" pitchFamily="2" charset="-122"/>
                        </a:rPr>
                        <a:t>4</a:t>
                      </a:r>
                      <a:endParaRPr lang="zh-CN" sz="2000" b="1" dirty="0">
                        <a:solidFill>
                          <a:srgbClr val="FF0000"/>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dirty="0">
                          <a:solidFill>
                            <a:srgbClr val="FF0000"/>
                          </a:solidFill>
                          <a:effectLst/>
                          <a:latin typeface="+mn-lt"/>
                          <a:ea typeface="黑体" pitchFamily="2" charset="-122"/>
                        </a:rPr>
                        <a:t>R</a:t>
                      </a:r>
                      <a:r>
                        <a:rPr lang="en-US" sz="2000" b="1" baseline="-25000" dirty="0">
                          <a:solidFill>
                            <a:srgbClr val="FF0000"/>
                          </a:solidFill>
                          <a:effectLst/>
                          <a:latin typeface="+mn-lt"/>
                          <a:ea typeface="黑体" pitchFamily="2" charset="-122"/>
                        </a:rPr>
                        <a:t>4</a:t>
                      </a:r>
                      <a:endParaRPr lang="zh-CN" sz="2000" b="1" dirty="0">
                        <a:solidFill>
                          <a:srgbClr val="FF0000"/>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215900">
                <a:tc>
                  <a:txBody>
                    <a:bodyPr/>
                    <a:lstStyle/>
                    <a:p>
                      <a:pPr algn="ctr">
                        <a:lnSpc>
                          <a:spcPct val="100000"/>
                        </a:lnSpc>
                        <a:spcAft>
                          <a:spcPts val="0"/>
                        </a:spcAft>
                      </a:pPr>
                      <a:r>
                        <a:rPr lang="en-US" sz="2000" b="1">
                          <a:solidFill>
                            <a:schemeClr val="tx1"/>
                          </a:solidFill>
                          <a:effectLst/>
                          <a:latin typeface="+mn-lt"/>
                          <a:ea typeface="黑体" pitchFamily="2" charset="-122"/>
                        </a:rPr>
                        <a:t>Net2</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dirty="0">
                          <a:solidFill>
                            <a:srgbClr val="FF0000"/>
                          </a:solidFill>
                          <a:effectLst/>
                          <a:latin typeface="+mn-lt"/>
                          <a:ea typeface="黑体" pitchFamily="2" charset="-122"/>
                        </a:rPr>
                        <a:t>5</a:t>
                      </a:r>
                      <a:endParaRPr lang="zh-CN" sz="2000" b="1" dirty="0">
                        <a:solidFill>
                          <a:srgbClr val="FF0000"/>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dirty="0">
                          <a:solidFill>
                            <a:schemeClr val="tx1"/>
                          </a:solidFill>
                          <a:effectLst/>
                          <a:latin typeface="+mn-lt"/>
                          <a:ea typeface="黑体" pitchFamily="2" charset="-122"/>
                        </a:rPr>
                        <a:t>R</a:t>
                      </a:r>
                      <a:r>
                        <a:rPr lang="en-US" sz="2000" b="1" baseline="-25000" dirty="0">
                          <a:solidFill>
                            <a:schemeClr val="tx1"/>
                          </a:solidFill>
                          <a:effectLst/>
                          <a:latin typeface="+mn-lt"/>
                          <a:ea typeface="黑体" pitchFamily="2" charset="-122"/>
                        </a:rPr>
                        <a:t>4</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222885">
                <a:tc>
                  <a:txBody>
                    <a:bodyPr/>
                    <a:lstStyle/>
                    <a:p>
                      <a:pPr algn="ctr">
                        <a:lnSpc>
                          <a:spcPct val="100000"/>
                        </a:lnSpc>
                        <a:spcAft>
                          <a:spcPts val="0"/>
                        </a:spcAft>
                      </a:pPr>
                      <a:r>
                        <a:rPr lang="en-US" sz="2000" b="1">
                          <a:solidFill>
                            <a:schemeClr val="tx1"/>
                          </a:solidFill>
                          <a:effectLst/>
                          <a:latin typeface="+mn-lt"/>
                          <a:ea typeface="黑体" pitchFamily="2" charset="-122"/>
                        </a:rPr>
                        <a:t>Net3</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dirty="0">
                          <a:solidFill>
                            <a:srgbClr val="FF0000"/>
                          </a:solidFill>
                          <a:effectLst/>
                          <a:latin typeface="+mn-lt"/>
                          <a:ea typeface="黑体" pitchFamily="2" charset="-122"/>
                        </a:rPr>
                        <a:t>2</a:t>
                      </a:r>
                      <a:endParaRPr lang="zh-CN" sz="2000" b="1" dirty="0">
                        <a:solidFill>
                          <a:srgbClr val="FF0000"/>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dirty="0">
                          <a:solidFill>
                            <a:srgbClr val="FF0000"/>
                          </a:solidFill>
                          <a:effectLst/>
                          <a:latin typeface="+mn-lt"/>
                          <a:ea typeface="黑体" pitchFamily="2" charset="-122"/>
                        </a:rPr>
                        <a:t>R</a:t>
                      </a:r>
                      <a:r>
                        <a:rPr lang="en-US" sz="2000" b="1" baseline="-25000" dirty="0">
                          <a:solidFill>
                            <a:srgbClr val="FF0000"/>
                          </a:solidFill>
                          <a:effectLst/>
                          <a:latin typeface="+mn-lt"/>
                          <a:ea typeface="黑体" pitchFamily="2" charset="-122"/>
                        </a:rPr>
                        <a:t>4</a:t>
                      </a:r>
                      <a:endParaRPr lang="zh-CN" sz="2000" b="1" dirty="0">
                        <a:solidFill>
                          <a:srgbClr val="FF0000"/>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222885">
                <a:tc>
                  <a:txBody>
                    <a:bodyPr/>
                    <a:lstStyle/>
                    <a:p>
                      <a:pPr algn="ctr">
                        <a:lnSpc>
                          <a:spcPct val="100000"/>
                        </a:lnSpc>
                        <a:spcAft>
                          <a:spcPts val="0"/>
                        </a:spcAft>
                      </a:pPr>
                      <a:r>
                        <a:rPr lang="en-US" sz="2000" b="1">
                          <a:solidFill>
                            <a:schemeClr val="tx1"/>
                          </a:solidFill>
                          <a:effectLst/>
                          <a:latin typeface="+mn-lt"/>
                          <a:ea typeface="黑体" pitchFamily="2" charset="-122"/>
                        </a:rPr>
                        <a:t>…</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dirty="0">
                          <a:solidFill>
                            <a:schemeClr val="tx1"/>
                          </a:solidFill>
                          <a:effectLst/>
                          <a:latin typeface="+mn-lt"/>
                          <a:ea typeface="黑体" pitchFamily="2" charset="-122"/>
                        </a:rPr>
                        <a:t>…</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4"/>
                  </a:ext>
                </a:extLst>
              </a:tr>
            </a:tbl>
          </a:graphicData>
        </a:graphic>
      </p:graphicFrame>
      <p:sp>
        <p:nvSpPr>
          <p:cNvPr id="7" name="矩形 6"/>
          <p:cNvSpPr/>
          <p:nvPr/>
        </p:nvSpPr>
        <p:spPr>
          <a:xfrm>
            <a:off x="776536" y="1772816"/>
            <a:ext cx="3744416" cy="369332"/>
          </a:xfrm>
          <a:prstGeom prst="rect">
            <a:avLst/>
          </a:prstGeom>
        </p:spPr>
        <p:txBody>
          <a:bodyPr wrap="square">
            <a:spAutoFit/>
          </a:bodyPr>
          <a:lstStyle/>
          <a:p>
            <a:pPr algn="ctr"/>
            <a:r>
              <a:rPr lang="zh-CN" altLang="zh-CN" b="1" dirty="0">
                <a:latin typeface="+mn-lt"/>
                <a:ea typeface="黑体" pitchFamily="2" charset="-122"/>
              </a:rPr>
              <a:t>表</a:t>
            </a:r>
            <a:r>
              <a:rPr lang="en-US" altLang="zh-CN" b="1" dirty="0">
                <a:latin typeface="+mn-lt"/>
                <a:ea typeface="黑体" pitchFamily="2" charset="-122"/>
              </a:rPr>
              <a:t>4-9(a)  </a:t>
            </a:r>
            <a:r>
              <a:rPr lang="zh-CN" altLang="zh-CN" b="1" dirty="0">
                <a:latin typeface="+mn-lt"/>
                <a:ea typeface="黑体" pitchFamily="2" charset="-122"/>
              </a:rPr>
              <a:t>路由器</a:t>
            </a:r>
            <a:r>
              <a:rPr lang="en-US" altLang="zh-CN" b="1" dirty="0">
                <a:latin typeface="+mn-lt"/>
                <a:ea typeface="黑体" pitchFamily="2" charset="-122"/>
              </a:rPr>
              <a:t>R</a:t>
            </a:r>
            <a:r>
              <a:rPr lang="en-US" altLang="zh-CN" b="1" baseline="-25000" dirty="0">
                <a:latin typeface="+mn-lt"/>
                <a:ea typeface="黑体" pitchFamily="2" charset="-122"/>
              </a:rPr>
              <a:t>6</a:t>
            </a:r>
            <a:r>
              <a:rPr lang="zh-CN" altLang="zh-CN" b="1" dirty="0">
                <a:latin typeface="+mn-lt"/>
                <a:ea typeface="黑体" pitchFamily="2" charset="-122"/>
              </a:rPr>
              <a:t>的路由表</a:t>
            </a:r>
            <a:endParaRPr lang="zh-CN" altLang="en-US" b="1" dirty="0">
              <a:latin typeface="+mn-lt"/>
              <a:ea typeface="黑体" pitchFamily="2" charset="-122"/>
            </a:endParaRPr>
          </a:p>
        </p:txBody>
      </p:sp>
      <p:sp>
        <p:nvSpPr>
          <p:cNvPr id="8" name="矩形 7"/>
          <p:cNvSpPr/>
          <p:nvPr/>
        </p:nvSpPr>
        <p:spPr>
          <a:xfrm>
            <a:off x="5961112" y="1772816"/>
            <a:ext cx="3639138" cy="369332"/>
          </a:xfrm>
          <a:prstGeom prst="rect">
            <a:avLst/>
          </a:prstGeom>
        </p:spPr>
        <p:txBody>
          <a:bodyPr wrap="none">
            <a:spAutoFit/>
          </a:bodyPr>
          <a:lstStyle/>
          <a:p>
            <a:pPr algn="ctr"/>
            <a:r>
              <a:rPr lang="zh-CN" altLang="zh-CN" b="1" dirty="0">
                <a:latin typeface="+mn-lt"/>
                <a:ea typeface="黑体" pitchFamily="2" charset="-122"/>
              </a:rPr>
              <a:t>表</a:t>
            </a:r>
            <a:r>
              <a:rPr lang="en-US" altLang="zh-CN" b="1" dirty="0">
                <a:latin typeface="+mn-lt"/>
                <a:ea typeface="黑体" pitchFamily="2" charset="-122"/>
              </a:rPr>
              <a:t>4-9(b)  R</a:t>
            </a:r>
            <a:r>
              <a:rPr lang="en-US" altLang="zh-CN" b="1" baseline="-25000" dirty="0">
                <a:latin typeface="+mn-lt"/>
                <a:ea typeface="黑体" pitchFamily="2" charset="-122"/>
              </a:rPr>
              <a:t>4</a:t>
            </a:r>
            <a:r>
              <a:rPr lang="zh-CN" altLang="zh-CN" b="1" dirty="0">
                <a:latin typeface="+mn-lt"/>
                <a:ea typeface="黑体" pitchFamily="2" charset="-122"/>
              </a:rPr>
              <a:t>发来的路由更新信息</a:t>
            </a:r>
            <a:endParaRPr lang="zh-CN" altLang="en-US" b="1" dirty="0">
              <a:latin typeface="+mn-lt"/>
              <a:ea typeface="黑体" pitchFamily="2" charset="-122"/>
            </a:endParaRPr>
          </a:p>
        </p:txBody>
      </p:sp>
      <p:sp>
        <p:nvSpPr>
          <p:cNvPr id="9" name="矩形 8"/>
          <p:cNvSpPr/>
          <p:nvPr/>
        </p:nvSpPr>
        <p:spPr>
          <a:xfrm>
            <a:off x="632521" y="4216732"/>
            <a:ext cx="4104456" cy="369332"/>
          </a:xfrm>
          <a:prstGeom prst="rect">
            <a:avLst/>
          </a:prstGeom>
        </p:spPr>
        <p:txBody>
          <a:bodyPr wrap="square">
            <a:spAutoFit/>
          </a:bodyPr>
          <a:lstStyle/>
          <a:p>
            <a:pPr algn="ctr"/>
            <a:r>
              <a:rPr lang="zh-CN" altLang="zh-CN" b="1" dirty="0">
                <a:latin typeface="+mn-lt"/>
                <a:ea typeface="黑体" pitchFamily="2" charset="-122"/>
              </a:rPr>
              <a:t>表</a:t>
            </a:r>
            <a:r>
              <a:rPr lang="en-US" altLang="zh-CN" b="1" dirty="0">
                <a:latin typeface="+mn-lt"/>
                <a:ea typeface="黑体" pitchFamily="2" charset="-122"/>
              </a:rPr>
              <a:t>4-9(d)  </a:t>
            </a:r>
            <a:r>
              <a:rPr lang="zh-CN" altLang="zh-CN" b="1" dirty="0">
                <a:latin typeface="+mn-lt"/>
                <a:ea typeface="黑体" pitchFamily="2" charset="-122"/>
              </a:rPr>
              <a:t>路由器</a:t>
            </a:r>
            <a:r>
              <a:rPr lang="en-US" altLang="zh-CN" b="1" dirty="0">
                <a:latin typeface="+mn-lt"/>
                <a:ea typeface="黑体" pitchFamily="2" charset="-122"/>
              </a:rPr>
              <a:t>R</a:t>
            </a:r>
            <a:r>
              <a:rPr lang="en-US" altLang="zh-CN" b="1" baseline="-25000" dirty="0">
                <a:latin typeface="+mn-lt"/>
                <a:ea typeface="黑体" pitchFamily="2" charset="-122"/>
              </a:rPr>
              <a:t>6</a:t>
            </a:r>
            <a:r>
              <a:rPr lang="zh-CN" altLang="zh-CN" b="1" dirty="0">
                <a:latin typeface="+mn-lt"/>
                <a:ea typeface="黑体" pitchFamily="2" charset="-122"/>
              </a:rPr>
              <a:t>更新后的路由表</a:t>
            </a:r>
            <a:endParaRPr lang="zh-CN" altLang="en-US" b="1" dirty="0">
              <a:latin typeface="+mn-lt"/>
              <a:ea typeface="黑体" pitchFamily="2" charset="-122"/>
            </a:endParaRPr>
          </a:p>
        </p:txBody>
      </p:sp>
      <p:sp>
        <p:nvSpPr>
          <p:cNvPr id="10" name="矩形 9"/>
          <p:cNvSpPr/>
          <p:nvPr/>
        </p:nvSpPr>
        <p:spPr>
          <a:xfrm>
            <a:off x="5961113" y="4139788"/>
            <a:ext cx="3528392" cy="369332"/>
          </a:xfrm>
          <a:prstGeom prst="rect">
            <a:avLst/>
          </a:prstGeom>
        </p:spPr>
        <p:txBody>
          <a:bodyPr wrap="square">
            <a:spAutoFit/>
          </a:bodyPr>
          <a:lstStyle/>
          <a:p>
            <a:pPr algn="ctr"/>
            <a:r>
              <a:rPr lang="zh-CN" altLang="zh-CN" b="1" dirty="0">
                <a:latin typeface="+mn-lt"/>
                <a:ea typeface="黑体" pitchFamily="2" charset="-122"/>
              </a:rPr>
              <a:t>表</a:t>
            </a:r>
            <a:r>
              <a:rPr lang="en-US" altLang="zh-CN" b="1" dirty="0">
                <a:latin typeface="+mn-lt"/>
                <a:ea typeface="黑体" pitchFamily="2" charset="-122"/>
              </a:rPr>
              <a:t>4-9(c)  </a:t>
            </a:r>
            <a:r>
              <a:rPr lang="zh-CN" altLang="zh-CN" b="1" dirty="0">
                <a:latin typeface="+mn-lt"/>
                <a:ea typeface="黑体" pitchFamily="2" charset="-122"/>
              </a:rPr>
              <a:t>修改后的表</a:t>
            </a:r>
            <a:r>
              <a:rPr lang="en-US" altLang="zh-CN" b="1" dirty="0">
                <a:latin typeface="+mn-lt"/>
                <a:ea typeface="黑体" pitchFamily="2" charset="-122"/>
              </a:rPr>
              <a:t>4-9(b)</a:t>
            </a:r>
            <a:endParaRPr lang="zh-CN" altLang="en-US" b="1" dirty="0">
              <a:latin typeface="+mn-lt"/>
              <a:ea typeface="黑体" pitchFamily="2" charset="-122"/>
            </a:endParaRPr>
          </a:p>
        </p:txBody>
      </p:sp>
      <p:sp>
        <p:nvSpPr>
          <p:cNvPr id="11" name="下箭头 10"/>
          <p:cNvSpPr/>
          <p:nvPr/>
        </p:nvSpPr>
        <p:spPr bwMode="auto">
          <a:xfrm>
            <a:off x="7401272" y="3573016"/>
            <a:ext cx="324037" cy="566772"/>
          </a:xfrm>
          <a:prstGeom prst="downArrow">
            <a:avLst/>
          </a:prstGeom>
          <a:solidFill>
            <a:srgbClr val="66FF66"/>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2" name="TextBox 11"/>
          <p:cNvSpPr txBox="1"/>
          <p:nvPr/>
        </p:nvSpPr>
        <p:spPr>
          <a:xfrm>
            <a:off x="7725309" y="3645024"/>
            <a:ext cx="1005403" cy="369332"/>
          </a:xfrm>
          <a:prstGeom prst="rect">
            <a:avLst/>
          </a:prstGeom>
          <a:noFill/>
        </p:spPr>
        <p:txBody>
          <a:bodyPr wrap="none" rtlCol="0">
            <a:spAutoFit/>
          </a:bodyPr>
          <a:lstStyle/>
          <a:p>
            <a:r>
              <a:rPr lang="zh-CN" altLang="en-US" b="1" dirty="0"/>
              <a:t>距离加</a:t>
            </a:r>
            <a:r>
              <a:rPr lang="en-US" altLang="zh-CN" b="1" dirty="0"/>
              <a:t>1</a:t>
            </a:r>
            <a:endParaRPr lang="zh-CN" altLang="en-US" b="1" dirty="0"/>
          </a:p>
        </p:txBody>
      </p:sp>
      <p:sp>
        <p:nvSpPr>
          <p:cNvPr id="15" name="椭圆 14"/>
          <p:cNvSpPr/>
          <p:nvPr/>
        </p:nvSpPr>
        <p:spPr bwMode="auto">
          <a:xfrm>
            <a:off x="4592960" y="3501008"/>
            <a:ext cx="1080119" cy="936104"/>
          </a:xfrm>
          <a:prstGeom prst="ellipse">
            <a:avLst/>
          </a:prstGeom>
          <a:solidFill>
            <a:schemeClr val="bg2"/>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rgbClr val="0000CC"/>
                </a:solidFill>
                <a:effectLst/>
                <a:latin typeface="+mn-lt"/>
                <a:ea typeface="黑体" pitchFamily="2" charset="-122"/>
              </a:rPr>
              <a:t>计算更新</a:t>
            </a:r>
          </a:p>
        </p:txBody>
      </p:sp>
      <p:sp>
        <p:nvSpPr>
          <p:cNvPr id="16" name="直角上箭头 15"/>
          <p:cNvSpPr/>
          <p:nvPr/>
        </p:nvSpPr>
        <p:spPr bwMode="auto">
          <a:xfrm flipH="1">
            <a:off x="4953000" y="4437112"/>
            <a:ext cx="684076" cy="576064"/>
          </a:xfrm>
          <a:prstGeom prst="bentUpArrow">
            <a:avLst>
              <a:gd name="adj1" fmla="val 25000"/>
              <a:gd name="adj2" fmla="val 37144"/>
              <a:gd name="adj3" fmla="val 42348"/>
            </a:avLst>
          </a:prstGeom>
          <a:solidFill>
            <a:srgbClr val="66FF66"/>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7" name="直角上箭头 16"/>
          <p:cNvSpPr/>
          <p:nvPr/>
        </p:nvSpPr>
        <p:spPr bwMode="auto">
          <a:xfrm flipV="1">
            <a:off x="4664968" y="2924944"/>
            <a:ext cx="684076" cy="576064"/>
          </a:xfrm>
          <a:prstGeom prst="bentUpArrow">
            <a:avLst>
              <a:gd name="adj1" fmla="val 25000"/>
              <a:gd name="adj2" fmla="val 37144"/>
              <a:gd name="adj3" fmla="val 42348"/>
            </a:avLst>
          </a:prstGeom>
          <a:solidFill>
            <a:srgbClr val="66FF66"/>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8" name="直角上箭头 17"/>
          <p:cNvSpPr/>
          <p:nvPr/>
        </p:nvSpPr>
        <p:spPr bwMode="auto">
          <a:xfrm flipH="1" flipV="1">
            <a:off x="2576735" y="3825044"/>
            <a:ext cx="1944216" cy="468052"/>
          </a:xfrm>
          <a:prstGeom prst="bentUpArrow">
            <a:avLst>
              <a:gd name="adj1" fmla="val 25000"/>
              <a:gd name="adj2" fmla="val 37144"/>
              <a:gd name="adj3" fmla="val 42348"/>
            </a:avLst>
          </a:prstGeom>
          <a:solidFill>
            <a:srgbClr val="66FF66"/>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5304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pPr algn="ctr"/>
            <a:r>
              <a:rPr lang="en-US" altLang="zh-CN" dirty="0"/>
              <a:t>【</a:t>
            </a:r>
            <a:r>
              <a:rPr lang="zh-CN" altLang="en-US" dirty="0"/>
              <a:t>例</a:t>
            </a:r>
            <a:r>
              <a:rPr lang="en-US" altLang="zh-CN" dirty="0"/>
              <a:t>】</a:t>
            </a:r>
            <a:r>
              <a:rPr lang="zh-CN" altLang="en-US" dirty="0"/>
              <a:t>路由表更新</a:t>
            </a:r>
          </a:p>
        </p:txBody>
      </p:sp>
      <p:grpSp>
        <p:nvGrpSpPr>
          <p:cNvPr id="7" name="Group 20"/>
          <p:cNvGrpSpPr>
            <a:grpSpLocks/>
          </p:cNvGrpSpPr>
          <p:nvPr/>
        </p:nvGrpSpPr>
        <p:grpSpPr bwMode="auto">
          <a:xfrm>
            <a:off x="677293" y="1380331"/>
            <a:ext cx="8812211" cy="4352925"/>
            <a:chOff x="249" y="720"/>
            <a:chExt cx="5551" cy="2742"/>
          </a:xfrm>
        </p:grpSpPr>
        <p:sp>
          <p:nvSpPr>
            <p:cNvPr id="8" name="Rectangle 6"/>
            <p:cNvSpPr>
              <a:spLocks noChangeArrowheads="1"/>
            </p:cNvSpPr>
            <p:nvPr/>
          </p:nvSpPr>
          <p:spPr bwMode="auto">
            <a:xfrm>
              <a:off x="585" y="1008"/>
              <a:ext cx="768" cy="1008"/>
            </a:xfrm>
            <a:prstGeom prst="rect">
              <a:avLst/>
            </a:prstGeom>
            <a:solidFill>
              <a:srgbClr val="DDDDDD"/>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ysClr val="windowText" lastClr="000000"/>
                  </a:solidFill>
                  <a:effectLst/>
                  <a:uLnTx/>
                  <a:uFillTx/>
                  <a:latin typeface="+mn-lt"/>
                  <a:ea typeface="黑体" pitchFamily="2" charset="-122"/>
                </a:rPr>
                <a:t>Net2	4</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ysClr val="windowText" lastClr="000000"/>
                  </a:solidFill>
                  <a:effectLst/>
                  <a:uLnTx/>
                  <a:uFillTx/>
                  <a:latin typeface="+mn-lt"/>
                  <a:ea typeface="黑体" pitchFamily="2" charset="-122"/>
                </a:rPr>
                <a:t>Net3	8</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ysClr val="windowText" lastClr="000000"/>
                  </a:solidFill>
                  <a:effectLst/>
                  <a:uLnTx/>
                  <a:uFillTx/>
                  <a:latin typeface="+mn-lt"/>
                  <a:ea typeface="黑体" pitchFamily="2" charset="-122"/>
                </a:rPr>
                <a:t>Net6	4</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ysClr val="windowText" lastClr="000000"/>
                  </a:solidFill>
                  <a:effectLst/>
                  <a:uLnTx/>
                  <a:uFillTx/>
                  <a:latin typeface="+mn-lt"/>
                  <a:ea typeface="黑体" pitchFamily="2" charset="-122"/>
                </a:rPr>
                <a:t>Net8	3</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ysClr val="windowText" lastClr="000000"/>
                  </a:solidFill>
                  <a:effectLst/>
                  <a:uLnTx/>
                  <a:uFillTx/>
                  <a:latin typeface="+mn-lt"/>
                  <a:ea typeface="黑体" pitchFamily="2" charset="-122"/>
                </a:rPr>
                <a:t>Net9	5</a:t>
              </a:r>
            </a:p>
          </p:txBody>
        </p:sp>
        <p:sp>
          <p:nvSpPr>
            <p:cNvPr id="9" name="Rectangle 7"/>
            <p:cNvSpPr>
              <a:spLocks noChangeArrowheads="1"/>
            </p:cNvSpPr>
            <p:nvPr/>
          </p:nvSpPr>
          <p:spPr bwMode="auto">
            <a:xfrm>
              <a:off x="2025" y="1200"/>
              <a:ext cx="768" cy="1008"/>
            </a:xfrm>
            <a:prstGeom prst="rect">
              <a:avLst/>
            </a:prstGeom>
            <a:solidFill>
              <a:srgbClr val="DDDDDD"/>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ysClr val="windowText" lastClr="000000"/>
                  </a:solidFill>
                  <a:effectLst/>
                  <a:uLnTx/>
                  <a:uFillTx/>
                  <a:latin typeface="+mn-lt"/>
                  <a:ea typeface="黑体" pitchFamily="2" charset="-122"/>
                </a:rPr>
                <a:t>Net2	5</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ysClr val="windowText" lastClr="000000"/>
                  </a:solidFill>
                  <a:effectLst/>
                  <a:uLnTx/>
                  <a:uFillTx/>
                  <a:latin typeface="+mn-lt"/>
                  <a:ea typeface="黑体" pitchFamily="2" charset="-122"/>
                </a:rPr>
                <a:t>Net3	9</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ysClr val="windowText" lastClr="000000"/>
                  </a:solidFill>
                  <a:effectLst/>
                  <a:uLnTx/>
                  <a:uFillTx/>
                  <a:latin typeface="+mn-lt"/>
                  <a:ea typeface="黑体" pitchFamily="2" charset="-122"/>
                </a:rPr>
                <a:t>Net6	5</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ysClr val="windowText" lastClr="000000"/>
                  </a:solidFill>
                  <a:effectLst/>
                  <a:uLnTx/>
                  <a:uFillTx/>
                  <a:latin typeface="+mn-lt"/>
                  <a:ea typeface="黑体" pitchFamily="2" charset="-122"/>
                </a:rPr>
                <a:t>Net8	4</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ysClr val="windowText" lastClr="000000"/>
                  </a:solidFill>
                  <a:effectLst/>
                  <a:uLnTx/>
                  <a:uFillTx/>
                  <a:latin typeface="+mn-lt"/>
                  <a:ea typeface="黑体" pitchFamily="2" charset="-122"/>
                </a:rPr>
                <a:t>Net9	6</a:t>
              </a:r>
            </a:p>
          </p:txBody>
        </p:sp>
        <p:sp>
          <p:nvSpPr>
            <p:cNvPr id="10" name="Rectangle 8"/>
            <p:cNvSpPr>
              <a:spLocks noChangeArrowheads="1"/>
            </p:cNvSpPr>
            <p:nvPr/>
          </p:nvSpPr>
          <p:spPr bwMode="auto">
            <a:xfrm>
              <a:off x="249" y="2448"/>
              <a:ext cx="1344" cy="1008"/>
            </a:xfrm>
            <a:prstGeom prst="rect">
              <a:avLst/>
            </a:prstGeom>
            <a:solidFill>
              <a:srgbClr val="66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ysClr val="windowText" lastClr="000000"/>
                  </a:solidFill>
                  <a:effectLst/>
                  <a:uLnTx/>
                  <a:uFillTx/>
                  <a:latin typeface="+mn-lt"/>
                  <a:ea typeface="黑体" pitchFamily="2" charset="-122"/>
                </a:rPr>
                <a:t>Net1	7	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ysClr val="windowText" lastClr="000000"/>
                  </a:solidFill>
                  <a:effectLst/>
                  <a:uLnTx/>
                  <a:uFillTx/>
                  <a:latin typeface="+mn-lt"/>
                  <a:ea typeface="黑体" pitchFamily="2" charset="-122"/>
                </a:rPr>
                <a:t>Net2	2	C</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ysClr val="windowText" lastClr="000000"/>
                  </a:solidFill>
                  <a:effectLst/>
                  <a:uLnTx/>
                  <a:uFillTx/>
                  <a:latin typeface="+mn-lt"/>
                  <a:ea typeface="黑体" pitchFamily="2" charset="-122"/>
                </a:rPr>
                <a:t>Net6	8	F</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ysClr val="windowText" lastClr="000000"/>
                  </a:solidFill>
                  <a:effectLst/>
                  <a:uLnTx/>
                  <a:uFillTx/>
                  <a:latin typeface="+mn-lt"/>
                  <a:ea typeface="黑体" pitchFamily="2" charset="-122"/>
                </a:rPr>
                <a:t>Net8	4	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ysClr val="windowText" lastClr="000000"/>
                  </a:solidFill>
                  <a:effectLst/>
                  <a:uLnTx/>
                  <a:uFillTx/>
                  <a:latin typeface="+mn-lt"/>
                  <a:ea typeface="黑体" pitchFamily="2" charset="-122"/>
                </a:rPr>
                <a:t>Net9	4	F</a:t>
              </a:r>
            </a:p>
          </p:txBody>
        </p:sp>
        <p:sp>
          <p:nvSpPr>
            <p:cNvPr id="11" name="Text Box 9"/>
            <p:cNvSpPr txBox="1">
              <a:spLocks noChangeArrowheads="1"/>
            </p:cNvSpPr>
            <p:nvPr/>
          </p:nvSpPr>
          <p:spPr bwMode="auto">
            <a:xfrm>
              <a:off x="441" y="772"/>
              <a:ext cx="131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ysClr val="windowText" lastClr="000000"/>
                  </a:solidFill>
                  <a:effectLst/>
                  <a:uLnTx/>
                  <a:uFillTx/>
                  <a:latin typeface="+mn-lt"/>
                  <a:ea typeface="黑体" pitchFamily="2" charset="-122"/>
                </a:rPr>
                <a:t>从</a:t>
              </a:r>
              <a:r>
                <a:rPr kumimoji="0" lang="en-US" altLang="zh-CN" sz="2000" b="1" i="0" u="none" strike="noStrike" kern="0" cap="none" spc="0" normalizeH="0" baseline="0" noProof="0">
                  <a:ln>
                    <a:noFill/>
                  </a:ln>
                  <a:solidFill>
                    <a:sysClr val="windowText" lastClr="000000"/>
                  </a:solidFill>
                  <a:effectLst/>
                  <a:uLnTx/>
                  <a:uFillTx/>
                  <a:latin typeface="+mn-lt"/>
                  <a:ea typeface="黑体" pitchFamily="2" charset="-122"/>
                </a:rPr>
                <a:t>C</a:t>
              </a:r>
              <a:r>
                <a:rPr kumimoji="0" lang="zh-CN" altLang="en-US" sz="2000" b="1" i="0" u="none" strike="noStrike" kern="0" cap="none" spc="0" normalizeH="0" baseline="0" noProof="0">
                  <a:ln>
                    <a:noFill/>
                  </a:ln>
                  <a:solidFill>
                    <a:sysClr val="windowText" lastClr="000000"/>
                  </a:solidFill>
                  <a:effectLst/>
                  <a:uLnTx/>
                  <a:uFillTx/>
                  <a:latin typeface="+mn-lt"/>
                  <a:ea typeface="黑体" pitchFamily="2" charset="-122"/>
                </a:rPr>
                <a:t>来的</a:t>
              </a:r>
              <a:r>
                <a:rPr kumimoji="0" lang="en-US" altLang="zh-CN" sz="2000" b="1" i="0" u="none" strike="noStrike" kern="0" cap="none" spc="0" normalizeH="0" baseline="0" noProof="0">
                  <a:ln>
                    <a:noFill/>
                  </a:ln>
                  <a:solidFill>
                    <a:sysClr val="windowText" lastClr="000000"/>
                  </a:solidFill>
                  <a:effectLst/>
                  <a:uLnTx/>
                  <a:uFillTx/>
                  <a:latin typeface="+mn-lt"/>
                  <a:ea typeface="黑体" pitchFamily="2" charset="-122"/>
                </a:rPr>
                <a:t>RIP</a:t>
              </a:r>
              <a:r>
                <a:rPr kumimoji="0" lang="zh-CN" altLang="en-US" sz="2000" b="1" i="0" u="none" strike="noStrike" kern="0" cap="none" spc="0" normalizeH="0" baseline="0" noProof="0">
                  <a:ln>
                    <a:noFill/>
                  </a:ln>
                  <a:solidFill>
                    <a:sysClr val="windowText" lastClr="000000"/>
                  </a:solidFill>
                  <a:effectLst/>
                  <a:uLnTx/>
                  <a:uFillTx/>
                  <a:latin typeface="+mn-lt"/>
                  <a:ea typeface="黑体" pitchFamily="2" charset="-122"/>
                </a:rPr>
                <a:t>报文</a:t>
              </a:r>
            </a:p>
          </p:txBody>
        </p:sp>
        <p:sp>
          <p:nvSpPr>
            <p:cNvPr id="12" name="Text Box 10"/>
            <p:cNvSpPr txBox="1">
              <a:spLocks noChangeArrowheads="1"/>
            </p:cNvSpPr>
            <p:nvPr/>
          </p:nvSpPr>
          <p:spPr bwMode="auto">
            <a:xfrm>
              <a:off x="1822" y="768"/>
              <a:ext cx="1316"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ysClr val="windowText" lastClr="000000"/>
                  </a:solidFill>
                  <a:effectLst/>
                  <a:uLnTx/>
                  <a:uFillTx/>
                  <a:latin typeface="+mn-lt"/>
                  <a:ea typeface="黑体" pitchFamily="2" charset="-122"/>
                </a:rPr>
                <a:t>增加跳数以后</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ysClr val="windowText" lastClr="000000"/>
                  </a:solidFill>
                  <a:effectLst/>
                  <a:uLnTx/>
                  <a:uFillTx/>
                  <a:latin typeface="+mn-lt"/>
                  <a:ea typeface="黑体" pitchFamily="2" charset="-122"/>
                </a:rPr>
                <a:t>从</a:t>
              </a:r>
              <a:r>
                <a:rPr kumimoji="0" lang="en-US" altLang="zh-CN" sz="2000" b="1" i="0" u="none" strike="noStrike" kern="0" cap="none" spc="0" normalizeH="0" baseline="0" noProof="0">
                  <a:ln>
                    <a:noFill/>
                  </a:ln>
                  <a:solidFill>
                    <a:sysClr val="windowText" lastClr="000000"/>
                  </a:solidFill>
                  <a:effectLst/>
                  <a:uLnTx/>
                  <a:uFillTx/>
                  <a:latin typeface="+mn-lt"/>
                  <a:ea typeface="黑体" pitchFamily="2" charset="-122"/>
                </a:rPr>
                <a:t>C</a:t>
              </a:r>
              <a:r>
                <a:rPr kumimoji="0" lang="zh-CN" altLang="en-US" sz="2000" b="1" i="0" u="none" strike="noStrike" kern="0" cap="none" spc="0" normalizeH="0" baseline="0" noProof="0">
                  <a:ln>
                    <a:noFill/>
                  </a:ln>
                  <a:solidFill>
                    <a:sysClr val="windowText" lastClr="000000"/>
                  </a:solidFill>
                  <a:effectLst/>
                  <a:uLnTx/>
                  <a:uFillTx/>
                  <a:latin typeface="+mn-lt"/>
                  <a:ea typeface="黑体" pitchFamily="2" charset="-122"/>
                </a:rPr>
                <a:t>来的</a:t>
              </a:r>
              <a:r>
                <a:rPr kumimoji="0" lang="en-US" altLang="zh-CN" sz="2000" b="1" i="0" u="none" strike="noStrike" kern="0" cap="none" spc="0" normalizeH="0" baseline="0" noProof="0">
                  <a:ln>
                    <a:noFill/>
                  </a:ln>
                  <a:solidFill>
                    <a:sysClr val="windowText" lastClr="000000"/>
                  </a:solidFill>
                  <a:effectLst/>
                  <a:uLnTx/>
                  <a:uFillTx/>
                  <a:latin typeface="+mn-lt"/>
                  <a:ea typeface="黑体" pitchFamily="2" charset="-122"/>
                </a:rPr>
                <a:t>RIP</a:t>
              </a:r>
              <a:r>
                <a:rPr kumimoji="0" lang="zh-CN" altLang="en-US" sz="2000" b="1" i="0" u="none" strike="noStrike" kern="0" cap="none" spc="0" normalizeH="0" baseline="0" noProof="0">
                  <a:ln>
                    <a:noFill/>
                  </a:ln>
                  <a:solidFill>
                    <a:sysClr val="windowText" lastClr="000000"/>
                  </a:solidFill>
                  <a:effectLst/>
                  <a:uLnTx/>
                  <a:uFillTx/>
                  <a:latin typeface="+mn-lt"/>
                  <a:ea typeface="黑体" pitchFamily="2" charset="-122"/>
                </a:rPr>
                <a:t>报文</a:t>
              </a:r>
            </a:p>
          </p:txBody>
        </p:sp>
        <p:sp>
          <p:nvSpPr>
            <p:cNvPr id="13" name="Text Box 11"/>
            <p:cNvSpPr txBox="1">
              <a:spLocks noChangeArrowheads="1"/>
            </p:cNvSpPr>
            <p:nvPr/>
          </p:nvSpPr>
          <p:spPr bwMode="auto">
            <a:xfrm>
              <a:off x="549" y="2198"/>
              <a:ext cx="89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A50021"/>
                  </a:solidFill>
                  <a:effectLst/>
                  <a:uLnTx/>
                  <a:uFillTx/>
                  <a:latin typeface="+mn-lt"/>
                  <a:ea typeface="黑体" pitchFamily="2" charset="-122"/>
                </a:rPr>
                <a:t>旧路由表</a:t>
              </a:r>
            </a:p>
          </p:txBody>
        </p:sp>
        <p:sp>
          <p:nvSpPr>
            <p:cNvPr id="14" name="Rectangle 12"/>
            <p:cNvSpPr>
              <a:spLocks noChangeArrowheads="1"/>
            </p:cNvSpPr>
            <p:nvPr/>
          </p:nvSpPr>
          <p:spPr bwMode="auto">
            <a:xfrm>
              <a:off x="1881" y="2544"/>
              <a:ext cx="1104" cy="384"/>
            </a:xfrm>
            <a:prstGeom prst="rect">
              <a:avLst/>
            </a:prstGeom>
            <a:solidFill>
              <a:schemeClr val="bg2"/>
            </a:solidFill>
            <a:ln w="9525">
              <a:solidFill>
                <a:srgbClr val="000000"/>
              </a:solidFill>
              <a:miter lim="800000"/>
              <a:headEnd/>
              <a:tailEnd/>
            </a:ln>
            <a:effectLst>
              <a:outerShdw dist="107763" dir="2700000" algn="ctr" rotWithShape="0">
                <a:srgbClr val="1C1C1C"/>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a:ln>
                    <a:noFill/>
                  </a:ln>
                  <a:solidFill>
                    <a:srgbClr val="0000CC"/>
                  </a:solidFill>
                  <a:effectLst/>
                  <a:uLnTx/>
                  <a:uFillTx/>
                  <a:latin typeface="+mn-lt"/>
                  <a:ea typeface="黑体" pitchFamily="2" charset="-122"/>
                </a:rPr>
                <a:t>更新算法</a:t>
              </a:r>
            </a:p>
          </p:txBody>
        </p:sp>
        <p:sp>
          <p:nvSpPr>
            <p:cNvPr id="15" name="Rectangle 13"/>
            <p:cNvSpPr>
              <a:spLocks noChangeArrowheads="1"/>
            </p:cNvSpPr>
            <p:nvPr/>
          </p:nvSpPr>
          <p:spPr bwMode="auto">
            <a:xfrm>
              <a:off x="3321" y="2310"/>
              <a:ext cx="1344" cy="1152"/>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FF0000"/>
                  </a:solidFill>
                  <a:effectLst/>
                  <a:uLnTx/>
                  <a:uFillTx/>
                  <a:latin typeface="+mn-lt"/>
                  <a:ea typeface="黑体" pitchFamily="2" charset="-122"/>
                </a:rPr>
                <a:t>Net1	7	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FF0000"/>
                  </a:solidFill>
                  <a:effectLst/>
                  <a:uLnTx/>
                  <a:uFillTx/>
                  <a:latin typeface="+mn-lt"/>
                  <a:ea typeface="黑体" pitchFamily="2" charset="-122"/>
                </a:rPr>
                <a:t>Net2	5	C</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FF0000"/>
                  </a:solidFill>
                  <a:effectLst/>
                  <a:uLnTx/>
                  <a:uFillTx/>
                  <a:latin typeface="+mn-lt"/>
                  <a:ea typeface="黑体" pitchFamily="2" charset="-122"/>
                </a:rPr>
                <a:t>Net3	9	C</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ysClr val="windowText" lastClr="000000"/>
                  </a:solidFill>
                  <a:effectLst/>
                  <a:uLnTx/>
                  <a:uFillTx/>
                  <a:latin typeface="+mn-lt"/>
                  <a:ea typeface="黑体" pitchFamily="2" charset="-122"/>
                </a:rPr>
                <a:t>Net6	</a:t>
              </a:r>
              <a:r>
                <a:rPr kumimoji="0" lang="en-US" altLang="zh-CN" sz="2000" b="1" i="0" u="none" strike="noStrike" kern="0" cap="none" spc="0" normalizeH="0" baseline="0" noProof="0" dirty="0">
                  <a:ln>
                    <a:noFill/>
                  </a:ln>
                  <a:solidFill>
                    <a:srgbClr val="FF0000"/>
                  </a:solidFill>
                  <a:effectLst/>
                  <a:uLnTx/>
                  <a:uFillTx/>
                  <a:latin typeface="+mn-lt"/>
                  <a:ea typeface="黑体" pitchFamily="2" charset="-122"/>
                </a:rPr>
                <a:t>5	C</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ysClr val="windowText" lastClr="000000"/>
                  </a:solidFill>
                  <a:effectLst/>
                  <a:uLnTx/>
                  <a:uFillTx/>
                  <a:latin typeface="+mn-lt"/>
                  <a:ea typeface="黑体" pitchFamily="2" charset="-122"/>
                </a:rPr>
                <a:t>Net8	4	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ysClr val="windowText" lastClr="000000"/>
                  </a:solidFill>
                  <a:effectLst/>
                  <a:uLnTx/>
                  <a:uFillTx/>
                  <a:latin typeface="+mn-lt"/>
                  <a:ea typeface="黑体" pitchFamily="2" charset="-122"/>
                </a:rPr>
                <a:t>Net9	4	F</a:t>
              </a:r>
            </a:p>
          </p:txBody>
        </p:sp>
        <p:sp>
          <p:nvSpPr>
            <p:cNvPr id="16" name="Text Box 14"/>
            <p:cNvSpPr txBox="1">
              <a:spLocks noChangeArrowheads="1"/>
            </p:cNvSpPr>
            <p:nvPr/>
          </p:nvSpPr>
          <p:spPr bwMode="auto">
            <a:xfrm>
              <a:off x="3621" y="2060"/>
              <a:ext cx="89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A50021"/>
                  </a:solidFill>
                  <a:effectLst/>
                  <a:uLnTx/>
                  <a:uFillTx/>
                  <a:latin typeface="+mn-lt"/>
                  <a:ea typeface="黑体" pitchFamily="2" charset="-122"/>
                </a:rPr>
                <a:t>新路由表</a:t>
              </a:r>
            </a:p>
          </p:txBody>
        </p:sp>
        <p:sp>
          <p:nvSpPr>
            <p:cNvPr id="17" name="AutoShape 15"/>
            <p:cNvSpPr>
              <a:spLocks noChangeArrowheads="1"/>
            </p:cNvSpPr>
            <p:nvPr/>
          </p:nvSpPr>
          <p:spPr bwMode="auto">
            <a:xfrm>
              <a:off x="1641" y="2688"/>
              <a:ext cx="192" cy="144"/>
            </a:xfrm>
            <a:prstGeom prst="rightArrow">
              <a:avLst>
                <a:gd name="adj1" fmla="val 50000"/>
                <a:gd name="adj2" fmla="val 33333"/>
              </a:avLst>
            </a:prstGeom>
            <a:solidFill>
              <a:srgbClr val="00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8" name="AutoShape 16"/>
            <p:cNvSpPr>
              <a:spLocks noChangeArrowheads="1"/>
            </p:cNvSpPr>
            <p:nvPr/>
          </p:nvSpPr>
          <p:spPr bwMode="auto">
            <a:xfrm>
              <a:off x="3081" y="2688"/>
              <a:ext cx="192" cy="144"/>
            </a:xfrm>
            <a:prstGeom prst="rightArrow">
              <a:avLst>
                <a:gd name="adj1" fmla="val 50000"/>
                <a:gd name="adj2" fmla="val 33333"/>
              </a:avLst>
            </a:prstGeom>
            <a:solidFill>
              <a:srgbClr val="00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9" name="AutoShape 17"/>
            <p:cNvSpPr>
              <a:spLocks noChangeArrowheads="1"/>
            </p:cNvSpPr>
            <p:nvPr/>
          </p:nvSpPr>
          <p:spPr bwMode="auto">
            <a:xfrm>
              <a:off x="2361" y="2304"/>
              <a:ext cx="144" cy="192"/>
            </a:xfrm>
            <a:prstGeom prst="downArrow">
              <a:avLst>
                <a:gd name="adj1" fmla="val 50000"/>
                <a:gd name="adj2" fmla="val 33333"/>
              </a:avLst>
            </a:prstGeom>
            <a:solidFill>
              <a:srgbClr val="00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0" name="AutoShape 18"/>
            <p:cNvSpPr>
              <a:spLocks noChangeArrowheads="1"/>
            </p:cNvSpPr>
            <p:nvPr/>
          </p:nvSpPr>
          <p:spPr bwMode="auto">
            <a:xfrm>
              <a:off x="1497" y="1584"/>
              <a:ext cx="384" cy="144"/>
            </a:xfrm>
            <a:prstGeom prst="rightArrow">
              <a:avLst>
                <a:gd name="adj1" fmla="val 50000"/>
                <a:gd name="adj2" fmla="val 66667"/>
              </a:avLst>
            </a:prstGeom>
            <a:solidFill>
              <a:srgbClr val="00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1" name="Rectangle 19"/>
            <p:cNvSpPr>
              <a:spLocks noChangeArrowheads="1"/>
            </p:cNvSpPr>
            <p:nvPr/>
          </p:nvSpPr>
          <p:spPr bwMode="auto">
            <a:xfrm>
              <a:off x="3304" y="720"/>
              <a:ext cx="2496" cy="1296"/>
            </a:xfrm>
            <a:prstGeom prst="rect">
              <a:avLst/>
            </a:prstGeom>
            <a:solidFill>
              <a:srgbClr val="66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ct val="20000"/>
                </a:spcBef>
                <a:spcAft>
                  <a:spcPts val="0"/>
                </a:spcAft>
                <a:buClrTx/>
                <a:buSzTx/>
                <a:buFontTx/>
                <a:buNone/>
                <a:tabLst/>
                <a:defRPr/>
              </a:pPr>
              <a:r>
                <a:rPr kumimoji="0" lang="en-US" altLang="zh-CN" b="1" i="0" u="none" strike="noStrike" kern="0" cap="none" spc="0" normalizeH="0" baseline="0" noProof="0" dirty="0">
                  <a:ln>
                    <a:noFill/>
                  </a:ln>
                  <a:solidFill>
                    <a:sysClr val="windowText" lastClr="000000"/>
                  </a:solidFill>
                  <a:effectLst/>
                  <a:uLnTx/>
                  <a:uFillTx/>
                  <a:latin typeface="+mn-lt"/>
                  <a:ea typeface="黑体" pitchFamily="2" charset="-122"/>
                </a:rPr>
                <a:t>Net1:</a:t>
              </a:r>
              <a:r>
                <a:rPr kumimoji="0" lang="zh-CN" altLang="en-US" b="1" i="0" u="none" strike="noStrike" kern="0" cap="none" spc="0" normalizeH="0" baseline="0" noProof="0" dirty="0">
                  <a:ln>
                    <a:noFill/>
                  </a:ln>
                  <a:solidFill>
                    <a:sysClr val="windowText" lastClr="000000"/>
                  </a:solidFill>
                  <a:effectLst/>
                  <a:uLnTx/>
                  <a:uFillTx/>
                  <a:latin typeface="+mn-lt"/>
                  <a:ea typeface="黑体" pitchFamily="2" charset="-122"/>
                </a:rPr>
                <a:t>没有新信息，不变</a:t>
              </a:r>
            </a:p>
            <a:p>
              <a:pPr marL="0" marR="0" lvl="0" indent="0" defTabSz="914400" eaLnBrk="1" fontAlgn="auto" latinLnBrk="0" hangingPunct="1">
                <a:lnSpc>
                  <a:spcPct val="100000"/>
                </a:lnSpc>
                <a:spcBef>
                  <a:spcPct val="20000"/>
                </a:spcBef>
                <a:spcAft>
                  <a:spcPts val="0"/>
                </a:spcAft>
                <a:buClrTx/>
                <a:buSzTx/>
                <a:buFontTx/>
                <a:buNone/>
                <a:tabLst/>
                <a:defRPr/>
              </a:pPr>
              <a:r>
                <a:rPr kumimoji="0" lang="en-US" altLang="zh-CN" b="1" i="0" u="none" strike="noStrike" kern="0" cap="none" spc="0" normalizeH="0" baseline="0" noProof="0" dirty="0">
                  <a:ln>
                    <a:noFill/>
                  </a:ln>
                  <a:solidFill>
                    <a:sysClr val="windowText" lastClr="000000"/>
                  </a:solidFill>
                  <a:effectLst/>
                  <a:uLnTx/>
                  <a:uFillTx/>
                  <a:latin typeface="+mn-lt"/>
                  <a:ea typeface="黑体" pitchFamily="2" charset="-122"/>
                </a:rPr>
                <a:t>Net2:</a:t>
              </a:r>
              <a:r>
                <a:rPr kumimoji="0" lang="zh-CN" altLang="en-US" b="1" i="0" u="none" strike="noStrike" kern="0" cap="none" spc="0" normalizeH="0" baseline="0" noProof="0" dirty="0">
                  <a:ln>
                    <a:noFill/>
                  </a:ln>
                  <a:solidFill>
                    <a:sysClr val="windowText" lastClr="000000"/>
                  </a:solidFill>
                  <a:effectLst/>
                  <a:uLnTx/>
                  <a:uFillTx/>
                  <a:latin typeface="+mn-lt"/>
                  <a:ea typeface="黑体" pitchFamily="2" charset="-122"/>
                </a:rPr>
                <a:t>相同的下一跳，替换</a:t>
              </a:r>
            </a:p>
            <a:p>
              <a:pPr marL="0" marR="0" lvl="0" indent="0" defTabSz="914400" eaLnBrk="1" fontAlgn="auto" latinLnBrk="0" hangingPunct="1">
                <a:lnSpc>
                  <a:spcPct val="100000"/>
                </a:lnSpc>
                <a:spcBef>
                  <a:spcPct val="20000"/>
                </a:spcBef>
                <a:spcAft>
                  <a:spcPts val="0"/>
                </a:spcAft>
                <a:buClrTx/>
                <a:buSzTx/>
                <a:buFontTx/>
                <a:buNone/>
                <a:tabLst/>
                <a:defRPr/>
              </a:pPr>
              <a:r>
                <a:rPr kumimoji="0" lang="en-US" altLang="zh-CN" b="1" i="0" u="none" strike="noStrike" kern="0" cap="none" spc="0" normalizeH="0" baseline="0" noProof="0" dirty="0">
                  <a:ln>
                    <a:noFill/>
                  </a:ln>
                  <a:solidFill>
                    <a:sysClr val="windowText" lastClr="000000"/>
                  </a:solidFill>
                  <a:effectLst/>
                  <a:uLnTx/>
                  <a:uFillTx/>
                  <a:latin typeface="+mn-lt"/>
                  <a:ea typeface="黑体" pitchFamily="2" charset="-122"/>
                </a:rPr>
                <a:t>Net3:</a:t>
              </a:r>
              <a:r>
                <a:rPr kumimoji="0" lang="zh-CN" altLang="en-US" b="1" i="0" u="none" strike="noStrike" kern="0" cap="none" spc="0" normalizeH="0" baseline="0" noProof="0" dirty="0">
                  <a:ln>
                    <a:noFill/>
                  </a:ln>
                  <a:solidFill>
                    <a:sysClr val="windowText" lastClr="000000"/>
                  </a:solidFill>
                  <a:effectLst/>
                  <a:uLnTx/>
                  <a:uFillTx/>
                  <a:latin typeface="+mn-lt"/>
                  <a:ea typeface="黑体" pitchFamily="2" charset="-122"/>
                </a:rPr>
                <a:t>一条新路由，增加</a:t>
              </a:r>
            </a:p>
            <a:p>
              <a:pPr marL="0" marR="0" lvl="0" indent="0" defTabSz="914400" eaLnBrk="1" fontAlgn="auto" latinLnBrk="0" hangingPunct="1">
                <a:lnSpc>
                  <a:spcPct val="100000"/>
                </a:lnSpc>
                <a:spcBef>
                  <a:spcPct val="20000"/>
                </a:spcBef>
                <a:spcAft>
                  <a:spcPts val="0"/>
                </a:spcAft>
                <a:buClrTx/>
                <a:buSzTx/>
                <a:buFontTx/>
                <a:buNone/>
                <a:tabLst/>
                <a:defRPr/>
              </a:pPr>
              <a:r>
                <a:rPr kumimoji="0" lang="en-US" altLang="zh-CN" b="1" i="0" u="none" strike="noStrike" kern="0" cap="none" spc="0" normalizeH="0" baseline="0" noProof="0" dirty="0">
                  <a:ln>
                    <a:noFill/>
                  </a:ln>
                  <a:solidFill>
                    <a:sysClr val="windowText" lastClr="000000"/>
                  </a:solidFill>
                  <a:effectLst/>
                  <a:uLnTx/>
                  <a:uFillTx/>
                  <a:latin typeface="+mn-lt"/>
                  <a:ea typeface="黑体" pitchFamily="2" charset="-122"/>
                </a:rPr>
                <a:t>Net6:</a:t>
              </a:r>
              <a:r>
                <a:rPr kumimoji="0" lang="zh-CN" altLang="en-US" b="1" i="0" u="none" strike="noStrike" kern="0" cap="none" spc="0" normalizeH="0" baseline="0" noProof="0" dirty="0">
                  <a:ln>
                    <a:noFill/>
                  </a:ln>
                  <a:solidFill>
                    <a:sysClr val="windowText" lastClr="000000"/>
                  </a:solidFill>
                  <a:effectLst/>
                  <a:uLnTx/>
                  <a:uFillTx/>
                  <a:latin typeface="+mn-lt"/>
                  <a:ea typeface="黑体" pitchFamily="2" charset="-122"/>
                </a:rPr>
                <a:t>不同的下一跳，新跳数小，替换</a:t>
              </a:r>
            </a:p>
            <a:p>
              <a:pPr marL="0" marR="0" lvl="0" indent="0" defTabSz="914400" eaLnBrk="1" fontAlgn="auto" latinLnBrk="0" hangingPunct="1">
                <a:lnSpc>
                  <a:spcPct val="100000"/>
                </a:lnSpc>
                <a:spcBef>
                  <a:spcPct val="20000"/>
                </a:spcBef>
                <a:spcAft>
                  <a:spcPts val="0"/>
                </a:spcAft>
                <a:buClrTx/>
                <a:buSzTx/>
                <a:buFontTx/>
                <a:buNone/>
                <a:tabLst/>
                <a:defRPr/>
              </a:pPr>
              <a:r>
                <a:rPr kumimoji="0" lang="en-US" altLang="zh-CN" b="1" i="0" u="none" strike="noStrike" kern="0" cap="none" spc="0" normalizeH="0" baseline="0" noProof="0" dirty="0">
                  <a:ln>
                    <a:noFill/>
                  </a:ln>
                  <a:solidFill>
                    <a:sysClr val="windowText" lastClr="000000"/>
                  </a:solidFill>
                  <a:effectLst/>
                  <a:uLnTx/>
                  <a:uFillTx/>
                  <a:latin typeface="+mn-lt"/>
                  <a:ea typeface="黑体" pitchFamily="2" charset="-122"/>
                </a:rPr>
                <a:t>Net8:</a:t>
              </a:r>
              <a:r>
                <a:rPr kumimoji="0" lang="zh-CN" altLang="en-US" b="1" i="0" u="none" strike="noStrike" kern="0" cap="none" spc="0" normalizeH="0" baseline="0" noProof="0" dirty="0">
                  <a:ln>
                    <a:noFill/>
                  </a:ln>
                  <a:solidFill>
                    <a:sysClr val="windowText" lastClr="000000"/>
                  </a:solidFill>
                  <a:effectLst/>
                  <a:uLnTx/>
                  <a:uFillTx/>
                  <a:latin typeface="+mn-lt"/>
                  <a:ea typeface="黑体" pitchFamily="2" charset="-122"/>
                </a:rPr>
                <a:t>不同的下一跳，跳数相同，不变</a:t>
              </a:r>
            </a:p>
            <a:p>
              <a:pPr marL="0" marR="0" lvl="0" indent="0" defTabSz="914400" eaLnBrk="1" fontAlgn="auto" latinLnBrk="0" hangingPunct="1">
                <a:lnSpc>
                  <a:spcPct val="100000"/>
                </a:lnSpc>
                <a:spcBef>
                  <a:spcPct val="20000"/>
                </a:spcBef>
                <a:spcAft>
                  <a:spcPts val="0"/>
                </a:spcAft>
                <a:buClrTx/>
                <a:buSzTx/>
                <a:buFontTx/>
                <a:buNone/>
                <a:tabLst/>
                <a:defRPr/>
              </a:pPr>
              <a:r>
                <a:rPr kumimoji="0" lang="en-US" altLang="zh-CN" b="1" i="0" u="none" strike="noStrike" kern="0" cap="none" spc="0" normalizeH="0" baseline="0" noProof="0" dirty="0">
                  <a:ln>
                    <a:noFill/>
                  </a:ln>
                  <a:solidFill>
                    <a:sysClr val="windowText" lastClr="000000"/>
                  </a:solidFill>
                  <a:effectLst/>
                  <a:uLnTx/>
                  <a:uFillTx/>
                  <a:latin typeface="+mn-lt"/>
                  <a:ea typeface="黑体" pitchFamily="2" charset="-122"/>
                </a:rPr>
                <a:t>Net9:</a:t>
              </a:r>
              <a:r>
                <a:rPr kumimoji="0" lang="zh-CN" altLang="en-US" b="1" i="0" u="none" strike="noStrike" kern="0" cap="none" spc="0" normalizeH="0" baseline="0" noProof="0" dirty="0">
                  <a:ln>
                    <a:noFill/>
                  </a:ln>
                  <a:solidFill>
                    <a:sysClr val="windowText" lastClr="000000"/>
                  </a:solidFill>
                  <a:effectLst/>
                  <a:uLnTx/>
                  <a:uFillTx/>
                  <a:latin typeface="+mn-lt"/>
                  <a:ea typeface="黑体" pitchFamily="2" charset="-122"/>
                </a:rPr>
                <a:t>不同的下一跳，新跳数大，不变</a:t>
              </a:r>
            </a:p>
          </p:txBody>
        </p:sp>
      </p:grpSp>
    </p:spTree>
    <p:extLst>
      <p:ext uri="{BB962C8B-B14F-4D97-AF65-F5344CB8AC3E}">
        <p14:creationId xmlns:p14="http://schemas.microsoft.com/office/powerpoint/2010/main" val="1444307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446" name="AutoShape 54"/>
          <p:cNvSpPr>
            <a:spLocks noChangeArrowheads="1"/>
          </p:cNvSpPr>
          <p:nvPr/>
        </p:nvSpPr>
        <p:spPr bwMode="auto">
          <a:xfrm rot="5400000">
            <a:off x="962342" y="4841192"/>
            <a:ext cx="241300" cy="502179"/>
          </a:xfrm>
          <a:prstGeom prst="downArrow">
            <a:avLst>
              <a:gd name="adj1" fmla="val 50000"/>
              <a:gd name="adj2" fmla="val 48026"/>
            </a:avLst>
          </a:prstGeom>
          <a:solidFill>
            <a:srgbClr val="FFC000"/>
          </a:solidFill>
          <a:ln w="9525">
            <a:solidFill>
              <a:srgbClr val="000099"/>
            </a:solidFill>
            <a:miter lim="800000"/>
            <a:headEnd/>
            <a:tailEnd/>
          </a:ln>
          <a:effectLst/>
        </p:spPr>
        <p:txBody>
          <a:bodyPr vert="eaVert" wrap="none" anchor="ctr"/>
          <a:lstStyle/>
          <a:p>
            <a:endParaRPr lang="zh-CN" altLang="en-US" b="1">
              <a:solidFill>
                <a:srgbClr val="000099"/>
              </a:solidFill>
              <a:latin typeface="+mn-lt"/>
              <a:ea typeface="黑体" pitchFamily="2" charset="-122"/>
            </a:endParaRPr>
          </a:p>
        </p:txBody>
      </p:sp>
      <p:sp>
        <p:nvSpPr>
          <p:cNvPr id="571394" name="Line 2"/>
          <p:cNvSpPr>
            <a:spLocks noChangeShapeType="1"/>
          </p:cNvSpPr>
          <p:nvPr/>
        </p:nvSpPr>
        <p:spPr bwMode="auto">
          <a:xfrm>
            <a:off x="4818380" y="1300698"/>
            <a:ext cx="3931444" cy="0"/>
          </a:xfrm>
          <a:prstGeom prst="line">
            <a:avLst/>
          </a:prstGeom>
          <a:noFill/>
          <a:ln w="19050">
            <a:solidFill>
              <a:srgbClr val="0000CC"/>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395" name="Text Box 3"/>
          <p:cNvSpPr txBox="1">
            <a:spLocks noChangeArrowheads="1"/>
          </p:cNvSpPr>
          <p:nvPr/>
        </p:nvSpPr>
        <p:spPr bwMode="auto">
          <a:xfrm>
            <a:off x="6397149" y="1116612"/>
            <a:ext cx="984565"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 4 </a:t>
            </a:r>
            <a:r>
              <a:rPr kumimoji="1" lang="zh-CN" altLang="en-US" sz="2000" b="1" dirty="0">
                <a:solidFill>
                  <a:srgbClr val="000099"/>
                </a:solidFill>
                <a:latin typeface="+mn-lt"/>
                <a:ea typeface="黑体" pitchFamily="2" charset="-122"/>
              </a:rPr>
              <a:t>字节</a:t>
            </a:r>
          </a:p>
        </p:txBody>
      </p:sp>
      <p:sp>
        <p:nvSpPr>
          <p:cNvPr id="571396" name="Rectangle 4"/>
          <p:cNvSpPr>
            <a:spLocks noChangeArrowheads="1"/>
          </p:cNvSpPr>
          <p:nvPr/>
        </p:nvSpPr>
        <p:spPr bwMode="auto">
          <a:xfrm>
            <a:off x="1313444" y="4774781"/>
            <a:ext cx="6260042" cy="647700"/>
          </a:xfrm>
          <a:prstGeom prst="rect">
            <a:avLst/>
          </a:prstGeom>
          <a:solidFill>
            <a:srgbClr val="FF66FF"/>
          </a:solidFill>
          <a:ln w="9525">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571397" name="Line 5"/>
          <p:cNvSpPr>
            <a:spLocks noChangeShapeType="1"/>
          </p:cNvSpPr>
          <p:nvPr/>
        </p:nvSpPr>
        <p:spPr bwMode="auto">
          <a:xfrm flipV="1">
            <a:off x="3440832" y="4541058"/>
            <a:ext cx="4125774"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398" name="Text Box 6"/>
          <p:cNvSpPr txBox="1">
            <a:spLocks noChangeArrowheads="1"/>
          </p:cNvSpPr>
          <p:nvPr/>
        </p:nvSpPr>
        <p:spPr bwMode="auto">
          <a:xfrm>
            <a:off x="4825259" y="4351972"/>
            <a:ext cx="122020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RIP </a:t>
            </a:r>
            <a:r>
              <a:rPr kumimoji="1" lang="zh-CN" altLang="en-US" sz="2000" b="1">
                <a:solidFill>
                  <a:srgbClr val="000099"/>
                </a:solidFill>
                <a:latin typeface="+mn-lt"/>
                <a:ea typeface="黑体" pitchFamily="2" charset="-122"/>
              </a:rPr>
              <a:t>报文</a:t>
            </a:r>
          </a:p>
        </p:txBody>
      </p:sp>
      <p:sp>
        <p:nvSpPr>
          <p:cNvPr id="571399" name="Rectangle 7"/>
          <p:cNvSpPr>
            <a:spLocks noGrp="1" noChangeArrowheads="1"/>
          </p:cNvSpPr>
          <p:nvPr>
            <p:ph type="title"/>
          </p:nvPr>
        </p:nvSpPr>
        <p:spPr/>
        <p:txBody>
          <a:bodyPr/>
          <a:lstStyle/>
          <a:p>
            <a:r>
              <a:rPr lang="en-US" altLang="zh-CN" dirty="0"/>
              <a:t>3. RIP2 </a:t>
            </a:r>
            <a:r>
              <a:rPr lang="zh-CN" altLang="en-US" dirty="0"/>
              <a:t>协议的报文格式 </a:t>
            </a:r>
          </a:p>
        </p:txBody>
      </p:sp>
      <p:sp>
        <p:nvSpPr>
          <p:cNvPr id="571400" name="Freeform 8"/>
          <p:cNvSpPr>
            <a:spLocks/>
          </p:cNvSpPr>
          <p:nvPr/>
        </p:nvSpPr>
        <p:spPr bwMode="auto">
          <a:xfrm>
            <a:off x="4197534" y="3497538"/>
            <a:ext cx="4643898" cy="209909"/>
          </a:xfrm>
          <a:custGeom>
            <a:avLst/>
            <a:gdLst>
              <a:gd name="T0" fmla="*/ 306 w 2328"/>
              <a:gd name="T1" fmla="*/ 6 h 204"/>
              <a:gd name="T2" fmla="*/ 2328 w 2328"/>
              <a:gd name="T3" fmla="*/ 0 h 204"/>
              <a:gd name="T4" fmla="*/ 1716 w 2328"/>
              <a:gd name="T5" fmla="*/ 204 h 204"/>
              <a:gd name="T6" fmla="*/ 0 w 2328"/>
              <a:gd name="T7" fmla="*/ 204 h 204"/>
              <a:gd name="T8" fmla="*/ 306 w 2328"/>
              <a:gd name="T9" fmla="*/ 6 h 204"/>
            </a:gdLst>
            <a:ahLst/>
            <a:cxnLst>
              <a:cxn ang="0">
                <a:pos x="T0" y="T1"/>
              </a:cxn>
              <a:cxn ang="0">
                <a:pos x="T2" y="T3"/>
              </a:cxn>
              <a:cxn ang="0">
                <a:pos x="T4" y="T5"/>
              </a:cxn>
              <a:cxn ang="0">
                <a:pos x="T6" y="T7"/>
              </a:cxn>
              <a:cxn ang="0">
                <a:pos x="T8" y="T9"/>
              </a:cxn>
            </a:cxnLst>
            <a:rect l="0" t="0" r="r" b="b"/>
            <a:pathLst>
              <a:path w="2328" h="204">
                <a:moveTo>
                  <a:pt x="306" y="6"/>
                </a:moveTo>
                <a:lnTo>
                  <a:pt x="2328" y="0"/>
                </a:lnTo>
                <a:lnTo>
                  <a:pt x="1716" y="204"/>
                </a:lnTo>
                <a:lnTo>
                  <a:pt x="0" y="204"/>
                </a:lnTo>
                <a:lnTo>
                  <a:pt x="306" y="6"/>
                </a:lnTo>
                <a:close/>
              </a:path>
            </a:pathLst>
          </a:custGeom>
          <a:gradFill>
            <a:gsLst>
              <a:gs pos="0">
                <a:srgbClr val="CCFFFF"/>
              </a:gs>
              <a:gs pos="100000">
                <a:srgbClr val="CCECFF"/>
              </a:gs>
            </a:gsLst>
            <a:lin ang="16200000" scaled="1"/>
          </a:gradFill>
          <a:ln>
            <a:noFill/>
          </a:ln>
          <a:effectLst/>
        </p:spPr>
        <p:txBody>
          <a:bodyPr/>
          <a:lstStyle/>
          <a:p>
            <a:endParaRPr lang="zh-CN" altLang="en-US" b="1">
              <a:solidFill>
                <a:srgbClr val="000099"/>
              </a:solidFill>
              <a:latin typeface="+mn-lt"/>
              <a:ea typeface="黑体" pitchFamily="2" charset="-122"/>
            </a:endParaRPr>
          </a:p>
        </p:txBody>
      </p:sp>
      <p:sp>
        <p:nvSpPr>
          <p:cNvPr id="571401" name="Rectangle 9"/>
          <p:cNvSpPr>
            <a:spLocks noChangeArrowheads="1"/>
          </p:cNvSpPr>
          <p:nvPr/>
        </p:nvSpPr>
        <p:spPr bwMode="auto">
          <a:xfrm>
            <a:off x="4808061" y="1470300"/>
            <a:ext cx="3976158" cy="2027238"/>
          </a:xfrm>
          <a:prstGeom prst="rect">
            <a:avLst/>
          </a:prstGeom>
          <a:solidFill>
            <a:srgbClr val="CCECFF"/>
          </a:solidFill>
          <a:ln w="9525">
            <a:solidFill>
              <a:schemeClr val="tx1"/>
            </a:solidFill>
            <a:miter lim="800000"/>
            <a:headEnd/>
            <a:tailEnd/>
          </a:ln>
          <a:effectLst>
            <a:outerShdw dist="1796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71402" name="Line 10"/>
          <p:cNvSpPr>
            <a:spLocks noChangeShapeType="1"/>
          </p:cNvSpPr>
          <p:nvPr/>
        </p:nvSpPr>
        <p:spPr bwMode="auto">
          <a:xfrm>
            <a:off x="2601567" y="5663206"/>
            <a:ext cx="4958161"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403" name="Text Box 11"/>
          <p:cNvSpPr txBox="1">
            <a:spLocks noChangeArrowheads="1"/>
          </p:cNvSpPr>
          <p:nvPr/>
        </p:nvSpPr>
        <p:spPr bwMode="auto">
          <a:xfrm>
            <a:off x="7719284" y="4049777"/>
            <a:ext cx="2144688" cy="1323439"/>
          </a:xfrm>
          <a:prstGeom prst="rect">
            <a:avLst/>
          </a:prstGeom>
          <a:solidFill>
            <a:srgbClr val="FFFF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000099"/>
                </a:solidFill>
                <a:latin typeface="+mn-lt"/>
                <a:ea typeface="黑体" pitchFamily="2" charset="-122"/>
              </a:rPr>
              <a:t>路由信息</a:t>
            </a:r>
          </a:p>
          <a:p>
            <a:pPr algn="ctr"/>
            <a:r>
              <a:rPr kumimoji="1" lang="zh-CN" altLang="en-US" sz="2000" b="1" dirty="0">
                <a:solidFill>
                  <a:srgbClr val="000099"/>
                </a:solidFill>
                <a:latin typeface="+mn-lt"/>
                <a:ea typeface="黑体" pitchFamily="2" charset="-122"/>
              </a:rPr>
              <a:t>（</a:t>
            </a:r>
            <a:r>
              <a:rPr kumimoji="1" lang="en-US" altLang="zh-CN" sz="2000" b="1" dirty="0">
                <a:solidFill>
                  <a:srgbClr val="000099"/>
                </a:solidFill>
                <a:latin typeface="+mn-lt"/>
                <a:ea typeface="黑体" pitchFamily="2" charset="-122"/>
              </a:rPr>
              <a:t>20 </a:t>
            </a:r>
            <a:r>
              <a:rPr kumimoji="1" lang="zh-CN" altLang="en-US" sz="2000" b="1" dirty="0">
                <a:solidFill>
                  <a:srgbClr val="000099"/>
                </a:solidFill>
                <a:latin typeface="+mn-lt"/>
                <a:ea typeface="黑体" pitchFamily="2" charset="-122"/>
              </a:rPr>
              <a:t>字节</a:t>
            </a:r>
            <a:r>
              <a:rPr kumimoji="1" lang="en-US" altLang="zh-CN" sz="2000" b="1" dirty="0">
                <a:solidFill>
                  <a:srgbClr val="000099"/>
                </a:solidFill>
                <a:latin typeface="+mn-lt"/>
                <a:ea typeface="黑体" pitchFamily="2" charset="-122"/>
              </a:rPr>
              <a:t>/</a:t>
            </a:r>
            <a:r>
              <a:rPr kumimoji="1" lang="zh-CN" altLang="en-US" sz="2000" b="1" dirty="0">
                <a:solidFill>
                  <a:srgbClr val="000099"/>
                </a:solidFill>
                <a:latin typeface="+mn-lt"/>
                <a:ea typeface="黑体" pitchFamily="2" charset="-122"/>
              </a:rPr>
              <a:t>路由）</a:t>
            </a:r>
          </a:p>
          <a:p>
            <a:pPr algn="ctr"/>
            <a:r>
              <a:rPr kumimoji="1" lang="zh-CN" altLang="en-US" sz="2000" b="1" dirty="0">
                <a:solidFill>
                  <a:srgbClr val="000099"/>
                </a:solidFill>
                <a:latin typeface="+mn-lt"/>
                <a:ea typeface="黑体" pitchFamily="2" charset="-122"/>
              </a:rPr>
              <a:t>可重复出现</a:t>
            </a:r>
          </a:p>
          <a:p>
            <a:pPr algn="ctr"/>
            <a:r>
              <a:rPr kumimoji="1" lang="zh-CN" altLang="en-US" sz="2000" b="1" dirty="0">
                <a:solidFill>
                  <a:srgbClr val="000099"/>
                </a:solidFill>
                <a:latin typeface="+mn-lt"/>
                <a:ea typeface="黑体" pitchFamily="2" charset="-122"/>
              </a:rPr>
              <a:t>最多 </a:t>
            </a:r>
            <a:r>
              <a:rPr kumimoji="1" lang="en-US" altLang="zh-CN" sz="2000" b="1" dirty="0">
                <a:solidFill>
                  <a:srgbClr val="000099"/>
                </a:solidFill>
                <a:latin typeface="+mn-lt"/>
                <a:ea typeface="黑体" pitchFamily="2" charset="-122"/>
              </a:rPr>
              <a:t>25 </a:t>
            </a:r>
            <a:r>
              <a:rPr kumimoji="1" lang="zh-CN" altLang="en-US" sz="2000" b="1" dirty="0">
                <a:solidFill>
                  <a:srgbClr val="000099"/>
                </a:solidFill>
                <a:latin typeface="+mn-lt"/>
                <a:ea typeface="黑体" pitchFamily="2" charset="-122"/>
              </a:rPr>
              <a:t>个</a:t>
            </a:r>
          </a:p>
        </p:txBody>
      </p:sp>
      <p:sp>
        <p:nvSpPr>
          <p:cNvPr id="571404" name="Rectangle 12"/>
          <p:cNvSpPr>
            <a:spLocks noChangeArrowheads="1"/>
          </p:cNvSpPr>
          <p:nvPr/>
        </p:nvSpPr>
        <p:spPr bwMode="auto">
          <a:xfrm>
            <a:off x="3399551" y="3734434"/>
            <a:ext cx="4160177" cy="620713"/>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405" name="Freeform 13"/>
          <p:cNvSpPr>
            <a:spLocks/>
          </p:cNvSpPr>
          <p:nvPr/>
        </p:nvSpPr>
        <p:spPr bwMode="auto">
          <a:xfrm>
            <a:off x="432911" y="2757765"/>
            <a:ext cx="3905646" cy="976670"/>
          </a:xfrm>
          <a:custGeom>
            <a:avLst/>
            <a:gdLst>
              <a:gd name="T0" fmla="*/ 0 w 1992"/>
              <a:gd name="T1" fmla="*/ 12 h 612"/>
              <a:gd name="T2" fmla="*/ 1992 w 1992"/>
              <a:gd name="T3" fmla="*/ 0 h 612"/>
              <a:gd name="T4" fmla="*/ 1890 w 1992"/>
              <a:gd name="T5" fmla="*/ 606 h 612"/>
              <a:gd name="T6" fmla="*/ 1506 w 1992"/>
              <a:gd name="T7" fmla="*/ 612 h 612"/>
              <a:gd name="T8" fmla="*/ 0 w 1992"/>
              <a:gd name="T9" fmla="*/ 12 h 612"/>
            </a:gdLst>
            <a:ahLst/>
            <a:cxnLst>
              <a:cxn ang="0">
                <a:pos x="T0" y="T1"/>
              </a:cxn>
              <a:cxn ang="0">
                <a:pos x="T2" y="T3"/>
              </a:cxn>
              <a:cxn ang="0">
                <a:pos x="T4" y="T5"/>
              </a:cxn>
              <a:cxn ang="0">
                <a:pos x="T6" y="T7"/>
              </a:cxn>
              <a:cxn ang="0">
                <a:pos x="T8" y="T9"/>
              </a:cxn>
            </a:cxnLst>
            <a:rect l="0" t="0" r="r" b="b"/>
            <a:pathLst>
              <a:path w="1992" h="612">
                <a:moveTo>
                  <a:pt x="0" y="12"/>
                </a:moveTo>
                <a:lnTo>
                  <a:pt x="1992" y="0"/>
                </a:lnTo>
                <a:lnTo>
                  <a:pt x="1890" y="606"/>
                </a:lnTo>
                <a:lnTo>
                  <a:pt x="1506" y="612"/>
                </a:lnTo>
                <a:lnTo>
                  <a:pt x="0" y="12"/>
                </a:lnTo>
                <a:close/>
              </a:path>
            </a:pathLst>
          </a:custGeom>
          <a:gradFill>
            <a:gsLst>
              <a:gs pos="0">
                <a:srgbClr val="66FF66"/>
              </a:gs>
              <a:gs pos="100000">
                <a:srgbClr val="CCECFF"/>
              </a:gs>
            </a:gsLst>
            <a:lin ang="16200000" scaled="1"/>
          </a:gradFill>
          <a:ln>
            <a:noFill/>
          </a:ln>
          <a:effectLst/>
        </p:spPr>
        <p:txBody>
          <a:bodyPr/>
          <a:lstStyle/>
          <a:p>
            <a:endParaRPr lang="zh-CN" altLang="en-US" b="1">
              <a:solidFill>
                <a:srgbClr val="000099"/>
              </a:solidFill>
              <a:latin typeface="+mn-lt"/>
              <a:ea typeface="黑体" pitchFamily="2" charset="-122"/>
            </a:endParaRPr>
          </a:p>
        </p:txBody>
      </p:sp>
      <p:sp>
        <p:nvSpPr>
          <p:cNvPr id="571406" name="Rectangle 14"/>
          <p:cNvSpPr>
            <a:spLocks noChangeArrowheads="1"/>
          </p:cNvSpPr>
          <p:nvPr/>
        </p:nvSpPr>
        <p:spPr bwMode="auto">
          <a:xfrm>
            <a:off x="3399552" y="3721734"/>
            <a:ext cx="4173935" cy="64611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407" name="Line 15"/>
          <p:cNvSpPr>
            <a:spLocks noChangeShapeType="1"/>
          </p:cNvSpPr>
          <p:nvPr/>
        </p:nvSpPr>
        <p:spPr bwMode="auto">
          <a:xfrm>
            <a:off x="1313443" y="5383944"/>
            <a:ext cx="0" cy="6852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408" name="Rectangle 16"/>
          <p:cNvSpPr>
            <a:spLocks noChangeArrowheads="1"/>
          </p:cNvSpPr>
          <p:nvPr/>
        </p:nvSpPr>
        <p:spPr bwMode="auto">
          <a:xfrm>
            <a:off x="4443466" y="5577620"/>
            <a:ext cx="1551252" cy="2794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409" name="Line 17"/>
          <p:cNvSpPr>
            <a:spLocks noChangeShapeType="1"/>
          </p:cNvSpPr>
          <p:nvPr/>
        </p:nvSpPr>
        <p:spPr bwMode="auto">
          <a:xfrm>
            <a:off x="1313444" y="5981218"/>
            <a:ext cx="6260042"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410" name="Text Box 18"/>
          <p:cNvSpPr txBox="1">
            <a:spLocks noChangeArrowheads="1"/>
          </p:cNvSpPr>
          <p:nvPr/>
        </p:nvSpPr>
        <p:spPr bwMode="auto">
          <a:xfrm>
            <a:off x="2792760" y="5837202"/>
            <a:ext cx="1266885"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sp>
        <p:nvSpPr>
          <p:cNvPr id="571411" name="Line 19"/>
          <p:cNvSpPr>
            <a:spLocks noChangeShapeType="1"/>
          </p:cNvSpPr>
          <p:nvPr/>
        </p:nvSpPr>
        <p:spPr bwMode="auto">
          <a:xfrm>
            <a:off x="4820099" y="1859238"/>
            <a:ext cx="397615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412" name="Line 20"/>
          <p:cNvSpPr>
            <a:spLocks noChangeShapeType="1"/>
          </p:cNvSpPr>
          <p:nvPr/>
        </p:nvSpPr>
        <p:spPr bwMode="auto">
          <a:xfrm>
            <a:off x="4820099" y="2283100"/>
            <a:ext cx="397615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413" name="Line 21"/>
          <p:cNvSpPr>
            <a:spLocks noChangeShapeType="1"/>
          </p:cNvSpPr>
          <p:nvPr/>
        </p:nvSpPr>
        <p:spPr bwMode="auto">
          <a:xfrm>
            <a:off x="4820099" y="2686325"/>
            <a:ext cx="397615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414" name="Line 22"/>
          <p:cNvSpPr>
            <a:spLocks noChangeShapeType="1"/>
          </p:cNvSpPr>
          <p:nvPr/>
        </p:nvSpPr>
        <p:spPr bwMode="auto">
          <a:xfrm>
            <a:off x="4820099" y="3070500"/>
            <a:ext cx="397615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415" name="Line 23"/>
          <p:cNvSpPr>
            <a:spLocks noChangeShapeType="1"/>
          </p:cNvSpPr>
          <p:nvPr/>
        </p:nvSpPr>
        <p:spPr bwMode="auto">
          <a:xfrm rot="5400000" flipH="1">
            <a:off x="6610534" y="1680644"/>
            <a:ext cx="395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416" name="Text Box 24"/>
          <p:cNvSpPr txBox="1">
            <a:spLocks noChangeArrowheads="1"/>
          </p:cNvSpPr>
          <p:nvPr/>
        </p:nvSpPr>
        <p:spPr bwMode="auto">
          <a:xfrm>
            <a:off x="7269082" y="1406800"/>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路由标记</a:t>
            </a:r>
          </a:p>
        </p:txBody>
      </p:sp>
      <p:sp>
        <p:nvSpPr>
          <p:cNvPr id="571417" name="Text Box 25"/>
          <p:cNvSpPr txBox="1">
            <a:spLocks noChangeArrowheads="1"/>
          </p:cNvSpPr>
          <p:nvPr/>
        </p:nvSpPr>
        <p:spPr bwMode="auto">
          <a:xfrm>
            <a:off x="6195932" y="1827489"/>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网络地址</a:t>
            </a:r>
          </a:p>
        </p:txBody>
      </p:sp>
      <p:sp>
        <p:nvSpPr>
          <p:cNvPr id="571418" name="Text Box 26"/>
          <p:cNvSpPr txBox="1">
            <a:spLocks noChangeArrowheads="1"/>
          </p:cNvSpPr>
          <p:nvPr/>
        </p:nvSpPr>
        <p:spPr bwMode="auto">
          <a:xfrm>
            <a:off x="5009276" y="1425851"/>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地址族标识符</a:t>
            </a:r>
          </a:p>
        </p:txBody>
      </p:sp>
      <p:sp>
        <p:nvSpPr>
          <p:cNvPr id="571419" name="Text Box 27"/>
          <p:cNvSpPr txBox="1">
            <a:spLocks noChangeArrowheads="1"/>
          </p:cNvSpPr>
          <p:nvPr/>
        </p:nvSpPr>
        <p:spPr bwMode="auto">
          <a:xfrm>
            <a:off x="6137460" y="3073676"/>
            <a:ext cx="145424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距离 </a:t>
            </a:r>
            <a:r>
              <a:rPr kumimoji="1" lang="en-US" altLang="zh-CN" sz="2000" b="1">
                <a:solidFill>
                  <a:srgbClr val="000099"/>
                </a:solidFill>
                <a:latin typeface="+mn-lt"/>
                <a:ea typeface="黑体" pitchFamily="2" charset="-122"/>
              </a:rPr>
              <a:t>(1-16)</a:t>
            </a:r>
          </a:p>
        </p:txBody>
      </p:sp>
      <p:sp>
        <p:nvSpPr>
          <p:cNvPr id="571420" name="Rectangle 28"/>
          <p:cNvSpPr>
            <a:spLocks noChangeArrowheads="1"/>
          </p:cNvSpPr>
          <p:nvPr/>
        </p:nvSpPr>
        <p:spPr bwMode="auto">
          <a:xfrm>
            <a:off x="3399551" y="4787481"/>
            <a:ext cx="4160177" cy="62230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421" name="Line 29"/>
          <p:cNvSpPr>
            <a:spLocks noChangeShapeType="1"/>
          </p:cNvSpPr>
          <p:nvPr/>
        </p:nvSpPr>
        <p:spPr bwMode="auto">
          <a:xfrm>
            <a:off x="2617046" y="4774781"/>
            <a:ext cx="0"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422" name="Text Box 30"/>
          <p:cNvSpPr txBox="1">
            <a:spLocks noChangeArrowheads="1"/>
          </p:cNvSpPr>
          <p:nvPr/>
        </p:nvSpPr>
        <p:spPr bwMode="auto">
          <a:xfrm>
            <a:off x="1585171" y="4804943"/>
            <a:ext cx="70083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en-US" altLang="zh-CN" sz="2000" b="1">
                <a:solidFill>
                  <a:srgbClr val="000099"/>
                </a:solidFill>
                <a:latin typeface="+mn-lt"/>
                <a:ea typeface="黑体" pitchFamily="2" charset="-122"/>
              </a:rPr>
              <a:t>  IP </a:t>
            </a:r>
          </a:p>
          <a:p>
            <a:pPr>
              <a:lnSpc>
                <a:spcPct val="90000"/>
              </a:lnSpc>
            </a:pPr>
            <a:r>
              <a:rPr kumimoji="1" lang="zh-CN" altLang="en-US" sz="2000" b="1">
                <a:solidFill>
                  <a:srgbClr val="000099"/>
                </a:solidFill>
                <a:latin typeface="+mn-lt"/>
                <a:ea typeface="黑体" pitchFamily="2" charset="-122"/>
              </a:rPr>
              <a:t>首部</a:t>
            </a:r>
          </a:p>
        </p:txBody>
      </p:sp>
      <p:sp>
        <p:nvSpPr>
          <p:cNvPr id="571424" name="AutoShape 32"/>
          <p:cNvSpPr>
            <a:spLocks noChangeArrowheads="1"/>
          </p:cNvSpPr>
          <p:nvPr/>
        </p:nvSpPr>
        <p:spPr bwMode="auto">
          <a:xfrm>
            <a:off x="5225970" y="4613066"/>
            <a:ext cx="209392" cy="396542"/>
          </a:xfrm>
          <a:prstGeom prst="downArrow">
            <a:avLst>
              <a:gd name="adj1" fmla="val 50000"/>
              <a:gd name="adj2" fmla="val 48026"/>
            </a:avLst>
          </a:prstGeom>
          <a:solidFill>
            <a:schemeClr val="accent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itchFamily="2" charset="-122"/>
            </a:endParaRPr>
          </a:p>
        </p:txBody>
      </p:sp>
      <p:sp>
        <p:nvSpPr>
          <p:cNvPr id="571425" name="Text Box 33"/>
          <p:cNvSpPr txBox="1">
            <a:spLocks noChangeArrowheads="1"/>
          </p:cNvSpPr>
          <p:nvPr/>
        </p:nvSpPr>
        <p:spPr bwMode="auto">
          <a:xfrm>
            <a:off x="2675519" y="4804943"/>
            <a:ext cx="794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en-US" altLang="zh-CN" sz="2000" b="1">
                <a:solidFill>
                  <a:srgbClr val="000099"/>
                </a:solidFill>
                <a:latin typeface="+mn-lt"/>
                <a:ea typeface="黑体" pitchFamily="2" charset="-122"/>
              </a:rPr>
              <a:t>UDP </a:t>
            </a:r>
          </a:p>
          <a:p>
            <a:pPr>
              <a:lnSpc>
                <a:spcPct val="90000"/>
              </a:lnSpc>
            </a:pPr>
            <a:r>
              <a:rPr kumimoji="1" lang="zh-CN" altLang="en-US" sz="2000" b="1">
                <a:solidFill>
                  <a:srgbClr val="000099"/>
                </a:solidFill>
                <a:latin typeface="+mn-lt"/>
                <a:ea typeface="黑体" pitchFamily="2" charset="-122"/>
              </a:rPr>
              <a:t>首部</a:t>
            </a:r>
          </a:p>
        </p:txBody>
      </p:sp>
      <p:sp>
        <p:nvSpPr>
          <p:cNvPr id="571426" name="Line 34"/>
          <p:cNvSpPr>
            <a:spLocks noChangeShapeType="1"/>
          </p:cNvSpPr>
          <p:nvPr/>
        </p:nvSpPr>
        <p:spPr bwMode="auto">
          <a:xfrm>
            <a:off x="3399551" y="4787481"/>
            <a:ext cx="0" cy="6461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427" name="AutoShape 35"/>
          <p:cNvSpPr>
            <a:spLocks/>
          </p:cNvSpPr>
          <p:nvPr/>
        </p:nvSpPr>
        <p:spPr bwMode="auto">
          <a:xfrm>
            <a:off x="8841432" y="1487764"/>
            <a:ext cx="266567" cy="1976437"/>
          </a:xfrm>
          <a:prstGeom prst="rightBrace">
            <a:avLst>
              <a:gd name="adj1" fmla="val 66936"/>
              <a:gd name="adj2" fmla="val 50000"/>
            </a:avLst>
          </a:prstGeom>
          <a:noFill/>
          <a:ln w="19050">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428" name="Line 36"/>
          <p:cNvSpPr>
            <a:spLocks noChangeShapeType="1"/>
          </p:cNvSpPr>
          <p:nvPr/>
        </p:nvSpPr>
        <p:spPr bwMode="auto">
          <a:xfrm>
            <a:off x="4135622" y="3718559"/>
            <a:ext cx="0" cy="6461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429" name="Line 37"/>
          <p:cNvSpPr>
            <a:spLocks noChangeShapeType="1"/>
          </p:cNvSpPr>
          <p:nvPr/>
        </p:nvSpPr>
        <p:spPr bwMode="auto">
          <a:xfrm>
            <a:off x="3399551" y="4355197"/>
            <a:ext cx="0" cy="3222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430" name="Line 38"/>
          <p:cNvSpPr>
            <a:spLocks noChangeShapeType="1"/>
          </p:cNvSpPr>
          <p:nvPr/>
        </p:nvSpPr>
        <p:spPr bwMode="auto">
          <a:xfrm>
            <a:off x="7575268" y="4325034"/>
            <a:ext cx="0" cy="3222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432" name="Text Box 40"/>
          <p:cNvSpPr txBox="1">
            <a:spLocks noChangeArrowheads="1"/>
          </p:cNvSpPr>
          <p:nvPr/>
        </p:nvSpPr>
        <p:spPr bwMode="auto">
          <a:xfrm>
            <a:off x="5069469" y="3861200"/>
            <a:ext cx="1210588"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路由部分</a:t>
            </a:r>
          </a:p>
        </p:txBody>
      </p:sp>
      <p:sp>
        <p:nvSpPr>
          <p:cNvPr id="571439" name="Line 47"/>
          <p:cNvSpPr>
            <a:spLocks noChangeShapeType="1"/>
          </p:cNvSpPr>
          <p:nvPr/>
        </p:nvSpPr>
        <p:spPr bwMode="auto">
          <a:xfrm>
            <a:off x="443230" y="2164794"/>
            <a:ext cx="3929723" cy="0"/>
          </a:xfrm>
          <a:prstGeom prst="line">
            <a:avLst/>
          </a:prstGeom>
          <a:noFill/>
          <a:ln w="19050">
            <a:solidFill>
              <a:srgbClr val="0000CC"/>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440" name="Text Box 48"/>
          <p:cNvSpPr txBox="1">
            <a:spLocks noChangeArrowheads="1"/>
          </p:cNvSpPr>
          <p:nvPr/>
        </p:nvSpPr>
        <p:spPr bwMode="auto">
          <a:xfrm>
            <a:off x="2020278" y="1980708"/>
            <a:ext cx="984565"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 4 </a:t>
            </a:r>
            <a:r>
              <a:rPr kumimoji="1" lang="zh-CN" altLang="en-US" sz="2000" b="1" dirty="0">
                <a:solidFill>
                  <a:srgbClr val="000099"/>
                </a:solidFill>
                <a:latin typeface="+mn-lt"/>
                <a:ea typeface="黑体" pitchFamily="2" charset="-122"/>
              </a:rPr>
              <a:t>字节</a:t>
            </a:r>
          </a:p>
        </p:txBody>
      </p:sp>
      <p:sp>
        <p:nvSpPr>
          <p:cNvPr id="571441" name="Text Box 49"/>
          <p:cNvSpPr txBox="1">
            <a:spLocks noChangeArrowheads="1"/>
          </p:cNvSpPr>
          <p:nvPr/>
        </p:nvSpPr>
        <p:spPr bwMode="auto">
          <a:xfrm>
            <a:off x="6195932" y="2259289"/>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子网掩码</a:t>
            </a:r>
          </a:p>
        </p:txBody>
      </p:sp>
      <p:sp>
        <p:nvSpPr>
          <p:cNvPr id="571442" name="Text Box 50"/>
          <p:cNvSpPr txBox="1">
            <a:spLocks noChangeArrowheads="1"/>
          </p:cNvSpPr>
          <p:nvPr/>
        </p:nvSpPr>
        <p:spPr bwMode="auto">
          <a:xfrm>
            <a:off x="5769424" y="2641876"/>
            <a:ext cx="2236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下一跳路由器地址</a:t>
            </a:r>
          </a:p>
        </p:txBody>
      </p:sp>
      <p:sp>
        <p:nvSpPr>
          <p:cNvPr id="571443" name="Text Box 51"/>
          <p:cNvSpPr txBox="1">
            <a:spLocks noChangeArrowheads="1"/>
          </p:cNvSpPr>
          <p:nvPr/>
        </p:nvSpPr>
        <p:spPr bwMode="auto">
          <a:xfrm>
            <a:off x="4168299" y="5477162"/>
            <a:ext cx="2084417"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UDP </a:t>
            </a:r>
            <a:r>
              <a:rPr kumimoji="1" lang="zh-CN" altLang="en-US" sz="2000" b="1" dirty="0">
                <a:solidFill>
                  <a:srgbClr val="000099"/>
                </a:solidFill>
                <a:latin typeface="+mn-lt"/>
                <a:ea typeface="黑体" pitchFamily="2" charset="-122"/>
              </a:rPr>
              <a:t>用户数据报</a:t>
            </a:r>
          </a:p>
        </p:txBody>
      </p:sp>
      <p:sp>
        <p:nvSpPr>
          <p:cNvPr id="571444" name="Line 52"/>
          <p:cNvSpPr>
            <a:spLocks noChangeShapeType="1"/>
          </p:cNvSpPr>
          <p:nvPr/>
        </p:nvSpPr>
        <p:spPr bwMode="auto">
          <a:xfrm>
            <a:off x="2620486" y="5383946"/>
            <a:ext cx="0" cy="33337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445" name="Freeform 53"/>
          <p:cNvSpPr>
            <a:spLocks/>
          </p:cNvSpPr>
          <p:nvPr/>
        </p:nvSpPr>
        <p:spPr bwMode="auto">
          <a:xfrm>
            <a:off x="9062786" y="2475188"/>
            <a:ext cx="624284" cy="1586067"/>
          </a:xfrm>
          <a:custGeom>
            <a:avLst/>
            <a:gdLst>
              <a:gd name="T0" fmla="*/ 46 w 363"/>
              <a:gd name="T1" fmla="*/ 0 h 1088"/>
              <a:gd name="T2" fmla="*/ 363 w 363"/>
              <a:gd name="T3" fmla="*/ 0 h 1088"/>
              <a:gd name="T4" fmla="*/ 0 w 363"/>
              <a:gd name="T5" fmla="*/ 1088 h 1088"/>
            </a:gdLst>
            <a:ahLst/>
            <a:cxnLst>
              <a:cxn ang="0">
                <a:pos x="T0" y="T1"/>
              </a:cxn>
              <a:cxn ang="0">
                <a:pos x="T2" y="T3"/>
              </a:cxn>
              <a:cxn ang="0">
                <a:pos x="T4" y="T5"/>
              </a:cxn>
            </a:cxnLst>
            <a:rect l="0" t="0" r="r" b="b"/>
            <a:pathLst>
              <a:path w="363" h="1088">
                <a:moveTo>
                  <a:pt x="46" y="0"/>
                </a:moveTo>
                <a:lnTo>
                  <a:pt x="363" y="0"/>
                </a:lnTo>
                <a:lnTo>
                  <a:pt x="0" y="1088"/>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 name="矩形 1"/>
          <p:cNvSpPr/>
          <p:nvPr/>
        </p:nvSpPr>
        <p:spPr bwMode="auto">
          <a:xfrm>
            <a:off x="3399552" y="3734434"/>
            <a:ext cx="736070" cy="617538"/>
          </a:xfrm>
          <a:prstGeom prst="rect">
            <a:avLst/>
          </a:prstGeom>
          <a:solidFill>
            <a:srgbClr val="66FF66"/>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571431" name="Text Box 39"/>
          <p:cNvSpPr txBox="1">
            <a:spLocks noChangeArrowheads="1"/>
          </p:cNvSpPr>
          <p:nvPr/>
        </p:nvSpPr>
        <p:spPr bwMode="auto">
          <a:xfrm>
            <a:off x="3440832" y="3841560"/>
            <a:ext cx="697627"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首部</a:t>
            </a:r>
          </a:p>
        </p:txBody>
      </p:sp>
      <p:sp>
        <p:nvSpPr>
          <p:cNvPr id="56" name="Line 15"/>
          <p:cNvSpPr>
            <a:spLocks noChangeShapeType="1"/>
          </p:cNvSpPr>
          <p:nvPr/>
        </p:nvSpPr>
        <p:spPr bwMode="auto">
          <a:xfrm>
            <a:off x="7575268" y="5383944"/>
            <a:ext cx="0" cy="6852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433" name="Rectangle 41"/>
          <p:cNvSpPr>
            <a:spLocks noChangeArrowheads="1"/>
          </p:cNvSpPr>
          <p:nvPr/>
        </p:nvSpPr>
        <p:spPr bwMode="auto">
          <a:xfrm>
            <a:off x="420872" y="2356125"/>
            <a:ext cx="3931444" cy="401638"/>
          </a:xfrm>
          <a:prstGeom prst="rect">
            <a:avLst/>
          </a:prstGeom>
          <a:solidFill>
            <a:srgbClr val="CCECFF"/>
          </a:solidFill>
          <a:ln w="9525">
            <a:solidFill>
              <a:schemeClr val="tx1"/>
            </a:solidFill>
            <a:miter lim="800000"/>
            <a:headEnd/>
            <a:tailEnd/>
          </a:ln>
          <a:effectLst>
            <a:outerShdw dist="1796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71434" name="Line 42"/>
          <p:cNvSpPr>
            <a:spLocks noChangeShapeType="1"/>
          </p:cNvSpPr>
          <p:nvPr/>
        </p:nvSpPr>
        <p:spPr bwMode="auto">
          <a:xfrm rot="-5400000">
            <a:off x="1199673" y="2559325"/>
            <a:ext cx="40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435" name="Line 43"/>
          <p:cNvSpPr>
            <a:spLocks noChangeShapeType="1"/>
          </p:cNvSpPr>
          <p:nvPr/>
        </p:nvSpPr>
        <p:spPr bwMode="auto">
          <a:xfrm rot="-5400000">
            <a:off x="2182600" y="2560119"/>
            <a:ext cx="4079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436" name="Text Box 44"/>
          <p:cNvSpPr txBox="1">
            <a:spLocks noChangeArrowheads="1"/>
          </p:cNvSpPr>
          <p:nvPr/>
        </p:nvSpPr>
        <p:spPr bwMode="auto">
          <a:xfrm>
            <a:off x="2890493" y="2314851"/>
            <a:ext cx="9140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必为 </a:t>
            </a:r>
            <a:r>
              <a:rPr kumimoji="1" lang="en-US" altLang="zh-CN" sz="2000" b="1">
                <a:solidFill>
                  <a:srgbClr val="000099"/>
                </a:solidFill>
                <a:latin typeface="+mn-lt"/>
                <a:ea typeface="黑体" pitchFamily="2" charset="-122"/>
              </a:rPr>
              <a:t>0</a:t>
            </a:r>
          </a:p>
        </p:txBody>
      </p:sp>
      <p:sp>
        <p:nvSpPr>
          <p:cNvPr id="571437" name="Text Box 45"/>
          <p:cNvSpPr txBox="1">
            <a:spLocks noChangeArrowheads="1"/>
          </p:cNvSpPr>
          <p:nvPr/>
        </p:nvSpPr>
        <p:spPr bwMode="auto">
          <a:xfrm>
            <a:off x="1538737" y="2308501"/>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版本</a:t>
            </a:r>
          </a:p>
        </p:txBody>
      </p:sp>
      <p:sp>
        <p:nvSpPr>
          <p:cNvPr id="571438" name="Text Box 46"/>
          <p:cNvSpPr txBox="1">
            <a:spLocks noChangeArrowheads="1"/>
          </p:cNvSpPr>
          <p:nvPr/>
        </p:nvSpPr>
        <p:spPr bwMode="auto">
          <a:xfrm>
            <a:off x="537818" y="2297389"/>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命令</a:t>
            </a:r>
          </a:p>
        </p:txBody>
      </p:sp>
    </p:spTree>
    <p:extLst>
      <p:ext uri="{BB962C8B-B14F-4D97-AF65-F5344CB8AC3E}">
        <p14:creationId xmlns:p14="http://schemas.microsoft.com/office/powerpoint/2010/main" val="1000269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en-US" altLang="zh-CN" dirty="0"/>
              <a:t>RIP2 </a:t>
            </a:r>
            <a:r>
              <a:rPr lang="zh-CN" altLang="en-US" dirty="0"/>
              <a:t>报文</a:t>
            </a:r>
          </a:p>
        </p:txBody>
      </p:sp>
      <p:sp>
        <p:nvSpPr>
          <p:cNvPr id="572419" name="Rectangle 3"/>
          <p:cNvSpPr>
            <a:spLocks noGrp="1" noChangeArrowheads="1"/>
          </p:cNvSpPr>
          <p:nvPr>
            <p:ph idx="1"/>
          </p:nvPr>
        </p:nvSpPr>
        <p:spPr>
          <a:noFill/>
        </p:spPr>
        <p:txBody>
          <a:bodyPr/>
          <a:lstStyle/>
          <a:p>
            <a:r>
              <a:rPr lang="en-US" altLang="zh-CN" dirty="0"/>
              <a:t>RIP2 </a:t>
            </a:r>
            <a:r>
              <a:rPr lang="zh-CN" altLang="en-US" dirty="0"/>
              <a:t>报文由首部和路由部分组成。</a:t>
            </a:r>
            <a:endParaRPr lang="en-US" altLang="zh-CN" dirty="0"/>
          </a:p>
          <a:p>
            <a:r>
              <a:rPr lang="en-US" altLang="zh-CN" dirty="0"/>
              <a:t>RIP2 </a:t>
            </a:r>
            <a:r>
              <a:rPr lang="zh-CN" altLang="en-US" dirty="0"/>
              <a:t>报文中的路由部分由若干个路由信息组成。每个路由信息需要用 </a:t>
            </a:r>
            <a:r>
              <a:rPr lang="en-US" altLang="zh-CN" dirty="0"/>
              <a:t>20 </a:t>
            </a:r>
            <a:r>
              <a:rPr lang="zh-CN" altLang="en-US" dirty="0"/>
              <a:t>个字节。地址族标识符（又称为地址类别）字段用来标志所使用的地址协议。</a:t>
            </a:r>
          </a:p>
          <a:p>
            <a:r>
              <a:rPr lang="zh-CN" altLang="en-US" dirty="0"/>
              <a:t>路由标记填入自治系统的号码，这是考虑使</a:t>
            </a:r>
            <a:r>
              <a:rPr lang="en-US" altLang="zh-CN" dirty="0"/>
              <a:t>RIP </a:t>
            </a:r>
            <a:r>
              <a:rPr lang="zh-CN" altLang="en-US" dirty="0"/>
              <a:t>有可能收到本自治系统以外的路由选择信息。</a:t>
            </a:r>
            <a:endParaRPr lang="en-US" altLang="zh-CN" dirty="0"/>
          </a:p>
          <a:p>
            <a:r>
              <a:rPr lang="zh-CN" altLang="en-US" dirty="0"/>
              <a:t>再后面指出某个网络地址、该网络的子网掩码、下一跳路由器地址以及到此网络的距离。 </a:t>
            </a:r>
            <a:endParaRPr lang="en-US" altLang="zh-CN" dirty="0"/>
          </a:p>
        </p:txBody>
      </p:sp>
    </p:spTree>
    <p:extLst>
      <p:ext uri="{BB962C8B-B14F-4D97-AF65-F5344CB8AC3E}">
        <p14:creationId xmlns:p14="http://schemas.microsoft.com/office/powerpoint/2010/main" val="15100994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241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2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1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en-US" altLang="zh-CN" dirty="0"/>
              <a:t>RIP2 </a:t>
            </a:r>
            <a:r>
              <a:rPr lang="zh-CN" altLang="en-US" dirty="0"/>
              <a:t>报文</a:t>
            </a:r>
          </a:p>
        </p:txBody>
      </p:sp>
      <p:sp>
        <p:nvSpPr>
          <p:cNvPr id="572419" name="Rectangle 3"/>
          <p:cNvSpPr>
            <a:spLocks noGrp="1" noChangeArrowheads="1"/>
          </p:cNvSpPr>
          <p:nvPr>
            <p:ph idx="1"/>
          </p:nvPr>
        </p:nvSpPr>
        <p:spPr>
          <a:noFill/>
        </p:spPr>
        <p:txBody>
          <a:bodyPr/>
          <a:lstStyle/>
          <a:p>
            <a:r>
              <a:rPr lang="zh-CN" altLang="zh-CN" dirty="0"/>
              <a:t>一个</a:t>
            </a:r>
            <a:r>
              <a:rPr lang="en-US" altLang="zh-CN" dirty="0"/>
              <a:t> RIP </a:t>
            </a:r>
            <a:r>
              <a:rPr lang="zh-CN" altLang="zh-CN" dirty="0"/>
              <a:t>报文最多可包括</a:t>
            </a:r>
            <a:r>
              <a:rPr lang="en-US" altLang="zh-CN" dirty="0"/>
              <a:t> 25 </a:t>
            </a:r>
            <a:r>
              <a:rPr lang="zh-CN" altLang="zh-CN" dirty="0"/>
              <a:t>个路由，因而</a:t>
            </a:r>
            <a:r>
              <a:rPr lang="en-US" altLang="zh-CN" dirty="0"/>
              <a:t> RIP </a:t>
            </a:r>
            <a:r>
              <a:rPr lang="zh-CN" altLang="zh-CN" dirty="0"/>
              <a:t>报文的最大长度是</a:t>
            </a:r>
            <a:r>
              <a:rPr lang="en-US" altLang="zh-CN" dirty="0"/>
              <a:t>4  </a:t>
            </a:r>
            <a:r>
              <a:rPr lang="en-US" altLang="zh-CN" dirty="0">
                <a:sym typeface="Symbol"/>
              </a:rPr>
              <a:t></a:t>
            </a:r>
            <a:r>
              <a:rPr lang="en-US" altLang="zh-CN" dirty="0"/>
              <a:t> 20 </a:t>
            </a:r>
            <a:r>
              <a:rPr lang="en-US" altLang="zh-CN" dirty="0">
                <a:sym typeface="Symbol"/>
              </a:rPr>
              <a:t></a:t>
            </a:r>
            <a:r>
              <a:rPr lang="en-US" altLang="zh-CN" dirty="0"/>
              <a:t> 25 </a:t>
            </a:r>
            <a:r>
              <a:rPr lang="en-US" altLang="zh-CN" dirty="0">
                <a:sym typeface="Symbol"/>
              </a:rPr>
              <a:t></a:t>
            </a:r>
            <a:r>
              <a:rPr lang="en-US" altLang="zh-CN" dirty="0"/>
              <a:t> 504 </a:t>
            </a:r>
            <a:r>
              <a:rPr lang="zh-CN" altLang="zh-CN" dirty="0"/>
              <a:t>字节。如超过，必须再用一个</a:t>
            </a:r>
            <a:r>
              <a:rPr lang="en-US" altLang="zh-CN" dirty="0"/>
              <a:t> RIP </a:t>
            </a:r>
            <a:r>
              <a:rPr lang="zh-CN" altLang="zh-CN" dirty="0"/>
              <a:t>报文来传送。</a:t>
            </a:r>
            <a:endParaRPr lang="en-US" altLang="zh-CN" dirty="0"/>
          </a:p>
          <a:p>
            <a:r>
              <a:rPr lang="en-US" altLang="zh-CN" dirty="0">
                <a:solidFill>
                  <a:srgbClr val="FF0000"/>
                </a:solidFill>
              </a:rPr>
              <a:t>RIP2 </a:t>
            </a:r>
            <a:r>
              <a:rPr lang="zh-CN" altLang="zh-CN" dirty="0">
                <a:solidFill>
                  <a:srgbClr val="FF0000"/>
                </a:solidFill>
              </a:rPr>
              <a:t>具有简单的鉴别功能。</a:t>
            </a:r>
            <a:endParaRPr lang="en-US" altLang="zh-CN" dirty="0">
              <a:solidFill>
                <a:srgbClr val="FF0000"/>
              </a:solidFill>
            </a:endParaRPr>
          </a:p>
          <a:p>
            <a:pPr lvl="1"/>
            <a:r>
              <a:rPr lang="zh-CN" altLang="zh-CN" dirty="0"/>
              <a:t>若使用鉴别功能，则将原来写入第一个路由信息（</a:t>
            </a:r>
            <a:r>
              <a:rPr lang="en-US" altLang="zh-CN" dirty="0"/>
              <a:t>20</a:t>
            </a:r>
            <a:r>
              <a:rPr lang="zh-CN" altLang="zh-CN" dirty="0"/>
              <a:t>字节）的位置用作鉴别。</a:t>
            </a:r>
            <a:endParaRPr lang="en-US" altLang="zh-CN" dirty="0"/>
          </a:p>
          <a:p>
            <a:pPr lvl="1"/>
            <a:r>
              <a:rPr lang="zh-CN" altLang="zh-CN" dirty="0"/>
              <a:t>在鉴别数据之后才写入路由信息，但这时最多只能再放入</a:t>
            </a:r>
            <a:r>
              <a:rPr lang="en-US" altLang="zh-CN" dirty="0"/>
              <a:t> 24 </a:t>
            </a:r>
            <a:r>
              <a:rPr lang="zh-CN" altLang="zh-CN" dirty="0"/>
              <a:t>个路由信息。</a:t>
            </a:r>
          </a:p>
          <a:p>
            <a:endParaRPr lang="zh-CN" altLang="en-US" dirty="0"/>
          </a:p>
        </p:txBody>
      </p:sp>
    </p:spTree>
    <p:extLst>
      <p:ext uri="{BB962C8B-B14F-4D97-AF65-F5344CB8AC3E}">
        <p14:creationId xmlns:p14="http://schemas.microsoft.com/office/powerpoint/2010/main" val="3479194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zh-CN" sz="4000" dirty="0"/>
              <a:t>好消息传播得快，坏消息传播得慢</a:t>
            </a:r>
            <a:endParaRPr lang="zh-CN" altLang="en-US" sz="4000" dirty="0"/>
          </a:p>
        </p:txBody>
      </p:sp>
      <p:sp>
        <p:nvSpPr>
          <p:cNvPr id="3" name="内容占位符 2"/>
          <p:cNvSpPr>
            <a:spLocks noGrp="1"/>
          </p:cNvSpPr>
          <p:nvPr>
            <p:ph idx="1"/>
          </p:nvPr>
        </p:nvSpPr>
        <p:spPr/>
        <p:txBody>
          <a:bodyPr/>
          <a:lstStyle/>
          <a:p>
            <a:r>
              <a:rPr lang="en-US" altLang="zh-CN" dirty="0">
                <a:solidFill>
                  <a:srgbClr val="FF0000"/>
                </a:solidFill>
              </a:rPr>
              <a:t>RIP</a:t>
            </a:r>
            <a:r>
              <a:rPr lang="zh-CN" altLang="zh-CN" dirty="0">
                <a:solidFill>
                  <a:srgbClr val="FF0000"/>
                </a:solidFill>
              </a:rPr>
              <a:t>协议特点：</a:t>
            </a:r>
            <a:r>
              <a:rPr lang="zh-CN" altLang="zh-CN" dirty="0"/>
              <a:t>好消息传播得快，坏消息传播得慢。</a:t>
            </a:r>
            <a:endParaRPr lang="en-US" altLang="zh-CN" dirty="0"/>
          </a:p>
          <a:p>
            <a:r>
              <a:rPr lang="en-US" altLang="zh-CN" dirty="0">
                <a:solidFill>
                  <a:srgbClr val="FF0000"/>
                </a:solidFill>
              </a:rPr>
              <a:t>RIP</a:t>
            </a:r>
            <a:r>
              <a:rPr lang="zh-CN" altLang="zh-CN" dirty="0">
                <a:solidFill>
                  <a:srgbClr val="FF0000"/>
                </a:solidFill>
              </a:rPr>
              <a:t>存在的一个问题</a:t>
            </a:r>
            <a:r>
              <a:rPr lang="zh-CN" altLang="en-US" dirty="0">
                <a:solidFill>
                  <a:srgbClr val="FF0000"/>
                </a:solidFill>
              </a:rPr>
              <a:t>：</a:t>
            </a:r>
            <a:r>
              <a:rPr lang="zh-CN" altLang="zh-CN" dirty="0"/>
              <a:t>当网络出现故障时，要经过比较长的时间</a:t>
            </a:r>
            <a:r>
              <a:rPr lang="en-US" altLang="zh-CN" dirty="0"/>
              <a:t> (</a:t>
            </a:r>
            <a:r>
              <a:rPr lang="zh-CN" altLang="zh-CN" dirty="0"/>
              <a:t>例如数分钟</a:t>
            </a:r>
            <a:r>
              <a:rPr lang="en-US" altLang="zh-CN" dirty="0"/>
              <a:t>) </a:t>
            </a:r>
            <a:r>
              <a:rPr lang="zh-CN" altLang="zh-CN" dirty="0"/>
              <a:t>才能将此信息传送到所有的路由器。</a:t>
            </a:r>
            <a:endParaRPr lang="zh-CN" altLang="en-US" dirty="0"/>
          </a:p>
        </p:txBody>
      </p:sp>
    </p:spTree>
    <p:extLst>
      <p:ext uri="{BB962C8B-B14F-4D97-AF65-F5344CB8AC3E}">
        <p14:creationId xmlns:p14="http://schemas.microsoft.com/office/powerpoint/2010/main" val="2873144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3" name="Rectangle 3"/>
          <p:cNvSpPr>
            <a:spLocks noGrp="1" noChangeArrowheads="1"/>
          </p:cNvSpPr>
          <p:nvPr>
            <p:ph idx="1"/>
          </p:nvPr>
        </p:nvSpPr>
        <p:spPr>
          <a:xfrm>
            <a:off x="866380" y="5131481"/>
            <a:ext cx="8695132" cy="1609887"/>
          </a:xfrm>
        </p:spPr>
        <p:txBody>
          <a:bodyPr/>
          <a:lstStyle/>
          <a:p>
            <a:pPr marL="0" indent="0" algn="ctr">
              <a:buNone/>
            </a:pPr>
            <a:r>
              <a:rPr lang="zh-CN" altLang="en-US" sz="4400" dirty="0">
                <a:solidFill>
                  <a:srgbClr val="FF0000"/>
                </a:solidFill>
              </a:rPr>
              <a:t>问题：不论是静态还是动态，网络规模太大，怎么办？</a:t>
            </a:r>
          </a:p>
        </p:txBody>
      </p:sp>
      <p:sp>
        <p:nvSpPr>
          <p:cNvPr id="3" name="标题 2">
            <a:extLst>
              <a:ext uri="{FF2B5EF4-FFF2-40B4-BE49-F238E27FC236}">
                <a16:creationId xmlns:a16="http://schemas.microsoft.com/office/drawing/2014/main" xmlns="" id="{BDD823C3-FDAF-444E-946A-C6E36B0D1D43}"/>
              </a:ext>
            </a:extLst>
          </p:cNvPr>
          <p:cNvSpPr>
            <a:spLocks noGrp="1"/>
          </p:cNvSpPr>
          <p:nvPr>
            <p:ph type="title"/>
          </p:nvPr>
        </p:nvSpPr>
        <p:spPr/>
        <p:txBody>
          <a:bodyPr/>
          <a:lstStyle/>
          <a:p>
            <a:pPr algn="ctr"/>
            <a:r>
              <a:rPr lang="zh-CN" altLang="en-US" dirty="0" smtClean="0"/>
              <a:t>路由</a:t>
            </a:r>
            <a:r>
              <a:rPr lang="zh-CN" altLang="en-US" dirty="0"/>
              <a:t>表是怎么形成的？</a:t>
            </a:r>
          </a:p>
        </p:txBody>
      </p:sp>
      <p:pic>
        <p:nvPicPr>
          <p:cNvPr id="6" name="图片 3">
            <a:extLst>
              <a:ext uri="{FF2B5EF4-FFF2-40B4-BE49-F238E27FC236}">
                <a16:creationId xmlns:a16="http://schemas.microsoft.com/office/drawing/2014/main" xmlns="" id="{B7A67C09-07A2-4B1B-866B-F2565340105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76387" y="1508710"/>
            <a:ext cx="3389313" cy="246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17">
            <a:extLst>
              <a:ext uri="{FF2B5EF4-FFF2-40B4-BE49-F238E27FC236}">
                <a16:creationId xmlns:a16="http://schemas.microsoft.com/office/drawing/2014/main" xmlns="" id="{F76DC4F5-B32F-43E3-94CE-0E1B2E9DB652}"/>
              </a:ext>
            </a:extLst>
          </p:cNvPr>
          <p:cNvSpPr txBox="1">
            <a:spLocks noChangeArrowheads="1"/>
          </p:cNvSpPr>
          <p:nvPr/>
        </p:nvSpPr>
        <p:spPr bwMode="auto">
          <a:xfrm>
            <a:off x="1064568" y="4139788"/>
            <a:ext cx="37826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b="1" dirty="0"/>
              <a:t>路由器</a:t>
            </a:r>
            <a:r>
              <a:rPr lang="zh-CN" altLang="en-US" b="1" dirty="0">
                <a:solidFill>
                  <a:srgbClr val="FF0000"/>
                </a:solidFill>
              </a:rPr>
              <a:t>根据路由表</a:t>
            </a:r>
            <a:r>
              <a:rPr lang="zh-CN" altLang="en-US" b="1" dirty="0"/>
              <a:t>做分组转发</a:t>
            </a:r>
            <a:endParaRPr lang="en-US" altLang="zh-CN" b="1" dirty="0">
              <a:solidFill>
                <a:srgbClr val="FF0000"/>
              </a:solidFill>
            </a:endParaRPr>
          </a:p>
        </p:txBody>
      </p:sp>
      <p:sp>
        <p:nvSpPr>
          <p:cNvPr id="8" name="文本框 18">
            <a:extLst>
              <a:ext uri="{FF2B5EF4-FFF2-40B4-BE49-F238E27FC236}">
                <a16:creationId xmlns:a16="http://schemas.microsoft.com/office/drawing/2014/main" xmlns="" id="{3E695407-8FBC-493E-923C-9AEC4D3EA0F7}"/>
              </a:ext>
            </a:extLst>
          </p:cNvPr>
          <p:cNvSpPr txBox="1">
            <a:spLocks noChangeArrowheads="1"/>
          </p:cNvSpPr>
          <p:nvPr/>
        </p:nvSpPr>
        <p:spPr bwMode="auto">
          <a:xfrm>
            <a:off x="736600" y="1921461"/>
            <a:ext cx="8397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a:t>用户</a:t>
            </a:r>
            <a:r>
              <a:rPr lang="en-US" altLang="zh-CN"/>
              <a:t>1</a:t>
            </a:r>
          </a:p>
        </p:txBody>
      </p:sp>
      <p:sp>
        <p:nvSpPr>
          <p:cNvPr id="9" name="文本框 18">
            <a:extLst>
              <a:ext uri="{FF2B5EF4-FFF2-40B4-BE49-F238E27FC236}">
                <a16:creationId xmlns:a16="http://schemas.microsoft.com/office/drawing/2014/main" xmlns="" id="{AD244B05-9C6D-4207-825B-7904A782778E}"/>
              </a:ext>
            </a:extLst>
          </p:cNvPr>
          <p:cNvSpPr txBox="1">
            <a:spLocks noChangeArrowheads="1"/>
          </p:cNvSpPr>
          <p:nvPr/>
        </p:nvSpPr>
        <p:spPr bwMode="auto">
          <a:xfrm>
            <a:off x="736600" y="2739023"/>
            <a:ext cx="8397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a:t>用户</a:t>
            </a:r>
            <a:r>
              <a:rPr lang="en-US" altLang="zh-CN"/>
              <a:t>2</a:t>
            </a:r>
          </a:p>
        </p:txBody>
      </p:sp>
      <p:sp>
        <p:nvSpPr>
          <p:cNvPr id="10" name="文本框 9">
            <a:extLst>
              <a:ext uri="{FF2B5EF4-FFF2-40B4-BE49-F238E27FC236}">
                <a16:creationId xmlns:a16="http://schemas.microsoft.com/office/drawing/2014/main" xmlns="" id="{40462B25-3431-4B76-9703-F9620E702E18}"/>
              </a:ext>
            </a:extLst>
          </p:cNvPr>
          <p:cNvSpPr txBox="1">
            <a:spLocks noChangeArrowheads="1"/>
          </p:cNvSpPr>
          <p:nvPr/>
        </p:nvSpPr>
        <p:spPr bwMode="auto">
          <a:xfrm>
            <a:off x="731838" y="3513723"/>
            <a:ext cx="8397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a:t>用户</a:t>
            </a:r>
            <a:r>
              <a:rPr lang="en-US" altLang="zh-CN"/>
              <a:t>3</a:t>
            </a:r>
          </a:p>
        </p:txBody>
      </p:sp>
      <p:sp>
        <p:nvSpPr>
          <p:cNvPr id="11" name="文本框 10">
            <a:extLst>
              <a:ext uri="{FF2B5EF4-FFF2-40B4-BE49-F238E27FC236}">
                <a16:creationId xmlns:a16="http://schemas.microsoft.com/office/drawing/2014/main" xmlns="" id="{D97358F1-4378-43AB-A392-E2AF1AF867C6}"/>
              </a:ext>
            </a:extLst>
          </p:cNvPr>
          <p:cNvSpPr txBox="1">
            <a:spLocks noChangeArrowheads="1"/>
          </p:cNvSpPr>
          <p:nvPr/>
        </p:nvSpPr>
        <p:spPr bwMode="auto">
          <a:xfrm>
            <a:off x="3894138" y="2658061"/>
            <a:ext cx="13985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a:t>队列缓存</a:t>
            </a:r>
            <a:endParaRPr lang="en-US" altLang="zh-CN"/>
          </a:p>
          <a:p>
            <a:pPr algn="ctr" eaLnBrk="1" hangingPunct="1"/>
            <a:r>
              <a:rPr lang="zh-CN" altLang="en-US"/>
              <a:t>先入先出</a:t>
            </a:r>
            <a:endParaRPr lang="en-US" altLang="zh-CN"/>
          </a:p>
        </p:txBody>
      </p:sp>
      <p:cxnSp>
        <p:nvCxnSpPr>
          <p:cNvPr id="12" name="直接箭头连接符 20">
            <a:extLst>
              <a:ext uri="{FF2B5EF4-FFF2-40B4-BE49-F238E27FC236}">
                <a16:creationId xmlns:a16="http://schemas.microsoft.com/office/drawing/2014/main" xmlns="" id="{CCC2FC59-CC5C-4CD9-B602-B2981CE612F2}"/>
              </a:ext>
            </a:extLst>
          </p:cNvPr>
          <p:cNvCxnSpPr/>
          <p:nvPr/>
        </p:nvCxnSpPr>
        <p:spPr>
          <a:xfrm flipH="1" flipV="1">
            <a:off x="3967163" y="2469148"/>
            <a:ext cx="293687" cy="2301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8">
            <a:extLst>
              <a:ext uri="{FF2B5EF4-FFF2-40B4-BE49-F238E27FC236}">
                <a16:creationId xmlns:a16="http://schemas.microsoft.com/office/drawing/2014/main" xmlns="" id="{55F95D0A-F880-46A3-B271-5F049422067C}"/>
              </a:ext>
            </a:extLst>
          </p:cNvPr>
          <p:cNvSpPr txBox="1">
            <a:spLocks noChangeArrowheads="1"/>
          </p:cNvSpPr>
          <p:nvPr/>
        </p:nvSpPr>
        <p:spPr bwMode="auto">
          <a:xfrm>
            <a:off x="4165600" y="1681748"/>
            <a:ext cx="8001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a:t>输出</a:t>
            </a:r>
            <a:endParaRPr lang="en-US" altLang="zh-CN"/>
          </a:p>
        </p:txBody>
      </p:sp>
      <p:sp>
        <p:nvSpPr>
          <p:cNvPr id="14" name="文本框 18">
            <a:extLst>
              <a:ext uri="{FF2B5EF4-FFF2-40B4-BE49-F238E27FC236}">
                <a16:creationId xmlns:a16="http://schemas.microsoft.com/office/drawing/2014/main" xmlns="" id="{85EC1FED-06A2-491A-BA8A-504503D99607}"/>
              </a:ext>
            </a:extLst>
          </p:cNvPr>
          <p:cNvSpPr txBox="1">
            <a:spLocks noChangeArrowheads="1"/>
          </p:cNvSpPr>
          <p:nvPr/>
        </p:nvSpPr>
        <p:spPr bwMode="auto">
          <a:xfrm>
            <a:off x="2513013" y="2973973"/>
            <a:ext cx="1206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a:t>输入</a:t>
            </a:r>
            <a:endParaRPr lang="en-US" altLang="zh-CN"/>
          </a:p>
        </p:txBody>
      </p:sp>
      <p:sp>
        <p:nvSpPr>
          <p:cNvPr id="15" name="文本框 18">
            <a:extLst>
              <a:ext uri="{FF2B5EF4-FFF2-40B4-BE49-F238E27FC236}">
                <a16:creationId xmlns:a16="http://schemas.microsoft.com/office/drawing/2014/main" xmlns="" id="{93A63782-0E2E-4240-837F-157F06308BCF}"/>
              </a:ext>
            </a:extLst>
          </p:cNvPr>
          <p:cNvSpPr txBox="1">
            <a:spLocks noChangeArrowheads="1"/>
          </p:cNvSpPr>
          <p:nvPr/>
        </p:nvSpPr>
        <p:spPr bwMode="auto">
          <a:xfrm>
            <a:off x="920552" y="1484784"/>
            <a:ext cx="17065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b="1" dirty="0">
                <a:solidFill>
                  <a:srgbClr val="FF0000"/>
                </a:solidFill>
              </a:rPr>
              <a:t>固定路由表</a:t>
            </a:r>
            <a:endParaRPr lang="en-US" altLang="zh-CN" b="1" dirty="0">
              <a:solidFill>
                <a:srgbClr val="FF0000"/>
              </a:solidFill>
            </a:endParaRPr>
          </a:p>
        </p:txBody>
      </p:sp>
      <p:sp>
        <p:nvSpPr>
          <p:cNvPr id="16" name="Rectangle 3">
            <a:extLst>
              <a:ext uri="{FF2B5EF4-FFF2-40B4-BE49-F238E27FC236}">
                <a16:creationId xmlns:a16="http://schemas.microsoft.com/office/drawing/2014/main" xmlns="" id="{8B0F5C34-105E-425A-9F63-8BCCFEF80023}"/>
              </a:ext>
            </a:extLst>
          </p:cNvPr>
          <p:cNvSpPr txBox="1">
            <a:spLocks noChangeArrowheads="1"/>
          </p:cNvSpPr>
          <p:nvPr/>
        </p:nvSpPr>
        <p:spPr bwMode="auto">
          <a:xfrm>
            <a:off x="5385048" y="1196753"/>
            <a:ext cx="4320480"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algn="just"/>
            <a:r>
              <a:rPr lang="zh-CN" altLang="en-US" sz="2400" kern="0" dirty="0">
                <a:solidFill>
                  <a:srgbClr val="FF0000"/>
                </a:solidFill>
              </a:rPr>
              <a:t>静态</a:t>
            </a:r>
            <a:r>
              <a:rPr lang="zh-CN" altLang="en-US" sz="2400" kern="0" dirty="0"/>
              <a:t>路由选择策略</a:t>
            </a:r>
            <a:r>
              <a:rPr lang="en-US" altLang="zh-CN" sz="2400" kern="0" dirty="0"/>
              <a:t>——</a:t>
            </a:r>
            <a:r>
              <a:rPr lang="zh-CN" altLang="en-US" sz="2400" kern="0" dirty="0"/>
              <a:t>即</a:t>
            </a:r>
            <a:r>
              <a:rPr lang="zh-CN" altLang="en-US" sz="2400" kern="0" dirty="0">
                <a:solidFill>
                  <a:srgbClr val="0000FF"/>
                </a:solidFill>
              </a:rPr>
              <a:t>非自适应路由选择，</a:t>
            </a:r>
            <a:r>
              <a:rPr lang="zh-CN" altLang="en-US" sz="2400" kern="0" dirty="0"/>
              <a:t>其特点是简单和开销较小，但不能及时适应网络状态的变化。 </a:t>
            </a:r>
          </a:p>
          <a:p>
            <a:pPr algn="just"/>
            <a:r>
              <a:rPr lang="zh-CN" altLang="en-US" sz="2400" kern="0" dirty="0">
                <a:solidFill>
                  <a:srgbClr val="FF0000"/>
                </a:solidFill>
              </a:rPr>
              <a:t>动态</a:t>
            </a:r>
            <a:r>
              <a:rPr lang="zh-CN" altLang="en-US" sz="2400" kern="0" dirty="0"/>
              <a:t>路由选择策略</a:t>
            </a:r>
            <a:r>
              <a:rPr lang="en-US" altLang="zh-CN" sz="2400" kern="0" dirty="0"/>
              <a:t>——</a:t>
            </a:r>
            <a:r>
              <a:rPr lang="zh-CN" altLang="en-US" sz="2400" kern="0" dirty="0"/>
              <a:t>即</a:t>
            </a:r>
            <a:r>
              <a:rPr lang="zh-CN" altLang="en-US" sz="2400" kern="0" dirty="0">
                <a:solidFill>
                  <a:srgbClr val="0000FF"/>
                </a:solidFill>
              </a:rPr>
              <a:t>自适应路由选择，</a:t>
            </a:r>
            <a:r>
              <a:rPr lang="zh-CN" altLang="en-US" sz="2400" kern="0" dirty="0"/>
              <a:t>其特点是能较好地适应网络状态的变化，但实现起来较为复杂，开销也比较大。  </a:t>
            </a:r>
          </a:p>
        </p:txBody>
      </p:sp>
    </p:spTree>
    <p:extLst>
      <p:ext uri="{BB962C8B-B14F-4D97-AF65-F5344CB8AC3E}">
        <p14:creationId xmlns:p14="http://schemas.microsoft.com/office/powerpoint/2010/main" val="1215075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931843">
                                            <p:txEl>
                                              <p:pRg st="0" end="0"/>
                                            </p:txEl>
                                          </p:spTgt>
                                        </p:tgtEl>
                                        <p:attrNameLst>
                                          <p:attrName>style.visibility</p:attrName>
                                        </p:attrNameLst>
                                      </p:cBhvr>
                                      <p:to>
                                        <p:strVal val="visible"/>
                                      </p:to>
                                    </p:set>
                                    <p:anim calcmode="lin" valueType="num">
                                      <p:cBhvr>
                                        <p:cTn id="37" dur="500" fill="hold"/>
                                        <p:tgtEl>
                                          <p:spTgt spid="931843">
                                            <p:txEl>
                                              <p:pRg st="0" end="0"/>
                                            </p:txEl>
                                          </p:spTgt>
                                        </p:tgtEl>
                                        <p:attrNameLst>
                                          <p:attrName>ppt_w</p:attrName>
                                        </p:attrNameLst>
                                      </p:cBhvr>
                                      <p:tavLst>
                                        <p:tav tm="0">
                                          <p:val>
                                            <p:fltVal val="0"/>
                                          </p:val>
                                        </p:tav>
                                        <p:tav tm="100000">
                                          <p:val>
                                            <p:strVal val="#ppt_w"/>
                                          </p:val>
                                        </p:tav>
                                      </p:tavLst>
                                    </p:anim>
                                    <p:anim calcmode="lin" valueType="num">
                                      <p:cBhvr>
                                        <p:cTn id="38" dur="500" fill="hold"/>
                                        <p:tgtEl>
                                          <p:spTgt spid="931843">
                                            <p:txEl>
                                              <p:pRg st="0" end="0"/>
                                            </p:txEl>
                                          </p:spTgt>
                                        </p:tgtEl>
                                        <p:attrNameLst>
                                          <p:attrName>ppt_h</p:attrName>
                                        </p:attrNameLst>
                                      </p:cBhvr>
                                      <p:tavLst>
                                        <p:tav tm="0">
                                          <p:val>
                                            <p:fltVal val="0"/>
                                          </p:val>
                                        </p:tav>
                                        <p:tav tm="100000">
                                          <p:val>
                                            <p:strVal val="#ppt_h"/>
                                          </p:val>
                                        </p:tav>
                                      </p:tavLst>
                                    </p:anim>
                                    <p:animEffect transition="in" filter="fade">
                                      <p:cBhvr>
                                        <p:cTn id="39" dur="500"/>
                                        <p:tgtEl>
                                          <p:spTgt spid="9318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43" grpId="0" build="p"/>
      <p:bldP spid="7" grpId="0"/>
      <p:bldP spid="8" grpId="0"/>
      <p:bldP spid="9" grpId="0"/>
      <p:bldP spid="10" grpId="0"/>
      <p:bldP spid="11" grpId="0"/>
      <p:bldP spid="13" grpId="0"/>
      <p:bldP spid="14" grpId="0"/>
      <p:bldP spid="15" grpId="0"/>
      <p:bldP spid="1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Line 2"/>
          <p:cNvSpPr>
            <a:spLocks noChangeShapeType="1"/>
          </p:cNvSpPr>
          <p:nvPr/>
        </p:nvSpPr>
        <p:spPr bwMode="auto">
          <a:xfrm>
            <a:off x="1785144" y="1064185"/>
            <a:ext cx="7011591"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574467"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3580" y="908611"/>
            <a:ext cx="78938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74468" name="Text Box 4"/>
          <p:cNvSpPr txBox="1">
            <a:spLocks noChangeArrowheads="1"/>
          </p:cNvSpPr>
          <p:nvPr/>
        </p:nvSpPr>
        <p:spPr bwMode="auto">
          <a:xfrm>
            <a:off x="6944519" y="115784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2</a:t>
            </a:r>
            <a:endParaRPr kumimoji="1" lang="en-US" altLang="zh-CN" sz="2000" b="1">
              <a:solidFill>
                <a:srgbClr val="0000CC"/>
              </a:solidFill>
              <a:latin typeface="+mn-lt"/>
              <a:ea typeface="黑体" pitchFamily="2" charset="-122"/>
            </a:endParaRPr>
          </a:p>
        </p:txBody>
      </p:sp>
      <p:sp>
        <p:nvSpPr>
          <p:cNvPr id="574469" name="Text Box 5"/>
          <p:cNvSpPr txBox="1">
            <a:spLocks noChangeArrowheads="1"/>
          </p:cNvSpPr>
          <p:nvPr/>
        </p:nvSpPr>
        <p:spPr bwMode="auto">
          <a:xfrm>
            <a:off x="3047471" y="115784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1</a:t>
            </a:r>
            <a:endParaRPr kumimoji="1" lang="en-US" altLang="zh-CN" sz="2000" b="1">
              <a:solidFill>
                <a:srgbClr val="0000CC"/>
              </a:solidFill>
              <a:latin typeface="+mn-lt"/>
              <a:ea typeface="黑体" pitchFamily="2" charset="-122"/>
            </a:endParaRPr>
          </a:p>
        </p:txBody>
      </p:sp>
      <p:pic>
        <p:nvPicPr>
          <p:cNvPr id="574470"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8908" y="908611"/>
            <a:ext cx="791104"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574471" name="Group 7"/>
          <p:cNvGrpSpPr>
            <a:grpSpLocks/>
          </p:cNvGrpSpPr>
          <p:nvPr/>
        </p:nvGrpSpPr>
        <p:grpSpPr bwMode="auto">
          <a:xfrm>
            <a:off x="768747" y="632386"/>
            <a:ext cx="1277805" cy="858837"/>
            <a:chOff x="4830" y="1752"/>
            <a:chExt cx="667" cy="477"/>
          </a:xfrm>
        </p:grpSpPr>
        <p:grpSp>
          <p:nvGrpSpPr>
            <p:cNvPr id="574472" name="Group 8"/>
            <p:cNvGrpSpPr>
              <a:grpSpLocks/>
            </p:cNvGrpSpPr>
            <p:nvPr/>
          </p:nvGrpSpPr>
          <p:grpSpPr bwMode="auto">
            <a:xfrm>
              <a:off x="4830" y="1752"/>
              <a:ext cx="667" cy="477"/>
              <a:chOff x="2949" y="196"/>
              <a:chExt cx="941" cy="598"/>
            </a:xfrm>
          </p:grpSpPr>
          <p:sp>
            <p:nvSpPr>
              <p:cNvPr id="574473" name="Oval 9"/>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474" name="Oval 10"/>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475" name="Oval 11"/>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476" name="Oval 12"/>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477" name="Oval 13"/>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478" name="Oval 14"/>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479" name="Oval 15"/>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480" name="Oval 16"/>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481" name="Freeform 1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4482" name="Freeform 1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4483" name="Freeform 1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4484" name="Text Box 20"/>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1</a:t>
              </a:r>
            </a:p>
          </p:txBody>
        </p:sp>
      </p:grpSp>
      <p:grpSp>
        <p:nvGrpSpPr>
          <p:cNvPr id="574485" name="Group 21"/>
          <p:cNvGrpSpPr>
            <a:grpSpLocks/>
          </p:cNvGrpSpPr>
          <p:nvPr/>
        </p:nvGrpSpPr>
        <p:grpSpPr bwMode="auto">
          <a:xfrm>
            <a:off x="8356468" y="632386"/>
            <a:ext cx="1277805" cy="858837"/>
            <a:chOff x="4830" y="1752"/>
            <a:chExt cx="667" cy="477"/>
          </a:xfrm>
        </p:grpSpPr>
        <p:grpSp>
          <p:nvGrpSpPr>
            <p:cNvPr id="574486" name="Group 22"/>
            <p:cNvGrpSpPr>
              <a:grpSpLocks/>
            </p:cNvGrpSpPr>
            <p:nvPr/>
          </p:nvGrpSpPr>
          <p:grpSpPr bwMode="auto">
            <a:xfrm>
              <a:off x="4830" y="1752"/>
              <a:ext cx="667" cy="477"/>
              <a:chOff x="2949" y="196"/>
              <a:chExt cx="941" cy="598"/>
            </a:xfrm>
          </p:grpSpPr>
          <p:sp>
            <p:nvSpPr>
              <p:cNvPr id="574487" name="Oval 23"/>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488" name="Oval 24"/>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489" name="Oval 25"/>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490" name="Oval 26"/>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491" name="Oval 27"/>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492" name="Oval 28"/>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493" name="Oval 29"/>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494" name="Oval 30"/>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495" name="Freeform 31"/>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4496" name="Freeform 32"/>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4497" name="Freeform 33"/>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4498" name="Text Box 34"/>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3</a:t>
              </a:r>
            </a:p>
          </p:txBody>
        </p:sp>
      </p:grpSp>
      <p:grpSp>
        <p:nvGrpSpPr>
          <p:cNvPr id="574499" name="Group 35"/>
          <p:cNvGrpSpPr>
            <a:grpSpLocks/>
          </p:cNvGrpSpPr>
          <p:nvPr/>
        </p:nvGrpSpPr>
        <p:grpSpPr bwMode="auto">
          <a:xfrm>
            <a:off x="4531651" y="632386"/>
            <a:ext cx="1277805" cy="858837"/>
            <a:chOff x="4830" y="1752"/>
            <a:chExt cx="667" cy="477"/>
          </a:xfrm>
        </p:grpSpPr>
        <p:grpSp>
          <p:nvGrpSpPr>
            <p:cNvPr id="574500" name="Group 36"/>
            <p:cNvGrpSpPr>
              <a:grpSpLocks/>
            </p:cNvGrpSpPr>
            <p:nvPr/>
          </p:nvGrpSpPr>
          <p:grpSpPr bwMode="auto">
            <a:xfrm>
              <a:off x="4830" y="1752"/>
              <a:ext cx="667" cy="477"/>
              <a:chOff x="2949" y="196"/>
              <a:chExt cx="941" cy="598"/>
            </a:xfrm>
          </p:grpSpPr>
          <p:sp>
            <p:nvSpPr>
              <p:cNvPr id="574501" name="Oval 37"/>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502" name="Oval 38"/>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503" name="Oval 39"/>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504" name="Oval 40"/>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505" name="Oval 41"/>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506" name="Oval 42"/>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507" name="Oval 43"/>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508" name="Oval 44"/>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509" name="Freeform 4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4510" name="Freeform 4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4511" name="Freeform 4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4512" name="Text Box 48"/>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2</a:t>
              </a:r>
            </a:p>
          </p:txBody>
        </p:sp>
      </p:grpSp>
      <p:sp>
        <p:nvSpPr>
          <p:cNvPr id="574513" name="Text Box 49"/>
          <p:cNvSpPr txBox="1">
            <a:spLocks noChangeArrowheads="1"/>
          </p:cNvSpPr>
          <p:nvPr/>
        </p:nvSpPr>
        <p:spPr bwMode="auto">
          <a:xfrm>
            <a:off x="266568" y="305361"/>
            <a:ext cx="441146"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正</a:t>
            </a:r>
          </a:p>
          <a:p>
            <a:r>
              <a:rPr kumimoji="1" lang="zh-CN" altLang="en-US" sz="2000" b="1">
                <a:solidFill>
                  <a:srgbClr val="0000CC"/>
                </a:solidFill>
                <a:latin typeface="+mn-lt"/>
                <a:ea typeface="黑体" pitchFamily="2" charset="-122"/>
              </a:rPr>
              <a:t>常</a:t>
            </a:r>
          </a:p>
          <a:p>
            <a:r>
              <a:rPr kumimoji="1" lang="zh-CN" altLang="en-US" sz="2000" b="1">
                <a:solidFill>
                  <a:srgbClr val="0000CC"/>
                </a:solidFill>
                <a:latin typeface="+mn-lt"/>
                <a:ea typeface="黑体" pitchFamily="2" charset="-122"/>
              </a:rPr>
              <a:t>情</a:t>
            </a:r>
          </a:p>
          <a:p>
            <a:r>
              <a:rPr kumimoji="1" lang="zh-CN" altLang="en-US" sz="2000" b="1">
                <a:solidFill>
                  <a:srgbClr val="0000CC"/>
                </a:solidFill>
                <a:latin typeface="+mn-lt"/>
                <a:ea typeface="黑体" pitchFamily="2" charset="-122"/>
              </a:rPr>
              <a:t>况</a:t>
            </a:r>
          </a:p>
        </p:txBody>
      </p:sp>
      <p:grpSp>
        <p:nvGrpSpPr>
          <p:cNvPr id="574514" name="Group 50"/>
          <p:cNvGrpSpPr>
            <a:grpSpLocks/>
          </p:cNvGrpSpPr>
          <p:nvPr/>
        </p:nvGrpSpPr>
        <p:grpSpPr bwMode="auto">
          <a:xfrm>
            <a:off x="2436946" y="499036"/>
            <a:ext cx="1594246" cy="312737"/>
            <a:chOff x="1491" y="212"/>
            <a:chExt cx="853" cy="240"/>
          </a:xfrm>
        </p:grpSpPr>
        <p:sp>
          <p:nvSpPr>
            <p:cNvPr id="574515" name="AutoShape 51"/>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516" name="Rectangle 52"/>
            <p:cNvSpPr>
              <a:spLocks noChangeArrowheads="1"/>
            </p:cNvSpPr>
            <p:nvPr/>
          </p:nvSpPr>
          <p:spPr bwMode="auto">
            <a:xfrm>
              <a:off x="1491" y="212"/>
              <a:ext cx="632" cy="24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4517" name="Text Box 53"/>
          <p:cNvSpPr txBox="1">
            <a:spLocks noChangeArrowheads="1"/>
          </p:cNvSpPr>
          <p:nvPr/>
        </p:nvSpPr>
        <p:spPr bwMode="auto">
          <a:xfrm>
            <a:off x="2457583" y="573648"/>
            <a:ext cx="89319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dirty="0">
                <a:solidFill>
                  <a:srgbClr val="0000CC"/>
                </a:solidFill>
                <a:latin typeface="+mn-lt"/>
                <a:ea typeface="黑体" pitchFamily="2" charset="-122"/>
              </a:rPr>
              <a:t>1  1  </a:t>
            </a:r>
            <a:r>
              <a:rPr kumimoji="1" lang="en-US" altLang="zh-CN" sz="2000" b="1" dirty="0">
                <a:solidFill>
                  <a:srgbClr val="0000CC"/>
                </a:solidFill>
                <a:latin typeface="+mn-lt"/>
                <a:ea typeface="黑体" pitchFamily="2" charset="-122"/>
                <a:sym typeface="Symbol" pitchFamily="18" charset="2"/>
              </a:rPr>
              <a:t></a:t>
            </a:r>
            <a:endParaRPr kumimoji="1" lang="en-US" altLang="zh-CN" sz="2000" b="1" baseline="-25000" dirty="0">
              <a:solidFill>
                <a:srgbClr val="0000CC"/>
              </a:solidFill>
              <a:latin typeface="+mn-lt"/>
              <a:ea typeface="黑体" pitchFamily="2" charset="-122"/>
              <a:sym typeface="Symbol" pitchFamily="18" charset="2"/>
            </a:endParaRPr>
          </a:p>
        </p:txBody>
      </p:sp>
      <p:grpSp>
        <p:nvGrpSpPr>
          <p:cNvPr id="574518" name="Group 54"/>
          <p:cNvGrpSpPr>
            <a:grpSpLocks/>
          </p:cNvGrpSpPr>
          <p:nvPr/>
        </p:nvGrpSpPr>
        <p:grpSpPr bwMode="auto">
          <a:xfrm flipH="1">
            <a:off x="6045068" y="521261"/>
            <a:ext cx="1594246" cy="312737"/>
            <a:chOff x="1491" y="212"/>
            <a:chExt cx="853" cy="240"/>
          </a:xfrm>
        </p:grpSpPr>
        <p:sp>
          <p:nvSpPr>
            <p:cNvPr id="574519" name="AutoShape 55"/>
            <p:cNvSpPr>
              <a:spLocks noChangeArrowheads="1"/>
            </p:cNvSpPr>
            <p:nvPr/>
          </p:nvSpPr>
          <p:spPr bwMode="auto">
            <a:xfrm>
              <a:off x="2089" y="271"/>
              <a:ext cx="255" cy="122"/>
            </a:xfrm>
            <a:prstGeom prst="rightArrow">
              <a:avLst>
                <a:gd name="adj1" fmla="val 50000"/>
                <a:gd name="adj2" fmla="val 52254"/>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520" name="Rectangle 56"/>
            <p:cNvSpPr>
              <a:spLocks noChangeArrowheads="1"/>
            </p:cNvSpPr>
            <p:nvPr/>
          </p:nvSpPr>
          <p:spPr bwMode="auto">
            <a:xfrm>
              <a:off x="1491" y="212"/>
              <a:ext cx="632"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4521" name="Text Box 57"/>
          <p:cNvSpPr txBox="1">
            <a:spLocks noChangeArrowheads="1"/>
          </p:cNvSpPr>
          <p:nvPr/>
        </p:nvSpPr>
        <p:spPr bwMode="auto">
          <a:xfrm>
            <a:off x="6468137" y="616511"/>
            <a:ext cx="103265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itchFamily="2" charset="-122"/>
              </a:rPr>
              <a:t>1  2  </a:t>
            </a:r>
            <a:r>
              <a:rPr kumimoji="1" lang="en-US" altLang="zh-CN" sz="2000" b="1">
                <a:solidFill>
                  <a:srgbClr val="0000CC"/>
                </a:solidFill>
                <a:latin typeface="+mn-lt"/>
                <a:ea typeface="黑体" pitchFamily="2" charset="-122"/>
                <a:sym typeface="Symbol" pitchFamily="18" charset="2"/>
              </a:rPr>
              <a:t>R</a:t>
            </a:r>
            <a:r>
              <a:rPr kumimoji="1" lang="en-US" altLang="zh-CN" sz="2000" b="1" baseline="-25000">
                <a:solidFill>
                  <a:srgbClr val="0000CC"/>
                </a:solidFill>
                <a:latin typeface="+mn-lt"/>
                <a:ea typeface="黑体" pitchFamily="2" charset="-122"/>
                <a:sym typeface="Symbol" pitchFamily="18" charset="2"/>
              </a:rPr>
              <a:t>1</a:t>
            </a:r>
          </a:p>
        </p:txBody>
      </p:sp>
      <p:sp>
        <p:nvSpPr>
          <p:cNvPr id="574522" name="Text Box 58"/>
          <p:cNvSpPr txBox="1">
            <a:spLocks noChangeArrowheads="1"/>
          </p:cNvSpPr>
          <p:nvPr/>
        </p:nvSpPr>
        <p:spPr bwMode="auto">
          <a:xfrm>
            <a:off x="1056569" y="3028890"/>
            <a:ext cx="67730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CC"/>
                </a:solidFill>
                <a:latin typeface="+mn-lt"/>
                <a:ea typeface="黑体" pitchFamily="2" charset="-122"/>
              </a:rPr>
              <a:t>R</a:t>
            </a:r>
            <a:r>
              <a:rPr kumimoji="1" lang="en-US" altLang="zh-CN" sz="2400" b="1" baseline="-25000" dirty="0">
                <a:solidFill>
                  <a:srgbClr val="0000CC"/>
                </a:solidFill>
                <a:latin typeface="+mn-lt"/>
                <a:ea typeface="黑体" pitchFamily="2" charset="-122"/>
              </a:rPr>
              <a:t>1</a:t>
            </a:r>
            <a:r>
              <a:rPr kumimoji="1" lang="en-US" altLang="zh-CN" sz="2400" b="1" dirty="0">
                <a:solidFill>
                  <a:srgbClr val="0000CC"/>
                </a:solidFill>
                <a:latin typeface="+mn-lt"/>
                <a:ea typeface="黑体" pitchFamily="2" charset="-122"/>
              </a:rPr>
              <a:t> </a:t>
            </a:r>
            <a:r>
              <a:rPr kumimoji="1" lang="zh-CN" altLang="en-US" sz="2400" b="1" dirty="0">
                <a:solidFill>
                  <a:srgbClr val="0000CC"/>
                </a:solidFill>
                <a:latin typeface="+mn-lt"/>
                <a:ea typeface="黑体" pitchFamily="2" charset="-122"/>
              </a:rPr>
              <a:t>说：“我到网 </a:t>
            </a:r>
            <a:r>
              <a:rPr kumimoji="1" lang="en-US" altLang="zh-CN" sz="2400" b="1" dirty="0">
                <a:solidFill>
                  <a:srgbClr val="0000CC"/>
                </a:solidFill>
                <a:latin typeface="+mn-lt"/>
                <a:ea typeface="黑体" pitchFamily="2" charset="-122"/>
              </a:rPr>
              <a:t>1 </a:t>
            </a:r>
            <a:r>
              <a:rPr kumimoji="1" lang="zh-CN" altLang="en-US" sz="2400" b="1" dirty="0">
                <a:solidFill>
                  <a:srgbClr val="0000CC"/>
                </a:solidFill>
                <a:latin typeface="+mn-lt"/>
                <a:ea typeface="黑体" pitchFamily="2" charset="-122"/>
              </a:rPr>
              <a:t>的距离是 </a:t>
            </a:r>
            <a:r>
              <a:rPr kumimoji="1" lang="en-US" altLang="zh-CN" sz="2400" b="1" dirty="0">
                <a:solidFill>
                  <a:srgbClr val="0000CC"/>
                </a:solidFill>
                <a:latin typeface="+mn-lt"/>
                <a:ea typeface="黑体" pitchFamily="2" charset="-122"/>
              </a:rPr>
              <a:t>1</a:t>
            </a:r>
            <a:r>
              <a:rPr kumimoji="1" lang="zh-CN" altLang="en-US" sz="2400" b="1" dirty="0">
                <a:solidFill>
                  <a:srgbClr val="0000CC"/>
                </a:solidFill>
                <a:latin typeface="+mn-lt"/>
                <a:ea typeface="黑体" pitchFamily="2" charset="-122"/>
              </a:rPr>
              <a:t>，是直接交付。”</a:t>
            </a:r>
          </a:p>
        </p:txBody>
      </p:sp>
      <p:sp>
        <p:nvSpPr>
          <p:cNvPr id="574523" name="AutoShape 59"/>
          <p:cNvSpPr>
            <a:spLocks noChangeArrowheads="1"/>
          </p:cNvSpPr>
          <p:nvPr/>
        </p:nvSpPr>
        <p:spPr bwMode="auto">
          <a:xfrm>
            <a:off x="266567" y="1700213"/>
            <a:ext cx="3577167" cy="504683"/>
          </a:xfrm>
          <a:prstGeom prst="wedgeRoundRectCallout">
            <a:avLst>
              <a:gd name="adj1" fmla="val 16201"/>
              <a:gd name="adj2" fmla="val -235005"/>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b="1">
                <a:solidFill>
                  <a:srgbClr val="0000CC"/>
                </a:solidFill>
                <a:latin typeface="+mn-lt"/>
                <a:ea typeface="黑体" pitchFamily="2" charset="-122"/>
              </a:rPr>
              <a:t>“1”</a:t>
            </a:r>
            <a:r>
              <a:rPr lang="zh-CN" altLang="en-US" sz="2000" b="1">
                <a:solidFill>
                  <a:srgbClr val="0000CC"/>
                </a:solidFill>
                <a:latin typeface="+mn-lt"/>
                <a:ea typeface="黑体" pitchFamily="2" charset="-122"/>
              </a:rPr>
              <a:t>表示“从本路由器到网</a:t>
            </a:r>
            <a:r>
              <a:rPr lang="zh-CN" altLang="en-US" sz="1600" b="1">
                <a:solidFill>
                  <a:srgbClr val="0000CC"/>
                </a:solidFill>
                <a:latin typeface="+mn-lt"/>
                <a:ea typeface="黑体" pitchFamily="2" charset="-122"/>
              </a:rPr>
              <a:t> </a:t>
            </a:r>
            <a:r>
              <a:rPr lang="en-US" altLang="zh-CN" sz="2000" b="1">
                <a:solidFill>
                  <a:srgbClr val="0000CC"/>
                </a:solidFill>
                <a:latin typeface="+mn-lt"/>
                <a:ea typeface="黑体" pitchFamily="2" charset="-122"/>
              </a:rPr>
              <a:t>1”</a:t>
            </a:r>
          </a:p>
        </p:txBody>
      </p:sp>
      <p:sp>
        <p:nvSpPr>
          <p:cNvPr id="574524" name="AutoShape 60"/>
          <p:cNvSpPr>
            <a:spLocks noChangeArrowheads="1"/>
          </p:cNvSpPr>
          <p:nvPr/>
        </p:nvSpPr>
        <p:spPr bwMode="auto">
          <a:xfrm>
            <a:off x="4070164" y="2373435"/>
            <a:ext cx="3106951" cy="504451"/>
          </a:xfrm>
          <a:prstGeom prst="wedgeRoundRectCallout">
            <a:avLst>
              <a:gd name="adj1" fmla="val -85058"/>
              <a:gd name="adj2" fmla="val -368465"/>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b="1">
                <a:solidFill>
                  <a:srgbClr val="0000CC"/>
                </a:solidFill>
                <a:latin typeface="+mn-lt"/>
                <a:ea typeface="黑体" pitchFamily="2" charset="-122"/>
              </a:rPr>
              <a:t>“1”</a:t>
            </a:r>
            <a:r>
              <a:rPr lang="zh-CN" altLang="en-US" sz="2000" b="1">
                <a:solidFill>
                  <a:srgbClr val="0000CC"/>
                </a:solidFill>
                <a:latin typeface="+mn-lt"/>
                <a:ea typeface="黑体" pitchFamily="2" charset="-122"/>
              </a:rPr>
              <a:t>表示“距离是</a:t>
            </a:r>
            <a:r>
              <a:rPr lang="zh-CN" altLang="en-US" sz="1600" b="1">
                <a:solidFill>
                  <a:srgbClr val="0000CC"/>
                </a:solidFill>
                <a:latin typeface="+mn-lt"/>
                <a:ea typeface="黑体" pitchFamily="2" charset="-122"/>
              </a:rPr>
              <a:t> </a:t>
            </a:r>
            <a:r>
              <a:rPr lang="en-US" altLang="zh-CN" sz="2000" b="1">
                <a:solidFill>
                  <a:srgbClr val="0000CC"/>
                </a:solidFill>
                <a:latin typeface="+mn-lt"/>
                <a:ea typeface="黑体" pitchFamily="2" charset="-122"/>
              </a:rPr>
              <a:t>1”</a:t>
            </a:r>
          </a:p>
        </p:txBody>
      </p:sp>
      <p:sp>
        <p:nvSpPr>
          <p:cNvPr id="574525" name="AutoShape 61"/>
          <p:cNvSpPr>
            <a:spLocks noChangeArrowheads="1"/>
          </p:cNvSpPr>
          <p:nvPr/>
        </p:nvSpPr>
        <p:spPr bwMode="auto">
          <a:xfrm>
            <a:off x="5622151" y="1672212"/>
            <a:ext cx="2931249" cy="460644"/>
          </a:xfrm>
          <a:prstGeom prst="wedgeRoundRectCallout">
            <a:avLst>
              <a:gd name="adj1" fmla="val -129950"/>
              <a:gd name="adj2" fmla="val -268427"/>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b="1" dirty="0">
                <a:solidFill>
                  <a:srgbClr val="0000CC"/>
                </a:solidFill>
                <a:latin typeface="+mn-lt"/>
                <a:ea typeface="黑体" pitchFamily="2" charset="-122"/>
              </a:rPr>
              <a:t>“</a:t>
            </a:r>
            <a:r>
              <a:rPr lang="en-US" altLang="zh-CN" sz="2000" b="1" dirty="0">
                <a:solidFill>
                  <a:srgbClr val="0000CC"/>
                </a:solidFill>
                <a:latin typeface="+mn-lt"/>
                <a:ea typeface="黑体" pitchFamily="2" charset="-122"/>
                <a:sym typeface="Symbol" pitchFamily="18" charset="2"/>
              </a:rPr>
              <a:t></a:t>
            </a:r>
            <a:r>
              <a:rPr lang="en-US" altLang="zh-CN" sz="2000" b="1" dirty="0">
                <a:solidFill>
                  <a:srgbClr val="0000CC"/>
                </a:solidFill>
                <a:latin typeface="+mn-lt"/>
                <a:ea typeface="黑体" pitchFamily="2" charset="-122"/>
              </a:rPr>
              <a:t>”</a:t>
            </a:r>
            <a:r>
              <a:rPr lang="zh-CN" altLang="en-US" sz="2000" b="1" dirty="0">
                <a:solidFill>
                  <a:srgbClr val="0000CC"/>
                </a:solidFill>
                <a:latin typeface="+mn-lt"/>
                <a:ea typeface="黑体" pitchFamily="2" charset="-122"/>
              </a:rPr>
              <a:t>表示“直接交付”</a:t>
            </a:r>
          </a:p>
        </p:txBody>
      </p:sp>
    </p:spTree>
    <p:extLst>
      <p:ext uri="{BB962C8B-B14F-4D97-AF65-F5344CB8AC3E}">
        <p14:creationId xmlns:p14="http://schemas.microsoft.com/office/powerpoint/2010/main" val="34686627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745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452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452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45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522" grpId="0"/>
      <p:bldP spid="574523" grpId="0" animBg="1"/>
      <p:bldP spid="574524" grpId="0" animBg="1"/>
      <p:bldP spid="57452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Line 2"/>
          <p:cNvSpPr>
            <a:spLocks noChangeShapeType="1"/>
          </p:cNvSpPr>
          <p:nvPr/>
        </p:nvSpPr>
        <p:spPr bwMode="auto">
          <a:xfrm>
            <a:off x="1785144" y="1064185"/>
            <a:ext cx="7011591"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575491"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3580" y="908611"/>
            <a:ext cx="78938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75492" name="Text Box 4"/>
          <p:cNvSpPr txBox="1">
            <a:spLocks noChangeArrowheads="1"/>
          </p:cNvSpPr>
          <p:nvPr/>
        </p:nvSpPr>
        <p:spPr bwMode="auto">
          <a:xfrm>
            <a:off x="7106180" y="115784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2</a:t>
            </a:r>
            <a:endParaRPr kumimoji="1" lang="en-US" altLang="zh-CN" sz="2000" b="1">
              <a:solidFill>
                <a:srgbClr val="0000CC"/>
              </a:solidFill>
              <a:latin typeface="+mn-lt"/>
              <a:ea typeface="黑体" pitchFamily="2" charset="-122"/>
            </a:endParaRPr>
          </a:p>
        </p:txBody>
      </p:sp>
      <p:sp>
        <p:nvSpPr>
          <p:cNvPr id="575493" name="Text Box 5"/>
          <p:cNvSpPr txBox="1">
            <a:spLocks noChangeArrowheads="1"/>
          </p:cNvSpPr>
          <p:nvPr/>
        </p:nvSpPr>
        <p:spPr bwMode="auto">
          <a:xfrm>
            <a:off x="3047471" y="115784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1</a:t>
            </a:r>
            <a:endParaRPr kumimoji="1" lang="en-US" altLang="zh-CN" sz="2000" b="1">
              <a:solidFill>
                <a:srgbClr val="0000CC"/>
              </a:solidFill>
              <a:latin typeface="+mn-lt"/>
              <a:ea typeface="黑体" pitchFamily="2" charset="-122"/>
            </a:endParaRPr>
          </a:p>
        </p:txBody>
      </p:sp>
      <p:pic>
        <p:nvPicPr>
          <p:cNvPr id="575494"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8908" y="908611"/>
            <a:ext cx="791104"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575495" name="Group 7"/>
          <p:cNvGrpSpPr>
            <a:grpSpLocks/>
          </p:cNvGrpSpPr>
          <p:nvPr/>
        </p:nvGrpSpPr>
        <p:grpSpPr bwMode="auto">
          <a:xfrm>
            <a:off x="768747" y="632386"/>
            <a:ext cx="1277805" cy="858837"/>
            <a:chOff x="4830" y="1752"/>
            <a:chExt cx="667" cy="477"/>
          </a:xfrm>
        </p:grpSpPr>
        <p:grpSp>
          <p:nvGrpSpPr>
            <p:cNvPr id="575496" name="Group 8"/>
            <p:cNvGrpSpPr>
              <a:grpSpLocks/>
            </p:cNvGrpSpPr>
            <p:nvPr/>
          </p:nvGrpSpPr>
          <p:grpSpPr bwMode="auto">
            <a:xfrm>
              <a:off x="4830" y="1752"/>
              <a:ext cx="667" cy="477"/>
              <a:chOff x="2949" y="196"/>
              <a:chExt cx="941" cy="598"/>
            </a:xfrm>
          </p:grpSpPr>
          <p:sp>
            <p:nvSpPr>
              <p:cNvPr id="575497" name="Oval 9"/>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498" name="Oval 10"/>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499" name="Oval 11"/>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500" name="Oval 12"/>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501" name="Oval 13"/>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502" name="Oval 14"/>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503" name="Oval 15"/>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504" name="Oval 16"/>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505" name="Freeform 1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5506" name="Freeform 1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5507" name="Freeform 1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5508" name="Text Box 20"/>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1</a:t>
              </a:r>
            </a:p>
          </p:txBody>
        </p:sp>
      </p:grpSp>
      <p:grpSp>
        <p:nvGrpSpPr>
          <p:cNvPr id="575509" name="Group 21"/>
          <p:cNvGrpSpPr>
            <a:grpSpLocks/>
          </p:cNvGrpSpPr>
          <p:nvPr/>
        </p:nvGrpSpPr>
        <p:grpSpPr bwMode="auto">
          <a:xfrm>
            <a:off x="8356468" y="632386"/>
            <a:ext cx="1277805" cy="858837"/>
            <a:chOff x="4830" y="1752"/>
            <a:chExt cx="667" cy="477"/>
          </a:xfrm>
        </p:grpSpPr>
        <p:grpSp>
          <p:nvGrpSpPr>
            <p:cNvPr id="575510" name="Group 22"/>
            <p:cNvGrpSpPr>
              <a:grpSpLocks/>
            </p:cNvGrpSpPr>
            <p:nvPr/>
          </p:nvGrpSpPr>
          <p:grpSpPr bwMode="auto">
            <a:xfrm>
              <a:off x="4830" y="1752"/>
              <a:ext cx="667" cy="477"/>
              <a:chOff x="2949" y="196"/>
              <a:chExt cx="941" cy="598"/>
            </a:xfrm>
          </p:grpSpPr>
          <p:sp>
            <p:nvSpPr>
              <p:cNvPr id="575511" name="Oval 23"/>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512" name="Oval 24"/>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513" name="Oval 25"/>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514" name="Oval 26"/>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515" name="Oval 27"/>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516" name="Oval 28"/>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517" name="Oval 29"/>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518" name="Oval 30"/>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519" name="Freeform 31"/>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5520" name="Freeform 32"/>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5521" name="Freeform 33"/>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5522" name="Text Box 34"/>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3</a:t>
              </a:r>
            </a:p>
          </p:txBody>
        </p:sp>
      </p:grpSp>
      <p:grpSp>
        <p:nvGrpSpPr>
          <p:cNvPr id="575523" name="Group 35"/>
          <p:cNvGrpSpPr>
            <a:grpSpLocks/>
          </p:cNvGrpSpPr>
          <p:nvPr/>
        </p:nvGrpSpPr>
        <p:grpSpPr bwMode="auto">
          <a:xfrm>
            <a:off x="4531651" y="632386"/>
            <a:ext cx="1277805" cy="858837"/>
            <a:chOff x="4830" y="1752"/>
            <a:chExt cx="667" cy="477"/>
          </a:xfrm>
        </p:grpSpPr>
        <p:grpSp>
          <p:nvGrpSpPr>
            <p:cNvPr id="575524" name="Group 36"/>
            <p:cNvGrpSpPr>
              <a:grpSpLocks/>
            </p:cNvGrpSpPr>
            <p:nvPr/>
          </p:nvGrpSpPr>
          <p:grpSpPr bwMode="auto">
            <a:xfrm>
              <a:off x="4830" y="1752"/>
              <a:ext cx="667" cy="477"/>
              <a:chOff x="2949" y="196"/>
              <a:chExt cx="941" cy="598"/>
            </a:xfrm>
          </p:grpSpPr>
          <p:sp>
            <p:nvSpPr>
              <p:cNvPr id="575525" name="Oval 37"/>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526" name="Oval 38"/>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527" name="Oval 39"/>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528" name="Oval 40"/>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529" name="Oval 41"/>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530" name="Oval 42"/>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531" name="Oval 43"/>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532" name="Oval 44"/>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533" name="Freeform 4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5534" name="Freeform 4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5535" name="Freeform 4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5536" name="Text Box 48"/>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2</a:t>
              </a:r>
            </a:p>
          </p:txBody>
        </p:sp>
      </p:grpSp>
      <p:sp>
        <p:nvSpPr>
          <p:cNvPr id="575537" name="Text Box 49"/>
          <p:cNvSpPr txBox="1">
            <a:spLocks noChangeArrowheads="1"/>
          </p:cNvSpPr>
          <p:nvPr/>
        </p:nvSpPr>
        <p:spPr bwMode="auto">
          <a:xfrm>
            <a:off x="266568" y="305361"/>
            <a:ext cx="441146"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正</a:t>
            </a:r>
          </a:p>
          <a:p>
            <a:r>
              <a:rPr kumimoji="1" lang="zh-CN" altLang="en-US" sz="2000" b="1">
                <a:solidFill>
                  <a:srgbClr val="0000CC"/>
                </a:solidFill>
                <a:latin typeface="+mn-lt"/>
                <a:ea typeface="黑体" pitchFamily="2" charset="-122"/>
              </a:rPr>
              <a:t>常</a:t>
            </a:r>
          </a:p>
          <a:p>
            <a:r>
              <a:rPr kumimoji="1" lang="zh-CN" altLang="en-US" sz="2000" b="1">
                <a:solidFill>
                  <a:srgbClr val="0000CC"/>
                </a:solidFill>
                <a:latin typeface="+mn-lt"/>
                <a:ea typeface="黑体" pitchFamily="2" charset="-122"/>
              </a:rPr>
              <a:t>情</a:t>
            </a:r>
          </a:p>
          <a:p>
            <a:r>
              <a:rPr kumimoji="1" lang="zh-CN" altLang="en-US" sz="2000" b="1">
                <a:solidFill>
                  <a:srgbClr val="0000CC"/>
                </a:solidFill>
                <a:latin typeface="+mn-lt"/>
                <a:ea typeface="黑体" pitchFamily="2" charset="-122"/>
              </a:rPr>
              <a:t>况</a:t>
            </a:r>
          </a:p>
        </p:txBody>
      </p:sp>
      <p:grpSp>
        <p:nvGrpSpPr>
          <p:cNvPr id="575538" name="Group 50"/>
          <p:cNvGrpSpPr>
            <a:grpSpLocks/>
          </p:cNvGrpSpPr>
          <p:nvPr/>
        </p:nvGrpSpPr>
        <p:grpSpPr bwMode="auto">
          <a:xfrm>
            <a:off x="2436946" y="499036"/>
            <a:ext cx="1594246" cy="312737"/>
            <a:chOff x="1491" y="212"/>
            <a:chExt cx="853" cy="240"/>
          </a:xfrm>
        </p:grpSpPr>
        <p:sp>
          <p:nvSpPr>
            <p:cNvPr id="575539" name="AutoShape 51"/>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540" name="Rectangle 52"/>
            <p:cNvSpPr>
              <a:spLocks noChangeArrowheads="1"/>
            </p:cNvSpPr>
            <p:nvPr/>
          </p:nvSpPr>
          <p:spPr bwMode="auto">
            <a:xfrm>
              <a:off x="1491" y="212"/>
              <a:ext cx="632" cy="24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5541" name="Text Box 53"/>
          <p:cNvSpPr txBox="1">
            <a:spLocks noChangeArrowheads="1"/>
          </p:cNvSpPr>
          <p:nvPr/>
        </p:nvSpPr>
        <p:spPr bwMode="auto">
          <a:xfrm>
            <a:off x="2457583" y="573648"/>
            <a:ext cx="89319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itchFamily="2" charset="-122"/>
              </a:rPr>
              <a:t>1  1  </a:t>
            </a:r>
            <a:r>
              <a:rPr kumimoji="1" lang="en-US" altLang="zh-CN" sz="2000" b="1">
                <a:solidFill>
                  <a:srgbClr val="0000CC"/>
                </a:solidFill>
                <a:latin typeface="+mn-lt"/>
                <a:ea typeface="黑体" pitchFamily="2" charset="-122"/>
                <a:sym typeface="Symbol" pitchFamily="18" charset="2"/>
              </a:rPr>
              <a:t></a:t>
            </a:r>
            <a:endParaRPr kumimoji="1" lang="en-US" altLang="zh-CN" sz="2000" b="1" baseline="-25000">
              <a:solidFill>
                <a:srgbClr val="0000CC"/>
              </a:solidFill>
              <a:latin typeface="+mn-lt"/>
              <a:ea typeface="黑体" pitchFamily="2" charset="-122"/>
              <a:sym typeface="Symbol" pitchFamily="18" charset="2"/>
            </a:endParaRPr>
          </a:p>
        </p:txBody>
      </p:sp>
      <p:grpSp>
        <p:nvGrpSpPr>
          <p:cNvPr id="575542" name="Group 54"/>
          <p:cNvGrpSpPr>
            <a:grpSpLocks/>
          </p:cNvGrpSpPr>
          <p:nvPr/>
        </p:nvGrpSpPr>
        <p:grpSpPr bwMode="auto">
          <a:xfrm flipH="1">
            <a:off x="6045068" y="521261"/>
            <a:ext cx="1594246" cy="312737"/>
            <a:chOff x="1491" y="212"/>
            <a:chExt cx="853" cy="240"/>
          </a:xfrm>
        </p:grpSpPr>
        <p:sp>
          <p:nvSpPr>
            <p:cNvPr id="575543" name="AutoShape 55"/>
            <p:cNvSpPr>
              <a:spLocks noChangeArrowheads="1"/>
            </p:cNvSpPr>
            <p:nvPr/>
          </p:nvSpPr>
          <p:spPr bwMode="auto">
            <a:xfrm>
              <a:off x="2089" y="271"/>
              <a:ext cx="255" cy="122"/>
            </a:xfrm>
            <a:prstGeom prst="rightArrow">
              <a:avLst>
                <a:gd name="adj1" fmla="val 50000"/>
                <a:gd name="adj2" fmla="val 52254"/>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544" name="Rectangle 56"/>
            <p:cNvSpPr>
              <a:spLocks noChangeArrowheads="1"/>
            </p:cNvSpPr>
            <p:nvPr/>
          </p:nvSpPr>
          <p:spPr bwMode="auto">
            <a:xfrm>
              <a:off x="1491" y="212"/>
              <a:ext cx="632" cy="240"/>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5545" name="Text Box 57"/>
          <p:cNvSpPr txBox="1">
            <a:spLocks noChangeArrowheads="1"/>
          </p:cNvSpPr>
          <p:nvPr/>
        </p:nvSpPr>
        <p:spPr bwMode="auto">
          <a:xfrm>
            <a:off x="6468137" y="616511"/>
            <a:ext cx="103265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itchFamily="2" charset="-122"/>
              </a:rPr>
              <a:t>1  2  </a:t>
            </a:r>
            <a:r>
              <a:rPr kumimoji="1" lang="en-US" altLang="zh-CN" sz="2000" b="1">
                <a:solidFill>
                  <a:srgbClr val="0000CC"/>
                </a:solidFill>
                <a:latin typeface="+mn-lt"/>
                <a:ea typeface="黑体" pitchFamily="2" charset="-122"/>
                <a:sym typeface="Symbol" pitchFamily="18" charset="2"/>
              </a:rPr>
              <a:t>R</a:t>
            </a:r>
            <a:r>
              <a:rPr kumimoji="1" lang="en-US" altLang="zh-CN" sz="2000" b="1" baseline="-25000">
                <a:solidFill>
                  <a:srgbClr val="0000CC"/>
                </a:solidFill>
                <a:latin typeface="+mn-lt"/>
                <a:ea typeface="黑体" pitchFamily="2" charset="-122"/>
                <a:sym typeface="Symbol" pitchFamily="18" charset="2"/>
              </a:rPr>
              <a:t>1</a:t>
            </a:r>
          </a:p>
        </p:txBody>
      </p:sp>
      <p:sp>
        <p:nvSpPr>
          <p:cNvPr id="575546" name="Text Box 58"/>
          <p:cNvSpPr txBox="1">
            <a:spLocks noChangeArrowheads="1"/>
          </p:cNvSpPr>
          <p:nvPr/>
        </p:nvSpPr>
        <p:spPr bwMode="auto">
          <a:xfrm>
            <a:off x="1305323" y="3460938"/>
            <a:ext cx="66912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defRPr kumimoji="1" sz="2000" b="1">
                <a:solidFill>
                  <a:srgbClr val="0000CC"/>
                </a:solidFill>
                <a:latin typeface="+mn-lt"/>
                <a:ea typeface="黑体" pitchFamily="2" charset="-122"/>
              </a:defRPr>
            </a:lvl1pPr>
          </a:lstStyle>
          <a:p>
            <a:r>
              <a:rPr lang="en-US" altLang="zh-CN" sz="2400" dirty="0"/>
              <a:t>R2 </a:t>
            </a:r>
            <a:r>
              <a:rPr lang="zh-CN" altLang="en-US" sz="2400" dirty="0"/>
              <a:t>说：“我到网 </a:t>
            </a:r>
            <a:r>
              <a:rPr lang="en-US" altLang="zh-CN" sz="2400" dirty="0"/>
              <a:t>1 </a:t>
            </a:r>
            <a:r>
              <a:rPr lang="zh-CN" altLang="en-US" sz="2400" dirty="0"/>
              <a:t>的距离是 </a:t>
            </a:r>
            <a:r>
              <a:rPr lang="en-US" altLang="zh-CN" sz="2400" dirty="0"/>
              <a:t>2</a:t>
            </a:r>
            <a:r>
              <a:rPr lang="zh-CN" altLang="en-US" sz="2400" dirty="0"/>
              <a:t>，是经过 </a:t>
            </a:r>
            <a:r>
              <a:rPr lang="en-US" altLang="zh-CN" sz="2400" dirty="0"/>
              <a:t>R1</a:t>
            </a:r>
            <a:r>
              <a:rPr lang="zh-CN" altLang="en-US" sz="2400" dirty="0"/>
              <a:t>。”</a:t>
            </a:r>
          </a:p>
        </p:txBody>
      </p:sp>
      <p:sp>
        <p:nvSpPr>
          <p:cNvPr id="575547" name="AutoShape 59"/>
          <p:cNvSpPr>
            <a:spLocks noChangeArrowheads="1"/>
          </p:cNvSpPr>
          <p:nvPr/>
        </p:nvSpPr>
        <p:spPr bwMode="auto">
          <a:xfrm>
            <a:off x="2144582" y="1557338"/>
            <a:ext cx="3805898" cy="503510"/>
          </a:xfrm>
          <a:prstGeom prst="wedgeRoundRectCallout">
            <a:avLst>
              <a:gd name="adj1" fmla="val 66495"/>
              <a:gd name="adj2" fmla="val -218428"/>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b="1" dirty="0">
                <a:solidFill>
                  <a:srgbClr val="0000CC"/>
                </a:solidFill>
                <a:latin typeface="+mn-lt"/>
                <a:ea typeface="黑体" pitchFamily="2" charset="-122"/>
              </a:rPr>
              <a:t>“1”</a:t>
            </a:r>
            <a:r>
              <a:rPr lang="zh-CN" altLang="en-US" sz="2000" b="1" dirty="0">
                <a:solidFill>
                  <a:srgbClr val="0000CC"/>
                </a:solidFill>
                <a:latin typeface="+mn-lt"/>
                <a:ea typeface="黑体" pitchFamily="2" charset="-122"/>
              </a:rPr>
              <a:t>表示“从本路由器到网</a:t>
            </a:r>
            <a:r>
              <a:rPr lang="zh-CN" altLang="en-US" sz="1600" b="1" dirty="0">
                <a:solidFill>
                  <a:srgbClr val="0000CC"/>
                </a:solidFill>
                <a:latin typeface="+mn-lt"/>
                <a:ea typeface="黑体" pitchFamily="2" charset="-122"/>
              </a:rPr>
              <a:t> </a:t>
            </a:r>
            <a:r>
              <a:rPr lang="en-US" altLang="zh-CN" sz="2000" b="1" dirty="0">
                <a:solidFill>
                  <a:srgbClr val="0000CC"/>
                </a:solidFill>
                <a:latin typeface="+mn-lt"/>
                <a:ea typeface="黑体" pitchFamily="2" charset="-122"/>
              </a:rPr>
              <a:t>1”</a:t>
            </a:r>
          </a:p>
        </p:txBody>
      </p:sp>
      <p:sp>
        <p:nvSpPr>
          <p:cNvPr id="575548" name="AutoShape 60"/>
          <p:cNvSpPr>
            <a:spLocks noChangeArrowheads="1"/>
          </p:cNvSpPr>
          <p:nvPr/>
        </p:nvSpPr>
        <p:spPr bwMode="auto">
          <a:xfrm>
            <a:off x="4251326" y="2708276"/>
            <a:ext cx="3663156" cy="576707"/>
          </a:xfrm>
          <a:prstGeom prst="wedgeRoundRectCallout">
            <a:avLst>
              <a:gd name="adj1" fmla="val 22347"/>
              <a:gd name="adj2" fmla="val -405370"/>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b="1" dirty="0">
                <a:solidFill>
                  <a:srgbClr val="0000CC"/>
                </a:solidFill>
                <a:latin typeface="+mn-lt"/>
                <a:ea typeface="黑体" pitchFamily="2" charset="-122"/>
              </a:rPr>
              <a:t>“2”</a:t>
            </a:r>
            <a:r>
              <a:rPr lang="zh-CN" altLang="en-US" sz="2000" b="1" dirty="0">
                <a:solidFill>
                  <a:srgbClr val="0000CC"/>
                </a:solidFill>
                <a:latin typeface="+mn-lt"/>
                <a:ea typeface="黑体" pitchFamily="2" charset="-122"/>
              </a:rPr>
              <a:t>表示“距离是</a:t>
            </a:r>
            <a:r>
              <a:rPr lang="zh-CN" altLang="en-US" sz="1600" b="1" dirty="0">
                <a:solidFill>
                  <a:srgbClr val="0000CC"/>
                </a:solidFill>
                <a:latin typeface="+mn-lt"/>
                <a:ea typeface="黑体" pitchFamily="2" charset="-122"/>
              </a:rPr>
              <a:t> </a:t>
            </a:r>
            <a:r>
              <a:rPr lang="en-US" altLang="zh-CN" sz="2000" b="1" dirty="0">
                <a:solidFill>
                  <a:srgbClr val="0000CC"/>
                </a:solidFill>
                <a:latin typeface="+mn-lt"/>
                <a:ea typeface="黑体" pitchFamily="2" charset="-122"/>
              </a:rPr>
              <a:t>2”</a:t>
            </a:r>
          </a:p>
        </p:txBody>
      </p:sp>
      <p:sp>
        <p:nvSpPr>
          <p:cNvPr id="575549" name="AutoShape 61"/>
          <p:cNvSpPr>
            <a:spLocks noChangeArrowheads="1"/>
          </p:cNvSpPr>
          <p:nvPr/>
        </p:nvSpPr>
        <p:spPr bwMode="auto">
          <a:xfrm>
            <a:off x="7443557" y="1545869"/>
            <a:ext cx="2405987" cy="514979"/>
          </a:xfrm>
          <a:prstGeom prst="wedgeRoundRectCallout">
            <a:avLst>
              <a:gd name="adj1" fmla="val -52257"/>
              <a:gd name="adj2" fmla="val -199281"/>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b="1" dirty="0">
                <a:solidFill>
                  <a:srgbClr val="0000CC"/>
                </a:solidFill>
                <a:latin typeface="+mn-lt"/>
                <a:ea typeface="黑体" pitchFamily="2" charset="-122"/>
              </a:rPr>
              <a:t>“</a:t>
            </a:r>
            <a:r>
              <a:rPr lang="en-US" altLang="zh-CN" sz="2000" b="1" dirty="0">
                <a:solidFill>
                  <a:srgbClr val="0000CC"/>
                </a:solidFill>
                <a:latin typeface="+mn-lt"/>
                <a:ea typeface="黑体" pitchFamily="2" charset="-122"/>
                <a:sym typeface="Symbol" pitchFamily="18" charset="2"/>
              </a:rPr>
              <a:t>R</a:t>
            </a:r>
            <a:r>
              <a:rPr lang="en-US" altLang="zh-CN" sz="2000" b="1" baseline="-25000" dirty="0">
                <a:solidFill>
                  <a:srgbClr val="0000CC"/>
                </a:solidFill>
                <a:latin typeface="+mn-lt"/>
                <a:ea typeface="黑体" pitchFamily="2" charset="-122"/>
                <a:sym typeface="Symbol" pitchFamily="18" charset="2"/>
              </a:rPr>
              <a:t>1</a:t>
            </a:r>
            <a:r>
              <a:rPr lang="en-US" altLang="zh-CN" sz="2000" b="1" dirty="0">
                <a:solidFill>
                  <a:srgbClr val="0000CC"/>
                </a:solidFill>
                <a:latin typeface="+mn-lt"/>
                <a:ea typeface="黑体" pitchFamily="2" charset="-122"/>
              </a:rPr>
              <a:t>”</a:t>
            </a:r>
            <a:r>
              <a:rPr lang="zh-CN" altLang="en-US" sz="2000" b="1" dirty="0">
                <a:solidFill>
                  <a:srgbClr val="0000CC"/>
                </a:solidFill>
                <a:latin typeface="+mn-lt"/>
                <a:ea typeface="黑体" pitchFamily="2" charset="-122"/>
              </a:rPr>
              <a:t>表示经过 </a:t>
            </a:r>
            <a:r>
              <a:rPr lang="en-US" altLang="zh-CN" sz="2000" b="1" dirty="0">
                <a:solidFill>
                  <a:srgbClr val="0000CC"/>
                </a:solidFill>
                <a:latin typeface="+mn-lt"/>
                <a:ea typeface="黑体" pitchFamily="2" charset="-122"/>
              </a:rPr>
              <a:t>R</a:t>
            </a:r>
            <a:r>
              <a:rPr lang="en-US" altLang="zh-CN" sz="2000" b="1" baseline="-25000" dirty="0">
                <a:solidFill>
                  <a:srgbClr val="0000CC"/>
                </a:solidFill>
                <a:latin typeface="+mn-lt"/>
                <a:ea typeface="黑体" pitchFamily="2" charset="-122"/>
              </a:rPr>
              <a:t>1</a:t>
            </a:r>
          </a:p>
        </p:txBody>
      </p:sp>
    </p:spTree>
    <p:extLst>
      <p:ext uri="{BB962C8B-B14F-4D97-AF65-F5344CB8AC3E}">
        <p14:creationId xmlns:p14="http://schemas.microsoft.com/office/powerpoint/2010/main" val="29131541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755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554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554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55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546" grpId="0"/>
      <p:bldP spid="575547" grpId="0" animBg="1"/>
      <p:bldP spid="575548" grpId="0" animBg="1"/>
      <p:bldP spid="57554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Line 2"/>
          <p:cNvSpPr>
            <a:spLocks noChangeShapeType="1"/>
          </p:cNvSpPr>
          <p:nvPr/>
        </p:nvSpPr>
        <p:spPr bwMode="auto">
          <a:xfrm>
            <a:off x="1785144" y="1064185"/>
            <a:ext cx="70115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576515"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3580" y="908611"/>
            <a:ext cx="78938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76516" name="Text Box 4"/>
          <p:cNvSpPr txBox="1">
            <a:spLocks noChangeArrowheads="1"/>
          </p:cNvSpPr>
          <p:nvPr/>
        </p:nvSpPr>
        <p:spPr bwMode="auto">
          <a:xfrm>
            <a:off x="6944519" y="115784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2</a:t>
            </a:r>
            <a:endParaRPr kumimoji="1" lang="en-US" altLang="zh-CN" sz="2000" b="1">
              <a:solidFill>
                <a:srgbClr val="0000CC"/>
              </a:solidFill>
              <a:latin typeface="+mn-lt"/>
              <a:ea typeface="黑体" pitchFamily="2" charset="-122"/>
            </a:endParaRPr>
          </a:p>
        </p:txBody>
      </p:sp>
      <p:sp>
        <p:nvSpPr>
          <p:cNvPr id="576517" name="Text Box 5"/>
          <p:cNvSpPr txBox="1">
            <a:spLocks noChangeArrowheads="1"/>
          </p:cNvSpPr>
          <p:nvPr/>
        </p:nvSpPr>
        <p:spPr bwMode="auto">
          <a:xfrm>
            <a:off x="3047471" y="115784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1</a:t>
            </a:r>
            <a:endParaRPr kumimoji="1" lang="en-US" altLang="zh-CN" sz="2000" b="1">
              <a:solidFill>
                <a:srgbClr val="0000CC"/>
              </a:solidFill>
              <a:latin typeface="+mn-lt"/>
              <a:ea typeface="黑体" pitchFamily="2" charset="-122"/>
            </a:endParaRPr>
          </a:p>
        </p:txBody>
      </p:sp>
      <p:pic>
        <p:nvPicPr>
          <p:cNvPr id="576518"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8908" y="908611"/>
            <a:ext cx="791104"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576519" name="Group 7"/>
          <p:cNvGrpSpPr>
            <a:grpSpLocks/>
          </p:cNvGrpSpPr>
          <p:nvPr/>
        </p:nvGrpSpPr>
        <p:grpSpPr bwMode="auto">
          <a:xfrm>
            <a:off x="768747" y="632386"/>
            <a:ext cx="1277805" cy="858837"/>
            <a:chOff x="4830" y="1752"/>
            <a:chExt cx="667" cy="477"/>
          </a:xfrm>
        </p:grpSpPr>
        <p:grpSp>
          <p:nvGrpSpPr>
            <p:cNvPr id="576520" name="Group 8"/>
            <p:cNvGrpSpPr>
              <a:grpSpLocks/>
            </p:cNvGrpSpPr>
            <p:nvPr/>
          </p:nvGrpSpPr>
          <p:grpSpPr bwMode="auto">
            <a:xfrm>
              <a:off x="4830" y="1752"/>
              <a:ext cx="667" cy="477"/>
              <a:chOff x="2949" y="196"/>
              <a:chExt cx="941" cy="598"/>
            </a:xfrm>
          </p:grpSpPr>
          <p:sp>
            <p:nvSpPr>
              <p:cNvPr id="576521" name="Oval 9"/>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22" name="Oval 10"/>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23" name="Oval 11"/>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24" name="Oval 12"/>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25" name="Oval 13"/>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26" name="Oval 14"/>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27" name="Oval 15"/>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28" name="Oval 16"/>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29" name="Freeform 1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6530" name="Freeform 1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6531" name="Freeform 1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6532" name="Text Box 20"/>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1</a:t>
              </a:r>
            </a:p>
          </p:txBody>
        </p:sp>
      </p:grpSp>
      <p:grpSp>
        <p:nvGrpSpPr>
          <p:cNvPr id="576533" name="Group 21"/>
          <p:cNvGrpSpPr>
            <a:grpSpLocks/>
          </p:cNvGrpSpPr>
          <p:nvPr/>
        </p:nvGrpSpPr>
        <p:grpSpPr bwMode="auto">
          <a:xfrm>
            <a:off x="8356468" y="632386"/>
            <a:ext cx="1277805" cy="858837"/>
            <a:chOff x="4830" y="1752"/>
            <a:chExt cx="667" cy="477"/>
          </a:xfrm>
        </p:grpSpPr>
        <p:grpSp>
          <p:nvGrpSpPr>
            <p:cNvPr id="576534" name="Group 22"/>
            <p:cNvGrpSpPr>
              <a:grpSpLocks/>
            </p:cNvGrpSpPr>
            <p:nvPr/>
          </p:nvGrpSpPr>
          <p:grpSpPr bwMode="auto">
            <a:xfrm>
              <a:off x="4830" y="1752"/>
              <a:ext cx="667" cy="477"/>
              <a:chOff x="2949" y="196"/>
              <a:chExt cx="941" cy="598"/>
            </a:xfrm>
          </p:grpSpPr>
          <p:sp>
            <p:nvSpPr>
              <p:cNvPr id="576535" name="Oval 23"/>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36" name="Oval 24"/>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37" name="Oval 25"/>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38" name="Oval 26"/>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39" name="Oval 27"/>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40" name="Oval 28"/>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41" name="Oval 29"/>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42" name="Oval 30"/>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43" name="Freeform 31"/>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6544" name="Freeform 32"/>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6545" name="Freeform 33"/>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6546" name="Text Box 34"/>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3</a:t>
              </a:r>
            </a:p>
          </p:txBody>
        </p:sp>
      </p:grpSp>
      <p:grpSp>
        <p:nvGrpSpPr>
          <p:cNvPr id="576547" name="Group 35"/>
          <p:cNvGrpSpPr>
            <a:grpSpLocks/>
          </p:cNvGrpSpPr>
          <p:nvPr/>
        </p:nvGrpSpPr>
        <p:grpSpPr bwMode="auto">
          <a:xfrm>
            <a:off x="4531651" y="632386"/>
            <a:ext cx="1277805" cy="858837"/>
            <a:chOff x="4830" y="1752"/>
            <a:chExt cx="667" cy="477"/>
          </a:xfrm>
        </p:grpSpPr>
        <p:grpSp>
          <p:nvGrpSpPr>
            <p:cNvPr id="576548" name="Group 36"/>
            <p:cNvGrpSpPr>
              <a:grpSpLocks/>
            </p:cNvGrpSpPr>
            <p:nvPr/>
          </p:nvGrpSpPr>
          <p:grpSpPr bwMode="auto">
            <a:xfrm>
              <a:off x="4830" y="1752"/>
              <a:ext cx="667" cy="477"/>
              <a:chOff x="2949" y="196"/>
              <a:chExt cx="941" cy="598"/>
            </a:xfrm>
          </p:grpSpPr>
          <p:sp>
            <p:nvSpPr>
              <p:cNvPr id="576549" name="Oval 37"/>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50" name="Oval 38"/>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51" name="Oval 39"/>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52" name="Oval 40"/>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53" name="Oval 41"/>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54" name="Oval 42"/>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55" name="Oval 43"/>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56" name="Oval 44"/>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57" name="Freeform 4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6558" name="Freeform 4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6559" name="Freeform 4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6560" name="Text Box 48"/>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2</a:t>
              </a:r>
            </a:p>
          </p:txBody>
        </p:sp>
      </p:grpSp>
      <p:grpSp>
        <p:nvGrpSpPr>
          <p:cNvPr id="576561" name="Group 49"/>
          <p:cNvGrpSpPr>
            <a:grpSpLocks/>
          </p:cNvGrpSpPr>
          <p:nvPr/>
        </p:nvGrpSpPr>
        <p:grpSpPr bwMode="auto">
          <a:xfrm>
            <a:off x="612246" y="1928419"/>
            <a:ext cx="9022027" cy="1522412"/>
            <a:chOff x="356" y="1253"/>
            <a:chExt cx="5246" cy="959"/>
          </a:xfrm>
        </p:grpSpPr>
        <p:sp>
          <p:nvSpPr>
            <p:cNvPr id="576562" name="Line 50"/>
            <p:cNvSpPr>
              <a:spLocks noChangeShapeType="1"/>
            </p:cNvSpPr>
            <p:nvPr/>
          </p:nvSpPr>
          <p:spPr bwMode="auto">
            <a:xfrm>
              <a:off x="1038" y="1581"/>
              <a:ext cx="407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576563" name="Picture 5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6" y="1484"/>
              <a:ext cx="459"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76564" name="Text Box 52"/>
            <p:cNvSpPr txBox="1">
              <a:spLocks noChangeArrowheads="1"/>
            </p:cNvSpPr>
            <p:nvPr/>
          </p:nvSpPr>
          <p:spPr bwMode="auto">
            <a:xfrm>
              <a:off x="4038" y="1640"/>
              <a:ext cx="27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2</a:t>
              </a:r>
              <a:endParaRPr kumimoji="1" lang="en-US" altLang="zh-CN" sz="2000" b="1">
                <a:solidFill>
                  <a:srgbClr val="0000CC"/>
                </a:solidFill>
                <a:latin typeface="+mn-lt"/>
                <a:ea typeface="黑体" pitchFamily="2" charset="-122"/>
              </a:endParaRPr>
            </a:p>
          </p:txBody>
        </p:sp>
        <p:sp>
          <p:nvSpPr>
            <p:cNvPr id="576565" name="Text Box 53"/>
            <p:cNvSpPr txBox="1">
              <a:spLocks noChangeArrowheads="1"/>
            </p:cNvSpPr>
            <p:nvPr/>
          </p:nvSpPr>
          <p:spPr bwMode="auto">
            <a:xfrm>
              <a:off x="1772" y="1640"/>
              <a:ext cx="27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1</a:t>
              </a:r>
              <a:endParaRPr kumimoji="1" lang="en-US" altLang="zh-CN" sz="2000" b="1">
                <a:solidFill>
                  <a:srgbClr val="0000CC"/>
                </a:solidFill>
                <a:latin typeface="+mn-lt"/>
                <a:ea typeface="黑体" pitchFamily="2" charset="-122"/>
              </a:endParaRPr>
            </a:p>
          </p:txBody>
        </p:sp>
        <p:pic>
          <p:nvPicPr>
            <p:cNvPr id="576566" name="Picture 5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01" y="1484"/>
              <a:ext cx="460"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576567" name="Group 55"/>
            <p:cNvGrpSpPr>
              <a:grpSpLocks/>
            </p:cNvGrpSpPr>
            <p:nvPr/>
          </p:nvGrpSpPr>
          <p:grpSpPr bwMode="auto">
            <a:xfrm>
              <a:off x="447" y="1309"/>
              <a:ext cx="743" cy="541"/>
              <a:chOff x="4830" y="1752"/>
              <a:chExt cx="667" cy="477"/>
            </a:xfrm>
          </p:grpSpPr>
          <p:grpSp>
            <p:nvGrpSpPr>
              <p:cNvPr id="576568" name="Group 56"/>
              <p:cNvGrpSpPr>
                <a:grpSpLocks/>
              </p:cNvGrpSpPr>
              <p:nvPr/>
            </p:nvGrpSpPr>
            <p:grpSpPr bwMode="auto">
              <a:xfrm>
                <a:off x="4830" y="1752"/>
                <a:ext cx="667" cy="477"/>
                <a:chOff x="2949" y="196"/>
                <a:chExt cx="941" cy="598"/>
              </a:xfrm>
            </p:grpSpPr>
            <p:sp>
              <p:nvSpPr>
                <p:cNvPr id="576569" name="Oval 57"/>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70" name="Oval 58"/>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71" name="Oval 59"/>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72" name="Oval 60"/>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73" name="Oval 61"/>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74" name="Oval 62"/>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75" name="Oval 63"/>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76" name="Oval 64"/>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77" name="Freeform 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6578" name="Freeform 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6579" name="Freeform 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6580" name="Text Box 68"/>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1</a:t>
                </a:r>
              </a:p>
            </p:txBody>
          </p:sp>
        </p:grpSp>
        <p:grpSp>
          <p:nvGrpSpPr>
            <p:cNvPr id="576581" name="Group 69"/>
            <p:cNvGrpSpPr>
              <a:grpSpLocks/>
            </p:cNvGrpSpPr>
            <p:nvPr/>
          </p:nvGrpSpPr>
          <p:grpSpPr bwMode="auto">
            <a:xfrm>
              <a:off x="4859" y="1309"/>
              <a:ext cx="743" cy="541"/>
              <a:chOff x="4830" y="1752"/>
              <a:chExt cx="667" cy="477"/>
            </a:xfrm>
          </p:grpSpPr>
          <p:grpSp>
            <p:nvGrpSpPr>
              <p:cNvPr id="576582" name="Group 70"/>
              <p:cNvGrpSpPr>
                <a:grpSpLocks/>
              </p:cNvGrpSpPr>
              <p:nvPr/>
            </p:nvGrpSpPr>
            <p:grpSpPr bwMode="auto">
              <a:xfrm>
                <a:off x="4830" y="1752"/>
                <a:ext cx="667" cy="477"/>
                <a:chOff x="2949" y="196"/>
                <a:chExt cx="941" cy="598"/>
              </a:xfrm>
            </p:grpSpPr>
            <p:sp>
              <p:nvSpPr>
                <p:cNvPr id="576583" name="Oval 71"/>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84" name="Oval 72"/>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85" name="Oval 73"/>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86" name="Oval 74"/>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87" name="Oval 75"/>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88" name="Oval 76"/>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89" name="Oval 77"/>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90" name="Oval 78"/>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91" name="Freeform 7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6592" name="Freeform 8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6593" name="Freeform 8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6594" name="Text Box 82"/>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3</a:t>
                </a:r>
              </a:p>
            </p:txBody>
          </p:sp>
        </p:grpSp>
        <p:grpSp>
          <p:nvGrpSpPr>
            <p:cNvPr id="576595" name="Group 83"/>
            <p:cNvGrpSpPr>
              <a:grpSpLocks/>
            </p:cNvGrpSpPr>
            <p:nvPr/>
          </p:nvGrpSpPr>
          <p:grpSpPr bwMode="auto">
            <a:xfrm>
              <a:off x="2635" y="1309"/>
              <a:ext cx="743" cy="541"/>
              <a:chOff x="4830" y="1752"/>
              <a:chExt cx="667" cy="477"/>
            </a:xfrm>
          </p:grpSpPr>
          <p:grpSp>
            <p:nvGrpSpPr>
              <p:cNvPr id="576596" name="Group 84"/>
              <p:cNvGrpSpPr>
                <a:grpSpLocks/>
              </p:cNvGrpSpPr>
              <p:nvPr/>
            </p:nvGrpSpPr>
            <p:grpSpPr bwMode="auto">
              <a:xfrm>
                <a:off x="4830" y="1752"/>
                <a:ext cx="667" cy="477"/>
                <a:chOff x="2949" y="196"/>
                <a:chExt cx="941" cy="598"/>
              </a:xfrm>
            </p:grpSpPr>
            <p:sp>
              <p:nvSpPr>
                <p:cNvPr id="576597" name="Oval 85"/>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98" name="Oval 86"/>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99" name="Oval 87"/>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600" name="Oval 88"/>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601" name="Oval 89"/>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602" name="Oval 90"/>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603" name="Oval 91"/>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604" name="Oval 92"/>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605" name="Freeform 9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6606" name="Freeform 9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6607" name="Freeform 9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6608" name="Text Box 96"/>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2</a:t>
                </a:r>
              </a:p>
            </p:txBody>
          </p:sp>
        </p:grpSp>
        <p:grpSp>
          <p:nvGrpSpPr>
            <p:cNvPr id="576609" name="Group 97"/>
            <p:cNvGrpSpPr>
              <a:grpSpLocks/>
            </p:cNvGrpSpPr>
            <p:nvPr/>
          </p:nvGrpSpPr>
          <p:grpSpPr bwMode="auto">
            <a:xfrm>
              <a:off x="434" y="1253"/>
              <a:ext cx="755" cy="612"/>
              <a:chOff x="434" y="1298"/>
              <a:chExt cx="755" cy="612"/>
            </a:xfrm>
          </p:grpSpPr>
          <p:sp>
            <p:nvSpPr>
              <p:cNvPr id="576610" name="Line 98"/>
              <p:cNvSpPr>
                <a:spLocks noChangeShapeType="1"/>
              </p:cNvSpPr>
              <p:nvPr/>
            </p:nvSpPr>
            <p:spPr bwMode="auto">
              <a:xfrm>
                <a:off x="434" y="1298"/>
                <a:ext cx="755" cy="612"/>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6611" name="Line 99"/>
              <p:cNvSpPr>
                <a:spLocks noChangeShapeType="1"/>
              </p:cNvSpPr>
              <p:nvPr/>
            </p:nvSpPr>
            <p:spPr bwMode="auto">
              <a:xfrm flipH="1">
                <a:off x="434" y="1298"/>
                <a:ext cx="755" cy="612"/>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6612" name="Text Box 100"/>
            <p:cNvSpPr txBox="1">
              <a:spLocks noChangeArrowheads="1"/>
            </p:cNvSpPr>
            <p:nvPr/>
          </p:nvSpPr>
          <p:spPr bwMode="auto">
            <a:xfrm>
              <a:off x="356" y="1979"/>
              <a:ext cx="97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2000" b="1">
                  <a:solidFill>
                    <a:srgbClr val="0000CC"/>
                  </a:solidFill>
                  <a:latin typeface="+mn-lt"/>
                  <a:ea typeface="黑体" pitchFamily="2" charset="-122"/>
                </a:rPr>
                <a:t>网</a:t>
              </a:r>
              <a:r>
                <a:rPr kumimoji="1" lang="zh-CN" altLang="en-US" sz="10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1</a:t>
              </a:r>
              <a:r>
                <a:rPr kumimoji="1" lang="zh-CN" altLang="en-US" sz="2000" b="1">
                  <a:solidFill>
                    <a:srgbClr val="0000CC"/>
                  </a:solidFill>
                  <a:latin typeface="+mn-lt"/>
                  <a:ea typeface="黑体" pitchFamily="2" charset="-122"/>
                </a:rPr>
                <a:t>出了故障</a:t>
              </a:r>
            </a:p>
          </p:txBody>
        </p:sp>
      </p:grpSp>
      <p:sp>
        <p:nvSpPr>
          <p:cNvPr id="576613" name="Text Box 101"/>
          <p:cNvSpPr txBox="1">
            <a:spLocks noChangeArrowheads="1"/>
          </p:cNvSpPr>
          <p:nvPr/>
        </p:nvSpPr>
        <p:spPr bwMode="auto">
          <a:xfrm>
            <a:off x="266568" y="305361"/>
            <a:ext cx="441146"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正</a:t>
            </a:r>
          </a:p>
          <a:p>
            <a:r>
              <a:rPr kumimoji="1" lang="zh-CN" altLang="en-US" sz="2000" b="1">
                <a:solidFill>
                  <a:srgbClr val="0000CC"/>
                </a:solidFill>
                <a:latin typeface="+mn-lt"/>
                <a:ea typeface="黑体" pitchFamily="2" charset="-122"/>
              </a:rPr>
              <a:t>常</a:t>
            </a:r>
          </a:p>
          <a:p>
            <a:r>
              <a:rPr kumimoji="1" lang="zh-CN" altLang="en-US" sz="2000" b="1">
                <a:solidFill>
                  <a:srgbClr val="0000CC"/>
                </a:solidFill>
                <a:latin typeface="+mn-lt"/>
                <a:ea typeface="黑体" pitchFamily="2" charset="-122"/>
              </a:rPr>
              <a:t>情</a:t>
            </a:r>
          </a:p>
          <a:p>
            <a:r>
              <a:rPr kumimoji="1" lang="zh-CN" altLang="en-US" sz="2000" b="1">
                <a:solidFill>
                  <a:srgbClr val="0000CC"/>
                </a:solidFill>
                <a:latin typeface="+mn-lt"/>
                <a:ea typeface="黑体" pitchFamily="2" charset="-122"/>
              </a:rPr>
              <a:t>况</a:t>
            </a:r>
          </a:p>
        </p:txBody>
      </p:sp>
      <p:grpSp>
        <p:nvGrpSpPr>
          <p:cNvPr id="576614" name="Group 102"/>
          <p:cNvGrpSpPr>
            <a:grpSpLocks/>
          </p:cNvGrpSpPr>
          <p:nvPr/>
        </p:nvGrpSpPr>
        <p:grpSpPr bwMode="auto">
          <a:xfrm>
            <a:off x="2436946" y="499036"/>
            <a:ext cx="1594246" cy="312737"/>
            <a:chOff x="1491" y="212"/>
            <a:chExt cx="853" cy="240"/>
          </a:xfrm>
        </p:grpSpPr>
        <p:sp>
          <p:nvSpPr>
            <p:cNvPr id="576615" name="AutoShape 103"/>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616" name="Rectangle 104"/>
            <p:cNvSpPr>
              <a:spLocks noChangeArrowheads="1"/>
            </p:cNvSpPr>
            <p:nvPr/>
          </p:nvSpPr>
          <p:spPr bwMode="auto">
            <a:xfrm>
              <a:off x="1491" y="212"/>
              <a:ext cx="632" cy="24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6617" name="Text Box 105"/>
          <p:cNvSpPr txBox="1">
            <a:spLocks noChangeArrowheads="1"/>
          </p:cNvSpPr>
          <p:nvPr/>
        </p:nvSpPr>
        <p:spPr bwMode="auto">
          <a:xfrm>
            <a:off x="2457583" y="573648"/>
            <a:ext cx="89319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itchFamily="2" charset="-122"/>
              </a:rPr>
              <a:t>1  1  </a:t>
            </a:r>
            <a:r>
              <a:rPr kumimoji="1" lang="en-US" altLang="zh-CN" sz="2000" b="1">
                <a:solidFill>
                  <a:srgbClr val="0000CC"/>
                </a:solidFill>
                <a:latin typeface="+mn-lt"/>
                <a:ea typeface="黑体" pitchFamily="2" charset="-122"/>
                <a:sym typeface="Symbol" pitchFamily="18" charset="2"/>
              </a:rPr>
              <a:t></a:t>
            </a:r>
            <a:endParaRPr kumimoji="1" lang="en-US" altLang="zh-CN" sz="2000" b="1" baseline="-25000">
              <a:solidFill>
                <a:srgbClr val="0000CC"/>
              </a:solidFill>
              <a:latin typeface="+mn-lt"/>
              <a:ea typeface="黑体" pitchFamily="2" charset="-122"/>
              <a:sym typeface="Symbol" pitchFamily="18" charset="2"/>
            </a:endParaRPr>
          </a:p>
        </p:txBody>
      </p:sp>
      <p:grpSp>
        <p:nvGrpSpPr>
          <p:cNvPr id="576618" name="Group 106"/>
          <p:cNvGrpSpPr>
            <a:grpSpLocks/>
          </p:cNvGrpSpPr>
          <p:nvPr/>
        </p:nvGrpSpPr>
        <p:grpSpPr bwMode="auto">
          <a:xfrm>
            <a:off x="2693194" y="3152380"/>
            <a:ext cx="1633802" cy="312738"/>
            <a:chOff x="1566" y="2024"/>
            <a:chExt cx="950" cy="197"/>
          </a:xfrm>
        </p:grpSpPr>
        <p:grpSp>
          <p:nvGrpSpPr>
            <p:cNvPr id="576619" name="Group 107"/>
            <p:cNvGrpSpPr>
              <a:grpSpLocks/>
            </p:cNvGrpSpPr>
            <p:nvPr/>
          </p:nvGrpSpPr>
          <p:grpSpPr bwMode="auto">
            <a:xfrm>
              <a:off x="1589" y="2024"/>
              <a:ext cx="927" cy="197"/>
              <a:chOff x="1491" y="212"/>
              <a:chExt cx="853" cy="240"/>
            </a:xfrm>
          </p:grpSpPr>
          <p:sp>
            <p:nvSpPr>
              <p:cNvPr id="576620" name="AutoShape 108"/>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621" name="Rectangle 109"/>
              <p:cNvSpPr>
                <a:spLocks noChangeArrowheads="1"/>
              </p:cNvSpPr>
              <p:nvPr/>
            </p:nvSpPr>
            <p:spPr bwMode="auto">
              <a:xfrm>
                <a:off x="1491" y="212"/>
                <a:ext cx="632" cy="24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6622" name="Text Box 110"/>
            <p:cNvSpPr txBox="1">
              <a:spLocks noChangeArrowheads="1"/>
            </p:cNvSpPr>
            <p:nvPr/>
          </p:nvSpPr>
          <p:spPr bwMode="auto">
            <a:xfrm>
              <a:off x="1566" y="2066"/>
              <a:ext cx="602"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itchFamily="2" charset="-122"/>
                </a:rPr>
                <a:t>1  16  </a:t>
              </a:r>
              <a:r>
                <a:rPr kumimoji="1" lang="en-US" altLang="zh-CN" sz="2000" b="1">
                  <a:solidFill>
                    <a:srgbClr val="0000CC"/>
                  </a:solidFill>
                  <a:latin typeface="+mn-lt"/>
                  <a:ea typeface="黑体" pitchFamily="2" charset="-122"/>
                  <a:sym typeface="Symbol" pitchFamily="18" charset="2"/>
                </a:rPr>
                <a:t></a:t>
              </a:r>
              <a:endParaRPr kumimoji="1" lang="en-US" altLang="zh-CN" sz="2000" b="1" baseline="-25000">
                <a:solidFill>
                  <a:srgbClr val="0000CC"/>
                </a:solidFill>
                <a:latin typeface="+mn-lt"/>
                <a:ea typeface="黑体" pitchFamily="2" charset="-122"/>
                <a:sym typeface="Symbol" pitchFamily="18" charset="2"/>
              </a:endParaRPr>
            </a:p>
          </p:txBody>
        </p:sp>
      </p:grpSp>
      <p:grpSp>
        <p:nvGrpSpPr>
          <p:cNvPr id="576623" name="Group 111"/>
          <p:cNvGrpSpPr>
            <a:grpSpLocks/>
          </p:cNvGrpSpPr>
          <p:nvPr/>
        </p:nvGrpSpPr>
        <p:grpSpPr bwMode="auto">
          <a:xfrm flipH="1">
            <a:off x="6045068" y="521261"/>
            <a:ext cx="1594246" cy="312737"/>
            <a:chOff x="1491" y="212"/>
            <a:chExt cx="853" cy="240"/>
          </a:xfrm>
        </p:grpSpPr>
        <p:sp>
          <p:nvSpPr>
            <p:cNvPr id="576624" name="AutoShape 112"/>
            <p:cNvSpPr>
              <a:spLocks noChangeArrowheads="1"/>
            </p:cNvSpPr>
            <p:nvPr/>
          </p:nvSpPr>
          <p:spPr bwMode="auto">
            <a:xfrm>
              <a:off x="2089" y="271"/>
              <a:ext cx="255" cy="122"/>
            </a:xfrm>
            <a:prstGeom prst="rightArrow">
              <a:avLst>
                <a:gd name="adj1" fmla="val 50000"/>
                <a:gd name="adj2" fmla="val 52254"/>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625" name="Rectangle 113"/>
            <p:cNvSpPr>
              <a:spLocks noChangeArrowheads="1"/>
            </p:cNvSpPr>
            <p:nvPr/>
          </p:nvSpPr>
          <p:spPr bwMode="auto">
            <a:xfrm>
              <a:off x="1491" y="212"/>
              <a:ext cx="632" cy="240"/>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6626" name="Text Box 114"/>
          <p:cNvSpPr txBox="1">
            <a:spLocks noChangeArrowheads="1"/>
          </p:cNvSpPr>
          <p:nvPr/>
        </p:nvSpPr>
        <p:spPr bwMode="auto">
          <a:xfrm>
            <a:off x="6468137" y="616511"/>
            <a:ext cx="103265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itchFamily="2" charset="-122"/>
              </a:rPr>
              <a:t>1  2  </a:t>
            </a:r>
            <a:r>
              <a:rPr kumimoji="1" lang="en-US" altLang="zh-CN" sz="2000" b="1">
                <a:solidFill>
                  <a:srgbClr val="0000CC"/>
                </a:solidFill>
                <a:latin typeface="+mn-lt"/>
                <a:ea typeface="黑体" pitchFamily="2" charset="-122"/>
                <a:sym typeface="Symbol" pitchFamily="18" charset="2"/>
              </a:rPr>
              <a:t>R</a:t>
            </a:r>
            <a:r>
              <a:rPr kumimoji="1" lang="en-US" altLang="zh-CN" sz="2000" b="1" baseline="-25000">
                <a:solidFill>
                  <a:srgbClr val="0000CC"/>
                </a:solidFill>
                <a:latin typeface="+mn-lt"/>
                <a:ea typeface="黑体" pitchFamily="2" charset="-122"/>
                <a:sym typeface="Symbol" pitchFamily="18" charset="2"/>
              </a:rPr>
              <a:t>1</a:t>
            </a:r>
          </a:p>
        </p:txBody>
      </p:sp>
      <p:grpSp>
        <p:nvGrpSpPr>
          <p:cNvPr id="576627" name="Group 115"/>
          <p:cNvGrpSpPr>
            <a:grpSpLocks/>
          </p:cNvGrpSpPr>
          <p:nvPr/>
        </p:nvGrpSpPr>
        <p:grpSpPr bwMode="auto">
          <a:xfrm>
            <a:off x="6045068" y="3099999"/>
            <a:ext cx="1594246" cy="341313"/>
            <a:chOff x="3515" y="1991"/>
            <a:chExt cx="927" cy="215"/>
          </a:xfrm>
        </p:grpSpPr>
        <p:grpSp>
          <p:nvGrpSpPr>
            <p:cNvPr id="576628" name="Group 116"/>
            <p:cNvGrpSpPr>
              <a:grpSpLocks/>
            </p:cNvGrpSpPr>
            <p:nvPr/>
          </p:nvGrpSpPr>
          <p:grpSpPr bwMode="auto">
            <a:xfrm flipH="1">
              <a:off x="3515" y="1991"/>
              <a:ext cx="927" cy="197"/>
              <a:chOff x="1491" y="212"/>
              <a:chExt cx="853" cy="240"/>
            </a:xfrm>
          </p:grpSpPr>
          <p:sp>
            <p:nvSpPr>
              <p:cNvPr id="576629" name="AutoShape 117"/>
              <p:cNvSpPr>
                <a:spLocks noChangeArrowheads="1"/>
              </p:cNvSpPr>
              <p:nvPr/>
            </p:nvSpPr>
            <p:spPr bwMode="auto">
              <a:xfrm>
                <a:off x="2089" y="271"/>
                <a:ext cx="255" cy="122"/>
              </a:xfrm>
              <a:prstGeom prst="rightArrow">
                <a:avLst>
                  <a:gd name="adj1" fmla="val 50000"/>
                  <a:gd name="adj2" fmla="val 52254"/>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630" name="Rectangle 118"/>
              <p:cNvSpPr>
                <a:spLocks noChangeArrowheads="1"/>
              </p:cNvSpPr>
              <p:nvPr/>
            </p:nvSpPr>
            <p:spPr bwMode="auto">
              <a:xfrm>
                <a:off x="1491" y="212"/>
                <a:ext cx="632" cy="240"/>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6631" name="Text Box 119"/>
            <p:cNvSpPr txBox="1">
              <a:spLocks noChangeArrowheads="1"/>
            </p:cNvSpPr>
            <p:nvPr/>
          </p:nvSpPr>
          <p:spPr bwMode="auto">
            <a:xfrm>
              <a:off x="3761" y="2051"/>
              <a:ext cx="600"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itchFamily="2" charset="-122"/>
                </a:rPr>
                <a:t>1  2  </a:t>
              </a:r>
              <a:r>
                <a:rPr kumimoji="1" lang="en-US" altLang="zh-CN" sz="2000" b="1">
                  <a:solidFill>
                    <a:srgbClr val="0000CC"/>
                  </a:solidFill>
                  <a:latin typeface="+mn-lt"/>
                  <a:ea typeface="黑体" pitchFamily="2" charset="-122"/>
                  <a:sym typeface="Symbol" pitchFamily="18" charset="2"/>
                </a:rPr>
                <a:t>R</a:t>
              </a:r>
              <a:r>
                <a:rPr kumimoji="1" lang="en-US" altLang="zh-CN" sz="2000" b="1" baseline="-25000">
                  <a:solidFill>
                    <a:srgbClr val="0000CC"/>
                  </a:solidFill>
                  <a:latin typeface="+mn-lt"/>
                  <a:ea typeface="黑体" pitchFamily="2" charset="-122"/>
                  <a:sym typeface="Symbol" pitchFamily="18" charset="2"/>
                </a:rPr>
                <a:t>1</a:t>
              </a:r>
            </a:p>
          </p:txBody>
        </p:sp>
      </p:grpSp>
      <p:sp>
        <p:nvSpPr>
          <p:cNvPr id="576632" name="Text Box 120"/>
          <p:cNvSpPr txBox="1">
            <a:spLocks noChangeArrowheads="1"/>
          </p:cNvSpPr>
          <p:nvPr/>
        </p:nvSpPr>
        <p:spPr bwMode="auto">
          <a:xfrm>
            <a:off x="710679" y="3785621"/>
            <a:ext cx="7338869" cy="830997"/>
          </a:xfrm>
          <a:prstGeom prst="rect">
            <a:avLst/>
          </a:prstGeom>
          <a:solidFill>
            <a:srgbClr val="FFFF99"/>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CC"/>
                </a:solidFill>
                <a:latin typeface="+mn-lt"/>
                <a:ea typeface="黑体" pitchFamily="2" charset="-122"/>
              </a:rPr>
              <a:t>R</a:t>
            </a:r>
            <a:r>
              <a:rPr kumimoji="1" lang="en-US" altLang="zh-CN" sz="2400" b="1" baseline="-25000" dirty="0">
                <a:solidFill>
                  <a:srgbClr val="0000CC"/>
                </a:solidFill>
                <a:latin typeface="+mn-lt"/>
                <a:ea typeface="黑体" pitchFamily="2" charset="-122"/>
              </a:rPr>
              <a:t>1</a:t>
            </a:r>
            <a:r>
              <a:rPr kumimoji="1" lang="en-US" altLang="zh-CN" sz="2400" b="1" dirty="0">
                <a:solidFill>
                  <a:srgbClr val="0000CC"/>
                </a:solidFill>
                <a:latin typeface="+mn-lt"/>
                <a:ea typeface="黑体" pitchFamily="2" charset="-122"/>
              </a:rPr>
              <a:t> </a:t>
            </a:r>
            <a:r>
              <a:rPr kumimoji="1" lang="zh-CN" altLang="en-US" sz="2400" b="1" dirty="0">
                <a:solidFill>
                  <a:srgbClr val="0000CC"/>
                </a:solidFill>
                <a:latin typeface="+mn-lt"/>
                <a:ea typeface="黑体" pitchFamily="2" charset="-122"/>
              </a:rPr>
              <a:t>说：“我到网 </a:t>
            </a:r>
            <a:r>
              <a:rPr kumimoji="1" lang="en-US" altLang="zh-CN" sz="2400" b="1" dirty="0">
                <a:solidFill>
                  <a:srgbClr val="0000CC"/>
                </a:solidFill>
                <a:latin typeface="+mn-lt"/>
                <a:ea typeface="黑体" pitchFamily="2" charset="-122"/>
              </a:rPr>
              <a:t>1 </a:t>
            </a:r>
            <a:r>
              <a:rPr kumimoji="1" lang="zh-CN" altLang="en-US" sz="2400" b="1" dirty="0">
                <a:solidFill>
                  <a:srgbClr val="0000CC"/>
                </a:solidFill>
                <a:latin typeface="+mn-lt"/>
                <a:ea typeface="黑体" pitchFamily="2" charset="-122"/>
              </a:rPr>
              <a:t>的距离是 </a:t>
            </a:r>
            <a:r>
              <a:rPr kumimoji="1" lang="en-US" altLang="zh-CN" sz="2400" b="1" dirty="0">
                <a:solidFill>
                  <a:srgbClr val="0000CC"/>
                </a:solidFill>
                <a:latin typeface="+mn-lt"/>
                <a:ea typeface="黑体" pitchFamily="2" charset="-122"/>
              </a:rPr>
              <a:t>16 </a:t>
            </a:r>
            <a:r>
              <a:rPr kumimoji="1" lang="zh-CN" altLang="en-US" sz="2400" b="1" dirty="0">
                <a:solidFill>
                  <a:srgbClr val="0000CC"/>
                </a:solidFill>
                <a:latin typeface="+mn-lt"/>
                <a:ea typeface="黑体" pitchFamily="2" charset="-122"/>
              </a:rPr>
              <a:t>（表示无法到达），</a:t>
            </a:r>
          </a:p>
          <a:p>
            <a:r>
              <a:rPr kumimoji="1" lang="zh-CN" altLang="en-US" sz="2400" b="1" dirty="0">
                <a:solidFill>
                  <a:srgbClr val="0000CC"/>
                </a:solidFill>
                <a:latin typeface="+mn-lt"/>
                <a:ea typeface="黑体" pitchFamily="2" charset="-122"/>
              </a:rPr>
              <a:t>            是直接交付。”</a:t>
            </a:r>
          </a:p>
        </p:txBody>
      </p:sp>
      <p:sp>
        <p:nvSpPr>
          <p:cNvPr id="576633" name="Text Box 121"/>
          <p:cNvSpPr txBox="1">
            <a:spLocks noChangeArrowheads="1"/>
          </p:cNvSpPr>
          <p:nvPr/>
        </p:nvSpPr>
        <p:spPr bwMode="auto">
          <a:xfrm>
            <a:off x="704528" y="4725144"/>
            <a:ext cx="7694735" cy="830997"/>
          </a:xfrm>
          <a:prstGeom prst="rect">
            <a:avLst/>
          </a:prstGeom>
          <a:solidFill>
            <a:srgbClr val="FFFF99"/>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CC"/>
                </a:solidFill>
                <a:latin typeface="+mn-lt"/>
                <a:ea typeface="黑体" pitchFamily="2" charset="-122"/>
              </a:rPr>
              <a:t>但 </a:t>
            </a:r>
            <a:r>
              <a:rPr kumimoji="1" lang="en-US" altLang="zh-CN" sz="2400" b="1" dirty="0">
                <a:solidFill>
                  <a:srgbClr val="0000CC"/>
                </a:solidFill>
                <a:latin typeface="+mn-lt"/>
                <a:ea typeface="黑体" pitchFamily="2" charset="-122"/>
              </a:rPr>
              <a:t>R</a:t>
            </a:r>
            <a:r>
              <a:rPr kumimoji="1" lang="en-US" altLang="zh-CN" sz="2400" b="1" baseline="-25000" dirty="0">
                <a:solidFill>
                  <a:srgbClr val="0000CC"/>
                </a:solidFill>
                <a:latin typeface="+mn-lt"/>
                <a:ea typeface="黑体" pitchFamily="2" charset="-122"/>
              </a:rPr>
              <a:t>2</a:t>
            </a:r>
            <a:r>
              <a:rPr kumimoji="1" lang="en-US" altLang="zh-CN" sz="2400" b="1" dirty="0">
                <a:solidFill>
                  <a:srgbClr val="0000CC"/>
                </a:solidFill>
                <a:latin typeface="+mn-lt"/>
                <a:ea typeface="黑体" pitchFamily="2" charset="-122"/>
              </a:rPr>
              <a:t> </a:t>
            </a:r>
            <a:r>
              <a:rPr kumimoji="1" lang="zh-CN" altLang="en-US" sz="2400" b="1" dirty="0">
                <a:solidFill>
                  <a:srgbClr val="0000CC"/>
                </a:solidFill>
                <a:latin typeface="+mn-lt"/>
                <a:ea typeface="黑体" pitchFamily="2" charset="-122"/>
              </a:rPr>
              <a:t>在收到 </a:t>
            </a:r>
            <a:r>
              <a:rPr kumimoji="1" lang="en-US" altLang="zh-CN" sz="2400" b="1" dirty="0">
                <a:solidFill>
                  <a:srgbClr val="0000CC"/>
                </a:solidFill>
                <a:latin typeface="+mn-lt"/>
                <a:ea typeface="黑体" pitchFamily="2" charset="-122"/>
              </a:rPr>
              <a:t>R</a:t>
            </a:r>
            <a:r>
              <a:rPr kumimoji="1" lang="en-US" altLang="zh-CN" sz="2400" b="1" baseline="-25000" dirty="0">
                <a:solidFill>
                  <a:srgbClr val="0000CC"/>
                </a:solidFill>
                <a:latin typeface="+mn-lt"/>
                <a:ea typeface="黑体" pitchFamily="2" charset="-122"/>
              </a:rPr>
              <a:t>1</a:t>
            </a:r>
            <a:r>
              <a:rPr kumimoji="1" lang="en-US" altLang="zh-CN" sz="2400" b="1" dirty="0">
                <a:solidFill>
                  <a:srgbClr val="0000CC"/>
                </a:solidFill>
                <a:latin typeface="+mn-lt"/>
                <a:ea typeface="黑体" pitchFamily="2" charset="-122"/>
              </a:rPr>
              <a:t> </a:t>
            </a:r>
            <a:r>
              <a:rPr kumimoji="1" lang="zh-CN" altLang="en-US" sz="2400" b="1" dirty="0">
                <a:solidFill>
                  <a:srgbClr val="0000CC"/>
                </a:solidFill>
                <a:latin typeface="+mn-lt"/>
                <a:ea typeface="黑体" pitchFamily="2" charset="-122"/>
              </a:rPr>
              <a:t>的更新报文之前，还发送原来的报文，</a:t>
            </a:r>
          </a:p>
          <a:p>
            <a:r>
              <a:rPr kumimoji="1" lang="zh-CN" altLang="en-US" sz="2400" b="1" dirty="0">
                <a:solidFill>
                  <a:srgbClr val="0000CC"/>
                </a:solidFill>
                <a:latin typeface="+mn-lt"/>
                <a:ea typeface="黑体" pitchFamily="2" charset="-122"/>
              </a:rPr>
              <a:t>因为这时 </a:t>
            </a:r>
            <a:r>
              <a:rPr kumimoji="1" lang="en-US" altLang="zh-CN" sz="2400" b="1" dirty="0">
                <a:solidFill>
                  <a:srgbClr val="0000CC"/>
                </a:solidFill>
                <a:latin typeface="+mn-lt"/>
                <a:ea typeface="黑体" pitchFamily="2" charset="-122"/>
              </a:rPr>
              <a:t>R</a:t>
            </a:r>
            <a:r>
              <a:rPr kumimoji="1" lang="en-US" altLang="zh-CN" sz="2400" b="1" baseline="-25000" dirty="0">
                <a:solidFill>
                  <a:srgbClr val="0000CC"/>
                </a:solidFill>
                <a:latin typeface="+mn-lt"/>
                <a:ea typeface="黑体" pitchFamily="2" charset="-122"/>
              </a:rPr>
              <a:t>2</a:t>
            </a:r>
            <a:r>
              <a:rPr kumimoji="1" lang="en-US" altLang="zh-CN" sz="2400" b="1" dirty="0">
                <a:solidFill>
                  <a:srgbClr val="0000CC"/>
                </a:solidFill>
                <a:latin typeface="+mn-lt"/>
                <a:ea typeface="黑体" pitchFamily="2" charset="-122"/>
              </a:rPr>
              <a:t> </a:t>
            </a:r>
            <a:r>
              <a:rPr kumimoji="1" lang="zh-CN" altLang="en-US" sz="2400" b="1" dirty="0">
                <a:solidFill>
                  <a:srgbClr val="0000CC"/>
                </a:solidFill>
                <a:latin typeface="+mn-lt"/>
                <a:ea typeface="黑体" pitchFamily="2" charset="-122"/>
              </a:rPr>
              <a:t>并不知道 </a:t>
            </a:r>
            <a:r>
              <a:rPr kumimoji="1" lang="en-US" altLang="zh-CN" sz="2400" b="1" dirty="0">
                <a:solidFill>
                  <a:srgbClr val="0000CC"/>
                </a:solidFill>
                <a:latin typeface="+mn-lt"/>
                <a:ea typeface="黑体" pitchFamily="2" charset="-122"/>
              </a:rPr>
              <a:t>R</a:t>
            </a:r>
            <a:r>
              <a:rPr kumimoji="1" lang="en-US" altLang="zh-CN" sz="2400" b="1" baseline="-25000" dirty="0">
                <a:solidFill>
                  <a:srgbClr val="0000CC"/>
                </a:solidFill>
                <a:latin typeface="+mn-lt"/>
                <a:ea typeface="黑体" pitchFamily="2" charset="-122"/>
              </a:rPr>
              <a:t>1</a:t>
            </a:r>
            <a:r>
              <a:rPr kumimoji="1" lang="en-US" altLang="zh-CN" sz="2400" b="1" dirty="0">
                <a:solidFill>
                  <a:srgbClr val="0000CC"/>
                </a:solidFill>
                <a:latin typeface="+mn-lt"/>
                <a:ea typeface="黑体" pitchFamily="2" charset="-122"/>
              </a:rPr>
              <a:t> </a:t>
            </a:r>
            <a:r>
              <a:rPr kumimoji="1" lang="zh-CN" altLang="en-US" sz="2400" b="1" dirty="0">
                <a:solidFill>
                  <a:srgbClr val="0000CC"/>
                </a:solidFill>
                <a:latin typeface="+mn-lt"/>
                <a:ea typeface="黑体" pitchFamily="2" charset="-122"/>
              </a:rPr>
              <a:t>出了故障。</a:t>
            </a:r>
          </a:p>
        </p:txBody>
      </p:sp>
    </p:spTree>
    <p:extLst>
      <p:ext uri="{BB962C8B-B14F-4D97-AF65-F5344CB8AC3E}">
        <p14:creationId xmlns:p14="http://schemas.microsoft.com/office/powerpoint/2010/main" val="8586225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656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6632"/>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500"/>
                                  </p:stCondLst>
                                  <p:childTnLst>
                                    <p:set>
                                      <p:cBhvr>
                                        <p:cTn id="13" dur="1" fill="hold">
                                          <p:stCondLst>
                                            <p:cond delay="0"/>
                                          </p:stCondLst>
                                        </p:cTn>
                                        <p:tgtEl>
                                          <p:spTgt spid="576618"/>
                                        </p:tgtEl>
                                        <p:attrNameLst>
                                          <p:attrName>style.visibility</p:attrName>
                                        </p:attrNameLst>
                                      </p:cBhvr>
                                      <p:to>
                                        <p:strVal val="visible"/>
                                      </p:to>
                                    </p:set>
                                  </p:childTnLst>
                                </p:cTn>
                              </p:par>
                            </p:childTnLst>
                          </p:cTn>
                        </p:par>
                        <p:par>
                          <p:cTn id="14" fill="hold" nodeType="afterGroup">
                            <p:stCondLst>
                              <p:cond delay="500"/>
                            </p:stCondLst>
                            <p:childTnLst>
                              <p:par>
                                <p:cTn id="15" presetID="35" presetClass="emph" presetSubtype="0" repeatCount="3000" fill="hold" nodeType="afterEffect">
                                  <p:stCondLst>
                                    <p:cond delay="500"/>
                                  </p:stCondLst>
                                  <p:childTnLst>
                                    <p:anim calcmode="discrete" valueType="str">
                                      <p:cBhvr>
                                        <p:cTn id="16" dur="1000" fill="hold"/>
                                        <p:tgtEl>
                                          <p:spTgt spid="576618"/>
                                        </p:tgtEl>
                                        <p:attrNameLst>
                                          <p:attrName>style.visibility</p:attrName>
                                        </p:attrNameLst>
                                      </p:cBhvr>
                                      <p:tavLst>
                                        <p:tav tm="0">
                                          <p:val>
                                            <p:strVal val="hidden"/>
                                          </p:val>
                                        </p:tav>
                                        <p:tav tm="50000">
                                          <p:val>
                                            <p:strVal val="visible"/>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76633"/>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nodeType="afterEffect">
                                  <p:stCondLst>
                                    <p:cond delay="500"/>
                                  </p:stCondLst>
                                  <p:childTnLst>
                                    <p:set>
                                      <p:cBhvr>
                                        <p:cTn id="23" dur="1" fill="hold">
                                          <p:stCondLst>
                                            <p:cond delay="0"/>
                                          </p:stCondLst>
                                        </p:cTn>
                                        <p:tgtEl>
                                          <p:spTgt spid="576627"/>
                                        </p:tgtEl>
                                        <p:attrNameLst>
                                          <p:attrName>style.visibility</p:attrName>
                                        </p:attrNameLst>
                                      </p:cBhvr>
                                      <p:to>
                                        <p:strVal val="visible"/>
                                      </p:to>
                                    </p:set>
                                  </p:childTnLst>
                                </p:cTn>
                              </p:par>
                            </p:childTnLst>
                          </p:cTn>
                        </p:par>
                        <p:par>
                          <p:cTn id="24" fill="hold" nodeType="afterGroup">
                            <p:stCondLst>
                              <p:cond delay="500"/>
                            </p:stCondLst>
                            <p:childTnLst>
                              <p:par>
                                <p:cTn id="25" presetID="35" presetClass="emph" presetSubtype="0" repeatCount="3000" fill="hold" nodeType="afterEffect">
                                  <p:stCondLst>
                                    <p:cond delay="500"/>
                                  </p:stCondLst>
                                  <p:childTnLst>
                                    <p:anim calcmode="discrete" valueType="str">
                                      <p:cBhvr>
                                        <p:cTn id="26" dur="1000" fill="hold"/>
                                        <p:tgtEl>
                                          <p:spTgt spid="57662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632" grpId="0" animBg="1"/>
      <p:bldP spid="57663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Line 2"/>
          <p:cNvSpPr>
            <a:spLocks noChangeShapeType="1"/>
          </p:cNvSpPr>
          <p:nvPr/>
        </p:nvSpPr>
        <p:spPr bwMode="auto">
          <a:xfrm>
            <a:off x="1785144" y="1064185"/>
            <a:ext cx="70115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577539"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3580" y="908611"/>
            <a:ext cx="78938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77540" name="Text Box 4"/>
          <p:cNvSpPr txBox="1">
            <a:spLocks noChangeArrowheads="1"/>
          </p:cNvSpPr>
          <p:nvPr/>
        </p:nvSpPr>
        <p:spPr bwMode="auto">
          <a:xfrm>
            <a:off x="6944519" y="115784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2</a:t>
            </a:r>
            <a:endParaRPr kumimoji="1" lang="en-US" altLang="zh-CN" sz="2000" b="1">
              <a:solidFill>
                <a:srgbClr val="0000CC"/>
              </a:solidFill>
              <a:latin typeface="+mn-lt"/>
              <a:ea typeface="黑体" pitchFamily="2" charset="-122"/>
            </a:endParaRPr>
          </a:p>
        </p:txBody>
      </p:sp>
      <p:sp>
        <p:nvSpPr>
          <p:cNvPr id="577541" name="Text Box 5"/>
          <p:cNvSpPr txBox="1">
            <a:spLocks noChangeArrowheads="1"/>
          </p:cNvSpPr>
          <p:nvPr/>
        </p:nvSpPr>
        <p:spPr bwMode="auto">
          <a:xfrm>
            <a:off x="3047471" y="115784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1</a:t>
            </a:r>
            <a:endParaRPr kumimoji="1" lang="en-US" altLang="zh-CN" sz="2000" b="1">
              <a:solidFill>
                <a:srgbClr val="0000CC"/>
              </a:solidFill>
              <a:latin typeface="+mn-lt"/>
              <a:ea typeface="黑体" pitchFamily="2" charset="-122"/>
            </a:endParaRPr>
          </a:p>
        </p:txBody>
      </p:sp>
      <p:pic>
        <p:nvPicPr>
          <p:cNvPr id="577542"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8908" y="908611"/>
            <a:ext cx="791104"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577543" name="Group 7"/>
          <p:cNvGrpSpPr>
            <a:grpSpLocks/>
          </p:cNvGrpSpPr>
          <p:nvPr/>
        </p:nvGrpSpPr>
        <p:grpSpPr bwMode="auto">
          <a:xfrm>
            <a:off x="768747" y="632386"/>
            <a:ext cx="1277805" cy="858837"/>
            <a:chOff x="4830" y="1752"/>
            <a:chExt cx="667" cy="477"/>
          </a:xfrm>
        </p:grpSpPr>
        <p:grpSp>
          <p:nvGrpSpPr>
            <p:cNvPr id="577544" name="Group 8"/>
            <p:cNvGrpSpPr>
              <a:grpSpLocks/>
            </p:cNvGrpSpPr>
            <p:nvPr/>
          </p:nvGrpSpPr>
          <p:grpSpPr bwMode="auto">
            <a:xfrm>
              <a:off x="4830" y="1752"/>
              <a:ext cx="667" cy="477"/>
              <a:chOff x="2949" y="196"/>
              <a:chExt cx="941" cy="598"/>
            </a:xfrm>
          </p:grpSpPr>
          <p:sp>
            <p:nvSpPr>
              <p:cNvPr id="577545" name="Oval 9"/>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46" name="Oval 10"/>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47" name="Oval 11"/>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48" name="Oval 12"/>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49" name="Oval 13"/>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50" name="Oval 14"/>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51" name="Oval 15"/>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52" name="Oval 16"/>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53" name="Freeform 1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7554" name="Freeform 1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7555" name="Freeform 1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7556" name="Text Box 20"/>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1</a:t>
              </a:r>
            </a:p>
          </p:txBody>
        </p:sp>
      </p:grpSp>
      <p:grpSp>
        <p:nvGrpSpPr>
          <p:cNvPr id="577557" name="Group 21"/>
          <p:cNvGrpSpPr>
            <a:grpSpLocks/>
          </p:cNvGrpSpPr>
          <p:nvPr/>
        </p:nvGrpSpPr>
        <p:grpSpPr bwMode="auto">
          <a:xfrm>
            <a:off x="8356468" y="632386"/>
            <a:ext cx="1277805" cy="858837"/>
            <a:chOff x="4830" y="1752"/>
            <a:chExt cx="667" cy="477"/>
          </a:xfrm>
        </p:grpSpPr>
        <p:grpSp>
          <p:nvGrpSpPr>
            <p:cNvPr id="577558" name="Group 22"/>
            <p:cNvGrpSpPr>
              <a:grpSpLocks/>
            </p:cNvGrpSpPr>
            <p:nvPr/>
          </p:nvGrpSpPr>
          <p:grpSpPr bwMode="auto">
            <a:xfrm>
              <a:off x="4830" y="1752"/>
              <a:ext cx="667" cy="477"/>
              <a:chOff x="2949" y="196"/>
              <a:chExt cx="941" cy="598"/>
            </a:xfrm>
          </p:grpSpPr>
          <p:sp>
            <p:nvSpPr>
              <p:cNvPr id="577559" name="Oval 23"/>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60" name="Oval 24"/>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61" name="Oval 25"/>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62" name="Oval 26"/>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63" name="Oval 27"/>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64" name="Oval 28"/>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65" name="Oval 29"/>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66" name="Oval 30"/>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67" name="Freeform 31"/>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7568" name="Freeform 32"/>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7569" name="Freeform 33"/>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7570" name="Text Box 34"/>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3</a:t>
              </a:r>
            </a:p>
          </p:txBody>
        </p:sp>
      </p:grpSp>
      <p:grpSp>
        <p:nvGrpSpPr>
          <p:cNvPr id="577571" name="Group 35"/>
          <p:cNvGrpSpPr>
            <a:grpSpLocks/>
          </p:cNvGrpSpPr>
          <p:nvPr/>
        </p:nvGrpSpPr>
        <p:grpSpPr bwMode="auto">
          <a:xfrm>
            <a:off x="4531651" y="632386"/>
            <a:ext cx="1277805" cy="858837"/>
            <a:chOff x="4830" y="1752"/>
            <a:chExt cx="667" cy="477"/>
          </a:xfrm>
        </p:grpSpPr>
        <p:grpSp>
          <p:nvGrpSpPr>
            <p:cNvPr id="577572" name="Group 36"/>
            <p:cNvGrpSpPr>
              <a:grpSpLocks/>
            </p:cNvGrpSpPr>
            <p:nvPr/>
          </p:nvGrpSpPr>
          <p:grpSpPr bwMode="auto">
            <a:xfrm>
              <a:off x="4830" y="1752"/>
              <a:ext cx="667" cy="477"/>
              <a:chOff x="2949" y="196"/>
              <a:chExt cx="941" cy="598"/>
            </a:xfrm>
          </p:grpSpPr>
          <p:sp>
            <p:nvSpPr>
              <p:cNvPr id="577573" name="Oval 37"/>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74" name="Oval 38"/>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75" name="Oval 39"/>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76" name="Oval 40"/>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77" name="Oval 41"/>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78" name="Oval 42"/>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79" name="Oval 43"/>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80" name="Oval 44"/>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81" name="Freeform 4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7582" name="Freeform 4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7583" name="Freeform 4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7584" name="Text Box 48"/>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2</a:t>
              </a:r>
            </a:p>
          </p:txBody>
        </p:sp>
      </p:grpSp>
      <p:grpSp>
        <p:nvGrpSpPr>
          <p:cNvPr id="577585" name="Group 49"/>
          <p:cNvGrpSpPr>
            <a:grpSpLocks/>
          </p:cNvGrpSpPr>
          <p:nvPr/>
        </p:nvGrpSpPr>
        <p:grpSpPr bwMode="auto">
          <a:xfrm>
            <a:off x="612246" y="1916832"/>
            <a:ext cx="9022027" cy="1522412"/>
            <a:chOff x="356" y="1253"/>
            <a:chExt cx="5246" cy="959"/>
          </a:xfrm>
        </p:grpSpPr>
        <p:sp>
          <p:nvSpPr>
            <p:cNvPr id="577586" name="Line 50"/>
            <p:cNvSpPr>
              <a:spLocks noChangeShapeType="1"/>
            </p:cNvSpPr>
            <p:nvPr/>
          </p:nvSpPr>
          <p:spPr bwMode="auto">
            <a:xfrm>
              <a:off x="1038" y="1581"/>
              <a:ext cx="407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577587" name="Picture 5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6" y="1484"/>
              <a:ext cx="459"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77588" name="Text Box 52"/>
            <p:cNvSpPr txBox="1">
              <a:spLocks noChangeArrowheads="1"/>
            </p:cNvSpPr>
            <p:nvPr/>
          </p:nvSpPr>
          <p:spPr bwMode="auto">
            <a:xfrm>
              <a:off x="4038" y="1640"/>
              <a:ext cx="27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2</a:t>
              </a:r>
              <a:endParaRPr kumimoji="1" lang="en-US" altLang="zh-CN" sz="2000" b="1">
                <a:solidFill>
                  <a:srgbClr val="0000CC"/>
                </a:solidFill>
                <a:latin typeface="+mn-lt"/>
                <a:ea typeface="黑体" pitchFamily="2" charset="-122"/>
              </a:endParaRPr>
            </a:p>
          </p:txBody>
        </p:sp>
        <p:sp>
          <p:nvSpPr>
            <p:cNvPr id="577589" name="Text Box 53"/>
            <p:cNvSpPr txBox="1">
              <a:spLocks noChangeArrowheads="1"/>
            </p:cNvSpPr>
            <p:nvPr/>
          </p:nvSpPr>
          <p:spPr bwMode="auto">
            <a:xfrm>
              <a:off x="1772" y="1640"/>
              <a:ext cx="27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1</a:t>
              </a:r>
              <a:endParaRPr kumimoji="1" lang="en-US" altLang="zh-CN" sz="2000" b="1">
                <a:solidFill>
                  <a:srgbClr val="0000CC"/>
                </a:solidFill>
                <a:latin typeface="+mn-lt"/>
                <a:ea typeface="黑体" pitchFamily="2" charset="-122"/>
              </a:endParaRPr>
            </a:p>
          </p:txBody>
        </p:sp>
        <p:pic>
          <p:nvPicPr>
            <p:cNvPr id="577590" name="Picture 5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01" y="1484"/>
              <a:ext cx="460"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577591" name="Group 55"/>
            <p:cNvGrpSpPr>
              <a:grpSpLocks/>
            </p:cNvGrpSpPr>
            <p:nvPr/>
          </p:nvGrpSpPr>
          <p:grpSpPr bwMode="auto">
            <a:xfrm>
              <a:off x="447" y="1309"/>
              <a:ext cx="743" cy="541"/>
              <a:chOff x="4830" y="1752"/>
              <a:chExt cx="667" cy="477"/>
            </a:xfrm>
          </p:grpSpPr>
          <p:grpSp>
            <p:nvGrpSpPr>
              <p:cNvPr id="577592" name="Group 56"/>
              <p:cNvGrpSpPr>
                <a:grpSpLocks/>
              </p:cNvGrpSpPr>
              <p:nvPr/>
            </p:nvGrpSpPr>
            <p:grpSpPr bwMode="auto">
              <a:xfrm>
                <a:off x="4830" y="1752"/>
                <a:ext cx="667" cy="477"/>
                <a:chOff x="2949" y="196"/>
                <a:chExt cx="941" cy="598"/>
              </a:xfrm>
            </p:grpSpPr>
            <p:sp>
              <p:nvSpPr>
                <p:cNvPr id="577593" name="Oval 57"/>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94" name="Oval 58"/>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95" name="Oval 59"/>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96" name="Oval 60"/>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97" name="Oval 61"/>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98" name="Oval 62"/>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99" name="Oval 63"/>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600" name="Oval 64"/>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601" name="Freeform 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7602" name="Freeform 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7603" name="Freeform 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7604" name="Text Box 68"/>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1</a:t>
                </a:r>
              </a:p>
            </p:txBody>
          </p:sp>
        </p:grpSp>
        <p:grpSp>
          <p:nvGrpSpPr>
            <p:cNvPr id="577605" name="Group 69"/>
            <p:cNvGrpSpPr>
              <a:grpSpLocks/>
            </p:cNvGrpSpPr>
            <p:nvPr/>
          </p:nvGrpSpPr>
          <p:grpSpPr bwMode="auto">
            <a:xfrm>
              <a:off x="4859" y="1309"/>
              <a:ext cx="743" cy="541"/>
              <a:chOff x="4830" y="1752"/>
              <a:chExt cx="667" cy="477"/>
            </a:xfrm>
          </p:grpSpPr>
          <p:grpSp>
            <p:nvGrpSpPr>
              <p:cNvPr id="577606" name="Group 70"/>
              <p:cNvGrpSpPr>
                <a:grpSpLocks/>
              </p:cNvGrpSpPr>
              <p:nvPr/>
            </p:nvGrpSpPr>
            <p:grpSpPr bwMode="auto">
              <a:xfrm>
                <a:off x="4830" y="1752"/>
                <a:ext cx="667" cy="477"/>
                <a:chOff x="2949" y="196"/>
                <a:chExt cx="941" cy="598"/>
              </a:xfrm>
            </p:grpSpPr>
            <p:sp>
              <p:nvSpPr>
                <p:cNvPr id="577607" name="Oval 71"/>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608" name="Oval 72"/>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609" name="Oval 73"/>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610" name="Oval 74"/>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611" name="Oval 75"/>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612" name="Oval 76"/>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613" name="Oval 77"/>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614" name="Oval 78"/>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615" name="Freeform 7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7616" name="Freeform 8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7617" name="Freeform 8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7618" name="Text Box 82"/>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3</a:t>
                </a:r>
              </a:p>
            </p:txBody>
          </p:sp>
        </p:grpSp>
        <p:grpSp>
          <p:nvGrpSpPr>
            <p:cNvPr id="577619" name="Group 83"/>
            <p:cNvGrpSpPr>
              <a:grpSpLocks/>
            </p:cNvGrpSpPr>
            <p:nvPr/>
          </p:nvGrpSpPr>
          <p:grpSpPr bwMode="auto">
            <a:xfrm>
              <a:off x="2635" y="1309"/>
              <a:ext cx="743" cy="541"/>
              <a:chOff x="4830" y="1752"/>
              <a:chExt cx="667" cy="477"/>
            </a:xfrm>
          </p:grpSpPr>
          <p:grpSp>
            <p:nvGrpSpPr>
              <p:cNvPr id="577620" name="Group 84"/>
              <p:cNvGrpSpPr>
                <a:grpSpLocks/>
              </p:cNvGrpSpPr>
              <p:nvPr/>
            </p:nvGrpSpPr>
            <p:grpSpPr bwMode="auto">
              <a:xfrm>
                <a:off x="4830" y="1752"/>
                <a:ext cx="667" cy="477"/>
                <a:chOff x="2949" y="196"/>
                <a:chExt cx="941" cy="598"/>
              </a:xfrm>
            </p:grpSpPr>
            <p:sp>
              <p:nvSpPr>
                <p:cNvPr id="577621" name="Oval 85"/>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622" name="Oval 86"/>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623" name="Oval 87"/>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624" name="Oval 88"/>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625" name="Oval 89"/>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626" name="Oval 90"/>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627" name="Oval 91"/>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628" name="Oval 92"/>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629" name="Freeform 9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7630" name="Freeform 9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7631" name="Freeform 9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7632" name="Text Box 96"/>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2</a:t>
                </a:r>
              </a:p>
            </p:txBody>
          </p:sp>
        </p:grpSp>
        <p:grpSp>
          <p:nvGrpSpPr>
            <p:cNvPr id="577633" name="Group 97"/>
            <p:cNvGrpSpPr>
              <a:grpSpLocks/>
            </p:cNvGrpSpPr>
            <p:nvPr/>
          </p:nvGrpSpPr>
          <p:grpSpPr bwMode="auto">
            <a:xfrm>
              <a:off x="434" y="1253"/>
              <a:ext cx="755" cy="612"/>
              <a:chOff x="434" y="1298"/>
              <a:chExt cx="755" cy="612"/>
            </a:xfrm>
          </p:grpSpPr>
          <p:sp>
            <p:nvSpPr>
              <p:cNvPr id="577634" name="Line 98"/>
              <p:cNvSpPr>
                <a:spLocks noChangeShapeType="1"/>
              </p:cNvSpPr>
              <p:nvPr/>
            </p:nvSpPr>
            <p:spPr bwMode="auto">
              <a:xfrm>
                <a:off x="434" y="1298"/>
                <a:ext cx="755" cy="612"/>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7635" name="Line 99"/>
              <p:cNvSpPr>
                <a:spLocks noChangeShapeType="1"/>
              </p:cNvSpPr>
              <p:nvPr/>
            </p:nvSpPr>
            <p:spPr bwMode="auto">
              <a:xfrm flipH="1">
                <a:off x="434" y="1298"/>
                <a:ext cx="755" cy="612"/>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7636" name="Text Box 100"/>
            <p:cNvSpPr txBox="1">
              <a:spLocks noChangeArrowheads="1"/>
            </p:cNvSpPr>
            <p:nvPr/>
          </p:nvSpPr>
          <p:spPr bwMode="auto">
            <a:xfrm>
              <a:off x="356" y="1979"/>
              <a:ext cx="97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2000" b="1">
                  <a:solidFill>
                    <a:srgbClr val="0000CC"/>
                  </a:solidFill>
                  <a:latin typeface="+mn-lt"/>
                  <a:ea typeface="黑体" pitchFamily="2" charset="-122"/>
                </a:rPr>
                <a:t>网</a:t>
              </a:r>
              <a:r>
                <a:rPr kumimoji="1" lang="zh-CN" altLang="en-US" sz="10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1</a:t>
              </a:r>
              <a:r>
                <a:rPr kumimoji="1" lang="zh-CN" altLang="en-US" sz="2000" b="1">
                  <a:solidFill>
                    <a:srgbClr val="0000CC"/>
                  </a:solidFill>
                  <a:latin typeface="+mn-lt"/>
                  <a:ea typeface="黑体" pitchFamily="2" charset="-122"/>
                </a:rPr>
                <a:t>出了故障</a:t>
              </a:r>
            </a:p>
          </p:txBody>
        </p:sp>
      </p:grpSp>
      <p:sp>
        <p:nvSpPr>
          <p:cNvPr id="577637" name="Text Box 101"/>
          <p:cNvSpPr txBox="1">
            <a:spLocks noChangeArrowheads="1"/>
          </p:cNvSpPr>
          <p:nvPr/>
        </p:nvSpPr>
        <p:spPr bwMode="auto">
          <a:xfrm>
            <a:off x="266568" y="305361"/>
            <a:ext cx="441146"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正</a:t>
            </a:r>
          </a:p>
          <a:p>
            <a:r>
              <a:rPr kumimoji="1" lang="zh-CN" altLang="en-US" sz="2000" b="1">
                <a:solidFill>
                  <a:srgbClr val="0000CC"/>
                </a:solidFill>
                <a:latin typeface="+mn-lt"/>
                <a:ea typeface="黑体" pitchFamily="2" charset="-122"/>
              </a:rPr>
              <a:t>常</a:t>
            </a:r>
          </a:p>
          <a:p>
            <a:r>
              <a:rPr kumimoji="1" lang="zh-CN" altLang="en-US" sz="2000" b="1">
                <a:solidFill>
                  <a:srgbClr val="0000CC"/>
                </a:solidFill>
                <a:latin typeface="+mn-lt"/>
                <a:ea typeface="黑体" pitchFamily="2" charset="-122"/>
              </a:rPr>
              <a:t>情</a:t>
            </a:r>
          </a:p>
          <a:p>
            <a:r>
              <a:rPr kumimoji="1" lang="zh-CN" altLang="en-US" sz="2000" b="1">
                <a:solidFill>
                  <a:srgbClr val="0000CC"/>
                </a:solidFill>
                <a:latin typeface="+mn-lt"/>
                <a:ea typeface="黑体" pitchFamily="2" charset="-122"/>
              </a:rPr>
              <a:t>况</a:t>
            </a:r>
          </a:p>
        </p:txBody>
      </p:sp>
      <p:grpSp>
        <p:nvGrpSpPr>
          <p:cNvPr id="577638" name="Group 102"/>
          <p:cNvGrpSpPr>
            <a:grpSpLocks/>
          </p:cNvGrpSpPr>
          <p:nvPr/>
        </p:nvGrpSpPr>
        <p:grpSpPr bwMode="auto">
          <a:xfrm>
            <a:off x="2436946" y="499036"/>
            <a:ext cx="1594246" cy="312737"/>
            <a:chOff x="1491" y="212"/>
            <a:chExt cx="853" cy="240"/>
          </a:xfrm>
        </p:grpSpPr>
        <p:sp>
          <p:nvSpPr>
            <p:cNvPr id="577639" name="AutoShape 103"/>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640" name="Rectangle 104"/>
            <p:cNvSpPr>
              <a:spLocks noChangeArrowheads="1"/>
            </p:cNvSpPr>
            <p:nvPr/>
          </p:nvSpPr>
          <p:spPr bwMode="auto">
            <a:xfrm>
              <a:off x="1491" y="212"/>
              <a:ext cx="632" cy="24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7641" name="Text Box 105"/>
          <p:cNvSpPr txBox="1">
            <a:spLocks noChangeArrowheads="1"/>
          </p:cNvSpPr>
          <p:nvPr/>
        </p:nvSpPr>
        <p:spPr bwMode="auto">
          <a:xfrm>
            <a:off x="2457583" y="573648"/>
            <a:ext cx="89319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itchFamily="2" charset="-122"/>
              </a:rPr>
              <a:t>1  1  </a:t>
            </a:r>
            <a:r>
              <a:rPr kumimoji="1" lang="en-US" altLang="zh-CN" sz="2000" b="1">
                <a:solidFill>
                  <a:srgbClr val="0000CC"/>
                </a:solidFill>
                <a:latin typeface="+mn-lt"/>
                <a:ea typeface="黑体" pitchFamily="2" charset="-122"/>
                <a:sym typeface="Symbol" pitchFamily="18" charset="2"/>
              </a:rPr>
              <a:t></a:t>
            </a:r>
            <a:endParaRPr kumimoji="1" lang="en-US" altLang="zh-CN" sz="2000" b="1" baseline="-25000">
              <a:solidFill>
                <a:srgbClr val="0000CC"/>
              </a:solidFill>
              <a:latin typeface="+mn-lt"/>
              <a:ea typeface="黑体" pitchFamily="2" charset="-122"/>
              <a:sym typeface="Symbol" pitchFamily="18" charset="2"/>
            </a:endParaRPr>
          </a:p>
        </p:txBody>
      </p:sp>
      <p:grpSp>
        <p:nvGrpSpPr>
          <p:cNvPr id="577642" name="Group 106"/>
          <p:cNvGrpSpPr>
            <a:grpSpLocks/>
          </p:cNvGrpSpPr>
          <p:nvPr/>
        </p:nvGrpSpPr>
        <p:grpSpPr bwMode="auto">
          <a:xfrm>
            <a:off x="2693194" y="3140793"/>
            <a:ext cx="1633802" cy="312738"/>
            <a:chOff x="1566" y="2024"/>
            <a:chExt cx="950" cy="197"/>
          </a:xfrm>
        </p:grpSpPr>
        <p:grpSp>
          <p:nvGrpSpPr>
            <p:cNvPr id="577643" name="Group 107"/>
            <p:cNvGrpSpPr>
              <a:grpSpLocks/>
            </p:cNvGrpSpPr>
            <p:nvPr/>
          </p:nvGrpSpPr>
          <p:grpSpPr bwMode="auto">
            <a:xfrm>
              <a:off x="1589" y="2024"/>
              <a:ext cx="927" cy="197"/>
              <a:chOff x="1491" y="212"/>
              <a:chExt cx="853" cy="240"/>
            </a:xfrm>
          </p:grpSpPr>
          <p:sp>
            <p:nvSpPr>
              <p:cNvPr id="577644" name="AutoShape 108"/>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645" name="Rectangle 109"/>
              <p:cNvSpPr>
                <a:spLocks noChangeArrowheads="1"/>
              </p:cNvSpPr>
              <p:nvPr/>
            </p:nvSpPr>
            <p:spPr bwMode="auto">
              <a:xfrm>
                <a:off x="1491" y="212"/>
                <a:ext cx="632" cy="24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7646" name="Text Box 110"/>
            <p:cNvSpPr txBox="1">
              <a:spLocks noChangeArrowheads="1"/>
            </p:cNvSpPr>
            <p:nvPr/>
          </p:nvSpPr>
          <p:spPr bwMode="auto">
            <a:xfrm>
              <a:off x="1566" y="2066"/>
              <a:ext cx="602"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itchFamily="2" charset="-122"/>
                </a:rPr>
                <a:t>1  16  </a:t>
              </a:r>
              <a:r>
                <a:rPr kumimoji="1" lang="en-US" altLang="zh-CN" sz="2000" b="1">
                  <a:solidFill>
                    <a:srgbClr val="0000CC"/>
                  </a:solidFill>
                  <a:latin typeface="+mn-lt"/>
                  <a:ea typeface="黑体" pitchFamily="2" charset="-122"/>
                  <a:sym typeface="Symbol" pitchFamily="18" charset="2"/>
                </a:rPr>
                <a:t></a:t>
              </a:r>
              <a:endParaRPr kumimoji="1" lang="en-US" altLang="zh-CN" sz="2000" b="1" baseline="-25000">
                <a:solidFill>
                  <a:srgbClr val="0000CC"/>
                </a:solidFill>
                <a:latin typeface="+mn-lt"/>
                <a:ea typeface="黑体" pitchFamily="2" charset="-122"/>
                <a:sym typeface="Symbol" pitchFamily="18" charset="2"/>
              </a:endParaRPr>
            </a:p>
          </p:txBody>
        </p:sp>
      </p:grpSp>
      <p:grpSp>
        <p:nvGrpSpPr>
          <p:cNvPr id="577647" name="Group 111"/>
          <p:cNvGrpSpPr>
            <a:grpSpLocks/>
          </p:cNvGrpSpPr>
          <p:nvPr/>
        </p:nvGrpSpPr>
        <p:grpSpPr bwMode="auto">
          <a:xfrm flipH="1">
            <a:off x="6045068" y="521261"/>
            <a:ext cx="1594246" cy="312737"/>
            <a:chOff x="1491" y="212"/>
            <a:chExt cx="853" cy="240"/>
          </a:xfrm>
          <a:solidFill>
            <a:srgbClr val="66FF66"/>
          </a:solidFill>
        </p:grpSpPr>
        <p:sp>
          <p:nvSpPr>
            <p:cNvPr id="577648" name="AutoShape 112"/>
            <p:cNvSpPr>
              <a:spLocks noChangeArrowheads="1"/>
            </p:cNvSpPr>
            <p:nvPr/>
          </p:nvSpPr>
          <p:spPr bwMode="auto">
            <a:xfrm>
              <a:off x="2089" y="271"/>
              <a:ext cx="255" cy="122"/>
            </a:xfrm>
            <a:prstGeom prst="rightArrow">
              <a:avLst>
                <a:gd name="adj1" fmla="val 50000"/>
                <a:gd name="adj2" fmla="val 52254"/>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649" name="Rectangle 113"/>
            <p:cNvSpPr>
              <a:spLocks noChangeArrowheads="1"/>
            </p:cNvSpPr>
            <p:nvPr/>
          </p:nvSpPr>
          <p:spPr bwMode="auto">
            <a:xfrm>
              <a:off x="1491" y="212"/>
              <a:ext cx="632" cy="240"/>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7650" name="Text Box 114"/>
          <p:cNvSpPr txBox="1">
            <a:spLocks noChangeArrowheads="1"/>
          </p:cNvSpPr>
          <p:nvPr/>
        </p:nvSpPr>
        <p:spPr bwMode="auto">
          <a:xfrm>
            <a:off x="6468137" y="616511"/>
            <a:ext cx="1032655" cy="246221"/>
          </a:xfrm>
          <a:prstGeom prst="rect">
            <a:avLst/>
          </a:prstGeom>
          <a:noFill/>
          <a:ln>
            <a:noFill/>
          </a:ln>
          <a:effectLst/>
        </p:spPr>
        <p:txBody>
          <a:bodyPr wrap="none">
            <a:spAutoFit/>
          </a:bodyPr>
          <a:lstStyle/>
          <a:p>
            <a:pPr>
              <a:lnSpc>
                <a:spcPct val="50000"/>
              </a:lnSpc>
            </a:pPr>
            <a:r>
              <a:rPr kumimoji="1" lang="en-US" altLang="zh-CN" sz="2000" b="1" dirty="0">
                <a:solidFill>
                  <a:srgbClr val="0000CC"/>
                </a:solidFill>
                <a:latin typeface="+mn-lt"/>
                <a:ea typeface="黑体" pitchFamily="2" charset="-122"/>
              </a:rPr>
              <a:t>1  2  </a:t>
            </a:r>
            <a:r>
              <a:rPr kumimoji="1" lang="en-US" altLang="zh-CN" sz="2000" b="1" dirty="0">
                <a:solidFill>
                  <a:srgbClr val="0000CC"/>
                </a:solidFill>
                <a:latin typeface="+mn-lt"/>
                <a:ea typeface="黑体" pitchFamily="2" charset="-122"/>
                <a:sym typeface="Symbol" pitchFamily="18" charset="2"/>
              </a:rPr>
              <a:t>R</a:t>
            </a:r>
            <a:r>
              <a:rPr kumimoji="1" lang="en-US" altLang="zh-CN" sz="2000" b="1" baseline="-25000" dirty="0">
                <a:solidFill>
                  <a:srgbClr val="0000CC"/>
                </a:solidFill>
                <a:latin typeface="+mn-lt"/>
                <a:ea typeface="黑体" pitchFamily="2" charset="-122"/>
                <a:sym typeface="Symbol" pitchFamily="18" charset="2"/>
              </a:rPr>
              <a:t>1</a:t>
            </a:r>
          </a:p>
        </p:txBody>
      </p:sp>
      <p:grpSp>
        <p:nvGrpSpPr>
          <p:cNvPr id="577651" name="Group 115"/>
          <p:cNvGrpSpPr>
            <a:grpSpLocks/>
          </p:cNvGrpSpPr>
          <p:nvPr/>
        </p:nvGrpSpPr>
        <p:grpSpPr bwMode="auto">
          <a:xfrm>
            <a:off x="6045068" y="3088412"/>
            <a:ext cx="1594246" cy="341313"/>
            <a:chOff x="3515" y="1991"/>
            <a:chExt cx="927" cy="215"/>
          </a:xfrm>
          <a:solidFill>
            <a:srgbClr val="66FF66"/>
          </a:solidFill>
        </p:grpSpPr>
        <p:grpSp>
          <p:nvGrpSpPr>
            <p:cNvPr id="577652" name="Group 116"/>
            <p:cNvGrpSpPr>
              <a:grpSpLocks/>
            </p:cNvGrpSpPr>
            <p:nvPr/>
          </p:nvGrpSpPr>
          <p:grpSpPr bwMode="auto">
            <a:xfrm flipH="1">
              <a:off x="3515" y="1991"/>
              <a:ext cx="927" cy="197"/>
              <a:chOff x="1491" y="212"/>
              <a:chExt cx="853" cy="240"/>
            </a:xfrm>
            <a:grpFill/>
          </p:grpSpPr>
          <p:sp>
            <p:nvSpPr>
              <p:cNvPr id="577653" name="AutoShape 117"/>
              <p:cNvSpPr>
                <a:spLocks noChangeArrowheads="1"/>
              </p:cNvSpPr>
              <p:nvPr/>
            </p:nvSpPr>
            <p:spPr bwMode="auto">
              <a:xfrm>
                <a:off x="2089" y="271"/>
                <a:ext cx="255" cy="122"/>
              </a:xfrm>
              <a:prstGeom prst="rightArrow">
                <a:avLst>
                  <a:gd name="adj1" fmla="val 50000"/>
                  <a:gd name="adj2" fmla="val 52254"/>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654" name="Rectangle 118"/>
              <p:cNvSpPr>
                <a:spLocks noChangeArrowheads="1"/>
              </p:cNvSpPr>
              <p:nvPr/>
            </p:nvSpPr>
            <p:spPr bwMode="auto">
              <a:xfrm>
                <a:off x="1491" y="212"/>
                <a:ext cx="632" cy="240"/>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7655" name="Text Box 119"/>
            <p:cNvSpPr txBox="1">
              <a:spLocks noChangeArrowheads="1"/>
            </p:cNvSpPr>
            <p:nvPr/>
          </p:nvSpPr>
          <p:spPr bwMode="auto">
            <a:xfrm>
              <a:off x="3761" y="2051"/>
              <a:ext cx="600" cy="155"/>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dirty="0">
                  <a:solidFill>
                    <a:srgbClr val="0000CC"/>
                  </a:solidFill>
                  <a:latin typeface="+mn-lt"/>
                  <a:ea typeface="黑体" pitchFamily="2" charset="-122"/>
                </a:rPr>
                <a:t>1  2  </a:t>
              </a:r>
              <a:r>
                <a:rPr kumimoji="1" lang="en-US" altLang="zh-CN" sz="2000" b="1" dirty="0">
                  <a:solidFill>
                    <a:srgbClr val="0000CC"/>
                  </a:solidFill>
                  <a:latin typeface="+mn-lt"/>
                  <a:ea typeface="黑体" pitchFamily="2" charset="-122"/>
                  <a:sym typeface="Symbol" pitchFamily="18" charset="2"/>
                </a:rPr>
                <a:t>R</a:t>
              </a:r>
              <a:r>
                <a:rPr kumimoji="1" lang="en-US" altLang="zh-CN" sz="2000" b="1" baseline="-25000" dirty="0">
                  <a:solidFill>
                    <a:srgbClr val="0000CC"/>
                  </a:solidFill>
                  <a:latin typeface="+mn-lt"/>
                  <a:ea typeface="黑体" pitchFamily="2" charset="-122"/>
                  <a:sym typeface="Symbol" pitchFamily="18" charset="2"/>
                </a:rPr>
                <a:t>1</a:t>
              </a:r>
            </a:p>
          </p:txBody>
        </p:sp>
      </p:grpSp>
      <p:sp>
        <p:nvSpPr>
          <p:cNvPr id="577656" name="Text Box 120"/>
          <p:cNvSpPr txBox="1">
            <a:spLocks noChangeArrowheads="1"/>
          </p:cNvSpPr>
          <p:nvPr/>
        </p:nvSpPr>
        <p:spPr bwMode="auto">
          <a:xfrm>
            <a:off x="758345" y="4149080"/>
            <a:ext cx="6186174" cy="1569660"/>
          </a:xfrm>
          <a:prstGeom prst="rect">
            <a:avLst/>
          </a:prstGeom>
          <a:solidFill>
            <a:srgbClr val="FFFF99"/>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kumimoji="1" lang="en-US" altLang="zh-CN" sz="2400" b="1" dirty="0">
                <a:solidFill>
                  <a:srgbClr val="0000CC"/>
                </a:solidFill>
                <a:latin typeface="+mn-lt"/>
                <a:ea typeface="黑体" pitchFamily="2" charset="-122"/>
              </a:rPr>
              <a:t>R</a:t>
            </a:r>
            <a:r>
              <a:rPr kumimoji="1" lang="en-US" altLang="zh-CN" sz="2400" b="1" baseline="-25000" dirty="0">
                <a:solidFill>
                  <a:srgbClr val="0000CC"/>
                </a:solidFill>
                <a:latin typeface="+mn-lt"/>
                <a:ea typeface="黑体" pitchFamily="2" charset="-122"/>
              </a:rPr>
              <a:t>1 </a:t>
            </a:r>
            <a:r>
              <a:rPr kumimoji="1" lang="zh-CN" altLang="en-US" sz="2400" b="1" dirty="0">
                <a:solidFill>
                  <a:srgbClr val="0000CC"/>
                </a:solidFill>
                <a:latin typeface="+mn-lt"/>
                <a:ea typeface="黑体" pitchFamily="2" charset="-122"/>
              </a:rPr>
              <a:t>收到 </a:t>
            </a:r>
            <a:r>
              <a:rPr kumimoji="1" lang="en-US" altLang="zh-CN" sz="2400" b="1" dirty="0">
                <a:solidFill>
                  <a:srgbClr val="0000CC"/>
                </a:solidFill>
                <a:latin typeface="+mn-lt"/>
                <a:ea typeface="黑体" pitchFamily="2" charset="-122"/>
              </a:rPr>
              <a:t>R</a:t>
            </a:r>
            <a:r>
              <a:rPr kumimoji="1" lang="en-US" altLang="zh-CN" sz="2400" b="1" baseline="-25000" dirty="0">
                <a:solidFill>
                  <a:srgbClr val="0000CC"/>
                </a:solidFill>
                <a:latin typeface="+mn-lt"/>
                <a:ea typeface="黑体" pitchFamily="2" charset="-122"/>
              </a:rPr>
              <a:t>2 </a:t>
            </a:r>
            <a:r>
              <a:rPr kumimoji="1" lang="zh-CN" altLang="en-US" sz="2400" b="1" dirty="0">
                <a:solidFill>
                  <a:srgbClr val="0000CC"/>
                </a:solidFill>
                <a:latin typeface="+mn-lt"/>
                <a:ea typeface="黑体" pitchFamily="2" charset="-122"/>
              </a:rPr>
              <a:t>的更新报文后，误认为可经过 </a:t>
            </a:r>
            <a:r>
              <a:rPr kumimoji="1" lang="en-US" altLang="zh-CN" sz="2400" b="1" dirty="0">
                <a:solidFill>
                  <a:srgbClr val="0000CC"/>
                </a:solidFill>
                <a:latin typeface="+mn-lt"/>
                <a:ea typeface="黑体" pitchFamily="2" charset="-122"/>
              </a:rPr>
              <a:t>R</a:t>
            </a:r>
            <a:r>
              <a:rPr kumimoji="1" lang="en-US" altLang="zh-CN" sz="2400" b="1" baseline="-25000" dirty="0">
                <a:solidFill>
                  <a:srgbClr val="0000CC"/>
                </a:solidFill>
                <a:latin typeface="+mn-lt"/>
                <a:ea typeface="黑体" pitchFamily="2" charset="-122"/>
              </a:rPr>
              <a:t>2</a:t>
            </a:r>
            <a:r>
              <a:rPr kumimoji="1" lang="en-US" altLang="zh-CN" sz="2400" b="1" dirty="0">
                <a:solidFill>
                  <a:srgbClr val="0000CC"/>
                </a:solidFill>
                <a:latin typeface="+mn-lt"/>
                <a:ea typeface="黑体" pitchFamily="2" charset="-122"/>
              </a:rPr>
              <a:t> </a:t>
            </a:r>
            <a:r>
              <a:rPr kumimoji="1" lang="zh-CN" altLang="en-US" sz="2400" b="1" dirty="0">
                <a:solidFill>
                  <a:srgbClr val="0000CC"/>
                </a:solidFill>
                <a:latin typeface="+mn-lt"/>
                <a:ea typeface="黑体" pitchFamily="2" charset="-122"/>
              </a:rPr>
              <a:t>到达网</a:t>
            </a:r>
            <a:r>
              <a:rPr kumimoji="1" lang="en-US" altLang="zh-CN" sz="2400" b="1" dirty="0">
                <a:solidFill>
                  <a:srgbClr val="0000CC"/>
                </a:solidFill>
                <a:latin typeface="+mn-lt"/>
                <a:ea typeface="黑体" pitchFamily="2" charset="-122"/>
              </a:rPr>
              <a:t>1</a:t>
            </a:r>
            <a:r>
              <a:rPr kumimoji="1" lang="zh-CN" altLang="en-US" sz="2400" b="1" dirty="0">
                <a:solidFill>
                  <a:srgbClr val="0000CC"/>
                </a:solidFill>
                <a:latin typeface="+mn-lt"/>
                <a:ea typeface="黑体" pitchFamily="2" charset="-122"/>
              </a:rPr>
              <a:t>，于是更新自己的路由表，说：“我到网 </a:t>
            </a:r>
            <a:r>
              <a:rPr kumimoji="1" lang="en-US" altLang="zh-CN" sz="2400" b="1" dirty="0">
                <a:solidFill>
                  <a:srgbClr val="0000CC"/>
                </a:solidFill>
                <a:latin typeface="+mn-lt"/>
                <a:ea typeface="黑体" pitchFamily="2" charset="-122"/>
              </a:rPr>
              <a:t>1 </a:t>
            </a:r>
            <a:r>
              <a:rPr kumimoji="1" lang="zh-CN" altLang="en-US" sz="2400" b="1" dirty="0">
                <a:solidFill>
                  <a:srgbClr val="0000CC"/>
                </a:solidFill>
                <a:latin typeface="+mn-lt"/>
                <a:ea typeface="黑体" pitchFamily="2" charset="-122"/>
              </a:rPr>
              <a:t>的距离是 </a:t>
            </a:r>
            <a:r>
              <a:rPr kumimoji="1" lang="en-US" altLang="zh-CN" sz="2400" b="1" dirty="0">
                <a:solidFill>
                  <a:srgbClr val="0000CC"/>
                </a:solidFill>
                <a:latin typeface="+mn-lt"/>
                <a:ea typeface="黑体" pitchFamily="2" charset="-122"/>
              </a:rPr>
              <a:t>3</a:t>
            </a:r>
            <a:r>
              <a:rPr kumimoji="1" lang="zh-CN" altLang="en-US" sz="2400" b="1" dirty="0">
                <a:solidFill>
                  <a:srgbClr val="0000CC"/>
                </a:solidFill>
                <a:latin typeface="+mn-lt"/>
                <a:ea typeface="黑体" pitchFamily="2" charset="-122"/>
              </a:rPr>
              <a:t>，下一跳经过 </a:t>
            </a:r>
            <a:r>
              <a:rPr kumimoji="1" lang="en-US" altLang="zh-CN" sz="2400" b="1" dirty="0">
                <a:solidFill>
                  <a:srgbClr val="0000CC"/>
                </a:solidFill>
                <a:latin typeface="+mn-lt"/>
                <a:ea typeface="黑体" pitchFamily="2" charset="-122"/>
              </a:rPr>
              <a:t>R</a:t>
            </a:r>
            <a:r>
              <a:rPr kumimoji="1" lang="en-US" altLang="zh-CN" sz="2400" b="1" baseline="-25000" dirty="0">
                <a:solidFill>
                  <a:srgbClr val="0000CC"/>
                </a:solidFill>
                <a:latin typeface="+mn-lt"/>
                <a:ea typeface="黑体" pitchFamily="2" charset="-122"/>
              </a:rPr>
              <a:t>2</a:t>
            </a:r>
            <a:r>
              <a:rPr kumimoji="1" lang="en-US" altLang="zh-CN" sz="2400" b="1" dirty="0">
                <a:solidFill>
                  <a:srgbClr val="0000CC"/>
                </a:solidFill>
                <a:latin typeface="+mn-lt"/>
                <a:ea typeface="黑体" pitchFamily="2" charset="-122"/>
              </a:rPr>
              <a:t>”</a:t>
            </a:r>
            <a:r>
              <a:rPr kumimoji="1" lang="zh-CN" altLang="en-US" sz="2400" b="1" dirty="0">
                <a:solidFill>
                  <a:srgbClr val="0000CC"/>
                </a:solidFill>
                <a:latin typeface="+mn-lt"/>
                <a:ea typeface="黑体" pitchFamily="2" charset="-122"/>
              </a:rPr>
              <a:t>。然后将此更新信息发送给 </a:t>
            </a:r>
            <a:r>
              <a:rPr kumimoji="1" lang="en-US" altLang="zh-CN" sz="2400" b="1" dirty="0">
                <a:solidFill>
                  <a:srgbClr val="0000CC"/>
                </a:solidFill>
                <a:latin typeface="+mn-lt"/>
                <a:ea typeface="黑体" pitchFamily="2" charset="-122"/>
              </a:rPr>
              <a:t>R</a:t>
            </a:r>
            <a:r>
              <a:rPr kumimoji="1" lang="en-US" altLang="zh-CN" sz="2400" b="1" baseline="-25000" dirty="0">
                <a:solidFill>
                  <a:srgbClr val="0000CC"/>
                </a:solidFill>
                <a:latin typeface="+mn-lt"/>
                <a:ea typeface="黑体" pitchFamily="2" charset="-122"/>
              </a:rPr>
              <a:t>2</a:t>
            </a:r>
            <a:r>
              <a:rPr kumimoji="1" lang="zh-CN" altLang="en-US" sz="2400" b="1" dirty="0">
                <a:solidFill>
                  <a:srgbClr val="0000CC"/>
                </a:solidFill>
                <a:latin typeface="+mn-lt"/>
                <a:ea typeface="黑体" pitchFamily="2" charset="-122"/>
              </a:rPr>
              <a:t>。</a:t>
            </a:r>
          </a:p>
        </p:txBody>
      </p:sp>
      <p:grpSp>
        <p:nvGrpSpPr>
          <p:cNvPr id="577657" name="Group 121"/>
          <p:cNvGrpSpPr>
            <a:grpSpLocks/>
          </p:cNvGrpSpPr>
          <p:nvPr/>
        </p:nvGrpSpPr>
        <p:grpSpPr bwMode="auto">
          <a:xfrm>
            <a:off x="2691475" y="3644032"/>
            <a:ext cx="1635521" cy="312737"/>
            <a:chOff x="1565" y="2478"/>
            <a:chExt cx="951" cy="197"/>
          </a:xfrm>
        </p:grpSpPr>
        <p:grpSp>
          <p:nvGrpSpPr>
            <p:cNvPr id="577658" name="Group 122"/>
            <p:cNvGrpSpPr>
              <a:grpSpLocks/>
            </p:cNvGrpSpPr>
            <p:nvPr/>
          </p:nvGrpSpPr>
          <p:grpSpPr bwMode="auto">
            <a:xfrm>
              <a:off x="1589" y="2478"/>
              <a:ext cx="927" cy="197"/>
              <a:chOff x="1491" y="212"/>
              <a:chExt cx="853" cy="240"/>
            </a:xfrm>
          </p:grpSpPr>
          <p:sp>
            <p:nvSpPr>
              <p:cNvPr id="577659" name="AutoShape 123"/>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660" name="Rectangle 124"/>
              <p:cNvSpPr>
                <a:spLocks noChangeArrowheads="1"/>
              </p:cNvSpPr>
              <p:nvPr/>
            </p:nvSpPr>
            <p:spPr bwMode="auto">
              <a:xfrm>
                <a:off x="1491" y="212"/>
                <a:ext cx="632" cy="24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7661" name="Text Box 125"/>
            <p:cNvSpPr txBox="1">
              <a:spLocks noChangeArrowheads="1"/>
            </p:cNvSpPr>
            <p:nvPr/>
          </p:nvSpPr>
          <p:spPr bwMode="auto">
            <a:xfrm>
              <a:off x="1565" y="2518"/>
              <a:ext cx="600"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itchFamily="2" charset="-122"/>
                </a:rPr>
                <a:t>1  3  </a:t>
              </a:r>
              <a:r>
                <a:rPr kumimoji="1" lang="en-US" altLang="zh-CN" sz="2000" b="1">
                  <a:solidFill>
                    <a:srgbClr val="0000CC"/>
                  </a:solidFill>
                  <a:latin typeface="+mn-lt"/>
                  <a:ea typeface="黑体" pitchFamily="2" charset="-122"/>
                  <a:sym typeface="Symbol" pitchFamily="18" charset="2"/>
                </a:rPr>
                <a:t>R</a:t>
              </a:r>
              <a:r>
                <a:rPr kumimoji="1" lang="en-US" altLang="zh-CN" sz="2000" b="1" baseline="-25000">
                  <a:solidFill>
                    <a:srgbClr val="0000CC"/>
                  </a:solidFill>
                  <a:latin typeface="+mn-lt"/>
                  <a:ea typeface="黑体" pitchFamily="2" charset="-122"/>
                  <a:sym typeface="Symbol" pitchFamily="18" charset="2"/>
                </a:rPr>
                <a:t>2</a:t>
              </a:r>
            </a:p>
          </p:txBody>
        </p:sp>
      </p:grpSp>
    </p:spTree>
    <p:extLst>
      <p:ext uri="{BB962C8B-B14F-4D97-AF65-F5344CB8AC3E}">
        <p14:creationId xmlns:p14="http://schemas.microsoft.com/office/powerpoint/2010/main" val="18544705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7656"/>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577657"/>
                                        </p:tgtEl>
                                        <p:attrNameLst>
                                          <p:attrName>style.visibility</p:attrName>
                                        </p:attrNameLst>
                                      </p:cBhvr>
                                      <p:to>
                                        <p:strVal val="visible"/>
                                      </p:to>
                                    </p:set>
                                  </p:childTnLst>
                                </p:cTn>
                              </p:par>
                            </p:childTnLst>
                          </p:cTn>
                        </p:par>
                        <p:par>
                          <p:cTn id="10" fill="hold" nodeType="afterGroup">
                            <p:stCondLst>
                              <p:cond delay="0"/>
                            </p:stCondLst>
                            <p:childTnLst>
                              <p:par>
                                <p:cTn id="11" presetID="35" presetClass="emph" presetSubtype="0" repeatCount="3000" fill="hold" nodeType="afterEffect">
                                  <p:stCondLst>
                                    <p:cond delay="0"/>
                                  </p:stCondLst>
                                  <p:childTnLst>
                                    <p:anim calcmode="discrete" valueType="str">
                                      <p:cBhvr>
                                        <p:cTn id="12" dur="1000" fill="hold"/>
                                        <p:tgtEl>
                                          <p:spTgt spid="57765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65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Line 2"/>
          <p:cNvSpPr>
            <a:spLocks noChangeShapeType="1"/>
          </p:cNvSpPr>
          <p:nvPr/>
        </p:nvSpPr>
        <p:spPr bwMode="auto">
          <a:xfrm>
            <a:off x="1785144" y="1064185"/>
            <a:ext cx="70115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578563"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3580" y="908611"/>
            <a:ext cx="78938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78564" name="Text Box 4"/>
          <p:cNvSpPr txBox="1">
            <a:spLocks noChangeArrowheads="1"/>
          </p:cNvSpPr>
          <p:nvPr/>
        </p:nvSpPr>
        <p:spPr bwMode="auto">
          <a:xfrm>
            <a:off x="6944519" y="115784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2</a:t>
            </a:r>
            <a:endParaRPr kumimoji="1" lang="en-US" altLang="zh-CN" sz="2000" b="1">
              <a:solidFill>
                <a:srgbClr val="0000CC"/>
              </a:solidFill>
              <a:latin typeface="+mn-lt"/>
              <a:ea typeface="黑体" pitchFamily="2" charset="-122"/>
            </a:endParaRPr>
          </a:p>
        </p:txBody>
      </p:sp>
      <p:sp>
        <p:nvSpPr>
          <p:cNvPr id="578565" name="Text Box 5"/>
          <p:cNvSpPr txBox="1">
            <a:spLocks noChangeArrowheads="1"/>
          </p:cNvSpPr>
          <p:nvPr/>
        </p:nvSpPr>
        <p:spPr bwMode="auto">
          <a:xfrm>
            <a:off x="3047471" y="115784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1</a:t>
            </a:r>
            <a:endParaRPr kumimoji="1" lang="en-US" altLang="zh-CN" sz="2000" b="1">
              <a:solidFill>
                <a:srgbClr val="0000CC"/>
              </a:solidFill>
              <a:latin typeface="+mn-lt"/>
              <a:ea typeface="黑体" pitchFamily="2" charset="-122"/>
            </a:endParaRPr>
          </a:p>
        </p:txBody>
      </p:sp>
      <p:pic>
        <p:nvPicPr>
          <p:cNvPr id="578566"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8908" y="908611"/>
            <a:ext cx="791104"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578567" name="Group 7"/>
          <p:cNvGrpSpPr>
            <a:grpSpLocks/>
          </p:cNvGrpSpPr>
          <p:nvPr/>
        </p:nvGrpSpPr>
        <p:grpSpPr bwMode="auto">
          <a:xfrm>
            <a:off x="768747" y="632386"/>
            <a:ext cx="1277805" cy="858837"/>
            <a:chOff x="4830" y="1752"/>
            <a:chExt cx="667" cy="477"/>
          </a:xfrm>
        </p:grpSpPr>
        <p:grpSp>
          <p:nvGrpSpPr>
            <p:cNvPr id="578568" name="Group 8"/>
            <p:cNvGrpSpPr>
              <a:grpSpLocks/>
            </p:cNvGrpSpPr>
            <p:nvPr/>
          </p:nvGrpSpPr>
          <p:grpSpPr bwMode="auto">
            <a:xfrm>
              <a:off x="4830" y="1752"/>
              <a:ext cx="667" cy="477"/>
              <a:chOff x="2949" y="196"/>
              <a:chExt cx="941" cy="598"/>
            </a:xfrm>
          </p:grpSpPr>
          <p:sp>
            <p:nvSpPr>
              <p:cNvPr id="578569" name="Oval 9"/>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570" name="Oval 10"/>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571" name="Oval 11"/>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572" name="Oval 12"/>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573" name="Oval 13"/>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574" name="Oval 14"/>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575" name="Oval 15"/>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576" name="Oval 16"/>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577" name="Freeform 1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8578" name="Freeform 1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8579" name="Freeform 1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8580" name="Text Box 20"/>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1</a:t>
              </a:r>
            </a:p>
          </p:txBody>
        </p:sp>
      </p:grpSp>
      <p:grpSp>
        <p:nvGrpSpPr>
          <p:cNvPr id="578581" name="Group 21"/>
          <p:cNvGrpSpPr>
            <a:grpSpLocks/>
          </p:cNvGrpSpPr>
          <p:nvPr/>
        </p:nvGrpSpPr>
        <p:grpSpPr bwMode="auto">
          <a:xfrm>
            <a:off x="8356468" y="632386"/>
            <a:ext cx="1277805" cy="858837"/>
            <a:chOff x="4830" y="1752"/>
            <a:chExt cx="667" cy="477"/>
          </a:xfrm>
        </p:grpSpPr>
        <p:grpSp>
          <p:nvGrpSpPr>
            <p:cNvPr id="578582" name="Group 22"/>
            <p:cNvGrpSpPr>
              <a:grpSpLocks/>
            </p:cNvGrpSpPr>
            <p:nvPr/>
          </p:nvGrpSpPr>
          <p:grpSpPr bwMode="auto">
            <a:xfrm>
              <a:off x="4830" y="1752"/>
              <a:ext cx="667" cy="477"/>
              <a:chOff x="2949" y="196"/>
              <a:chExt cx="941" cy="598"/>
            </a:xfrm>
          </p:grpSpPr>
          <p:sp>
            <p:nvSpPr>
              <p:cNvPr id="578583" name="Oval 23"/>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584" name="Oval 24"/>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585" name="Oval 25"/>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586" name="Oval 26"/>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587" name="Oval 27"/>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588" name="Oval 28"/>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589" name="Oval 29"/>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590" name="Oval 30"/>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591" name="Freeform 31"/>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8592" name="Freeform 32"/>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8593" name="Freeform 33"/>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8594" name="Text Box 34"/>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3</a:t>
              </a:r>
            </a:p>
          </p:txBody>
        </p:sp>
      </p:grpSp>
      <p:grpSp>
        <p:nvGrpSpPr>
          <p:cNvPr id="578595" name="Group 35"/>
          <p:cNvGrpSpPr>
            <a:grpSpLocks/>
          </p:cNvGrpSpPr>
          <p:nvPr/>
        </p:nvGrpSpPr>
        <p:grpSpPr bwMode="auto">
          <a:xfrm>
            <a:off x="4531651" y="632386"/>
            <a:ext cx="1277805" cy="858837"/>
            <a:chOff x="4830" y="1752"/>
            <a:chExt cx="667" cy="477"/>
          </a:xfrm>
        </p:grpSpPr>
        <p:grpSp>
          <p:nvGrpSpPr>
            <p:cNvPr id="578596" name="Group 36"/>
            <p:cNvGrpSpPr>
              <a:grpSpLocks/>
            </p:cNvGrpSpPr>
            <p:nvPr/>
          </p:nvGrpSpPr>
          <p:grpSpPr bwMode="auto">
            <a:xfrm>
              <a:off x="4830" y="1752"/>
              <a:ext cx="667" cy="477"/>
              <a:chOff x="2949" y="196"/>
              <a:chExt cx="941" cy="598"/>
            </a:xfrm>
          </p:grpSpPr>
          <p:sp>
            <p:nvSpPr>
              <p:cNvPr id="578597" name="Oval 37"/>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598" name="Oval 38"/>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599" name="Oval 39"/>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00" name="Oval 40"/>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01" name="Oval 41"/>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02" name="Oval 42"/>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03" name="Oval 43"/>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04" name="Oval 44"/>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05" name="Freeform 4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8606" name="Freeform 4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8607" name="Freeform 4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8608" name="Text Box 48"/>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2</a:t>
              </a:r>
            </a:p>
          </p:txBody>
        </p:sp>
      </p:grpSp>
      <p:grpSp>
        <p:nvGrpSpPr>
          <p:cNvPr id="578609" name="Group 49"/>
          <p:cNvGrpSpPr>
            <a:grpSpLocks/>
          </p:cNvGrpSpPr>
          <p:nvPr/>
        </p:nvGrpSpPr>
        <p:grpSpPr bwMode="auto">
          <a:xfrm>
            <a:off x="612246" y="1916832"/>
            <a:ext cx="9022027" cy="1522412"/>
            <a:chOff x="356" y="1253"/>
            <a:chExt cx="5246" cy="959"/>
          </a:xfrm>
        </p:grpSpPr>
        <p:sp>
          <p:nvSpPr>
            <p:cNvPr id="578610" name="Line 50"/>
            <p:cNvSpPr>
              <a:spLocks noChangeShapeType="1"/>
            </p:cNvSpPr>
            <p:nvPr/>
          </p:nvSpPr>
          <p:spPr bwMode="auto">
            <a:xfrm>
              <a:off x="1038" y="1581"/>
              <a:ext cx="407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578611" name="Picture 5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6" y="1484"/>
              <a:ext cx="459"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78612" name="Text Box 52"/>
            <p:cNvSpPr txBox="1">
              <a:spLocks noChangeArrowheads="1"/>
            </p:cNvSpPr>
            <p:nvPr/>
          </p:nvSpPr>
          <p:spPr bwMode="auto">
            <a:xfrm>
              <a:off x="4038" y="1640"/>
              <a:ext cx="27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2</a:t>
              </a:r>
              <a:endParaRPr kumimoji="1" lang="en-US" altLang="zh-CN" sz="2000" b="1">
                <a:solidFill>
                  <a:srgbClr val="0000CC"/>
                </a:solidFill>
                <a:latin typeface="+mn-lt"/>
                <a:ea typeface="黑体" pitchFamily="2" charset="-122"/>
              </a:endParaRPr>
            </a:p>
          </p:txBody>
        </p:sp>
        <p:sp>
          <p:nvSpPr>
            <p:cNvPr id="578613" name="Text Box 53"/>
            <p:cNvSpPr txBox="1">
              <a:spLocks noChangeArrowheads="1"/>
            </p:cNvSpPr>
            <p:nvPr/>
          </p:nvSpPr>
          <p:spPr bwMode="auto">
            <a:xfrm>
              <a:off x="1772" y="1640"/>
              <a:ext cx="27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1</a:t>
              </a:r>
              <a:endParaRPr kumimoji="1" lang="en-US" altLang="zh-CN" sz="2000" b="1">
                <a:solidFill>
                  <a:srgbClr val="0000CC"/>
                </a:solidFill>
                <a:latin typeface="+mn-lt"/>
                <a:ea typeface="黑体" pitchFamily="2" charset="-122"/>
              </a:endParaRPr>
            </a:p>
          </p:txBody>
        </p:sp>
        <p:pic>
          <p:nvPicPr>
            <p:cNvPr id="578614" name="Picture 5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01" y="1484"/>
              <a:ext cx="460"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578615" name="Group 55"/>
            <p:cNvGrpSpPr>
              <a:grpSpLocks/>
            </p:cNvGrpSpPr>
            <p:nvPr/>
          </p:nvGrpSpPr>
          <p:grpSpPr bwMode="auto">
            <a:xfrm>
              <a:off x="447" y="1309"/>
              <a:ext cx="743" cy="541"/>
              <a:chOff x="4830" y="1752"/>
              <a:chExt cx="667" cy="477"/>
            </a:xfrm>
          </p:grpSpPr>
          <p:grpSp>
            <p:nvGrpSpPr>
              <p:cNvPr id="578616" name="Group 56"/>
              <p:cNvGrpSpPr>
                <a:grpSpLocks/>
              </p:cNvGrpSpPr>
              <p:nvPr/>
            </p:nvGrpSpPr>
            <p:grpSpPr bwMode="auto">
              <a:xfrm>
                <a:off x="4830" y="1752"/>
                <a:ext cx="667" cy="477"/>
                <a:chOff x="2949" y="196"/>
                <a:chExt cx="941" cy="598"/>
              </a:xfrm>
            </p:grpSpPr>
            <p:sp>
              <p:nvSpPr>
                <p:cNvPr id="578617" name="Oval 57"/>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18" name="Oval 58"/>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19" name="Oval 59"/>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20" name="Oval 60"/>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21" name="Oval 61"/>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22" name="Oval 62"/>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23" name="Oval 63"/>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24" name="Oval 64"/>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25" name="Freeform 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8626" name="Freeform 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8627" name="Freeform 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8628" name="Text Box 68"/>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1</a:t>
                </a:r>
              </a:p>
            </p:txBody>
          </p:sp>
        </p:grpSp>
        <p:grpSp>
          <p:nvGrpSpPr>
            <p:cNvPr id="578629" name="Group 69"/>
            <p:cNvGrpSpPr>
              <a:grpSpLocks/>
            </p:cNvGrpSpPr>
            <p:nvPr/>
          </p:nvGrpSpPr>
          <p:grpSpPr bwMode="auto">
            <a:xfrm>
              <a:off x="4859" y="1309"/>
              <a:ext cx="743" cy="541"/>
              <a:chOff x="4830" y="1752"/>
              <a:chExt cx="667" cy="477"/>
            </a:xfrm>
          </p:grpSpPr>
          <p:grpSp>
            <p:nvGrpSpPr>
              <p:cNvPr id="578630" name="Group 70"/>
              <p:cNvGrpSpPr>
                <a:grpSpLocks/>
              </p:cNvGrpSpPr>
              <p:nvPr/>
            </p:nvGrpSpPr>
            <p:grpSpPr bwMode="auto">
              <a:xfrm>
                <a:off x="4830" y="1752"/>
                <a:ext cx="667" cy="477"/>
                <a:chOff x="2949" y="196"/>
                <a:chExt cx="941" cy="598"/>
              </a:xfrm>
            </p:grpSpPr>
            <p:sp>
              <p:nvSpPr>
                <p:cNvPr id="578631" name="Oval 71"/>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32" name="Oval 72"/>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33" name="Oval 73"/>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34" name="Oval 74"/>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35" name="Oval 75"/>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36" name="Oval 76"/>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37" name="Oval 77"/>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38" name="Oval 78"/>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39" name="Freeform 7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8640" name="Freeform 8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8641" name="Freeform 8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8642" name="Text Box 82"/>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3</a:t>
                </a:r>
              </a:p>
            </p:txBody>
          </p:sp>
        </p:grpSp>
        <p:grpSp>
          <p:nvGrpSpPr>
            <p:cNvPr id="578643" name="Group 83"/>
            <p:cNvGrpSpPr>
              <a:grpSpLocks/>
            </p:cNvGrpSpPr>
            <p:nvPr/>
          </p:nvGrpSpPr>
          <p:grpSpPr bwMode="auto">
            <a:xfrm>
              <a:off x="2635" y="1309"/>
              <a:ext cx="743" cy="541"/>
              <a:chOff x="4830" y="1752"/>
              <a:chExt cx="667" cy="477"/>
            </a:xfrm>
          </p:grpSpPr>
          <p:grpSp>
            <p:nvGrpSpPr>
              <p:cNvPr id="578644" name="Group 84"/>
              <p:cNvGrpSpPr>
                <a:grpSpLocks/>
              </p:cNvGrpSpPr>
              <p:nvPr/>
            </p:nvGrpSpPr>
            <p:grpSpPr bwMode="auto">
              <a:xfrm>
                <a:off x="4830" y="1752"/>
                <a:ext cx="667" cy="477"/>
                <a:chOff x="2949" y="196"/>
                <a:chExt cx="941" cy="598"/>
              </a:xfrm>
            </p:grpSpPr>
            <p:sp>
              <p:nvSpPr>
                <p:cNvPr id="578645" name="Oval 85"/>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46" name="Oval 86"/>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47" name="Oval 87"/>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48" name="Oval 88"/>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49" name="Oval 89"/>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50" name="Oval 90"/>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51" name="Oval 91"/>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52" name="Oval 92"/>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53" name="Freeform 9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8654" name="Freeform 9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8655" name="Freeform 9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8656" name="Text Box 96"/>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2</a:t>
                </a:r>
              </a:p>
            </p:txBody>
          </p:sp>
        </p:grpSp>
        <p:grpSp>
          <p:nvGrpSpPr>
            <p:cNvPr id="578657" name="Group 97"/>
            <p:cNvGrpSpPr>
              <a:grpSpLocks/>
            </p:cNvGrpSpPr>
            <p:nvPr/>
          </p:nvGrpSpPr>
          <p:grpSpPr bwMode="auto">
            <a:xfrm>
              <a:off x="434" y="1253"/>
              <a:ext cx="755" cy="612"/>
              <a:chOff x="434" y="1298"/>
              <a:chExt cx="755" cy="612"/>
            </a:xfrm>
          </p:grpSpPr>
          <p:sp>
            <p:nvSpPr>
              <p:cNvPr id="578658" name="Line 98"/>
              <p:cNvSpPr>
                <a:spLocks noChangeShapeType="1"/>
              </p:cNvSpPr>
              <p:nvPr/>
            </p:nvSpPr>
            <p:spPr bwMode="auto">
              <a:xfrm>
                <a:off x="434" y="1298"/>
                <a:ext cx="755" cy="612"/>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8659" name="Line 99"/>
              <p:cNvSpPr>
                <a:spLocks noChangeShapeType="1"/>
              </p:cNvSpPr>
              <p:nvPr/>
            </p:nvSpPr>
            <p:spPr bwMode="auto">
              <a:xfrm flipH="1">
                <a:off x="434" y="1298"/>
                <a:ext cx="755" cy="612"/>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8660" name="Text Box 100"/>
            <p:cNvSpPr txBox="1">
              <a:spLocks noChangeArrowheads="1"/>
            </p:cNvSpPr>
            <p:nvPr/>
          </p:nvSpPr>
          <p:spPr bwMode="auto">
            <a:xfrm>
              <a:off x="356" y="1979"/>
              <a:ext cx="97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2000" b="1">
                  <a:solidFill>
                    <a:srgbClr val="0000CC"/>
                  </a:solidFill>
                  <a:latin typeface="+mn-lt"/>
                  <a:ea typeface="黑体" pitchFamily="2" charset="-122"/>
                </a:rPr>
                <a:t>网</a:t>
              </a:r>
              <a:r>
                <a:rPr kumimoji="1" lang="zh-CN" altLang="en-US" sz="10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1</a:t>
              </a:r>
              <a:r>
                <a:rPr kumimoji="1" lang="zh-CN" altLang="en-US" sz="2000" b="1">
                  <a:solidFill>
                    <a:srgbClr val="0000CC"/>
                  </a:solidFill>
                  <a:latin typeface="+mn-lt"/>
                  <a:ea typeface="黑体" pitchFamily="2" charset="-122"/>
                </a:rPr>
                <a:t>出了故障</a:t>
              </a:r>
            </a:p>
          </p:txBody>
        </p:sp>
      </p:grpSp>
      <p:sp>
        <p:nvSpPr>
          <p:cNvPr id="578661" name="Text Box 101"/>
          <p:cNvSpPr txBox="1">
            <a:spLocks noChangeArrowheads="1"/>
          </p:cNvSpPr>
          <p:nvPr/>
        </p:nvSpPr>
        <p:spPr bwMode="auto">
          <a:xfrm>
            <a:off x="266568" y="305361"/>
            <a:ext cx="441146"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正</a:t>
            </a:r>
          </a:p>
          <a:p>
            <a:r>
              <a:rPr kumimoji="1" lang="zh-CN" altLang="en-US" sz="2000" b="1">
                <a:solidFill>
                  <a:srgbClr val="0000CC"/>
                </a:solidFill>
                <a:latin typeface="+mn-lt"/>
                <a:ea typeface="黑体" pitchFamily="2" charset="-122"/>
              </a:rPr>
              <a:t>常</a:t>
            </a:r>
          </a:p>
          <a:p>
            <a:r>
              <a:rPr kumimoji="1" lang="zh-CN" altLang="en-US" sz="2000" b="1">
                <a:solidFill>
                  <a:srgbClr val="0000CC"/>
                </a:solidFill>
                <a:latin typeface="+mn-lt"/>
                <a:ea typeface="黑体" pitchFamily="2" charset="-122"/>
              </a:rPr>
              <a:t>情</a:t>
            </a:r>
          </a:p>
          <a:p>
            <a:r>
              <a:rPr kumimoji="1" lang="zh-CN" altLang="en-US" sz="2000" b="1">
                <a:solidFill>
                  <a:srgbClr val="0000CC"/>
                </a:solidFill>
                <a:latin typeface="+mn-lt"/>
                <a:ea typeface="黑体" pitchFamily="2" charset="-122"/>
              </a:rPr>
              <a:t>况</a:t>
            </a:r>
          </a:p>
        </p:txBody>
      </p:sp>
      <p:grpSp>
        <p:nvGrpSpPr>
          <p:cNvPr id="578662" name="Group 102"/>
          <p:cNvGrpSpPr>
            <a:grpSpLocks/>
          </p:cNvGrpSpPr>
          <p:nvPr/>
        </p:nvGrpSpPr>
        <p:grpSpPr bwMode="auto">
          <a:xfrm>
            <a:off x="2436946" y="499036"/>
            <a:ext cx="1594246" cy="312737"/>
            <a:chOff x="1491" y="212"/>
            <a:chExt cx="853" cy="240"/>
          </a:xfrm>
        </p:grpSpPr>
        <p:sp>
          <p:nvSpPr>
            <p:cNvPr id="578663" name="AutoShape 103"/>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64" name="Rectangle 104"/>
            <p:cNvSpPr>
              <a:spLocks noChangeArrowheads="1"/>
            </p:cNvSpPr>
            <p:nvPr/>
          </p:nvSpPr>
          <p:spPr bwMode="auto">
            <a:xfrm>
              <a:off x="1491" y="212"/>
              <a:ext cx="632" cy="24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8665" name="Text Box 105"/>
          <p:cNvSpPr txBox="1">
            <a:spLocks noChangeArrowheads="1"/>
          </p:cNvSpPr>
          <p:nvPr/>
        </p:nvSpPr>
        <p:spPr bwMode="auto">
          <a:xfrm>
            <a:off x="2457583" y="573648"/>
            <a:ext cx="893193" cy="265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itchFamily="2" charset="-122"/>
              </a:rPr>
              <a:t>1  1  </a:t>
            </a:r>
            <a:r>
              <a:rPr kumimoji="1" lang="en-US" altLang="zh-CN" sz="2000" b="1">
                <a:solidFill>
                  <a:srgbClr val="0000CC"/>
                </a:solidFill>
                <a:latin typeface="+mn-lt"/>
                <a:ea typeface="黑体" pitchFamily="2" charset="-122"/>
                <a:sym typeface="Symbol" pitchFamily="18" charset="2"/>
              </a:rPr>
              <a:t></a:t>
            </a:r>
            <a:endParaRPr kumimoji="1" lang="en-US" altLang="zh-CN" sz="2000" b="1" baseline="-25000">
              <a:solidFill>
                <a:srgbClr val="0000CC"/>
              </a:solidFill>
              <a:latin typeface="+mn-lt"/>
              <a:ea typeface="黑体" pitchFamily="2" charset="-122"/>
              <a:sym typeface="Symbol" pitchFamily="18" charset="2"/>
            </a:endParaRPr>
          </a:p>
        </p:txBody>
      </p:sp>
      <p:grpSp>
        <p:nvGrpSpPr>
          <p:cNvPr id="578666" name="Group 106"/>
          <p:cNvGrpSpPr>
            <a:grpSpLocks/>
          </p:cNvGrpSpPr>
          <p:nvPr/>
        </p:nvGrpSpPr>
        <p:grpSpPr bwMode="auto">
          <a:xfrm>
            <a:off x="2693194" y="3140793"/>
            <a:ext cx="1633802" cy="331788"/>
            <a:chOff x="1566" y="2024"/>
            <a:chExt cx="950" cy="209"/>
          </a:xfrm>
        </p:grpSpPr>
        <p:grpSp>
          <p:nvGrpSpPr>
            <p:cNvPr id="578667" name="Group 107"/>
            <p:cNvGrpSpPr>
              <a:grpSpLocks/>
            </p:cNvGrpSpPr>
            <p:nvPr/>
          </p:nvGrpSpPr>
          <p:grpSpPr bwMode="auto">
            <a:xfrm>
              <a:off x="1589" y="2024"/>
              <a:ext cx="927" cy="197"/>
              <a:chOff x="1491" y="212"/>
              <a:chExt cx="853" cy="240"/>
            </a:xfrm>
          </p:grpSpPr>
          <p:sp>
            <p:nvSpPr>
              <p:cNvPr id="578668" name="AutoShape 108"/>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69" name="Rectangle 109"/>
              <p:cNvSpPr>
                <a:spLocks noChangeArrowheads="1"/>
              </p:cNvSpPr>
              <p:nvPr/>
            </p:nvSpPr>
            <p:spPr bwMode="auto">
              <a:xfrm>
                <a:off x="1491" y="212"/>
                <a:ext cx="632" cy="24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8670" name="Text Box 110"/>
            <p:cNvSpPr txBox="1">
              <a:spLocks noChangeArrowheads="1"/>
            </p:cNvSpPr>
            <p:nvPr/>
          </p:nvSpPr>
          <p:spPr bwMode="auto">
            <a:xfrm>
              <a:off x="1566" y="2066"/>
              <a:ext cx="602" cy="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itchFamily="2" charset="-122"/>
                </a:rPr>
                <a:t>1  16  </a:t>
              </a:r>
              <a:r>
                <a:rPr kumimoji="1" lang="en-US" altLang="zh-CN" sz="2000" b="1">
                  <a:solidFill>
                    <a:srgbClr val="0000CC"/>
                  </a:solidFill>
                  <a:latin typeface="+mn-lt"/>
                  <a:ea typeface="黑体" pitchFamily="2" charset="-122"/>
                  <a:sym typeface="Symbol" pitchFamily="18" charset="2"/>
                </a:rPr>
                <a:t></a:t>
              </a:r>
              <a:endParaRPr kumimoji="1" lang="en-US" altLang="zh-CN" sz="2000" b="1" baseline="-25000">
                <a:solidFill>
                  <a:srgbClr val="0000CC"/>
                </a:solidFill>
                <a:latin typeface="+mn-lt"/>
                <a:ea typeface="黑体" pitchFamily="2" charset="-122"/>
                <a:sym typeface="Symbol" pitchFamily="18" charset="2"/>
              </a:endParaRPr>
            </a:p>
          </p:txBody>
        </p:sp>
      </p:grpSp>
      <p:grpSp>
        <p:nvGrpSpPr>
          <p:cNvPr id="578671" name="Group 111"/>
          <p:cNvGrpSpPr>
            <a:grpSpLocks/>
          </p:cNvGrpSpPr>
          <p:nvPr/>
        </p:nvGrpSpPr>
        <p:grpSpPr bwMode="auto">
          <a:xfrm flipH="1">
            <a:off x="6045068" y="521261"/>
            <a:ext cx="1594246" cy="312737"/>
            <a:chOff x="1491" y="212"/>
            <a:chExt cx="853" cy="240"/>
          </a:xfrm>
          <a:solidFill>
            <a:srgbClr val="66FF66"/>
          </a:solidFill>
        </p:grpSpPr>
        <p:sp>
          <p:nvSpPr>
            <p:cNvPr id="578672" name="AutoShape 112"/>
            <p:cNvSpPr>
              <a:spLocks noChangeArrowheads="1"/>
            </p:cNvSpPr>
            <p:nvPr/>
          </p:nvSpPr>
          <p:spPr bwMode="auto">
            <a:xfrm>
              <a:off x="2089" y="271"/>
              <a:ext cx="255" cy="122"/>
            </a:xfrm>
            <a:prstGeom prst="rightArrow">
              <a:avLst>
                <a:gd name="adj1" fmla="val 50000"/>
                <a:gd name="adj2" fmla="val 52254"/>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73" name="Rectangle 113"/>
            <p:cNvSpPr>
              <a:spLocks noChangeArrowheads="1"/>
            </p:cNvSpPr>
            <p:nvPr/>
          </p:nvSpPr>
          <p:spPr bwMode="auto">
            <a:xfrm>
              <a:off x="1491" y="212"/>
              <a:ext cx="632" cy="240"/>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8674" name="Text Box 114"/>
          <p:cNvSpPr txBox="1">
            <a:spLocks noChangeArrowheads="1"/>
          </p:cNvSpPr>
          <p:nvPr/>
        </p:nvSpPr>
        <p:spPr bwMode="auto">
          <a:xfrm>
            <a:off x="6468137" y="616511"/>
            <a:ext cx="1032655" cy="266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itchFamily="2" charset="-122"/>
              </a:rPr>
              <a:t>1  2  </a:t>
            </a:r>
            <a:r>
              <a:rPr kumimoji="1" lang="en-US" altLang="zh-CN" sz="2000" b="1">
                <a:solidFill>
                  <a:srgbClr val="0000CC"/>
                </a:solidFill>
                <a:latin typeface="+mn-lt"/>
                <a:ea typeface="黑体" pitchFamily="2" charset="-122"/>
                <a:sym typeface="Symbol" pitchFamily="18" charset="2"/>
              </a:rPr>
              <a:t>R</a:t>
            </a:r>
            <a:r>
              <a:rPr kumimoji="1" lang="en-US" altLang="zh-CN" sz="2000" b="1" baseline="-25000">
                <a:solidFill>
                  <a:srgbClr val="0000CC"/>
                </a:solidFill>
                <a:latin typeface="+mn-lt"/>
                <a:ea typeface="黑体" pitchFamily="2" charset="-122"/>
                <a:sym typeface="Symbol" pitchFamily="18" charset="2"/>
              </a:rPr>
              <a:t>1</a:t>
            </a:r>
          </a:p>
        </p:txBody>
      </p:sp>
      <p:grpSp>
        <p:nvGrpSpPr>
          <p:cNvPr id="578675" name="Group 115"/>
          <p:cNvGrpSpPr>
            <a:grpSpLocks/>
          </p:cNvGrpSpPr>
          <p:nvPr/>
        </p:nvGrpSpPr>
        <p:grpSpPr bwMode="auto">
          <a:xfrm>
            <a:off x="6045068" y="3088416"/>
            <a:ext cx="1594246" cy="361951"/>
            <a:chOff x="3515" y="1991"/>
            <a:chExt cx="927" cy="228"/>
          </a:xfrm>
          <a:solidFill>
            <a:srgbClr val="66FF66"/>
          </a:solidFill>
        </p:grpSpPr>
        <p:grpSp>
          <p:nvGrpSpPr>
            <p:cNvPr id="578676" name="Group 116"/>
            <p:cNvGrpSpPr>
              <a:grpSpLocks/>
            </p:cNvGrpSpPr>
            <p:nvPr/>
          </p:nvGrpSpPr>
          <p:grpSpPr bwMode="auto">
            <a:xfrm flipH="1">
              <a:off x="3515" y="1991"/>
              <a:ext cx="927" cy="197"/>
              <a:chOff x="1491" y="212"/>
              <a:chExt cx="853" cy="240"/>
            </a:xfrm>
            <a:grpFill/>
          </p:grpSpPr>
          <p:sp>
            <p:nvSpPr>
              <p:cNvPr id="578677" name="AutoShape 117"/>
              <p:cNvSpPr>
                <a:spLocks noChangeArrowheads="1"/>
              </p:cNvSpPr>
              <p:nvPr/>
            </p:nvSpPr>
            <p:spPr bwMode="auto">
              <a:xfrm>
                <a:off x="2089" y="271"/>
                <a:ext cx="255" cy="122"/>
              </a:xfrm>
              <a:prstGeom prst="rightArrow">
                <a:avLst>
                  <a:gd name="adj1" fmla="val 50000"/>
                  <a:gd name="adj2" fmla="val 52254"/>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78" name="Rectangle 118"/>
              <p:cNvSpPr>
                <a:spLocks noChangeArrowheads="1"/>
              </p:cNvSpPr>
              <p:nvPr/>
            </p:nvSpPr>
            <p:spPr bwMode="auto">
              <a:xfrm>
                <a:off x="1491" y="212"/>
                <a:ext cx="632" cy="240"/>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8679" name="Text Box 119"/>
            <p:cNvSpPr txBox="1">
              <a:spLocks noChangeArrowheads="1"/>
            </p:cNvSpPr>
            <p:nvPr/>
          </p:nvSpPr>
          <p:spPr bwMode="auto">
            <a:xfrm>
              <a:off x="3761" y="2051"/>
              <a:ext cx="600" cy="16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dirty="0">
                  <a:solidFill>
                    <a:srgbClr val="0000CC"/>
                  </a:solidFill>
                  <a:latin typeface="+mn-lt"/>
                  <a:ea typeface="黑体" pitchFamily="2" charset="-122"/>
                </a:rPr>
                <a:t>1  2  </a:t>
              </a:r>
              <a:r>
                <a:rPr kumimoji="1" lang="en-US" altLang="zh-CN" sz="2000" b="1" dirty="0">
                  <a:solidFill>
                    <a:srgbClr val="0000CC"/>
                  </a:solidFill>
                  <a:latin typeface="+mn-lt"/>
                  <a:ea typeface="黑体" pitchFamily="2" charset="-122"/>
                  <a:sym typeface="Symbol" pitchFamily="18" charset="2"/>
                </a:rPr>
                <a:t>R</a:t>
              </a:r>
              <a:r>
                <a:rPr kumimoji="1" lang="en-US" altLang="zh-CN" sz="2000" b="1" baseline="-25000" dirty="0">
                  <a:solidFill>
                    <a:srgbClr val="0000CC"/>
                  </a:solidFill>
                  <a:latin typeface="+mn-lt"/>
                  <a:ea typeface="黑体" pitchFamily="2" charset="-122"/>
                  <a:sym typeface="Symbol" pitchFamily="18" charset="2"/>
                </a:rPr>
                <a:t>1</a:t>
              </a:r>
            </a:p>
          </p:txBody>
        </p:sp>
      </p:grpSp>
      <p:sp>
        <p:nvSpPr>
          <p:cNvPr id="578680" name="Text Box 120"/>
          <p:cNvSpPr txBox="1">
            <a:spLocks noChangeArrowheads="1"/>
          </p:cNvSpPr>
          <p:nvPr/>
        </p:nvSpPr>
        <p:spPr bwMode="auto">
          <a:xfrm>
            <a:off x="3027547" y="4437112"/>
            <a:ext cx="6373844" cy="830997"/>
          </a:xfrm>
          <a:prstGeom prst="rect">
            <a:avLst/>
          </a:prstGeom>
          <a:solidFill>
            <a:srgbClr val="FFFF99"/>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kumimoji="1" lang="en-US" altLang="zh-CN" sz="2400" b="1" dirty="0">
                <a:solidFill>
                  <a:srgbClr val="0000CC"/>
                </a:solidFill>
                <a:latin typeface="+mn-lt"/>
                <a:ea typeface="黑体" pitchFamily="2" charset="-122"/>
              </a:rPr>
              <a:t>R</a:t>
            </a:r>
            <a:r>
              <a:rPr kumimoji="1" lang="en-US" altLang="zh-CN" sz="2400" b="1" baseline="-25000" dirty="0">
                <a:solidFill>
                  <a:srgbClr val="0000CC"/>
                </a:solidFill>
                <a:latin typeface="+mn-lt"/>
                <a:ea typeface="黑体" pitchFamily="2" charset="-122"/>
              </a:rPr>
              <a:t>2 </a:t>
            </a:r>
            <a:r>
              <a:rPr kumimoji="1" lang="zh-CN" altLang="en-US" sz="2400" b="1" dirty="0">
                <a:solidFill>
                  <a:srgbClr val="0000CC"/>
                </a:solidFill>
                <a:latin typeface="+mn-lt"/>
                <a:ea typeface="黑体" pitchFamily="2" charset="-122"/>
              </a:rPr>
              <a:t>以后又更新自己的路由表为“</a:t>
            </a:r>
            <a:r>
              <a:rPr kumimoji="1" lang="en-US" altLang="zh-CN" sz="2400" b="1" dirty="0">
                <a:solidFill>
                  <a:srgbClr val="0000CC"/>
                </a:solidFill>
                <a:latin typeface="+mn-lt"/>
                <a:ea typeface="黑体" pitchFamily="2" charset="-122"/>
              </a:rPr>
              <a:t>1, 4, R</a:t>
            </a:r>
            <a:r>
              <a:rPr kumimoji="1" lang="en-US" altLang="zh-CN" sz="2400" b="1" baseline="-25000" dirty="0">
                <a:solidFill>
                  <a:srgbClr val="0000CC"/>
                </a:solidFill>
                <a:latin typeface="+mn-lt"/>
                <a:ea typeface="黑体" pitchFamily="2" charset="-122"/>
              </a:rPr>
              <a:t>1</a:t>
            </a:r>
            <a:r>
              <a:rPr kumimoji="1" lang="en-US" altLang="zh-CN" sz="2400" b="1" dirty="0">
                <a:solidFill>
                  <a:srgbClr val="0000CC"/>
                </a:solidFill>
                <a:latin typeface="+mn-lt"/>
                <a:ea typeface="黑体" pitchFamily="2" charset="-122"/>
              </a:rPr>
              <a:t>”</a:t>
            </a:r>
            <a:r>
              <a:rPr kumimoji="1" lang="zh-CN" altLang="en-US" sz="2400" b="1" dirty="0">
                <a:solidFill>
                  <a:srgbClr val="0000CC"/>
                </a:solidFill>
                <a:latin typeface="+mn-lt"/>
                <a:ea typeface="黑体" pitchFamily="2" charset="-122"/>
              </a:rPr>
              <a:t>，表明 “我到网 </a:t>
            </a:r>
            <a:r>
              <a:rPr kumimoji="1" lang="en-US" altLang="zh-CN" sz="2400" b="1" dirty="0">
                <a:solidFill>
                  <a:srgbClr val="0000CC"/>
                </a:solidFill>
                <a:latin typeface="+mn-lt"/>
                <a:ea typeface="黑体" pitchFamily="2" charset="-122"/>
              </a:rPr>
              <a:t>1 </a:t>
            </a:r>
            <a:r>
              <a:rPr kumimoji="1" lang="zh-CN" altLang="en-US" sz="2400" b="1" dirty="0">
                <a:solidFill>
                  <a:srgbClr val="0000CC"/>
                </a:solidFill>
                <a:latin typeface="+mn-lt"/>
                <a:ea typeface="黑体" pitchFamily="2" charset="-122"/>
              </a:rPr>
              <a:t>距离是 </a:t>
            </a:r>
            <a:r>
              <a:rPr kumimoji="1" lang="en-US" altLang="zh-CN" sz="2400" b="1" dirty="0">
                <a:solidFill>
                  <a:srgbClr val="0000CC"/>
                </a:solidFill>
                <a:latin typeface="+mn-lt"/>
                <a:ea typeface="黑体" pitchFamily="2" charset="-122"/>
              </a:rPr>
              <a:t>4</a:t>
            </a:r>
            <a:r>
              <a:rPr kumimoji="1" lang="zh-CN" altLang="en-US" sz="2400" b="1" dirty="0">
                <a:solidFill>
                  <a:srgbClr val="0000CC"/>
                </a:solidFill>
                <a:latin typeface="+mn-lt"/>
                <a:ea typeface="黑体" pitchFamily="2" charset="-122"/>
              </a:rPr>
              <a:t>，下一跳经过 </a:t>
            </a:r>
            <a:r>
              <a:rPr kumimoji="1" lang="en-US" altLang="zh-CN" sz="2400" b="1" dirty="0">
                <a:solidFill>
                  <a:srgbClr val="0000CC"/>
                </a:solidFill>
                <a:latin typeface="+mn-lt"/>
                <a:ea typeface="黑体" pitchFamily="2" charset="-122"/>
              </a:rPr>
              <a:t>R</a:t>
            </a:r>
            <a:r>
              <a:rPr kumimoji="1" lang="en-US" altLang="zh-CN" sz="2400" b="1" baseline="-25000" dirty="0">
                <a:solidFill>
                  <a:srgbClr val="0000CC"/>
                </a:solidFill>
                <a:latin typeface="+mn-lt"/>
                <a:ea typeface="黑体" pitchFamily="2" charset="-122"/>
              </a:rPr>
              <a:t>1</a:t>
            </a:r>
            <a:r>
              <a:rPr kumimoji="1" lang="en-US" altLang="zh-CN" sz="2400" b="1" dirty="0">
                <a:solidFill>
                  <a:srgbClr val="0000CC"/>
                </a:solidFill>
                <a:latin typeface="+mn-lt"/>
                <a:ea typeface="黑体" pitchFamily="2" charset="-122"/>
              </a:rPr>
              <a:t>”</a:t>
            </a:r>
            <a:r>
              <a:rPr kumimoji="1" lang="zh-CN" altLang="en-US" sz="2400" b="1" dirty="0">
                <a:solidFill>
                  <a:srgbClr val="0000CC"/>
                </a:solidFill>
                <a:latin typeface="+mn-lt"/>
                <a:ea typeface="黑体" pitchFamily="2" charset="-122"/>
              </a:rPr>
              <a:t>。 </a:t>
            </a:r>
          </a:p>
        </p:txBody>
      </p:sp>
      <p:grpSp>
        <p:nvGrpSpPr>
          <p:cNvPr id="578681" name="Group 121"/>
          <p:cNvGrpSpPr>
            <a:grpSpLocks/>
          </p:cNvGrpSpPr>
          <p:nvPr/>
        </p:nvGrpSpPr>
        <p:grpSpPr bwMode="auto">
          <a:xfrm>
            <a:off x="2691475" y="3644026"/>
            <a:ext cx="1635521" cy="330199"/>
            <a:chOff x="1565" y="2478"/>
            <a:chExt cx="951" cy="208"/>
          </a:xfrm>
        </p:grpSpPr>
        <p:grpSp>
          <p:nvGrpSpPr>
            <p:cNvPr id="578682" name="Group 122"/>
            <p:cNvGrpSpPr>
              <a:grpSpLocks/>
            </p:cNvGrpSpPr>
            <p:nvPr/>
          </p:nvGrpSpPr>
          <p:grpSpPr bwMode="auto">
            <a:xfrm>
              <a:off x="1589" y="2478"/>
              <a:ext cx="927" cy="197"/>
              <a:chOff x="1491" y="212"/>
              <a:chExt cx="853" cy="240"/>
            </a:xfrm>
          </p:grpSpPr>
          <p:sp>
            <p:nvSpPr>
              <p:cNvPr id="578683" name="AutoShape 123"/>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84" name="Rectangle 124"/>
              <p:cNvSpPr>
                <a:spLocks noChangeArrowheads="1"/>
              </p:cNvSpPr>
              <p:nvPr/>
            </p:nvSpPr>
            <p:spPr bwMode="auto">
              <a:xfrm>
                <a:off x="1491" y="212"/>
                <a:ext cx="632" cy="24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8685" name="Text Box 125"/>
            <p:cNvSpPr txBox="1">
              <a:spLocks noChangeArrowheads="1"/>
            </p:cNvSpPr>
            <p:nvPr/>
          </p:nvSpPr>
          <p:spPr bwMode="auto">
            <a:xfrm>
              <a:off x="1565" y="2518"/>
              <a:ext cx="600"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itchFamily="2" charset="-122"/>
                </a:rPr>
                <a:t>1  3  </a:t>
              </a:r>
              <a:r>
                <a:rPr kumimoji="1" lang="en-US" altLang="zh-CN" sz="2000" b="1">
                  <a:solidFill>
                    <a:srgbClr val="0000CC"/>
                  </a:solidFill>
                  <a:latin typeface="+mn-lt"/>
                  <a:ea typeface="黑体" pitchFamily="2" charset="-122"/>
                  <a:sym typeface="Symbol" pitchFamily="18" charset="2"/>
                </a:rPr>
                <a:t>R</a:t>
              </a:r>
              <a:r>
                <a:rPr kumimoji="1" lang="en-US" altLang="zh-CN" sz="2000" b="1" baseline="-25000">
                  <a:solidFill>
                    <a:srgbClr val="0000CC"/>
                  </a:solidFill>
                  <a:latin typeface="+mn-lt"/>
                  <a:ea typeface="黑体" pitchFamily="2" charset="-122"/>
                  <a:sym typeface="Symbol" pitchFamily="18" charset="2"/>
                </a:rPr>
                <a:t>2</a:t>
              </a:r>
            </a:p>
          </p:txBody>
        </p:sp>
      </p:grpSp>
      <p:grpSp>
        <p:nvGrpSpPr>
          <p:cNvPr id="578686" name="Group 126"/>
          <p:cNvGrpSpPr>
            <a:grpSpLocks/>
          </p:cNvGrpSpPr>
          <p:nvPr/>
        </p:nvGrpSpPr>
        <p:grpSpPr bwMode="auto">
          <a:xfrm>
            <a:off x="6045068" y="3932970"/>
            <a:ext cx="1594246" cy="349251"/>
            <a:chOff x="3515" y="2704"/>
            <a:chExt cx="927" cy="220"/>
          </a:xfrm>
          <a:solidFill>
            <a:srgbClr val="66FF66"/>
          </a:solidFill>
        </p:grpSpPr>
        <p:grpSp>
          <p:nvGrpSpPr>
            <p:cNvPr id="578687" name="Group 127"/>
            <p:cNvGrpSpPr>
              <a:grpSpLocks/>
            </p:cNvGrpSpPr>
            <p:nvPr/>
          </p:nvGrpSpPr>
          <p:grpSpPr bwMode="auto">
            <a:xfrm flipH="1">
              <a:off x="3515" y="2704"/>
              <a:ext cx="927" cy="197"/>
              <a:chOff x="1491" y="212"/>
              <a:chExt cx="853" cy="240"/>
            </a:xfrm>
            <a:grpFill/>
          </p:grpSpPr>
          <p:sp>
            <p:nvSpPr>
              <p:cNvPr id="578688" name="AutoShape 128"/>
              <p:cNvSpPr>
                <a:spLocks noChangeArrowheads="1"/>
              </p:cNvSpPr>
              <p:nvPr/>
            </p:nvSpPr>
            <p:spPr bwMode="auto">
              <a:xfrm>
                <a:off x="2089" y="271"/>
                <a:ext cx="255" cy="122"/>
              </a:xfrm>
              <a:prstGeom prst="rightArrow">
                <a:avLst>
                  <a:gd name="adj1" fmla="val 50000"/>
                  <a:gd name="adj2" fmla="val 52254"/>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89" name="Rectangle 129"/>
              <p:cNvSpPr>
                <a:spLocks noChangeArrowheads="1"/>
              </p:cNvSpPr>
              <p:nvPr/>
            </p:nvSpPr>
            <p:spPr bwMode="auto">
              <a:xfrm>
                <a:off x="1491" y="212"/>
                <a:ext cx="632" cy="240"/>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8690" name="Text Box 130"/>
            <p:cNvSpPr txBox="1">
              <a:spLocks noChangeArrowheads="1"/>
            </p:cNvSpPr>
            <p:nvPr/>
          </p:nvSpPr>
          <p:spPr bwMode="auto">
            <a:xfrm>
              <a:off x="3771" y="2756"/>
              <a:ext cx="600" cy="16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dirty="0">
                  <a:solidFill>
                    <a:srgbClr val="0000CC"/>
                  </a:solidFill>
                  <a:latin typeface="+mn-lt"/>
                  <a:ea typeface="黑体" pitchFamily="2" charset="-122"/>
                </a:rPr>
                <a:t>1  4  </a:t>
              </a:r>
              <a:r>
                <a:rPr kumimoji="1" lang="en-US" altLang="zh-CN" sz="2000" b="1" dirty="0">
                  <a:solidFill>
                    <a:srgbClr val="0000CC"/>
                  </a:solidFill>
                  <a:latin typeface="+mn-lt"/>
                  <a:ea typeface="黑体" pitchFamily="2" charset="-122"/>
                  <a:sym typeface="Symbol" pitchFamily="18" charset="2"/>
                </a:rPr>
                <a:t>R</a:t>
              </a:r>
              <a:r>
                <a:rPr kumimoji="1" lang="en-US" altLang="zh-CN" sz="2000" b="1" baseline="-25000" dirty="0">
                  <a:solidFill>
                    <a:srgbClr val="0000CC"/>
                  </a:solidFill>
                  <a:latin typeface="+mn-lt"/>
                  <a:ea typeface="黑体" pitchFamily="2" charset="-122"/>
                  <a:sym typeface="Symbol" pitchFamily="18" charset="2"/>
                </a:rPr>
                <a:t>1</a:t>
              </a:r>
            </a:p>
          </p:txBody>
        </p:sp>
      </p:grpSp>
    </p:spTree>
    <p:extLst>
      <p:ext uri="{BB962C8B-B14F-4D97-AF65-F5344CB8AC3E}">
        <p14:creationId xmlns:p14="http://schemas.microsoft.com/office/powerpoint/2010/main" val="41293854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500"/>
                                  </p:stCondLst>
                                  <p:childTnLst>
                                    <p:set>
                                      <p:cBhvr>
                                        <p:cTn id="6" dur="1" fill="hold">
                                          <p:stCondLst>
                                            <p:cond delay="0"/>
                                          </p:stCondLst>
                                        </p:cTn>
                                        <p:tgtEl>
                                          <p:spTgt spid="578686"/>
                                        </p:tgtEl>
                                        <p:attrNameLst>
                                          <p:attrName>style.visibility</p:attrName>
                                        </p:attrNameLst>
                                      </p:cBhvr>
                                      <p:to>
                                        <p:strVal val="visible"/>
                                      </p:to>
                                    </p:set>
                                  </p:childTnLst>
                                </p:cTn>
                              </p:par>
                            </p:childTnLst>
                          </p:cTn>
                        </p:par>
                        <p:par>
                          <p:cTn id="7" fill="hold" nodeType="afterGroup">
                            <p:stCondLst>
                              <p:cond delay="500"/>
                            </p:stCondLst>
                            <p:childTnLst>
                              <p:par>
                                <p:cTn id="8" presetID="35" presetClass="emph" presetSubtype="0" repeatCount="3000" fill="hold" nodeType="afterEffect">
                                  <p:stCondLst>
                                    <p:cond delay="500"/>
                                  </p:stCondLst>
                                  <p:childTnLst>
                                    <p:anim calcmode="discrete" valueType="str">
                                      <p:cBhvr>
                                        <p:cTn id="9" dur="1000" fill="hold"/>
                                        <p:tgtEl>
                                          <p:spTgt spid="57868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Line 2"/>
          <p:cNvSpPr>
            <a:spLocks noChangeShapeType="1"/>
          </p:cNvSpPr>
          <p:nvPr/>
        </p:nvSpPr>
        <p:spPr bwMode="auto">
          <a:xfrm>
            <a:off x="1785144" y="1064185"/>
            <a:ext cx="70115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579587"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3580" y="908611"/>
            <a:ext cx="78938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79588" name="Text Box 4"/>
          <p:cNvSpPr txBox="1">
            <a:spLocks noChangeArrowheads="1"/>
          </p:cNvSpPr>
          <p:nvPr/>
        </p:nvSpPr>
        <p:spPr bwMode="auto">
          <a:xfrm>
            <a:off x="6944519" y="115784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2</a:t>
            </a:r>
            <a:endParaRPr kumimoji="1" lang="en-US" altLang="zh-CN" sz="2000" b="1">
              <a:solidFill>
                <a:srgbClr val="0000CC"/>
              </a:solidFill>
              <a:latin typeface="+mn-lt"/>
              <a:ea typeface="黑体" pitchFamily="2" charset="-122"/>
            </a:endParaRPr>
          </a:p>
        </p:txBody>
      </p:sp>
      <p:sp>
        <p:nvSpPr>
          <p:cNvPr id="579589" name="Text Box 5"/>
          <p:cNvSpPr txBox="1">
            <a:spLocks noChangeArrowheads="1"/>
          </p:cNvSpPr>
          <p:nvPr/>
        </p:nvSpPr>
        <p:spPr bwMode="auto">
          <a:xfrm>
            <a:off x="3047471" y="115784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1</a:t>
            </a:r>
            <a:endParaRPr kumimoji="1" lang="en-US" altLang="zh-CN" sz="2000" b="1">
              <a:solidFill>
                <a:srgbClr val="0000CC"/>
              </a:solidFill>
              <a:latin typeface="+mn-lt"/>
              <a:ea typeface="黑体" pitchFamily="2" charset="-122"/>
            </a:endParaRPr>
          </a:p>
        </p:txBody>
      </p:sp>
      <p:pic>
        <p:nvPicPr>
          <p:cNvPr id="579590"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8908" y="908611"/>
            <a:ext cx="791104"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579591" name="Group 7"/>
          <p:cNvGrpSpPr>
            <a:grpSpLocks/>
          </p:cNvGrpSpPr>
          <p:nvPr/>
        </p:nvGrpSpPr>
        <p:grpSpPr bwMode="auto">
          <a:xfrm>
            <a:off x="768747" y="632386"/>
            <a:ext cx="1277805" cy="858837"/>
            <a:chOff x="4830" y="1752"/>
            <a:chExt cx="667" cy="477"/>
          </a:xfrm>
        </p:grpSpPr>
        <p:grpSp>
          <p:nvGrpSpPr>
            <p:cNvPr id="579592" name="Group 8"/>
            <p:cNvGrpSpPr>
              <a:grpSpLocks/>
            </p:cNvGrpSpPr>
            <p:nvPr/>
          </p:nvGrpSpPr>
          <p:grpSpPr bwMode="auto">
            <a:xfrm>
              <a:off x="4830" y="1752"/>
              <a:ext cx="667" cy="477"/>
              <a:chOff x="2949" y="196"/>
              <a:chExt cx="941" cy="598"/>
            </a:xfrm>
          </p:grpSpPr>
          <p:sp>
            <p:nvSpPr>
              <p:cNvPr id="579593" name="Oval 9"/>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594" name="Oval 10"/>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595" name="Oval 11"/>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596" name="Oval 12"/>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597" name="Oval 13"/>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598" name="Oval 14"/>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599" name="Oval 15"/>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00" name="Oval 16"/>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01" name="Freeform 1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9602" name="Freeform 1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9603" name="Freeform 1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9604" name="Text Box 20"/>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1</a:t>
              </a:r>
            </a:p>
          </p:txBody>
        </p:sp>
      </p:grpSp>
      <p:grpSp>
        <p:nvGrpSpPr>
          <p:cNvPr id="579605" name="Group 21"/>
          <p:cNvGrpSpPr>
            <a:grpSpLocks/>
          </p:cNvGrpSpPr>
          <p:nvPr/>
        </p:nvGrpSpPr>
        <p:grpSpPr bwMode="auto">
          <a:xfrm>
            <a:off x="8356468" y="632386"/>
            <a:ext cx="1277805" cy="858837"/>
            <a:chOff x="4830" y="1752"/>
            <a:chExt cx="667" cy="477"/>
          </a:xfrm>
        </p:grpSpPr>
        <p:grpSp>
          <p:nvGrpSpPr>
            <p:cNvPr id="579606" name="Group 22"/>
            <p:cNvGrpSpPr>
              <a:grpSpLocks/>
            </p:cNvGrpSpPr>
            <p:nvPr/>
          </p:nvGrpSpPr>
          <p:grpSpPr bwMode="auto">
            <a:xfrm>
              <a:off x="4830" y="1752"/>
              <a:ext cx="667" cy="477"/>
              <a:chOff x="2949" y="196"/>
              <a:chExt cx="941" cy="598"/>
            </a:xfrm>
          </p:grpSpPr>
          <p:sp>
            <p:nvSpPr>
              <p:cNvPr id="579607" name="Oval 23"/>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08" name="Oval 24"/>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09" name="Oval 25"/>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10" name="Oval 26"/>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11" name="Oval 27"/>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12" name="Oval 28"/>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13" name="Oval 29"/>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14" name="Oval 30"/>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15" name="Freeform 31"/>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9616" name="Freeform 32"/>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9617" name="Freeform 33"/>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9618" name="Text Box 34"/>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3</a:t>
              </a:r>
            </a:p>
          </p:txBody>
        </p:sp>
      </p:grpSp>
      <p:grpSp>
        <p:nvGrpSpPr>
          <p:cNvPr id="579619" name="Group 35"/>
          <p:cNvGrpSpPr>
            <a:grpSpLocks/>
          </p:cNvGrpSpPr>
          <p:nvPr/>
        </p:nvGrpSpPr>
        <p:grpSpPr bwMode="auto">
          <a:xfrm>
            <a:off x="4531651" y="632386"/>
            <a:ext cx="1277805" cy="858837"/>
            <a:chOff x="4830" y="1752"/>
            <a:chExt cx="667" cy="477"/>
          </a:xfrm>
        </p:grpSpPr>
        <p:grpSp>
          <p:nvGrpSpPr>
            <p:cNvPr id="579620" name="Group 36"/>
            <p:cNvGrpSpPr>
              <a:grpSpLocks/>
            </p:cNvGrpSpPr>
            <p:nvPr/>
          </p:nvGrpSpPr>
          <p:grpSpPr bwMode="auto">
            <a:xfrm>
              <a:off x="4830" y="1752"/>
              <a:ext cx="667" cy="477"/>
              <a:chOff x="2949" y="196"/>
              <a:chExt cx="941" cy="598"/>
            </a:xfrm>
          </p:grpSpPr>
          <p:sp>
            <p:nvSpPr>
              <p:cNvPr id="579621" name="Oval 37"/>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22" name="Oval 38"/>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23" name="Oval 39"/>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24" name="Oval 40"/>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25" name="Oval 41"/>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26" name="Oval 42"/>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27" name="Oval 43"/>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28" name="Oval 44"/>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29" name="Freeform 4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9630" name="Freeform 4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9631" name="Freeform 4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9632" name="Text Box 48"/>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2</a:t>
              </a:r>
            </a:p>
          </p:txBody>
        </p:sp>
      </p:grpSp>
      <p:sp>
        <p:nvSpPr>
          <p:cNvPr id="579633" name="Line 49"/>
          <p:cNvSpPr>
            <a:spLocks noChangeShapeType="1"/>
          </p:cNvSpPr>
          <p:nvPr/>
        </p:nvSpPr>
        <p:spPr bwMode="auto">
          <a:xfrm>
            <a:off x="1785144" y="2437532"/>
            <a:ext cx="70115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579634" name="Picture 5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3580" y="2283544"/>
            <a:ext cx="789385"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79635" name="Text Box 51"/>
          <p:cNvSpPr txBox="1">
            <a:spLocks noChangeArrowheads="1"/>
          </p:cNvSpPr>
          <p:nvPr/>
        </p:nvSpPr>
        <p:spPr bwMode="auto">
          <a:xfrm>
            <a:off x="6944519" y="2531195"/>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2</a:t>
            </a:r>
            <a:endParaRPr kumimoji="1" lang="en-US" altLang="zh-CN" sz="2000" b="1">
              <a:solidFill>
                <a:srgbClr val="0000CC"/>
              </a:solidFill>
              <a:latin typeface="+mn-lt"/>
              <a:ea typeface="黑体" pitchFamily="2" charset="-122"/>
            </a:endParaRPr>
          </a:p>
        </p:txBody>
      </p:sp>
      <p:sp>
        <p:nvSpPr>
          <p:cNvPr id="579636" name="Text Box 52"/>
          <p:cNvSpPr txBox="1">
            <a:spLocks noChangeArrowheads="1"/>
          </p:cNvSpPr>
          <p:nvPr/>
        </p:nvSpPr>
        <p:spPr bwMode="auto">
          <a:xfrm>
            <a:off x="3047471" y="2531195"/>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1</a:t>
            </a:r>
            <a:endParaRPr kumimoji="1" lang="en-US" altLang="zh-CN" sz="2000" b="1">
              <a:solidFill>
                <a:srgbClr val="0000CC"/>
              </a:solidFill>
              <a:latin typeface="+mn-lt"/>
              <a:ea typeface="黑体" pitchFamily="2" charset="-122"/>
            </a:endParaRPr>
          </a:p>
        </p:txBody>
      </p:sp>
      <p:pic>
        <p:nvPicPr>
          <p:cNvPr id="579637" name="Picture 5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8908" y="2283544"/>
            <a:ext cx="791104"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579638" name="Group 54"/>
          <p:cNvGrpSpPr>
            <a:grpSpLocks/>
          </p:cNvGrpSpPr>
          <p:nvPr/>
        </p:nvGrpSpPr>
        <p:grpSpPr bwMode="auto">
          <a:xfrm>
            <a:off x="768747" y="2005733"/>
            <a:ext cx="1277805" cy="858837"/>
            <a:chOff x="4830" y="1752"/>
            <a:chExt cx="667" cy="477"/>
          </a:xfrm>
        </p:grpSpPr>
        <p:grpSp>
          <p:nvGrpSpPr>
            <p:cNvPr id="579639" name="Group 55"/>
            <p:cNvGrpSpPr>
              <a:grpSpLocks/>
            </p:cNvGrpSpPr>
            <p:nvPr/>
          </p:nvGrpSpPr>
          <p:grpSpPr bwMode="auto">
            <a:xfrm>
              <a:off x="4830" y="1752"/>
              <a:ext cx="667" cy="477"/>
              <a:chOff x="2949" y="196"/>
              <a:chExt cx="941" cy="598"/>
            </a:xfrm>
          </p:grpSpPr>
          <p:sp>
            <p:nvSpPr>
              <p:cNvPr id="579640" name="Oval 56"/>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41" name="Oval 57"/>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42" name="Oval 58"/>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43" name="Oval 59"/>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44" name="Oval 60"/>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45" name="Oval 61"/>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46" name="Oval 62"/>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47" name="Oval 63"/>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48" name="Freeform 6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9649" name="Freeform 6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9650" name="Freeform 6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9651" name="Text Box 67"/>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1</a:t>
              </a:r>
            </a:p>
          </p:txBody>
        </p:sp>
      </p:grpSp>
      <p:grpSp>
        <p:nvGrpSpPr>
          <p:cNvPr id="579652" name="Group 68"/>
          <p:cNvGrpSpPr>
            <a:grpSpLocks/>
          </p:cNvGrpSpPr>
          <p:nvPr/>
        </p:nvGrpSpPr>
        <p:grpSpPr bwMode="auto">
          <a:xfrm>
            <a:off x="8356468" y="2005733"/>
            <a:ext cx="1277805" cy="858837"/>
            <a:chOff x="4830" y="1752"/>
            <a:chExt cx="667" cy="477"/>
          </a:xfrm>
        </p:grpSpPr>
        <p:grpSp>
          <p:nvGrpSpPr>
            <p:cNvPr id="579653" name="Group 69"/>
            <p:cNvGrpSpPr>
              <a:grpSpLocks/>
            </p:cNvGrpSpPr>
            <p:nvPr/>
          </p:nvGrpSpPr>
          <p:grpSpPr bwMode="auto">
            <a:xfrm>
              <a:off x="4830" y="1752"/>
              <a:ext cx="667" cy="477"/>
              <a:chOff x="2949" y="196"/>
              <a:chExt cx="941" cy="598"/>
            </a:xfrm>
          </p:grpSpPr>
          <p:sp>
            <p:nvSpPr>
              <p:cNvPr id="579654" name="Oval 70"/>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55" name="Oval 71"/>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56" name="Oval 72"/>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57" name="Oval 73"/>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58" name="Oval 74"/>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59" name="Oval 75"/>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60" name="Oval 76"/>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61" name="Oval 77"/>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62" name="Freeform 7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9663" name="Freeform 7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9664" name="Freeform 8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9665" name="Text Box 81"/>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3</a:t>
              </a:r>
            </a:p>
          </p:txBody>
        </p:sp>
      </p:grpSp>
      <p:grpSp>
        <p:nvGrpSpPr>
          <p:cNvPr id="579666" name="Group 82"/>
          <p:cNvGrpSpPr>
            <a:grpSpLocks/>
          </p:cNvGrpSpPr>
          <p:nvPr/>
        </p:nvGrpSpPr>
        <p:grpSpPr bwMode="auto">
          <a:xfrm>
            <a:off x="4531651" y="2005733"/>
            <a:ext cx="1277805" cy="858837"/>
            <a:chOff x="4830" y="1752"/>
            <a:chExt cx="667" cy="477"/>
          </a:xfrm>
        </p:grpSpPr>
        <p:grpSp>
          <p:nvGrpSpPr>
            <p:cNvPr id="579667" name="Group 83"/>
            <p:cNvGrpSpPr>
              <a:grpSpLocks/>
            </p:cNvGrpSpPr>
            <p:nvPr/>
          </p:nvGrpSpPr>
          <p:grpSpPr bwMode="auto">
            <a:xfrm>
              <a:off x="4830" y="1752"/>
              <a:ext cx="667" cy="477"/>
              <a:chOff x="2949" y="196"/>
              <a:chExt cx="941" cy="598"/>
            </a:xfrm>
          </p:grpSpPr>
          <p:sp>
            <p:nvSpPr>
              <p:cNvPr id="579668" name="Oval 84"/>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69" name="Oval 85"/>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70" name="Oval 86"/>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71" name="Oval 87"/>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72" name="Oval 88"/>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73" name="Oval 89"/>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74" name="Oval 90"/>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75" name="Oval 91"/>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76" name="Freeform 9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9677" name="Freeform 9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9678" name="Freeform 9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9679" name="Text Box 95"/>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2</a:t>
              </a:r>
            </a:p>
          </p:txBody>
        </p:sp>
      </p:grpSp>
      <p:grpSp>
        <p:nvGrpSpPr>
          <p:cNvPr id="579680" name="Group 96"/>
          <p:cNvGrpSpPr>
            <a:grpSpLocks/>
          </p:cNvGrpSpPr>
          <p:nvPr/>
        </p:nvGrpSpPr>
        <p:grpSpPr bwMode="auto">
          <a:xfrm>
            <a:off x="746390" y="1916832"/>
            <a:ext cx="1298443" cy="971550"/>
            <a:chOff x="434" y="1298"/>
            <a:chExt cx="755" cy="612"/>
          </a:xfrm>
        </p:grpSpPr>
        <p:sp>
          <p:nvSpPr>
            <p:cNvPr id="579681" name="Line 97"/>
            <p:cNvSpPr>
              <a:spLocks noChangeShapeType="1"/>
            </p:cNvSpPr>
            <p:nvPr/>
          </p:nvSpPr>
          <p:spPr bwMode="auto">
            <a:xfrm>
              <a:off x="434" y="1298"/>
              <a:ext cx="755" cy="612"/>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9682" name="Line 98"/>
            <p:cNvSpPr>
              <a:spLocks noChangeShapeType="1"/>
            </p:cNvSpPr>
            <p:nvPr/>
          </p:nvSpPr>
          <p:spPr bwMode="auto">
            <a:xfrm flipH="1">
              <a:off x="434" y="1298"/>
              <a:ext cx="755" cy="612"/>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9683" name="Text Box 99"/>
          <p:cNvSpPr txBox="1">
            <a:spLocks noChangeArrowheads="1"/>
          </p:cNvSpPr>
          <p:nvPr/>
        </p:nvSpPr>
        <p:spPr bwMode="auto">
          <a:xfrm>
            <a:off x="612246" y="3069357"/>
            <a:ext cx="16690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2000" b="1">
                <a:solidFill>
                  <a:srgbClr val="0000CC"/>
                </a:solidFill>
                <a:latin typeface="+mn-lt"/>
                <a:ea typeface="黑体" pitchFamily="2" charset="-122"/>
              </a:rPr>
              <a:t>网</a:t>
            </a:r>
            <a:r>
              <a:rPr kumimoji="1" lang="zh-CN" altLang="en-US" sz="10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1</a:t>
            </a:r>
            <a:r>
              <a:rPr kumimoji="1" lang="zh-CN" altLang="en-US" sz="2000" b="1">
                <a:solidFill>
                  <a:srgbClr val="0000CC"/>
                </a:solidFill>
                <a:latin typeface="+mn-lt"/>
                <a:ea typeface="黑体" pitchFamily="2" charset="-122"/>
              </a:rPr>
              <a:t>出了故障</a:t>
            </a:r>
          </a:p>
        </p:txBody>
      </p:sp>
      <p:sp>
        <p:nvSpPr>
          <p:cNvPr id="579684" name="Text Box 100"/>
          <p:cNvSpPr txBox="1">
            <a:spLocks noChangeArrowheads="1"/>
          </p:cNvSpPr>
          <p:nvPr/>
        </p:nvSpPr>
        <p:spPr bwMode="auto">
          <a:xfrm>
            <a:off x="266568" y="305361"/>
            <a:ext cx="441146"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正</a:t>
            </a:r>
          </a:p>
          <a:p>
            <a:r>
              <a:rPr kumimoji="1" lang="zh-CN" altLang="en-US" sz="2000" b="1">
                <a:solidFill>
                  <a:srgbClr val="0000CC"/>
                </a:solidFill>
                <a:latin typeface="+mn-lt"/>
                <a:ea typeface="黑体" pitchFamily="2" charset="-122"/>
              </a:rPr>
              <a:t>常</a:t>
            </a:r>
          </a:p>
          <a:p>
            <a:r>
              <a:rPr kumimoji="1" lang="zh-CN" altLang="en-US" sz="2000" b="1">
                <a:solidFill>
                  <a:srgbClr val="0000CC"/>
                </a:solidFill>
                <a:latin typeface="+mn-lt"/>
                <a:ea typeface="黑体" pitchFamily="2" charset="-122"/>
              </a:rPr>
              <a:t>情</a:t>
            </a:r>
          </a:p>
          <a:p>
            <a:r>
              <a:rPr kumimoji="1" lang="zh-CN" altLang="en-US" sz="2000" b="1">
                <a:solidFill>
                  <a:srgbClr val="0000CC"/>
                </a:solidFill>
                <a:latin typeface="+mn-lt"/>
                <a:ea typeface="黑体" pitchFamily="2" charset="-122"/>
              </a:rPr>
              <a:t>况</a:t>
            </a:r>
          </a:p>
        </p:txBody>
      </p:sp>
      <p:grpSp>
        <p:nvGrpSpPr>
          <p:cNvPr id="579685" name="Group 101"/>
          <p:cNvGrpSpPr>
            <a:grpSpLocks/>
          </p:cNvGrpSpPr>
          <p:nvPr/>
        </p:nvGrpSpPr>
        <p:grpSpPr bwMode="auto">
          <a:xfrm>
            <a:off x="2436946" y="499036"/>
            <a:ext cx="1594246" cy="312737"/>
            <a:chOff x="1491" y="212"/>
            <a:chExt cx="853" cy="240"/>
          </a:xfrm>
        </p:grpSpPr>
        <p:sp>
          <p:nvSpPr>
            <p:cNvPr id="579686" name="AutoShape 102"/>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87" name="Rectangle 103"/>
            <p:cNvSpPr>
              <a:spLocks noChangeArrowheads="1"/>
            </p:cNvSpPr>
            <p:nvPr/>
          </p:nvSpPr>
          <p:spPr bwMode="auto">
            <a:xfrm>
              <a:off x="1491" y="212"/>
              <a:ext cx="632" cy="24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9688" name="Text Box 104"/>
          <p:cNvSpPr txBox="1">
            <a:spLocks noChangeArrowheads="1"/>
          </p:cNvSpPr>
          <p:nvPr/>
        </p:nvSpPr>
        <p:spPr bwMode="auto">
          <a:xfrm>
            <a:off x="2457583" y="573648"/>
            <a:ext cx="89319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itchFamily="2" charset="-122"/>
              </a:rPr>
              <a:t>1  1  </a:t>
            </a:r>
            <a:r>
              <a:rPr kumimoji="1" lang="en-US" altLang="zh-CN" sz="2000" b="1">
                <a:solidFill>
                  <a:srgbClr val="0000CC"/>
                </a:solidFill>
                <a:latin typeface="+mn-lt"/>
                <a:ea typeface="黑体" pitchFamily="2" charset="-122"/>
                <a:sym typeface="Symbol" pitchFamily="18" charset="2"/>
              </a:rPr>
              <a:t></a:t>
            </a:r>
            <a:endParaRPr kumimoji="1" lang="en-US" altLang="zh-CN" sz="2000" b="1" baseline="-25000">
              <a:solidFill>
                <a:srgbClr val="0000CC"/>
              </a:solidFill>
              <a:latin typeface="+mn-lt"/>
              <a:ea typeface="黑体" pitchFamily="2" charset="-122"/>
              <a:sym typeface="Symbol" pitchFamily="18" charset="2"/>
            </a:endParaRPr>
          </a:p>
        </p:txBody>
      </p:sp>
      <p:sp>
        <p:nvSpPr>
          <p:cNvPr id="579689" name="Text Box 105"/>
          <p:cNvSpPr txBox="1">
            <a:spLocks noChangeArrowheads="1"/>
          </p:cNvSpPr>
          <p:nvPr/>
        </p:nvSpPr>
        <p:spPr bwMode="auto">
          <a:xfrm rot="5400000">
            <a:off x="6899290" y="4594428"/>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CC"/>
                </a:solidFill>
                <a:latin typeface="+mn-lt"/>
                <a:ea typeface="黑体" pitchFamily="2" charset="-122"/>
              </a:rPr>
              <a:t>…</a:t>
            </a:r>
          </a:p>
        </p:txBody>
      </p:sp>
      <p:grpSp>
        <p:nvGrpSpPr>
          <p:cNvPr id="579690" name="Group 106"/>
          <p:cNvGrpSpPr>
            <a:grpSpLocks/>
          </p:cNvGrpSpPr>
          <p:nvPr/>
        </p:nvGrpSpPr>
        <p:grpSpPr bwMode="auto">
          <a:xfrm>
            <a:off x="2732750" y="4220294"/>
            <a:ext cx="1594246" cy="312738"/>
            <a:chOff x="1491" y="212"/>
            <a:chExt cx="853" cy="240"/>
          </a:xfrm>
        </p:grpSpPr>
        <p:sp>
          <p:nvSpPr>
            <p:cNvPr id="579691" name="AutoShape 107"/>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92" name="Rectangle 108"/>
            <p:cNvSpPr>
              <a:spLocks noChangeArrowheads="1"/>
            </p:cNvSpPr>
            <p:nvPr/>
          </p:nvSpPr>
          <p:spPr bwMode="auto">
            <a:xfrm>
              <a:off x="1491" y="212"/>
              <a:ext cx="632" cy="24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grpSp>
        <p:nvGrpSpPr>
          <p:cNvPr id="579693" name="Group 109"/>
          <p:cNvGrpSpPr>
            <a:grpSpLocks/>
          </p:cNvGrpSpPr>
          <p:nvPr/>
        </p:nvGrpSpPr>
        <p:grpSpPr bwMode="auto">
          <a:xfrm>
            <a:off x="2732750" y="3140794"/>
            <a:ext cx="1594246" cy="312738"/>
            <a:chOff x="1491" y="212"/>
            <a:chExt cx="853" cy="240"/>
          </a:xfrm>
        </p:grpSpPr>
        <p:sp>
          <p:nvSpPr>
            <p:cNvPr id="579694" name="AutoShape 110"/>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95" name="Rectangle 111"/>
            <p:cNvSpPr>
              <a:spLocks noChangeArrowheads="1"/>
            </p:cNvSpPr>
            <p:nvPr/>
          </p:nvSpPr>
          <p:spPr bwMode="auto">
            <a:xfrm>
              <a:off x="1491" y="212"/>
              <a:ext cx="632" cy="24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9696" name="Text Box 112"/>
          <p:cNvSpPr txBox="1">
            <a:spLocks noChangeArrowheads="1"/>
          </p:cNvSpPr>
          <p:nvPr/>
        </p:nvSpPr>
        <p:spPr bwMode="auto">
          <a:xfrm>
            <a:off x="2693194" y="3207470"/>
            <a:ext cx="103586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itchFamily="2" charset="-122"/>
              </a:rPr>
              <a:t>1  16  </a:t>
            </a:r>
            <a:r>
              <a:rPr kumimoji="1" lang="en-US" altLang="zh-CN" sz="2000" b="1">
                <a:solidFill>
                  <a:srgbClr val="0000CC"/>
                </a:solidFill>
                <a:latin typeface="+mn-lt"/>
                <a:ea typeface="黑体" pitchFamily="2" charset="-122"/>
                <a:sym typeface="Symbol" pitchFamily="18" charset="2"/>
              </a:rPr>
              <a:t></a:t>
            </a:r>
            <a:endParaRPr kumimoji="1" lang="en-US" altLang="zh-CN" sz="2000" b="1" baseline="-25000">
              <a:solidFill>
                <a:srgbClr val="0000CC"/>
              </a:solidFill>
              <a:latin typeface="+mn-lt"/>
              <a:ea typeface="黑体" pitchFamily="2" charset="-122"/>
              <a:sym typeface="Symbol" pitchFamily="18" charset="2"/>
            </a:endParaRPr>
          </a:p>
        </p:txBody>
      </p:sp>
      <p:grpSp>
        <p:nvGrpSpPr>
          <p:cNvPr id="579697" name="Group 113"/>
          <p:cNvGrpSpPr>
            <a:grpSpLocks/>
          </p:cNvGrpSpPr>
          <p:nvPr/>
        </p:nvGrpSpPr>
        <p:grpSpPr bwMode="auto">
          <a:xfrm>
            <a:off x="2691475" y="3644033"/>
            <a:ext cx="1635521" cy="312737"/>
            <a:chOff x="1565" y="2478"/>
            <a:chExt cx="951" cy="197"/>
          </a:xfrm>
        </p:grpSpPr>
        <p:grpSp>
          <p:nvGrpSpPr>
            <p:cNvPr id="579698" name="Group 114"/>
            <p:cNvGrpSpPr>
              <a:grpSpLocks/>
            </p:cNvGrpSpPr>
            <p:nvPr/>
          </p:nvGrpSpPr>
          <p:grpSpPr bwMode="auto">
            <a:xfrm>
              <a:off x="1589" y="2478"/>
              <a:ext cx="927" cy="197"/>
              <a:chOff x="1491" y="212"/>
              <a:chExt cx="853" cy="240"/>
            </a:xfrm>
          </p:grpSpPr>
          <p:sp>
            <p:nvSpPr>
              <p:cNvPr id="579699" name="AutoShape 115"/>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700" name="Rectangle 116"/>
              <p:cNvSpPr>
                <a:spLocks noChangeArrowheads="1"/>
              </p:cNvSpPr>
              <p:nvPr/>
            </p:nvSpPr>
            <p:spPr bwMode="auto">
              <a:xfrm>
                <a:off x="1491" y="212"/>
                <a:ext cx="632" cy="24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9701" name="Text Box 117"/>
            <p:cNvSpPr txBox="1">
              <a:spLocks noChangeArrowheads="1"/>
            </p:cNvSpPr>
            <p:nvPr/>
          </p:nvSpPr>
          <p:spPr bwMode="auto">
            <a:xfrm>
              <a:off x="1565" y="2518"/>
              <a:ext cx="600"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itchFamily="2" charset="-122"/>
                </a:rPr>
                <a:t>1  3  </a:t>
              </a:r>
              <a:r>
                <a:rPr kumimoji="1" lang="en-US" altLang="zh-CN" sz="2000" b="1">
                  <a:solidFill>
                    <a:srgbClr val="0000CC"/>
                  </a:solidFill>
                  <a:latin typeface="+mn-lt"/>
                  <a:ea typeface="黑体" pitchFamily="2" charset="-122"/>
                  <a:sym typeface="Symbol" pitchFamily="18" charset="2"/>
                </a:rPr>
                <a:t>R</a:t>
              </a:r>
              <a:r>
                <a:rPr kumimoji="1" lang="en-US" altLang="zh-CN" sz="2000" b="1" baseline="-25000">
                  <a:solidFill>
                    <a:srgbClr val="0000CC"/>
                  </a:solidFill>
                  <a:latin typeface="+mn-lt"/>
                  <a:ea typeface="黑体" pitchFamily="2" charset="-122"/>
                  <a:sym typeface="Symbol" pitchFamily="18" charset="2"/>
                </a:rPr>
                <a:t>2</a:t>
              </a:r>
            </a:p>
          </p:txBody>
        </p:sp>
      </p:grpSp>
      <p:sp>
        <p:nvSpPr>
          <p:cNvPr id="579702" name="Text Box 118"/>
          <p:cNvSpPr txBox="1">
            <a:spLocks noChangeArrowheads="1"/>
          </p:cNvSpPr>
          <p:nvPr/>
        </p:nvSpPr>
        <p:spPr bwMode="auto">
          <a:xfrm>
            <a:off x="2725870" y="4298083"/>
            <a:ext cx="103265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itchFamily="2" charset="-122"/>
              </a:rPr>
              <a:t>1  5  </a:t>
            </a:r>
            <a:r>
              <a:rPr kumimoji="1" lang="en-US" altLang="zh-CN" sz="2000" b="1">
                <a:solidFill>
                  <a:srgbClr val="0000CC"/>
                </a:solidFill>
                <a:latin typeface="+mn-lt"/>
                <a:ea typeface="黑体" pitchFamily="2" charset="-122"/>
                <a:sym typeface="Symbol" pitchFamily="18" charset="2"/>
              </a:rPr>
              <a:t>R</a:t>
            </a:r>
            <a:r>
              <a:rPr kumimoji="1" lang="en-US" altLang="zh-CN" sz="2000" b="1" baseline="-25000">
                <a:solidFill>
                  <a:srgbClr val="0000CC"/>
                </a:solidFill>
                <a:latin typeface="+mn-lt"/>
                <a:ea typeface="黑体" pitchFamily="2" charset="-122"/>
                <a:sym typeface="Symbol" pitchFamily="18" charset="2"/>
              </a:rPr>
              <a:t>2</a:t>
            </a:r>
          </a:p>
        </p:txBody>
      </p:sp>
      <p:grpSp>
        <p:nvGrpSpPr>
          <p:cNvPr id="579703" name="Group 119"/>
          <p:cNvGrpSpPr>
            <a:grpSpLocks/>
          </p:cNvGrpSpPr>
          <p:nvPr/>
        </p:nvGrpSpPr>
        <p:grpSpPr bwMode="auto">
          <a:xfrm>
            <a:off x="2701794" y="5085490"/>
            <a:ext cx="1625203" cy="331788"/>
            <a:chOff x="1571" y="3313"/>
            <a:chExt cx="945" cy="209"/>
          </a:xfrm>
        </p:grpSpPr>
        <p:grpSp>
          <p:nvGrpSpPr>
            <p:cNvPr id="579704" name="Group 120"/>
            <p:cNvGrpSpPr>
              <a:grpSpLocks/>
            </p:cNvGrpSpPr>
            <p:nvPr/>
          </p:nvGrpSpPr>
          <p:grpSpPr bwMode="auto">
            <a:xfrm>
              <a:off x="1589" y="3313"/>
              <a:ext cx="927" cy="197"/>
              <a:chOff x="1491" y="212"/>
              <a:chExt cx="853" cy="240"/>
            </a:xfrm>
          </p:grpSpPr>
          <p:sp>
            <p:nvSpPr>
              <p:cNvPr id="579705" name="AutoShape 121"/>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706" name="Rectangle 122"/>
              <p:cNvSpPr>
                <a:spLocks noChangeArrowheads="1"/>
              </p:cNvSpPr>
              <p:nvPr/>
            </p:nvSpPr>
            <p:spPr bwMode="auto">
              <a:xfrm>
                <a:off x="1491" y="212"/>
                <a:ext cx="632" cy="24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9707" name="Text Box 123"/>
            <p:cNvSpPr txBox="1">
              <a:spLocks noChangeArrowheads="1"/>
            </p:cNvSpPr>
            <p:nvPr/>
          </p:nvSpPr>
          <p:spPr bwMode="auto">
            <a:xfrm>
              <a:off x="1571" y="3367"/>
              <a:ext cx="683"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itchFamily="2" charset="-122"/>
                </a:rPr>
                <a:t>1  16  </a:t>
              </a:r>
              <a:r>
                <a:rPr kumimoji="1" lang="en-US" altLang="zh-CN" sz="2000" b="1">
                  <a:solidFill>
                    <a:srgbClr val="0000CC"/>
                  </a:solidFill>
                  <a:latin typeface="+mn-lt"/>
                  <a:ea typeface="黑体" pitchFamily="2" charset="-122"/>
                  <a:sym typeface="Symbol" pitchFamily="18" charset="2"/>
                </a:rPr>
                <a:t>R</a:t>
              </a:r>
              <a:r>
                <a:rPr kumimoji="1" lang="en-US" altLang="zh-CN" sz="2000" b="1" baseline="-25000">
                  <a:solidFill>
                    <a:srgbClr val="0000CC"/>
                  </a:solidFill>
                  <a:latin typeface="+mn-lt"/>
                  <a:ea typeface="黑体" pitchFamily="2" charset="-122"/>
                  <a:sym typeface="Symbol" pitchFamily="18" charset="2"/>
                </a:rPr>
                <a:t>2</a:t>
              </a:r>
            </a:p>
          </p:txBody>
        </p:sp>
      </p:grpSp>
      <p:grpSp>
        <p:nvGrpSpPr>
          <p:cNvPr id="579708" name="Group 124"/>
          <p:cNvGrpSpPr>
            <a:grpSpLocks/>
          </p:cNvGrpSpPr>
          <p:nvPr/>
        </p:nvGrpSpPr>
        <p:grpSpPr bwMode="auto">
          <a:xfrm flipH="1">
            <a:off x="6045068" y="521261"/>
            <a:ext cx="1594246" cy="312737"/>
            <a:chOff x="1491" y="212"/>
            <a:chExt cx="853" cy="240"/>
          </a:xfrm>
          <a:solidFill>
            <a:srgbClr val="66FF66"/>
          </a:solidFill>
        </p:grpSpPr>
        <p:sp>
          <p:nvSpPr>
            <p:cNvPr id="579709" name="AutoShape 125"/>
            <p:cNvSpPr>
              <a:spLocks noChangeArrowheads="1"/>
            </p:cNvSpPr>
            <p:nvPr/>
          </p:nvSpPr>
          <p:spPr bwMode="auto">
            <a:xfrm>
              <a:off x="2089" y="271"/>
              <a:ext cx="255" cy="122"/>
            </a:xfrm>
            <a:prstGeom prst="rightArrow">
              <a:avLst>
                <a:gd name="adj1" fmla="val 50000"/>
                <a:gd name="adj2" fmla="val 52254"/>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710" name="Rectangle 126"/>
            <p:cNvSpPr>
              <a:spLocks noChangeArrowheads="1"/>
            </p:cNvSpPr>
            <p:nvPr/>
          </p:nvSpPr>
          <p:spPr bwMode="auto">
            <a:xfrm>
              <a:off x="1491" y="212"/>
              <a:ext cx="632" cy="240"/>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9711" name="Text Box 127"/>
          <p:cNvSpPr txBox="1">
            <a:spLocks noChangeArrowheads="1"/>
          </p:cNvSpPr>
          <p:nvPr/>
        </p:nvSpPr>
        <p:spPr bwMode="auto">
          <a:xfrm>
            <a:off x="6468137" y="616511"/>
            <a:ext cx="103265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itchFamily="2" charset="-122"/>
              </a:rPr>
              <a:t>1  2  </a:t>
            </a:r>
            <a:r>
              <a:rPr kumimoji="1" lang="en-US" altLang="zh-CN" sz="2000" b="1">
                <a:solidFill>
                  <a:srgbClr val="0000CC"/>
                </a:solidFill>
                <a:latin typeface="+mn-lt"/>
                <a:ea typeface="黑体" pitchFamily="2" charset="-122"/>
                <a:sym typeface="Symbol" pitchFamily="18" charset="2"/>
              </a:rPr>
              <a:t>R</a:t>
            </a:r>
            <a:r>
              <a:rPr kumimoji="1" lang="en-US" altLang="zh-CN" sz="2000" b="1" baseline="-25000">
                <a:solidFill>
                  <a:srgbClr val="0000CC"/>
                </a:solidFill>
                <a:latin typeface="+mn-lt"/>
                <a:ea typeface="黑体" pitchFamily="2" charset="-122"/>
                <a:sym typeface="Symbol" pitchFamily="18" charset="2"/>
              </a:rPr>
              <a:t>1</a:t>
            </a:r>
          </a:p>
        </p:txBody>
      </p:sp>
      <p:grpSp>
        <p:nvGrpSpPr>
          <p:cNvPr id="579712" name="Group 128"/>
          <p:cNvGrpSpPr>
            <a:grpSpLocks/>
          </p:cNvGrpSpPr>
          <p:nvPr/>
        </p:nvGrpSpPr>
        <p:grpSpPr bwMode="auto">
          <a:xfrm flipH="1">
            <a:off x="6045068" y="3088408"/>
            <a:ext cx="1594246" cy="312737"/>
            <a:chOff x="1491" y="212"/>
            <a:chExt cx="853" cy="240"/>
          </a:xfrm>
          <a:solidFill>
            <a:srgbClr val="66FF66"/>
          </a:solidFill>
        </p:grpSpPr>
        <p:sp>
          <p:nvSpPr>
            <p:cNvPr id="579713" name="AutoShape 129"/>
            <p:cNvSpPr>
              <a:spLocks noChangeArrowheads="1"/>
            </p:cNvSpPr>
            <p:nvPr/>
          </p:nvSpPr>
          <p:spPr bwMode="auto">
            <a:xfrm>
              <a:off x="2089" y="271"/>
              <a:ext cx="255" cy="122"/>
            </a:xfrm>
            <a:prstGeom prst="rightArrow">
              <a:avLst>
                <a:gd name="adj1" fmla="val 50000"/>
                <a:gd name="adj2" fmla="val 52254"/>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714" name="Rectangle 130"/>
            <p:cNvSpPr>
              <a:spLocks noChangeArrowheads="1"/>
            </p:cNvSpPr>
            <p:nvPr/>
          </p:nvSpPr>
          <p:spPr bwMode="auto">
            <a:xfrm>
              <a:off x="1491" y="212"/>
              <a:ext cx="632" cy="240"/>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9715" name="Text Box 131"/>
          <p:cNvSpPr txBox="1">
            <a:spLocks noChangeArrowheads="1"/>
          </p:cNvSpPr>
          <p:nvPr/>
        </p:nvSpPr>
        <p:spPr bwMode="auto">
          <a:xfrm>
            <a:off x="6468137" y="3183658"/>
            <a:ext cx="103265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itchFamily="2" charset="-122"/>
              </a:rPr>
              <a:t>1  2  </a:t>
            </a:r>
            <a:r>
              <a:rPr kumimoji="1" lang="en-US" altLang="zh-CN" sz="2000" b="1">
                <a:solidFill>
                  <a:srgbClr val="0000CC"/>
                </a:solidFill>
                <a:latin typeface="+mn-lt"/>
                <a:ea typeface="黑体" pitchFamily="2" charset="-122"/>
                <a:sym typeface="Symbol" pitchFamily="18" charset="2"/>
              </a:rPr>
              <a:t>R</a:t>
            </a:r>
            <a:r>
              <a:rPr kumimoji="1" lang="en-US" altLang="zh-CN" sz="2000" b="1" baseline="-25000">
                <a:solidFill>
                  <a:srgbClr val="0000CC"/>
                </a:solidFill>
                <a:latin typeface="+mn-lt"/>
                <a:ea typeface="黑体" pitchFamily="2" charset="-122"/>
                <a:sym typeface="Symbol" pitchFamily="18" charset="2"/>
              </a:rPr>
              <a:t>1</a:t>
            </a:r>
          </a:p>
        </p:txBody>
      </p:sp>
      <p:grpSp>
        <p:nvGrpSpPr>
          <p:cNvPr id="579716" name="Group 132"/>
          <p:cNvGrpSpPr>
            <a:grpSpLocks/>
          </p:cNvGrpSpPr>
          <p:nvPr/>
        </p:nvGrpSpPr>
        <p:grpSpPr bwMode="auto">
          <a:xfrm>
            <a:off x="6045068" y="3932965"/>
            <a:ext cx="1594246" cy="328613"/>
            <a:chOff x="3515" y="2704"/>
            <a:chExt cx="927" cy="207"/>
          </a:xfrm>
          <a:solidFill>
            <a:srgbClr val="66FF66"/>
          </a:solidFill>
        </p:grpSpPr>
        <p:grpSp>
          <p:nvGrpSpPr>
            <p:cNvPr id="579717" name="Group 133"/>
            <p:cNvGrpSpPr>
              <a:grpSpLocks/>
            </p:cNvGrpSpPr>
            <p:nvPr/>
          </p:nvGrpSpPr>
          <p:grpSpPr bwMode="auto">
            <a:xfrm flipH="1">
              <a:off x="3515" y="2704"/>
              <a:ext cx="927" cy="197"/>
              <a:chOff x="1491" y="212"/>
              <a:chExt cx="853" cy="240"/>
            </a:xfrm>
            <a:grpFill/>
          </p:grpSpPr>
          <p:sp>
            <p:nvSpPr>
              <p:cNvPr id="579718" name="AutoShape 134"/>
              <p:cNvSpPr>
                <a:spLocks noChangeArrowheads="1"/>
              </p:cNvSpPr>
              <p:nvPr/>
            </p:nvSpPr>
            <p:spPr bwMode="auto">
              <a:xfrm>
                <a:off x="2089" y="271"/>
                <a:ext cx="255" cy="122"/>
              </a:xfrm>
              <a:prstGeom prst="rightArrow">
                <a:avLst>
                  <a:gd name="adj1" fmla="val 50000"/>
                  <a:gd name="adj2" fmla="val 52254"/>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719" name="Rectangle 135"/>
              <p:cNvSpPr>
                <a:spLocks noChangeArrowheads="1"/>
              </p:cNvSpPr>
              <p:nvPr/>
            </p:nvSpPr>
            <p:spPr bwMode="auto">
              <a:xfrm>
                <a:off x="1491" y="212"/>
                <a:ext cx="632" cy="240"/>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9720" name="Text Box 136"/>
            <p:cNvSpPr txBox="1">
              <a:spLocks noChangeArrowheads="1"/>
            </p:cNvSpPr>
            <p:nvPr/>
          </p:nvSpPr>
          <p:spPr bwMode="auto">
            <a:xfrm>
              <a:off x="3771" y="2756"/>
              <a:ext cx="600" cy="155"/>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dirty="0">
                  <a:solidFill>
                    <a:srgbClr val="0000CC"/>
                  </a:solidFill>
                  <a:latin typeface="+mn-lt"/>
                  <a:ea typeface="黑体" pitchFamily="2" charset="-122"/>
                </a:rPr>
                <a:t>1  4  </a:t>
              </a:r>
              <a:r>
                <a:rPr kumimoji="1" lang="en-US" altLang="zh-CN" sz="2000" b="1" dirty="0">
                  <a:solidFill>
                    <a:srgbClr val="0000CC"/>
                  </a:solidFill>
                  <a:latin typeface="+mn-lt"/>
                  <a:ea typeface="黑体" pitchFamily="2" charset="-122"/>
                  <a:sym typeface="Symbol" pitchFamily="18" charset="2"/>
                </a:rPr>
                <a:t>R</a:t>
              </a:r>
              <a:r>
                <a:rPr kumimoji="1" lang="en-US" altLang="zh-CN" sz="2000" b="1" baseline="-25000" dirty="0">
                  <a:solidFill>
                    <a:srgbClr val="0000CC"/>
                  </a:solidFill>
                  <a:latin typeface="+mn-lt"/>
                  <a:ea typeface="黑体" pitchFamily="2" charset="-122"/>
                  <a:sym typeface="Symbol" pitchFamily="18" charset="2"/>
                </a:rPr>
                <a:t>1</a:t>
              </a:r>
            </a:p>
          </p:txBody>
        </p:sp>
      </p:grpSp>
      <p:grpSp>
        <p:nvGrpSpPr>
          <p:cNvPr id="579721" name="Group 137"/>
          <p:cNvGrpSpPr>
            <a:grpSpLocks/>
          </p:cNvGrpSpPr>
          <p:nvPr/>
        </p:nvGrpSpPr>
        <p:grpSpPr bwMode="auto">
          <a:xfrm>
            <a:off x="6045069" y="5085491"/>
            <a:ext cx="1594247" cy="319088"/>
            <a:chOff x="3515" y="3540"/>
            <a:chExt cx="927" cy="201"/>
          </a:xfrm>
          <a:solidFill>
            <a:srgbClr val="66FF66"/>
          </a:solidFill>
        </p:grpSpPr>
        <p:grpSp>
          <p:nvGrpSpPr>
            <p:cNvPr id="579722" name="Group 138"/>
            <p:cNvGrpSpPr>
              <a:grpSpLocks/>
            </p:cNvGrpSpPr>
            <p:nvPr/>
          </p:nvGrpSpPr>
          <p:grpSpPr bwMode="auto">
            <a:xfrm flipH="1">
              <a:off x="3515" y="3540"/>
              <a:ext cx="927" cy="197"/>
              <a:chOff x="1491" y="212"/>
              <a:chExt cx="853" cy="240"/>
            </a:xfrm>
            <a:grpFill/>
          </p:grpSpPr>
          <p:sp>
            <p:nvSpPr>
              <p:cNvPr id="579723" name="AutoShape 139"/>
              <p:cNvSpPr>
                <a:spLocks noChangeArrowheads="1"/>
              </p:cNvSpPr>
              <p:nvPr/>
            </p:nvSpPr>
            <p:spPr bwMode="auto">
              <a:xfrm>
                <a:off x="2089" y="271"/>
                <a:ext cx="255" cy="122"/>
              </a:xfrm>
              <a:prstGeom prst="rightArrow">
                <a:avLst>
                  <a:gd name="adj1" fmla="val 50000"/>
                  <a:gd name="adj2" fmla="val 52254"/>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724" name="Rectangle 140"/>
              <p:cNvSpPr>
                <a:spLocks noChangeArrowheads="1"/>
              </p:cNvSpPr>
              <p:nvPr/>
            </p:nvSpPr>
            <p:spPr bwMode="auto">
              <a:xfrm>
                <a:off x="1491" y="212"/>
                <a:ext cx="632" cy="240"/>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9725" name="Text Box 141"/>
            <p:cNvSpPr txBox="1">
              <a:spLocks noChangeArrowheads="1"/>
            </p:cNvSpPr>
            <p:nvPr/>
          </p:nvSpPr>
          <p:spPr bwMode="auto">
            <a:xfrm>
              <a:off x="3748" y="3586"/>
              <a:ext cx="683" cy="155"/>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dirty="0">
                  <a:solidFill>
                    <a:srgbClr val="0000CC"/>
                  </a:solidFill>
                  <a:latin typeface="+mn-lt"/>
                  <a:ea typeface="黑体" pitchFamily="2" charset="-122"/>
                </a:rPr>
                <a:t>1  16  </a:t>
              </a:r>
              <a:r>
                <a:rPr kumimoji="1" lang="en-US" altLang="zh-CN" sz="2000" b="1" dirty="0">
                  <a:solidFill>
                    <a:srgbClr val="0000CC"/>
                  </a:solidFill>
                  <a:latin typeface="+mn-lt"/>
                  <a:ea typeface="黑体" pitchFamily="2" charset="-122"/>
                  <a:sym typeface="Symbol" pitchFamily="18" charset="2"/>
                </a:rPr>
                <a:t>R</a:t>
              </a:r>
              <a:r>
                <a:rPr kumimoji="1" lang="en-US" altLang="zh-CN" sz="2000" b="1" baseline="-25000" dirty="0">
                  <a:solidFill>
                    <a:srgbClr val="0000CC"/>
                  </a:solidFill>
                  <a:latin typeface="+mn-lt"/>
                  <a:ea typeface="黑体" pitchFamily="2" charset="-122"/>
                  <a:sym typeface="Symbol" pitchFamily="18" charset="2"/>
                </a:rPr>
                <a:t>1</a:t>
              </a:r>
            </a:p>
          </p:txBody>
        </p:sp>
      </p:grpSp>
      <p:sp>
        <p:nvSpPr>
          <p:cNvPr id="579726" name="Text Box 142"/>
          <p:cNvSpPr txBox="1">
            <a:spLocks noChangeArrowheads="1"/>
          </p:cNvSpPr>
          <p:nvPr/>
        </p:nvSpPr>
        <p:spPr bwMode="auto">
          <a:xfrm rot="5400000">
            <a:off x="3153584" y="4594428"/>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CC"/>
                </a:solidFill>
                <a:latin typeface="+mn-lt"/>
                <a:ea typeface="黑体" pitchFamily="2" charset="-122"/>
              </a:rPr>
              <a:t>…</a:t>
            </a:r>
          </a:p>
        </p:txBody>
      </p:sp>
      <p:sp>
        <p:nvSpPr>
          <p:cNvPr id="579727" name="Text Box 143"/>
          <p:cNvSpPr txBox="1">
            <a:spLocks noChangeArrowheads="1"/>
          </p:cNvSpPr>
          <p:nvPr/>
        </p:nvSpPr>
        <p:spPr bwMode="auto">
          <a:xfrm>
            <a:off x="338790" y="5589240"/>
            <a:ext cx="9510754" cy="954107"/>
          </a:xfrm>
          <a:prstGeom prst="rect">
            <a:avLst/>
          </a:prstGeom>
          <a:solidFill>
            <a:srgbClr val="FFFF66"/>
          </a:solidFill>
          <a:ln w="9525">
            <a:solidFill>
              <a:schemeClr val="tx2"/>
            </a:solidFill>
            <a:miter lim="800000"/>
            <a:headEnd/>
            <a:tailEnd/>
          </a:ln>
          <a:effectLst/>
        </p:spPr>
        <p:txBody>
          <a:bodyPr wrap="square">
            <a:spAutoFit/>
          </a:bodyPr>
          <a:lstStyle/>
          <a:p>
            <a:pPr algn="just"/>
            <a:r>
              <a:rPr kumimoji="1" lang="zh-CN" altLang="en-US" sz="2800" b="1" dirty="0">
                <a:solidFill>
                  <a:srgbClr val="0000CC"/>
                </a:solidFill>
                <a:latin typeface="+mn-lt"/>
                <a:ea typeface="黑体" pitchFamily="2" charset="-122"/>
              </a:rPr>
              <a:t>这样不断更新下去，直到 </a:t>
            </a:r>
            <a:r>
              <a:rPr kumimoji="1" lang="en-US" altLang="zh-CN" sz="2800" b="1" dirty="0">
                <a:solidFill>
                  <a:srgbClr val="0000CC"/>
                </a:solidFill>
                <a:latin typeface="+mn-lt"/>
                <a:ea typeface="黑体" pitchFamily="2" charset="-122"/>
              </a:rPr>
              <a:t>R</a:t>
            </a:r>
            <a:r>
              <a:rPr kumimoji="1" lang="en-US" altLang="zh-CN" sz="2800" b="1" baseline="-25000" dirty="0">
                <a:solidFill>
                  <a:srgbClr val="0000CC"/>
                </a:solidFill>
                <a:latin typeface="+mn-lt"/>
                <a:ea typeface="黑体" pitchFamily="2" charset="-122"/>
              </a:rPr>
              <a:t>1 </a:t>
            </a:r>
            <a:r>
              <a:rPr kumimoji="1" lang="zh-CN" altLang="en-US" sz="2800" b="1" dirty="0">
                <a:solidFill>
                  <a:srgbClr val="0000CC"/>
                </a:solidFill>
                <a:latin typeface="+mn-lt"/>
                <a:ea typeface="黑体" pitchFamily="2" charset="-122"/>
              </a:rPr>
              <a:t>和 </a:t>
            </a:r>
            <a:r>
              <a:rPr kumimoji="1" lang="en-US" altLang="zh-CN" sz="2800" b="1" dirty="0">
                <a:solidFill>
                  <a:srgbClr val="0000CC"/>
                </a:solidFill>
                <a:latin typeface="+mn-lt"/>
                <a:ea typeface="黑体" pitchFamily="2" charset="-122"/>
              </a:rPr>
              <a:t>R</a:t>
            </a:r>
            <a:r>
              <a:rPr kumimoji="1" lang="en-US" altLang="zh-CN" sz="2800" b="1" baseline="-25000" dirty="0">
                <a:solidFill>
                  <a:srgbClr val="0000CC"/>
                </a:solidFill>
                <a:latin typeface="+mn-lt"/>
                <a:ea typeface="黑体" pitchFamily="2" charset="-122"/>
              </a:rPr>
              <a:t>2 </a:t>
            </a:r>
            <a:r>
              <a:rPr kumimoji="1" lang="zh-CN" altLang="en-US" sz="2800" b="1" dirty="0">
                <a:solidFill>
                  <a:srgbClr val="0000CC"/>
                </a:solidFill>
                <a:latin typeface="+mn-lt"/>
                <a:ea typeface="黑体" pitchFamily="2" charset="-122"/>
              </a:rPr>
              <a:t>到网 </a:t>
            </a:r>
            <a:r>
              <a:rPr kumimoji="1" lang="en-US" altLang="zh-CN" sz="2800" b="1" dirty="0">
                <a:solidFill>
                  <a:srgbClr val="0000CC"/>
                </a:solidFill>
                <a:latin typeface="+mn-lt"/>
                <a:ea typeface="黑体" pitchFamily="2" charset="-122"/>
              </a:rPr>
              <a:t>1 </a:t>
            </a:r>
            <a:r>
              <a:rPr kumimoji="1" lang="zh-CN" altLang="en-US" sz="2800" b="1" dirty="0">
                <a:solidFill>
                  <a:srgbClr val="0000CC"/>
                </a:solidFill>
                <a:latin typeface="+mn-lt"/>
                <a:ea typeface="黑体" pitchFamily="2" charset="-122"/>
              </a:rPr>
              <a:t>的距离都增大到 </a:t>
            </a:r>
            <a:r>
              <a:rPr kumimoji="1" lang="en-US" altLang="zh-CN" sz="2800" b="1" dirty="0">
                <a:solidFill>
                  <a:srgbClr val="0000CC"/>
                </a:solidFill>
                <a:latin typeface="+mn-lt"/>
                <a:ea typeface="黑体" pitchFamily="2" charset="-122"/>
              </a:rPr>
              <a:t>16 </a:t>
            </a:r>
            <a:r>
              <a:rPr kumimoji="1" lang="zh-CN" altLang="en-US" sz="2800" b="1" dirty="0">
                <a:solidFill>
                  <a:srgbClr val="0000CC"/>
                </a:solidFill>
                <a:latin typeface="+mn-lt"/>
                <a:ea typeface="黑体" pitchFamily="2" charset="-122"/>
              </a:rPr>
              <a:t>时，</a:t>
            </a:r>
            <a:r>
              <a:rPr kumimoji="1" lang="en-US" altLang="zh-CN" sz="2800" b="1" dirty="0">
                <a:solidFill>
                  <a:srgbClr val="0000CC"/>
                </a:solidFill>
                <a:latin typeface="+mn-lt"/>
                <a:ea typeface="黑体" pitchFamily="2" charset="-122"/>
              </a:rPr>
              <a:t>R</a:t>
            </a:r>
            <a:r>
              <a:rPr kumimoji="1" lang="en-US" altLang="zh-CN" sz="2800" b="1" baseline="-25000" dirty="0">
                <a:solidFill>
                  <a:srgbClr val="0000CC"/>
                </a:solidFill>
                <a:latin typeface="+mn-lt"/>
                <a:ea typeface="黑体" pitchFamily="2" charset="-122"/>
              </a:rPr>
              <a:t>1 </a:t>
            </a:r>
            <a:r>
              <a:rPr kumimoji="1" lang="zh-CN" altLang="en-US" sz="2800" b="1" dirty="0">
                <a:solidFill>
                  <a:srgbClr val="0000CC"/>
                </a:solidFill>
                <a:latin typeface="+mn-lt"/>
                <a:ea typeface="黑体" pitchFamily="2" charset="-122"/>
              </a:rPr>
              <a:t>和 </a:t>
            </a:r>
            <a:r>
              <a:rPr kumimoji="1" lang="en-US" altLang="zh-CN" sz="2800" b="1" dirty="0">
                <a:solidFill>
                  <a:srgbClr val="0000CC"/>
                </a:solidFill>
                <a:latin typeface="+mn-lt"/>
                <a:ea typeface="黑体" pitchFamily="2" charset="-122"/>
              </a:rPr>
              <a:t>R</a:t>
            </a:r>
            <a:r>
              <a:rPr kumimoji="1" lang="en-US" altLang="zh-CN" sz="2800" b="1" baseline="-25000" dirty="0">
                <a:solidFill>
                  <a:srgbClr val="0000CC"/>
                </a:solidFill>
                <a:latin typeface="+mn-lt"/>
                <a:ea typeface="黑体" pitchFamily="2" charset="-122"/>
              </a:rPr>
              <a:t>2 </a:t>
            </a:r>
            <a:r>
              <a:rPr kumimoji="1" lang="zh-CN" altLang="en-US" sz="2800" b="1" dirty="0">
                <a:solidFill>
                  <a:srgbClr val="0000CC"/>
                </a:solidFill>
                <a:latin typeface="+mn-lt"/>
                <a:ea typeface="黑体" pitchFamily="2" charset="-122"/>
              </a:rPr>
              <a:t>才知道网 </a:t>
            </a:r>
            <a:r>
              <a:rPr kumimoji="1" lang="en-US" altLang="zh-CN" sz="2800" b="1" dirty="0">
                <a:solidFill>
                  <a:srgbClr val="0000CC"/>
                </a:solidFill>
                <a:latin typeface="+mn-lt"/>
                <a:ea typeface="黑体" pitchFamily="2" charset="-122"/>
              </a:rPr>
              <a:t>1 </a:t>
            </a:r>
            <a:r>
              <a:rPr kumimoji="1" lang="zh-CN" altLang="en-US" sz="2800" b="1" dirty="0">
                <a:solidFill>
                  <a:srgbClr val="0000CC"/>
                </a:solidFill>
                <a:latin typeface="+mn-lt"/>
                <a:ea typeface="黑体" pitchFamily="2" charset="-122"/>
              </a:rPr>
              <a:t>是不可达的。 </a:t>
            </a:r>
          </a:p>
        </p:txBody>
      </p:sp>
      <p:sp>
        <p:nvSpPr>
          <p:cNvPr id="579728" name="Text Box 144"/>
          <p:cNvSpPr txBox="1">
            <a:spLocks noChangeArrowheads="1"/>
          </p:cNvSpPr>
          <p:nvPr/>
        </p:nvSpPr>
        <p:spPr bwMode="auto">
          <a:xfrm>
            <a:off x="338789" y="134953"/>
            <a:ext cx="9510755" cy="1384995"/>
          </a:xfrm>
          <a:prstGeom prst="rect">
            <a:avLst/>
          </a:prstGeom>
          <a:solidFill>
            <a:srgbClr val="CCECFF"/>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kumimoji="1" lang="zh-CN" altLang="en-US" sz="2800" b="1" dirty="0">
                <a:solidFill>
                  <a:srgbClr val="0000CC"/>
                </a:solidFill>
                <a:latin typeface="+mn-lt"/>
                <a:ea typeface="黑体" pitchFamily="2" charset="-122"/>
              </a:rPr>
              <a:t>这就是</a:t>
            </a:r>
            <a:r>
              <a:rPr kumimoji="1" lang="zh-CN" altLang="en-US" sz="2800" b="1" dirty="0">
                <a:solidFill>
                  <a:srgbClr val="C00000"/>
                </a:solidFill>
                <a:latin typeface="+mn-lt"/>
                <a:ea typeface="黑体" pitchFamily="2" charset="-122"/>
              </a:rPr>
              <a:t>好消息传播得快，而坏消息传播得慢</a:t>
            </a:r>
            <a:r>
              <a:rPr kumimoji="1" lang="zh-CN" altLang="en-US" sz="2800" b="1" dirty="0">
                <a:solidFill>
                  <a:srgbClr val="0000CC"/>
                </a:solidFill>
                <a:latin typeface="+mn-lt"/>
                <a:ea typeface="黑体" pitchFamily="2" charset="-122"/>
              </a:rPr>
              <a:t>。网络出故障的传播时间往往需要较长的时间</a:t>
            </a:r>
            <a:r>
              <a:rPr kumimoji="1" lang="en-US" altLang="zh-CN" sz="2800" b="1" dirty="0">
                <a:solidFill>
                  <a:srgbClr val="0000CC"/>
                </a:solidFill>
                <a:latin typeface="+mn-lt"/>
                <a:ea typeface="黑体" pitchFamily="2" charset="-122"/>
              </a:rPr>
              <a:t>(</a:t>
            </a:r>
            <a:r>
              <a:rPr kumimoji="1" lang="zh-CN" altLang="en-US" sz="2800" b="1" dirty="0">
                <a:solidFill>
                  <a:srgbClr val="0000CC"/>
                </a:solidFill>
                <a:latin typeface="+mn-lt"/>
                <a:ea typeface="黑体" pitchFamily="2" charset="-122"/>
              </a:rPr>
              <a:t>例如数分钟</a:t>
            </a:r>
            <a:r>
              <a:rPr kumimoji="1" lang="en-US" altLang="zh-CN" sz="2800" b="1" dirty="0">
                <a:solidFill>
                  <a:srgbClr val="0000CC"/>
                </a:solidFill>
                <a:latin typeface="+mn-lt"/>
                <a:ea typeface="黑体" pitchFamily="2" charset="-122"/>
              </a:rPr>
              <a:t>)</a:t>
            </a:r>
            <a:r>
              <a:rPr kumimoji="1" lang="zh-CN" altLang="en-US" sz="2800" b="1" dirty="0">
                <a:solidFill>
                  <a:srgbClr val="0000CC"/>
                </a:solidFill>
                <a:latin typeface="+mn-lt"/>
                <a:ea typeface="黑体" pitchFamily="2" charset="-122"/>
              </a:rPr>
              <a:t>。这是 </a:t>
            </a:r>
            <a:r>
              <a:rPr kumimoji="1" lang="en-US" altLang="zh-CN" sz="2800" b="1" dirty="0">
                <a:solidFill>
                  <a:srgbClr val="0000CC"/>
                </a:solidFill>
                <a:latin typeface="+mn-lt"/>
                <a:ea typeface="黑体" pitchFamily="2" charset="-122"/>
              </a:rPr>
              <a:t>RIP </a:t>
            </a:r>
            <a:r>
              <a:rPr kumimoji="1" lang="zh-CN" altLang="en-US" sz="2800" b="1" dirty="0">
                <a:solidFill>
                  <a:srgbClr val="0000CC"/>
                </a:solidFill>
                <a:latin typeface="+mn-lt"/>
                <a:ea typeface="黑体" pitchFamily="2" charset="-122"/>
              </a:rPr>
              <a:t>的一个主要缺点。 </a:t>
            </a:r>
          </a:p>
        </p:txBody>
      </p:sp>
    </p:spTree>
    <p:extLst>
      <p:ext uri="{BB962C8B-B14F-4D97-AF65-F5344CB8AC3E}">
        <p14:creationId xmlns:p14="http://schemas.microsoft.com/office/powerpoint/2010/main" val="17822976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97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728"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p:txBody>
          <a:bodyPr/>
          <a:lstStyle/>
          <a:p>
            <a:pPr algn="ctr"/>
            <a:r>
              <a:rPr lang="en-US" altLang="zh-CN"/>
              <a:t>RIP </a:t>
            </a:r>
            <a:r>
              <a:rPr lang="zh-CN" altLang="en-US"/>
              <a:t>协议的优缺点 </a:t>
            </a:r>
          </a:p>
        </p:txBody>
      </p:sp>
      <p:sp>
        <p:nvSpPr>
          <p:cNvPr id="573443" name="Rectangle 3"/>
          <p:cNvSpPr>
            <a:spLocks noGrp="1" noChangeArrowheads="1"/>
          </p:cNvSpPr>
          <p:nvPr>
            <p:ph idx="1"/>
          </p:nvPr>
        </p:nvSpPr>
        <p:spPr>
          <a:noFill/>
        </p:spPr>
        <p:txBody>
          <a:bodyPr/>
          <a:lstStyle/>
          <a:p>
            <a:r>
              <a:rPr lang="zh-CN" altLang="en-US" dirty="0">
                <a:solidFill>
                  <a:srgbClr val="FF0000"/>
                </a:solidFill>
              </a:rPr>
              <a:t>优点：</a:t>
            </a:r>
            <a:endParaRPr lang="en-US" altLang="zh-CN" dirty="0">
              <a:solidFill>
                <a:srgbClr val="FF0000"/>
              </a:solidFill>
            </a:endParaRPr>
          </a:p>
          <a:p>
            <a:pPr lvl="1"/>
            <a:r>
              <a:rPr lang="zh-CN" altLang="en-US" dirty="0"/>
              <a:t>实现简单，开销较小。</a:t>
            </a:r>
            <a:endParaRPr lang="en-US" altLang="zh-CN" dirty="0"/>
          </a:p>
          <a:p>
            <a:r>
              <a:rPr lang="zh-CN" altLang="en-US" dirty="0">
                <a:solidFill>
                  <a:srgbClr val="0000FF"/>
                </a:solidFill>
              </a:rPr>
              <a:t>缺点：</a:t>
            </a:r>
          </a:p>
          <a:p>
            <a:pPr lvl="1"/>
            <a:r>
              <a:rPr lang="en-US" altLang="zh-CN" dirty="0"/>
              <a:t>RIP </a:t>
            </a:r>
            <a:r>
              <a:rPr lang="zh-CN" altLang="en-US" dirty="0"/>
              <a:t>限制了网络的规模，它能使用的最大距离为 </a:t>
            </a:r>
            <a:r>
              <a:rPr lang="en-US" altLang="zh-CN" dirty="0"/>
              <a:t>15</a:t>
            </a:r>
            <a:r>
              <a:rPr lang="zh-CN" altLang="en-US" dirty="0"/>
              <a:t>（</a:t>
            </a:r>
            <a:r>
              <a:rPr lang="en-US" altLang="zh-CN" dirty="0"/>
              <a:t>16 </a:t>
            </a:r>
            <a:r>
              <a:rPr lang="zh-CN" altLang="en-US" dirty="0"/>
              <a:t>表示不可达）。</a:t>
            </a:r>
          </a:p>
          <a:p>
            <a:pPr lvl="1"/>
            <a:r>
              <a:rPr lang="zh-CN" altLang="en-US" dirty="0"/>
              <a:t>路由器之间交换的路由信息是路由器中的完整路由表，因而随着网络规模的扩大，开销也就增加。 </a:t>
            </a:r>
          </a:p>
          <a:p>
            <a:pPr lvl="1"/>
            <a:r>
              <a:rPr lang="zh-CN" altLang="zh-CN" dirty="0"/>
              <a:t>“坏消息传播得慢”，使更新过程的收敛时间过长</a:t>
            </a:r>
            <a:r>
              <a:rPr lang="zh-CN" altLang="en-US" dirty="0"/>
              <a:t>。</a:t>
            </a:r>
          </a:p>
        </p:txBody>
      </p:sp>
    </p:spTree>
    <p:extLst>
      <p:ext uri="{BB962C8B-B14F-4D97-AF65-F5344CB8AC3E}">
        <p14:creationId xmlns:p14="http://schemas.microsoft.com/office/powerpoint/2010/main" val="1319699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r>
              <a:rPr lang="en-US" altLang="zh-CN" dirty="0"/>
              <a:t>4.5.3  </a:t>
            </a:r>
            <a:r>
              <a:rPr lang="zh-CN" altLang="en-US" dirty="0"/>
              <a:t>内部网关协议 </a:t>
            </a:r>
            <a:r>
              <a:rPr lang="en-US" altLang="zh-CN" dirty="0"/>
              <a:t>OSPF</a:t>
            </a:r>
            <a:endParaRPr lang="en-US" altLang="zh-CN" sz="3600" dirty="0"/>
          </a:p>
        </p:txBody>
      </p:sp>
      <p:sp>
        <p:nvSpPr>
          <p:cNvPr id="580611" name="Rectangle 3"/>
          <p:cNvSpPr>
            <a:spLocks noGrp="1" noChangeArrowheads="1"/>
          </p:cNvSpPr>
          <p:nvPr>
            <p:ph idx="1"/>
          </p:nvPr>
        </p:nvSpPr>
        <p:spPr>
          <a:noFill/>
        </p:spPr>
        <p:txBody>
          <a:bodyPr/>
          <a:lstStyle/>
          <a:p>
            <a:pPr>
              <a:spcBef>
                <a:spcPts val="1200"/>
              </a:spcBef>
            </a:pPr>
            <a:r>
              <a:rPr lang="zh-CN" altLang="zh-CN" dirty="0"/>
              <a:t>开放最短路径优先</a:t>
            </a:r>
            <a:r>
              <a:rPr lang="en-US" altLang="zh-CN" dirty="0"/>
              <a:t> OSPF (Open Shortest Path First)</a:t>
            </a:r>
            <a:r>
              <a:rPr lang="zh-CN" altLang="zh-CN" dirty="0"/>
              <a:t>是为克服</a:t>
            </a:r>
            <a:r>
              <a:rPr lang="en-US" altLang="zh-CN" dirty="0"/>
              <a:t> RIP </a:t>
            </a:r>
            <a:r>
              <a:rPr lang="zh-CN" altLang="zh-CN" dirty="0"/>
              <a:t>的缺点在</a:t>
            </a:r>
            <a:r>
              <a:rPr lang="en-US" altLang="zh-CN" dirty="0"/>
              <a:t>1989</a:t>
            </a:r>
            <a:r>
              <a:rPr lang="zh-CN" altLang="zh-CN" dirty="0"/>
              <a:t>年开发出来的。</a:t>
            </a:r>
            <a:endParaRPr lang="en-US" altLang="zh-CN" dirty="0"/>
          </a:p>
          <a:p>
            <a:pPr>
              <a:spcBef>
                <a:spcPts val="1200"/>
              </a:spcBef>
            </a:pPr>
            <a:r>
              <a:rPr lang="en-US" altLang="zh-CN" dirty="0">
                <a:solidFill>
                  <a:srgbClr val="0000FF"/>
                </a:solidFill>
              </a:rPr>
              <a:t>OSPF </a:t>
            </a:r>
            <a:r>
              <a:rPr lang="zh-CN" altLang="zh-CN" dirty="0">
                <a:solidFill>
                  <a:srgbClr val="0000FF"/>
                </a:solidFill>
              </a:rPr>
              <a:t>的原理很简单，但实现起来却较复杂。</a:t>
            </a:r>
            <a:endParaRPr lang="en-US" altLang="zh-CN" dirty="0">
              <a:solidFill>
                <a:srgbClr val="0000FF"/>
              </a:solidFill>
            </a:endParaRPr>
          </a:p>
        </p:txBody>
      </p:sp>
    </p:spTree>
    <p:extLst>
      <p:ext uri="{BB962C8B-B14F-4D97-AF65-F5344CB8AC3E}">
        <p14:creationId xmlns:p14="http://schemas.microsoft.com/office/powerpoint/2010/main" val="4260757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pPr>
              <a:lnSpc>
                <a:spcPct val="90000"/>
              </a:lnSpc>
            </a:pPr>
            <a:r>
              <a:rPr lang="en-US" altLang="zh-CN" dirty="0"/>
              <a:t>1.  OSPF </a:t>
            </a:r>
            <a:r>
              <a:rPr lang="zh-CN" altLang="en-US" dirty="0"/>
              <a:t>协议的基本特点</a:t>
            </a:r>
          </a:p>
        </p:txBody>
      </p:sp>
      <p:sp>
        <p:nvSpPr>
          <p:cNvPr id="58061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spcBef>
                <a:spcPts val="1200"/>
              </a:spcBef>
            </a:pPr>
            <a:r>
              <a:rPr lang="zh-CN" altLang="en-US" dirty="0"/>
              <a:t>“</a:t>
            </a:r>
            <a:r>
              <a:rPr lang="zh-CN" altLang="en-US" dirty="0">
                <a:solidFill>
                  <a:srgbClr val="FF0000"/>
                </a:solidFill>
              </a:rPr>
              <a:t>开放</a:t>
            </a:r>
            <a:r>
              <a:rPr lang="zh-CN" altLang="en-US" dirty="0"/>
              <a:t>”表明 </a:t>
            </a:r>
            <a:r>
              <a:rPr lang="en-US" altLang="zh-CN" dirty="0"/>
              <a:t>OSPF </a:t>
            </a:r>
            <a:r>
              <a:rPr lang="zh-CN" altLang="en-US" dirty="0"/>
              <a:t>协议不是受某一家厂商控制，而是公开发表的。</a:t>
            </a:r>
          </a:p>
          <a:p>
            <a:pPr>
              <a:spcBef>
                <a:spcPts val="1200"/>
              </a:spcBef>
            </a:pPr>
            <a:r>
              <a:rPr lang="zh-CN" altLang="en-US" dirty="0"/>
              <a:t>“</a:t>
            </a:r>
            <a:r>
              <a:rPr lang="zh-CN" altLang="en-US" dirty="0">
                <a:solidFill>
                  <a:srgbClr val="FF0000"/>
                </a:solidFill>
              </a:rPr>
              <a:t>最短路径优先</a:t>
            </a:r>
            <a:r>
              <a:rPr lang="zh-CN" altLang="en-US" dirty="0"/>
              <a:t>”是因为使用了 </a:t>
            </a:r>
            <a:r>
              <a:rPr lang="en-US" altLang="zh-CN" dirty="0" err="1"/>
              <a:t>Dijkstra</a:t>
            </a:r>
            <a:r>
              <a:rPr lang="en-US" altLang="zh-CN" dirty="0"/>
              <a:t> </a:t>
            </a:r>
            <a:r>
              <a:rPr lang="zh-CN" altLang="en-US" dirty="0"/>
              <a:t>提出的最短路径算法 </a:t>
            </a:r>
            <a:r>
              <a:rPr lang="en-US" altLang="zh-CN" dirty="0"/>
              <a:t>SPF</a:t>
            </a:r>
          </a:p>
          <a:p>
            <a:pPr>
              <a:spcBef>
                <a:spcPts val="1200"/>
              </a:spcBef>
            </a:pPr>
            <a:r>
              <a:rPr lang="zh-CN" altLang="en-US" dirty="0"/>
              <a:t>采用</a:t>
            </a:r>
            <a:r>
              <a:rPr lang="zh-CN" altLang="en-US" dirty="0">
                <a:solidFill>
                  <a:srgbClr val="FF0000"/>
                </a:solidFill>
              </a:rPr>
              <a:t>分布式的链路状态协议</a:t>
            </a:r>
            <a:r>
              <a:rPr lang="zh-CN" altLang="en-US" dirty="0"/>
              <a:t> </a:t>
            </a:r>
            <a:r>
              <a:rPr lang="en-US" altLang="zh-CN" dirty="0"/>
              <a:t>(link state protocol)</a:t>
            </a:r>
            <a:r>
              <a:rPr lang="zh-CN" altLang="en-US" dirty="0"/>
              <a:t>。 </a:t>
            </a:r>
          </a:p>
          <a:p>
            <a:pPr>
              <a:spcBef>
                <a:spcPts val="1200"/>
              </a:spcBef>
            </a:pPr>
            <a:r>
              <a:rPr lang="zh-CN" altLang="en-US" dirty="0">
                <a:solidFill>
                  <a:srgbClr val="0000FF"/>
                </a:solidFill>
              </a:rPr>
              <a:t>注意：</a:t>
            </a:r>
            <a:r>
              <a:rPr lang="en-US" altLang="zh-CN" dirty="0"/>
              <a:t>OSPF </a:t>
            </a:r>
            <a:r>
              <a:rPr lang="zh-CN" altLang="en-US" dirty="0"/>
              <a:t>只是一个协议的名字，它并不表示其他的路由选择协议不是“最短路径优先”。</a:t>
            </a:r>
          </a:p>
        </p:txBody>
      </p:sp>
    </p:spTree>
    <p:extLst>
      <p:ext uri="{BB962C8B-B14F-4D97-AF65-F5344CB8AC3E}">
        <p14:creationId xmlns:p14="http://schemas.microsoft.com/office/powerpoint/2010/main" val="2047077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06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06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06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06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11"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ChangeArrowheads="1"/>
          </p:cNvSpPr>
          <p:nvPr>
            <p:ph type="title"/>
          </p:nvPr>
        </p:nvSpPr>
        <p:spPr/>
        <p:txBody>
          <a:bodyPr/>
          <a:lstStyle/>
          <a:p>
            <a:pPr algn="ctr"/>
            <a:r>
              <a:rPr lang="zh-CN" altLang="en-US"/>
              <a:t>三个要点 </a:t>
            </a:r>
          </a:p>
        </p:txBody>
      </p:sp>
      <p:sp>
        <p:nvSpPr>
          <p:cNvPr id="581635" name="Rectangle 3"/>
          <p:cNvSpPr>
            <a:spLocks noGrp="1" noChangeArrowheads="1"/>
          </p:cNvSpPr>
          <p:nvPr>
            <p:ph idx="1"/>
          </p:nvPr>
        </p:nvSpPr>
        <p:spPr>
          <a:noFill/>
        </p:spPr>
        <p:txBody>
          <a:bodyPr/>
          <a:lstStyle/>
          <a:p>
            <a:r>
              <a:rPr lang="zh-CN" altLang="en-US" dirty="0">
                <a:solidFill>
                  <a:srgbClr val="FF0000"/>
                </a:solidFill>
              </a:rPr>
              <a:t>向本自治系统中所有路由器发送信息，</a:t>
            </a:r>
            <a:r>
              <a:rPr lang="zh-CN" altLang="en-US" dirty="0"/>
              <a:t>这里使用的方法是</a:t>
            </a:r>
            <a:r>
              <a:rPr lang="zh-CN" altLang="en-US" dirty="0">
                <a:solidFill>
                  <a:srgbClr val="FF0000"/>
                </a:solidFill>
              </a:rPr>
              <a:t>洪泛法。</a:t>
            </a:r>
          </a:p>
          <a:p>
            <a:r>
              <a:rPr lang="zh-CN" altLang="en-US" dirty="0"/>
              <a:t>发送的信息就是与本路由器</a:t>
            </a:r>
            <a:r>
              <a:rPr lang="zh-CN" altLang="en-US" dirty="0">
                <a:solidFill>
                  <a:srgbClr val="FF0000"/>
                </a:solidFill>
              </a:rPr>
              <a:t>相邻</a:t>
            </a:r>
            <a:r>
              <a:rPr lang="zh-CN" altLang="en-US" dirty="0"/>
              <a:t>的所有路由器的链路状态，但这只是路由器所知道的</a:t>
            </a:r>
            <a:r>
              <a:rPr lang="zh-CN" altLang="en-US" dirty="0">
                <a:solidFill>
                  <a:srgbClr val="FF0000"/>
                </a:solidFill>
              </a:rPr>
              <a:t>部分信息。</a:t>
            </a:r>
            <a:endParaRPr lang="en-US" altLang="zh-CN" dirty="0">
              <a:solidFill>
                <a:srgbClr val="FF0000"/>
              </a:solidFill>
            </a:endParaRPr>
          </a:p>
          <a:p>
            <a:pPr lvl="1"/>
            <a:r>
              <a:rPr lang="zh-CN" altLang="en-US" sz="2800" dirty="0">
                <a:solidFill>
                  <a:srgbClr val="0000FF"/>
                </a:solidFill>
                <a:latin typeface="Arial" charset="0"/>
              </a:rPr>
              <a:t>“链路状态”就是说明本路由器都和哪些路由器相邻，以及该链路的“</a:t>
            </a:r>
            <a:r>
              <a:rPr lang="zh-CN" altLang="en-US" sz="2800" dirty="0">
                <a:solidFill>
                  <a:srgbClr val="FF0000"/>
                </a:solidFill>
                <a:latin typeface="Arial" charset="0"/>
              </a:rPr>
              <a:t>度量</a:t>
            </a:r>
            <a:r>
              <a:rPr lang="zh-CN" altLang="en-US" sz="2800" dirty="0">
                <a:solidFill>
                  <a:srgbClr val="0000FF"/>
                </a:solidFill>
                <a:latin typeface="Arial" charset="0"/>
              </a:rPr>
              <a:t>”</a:t>
            </a:r>
            <a:r>
              <a:rPr lang="en-US" altLang="zh-CN" sz="2800" dirty="0">
                <a:solidFill>
                  <a:srgbClr val="0000FF"/>
                </a:solidFill>
                <a:latin typeface="Arial" charset="0"/>
              </a:rPr>
              <a:t>(metric)</a:t>
            </a:r>
            <a:r>
              <a:rPr lang="zh-CN" altLang="en-US" sz="2800" dirty="0">
                <a:solidFill>
                  <a:srgbClr val="0000FF"/>
                </a:solidFill>
                <a:latin typeface="Arial" charset="0"/>
              </a:rPr>
              <a:t>。</a:t>
            </a:r>
            <a:r>
              <a:rPr lang="zh-CN" altLang="en-US" sz="2800" dirty="0">
                <a:solidFill>
                  <a:srgbClr val="0000FF"/>
                </a:solidFill>
              </a:rPr>
              <a:t> </a:t>
            </a:r>
          </a:p>
          <a:p>
            <a:r>
              <a:rPr lang="zh-CN" altLang="en-US" dirty="0"/>
              <a:t>只有当链路状态</a:t>
            </a:r>
            <a:r>
              <a:rPr lang="zh-CN" altLang="en-US" dirty="0">
                <a:solidFill>
                  <a:srgbClr val="FF0000"/>
                </a:solidFill>
              </a:rPr>
              <a:t>发生变化</a:t>
            </a:r>
            <a:r>
              <a:rPr lang="zh-CN" altLang="en-US" dirty="0"/>
              <a:t>时，路由器才用洪泛法向所有路由器发送此信息。  </a:t>
            </a:r>
          </a:p>
        </p:txBody>
      </p:sp>
    </p:spTree>
    <p:extLst>
      <p:ext uri="{BB962C8B-B14F-4D97-AF65-F5344CB8AC3E}">
        <p14:creationId xmlns:p14="http://schemas.microsoft.com/office/powerpoint/2010/main" val="25421217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163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1635">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816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ctr"/>
            <a:r>
              <a:rPr lang="zh-CN" altLang="en-US" dirty="0"/>
              <a:t>分层次的路由选择协议</a:t>
            </a:r>
          </a:p>
        </p:txBody>
      </p:sp>
      <p:grpSp>
        <p:nvGrpSpPr>
          <p:cNvPr id="5" name="Group 250"/>
          <p:cNvGrpSpPr>
            <a:grpSpLocks/>
          </p:cNvGrpSpPr>
          <p:nvPr/>
        </p:nvGrpSpPr>
        <p:grpSpPr bwMode="auto">
          <a:xfrm>
            <a:off x="1426840" y="1218858"/>
            <a:ext cx="7414592" cy="4802430"/>
            <a:chOff x="657" y="1056"/>
            <a:chExt cx="4368" cy="2815"/>
          </a:xfrm>
        </p:grpSpPr>
        <p:grpSp>
          <p:nvGrpSpPr>
            <p:cNvPr id="6" name="Group 127"/>
            <p:cNvGrpSpPr>
              <a:grpSpLocks/>
            </p:cNvGrpSpPr>
            <p:nvPr/>
          </p:nvGrpSpPr>
          <p:grpSpPr bwMode="auto">
            <a:xfrm>
              <a:off x="657" y="1056"/>
              <a:ext cx="4368" cy="2815"/>
              <a:chOff x="657" y="1056"/>
              <a:chExt cx="4368" cy="2815"/>
            </a:xfrm>
          </p:grpSpPr>
          <p:sp>
            <p:nvSpPr>
              <p:cNvPr id="8" name="Text Box 7"/>
              <p:cNvSpPr txBox="1">
                <a:spLocks noChangeArrowheads="1"/>
              </p:cNvSpPr>
              <p:nvPr/>
            </p:nvSpPr>
            <p:spPr bwMode="auto">
              <a:xfrm>
                <a:off x="1843" y="1538"/>
                <a:ext cx="341"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CC"/>
                    </a:solidFill>
                    <a:latin typeface="+mn-lt"/>
                    <a:ea typeface="黑体" pitchFamily="2" charset="-122"/>
                  </a:rPr>
                  <a:t>R1</a:t>
                </a:r>
              </a:p>
            </p:txBody>
          </p:sp>
          <p:grpSp>
            <p:nvGrpSpPr>
              <p:cNvPr id="9" name="Group 8"/>
              <p:cNvGrpSpPr>
                <a:grpSpLocks/>
              </p:cNvGrpSpPr>
              <p:nvPr/>
            </p:nvGrpSpPr>
            <p:grpSpPr bwMode="auto">
              <a:xfrm>
                <a:off x="657" y="2625"/>
                <a:ext cx="1872" cy="1246"/>
                <a:chOff x="672" y="2304"/>
                <a:chExt cx="1872" cy="1246"/>
              </a:xfrm>
            </p:grpSpPr>
            <p:sp>
              <p:nvSpPr>
                <p:cNvPr id="94" name="Rectangle 9"/>
                <p:cNvSpPr>
                  <a:spLocks noChangeArrowheads="1"/>
                </p:cNvSpPr>
                <p:nvPr/>
              </p:nvSpPr>
              <p:spPr bwMode="auto">
                <a:xfrm>
                  <a:off x="672" y="2304"/>
                  <a:ext cx="1872" cy="100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95" name="Oval 10"/>
                <p:cNvSpPr>
                  <a:spLocks noChangeArrowheads="1"/>
                </p:cNvSpPr>
                <p:nvPr/>
              </p:nvSpPr>
              <p:spPr bwMode="auto">
                <a:xfrm>
                  <a:off x="1008" y="2448"/>
                  <a:ext cx="192" cy="96"/>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grpSp>
              <p:nvGrpSpPr>
                <p:cNvPr id="96" name="Group 11"/>
                <p:cNvGrpSpPr>
                  <a:grpSpLocks/>
                </p:cNvGrpSpPr>
                <p:nvPr/>
              </p:nvGrpSpPr>
              <p:grpSpPr bwMode="auto">
                <a:xfrm>
                  <a:off x="2064" y="2880"/>
                  <a:ext cx="320" cy="184"/>
                  <a:chOff x="1000" y="3128"/>
                  <a:chExt cx="320" cy="184"/>
                </a:xfrm>
              </p:grpSpPr>
              <p:sp>
                <p:nvSpPr>
                  <p:cNvPr id="124" name="AutoShape 12"/>
                  <p:cNvSpPr>
                    <a:spLocks noChangeArrowheads="1"/>
                  </p:cNvSpPr>
                  <p:nvPr/>
                </p:nvSpPr>
                <p:spPr bwMode="auto">
                  <a:xfrm>
                    <a:off x="1000" y="3128"/>
                    <a:ext cx="320" cy="184"/>
                  </a:xfrm>
                  <a:prstGeom prst="can">
                    <a:avLst>
                      <a:gd name="adj" fmla="val 50000"/>
                    </a:avLst>
                  </a:prstGeom>
                  <a:solidFill>
                    <a:srgbClr val="4D4D4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125" name="Line 13"/>
                  <p:cNvSpPr>
                    <a:spLocks noChangeShapeType="1"/>
                  </p:cNvSpPr>
                  <p:nvPr/>
                </p:nvSpPr>
                <p:spPr bwMode="auto">
                  <a:xfrm>
                    <a:off x="1104"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126" name="Line 14"/>
                  <p:cNvSpPr>
                    <a:spLocks noChangeShapeType="1"/>
                  </p:cNvSpPr>
                  <p:nvPr/>
                </p:nvSpPr>
                <p:spPr bwMode="auto">
                  <a:xfrm flipH="1">
                    <a:off x="1096"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sp>
              <p:nvSpPr>
                <p:cNvPr id="97" name="Oval 15"/>
                <p:cNvSpPr>
                  <a:spLocks noChangeArrowheads="1"/>
                </p:cNvSpPr>
                <p:nvPr/>
              </p:nvSpPr>
              <p:spPr bwMode="auto">
                <a:xfrm>
                  <a:off x="960" y="3024"/>
                  <a:ext cx="192" cy="96"/>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98" name="Oval 16"/>
                <p:cNvSpPr>
                  <a:spLocks noChangeArrowheads="1"/>
                </p:cNvSpPr>
                <p:nvPr/>
              </p:nvSpPr>
              <p:spPr bwMode="auto">
                <a:xfrm>
                  <a:off x="1920" y="2448"/>
                  <a:ext cx="192" cy="96"/>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grpSp>
              <p:nvGrpSpPr>
                <p:cNvPr id="99" name="Group 17"/>
                <p:cNvGrpSpPr>
                  <a:grpSpLocks/>
                </p:cNvGrpSpPr>
                <p:nvPr/>
              </p:nvGrpSpPr>
              <p:grpSpPr bwMode="auto">
                <a:xfrm>
                  <a:off x="864" y="2736"/>
                  <a:ext cx="240" cy="96"/>
                  <a:chOff x="1000" y="3128"/>
                  <a:chExt cx="320" cy="184"/>
                </a:xfrm>
              </p:grpSpPr>
              <p:sp>
                <p:nvSpPr>
                  <p:cNvPr id="121" name="AutoShape 18"/>
                  <p:cNvSpPr>
                    <a:spLocks noChangeArrowheads="1"/>
                  </p:cNvSpPr>
                  <p:nvPr/>
                </p:nvSpPr>
                <p:spPr bwMode="auto">
                  <a:xfrm>
                    <a:off x="1000" y="3128"/>
                    <a:ext cx="320" cy="184"/>
                  </a:xfrm>
                  <a:prstGeom prst="can">
                    <a:avLst>
                      <a:gd name="adj" fmla="val 50000"/>
                    </a:avLst>
                  </a:prstGeom>
                  <a:solidFill>
                    <a:srgbClr val="4D4D4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122" name="Line 19"/>
                  <p:cNvSpPr>
                    <a:spLocks noChangeShapeType="1"/>
                  </p:cNvSpPr>
                  <p:nvPr/>
                </p:nvSpPr>
                <p:spPr bwMode="auto">
                  <a:xfrm>
                    <a:off x="1104"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123" name="Line 20"/>
                  <p:cNvSpPr>
                    <a:spLocks noChangeShapeType="1"/>
                  </p:cNvSpPr>
                  <p:nvPr/>
                </p:nvSpPr>
                <p:spPr bwMode="auto">
                  <a:xfrm flipH="1">
                    <a:off x="1096"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sp>
              <p:nvSpPr>
                <p:cNvPr id="100" name="Line 21"/>
                <p:cNvSpPr>
                  <a:spLocks noChangeShapeType="1"/>
                </p:cNvSpPr>
                <p:nvPr/>
              </p:nvSpPr>
              <p:spPr bwMode="auto">
                <a:xfrm>
                  <a:off x="1200" y="2496"/>
                  <a:ext cx="81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101" name="Line 22"/>
                <p:cNvSpPr>
                  <a:spLocks noChangeShapeType="1"/>
                </p:cNvSpPr>
                <p:nvPr/>
              </p:nvSpPr>
              <p:spPr bwMode="auto">
                <a:xfrm flipH="1">
                  <a:off x="1008" y="2544"/>
                  <a:ext cx="48"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102" name="Line 23"/>
                <p:cNvSpPr>
                  <a:spLocks noChangeShapeType="1"/>
                </p:cNvSpPr>
                <p:nvPr/>
              </p:nvSpPr>
              <p:spPr bwMode="auto">
                <a:xfrm>
                  <a:off x="1008" y="2832"/>
                  <a:ext cx="48"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103" name="Line 24"/>
                <p:cNvSpPr>
                  <a:spLocks noChangeShapeType="1"/>
                </p:cNvSpPr>
                <p:nvPr/>
              </p:nvSpPr>
              <p:spPr bwMode="auto">
                <a:xfrm>
                  <a:off x="1152" y="3072"/>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104" name="Line 25"/>
                <p:cNvSpPr>
                  <a:spLocks noChangeShapeType="1"/>
                </p:cNvSpPr>
                <p:nvPr/>
              </p:nvSpPr>
              <p:spPr bwMode="auto">
                <a:xfrm flipV="1">
                  <a:off x="1680" y="2976"/>
                  <a:ext cx="384" cy="9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105" name="Oval 26"/>
                <p:cNvSpPr>
                  <a:spLocks noChangeArrowheads="1"/>
                </p:cNvSpPr>
                <p:nvPr/>
              </p:nvSpPr>
              <p:spPr bwMode="auto">
                <a:xfrm>
                  <a:off x="1296" y="2832"/>
                  <a:ext cx="192" cy="96"/>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106" name="Oval 27"/>
                <p:cNvSpPr>
                  <a:spLocks noChangeArrowheads="1"/>
                </p:cNvSpPr>
                <p:nvPr/>
              </p:nvSpPr>
              <p:spPr bwMode="auto">
                <a:xfrm>
                  <a:off x="1488" y="3024"/>
                  <a:ext cx="192" cy="96"/>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107" name="Line 28"/>
                <p:cNvSpPr>
                  <a:spLocks noChangeShapeType="1"/>
                </p:cNvSpPr>
                <p:nvPr/>
              </p:nvSpPr>
              <p:spPr bwMode="auto">
                <a:xfrm>
                  <a:off x="1152" y="2544"/>
                  <a:ext cx="192"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nvGrpSpPr>
                <p:cNvPr id="108" name="Group 29"/>
                <p:cNvGrpSpPr>
                  <a:grpSpLocks/>
                </p:cNvGrpSpPr>
                <p:nvPr/>
              </p:nvGrpSpPr>
              <p:grpSpPr bwMode="auto">
                <a:xfrm>
                  <a:off x="1152" y="2640"/>
                  <a:ext cx="240" cy="96"/>
                  <a:chOff x="1000" y="3128"/>
                  <a:chExt cx="320" cy="184"/>
                </a:xfrm>
              </p:grpSpPr>
              <p:sp>
                <p:nvSpPr>
                  <p:cNvPr id="118" name="AutoShape 30"/>
                  <p:cNvSpPr>
                    <a:spLocks noChangeArrowheads="1"/>
                  </p:cNvSpPr>
                  <p:nvPr/>
                </p:nvSpPr>
                <p:spPr bwMode="auto">
                  <a:xfrm>
                    <a:off x="1000" y="3128"/>
                    <a:ext cx="320" cy="184"/>
                  </a:xfrm>
                  <a:prstGeom prst="can">
                    <a:avLst>
                      <a:gd name="adj" fmla="val 50000"/>
                    </a:avLst>
                  </a:prstGeom>
                  <a:solidFill>
                    <a:srgbClr val="4D4D4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119" name="Line 31"/>
                  <p:cNvSpPr>
                    <a:spLocks noChangeShapeType="1"/>
                  </p:cNvSpPr>
                  <p:nvPr/>
                </p:nvSpPr>
                <p:spPr bwMode="auto">
                  <a:xfrm>
                    <a:off x="1104"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120" name="Line 32"/>
                  <p:cNvSpPr>
                    <a:spLocks noChangeShapeType="1"/>
                  </p:cNvSpPr>
                  <p:nvPr/>
                </p:nvSpPr>
                <p:spPr bwMode="auto">
                  <a:xfrm flipH="1">
                    <a:off x="1096"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sp>
              <p:nvSpPr>
                <p:cNvPr id="109" name="Line 33"/>
                <p:cNvSpPr>
                  <a:spLocks noChangeShapeType="1"/>
                </p:cNvSpPr>
                <p:nvPr/>
              </p:nvSpPr>
              <p:spPr bwMode="auto">
                <a:xfrm flipV="1">
                  <a:off x="1488" y="2784"/>
                  <a:ext cx="240" cy="9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110" name="Line 34"/>
                <p:cNvSpPr>
                  <a:spLocks noChangeShapeType="1"/>
                </p:cNvSpPr>
                <p:nvPr/>
              </p:nvSpPr>
              <p:spPr bwMode="auto">
                <a:xfrm flipH="1">
                  <a:off x="1632" y="2544"/>
                  <a:ext cx="384" cy="48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nvGrpSpPr>
                <p:cNvPr id="111" name="Group 35"/>
                <p:cNvGrpSpPr>
                  <a:grpSpLocks/>
                </p:cNvGrpSpPr>
                <p:nvPr/>
              </p:nvGrpSpPr>
              <p:grpSpPr bwMode="auto">
                <a:xfrm>
                  <a:off x="1728" y="2736"/>
                  <a:ext cx="240" cy="96"/>
                  <a:chOff x="1000" y="3128"/>
                  <a:chExt cx="320" cy="184"/>
                </a:xfrm>
              </p:grpSpPr>
              <p:sp>
                <p:nvSpPr>
                  <p:cNvPr id="115" name="AutoShape 36"/>
                  <p:cNvSpPr>
                    <a:spLocks noChangeArrowheads="1"/>
                  </p:cNvSpPr>
                  <p:nvPr/>
                </p:nvSpPr>
                <p:spPr bwMode="auto">
                  <a:xfrm>
                    <a:off x="1000" y="3128"/>
                    <a:ext cx="320" cy="184"/>
                  </a:xfrm>
                  <a:prstGeom prst="can">
                    <a:avLst>
                      <a:gd name="adj" fmla="val 50000"/>
                    </a:avLst>
                  </a:prstGeom>
                  <a:solidFill>
                    <a:srgbClr val="4D4D4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116" name="Line 37"/>
                  <p:cNvSpPr>
                    <a:spLocks noChangeShapeType="1"/>
                  </p:cNvSpPr>
                  <p:nvPr/>
                </p:nvSpPr>
                <p:spPr bwMode="auto">
                  <a:xfrm>
                    <a:off x="1104"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117" name="Line 38"/>
                  <p:cNvSpPr>
                    <a:spLocks noChangeShapeType="1"/>
                  </p:cNvSpPr>
                  <p:nvPr/>
                </p:nvSpPr>
                <p:spPr bwMode="auto">
                  <a:xfrm flipH="1">
                    <a:off x="1096"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sp>
              <p:nvSpPr>
                <p:cNvPr id="112" name="Line 39"/>
                <p:cNvSpPr>
                  <a:spLocks noChangeShapeType="1"/>
                </p:cNvSpPr>
                <p:nvPr/>
              </p:nvSpPr>
              <p:spPr bwMode="auto">
                <a:xfrm>
                  <a:off x="2064" y="2544"/>
                  <a:ext cx="144" cy="33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113" name="Text Box 40"/>
                <p:cNvSpPr txBox="1">
                  <a:spLocks noChangeArrowheads="1"/>
                </p:cNvSpPr>
                <p:nvPr/>
              </p:nvSpPr>
              <p:spPr bwMode="auto">
                <a:xfrm>
                  <a:off x="1920" y="2993"/>
                  <a:ext cx="341"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CC"/>
                      </a:solidFill>
                      <a:latin typeface="+mn-lt"/>
                      <a:ea typeface="黑体" pitchFamily="2" charset="-122"/>
                    </a:rPr>
                    <a:t>R4</a:t>
                  </a:r>
                </a:p>
              </p:txBody>
            </p:sp>
            <p:sp>
              <p:nvSpPr>
                <p:cNvPr id="114" name="Text Box 41"/>
                <p:cNvSpPr txBox="1">
                  <a:spLocks noChangeArrowheads="1"/>
                </p:cNvSpPr>
                <p:nvPr/>
              </p:nvSpPr>
              <p:spPr bwMode="auto">
                <a:xfrm>
                  <a:off x="1164" y="3279"/>
                  <a:ext cx="838"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CC"/>
                      </a:solidFill>
                      <a:latin typeface="+mn-lt"/>
                      <a:ea typeface="黑体" pitchFamily="2" charset="-122"/>
                    </a:rPr>
                    <a:t>自治系统</a:t>
                  </a:r>
                </a:p>
              </p:txBody>
            </p:sp>
          </p:grpSp>
          <p:grpSp>
            <p:nvGrpSpPr>
              <p:cNvPr id="10" name="Group 126"/>
              <p:cNvGrpSpPr>
                <a:grpSpLocks/>
              </p:cNvGrpSpPr>
              <p:nvPr/>
            </p:nvGrpSpPr>
            <p:grpSpPr bwMode="auto">
              <a:xfrm>
                <a:off x="3153" y="2625"/>
                <a:ext cx="1872" cy="1246"/>
                <a:chOff x="3153" y="2625"/>
                <a:chExt cx="1872" cy="1246"/>
              </a:xfrm>
            </p:grpSpPr>
            <p:sp>
              <p:nvSpPr>
                <p:cNvPr id="69" name="Rectangle 43"/>
                <p:cNvSpPr>
                  <a:spLocks noChangeArrowheads="1"/>
                </p:cNvSpPr>
                <p:nvPr/>
              </p:nvSpPr>
              <p:spPr bwMode="auto">
                <a:xfrm>
                  <a:off x="3153" y="2625"/>
                  <a:ext cx="1872" cy="100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70" name="Oval 44"/>
                <p:cNvSpPr>
                  <a:spLocks noChangeArrowheads="1"/>
                </p:cNvSpPr>
                <p:nvPr/>
              </p:nvSpPr>
              <p:spPr bwMode="auto">
                <a:xfrm>
                  <a:off x="3297" y="2817"/>
                  <a:ext cx="192" cy="96"/>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71" name="Oval 45"/>
                <p:cNvSpPr>
                  <a:spLocks noChangeArrowheads="1"/>
                </p:cNvSpPr>
                <p:nvPr/>
              </p:nvSpPr>
              <p:spPr bwMode="auto">
                <a:xfrm>
                  <a:off x="3345" y="3393"/>
                  <a:ext cx="192" cy="96"/>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72" name="Oval 46"/>
                <p:cNvSpPr>
                  <a:spLocks noChangeArrowheads="1"/>
                </p:cNvSpPr>
                <p:nvPr/>
              </p:nvSpPr>
              <p:spPr bwMode="auto">
                <a:xfrm>
                  <a:off x="4689" y="3057"/>
                  <a:ext cx="192" cy="96"/>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73" name="Line 47"/>
                <p:cNvSpPr>
                  <a:spLocks noChangeShapeType="1"/>
                </p:cNvSpPr>
                <p:nvPr/>
              </p:nvSpPr>
              <p:spPr bwMode="auto">
                <a:xfrm>
                  <a:off x="3489" y="2865"/>
                  <a:ext cx="432" cy="0"/>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74" name="Line 48"/>
                <p:cNvSpPr>
                  <a:spLocks noChangeShapeType="1"/>
                </p:cNvSpPr>
                <p:nvPr/>
              </p:nvSpPr>
              <p:spPr bwMode="auto">
                <a:xfrm>
                  <a:off x="3537" y="3441"/>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75" name="Line 49"/>
                <p:cNvSpPr>
                  <a:spLocks noChangeShapeType="1"/>
                </p:cNvSpPr>
                <p:nvPr/>
              </p:nvSpPr>
              <p:spPr bwMode="auto">
                <a:xfrm flipV="1">
                  <a:off x="4257" y="3345"/>
                  <a:ext cx="288" cy="9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76" name="Oval 50"/>
                <p:cNvSpPr>
                  <a:spLocks noChangeArrowheads="1"/>
                </p:cNvSpPr>
                <p:nvPr/>
              </p:nvSpPr>
              <p:spPr bwMode="auto">
                <a:xfrm>
                  <a:off x="4113" y="3393"/>
                  <a:ext cx="192" cy="96"/>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grpSp>
              <p:nvGrpSpPr>
                <p:cNvPr id="77" name="Group 51"/>
                <p:cNvGrpSpPr>
                  <a:grpSpLocks/>
                </p:cNvGrpSpPr>
                <p:nvPr/>
              </p:nvGrpSpPr>
              <p:grpSpPr bwMode="auto">
                <a:xfrm>
                  <a:off x="3729" y="3393"/>
                  <a:ext cx="240" cy="96"/>
                  <a:chOff x="1000" y="3128"/>
                  <a:chExt cx="320" cy="184"/>
                </a:xfrm>
              </p:grpSpPr>
              <p:sp>
                <p:nvSpPr>
                  <p:cNvPr id="91" name="AutoShape 52"/>
                  <p:cNvSpPr>
                    <a:spLocks noChangeArrowheads="1"/>
                  </p:cNvSpPr>
                  <p:nvPr/>
                </p:nvSpPr>
                <p:spPr bwMode="auto">
                  <a:xfrm>
                    <a:off x="1000" y="3128"/>
                    <a:ext cx="320" cy="184"/>
                  </a:xfrm>
                  <a:prstGeom prst="can">
                    <a:avLst>
                      <a:gd name="adj" fmla="val 50000"/>
                    </a:avLst>
                  </a:prstGeom>
                  <a:solidFill>
                    <a:srgbClr val="4D4D4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92" name="Line 53"/>
                  <p:cNvSpPr>
                    <a:spLocks noChangeShapeType="1"/>
                  </p:cNvSpPr>
                  <p:nvPr/>
                </p:nvSpPr>
                <p:spPr bwMode="auto">
                  <a:xfrm>
                    <a:off x="1104"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93" name="Line 54"/>
                  <p:cNvSpPr>
                    <a:spLocks noChangeShapeType="1"/>
                  </p:cNvSpPr>
                  <p:nvPr/>
                </p:nvSpPr>
                <p:spPr bwMode="auto">
                  <a:xfrm flipH="1">
                    <a:off x="1096"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sp>
              <p:nvSpPr>
                <p:cNvPr id="78" name="Line 55"/>
                <p:cNvSpPr>
                  <a:spLocks noChangeShapeType="1"/>
                </p:cNvSpPr>
                <p:nvPr/>
              </p:nvSpPr>
              <p:spPr bwMode="auto">
                <a:xfrm flipV="1">
                  <a:off x="4641" y="3153"/>
                  <a:ext cx="144"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79" name="Line 56"/>
                <p:cNvSpPr>
                  <a:spLocks noChangeShapeType="1"/>
                </p:cNvSpPr>
                <p:nvPr/>
              </p:nvSpPr>
              <p:spPr bwMode="auto">
                <a:xfrm flipH="1">
                  <a:off x="3441" y="2913"/>
                  <a:ext cx="528" cy="528"/>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nvGrpSpPr>
                <p:cNvPr id="80" name="Group 57"/>
                <p:cNvGrpSpPr>
                  <a:grpSpLocks/>
                </p:cNvGrpSpPr>
                <p:nvPr/>
              </p:nvGrpSpPr>
              <p:grpSpPr bwMode="auto">
                <a:xfrm>
                  <a:off x="4449" y="3297"/>
                  <a:ext cx="240" cy="96"/>
                  <a:chOff x="1000" y="3128"/>
                  <a:chExt cx="320" cy="184"/>
                </a:xfrm>
              </p:grpSpPr>
              <p:sp>
                <p:nvSpPr>
                  <p:cNvPr id="88" name="AutoShape 58"/>
                  <p:cNvSpPr>
                    <a:spLocks noChangeArrowheads="1"/>
                  </p:cNvSpPr>
                  <p:nvPr/>
                </p:nvSpPr>
                <p:spPr bwMode="auto">
                  <a:xfrm>
                    <a:off x="1000" y="3128"/>
                    <a:ext cx="320" cy="184"/>
                  </a:xfrm>
                  <a:prstGeom prst="can">
                    <a:avLst>
                      <a:gd name="adj" fmla="val 50000"/>
                    </a:avLst>
                  </a:prstGeom>
                  <a:solidFill>
                    <a:srgbClr val="4D4D4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89" name="Line 59"/>
                  <p:cNvSpPr>
                    <a:spLocks noChangeShapeType="1"/>
                  </p:cNvSpPr>
                  <p:nvPr/>
                </p:nvSpPr>
                <p:spPr bwMode="auto">
                  <a:xfrm>
                    <a:off x="1104"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90" name="Line 60"/>
                  <p:cNvSpPr>
                    <a:spLocks noChangeShapeType="1"/>
                  </p:cNvSpPr>
                  <p:nvPr/>
                </p:nvSpPr>
                <p:spPr bwMode="auto">
                  <a:xfrm flipH="1">
                    <a:off x="1096"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sp>
              <p:nvSpPr>
                <p:cNvPr id="81" name="Line 61"/>
                <p:cNvSpPr>
                  <a:spLocks noChangeShapeType="1"/>
                </p:cNvSpPr>
                <p:nvPr/>
              </p:nvSpPr>
              <p:spPr bwMode="auto">
                <a:xfrm>
                  <a:off x="4209" y="2913"/>
                  <a:ext cx="480"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nvGrpSpPr>
                <p:cNvPr id="82" name="Group 62"/>
                <p:cNvGrpSpPr>
                  <a:grpSpLocks/>
                </p:cNvGrpSpPr>
                <p:nvPr/>
              </p:nvGrpSpPr>
              <p:grpSpPr bwMode="auto">
                <a:xfrm>
                  <a:off x="3921" y="2769"/>
                  <a:ext cx="320" cy="184"/>
                  <a:chOff x="1000" y="3128"/>
                  <a:chExt cx="320" cy="184"/>
                </a:xfrm>
              </p:grpSpPr>
              <p:sp>
                <p:nvSpPr>
                  <p:cNvPr id="85" name="AutoShape 63"/>
                  <p:cNvSpPr>
                    <a:spLocks noChangeArrowheads="1"/>
                  </p:cNvSpPr>
                  <p:nvPr/>
                </p:nvSpPr>
                <p:spPr bwMode="auto">
                  <a:xfrm>
                    <a:off x="1000" y="3128"/>
                    <a:ext cx="320" cy="184"/>
                  </a:xfrm>
                  <a:prstGeom prst="can">
                    <a:avLst>
                      <a:gd name="adj" fmla="val 50000"/>
                    </a:avLst>
                  </a:prstGeom>
                  <a:solidFill>
                    <a:srgbClr val="4D4D4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86" name="Line 64"/>
                  <p:cNvSpPr>
                    <a:spLocks noChangeShapeType="1"/>
                  </p:cNvSpPr>
                  <p:nvPr/>
                </p:nvSpPr>
                <p:spPr bwMode="auto">
                  <a:xfrm>
                    <a:off x="1104"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87" name="Line 65"/>
                  <p:cNvSpPr>
                    <a:spLocks noChangeShapeType="1"/>
                  </p:cNvSpPr>
                  <p:nvPr/>
                </p:nvSpPr>
                <p:spPr bwMode="auto">
                  <a:xfrm flipH="1">
                    <a:off x="1096"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sp>
              <p:nvSpPr>
                <p:cNvPr id="83" name="Text Box 66"/>
                <p:cNvSpPr txBox="1">
                  <a:spLocks noChangeArrowheads="1"/>
                </p:cNvSpPr>
                <p:nvPr/>
              </p:nvSpPr>
              <p:spPr bwMode="auto">
                <a:xfrm>
                  <a:off x="4209" y="2642"/>
                  <a:ext cx="341"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CC"/>
                      </a:solidFill>
                      <a:latin typeface="+mn-lt"/>
                      <a:ea typeface="黑体" pitchFamily="2" charset="-122"/>
                    </a:rPr>
                    <a:t>R3</a:t>
                  </a:r>
                </a:p>
              </p:txBody>
            </p:sp>
            <p:sp>
              <p:nvSpPr>
                <p:cNvPr id="84" name="Text Box 67"/>
                <p:cNvSpPr txBox="1">
                  <a:spLocks noChangeArrowheads="1"/>
                </p:cNvSpPr>
                <p:nvPr/>
              </p:nvSpPr>
              <p:spPr bwMode="auto">
                <a:xfrm>
                  <a:off x="3729" y="3600"/>
                  <a:ext cx="838"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CC"/>
                      </a:solidFill>
                      <a:latin typeface="+mn-lt"/>
                      <a:ea typeface="黑体" pitchFamily="2" charset="-122"/>
                    </a:rPr>
                    <a:t>自治系统</a:t>
                  </a:r>
                </a:p>
              </p:txBody>
            </p:sp>
          </p:grpSp>
          <p:grpSp>
            <p:nvGrpSpPr>
              <p:cNvPr id="11" name="Group 68"/>
              <p:cNvGrpSpPr>
                <a:grpSpLocks/>
              </p:cNvGrpSpPr>
              <p:nvPr/>
            </p:nvGrpSpPr>
            <p:grpSpPr bwMode="auto">
              <a:xfrm>
                <a:off x="657" y="1056"/>
                <a:ext cx="1872" cy="1281"/>
                <a:chOff x="672" y="735"/>
                <a:chExt cx="1872" cy="1281"/>
              </a:xfrm>
            </p:grpSpPr>
            <p:sp>
              <p:nvSpPr>
                <p:cNvPr id="46" name="Rectangle 69"/>
                <p:cNvSpPr>
                  <a:spLocks noChangeArrowheads="1"/>
                </p:cNvSpPr>
                <p:nvPr/>
              </p:nvSpPr>
              <p:spPr bwMode="auto">
                <a:xfrm>
                  <a:off x="672" y="1008"/>
                  <a:ext cx="1872" cy="100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47" name="Oval 70"/>
                <p:cNvSpPr>
                  <a:spLocks noChangeArrowheads="1"/>
                </p:cNvSpPr>
                <p:nvPr/>
              </p:nvSpPr>
              <p:spPr bwMode="auto">
                <a:xfrm>
                  <a:off x="1008" y="1152"/>
                  <a:ext cx="192" cy="96"/>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grpSp>
              <p:nvGrpSpPr>
                <p:cNvPr id="48" name="Group 71"/>
                <p:cNvGrpSpPr>
                  <a:grpSpLocks/>
                </p:cNvGrpSpPr>
                <p:nvPr/>
              </p:nvGrpSpPr>
              <p:grpSpPr bwMode="auto">
                <a:xfrm>
                  <a:off x="2016" y="1104"/>
                  <a:ext cx="320" cy="184"/>
                  <a:chOff x="1000" y="3128"/>
                  <a:chExt cx="320" cy="184"/>
                </a:xfrm>
              </p:grpSpPr>
              <p:sp>
                <p:nvSpPr>
                  <p:cNvPr id="66" name="AutoShape 72"/>
                  <p:cNvSpPr>
                    <a:spLocks noChangeArrowheads="1"/>
                  </p:cNvSpPr>
                  <p:nvPr/>
                </p:nvSpPr>
                <p:spPr bwMode="auto">
                  <a:xfrm>
                    <a:off x="1000" y="3128"/>
                    <a:ext cx="320" cy="184"/>
                  </a:xfrm>
                  <a:prstGeom prst="can">
                    <a:avLst>
                      <a:gd name="adj" fmla="val 50000"/>
                    </a:avLst>
                  </a:prstGeom>
                  <a:solidFill>
                    <a:srgbClr val="4D4D4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67" name="Line 73"/>
                  <p:cNvSpPr>
                    <a:spLocks noChangeShapeType="1"/>
                  </p:cNvSpPr>
                  <p:nvPr/>
                </p:nvSpPr>
                <p:spPr bwMode="auto">
                  <a:xfrm>
                    <a:off x="1104"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68" name="Line 74"/>
                  <p:cNvSpPr>
                    <a:spLocks noChangeShapeType="1"/>
                  </p:cNvSpPr>
                  <p:nvPr/>
                </p:nvSpPr>
                <p:spPr bwMode="auto">
                  <a:xfrm flipH="1">
                    <a:off x="1096"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sp>
              <p:nvSpPr>
                <p:cNvPr id="49" name="Oval 75"/>
                <p:cNvSpPr>
                  <a:spLocks noChangeArrowheads="1"/>
                </p:cNvSpPr>
                <p:nvPr/>
              </p:nvSpPr>
              <p:spPr bwMode="auto">
                <a:xfrm>
                  <a:off x="960" y="1728"/>
                  <a:ext cx="192" cy="96"/>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50" name="Oval 76"/>
                <p:cNvSpPr>
                  <a:spLocks noChangeArrowheads="1"/>
                </p:cNvSpPr>
                <p:nvPr/>
              </p:nvSpPr>
              <p:spPr bwMode="auto">
                <a:xfrm>
                  <a:off x="2064" y="1632"/>
                  <a:ext cx="192" cy="96"/>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grpSp>
              <p:nvGrpSpPr>
                <p:cNvPr id="51" name="Group 77"/>
                <p:cNvGrpSpPr>
                  <a:grpSpLocks/>
                </p:cNvGrpSpPr>
                <p:nvPr/>
              </p:nvGrpSpPr>
              <p:grpSpPr bwMode="auto">
                <a:xfrm>
                  <a:off x="864" y="1440"/>
                  <a:ext cx="240" cy="96"/>
                  <a:chOff x="1000" y="3128"/>
                  <a:chExt cx="320" cy="184"/>
                </a:xfrm>
              </p:grpSpPr>
              <p:sp>
                <p:nvSpPr>
                  <p:cNvPr id="63" name="AutoShape 78"/>
                  <p:cNvSpPr>
                    <a:spLocks noChangeArrowheads="1"/>
                  </p:cNvSpPr>
                  <p:nvPr/>
                </p:nvSpPr>
                <p:spPr bwMode="auto">
                  <a:xfrm>
                    <a:off x="1000" y="3128"/>
                    <a:ext cx="320" cy="184"/>
                  </a:xfrm>
                  <a:prstGeom prst="can">
                    <a:avLst>
                      <a:gd name="adj" fmla="val 50000"/>
                    </a:avLst>
                  </a:prstGeom>
                  <a:solidFill>
                    <a:srgbClr val="4D4D4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64" name="Line 79"/>
                  <p:cNvSpPr>
                    <a:spLocks noChangeShapeType="1"/>
                  </p:cNvSpPr>
                  <p:nvPr/>
                </p:nvSpPr>
                <p:spPr bwMode="auto">
                  <a:xfrm>
                    <a:off x="1104"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65" name="Line 80"/>
                  <p:cNvSpPr>
                    <a:spLocks noChangeShapeType="1"/>
                  </p:cNvSpPr>
                  <p:nvPr/>
                </p:nvSpPr>
                <p:spPr bwMode="auto">
                  <a:xfrm flipH="1">
                    <a:off x="1096"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grpSp>
              <p:nvGrpSpPr>
                <p:cNvPr id="52" name="Group 81"/>
                <p:cNvGrpSpPr>
                  <a:grpSpLocks/>
                </p:cNvGrpSpPr>
                <p:nvPr/>
              </p:nvGrpSpPr>
              <p:grpSpPr bwMode="auto">
                <a:xfrm>
                  <a:off x="1488" y="1776"/>
                  <a:ext cx="240" cy="96"/>
                  <a:chOff x="1000" y="3128"/>
                  <a:chExt cx="320" cy="184"/>
                </a:xfrm>
              </p:grpSpPr>
              <p:sp>
                <p:nvSpPr>
                  <p:cNvPr id="60" name="AutoShape 82"/>
                  <p:cNvSpPr>
                    <a:spLocks noChangeArrowheads="1"/>
                  </p:cNvSpPr>
                  <p:nvPr/>
                </p:nvSpPr>
                <p:spPr bwMode="auto">
                  <a:xfrm>
                    <a:off x="1000" y="3128"/>
                    <a:ext cx="320" cy="184"/>
                  </a:xfrm>
                  <a:prstGeom prst="can">
                    <a:avLst>
                      <a:gd name="adj" fmla="val 50000"/>
                    </a:avLst>
                  </a:prstGeom>
                  <a:solidFill>
                    <a:srgbClr val="4D4D4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61" name="Line 83"/>
                  <p:cNvSpPr>
                    <a:spLocks noChangeShapeType="1"/>
                  </p:cNvSpPr>
                  <p:nvPr/>
                </p:nvSpPr>
                <p:spPr bwMode="auto">
                  <a:xfrm>
                    <a:off x="1104"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62" name="Line 84"/>
                  <p:cNvSpPr>
                    <a:spLocks noChangeShapeType="1"/>
                  </p:cNvSpPr>
                  <p:nvPr/>
                </p:nvSpPr>
                <p:spPr bwMode="auto">
                  <a:xfrm flipH="1">
                    <a:off x="1096"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sp>
              <p:nvSpPr>
                <p:cNvPr id="53" name="Line 85"/>
                <p:cNvSpPr>
                  <a:spLocks noChangeShapeType="1"/>
                </p:cNvSpPr>
                <p:nvPr/>
              </p:nvSpPr>
              <p:spPr bwMode="auto">
                <a:xfrm>
                  <a:off x="1200" y="1200"/>
                  <a:ext cx="81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54" name="Line 86"/>
                <p:cNvSpPr>
                  <a:spLocks noChangeShapeType="1"/>
                </p:cNvSpPr>
                <p:nvPr/>
              </p:nvSpPr>
              <p:spPr bwMode="auto">
                <a:xfrm flipH="1">
                  <a:off x="1008" y="1248"/>
                  <a:ext cx="48"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55" name="Line 87"/>
                <p:cNvSpPr>
                  <a:spLocks noChangeShapeType="1"/>
                </p:cNvSpPr>
                <p:nvPr/>
              </p:nvSpPr>
              <p:spPr bwMode="auto">
                <a:xfrm>
                  <a:off x="1008" y="1536"/>
                  <a:ext cx="48"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56" name="Line 88"/>
                <p:cNvSpPr>
                  <a:spLocks noChangeShapeType="1"/>
                </p:cNvSpPr>
                <p:nvPr/>
              </p:nvSpPr>
              <p:spPr bwMode="auto">
                <a:xfrm>
                  <a:off x="1152" y="1776"/>
                  <a:ext cx="336" cy="4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57" name="Line 89"/>
                <p:cNvSpPr>
                  <a:spLocks noChangeShapeType="1"/>
                </p:cNvSpPr>
                <p:nvPr/>
              </p:nvSpPr>
              <p:spPr bwMode="auto">
                <a:xfrm flipV="1">
                  <a:off x="1728" y="1680"/>
                  <a:ext cx="336"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58" name="Line 90"/>
                <p:cNvSpPr>
                  <a:spLocks noChangeShapeType="1"/>
                </p:cNvSpPr>
                <p:nvPr/>
              </p:nvSpPr>
              <p:spPr bwMode="auto">
                <a:xfrm>
                  <a:off x="2160" y="1296"/>
                  <a:ext cx="0" cy="336"/>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59" name="Text Box 91"/>
                <p:cNvSpPr txBox="1">
                  <a:spLocks noChangeArrowheads="1"/>
                </p:cNvSpPr>
                <p:nvPr/>
              </p:nvSpPr>
              <p:spPr bwMode="auto">
                <a:xfrm>
                  <a:off x="1164" y="735"/>
                  <a:ext cx="838"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CC"/>
                      </a:solidFill>
                      <a:latin typeface="+mn-lt"/>
                      <a:ea typeface="黑体" pitchFamily="2" charset="-122"/>
                    </a:rPr>
                    <a:t>自治系统</a:t>
                  </a:r>
                </a:p>
              </p:txBody>
            </p:sp>
          </p:grpSp>
          <p:grpSp>
            <p:nvGrpSpPr>
              <p:cNvPr id="12" name="Group 92"/>
              <p:cNvGrpSpPr>
                <a:grpSpLocks/>
              </p:cNvGrpSpPr>
              <p:nvPr/>
            </p:nvGrpSpPr>
            <p:grpSpPr bwMode="auto">
              <a:xfrm>
                <a:off x="3153" y="1056"/>
                <a:ext cx="1872" cy="1281"/>
                <a:chOff x="3168" y="735"/>
                <a:chExt cx="1872" cy="1281"/>
              </a:xfrm>
            </p:grpSpPr>
            <p:sp>
              <p:nvSpPr>
                <p:cNvPr id="16" name="Rectangle 93"/>
                <p:cNvSpPr>
                  <a:spLocks noChangeArrowheads="1"/>
                </p:cNvSpPr>
                <p:nvPr/>
              </p:nvSpPr>
              <p:spPr bwMode="auto">
                <a:xfrm>
                  <a:off x="3168" y="1008"/>
                  <a:ext cx="1872" cy="100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17" name="Oval 94"/>
                <p:cNvSpPr>
                  <a:spLocks noChangeArrowheads="1"/>
                </p:cNvSpPr>
                <p:nvPr/>
              </p:nvSpPr>
              <p:spPr bwMode="auto">
                <a:xfrm>
                  <a:off x="3360" y="1344"/>
                  <a:ext cx="192" cy="96"/>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18" name="Oval 95"/>
                <p:cNvSpPr>
                  <a:spLocks noChangeArrowheads="1"/>
                </p:cNvSpPr>
                <p:nvPr/>
              </p:nvSpPr>
              <p:spPr bwMode="auto">
                <a:xfrm>
                  <a:off x="3936" y="1776"/>
                  <a:ext cx="192" cy="96"/>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19" name="Oval 96"/>
                <p:cNvSpPr>
                  <a:spLocks noChangeArrowheads="1"/>
                </p:cNvSpPr>
                <p:nvPr/>
              </p:nvSpPr>
              <p:spPr bwMode="auto">
                <a:xfrm>
                  <a:off x="4704" y="1776"/>
                  <a:ext cx="192" cy="96"/>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20" name="Line 97"/>
                <p:cNvSpPr>
                  <a:spLocks noChangeShapeType="1"/>
                </p:cNvSpPr>
                <p:nvPr/>
              </p:nvSpPr>
              <p:spPr bwMode="auto">
                <a:xfrm>
                  <a:off x="4224" y="1200"/>
                  <a:ext cx="528" cy="57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21" name="Line 98"/>
                <p:cNvSpPr>
                  <a:spLocks noChangeShapeType="1"/>
                </p:cNvSpPr>
                <p:nvPr/>
              </p:nvSpPr>
              <p:spPr bwMode="auto">
                <a:xfrm flipH="1">
                  <a:off x="3504" y="1152"/>
                  <a:ext cx="624" cy="24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22" name="Line 99"/>
                <p:cNvSpPr>
                  <a:spLocks noChangeShapeType="1"/>
                </p:cNvSpPr>
                <p:nvPr/>
              </p:nvSpPr>
              <p:spPr bwMode="auto">
                <a:xfrm>
                  <a:off x="4752" y="1200"/>
                  <a:ext cx="48" cy="62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23" name="Line 100"/>
                <p:cNvSpPr>
                  <a:spLocks noChangeShapeType="1"/>
                </p:cNvSpPr>
                <p:nvPr/>
              </p:nvSpPr>
              <p:spPr bwMode="auto">
                <a:xfrm>
                  <a:off x="3648" y="1824"/>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24" name="Line 101"/>
                <p:cNvSpPr>
                  <a:spLocks noChangeShapeType="1"/>
                </p:cNvSpPr>
                <p:nvPr/>
              </p:nvSpPr>
              <p:spPr bwMode="auto">
                <a:xfrm flipV="1">
                  <a:off x="4080" y="1152"/>
                  <a:ext cx="624" cy="62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nvGrpSpPr>
                <p:cNvPr id="25" name="Group 102"/>
                <p:cNvGrpSpPr>
                  <a:grpSpLocks/>
                </p:cNvGrpSpPr>
                <p:nvPr/>
              </p:nvGrpSpPr>
              <p:grpSpPr bwMode="auto">
                <a:xfrm>
                  <a:off x="4304" y="1392"/>
                  <a:ext cx="240" cy="96"/>
                  <a:chOff x="1000" y="3128"/>
                  <a:chExt cx="320" cy="184"/>
                </a:xfrm>
              </p:grpSpPr>
              <p:sp>
                <p:nvSpPr>
                  <p:cNvPr id="43" name="AutoShape 103"/>
                  <p:cNvSpPr>
                    <a:spLocks noChangeArrowheads="1"/>
                  </p:cNvSpPr>
                  <p:nvPr/>
                </p:nvSpPr>
                <p:spPr bwMode="auto">
                  <a:xfrm>
                    <a:off x="1000" y="3128"/>
                    <a:ext cx="320" cy="184"/>
                  </a:xfrm>
                  <a:prstGeom prst="can">
                    <a:avLst>
                      <a:gd name="adj" fmla="val 50000"/>
                    </a:avLst>
                  </a:prstGeom>
                  <a:solidFill>
                    <a:srgbClr val="4D4D4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44" name="Line 104"/>
                  <p:cNvSpPr>
                    <a:spLocks noChangeShapeType="1"/>
                  </p:cNvSpPr>
                  <p:nvPr/>
                </p:nvSpPr>
                <p:spPr bwMode="auto">
                  <a:xfrm>
                    <a:off x="1104"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45" name="Line 105"/>
                  <p:cNvSpPr>
                    <a:spLocks noChangeShapeType="1"/>
                  </p:cNvSpPr>
                  <p:nvPr/>
                </p:nvSpPr>
                <p:spPr bwMode="auto">
                  <a:xfrm flipH="1">
                    <a:off x="1096"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sp>
              <p:nvSpPr>
                <p:cNvPr id="26" name="Line 106"/>
                <p:cNvSpPr>
                  <a:spLocks noChangeShapeType="1"/>
                </p:cNvSpPr>
                <p:nvPr/>
              </p:nvSpPr>
              <p:spPr bwMode="auto">
                <a:xfrm flipH="1">
                  <a:off x="3456" y="1440"/>
                  <a:ext cx="0"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27" name="Oval 107"/>
                <p:cNvSpPr>
                  <a:spLocks noChangeArrowheads="1"/>
                </p:cNvSpPr>
                <p:nvPr/>
              </p:nvSpPr>
              <p:spPr bwMode="auto">
                <a:xfrm>
                  <a:off x="4080" y="1104"/>
                  <a:ext cx="192" cy="96"/>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28" name="Oval 108"/>
                <p:cNvSpPr>
                  <a:spLocks noChangeArrowheads="1"/>
                </p:cNvSpPr>
                <p:nvPr/>
              </p:nvSpPr>
              <p:spPr bwMode="auto">
                <a:xfrm>
                  <a:off x="4656" y="1104"/>
                  <a:ext cx="192" cy="96"/>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grpSp>
              <p:nvGrpSpPr>
                <p:cNvPr id="29" name="Group 109"/>
                <p:cNvGrpSpPr>
                  <a:grpSpLocks/>
                </p:cNvGrpSpPr>
                <p:nvPr/>
              </p:nvGrpSpPr>
              <p:grpSpPr bwMode="auto">
                <a:xfrm>
                  <a:off x="3696" y="1200"/>
                  <a:ext cx="240" cy="96"/>
                  <a:chOff x="1000" y="3128"/>
                  <a:chExt cx="320" cy="184"/>
                </a:xfrm>
              </p:grpSpPr>
              <p:sp>
                <p:nvSpPr>
                  <p:cNvPr id="40" name="AutoShape 110"/>
                  <p:cNvSpPr>
                    <a:spLocks noChangeArrowheads="1"/>
                  </p:cNvSpPr>
                  <p:nvPr/>
                </p:nvSpPr>
                <p:spPr bwMode="auto">
                  <a:xfrm>
                    <a:off x="1000" y="3128"/>
                    <a:ext cx="320" cy="184"/>
                  </a:xfrm>
                  <a:prstGeom prst="can">
                    <a:avLst>
                      <a:gd name="adj" fmla="val 50000"/>
                    </a:avLst>
                  </a:prstGeom>
                  <a:solidFill>
                    <a:srgbClr val="4D4D4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41" name="Line 111"/>
                  <p:cNvSpPr>
                    <a:spLocks noChangeShapeType="1"/>
                  </p:cNvSpPr>
                  <p:nvPr/>
                </p:nvSpPr>
                <p:spPr bwMode="auto">
                  <a:xfrm>
                    <a:off x="1104"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42" name="Line 112"/>
                  <p:cNvSpPr>
                    <a:spLocks noChangeShapeType="1"/>
                  </p:cNvSpPr>
                  <p:nvPr/>
                </p:nvSpPr>
                <p:spPr bwMode="auto">
                  <a:xfrm flipH="1">
                    <a:off x="1096"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grpSp>
              <p:nvGrpSpPr>
                <p:cNvPr id="30" name="Group 113"/>
                <p:cNvGrpSpPr>
                  <a:grpSpLocks/>
                </p:cNvGrpSpPr>
                <p:nvPr/>
              </p:nvGrpSpPr>
              <p:grpSpPr bwMode="auto">
                <a:xfrm>
                  <a:off x="4656" y="1392"/>
                  <a:ext cx="240" cy="96"/>
                  <a:chOff x="1000" y="3128"/>
                  <a:chExt cx="320" cy="184"/>
                </a:xfrm>
              </p:grpSpPr>
              <p:sp>
                <p:nvSpPr>
                  <p:cNvPr id="37" name="AutoShape 114"/>
                  <p:cNvSpPr>
                    <a:spLocks noChangeArrowheads="1"/>
                  </p:cNvSpPr>
                  <p:nvPr/>
                </p:nvSpPr>
                <p:spPr bwMode="auto">
                  <a:xfrm>
                    <a:off x="1000" y="3128"/>
                    <a:ext cx="320" cy="184"/>
                  </a:xfrm>
                  <a:prstGeom prst="can">
                    <a:avLst>
                      <a:gd name="adj" fmla="val 50000"/>
                    </a:avLst>
                  </a:prstGeom>
                  <a:solidFill>
                    <a:srgbClr val="4D4D4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38" name="Line 115"/>
                  <p:cNvSpPr>
                    <a:spLocks noChangeShapeType="1"/>
                  </p:cNvSpPr>
                  <p:nvPr/>
                </p:nvSpPr>
                <p:spPr bwMode="auto">
                  <a:xfrm>
                    <a:off x="1104"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39" name="Line 116"/>
                  <p:cNvSpPr>
                    <a:spLocks noChangeShapeType="1"/>
                  </p:cNvSpPr>
                  <p:nvPr/>
                </p:nvSpPr>
                <p:spPr bwMode="auto">
                  <a:xfrm flipH="1">
                    <a:off x="1096"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grpSp>
              <p:nvGrpSpPr>
                <p:cNvPr id="31" name="Group 117"/>
                <p:cNvGrpSpPr>
                  <a:grpSpLocks/>
                </p:cNvGrpSpPr>
                <p:nvPr/>
              </p:nvGrpSpPr>
              <p:grpSpPr bwMode="auto">
                <a:xfrm>
                  <a:off x="3328" y="1688"/>
                  <a:ext cx="320" cy="184"/>
                  <a:chOff x="1000" y="3128"/>
                  <a:chExt cx="320" cy="184"/>
                </a:xfrm>
              </p:grpSpPr>
              <p:sp>
                <p:nvSpPr>
                  <p:cNvPr id="34" name="AutoShape 118"/>
                  <p:cNvSpPr>
                    <a:spLocks noChangeArrowheads="1"/>
                  </p:cNvSpPr>
                  <p:nvPr/>
                </p:nvSpPr>
                <p:spPr bwMode="auto">
                  <a:xfrm>
                    <a:off x="1000" y="3128"/>
                    <a:ext cx="320" cy="184"/>
                  </a:xfrm>
                  <a:prstGeom prst="can">
                    <a:avLst>
                      <a:gd name="adj" fmla="val 50000"/>
                    </a:avLst>
                  </a:prstGeom>
                  <a:solidFill>
                    <a:srgbClr val="4D4D4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35" name="Line 119"/>
                  <p:cNvSpPr>
                    <a:spLocks noChangeShapeType="1"/>
                  </p:cNvSpPr>
                  <p:nvPr/>
                </p:nvSpPr>
                <p:spPr bwMode="auto">
                  <a:xfrm>
                    <a:off x="1104"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36" name="Line 120"/>
                  <p:cNvSpPr>
                    <a:spLocks noChangeShapeType="1"/>
                  </p:cNvSpPr>
                  <p:nvPr/>
                </p:nvSpPr>
                <p:spPr bwMode="auto">
                  <a:xfrm flipH="1">
                    <a:off x="1096"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sp>
              <p:nvSpPr>
                <p:cNvPr id="32" name="Text Box 121"/>
                <p:cNvSpPr txBox="1">
                  <a:spLocks noChangeArrowheads="1"/>
                </p:cNvSpPr>
                <p:nvPr/>
              </p:nvSpPr>
              <p:spPr bwMode="auto">
                <a:xfrm>
                  <a:off x="3586" y="1505"/>
                  <a:ext cx="341"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CC"/>
                      </a:solidFill>
                      <a:latin typeface="+mn-lt"/>
                      <a:ea typeface="黑体" pitchFamily="2" charset="-122"/>
                    </a:rPr>
                    <a:t>R2</a:t>
                  </a:r>
                </a:p>
              </p:txBody>
            </p:sp>
            <p:sp>
              <p:nvSpPr>
                <p:cNvPr id="33" name="Text Box 122"/>
                <p:cNvSpPr txBox="1">
                  <a:spLocks noChangeArrowheads="1"/>
                </p:cNvSpPr>
                <p:nvPr/>
              </p:nvSpPr>
              <p:spPr bwMode="auto">
                <a:xfrm>
                  <a:off x="3744" y="735"/>
                  <a:ext cx="838"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CC"/>
                      </a:solidFill>
                      <a:latin typeface="+mn-lt"/>
                      <a:ea typeface="黑体" pitchFamily="2" charset="-122"/>
                    </a:rPr>
                    <a:t>自治系统</a:t>
                  </a:r>
                </a:p>
              </p:txBody>
            </p:sp>
          </p:grpSp>
          <p:sp>
            <p:nvSpPr>
              <p:cNvPr id="13" name="Line 123"/>
              <p:cNvSpPr>
                <a:spLocks noChangeShapeType="1"/>
              </p:cNvSpPr>
              <p:nvPr/>
            </p:nvSpPr>
            <p:spPr bwMode="auto">
              <a:xfrm>
                <a:off x="2241" y="2001"/>
                <a:ext cx="1056" cy="96"/>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14" name="Line 124"/>
              <p:cNvSpPr>
                <a:spLocks noChangeShapeType="1"/>
              </p:cNvSpPr>
              <p:nvPr/>
            </p:nvSpPr>
            <p:spPr bwMode="auto">
              <a:xfrm flipH="1">
                <a:off x="3393" y="2193"/>
                <a:ext cx="96" cy="672"/>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15" name="Line 125"/>
              <p:cNvSpPr>
                <a:spLocks noChangeShapeType="1"/>
              </p:cNvSpPr>
              <p:nvPr/>
            </p:nvSpPr>
            <p:spPr bwMode="auto">
              <a:xfrm flipH="1" flipV="1">
                <a:off x="2385" y="3297"/>
                <a:ext cx="1008" cy="144"/>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sp>
          <p:nvSpPr>
            <p:cNvPr id="7" name="Rectangle 249"/>
            <p:cNvSpPr>
              <a:spLocks noChangeArrowheads="1"/>
            </p:cNvSpPr>
            <p:nvPr/>
          </p:nvSpPr>
          <p:spPr bwMode="auto">
            <a:xfrm>
              <a:off x="1728" y="1584"/>
              <a:ext cx="341"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CC"/>
                  </a:solidFill>
                  <a:latin typeface="+mn-lt"/>
                  <a:ea typeface="黑体" pitchFamily="2" charset="-122"/>
                </a:rPr>
                <a:t>R1</a:t>
              </a:r>
            </a:p>
          </p:txBody>
        </p:sp>
      </p:grpSp>
    </p:spTree>
    <p:extLst>
      <p:ext uri="{BB962C8B-B14F-4D97-AF65-F5344CB8AC3E}">
        <p14:creationId xmlns:p14="http://schemas.microsoft.com/office/powerpoint/2010/main" val="1650312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p:txBody>
          <a:bodyPr/>
          <a:lstStyle/>
          <a:p>
            <a:pPr algn="ctr"/>
            <a:r>
              <a:rPr lang="zh-CN" altLang="en-US" sz="4000" dirty="0"/>
              <a:t>链路状态数据库 </a:t>
            </a:r>
            <a:r>
              <a:rPr lang="en-US" altLang="zh-CN" sz="3200" dirty="0"/>
              <a:t>(link-state database)</a:t>
            </a:r>
            <a:r>
              <a:rPr lang="en-US" altLang="zh-CN" sz="4000" dirty="0"/>
              <a:t> </a:t>
            </a:r>
          </a:p>
        </p:txBody>
      </p:sp>
      <p:sp>
        <p:nvSpPr>
          <p:cNvPr id="58265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00000"/>
              </a:lnSpc>
            </a:pPr>
            <a:r>
              <a:rPr lang="zh-CN" altLang="en-US" dirty="0"/>
              <a:t>由于各路由器之间频繁地交换链路状态信息，因此所有的路由器最终都能建立一个链路状态数据库。</a:t>
            </a:r>
          </a:p>
          <a:p>
            <a:pPr>
              <a:lnSpc>
                <a:spcPct val="100000"/>
              </a:lnSpc>
            </a:pPr>
            <a:r>
              <a:rPr lang="zh-CN" altLang="en-US" dirty="0"/>
              <a:t>这个数据库实际上就是</a:t>
            </a:r>
            <a:r>
              <a:rPr lang="zh-CN" altLang="en-US" dirty="0">
                <a:solidFill>
                  <a:srgbClr val="FF0000"/>
                </a:solidFill>
              </a:rPr>
              <a:t>全网的拓扑结构图，它在全网范围内是一致的</a:t>
            </a:r>
            <a:r>
              <a:rPr lang="zh-CN" altLang="en-US" dirty="0"/>
              <a:t>（这称为链路状态数据库的同步）。</a:t>
            </a:r>
          </a:p>
          <a:p>
            <a:pPr>
              <a:lnSpc>
                <a:spcPct val="100000"/>
              </a:lnSpc>
            </a:pPr>
            <a:r>
              <a:rPr lang="en-US" altLang="zh-CN" dirty="0"/>
              <a:t>OSPF </a:t>
            </a:r>
            <a:r>
              <a:rPr lang="zh-CN" altLang="en-US" dirty="0"/>
              <a:t>的链路状态数据库能</a:t>
            </a:r>
            <a:r>
              <a:rPr lang="zh-CN" altLang="en-US" dirty="0">
                <a:solidFill>
                  <a:srgbClr val="FF0000"/>
                </a:solidFill>
              </a:rPr>
              <a:t>较快地进行更新，</a:t>
            </a:r>
            <a:r>
              <a:rPr lang="zh-CN" altLang="en-US" dirty="0"/>
              <a:t>使各个路由器能及时更新其路由表。</a:t>
            </a:r>
            <a:endParaRPr lang="en-US" altLang="zh-CN" dirty="0"/>
          </a:p>
          <a:p>
            <a:pPr>
              <a:lnSpc>
                <a:spcPct val="100000"/>
              </a:lnSpc>
            </a:pPr>
            <a:r>
              <a:rPr lang="en-US" altLang="zh-CN" dirty="0">
                <a:solidFill>
                  <a:srgbClr val="0000FF"/>
                </a:solidFill>
              </a:rPr>
              <a:t>OSPF </a:t>
            </a:r>
            <a:r>
              <a:rPr lang="zh-CN" altLang="en-US" dirty="0">
                <a:solidFill>
                  <a:srgbClr val="0000FF"/>
                </a:solidFill>
              </a:rPr>
              <a:t>的更新过程收敛得快是其重要优点。</a:t>
            </a:r>
          </a:p>
        </p:txBody>
      </p:sp>
    </p:spTree>
    <p:extLst>
      <p:ext uri="{BB962C8B-B14F-4D97-AF65-F5344CB8AC3E}">
        <p14:creationId xmlns:p14="http://schemas.microsoft.com/office/powerpoint/2010/main" val="28554984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265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26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26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5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noChangeArrowheads="1"/>
          </p:cNvSpPr>
          <p:nvPr>
            <p:ph type="title"/>
          </p:nvPr>
        </p:nvSpPr>
        <p:spPr/>
        <p:txBody>
          <a:bodyPr/>
          <a:lstStyle/>
          <a:p>
            <a:pPr algn="ctr"/>
            <a:r>
              <a:rPr lang="en-US" altLang="zh-CN" dirty="0"/>
              <a:t>OSPF </a:t>
            </a:r>
            <a:r>
              <a:rPr lang="zh-CN" altLang="en-US" dirty="0"/>
              <a:t>的区域 </a:t>
            </a:r>
            <a:r>
              <a:rPr lang="en-US" altLang="zh-CN" dirty="0"/>
              <a:t>(area) </a:t>
            </a:r>
          </a:p>
        </p:txBody>
      </p:sp>
      <p:sp>
        <p:nvSpPr>
          <p:cNvPr id="583683" name="Rectangle 3"/>
          <p:cNvSpPr>
            <a:spLocks noGrp="1" noChangeArrowheads="1"/>
          </p:cNvSpPr>
          <p:nvPr>
            <p:ph idx="1"/>
          </p:nvPr>
        </p:nvSpPr>
        <p:spPr/>
        <p:txBody>
          <a:bodyPr/>
          <a:lstStyle/>
          <a:p>
            <a:r>
              <a:rPr lang="zh-CN" altLang="en-US" dirty="0"/>
              <a:t>为了使 </a:t>
            </a:r>
            <a:r>
              <a:rPr lang="en-US" altLang="zh-CN" dirty="0"/>
              <a:t>OSPF </a:t>
            </a:r>
            <a:r>
              <a:rPr lang="zh-CN" altLang="en-US" dirty="0"/>
              <a:t>能够用于规模很大的网络，</a:t>
            </a:r>
            <a:r>
              <a:rPr lang="en-US" altLang="zh-CN" dirty="0"/>
              <a:t>OSPF </a:t>
            </a:r>
            <a:r>
              <a:rPr lang="zh-CN" altLang="en-US" dirty="0"/>
              <a:t>将一个自治系统再划分为若干个更小的范围，叫作</a:t>
            </a:r>
            <a:r>
              <a:rPr lang="zh-CN" altLang="en-US" dirty="0">
                <a:solidFill>
                  <a:srgbClr val="FF0000"/>
                </a:solidFill>
              </a:rPr>
              <a:t>区域。</a:t>
            </a:r>
          </a:p>
          <a:p>
            <a:r>
              <a:rPr lang="zh-CN" altLang="en-US" dirty="0"/>
              <a:t>每一个区域都有一个 </a:t>
            </a:r>
            <a:r>
              <a:rPr lang="en-US" altLang="zh-CN" dirty="0"/>
              <a:t>32 </a:t>
            </a:r>
            <a:r>
              <a:rPr lang="zh-CN" altLang="en-US" dirty="0"/>
              <a:t>位的区域标识符（用点分十进制表示）。</a:t>
            </a:r>
          </a:p>
          <a:p>
            <a:r>
              <a:rPr lang="zh-CN" altLang="en-US" dirty="0"/>
              <a:t>区域也不能太大，在一个区域内的路由器最好不超过 </a:t>
            </a:r>
            <a:r>
              <a:rPr lang="en-US" altLang="zh-CN" dirty="0"/>
              <a:t>200 </a:t>
            </a:r>
            <a:r>
              <a:rPr lang="zh-CN" altLang="en-US" dirty="0"/>
              <a:t>个。  </a:t>
            </a:r>
          </a:p>
        </p:txBody>
      </p:sp>
    </p:spTree>
    <p:extLst>
      <p:ext uri="{BB962C8B-B14F-4D97-AF65-F5344CB8AC3E}">
        <p14:creationId xmlns:p14="http://schemas.microsoft.com/office/powerpoint/2010/main" val="12324178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368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36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4706" name="Group 2"/>
          <p:cNvGrpSpPr>
            <a:grpSpLocks/>
          </p:cNvGrpSpPr>
          <p:nvPr/>
        </p:nvGrpSpPr>
        <p:grpSpPr bwMode="auto">
          <a:xfrm>
            <a:off x="249667" y="1819622"/>
            <a:ext cx="9599877" cy="3760788"/>
            <a:chOff x="79" y="1560"/>
            <a:chExt cx="5582" cy="2369"/>
          </a:xfrm>
        </p:grpSpPr>
        <p:sp>
          <p:nvSpPr>
            <p:cNvPr id="584707" name="AutoShape 3"/>
            <p:cNvSpPr>
              <a:spLocks noChangeArrowheads="1"/>
            </p:cNvSpPr>
            <p:nvPr/>
          </p:nvSpPr>
          <p:spPr bwMode="auto">
            <a:xfrm>
              <a:off x="79" y="1570"/>
              <a:ext cx="5582" cy="2359"/>
            </a:xfrm>
            <a:prstGeom prst="roundRect">
              <a:avLst>
                <a:gd name="adj" fmla="val 16667"/>
              </a:avLst>
            </a:prstGeom>
            <a:solidFill>
              <a:srgbClr val="CCECFF"/>
            </a:solidFill>
            <a:ln w="19050">
              <a:solidFill>
                <a:schemeClr val="tx1"/>
              </a:solidFill>
              <a:round/>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584708" name="Text Box 4"/>
            <p:cNvSpPr txBox="1">
              <a:spLocks noChangeArrowheads="1"/>
            </p:cNvSpPr>
            <p:nvPr/>
          </p:nvSpPr>
          <p:spPr bwMode="auto">
            <a:xfrm>
              <a:off x="247" y="1560"/>
              <a:ext cx="111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CC"/>
                  </a:solidFill>
                  <a:latin typeface="+mn-lt"/>
                  <a:ea typeface="黑体" pitchFamily="2" charset="-122"/>
                </a:rPr>
                <a:t>自治系统 </a:t>
              </a:r>
              <a:r>
                <a:rPr kumimoji="1" lang="en-US" altLang="zh-CN" sz="2400" b="1" dirty="0">
                  <a:solidFill>
                    <a:srgbClr val="0000CC"/>
                  </a:solidFill>
                  <a:latin typeface="+mn-lt"/>
                  <a:ea typeface="黑体" pitchFamily="2" charset="-122"/>
                </a:rPr>
                <a:t>AS</a:t>
              </a:r>
            </a:p>
          </p:txBody>
        </p:sp>
      </p:grpSp>
      <p:sp>
        <p:nvSpPr>
          <p:cNvPr id="584709" name="Rectangle 5"/>
          <p:cNvSpPr>
            <a:spLocks noGrp="1" noChangeArrowheads="1"/>
          </p:cNvSpPr>
          <p:nvPr>
            <p:ph type="title"/>
          </p:nvPr>
        </p:nvSpPr>
        <p:spPr/>
        <p:txBody>
          <a:bodyPr/>
          <a:lstStyle/>
          <a:p>
            <a:pPr algn="ctr"/>
            <a:r>
              <a:rPr lang="en-US" altLang="zh-CN" sz="4000" dirty="0"/>
              <a:t>OSPF </a:t>
            </a:r>
            <a:r>
              <a:rPr lang="zh-CN" altLang="en-US" sz="4000" dirty="0"/>
              <a:t>划分为两种不同的区域 </a:t>
            </a:r>
          </a:p>
        </p:txBody>
      </p:sp>
      <p:sp>
        <p:nvSpPr>
          <p:cNvPr id="584710" name="Oval 6"/>
          <p:cNvSpPr>
            <a:spLocks noChangeArrowheads="1"/>
          </p:cNvSpPr>
          <p:nvPr/>
        </p:nvSpPr>
        <p:spPr bwMode="auto">
          <a:xfrm>
            <a:off x="3909383" y="2406997"/>
            <a:ext cx="3135180" cy="1511300"/>
          </a:xfrm>
          <a:prstGeom prst="ellipse">
            <a:avLst/>
          </a:prstGeom>
          <a:solidFill>
            <a:srgbClr val="FFCCFF"/>
          </a:solidFill>
          <a:ln w="9525">
            <a:solidFill>
              <a:schemeClr val="tx1"/>
            </a:solidFill>
            <a:round/>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584711" name="Oval 7"/>
          <p:cNvSpPr>
            <a:spLocks noChangeArrowheads="1"/>
          </p:cNvSpPr>
          <p:nvPr/>
        </p:nvSpPr>
        <p:spPr bwMode="auto">
          <a:xfrm>
            <a:off x="361453" y="2337147"/>
            <a:ext cx="3430985" cy="2406650"/>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584712" name="Oval 8"/>
          <p:cNvSpPr>
            <a:spLocks noChangeArrowheads="1"/>
          </p:cNvSpPr>
          <p:nvPr/>
        </p:nvSpPr>
        <p:spPr bwMode="auto">
          <a:xfrm>
            <a:off x="7127113" y="2337147"/>
            <a:ext cx="2605485" cy="2406650"/>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584713" name="Text Box 9"/>
          <p:cNvSpPr txBox="1">
            <a:spLocks noChangeArrowheads="1"/>
          </p:cNvSpPr>
          <p:nvPr/>
        </p:nvSpPr>
        <p:spPr bwMode="auto">
          <a:xfrm>
            <a:off x="1088924" y="4716810"/>
            <a:ext cx="18293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mn-lt"/>
                <a:ea typeface="黑体" pitchFamily="2" charset="-122"/>
              </a:rPr>
              <a:t>区域 </a:t>
            </a:r>
            <a:r>
              <a:rPr kumimoji="1" lang="en-US" altLang="zh-CN" sz="2400" b="1" dirty="0">
                <a:solidFill>
                  <a:srgbClr val="C00000"/>
                </a:solidFill>
                <a:latin typeface="+mn-lt"/>
                <a:ea typeface="黑体" pitchFamily="2" charset="-122"/>
              </a:rPr>
              <a:t>0.0.0.1</a:t>
            </a:r>
          </a:p>
        </p:txBody>
      </p:sp>
      <p:sp>
        <p:nvSpPr>
          <p:cNvPr id="584714" name="Text Box 10"/>
          <p:cNvSpPr txBox="1">
            <a:spLocks noChangeArrowheads="1"/>
          </p:cNvSpPr>
          <p:nvPr/>
        </p:nvSpPr>
        <p:spPr bwMode="auto">
          <a:xfrm>
            <a:off x="7641330" y="4788247"/>
            <a:ext cx="18293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C00000"/>
                </a:solidFill>
                <a:latin typeface="+mn-lt"/>
                <a:ea typeface="黑体" pitchFamily="2" charset="-122"/>
              </a:rPr>
              <a:t>区域 </a:t>
            </a:r>
            <a:r>
              <a:rPr kumimoji="1" lang="en-US" altLang="zh-CN" sz="2400" b="1">
                <a:solidFill>
                  <a:srgbClr val="C00000"/>
                </a:solidFill>
                <a:latin typeface="+mn-lt"/>
                <a:ea typeface="黑体" pitchFamily="2" charset="-122"/>
              </a:rPr>
              <a:t>0.0.0.3</a:t>
            </a:r>
          </a:p>
        </p:txBody>
      </p:sp>
      <p:sp>
        <p:nvSpPr>
          <p:cNvPr id="584715" name="Text Box 11"/>
          <p:cNvSpPr txBox="1">
            <a:spLocks noChangeArrowheads="1"/>
          </p:cNvSpPr>
          <p:nvPr/>
        </p:nvSpPr>
        <p:spPr bwMode="auto">
          <a:xfrm>
            <a:off x="3912822" y="1903760"/>
            <a:ext cx="244810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mn-lt"/>
                <a:ea typeface="黑体" pitchFamily="2" charset="-122"/>
              </a:rPr>
              <a:t>主干区域 </a:t>
            </a:r>
            <a:r>
              <a:rPr kumimoji="1" lang="en-US" altLang="zh-CN" sz="2400" b="1" dirty="0">
                <a:solidFill>
                  <a:srgbClr val="C00000"/>
                </a:solidFill>
                <a:latin typeface="+mn-lt"/>
                <a:ea typeface="黑体" pitchFamily="2" charset="-122"/>
              </a:rPr>
              <a:t>0.0.0.0</a:t>
            </a:r>
          </a:p>
        </p:txBody>
      </p:sp>
      <p:sp>
        <p:nvSpPr>
          <p:cNvPr id="584716" name="Line 12"/>
          <p:cNvSpPr>
            <a:spLocks noChangeShapeType="1"/>
          </p:cNvSpPr>
          <p:nvPr/>
        </p:nvSpPr>
        <p:spPr bwMode="auto">
          <a:xfrm flipV="1">
            <a:off x="5477833" y="1719611"/>
            <a:ext cx="1153980" cy="962025"/>
          </a:xfrm>
          <a:prstGeom prst="line">
            <a:avLst/>
          </a:prstGeom>
          <a:noFill/>
          <a:ln w="381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717" name="Text Box 13"/>
          <p:cNvSpPr txBox="1">
            <a:spLocks noChangeArrowheads="1"/>
          </p:cNvSpPr>
          <p:nvPr/>
        </p:nvSpPr>
        <p:spPr bwMode="auto">
          <a:xfrm>
            <a:off x="5763541" y="1268760"/>
            <a:ext cx="23391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CC"/>
                </a:solidFill>
                <a:latin typeface="+mn-lt"/>
                <a:ea typeface="黑体" pitchFamily="2" charset="-122"/>
              </a:rPr>
              <a:t>至其他自治系统</a:t>
            </a:r>
          </a:p>
        </p:txBody>
      </p:sp>
      <p:sp>
        <p:nvSpPr>
          <p:cNvPr id="584718" name="Line 14"/>
          <p:cNvSpPr>
            <a:spLocks noChangeShapeType="1"/>
          </p:cNvSpPr>
          <p:nvPr/>
        </p:nvSpPr>
        <p:spPr bwMode="auto">
          <a:xfrm>
            <a:off x="7127112" y="3230910"/>
            <a:ext cx="908050" cy="27305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719" name="Line 15"/>
          <p:cNvSpPr>
            <a:spLocks noChangeShapeType="1"/>
          </p:cNvSpPr>
          <p:nvPr/>
        </p:nvSpPr>
        <p:spPr bwMode="auto">
          <a:xfrm flipV="1">
            <a:off x="8200263" y="3437286"/>
            <a:ext cx="823781" cy="136525"/>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720" name="Line 16"/>
          <p:cNvSpPr>
            <a:spLocks noChangeShapeType="1"/>
          </p:cNvSpPr>
          <p:nvPr/>
        </p:nvSpPr>
        <p:spPr bwMode="auto">
          <a:xfrm>
            <a:off x="8613013" y="2749897"/>
            <a:ext cx="411031" cy="68738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721" name="Line 17"/>
          <p:cNvSpPr>
            <a:spLocks noChangeShapeType="1"/>
          </p:cNvSpPr>
          <p:nvPr/>
        </p:nvSpPr>
        <p:spPr bwMode="auto">
          <a:xfrm flipH="1">
            <a:off x="8528743" y="3503961"/>
            <a:ext cx="495300" cy="757237"/>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722" name="Line 18"/>
          <p:cNvSpPr>
            <a:spLocks noChangeShapeType="1"/>
          </p:cNvSpPr>
          <p:nvPr/>
        </p:nvSpPr>
        <p:spPr bwMode="auto">
          <a:xfrm flipV="1">
            <a:off x="5888863" y="3230910"/>
            <a:ext cx="1071431" cy="13811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723" name="Line 19"/>
          <p:cNvSpPr>
            <a:spLocks noChangeShapeType="1"/>
          </p:cNvSpPr>
          <p:nvPr/>
        </p:nvSpPr>
        <p:spPr bwMode="auto">
          <a:xfrm>
            <a:off x="5560383" y="2681635"/>
            <a:ext cx="163380" cy="61753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724" name="Line 20"/>
          <p:cNvSpPr>
            <a:spLocks noChangeShapeType="1"/>
          </p:cNvSpPr>
          <p:nvPr/>
        </p:nvSpPr>
        <p:spPr bwMode="auto">
          <a:xfrm flipH="1">
            <a:off x="5477833" y="3437285"/>
            <a:ext cx="245930" cy="48101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725" name="Line 21"/>
          <p:cNvSpPr>
            <a:spLocks noChangeShapeType="1"/>
          </p:cNvSpPr>
          <p:nvPr/>
        </p:nvSpPr>
        <p:spPr bwMode="auto">
          <a:xfrm>
            <a:off x="3744283" y="3094386"/>
            <a:ext cx="1733550" cy="2746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726" name="Line 22"/>
          <p:cNvSpPr>
            <a:spLocks noChangeShapeType="1"/>
          </p:cNvSpPr>
          <p:nvPr/>
        </p:nvSpPr>
        <p:spPr bwMode="auto">
          <a:xfrm flipV="1">
            <a:off x="3826833" y="2749897"/>
            <a:ext cx="1568450" cy="3444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727" name="Line 23"/>
          <p:cNvSpPr>
            <a:spLocks noChangeShapeType="1"/>
          </p:cNvSpPr>
          <p:nvPr/>
        </p:nvSpPr>
        <p:spPr bwMode="auto">
          <a:xfrm flipH="1">
            <a:off x="1186952" y="2749897"/>
            <a:ext cx="1236531" cy="344488"/>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728" name="Line 24"/>
          <p:cNvSpPr>
            <a:spLocks noChangeShapeType="1"/>
          </p:cNvSpPr>
          <p:nvPr/>
        </p:nvSpPr>
        <p:spPr bwMode="auto">
          <a:xfrm>
            <a:off x="2423483" y="2816572"/>
            <a:ext cx="497019" cy="757238"/>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729" name="Line 25"/>
          <p:cNvSpPr>
            <a:spLocks noChangeShapeType="1"/>
          </p:cNvSpPr>
          <p:nvPr/>
        </p:nvSpPr>
        <p:spPr bwMode="auto">
          <a:xfrm flipV="1">
            <a:off x="3001333" y="3161060"/>
            <a:ext cx="742950" cy="41275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730" name="Line 26"/>
          <p:cNvSpPr>
            <a:spLocks noChangeShapeType="1"/>
          </p:cNvSpPr>
          <p:nvPr/>
        </p:nvSpPr>
        <p:spPr bwMode="auto">
          <a:xfrm flipH="1">
            <a:off x="1763083" y="3643660"/>
            <a:ext cx="1074869" cy="13811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731" name="Line 27"/>
          <p:cNvSpPr>
            <a:spLocks noChangeShapeType="1"/>
          </p:cNvSpPr>
          <p:nvPr/>
        </p:nvSpPr>
        <p:spPr bwMode="auto">
          <a:xfrm>
            <a:off x="1763083" y="3848447"/>
            <a:ext cx="414469" cy="41275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584732" name="Group 28"/>
          <p:cNvGrpSpPr>
            <a:grpSpLocks/>
          </p:cNvGrpSpPr>
          <p:nvPr/>
        </p:nvGrpSpPr>
        <p:grpSpPr bwMode="auto">
          <a:xfrm>
            <a:off x="2588583" y="3369023"/>
            <a:ext cx="742950" cy="479425"/>
            <a:chOff x="2949" y="196"/>
            <a:chExt cx="941" cy="598"/>
          </a:xfrm>
        </p:grpSpPr>
        <p:sp>
          <p:nvSpPr>
            <p:cNvPr id="584733" name="Oval 29"/>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34" name="Oval 30"/>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35" name="Oval 31"/>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36" name="Oval 32"/>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37" name="Oval 33"/>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38" name="Oval 34"/>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39" name="Oval 35"/>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40" name="Oval 36"/>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41" name="Freeform 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742" name="Freeform 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743" name="Freeform 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pic>
        <p:nvPicPr>
          <p:cNvPr id="584744"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2052" y="3643661"/>
            <a:ext cx="564092"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84745"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95002" y="2611785"/>
            <a:ext cx="564092" cy="31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84746"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6633" y="2956272"/>
            <a:ext cx="562371"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84747"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8462" y="2543523"/>
            <a:ext cx="564092"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84748"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7833" y="3230910"/>
            <a:ext cx="562371"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84749"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78113" y="3299173"/>
            <a:ext cx="562372" cy="31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84750" name="Picture 4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96913" y="3094385"/>
            <a:ext cx="562372"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584751" name="Group 47"/>
          <p:cNvGrpSpPr>
            <a:grpSpLocks/>
          </p:cNvGrpSpPr>
          <p:nvPr/>
        </p:nvGrpSpPr>
        <p:grpSpPr bwMode="auto">
          <a:xfrm>
            <a:off x="1845633" y="4056411"/>
            <a:ext cx="742950" cy="479425"/>
            <a:chOff x="2949" y="196"/>
            <a:chExt cx="941" cy="598"/>
          </a:xfrm>
        </p:grpSpPr>
        <p:sp>
          <p:nvSpPr>
            <p:cNvPr id="584752" name="Oval 48"/>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53" name="Oval 49"/>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54" name="Oval 50"/>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55" name="Oval 51"/>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56" name="Oval 52"/>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57" name="Oval 53"/>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58" name="Oval 54"/>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59" name="Oval 55"/>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60" name="Freeform 5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761" name="Freeform 5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762" name="Freeform 5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584763" name="Group 59"/>
          <p:cNvGrpSpPr>
            <a:grpSpLocks/>
          </p:cNvGrpSpPr>
          <p:nvPr/>
        </p:nvGrpSpPr>
        <p:grpSpPr bwMode="auto">
          <a:xfrm>
            <a:off x="856752" y="2886422"/>
            <a:ext cx="742950" cy="482600"/>
            <a:chOff x="2949" y="196"/>
            <a:chExt cx="941" cy="598"/>
          </a:xfrm>
        </p:grpSpPr>
        <p:sp>
          <p:nvSpPr>
            <p:cNvPr id="584764" name="Oval 60"/>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65" name="Oval 61"/>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66" name="Oval 62"/>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67" name="Oval 63"/>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68" name="Oval 64"/>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69" name="Oval 65"/>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70" name="Oval 66"/>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71" name="Oval 67"/>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72" name="Freeform 6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773" name="Freeform 6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774" name="Freeform 7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584775" name="Group 71"/>
          <p:cNvGrpSpPr>
            <a:grpSpLocks/>
          </p:cNvGrpSpPr>
          <p:nvPr/>
        </p:nvGrpSpPr>
        <p:grpSpPr bwMode="auto">
          <a:xfrm>
            <a:off x="8200263" y="2475260"/>
            <a:ext cx="741231" cy="481012"/>
            <a:chOff x="2949" y="196"/>
            <a:chExt cx="941" cy="598"/>
          </a:xfrm>
        </p:grpSpPr>
        <p:sp>
          <p:nvSpPr>
            <p:cNvPr id="584776" name="Oval 72"/>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77" name="Oval 73"/>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78" name="Oval 74"/>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79" name="Oval 75"/>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80" name="Oval 76"/>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81" name="Oval 77"/>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82" name="Oval 78"/>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83" name="Oval 79"/>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84" name="Freeform 8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785" name="Freeform 8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786" name="Freeform 8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584787" name="Group 83"/>
          <p:cNvGrpSpPr>
            <a:grpSpLocks/>
          </p:cNvGrpSpPr>
          <p:nvPr/>
        </p:nvGrpSpPr>
        <p:grpSpPr bwMode="auto">
          <a:xfrm>
            <a:off x="8117712" y="4056411"/>
            <a:ext cx="742950" cy="479425"/>
            <a:chOff x="2949" y="196"/>
            <a:chExt cx="941" cy="598"/>
          </a:xfrm>
        </p:grpSpPr>
        <p:sp>
          <p:nvSpPr>
            <p:cNvPr id="584788" name="Oval 84"/>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89" name="Oval 85"/>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90" name="Oval 86"/>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91" name="Oval 87"/>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92" name="Oval 88"/>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93" name="Oval 89"/>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94" name="Oval 90"/>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95" name="Oval 91"/>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96" name="Freeform 9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797" name="Freeform 9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798" name="Freeform 9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584799" name="Group 95"/>
          <p:cNvGrpSpPr>
            <a:grpSpLocks/>
          </p:cNvGrpSpPr>
          <p:nvPr/>
        </p:nvGrpSpPr>
        <p:grpSpPr bwMode="auto">
          <a:xfrm>
            <a:off x="7703243" y="3299172"/>
            <a:ext cx="742950" cy="482600"/>
            <a:chOff x="2949" y="196"/>
            <a:chExt cx="941" cy="598"/>
          </a:xfrm>
        </p:grpSpPr>
        <p:sp>
          <p:nvSpPr>
            <p:cNvPr id="584800" name="Oval 96"/>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801" name="Oval 97"/>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802" name="Oval 98"/>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803" name="Oval 99"/>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804" name="Oval 100"/>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805" name="Oval 101"/>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806" name="Oval 102"/>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807" name="Oval 103"/>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808" name="Freeform 10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809" name="Freeform 10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810" name="Freeform 10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84811" name="Text Box 107"/>
          <p:cNvSpPr txBox="1">
            <a:spLocks noChangeArrowheads="1"/>
          </p:cNvSpPr>
          <p:nvPr/>
        </p:nvSpPr>
        <p:spPr bwMode="auto">
          <a:xfrm>
            <a:off x="9067038" y="2932461"/>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9</a:t>
            </a:r>
          </a:p>
        </p:txBody>
      </p:sp>
      <p:sp>
        <p:nvSpPr>
          <p:cNvPr id="584812" name="Text Box 108"/>
          <p:cNvSpPr txBox="1">
            <a:spLocks noChangeArrowheads="1"/>
          </p:cNvSpPr>
          <p:nvPr/>
        </p:nvSpPr>
        <p:spPr bwMode="auto">
          <a:xfrm>
            <a:off x="6463273" y="274989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7</a:t>
            </a:r>
          </a:p>
        </p:txBody>
      </p:sp>
      <p:sp>
        <p:nvSpPr>
          <p:cNvPr id="584813" name="Text Box 109"/>
          <p:cNvSpPr txBox="1">
            <a:spLocks noChangeArrowheads="1"/>
          </p:cNvSpPr>
          <p:nvPr/>
        </p:nvSpPr>
        <p:spPr bwMode="auto">
          <a:xfrm>
            <a:off x="5778796" y="241969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6</a:t>
            </a:r>
          </a:p>
        </p:txBody>
      </p:sp>
      <p:sp>
        <p:nvSpPr>
          <p:cNvPr id="584814" name="Text Box 110"/>
          <p:cNvSpPr txBox="1">
            <a:spLocks noChangeArrowheads="1"/>
          </p:cNvSpPr>
          <p:nvPr/>
        </p:nvSpPr>
        <p:spPr bwMode="auto">
          <a:xfrm>
            <a:off x="5159671" y="2872136"/>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5</a:t>
            </a:r>
          </a:p>
        </p:txBody>
      </p:sp>
      <p:sp>
        <p:nvSpPr>
          <p:cNvPr id="584815" name="Text Box 111"/>
          <p:cNvSpPr txBox="1">
            <a:spLocks noChangeArrowheads="1"/>
          </p:cNvSpPr>
          <p:nvPr/>
        </p:nvSpPr>
        <p:spPr bwMode="auto">
          <a:xfrm>
            <a:off x="4874186" y="342934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4</a:t>
            </a:r>
          </a:p>
        </p:txBody>
      </p:sp>
      <p:sp>
        <p:nvSpPr>
          <p:cNvPr id="584816" name="Text Box 112"/>
          <p:cNvSpPr txBox="1">
            <a:spLocks noChangeArrowheads="1"/>
          </p:cNvSpPr>
          <p:nvPr/>
        </p:nvSpPr>
        <p:spPr bwMode="auto">
          <a:xfrm>
            <a:off x="3505232" y="2554636"/>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3</a:t>
            </a:r>
          </a:p>
        </p:txBody>
      </p:sp>
      <p:sp>
        <p:nvSpPr>
          <p:cNvPr id="584817" name="Text Box 113"/>
          <p:cNvSpPr txBox="1">
            <a:spLocks noChangeArrowheads="1"/>
          </p:cNvSpPr>
          <p:nvPr/>
        </p:nvSpPr>
        <p:spPr bwMode="auto">
          <a:xfrm>
            <a:off x="935863" y="3523011"/>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2</a:t>
            </a:r>
          </a:p>
        </p:txBody>
      </p:sp>
      <p:sp>
        <p:nvSpPr>
          <p:cNvPr id="584818" name="Text Box 114"/>
          <p:cNvSpPr txBox="1">
            <a:spLocks noChangeArrowheads="1"/>
          </p:cNvSpPr>
          <p:nvPr/>
        </p:nvSpPr>
        <p:spPr bwMode="auto">
          <a:xfrm>
            <a:off x="1725248" y="232444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1</a:t>
            </a:r>
          </a:p>
        </p:txBody>
      </p:sp>
      <p:sp>
        <p:nvSpPr>
          <p:cNvPr id="584819" name="Text Box 115"/>
          <p:cNvSpPr txBox="1">
            <a:spLocks noChangeArrowheads="1"/>
          </p:cNvSpPr>
          <p:nvPr/>
        </p:nvSpPr>
        <p:spPr bwMode="auto">
          <a:xfrm>
            <a:off x="8172746" y="4067523"/>
            <a:ext cx="61747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a:t>
            </a:r>
            <a:r>
              <a:rPr kumimoji="1" lang="zh-CN" altLang="en-US" sz="7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8</a:t>
            </a:r>
          </a:p>
        </p:txBody>
      </p:sp>
      <p:sp>
        <p:nvSpPr>
          <p:cNvPr id="584820" name="Text Box 116"/>
          <p:cNvSpPr txBox="1">
            <a:spLocks noChangeArrowheads="1"/>
          </p:cNvSpPr>
          <p:nvPr/>
        </p:nvSpPr>
        <p:spPr bwMode="auto">
          <a:xfrm>
            <a:off x="8257017" y="2491136"/>
            <a:ext cx="61747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a:t>
            </a:r>
            <a:r>
              <a:rPr kumimoji="1" lang="zh-CN" altLang="en-US" sz="7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6</a:t>
            </a:r>
          </a:p>
        </p:txBody>
      </p:sp>
      <p:sp>
        <p:nvSpPr>
          <p:cNvPr id="584821" name="Text Box 117"/>
          <p:cNvSpPr txBox="1">
            <a:spLocks noChangeArrowheads="1"/>
          </p:cNvSpPr>
          <p:nvPr/>
        </p:nvSpPr>
        <p:spPr bwMode="auto">
          <a:xfrm>
            <a:off x="1885188" y="4104036"/>
            <a:ext cx="62388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a:t>
            </a:r>
            <a:r>
              <a:rPr kumimoji="1" lang="zh-CN" altLang="en-US" sz="8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3</a:t>
            </a:r>
          </a:p>
        </p:txBody>
      </p:sp>
      <p:sp>
        <p:nvSpPr>
          <p:cNvPr id="584822" name="Text Box 118"/>
          <p:cNvSpPr txBox="1">
            <a:spLocks noChangeArrowheads="1"/>
          </p:cNvSpPr>
          <p:nvPr/>
        </p:nvSpPr>
        <p:spPr bwMode="auto">
          <a:xfrm>
            <a:off x="2655655" y="3419823"/>
            <a:ext cx="62388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a:t>
            </a:r>
            <a:r>
              <a:rPr kumimoji="1" lang="zh-CN" altLang="en-US" sz="8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2</a:t>
            </a:r>
          </a:p>
        </p:txBody>
      </p:sp>
      <p:sp>
        <p:nvSpPr>
          <p:cNvPr id="584823" name="Text Box 119"/>
          <p:cNvSpPr txBox="1">
            <a:spLocks noChangeArrowheads="1"/>
          </p:cNvSpPr>
          <p:nvPr/>
        </p:nvSpPr>
        <p:spPr bwMode="auto">
          <a:xfrm>
            <a:off x="928983" y="2916586"/>
            <a:ext cx="6303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a:t>
            </a:r>
            <a:r>
              <a:rPr kumimoji="1" lang="zh-CN" altLang="en-US" sz="9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1</a:t>
            </a:r>
          </a:p>
        </p:txBody>
      </p:sp>
      <p:sp>
        <p:nvSpPr>
          <p:cNvPr id="584824" name="Text Box 120"/>
          <p:cNvSpPr txBox="1">
            <a:spLocks noChangeArrowheads="1"/>
          </p:cNvSpPr>
          <p:nvPr/>
        </p:nvSpPr>
        <p:spPr bwMode="auto">
          <a:xfrm>
            <a:off x="7703244" y="3327748"/>
            <a:ext cx="6110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a:t>
            </a:r>
            <a:r>
              <a:rPr kumimoji="1" lang="zh-CN" altLang="en-US" sz="6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7</a:t>
            </a:r>
          </a:p>
        </p:txBody>
      </p:sp>
      <p:sp>
        <p:nvSpPr>
          <p:cNvPr id="584825" name="Oval 121"/>
          <p:cNvSpPr>
            <a:spLocks noChangeArrowheads="1"/>
          </p:cNvSpPr>
          <p:nvPr/>
        </p:nvSpPr>
        <p:spPr bwMode="auto">
          <a:xfrm>
            <a:off x="3744283" y="4004023"/>
            <a:ext cx="3382830" cy="1039813"/>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584826" name="Text Box 122"/>
          <p:cNvSpPr txBox="1">
            <a:spLocks noChangeArrowheads="1"/>
          </p:cNvSpPr>
          <p:nvPr/>
        </p:nvSpPr>
        <p:spPr bwMode="auto">
          <a:xfrm>
            <a:off x="4599018" y="5004147"/>
            <a:ext cx="18293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mn-lt"/>
                <a:ea typeface="黑体" pitchFamily="2" charset="-122"/>
              </a:rPr>
              <a:t>区域 </a:t>
            </a:r>
            <a:r>
              <a:rPr kumimoji="1" lang="en-US" altLang="zh-CN" sz="2400" b="1" dirty="0">
                <a:solidFill>
                  <a:srgbClr val="C00000"/>
                </a:solidFill>
                <a:latin typeface="+mn-lt"/>
                <a:ea typeface="黑体" pitchFamily="2" charset="-122"/>
              </a:rPr>
              <a:t>0.0.0.2</a:t>
            </a:r>
          </a:p>
        </p:txBody>
      </p:sp>
      <p:sp>
        <p:nvSpPr>
          <p:cNvPr id="584827" name="Line 123"/>
          <p:cNvSpPr>
            <a:spLocks noChangeShapeType="1"/>
          </p:cNvSpPr>
          <p:nvPr/>
        </p:nvSpPr>
        <p:spPr bwMode="auto">
          <a:xfrm>
            <a:off x="5395283" y="3918297"/>
            <a:ext cx="988880" cy="5207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828" name="Line 124"/>
          <p:cNvSpPr>
            <a:spLocks noChangeShapeType="1"/>
          </p:cNvSpPr>
          <p:nvPr/>
        </p:nvSpPr>
        <p:spPr bwMode="auto">
          <a:xfrm flipV="1">
            <a:off x="5560383" y="4524722"/>
            <a:ext cx="906330" cy="26035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584829" name="Group 125"/>
          <p:cNvGrpSpPr>
            <a:grpSpLocks/>
          </p:cNvGrpSpPr>
          <p:nvPr/>
        </p:nvGrpSpPr>
        <p:grpSpPr bwMode="auto">
          <a:xfrm>
            <a:off x="6138233" y="4177060"/>
            <a:ext cx="741230" cy="608012"/>
            <a:chOff x="2949" y="196"/>
            <a:chExt cx="941" cy="598"/>
          </a:xfrm>
        </p:grpSpPr>
        <p:sp>
          <p:nvSpPr>
            <p:cNvPr id="584830" name="Oval 126"/>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831" name="Oval 127"/>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832" name="Oval 128"/>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833" name="Oval 129"/>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834" name="Oval 130"/>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835" name="Oval 131"/>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836" name="Oval 132"/>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837" name="Oval 133"/>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838" name="Freeform 13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839" name="Freeform 13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840" name="Freeform 13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84841" name="Text Box 137"/>
          <p:cNvSpPr txBox="1">
            <a:spLocks noChangeArrowheads="1"/>
          </p:cNvSpPr>
          <p:nvPr/>
        </p:nvSpPr>
        <p:spPr bwMode="auto">
          <a:xfrm>
            <a:off x="6167469" y="4223098"/>
            <a:ext cx="6559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4</a:t>
            </a:r>
          </a:p>
        </p:txBody>
      </p:sp>
      <p:sp>
        <p:nvSpPr>
          <p:cNvPr id="584842" name="Line 138"/>
          <p:cNvSpPr>
            <a:spLocks noChangeShapeType="1"/>
          </p:cNvSpPr>
          <p:nvPr/>
        </p:nvSpPr>
        <p:spPr bwMode="auto">
          <a:xfrm>
            <a:off x="4402963" y="4608860"/>
            <a:ext cx="992320" cy="176212"/>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584843" name="Group 139"/>
          <p:cNvGrpSpPr>
            <a:grpSpLocks/>
          </p:cNvGrpSpPr>
          <p:nvPr/>
        </p:nvGrpSpPr>
        <p:grpSpPr bwMode="auto">
          <a:xfrm>
            <a:off x="4074483" y="4262785"/>
            <a:ext cx="742950" cy="608012"/>
            <a:chOff x="2949" y="196"/>
            <a:chExt cx="941" cy="598"/>
          </a:xfrm>
        </p:grpSpPr>
        <p:sp>
          <p:nvSpPr>
            <p:cNvPr id="584844" name="Oval 140"/>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845" name="Oval 141"/>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846" name="Oval 142"/>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847" name="Oval 143"/>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848" name="Oval 144"/>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849" name="Oval 145"/>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850" name="Oval 146"/>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851" name="Oval 147"/>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852" name="Freeform 14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853" name="Freeform 14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854" name="Freeform 15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84855" name="Text Box 151"/>
          <p:cNvSpPr txBox="1">
            <a:spLocks noChangeArrowheads="1"/>
          </p:cNvSpPr>
          <p:nvPr/>
        </p:nvSpPr>
        <p:spPr bwMode="auto">
          <a:xfrm>
            <a:off x="4064164" y="4375497"/>
            <a:ext cx="62388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a:t>
            </a:r>
            <a:r>
              <a:rPr kumimoji="1" lang="zh-CN" altLang="en-US" sz="8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5</a:t>
            </a:r>
          </a:p>
        </p:txBody>
      </p:sp>
      <p:pic>
        <p:nvPicPr>
          <p:cNvPr id="584856" name="Picture 15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8462" y="4561235"/>
            <a:ext cx="564092" cy="39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84857" name="Text Box 153"/>
          <p:cNvSpPr txBox="1">
            <a:spLocks noChangeArrowheads="1"/>
          </p:cNvSpPr>
          <p:nvPr/>
        </p:nvSpPr>
        <p:spPr bwMode="auto">
          <a:xfrm>
            <a:off x="4910302" y="424849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8</a:t>
            </a:r>
          </a:p>
        </p:txBody>
      </p:sp>
      <p:pic>
        <p:nvPicPr>
          <p:cNvPr id="584858" name="Picture 15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59671" y="3784948"/>
            <a:ext cx="564092"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Tree>
    <p:extLst>
      <p:ext uri="{BB962C8B-B14F-4D97-AF65-F5344CB8AC3E}">
        <p14:creationId xmlns:p14="http://schemas.microsoft.com/office/powerpoint/2010/main" val="590940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mph" presetSubtype="0" repeatCount="3000" fill="hold" nodeType="clickEffect">
                                  <p:stCondLst>
                                    <p:cond delay="500"/>
                                  </p:stCondLst>
                                  <p:childTnLst>
                                    <p:anim calcmode="discrete" valueType="str">
                                      <p:cBhvr>
                                        <p:cTn id="6" dur="1000" fill="hold"/>
                                        <p:tgtEl>
                                          <p:spTgt spid="584706"/>
                                        </p:tgtEl>
                                        <p:attrNameLst>
                                          <p:attrName>style.visibility</p:attrName>
                                        </p:attrNameLst>
                                      </p:cBhvr>
                                      <p:tavLst>
                                        <p:tav tm="0">
                                          <p:val>
                                            <p:strVal val="hidden"/>
                                          </p:val>
                                        </p:tav>
                                        <p:tav tm="50000">
                                          <p:val>
                                            <p:strVal val="visible"/>
                                          </p:val>
                                        </p:tav>
                                      </p:tavLst>
                                    </p:anim>
                                  </p:childTnLst>
                                </p:cTn>
                              </p:par>
                            </p:childTnLst>
                          </p:cTn>
                        </p:par>
                        <p:par>
                          <p:cTn id="7" fill="hold" nodeType="afterGroup">
                            <p:stCondLst>
                              <p:cond delay="3500"/>
                            </p:stCondLst>
                            <p:childTnLst>
                              <p:par>
                                <p:cTn id="8" presetID="35" presetClass="emph" presetSubtype="0" repeatCount="2000" fill="hold" grpId="0" nodeType="afterEffect">
                                  <p:stCondLst>
                                    <p:cond delay="500"/>
                                  </p:stCondLst>
                                  <p:childTnLst>
                                    <p:anim calcmode="discrete" valueType="str">
                                      <p:cBhvr>
                                        <p:cTn id="9" dur="1000" fill="hold"/>
                                        <p:tgtEl>
                                          <p:spTgt spid="584715"/>
                                        </p:tgtEl>
                                        <p:attrNameLst>
                                          <p:attrName>style.visibility</p:attrName>
                                        </p:attrNameLst>
                                      </p:cBhvr>
                                      <p:tavLst>
                                        <p:tav tm="0">
                                          <p:val>
                                            <p:strVal val="hidden"/>
                                          </p:val>
                                        </p:tav>
                                        <p:tav tm="50000">
                                          <p:val>
                                            <p:strVal val="visible"/>
                                          </p:val>
                                        </p:tav>
                                      </p:tavLst>
                                    </p:anim>
                                  </p:childTnLst>
                                </p:cTn>
                              </p:par>
                              <p:par>
                                <p:cTn id="10" presetID="35" presetClass="emph" presetSubtype="0" repeatCount="2000" fill="hold" grpId="0" nodeType="withEffect">
                                  <p:stCondLst>
                                    <p:cond delay="500"/>
                                  </p:stCondLst>
                                  <p:childTnLst>
                                    <p:anim calcmode="discrete" valueType="str">
                                      <p:cBhvr>
                                        <p:cTn id="11" dur="1000" fill="hold"/>
                                        <p:tgtEl>
                                          <p:spTgt spid="584710"/>
                                        </p:tgtEl>
                                        <p:attrNameLst>
                                          <p:attrName>style.visibility</p:attrName>
                                        </p:attrNameLst>
                                      </p:cBhvr>
                                      <p:tavLst>
                                        <p:tav tm="0">
                                          <p:val>
                                            <p:strVal val="hidden"/>
                                          </p:val>
                                        </p:tav>
                                        <p:tav tm="50000">
                                          <p:val>
                                            <p:strVal val="visible"/>
                                          </p:val>
                                        </p:tav>
                                      </p:tavLst>
                                    </p:anim>
                                  </p:childTnLst>
                                </p:cTn>
                              </p:par>
                            </p:childTnLst>
                          </p:cTn>
                        </p:par>
                        <p:par>
                          <p:cTn id="12" fill="hold" nodeType="afterGroup">
                            <p:stCondLst>
                              <p:cond delay="6000"/>
                            </p:stCondLst>
                            <p:childTnLst>
                              <p:par>
                                <p:cTn id="13" presetID="35" presetClass="emph" presetSubtype="0" repeatCount="2000" fill="hold" grpId="0" nodeType="afterEffect">
                                  <p:stCondLst>
                                    <p:cond delay="500"/>
                                  </p:stCondLst>
                                  <p:childTnLst>
                                    <p:anim calcmode="discrete" valueType="str">
                                      <p:cBhvr>
                                        <p:cTn id="14" dur="1000" fill="hold"/>
                                        <p:tgtEl>
                                          <p:spTgt spid="584713"/>
                                        </p:tgtEl>
                                        <p:attrNameLst>
                                          <p:attrName>style.visibility</p:attrName>
                                        </p:attrNameLst>
                                      </p:cBhvr>
                                      <p:tavLst>
                                        <p:tav tm="0">
                                          <p:val>
                                            <p:strVal val="hidden"/>
                                          </p:val>
                                        </p:tav>
                                        <p:tav tm="50000">
                                          <p:val>
                                            <p:strVal val="visible"/>
                                          </p:val>
                                        </p:tav>
                                      </p:tavLst>
                                    </p:anim>
                                  </p:childTnLst>
                                </p:cTn>
                              </p:par>
                              <p:par>
                                <p:cTn id="15" presetID="35" presetClass="emph" presetSubtype="0" repeatCount="2000" fill="hold" grpId="0" nodeType="withEffect">
                                  <p:stCondLst>
                                    <p:cond delay="500"/>
                                  </p:stCondLst>
                                  <p:childTnLst>
                                    <p:anim calcmode="discrete" valueType="str">
                                      <p:cBhvr>
                                        <p:cTn id="16" dur="1000" fill="hold"/>
                                        <p:tgtEl>
                                          <p:spTgt spid="584711"/>
                                        </p:tgtEl>
                                        <p:attrNameLst>
                                          <p:attrName>style.visibility</p:attrName>
                                        </p:attrNameLst>
                                      </p:cBhvr>
                                      <p:tavLst>
                                        <p:tav tm="0">
                                          <p:val>
                                            <p:strVal val="hidden"/>
                                          </p:val>
                                        </p:tav>
                                        <p:tav tm="50000">
                                          <p:val>
                                            <p:strVal val="visible"/>
                                          </p:val>
                                        </p:tav>
                                      </p:tavLst>
                                    </p:anim>
                                  </p:childTnLst>
                                </p:cTn>
                              </p:par>
                            </p:childTnLst>
                          </p:cTn>
                        </p:par>
                        <p:par>
                          <p:cTn id="17" fill="hold" nodeType="afterGroup">
                            <p:stCondLst>
                              <p:cond delay="8500"/>
                            </p:stCondLst>
                            <p:childTnLst>
                              <p:par>
                                <p:cTn id="18" presetID="35" presetClass="emph" presetSubtype="0" repeatCount="2000" fill="hold" grpId="0" nodeType="afterEffect">
                                  <p:stCondLst>
                                    <p:cond delay="500"/>
                                  </p:stCondLst>
                                  <p:childTnLst>
                                    <p:anim calcmode="discrete" valueType="str">
                                      <p:cBhvr>
                                        <p:cTn id="19" dur="1000" fill="hold"/>
                                        <p:tgtEl>
                                          <p:spTgt spid="584826"/>
                                        </p:tgtEl>
                                        <p:attrNameLst>
                                          <p:attrName>style.visibility</p:attrName>
                                        </p:attrNameLst>
                                      </p:cBhvr>
                                      <p:tavLst>
                                        <p:tav tm="0">
                                          <p:val>
                                            <p:strVal val="hidden"/>
                                          </p:val>
                                        </p:tav>
                                        <p:tav tm="50000">
                                          <p:val>
                                            <p:strVal val="visible"/>
                                          </p:val>
                                        </p:tav>
                                      </p:tavLst>
                                    </p:anim>
                                  </p:childTnLst>
                                </p:cTn>
                              </p:par>
                              <p:par>
                                <p:cTn id="20" presetID="35" presetClass="emph" presetSubtype="0" repeatCount="2000" fill="hold" grpId="0" nodeType="withEffect">
                                  <p:stCondLst>
                                    <p:cond delay="500"/>
                                  </p:stCondLst>
                                  <p:childTnLst>
                                    <p:anim calcmode="discrete" valueType="str">
                                      <p:cBhvr>
                                        <p:cTn id="21" dur="1000" fill="hold"/>
                                        <p:tgtEl>
                                          <p:spTgt spid="584825"/>
                                        </p:tgtEl>
                                        <p:attrNameLst>
                                          <p:attrName>style.visibility</p:attrName>
                                        </p:attrNameLst>
                                      </p:cBhvr>
                                      <p:tavLst>
                                        <p:tav tm="0">
                                          <p:val>
                                            <p:strVal val="hidden"/>
                                          </p:val>
                                        </p:tav>
                                        <p:tav tm="50000">
                                          <p:val>
                                            <p:strVal val="visible"/>
                                          </p:val>
                                        </p:tav>
                                      </p:tavLst>
                                    </p:anim>
                                  </p:childTnLst>
                                </p:cTn>
                              </p:par>
                            </p:childTnLst>
                          </p:cTn>
                        </p:par>
                        <p:par>
                          <p:cTn id="22" fill="hold" nodeType="afterGroup">
                            <p:stCondLst>
                              <p:cond delay="11000"/>
                            </p:stCondLst>
                            <p:childTnLst>
                              <p:par>
                                <p:cTn id="23" presetID="35" presetClass="emph" presetSubtype="0" repeatCount="2000" fill="hold" grpId="0" nodeType="afterEffect">
                                  <p:stCondLst>
                                    <p:cond delay="500"/>
                                  </p:stCondLst>
                                  <p:childTnLst>
                                    <p:anim calcmode="discrete" valueType="str">
                                      <p:cBhvr>
                                        <p:cTn id="24" dur="1000" fill="hold"/>
                                        <p:tgtEl>
                                          <p:spTgt spid="584712"/>
                                        </p:tgtEl>
                                        <p:attrNameLst>
                                          <p:attrName>style.visibility</p:attrName>
                                        </p:attrNameLst>
                                      </p:cBhvr>
                                      <p:tavLst>
                                        <p:tav tm="0">
                                          <p:val>
                                            <p:strVal val="hidden"/>
                                          </p:val>
                                        </p:tav>
                                        <p:tav tm="50000">
                                          <p:val>
                                            <p:strVal val="visible"/>
                                          </p:val>
                                        </p:tav>
                                      </p:tavLst>
                                    </p:anim>
                                  </p:childTnLst>
                                </p:cTn>
                              </p:par>
                              <p:par>
                                <p:cTn id="25" presetID="35" presetClass="emph" presetSubtype="0" repeatCount="2000" fill="hold" grpId="0" nodeType="withEffect">
                                  <p:stCondLst>
                                    <p:cond delay="500"/>
                                  </p:stCondLst>
                                  <p:childTnLst>
                                    <p:anim calcmode="discrete" valueType="str">
                                      <p:cBhvr>
                                        <p:cTn id="26" dur="1000" fill="hold"/>
                                        <p:tgtEl>
                                          <p:spTgt spid="58471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10" grpId="0" animBg="1"/>
      <p:bldP spid="584711" grpId="0" animBg="1"/>
      <p:bldP spid="584712" grpId="0" animBg="1"/>
      <p:bldP spid="584713" grpId="0"/>
      <p:bldP spid="584714" grpId="0"/>
      <p:bldP spid="584715" grpId="0"/>
      <p:bldP spid="584825" grpId="0" animBg="1"/>
      <p:bldP spid="58482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Grp="1" noChangeArrowheads="1"/>
          </p:cNvSpPr>
          <p:nvPr>
            <p:ph type="title"/>
          </p:nvPr>
        </p:nvSpPr>
        <p:spPr/>
        <p:txBody>
          <a:bodyPr/>
          <a:lstStyle/>
          <a:p>
            <a:pPr algn="ctr"/>
            <a:r>
              <a:rPr lang="zh-CN" altLang="en-US"/>
              <a:t>划分区域 </a:t>
            </a:r>
          </a:p>
        </p:txBody>
      </p:sp>
      <p:sp>
        <p:nvSpPr>
          <p:cNvPr id="58573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a:t>划分区域的</a:t>
            </a:r>
            <a:r>
              <a:rPr lang="zh-CN" altLang="en-US" sz="2800" dirty="0">
                <a:solidFill>
                  <a:srgbClr val="FF0000"/>
                </a:solidFill>
              </a:rPr>
              <a:t>好处</a:t>
            </a:r>
            <a:r>
              <a:rPr lang="zh-CN" altLang="en-US" sz="2800" dirty="0"/>
              <a:t>就是将利用洪泛法交换链路状态信息的范围局限于每一个区域而不是整个的自治系统，这就减少了整个网络上的通信量。</a:t>
            </a:r>
          </a:p>
          <a:p>
            <a:r>
              <a:rPr lang="zh-CN" altLang="en-US" sz="2800" dirty="0">
                <a:solidFill>
                  <a:srgbClr val="0000FF"/>
                </a:solidFill>
              </a:rPr>
              <a:t>在一个区域内部的路由器只知道本区域的完整网络拓扑，而不知道其他区域的网络拓扑的情况。</a:t>
            </a:r>
          </a:p>
          <a:p>
            <a:r>
              <a:rPr lang="en-US" altLang="zh-CN" sz="2800" dirty="0"/>
              <a:t>OSPF </a:t>
            </a:r>
            <a:r>
              <a:rPr lang="zh-CN" altLang="en-US" sz="2800" dirty="0"/>
              <a:t>使用</a:t>
            </a:r>
            <a:r>
              <a:rPr lang="zh-CN" altLang="en-US" sz="2800" dirty="0">
                <a:solidFill>
                  <a:srgbClr val="FF0000"/>
                </a:solidFill>
              </a:rPr>
              <a:t>层次结构的区域划分。</a:t>
            </a:r>
            <a:r>
              <a:rPr lang="zh-CN" altLang="en-US" sz="2800" dirty="0"/>
              <a:t>在上层的区域叫作</a:t>
            </a:r>
            <a:r>
              <a:rPr lang="zh-CN" altLang="en-US" sz="2800" dirty="0">
                <a:solidFill>
                  <a:srgbClr val="FF0000"/>
                </a:solidFill>
              </a:rPr>
              <a:t>主干区域 </a:t>
            </a:r>
            <a:r>
              <a:rPr lang="en-US" altLang="zh-CN" sz="2800" dirty="0"/>
              <a:t>(backbone area)</a:t>
            </a:r>
            <a:r>
              <a:rPr lang="zh-CN" altLang="en-US" sz="2800" dirty="0"/>
              <a:t>。</a:t>
            </a:r>
            <a:endParaRPr lang="en-US" altLang="zh-CN" sz="2800" dirty="0"/>
          </a:p>
          <a:p>
            <a:r>
              <a:rPr lang="zh-CN" altLang="en-US" sz="2800" dirty="0"/>
              <a:t>主干区域的标识符规定为</a:t>
            </a:r>
            <a:r>
              <a:rPr lang="en-US" altLang="zh-CN" sz="2800" dirty="0"/>
              <a:t>0.0.0.0</a:t>
            </a:r>
            <a:r>
              <a:rPr lang="zh-CN" altLang="en-US" sz="2800" dirty="0"/>
              <a:t>。主干区域的</a:t>
            </a:r>
            <a:r>
              <a:rPr lang="zh-CN" altLang="en-US" sz="2800" dirty="0">
                <a:solidFill>
                  <a:srgbClr val="FF0000"/>
                </a:solidFill>
              </a:rPr>
              <a:t>作用</a:t>
            </a:r>
            <a:r>
              <a:rPr lang="zh-CN" altLang="en-US" sz="2800" dirty="0"/>
              <a:t>是用来连通其他在下层的区域。  </a:t>
            </a:r>
          </a:p>
        </p:txBody>
      </p:sp>
    </p:spTree>
    <p:extLst>
      <p:ext uri="{BB962C8B-B14F-4D97-AF65-F5344CB8AC3E}">
        <p14:creationId xmlns:p14="http://schemas.microsoft.com/office/powerpoint/2010/main" val="34892411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57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57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57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5731"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7" name="Rectangle 5"/>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主干路由器</a:t>
            </a:r>
          </a:p>
        </p:txBody>
      </p:sp>
      <p:grpSp>
        <p:nvGrpSpPr>
          <p:cNvPr id="586754" name="Group 2"/>
          <p:cNvGrpSpPr>
            <a:grpSpLocks/>
          </p:cNvGrpSpPr>
          <p:nvPr/>
        </p:nvGrpSpPr>
        <p:grpSpPr bwMode="auto">
          <a:xfrm>
            <a:off x="249667" y="1819622"/>
            <a:ext cx="9599877" cy="3760788"/>
            <a:chOff x="79" y="1560"/>
            <a:chExt cx="5582" cy="2369"/>
          </a:xfrm>
        </p:grpSpPr>
        <p:sp>
          <p:nvSpPr>
            <p:cNvPr id="586755" name="AutoShape 3"/>
            <p:cNvSpPr>
              <a:spLocks noChangeArrowheads="1"/>
            </p:cNvSpPr>
            <p:nvPr/>
          </p:nvSpPr>
          <p:spPr bwMode="auto">
            <a:xfrm>
              <a:off x="79" y="1570"/>
              <a:ext cx="5582" cy="2359"/>
            </a:xfrm>
            <a:prstGeom prst="roundRect">
              <a:avLst>
                <a:gd name="adj" fmla="val 16667"/>
              </a:avLst>
            </a:prstGeom>
            <a:solidFill>
              <a:srgbClr val="CCECFF"/>
            </a:solidFill>
            <a:ln w="19050">
              <a:solidFill>
                <a:schemeClr val="tx1"/>
              </a:solidFill>
              <a:round/>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586756" name="Text Box 4"/>
            <p:cNvSpPr txBox="1">
              <a:spLocks noChangeArrowheads="1"/>
            </p:cNvSpPr>
            <p:nvPr/>
          </p:nvSpPr>
          <p:spPr bwMode="auto">
            <a:xfrm>
              <a:off x="247" y="1560"/>
              <a:ext cx="111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CC"/>
                  </a:solidFill>
                  <a:latin typeface="+mn-lt"/>
                  <a:ea typeface="黑体" pitchFamily="2" charset="-122"/>
                </a:rPr>
                <a:t>自治系统 </a:t>
              </a:r>
              <a:r>
                <a:rPr kumimoji="1" lang="en-US" altLang="zh-CN" sz="2400" b="1">
                  <a:solidFill>
                    <a:srgbClr val="0000CC"/>
                  </a:solidFill>
                  <a:latin typeface="+mn-lt"/>
                  <a:ea typeface="黑体" pitchFamily="2" charset="-122"/>
                </a:rPr>
                <a:t>AS</a:t>
              </a:r>
            </a:p>
          </p:txBody>
        </p:sp>
      </p:grpSp>
      <p:sp>
        <p:nvSpPr>
          <p:cNvPr id="586758" name="Oval 6"/>
          <p:cNvSpPr>
            <a:spLocks noChangeArrowheads="1"/>
          </p:cNvSpPr>
          <p:nvPr/>
        </p:nvSpPr>
        <p:spPr bwMode="auto">
          <a:xfrm>
            <a:off x="3909383" y="2406997"/>
            <a:ext cx="3135180" cy="1511300"/>
          </a:xfrm>
          <a:prstGeom prst="ellipse">
            <a:avLst/>
          </a:prstGeom>
          <a:solidFill>
            <a:srgbClr val="FFCCFF"/>
          </a:solidFill>
          <a:ln w="9525">
            <a:solidFill>
              <a:schemeClr val="tx1"/>
            </a:solidFill>
            <a:round/>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586759" name="Oval 7"/>
          <p:cNvSpPr>
            <a:spLocks noChangeArrowheads="1"/>
          </p:cNvSpPr>
          <p:nvPr/>
        </p:nvSpPr>
        <p:spPr bwMode="auto">
          <a:xfrm>
            <a:off x="361453" y="2337147"/>
            <a:ext cx="3430985" cy="2406650"/>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586760" name="Oval 8"/>
          <p:cNvSpPr>
            <a:spLocks noChangeArrowheads="1"/>
          </p:cNvSpPr>
          <p:nvPr/>
        </p:nvSpPr>
        <p:spPr bwMode="auto">
          <a:xfrm>
            <a:off x="7127113" y="2337147"/>
            <a:ext cx="2605485" cy="2406650"/>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586761" name="Text Box 9"/>
          <p:cNvSpPr txBox="1">
            <a:spLocks noChangeArrowheads="1"/>
          </p:cNvSpPr>
          <p:nvPr/>
        </p:nvSpPr>
        <p:spPr bwMode="auto">
          <a:xfrm>
            <a:off x="1088924" y="4716810"/>
            <a:ext cx="18293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mn-lt"/>
                <a:ea typeface="黑体" pitchFamily="2" charset="-122"/>
              </a:rPr>
              <a:t>区域 </a:t>
            </a:r>
            <a:r>
              <a:rPr kumimoji="1" lang="en-US" altLang="zh-CN" sz="2400" b="1" dirty="0">
                <a:solidFill>
                  <a:srgbClr val="C00000"/>
                </a:solidFill>
                <a:latin typeface="+mn-lt"/>
                <a:ea typeface="黑体" pitchFamily="2" charset="-122"/>
              </a:rPr>
              <a:t>0.0.0.1</a:t>
            </a:r>
          </a:p>
        </p:txBody>
      </p:sp>
      <p:sp>
        <p:nvSpPr>
          <p:cNvPr id="586762" name="Text Box 10"/>
          <p:cNvSpPr txBox="1">
            <a:spLocks noChangeArrowheads="1"/>
          </p:cNvSpPr>
          <p:nvPr/>
        </p:nvSpPr>
        <p:spPr bwMode="auto">
          <a:xfrm>
            <a:off x="7641330" y="4788247"/>
            <a:ext cx="18293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C00000"/>
                </a:solidFill>
                <a:latin typeface="+mn-lt"/>
                <a:ea typeface="黑体" pitchFamily="2" charset="-122"/>
              </a:rPr>
              <a:t>区域 </a:t>
            </a:r>
            <a:r>
              <a:rPr kumimoji="1" lang="en-US" altLang="zh-CN" sz="2400" b="1">
                <a:solidFill>
                  <a:srgbClr val="C00000"/>
                </a:solidFill>
                <a:latin typeface="+mn-lt"/>
                <a:ea typeface="黑体" pitchFamily="2" charset="-122"/>
              </a:rPr>
              <a:t>0.0.0.3</a:t>
            </a:r>
          </a:p>
        </p:txBody>
      </p:sp>
      <p:sp>
        <p:nvSpPr>
          <p:cNvPr id="586763" name="Text Box 11"/>
          <p:cNvSpPr txBox="1">
            <a:spLocks noChangeArrowheads="1"/>
          </p:cNvSpPr>
          <p:nvPr/>
        </p:nvSpPr>
        <p:spPr bwMode="auto">
          <a:xfrm>
            <a:off x="3912822" y="1903760"/>
            <a:ext cx="244810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mn-lt"/>
                <a:ea typeface="黑体" pitchFamily="2" charset="-122"/>
              </a:rPr>
              <a:t>主干区域 </a:t>
            </a:r>
            <a:r>
              <a:rPr kumimoji="1" lang="en-US" altLang="zh-CN" sz="2400" b="1" dirty="0">
                <a:solidFill>
                  <a:srgbClr val="C00000"/>
                </a:solidFill>
                <a:latin typeface="+mn-lt"/>
                <a:ea typeface="黑体" pitchFamily="2" charset="-122"/>
              </a:rPr>
              <a:t>0.0.0.0</a:t>
            </a:r>
          </a:p>
        </p:txBody>
      </p:sp>
      <p:sp>
        <p:nvSpPr>
          <p:cNvPr id="586764" name="Line 12"/>
          <p:cNvSpPr>
            <a:spLocks noChangeShapeType="1"/>
          </p:cNvSpPr>
          <p:nvPr/>
        </p:nvSpPr>
        <p:spPr bwMode="auto">
          <a:xfrm flipV="1">
            <a:off x="5477833" y="1719611"/>
            <a:ext cx="1153980" cy="962025"/>
          </a:xfrm>
          <a:prstGeom prst="line">
            <a:avLst/>
          </a:prstGeom>
          <a:noFill/>
          <a:ln w="381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765" name="Text Box 13"/>
          <p:cNvSpPr txBox="1">
            <a:spLocks noChangeArrowheads="1"/>
          </p:cNvSpPr>
          <p:nvPr/>
        </p:nvSpPr>
        <p:spPr bwMode="auto">
          <a:xfrm>
            <a:off x="5835549" y="1268760"/>
            <a:ext cx="23391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CC"/>
                </a:solidFill>
                <a:latin typeface="+mn-lt"/>
                <a:ea typeface="黑体" pitchFamily="2" charset="-122"/>
              </a:rPr>
              <a:t>至其他自治系统</a:t>
            </a:r>
          </a:p>
        </p:txBody>
      </p:sp>
      <p:sp>
        <p:nvSpPr>
          <p:cNvPr id="586766" name="Line 14"/>
          <p:cNvSpPr>
            <a:spLocks noChangeShapeType="1"/>
          </p:cNvSpPr>
          <p:nvPr/>
        </p:nvSpPr>
        <p:spPr bwMode="auto">
          <a:xfrm>
            <a:off x="7127112" y="3230910"/>
            <a:ext cx="908050" cy="27305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767" name="Line 15"/>
          <p:cNvSpPr>
            <a:spLocks noChangeShapeType="1"/>
          </p:cNvSpPr>
          <p:nvPr/>
        </p:nvSpPr>
        <p:spPr bwMode="auto">
          <a:xfrm flipV="1">
            <a:off x="8200263" y="3437286"/>
            <a:ext cx="823781" cy="136525"/>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768" name="Line 16"/>
          <p:cNvSpPr>
            <a:spLocks noChangeShapeType="1"/>
          </p:cNvSpPr>
          <p:nvPr/>
        </p:nvSpPr>
        <p:spPr bwMode="auto">
          <a:xfrm>
            <a:off x="8613013" y="2749897"/>
            <a:ext cx="411031" cy="68738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769" name="Line 17"/>
          <p:cNvSpPr>
            <a:spLocks noChangeShapeType="1"/>
          </p:cNvSpPr>
          <p:nvPr/>
        </p:nvSpPr>
        <p:spPr bwMode="auto">
          <a:xfrm flipH="1">
            <a:off x="8528743" y="3503961"/>
            <a:ext cx="495300" cy="757237"/>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770" name="Line 18"/>
          <p:cNvSpPr>
            <a:spLocks noChangeShapeType="1"/>
          </p:cNvSpPr>
          <p:nvPr/>
        </p:nvSpPr>
        <p:spPr bwMode="auto">
          <a:xfrm flipV="1">
            <a:off x="5888863" y="3230910"/>
            <a:ext cx="1071431" cy="13811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771" name="Line 19"/>
          <p:cNvSpPr>
            <a:spLocks noChangeShapeType="1"/>
          </p:cNvSpPr>
          <p:nvPr/>
        </p:nvSpPr>
        <p:spPr bwMode="auto">
          <a:xfrm>
            <a:off x="5560383" y="2681635"/>
            <a:ext cx="163380" cy="61753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772" name="Line 20"/>
          <p:cNvSpPr>
            <a:spLocks noChangeShapeType="1"/>
          </p:cNvSpPr>
          <p:nvPr/>
        </p:nvSpPr>
        <p:spPr bwMode="auto">
          <a:xfrm flipH="1">
            <a:off x="5477833" y="3437285"/>
            <a:ext cx="245930" cy="48101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773" name="Line 21"/>
          <p:cNvSpPr>
            <a:spLocks noChangeShapeType="1"/>
          </p:cNvSpPr>
          <p:nvPr/>
        </p:nvSpPr>
        <p:spPr bwMode="auto">
          <a:xfrm>
            <a:off x="3744283" y="3094386"/>
            <a:ext cx="1733550" cy="2746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774" name="Line 22"/>
          <p:cNvSpPr>
            <a:spLocks noChangeShapeType="1"/>
          </p:cNvSpPr>
          <p:nvPr/>
        </p:nvSpPr>
        <p:spPr bwMode="auto">
          <a:xfrm flipV="1">
            <a:off x="3826833" y="2749897"/>
            <a:ext cx="1568450" cy="3444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775" name="Line 23"/>
          <p:cNvSpPr>
            <a:spLocks noChangeShapeType="1"/>
          </p:cNvSpPr>
          <p:nvPr/>
        </p:nvSpPr>
        <p:spPr bwMode="auto">
          <a:xfrm flipH="1">
            <a:off x="1186952" y="2749897"/>
            <a:ext cx="1236531" cy="344488"/>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776" name="Line 24"/>
          <p:cNvSpPr>
            <a:spLocks noChangeShapeType="1"/>
          </p:cNvSpPr>
          <p:nvPr/>
        </p:nvSpPr>
        <p:spPr bwMode="auto">
          <a:xfrm>
            <a:off x="2423483" y="2816572"/>
            <a:ext cx="497019" cy="757238"/>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777" name="Line 25"/>
          <p:cNvSpPr>
            <a:spLocks noChangeShapeType="1"/>
          </p:cNvSpPr>
          <p:nvPr/>
        </p:nvSpPr>
        <p:spPr bwMode="auto">
          <a:xfrm flipV="1">
            <a:off x="3001333" y="3161060"/>
            <a:ext cx="742950" cy="41275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778" name="Line 26"/>
          <p:cNvSpPr>
            <a:spLocks noChangeShapeType="1"/>
          </p:cNvSpPr>
          <p:nvPr/>
        </p:nvSpPr>
        <p:spPr bwMode="auto">
          <a:xfrm flipH="1">
            <a:off x="1763083" y="3643660"/>
            <a:ext cx="1074869" cy="13811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779" name="Line 27"/>
          <p:cNvSpPr>
            <a:spLocks noChangeShapeType="1"/>
          </p:cNvSpPr>
          <p:nvPr/>
        </p:nvSpPr>
        <p:spPr bwMode="auto">
          <a:xfrm>
            <a:off x="1763083" y="3848447"/>
            <a:ext cx="414469" cy="41275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586780" name="Group 28"/>
          <p:cNvGrpSpPr>
            <a:grpSpLocks/>
          </p:cNvGrpSpPr>
          <p:nvPr/>
        </p:nvGrpSpPr>
        <p:grpSpPr bwMode="auto">
          <a:xfrm>
            <a:off x="2588583" y="3369023"/>
            <a:ext cx="742950" cy="479425"/>
            <a:chOff x="2949" y="196"/>
            <a:chExt cx="941" cy="598"/>
          </a:xfrm>
        </p:grpSpPr>
        <p:sp>
          <p:nvSpPr>
            <p:cNvPr id="586781" name="Oval 29"/>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782" name="Oval 30"/>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783" name="Oval 31"/>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784" name="Oval 32"/>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785" name="Oval 33"/>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786" name="Oval 34"/>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787" name="Oval 35"/>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788" name="Oval 36"/>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789" name="Freeform 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790" name="Freeform 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791" name="Freeform 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pic>
        <p:nvPicPr>
          <p:cNvPr id="586792"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2052" y="3643661"/>
            <a:ext cx="564092"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86793"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95002" y="2611785"/>
            <a:ext cx="564092" cy="31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86794"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6633" y="2956272"/>
            <a:ext cx="562371"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86795"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8462" y="2543523"/>
            <a:ext cx="564092"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86796"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7833" y="3230910"/>
            <a:ext cx="562371"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86797"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78113" y="3299173"/>
            <a:ext cx="562372" cy="31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86798" name="Picture 4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96913" y="3094385"/>
            <a:ext cx="562372"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586799" name="Group 47"/>
          <p:cNvGrpSpPr>
            <a:grpSpLocks/>
          </p:cNvGrpSpPr>
          <p:nvPr/>
        </p:nvGrpSpPr>
        <p:grpSpPr bwMode="auto">
          <a:xfrm>
            <a:off x="1845633" y="4056411"/>
            <a:ext cx="742950" cy="479425"/>
            <a:chOff x="2949" y="196"/>
            <a:chExt cx="941" cy="598"/>
          </a:xfrm>
        </p:grpSpPr>
        <p:sp>
          <p:nvSpPr>
            <p:cNvPr id="586800" name="Oval 48"/>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01" name="Oval 49"/>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02" name="Oval 50"/>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03" name="Oval 51"/>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04" name="Oval 52"/>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05" name="Oval 53"/>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06" name="Oval 54"/>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07" name="Oval 55"/>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08" name="Freeform 5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809" name="Freeform 5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810" name="Freeform 5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586811" name="Group 59"/>
          <p:cNvGrpSpPr>
            <a:grpSpLocks/>
          </p:cNvGrpSpPr>
          <p:nvPr/>
        </p:nvGrpSpPr>
        <p:grpSpPr bwMode="auto">
          <a:xfrm>
            <a:off x="856752" y="2886422"/>
            <a:ext cx="742950" cy="482600"/>
            <a:chOff x="2949" y="196"/>
            <a:chExt cx="941" cy="598"/>
          </a:xfrm>
        </p:grpSpPr>
        <p:sp>
          <p:nvSpPr>
            <p:cNvPr id="586812" name="Oval 60"/>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13" name="Oval 61"/>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14" name="Oval 62"/>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15" name="Oval 63"/>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16" name="Oval 64"/>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17" name="Oval 65"/>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18" name="Oval 66"/>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19" name="Oval 67"/>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20" name="Freeform 6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821" name="Freeform 6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822" name="Freeform 7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586823" name="Group 71"/>
          <p:cNvGrpSpPr>
            <a:grpSpLocks/>
          </p:cNvGrpSpPr>
          <p:nvPr/>
        </p:nvGrpSpPr>
        <p:grpSpPr bwMode="auto">
          <a:xfrm>
            <a:off x="8200263" y="2475260"/>
            <a:ext cx="741231" cy="481012"/>
            <a:chOff x="2949" y="196"/>
            <a:chExt cx="941" cy="598"/>
          </a:xfrm>
        </p:grpSpPr>
        <p:sp>
          <p:nvSpPr>
            <p:cNvPr id="586824" name="Oval 72"/>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25" name="Oval 73"/>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26" name="Oval 74"/>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27" name="Oval 75"/>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28" name="Oval 76"/>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29" name="Oval 77"/>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30" name="Oval 78"/>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31" name="Oval 79"/>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32" name="Freeform 8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833" name="Freeform 8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834" name="Freeform 8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586835" name="Group 83"/>
          <p:cNvGrpSpPr>
            <a:grpSpLocks/>
          </p:cNvGrpSpPr>
          <p:nvPr/>
        </p:nvGrpSpPr>
        <p:grpSpPr bwMode="auto">
          <a:xfrm>
            <a:off x="8117712" y="4056411"/>
            <a:ext cx="742950" cy="479425"/>
            <a:chOff x="2949" y="196"/>
            <a:chExt cx="941" cy="598"/>
          </a:xfrm>
        </p:grpSpPr>
        <p:sp>
          <p:nvSpPr>
            <p:cNvPr id="586836" name="Oval 84"/>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37" name="Oval 85"/>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38" name="Oval 86"/>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39" name="Oval 87"/>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40" name="Oval 88"/>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41" name="Oval 89"/>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42" name="Oval 90"/>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43" name="Oval 91"/>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44" name="Freeform 9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845" name="Freeform 9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846" name="Freeform 9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586847" name="Group 95"/>
          <p:cNvGrpSpPr>
            <a:grpSpLocks/>
          </p:cNvGrpSpPr>
          <p:nvPr/>
        </p:nvGrpSpPr>
        <p:grpSpPr bwMode="auto">
          <a:xfrm>
            <a:off x="7703243" y="3299172"/>
            <a:ext cx="742950" cy="482600"/>
            <a:chOff x="2949" y="196"/>
            <a:chExt cx="941" cy="598"/>
          </a:xfrm>
        </p:grpSpPr>
        <p:sp>
          <p:nvSpPr>
            <p:cNvPr id="586848" name="Oval 96"/>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49" name="Oval 97"/>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50" name="Oval 98"/>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51" name="Oval 99"/>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52" name="Oval 100"/>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53" name="Oval 101"/>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54" name="Oval 102"/>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55" name="Oval 103"/>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56" name="Freeform 10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857" name="Freeform 10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858" name="Freeform 10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86859" name="Text Box 107"/>
          <p:cNvSpPr txBox="1">
            <a:spLocks noChangeArrowheads="1"/>
          </p:cNvSpPr>
          <p:nvPr/>
        </p:nvSpPr>
        <p:spPr bwMode="auto">
          <a:xfrm>
            <a:off x="9067038" y="2932461"/>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9</a:t>
            </a:r>
          </a:p>
        </p:txBody>
      </p:sp>
      <p:sp>
        <p:nvSpPr>
          <p:cNvPr id="586860" name="Text Box 108"/>
          <p:cNvSpPr txBox="1">
            <a:spLocks noChangeArrowheads="1"/>
          </p:cNvSpPr>
          <p:nvPr/>
        </p:nvSpPr>
        <p:spPr bwMode="auto">
          <a:xfrm>
            <a:off x="6463273" y="274989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FF0000"/>
                </a:solidFill>
                <a:latin typeface="+mn-lt"/>
                <a:ea typeface="黑体" pitchFamily="2" charset="-122"/>
              </a:rPr>
              <a:t>R</a:t>
            </a:r>
            <a:r>
              <a:rPr kumimoji="1" lang="en-US" altLang="zh-CN" sz="2000" b="1" baseline="-25000">
                <a:solidFill>
                  <a:srgbClr val="FF0000"/>
                </a:solidFill>
                <a:latin typeface="+mn-lt"/>
                <a:ea typeface="黑体" pitchFamily="2" charset="-122"/>
              </a:rPr>
              <a:t>7</a:t>
            </a:r>
          </a:p>
        </p:txBody>
      </p:sp>
      <p:sp>
        <p:nvSpPr>
          <p:cNvPr id="586861" name="Text Box 109"/>
          <p:cNvSpPr txBox="1">
            <a:spLocks noChangeArrowheads="1"/>
          </p:cNvSpPr>
          <p:nvPr/>
        </p:nvSpPr>
        <p:spPr bwMode="auto">
          <a:xfrm>
            <a:off x="5778796" y="241969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FF0000"/>
                </a:solidFill>
                <a:latin typeface="+mn-lt"/>
                <a:ea typeface="黑体" pitchFamily="2" charset="-122"/>
              </a:rPr>
              <a:t>R</a:t>
            </a:r>
            <a:r>
              <a:rPr kumimoji="1" lang="en-US" altLang="zh-CN" sz="2000" b="1" baseline="-25000">
                <a:solidFill>
                  <a:srgbClr val="FF0000"/>
                </a:solidFill>
                <a:latin typeface="+mn-lt"/>
                <a:ea typeface="黑体" pitchFamily="2" charset="-122"/>
              </a:rPr>
              <a:t>6</a:t>
            </a:r>
          </a:p>
        </p:txBody>
      </p:sp>
      <p:sp>
        <p:nvSpPr>
          <p:cNvPr id="586862" name="Text Box 110"/>
          <p:cNvSpPr txBox="1">
            <a:spLocks noChangeArrowheads="1"/>
          </p:cNvSpPr>
          <p:nvPr/>
        </p:nvSpPr>
        <p:spPr bwMode="auto">
          <a:xfrm>
            <a:off x="5159671" y="2872136"/>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FF0000"/>
                </a:solidFill>
                <a:latin typeface="+mn-lt"/>
                <a:ea typeface="黑体" pitchFamily="2" charset="-122"/>
              </a:rPr>
              <a:t>R</a:t>
            </a:r>
            <a:r>
              <a:rPr kumimoji="1" lang="en-US" altLang="zh-CN" sz="2000" b="1" baseline="-25000">
                <a:solidFill>
                  <a:srgbClr val="FF0000"/>
                </a:solidFill>
                <a:latin typeface="+mn-lt"/>
                <a:ea typeface="黑体" pitchFamily="2" charset="-122"/>
              </a:rPr>
              <a:t>5</a:t>
            </a:r>
          </a:p>
        </p:txBody>
      </p:sp>
      <p:sp>
        <p:nvSpPr>
          <p:cNvPr id="586863" name="Text Box 111"/>
          <p:cNvSpPr txBox="1">
            <a:spLocks noChangeArrowheads="1"/>
          </p:cNvSpPr>
          <p:nvPr/>
        </p:nvSpPr>
        <p:spPr bwMode="auto">
          <a:xfrm>
            <a:off x="4874186" y="342934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FF0000"/>
                </a:solidFill>
                <a:latin typeface="+mn-lt"/>
                <a:ea typeface="黑体" pitchFamily="2" charset="-122"/>
              </a:rPr>
              <a:t>R</a:t>
            </a:r>
            <a:r>
              <a:rPr kumimoji="1" lang="en-US" altLang="zh-CN" sz="2000" b="1" baseline="-25000">
                <a:solidFill>
                  <a:srgbClr val="FF0000"/>
                </a:solidFill>
                <a:latin typeface="+mn-lt"/>
                <a:ea typeface="黑体" pitchFamily="2" charset="-122"/>
              </a:rPr>
              <a:t>4</a:t>
            </a:r>
          </a:p>
        </p:txBody>
      </p:sp>
      <p:sp>
        <p:nvSpPr>
          <p:cNvPr id="586864" name="Text Box 112"/>
          <p:cNvSpPr txBox="1">
            <a:spLocks noChangeArrowheads="1"/>
          </p:cNvSpPr>
          <p:nvPr/>
        </p:nvSpPr>
        <p:spPr bwMode="auto">
          <a:xfrm>
            <a:off x="3505232" y="2554636"/>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FF0000"/>
                </a:solidFill>
                <a:latin typeface="+mn-lt"/>
                <a:ea typeface="黑体" pitchFamily="2" charset="-122"/>
              </a:rPr>
              <a:t>R</a:t>
            </a:r>
            <a:r>
              <a:rPr kumimoji="1" lang="en-US" altLang="zh-CN" sz="2000" b="1" baseline="-25000" dirty="0">
                <a:solidFill>
                  <a:srgbClr val="FF0000"/>
                </a:solidFill>
                <a:latin typeface="+mn-lt"/>
                <a:ea typeface="黑体" pitchFamily="2" charset="-122"/>
              </a:rPr>
              <a:t>3</a:t>
            </a:r>
          </a:p>
        </p:txBody>
      </p:sp>
      <p:sp>
        <p:nvSpPr>
          <p:cNvPr id="586865" name="Text Box 113"/>
          <p:cNvSpPr txBox="1">
            <a:spLocks noChangeArrowheads="1"/>
          </p:cNvSpPr>
          <p:nvPr/>
        </p:nvSpPr>
        <p:spPr bwMode="auto">
          <a:xfrm>
            <a:off x="935863" y="3523011"/>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2</a:t>
            </a:r>
          </a:p>
        </p:txBody>
      </p:sp>
      <p:sp>
        <p:nvSpPr>
          <p:cNvPr id="586866" name="Text Box 114"/>
          <p:cNvSpPr txBox="1">
            <a:spLocks noChangeArrowheads="1"/>
          </p:cNvSpPr>
          <p:nvPr/>
        </p:nvSpPr>
        <p:spPr bwMode="auto">
          <a:xfrm>
            <a:off x="1725248" y="232444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1</a:t>
            </a:r>
          </a:p>
        </p:txBody>
      </p:sp>
      <p:sp>
        <p:nvSpPr>
          <p:cNvPr id="586867" name="Text Box 115"/>
          <p:cNvSpPr txBox="1">
            <a:spLocks noChangeArrowheads="1"/>
          </p:cNvSpPr>
          <p:nvPr/>
        </p:nvSpPr>
        <p:spPr bwMode="auto">
          <a:xfrm>
            <a:off x="8172746" y="4067523"/>
            <a:ext cx="61747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a:t>
            </a:r>
            <a:r>
              <a:rPr kumimoji="1" lang="zh-CN" altLang="en-US" sz="7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8</a:t>
            </a:r>
          </a:p>
        </p:txBody>
      </p:sp>
      <p:sp>
        <p:nvSpPr>
          <p:cNvPr id="586868" name="Text Box 116"/>
          <p:cNvSpPr txBox="1">
            <a:spLocks noChangeArrowheads="1"/>
          </p:cNvSpPr>
          <p:nvPr/>
        </p:nvSpPr>
        <p:spPr bwMode="auto">
          <a:xfrm>
            <a:off x="8257017" y="2491136"/>
            <a:ext cx="61747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a:t>
            </a:r>
            <a:r>
              <a:rPr kumimoji="1" lang="zh-CN" altLang="en-US" sz="7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6</a:t>
            </a:r>
          </a:p>
        </p:txBody>
      </p:sp>
      <p:sp>
        <p:nvSpPr>
          <p:cNvPr id="586869" name="Text Box 117"/>
          <p:cNvSpPr txBox="1">
            <a:spLocks noChangeArrowheads="1"/>
          </p:cNvSpPr>
          <p:nvPr/>
        </p:nvSpPr>
        <p:spPr bwMode="auto">
          <a:xfrm>
            <a:off x="1885188" y="4104036"/>
            <a:ext cx="62388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a:t>
            </a:r>
            <a:r>
              <a:rPr kumimoji="1" lang="zh-CN" altLang="en-US" sz="8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3</a:t>
            </a:r>
          </a:p>
        </p:txBody>
      </p:sp>
      <p:sp>
        <p:nvSpPr>
          <p:cNvPr id="586870" name="Text Box 118"/>
          <p:cNvSpPr txBox="1">
            <a:spLocks noChangeArrowheads="1"/>
          </p:cNvSpPr>
          <p:nvPr/>
        </p:nvSpPr>
        <p:spPr bwMode="auto">
          <a:xfrm>
            <a:off x="2655655" y="3419823"/>
            <a:ext cx="62388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a:t>
            </a:r>
            <a:r>
              <a:rPr kumimoji="1" lang="zh-CN" altLang="en-US" sz="8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2</a:t>
            </a:r>
          </a:p>
        </p:txBody>
      </p:sp>
      <p:sp>
        <p:nvSpPr>
          <p:cNvPr id="586871" name="Text Box 119"/>
          <p:cNvSpPr txBox="1">
            <a:spLocks noChangeArrowheads="1"/>
          </p:cNvSpPr>
          <p:nvPr/>
        </p:nvSpPr>
        <p:spPr bwMode="auto">
          <a:xfrm>
            <a:off x="928983" y="2916586"/>
            <a:ext cx="6303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a:t>
            </a:r>
            <a:r>
              <a:rPr kumimoji="1" lang="zh-CN" altLang="en-US" sz="9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1</a:t>
            </a:r>
          </a:p>
        </p:txBody>
      </p:sp>
      <p:sp>
        <p:nvSpPr>
          <p:cNvPr id="586872" name="Text Box 120"/>
          <p:cNvSpPr txBox="1">
            <a:spLocks noChangeArrowheads="1"/>
          </p:cNvSpPr>
          <p:nvPr/>
        </p:nvSpPr>
        <p:spPr bwMode="auto">
          <a:xfrm>
            <a:off x="7703244" y="3327748"/>
            <a:ext cx="6110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a:t>
            </a:r>
            <a:r>
              <a:rPr kumimoji="1" lang="zh-CN" altLang="en-US" sz="6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7</a:t>
            </a:r>
          </a:p>
        </p:txBody>
      </p:sp>
      <p:sp>
        <p:nvSpPr>
          <p:cNvPr id="586873" name="Oval 121"/>
          <p:cNvSpPr>
            <a:spLocks noChangeArrowheads="1"/>
          </p:cNvSpPr>
          <p:nvPr/>
        </p:nvSpPr>
        <p:spPr bwMode="auto">
          <a:xfrm>
            <a:off x="3744283" y="4004023"/>
            <a:ext cx="3382830" cy="1039813"/>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586874" name="Text Box 122"/>
          <p:cNvSpPr txBox="1">
            <a:spLocks noChangeArrowheads="1"/>
          </p:cNvSpPr>
          <p:nvPr/>
        </p:nvSpPr>
        <p:spPr bwMode="auto">
          <a:xfrm>
            <a:off x="4599018" y="5004147"/>
            <a:ext cx="18293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C00000"/>
                </a:solidFill>
                <a:latin typeface="+mn-lt"/>
                <a:ea typeface="黑体" pitchFamily="2" charset="-122"/>
              </a:rPr>
              <a:t>区域 </a:t>
            </a:r>
            <a:r>
              <a:rPr kumimoji="1" lang="en-US" altLang="zh-CN" sz="2400" b="1">
                <a:solidFill>
                  <a:srgbClr val="C00000"/>
                </a:solidFill>
                <a:latin typeface="+mn-lt"/>
                <a:ea typeface="黑体" pitchFamily="2" charset="-122"/>
              </a:rPr>
              <a:t>0.0.0.2</a:t>
            </a:r>
          </a:p>
        </p:txBody>
      </p:sp>
      <p:sp>
        <p:nvSpPr>
          <p:cNvPr id="586875" name="Line 123"/>
          <p:cNvSpPr>
            <a:spLocks noChangeShapeType="1"/>
          </p:cNvSpPr>
          <p:nvPr/>
        </p:nvSpPr>
        <p:spPr bwMode="auto">
          <a:xfrm>
            <a:off x="5395283" y="3918297"/>
            <a:ext cx="988880" cy="5207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876" name="Line 124"/>
          <p:cNvSpPr>
            <a:spLocks noChangeShapeType="1"/>
          </p:cNvSpPr>
          <p:nvPr/>
        </p:nvSpPr>
        <p:spPr bwMode="auto">
          <a:xfrm flipV="1">
            <a:off x="5560383" y="4524722"/>
            <a:ext cx="906330" cy="26035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586877" name="Group 125"/>
          <p:cNvGrpSpPr>
            <a:grpSpLocks/>
          </p:cNvGrpSpPr>
          <p:nvPr/>
        </p:nvGrpSpPr>
        <p:grpSpPr bwMode="auto">
          <a:xfrm>
            <a:off x="6138233" y="4177060"/>
            <a:ext cx="741230" cy="608012"/>
            <a:chOff x="2949" y="196"/>
            <a:chExt cx="941" cy="598"/>
          </a:xfrm>
        </p:grpSpPr>
        <p:sp>
          <p:nvSpPr>
            <p:cNvPr id="586878" name="Oval 126"/>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79" name="Oval 127"/>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80" name="Oval 128"/>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81" name="Oval 129"/>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82" name="Oval 130"/>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83" name="Oval 131"/>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84" name="Oval 132"/>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85" name="Oval 133"/>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86" name="Freeform 13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887" name="Freeform 13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888" name="Freeform 13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86889" name="Text Box 137"/>
          <p:cNvSpPr txBox="1">
            <a:spLocks noChangeArrowheads="1"/>
          </p:cNvSpPr>
          <p:nvPr/>
        </p:nvSpPr>
        <p:spPr bwMode="auto">
          <a:xfrm>
            <a:off x="6167469" y="4223098"/>
            <a:ext cx="6559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4</a:t>
            </a:r>
          </a:p>
        </p:txBody>
      </p:sp>
      <p:sp>
        <p:nvSpPr>
          <p:cNvPr id="586890" name="Line 138"/>
          <p:cNvSpPr>
            <a:spLocks noChangeShapeType="1"/>
          </p:cNvSpPr>
          <p:nvPr/>
        </p:nvSpPr>
        <p:spPr bwMode="auto">
          <a:xfrm>
            <a:off x="4402963" y="4608860"/>
            <a:ext cx="992320" cy="176212"/>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586891" name="Group 139"/>
          <p:cNvGrpSpPr>
            <a:grpSpLocks/>
          </p:cNvGrpSpPr>
          <p:nvPr/>
        </p:nvGrpSpPr>
        <p:grpSpPr bwMode="auto">
          <a:xfrm>
            <a:off x="4074483" y="4262785"/>
            <a:ext cx="742950" cy="608012"/>
            <a:chOff x="2949" y="196"/>
            <a:chExt cx="941" cy="598"/>
          </a:xfrm>
        </p:grpSpPr>
        <p:sp>
          <p:nvSpPr>
            <p:cNvPr id="586892" name="Oval 140"/>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93" name="Oval 141"/>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94" name="Oval 142"/>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95" name="Oval 143"/>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96" name="Oval 144"/>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97" name="Oval 145"/>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98" name="Oval 146"/>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99" name="Oval 147"/>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900" name="Freeform 14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901" name="Freeform 14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902" name="Freeform 15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86903" name="Text Box 151"/>
          <p:cNvSpPr txBox="1">
            <a:spLocks noChangeArrowheads="1"/>
          </p:cNvSpPr>
          <p:nvPr/>
        </p:nvSpPr>
        <p:spPr bwMode="auto">
          <a:xfrm>
            <a:off x="4064164" y="4375497"/>
            <a:ext cx="62388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a:t>
            </a:r>
            <a:r>
              <a:rPr kumimoji="1" lang="zh-CN" altLang="en-US" sz="8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5</a:t>
            </a:r>
          </a:p>
        </p:txBody>
      </p:sp>
      <p:pic>
        <p:nvPicPr>
          <p:cNvPr id="586904" name="Picture 15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8462" y="4561235"/>
            <a:ext cx="564092" cy="39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86905" name="Text Box 153"/>
          <p:cNvSpPr txBox="1">
            <a:spLocks noChangeArrowheads="1"/>
          </p:cNvSpPr>
          <p:nvPr/>
        </p:nvSpPr>
        <p:spPr bwMode="auto">
          <a:xfrm>
            <a:off x="4910302" y="424849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8</a:t>
            </a:r>
          </a:p>
        </p:txBody>
      </p:sp>
      <p:pic>
        <p:nvPicPr>
          <p:cNvPr id="586906" name="Picture 15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59671" y="3784948"/>
            <a:ext cx="564092"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Tree>
    <p:extLst>
      <p:ext uri="{BB962C8B-B14F-4D97-AF65-F5344CB8AC3E}">
        <p14:creationId xmlns:p14="http://schemas.microsoft.com/office/powerpoint/2010/main" val="12733676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mph" presetSubtype="0" repeatCount="3000" fill="hold" grpId="0" nodeType="afterEffect">
                                  <p:stCondLst>
                                    <p:cond delay="0"/>
                                  </p:stCondLst>
                                  <p:childTnLst>
                                    <p:anim calcmode="discrete" valueType="str">
                                      <p:cBhvr>
                                        <p:cTn id="6" dur="1000" fill="hold"/>
                                        <p:tgtEl>
                                          <p:spTgt spid="586757"/>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grpId="0" nodeType="withEffect">
                                  <p:stCondLst>
                                    <p:cond delay="0"/>
                                  </p:stCondLst>
                                  <p:childTnLst>
                                    <p:anim calcmode="discrete" valueType="str">
                                      <p:cBhvr>
                                        <p:cTn id="8" dur="1000" fill="hold"/>
                                        <p:tgtEl>
                                          <p:spTgt spid="586864"/>
                                        </p:tgtEl>
                                        <p:attrNameLst>
                                          <p:attrName>style.visibility</p:attrName>
                                        </p:attrNameLst>
                                      </p:cBhvr>
                                      <p:tavLst>
                                        <p:tav tm="0">
                                          <p:val>
                                            <p:strVal val="hidden"/>
                                          </p:val>
                                        </p:tav>
                                        <p:tav tm="50000">
                                          <p:val>
                                            <p:strVal val="visible"/>
                                          </p:val>
                                        </p:tav>
                                      </p:tavLst>
                                    </p:anim>
                                  </p:childTnLst>
                                </p:cTn>
                              </p:par>
                              <p:par>
                                <p:cTn id="9" presetID="35" presetClass="emph" presetSubtype="0" repeatCount="3000" fill="hold" grpId="0" nodeType="withEffect">
                                  <p:stCondLst>
                                    <p:cond delay="0"/>
                                  </p:stCondLst>
                                  <p:childTnLst>
                                    <p:anim calcmode="discrete" valueType="str">
                                      <p:cBhvr>
                                        <p:cTn id="10" dur="1000" fill="hold"/>
                                        <p:tgtEl>
                                          <p:spTgt spid="586863"/>
                                        </p:tgtEl>
                                        <p:attrNameLst>
                                          <p:attrName>style.visibility</p:attrName>
                                        </p:attrNameLst>
                                      </p:cBhvr>
                                      <p:tavLst>
                                        <p:tav tm="0">
                                          <p:val>
                                            <p:strVal val="hidden"/>
                                          </p:val>
                                        </p:tav>
                                        <p:tav tm="50000">
                                          <p:val>
                                            <p:strVal val="visible"/>
                                          </p:val>
                                        </p:tav>
                                      </p:tavLst>
                                    </p:anim>
                                  </p:childTnLst>
                                </p:cTn>
                              </p:par>
                              <p:par>
                                <p:cTn id="11" presetID="35" presetClass="emph" presetSubtype="0" repeatCount="3000" fill="hold" grpId="0" nodeType="withEffect">
                                  <p:stCondLst>
                                    <p:cond delay="0"/>
                                  </p:stCondLst>
                                  <p:childTnLst>
                                    <p:anim calcmode="discrete" valueType="str">
                                      <p:cBhvr>
                                        <p:cTn id="12" dur="1000" fill="hold"/>
                                        <p:tgtEl>
                                          <p:spTgt spid="586862"/>
                                        </p:tgtEl>
                                        <p:attrNameLst>
                                          <p:attrName>style.visibility</p:attrName>
                                        </p:attrNameLst>
                                      </p:cBhvr>
                                      <p:tavLst>
                                        <p:tav tm="0">
                                          <p:val>
                                            <p:strVal val="hidden"/>
                                          </p:val>
                                        </p:tav>
                                        <p:tav tm="50000">
                                          <p:val>
                                            <p:strVal val="visible"/>
                                          </p:val>
                                        </p:tav>
                                      </p:tavLst>
                                    </p:anim>
                                  </p:childTnLst>
                                </p:cTn>
                              </p:par>
                              <p:par>
                                <p:cTn id="13" presetID="35" presetClass="emph" presetSubtype="0" repeatCount="3000" fill="hold" grpId="0" nodeType="withEffect">
                                  <p:stCondLst>
                                    <p:cond delay="0"/>
                                  </p:stCondLst>
                                  <p:childTnLst>
                                    <p:anim calcmode="discrete" valueType="str">
                                      <p:cBhvr>
                                        <p:cTn id="14" dur="1000" fill="hold"/>
                                        <p:tgtEl>
                                          <p:spTgt spid="586861"/>
                                        </p:tgtEl>
                                        <p:attrNameLst>
                                          <p:attrName>style.visibility</p:attrName>
                                        </p:attrNameLst>
                                      </p:cBhvr>
                                      <p:tavLst>
                                        <p:tav tm="0">
                                          <p:val>
                                            <p:strVal val="hidden"/>
                                          </p:val>
                                        </p:tav>
                                        <p:tav tm="50000">
                                          <p:val>
                                            <p:strVal val="visible"/>
                                          </p:val>
                                        </p:tav>
                                      </p:tavLst>
                                    </p:anim>
                                  </p:childTnLst>
                                </p:cTn>
                              </p:par>
                              <p:par>
                                <p:cTn id="15" presetID="35" presetClass="emph" presetSubtype="0" repeatCount="3000" fill="hold" grpId="0" nodeType="withEffect">
                                  <p:stCondLst>
                                    <p:cond delay="0"/>
                                  </p:stCondLst>
                                  <p:childTnLst>
                                    <p:anim calcmode="discrete" valueType="str">
                                      <p:cBhvr>
                                        <p:cTn id="16" dur="1000" fill="hold"/>
                                        <p:tgtEl>
                                          <p:spTgt spid="58686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757" grpId="0"/>
      <p:bldP spid="586860" grpId="0"/>
      <p:bldP spid="586861" grpId="0"/>
      <p:bldP spid="586862" grpId="0"/>
      <p:bldP spid="586863" grpId="0"/>
      <p:bldP spid="58686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81" name="Rectangle 5"/>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区域边界路由器 </a:t>
            </a:r>
          </a:p>
        </p:txBody>
      </p:sp>
      <p:grpSp>
        <p:nvGrpSpPr>
          <p:cNvPr id="587778" name="Group 2"/>
          <p:cNvGrpSpPr>
            <a:grpSpLocks/>
          </p:cNvGrpSpPr>
          <p:nvPr/>
        </p:nvGrpSpPr>
        <p:grpSpPr bwMode="auto">
          <a:xfrm>
            <a:off x="249667" y="1819622"/>
            <a:ext cx="9599877" cy="3760788"/>
            <a:chOff x="79" y="1560"/>
            <a:chExt cx="5582" cy="2369"/>
          </a:xfrm>
        </p:grpSpPr>
        <p:sp>
          <p:nvSpPr>
            <p:cNvPr id="587779" name="AutoShape 3"/>
            <p:cNvSpPr>
              <a:spLocks noChangeArrowheads="1"/>
            </p:cNvSpPr>
            <p:nvPr/>
          </p:nvSpPr>
          <p:spPr bwMode="auto">
            <a:xfrm>
              <a:off x="79" y="1570"/>
              <a:ext cx="5582" cy="2359"/>
            </a:xfrm>
            <a:prstGeom prst="roundRect">
              <a:avLst>
                <a:gd name="adj" fmla="val 16667"/>
              </a:avLst>
            </a:prstGeom>
            <a:solidFill>
              <a:srgbClr val="CCECFF"/>
            </a:solidFill>
            <a:ln w="19050">
              <a:solidFill>
                <a:schemeClr val="tx1"/>
              </a:solidFill>
              <a:round/>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587780" name="Text Box 4"/>
            <p:cNvSpPr txBox="1">
              <a:spLocks noChangeArrowheads="1"/>
            </p:cNvSpPr>
            <p:nvPr/>
          </p:nvSpPr>
          <p:spPr bwMode="auto">
            <a:xfrm>
              <a:off x="247" y="1560"/>
              <a:ext cx="111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CC"/>
                  </a:solidFill>
                  <a:latin typeface="+mn-lt"/>
                  <a:ea typeface="黑体" pitchFamily="2" charset="-122"/>
                </a:rPr>
                <a:t>自治系统 </a:t>
              </a:r>
              <a:r>
                <a:rPr kumimoji="1" lang="en-US" altLang="zh-CN" sz="2400" b="1">
                  <a:solidFill>
                    <a:srgbClr val="0000CC"/>
                  </a:solidFill>
                  <a:latin typeface="+mn-lt"/>
                  <a:ea typeface="黑体" pitchFamily="2" charset="-122"/>
                </a:rPr>
                <a:t>AS</a:t>
              </a:r>
            </a:p>
          </p:txBody>
        </p:sp>
      </p:grpSp>
      <p:sp>
        <p:nvSpPr>
          <p:cNvPr id="587782" name="Oval 6"/>
          <p:cNvSpPr>
            <a:spLocks noChangeArrowheads="1"/>
          </p:cNvSpPr>
          <p:nvPr/>
        </p:nvSpPr>
        <p:spPr bwMode="auto">
          <a:xfrm>
            <a:off x="3909383" y="2406997"/>
            <a:ext cx="3135180" cy="1511300"/>
          </a:xfrm>
          <a:prstGeom prst="ellipse">
            <a:avLst/>
          </a:prstGeom>
          <a:solidFill>
            <a:srgbClr val="FFCCFF"/>
          </a:solidFill>
          <a:ln w="9525">
            <a:solidFill>
              <a:schemeClr val="tx1"/>
            </a:solidFill>
            <a:round/>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587783" name="Oval 7"/>
          <p:cNvSpPr>
            <a:spLocks noChangeArrowheads="1"/>
          </p:cNvSpPr>
          <p:nvPr/>
        </p:nvSpPr>
        <p:spPr bwMode="auto">
          <a:xfrm>
            <a:off x="361453" y="2337147"/>
            <a:ext cx="3430985" cy="2406650"/>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587784" name="Oval 8"/>
          <p:cNvSpPr>
            <a:spLocks noChangeArrowheads="1"/>
          </p:cNvSpPr>
          <p:nvPr/>
        </p:nvSpPr>
        <p:spPr bwMode="auto">
          <a:xfrm>
            <a:off x="7127113" y="2337147"/>
            <a:ext cx="2605485" cy="2406650"/>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587785" name="Text Box 9"/>
          <p:cNvSpPr txBox="1">
            <a:spLocks noChangeArrowheads="1"/>
          </p:cNvSpPr>
          <p:nvPr/>
        </p:nvSpPr>
        <p:spPr bwMode="auto">
          <a:xfrm>
            <a:off x="1088924" y="4716810"/>
            <a:ext cx="18293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mn-lt"/>
                <a:ea typeface="黑体" pitchFamily="2" charset="-122"/>
              </a:rPr>
              <a:t>区域 </a:t>
            </a:r>
            <a:r>
              <a:rPr kumimoji="1" lang="en-US" altLang="zh-CN" sz="2400" b="1" dirty="0">
                <a:solidFill>
                  <a:srgbClr val="C00000"/>
                </a:solidFill>
                <a:latin typeface="+mn-lt"/>
                <a:ea typeface="黑体" pitchFamily="2" charset="-122"/>
              </a:rPr>
              <a:t>0.0.0.1</a:t>
            </a:r>
          </a:p>
        </p:txBody>
      </p:sp>
      <p:sp>
        <p:nvSpPr>
          <p:cNvPr id="587786" name="Text Box 10"/>
          <p:cNvSpPr txBox="1">
            <a:spLocks noChangeArrowheads="1"/>
          </p:cNvSpPr>
          <p:nvPr/>
        </p:nvSpPr>
        <p:spPr bwMode="auto">
          <a:xfrm>
            <a:off x="7641330" y="4788247"/>
            <a:ext cx="18293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C00000"/>
                </a:solidFill>
                <a:latin typeface="+mn-lt"/>
                <a:ea typeface="黑体" pitchFamily="2" charset="-122"/>
              </a:rPr>
              <a:t>区域 </a:t>
            </a:r>
            <a:r>
              <a:rPr kumimoji="1" lang="en-US" altLang="zh-CN" sz="2400" b="1">
                <a:solidFill>
                  <a:srgbClr val="C00000"/>
                </a:solidFill>
                <a:latin typeface="+mn-lt"/>
                <a:ea typeface="黑体" pitchFamily="2" charset="-122"/>
              </a:rPr>
              <a:t>0.0.0.3</a:t>
            </a:r>
          </a:p>
        </p:txBody>
      </p:sp>
      <p:sp>
        <p:nvSpPr>
          <p:cNvPr id="587787" name="Text Box 11"/>
          <p:cNvSpPr txBox="1">
            <a:spLocks noChangeArrowheads="1"/>
          </p:cNvSpPr>
          <p:nvPr/>
        </p:nvSpPr>
        <p:spPr bwMode="auto">
          <a:xfrm>
            <a:off x="3912822" y="1903760"/>
            <a:ext cx="244810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mn-lt"/>
                <a:ea typeface="黑体" pitchFamily="2" charset="-122"/>
              </a:rPr>
              <a:t>主干区域 </a:t>
            </a:r>
            <a:r>
              <a:rPr kumimoji="1" lang="en-US" altLang="zh-CN" sz="2400" b="1" dirty="0">
                <a:solidFill>
                  <a:srgbClr val="C00000"/>
                </a:solidFill>
                <a:latin typeface="+mn-lt"/>
                <a:ea typeface="黑体" pitchFamily="2" charset="-122"/>
              </a:rPr>
              <a:t>0.0.0.0</a:t>
            </a:r>
          </a:p>
        </p:txBody>
      </p:sp>
      <p:sp>
        <p:nvSpPr>
          <p:cNvPr id="587788" name="Line 12"/>
          <p:cNvSpPr>
            <a:spLocks noChangeShapeType="1"/>
          </p:cNvSpPr>
          <p:nvPr/>
        </p:nvSpPr>
        <p:spPr bwMode="auto">
          <a:xfrm flipV="1">
            <a:off x="5477833" y="1719611"/>
            <a:ext cx="1153980" cy="962025"/>
          </a:xfrm>
          <a:prstGeom prst="line">
            <a:avLst/>
          </a:prstGeom>
          <a:noFill/>
          <a:ln w="381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789" name="Text Box 13"/>
          <p:cNvSpPr txBox="1">
            <a:spLocks noChangeArrowheads="1"/>
          </p:cNvSpPr>
          <p:nvPr/>
        </p:nvSpPr>
        <p:spPr bwMode="auto">
          <a:xfrm>
            <a:off x="5835549" y="1268760"/>
            <a:ext cx="23391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CC"/>
                </a:solidFill>
                <a:latin typeface="+mn-lt"/>
                <a:ea typeface="黑体" pitchFamily="2" charset="-122"/>
              </a:rPr>
              <a:t>至其他自治系统</a:t>
            </a:r>
          </a:p>
        </p:txBody>
      </p:sp>
      <p:sp>
        <p:nvSpPr>
          <p:cNvPr id="587790" name="Line 14"/>
          <p:cNvSpPr>
            <a:spLocks noChangeShapeType="1"/>
          </p:cNvSpPr>
          <p:nvPr/>
        </p:nvSpPr>
        <p:spPr bwMode="auto">
          <a:xfrm>
            <a:off x="7127112" y="3230910"/>
            <a:ext cx="908050" cy="27305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791" name="Line 15"/>
          <p:cNvSpPr>
            <a:spLocks noChangeShapeType="1"/>
          </p:cNvSpPr>
          <p:nvPr/>
        </p:nvSpPr>
        <p:spPr bwMode="auto">
          <a:xfrm flipV="1">
            <a:off x="8200263" y="3437286"/>
            <a:ext cx="823781" cy="136525"/>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792" name="Line 16"/>
          <p:cNvSpPr>
            <a:spLocks noChangeShapeType="1"/>
          </p:cNvSpPr>
          <p:nvPr/>
        </p:nvSpPr>
        <p:spPr bwMode="auto">
          <a:xfrm>
            <a:off x="8613013" y="2749897"/>
            <a:ext cx="411031" cy="68738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793" name="Line 17"/>
          <p:cNvSpPr>
            <a:spLocks noChangeShapeType="1"/>
          </p:cNvSpPr>
          <p:nvPr/>
        </p:nvSpPr>
        <p:spPr bwMode="auto">
          <a:xfrm flipH="1">
            <a:off x="8528743" y="3503961"/>
            <a:ext cx="495300" cy="757237"/>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794" name="Line 18"/>
          <p:cNvSpPr>
            <a:spLocks noChangeShapeType="1"/>
          </p:cNvSpPr>
          <p:nvPr/>
        </p:nvSpPr>
        <p:spPr bwMode="auto">
          <a:xfrm flipV="1">
            <a:off x="5888863" y="3230910"/>
            <a:ext cx="1071431" cy="13811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795" name="Line 19"/>
          <p:cNvSpPr>
            <a:spLocks noChangeShapeType="1"/>
          </p:cNvSpPr>
          <p:nvPr/>
        </p:nvSpPr>
        <p:spPr bwMode="auto">
          <a:xfrm>
            <a:off x="5560383" y="2681635"/>
            <a:ext cx="163380" cy="61753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796" name="Line 20"/>
          <p:cNvSpPr>
            <a:spLocks noChangeShapeType="1"/>
          </p:cNvSpPr>
          <p:nvPr/>
        </p:nvSpPr>
        <p:spPr bwMode="auto">
          <a:xfrm flipH="1">
            <a:off x="5477833" y="3437285"/>
            <a:ext cx="245930" cy="48101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797" name="Line 21"/>
          <p:cNvSpPr>
            <a:spLocks noChangeShapeType="1"/>
          </p:cNvSpPr>
          <p:nvPr/>
        </p:nvSpPr>
        <p:spPr bwMode="auto">
          <a:xfrm>
            <a:off x="3744283" y="3094386"/>
            <a:ext cx="1733550" cy="2746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798" name="Line 22"/>
          <p:cNvSpPr>
            <a:spLocks noChangeShapeType="1"/>
          </p:cNvSpPr>
          <p:nvPr/>
        </p:nvSpPr>
        <p:spPr bwMode="auto">
          <a:xfrm flipV="1">
            <a:off x="3826833" y="2749897"/>
            <a:ext cx="1568450" cy="3444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799" name="Line 23"/>
          <p:cNvSpPr>
            <a:spLocks noChangeShapeType="1"/>
          </p:cNvSpPr>
          <p:nvPr/>
        </p:nvSpPr>
        <p:spPr bwMode="auto">
          <a:xfrm flipH="1">
            <a:off x="1186952" y="2749897"/>
            <a:ext cx="1236531" cy="344488"/>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800" name="Line 24"/>
          <p:cNvSpPr>
            <a:spLocks noChangeShapeType="1"/>
          </p:cNvSpPr>
          <p:nvPr/>
        </p:nvSpPr>
        <p:spPr bwMode="auto">
          <a:xfrm>
            <a:off x="2423483" y="2816572"/>
            <a:ext cx="497019" cy="757238"/>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801" name="Line 25"/>
          <p:cNvSpPr>
            <a:spLocks noChangeShapeType="1"/>
          </p:cNvSpPr>
          <p:nvPr/>
        </p:nvSpPr>
        <p:spPr bwMode="auto">
          <a:xfrm flipV="1">
            <a:off x="3001333" y="3161060"/>
            <a:ext cx="742950" cy="41275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802" name="Line 26"/>
          <p:cNvSpPr>
            <a:spLocks noChangeShapeType="1"/>
          </p:cNvSpPr>
          <p:nvPr/>
        </p:nvSpPr>
        <p:spPr bwMode="auto">
          <a:xfrm flipH="1">
            <a:off x="1763083" y="3643660"/>
            <a:ext cx="1074869" cy="13811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803" name="Line 27"/>
          <p:cNvSpPr>
            <a:spLocks noChangeShapeType="1"/>
          </p:cNvSpPr>
          <p:nvPr/>
        </p:nvSpPr>
        <p:spPr bwMode="auto">
          <a:xfrm>
            <a:off x="1763083" y="3848447"/>
            <a:ext cx="414469" cy="41275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587804" name="Group 28"/>
          <p:cNvGrpSpPr>
            <a:grpSpLocks/>
          </p:cNvGrpSpPr>
          <p:nvPr/>
        </p:nvGrpSpPr>
        <p:grpSpPr bwMode="auto">
          <a:xfrm>
            <a:off x="2588583" y="3369023"/>
            <a:ext cx="742950" cy="479425"/>
            <a:chOff x="2949" y="196"/>
            <a:chExt cx="941" cy="598"/>
          </a:xfrm>
        </p:grpSpPr>
        <p:sp>
          <p:nvSpPr>
            <p:cNvPr id="587805" name="Oval 29"/>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06" name="Oval 30"/>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07" name="Oval 31"/>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08" name="Oval 32"/>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09" name="Oval 33"/>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10" name="Oval 34"/>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11" name="Oval 35"/>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12" name="Oval 36"/>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13" name="Freeform 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814" name="Freeform 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815" name="Freeform 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pic>
        <p:nvPicPr>
          <p:cNvPr id="587816"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2052" y="3643661"/>
            <a:ext cx="564092"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87817"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95002" y="2611785"/>
            <a:ext cx="564092" cy="31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87818"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6633" y="2956272"/>
            <a:ext cx="562371"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87819"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8462" y="2543523"/>
            <a:ext cx="564092"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87820"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7833" y="3230910"/>
            <a:ext cx="562371"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87821"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78113" y="3299173"/>
            <a:ext cx="562372" cy="31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87822" name="Picture 4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96913" y="3094385"/>
            <a:ext cx="562372"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587823" name="Group 47"/>
          <p:cNvGrpSpPr>
            <a:grpSpLocks/>
          </p:cNvGrpSpPr>
          <p:nvPr/>
        </p:nvGrpSpPr>
        <p:grpSpPr bwMode="auto">
          <a:xfrm>
            <a:off x="1845633" y="4056411"/>
            <a:ext cx="742950" cy="479425"/>
            <a:chOff x="2949" y="196"/>
            <a:chExt cx="941" cy="598"/>
          </a:xfrm>
        </p:grpSpPr>
        <p:sp>
          <p:nvSpPr>
            <p:cNvPr id="587824" name="Oval 48"/>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25" name="Oval 49"/>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26" name="Oval 50"/>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27" name="Oval 51"/>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28" name="Oval 52"/>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29" name="Oval 53"/>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30" name="Oval 54"/>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31" name="Oval 55"/>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32" name="Freeform 5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833" name="Freeform 5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834" name="Freeform 5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587835" name="Group 59"/>
          <p:cNvGrpSpPr>
            <a:grpSpLocks/>
          </p:cNvGrpSpPr>
          <p:nvPr/>
        </p:nvGrpSpPr>
        <p:grpSpPr bwMode="auto">
          <a:xfrm>
            <a:off x="856752" y="2886422"/>
            <a:ext cx="742950" cy="482600"/>
            <a:chOff x="2949" y="196"/>
            <a:chExt cx="941" cy="598"/>
          </a:xfrm>
        </p:grpSpPr>
        <p:sp>
          <p:nvSpPr>
            <p:cNvPr id="587836" name="Oval 60"/>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37" name="Oval 61"/>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38" name="Oval 62"/>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39" name="Oval 63"/>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40" name="Oval 64"/>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41" name="Oval 65"/>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42" name="Oval 66"/>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43" name="Oval 67"/>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44" name="Freeform 6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845" name="Freeform 6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846" name="Freeform 7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587847" name="Group 71"/>
          <p:cNvGrpSpPr>
            <a:grpSpLocks/>
          </p:cNvGrpSpPr>
          <p:nvPr/>
        </p:nvGrpSpPr>
        <p:grpSpPr bwMode="auto">
          <a:xfrm>
            <a:off x="8200263" y="2475260"/>
            <a:ext cx="741231" cy="481012"/>
            <a:chOff x="2949" y="196"/>
            <a:chExt cx="941" cy="598"/>
          </a:xfrm>
        </p:grpSpPr>
        <p:sp>
          <p:nvSpPr>
            <p:cNvPr id="587848" name="Oval 72"/>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49" name="Oval 73"/>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50" name="Oval 74"/>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51" name="Oval 75"/>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52" name="Oval 76"/>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53" name="Oval 77"/>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54" name="Oval 78"/>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55" name="Oval 79"/>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56" name="Freeform 8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857" name="Freeform 8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858" name="Freeform 8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587859" name="Group 83"/>
          <p:cNvGrpSpPr>
            <a:grpSpLocks/>
          </p:cNvGrpSpPr>
          <p:nvPr/>
        </p:nvGrpSpPr>
        <p:grpSpPr bwMode="auto">
          <a:xfrm>
            <a:off x="8117712" y="4056411"/>
            <a:ext cx="742950" cy="479425"/>
            <a:chOff x="2949" y="196"/>
            <a:chExt cx="941" cy="598"/>
          </a:xfrm>
        </p:grpSpPr>
        <p:sp>
          <p:nvSpPr>
            <p:cNvPr id="587860" name="Oval 84"/>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61" name="Oval 85"/>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62" name="Oval 86"/>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63" name="Oval 87"/>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64" name="Oval 88"/>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65" name="Oval 89"/>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66" name="Oval 90"/>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67" name="Oval 91"/>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68" name="Freeform 9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869" name="Freeform 9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870" name="Freeform 9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587871" name="Group 95"/>
          <p:cNvGrpSpPr>
            <a:grpSpLocks/>
          </p:cNvGrpSpPr>
          <p:nvPr/>
        </p:nvGrpSpPr>
        <p:grpSpPr bwMode="auto">
          <a:xfrm>
            <a:off x="7703243" y="3299172"/>
            <a:ext cx="742950" cy="482600"/>
            <a:chOff x="2949" y="196"/>
            <a:chExt cx="941" cy="598"/>
          </a:xfrm>
        </p:grpSpPr>
        <p:sp>
          <p:nvSpPr>
            <p:cNvPr id="587872" name="Oval 96"/>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73" name="Oval 97"/>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74" name="Oval 98"/>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75" name="Oval 99"/>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76" name="Oval 100"/>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77" name="Oval 101"/>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78" name="Oval 102"/>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79" name="Oval 103"/>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80" name="Freeform 10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881" name="Freeform 10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882" name="Freeform 10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87883" name="Text Box 107"/>
          <p:cNvSpPr txBox="1">
            <a:spLocks noChangeArrowheads="1"/>
          </p:cNvSpPr>
          <p:nvPr/>
        </p:nvSpPr>
        <p:spPr bwMode="auto">
          <a:xfrm>
            <a:off x="9067038" y="2932461"/>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9</a:t>
            </a:r>
          </a:p>
        </p:txBody>
      </p:sp>
      <p:sp>
        <p:nvSpPr>
          <p:cNvPr id="587884" name="Text Box 108"/>
          <p:cNvSpPr txBox="1">
            <a:spLocks noChangeArrowheads="1"/>
          </p:cNvSpPr>
          <p:nvPr/>
        </p:nvSpPr>
        <p:spPr bwMode="auto">
          <a:xfrm>
            <a:off x="6463273" y="274989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FF0000"/>
                </a:solidFill>
                <a:latin typeface="+mn-lt"/>
                <a:ea typeface="黑体" pitchFamily="2" charset="-122"/>
              </a:rPr>
              <a:t>R</a:t>
            </a:r>
            <a:r>
              <a:rPr kumimoji="1" lang="en-US" altLang="zh-CN" sz="2000" b="1" baseline="-25000">
                <a:solidFill>
                  <a:srgbClr val="FF0000"/>
                </a:solidFill>
                <a:latin typeface="+mn-lt"/>
                <a:ea typeface="黑体" pitchFamily="2" charset="-122"/>
              </a:rPr>
              <a:t>7</a:t>
            </a:r>
          </a:p>
        </p:txBody>
      </p:sp>
      <p:sp>
        <p:nvSpPr>
          <p:cNvPr id="587885" name="Text Box 109"/>
          <p:cNvSpPr txBox="1">
            <a:spLocks noChangeArrowheads="1"/>
          </p:cNvSpPr>
          <p:nvPr/>
        </p:nvSpPr>
        <p:spPr bwMode="auto">
          <a:xfrm>
            <a:off x="5778796" y="241969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6</a:t>
            </a:r>
          </a:p>
        </p:txBody>
      </p:sp>
      <p:sp>
        <p:nvSpPr>
          <p:cNvPr id="587886" name="Text Box 110"/>
          <p:cNvSpPr txBox="1">
            <a:spLocks noChangeArrowheads="1"/>
          </p:cNvSpPr>
          <p:nvPr/>
        </p:nvSpPr>
        <p:spPr bwMode="auto">
          <a:xfrm>
            <a:off x="5159671" y="2872136"/>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5</a:t>
            </a:r>
          </a:p>
        </p:txBody>
      </p:sp>
      <p:sp>
        <p:nvSpPr>
          <p:cNvPr id="587887" name="Text Box 111"/>
          <p:cNvSpPr txBox="1">
            <a:spLocks noChangeArrowheads="1"/>
          </p:cNvSpPr>
          <p:nvPr/>
        </p:nvSpPr>
        <p:spPr bwMode="auto">
          <a:xfrm>
            <a:off x="4874186" y="342934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FF0000"/>
                </a:solidFill>
                <a:latin typeface="+mn-lt"/>
                <a:ea typeface="黑体" pitchFamily="2" charset="-122"/>
              </a:rPr>
              <a:t>R</a:t>
            </a:r>
            <a:r>
              <a:rPr kumimoji="1" lang="en-US" altLang="zh-CN" sz="2000" b="1" baseline="-25000">
                <a:solidFill>
                  <a:srgbClr val="FF0000"/>
                </a:solidFill>
                <a:latin typeface="+mn-lt"/>
                <a:ea typeface="黑体" pitchFamily="2" charset="-122"/>
              </a:rPr>
              <a:t>4</a:t>
            </a:r>
          </a:p>
        </p:txBody>
      </p:sp>
      <p:sp>
        <p:nvSpPr>
          <p:cNvPr id="587888" name="Text Box 112"/>
          <p:cNvSpPr txBox="1">
            <a:spLocks noChangeArrowheads="1"/>
          </p:cNvSpPr>
          <p:nvPr/>
        </p:nvSpPr>
        <p:spPr bwMode="auto">
          <a:xfrm>
            <a:off x="3505232" y="2554636"/>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FF0000"/>
                </a:solidFill>
                <a:latin typeface="+mn-lt"/>
                <a:ea typeface="黑体" pitchFamily="2" charset="-122"/>
              </a:rPr>
              <a:t>R</a:t>
            </a:r>
            <a:r>
              <a:rPr kumimoji="1" lang="en-US" altLang="zh-CN" sz="2000" b="1" baseline="-25000" dirty="0">
                <a:solidFill>
                  <a:srgbClr val="FF0000"/>
                </a:solidFill>
                <a:latin typeface="+mn-lt"/>
                <a:ea typeface="黑体" pitchFamily="2" charset="-122"/>
              </a:rPr>
              <a:t>3</a:t>
            </a:r>
          </a:p>
        </p:txBody>
      </p:sp>
      <p:sp>
        <p:nvSpPr>
          <p:cNvPr id="587889" name="Text Box 113"/>
          <p:cNvSpPr txBox="1">
            <a:spLocks noChangeArrowheads="1"/>
          </p:cNvSpPr>
          <p:nvPr/>
        </p:nvSpPr>
        <p:spPr bwMode="auto">
          <a:xfrm>
            <a:off x="935863" y="3523011"/>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2</a:t>
            </a:r>
          </a:p>
        </p:txBody>
      </p:sp>
      <p:sp>
        <p:nvSpPr>
          <p:cNvPr id="587890" name="Text Box 114"/>
          <p:cNvSpPr txBox="1">
            <a:spLocks noChangeArrowheads="1"/>
          </p:cNvSpPr>
          <p:nvPr/>
        </p:nvSpPr>
        <p:spPr bwMode="auto">
          <a:xfrm>
            <a:off x="1725248" y="232444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1</a:t>
            </a:r>
          </a:p>
        </p:txBody>
      </p:sp>
      <p:sp>
        <p:nvSpPr>
          <p:cNvPr id="587891" name="Text Box 115"/>
          <p:cNvSpPr txBox="1">
            <a:spLocks noChangeArrowheads="1"/>
          </p:cNvSpPr>
          <p:nvPr/>
        </p:nvSpPr>
        <p:spPr bwMode="auto">
          <a:xfrm>
            <a:off x="8172746" y="4067523"/>
            <a:ext cx="61747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a:t>
            </a:r>
            <a:r>
              <a:rPr kumimoji="1" lang="zh-CN" altLang="en-US" sz="7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8</a:t>
            </a:r>
          </a:p>
        </p:txBody>
      </p:sp>
      <p:sp>
        <p:nvSpPr>
          <p:cNvPr id="587892" name="Text Box 116"/>
          <p:cNvSpPr txBox="1">
            <a:spLocks noChangeArrowheads="1"/>
          </p:cNvSpPr>
          <p:nvPr/>
        </p:nvSpPr>
        <p:spPr bwMode="auto">
          <a:xfrm>
            <a:off x="8257017" y="2491136"/>
            <a:ext cx="61747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a:t>
            </a:r>
            <a:r>
              <a:rPr kumimoji="1" lang="zh-CN" altLang="en-US" sz="7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6</a:t>
            </a:r>
          </a:p>
        </p:txBody>
      </p:sp>
      <p:sp>
        <p:nvSpPr>
          <p:cNvPr id="587893" name="Text Box 117"/>
          <p:cNvSpPr txBox="1">
            <a:spLocks noChangeArrowheads="1"/>
          </p:cNvSpPr>
          <p:nvPr/>
        </p:nvSpPr>
        <p:spPr bwMode="auto">
          <a:xfrm>
            <a:off x="1885188" y="4104036"/>
            <a:ext cx="62388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a:t>
            </a:r>
            <a:r>
              <a:rPr kumimoji="1" lang="zh-CN" altLang="en-US" sz="8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3</a:t>
            </a:r>
          </a:p>
        </p:txBody>
      </p:sp>
      <p:sp>
        <p:nvSpPr>
          <p:cNvPr id="587894" name="Text Box 118"/>
          <p:cNvSpPr txBox="1">
            <a:spLocks noChangeArrowheads="1"/>
          </p:cNvSpPr>
          <p:nvPr/>
        </p:nvSpPr>
        <p:spPr bwMode="auto">
          <a:xfrm>
            <a:off x="2655655" y="3419823"/>
            <a:ext cx="62388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a:t>
            </a:r>
            <a:r>
              <a:rPr kumimoji="1" lang="zh-CN" altLang="en-US" sz="8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2</a:t>
            </a:r>
          </a:p>
        </p:txBody>
      </p:sp>
      <p:sp>
        <p:nvSpPr>
          <p:cNvPr id="587895" name="Text Box 119"/>
          <p:cNvSpPr txBox="1">
            <a:spLocks noChangeArrowheads="1"/>
          </p:cNvSpPr>
          <p:nvPr/>
        </p:nvSpPr>
        <p:spPr bwMode="auto">
          <a:xfrm>
            <a:off x="928983" y="2916586"/>
            <a:ext cx="6303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a:t>
            </a:r>
            <a:r>
              <a:rPr kumimoji="1" lang="zh-CN" altLang="en-US" sz="9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1</a:t>
            </a:r>
          </a:p>
        </p:txBody>
      </p:sp>
      <p:sp>
        <p:nvSpPr>
          <p:cNvPr id="587896" name="Text Box 120"/>
          <p:cNvSpPr txBox="1">
            <a:spLocks noChangeArrowheads="1"/>
          </p:cNvSpPr>
          <p:nvPr/>
        </p:nvSpPr>
        <p:spPr bwMode="auto">
          <a:xfrm>
            <a:off x="7703244" y="3327748"/>
            <a:ext cx="6110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a:t>
            </a:r>
            <a:r>
              <a:rPr kumimoji="1" lang="zh-CN" altLang="en-US" sz="6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7</a:t>
            </a:r>
          </a:p>
        </p:txBody>
      </p:sp>
      <p:sp>
        <p:nvSpPr>
          <p:cNvPr id="587897" name="Oval 121"/>
          <p:cNvSpPr>
            <a:spLocks noChangeArrowheads="1"/>
          </p:cNvSpPr>
          <p:nvPr/>
        </p:nvSpPr>
        <p:spPr bwMode="auto">
          <a:xfrm>
            <a:off x="3744283" y="4004023"/>
            <a:ext cx="3382830" cy="1039813"/>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587898" name="Text Box 122"/>
          <p:cNvSpPr txBox="1">
            <a:spLocks noChangeArrowheads="1"/>
          </p:cNvSpPr>
          <p:nvPr/>
        </p:nvSpPr>
        <p:spPr bwMode="auto">
          <a:xfrm>
            <a:off x="4599018" y="5004147"/>
            <a:ext cx="18293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C00000"/>
                </a:solidFill>
                <a:latin typeface="+mn-lt"/>
                <a:ea typeface="黑体" pitchFamily="2" charset="-122"/>
              </a:rPr>
              <a:t>区域 </a:t>
            </a:r>
            <a:r>
              <a:rPr kumimoji="1" lang="en-US" altLang="zh-CN" sz="2400" b="1">
                <a:solidFill>
                  <a:srgbClr val="C00000"/>
                </a:solidFill>
                <a:latin typeface="+mn-lt"/>
                <a:ea typeface="黑体" pitchFamily="2" charset="-122"/>
              </a:rPr>
              <a:t>0.0.0.2</a:t>
            </a:r>
          </a:p>
        </p:txBody>
      </p:sp>
      <p:sp>
        <p:nvSpPr>
          <p:cNvPr id="587899" name="Line 123"/>
          <p:cNvSpPr>
            <a:spLocks noChangeShapeType="1"/>
          </p:cNvSpPr>
          <p:nvPr/>
        </p:nvSpPr>
        <p:spPr bwMode="auto">
          <a:xfrm>
            <a:off x="5395283" y="3918297"/>
            <a:ext cx="988880" cy="5207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900" name="Line 124"/>
          <p:cNvSpPr>
            <a:spLocks noChangeShapeType="1"/>
          </p:cNvSpPr>
          <p:nvPr/>
        </p:nvSpPr>
        <p:spPr bwMode="auto">
          <a:xfrm flipV="1">
            <a:off x="5560383" y="4524722"/>
            <a:ext cx="906330" cy="26035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587901" name="Group 125"/>
          <p:cNvGrpSpPr>
            <a:grpSpLocks/>
          </p:cNvGrpSpPr>
          <p:nvPr/>
        </p:nvGrpSpPr>
        <p:grpSpPr bwMode="auto">
          <a:xfrm>
            <a:off x="6138233" y="4177060"/>
            <a:ext cx="741230" cy="608012"/>
            <a:chOff x="2949" y="196"/>
            <a:chExt cx="941" cy="598"/>
          </a:xfrm>
        </p:grpSpPr>
        <p:sp>
          <p:nvSpPr>
            <p:cNvPr id="587902" name="Oval 126"/>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903" name="Oval 127"/>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904" name="Oval 128"/>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905" name="Oval 129"/>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906" name="Oval 130"/>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907" name="Oval 131"/>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908" name="Oval 132"/>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909" name="Oval 133"/>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910" name="Freeform 13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911" name="Freeform 13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912" name="Freeform 13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87913" name="Text Box 137"/>
          <p:cNvSpPr txBox="1">
            <a:spLocks noChangeArrowheads="1"/>
          </p:cNvSpPr>
          <p:nvPr/>
        </p:nvSpPr>
        <p:spPr bwMode="auto">
          <a:xfrm>
            <a:off x="6167469" y="4223098"/>
            <a:ext cx="6559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4</a:t>
            </a:r>
          </a:p>
        </p:txBody>
      </p:sp>
      <p:sp>
        <p:nvSpPr>
          <p:cNvPr id="587914" name="Line 138"/>
          <p:cNvSpPr>
            <a:spLocks noChangeShapeType="1"/>
          </p:cNvSpPr>
          <p:nvPr/>
        </p:nvSpPr>
        <p:spPr bwMode="auto">
          <a:xfrm>
            <a:off x="4402963" y="4608860"/>
            <a:ext cx="992320" cy="176212"/>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587915" name="Group 139"/>
          <p:cNvGrpSpPr>
            <a:grpSpLocks/>
          </p:cNvGrpSpPr>
          <p:nvPr/>
        </p:nvGrpSpPr>
        <p:grpSpPr bwMode="auto">
          <a:xfrm>
            <a:off x="4074483" y="4262785"/>
            <a:ext cx="742950" cy="608012"/>
            <a:chOff x="2949" y="196"/>
            <a:chExt cx="941" cy="598"/>
          </a:xfrm>
        </p:grpSpPr>
        <p:sp>
          <p:nvSpPr>
            <p:cNvPr id="587916" name="Oval 140"/>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917" name="Oval 141"/>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918" name="Oval 142"/>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919" name="Oval 143"/>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920" name="Oval 144"/>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921" name="Oval 145"/>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922" name="Oval 146"/>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923" name="Oval 147"/>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924" name="Freeform 14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925" name="Freeform 14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926" name="Freeform 15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87927" name="Text Box 151"/>
          <p:cNvSpPr txBox="1">
            <a:spLocks noChangeArrowheads="1"/>
          </p:cNvSpPr>
          <p:nvPr/>
        </p:nvSpPr>
        <p:spPr bwMode="auto">
          <a:xfrm>
            <a:off x="4064164" y="4375497"/>
            <a:ext cx="62388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a:t>
            </a:r>
            <a:r>
              <a:rPr kumimoji="1" lang="zh-CN" altLang="en-US" sz="8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5</a:t>
            </a:r>
          </a:p>
        </p:txBody>
      </p:sp>
      <p:pic>
        <p:nvPicPr>
          <p:cNvPr id="587928" name="Picture 15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8462" y="4561235"/>
            <a:ext cx="564092" cy="39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87929" name="Text Box 153"/>
          <p:cNvSpPr txBox="1">
            <a:spLocks noChangeArrowheads="1"/>
          </p:cNvSpPr>
          <p:nvPr/>
        </p:nvSpPr>
        <p:spPr bwMode="auto">
          <a:xfrm>
            <a:off x="4910302" y="424849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8</a:t>
            </a:r>
          </a:p>
        </p:txBody>
      </p:sp>
      <p:pic>
        <p:nvPicPr>
          <p:cNvPr id="587930" name="Picture 15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59671" y="3784948"/>
            <a:ext cx="564092"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Tree>
    <p:extLst>
      <p:ext uri="{BB962C8B-B14F-4D97-AF65-F5344CB8AC3E}">
        <p14:creationId xmlns:p14="http://schemas.microsoft.com/office/powerpoint/2010/main" val="8809223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mph" presetSubtype="0" repeatCount="3000" fill="hold" grpId="0" nodeType="afterEffect">
                                  <p:stCondLst>
                                    <p:cond delay="0"/>
                                  </p:stCondLst>
                                  <p:childTnLst>
                                    <p:anim calcmode="discrete" valueType="str">
                                      <p:cBhvr>
                                        <p:cTn id="6" dur="1000" fill="hold"/>
                                        <p:tgtEl>
                                          <p:spTgt spid="587781"/>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grpId="0" nodeType="withEffect">
                                  <p:stCondLst>
                                    <p:cond delay="0"/>
                                  </p:stCondLst>
                                  <p:childTnLst>
                                    <p:anim calcmode="discrete" valueType="str">
                                      <p:cBhvr>
                                        <p:cTn id="8" dur="1000" fill="hold"/>
                                        <p:tgtEl>
                                          <p:spTgt spid="587888"/>
                                        </p:tgtEl>
                                        <p:attrNameLst>
                                          <p:attrName>style.visibility</p:attrName>
                                        </p:attrNameLst>
                                      </p:cBhvr>
                                      <p:tavLst>
                                        <p:tav tm="0">
                                          <p:val>
                                            <p:strVal val="hidden"/>
                                          </p:val>
                                        </p:tav>
                                        <p:tav tm="50000">
                                          <p:val>
                                            <p:strVal val="visible"/>
                                          </p:val>
                                        </p:tav>
                                      </p:tavLst>
                                    </p:anim>
                                  </p:childTnLst>
                                </p:cTn>
                              </p:par>
                              <p:par>
                                <p:cTn id="9" presetID="35" presetClass="emph" presetSubtype="0" repeatCount="3000" fill="hold" grpId="0" nodeType="withEffect">
                                  <p:stCondLst>
                                    <p:cond delay="0"/>
                                  </p:stCondLst>
                                  <p:childTnLst>
                                    <p:anim calcmode="discrete" valueType="str">
                                      <p:cBhvr>
                                        <p:cTn id="10" dur="1000" fill="hold"/>
                                        <p:tgtEl>
                                          <p:spTgt spid="587887"/>
                                        </p:tgtEl>
                                        <p:attrNameLst>
                                          <p:attrName>style.visibility</p:attrName>
                                        </p:attrNameLst>
                                      </p:cBhvr>
                                      <p:tavLst>
                                        <p:tav tm="0">
                                          <p:val>
                                            <p:strVal val="hidden"/>
                                          </p:val>
                                        </p:tav>
                                        <p:tav tm="50000">
                                          <p:val>
                                            <p:strVal val="visible"/>
                                          </p:val>
                                        </p:tav>
                                      </p:tavLst>
                                    </p:anim>
                                  </p:childTnLst>
                                </p:cTn>
                              </p:par>
                              <p:par>
                                <p:cTn id="11" presetID="35" presetClass="emph" presetSubtype="0" repeatCount="3000" fill="hold" grpId="0" nodeType="withEffect">
                                  <p:stCondLst>
                                    <p:cond delay="0"/>
                                  </p:stCondLst>
                                  <p:childTnLst>
                                    <p:anim calcmode="discrete" valueType="str">
                                      <p:cBhvr>
                                        <p:cTn id="12" dur="1000" fill="hold"/>
                                        <p:tgtEl>
                                          <p:spTgt spid="58788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781" grpId="0"/>
      <p:bldP spid="587884" grpId="0"/>
      <p:bldP spid="587887" grpId="0"/>
      <p:bldP spid="58788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p:txBody>
          <a:bodyPr/>
          <a:lstStyle/>
          <a:p>
            <a:pPr algn="ctr"/>
            <a:r>
              <a:rPr lang="en-US" altLang="zh-CN"/>
              <a:t>OSPF </a:t>
            </a:r>
            <a:r>
              <a:rPr lang="zh-CN" altLang="en-US"/>
              <a:t>直接用 </a:t>
            </a:r>
            <a:r>
              <a:rPr lang="en-US" altLang="zh-CN"/>
              <a:t>IP </a:t>
            </a:r>
            <a:r>
              <a:rPr lang="zh-CN" altLang="en-US"/>
              <a:t>数据报传送 </a:t>
            </a:r>
          </a:p>
        </p:txBody>
      </p:sp>
      <p:sp>
        <p:nvSpPr>
          <p:cNvPr id="588803"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dirty="0">
                <a:solidFill>
                  <a:srgbClr val="FF0000"/>
                </a:solidFill>
              </a:rPr>
              <a:t>OSPF </a:t>
            </a:r>
            <a:r>
              <a:rPr lang="zh-CN" altLang="en-US" dirty="0">
                <a:solidFill>
                  <a:srgbClr val="FF0000"/>
                </a:solidFill>
              </a:rPr>
              <a:t>不用 </a:t>
            </a:r>
            <a:r>
              <a:rPr lang="en-US" altLang="zh-CN" dirty="0">
                <a:solidFill>
                  <a:srgbClr val="FF0000"/>
                </a:solidFill>
              </a:rPr>
              <a:t>UDP </a:t>
            </a:r>
            <a:r>
              <a:rPr lang="zh-CN" altLang="en-US" dirty="0">
                <a:solidFill>
                  <a:srgbClr val="FF0000"/>
                </a:solidFill>
              </a:rPr>
              <a:t>而是直接用 </a:t>
            </a:r>
            <a:r>
              <a:rPr lang="en-US" altLang="zh-CN" dirty="0">
                <a:solidFill>
                  <a:srgbClr val="FF0000"/>
                </a:solidFill>
              </a:rPr>
              <a:t>IP </a:t>
            </a:r>
            <a:r>
              <a:rPr lang="zh-CN" altLang="en-US" dirty="0">
                <a:solidFill>
                  <a:srgbClr val="FF0000"/>
                </a:solidFill>
              </a:rPr>
              <a:t>数据报传送。</a:t>
            </a:r>
          </a:p>
          <a:p>
            <a:r>
              <a:rPr lang="en-US" altLang="zh-CN" dirty="0"/>
              <a:t>OSPF </a:t>
            </a:r>
            <a:r>
              <a:rPr lang="zh-CN" altLang="en-US" dirty="0"/>
              <a:t>构成的数据报很短。这样做可减少路由信息的通信量。</a:t>
            </a:r>
          </a:p>
          <a:p>
            <a:r>
              <a:rPr lang="zh-CN" altLang="en-US" dirty="0"/>
              <a:t>数据报很短的另一好处是可以不必将长的数据报分片传送。</a:t>
            </a:r>
            <a:endParaRPr lang="en-US" altLang="zh-CN" dirty="0"/>
          </a:p>
          <a:p>
            <a:r>
              <a:rPr lang="zh-CN" altLang="en-US" dirty="0"/>
              <a:t>但分片传送的数据报只要丢失一个，就无法组装成原来的数据报，而整个数据报就必须重传。 </a:t>
            </a:r>
          </a:p>
        </p:txBody>
      </p:sp>
    </p:spTree>
    <p:extLst>
      <p:ext uri="{BB962C8B-B14F-4D97-AF65-F5344CB8AC3E}">
        <p14:creationId xmlns:p14="http://schemas.microsoft.com/office/powerpoint/2010/main" val="1363119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880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8803">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5888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0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lstStyle/>
          <a:p>
            <a:pPr algn="ctr"/>
            <a:r>
              <a:rPr lang="en-US" altLang="zh-CN" dirty="0"/>
              <a:t>OSPF </a:t>
            </a:r>
            <a:r>
              <a:rPr lang="zh-CN" altLang="en-US" dirty="0"/>
              <a:t>的其他特点 </a:t>
            </a:r>
          </a:p>
        </p:txBody>
      </p:sp>
      <p:sp>
        <p:nvSpPr>
          <p:cNvPr id="58982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sz="2600" dirty="0"/>
              <a:t>OSPF </a:t>
            </a:r>
            <a:r>
              <a:rPr lang="zh-CN" altLang="en-US" sz="2600" dirty="0"/>
              <a:t>对不同的链路可根据 </a:t>
            </a:r>
            <a:r>
              <a:rPr lang="en-US" altLang="zh-CN" sz="2600" dirty="0"/>
              <a:t>IP </a:t>
            </a:r>
            <a:r>
              <a:rPr lang="zh-CN" altLang="en-US" sz="2600" dirty="0"/>
              <a:t>分组的不同服务类型 </a:t>
            </a:r>
            <a:r>
              <a:rPr lang="en-US" altLang="zh-CN" sz="2600" dirty="0"/>
              <a:t>TOS </a:t>
            </a:r>
            <a:r>
              <a:rPr lang="zh-CN" altLang="en-US" sz="2600" dirty="0"/>
              <a:t>而设置成不同的代价。因此，</a:t>
            </a:r>
            <a:r>
              <a:rPr lang="en-US" altLang="zh-CN" sz="2600" dirty="0">
                <a:solidFill>
                  <a:srgbClr val="FF0000"/>
                </a:solidFill>
              </a:rPr>
              <a:t>OSPF </a:t>
            </a:r>
            <a:r>
              <a:rPr lang="zh-CN" altLang="en-US" sz="2600" dirty="0">
                <a:solidFill>
                  <a:srgbClr val="FF0000"/>
                </a:solidFill>
              </a:rPr>
              <a:t>对于不同类型的业务可计算出不同的路由。</a:t>
            </a:r>
          </a:p>
          <a:p>
            <a:r>
              <a:rPr lang="zh-CN" altLang="en-US" sz="2600" dirty="0"/>
              <a:t>如果到同一个目的网络有多条相同代价的路径，那么可以将通信量分配给这几条路径。这叫作</a:t>
            </a:r>
            <a:r>
              <a:rPr lang="zh-CN" altLang="en-US" sz="2600" dirty="0">
                <a:solidFill>
                  <a:srgbClr val="FF0000"/>
                </a:solidFill>
              </a:rPr>
              <a:t>多路径间的负载平衡。</a:t>
            </a:r>
          </a:p>
          <a:p>
            <a:r>
              <a:rPr lang="zh-CN" altLang="en-US" sz="2600" dirty="0"/>
              <a:t>所有在 </a:t>
            </a:r>
            <a:r>
              <a:rPr lang="en-US" altLang="zh-CN" sz="2600" dirty="0"/>
              <a:t>OSPF </a:t>
            </a:r>
            <a:r>
              <a:rPr lang="zh-CN" altLang="en-US" sz="2600" dirty="0"/>
              <a:t>路由器之间交换的分组都具有</a:t>
            </a:r>
            <a:r>
              <a:rPr lang="zh-CN" altLang="en-US" sz="2600" dirty="0">
                <a:solidFill>
                  <a:srgbClr val="FF0000"/>
                </a:solidFill>
              </a:rPr>
              <a:t>鉴别</a:t>
            </a:r>
            <a:r>
              <a:rPr lang="zh-CN" altLang="en-US" sz="2600" dirty="0"/>
              <a:t>的功能。</a:t>
            </a:r>
          </a:p>
          <a:p>
            <a:r>
              <a:rPr lang="zh-CN" altLang="en-US" sz="2600" dirty="0">
                <a:solidFill>
                  <a:srgbClr val="FF0000"/>
                </a:solidFill>
              </a:rPr>
              <a:t>支持可变长度的子网划分和无分类编址 </a:t>
            </a:r>
            <a:r>
              <a:rPr lang="en-US" altLang="zh-CN" sz="2600" dirty="0">
                <a:solidFill>
                  <a:srgbClr val="FF0000"/>
                </a:solidFill>
              </a:rPr>
              <a:t>CIDR</a:t>
            </a:r>
            <a:r>
              <a:rPr lang="zh-CN" altLang="en-US" sz="2600" dirty="0">
                <a:solidFill>
                  <a:srgbClr val="FF0000"/>
                </a:solidFill>
              </a:rPr>
              <a:t>。</a:t>
            </a:r>
          </a:p>
          <a:p>
            <a:r>
              <a:rPr lang="zh-CN" altLang="en-US" sz="2600" dirty="0"/>
              <a:t>每一个链路状态都带上一个 </a:t>
            </a:r>
            <a:r>
              <a:rPr lang="en-US" altLang="zh-CN" sz="2600" dirty="0"/>
              <a:t>32 </a:t>
            </a:r>
            <a:r>
              <a:rPr lang="zh-CN" altLang="en-US" sz="2600" dirty="0"/>
              <a:t>位的序号，序号越大状态就越新。</a:t>
            </a:r>
          </a:p>
        </p:txBody>
      </p:sp>
    </p:spTree>
    <p:extLst>
      <p:ext uri="{BB962C8B-B14F-4D97-AF65-F5344CB8AC3E}">
        <p14:creationId xmlns:p14="http://schemas.microsoft.com/office/powerpoint/2010/main" val="25239622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982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982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982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98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2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95" name="AutoShape 47"/>
          <p:cNvSpPr>
            <a:spLocks noChangeArrowheads="1"/>
          </p:cNvSpPr>
          <p:nvPr/>
        </p:nvSpPr>
        <p:spPr bwMode="auto">
          <a:xfrm>
            <a:off x="1670590" y="5322751"/>
            <a:ext cx="758429" cy="227013"/>
          </a:xfrm>
          <a:prstGeom prst="leftArrow">
            <a:avLst>
              <a:gd name="adj1" fmla="val 50000"/>
              <a:gd name="adj2" fmla="val 77098"/>
            </a:avLst>
          </a:prstGeom>
          <a:solidFill>
            <a:srgbClr val="C00000"/>
          </a:solidFill>
          <a:ln w="9525">
            <a:solidFill>
              <a:srgbClr val="C00000"/>
            </a:solidFill>
            <a:miter lim="800000"/>
            <a:headEnd/>
            <a:tailEnd/>
          </a:ln>
          <a:effectLst/>
        </p:spPr>
        <p:txBody>
          <a:bodyPr wrap="none" anchor="ctr"/>
          <a:lstStyle/>
          <a:p>
            <a:endParaRPr lang="zh-CN" altLang="en-US" b="1">
              <a:solidFill>
                <a:srgbClr val="0000CC"/>
              </a:solidFill>
              <a:latin typeface="+mn-lt"/>
              <a:ea typeface="黑体" pitchFamily="2" charset="-122"/>
            </a:endParaRPr>
          </a:p>
        </p:txBody>
      </p:sp>
      <p:sp>
        <p:nvSpPr>
          <p:cNvPr id="590850" name="Line 2"/>
          <p:cNvSpPr>
            <a:spLocks noChangeShapeType="1"/>
          </p:cNvSpPr>
          <p:nvPr/>
        </p:nvSpPr>
        <p:spPr bwMode="auto">
          <a:xfrm>
            <a:off x="2348188" y="6043475"/>
            <a:ext cx="6213608"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0851" name="Text Box 3"/>
          <p:cNvSpPr txBox="1">
            <a:spLocks noChangeArrowheads="1"/>
          </p:cNvSpPr>
          <p:nvPr/>
        </p:nvSpPr>
        <p:spPr bwMode="auto">
          <a:xfrm>
            <a:off x="4769655" y="5789476"/>
            <a:ext cx="1266885"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IP </a:t>
            </a:r>
            <a:r>
              <a:rPr kumimoji="1" lang="zh-CN" altLang="en-US" sz="2000" b="1">
                <a:solidFill>
                  <a:srgbClr val="0000CC"/>
                </a:solidFill>
                <a:latin typeface="+mn-lt"/>
                <a:ea typeface="黑体" pitchFamily="2" charset="-122"/>
              </a:rPr>
              <a:t>数据报</a:t>
            </a:r>
          </a:p>
        </p:txBody>
      </p:sp>
      <p:sp>
        <p:nvSpPr>
          <p:cNvPr id="590852" name="Rectangle 4"/>
          <p:cNvSpPr>
            <a:spLocks noGrp="1" noChangeArrowheads="1"/>
          </p:cNvSpPr>
          <p:nvPr>
            <p:ph type="title" idx="4294967295"/>
          </p:nvPr>
        </p:nvSpPr>
        <p:spPr>
          <a:xfrm>
            <a:off x="560512" y="44624"/>
            <a:ext cx="9066212" cy="792162"/>
          </a:xfrm>
        </p:spPr>
        <p:txBody>
          <a:bodyPr/>
          <a:lstStyle/>
          <a:p>
            <a:pPr algn="ctr"/>
            <a:r>
              <a:rPr lang="en-US" altLang="zh-CN" dirty="0"/>
              <a:t>OSPF </a:t>
            </a:r>
            <a:r>
              <a:rPr lang="zh-CN" altLang="en-US" dirty="0"/>
              <a:t>分组 </a:t>
            </a:r>
          </a:p>
        </p:txBody>
      </p:sp>
      <p:sp>
        <p:nvSpPr>
          <p:cNvPr id="590853" name="Freeform 5"/>
          <p:cNvSpPr>
            <a:spLocks/>
          </p:cNvSpPr>
          <p:nvPr/>
        </p:nvSpPr>
        <p:spPr bwMode="auto">
          <a:xfrm>
            <a:off x="796937" y="3556672"/>
            <a:ext cx="8769218" cy="591032"/>
          </a:xfrm>
          <a:custGeom>
            <a:avLst/>
            <a:gdLst>
              <a:gd name="T0" fmla="*/ 48 w 4608"/>
              <a:gd name="T1" fmla="*/ 0 h 576"/>
              <a:gd name="T2" fmla="*/ 4608 w 4608"/>
              <a:gd name="T3" fmla="*/ 0 h 576"/>
              <a:gd name="T4" fmla="*/ 2208 w 4608"/>
              <a:gd name="T5" fmla="*/ 576 h 576"/>
              <a:gd name="T6" fmla="*/ 1152 w 4608"/>
              <a:gd name="T7" fmla="*/ 576 h 576"/>
              <a:gd name="T8" fmla="*/ 0 w 4608"/>
              <a:gd name="T9" fmla="*/ 0 h 576"/>
            </a:gdLst>
            <a:ahLst/>
            <a:cxnLst>
              <a:cxn ang="0">
                <a:pos x="T0" y="T1"/>
              </a:cxn>
              <a:cxn ang="0">
                <a:pos x="T2" y="T3"/>
              </a:cxn>
              <a:cxn ang="0">
                <a:pos x="T4" y="T5"/>
              </a:cxn>
              <a:cxn ang="0">
                <a:pos x="T6" y="T7"/>
              </a:cxn>
              <a:cxn ang="0">
                <a:pos x="T8" y="T9"/>
              </a:cxn>
            </a:cxnLst>
            <a:rect l="0" t="0" r="r" b="b"/>
            <a:pathLst>
              <a:path w="4608" h="576">
                <a:moveTo>
                  <a:pt x="48" y="0"/>
                </a:moveTo>
                <a:lnTo>
                  <a:pt x="4608" y="0"/>
                </a:lnTo>
                <a:lnTo>
                  <a:pt x="2208" y="576"/>
                </a:lnTo>
                <a:lnTo>
                  <a:pt x="1152" y="576"/>
                </a:lnTo>
                <a:lnTo>
                  <a:pt x="0" y="0"/>
                </a:lnTo>
              </a:path>
            </a:pathLst>
          </a:custGeom>
          <a:gradFill rotWithShape="1">
            <a:gsLst>
              <a:gs pos="0">
                <a:srgbClr val="CCECFF">
                  <a:gamma/>
                  <a:shade val="60784"/>
                  <a:invGamma/>
                </a:srgbClr>
              </a:gs>
              <a:gs pos="100000">
                <a:srgbClr val="CCEC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90854" name="Freeform 6"/>
          <p:cNvSpPr>
            <a:spLocks/>
          </p:cNvSpPr>
          <p:nvPr/>
        </p:nvSpPr>
        <p:spPr bwMode="auto">
          <a:xfrm>
            <a:off x="3036105" y="4750955"/>
            <a:ext cx="6165454" cy="408284"/>
          </a:xfrm>
          <a:custGeom>
            <a:avLst/>
            <a:gdLst>
              <a:gd name="T0" fmla="*/ 0 w 3240"/>
              <a:gd name="T1" fmla="*/ 0 h 369"/>
              <a:gd name="T2" fmla="*/ 564 w 3240"/>
              <a:gd name="T3" fmla="*/ 369 h 369"/>
              <a:gd name="T4" fmla="*/ 2922 w 3240"/>
              <a:gd name="T5" fmla="*/ 363 h 369"/>
              <a:gd name="T6" fmla="*/ 3240 w 3240"/>
              <a:gd name="T7" fmla="*/ 9 h 369"/>
              <a:gd name="T8" fmla="*/ 0 w 3240"/>
              <a:gd name="T9" fmla="*/ 3 h 369"/>
            </a:gdLst>
            <a:ahLst/>
            <a:cxnLst>
              <a:cxn ang="0">
                <a:pos x="T0" y="T1"/>
              </a:cxn>
              <a:cxn ang="0">
                <a:pos x="T2" y="T3"/>
              </a:cxn>
              <a:cxn ang="0">
                <a:pos x="T4" y="T5"/>
              </a:cxn>
              <a:cxn ang="0">
                <a:pos x="T6" y="T7"/>
              </a:cxn>
              <a:cxn ang="0">
                <a:pos x="T8" y="T9"/>
              </a:cxn>
            </a:cxnLst>
            <a:rect l="0" t="0" r="r" b="b"/>
            <a:pathLst>
              <a:path w="3240" h="369">
                <a:moveTo>
                  <a:pt x="0" y="0"/>
                </a:moveTo>
                <a:lnTo>
                  <a:pt x="564" y="369"/>
                </a:lnTo>
                <a:lnTo>
                  <a:pt x="2922" y="363"/>
                </a:lnTo>
                <a:lnTo>
                  <a:pt x="3240" y="9"/>
                </a:lnTo>
                <a:lnTo>
                  <a:pt x="0" y="3"/>
                </a:lnTo>
              </a:path>
            </a:pathLst>
          </a:custGeom>
          <a:gradFill rotWithShape="1">
            <a:gsLst>
              <a:gs pos="0">
                <a:srgbClr val="FFCCFF">
                  <a:gamma/>
                  <a:shade val="72549"/>
                  <a:invGamma/>
                </a:srgbClr>
              </a:gs>
              <a:gs pos="100000">
                <a:srgbClr val="FFCC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90855" name="Rectangle 7"/>
          <p:cNvSpPr>
            <a:spLocks noChangeArrowheads="1"/>
          </p:cNvSpPr>
          <p:nvPr/>
        </p:nvSpPr>
        <p:spPr bwMode="auto">
          <a:xfrm>
            <a:off x="2348188" y="5159238"/>
            <a:ext cx="6213608" cy="590550"/>
          </a:xfrm>
          <a:prstGeom prst="rect">
            <a:avLst/>
          </a:prstGeom>
          <a:solidFill>
            <a:schemeClr val="bg1"/>
          </a:solidFill>
          <a:ln w="19050">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590856" name="Rectangle 8"/>
          <p:cNvSpPr>
            <a:spLocks noChangeArrowheads="1"/>
          </p:cNvSpPr>
          <p:nvPr/>
        </p:nvSpPr>
        <p:spPr bwMode="auto">
          <a:xfrm>
            <a:off x="4093778" y="5176700"/>
            <a:ext cx="4459419" cy="579438"/>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0857" name="Line 9"/>
          <p:cNvSpPr>
            <a:spLocks noChangeShapeType="1"/>
          </p:cNvSpPr>
          <p:nvPr/>
        </p:nvSpPr>
        <p:spPr bwMode="auto">
          <a:xfrm>
            <a:off x="4085178" y="5159238"/>
            <a:ext cx="0" cy="590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0858" name="Text Box 10"/>
          <p:cNvSpPr txBox="1">
            <a:spLocks noChangeArrowheads="1"/>
          </p:cNvSpPr>
          <p:nvPr/>
        </p:nvSpPr>
        <p:spPr bwMode="auto">
          <a:xfrm>
            <a:off x="2301754" y="5263184"/>
            <a:ext cx="17347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IP</a:t>
            </a:r>
            <a:r>
              <a:rPr kumimoji="1" lang="zh-CN" altLang="zh-CN" sz="2000" b="1">
                <a:solidFill>
                  <a:srgbClr val="0000CC"/>
                </a:solidFill>
                <a:latin typeface="+mn-lt"/>
                <a:ea typeface="黑体" pitchFamily="2" charset="-122"/>
              </a:rPr>
              <a:t>数据报首部</a:t>
            </a:r>
            <a:endParaRPr kumimoji="1" lang="zh-CN" altLang="en-US" sz="2000" b="1">
              <a:solidFill>
                <a:srgbClr val="0000CC"/>
              </a:solidFill>
              <a:latin typeface="+mn-lt"/>
              <a:ea typeface="黑体" pitchFamily="2" charset="-122"/>
            </a:endParaRPr>
          </a:p>
        </p:txBody>
      </p:sp>
      <p:sp>
        <p:nvSpPr>
          <p:cNvPr id="590859" name="Text Box 11"/>
          <p:cNvSpPr txBox="1">
            <a:spLocks noChangeArrowheads="1"/>
          </p:cNvSpPr>
          <p:nvPr/>
        </p:nvSpPr>
        <p:spPr bwMode="auto">
          <a:xfrm>
            <a:off x="5350944" y="5261598"/>
            <a:ext cx="14702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OSPF </a:t>
            </a:r>
            <a:r>
              <a:rPr kumimoji="1" lang="zh-CN" altLang="en-US" sz="2000" b="1">
                <a:solidFill>
                  <a:srgbClr val="0000CC"/>
                </a:solidFill>
                <a:latin typeface="+mn-lt"/>
                <a:ea typeface="黑体" pitchFamily="2" charset="-122"/>
              </a:rPr>
              <a:t>分组</a:t>
            </a:r>
          </a:p>
        </p:txBody>
      </p:sp>
      <p:sp>
        <p:nvSpPr>
          <p:cNvPr id="590860" name="Rectangle 12"/>
          <p:cNvSpPr>
            <a:spLocks noChangeArrowheads="1"/>
          </p:cNvSpPr>
          <p:nvPr/>
        </p:nvSpPr>
        <p:spPr bwMode="auto">
          <a:xfrm>
            <a:off x="2989671" y="4147703"/>
            <a:ext cx="6211888" cy="590550"/>
          </a:xfrm>
          <a:prstGeom prst="rect">
            <a:avLst/>
          </a:prstGeom>
          <a:solidFill>
            <a:srgbClr val="CCECFF"/>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590861" name="Line 13"/>
          <p:cNvSpPr>
            <a:spLocks noChangeShapeType="1"/>
          </p:cNvSpPr>
          <p:nvPr/>
        </p:nvSpPr>
        <p:spPr bwMode="auto">
          <a:xfrm>
            <a:off x="8561796" y="5749789"/>
            <a:ext cx="0" cy="3698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0862" name="Rectangle 14"/>
          <p:cNvSpPr>
            <a:spLocks noChangeArrowheads="1"/>
          </p:cNvSpPr>
          <p:nvPr/>
        </p:nvSpPr>
        <p:spPr bwMode="auto">
          <a:xfrm>
            <a:off x="5010426" y="4176278"/>
            <a:ext cx="4182533" cy="5588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0863" name="Line 15"/>
          <p:cNvSpPr>
            <a:spLocks noChangeShapeType="1"/>
          </p:cNvSpPr>
          <p:nvPr/>
        </p:nvSpPr>
        <p:spPr bwMode="auto">
          <a:xfrm>
            <a:off x="5000107" y="4147703"/>
            <a:ext cx="0" cy="590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0864" name="Text Box 16"/>
          <p:cNvSpPr txBox="1">
            <a:spLocks noChangeArrowheads="1"/>
          </p:cNvSpPr>
          <p:nvPr/>
        </p:nvSpPr>
        <p:spPr bwMode="auto">
          <a:xfrm>
            <a:off x="2917440" y="4233429"/>
            <a:ext cx="19864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OSPF </a:t>
            </a:r>
            <a:r>
              <a:rPr kumimoji="1" lang="zh-CN" altLang="en-US" sz="2000" b="1">
                <a:solidFill>
                  <a:srgbClr val="0000CC"/>
                </a:solidFill>
                <a:latin typeface="+mn-lt"/>
                <a:ea typeface="黑体" pitchFamily="2" charset="-122"/>
              </a:rPr>
              <a:t>分组首部</a:t>
            </a:r>
          </a:p>
        </p:txBody>
      </p:sp>
      <p:sp>
        <p:nvSpPr>
          <p:cNvPr id="590865" name="Text Box 17"/>
          <p:cNvSpPr txBox="1">
            <a:spLocks noChangeArrowheads="1"/>
          </p:cNvSpPr>
          <p:nvPr/>
        </p:nvSpPr>
        <p:spPr bwMode="auto">
          <a:xfrm>
            <a:off x="5180686" y="4233429"/>
            <a:ext cx="36567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类型 </a:t>
            </a:r>
            <a:r>
              <a:rPr kumimoji="1" lang="en-US" altLang="zh-CN" sz="2000" b="1">
                <a:solidFill>
                  <a:srgbClr val="0000CC"/>
                </a:solidFill>
                <a:latin typeface="+mn-lt"/>
                <a:ea typeface="黑体" pitchFamily="2" charset="-122"/>
              </a:rPr>
              <a:t>1 </a:t>
            </a:r>
            <a:r>
              <a:rPr kumimoji="1" lang="zh-CN" altLang="en-US" sz="2000" b="1">
                <a:solidFill>
                  <a:srgbClr val="0000CC"/>
                </a:solidFill>
                <a:latin typeface="+mn-lt"/>
                <a:ea typeface="黑体" pitchFamily="2" charset="-122"/>
              </a:rPr>
              <a:t>至类型 </a:t>
            </a:r>
            <a:r>
              <a:rPr kumimoji="1" lang="en-US" altLang="zh-CN" sz="2000" b="1">
                <a:solidFill>
                  <a:srgbClr val="0000CC"/>
                </a:solidFill>
                <a:latin typeface="+mn-lt"/>
                <a:ea typeface="黑体" pitchFamily="2" charset="-122"/>
              </a:rPr>
              <a:t>5 </a:t>
            </a:r>
            <a:r>
              <a:rPr kumimoji="1" lang="zh-CN" altLang="en-US" sz="2000" b="1">
                <a:solidFill>
                  <a:srgbClr val="0000CC"/>
                </a:solidFill>
                <a:latin typeface="+mn-lt"/>
                <a:ea typeface="黑体" pitchFamily="2" charset="-122"/>
              </a:rPr>
              <a:t>的 </a:t>
            </a:r>
            <a:r>
              <a:rPr kumimoji="1" lang="en-US" altLang="zh-CN" sz="2000" b="1">
                <a:solidFill>
                  <a:srgbClr val="0000CC"/>
                </a:solidFill>
                <a:latin typeface="+mn-lt"/>
                <a:ea typeface="黑体" pitchFamily="2" charset="-122"/>
              </a:rPr>
              <a:t>OSPF </a:t>
            </a:r>
            <a:r>
              <a:rPr kumimoji="1" lang="zh-CN" altLang="en-US" sz="2000" b="1">
                <a:solidFill>
                  <a:srgbClr val="0000CC"/>
                </a:solidFill>
                <a:latin typeface="+mn-lt"/>
                <a:ea typeface="黑体" pitchFamily="2" charset="-122"/>
              </a:rPr>
              <a:t>分组</a:t>
            </a:r>
          </a:p>
        </p:txBody>
      </p:sp>
      <p:sp>
        <p:nvSpPr>
          <p:cNvPr id="590866" name="Line 18"/>
          <p:cNvSpPr>
            <a:spLocks noChangeShapeType="1"/>
          </p:cNvSpPr>
          <p:nvPr/>
        </p:nvSpPr>
        <p:spPr bwMode="auto">
          <a:xfrm>
            <a:off x="2348188" y="5822813"/>
            <a:ext cx="0" cy="2968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0867" name="Line 19"/>
          <p:cNvSpPr>
            <a:spLocks noChangeShapeType="1"/>
          </p:cNvSpPr>
          <p:nvPr/>
        </p:nvSpPr>
        <p:spPr bwMode="auto">
          <a:xfrm>
            <a:off x="2989671" y="3817504"/>
            <a:ext cx="0" cy="295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0868" name="Line 20"/>
          <p:cNvSpPr>
            <a:spLocks noChangeShapeType="1"/>
          </p:cNvSpPr>
          <p:nvPr/>
        </p:nvSpPr>
        <p:spPr bwMode="auto">
          <a:xfrm>
            <a:off x="5000107" y="3817504"/>
            <a:ext cx="0" cy="295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0869" name="Line 21"/>
          <p:cNvSpPr>
            <a:spLocks noChangeShapeType="1"/>
          </p:cNvSpPr>
          <p:nvPr/>
        </p:nvSpPr>
        <p:spPr bwMode="auto">
          <a:xfrm flipV="1">
            <a:off x="4449774" y="3958791"/>
            <a:ext cx="543454" cy="0"/>
          </a:xfrm>
          <a:prstGeom prst="line">
            <a:avLst/>
          </a:prstGeom>
          <a:noFill/>
          <a:ln w="9525">
            <a:solidFill>
              <a:schemeClr val="tx1"/>
            </a:solidFill>
            <a:round/>
            <a:headEnd type="none" w="sm" len="lg"/>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0870" name="Text Box 22"/>
          <p:cNvSpPr txBox="1">
            <a:spLocks noChangeArrowheads="1"/>
          </p:cNvSpPr>
          <p:nvPr/>
        </p:nvSpPr>
        <p:spPr bwMode="auto">
          <a:xfrm>
            <a:off x="3445416" y="3719078"/>
            <a:ext cx="1090363" cy="400110"/>
          </a:xfrm>
          <a:prstGeom prst="rect">
            <a:avLst/>
          </a:prstGeom>
          <a:noFill/>
          <a:ln>
            <a:noFill/>
          </a:ln>
          <a:effectLst/>
          <a:extLst>
            <a:ext uri="{909E8E84-426E-40DD-AFC4-6F175D3DCCD1}">
              <a14:hiddenFill xmlns:a14="http://schemas.microsoft.com/office/drawing/2010/main">
                <a:gradFill rotWithShape="0">
                  <a:gsLst>
                    <a:gs pos="0">
                      <a:srgbClr val="EAEAEA">
                        <a:gamma/>
                        <a:tint val="69804"/>
                        <a:invGamma/>
                      </a:srgbClr>
                    </a:gs>
                    <a:gs pos="100000">
                      <a:srgbClr val="EAEAEA"/>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24 </a:t>
            </a:r>
            <a:r>
              <a:rPr kumimoji="1" lang="zh-CN" altLang="en-US" sz="2000" b="1">
                <a:solidFill>
                  <a:srgbClr val="0000CC"/>
                </a:solidFill>
                <a:latin typeface="+mn-lt"/>
                <a:ea typeface="黑体" pitchFamily="2" charset="-122"/>
              </a:rPr>
              <a:t>字节</a:t>
            </a:r>
          </a:p>
        </p:txBody>
      </p:sp>
      <p:sp>
        <p:nvSpPr>
          <p:cNvPr id="590871" name="Rectangle 23"/>
          <p:cNvSpPr>
            <a:spLocks noChangeArrowheads="1"/>
          </p:cNvSpPr>
          <p:nvPr/>
        </p:nvSpPr>
        <p:spPr bwMode="auto">
          <a:xfrm>
            <a:off x="814134" y="1324646"/>
            <a:ext cx="8752020" cy="2232025"/>
          </a:xfrm>
          <a:prstGeom prst="rect">
            <a:avLst/>
          </a:prstGeom>
          <a:solidFill>
            <a:srgbClr val="CCECFF"/>
          </a:solidFill>
          <a:ln w="952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590872" name="Line 24"/>
          <p:cNvSpPr>
            <a:spLocks noChangeShapeType="1"/>
          </p:cNvSpPr>
          <p:nvPr/>
        </p:nvSpPr>
        <p:spPr bwMode="auto">
          <a:xfrm>
            <a:off x="805536" y="1708820"/>
            <a:ext cx="876749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0873" name="Line 25"/>
          <p:cNvSpPr>
            <a:spLocks noChangeShapeType="1"/>
          </p:cNvSpPr>
          <p:nvPr/>
        </p:nvSpPr>
        <p:spPr bwMode="auto">
          <a:xfrm>
            <a:off x="805536" y="2077120"/>
            <a:ext cx="876749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0874" name="Line 26"/>
          <p:cNvSpPr>
            <a:spLocks noChangeShapeType="1"/>
          </p:cNvSpPr>
          <p:nvPr/>
        </p:nvSpPr>
        <p:spPr bwMode="auto">
          <a:xfrm>
            <a:off x="805536" y="2448595"/>
            <a:ext cx="876749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0875" name="Line 27"/>
          <p:cNvSpPr>
            <a:spLocks noChangeShapeType="1"/>
          </p:cNvSpPr>
          <p:nvPr/>
        </p:nvSpPr>
        <p:spPr bwMode="auto">
          <a:xfrm>
            <a:off x="805536" y="2816895"/>
            <a:ext cx="876749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0876" name="Line 28"/>
          <p:cNvSpPr>
            <a:spLocks noChangeShapeType="1"/>
          </p:cNvSpPr>
          <p:nvPr/>
        </p:nvSpPr>
        <p:spPr bwMode="auto">
          <a:xfrm>
            <a:off x="805536" y="3188370"/>
            <a:ext cx="876749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0877" name="Line 29"/>
          <p:cNvSpPr>
            <a:spLocks noChangeShapeType="1"/>
          </p:cNvSpPr>
          <p:nvPr/>
        </p:nvSpPr>
        <p:spPr bwMode="auto">
          <a:xfrm>
            <a:off x="2989671" y="1330996"/>
            <a:ext cx="0" cy="3778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0878" name="Line 30"/>
          <p:cNvSpPr>
            <a:spLocks noChangeShapeType="1"/>
          </p:cNvSpPr>
          <p:nvPr/>
        </p:nvSpPr>
        <p:spPr bwMode="auto">
          <a:xfrm>
            <a:off x="5175526" y="1330996"/>
            <a:ext cx="6879" cy="3778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0879" name="Rectangle 31"/>
          <p:cNvSpPr>
            <a:spLocks noChangeArrowheads="1"/>
          </p:cNvSpPr>
          <p:nvPr/>
        </p:nvSpPr>
        <p:spPr bwMode="auto">
          <a:xfrm>
            <a:off x="752222" y="924595"/>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0</a:t>
            </a:r>
          </a:p>
        </p:txBody>
      </p:sp>
      <p:sp>
        <p:nvSpPr>
          <p:cNvPr id="590880" name="Rectangle 32"/>
          <p:cNvSpPr>
            <a:spLocks noChangeArrowheads="1"/>
          </p:cNvSpPr>
          <p:nvPr/>
        </p:nvSpPr>
        <p:spPr bwMode="auto">
          <a:xfrm>
            <a:off x="2898522" y="924595"/>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8</a:t>
            </a:r>
          </a:p>
        </p:txBody>
      </p:sp>
      <p:sp>
        <p:nvSpPr>
          <p:cNvPr id="590881" name="Rectangle 33"/>
          <p:cNvSpPr>
            <a:spLocks noChangeArrowheads="1"/>
          </p:cNvSpPr>
          <p:nvPr/>
        </p:nvSpPr>
        <p:spPr bwMode="auto">
          <a:xfrm>
            <a:off x="5067179" y="924595"/>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16</a:t>
            </a:r>
          </a:p>
        </p:txBody>
      </p:sp>
      <p:sp>
        <p:nvSpPr>
          <p:cNvPr id="590882" name="Rectangle 34"/>
          <p:cNvSpPr>
            <a:spLocks noChangeArrowheads="1"/>
          </p:cNvSpPr>
          <p:nvPr/>
        </p:nvSpPr>
        <p:spPr bwMode="auto">
          <a:xfrm>
            <a:off x="9165442" y="924595"/>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31</a:t>
            </a:r>
          </a:p>
        </p:txBody>
      </p:sp>
      <p:sp>
        <p:nvSpPr>
          <p:cNvPr id="590883" name="Rectangle 35"/>
          <p:cNvSpPr>
            <a:spLocks noChangeArrowheads="1"/>
          </p:cNvSpPr>
          <p:nvPr/>
        </p:nvSpPr>
        <p:spPr bwMode="auto">
          <a:xfrm>
            <a:off x="1433260" y="1323058"/>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版    本</a:t>
            </a:r>
          </a:p>
        </p:txBody>
      </p:sp>
      <p:sp>
        <p:nvSpPr>
          <p:cNvPr id="590884" name="Rectangle 36"/>
          <p:cNvSpPr>
            <a:spLocks noChangeArrowheads="1"/>
          </p:cNvSpPr>
          <p:nvPr/>
        </p:nvSpPr>
        <p:spPr bwMode="auto">
          <a:xfrm>
            <a:off x="3538285" y="1726283"/>
            <a:ext cx="31418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路    由    器    标    识    符</a:t>
            </a:r>
          </a:p>
        </p:txBody>
      </p:sp>
      <p:sp>
        <p:nvSpPr>
          <p:cNvPr id="590885" name="Rectangle 37"/>
          <p:cNvSpPr>
            <a:spLocks noChangeArrowheads="1"/>
          </p:cNvSpPr>
          <p:nvPr/>
        </p:nvSpPr>
        <p:spPr bwMode="auto">
          <a:xfrm>
            <a:off x="3662110" y="1323058"/>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类    型</a:t>
            </a:r>
          </a:p>
        </p:txBody>
      </p:sp>
      <p:sp>
        <p:nvSpPr>
          <p:cNvPr id="590886" name="Rectangle 38"/>
          <p:cNvSpPr>
            <a:spLocks noChangeArrowheads="1"/>
          </p:cNvSpPr>
          <p:nvPr/>
        </p:nvSpPr>
        <p:spPr bwMode="auto">
          <a:xfrm>
            <a:off x="6310589" y="1323058"/>
            <a:ext cx="206146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分    组    长    度</a:t>
            </a:r>
          </a:p>
        </p:txBody>
      </p:sp>
      <p:sp>
        <p:nvSpPr>
          <p:cNvPr id="590887" name="Rectangle 39"/>
          <p:cNvSpPr>
            <a:spLocks noChangeArrowheads="1"/>
          </p:cNvSpPr>
          <p:nvPr/>
        </p:nvSpPr>
        <p:spPr bwMode="auto">
          <a:xfrm>
            <a:off x="2270799" y="2466058"/>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检   验   和</a:t>
            </a:r>
          </a:p>
        </p:txBody>
      </p:sp>
      <p:sp>
        <p:nvSpPr>
          <p:cNvPr id="590888" name="Rectangle 40"/>
          <p:cNvSpPr>
            <a:spLocks noChangeArrowheads="1"/>
          </p:cNvSpPr>
          <p:nvPr/>
        </p:nvSpPr>
        <p:spPr bwMode="auto">
          <a:xfrm>
            <a:off x="4417098" y="2818483"/>
            <a:ext cx="154529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鉴            别</a:t>
            </a:r>
          </a:p>
        </p:txBody>
      </p:sp>
      <p:sp>
        <p:nvSpPr>
          <p:cNvPr id="590889" name="Rectangle 41"/>
          <p:cNvSpPr>
            <a:spLocks noChangeArrowheads="1"/>
          </p:cNvSpPr>
          <p:nvPr/>
        </p:nvSpPr>
        <p:spPr bwMode="auto">
          <a:xfrm>
            <a:off x="184691" y="908720"/>
            <a:ext cx="43922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位</a:t>
            </a:r>
          </a:p>
        </p:txBody>
      </p:sp>
      <p:sp>
        <p:nvSpPr>
          <p:cNvPr id="590890" name="Rectangle 42"/>
          <p:cNvSpPr>
            <a:spLocks noChangeArrowheads="1"/>
          </p:cNvSpPr>
          <p:nvPr/>
        </p:nvSpPr>
        <p:spPr bwMode="auto">
          <a:xfrm>
            <a:off x="4417098" y="3188371"/>
            <a:ext cx="154529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鉴            别</a:t>
            </a:r>
          </a:p>
        </p:txBody>
      </p:sp>
      <p:sp>
        <p:nvSpPr>
          <p:cNvPr id="590891" name="Rectangle 43"/>
          <p:cNvSpPr>
            <a:spLocks noChangeArrowheads="1"/>
          </p:cNvSpPr>
          <p:nvPr/>
        </p:nvSpPr>
        <p:spPr bwMode="auto">
          <a:xfrm>
            <a:off x="3870205" y="2094583"/>
            <a:ext cx="260167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区    域    标    识    符</a:t>
            </a:r>
          </a:p>
        </p:txBody>
      </p:sp>
      <p:sp>
        <p:nvSpPr>
          <p:cNvPr id="590892" name="Rectangle 44"/>
          <p:cNvSpPr>
            <a:spLocks noChangeArrowheads="1"/>
          </p:cNvSpPr>
          <p:nvPr/>
        </p:nvSpPr>
        <p:spPr bwMode="auto">
          <a:xfrm>
            <a:off x="6334666" y="2466058"/>
            <a:ext cx="206146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鉴    别    类    型</a:t>
            </a:r>
          </a:p>
        </p:txBody>
      </p:sp>
      <p:sp>
        <p:nvSpPr>
          <p:cNvPr id="590893" name="Line 45"/>
          <p:cNvSpPr>
            <a:spLocks noChangeShapeType="1"/>
          </p:cNvSpPr>
          <p:nvPr/>
        </p:nvSpPr>
        <p:spPr bwMode="auto">
          <a:xfrm flipH="1">
            <a:off x="5187564" y="2466058"/>
            <a:ext cx="2579" cy="3508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0894" name="Line 46"/>
          <p:cNvSpPr>
            <a:spLocks noChangeShapeType="1"/>
          </p:cNvSpPr>
          <p:nvPr/>
        </p:nvSpPr>
        <p:spPr bwMode="auto">
          <a:xfrm flipH="1" flipV="1">
            <a:off x="2989671" y="3969903"/>
            <a:ext cx="541734" cy="1588"/>
          </a:xfrm>
          <a:prstGeom prst="line">
            <a:avLst/>
          </a:prstGeom>
          <a:noFill/>
          <a:ln w="9525">
            <a:solidFill>
              <a:schemeClr val="tx1"/>
            </a:solidFill>
            <a:round/>
            <a:headEnd type="none" w="sm" len="lg"/>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 name="矩形 1"/>
          <p:cNvSpPr/>
          <p:nvPr/>
        </p:nvSpPr>
        <p:spPr>
          <a:xfrm>
            <a:off x="2783294" y="6189586"/>
            <a:ext cx="5409242" cy="461665"/>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400" b="1" dirty="0">
                <a:latin typeface="+mn-lt"/>
                <a:ea typeface="黑体" pitchFamily="2" charset="-122"/>
              </a:rPr>
              <a:t>OSPF </a:t>
            </a:r>
            <a:r>
              <a:rPr lang="zh-CN" altLang="zh-CN" sz="2400" b="1" dirty="0">
                <a:latin typeface="+mn-lt"/>
                <a:ea typeface="黑体" pitchFamily="2" charset="-122"/>
              </a:rPr>
              <a:t>分组用</a:t>
            </a:r>
            <a:r>
              <a:rPr lang="en-US" altLang="zh-CN" sz="2400" b="1" dirty="0">
                <a:latin typeface="+mn-lt"/>
                <a:ea typeface="黑体" pitchFamily="2" charset="-122"/>
              </a:rPr>
              <a:t> IP </a:t>
            </a:r>
            <a:r>
              <a:rPr lang="zh-CN" altLang="zh-CN" sz="2400" b="1" dirty="0">
                <a:latin typeface="+mn-lt"/>
                <a:ea typeface="黑体" pitchFamily="2" charset="-122"/>
              </a:rPr>
              <a:t>数据报传送</a:t>
            </a:r>
            <a:endParaRPr lang="zh-CN" altLang="en-US" sz="2400" b="1" dirty="0">
              <a:latin typeface="+mn-lt"/>
              <a:ea typeface="黑体" pitchFamily="2" charset="-122"/>
            </a:endParaRPr>
          </a:p>
        </p:txBody>
      </p:sp>
    </p:spTree>
    <p:extLst>
      <p:ext uri="{BB962C8B-B14F-4D97-AF65-F5344CB8AC3E}">
        <p14:creationId xmlns:p14="http://schemas.microsoft.com/office/powerpoint/2010/main" val="5960533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p:txBody>
          <a:bodyPr/>
          <a:lstStyle/>
          <a:p>
            <a:r>
              <a:rPr lang="en-US" altLang="zh-CN" dirty="0"/>
              <a:t>2. OSPF </a:t>
            </a:r>
            <a:r>
              <a:rPr lang="zh-CN" altLang="en-US" dirty="0"/>
              <a:t>的五种分组类型 </a:t>
            </a:r>
          </a:p>
        </p:txBody>
      </p:sp>
      <p:sp>
        <p:nvSpPr>
          <p:cNvPr id="591875" name="Rectangle 3"/>
          <p:cNvSpPr>
            <a:spLocks noGrp="1" noChangeArrowheads="1"/>
          </p:cNvSpPr>
          <p:nvPr>
            <p:ph idx="1"/>
          </p:nvPr>
        </p:nvSpPr>
        <p:spPr>
          <a:noFill/>
        </p:spPr>
        <p:txBody>
          <a:bodyPr/>
          <a:lstStyle/>
          <a:p>
            <a:pPr>
              <a:spcBef>
                <a:spcPts val="1200"/>
              </a:spcBef>
            </a:pPr>
            <a:r>
              <a:rPr lang="zh-CN" altLang="en-US" sz="2800" dirty="0">
                <a:solidFill>
                  <a:srgbClr val="0000FF"/>
                </a:solidFill>
              </a:rPr>
              <a:t>类型</a:t>
            </a:r>
            <a:r>
              <a:rPr lang="en-US" altLang="zh-CN" sz="2800" dirty="0">
                <a:solidFill>
                  <a:srgbClr val="0000FF"/>
                </a:solidFill>
              </a:rPr>
              <a:t>1</a:t>
            </a:r>
            <a:r>
              <a:rPr lang="zh-CN" altLang="en-US" sz="2800" dirty="0">
                <a:solidFill>
                  <a:srgbClr val="0000FF"/>
                </a:solidFill>
              </a:rPr>
              <a:t>，</a:t>
            </a:r>
            <a:r>
              <a:rPr lang="zh-CN" altLang="en-US" sz="2800" dirty="0"/>
              <a:t>问候 </a:t>
            </a:r>
            <a:r>
              <a:rPr lang="en-US" altLang="zh-CN" sz="2800" dirty="0"/>
              <a:t>(Hello) </a:t>
            </a:r>
            <a:r>
              <a:rPr lang="zh-CN" altLang="en-US" sz="2800" dirty="0"/>
              <a:t>分组。</a:t>
            </a:r>
          </a:p>
          <a:p>
            <a:pPr>
              <a:spcBef>
                <a:spcPts val="1200"/>
              </a:spcBef>
            </a:pPr>
            <a:r>
              <a:rPr lang="zh-CN" altLang="en-US" sz="2800" dirty="0">
                <a:solidFill>
                  <a:srgbClr val="0000FF"/>
                </a:solidFill>
              </a:rPr>
              <a:t>类型</a:t>
            </a:r>
            <a:r>
              <a:rPr lang="en-US" altLang="zh-CN" sz="2800" dirty="0">
                <a:solidFill>
                  <a:srgbClr val="0000FF"/>
                </a:solidFill>
              </a:rPr>
              <a:t>2</a:t>
            </a:r>
            <a:r>
              <a:rPr lang="zh-CN" altLang="en-US" sz="2800" dirty="0">
                <a:solidFill>
                  <a:srgbClr val="0000FF"/>
                </a:solidFill>
              </a:rPr>
              <a:t>，</a:t>
            </a:r>
            <a:r>
              <a:rPr lang="zh-CN" altLang="en-US" sz="2800" dirty="0"/>
              <a:t>数据库描述 </a:t>
            </a:r>
            <a:r>
              <a:rPr lang="en-US" altLang="zh-CN" sz="2800" dirty="0"/>
              <a:t>(Database Description) </a:t>
            </a:r>
            <a:r>
              <a:rPr lang="zh-CN" altLang="en-US" sz="2800" dirty="0"/>
              <a:t>分组。</a:t>
            </a:r>
          </a:p>
          <a:p>
            <a:pPr>
              <a:spcBef>
                <a:spcPts val="1200"/>
              </a:spcBef>
            </a:pPr>
            <a:r>
              <a:rPr lang="zh-CN" altLang="en-US" sz="2800" dirty="0">
                <a:solidFill>
                  <a:srgbClr val="0000FF"/>
                </a:solidFill>
              </a:rPr>
              <a:t>类型</a:t>
            </a:r>
            <a:r>
              <a:rPr lang="en-US" altLang="zh-CN" sz="2800" dirty="0">
                <a:solidFill>
                  <a:srgbClr val="0000FF"/>
                </a:solidFill>
              </a:rPr>
              <a:t>3</a:t>
            </a:r>
            <a:r>
              <a:rPr lang="zh-CN" altLang="en-US" sz="2800" dirty="0">
                <a:solidFill>
                  <a:srgbClr val="0000FF"/>
                </a:solidFill>
              </a:rPr>
              <a:t>，</a:t>
            </a:r>
            <a:r>
              <a:rPr lang="zh-CN" altLang="en-US" sz="2800" dirty="0"/>
              <a:t>链路状态请求 </a:t>
            </a:r>
            <a:r>
              <a:rPr lang="en-US" altLang="zh-CN" sz="2800" dirty="0"/>
              <a:t>(Link State Request) </a:t>
            </a:r>
            <a:r>
              <a:rPr lang="zh-CN" altLang="en-US" sz="2800" dirty="0"/>
              <a:t>分组。</a:t>
            </a:r>
          </a:p>
          <a:p>
            <a:pPr>
              <a:spcBef>
                <a:spcPts val="1200"/>
              </a:spcBef>
            </a:pPr>
            <a:r>
              <a:rPr lang="zh-CN" altLang="en-US" sz="2800" dirty="0">
                <a:solidFill>
                  <a:srgbClr val="0000FF"/>
                </a:solidFill>
              </a:rPr>
              <a:t>类型</a:t>
            </a:r>
            <a:r>
              <a:rPr lang="en-US" altLang="zh-CN" sz="2800" dirty="0">
                <a:solidFill>
                  <a:srgbClr val="0000FF"/>
                </a:solidFill>
              </a:rPr>
              <a:t>4</a:t>
            </a:r>
            <a:r>
              <a:rPr lang="zh-CN" altLang="en-US" sz="2800" dirty="0">
                <a:solidFill>
                  <a:srgbClr val="0000FF"/>
                </a:solidFill>
              </a:rPr>
              <a:t>，</a:t>
            </a:r>
            <a:r>
              <a:rPr lang="zh-CN" altLang="en-US" sz="2800" dirty="0"/>
              <a:t>链路状态更新 </a:t>
            </a:r>
            <a:r>
              <a:rPr lang="en-US" altLang="zh-CN" sz="2800" dirty="0"/>
              <a:t>(Link State Update) </a:t>
            </a:r>
            <a:r>
              <a:rPr lang="zh-CN" altLang="en-US" sz="2800" dirty="0"/>
              <a:t>分组，</a:t>
            </a:r>
          </a:p>
          <a:p>
            <a:pPr>
              <a:spcBef>
                <a:spcPts val="1200"/>
              </a:spcBef>
              <a:buFont typeface="Wingdings" pitchFamily="2" charset="2"/>
              <a:buNone/>
            </a:pPr>
            <a:r>
              <a:rPr lang="zh-CN" altLang="en-US" sz="2800" dirty="0"/>
              <a:t>                用</a:t>
            </a:r>
            <a:r>
              <a:rPr lang="zh-CN" altLang="en-US" sz="2800" dirty="0">
                <a:solidFill>
                  <a:srgbClr val="FF0000"/>
                </a:solidFill>
              </a:rPr>
              <a:t>洪泛法</a:t>
            </a:r>
            <a:r>
              <a:rPr lang="zh-CN" altLang="en-US" sz="2800" dirty="0"/>
              <a:t>对全网更新链路状态。</a:t>
            </a:r>
          </a:p>
          <a:p>
            <a:pPr>
              <a:spcBef>
                <a:spcPts val="1200"/>
              </a:spcBef>
            </a:pPr>
            <a:r>
              <a:rPr lang="zh-CN" altLang="en-US" sz="2800" dirty="0">
                <a:solidFill>
                  <a:srgbClr val="0000FF"/>
                </a:solidFill>
              </a:rPr>
              <a:t>类型</a:t>
            </a:r>
            <a:r>
              <a:rPr lang="en-US" altLang="zh-CN" sz="2800" dirty="0">
                <a:solidFill>
                  <a:srgbClr val="0000FF"/>
                </a:solidFill>
              </a:rPr>
              <a:t>5</a:t>
            </a:r>
            <a:r>
              <a:rPr lang="zh-CN" altLang="en-US" sz="2800" dirty="0">
                <a:solidFill>
                  <a:srgbClr val="0000FF"/>
                </a:solidFill>
              </a:rPr>
              <a:t>，</a:t>
            </a:r>
            <a:r>
              <a:rPr lang="zh-CN" altLang="en-US" sz="2800" dirty="0"/>
              <a:t>链路状态确认 </a:t>
            </a:r>
            <a:r>
              <a:rPr lang="en-US" altLang="zh-CN" sz="2800" dirty="0"/>
              <a:t>(Link State Acknowledgment)</a:t>
            </a:r>
          </a:p>
          <a:p>
            <a:pPr>
              <a:spcBef>
                <a:spcPts val="1200"/>
              </a:spcBef>
              <a:buFont typeface="Wingdings" pitchFamily="2" charset="2"/>
              <a:buNone/>
            </a:pPr>
            <a:r>
              <a:rPr lang="en-US" altLang="zh-CN" sz="2800" dirty="0"/>
              <a:t>                 </a:t>
            </a:r>
            <a:r>
              <a:rPr lang="zh-CN" altLang="en-US" sz="2800" dirty="0"/>
              <a:t>分组。 </a:t>
            </a:r>
          </a:p>
        </p:txBody>
      </p:sp>
    </p:spTree>
    <p:extLst>
      <p:ext uri="{BB962C8B-B14F-4D97-AF65-F5344CB8AC3E}">
        <p14:creationId xmlns:p14="http://schemas.microsoft.com/office/powerpoint/2010/main" val="16125227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187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18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187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91875">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9187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918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87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a:xfrm>
            <a:off x="495300" y="188640"/>
            <a:ext cx="9066212" cy="1512168"/>
          </a:xfrm>
        </p:spPr>
        <p:txBody>
          <a:bodyPr/>
          <a:lstStyle/>
          <a:p>
            <a:pPr algn="ctr"/>
            <a:r>
              <a:rPr lang="zh-CN" altLang="en-US" dirty="0"/>
              <a:t>自治系统 </a:t>
            </a:r>
            <a:r>
              <a:rPr lang="en-US" altLang="zh-CN" dirty="0"/>
              <a:t>AS</a:t>
            </a:r>
            <a:br>
              <a:rPr lang="en-US" altLang="zh-CN" dirty="0"/>
            </a:br>
            <a:r>
              <a:rPr lang="en-US" altLang="zh-CN" dirty="0"/>
              <a:t>(Autonomous System) </a:t>
            </a:r>
          </a:p>
        </p:txBody>
      </p:sp>
      <p:sp>
        <p:nvSpPr>
          <p:cNvPr id="550916" name="Rectangle 4"/>
          <p:cNvSpPr>
            <a:spLocks noGrp="1" noChangeArrowheads="1"/>
          </p:cNvSpPr>
          <p:nvPr>
            <p:ph idx="1"/>
          </p:nvPr>
        </p:nvSpPr>
        <p:spPr>
          <a:xfrm>
            <a:off x="495300" y="1772816"/>
            <a:ext cx="9066212" cy="4358109"/>
          </a:xfrm>
        </p:spPr>
        <p:txBody>
          <a:bodyPr/>
          <a:lstStyle/>
          <a:p>
            <a:pPr>
              <a:spcBef>
                <a:spcPct val="0"/>
              </a:spcBef>
              <a:buClrTx/>
              <a:buSzTx/>
              <a:buFontTx/>
              <a:buChar char="•"/>
            </a:pPr>
            <a:r>
              <a:rPr lang="zh-CN" altLang="en-US" sz="2800" dirty="0">
                <a:solidFill>
                  <a:srgbClr val="FF0000"/>
                </a:solidFill>
              </a:rPr>
              <a:t>自治系统 </a:t>
            </a:r>
            <a:r>
              <a:rPr lang="en-US" altLang="zh-CN" sz="2800" dirty="0">
                <a:solidFill>
                  <a:srgbClr val="FF0000"/>
                </a:solidFill>
              </a:rPr>
              <a:t>AS </a:t>
            </a:r>
            <a:r>
              <a:rPr lang="zh-CN" altLang="en-US" sz="2800" dirty="0">
                <a:solidFill>
                  <a:srgbClr val="FF0000"/>
                </a:solidFill>
              </a:rPr>
              <a:t>的定义：</a:t>
            </a:r>
            <a:r>
              <a:rPr lang="zh-CN" altLang="en-US" sz="2800" dirty="0"/>
              <a:t>在</a:t>
            </a:r>
            <a:r>
              <a:rPr lang="zh-CN" altLang="en-US" sz="2800" dirty="0">
                <a:solidFill>
                  <a:srgbClr val="FF0000"/>
                </a:solidFill>
              </a:rPr>
              <a:t>单一的技术管理下的一组路由器</a:t>
            </a:r>
            <a:r>
              <a:rPr lang="zh-CN" altLang="en-US" sz="2800" dirty="0"/>
              <a:t>，而这些路由器使用一种 </a:t>
            </a:r>
            <a:r>
              <a:rPr lang="en-US" altLang="zh-CN" sz="2800" dirty="0"/>
              <a:t>AS </a:t>
            </a:r>
            <a:r>
              <a:rPr lang="zh-CN" altLang="en-US" sz="2800" dirty="0"/>
              <a:t>内部的路由选择协议和共同的度量以确定分组在该 </a:t>
            </a:r>
            <a:r>
              <a:rPr lang="en-US" altLang="zh-CN" sz="2800" dirty="0"/>
              <a:t>AS </a:t>
            </a:r>
            <a:r>
              <a:rPr lang="zh-CN" altLang="en-US" sz="2800" dirty="0"/>
              <a:t>内的路由，同时还使用一种 </a:t>
            </a:r>
            <a:r>
              <a:rPr lang="en-US" altLang="zh-CN" sz="2800" dirty="0"/>
              <a:t>AS </a:t>
            </a:r>
            <a:r>
              <a:rPr lang="zh-CN" altLang="en-US" sz="2800" dirty="0"/>
              <a:t>之间的路由选择协议用以确定分组在 </a:t>
            </a:r>
            <a:r>
              <a:rPr lang="en-US" altLang="zh-CN" sz="2800" dirty="0"/>
              <a:t>AS</a:t>
            </a:r>
            <a:r>
              <a:rPr lang="zh-CN" altLang="en-US" sz="2800" dirty="0"/>
              <a:t>之间的路由。</a:t>
            </a:r>
          </a:p>
          <a:p>
            <a:pPr>
              <a:spcBef>
                <a:spcPct val="0"/>
              </a:spcBef>
              <a:buClrTx/>
              <a:buSzTx/>
              <a:buFontTx/>
              <a:buChar char="•"/>
            </a:pPr>
            <a:r>
              <a:rPr lang="zh-CN" altLang="en-US" sz="2800" dirty="0"/>
              <a:t>现在对自治系统 </a:t>
            </a:r>
            <a:r>
              <a:rPr lang="en-US" altLang="zh-CN" sz="2800" dirty="0"/>
              <a:t>AS </a:t>
            </a:r>
            <a:r>
              <a:rPr lang="zh-CN" altLang="en-US" sz="2800" dirty="0"/>
              <a:t>的定义是强调下面的事实：尽管一个 </a:t>
            </a:r>
            <a:r>
              <a:rPr lang="en-US" altLang="zh-CN" sz="2800" dirty="0"/>
              <a:t>AS </a:t>
            </a:r>
            <a:r>
              <a:rPr lang="zh-CN" altLang="en-US" sz="2800" dirty="0"/>
              <a:t>使用了多种内部路由选择协议和度量，</a:t>
            </a:r>
            <a:r>
              <a:rPr lang="zh-CN" altLang="en-US" sz="2800" dirty="0">
                <a:solidFill>
                  <a:srgbClr val="0000FF"/>
                </a:solidFill>
              </a:rPr>
              <a:t>但重要的是一个 </a:t>
            </a:r>
            <a:r>
              <a:rPr lang="en-US" altLang="zh-CN" sz="2800" dirty="0">
                <a:solidFill>
                  <a:srgbClr val="0000FF"/>
                </a:solidFill>
              </a:rPr>
              <a:t>AS </a:t>
            </a:r>
            <a:r>
              <a:rPr lang="zh-CN" altLang="en-US" sz="2800" dirty="0">
                <a:solidFill>
                  <a:srgbClr val="0000FF"/>
                </a:solidFill>
              </a:rPr>
              <a:t>对其他 </a:t>
            </a:r>
            <a:r>
              <a:rPr lang="en-US" altLang="zh-CN" sz="2800" dirty="0">
                <a:solidFill>
                  <a:srgbClr val="0000FF"/>
                </a:solidFill>
              </a:rPr>
              <a:t>AS </a:t>
            </a:r>
            <a:r>
              <a:rPr lang="zh-CN" altLang="en-US" sz="2800" dirty="0">
                <a:solidFill>
                  <a:srgbClr val="0000FF"/>
                </a:solidFill>
              </a:rPr>
              <a:t>表现出的是一个</a:t>
            </a:r>
            <a:r>
              <a:rPr lang="zh-CN" altLang="en-US" sz="2800" dirty="0">
                <a:solidFill>
                  <a:srgbClr val="FF0000"/>
                </a:solidFill>
              </a:rPr>
              <a:t>单一的和一致的路由选择策略。</a:t>
            </a:r>
          </a:p>
        </p:txBody>
      </p:sp>
      <p:sp>
        <p:nvSpPr>
          <p:cNvPr id="550915" name="Rectangle 3"/>
          <p:cNvSpPr>
            <a:spLocks noChangeArrowheads="1"/>
          </p:cNvSpPr>
          <p:nvPr/>
        </p:nvSpPr>
        <p:spPr bwMode="auto">
          <a:xfrm>
            <a:off x="0" y="30776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4303568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9" name="Rectangle 3"/>
          <p:cNvSpPr>
            <a:spLocks noGrp="1" noChangeArrowheads="1"/>
          </p:cNvSpPr>
          <p:nvPr>
            <p:ph type="title"/>
          </p:nvPr>
        </p:nvSpPr>
        <p:spPr/>
        <p:txBody>
          <a:bodyPr/>
          <a:lstStyle/>
          <a:p>
            <a:pPr algn="ctr"/>
            <a:r>
              <a:rPr lang="en-US" altLang="zh-CN" dirty="0"/>
              <a:t>OSPF </a:t>
            </a:r>
            <a:r>
              <a:rPr lang="zh-CN" altLang="en-US" dirty="0"/>
              <a:t>的基本操作 </a:t>
            </a:r>
          </a:p>
        </p:txBody>
      </p:sp>
      <p:sp>
        <p:nvSpPr>
          <p:cNvPr id="592898" name="Rectangle 2"/>
          <p:cNvSpPr>
            <a:spLocks noChangeArrowheads="1"/>
          </p:cNvSpPr>
          <p:nvPr/>
        </p:nvSpPr>
        <p:spPr bwMode="auto">
          <a:xfrm>
            <a:off x="272481" y="2564459"/>
            <a:ext cx="9633520" cy="1754187"/>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2900" name="Line 4"/>
          <p:cNvSpPr>
            <a:spLocks noChangeShapeType="1"/>
          </p:cNvSpPr>
          <p:nvPr/>
        </p:nvSpPr>
        <p:spPr bwMode="auto">
          <a:xfrm>
            <a:off x="1856409" y="1554808"/>
            <a:ext cx="0" cy="102711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92901" name="Rectangle 5"/>
          <p:cNvSpPr>
            <a:spLocks noChangeArrowheads="1"/>
          </p:cNvSpPr>
          <p:nvPr/>
        </p:nvSpPr>
        <p:spPr bwMode="auto">
          <a:xfrm>
            <a:off x="1104859" y="1859609"/>
            <a:ext cx="1547813" cy="3254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2902" name="AutoShape 6"/>
          <p:cNvSpPr>
            <a:spLocks noChangeArrowheads="1"/>
          </p:cNvSpPr>
          <p:nvPr/>
        </p:nvSpPr>
        <p:spPr bwMode="auto">
          <a:xfrm rot="-5400000">
            <a:off x="5764371" y="-582032"/>
            <a:ext cx="96837" cy="4211769"/>
          </a:xfrm>
          <a:prstGeom prst="can">
            <a:avLst>
              <a:gd name="adj" fmla="val 105945"/>
            </a:avLst>
          </a:prstGeom>
          <a:solidFill>
            <a:srgbClr val="C00000"/>
          </a:solidFill>
          <a:ln w="9525">
            <a:solidFill>
              <a:schemeClr val="tx1"/>
            </a:solidFill>
            <a:round/>
            <a:headEnd/>
            <a:tailEnd/>
          </a:ln>
          <a:effectLst/>
        </p:spPr>
        <p:txBody>
          <a:bodyPr wrap="none" anchor="ctr"/>
          <a:lstStyle/>
          <a:p>
            <a:endParaRPr lang="zh-CN" altLang="en-US" b="1">
              <a:solidFill>
                <a:srgbClr val="0000CC"/>
              </a:solidFill>
              <a:latin typeface="+mn-lt"/>
              <a:ea typeface="黑体" pitchFamily="2" charset="-122"/>
            </a:endParaRPr>
          </a:p>
        </p:txBody>
      </p:sp>
      <p:pic>
        <p:nvPicPr>
          <p:cNvPr id="592903" name="Picture 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94154" y="1316684"/>
            <a:ext cx="823780" cy="39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2904" name="Picture 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2300" y="1316684"/>
            <a:ext cx="822060" cy="39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592905" name="Group 9"/>
          <p:cNvGrpSpPr>
            <a:grpSpLocks/>
          </p:cNvGrpSpPr>
          <p:nvPr/>
        </p:nvGrpSpPr>
        <p:grpSpPr bwMode="auto">
          <a:xfrm>
            <a:off x="3808372" y="1632599"/>
            <a:ext cx="4213490" cy="400051"/>
            <a:chOff x="2056" y="1482"/>
            <a:chExt cx="2450" cy="252"/>
          </a:xfrm>
        </p:grpSpPr>
        <p:sp>
          <p:nvSpPr>
            <p:cNvPr id="592906" name="Text Box 10"/>
            <p:cNvSpPr txBox="1">
              <a:spLocks noChangeArrowheads="1"/>
            </p:cNvSpPr>
            <p:nvPr/>
          </p:nvSpPr>
          <p:spPr bwMode="auto">
            <a:xfrm>
              <a:off x="2991" y="1482"/>
              <a:ext cx="40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问候</a:t>
              </a:r>
            </a:p>
          </p:txBody>
        </p:sp>
        <p:sp>
          <p:nvSpPr>
            <p:cNvPr id="592907" name="Line 11"/>
            <p:cNvSpPr>
              <a:spLocks noChangeShapeType="1"/>
            </p:cNvSpPr>
            <p:nvPr/>
          </p:nvSpPr>
          <p:spPr bwMode="auto">
            <a:xfrm>
              <a:off x="2056" y="1731"/>
              <a:ext cx="245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592908" name="Group 12"/>
          <p:cNvGrpSpPr>
            <a:grpSpLocks/>
          </p:cNvGrpSpPr>
          <p:nvPr/>
        </p:nvGrpSpPr>
        <p:grpSpPr bwMode="auto">
          <a:xfrm>
            <a:off x="3808372" y="2015184"/>
            <a:ext cx="4213490" cy="407987"/>
            <a:chOff x="2056" y="1723"/>
            <a:chExt cx="2450" cy="257"/>
          </a:xfrm>
        </p:grpSpPr>
        <p:sp>
          <p:nvSpPr>
            <p:cNvPr id="592909" name="Line 13"/>
            <p:cNvSpPr>
              <a:spLocks noChangeShapeType="1"/>
            </p:cNvSpPr>
            <p:nvPr/>
          </p:nvSpPr>
          <p:spPr bwMode="auto">
            <a:xfrm flipH="1">
              <a:off x="2056" y="1980"/>
              <a:ext cx="245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92910" name="Text Box 14"/>
            <p:cNvSpPr txBox="1">
              <a:spLocks noChangeArrowheads="1"/>
            </p:cNvSpPr>
            <p:nvPr/>
          </p:nvSpPr>
          <p:spPr bwMode="auto">
            <a:xfrm>
              <a:off x="2987" y="1723"/>
              <a:ext cx="40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问候</a:t>
              </a:r>
            </a:p>
          </p:txBody>
        </p:sp>
      </p:grpSp>
      <p:grpSp>
        <p:nvGrpSpPr>
          <p:cNvPr id="592911" name="Group 15"/>
          <p:cNvGrpSpPr>
            <a:grpSpLocks/>
          </p:cNvGrpSpPr>
          <p:nvPr/>
        </p:nvGrpSpPr>
        <p:grpSpPr bwMode="auto">
          <a:xfrm>
            <a:off x="3808372" y="2578746"/>
            <a:ext cx="4213490" cy="400050"/>
            <a:chOff x="2056" y="2078"/>
            <a:chExt cx="2450" cy="252"/>
          </a:xfrm>
        </p:grpSpPr>
        <p:sp>
          <p:nvSpPr>
            <p:cNvPr id="592912" name="Line 16"/>
            <p:cNvSpPr>
              <a:spLocks noChangeShapeType="1"/>
            </p:cNvSpPr>
            <p:nvPr/>
          </p:nvSpPr>
          <p:spPr bwMode="auto">
            <a:xfrm>
              <a:off x="2056" y="2328"/>
              <a:ext cx="245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92913" name="Text Box 17"/>
            <p:cNvSpPr txBox="1">
              <a:spLocks noChangeArrowheads="1"/>
            </p:cNvSpPr>
            <p:nvPr/>
          </p:nvSpPr>
          <p:spPr bwMode="auto">
            <a:xfrm>
              <a:off x="2713" y="2078"/>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数据库描述</a:t>
              </a:r>
            </a:p>
          </p:txBody>
        </p:sp>
      </p:grpSp>
      <p:grpSp>
        <p:nvGrpSpPr>
          <p:cNvPr id="592914" name="Group 18"/>
          <p:cNvGrpSpPr>
            <a:grpSpLocks/>
          </p:cNvGrpSpPr>
          <p:nvPr/>
        </p:nvGrpSpPr>
        <p:grpSpPr bwMode="auto">
          <a:xfrm>
            <a:off x="3808372" y="2962920"/>
            <a:ext cx="4213490" cy="407988"/>
            <a:chOff x="2056" y="2320"/>
            <a:chExt cx="2450" cy="257"/>
          </a:xfrm>
        </p:grpSpPr>
        <p:sp>
          <p:nvSpPr>
            <p:cNvPr id="592915" name="Line 19"/>
            <p:cNvSpPr>
              <a:spLocks noChangeShapeType="1"/>
            </p:cNvSpPr>
            <p:nvPr/>
          </p:nvSpPr>
          <p:spPr bwMode="auto">
            <a:xfrm flipH="1">
              <a:off x="2056" y="2577"/>
              <a:ext cx="245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92916" name="Text Box 20"/>
            <p:cNvSpPr txBox="1">
              <a:spLocks noChangeArrowheads="1"/>
            </p:cNvSpPr>
            <p:nvPr/>
          </p:nvSpPr>
          <p:spPr bwMode="auto">
            <a:xfrm>
              <a:off x="2713" y="2320"/>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数据库描述</a:t>
              </a:r>
            </a:p>
          </p:txBody>
        </p:sp>
      </p:grpSp>
      <p:grpSp>
        <p:nvGrpSpPr>
          <p:cNvPr id="592917" name="Group 21"/>
          <p:cNvGrpSpPr>
            <a:grpSpLocks/>
          </p:cNvGrpSpPr>
          <p:nvPr/>
        </p:nvGrpSpPr>
        <p:grpSpPr bwMode="auto">
          <a:xfrm>
            <a:off x="3808372" y="3358208"/>
            <a:ext cx="4213490" cy="406400"/>
            <a:chOff x="2056" y="2569"/>
            <a:chExt cx="2450" cy="256"/>
          </a:xfrm>
        </p:grpSpPr>
        <p:sp>
          <p:nvSpPr>
            <p:cNvPr id="592918" name="Line 22"/>
            <p:cNvSpPr>
              <a:spLocks noChangeShapeType="1"/>
            </p:cNvSpPr>
            <p:nvPr/>
          </p:nvSpPr>
          <p:spPr bwMode="auto">
            <a:xfrm>
              <a:off x="2056" y="2825"/>
              <a:ext cx="245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92919" name="Text Box 23"/>
            <p:cNvSpPr txBox="1">
              <a:spLocks noChangeArrowheads="1"/>
            </p:cNvSpPr>
            <p:nvPr/>
          </p:nvSpPr>
          <p:spPr bwMode="auto">
            <a:xfrm>
              <a:off x="2713" y="2569"/>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数据库描述</a:t>
              </a:r>
            </a:p>
          </p:txBody>
        </p:sp>
      </p:grpSp>
      <p:grpSp>
        <p:nvGrpSpPr>
          <p:cNvPr id="592920" name="Group 24"/>
          <p:cNvGrpSpPr>
            <a:grpSpLocks/>
          </p:cNvGrpSpPr>
          <p:nvPr/>
        </p:nvGrpSpPr>
        <p:grpSpPr bwMode="auto">
          <a:xfrm>
            <a:off x="3808372" y="3743971"/>
            <a:ext cx="4213490" cy="417513"/>
            <a:chOff x="2056" y="2812"/>
            <a:chExt cx="2450" cy="263"/>
          </a:xfrm>
        </p:grpSpPr>
        <p:sp>
          <p:nvSpPr>
            <p:cNvPr id="592921" name="Line 25"/>
            <p:cNvSpPr>
              <a:spLocks noChangeShapeType="1"/>
            </p:cNvSpPr>
            <p:nvPr/>
          </p:nvSpPr>
          <p:spPr bwMode="auto">
            <a:xfrm flipH="1">
              <a:off x="2056" y="3075"/>
              <a:ext cx="245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92922" name="Text Box 26"/>
            <p:cNvSpPr txBox="1">
              <a:spLocks noChangeArrowheads="1"/>
            </p:cNvSpPr>
            <p:nvPr/>
          </p:nvSpPr>
          <p:spPr bwMode="auto">
            <a:xfrm>
              <a:off x="2713" y="2812"/>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数据库描述</a:t>
              </a:r>
            </a:p>
          </p:txBody>
        </p:sp>
      </p:grpSp>
      <p:grpSp>
        <p:nvGrpSpPr>
          <p:cNvPr id="592923" name="Group 27"/>
          <p:cNvGrpSpPr>
            <a:grpSpLocks/>
          </p:cNvGrpSpPr>
          <p:nvPr/>
        </p:nvGrpSpPr>
        <p:grpSpPr bwMode="auto">
          <a:xfrm>
            <a:off x="3808372" y="4331346"/>
            <a:ext cx="4213490" cy="400050"/>
            <a:chOff x="2056" y="3182"/>
            <a:chExt cx="2450" cy="252"/>
          </a:xfrm>
        </p:grpSpPr>
        <p:sp>
          <p:nvSpPr>
            <p:cNvPr id="592924" name="Line 28"/>
            <p:cNvSpPr>
              <a:spLocks noChangeShapeType="1"/>
            </p:cNvSpPr>
            <p:nvPr/>
          </p:nvSpPr>
          <p:spPr bwMode="auto">
            <a:xfrm>
              <a:off x="2056" y="3423"/>
              <a:ext cx="245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92925" name="Text Box 29"/>
            <p:cNvSpPr txBox="1">
              <a:spLocks noChangeArrowheads="1"/>
            </p:cNvSpPr>
            <p:nvPr/>
          </p:nvSpPr>
          <p:spPr bwMode="auto">
            <a:xfrm>
              <a:off x="2624" y="3182"/>
              <a:ext cx="100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链路状态请求</a:t>
              </a:r>
            </a:p>
          </p:txBody>
        </p:sp>
      </p:grpSp>
      <p:grpSp>
        <p:nvGrpSpPr>
          <p:cNvPr id="592926" name="Group 30"/>
          <p:cNvGrpSpPr>
            <a:grpSpLocks/>
          </p:cNvGrpSpPr>
          <p:nvPr/>
        </p:nvGrpSpPr>
        <p:grpSpPr bwMode="auto">
          <a:xfrm>
            <a:off x="3808372" y="4728227"/>
            <a:ext cx="4213490" cy="400051"/>
            <a:chOff x="2056" y="3432"/>
            <a:chExt cx="2450" cy="252"/>
          </a:xfrm>
        </p:grpSpPr>
        <p:sp>
          <p:nvSpPr>
            <p:cNvPr id="592927" name="Line 31"/>
            <p:cNvSpPr>
              <a:spLocks noChangeShapeType="1"/>
            </p:cNvSpPr>
            <p:nvPr/>
          </p:nvSpPr>
          <p:spPr bwMode="auto">
            <a:xfrm flipH="1">
              <a:off x="2056" y="3672"/>
              <a:ext cx="245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92928" name="Text Box 32"/>
            <p:cNvSpPr txBox="1">
              <a:spLocks noChangeArrowheads="1"/>
            </p:cNvSpPr>
            <p:nvPr/>
          </p:nvSpPr>
          <p:spPr bwMode="auto">
            <a:xfrm>
              <a:off x="2629" y="3432"/>
              <a:ext cx="100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链路状态更新</a:t>
              </a:r>
            </a:p>
          </p:txBody>
        </p:sp>
      </p:grpSp>
      <p:sp>
        <p:nvSpPr>
          <p:cNvPr id="592929" name="Line 33"/>
          <p:cNvSpPr>
            <a:spLocks noChangeShapeType="1"/>
          </p:cNvSpPr>
          <p:nvPr/>
        </p:nvSpPr>
        <p:spPr bwMode="auto">
          <a:xfrm>
            <a:off x="690390" y="4331345"/>
            <a:ext cx="8358188" cy="0"/>
          </a:xfrm>
          <a:prstGeom prst="line">
            <a:avLst/>
          </a:prstGeom>
          <a:noFill/>
          <a:ln w="19050">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92930" name="Line 34"/>
          <p:cNvSpPr>
            <a:spLocks noChangeShapeType="1"/>
          </p:cNvSpPr>
          <p:nvPr/>
        </p:nvSpPr>
        <p:spPr bwMode="auto">
          <a:xfrm>
            <a:off x="724786" y="2581920"/>
            <a:ext cx="8323792" cy="0"/>
          </a:xfrm>
          <a:prstGeom prst="line">
            <a:avLst/>
          </a:prstGeom>
          <a:noFill/>
          <a:ln w="19050">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592931" name="Group 35"/>
          <p:cNvGrpSpPr>
            <a:grpSpLocks/>
          </p:cNvGrpSpPr>
          <p:nvPr/>
        </p:nvGrpSpPr>
        <p:grpSpPr bwMode="auto">
          <a:xfrm>
            <a:off x="3808372" y="5121927"/>
            <a:ext cx="4213490" cy="400051"/>
            <a:chOff x="2056" y="3680"/>
            <a:chExt cx="2450" cy="252"/>
          </a:xfrm>
        </p:grpSpPr>
        <p:sp>
          <p:nvSpPr>
            <p:cNvPr id="592932" name="Line 36"/>
            <p:cNvSpPr>
              <a:spLocks noChangeShapeType="1"/>
            </p:cNvSpPr>
            <p:nvPr/>
          </p:nvSpPr>
          <p:spPr bwMode="auto">
            <a:xfrm>
              <a:off x="2056" y="3920"/>
              <a:ext cx="245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92933" name="Text Box 37"/>
            <p:cNvSpPr txBox="1">
              <a:spLocks noChangeArrowheads="1"/>
            </p:cNvSpPr>
            <p:nvPr/>
          </p:nvSpPr>
          <p:spPr bwMode="auto">
            <a:xfrm>
              <a:off x="2629" y="3680"/>
              <a:ext cx="100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链路状态确认</a:t>
              </a:r>
            </a:p>
          </p:txBody>
        </p:sp>
      </p:grpSp>
      <p:sp>
        <p:nvSpPr>
          <p:cNvPr id="592934" name="Text Box 38"/>
          <p:cNvSpPr txBox="1">
            <a:spLocks noChangeArrowheads="1"/>
          </p:cNvSpPr>
          <p:nvPr/>
        </p:nvSpPr>
        <p:spPr bwMode="auto">
          <a:xfrm>
            <a:off x="1075623" y="1805633"/>
            <a:ext cx="1467068"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确定可达性</a:t>
            </a:r>
          </a:p>
        </p:txBody>
      </p:sp>
      <p:grpSp>
        <p:nvGrpSpPr>
          <p:cNvPr id="592935" name="Group 39"/>
          <p:cNvGrpSpPr>
            <a:grpSpLocks/>
          </p:cNvGrpSpPr>
          <p:nvPr/>
        </p:nvGrpSpPr>
        <p:grpSpPr bwMode="auto">
          <a:xfrm>
            <a:off x="642236" y="2581921"/>
            <a:ext cx="2235729" cy="1738313"/>
            <a:chOff x="215" y="2080"/>
            <a:chExt cx="1300" cy="1095"/>
          </a:xfrm>
        </p:grpSpPr>
        <p:sp>
          <p:nvSpPr>
            <p:cNvPr id="592936" name="Line 40"/>
            <p:cNvSpPr>
              <a:spLocks noChangeShapeType="1"/>
            </p:cNvSpPr>
            <p:nvPr/>
          </p:nvSpPr>
          <p:spPr bwMode="auto">
            <a:xfrm>
              <a:off x="921" y="2080"/>
              <a:ext cx="0" cy="1095"/>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92937" name="Text Box 41"/>
            <p:cNvSpPr txBox="1">
              <a:spLocks noChangeArrowheads="1"/>
            </p:cNvSpPr>
            <p:nvPr/>
          </p:nvSpPr>
          <p:spPr bwMode="auto">
            <a:xfrm>
              <a:off x="215" y="2469"/>
              <a:ext cx="1300" cy="25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达到数据库的同步</a:t>
              </a:r>
            </a:p>
          </p:txBody>
        </p:sp>
      </p:grpSp>
      <p:sp>
        <p:nvSpPr>
          <p:cNvPr id="592938" name="Line 42"/>
          <p:cNvSpPr>
            <a:spLocks noChangeShapeType="1"/>
          </p:cNvSpPr>
          <p:nvPr/>
        </p:nvSpPr>
        <p:spPr bwMode="auto">
          <a:xfrm>
            <a:off x="724786" y="5661670"/>
            <a:ext cx="8323792" cy="0"/>
          </a:xfrm>
          <a:prstGeom prst="line">
            <a:avLst/>
          </a:prstGeom>
          <a:noFill/>
          <a:ln w="19050">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92939" name="Line 43"/>
          <p:cNvSpPr>
            <a:spLocks noChangeShapeType="1"/>
          </p:cNvSpPr>
          <p:nvPr/>
        </p:nvSpPr>
        <p:spPr bwMode="auto">
          <a:xfrm>
            <a:off x="724786" y="1554808"/>
            <a:ext cx="2467901" cy="0"/>
          </a:xfrm>
          <a:prstGeom prst="line">
            <a:avLst/>
          </a:prstGeom>
          <a:noFill/>
          <a:ln w="19050">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592940" name="Group 44"/>
          <p:cNvGrpSpPr>
            <a:grpSpLocks/>
          </p:cNvGrpSpPr>
          <p:nvPr/>
        </p:nvGrpSpPr>
        <p:grpSpPr bwMode="auto">
          <a:xfrm>
            <a:off x="840012" y="4320234"/>
            <a:ext cx="1979480" cy="1341437"/>
            <a:chOff x="330" y="3175"/>
            <a:chExt cx="1151" cy="845"/>
          </a:xfrm>
        </p:grpSpPr>
        <p:sp>
          <p:nvSpPr>
            <p:cNvPr id="592941" name="Line 45"/>
            <p:cNvSpPr>
              <a:spLocks noChangeShapeType="1"/>
            </p:cNvSpPr>
            <p:nvPr/>
          </p:nvSpPr>
          <p:spPr bwMode="auto">
            <a:xfrm>
              <a:off x="921" y="3175"/>
              <a:ext cx="0" cy="845"/>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92942" name="Text Box 46"/>
            <p:cNvSpPr txBox="1">
              <a:spLocks noChangeArrowheads="1"/>
            </p:cNvSpPr>
            <p:nvPr/>
          </p:nvSpPr>
          <p:spPr bwMode="auto">
            <a:xfrm>
              <a:off x="330" y="3414"/>
              <a:ext cx="1151" cy="2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新情况下的同步</a:t>
              </a:r>
            </a:p>
          </p:txBody>
        </p:sp>
      </p:grpSp>
    </p:spTree>
    <p:extLst>
      <p:ext uri="{BB962C8B-B14F-4D97-AF65-F5344CB8AC3E}">
        <p14:creationId xmlns:p14="http://schemas.microsoft.com/office/powerpoint/2010/main" val="42884630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29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2900"/>
                                        </p:tgtEl>
                                        <p:attrNameLst>
                                          <p:attrName>style.visibility</p:attrName>
                                        </p:attrNameLst>
                                      </p:cBhvr>
                                      <p:to>
                                        <p:strVal val="visible"/>
                                      </p:to>
                                    </p:set>
                                  </p:childTnLst>
                                </p:cTn>
                              </p:par>
                            </p:childTnLst>
                          </p:cTn>
                        </p:par>
                        <p:par>
                          <p:cTn id="9" fill="hold" nodeType="afterGroup">
                            <p:stCondLst>
                              <p:cond delay="0"/>
                            </p:stCondLst>
                            <p:childTnLst>
                              <p:par>
                                <p:cTn id="10" presetID="22" presetClass="entr" presetSubtype="8" fill="hold" nodeType="afterEffect">
                                  <p:stCondLst>
                                    <p:cond delay="0"/>
                                  </p:stCondLst>
                                  <p:childTnLst>
                                    <p:set>
                                      <p:cBhvr>
                                        <p:cTn id="11" dur="1" fill="hold">
                                          <p:stCondLst>
                                            <p:cond delay="0"/>
                                          </p:stCondLst>
                                        </p:cTn>
                                        <p:tgtEl>
                                          <p:spTgt spid="592905"/>
                                        </p:tgtEl>
                                        <p:attrNameLst>
                                          <p:attrName>style.visibility</p:attrName>
                                        </p:attrNameLst>
                                      </p:cBhvr>
                                      <p:to>
                                        <p:strVal val="visible"/>
                                      </p:to>
                                    </p:set>
                                    <p:animEffect transition="in" filter="wipe(left)">
                                      <p:cBhvr>
                                        <p:cTn id="12" dur="2000"/>
                                        <p:tgtEl>
                                          <p:spTgt spid="592905"/>
                                        </p:tgtEl>
                                      </p:cBhvr>
                                    </p:animEffect>
                                  </p:childTnLst>
                                </p:cTn>
                              </p:par>
                            </p:childTnLst>
                          </p:cTn>
                        </p:par>
                        <p:par>
                          <p:cTn id="13" fill="hold" nodeType="afterGroup">
                            <p:stCondLst>
                              <p:cond delay="2000"/>
                            </p:stCondLst>
                            <p:childTnLst>
                              <p:par>
                                <p:cTn id="14" presetID="22" presetClass="entr" presetSubtype="2" fill="hold" nodeType="afterEffect">
                                  <p:stCondLst>
                                    <p:cond delay="500"/>
                                  </p:stCondLst>
                                  <p:childTnLst>
                                    <p:set>
                                      <p:cBhvr>
                                        <p:cTn id="15" dur="1" fill="hold">
                                          <p:stCondLst>
                                            <p:cond delay="0"/>
                                          </p:stCondLst>
                                        </p:cTn>
                                        <p:tgtEl>
                                          <p:spTgt spid="592908"/>
                                        </p:tgtEl>
                                        <p:attrNameLst>
                                          <p:attrName>style.visibility</p:attrName>
                                        </p:attrNameLst>
                                      </p:cBhvr>
                                      <p:to>
                                        <p:strVal val="visible"/>
                                      </p:to>
                                    </p:set>
                                    <p:animEffect transition="in" filter="wipe(right)">
                                      <p:cBhvr>
                                        <p:cTn id="16" dur="2000"/>
                                        <p:tgtEl>
                                          <p:spTgt spid="59290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92935"/>
                                        </p:tgtEl>
                                        <p:attrNameLst>
                                          <p:attrName>style.visibility</p:attrName>
                                        </p:attrNameLst>
                                      </p:cBhvr>
                                      <p:to>
                                        <p:strVal val="visible"/>
                                      </p:to>
                                    </p:set>
                                  </p:childTnLst>
                                </p:cTn>
                              </p:par>
                            </p:childTnLst>
                          </p:cTn>
                        </p:par>
                        <p:par>
                          <p:cTn id="21" fill="hold" nodeType="afterGroup">
                            <p:stCondLst>
                              <p:cond delay="0"/>
                            </p:stCondLst>
                            <p:childTnLst>
                              <p:par>
                                <p:cTn id="22" presetID="22" presetClass="entr" presetSubtype="8" fill="hold" nodeType="afterEffect">
                                  <p:stCondLst>
                                    <p:cond delay="500"/>
                                  </p:stCondLst>
                                  <p:childTnLst>
                                    <p:set>
                                      <p:cBhvr>
                                        <p:cTn id="23" dur="1" fill="hold">
                                          <p:stCondLst>
                                            <p:cond delay="0"/>
                                          </p:stCondLst>
                                        </p:cTn>
                                        <p:tgtEl>
                                          <p:spTgt spid="592911"/>
                                        </p:tgtEl>
                                        <p:attrNameLst>
                                          <p:attrName>style.visibility</p:attrName>
                                        </p:attrNameLst>
                                      </p:cBhvr>
                                      <p:to>
                                        <p:strVal val="visible"/>
                                      </p:to>
                                    </p:set>
                                    <p:animEffect transition="in" filter="wipe(left)">
                                      <p:cBhvr>
                                        <p:cTn id="24" dur="2000"/>
                                        <p:tgtEl>
                                          <p:spTgt spid="592911"/>
                                        </p:tgtEl>
                                      </p:cBhvr>
                                    </p:animEffect>
                                  </p:childTnLst>
                                </p:cTn>
                              </p:par>
                            </p:childTnLst>
                          </p:cTn>
                        </p:par>
                        <p:par>
                          <p:cTn id="25" fill="hold" nodeType="afterGroup">
                            <p:stCondLst>
                              <p:cond delay="2500"/>
                            </p:stCondLst>
                            <p:childTnLst>
                              <p:par>
                                <p:cTn id="26" presetID="22" presetClass="entr" presetSubtype="2" fill="hold" nodeType="afterEffect">
                                  <p:stCondLst>
                                    <p:cond delay="500"/>
                                  </p:stCondLst>
                                  <p:childTnLst>
                                    <p:set>
                                      <p:cBhvr>
                                        <p:cTn id="27" dur="1" fill="hold">
                                          <p:stCondLst>
                                            <p:cond delay="0"/>
                                          </p:stCondLst>
                                        </p:cTn>
                                        <p:tgtEl>
                                          <p:spTgt spid="592914"/>
                                        </p:tgtEl>
                                        <p:attrNameLst>
                                          <p:attrName>style.visibility</p:attrName>
                                        </p:attrNameLst>
                                      </p:cBhvr>
                                      <p:to>
                                        <p:strVal val="visible"/>
                                      </p:to>
                                    </p:set>
                                    <p:animEffect transition="in" filter="wipe(right)">
                                      <p:cBhvr>
                                        <p:cTn id="28" dur="2000"/>
                                        <p:tgtEl>
                                          <p:spTgt spid="592914"/>
                                        </p:tgtEl>
                                      </p:cBhvr>
                                    </p:animEffect>
                                  </p:childTnLst>
                                </p:cTn>
                              </p:par>
                            </p:childTnLst>
                          </p:cTn>
                        </p:par>
                        <p:par>
                          <p:cTn id="29" fill="hold" nodeType="afterGroup">
                            <p:stCondLst>
                              <p:cond delay="5000"/>
                            </p:stCondLst>
                            <p:childTnLst>
                              <p:par>
                                <p:cTn id="30" presetID="22" presetClass="entr" presetSubtype="8" fill="hold" nodeType="afterEffect">
                                  <p:stCondLst>
                                    <p:cond delay="500"/>
                                  </p:stCondLst>
                                  <p:childTnLst>
                                    <p:set>
                                      <p:cBhvr>
                                        <p:cTn id="31" dur="1" fill="hold">
                                          <p:stCondLst>
                                            <p:cond delay="0"/>
                                          </p:stCondLst>
                                        </p:cTn>
                                        <p:tgtEl>
                                          <p:spTgt spid="592917"/>
                                        </p:tgtEl>
                                        <p:attrNameLst>
                                          <p:attrName>style.visibility</p:attrName>
                                        </p:attrNameLst>
                                      </p:cBhvr>
                                      <p:to>
                                        <p:strVal val="visible"/>
                                      </p:to>
                                    </p:set>
                                    <p:animEffect transition="in" filter="wipe(left)">
                                      <p:cBhvr>
                                        <p:cTn id="32" dur="2000"/>
                                        <p:tgtEl>
                                          <p:spTgt spid="592917"/>
                                        </p:tgtEl>
                                      </p:cBhvr>
                                    </p:animEffect>
                                  </p:childTnLst>
                                </p:cTn>
                              </p:par>
                            </p:childTnLst>
                          </p:cTn>
                        </p:par>
                        <p:par>
                          <p:cTn id="33" fill="hold" nodeType="afterGroup">
                            <p:stCondLst>
                              <p:cond delay="7500"/>
                            </p:stCondLst>
                            <p:childTnLst>
                              <p:par>
                                <p:cTn id="34" presetID="22" presetClass="entr" presetSubtype="2" fill="hold" nodeType="afterEffect">
                                  <p:stCondLst>
                                    <p:cond delay="500"/>
                                  </p:stCondLst>
                                  <p:childTnLst>
                                    <p:set>
                                      <p:cBhvr>
                                        <p:cTn id="35" dur="1" fill="hold">
                                          <p:stCondLst>
                                            <p:cond delay="0"/>
                                          </p:stCondLst>
                                        </p:cTn>
                                        <p:tgtEl>
                                          <p:spTgt spid="592920"/>
                                        </p:tgtEl>
                                        <p:attrNameLst>
                                          <p:attrName>style.visibility</p:attrName>
                                        </p:attrNameLst>
                                      </p:cBhvr>
                                      <p:to>
                                        <p:strVal val="visible"/>
                                      </p:to>
                                    </p:set>
                                    <p:animEffect transition="in" filter="wipe(right)">
                                      <p:cBhvr>
                                        <p:cTn id="36" dur="2000"/>
                                        <p:tgtEl>
                                          <p:spTgt spid="59292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592940"/>
                                        </p:tgtEl>
                                        <p:attrNameLst>
                                          <p:attrName>style.visibility</p:attrName>
                                        </p:attrNameLst>
                                      </p:cBhvr>
                                      <p:to>
                                        <p:strVal val="visible"/>
                                      </p:to>
                                    </p:set>
                                  </p:childTnLst>
                                </p:cTn>
                              </p:par>
                            </p:childTnLst>
                          </p:cTn>
                        </p:par>
                        <p:par>
                          <p:cTn id="41" fill="hold" nodeType="afterGroup">
                            <p:stCondLst>
                              <p:cond delay="0"/>
                            </p:stCondLst>
                            <p:childTnLst>
                              <p:par>
                                <p:cTn id="42" presetID="22" presetClass="entr" presetSubtype="8" fill="hold" nodeType="afterEffect">
                                  <p:stCondLst>
                                    <p:cond delay="500"/>
                                  </p:stCondLst>
                                  <p:childTnLst>
                                    <p:set>
                                      <p:cBhvr>
                                        <p:cTn id="43" dur="1" fill="hold">
                                          <p:stCondLst>
                                            <p:cond delay="0"/>
                                          </p:stCondLst>
                                        </p:cTn>
                                        <p:tgtEl>
                                          <p:spTgt spid="592923"/>
                                        </p:tgtEl>
                                        <p:attrNameLst>
                                          <p:attrName>style.visibility</p:attrName>
                                        </p:attrNameLst>
                                      </p:cBhvr>
                                      <p:to>
                                        <p:strVal val="visible"/>
                                      </p:to>
                                    </p:set>
                                    <p:animEffect transition="in" filter="wipe(left)">
                                      <p:cBhvr>
                                        <p:cTn id="44" dur="2000"/>
                                        <p:tgtEl>
                                          <p:spTgt spid="592923"/>
                                        </p:tgtEl>
                                      </p:cBhvr>
                                    </p:animEffect>
                                  </p:childTnLst>
                                </p:cTn>
                              </p:par>
                            </p:childTnLst>
                          </p:cTn>
                        </p:par>
                        <p:par>
                          <p:cTn id="45" fill="hold" nodeType="afterGroup">
                            <p:stCondLst>
                              <p:cond delay="2500"/>
                            </p:stCondLst>
                            <p:childTnLst>
                              <p:par>
                                <p:cTn id="46" presetID="22" presetClass="entr" presetSubtype="2" fill="hold" nodeType="afterEffect">
                                  <p:stCondLst>
                                    <p:cond delay="500"/>
                                  </p:stCondLst>
                                  <p:childTnLst>
                                    <p:set>
                                      <p:cBhvr>
                                        <p:cTn id="47" dur="1" fill="hold">
                                          <p:stCondLst>
                                            <p:cond delay="0"/>
                                          </p:stCondLst>
                                        </p:cTn>
                                        <p:tgtEl>
                                          <p:spTgt spid="592926"/>
                                        </p:tgtEl>
                                        <p:attrNameLst>
                                          <p:attrName>style.visibility</p:attrName>
                                        </p:attrNameLst>
                                      </p:cBhvr>
                                      <p:to>
                                        <p:strVal val="visible"/>
                                      </p:to>
                                    </p:set>
                                    <p:animEffect transition="in" filter="wipe(right)">
                                      <p:cBhvr>
                                        <p:cTn id="48" dur="2000"/>
                                        <p:tgtEl>
                                          <p:spTgt spid="592926"/>
                                        </p:tgtEl>
                                      </p:cBhvr>
                                    </p:animEffect>
                                  </p:childTnLst>
                                </p:cTn>
                              </p:par>
                            </p:childTnLst>
                          </p:cTn>
                        </p:par>
                        <p:par>
                          <p:cTn id="49" fill="hold" nodeType="afterGroup">
                            <p:stCondLst>
                              <p:cond delay="5000"/>
                            </p:stCondLst>
                            <p:childTnLst>
                              <p:par>
                                <p:cTn id="50" presetID="22" presetClass="entr" presetSubtype="8" fill="hold" nodeType="afterEffect">
                                  <p:stCondLst>
                                    <p:cond delay="500"/>
                                  </p:stCondLst>
                                  <p:childTnLst>
                                    <p:set>
                                      <p:cBhvr>
                                        <p:cTn id="51" dur="1" fill="hold">
                                          <p:stCondLst>
                                            <p:cond delay="0"/>
                                          </p:stCondLst>
                                        </p:cTn>
                                        <p:tgtEl>
                                          <p:spTgt spid="592931"/>
                                        </p:tgtEl>
                                        <p:attrNameLst>
                                          <p:attrName>style.visibility</p:attrName>
                                        </p:attrNameLst>
                                      </p:cBhvr>
                                      <p:to>
                                        <p:strVal val="visible"/>
                                      </p:to>
                                    </p:set>
                                    <p:animEffect transition="in" filter="wipe(left)">
                                      <p:cBhvr>
                                        <p:cTn id="52" dur="2000"/>
                                        <p:tgtEl>
                                          <p:spTgt spid="5929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900" grpId="0" animBg="1"/>
      <p:bldP spid="59293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idx="4294967295"/>
          </p:nvPr>
        </p:nvSpPr>
        <p:spPr>
          <a:xfrm>
            <a:off x="886154" y="44624"/>
            <a:ext cx="8243310" cy="576138"/>
          </a:xfrm>
          <a:solidFill>
            <a:srgbClr val="66FF66"/>
          </a:solidFill>
        </p:spPr>
        <p:txBody>
          <a:bodyPr/>
          <a:lstStyle/>
          <a:p>
            <a:pPr algn="ctr"/>
            <a:r>
              <a:rPr lang="en-US" altLang="zh-CN" sz="3600" dirty="0"/>
              <a:t>OSPF </a:t>
            </a:r>
            <a:r>
              <a:rPr lang="zh-CN" altLang="en-US" sz="3600" dirty="0"/>
              <a:t>使用可靠的洪泛法发送更新分组 </a:t>
            </a:r>
          </a:p>
        </p:txBody>
      </p:sp>
      <p:sp>
        <p:nvSpPr>
          <p:cNvPr id="593923" name="Rectangle 3"/>
          <p:cNvSpPr>
            <a:spLocks noChangeArrowheads="1"/>
          </p:cNvSpPr>
          <p:nvPr/>
        </p:nvSpPr>
        <p:spPr bwMode="auto">
          <a:xfrm>
            <a:off x="1363795" y="3806354"/>
            <a:ext cx="7255801" cy="1531937"/>
          </a:xfrm>
          <a:prstGeom prst="rect">
            <a:avLst/>
          </a:prstGeom>
          <a:solidFill>
            <a:srgbClr val="FFFF66"/>
          </a:solidFill>
          <a:ln>
            <a:noFill/>
          </a:ln>
          <a:effectLst/>
        </p:spPr>
        <p:txBody>
          <a:bodyPr wrap="none" anchor="ctr"/>
          <a:lstStyle/>
          <a:p>
            <a:endParaRPr lang="zh-CN" altLang="en-US" b="1">
              <a:solidFill>
                <a:srgbClr val="0000CC"/>
              </a:solidFill>
              <a:latin typeface="+mn-lt"/>
              <a:ea typeface="黑体" pitchFamily="2" charset="-122"/>
            </a:endParaRPr>
          </a:p>
        </p:txBody>
      </p:sp>
      <p:sp>
        <p:nvSpPr>
          <p:cNvPr id="593924" name="Rectangle 4"/>
          <p:cNvSpPr>
            <a:spLocks noChangeArrowheads="1"/>
          </p:cNvSpPr>
          <p:nvPr/>
        </p:nvSpPr>
        <p:spPr bwMode="auto">
          <a:xfrm>
            <a:off x="1363795" y="764704"/>
            <a:ext cx="7255801" cy="1531937"/>
          </a:xfrm>
          <a:prstGeom prst="rect">
            <a:avLst/>
          </a:prstGeom>
          <a:solidFill>
            <a:srgbClr val="FFFF66"/>
          </a:solidFill>
          <a:ln>
            <a:noFill/>
          </a:ln>
          <a:effectLst/>
        </p:spPr>
        <p:txBody>
          <a:bodyPr wrap="none" anchor="ctr"/>
          <a:lstStyle/>
          <a:p>
            <a:endParaRPr lang="zh-CN" altLang="en-US" b="1">
              <a:solidFill>
                <a:srgbClr val="0000CC"/>
              </a:solidFill>
              <a:latin typeface="+mn-lt"/>
              <a:ea typeface="黑体" pitchFamily="2" charset="-122"/>
            </a:endParaRPr>
          </a:p>
        </p:txBody>
      </p:sp>
      <p:sp>
        <p:nvSpPr>
          <p:cNvPr id="593959" name="Text Box 39"/>
          <p:cNvSpPr txBox="1">
            <a:spLocks noChangeArrowheads="1"/>
          </p:cNvSpPr>
          <p:nvPr/>
        </p:nvSpPr>
        <p:spPr bwMode="auto">
          <a:xfrm>
            <a:off x="4251325" y="1347316"/>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更新报文</a:t>
            </a:r>
          </a:p>
        </p:txBody>
      </p:sp>
      <p:sp>
        <p:nvSpPr>
          <p:cNvPr id="593925" name="Line 5"/>
          <p:cNvSpPr>
            <a:spLocks noChangeShapeType="1"/>
          </p:cNvSpPr>
          <p:nvPr/>
        </p:nvSpPr>
        <p:spPr bwMode="auto">
          <a:xfrm>
            <a:off x="2297641" y="1032990"/>
            <a:ext cx="559964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3926" name="Freeform 6"/>
          <p:cNvSpPr>
            <a:spLocks/>
          </p:cNvSpPr>
          <p:nvPr/>
        </p:nvSpPr>
        <p:spPr bwMode="auto">
          <a:xfrm>
            <a:off x="2297641" y="1032991"/>
            <a:ext cx="5599642" cy="987425"/>
          </a:xfrm>
          <a:custGeom>
            <a:avLst/>
            <a:gdLst>
              <a:gd name="T0" fmla="*/ 0 w 2550"/>
              <a:gd name="T1" fmla="*/ 6 h 528"/>
              <a:gd name="T2" fmla="*/ 829 w 2550"/>
              <a:gd name="T3" fmla="*/ 528 h 528"/>
              <a:gd name="T4" fmla="*/ 1764 w 2550"/>
              <a:gd name="T5" fmla="*/ 528 h 528"/>
              <a:gd name="T6" fmla="*/ 2550 w 2550"/>
              <a:gd name="T7" fmla="*/ 0 h 528"/>
            </a:gdLst>
            <a:ahLst/>
            <a:cxnLst>
              <a:cxn ang="0">
                <a:pos x="T0" y="T1"/>
              </a:cxn>
              <a:cxn ang="0">
                <a:pos x="T2" y="T3"/>
              </a:cxn>
              <a:cxn ang="0">
                <a:pos x="T4" y="T5"/>
              </a:cxn>
              <a:cxn ang="0">
                <a:pos x="T6" y="T7"/>
              </a:cxn>
            </a:cxnLst>
            <a:rect l="0" t="0" r="r" b="b"/>
            <a:pathLst>
              <a:path w="2550" h="528">
                <a:moveTo>
                  <a:pt x="0" y="6"/>
                </a:moveTo>
                <a:lnTo>
                  <a:pt x="829" y="528"/>
                </a:lnTo>
                <a:lnTo>
                  <a:pt x="1764" y="528"/>
                </a:lnTo>
                <a:lnTo>
                  <a:pt x="2550" y="0"/>
                </a:lnTo>
              </a:path>
            </a:pathLst>
          </a:custGeom>
          <a:noFill/>
          <a:ln w="28575" cmpd="sng">
            <a:solidFill>
              <a:srgbClr val="333399"/>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3927" name="Line 7"/>
          <p:cNvSpPr>
            <a:spLocks noChangeShapeType="1"/>
          </p:cNvSpPr>
          <p:nvPr/>
        </p:nvSpPr>
        <p:spPr bwMode="auto">
          <a:xfrm>
            <a:off x="4060429" y="1032991"/>
            <a:ext cx="0" cy="9874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3928" name="Line 8"/>
          <p:cNvSpPr>
            <a:spLocks noChangeShapeType="1"/>
          </p:cNvSpPr>
          <p:nvPr/>
        </p:nvSpPr>
        <p:spPr bwMode="auto">
          <a:xfrm>
            <a:off x="6134497" y="1032991"/>
            <a:ext cx="0" cy="9874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3929" name="Line 9"/>
          <p:cNvSpPr>
            <a:spLocks noChangeShapeType="1"/>
          </p:cNvSpPr>
          <p:nvPr/>
        </p:nvSpPr>
        <p:spPr bwMode="auto">
          <a:xfrm>
            <a:off x="4406107" y="1915640"/>
            <a:ext cx="519377" cy="0"/>
          </a:xfrm>
          <a:prstGeom prst="line">
            <a:avLst/>
          </a:prstGeom>
          <a:noFill/>
          <a:ln w="571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3930" name="Line 10"/>
          <p:cNvSpPr>
            <a:spLocks noChangeShapeType="1"/>
          </p:cNvSpPr>
          <p:nvPr/>
        </p:nvSpPr>
        <p:spPr bwMode="auto">
          <a:xfrm rot="-8873624">
            <a:off x="3271044" y="1558454"/>
            <a:ext cx="519377" cy="1587"/>
          </a:xfrm>
          <a:prstGeom prst="line">
            <a:avLst/>
          </a:prstGeom>
          <a:noFill/>
          <a:ln w="571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3931" name="Line 11"/>
          <p:cNvSpPr>
            <a:spLocks noChangeShapeType="1"/>
          </p:cNvSpPr>
          <p:nvPr/>
        </p:nvSpPr>
        <p:spPr bwMode="auto">
          <a:xfrm rot="-5400000">
            <a:off x="3979333" y="1493366"/>
            <a:ext cx="447675" cy="0"/>
          </a:xfrm>
          <a:prstGeom prst="line">
            <a:avLst/>
          </a:prstGeom>
          <a:noFill/>
          <a:ln w="571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3932" name="Line 12"/>
          <p:cNvSpPr>
            <a:spLocks noChangeShapeType="1"/>
          </p:cNvSpPr>
          <p:nvPr/>
        </p:nvSpPr>
        <p:spPr bwMode="auto">
          <a:xfrm>
            <a:off x="2297641" y="2569690"/>
            <a:ext cx="559964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3933" name="Freeform 13"/>
          <p:cNvSpPr>
            <a:spLocks/>
          </p:cNvSpPr>
          <p:nvPr/>
        </p:nvSpPr>
        <p:spPr bwMode="auto">
          <a:xfrm>
            <a:off x="2297641" y="2569690"/>
            <a:ext cx="5599642" cy="985838"/>
          </a:xfrm>
          <a:custGeom>
            <a:avLst/>
            <a:gdLst>
              <a:gd name="T0" fmla="*/ 0 w 2550"/>
              <a:gd name="T1" fmla="*/ 6 h 528"/>
              <a:gd name="T2" fmla="*/ 829 w 2550"/>
              <a:gd name="T3" fmla="*/ 528 h 528"/>
              <a:gd name="T4" fmla="*/ 1764 w 2550"/>
              <a:gd name="T5" fmla="*/ 528 h 528"/>
              <a:gd name="T6" fmla="*/ 2550 w 2550"/>
              <a:gd name="T7" fmla="*/ 0 h 528"/>
            </a:gdLst>
            <a:ahLst/>
            <a:cxnLst>
              <a:cxn ang="0">
                <a:pos x="T0" y="T1"/>
              </a:cxn>
              <a:cxn ang="0">
                <a:pos x="T2" y="T3"/>
              </a:cxn>
              <a:cxn ang="0">
                <a:pos x="T4" y="T5"/>
              </a:cxn>
              <a:cxn ang="0">
                <a:pos x="T6" y="T7"/>
              </a:cxn>
            </a:cxnLst>
            <a:rect l="0" t="0" r="r" b="b"/>
            <a:pathLst>
              <a:path w="2550" h="528">
                <a:moveTo>
                  <a:pt x="0" y="6"/>
                </a:moveTo>
                <a:lnTo>
                  <a:pt x="829" y="528"/>
                </a:lnTo>
                <a:lnTo>
                  <a:pt x="1764" y="528"/>
                </a:lnTo>
                <a:lnTo>
                  <a:pt x="2550" y="0"/>
                </a:lnTo>
              </a:path>
            </a:pathLst>
          </a:custGeom>
          <a:noFill/>
          <a:ln w="28575" cmpd="sng">
            <a:solidFill>
              <a:srgbClr val="333399"/>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3934" name="Line 14"/>
          <p:cNvSpPr>
            <a:spLocks noChangeShapeType="1"/>
          </p:cNvSpPr>
          <p:nvPr/>
        </p:nvSpPr>
        <p:spPr bwMode="auto">
          <a:xfrm>
            <a:off x="4060429" y="2569690"/>
            <a:ext cx="0" cy="98583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3935" name="Line 15"/>
          <p:cNvSpPr>
            <a:spLocks noChangeShapeType="1"/>
          </p:cNvSpPr>
          <p:nvPr/>
        </p:nvSpPr>
        <p:spPr bwMode="auto">
          <a:xfrm>
            <a:off x="6134497" y="2569690"/>
            <a:ext cx="0" cy="98583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593991" name="Group 71"/>
          <p:cNvGrpSpPr>
            <a:grpSpLocks/>
          </p:cNvGrpSpPr>
          <p:nvPr/>
        </p:nvGrpSpPr>
        <p:grpSpPr bwMode="auto">
          <a:xfrm>
            <a:off x="6273800" y="2782416"/>
            <a:ext cx="1159140" cy="449263"/>
            <a:chOff x="3648" y="1798"/>
            <a:chExt cx="674" cy="283"/>
          </a:xfrm>
        </p:grpSpPr>
        <p:sp>
          <p:nvSpPr>
            <p:cNvPr id="593937" name="Line 17"/>
            <p:cNvSpPr>
              <a:spLocks noChangeShapeType="1"/>
            </p:cNvSpPr>
            <p:nvPr/>
          </p:nvSpPr>
          <p:spPr bwMode="auto">
            <a:xfrm rot="-2260875">
              <a:off x="4021" y="2023"/>
              <a:ext cx="301" cy="1"/>
            </a:xfrm>
            <a:prstGeom prst="line">
              <a:avLst/>
            </a:prstGeom>
            <a:noFill/>
            <a:ln w="571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3938" name="Line 18"/>
            <p:cNvSpPr>
              <a:spLocks noChangeShapeType="1"/>
            </p:cNvSpPr>
            <p:nvPr/>
          </p:nvSpPr>
          <p:spPr bwMode="auto">
            <a:xfrm rot="-5400000">
              <a:off x="3506" y="1940"/>
              <a:ext cx="283" cy="0"/>
            </a:xfrm>
            <a:prstGeom prst="line">
              <a:avLst/>
            </a:prstGeom>
            <a:noFill/>
            <a:ln w="571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93939" name="Line 19"/>
          <p:cNvSpPr>
            <a:spLocks noChangeShapeType="1"/>
          </p:cNvSpPr>
          <p:nvPr/>
        </p:nvSpPr>
        <p:spPr bwMode="auto">
          <a:xfrm>
            <a:off x="2297642" y="4104804"/>
            <a:ext cx="5582444" cy="158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3940" name="Freeform 20"/>
          <p:cNvSpPr>
            <a:spLocks/>
          </p:cNvSpPr>
          <p:nvPr/>
        </p:nvSpPr>
        <p:spPr bwMode="auto">
          <a:xfrm>
            <a:off x="2297641" y="4104804"/>
            <a:ext cx="5599642" cy="987425"/>
          </a:xfrm>
          <a:custGeom>
            <a:avLst/>
            <a:gdLst>
              <a:gd name="T0" fmla="*/ 0 w 2550"/>
              <a:gd name="T1" fmla="*/ 6 h 528"/>
              <a:gd name="T2" fmla="*/ 829 w 2550"/>
              <a:gd name="T3" fmla="*/ 528 h 528"/>
              <a:gd name="T4" fmla="*/ 1764 w 2550"/>
              <a:gd name="T5" fmla="*/ 528 h 528"/>
              <a:gd name="T6" fmla="*/ 2550 w 2550"/>
              <a:gd name="T7" fmla="*/ 0 h 528"/>
            </a:gdLst>
            <a:ahLst/>
            <a:cxnLst>
              <a:cxn ang="0">
                <a:pos x="T0" y="T1"/>
              </a:cxn>
              <a:cxn ang="0">
                <a:pos x="T2" y="T3"/>
              </a:cxn>
              <a:cxn ang="0">
                <a:pos x="T4" y="T5"/>
              </a:cxn>
              <a:cxn ang="0">
                <a:pos x="T6" y="T7"/>
              </a:cxn>
            </a:cxnLst>
            <a:rect l="0" t="0" r="r" b="b"/>
            <a:pathLst>
              <a:path w="2550" h="528">
                <a:moveTo>
                  <a:pt x="0" y="6"/>
                </a:moveTo>
                <a:lnTo>
                  <a:pt x="829" y="528"/>
                </a:lnTo>
                <a:lnTo>
                  <a:pt x="1764" y="528"/>
                </a:lnTo>
                <a:lnTo>
                  <a:pt x="2550" y="0"/>
                </a:lnTo>
              </a:path>
            </a:pathLst>
          </a:custGeom>
          <a:noFill/>
          <a:ln w="28575" cmpd="sng">
            <a:solidFill>
              <a:srgbClr val="333399"/>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3941" name="Line 21"/>
          <p:cNvSpPr>
            <a:spLocks noChangeShapeType="1"/>
          </p:cNvSpPr>
          <p:nvPr/>
        </p:nvSpPr>
        <p:spPr bwMode="auto">
          <a:xfrm>
            <a:off x="4060429" y="4104804"/>
            <a:ext cx="0" cy="9874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3942" name="Line 22"/>
          <p:cNvSpPr>
            <a:spLocks noChangeShapeType="1"/>
          </p:cNvSpPr>
          <p:nvPr/>
        </p:nvSpPr>
        <p:spPr bwMode="auto">
          <a:xfrm>
            <a:off x="6134497" y="4104804"/>
            <a:ext cx="0" cy="9874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3944" name="Line 24"/>
          <p:cNvSpPr>
            <a:spLocks noChangeShapeType="1"/>
          </p:cNvSpPr>
          <p:nvPr/>
        </p:nvSpPr>
        <p:spPr bwMode="auto">
          <a:xfrm>
            <a:off x="2297641" y="5641503"/>
            <a:ext cx="559964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3945" name="Freeform 25"/>
          <p:cNvSpPr>
            <a:spLocks/>
          </p:cNvSpPr>
          <p:nvPr/>
        </p:nvSpPr>
        <p:spPr bwMode="auto">
          <a:xfrm>
            <a:off x="2283883" y="5641504"/>
            <a:ext cx="5601362" cy="985837"/>
          </a:xfrm>
          <a:custGeom>
            <a:avLst/>
            <a:gdLst>
              <a:gd name="T0" fmla="*/ 0 w 2550"/>
              <a:gd name="T1" fmla="*/ 6 h 528"/>
              <a:gd name="T2" fmla="*/ 829 w 2550"/>
              <a:gd name="T3" fmla="*/ 528 h 528"/>
              <a:gd name="T4" fmla="*/ 1764 w 2550"/>
              <a:gd name="T5" fmla="*/ 528 h 528"/>
              <a:gd name="T6" fmla="*/ 2550 w 2550"/>
              <a:gd name="T7" fmla="*/ 0 h 528"/>
            </a:gdLst>
            <a:ahLst/>
            <a:cxnLst>
              <a:cxn ang="0">
                <a:pos x="T0" y="T1"/>
              </a:cxn>
              <a:cxn ang="0">
                <a:pos x="T2" y="T3"/>
              </a:cxn>
              <a:cxn ang="0">
                <a:pos x="T4" y="T5"/>
              </a:cxn>
              <a:cxn ang="0">
                <a:pos x="T6" y="T7"/>
              </a:cxn>
            </a:cxnLst>
            <a:rect l="0" t="0" r="r" b="b"/>
            <a:pathLst>
              <a:path w="2550" h="528">
                <a:moveTo>
                  <a:pt x="0" y="6"/>
                </a:moveTo>
                <a:lnTo>
                  <a:pt x="829" y="528"/>
                </a:lnTo>
                <a:lnTo>
                  <a:pt x="1764" y="528"/>
                </a:lnTo>
                <a:lnTo>
                  <a:pt x="2550" y="0"/>
                </a:lnTo>
              </a:path>
            </a:pathLst>
          </a:custGeom>
          <a:noFill/>
          <a:ln w="28575" cmpd="sng">
            <a:solidFill>
              <a:srgbClr val="333399"/>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3946" name="Line 26"/>
          <p:cNvSpPr>
            <a:spLocks noChangeShapeType="1"/>
          </p:cNvSpPr>
          <p:nvPr/>
        </p:nvSpPr>
        <p:spPr bwMode="auto">
          <a:xfrm>
            <a:off x="4060429" y="5641504"/>
            <a:ext cx="0" cy="98583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3947" name="Line 27"/>
          <p:cNvSpPr>
            <a:spLocks noChangeShapeType="1"/>
          </p:cNvSpPr>
          <p:nvPr/>
        </p:nvSpPr>
        <p:spPr bwMode="auto">
          <a:xfrm>
            <a:off x="6134497" y="5641504"/>
            <a:ext cx="0" cy="98583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593990" name="Group 70"/>
          <p:cNvGrpSpPr>
            <a:grpSpLocks/>
          </p:cNvGrpSpPr>
          <p:nvPr/>
        </p:nvGrpSpPr>
        <p:grpSpPr bwMode="auto">
          <a:xfrm>
            <a:off x="2901290" y="2453803"/>
            <a:ext cx="2369873" cy="239712"/>
            <a:chOff x="1687" y="1591"/>
            <a:chExt cx="1378" cy="151"/>
          </a:xfrm>
        </p:grpSpPr>
        <p:sp>
          <p:nvSpPr>
            <p:cNvPr id="593936" name="Line 16"/>
            <p:cNvSpPr>
              <a:spLocks noChangeShapeType="1"/>
            </p:cNvSpPr>
            <p:nvPr/>
          </p:nvSpPr>
          <p:spPr bwMode="auto">
            <a:xfrm flipH="1">
              <a:off x="1687" y="1591"/>
              <a:ext cx="302" cy="0"/>
            </a:xfrm>
            <a:prstGeom prst="line">
              <a:avLst/>
            </a:prstGeom>
            <a:noFill/>
            <a:ln w="571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3948" name="Line 28"/>
            <p:cNvSpPr>
              <a:spLocks noChangeShapeType="1"/>
            </p:cNvSpPr>
            <p:nvPr/>
          </p:nvSpPr>
          <p:spPr bwMode="auto">
            <a:xfrm>
              <a:off x="2763" y="1742"/>
              <a:ext cx="302" cy="0"/>
            </a:xfrm>
            <a:prstGeom prst="line">
              <a:avLst/>
            </a:prstGeom>
            <a:noFill/>
            <a:ln w="571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93949" name="Line 29"/>
          <p:cNvSpPr>
            <a:spLocks noChangeShapeType="1"/>
          </p:cNvSpPr>
          <p:nvPr/>
        </p:nvSpPr>
        <p:spPr bwMode="auto">
          <a:xfrm>
            <a:off x="2954602" y="2693515"/>
            <a:ext cx="517658" cy="0"/>
          </a:xfrm>
          <a:prstGeom prst="line">
            <a:avLst/>
          </a:prstGeom>
          <a:noFill/>
          <a:ln w="571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593992" name="Group 72"/>
          <p:cNvGrpSpPr>
            <a:grpSpLocks/>
          </p:cNvGrpSpPr>
          <p:nvPr/>
        </p:nvGrpSpPr>
        <p:grpSpPr bwMode="auto">
          <a:xfrm>
            <a:off x="4786181" y="3993678"/>
            <a:ext cx="2333757" cy="0"/>
            <a:chOff x="2783" y="2561"/>
            <a:chExt cx="1357" cy="0"/>
          </a:xfrm>
        </p:grpSpPr>
        <p:sp>
          <p:nvSpPr>
            <p:cNvPr id="593943" name="Line 23"/>
            <p:cNvSpPr>
              <a:spLocks noChangeShapeType="1"/>
            </p:cNvSpPr>
            <p:nvPr/>
          </p:nvSpPr>
          <p:spPr bwMode="auto">
            <a:xfrm flipH="1">
              <a:off x="2783" y="2561"/>
              <a:ext cx="302" cy="0"/>
            </a:xfrm>
            <a:prstGeom prst="line">
              <a:avLst/>
            </a:prstGeom>
            <a:noFill/>
            <a:ln w="571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3950" name="Line 30"/>
            <p:cNvSpPr>
              <a:spLocks noChangeShapeType="1"/>
            </p:cNvSpPr>
            <p:nvPr/>
          </p:nvSpPr>
          <p:spPr bwMode="auto">
            <a:xfrm>
              <a:off x="3838" y="2561"/>
              <a:ext cx="302" cy="0"/>
            </a:xfrm>
            <a:prstGeom prst="line">
              <a:avLst/>
            </a:prstGeom>
            <a:noFill/>
            <a:ln w="571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93951" name="Line 31"/>
          <p:cNvSpPr>
            <a:spLocks noChangeShapeType="1"/>
          </p:cNvSpPr>
          <p:nvPr/>
        </p:nvSpPr>
        <p:spPr bwMode="auto">
          <a:xfrm flipH="1">
            <a:off x="6653875" y="4231803"/>
            <a:ext cx="517657" cy="0"/>
          </a:xfrm>
          <a:prstGeom prst="line">
            <a:avLst/>
          </a:prstGeom>
          <a:noFill/>
          <a:ln w="571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593993" name="Group 73"/>
          <p:cNvGrpSpPr>
            <a:grpSpLocks/>
          </p:cNvGrpSpPr>
          <p:nvPr/>
        </p:nvGrpSpPr>
        <p:grpSpPr bwMode="auto">
          <a:xfrm>
            <a:off x="3100785" y="5832004"/>
            <a:ext cx="4079346" cy="714375"/>
            <a:chOff x="1803" y="3719"/>
            <a:chExt cx="2372" cy="450"/>
          </a:xfrm>
        </p:grpSpPr>
        <p:sp>
          <p:nvSpPr>
            <p:cNvPr id="593952" name="AutoShape 32"/>
            <p:cNvSpPr>
              <a:spLocks noChangeArrowheads="1"/>
            </p:cNvSpPr>
            <p:nvPr/>
          </p:nvSpPr>
          <p:spPr bwMode="auto">
            <a:xfrm>
              <a:off x="2399" y="3726"/>
              <a:ext cx="120" cy="292"/>
            </a:xfrm>
            <a:prstGeom prst="downArrow">
              <a:avLst>
                <a:gd name="adj1" fmla="val 50000"/>
                <a:gd name="adj2" fmla="val 80458"/>
              </a:avLst>
            </a:prstGeom>
            <a:solidFill>
              <a:schemeClr val="accent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latin typeface="+mn-lt"/>
                <a:ea typeface="黑体" pitchFamily="2" charset="-122"/>
              </a:endParaRPr>
            </a:p>
          </p:txBody>
        </p:sp>
        <p:sp>
          <p:nvSpPr>
            <p:cNvPr id="593953" name="AutoShape 33"/>
            <p:cNvSpPr>
              <a:spLocks noChangeArrowheads="1"/>
            </p:cNvSpPr>
            <p:nvPr/>
          </p:nvSpPr>
          <p:spPr bwMode="auto">
            <a:xfrm>
              <a:off x="3627" y="3719"/>
              <a:ext cx="121" cy="292"/>
            </a:xfrm>
            <a:prstGeom prst="downArrow">
              <a:avLst>
                <a:gd name="adj1" fmla="val 50000"/>
                <a:gd name="adj2" fmla="val 79793"/>
              </a:avLst>
            </a:prstGeom>
            <a:solidFill>
              <a:schemeClr val="accent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latin typeface="+mn-lt"/>
                <a:ea typeface="黑体" pitchFamily="2" charset="-122"/>
              </a:endParaRPr>
            </a:p>
          </p:txBody>
        </p:sp>
        <p:sp>
          <p:nvSpPr>
            <p:cNvPr id="593954" name="AutoShape 34"/>
            <p:cNvSpPr>
              <a:spLocks noChangeArrowheads="1"/>
            </p:cNvSpPr>
            <p:nvPr/>
          </p:nvSpPr>
          <p:spPr bwMode="auto">
            <a:xfrm rot="5400000">
              <a:off x="2862" y="3957"/>
              <a:ext cx="113" cy="312"/>
            </a:xfrm>
            <a:prstGeom prst="downArrow">
              <a:avLst>
                <a:gd name="adj1" fmla="val 50000"/>
                <a:gd name="adj2" fmla="val 91294"/>
              </a:avLst>
            </a:prstGeom>
            <a:solidFill>
              <a:schemeClr val="accent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latin typeface="+mn-lt"/>
                <a:ea typeface="黑体" pitchFamily="2" charset="-122"/>
              </a:endParaRPr>
            </a:p>
          </p:txBody>
        </p:sp>
        <p:sp>
          <p:nvSpPr>
            <p:cNvPr id="593955" name="AutoShape 35"/>
            <p:cNvSpPr>
              <a:spLocks noChangeArrowheads="1"/>
            </p:cNvSpPr>
            <p:nvPr/>
          </p:nvSpPr>
          <p:spPr bwMode="auto">
            <a:xfrm rot="3308442">
              <a:off x="3963" y="3674"/>
              <a:ext cx="113" cy="311"/>
            </a:xfrm>
            <a:prstGeom prst="downArrow">
              <a:avLst>
                <a:gd name="adj1" fmla="val 50000"/>
                <a:gd name="adj2" fmla="val 91001"/>
              </a:avLst>
            </a:prstGeom>
            <a:solidFill>
              <a:schemeClr val="accent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latin typeface="+mn-lt"/>
                <a:ea typeface="黑体" pitchFamily="2" charset="-122"/>
              </a:endParaRPr>
            </a:p>
          </p:txBody>
        </p:sp>
        <p:sp>
          <p:nvSpPr>
            <p:cNvPr id="593956" name="AutoShape 36"/>
            <p:cNvSpPr>
              <a:spLocks noChangeArrowheads="1"/>
            </p:cNvSpPr>
            <p:nvPr/>
          </p:nvSpPr>
          <p:spPr bwMode="auto">
            <a:xfrm rot="-3458995">
              <a:off x="1902" y="3702"/>
              <a:ext cx="113" cy="312"/>
            </a:xfrm>
            <a:prstGeom prst="downArrow">
              <a:avLst>
                <a:gd name="adj1" fmla="val 50000"/>
                <a:gd name="adj2" fmla="val 91294"/>
              </a:avLst>
            </a:prstGeom>
            <a:solidFill>
              <a:schemeClr val="accent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latin typeface="+mn-lt"/>
                <a:ea typeface="黑体" pitchFamily="2" charset="-122"/>
              </a:endParaRPr>
            </a:p>
          </p:txBody>
        </p:sp>
      </p:grpSp>
      <p:sp>
        <p:nvSpPr>
          <p:cNvPr id="593957" name="Line 37"/>
          <p:cNvSpPr>
            <a:spLocks noChangeShapeType="1"/>
          </p:cNvSpPr>
          <p:nvPr/>
        </p:nvSpPr>
        <p:spPr bwMode="auto">
          <a:xfrm>
            <a:off x="1243410" y="944090"/>
            <a:ext cx="0" cy="5481638"/>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3958" name="Text Box 38"/>
          <p:cNvSpPr txBox="1">
            <a:spLocks noChangeArrowheads="1"/>
          </p:cNvSpPr>
          <p:nvPr/>
        </p:nvSpPr>
        <p:spPr bwMode="auto">
          <a:xfrm>
            <a:off x="1082974" y="6341356"/>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t</a:t>
            </a:r>
          </a:p>
        </p:txBody>
      </p:sp>
      <p:sp>
        <p:nvSpPr>
          <p:cNvPr id="593960" name="Text Box 40"/>
          <p:cNvSpPr txBox="1">
            <a:spLocks noChangeArrowheads="1"/>
          </p:cNvSpPr>
          <p:nvPr/>
        </p:nvSpPr>
        <p:spPr bwMode="auto">
          <a:xfrm>
            <a:off x="4357952" y="5868516"/>
            <a:ext cx="125867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ACK</a:t>
            </a:r>
            <a:r>
              <a:rPr kumimoji="1" lang="zh-CN" altLang="en-US" sz="2000" b="1">
                <a:solidFill>
                  <a:srgbClr val="0000CC"/>
                </a:solidFill>
                <a:latin typeface="+mn-lt"/>
                <a:ea typeface="黑体" pitchFamily="2" charset="-122"/>
              </a:rPr>
              <a:t>报文</a:t>
            </a:r>
          </a:p>
        </p:txBody>
      </p:sp>
      <p:pic>
        <p:nvPicPr>
          <p:cNvPr id="593961"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23215" y="6414616"/>
            <a:ext cx="58301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3962"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49146" y="3903190"/>
            <a:ext cx="58301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3963"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89547" y="3903190"/>
            <a:ext cx="583009"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3964"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23215" y="3365028"/>
            <a:ext cx="58301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3965"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49146" y="3365028"/>
            <a:ext cx="58301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3966" name="Picture 4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2369" y="2379191"/>
            <a:ext cx="58301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3967" name="Picture 4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23215" y="2379191"/>
            <a:ext cx="58301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3968" name="Picture 4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49146" y="2379191"/>
            <a:ext cx="58301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3969" name="Picture 4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9103" y="2379191"/>
            <a:ext cx="58301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3970" name="Picture 5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49146" y="1841028"/>
            <a:ext cx="58301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3971" name="Picture 5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23215" y="1841028"/>
            <a:ext cx="58301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3972" name="Picture 5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86002" y="853603"/>
            <a:ext cx="584729"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3973" name="Picture 5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23215" y="853603"/>
            <a:ext cx="58301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3974" name="Picture 5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49146" y="853603"/>
            <a:ext cx="58301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3975" name="Picture 5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9103" y="853603"/>
            <a:ext cx="58301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3976" name="Picture 5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86002" y="5428778"/>
            <a:ext cx="584729"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3977" name="Picture 5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23215" y="5428778"/>
            <a:ext cx="58301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3978" name="Picture 5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49146" y="5428778"/>
            <a:ext cx="58301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3979" name="Picture 5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24195" y="5428778"/>
            <a:ext cx="584729"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3980" name="Picture 6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49146" y="4890616"/>
            <a:ext cx="58301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3981" name="Picture 6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23215" y="4890616"/>
            <a:ext cx="58301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3982" name="Picture 6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86002" y="3903190"/>
            <a:ext cx="584729"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3983" name="Picture 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23215" y="3903190"/>
            <a:ext cx="58301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3984" name="Picture 6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49146" y="6414616"/>
            <a:ext cx="58301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93985" name="Text Box 65"/>
          <p:cNvSpPr txBox="1">
            <a:spLocks noChangeArrowheads="1"/>
          </p:cNvSpPr>
          <p:nvPr/>
        </p:nvSpPr>
        <p:spPr bwMode="auto">
          <a:xfrm>
            <a:off x="3353594" y="1747366"/>
            <a:ext cx="3706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p>
        </p:txBody>
      </p:sp>
      <p:sp>
        <p:nvSpPr>
          <p:cNvPr id="593986" name="Text Box 66"/>
          <p:cNvSpPr txBox="1">
            <a:spLocks noChangeArrowheads="1"/>
          </p:cNvSpPr>
          <p:nvPr/>
        </p:nvSpPr>
        <p:spPr bwMode="auto">
          <a:xfrm>
            <a:off x="3353594" y="6335241"/>
            <a:ext cx="3706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p>
        </p:txBody>
      </p:sp>
      <p:sp>
        <p:nvSpPr>
          <p:cNvPr id="593987" name="Text Box 67"/>
          <p:cNvSpPr txBox="1">
            <a:spLocks noChangeArrowheads="1"/>
          </p:cNvSpPr>
          <p:nvPr/>
        </p:nvSpPr>
        <p:spPr bwMode="auto">
          <a:xfrm>
            <a:off x="3334676" y="4776315"/>
            <a:ext cx="3706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p>
        </p:txBody>
      </p:sp>
      <p:sp>
        <p:nvSpPr>
          <p:cNvPr id="593988" name="Text Box 68"/>
          <p:cNvSpPr txBox="1">
            <a:spLocks noChangeArrowheads="1"/>
          </p:cNvSpPr>
          <p:nvPr/>
        </p:nvSpPr>
        <p:spPr bwMode="auto">
          <a:xfrm>
            <a:off x="3353594" y="3268191"/>
            <a:ext cx="3706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p>
        </p:txBody>
      </p:sp>
      <p:sp>
        <p:nvSpPr>
          <p:cNvPr id="593989" name="Text Box 69"/>
          <p:cNvSpPr txBox="1">
            <a:spLocks noChangeArrowheads="1"/>
          </p:cNvSpPr>
          <p:nvPr/>
        </p:nvSpPr>
        <p:spPr bwMode="auto">
          <a:xfrm>
            <a:off x="1571890" y="1201266"/>
            <a:ext cx="364202"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5000"/>
              </a:lnSpc>
            </a:pPr>
            <a:r>
              <a:rPr kumimoji="1" lang="en-US" altLang="zh-CN" sz="2000" b="1">
                <a:solidFill>
                  <a:srgbClr val="0000CC"/>
                </a:solidFill>
                <a:latin typeface="+mn-lt"/>
                <a:ea typeface="黑体" pitchFamily="2" charset="-122"/>
              </a:rPr>
              <a:t>t</a:t>
            </a:r>
            <a:r>
              <a:rPr kumimoji="1" lang="en-US" altLang="zh-CN" sz="2000" b="1" baseline="-25000">
                <a:solidFill>
                  <a:srgbClr val="0000CC"/>
                </a:solidFill>
                <a:latin typeface="+mn-lt"/>
                <a:ea typeface="黑体" pitchFamily="2" charset="-122"/>
              </a:rPr>
              <a:t>1</a:t>
            </a:r>
            <a:endParaRPr kumimoji="1" lang="en-US" altLang="zh-CN" sz="2000" b="1">
              <a:solidFill>
                <a:srgbClr val="0000CC"/>
              </a:solidFill>
              <a:latin typeface="+mn-lt"/>
              <a:ea typeface="黑体" pitchFamily="2" charset="-122"/>
            </a:endParaRPr>
          </a:p>
          <a:p>
            <a:pPr>
              <a:lnSpc>
                <a:spcPct val="105000"/>
              </a:lnSpc>
            </a:pPr>
            <a:endParaRPr kumimoji="1" lang="en-US" altLang="zh-CN" sz="2000" b="1">
              <a:solidFill>
                <a:srgbClr val="0000CC"/>
              </a:solidFill>
              <a:latin typeface="+mn-lt"/>
              <a:ea typeface="黑体" pitchFamily="2" charset="-122"/>
            </a:endParaRPr>
          </a:p>
          <a:p>
            <a:pPr>
              <a:lnSpc>
                <a:spcPct val="105000"/>
              </a:lnSpc>
            </a:pPr>
            <a:endParaRPr kumimoji="1" lang="en-US" altLang="zh-CN" sz="2000" b="1">
              <a:solidFill>
                <a:srgbClr val="0000CC"/>
              </a:solidFill>
              <a:latin typeface="+mn-lt"/>
              <a:ea typeface="黑体" pitchFamily="2" charset="-122"/>
            </a:endParaRPr>
          </a:p>
          <a:p>
            <a:pPr>
              <a:lnSpc>
                <a:spcPct val="105000"/>
              </a:lnSpc>
            </a:pPr>
            <a:endParaRPr kumimoji="1" lang="en-US" altLang="zh-CN" sz="2000" b="1">
              <a:solidFill>
                <a:srgbClr val="0000CC"/>
              </a:solidFill>
              <a:latin typeface="+mn-lt"/>
              <a:ea typeface="黑体" pitchFamily="2" charset="-122"/>
            </a:endParaRPr>
          </a:p>
          <a:p>
            <a:pPr>
              <a:lnSpc>
                <a:spcPct val="105000"/>
              </a:lnSpc>
            </a:pPr>
            <a:endParaRPr kumimoji="1" lang="en-US" altLang="zh-CN" sz="2000" b="1">
              <a:solidFill>
                <a:srgbClr val="0000CC"/>
              </a:solidFill>
              <a:latin typeface="+mn-lt"/>
              <a:ea typeface="黑体" pitchFamily="2" charset="-122"/>
            </a:endParaRPr>
          </a:p>
          <a:p>
            <a:pPr>
              <a:lnSpc>
                <a:spcPct val="105000"/>
              </a:lnSpc>
            </a:pPr>
            <a:r>
              <a:rPr kumimoji="1" lang="en-US" altLang="zh-CN" sz="2000" b="1">
                <a:solidFill>
                  <a:srgbClr val="0000CC"/>
                </a:solidFill>
                <a:latin typeface="+mn-lt"/>
                <a:ea typeface="黑体" pitchFamily="2" charset="-122"/>
              </a:rPr>
              <a:t>t</a:t>
            </a:r>
            <a:r>
              <a:rPr kumimoji="1" lang="en-US" altLang="zh-CN" sz="2000" b="1" baseline="-25000">
                <a:solidFill>
                  <a:srgbClr val="0000CC"/>
                </a:solidFill>
                <a:latin typeface="+mn-lt"/>
                <a:ea typeface="黑体" pitchFamily="2" charset="-122"/>
              </a:rPr>
              <a:t>2</a:t>
            </a:r>
            <a:endParaRPr kumimoji="1" lang="en-US" altLang="zh-CN" sz="2000" b="1">
              <a:solidFill>
                <a:srgbClr val="0000CC"/>
              </a:solidFill>
              <a:latin typeface="+mn-lt"/>
              <a:ea typeface="黑体" pitchFamily="2" charset="-122"/>
            </a:endParaRPr>
          </a:p>
          <a:p>
            <a:pPr>
              <a:lnSpc>
                <a:spcPct val="105000"/>
              </a:lnSpc>
            </a:pPr>
            <a:endParaRPr kumimoji="1" lang="en-US" altLang="zh-CN" sz="2000" b="1">
              <a:solidFill>
                <a:srgbClr val="0000CC"/>
              </a:solidFill>
              <a:latin typeface="+mn-lt"/>
              <a:ea typeface="黑体" pitchFamily="2" charset="-122"/>
            </a:endParaRPr>
          </a:p>
          <a:p>
            <a:pPr>
              <a:lnSpc>
                <a:spcPct val="105000"/>
              </a:lnSpc>
            </a:pPr>
            <a:endParaRPr kumimoji="1" lang="en-US" altLang="zh-CN" sz="2000" b="1">
              <a:solidFill>
                <a:srgbClr val="0000CC"/>
              </a:solidFill>
              <a:latin typeface="+mn-lt"/>
              <a:ea typeface="黑体" pitchFamily="2" charset="-122"/>
            </a:endParaRPr>
          </a:p>
          <a:p>
            <a:pPr>
              <a:lnSpc>
                <a:spcPct val="105000"/>
              </a:lnSpc>
            </a:pPr>
            <a:endParaRPr kumimoji="1" lang="en-US" altLang="zh-CN" sz="2000" b="1">
              <a:solidFill>
                <a:srgbClr val="0000CC"/>
              </a:solidFill>
              <a:latin typeface="+mn-lt"/>
              <a:ea typeface="黑体" pitchFamily="2" charset="-122"/>
            </a:endParaRPr>
          </a:p>
          <a:p>
            <a:pPr>
              <a:lnSpc>
                <a:spcPct val="105000"/>
              </a:lnSpc>
            </a:pPr>
            <a:endParaRPr kumimoji="1" lang="en-US" altLang="zh-CN" sz="2000" b="1">
              <a:solidFill>
                <a:srgbClr val="0000CC"/>
              </a:solidFill>
              <a:latin typeface="+mn-lt"/>
              <a:ea typeface="黑体" pitchFamily="2" charset="-122"/>
            </a:endParaRPr>
          </a:p>
          <a:p>
            <a:pPr>
              <a:lnSpc>
                <a:spcPct val="105000"/>
              </a:lnSpc>
            </a:pPr>
            <a:r>
              <a:rPr kumimoji="1" lang="en-US" altLang="zh-CN" sz="2000" b="1">
                <a:solidFill>
                  <a:srgbClr val="0000CC"/>
                </a:solidFill>
                <a:latin typeface="+mn-lt"/>
                <a:ea typeface="黑体" pitchFamily="2" charset="-122"/>
              </a:rPr>
              <a:t>t</a:t>
            </a:r>
            <a:r>
              <a:rPr kumimoji="1" lang="en-US" altLang="zh-CN" sz="2000" b="1" baseline="-25000">
                <a:solidFill>
                  <a:srgbClr val="0000CC"/>
                </a:solidFill>
                <a:latin typeface="+mn-lt"/>
                <a:ea typeface="黑体" pitchFamily="2" charset="-122"/>
              </a:rPr>
              <a:t>3</a:t>
            </a:r>
            <a:endParaRPr kumimoji="1" lang="en-US" altLang="zh-CN" sz="2000" b="1">
              <a:solidFill>
                <a:srgbClr val="0000CC"/>
              </a:solidFill>
              <a:latin typeface="+mn-lt"/>
              <a:ea typeface="黑体" pitchFamily="2" charset="-122"/>
            </a:endParaRPr>
          </a:p>
          <a:p>
            <a:pPr>
              <a:lnSpc>
                <a:spcPct val="105000"/>
              </a:lnSpc>
            </a:pPr>
            <a:endParaRPr kumimoji="1" lang="en-US" altLang="zh-CN" sz="2000" b="1">
              <a:solidFill>
                <a:srgbClr val="0000CC"/>
              </a:solidFill>
              <a:latin typeface="+mn-lt"/>
              <a:ea typeface="黑体" pitchFamily="2" charset="-122"/>
            </a:endParaRPr>
          </a:p>
          <a:p>
            <a:pPr>
              <a:lnSpc>
                <a:spcPct val="105000"/>
              </a:lnSpc>
            </a:pPr>
            <a:endParaRPr kumimoji="1" lang="en-US" altLang="zh-CN" sz="2000" b="1">
              <a:solidFill>
                <a:srgbClr val="0000CC"/>
              </a:solidFill>
              <a:latin typeface="+mn-lt"/>
              <a:ea typeface="黑体" pitchFamily="2" charset="-122"/>
            </a:endParaRPr>
          </a:p>
          <a:p>
            <a:pPr>
              <a:lnSpc>
                <a:spcPct val="105000"/>
              </a:lnSpc>
            </a:pPr>
            <a:endParaRPr kumimoji="1" lang="en-US" altLang="zh-CN" sz="2000" b="1">
              <a:solidFill>
                <a:srgbClr val="0000CC"/>
              </a:solidFill>
              <a:latin typeface="+mn-lt"/>
              <a:ea typeface="黑体" pitchFamily="2" charset="-122"/>
            </a:endParaRPr>
          </a:p>
          <a:p>
            <a:pPr>
              <a:lnSpc>
                <a:spcPct val="105000"/>
              </a:lnSpc>
            </a:pPr>
            <a:endParaRPr kumimoji="1" lang="en-US" altLang="zh-CN" sz="2000" b="1">
              <a:solidFill>
                <a:srgbClr val="0000CC"/>
              </a:solidFill>
              <a:latin typeface="+mn-lt"/>
              <a:ea typeface="黑体" pitchFamily="2" charset="-122"/>
            </a:endParaRPr>
          </a:p>
          <a:p>
            <a:pPr>
              <a:lnSpc>
                <a:spcPct val="105000"/>
              </a:lnSpc>
            </a:pPr>
            <a:r>
              <a:rPr kumimoji="1" lang="en-US" altLang="zh-CN" sz="2000" b="1">
                <a:solidFill>
                  <a:srgbClr val="0000CC"/>
                </a:solidFill>
                <a:latin typeface="+mn-lt"/>
                <a:ea typeface="黑体" pitchFamily="2" charset="-122"/>
              </a:rPr>
              <a:t>t</a:t>
            </a:r>
            <a:r>
              <a:rPr kumimoji="1" lang="en-US" altLang="zh-CN" sz="2000" b="1" baseline="-25000">
                <a:solidFill>
                  <a:srgbClr val="0000CC"/>
                </a:solidFill>
                <a:latin typeface="+mn-lt"/>
                <a:ea typeface="黑体" pitchFamily="2" charset="-122"/>
              </a:rPr>
              <a:t>4</a:t>
            </a:r>
            <a:endParaRPr kumimoji="1" lang="en-US" altLang="zh-CN" sz="2000" b="1">
              <a:solidFill>
                <a:srgbClr val="0000CC"/>
              </a:solidFill>
              <a:latin typeface="+mn-lt"/>
              <a:ea typeface="黑体" pitchFamily="2" charset="-122"/>
            </a:endParaRPr>
          </a:p>
        </p:txBody>
      </p:sp>
    </p:spTree>
    <p:extLst>
      <p:ext uri="{BB962C8B-B14F-4D97-AF65-F5344CB8AC3E}">
        <p14:creationId xmlns:p14="http://schemas.microsoft.com/office/powerpoint/2010/main" val="1108063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593930"/>
                                        </p:tgtEl>
                                        <p:attrNameLst>
                                          <p:attrName>style.visibility</p:attrName>
                                        </p:attrNameLst>
                                      </p:cBhvr>
                                      <p:to>
                                        <p:strVal val="visible"/>
                                      </p:to>
                                    </p:set>
                                  </p:childTnLst>
                                </p:cTn>
                              </p:par>
                            </p:childTnLst>
                          </p:cTn>
                        </p:par>
                        <p:par>
                          <p:cTn id="7" fill="hold" nodeType="afterGroup">
                            <p:stCondLst>
                              <p:cond delay="1000"/>
                            </p:stCondLst>
                            <p:childTnLst>
                              <p:par>
                                <p:cTn id="8" presetID="1" presetClass="entr" presetSubtype="0" fill="hold" grpId="0" nodeType="afterEffect">
                                  <p:stCondLst>
                                    <p:cond delay="1000"/>
                                  </p:stCondLst>
                                  <p:childTnLst>
                                    <p:set>
                                      <p:cBhvr>
                                        <p:cTn id="9" dur="1" fill="hold">
                                          <p:stCondLst>
                                            <p:cond delay="0"/>
                                          </p:stCondLst>
                                        </p:cTn>
                                        <p:tgtEl>
                                          <p:spTgt spid="593949"/>
                                        </p:tgtEl>
                                        <p:attrNameLst>
                                          <p:attrName>style.visibility</p:attrName>
                                        </p:attrNameLst>
                                      </p:cBhvr>
                                      <p:to>
                                        <p:strVal val="visible"/>
                                      </p:to>
                                    </p:set>
                                  </p:childTnLst>
                                </p:cTn>
                              </p:par>
                            </p:childTnLst>
                          </p:cTn>
                        </p:par>
                        <p:par>
                          <p:cTn id="10" fill="hold" nodeType="afterGroup">
                            <p:stCondLst>
                              <p:cond delay="2000"/>
                            </p:stCondLst>
                            <p:childTnLst>
                              <p:par>
                                <p:cTn id="11" presetID="1" presetClass="entr" presetSubtype="0" fill="hold" grpId="0" nodeType="afterEffect">
                                  <p:stCondLst>
                                    <p:cond delay="1000"/>
                                  </p:stCondLst>
                                  <p:childTnLst>
                                    <p:set>
                                      <p:cBhvr>
                                        <p:cTn id="12" dur="1" fill="hold">
                                          <p:stCondLst>
                                            <p:cond delay="0"/>
                                          </p:stCondLst>
                                        </p:cTn>
                                        <p:tgtEl>
                                          <p:spTgt spid="593931"/>
                                        </p:tgtEl>
                                        <p:attrNameLst>
                                          <p:attrName>style.visibility</p:attrName>
                                        </p:attrNameLst>
                                      </p:cBhvr>
                                      <p:to>
                                        <p:strVal val="visible"/>
                                      </p:to>
                                    </p:set>
                                  </p:childTnLst>
                                </p:cTn>
                              </p:par>
                            </p:childTnLst>
                          </p:cTn>
                        </p:par>
                        <p:par>
                          <p:cTn id="13" fill="hold" nodeType="afterGroup">
                            <p:stCondLst>
                              <p:cond delay="3000"/>
                            </p:stCondLst>
                            <p:childTnLst>
                              <p:par>
                                <p:cTn id="14" presetID="1" presetClass="entr" presetSubtype="0" fill="hold" nodeType="afterEffect">
                                  <p:stCondLst>
                                    <p:cond delay="1000"/>
                                  </p:stCondLst>
                                  <p:childTnLst>
                                    <p:set>
                                      <p:cBhvr>
                                        <p:cTn id="15" dur="1" fill="hold">
                                          <p:stCondLst>
                                            <p:cond delay="0"/>
                                          </p:stCondLst>
                                        </p:cTn>
                                        <p:tgtEl>
                                          <p:spTgt spid="593990"/>
                                        </p:tgtEl>
                                        <p:attrNameLst>
                                          <p:attrName>style.visibility</p:attrName>
                                        </p:attrNameLst>
                                      </p:cBhvr>
                                      <p:to>
                                        <p:strVal val="visible"/>
                                      </p:to>
                                    </p:set>
                                  </p:childTnLst>
                                </p:cTn>
                              </p:par>
                            </p:childTnLst>
                          </p:cTn>
                        </p:par>
                        <p:par>
                          <p:cTn id="16" fill="hold" nodeType="afterGroup">
                            <p:stCondLst>
                              <p:cond delay="4000"/>
                            </p:stCondLst>
                            <p:childTnLst>
                              <p:par>
                                <p:cTn id="17" presetID="1" presetClass="entr" presetSubtype="0" fill="hold" nodeType="afterEffect">
                                  <p:stCondLst>
                                    <p:cond delay="1000"/>
                                  </p:stCondLst>
                                  <p:childTnLst>
                                    <p:set>
                                      <p:cBhvr>
                                        <p:cTn id="18" dur="1" fill="hold">
                                          <p:stCondLst>
                                            <p:cond delay="0"/>
                                          </p:stCondLst>
                                        </p:cTn>
                                        <p:tgtEl>
                                          <p:spTgt spid="593992"/>
                                        </p:tgtEl>
                                        <p:attrNameLst>
                                          <p:attrName>style.visibility</p:attrName>
                                        </p:attrNameLst>
                                      </p:cBhvr>
                                      <p:to>
                                        <p:strVal val="visible"/>
                                      </p:to>
                                    </p:set>
                                  </p:childTnLst>
                                </p:cTn>
                              </p:par>
                            </p:childTnLst>
                          </p:cTn>
                        </p:par>
                        <p:par>
                          <p:cTn id="19" fill="hold" nodeType="afterGroup">
                            <p:stCondLst>
                              <p:cond delay="5000"/>
                            </p:stCondLst>
                            <p:childTnLst>
                              <p:par>
                                <p:cTn id="20" presetID="1" presetClass="entr" presetSubtype="0" fill="hold" grpId="0" nodeType="afterEffect">
                                  <p:stCondLst>
                                    <p:cond delay="1000"/>
                                  </p:stCondLst>
                                  <p:childTnLst>
                                    <p:set>
                                      <p:cBhvr>
                                        <p:cTn id="21" dur="1" fill="hold">
                                          <p:stCondLst>
                                            <p:cond delay="0"/>
                                          </p:stCondLst>
                                        </p:cTn>
                                        <p:tgtEl>
                                          <p:spTgt spid="593929"/>
                                        </p:tgtEl>
                                        <p:attrNameLst>
                                          <p:attrName>style.visibility</p:attrName>
                                        </p:attrNameLst>
                                      </p:cBhvr>
                                      <p:to>
                                        <p:strVal val="visible"/>
                                      </p:to>
                                    </p:set>
                                  </p:childTnLst>
                                </p:cTn>
                              </p:par>
                            </p:childTnLst>
                          </p:cTn>
                        </p:par>
                        <p:par>
                          <p:cTn id="22" fill="hold" nodeType="afterGroup">
                            <p:stCondLst>
                              <p:cond delay="6000"/>
                            </p:stCondLst>
                            <p:childTnLst>
                              <p:par>
                                <p:cTn id="23" presetID="1" presetClass="entr" presetSubtype="0" fill="hold" nodeType="afterEffect">
                                  <p:stCondLst>
                                    <p:cond delay="1000"/>
                                  </p:stCondLst>
                                  <p:childTnLst>
                                    <p:set>
                                      <p:cBhvr>
                                        <p:cTn id="24" dur="1" fill="hold">
                                          <p:stCondLst>
                                            <p:cond delay="0"/>
                                          </p:stCondLst>
                                        </p:cTn>
                                        <p:tgtEl>
                                          <p:spTgt spid="593991"/>
                                        </p:tgtEl>
                                        <p:attrNameLst>
                                          <p:attrName>style.visibility</p:attrName>
                                        </p:attrNameLst>
                                      </p:cBhvr>
                                      <p:to>
                                        <p:strVal val="visible"/>
                                      </p:to>
                                    </p:set>
                                  </p:childTnLst>
                                </p:cTn>
                              </p:par>
                            </p:childTnLst>
                          </p:cTn>
                        </p:par>
                        <p:par>
                          <p:cTn id="25" fill="hold" nodeType="afterGroup">
                            <p:stCondLst>
                              <p:cond delay="7000"/>
                            </p:stCondLst>
                            <p:childTnLst>
                              <p:par>
                                <p:cTn id="26" presetID="1" presetClass="entr" presetSubtype="0" fill="hold" grpId="0" nodeType="afterEffect">
                                  <p:stCondLst>
                                    <p:cond delay="1000"/>
                                  </p:stCondLst>
                                  <p:childTnLst>
                                    <p:set>
                                      <p:cBhvr>
                                        <p:cTn id="27" dur="1" fill="hold">
                                          <p:stCondLst>
                                            <p:cond delay="0"/>
                                          </p:stCondLst>
                                        </p:cTn>
                                        <p:tgtEl>
                                          <p:spTgt spid="593951"/>
                                        </p:tgtEl>
                                        <p:attrNameLst>
                                          <p:attrName>style.visibility</p:attrName>
                                        </p:attrNameLst>
                                      </p:cBhvr>
                                      <p:to>
                                        <p:strVal val="visible"/>
                                      </p:to>
                                    </p:set>
                                  </p:childTnLst>
                                </p:cTn>
                              </p:par>
                            </p:childTnLst>
                          </p:cTn>
                        </p:par>
                        <p:par>
                          <p:cTn id="28" fill="hold" nodeType="afterGroup">
                            <p:stCondLst>
                              <p:cond delay="8000"/>
                            </p:stCondLst>
                            <p:childTnLst>
                              <p:par>
                                <p:cTn id="29" presetID="1" presetClass="entr" presetSubtype="0" fill="hold" nodeType="afterEffect">
                                  <p:stCondLst>
                                    <p:cond delay="1000"/>
                                  </p:stCondLst>
                                  <p:childTnLst>
                                    <p:set>
                                      <p:cBhvr>
                                        <p:cTn id="30" dur="1" fill="hold">
                                          <p:stCondLst>
                                            <p:cond delay="0"/>
                                          </p:stCondLst>
                                        </p:cTn>
                                        <p:tgtEl>
                                          <p:spTgt spid="5939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29" grpId="0" animBg="1"/>
      <p:bldP spid="593930" grpId="0" animBg="1"/>
      <p:bldP spid="593931" grpId="0" animBg="1"/>
      <p:bldP spid="593949" grpId="0" animBg="1"/>
      <p:bldP spid="59395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p:txBody>
          <a:bodyPr/>
          <a:lstStyle/>
          <a:p>
            <a:pPr algn="ctr"/>
            <a:r>
              <a:rPr lang="en-US" altLang="zh-CN"/>
              <a:t>OSPF </a:t>
            </a:r>
            <a:r>
              <a:rPr lang="zh-CN" altLang="en-US"/>
              <a:t>的其他特点 </a:t>
            </a:r>
          </a:p>
        </p:txBody>
      </p:sp>
      <p:sp>
        <p:nvSpPr>
          <p:cNvPr id="594947" name="Rectangle 3"/>
          <p:cNvSpPr>
            <a:spLocks noGrp="1" noChangeArrowheads="1"/>
          </p:cNvSpPr>
          <p:nvPr>
            <p:ph idx="1"/>
          </p:nvPr>
        </p:nvSpPr>
        <p:spPr>
          <a:noFill/>
        </p:spPr>
        <p:txBody>
          <a:bodyPr/>
          <a:lstStyle/>
          <a:p>
            <a:r>
              <a:rPr lang="en-US" altLang="zh-CN" dirty="0"/>
              <a:t>OSPF </a:t>
            </a:r>
            <a:r>
              <a:rPr lang="zh-CN" altLang="en-US" dirty="0"/>
              <a:t>还规定每隔一段时间，如 </a:t>
            </a:r>
            <a:r>
              <a:rPr lang="en-US" altLang="zh-CN" dirty="0"/>
              <a:t>30 </a:t>
            </a:r>
            <a:r>
              <a:rPr lang="zh-CN" altLang="en-US" dirty="0"/>
              <a:t>分钟，要刷新一次数据库中的链路状态。 </a:t>
            </a:r>
          </a:p>
          <a:p>
            <a:r>
              <a:rPr lang="zh-CN" altLang="en-US" dirty="0"/>
              <a:t>由于一个路由器的链路状态只涉及到与相邻路由器的连通状态，因而与整个互联网的规模并无直接关系。因此</a:t>
            </a:r>
            <a:r>
              <a:rPr lang="zh-CN" altLang="en-US" dirty="0">
                <a:solidFill>
                  <a:srgbClr val="FF0000"/>
                </a:solidFill>
              </a:rPr>
              <a:t>当互联网规模很大时，</a:t>
            </a:r>
            <a:r>
              <a:rPr lang="en-US" altLang="zh-CN" dirty="0">
                <a:solidFill>
                  <a:srgbClr val="FF0000"/>
                </a:solidFill>
              </a:rPr>
              <a:t>OSPF  </a:t>
            </a:r>
            <a:r>
              <a:rPr lang="zh-CN" altLang="en-US" dirty="0">
                <a:solidFill>
                  <a:srgbClr val="FF0000"/>
                </a:solidFill>
              </a:rPr>
              <a:t>协议要比距离向量协议 </a:t>
            </a:r>
            <a:r>
              <a:rPr lang="en-US" altLang="zh-CN" dirty="0">
                <a:solidFill>
                  <a:srgbClr val="FF0000"/>
                </a:solidFill>
              </a:rPr>
              <a:t>RIP </a:t>
            </a:r>
            <a:r>
              <a:rPr lang="zh-CN" altLang="en-US" dirty="0">
                <a:solidFill>
                  <a:srgbClr val="FF0000"/>
                </a:solidFill>
              </a:rPr>
              <a:t>好得多。 </a:t>
            </a:r>
          </a:p>
          <a:p>
            <a:r>
              <a:rPr lang="en-US" altLang="zh-CN" dirty="0">
                <a:solidFill>
                  <a:srgbClr val="FF0000"/>
                </a:solidFill>
              </a:rPr>
              <a:t>OSPF </a:t>
            </a:r>
            <a:r>
              <a:rPr lang="zh-CN" altLang="en-US" dirty="0">
                <a:solidFill>
                  <a:srgbClr val="FF0000"/>
                </a:solidFill>
              </a:rPr>
              <a:t>没有“坏消息传播得慢”的问题，</a:t>
            </a:r>
            <a:r>
              <a:rPr lang="zh-CN" altLang="en-US" dirty="0"/>
              <a:t>据统计，其响应网络变化的时间小于 </a:t>
            </a:r>
            <a:r>
              <a:rPr lang="en-US" altLang="zh-CN" dirty="0"/>
              <a:t>100 </a:t>
            </a:r>
            <a:r>
              <a:rPr lang="en-US" altLang="zh-CN" dirty="0" err="1"/>
              <a:t>ms</a:t>
            </a:r>
            <a:r>
              <a:rPr lang="zh-CN" altLang="en-US" dirty="0"/>
              <a:t>。 </a:t>
            </a:r>
          </a:p>
        </p:txBody>
      </p:sp>
    </p:spTree>
    <p:extLst>
      <p:ext uri="{BB962C8B-B14F-4D97-AF65-F5344CB8AC3E}">
        <p14:creationId xmlns:p14="http://schemas.microsoft.com/office/powerpoint/2010/main" val="31694758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494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49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4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ChangeArrowheads="1"/>
          </p:cNvSpPr>
          <p:nvPr>
            <p:ph type="title"/>
          </p:nvPr>
        </p:nvSpPr>
        <p:spPr/>
        <p:txBody>
          <a:bodyPr/>
          <a:lstStyle/>
          <a:p>
            <a:pPr algn="ctr"/>
            <a:r>
              <a:rPr lang="zh-CN" altLang="en-US" dirty="0"/>
              <a:t>指定的路由器</a:t>
            </a:r>
            <a:endParaRPr lang="en-US" altLang="zh-CN" dirty="0"/>
          </a:p>
        </p:txBody>
      </p:sp>
      <p:sp>
        <p:nvSpPr>
          <p:cNvPr id="595971" name="Rectangle 3"/>
          <p:cNvSpPr>
            <a:spLocks noGrp="1" noChangeArrowheads="1"/>
          </p:cNvSpPr>
          <p:nvPr>
            <p:ph idx="1"/>
          </p:nvPr>
        </p:nvSpPr>
        <p:spPr/>
        <p:txBody>
          <a:bodyPr/>
          <a:lstStyle/>
          <a:p>
            <a:r>
              <a:rPr lang="zh-CN" altLang="en-US" dirty="0"/>
              <a:t>多点接入的局域网采用了</a:t>
            </a:r>
            <a:r>
              <a:rPr lang="zh-CN" altLang="en-US" dirty="0">
                <a:solidFill>
                  <a:srgbClr val="FF0000"/>
                </a:solidFill>
              </a:rPr>
              <a:t>指定的路由器 </a:t>
            </a:r>
            <a:r>
              <a:rPr lang="en-US" altLang="zh-CN" dirty="0"/>
              <a:t>(designated router) </a:t>
            </a:r>
            <a:r>
              <a:rPr lang="zh-CN" altLang="en-US" dirty="0"/>
              <a:t>的方法，</a:t>
            </a:r>
            <a:r>
              <a:rPr lang="zh-CN" altLang="en-US" dirty="0">
                <a:solidFill>
                  <a:srgbClr val="FF0000"/>
                </a:solidFill>
              </a:rPr>
              <a:t>使广播的信息量大大减少。</a:t>
            </a:r>
          </a:p>
          <a:p>
            <a:r>
              <a:rPr lang="zh-CN" altLang="en-US" dirty="0"/>
              <a:t>指定的路由器</a:t>
            </a:r>
            <a:r>
              <a:rPr lang="zh-CN" altLang="en-US" dirty="0">
                <a:solidFill>
                  <a:srgbClr val="FF0000"/>
                </a:solidFill>
              </a:rPr>
              <a:t>代表</a:t>
            </a:r>
            <a:r>
              <a:rPr lang="zh-CN" altLang="en-US" dirty="0"/>
              <a:t>该局域网上所有的链路向连接到该网络上的各路由器发送状态信息。 </a:t>
            </a:r>
          </a:p>
        </p:txBody>
      </p:sp>
    </p:spTree>
    <p:extLst>
      <p:ext uri="{BB962C8B-B14F-4D97-AF65-F5344CB8AC3E}">
        <p14:creationId xmlns:p14="http://schemas.microsoft.com/office/powerpoint/2010/main" val="30982546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59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p:txBody>
          <a:bodyPr/>
          <a:lstStyle/>
          <a:p>
            <a:r>
              <a:rPr lang="en-US" altLang="zh-CN" dirty="0"/>
              <a:t>4.5.4  </a:t>
            </a:r>
            <a:r>
              <a:rPr lang="zh-CN" altLang="en-US" dirty="0"/>
              <a:t>外部网关协议 </a:t>
            </a:r>
            <a:r>
              <a:rPr lang="en-US" altLang="zh-CN" dirty="0"/>
              <a:t>BGP</a:t>
            </a:r>
          </a:p>
        </p:txBody>
      </p:sp>
      <p:sp>
        <p:nvSpPr>
          <p:cNvPr id="600067" name="Rectangle 3"/>
          <p:cNvSpPr>
            <a:spLocks noGrp="1" noChangeArrowheads="1"/>
          </p:cNvSpPr>
          <p:nvPr>
            <p:ph idx="1"/>
          </p:nvPr>
        </p:nvSpPr>
        <p:spPr>
          <a:noFill/>
        </p:spPr>
        <p:txBody>
          <a:bodyPr/>
          <a:lstStyle/>
          <a:p>
            <a:pPr>
              <a:spcBef>
                <a:spcPts val="1200"/>
              </a:spcBef>
            </a:pPr>
            <a:r>
              <a:rPr lang="en-US" altLang="zh-CN" dirty="0"/>
              <a:t>BGP </a:t>
            </a:r>
            <a:r>
              <a:rPr lang="zh-CN" altLang="en-US" dirty="0"/>
              <a:t>是</a:t>
            </a:r>
            <a:r>
              <a:rPr lang="zh-CN" altLang="en-US" dirty="0">
                <a:solidFill>
                  <a:srgbClr val="FF0000"/>
                </a:solidFill>
              </a:rPr>
              <a:t>不同自治系统的路由器之间</a:t>
            </a:r>
            <a:r>
              <a:rPr lang="zh-CN" altLang="en-US" dirty="0"/>
              <a:t>交换路由信息的协议。 </a:t>
            </a:r>
          </a:p>
          <a:p>
            <a:pPr>
              <a:spcBef>
                <a:spcPts val="1200"/>
              </a:spcBef>
            </a:pPr>
            <a:r>
              <a:rPr lang="en-US" altLang="zh-CN" dirty="0"/>
              <a:t>BGP </a:t>
            </a:r>
            <a:r>
              <a:rPr lang="zh-CN" altLang="en-US" dirty="0"/>
              <a:t>较新版本是 </a:t>
            </a:r>
            <a:r>
              <a:rPr lang="en-US" altLang="zh-CN" dirty="0"/>
              <a:t>2006 </a:t>
            </a:r>
            <a:r>
              <a:rPr lang="zh-CN" altLang="en-US" dirty="0"/>
              <a:t>年 </a:t>
            </a:r>
            <a:r>
              <a:rPr lang="en-US" altLang="zh-CN" dirty="0"/>
              <a:t>1 </a:t>
            </a:r>
            <a:r>
              <a:rPr lang="zh-CN" altLang="en-US" dirty="0"/>
              <a:t>月发表的 </a:t>
            </a:r>
            <a:r>
              <a:rPr lang="en-US" altLang="zh-CN" dirty="0"/>
              <a:t>BGP-4</a:t>
            </a:r>
            <a:r>
              <a:rPr lang="zh-CN" altLang="en-US" dirty="0"/>
              <a:t>（</a:t>
            </a:r>
            <a:r>
              <a:rPr lang="en-US" altLang="zh-CN" dirty="0"/>
              <a:t>BGP </a:t>
            </a:r>
            <a:r>
              <a:rPr lang="zh-CN" altLang="en-US" dirty="0"/>
              <a:t>第 </a:t>
            </a:r>
            <a:r>
              <a:rPr lang="en-US" altLang="zh-CN" dirty="0"/>
              <a:t>4 </a:t>
            </a:r>
            <a:r>
              <a:rPr lang="zh-CN" altLang="en-US" dirty="0"/>
              <a:t>个版本），即 </a:t>
            </a:r>
            <a:r>
              <a:rPr lang="en-US" altLang="zh-CN" dirty="0"/>
              <a:t>RFC 4271 ~ 4278</a:t>
            </a:r>
            <a:r>
              <a:rPr lang="zh-CN" altLang="en-US" dirty="0"/>
              <a:t>。 </a:t>
            </a:r>
          </a:p>
          <a:p>
            <a:pPr>
              <a:spcBef>
                <a:spcPts val="1200"/>
              </a:spcBef>
            </a:pPr>
            <a:r>
              <a:rPr lang="zh-CN" altLang="en-US" dirty="0"/>
              <a:t>可以将 </a:t>
            </a:r>
            <a:r>
              <a:rPr lang="en-US" altLang="zh-CN" dirty="0"/>
              <a:t>BGP-4 </a:t>
            </a:r>
            <a:r>
              <a:rPr lang="zh-CN" altLang="en-US" dirty="0"/>
              <a:t>简写为 </a:t>
            </a:r>
            <a:r>
              <a:rPr lang="en-US" altLang="zh-CN" dirty="0"/>
              <a:t>BGP</a:t>
            </a:r>
            <a:r>
              <a:rPr lang="zh-CN" altLang="en-US" dirty="0"/>
              <a:t>。 </a:t>
            </a:r>
          </a:p>
        </p:txBody>
      </p:sp>
    </p:spTree>
    <p:extLst>
      <p:ext uri="{BB962C8B-B14F-4D97-AF65-F5344CB8AC3E}">
        <p14:creationId xmlns:p14="http://schemas.microsoft.com/office/powerpoint/2010/main" val="24147613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00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00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0067"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p:txBody>
          <a:bodyPr/>
          <a:lstStyle/>
          <a:p>
            <a:pPr algn="ctr"/>
            <a:r>
              <a:rPr lang="en-US" altLang="zh-CN" dirty="0"/>
              <a:t>BGP </a:t>
            </a:r>
            <a:r>
              <a:rPr lang="zh-CN" altLang="en-US" dirty="0"/>
              <a:t>使用环境不同</a:t>
            </a:r>
          </a:p>
        </p:txBody>
      </p:sp>
      <p:sp>
        <p:nvSpPr>
          <p:cNvPr id="601091" name="Rectangle 3"/>
          <p:cNvSpPr>
            <a:spLocks noGrp="1" noChangeArrowheads="1"/>
          </p:cNvSpPr>
          <p:nvPr>
            <p:ph idx="1"/>
          </p:nvPr>
        </p:nvSpPr>
        <p:spPr>
          <a:noFill/>
        </p:spPr>
        <p:txBody>
          <a:bodyPr/>
          <a:lstStyle/>
          <a:p>
            <a:r>
              <a:rPr lang="zh-CN" altLang="en-US" sz="2800" dirty="0"/>
              <a:t>互联网的规模太大，使得自治系统之间路由选择非常困难。对于自治系统之间的路由选择，要寻找最佳路由是很不现实的。</a:t>
            </a:r>
          </a:p>
          <a:p>
            <a:pPr lvl="1"/>
            <a:r>
              <a:rPr lang="zh-CN" altLang="en-US" dirty="0">
                <a:latin typeface="Arial" charset="0"/>
              </a:rPr>
              <a:t>当一条路径通过几个不同 </a:t>
            </a:r>
            <a:r>
              <a:rPr lang="en-US" altLang="zh-CN" dirty="0">
                <a:latin typeface="Arial" charset="0"/>
              </a:rPr>
              <a:t>AS </a:t>
            </a:r>
            <a:r>
              <a:rPr lang="zh-CN" altLang="en-US" dirty="0">
                <a:latin typeface="Arial" charset="0"/>
              </a:rPr>
              <a:t>时，要想对这样的路径计算出有意义的代价是不太可能的。</a:t>
            </a:r>
          </a:p>
          <a:p>
            <a:pPr lvl="1"/>
            <a:r>
              <a:rPr lang="zh-CN" altLang="en-US" dirty="0">
                <a:solidFill>
                  <a:srgbClr val="0000FF"/>
                </a:solidFill>
                <a:latin typeface="Arial" charset="0"/>
              </a:rPr>
              <a:t>比较合理的做法是在 </a:t>
            </a:r>
            <a:r>
              <a:rPr lang="en-US" altLang="zh-CN" dirty="0">
                <a:solidFill>
                  <a:srgbClr val="0000FF"/>
                </a:solidFill>
                <a:latin typeface="Arial" charset="0"/>
              </a:rPr>
              <a:t>AS </a:t>
            </a:r>
            <a:r>
              <a:rPr lang="zh-CN" altLang="en-US" dirty="0">
                <a:solidFill>
                  <a:srgbClr val="0000FF"/>
                </a:solidFill>
                <a:latin typeface="Arial" charset="0"/>
              </a:rPr>
              <a:t>之间交换“可达性”信息。</a:t>
            </a:r>
            <a:endParaRPr lang="zh-CN" altLang="en-US" dirty="0">
              <a:solidFill>
                <a:srgbClr val="0000FF"/>
              </a:solidFill>
            </a:endParaRPr>
          </a:p>
          <a:p>
            <a:r>
              <a:rPr lang="zh-CN" altLang="en-US" sz="2800" dirty="0"/>
              <a:t>自治系统之间的路由选择必须考虑有关</a:t>
            </a:r>
            <a:r>
              <a:rPr lang="zh-CN" altLang="en-US" sz="2800" dirty="0">
                <a:solidFill>
                  <a:srgbClr val="FF0000"/>
                </a:solidFill>
              </a:rPr>
              <a:t>策略。</a:t>
            </a:r>
          </a:p>
          <a:p>
            <a:r>
              <a:rPr lang="zh-CN" altLang="en-US" sz="2800" dirty="0"/>
              <a:t>因此，边界网关协议 </a:t>
            </a:r>
            <a:r>
              <a:rPr lang="en-US" altLang="zh-CN" sz="2800" dirty="0"/>
              <a:t>BGP </a:t>
            </a:r>
            <a:r>
              <a:rPr lang="zh-CN" altLang="en-US" sz="2800" dirty="0"/>
              <a:t>只能是力求寻找一条能够到达目的网络且</a:t>
            </a:r>
            <a:r>
              <a:rPr lang="zh-CN" altLang="en-US" sz="2800" dirty="0">
                <a:solidFill>
                  <a:srgbClr val="FF0000"/>
                </a:solidFill>
              </a:rPr>
              <a:t>比较好的路由</a:t>
            </a:r>
            <a:r>
              <a:rPr lang="zh-CN" altLang="en-US" sz="2800" dirty="0"/>
              <a:t>（不能兜圈子），而</a:t>
            </a:r>
            <a:r>
              <a:rPr lang="zh-CN" altLang="en-US" sz="2800" dirty="0">
                <a:solidFill>
                  <a:srgbClr val="FF0000"/>
                </a:solidFill>
              </a:rPr>
              <a:t>并非要寻找一条最佳路由。</a:t>
            </a:r>
            <a:r>
              <a:rPr lang="zh-CN" altLang="en-US" sz="2800" dirty="0"/>
              <a:t>  </a:t>
            </a:r>
          </a:p>
        </p:txBody>
      </p:sp>
    </p:spTree>
    <p:extLst>
      <p:ext uri="{BB962C8B-B14F-4D97-AF65-F5344CB8AC3E}">
        <p14:creationId xmlns:p14="http://schemas.microsoft.com/office/powerpoint/2010/main" val="24615709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1091">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10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1091"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p:txBody>
          <a:bodyPr/>
          <a:lstStyle/>
          <a:p>
            <a:pPr algn="ctr"/>
            <a:r>
              <a:rPr lang="en-US" altLang="zh-CN" dirty="0"/>
              <a:t>BGP</a:t>
            </a:r>
            <a:r>
              <a:rPr lang="en-US" altLang="zh-CN" b="1" dirty="0"/>
              <a:t> </a:t>
            </a:r>
            <a:r>
              <a:rPr lang="zh-CN" altLang="en-US" dirty="0"/>
              <a:t>发言人</a:t>
            </a:r>
            <a:endParaRPr lang="en-US" altLang="zh-CN" dirty="0"/>
          </a:p>
        </p:txBody>
      </p:sp>
      <p:sp>
        <p:nvSpPr>
          <p:cNvPr id="602115" name="Rectangle 3"/>
          <p:cNvSpPr>
            <a:spLocks noGrp="1" noChangeArrowheads="1"/>
          </p:cNvSpPr>
          <p:nvPr>
            <p:ph idx="1"/>
          </p:nvPr>
        </p:nvSpPr>
        <p:spPr/>
        <p:txBody>
          <a:bodyPr/>
          <a:lstStyle/>
          <a:p>
            <a:r>
              <a:rPr lang="zh-CN" altLang="en-US" dirty="0"/>
              <a:t>每一个自治系统的管理员要选择至少一个路由器作为该自治系统的“ </a:t>
            </a:r>
            <a:r>
              <a:rPr lang="en-US" altLang="zh-CN" dirty="0">
                <a:solidFill>
                  <a:srgbClr val="FF0000"/>
                </a:solidFill>
              </a:rPr>
              <a:t>BGP </a:t>
            </a:r>
            <a:r>
              <a:rPr lang="zh-CN" altLang="en-US" dirty="0">
                <a:solidFill>
                  <a:srgbClr val="FF0000"/>
                </a:solidFill>
              </a:rPr>
              <a:t>发言人</a:t>
            </a:r>
            <a:r>
              <a:rPr lang="zh-CN" altLang="en-US" dirty="0"/>
              <a:t>”</a:t>
            </a:r>
            <a:r>
              <a:rPr lang="en-US" altLang="zh-CN" dirty="0"/>
              <a:t> (BGP speaker)</a:t>
            </a:r>
            <a:r>
              <a:rPr lang="zh-CN" altLang="en-US" dirty="0"/>
              <a:t> 。</a:t>
            </a:r>
          </a:p>
          <a:p>
            <a:r>
              <a:rPr lang="zh-CN" altLang="en-US" dirty="0"/>
              <a:t>一般说来，两个 </a:t>
            </a:r>
            <a:r>
              <a:rPr lang="en-US" altLang="zh-CN" dirty="0"/>
              <a:t>BGP </a:t>
            </a:r>
            <a:r>
              <a:rPr lang="zh-CN" altLang="en-US" dirty="0"/>
              <a:t>发言人都是通过一个共享网络连接在一起的，而 </a:t>
            </a:r>
            <a:r>
              <a:rPr lang="en-US" altLang="zh-CN" dirty="0"/>
              <a:t>BGP </a:t>
            </a:r>
            <a:r>
              <a:rPr lang="zh-CN" altLang="en-US" dirty="0"/>
              <a:t>发言人往往就是 </a:t>
            </a:r>
            <a:r>
              <a:rPr lang="en-US" altLang="zh-CN" dirty="0"/>
              <a:t>BGP </a:t>
            </a:r>
            <a:r>
              <a:rPr lang="zh-CN" altLang="en-US" dirty="0"/>
              <a:t>边界路由器，但也可以不是 </a:t>
            </a:r>
            <a:r>
              <a:rPr lang="en-US" altLang="zh-CN" dirty="0"/>
              <a:t>BGP </a:t>
            </a:r>
            <a:r>
              <a:rPr lang="zh-CN" altLang="en-US" dirty="0"/>
              <a:t>边界路由器。 </a:t>
            </a:r>
          </a:p>
        </p:txBody>
      </p:sp>
    </p:spTree>
    <p:extLst>
      <p:ext uri="{BB962C8B-B14F-4D97-AF65-F5344CB8AC3E}">
        <p14:creationId xmlns:p14="http://schemas.microsoft.com/office/powerpoint/2010/main" val="31362800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21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pPr algn="ctr"/>
            <a:r>
              <a:rPr lang="en-US" altLang="zh-CN" dirty="0"/>
              <a:t>BGP </a:t>
            </a:r>
            <a:r>
              <a:rPr lang="zh-CN" altLang="en-US" dirty="0"/>
              <a:t>交换路由信息</a:t>
            </a:r>
          </a:p>
        </p:txBody>
      </p:sp>
      <p:sp>
        <p:nvSpPr>
          <p:cNvPr id="603139" name="Rectangle 3"/>
          <p:cNvSpPr>
            <a:spLocks noGrp="1" noChangeArrowheads="1"/>
          </p:cNvSpPr>
          <p:nvPr>
            <p:ph idx="1"/>
          </p:nvPr>
        </p:nvSpPr>
        <p:spPr/>
        <p:txBody>
          <a:bodyPr/>
          <a:lstStyle/>
          <a:p>
            <a:r>
              <a:rPr lang="zh-CN" altLang="en-US" sz="3000" dirty="0"/>
              <a:t>一个 </a:t>
            </a:r>
            <a:r>
              <a:rPr lang="en-US" altLang="zh-CN" sz="3000" dirty="0"/>
              <a:t>BGP </a:t>
            </a:r>
            <a:r>
              <a:rPr lang="zh-CN" altLang="en-US" sz="3000" dirty="0"/>
              <a:t>发言人与其他自治系统中的 </a:t>
            </a:r>
            <a:r>
              <a:rPr lang="en-US" altLang="zh-CN" sz="3000" dirty="0"/>
              <a:t>BGP </a:t>
            </a:r>
            <a:r>
              <a:rPr lang="zh-CN" altLang="en-US" sz="3000" dirty="0"/>
              <a:t>发言人要交换路由信息，就要先建立 </a:t>
            </a:r>
            <a:r>
              <a:rPr lang="en-US" altLang="zh-CN" sz="3000" dirty="0">
                <a:solidFill>
                  <a:srgbClr val="FF0000"/>
                </a:solidFill>
              </a:rPr>
              <a:t>TCP </a:t>
            </a:r>
            <a:r>
              <a:rPr lang="zh-CN" altLang="en-US" sz="3000" dirty="0">
                <a:solidFill>
                  <a:srgbClr val="FF0000"/>
                </a:solidFill>
              </a:rPr>
              <a:t>连接，</a:t>
            </a:r>
            <a:r>
              <a:rPr lang="zh-CN" altLang="en-US" sz="3000" dirty="0"/>
              <a:t>然后在此连接上交换 </a:t>
            </a:r>
            <a:r>
              <a:rPr lang="en-US" altLang="zh-CN" sz="3000" dirty="0"/>
              <a:t>BGP </a:t>
            </a:r>
            <a:r>
              <a:rPr lang="zh-CN" altLang="en-US" sz="3000" dirty="0"/>
              <a:t>报文以建立 </a:t>
            </a:r>
            <a:r>
              <a:rPr lang="en-US" altLang="zh-CN" sz="3000" dirty="0"/>
              <a:t>BGP </a:t>
            </a:r>
            <a:r>
              <a:rPr lang="zh-CN" altLang="en-US" sz="3000" dirty="0">
                <a:solidFill>
                  <a:srgbClr val="FF0000"/>
                </a:solidFill>
              </a:rPr>
              <a:t>会话</a:t>
            </a:r>
            <a:r>
              <a:rPr lang="en-US" altLang="zh-CN" sz="3000" dirty="0"/>
              <a:t>(session)</a:t>
            </a:r>
            <a:r>
              <a:rPr lang="zh-CN" altLang="en-US" sz="3000" dirty="0"/>
              <a:t>，利用 </a:t>
            </a:r>
            <a:r>
              <a:rPr lang="en-US" altLang="zh-CN" sz="3000" dirty="0"/>
              <a:t>BGP </a:t>
            </a:r>
            <a:r>
              <a:rPr lang="zh-CN" altLang="en-US" sz="3000" dirty="0"/>
              <a:t>会话交换路由信息。</a:t>
            </a:r>
          </a:p>
          <a:p>
            <a:r>
              <a:rPr lang="zh-CN" altLang="en-US" sz="3000" dirty="0"/>
              <a:t>使用 </a:t>
            </a:r>
            <a:r>
              <a:rPr lang="en-US" altLang="zh-CN" sz="3000" dirty="0"/>
              <a:t>TCP </a:t>
            </a:r>
            <a:r>
              <a:rPr lang="zh-CN" altLang="en-US" sz="3000" dirty="0"/>
              <a:t>连接能提供可靠的服务，也简化了路由选择协议。</a:t>
            </a:r>
          </a:p>
          <a:p>
            <a:r>
              <a:rPr lang="zh-CN" altLang="en-US" sz="3000" dirty="0"/>
              <a:t>使用 </a:t>
            </a:r>
            <a:r>
              <a:rPr lang="en-US" altLang="zh-CN" sz="3000" dirty="0"/>
              <a:t>TCP </a:t>
            </a:r>
            <a:r>
              <a:rPr lang="zh-CN" altLang="en-US" sz="3000" dirty="0"/>
              <a:t>连接交换路由信息的两个 </a:t>
            </a:r>
            <a:r>
              <a:rPr lang="en-US" altLang="zh-CN" sz="3000" dirty="0"/>
              <a:t>BGP </a:t>
            </a:r>
            <a:r>
              <a:rPr lang="zh-CN" altLang="en-US" sz="3000" dirty="0"/>
              <a:t>发言人，彼此成为对方的</a:t>
            </a:r>
            <a:r>
              <a:rPr lang="zh-CN" altLang="zh-CN" sz="3000" dirty="0">
                <a:solidFill>
                  <a:srgbClr val="FF0000"/>
                </a:solidFill>
              </a:rPr>
              <a:t>邻站</a:t>
            </a:r>
            <a:r>
              <a:rPr lang="en-US" altLang="zh-CN" sz="3000" dirty="0"/>
              <a:t>(neighbor)</a:t>
            </a:r>
            <a:r>
              <a:rPr lang="zh-CN" altLang="zh-CN" sz="3000" dirty="0"/>
              <a:t>或</a:t>
            </a:r>
            <a:r>
              <a:rPr lang="zh-CN" altLang="zh-CN" sz="3000" dirty="0">
                <a:solidFill>
                  <a:srgbClr val="FF0000"/>
                </a:solidFill>
              </a:rPr>
              <a:t>对等站</a:t>
            </a:r>
            <a:r>
              <a:rPr lang="en-US" altLang="zh-CN" sz="3000" dirty="0"/>
              <a:t>(peer) </a:t>
            </a:r>
            <a:r>
              <a:rPr lang="zh-CN" altLang="en-US" sz="3000" dirty="0"/>
              <a:t>。</a:t>
            </a:r>
          </a:p>
        </p:txBody>
      </p:sp>
    </p:spTree>
    <p:extLst>
      <p:ext uri="{BB962C8B-B14F-4D97-AF65-F5344CB8AC3E}">
        <p14:creationId xmlns:p14="http://schemas.microsoft.com/office/powerpoint/2010/main" val="29197907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313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031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ChangeArrowheads="1"/>
          </p:cNvSpPr>
          <p:nvPr>
            <p:ph type="title"/>
          </p:nvPr>
        </p:nvSpPr>
        <p:spPr>
          <a:xfrm>
            <a:off x="495300" y="188640"/>
            <a:ext cx="8714303" cy="792088"/>
          </a:xfrm>
        </p:spPr>
        <p:txBody>
          <a:bodyPr/>
          <a:lstStyle/>
          <a:p>
            <a:pPr algn="ctr"/>
            <a:r>
              <a:rPr lang="en-US" altLang="zh-CN" sz="4000" dirty="0"/>
              <a:t>BGP </a:t>
            </a:r>
            <a:r>
              <a:rPr lang="zh-CN" altLang="en-US" sz="4000" dirty="0"/>
              <a:t>发言人和自治系统 </a:t>
            </a:r>
            <a:r>
              <a:rPr lang="en-US" altLang="zh-CN" sz="4000" dirty="0"/>
              <a:t>AS </a:t>
            </a:r>
            <a:r>
              <a:rPr lang="zh-CN" altLang="en-US" sz="4000" dirty="0"/>
              <a:t>的关系 </a:t>
            </a:r>
          </a:p>
        </p:txBody>
      </p:sp>
      <p:sp>
        <p:nvSpPr>
          <p:cNvPr id="604163" name="Oval 3"/>
          <p:cNvSpPr>
            <a:spLocks noChangeArrowheads="1"/>
          </p:cNvSpPr>
          <p:nvPr/>
        </p:nvSpPr>
        <p:spPr bwMode="auto">
          <a:xfrm>
            <a:off x="5727427" y="1556792"/>
            <a:ext cx="4050109" cy="1985963"/>
          </a:xfrm>
          <a:prstGeom prst="ellipse">
            <a:avLst/>
          </a:prstGeom>
          <a:solidFill>
            <a:srgbClr val="FFFF66"/>
          </a:solidFill>
          <a:ln w="9525">
            <a:solidFill>
              <a:schemeClr val="tx1"/>
            </a:solidFill>
            <a:round/>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604164" name="Oval 4"/>
          <p:cNvSpPr>
            <a:spLocks noChangeArrowheads="1"/>
          </p:cNvSpPr>
          <p:nvPr/>
        </p:nvSpPr>
        <p:spPr bwMode="auto">
          <a:xfrm>
            <a:off x="414990" y="1556792"/>
            <a:ext cx="3281363" cy="1985963"/>
          </a:xfrm>
          <a:prstGeom prst="ellipse">
            <a:avLst/>
          </a:prstGeom>
          <a:solidFill>
            <a:srgbClr val="FFFF66"/>
          </a:solidFill>
          <a:ln w="9525">
            <a:solidFill>
              <a:schemeClr val="tx1"/>
            </a:solidFill>
            <a:round/>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604165" name="Line 5"/>
          <p:cNvSpPr>
            <a:spLocks noChangeShapeType="1"/>
          </p:cNvSpPr>
          <p:nvPr/>
        </p:nvSpPr>
        <p:spPr bwMode="auto">
          <a:xfrm flipV="1">
            <a:off x="5870170" y="2258467"/>
            <a:ext cx="362877" cy="47466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66" name="Oval 6"/>
          <p:cNvSpPr>
            <a:spLocks noChangeArrowheads="1"/>
          </p:cNvSpPr>
          <p:nvPr/>
        </p:nvSpPr>
        <p:spPr bwMode="auto">
          <a:xfrm>
            <a:off x="688438" y="4077741"/>
            <a:ext cx="725752" cy="723900"/>
          </a:xfrm>
          <a:prstGeom prst="ellipse">
            <a:avLst/>
          </a:prstGeom>
          <a:solidFill>
            <a:srgbClr val="FFFF66"/>
          </a:solidFill>
          <a:ln w="9525">
            <a:solidFill>
              <a:schemeClr val="tx1"/>
            </a:solidFill>
            <a:round/>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604167" name="Oval 7"/>
          <p:cNvSpPr>
            <a:spLocks noChangeArrowheads="1"/>
          </p:cNvSpPr>
          <p:nvPr/>
        </p:nvSpPr>
        <p:spPr bwMode="auto">
          <a:xfrm>
            <a:off x="7689709" y="4706391"/>
            <a:ext cx="725752" cy="723900"/>
          </a:xfrm>
          <a:prstGeom prst="ellipse">
            <a:avLst/>
          </a:prstGeom>
          <a:solidFill>
            <a:srgbClr val="FFFF66"/>
          </a:solidFill>
          <a:ln w="9525">
            <a:solidFill>
              <a:schemeClr val="tx1"/>
            </a:solidFill>
            <a:round/>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604168" name="Line 8"/>
          <p:cNvSpPr>
            <a:spLocks noChangeShapeType="1"/>
          </p:cNvSpPr>
          <p:nvPr/>
        </p:nvSpPr>
        <p:spPr bwMode="auto">
          <a:xfrm>
            <a:off x="3696353" y="2874416"/>
            <a:ext cx="725752" cy="668338"/>
          </a:xfrm>
          <a:prstGeom prst="line">
            <a:avLst/>
          </a:prstGeom>
          <a:noFill/>
          <a:ln w="57150">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69" name="Line 9"/>
          <p:cNvSpPr>
            <a:spLocks noChangeShapeType="1"/>
          </p:cNvSpPr>
          <p:nvPr/>
        </p:nvSpPr>
        <p:spPr bwMode="auto">
          <a:xfrm flipH="1">
            <a:off x="4855493" y="2874416"/>
            <a:ext cx="871935" cy="668338"/>
          </a:xfrm>
          <a:prstGeom prst="line">
            <a:avLst/>
          </a:prstGeom>
          <a:noFill/>
          <a:ln w="57150">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70" name="Line 10"/>
          <p:cNvSpPr>
            <a:spLocks noChangeShapeType="1"/>
          </p:cNvSpPr>
          <p:nvPr/>
        </p:nvSpPr>
        <p:spPr bwMode="auto">
          <a:xfrm flipH="1">
            <a:off x="1233611" y="3657055"/>
            <a:ext cx="636323" cy="477837"/>
          </a:xfrm>
          <a:prstGeom prst="line">
            <a:avLst/>
          </a:prstGeom>
          <a:noFill/>
          <a:ln w="57150">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71" name="Line 11"/>
          <p:cNvSpPr>
            <a:spLocks noChangeShapeType="1"/>
          </p:cNvSpPr>
          <p:nvPr/>
        </p:nvSpPr>
        <p:spPr bwMode="auto">
          <a:xfrm>
            <a:off x="3806419" y="2764879"/>
            <a:ext cx="1761067" cy="0"/>
          </a:xfrm>
          <a:prstGeom prst="line">
            <a:avLst/>
          </a:prstGeom>
          <a:noFill/>
          <a:ln w="57150">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72" name="Line 12"/>
          <p:cNvSpPr>
            <a:spLocks noChangeShapeType="1"/>
          </p:cNvSpPr>
          <p:nvPr/>
        </p:nvSpPr>
        <p:spPr bwMode="auto">
          <a:xfrm>
            <a:off x="6869369" y="4706391"/>
            <a:ext cx="818621" cy="192088"/>
          </a:xfrm>
          <a:prstGeom prst="line">
            <a:avLst/>
          </a:prstGeom>
          <a:noFill/>
          <a:ln w="57150">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73" name="Line 13"/>
          <p:cNvSpPr>
            <a:spLocks noChangeShapeType="1"/>
          </p:cNvSpPr>
          <p:nvPr/>
        </p:nvSpPr>
        <p:spPr bwMode="auto">
          <a:xfrm>
            <a:off x="1415909" y="4515891"/>
            <a:ext cx="816902" cy="668338"/>
          </a:xfrm>
          <a:prstGeom prst="line">
            <a:avLst/>
          </a:prstGeom>
          <a:noFill/>
          <a:ln w="57150">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74" name="Line 14"/>
          <p:cNvSpPr>
            <a:spLocks noChangeShapeType="1"/>
          </p:cNvSpPr>
          <p:nvPr/>
        </p:nvSpPr>
        <p:spPr bwMode="auto">
          <a:xfrm flipH="1">
            <a:off x="330440" y="4798095"/>
            <a:ext cx="662120" cy="719137"/>
          </a:xfrm>
          <a:prstGeom prst="line">
            <a:avLst/>
          </a:prstGeom>
          <a:noFill/>
          <a:ln w="57150">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75" name="Line 15"/>
          <p:cNvSpPr>
            <a:spLocks noChangeShapeType="1"/>
          </p:cNvSpPr>
          <p:nvPr/>
        </p:nvSpPr>
        <p:spPr bwMode="auto">
          <a:xfrm flipV="1">
            <a:off x="7049946" y="5279479"/>
            <a:ext cx="708554" cy="381000"/>
          </a:xfrm>
          <a:prstGeom prst="line">
            <a:avLst/>
          </a:prstGeom>
          <a:noFill/>
          <a:ln w="57150">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76" name="Line 16"/>
          <p:cNvSpPr>
            <a:spLocks noChangeShapeType="1"/>
          </p:cNvSpPr>
          <p:nvPr/>
        </p:nvSpPr>
        <p:spPr bwMode="auto">
          <a:xfrm>
            <a:off x="8415461" y="5087391"/>
            <a:ext cx="816902" cy="192088"/>
          </a:xfrm>
          <a:prstGeom prst="line">
            <a:avLst/>
          </a:prstGeom>
          <a:noFill/>
          <a:ln w="57150">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77" name="Text Box 17"/>
          <p:cNvSpPr txBox="1">
            <a:spLocks noChangeArrowheads="1"/>
          </p:cNvSpPr>
          <p:nvPr/>
        </p:nvSpPr>
        <p:spPr bwMode="auto">
          <a:xfrm>
            <a:off x="1820061" y="3645942"/>
            <a:ext cx="15810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BGP </a:t>
            </a:r>
            <a:r>
              <a:rPr kumimoji="1" lang="zh-CN" altLang="en-US" sz="2000" b="1">
                <a:solidFill>
                  <a:srgbClr val="0000CC"/>
                </a:solidFill>
                <a:latin typeface="+mn-lt"/>
                <a:ea typeface="黑体" pitchFamily="2" charset="-122"/>
              </a:rPr>
              <a:t>发言人</a:t>
            </a:r>
          </a:p>
        </p:txBody>
      </p:sp>
      <p:sp>
        <p:nvSpPr>
          <p:cNvPr id="604178" name="Text Box 18"/>
          <p:cNvSpPr txBox="1">
            <a:spLocks noChangeArrowheads="1"/>
          </p:cNvSpPr>
          <p:nvPr/>
        </p:nvSpPr>
        <p:spPr bwMode="auto">
          <a:xfrm>
            <a:off x="3794569" y="2067966"/>
            <a:ext cx="95410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en-US" altLang="zh-CN" sz="2000" b="1">
                <a:solidFill>
                  <a:srgbClr val="0000CC"/>
                </a:solidFill>
                <a:latin typeface="+mn-lt"/>
                <a:ea typeface="黑体" pitchFamily="2" charset="-122"/>
              </a:rPr>
              <a:t>BGP</a:t>
            </a:r>
          </a:p>
          <a:p>
            <a:pPr algn="ctr">
              <a:lnSpc>
                <a:spcPct val="90000"/>
              </a:lnSpc>
            </a:pPr>
            <a:r>
              <a:rPr kumimoji="1" lang="zh-CN" altLang="en-US" sz="2000" b="1">
                <a:solidFill>
                  <a:srgbClr val="0000CC"/>
                </a:solidFill>
                <a:latin typeface="+mn-lt"/>
                <a:ea typeface="黑体" pitchFamily="2" charset="-122"/>
              </a:rPr>
              <a:t>发言人</a:t>
            </a:r>
          </a:p>
        </p:txBody>
      </p:sp>
      <p:sp>
        <p:nvSpPr>
          <p:cNvPr id="604179" name="Text Box 19"/>
          <p:cNvSpPr txBox="1">
            <a:spLocks noChangeArrowheads="1"/>
          </p:cNvSpPr>
          <p:nvPr/>
        </p:nvSpPr>
        <p:spPr bwMode="auto">
          <a:xfrm>
            <a:off x="5049830" y="3285579"/>
            <a:ext cx="1581074" cy="400110"/>
          </a:xfrm>
          <a:prstGeom prst="rect">
            <a:avLst/>
          </a:prstGeom>
          <a:noFill/>
          <a:ln>
            <a:noFill/>
          </a:ln>
          <a:effectLst/>
        </p:spPr>
        <p:txBody>
          <a:bodyPr wrap="none">
            <a:spAutoFit/>
          </a:bodyPr>
          <a:lstStyle/>
          <a:p>
            <a:r>
              <a:rPr kumimoji="1" lang="en-US" altLang="zh-CN" sz="2000" b="1" dirty="0">
                <a:solidFill>
                  <a:srgbClr val="0000CC"/>
                </a:solidFill>
                <a:latin typeface="+mn-lt"/>
                <a:ea typeface="黑体" pitchFamily="2" charset="-122"/>
              </a:rPr>
              <a:t>BGP </a:t>
            </a:r>
            <a:r>
              <a:rPr kumimoji="1" lang="zh-CN" altLang="en-US" sz="2000" b="1" dirty="0">
                <a:solidFill>
                  <a:srgbClr val="0000CC"/>
                </a:solidFill>
                <a:latin typeface="+mn-lt"/>
                <a:ea typeface="黑体" pitchFamily="2" charset="-122"/>
              </a:rPr>
              <a:t>发言人</a:t>
            </a:r>
          </a:p>
        </p:txBody>
      </p:sp>
      <p:sp>
        <p:nvSpPr>
          <p:cNvPr id="604180" name="Text Box 20"/>
          <p:cNvSpPr txBox="1">
            <a:spLocks noChangeArrowheads="1"/>
          </p:cNvSpPr>
          <p:nvPr/>
        </p:nvSpPr>
        <p:spPr bwMode="auto">
          <a:xfrm>
            <a:off x="6656115" y="4077742"/>
            <a:ext cx="15810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BGP </a:t>
            </a:r>
            <a:r>
              <a:rPr kumimoji="1" lang="zh-CN" altLang="en-US" sz="2000" b="1">
                <a:solidFill>
                  <a:srgbClr val="0000CC"/>
                </a:solidFill>
                <a:latin typeface="+mn-lt"/>
                <a:ea typeface="黑体" pitchFamily="2" charset="-122"/>
              </a:rPr>
              <a:t>发言人</a:t>
            </a:r>
          </a:p>
        </p:txBody>
      </p:sp>
      <p:sp>
        <p:nvSpPr>
          <p:cNvPr id="604181" name="Text Box 21"/>
          <p:cNvSpPr txBox="1">
            <a:spLocks noChangeArrowheads="1"/>
          </p:cNvSpPr>
          <p:nvPr/>
        </p:nvSpPr>
        <p:spPr bwMode="auto">
          <a:xfrm>
            <a:off x="4792909" y="1925092"/>
            <a:ext cx="95410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en-US" altLang="zh-CN" sz="2000" b="1">
                <a:solidFill>
                  <a:srgbClr val="0000CC"/>
                </a:solidFill>
                <a:latin typeface="+mn-lt"/>
                <a:ea typeface="黑体" pitchFamily="2" charset="-122"/>
              </a:rPr>
              <a:t>BGP</a:t>
            </a:r>
          </a:p>
          <a:p>
            <a:pPr algn="ctr">
              <a:lnSpc>
                <a:spcPct val="90000"/>
              </a:lnSpc>
            </a:pPr>
            <a:r>
              <a:rPr kumimoji="1" lang="zh-CN" altLang="en-US" sz="2000" b="1">
                <a:solidFill>
                  <a:srgbClr val="0000CC"/>
                </a:solidFill>
                <a:latin typeface="+mn-lt"/>
                <a:ea typeface="黑体" pitchFamily="2" charset="-122"/>
              </a:rPr>
              <a:t>发言人</a:t>
            </a:r>
          </a:p>
        </p:txBody>
      </p:sp>
      <p:sp>
        <p:nvSpPr>
          <p:cNvPr id="604182" name="Line 22"/>
          <p:cNvSpPr>
            <a:spLocks noChangeShapeType="1"/>
          </p:cNvSpPr>
          <p:nvPr/>
        </p:nvSpPr>
        <p:spPr bwMode="auto">
          <a:xfrm>
            <a:off x="5945841" y="2756941"/>
            <a:ext cx="1014677" cy="3587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83" name="Line 23"/>
          <p:cNvSpPr>
            <a:spLocks noChangeShapeType="1"/>
          </p:cNvSpPr>
          <p:nvPr/>
        </p:nvSpPr>
        <p:spPr bwMode="auto">
          <a:xfrm>
            <a:off x="4712750" y="3691980"/>
            <a:ext cx="433388" cy="669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84" name="Oval 24"/>
          <p:cNvSpPr>
            <a:spLocks noChangeArrowheads="1"/>
          </p:cNvSpPr>
          <p:nvPr/>
        </p:nvSpPr>
        <p:spPr bwMode="auto">
          <a:xfrm>
            <a:off x="2960282" y="3618954"/>
            <a:ext cx="3726789" cy="2043112"/>
          </a:xfrm>
          <a:prstGeom prst="ellipse">
            <a:avLst/>
          </a:prstGeom>
          <a:solidFill>
            <a:srgbClr val="FFFF66"/>
          </a:solidFill>
          <a:ln w="9525">
            <a:solidFill>
              <a:schemeClr val="tx1"/>
            </a:solidFill>
            <a:round/>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604185" name="Line 25"/>
          <p:cNvSpPr>
            <a:spLocks noChangeShapeType="1"/>
          </p:cNvSpPr>
          <p:nvPr/>
        </p:nvSpPr>
        <p:spPr bwMode="auto">
          <a:xfrm>
            <a:off x="5687871" y="4134891"/>
            <a:ext cx="908050" cy="3810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86" name="Line 26"/>
          <p:cNvSpPr>
            <a:spLocks noChangeShapeType="1"/>
          </p:cNvSpPr>
          <p:nvPr/>
        </p:nvSpPr>
        <p:spPr bwMode="auto">
          <a:xfrm flipH="1">
            <a:off x="5687872" y="4515891"/>
            <a:ext cx="1090348" cy="7635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87" name="Line 27"/>
          <p:cNvSpPr>
            <a:spLocks noChangeShapeType="1"/>
          </p:cNvSpPr>
          <p:nvPr/>
        </p:nvSpPr>
        <p:spPr bwMode="auto">
          <a:xfrm>
            <a:off x="4778102" y="4420641"/>
            <a:ext cx="727471" cy="66675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88" name="Line 28"/>
          <p:cNvSpPr>
            <a:spLocks noChangeShapeType="1"/>
          </p:cNvSpPr>
          <p:nvPr/>
        </p:nvSpPr>
        <p:spPr bwMode="auto">
          <a:xfrm flipV="1">
            <a:off x="4870971" y="4228555"/>
            <a:ext cx="724032" cy="1920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89" name="Line 29"/>
          <p:cNvSpPr>
            <a:spLocks noChangeShapeType="1"/>
          </p:cNvSpPr>
          <p:nvPr/>
        </p:nvSpPr>
        <p:spPr bwMode="auto">
          <a:xfrm flipH="1">
            <a:off x="3598326" y="4420642"/>
            <a:ext cx="1179777" cy="1492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90" name="Line 30"/>
          <p:cNvSpPr>
            <a:spLocks noChangeShapeType="1"/>
          </p:cNvSpPr>
          <p:nvPr/>
        </p:nvSpPr>
        <p:spPr bwMode="auto">
          <a:xfrm>
            <a:off x="3598325" y="4612730"/>
            <a:ext cx="724032" cy="7635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91" name="Line 31"/>
          <p:cNvSpPr>
            <a:spLocks noChangeShapeType="1"/>
          </p:cNvSpPr>
          <p:nvPr/>
        </p:nvSpPr>
        <p:spPr bwMode="auto">
          <a:xfrm flipV="1">
            <a:off x="4415226" y="5279480"/>
            <a:ext cx="1090348" cy="9683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92" name="Line 32"/>
          <p:cNvSpPr>
            <a:spLocks noChangeShapeType="1"/>
          </p:cNvSpPr>
          <p:nvPr/>
        </p:nvSpPr>
        <p:spPr bwMode="auto">
          <a:xfrm>
            <a:off x="7687990" y="2066380"/>
            <a:ext cx="414469" cy="12096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93" name="Line 33"/>
          <p:cNvSpPr>
            <a:spLocks noChangeShapeType="1"/>
          </p:cNvSpPr>
          <p:nvPr/>
        </p:nvSpPr>
        <p:spPr bwMode="auto">
          <a:xfrm>
            <a:off x="7049947" y="3115716"/>
            <a:ext cx="1000919" cy="1920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94" name="Line 34"/>
          <p:cNvSpPr>
            <a:spLocks noChangeShapeType="1"/>
          </p:cNvSpPr>
          <p:nvPr/>
        </p:nvSpPr>
        <p:spPr bwMode="auto">
          <a:xfrm>
            <a:off x="7777419" y="1842541"/>
            <a:ext cx="818621" cy="9683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95" name="Line 35"/>
          <p:cNvSpPr>
            <a:spLocks noChangeShapeType="1"/>
          </p:cNvSpPr>
          <p:nvPr/>
        </p:nvSpPr>
        <p:spPr bwMode="auto">
          <a:xfrm>
            <a:off x="3051431" y="2129880"/>
            <a:ext cx="426508" cy="4460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96" name="Line 36"/>
          <p:cNvSpPr>
            <a:spLocks noChangeShapeType="1"/>
          </p:cNvSpPr>
          <p:nvPr/>
        </p:nvSpPr>
        <p:spPr bwMode="auto">
          <a:xfrm flipV="1">
            <a:off x="2415109" y="2725192"/>
            <a:ext cx="1062831" cy="3587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97" name="Line 37"/>
          <p:cNvSpPr>
            <a:spLocks noChangeShapeType="1"/>
          </p:cNvSpPr>
          <p:nvPr/>
        </p:nvSpPr>
        <p:spPr bwMode="auto">
          <a:xfrm flipH="1">
            <a:off x="2052232" y="3083966"/>
            <a:ext cx="362877" cy="4778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98" name="Line 38"/>
          <p:cNvSpPr>
            <a:spLocks noChangeShapeType="1"/>
          </p:cNvSpPr>
          <p:nvPr/>
        </p:nvSpPr>
        <p:spPr bwMode="auto">
          <a:xfrm flipV="1">
            <a:off x="1142462" y="3083966"/>
            <a:ext cx="118321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99" name="Line 39"/>
          <p:cNvSpPr>
            <a:spLocks noChangeShapeType="1"/>
          </p:cNvSpPr>
          <p:nvPr/>
        </p:nvSpPr>
        <p:spPr bwMode="auto">
          <a:xfrm>
            <a:off x="960164" y="2415629"/>
            <a:ext cx="144463" cy="59531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200" name="Line 40"/>
          <p:cNvSpPr>
            <a:spLocks noChangeShapeType="1"/>
          </p:cNvSpPr>
          <p:nvPr/>
        </p:nvSpPr>
        <p:spPr bwMode="auto">
          <a:xfrm flipV="1">
            <a:off x="960165" y="1842541"/>
            <a:ext cx="1000919" cy="47783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201" name="Line 41"/>
          <p:cNvSpPr>
            <a:spLocks noChangeShapeType="1"/>
          </p:cNvSpPr>
          <p:nvPr/>
        </p:nvSpPr>
        <p:spPr bwMode="auto">
          <a:xfrm>
            <a:off x="1961084" y="1842541"/>
            <a:ext cx="909769" cy="28733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202" name="Line 42"/>
          <p:cNvSpPr>
            <a:spLocks noChangeShapeType="1"/>
          </p:cNvSpPr>
          <p:nvPr/>
        </p:nvSpPr>
        <p:spPr bwMode="auto">
          <a:xfrm flipV="1">
            <a:off x="6778220" y="1874291"/>
            <a:ext cx="816902" cy="1920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203" name="Line 43"/>
          <p:cNvSpPr>
            <a:spLocks noChangeShapeType="1"/>
          </p:cNvSpPr>
          <p:nvPr/>
        </p:nvSpPr>
        <p:spPr bwMode="auto">
          <a:xfrm>
            <a:off x="6778219" y="2161630"/>
            <a:ext cx="364596" cy="8604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604204"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78786" y="3371304"/>
            <a:ext cx="497019"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04205"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2965" y="2575966"/>
            <a:ext cx="4953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04206" name="Picture 4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33477" y="2575966"/>
            <a:ext cx="4953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04207" name="Picture 4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43499" y="5279480"/>
            <a:ext cx="374915"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04208" name="Picture 4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0165" y="2990305"/>
            <a:ext cx="374915" cy="217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604209" name="Group 49"/>
          <p:cNvGrpSpPr>
            <a:grpSpLocks/>
          </p:cNvGrpSpPr>
          <p:nvPr/>
        </p:nvGrpSpPr>
        <p:grpSpPr bwMode="auto">
          <a:xfrm>
            <a:off x="2597406" y="1842541"/>
            <a:ext cx="653521" cy="522288"/>
            <a:chOff x="2949" y="196"/>
            <a:chExt cx="941" cy="598"/>
          </a:xfrm>
        </p:grpSpPr>
        <p:sp>
          <p:nvSpPr>
            <p:cNvPr id="604210" name="Oval 50"/>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11" name="Oval 51"/>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12" name="Oval 52"/>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13" name="Oval 53"/>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14" name="Oval 54"/>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15" name="Oval 55"/>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16" name="Oval 56"/>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17" name="Oval 57"/>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18" name="Freeform 5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219" name="Freeform 5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220" name="Freeform 6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604221" name="Group 61"/>
          <p:cNvGrpSpPr>
            <a:grpSpLocks/>
          </p:cNvGrpSpPr>
          <p:nvPr/>
        </p:nvGrpSpPr>
        <p:grpSpPr bwMode="auto">
          <a:xfrm>
            <a:off x="597288" y="2129879"/>
            <a:ext cx="653521" cy="520700"/>
            <a:chOff x="2949" y="196"/>
            <a:chExt cx="941" cy="598"/>
          </a:xfrm>
        </p:grpSpPr>
        <p:sp>
          <p:nvSpPr>
            <p:cNvPr id="604222" name="Oval 62"/>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23" name="Oval 63"/>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24" name="Oval 64"/>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25" name="Oval 65"/>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26" name="Oval 66"/>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27" name="Oval 67"/>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28" name="Oval 68"/>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29" name="Oval 69"/>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30" name="Freeform 7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231" name="Freeform 7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232" name="Freeform 7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604233" name="Group 73"/>
          <p:cNvGrpSpPr>
            <a:grpSpLocks/>
          </p:cNvGrpSpPr>
          <p:nvPr/>
        </p:nvGrpSpPr>
        <p:grpSpPr bwMode="auto">
          <a:xfrm>
            <a:off x="5232128" y="4992141"/>
            <a:ext cx="655240" cy="522288"/>
            <a:chOff x="2949" y="196"/>
            <a:chExt cx="941" cy="598"/>
          </a:xfrm>
        </p:grpSpPr>
        <p:sp>
          <p:nvSpPr>
            <p:cNvPr id="604234" name="Oval 74"/>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35" name="Oval 75"/>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36" name="Oval 76"/>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37" name="Oval 77"/>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38" name="Oval 78"/>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39" name="Oval 79"/>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40" name="Oval 80"/>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41" name="Oval 81"/>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42" name="Freeform 8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243" name="Freeform 8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244" name="Freeform 8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604245" name="Group 85"/>
          <p:cNvGrpSpPr>
            <a:grpSpLocks/>
          </p:cNvGrpSpPr>
          <p:nvPr/>
        </p:nvGrpSpPr>
        <p:grpSpPr bwMode="auto">
          <a:xfrm>
            <a:off x="7323394" y="1653630"/>
            <a:ext cx="653521" cy="522287"/>
            <a:chOff x="2949" y="196"/>
            <a:chExt cx="941" cy="598"/>
          </a:xfrm>
        </p:grpSpPr>
        <p:sp>
          <p:nvSpPr>
            <p:cNvPr id="604246" name="Oval 86"/>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47" name="Oval 87"/>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48" name="Oval 88"/>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49" name="Oval 89"/>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50" name="Oval 90"/>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51" name="Oval 91"/>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52" name="Oval 92"/>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53" name="Oval 93"/>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54" name="Freeform 9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255" name="Freeform 9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256" name="Freeform 9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604257" name="Group 97"/>
          <p:cNvGrpSpPr>
            <a:grpSpLocks/>
          </p:cNvGrpSpPr>
          <p:nvPr/>
        </p:nvGrpSpPr>
        <p:grpSpPr bwMode="auto">
          <a:xfrm>
            <a:off x="6778219" y="2798216"/>
            <a:ext cx="653521" cy="522288"/>
            <a:chOff x="2949" y="196"/>
            <a:chExt cx="941" cy="598"/>
          </a:xfrm>
        </p:grpSpPr>
        <p:sp>
          <p:nvSpPr>
            <p:cNvPr id="604258" name="Oval 98"/>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59" name="Oval 99"/>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60" name="Oval 100"/>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61" name="Oval 101"/>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62" name="Oval 102"/>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63" name="Oval 103"/>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64" name="Oval 104"/>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65" name="Oval 105"/>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66" name="Freeform 10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267" name="Freeform 10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268" name="Freeform 10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604269" name="Text Box 109"/>
          <p:cNvSpPr txBox="1">
            <a:spLocks noChangeArrowheads="1"/>
          </p:cNvSpPr>
          <p:nvPr/>
        </p:nvSpPr>
        <p:spPr bwMode="auto">
          <a:xfrm>
            <a:off x="1415909" y="211083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AS</a:t>
            </a:r>
            <a:r>
              <a:rPr kumimoji="1" lang="en-US" altLang="zh-CN" sz="2000" b="1" baseline="-25000">
                <a:solidFill>
                  <a:srgbClr val="0000CC"/>
                </a:solidFill>
                <a:latin typeface="+mn-lt"/>
                <a:ea typeface="黑体" pitchFamily="2" charset="-122"/>
              </a:rPr>
              <a:t>1</a:t>
            </a:r>
          </a:p>
        </p:txBody>
      </p:sp>
      <p:sp>
        <p:nvSpPr>
          <p:cNvPr id="604270" name="Text Box 110"/>
          <p:cNvSpPr txBox="1">
            <a:spLocks noChangeArrowheads="1"/>
          </p:cNvSpPr>
          <p:nvPr/>
        </p:nvSpPr>
        <p:spPr bwMode="auto">
          <a:xfrm>
            <a:off x="4040311" y="3923755"/>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AS</a:t>
            </a:r>
            <a:r>
              <a:rPr kumimoji="1" lang="en-US" altLang="zh-CN" sz="2000" b="1" baseline="-25000">
                <a:solidFill>
                  <a:srgbClr val="0000CC"/>
                </a:solidFill>
                <a:latin typeface="+mn-lt"/>
                <a:ea typeface="黑体" pitchFamily="2" charset="-122"/>
              </a:rPr>
              <a:t>3</a:t>
            </a:r>
          </a:p>
        </p:txBody>
      </p:sp>
      <p:sp>
        <p:nvSpPr>
          <p:cNvPr id="604271" name="Text Box 111"/>
          <p:cNvSpPr txBox="1">
            <a:spLocks noChangeArrowheads="1"/>
          </p:cNvSpPr>
          <p:nvPr/>
        </p:nvSpPr>
        <p:spPr bwMode="auto">
          <a:xfrm>
            <a:off x="7959717" y="2175917"/>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AS</a:t>
            </a:r>
            <a:r>
              <a:rPr kumimoji="1" lang="en-US" altLang="zh-CN" sz="2000" b="1" baseline="-25000">
                <a:solidFill>
                  <a:srgbClr val="0000CC"/>
                </a:solidFill>
                <a:latin typeface="+mn-lt"/>
                <a:ea typeface="黑体" pitchFamily="2" charset="-122"/>
              </a:rPr>
              <a:t>2</a:t>
            </a:r>
          </a:p>
        </p:txBody>
      </p:sp>
      <p:sp>
        <p:nvSpPr>
          <p:cNvPr id="604272" name="Text Box 112"/>
          <p:cNvSpPr txBox="1">
            <a:spLocks noChangeArrowheads="1"/>
          </p:cNvSpPr>
          <p:nvPr/>
        </p:nvSpPr>
        <p:spPr bwMode="auto">
          <a:xfrm>
            <a:off x="7782578" y="4869905"/>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AS</a:t>
            </a:r>
            <a:r>
              <a:rPr kumimoji="1" lang="en-US" altLang="zh-CN" sz="2000" b="1" baseline="-25000">
                <a:solidFill>
                  <a:srgbClr val="0000CC"/>
                </a:solidFill>
                <a:latin typeface="+mn-lt"/>
                <a:ea typeface="黑体" pitchFamily="2" charset="-122"/>
              </a:rPr>
              <a:t>5</a:t>
            </a:r>
          </a:p>
        </p:txBody>
      </p:sp>
      <p:sp>
        <p:nvSpPr>
          <p:cNvPr id="604273" name="Text Box 113"/>
          <p:cNvSpPr txBox="1">
            <a:spLocks noChangeArrowheads="1"/>
          </p:cNvSpPr>
          <p:nvPr/>
        </p:nvSpPr>
        <p:spPr bwMode="auto">
          <a:xfrm>
            <a:off x="760669" y="4258716"/>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AS</a:t>
            </a:r>
            <a:r>
              <a:rPr kumimoji="1" lang="en-US" altLang="zh-CN" sz="2000" b="1" baseline="-25000">
                <a:solidFill>
                  <a:srgbClr val="0000CC"/>
                </a:solidFill>
                <a:latin typeface="+mn-lt"/>
                <a:ea typeface="黑体" pitchFamily="2" charset="-122"/>
              </a:rPr>
              <a:t>4</a:t>
            </a:r>
          </a:p>
        </p:txBody>
      </p:sp>
      <p:pic>
        <p:nvPicPr>
          <p:cNvPr id="604274" name="Picture 1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15344" y="4420642"/>
            <a:ext cx="497019"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04275" name="Line 115"/>
          <p:cNvSpPr>
            <a:spLocks noChangeShapeType="1"/>
          </p:cNvSpPr>
          <p:nvPr/>
        </p:nvSpPr>
        <p:spPr bwMode="auto">
          <a:xfrm>
            <a:off x="4712750" y="3691980"/>
            <a:ext cx="885692" cy="3460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604276" name="Group 116"/>
          <p:cNvGrpSpPr>
            <a:grpSpLocks/>
          </p:cNvGrpSpPr>
          <p:nvPr/>
        </p:nvGrpSpPr>
        <p:grpSpPr bwMode="auto">
          <a:xfrm>
            <a:off x="5323275" y="3847554"/>
            <a:ext cx="653521" cy="520700"/>
            <a:chOff x="2949" y="196"/>
            <a:chExt cx="941" cy="598"/>
          </a:xfrm>
        </p:grpSpPr>
        <p:sp>
          <p:nvSpPr>
            <p:cNvPr id="604277" name="Oval 117"/>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78" name="Oval 118"/>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79" name="Oval 119"/>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80" name="Oval 120"/>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81" name="Oval 121"/>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82" name="Oval 122"/>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83" name="Oval 123"/>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84" name="Oval 124"/>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85" name="Freeform 12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286" name="Freeform 12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287" name="Freeform 12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pic>
        <p:nvPicPr>
          <p:cNvPr id="604288" name="Picture 12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2105" y="3469729"/>
            <a:ext cx="497020"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04289" name="Picture 12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7524" y="4325391"/>
            <a:ext cx="374915" cy="21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604290" name="Group 130"/>
          <p:cNvGrpSpPr>
            <a:grpSpLocks/>
          </p:cNvGrpSpPr>
          <p:nvPr/>
        </p:nvGrpSpPr>
        <p:grpSpPr bwMode="auto">
          <a:xfrm>
            <a:off x="3142580" y="4325391"/>
            <a:ext cx="653521" cy="522288"/>
            <a:chOff x="2949" y="196"/>
            <a:chExt cx="941" cy="598"/>
          </a:xfrm>
        </p:grpSpPr>
        <p:sp>
          <p:nvSpPr>
            <p:cNvPr id="604291" name="Oval 131"/>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92" name="Oval 132"/>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93" name="Oval 133"/>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94" name="Oval 134"/>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95" name="Oval 135"/>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96" name="Oval 136"/>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97" name="Oval 137"/>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98" name="Oval 138"/>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99" name="Freeform 13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300" name="Freeform 14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301" name="Freeform 14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604302" name="Line 142"/>
          <p:cNvSpPr>
            <a:spLocks noChangeShapeType="1"/>
          </p:cNvSpPr>
          <p:nvPr/>
        </p:nvSpPr>
        <p:spPr bwMode="auto">
          <a:xfrm>
            <a:off x="1961084" y="1842542"/>
            <a:ext cx="545173" cy="114776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604303" name="Picture 1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78786" y="1748880"/>
            <a:ext cx="374915" cy="217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604304" name="Group 144"/>
          <p:cNvGrpSpPr>
            <a:grpSpLocks/>
          </p:cNvGrpSpPr>
          <p:nvPr/>
        </p:nvGrpSpPr>
        <p:grpSpPr bwMode="auto">
          <a:xfrm>
            <a:off x="2143381" y="2798217"/>
            <a:ext cx="653521" cy="519113"/>
            <a:chOff x="2949" y="196"/>
            <a:chExt cx="941" cy="598"/>
          </a:xfrm>
        </p:grpSpPr>
        <p:sp>
          <p:nvSpPr>
            <p:cNvPr id="604305" name="Oval 145"/>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306" name="Oval 146"/>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307" name="Oval 147"/>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308" name="Oval 148"/>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309" name="Oval 149"/>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310" name="Oval 150"/>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311" name="Oval 151"/>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312" name="Oval 152"/>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313" name="Freeform 15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314" name="Freeform 15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315" name="Freeform 15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604316" name="Line 156"/>
          <p:cNvSpPr>
            <a:spLocks noChangeShapeType="1"/>
          </p:cNvSpPr>
          <p:nvPr/>
        </p:nvSpPr>
        <p:spPr bwMode="auto">
          <a:xfrm>
            <a:off x="8687189" y="2034629"/>
            <a:ext cx="636323" cy="5715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317" name="Line 157"/>
          <p:cNvSpPr>
            <a:spLocks noChangeShapeType="1"/>
          </p:cNvSpPr>
          <p:nvPr/>
        </p:nvSpPr>
        <p:spPr bwMode="auto">
          <a:xfrm flipH="1">
            <a:off x="8138576" y="2637879"/>
            <a:ext cx="1090348" cy="6699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318" name="Line 158"/>
          <p:cNvSpPr>
            <a:spLocks noChangeShapeType="1"/>
          </p:cNvSpPr>
          <p:nvPr/>
        </p:nvSpPr>
        <p:spPr bwMode="auto">
          <a:xfrm flipV="1">
            <a:off x="6322476" y="2066380"/>
            <a:ext cx="455744" cy="1920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604319" name="Picture 15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249" y="3179217"/>
            <a:ext cx="374915"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04320" name="Picture 16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15461" y="1842542"/>
            <a:ext cx="376635"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604321" name="Group 161"/>
          <p:cNvGrpSpPr>
            <a:grpSpLocks/>
          </p:cNvGrpSpPr>
          <p:nvPr/>
        </p:nvGrpSpPr>
        <p:grpSpPr bwMode="auto">
          <a:xfrm>
            <a:off x="8960635" y="2320379"/>
            <a:ext cx="651801" cy="520700"/>
            <a:chOff x="2949" y="196"/>
            <a:chExt cx="941" cy="598"/>
          </a:xfrm>
        </p:grpSpPr>
        <p:sp>
          <p:nvSpPr>
            <p:cNvPr id="604322" name="Oval 162"/>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323" name="Oval 163"/>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324" name="Oval 164"/>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325" name="Oval 165"/>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326" name="Oval 166"/>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327" name="Oval 167"/>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328" name="Oval 168"/>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329" name="Oval 169"/>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330" name="Freeform 17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331" name="Freeform 17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332" name="Freeform 17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604333" name="Group 173"/>
          <p:cNvGrpSpPr>
            <a:grpSpLocks/>
          </p:cNvGrpSpPr>
          <p:nvPr/>
        </p:nvGrpSpPr>
        <p:grpSpPr bwMode="auto">
          <a:xfrm>
            <a:off x="5870169" y="1939380"/>
            <a:ext cx="653521" cy="522287"/>
            <a:chOff x="2949" y="196"/>
            <a:chExt cx="941" cy="598"/>
          </a:xfrm>
        </p:grpSpPr>
        <p:sp>
          <p:nvSpPr>
            <p:cNvPr id="604334" name="Oval 174"/>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335" name="Oval 175"/>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336" name="Oval 176"/>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337" name="Oval 177"/>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338" name="Oval 178"/>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339" name="Oval 179"/>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340" name="Oval 180"/>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341" name="Oval 181"/>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342" name="Freeform 18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343" name="Freeform 18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344" name="Freeform 18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pic>
        <p:nvPicPr>
          <p:cNvPr id="604345" name="Picture 18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95922" y="1939380"/>
            <a:ext cx="374915"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Tree>
    <p:extLst>
      <p:ext uri="{BB962C8B-B14F-4D97-AF65-F5344CB8AC3E}">
        <p14:creationId xmlns:p14="http://schemas.microsoft.com/office/powerpoint/2010/main" val="25920142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pPr algn="ctr"/>
            <a:r>
              <a:rPr lang="en-US" altLang="zh-CN" dirty="0"/>
              <a:t>AS </a:t>
            </a:r>
            <a:r>
              <a:rPr lang="zh-CN" altLang="en-US" dirty="0"/>
              <a:t>的连通图举例 </a:t>
            </a:r>
          </a:p>
        </p:txBody>
      </p:sp>
      <p:sp>
        <p:nvSpPr>
          <p:cNvPr id="605187" name="Rectangle 3"/>
          <p:cNvSpPr>
            <a:spLocks noGrp="1" noChangeArrowheads="1"/>
          </p:cNvSpPr>
          <p:nvPr>
            <p:ph idx="1"/>
          </p:nvPr>
        </p:nvSpPr>
        <p:spPr/>
        <p:txBody>
          <a:bodyPr/>
          <a:lstStyle/>
          <a:p>
            <a:r>
              <a:rPr lang="en-US" altLang="zh-CN" sz="2800" dirty="0"/>
              <a:t>BGP </a:t>
            </a:r>
            <a:r>
              <a:rPr lang="zh-CN" altLang="en-US" sz="2800" dirty="0"/>
              <a:t>所交换的网络可达性的信息就是</a:t>
            </a:r>
            <a:r>
              <a:rPr lang="zh-CN" altLang="en-US" sz="2800" dirty="0">
                <a:solidFill>
                  <a:srgbClr val="FF0000"/>
                </a:solidFill>
              </a:rPr>
              <a:t>要到达某个网络所要经过的一系列 </a:t>
            </a:r>
            <a:r>
              <a:rPr lang="en-US" altLang="zh-CN" sz="2800" dirty="0">
                <a:solidFill>
                  <a:srgbClr val="FF0000"/>
                </a:solidFill>
              </a:rPr>
              <a:t>AS</a:t>
            </a:r>
            <a:r>
              <a:rPr lang="zh-CN" altLang="en-US" sz="2800" dirty="0">
                <a:solidFill>
                  <a:srgbClr val="FF0000"/>
                </a:solidFill>
              </a:rPr>
              <a:t>。</a:t>
            </a:r>
          </a:p>
          <a:p>
            <a:r>
              <a:rPr lang="zh-CN" altLang="en-US" sz="2800" dirty="0"/>
              <a:t>当 </a:t>
            </a:r>
            <a:r>
              <a:rPr lang="en-US" altLang="zh-CN" sz="2800" dirty="0"/>
              <a:t>BGP </a:t>
            </a:r>
            <a:r>
              <a:rPr lang="zh-CN" altLang="en-US" sz="2800" dirty="0"/>
              <a:t>发言人互相交换了网络可达性的信息后，各 </a:t>
            </a:r>
            <a:r>
              <a:rPr lang="en-US" altLang="zh-CN" sz="2800" dirty="0"/>
              <a:t>BGP </a:t>
            </a:r>
            <a:r>
              <a:rPr lang="zh-CN" altLang="en-US" sz="2800" dirty="0"/>
              <a:t>发言人就根据所采用的策略从收到的路由信息中找出到达各 </a:t>
            </a:r>
            <a:r>
              <a:rPr lang="en-US" altLang="zh-CN" sz="2800" dirty="0"/>
              <a:t>AS </a:t>
            </a:r>
            <a:r>
              <a:rPr lang="zh-CN" altLang="en-US" sz="2800" dirty="0"/>
              <a:t>的较好路由。 </a:t>
            </a:r>
          </a:p>
        </p:txBody>
      </p:sp>
      <p:grpSp>
        <p:nvGrpSpPr>
          <p:cNvPr id="605217" name="Group 33"/>
          <p:cNvGrpSpPr>
            <a:grpSpLocks/>
          </p:cNvGrpSpPr>
          <p:nvPr/>
        </p:nvGrpSpPr>
        <p:grpSpPr bwMode="auto">
          <a:xfrm>
            <a:off x="2455863" y="3645024"/>
            <a:ext cx="5382948" cy="2117725"/>
            <a:chOff x="1791" y="2822"/>
            <a:chExt cx="2495" cy="1062"/>
          </a:xfrm>
          <a:solidFill>
            <a:srgbClr val="FF66FF"/>
          </a:solidFill>
        </p:grpSpPr>
        <p:sp>
          <p:nvSpPr>
            <p:cNvPr id="605203" name="Line 19"/>
            <p:cNvSpPr>
              <a:spLocks noChangeShapeType="1"/>
            </p:cNvSpPr>
            <p:nvPr/>
          </p:nvSpPr>
          <p:spPr bwMode="auto">
            <a:xfrm>
              <a:off x="2154" y="3566"/>
              <a:ext cx="363" cy="227"/>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5204" name="Line 20"/>
            <p:cNvSpPr>
              <a:spLocks noChangeShapeType="1"/>
            </p:cNvSpPr>
            <p:nvPr/>
          </p:nvSpPr>
          <p:spPr bwMode="auto">
            <a:xfrm flipH="1">
              <a:off x="1791" y="3612"/>
              <a:ext cx="273" cy="227"/>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5205" name="Line 21"/>
            <p:cNvSpPr>
              <a:spLocks noChangeShapeType="1"/>
            </p:cNvSpPr>
            <p:nvPr/>
          </p:nvSpPr>
          <p:spPr bwMode="auto">
            <a:xfrm flipH="1">
              <a:off x="3469" y="3657"/>
              <a:ext cx="273" cy="227"/>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5206" name="Line 22"/>
            <p:cNvSpPr>
              <a:spLocks noChangeShapeType="1"/>
            </p:cNvSpPr>
            <p:nvPr/>
          </p:nvSpPr>
          <p:spPr bwMode="auto">
            <a:xfrm flipV="1">
              <a:off x="2410" y="2977"/>
              <a:ext cx="1059" cy="36"/>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5207" name="Line 23"/>
            <p:cNvSpPr>
              <a:spLocks noChangeShapeType="1"/>
            </p:cNvSpPr>
            <p:nvPr/>
          </p:nvSpPr>
          <p:spPr bwMode="auto">
            <a:xfrm>
              <a:off x="3560" y="2977"/>
              <a:ext cx="544" cy="181"/>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5208" name="Line 24"/>
            <p:cNvSpPr>
              <a:spLocks noChangeShapeType="1"/>
            </p:cNvSpPr>
            <p:nvPr/>
          </p:nvSpPr>
          <p:spPr bwMode="auto">
            <a:xfrm>
              <a:off x="2387" y="3044"/>
              <a:ext cx="538" cy="295"/>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5209" name="Line 25"/>
            <p:cNvSpPr>
              <a:spLocks noChangeShapeType="1"/>
            </p:cNvSpPr>
            <p:nvPr/>
          </p:nvSpPr>
          <p:spPr bwMode="auto">
            <a:xfrm>
              <a:off x="3016" y="3385"/>
              <a:ext cx="726" cy="227"/>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5210" name="Line 26"/>
            <p:cNvSpPr>
              <a:spLocks noChangeShapeType="1"/>
            </p:cNvSpPr>
            <p:nvPr/>
          </p:nvSpPr>
          <p:spPr bwMode="auto">
            <a:xfrm>
              <a:off x="3878" y="3612"/>
              <a:ext cx="408" cy="46"/>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5211" name="Line 27"/>
            <p:cNvSpPr>
              <a:spLocks noChangeShapeType="1"/>
            </p:cNvSpPr>
            <p:nvPr/>
          </p:nvSpPr>
          <p:spPr bwMode="auto">
            <a:xfrm flipV="1">
              <a:off x="2109" y="3067"/>
              <a:ext cx="226" cy="454"/>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5212" name="Oval 28"/>
            <p:cNvSpPr>
              <a:spLocks noChangeArrowheads="1"/>
            </p:cNvSpPr>
            <p:nvPr/>
          </p:nvSpPr>
          <p:spPr bwMode="auto">
            <a:xfrm>
              <a:off x="2199" y="2841"/>
              <a:ext cx="336" cy="336"/>
            </a:xfrm>
            <a:prstGeom prst="ellipse">
              <a:avLst/>
            </a:prstGeom>
            <a:grpFill/>
            <a:ln w="19050">
              <a:solidFill>
                <a:schemeClr val="tx1"/>
              </a:solidFill>
              <a:round/>
              <a:headEnd/>
              <a:tailEnd/>
            </a:ln>
            <a:effectLst>
              <a:outerShdw dist="35921" dir="2700000" algn="ctr" rotWithShape="0">
                <a:schemeClr val="bg2"/>
              </a:outerShdw>
            </a:effectLst>
          </p:spPr>
          <p:txBody>
            <a:bodyPr wrap="none" anchor="ctr"/>
            <a:lstStyle/>
            <a:p>
              <a:pPr algn="ctr"/>
              <a:r>
                <a:rPr kumimoji="1" lang="en-US" altLang="zh-CN" sz="2400" b="1">
                  <a:solidFill>
                    <a:srgbClr val="0000CC"/>
                  </a:solidFill>
                  <a:latin typeface="+mn-lt"/>
                  <a:ea typeface="黑体" pitchFamily="2" charset="-122"/>
                </a:rPr>
                <a:t>AS</a:t>
              </a:r>
              <a:r>
                <a:rPr kumimoji="1" lang="en-US" altLang="zh-CN" sz="2400" b="1" baseline="-25000">
                  <a:solidFill>
                    <a:srgbClr val="0000CC"/>
                  </a:solidFill>
                  <a:latin typeface="+mn-lt"/>
                  <a:ea typeface="黑体" pitchFamily="2" charset="-122"/>
                </a:rPr>
                <a:t>1</a:t>
              </a:r>
            </a:p>
          </p:txBody>
        </p:sp>
        <p:sp>
          <p:nvSpPr>
            <p:cNvPr id="605213" name="Oval 29"/>
            <p:cNvSpPr>
              <a:spLocks noChangeArrowheads="1"/>
            </p:cNvSpPr>
            <p:nvPr/>
          </p:nvSpPr>
          <p:spPr bwMode="auto">
            <a:xfrm>
              <a:off x="3360" y="2822"/>
              <a:ext cx="336" cy="336"/>
            </a:xfrm>
            <a:prstGeom prst="ellipse">
              <a:avLst/>
            </a:prstGeom>
            <a:grpFill/>
            <a:ln w="19050">
              <a:solidFill>
                <a:schemeClr val="tx1"/>
              </a:solidFill>
              <a:round/>
              <a:headEnd/>
              <a:tailEnd/>
            </a:ln>
            <a:effectLst>
              <a:outerShdw dist="35921" dir="2700000" algn="ctr" rotWithShape="0">
                <a:schemeClr val="bg2"/>
              </a:outerShdw>
            </a:effectLst>
          </p:spPr>
          <p:txBody>
            <a:bodyPr wrap="none" anchor="ctr"/>
            <a:lstStyle/>
            <a:p>
              <a:pPr algn="ctr"/>
              <a:r>
                <a:rPr kumimoji="1" lang="en-US" altLang="zh-CN" sz="2400" b="1">
                  <a:solidFill>
                    <a:srgbClr val="0000CC"/>
                  </a:solidFill>
                  <a:latin typeface="+mn-lt"/>
                  <a:ea typeface="黑体" pitchFamily="2" charset="-122"/>
                </a:rPr>
                <a:t>AS</a:t>
              </a:r>
              <a:r>
                <a:rPr kumimoji="1" lang="en-US" altLang="zh-CN" sz="2400" b="1" baseline="-25000">
                  <a:solidFill>
                    <a:srgbClr val="0000CC"/>
                  </a:solidFill>
                  <a:latin typeface="+mn-lt"/>
                  <a:ea typeface="黑体" pitchFamily="2" charset="-122"/>
                </a:rPr>
                <a:t>2</a:t>
              </a:r>
            </a:p>
          </p:txBody>
        </p:sp>
        <p:sp>
          <p:nvSpPr>
            <p:cNvPr id="605214" name="Oval 30"/>
            <p:cNvSpPr>
              <a:spLocks noChangeArrowheads="1"/>
            </p:cNvSpPr>
            <p:nvPr/>
          </p:nvSpPr>
          <p:spPr bwMode="auto">
            <a:xfrm>
              <a:off x="2819" y="3203"/>
              <a:ext cx="336" cy="336"/>
            </a:xfrm>
            <a:prstGeom prst="ellipse">
              <a:avLst/>
            </a:prstGeom>
            <a:grpFill/>
            <a:ln w="19050">
              <a:solidFill>
                <a:schemeClr val="tx1"/>
              </a:solidFill>
              <a:round/>
              <a:headEnd/>
              <a:tailEnd/>
            </a:ln>
            <a:effectLst>
              <a:outerShdw dist="35921" dir="2700000" algn="ctr" rotWithShape="0">
                <a:schemeClr val="bg2"/>
              </a:outerShdw>
            </a:effectLst>
          </p:spPr>
          <p:txBody>
            <a:bodyPr wrap="none" anchor="ctr"/>
            <a:lstStyle/>
            <a:p>
              <a:pPr algn="ctr"/>
              <a:r>
                <a:rPr kumimoji="1" lang="en-US" altLang="zh-CN" sz="2400" b="1">
                  <a:solidFill>
                    <a:srgbClr val="0000CC"/>
                  </a:solidFill>
                  <a:latin typeface="+mn-lt"/>
                  <a:ea typeface="黑体" pitchFamily="2" charset="-122"/>
                </a:rPr>
                <a:t>AS</a:t>
              </a:r>
              <a:r>
                <a:rPr kumimoji="1" lang="en-US" altLang="zh-CN" sz="2400" b="1" baseline="-25000">
                  <a:solidFill>
                    <a:srgbClr val="0000CC"/>
                  </a:solidFill>
                  <a:latin typeface="+mn-lt"/>
                  <a:ea typeface="黑体" pitchFamily="2" charset="-122"/>
                </a:rPr>
                <a:t>3</a:t>
              </a:r>
            </a:p>
          </p:txBody>
        </p:sp>
        <p:sp>
          <p:nvSpPr>
            <p:cNvPr id="605215" name="Oval 31"/>
            <p:cNvSpPr>
              <a:spLocks noChangeArrowheads="1"/>
            </p:cNvSpPr>
            <p:nvPr/>
          </p:nvSpPr>
          <p:spPr bwMode="auto">
            <a:xfrm>
              <a:off x="1927" y="3385"/>
              <a:ext cx="336" cy="336"/>
            </a:xfrm>
            <a:prstGeom prst="ellipse">
              <a:avLst/>
            </a:prstGeom>
            <a:grpFill/>
            <a:ln w="19050">
              <a:solidFill>
                <a:schemeClr val="tx1"/>
              </a:solidFill>
              <a:round/>
              <a:headEnd/>
              <a:tailEnd/>
            </a:ln>
            <a:effectLst>
              <a:outerShdw dist="35921" dir="2700000" algn="ctr" rotWithShape="0">
                <a:schemeClr val="bg2"/>
              </a:outerShdw>
            </a:effectLst>
          </p:spPr>
          <p:txBody>
            <a:bodyPr wrap="none" anchor="ctr"/>
            <a:lstStyle/>
            <a:p>
              <a:pPr algn="ctr"/>
              <a:r>
                <a:rPr kumimoji="1" lang="en-US" altLang="zh-CN" sz="2400" b="1">
                  <a:solidFill>
                    <a:srgbClr val="0000CC"/>
                  </a:solidFill>
                  <a:latin typeface="+mn-lt"/>
                  <a:ea typeface="黑体" pitchFamily="2" charset="-122"/>
                </a:rPr>
                <a:t>AS</a:t>
              </a:r>
              <a:r>
                <a:rPr kumimoji="1" lang="en-US" altLang="zh-CN" sz="2400" b="1" baseline="-25000">
                  <a:solidFill>
                    <a:srgbClr val="0000CC"/>
                  </a:solidFill>
                  <a:latin typeface="+mn-lt"/>
                  <a:ea typeface="黑体" pitchFamily="2" charset="-122"/>
                </a:rPr>
                <a:t>4</a:t>
              </a:r>
            </a:p>
          </p:txBody>
        </p:sp>
        <p:sp>
          <p:nvSpPr>
            <p:cNvPr id="605216" name="Oval 32"/>
            <p:cNvSpPr>
              <a:spLocks noChangeArrowheads="1"/>
            </p:cNvSpPr>
            <p:nvPr/>
          </p:nvSpPr>
          <p:spPr bwMode="auto">
            <a:xfrm>
              <a:off x="3632" y="3430"/>
              <a:ext cx="336" cy="336"/>
            </a:xfrm>
            <a:prstGeom prst="ellipse">
              <a:avLst/>
            </a:prstGeom>
            <a:grpFill/>
            <a:ln w="19050">
              <a:solidFill>
                <a:schemeClr val="tx1"/>
              </a:solidFill>
              <a:round/>
              <a:headEnd/>
              <a:tailEnd/>
            </a:ln>
            <a:effectLst>
              <a:outerShdw dist="35921" dir="2700000" algn="ctr" rotWithShape="0">
                <a:schemeClr val="bg2"/>
              </a:outerShdw>
            </a:effectLst>
          </p:spPr>
          <p:txBody>
            <a:bodyPr wrap="none" anchor="ctr"/>
            <a:lstStyle/>
            <a:p>
              <a:pPr algn="ctr"/>
              <a:r>
                <a:rPr kumimoji="1" lang="en-US" altLang="zh-CN" sz="2400" b="1">
                  <a:solidFill>
                    <a:srgbClr val="0000CC"/>
                  </a:solidFill>
                  <a:latin typeface="+mn-lt"/>
                  <a:ea typeface="黑体" pitchFamily="2" charset="-122"/>
                </a:rPr>
                <a:t>AS</a:t>
              </a:r>
              <a:r>
                <a:rPr kumimoji="1" lang="en-US" altLang="zh-CN" sz="2400" b="1" baseline="-25000">
                  <a:solidFill>
                    <a:srgbClr val="0000CC"/>
                  </a:solidFill>
                  <a:latin typeface="+mn-lt"/>
                  <a:ea typeface="黑体" pitchFamily="2" charset="-122"/>
                </a:rPr>
                <a:t>5</a:t>
              </a:r>
            </a:p>
          </p:txBody>
        </p:sp>
      </p:grpSp>
    </p:spTree>
    <p:extLst>
      <p:ext uri="{BB962C8B-B14F-4D97-AF65-F5344CB8AC3E}">
        <p14:creationId xmlns:p14="http://schemas.microsoft.com/office/powerpoint/2010/main" val="3081006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p:txBody>
          <a:bodyPr/>
          <a:lstStyle/>
          <a:p>
            <a:pPr algn="ctr"/>
            <a:r>
              <a:rPr lang="zh-CN" altLang="en-US" dirty="0"/>
              <a:t>互联网有两大类路由选择协议 </a:t>
            </a:r>
          </a:p>
        </p:txBody>
      </p:sp>
      <p:sp>
        <p:nvSpPr>
          <p:cNvPr id="551939" name="Rectangle 3"/>
          <p:cNvSpPr>
            <a:spLocks noGrp="1" noChangeArrowheads="1"/>
          </p:cNvSpPr>
          <p:nvPr>
            <p:ph idx="1"/>
          </p:nvPr>
        </p:nvSpPr>
        <p:spPr>
          <a:xfrm>
            <a:off x="495300" y="1092940"/>
            <a:ext cx="9066212" cy="3168352"/>
          </a:xfrm>
        </p:spPr>
        <p:txBody>
          <a:bodyPr/>
          <a:lstStyle/>
          <a:p>
            <a:pPr>
              <a:lnSpc>
                <a:spcPct val="100000"/>
              </a:lnSpc>
            </a:pPr>
            <a:r>
              <a:rPr lang="zh-CN" altLang="en-US" sz="2200" dirty="0">
                <a:solidFill>
                  <a:srgbClr val="FF0000"/>
                </a:solidFill>
              </a:rPr>
              <a:t>内部网关协议 </a:t>
            </a:r>
            <a:r>
              <a:rPr lang="en-US" altLang="zh-CN" sz="2200" dirty="0"/>
              <a:t>IGP (Interior Gateway Protocol)  </a:t>
            </a:r>
          </a:p>
          <a:p>
            <a:pPr lvl="1">
              <a:lnSpc>
                <a:spcPct val="100000"/>
              </a:lnSpc>
            </a:pPr>
            <a:r>
              <a:rPr lang="zh-CN" altLang="en-US" sz="2200" dirty="0"/>
              <a:t>在一个自治系统</a:t>
            </a:r>
            <a:r>
              <a:rPr lang="zh-CN" altLang="en-US" sz="2200" dirty="0">
                <a:solidFill>
                  <a:srgbClr val="FF0000"/>
                </a:solidFill>
              </a:rPr>
              <a:t>内部使用</a:t>
            </a:r>
            <a:r>
              <a:rPr lang="zh-CN" altLang="en-US" sz="2200" dirty="0"/>
              <a:t>的路由选择协议。</a:t>
            </a:r>
            <a:endParaRPr lang="en-US" altLang="zh-CN" sz="2200" dirty="0"/>
          </a:p>
          <a:p>
            <a:pPr lvl="1">
              <a:lnSpc>
                <a:spcPct val="100000"/>
              </a:lnSpc>
            </a:pPr>
            <a:r>
              <a:rPr lang="zh-CN" altLang="en-US" sz="2200" dirty="0"/>
              <a:t>目前这类路由选择协议使用得最多，如 </a:t>
            </a:r>
            <a:r>
              <a:rPr lang="en-US" altLang="zh-CN" sz="2200" dirty="0"/>
              <a:t>RIP </a:t>
            </a:r>
            <a:r>
              <a:rPr lang="zh-CN" altLang="en-US" sz="2200" dirty="0"/>
              <a:t>和 </a:t>
            </a:r>
            <a:r>
              <a:rPr lang="en-US" altLang="zh-CN" sz="2200" dirty="0"/>
              <a:t>OSPF </a:t>
            </a:r>
            <a:r>
              <a:rPr lang="zh-CN" altLang="en-US" sz="2200" dirty="0"/>
              <a:t>协议。</a:t>
            </a:r>
          </a:p>
          <a:p>
            <a:pPr>
              <a:lnSpc>
                <a:spcPct val="100000"/>
              </a:lnSpc>
            </a:pPr>
            <a:r>
              <a:rPr lang="zh-CN" altLang="en-US" sz="2200" dirty="0">
                <a:solidFill>
                  <a:srgbClr val="FF0000"/>
                </a:solidFill>
              </a:rPr>
              <a:t>外部网关协议 </a:t>
            </a:r>
            <a:r>
              <a:rPr lang="en-US" altLang="zh-CN" sz="2200" dirty="0"/>
              <a:t>EGP (External Gateway Protocol) </a:t>
            </a:r>
          </a:p>
          <a:p>
            <a:pPr lvl="1">
              <a:lnSpc>
                <a:spcPct val="100000"/>
              </a:lnSpc>
            </a:pPr>
            <a:r>
              <a:rPr lang="zh-CN" altLang="en-US" sz="2200" dirty="0"/>
              <a:t>若源站和目的站处在不同的自治系统中，当数据报传到一个自治系统的边界时，就需要使用一种协议</a:t>
            </a:r>
            <a:r>
              <a:rPr lang="zh-CN" altLang="en-US" sz="2200" dirty="0">
                <a:solidFill>
                  <a:srgbClr val="FF0000"/>
                </a:solidFill>
              </a:rPr>
              <a:t>将路由选择信息传递到另一个自治系统中。</a:t>
            </a:r>
            <a:r>
              <a:rPr lang="zh-CN" altLang="en-US" sz="2200" dirty="0"/>
              <a:t>这样的协议就是外部网关协议 </a:t>
            </a:r>
            <a:r>
              <a:rPr lang="en-US" altLang="zh-CN" sz="2200" dirty="0"/>
              <a:t>EGP</a:t>
            </a:r>
            <a:r>
              <a:rPr lang="zh-CN" altLang="en-US" sz="2200" dirty="0"/>
              <a:t>。</a:t>
            </a:r>
            <a:endParaRPr lang="en-US" altLang="zh-CN" sz="2200" dirty="0"/>
          </a:p>
          <a:p>
            <a:pPr lvl="1">
              <a:lnSpc>
                <a:spcPct val="100000"/>
              </a:lnSpc>
            </a:pPr>
            <a:r>
              <a:rPr lang="zh-CN" altLang="en-US" sz="2200" dirty="0"/>
              <a:t>在外部网关协议中目前使用最多的是 </a:t>
            </a:r>
            <a:r>
              <a:rPr lang="en-US" altLang="zh-CN" sz="2200" dirty="0"/>
              <a:t>BGP-4</a:t>
            </a:r>
            <a:r>
              <a:rPr lang="zh-CN" altLang="en-US" sz="2200" dirty="0"/>
              <a:t>。  </a:t>
            </a:r>
          </a:p>
        </p:txBody>
      </p:sp>
      <p:grpSp>
        <p:nvGrpSpPr>
          <p:cNvPr id="4" name="组合 3">
            <a:extLst>
              <a:ext uri="{FF2B5EF4-FFF2-40B4-BE49-F238E27FC236}">
                <a16:creationId xmlns:a16="http://schemas.microsoft.com/office/drawing/2014/main" xmlns="" id="{1C854F3D-5F03-47AE-83E5-7D3885298D16}"/>
              </a:ext>
            </a:extLst>
          </p:cNvPr>
          <p:cNvGrpSpPr/>
          <p:nvPr/>
        </p:nvGrpSpPr>
        <p:grpSpPr>
          <a:xfrm>
            <a:off x="1640632" y="4437112"/>
            <a:ext cx="7243192" cy="2232247"/>
            <a:chOff x="1670248" y="3103737"/>
            <a:chExt cx="7243192" cy="2537796"/>
          </a:xfrm>
        </p:grpSpPr>
        <p:sp>
          <p:nvSpPr>
            <p:cNvPr id="5" name="Line 25">
              <a:extLst>
                <a:ext uri="{FF2B5EF4-FFF2-40B4-BE49-F238E27FC236}">
                  <a16:creationId xmlns:a16="http://schemas.microsoft.com/office/drawing/2014/main" xmlns="" id="{4752A1F5-C1C9-41C7-B1E0-DF709C6AC038}"/>
                </a:ext>
              </a:extLst>
            </p:cNvPr>
            <p:cNvSpPr>
              <a:spLocks noChangeShapeType="1"/>
            </p:cNvSpPr>
            <p:nvPr/>
          </p:nvSpPr>
          <p:spPr bwMode="auto">
            <a:xfrm flipH="1">
              <a:off x="3638872" y="3725912"/>
              <a:ext cx="1361437" cy="533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6" name="Line 26">
              <a:extLst>
                <a:ext uri="{FF2B5EF4-FFF2-40B4-BE49-F238E27FC236}">
                  <a16:creationId xmlns:a16="http://schemas.microsoft.com/office/drawing/2014/main" xmlns="" id="{7767C78E-2601-4458-AE2C-745F17047BA6}"/>
                </a:ext>
              </a:extLst>
            </p:cNvPr>
            <p:cNvSpPr>
              <a:spLocks noChangeShapeType="1"/>
            </p:cNvSpPr>
            <p:nvPr/>
          </p:nvSpPr>
          <p:spPr bwMode="auto">
            <a:xfrm>
              <a:off x="5239072" y="3725912"/>
              <a:ext cx="1685588" cy="533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7" name="AutoShape 6">
              <a:extLst>
                <a:ext uri="{FF2B5EF4-FFF2-40B4-BE49-F238E27FC236}">
                  <a16:creationId xmlns:a16="http://schemas.microsoft.com/office/drawing/2014/main" xmlns="" id="{C8E881FA-1DAE-472C-8544-C002A289C689}"/>
                </a:ext>
              </a:extLst>
            </p:cNvPr>
            <p:cNvSpPr>
              <a:spLocks noChangeArrowheads="1"/>
            </p:cNvSpPr>
            <p:nvPr/>
          </p:nvSpPr>
          <p:spPr bwMode="auto">
            <a:xfrm>
              <a:off x="2364384" y="4905150"/>
              <a:ext cx="1375793" cy="736383"/>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a:spcBef>
                  <a:spcPts val="0"/>
                </a:spcBef>
              </a:pPr>
              <a:r>
                <a:rPr kumimoji="0" lang="en-GB" sz="2000" b="1" dirty="0">
                  <a:latin typeface="+mn-lt"/>
                  <a:ea typeface="黑体" pitchFamily="2" charset="-122"/>
                </a:rPr>
                <a:t>RIP </a:t>
              </a:r>
            </a:p>
            <a:p>
              <a:pPr>
                <a:spcBef>
                  <a:spcPts val="0"/>
                </a:spcBef>
              </a:pPr>
              <a:r>
                <a:rPr kumimoji="0" lang="en-US" altLang="zh-CN" sz="2000" b="1" dirty="0">
                  <a:latin typeface="+mn-lt"/>
                  <a:ea typeface="黑体" pitchFamily="2" charset="-122"/>
                </a:rPr>
                <a:t>OSPF</a:t>
              </a:r>
              <a:endParaRPr lang="en-US" altLang="zh-CN" sz="2000" b="1" dirty="0">
                <a:latin typeface="+mn-lt"/>
                <a:ea typeface="黑体" pitchFamily="2" charset="-122"/>
              </a:endParaRPr>
            </a:p>
          </p:txBody>
        </p:sp>
        <p:sp>
          <p:nvSpPr>
            <p:cNvPr id="8" name="AutoShape 23">
              <a:extLst>
                <a:ext uri="{FF2B5EF4-FFF2-40B4-BE49-F238E27FC236}">
                  <a16:creationId xmlns:a16="http://schemas.microsoft.com/office/drawing/2014/main" xmlns="" id="{080164F1-63FE-4541-B4EF-D3386F9F0F91}"/>
                </a:ext>
              </a:extLst>
            </p:cNvPr>
            <p:cNvSpPr>
              <a:spLocks noChangeArrowheads="1"/>
            </p:cNvSpPr>
            <p:nvPr/>
          </p:nvSpPr>
          <p:spPr bwMode="auto">
            <a:xfrm>
              <a:off x="3562672" y="3103737"/>
              <a:ext cx="3190528" cy="649287"/>
            </a:xfrm>
            <a:prstGeom prst="roundRect">
              <a:avLst>
                <a:gd name="adj" fmla="val 16667"/>
              </a:avLst>
            </a:prstGeom>
            <a:solidFill>
              <a:srgbClr val="FFCC00"/>
            </a:solidFill>
            <a:ln w="9525">
              <a:solidFill>
                <a:schemeClr val="tx1"/>
              </a:solidFill>
              <a:round/>
              <a:headEnd/>
              <a:tailEnd/>
            </a:ln>
            <a:effectLst/>
            <a:extLst/>
          </p:spPr>
          <p:txBody>
            <a:bodyPr wrap="none" anchor="ctr"/>
            <a:lstStyle/>
            <a:p>
              <a:pPr algn="ctr"/>
              <a:r>
                <a:rPr lang="zh-CN" altLang="en-US" sz="2000" b="1" dirty="0">
                  <a:latin typeface="+mn-lt"/>
                  <a:ea typeface="黑体" pitchFamily="2" charset="-122"/>
                </a:rPr>
                <a:t>互联网路由选择协议</a:t>
              </a:r>
            </a:p>
          </p:txBody>
        </p:sp>
        <p:sp>
          <p:nvSpPr>
            <p:cNvPr id="9" name="AutoShape 29">
              <a:extLst>
                <a:ext uri="{FF2B5EF4-FFF2-40B4-BE49-F238E27FC236}">
                  <a16:creationId xmlns:a16="http://schemas.microsoft.com/office/drawing/2014/main" xmlns="" id="{C6FF9E84-CC51-4B04-9834-F6B73A5261FE}"/>
                </a:ext>
              </a:extLst>
            </p:cNvPr>
            <p:cNvSpPr>
              <a:spLocks noChangeArrowheads="1"/>
            </p:cNvSpPr>
            <p:nvPr/>
          </p:nvSpPr>
          <p:spPr bwMode="auto">
            <a:xfrm>
              <a:off x="6897216" y="4905152"/>
              <a:ext cx="1285801" cy="60960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50000"/>
                </a:spcBef>
              </a:pPr>
              <a:r>
                <a:rPr kumimoji="0" lang="en-GB" altLang="zh-CN" sz="2000" b="1" dirty="0">
                  <a:latin typeface="+mn-lt"/>
                  <a:ea typeface="黑体" pitchFamily="2" charset="-122"/>
                </a:rPr>
                <a:t>BGP</a:t>
              </a:r>
              <a:endParaRPr lang="en-US" altLang="zh-CN" sz="2000" b="1" dirty="0">
                <a:latin typeface="+mn-lt"/>
                <a:ea typeface="黑体" pitchFamily="2" charset="-122"/>
              </a:endParaRPr>
            </a:p>
          </p:txBody>
        </p:sp>
        <p:sp>
          <p:nvSpPr>
            <p:cNvPr id="10" name="AutoShape 12">
              <a:extLst>
                <a:ext uri="{FF2B5EF4-FFF2-40B4-BE49-F238E27FC236}">
                  <a16:creationId xmlns:a16="http://schemas.microsoft.com/office/drawing/2014/main" xmlns="" id="{4E14BA9E-15C1-488E-BD66-5E37A573E0D6}"/>
                </a:ext>
              </a:extLst>
            </p:cNvPr>
            <p:cNvSpPr>
              <a:spLocks noChangeArrowheads="1"/>
            </p:cNvSpPr>
            <p:nvPr/>
          </p:nvSpPr>
          <p:spPr bwMode="auto">
            <a:xfrm>
              <a:off x="6089848" y="4113064"/>
              <a:ext cx="2823592" cy="649288"/>
            </a:xfrm>
            <a:prstGeom prst="roundRect">
              <a:avLst>
                <a:gd name="adj" fmla="val 16667"/>
              </a:avLst>
            </a:prstGeom>
            <a:solidFill>
              <a:srgbClr val="FF66FF"/>
            </a:solidFill>
            <a:ln w="9525">
              <a:solidFill>
                <a:schemeClr val="tx1"/>
              </a:solidFill>
              <a:round/>
              <a:headEnd/>
              <a:tailEnd/>
            </a:ln>
            <a:effectLst/>
            <a:extLst/>
          </p:spPr>
          <p:txBody>
            <a:bodyPr wrap="none" anchor="ctr"/>
            <a:lstStyle/>
            <a:p>
              <a:pPr algn="ctr"/>
              <a:r>
                <a:rPr lang="zh-CN" altLang="en-US" sz="2000" b="1">
                  <a:latin typeface="+mn-lt"/>
                  <a:ea typeface="黑体" pitchFamily="2" charset="-122"/>
                </a:rPr>
                <a:t>外部网关协议</a:t>
              </a:r>
              <a:r>
                <a:rPr lang="en-US" altLang="zh-CN" sz="2000" b="1">
                  <a:latin typeface="+mn-lt"/>
                  <a:ea typeface="黑体" pitchFamily="2" charset="-122"/>
                </a:rPr>
                <a:t>(EGP)</a:t>
              </a:r>
            </a:p>
          </p:txBody>
        </p:sp>
        <p:sp>
          <p:nvSpPr>
            <p:cNvPr id="11" name="AutoShape 13">
              <a:extLst>
                <a:ext uri="{FF2B5EF4-FFF2-40B4-BE49-F238E27FC236}">
                  <a16:creationId xmlns:a16="http://schemas.microsoft.com/office/drawing/2014/main" xmlns="" id="{2CB57176-73CF-43D5-9E88-9FCD24EC1659}"/>
                </a:ext>
              </a:extLst>
            </p:cNvPr>
            <p:cNvSpPr>
              <a:spLocks noChangeArrowheads="1"/>
            </p:cNvSpPr>
            <p:nvPr/>
          </p:nvSpPr>
          <p:spPr bwMode="auto">
            <a:xfrm>
              <a:off x="1670248" y="4113064"/>
              <a:ext cx="2823592" cy="649288"/>
            </a:xfrm>
            <a:prstGeom prst="roundRect">
              <a:avLst>
                <a:gd name="adj" fmla="val 16667"/>
              </a:avLst>
            </a:prstGeom>
            <a:solidFill>
              <a:srgbClr val="FFFF66"/>
            </a:solidFill>
            <a:ln w="9525">
              <a:solidFill>
                <a:schemeClr val="tx1"/>
              </a:solidFill>
              <a:round/>
              <a:headEnd/>
              <a:tailEnd/>
            </a:ln>
            <a:effectLst/>
            <a:extLst/>
          </p:spPr>
          <p:txBody>
            <a:bodyPr wrap="none" anchor="ctr"/>
            <a:lstStyle/>
            <a:p>
              <a:pPr algn="ctr"/>
              <a:r>
                <a:rPr lang="zh-CN" altLang="en-US" sz="2000" b="1" dirty="0">
                  <a:latin typeface="+mn-lt"/>
                  <a:ea typeface="黑体" pitchFamily="2" charset="-122"/>
                </a:rPr>
                <a:t>内部网关协议</a:t>
              </a:r>
              <a:r>
                <a:rPr lang="en-US" altLang="zh-CN" sz="2000" b="1" dirty="0">
                  <a:latin typeface="+mn-lt"/>
                  <a:ea typeface="黑体" pitchFamily="2" charset="-122"/>
                </a:rPr>
                <a:t>(IGP)</a:t>
              </a:r>
            </a:p>
          </p:txBody>
        </p:sp>
      </p:grpSp>
    </p:spTree>
    <p:extLst>
      <p:ext uri="{BB962C8B-B14F-4D97-AF65-F5344CB8AC3E}">
        <p14:creationId xmlns:p14="http://schemas.microsoft.com/office/powerpoint/2010/main" val="7337667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519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19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5193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193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5193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19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39"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p:txBody>
          <a:bodyPr/>
          <a:lstStyle/>
          <a:p>
            <a:pPr algn="ctr"/>
            <a:r>
              <a:rPr lang="en-US" altLang="zh-CN" dirty="0"/>
              <a:t>BGP </a:t>
            </a:r>
            <a:r>
              <a:rPr lang="zh-CN" altLang="en-US" dirty="0"/>
              <a:t>发言人交换</a:t>
            </a:r>
            <a:r>
              <a:rPr lang="zh-CN" altLang="en-US" dirty="0">
                <a:solidFill>
                  <a:srgbClr val="FF0000"/>
                </a:solidFill>
              </a:rPr>
              <a:t>路径向量 </a:t>
            </a:r>
          </a:p>
        </p:txBody>
      </p:sp>
      <p:sp>
        <p:nvSpPr>
          <p:cNvPr id="606211" name="Line 3"/>
          <p:cNvSpPr>
            <a:spLocks noChangeShapeType="1"/>
          </p:cNvSpPr>
          <p:nvPr/>
        </p:nvSpPr>
        <p:spPr bwMode="auto">
          <a:xfrm flipV="1">
            <a:off x="2019036" y="3121372"/>
            <a:ext cx="1327679" cy="5349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6212" name="Line 4"/>
          <p:cNvSpPr>
            <a:spLocks noChangeShapeType="1"/>
          </p:cNvSpPr>
          <p:nvPr/>
        </p:nvSpPr>
        <p:spPr bwMode="auto">
          <a:xfrm>
            <a:off x="2019036" y="4194523"/>
            <a:ext cx="1239970" cy="7651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6213" name="Line 5"/>
          <p:cNvSpPr>
            <a:spLocks noChangeShapeType="1"/>
          </p:cNvSpPr>
          <p:nvPr/>
        </p:nvSpPr>
        <p:spPr bwMode="auto">
          <a:xfrm flipV="1">
            <a:off x="5204090" y="2586386"/>
            <a:ext cx="1150541" cy="3825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6214" name="Line 6"/>
          <p:cNvSpPr>
            <a:spLocks noChangeShapeType="1"/>
          </p:cNvSpPr>
          <p:nvPr/>
        </p:nvSpPr>
        <p:spPr bwMode="auto">
          <a:xfrm>
            <a:off x="5116381" y="3121373"/>
            <a:ext cx="1150540" cy="4603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6215" name="Line 7"/>
          <p:cNvSpPr>
            <a:spLocks noChangeShapeType="1"/>
          </p:cNvSpPr>
          <p:nvPr/>
        </p:nvSpPr>
        <p:spPr bwMode="auto">
          <a:xfrm flipV="1">
            <a:off x="5204090" y="4499322"/>
            <a:ext cx="1150541" cy="3825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6216" name="Line 8"/>
          <p:cNvSpPr>
            <a:spLocks noChangeShapeType="1"/>
          </p:cNvSpPr>
          <p:nvPr/>
        </p:nvSpPr>
        <p:spPr bwMode="auto">
          <a:xfrm>
            <a:off x="5381229" y="503431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6217" name="Line 9"/>
          <p:cNvSpPr>
            <a:spLocks noChangeShapeType="1"/>
          </p:cNvSpPr>
          <p:nvPr/>
        </p:nvSpPr>
        <p:spPr bwMode="auto">
          <a:xfrm>
            <a:off x="5204090" y="5189885"/>
            <a:ext cx="1150541" cy="3048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6218" name="Oval 10"/>
          <p:cNvSpPr>
            <a:spLocks noChangeArrowheads="1"/>
          </p:cNvSpPr>
          <p:nvPr/>
        </p:nvSpPr>
        <p:spPr bwMode="auto">
          <a:xfrm>
            <a:off x="2725870" y="2670522"/>
            <a:ext cx="2834217" cy="688975"/>
          </a:xfrm>
          <a:prstGeom prst="ellipse">
            <a:avLst/>
          </a:prstGeom>
          <a:solidFill>
            <a:srgbClr val="66FFFF"/>
          </a:solidFill>
          <a:ln w="9525">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2000" b="1">
              <a:solidFill>
                <a:srgbClr val="0000CC"/>
              </a:solidFill>
              <a:latin typeface="+mn-lt"/>
              <a:ea typeface="黑体" pitchFamily="2" charset="-122"/>
            </a:endParaRPr>
          </a:p>
        </p:txBody>
      </p:sp>
      <p:sp>
        <p:nvSpPr>
          <p:cNvPr id="606219" name="Oval 11"/>
          <p:cNvSpPr>
            <a:spLocks noChangeArrowheads="1"/>
          </p:cNvSpPr>
          <p:nvPr/>
        </p:nvSpPr>
        <p:spPr bwMode="auto">
          <a:xfrm>
            <a:off x="2725870" y="4646961"/>
            <a:ext cx="2834217" cy="688975"/>
          </a:xfrm>
          <a:prstGeom prst="ellipse">
            <a:avLst/>
          </a:prstGeom>
          <a:solidFill>
            <a:srgbClr val="66FFFF"/>
          </a:solidFill>
          <a:ln w="9525">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2000" b="1">
              <a:solidFill>
                <a:srgbClr val="0000CC"/>
              </a:solidFill>
              <a:latin typeface="+mn-lt"/>
              <a:ea typeface="黑体" pitchFamily="2" charset="-122"/>
            </a:endParaRPr>
          </a:p>
        </p:txBody>
      </p:sp>
      <p:sp>
        <p:nvSpPr>
          <p:cNvPr id="606220" name="Oval 12"/>
          <p:cNvSpPr>
            <a:spLocks noChangeArrowheads="1"/>
          </p:cNvSpPr>
          <p:nvPr/>
        </p:nvSpPr>
        <p:spPr bwMode="auto">
          <a:xfrm>
            <a:off x="247650" y="3429348"/>
            <a:ext cx="2565929" cy="1147763"/>
          </a:xfrm>
          <a:prstGeom prst="ellipse">
            <a:avLst/>
          </a:prstGeom>
          <a:solidFill>
            <a:srgbClr val="FF99FF"/>
          </a:solidFill>
          <a:ln w="9525">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2000" b="1">
              <a:solidFill>
                <a:srgbClr val="0000CC"/>
              </a:solidFill>
              <a:latin typeface="+mn-lt"/>
              <a:ea typeface="黑体" pitchFamily="2" charset="-122"/>
            </a:endParaRPr>
          </a:p>
        </p:txBody>
      </p:sp>
      <p:sp>
        <p:nvSpPr>
          <p:cNvPr id="606221" name="Oval 13"/>
          <p:cNvSpPr>
            <a:spLocks noChangeArrowheads="1"/>
          </p:cNvSpPr>
          <p:nvPr/>
        </p:nvSpPr>
        <p:spPr bwMode="auto">
          <a:xfrm>
            <a:off x="5936721" y="2203798"/>
            <a:ext cx="3541052" cy="842963"/>
          </a:xfrm>
          <a:prstGeom prst="ellipse">
            <a:avLst/>
          </a:prstGeom>
          <a:solidFill>
            <a:srgbClr val="FFFF66"/>
          </a:solidFill>
          <a:ln w="9525">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2000" b="1" baseline="-25000">
              <a:solidFill>
                <a:srgbClr val="0000CC"/>
              </a:solidFill>
              <a:latin typeface="+mn-lt"/>
              <a:ea typeface="黑体" pitchFamily="2" charset="-122"/>
            </a:endParaRPr>
          </a:p>
        </p:txBody>
      </p:sp>
      <p:sp>
        <p:nvSpPr>
          <p:cNvPr id="606222" name="Oval 14"/>
          <p:cNvSpPr>
            <a:spLocks noChangeArrowheads="1"/>
          </p:cNvSpPr>
          <p:nvPr/>
        </p:nvSpPr>
        <p:spPr bwMode="auto">
          <a:xfrm>
            <a:off x="5912644" y="3148361"/>
            <a:ext cx="3541052" cy="839787"/>
          </a:xfrm>
          <a:prstGeom prst="ellipse">
            <a:avLst/>
          </a:prstGeom>
          <a:solidFill>
            <a:srgbClr val="FFFF66"/>
          </a:solidFill>
          <a:ln w="9525">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2000" b="1" baseline="-25000">
              <a:solidFill>
                <a:srgbClr val="0000CC"/>
              </a:solidFill>
              <a:latin typeface="+mn-lt"/>
              <a:ea typeface="黑体" pitchFamily="2" charset="-122"/>
            </a:endParaRPr>
          </a:p>
        </p:txBody>
      </p:sp>
      <p:sp>
        <p:nvSpPr>
          <p:cNvPr id="606223" name="Oval 15"/>
          <p:cNvSpPr>
            <a:spLocks noChangeArrowheads="1"/>
          </p:cNvSpPr>
          <p:nvPr/>
        </p:nvSpPr>
        <p:spPr bwMode="auto">
          <a:xfrm>
            <a:off x="5912644" y="4092922"/>
            <a:ext cx="3541052" cy="839788"/>
          </a:xfrm>
          <a:prstGeom prst="ellipse">
            <a:avLst/>
          </a:prstGeom>
          <a:solidFill>
            <a:srgbClr val="FFFF66"/>
          </a:solidFill>
          <a:ln w="9525">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2000" b="1">
              <a:solidFill>
                <a:srgbClr val="0000CC"/>
              </a:solidFill>
              <a:latin typeface="+mn-lt"/>
              <a:ea typeface="黑体" pitchFamily="2" charset="-122"/>
            </a:endParaRPr>
          </a:p>
        </p:txBody>
      </p:sp>
      <p:sp>
        <p:nvSpPr>
          <p:cNvPr id="606224" name="Oval 16"/>
          <p:cNvSpPr>
            <a:spLocks noChangeArrowheads="1"/>
          </p:cNvSpPr>
          <p:nvPr/>
        </p:nvSpPr>
        <p:spPr bwMode="auto">
          <a:xfrm>
            <a:off x="5912644" y="5034310"/>
            <a:ext cx="3541052" cy="842962"/>
          </a:xfrm>
          <a:prstGeom prst="ellipse">
            <a:avLst/>
          </a:prstGeom>
          <a:solidFill>
            <a:srgbClr val="FFFF66"/>
          </a:solidFill>
          <a:ln w="9525">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2000" b="1">
              <a:solidFill>
                <a:srgbClr val="0000CC"/>
              </a:solidFill>
              <a:latin typeface="+mn-lt"/>
              <a:ea typeface="黑体" pitchFamily="2" charset="-122"/>
            </a:endParaRPr>
          </a:p>
        </p:txBody>
      </p:sp>
      <p:sp>
        <p:nvSpPr>
          <p:cNvPr id="606225" name="Text Box 17"/>
          <p:cNvSpPr txBox="1">
            <a:spLocks noChangeArrowheads="1"/>
          </p:cNvSpPr>
          <p:nvPr/>
        </p:nvSpPr>
        <p:spPr bwMode="auto">
          <a:xfrm>
            <a:off x="896012" y="3645248"/>
            <a:ext cx="115288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主干网</a:t>
            </a:r>
          </a:p>
          <a:p>
            <a:r>
              <a:rPr kumimoji="1" lang="zh-CN" altLang="en-US" sz="2000" b="1">
                <a:solidFill>
                  <a:srgbClr val="0000CC"/>
                </a:solidFill>
                <a:latin typeface="+mn-lt"/>
                <a:ea typeface="黑体" pitchFamily="2" charset="-122"/>
              </a:rPr>
              <a:t>（</a:t>
            </a:r>
            <a:r>
              <a:rPr kumimoji="1" lang="en-US" altLang="zh-CN" sz="2000" b="1">
                <a:solidFill>
                  <a:srgbClr val="0000CC"/>
                </a:solidFill>
                <a:latin typeface="+mn-lt"/>
                <a:ea typeface="黑体" pitchFamily="2" charset="-122"/>
              </a:rPr>
              <a:t>AS</a:t>
            </a:r>
            <a:r>
              <a:rPr kumimoji="1" lang="en-US" altLang="zh-CN" sz="2000" b="1" baseline="-25000">
                <a:solidFill>
                  <a:srgbClr val="0000CC"/>
                </a:solidFill>
                <a:latin typeface="+mn-lt"/>
                <a:ea typeface="黑体" pitchFamily="2" charset="-122"/>
              </a:rPr>
              <a:t>1</a:t>
            </a:r>
            <a:r>
              <a:rPr kumimoji="1" lang="zh-CN" altLang="en-US" sz="2000" b="1">
                <a:solidFill>
                  <a:srgbClr val="0000CC"/>
                </a:solidFill>
                <a:latin typeface="+mn-lt"/>
                <a:ea typeface="黑体" pitchFamily="2" charset="-122"/>
              </a:rPr>
              <a:t>）</a:t>
            </a:r>
          </a:p>
        </p:txBody>
      </p:sp>
      <p:sp>
        <p:nvSpPr>
          <p:cNvPr id="606226" name="Text Box 18"/>
          <p:cNvSpPr txBox="1">
            <a:spLocks noChangeArrowheads="1"/>
          </p:cNvSpPr>
          <p:nvPr/>
        </p:nvSpPr>
        <p:spPr bwMode="auto">
          <a:xfrm>
            <a:off x="3537175" y="2664172"/>
            <a:ext cx="122020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CC"/>
                </a:solidFill>
                <a:latin typeface="+mn-lt"/>
                <a:ea typeface="黑体" pitchFamily="2" charset="-122"/>
              </a:rPr>
              <a:t>地区 </a:t>
            </a:r>
            <a:r>
              <a:rPr kumimoji="1" lang="en-US" altLang="zh-CN" sz="2000" b="1">
                <a:solidFill>
                  <a:srgbClr val="0000CC"/>
                </a:solidFill>
                <a:latin typeface="+mn-lt"/>
                <a:ea typeface="黑体" pitchFamily="2" charset="-122"/>
              </a:rPr>
              <a:t>ISP</a:t>
            </a:r>
          </a:p>
          <a:p>
            <a:pPr algn="ctr"/>
            <a:r>
              <a:rPr kumimoji="1" lang="zh-CN" altLang="en-US" sz="2000" b="1">
                <a:solidFill>
                  <a:srgbClr val="0000CC"/>
                </a:solidFill>
                <a:latin typeface="+mn-lt"/>
                <a:ea typeface="黑体" pitchFamily="2" charset="-122"/>
              </a:rPr>
              <a:t>（</a:t>
            </a:r>
            <a:r>
              <a:rPr kumimoji="1" lang="en-US" altLang="zh-CN" sz="2000" b="1">
                <a:solidFill>
                  <a:srgbClr val="0000CC"/>
                </a:solidFill>
                <a:latin typeface="+mn-lt"/>
                <a:ea typeface="黑体" pitchFamily="2" charset="-122"/>
              </a:rPr>
              <a:t>AS</a:t>
            </a:r>
            <a:r>
              <a:rPr kumimoji="1" lang="en-US" altLang="zh-CN" sz="2000" b="1" baseline="-25000">
                <a:solidFill>
                  <a:srgbClr val="0000CC"/>
                </a:solidFill>
                <a:latin typeface="+mn-lt"/>
                <a:ea typeface="黑体" pitchFamily="2" charset="-122"/>
              </a:rPr>
              <a:t>2</a:t>
            </a:r>
            <a:r>
              <a:rPr kumimoji="1" lang="zh-CN" altLang="en-US" sz="2000" b="1">
                <a:solidFill>
                  <a:srgbClr val="0000CC"/>
                </a:solidFill>
                <a:latin typeface="+mn-lt"/>
                <a:ea typeface="黑体" pitchFamily="2" charset="-122"/>
              </a:rPr>
              <a:t>）</a:t>
            </a:r>
          </a:p>
        </p:txBody>
      </p:sp>
      <p:sp>
        <p:nvSpPr>
          <p:cNvPr id="606227" name="Text Box 19"/>
          <p:cNvSpPr txBox="1">
            <a:spLocks noChangeArrowheads="1"/>
          </p:cNvSpPr>
          <p:nvPr/>
        </p:nvSpPr>
        <p:spPr bwMode="auto">
          <a:xfrm>
            <a:off x="3537175" y="4640610"/>
            <a:ext cx="122020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CC"/>
                </a:solidFill>
                <a:latin typeface="+mn-lt"/>
                <a:ea typeface="黑体" pitchFamily="2" charset="-122"/>
              </a:rPr>
              <a:t>地区 </a:t>
            </a:r>
            <a:r>
              <a:rPr kumimoji="1" lang="en-US" altLang="zh-CN" sz="2000" b="1">
                <a:solidFill>
                  <a:srgbClr val="0000CC"/>
                </a:solidFill>
                <a:latin typeface="+mn-lt"/>
                <a:ea typeface="黑体" pitchFamily="2" charset="-122"/>
              </a:rPr>
              <a:t>ISP</a:t>
            </a:r>
          </a:p>
          <a:p>
            <a:pPr algn="ctr"/>
            <a:r>
              <a:rPr kumimoji="1" lang="zh-CN" altLang="en-US" sz="2000" b="1">
                <a:solidFill>
                  <a:srgbClr val="0000CC"/>
                </a:solidFill>
                <a:latin typeface="+mn-lt"/>
                <a:ea typeface="黑体" pitchFamily="2" charset="-122"/>
              </a:rPr>
              <a:t>（</a:t>
            </a:r>
            <a:r>
              <a:rPr kumimoji="1" lang="en-US" altLang="zh-CN" sz="2000" b="1">
                <a:solidFill>
                  <a:srgbClr val="0000CC"/>
                </a:solidFill>
                <a:latin typeface="+mn-lt"/>
                <a:ea typeface="黑体" pitchFamily="2" charset="-122"/>
              </a:rPr>
              <a:t>AS</a:t>
            </a:r>
            <a:r>
              <a:rPr kumimoji="1" lang="en-US" altLang="zh-CN" sz="2000" b="1" baseline="-25000">
                <a:solidFill>
                  <a:srgbClr val="0000CC"/>
                </a:solidFill>
                <a:latin typeface="+mn-lt"/>
                <a:ea typeface="黑体" pitchFamily="2" charset="-122"/>
              </a:rPr>
              <a:t>3</a:t>
            </a:r>
            <a:r>
              <a:rPr kumimoji="1" lang="zh-CN" altLang="en-US" sz="2000" b="1">
                <a:solidFill>
                  <a:srgbClr val="0000CC"/>
                </a:solidFill>
                <a:latin typeface="+mn-lt"/>
                <a:ea typeface="黑体" pitchFamily="2" charset="-122"/>
              </a:rPr>
              <a:t>）</a:t>
            </a:r>
          </a:p>
        </p:txBody>
      </p:sp>
      <p:grpSp>
        <p:nvGrpSpPr>
          <p:cNvPr id="606228" name="Group 20"/>
          <p:cNvGrpSpPr>
            <a:grpSpLocks/>
          </p:cNvGrpSpPr>
          <p:nvPr/>
        </p:nvGrpSpPr>
        <p:grpSpPr bwMode="auto">
          <a:xfrm>
            <a:off x="6617761" y="2257773"/>
            <a:ext cx="2158338" cy="1666875"/>
            <a:chOff x="3848" y="1740"/>
            <a:chExt cx="1255" cy="1050"/>
          </a:xfrm>
        </p:grpSpPr>
        <p:sp>
          <p:nvSpPr>
            <p:cNvPr id="606229" name="Text Box 21"/>
            <p:cNvSpPr txBox="1">
              <a:spLocks noChangeArrowheads="1"/>
            </p:cNvSpPr>
            <p:nvPr/>
          </p:nvSpPr>
          <p:spPr bwMode="auto">
            <a:xfrm>
              <a:off x="3863" y="1740"/>
              <a:ext cx="1240"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CC"/>
                  </a:solidFill>
                  <a:latin typeface="+mn-lt"/>
                  <a:ea typeface="黑体" pitchFamily="2" charset="-122"/>
                </a:rPr>
                <a:t>本地 </a:t>
              </a:r>
              <a:r>
                <a:rPr kumimoji="1" lang="en-US" altLang="zh-CN" sz="2000" b="1">
                  <a:solidFill>
                    <a:srgbClr val="0000CC"/>
                  </a:solidFill>
                  <a:latin typeface="+mn-lt"/>
                  <a:ea typeface="黑体" pitchFamily="2" charset="-122"/>
                </a:rPr>
                <a:t>ISP</a:t>
              </a:r>
              <a:r>
                <a:rPr kumimoji="1" lang="zh-CN" altLang="en-US" sz="2000" b="1">
                  <a:solidFill>
                    <a:srgbClr val="0000CC"/>
                  </a:solidFill>
                  <a:latin typeface="+mn-lt"/>
                  <a:ea typeface="黑体" pitchFamily="2" charset="-122"/>
                </a:rPr>
                <a:t>（</a:t>
              </a:r>
              <a:r>
                <a:rPr kumimoji="1" lang="en-US" altLang="zh-CN" sz="2000" b="1">
                  <a:solidFill>
                    <a:srgbClr val="0000CC"/>
                  </a:solidFill>
                  <a:latin typeface="+mn-lt"/>
                  <a:ea typeface="黑体" pitchFamily="2" charset="-122"/>
                </a:rPr>
                <a:t>AS</a:t>
              </a:r>
              <a:r>
                <a:rPr kumimoji="1" lang="en-US" altLang="zh-CN" sz="2000" b="1" baseline="-25000">
                  <a:solidFill>
                    <a:srgbClr val="0000CC"/>
                  </a:solidFill>
                  <a:latin typeface="+mn-lt"/>
                  <a:ea typeface="黑体" pitchFamily="2" charset="-122"/>
                </a:rPr>
                <a:t>4</a:t>
              </a:r>
              <a:r>
                <a:rPr kumimoji="1" lang="zh-CN" altLang="en-US" sz="2000" b="1">
                  <a:solidFill>
                    <a:srgbClr val="0000CC"/>
                  </a:solidFill>
                  <a:latin typeface="+mn-lt"/>
                  <a:ea typeface="黑体" pitchFamily="2" charset="-122"/>
                </a:rPr>
                <a:t>）</a:t>
              </a:r>
            </a:p>
            <a:p>
              <a:pPr algn="ctr"/>
              <a:r>
                <a:rPr kumimoji="1" lang="en-US" altLang="zh-CN" sz="2000" b="1">
                  <a:solidFill>
                    <a:srgbClr val="0000CC"/>
                  </a:solidFill>
                  <a:latin typeface="+mn-lt"/>
                  <a:ea typeface="黑体" pitchFamily="2" charset="-122"/>
                </a:rPr>
                <a:t>N</a:t>
              </a:r>
              <a:r>
                <a:rPr kumimoji="1" lang="en-US" altLang="zh-CN" sz="2000" b="1" baseline="-25000">
                  <a:solidFill>
                    <a:srgbClr val="0000CC"/>
                  </a:solidFill>
                  <a:latin typeface="+mn-lt"/>
                  <a:ea typeface="黑体" pitchFamily="2" charset="-122"/>
                </a:rPr>
                <a:t>1</a:t>
              </a:r>
              <a:r>
                <a:rPr kumimoji="1" lang="zh-CN" altLang="en-US" sz="20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N</a:t>
              </a:r>
              <a:r>
                <a:rPr kumimoji="1" lang="en-US" altLang="zh-CN" sz="2000" b="1" baseline="-25000">
                  <a:solidFill>
                    <a:srgbClr val="0000CC"/>
                  </a:solidFill>
                  <a:latin typeface="+mn-lt"/>
                  <a:ea typeface="黑体" pitchFamily="2" charset="-122"/>
                </a:rPr>
                <a:t>2</a:t>
              </a:r>
              <a:endParaRPr kumimoji="1" lang="en-US" altLang="zh-CN" sz="2000" b="1">
                <a:solidFill>
                  <a:srgbClr val="0000CC"/>
                </a:solidFill>
                <a:latin typeface="+mn-lt"/>
                <a:ea typeface="黑体" pitchFamily="2" charset="-122"/>
              </a:endParaRPr>
            </a:p>
          </p:txBody>
        </p:sp>
        <p:sp>
          <p:nvSpPr>
            <p:cNvPr id="606230" name="Text Box 22"/>
            <p:cNvSpPr txBox="1">
              <a:spLocks noChangeArrowheads="1"/>
            </p:cNvSpPr>
            <p:nvPr/>
          </p:nvSpPr>
          <p:spPr bwMode="auto">
            <a:xfrm>
              <a:off x="3848" y="2344"/>
              <a:ext cx="1240"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CC"/>
                  </a:solidFill>
                  <a:latin typeface="+mn-lt"/>
                  <a:ea typeface="黑体" pitchFamily="2" charset="-122"/>
                </a:rPr>
                <a:t>本地 </a:t>
              </a:r>
              <a:r>
                <a:rPr kumimoji="1" lang="en-US" altLang="zh-CN" sz="2000" b="1">
                  <a:solidFill>
                    <a:srgbClr val="0000CC"/>
                  </a:solidFill>
                  <a:latin typeface="+mn-lt"/>
                  <a:ea typeface="黑体" pitchFamily="2" charset="-122"/>
                </a:rPr>
                <a:t>ISP</a:t>
              </a:r>
              <a:r>
                <a:rPr kumimoji="1" lang="zh-CN" altLang="en-US" sz="2000" b="1">
                  <a:solidFill>
                    <a:srgbClr val="0000CC"/>
                  </a:solidFill>
                  <a:latin typeface="+mn-lt"/>
                  <a:ea typeface="黑体" pitchFamily="2" charset="-122"/>
                </a:rPr>
                <a:t>（</a:t>
              </a:r>
              <a:r>
                <a:rPr kumimoji="1" lang="en-US" altLang="zh-CN" sz="2000" b="1">
                  <a:solidFill>
                    <a:srgbClr val="0000CC"/>
                  </a:solidFill>
                  <a:latin typeface="+mn-lt"/>
                  <a:ea typeface="黑体" pitchFamily="2" charset="-122"/>
                </a:rPr>
                <a:t>AS</a:t>
              </a:r>
              <a:r>
                <a:rPr kumimoji="1" lang="en-US" altLang="zh-CN" sz="2000" b="1" baseline="-25000">
                  <a:solidFill>
                    <a:srgbClr val="0000CC"/>
                  </a:solidFill>
                  <a:latin typeface="+mn-lt"/>
                  <a:ea typeface="黑体" pitchFamily="2" charset="-122"/>
                </a:rPr>
                <a:t>5</a:t>
              </a:r>
              <a:r>
                <a:rPr kumimoji="1" lang="zh-CN" altLang="en-US" sz="2000" b="1">
                  <a:solidFill>
                    <a:srgbClr val="0000CC"/>
                  </a:solidFill>
                  <a:latin typeface="+mn-lt"/>
                  <a:ea typeface="黑体" pitchFamily="2" charset="-122"/>
                </a:rPr>
                <a:t>）</a:t>
              </a:r>
            </a:p>
            <a:p>
              <a:pPr algn="ctr"/>
              <a:r>
                <a:rPr kumimoji="1" lang="en-US" altLang="zh-CN" sz="2000" b="1">
                  <a:solidFill>
                    <a:srgbClr val="0000CC"/>
                  </a:solidFill>
                  <a:latin typeface="+mn-lt"/>
                  <a:ea typeface="黑体" pitchFamily="2" charset="-122"/>
                </a:rPr>
                <a:t>N</a:t>
              </a:r>
              <a:r>
                <a:rPr kumimoji="1" lang="en-US" altLang="zh-CN" sz="2000" b="1" baseline="-25000">
                  <a:solidFill>
                    <a:srgbClr val="0000CC"/>
                  </a:solidFill>
                  <a:latin typeface="+mn-lt"/>
                  <a:ea typeface="黑体" pitchFamily="2" charset="-122"/>
                </a:rPr>
                <a:t>3</a:t>
              </a:r>
              <a:r>
                <a:rPr kumimoji="1" lang="zh-CN" altLang="en-US" sz="20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N</a:t>
              </a:r>
              <a:r>
                <a:rPr kumimoji="1" lang="en-US" altLang="zh-CN" sz="2000" b="1" baseline="-25000">
                  <a:solidFill>
                    <a:srgbClr val="0000CC"/>
                  </a:solidFill>
                  <a:latin typeface="+mn-lt"/>
                  <a:ea typeface="黑体" pitchFamily="2" charset="-122"/>
                </a:rPr>
                <a:t>4</a:t>
              </a:r>
              <a:endParaRPr kumimoji="1" lang="en-US" altLang="zh-CN" sz="2000" b="1">
                <a:solidFill>
                  <a:srgbClr val="0000CC"/>
                </a:solidFill>
                <a:latin typeface="+mn-lt"/>
                <a:ea typeface="黑体" pitchFamily="2" charset="-122"/>
              </a:endParaRPr>
            </a:p>
          </p:txBody>
        </p:sp>
      </p:grpSp>
      <p:sp>
        <p:nvSpPr>
          <p:cNvPr id="606231" name="Text Box 23"/>
          <p:cNvSpPr txBox="1">
            <a:spLocks noChangeArrowheads="1"/>
          </p:cNvSpPr>
          <p:nvPr/>
        </p:nvSpPr>
        <p:spPr bwMode="auto">
          <a:xfrm>
            <a:off x="6606593" y="4142136"/>
            <a:ext cx="215315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CC"/>
                </a:solidFill>
                <a:latin typeface="+mn-lt"/>
                <a:ea typeface="黑体" pitchFamily="2" charset="-122"/>
              </a:rPr>
              <a:t>本地 </a:t>
            </a:r>
            <a:r>
              <a:rPr kumimoji="1" lang="en-US" altLang="zh-CN" sz="2000" b="1">
                <a:solidFill>
                  <a:srgbClr val="0000CC"/>
                </a:solidFill>
                <a:latin typeface="+mn-lt"/>
                <a:ea typeface="黑体" pitchFamily="2" charset="-122"/>
              </a:rPr>
              <a:t>ISP</a:t>
            </a:r>
            <a:r>
              <a:rPr kumimoji="1" lang="zh-CN" altLang="en-US" sz="2000" b="1">
                <a:solidFill>
                  <a:srgbClr val="0000CC"/>
                </a:solidFill>
                <a:latin typeface="+mn-lt"/>
                <a:ea typeface="黑体" pitchFamily="2" charset="-122"/>
              </a:rPr>
              <a:t>（</a:t>
            </a:r>
            <a:r>
              <a:rPr kumimoji="1" lang="en-US" altLang="zh-CN" sz="2000" b="1">
                <a:solidFill>
                  <a:srgbClr val="0000CC"/>
                </a:solidFill>
                <a:latin typeface="+mn-lt"/>
                <a:ea typeface="黑体" pitchFamily="2" charset="-122"/>
              </a:rPr>
              <a:t>AS</a:t>
            </a:r>
            <a:r>
              <a:rPr kumimoji="1" lang="en-US" altLang="zh-CN" sz="2000" b="1" baseline="-25000">
                <a:solidFill>
                  <a:srgbClr val="0000CC"/>
                </a:solidFill>
                <a:latin typeface="+mn-lt"/>
                <a:ea typeface="黑体" pitchFamily="2" charset="-122"/>
              </a:rPr>
              <a:t>6</a:t>
            </a:r>
            <a:r>
              <a:rPr kumimoji="1" lang="zh-CN" altLang="en-US" sz="2000" b="1">
                <a:solidFill>
                  <a:srgbClr val="0000CC"/>
                </a:solidFill>
                <a:latin typeface="+mn-lt"/>
                <a:ea typeface="黑体" pitchFamily="2" charset="-122"/>
              </a:rPr>
              <a:t>）</a:t>
            </a:r>
          </a:p>
          <a:p>
            <a:pPr algn="ctr"/>
            <a:r>
              <a:rPr kumimoji="1" lang="en-US" altLang="zh-CN" sz="2000" b="1">
                <a:solidFill>
                  <a:srgbClr val="0000CC"/>
                </a:solidFill>
                <a:latin typeface="+mn-lt"/>
                <a:ea typeface="黑体" pitchFamily="2" charset="-122"/>
              </a:rPr>
              <a:t>N</a:t>
            </a:r>
            <a:r>
              <a:rPr kumimoji="1" lang="en-US" altLang="zh-CN" sz="2000" b="1" baseline="-25000">
                <a:solidFill>
                  <a:srgbClr val="0000CC"/>
                </a:solidFill>
                <a:latin typeface="+mn-lt"/>
                <a:ea typeface="黑体" pitchFamily="2" charset="-122"/>
              </a:rPr>
              <a:t>5</a:t>
            </a:r>
            <a:endParaRPr kumimoji="1" lang="en-US" altLang="zh-CN" sz="2000" b="1">
              <a:solidFill>
                <a:srgbClr val="0000CC"/>
              </a:solidFill>
              <a:latin typeface="+mn-lt"/>
              <a:ea typeface="黑体" pitchFamily="2" charset="-122"/>
            </a:endParaRPr>
          </a:p>
        </p:txBody>
      </p:sp>
      <p:sp>
        <p:nvSpPr>
          <p:cNvPr id="606232" name="Text Box 24"/>
          <p:cNvSpPr txBox="1">
            <a:spLocks noChangeArrowheads="1"/>
          </p:cNvSpPr>
          <p:nvPr/>
        </p:nvSpPr>
        <p:spPr bwMode="auto">
          <a:xfrm>
            <a:off x="6625510" y="5123211"/>
            <a:ext cx="215315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CC"/>
                </a:solidFill>
                <a:latin typeface="+mn-lt"/>
                <a:ea typeface="黑体" pitchFamily="2" charset="-122"/>
              </a:rPr>
              <a:t>本地 </a:t>
            </a:r>
            <a:r>
              <a:rPr kumimoji="1" lang="en-US" altLang="zh-CN" sz="2000" b="1">
                <a:solidFill>
                  <a:srgbClr val="0000CC"/>
                </a:solidFill>
                <a:latin typeface="+mn-lt"/>
                <a:ea typeface="黑体" pitchFamily="2" charset="-122"/>
              </a:rPr>
              <a:t>ISP</a:t>
            </a:r>
            <a:r>
              <a:rPr kumimoji="1" lang="zh-CN" altLang="en-US" sz="2000" b="1">
                <a:solidFill>
                  <a:srgbClr val="0000CC"/>
                </a:solidFill>
                <a:latin typeface="+mn-lt"/>
                <a:ea typeface="黑体" pitchFamily="2" charset="-122"/>
              </a:rPr>
              <a:t>（</a:t>
            </a:r>
            <a:r>
              <a:rPr kumimoji="1" lang="en-US" altLang="zh-CN" sz="2000" b="1">
                <a:solidFill>
                  <a:srgbClr val="0000CC"/>
                </a:solidFill>
                <a:latin typeface="+mn-lt"/>
                <a:ea typeface="黑体" pitchFamily="2" charset="-122"/>
              </a:rPr>
              <a:t>AS</a:t>
            </a:r>
            <a:r>
              <a:rPr kumimoji="1" lang="en-US" altLang="zh-CN" sz="2000" b="1" baseline="-25000">
                <a:solidFill>
                  <a:srgbClr val="0000CC"/>
                </a:solidFill>
                <a:latin typeface="+mn-lt"/>
                <a:ea typeface="黑体" pitchFamily="2" charset="-122"/>
              </a:rPr>
              <a:t>7</a:t>
            </a:r>
            <a:r>
              <a:rPr kumimoji="1" lang="zh-CN" altLang="en-US" sz="2000" b="1">
                <a:solidFill>
                  <a:srgbClr val="0000CC"/>
                </a:solidFill>
                <a:latin typeface="+mn-lt"/>
                <a:ea typeface="黑体" pitchFamily="2" charset="-122"/>
              </a:rPr>
              <a:t>）</a:t>
            </a:r>
          </a:p>
          <a:p>
            <a:pPr algn="ctr"/>
            <a:r>
              <a:rPr kumimoji="1" lang="en-US" altLang="zh-CN" sz="2000" b="1">
                <a:solidFill>
                  <a:srgbClr val="0000CC"/>
                </a:solidFill>
                <a:latin typeface="+mn-lt"/>
                <a:ea typeface="黑体" pitchFamily="2" charset="-122"/>
              </a:rPr>
              <a:t>N</a:t>
            </a:r>
            <a:r>
              <a:rPr kumimoji="1" lang="en-US" altLang="zh-CN" sz="2000" b="1" baseline="-25000">
                <a:solidFill>
                  <a:srgbClr val="0000CC"/>
                </a:solidFill>
                <a:latin typeface="+mn-lt"/>
                <a:ea typeface="黑体" pitchFamily="2" charset="-122"/>
              </a:rPr>
              <a:t>6</a:t>
            </a:r>
            <a:r>
              <a:rPr kumimoji="1" lang="zh-CN" altLang="en-US" sz="20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N</a:t>
            </a:r>
            <a:r>
              <a:rPr kumimoji="1" lang="en-US" altLang="zh-CN" sz="2000" b="1" baseline="-25000">
                <a:solidFill>
                  <a:srgbClr val="0000CC"/>
                </a:solidFill>
                <a:latin typeface="+mn-lt"/>
                <a:ea typeface="黑体" pitchFamily="2" charset="-122"/>
              </a:rPr>
              <a:t>7</a:t>
            </a:r>
            <a:endParaRPr kumimoji="1" lang="en-US" altLang="zh-CN" sz="2000" b="1">
              <a:solidFill>
                <a:srgbClr val="0000CC"/>
              </a:solidFill>
              <a:latin typeface="+mn-lt"/>
              <a:ea typeface="黑体" pitchFamily="2" charset="-122"/>
            </a:endParaRPr>
          </a:p>
        </p:txBody>
      </p:sp>
      <p:sp>
        <p:nvSpPr>
          <p:cNvPr id="606233" name="Text Box 25"/>
          <p:cNvSpPr txBox="1">
            <a:spLocks noChangeArrowheads="1"/>
          </p:cNvSpPr>
          <p:nvPr/>
        </p:nvSpPr>
        <p:spPr bwMode="auto">
          <a:xfrm>
            <a:off x="662120" y="1124744"/>
            <a:ext cx="8915400" cy="830997"/>
          </a:xfrm>
          <a:prstGeom prst="rect">
            <a:avLst/>
          </a:prstGeom>
          <a:solidFill>
            <a:srgbClr val="66FF66"/>
          </a:solidFill>
          <a:ln w="9525">
            <a:solidFill>
              <a:srgbClr val="333399"/>
            </a:solidFill>
            <a:miter lim="800000"/>
            <a:headEnd/>
            <a:tailEnd/>
          </a:ln>
          <a:effectLst/>
        </p:spPr>
        <p:txBody>
          <a:bodyPr>
            <a:spAutoFit/>
          </a:bodyPr>
          <a:lstStyle/>
          <a:p>
            <a:r>
              <a:rPr lang="zh-CN" altLang="en-US" sz="2400" b="1" dirty="0">
                <a:solidFill>
                  <a:srgbClr val="000066"/>
                </a:solidFill>
                <a:latin typeface="+mn-lt"/>
                <a:ea typeface="黑体" pitchFamily="2" charset="-122"/>
              </a:rPr>
              <a:t>自治系统 </a:t>
            </a:r>
            <a:r>
              <a:rPr lang="en-US" altLang="zh-CN" sz="2400" b="1" dirty="0">
                <a:solidFill>
                  <a:srgbClr val="000066"/>
                </a:solidFill>
                <a:latin typeface="+mn-lt"/>
                <a:ea typeface="黑体" pitchFamily="2" charset="-122"/>
              </a:rPr>
              <a:t>AS</a:t>
            </a:r>
            <a:r>
              <a:rPr lang="en-US" altLang="zh-CN" sz="2400" b="1" baseline="-25000" dirty="0">
                <a:solidFill>
                  <a:srgbClr val="000066"/>
                </a:solidFill>
                <a:latin typeface="+mn-lt"/>
                <a:ea typeface="黑体" pitchFamily="2" charset="-122"/>
              </a:rPr>
              <a:t>2</a:t>
            </a:r>
            <a:r>
              <a:rPr lang="en-US" altLang="zh-CN" sz="2400" b="1" dirty="0">
                <a:solidFill>
                  <a:srgbClr val="000066"/>
                </a:solidFill>
                <a:latin typeface="+mn-lt"/>
                <a:ea typeface="黑体" pitchFamily="2" charset="-122"/>
              </a:rPr>
              <a:t> </a:t>
            </a:r>
            <a:r>
              <a:rPr lang="zh-CN" altLang="en-US" sz="2400" b="1" dirty="0">
                <a:solidFill>
                  <a:srgbClr val="000066"/>
                </a:solidFill>
                <a:latin typeface="+mn-lt"/>
                <a:ea typeface="黑体" pitchFamily="2" charset="-122"/>
              </a:rPr>
              <a:t>的 </a:t>
            </a:r>
            <a:r>
              <a:rPr lang="en-US" altLang="zh-CN" sz="2400" b="1" dirty="0">
                <a:solidFill>
                  <a:srgbClr val="000066"/>
                </a:solidFill>
                <a:latin typeface="+mn-lt"/>
                <a:ea typeface="黑体" pitchFamily="2" charset="-122"/>
              </a:rPr>
              <a:t>BGP </a:t>
            </a:r>
            <a:r>
              <a:rPr lang="zh-CN" altLang="en-US" sz="2400" b="1" dirty="0">
                <a:solidFill>
                  <a:srgbClr val="000066"/>
                </a:solidFill>
                <a:latin typeface="+mn-lt"/>
                <a:ea typeface="黑体" pitchFamily="2" charset="-122"/>
              </a:rPr>
              <a:t>发言人通知主干网 </a:t>
            </a:r>
            <a:r>
              <a:rPr lang="en-US" altLang="zh-CN" sz="2400" b="1" dirty="0">
                <a:solidFill>
                  <a:srgbClr val="000066"/>
                </a:solidFill>
                <a:latin typeface="+mn-lt"/>
                <a:ea typeface="黑体" pitchFamily="2" charset="-122"/>
              </a:rPr>
              <a:t>AS</a:t>
            </a:r>
            <a:r>
              <a:rPr lang="en-US" altLang="zh-CN" sz="2400" b="1" baseline="-25000" dirty="0">
                <a:solidFill>
                  <a:srgbClr val="000066"/>
                </a:solidFill>
                <a:latin typeface="+mn-lt"/>
                <a:ea typeface="黑体" pitchFamily="2" charset="-122"/>
              </a:rPr>
              <a:t>1</a:t>
            </a:r>
            <a:r>
              <a:rPr lang="en-US" altLang="zh-CN" sz="2400" b="1" dirty="0">
                <a:solidFill>
                  <a:srgbClr val="000066"/>
                </a:solidFill>
                <a:latin typeface="+mn-lt"/>
                <a:ea typeface="黑体" pitchFamily="2" charset="-122"/>
              </a:rPr>
              <a:t> </a:t>
            </a:r>
            <a:r>
              <a:rPr lang="zh-CN" altLang="en-US" sz="2400" b="1" dirty="0">
                <a:solidFill>
                  <a:srgbClr val="000066"/>
                </a:solidFill>
                <a:latin typeface="+mn-lt"/>
                <a:ea typeface="黑体" pitchFamily="2" charset="-122"/>
              </a:rPr>
              <a:t>的 </a:t>
            </a:r>
            <a:r>
              <a:rPr lang="en-US" altLang="zh-CN" sz="2400" b="1" dirty="0">
                <a:solidFill>
                  <a:srgbClr val="000066"/>
                </a:solidFill>
                <a:latin typeface="+mn-lt"/>
                <a:ea typeface="黑体" pitchFamily="2" charset="-122"/>
              </a:rPr>
              <a:t>BGP </a:t>
            </a:r>
            <a:r>
              <a:rPr lang="zh-CN" altLang="en-US" sz="2400" b="1" dirty="0">
                <a:solidFill>
                  <a:srgbClr val="000066"/>
                </a:solidFill>
                <a:latin typeface="+mn-lt"/>
                <a:ea typeface="黑体" pitchFamily="2" charset="-122"/>
              </a:rPr>
              <a:t>发言人：“要到达网络 </a:t>
            </a:r>
            <a:r>
              <a:rPr lang="en-US" altLang="zh-CN" sz="2400" b="1" dirty="0">
                <a:solidFill>
                  <a:srgbClr val="000066"/>
                </a:solidFill>
                <a:latin typeface="+mn-lt"/>
                <a:ea typeface="黑体" pitchFamily="2" charset="-122"/>
              </a:rPr>
              <a:t>N</a:t>
            </a:r>
            <a:r>
              <a:rPr lang="en-US" altLang="zh-CN" sz="2400" b="1" baseline="-25000" dirty="0">
                <a:solidFill>
                  <a:srgbClr val="000066"/>
                </a:solidFill>
                <a:latin typeface="+mn-lt"/>
                <a:ea typeface="黑体" pitchFamily="2" charset="-122"/>
              </a:rPr>
              <a:t>1</a:t>
            </a:r>
            <a:r>
              <a:rPr lang="zh-CN" altLang="en-US" sz="2400" b="1" baseline="-25000" dirty="0">
                <a:solidFill>
                  <a:srgbClr val="000066"/>
                </a:solidFill>
                <a:latin typeface="+mn-lt"/>
                <a:ea typeface="黑体" pitchFamily="2" charset="-122"/>
              </a:rPr>
              <a:t>、</a:t>
            </a:r>
            <a:r>
              <a:rPr lang="en-US" altLang="zh-CN" sz="2400" b="1" dirty="0">
                <a:solidFill>
                  <a:srgbClr val="000066"/>
                </a:solidFill>
                <a:latin typeface="+mn-lt"/>
                <a:ea typeface="黑体" pitchFamily="2" charset="-122"/>
              </a:rPr>
              <a:t> N</a:t>
            </a:r>
            <a:r>
              <a:rPr lang="en-US" altLang="zh-CN" sz="2400" b="1" baseline="-25000" dirty="0">
                <a:solidFill>
                  <a:srgbClr val="000066"/>
                </a:solidFill>
                <a:latin typeface="+mn-lt"/>
                <a:ea typeface="黑体" pitchFamily="2" charset="-122"/>
              </a:rPr>
              <a:t>2</a:t>
            </a:r>
            <a:r>
              <a:rPr lang="zh-CN" altLang="en-US" sz="2400" b="1" baseline="-25000" dirty="0">
                <a:solidFill>
                  <a:srgbClr val="000066"/>
                </a:solidFill>
                <a:latin typeface="+mn-lt"/>
                <a:ea typeface="黑体" pitchFamily="2" charset="-122"/>
              </a:rPr>
              <a:t>、</a:t>
            </a:r>
            <a:r>
              <a:rPr lang="en-US" altLang="zh-CN" sz="2400" b="1" dirty="0">
                <a:solidFill>
                  <a:srgbClr val="000066"/>
                </a:solidFill>
                <a:latin typeface="+mn-lt"/>
                <a:ea typeface="黑体" pitchFamily="2" charset="-122"/>
              </a:rPr>
              <a:t>N</a:t>
            </a:r>
            <a:r>
              <a:rPr lang="en-US" altLang="zh-CN" sz="2400" b="1" baseline="-25000" dirty="0">
                <a:solidFill>
                  <a:srgbClr val="000066"/>
                </a:solidFill>
                <a:latin typeface="+mn-lt"/>
                <a:ea typeface="黑体" pitchFamily="2" charset="-122"/>
              </a:rPr>
              <a:t>3 </a:t>
            </a:r>
            <a:r>
              <a:rPr lang="zh-CN" altLang="en-US" sz="2400" b="1" dirty="0">
                <a:solidFill>
                  <a:srgbClr val="000066"/>
                </a:solidFill>
                <a:latin typeface="+mn-lt"/>
                <a:ea typeface="黑体" pitchFamily="2" charset="-122"/>
              </a:rPr>
              <a:t>和 </a:t>
            </a:r>
            <a:r>
              <a:rPr lang="en-US" altLang="zh-CN" sz="2400" b="1" dirty="0">
                <a:solidFill>
                  <a:srgbClr val="000066"/>
                </a:solidFill>
                <a:latin typeface="+mn-lt"/>
                <a:ea typeface="黑体" pitchFamily="2" charset="-122"/>
              </a:rPr>
              <a:t>N</a:t>
            </a:r>
            <a:r>
              <a:rPr lang="en-US" altLang="zh-CN" sz="2400" b="1" baseline="-25000" dirty="0">
                <a:solidFill>
                  <a:srgbClr val="000066"/>
                </a:solidFill>
                <a:latin typeface="+mn-lt"/>
                <a:ea typeface="黑体" pitchFamily="2" charset="-122"/>
              </a:rPr>
              <a:t>4 </a:t>
            </a:r>
            <a:r>
              <a:rPr lang="zh-CN" altLang="en-US" sz="2400" b="1" dirty="0">
                <a:solidFill>
                  <a:srgbClr val="000066"/>
                </a:solidFill>
                <a:latin typeface="+mn-lt"/>
                <a:ea typeface="黑体" pitchFamily="2" charset="-122"/>
              </a:rPr>
              <a:t>可经过 </a:t>
            </a:r>
            <a:r>
              <a:rPr lang="en-US" altLang="zh-CN" sz="2400" b="1" dirty="0">
                <a:solidFill>
                  <a:srgbClr val="000066"/>
                </a:solidFill>
                <a:latin typeface="+mn-lt"/>
                <a:ea typeface="黑体" pitchFamily="2" charset="-122"/>
              </a:rPr>
              <a:t>AS</a:t>
            </a:r>
            <a:r>
              <a:rPr lang="en-US" altLang="zh-CN" sz="2400" b="1" baseline="-25000" dirty="0">
                <a:solidFill>
                  <a:srgbClr val="000066"/>
                </a:solidFill>
                <a:latin typeface="+mn-lt"/>
                <a:ea typeface="黑体" pitchFamily="2" charset="-122"/>
              </a:rPr>
              <a:t>2</a:t>
            </a:r>
            <a:r>
              <a:rPr lang="zh-CN" altLang="en-US" sz="2400" b="1" dirty="0">
                <a:solidFill>
                  <a:srgbClr val="000066"/>
                </a:solidFill>
                <a:latin typeface="+mn-lt"/>
                <a:ea typeface="黑体" pitchFamily="2" charset="-122"/>
              </a:rPr>
              <a:t>。” </a:t>
            </a:r>
          </a:p>
        </p:txBody>
      </p:sp>
      <p:sp>
        <p:nvSpPr>
          <p:cNvPr id="606235" name="AutoShape 27"/>
          <p:cNvSpPr>
            <a:spLocks noChangeArrowheads="1"/>
          </p:cNvSpPr>
          <p:nvPr/>
        </p:nvSpPr>
        <p:spPr bwMode="auto">
          <a:xfrm rot="9284754">
            <a:off x="1833299" y="2995961"/>
            <a:ext cx="1793743" cy="720725"/>
          </a:xfrm>
          <a:custGeom>
            <a:avLst/>
            <a:gdLst>
              <a:gd name="G0" fmla="+- 13627 0 0"/>
              <a:gd name="G1" fmla="+- 4853 0 0"/>
              <a:gd name="G2" fmla="+- 21600 0 4853"/>
              <a:gd name="G3" fmla="+- 10800 0 4853"/>
              <a:gd name="G4" fmla="+- 21600 0 13627"/>
              <a:gd name="G5" fmla="*/ G4 G3 10800"/>
              <a:gd name="G6" fmla="+- 21600 0 G5"/>
              <a:gd name="T0" fmla="*/ 13627 w 21600"/>
              <a:gd name="T1" fmla="*/ 0 h 21600"/>
              <a:gd name="T2" fmla="*/ 0 w 21600"/>
              <a:gd name="T3" fmla="*/ 10800 h 21600"/>
              <a:gd name="T4" fmla="*/ 13627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3627" y="0"/>
                </a:moveTo>
                <a:lnTo>
                  <a:pt x="13627" y="4853"/>
                </a:lnTo>
                <a:lnTo>
                  <a:pt x="3375" y="4853"/>
                </a:lnTo>
                <a:lnTo>
                  <a:pt x="3375" y="16747"/>
                </a:lnTo>
                <a:lnTo>
                  <a:pt x="13627" y="16747"/>
                </a:lnTo>
                <a:lnTo>
                  <a:pt x="13627" y="21600"/>
                </a:lnTo>
                <a:lnTo>
                  <a:pt x="21600" y="10800"/>
                </a:lnTo>
                <a:close/>
              </a:path>
              <a:path w="21600" h="21600">
                <a:moveTo>
                  <a:pt x="1350" y="4853"/>
                </a:moveTo>
                <a:lnTo>
                  <a:pt x="1350" y="16747"/>
                </a:lnTo>
                <a:lnTo>
                  <a:pt x="2700" y="16747"/>
                </a:lnTo>
                <a:lnTo>
                  <a:pt x="2700" y="4853"/>
                </a:lnTo>
                <a:close/>
              </a:path>
              <a:path w="21600" h="21600">
                <a:moveTo>
                  <a:pt x="0" y="4853"/>
                </a:moveTo>
                <a:lnTo>
                  <a:pt x="0" y="16747"/>
                </a:lnTo>
                <a:lnTo>
                  <a:pt x="675" y="16747"/>
                </a:lnTo>
                <a:lnTo>
                  <a:pt x="675" y="4853"/>
                </a:lnTo>
                <a:close/>
              </a:path>
            </a:pathLst>
          </a:cu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Tree>
    <p:extLst>
      <p:ext uri="{BB962C8B-B14F-4D97-AF65-F5344CB8AC3E}">
        <p14:creationId xmlns:p14="http://schemas.microsoft.com/office/powerpoint/2010/main" val="7323632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mph" presetSubtype="0" repeatCount="3000" fill="hold" nodeType="clickEffect">
                                  <p:stCondLst>
                                    <p:cond delay="500"/>
                                  </p:stCondLst>
                                  <p:childTnLst>
                                    <p:anim calcmode="discrete" valueType="str">
                                      <p:cBhvr>
                                        <p:cTn id="6" dur="1000" fill="hold"/>
                                        <p:tgtEl>
                                          <p:spTgt spid="606228"/>
                                        </p:tgtEl>
                                        <p:attrNameLst>
                                          <p:attrName>style.visibility</p:attrName>
                                        </p:attrNameLst>
                                      </p:cBhvr>
                                      <p:tavLst>
                                        <p:tav tm="0">
                                          <p:val>
                                            <p:strVal val="hidden"/>
                                          </p:val>
                                        </p:tav>
                                        <p:tav tm="50000">
                                          <p:val>
                                            <p:strVal val="visible"/>
                                          </p:val>
                                        </p:tav>
                                      </p:tavLst>
                                    </p:anim>
                                  </p:childTnLst>
                                </p:cTn>
                              </p:par>
                            </p:childTnLst>
                          </p:cTn>
                        </p:par>
                        <p:par>
                          <p:cTn id="7" fill="hold" nodeType="afterGroup">
                            <p:stCondLst>
                              <p:cond delay="3500"/>
                            </p:stCondLst>
                            <p:childTnLst>
                              <p:par>
                                <p:cTn id="8" presetID="22" presetClass="entr" presetSubtype="2" repeatCount="3000" fill="hold" grpId="0" nodeType="afterEffect">
                                  <p:stCondLst>
                                    <p:cond delay="0"/>
                                  </p:stCondLst>
                                  <p:childTnLst>
                                    <p:set>
                                      <p:cBhvr>
                                        <p:cTn id="9" dur="1" fill="hold">
                                          <p:stCondLst>
                                            <p:cond delay="0"/>
                                          </p:stCondLst>
                                        </p:cTn>
                                        <p:tgtEl>
                                          <p:spTgt spid="606235"/>
                                        </p:tgtEl>
                                        <p:attrNameLst>
                                          <p:attrName>style.visibility</p:attrName>
                                        </p:attrNameLst>
                                      </p:cBhvr>
                                      <p:to>
                                        <p:strVal val="visible"/>
                                      </p:to>
                                    </p:set>
                                    <p:animEffect transition="in" filter="wipe(right)">
                                      <p:cBhvr>
                                        <p:cTn id="10" dur="1000"/>
                                        <p:tgtEl>
                                          <p:spTgt spid="606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23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p:txBody>
          <a:bodyPr/>
          <a:lstStyle/>
          <a:p>
            <a:pPr algn="ctr"/>
            <a:r>
              <a:rPr lang="en-US" altLang="zh-CN" dirty="0"/>
              <a:t>BGP </a:t>
            </a:r>
            <a:r>
              <a:rPr lang="zh-CN" altLang="en-US" dirty="0"/>
              <a:t>发言人交换</a:t>
            </a:r>
            <a:r>
              <a:rPr lang="zh-CN" altLang="en-US" dirty="0">
                <a:solidFill>
                  <a:srgbClr val="FF0000"/>
                </a:solidFill>
              </a:rPr>
              <a:t>路径向量 </a:t>
            </a:r>
            <a:endParaRPr lang="zh-CN" altLang="en-US" dirty="0"/>
          </a:p>
        </p:txBody>
      </p:sp>
      <p:sp>
        <p:nvSpPr>
          <p:cNvPr id="607235" name="Line 3"/>
          <p:cNvSpPr>
            <a:spLocks noChangeShapeType="1"/>
          </p:cNvSpPr>
          <p:nvPr/>
        </p:nvSpPr>
        <p:spPr bwMode="auto">
          <a:xfrm flipV="1">
            <a:off x="2019036" y="3049165"/>
            <a:ext cx="1327679" cy="5349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7236" name="Line 4"/>
          <p:cNvSpPr>
            <a:spLocks noChangeShapeType="1"/>
          </p:cNvSpPr>
          <p:nvPr/>
        </p:nvSpPr>
        <p:spPr bwMode="auto">
          <a:xfrm>
            <a:off x="2019036" y="4122316"/>
            <a:ext cx="1239970" cy="7651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7237" name="Line 5"/>
          <p:cNvSpPr>
            <a:spLocks noChangeShapeType="1"/>
          </p:cNvSpPr>
          <p:nvPr/>
        </p:nvSpPr>
        <p:spPr bwMode="auto">
          <a:xfrm flipV="1">
            <a:off x="5204090" y="2514179"/>
            <a:ext cx="1150541" cy="3825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7238" name="Line 6"/>
          <p:cNvSpPr>
            <a:spLocks noChangeShapeType="1"/>
          </p:cNvSpPr>
          <p:nvPr/>
        </p:nvSpPr>
        <p:spPr bwMode="auto">
          <a:xfrm>
            <a:off x="5116381" y="3049166"/>
            <a:ext cx="1150540" cy="4603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7239" name="Line 7"/>
          <p:cNvSpPr>
            <a:spLocks noChangeShapeType="1"/>
          </p:cNvSpPr>
          <p:nvPr/>
        </p:nvSpPr>
        <p:spPr bwMode="auto">
          <a:xfrm flipV="1">
            <a:off x="5204090" y="4427115"/>
            <a:ext cx="1150541" cy="3825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7240" name="Line 8"/>
          <p:cNvSpPr>
            <a:spLocks noChangeShapeType="1"/>
          </p:cNvSpPr>
          <p:nvPr/>
        </p:nvSpPr>
        <p:spPr bwMode="auto">
          <a:xfrm>
            <a:off x="5381229" y="4962103"/>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7241" name="Line 9"/>
          <p:cNvSpPr>
            <a:spLocks noChangeShapeType="1"/>
          </p:cNvSpPr>
          <p:nvPr/>
        </p:nvSpPr>
        <p:spPr bwMode="auto">
          <a:xfrm>
            <a:off x="5204090" y="5117678"/>
            <a:ext cx="1150541" cy="3048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7242" name="Oval 10"/>
          <p:cNvSpPr>
            <a:spLocks noChangeArrowheads="1"/>
          </p:cNvSpPr>
          <p:nvPr/>
        </p:nvSpPr>
        <p:spPr bwMode="auto">
          <a:xfrm>
            <a:off x="2725870" y="2598315"/>
            <a:ext cx="2834217" cy="688975"/>
          </a:xfrm>
          <a:prstGeom prst="ellipse">
            <a:avLst/>
          </a:prstGeom>
          <a:solidFill>
            <a:srgbClr val="66FFFF"/>
          </a:solidFill>
          <a:ln w="9525">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2000" b="1">
              <a:solidFill>
                <a:srgbClr val="0000CC"/>
              </a:solidFill>
              <a:latin typeface="+mn-lt"/>
              <a:ea typeface="黑体" pitchFamily="2" charset="-122"/>
            </a:endParaRPr>
          </a:p>
        </p:txBody>
      </p:sp>
      <p:sp>
        <p:nvSpPr>
          <p:cNvPr id="607243" name="Oval 11"/>
          <p:cNvSpPr>
            <a:spLocks noChangeArrowheads="1"/>
          </p:cNvSpPr>
          <p:nvPr/>
        </p:nvSpPr>
        <p:spPr bwMode="auto">
          <a:xfrm>
            <a:off x="2725870" y="4574754"/>
            <a:ext cx="2834217" cy="688975"/>
          </a:xfrm>
          <a:prstGeom prst="ellipse">
            <a:avLst/>
          </a:prstGeom>
          <a:solidFill>
            <a:srgbClr val="66FFFF"/>
          </a:solidFill>
          <a:ln w="9525">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2000" b="1">
              <a:solidFill>
                <a:srgbClr val="0000CC"/>
              </a:solidFill>
              <a:latin typeface="+mn-lt"/>
              <a:ea typeface="黑体" pitchFamily="2" charset="-122"/>
            </a:endParaRPr>
          </a:p>
        </p:txBody>
      </p:sp>
      <p:sp>
        <p:nvSpPr>
          <p:cNvPr id="607244" name="Oval 12"/>
          <p:cNvSpPr>
            <a:spLocks noChangeArrowheads="1"/>
          </p:cNvSpPr>
          <p:nvPr/>
        </p:nvSpPr>
        <p:spPr bwMode="auto">
          <a:xfrm>
            <a:off x="247650" y="3357141"/>
            <a:ext cx="2565929" cy="1147763"/>
          </a:xfrm>
          <a:prstGeom prst="ellipse">
            <a:avLst/>
          </a:prstGeom>
          <a:solidFill>
            <a:srgbClr val="FF99FF"/>
          </a:solidFill>
          <a:ln w="9525">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2000" b="1">
              <a:solidFill>
                <a:srgbClr val="0000CC"/>
              </a:solidFill>
              <a:latin typeface="+mn-lt"/>
              <a:ea typeface="黑体" pitchFamily="2" charset="-122"/>
            </a:endParaRPr>
          </a:p>
        </p:txBody>
      </p:sp>
      <p:grpSp>
        <p:nvGrpSpPr>
          <p:cNvPr id="607245" name="Group 13"/>
          <p:cNvGrpSpPr>
            <a:grpSpLocks/>
          </p:cNvGrpSpPr>
          <p:nvPr/>
        </p:nvGrpSpPr>
        <p:grpSpPr bwMode="auto">
          <a:xfrm>
            <a:off x="5912644" y="2131590"/>
            <a:ext cx="3565129" cy="1784350"/>
            <a:chOff x="3438" y="1706"/>
            <a:chExt cx="2073" cy="1124"/>
          </a:xfrm>
        </p:grpSpPr>
        <p:sp>
          <p:nvSpPr>
            <p:cNvPr id="607246" name="Oval 14"/>
            <p:cNvSpPr>
              <a:spLocks noChangeArrowheads="1"/>
            </p:cNvSpPr>
            <p:nvPr/>
          </p:nvSpPr>
          <p:spPr bwMode="auto">
            <a:xfrm>
              <a:off x="3452" y="1706"/>
              <a:ext cx="2059" cy="531"/>
            </a:xfrm>
            <a:prstGeom prst="ellipse">
              <a:avLst/>
            </a:prstGeom>
            <a:solidFill>
              <a:srgbClr val="FFFF66"/>
            </a:solidFill>
            <a:ln w="9525">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2000" b="1" baseline="-25000">
                <a:solidFill>
                  <a:srgbClr val="0000CC"/>
                </a:solidFill>
                <a:latin typeface="+mn-lt"/>
                <a:ea typeface="黑体" pitchFamily="2" charset="-122"/>
              </a:endParaRPr>
            </a:p>
          </p:txBody>
        </p:sp>
        <p:sp>
          <p:nvSpPr>
            <p:cNvPr id="607247" name="Oval 15"/>
            <p:cNvSpPr>
              <a:spLocks noChangeArrowheads="1"/>
            </p:cNvSpPr>
            <p:nvPr/>
          </p:nvSpPr>
          <p:spPr bwMode="auto">
            <a:xfrm>
              <a:off x="3438" y="2301"/>
              <a:ext cx="2059" cy="529"/>
            </a:xfrm>
            <a:prstGeom prst="ellipse">
              <a:avLst/>
            </a:prstGeom>
            <a:solidFill>
              <a:srgbClr val="FFFF66"/>
            </a:solidFill>
            <a:ln w="9525">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2000" b="1" baseline="-25000">
                <a:solidFill>
                  <a:srgbClr val="0000CC"/>
                </a:solidFill>
                <a:latin typeface="+mn-lt"/>
                <a:ea typeface="黑体" pitchFamily="2" charset="-122"/>
              </a:endParaRPr>
            </a:p>
          </p:txBody>
        </p:sp>
      </p:grpSp>
      <p:sp>
        <p:nvSpPr>
          <p:cNvPr id="607248" name="Oval 16"/>
          <p:cNvSpPr>
            <a:spLocks noChangeArrowheads="1"/>
          </p:cNvSpPr>
          <p:nvPr/>
        </p:nvSpPr>
        <p:spPr bwMode="auto">
          <a:xfrm>
            <a:off x="5912644" y="4020715"/>
            <a:ext cx="3541052" cy="839788"/>
          </a:xfrm>
          <a:prstGeom prst="ellipse">
            <a:avLst/>
          </a:prstGeom>
          <a:solidFill>
            <a:srgbClr val="FFFF66"/>
          </a:solidFill>
          <a:ln w="9525">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2000" b="1">
              <a:solidFill>
                <a:srgbClr val="0000CC"/>
              </a:solidFill>
              <a:latin typeface="+mn-lt"/>
              <a:ea typeface="黑体" pitchFamily="2" charset="-122"/>
            </a:endParaRPr>
          </a:p>
        </p:txBody>
      </p:sp>
      <p:sp>
        <p:nvSpPr>
          <p:cNvPr id="607249" name="Oval 17"/>
          <p:cNvSpPr>
            <a:spLocks noChangeArrowheads="1"/>
          </p:cNvSpPr>
          <p:nvPr/>
        </p:nvSpPr>
        <p:spPr bwMode="auto">
          <a:xfrm>
            <a:off x="5912644" y="4962103"/>
            <a:ext cx="3541052" cy="842962"/>
          </a:xfrm>
          <a:prstGeom prst="ellipse">
            <a:avLst/>
          </a:prstGeom>
          <a:solidFill>
            <a:srgbClr val="FFFF66"/>
          </a:solidFill>
          <a:ln w="9525">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2000" b="1">
              <a:solidFill>
                <a:srgbClr val="0000CC"/>
              </a:solidFill>
              <a:latin typeface="+mn-lt"/>
              <a:ea typeface="黑体" pitchFamily="2" charset="-122"/>
            </a:endParaRPr>
          </a:p>
        </p:txBody>
      </p:sp>
      <p:sp>
        <p:nvSpPr>
          <p:cNvPr id="607250" name="Text Box 18"/>
          <p:cNvSpPr txBox="1">
            <a:spLocks noChangeArrowheads="1"/>
          </p:cNvSpPr>
          <p:nvPr/>
        </p:nvSpPr>
        <p:spPr bwMode="auto">
          <a:xfrm>
            <a:off x="896012" y="3573041"/>
            <a:ext cx="115288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主干网</a:t>
            </a:r>
          </a:p>
          <a:p>
            <a:r>
              <a:rPr kumimoji="1" lang="zh-CN" altLang="en-US" sz="2000" b="1">
                <a:solidFill>
                  <a:srgbClr val="0000CC"/>
                </a:solidFill>
                <a:latin typeface="+mn-lt"/>
                <a:ea typeface="黑体" pitchFamily="2" charset="-122"/>
              </a:rPr>
              <a:t>（</a:t>
            </a:r>
            <a:r>
              <a:rPr kumimoji="1" lang="en-US" altLang="zh-CN" sz="2000" b="1">
                <a:solidFill>
                  <a:srgbClr val="0000CC"/>
                </a:solidFill>
                <a:latin typeface="+mn-lt"/>
                <a:ea typeface="黑体" pitchFamily="2" charset="-122"/>
              </a:rPr>
              <a:t>AS</a:t>
            </a:r>
            <a:r>
              <a:rPr kumimoji="1" lang="en-US" altLang="zh-CN" sz="2000" b="1" baseline="-25000">
                <a:solidFill>
                  <a:srgbClr val="0000CC"/>
                </a:solidFill>
                <a:latin typeface="+mn-lt"/>
                <a:ea typeface="黑体" pitchFamily="2" charset="-122"/>
              </a:rPr>
              <a:t>1</a:t>
            </a:r>
            <a:r>
              <a:rPr kumimoji="1" lang="zh-CN" altLang="en-US" sz="2000" b="1">
                <a:solidFill>
                  <a:srgbClr val="0000CC"/>
                </a:solidFill>
                <a:latin typeface="+mn-lt"/>
                <a:ea typeface="黑体" pitchFamily="2" charset="-122"/>
              </a:rPr>
              <a:t>）</a:t>
            </a:r>
          </a:p>
        </p:txBody>
      </p:sp>
      <p:sp>
        <p:nvSpPr>
          <p:cNvPr id="607251" name="Text Box 19"/>
          <p:cNvSpPr txBox="1">
            <a:spLocks noChangeArrowheads="1"/>
          </p:cNvSpPr>
          <p:nvPr/>
        </p:nvSpPr>
        <p:spPr bwMode="auto">
          <a:xfrm>
            <a:off x="3537175" y="2591965"/>
            <a:ext cx="122020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CC"/>
                </a:solidFill>
                <a:latin typeface="+mn-lt"/>
                <a:ea typeface="黑体" pitchFamily="2" charset="-122"/>
              </a:rPr>
              <a:t>地区 </a:t>
            </a:r>
            <a:r>
              <a:rPr kumimoji="1" lang="en-US" altLang="zh-CN" sz="2000" b="1">
                <a:solidFill>
                  <a:srgbClr val="0000CC"/>
                </a:solidFill>
                <a:latin typeface="+mn-lt"/>
                <a:ea typeface="黑体" pitchFamily="2" charset="-122"/>
              </a:rPr>
              <a:t>ISP</a:t>
            </a:r>
          </a:p>
          <a:p>
            <a:pPr algn="ctr"/>
            <a:r>
              <a:rPr kumimoji="1" lang="zh-CN" altLang="en-US" sz="2000" b="1">
                <a:solidFill>
                  <a:srgbClr val="0000CC"/>
                </a:solidFill>
                <a:latin typeface="+mn-lt"/>
                <a:ea typeface="黑体" pitchFamily="2" charset="-122"/>
              </a:rPr>
              <a:t>（</a:t>
            </a:r>
            <a:r>
              <a:rPr kumimoji="1" lang="en-US" altLang="zh-CN" sz="2000" b="1">
                <a:solidFill>
                  <a:srgbClr val="0000CC"/>
                </a:solidFill>
                <a:latin typeface="+mn-lt"/>
                <a:ea typeface="黑体" pitchFamily="2" charset="-122"/>
              </a:rPr>
              <a:t>AS</a:t>
            </a:r>
            <a:r>
              <a:rPr kumimoji="1" lang="en-US" altLang="zh-CN" sz="2000" b="1" baseline="-25000">
                <a:solidFill>
                  <a:srgbClr val="0000CC"/>
                </a:solidFill>
                <a:latin typeface="+mn-lt"/>
                <a:ea typeface="黑体" pitchFamily="2" charset="-122"/>
              </a:rPr>
              <a:t>2</a:t>
            </a:r>
            <a:r>
              <a:rPr kumimoji="1" lang="zh-CN" altLang="en-US" sz="2000" b="1">
                <a:solidFill>
                  <a:srgbClr val="0000CC"/>
                </a:solidFill>
                <a:latin typeface="+mn-lt"/>
                <a:ea typeface="黑体" pitchFamily="2" charset="-122"/>
              </a:rPr>
              <a:t>）</a:t>
            </a:r>
          </a:p>
        </p:txBody>
      </p:sp>
      <p:sp>
        <p:nvSpPr>
          <p:cNvPr id="607252" name="Text Box 20"/>
          <p:cNvSpPr txBox="1">
            <a:spLocks noChangeArrowheads="1"/>
          </p:cNvSpPr>
          <p:nvPr/>
        </p:nvSpPr>
        <p:spPr bwMode="auto">
          <a:xfrm>
            <a:off x="3537175" y="4568403"/>
            <a:ext cx="122020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CC"/>
                </a:solidFill>
                <a:latin typeface="+mn-lt"/>
                <a:ea typeface="黑体" pitchFamily="2" charset="-122"/>
              </a:rPr>
              <a:t>地区 </a:t>
            </a:r>
            <a:r>
              <a:rPr kumimoji="1" lang="en-US" altLang="zh-CN" sz="2000" b="1">
                <a:solidFill>
                  <a:srgbClr val="0000CC"/>
                </a:solidFill>
                <a:latin typeface="+mn-lt"/>
                <a:ea typeface="黑体" pitchFamily="2" charset="-122"/>
              </a:rPr>
              <a:t>ISP</a:t>
            </a:r>
          </a:p>
          <a:p>
            <a:pPr algn="ctr"/>
            <a:r>
              <a:rPr kumimoji="1" lang="zh-CN" altLang="en-US" sz="2000" b="1">
                <a:solidFill>
                  <a:srgbClr val="0000CC"/>
                </a:solidFill>
                <a:latin typeface="+mn-lt"/>
                <a:ea typeface="黑体" pitchFamily="2" charset="-122"/>
              </a:rPr>
              <a:t>（</a:t>
            </a:r>
            <a:r>
              <a:rPr kumimoji="1" lang="en-US" altLang="zh-CN" sz="2000" b="1">
                <a:solidFill>
                  <a:srgbClr val="0000CC"/>
                </a:solidFill>
                <a:latin typeface="+mn-lt"/>
                <a:ea typeface="黑体" pitchFamily="2" charset="-122"/>
              </a:rPr>
              <a:t>AS</a:t>
            </a:r>
            <a:r>
              <a:rPr kumimoji="1" lang="en-US" altLang="zh-CN" sz="2000" b="1" baseline="-25000">
                <a:solidFill>
                  <a:srgbClr val="0000CC"/>
                </a:solidFill>
                <a:latin typeface="+mn-lt"/>
                <a:ea typeface="黑体" pitchFamily="2" charset="-122"/>
              </a:rPr>
              <a:t>3</a:t>
            </a:r>
            <a:r>
              <a:rPr kumimoji="1" lang="zh-CN" altLang="en-US" sz="2000" b="1">
                <a:solidFill>
                  <a:srgbClr val="0000CC"/>
                </a:solidFill>
                <a:latin typeface="+mn-lt"/>
                <a:ea typeface="黑体" pitchFamily="2" charset="-122"/>
              </a:rPr>
              <a:t>）</a:t>
            </a:r>
          </a:p>
        </p:txBody>
      </p:sp>
      <p:sp>
        <p:nvSpPr>
          <p:cNvPr id="607253" name="Text Box 21"/>
          <p:cNvSpPr txBox="1">
            <a:spLocks noChangeArrowheads="1"/>
          </p:cNvSpPr>
          <p:nvPr/>
        </p:nvSpPr>
        <p:spPr bwMode="auto">
          <a:xfrm>
            <a:off x="6632389" y="2185566"/>
            <a:ext cx="215315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CC"/>
                </a:solidFill>
                <a:latin typeface="+mn-lt"/>
                <a:ea typeface="黑体" pitchFamily="2" charset="-122"/>
              </a:rPr>
              <a:t>本地 </a:t>
            </a:r>
            <a:r>
              <a:rPr kumimoji="1" lang="en-US" altLang="zh-CN" sz="2000" b="1">
                <a:solidFill>
                  <a:srgbClr val="0000CC"/>
                </a:solidFill>
                <a:latin typeface="+mn-lt"/>
                <a:ea typeface="黑体" pitchFamily="2" charset="-122"/>
              </a:rPr>
              <a:t>ISP</a:t>
            </a:r>
            <a:r>
              <a:rPr kumimoji="1" lang="zh-CN" altLang="en-US" sz="2000" b="1">
                <a:solidFill>
                  <a:srgbClr val="0000CC"/>
                </a:solidFill>
                <a:latin typeface="+mn-lt"/>
                <a:ea typeface="黑体" pitchFamily="2" charset="-122"/>
              </a:rPr>
              <a:t>（</a:t>
            </a:r>
            <a:r>
              <a:rPr kumimoji="1" lang="en-US" altLang="zh-CN" sz="2000" b="1">
                <a:solidFill>
                  <a:srgbClr val="0000CC"/>
                </a:solidFill>
                <a:latin typeface="+mn-lt"/>
                <a:ea typeface="黑体" pitchFamily="2" charset="-122"/>
              </a:rPr>
              <a:t>AS</a:t>
            </a:r>
            <a:r>
              <a:rPr kumimoji="1" lang="en-US" altLang="zh-CN" sz="2000" b="1" baseline="-25000">
                <a:solidFill>
                  <a:srgbClr val="0000CC"/>
                </a:solidFill>
                <a:latin typeface="+mn-lt"/>
                <a:ea typeface="黑体" pitchFamily="2" charset="-122"/>
              </a:rPr>
              <a:t>4</a:t>
            </a:r>
            <a:r>
              <a:rPr kumimoji="1" lang="zh-CN" altLang="en-US" sz="2000" b="1">
                <a:solidFill>
                  <a:srgbClr val="0000CC"/>
                </a:solidFill>
                <a:latin typeface="+mn-lt"/>
                <a:ea typeface="黑体" pitchFamily="2" charset="-122"/>
              </a:rPr>
              <a:t>）</a:t>
            </a:r>
          </a:p>
          <a:p>
            <a:pPr algn="ctr"/>
            <a:r>
              <a:rPr kumimoji="1" lang="en-US" altLang="zh-CN" sz="2000" b="1">
                <a:solidFill>
                  <a:srgbClr val="0000CC"/>
                </a:solidFill>
                <a:latin typeface="+mn-lt"/>
                <a:ea typeface="黑体" pitchFamily="2" charset="-122"/>
              </a:rPr>
              <a:t>N</a:t>
            </a:r>
            <a:r>
              <a:rPr kumimoji="1" lang="en-US" altLang="zh-CN" sz="2000" b="1" baseline="-25000">
                <a:solidFill>
                  <a:srgbClr val="0000CC"/>
                </a:solidFill>
                <a:latin typeface="+mn-lt"/>
                <a:ea typeface="黑体" pitchFamily="2" charset="-122"/>
              </a:rPr>
              <a:t>1</a:t>
            </a:r>
            <a:r>
              <a:rPr kumimoji="1" lang="zh-CN" altLang="en-US" sz="20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N</a:t>
            </a:r>
            <a:r>
              <a:rPr kumimoji="1" lang="en-US" altLang="zh-CN" sz="2000" b="1" baseline="-25000">
                <a:solidFill>
                  <a:srgbClr val="0000CC"/>
                </a:solidFill>
                <a:latin typeface="+mn-lt"/>
                <a:ea typeface="黑体" pitchFamily="2" charset="-122"/>
              </a:rPr>
              <a:t>2</a:t>
            </a:r>
            <a:endParaRPr kumimoji="1" lang="en-US" altLang="zh-CN" sz="2000" b="1">
              <a:solidFill>
                <a:srgbClr val="0000CC"/>
              </a:solidFill>
              <a:latin typeface="+mn-lt"/>
              <a:ea typeface="黑体" pitchFamily="2" charset="-122"/>
            </a:endParaRPr>
          </a:p>
        </p:txBody>
      </p:sp>
      <p:sp>
        <p:nvSpPr>
          <p:cNvPr id="607254" name="Text Box 22"/>
          <p:cNvSpPr txBox="1">
            <a:spLocks noChangeArrowheads="1"/>
          </p:cNvSpPr>
          <p:nvPr/>
        </p:nvSpPr>
        <p:spPr bwMode="auto">
          <a:xfrm>
            <a:off x="6607453" y="3144416"/>
            <a:ext cx="215315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CC"/>
                </a:solidFill>
                <a:latin typeface="+mn-lt"/>
                <a:ea typeface="黑体" pitchFamily="2" charset="-122"/>
              </a:rPr>
              <a:t>本地 </a:t>
            </a:r>
            <a:r>
              <a:rPr kumimoji="1" lang="en-US" altLang="zh-CN" sz="2000" b="1">
                <a:solidFill>
                  <a:srgbClr val="0000CC"/>
                </a:solidFill>
                <a:latin typeface="+mn-lt"/>
                <a:ea typeface="黑体" pitchFamily="2" charset="-122"/>
              </a:rPr>
              <a:t>ISP</a:t>
            </a:r>
            <a:r>
              <a:rPr kumimoji="1" lang="zh-CN" altLang="en-US" sz="2000" b="1">
                <a:solidFill>
                  <a:srgbClr val="0000CC"/>
                </a:solidFill>
                <a:latin typeface="+mn-lt"/>
                <a:ea typeface="黑体" pitchFamily="2" charset="-122"/>
              </a:rPr>
              <a:t>（</a:t>
            </a:r>
            <a:r>
              <a:rPr kumimoji="1" lang="en-US" altLang="zh-CN" sz="2000" b="1">
                <a:solidFill>
                  <a:srgbClr val="0000CC"/>
                </a:solidFill>
                <a:latin typeface="+mn-lt"/>
                <a:ea typeface="黑体" pitchFamily="2" charset="-122"/>
              </a:rPr>
              <a:t>AS</a:t>
            </a:r>
            <a:r>
              <a:rPr kumimoji="1" lang="en-US" altLang="zh-CN" sz="2000" b="1" baseline="-25000">
                <a:solidFill>
                  <a:srgbClr val="0000CC"/>
                </a:solidFill>
                <a:latin typeface="+mn-lt"/>
                <a:ea typeface="黑体" pitchFamily="2" charset="-122"/>
              </a:rPr>
              <a:t>5</a:t>
            </a:r>
            <a:r>
              <a:rPr kumimoji="1" lang="zh-CN" altLang="en-US" sz="2000" b="1">
                <a:solidFill>
                  <a:srgbClr val="0000CC"/>
                </a:solidFill>
                <a:latin typeface="+mn-lt"/>
                <a:ea typeface="黑体" pitchFamily="2" charset="-122"/>
              </a:rPr>
              <a:t>）</a:t>
            </a:r>
          </a:p>
          <a:p>
            <a:pPr algn="ctr"/>
            <a:r>
              <a:rPr kumimoji="1" lang="en-US" altLang="zh-CN" sz="2000" b="1">
                <a:solidFill>
                  <a:srgbClr val="0000CC"/>
                </a:solidFill>
                <a:latin typeface="+mn-lt"/>
                <a:ea typeface="黑体" pitchFamily="2" charset="-122"/>
              </a:rPr>
              <a:t>N</a:t>
            </a:r>
            <a:r>
              <a:rPr kumimoji="1" lang="en-US" altLang="zh-CN" sz="2000" b="1" baseline="-25000">
                <a:solidFill>
                  <a:srgbClr val="0000CC"/>
                </a:solidFill>
                <a:latin typeface="+mn-lt"/>
                <a:ea typeface="黑体" pitchFamily="2" charset="-122"/>
              </a:rPr>
              <a:t>3</a:t>
            </a:r>
            <a:r>
              <a:rPr kumimoji="1" lang="zh-CN" altLang="en-US" sz="20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N</a:t>
            </a:r>
            <a:r>
              <a:rPr kumimoji="1" lang="en-US" altLang="zh-CN" sz="2000" b="1" baseline="-25000">
                <a:solidFill>
                  <a:srgbClr val="0000CC"/>
                </a:solidFill>
                <a:latin typeface="+mn-lt"/>
                <a:ea typeface="黑体" pitchFamily="2" charset="-122"/>
              </a:rPr>
              <a:t>4</a:t>
            </a:r>
            <a:endParaRPr kumimoji="1" lang="en-US" altLang="zh-CN" sz="2000" b="1">
              <a:solidFill>
                <a:srgbClr val="0000CC"/>
              </a:solidFill>
              <a:latin typeface="+mn-lt"/>
              <a:ea typeface="黑体" pitchFamily="2" charset="-122"/>
            </a:endParaRPr>
          </a:p>
        </p:txBody>
      </p:sp>
      <p:grpSp>
        <p:nvGrpSpPr>
          <p:cNvPr id="607255" name="Group 23"/>
          <p:cNvGrpSpPr>
            <a:grpSpLocks/>
          </p:cNvGrpSpPr>
          <p:nvPr/>
        </p:nvGrpSpPr>
        <p:grpSpPr bwMode="auto">
          <a:xfrm>
            <a:off x="6617760" y="4069928"/>
            <a:ext cx="2151459" cy="1689100"/>
            <a:chOff x="3848" y="2927"/>
            <a:chExt cx="1251" cy="1064"/>
          </a:xfrm>
        </p:grpSpPr>
        <p:sp>
          <p:nvSpPr>
            <p:cNvPr id="607256" name="Text Box 24"/>
            <p:cNvSpPr txBox="1">
              <a:spLocks noChangeArrowheads="1"/>
            </p:cNvSpPr>
            <p:nvPr/>
          </p:nvSpPr>
          <p:spPr bwMode="auto">
            <a:xfrm>
              <a:off x="3848" y="2927"/>
              <a:ext cx="1240"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CC"/>
                  </a:solidFill>
                  <a:latin typeface="+mn-lt"/>
                  <a:ea typeface="黑体" pitchFamily="2" charset="-122"/>
                </a:rPr>
                <a:t>本地 </a:t>
              </a:r>
              <a:r>
                <a:rPr kumimoji="1" lang="en-US" altLang="zh-CN" sz="2000" b="1">
                  <a:solidFill>
                    <a:srgbClr val="0000CC"/>
                  </a:solidFill>
                  <a:latin typeface="+mn-lt"/>
                  <a:ea typeface="黑体" pitchFamily="2" charset="-122"/>
                </a:rPr>
                <a:t>ISP</a:t>
              </a:r>
              <a:r>
                <a:rPr kumimoji="1" lang="zh-CN" altLang="en-US" sz="2000" b="1">
                  <a:solidFill>
                    <a:srgbClr val="0000CC"/>
                  </a:solidFill>
                  <a:latin typeface="+mn-lt"/>
                  <a:ea typeface="黑体" pitchFamily="2" charset="-122"/>
                </a:rPr>
                <a:t>（</a:t>
              </a:r>
              <a:r>
                <a:rPr kumimoji="1" lang="en-US" altLang="zh-CN" sz="2000" b="1">
                  <a:solidFill>
                    <a:srgbClr val="0000CC"/>
                  </a:solidFill>
                  <a:latin typeface="+mn-lt"/>
                  <a:ea typeface="黑体" pitchFamily="2" charset="-122"/>
                </a:rPr>
                <a:t>AS</a:t>
              </a:r>
              <a:r>
                <a:rPr kumimoji="1" lang="en-US" altLang="zh-CN" sz="2000" b="1" baseline="-25000">
                  <a:solidFill>
                    <a:srgbClr val="0000CC"/>
                  </a:solidFill>
                  <a:latin typeface="+mn-lt"/>
                  <a:ea typeface="黑体" pitchFamily="2" charset="-122"/>
                </a:rPr>
                <a:t>6</a:t>
              </a:r>
              <a:r>
                <a:rPr kumimoji="1" lang="zh-CN" altLang="en-US" sz="2000" b="1">
                  <a:solidFill>
                    <a:srgbClr val="0000CC"/>
                  </a:solidFill>
                  <a:latin typeface="+mn-lt"/>
                  <a:ea typeface="黑体" pitchFamily="2" charset="-122"/>
                </a:rPr>
                <a:t>）</a:t>
              </a:r>
            </a:p>
            <a:p>
              <a:pPr algn="ctr"/>
              <a:r>
                <a:rPr kumimoji="1" lang="en-US" altLang="zh-CN" sz="2000" b="1">
                  <a:solidFill>
                    <a:srgbClr val="0000CC"/>
                  </a:solidFill>
                  <a:latin typeface="+mn-lt"/>
                  <a:ea typeface="黑体" pitchFamily="2" charset="-122"/>
                </a:rPr>
                <a:t>N</a:t>
              </a:r>
              <a:r>
                <a:rPr kumimoji="1" lang="en-US" altLang="zh-CN" sz="2000" b="1" baseline="-25000">
                  <a:solidFill>
                    <a:srgbClr val="0000CC"/>
                  </a:solidFill>
                  <a:latin typeface="+mn-lt"/>
                  <a:ea typeface="黑体" pitchFamily="2" charset="-122"/>
                </a:rPr>
                <a:t>5</a:t>
              </a:r>
              <a:endParaRPr kumimoji="1" lang="en-US" altLang="zh-CN" sz="2000" b="1">
                <a:solidFill>
                  <a:srgbClr val="0000CC"/>
                </a:solidFill>
                <a:latin typeface="+mn-lt"/>
                <a:ea typeface="黑体" pitchFamily="2" charset="-122"/>
              </a:endParaRPr>
            </a:p>
          </p:txBody>
        </p:sp>
        <p:sp>
          <p:nvSpPr>
            <p:cNvPr id="607257" name="Text Box 25"/>
            <p:cNvSpPr txBox="1">
              <a:spLocks noChangeArrowheads="1"/>
            </p:cNvSpPr>
            <p:nvPr/>
          </p:nvSpPr>
          <p:spPr bwMode="auto">
            <a:xfrm>
              <a:off x="3859" y="3545"/>
              <a:ext cx="1240"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CC"/>
                  </a:solidFill>
                  <a:latin typeface="+mn-lt"/>
                  <a:ea typeface="黑体" pitchFamily="2" charset="-122"/>
                </a:rPr>
                <a:t>本地 </a:t>
              </a:r>
              <a:r>
                <a:rPr kumimoji="1" lang="en-US" altLang="zh-CN" sz="2000" b="1">
                  <a:solidFill>
                    <a:srgbClr val="0000CC"/>
                  </a:solidFill>
                  <a:latin typeface="+mn-lt"/>
                  <a:ea typeface="黑体" pitchFamily="2" charset="-122"/>
                </a:rPr>
                <a:t>ISP</a:t>
              </a:r>
              <a:r>
                <a:rPr kumimoji="1" lang="zh-CN" altLang="en-US" sz="2000" b="1">
                  <a:solidFill>
                    <a:srgbClr val="0000CC"/>
                  </a:solidFill>
                  <a:latin typeface="+mn-lt"/>
                  <a:ea typeface="黑体" pitchFamily="2" charset="-122"/>
                </a:rPr>
                <a:t>（</a:t>
              </a:r>
              <a:r>
                <a:rPr kumimoji="1" lang="en-US" altLang="zh-CN" sz="2000" b="1">
                  <a:solidFill>
                    <a:srgbClr val="0000CC"/>
                  </a:solidFill>
                  <a:latin typeface="+mn-lt"/>
                  <a:ea typeface="黑体" pitchFamily="2" charset="-122"/>
                </a:rPr>
                <a:t>AS</a:t>
              </a:r>
              <a:r>
                <a:rPr kumimoji="1" lang="en-US" altLang="zh-CN" sz="2000" b="1" baseline="-25000">
                  <a:solidFill>
                    <a:srgbClr val="0000CC"/>
                  </a:solidFill>
                  <a:latin typeface="+mn-lt"/>
                  <a:ea typeface="黑体" pitchFamily="2" charset="-122"/>
                </a:rPr>
                <a:t>7</a:t>
              </a:r>
              <a:r>
                <a:rPr kumimoji="1" lang="zh-CN" altLang="en-US" sz="2000" b="1">
                  <a:solidFill>
                    <a:srgbClr val="0000CC"/>
                  </a:solidFill>
                  <a:latin typeface="+mn-lt"/>
                  <a:ea typeface="黑体" pitchFamily="2" charset="-122"/>
                </a:rPr>
                <a:t>）</a:t>
              </a:r>
            </a:p>
            <a:p>
              <a:pPr algn="ctr"/>
              <a:r>
                <a:rPr kumimoji="1" lang="en-US" altLang="zh-CN" sz="2000" b="1">
                  <a:solidFill>
                    <a:srgbClr val="0000CC"/>
                  </a:solidFill>
                  <a:latin typeface="+mn-lt"/>
                  <a:ea typeface="黑体" pitchFamily="2" charset="-122"/>
                </a:rPr>
                <a:t>N</a:t>
              </a:r>
              <a:r>
                <a:rPr kumimoji="1" lang="en-US" altLang="zh-CN" sz="2000" b="1" baseline="-25000">
                  <a:solidFill>
                    <a:srgbClr val="0000CC"/>
                  </a:solidFill>
                  <a:latin typeface="+mn-lt"/>
                  <a:ea typeface="黑体" pitchFamily="2" charset="-122"/>
                </a:rPr>
                <a:t>6</a:t>
              </a:r>
              <a:r>
                <a:rPr kumimoji="1" lang="zh-CN" altLang="en-US" sz="20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N</a:t>
              </a:r>
              <a:r>
                <a:rPr kumimoji="1" lang="en-US" altLang="zh-CN" sz="2000" b="1" baseline="-25000">
                  <a:solidFill>
                    <a:srgbClr val="0000CC"/>
                  </a:solidFill>
                  <a:latin typeface="+mn-lt"/>
                  <a:ea typeface="黑体" pitchFamily="2" charset="-122"/>
                </a:rPr>
                <a:t>7</a:t>
              </a:r>
              <a:endParaRPr kumimoji="1" lang="en-US" altLang="zh-CN" sz="2000" b="1">
                <a:solidFill>
                  <a:srgbClr val="0000CC"/>
                </a:solidFill>
                <a:latin typeface="+mn-lt"/>
                <a:ea typeface="黑体" pitchFamily="2" charset="-122"/>
              </a:endParaRPr>
            </a:p>
          </p:txBody>
        </p:sp>
      </p:grpSp>
      <p:sp>
        <p:nvSpPr>
          <p:cNvPr id="607258" name="Text Box 26"/>
          <p:cNvSpPr txBox="1">
            <a:spLocks noChangeArrowheads="1"/>
          </p:cNvSpPr>
          <p:nvPr/>
        </p:nvSpPr>
        <p:spPr bwMode="auto">
          <a:xfrm>
            <a:off x="662120" y="1124744"/>
            <a:ext cx="8915400" cy="830997"/>
          </a:xfrm>
          <a:prstGeom prst="rect">
            <a:avLst/>
          </a:prstGeom>
          <a:solidFill>
            <a:srgbClr val="66FF66"/>
          </a:solidFill>
          <a:ln w="9525">
            <a:solidFill>
              <a:srgbClr val="333399"/>
            </a:solidFill>
            <a:miter lim="800000"/>
            <a:headEnd/>
            <a:tailEnd/>
          </a:ln>
          <a:effectLst/>
        </p:spPr>
        <p:txBody>
          <a:bodyPr>
            <a:spAutoFit/>
          </a:bodyPr>
          <a:lstStyle>
            <a:defPPr>
              <a:defRPr lang="en-US"/>
            </a:defPPr>
            <a:lvl1pPr>
              <a:defRPr sz="2400" b="1">
                <a:solidFill>
                  <a:srgbClr val="000066"/>
                </a:solidFill>
                <a:latin typeface="+mn-lt"/>
                <a:ea typeface="黑体" pitchFamily="2" charset="-122"/>
              </a:defRPr>
            </a:lvl1pPr>
          </a:lstStyle>
          <a:p>
            <a:r>
              <a:rPr lang="zh-CN" altLang="en-US" dirty="0"/>
              <a:t>主干网还可发出通知：“要到达网络 </a:t>
            </a:r>
            <a:r>
              <a:rPr lang="en-US" altLang="zh-CN" dirty="0"/>
              <a:t>N5</a:t>
            </a:r>
            <a:r>
              <a:rPr lang="zh-CN" altLang="en-US" dirty="0"/>
              <a:t>、</a:t>
            </a:r>
            <a:r>
              <a:rPr lang="en-US" altLang="zh-CN" dirty="0"/>
              <a:t>N6 </a:t>
            </a:r>
            <a:r>
              <a:rPr lang="zh-CN" altLang="en-US" dirty="0"/>
              <a:t>和 </a:t>
            </a:r>
            <a:r>
              <a:rPr lang="en-US" altLang="zh-CN" dirty="0"/>
              <a:t>N7 </a:t>
            </a:r>
            <a:r>
              <a:rPr lang="zh-CN" altLang="en-US" dirty="0"/>
              <a:t>可沿路径（</a:t>
            </a:r>
            <a:r>
              <a:rPr lang="en-US" altLang="zh-CN" dirty="0"/>
              <a:t>AS1, AS3</a:t>
            </a:r>
            <a:r>
              <a:rPr lang="zh-CN" altLang="en-US" dirty="0"/>
              <a:t>）。” </a:t>
            </a:r>
          </a:p>
        </p:txBody>
      </p:sp>
      <p:grpSp>
        <p:nvGrpSpPr>
          <p:cNvPr id="607260" name="Group 28"/>
          <p:cNvGrpSpPr>
            <a:grpSpLocks/>
          </p:cNvGrpSpPr>
          <p:nvPr/>
        </p:nvGrpSpPr>
        <p:grpSpPr bwMode="auto">
          <a:xfrm>
            <a:off x="1910690" y="3068216"/>
            <a:ext cx="1716352" cy="1966913"/>
            <a:chOff x="1111" y="2296"/>
            <a:chExt cx="998" cy="1239"/>
          </a:xfrm>
        </p:grpSpPr>
        <p:sp>
          <p:nvSpPr>
            <p:cNvPr id="607261" name="Line 29"/>
            <p:cNvSpPr>
              <a:spLocks noChangeShapeType="1"/>
            </p:cNvSpPr>
            <p:nvPr/>
          </p:nvSpPr>
          <p:spPr bwMode="auto">
            <a:xfrm rot="10800000" flipH="1">
              <a:off x="1156" y="2296"/>
              <a:ext cx="953" cy="408"/>
            </a:xfrm>
            <a:prstGeom prst="line">
              <a:avLst/>
            </a:prstGeom>
            <a:noFill/>
            <a:ln w="762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7262" name="Line 30"/>
            <p:cNvSpPr>
              <a:spLocks noChangeShapeType="1"/>
            </p:cNvSpPr>
            <p:nvPr/>
          </p:nvSpPr>
          <p:spPr bwMode="auto">
            <a:xfrm rot="10800000" flipH="1" flipV="1">
              <a:off x="1111" y="2976"/>
              <a:ext cx="843" cy="559"/>
            </a:xfrm>
            <a:prstGeom prst="line">
              <a:avLst/>
            </a:prstGeom>
            <a:noFill/>
            <a:ln w="762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Tree>
    <p:extLst>
      <p:ext uri="{BB962C8B-B14F-4D97-AF65-F5344CB8AC3E}">
        <p14:creationId xmlns:p14="http://schemas.microsoft.com/office/powerpoint/2010/main" val="42581799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mph" presetSubtype="0" repeatCount="3000" fill="hold" nodeType="clickEffect">
                                  <p:stCondLst>
                                    <p:cond delay="0"/>
                                  </p:stCondLst>
                                  <p:childTnLst>
                                    <p:anim calcmode="discrete" valueType="str">
                                      <p:cBhvr>
                                        <p:cTn id="6" dur="1000" fill="hold"/>
                                        <p:tgtEl>
                                          <p:spTgt spid="607255"/>
                                        </p:tgtEl>
                                        <p:attrNameLst>
                                          <p:attrName>style.visibility</p:attrName>
                                        </p:attrNameLst>
                                      </p:cBhvr>
                                      <p:tavLst>
                                        <p:tav tm="0">
                                          <p:val>
                                            <p:strVal val="hidden"/>
                                          </p:val>
                                        </p:tav>
                                        <p:tav tm="50000">
                                          <p:val>
                                            <p:strVal val="visible"/>
                                          </p:val>
                                        </p:tav>
                                      </p:tavLst>
                                    </p:anim>
                                  </p:childTnLst>
                                </p:cTn>
                              </p:par>
                            </p:childTnLst>
                          </p:cTn>
                        </p:par>
                        <p:par>
                          <p:cTn id="7" fill="hold" nodeType="afterGroup">
                            <p:stCondLst>
                              <p:cond delay="3000"/>
                            </p:stCondLst>
                            <p:childTnLst>
                              <p:par>
                                <p:cTn id="8" presetID="22" presetClass="entr" presetSubtype="8" fill="hold" nodeType="afterEffect">
                                  <p:stCondLst>
                                    <p:cond delay="0"/>
                                  </p:stCondLst>
                                  <p:childTnLst>
                                    <p:set>
                                      <p:cBhvr>
                                        <p:cTn id="9" dur="1" fill="hold">
                                          <p:stCondLst>
                                            <p:cond delay="0"/>
                                          </p:stCondLst>
                                        </p:cTn>
                                        <p:tgtEl>
                                          <p:spTgt spid="607260"/>
                                        </p:tgtEl>
                                        <p:attrNameLst>
                                          <p:attrName>style.visibility</p:attrName>
                                        </p:attrNameLst>
                                      </p:cBhvr>
                                      <p:to>
                                        <p:strVal val="visible"/>
                                      </p:to>
                                    </p:set>
                                    <p:animEffect transition="in" filter="wipe(left)">
                                      <p:cBhvr>
                                        <p:cTn id="10" dur="1000"/>
                                        <p:tgtEl>
                                          <p:spTgt spid="607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ChangeArrowheads="1"/>
          </p:cNvSpPr>
          <p:nvPr>
            <p:ph type="title"/>
          </p:nvPr>
        </p:nvSpPr>
        <p:spPr/>
        <p:txBody>
          <a:bodyPr/>
          <a:lstStyle/>
          <a:p>
            <a:pPr algn="ctr"/>
            <a:r>
              <a:rPr lang="en-US" altLang="zh-CN"/>
              <a:t>BGP </a:t>
            </a:r>
            <a:r>
              <a:rPr lang="zh-CN" altLang="en-US"/>
              <a:t>协议的特点</a:t>
            </a:r>
          </a:p>
        </p:txBody>
      </p:sp>
      <p:sp>
        <p:nvSpPr>
          <p:cNvPr id="608259" name="Rectangle 3"/>
          <p:cNvSpPr>
            <a:spLocks noGrp="1" noChangeArrowheads="1"/>
          </p:cNvSpPr>
          <p:nvPr>
            <p:ph idx="1"/>
          </p:nvPr>
        </p:nvSpPr>
        <p:spPr/>
        <p:txBody>
          <a:bodyPr/>
          <a:lstStyle/>
          <a:p>
            <a:pPr>
              <a:spcBef>
                <a:spcPts val="1200"/>
              </a:spcBef>
            </a:pPr>
            <a:r>
              <a:rPr lang="en-US" altLang="zh-CN" dirty="0"/>
              <a:t>BGP </a:t>
            </a:r>
            <a:r>
              <a:rPr lang="zh-CN" altLang="en-US" dirty="0"/>
              <a:t>协议交换路由信息的结点数量级是</a:t>
            </a:r>
            <a:r>
              <a:rPr lang="zh-CN" altLang="en-US" dirty="0">
                <a:solidFill>
                  <a:srgbClr val="FF0000"/>
                </a:solidFill>
              </a:rPr>
              <a:t>自治系统数的量级，</a:t>
            </a:r>
            <a:r>
              <a:rPr lang="zh-CN" altLang="en-US" dirty="0"/>
              <a:t>这要比这些自治系统中的网络数少很多。</a:t>
            </a:r>
          </a:p>
          <a:p>
            <a:pPr>
              <a:spcBef>
                <a:spcPts val="1200"/>
              </a:spcBef>
            </a:pPr>
            <a:r>
              <a:rPr lang="zh-CN" altLang="en-US" dirty="0"/>
              <a:t>每一个自治系统中 </a:t>
            </a:r>
            <a:r>
              <a:rPr lang="en-US" altLang="zh-CN" dirty="0"/>
              <a:t>BGP </a:t>
            </a:r>
            <a:r>
              <a:rPr lang="zh-CN" altLang="en-US" dirty="0"/>
              <a:t>发言人（或边界路由器）的数目是很少的。这样就使得自治系统之间的路由选择不致过分复杂。  </a:t>
            </a:r>
          </a:p>
        </p:txBody>
      </p:sp>
    </p:spTree>
    <p:extLst>
      <p:ext uri="{BB962C8B-B14F-4D97-AF65-F5344CB8AC3E}">
        <p14:creationId xmlns:p14="http://schemas.microsoft.com/office/powerpoint/2010/main" val="41377119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825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ChangeArrowheads="1"/>
          </p:cNvSpPr>
          <p:nvPr>
            <p:ph type="title"/>
          </p:nvPr>
        </p:nvSpPr>
        <p:spPr/>
        <p:txBody>
          <a:bodyPr/>
          <a:lstStyle/>
          <a:p>
            <a:pPr algn="ctr"/>
            <a:r>
              <a:rPr lang="en-US" altLang="zh-CN"/>
              <a:t>BGP </a:t>
            </a:r>
            <a:r>
              <a:rPr lang="zh-CN" altLang="en-US"/>
              <a:t>协议的特点</a:t>
            </a:r>
          </a:p>
        </p:txBody>
      </p:sp>
      <p:sp>
        <p:nvSpPr>
          <p:cNvPr id="609283" name="Rectangle 3"/>
          <p:cNvSpPr>
            <a:spLocks noGrp="1" noChangeArrowheads="1"/>
          </p:cNvSpPr>
          <p:nvPr>
            <p:ph idx="1"/>
          </p:nvPr>
        </p:nvSpPr>
        <p:spPr/>
        <p:txBody>
          <a:bodyPr/>
          <a:lstStyle/>
          <a:p>
            <a:pPr>
              <a:spcBef>
                <a:spcPts val="1200"/>
              </a:spcBef>
            </a:pPr>
            <a:r>
              <a:rPr lang="en-US" altLang="zh-CN" dirty="0">
                <a:solidFill>
                  <a:srgbClr val="FF0000"/>
                </a:solidFill>
              </a:rPr>
              <a:t>BGP </a:t>
            </a:r>
            <a:r>
              <a:rPr lang="zh-CN" altLang="en-US" dirty="0">
                <a:solidFill>
                  <a:srgbClr val="FF0000"/>
                </a:solidFill>
              </a:rPr>
              <a:t>支持 </a:t>
            </a:r>
            <a:r>
              <a:rPr lang="en-US" altLang="zh-CN" dirty="0">
                <a:solidFill>
                  <a:srgbClr val="FF0000"/>
                </a:solidFill>
              </a:rPr>
              <a:t>CIDR</a:t>
            </a:r>
            <a:r>
              <a:rPr lang="zh-CN" altLang="en-US" dirty="0">
                <a:solidFill>
                  <a:srgbClr val="FF0000"/>
                </a:solidFill>
              </a:rPr>
              <a:t>，</a:t>
            </a:r>
            <a:r>
              <a:rPr lang="zh-CN" altLang="en-US" dirty="0"/>
              <a:t>因此 </a:t>
            </a:r>
            <a:r>
              <a:rPr lang="en-US" altLang="zh-CN" dirty="0"/>
              <a:t>BGP </a:t>
            </a:r>
            <a:r>
              <a:rPr lang="zh-CN" altLang="en-US" dirty="0"/>
              <a:t>的路由表也就应当包括目的网络前缀、下一跳路由器，以及到达该目的网络所要经过的各个自治系统序列。</a:t>
            </a:r>
          </a:p>
          <a:p>
            <a:pPr>
              <a:spcBef>
                <a:spcPts val="1200"/>
              </a:spcBef>
            </a:pPr>
            <a:r>
              <a:rPr lang="zh-CN" altLang="en-US" dirty="0"/>
              <a:t>在</a:t>
            </a:r>
            <a:r>
              <a:rPr lang="en-US" altLang="zh-CN" dirty="0"/>
              <a:t>BGP </a:t>
            </a:r>
            <a:r>
              <a:rPr lang="zh-CN" altLang="en-US" dirty="0"/>
              <a:t>刚刚运行时，</a:t>
            </a:r>
            <a:r>
              <a:rPr lang="en-US" altLang="zh-CN" dirty="0"/>
              <a:t>BGP </a:t>
            </a:r>
            <a:r>
              <a:rPr lang="zh-CN" altLang="en-US" dirty="0"/>
              <a:t>的邻站是交换整个的 </a:t>
            </a:r>
            <a:r>
              <a:rPr lang="en-US" altLang="zh-CN" dirty="0"/>
              <a:t>BGP </a:t>
            </a:r>
            <a:r>
              <a:rPr lang="zh-CN" altLang="en-US" dirty="0"/>
              <a:t>路由表。但以后只需要在发生变化时</a:t>
            </a:r>
            <a:r>
              <a:rPr lang="zh-CN" altLang="en-US" dirty="0">
                <a:solidFill>
                  <a:srgbClr val="FF0000"/>
                </a:solidFill>
              </a:rPr>
              <a:t>更新有变化的部分。这样做对节省网络带宽和减少路由器的处理开销都有好处。</a:t>
            </a:r>
            <a:r>
              <a:rPr lang="zh-CN" altLang="en-US" dirty="0"/>
              <a:t> </a:t>
            </a:r>
          </a:p>
        </p:txBody>
      </p:sp>
    </p:spTree>
    <p:extLst>
      <p:ext uri="{BB962C8B-B14F-4D97-AF65-F5344CB8AC3E}">
        <p14:creationId xmlns:p14="http://schemas.microsoft.com/office/powerpoint/2010/main" val="42791169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928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Grp="1" noChangeArrowheads="1"/>
          </p:cNvSpPr>
          <p:nvPr>
            <p:ph type="title"/>
          </p:nvPr>
        </p:nvSpPr>
        <p:spPr/>
        <p:txBody>
          <a:bodyPr/>
          <a:lstStyle/>
          <a:p>
            <a:pPr algn="ctr"/>
            <a:r>
              <a:rPr lang="en-US" altLang="zh-CN" dirty="0"/>
              <a:t>BGP-4 </a:t>
            </a:r>
            <a:r>
              <a:rPr lang="zh-CN" altLang="en-US" dirty="0"/>
              <a:t>共使用</a:t>
            </a:r>
            <a:r>
              <a:rPr lang="zh-CN" altLang="en-US" dirty="0">
                <a:solidFill>
                  <a:srgbClr val="FF0000"/>
                </a:solidFill>
              </a:rPr>
              <a:t>四种报文 </a:t>
            </a:r>
          </a:p>
        </p:txBody>
      </p:sp>
      <p:sp>
        <p:nvSpPr>
          <p:cNvPr id="6103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dirty="0"/>
              <a:t>(1) </a:t>
            </a:r>
            <a:r>
              <a:rPr lang="zh-CN" altLang="en-US" dirty="0">
                <a:solidFill>
                  <a:srgbClr val="FF0000"/>
                </a:solidFill>
              </a:rPr>
              <a:t>打开 </a:t>
            </a:r>
            <a:r>
              <a:rPr lang="en-US" altLang="zh-CN" dirty="0"/>
              <a:t>(OPEN) </a:t>
            </a:r>
            <a:r>
              <a:rPr lang="zh-CN" altLang="en-US" dirty="0"/>
              <a:t>报文，用来与相邻的另一个</a:t>
            </a:r>
            <a:r>
              <a:rPr lang="en-US" altLang="zh-CN" dirty="0"/>
              <a:t>BGP</a:t>
            </a:r>
            <a:r>
              <a:rPr lang="zh-CN" altLang="en-US" dirty="0"/>
              <a:t>发言人建立关系。</a:t>
            </a:r>
          </a:p>
          <a:p>
            <a:r>
              <a:rPr lang="en-US" altLang="zh-CN" dirty="0"/>
              <a:t>(2) </a:t>
            </a:r>
            <a:r>
              <a:rPr lang="zh-CN" altLang="en-US" dirty="0">
                <a:solidFill>
                  <a:srgbClr val="FF0000"/>
                </a:solidFill>
              </a:rPr>
              <a:t>更新</a:t>
            </a:r>
            <a:r>
              <a:rPr lang="zh-CN" altLang="en-US" dirty="0"/>
              <a:t> </a:t>
            </a:r>
            <a:r>
              <a:rPr lang="en-US" altLang="zh-CN" dirty="0"/>
              <a:t>(UPDATE) </a:t>
            </a:r>
            <a:r>
              <a:rPr lang="zh-CN" altLang="en-US" dirty="0"/>
              <a:t>报文，用来发送某一路由的信息，以及列出要撤消的多条路由。</a:t>
            </a:r>
          </a:p>
          <a:p>
            <a:r>
              <a:rPr lang="en-US" altLang="zh-CN" dirty="0"/>
              <a:t>(3) </a:t>
            </a:r>
            <a:r>
              <a:rPr lang="zh-CN" altLang="en-US" dirty="0">
                <a:solidFill>
                  <a:srgbClr val="FF0000"/>
                </a:solidFill>
              </a:rPr>
              <a:t>保活</a:t>
            </a:r>
            <a:r>
              <a:rPr lang="zh-CN" altLang="en-US" dirty="0"/>
              <a:t> </a:t>
            </a:r>
            <a:r>
              <a:rPr lang="en-US" altLang="zh-CN" dirty="0"/>
              <a:t>(KEEPALIVE) </a:t>
            </a:r>
            <a:r>
              <a:rPr lang="zh-CN" altLang="en-US" dirty="0"/>
              <a:t>报文，用来确认打开报文和周期性地证实邻站关系。</a:t>
            </a:r>
          </a:p>
          <a:p>
            <a:r>
              <a:rPr lang="en-US" altLang="zh-CN" dirty="0"/>
              <a:t>(4) </a:t>
            </a:r>
            <a:r>
              <a:rPr lang="zh-CN" altLang="en-US" dirty="0">
                <a:solidFill>
                  <a:srgbClr val="FF0000"/>
                </a:solidFill>
              </a:rPr>
              <a:t>通知</a:t>
            </a:r>
            <a:r>
              <a:rPr lang="zh-CN" altLang="en-US" dirty="0"/>
              <a:t> </a:t>
            </a:r>
            <a:r>
              <a:rPr lang="en-US" altLang="zh-CN" dirty="0"/>
              <a:t>(NOTIFICATION) </a:t>
            </a:r>
            <a:r>
              <a:rPr lang="zh-CN" altLang="en-US" dirty="0"/>
              <a:t>报文，用来发送检测到的差错。</a:t>
            </a:r>
          </a:p>
        </p:txBody>
      </p:sp>
    </p:spTree>
    <p:extLst>
      <p:ext uri="{BB962C8B-B14F-4D97-AF65-F5344CB8AC3E}">
        <p14:creationId xmlns:p14="http://schemas.microsoft.com/office/powerpoint/2010/main" val="13797508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406" name="Rectangle 78"/>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en-US" altLang="zh-CN" dirty="0"/>
              <a:t>BGP </a:t>
            </a:r>
            <a:r>
              <a:rPr lang="zh-CN" altLang="en-US" dirty="0"/>
              <a:t>报文具有</a:t>
            </a:r>
            <a:r>
              <a:rPr lang="zh-CN" altLang="en-US" dirty="0">
                <a:solidFill>
                  <a:srgbClr val="FF0000"/>
                </a:solidFill>
              </a:rPr>
              <a:t>通用首部</a:t>
            </a:r>
          </a:p>
        </p:txBody>
      </p:sp>
      <p:sp>
        <p:nvSpPr>
          <p:cNvPr id="611369" name="Rectangle 41"/>
          <p:cNvSpPr>
            <a:spLocks noChangeArrowheads="1"/>
          </p:cNvSpPr>
          <p:nvPr/>
        </p:nvSpPr>
        <p:spPr bwMode="auto">
          <a:xfrm>
            <a:off x="3288762" y="2831430"/>
            <a:ext cx="2332038" cy="465138"/>
          </a:xfrm>
          <a:prstGeom prst="rect">
            <a:avLst/>
          </a:prstGeom>
          <a:solidFill>
            <a:srgbClr val="FFFF66"/>
          </a:solidFill>
          <a:ln>
            <a:noFill/>
          </a:ln>
          <a:effectLst/>
        </p:spPr>
        <p:txBody>
          <a:bodyPr wrap="none" anchor="ctr"/>
          <a:lstStyle/>
          <a:p>
            <a:endParaRPr lang="zh-CN" altLang="en-US" b="1">
              <a:solidFill>
                <a:srgbClr val="0000CC"/>
              </a:solidFill>
              <a:latin typeface="+mn-lt"/>
              <a:ea typeface="黑体" pitchFamily="2" charset="-122"/>
            </a:endParaRPr>
          </a:p>
        </p:txBody>
      </p:sp>
      <p:sp>
        <p:nvSpPr>
          <p:cNvPr id="611370" name="Rectangle 42"/>
          <p:cNvSpPr>
            <a:spLocks noChangeArrowheads="1"/>
          </p:cNvSpPr>
          <p:nvPr/>
        </p:nvSpPr>
        <p:spPr bwMode="auto">
          <a:xfrm>
            <a:off x="3223410" y="2853655"/>
            <a:ext cx="235340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BGP </a:t>
            </a:r>
            <a:r>
              <a:rPr kumimoji="1" lang="zh-CN" altLang="en-US" sz="2000" b="1">
                <a:solidFill>
                  <a:srgbClr val="0000CC"/>
                </a:solidFill>
                <a:latin typeface="+mn-lt"/>
                <a:ea typeface="黑体" pitchFamily="2" charset="-122"/>
              </a:rPr>
              <a:t>报文通用首部</a:t>
            </a:r>
          </a:p>
        </p:txBody>
      </p:sp>
      <p:sp>
        <p:nvSpPr>
          <p:cNvPr id="611365" name="AutoShape 37"/>
          <p:cNvSpPr>
            <a:spLocks noChangeArrowheads="1"/>
          </p:cNvSpPr>
          <p:nvPr/>
        </p:nvSpPr>
        <p:spPr bwMode="auto">
          <a:xfrm rot="5400000">
            <a:off x="547679" y="4699390"/>
            <a:ext cx="295275" cy="632883"/>
          </a:xfrm>
          <a:prstGeom prst="downArrow">
            <a:avLst>
              <a:gd name="adj1" fmla="val 50000"/>
              <a:gd name="adj2" fmla="val 49462"/>
            </a:avLst>
          </a:prstGeom>
          <a:solidFill>
            <a:srgbClr val="C00000"/>
          </a:solidFill>
          <a:ln w="9525">
            <a:solidFill>
              <a:srgbClr val="C00000"/>
            </a:solidFill>
            <a:miter lim="800000"/>
            <a:headEnd/>
            <a:tailEnd/>
          </a:ln>
          <a:effectLst/>
        </p:spPr>
        <p:txBody>
          <a:bodyPr vert="eaVert" wrap="none" anchor="ctr"/>
          <a:lstStyle/>
          <a:p>
            <a:endParaRPr lang="zh-CN" altLang="en-US" b="1">
              <a:solidFill>
                <a:srgbClr val="0000CC"/>
              </a:solidFill>
              <a:latin typeface="+mn-lt"/>
              <a:ea typeface="黑体" pitchFamily="2" charset="-122"/>
            </a:endParaRPr>
          </a:p>
        </p:txBody>
      </p:sp>
      <p:sp>
        <p:nvSpPr>
          <p:cNvPr id="611366" name="Freeform 38"/>
          <p:cNvSpPr>
            <a:spLocks/>
          </p:cNvSpPr>
          <p:nvPr/>
        </p:nvSpPr>
        <p:spPr bwMode="auto">
          <a:xfrm>
            <a:off x="2277525" y="2215481"/>
            <a:ext cx="4607321" cy="588963"/>
          </a:xfrm>
          <a:custGeom>
            <a:avLst/>
            <a:gdLst>
              <a:gd name="T0" fmla="*/ 45 w 2313"/>
              <a:gd name="T1" fmla="*/ 0 h 272"/>
              <a:gd name="T2" fmla="*/ 2313 w 2313"/>
              <a:gd name="T3" fmla="*/ 0 h 272"/>
              <a:gd name="T4" fmla="*/ 1723 w 2313"/>
              <a:gd name="T5" fmla="*/ 272 h 272"/>
              <a:gd name="T6" fmla="*/ 499 w 2313"/>
              <a:gd name="T7" fmla="*/ 272 h 272"/>
              <a:gd name="T8" fmla="*/ 0 w 2313"/>
              <a:gd name="T9" fmla="*/ 0 h 272"/>
            </a:gdLst>
            <a:ahLst/>
            <a:cxnLst>
              <a:cxn ang="0">
                <a:pos x="T0" y="T1"/>
              </a:cxn>
              <a:cxn ang="0">
                <a:pos x="T2" y="T3"/>
              </a:cxn>
              <a:cxn ang="0">
                <a:pos x="T4" y="T5"/>
              </a:cxn>
              <a:cxn ang="0">
                <a:pos x="T6" y="T7"/>
              </a:cxn>
              <a:cxn ang="0">
                <a:pos x="T8" y="T9"/>
              </a:cxn>
            </a:cxnLst>
            <a:rect l="0" t="0" r="r" b="b"/>
            <a:pathLst>
              <a:path w="2313" h="272">
                <a:moveTo>
                  <a:pt x="45" y="0"/>
                </a:moveTo>
                <a:lnTo>
                  <a:pt x="2313" y="0"/>
                </a:lnTo>
                <a:lnTo>
                  <a:pt x="1723" y="272"/>
                </a:lnTo>
                <a:lnTo>
                  <a:pt x="499" y="272"/>
                </a:lnTo>
                <a:lnTo>
                  <a:pt x="0" y="0"/>
                </a:lnTo>
              </a:path>
            </a:pathLst>
          </a:custGeom>
          <a:gradFill rotWithShape="1">
            <a:gsLst>
              <a:gs pos="0">
                <a:srgbClr val="FFFF99">
                  <a:gamma/>
                  <a:shade val="69804"/>
                  <a:invGamma/>
                </a:srgbClr>
              </a:gs>
              <a:gs pos="100000">
                <a:srgbClr val="FFFF66"/>
              </a:gs>
            </a:gsLst>
            <a:lin ang="5400000" scaled="1"/>
          </a:gradFill>
          <a:ln>
            <a:noFill/>
          </a:ln>
          <a:effectLst/>
        </p:spPr>
        <p:txBody>
          <a:bodyPr/>
          <a:lstStyle/>
          <a:p>
            <a:endParaRPr lang="zh-CN" altLang="en-US" b="1">
              <a:solidFill>
                <a:srgbClr val="0000CC"/>
              </a:solidFill>
              <a:latin typeface="+mn-lt"/>
              <a:ea typeface="黑体" pitchFamily="2" charset="-122"/>
            </a:endParaRPr>
          </a:p>
        </p:txBody>
      </p:sp>
      <p:sp>
        <p:nvSpPr>
          <p:cNvPr id="611367" name="Rectangle 39"/>
          <p:cNvSpPr>
            <a:spLocks noChangeArrowheads="1"/>
          </p:cNvSpPr>
          <p:nvPr/>
        </p:nvSpPr>
        <p:spPr bwMode="auto">
          <a:xfrm>
            <a:off x="1429668" y="1340768"/>
            <a:ext cx="486671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字节               </a:t>
            </a:r>
            <a:r>
              <a:rPr kumimoji="1" lang="en-US" altLang="zh-CN" sz="2000" b="1">
                <a:solidFill>
                  <a:srgbClr val="0000CC"/>
                </a:solidFill>
                <a:latin typeface="+mn-lt"/>
                <a:ea typeface="黑体" pitchFamily="2" charset="-122"/>
              </a:rPr>
              <a:t>16                       2             1</a:t>
            </a:r>
          </a:p>
        </p:txBody>
      </p:sp>
      <p:sp>
        <p:nvSpPr>
          <p:cNvPr id="611368" name="Rectangle 40"/>
          <p:cNvSpPr>
            <a:spLocks noChangeArrowheads="1"/>
          </p:cNvSpPr>
          <p:nvPr/>
        </p:nvSpPr>
        <p:spPr bwMode="auto">
          <a:xfrm>
            <a:off x="3271565" y="2807618"/>
            <a:ext cx="6505971" cy="488950"/>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bg1"/>
                </a:solidFill>
              </a14:hiddenFill>
            </a:ext>
          </a:extLst>
        </p:spPr>
        <p:txBody>
          <a:bodyPr wrap="none" anchor="ctr"/>
          <a:lstStyle/>
          <a:p>
            <a:endParaRPr lang="zh-CN" altLang="en-US" b="1">
              <a:solidFill>
                <a:srgbClr val="0000CC"/>
              </a:solidFill>
              <a:latin typeface="+mn-lt"/>
              <a:ea typeface="黑体" pitchFamily="2" charset="-122"/>
            </a:endParaRPr>
          </a:p>
        </p:txBody>
      </p:sp>
      <p:sp>
        <p:nvSpPr>
          <p:cNvPr id="611371" name="Rectangle 43"/>
          <p:cNvSpPr>
            <a:spLocks noChangeArrowheads="1"/>
          </p:cNvSpPr>
          <p:nvPr/>
        </p:nvSpPr>
        <p:spPr bwMode="auto">
          <a:xfrm>
            <a:off x="6377508" y="2853655"/>
            <a:ext cx="235340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BGP </a:t>
            </a:r>
            <a:r>
              <a:rPr kumimoji="1" lang="zh-CN" altLang="en-US" sz="2000" b="1">
                <a:solidFill>
                  <a:srgbClr val="0000CC"/>
                </a:solidFill>
                <a:latin typeface="+mn-lt"/>
                <a:ea typeface="黑体" pitchFamily="2" charset="-122"/>
              </a:rPr>
              <a:t>报文主体部分</a:t>
            </a:r>
          </a:p>
        </p:txBody>
      </p:sp>
      <p:sp>
        <p:nvSpPr>
          <p:cNvPr id="611372" name="Line 44"/>
          <p:cNvSpPr>
            <a:spLocks noChangeShapeType="1"/>
          </p:cNvSpPr>
          <p:nvPr/>
        </p:nvSpPr>
        <p:spPr bwMode="auto">
          <a:xfrm>
            <a:off x="5620800" y="2804444"/>
            <a:ext cx="0" cy="492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11373" name="Rectangle 45"/>
          <p:cNvSpPr>
            <a:spLocks noChangeArrowheads="1"/>
          </p:cNvSpPr>
          <p:nvPr/>
        </p:nvSpPr>
        <p:spPr bwMode="auto">
          <a:xfrm>
            <a:off x="2277525" y="1723355"/>
            <a:ext cx="4607321" cy="490538"/>
          </a:xfrm>
          <a:prstGeom prst="rect">
            <a:avLst/>
          </a:prstGeom>
          <a:solidFill>
            <a:srgbClr val="FFFF66"/>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611374" name="Rectangle 46"/>
          <p:cNvSpPr>
            <a:spLocks noChangeArrowheads="1"/>
          </p:cNvSpPr>
          <p:nvPr/>
        </p:nvSpPr>
        <p:spPr bwMode="auto">
          <a:xfrm>
            <a:off x="6073105" y="1740818"/>
            <a:ext cx="76944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类 型</a:t>
            </a:r>
          </a:p>
        </p:txBody>
      </p:sp>
      <p:sp>
        <p:nvSpPr>
          <p:cNvPr id="611375" name="Rectangle 47"/>
          <p:cNvSpPr>
            <a:spLocks noChangeArrowheads="1"/>
          </p:cNvSpPr>
          <p:nvPr/>
        </p:nvSpPr>
        <p:spPr bwMode="auto">
          <a:xfrm>
            <a:off x="4896768" y="1740818"/>
            <a:ext cx="83997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长  度</a:t>
            </a:r>
          </a:p>
        </p:txBody>
      </p:sp>
      <p:sp>
        <p:nvSpPr>
          <p:cNvPr id="611376" name="Line 48"/>
          <p:cNvSpPr>
            <a:spLocks noChangeShapeType="1"/>
          </p:cNvSpPr>
          <p:nvPr/>
        </p:nvSpPr>
        <p:spPr bwMode="auto">
          <a:xfrm>
            <a:off x="6073105" y="1723356"/>
            <a:ext cx="0" cy="492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11377" name="Line 49"/>
          <p:cNvSpPr>
            <a:spLocks noChangeShapeType="1"/>
          </p:cNvSpPr>
          <p:nvPr/>
        </p:nvSpPr>
        <p:spPr bwMode="auto">
          <a:xfrm>
            <a:off x="4626760" y="1723356"/>
            <a:ext cx="0" cy="492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11378" name="Rectangle 50"/>
          <p:cNvSpPr>
            <a:spLocks noChangeArrowheads="1"/>
          </p:cNvSpPr>
          <p:nvPr/>
        </p:nvSpPr>
        <p:spPr bwMode="auto">
          <a:xfrm>
            <a:off x="2819260" y="1740818"/>
            <a:ext cx="126316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标        记</a:t>
            </a:r>
          </a:p>
        </p:txBody>
      </p:sp>
      <p:grpSp>
        <p:nvGrpSpPr>
          <p:cNvPr id="611379" name="Group 51"/>
          <p:cNvGrpSpPr>
            <a:grpSpLocks/>
          </p:cNvGrpSpPr>
          <p:nvPr/>
        </p:nvGrpSpPr>
        <p:grpSpPr bwMode="auto">
          <a:xfrm rot="5400000">
            <a:off x="3302786" y="1674408"/>
            <a:ext cx="192087" cy="96308"/>
            <a:chOff x="1008" y="2046"/>
            <a:chExt cx="102" cy="60"/>
          </a:xfrm>
        </p:grpSpPr>
        <p:sp>
          <p:nvSpPr>
            <p:cNvPr id="611380" name="Rectangle 52"/>
            <p:cNvSpPr>
              <a:spLocks noChangeArrowheads="1"/>
            </p:cNvSpPr>
            <p:nvPr/>
          </p:nvSpPr>
          <p:spPr bwMode="auto">
            <a:xfrm>
              <a:off x="1008" y="2052"/>
              <a:ext cx="102" cy="5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611381" name="Group 53"/>
            <p:cNvGrpSpPr>
              <a:grpSpLocks/>
            </p:cNvGrpSpPr>
            <p:nvPr/>
          </p:nvGrpSpPr>
          <p:grpSpPr bwMode="auto">
            <a:xfrm>
              <a:off x="1026" y="2046"/>
              <a:ext cx="72" cy="48"/>
              <a:chOff x="1440" y="2016"/>
              <a:chExt cx="72" cy="48"/>
            </a:xfrm>
          </p:grpSpPr>
          <p:sp>
            <p:nvSpPr>
              <p:cNvPr id="611382" name="Line 54"/>
              <p:cNvSpPr>
                <a:spLocks noChangeShapeType="1"/>
              </p:cNvSpPr>
              <p:nvPr/>
            </p:nvSpPr>
            <p:spPr bwMode="auto">
              <a:xfrm>
                <a:off x="1440" y="2016"/>
                <a:ext cx="7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11383" name="Line 55"/>
              <p:cNvSpPr>
                <a:spLocks noChangeShapeType="1"/>
              </p:cNvSpPr>
              <p:nvPr/>
            </p:nvSpPr>
            <p:spPr bwMode="auto">
              <a:xfrm>
                <a:off x="1440" y="2064"/>
                <a:ext cx="7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grpSp>
        <p:nvGrpSpPr>
          <p:cNvPr id="611384" name="Group 56"/>
          <p:cNvGrpSpPr>
            <a:grpSpLocks/>
          </p:cNvGrpSpPr>
          <p:nvPr/>
        </p:nvGrpSpPr>
        <p:grpSpPr bwMode="auto">
          <a:xfrm rot="5400000">
            <a:off x="3313104" y="2166533"/>
            <a:ext cx="192087" cy="96308"/>
            <a:chOff x="1008" y="2046"/>
            <a:chExt cx="102" cy="60"/>
          </a:xfrm>
        </p:grpSpPr>
        <p:sp>
          <p:nvSpPr>
            <p:cNvPr id="611385" name="Rectangle 57"/>
            <p:cNvSpPr>
              <a:spLocks noChangeArrowheads="1"/>
            </p:cNvSpPr>
            <p:nvPr/>
          </p:nvSpPr>
          <p:spPr bwMode="auto">
            <a:xfrm>
              <a:off x="1008" y="2052"/>
              <a:ext cx="102" cy="5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611386" name="Group 58"/>
            <p:cNvGrpSpPr>
              <a:grpSpLocks/>
            </p:cNvGrpSpPr>
            <p:nvPr/>
          </p:nvGrpSpPr>
          <p:grpSpPr bwMode="auto">
            <a:xfrm>
              <a:off x="1026" y="2046"/>
              <a:ext cx="72" cy="48"/>
              <a:chOff x="1440" y="2016"/>
              <a:chExt cx="72" cy="48"/>
            </a:xfrm>
          </p:grpSpPr>
          <p:sp>
            <p:nvSpPr>
              <p:cNvPr id="611387" name="Line 59"/>
              <p:cNvSpPr>
                <a:spLocks noChangeShapeType="1"/>
              </p:cNvSpPr>
              <p:nvPr/>
            </p:nvSpPr>
            <p:spPr bwMode="auto">
              <a:xfrm>
                <a:off x="1440" y="2016"/>
                <a:ext cx="7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11388" name="Line 60"/>
              <p:cNvSpPr>
                <a:spLocks noChangeShapeType="1"/>
              </p:cNvSpPr>
              <p:nvPr/>
            </p:nvSpPr>
            <p:spPr bwMode="auto">
              <a:xfrm>
                <a:off x="1440" y="2064"/>
                <a:ext cx="7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sp>
        <p:nvSpPr>
          <p:cNvPr id="611391" name="Rectangle 63"/>
          <p:cNvSpPr>
            <a:spLocks noChangeArrowheads="1"/>
          </p:cNvSpPr>
          <p:nvPr/>
        </p:nvSpPr>
        <p:spPr bwMode="auto">
          <a:xfrm>
            <a:off x="2095227" y="3788694"/>
            <a:ext cx="7682309" cy="490537"/>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611392" name="Line 64"/>
          <p:cNvSpPr>
            <a:spLocks noChangeShapeType="1"/>
          </p:cNvSpPr>
          <p:nvPr/>
        </p:nvSpPr>
        <p:spPr bwMode="auto">
          <a:xfrm>
            <a:off x="3271565" y="3787106"/>
            <a:ext cx="0" cy="492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11393" name="Rectangle 65"/>
          <p:cNvSpPr>
            <a:spLocks noChangeArrowheads="1"/>
          </p:cNvSpPr>
          <p:nvPr/>
        </p:nvSpPr>
        <p:spPr bwMode="auto">
          <a:xfrm>
            <a:off x="2083341" y="3861718"/>
            <a:ext cx="121347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CC"/>
                </a:solidFill>
                <a:latin typeface="+mn-lt"/>
                <a:ea typeface="黑体" pitchFamily="2" charset="-122"/>
              </a:rPr>
              <a:t>TCP</a:t>
            </a:r>
            <a:r>
              <a:rPr kumimoji="1" lang="zh-CN" altLang="en-US" sz="2000" b="1" dirty="0">
                <a:solidFill>
                  <a:srgbClr val="0000CC"/>
                </a:solidFill>
                <a:latin typeface="+mn-lt"/>
                <a:ea typeface="黑体" pitchFamily="2" charset="-122"/>
              </a:rPr>
              <a:t>首部</a:t>
            </a:r>
          </a:p>
        </p:txBody>
      </p:sp>
      <p:sp>
        <p:nvSpPr>
          <p:cNvPr id="611394" name="AutoShape 66"/>
          <p:cNvSpPr>
            <a:spLocks noChangeArrowheads="1"/>
          </p:cNvSpPr>
          <p:nvPr/>
        </p:nvSpPr>
        <p:spPr bwMode="auto">
          <a:xfrm>
            <a:off x="6162534" y="3198144"/>
            <a:ext cx="270008" cy="688975"/>
          </a:xfrm>
          <a:prstGeom prst="downArrow">
            <a:avLst>
              <a:gd name="adj1" fmla="val 50000"/>
              <a:gd name="adj2" fmla="val 6910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latin typeface="+mn-lt"/>
              <a:ea typeface="黑体" pitchFamily="2" charset="-122"/>
            </a:endParaRPr>
          </a:p>
        </p:txBody>
      </p:sp>
      <p:sp>
        <p:nvSpPr>
          <p:cNvPr id="611395" name="Rectangle 67"/>
          <p:cNvSpPr>
            <a:spLocks noChangeArrowheads="1"/>
          </p:cNvSpPr>
          <p:nvPr/>
        </p:nvSpPr>
        <p:spPr bwMode="auto">
          <a:xfrm>
            <a:off x="920609" y="4772944"/>
            <a:ext cx="8856927" cy="490537"/>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611396" name="Rectangle 68"/>
          <p:cNvSpPr>
            <a:spLocks noChangeArrowheads="1"/>
          </p:cNvSpPr>
          <p:nvPr/>
        </p:nvSpPr>
        <p:spPr bwMode="auto">
          <a:xfrm>
            <a:off x="979082" y="4807868"/>
            <a:ext cx="100688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IP </a:t>
            </a:r>
            <a:r>
              <a:rPr kumimoji="1" lang="zh-CN" altLang="en-US" sz="2000" b="1">
                <a:solidFill>
                  <a:srgbClr val="0000CC"/>
                </a:solidFill>
                <a:latin typeface="+mn-lt"/>
                <a:ea typeface="黑体" pitchFamily="2" charset="-122"/>
              </a:rPr>
              <a:t>首部</a:t>
            </a:r>
          </a:p>
        </p:txBody>
      </p:sp>
      <p:sp>
        <p:nvSpPr>
          <p:cNvPr id="611397" name="Line 69"/>
          <p:cNvSpPr>
            <a:spLocks noChangeShapeType="1"/>
          </p:cNvSpPr>
          <p:nvPr/>
        </p:nvSpPr>
        <p:spPr bwMode="auto">
          <a:xfrm>
            <a:off x="2095227" y="4771356"/>
            <a:ext cx="0" cy="492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11398" name="AutoShape 70"/>
          <p:cNvSpPr>
            <a:spLocks noChangeArrowheads="1"/>
          </p:cNvSpPr>
          <p:nvPr/>
        </p:nvSpPr>
        <p:spPr bwMode="auto">
          <a:xfrm>
            <a:off x="5801378" y="4182394"/>
            <a:ext cx="271727" cy="688975"/>
          </a:xfrm>
          <a:prstGeom prst="downArrow">
            <a:avLst>
              <a:gd name="adj1" fmla="val 50000"/>
              <a:gd name="adj2" fmla="val 68671"/>
            </a:avLst>
          </a:prstGeom>
          <a:solidFill>
            <a:srgbClr val="9933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latin typeface="+mn-lt"/>
              <a:ea typeface="黑体" pitchFamily="2" charset="-122"/>
            </a:endParaRPr>
          </a:p>
        </p:txBody>
      </p:sp>
      <p:sp>
        <p:nvSpPr>
          <p:cNvPr id="611399" name="Rectangle 71"/>
          <p:cNvSpPr>
            <a:spLocks noChangeArrowheads="1"/>
          </p:cNvSpPr>
          <p:nvPr/>
        </p:nvSpPr>
        <p:spPr bwMode="auto">
          <a:xfrm>
            <a:off x="5679273" y="3823618"/>
            <a:ext cx="132106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BGP </a:t>
            </a:r>
            <a:r>
              <a:rPr kumimoji="1" lang="zh-CN" altLang="en-US" sz="2000" b="1">
                <a:solidFill>
                  <a:srgbClr val="0000CC"/>
                </a:solidFill>
                <a:latin typeface="+mn-lt"/>
                <a:ea typeface="黑体" pitchFamily="2" charset="-122"/>
              </a:rPr>
              <a:t>报文</a:t>
            </a:r>
          </a:p>
        </p:txBody>
      </p:sp>
      <p:sp>
        <p:nvSpPr>
          <p:cNvPr id="611400" name="Rectangle 72"/>
          <p:cNvSpPr>
            <a:spLocks noChangeArrowheads="1"/>
          </p:cNvSpPr>
          <p:nvPr/>
        </p:nvSpPr>
        <p:spPr bwMode="auto">
          <a:xfrm>
            <a:off x="5349073" y="4807868"/>
            <a:ext cx="127939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TCP </a:t>
            </a:r>
            <a:r>
              <a:rPr kumimoji="1" lang="zh-CN" altLang="en-US" sz="2000" b="1">
                <a:solidFill>
                  <a:srgbClr val="0000CC"/>
                </a:solidFill>
                <a:latin typeface="+mn-lt"/>
                <a:ea typeface="黑体" pitchFamily="2" charset="-122"/>
              </a:rPr>
              <a:t>报文</a:t>
            </a:r>
          </a:p>
        </p:txBody>
      </p:sp>
      <p:cxnSp>
        <p:nvCxnSpPr>
          <p:cNvPr id="3" name="直接连接符 2"/>
          <p:cNvCxnSpPr/>
          <p:nvPr/>
        </p:nvCxnSpPr>
        <p:spPr bwMode="auto">
          <a:xfrm>
            <a:off x="3288762" y="3296569"/>
            <a:ext cx="0" cy="490537"/>
          </a:xfrm>
          <a:prstGeom prst="line">
            <a:avLst/>
          </a:prstGeom>
          <a:solidFill>
            <a:schemeClr val="accent1"/>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直接连接符 41"/>
          <p:cNvCxnSpPr/>
          <p:nvPr/>
        </p:nvCxnSpPr>
        <p:spPr bwMode="auto">
          <a:xfrm>
            <a:off x="9777536" y="3296569"/>
            <a:ext cx="0" cy="490537"/>
          </a:xfrm>
          <a:prstGeom prst="line">
            <a:avLst/>
          </a:prstGeom>
          <a:solidFill>
            <a:schemeClr val="accent1"/>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接连接符 42"/>
          <p:cNvCxnSpPr/>
          <p:nvPr/>
        </p:nvCxnSpPr>
        <p:spPr bwMode="auto">
          <a:xfrm>
            <a:off x="3288762" y="4317331"/>
            <a:ext cx="0" cy="490537"/>
          </a:xfrm>
          <a:prstGeom prst="line">
            <a:avLst/>
          </a:prstGeom>
          <a:solidFill>
            <a:schemeClr val="accent1"/>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接连接符 43"/>
          <p:cNvCxnSpPr/>
          <p:nvPr/>
        </p:nvCxnSpPr>
        <p:spPr bwMode="auto">
          <a:xfrm>
            <a:off x="9777536" y="4317331"/>
            <a:ext cx="0" cy="490537"/>
          </a:xfrm>
          <a:prstGeom prst="line">
            <a:avLst/>
          </a:prstGeom>
          <a:solidFill>
            <a:schemeClr val="accent1"/>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接连接符 44"/>
          <p:cNvCxnSpPr/>
          <p:nvPr/>
        </p:nvCxnSpPr>
        <p:spPr bwMode="auto">
          <a:xfrm>
            <a:off x="2107782" y="4317331"/>
            <a:ext cx="0" cy="490537"/>
          </a:xfrm>
          <a:prstGeom prst="line">
            <a:avLst/>
          </a:prstGeom>
          <a:solidFill>
            <a:schemeClr val="accent1"/>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7801780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4.5.5  </a:t>
            </a:r>
            <a:r>
              <a:rPr lang="zh-CN" altLang="zh-CN" dirty="0"/>
              <a:t>路由器的构成</a:t>
            </a:r>
            <a:endParaRPr lang="zh-CN" altLang="en-US" dirty="0"/>
          </a:p>
        </p:txBody>
      </p:sp>
      <p:sp>
        <p:nvSpPr>
          <p:cNvPr id="3" name="内容占位符 2"/>
          <p:cNvSpPr>
            <a:spLocks noGrp="1"/>
          </p:cNvSpPr>
          <p:nvPr>
            <p:ph idx="1"/>
          </p:nvPr>
        </p:nvSpPr>
        <p:spPr/>
        <p:txBody>
          <a:bodyPr/>
          <a:lstStyle/>
          <a:p>
            <a:r>
              <a:rPr lang="zh-CN" altLang="en-US" dirty="0"/>
              <a:t>路由器是一种典型的网络层设备。</a:t>
            </a:r>
            <a:endParaRPr lang="en-US" altLang="zh-CN" dirty="0"/>
          </a:p>
          <a:p>
            <a:r>
              <a:rPr lang="zh-CN" altLang="en-US" dirty="0"/>
              <a:t>路由器是互联网中的关键设备。</a:t>
            </a:r>
            <a:endParaRPr lang="en-US" altLang="zh-CN" dirty="0"/>
          </a:p>
          <a:p>
            <a:r>
              <a:rPr lang="zh-CN" altLang="en-US" dirty="0"/>
              <a:t>路由器的主要作用是：</a:t>
            </a:r>
            <a:endParaRPr lang="en-US" altLang="zh-CN" dirty="0"/>
          </a:p>
          <a:p>
            <a:pPr lvl="1"/>
            <a:r>
              <a:rPr lang="zh-CN" altLang="en-US" dirty="0"/>
              <a:t>连通不同的网络。</a:t>
            </a:r>
            <a:endParaRPr lang="en-US" altLang="zh-CN" dirty="0"/>
          </a:p>
          <a:p>
            <a:pPr lvl="1"/>
            <a:r>
              <a:rPr lang="zh-CN" altLang="en-US" dirty="0"/>
              <a:t>选择信息传送的线路。选择通畅快捷的近路，能大大提高通信速度，减轻网络系统通信负荷，节约网络系统资源，提高网络系统畅通率，从而让网络系统发挥出更大的效益来。</a:t>
            </a:r>
          </a:p>
        </p:txBody>
      </p:sp>
    </p:spTree>
    <p:extLst>
      <p:ext uri="{BB962C8B-B14F-4D97-AF65-F5344CB8AC3E}">
        <p14:creationId xmlns:p14="http://schemas.microsoft.com/office/powerpoint/2010/main" val="31816433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0274" name="Rectangle 2"/>
          <p:cNvSpPr>
            <a:spLocks noGrp="1" noChangeArrowheads="1"/>
          </p:cNvSpPr>
          <p:nvPr>
            <p:ph type="title"/>
          </p:nvPr>
        </p:nvSpPr>
        <p:spPr/>
        <p:txBody>
          <a:bodyPr/>
          <a:lstStyle/>
          <a:p>
            <a:pPr>
              <a:spcAft>
                <a:spcPct val="15000"/>
              </a:spcAft>
            </a:pPr>
            <a:r>
              <a:rPr lang="en-US" altLang="zh-CN" dirty="0"/>
              <a:t>1. </a:t>
            </a:r>
            <a:r>
              <a:rPr lang="zh-CN" altLang="en-US" dirty="0"/>
              <a:t>路由器的结构</a:t>
            </a:r>
          </a:p>
        </p:txBody>
      </p:sp>
      <p:sp>
        <p:nvSpPr>
          <p:cNvPr id="950275" name="Rectangle 3"/>
          <p:cNvSpPr>
            <a:spLocks noGrp="1" noChangeArrowheads="1"/>
          </p:cNvSpPr>
          <p:nvPr>
            <p:ph idx="1"/>
          </p:nvPr>
        </p:nvSpPr>
        <p:spPr/>
        <p:txBody>
          <a:bodyPr/>
          <a:lstStyle/>
          <a:p>
            <a:pPr algn="just"/>
            <a:r>
              <a:rPr lang="zh-CN" altLang="en-US" dirty="0"/>
              <a:t>路由器是一种具有多个输入端口和多个输出端口的专用计算机，其任务是转发分组。也就是说，将路由器某个输入端口收到的分组，按照分组要去的目的地（即目的网络），把该分组从路由器的某个合适的输出端口转发给下一跳路由器。</a:t>
            </a:r>
          </a:p>
          <a:p>
            <a:pPr algn="just"/>
            <a:r>
              <a:rPr lang="zh-CN" altLang="en-US" dirty="0"/>
              <a:t>下一跳路由器也按照这种方法处理分组，直到该分组到达终点为止。 </a:t>
            </a:r>
            <a:endParaRPr lang="en-US" altLang="zh-CN" dirty="0"/>
          </a:p>
          <a:p>
            <a:pPr algn="just"/>
            <a:r>
              <a:rPr lang="zh-CN" altLang="zh-CN" dirty="0"/>
              <a:t>路由器的转发分组正是网络层的主要工作</a:t>
            </a:r>
            <a:r>
              <a:rPr lang="zh-CN" altLang="en-US" dirty="0"/>
              <a:t>。</a:t>
            </a:r>
          </a:p>
        </p:txBody>
      </p:sp>
    </p:spTree>
    <p:extLst>
      <p:ext uri="{BB962C8B-B14F-4D97-AF65-F5344CB8AC3E}">
        <p14:creationId xmlns:p14="http://schemas.microsoft.com/office/powerpoint/2010/main" val="7404447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02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02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02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0275"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4370" name="Rectangle 2"/>
          <p:cNvSpPr>
            <a:spLocks noGrp="1" noChangeArrowheads="1"/>
          </p:cNvSpPr>
          <p:nvPr>
            <p:ph type="title"/>
          </p:nvPr>
        </p:nvSpPr>
        <p:spPr/>
        <p:txBody>
          <a:bodyPr/>
          <a:lstStyle/>
          <a:p>
            <a:pPr algn="ctr"/>
            <a:r>
              <a:rPr lang="zh-CN" altLang="en-US" dirty="0"/>
              <a:t>典型的路由器的结构 </a:t>
            </a:r>
          </a:p>
        </p:txBody>
      </p:sp>
      <p:sp>
        <p:nvSpPr>
          <p:cNvPr id="62" name="页脚占位符 4"/>
          <p:cNvSpPr>
            <a:spLocks noGrp="1"/>
          </p:cNvSpPr>
          <p:nvPr>
            <p:ph type="ftr" sz="quarter" idx="11"/>
          </p:nvPr>
        </p:nvSpPr>
        <p:spPr>
          <a:xfrm>
            <a:off x="3729038" y="5744293"/>
            <a:ext cx="3136900" cy="457200"/>
          </a:xfrm>
        </p:spPr>
        <p:txBody>
          <a:bodyPr/>
          <a:lstStyle/>
          <a:p>
            <a:r>
              <a:rPr lang="zh-CN" altLang="en-US" b="1">
                <a:solidFill>
                  <a:srgbClr val="0000CC"/>
                </a:solidFill>
                <a:latin typeface="+mn-lt"/>
                <a:ea typeface="黑体" pitchFamily="2" charset="-122"/>
              </a:rPr>
              <a:t>课件制作人：谢希仁</a:t>
            </a:r>
          </a:p>
        </p:txBody>
      </p:sp>
      <p:sp>
        <p:nvSpPr>
          <p:cNvPr id="954428" name="Rectangle 60"/>
          <p:cNvSpPr>
            <a:spLocks noChangeArrowheads="1"/>
          </p:cNvSpPr>
          <p:nvPr/>
        </p:nvSpPr>
        <p:spPr bwMode="auto">
          <a:xfrm>
            <a:off x="344488" y="3096667"/>
            <a:ext cx="8712968" cy="3068637"/>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54371" name="Rectangle 3"/>
          <p:cNvSpPr>
            <a:spLocks noChangeArrowheads="1"/>
          </p:cNvSpPr>
          <p:nvPr/>
        </p:nvSpPr>
        <p:spPr bwMode="auto">
          <a:xfrm>
            <a:off x="3445273" y="1212304"/>
            <a:ext cx="2598605" cy="1597025"/>
          </a:xfrm>
          <a:prstGeom prst="rect">
            <a:avLst/>
          </a:prstGeom>
          <a:solidFill>
            <a:srgbClr val="FFFF66"/>
          </a:solidFill>
          <a:ln w="12700">
            <a:solidFill>
              <a:schemeClr val="tx1"/>
            </a:solidFill>
            <a:miter lim="800000"/>
            <a:headEnd/>
            <a:tailEnd/>
          </a:ln>
          <a:effectLst>
            <a:outerShdw dist="53882" dir="2700000" algn="ctr" rotWithShape="0">
              <a:schemeClr val="bg2"/>
            </a:outerShdw>
          </a:effectLst>
        </p:spPr>
        <p:txBody>
          <a:bodyPr wrap="none" anchor="ctr"/>
          <a:lstStyle/>
          <a:p>
            <a:pPr algn="ctr"/>
            <a:endParaRPr kumimoji="1" lang="zh-CN" altLang="zh-CN" sz="2000" b="1">
              <a:solidFill>
                <a:srgbClr val="0000CC"/>
              </a:solidFill>
              <a:latin typeface="+mn-lt"/>
              <a:ea typeface="黑体" pitchFamily="2" charset="-122"/>
            </a:endParaRPr>
          </a:p>
        </p:txBody>
      </p:sp>
      <p:sp>
        <p:nvSpPr>
          <p:cNvPr id="954373" name="Line 5"/>
          <p:cNvSpPr>
            <a:spLocks noChangeShapeType="1"/>
          </p:cNvSpPr>
          <p:nvPr/>
        </p:nvSpPr>
        <p:spPr bwMode="auto">
          <a:xfrm>
            <a:off x="9515389" y="1151979"/>
            <a:ext cx="0" cy="1954213"/>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54374" name="Text Box 6"/>
          <p:cNvSpPr txBox="1">
            <a:spLocks noChangeArrowheads="1"/>
          </p:cNvSpPr>
          <p:nvPr/>
        </p:nvSpPr>
        <p:spPr bwMode="auto">
          <a:xfrm>
            <a:off x="8882952" y="1879053"/>
            <a:ext cx="800219" cy="7571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2400" b="1">
                <a:solidFill>
                  <a:srgbClr val="0000CC"/>
                </a:solidFill>
                <a:latin typeface="+mn-lt"/>
                <a:ea typeface="黑体" pitchFamily="2" charset="-122"/>
              </a:rPr>
              <a:t>路由</a:t>
            </a:r>
          </a:p>
          <a:p>
            <a:pPr>
              <a:lnSpc>
                <a:spcPct val="90000"/>
              </a:lnSpc>
            </a:pPr>
            <a:r>
              <a:rPr kumimoji="1" lang="zh-CN" altLang="en-US" sz="2400" b="1">
                <a:solidFill>
                  <a:srgbClr val="0000CC"/>
                </a:solidFill>
                <a:latin typeface="+mn-lt"/>
                <a:ea typeface="黑体" pitchFamily="2" charset="-122"/>
              </a:rPr>
              <a:t>选择</a:t>
            </a:r>
          </a:p>
        </p:txBody>
      </p:sp>
      <p:sp>
        <p:nvSpPr>
          <p:cNvPr id="954375" name="Text Box 7"/>
          <p:cNvSpPr txBox="1">
            <a:spLocks noChangeArrowheads="1"/>
          </p:cNvSpPr>
          <p:nvPr/>
        </p:nvSpPr>
        <p:spPr bwMode="auto">
          <a:xfrm>
            <a:off x="3503746" y="1161503"/>
            <a:ext cx="23391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CC"/>
                </a:solidFill>
                <a:latin typeface="+mn-lt"/>
                <a:ea typeface="黑体" pitchFamily="2" charset="-122"/>
              </a:rPr>
              <a:t>路由选择处理机</a:t>
            </a:r>
          </a:p>
        </p:txBody>
      </p:sp>
      <p:sp>
        <p:nvSpPr>
          <p:cNvPr id="954376" name="Line 8"/>
          <p:cNvSpPr>
            <a:spLocks noChangeShapeType="1"/>
          </p:cNvSpPr>
          <p:nvPr/>
        </p:nvSpPr>
        <p:spPr bwMode="auto">
          <a:xfrm>
            <a:off x="4743715" y="1979067"/>
            <a:ext cx="0" cy="2365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54377" name="Rectangle 9"/>
          <p:cNvSpPr>
            <a:spLocks noChangeArrowheads="1"/>
          </p:cNvSpPr>
          <p:nvPr/>
        </p:nvSpPr>
        <p:spPr bwMode="auto">
          <a:xfrm>
            <a:off x="3821907" y="1685379"/>
            <a:ext cx="1843617" cy="390525"/>
          </a:xfrm>
          <a:prstGeom prst="rect">
            <a:avLst/>
          </a:prstGeom>
          <a:solidFill>
            <a:srgbClr val="FFCC66"/>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000" b="1">
                <a:solidFill>
                  <a:srgbClr val="0000CC"/>
                </a:solidFill>
                <a:latin typeface="+mn-lt"/>
                <a:ea typeface="黑体" pitchFamily="2" charset="-122"/>
              </a:rPr>
              <a:t>路由选择协议</a:t>
            </a:r>
          </a:p>
        </p:txBody>
      </p:sp>
      <p:sp>
        <p:nvSpPr>
          <p:cNvPr id="954378" name="Rectangle 10"/>
          <p:cNvSpPr>
            <a:spLocks noChangeArrowheads="1"/>
          </p:cNvSpPr>
          <p:nvPr/>
        </p:nvSpPr>
        <p:spPr bwMode="auto">
          <a:xfrm>
            <a:off x="4115992" y="2218778"/>
            <a:ext cx="1257167" cy="412750"/>
          </a:xfrm>
          <a:prstGeom prst="rect">
            <a:avLst/>
          </a:prstGeom>
          <a:solidFill>
            <a:srgbClr val="99FF33"/>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000" b="1">
                <a:solidFill>
                  <a:srgbClr val="0000CC"/>
                </a:solidFill>
                <a:latin typeface="+mn-lt"/>
                <a:ea typeface="黑体" pitchFamily="2" charset="-122"/>
              </a:rPr>
              <a:t>路由表</a:t>
            </a:r>
          </a:p>
        </p:txBody>
      </p:sp>
      <p:sp>
        <p:nvSpPr>
          <p:cNvPr id="954379" name="Rectangle 11"/>
          <p:cNvSpPr>
            <a:spLocks noChangeArrowheads="1"/>
          </p:cNvSpPr>
          <p:nvPr/>
        </p:nvSpPr>
        <p:spPr bwMode="auto">
          <a:xfrm>
            <a:off x="762399" y="3529906"/>
            <a:ext cx="2514335" cy="725487"/>
          </a:xfrm>
          <a:prstGeom prst="rect">
            <a:avLst/>
          </a:prstGeom>
          <a:solidFill>
            <a:srgbClr val="66FFFF"/>
          </a:solidFill>
          <a:ln w="38100" cmpd="dbl">
            <a:solidFill>
              <a:schemeClr val="tx1"/>
            </a:solidFill>
            <a:miter lim="800000"/>
            <a:headEnd/>
            <a:tailEnd/>
          </a:ln>
          <a:effectLst/>
        </p:spPr>
        <p:txBody>
          <a:bodyPr wrap="none" anchor="ctr"/>
          <a:lstStyle/>
          <a:p>
            <a:endParaRPr lang="zh-CN" altLang="en-US" b="1">
              <a:solidFill>
                <a:srgbClr val="0000CC"/>
              </a:solidFill>
              <a:latin typeface="+mn-lt"/>
              <a:ea typeface="黑体" pitchFamily="2" charset="-122"/>
            </a:endParaRPr>
          </a:p>
        </p:txBody>
      </p:sp>
      <p:sp>
        <p:nvSpPr>
          <p:cNvPr id="954380" name="Rectangle 12"/>
          <p:cNvSpPr>
            <a:spLocks noChangeArrowheads="1"/>
          </p:cNvSpPr>
          <p:nvPr/>
        </p:nvSpPr>
        <p:spPr bwMode="auto">
          <a:xfrm>
            <a:off x="2606015" y="3693417"/>
            <a:ext cx="505619" cy="395288"/>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b="1">
                <a:solidFill>
                  <a:srgbClr val="0000CC"/>
                </a:solidFill>
                <a:latin typeface="+mn-lt"/>
                <a:ea typeface="黑体" pitchFamily="2" charset="-122"/>
              </a:rPr>
              <a:t>3</a:t>
            </a:r>
          </a:p>
        </p:txBody>
      </p:sp>
      <p:sp>
        <p:nvSpPr>
          <p:cNvPr id="954381" name="Line 13"/>
          <p:cNvSpPr>
            <a:spLocks noChangeShapeType="1"/>
          </p:cNvSpPr>
          <p:nvPr/>
        </p:nvSpPr>
        <p:spPr bwMode="auto">
          <a:xfrm flipV="1">
            <a:off x="597298" y="3891855"/>
            <a:ext cx="385233"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54382" name="Line 14"/>
          <p:cNvSpPr>
            <a:spLocks noChangeShapeType="1"/>
          </p:cNvSpPr>
          <p:nvPr/>
        </p:nvSpPr>
        <p:spPr bwMode="auto">
          <a:xfrm>
            <a:off x="1433117" y="3891855"/>
            <a:ext cx="337079"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54383" name="Line 15"/>
          <p:cNvSpPr>
            <a:spLocks noChangeShapeType="1"/>
          </p:cNvSpPr>
          <p:nvPr/>
        </p:nvSpPr>
        <p:spPr bwMode="auto">
          <a:xfrm>
            <a:off x="2272375" y="3891855"/>
            <a:ext cx="33364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54384" name="Line 16"/>
          <p:cNvSpPr>
            <a:spLocks noChangeShapeType="1"/>
          </p:cNvSpPr>
          <p:nvPr/>
        </p:nvSpPr>
        <p:spPr bwMode="auto">
          <a:xfrm>
            <a:off x="3111634" y="3891855"/>
            <a:ext cx="33364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54385" name="Text Box 17"/>
          <p:cNvSpPr txBox="1">
            <a:spLocks noChangeArrowheads="1"/>
          </p:cNvSpPr>
          <p:nvPr/>
        </p:nvSpPr>
        <p:spPr bwMode="auto">
          <a:xfrm>
            <a:off x="1433116" y="3140968"/>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输入端口</a:t>
            </a:r>
          </a:p>
        </p:txBody>
      </p:sp>
      <p:sp>
        <p:nvSpPr>
          <p:cNvPr id="954386" name="Rectangle 18"/>
          <p:cNvSpPr>
            <a:spLocks noChangeArrowheads="1"/>
          </p:cNvSpPr>
          <p:nvPr/>
        </p:nvSpPr>
        <p:spPr bwMode="auto">
          <a:xfrm>
            <a:off x="762399" y="5103117"/>
            <a:ext cx="2514335" cy="725488"/>
          </a:xfrm>
          <a:prstGeom prst="rect">
            <a:avLst/>
          </a:prstGeom>
          <a:solidFill>
            <a:srgbClr val="66FFFF"/>
          </a:solidFill>
          <a:ln w="38100" cmpd="dbl">
            <a:solidFill>
              <a:schemeClr val="tx1"/>
            </a:solidFill>
            <a:miter lim="800000"/>
            <a:headEnd/>
            <a:tailEnd/>
          </a:ln>
          <a:effectLst/>
        </p:spPr>
        <p:txBody>
          <a:bodyPr wrap="none" anchor="ctr"/>
          <a:lstStyle/>
          <a:p>
            <a:endParaRPr lang="zh-CN" altLang="en-US" b="1">
              <a:solidFill>
                <a:srgbClr val="0000CC"/>
              </a:solidFill>
              <a:latin typeface="+mn-lt"/>
              <a:ea typeface="黑体" pitchFamily="2" charset="-122"/>
            </a:endParaRPr>
          </a:p>
        </p:txBody>
      </p:sp>
      <p:sp>
        <p:nvSpPr>
          <p:cNvPr id="954387" name="Rectangle 19"/>
          <p:cNvSpPr>
            <a:spLocks noChangeArrowheads="1"/>
          </p:cNvSpPr>
          <p:nvPr/>
        </p:nvSpPr>
        <p:spPr bwMode="auto">
          <a:xfrm>
            <a:off x="2606015" y="5266631"/>
            <a:ext cx="505619" cy="396875"/>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b="1">
                <a:solidFill>
                  <a:srgbClr val="0000CC"/>
                </a:solidFill>
                <a:latin typeface="+mn-lt"/>
                <a:ea typeface="黑体" pitchFamily="2" charset="-122"/>
              </a:rPr>
              <a:t>3</a:t>
            </a:r>
          </a:p>
        </p:txBody>
      </p:sp>
      <p:sp>
        <p:nvSpPr>
          <p:cNvPr id="954388" name="Line 20"/>
          <p:cNvSpPr>
            <a:spLocks noChangeShapeType="1"/>
          </p:cNvSpPr>
          <p:nvPr/>
        </p:nvSpPr>
        <p:spPr bwMode="auto">
          <a:xfrm flipV="1">
            <a:off x="597298" y="5465067"/>
            <a:ext cx="385233"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54389" name="Line 21"/>
          <p:cNvSpPr>
            <a:spLocks noChangeShapeType="1"/>
          </p:cNvSpPr>
          <p:nvPr/>
        </p:nvSpPr>
        <p:spPr bwMode="auto">
          <a:xfrm>
            <a:off x="1433117" y="5465067"/>
            <a:ext cx="337079"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54390" name="Line 22"/>
          <p:cNvSpPr>
            <a:spLocks noChangeShapeType="1"/>
          </p:cNvSpPr>
          <p:nvPr/>
        </p:nvSpPr>
        <p:spPr bwMode="auto">
          <a:xfrm>
            <a:off x="2272375" y="5465067"/>
            <a:ext cx="33364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54391" name="Line 23"/>
          <p:cNvSpPr>
            <a:spLocks noChangeShapeType="1"/>
          </p:cNvSpPr>
          <p:nvPr/>
        </p:nvSpPr>
        <p:spPr bwMode="auto">
          <a:xfrm>
            <a:off x="3111634" y="5465067"/>
            <a:ext cx="33364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54392" name="Rectangle 24"/>
          <p:cNvSpPr>
            <a:spLocks noChangeArrowheads="1"/>
          </p:cNvSpPr>
          <p:nvPr/>
        </p:nvSpPr>
        <p:spPr bwMode="auto">
          <a:xfrm>
            <a:off x="3445273" y="3529905"/>
            <a:ext cx="2598605" cy="2311400"/>
          </a:xfrm>
          <a:prstGeom prst="rect">
            <a:avLst/>
          </a:prstGeom>
          <a:solidFill>
            <a:srgbClr val="66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54393" name="Rectangle 25"/>
          <p:cNvSpPr>
            <a:spLocks noChangeArrowheads="1"/>
          </p:cNvSpPr>
          <p:nvPr/>
        </p:nvSpPr>
        <p:spPr bwMode="auto">
          <a:xfrm flipH="1">
            <a:off x="6212417" y="3529906"/>
            <a:ext cx="2510896" cy="725487"/>
          </a:xfrm>
          <a:prstGeom prst="rect">
            <a:avLst/>
          </a:prstGeom>
          <a:solidFill>
            <a:srgbClr val="66FFFF"/>
          </a:solidFill>
          <a:ln w="38100" cmpd="dbl">
            <a:solidFill>
              <a:schemeClr val="tx1"/>
            </a:solidFill>
            <a:miter lim="800000"/>
            <a:headEnd/>
            <a:tailEnd/>
          </a:ln>
          <a:effectLst/>
        </p:spPr>
        <p:txBody>
          <a:bodyPr wrap="none" anchor="ctr"/>
          <a:lstStyle/>
          <a:p>
            <a:endParaRPr lang="zh-CN" altLang="en-US" b="1">
              <a:solidFill>
                <a:srgbClr val="0000CC"/>
              </a:solidFill>
              <a:latin typeface="+mn-lt"/>
              <a:ea typeface="黑体" pitchFamily="2" charset="-122"/>
            </a:endParaRPr>
          </a:p>
        </p:txBody>
      </p:sp>
      <p:sp>
        <p:nvSpPr>
          <p:cNvPr id="954394" name="Line 26"/>
          <p:cNvSpPr>
            <a:spLocks noChangeShapeType="1"/>
          </p:cNvSpPr>
          <p:nvPr/>
        </p:nvSpPr>
        <p:spPr bwMode="auto">
          <a:xfrm flipV="1">
            <a:off x="8546175" y="3891855"/>
            <a:ext cx="345678"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54395" name="Line 27"/>
          <p:cNvSpPr>
            <a:spLocks noChangeShapeType="1"/>
          </p:cNvSpPr>
          <p:nvPr/>
        </p:nvSpPr>
        <p:spPr bwMode="auto">
          <a:xfrm rot="10800000" flipH="1">
            <a:off x="7718955" y="3891855"/>
            <a:ext cx="33536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54396" name="Line 28"/>
          <p:cNvSpPr>
            <a:spLocks noChangeShapeType="1"/>
          </p:cNvSpPr>
          <p:nvPr/>
        </p:nvSpPr>
        <p:spPr bwMode="auto">
          <a:xfrm>
            <a:off x="6879696" y="3891855"/>
            <a:ext cx="337079"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54397" name="Line 29"/>
          <p:cNvSpPr>
            <a:spLocks noChangeShapeType="1"/>
          </p:cNvSpPr>
          <p:nvPr/>
        </p:nvSpPr>
        <p:spPr bwMode="auto">
          <a:xfrm>
            <a:off x="6043878" y="3891855"/>
            <a:ext cx="400712"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54398" name="Rectangle 30"/>
          <p:cNvSpPr>
            <a:spLocks noChangeArrowheads="1"/>
          </p:cNvSpPr>
          <p:nvPr/>
        </p:nvSpPr>
        <p:spPr bwMode="auto">
          <a:xfrm flipH="1">
            <a:off x="6212417" y="5103117"/>
            <a:ext cx="2510896" cy="725488"/>
          </a:xfrm>
          <a:prstGeom prst="rect">
            <a:avLst/>
          </a:prstGeom>
          <a:solidFill>
            <a:srgbClr val="66FFFF"/>
          </a:solidFill>
          <a:ln w="38100" cmpd="dbl">
            <a:solidFill>
              <a:schemeClr val="tx1"/>
            </a:solidFill>
            <a:miter lim="800000"/>
            <a:headEnd/>
            <a:tailEnd/>
          </a:ln>
          <a:effectLst/>
        </p:spPr>
        <p:txBody>
          <a:bodyPr wrap="none" anchor="ctr"/>
          <a:lstStyle/>
          <a:p>
            <a:endParaRPr lang="zh-CN" altLang="en-US" b="1">
              <a:solidFill>
                <a:srgbClr val="0000CC"/>
              </a:solidFill>
              <a:latin typeface="+mn-lt"/>
              <a:ea typeface="黑体" pitchFamily="2" charset="-122"/>
            </a:endParaRPr>
          </a:p>
        </p:txBody>
      </p:sp>
      <p:sp>
        <p:nvSpPr>
          <p:cNvPr id="954399" name="Line 31"/>
          <p:cNvSpPr>
            <a:spLocks noChangeShapeType="1"/>
          </p:cNvSpPr>
          <p:nvPr/>
        </p:nvSpPr>
        <p:spPr bwMode="auto">
          <a:xfrm flipV="1">
            <a:off x="8546175" y="5465067"/>
            <a:ext cx="345678"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54400" name="Line 32"/>
          <p:cNvSpPr>
            <a:spLocks noChangeShapeType="1"/>
          </p:cNvSpPr>
          <p:nvPr/>
        </p:nvSpPr>
        <p:spPr bwMode="auto">
          <a:xfrm>
            <a:off x="7718955" y="5465067"/>
            <a:ext cx="33536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54401" name="Line 33"/>
          <p:cNvSpPr>
            <a:spLocks noChangeShapeType="1"/>
          </p:cNvSpPr>
          <p:nvPr/>
        </p:nvSpPr>
        <p:spPr bwMode="auto">
          <a:xfrm>
            <a:off x="6879696" y="5465067"/>
            <a:ext cx="337079"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54402" name="Line 34"/>
          <p:cNvSpPr>
            <a:spLocks noChangeShapeType="1"/>
          </p:cNvSpPr>
          <p:nvPr/>
        </p:nvSpPr>
        <p:spPr bwMode="auto">
          <a:xfrm flipV="1">
            <a:off x="6043877" y="5465067"/>
            <a:ext cx="386954"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54403" name="Text Box 35"/>
          <p:cNvSpPr txBox="1">
            <a:spLocks noChangeArrowheads="1"/>
          </p:cNvSpPr>
          <p:nvPr/>
        </p:nvSpPr>
        <p:spPr bwMode="auto">
          <a:xfrm>
            <a:off x="3971529" y="5265042"/>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CC"/>
                </a:solidFill>
                <a:latin typeface="+mn-lt"/>
                <a:ea typeface="黑体" pitchFamily="2" charset="-122"/>
              </a:rPr>
              <a:t>交换结构</a:t>
            </a:r>
          </a:p>
        </p:txBody>
      </p:sp>
      <p:sp>
        <p:nvSpPr>
          <p:cNvPr id="954404" name="Text Box 36"/>
          <p:cNvSpPr txBox="1">
            <a:spLocks noChangeArrowheads="1"/>
          </p:cNvSpPr>
          <p:nvPr/>
        </p:nvSpPr>
        <p:spPr bwMode="auto">
          <a:xfrm>
            <a:off x="1433116" y="4660206"/>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输入端口</a:t>
            </a:r>
          </a:p>
        </p:txBody>
      </p:sp>
      <p:sp>
        <p:nvSpPr>
          <p:cNvPr id="954405" name="Text Box 37"/>
          <p:cNvSpPr txBox="1">
            <a:spLocks noChangeArrowheads="1"/>
          </p:cNvSpPr>
          <p:nvPr/>
        </p:nvSpPr>
        <p:spPr bwMode="auto">
          <a:xfrm>
            <a:off x="6879696" y="3140968"/>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输出端口</a:t>
            </a:r>
          </a:p>
        </p:txBody>
      </p:sp>
      <p:sp>
        <p:nvSpPr>
          <p:cNvPr id="954406" name="Line 38"/>
          <p:cNvSpPr>
            <a:spLocks noChangeShapeType="1"/>
          </p:cNvSpPr>
          <p:nvPr/>
        </p:nvSpPr>
        <p:spPr bwMode="auto">
          <a:xfrm>
            <a:off x="344489" y="3118891"/>
            <a:ext cx="9553443" cy="0"/>
          </a:xfrm>
          <a:prstGeom prst="line">
            <a:avLst/>
          </a:prstGeom>
          <a:noFill/>
          <a:ln w="28575">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54407" name="Line 39"/>
          <p:cNvSpPr>
            <a:spLocks noChangeShapeType="1"/>
          </p:cNvSpPr>
          <p:nvPr/>
        </p:nvSpPr>
        <p:spPr bwMode="auto">
          <a:xfrm>
            <a:off x="9515389" y="3118891"/>
            <a:ext cx="0" cy="26416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54408" name="Text Box 40"/>
          <p:cNvSpPr txBox="1">
            <a:spLocks noChangeArrowheads="1"/>
          </p:cNvSpPr>
          <p:nvPr/>
        </p:nvSpPr>
        <p:spPr bwMode="auto">
          <a:xfrm>
            <a:off x="9049325" y="4326978"/>
            <a:ext cx="800219" cy="7571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2400" b="1">
                <a:solidFill>
                  <a:srgbClr val="0000CC"/>
                </a:solidFill>
                <a:latin typeface="+mn-lt"/>
                <a:ea typeface="黑体" pitchFamily="2" charset="-122"/>
              </a:rPr>
              <a:t>分组</a:t>
            </a:r>
          </a:p>
          <a:p>
            <a:pPr>
              <a:lnSpc>
                <a:spcPct val="90000"/>
              </a:lnSpc>
            </a:pPr>
            <a:r>
              <a:rPr kumimoji="1" lang="zh-CN" altLang="en-US" sz="2400" b="1">
                <a:solidFill>
                  <a:srgbClr val="0000CC"/>
                </a:solidFill>
                <a:latin typeface="+mn-lt"/>
                <a:ea typeface="黑体" pitchFamily="2" charset="-122"/>
              </a:rPr>
              <a:t>转发</a:t>
            </a:r>
          </a:p>
        </p:txBody>
      </p:sp>
      <p:sp>
        <p:nvSpPr>
          <p:cNvPr id="954409" name="Rectangle 41"/>
          <p:cNvSpPr>
            <a:spLocks noChangeArrowheads="1"/>
          </p:cNvSpPr>
          <p:nvPr/>
        </p:nvSpPr>
        <p:spPr bwMode="auto">
          <a:xfrm>
            <a:off x="3778913" y="3728342"/>
            <a:ext cx="1927886" cy="1385888"/>
          </a:xfrm>
          <a:prstGeom prst="rect">
            <a:avLst/>
          </a:prstGeom>
          <a:solidFill>
            <a:srgbClr val="FF99FF"/>
          </a:solidFill>
          <a:ln w="9525">
            <a:solidFill>
              <a:schemeClr val="tx1"/>
            </a:solidFill>
            <a:miter lim="800000"/>
            <a:headEnd/>
            <a:tailEnd/>
          </a:ln>
          <a:effectLst/>
        </p:spPr>
        <p:txBody>
          <a:bodyPr wrap="none" anchor="ctr"/>
          <a:lstStyle/>
          <a:p>
            <a:endParaRPr lang="zh-CN" altLang="en-US" b="1">
              <a:solidFill>
                <a:srgbClr val="0000CC"/>
              </a:solidFill>
              <a:latin typeface="+mn-lt"/>
              <a:ea typeface="黑体" pitchFamily="2" charset="-122"/>
            </a:endParaRPr>
          </a:p>
        </p:txBody>
      </p:sp>
      <p:sp>
        <p:nvSpPr>
          <p:cNvPr id="954410" name="Rectangle 42"/>
          <p:cNvSpPr>
            <a:spLocks noChangeArrowheads="1"/>
          </p:cNvSpPr>
          <p:nvPr/>
        </p:nvSpPr>
        <p:spPr bwMode="auto">
          <a:xfrm>
            <a:off x="4115992" y="4453831"/>
            <a:ext cx="1257167" cy="465137"/>
          </a:xfrm>
          <a:prstGeom prst="rect">
            <a:avLst/>
          </a:prstGeom>
          <a:solidFill>
            <a:srgbClr val="66FF66"/>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000" b="1">
                <a:solidFill>
                  <a:srgbClr val="0000CC"/>
                </a:solidFill>
                <a:latin typeface="+mn-lt"/>
                <a:ea typeface="黑体" pitchFamily="2" charset="-122"/>
              </a:rPr>
              <a:t>转发表</a:t>
            </a:r>
          </a:p>
        </p:txBody>
      </p:sp>
      <p:sp>
        <p:nvSpPr>
          <p:cNvPr id="954411" name="Text Box 43"/>
          <p:cNvSpPr txBox="1">
            <a:spLocks noChangeArrowheads="1"/>
          </p:cNvSpPr>
          <p:nvPr/>
        </p:nvSpPr>
        <p:spPr bwMode="auto">
          <a:xfrm>
            <a:off x="4115991" y="3825181"/>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分组处理</a:t>
            </a:r>
          </a:p>
        </p:txBody>
      </p:sp>
      <p:sp>
        <p:nvSpPr>
          <p:cNvPr id="954412" name="Text Box 44"/>
          <p:cNvSpPr txBox="1">
            <a:spLocks noChangeArrowheads="1"/>
          </p:cNvSpPr>
          <p:nvPr/>
        </p:nvSpPr>
        <p:spPr bwMode="auto">
          <a:xfrm>
            <a:off x="6879696" y="4660206"/>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输出端口</a:t>
            </a:r>
          </a:p>
        </p:txBody>
      </p:sp>
      <p:sp>
        <p:nvSpPr>
          <p:cNvPr id="954413" name="Text Box 45"/>
          <p:cNvSpPr txBox="1">
            <a:spLocks noChangeArrowheads="1"/>
          </p:cNvSpPr>
          <p:nvPr/>
        </p:nvSpPr>
        <p:spPr bwMode="auto">
          <a:xfrm rot="5400000">
            <a:off x="1986450" y="4345056"/>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a:t>
            </a:r>
          </a:p>
        </p:txBody>
      </p:sp>
      <p:sp>
        <p:nvSpPr>
          <p:cNvPr id="954414" name="Text Box 46"/>
          <p:cNvSpPr txBox="1">
            <a:spLocks noChangeArrowheads="1"/>
          </p:cNvSpPr>
          <p:nvPr/>
        </p:nvSpPr>
        <p:spPr bwMode="auto">
          <a:xfrm rot="5400000">
            <a:off x="7407233" y="4345056"/>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a:t>
            </a:r>
          </a:p>
        </p:txBody>
      </p:sp>
      <p:sp>
        <p:nvSpPr>
          <p:cNvPr id="954415" name="Line 47"/>
          <p:cNvSpPr>
            <a:spLocks noChangeShapeType="1"/>
          </p:cNvSpPr>
          <p:nvPr/>
        </p:nvSpPr>
        <p:spPr bwMode="auto">
          <a:xfrm flipH="1" flipV="1">
            <a:off x="2943094" y="3991868"/>
            <a:ext cx="1172898" cy="595313"/>
          </a:xfrm>
          <a:prstGeom prst="line">
            <a:avLst/>
          </a:prstGeom>
          <a:noFill/>
          <a:ln w="28575">
            <a:solidFill>
              <a:srgbClr val="333399"/>
            </a:solidFill>
            <a:prstDash val="dash"/>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54416" name="Line 48"/>
          <p:cNvSpPr>
            <a:spLocks noChangeShapeType="1"/>
          </p:cNvSpPr>
          <p:nvPr/>
        </p:nvSpPr>
        <p:spPr bwMode="auto">
          <a:xfrm flipH="1">
            <a:off x="2943094" y="4784030"/>
            <a:ext cx="1172898" cy="595312"/>
          </a:xfrm>
          <a:prstGeom prst="line">
            <a:avLst/>
          </a:prstGeom>
          <a:noFill/>
          <a:ln w="28575">
            <a:solidFill>
              <a:srgbClr val="333399"/>
            </a:solidFill>
            <a:prstDash val="dash"/>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54417" name="Rectangle 49"/>
          <p:cNvSpPr>
            <a:spLocks noChangeArrowheads="1"/>
          </p:cNvSpPr>
          <p:nvPr/>
        </p:nvSpPr>
        <p:spPr bwMode="auto">
          <a:xfrm>
            <a:off x="8049155" y="3761681"/>
            <a:ext cx="502179" cy="282575"/>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b="1">
                <a:solidFill>
                  <a:srgbClr val="0000CC"/>
                </a:solidFill>
                <a:latin typeface="+mn-lt"/>
                <a:ea typeface="黑体" pitchFamily="2" charset="-122"/>
              </a:rPr>
              <a:t>1</a:t>
            </a:r>
          </a:p>
        </p:txBody>
      </p:sp>
      <p:sp>
        <p:nvSpPr>
          <p:cNvPr id="954418" name="Rectangle 50"/>
          <p:cNvSpPr>
            <a:spLocks noChangeArrowheads="1"/>
          </p:cNvSpPr>
          <p:nvPr/>
        </p:nvSpPr>
        <p:spPr bwMode="auto">
          <a:xfrm>
            <a:off x="8074952" y="5320605"/>
            <a:ext cx="502179" cy="285750"/>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b="1">
                <a:solidFill>
                  <a:srgbClr val="0000CC"/>
                </a:solidFill>
                <a:latin typeface="+mn-lt"/>
                <a:ea typeface="黑体" pitchFamily="2" charset="-122"/>
              </a:rPr>
              <a:t>1</a:t>
            </a:r>
          </a:p>
        </p:txBody>
      </p:sp>
      <p:sp>
        <p:nvSpPr>
          <p:cNvPr id="954419" name="Rectangle 51"/>
          <p:cNvSpPr>
            <a:spLocks noChangeArrowheads="1"/>
          </p:cNvSpPr>
          <p:nvPr/>
        </p:nvSpPr>
        <p:spPr bwMode="auto">
          <a:xfrm>
            <a:off x="1010048" y="5320605"/>
            <a:ext cx="502179" cy="285750"/>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b="1">
                <a:solidFill>
                  <a:srgbClr val="0000CC"/>
                </a:solidFill>
                <a:latin typeface="+mn-lt"/>
                <a:ea typeface="黑体" pitchFamily="2" charset="-122"/>
              </a:rPr>
              <a:t>1</a:t>
            </a:r>
          </a:p>
        </p:txBody>
      </p:sp>
      <p:sp>
        <p:nvSpPr>
          <p:cNvPr id="954420" name="Rectangle 52"/>
          <p:cNvSpPr>
            <a:spLocks noChangeArrowheads="1"/>
          </p:cNvSpPr>
          <p:nvPr/>
        </p:nvSpPr>
        <p:spPr bwMode="auto">
          <a:xfrm flipH="1">
            <a:off x="6429111" y="3693417"/>
            <a:ext cx="502179" cy="395288"/>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b="1">
                <a:solidFill>
                  <a:srgbClr val="0000CC"/>
                </a:solidFill>
                <a:latin typeface="+mn-lt"/>
                <a:ea typeface="黑体" pitchFamily="2" charset="-122"/>
              </a:rPr>
              <a:t>3</a:t>
            </a:r>
          </a:p>
        </p:txBody>
      </p:sp>
      <p:sp>
        <p:nvSpPr>
          <p:cNvPr id="954421" name="Rectangle 53"/>
          <p:cNvSpPr>
            <a:spLocks noChangeArrowheads="1"/>
          </p:cNvSpPr>
          <p:nvPr/>
        </p:nvSpPr>
        <p:spPr bwMode="auto">
          <a:xfrm flipH="1">
            <a:off x="6429111" y="5266631"/>
            <a:ext cx="502179" cy="396875"/>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b="1">
                <a:solidFill>
                  <a:srgbClr val="0000CC"/>
                </a:solidFill>
                <a:latin typeface="+mn-lt"/>
                <a:ea typeface="黑体" pitchFamily="2" charset="-122"/>
              </a:rPr>
              <a:t>3</a:t>
            </a:r>
          </a:p>
        </p:txBody>
      </p:sp>
      <p:sp>
        <p:nvSpPr>
          <p:cNvPr id="954422" name="Rectangle 54"/>
          <p:cNvSpPr>
            <a:spLocks noChangeArrowheads="1"/>
          </p:cNvSpPr>
          <p:nvPr/>
        </p:nvSpPr>
        <p:spPr bwMode="auto">
          <a:xfrm>
            <a:off x="1010048" y="3761681"/>
            <a:ext cx="502179" cy="282575"/>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b="1">
                <a:solidFill>
                  <a:srgbClr val="0000CC"/>
                </a:solidFill>
                <a:latin typeface="+mn-lt"/>
                <a:ea typeface="黑体" pitchFamily="2" charset="-122"/>
              </a:rPr>
              <a:t>1</a:t>
            </a:r>
          </a:p>
        </p:txBody>
      </p:sp>
      <p:sp>
        <p:nvSpPr>
          <p:cNvPr id="954423" name="Rectangle 55"/>
          <p:cNvSpPr>
            <a:spLocks noChangeArrowheads="1"/>
          </p:cNvSpPr>
          <p:nvPr/>
        </p:nvSpPr>
        <p:spPr bwMode="auto">
          <a:xfrm>
            <a:off x="1808031" y="3728342"/>
            <a:ext cx="502179" cy="330200"/>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b="1">
                <a:solidFill>
                  <a:srgbClr val="0000CC"/>
                </a:solidFill>
                <a:latin typeface="+mn-lt"/>
                <a:ea typeface="黑体" pitchFamily="2" charset="-122"/>
              </a:rPr>
              <a:t>2</a:t>
            </a:r>
          </a:p>
        </p:txBody>
      </p:sp>
      <p:sp>
        <p:nvSpPr>
          <p:cNvPr id="954424" name="Rectangle 56"/>
          <p:cNvSpPr>
            <a:spLocks noChangeArrowheads="1"/>
          </p:cNvSpPr>
          <p:nvPr/>
        </p:nvSpPr>
        <p:spPr bwMode="auto">
          <a:xfrm>
            <a:off x="1808031" y="5299967"/>
            <a:ext cx="502179" cy="330200"/>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b="1">
                <a:solidFill>
                  <a:srgbClr val="0000CC"/>
                </a:solidFill>
                <a:latin typeface="+mn-lt"/>
                <a:ea typeface="黑体" pitchFamily="2" charset="-122"/>
              </a:rPr>
              <a:t>2</a:t>
            </a:r>
          </a:p>
        </p:txBody>
      </p:sp>
      <p:sp>
        <p:nvSpPr>
          <p:cNvPr id="954425" name="Rectangle 57"/>
          <p:cNvSpPr>
            <a:spLocks noChangeArrowheads="1"/>
          </p:cNvSpPr>
          <p:nvPr/>
        </p:nvSpPr>
        <p:spPr bwMode="auto">
          <a:xfrm flipH="1">
            <a:off x="7239133" y="3728342"/>
            <a:ext cx="502179" cy="330200"/>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b="1">
                <a:solidFill>
                  <a:srgbClr val="0000CC"/>
                </a:solidFill>
                <a:latin typeface="+mn-lt"/>
                <a:ea typeface="黑体" pitchFamily="2" charset="-122"/>
              </a:rPr>
              <a:t>2</a:t>
            </a:r>
          </a:p>
        </p:txBody>
      </p:sp>
      <p:sp>
        <p:nvSpPr>
          <p:cNvPr id="954426" name="Rectangle 58"/>
          <p:cNvSpPr>
            <a:spLocks noChangeArrowheads="1"/>
          </p:cNvSpPr>
          <p:nvPr/>
        </p:nvSpPr>
        <p:spPr bwMode="auto">
          <a:xfrm flipH="1">
            <a:off x="7251171" y="5299967"/>
            <a:ext cx="502179" cy="330200"/>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b="1">
                <a:solidFill>
                  <a:srgbClr val="0000CC"/>
                </a:solidFill>
                <a:latin typeface="+mn-lt"/>
                <a:ea typeface="黑体" pitchFamily="2" charset="-122"/>
              </a:rPr>
              <a:t>2</a:t>
            </a:r>
          </a:p>
        </p:txBody>
      </p:sp>
      <p:sp>
        <p:nvSpPr>
          <p:cNvPr id="954372" name="AutoShape 4"/>
          <p:cNvSpPr>
            <a:spLocks noChangeArrowheads="1"/>
          </p:cNvSpPr>
          <p:nvPr/>
        </p:nvSpPr>
        <p:spPr bwMode="auto">
          <a:xfrm>
            <a:off x="4492626" y="2736304"/>
            <a:ext cx="502179" cy="792163"/>
          </a:xfrm>
          <a:prstGeom prst="upDownArrow">
            <a:avLst>
              <a:gd name="adj1" fmla="val 50000"/>
              <a:gd name="adj2" fmla="val 34178"/>
            </a:avLst>
          </a:prstGeom>
          <a:solidFill>
            <a:srgbClr val="CC0099"/>
          </a:solidFill>
          <a:ln w="28575">
            <a:solidFill>
              <a:srgbClr val="CC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3" name="Text Box 59"/>
          <p:cNvSpPr txBox="1">
            <a:spLocks noChangeArrowheads="1"/>
          </p:cNvSpPr>
          <p:nvPr/>
        </p:nvSpPr>
        <p:spPr bwMode="auto">
          <a:xfrm>
            <a:off x="416496" y="1196752"/>
            <a:ext cx="2778574" cy="1631216"/>
          </a:xfrm>
          <a:prstGeom prst="rect">
            <a:avLst/>
          </a:prstGeom>
          <a:solidFill>
            <a:srgbClr val="CCECFF"/>
          </a:solidFill>
          <a:ln w="28575">
            <a:solidFill>
              <a:srgbClr val="333399"/>
            </a:solidFill>
            <a:miter lim="800000"/>
            <a:headEnd/>
            <a:tailEnd/>
          </a:ln>
          <a:effectLst/>
        </p:spPr>
        <p:txBody>
          <a:bodyPr wrap="square">
            <a:spAutoFit/>
          </a:bodyPr>
          <a:lstStyle/>
          <a:p>
            <a:r>
              <a:rPr kumimoji="1" lang="zh-CN" altLang="en-US" sz="2000" b="1" dirty="0">
                <a:solidFill>
                  <a:srgbClr val="0000CC"/>
                </a:solidFill>
                <a:latin typeface="+mn-lt"/>
                <a:ea typeface="黑体" pitchFamily="2" charset="-122"/>
              </a:rPr>
              <a:t>图中数字</a:t>
            </a:r>
            <a:r>
              <a:rPr kumimoji="1" lang="zh-CN" altLang="zh-CN" sz="2000" b="1" dirty="0">
                <a:solidFill>
                  <a:srgbClr val="0000CC"/>
                </a:solidFill>
                <a:latin typeface="+mn-lt"/>
                <a:ea typeface="黑体" pitchFamily="2" charset="-122"/>
              </a:rPr>
              <a:t>表示相应层次的构件</a:t>
            </a:r>
            <a:r>
              <a:rPr kumimoji="1" lang="zh-CN" altLang="en-US" sz="2000" b="1" dirty="0">
                <a:solidFill>
                  <a:srgbClr val="0000CC"/>
                </a:solidFill>
                <a:latin typeface="+mn-lt"/>
                <a:ea typeface="黑体" pitchFamily="2" charset="-122"/>
              </a:rPr>
              <a:t>：</a:t>
            </a:r>
            <a:endParaRPr kumimoji="1" lang="en-US" altLang="zh-CN" sz="2000" b="1" dirty="0">
              <a:solidFill>
                <a:srgbClr val="0000CC"/>
              </a:solidFill>
              <a:latin typeface="+mn-lt"/>
              <a:ea typeface="黑体" pitchFamily="2" charset="-122"/>
            </a:endParaRPr>
          </a:p>
          <a:p>
            <a:r>
              <a:rPr kumimoji="1" lang="en-US" altLang="zh-CN" sz="2000" b="1" dirty="0">
                <a:solidFill>
                  <a:srgbClr val="0000CC"/>
                </a:solidFill>
                <a:latin typeface="+mn-lt"/>
                <a:ea typeface="黑体" pitchFamily="2" charset="-122"/>
              </a:rPr>
              <a:t>3——</a:t>
            </a:r>
            <a:r>
              <a:rPr kumimoji="1" lang="zh-CN" altLang="en-US" sz="2000" b="1" dirty="0">
                <a:solidFill>
                  <a:srgbClr val="0000CC"/>
                </a:solidFill>
                <a:latin typeface="+mn-lt"/>
                <a:ea typeface="黑体" pitchFamily="2" charset="-122"/>
              </a:rPr>
              <a:t>网络层</a:t>
            </a:r>
          </a:p>
          <a:p>
            <a:r>
              <a:rPr kumimoji="1" lang="en-US" altLang="zh-CN" sz="2000" b="1" dirty="0">
                <a:solidFill>
                  <a:srgbClr val="0000CC"/>
                </a:solidFill>
                <a:latin typeface="+mn-lt"/>
                <a:ea typeface="黑体" pitchFamily="2" charset="-122"/>
              </a:rPr>
              <a:t>2——</a:t>
            </a:r>
            <a:r>
              <a:rPr kumimoji="1" lang="zh-CN" altLang="en-US" sz="2000" b="1" dirty="0">
                <a:solidFill>
                  <a:srgbClr val="0000CC"/>
                </a:solidFill>
                <a:latin typeface="+mn-lt"/>
                <a:ea typeface="黑体" pitchFamily="2" charset="-122"/>
              </a:rPr>
              <a:t>数据链路层</a:t>
            </a:r>
          </a:p>
          <a:p>
            <a:r>
              <a:rPr kumimoji="1" lang="en-US" altLang="zh-CN" sz="2000" b="1" dirty="0">
                <a:solidFill>
                  <a:srgbClr val="0000CC"/>
                </a:solidFill>
                <a:latin typeface="+mn-lt"/>
                <a:ea typeface="黑体" pitchFamily="2" charset="-122"/>
              </a:rPr>
              <a:t>1——</a:t>
            </a:r>
            <a:r>
              <a:rPr kumimoji="1" lang="zh-CN" altLang="en-US" sz="2000" b="1" dirty="0">
                <a:solidFill>
                  <a:srgbClr val="0000CC"/>
                </a:solidFill>
                <a:latin typeface="+mn-lt"/>
                <a:ea typeface="黑体" pitchFamily="2" charset="-122"/>
              </a:rPr>
              <a:t>物理层</a:t>
            </a:r>
          </a:p>
        </p:txBody>
      </p:sp>
    </p:spTree>
    <p:extLst>
      <p:ext uri="{BB962C8B-B14F-4D97-AF65-F5344CB8AC3E}">
        <p14:creationId xmlns:p14="http://schemas.microsoft.com/office/powerpoint/2010/main" val="36675835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典型的路由器的结构 </a:t>
            </a:r>
          </a:p>
        </p:txBody>
      </p:sp>
      <p:sp>
        <p:nvSpPr>
          <p:cNvPr id="3" name="内容占位符 2"/>
          <p:cNvSpPr>
            <a:spLocks noGrp="1"/>
          </p:cNvSpPr>
          <p:nvPr>
            <p:ph idx="1"/>
          </p:nvPr>
        </p:nvSpPr>
        <p:spPr/>
        <p:txBody>
          <a:bodyPr/>
          <a:lstStyle/>
          <a:p>
            <a:r>
              <a:rPr lang="zh-CN" altLang="zh-CN" dirty="0"/>
              <a:t>整个的路由器结构可划分为两大部分：</a:t>
            </a:r>
            <a:endParaRPr lang="en-US" altLang="zh-CN" dirty="0"/>
          </a:p>
          <a:p>
            <a:pPr lvl="1"/>
            <a:r>
              <a:rPr lang="zh-CN" altLang="zh-CN" dirty="0"/>
              <a:t>路由选择部分</a:t>
            </a:r>
            <a:endParaRPr lang="en-US" altLang="zh-CN" dirty="0"/>
          </a:p>
          <a:p>
            <a:pPr lvl="1"/>
            <a:r>
              <a:rPr lang="zh-CN" altLang="zh-CN" dirty="0"/>
              <a:t>分组转发部分</a:t>
            </a:r>
          </a:p>
          <a:p>
            <a:r>
              <a:rPr lang="zh-CN" altLang="zh-CN" dirty="0">
                <a:solidFill>
                  <a:srgbClr val="FF0000"/>
                </a:solidFill>
              </a:rPr>
              <a:t>路由选择部分</a:t>
            </a:r>
            <a:endParaRPr lang="en-US" altLang="zh-CN" dirty="0">
              <a:solidFill>
                <a:srgbClr val="FF0000"/>
              </a:solidFill>
            </a:endParaRPr>
          </a:p>
          <a:p>
            <a:pPr lvl="1"/>
            <a:r>
              <a:rPr lang="zh-CN" altLang="zh-CN" dirty="0"/>
              <a:t>也叫</a:t>
            </a:r>
            <a:r>
              <a:rPr lang="zh-CN" altLang="en-US" dirty="0"/>
              <a:t>作</a:t>
            </a:r>
            <a:r>
              <a:rPr lang="zh-CN" altLang="zh-CN" dirty="0"/>
              <a:t>控制部分，其核心构件是路由选择处理机。</a:t>
            </a:r>
            <a:endParaRPr lang="en-US" altLang="zh-CN" dirty="0"/>
          </a:p>
          <a:p>
            <a:pPr lvl="1"/>
            <a:r>
              <a:rPr lang="zh-CN" altLang="zh-CN" dirty="0"/>
              <a:t>路由选择处理机的任务是根据所选定的路由选择协议构造出路由表，同时经常或定期地和相邻路由器交换路由信息而不断地更新和维护路由表。</a:t>
            </a:r>
            <a:endParaRPr lang="zh-CN" altLang="en-US" dirty="0"/>
          </a:p>
        </p:txBody>
      </p:sp>
    </p:spTree>
    <p:extLst>
      <p:ext uri="{BB962C8B-B14F-4D97-AF65-F5344CB8AC3E}">
        <p14:creationId xmlns:p14="http://schemas.microsoft.com/office/powerpoint/2010/main" val="2542232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95" name="Rectangle 135"/>
          <p:cNvSpPr>
            <a:spLocks noGrp="1" noChangeArrowheads="1"/>
          </p:cNvSpPr>
          <p:nvPr>
            <p:ph type="title" idx="4294967295"/>
          </p:nvPr>
        </p:nvSpPr>
        <p:spPr>
          <a:xfrm>
            <a:off x="488504" y="692622"/>
            <a:ext cx="9066212" cy="792162"/>
          </a:xfrm>
        </p:spPr>
        <p:txBody>
          <a:bodyPr/>
          <a:lstStyle/>
          <a:p>
            <a:pPr algn="ctr"/>
            <a:r>
              <a:rPr lang="zh-CN" altLang="en-US" dirty="0"/>
              <a:t>自治系统和</a:t>
            </a:r>
            <a:br>
              <a:rPr lang="zh-CN" altLang="en-US" dirty="0"/>
            </a:br>
            <a:r>
              <a:rPr lang="zh-CN" altLang="en-US" dirty="0"/>
              <a:t>内部网关协议、外部网关协议 </a:t>
            </a:r>
          </a:p>
        </p:txBody>
      </p:sp>
      <p:grpSp>
        <p:nvGrpSpPr>
          <p:cNvPr id="3" name="组合 2"/>
          <p:cNvGrpSpPr/>
          <p:nvPr/>
        </p:nvGrpSpPr>
        <p:grpSpPr>
          <a:xfrm>
            <a:off x="272480" y="1628800"/>
            <a:ext cx="9517326" cy="3977283"/>
            <a:chOff x="271728" y="1772816"/>
            <a:chExt cx="9517326" cy="3977283"/>
          </a:xfrm>
        </p:grpSpPr>
        <p:grpSp>
          <p:nvGrpSpPr>
            <p:cNvPr id="2" name="组合 1"/>
            <p:cNvGrpSpPr/>
            <p:nvPr/>
          </p:nvGrpSpPr>
          <p:grpSpPr>
            <a:xfrm>
              <a:off x="271728" y="1772816"/>
              <a:ext cx="9517326" cy="2397547"/>
              <a:chOff x="271728" y="1772816"/>
              <a:chExt cx="9517326" cy="2397547"/>
            </a:xfrm>
          </p:grpSpPr>
          <p:grpSp>
            <p:nvGrpSpPr>
              <p:cNvPr id="553096" name="Group 136"/>
              <p:cNvGrpSpPr>
                <a:grpSpLocks/>
              </p:cNvGrpSpPr>
              <p:nvPr/>
            </p:nvGrpSpPr>
            <p:grpSpPr bwMode="auto">
              <a:xfrm>
                <a:off x="271728" y="2311400"/>
                <a:ext cx="2997597" cy="1727200"/>
                <a:chOff x="912" y="768"/>
                <a:chExt cx="2400" cy="1584"/>
              </a:xfrm>
            </p:grpSpPr>
            <p:sp>
              <p:nvSpPr>
                <p:cNvPr id="553097" name="Oval 137"/>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098" name="Oval 138"/>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099" name="Oval 139"/>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00" name="Oval 140"/>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01" name="Oval 141"/>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02" name="Oval 142"/>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03" name="Oval 143"/>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04" name="Oval 144"/>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05" name="Oval 145"/>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grpSp>
              <p:nvGrpSpPr>
                <p:cNvPr id="553106" name="Group 146"/>
                <p:cNvGrpSpPr>
                  <a:grpSpLocks/>
                </p:cNvGrpSpPr>
                <p:nvPr/>
              </p:nvGrpSpPr>
              <p:grpSpPr bwMode="auto">
                <a:xfrm>
                  <a:off x="912" y="768"/>
                  <a:ext cx="2386" cy="1553"/>
                  <a:chOff x="912" y="768"/>
                  <a:chExt cx="2386" cy="1553"/>
                </a:xfrm>
              </p:grpSpPr>
              <p:sp>
                <p:nvSpPr>
                  <p:cNvPr id="553107" name="Oval 147"/>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08" name="Oval 148"/>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09" name="Oval 149"/>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10" name="Oval 150"/>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11" name="Oval 151"/>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12" name="Oval 152"/>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13" name="Oval 153"/>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14" name="Oval 154"/>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15" name="Oval 155"/>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grpSp>
          </p:grpSp>
          <p:grpSp>
            <p:nvGrpSpPr>
              <p:cNvPr id="553116" name="Group 156"/>
              <p:cNvGrpSpPr>
                <a:grpSpLocks/>
              </p:cNvGrpSpPr>
              <p:nvPr/>
            </p:nvGrpSpPr>
            <p:grpSpPr bwMode="auto">
              <a:xfrm>
                <a:off x="6500812" y="2182813"/>
                <a:ext cx="3288242" cy="1987550"/>
                <a:chOff x="912" y="768"/>
                <a:chExt cx="2400" cy="1584"/>
              </a:xfrm>
            </p:grpSpPr>
            <p:sp>
              <p:nvSpPr>
                <p:cNvPr id="553117" name="Oval 157"/>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18" name="Oval 158"/>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19" name="Oval 159"/>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20" name="Oval 160"/>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21" name="Oval 161"/>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22" name="Oval 162"/>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23" name="Oval 163"/>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24" name="Oval 164"/>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25" name="Oval 165"/>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grpSp>
              <p:nvGrpSpPr>
                <p:cNvPr id="553126" name="Group 166"/>
                <p:cNvGrpSpPr>
                  <a:grpSpLocks/>
                </p:cNvGrpSpPr>
                <p:nvPr/>
              </p:nvGrpSpPr>
              <p:grpSpPr bwMode="auto">
                <a:xfrm>
                  <a:off x="912" y="768"/>
                  <a:ext cx="2386" cy="1553"/>
                  <a:chOff x="912" y="768"/>
                  <a:chExt cx="2386" cy="1553"/>
                </a:xfrm>
              </p:grpSpPr>
              <p:sp>
                <p:nvSpPr>
                  <p:cNvPr id="553127" name="Oval 167"/>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28" name="Oval 168"/>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29" name="Oval 169"/>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30" name="Oval 170"/>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31" name="Oval 171"/>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32" name="Oval 172"/>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33" name="Oval 173"/>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34" name="Oval 174"/>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35" name="Oval 175"/>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grpSp>
          </p:grpSp>
          <p:sp>
            <p:nvSpPr>
              <p:cNvPr id="553136" name="Text Box 176"/>
              <p:cNvSpPr txBox="1">
                <a:spLocks noChangeArrowheads="1"/>
              </p:cNvSpPr>
              <p:nvPr/>
            </p:nvSpPr>
            <p:spPr bwMode="auto">
              <a:xfrm>
                <a:off x="707399" y="2865636"/>
                <a:ext cx="2121093"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000" b="1">
                    <a:solidFill>
                      <a:srgbClr val="0000CC"/>
                    </a:solidFill>
                    <a:latin typeface="+mn-lt"/>
                    <a:ea typeface="黑体" pitchFamily="2" charset="-122"/>
                  </a:rPr>
                  <a:t> </a:t>
                </a:r>
                <a:r>
                  <a:rPr kumimoji="1" lang="zh-CN" altLang="en-US" sz="2000" b="1">
                    <a:solidFill>
                      <a:srgbClr val="0000CC"/>
                    </a:solidFill>
                    <a:latin typeface="+mn-lt"/>
                    <a:ea typeface="黑体" pitchFamily="2" charset="-122"/>
                  </a:rPr>
                  <a:t>用内部网关协议</a:t>
                </a:r>
              </a:p>
              <a:p>
                <a:pPr algn="ctr"/>
                <a:r>
                  <a:rPr kumimoji="1" lang="zh-CN" altLang="en-US" sz="2000" b="1">
                    <a:solidFill>
                      <a:srgbClr val="0000CC"/>
                    </a:solidFill>
                    <a:latin typeface="+mn-lt"/>
                    <a:ea typeface="黑体" pitchFamily="2" charset="-122"/>
                  </a:rPr>
                  <a:t>（例如，</a:t>
                </a:r>
                <a:r>
                  <a:rPr kumimoji="1" lang="en-US" altLang="zh-CN" sz="2000" b="1">
                    <a:solidFill>
                      <a:srgbClr val="0000CC"/>
                    </a:solidFill>
                    <a:latin typeface="+mn-lt"/>
                    <a:ea typeface="黑体" pitchFamily="2" charset="-122"/>
                  </a:rPr>
                  <a:t>RIP</a:t>
                </a:r>
                <a:r>
                  <a:rPr kumimoji="1" lang="zh-CN" altLang="en-US" sz="2000" b="1">
                    <a:solidFill>
                      <a:srgbClr val="0000CC"/>
                    </a:solidFill>
                    <a:latin typeface="+mn-lt"/>
                    <a:ea typeface="黑体" pitchFamily="2" charset="-122"/>
                  </a:rPr>
                  <a:t>）</a:t>
                </a:r>
              </a:p>
            </p:txBody>
          </p:sp>
          <p:sp>
            <p:nvSpPr>
              <p:cNvPr id="553137" name="Text Box 177"/>
              <p:cNvSpPr txBox="1">
                <a:spLocks noChangeArrowheads="1"/>
              </p:cNvSpPr>
              <p:nvPr/>
            </p:nvSpPr>
            <p:spPr bwMode="auto">
              <a:xfrm>
                <a:off x="7474455" y="1772816"/>
                <a:ext cx="17299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C00000"/>
                    </a:solidFill>
                    <a:latin typeface="+mn-lt"/>
                    <a:ea typeface="黑体" pitchFamily="2" charset="-122"/>
                  </a:rPr>
                  <a:t>自治系统 </a:t>
                </a:r>
                <a:r>
                  <a:rPr kumimoji="1" lang="en-US" altLang="zh-CN" sz="2400" b="1">
                    <a:solidFill>
                      <a:srgbClr val="C00000"/>
                    </a:solidFill>
                    <a:latin typeface="+mn-lt"/>
                    <a:ea typeface="黑体" pitchFamily="2" charset="-122"/>
                  </a:rPr>
                  <a:t>B</a:t>
                </a:r>
              </a:p>
            </p:txBody>
          </p:sp>
          <p:sp>
            <p:nvSpPr>
              <p:cNvPr id="553138" name="Text Box 178"/>
              <p:cNvSpPr txBox="1">
                <a:spLocks noChangeArrowheads="1"/>
              </p:cNvSpPr>
              <p:nvPr/>
            </p:nvSpPr>
            <p:spPr bwMode="auto">
              <a:xfrm>
                <a:off x="992560" y="1901404"/>
                <a:ext cx="17185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mn-lt"/>
                    <a:ea typeface="黑体" pitchFamily="2" charset="-122"/>
                  </a:rPr>
                  <a:t>自治系统 </a:t>
                </a:r>
                <a:r>
                  <a:rPr kumimoji="1" lang="en-US" altLang="zh-CN" sz="2400" b="1" dirty="0">
                    <a:solidFill>
                      <a:srgbClr val="C00000"/>
                    </a:solidFill>
                    <a:latin typeface="+mn-lt"/>
                    <a:ea typeface="黑体" pitchFamily="2" charset="-122"/>
                  </a:rPr>
                  <a:t>A</a:t>
                </a:r>
              </a:p>
            </p:txBody>
          </p:sp>
          <p:pic>
            <p:nvPicPr>
              <p:cNvPr id="553139" name="Picture 17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8679" y="2709864"/>
                <a:ext cx="715433"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53140" name="Picture 18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10168" y="2709863"/>
                <a:ext cx="715433"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53141" name="Text Box 181"/>
              <p:cNvSpPr txBox="1">
                <a:spLocks noChangeArrowheads="1"/>
              </p:cNvSpPr>
              <p:nvPr/>
            </p:nvSpPr>
            <p:spPr bwMode="auto">
              <a:xfrm>
                <a:off x="3828683" y="2225676"/>
                <a:ext cx="2258952"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0000CC"/>
                    </a:solidFill>
                    <a:latin typeface="+mn-lt"/>
                    <a:ea typeface="黑体" pitchFamily="2" charset="-122"/>
                  </a:rPr>
                  <a:t>用外部网关协议</a:t>
                </a:r>
              </a:p>
              <a:p>
                <a:pPr algn="ctr"/>
                <a:r>
                  <a:rPr kumimoji="1" lang="zh-CN" altLang="en-US" sz="2000" b="1" dirty="0">
                    <a:solidFill>
                      <a:srgbClr val="0000CC"/>
                    </a:solidFill>
                    <a:latin typeface="+mn-lt"/>
                    <a:ea typeface="黑体" pitchFamily="2" charset="-122"/>
                  </a:rPr>
                  <a:t>（例如，</a:t>
                </a:r>
                <a:r>
                  <a:rPr kumimoji="1" lang="en-US" altLang="zh-CN" sz="2000" b="1" dirty="0">
                    <a:solidFill>
                      <a:srgbClr val="0000CC"/>
                    </a:solidFill>
                    <a:latin typeface="+mn-lt"/>
                    <a:ea typeface="黑体" pitchFamily="2" charset="-122"/>
                  </a:rPr>
                  <a:t>BGP-4</a:t>
                </a:r>
                <a:r>
                  <a:rPr kumimoji="1" lang="zh-CN" altLang="en-US" sz="2000" b="1" dirty="0">
                    <a:solidFill>
                      <a:srgbClr val="0000CC"/>
                    </a:solidFill>
                    <a:latin typeface="+mn-lt"/>
                    <a:ea typeface="黑体" pitchFamily="2" charset="-122"/>
                  </a:rPr>
                  <a:t>）</a:t>
                </a:r>
              </a:p>
            </p:txBody>
          </p:sp>
          <p:sp>
            <p:nvSpPr>
              <p:cNvPr id="553142" name="Text Box 182"/>
              <p:cNvSpPr txBox="1">
                <a:spLocks noChangeArrowheads="1"/>
              </p:cNvSpPr>
              <p:nvPr/>
            </p:nvSpPr>
            <p:spPr bwMode="auto">
              <a:xfrm>
                <a:off x="2978680" y="2305051"/>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1</a:t>
                </a:r>
              </a:p>
            </p:txBody>
          </p:sp>
          <p:sp>
            <p:nvSpPr>
              <p:cNvPr id="553143" name="Text Box 183"/>
              <p:cNvSpPr txBox="1">
                <a:spLocks noChangeArrowheads="1"/>
              </p:cNvSpPr>
              <p:nvPr/>
            </p:nvSpPr>
            <p:spPr bwMode="auto">
              <a:xfrm>
                <a:off x="6462977" y="2332039"/>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2</a:t>
                </a:r>
              </a:p>
            </p:txBody>
          </p:sp>
          <p:sp>
            <p:nvSpPr>
              <p:cNvPr id="553144" name="Text Box 184"/>
              <p:cNvSpPr txBox="1">
                <a:spLocks noChangeArrowheads="1"/>
              </p:cNvSpPr>
              <p:nvPr/>
            </p:nvSpPr>
            <p:spPr bwMode="auto">
              <a:xfrm>
                <a:off x="7208127" y="2852936"/>
                <a:ext cx="2165978"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000" b="1" dirty="0">
                    <a:solidFill>
                      <a:srgbClr val="0000CC"/>
                    </a:solidFill>
                    <a:latin typeface="+mn-lt"/>
                    <a:ea typeface="黑体" pitchFamily="2" charset="-122"/>
                  </a:rPr>
                  <a:t> </a:t>
                </a:r>
                <a:r>
                  <a:rPr kumimoji="1" lang="zh-CN" altLang="en-US" sz="2000" b="1" dirty="0">
                    <a:solidFill>
                      <a:srgbClr val="0000CC"/>
                    </a:solidFill>
                    <a:latin typeface="+mn-lt"/>
                    <a:ea typeface="黑体" pitchFamily="2" charset="-122"/>
                  </a:rPr>
                  <a:t>用内部网关协议</a:t>
                </a:r>
              </a:p>
              <a:p>
                <a:pPr algn="ctr"/>
                <a:r>
                  <a:rPr kumimoji="1" lang="zh-CN" altLang="en-US" sz="2000" b="1" dirty="0">
                    <a:solidFill>
                      <a:srgbClr val="0000CC"/>
                    </a:solidFill>
                    <a:latin typeface="+mn-lt"/>
                    <a:ea typeface="黑体" pitchFamily="2" charset="-122"/>
                  </a:rPr>
                  <a:t>（例如，</a:t>
                </a:r>
                <a:r>
                  <a:rPr kumimoji="1" lang="en-US" altLang="zh-CN" sz="2000" b="1" dirty="0">
                    <a:solidFill>
                      <a:srgbClr val="0000CC"/>
                    </a:solidFill>
                    <a:latin typeface="+mn-lt"/>
                    <a:ea typeface="黑体" pitchFamily="2" charset="-122"/>
                  </a:rPr>
                  <a:t>OSPF</a:t>
                </a:r>
                <a:r>
                  <a:rPr kumimoji="1" lang="zh-CN" altLang="en-US" sz="2000" b="1" dirty="0">
                    <a:solidFill>
                      <a:srgbClr val="0000CC"/>
                    </a:solidFill>
                    <a:latin typeface="+mn-lt"/>
                    <a:ea typeface="黑体" pitchFamily="2" charset="-122"/>
                  </a:rPr>
                  <a:t>）</a:t>
                </a:r>
              </a:p>
            </p:txBody>
          </p:sp>
          <p:sp>
            <p:nvSpPr>
              <p:cNvPr id="553145" name="Line 185"/>
              <p:cNvSpPr>
                <a:spLocks noChangeShapeType="1"/>
              </p:cNvSpPr>
              <p:nvPr/>
            </p:nvSpPr>
            <p:spPr bwMode="auto">
              <a:xfrm>
                <a:off x="3645959" y="2941639"/>
                <a:ext cx="2633002" cy="3175"/>
              </a:xfrm>
              <a:prstGeom prst="line">
                <a:avLst/>
              </a:prstGeom>
              <a:noFill/>
              <a:ln w="57150">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53147" name="Text Box 187"/>
            <p:cNvSpPr txBox="1">
              <a:spLocks noChangeArrowheads="1"/>
            </p:cNvSpPr>
            <p:nvPr/>
          </p:nvSpPr>
          <p:spPr bwMode="auto">
            <a:xfrm>
              <a:off x="1017530" y="4365104"/>
              <a:ext cx="8399966" cy="1384995"/>
            </a:xfrm>
            <a:prstGeom prst="rect">
              <a:avLst/>
            </a:prstGeom>
            <a:solidFill>
              <a:srgbClr val="FFFF66"/>
            </a:solidFill>
            <a:ln w="9525">
              <a:solidFill>
                <a:srgbClr val="000099"/>
              </a:solidFill>
              <a:miter lim="800000"/>
              <a:headEnd/>
              <a:tailEnd/>
            </a:ln>
            <a:effectLst/>
          </p:spPr>
          <p:txBody>
            <a:bodyPr wrap="square">
              <a:spAutoFit/>
            </a:bodyPr>
            <a:lstStyle/>
            <a:p>
              <a:r>
                <a:rPr lang="zh-CN" altLang="en-US" sz="2800" b="1" dirty="0">
                  <a:solidFill>
                    <a:srgbClr val="000099"/>
                  </a:solidFill>
                  <a:latin typeface="+mn-lt"/>
                  <a:ea typeface="黑体" pitchFamily="2" charset="-122"/>
                </a:rPr>
                <a:t>自治系统之间的路由选择也叫作</a:t>
              </a:r>
              <a:r>
                <a:rPr lang="zh-CN" altLang="en-US" sz="2800" b="1" dirty="0">
                  <a:solidFill>
                    <a:srgbClr val="FF0000"/>
                  </a:solidFill>
                  <a:latin typeface="+mn-lt"/>
                  <a:ea typeface="黑体" pitchFamily="2" charset="-122"/>
                </a:rPr>
                <a:t>域间路由选择 </a:t>
              </a:r>
              <a:r>
                <a:rPr lang="en-US" altLang="zh-CN" sz="2800" b="1" dirty="0">
                  <a:solidFill>
                    <a:srgbClr val="000099"/>
                  </a:solidFill>
                  <a:latin typeface="+mn-lt"/>
                  <a:ea typeface="黑体" pitchFamily="2" charset="-122"/>
                </a:rPr>
                <a:t>(</a:t>
              </a:r>
              <a:r>
                <a:rPr lang="en-US" altLang="zh-CN" sz="2800" b="1" dirty="0" err="1">
                  <a:solidFill>
                    <a:srgbClr val="000099"/>
                  </a:solidFill>
                  <a:latin typeface="+mn-lt"/>
                  <a:ea typeface="黑体" pitchFamily="2" charset="-122"/>
                </a:rPr>
                <a:t>interdomain</a:t>
              </a:r>
              <a:r>
                <a:rPr lang="en-US" altLang="zh-CN" sz="2800" b="1" dirty="0">
                  <a:solidFill>
                    <a:srgbClr val="000099"/>
                  </a:solidFill>
                  <a:latin typeface="+mn-lt"/>
                  <a:ea typeface="黑体" pitchFamily="2" charset="-122"/>
                </a:rPr>
                <a:t> routing)</a:t>
              </a:r>
              <a:r>
                <a:rPr lang="zh-CN" altLang="en-US" sz="2800" b="1" dirty="0">
                  <a:solidFill>
                    <a:srgbClr val="000099"/>
                  </a:solidFill>
                  <a:latin typeface="+mn-lt"/>
                  <a:ea typeface="黑体" pitchFamily="2" charset="-122"/>
                </a:rPr>
                <a:t>，在自治系统内部的路由选择叫</a:t>
              </a:r>
              <a:r>
                <a:rPr lang="zh-CN" altLang="en-US" sz="2800" b="1" dirty="0">
                  <a:solidFill>
                    <a:srgbClr val="000099"/>
                  </a:solidFill>
                  <a:ea typeface="黑体" pitchFamily="2" charset="-122"/>
                </a:rPr>
                <a:t>作</a:t>
              </a:r>
              <a:r>
                <a:rPr lang="zh-CN" altLang="en-US" sz="2800" b="1" dirty="0">
                  <a:solidFill>
                    <a:srgbClr val="FF0000"/>
                  </a:solidFill>
                  <a:latin typeface="+mn-lt"/>
                  <a:ea typeface="黑体" pitchFamily="2" charset="-122"/>
                </a:rPr>
                <a:t>域内路由选择 </a:t>
              </a:r>
              <a:r>
                <a:rPr lang="en-US" altLang="zh-CN" sz="2800" b="1" dirty="0">
                  <a:solidFill>
                    <a:srgbClr val="000099"/>
                  </a:solidFill>
                  <a:latin typeface="+mn-lt"/>
                  <a:ea typeface="黑体" pitchFamily="2" charset="-122"/>
                </a:rPr>
                <a:t>(</a:t>
              </a:r>
              <a:r>
                <a:rPr lang="en-US" altLang="zh-CN" sz="2800" b="1" dirty="0" err="1">
                  <a:solidFill>
                    <a:srgbClr val="000099"/>
                  </a:solidFill>
                  <a:latin typeface="+mn-lt"/>
                  <a:ea typeface="黑体" pitchFamily="2" charset="-122"/>
                </a:rPr>
                <a:t>intradomain</a:t>
              </a:r>
              <a:r>
                <a:rPr lang="en-US" altLang="zh-CN" sz="2800" b="1" dirty="0">
                  <a:solidFill>
                    <a:srgbClr val="000099"/>
                  </a:solidFill>
                  <a:latin typeface="+mn-lt"/>
                  <a:ea typeface="黑体" pitchFamily="2" charset="-122"/>
                </a:rPr>
                <a:t> routing) </a:t>
              </a:r>
              <a:r>
                <a:rPr lang="zh-CN" altLang="en-US" sz="2800" b="1" dirty="0">
                  <a:solidFill>
                    <a:srgbClr val="000099"/>
                  </a:solidFill>
                  <a:latin typeface="+mn-lt"/>
                  <a:ea typeface="黑体" pitchFamily="2" charset="-122"/>
                </a:rPr>
                <a:t>。</a:t>
              </a:r>
              <a:endParaRPr lang="en-US" altLang="zh-CN" sz="2800" b="1" dirty="0">
                <a:solidFill>
                  <a:srgbClr val="000099"/>
                </a:solidFill>
                <a:latin typeface="+mn-lt"/>
                <a:ea typeface="黑体" pitchFamily="2" charset="-122"/>
              </a:endParaRPr>
            </a:p>
          </p:txBody>
        </p:sp>
      </p:grpSp>
    </p:spTree>
    <p:extLst>
      <p:ext uri="{BB962C8B-B14F-4D97-AF65-F5344CB8AC3E}">
        <p14:creationId xmlns:p14="http://schemas.microsoft.com/office/powerpoint/2010/main" val="29307901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典型的路由器的结构 </a:t>
            </a:r>
          </a:p>
        </p:txBody>
      </p:sp>
      <p:sp>
        <p:nvSpPr>
          <p:cNvPr id="3" name="内容占位符 2"/>
          <p:cNvSpPr>
            <a:spLocks noGrp="1"/>
          </p:cNvSpPr>
          <p:nvPr>
            <p:ph idx="1"/>
          </p:nvPr>
        </p:nvSpPr>
        <p:spPr/>
        <p:txBody>
          <a:bodyPr/>
          <a:lstStyle/>
          <a:p>
            <a:r>
              <a:rPr lang="zh-CN" altLang="zh-CN" dirty="0">
                <a:solidFill>
                  <a:srgbClr val="FF0000"/>
                </a:solidFill>
              </a:rPr>
              <a:t>分组转发部分</a:t>
            </a:r>
            <a:r>
              <a:rPr lang="zh-CN" altLang="zh-CN" dirty="0"/>
              <a:t>由三部分组成：</a:t>
            </a:r>
            <a:endParaRPr lang="en-US" altLang="zh-CN" dirty="0"/>
          </a:p>
          <a:p>
            <a:pPr lvl="1"/>
            <a:r>
              <a:rPr lang="zh-CN" altLang="zh-CN" dirty="0"/>
              <a:t>交换结构 </a:t>
            </a:r>
            <a:r>
              <a:rPr lang="en-US" altLang="zh-CN" dirty="0"/>
              <a:t>(switching fabric)</a:t>
            </a:r>
            <a:r>
              <a:rPr lang="zh-CN" altLang="en-US" dirty="0"/>
              <a:t>：</a:t>
            </a:r>
            <a:r>
              <a:rPr lang="zh-CN" altLang="zh-CN" dirty="0"/>
              <a:t>又称为交换组织，</a:t>
            </a:r>
            <a:r>
              <a:rPr lang="zh-CN" altLang="en-US" dirty="0"/>
              <a:t>其</a:t>
            </a:r>
            <a:r>
              <a:rPr lang="zh-CN" altLang="zh-CN" dirty="0"/>
              <a:t>作用是根据</a:t>
            </a:r>
            <a:r>
              <a:rPr lang="zh-CN" altLang="zh-CN" dirty="0">
                <a:solidFill>
                  <a:srgbClr val="FF0000"/>
                </a:solidFill>
              </a:rPr>
              <a:t>转发表</a:t>
            </a:r>
            <a:r>
              <a:rPr lang="en-US" altLang="zh-CN" dirty="0"/>
              <a:t> (forwarding table) </a:t>
            </a:r>
            <a:r>
              <a:rPr lang="zh-CN" altLang="zh-CN" dirty="0"/>
              <a:t>对分组进行处理</a:t>
            </a:r>
            <a:r>
              <a:rPr lang="zh-CN" altLang="en-US" dirty="0"/>
              <a:t>。</a:t>
            </a:r>
            <a:endParaRPr lang="en-US" altLang="zh-CN" dirty="0"/>
          </a:p>
          <a:p>
            <a:pPr lvl="1"/>
            <a:r>
              <a:rPr lang="zh-CN" altLang="zh-CN" dirty="0"/>
              <a:t>一组</a:t>
            </a:r>
            <a:r>
              <a:rPr lang="zh-CN" altLang="zh-CN" dirty="0">
                <a:solidFill>
                  <a:srgbClr val="FF0000"/>
                </a:solidFill>
              </a:rPr>
              <a:t>输入端口</a:t>
            </a:r>
            <a:endParaRPr lang="en-US" altLang="zh-CN" dirty="0">
              <a:solidFill>
                <a:srgbClr val="FF0000"/>
              </a:solidFill>
            </a:endParaRPr>
          </a:p>
          <a:p>
            <a:pPr lvl="1"/>
            <a:r>
              <a:rPr lang="zh-CN" altLang="zh-CN" dirty="0"/>
              <a:t>一组</a:t>
            </a:r>
            <a:r>
              <a:rPr lang="zh-CN" altLang="zh-CN" dirty="0">
                <a:solidFill>
                  <a:srgbClr val="FF0000"/>
                </a:solidFill>
              </a:rPr>
              <a:t>输出端口</a:t>
            </a:r>
            <a:endParaRPr lang="en-US" altLang="zh-CN" dirty="0">
              <a:solidFill>
                <a:srgbClr val="FF0000"/>
              </a:solidFill>
            </a:endParaRPr>
          </a:p>
          <a:p>
            <a:pPr marL="457200" lvl="1" indent="0">
              <a:buNone/>
            </a:pPr>
            <a:r>
              <a:rPr lang="zh-CN" altLang="en-US" dirty="0"/>
              <a:t>（</a:t>
            </a:r>
            <a:r>
              <a:rPr lang="zh-CN" altLang="zh-CN" dirty="0"/>
              <a:t>请注意：这里的端口就是硬件接口）</a:t>
            </a:r>
            <a:endParaRPr lang="zh-CN" altLang="en-US" dirty="0"/>
          </a:p>
        </p:txBody>
      </p:sp>
    </p:spTree>
    <p:extLst>
      <p:ext uri="{BB962C8B-B14F-4D97-AF65-F5344CB8AC3E}">
        <p14:creationId xmlns:p14="http://schemas.microsoft.com/office/powerpoint/2010/main" val="3399520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418" name="Rectangle 2"/>
          <p:cNvSpPr>
            <a:spLocks noGrp="1" noChangeArrowheads="1"/>
          </p:cNvSpPr>
          <p:nvPr>
            <p:ph type="title"/>
          </p:nvPr>
        </p:nvSpPr>
        <p:spPr/>
        <p:txBody>
          <a:bodyPr/>
          <a:lstStyle/>
          <a:p>
            <a:pPr algn="ctr"/>
            <a:r>
              <a:rPr lang="en-US" altLang="zh-CN"/>
              <a:t>“</a:t>
            </a:r>
            <a:r>
              <a:rPr lang="zh-CN" altLang="en-US"/>
              <a:t>转发”和“路由选择”的区别 </a:t>
            </a:r>
          </a:p>
        </p:txBody>
      </p:sp>
      <p:sp>
        <p:nvSpPr>
          <p:cNvPr id="956419" name="Rectangle 3"/>
          <p:cNvSpPr>
            <a:spLocks noGrp="1" noChangeArrowheads="1"/>
          </p:cNvSpPr>
          <p:nvPr>
            <p:ph idx="1"/>
          </p:nvPr>
        </p:nvSpPr>
        <p:spPr/>
        <p:txBody>
          <a:bodyPr/>
          <a:lstStyle/>
          <a:p>
            <a:pPr algn="just"/>
            <a:r>
              <a:rPr lang="en-US" altLang="zh-CN" sz="2800" dirty="0"/>
              <a:t>“</a:t>
            </a:r>
            <a:r>
              <a:rPr lang="zh-CN" altLang="en-US" sz="2800" dirty="0">
                <a:solidFill>
                  <a:srgbClr val="FF0000"/>
                </a:solidFill>
              </a:rPr>
              <a:t>转发</a:t>
            </a:r>
            <a:r>
              <a:rPr lang="zh-CN" altLang="en-US" sz="2800" dirty="0"/>
              <a:t>”</a:t>
            </a:r>
            <a:r>
              <a:rPr lang="en-US" altLang="zh-CN" sz="2800" dirty="0"/>
              <a:t>(forwarding) </a:t>
            </a:r>
            <a:r>
              <a:rPr lang="zh-CN" altLang="en-US" sz="2800" dirty="0"/>
              <a:t>就是路由器根据转发表将用户的 </a:t>
            </a:r>
            <a:r>
              <a:rPr lang="en-US" altLang="zh-CN" sz="2800" dirty="0"/>
              <a:t>IP </a:t>
            </a:r>
            <a:r>
              <a:rPr lang="zh-CN" altLang="en-US" sz="2800" dirty="0"/>
              <a:t>数据报从合适的端口转发出去。</a:t>
            </a:r>
          </a:p>
          <a:p>
            <a:pPr algn="just"/>
            <a:r>
              <a:rPr lang="zh-CN" altLang="en-US" sz="2800" dirty="0"/>
              <a:t>“</a:t>
            </a:r>
            <a:r>
              <a:rPr lang="zh-CN" altLang="en-US" sz="2800" dirty="0">
                <a:solidFill>
                  <a:srgbClr val="FF0000"/>
                </a:solidFill>
              </a:rPr>
              <a:t>路由选择</a:t>
            </a:r>
            <a:r>
              <a:rPr lang="zh-CN" altLang="en-US" sz="2800" dirty="0"/>
              <a:t>”</a:t>
            </a:r>
            <a:r>
              <a:rPr lang="en-US" altLang="zh-CN" sz="2800" dirty="0"/>
              <a:t>(routing) </a:t>
            </a:r>
            <a:r>
              <a:rPr lang="zh-CN" altLang="en-US" sz="2800" dirty="0"/>
              <a:t>则是按照分布式算法，根据从各相邻路由器得到的关于网络拓扑的变化情况，动态地改变所选择的路由。</a:t>
            </a:r>
          </a:p>
          <a:p>
            <a:pPr algn="just"/>
            <a:r>
              <a:rPr lang="zh-CN" altLang="en-US" sz="2800" dirty="0">
                <a:solidFill>
                  <a:srgbClr val="0000FF"/>
                </a:solidFill>
              </a:rPr>
              <a:t>路由表是根据路由选择算法得出的。而转发表是从路由表得出的。</a:t>
            </a:r>
          </a:p>
          <a:p>
            <a:pPr algn="just"/>
            <a:r>
              <a:rPr lang="zh-CN" altLang="en-US" sz="2800" dirty="0"/>
              <a:t>在讨论路由选择的原理时，往往不去区分转发表和路由表的区别。</a:t>
            </a:r>
          </a:p>
        </p:txBody>
      </p:sp>
    </p:spTree>
    <p:extLst>
      <p:ext uri="{BB962C8B-B14F-4D97-AF65-F5344CB8AC3E}">
        <p14:creationId xmlns:p14="http://schemas.microsoft.com/office/powerpoint/2010/main" val="17388006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641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641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6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6419"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8466" name="Rectangle 2"/>
          <p:cNvSpPr>
            <a:spLocks noGrp="1" noChangeArrowheads="1"/>
          </p:cNvSpPr>
          <p:nvPr>
            <p:ph type="title"/>
          </p:nvPr>
        </p:nvSpPr>
        <p:spPr/>
        <p:txBody>
          <a:bodyPr/>
          <a:lstStyle/>
          <a:p>
            <a:pPr algn="ctr"/>
            <a:r>
              <a:rPr lang="zh-CN" altLang="en-US" sz="3600" dirty="0"/>
              <a:t>输入端口对线路上收到的分组的处理 </a:t>
            </a:r>
          </a:p>
        </p:txBody>
      </p:sp>
      <p:sp>
        <p:nvSpPr>
          <p:cNvPr id="958467" name="Rectangle 3"/>
          <p:cNvSpPr>
            <a:spLocks noGrp="1" noChangeArrowheads="1"/>
          </p:cNvSpPr>
          <p:nvPr>
            <p:ph idx="1"/>
          </p:nvPr>
        </p:nvSpPr>
        <p:spPr/>
        <p:txBody>
          <a:bodyPr/>
          <a:lstStyle/>
          <a:p>
            <a:pPr algn="just"/>
            <a:r>
              <a:rPr lang="zh-CN" altLang="zh-CN" dirty="0"/>
              <a:t>路由器的输入端口里面</a:t>
            </a:r>
            <a:r>
              <a:rPr lang="zh-CN" altLang="en-US" dirty="0"/>
              <a:t>装有</a:t>
            </a:r>
            <a:r>
              <a:rPr lang="zh-CN" altLang="zh-CN" dirty="0"/>
              <a:t>物理层、数据链路层和网络层的处理模块。</a:t>
            </a:r>
            <a:endParaRPr lang="en-US" altLang="zh-CN" dirty="0"/>
          </a:p>
          <a:p>
            <a:pPr algn="just"/>
            <a:r>
              <a:rPr lang="zh-CN" altLang="en-US" dirty="0"/>
              <a:t>数据链路层剥去帧首部和尾部后，将分组送到网络层的队列中排队等待处理。这会产生一定的时延。 </a:t>
            </a:r>
            <a:endParaRPr lang="en-US" altLang="zh-CN" dirty="0"/>
          </a:p>
          <a:p>
            <a:pPr algn="just"/>
            <a:r>
              <a:rPr lang="zh-CN" altLang="zh-CN" dirty="0">
                <a:solidFill>
                  <a:srgbClr val="FF0000"/>
                </a:solidFill>
              </a:rPr>
              <a:t>输入端口中的查找和转发功能在路由器的交换功能中是最重要的。</a:t>
            </a:r>
            <a:endParaRPr lang="en-US" altLang="zh-CN" dirty="0">
              <a:solidFill>
                <a:srgbClr val="FF0000"/>
              </a:solidFill>
            </a:endParaRPr>
          </a:p>
        </p:txBody>
      </p:sp>
    </p:spTree>
    <p:extLst>
      <p:ext uri="{BB962C8B-B14F-4D97-AF65-F5344CB8AC3E}">
        <p14:creationId xmlns:p14="http://schemas.microsoft.com/office/powerpoint/2010/main" val="24522310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8466" name="Rectangle 2"/>
          <p:cNvSpPr>
            <a:spLocks noGrp="1" noChangeArrowheads="1"/>
          </p:cNvSpPr>
          <p:nvPr>
            <p:ph type="title"/>
          </p:nvPr>
        </p:nvSpPr>
        <p:spPr/>
        <p:txBody>
          <a:bodyPr/>
          <a:lstStyle/>
          <a:p>
            <a:pPr algn="ctr"/>
            <a:r>
              <a:rPr lang="zh-CN" altLang="en-US" sz="3600" dirty="0"/>
              <a:t>输入端口对线路上收到的分组的处理 </a:t>
            </a:r>
          </a:p>
        </p:txBody>
      </p:sp>
      <p:sp>
        <p:nvSpPr>
          <p:cNvPr id="28" name="Rectangle 4"/>
          <p:cNvSpPr>
            <a:spLocks noChangeArrowheads="1"/>
          </p:cNvSpPr>
          <p:nvPr/>
        </p:nvSpPr>
        <p:spPr bwMode="auto">
          <a:xfrm>
            <a:off x="1723381" y="2073275"/>
            <a:ext cx="6691312" cy="2662238"/>
          </a:xfrm>
          <a:prstGeom prst="rect">
            <a:avLst/>
          </a:prstGeom>
          <a:solidFill>
            <a:srgbClr val="66FFFF"/>
          </a:solidFill>
          <a:ln w="38100" cmpd="dbl">
            <a:solidFill>
              <a:schemeClr val="tx1"/>
            </a:solidFill>
            <a:miter lim="800000"/>
            <a:headEnd/>
            <a:tailEnd/>
          </a:ln>
          <a:effectLst/>
        </p:spPr>
        <p:txBody>
          <a:bodyPr wrap="none" anchor="ctr"/>
          <a:lstStyle/>
          <a:p>
            <a:endParaRPr lang="zh-CN" altLang="en-US" b="1">
              <a:solidFill>
                <a:srgbClr val="0000CC"/>
              </a:solidFill>
              <a:latin typeface="+mn-lt"/>
              <a:ea typeface="黑体" pitchFamily="2" charset="-122"/>
            </a:endParaRPr>
          </a:p>
        </p:txBody>
      </p:sp>
      <p:sp>
        <p:nvSpPr>
          <p:cNvPr id="29" name="Rectangle 5"/>
          <p:cNvSpPr>
            <a:spLocks noChangeArrowheads="1"/>
          </p:cNvSpPr>
          <p:nvPr/>
        </p:nvSpPr>
        <p:spPr bwMode="auto">
          <a:xfrm>
            <a:off x="2167881" y="3133725"/>
            <a:ext cx="1339850" cy="798513"/>
          </a:xfrm>
          <a:prstGeom prst="rect">
            <a:avLst/>
          </a:prstGeom>
          <a:solidFill>
            <a:srgbClr val="FFFF66"/>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000" b="1">
                <a:solidFill>
                  <a:srgbClr val="0000CC"/>
                </a:solidFill>
                <a:latin typeface="+mn-lt"/>
                <a:ea typeface="黑体" pitchFamily="2" charset="-122"/>
              </a:rPr>
              <a:t>物理层处理</a:t>
            </a:r>
          </a:p>
        </p:txBody>
      </p:sp>
      <p:sp>
        <p:nvSpPr>
          <p:cNvPr id="30" name="Rectangle 6"/>
          <p:cNvSpPr>
            <a:spLocks noChangeArrowheads="1"/>
          </p:cNvSpPr>
          <p:nvPr/>
        </p:nvSpPr>
        <p:spPr bwMode="auto">
          <a:xfrm>
            <a:off x="4069706" y="2870200"/>
            <a:ext cx="1338262" cy="1327150"/>
          </a:xfrm>
          <a:prstGeom prst="rect">
            <a:avLst/>
          </a:prstGeom>
          <a:solidFill>
            <a:srgbClr val="FFFF66"/>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000" b="1">
                <a:solidFill>
                  <a:srgbClr val="0000CC"/>
                </a:solidFill>
                <a:latin typeface="+mn-lt"/>
                <a:ea typeface="黑体" pitchFamily="2" charset="-122"/>
              </a:rPr>
              <a:t>数据链路层</a:t>
            </a:r>
          </a:p>
          <a:p>
            <a:pPr algn="ctr"/>
            <a:r>
              <a:rPr kumimoji="1" lang="zh-CN" altLang="en-US" sz="2000" b="1">
                <a:solidFill>
                  <a:srgbClr val="0000CC"/>
                </a:solidFill>
                <a:latin typeface="+mn-lt"/>
                <a:ea typeface="黑体" pitchFamily="2" charset="-122"/>
              </a:rPr>
              <a:t>处理</a:t>
            </a:r>
          </a:p>
        </p:txBody>
      </p:sp>
      <p:sp>
        <p:nvSpPr>
          <p:cNvPr id="31" name="Rectangle 7"/>
          <p:cNvSpPr>
            <a:spLocks noChangeArrowheads="1"/>
          </p:cNvSpPr>
          <p:nvPr/>
        </p:nvSpPr>
        <p:spPr bwMode="auto">
          <a:xfrm>
            <a:off x="6066781" y="2330450"/>
            <a:ext cx="1901825" cy="2060575"/>
          </a:xfrm>
          <a:prstGeom prst="rect">
            <a:avLst/>
          </a:prstGeom>
          <a:solidFill>
            <a:srgbClr val="FFFF66"/>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32" name="Line 8"/>
          <p:cNvSpPr>
            <a:spLocks noChangeShapeType="1"/>
          </p:cNvSpPr>
          <p:nvPr/>
        </p:nvSpPr>
        <p:spPr bwMode="auto">
          <a:xfrm flipV="1">
            <a:off x="1482081" y="3533775"/>
            <a:ext cx="712787" cy="4763"/>
          </a:xfrm>
          <a:prstGeom prst="line">
            <a:avLst/>
          </a:prstGeom>
          <a:noFill/>
          <a:ln w="571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3" name="Line 9"/>
          <p:cNvSpPr>
            <a:spLocks noChangeShapeType="1"/>
          </p:cNvSpPr>
          <p:nvPr/>
        </p:nvSpPr>
        <p:spPr bwMode="auto">
          <a:xfrm>
            <a:off x="3507731" y="3533775"/>
            <a:ext cx="561975" cy="0"/>
          </a:xfrm>
          <a:prstGeom prst="line">
            <a:avLst/>
          </a:prstGeom>
          <a:noFill/>
          <a:ln w="571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4" name="Line 10"/>
          <p:cNvSpPr>
            <a:spLocks noChangeShapeType="1"/>
          </p:cNvSpPr>
          <p:nvPr/>
        </p:nvSpPr>
        <p:spPr bwMode="auto">
          <a:xfrm>
            <a:off x="5428606" y="3533775"/>
            <a:ext cx="647700" cy="0"/>
          </a:xfrm>
          <a:prstGeom prst="line">
            <a:avLst/>
          </a:prstGeom>
          <a:noFill/>
          <a:ln w="571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5" name="Line 11"/>
          <p:cNvSpPr>
            <a:spLocks noChangeShapeType="1"/>
          </p:cNvSpPr>
          <p:nvPr/>
        </p:nvSpPr>
        <p:spPr bwMode="auto">
          <a:xfrm>
            <a:off x="7968606" y="3533775"/>
            <a:ext cx="892175" cy="0"/>
          </a:xfrm>
          <a:prstGeom prst="line">
            <a:avLst/>
          </a:prstGeom>
          <a:noFill/>
          <a:ln w="571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6" name="Line 12"/>
          <p:cNvSpPr>
            <a:spLocks noChangeShapeType="1"/>
          </p:cNvSpPr>
          <p:nvPr/>
        </p:nvSpPr>
        <p:spPr bwMode="auto">
          <a:xfrm>
            <a:off x="8860781" y="1901825"/>
            <a:ext cx="0" cy="3005138"/>
          </a:xfrm>
          <a:prstGeom prst="line">
            <a:avLst/>
          </a:prstGeom>
          <a:noFill/>
          <a:ln w="571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7" name="Freeform 13"/>
          <p:cNvSpPr>
            <a:spLocks/>
          </p:cNvSpPr>
          <p:nvPr/>
        </p:nvSpPr>
        <p:spPr bwMode="auto">
          <a:xfrm>
            <a:off x="6384281" y="3189288"/>
            <a:ext cx="1358900" cy="687387"/>
          </a:xfrm>
          <a:custGeom>
            <a:avLst/>
            <a:gdLst>
              <a:gd name="T0" fmla="*/ 0 w 816"/>
              <a:gd name="T1" fmla="*/ 0 h 336"/>
              <a:gd name="T2" fmla="*/ 816 w 816"/>
              <a:gd name="T3" fmla="*/ 0 h 336"/>
              <a:gd name="T4" fmla="*/ 816 w 816"/>
              <a:gd name="T5" fmla="*/ 336 h 336"/>
              <a:gd name="T6" fmla="*/ 0 w 816"/>
              <a:gd name="T7" fmla="*/ 336 h 336"/>
            </a:gdLst>
            <a:ahLst/>
            <a:cxnLst>
              <a:cxn ang="0">
                <a:pos x="T0" y="T1"/>
              </a:cxn>
              <a:cxn ang="0">
                <a:pos x="T2" y="T3"/>
              </a:cxn>
              <a:cxn ang="0">
                <a:pos x="T4" y="T5"/>
              </a:cxn>
              <a:cxn ang="0">
                <a:pos x="T6" y="T7"/>
              </a:cxn>
            </a:cxnLst>
            <a:rect l="0" t="0" r="r" b="b"/>
            <a:pathLst>
              <a:path w="816" h="336">
                <a:moveTo>
                  <a:pt x="0" y="0"/>
                </a:moveTo>
                <a:lnTo>
                  <a:pt x="816" y="0"/>
                </a:lnTo>
                <a:lnTo>
                  <a:pt x="816" y="336"/>
                </a:lnTo>
                <a:lnTo>
                  <a:pt x="0" y="336"/>
                </a:lnTo>
              </a:path>
            </a:pathLst>
          </a:custGeom>
          <a:solidFill>
            <a:srgbClr val="FFFF99"/>
          </a:solidFill>
          <a:ln w="28575" cmpd="sng">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8" name="Line 14"/>
          <p:cNvSpPr>
            <a:spLocks noChangeShapeType="1"/>
          </p:cNvSpPr>
          <p:nvPr/>
        </p:nvSpPr>
        <p:spPr bwMode="auto">
          <a:xfrm>
            <a:off x="7582843" y="3189288"/>
            <a:ext cx="0" cy="6873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9" name="Line 15"/>
          <p:cNvSpPr>
            <a:spLocks noChangeShapeType="1"/>
          </p:cNvSpPr>
          <p:nvPr/>
        </p:nvSpPr>
        <p:spPr bwMode="auto">
          <a:xfrm>
            <a:off x="7424093" y="3189288"/>
            <a:ext cx="0" cy="6873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0" name="Line 16"/>
          <p:cNvSpPr>
            <a:spLocks noChangeShapeType="1"/>
          </p:cNvSpPr>
          <p:nvPr/>
        </p:nvSpPr>
        <p:spPr bwMode="auto">
          <a:xfrm>
            <a:off x="7262168" y="3189288"/>
            <a:ext cx="0" cy="6873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1" name="Line 17"/>
          <p:cNvSpPr>
            <a:spLocks noChangeShapeType="1"/>
          </p:cNvSpPr>
          <p:nvPr/>
        </p:nvSpPr>
        <p:spPr bwMode="auto">
          <a:xfrm>
            <a:off x="7103418" y="3189288"/>
            <a:ext cx="0" cy="6873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2" name="Line 18"/>
          <p:cNvSpPr>
            <a:spLocks noChangeShapeType="1"/>
          </p:cNvSpPr>
          <p:nvPr/>
        </p:nvSpPr>
        <p:spPr bwMode="auto">
          <a:xfrm>
            <a:off x="6944668" y="3189288"/>
            <a:ext cx="0" cy="6873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3" name="Line 19"/>
          <p:cNvSpPr>
            <a:spLocks noChangeShapeType="1"/>
          </p:cNvSpPr>
          <p:nvPr/>
        </p:nvSpPr>
        <p:spPr bwMode="auto">
          <a:xfrm>
            <a:off x="6784331" y="3189288"/>
            <a:ext cx="0" cy="6873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4" name="Text Box 20"/>
          <p:cNvSpPr txBox="1">
            <a:spLocks noChangeArrowheads="1"/>
          </p:cNvSpPr>
          <p:nvPr/>
        </p:nvSpPr>
        <p:spPr bwMode="auto">
          <a:xfrm>
            <a:off x="6346181" y="2405063"/>
            <a:ext cx="147508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网络层处理</a:t>
            </a:r>
          </a:p>
          <a:p>
            <a:r>
              <a:rPr kumimoji="1" lang="zh-CN" altLang="en-US" sz="2000" b="1">
                <a:solidFill>
                  <a:srgbClr val="0000CC"/>
                </a:solidFill>
                <a:latin typeface="+mn-lt"/>
                <a:ea typeface="黑体" pitchFamily="2" charset="-122"/>
              </a:rPr>
              <a:t>  分组排队</a:t>
            </a:r>
          </a:p>
        </p:txBody>
      </p:sp>
      <p:sp>
        <p:nvSpPr>
          <p:cNvPr id="45" name="Text Box 21"/>
          <p:cNvSpPr txBox="1">
            <a:spLocks noChangeArrowheads="1"/>
          </p:cNvSpPr>
          <p:nvPr/>
        </p:nvSpPr>
        <p:spPr bwMode="auto">
          <a:xfrm>
            <a:off x="6465243" y="3870325"/>
            <a:ext cx="3257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  </a:t>
            </a:r>
          </a:p>
        </p:txBody>
      </p:sp>
      <p:sp>
        <p:nvSpPr>
          <p:cNvPr id="46" name="Text Box 22"/>
          <p:cNvSpPr txBox="1">
            <a:spLocks noChangeArrowheads="1"/>
          </p:cNvSpPr>
          <p:nvPr/>
        </p:nvSpPr>
        <p:spPr bwMode="auto">
          <a:xfrm>
            <a:off x="8929043" y="2825641"/>
            <a:ext cx="44275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itchFamily="2" charset="-122"/>
              </a:rPr>
              <a:t>交</a:t>
            </a:r>
          </a:p>
          <a:p>
            <a:r>
              <a:rPr kumimoji="1" lang="zh-CN" altLang="en-US" sz="2000" b="1" dirty="0">
                <a:solidFill>
                  <a:srgbClr val="0000CC"/>
                </a:solidFill>
                <a:latin typeface="+mn-lt"/>
                <a:ea typeface="黑体" pitchFamily="2" charset="-122"/>
              </a:rPr>
              <a:t>换</a:t>
            </a:r>
          </a:p>
          <a:p>
            <a:r>
              <a:rPr kumimoji="1" lang="zh-CN" altLang="en-US" sz="2000" b="1" dirty="0">
                <a:solidFill>
                  <a:srgbClr val="0000CC"/>
                </a:solidFill>
                <a:latin typeface="+mn-lt"/>
                <a:ea typeface="黑体" pitchFamily="2" charset="-122"/>
              </a:rPr>
              <a:t>结</a:t>
            </a:r>
          </a:p>
          <a:p>
            <a:r>
              <a:rPr kumimoji="1" lang="zh-CN" altLang="en-US" sz="2000" b="1" dirty="0">
                <a:solidFill>
                  <a:srgbClr val="0000CC"/>
                </a:solidFill>
                <a:latin typeface="+mn-lt"/>
                <a:ea typeface="黑体" pitchFamily="2" charset="-122"/>
              </a:rPr>
              <a:t>构</a:t>
            </a:r>
          </a:p>
        </p:txBody>
      </p:sp>
      <p:sp>
        <p:nvSpPr>
          <p:cNvPr id="47" name="Text Box 23"/>
          <p:cNvSpPr txBox="1">
            <a:spLocks noChangeArrowheads="1"/>
          </p:cNvSpPr>
          <p:nvPr/>
        </p:nvSpPr>
        <p:spPr bwMode="auto">
          <a:xfrm>
            <a:off x="3728864" y="1556792"/>
            <a:ext cx="25202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CC"/>
                </a:solidFill>
                <a:latin typeface="+mn-lt"/>
                <a:ea typeface="黑体" pitchFamily="2" charset="-122"/>
              </a:rPr>
              <a:t>  </a:t>
            </a:r>
            <a:r>
              <a:rPr kumimoji="1" lang="zh-CN" altLang="en-US" sz="2400" b="1" dirty="0">
                <a:solidFill>
                  <a:srgbClr val="0000CC"/>
                </a:solidFill>
                <a:latin typeface="+mn-lt"/>
                <a:ea typeface="黑体" pitchFamily="2" charset="-122"/>
              </a:rPr>
              <a:t>输入端口的处理</a:t>
            </a:r>
          </a:p>
        </p:txBody>
      </p:sp>
      <p:sp>
        <p:nvSpPr>
          <p:cNvPr id="48" name="Text Box 24"/>
          <p:cNvSpPr txBox="1">
            <a:spLocks noChangeArrowheads="1"/>
          </p:cNvSpPr>
          <p:nvPr/>
        </p:nvSpPr>
        <p:spPr bwMode="auto">
          <a:xfrm>
            <a:off x="1064568" y="2549803"/>
            <a:ext cx="44275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2000" b="1" dirty="0">
                <a:solidFill>
                  <a:srgbClr val="0000CC"/>
                </a:solidFill>
                <a:latin typeface="+mn-lt"/>
                <a:ea typeface="黑体" pitchFamily="2" charset="-122"/>
              </a:rPr>
              <a:t>从</a:t>
            </a:r>
          </a:p>
          <a:p>
            <a:pPr>
              <a:lnSpc>
                <a:spcPct val="90000"/>
              </a:lnSpc>
            </a:pPr>
            <a:r>
              <a:rPr kumimoji="1" lang="zh-CN" altLang="en-US" sz="2000" b="1" dirty="0">
                <a:solidFill>
                  <a:srgbClr val="0000CC"/>
                </a:solidFill>
                <a:latin typeface="+mn-lt"/>
                <a:ea typeface="黑体" pitchFamily="2" charset="-122"/>
              </a:rPr>
              <a:t>线</a:t>
            </a:r>
          </a:p>
          <a:p>
            <a:pPr>
              <a:lnSpc>
                <a:spcPct val="90000"/>
              </a:lnSpc>
            </a:pPr>
            <a:r>
              <a:rPr kumimoji="1" lang="zh-CN" altLang="en-US" sz="2000" b="1" dirty="0">
                <a:solidFill>
                  <a:srgbClr val="0000CC"/>
                </a:solidFill>
                <a:latin typeface="+mn-lt"/>
                <a:ea typeface="黑体" pitchFamily="2" charset="-122"/>
              </a:rPr>
              <a:t>路</a:t>
            </a:r>
          </a:p>
          <a:p>
            <a:pPr>
              <a:lnSpc>
                <a:spcPct val="90000"/>
              </a:lnSpc>
            </a:pPr>
            <a:r>
              <a:rPr kumimoji="1" lang="zh-CN" altLang="en-US" sz="2000" b="1" dirty="0">
                <a:solidFill>
                  <a:srgbClr val="0000CC"/>
                </a:solidFill>
                <a:latin typeface="+mn-lt"/>
                <a:ea typeface="黑体" pitchFamily="2" charset="-122"/>
              </a:rPr>
              <a:t>接</a:t>
            </a:r>
          </a:p>
          <a:p>
            <a:pPr>
              <a:lnSpc>
                <a:spcPct val="90000"/>
              </a:lnSpc>
            </a:pPr>
            <a:r>
              <a:rPr kumimoji="1" lang="zh-CN" altLang="en-US" sz="2000" b="1" dirty="0">
                <a:solidFill>
                  <a:srgbClr val="0000CC"/>
                </a:solidFill>
                <a:latin typeface="+mn-lt"/>
                <a:ea typeface="黑体" pitchFamily="2" charset="-122"/>
              </a:rPr>
              <a:t>收</a:t>
            </a:r>
          </a:p>
          <a:p>
            <a:pPr>
              <a:lnSpc>
                <a:spcPct val="90000"/>
              </a:lnSpc>
            </a:pPr>
            <a:r>
              <a:rPr kumimoji="1" lang="zh-CN" altLang="en-US" sz="2000" b="1" dirty="0">
                <a:solidFill>
                  <a:srgbClr val="0000CC"/>
                </a:solidFill>
                <a:latin typeface="+mn-lt"/>
                <a:ea typeface="黑体" pitchFamily="2" charset="-122"/>
              </a:rPr>
              <a:t>分</a:t>
            </a:r>
          </a:p>
          <a:p>
            <a:pPr>
              <a:lnSpc>
                <a:spcPct val="90000"/>
              </a:lnSpc>
            </a:pPr>
            <a:r>
              <a:rPr kumimoji="1" lang="zh-CN" altLang="en-US" sz="2000" b="1" dirty="0">
                <a:solidFill>
                  <a:srgbClr val="0000CC"/>
                </a:solidFill>
                <a:latin typeface="+mn-lt"/>
                <a:ea typeface="黑体" pitchFamily="2" charset="-122"/>
              </a:rPr>
              <a:t>组</a:t>
            </a:r>
          </a:p>
        </p:txBody>
      </p:sp>
      <p:sp>
        <p:nvSpPr>
          <p:cNvPr id="49" name="Text Box 25"/>
          <p:cNvSpPr txBox="1">
            <a:spLocks noChangeArrowheads="1"/>
          </p:cNvSpPr>
          <p:nvPr/>
        </p:nvSpPr>
        <p:spPr bwMode="auto">
          <a:xfrm>
            <a:off x="6396981" y="3898900"/>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查表和转发</a:t>
            </a:r>
          </a:p>
        </p:txBody>
      </p:sp>
    </p:spTree>
    <p:extLst>
      <p:ext uri="{BB962C8B-B14F-4D97-AF65-F5344CB8AC3E}">
        <p14:creationId xmlns:p14="http://schemas.microsoft.com/office/powerpoint/2010/main" val="39797544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2"/>
          <p:cNvSpPr>
            <a:spLocks noGrp="1" noChangeArrowheads="1"/>
          </p:cNvSpPr>
          <p:nvPr>
            <p:ph type="title"/>
          </p:nvPr>
        </p:nvSpPr>
        <p:spPr>
          <a:xfrm>
            <a:off x="495300" y="260648"/>
            <a:ext cx="9066212" cy="792088"/>
          </a:xfrm>
        </p:spPr>
        <p:txBody>
          <a:bodyPr/>
          <a:lstStyle/>
          <a:p>
            <a:pPr algn="ctr"/>
            <a:r>
              <a:rPr lang="zh-CN" altLang="en-US" sz="3600" dirty="0"/>
              <a:t>输出端口将交换结构传送来的分组</a:t>
            </a:r>
            <a:r>
              <a:rPr lang="en-US" altLang="zh-CN" sz="3600" dirty="0"/>
              <a:t/>
            </a:r>
            <a:br>
              <a:rPr lang="en-US" altLang="zh-CN" sz="3600" dirty="0"/>
            </a:br>
            <a:r>
              <a:rPr lang="zh-CN" altLang="en-US" sz="3600" dirty="0"/>
              <a:t>发送到线路 </a:t>
            </a:r>
          </a:p>
        </p:txBody>
      </p:sp>
      <p:sp>
        <p:nvSpPr>
          <p:cNvPr id="960515" name="Rectangle 3"/>
          <p:cNvSpPr>
            <a:spLocks noGrp="1" noChangeArrowheads="1"/>
          </p:cNvSpPr>
          <p:nvPr>
            <p:ph idx="1"/>
          </p:nvPr>
        </p:nvSpPr>
        <p:spPr/>
        <p:txBody>
          <a:bodyPr/>
          <a:lstStyle/>
          <a:p>
            <a:pPr algn="just"/>
            <a:r>
              <a:rPr lang="zh-CN" altLang="zh-CN" sz="2800" dirty="0"/>
              <a:t>输出端口里面</a:t>
            </a:r>
            <a:r>
              <a:rPr lang="zh-CN" altLang="en-US" sz="2800" dirty="0"/>
              <a:t>装有</a:t>
            </a:r>
            <a:r>
              <a:rPr lang="zh-CN" altLang="zh-CN" sz="2800" dirty="0"/>
              <a:t>物理层、数据链路层和网络层的处理模块。</a:t>
            </a:r>
            <a:endParaRPr lang="en-US" altLang="zh-CN" sz="2800" dirty="0"/>
          </a:p>
          <a:p>
            <a:pPr algn="just"/>
            <a:r>
              <a:rPr lang="zh-CN" altLang="zh-CN" sz="2800" dirty="0"/>
              <a:t>输出端口从交换结构接收分组，然后把它们发送到路由器外面的线路上。</a:t>
            </a:r>
            <a:endParaRPr lang="en-US" altLang="zh-CN" sz="2800" dirty="0"/>
          </a:p>
          <a:p>
            <a:pPr algn="just"/>
            <a:r>
              <a:rPr lang="zh-CN" altLang="zh-CN" sz="2800" dirty="0"/>
              <a:t>在网络层的处理模块中设有一个缓冲区</a:t>
            </a:r>
            <a:r>
              <a:rPr lang="zh-CN" altLang="en-US" sz="2800" dirty="0"/>
              <a:t>（</a:t>
            </a:r>
            <a:r>
              <a:rPr lang="zh-CN" altLang="zh-CN" sz="2800" dirty="0"/>
              <a:t>队列</a:t>
            </a:r>
            <a:r>
              <a:rPr lang="zh-CN" altLang="en-US" sz="2800" dirty="0"/>
              <a:t>）</a:t>
            </a:r>
            <a:r>
              <a:rPr lang="zh-CN" altLang="zh-CN" sz="2800" dirty="0"/>
              <a:t>。当交换结构传送过来的分组的速率超过输出链路的发送速率时，来不及发送的分组就必须暂时存放在这个队列中。</a:t>
            </a:r>
            <a:endParaRPr lang="en-US" altLang="zh-CN" sz="2800" dirty="0"/>
          </a:p>
          <a:p>
            <a:pPr algn="just"/>
            <a:r>
              <a:rPr lang="zh-CN" altLang="en-US" sz="2800" dirty="0"/>
              <a:t>数据链路层处理模块将分组加上链路层的首部和尾部，交给物理层后发送到外部线路。 </a:t>
            </a:r>
          </a:p>
        </p:txBody>
      </p:sp>
    </p:spTree>
    <p:extLst>
      <p:ext uri="{BB962C8B-B14F-4D97-AF65-F5344CB8AC3E}">
        <p14:creationId xmlns:p14="http://schemas.microsoft.com/office/powerpoint/2010/main" val="6206377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2"/>
          <p:cNvSpPr>
            <a:spLocks noGrp="1" noChangeArrowheads="1"/>
          </p:cNvSpPr>
          <p:nvPr>
            <p:ph type="title"/>
          </p:nvPr>
        </p:nvSpPr>
        <p:spPr>
          <a:xfrm>
            <a:off x="495300" y="260648"/>
            <a:ext cx="9066212" cy="792088"/>
          </a:xfrm>
        </p:spPr>
        <p:txBody>
          <a:bodyPr/>
          <a:lstStyle/>
          <a:p>
            <a:pPr algn="ctr"/>
            <a:r>
              <a:rPr lang="zh-CN" altLang="en-US" sz="3600" dirty="0"/>
              <a:t>输出端口将交换结构传送来的分组</a:t>
            </a:r>
            <a:r>
              <a:rPr lang="en-US" altLang="zh-CN" sz="3600" dirty="0"/>
              <a:t/>
            </a:r>
            <a:br>
              <a:rPr lang="en-US" altLang="zh-CN" sz="3600" dirty="0"/>
            </a:br>
            <a:r>
              <a:rPr lang="zh-CN" altLang="en-US" sz="3600" dirty="0"/>
              <a:t>发送到线路 </a:t>
            </a:r>
          </a:p>
        </p:txBody>
      </p:sp>
      <p:sp>
        <p:nvSpPr>
          <p:cNvPr id="5" name="Rectangle 4"/>
          <p:cNvSpPr>
            <a:spLocks noChangeArrowheads="1"/>
          </p:cNvSpPr>
          <p:nvPr/>
        </p:nvSpPr>
        <p:spPr bwMode="auto">
          <a:xfrm>
            <a:off x="1582743" y="1997918"/>
            <a:ext cx="7242043" cy="2670175"/>
          </a:xfrm>
          <a:prstGeom prst="rect">
            <a:avLst/>
          </a:prstGeom>
          <a:solidFill>
            <a:srgbClr val="66FFFF"/>
          </a:solidFill>
          <a:ln w="38100" cmpd="dbl">
            <a:solidFill>
              <a:schemeClr val="tx1"/>
            </a:solidFill>
            <a:miter lim="800000"/>
            <a:headEnd/>
            <a:tailEnd/>
          </a:ln>
          <a:effectLst/>
        </p:spPr>
        <p:txBody>
          <a:bodyPr wrap="none" anchor="ctr"/>
          <a:lstStyle/>
          <a:p>
            <a:endParaRPr lang="zh-CN" altLang="en-US" b="1">
              <a:solidFill>
                <a:srgbClr val="0000CC"/>
              </a:solidFill>
              <a:latin typeface="+mn-lt"/>
              <a:ea typeface="黑体" pitchFamily="2" charset="-122"/>
            </a:endParaRPr>
          </a:p>
        </p:txBody>
      </p:sp>
      <p:sp>
        <p:nvSpPr>
          <p:cNvPr id="6" name="Rectangle 5"/>
          <p:cNvSpPr>
            <a:spLocks noChangeArrowheads="1"/>
          </p:cNvSpPr>
          <p:nvPr/>
        </p:nvSpPr>
        <p:spPr bwMode="auto">
          <a:xfrm>
            <a:off x="6895180" y="3061542"/>
            <a:ext cx="1446344" cy="800100"/>
          </a:xfrm>
          <a:prstGeom prst="rect">
            <a:avLst/>
          </a:prstGeom>
          <a:solidFill>
            <a:srgbClr val="FFFF66"/>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000" b="1">
                <a:solidFill>
                  <a:srgbClr val="0000CC"/>
                </a:solidFill>
                <a:latin typeface="+mn-lt"/>
                <a:ea typeface="黑体" pitchFamily="2" charset="-122"/>
              </a:rPr>
              <a:t>物理层处理</a:t>
            </a:r>
          </a:p>
        </p:txBody>
      </p:sp>
      <p:sp>
        <p:nvSpPr>
          <p:cNvPr id="7" name="Rectangle 6"/>
          <p:cNvSpPr>
            <a:spLocks noChangeArrowheads="1"/>
          </p:cNvSpPr>
          <p:nvPr/>
        </p:nvSpPr>
        <p:spPr bwMode="auto">
          <a:xfrm>
            <a:off x="4838309" y="2798018"/>
            <a:ext cx="1446344" cy="1330325"/>
          </a:xfrm>
          <a:prstGeom prst="rect">
            <a:avLst/>
          </a:prstGeom>
          <a:solidFill>
            <a:srgbClr val="FFFF66"/>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000" b="1">
                <a:solidFill>
                  <a:srgbClr val="0000CC"/>
                </a:solidFill>
                <a:latin typeface="+mn-lt"/>
                <a:ea typeface="黑体" pitchFamily="2" charset="-122"/>
              </a:rPr>
              <a:t>数据链路层</a:t>
            </a:r>
          </a:p>
          <a:p>
            <a:pPr algn="ctr"/>
            <a:r>
              <a:rPr kumimoji="1" lang="zh-CN" altLang="en-US" sz="2000" b="1">
                <a:solidFill>
                  <a:srgbClr val="0000CC"/>
                </a:solidFill>
                <a:latin typeface="+mn-lt"/>
                <a:ea typeface="黑体" pitchFamily="2" charset="-122"/>
              </a:rPr>
              <a:t>处理</a:t>
            </a:r>
          </a:p>
        </p:txBody>
      </p:sp>
      <p:sp>
        <p:nvSpPr>
          <p:cNvPr id="8" name="Rectangle 7"/>
          <p:cNvSpPr>
            <a:spLocks noChangeArrowheads="1"/>
          </p:cNvSpPr>
          <p:nvPr/>
        </p:nvSpPr>
        <p:spPr bwMode="auto">
          <a:xfrm>
            <a:off x="2066005" y="2255093"/>
            <a:ext cx="2058590" cy="2066925"/>
          </a:xfrm>
          <a:prstGeom prst="rect">
            <a:avLst/>
          </a:prstGeom>
          <a:solidFill>
            <a:srgbClr val="FFFF66"/>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 name="Line 8"/>
          <p:cNvSpPr>
            <a:spLocks noChangeShapeType="1"/>
          </p:cNvSpPr>
          <p:nvPr/>
        </p:nvSpPr>
        <p:spPr bwMode="auto">
          <a:xfrm flipV="1">
            <a:off x="8312287" y="3463180"/>
            <a:ext cx="736071" cy="0"/>
          </a:xfrm>
          <a:prstGeom prst="line">
            <a:avLst/>
          </a:prstGeom>
          <a:noFill/>
          <a:ln w="571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10" name="Line 9"/>
          <p:cNvSpPr>
            <a:spLocks noChangeShapeType="1"/>
          </p:cNvSpPr>
          <p:nvPr/>
        </p:nvSpPr>
        <p:spPr bwMode="auto">
          <a:xfrm>
            <a:off x="6284653" y="3463180"/>
            <a:ext cx="610527" cy="0"/>
          </a:xfrm>
          <a:prstGeom prst="line">
            <a:avLst/>
          </a:prstGeom>
          <a:noFill/>
          <a:ln w="571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11" name="Line 10"/>
          <p:cNvSpPr>
            <a:spLocks noChangeShapeType="1"/>
          </p:cNvSpPr>
          <p:nvPr/>
        </p:nvSpPr>
        <p:spPr bwMode="auto">
          <a:xfrm>
            <a:off x="4114275" y="3463180"/>
            <a:ext cx="701675" cy="0"/>
          </a:xfrm>
          <a:prstGeom prst="line">
            <a:avLst/>
          </a:prstGeom>
          <a:noFill/>
          <a:ln w="571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12" name="Line 11"/>
          <p:cNvSpPr>
            <a:spLocks noChangeShapeType="1"/>
          </p:cNvSpPr>
          <p:nvPr/>
        </p:nvSpPr>
        <p:spPr bwMode="auto">
          <a:xfrm>
            <a:off x="1101200" y="3463180"/>
            <a:ext cx="964804" cy="0"/>
          </a:xfrm>
          <a:prstGeom prst="line">
            <a:avLst/>
          </a:prstGeom>
          <a:noFill/>
          <a:ln w="571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13" name="Line 12"/>
          <p:cNvSpPr>
            <a:spLocks noChangeShapeType="1"/>
          </p:cNvSpPr>
          <p:nvPr/>
        </p:nvSpPr>
        <p:spPr bwMode="auto">
          <a:xfrm>
            <a:off x="1101200" y="1826468"/>
            <a:ext cx="0" cy="3013075"/>
          </a:xfrm>
          <a:prstGeom prst="line">
            <a:avLst/>
          </a:prstGeom>
          <a:noFill/>
          <a:ln w="571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14" name="Freeform 13"/>
          <p:cNvSpPr>
            <a:spLocks/>
          </p:cNvSpPr>
          <p:nvPr/>
        </p:nvSpPr>
        <p:spPr bwMode="auto">
          <a:xfrm>
            <a:off x="2310215" y="3117106"/>
            <a:ext cx="1468702" cy="688975"/>
          </a:xfrm>
          <a:custGeom>
            <a:avLst/>
            <a:gdLst>
              <a:gd name="T0" fmla="*/ 0 w 816"/>
              <a:gd name="T1" fmla="*/ 0 h 336"/>
              <a:gd name="T2" fmla="*/ 816 w 816"/>
              <a:gd name="T3" fmla="*/ 0 h 336"/>
              <a:gd name="T4" fmla="*/ 816 w 816"/>
              <a:gd name="T5" fmla="*/ 336 h 336"/>
              <a:gd name="T6" fmla="*/ 0 w 816"/>
              <a:gd name="T7" fmla="*/ 336 h 336"/>
            </a:gdLst>
            <a:ahLst/>
            <a:cxnLst>
              <a:cxn ang="0">
                <a:pos x="T0" y="T1"/>
              </a:cxn>
              <a:cxn ang="0">
                <a:pos x="T2" y="T3"/>
              </a:cxn>
              <a:cxn ang="0">
                <a:pos x="T4" y="T5"/>
              </a:cxn>
              <a:cxn ang="0">
                <a:pos x="T6" y="T7"/>
              </a:cxn>
            </a:cxnLst>
            <a:rect l="0" t="0" r="r" b="b"/>
            <a:pathLst>
              <a:path w="816" h="336">
                <a:moveTo>
                  <a:pt x="0" y="0"/>
                </a:moveTo>
                <a:lnTo>
                  <a:pt x="816" y="0"/>
                </a:lnTo>
                <a:lnTo>
                  <a:pt x="816" y="336"/>
                </a:lnTo>
                <a:lnTo>
                  <a:pt x="0" y="336"/>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15" name="Line 14"/>
          <p:cNvSpPr>
            <a:spLocks noChangeShapeType="1"/>
          </p:cNvSpPr>
          <p:nvPr/>
        </p:nvSpPr>
        <p:spPr bwMode="auto">
          <a:xfrm>
            <a:off x="2750481" y="3117106"/>
            <a:ext cx="0" cy="688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16" name="Line 15"/>
          <p:cNvSpPr>
            <a:spLocks noChangeShapeType="1"/>
          </p:cNvSpPr>
          <p:nvPr/>
        </p:nvSpPr>
        <p:spPr bwMode="auto">
          <a:xfrm>
            <a:off x="2922460" y="3117106"/>
            <a:ext cx="0" cy="688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17" name="Line 16"/>
          <p:cNvSpPr>
            <a:spLocks noChangeShapeType="1"/>
          </p:cNvSpPr>
          <p:nvPr/>
        </p:nvSpPr>
        <p:spPr bwMode="auto">
          <a:xfrm>
            <a:off x="3096159" y="3117106"/>
            <a:ext cx="0" cy="688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18" name="Line 17"/>
          <p:cNvSpPr>
            <a:spLocks noChangeShapeType="1"/>
          </p:cNvSpPr>
          <p:nvPr/>
        </p:nvSpPr>
        <p:spPr bwMode="auto">
          <a:xfrm>
            <a:off x="3269858" y="3117106"/>
            <a:ext cx="0" cy="688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19" name="Line 18"/>
          <p:cNvSpPr>
            <a:spLocks noChangeShapeType="1"/>
          </p:cNvSpPr>
          <p:nvPr/>
        </p:nvSpPr>
        <p:spPr bwMode="auto">
          <a:xfrm>
            <a:off x="3440117" y="3117106"/>
            <a:ext cx="0" cy="688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20" name="Line 19"/>
          <p:cNvSpPr>
            <a:spLocks noChangeShapeType="1"/>
          </p:cNvSpPr>
          <p:nvPr/>
        </p:nvSpPr>
        <p:spPr bwMode="auto">
          <a:xfrm>
            <a:off x="3613817" y="3117106"/>
            <a:ext cx="0" cy="688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21" name="Text Box 20"/>
          <p:cNvSpPr txBox="1">
            <a:spLocks noChangeArrowheads="1"/>
          </p:cNvSpPr>
          <p:nvPr/>
        </p:nvSpPr>
        <p:spPr bwMode="auto">
          <a:xfrm>
            <a:off x="2299896" y="2369393"/>
            <a:ext cx="1475084"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kumimoji="1" lang="zh-CN" altLang="en-US" sz="2000" b="1">
                <a:solidFill>
                  <a:srgbClr val="0000CC"/>
                </a:solidFill>
                <a:latin typeface="+mn-lt"/>
                <a:ea typeface="黑体" pitchFamily="2" charset="-122"/>
              </a:rPr>
              <a:t>网络层处理</a:t>
            </a:r>
          </a:p>
          <a:p>
            <a:pPr>
              <a:lnSpc>
                <a:spcPct val="95000"/>
              </a:lnSpc>
            </a:pPr>
            <a:r>
              <a:rPr kumimoji="1" lang="zh-CN" altLang="en-US" sz="2000" b="1">
                <a:solidFill>
                  <a:srgbClr val="0000CC"/>
                </a:solidFill>
                <a:latin typeface="+mn-lt"/>
                <a:ea typeface="黑体" pitchFamily="2" charset="-122"/>
              </a:rPr>
              <a:t>  分组排队 </a:t>
            </a:r>
          </a:p>
        </p:txBody>
      </p:sp>
      <p:sp>
        <p:nvSpPr>
          <p:cNvPr id="22" name="Text Box 21"/>
          <p:cNvSpPr txBox="1">
            <a:spLocks noChangeArrowheads="1"/>
          </p:cNvSpPr>
          <p:nvPr/>
        </p:nvSpPr>
        <p:spPr bwMode="auto">
          <a:xfrm>
            <a:off x="4016248" y="1484784"/>
            <a:ext cx="25202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CC"/>
                </a:solidFill>
                <a:latin typeface="+mn-lt"/>
                <a:ea typeface="黑体" pitchFamily="2" charset="-122"/>
              </a:rPr>
              <a:t>  </a:t>
            </a:r>
            <a:r>
              <a:rPr kumimoji="1" lang="zh-CN" altLang="en-US" sz="2400" b="1" dirty="0">
                <a:solidFill>
                  <a:srgbClr val="0000CC"/>
                </a:solidFill>
                <a:latin typeface="+mn-lt"/>
                <a:ea typeface="黑体" pitchFamily="2" charset="-122"/>
              </a:rPr>
              <a:t>输出端口的处理</a:t>
            </a:r>
          </a:p>
        </p:txBody>
      </p:sp>
      <p:sp>
        <p:nvSpPr>
          <p:cNvPr id="23" name="Text Box 22"/>
          <p:cNvSpPr txBox="1">
            <a:spLocks noChangeArrowheads="1"/>
          </p:cNvSpPr>
          <p:nvPr/>
        </p:nvSpPr>
        <p:spPr bwMode="auto">
          <a:xfrm>
            <a:off x="9048358" y="2448178"/>
            <a:ext cx="441146"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2000" b="1" dirty="0">
                <a:solidFill>
                  <a:srgbClr val="0000CC"/>
                </a:solidFill>
                <a:latin typeface="+mn-lt"/>
                <a:ea typeface="黑体" pitchFamily="2" charset="-122"/>
              </a:rPr>
              <a:t>向</a:t>
            </a:r>
          </a:p>
          <a:p>
            <a:pPr>
              <a:lnSpc>
                <a:spcPct val="90000"/>
              </a:lnSpc>
            </a:pPr>
            <a:r>
              <a:rPr kumimoji="1" lang="zh-CN" altLang="en-US" sz="2000" b="1" dirty="0">
                <a:solidFill>
                  <a:srgbClr val="0000CC"/>
                </a:solidFill>
                <a:latin typeface="+mn-lt"/>
                <a:ea typeface="黑体" pitchFamily="2" charset="-122"/>
              </a:rPr>
              <a:t>线</a:t>
            </a:r>
          </a:p>
          <a:p>
            <a:pPr>
              <a:lnSpc>
                <a:spcPct val="90000"/>
              </a:lnSpc>
            </a:pPr>
            <a:r>
              <a:rPr kumimoji="1" lang="zh-CN" altLang="en-US" sz="2000" b="1" dirty="0">
                <a:solidFill>
                  <a:srgbClr val="0000CC"/>
                </a:solidFill>
                <a:latin typeface="+mn-lt"/>
                <a:ea typeface="黑体" pitchFamily="2" charset="-122"/>
              </a:rPr>
              <a:t>路</a:t>
            </a:r>
          </a:p>
          <a:p>
            <a:pPr>
              <a:lnSpc>
                <a:spcPct val="90000"/>
              </a:lnSpc>
            </a:pPr>
            <a:r>
              <a:rPr kumimoji="1" lang="zh-CN" altLang="en-US" sz="2000" b="1" dirty="0">
                <a:solidFill>
                  <a:srgbClr val="0000CC"/>
                </a:solidFill>
                <a:latin typeface="+mn-lt"/>
                <a:ea typeface="黑体" pitchFamily="2" charset="-122"/>
              </a:rPr>
              <a:t>发</a:t>
            </a:r>
          </a:p>
          <a:p>
            <a:pPr>
              <a:lnSpc>
                <a:spcPct val="90000"/>
              </a:lnSpc>
            </a:pPr>
            <a:r>
              <a:rPr kumimoji="1" lang="zh-CN" altLang="en-US" sz="2000" b="1" dirty="0">
                <a:solidFill>
                  <a:srgbClr val="0000CC"/>
                </a:solidFill>
                <a:latin typeface="+mn-lt"/>
                <a:ea typeface="黑体" pitchFamily="2" charset="-122"/>
              </a:rPr>
              <a:t>送</a:t>
            </a:r>
          </a:p>
          <a:p>
            <a:pPr>
              <a:lnSpc>
                <a:spcPct val="90000"/>
              </a:lnSpc>
            </a:pPr>
            <a:r>
              <a:rPr kumimoji="1" lang="zh-CN" altLang="en-US" sz="2000" b="1" dirty="0">
                <a:solidFill>
                  <a:srgbClr val="0000CC"/>
                </a:solidFill>
                <a:latin typeface="+mn-lt"/>
                <a:ea typeface="黑体" pitchFamily="2" charset="-122"/>
              </a:rPr>
              <a:t>分</a:t>
            </a:r>
          </a:p>
          <a:p>
            <a:pPr>
              <a:lnSpc>
                <a:spcPct val="90000"/>
              </a:lnSpc>
            </a:pPr>
            <a:r>
              <a:rPr kumimoji="1" lang="zh-CN" altLang="en-US" sz="2000" b="1" dirty="0">
                <a:solidFill>
                  <a:srgbClr val="0000CC"/>
                </a:solidFill>
                <a:latin typeface="+mn-lt"/>
                <a:ea typeface="黑体" pitchFamily="2" charset="-122"/>
              </a:rPr>
              <a:t>组</a:t>
            </a:r>
          </a:p>
        </p:txBody>
      </p:sp>
      <p:sp>
        <p:nvSpPr>
          <p:cNvPr id="24" name="Text Box 23"/>
          <p:cNvSpPr txBox="1">
            <a:spLocks noChangeArrowheads="1"/>
          </p:cNvSpPr>
          <p:nvPr/>
        </p:nvSpPr>
        <p:spPr bwMode="auto">
          <a:xfrm>
            <a:off x="2483913" y="3799731"/>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缓存管理</a:t>
            </a:r>
          </a:p>
        </p:txBody>
      </p:sp>
      <p:sp>
        <p:nvSpPr>
          <p:cNvPr id="25" name="Text Box 24"/>
          <p:cNvSpPr txBox="1">
            <a:spLocks noChangeArrowheads="1"/>
          </p:cNvSpPr>
          <p:nvPr/>
        </p:nvSpPr>
        <p:spPr bwMode="auto">
          <a:xfrm>
            <a:off x="583543" y="2796024"/>
            <a:ext cx="441146"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itchFamily="2" charset="-122"/>
              </a:rPr>
              <a:t>交</a:t>
            </a:r>
          </a:p>
          <a:p>
            <a:r>
              <a:rPr kumimoji="1" lang="zh-CN" altLang="en-US" sz="2000" b="1" dirty="0">
                <a:solidFill>
                  <a:srgbClr val="0000CC"/>
                </a:solidFill>
                <a:latin typeface="+mn-lt"/>
                <a:ea typeface="黑体" pitchFamily="2" charset="-122"/>
              </a:rPr>
              <a:t>换</a:t>
            </a:r>
          </a:p>
          <a:p>
            <a:r>
              <a:rPr kumimoji="1" lang="zh-CN" altLang="en-US" sz="2000" b="1" dirty="0">
                <a:solidFill>
                  <a:srgbClr val="0000CC"/>
                </a:solidFill>
                <a:latin typeface="+mn-lt"/>
                <a:ea typeface="黑体" pitchFamily="2" charset="-122"/>
              </a:rPr>
              <a:t>结</a:t>
            </a:r>
          </a:p>
          <a:p>
            <a:r>
              <a:rPr kumimoji="1" lang="zh-CN" altLang="en-US" sz="2000" b="1" dirty="0">
                <a:solidFill>
                  <a:srgbClr val="0000CC"/>
                </a:solidFill>
                <a:latin typeface="+mn-lt"/>
                <a:ea typeface="黑体" pitchFamily="2" charset="-122"/>
              </a:rPr>
              <a:t>构</a:t>
            </a:r>
          </a:p>
        </p:txBody>
      </p:sp>
    </p:spTree>
    <p:extLst>
      <p:ext uri="{BB962C8B-B14F-4D97-AF65-F5344CB8AC3E}">
        <p14:creationId xmlns:p14="http://schemas.microsoft.com/office/powerpoint/2010/main" val="34927544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62" name="Rectangle 2"/>
          <p:cNvSpPr>
            <a:spLocks noGrp="1" noChangeArrowheads="1"/>
          </p:cNvSpPr>
          <p:nvPr>
            <p:ph type="title"/>
          </p:nvPr>
        </p:nvSpPr>
        <p:spPr/>
        <p:txBody>
          <a:bodyPr/>
          <a:lstStyle/>
          <a:p>
            <a:pPr algn="ctr"/>
            <a:r>
              <a:rPr lang="zh-CN" altLang="en-US"/>
              <a:t>分组丢弃 </a:t>
            </a:r>
          </a:p>
        </p:txBody>
      </p:sp>
      <p:sp>
        <p:nvSpPr>
          <p:cNvPr id="962563" name="Rectangle 3"/>
          <p:cNvSpPr>
            <a:spLocks noGrp="1" noChangeArrowheads="1"/>
          </p:cNvSpPr>
          <p:nvPr>
            <p:ph idx="1"/>
          </p:nvPr>
        </p:nvSpPr>
        <p:spPr/>
        <p:txBody>
          <a:bodyPr/>
          <a:lstStyle/>
          <a:p>
            <a:pPr>
              <a:lnSpc>
                <a:spcPct val="110000"/>
              </a:lnSpc>
            </a:pPr>
            <a:r>
              <a:rPr lang="zh-CN" altLang="en-US" dirty="0"/>
              <a:t>若路由器处理分组的速率赶不上分组进入队列的速率，则队列的存储空间最终必定减少到零，这就使后面再进入队列的分组由于没有存储空间而只能被丢弃。</a:t>
            </a:r>
          </a:p>
          <a:p>
            <a:pPr>
              <a:lnSpc>
                <a:spcPct val="110000"/>
              </a:lnSpc>
            </a:pPr>
            <a:r>
              <a:rPr lang="zh-CN" altLang="en-US" dirty="0">
                <a:solidFill>
                  <a:srgbClr val="FF0000"/>
                </a:solidFill>
              </a:rPr>
              <a:t>路由器中的输入或输出队列产生溢出是造成分组丢失的重要原因。</a:t>
            </a:r>
          </a:p>
        </p:txBody>
      </p:sp>
    </p:spTree>
    <p:extLst>
      <p:ext uri="{BB962C8B-B14F-4D97-AF65-F5344CB8AC3E}">
        <p14:creationId xmlns:p14="http://schemas.microsoft.com/office/powerpoint/2010/main" val="31730589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25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6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zh-CN" dirty="0"/>
              <a:t>交换结构</a:t>
            </a:r>
            <a:endParaRPr lang="zh-CN" altLang="en-US" dirty="0"/>
          </a:p>
        </p:txBody>
      </p:sp>
      <p:sp>
        <p:nvSpPr>
          <p:cNvPr id="3" name="内容占位符 2"/>
          <p:cNvSpPr>
            <a:spLocks noGrp="1"/>
          </p:cNvSpPr>
          <p:nvPr>
            <p:ph idx="1"/>
          </p:nvPr>
        </p:nvSpPr>
        <p:spPr/>
        <p:txBody>
          <a:bodyPr/>
          <a:lstStyle/>
          <a:p>
            <a:r>
              <a:rPr lang="zh-CN" altLang="zh-CN" dirty="0"/>
              <a:t>交换结构是路由器的关键构件。</a:t>
            </a:r>
            <a:endParaRPr lang="en-US" altLang="zh-CN" dirty="0"/>
          </a:p>
          <a:p>
            <a:r>
              <a:rPr lang="zh-CN" altLang="zh-CN" dirty="0"/>
              <a:t>正是这个交换结构把分组从一个输入端口转移到某个合适的输出端口。</a:t>
            </a:r>
            <a:endParaRPr lang="en-US" altLang="zh-CN" dirty="0"/>
          </a:p>
          <a:p>
            <a:r>
              <a:rPr lang="zh-CN" altLang="zh-CN" dirty="0"/>
              <a:t>实现交换有多种方法</a:t>
            </a:r>
            <a:r>
              <a:rPr lang="zh-CN" altLang="en-US" dirty="0"/>
              <a:t>。</a:t>
            </a:r>
            <a:r>
              <a:rPr lang="zh-CN" altLang="zh-CN" dirty="0"/>
              <a:t>常用交换方法</a:t>
            </a:r>
            <a:r>
              <a:rPr lang="zh-CN" altLang="en-US" dirty="0"/>
              <a:t>有三种：</a:t>
            </a:r>
            <a:endParaRPr lang="en-US" altLang="zh-CN" dirty="0"/>
          </a:p>
          <a:p>
            <a:pPr lvl="1"/>
            <a:r>
              <a:rPr lang="zh-CN" altLang="zh-CN" dirty="0"/>
              <a:t>通过存储器</a:t>
            </a:r>
            <a:endParaRPr lang="en-US" altLang="zh-CN" dirty="0"/>
          </a:p>
          <a:p>
            <a:pPr lvl="1"/>
            <a:r>
              <a:rPr lang="zh-CN" altLang="zh-CN" dirty="0"/>
              <a:t>通过总线</a:t>
            </a:r>
            <a:endParaRPr lang="en-US" altLang="zh-CN" dirty="0"/>
          </a:p>
          <a:p>
            <a:pPr lvl="1"/>
            <a:r>
              <a:rPr lang="zh-CN" altLang="zh-CN" dirty="0"/>
              <a:t>通过纵横交换结构</a:t>
            </a:r>
            <a:endParaRPr lang="en-US" altLang="zh-CN" dirty="0"/>
          </a:p>
          <a:p>
            <a:pPr lvl="1"/>
            <a:endParaRPr lang="en-US" altLang="zh-CN" dirty="0"/>
          </a:p>
        </p:txBody>
      </p:sp>
    </p:spTree>
    <p:extLst>
      <p:ext uri="{BB962C8B-B14F-4D97-AF65-F5344CB8AC3E}">
        <p14:creationId xmlns:p14="http://schemas.microsoft.com/office/powerpoint/2010/main" val="2255723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zh-CN" dirty="0"/>
              <a:t>交换结构</a:t>
            </a:r>
            <a:endParaRPr lang="zh-CN" altLang="en-US" dirty="0"/>
          </a:p>
        </p:txBody>
      </p:sp>
      <p:sp>
        <p:nvSpPr>
          <p:cNvPr id="3" name="内容占位符 2"/>
          <p:cNvSpPr>
            <a:spLocks noGrp="1"/>
          </p:cNvSpPr>
          <p:nvPr>
            <p:ph idx="1"/>
          </p:nvPr>
        </p:nvSpPr>
        <p:spPr/>
        <p:txBody>
          <a:bodyPr/>
          <a:lstStyle/>
          <a:p>
            <a:r>
              <a:rPr lang="zh-CN" altLang="zh-CN" dirty="0">
                <a:solidFill>
                  <a:srgbClr val="FF0000"/>
                </a:solidFill>
              </a:rPr>
              <a:t>通过存储器</a:t>
            </a:r>
            <a:endParaRPr lang="en-US" altLang="zh-CN" dirty="0">
              <a:solidFill>
                <a:srgbClr val="FF0000"/>
              </a:solidFill>
            </a:endParaRPr>
          </a:p>
          <a:p>
            <a:pPr lvl="1"/>
            <a:r>
              <a:rPr lang="zh-CN" altLang="zh-CN" dirty="0"/>
              <a:t>当路由器的某个输入端口收到一个分组时，就用中断方式通知路由选择处理机。然后分组就从输入端口复制到存储器中。</a:t>
            </a:r>
            <a:endParaRPr lang="en-US" altLang="zh-CN" dirty="0"/>
          </a:p>
          <a:p>
            <a:pPr lvl="1"/>
            <a:r>
              <a:rPr lang="zh-CN" altLang="zh-CN" dirty="0"/>
              <a:t>路由器处理机从分组首部提取目的地址，查找路由表，再将分组复制到合适的输出端口的缓存中。</a:t>
            </a:r>
            <a:endParaRPr lang="en-US" altLang="zh-CN" dirty="0"/>
          </a:p>
          <a:p>
            <a:pPr lvl="1"/>
            <a:r>
              <a:rPr lang="zh-CN" altLang="zh-CN" dirty="0"/>
              <a:t>若存储器的带宽（读或写）为每秒</a:t>
            </a:r>
            <a:r>
              <a:rPr lang="en-US" altLang="zh-CN" dirty="0"/>
              <a:t> </a:t>
            </a:r>
            <a:r>
              <a:rPr lang="en-US" altLang="zh-CN" i="1" dirty="0"/>
              <a:t>M </a:t>
            </a:r>
            <a:r>
              <a:rPr lang="zh-CN" altLang="zh-CN" dirty="0"/>
              <a:t>个分组，那么路由器的交换速率（即分组从输入端口传送到输出端口的速率）一定小于</a:t>
            </a:r>
            <a:r>
              <a:rPr lang="en-US" altLang="zh-CN" dirty="0"/>
              <a:t> </a:t>
            </a:r>
            <a:r>
              <a:rPr lang="en-US" altLang="zh-CN" i="1" dirty="0"/>
              <a:t>M</a:t>
            </a:r>
            <a:r>
              <a:rPr lang="en-US" altLang="zh-CN" dirty="0"/>
              <a:t>/2</a:t>
            </a:r>
            <a:r>
              <a:rPr lang="zh-CN" altLang="zh-CN" dirty="0"/>
              <a:t>。</a:t>
            </a:r>
            <a:endParaRPr lang="en-US" altLang="zh-CN" dirty="0"/>
          </a:p>
        </p:txBody>
      </p:sp>
    </p:spTree>
    <p:extLst>
      <p:ext uri="{BB962C8B-B14F-4D97-AF65-F5344CB8AC3E}">
        <p14:creationId xmlns:p14="http://schemas.microsoft.com/office/powerpoint/2010/main" val="3483681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zh-CN" dirty="0"/>
              <a:t>交换结构</a:t>
            </a:r>
            <a:endParaRPr lang="zh-CN" altLang="en-US" dirty="0"/>
          </a:p>
        </p:txBody>
      </p:sp>
      <p:sp>
        <p:nvSpPr>
          <p:cNvPr id="3" name="内容占位符 2"/>
          <p:cNvSpPr>
            <a:spLocks noGrp="1"/>
          </p:cNvSpPr>
          <p:nvPr>
            <p:ph idx="1"/>
          </p:nvPr>
        </p:nvSpPr>
        <p:spPr/>
        <p:txBody>
          <a:bodyPr/>
          <a:lstStyle/>
          <a:p>
            <a:r>
              <a:rPr lang="zh-CN" altLang="zh-CN" dirty="0">
                <a:solidFill>
                  <a:srgbClr val="FF0000"/>
                </a:solidFill>
              </a:rPr>
              <a:t>通过总线</a:t>
            </a:r>
            <a:endParaRPr lang="en-US" altLang="zh-CN" dirty="0">
              <a:solidFill>
                <a:srgbClr val="FF0000"/>
              </a:solidFill>
            </a:endParaRPr>
          </a:p>
          <a:p>
            <a:pPr lvl="1"/>
            <a:r>
              <a:rPr lang="zh-CN" altLang="zh-CN" dirty="0"/>
              <a:t>数据报从输入端口通过</a:t>
            </a:r>
            <a:r>
              <a:rPr lang="zh-CN" altLang="zh-CN" dirty="0">
                <a:solidFill>
                  <a:srgbClr val="FF0000"/>
                </a:solidFill>
              </a:rPr>
              <a:t>共享的总线</a:t>
            </a:r>
            <a:r>
              <a:rPr lang="zh-CN" altLang="zh-CN" dirty="0"/>
              <a:t>直接传送到合适的输出端口，而</a:t>
            </a:r>
            <a:r>
              <a:rPr lang="zh-CN" altLang="zh-CN" dirty="0">
                <a:solidFill>
                  <a:srgbClr val="FF0000"/>
                </a:solidFill>
              </a:rPr>
              <a:t>不需要路由选择处理机的干预。</a:t>
            </a:r>
            <a:endParaRPr lang="en-US" altLang="zh-CN" dirty="0">
              <a:solidFill>
                <a:srgbClr val="FF0000"/>
              </a:solidFill>
            </a:endParaRPr>
          </a:p>
          <a:p>
            <a:pPr lvl="1"/>
            <a:r>
              <a:rPr lang="zh-CN" altLang="zh-CN" dirty="0"/>
              <a:t>因为每一个要转发的分组都要通过这一条总线，因此路由器的转发带宽就受总线速率的限制。</a:t>
            </a:r>
            <a:endParaRPr lang="en-US" altLang="zh-CN" dirty="0"/>
          </a:p>
          <a:p>
            <a:pPr lvl="1"/>
            <a:r>
              <a:rPr lang="zh-CN" altLang="zh-CN" dirty="0"/>
              <a:t>现代的技术已经可以将总线的带宽提高到每秒吉比特的速率，因此许多的路由器产品都采用这种通过总线的交换方式。</a:t>
            </a:r>
            <a:endParaRPr lang="en-US" altLang="zh-CN" dirty="0"/>
          </a:p>
        </p:txBody>
      </p:sp>
    </p:spTree>
    <p:extLst>
      <p:ext uri="{BB962C8B-B14F-4D97-AF65-F5344CB8AC3E}">
        <p14:creationId xmlns:p14="http://schemas.microsoft.com/office/powerpoint/2010/main" val="1391142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lstStyle/>
          <a:p>
            <a:r>
              <a:rPr lang="en-US" altLang="zh-CN" dirty="0"/>
              <a:t>4.5.2  </a:t>
            </a:r>
            <a:r>
              <a:rPr lang="zh-CN" altLang="en-US" dirty="0"/>
              <a:t>内部网关协议 </a:t>
            </a:r>
            <a:r>
              <a:rPr lang="en-US" altLang="zh-CN" dirty="0"/>
              <a:t>RIP</a:t>
            </a:r>
            <a:endParaRPr lang="en-US" altLang="zh-CN" sz="3600" dirty="0"/>
          </a:p>
        </p:txBody>
      </p:sp>
      <p:sp>
        <p:nvSpPr>
          <p:cNvPr id="556035" name="Rectangle 3"/>
          <p:cNvSpPr>
            <a:spLocks noGrp="1" noChangeArrowheads="1"/>
          </p:cNvSpPr>
          <p:nvPr>
            <p:ph idx="1"/>
          </p:nvPr>
        </p:nvSpPr>
        <p:spPr>
          <a:xfrm>
            <a:off x="495300" y="1124745"/>
            <a:ext cx="9066212" cy="2808311"/>
          </a:xfrm>
        </p:spPr>
        <p:txBody>
          <a:bodyPr/>
          <a:lstStyle/>
          <a:p>
            <a:pPr>
              <a:buFont typeface="Wingdings" pitchFamily="2" charset="2"/>
              <a:buNone/>
            </a:pPr>
            <a:r>
              <a:rPr lang="en-US" altLang="zh-CN" sz="2800" dirty="0">
                <a:solidFill>
                  <a:srgbClr val="000099"/>
                </a:solidFill>
              </a:rPr>
              <a:t>1. </a:t>
            </a:r>
            <a:r>
              <a:rPr lang="zh-CN" altLang="en-US" sz="2800" dirty="0">
                <a:solidFill>
                  <a:srgbClr val="000099"/>
                </a:solidFill>
              </a:rPr>
              <a:t>工作原理</a:t>
            </a:r>
          </a:p>
          <a:p>
            <a:r>
              <a:rPr lang="zh-CN" altLang="en-US" sz="2400" dirty="0"/>
              <a:t>路由信息协议 </a:t>
            </a:r>
            <a:r>
              <a:rPr lang="en-US" altLang="zh-CN" sz="2400" dirty="0"/>
              <a:t>RIP (Routing Information Protocol) </a:t>
            </a:r>
            <a:r>
              <a:rPr lang="zh-CN" altLang="en-US" sz="2400" dirty="0"/>
              <a:t>是内部网关协议 </a:t>
            </a:r>
            <a:r>
              <a:rPr lang="en-US" altLang="zh-CN" sz="2400" dirty="0"/>
              <a:t>IGP </a:t>
            </a:r>
            <a:r>
              <a:rPr lang="zh-CN" altLang="en-US" sz="2400" dirty="0"/>
              <a:t>中最先得到广泛使用的协议。</a:t>
            </a:r>
          </a:p>
          <a:p>
            <a:r>
              <a:rPr lang="en-US" altLang="zh-CN" sz="2400" dirty="0"/>
              <a:t>RIP </a:t>
            </a:r>
            <a:r>
              <a:rPr lang="zh-CN" altLang="en-US" sz="2400" dirty="0"/>
              <a:t>是一种</a:t>
            </a:r>
            <a:r>
              <a:rPr lang="zh-CN" altLang="en-US" sz="2400" dirty="0">
                <a:solidFill>
                  <a:srgbClr val="FF0000"/>
                </a:solidFill>
              </a:rPr>
              <a:t>分布式的、基于距离向量的路由选择协议。</a:t>
            </a:r>
          </a:p>
          <a:p>
            <a:r>
              <a:rPr lang="en-US" altLang="zh-CN" sz="2400" dirty="0">
                <a:solidFill>
                  <a:srgbClr val="FF0000"/>
                </a:solidFill>
              </a:rPr>
              <a:t>RIP </a:t>
            </a:r>
            <a:r>
              <a:rPr lang="zh-CN" altLang="en-US" sz="2400" dirty="0">
                <a:solidFill>
                  <a:srgbClr val="FF0000"/>
                </a:solidFill>
              </a:rPr>
              <a:t>协议要求</a:t>
            </a:r>
            <a:r>
              <a:rPr lang="zh-CN" altLang="en-US" sz="2400" dirty="0"/>
              <a:t>网络中的每个路由器都要维护</a:t>
            </a:r>
            <a:r>
              <a:rPr lang="zh-CN" altLang="en-US" sz="2400" dirty="0">
                <a:solidFill>
                  <a:srgbClr val="FF0000"/>
                </a:solidFill>
              </a:rPr>
              <a:t>从它自己</a:t>
            </a:r>
            <a:r>
              <a:rPr lang="zh-CN" altLang="en-US" sz="2400" dirty="0"/>
              <a:t>到</a:t>
            </a:r>
            <a:r>
              <a:rPr lang="zh-CN" altLang="en-US" sz="2400" dirty="0">
                <a:solidFill>
                  <a:srgbClr val="FF0000"/>
                </a:solidFill>
              </a:rPr>
              <a:t>其他每个目的网络</a:t>
            </a:r>
            <a:r>
              <a:rPr lang="zh-CN" altLang="en-US" sz="2400" dirty="0"/>
              <a:t>的距离记录。 </a:t>
            </a:r>
          </a:p>
        </p:txBody>
      </p:sp>
      <p:sp>
        <p:nvSpPr>
          <p:cNvPr id="4" name="Rectangle 3">
            <a:extLst>
              <a:ext uri="{FF2B5EF4-FFF2-40B4-BE49-F238E27FC236}">
                <a16:creationId xmlns:a16="http://schemas.microsoft.com/office/drawing/2014/main" xmlns="" id="{6F238F3A-D100-40EA-BF4E-D2F1124A62D2}"/>
              </a:ext>
            </a:extLst>
          </p:cNvPr>
          <p:cNvSpPr txBox="1">
            <a:spLocks noChangeArrowheads="1"/>
          </p:cNvSpPr>
          <p:nvPr/>
        </p:nvSpPr>
        <p:spPr bwMode="auto">
          <a:xfrm>
            <a:off x="2079476" y="4509120"/>
            <a:ext cx="6329908" cy="2208395"/>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algn="just">
              <a:lnSpc>
                <a:spcPct val="100000"/>
              </a:lnSpc>
              <a:buFont typeface="Wingdings" panose="05000000000000000000" pitchFamily="2" charset="2"/>
              <a:buChar char="Ø"/>
            </a:pPr>
            <a:r>
              <a:rPr lang="zh-CN" altLang="en-US" sz="2000" kern="0" dirty="0"/>
              <a:t>从一个路由器到</a:t>
            </a:r>
            <a:r>
              <a:rPr lang="zh-CN" altLang="en-US" sz="2000" kern="0" dirty="0">
                <a:solidFill>
                  <a:srgbClr val="FF0000"/>
                </a:solidFill>
              </a:rPr>
              <a:t>直接连接</a:t>
            </a:r>
            <a:r>
              <a:rPr lang="zh-CN" altLang="en-US" sz="2000" kern="0" dirty="0"/>
              <a:t>的网络的距离定义为 </a:t>
            </a:r>
            <a:r>
              <a:rPr lang="en-US" altLang="zh-CN" sz="2000" kern="0" dirty="0"/>
              <a:t>1</a:t>
            </a:r>
            <a:r>
              <a:rPr lang="zh-CN" altLang="en-US" sz="2000" kern="0" dirty="0"/>
              <a:t>。</a:t>
            </a:r>
          </a:p>
          <a:p>
            <a:pPr algn="just">
              <a:lnSpc>
                <a:spcPct val="100000"/>
              </a:lnSpc>
              <a:buFont typeface="Wingdings" panose="05000000000000000000" pitchFamily="2" charset="2"/>
              <a:buChar char="Ø"/>
            </a:pPr>
            <a:r>
              <a:rPr lang="zh-CN" altLang="en-US" sz="2000" kern="0" dirty="0"/>
              <a:t>从一个路由器到非直接连接的网络的距离定义为所经过的路由器数加 </a:t>
            </a:r>
            <a:r>
              <a:rPr lang="en-US" altLang="zh-CN" sz="2000" kern="0" dirty="0"/>
              <a:t>1</a:t>
            </a:r>
            <a:r>
              <a:rPr lang="zh-CN" altLang="en-US" sz="2000" kern="0" dirty="0"/>
              <a:t>。</a:t>
            </a:r>
          </a:p>
          <a:p>
            <a:pPr algn="just">
              <a:lnSpc>
                <a:spcPct val="100000"/>
              </a:lnSpc>
              <a:buFont typeface="Wingdings" panose="05000000000000000000" pitchFamily="2" charset="2"/>
              <a:buChar char="Ø"/>
            </a:pPr>
            <a:r>
              <a:rPr lang="en-US" altLang="zh-CN" sz="2000" kern="0" dirty="0"/>
              <a:t>RIP </a:t>
            </a:r>
            <a:r>
              <a:rPr lang="zh-CN" altLang="en-US" sz="2000" kern="0" dirty="0"/>
              <a:t>协议中的“距离”也称为“</a:t>
            </a:r>
            <a:r>
              <a:rPr lang="zh-CN" altLang="en-US" sz="2000" kern="0" dirty="0">
                <a:solidFill>
                  <a:srgbClr val="FF0000"/>
                </a:solidFill>
              </a:rPr>
              <a:t>跳数</a:t>
            </a:r>
            <a:r>
              <a:rPr lang="zh-CN" altLang="en-US" sz="2000" kern="0" dirty="0"/>
              <a:t>”</a:t>
            </a:r>
            <a:r>
              <a:rPr lang="en-US" altLang="zh-CN" sz="2000" kern="0" dirty="0"/>
              <a:t>(hop count)</a:t>
            </a:r>
            <a:r>
              <a:rPr lang="zh-CN" altLang="en-US" sz="2000" kern="0" dirty="0"/>
              <a:t>，因为每经过一个路由器，跳数就加 </a:t>
            </a:r>
            <a:r>
              <a:rPr lang="en-US" altLang="zh-CN" sz="2000" kern="0" dirty="0"/>
              <a:t>1</a:t>
            </a:r>
            <a:r>
              <a:rPr lang="zh-CN" altLang="en-US" sz="2000" kern="0" dirty="0"/>
              <a:t>。</a:t>
            </a:r>
          </a:p>
          <a:p>
            <a:pPr algn="just">
              <a:lnSpc>
                <a:spcPct val="100000"/>
              </a:lnSpc>
              <a:buFont typeface="Wingdings" panose="05000000000000000000" pitchFamily="2" charset="2"/>
              <a:buChar char="Ø"/>
            </a:pPr>
            <a:r>
              <a:rPr lang="zh-CN" altLang="en-US" sz="2000" kern="0" dirty="0"/>
              <a:t>这里的“距离”实际上指的是“</a:t>
            </a:r>
            <a:r>
              <a:rPr lang="zh-CN" altLang="en-US" sz="2000" kern="0" dirty="0">
                <a:solidFill>
                  <a:srgbClr val="FF0000"/>
                </a:solidFill>
              </a:rPr>
              <a:t>最短距离</a:t>
            </a:r>
            <a:r>
              <a:rPr lang="zh-CN" altLang="en-US" sz="2000" kern="0" dirty="0"/>
              <a:t>”。 </a:t>
            </a:r>
            <a:endParaRPr lang="en-US" altLang="zh-CN" sz="2000" kern="0" dirty="0"/>
          </a:p>
        </p:txBody>
      </p:sp>
      <p:grpSp>
        <p:nvGrpSpPr>
          <p:cNvPr id="9" name="组合 8">
            <a:extLst>
              <a:ext uri="{FF2B5EF4-FFF2-40B4-BE49-F238E27FC236}">
                <a16:creationId xmlns:a16="http://schemas.microsoft.com/office/drawing/2014/main" xmlns="" id="{DD33BB60-F540-4F28-BA38-E33C365D67E7}"/>
              </a:ext>
            </a:extLst>
          </p:cNvPr>
          <p:cNvGrpSpPr/>
          <p:nvPr/>
        </p:nvGrpSpPr>
        <p:grpSpPr>
          <a:xfrm>
            <a:off x="2079476" y="3861048"/>
            <a:ext cx="6329908" cy="648072"/>
            <a:chOff x="2079476" y="3861048"/>
            <a:chExt cx="6329908" cy="648072"/>
          </a:xfrm>
        </p:grpSpPr>
        <p:cxnSp>
          <p:nvCxnSpPr>
            <p:cNvPr id="3" name="直接连接符 2">
              <a:extLst>
                <a:ext uri="{FF2B5EF4-FFF2-40B4-BE49-F238E27FC236}">
                  <a16:creationId xmlns:a16="http://schemas.microsoft.com/office/drawing/2014/main" xmlns="" id="{2AB75377-A49F-4562-938E-A023373C83A1}"/>
                </a:ext>
              </a:extLst>
            </p:cNvPr>
            <p:cNvCxnSpPr/>
            <p:nvPr/>
          </p:nvCxnSpPr>
          <p:spPr bwMode="auto">
            <a:xfrm>
              <a:off x="2720752" y="3861048"/>
              <a:ext cx="648072"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连接符 6">
              <a:extLst>
                <a:ext uri="{FF2B5EF4-FFF2-40B4-BE49-F238E27FC236}">
                  <a16:creationId xmlns:a16="http://schemas.microsoft.com/office/drawing/2014/main" xmlns="" id="{A0308291-D3C5-4B2B-B593-1C87B0E785DB}"/>
                </a:ext>
              </a:extLst>
            </p:cNvPr>
            <p:cNvCxnSpPr>
              <a:cxnSpLocks/>
            </p:cNvCxnSpPr>
            <p:nvPr/>
          </p:nvCxnSpPr>
          <p:spPr bwMode="auto">
            <a:xfrm flipV="1">
              <a:off x="2079476" y="3861048"/>
              <a:ext cx="641276" cy="648072"/>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连接符 7">
              <a:extLst>
                <a:ext uri="{FF2B5EF4-FFF2-40B4-BE49-F238E27FC236}">
                  <a16:creationId xmlns:a16="http://schemas.microsoft.com/office/drawing/2014/main" xmlns="" id="{86B3BF2E-CE41-46CA-AF9F-2E3CACC825C1}"/>
                </a:ext>
              </a:extLst>
            </p:cNvPr>
            <p:cNvCxnSpPr>
              <a:cxnSpLocks/>
            </p:cNvCxnSpPr>
            <p:nvPr/>
          </p:nvCxnSpPr>
          <p:spPr bwMode="auto">
            <a:xfrm>
              <a:off x="3368824" y="3861048"/>
              <a:ext cx="5040560" cy="648072"/>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8981845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6035">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603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500"/>
                                        <p:tgtEl>
                                          <p:spTgt spid="9"/>
                                        </p:tgtEl>
                                      </p:cBhvr>
                                    </p:animEffect>
                                  </p:childTnLst>
                                </p:cTn>
                              </p:par>
                            </p:childTnLst>
                          </p:cTn>
                        </p:par>
                        <p:par>
                          <p:cTn id="16" fill="hold">
                            <p:stCondLst>
                              <p:cond delay="500"/>
                            </p:stCondLst>
                            <p:childTnLst>
                              <p:par>
                                <p:cTn id="17" presetID="22" presetClass="entr" presetSubtype="1"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up)">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35" grpId="0" uiExpand="1" build="p"/>
      <p:bldP spid="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zh-CN" dirty="0"/>
              <a:t>交换结构</a:t>
            </a:r>
            <a:endParaRPr lang="zh-CN" altLang="en-US" dirty="0"/>
          </a:p>
        </p:txBody>
      </p:sp>
      <p:sp>
        <p:nvSpPr>
          <p:cNvPr id="3" name="内容占位符 2"/>
          <p:cNvSpPr>
            <a:spLocks noGrp="1"/>
          </p:cNvSpPr>
          <p:nvPr>
            <p:ph idx="1"/>
          </p:nvPr>
        </p:nvSpPr>
        <p:spPr/>
        <p:txBody>
          <a:bodyPr/>
          <a:lstStyle/>
          <a:p>
            <a:r>
              <a:rPr lang="zh-CN" altLang="zh-CN" sz="2800" dirty="0">
                <a:solidFill>
                  <a:srgbClr val="FF0000"/>
                </a:solidFill>
              </a:rPr>
              <a:t>通过纵横交换结构</a:t>
            </a:r>
            <a:r>
              <a:rPr lang="en-US" altLang="zh-CN" sz="2800" dirty="0">
                <a:solidFill>
                  <a:srgbClr val="0000FF"/>
                </a:solidFill>
              </a:rPr>
              <a:t> </a:t>
            </a:r>
            <a:r>
              <a:rPr lang="en-US" altLang="zh-CN" sz="2800" dirty="0"/>
              <a:t>( crossbar switch fabric)</a:t>
            </a:r>
          </a:p>
          <a:p>
            <a:pPr lvl="1"/>
            <a:r>
              <a:rPr lang="zh-CN" altLang="zh-CN" sz="2400" dirty="0"/>
              <a:t>这种交换</a:t>
            </a:r>
            <a:r>
              <a:rPr lang="zh-CN" altLang="en-US" sz="2400" dirty="0"/>
              <a:t>结</a:t>
            </a:r>
            <a:r>
              <a:rPr lang="zh-CN" altLang="zh-CN" sz="2400" dirty="0"/>
              <a:t>构常称为</a:t>
            </a:r>
            <a:r>
              <a:rPr lang="zh-CN" altLang="zh-CN" sz="2400" dirty="0">
                <a:solidFill>
                  <a:srgbClr val="FF0000"/>
                </a:solidFill>
              </a:rPr>
              <a:t>互连网络</a:t>
            </a:r>
            <a:r>
              <a:rPr lang="en-US" altLang="zh-CN" sz="2400" dirty="0">
                <a:solidFill>
                  <a:srgbClr val="FF0000"/>
                </a:solidFill>
              </a:rPr>
              <a:t> </a:t>
            </a:r>
            <a:r>
              <a:rPr lang="en-US" altLang="zh-CN" sz="2400" dirty="0"/>
              <a:t>(interconnection network)</a:t>
            </a:r>
            <a:r>
              <a:rPr lang="zh-CN" altLang="en-US" sz="2400" dirty="0"/>
              <a:t>。</a:t>
            </a:r>
            <a:endParaRPr lang="en-US" altLang="zh-CN" sz="2400" dirty="0"/>
          </a:p>
          <a:p>
            <a:pPr lvl="1"/>
            <a:r>
              <a:rPr lang="zh-CN" altLang="zh-CN" sz="2400" dirty="0"/>
              <a:t>它有</a:t>
            </a:r>
            <a:r>
              <a:rPr lang="en-US" altLang="zh-CN" sz="2400" dirty="0"/>
              <a:t>2</a:t>
            </a:r>
            <a:r>
              <a:rPr lang="en-US" altLang="zh-CN" sz="2400" i="1" dirty="0"/>
              <a:t>N</a:t>
            </a:r>
            <a:r>
              <a:rPr lang="zh-CN" altLang="zh-CN" sz="2400" dirty="0"/>
              <a:t>条总线，可以使</a:t>
            </a:r>
            <a:r>
              <a:rPr lang="en-US" altLang="zh-CN" sz="2400" i="1" dirty="0"/>
              <a:t>N</a:t>
            </a:r>
            <a:r>
              <a:rPr lang="zh-CN" altLang="zh-CN" sz="2400" dirty="0"/>
              <a:t>个输入端口和</a:t>
            </a:r>
            <a:r>
              <a:rPr lang="en-US" altLang="zh-CN" sz="2400" i="1" dirty="0"/>
              <a:t>N</a:t>
            </a:r>
            <a:r>
              <a:rPr lang="zh-CN" altLang="zh-CN" sz="2400" dirty="0"/>
              <a:t>个输出端口相连接</a:t>
            </a:r>
            <a:r>
              <a:rPr lang="zh-CN" altLang="en-US" sz="2400" dirty="0"/>
              <a:t>。</a:t>
            </a:r>
            <a:endParaRPr lang="en-US" altLang="zh-CN" sz="2400" dirty="0"/>
          </a:p>
          <a:p>
            <a:pPr lvl="1"/>
            <a:r>
              <a:rPr lang="zh-CN" altLang="zh-CN" sz="2400" dirty="0"/>
              <a:t>当输入端口收到一个分组时，就将它发送到与该输入端口相连的水平总线上。</a:t>
            </a:r>
            <a:endParaRPr lang="en-US" altLang="zh-CN" sz="2400" dirty="0"/>
          </a:p>
          <a:p>
            <a:pPr lvl="1"/>
            <a:r>
              <a:rPr lang="zh-CN" altLang="zh-CN" sz="2400" dirty="0"/>
              <a:t>若通向所要转发的输出端口的垂直总线是空闲的，则在这个结点将垂直总线与水平总线接通，然后将该分组转发到这个输出端口。</a:t>
            </a:r>
            <a:endParaRPr lang="en-US" altLang="zh-CN" sz="2400" dirty="0"/>
          </a:p>
          <a:p>
            <a:pPr lvl="1"/>
            <a:r>
              <a:rPr lang="zh-CN" altLang="zh-CN" sz="2400" dirty="0"/>
              <a:t>但若该垂直总线已被占用（有另一个分组正在转发到同一个输出端口），则后到达的分组就被阻塞，必须在输入端口排队。</a:t>
            </a:r>
            <a:endParaRPr lang="zh-CN" altLang="en-US" sz="2400" dirty="0"/>
          </a:p>
        </p:txBody>
      </p:sp>
    </p:spTree>
    <p:extLst>
      <p:ext uri="{BB962C8B-B14F-4D97-AF65-F5344CB8AC3E}">
        <p14:creationId xmlns:p14="http://schemas.microsoft.com/office/powerpoint/2010/main" val="34399027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4611" name="Rectangle 3"/>
          <p:cNvSpPr>
            <a:spLocks noChangeArrowheads="1"/>
          </p:cNvSpPr>
          <p:nvPr/>
        </p:nvSpPr>
        <p:spPr bwMode="auto">
          <a:xfrm>
            <a:off x="713576" y="772964"/>
            <a:ext cx="307842" cy="142875"/>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12" name="Rectangle 4"/>
          <p:cNvSpPr>
            <a:spLocks noChangeArrowheads="1"/>
          </p:cNvSpPr>
          <p:nvPr/>
        </p:nvSpPr>
        <p:spPr bwMode="auto">
          <a:xfrm>
            <a:off x="1226074" y="725339"/>
            <a:ext cx="309563" cy="239713"/>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13" name="Rectangle 5"/>
          <p:cNvSpPr>
            <a:spLocks noChangeArrowheads="1"/>
          </p:cNvSpPr>
          <p:nvPr/>
        </p:nvSpPr>
        <p:spPr bwMode="auto">
          <a:xfrm>
            <a:off x="1742012" y="703113"/>
            <a:ext cx="307842" cy="285750"/>
          </a:xfrm>
          <a:prstGeom prst="rect">
            <a:avLst/>
          </a:prstGeom>
          <a:solidFill>
            <a:srgbClr val="EAEAEA"/>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14" name="Line 6"/>
          <p:cNvSpPr>
            <a:spLocks noChangeShapeType="1"/>
          </p:cNvSpPr>
          <p:nvPr/>
        </p:nvSpPr>
        <p:spPr bwMode="auto">
          <a:xfrm flipV="1">
            <a:off x="505481" y="845988"/>
            <a:ext cx="213254"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15" name="Line 7"/>
          <p:cNvSpPr>
            <a:spLocks noChangeShapeType="1"/>
          </p:cNvSpPr>
          <p:nvPr/>
        </p:nvSpPr>
        <p:spPr bwMode="auto">
          <a:xfrm>
            <a:off x="1021419" y="845988"/>
            <a:ext cx="204656"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16" name="Line 8"/>
          <p:cNvSpPr>
            <a:spLocks noChangeShapeType="1"/>
          </p:cNvSpPr>
          <p:nvPr/>
        </p:nvSpPr>
        <p:spPr bwMode="auto">
          <a:xfrm>
            <a:off x="1535636" y="845988"/>
            <a:ext cx="20637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17" name="Line 9"/>
          <p:cNvSpPr>
            <a:spLocks noChangeShapeType="1"/>
          </p:cNvSpPr>
          <p:nvPr/>
        </p:nvSpPr>
        <p:spPr bwMode="auto">
          <a:xfrm>
            <a:off x="2049854" y="845988"/>
            <a:ext cx="20637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18" name="Rectangle 10"/>
          <p:cNvSpPr>
            <a:spLocks noChangeArrowheads="1"/>
          </p:cNvSpPr>
          <p:nvPr/>
        </p:nvSpPr>
        <p:spPr bwMode="auto">
          <a:xfrm>
            <a:off x="713576" y="1941364"/>
            <a:ext cx="307842" cy="142875"/>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19" name="Rectangle 11"/>
          <p:cNvSpPr>
            <a:spLocks noChangeArrowheads="1"/>
          </p:cNvSpPr>
          <p:nvPr/>
        </p:nvSpPr>
        <p:spPr bwMode="auto">
          <a:xfrm>
            <a:off x="1226074" y="1893739"/>
            <a:ext cx="309563" cy="239713"/>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20" name="Rectangle 12"/>
          <p:cNvSpPr>
            <a:spLocks noChangeArrowheads="1"/>
          </p:cNvSpPr>
          <p:nvPr/>
        </p:nvSpPr>
        <p:spPr bwMode="auto">
          <a:xfrm>
            <a:off x="1742012" y="1868338"/>
            <a:ext cx="307842" cy="287338"/>
          </a:xfrm>
          <a:prstGeom prst="rect">
            <a:avLst/>
          </a:prstGeom>
          <a:solidFill>
            <a:srgbClr val="EAEAEA"/>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21" name="Line 13"/>
          <p:cNvSpPr>
            <a:spLocks noChangeShapeType="1"/>
          </p:cNvSpPr>
          <p:nvPr/>
        </p:nvSpPr>
        <p:spPr bwMode="auto">
          <a:xfrm flipV="1">
            <a:off x="505481" y="2012801"/>
            <a:ext cx="213254"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22" name="Line 14"/>
          <p:cNvSpPr>
            <a:spLocks noChangeShapeType="1"/>
          </p:cNvSpPr>
          <p:nvPr/>
        </p:nvSpPr>
        <p:spPr bwMode="auto">
          <a:xfrm>
            <a:off x="1021419" y="2012801"/>
            <a:ext cx="204656"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23" name="Line 15"/>
          <p:cNvSpPr>
            <a:spLocks noChangeShapeType="1"/>
          </p:cNvSpPr>
          <p:nvPr/>
        </p:nvSpPr>
        <p:spPr bwMode="auto">
          <a:xfrm>
            <a:off x="1535636" y="2012801"/>
            <a:ext cx="20637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24" name="Line 16"/>
          <p:cNvSpPr>
            <a:spLocks noChangeShapeType="1"/>
          </p:cNvSpPr>
          <p:nvPr/>
        </p:nvSpPr>
        <p:spPr bwMode="auto">
          <a:xfrm>
            <a:off x="2049854" y="2012801"/>
            <a:ext cx="20637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25" name="Rectangle 17"/>
          <p:cNvSpPr>
            <a:spLocks noChangeArrowheads="1"/>
          </p:cNvSpPr>
          <p:nvPr/>
        </p:nvSpPr>
        <p:spPr bwMode="auto">
          <a:xfrm>
            <a:off x="2256229" y="558651"/>
            <a:ext cx="744670" cy="1717675"/>
          </a:xfrm>
          <a:prstGeom prst="rect">
            <a:avLst/>
          </a:prstGeom>
          <a:solidFill>
            <a:srgbClr val="FFCCFF"/>
          </a:solidFill>
          <a:ln w="28575">
            <a:solidFill>
              <a:schemeClr val="tx1"/>
            </a:solidFill>
            <a:miter lim="800000"/>
            <a:headEnd/>
            <a:tailEnd/>
          </a:ln>
          <a:effectLst>
            <a:outerShdw dist="53882"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26" name="Rectangle 18"/>
          <p:cNvSpPr>
            <a:spLocks noChangeArrowheads="1"/>
          </p:cNvSpPr>
          <p:nvPr/>
        </p:nvSpPr>
        <p:spPr bwMode="auto">
          <a:xfrm flipH="1">
            <a:off x="4233990" y="772964"/>
            <a:ext cx="307843" cy="142875"/>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27" name="Rectangle 19"/>
          <p:cNvSpPr>
            <a:spLocks noChangeArrowheads="1"/>
          </p:cNvSpPr>
          <p:nvPr/>
        </p:nvSpPr>
        <p:spPr bwMode="auto">
          <a:xfrm flipH="1">
            <a:off x="3721492" y="725339"/>
            <a:ext cx="307843" cy="239713"/>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28" name="Rectangle 20"/>
          <p:cNvSpPr>
            <a:spLocks noChangeArrowheads="1"/>
          </p:cNvSpPr>
          <p:nvPr/>
        </p:nvSpPr>
        <p:spPr bwMode="auto">
          <a:xfrm flipH="1">
            <a:off x="3203834" y="703113"/>
            <a:ext cx="309563" cy="285750"/>
          </a:xfrm>
          <a:prstGeom prst="rect">
            <a:avLst/>
          </a:prstGeom>
          <a:solidFill>
            <a:srgbClr val="EAEAEA"/>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29" name="Line 21"/>
          <p:cNvSpPr>
            <a:spLocks noChangeShapeType="1"/>
          </p:cNvSpPr>
          <p:nvPr/>
        </p:nvSpPr>
        <p:spPr bwMode="auto">
          <a:xfrm flipV="1">
            <a:off x="4536672" y="845988"/>
            <a:ext cx="213254"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30" name="Line 22"/>
          <p:cNvSpPr>
            <a:spLocks noChangeShapeType="1"/>
          </p:cNvSpPr>
          <p:nvPr/>
        </p:nvSpPr>
        <p:spPr bwMode="auto">
          <a:xfrm rot="10800000" flipH="1">
            <a:off x="4029334" y="845988"/>
            <a:ext cx="20465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31" name="Line 23"/>
          <p:cNvSpPr>
            <a:spLocks noChangeShapeType="1"/>
          </p:cNvSpPr>
          <p:nvPr/>
        </p:nvSpPr>
        <p:spPr bwMode="auto">
          <a:xfrm>
            <a:off x="3513398" y="845988"/>
            <a:ext cx="208094"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32" name="Line 24"/>
          <p:cNvSpPr>
            <a:spLocks noChangeShapeType="1"/>
          </p:cNvSpPr>
          <p:nvPr/>
        </p:nvSpPr>
        <p:spPr bwMode="auto">
          <a:xfrm>
            <a:off x="3000900" y="845988"/>
            <a:ext cx="20293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33" name="Rectangle 25"/>
          <p:cNvSpPr>
            <a:spLocks noChangeArrowheads="1"/>
          </p:cNvSpPr>
          <p:nvPr/>
        </p:nvSpPr>
        <p:spPr bwMode="auto">
          <a:xfrm flipH="1">
            <a:off x="4233990" y="1941364"/>
            <a:ext cx="307843" cy="142875"/>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34" name="Rectangle 26"/>
          <p:cNvSpPr>
            <a:spLocks noChangeArrowheads="1"/>
          </p:cNvSpPr>
          <p:nvPr/>
        </p:nvSpPr>
        <p:spPr bwMode="auto">
          <a:xfrm flipH="1">
            <a:off x="3721492" y="1893739"/>
            <a:ext cx="307843" cy="239713"/>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35" name="Rectangle 27"/>
          <p:cNvSpPr>
            <a:spLocks noChangeArrowheads="1"/>
          </p:cNvSpPr>
          <p:nvPr/>
        </p:nvSpPr>
        <p:spPr bwMode="auto">
          <a:xfrm flipH="1">
            <a:off x="3203834" y="1868338"/>
            <a:ext cx="309563" cy="287338"/>
          </a:xfrm>
          <a:prstGeom prst="rect">
            <a:avLst/>
          </a:prstGeom>
          <a:solidFill>
            <a:srgbClr val="EAEAEA"/>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36" name="Line 28"/>
          <p:cNvSpPr>
            <a:spLocks noChangeShapeType="1"/>
          </p:cNvSpPr>
          <p:nvPr/>
        </p:nvSpPr>
        <p:spPr bwMode="auto">
          <a:xfrm flipV="1">
            <a:off x="4536672" y="2012801"/>
            <a:ext cx="213254"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37" name="Line 29"/>
          <p:cNvSpPr>
            <a:spLocks noChangeShapeType="1"/>
          </p:cNvSpPr>
          <p:nvPr/>
        </p:nvSpPr>
        <p:spPr bwMode="auto">
          <a:xfrm>
            <a:off x="4029334" y="2012801"/>
            <a:ext cx="20465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38" name="Line 30"/>
          <p:cNvSpPr>
            <a:spLocks noChangeShapeType="1"/>
          </p:cNvSpPr>
          <p:nvPr/>
        </p:nvSpPr>
        <p:spPr bwMode="auto">
          <a:xfrm>
            <a:off x="3513398" y="2012801"/>
            <a:ext cx="208094"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39" name="Line 31"/>
          <p:cNvSpPr>
            <a:spLocks noChangeShapeType="1"/>
          </p:cNvSpPr>
          <p:nvPr/>
        </p:nvSpPr>
        <p:spPr bwMode="auto">
          <a:xfrm>
            <a:off x="3000900" y="2012801"/>
            <a:ext cx="20293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40" name="Rectangle 32"/>
          <p:cNvSpPr>
            <a:spLocks noChangeArrowheads="1"/>
          </p:cNvSpPr>
          <p:nvPr/>
        </p:nvSpPr>
        <p:spPr bwMode="auto">
          <a:xfrm>
            <a:off x="713576" y="1344464"/>
            <a:ext cx="307842" cy="144463"/>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41" name="Rectangle 33"/>
          <p:cNvSpPr>
            <a:spLocks noChangeArrowheads="1"/>
          </p:cNvSpPr>
          <p:nvPr/>
        </p:nvSpPr>
        <p:spPr bwMode="auto">
          <a:xfrm>
            <a:off x="1226074" y="1296839"/>
            <a:ext cx="309563" cy="239713"/>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42" name="Rectangle 34"/>
          <p:cNvSpPr>
            <a:spLocks noChangeArrowheads="1"/>
          </p:cNvSpPr>
          <p:nvPr/>
        </p:nvSpPr>
        <p:spPr bwMode="auto">
          <a:xfrm>
            <a:off x="1742012" y="1274613"/>
            <a:ext cx="307842" cy="285750"/>
          </a:xfrm>
          <a:prstGeom prst="rect">
            <a:avLst/>
          </a:prstGeom>
          <a:solidFill>
            <a:srgbClr val="EAEAEA"/>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43" name="Line 35"/>
          <p:cNvSpPr>
            <a:spLocks noChangeShapeType="1"/>
          </p:cNvSpPr>
          <p:nvPr/>
        </p:nvSpPr>
        <p:spPr bwMode="auto">
          <a:xfrm flipV="1">
            <a:off x="505481" y="1417488"/>
            <a:ext cx="213254"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44" name="Line 36"/>
          <p:cNvSpPr>
            <a:spLocks noChangeShapeType="1"/>
          </p:cNvSpPr>
          <p:nvPr/>
        </p:nvSpPr>
        <p:spPr bwMode="auto">
          <a:xfrm>
            <a:off x="1021419" y="1417488"/>
            <a:ext cx="204656"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45" name="Line 37"/>
          <p:cNvSpPr>
            <a:spLocks noChangeShapeType="1"/>
          </p:cNvSpPr>
          <p:nvPr/>
        </p:nvSpPr>
        <p:spPr bwMode="auto">
          <a:xfrm>
            <a:off x="1535636" y="1417488"/>
            <a:ext cx="20637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46" name="Line 38"/>
          <p:cNvSpPr>
            <a:spLocks noChangeShapeType="1"/>
          </p:cNvSpPr>
          <p:nvPr/>
        </p:nvSpPr>
        <p:spPr bwMode="auto">
          <a:xfrm>
            <a:off x="2049854" y="1417488"/>
            <a:ext cx="20637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47" name="Rectangle 39"/>
          <p:cNvSpPr>
            <a:spLocks noChangeArrowheads="1"/>
          </p:cNvSpPr>
          <p:nvPr/>
        </p:nvSpPr>
        <p:spPr bwMode="auto">
          <a:xfrm flipH="1">
            <a:off x="4233990" y="1344464"/>
            <a:ext cx="307843" cy="144463"/>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48" name="Rectangle 40"/>
          <p:cNvSpPr>
            <a:spLocks noChangeArrowheads="1"/>
          </p:cNvSpPr>
          <p:nvPr/>
        </p:nvSpPr>
        <p:spPr bwMode="auto">
          <a:xfrm flipH="1">
            <a:off x="3721492" y="1296839"/>
            <a:ext cx="307843" cy="239713"/>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49" name="Rectangle 41"/>
          <p:cNvSpPr>
            <a:spLocks noChangeArrowheads="1"/>
          </p:cNvSpPr>
          <p:nvPr/>
        </p:nvSpPr>
        <p:spPr bwMode="auto">
          <a:xfrm flipH="1">
            <a:off x="3203834" y="1274613"/>
            <a:ext cx="309563" cy="285750"/>
          </a:xfrm>
          <a:prstGeom prst="rect">
            <a:avLst/>
          </a:prstGeom>
          <a:solidFill>
            <a:srgbClr val="EAEAEA"/>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50" name="Line 42"/>
          <p:cNvSpPr>
            <a:spLocks noChangeShapeType="1"/>
          </p:cNvSpPr>
          <p:nvPr/>
        </p:nvSpPr>
        <p:spPr bwMode="auto">
          <a:xfrm flipV="1">
            <a:off x="4536672" y="1417488"/>
            <a:ext cx="213254"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51" name="Line 43"/>
          <p:cNvSpPr>
            <a:spLocks noChangeShapeType="1"/>
          </p:cNvSpPr>
          <p:nvPr/>
        </p:nvSpPr>
        <p:spPr bwMode="auto">
          <a:xfrm rot="10800000" flipH="1">
            <a:off x="4029334" y="1417488"/>
            <a:ext cx="20465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52" name="Line 44"/>
          <p:cNvSpPr>
            <a:spLocks noChangeShapeType="1"/>
          </p:cNvSpPr>
          <p:nvPr/>
        </p:nvSpPr>
        <p:spPr bwMode="auto">
          <a:xfrm>
            <a:off x="3513398" y="1417488"/>
            <a:ext cx="208094"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53" name="Line 45"/>
          <p:cNvSpPr>
            <a:spLocks noChangeShapeType="1"/>
          </p:cNvSpPr>
          <p:nvPr/>
        </p:nvSpPr>
        <p:spPr bwMode="auto">
          <a:xfrm>
            <a:off x="3000900" y="1417488"/>
            <a:ext cx="20293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54" name="Text Box 46"/>
          <p:cNvSpPr txBox="1">
            <a:spLocks noChangeArrowheads="1"/>
          </p:cNvSpPr>
          <p:nvPr/>
        </p:nvSpPr>
        <p:spPr bwMode="auto">
          <a:xfrm>
            <a:off x="348981" y="404664"/>
            <a:ext cx="3497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I</a:t>
            </a:r>
            <a:r>
              <a:rPr kumimoji="1" lang="en-US" altLang="zh-CN" sz="2000" b="1" baseline="-25000">
                <a:solidFill>
                  <a:srgbClr val="0000CC"/>
                </a:solidFill>
                <a:latin typeface="+mn-lt"/>
                <a:ea typeface="黑体" pitchFamily="2" charset="-122"/>
              </a:rPr>
              <a:t>1</a:t>
            </a:r>
          </a:p>
        </p:txBody>
      </p:sp>
      <p:sp>
        <p:nvSpPr>
          <p:cNvPr id="964655" name="Text Box 47"/>
          <p:cNvSpPr txBox="1">
            <a:spLocks noChangeArrowheads="1"/>
          </p:cNvSpPr>
          <p:nvPr/>
        </p:nvSpPr>
        <p:spPr bwMode="auto">
          <a:xfrm>
            <a:off x="347260" y="1563539"/>
            <a:ext cx="3497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I</a:t>
            </a:r>
            <a:r>
              <a:rPr kumimoji="1" lang="en-US" altLang="zh-CN" sz="2000" b="1" baseline="-25000">
                <a:solidFill>
                  <a:srgbClr val="0000CC"/>
                </a:solidFill>
                <a:latin typeface="+mn-lt"/>
                <a:ea typeface="黑体" pitchFamily="2" charset="-122"/>
              </a:rPr>
              <a:t>3</a:t>
            </a:r>
          </a:p>
        </p:txBody>
      </p:sp>
      <p:sp>
        <p:nvSpPr>
          <p:cNvPr id="964656" name="Text Box 48"/>
          <p:cNvSpPr txBox="1">
            <a:spLocks noChangeArrowheads="1"/>
          </p:cNvSpPr>
          <p:nvPr/>
        </p:nvSpPr>
        <p:spPr bwMode="auto">
          <a:xfrm>
            <a:off x="347260" y="960289"/>
            <a:ext cx="3497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I</a:t>
            </a:r>
            <a:r>
              <a:rPr kumimoji="1" lang="en-US" altLang="zh-CN" sz="2000" b="1" baseline="-25000">
                <a:solidFill>
                  <a:srgbClr val="0000CC"/>
                </a:solidFill>
                <a:latin typeface="+mn-lt"/>
                <a:ea typeface="黑体" pitchFamily="2" charset="-122"/>
              </a:rPr>
              <a:t>2</a:t>
            </a:r>
          </a:p>
        </p:txBody>
      </p:sp>
      <p:sp>
        <p:nvSpPr>
          <p:cNvPr id="964657" name="Text Box 49"/>
          <p:cNvSpPr txBox="1">
            <a:spLocks noChangeArrowheads="1"/>
          </p:cNvSpPr>
          <p:nvPr/>
        </p:nvSpPr>
        <p:spPr bwMode="auto">
          <a:xfrm>
            <a:off x="4519475" y="455464"/>
            <a:ext cx="47801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O</a:t>
            </a:r>
            <a:r>
              <a:rPr kumimoji="1" lang="en-US" altLang="zh-CN" sz="2000" b="1" baseline="-25000">
                <a:solidFill>
                  <a:srgbClr val="0000CC"/>
                </a:solidFill>
                <a:latin typeface="+mn-lt"/>
                <a:ea typeface="黑体" pitchFamily="2" charset="-122"/>
              </a:rPr>
              <a:t>1</a:t>
            </a:r>
          </a:p>
        </p:txBody>
      </p:sp>
      <p:sp>
        <p:nvSpPr>
          <p:cNvPr id="964658" name="Text Box 50"/>
          <p:cNvSpPr txBox="1">
            <a:spLocks noChangeArrowheads="1"/>
          </p:cNvSpPr>
          <p:nvPr/>
        </p:nvSpPr>
        <p:spPr bwMode="auto">
          <a:xfrm>
            <a:off x="4519475" y="1060301"/>
            <a:ext cx="47801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O</a:t>
            </a:r>
            <a:r>
              <a:rPr kumimoji="1" lang="en-US" altLang="zh-CN" sz="2000" b="1" baseline="-25000">
                <a:solidFill>
                  <a:srgbClr val="0000CC"/>
                </a:solidFill>
                <a:latin typeface="+mn-lt"/>
                <a:ea typeface="黑体" pitchFamily="2" charset="-122"/>
              </a:rPr>
              <a:t>2</a:t>
            </a:r>
          </a:p>
        </p:txBody>
      </p:sp>
      <p:sp>
        <p:nvSpPr>
          <p:cNvPr id="964659" name="Freeform 51"/>
          <p:cNvSpPr>
            <a:spLocks/>
          </p:cNvSpPr>
          <p:nvPr/>
        </p:nvSpPr>
        <p:spPr bwMode="auto">
          <a:xfrm>
            <a:off x="909633" y="630088"/>
            <a:ext cx="3539331" cy="571500"/>
          </a:xfrm>
          <a:custGeom>
            <a:avLst/>
            <a:gdLst>
              <a:gd name="T0" fmla="*/ 0 w 2064"/>
              <a:gd name="T1" fmla="*/ 0 h 384"/>
              <a:gd name="T2" fmla="*/ 816 w 2064"/>
              <a:gd name="T3" fmla="*/ 0 h 384"/>
              <a:gd name="T4" fmla="*/ 1248 w 2064"/>
              <a:gd name="T5" fmla="*/ 384 h 384"/>
              <a:gd name="T6" fmla="*/ 2064 w 2064"/>
              <a:gd name="T7" fmla="*/ 384 h 384"/>
            </a:gdLst>
            <a:ahLst/>
            <a:cxnLst>
              <a:cxn ang="0">
                <a:pos x="T0" y="T1"/>
              </a:cxn>
              <a:cxn ang="0">
                <a:pos x="T2" y="T3"/>
              </a:cxn>
              <a:cxn ang="0">
                <a:pos x="T4" y="T5"/>
              </a:cxn>
              <a:cxn ang="0">
                <a:pos x="T6" y="T7"/>
              </a:cxn>
            </a:cxnLst>
            <a:rect l="0" t="0" r="r" b="b"/>
            <a:pathLst>
              <a:path w="2064" h="384">
                <a:moveTo>
                  <a:pt x="0" y="0"/>
                </a:moveTo>
                <a:lnTo>
                  <a:pt x="816" y="0"/>
                </a:lnTo>
                <a:lnTo>
                  <a:pt x="1248" y="384"/>
                </a:lnTo>
                <a:lnTo>
                  <a:pt x="2064" y="384"/>
                </a:lnTo>
              </a:path>
            </a:pathLst>
          </a:custGeom>
          <a:noFill/>
          <a:ln w="76200" cmpd="sng">
            <a:solidFill>
              <a:srgbClr val="996600"/>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60" name="Text Box 52"/>
          <p:cNvSpPr txBox="1">
            <a:spLocks noChangeArrowheads="1"/>
          </p:cNvSpPr>
          <p:nvPr/>
        </p:nvSpPr>
        <p:spPr bwMode="auto">
          <a:xfrm>
            <a:off x="2424768" y="958702"/>
            <a:ext cx="44114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存</a:t>
            </a:r>
          </a:p>
          <a:p>
            <a:r>
              <a:rPr kumimoji="1" lang="zh-CN" altLang="en-US" sz="2000" b="1">
                <a:solidFill>
                  <a:srgbClr val="0000CC"/>
                </a:solidFill>
                <a:latin typeface="+mn-lt"/>
                <a:ea typeface="黑体" pitchFamily="2" charset="-122"/>
              </a:rPr>
              <a:t>储</a:t>
            </a:r>
          </a:p>
          <a:p>
            <a:r>
              <a:rPr kumimoji="1" lang="zh-CN" altLang="en-US" sz="2000" b="1">
                <a:solidFill>
                  <a:srgbClr val="0000CC"/>
                </a:solidFill>
                <a:latin typeface="+mn-lt"/>
                <a:ea typeface="黑体" pitchFamily="2" charset="-122"/>
              </a:rPr>
              <a:t>器</a:t>
            </a:r>
          </a:p>
        </p:txBody>
      </p:sp>
      <p:sp>
        <p:nvSpPr>
          <p:cNvPr id="964661" name="Rectangle 53"/>
          <p:cNvSpPr>
            <a:spLocks noChangeArrowheads="1"/>
          </p:cNvSpPr>
          <p:nvPr/>
        </p:nvSpPr>
        <p:spPr bwMode="auto">
          <a:xfrm>
            <a:off x="5835411" y="1196791"/>
            <a:ext cx="307843" cy="142875"/>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62" name="Rectangle 54"/>
          <p:cNvSpPr>
            <a:spLocks noChangeArrowheads="1"/>
          </p:cNvSpPr>
          <p:nvPr/>
        </p:nvSpPr>
        <p:spPr bwMode="auto">
          <a:xfrm>
            <a:off x="6347908" y="1149166"/>
            <a:ext cx="309563" cy="239713"/>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63" name="Rectangle 55"/>
          <p:cNvSpPr>
            <a:spLocks noChangeArrowheads="1"/>
          </p:cNvSpPr>
          <p:nvPr/>
        </p:nvSpPr>
        <p:spPr bwMode="auto">
          <a:xfrm>
            <a:off x="6863846" y="1126940"/>
            <a:ext cx="307843" cy="285750"/>
          </a:xfrm>
          <a:prstGeom prst="rect">
            <a:avLst/>
          </a:prstGeom>
          <a:solidFill>
            <a:srgbClr val="EAEAEA"/>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64" name="Line 56"/>
          <p:cNvSpPr>
            <a:spLocks noChangeShapeType="1"/>
          </p:cNvSpPr>
          <p:nvPr/>
        </p:nvSpPr>
        <p:spPr bwMode="auto">
          <a:xfrm flipV="1">
            <a:off x="5627316" y="1269815"/>
            <a:ext cx="213254"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65" name="Line 57"/>
          <p:cNvSpPr>
            <a:spLocks noChangeShapeType="1"/>
          </p:cNvSpPr>
          <p:nvPr/>
        </p:nvSpPr>
        <p:spPr bwMode="auto">
          <a:xfrm>
            <a:off x="6143253" y="1269815"/>
            <a:ext cx="20465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66" name="Line 58"/>
          <p:cNvSpPr>
            <a:spLocks noChangeShapeType="1"/>
          </p:cNvSpPr>
          <p:nvPr/>
        </p:nvSpPr>
        <p:spPr bwMode="auto">
          <a:xfrm>
            <a:off x="6657470" y="1269815"/>
            <a:ext cx="20637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67" name="Line 59"/>
          <p:cNvSpPr>
            <a:spLocks noChangeShapeType="1"/>
          </p:cNvSpPr>
          <p:nvPr/>
        </p:nvSpPr>
        <p:spPr bwMode="auto">
          <a:xfrm>
            <a:off x="7171688" y="1269815"/>
            <a:ext cx="20465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68" name="Rectangle 60"/>
          <p:cNvSpPr>
            <a:spLocks noChangeArrowheads="1"/>
          </p:cNvSpPr>
          <p:nvPr/>
        </p:nvSpPr>
        <p:spPr bwMode="auto">
          <a:xfrm>
            <a:off x="5835411" y="2365191"/>
            <a:ext cx="307843" cy="142875"/>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69" name="Rectangle 61"/>
          <p:cNvSpPr>
            <a:spLocks noChangeArrowheads="1"/>
          </p:cNvSpPr>
          <p:nvPr/>
        </p:nvSpPr>
        <p:spPr bwMode="auto">
          <a:xfrm>
            <a:off x="6347908" y="2317566"/>
            <a:ext cx="309563" cy="239713"/>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70" name="Rectangle 62"/>
          <p:cNvSpPr>
            <a:spLocks noChangeArrowheads="1"/>
          </p:cNvSpPr>
          <p:nvPr/>
        </p:nvSpPr>
        <p:spPr bwMode="auto">
          <a:xfrm>
            <a:off x="6863846" y="2292165"/>
            <a:ext cx="307843" cy="287338"/>
          </a:xfrm>
          <a:prstGeom prst="rect">
            <a:avLst/>
          </a:prstGeom>
          <a:solidFill>
            <a:srgbClr val="EAEAEA"/>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71" name="Line 63"/>
          <p:cNvSpPr>
            <a:spLocks noChangeShapeType="1"/>
          </p:cNvSpPr>
          <p:nvPr/>
        </p:nvSpPr>
        <p:spPr bwMode="auto">
          <a:xfrm flipV="1">
            <a:off x="5627316" y="2436628"/>
            <a:ext cx="213254"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72" name="Line 64"/>
          <p:cNvSpPr>
            <a:spLocks noChangeShapeType="1"/>
          </p:cNvSpPr>
          <p:nvPr/>
        </p:nvSpPr>
        <p:spPr bwMode="auto">
          <a:xfrm>
            <a:off x="6143253" y="2436628"/>
            <a:ext cx="20465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73" name="Line 65"/>
          <p:cNvSpPr>
            <a:spLocks noChangeShapeType="1"/>
          </p:cNvSpPr>
          <p:nvPr/>
        </p:nvSpPr>
        <p:spPr bwMode="auto">
          <a:xfrm>
            <a:off x="6657470" y="2436628"/>
            <a:ext cx="20637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74" name="Line 66"/>
          <p:cNvSpPr>
            <a:spLocks noChangeShapeType="1"/>
          </p:cNvSpPr>
          <p:nvPr/>
        </p:nvSpPr>
        <p:spPr bwMode="auto">
          <a:xfrm>
            <a:off x="7171688" y="2436628"/>
            <a:ext cx="20465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75" name="Rectangle 67"/>
          <p:cNvSpPr>
            <a:spLocks noChangeArrowheads="1"/>
          </p:cNvSpPr>
          <p:nvPr/>
        </p:nvSpPr>
        <p:spPr bwMode="auto">
          <a:xfrm flipH="1">
            <a:off x="8741858" y="1196791"/>
            <a:ext cx="309563" cy="142875"/>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76" name="Rectangle 68"/>
          <p:cNvSpPr>
            <a:spLocks noChangeArrowheads="1"/>
          </p:cNvSpPr>
          <p:nvPr/>
        </p:nvSpPr>
        <p:spPr bwMode="auto">
          <a:xfrm flipH="1">
            <a:off x="8229361" y="1149166"/>
            <a:ext cx="307843" cy="239713"/>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77" name="Rectangle 69"/>
          <p:cNvSpPr>
            <a:spLocks noChangeArrowheads="1"/>
          </p:cNvSpPr>
          <p:nvPr/>
        </p:nvSpPr>
        <p:spPr bwMode="auto">
          <a:xfrm flipH="1">
            <a:off x="7711704" y="1126940"/>
            <a:ext cx="311282" cy="285750"/>
          </a:xfrm>
          <a:prstGeom prst="rect">
            <a:avLst/>
          </a:prstGeom>
          <a:solidFill>
            <a:srgbClr val="EAEAEA"/>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78" name="Line 70"/>
          <p:cNvSpPr>
            <a:spLocks noChangeShapeType="1"/>
          </p:cNvSpPr>
          <p:nvPr/>
        </p:nvSpPr>
        <p:spPr bwMode="auto">
          <a:xfrm flipV="1">
            <a:off x="9044541" y="1269815"/>
            <a:ext cx="213254"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79" name="Line 71"/>
          <p:cNvSpPr>
            <a:spLocks noChangeShapeType="1"/>
          </p:cNvSpPr>
          <p:nvPr/>
        </p:nvSpPr>
        <p:spPr bwMode="auto">
          <a:xfrm rot="10800000" flipH="1">
            <a:off x="8537203" y="1269815"/>
            <a:ext cx="20465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80" name="Line 72"/>
          <p:cNvSpPr>
            <a:spLocks noChangeShapeType="1"/>
          </p:cNvSpPr>
          <p:nvPr/>
        </p:nvSpPr>
        <p:spPr bwMode="auto">
          <a:xfrm>
            <a:off x="8022985" y="1269815"/>
            <a:ext cx="20637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81" name="Line 73"/>
          <p:cNvSpPr>
            <a:spLocks noChangeShapeType="1"/>
          </p:cNvSpPr>
          <p:nvPr/>
        </p:nvSpPr>
        <p:spPr bwMode="auto">
          <a:xfrm>
            <a:off x="7508769" y="1269815"/>
            <a:ext cx="20293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82" name="Rectangle 74"/>
          <p:cNvSpPr>
            <a:spLocks noChangeArrowheads="1"/>
          </p:cNvSpPr>
          <p:nvPr/>
        </p:nvSpPr>
        <p:spPr bwMode="auto">
          <a:xfrm flipH="1">
            <a:off x="8741858" y="2365191"/>
            <a:ext cx="309563" cy="142875"/>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83" name="Rectangle 75"/>
          <p:cNvSpPr>
            <a:spLocks noChangeArrowheads="1"/>
          </p:cNvSpPr>
          <p:nvPr/>
        </p:nvSpPr>
        <p:spPr bwMode="auto">
          <a:xfrm flipH="1">
            <a:off x="8229361" y="2317566"/>
            <a:ext cx="307843" cy="239713"/>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84" name="Rectangle 76"/>
          <p:cNvSpPr>
            <a:spLocks noChangeArrowheads="1"/>
          </p:cNvSpPr>
          <p:nvPr/>
        </p:nvSpPr>
        <p:spPr bwMode="auto">
          <a:xfrm flipH="1">
            <a:off x="7711704" y="2292165"/>
            <a:ext cx="311282" cy="287338"/>
          </a:xfrm>
          <a:prstGeom prst="rect">
            <a:avLst/>
          </a:prstGeom>
          <a:solidFill>
            <a:srgbClr val="EAEAEA"/>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85" name="Line 77"/>
          <p:cNvSpPr>
            <a:spLocks noChangeShapeType="1"/>
          </p:cNvSpPr>
          <p:nvPr/>
        </p:nvSpPr>
        <p:spPr bwMode="auto">
          <a:xfrm flipV="1">
            <a:off x="9044541" y="2436628"/>
            <a:ext cx="213254"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86" name="Line 78"/>
          <p:cNvSpPr>
            <a:spLocks noChangeShapeType="1"/>
          </p:cNvSpPr>
          <p:nvPr/>
        </p:nvSpPr>
        <p:spPr bwMode="auto">
          <a:xfrm>
            <a:off x="8537203" y="2436628"/>
            <a:ext cx="20465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87" name="Line 79"/>
          <p:cNvSpPr>
            <a:spLocks noChangeShapeType="1"/>
          </p:cNvSpPr>
          <p:nvPr/>
        </p:nvSpPr>
        <p:spPr bwMode="auto">
          <a:xfrm>
            <a:off x="8022985" y="2436628"/>
            <a:ext cx="20637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88" name="Line 80"/>
          <p:cNvSpPr>
            <a:spLocks noChangeShapeType="1"/>
          </p:cNvSpPr>
          <p:nvPr/>
        </p:nvSpPr>
        <p:spPr bwMode="auto">
          <a:xfrm>
            <a:off x="7508769" y="2436628"/>
            <a:ext cx="20293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89" name="Rectangle 81"/>
          <p:cNvSpPr>
            <a:spLocks noChangeArrowheads="1"/>
          </p:cNvSpPr>
          <p:nvPr/>
        </p:nvSpPr>
        <p:spPr bwMode="auto">
          <a:xfrm>
            <a:off x="5835411" y="1768291"/>
            <a:ext cx="307843" cy="144463"/>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90" name="Rectangle 82"/>
          <p:cNvSpPr>
            <a:spLocks noChangeArrowheads="1"/>
          </p:cNvSpPr>
          <p:nvPr/>
        </p:nvSpPr>
        <p:spPr bwMode="auto">
          <a:xfrm>
            <a:off x="6347908" y="1720666"/>
            <a:ext cx="309563" cy="239713"/>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91" name="Rectangle 83"/>
          <p:cNvSpPr>
            <a:spLocks noChangeArrowheads="1"/>
          </p:cNvSpPr>
          <p:nvPr/>
        </p:nvSpPr>
        <p:spPr bwMode="auto">
          <a:xfrm>
            <a:off x="6863846" y="1698440"/>
            <a:ext cx="307843" cy="285750"/>
          </a:xfrm>
          <a:prstGeom prst="rect">
            <a:avLst/>
          </a:prstGeom>
          <a:solidFill>
            <a:srgbClr val="EAEAEA"/>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92" name="Line 84"/>
          <p:cNvSpPr>
            <a:spLocks noChangeShapeType="1"/>
          </p:cNvSpPr>
          <p:nvPr/>
        </p:nvSpPr>
        <p:spPr bwMode="auto">
          <a:xfrm flipV="1">
            <a:off x="5627316" y="1841315"/>
            <a:ext cx="213254"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93" name="Line 85"/>
          <p:cNvSpPr>
            <a:spLocks noChangeShapeType="1"/>
          </p:cNvSpPr>
          <p:nvPr/>
        </p:nvSpPr>
        <p:spPr bwMode="auto">
          <a:xfrm>
            <a:off x="6143253" y="1841315"/>
            <a:ext cx="20465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94" name="Line 86"/>
          <p:cNvSpPr>
            <a:spLocks noChangeShapeType="1"/>
          </p:cNvSpPr>
          <p:nvPr/>
        </p:nvSpPr>
        <p:spPr bwMode="auto">
          <a:xfrm>
            <a:off x="6657470" y="1841315"/>
            <a:ext cx="20637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95" name="Line 87"/>
          <p:cNvSpPr>
            <a:spLocks noChangeShapeType="1"/>
          </p:cNvSpPr>
          <p:nvPr/>
        </p:nvSpPr>
        <p:spPr bwMode="auto">
          <a:xfrm>
            <a:off x="7171688" y="1841315"/>
            <a:ext cx="20465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96" name="Rectangle 88"/>
          <p:cNvSpPr>
            <a:spLocks noChangeArrowheads="1"/>
          </p:cNvSpPr>
          <p:nvPr/>
        </p:nvSpPr>
        <p:spPr bwMode="auto">
          <a:xfrm flipH="1">
            <a:off x="8741858" y="1768291"/>
            <a:ext cx="309563" cy="144463"/>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97" name="Rectangle 89"/>
          <p:cNvSpPr>
            <a:spLocks noChangeArrowheads="1"/>
          </p:cNvSpPr>
          <p:nvPr/>
        </p:nvSpPr>
        <p:spPr bwMode="auto">
          <a:xfrm flipH="1">
            <a:off x="8229361" y="1720666"/>
            <a:ext cx="307843" cy="239713"/>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98" name="Rectangle 90"/>
          <p:cNvSpPr>
            <a:spLocks noChangeArrowheads="1"/>
          </p:cNvSpPr>
          <p:nvPr/>
        </p:nvSpPr>
        <p:spPr bwMode="auto">
          <a:xfrm flipH="1">
            <a:off x="7711704" y="1698440"/>
            <a:ext cx="311282" cy="285750"/>
          </a:xfrm>
          <a:prstGeom prst="rect">
            <a:avLst/>
          </a:prstGeom>
          <a:solidFill>
            <a:srgbClr val="EAEAEA"/>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99" name="Line 91"/>
          <p:cNvSpPr>
            <a:spLocks noChangeShapeType="1"/>
          </p:cNvSpPr>
          <p:nvPr/>
        </p:nvSpPr>
        <p:spPr bwMode="auto">
          <a:xfrm flipV="1">
            <a:off x="9044541" y="1841315"/>
            <a:ext cx="213254"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00" name="Line 92"/>
          <p:cNvSpPr>
            <a:spLocks noChangeShapeType="1"/>
          </p:cNvSpPr>
          <p:nvPr/>
        </p:nvSpPr>
        <p:spPr bwMode="auto">
          <a:xfrm rot="10800000" flipH="1">
            <a:off x="8537203" y="1841315"/>
            <a:ext cx="20465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01" name="Line 93"/>
          <p:cNvSpPr>
            <a:spLocks noChangeShapeType="1"/>
          </p:cNvSpPr>
          <p:nvPr/>
        </p:nvSpPr>
        <p:spPr bwMode="auto">
          <a:xfrm>
            <a:off x="8022985" y="1841315"/>
            <a:ext cx="20637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02" name="Line 94"/>
          <p:cNvSpPr>
            <a:spLocks noChangeShapeType="1"/>
          </p:cNvSpPr>
          <p:nvPr/>
        </p:nvSpPr>
        <p:spPr bwMode="auto">
          <a:xfrm>
            <a:off x="7508769" y="1841315"/>
            <a:ext cx="20293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03" name="Text Box 95"/>
          <p:cNvSpPr txBox="1">
            <a:spLocks noChangeArrowheads="1"/>
          </p:cNvSpPr>
          <p:nvPr/>
        </p:nvSpPr>
        <p:spPr bwMode="auto">
          <a:xfrm>
            <a:off x="5458776" y="858654"/>
            <a:ext cx="3497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I</a:t>
            </a:r>
            <a:r>
              <a:rPr kumimoji="1" lang="en-US" altLang="zh-CN" sz="2000" b="1" baseline="-25000">
                <a:solidFill>
                  <a:srgbClr val="0000CC"/>
                </a:solidFill>
                <a:latin typeface="+mn-lt"/>
                <a:ea typeface="黑体" pitchFamily="2" charset="-122"/>
              </a:rPr>
              <a:t>1</a:t>
            </a:r>
          </a:p>
        </p:txBody>
      </p:sp>
      <p:sp>
        <p:nvSpPr>
          <p:cNvPr id="964704" name="Text Box 96"/>
          <p:cNvSpPr txBox="1">
            <a:spLocks noChangeArrowheads="1"/>
          </p:cNvSpPr>
          <p:nvPr/>
        </p:nvSpPr>
        <p:spPr bwMode="auto">
          <a:xfrm>
            <a:off x="5457056" y="2015941"/>
            <a:ext cx="3497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I</a:t>
            </a:r>
            <a:r>
              <a:rPr kumimoji="1" lang="en-US" altLang="zh-CN" sz="2000" b="1" baseline="-25000">
                <a:solidFill>
                  <a:srgbClr val="0000CC"/>
                </a:solidFill>
                <a:latin typeface="+mn-lt"/>
                <a:ea typeface="黑体" pitchFamily="2" charset="-122"/>
              </a:rPr>
              <a:t>3</a:t>
            </a:r>
          </a:p>
        </p:txBody>
      </p:sp>
      <p:sp>
        <p:nvSpPr>
          <p:cNvPr id="964705" name="Text Box 97"/>
          <p:cNvSpPr txBox="1">
            <a:spLocks noChangeArrowheads="1"/>
          </p:cNvSpPr>
          <p:nvPr/>
        </p:nvSpPr>
        <p:spPr bwMode="auto">
          <a:xfrm>
            <a:off x="5457056" y="1412691"/>
            <a:ext cx="3497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I</a:t>
            </a:r>
            <a:r>
              <a:rPr kumimoji="1" lang="en-US" altLang="zh-CN" sz="2000" b="1" baseline="-25000">
                <a:solidFill>
                  <a:srgbClr val="0000CC"/>
                </a:solidFill>
                <a:latin typeface="+mn-lt"/>
                <a:ea typeface="黑体" pitchFamily="2" charset="-122"/>
              </a:rPr>
              <a:t>2</a:t>
            </a:r>
          </a:p>
        </p:txBody>
      </p:sp>
      <p:sp>
        <p:nvSpPr>
          <p:cNvPr id="964706" name="Text Box 98"/>
          <p:cNvSpPr txBox="1">
            <a:spLocks noChangeArrowheads="1"/>
          </p:cNvSpPr>
          <p:nvPr/>
        </p:nvSpPr>
        <p:spPr bwMode="auto">
          <a:xfrm>
            <a:off x="8998107" y="879291"/>
            <a:ext cx="47801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O</a:t>
            </a:r>
            <a:r>
              <a:rPr kumimoji="1" lang="en-US" altLang="zh-CN" sz="2000" b="1" baseline="-25000">
                <a:solidFill>
                  <a:srgbClr val="0000CC"/>
                </a:solidFill>
                <a:latin typeface="+mn-lt"/>
                <a:ea typeface="黑体" pitchFamily="2" charset="-122"/>
              </a:rPr>
              <a:t>1</a:t>
            </a:r>
          </a:p>
        </p:txBody>
      </p:sp>
      <p:sp>
        <p:nvSpPr>
          <p:cNvPr id="964707" name="Text Box 99"/>
          <p:cNvSpPr txBox="1">
            <a:spLocks noChangeArrowheads="1"/>
          </p:cNvSpPr>
          <p:nvPr/>
        </p:nvSpPr>
        <p:spPr bwMode="auto">
          <a:xfrm>
            <a:off x="8999827" y="1484128"/>
            <a:ext cx="47801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O</a:t>
            </a:r>
            <a:r>
              <a:rPr kumimoji="1" lang="en-US" altLang="zh-CN" sz="2000" b="1" baseline="-25000">
                <a:solidFill>
                  <a:srgbClr val="0000CC"/>
                </a:solidFill>
                <a:latin typeface="+mn-lt"/>
                <a:ea typeface="黑体" pitchFamily="2" charset="-122"/>
              </a:rPr>
              <a:t>2</a:t>
            </a:r>
          </a:p>
        </p:txBody>
      </p:sp>
      <p:sp>
        <p:nvSpPr>
          <p:cNvPr id="964708" name="AutoShape 100"/>
          <p:cNvSpPr>
            <a:spLocks noChangeArrowheads="1"/>
          </p:cNvSpPr>
          <p:nvPr/>
        </p:nvSpPr>
        <p:spPr bwMode="auto">
          <a:xfrm>
            <a:off x="7238761" y="768165"/>
            <a:ext cx="395552" cy="2001838"/>
          </a:xfrm>
          <a:prstGeom prst="upDownArrow">
            <a:avLst>
              <a:gd name="adj1" fmla="val 50000"/>
              <a:gd name="adj2" fmla="val 56273"/>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latin typeface="+mn-lt"/>
              <a:ea typeface="黑体" pitchFamily="2" charset="-122"/>
            </a:endParaRPr>
          </a:p>
        </p:txBody>
      </p:sp>
      <p:sp>
        <p:nvSpPr>
          <p:cNvPr id="964709" name="Freeform 101"/>
          <p:cNvSpPr>
            <a:spLocks/>
          </p:cNvSpPr>
          <p:nvPr/>
        </p:nvSpPr>
        <p:spPr bwMode="auto">
          <a:xfrm>
            <a:off x="6029747" y="1045979"/>
            <a:ext cx="2817019" cy="579437"/>
          </a:xfrm>
          <a:custGeom>
            <a:avLst/>
            <a:gdLst>
              <a:gd name="T0" fmla="*/ 0 w 1680"/>
              <a:gd name="T1" fmla="*/ 6 h 390"/>
              <a:gd name="T2" fmla="*/ 840 w 1680"/>
              <a:gd name="T3" fmla="*/ 0 h 390"/>
              <a:gd name="T4" fmla="*/ 840 w 1680"/>
              <a:gd name="T5" fmla="*/ 390 h 390"/>
              <a:gd name="T6" fmla="*/ 1680 w 1680"/>
              <a:gd name="T7" fmla="*/ 390 h 390"/>
            </a:gdLst>
            <a:ahLst/>
            <a:cxnLst>
              <a:cxn ang="0">
                <a:pos x="T0" y="T1"/>
              </a:cxn>
              <a:cxn ang="0">
                <a:pos x="T2" y="T3"/>
              </a:cxn>
              <a:cxn ang="0">
                <a:pos x="T4" y="T5"/>
              </a:cxn>
              <a:cxn ang="0">
                <a:pos x="T6" y="T7"/>
              </a:cxn>
            </a:cxnLst>
            <a:rect l="0" t="0" r="r" b="b"/>
            <a:pathLst>
              <a:path w="1680" h="390">
                <a:moveTo>
                  <a:pt x="0" y="6"/>
                </a:moveTo>
                <a:lnTo>
                  <a:pt x="840" y="0"/>
                </a:lnTo>
                <a:lnTo>
                  <a:pt x="840" y="390"/>
                </a:lnTo>
                <a:lnTo>
                  <a:pt x="1680" y="390"/>
                </a:lnTo>
              </a:path>
            </a:pathLst>
          </a:custGeom>
          <a:noFill/>
          <a:ln w="76200" cmpd="sng">
            <a:solidFill>
              <a:srgbClr val="996600"/>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10" name="Rectangle 102"/>
          <p:cNvSpPr>
            <a:spLocks noChangeArrowheads="1"/>
          </p:cNvSpPr>
          <p:nvPr/>
        </p:nvSpPr>
        <p:spPr bwMode="auto">
          <a:xfrm>
            <a:off x="3063302" y="3270784"/>
            <a:ext cx="307843" cy="142875"/>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711" name="Rectangle 103"/>
          <p:cNvSpPr>
            <a:spLocks noChangeArrowheads="1"/>
          </p:cNvSpPr>
          <p:nvPr/>
        </p:nvSpPr>
        <p:spPr bwMode="auto">
          <a:xfrm>
            <a:off x="3577519" y="3224747"/>
            <a:ext cx="307842" cy="238125"/>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712" name="Rectangle 104"/>
          <p:cNvSpPr>
            <a:spLocks noChangeArrowheads="1"/>
          </p:cNvSpPr>
          <p:nvPr/>
        </p:nvSpPr>
        <p:spPr bwMode="auto">
          <a:xfrm>
            <a:off x="4091736" y="3200934"/>
            <a:ext cx="309563" cy="285750"/>
          </a:xfrm>
          <a:prstGeom prst="rect">
            <a:avLst/>
          </a:prstGeom>
          <a:solidFill>
            <a:srgbClr val="EAEAEA"/>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713" name="Line 105"/>
          <p:cNvSpPr>
            <a:spLocks noChangeShapeType="1"/>
          </p:cNvSpPr>
          <p:nvPr/>
        </p:nvSpPr>
        <p:spPr bwMode="auto">
          <a:xfrm flipV="1">
            <a:off x="2856927" y="3343809"/>
            <a:ext cx="21153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14" name="Line 106"/>
          <p:cNvSpPr>
            <a:spLocks noChangeShapeType="1"/>
          </p:cNvSpPr>
          <p:nvPr/>
        </p:nvSpPr>
        <p:spPr bwMode="auto">
          <a:xfrm>
            <a:off x="3371144" y="3343809"/>
            <a:ext cx="20637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15" name="Line 107"/>
          <p:cNvSpPr>
            <a:spLocks noChangeShapeType="1"/>
          </p:cNvSpPr>
          <p:nvPr/>
        </p:nvSpPr>
        <p:spPr bwMode="auto">
          <a:xfrm>
            <a:off x="3885361" y="3343809"/>
            <a:ext cx="20637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16" name="Line 108"/>
          <p:cNvSpPr>
            <a:spLocks noChangeShapeType="1"/>
          </p:cNvSpPr>
          <p:nvPr/>
        </p:nvSpPr>
        <p:spPr bwMode="auto">
          <a:xfrm>
            <a:off x="4401299" y="3343809"/>
            <a:ext cx="204656"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17" name="Text Box 109"/>
          <p:cNvSpPr txBox="1">
            <a:spLocks noChangeArrowheads="1"/>
          </p:cNvSpPr>
          <p:nvPr/>
        </p:nvSpPr>
        <p:spPr bwMode="auto">
          <a:xfrm>
            <a:off x="2672909" y="2932647"/>
            <a:ext cx="3497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I</a:t>
            </a:r>
            <a:r>
              <a:rPr kumimoji="1" lang="en-US" altLang="zh-CN" sz="2000" b="1" baseline="-25000">
                <a:solidFill>
                  <a:srgbClr val="0000CC"/>
                </a:solidFill>
                <a:latin typeface="+mn-lt"/>
                <a:ea typeface="黑体" pitchFamily="2" charset="-122"/>
              </a:rPr>
              <a:t>1</a:t>
            </a:r>
          </a:p>
        </p:txBody>
      </p:sp>
      <p:sp>
        <p:nvSpPr>
          <p:cNvPr id="964718" name="Rectangle 110"/>
          <p:cNvSpPr>
            <a:spLocks noChangeArrowheads="1"/>
          </p:cNvSpPr>
          <p:nvPr/>
        </p:nvSpPr>
        <p:spPr bwMode="auto">
          <a:xfrm>
            <a:off x="3068461" y="4402672"/>
            <a:ext cx="309563" cy="144463"/>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719" name="Rectangle 111"/>
          <p:cNvSpPr>
            <a:spLocks noChangeArrowheads="1"/>
          </p:cNvSpPr>
          <p:nvPr/>
        </p:nvSpPr>
        <p:spPr bwMode="auto">
          <a:xfrm>
            <a:off x="3584399" y="4356635"/>
            <a:ext cx="307842" cy="238125"/>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720" name="Rectangle 112"/>
          <p:cNvSpPr>
            <a:spLocks noChangeArrowheads="1"/>
          </p:cNvSpPr>
          <p:nvPr/>
        </p:nvSpPr>
        <p:spPr bwMode="auto">
          <a:xfrm>
            <a:off x="4096896" y="4332821"/>
            <a:ext cx="309563" cy="285750"/>
          </a:xfrm>
          <a:prstGeom prst="rect">
            <a:avLst/>
          </a:prstGeom>
          <a:solidFill>
            <a:srgbClr val="EAEAEA"/>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721" name="Line 113"/>
          <p:cNvSpPr>
            <a:spLocks noChangeShapeType="1"/>
          </p:cNvSpPr>
          <p:nvPr/>
        </p:nvSpPr>
        <p:spPr bwMode="auto">
          <a:xfrm flipV="1">
            <a:off x="2863805" y="4475696"/>
            <a:ext cx="213254"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22" name="Line 114"/>
          <p:cNvSpPr>
            <a:spLocks noChangeShapeType="1"/>
          </p:cNvSpPr>
          <p:nvPr/>
        </p:nvSpPr>
        <p:spPr bwMode="auto">
          <a:xfrm>
            <a:off x="3378023" y="4475696"/>
            <a:ext cx="20637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23" name="Line 115"/>
          <p:cNvSpPr>
            <a:spLocks noChangeShapeType="1"/>
          </p:cNvSpPr>
          <p:nvPr/>
        </p:nvSpPr>
        <p:spPr bwMode="auto">
          <a:xfrm>
            <a:off x="3892241" y="4475696"/>
            <a:ext cx="204656"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24" name="Line 116"/>
          <p:cNvSpPr>
            <a:spLocks noChangeShapeType="1"/>
          </p:cNvSpPr>
          <p:nvPr/>
        </p:nvSpPr>
        <p:spPr bwMode="auto">
          <a:xfrm>
            <a:off x="4406459" y="4475696"/>
            <a:ext cx="20637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25" name="Text Box 117"/>
          <p:cNvSpPr txBox="1">
            <a:spLocks noChangeArrowheads="1"/>
          </p:cNvSpPr>
          <p:nvPr/>
        </p:nvSpPr>
        <p:spPr bwMode="auto">
          <a:xfrm>
            <a:off x="2660870" y="4091522"/>
            <a:ext cx="3497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I</a:t>
            </a:r>
            <a:r>
              <a:rPr kumimoji="1" lang="en-US" altLang="zh-CN" sz="2000" b="1" baseline="-25000">
                <a:solidFill>
                  <a:srgbClr val="0000CC"/>
                </a:solidFill>
                <a:latin typeface="+mn-lt"/>
                <a:ea typeface="黑体" pitchFamily="2" charset="-122"/>
              </a:rPr>
              <a:t>3</a:t>
            </a:r>
          </a:p>
        </p:txBody>
      </p:sp>
      <p:sp>
        <p:nvSpPr>
          <p:cNvPr id="964726" name="Rectangle 118"/>
          <p:cNvSpPr>
            <a:spLocks noChangeArrowheads="1"/>
          </p:cNvSpPr>
          <p:nvPr/>
        </p:nvSpPr>
        <p:spPr bwMode="auto">
          <a:xfrm>
            <a:off x="3063302" y="3843872"/>
            <a:ext cx="307843" cy="142875"/>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727" name="Rectangle 119"/>
          <p:cNvSpPr>
            <a:spLocks noChangeArrowheads="1"/>
          </p:cNvSpPr>
          <p:nvPr/>
        </p:nvSpPr>
        <p:spPr bwMode="auto">
          <a:xfrm>
            <a:off x="3577519" y="3796247"/>
            <a:ext cx="307842" cy="238125"/>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728" name="Rectangle 120"/>
          <p:cNvSpPr>
            <a:spLocks noChangeArrowheads="1"/>
          </p:cNvSpPr>
          <p:nvPr/>
        </p:nvSpPr>
        <p:spPr bwMode="auto">
          <a:xfrm>
            <a:off x="4091736" y="3772434"/>
            <a:ext cx="309563" cy="285750"/>
          </a:xfrm>
          <a:prstGeom prst="rect">
            <a:avLst/>
          </a:prstGeom>
          <a:solidFill>
            <a:srgbClr val="EAEAEA"/>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729" name="Line 121"/>
          <p:cNvSpPr>
            <a:spLocks noChangeShapeType="1"/>
          </p:cNvSpPr>
          <p:nvPr/>
        </p:nvSpPr>
        <p:spPr bwMode="auto">
          <a:xfrm flipV="1">
            <a:off x="2856927" y="3915309"/>
            <a:ext cx="21153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30" name="Line 122"/>
          <p:cNvSpPr>
            <a:spLocks noChangeShapeType="1"/>
          </p:cNvSpPr>
          <p:nvPr/>
        </p:nvSpPr>
        <p:spPr bwMode="auto">
          <a:xfrm>
            <a:off x="3371144" y="3915309"/>
            <a:ext cx="20637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31" name="Line 123"/>
          <p:cNvSpPr>
            <a:spLocks noChangeShapeType="1"/>
          </p:cNvSpPr>
          <p:nvPr/>
        </p:nvSpPr>
        <p:spPr bwMode="auto">
          <a:xfrm>
            <a:off x="3885361" y="3915309"/>
            <a:ext cx="20637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32" name="Line 124"/>
          <p:cNvSpPr>
            <a:spLocks noChangeShapeType="1"/>
          </p:cNvSpPr>
          <p:nvPr/>
        </p:nvSpPr>
        <p:spPr bwMode="auto">
          <a:xfrm>
            <a:off x="4401299" y="3915309"/>
            <a:ext cx="204656"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33" name="Text Box 125"/>
          <p:cNvSpPr txBox="1">
            <a:spLocks noChangeArrowheads="1"/>
          </p:cNvSpPr>
          <p:nvPr/>
        </p:nvSpPr>
        <p:spPr bwMode="auto">
          <a:xfrm>
            <a:off x="2669470" y="3489860"/>
            <a:ext cx="3497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I</a:t>
            </a:r>
            <a:r>
              <a:rPr kumimoji="1" lang="en-US" altLang="zh-CN" sz="2000" b="1" baseline="-25000">
                <a:solidFill>
                  <a:srgbClr val="0000CC"/>
                </a:solidFill>
                <a:latin typeface="+mn-lt"/>
                <a:ea typeface="黑体" pitchFamily="2" charset="-122"/>
              </a:rPr>
              <a:t>2</a:t>
            </a:r>
          </a:p>
        </p:txBody>
      </p:sp>
      <p:grpSp>
        <p:nvGrpSpPr>
          <p:cNvPr id="964734" name="Group 126"/>
          <p:cNvGrpSpPr>
            <a:grpSpLocks/>
          </p:cNvGrpSpPr>
          <p:nvPr/>
        </p:nvGrpSpPr>
        <p:grpSpPr bwMode="auto">
          <a:xfrm>
            <a:off x="4932715" y="4690009"/>
            <a:ext cx="321601" cy="1554162"/>
            <a:chOff x="2919" y="2867"/>
            <a:chExt cx="192" cy="1044"/>
          </a:xfrm>
        </p:grpSpPr>
        <p:sp>
          <p:nvSpPr>
            <p:cNvPr id="964735" name="Rectangle 127"/>
            <p:cNvSpPr>
              <a:spLocks noChangeArrowheads="1"/>
            </p:cNvSpPr>
            <p:nvPr/>
          </p:nvSpPr>
          <p:spPr bwMode="auto">
            <a:xfrm rot="5400000" flipH="1">
              <a:off x="2923" y="3648"/>
              <a:ext cx="184" cy="96"/>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736" name="Rectangle 128"/>
            <p:cNvSpPr>
              <a:spLocks noChangeArrowheads="1"/>
            </p:cNvSpPr>
            <p:nvPr/>
          </p:nvSpPr>
          <p:spPr bwMode="auto">
            <a:xfrm rot="5400000" flipH="1">
              <a:off x="2923" y="3309"/>
              <a:ext cx="184" cy="160"/>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737" name="Rectangle 129"/>
            <p:cNvSpPr>
              <a:spLocks noChangeArrowheads="1"/>
            </p:cNvSpPr>
            <p:nvPr/>
          </p:nvSpPr>
          <p:spPr bwMode="auto">
            <a:xfrm rot="5400000" flipH="1">
              <a:off x="2922" y="2986"/>
              <a:ext cx="185" cy="192"/>
            </a:xfrm>
            <a:prstGeom prst="rect">
              <a:avLst/>
            </a:prstGeom>
            <a:solidFill>
              <a:srgbClr val="EAEAEA"/>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738" name="Line 130"/>
            <p:cNvSpPr>
              <a:spLocks noChangeShapeType="1"/>
            </p:cNvSpPr>
            <p:nvPr/>
          </p:nvSpPr>
          <p:spPr bwMode="auto">
            <a:xfrm rot="5400000" flipV="1">
              <a:off x="2951" y="3848"/>
              <a:ext cx="127"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39" name="Line 131"/>
            <p:cNvSpPr>
              <a:spLocks noChangeShapeType="1"/>
            </p:cNvSpPr>
            <p:nvPr/>
          </p:nvSpPr>
          <p:spPr bwMode="auto">
            <a:xfrm rot="5400000">
              <a:off x="2953" y="3543"/>
              <a:ext cx="123"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40" name="Line 132"/>
            <p:cNvSpPr>
              <a:spLocks noChangeShapeType="1"/>
            </p:cNvSpPr>
            <p:nvPr/>
          </p:nvSpPr>
          <p:spPr bwMode="auto">
            <a:xfrm rot="5400000">
              <a:off x="2953" y="3236"/>
              <a:ext cx="123"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41" name="Line 133"/>
            <p:cNvSpPr>
              <a:spLocks noChangeShapeType="1"/>
            </p:cNvSpPr>
            <p:nvPr/>
          </p:nvSpPr>
          <p:spPr bwMode="auto">
            <a:xfrm rot="5400000">
              <a:off x="2954" y="2928"/>
              <a:ext cx="122"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964742" name="Text Box 134"/>
          <p:cNvSpPr txBox="1">
            <a:spLocks noChangeArrowheads="1"/>
          </p:cNvSpPr>
          <p:nvPr/>
        </p:nvSpPr>
        <p:spPr bwMode="auto">
          <a:xfrm>
            <a:off x="5159728" y="5909210"/>
            <a:ext cx="47801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O</a:t>
            </a:r>
            <a:r>
              <a:rPr kumimoji="1" lang="en-US" altLang="zh-CN" sz="2000" b="1" baseline="-25000">
                <a:solidFill>
                  <a:srgbClr val="0000CC"/>
                </a:solidFill>
                <a:latin typeface="+mn-lt"/>
                <a:ea typeface="黑体" pitchFamily="2" charset="-122"/>
              </a:rPr>
              <a:t>1</a:t>
            </a:r>
          </a:p>
        </p:txBody>
      </p:sp>
      <p:grpSp>
        <p:nvGrpSpPr>
          <p:cNvPr id="964743" name="Group 135"/>
          <p:cNvGrpSpPr>
            <a:grpSpLocks/>
          </p:cNvGrpSpPr>
          <p:nvPr/>
        </p:nvGrpSpPr>
        <p:grpSpPr bwMode="auto">
          <a:xfrm>
            <a:off x="5667064" y="4690010"/>
            <a:ext cx="718028" cy="1609531"/>
            <a:chOff x="3357" y="2859"/>
            <a:chExt cx="429" cy="1080"/>
          </a:xfrm>
        </p:grpSpPr>
        <p:sp>
          <p:nvSpPr>
            <p:cNvPr id="964744" name="Rectangle 136"/>
            <p:cNvSpPr>
              <a:spLocks noChangeArrowheads="1"/>
            </p:cNvSpPr>
            <p:nvPr/>
          </p:nvSpPr>
          <p:spPr bwMode="auto">
            <a:xfrm rot="5400000" flipH="1">
              <a:off x="3361" y="3640"/>
              <a:ext cx="184" cy="96"/>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745" name="Rectangle 137"/>
            <p:cNvSpPr>
              <a:spLocks noChangeArrowheads="1"/>
            </p:cNvSpPr>
            <p:nvPr/>
          </p:nvSpPr>
          <p:spPr bwMode="auto">
            <a:xfrm rot="5400000" flipH="1">
              <a:off x="3361" y="3301"/>
              <a:ext cx="184" cy="160"/>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746" name="Rectangle 138"/>
            <p:cNvSpPr>
              <a:spLocks noChangeArrowheads="1"/>
            </p:cNvSpPr>
            <p:nvPr/>
          </p:nvSpPr>
          <p:spPr bwMode="auto">
            <a:xfrm rot="5400000" flipH="1">
              <a:off x="3360" y="2978"/>
              <a:ext cx="185" cy="192"/>
            </a:xfrm>
            <a:prstGeom prst="rect">
              <a:avLst/>
            </a:prstGeom>
            <a:solidFill>
              <a:srgbClr val="EAEAEA"/>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747" name="Line 139"/>
            <p:cNvSpPr>
              <a:spLocks noChangeShapeType="1"/>
            </p:cNvSpPr>
            <p:nvPr/>
          </p:nvSpPr>
          <p:spPr bwMode="auto">
            <a:xfrm rot="5400000" flipV="1">
              <a:off x="3389" y="3840"/>
              <a:ext cx="127"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48" name="Line 140"/>
            <p:cNvSpPr>
              <a:spLocks noChangeShapeType="1"/>
            </p:cNvSpPr>
            <p:nvPr/>
          </p:nvSpPr>
          <p:spPr bwMode="auto">
            <a:xfrm rot="16200000" flipH="1">
              <a:off x="3391" y="3535"/>
              <a:ext cx="123"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49" name="Line 141"/>
            <p:cNvSpPr>
              <a:spLocks noChangeShapeType="1"/>
            </p:cNvSpPr>
            <p:nvPr/>
          </p:nvSpPr>
          <p:spPr bwMode="auto">
            <a:xfrm rot="5400000">
              <a:off x="3391" y="3228"/>
              <a:ext cx="123"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50" name="Line 142"/>
            <p:cNvSpPr>
              <a:spLocks noChangeShapeType="1"/>
            </p:cNvSpPr>
            <p:nvPr/>
          </p:nvSpPr>
          <p:spPr bwMode="auto">
            <a:xfrm rot="5400000">
              <a:off x="3392" y="2920"/>
              <a:ext cx="122"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51" name="Text Box 143"/>
            <p:cNvSpPr txBox="1">
              <a:spLocks noChangeArrowheads="1"/>
            </p:cNvSpPr>
            <p:nvPr/>
          </p:nvSpPr>
          <p:spPr bwMode="auto">
            <a:xfrm>
              <a:off x="3500" y="3671"/>
              <a:ext cx="286"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O</a:t>
              </a:r>
              <a:r>
                <a:rPr kumimoji="1" lang="en-US" altLang="zh-CN" sz="2000" b="1" baseline="-25000">
                  <a:solidFill>
                    <a:srgbClr val="0000CC"/>
                  </a:solidFill>
                  <a:latin typeface="+mn-lt"/>
                  <a:ea typeface="黑体" pitchFamily="2" charset="-122"/>
                </a:rPr>
                <a:t>2</a:t>
              </a:r>
            </a:p>
          </p:txBody>
        </p:sp>
      </p:grpSp>
      <p:sp>
        <p:nvSpPr>
          <p:cNvPr id="964752" name="Rectangle 144"/>
          <p:cNvSpPr>
            <a:spLocks noChangeArrowheads="1"/>
          </p:cNvSpPr>
          <p:nvPr/>
        </p:nvSpPr>
        <p:spPr bwMode="auto">
          <a:xfrm rot="5400000" flipH="1">
            <a:off x="6418019" y="5844320"/>
            <a:ext cx="274638" cy="159941"/>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753" name="Rectangle 145"/>
          <p:cNvSpPr>
            <a:spLocks noChangeArrowheads="1"/>
          </p:cNvSpPr>
          <p:nvPr/>
        </p:nvSpPr>
        <p:spPr bwMode="auto">
          <a:xfrm rot="5400000" flipH="1">
            <a:off x="6418020" y="5330499"/>
            <a:ext cx="274637" cy="270008"/>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754" name="Rectangle 146"/>
          <p:cNvSpPr>
            <a:spLocks noChangeArrowheads="1"/>
          </p:cNvSpPr>
          <p:nvPr/>
        </p:nvSpPr>
        <p:spPr bwMode="auto">
          <a:xfrm rot="5400000" flipH="1">
            <a:off x="6418020" y="4847503"/>
            <a:ext cx="274637" cy="321601"/>
          </a:xfrm>
          <a:prstGeom prst="rect">
            <a:avLst/>
          </a:prstGeom>
          <a:solidFill>
            <a:srgbClr val="EAEAEA"/>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755" name="Line 147"/>
          <p:cNvSpPr>
            <a:spLocks noChangeShapeType="1"/>
          </p:cNvSpPr>
          <p:nvPr/>
        </p:nvSpPr>
        <p:spPr bwMode="auto">
          <a:xfrm rot="5400000" flipV="1">
            <a:off x="6460948" y="6148921"/>
            <a:ext cx="190500"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56" name="Line 148"/>
          <p:cNvSpPr>
            <a:spLocks noChangeShapeType="1"/>
          </p:cNvSpPr>
          <p:nvPr/>
        </p:nvSpPr>
        <p:spPr bwMode="auto">
          <a:xfrm rot="16200000" flipH="1">
            <a:off x="6464123" y="5694896"/>
            <a:ext cx="184150"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57" name="Line 149"/>
          <p:cNvSpPr>
            <a:spLocks noChangeShapeType="1"/>
          </p:cNvSpPr>
          <p:nvPr/>
        </p:nvSpPr>
        <p:spPr bwMode="auto">
          <a:xfrm rot="5400000">
            <a:off x="6464917" y="5236903"/>
            <a:ext cx="182563"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58" name="Line 150"/>
          <p:cNvSpPr>
            <a:spLocks noChangeShapeType="1"/>
          </p:cNvSpPr>
          <p:nvPr/>
        </p:nvSpPr>
        <p:spPr bwMode="auto">
          <a:xfrm rot="5400000">
            <a:off x="6465711" y="4780497"/>
            <a:ext cx="18097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59" name="Text Box 151"/>
          <p:cNvSpPr txBox="1">
            <a:spLocks noChangeArrowheads="1"/>
          </p:cNvSpPr>
          <p:nvPr/>
        </p:nvSpPr>
        <p:spPr bwMode="auto">
          <a:xfrm>
            <a:off x="6671424" y="5909210"/>
            <a:ext cx="47801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O</a:t>
            </a:r>
            <a:r>
              <a:rPr kumimoji="1" lang="en-US" altLang="zh-CN" sz="2000" b="1" baseline="-25000">
                <a:solidFill>
                  <a:srgbClr val="0000CC"/>
                </a:solidFill>
                <a:latin typeface="+mn-lt"/>
                <a:ea typeface="黑体" pitchFamily="2" charset="-122"/>
              </a:rPr>
              <a:t>3</a:t>
            </a:r>
          </a:p>
        </p:txBody>
      </p:sp>
      <p:sp>
        <p:nvSpPr>
          <p:cNvPr id="964760" name="Freeform 152"/>
          <p:cNvSpPr>
            <a:spLocks/>
          </p:cNvSpPr>
          <p:nvPr/>
        </p:nvSpPr>
        <p:spPr bwMode="auto">
          <a:xfrm>
            <a:off x="3259357" y="3119972"/>
            <a:ext cx="2815300" cy="2735263"/>
          </a:xfrm>
          <a:custGeom>
            <a:avLst/>
            <a:gdLst>
              <a:gd name="T0" fmla="*/ 0 w 1680"/>
              <a:gd name="T1" fmla="*/ 0 h 1836"/>
              <a:gd name="T2" fmla="*/ 1680 w 1680"/>
              <a:gd name="T3" fmla="*/ 6 h 1836"/>
              <a:gd name="T4" fmla="*/ 1680 w 1680"/>
              <a:gd name="T5" fmla="*/ 1836 h 1836"/>
            </a:gdLst>
            <a:ahLst/>
            <a:cxnLst>
              <a:cxn ang="0">
                <a:pos x="T0" y="T1"/>
              </a:cxn>
              <a:cxn ang="0">
                <a:pos x="T2" y="T3"/>
              </a:cxn>
              <a:cxn ang="0">
                <a:pos x="T4" y="T5"/>
              </a:cxn>
            </a:cxnLst>
            <a:rect l="0" t="0" r="r" b="b"/>
            <a:pathLst>
              <a:path w="1680" h="1836">
                <a:moveTo>
                  <a:pt x="0" y="0"/>
                </a:moveTo>
                <a:lnTo>
                  <a:pt x="1680" y="6"/>
                </a:lnTo>
                <a:lnTo>
                  <a:pt x="1680" y="1836"/>
                </a:lnTo>
              </a:path>
            </a:pathLst>
          </a:custGeom>
          <a:noFill/>
          <a:ln w="76200" cmpd="sng">
            <a:solidFill>
              <a:srgbClr val="996600"/>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61" name="Text Box 153"/>
          <p:cNvSpPr txBox="1">
            <a:spLocks noChangeArrowheads="1"/>
          </p:cNvSpPr>
          <p:nvPr/>
        </p:nvSpPr>
        <p:spPr bwMode="auto">
          <a:xfrm>
            <a:off x="1516719" y="2390627"/>
            <a:ext cx="18582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latin typeface="+mn-lt"/>
                <a:ea typeface="黑体" pitchFamily="2" charset="-122"/>
              </a:rPr>
              <a:t>(a) </a:t>
            </a:r>
            <a:r>
              <a:rPr kumimoji="1" lang="zh-CN" altLang="en-US" sz="2000" b="1" dirty="0">
                <a:latin typeface="+mn-lt"/>
                <a:ea typeface="黑体" pitchFamily="2" charset="-122"/>
              </a:rPr>
              <a:t>通过存储器</a:t>
            </a:r>
          </a:p>
        </p:txBody>
      </p:sp>
      <p:sp>
        <p:nvSpPr>
          <p:cNvPr id="964762" name="Text Box 154"/>
          <p:cNvSpPr txBox="1">
            <a:spLocks noChangeArrowheads="1"/>
          </p:cNvSpPr>
          <p:nvPr/>
        </p:nvSpPr>
        <p:spPr bwMode="auto">
          <a:xfrm>
            <a:off x="2724560" y="5641574"/>
            <a:ext cx="21162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latin typeface="+mn-lt"/>
                <a:ea typeface="黑体" pitchFamily="2" charset="-122"/>
              </a:rPr>
              <a:t>(c) </a:t>
            </a:r>
            <a:r>
              <a:rPr kumimoji="1" lang="zh-CN" altLang="en-US" sz="2000" b="1" dirty="0">
                <a:latin typeface="+mn-lt"/>
                <a:ea typeface="黑体" pitchFamily="2" charset="-122"/>
              </a:rPr>
              <a:t>通过互连网络</a:t>
            </a:r>
          </a:p>
        </p:txBody>
      </p:sp>
      <p:sp>
        <p:nvSpPr>
          <p:cNvPr id="964763" name="Text Box 155"/>
          <p:cNvSpPr txBox="1">
            <a:spLocks noChangeArrowheads="1"/>
          </p:cNvSpPr>
          <p:nvPr/>
        </p:nvSpPr>
        <p:spPr bwMode="auto">
          <a:xfrm>
            <a:off x="6743670" y="2780928"/>
            <a:ext cx="161454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latin typeface="+mn-lt"/>
                <a:ea typeface="黑体" pitchFamily="2" charset="-122"/>
              </a:rPr>
              <a:t>(b) </a:t>
            </a:r>
            <a:r>
              <a:rPr kumimoji="1" lang="zh-CN" altLang="en-US" sz="2000" b="1" dirty="0">
                <a:latin typeface="+mn-lt"/>
                <a:ea typeface="黑体" pitchFamily="2" charset="-122"/>
              </a:rPr>
              <a:t>通过总线</a:t>
            </a:r>
          </a:p>
        </p:txBody>
      </p:sp>
      <p:sp>
        <p:nvSpPr>
          <p:cNvPr id="964764" name="Line 156"/>
          <p:cNvSpPr>
            <a:spLocks noChangeShapeType="1"/>
          </p:cNvSpPr>
          <p:nvPr/>
        </p:nvSpPr>
        <p:spPr bwMode="auto">
          <a:xfrm>
            <a:off x="4707422" y="3343809"/>
            <a:ext cx="18504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65" name="Line 157"/>
          <p:cNvSpPr>
            <a:spLocks noChangeShapeType="1"/>
          </p:cNvSpPr>
          <p:nvPr/>
        </p:nvSpPr>
        <p:spPr bwMode="auto">
          <a:xfrm>
            <a:off x="4707422" y="3915309"/>
            <a:ext cx="18504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66" name="Line 158"/>
          <p:cNvSpPr>
            <a:spLocks noChangeShapeType="1"/>
          </p:cNvSpPr>
          <p:nvPr/>
        </p:nvSpPr>
        <p:spPr bwMode="auto">
          <a:xfrm>
            <a:off x="4707422" y="4488396"/>
            <a:ext cx="18504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67" name="Line 159"/>
          <p:cNvSpPr>
            <a:spLocks noChangeShapeType="1"/>
          </p:cNvSpPr>
          <p:nvPr/>
        </p:nvSpPr>
        <p:spPr bwMode="auto">
          <a:xfrm rot="-5400000">
            <a:off x="4466122" y="3987540"/>
            <a:ext cx="128746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68" name="Line 160"/>
          <p:cNvSpPr>
            <a:spLocks noChangeShapeType="1"/>
          </p:cNvSpPr>
          <p:nvPr/>
        </p:nvSpPr>
        <p:spPr bwMode="auto">
          <a:xfrm rot="-5400000">
            <a:off x="5190155" y="3987540"/>
            <a:ext cx="128746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69" name="Line 161"/>
          <p:cNvSpPr>
            <a:spLocks noChangeShapeType="1"/>
          </p:cNvSpPr>
          <p:nvPr/>
        </p:nvSpPr>
        <p:spPr bwMode="auto">
          <a:xfrm rot="-5400000">
            <a:off x="5914187" y="3987540"/>
            <a:ext cx="128746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70" name="Oval 162"/>
          <p:cNvSpPr>
            <a:spLocks noChangeArrowheads="1"/>
          </p:cNvSpPr>
          <p:nvPr/>
        </p:nvSpPr>
        <p:spPr bwMode="auto">
          <a:xfrm>
            <a:off x="6485686" y="3856572"/>
            <a:ext cx="132425" cy="11747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64771" name="Oval 163"/>
          <p:cNvSpPr>
            <a:spLocks noChangeArrowheads="1"/>
          </p:cNvSpPr>
          <p:nvPr/>
        </p:nvSpPr>
        <p:spPr bwMode="auto">
          <a:xfrm>
            <a:off x="6485686" y="4429660"/>
            <a:ext cx="132425" cy="11747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64772" name="Oval 164"/>
          <p:cNvSpPr>
            <a:spLocks noChangeArrowheads="1"/>
          </p:cNvSpPr>
          <p:nvPr/>
        </p:nvSpPr>
        <p:spPr bwMode="auto">
          <a:xfrm>
            <a:off x="6485686" y="3289835"/>
            <a:ext cx="132425" cy="11588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64773" name="Oval 165"/>
          <p:cNvSpPr>
            <a:spLocks noChangeArrowheads="1"/>
          </p:cNvSpPr>
          <p:nvPr/>
        </p:nvSpPr>
        <p:spPr bwMode="auto">
          <a:xfrm>
            <a:off x="5761655" y="4429660"/>
            <a:ext cx="132423" cy="11747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64774" name="Oval 166"/>
          <p:cNvSpPr>
            <a:spLocks noChangeArrowheads="1"/>
          </p:cNvSpPr>
          <p:nvPr/>
        </p:nvSpPr>
        <p:spPr bwMode="auto">
          <a:xfrm>
            <a:off x="5761655" y="3856572"/>
            <a:ext cx="132423" cy="11747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64775" name="Oval 167"/>
          <p:cNvSpPr>
            <a:spLocks noChangeArrowheads="1"/>
          </p:cNvSpPr>
          <p:nvPr/>
        </p:nvSpPr>
        <p:spPr bwMode="auto">
          <a:xfrm>
            <a:off x="5761655" y="3289835"/>
            <a:ext cx="132423" cy="115887"/>
          </a:xfrm>
          <a:prstGeom prst="ellipse">
            <a:avLst/>
          </a:prstGeom>
          <a:solidFill>
            <a:srgbClr val="66FF33"/>
          </a:solidFill>
          <a:ln w="9525">
            <a:solidFill>
              <a:schemeClr val="hlink"/>
            </a:solidFill>
            <a:round/>
            <a:headEnd/>
            <a:tailEnd/>
          </a:ln>
          <a:effectLst/>
        </p:spPr>
        <p:txBody>
          <a:bodyPr wrap="none" anchor="ctr"/>
          <a:lstStyle/>
          <a:p>
            <a:endParaRPr lang="zh-CN" altLang="en-US" b="1">
              <a:solidFill>
                <a:srgbClr val="0000CC"/>
              </a:solidFill>
              <a:latin typeface="+mn-lt"/>
              <a:ea typeface="黑体" pitchFamily="2" charset="-122"/>
            </a:endParaRPr>
          </a:p>
        </p:txBody>
      </p:sp>
      <p:sp>
        <p:nvSpPr>
          <p:cNvPr id="964776" name="Oval 168"/>
          <p:cNvSpPr>
            <a:spLocks noChangeArrowheads="1"/>
          </p:cNvSpPr>
          <p:nvPr/>
        </p:nvSpPr>
        <p:spPr bwMode="auto">
          <a:xfrm>
            <a:off x="5037622" y="4429660"/>
            <a:ext cx="132425" cy="11747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64777" name="Oval 169"/>
          <p:cNvSpPr>
            <a:spLocks noChangeArrowheads="1"/>
          </p:cNvSpPr>
          <p:nvPr/>
        </p:nvSpPr>
        <p:spPr bwMode="auto">
          <a:xfrm>
            <a:off x="5037622" y="3856572"/>
            <a:ext cx="132425" cy="11747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64778" name="Oval 170"/>
          <p:cNvSpPr>
            <a:spLocks noChangeArrowheads="1"/>
          </p:cNvSpPr>
          <p:nvPr/>
        </p:nvSpPr>
        <p:spPr bwMode="auto">
          <a:xfrm>
            <a:off x="5037622" y="3289835"/>
            <a:ext cx="132425" cy="11588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64779" name="Text Box 171"/>
          <p:cNvSpPr txBox="1">
            <a:spLocks noChangeArrowheads="1"/>
          </p:cNvSpPr>
          <p:nvPr/>
        </p:nvSpPr>
        <p:spPr bwMode="auto">
          <a:xfrm>
            <a:off x="7911199" y="508610"/>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itchFamily="2" charset="-122"/>
              </a:rPr>
              <a:t>总线</a:t>
            </a:r>
          </a:p>
        </p:txBody>
      </p:sp>
      <p:sp>
        <p:nvSpPr>
          <p:cNvPr id="964780" name="Line 172"/>
          <p:cNvSpPr>
            <a:spLocks noChangeShapeType="1"/>
          </p:cNvSpPr>
          <p:nvPr/>
        </p:nvSpPr>
        <p:spPr bwMode="auto">
          <a:xfrm flipV="1">
            <a:off x="7427939" y="772963"/>
            <a:ext cx="506620" cy="13807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81" name="Text Box 173"/>
          <p:cNvSpPr txBox="1">
            <a:spLocks noChangeArrowheads="1"/>
          </p:cNvSpPr>
          <p:nvPr/>
        </p:nvSpPr>
        <p:spPr bwMode="auto">
          <a:xfrm>
            <a:off x="6936604" y="4418516"/>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itchFamily="2" charset="-122"/>
              </a:rPr>
              <a:t>互连网络</a:t>
            </a:r>
          </a:p>
        </p:txBody>
      </p:sp>
      <p:sp>
        <p:nvSpPr>
          <p:cNvPr id="964782" name="Line 174"/>
          <p:cNvSpPr>
            <a:spLocks noChangeShapeType="1"/>
          </p:cNvSpPr>
          <p:nvPr/>
        </p:nvSpPr>
        <p:spPr bwMode="auto">
          <a:xfrm>
            <a:off x="6420334" y="4091522"/>
            <a:ext cx="818427" cy="3111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83" name="Text Box 175"/>
          <p:cNvSpPr txBox="1">
            <a:spLocks noChangeArrowheads="1"/>
          </p:cNvSpPr>
          <p:nvPr/>
        </p:nvSpPr>
        <p:spPr bwMode="auto">
          <a:xfrm>
            <a:off x="9023904" y="2087379"/>
            <a:ext cx="47801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O</a:t>
            </a:r>
            <a:r>
              <a:rPr kumimoji="1" lang="en-US" altLang="zh-CN" sz="2000" b="1" baseline="-25000">
                <a:solidFill>
                  <a:srgbClr val="0000CC"/>
                </a:solidFill>
                <a:latin typeface="+mn-lt"/>
                <a:ea typeface="黑体" pitchFamily="2" charset="-122"/>
              </a:rPr>
              <a:t>3</a:t>
            </a:r>
          </a:p>
        </p:txBody>
      </p:sp>
      <p:sp>
        <p:nvSpPr>
          <p:cNvPr id="964784" name="Text Box 176"/>
          <p:cNvSpPr txBox="1">
            <a:spLocks noChangeArrowheads="1"/>
          </p:cNvSpPr>
          <p:nvPr/>
        </p:nvSpPr>
        <p:spPr bwMode="auto">
          <a:xfrm>
            <a:off x="4546992" y="1663552"/>
            <a:ext cx="47801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O</a:t>
            </a:r>
            <a:r>
              <a:rPr kumimoji="1" lang="en-US" altLang="zh-CN" sz="2000" b="1" baseline="-25000">
                <a:solidFill>
                  <a:srgbClr val="0000CC"/>
                </a:solidFill>
                <a:latin typeface="+mn-lt"/>
                <a:ea typeface="黑体" pitchFamily="2" charset="-122"/>
              </a:rPr>
              <a:t>3</a:t>
            </a:r>
          </a:p>
        </p:txBody>
      </p:sp>
      <p:sp>
        <p:nvSpPr>
          <p:cNvPr id="964785" name="Freeform 177"/>
          <p:cNvSpPr>
            <a:spLocks/>
          </p:cNvSpPr>
          <p:nvPr/>
        </p:nvSpPr>
        <p:spPr bwMode="auto">
          <a:xfrm>
            <a:off x="347260" y="836464"/>
            <a:ext cx="4368271" cy="576263"/>
          </a:xfrm>
          <a:custGeom>
            <a:avLst/>
            <a:gdLst>
              <a:gd name="T0" fmla="*/ 0 w 2540"/>
              <a:gd name="T1" fmla="*/ 0 h 363"/>
              <a:gd name="T2" fmla="*/ 1134 w 2540"/>
              <a:gd name="T3" fmla="*/ 0 h 363"/>
              <a:gd name="T4" fmla="*/ 1587 w 2540"/>
              <a:gd name="T5" fmla="*/ 363 h 363"/>
              <a:gd name="T6" fmla="*/ 2540 w 2540"/>
              <a:gd name="T7" fmla="*/ 363 h 363"/>
            </a:gdLst>
            <a:ahLst/>
            <a:cxnLst>
              <a:cxn ang="0">
                <a:pos x="T0" y="T1"/>
              </a:cxn>
              <a:cxn ang="0">
                <a:pos x="T2" y="T3"/>
              </a:cxn>
              <a:cxn ang="0">
                <a:pos x="T4" y="T5"/>
              </a:cxn>
              <a:cxn ang="0">
                <a:pos x="T6" y="T7"/>
              </a:cxn>
            </a:cxnLst>
            <a:rect l="0" t="0" r="r" b="b"/>
            <a:pathLst>
              <a:path w="2540" h="363">
                <a:moveTo>
                  <a:pt x="0" y="0"/>
                </a:moveTo>
                <a:lnTo>
                  <a:pt x="1134" y="0"/>
                </a:lnTo>
                <a:lnTo>
                  <a:pt x="1587" y="363"/>
                </a:lnTo>
                <a:lnTo>
                  <a:pt x="2540" y="363"/>
                </a:lnTo>
              </a:path>
            </a:pathLst>
          </a:custGeom>
          <a:noFill/>
          <a:ln w="76200" cmpd="sng">
            <a:solidFill>
              <a:srgbClr val="FF0000">
                <a:alpha val="70000"/>
              </a:srgbClr>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86" name="Freeform 178"/>
          <p:cNvSpPr>
            <a:spLocks/>
          </p:cNvSpPr>
          <p:nvPr/>
        </p:nvSpPr>
        <p:spPr bwMode="auto">
          <a:xfrm>
            <a:off x="5721904" y="1260291"/>
            <a:ext cx="3510095" cy="576263"/>
          </a:xfrm>
          <a:custGeom>
            <a:avLst/>
            <a:gdLst>
              <a:gd name="T0" fmla="*/ 0 w 2041"/>
              <a:gd name="T1" fmla="*/ 0 h 363"/>
              <a:gd name="T2" fmla="*/ 998 w 2041"/>
              <a:gd name="T3" fmla="*/ 0 h 363"/>
              <a:gd name="T4" fmla="*/ 998 w 2041"/>
              <a:gd name="T5" fmla="*/ 363 h 363"/>
              <a:gd name="T6" fmla="*/ 2041 w 2041"/>
              <a:gd name="T7" fmla="*/ 363 h 363"/>
            </a:gdLst>
            <a:ahLst/>
            <a:cxnLst>
              <a:cxn ang="0">
                <a:pos x="T0" y="T1"/>
              </a:cxn>
              <a:cxn ang="0">
                <a:pos x="T2" y="T3"/>
              </a:cxn>
              <a:cxn ang="0">
                <a:pos x="T4" y="T5"/>
              </a:cxn>
              <a:cxn ang="0">
                <a:pos x="T6" y="T7"/>
              </a:cxn>
            </a:cxnLst>
            <a:rect l="0" t="0" r="r" b="b"/>
            <a:pathLst>
              <a:path w="2041" h="363">
                <a:moveTo>
                  <a:pt x="0" y="0"/>
                </a:moveTo>
                <a:lnTo>
                  <a:pt x="998" y="0"/>
                </a:lnTo>
                <a:lnTo>
                  <a:pt x="998" y="363"/>
                </a:lnTo>
                <a:lnTo>
                  <a:pt x="2041" y="363"/>
                </a:lnTo>
              </a:path>
            </a:pathLst>
          </a:custGeom>
          <a:noFill/>
          <a:ln w="76200" cmpd="sng">
            <a:solidFill>
              <a:srgbClr val="FF0000">
                <a:alpha val="70000"/>
              </a:srgbClr>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87" name="Line 179"/>
          <p:cNvSpPr>
            <a:spLocks noChangeShapeType="1"/>
          </p:cNvSpPr>
          <p:nvPr/>
        </p:nvSpPr>
        <p:spPr bwMode="auto">
          <a:xfrm>
            <a:off x="2851767" y="3332697"/>
            <a:ext cx="2963201" cy="36513"/>
          </a:xfrm>
          <a:prstGeom prst="line">
            <a:avLst/>
          </a:prstGeom>
          <a:noFill/>
          <a:ln w="76200">
            <a:solidFill>
              <a:srgbClr val="FF0000">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88" name="Line 180"/>
          <p:cNvSpPr>
            <a:spLocks noChangeShapeType="1"/>
          </p:cNvSpPr>
          <p:nvPr/>
        </p:nvSpPr>
        <p:spPr bwMode="auto">
          <a:xfrm rot="16200000" flipH="1">
            <a:off x="4481734" y="4749673"/>
            <a:ext cx="2735262" cy="37835"/>
          </a:xfrm>
          <a:prstGeom prst="line">
            <a:avLst/>
          </a:prstGeom>
          <a:noFill/>
          <a:ln w="76200">
            <a:solidFill>
              <a:srgbClr val="FF0000">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2" name="矩形 1"/>
          <p:cNvSpPr/>
          <p:nvPr/>
        </p:nvSpPr>
        <p:spPr>
          <a:xfrm>
            <a:off x="2835758" y="6345548"/>
            <a:ext cx="4600779" cy="461665"/>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zh-CN" sz="2400" b="1" dirty="0">
                <a:latin typeface="+mn-lt"/>
                <a:ea typeface="黑体" pitchFamily="2" charset="-122"/>
              </a:rPr>
              <a:t>三种常用的交换方法</a:t>
            </a:r>
            <a:endParaRPr lang="zh-CN" altLang="en-US" sz="2400" b="1" dirty="0">
              <a:latin typeface="+mn-lt"/>
              <a:ea typeface="黑体" pitchFamily="2" charset="-122"/>
            </a:endParaRPr>
          </a:p>
        </p:txBody>
      </p:sp>
    </p:spTree>
    <p:extLst>
      <p:ext uri="{BB962C8B-B14F-4D97-AF65-F5344CB8AC3E}">
        <p14:creationId xmlns:p14="http://schemas.microsoft.com/office/powerpoint/2010/main" val="10757438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mph" presetSubtype="0" repeatCount="3000" fill="hold" grpId="0" nodeType="clickEffect">
                                  <p:stCondLst>
                                    <p:cond delay="0"/>
                                  </p:stCondLst>
                                  <p:childTnLst>
                                    <p:anim calcmode="discrete" valueType="str">
                                      <p:cBhvr>
                                        <p:cTn id="6" dur="1000" fill="hold"/>
                                        <p:tgtEl>
                                          <p:spTgt spid="964761"/>
                                        </p:tgtEl>
                                        <p:attrNameLst>
                                          <p:attrName>style.visibility</p:attrName>
                                        </p:attrNameLst>
                                      </p:cBhvr>
                                      <p:tavLst>
                                        <p:tav tm="0">
                                          <p:val>
                                            <p:strVal val="hidden"/>
                                          </p:val>
                                        </p:tav>
                                        <p:tav tm="50000">
                                          <p:val>
                                            <p:strVal val="visible"/>
                                          </p:val>
                                        </p:tav>
                                      </p:tavLst>
                                    </p:anim>
                                  </p:childTnLst>
                                </p:cTn>
                              </p:par>
                            </p:childTnLst>
                          </p:cTn>
                        </p:par>
                        <p:par>
                          <p:cTn id="7" fill="hold" nodeType="afterGroup">
                            <p:stCondLst>
                              <p:cond delay="3000"/>
                            </p:stCondLst>
                            <p:childTnLst>
                              <p:par>
                                <p:cTn id="8" presetID="22" presetClass="entr" presetSubtype="8" fill="hold" grpId="0" nodeType="afterEffect">
                                  <p:stCondLst>
                                    <p:cond delay="0"/>
                                  </p:stCondLst>
                                  <p:childTnLst>
                                    <p:set>
                                      <p:cBhvr>
                                        <p:cTn id="9" dur="1" fill="hold">
                                          <p:stCondLst>
                                            <p:cond delay="0"/>
                                          </p:stCondLst>
                                        </p:cTn>
                                        <p:tgtEl>
                                          <p:spTgt spid="964785"/>
                                        </p:tgtEl>
                                        <p:attrNameLst>
                                          <p:attrName>style.visibility</p:attrName>
                                        </p:attrNameLst>
                                      </p:cBhvr>
                                      <p:to>
                                        <p:strVal val="visible"/>
                                      </p:to>
                                    </p:set>
                                    <p:animEffect transition="in" filter="wipe(left)">
                                      <p:cBhvr>
                                        <p:cTn id="10" dur="2000"/>
                                        <p:tgtEl>
                                          <p:spTgt spid="964785"/>
                                        </p:tgtEl>
                                      </p:cBhvr>
                                    </p:animEffect>
                                  </p:childTnLst>
                                </p:cTn>
                              </p:par>
                            </p:childTnLst>
                          </p:cTn>
                        </p:par>
                        <p:par>
                          <p:cTn id="11" fill="hold" nodeType="afterGroup">
                            <p:stCondLst>
                              <p:cond delay="5000"/>
                            </p:stCondLst>
                            <p:childTnLst>
                              <p:par>
                                <p:cTn id="12" presetID="10" presetClass="exit" presetSubtype="0" fill="hold" grpId="1" nodeType="afterEffect">
                                  <p:stCondLst>
                                    <p:cond delay="0"/>
                                  </p:stCondLst>
                                  <p:childTnLst>
                                    <p:animEffect transition="out" filter="fade">
                                      <p:cBhvr>
                                        <p:cTn id="13" dur="2000"/>
                                        <p:tgtEl>
                                          <p:spTgt spid="964785"/>
                                        </p:tgtEl>
                                      </p:cBhvr>
                                    </p:animEffect>
                                    <p:set>
                                      <p:cBhvr>
                                        <p:cTn id="14" dur="1" fill="hold">
                                          <p:stCondLst>
                                            <p:cond delay="1999"/>
                                          </p:stCondLst>
                                        </p:cTn>
                                        <p:tgtEl>
                                          <p:spTgt spid="964785"/>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35" presetClass="emph" presetSubtype="0" repeatCount="3000" fill="hold" grpId="0" nodeType="clickEffect">
                                  <p:stCondLst>
                                    <p:cond delay="0"/>
                                  </p:stCondLst>
                                  <p:childTnLst>
                                    <p:anim calcmode="discrete" valueType="str">
                                      <p:cBhvr>
                                        <p:cTn id="18" dur="1000" fill="hold"/>
                                        <p:tgtEl>
                                          <p:spTgt spid="964763"/>
                                        </p:tgtEl>
                                        <p:attrNameLst>
                                          <p:attrName>style.visibility</p:attrName>
                                        </p:attrNameLst>
                                      </p:cBhvr>
                                      <p:tavLst>
                                        <p:tav tm="0">
                                          <p:val>
                                            <p:strVal val="hidden"/>
                                          </p:val>
                                        </p:tav>
                                        <p:tav tm="50000">
                                          <p:val>
                                            <p:strVal val="visible"/>
                                          </p:val>
                                        </p:tav>
                                      </p:tavLst>
                                    </p:anim>
                                  </p:childTnLst>
                                </p:cTn>
                              </p:par>
                            </p:childTnLst>
                          </p:cTn>
                        </p:par>
                        <p:par>
                          <p:cTn id="19" fill="hold" nodeType="afterGroup">
                            <p:stCondLst>
                              <p:cond delay="3000"/>
                            </p:stCondLst>
                            <p:childTnLst>
                              <p:par>
                                <p:cTn id="20" presetID="22" presetClass="entr" presetSubtype="8" fill="hold" grpId="0" nodeType="afterEffect">
                                  <p:stCondLst>
                                    <p:cond delay="0"/>
                                  </p:stCondLst>
                                  <p:childTnLst>
                                    <p:set>
                                      <p:cBhvr>
                                        <p:cTn id="21" dur="1" fill="hold">
                                          <p:stCondLst>
                                            <p:cond delay="0"/>
                                          </p:stCondLst>
                                        </p:cTn>
                                        <p:tgtEl>
                                          <p:spTgt spid="964786"/>
                                        </p:tgtEl>
                                        <p:attrNameLst>
                                          <p:attrName>style.visibility</p:attrName>
                                        </p:attrNameLst>
                                      </p:cBhvr>
                                      <p:to>
                                        <p:strVal val="visible"/>
                                      </p:to>
                                    </p:set>
                                    <p:animEffect transition="in" filter="wipe(left)">
                                      <p:cBhvr>
                                        <p:cTn id="22" dur="2000"/>
                                        <p:tgtEl>
                                          <p:spTgt spid="964786"/>
                                        </p:tgtEl>
                                      </p:cBhvr>
                                    </p:animEffect>
                                  </p:childTnLst>
                                </p:cTn>
                              </p:par>
                            </p:childTnLst>
                          </p:cTn>
                        </p:par>
                        <p:par>
                          <p:cTn id="23" fill="hold" nodeType="afterGroup">
                            <p:stCondLst>
                              <p:cond delay="5000"/>
                            </p:stCondLst>
                            <p:childTnLst>
                              <p:par>
                                <p:cTn id="24" presetID="10" presetClass="exit" presetSubtype="0" fill="hold" grpId="1" nodeType="afterEffect">
                                  <p:stCondLst>
                                    <p:cond delay="0"/>
                                  </p:stCondLst>
                                  <p:childTnLst>
                                    <p:animEffect transition="out" filter="fade">
                                      <p:cBhvr>
                                        <p:cTn id="25" dur="2000"/>
                                        <p:tgtEl>
                                          <p:spTgt spid="964786"/>
                                        </p:tgtEl>
                                      </p:cBhvr>
                                    </p:animEffect>
                                    <p:set>
                                      <p:cBhvr>
                                        <p:cTn id="26" dur="1" fill="hold">
                                          <p:stCondLst>
                                            <p:cond delay="1999"/>
                                          </p:stCondLst>
                                        </p:cTn>
                                        <p:tgtEl>
                                          <p:spTgt spid="964786"/>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35" presetClass="emph" presetSubtype="0" repeatCount="3000" fill="hold" grpId="0" nodeType="clickEffect">
                                  <p:stCondLst>
                                    <p:cond delay="0"/>
                                  </p:stCondLst>
                                  <p:childTnLst>
                                    <p:anim calcmode="discrete" valueType="str">
                                      <p:cBhvr>
                                        <p:cTn id="30" dur="1000" fill="hold"/>
                                        <p:tgtEl>
                                          <p:spTgt spid="964762"/>
                                        </p:tgtEl>
                                        <p:attrNameLst>
                                          <p:attrName>style.visibility</p:attrName>
                                        </p:attrNameLst>
                                      </p:cBhvr>
                                      <p:tavLst>
                                        <p:tav tm="0">
                                          <p:val>
                                            <p:strVal val="hidden"/>
                                          </p:val>
                                        </p:tav>
                                        <p:tav tm="50000">
                                          <p:val>
                                            <p:strVal val="visible"/>
                                          </p:val>
                                        </p:tav>
                                      </p:tavLst>
                                    </p:anim>
                                  </p:childTnLst>
                                </p:cTn>
                              </p:par>
                            </p:childTnLst>
                          </p:cTn>
                        </p:par>
                        <p:par>
                          <p:cTn id="31" fill="hold" nodeType="afterGroup">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964787"/>
                                        </p:tgtEl>
                                        <p:attrNameLst>
                                          <p:attrName>style.visibility</p:attrName>
                                        </p:attrNameLst>
                                      </p:cBhvr>
                                      <p:to>
                                        <p:strVal val="visible"/>
                                      </p:to>
                                    </p:set>
                                    <p:animEffect transition="in" filter="wipe(left)">
                                      <p:cBhvr>
                                        <p:cTn id="34" dur="2000"/>
                                        <p:tgtEl>
                                          <p:spTgt spid="964787"/>
                                        </p:tgtEl>
                                      </p:cBhvr>
                                    </p:animEffect>
                                  </p:childTnLst>
                                </p:cTn>
                              </p:par>
                            </p:childTnLst>
                          </p:cTn>
                        </p:par>
                        <p:par>
                          <p:cTn id="35" fill="hold" nodeType="afterGroup">
                            <p:stCondLst>
                              <p:cond delay="5000"/>
                            </p:stCondLst>
                            <p:childTnLst>
                              <p:par>
                                <p:cTn id="36" presetID="22" presetClass="entr" presetSubtype="1" fill="hold" grpId="0" nodeType="afterEffect">
                                  <p:stCondLst>
                                    <p:cond delay="0"/>
                                  </p:stCondLst>
                                  <p:childTnLst>
                                    <p:set>
                                      <p:cBhvr>
                                        <p:cTn id="37" dur="1" fill="hold">
                                          <p:stCondLst>
                                            <p:cond delay="0"/>
                                          </p:stCondLst>
                                        </p:cTn>
                                        <p:tgtEl>
                                          <p:spTgt spid="964788"/>
                                        </p:tgtEl>
                                        <p:attrNameLst>
                                          <p:attrName>style.visibility</p:attrName>
                                        </p:attrNameLst>
                                      </p:cBhvr>
                                      <p:to>
                                        <p:strVal val="visible"/>
                                      </p:to>
                                    </p:set>
                                    <p:animEffect transition="in" filter="wipe(up)">
                                      <p:cBhvr>
                                        <p:cTn id="38" dur="2000"/>
                                        <p:tgtEl>
                                          <p:spTgt spid="964788"/>
                                        </p:tgtEl>
                                      </p:cBhvr>
                                    </p:animEffect>
                                  </p:childTnLst>
                                </p:cTn>
                              </p:par>
                            </p:childTnLst>
                          </p:cTn>
                        </p:par>
                        <p:par>
                          <p:cTn id="39" fill="hold" nodeType="afterGroup">
                            <p:stCondLst>
                              <p:cond delay="7000"/>
                            </p:stCondLst>
                            <p:childTnLst>
                              <p:par>
                                <p:cTn id="40" presetID="10" presetClass="exit" presetSubtype="0" fill="hold" grpId="1" nodeType="afterEffect">
                                  <p:stCondLst>
                                    <p:cond delay="0"/>
                                  </p:stCondLst>
                                  <p:childTnLst>
                                    <p:animEffect transition="out" filter="fade">
                                      <p:cBhvr>
                                        <p:cTn id="41" dur="2000"/>
                                        <p:tgtEl>
                                          <p:spTgt spid="964787"/>
                                        </p:tgtEl>
                                      </p:cBhvr>
                                    </p:animEffect>
                                    <p:set>
                                      <p:cBhvr>
                                        <p:cTn id="42" dur="1" fill="hold">
                                          <p:stCondLst>
                                            <p:cond delay="1999"/>
                                          </p:stCondLst>
                                        </p:cTn>
                                        <p:tgtEl>
                                          <p:spTgt spid="964787"/>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2000"/>
                                        <p:tgtEl>
                                          <p:spTgt spid="964788"/>
                                        </p:tgtEl>
                                      </p:cBhvr>
                                    </p:animEffect>
                                    <p:set>
                                      <p:cBhvr>
                                        <p:cTn id="45" dur="1" fill="hold">
                                          <p:stCondLst>
                                            <p:cond delay="1999"/>
                                          </p:stCondLst>
                                        </p:cTn>
                                        <p:tgtEl>
                                          <p:spTgt spid="96478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4761" grpId="0"/>
      <p:bldP spid="964762" grpId="0"/>
      <p:bldP spid="964763" grpId="0"/>
      <p:bldP spid="964785" grpId="0" animBg="1"/>
      <p:bldP spid="964785" grpId="1" animBg="1"/>
      <p:bldP spid="964786" grpId="0" animBg="1"/>
      <p:bldP spid="964786" grpId="1" animBg="1"/>
      <p:bldP spid="964787" grpId="0" animBg="1"/>
      <p:bldP spid="964787" grpId="1" animBg="1"/>
      <p:bldP spid="964788" grpId="0" animBg="1"/>
      <p:bldP spid="964788"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p:txBody>
          <a:bodyPr/>
          <a:lstStyle/>
          <a:p>
            <a:pPr algn="ctr"/>
            <a:r>
              <a:rPr lang="en-US" altLang="zh-CN"/>
              <a:t>“</a:t>
            </a:r>
            <a:r>
              <a:rPr lang="zh-CN" altLang="en-US"/>
              <a:t>距离”的定义 </a:t>
            </a:r>
          </a:p>
        </p:txBody>
      </p:sp>
      <p:sp>
        <p:nvSpPr>
          <p:cNvPr id="558083" name="Rectangle 3"/>
          <p:cNvSpPr>
            <a:spLocks noGrp="1" noChangeArrowheads="1"/>
          </p:cNvSpPr>
          <p:nvPr>
            <p:ph idx="1"/>
          </p:nvPr>
        </p:nvSpPr>
        <p:spPr>
          <a:noFill/>
        </p:spPr>
        <p:txBody>
          <a:bodyPr/>
          <a:lstStyle/>
          <a:p>
            <a:pPr algn="just">
              <a:lnSpc>
                <a:spcPct val="100000"/>
              </a:lnSpc>
            </a:pPr>
            <a:r>
              <a:rPr lang="en-US" altLang="zh-CN" dirty="0"/>
              <a:t>RIP </a:t>
            </a:r>
            <a:r>
              <a:rPr lang="zh-CN" altLang="en-US" dirty="0"/>
              <a:t>认为一个</a:t>
            </a:r>
            <a:r>
              <a:rPr lang="zh-CN" altLang="en-US" dirty="0">
                <a:solidFill>
                  <a:srgbClr val="FF0000"/>
                </a:solidFill>
              </a:rPr>
              <a:t>好的路由</a:t>
            </a:r>
            <a:r>
              <a:rPr lang="zh-CN" altLang="en-US" dirty="0"/>
              <a:t>就是它通过的路由器的数目少，即“</a:t>
            </a:r>
            <a:r>
              <a:rPr lang="zh-CN" altLang="en-US" dirty="0">
                <a:solidFill>
                  <a:srgbClr val="FF0000"/>
                </a:solidFill>
              </a:rPr>
              <a:t>距离短</a:t>
            </a:r>
            <a:r>
              <a:rPr lang="zh-CN" altLang="en-US" dirty="0"/>
              <a:t>”。</a:t>
            </a:r>
          </a:p>
          <a:p>
            <a:pPr algn="just">
              <a:lnSpc>
                <a:spcPct val="100000"/>
              </a:lnSpc>
            </a:pPr>
            <a:r>
              <a:rPr lang="en-US" altLang="zh-CN" dirty="0">
                <a:solidFill>
                  <a:srgbClr val="0000FF"/>
                </a:solidFill>
              </a:rPr>
              <a:t>RIP </a:t>
            </a:r>
            <a:r>
              <a:rPr lang="zh-CN" altLang="en-US" dirty="0">
                <a:solidFill>
                  <a:srgbClr val="0000FF"/>
                </a:solidFill>
              </a:rPr>
              <a:t>允许一条路径</a:t>
            </a:r>
            <a:r>
              <a:rPr lang="zh-CN" altLang="en-US" dirty="0">
                <a:solidFill>
                  <a:srgbClr val="FF0000"/>
                </a:solidFill>
              </a:rPr>
              <a:t>最多</a:t>
            </a:r>
            <a:r>
              <a:rPr lang="zh-CN" altLang="en-US" dirty="0">
                <a:solidFill>
                  <a:srgbClr val="0000FF"/>
                </a:solidFill>
              </a:rPr>
              <a:t>只能包含 </a:t>
            </a:r>
            <a:r>
              <a:rPr lang="en-US" altLang="zh-CN" dirty="0">
                <a:solidFill>
                  <a:srgbClr val="FF0000"/>
                </a:solidFill>
              </a:rPr>
              <a:t>15</a:t>
            </a:r>
            <a:r>
              <a:rPr lang="en-US" altLang="zh-CN" dirty="0">
                <a:solidFill>
                  <a:srgbClr val="0000FF"/>
                </a:solidFill>
              </a:rPr>
              <a:t> </a:t>
            </a:r>
            <a:r>
              <a:rPr lang="zh-CN" altLang="en-US" dirty="0">
                <a:solidFill>
                  <a:srgbClr val="0000FF"/>
                </a:solidFill>
              </a:rPr>
              <a:t>个路由器。</a:t>
            </a:r>
          </a:p>
          <a:p>
            <a:pPr algn="just">
              <a:lnSpc>
                <a:spcPct val="100000"/>
              </a:lnSpc>
            </a:pPr>
            <a:r>
              <a:rPr lang="zh-CN" altLang="en-US" dirty="0">
                <a:solidFill>
                  <a:srgbClr val="FF0000"/>
                </a:solidFill>
              </a:rPr>
              <a:t>“距离”的最大值为 </a:t>
            </a:r>
            <a:r>
              <a:rPr lang="en-US" altLang="zh-CN" dirty="0">
                <a:solidFill>
                  <a:srgbClr val="FF0000"/>
                </a:solidFill>
              </a:rPr>
              <a:t>16 </a:t>
            </a:r>
            <a:r>
              <a:rPr lang="zh-CN" altLang="en-US" dirty="0">
                <a:solidFill>
                  <a:srgbClr val="FF0000"/>
                </a:solidFill>
              </a:rPr>
              <a:t>时即相当于不可达。</a:t>
            </a:r>
            <a:r>
              <a:rPr lang="zh-CN" altLang="en-US" dirty="0"/>
              <a:t>可见 </a:t>
            </a:r>
            <a:r>
              <a:rPr lang="en-US" altLang="zh-CN" dirty="0"/>
              <a:t>RIP</a:t>
            </a:r>
            <a:r>
              <a:rPr lang="en-US" altLang="zh-CN" b="1" dirty="0"/>
              <a:t> </a:t>
            </a:r>
            <a:r>
              <a:rPr lang="zh-CN" altLang="en-US" dirty="0"/>
              <a:t>只适用于小型互联网。</a:t>
            </a:r>
          </a:p>
          <a:p>
            <a:pPr algn="just">
              <a:lnSpc>
                <a:spcPct val="100000"/>
              </a:lnSpc>
            </a:pPr>
            <a:r>
              <a:rPr lang="en-US" altLang="zh-CN" dirty="0">
                <a:solidFill>
                  <a:srgbClr val="FF0000"/>
                </a:solidFill>
              </a:rPr>
              <a:t>RIP </a:t>
            </a:r>
            <a:r>
              <a:rPr lang="zh-CN" altLang="en-US" dirty="0">
                <a:solidFill>
                  <a:srgbClr val="FF0000"/>
                </a:solidFill>
              </a:rPr>
              <a:t>不能在两个网络之间同时使用多条路由。</a:t>
            </a:r>
            <a:r>
              <a:rPr lang="en-US" altLang="zh-CN" dirty="0"/>
              <a:t>RIP </a:t>
            </a:r>
            <a:r>
              <a:rPr lang="zh-CN" altLang="en-US" dirty="0"/>
              <a:t>选择一个具有最少路由器的路由（即最短路由），哪怕还存在另一条高速</a:t>
            </a:r>
            <a:r>
              <a:rPr lang="en-US" altLang="zh-CN" dirty="0"/>
              <a:t>(</a:t>
            </a:r>
            <a:r>
              <a:rPr lang="zh-CN" altLang="en-US" dirty="0"/>
              <a:t>低时延</a:t>
            </a:r>
            <a:r>
              <a:rPr lang="en-US" altLang="zh-CN" dirty="0"/>
              <a:t>)</a:t>
            </a:r>
            <a:r>
              <a:rPr lang="zh-CN" altLang="en-US" dirty="0"/>
              <a:t>但路由器较多的路由。   </a:t>
            </a:r>
          </a:p>
        </p:txBody>
      </p:sp>
    </p:spTree>
    <p:extLst>
      <p:ext uri="{BB962C8B-B14F-4D97-AF65-F5344CB8AC3E}">
        <p14:creationId xmlns:p14="http://schemas.microsoft.com/office/powerpoint/2010/main" val="19641239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808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808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80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8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pPr algn="ctr"/>
            <a:r>
              <a:rPr lang="en-US" altLang="zh-CN" dirty="0"/>
              <a:t>RIP </a:t>
            </a:r>
            <a:r>
              <a:rPr lang="zh-CN" altLang="en-US" dirty="0"/>
              <a:t>协议的三个特点 </a:t>
            </a:r>
          </a:p>
        </p:txBody>
      </p:sp>
      <p:sp>
        <p:nvSpPr>
          <p:cNvPr id="559107" name="Rectangle 3"/>
          <p:cNvSpPr>
            <a:spLocks noGrp="1" noChangeArrowheads="1"/>
          </p:cNvSpPr>
          <p:nvPr>
            <p:ph idx="1"/>
          </p:nvPr>
        </p:nvSpPr>
        <p:spPr>
          <a:noFill/>
        </p:spPr>
        <p:txBody>
          <a:bodyPr/>
          <a:lstStyle/>
          <a:p>
            <a:r>
              <a:rPr lang="en-US" altLang="zh-CN" dirty="0"/>
              <a:t>(1) </a:t>
            </a:r>
            <a:r>
              <a:rPr lang="zh-CN" altLang="en-US" dirty="0"/>
              <a:t>仅和</a:t>
            </a:r>
            <a:r>
              <a:rPr lang="zh-CN" altLang="en-US" dirty="0">
                <a:solidFill>
                  <a:srgbClr val="FF0000"/>
                </a:solidFill>
              </a:rPr>
              <a:t>相邻路由器</a:t>
            </a:r>
            <a:r>
              <a:rPr lang="zh-CN" altLang="en-US" dirty="0"/>
              <a:t>交换信息。 </a:t>
            </a:r>
          </a:p>
          <a:p>
            <a:r>
              <a:rPr lang="en-US" altLang="zh-CN" dirty="0"/>
              <a:t>(2) </a:t>
            </a:r>
            <a:r>
              <a:rPr lang="zh-CN" altLang="en-US" dirty="0"/>
              <a:t>交换的信息是当前本路由器所知道的</a:t>
            </a:r>
            <a:r>
              <a:rPr lang="zh-CN" altLang="en-US" dirty="0">
                <a:solidFill>
                  <a:srgbClr val="FF0000"/>
                </a:solidFill>
              </a:rPr>
              <a:t>全部信息，即自己的路由表。 </a:t>
            </a:r>
          </a:p>
          <a:p>
            <a:r>
              <a:rPr lang="en-US" altLang="zh-CN" dirty="0"/>
              <a:t>(3) </a:t>
            </a:r>
            <a:r>
              <a:rPr lang="zh-CN" altLang="en-US" dirty="0"/>
              <a:t>按固定的时间间隔</a:t>
            </a:r>
            <a:r>
              <a:rPr lang="zh-CN" altLang="en-US" dirty="0">
                <a:solidFill>
                  <a:srgbClr val="FF0000"/>
                </a:solidFill>
              </a:rPr>
              <a:t>交换路由信息，</a:t>
            </a:r>
            <a:r>
              <a:rPr lang="zh-CN" altLang="en-US" dirty="0"/>
              <a:t>例如，每隔 </a:t>
            </a:r>
            <a:r>
              <a:rPr lang="en-US" altLang="zh-CN" dirty="0"/>
              <a:t>30 </a:t>
            </a:r>
            <a:r>
              <a:rPr lang="zh-CN" altLang="en-US" dirty="0"/>
              <a:t>秒。</a:t>
            </a:r>
            <a:r>
              <a:rPr lang="zh-CN" altLang="zh-CN" dirty="0"/>
              <a:t>当网络拓扑发生变化时，路由器也及时向相邻路由器通告拓扑变化后的路由信息。</a:t>
            </a:r>
            <a:endParaRPr lang="zh-CN" altLang="en-US" dirty="0"/>
          </a:p>
        </p:txBody>
      </p:sp>
    </p:spTree>
    <p:extLst>
      <p:ext uri="{BB962C8B-B14F-4D97-AF65-F5344CB8AC3E}">
        <p14:creationId xmlns:p14="http://schemas.microsoft.com/office/powerpoint/2010/main" val="15370671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91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91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9107" grpId="0" build="p"/>
    </p:bldLst>
  </p:timing>
</p:sld>
</file>

<file path=ppt/theme/theme1.xml><?xml version="1.0" encoding="utf-8"?>
<a:theme xmlns:a="http://schemas.openxmlformats.org/drawingml/2006/main" name="CN(myzh)Ic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CN(myzh)Icon</Template>
  <TotalTime>490</TotalTime>
  <Words>5564</Words>
  <Application>Microsoft Office PowerPoint</Application>
  <PresentationFormat>A4 纸张(210x297 毫米)</PresentationFormat>
  <Paragraphs>859</Paragraphs>
  <Slides>71</Slides>
  <Notes>61</Notes>
  <HiddenSlides>0</HiddenSlides>
  <MMClips>0</MMClips>
  <ScaleCrop>false</ScaleCrop>
  <HeadingPairs>
    <vt:vector size="4" baseType="variant">
      <vt:variant>
        <vt:lpstr>主题</vt:lpstr>
      </vt:variant>
      <vt:variant>
        <vt:i4>1</vt:i4>
      </vt:variant>
      <vt:variant>
        <vt:lpstr>幻灯片标题</vt:lpstr>
      </vt:variant>
      <vt:variant>
        <vt:i4>71</vt:i4>
      </vt:variant>
    </vt:vector>
  </HeadingPairs>
  <TitlesOfParts>
    <vt:vector size="72" baseType="lpstr">
      <vt:lpstr>CN(myzh)Icon</vt:lpstr>
      <vt:lpstr>第 4 章  网络层</vt:lpstr>
      <vt:lpstr>路由表是怎么形成的？</vt:lpstr>
      <vt:lpstr>分层次的路由选择协议</vt:lpstr>
      <vt:lpstr>自治系统 AS (Autonomous System) </vt:lpstr>
      <vt:lpstr>互联网有两大类路由选择协议 </vt:lpstr>
      <vt:lpstr>自治系统和 内部网关协议、外部网关协议 </vt:lpstr>
      <vt:lpstr>4.5.2  内部网关协议 RIP</vt:lpstr>
      <vt:lpstr>“距离”的定义 </vt:lpstr>
      <vt:lpstr>RIP 协议的三个特点 </vt:lpstr>
      <vt:lpstr>路由表的建立 </vt:lpstr>
      <vt:lpstr>2. 距离向量算法</vt:lpstr>
      <vt:lpstr>2. 距离向量算法</vt:lpstr>
      <vt:lpstr>路由器之间交换信息与路由表更新</vt:lpstr>
      <vt:lpstr>【例4-5】已知路由器 R6 有表4-9(a)所示的路由表。现在收到相邻路由器 R4 发来的路由更新信息，如表4-9(b)所示。试更新路由器 R6 的路由表。</vt:lpstr>
      <vt:lpstr>【例】路由表更新</vt:lpstr>
      <vt:lpstr>3. RIP2 协议的报文格式 </vt:lpstr>
      <vt:lpstr>RIP2 报文</vt:lpstr>
      <vt:lpstr>RIP2 报文</vt:lpstr>
      <vt:lpstr>好消息传播得快，坏消息传播得慢</vt:lpstr>
      <vt:lpstr>PowerPoint 演示文稿</vt:lpstr>
      <vt:lpstr>PowerPoint 演示文稿</vt:lpstr>
      <vt:lpstr>PowerPoint 演示文稿</vt:lpstr>
      <vt:lpstr>PowerPoint 演示文稿</vt:lpstr>
      <vt:lpstr>PowerPoint 演示文稿</vt:lpstr>
      <vt:lpstr>PowerPoint 演示文稿</vt:lpstr>
      <vt:lpstr>RIP 协议的优缺点 </vt:lpstr>
      <vt:lpstr>4.5.3  内部网关协议 OSPF</vt:lpstr>
      <vt:lpstr>1.  OSPF 协议的基本特点</vt:lpstr>
      <vt:lpstr>三个要点 </vt:lpstr>
      <vt:lpstr>链路状态数据库 (link-state database) </vt:lpstr>
      <vt:lpstr>OSPF 的区域 (area) </vt:lpstr>
      <vt:lpstr>OSPF 划分为两种不同的区域 </vt:lpstr>
      <vt:lpstr>划分区域 </vt:lpstr>
      <vt:lpstr>主干路由器</vt:lpstr>
      <vt:lpstr>区域边界路由器 </vt:lpstr>
      <vt:lpstr>OSPF 直接用 IP 数据报传送 </vt:lpstr>
      <vt:lpstr>OSPF 的其他特点 </vt:lpstr>
      <vt:lpstr>OSPF 分组 </vt:lpstr>
      <vt:lpstr>2. OSPF 的五种分组类型 </vt:lpstr>
      <vt:lpstr>OSPF 的基本操作 </vt:lpstr>
      <vt:lpstr>OSPF 使用可靠的洪泛法发送更新分组 </vt:lpstr>
      <vt:lpstr>OSPF 的其他特点 </vt:lpstr>
      <vt:lpstr>指定的路由器</vt:lpstr>
      <vt:lpstr>4.5.4  外部网关协议 BGP</vt:lpstr>
      <vt:lpstr>BGP 使用环境不同</vt:lpstr>
      <vt:lpstr>BGP 发言人</vt:lpstr>
      <vt:lpstr>BGP 交换路由信息</vt:lpstr>
      <vt:lpstr>BGP 发言人和自治系统 AS 的关系 </vt:lpstr>
      <vt:lpstr>AS 的连通图举例 </vt:lpstr>
      <vt:lpstr>BGP 发言人交换路径向量 </vt:lpstr>
      <vt:lpstr>BGP 发言人交换路径向量 </vt:lpstr>
      <vt:lpstr>BGP 协议的特点</vt:lpstr>
      <vt:lpstr>BGP 协议的特点</vt:lpstr>
      <vt:lpstr>BGP-4 共使用四种报文 </vt:lpstr>
      <vt:lpstr>BGP 报文具有通用首部</vt:lpstr>
      <vt:lpstr>4.5.5  路由器的构成</vt:lpstr>
      <vt:lpstr>1. 路由器的结构</vt:lpstr>
      <vt:lpstr>典型的路由器的结构 </vt:lpstr>
      <vt:lpstr>典型的路由器的结构 </vt:lpstr>
      <vt:lpstr>典型的路由器的结构 </vt:lpstr>
      <vt:lpstr>“转发”和“路由选择”的区别 </vt:lpstr>
      <vt:lpstr>输入端口对线路上收到的分组的处理 </vt:lpstr>
      <vt:lpstr>输入端口对线路上收到的分组的处理 </vt:lpstr>
      <vt:lpstr>输出端口将交换结构传送来的分组 发送到线路 </vt:lpstr>
      <vt:lpstr>输出端口将交换结构传送来的分组 发送到线路 </vt:lpstr>
      <vt:lpstr>分组丢弃 </vt:lpstr>
      <vt:lpstr>2. 交换结构</vt:lpstr>
      <vt:lpstr>2. 交换结构</vt:lpstr>
      <vt:lpstr>2. 交换结构</vt:lpstr>
      <vt:lpstr>2. 交换结构</vt:lpstr>
      <vt:lpstr>PowerPoint 演示文稿</vt:lpstr>
    </vt:vector>
  </TitlesOfParts>
  <Manager/>
  <Company>920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2 章  物理层</dc:title>
  <dc:subject/>
  <dc:creator>920</dc:creator>
  <cp:keywords/>
  <dc:description/>
  <cp:lastModifiedBy>lenovo</cp:lastModifiedBy>
  <cp:revision>35</cp:revision>
  <dcterms:created xsi:type="dcterms:W3CDTF">2016-10-04T02:36:21Z</dcterms:created>
  <dcterms:modified xsi:type="dcterms:W3CDTF">2018-04-03T01:54:27Z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