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3"/>
  </p:notesMasterIdLst>
  <p:handoutMasterIdLst>
    <p:handoutMasterId r:id="rId54"/>
  </p:handoutMasterIdLst>
  <p:sldIdLst>
    <p:sldId id="1026" r:id="rId2"/>
    <p:sldId id="858" r:id="rId3"/>
    <p:sldId id="859" r:id="rId4"/>
    <p:sldId id="860" r:id="rId5"/>
    <p:sldId id="861" r:id="rId6"/>
    <p:sldId id="862" r:id="rId7"/>
    <p:sldId id="863" r:id="rId8"/>
    <p:sldId id="864" r:id="rId9"/>
    <p:sldId id="865" r:id="rId10"/>
    <p:sldId id="866" r:id="rId11"/>
    <p:sldId id="867" r:id="rId12"/>
    <p:sldId id="868" r:id="rId13"/>
    <p:sldId id="869" r:id="rId14"/>
    <p:sldId id="870" r:id="rId15"/>
    <p:sldId id="871" r:id="rId16"/>
    <p:sldId id="872" r:id="rId17"/>
    <p:sldId id="873" r:id="rId18"/>
    <p:sldId id="874" r:id="rId19"/>
    <p:sldId id="875" r:id="rId20"/>
    <p:sldId id="876" r:id="rId21"/>
    <p:sldId id="877" r:id="rId22"/>
    <p:sldId id="878" r:id="rId23"/>
    <p:sldId id="879" r:id="rId24"/>
    <p:sldId id="880" r:id="rId25"/>
    <p:sldId id="881" r:id="rId26"/>
    <p:sldId id="882" r:id="rId27"/>
    <p:sldId id="883" r:id="rId28"/>
    <p:sldId id="884" r:id="rId29"/>
    <p:sldId id="885" r:id="rId30"/>
    <p:sldId id="886" r:id="rId31"/>
    <p:sldId id="887" r:id="rId32"/>
    <p:sldId id="1027" r:id="rId33"/>
    <p:sldId id="889" r:id="rId34"/>
    <p:sldId id="890" r:id="rId35"/>
    <p:sldId id="891" r:id="rId36"/>
    <p:sldId id="892" r:id="rId37"/>
    <p:sldId id="893" r:id="rId38"/>
    <p:sldId id="894" r:id="rId39"/>
    <p:sldId id="895" r:id="rId40"/>
    <p:sldId id="896" r:id="rId41"/>
    <p:sldId id="897" r:id="rId42"/>
    <p:sldId id="898" r:id="rId43"/>
    <p:sldId id="899" r:id="rId44"/>
    <p:sldId id="900" r:id="rId45"/>
    <p:sldId id="901" r:id="rId46"/>
    <p:sldId id="902" r:id="rId47"/>
    <p:sldId id="903" r:id="rId48"/>
    <p:sldId id="904" r:id="rId49"/>
    <p:sldId id="905" r:id="rId50"/>
    <p:sldId id="906" r:id="rId51"/>
    <p:sldId id="907" r:id="rId52"/>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FF"/>
    <a:srgbClr val="6699FF"/>
    <a:srgbClr val="000099"/>
    <a:srgbClr val="0000CC"/>
    <a:srgbClr val="000066"/>
    <a:srgbClr val="FF66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51" autoAdjust="0"/>
    <p:restoredTop sz="94690" autoAdjust="0"/>
  </p:normalViewPr>
  <p:slideViewPr>
    <p:cSldViewPr>
      <p:cViewPr varScale="1">
        <p:scale>
          <a:sx n="79" d="100"/>
          <a:sy n="79" d="100"/>
        </p:scale>
        <p:origin x="-490" y="-77"/>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09150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AF3159-FB72-4176-9A13-5E7DBCF05322}" type="slidenum">
              <a:rPr lang="en-US" altLang="zh-CN"/>
              <a:pPr/>
              <a:t>14</a:t>
            </a:fld>
            <a:endParaRPr lang="en-US" altLang="zh-CN"/>
          </a:p>
        </p:txBody>
      </p:sp>
      <p:sp>
        <p:nvSpPr>
          <p:cNvPr id="1006594" name="Rectangle 2"/>
          <p:cNvSpPr>
            <a:spLocks noGrp="1" noRot="1" noChangeAspect="1" noChangeArrowheads="1" noTextEdit="1"/>
          </p:cNvSpPr>
          <p:nvPr>
            <p:ph type="sldImg"/>
          </p:nvPr>
        </p:nvSpPr>
        <p:spPr>
          <a:ln/>
        </p:spPr>
      </p:sp>
      <p:sp>
        <p:nvSpPr>
          <p:cNvPr id="100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1B79D1-9EA5-4379-AD28-98AB953F39C0}" type="slidenum">
              <a:rPr lang="en-US" altLang="zh-CN"/>
              <a:pPr/>
              <a:t>15</a:t>
            </a:fld>
            <a:endParaRPr lang="en-US" altLang="zh-CN"/>
          </a:p>
        </p:txBody>
      </p:sp>
      <p:sp>
        <p:nvSpPr>
          <p:cNvPr id="1013762" name="Rectangle 2"/>
          <p:cNvSpPr>
            <a:spLocks noGrp="1" noRot="1" noChangeAspect="1" noChangeArrowheads="1" noTextEdit="1"/>
          </p:cNvSpPr>
          <p:nvPr>
            <p:ph type="sldImg"/>
          </p:nvPr>
        </p:nvSpPr>
        <p:spPr>
          <a:ln/>
        </p:spPr>
      </p:sp>
      <p:sp>
        <p:nvSpPr>
          <p:cNvPr id="1013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1B79D1-9EA5-4379-AD28-98AB953F39C0}" type="slidenum">
              <a:rPr lang="en-US" altLang="zh-CN"/>
              <a:pPr/>
              <a:t>16</a:t>
            </a:fld>
            <a:endParaRPr lang="en-US" altLang="zh-CN"/>
          </a:p>
        </p:txBody>
      </p:sp>
      <p:sp>
        <p:nvSpPr>
          <p:cNvPr id="1013762" name="Rectangle 2"/>
          <p:cNvSpPr>
            <a:spLocks noGrp="1" noRot="1" noChangeAspect="1" noChangeArrowheads="1" noTextEdit="1"/>
          </p:cNvSpPr>
          <p:nvPr>
            <p:ph type="sldImg"/>
          </p:nvPr>
        </p:nvSpPr>
        <p:spPr>
          <a:ln/>
        </p:spPr>
      </p:sp>
      <p:sp>
        <p:nvSpPr>
          <p:cNvPr id="1013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F2D435-7F24-4149-B2B0-81E70CD81CCF}" type="slidenum">
              <a:rPr lang="en-US" altLang="zh-CN"/>
              <a:pPr/>
              <a:t>17</a:t>
            </a:fld>
            <a:endParaRPr lang="en-US" altLang="zh-CN"/>
          </a:p>
        </p:txBody>
      </p:sp>
      <p:sp>
        <p:nvSpPr>
          <p:cNvPr id="1014786" name="Rectangle 2"/>
          <p:cNvSpPr>
            <a:spLocks noGrp="1" noRot="1" noChangeAspect="1" noChangeArrowheads="1" noTextEdit="1"/>
          </p:cNvSpPr>
          <p:nvPr>
            <p:ph type="sldImg"/>
          </p:nvPr>
        </p:nvSpPr>
        <p:spPr>
          <a:ln/>
        </p:spPr>
      </p:sp>
      <p:sp>
        <p:nvSpPr>
          <p:cNvPr id="1014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DBEF-AB58-45D5-BA0A-F3071DFB9C83}" type="slidenum">
              <a:rPr lang="en-US" altLang="zh-CN"/>
              <a:pPr/>
              <a:t>18</a:t>
            </a:fld>
            <a:endParaRPr lang="en-US" altLang="zh-CN"/>
          </a:p>
        </p:txBody>
      </p:sp>
      <p:sp>
        <p:nvSpPr>
          <p:cNvPr id="1015810" name="Rectangle 2"/>
          <p:cNvSpPr>
            <a:spLocks noGrp="1" noRot="1" noChangeAspect="1" noChangeArrowheads="1" noTextEdit="1"/>
          </p:cNvSpPr>
          <p:nvPr>
            <p:ph type="sldImg"/>
          </p:nvPr>
        </p:nvSpPr>
        <p:spPr>
          <a:ln/>
        </p:spPr>
      </p:sp>
      <p:sp>
        <p:nvSpPr>
          <p:cNvPr id="1015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AB762-6D4F-4F9A-AD24-09B0031352BE}" type="slidenum">
              <a:rPr lang="en-US" altLang="zh-CN"/>
              <a:pPr/>
              <a:t>19</a:t>
            </a:fld>
            <a:endParaRPr lang="en-US" altLang="zh-CN"/>
          </a:p>
        </p:txBody>
      </p:sp>
      <p:sp>
        <p:nvSpPr>
          <p:cNvPr id="875522" name="Rectangle 2"/>
          <p:cNvSpPr>
            <a:spLocks noGrp="1" noRot="1" noChangeAspect="1" noChangeArrowheads="1" noTextEdit="1"/>
          </p:cNvSpPr>
          <p:nvPr>
            <p:ph type="sldImg"/>
          </p:nvPr>
        </p:nvSpPr>
        <p:spPr>
          <a:ln/>
        </p:spPr>
      </p:sp>
      <p:sp>
        <p:nvSpPr>
          <p:cNvPr id="87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CD392-8123-4F33-B67D-F4B0406B288F}" type="slidenum">
              <a:rPr lang="en-US" altLang="zh-CN"/>
              <a:pPr/>
              <a:t>20</a:t>
            </a:fld>
            <a:endParaRPr lang="en-US" altLang="zh-CN"/>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7A3AD9-D366-4375-9C4D-B419C9D31C1F}" type="slidenum">
              <a:rPr lang="en-US" altLang="zh-CN"/>
              <a:pPr/>
              <a:t>21</a:t>
            </a:fld>
            <a:endParaRPr lang="en-US" altLang="zh-CN"/>
          </a:p>
        </p:txBody>
      </p:sp>
      <p:sp>
        <p:nvSpPr>
          <p:cNvPr id="877570" name="Rectangle 2"/>
          <p:cNvSpPr>
            <a:spLocks noGrp="1" noRot="1" noChangeAspect="1" noChangeArrowheads="1" noTextEdit="1"/>
          </p:cNvSpPr>
          <p:nvPr>
            <p:ph type="sldImg"/>
          </p:nvPr>
        </p:nvSpPr>
        <p:spPr>
          <a:ln/>
        </p:spPr>
      </p:sp>
      <p:sp>
        <p:nvSpPr>
          <p:cNvPr id="87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B82C6B-9FA0-411D-8736-8AA8AF2113AD}" type="slidenum">
              <a:rPr lang="en-US" altLang="zh-CN"/>
              <a:pPr/>
              <a:t>22</a:t>
            </a:fld>
            <a:endParaRPr lang="en-US" altLang="zh-CN"/>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990A17-0245-4D50-86D1-6CC0488BD676}" type="slidenum">
              <a:rPr lang="en-US" altLang="zh-CN"/>
              <a:pPr/>
              <a:t>23</a:t>
            </a:fld>
            <a:endParaRPr lang="en-US" altLang="zh-CN"/>
          </a:p>
        </p:txBody>
      </p:sp>
      <p:sp>
        <p:nvSpPr>
          <p:cNvPr id="879618" name="Rectangle 2"/>
          <p:cNvSpPr>
            <a:spLocks noGrp="1" noRot="1" noChangeAspect="1" noChangeArrowheads="1" noTextEdit="1"/>
          </p:cNvSpPr>
          <p:nvPr>
            <p:ph type="sldImg"/>
          </p:nvPr>
        </p:nvSpPr>
        <p:spPr>
          <a:ln/>
        </p:spPr>
      </p:sp>
      <p:sp>
        <p:nvSpPr>
          <p:cNvPr id="87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2</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990A17-0245-4D50-86D1-6CC0488BD676}" type="slidenum">
              <a:rPr lang="en-US" altLang="zh-CN"/>
              <a:pPr/>
              <a:t>24</a:t>
            </a:fld>
            <a:endParaRPr lang="en-US" altLang="zh-CN"/>
          </a:p>
        </p:txBody>
      </p:sp>
      <p:sp>
        <p:nvSpPr>
          <p:cNvPr id="879618" name="Rectangle 2"/>
          <p:cNvSpPr>
            <a:spLocks noGrp="1" noRot="1" noChangeAspect="1" noChangeArrowheads="1" noTextEdit="1"/>
          </p:cNvSpPr>
          <p:nvPr>
            <p:ph type="sldImg"/>
          </p:nvPr>
        </p:nvSpPr>
        <p:spPr>
          <a:ln/>
        </p:spPr>
      </p:sp>
      <p:sp>
        <p:nvSpPr>
          <p:cNvPr id="87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0476C8-0578-4E49-AF64-BC147A8DC980}" type="slidenum">
              <a:rPr lang="en-US" altLang="zh-CN"/>
              <a:pPr/>
              <a:t>25</a:t>
            </a:fld>
            <a:endParaRPr lang="en-US" altLang="zh-CN"/>
          </a:p>
        </p:txBody>
      </p:sp>
      <p:sp>
        <p:nvSpPr>
          <p:cNvPr id="1022978" name="Rectangle 2"/>
          <p:cNvSpPr>
            <a:spLocks noGrp="1" noRot="1" noChangeAspect="1" noChangeArrowheads="1" noTextEdit="1"/>
          </p:cNvSpPr>
          <p:nvPr>
            <p:ph type="sldImg"/>
          </p:nvPr>
        </p:nvSpPr>
        <p:spPr>
          <a:ln/>
        </p:spPr>
      </p:sp>
      <p:sp>
        <p:nvSpPr>
          <p:cNvPr id="102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C045E-0711-433B-BE75-02675AB0DBB7}" type="slidenum">
              <a:rPr lang="en-US" altLang="zh-CN"/>
              <a:pPr/>
              <a:t>26</a:t>
            </a:fld>
            <a:endParaRPr lang="en-US" altLang="zh-CN"/>
          </a:p>
        </p:txBody>
      </p:sp>
      <p:sp>
        <p:nvSpPr>
          <p:cNvPr id="1024002" name="Rectangle 2"/>
          <p:cNvSpPr>
            <a:spLocks noGrp="1" noRot="1" noChangeAspect="1" noChangeArrowheads="1" noTextEdit="1"/>
          </p:cNvSpPr>
          <p:nvPr>
            <p:ph type="sldImg"/>
          </p:nvPr>
        </p:nvSpPr>
        <p:spPr>
          <a:ln/>
        </p:spPr>
      </p:sp>
      <p:sp>
        <p:nvSpPr>
          <p:cNvPr id="102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C045E-0711-433B-BE75-02675AB0DBB7}" type="slidenum">
              <a:rPr lang="en-US" altLang="zh-CN"/>
              <a:pPr/>
              <a:t>27</a:t>
            </a:fld>
            <a:endParaRPr lang="en-US" altLang="zh-CN"/>
          </a:p>
        </p:txBody>
      </p:sp>
      <p:sp>
        <p:nvSpPr>
          <p:cNvPr id="1024002" name="Rectangle 2"/>
          <p:cNvSpPr>
            <a:spLocks noGrp="1" noRot="1" noChangeAspect="1" noChangeArrowheads="1" noTextEdit="1"/>
          </p:cNvSpPr>
          <p:nvPr>
            <p:ph type="sldImg"/>
          </p:nvPr>
        </p:nvSpPr>
        <p:spPr>
          <a:ln/>
        </p:spPr>
      </p:sp>
      <p:sp>
        <p:nvSpPr>
          <p:cNvPr id="102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64FC6D-0D81-49C1-8424-C92897C152C2}" type="slidenum">
              <a:rPr lang="en-US" altLang="zh-CN"/>
              <a:pPr/>
              <a:t>28</a:t>
            </a:fld>
            <a:endParaRPr lang="en-US" altLang="zh-CN"/>
          </a:p>
        </p:txBody>
      </p:sp>
      <p:sp>
        <p:nvSpPr>
          <p:cNvPr id="1025026" name="Rectangle 2"/>
          <p:cNvSpPr>
            <a:spLocks noGrp="1" noRot="1" noChangeAspect="1" noChangeArrowheads="1" noTextEdit="1"/>
          </p:cNvSpPr>
          <p:nvPr>
            <p:ph type="sldImg"/>
          </p:nvPr>
        </p:nvSpPr>
        <p:spPr>
          <a:ln/>
        </p:spPr>
      </p:sp>
      <p:sp>
        <p:nvSpPr>
          <p:cNvPr id="102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3ED594-F1D1-46FF-BBD6-9C3ED595EC78}" type="slidenum">
              <a:rPr lang="en-US" altLang="zh-CN"/>
              <a:pPr/>
              <a:t>29</a:t>
            </a:fld>
            <a:endParaRPr lang="en-US" altLang="zh-CN"/>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8AC648-E83B-4044-AD9E-4AC6247CED4C}" type="slidenum">
              <a:rPr lang="en-US" altLang="zh-CN"/>
              <a:pPr/>
              <a:t>30</a:t>
            </a:fld>
            <a:endParaRPr lang="en-US" altLang="zh-CN"/>
          </a:p>
        </p:txBody>
      </p:sp>
      <p:sp>
        <p:nvSpPr>
          <p:cNvPr id="1027074" name="Rectangle 2"/>
          <p:cNvSpPr>
            <a:spLocks noGrp="1" noRot="1" noChangeAspect="1" noChangeArrowheads="1" noTextEdit="1"/>
          </p:cNvSpPr>
          <p:nvPr>
            <p:ph type="sldImg"/>
          </p:nvPr>
        </p:nvSpPr>
        <p:spPr>
          <a:ln/>
        </p:spPr>
      </p:sp>
      <p:sp>
        <p:nvSpPr>
          <p:cNvPr id="102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6619F-EE16-44ED-BEB0-FC3E85EE3DA0}" type="slidenum">
              <a:rPr lang="en-US" altLang="zh-CN"/>
              <a:pPr/>
              <a:t>31</a:t>
            </a:fld>
            <a:endParaRPr lang="en-US" altLang="zh-CN"/>
          </a:p>
        </p:txBody>
      </p:sp>
      <p:sp>
        <p:nvSpPr>
          <p:cNvPr id="881666" name="Rectangle 2"/>
          <p:cNvSpPr>
            <a:spLocks noGrp="1" noRot="1" noChangeAspect="1" noChangeArrowheads="1" noTextEdit="1"/>
          </p:cNvSpPr>
          <p:nvPr>
            <p:ph type="sldImg"/>
          </p:nvPr>
        </p:nvSpPr>
        <p:spPr>
          <a:ln/>
        </p:spPr>
      </p:sp>
      <p:sp>
        <p:nvSpPr>
          <p:cNvPr id="881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32</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75291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10F30A-C0FE-424B-A1DB-A3B33D0934F5}" type="slidenum">
              <a:rPr lang="en-US" altLang="zh-CN"/>
              <a:pPr/>
              <a:t>36</a:t>
            </a:fld>
            <a:endParaRPr lang="en-US" altLang="zh-CN"/>
          </a:p>
        </p:txBody>
      </p:sp>
      <p:sp>
        <p:nvSpPr>
          <p:cNvPr id="883714" name="Rectangle 2"/>
          <p:cNvSpPr>
            <a:spLocks noGrp="1" noRot="1" noChangeAspect="1" noChangeArrowheads="1" noTextEdit="1"/>
          </p:cNvSpPr>
          <p:nvPr>
            <p:ph type="sldImg"/>
          </p:nvPr>
        </p:nvSpPr>
        <p:spPr>
          <a:ln/>
        </p:spPr>
      </p:sp>
      <p:sp>
        <p:nvSpPr>
          <p:cNvPr id="88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98E436-7411-43AC-AFCD-51F868C30DF1}" type="slidenum">
              <a:rPr lang="en-US" altLang="zh-CN"/>
              <a:pPr/>
              <a:t>3</a:t>
            </a:fld>
            <a:endParaRPr lang="en-US" altLang="zh-CN"/>
          </a:p>
        </p:txBody>
      </p:sp>
      <p:sp>
        <p:nvSpPr>
          <p:cNvPr id="936962" name="Rectangle 2"/>
          <p:cNvSpPr>
            <a:spLocks noGrp="1" noRot="1" noChangeAspect="1" noChangeArrowheads="1" noTextEdit="1"/>
          </p:cNvSpPr>
          <p:nvPr>
            <p:ph type="sldImg"/>
          </p:nvPr>
        </p:nvSpPr>
        <p:spPr>
          <a:ln/>
        </p:spPr>
      </p:sp>
      <p:sp>
        <p:nvSpPr>
          <p:cNvPr id="93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10F30A-C0FE-424B-A1DB-A3B33D0934F5}" type="slidenum">
              <a:rPr lang="en-US" altLang="zh-CN"/>
              <a:pPr/>
              <a:t>37</a:t>
            </a:fld>
            <a:endParaRPr lang="en-US" altLang="zh-CN"/>
          </a:p>
        </p:txBody>
      </p:sp>
      <p:sp>
        <p:nvSpPr>
          <p:cNvPr id="883714" name="Rectangle 2"/>
          <p:cNvSpPr>
            <a:spLocks noGrp="1" noRot="1" noChangeAspect="1" noChangeArrowheads="1" noTextEdit="1"/>
          </p:cNvSpPr>
          <p:nvPr>
            <p:ph type="sldImg"/>
          </p:nvPr>
        </p:nvSpPr>
        <p:spPr>
          <a:ln/>
        </p:spPr>
      </p:sp>
      <p:sp>
        <p:nvSpPr>
          <p:cNvPr id="88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10F30A-C0FE-424B-A1DB-A3B33D0934F5}" type="slidenum">
              <a:rPr lang="en-US" altLang="zh-CN"/>
              <a:pPr/>
              <a:t>38</a:t>
            </a:fld>
            <a:endParaRPr lang="en-US" altLang="zh-CN"/>
          </a:p>
        </p:txBody>
      </p:sp>
      <p:sp>
        <p:nvSpPr>
          <p:cNvPr id="883714" name="Rectangle 2"/>
          <p:cNvSpPr>
            <a:spLocks noGrp="1" noRot="1" noChangeAspect="1" noChangeArrowheads="1" noTextEdit="1"/>
          </p:cNvSpPr>
          <p:nvPr>
            <p:ph type="sldImg"/>
          </p:nvPr>
        </p:nvSpPr>
        <p:spPr>
          <a:ln/>
        </p:spPr>
      </p:sp>
      <p:sp>
        <p:nvSpPr>
          <p:cNvPr id="88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10F30A-C0FE-424B-A1DB-A3B33D0934F5}" type="slidenum">
              <a:rPr lang="en-US" altLang="zh-CN"/>
              <a:pPr/>
              <a:t>39</a:t>
            </a:fld>
            <a:endParaRPr lang="en-US" altLang="zh-CN"/>
          </a:p>
        </p:txBody>
      </p:sp>
      <p:sp>
        <p:nvSpPr>
          <p:cNvPr id="883714" name="Rectangle 2"/>
          <p:cNvSpPr>
            <a:spLocks noGrp="1" noRot="1" noChangeAspect="1" noChangeArrowheads="1" noTextEdit="1"/>
          </p:cNvSpPr>
          <p:nvPr>
            <p:ph type="sldImg"/>
          </p:nvPr>
        </p:nvSpPr>
        <p:spPr>
          <a:ln/>
        </p:spPr>
      </p:sp>
      <p:sp>
        <p:nvSpPr>
          <p:cNvPr id="88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E9E5E4-E9F0-4FB4-96F1-3F02F49F6C7D}" type="slidenum">
              <a:rPr lang="en-US" altLang="zh-CN"/>
              <a:pPr/>
              <a:t>40</a:t>
            </a:fld>
            <a:endParaRPr lang="en-US" altLang="zh-CN"/>
          </a:p>
        </p:txBody>
      </p:sp>
      <p:sp>
        <p:nvSpPr>
          <p:cNvPr id="884738" name="Rectangle 2"/>
          <p:cNvSpPr>
            <a:spLocks noGrp="1" noRot="1" noChangeAspect="1" noChangeArrowheads="1" noTextEdit="1"/>
          </p:cNvSpPr>
          <p:nvPr>
            <p:ph type="sldImg"/>
          </p:nvPr>
        </p:nvSpPr>
        <p:spPr>
          <a:ln/>
        </p:spPr>
      </p:sp>
      <p:sp>
        <p:nvSpPr>
          <p:cNvPr id="88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3907F-6786-4362-B78D-FED619960788}" type="slidenum">
              <a:rPr lang="en-US" altLang="zh-CN"/>
              <a:pPr/>
              <a:t>41</a:t>
            </a:fld>
            <a:endParaRPr lang="en-US" altLang="zh-CN"/>
          </a:p>
        </p:txBody>
      </p:sp>
      <p:sp>
        <p:nvSpPr>
          <p:cNvPr id="885762" name="Rectangle 2"/>
          <p:cNvSpPr>
            <a:spLocks noGrp="1" noRot="1" noChangeAspect="1" noChangeArrowheads="1" noTextEdit="1"/>
          </p:cNvSpPr>
          <p:nvPr>
            <p:ph type="sldImg"/>
          </p:nvPr>
        </p:nvSpPr>
        <p:spPr>
          <a:ln/>
        </p:spPr>
      </p:sp>
      <p:sp>
        <p:nvSpPr>
          <p:cNvPr id="88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69918-442B-453B-BAC2-644FBFC5D4E3}" type="slidenum">
              <a:rPr lang="en-US" altLang="zh-CN"/>
              <a:pPr/>
              <a:t>42</a:t>
            </a:fld>
            <a:endParaRPr lang="en-US" altLang="zh-CN"/>
          </a:p>
        </p:txBody>
      </p:sp>
      <p:sp>
        <p:nvSpPr>
          <p:cNvPr id="886786" name="Rectangle 2"/>
          <p:cNvSpPr>
            <a:spLocks noGrp="1" noRot="1" noChangeAspect="1" noChangeArrowheads="1" noTextEdit="1"/>
          </p:cNvSpPr>
          <p:nvPr>
            <p:ph type="sldImg"/>
          </p:nvPr>
        </p:nvSpPr>
        <p:spPr>
          <a:ln/>
        </p:spPr>
      </p:sp>
      <p:sp>
        <p:nvSpPr>
          <p:cNvPr id="88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2E4CFA-B43A-4005-AA1D-8FFD9997318C}" type="slidenum">
              <a:rPr lang="en-US" altLang="zh-CN"/>
              <a:pPr/>
              <a:t>44</a:t>
            </a:fld>
            <a:endParaRPr lang="en-US" altLang="zh-CN"/>
          </a:p>
        </p:txBody>
      </p:sp>
      <p:sp>
        <p:nvSpPr>
          <p:cNvPr id="887810" name="Rectangle 2"/>
          <p:cNvSpPr>
            <a:spLocks noGrp="1" noRot="1" noChangeAspect="1" noChangeArrowheads="1" noTextEdit="1"/>
          </p:cNvSpPr>
          <p:nvPr>
            <p:ph type="sldImg"/>
          </p:nvPr>
        </p:nvSpPr>
        <p:spPr>
          <a:ln/>
        </p:spPr>
      </p:sp>
      <p:sp>
        <p:nvSpPr>
          <p:cNvPr id="88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2E4CFA-B43A-4005-AA1D-8FFD9997318C}" type="slidenum">
              <a:rPr lang="en-US" altLang="zh-CN"/>
              <a:pPr/>
              <a:t>45</a:t>
            </a:fld>
            <a:endParaRPr lang="en-US" altLang="zh-CN"/>
          </a:p>
        </p:txBody>
      </p:sp>
      <p:sp>
        <p:nvSpPr>
          <p:cNvPr id="887810" name="Rectangle 2"/>
          <p:cNvSpPr>
            <a:spLocks noGrp="1" noRot="1" noChangeAspect="1" noChangeArrowheads="1" noTextEdit="1"/>
          </p:cNvSpPr>
          <p:nvPr>
            <p:ph type="sldImg"/>
          </p:nvPr>
        </p:nvSpPr>
        <p:spPr>
          <a:ln/>
        </p:spPr>
      </p:sp>
      <p:sp>
        <p:nvSpPr>
          <p:cNvPr id="88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279857-3A84-4C58-9A56-25DD549F0230}" type="slidenum">
              <a:rPr lang="en-US" altLang="zh-CN"/>
              <a:pPr/>
              <a:t>46</a:t>
            </a:fld>
            <a:endParaRPr lang="en-US" altLang="zh-CN"/>
          </a:p>
        </p:txBody>
      </p:sp>
      <p:sp>
        <p:nvSpPr>
          <p:cNvPr id="888834" name="Rectangle 2"/>
          <p:cNvSpPr>
            <a:spLocks noGrp="1" noRot="1" noChangeAspect="1" noChangeArrowheads="1" noTextEdit="1"/>
          </p:cNvSpPr>
          <p:nvPr>
            <p:ph type="sldImg"/>
          </p:nvPr>
        </p:nvSpPr>
        <p:spPr>
          <a:ln/>
        </p:spPr>
      </p:sp>
      <p:sp>
        <p:nvSpPr>
          <p:cNvPr id="88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279857-3A84-4C58-9A56-25DD549F0230}" type="slidenum">
              <a:rPr lang="en-US" altLang="zh-CN"/>
              <a:pPr/>
              <a:t>47</a:t>
            </a:fld>
            <a:endParaRPr lang="en-US" altLang="zh-CN"/>
          </a:p>
        </p:txBody>
      </p:sp>
      <p:sp>
        <p:nvSpPr>
          <p:cNvPr id="888834" name="Rectangle 2"/>
          <p:cNvSpPr>
            <a:spLocks noGrp="1" noRot="1" noChangeAspect="1" noChangeArrowheads="1" noTextEdit="1"/>
          </p:cNvSpPr>
          <p:nvPr>
            <p:ph type="sldImg"/>
          </p:nvPr>
        </p:nvSpPr>
        <p:spPr>
          <a:ln/>
        </p:spPr>
      </p:sp>
      <p:sp>
        <p:nvSpPr>
          <p:cNvPr id="88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21244-E152-4319-8E1A-365AA33386ED}" type="slidenum">
              <a:rPr lang="en-US" altLang="zh-CN"/>
              <a:pPr/>
              <a:t>4</a:t>
            </a:fld>
            <a:endParaRPr lang="en-US" altLang="zh-CN"/>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279857-3A84-4C58-9A56-25DD549F0230}" type="slidenum">
              <a:rPr lang="en-US" altLang="zh-CN"/>
              <a:pPr/>
              <a:t>48</a:t>
            </a:fld>
            <a:endParaRPr lang="en-US" altLang="zh-CN"/>
          </a:p>
        </p:txBody>
      </p:sp>
      <p:sp>
        <p:nvSpPr>
          <p:cNvPr id="888834" name="Rectangle 2"/>
          <p:cNvSpPr>
            <a:spLocks noGrp="1" noRot="1" noChangeAspect="1" noChangeArrowheads="1" noTextEdit="1"/>
          </p:cNvSpPr>
          <p:nvPr>
            <p:ph type="sldImg"/>
          </p:nvPr>
        </p:nvSpPr>
        <p:spPr>
          <a:ln/>
        </p:spPr>
      </p:sp>
      <p:sp>
        <p:nvSpPr>
          <p:cNvPr id="88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C21244-E152-4319-8E1A-365AA33386ED}" type="slidenum">
              <a:rPr lang="en-US" altLang="zh-CN"/>
              <a:pPr/>
              <a:t>5</a:t>
            </a:fld>
            <a:endParaRPr lang="en-US" altLang="zh-CN"/>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68CD55-1ED9-49BE-A75A-4E811B281F1A}" type="slidenum">
              <a:rPr lang="en-US" altLang="zh-CN"/>
              <a:pPr/>
              <a:t>9</a:t>
            </a:fld>
            <a:endParaRPr lang="en-US" altLang="zh-CN"/>
          </a:p>
        </p:txBody>
      </p:sp>
      <p:sp>
        <p:nvSpPr>
          <p:cNvPr id="1004546" name="Rectangle 2"/>
          <p:cNvSpPr>
            <a:spLocks noGrp="1" noRot="1" noChangeAspect="1" noChangeArrowheads="1" noTextEdit="1"/>
          </p:cNvSpPr>
          <p:nvPr>
            <p:ph type="sldImg"/>
          </p:nvPr>
        </p:nvSpPr>
        <p:spPr>
          <a:ln/>
        </p:spPr>
      </p:sp>
      <p:sp>
        <p:nvSpPr>
          <p:cNvPr id="100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EC2336-129F-4C6C-8183-1C2E99E8495F}" type="slidenum">
              <a:rPr lang="en-US" altLang="zh-CN"/>
              <a:pPr/>
              <a:t>10</a:t>
            </a:fld>
            <a:endParaRPr lang="en-US" altLang="zh-CN"/>
          </a:p>
        </p:txBody>
      </p:sp>
      <p:sp>
        <p:nvSpPr>
          <p:cNvPr id="873474" name="Rectangle 2"/>
          <p:cNvSpPr>
            <a:spLocks noGrp="1" noRot="1" noChangeAspect="1" noChangeArrowheads="1" noTextEdit="1"/>
          </p:cNvSpPr>
          <p:nvPr>
            <p:ph type="sldImg"/>
          </p:nvPr>
        </p:nvSpPr>
        <p:spPr>
          <a:ln/>
        </p:spPr>
      </p:sp>
      <p:sp>
        <p:nvSpPr>
          <p:cNvPr id="87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622F9F-D46C-4F73-AAF2-8C852D3817B7}" type="slidenum">
              <a:rPr lang="en-US" altLang="zh-CN"/>
              <a:pPr/>
              <a:t>12</a:t>
            </a:fld>
            <a:endParaRPr lang="en-US" altLang="zh-CN"/>
          </a:p>
        </p:txBody>
      </p:sp>
      <p:sp>
        <p:nvSpPr>
          <p:cNvPr id="874498" name="Rectangle 2"/>
          <p:cNvSpPr>
            <a:spLocks noGrp="1" noRot="1" noChangeAspect="1" noChangeArrowheads="1" noTextEdit="1"/>
          </p:cNvSpPr>
          <p:nvPr>
            <p:ph type="sldImg"/>
          </p:nvPr>
        </p:nvSpPr>
        <p:spPr>
          <a:ln/>
        </p:spPr>
      </p:sp>
      <p:sp>
        <p:nvSpPr>
          <p:cNvPr id="87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F897F7-1B85-4BED-80C6-5F8A9680D28F}" type="slidenum">
              <a:rPr lang="en-US" altLang="zh-CN"/>
              <a:pPr/>
              <a:t>13</a:t>
            </a:fld>
            <a:endParaRPr lang="en-US" altLang="zh-CN"/>
          </a:p>
        </p:txBody>
      </p:sp>
      <p:sp>
        <p:nvSpPr>
          <p:cNvPr id="1009666" name="Rectangle 2"/>
          <p:cNvSpPr>
            <a:spLocks noGrp="1" noRot="1" noChangeAspect="1" noChangeArrowheads="1" noTextEdit="1"/>
          </p:cNvSpPr>
          <p:nvPr>
            <p:ph type="sldImg"/>
          </p:nvPr>
        </p:nvSpPr>
        <p:spPr>
          <a:ln/>
        </p:spPr>
      </p:sp>
      <p:sp>
        <p:nvSpPr>
          <p:cNvPr id="10096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image" Target="../media/image7.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4.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wmf"/><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3.wmf"/></Relationships>
</file>

<file path=ppt/slides/_rels/slide4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6.wmf"/><Relationship Id="rId5" Type="http://schemas.openxmlformats.org/officeDocument/2006/relationships/image" Target="../media/image7.wmf"/><Relationship Id="rId4"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4 </a:t>
            </a:r>
            <a:r>
              <a:rPr lang="zh-CN" altLang="en-US" dirty="0">
                <a:latin typeface="+mn-lt"/>
              </a:rPr>
              <a:t>章  网络层</a:t>
            </a:r>
          </a:p>
        </p:txBody>
      </p:sp>
      <p:sp>
        <p:nvSpPr>
          <p:cNvPr id="2051" name="Rectangle 3"/>
          <p:cNvSpPr>
            <a:spLocks noGrp="1" noChangeArrowheads="1"/>
          </p:cNvSpPr>
          <p:nvPr>
            <p:ph type="subTitle" idx="1"/>
          </p:nvPr>
        </p:nvSpPr>
        <p:spPr/>
        <p:txBody>
          <a:bodyPr/>
          <a:lstStyle/>
          <a:p>
            <a:endParaRPr lang="en-US" altLang="zh-CN" dirty="0">
              <a:ea typeface="宋体" pitchFamily="2" charset="-122"/>
            </a:endParaRPr>
          </a:p>
          <a:p>
            <a:r>
              <a:rPr lang="zh-CN" altLang="en-US" dirty="0">
                <a:ea typeface="宋体" pitchFamily="2" charset="-122"/>
              </a:rPr>
              <a:t>多播</a:t>
            </a:r>
          </a:p>
        </p:txBody>
      </p:sp>
    </p:spTree>
    <p:extLst>
      <p:ext uri="{BB962C8B-B14F-4D97-AF65-F5344CB8AC3E}">
        <p14:creationId xmlns:p14="http://schemas.microsoft.com/office/powerpoint/2010/main" val="3787884705"/>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495300" y="188640"/>
            <a:ext cx="9066212" cy="1512168"/>
          </a:xfrm>
        </p:spPr>
        <p:txBody>
          <a:bodyPr/>
          <a:lstStyle/>
          <a:p>
            <a:pPr algn="ctr"/>
            <a:r>
              <a:rPr lang="en-US" altLang="zh-CN" dirty="0"/>
              <a:t>D </a:t>
            </a:r>
            <a:r>
              <a:rPr lang="zh-CN" altLang="en-US" dirty="0"/>
              <a:t>类 </a:t>
            </a:r>
            <a:r>
              <a:rPr lang="en-US" altLang="zh-CN" dirty="0"/>
              <a:t>IP </a:t>
            </a:r>
            <a:r>
              <a:rPr lang="zh-CN" altLang="en-US" dirty="0"/>
              <a:t>地址</a:t>
            </a:r>
            <a:br>
              <a:rPr lang="zh-CN" altLang="en-US" dirty="0"/>
            </a:br>
            <a:r>
              <a:rPr lang="zh-CN" altLang="en-US" dirty="0"/>
              <a:t>与以太网多播地址的映射关系 </a:t>
            </a:r>
          </a:p>
        </p:txBody>
      </p:sp>
      <p:grpSp>
        <p:nvGrpSpPr>
          <p:cNvPr id="5" name="组合 4"/>
          <p:cNvGrpSpPr/>
          <p:nvPr/>
        </p:nvGrpSpPr>
        <p:grpSpPr>
          <a:xfrm>
            <a:off x="1335756" y="1949042"/>
            <a:ext cx="7721700" cy="3640198"/>
            <a:chOff x="1198939" y="1789181"/>
            <a:chExt cx="7721700" cy="3640198"/>
          </a:xfrm>
        </p:grpSpPr>
        <p:sp>
          <p:nvSpPr>
            <p:cNvPr id="146" name="Rectangle 3"/>
            <p:cNvSpPr>
              <a:spLocks noChangeArrowheads="1"/>
            </p:cNvSpPr>
            <p:nvPr/>
          </p:nvSpPr>
          <p:spPr bwMode="auto">
            <a:xfrm>
              <a:off x="1275139" y="4148206"/>
              <a:ext cx="7467600" cy="4572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Line 4"/>
            <p:cNvSpPr>
              <a:spLocks noChangeShapeType="1"/>
            </p:cNvSpPr>
            <p:nvPr/>
          </p:nvSpPr>
          <p:spPr bwMode="auto">
            <a:xfrm>
              <a:off x="143071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Line 5"/>
            <p:cNvSpPr>
              <a:spLocks noChangeShapeType="1"/>
            </p:cNvSpPr>
            <p:nvPr/>
          </p:nvSpPr>
          <p:spPr bwMode="auto">
            <a:xfrm>
              <a:off x="158628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Line 6"/>
            <p:cNvSpPr>
              <a:spLocks noChangeShapeType="1"/>
            </p:cNvSpPr>
            <p:nvPr/>
          </p:nvSpPr>
          <p:spPr bwMode="auto">
            <a:xfrm>
              <a:off x="174186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Line 7"/>
            <p:cNvSpPr>
              <a:spLocks noChangeShapeType="1"/>
            </p:cNvSpPr>
            <p:nvPr/>
          </p:nvSpPr>
          <p:spPr bwMode="auto">
            <a:xfrm>
              <a:off x="189743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Line 8"/>
            <p:cNvSpPr>
              <a:spLocks noChangeShapeType="1"/>
            </p:cNvSpPr>
            <p:nvPr/>
          </p:nvSpPr>
          <p:spPr bwMode="auto">
            <a:xfrm>
              <a:off x="205301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Line 9"/>
            <p:cNvSpPr>
              <a:spLocks noChangeShapeType="1"/>
            </p:cNvSpPr>
            <p:nvPr/>
          </p:nvSpPr>
          <p:spPr bwMode="auto">
            <a:xfrm>
              <a:off x="220858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Line 10"/>
            <p:cNvSpPr>
              <a:spLocks noChangeShapeType="1"/>
            </p:cNvSpPr>
            <p:nvPr/>
          </p:nvSpPr>
          <p:spPr bwMode="auto">
            <a:xfrm>
              <a:off x="236416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Line 11"/>
            <p:cNvSpPr>
              <a:spLocks noChangeShapeType="1"/>
            </p:cNvSpPr>
            <p:nvPr/>
          </p:nvSpPr>
          <p:spPr bwMode="auto">
            <a:xfrm>
              <a:off x="251973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Line 12"/>
            <p:cNvSpPr>
              <a:spLocks noChangeShapeType="1"/>
            </p:cNvSpPr>
            <p:nvPr/>
          </p:nvSpPr>
          <p:spPr bwMode="auto">
            <a:xfrm>
              <a:off x="267531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Line 13"/>
            <p:cNvSpPr>
              <a:spLocks noChangeShapeType="1"/>
            </p:cNvSpPr>
            <p:nvPr/>
          </p:nvSpPr>
          <p:spPr bwMode="auto">
            <a:xfrm>
              <a:off x="283088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Line 14"/>
            <p:cNvSpPr>
              <a:spLocks noChangeShapeType="1"/>
            </p:cNvSpPr>
            <p:nvPr/>
          </p:nvSpPr>
          <p:spPr bwMode="auto">
            <a:xfrm>
              <a:off x="298646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Line 15"/>
            <p:cNvSpPr>
              <a:spLocks noChangeShapeType="1"/>
            </p:cNvSpPr>
            <p:nvPr/>
          </p:nvSpPr>
          <p:spPr bwMode="auto">
            <a:xfrm>
              <a:off x="314203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Line 16"/>
            <p:cNvSpPr>
              <a:spLocks noChangeShapeType="1"/>
            </p:cNvSpPr>
            <p:nvPr/>
          </p:nvSpPr>
          <p:spPr bwMode="auto">
            <a:xfrm>
              <a:off x="329761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Line 17"/>
            <p:cNvSpPr>
              <a:spLocks noChangeShapeType="1"/>
            </p:cNvSpPr>
            <p:nvPr/>
          </p:nvSpPr>
          <p:spPr bwMode="auto">
            <a:xfrm>
              <a:off x="345318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Line 18"/>
            <p:cNvSpPr>
              <a:spLocks noChangeShapeType="1"/>
            </p:cNvSpPr>
            <p:nvPr/>
          </p:nvSpPr>
          <p:spPr bwMode="auto">
            <a:xfrm>
              <a:off x="360876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Line 19"/>
            <p:cNvSpPr>
              <a:spLocks noChangeShapeType="1"/>
            </p:cNvSpPr>
            <p:nvPr/>
          </p:nvSpPr>
          <p:spPr bwMode="auto">
            <a:xfrm>
              <a:off x="376433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 name="Line 20"/>
            <p:cNvSpPr>
              <a:spLocks noChangeShapeType="1"/>
            </p:cNvSpPr>
            <p:nvPr/>
          </p:nvSpPr>
          <p:spPr bwMode="auto">
            <a:xfrm>
              <a:off x="391991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Line 21"/>
            <p:cNvSpPr>
              <a:spLocks noChangeShapeType="1"/>
            </p:cNvSpPr>
            <p:nvPr/>
          </p:nvSpPr>
          <p:spPr bwMode="auto">
            <a:xfrm>
              <a:off x="407548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Line 22"/>
            <p:cNvSpPr>
              <a:spLocks noChangeShapeType="1"/>
            </p:cNvSpPr>
            <p:nvPr/>
          </p:nvSpPr>
          <p:spPr bwMode="auto">
            <a:xfrm>
              <a:off x="423106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 name="Line 23"/>
            <p:cNvSpPr>
              <a:spLocks noChangeShapeType="1"/>
            </p:cNvSpPr>
            <p:nvPr/>
          </p:nvSpPr>
          <p:spPr bwMode="auto">
            <a:xfrm>
              <a:off x="438663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Line 24"/>
            <p:cNvSpPr>
              <a:spLocks noChangeShapeType="1"/>
            </p:cNvSpPr>
            <p:nvPr/>
          </p:nvSpPr>
          <p:spPr bwMode="auto">
            <a:xfrm>
              <a:off x="454221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Line 25"/>
            <p:cNvSpPr>
              <a:spLocks noChangeShapeType="1"/>
            </p:cNvSpPr>
            <p:nvPr/>
          </p:nvSpPr>
          <p:spPr bwMode="auto">
            <a:xfrm>
              <a:off x="469778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 name="Line 26"/>
            <p:cNvSpPr>
              <a:spLocks noChangeShapeType="1"/>
            </p:cNvSpPr>
            <p:nvPr/>
          </p:nvSpPr>
          <p:spPr bwMode="auto">
            <a:xfrm>
              <a:off x="485336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0" name="Line 27"/>
            <p:cNvSpPr>
              <a:spLocks noChangeShapeType="1"/>
            </p:cNvSpPr>
            <p:nvPr/>
          </p:nvSpPr>
          <p:spPr bwMode="auto">
            <a:xfrm>
              <a:off x="500893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 name="Rectangle 28"/>
            <p:cNvSpPr>
              <a:spLocks noChangeArrowheads="1"/>
            </p:cNvSpPr>
            <p:nvPr/>
          </p:nvSpPr>
          <p:spPr bwMode="auto">
            <a:xfrm>
              <a:off x="5170864" y="4170431"/>
              <a:ext cx="3563938" cy="425450"/>
            </a:xfrm>
            <a:prstGeom prst="rect">
              <a:avLst/>
            </a:prstGeom>
            <a:solidFill>
              <a:srgbClr val="FF66FF"/>
            </a:solidFill>
            <a:ln>
              <a:noFill/>
            </a:ln>
            <a:effectLst/>
          </p:spPr>
          <p:txBody>
            <a:bodyPr wrap="none" anchor="ctr"/>
            <a:lstStyle/>
            <a:p>
              <a:endParaRPr lang="zh-CN" altLang="en-US"/>
            </a:p>
          </p:txBody>
        </p:sp>
        <p:sp>
          <p:nvSpPr>
            <p:cNvPr id="172" name="Line 29"/>
            <p:cNvSpPr>
              <a:spLocks noChangeShapeType="1"/>
            </p:cNvSpPr>
            <p:nvPr/>
          </p:nvSpPr>
          <p:spPr bwMode="auto">
            <a:xfrm>
              <a:off x="5164514" y="4148206"/>
              <a:ext cx="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 name="Line 30"/>
            <p:cNvSpPr>
              <a:spLocks noChangeShapeType="1"/>
            </p:cNvSpPr>
            <p:nvPr/>
          </p:nvSpPr>
          <p:spPr bwMode="auto">
            <a:xfrm>
              <a:off x="532008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 name="Line 31"/>
            <p:cNvSpPr>
              <a:spLocks noChangeShapeType="1"/>
            </p:cNvSpPr>
            <p:nvPr/>
          </p:nvSpPr>
          <p:spPr bwMode="auto">
            <a:xfrm>
              <a:off x="547566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 name="Line 32"/>
            <p:cNvSpPr>
              <a:spLocks noChangeShapeType="1"/>
            </p:cNvSpPr>
            <p:nvPr/>
          </p:nvSpPr>
          <p:spPr bwMode="auto">
            <a:xfrm>
              <a:off x="563123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 name="Line 33"/>
            <p:cNvSpPr>
              <a:spLocks noChangeShapeType="1"/>
            </p:cNvSpPr>
            <p:nvPr/>
          </p:nvSpPr>
          <p:spPr bwMode="auto">
            <a:xfrm>
              <a:off x="578681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 name="Line 34"/>
            <p:cNvSpPr>
              <a:spLocks noChangeShapeType="1"/>
            </p:cNvSpPr>
            <p:nvPr/>
          </p:nvSpPr>
          <p:spPr bwMode="auto">
            <a:xfrm>
              <a:off x="594238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 name="Line 35"/>
            <p:cNvSpPr>
              <a:spLocks noChangeShapeType="1"/>
            </p:cNvSpPr>
            <p:nvPr/>
          </p:nvSpPr>
          <p:spPr bwMode="auto">
            <a:xfrm>
              <a:off x="609796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 name="Line 36"/>
            <p:cNvSpPr>
              <a:spLocks noChangeShapeType="1"/>
            </p:cNvSpPr>
            <p:nvPr/>
          </p:nvSpPr>
          <p:spPr bwMode="auto">
            <a:xfrm>
              <a:off x="625353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 name="Line 37"/>
            <p:cNvSpPr>
              <a:spLocks noChangeShapeType="1"/>
            </p:cNvSpPr>
            <p:nvPr/>
          </p:nvSpPr>
          <p:spPr bwMode="auto">
            <a:xfrm>
              <a:off x="640911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Line 38"/>
            <p:cNvSpPr>
              <a:spLocks noChangeShapeType="1"/>
            </p:cNvSpPr>
            <p:nvPr/>
          </p:nvSpPr>
          <p:spPr bwMode="auto">
            <a:xfrm>
              <a:off x="656468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Line 39"/>
            <p:cNvSpPr>
              <a:spLocks noChangeShapeType="1"/>
            </p:cNvSpPr>
            <p:nvPr/>
          </p:nvSpPr>
          <p:spPr bwMode="auto">
            <a:xfrm>
              <a:off x="672026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 name="Line 40"/>
            <p:cNvSpPr>
              <a:spLocks noChangeShapeType="1"/>
            </p:cNvSpPr>
            <p:nvPr/>
          </p:nvSpPr>
          <p:spPr bwMode="auto">
            <a:xfrm>
              <a:off x="687583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 name="Line 41"/>
            <p:cNvSpPr>
              <a:spLocks noChangeShapeType="1"/>
            </p:cNvSpPr>
            <p:nvPr/>
          </p:nvSpPr>
          <p:spPr bwMode="auto">
            <a:xfrm>
              <a:off x="703141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Line 42"/>
            <p:cNvSpPr>
              <a:spLocks noChangeShapeType="1"/>
            </p:cNvSpPr>
            <p:nvPr/>
          </p:nvSpPr>
          <p:spPr bwMode="auto">
            <a:xfrm>
              <a:off x="718698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 name="Line 43"/>
            <p:cNvSpPr>
              <a:spLocks noChangeShapeType="1"/>
            </p:cNvSpPr>
            <p:nvPr/>
          </p:nvSpPr>
          <p:spPr bwMode="auto">
            <a:xfrm>
              <a:off x="734256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 name="Line 44"/>
            <p:cNvSpPr>
              <a:spLocks noChangeShapeType="1"/>
            </p:cNvSpPr>
            <p:nvPr/>
          </p:nvSpPr>
          <p:spPr bwMode="auto">
            <a:xfrm>
              <a:off x="749813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 name="Line 45"/>
            <p:cNvSpPr>
              <a:spLocks noChangeShapeType="1"/>
            </p:cNvSpPr>
            <p:nvPr/>
          </p:nvSpPr>
          <p:spPr bwMode="auto">
            <a:xfrm>
              <a:off x="765371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 name="Line 46"/>
            <p:cNvSpPr>
              <a:spLocks noChangeShapeType="1"/>
            </p:cNvSpPr>
            <p:nvPr/>
          </p:nvSpPr>
          <p:spPr bwMode="auto">
            <a:xfrm>
              <a:off x="780928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 name="Line 47"/>
            <p:cNvSpPr>
              <a:spLocks noChangeShapeType="1"/>
            </p:cNvSpPr>
            <p:nvPr/>
          </p:nvSpPr>
          <p:spPr bwMode="auto">
            <a:xfrm>
              <a:off x="796486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 name="Line 48"/>
            <p:cNvSpPr>
              <a:spLocks noChangeShapeType="1"/>
            </p:cNvSpPr>
            <p:nvPr/>
          </p:nvSpPr>
          <p:spPr bwMode="auto">
            <a:xfrm>
              <a:off x="812043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 name="Line 49"/>
            <p:cNvSpPr>
              <a:spLocks noChangeShapeType="1"/>
            </p:cNvSpPr>
            <p:nvPr/>
          </p:nvSpPr>
          <p:spPr bwMode="auto">
            <a:xfrm>
              <a:off x="827601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 name="Line 50"/>
            <p:cNvSpPr>
              <a:spLocks noChangeShapeType="1"/>
            </p:cNvSpPr>
            <p:nvPr/>
          </p:nvSpPr>
          <p:spPr bwMode="auto">
            <a:xfrm>
              <a:off x="8431589"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 name="Line 51"/>
            <p:cNvSpPr>
              <a:spLocks noChangeShapeType="1"/>
            </p:cNvSpPr>
            <p:nvPr/>
          </p:nvSpPr>
          <p:spPr bwMode="auto">
            <a:xfrm>
              <a:off x="8587164" y="41482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 name="Rectangle 52"/>
            <p:cNvSpPr>
              <a:spLocks noChangeArrowheads="1"/>
            </p:cNvSpPr>
            <p:nvPr/>
          </p:nvSpPr>
          <p:spPr bwMode="auto">
            <a:xfrm>
              <a:off x="1352927" y="4224406"/>
              <a:ext cx="466725"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 name="Rectangle 53"/>
            <p:cNvSpPr>
              <a:spLocks noChangeArrowheads="1"/>
            </p:cNvSpPr>
            <p:nvPr/>
          </p:nvSpPr>
          <p:spPr bwMode="auto">
            <a:xfrm>
              <a:off x="1975227" y="4224406"/>
              <a:ext cx="466725"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Rectangle 54"/>
            <p:cNvSpPr>
              <a:spLocks noChangeArrowheads="1"/>
            </p:cNvSpPr>
            <p:nvPr/>
          </p:nvSpPr>
          <p:spPr bwMode="auto">
            <a:xfrm>
              <a:off x="2597527" y="4224406"/>
              <a:ext cx="466725"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55"/>
            <p:cNvSpPr>
              <a:spLocks noChangeArrowheads="1"/>
            </p:cNvSpPr>
            <p:nvPr/>
          </p:nvSpPr>
          <p:spPr bwMode="auto">
            <a:xfrm>
              <a:off x="3219827" y="4224406"/>
              <a:ext cx="466725"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 name="Rectangle 56"/>
            <p:cNvSpPr>
              <a:spLocks noChangeArrowheads="1"/>
            </p:cNvSpPr>
            <p:nvPr/>
          </p:nvSpPr>
          <p:spPr bwMode="auto">
            <a:xfrm>
              <a:off x="3842127" y="4224406"/>
              <a:ext cx="466725"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 name="Rectangle 57"/>
            <p:cNvSpPr>
              <a:spLocks noChangeArrowheads="1"/>
            </p:cNvSpPr>
            <p:nvPr/>
          </p:nvSpPr>
          <p:spPr bwMode="auto">
            <a:xfrm>
              <a:off x="4464427" y="4224406"/>
              <a:ext cx="466725"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 name="Rectangle 58"/>
            <p:cNvSpPr>
              <a:spLocks noChangeArrowheads="1"/>
            </p:cNvSpPr>
            <p:nvPr/>
          </p:nvSpPr>
          <p:spPr bwMode="auto">
            <a:xfrm>
              <a:off x="5172452" y="4224406"/>
              <a:ext cx="381000" cy="304800"/>
            </a:xfrm>
            <a:prstGeom prst="rect">
              <a:avLst/>
            </a:prstGeom>
            <a:solidFill>
              <a:srgbClr val="FF66FF"/>
            </a:solidFill>
            <a:ln>
              <a:noFill/>
            </a:ln>
            <a:effectLst/>
          </p:spPr>
          <p:txBody>
            <a:bodyPr wrap="none" anchor="ctr"/>
            <a:lstStyle/>
            <a:p>
              <a:endParaRPr lang="zh-CN" altLang="en-US"/>
            </a:p>
          </p:txBody>
        </p:sp>
        <p:sp>
          <p:nvSpPr>
            <p:cNvPr id="202" name="Rectangle 59"/>
            <p:cNvSpPr>
              <a:spLocks noChangeArrowheads="1"/>
            </p:cNvSpPr>
            <p:nvPr/>
          </p:nvSpPr>
          <p:spPr bwMode="auto">
            <a:xfrm>
              <a:off x="5709027" y="4224406"/>
              <a:ext cx="466725" cy="304800"/>
            </a:xfrm>
            <a:prstGeom prst="rect">
              <a:avLst/>
            </a:prstGeom>
            <a:solidFill>
              <a:srgbClr val="FF66FF"/>
            </a:solidFill>
            <a:ln>
              <a:noFill/>
            </a:ln>
            <a:effectLst/>
          </p:spPr>
          <p:txBody>
            <a:bodyPr wrap="none" anchor="ctr"/>
            <a:lstStyle/>
            <a:p>
              <a:endParaRPr lang="zh-CN" altLang="en-US"/>
            </a:p>
          </p:txBody>
        </p:sp>
        <p:sp>
          <p:nvSpPr>
            <p:cNvPr id="203" name="Rectangle 60"/>
            <p:cNvSpPr>
              <a:spLocks noChangeArrowheads="1"/>
            </p:cNvSpPr>
            <p:nvPr/>
          </p:nvSpPr>
          <p:spPr bwMode="auto">
            <a:xfrm>
              <a:off x="6331327" y="4224406"/>
              <a:ext cx="466725" cy="304800"/>
            </a:xfrm>
            <a:prstGeom prst="rect">
              <a:avLst/>
            </a:prstGeom>
            <a:solidFill>
              <a:srgbClr val="FF66FF"/>
            </a:solidFill>
            <a:ln>
              <a:noFill/>
            </a:ln>
            <a:effectLst/>
          </p:spPr>
          <p:txBody>
            <a:bodyPr wrap="none" anchor="ctr"/>
            <a:lstStyle/>
            <a:p>
              <a:endParaRPr lang="zh-CN" altLang="en-US"/>
            </a:p>
          </p:txBody>
        </p:sp>
        <p:sp>
          <p:nvSpPr>
            <p:cNvPr id="204" name="Rectangle 61"/>
            <p:cNvSpPr>
              <a:spLocks noChangeArrowheads="1"/>
            </p:cNvSpPr>
            <p:nvPr/>
          </p:nvSpPr>
          <p:spPr bwMode="auto">
            <a:xfrm>
              <a:off x="6953627" y="4224406"/>
              <a:ext cx="466725" cy="304800"/>
            </a:xfrm>
            <a:prstGeom prst="rect">
              <a:avLst/>
            </a:prstGeom>
            <a:solidFill>
              <a:srgbClr val="FF66FF"/>
            </a:solidFill>
            <a:ln>
              <a:noFill/>
            </a:ln>
            <a:effectLst/>
          </p:spPr>
          <p:txBody>
            <a:bodyPr wrap="none" anchor="ctr"/>
            <a:lstStyle/>
            <a:p>
              <a:endParaRPr lang="zh-CN" altLang="en-US"/>
            </a:p>
          </p:txBody>
        </p:sp>
        <p:sp>
          <p:nvSpPr>
            <p:cNvPr id="205" name="Rectangle 62"/>
            <p:cNvSpPr>
              <a:spLocks noChangeArrowheads="1"/>
            </p:cNvSpPr>
            <p:nvPr/>
          </p:nvSpPr>
          <p:spPr bwMode="auto">
            <a:xfrm>
              <a:off x="7575927" y="4224406"/>
              <a:ext cx="466725" cy="304800"/>
            </a:xfrm>
            <a:prstGeom prst="rect">
              <a:avLst/>
            </a:prstGeom>
            <a:solidFill>
              <a:srgbClr val="FF66FF"/>
            </a:solidFill>
            <a:ln>
              <a:noFill/>
            </a:ln>
            <a:effectLst/>
          </p:spPr>
          <p:txBody>
            <a:bodyPr wrap="none" anchor="ctr"/>
            <a:lstStyle/>
            <a:p>
              <a:endParaRPr lang="zh-CN" altLang="en-US"/>
            </a:p>
          </p:txBody>
        </p:sp>
        <p:sp>
          <p:nvSpPr>
            <p:cNvPr id="206" name="Rectangle 63"/>
            <p:cNvSpPr>
              <a:spLocks noChangeArrowheads="1"/>
            </p:cNvSpPr>
            <p:nvPr/>
          </p:nvSpPr>
          <p:spPr bwMode="auto">
            <a:xfrm>
              <a:off x="8198227" y="4224406"/>
              <a:ext cx="466725" cy="304800"/>
            </a:xfrm>
            <a:prstGeom prst="rect">
              <a:avLst/>
            </a:prstGeom>
            <a:solidFill>
              <a:srgbClr val="FF66FF"/>
            </a:solidFill>
            <a:ln>
              <a:noFill/>
            </a:ln>
            <a:effectLst/>
          </p:spPr>
          <p:txBody>
            <a:bodyPr wrap="none" anchor="ctr"/>
            <a:lstStyle/>
            <a:p>
              <a:endParaRPr lang="zh-CN" altLang="en-US"/>
            </a:p>
          </p:txBody>
        </p:sp>
        <p:sp>
          <p:nvSpPr>
            <p:cNvPr id="207" name="Rectangle 64"/>
            <p:cNvSpPr>
              <a:spLocks noChangeArrowheads="1"/>
            </p:cNvSpPr>
            <p:nvPr/>
          </p:nvSpPr>
          <p:spPr bwMode="auto">
            <a:xfrm>
              <a:off x="1819652" y="4262506"/>
              <a:ext cx="155575"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 name="Rectangle 65"/>
            <p:cNvSpPr>
              <a:spLocks noChangeArrowheads="1"/>
            </p:cNvSpPr>
            <p:nvPr/>
          </p:nvSpPr>
          <p:spPr bwMode="auto">
            <a:xfrm>
              <a:off x="3064252" y="4262506"/>
              <a:ext cx="155575"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 name="Rectangle 66"/>
            <p:cNvSpPr>
              <a:spLocks noChangeArrowheads="1"/>
            </p:cNvSpPr>
            <p:nvPr/>
          </p:nvSpPr>
          <p:spPr bwMode="auto">
            <a:xfrm>
              <a:off x="4321552" y="4262506"/>
              <a:ext cx="155575"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 name="Rectangle 67"/>
            <p:cNvSpPr>
              <a:spLocks noChangeArrowheads="1"/>
            </p:cNvSpPr>
            <p:nvPr/>
          </p:nvSpPr>
          <p:spPr bwMode="auto">
            <a:xfrm>
              <a:off x="5540752" y="4262506"/>
              <a:ext cx="155575" cy="228600"/>
            </a:xfrm>
            <a:prstGeom prst="rect">
              <a:avLst/>
            </a:prstGeom>
            <a:solidFill>
              <a:srgbClr val="FF66FF"/>
            </a:solidFill>
            <a:ln>
              <a:noFill/>
            </a:ln>
            <a:effectLst/>
          </p:spPr>
          <p:txBody>
            <a:bodyPr wrap="none" anchor="ctr"/>
            <a:lstStyle/>
            <a:p>
              <a:endParaRPr lang="zh-CN" altLang="en-US"/>
            </a:p>
          </p:txBody>
        </p:sp>
        <p:sp>
          <p:nvSpPr>
            <p:cNvPr id="211" name="Rectangle 68"/>
            <p:cNvSpPr>
              <a:spLocks noChangeArrowheads="1"/>
            </p:cNvSpPr>
            <p:nvPr/>
          </p:nvSpPr>
          <p:spPr bwMode="auto">
            <a:xfrm>
              <a:off x="6759952" y="4262506"/>
              <a:ext cx="155575" cy="228600"/>
            </a:xfrm>
            <a:prstGeom prst="rect">
              <a:avLst/>
            </a:prstGeom>
            <a:solidFill>
              <a:srgbClr val="FF66FF"/>
            </a:solidFill>
            <a:ln>
              <a:noFill/>
            </a:ln>
            <a:effectLst/>
          </p:spPr>
          <p:txBody>
            <a:bodyPr wrap="none" anchor="ctr"/>
            <a:lstStyle/>
            <a:p>
              <a:endParaRPr lang="zh-CN" altLang="en-US"/>
            </a:p>
          </p:txBody>
        </p:sp>
        <p:sp>
          <p:nvSpPr>
            <p:cNvPr id="212" name="Rectangle 69"/>
            <p:cNvSpPr>
              <a:spLocks noChangeArrowheads="1"/>
            </p:cNvSpPr>
            <p:nvPr/>
          </p:nvSpPr>
          <p:spPr bwMode="auto">
            <a:xfrm>
              <a:off x="8082339" y="4262506"/>
              <a:ext cx="155575" cy="228600"/>
            </a:xfrm>
            <a:prstGeom prst="rect">
              <a:avLst/>
            </a:prstGeom>
            <a:solidFill>
              <a:srgbClr val="FF66FF"/>
            </a:solidFill>
            <a:ln>
              <a:noFill/>
            </a:ln>
            <a:effectLst/>
          </p:spPr>
          <p:txBody>
            <a:bodyPr wrap="none" anchor="ctr"/>
            <a:lstStyle/>
            <a:p>
              <a:endParaRPr lang="zh-CN" altLang="en-US"/>
            </a:p>
          </p:txBody>
        </p:sp>
        <p:sp>
          <p:nvSpPr>
            <p:cNvPr id="213" name="Rectangle 70"/>
            <p:cNvSpPr>
              <a:spLocks noChangeArrowheads="1"/>
            </p:cNvSpPr>
            <p:nvPr/>
          </p:nvSpPr>
          <p:spPr bwMode="auto">
            <a:xfrm>
              <a:off x="3764339" y="2852806"/>
              <a:ext cx="49657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 name="Line 71"/>
            <p:cNvSpPr>
              <a:spLocks noChangeShapeType="1"/>
            </p:cNvSpPr>
            <p:nvPr/>
          </p:nvSpPr>
          <p:spPr bwMode="auto">
            <a:xfrm>
              <a:off x="3919914"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 name="Line 72"/>
            <p:cNvSpPr>
              <a:spLocks noChangeShapeType="1"/>
            </p:cNvSpPr>
            <p:nvPr/>
          </p:nvSpPr>
          <p:spPr bwMode="auto">
            <a:xfrm>
              <a:off x="4075489"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 name="Line 73"/>
            <p:cNvSpPr>
              <a:spLocks noChangeShapeType="1"/>
            </p:cNvSpPr>
            <p:nvPr/>
          </p:nvSpPr>
          <p:spPr bwMode="auto">
            <a:xfrm>
              <a:off x="4229477"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 name="Line 74"/>
            <p:cNvSpPr>
              <a:spLocks noChangeShapeType="1"/>
            </p:cNvSpPr>
            <p:nvPr/>
          </p:nvSpPr>
          <p:spPr bwMode="auto">
            <a:xfrm>
              <a:off x="4385052"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 name="Line 75"/>
            <p:cNvSpPr>
              <a:spLocks noChangeShapeType="1"/>
            </p:cNvSpPr>
            <p:nvPr/>
          </p:nvSpPr>
          <p:spPr bwMode="auto">
            <a:xfrm>
              <a:off x="4540627"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 name="Line 76"/>
            <p:cNvSpPr>
              <a:spLocks noChangeShapeType="1"/>
            </p:cNvSpPr>
            <p:nvPr/>
          </p:nvSpPr>
          <p:spPr bwMode="auto">
            <a:xfrm>
              <a:off x="4696202"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 name="Line 77"/>
            <p:cNvSpPr>
              <a:spLocks noChangeShapeType="1"/>
            </p:cNvSpPr>
            <p:nvPr/>
          </p:nvSpPr>
          <p:spPr bwMode="auto">
            <a:xfrm>
              <a:off x="4850189"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 name="Line 78"/>
            <p:cNvSpPr>
              <a:spLocks noChangeShapeType="1"/>
            </p:cNvSpPr>
            <p:nvPr/>
          </p:nvSpPr>
          <p:spPr bwMode="auto">
            <a:xfrm>
              <a:off x="5005764"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 name="Line 79"/>
            <p:cNvSpPr>
              <a:spLocks noChangeShapeType="1"/>
            </p:cNvSpPr>
            <p:nvPr/>
          </p:nvSpPr>
          <p:spPr bwMode="auto">
            <a:xfrm>
              <a:off x="5161339"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 name="Rectangle 80"/>
            <p:cNvSpPr>
              <a:spLocks noChangeArrowheads="1"/>
            </p:cNvSpPr>
            <p:nvPr/>
          </p:nvSpPr>
          <p:spPr bwMode="auto">
            <a:xfrm>
              <a:off x="5161339" y="2871856"/>
              <a:ext cx="3562350" cy="428625"/>
            </a:xfrm>
            <a:prstGeom prst="rect">
              <a:avLst/>
            </a:prstGeom>
            <a:solidFill>
              <a:srgbClr val="FF66FF"/>
            </a:solidFill>
            <a:ln>
              <a:noFill/>
            </a:ln>
            <a:effectLst/>
          </p:spPr>
          <p:txBody>
            <a:bodyPr wrap="none" anchor="ctr"/>
            <a:lstStyle/>
            <a:p>
              <a:endParaRPr lang="zh-CN" altLang="en-US"/>
            </a:p>
          </p:txBody>
        </p:sp>
        <p:sp>
          <p:nvSpPr>
            <p:cNvPr id="224" name="Line 81"/>
            <p:cNvSpPr>
              <a:spLocks noChangeShapeType="1"/>
            </p:cNvSpPr>
            <p:nvPr/>
          </p:nvSpPr>
          <p:spPr bwMode="auto">
            <a:xfrm>
              <a:off x="5316914"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 name="Line 82"/>
            <p:cNvSpPr>
              <a:spLocks noChangeShapeType="1"/>
            </p:cNvSpPr>
            <p:nvPr/>
          </p:nvSpPr>
          <p:spPr bwMode="auto">
            <a:xfrm>
              <a:off x="5470902"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 name="Line 83"/>
            <p:cNvSpPr>
              <a:spLocks noChangeShapeType="1"/>
            </p:cNvSpPr>
            <p:nvPr/>
          </p:nvSpPr>
          <p:spPr bwMode="auto">
            <a:xfrm>
              <a:off x="5626477"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 name="Line 84"/>
            <p:cNvSpPr>
              <a:spLocks noChangeShapeType="1"/>
            </p:cNvSpPr>
            <p:nvPr/>
          </p:nvSpPr>
          <p:spPr bwMode="auto">
            <a:xfrm>
              <a:off x="5782052"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 name="Line 85"/>
            <p:cNvSpPr>
              <a:spLocks noChangeShapeType="1"/>
            </p:cNvSpPr>
            <p:nvPr/>
          </p:nvSpPr>
          <p:spPr bwMode="auto">
            <a:xfrm>
              <a:off x="5937627"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9" name="Line 86"/>
            <p:cNvSpPr>
              <a:spLocks noChangeShapeType="1"/>
            </p:cNvSpPr>
            <p:nvPr/>
          </p:nvSpPr>
          <p:spPr bwMode="auto">
            <a:xfrm>
              <a:off x="6091614"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 name="Line 87"/>
            <p:cNvSpPr>
              <a:spLocks noChangeShapeType="1"/>
            </p:cNvSpPr>
            <p:nvPr/>
          </p:nvSpPr>
          <p:spPr bwMode="auto">
            <a:xfrm>
              <a:off x="6247189"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 name="Line 88"/>
            <p:cNvSpPr>
              <a:spLocks noChangeShapeType="1"/>
            </p:cNvSpPr>
            <p:nvPr/>
          </p:nvSpPr>
          <p:spPr bwMode="auto">
            <a:xfrm>
              <a:off x="6402764"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 name="Line 89"/>
            <p:cNvSpPr>
              <a:spLocks noChangeShapeType="1"/>
            </p:cNvSpPr>
            <p:nvPr/>
          </p:nvSpPr>
          <p:spPr bwMode="auto">
            <a:xfrm>
              <a:off x="6558339"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 name="Line 90"/>
            <p:cNvSpPr>
              <a:spLocks noChangeShapeType="1"/>
            </p:cNvSpPr>
            <p:nvPr/>
          </p:nvSpPr>
          <p:spPr bwMode="auto">
            <a:xfrm>
              <a:off x="6712327"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 name="Line 91"/>
            <p:cNvSpPr>
              <a:spLocks noChangeShapeType="1"/>
            </p:cNvSpPr>
            <p:nvPr/>
          </p:nvSpPr>
          <p:spPr bwMode="auto">
            <a:xfrm>
              <a:off x="6867902"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 name="Line 92"/>
            <p:cNvSpPr>
              <a:spLocks noChangeShapeType="1"/>
            </p:cNvSpPr>
            <p:nvPr/>
          </p:nvSpPr>
          <p:spPr bwMode="auto">
            <a:xfrm>
              <a:off x="7023477"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 name="Line 93"/>
            <p:cNvSpPr>
              <a:spLocks noChangeShapeType="1"/>
            </p:cNvSpPr>
            <p:nvPr/>
          </p:nvSpPr>
          <p:spPr bwMode="auto">
            <a:xfrm>
              <a:off x="7179052"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 name="Line 94"/>
            <p:cNvSpPr>
              <a:spLocks noChangeShapeType="1"/>
            </p:cNvSpPr>
            <p:nvPr/>
          </p:nvSpPr>
          <p:spPr bwMode="auto">
            <a:xfrm>
              <a:off x="7333039"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Line 95"/>
            <p:cNvSpPr>
              <a:spLocks noChangeShapeType="1"/>
            </p:cNvSpPr>
            <p:nvPr/>
          </p:nvSpPr>
          <p:spPr bwMode="auto">
            <a:xfrm>
              <a:off x="7488614"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 name="Line 96"/>
            <p:cNvSpPr>
              <a:spLocks noChangeShapeType="1"/>
            </p:cNvSpPr>
            <p:nvPr/>
          </p:nvSpPr>
          <p:spPr bwMode="auto">
            <a:xfrm>
              <a:off x="7644189"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 name="Line 97"/>
            <p:cNvSpPr>
              <a:spLocks noChangeShapeType="1"/>
            </p:cNvSpPr>
            <p:nvPr/>
          </p:nvSpPr>
          <p:spPr bwMode="auto">
            <a:xfrm>
              <a:off x="7799764"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1" name="Line 98"/>
            <p:cNvSpPr>
              <a:spLocks noChangeShapeType="1"/>
            </p:cNvSpPr>
            <p:nvPr/>
          </p:nvSpPr>
          <p:spPr bwMode="auto">
            <a:xfrm>
              <a:off x="7953752"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 name="Line 99"/>
            <p:cNvSpPr>
              <a:spLocks noChangeShapeType="1"/>
            </p:cNvSpPr>
            <p:nvPr/>
          </p:nvSpPr>
          <p:spPr bwMode="auto">
            <a:xfrm>
              <a:off x="8109327"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 name="Line 100"/>
            <p:cNvSpPr>
              <a:spLocks noChangeShapeType="1"/>
            </p:cNvSpPr>
            <p:nvPr/>
          </p:nvSpPr>
          <p:spPr bwMode="auto">
            <a:xfrm>
              <a:off x="8264902"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 name="Line 101"/>
            <p:cNvSpPr>
              <a:spLocks noChangeShapeType="1"/>
            </p:cNvSpPr>
            <p:nvPr/>
          </p:nvSpPr>
          <p:spPr bwMode="auto">
            <a:xfrm>
              <a:off x="8420477"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 name="Line 102"/>
            <p:cNvSpPr>
              <a:spLocks noChangeShapeType="1"/>
            </p:cNvSpPr>
            <p:nvPr/>
          </p:nvSpPr>
          <p:spPr bwMode="auto">
            <a:xfrm>
              <a:off x="8574464" y="285280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 name="Rectangle 103"/>
            <p:cNvSpPr>
              <a:spLocks noChangeArrowheads="1"/>
            </p:cNvSpPr>
            <p:nvPr/>
          </p:nvSpPr>
          <p:spPr bwMode="auto">
            <a:xfrm>
              <a:off x="3842127" y="2929006"/>
              <a:ext cx="465137"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 name="Rectangle 104"/>
            <p:cNvSpPr>
              <a:spLocks noChangeArrowheads="1"/>
            </p:cNvSpPr>
            <p:nvPr/>
          </p:nvSpPr>
          <p:spPr bwMode="auto">
            <a:xfrm>
              <a:off x="5159752" y="2929006"/>
              <a:ext cx="388937" cy="304800"/>
            </a:xfrm>
            <a:prstGeom prst="rect">
              <a:avLst/>
            </a:prstGeom>
            <a:solidFill>
              <a:srgbClr val="FF66FF"/>
            </a:solidFill>
            <a:ln>
              <a:noFill/>
            </a:ln>
            <a:effectLst/>
          </p:spPr>
          <p:txBody>
            <a:bodyPr wrap="none" anchor="ctr"/>
            <a:lstStyle/>
            <a:p>
              <a:endParaRPr lang="zh-CN" altLang="en-US"/>
            </a:p>
          </p:txBody>
        </p:sp>
        <p:sp>
          <p:nvSpPr>
            <p:cNvPr id="248" name="Rectangle 105"/>
            <p:cNvSpPr>
              <a:spLocks noChangeArrowheads="1"/>
            </p:cNvSpPr>
            <p:nvPr/>
          </p:nvSpPr>
          <p:spPr bwMode="auto">
            <a:xfrm>
              <a:off x="4462839" y="2929006"/>
              <a:ext cx="465138"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 name="Rectangle 106"/>
            <p:cNvSpPr>
              <a:spLocks noChangeArrowheads="1"/>
            </p:cNvSpPr>
            <p:nvPr/>
          </p:nvSpPr>
          <p:spPr bwMode="auto">
            <a:xfrm>
              <a:off x="5704264" y="2929006"/>
              <a:ext cx="465138" cy="304800"/>
            </a:xfrm>
            <a:prstGeom prst="rect">
              <a:avLst/>
            </a:prstGeom>
            <a:solidFill>
              <a:srgbClr val="FF66FF"/>
            </a:solidFill>
            <a:ln>
              <a:noFill/>
            </a:ln>
            <a:effectLst/>
          </p:spPr>
          <p:txBody>
            <a:bodyPr wrap="none" anchor="ctr"/>
            <a:lstStyle/>
            <a:p>
              <a:endParaRPr lang="zh-CN" altLang="en-US"/>
            </a:p>
          </p:txBody>
        </p:sp>
        <p:sp>
          <p:nvSpPr>
            <p:cNvPr id="250" name="Rectangle 107"/>
            <p:cNvSpPr>
              <a:spLocks noChangeArrowheads="1"/>
            </p:cNvSpPr>
            <p:nvPr/>
          </p:nvSpPr>
          <p:spPr bwMode="auto">
            <a:xfrm>
              <a:off x="6324977" y="2929006"/>
              <a:ext cx="465137" cy="304800"/>
            </a:xfrm>
            <a:prstGeom prst="rect">
              <a:avLst/>
            </a:prstGeom>
            <a:solidFill>
              <a:srgbClr val="FF66FF"/>
            </a:solidFill>
            <a:ln>
              <a:noFill/>
            </a:ln>
            <a:effectLst/>
          </p:spPr>
          <p:txBody>
            <a:bodyPr wrap="none" anchor="ctr"/>
            <a:lstStyle/>
            <a:p>
              <a:endParaRPr lang="zh-CN" altLang="en-US"/>
            </a:p>
          </p:txBody>
        </p:sp>
        <p:sp>
          <p:nvSpPr>
            <p:cNvPr id="251" name="Rectangle 108"/>
            <p:cNvSpPr>
              <a:spLocks noChangeArrowheads="1"/>
            </p:cNvSpPr>
            <p:nvPr/>
          </p:nvSpPr>
          <p:spPr bwMode="auto">
            <a:xfrm>
              <a:off x="6945689" y="2929006"/>
              <a:ext cx="465138" cy="304800"/>
            </a:xfrm>
            <a:prstGeom prst="rect">
              <a:avLst/>
            </a:prstGeom>
            <a:solidFill>
              <a:srgbClr val="FF66FF"/>
            </a:solidFill>
            <a:ln>
              <a:noFill/>
            </a:ln>
            <a:effectLst/>
          </p:spPr>
          <p:txBody>
            <a:bodyPr wrap="none" anchor="ctr"/>
            <a:lstStyle/>
            <a:p>
              <a:endParaRPr lang="zh-CN" altLang="en-US"/>
            </a:p>
          </p:txBody>
        </p:sp>
        <p:sp>
          <p:nvSpPr>
            <p:cNvPr id="252" name="Rectangle 109"/>
            <p:cNvSpPr>
              <a:spLocks noChangeArrowheads="1"/>
            </p:cNvSpPr>
            <p:nvPr/>
          </p:nvSpPr>
          <p:spPr bwMode="auto">
            <a:xfrm>
              <a:off x="7566402" y="2929006"/>
              <a:ext cx="465137" cy="304800"/>
            </a:xfrm>
            <a:prstGeom prst="rect">
              <a:avLst/>
            </a:prstGeom>
            <a:solidFill>
              <a:srgbClr val="FF66FF"/>
            </a:solidFill>
            <a:ln>
              <a:noFill/>
            </a:ln>
            <a:effectLst/>
          </p:spPr>
          <p:txBody>
            <a:bodyPr wrap="none" anchor="ctr"/>
            <a:lstStyle/>
            <a:p>
              <a:endParaRPr lang="zh-CN" altLang="en-US"/>
            </a:p>
          </p:txBody>
        </p:sp>
        <p:sp>
          <p:nvSpPr>
            <p:cNvPr id="253" name="Rectangle 110"/>
            <p:cNvSpPr>
              <a:spLocks noChangeArrowheads="1"/>
            </p:cNvSpPr>
            <p:nvPr/>
          </p:nvSpPr>
          <p:spPr bwMode="auto">
            <a:xfrm>
              <a:off x="8187114" y="2929006"/>
              <a:ext cx="465138" cy="304800"/>
            </a:xfrm>
            <a:prstGeom prst="rect">
              <a:avLst/>
            </a:prstGeom>
            <a:solidFill>
              <a:srgbClr val="FF66FF"/>
            </a:solidFill>
            <a:ln>
              <a:noFill/>
            </a:ln>
            <a:effectLst/>
          </p:spPr>
          <p:txBody>
            <a:bodyPr wrap="none" anchor="ctr"/>
            <a:lstStyle/>
            <a:p>
              <a:endParaRPr lang="zh-CN" altLang="en-US"/>
            </a:p>
          </p:txBody>
        </p:sp>
        <p:sp>
          <p:nvSpPr>
            <p:cNvPr id="254" name="Rectangle 111"/>
            <p:cNvSpPr>
              <a:spLocks noChangeArrowheads="1"/>
            </p:cNvSpPr>
            <p:nvPr/>
          </p:nvSpPr>
          <p:spPr bwMode="auto">
            <a:xfrm>
              <a:off x="4319964" y="2967106"/>
              <a:ext cx="155575"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5" name="Rectangle 112"/>
            <p:cNvSpPr>
              <a:spLocks noChangeArrowheads="1"/>
            </p:cNvSpPr>
            <p:nvPr/>
          </p:nvSpPr>
          <p:spPr bwMode="auto">
            <a:xfrm>
              <a:off x="5535989" y="2967106"/>
              <a:ext cx="155575" cy="228600"/>
            </a:xfrm>
            <a:prstGeom prst="rect">
              <a:avLst/>
            </a:prstGeom>
            <a:solidFill>
              <a:srgbClr val="FF66FF"/>
            </a:solidFill>
            <a:ln>
              <a:noFill/>
            </a:ln>
            <a:effectLst/>
          </p:spPr>
          <p:txBody>
            <a:bodyPr wrap="none" anchor="ctr"/>
            <a:lstStyle/>
            <a:p>
              <a:endParaRPr lang="zh-CN" altLang="en-US"/>
            </a:p>
          </p:txBody>
        </p:sp>
        <p:sp>
          <p:nvSpPr>
            <p:cNvPr id="256" name="Rectangle 113"/>
            <p:cNvSpPr>
              <a:spLocks noChangeArrowheads="1"/>
            </p:cNvSpPr>
            <p:nvPr/>
          </p:nvSpPr>
          <p:spPr bwMode="auto">
            <a:xfrm>
              <a:off x="6752014" y="2967106"/>
              <a:ext cx="153988" cy="228600"/>
            </a:xfrm>
            <a:prstGeom prst="rect">
              <a:avLst/>
            </a:prstGeom>
            <a:solidFill>
              <a:srgbClr val="FF66FF"/>
            </a:solidFill>
            <a:ln>
              <a:noFill/>
            </a:ln>
            <a:effectLst/>
          </p:spPr>
          <p:txBody>
            <a:bodyPr wrap="none" anchor="ctr"/>
            <a:lstStyle/>
            <a:p>
              <a:endParaRPr lang="zh-CN" altLang="en-US"/>
            </a:p>
          </p:txBody>
        </p:sp>
        <p:sp>
          <p:nvSpPr>
            <p:cNvPr id="257" name="Rectangle 114"/>
            <p:cNvSpPr>
              <a:spLocks noChangeArrowheads="1"/>
            </p:cNvSpPr>
            <p:nvPr/>
          </p:nvSpPr>
          <p:spPr bwMode="auto">
            <a:xfrm>
              <a:off x="8071227" y="2967106"/>
              <a:ext cx="153987" cy="228600"/>
            </a:xfrm>
            <a:prstGeom prst="rect">
              <a:avLst/>
            </a:prstGeom>
            <a:solidFill>
              <a:srgbClr val="FF66FF"/>
            </a:solidFill>
            <a:ln>
              <a:noFill/>
            </a:ln>
            <a:effectLst/>
          </p:spPr>
          <p:txBody>
            <a:bodyPr wrap="none" anchor="ctr"/>
            <a:lstStyle/>
            <a:p>
              <a:endParaRPr lang="zh-CN" altLang="en-US"/>
            </a:p>
          </p:txBody>
        </p:sp>
        <p:sp>
          <p:nvSpPr>
            <p:cNvPr id="258" name="Text Box 115"/>
            <p:cNvSpPr txBox="1">
              <a:spLocks noChangeArrowheads="1"/>
            </p:cNvSpPr>
            <p:nvPr/>
          </p:nvSpPr>
          <p:spPr bwMode="auto">
            <a:xfrm>
              <a:off x="2443539" y="4192656"/>
              <a:ext cx="1403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Courier New" pitchFamily="49" charset="0"/>
                </a:rPr>
                <a:t>00000000</a:t>
              </a:r>
            </a:p>
          </p:txBody>
        </p:sp>
        <p:sp>
          <p:nvSpPr>
            <p:cNvPr id="259" name="Text Box 116"/>
            <p:cNvSpPr txBox="1">
              <a:spLocks noChangeArrowheads="1"/>
            </p:cNvSpPr>
            <p:nvPr/>
          </p:nvSpPr>
          <p:spPr bwMode="auto">
            <a:xfrm>
              <a:off x="1198939" y="4192656"/>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dirty="0">
                  <a:solidFill>
                    <a:srgbClr val="333399"/>
                  </a:solidFill>
                  <a:latin typeface="Courier New" pitchFamily="49" charset="0"/>
                </a:rPr>
                <a:t>0000000</a:t>
              </a:r>
              <a:r>
                <a:rPr kumimoji="1" lang="en-US" altLang="zh-CN" sz="2000" b="1" dirty="0">
                  <a:solidFill>
                    <a:srgbClr val="C00000"/>
                  </a:solidFill>
                  <a:latin typeface="Courier New" pitchFamily="49" charset="0"/>
                </a:rPr>
                <a:t>1</a:t>
              </a:r>
            </a:p>
          </p:txBody>
        </p:sp>
        <p:sp>
          <p:nvSpPr>
            <p:cNvPr id="260" name="Text Box 117"/>
            <p:cNvSpPr txBox="1">
              <a:spLocks noChangeArrowheads="1"/>
            </p:cNvSpPr>
            <p:nvPr/>
          </p:nvSpPr>
          <p:spPr bwMode="auto">
            <a:xfrm>
              <a:off x="3688139" y="4192656"/>
              <a:ext cx="1403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Courier New" pitchFamily="49" charset="0"/>
                </a:rPr>
                <a:t>01011110</a:t>
              </a:r>
            </a:p>
          </p:txBody>
        </p:sp>
        <p:sp>
          <p:nvSpPr>
            <p:cNvPr id="261" name="Text Box 118"/>
            <p:cNvSpPr txBox="1">
              <a:spLocks noChangeArrowheads="1"/>
            </p:cNvSpPr>
            <p:nvPr/>
          </p:nvSpPr>
          <p:spPr bwMode="auto">
            <a:xfrm>
              <a:off x="4945439" y="4173606"/>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C00000"/>
                  </a:solidFill>
                  <a:latin typeface="Times New Roman" pitchFamily="18" charset="0"/>
                </a:rPr>
                <a:t>0</a:t>
              </a:r>
            </a:p>
          </p:txBody>
        </p:sp>
        <p:sp>
          <p:nvSpPr>
            <p:cNvPr id="262" name="Text Box 119"/>
            <p:cNvSpPr txBox="1">
              <a:spLocks noChangeArrowheads="1"/>
            </p:cNvSpPr>
            <p:nvPr/>
          </p:nvSpPr>
          <p:spPr bwMode="auto">
            <a:xfrm>
              <a:off x="3688139" y="2890906"/>
              <a:ext cx="793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333399"/>
                  </a:solidFill>
                  <a:latin typeface="Courier New" pitchFamily="49" charset="0"/>
                </a:rPr>
                <a:t>1110</a:t>
              </a:r>
            </a:p>
          </p:txBody>
        </p:sp>
        <p:sp>
          <p:nvSpPr>
            <p:cNvPr id="263" name="Line 120"/>
            <p:cNvSpPr>
              <a:spLocks noChangeShapeType="1"/>
            </p:cNvSpPr>
            <p:nvPr/>
          </p:nvSpPr>
          <p:spPr bwMode="auto">
            <a:xfrm>
              <a:off x="5161339" y="3386206"/>
              <a:ext cx="0" cy="7620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 name="Line 121"/>
            <p:cNvSpPr>
              <a:spLocks noChangeShapeType="1"/>
            </p:cNvSpPr>
            <p:nvPr/>
          </p:nvSpPr>
          <p:spPr bwMode="auto">
            <a:xfrm>
              <a:off x="8742739" y="3386206"/>
              <a:ext cx="0" cy="7620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5" name="Text Box 122"/>
            <p:cNvSpPr txBox="1">
              <a:spLocks noChangeArrowheads="1"/>
            </p:cNvSpPr>
            <p:nvPr/>
          </p:nvSpPr>
          <p:spPr bwMode="auto">
            <a:xfrm>
              <a:off x="3675439" y="2468631"/>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p>
          </p:txBody>
        </p:sp>
        <p:sp>
          <p:nvSpPr>
            <p:cNvPr id="266" name="Text Box 123"/>
            <p:cNvSpPr txBox="1">
              <a:spLocks noChangeArrowheads="1"/>
            </p:cNvSpPr>
            <p:nvPr/>
          </p:nvSpPr>
          <p:spPr bwMode="auto">
            <a:xfrm>
              <a:off x="4920039" y="2468631"/>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8</a:t>
              </a:r>
            </a:p>
          </p:txBody>
        </p:sp>
        <p:sp>
          <p:nvSpPr>
            <p:cNvPr id="267" name="Text Box 124"/>
            <p:cNvSpPr txBox="1">
              <a:spLocks noChangeArrowheads="1"/>
            </p:cNvSpPr>
            <p:nvPr/>
          </p:nvSpPr>
          <p:spPr bwMode="auto">
            <a:xfrm>
              <a:off x="6151939" y="2468631"/>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16</a:t>
              </a:r>
            </a:p>
          </p:txBody>
        </p:sp>
        <p:sp>
          <p:nvSpPr>
            <p:cNvPr id="268" name="Text Box 125"/>
            <p:cNvSpPr txBox="1">
              <a:spLocks noChangeArrowheads="1"/>
            </p:cNvSpPr>
            <p:nvPr/>
          </p:nvSpPr>
          <p:spPr bwMode="auto">
            <a:xfrm>
              <a:off x="7371139" y="2468631"/>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24</a:t>
              </a:r>
            </a:p>
          </p:txBody>
        </p:sp>
        <p:sp>
          <p:nvSpPr>
            <p:cNvPr id="269" name="Text Box 126"/>
            <p:cNvSpPr txBox="1">
              <a:spLocks noChangeArrowheads="1"/>
            </p:cNvSpPr>
            <p:nvPr/>
          </p:nvSpPr>
          <p:spPr bwMode="auto">
            <a:xfrm>
              <a:off x="8450639" y="2468631"/>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31</a:t>
              </a:r>
            </a:p>
          </p:txBody>
        </p:sp>
        <p:sp>
          <p:nvSpPr>
            <p:cNvPr id="270" name="Text Box 127"/>
            <p:cNvSpPr txBox="1">
              <a:spLocks noChangeArrowheads="1"/>
            </p:cNvSpPr>
            <p:nvPr/>
          </p:nvSpPr>
          <p:spPr bwMode="auto">
            <a:xfrm>
              <a:off x="1926014" y="2843281"/>
              <a:ext cx="18750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D </a:t>
              </a:r>
              <a:r>
                <a:rPr kumimoji="1" lang="zh-CN" altLang="zh-CN" sz="2400" b="1" dirty="0">
                  <a:solidFill>
                    <a:srgbClr val="000099"/>
                  </a:solidFill>
                  <a:latin typeface="+mn-lt"/>
                  <a:ea typeface="黑体" pitchFamily="2" charset="-122"/>
                </a:rPr>
                <a:t>类 </a:t>
              </a:r>
              <a:r>
                <a:rPr kumimoji="1" lang="en-US" altLang="zh-CN" sz="2400" b="1" dirty="0">
                  <a:solidFill>
                    <a:srgbClr val="000099"/>
                  </a:solidFill>
                  <a:latin typeface="+mn-lt"/>
                  <a:ea typeface="黑体" pitchFamily="2" charset="-122"/>
                </a:rPr>
                <a:t>IP </a:t>
              </a:r>
              <a:r>
                <a:rPr kumimoji="1" lang="zh-CN" altLang="zh-CN" sz="2400" b="1" dirty="0">
                  <a:solidFill>
                    <a:srgbClr val="000099"/>
                  </a:solidFill>
                  <a:latin typeface="+mn-lt"/>
                  <a:ea typeface="黑体" pitchFamily="2" charset="-122"/>
                </a:rPr>
                <a:t>地址</a:t>
              </a:r>
              <a:endParaRPr kumimoji="1" lang="zh-CN" altLang="en-US" sz="2400" b="1" dirty="0">
                <a:solidFill>
                  <a:srgbClr val="000099"/>
                </a:solidFill>
                <a:latin typeface="+mn-lt"/>
                <a:ea typeface="黑体" pitchFamily="2" charset="-122"/>
              </a:endParaRPr>
            </a:p>
          </p:txBody>
        </p:sp>
        <p:sp>
          <p:nvSpPr>
            <p:cNvPr id="271" name="Line 128"/>
            <p:cNvSpPr>
              <a:spLocks noChangeShapeType="1"/>
            </p:cNvSpPr>
            <p:nvPr/>
          </p:nvSpPr>
          <p:spPr bwMode="auto">
            <a:xfrm flipV="1">
              <a:off x="4386639" y="2395606"/>
              <a:ext cx="0" cy="3810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 name="Line 129"/>
            <p:cNvSpPr>
              <a:spLocks noChangeShapeType="1"/>
            </p:cNvSpPr>
            <p:nvPr/>
          </p:nvSpPr>
          <p:spPr bwMode="auto">
            <a:xfrm flipV="1">
              <a:off x="5161339" y="2395606"/>
              <a:ext cx="0" cy="9080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 name="Line 130"/>
            <p:cNvSpPr>
              <a:spLocks noChangeShapeType="1"/>
            </p:cNvSpPr>
            <p:nvPr/>
          </p:nvSpPr>
          <p:spPr bwMode="auto">
            <a:xfrm>
              <a:off x="4399339" y="2471806"/>
              <a:ext cx="762000"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 name="Line 131"/>
            <p:cNvSpPr>
              <a:spLocks noChangeShapeType="1"/>
            </p:cNvSpPr>
            <p:nvPr/>
          </p:nvSpPr>
          <p:spPr bwMode="auto">
            <a:xfrm>
              <a:off x="5170864" y="4870519"/>
              <a:ext cx="3581400"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 name="Text Box 133"/>
            <p:cNvSpPr txBox="1">
              <a:spLocks noChangeArrowheads="1"/>
            </p:cNvSpPr>
            <p:nvPr/>
          </p:nvSpPr>
          <p:spPr bwMode="auto">
            <a:xfrm>
              <a:off x="5161339" y="1789181"/>
              <a:ext cx="20730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FF0000"/>
                  </a:solidFill>
                  <a:latin typeface="+mn-lt"/>
                  <a:ea typeface="黑体" pitchFamily="2" charset="-122"/>
                </a:rPr>
                <a:t>这</a:t>
              </a:r>
              <a:r>
                <a:rPr kumimoji="1" lang="zh-CN" altLang="zh-CN" sz="2400" b="1" dirty="0">
                  <a:solidFill>
                    <a:srgbClr val="FF0000"/>
                  </a:solidFill>
                  <a:latin typeface="+mn-lt"/>
                  <a:ea typeface="黑体" pitchFamily="2" charset="-122"/>
                </a:rPr>
                <a:t> 5</a:t>
              </a:r>
              <a:r>
                <a:rPr kumimoji="1" lang="en-US" altLang="zh-CN" sz="2400" b="1" dirty="0">
                  <a:solidFill>
                    <a:srgbClr val="FF0000"/>
                  </a:solidFill>
                  <a:latin typeface="+mn-lt"/>
                  <a:ea typeface="黑体" pitchFamily="2" charset="-122"/>
                </a:rPr>
                <a:t> </a:t>
              </a:r>
              <a:r>
                <a:rPr kumimoji="1" lang="zh-CN" altLang="en-US" sz="2400" b="1" dirty="0">
                  <a:solidFill>
                    <a:srgbClr val="FF0000"/>
                  </a:solidFill>
                  <a:latin typeface="+mn-lt"/>
                  <a:ea typeface="黑体" pitchFamily="2" charset="-122"/>
                </a:rPr>
                <a:t>位不使用</a:t>
              </a:r>
            </a:p>
          </p:txBody>
        </p:sp>
        <p:sp>
          <p:nvSpPr>
            <p:cNvPr id="276" name="Arc 134"/>
            <p:cNvSpPr>
              <a:spLocks/>
            </p:cNvSpPr>
            <p:nvPr/>
          </p:nvSpPr>
          <p:spPr bwMode="auto">
            <a:xfrm flipH="1">
              <a:off x="4781927" y="2243206"/>
              <a:ext cx="498475" cy="228600"/>
            </a:xfrm>
            <a:custGeom>
              <a:avLst/>
              <a:gdLst>
                <a:gd name="G0" fmla="+- 1956 0 0"/>
                <a:gd name="G1" fmla="+- 21600 0 0"/>
                <a:gd name="G2" fmla="+- 21600 0 0"/>
                <a:gd name="T0" fmla="*/ 0 w 23556"/>
                <a:gd name="T1" fmla="*/ 89 h 21600"/>
                <a:gd name="T2" fmla="*/ 23556 w 23556"/>
                <a:gd name="T3" fmla="*/ 21600 h 21600"/>
                <a:gd name="T4" fmla="*/ 1956 w 23556"/>
                <a:gd name="T5" fmla="*/ 21600 h 21600"/>
              </a:gdLst>
              <a:ahLst/>
              <a:cxnLst>
                <a:cxn ang="0">
                  <a:pos x="T0" y="T1"/>
                </a:cxn>
                <a:cxn ang="0">
                  <a:pos x="T2" y="T3"/>
                </a:cxn>
                <a:cxn ang="0">
                  <a:pos x="T4" y="T5"/>
                </a:cxn>
              </a:cxnLst>
              <a:rect l="0" t="0" r="r" b="b"/>
              <a:pathLst>
                <a:path w="23556" h="21600" fill="none" extrusionOk="0">
                  <a:moveTo>
                    <a:pt x="-1" y="88"/>
                  </a:moveTo>
                  <a:cubicBezTo>
                    <a:pt x="650" y="29"/>
                    <a:pt x="1302" y="-1"/>
                    <a:pt x="1956" y="0"/>
                  </a:cubicBezTo>
                  <a:cubicBezTo>
                    <a:pt x="13885" y="0"/>
                    <a:pt x="23556" y="9670"/>
                    <a:pt x="23556" y="21600"/>
                  </a:cubicBezTo>
                </a:path>
                <a:path w="23556" h="21600" stroke="0" extrusionOk="0">
                  <a:moveTo>
                    <a:pt x="-1" y="88"/>
                  </a:moveTo>
                  <a:cubicBezTo>
                    <a:pt x="650" y="29"/>
                    <a:pt x="1302" y="-1"/>
                    <a:pt x="1956" y="0"/>
                  </a:cubicBezTo>
                  <a:cubicBezTo>
                    <a:pt x="13885" y="0"/>
                    <a:pt x="23556" y="9670"/>
                    <a:pt x="23556" y="21600"/>
                  </a:cubicBezTo>
                  <a:lnTo>
                    <a:pt x="1956" y="21600"/>
                  </a:lnTo>
                  <a:close/>
                </a:path>
              </a:pathLst>
            </a:custGeom>
            <a:noFill/>
            <a:ln w="9525">
              <a:solidFill>
                <a:schemeClr val="tx1"/>
              </a:solidFill>
              <a:round/>
              <a:headEnd type="triangle" w="sm"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 name="Line 135"/>
            <p:cNvSpPr>
              <a:spLocks noChangeShapeType="1"/>
            </p:cNvSpPr>
            <p:nvPr/>
          </p:nvSpPr>
          <p:spPr bwMode="auto">
            <a:xfrm>
              <a:off x="1275139" y="4681606"/>
              <a:ext cx="0" cy="741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 name="Line 136"/>
            <p:cNvSpPr>
              <a:spLocks noChangeShapeType="1"/>
            </p:cNvSpPr>
            <p:nvPr/>
          </p:nvSpPr>
          <p:spPr bwMode="auto">
            <a:xfrm flipH="1">
              <a:off x="8737977" y="4681606"/>
              <a:ext cx="4762" cy="6905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9" name="Line 137"/>
            <p:cNvSpPr>
              <a:spLocks noChangeShapeType="1"/>
            </p:cNvSpPr>
            <p:nvPr/>
          </p:nvSpPr>
          <p:spPr bwMode="auto">
            <a:xfrm>
              <a:off x="1287839" y="5245169"/>
              <a:ext cx="7467600"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 name="Text Box 138"/>
            <p:cNvSpPr txBox="1">
              <a:spLocks noChangeArrowheads="1"/>
            </p:cNvSpPr>
            <p:nvPr/>
          </p:nvSpPr>
          <p:spPr bwMode="auto">
            <a:xfrm>
              <a:off x="3942139" y="5029269"/>
              <a:ext cx="212269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b="1">
                  <a:solidFill>
                    <a:srgbClr val="000099"/>
                  </a:solidFill>
                  <a:latin typeface="+mn-lt"/>
                  <a:ea typeface="黑体" pitchFamily="2" charset="-122"/>
                </a:rPr>
                <a:t>48 </a:t>
              </a:r>
              <a:r>
                <a:rPr kumimoji="1" lang="zh-CN" altLang="en-US" sz="2000" b="1">
                  <a:solidFill>
                    <a:srgbClr val="000099"/>
                  </a:solidFill>
                  <a:latin typeface="+mn-lt"/>
                  <a:ea typeface="黑体" pitchFamily="2" charset="-122"/>
                </a:rPr>
                <a:t>位</a:t>
              </a:r>
              <a:r>
                <a:rPr kumimoji="1" lang="zh-CN" altLang="zh-CN" sz="2000" b="1">
                  <a:solidFill>
                    <a:srgbClr val="000099"/>
                  </a:solidFill>
                  <a:latin typeface="+mn-lt"/>
                  <a:ea typeface="黑体" pitchFamily="2" charset="-122"/>
                </a:rPr>
                <a:t>以太网地址</a:t>
              </a:r>
              <a:endParaRPr kumimoji="1" lang="zh-CN" altLang="en-US" sz="2000" b="1">
                <a:solidFill>
                  <a:srgbClr val="000099"/>
                </a:solidFill>
                <a:latin typeface="+mn-lt"/>
                <a:ea typeface="黑体" pitchFamily="2" charset="-122"/>
              </a:endParaRPr>
            </a:p>
          </p:txBody>
        </p:sp>
        <p:sp>
          <p:nvSpPr>
            <p:cNvPr id="281" name="Text Box 139"/>
            <p:cNvSpPr txBox="1">
              <a:spLocks noChangeArrowheads="1"/>
            </p:cNvSpPr>
            <p:nvPr/>
          </p:nvSpPr>
          <p:spPr bwMode="auto">
            <a:xfrm>
              <a:off x="1448177" y="3754506"/>
              <a:ext cx="35381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333399"/>
                  </a:solidFill>
                  <a:latin typeface="+mn-lt"/>
                </a:rPr>
                <a:t>0      1        0       0        5      E</a:t>
              </a:r>
            </a:p>
          </p:txBody>
        </p:sp>
        <p:sp>
          <p:nvSpPr>
            <p:cNvPr id="282" name="Text Box 140"/>
            <p:cNvSpPr txBox="1">
              <a:spLocks noChangeArrowheads="1"/>
            </p:cNvSpPr>
            <p:nvPr/>
          </p:nvSpPr>
          <p:spPr bwMode="auto">
            <a:xfrm>
              <a:off x="1899066" y="4653031"/>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b="1">
                  <a:solidFill>
                    <a:srgbClr val="000099"/>
                  </a:solidFill>
                  <a:latin typeface="+mn-lt"/>
                  <a:ea typeface="黑体" pitchFamily="2" charset="-122"/>
                </a:rPr>
                <a:t>表示多播</a:t>
              </a:r>
            </a:p>
          </p:txBody>
        </p:sp>
        <p:sp>
          <p:nvSpPr>
            <p:cNvPr id="283" name="Line 141"/>
            <p:cNvSpPr>
              <a:spLocks noChangeShapeType="1"/>
            </p:cNvSpPr>
            <p:nvPr/>
          </p:nvSpPr>
          <p:spPr bwMode="auto">
            <a:xfrm flipH="1" flipV="1">
              <a:off x="2443539" y="4503806"/>
              <a:ext cx="6350" cy="282575"/>
            </a:xfrm>
            <a:prstGeom prst="line">
              <a:avLst/>
            </a:prstGeom>
            <a:noFill/>
            <a:ln w="57150">
              <a:solidFill>
                <a:srgbClr val="C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4" name="Text Box 132"/>
            <p:cNvSpPr txBox="1">
              <a:spLocks noChangeArrowheads="1"/>
            </p:cNvSpPr>
            <p:nvPr/>
          </p:nvSpPr>
          <p:spPr bwMode="auto">
            <a:xfrm>
              <a:off x="5524877" y="4683194"/>
              <a:ext cx="306590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最</a:t>
              </a:r>
              <a:r>
                <a:rPr kumimoji="1" lang="zh-CN" altLang="zh-CN" sz="1800" b="1">
                  <a:solidFill>
                    <a:srgbClr val="000099"/>
                  </a:solidFill>
                  <a:latin typeface="+mn-lt"/>
                  <a:ea typeface="黑体" pitchFamily="2" charset="-122"/>
                </a:rPr>
                <a:t>低 23</a:t>
              </a:r>
              <a:r>
                <a:rPr kumimoji="1" lang="en-US" altLang="zh-CN" sz="1800" b="1">
                  <a:solidFill>
                    <a:srgbClr val="000099"/>
                  </a:solidFill>
                  <a:latin typeface="+mn-lt"/>
                  <a:ea typeface="黑体" pitchFamily="2" charset="-122"/>
                </a:rPr>
                <a:t> </a:t>
              </a:r>
              <a:r>
                <a:rPr kumimoji="1" lang="zh-CN" altLang="en-US" sz="1800" b="1">
                  <a:solidFill>
                    <a:srgbClr val="000099"/>
                  </a:solidFill>
                  <a:latin typeface="+mn-lt"/>
                  <a:ea typeface="黑体" pitchFamily="2" charset="-122"/>
                </a:rPr>
                <a:t>位来自 </a:t>
              </a:r>
              <a:r>
                <a:rPr kumimoji="1" lang="en-US" altLang="zh-CN" sz="1800" b="1">
                  <a:solidFill>
                    <a:srgbClr val="000099"/>
                  </a:solidFill>
                  <a:latin typeface="+mn-lt"/>
                  <a:ea typeface="黑体" pitchFamily="2" charset="-122"/>
                </a:rPr>
                <a:t>D </a:t>
              </a:r>
              <a:r>
                <a:rPr kumimoji="1" lang="zh-CN" altLang="en-US" sz="1800" b="1">
                  <a:solidFill>
                    <a:srgbClr val="000099"/>
                  </a:solidFill>
                  <a:latin typeface="+mn-lt"/>
                  <a:ea typeface="黑体" pitchFamily="2" charset="-122"/>
                </a:rPr>
                <a:t>类 </a:t>
              </a:r>
              <a:r>
                <a:rPr kumimoji="1" lang="en-US" altLang="zh-CN" sz="1800" b="1">
                  <a:solidFill>
                    <a:srgbClr val="000099"/>
                  </a:solidFill>
                  <a:latin typeface="+mn-lt"/>
                  <a:ea typeface="黑体" pitchFamily="2" charset="-122"/>
                </a:rPr>
                <a:t>IP </a:t>
              </a:r>
              <a:r>
                <a:rPr kumimoji="1" lang="zh-CN" altLang="zh-CN" sz="1800" b="1">
                  <a:solidFill>
                    <a:srgbClr val="000099"/>
                  </a:solidFill>
                  <a:latin typeface="+mn-lt"/>
                  <a:ea typeface="黑体" pitchFamily="2" charset="-122"/>
                </a:rPr>
                <a:t>地址</a:t>
              </a:r>
              <a:endParaRPr kumimoji="1" lang="zh-CN" altLang="en-US" sz="1800" b="1">
                <a:solidFill>
                  <a:srgbClr val="000099"/>
                </a:solidFill>
                <a:latin typeface="+mn-lt"/>
                <a:ea typeface="黑体" pitchFamily="2" charset="-122"/>
              </a:endParaRPr>
            </a:p>
          </p:txBody>
        </p:sp>
        <p:sp>
          <p:nvSpPr>
            <p:cNvPr id="285" name="Line 142"/>
            <p:cNvSpPr>
              <a:spLocks noChangeShapeType="1"/>
            </p:cNvSpPr>
            <p:nvPr/>
          </p:nvSpPr>
          <p:spPr bwMode="auto">
            <a:xfrm>
              <a:off x="5166102" y="4668906"/>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 name="AutoShape 143"/>
            <p:cNvSpPr>
              <a:spLocks noChangeArrowheads="1"/>
            </p:cNvSpPr>
            <p:nvPr/>
          </p:nvSpPr>
          <p:spPr bwMode="auto">
            <a:xfrm>
              <a:off x="6677402" y="3300481"/>
              <a:ext cx="431800" cy="1079500"/>
            </a:xfrm>
            <a:prstGeom prst="downArrow">
              <a:avLst>
                <a:gd name="adj1" fmla="val 50000"/>
                <a:gd name="adj2" fmla="val 62500"/>
              </a:avLst>
            </a:prstGeom>
            <a:solidFill>
              <a:srgbClr val="0066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Tree>
    <p:extLst>
      <p:ext uri="{BB962C8B-B14F-4D97-AF65-F5344CB8AC3E}">
        <p14:creationId xmlns:p14="http://schemas.microsoft.com/office/powerpoint/2010/main" val="2609861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95300" y="188640"/>
            <a:ext cx="9066212" cy="1512168"/>
          </a:xfrm>
        </p:spPr>
        <p:txBody>
          <a:bodyPr/>
          <a:lstStyle/>
          <a:p>
            <a:pPr algn="ctr"/>
            <a:r>
              <a:rPr lang="en-US" altLang="zh-CN" dirty="0"/>
              <a:t>D </a:t>
            </a:r>
            <a:r>
              <a:rPr lang="zh-CN" altLang="en-US" dirty="0"/>
              <a:t>类 </a:t>
            </a:r>
            <a:r>
              <a:rPr lang="en-US" altLang="zh-CN" dirty="0"/>
              <a:t>IP </a:t>
            </a:r>
            <a:r>
              <a:rPr lang="zh-CN" altLang="en-US" dirty="0"/>
              <a:t>地址</a:t>
            </a:r>
            <a:br>
              <a:rPr lang="zh-CN" altLang="en-US" dirty="0"/>
            </a:br>
            <a:r>
              <a:rPr lang="zh-CN" altLang="en-US" dirty="0"/>
              <a:t>与以太网多播地址的映射关系 </a:t>
            </a:r>
          </a:p>
        </p:txBody>
      </p:sp>
      <p:sp>
        <p:nvSpPr>
          <p:cNvPr id="4" name="内容占位符 3"/>
          <p:cNvSpPr>
            <a:spLocks noGrp="1"/>
          </p:cNvSpPr>
          <p:nvPr>
            <p:ph idx="1"/>
          </p:nvPr>
        </p:nvSpPr>
        <p:spPr>
          <a:xfrm>
            <a:off x="495300" y="1844824"/>
            <a:ext cx="9066212" cy="4286101"/>
          </a:xfrm>
        </p:spPr>
        <p:txBody>
          <a:bodyPr/>
          <a:lstStyle/>
          <a:p>
            <a:r>
              <a:rPr lang="zh-CN" altLang="zh-CN" dirty="0"/>
              <a:t>由于多播</a:t>
            </a:r>
            <a:r>
              <a:rPr lang="en-US" altLang="zh-CN" dirty="0"/>
              <a:t>IP</a:t>
            </a:r>
            <a:r>
              <a:rPr lang="zh-CN" altLang="zh-CN" dirty="0"/>
              <a:t>地址与以太网硬件地址的映射关系</a:t>
            </a:r>
            <a:r>
              <a:rPr lang="zh-CN" altLang="zh-CN" dirty="0">
                <a:solidFill>
                  <a:srgbClr val="FF0000"/>
                </a:solidFill>
              </a:rPr>
              <a:t>不是唯一</a:t>
            </a:r>
            <a:r>
              <a:rPr lang="zh-CN" altLang="zh-CN" dirty="0"/>
              <a:t>的，因此收到多播数据报的主机，</a:t>
            </a:r>
            <a:r>
              <a:rPr lang="zh-CN" altLang="zh-CN" dirty="0">
                <a:solidFill>
                  <a:srgbClr val="FF0000"/>
                </a:solidFill>
              </a:rPr>
              <a:t>还要在</a:t>
            </a:r>
            <a:r>
              <a:rPr lang="en-US" altLang="zh-CN" dirty="0">
                <a:solidFill>
                  <a:srgbClr val="FF0000"/>
                </a:solidFill>
              </a:rPr>
              <a:t> IP </a:t>
            </a:r>
            <a:r>
              <a:rPr lang="zh-CN" altLang="zh-CN" dirty="0">
                <a:solidFill>
                  <a:srgbClr val="FF0000"/>
                </a:solidFill>
              </a:rPr>
              <a:t>层利用软件进行过滤，</a:t>
            </a:r>
            <a:r>
              <a:rPr lang="zh-CN" altLang="zh-CN" dirty="0"/>
              <a:t>把不是本主机要接收的数据报丢弃。</a:t>
            </a:r>
            <a:endParaRPr lang="zh-CN" altLang="en-US" dirty="0"/>
          </a:p>
        </p:txBody>
      </p:sp>
    </p:spTree>
    <p:extLst>
      <p:ext uri="{BB962C8B-B14F-4D97-AF65-F5344CB8AC3E}">
        <p14:creationId xmlns:p14="http://schemas.microsoft.com/office/powerpoint/2010/main" val="3164489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a:xfrm>
            <a:off x="495300" y="188640"/>
            <a:ext cx="9066212" cy="1512168"/>
          </a:xfrm>
        </p:spPr>
        <p:txBody>
          <a:bodyPr/>
          <a:lstStyle/>
          <a:p>
            <a:r>
              <a:rPr lang="en-US" altLang="zh-CN" dirty="0"/>
              <a:t>4.7.3  </a:t>
            </a:r>
            <a:r>
              <a:rPr lang="zh-CN" altLang="en-US" dirty="0"/>
              <a:t>网际组管理协议 </a:t>
            </a:r>
            <a:r>
              <a:rPr lang="en-US" altLang="zh-CN" dirty="0"/>
              <a:t>IGMP </a:t>
            </a:r>
            <a:br>
              <a:rPr lang="en-US" altLang="zh-CN" dirty="0"/>
            </a:br>
            <a:r>
              <a:rPr lang="en-US" altLang="zh-CN" dirty="0"/>
              <a:t>		</a:t>
            </a:r>
            <a:r>
              <a:rPr lang="zh-CN" altLang="en-US" dirty="0"/>
              <a:t>和多播路由选择协议</a:t>
            </a:r>
          </a:p>
        </p:txBody>
      </p:sp>
      <p:sp>
        <p:nvSpPr>
          <p:cNvPr id="615427" name="Rectangle 3"/>
          <p:cNvSpPr>
            <a:spLocks noGrp="1" noChangeArrowheads="1"/>
          </p:cNvSpPr>
          <p:nvPr>
            <p:ph idx="1"/>
          </p:nvPr>
        </p:nvSpPr>
        <p:spPr>
          <a:xfrm>
            <a:off x="495300" y="1844824"/>
            <a:ext cx="9066212" cy="428610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buNone/>
            </a:pPr>
            <a:r>
              <a:rPr lang="en-US" altLang="zh-CN" sz="4000" dirty="0">
                <a:solidFill>
                  <a:srgbClr val="333399"/>
                </a:solidFill>
              </a:rPr>
              <a:t>1.  IP </a:t>
            </a:r>
            <a:r>
              <a:rPr lang="zh-CN" altLang="en-US" sz="4000" dirty="0">
                <a:solidFill>
                  <a:srgbClr val="333399"/>
                </a:solidFill>
              </a:rPr>
              <a:t>多播需要两种协议</a:t>
            </a:r>
          </a:p>
          <a:p>
            <a:r>
              <a:rPr lang="zh-CN" altLang="en-US" sz="2800" dirty="0"/>
              <a:t>为了使路由器知道多播组成员的信息，需要利用</a:t>
            </a:r>
            <a:r>
              <a:rPr lang="zh-CN" altLang="en-US" sz="2800" dirty="0">
                <a:solidFill>
                  <a:srgbClr val="FF0000"/>
                </a:solidFill>
              </a:rPr>
              <a:t>网际组管理协议 </a:t>
            </a:r>
            <a:r>
              <a:rPr lang="en-US" altLang="zh-CN" sz="2800" dirty="0">
                <a:solidFill>
                  <a:srgbClr val="FF0000"/>
                </a:solidFill>
              </a:rPr>
              <a:t>IGMP </a:t>
            </a:r>
            <a:r>
              <a:rPr lang="en-US" altLang="zh-CN" sz="2800" dirty="0"/>
              <a:t>(Internet Group Management Protocol)</a:t>
            </a:r>
            <a:r>
              <a:rPr lang="zh-CN" altLang="en-US" sz="2800" dirty="0"/>
              <a:t>。</a:t>
            </a:r>
          </a:p>
          <a:p>
            <a:r>
              <a:rPr lang="zh-CN" altLang="en-US" sz="2800" dirty="0"/>
              <a:t>连接在局域网上的多播路由器还必须和互联网上的其他多播路由器协同工作，以便把多播数据报用最小代价传送给所有的组成员。这就需要使用</a:t>
            </a:r>
            <a:r>
              <a:rPr lang="zh-CN" altLang="en-US" sz="2800" dirty="0">
                <a:solidFill>
                  <a:srgbClr val="FF0000"/>
                </a:solidFill>
              </a:rPr>
              <a:t>多播路由选择协议。 </a:t>
            </a:r>
          </a:p>
        </p:txBody>
      </p:sp>
    </p:spTree>
    <p:extLst>
      <p:ext uri="{BB962C8B-B14F-4D97-AF65-F5344CB8AC3E}">
        <p14:creationId xmlns:p14="http://schemas.microsoft.com/office/powerpoint/2010/main" val="2448062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20" name="Rectangle 4"/>
          <p:cNvSpPr>
            <a:spLocks noGrp="1" noChangeArrowheads="1"/>
          </p:cNvSpPr>
          <p:nvPr>
            <p:ph type="title"/>
          </p:nvPr>
        </p:nvSpPr>
        <p:spPr>
          <a:xfrm>
            <a:off x="495300" y="188640"/>
            <a:ext cx="8781014" cy="792088"/>
          </a:xfrm>
        </p:spPr>
        <p:txBody>
          <a:bodyPr/>
          <a:lstStyle/>
          <a:p>
            <a:pPr algn="ctr"/>
            <a:r>
              <a:rPr lang="en-US" altLang="zh-CN" sz="3600" dirty="0"/>
              <a:t>IGMP </a:t>
            </a:r>
            <a:r>
              <a:rPr lang="zh-CN" altLang="en-US" sz="3600" dirty="0"/>
              <a:t>使多播路由器知道多播组成员信息 </a:t>
            </a:r>
          </a:p>
        </p:txBody>
      </p:sp>
      <p:sp>
        <p:nvSpPr>
          <p:cNvPr id="1007621" name="Line 5"/>
          <p:cNvSpPr>
            <a:spLocks noChangeShapeType="1"/>
          </p:cNvSpPr>
          <p:nvPr/>
        </p:nvSpPr>
        <p:spPr bwMode="auto">
          <a:xfrm>
            <a:off x="5147094" y="4816377"/>
            <a:ext cx="0" cy="6619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22" name="Line 6"/>
          <p:cNvSpPr>
            <a:spLocks noChangeShapeType="1"/>
          </p:cNvSpPr>
          <p:nvPr/>
        </p:nvSpPr>
        <p:spPr bwMode="auto">
          <a:xfrm>
            <a:off x="1026473" y="4827488"/>
            <a:ext cx="65524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23" name="Line 7"/>
          <p:cNvSpPr>
            <a:spLocks noChangeShapeType="1"/>
          </p:cNvSpPr>
          <p:nvPr/>
        </p:nvSpPr>
        <p:spPr bwMode="auto">
          <a:xfrm>
            <a:off x="1026473" y="3500338"/>
            <a:ext cx="65524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24" name="Line 8"/>
          <p:cNvSpPr>
            <a:spLocks noChangeShapeType="1"/>
          </p:cNvSpPr>
          <p:nvPr/>
        </p:nvSpPr>
        <p:spPr bwMode="auto">
          <a:xfrm>
            <a:off x="5147094" y="2835176"/>
            <a:ext cx="0" cy="665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25" name="Line 9"/>
          <p:cNvSpPr>
            <a:spLocks noChangeShapeType="1"/>
          </p:cNvSpPr>
          <p:nvPr/>
        </p:nvSpPr>
        <p:spPr bwMode="auto">
          <a:xfrm>
            <a:off x="6923640" y="4259163"/>
            <a:ext cx="159252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26" name="Line 10"/>
          <p:cNvSpPr>
            <a:spLocks noChangeShapeType="1"/>
          </p:cNvSpPr>
          <p:nvPr/>
        </p:nvSpPr>
        <p:spPr bwMode="auto">
          <a:xfrm>
            <a:off x="1681714" y="4068663"/>
            <a:ext cx="14979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27" name="Line 11"/>
          <p:cNvSpPr>
            <a:spLocks noChangeShapeType="1"/>
          </p:cNvSpPr>
          <p:nvPr/>
        </p:nvSpPr>
        <p:spPr bwMode="auto">
          <a:xfrm>
            <a:off x="8516166" y="5111651"/>
            <a:ext cx="65352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28" name="Line 12"/>
          <p:cNvSpPr>
            <a:spLocks noChangeShapeType="1"/>
          </p:cNvSpPr>
          <p:nvPr/>
        </p:nvSpPr>
        <p:spPr bwMode="auto">
          <a:xfrm>
            <a:off x="8516167" y="3784501"/>
            <a:ext cx="5606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29" name="Line 13"/>
          <p:cNvSpPr>
            <a:spLocks noChangeShapeType="1"/>
          </p:cNvSpPr>
          <p:nvPr/>
        </p:nvSpPr>
        <p:spPr bwMode="auto">
          <a:xfrm flipV="1">
            <a:off x="5893483" y="2266851"/>
            <a:ext cx="0" cy="5715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30" name="Line 14"/>
          <p:cNvSpPr>
            <a:spLocks noChangeShapeType="1"/>
          </p:cNvSpPr>
          <p:nvPr/>
        </p:nvSpPr>
        <p:spPr bwMode="auto">
          <a:xfrm flipV="1">
            <a:off x="4209808" y="2266851"/>
            <a:ext cx="0" cy="5715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1007631"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3136" y="2959002"/>
            <a:ext cx="65696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07632"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9482" y="1890613"/>
            <a:ext cx="650081"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7633" name="Text Box 17"/>
          <p:cNvSpPr txBox="1">
            <a:spLocks noChangeArrowheads="1"/>
          </p:cNvSpPr>
          <p:nvPr/>
        </p:nvSpPr>
        <p:spPr bwMode="auto">
          <a:xfrm>
            <a:off x="5110979" y="1412776"/>
            <a:ext cx="20505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128.56.24.34</a:t>
            </a:r>
          </a:p>
        </p:txBody>
      </p:sp>
      <p:sp>
        <p:nvSpPr>
          <p:cNvPr id="1007634" name="Text Box 18"/>
          <p:cNvSpPr txBox="1">
            <a:spLocks noChangeArrowheads="1"/>
          </p:cNvSpPr>
          <p:nvPr/>
        </p:nvSpPr>
        <p:spPr bwMode="auto">
          <a:xfrm>
            <a:off x="176897" y="2643088"/>
            <a:ext cx="20505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135.27.74.52</a:t>
            </a:r>
          </a:p>
        </p:txBody>
      </p:sp>
      <p:sp>
        <p:nvSpPr>
          <p:cNvPr id="1007635" name="Text Box 19"/>
          <p:cNvSpPr txBox="1">
            <a:spLocks noChangeArrowheads="1"/>
          </p:cNvSpPr>
          <p:nvPr/>
        </p:nvSpPr>
        <p:spPr bwMode="auto">
          <a:xfrm>
            <a:off x="7860926" y="2898676"/>
            <a:ext cx="20505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130.12.14.56</a:t>
            </a:r>
          </a:p>
        </p:txBody>
      </p:sp>
      <p:sp>
        <p:nvSpPr>
          <p:cNvPr id="1007636" name="Text Box 20"/>
          <p:cNvSpPr txBox="1">
            <a:spLocks noChangeArrowheads="1"/>
          </p:cNvSpPr>
          <p:nvPr/>
        </p:nvSpPr>
        <p:spPr bwMode="auto">
          <a:xfrm>
            <a:off x="7938317" y="5271591"/>
            <a:ext cx="20505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130.12.14.43</a:t>
            </a:r>
          </a:p>
        </p:txBody>
      </p:sp>
      <p:pic>
        <p:nvPicPr>
          <p:cNvPr id="1007637"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8444" y="1874739"/>
            <a:ext cx="650081"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7638"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690" y="4449664"/>
            <a:ext cx="650081"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7639"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565" y="3106638"/>
            <a:ext cx="650081"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7640" name="Picture 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9428" y="4635401"/>
            <a:ext cx="650081"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7641"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6559" y="3297139"/>
            <a:ext cx="650081"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7642" name="Line 26"/>
          <p:cNvSpPr>
            <a:spLocks noChangeShapeType="1"/>
          </p:cNvSpPr>
          <p:nvPr/>
        </p:nvSpPr>
        <p:spPr bwMode="auto">
          <a:xfrm>
            <a:off x="3647436" y="2835176"/>
            <a:ext cx="29012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43" name="Line 27"/>
          <p:cNvSpPr>
            <a:spLocks noChangeShapeType="1"/>
          </p:cNvSpPr>
          <p:nvPr/>
        </p:nvSpPr>
        <p:spPr bwMode="auto">
          <a:xfrm flipV="1">
            <a:off x="4397265" y="5478364"/>
            <a:ext cx="0" cy="4746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44" name="Line 28"/>
          <p:cNvSpPr>
            <a:spLocks noChangeShapeType="1"/>
          </p:cNvSpPr>
          <p:nvPr/>
        </p:nvSpPr>
        <p:spPr bwMode="auto">
          <a:xfrm>
            <a:off x="3552848" y="5478363"/>
            <a:ext cx="35582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1007645"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4263" y="5679976"/>
            <a:ext cx="650081"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7646" name="Line 30"/>
          <p:cNvSpPr>
            <a:spLocks noChangeShapeType="1"/>
          </p:cNvSpPr>
          <p:nvPr/>
        </p:nvSpPr>
        <p:spPr bwMode="auto">
          <a:xfrm flipV="1">
            <a:off x="5988073" y="5478364"/>
            <a:ext cx="0" cy="4746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1007647"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1632" y="5713314"/>
            <a:ext cx="650081"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7648" name="Line 32"/>
          <p:cNvSpPr>
            <a:spLocks noChangeShapeType="1"/>
          </p:cNvSpPr>
          <p:nvPr/>
        </p:nvSpPr>
        <p:spPr bwMode="auto">
          <a:xfrm rot="5400000">
            <a:off x="7425554" y="4306789"/>
            <a:ext cx="21812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49" name="Line 33"/>
          <p:cNvSpPr>
            <a:spLocks noChangeShapeType="1"/>
          </p:cNvSpPr>
          <p:nvPr/>
        </p:nvSpPr>
        <p:spPr bwMode="auto">
          <a:xfrm rot="-5400000">
            <a:off x="591896" y="4305995"/>
            <a:ext cx="217963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100765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6011" y="4068664"/>
            <a:ext cx="65696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07651"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3136" y="4943376"/>
            <a:ext cx="65696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0765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6630" y="3881339"/>
            <a:ext cx="65696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007653" name="Group 37"/>
          <p:cNvGrpSpPr>
            <a:grpSpLocks/>
          </p:cNvGrpSpPr>
          <p:nvPr/>
        </p:nvGrpSpPr>
        <p:grpSpPr bwMode="auto">
          <a:xfrm>
            <a:off x="3179653" y="3500338"/>
            <a:ext cx="3931444" cy="1327150"/>
            <a:chOff x="912" y="768"/>
            <a:chExt cx="2400" cy="1584"/>
          </a:xfrm>
          <a:solidFill>
            <a:schemeClr val="bg1">
              <a:lumMod val="75000"/>
            </a:schemeClr>
          </a:solidFill>
          <a:effectLst>
            <a:outerShdw blurRad="50800" dist="38100" dir="2700000" algn="tl" rotWithShape="0">
              <a:prstClr val="black"/>
            </a:outerShdw>
          </a:effectLst>
        </p:grpSpPr>
        <p:sp>
          <p:nvSpPr>
            <p:cNvPr id="1007654" name="Oval 38"/>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55" name="Oval 39"/>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56" name="Oval 40"/>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57" name="Oval 41"/>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58" name="Oval 42"/>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59" name="Oval 43"/>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60" name="Oval 44"/>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61" name="Oval 45"/>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62" name="Oval 46"/>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007663" name="Group 47"/>
            <p:cNvGrpSpPr>
              <a:grpSpLocks/>
            </p:cNvGrpSpPr>
            <p:nvPr/>
          </p:nvGrpSpPr>
          <p:grpSpPr bwMode="auto">
            <a:xfrm>
              <a:off x="912" y="768"/>
              <a:ext cx="2386" cy="1553"/>
              <a:chOff x="912" y="768"/>
              <a:chExt cx="2386" cy="1553"/>
            </a:xfrm>
            <a:grpFill/>
          </p:grpSpPr>
          <p:sp>
            <p:nvSpPr>
              <p:cNvPr id="1007664" name="Oval 48"/>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65" name="Oval 49"/>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66" name="Oval 50"/>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67" name="Oval 51"/>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68" name="Oval 52"/>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69" name="Oval 53"/>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70" name="Oval 54"/>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71" name="Oval 55"/>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07672" name="Oval 56"/>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sp>
        <p:nvSpPr>
          <p:cNvPr id="1007673" name="Text Box 57"/>
          <p:cNvSpPr txBox="1">
            <a:spLocks noChangeArrowheads="1"/>
          </p:cNvSpPr>
          <p:nvPr/>
        </p:nvSpPr>
        <p:spPr bwMode="auto">
          <a:xfrm>
            <a:off x="4089642" y="3660676"/>
            <a:ext cx="2206053" cy="830997"/>
          </a:xfrm>
          <a:prstGeom prst="rect">
            <a:avLst/>
          </a:prstGeom>
          <a:solidFill>
            <a:srgbClr val="FFFF66"/>
          </a:solidFill>
          <a:ln w="9525">
            <a:solidFill>
              <a:schemeClr val="folHlink"/>
            </a:solidFill>
            <a:miter lim="800000"/>
            <a:headEnd/>
            <a:tailEnd/>
          </a:ln>
          <a:effectLst>
            <a:outerShdw dist="45791" dir="3378596" algn="ctr" rotWithShape="0">
              <a:schemeClr val="bg2"/>
            </a:outerShdw>
          </a:effectLst>
        </p:spPr>
        <p:txBody>
          <a:bodyPr wrap="none">
            <a:spAutoFit/>
          </a:bodyPr>
          <a:lstStyle/>
          <a:p>
            <a:pPr algn="ctr"/>
            <a:r>
              <a:rPr lang="zh-CN" altLang="en-US" sz="2400" b="1" dirty="0">
                <a:solidFill>
                  <a:srgbClr val="000099"/>
                </a:solidFill>
                <a:latin typeface="+mn-lt"/>
                <a:ea typeface="黑体" pitchFamily="2" charset="-122"/>
              </a:rPr>
              <a:t>多播组</a:t>
            </a:r>
          </a:p>
          <a:p>
            <a:pPr algn="ctr"/>
            <a:r>
              <a:rPr lang="en-US" altLang="zh-CN" sz="2400" b="1" dirty="0">
                <a:solidFill>
                  <a:srgbClr val="000099"/>
                </a:solidFill>
                <a:latin typeface="+mn-lt"/>
                <a:ea typeface="黑体" pitchFamily="2" charset="-122"/>
              </a:rPr>
              <a:t>226.15.37.123</a:t>
            </a:r>
          </a:p>
        </p:txBody>
      </p:sp>
      <p:sp>
        <p:nvSpPr>
          <p:cNvPr id="1007674" name="Freeform 58"/>
          <p:cNvSpPr>
            <a:spLocks/>
          </p:cNvSpPr>
          <p:nvPr/>
        </p:nvSpPr>
        <p:spPr bwMode="auto">
          <a:xfrm>
            <a:off x="1212210" y="3393976"/>
            <a:ext cx="1217613" cy="608012"/>
          </a:xfrm>
          <a:custGeom>
            <a:avLst/>
            <a:gdLst>
              <a:gd name="T0" fmla="*/ 0 w 872"/>
              <a:gd name="T1" fmla="*/ 6 h 291"/>
              <a:gd name="T2" fmla="*/ 182 w 872"/>
              <a:gd name="T3" fmla="*/ 6 h 291"/>
              <a:gd name="T4" fmla="*/ 269 w 872"/>
              <a:gd name="T5" fmla="*/ 44 h 291"/>
              <a:gd name="T6" fmla="*/ 284 w 872"/>
              <a:gd name="T7" fmla="*/ 206 h 291"/>
              <a:gd name="T8" fmla="*/ 413 w 872"/>
              <a:gd name="T9" fmla="*/ 278 h 291"/>
              <a:gd name="T10" fmla="*/ 782 w 872"/>
              <a:gd name="T11" fmla="*/ 284 h 291"/>
              <a:gd name="T12" fmla="*/ 872 w 872"/>
              <a:gd name="T13" fmla="*/ 281 h 291"/>
            </a:gdLst>
            <a:ahLst/>
            <a:cxnLst>
              <a:cxn ang="0">
                <a:pos x="T0" y="T1"/>
              </a:cxn>
              <a:cxn ang="0">
                <a:pos x="T2" y="T3"/>
              </a:cxn>
              <a:cxn ang="0">
                <a:pos x="T4" y="T5"/>
              </a:cxn>
              <a:cxn ang="0">
                <a:pos x="T6" y="T7"/>
              </a:cxn>
              <a:cxn ang="0">
                <a:pos x="T8" y="T9"/>
              </a:cxn>
              <a:cxn ang="0">
                <a:pos x="T10" y="T11"/>
              </a:cxn>
              <a:cxn ang="0">
                <a:pos x="T12" y="T13"/>
              </a:cxn>
            </a:cxnLst>
            <a:rect l="0" t="0" r="r" b="b"/>
            <a:pathLst>
              <a:path w="872" h="291">
                <a:moveTo>
                  <a:pt x="0" y="6"/>
                </a:moveTo>
                <a:cubicBezTo>
                  <a:pt x="68" y="6"/>
                  <a:pt x="137" y="0"/>
                  <a:pt x="182" y="6"/>
                </a:cubicBezTo>
                <a:cubicBezTo>
                  <a:pt x="227" y="12"/>
                  <a:pt x="252" y="11"/>
                  <a:pt x="269" y="44"/>
                </a:cubicBezTo>
                <a:cubicBezTo>
                  <a:pt x="286" y="77"/>
                  <a:pt x="260" y="167"/>
                  <a:pt x="284" y="206"/>
                </a:cubicBezTo>
                <a:cubicBezTo>
                  <a:pt x="308" y="245"/>
                  <a:pt x="330" y="265"/>
                  <a:pt x="413" y="278"/>
                </a:cubicBezTo>
                <a:cubicBezTo>
                  <a:pt x="496" y="291"/>
                  <a:pt x="706" y="284"/>
                  <a:pt x="782" y="284"/>
                </a:cubicBezTo>
                <a:cubicBezTo>
                  <a:pt x="858" y="284"/>
                  <a:pt x="853" y="282"/>
                  <a:pt x="872" y="281"/>
                </a:cubicBezTo>
              </a:path>
            </a:pathLst>
          </a:custGeom>
          <a:noFill/>
          <a:ln w="57150" cmpd="sng">
            <a:solidFill>
              <a:srgbClr val="C0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75" name="Freeform 59"/>
          <p:cNvSpPr>
            <a:spLocks/>
          </p:cNvSpPr>
          <p:nvPr/>
        </p:nvSpPr>
        <p:spPr bwMode="auto">
          <a:xfrm>
            <a:off x="5239963" y="2158901"/>
            <a:ext cx="791104" cy="963612"/>
          </a:xfrm>
          <a:custGeom>
            <a:avLst/>
            <a:gdLst>
              <a:gd name="T0" fmla="*/ 384 w 384"/>
              <a:gd name="T1" fmla="*/ 0 h 461"/>
              <a:gd name="T2" fmla="*/ 374 w 384"/>
              <a:gd name="T3" fmla="*/ 229 h 461"/>
              <a:gd name="T4" fmla="*/ 324 w 384"/>
              <a:gd name="T5" fmla="*/ 259 h 461"/>
              <a:gd name="T6" fmla="*/ 112 w 384"/>
              <a:gd name="T7" fmla="*/ 264 h 461"/>
              <a:gd name="T8" fmla="*/ 17 w 384"/>
              <a:gd name="T9" fmla="*/ 307 h 461"/>
              <a:gd name="T10" fmla="*/ 13 w 384"/>
              <a:gd name="T11" fmla="*/ 461 h 461"/>
            </a:gdLst>
            <a:ahLst/>
            <a:cxnLst>
              <a:cxn ang="0">
                <a:pos x="T0" y="T1"/>
              </a:cxn>
              <a:cxn ang="0">
                <a:pos x="T2" y="T3"/>
              </a:cxn>
              <a:cxn ang="0">
                <a:pos x="T4" y="T5"/>
              </a:cxn>
              <a:cxn ang="0">
                <a:pos x="T6" y="T7"/>
              </a:cxn>
              <a:cxn ang="0">
                <a:pos x="T8" y="T9"/>
              </a:cxn>
              <a:cxn ang="0">
                <a:pos x="T10" y="T11"/>
              </a:cxn>
            </a:cxnLst>
            <a:rect l="0" t="0" r="r" b="b"/>
            <a:pathLst>
              <a:path w="384" h="461">
                <a:moveTo>
                  <a:pt x="384" y="0"/>
                </a:moveTo>
                <a:cubicBezTo>
                  <a:pt x="382" y="35"/>
                  <a:pt x="384" y="186"/>
                  <a:pt x="374" y="229"/>
                </a:cubicBezTo>
                <a:cubicBezTo>
                  <a:pt x="364" y="272"/>
                  <a:pt x="368" y="253"/>
                  <a:pt x="324" y="259"/>
                </a:cubicBezTo>
                <a:cubicBezTo>
                  <a:pt x="281" y="264"/>
                  <a:pt x="163" y="256"/>
                  <a:pt x="112" y="264"/>
                </a:cubicBezTo>
                <a:cubicBezTo>
                  <a:pt x="60" y="272"/>
                  <a:pt x="34" y="274"/>
                  <a:pt x="17" y="307"/>
                </a:cubicBezTo>
                <a:cubicBezTo>
                  <a:pt x="0" y="340"/>
                  <a:pt x="14" y="435"/>
                  <a:pt x="13" y="461"/>
                </a:cubicBezTo>
              </a:path>
            </a:pathLst>
          </a:custGeom>
          <a:noFill/>
          <a:ln w="57150" cmpd="sng">
            <a:solidFill>
              <a:srgbClr val="C0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76" name="Freeform 60"/>
          <p:cNvSpPr>
            <a:spLocks/>
          </p:cNvSpPr>
          <p:nvPr/>
        </p:nvSpPr>
        <p:spPr bwMode="auto">
          <a:xfrm>
            <a:off x="7952075" y="4449664"/>
            <a:ext cx="1563290" cy="563563"/>
          </a:xfrm>
          <a:custGeom>
            <a:avLst/>
            <a:gdLst>
              <a:gd name="T0" fmla="*/ 757 w 757"/>
              <a:gd name="T1" fmla="*/ 269 h 270"/>
              <a:gd name="T2" fmla="*/ 435 w 757"/>
              <a:gd name="T3" fmla="*/ 265 h 270"/>
              <a:gd name="T4" fmla="*/ 378 w 757"/>
              <a:gd name="T5" fmla="*/ 238 h 270"/>
              <a:gd name="T6" fmla="*/ 372 w 757"/>
              <a:gd name="T7" fmla="*/ 169 h 270"/>
              <a:gd name="T8" fmla="*/ 372 w 757"/>
              <a:gd name="T9" fmla="*/ 85 h 270"/>
              <a:gd name="T10" fmla="*/ 359 w 757"/>
              <a:gd name="T11" fmla="*/ 13 h 270"/>
              <a:gd name="T12" fmla="*/ 252 w 757"/>
              <a:gd name="T13" fmla="*/ 5 h 270"/>
              <a:gd name="T14" fmla="*/ 0 w 757"/>
              <a:gd name="T15" fmla="*/ 6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7" h="270">
                <a:moveTo>
                  <a:pt x="757" y="269"/>
                </a:moveTo>
                <a:cubicBezTo>
                  <a:pt x="703" y="268"/>
                  <a:pt x="498" y="270"/>
                  <a:pt x="435" y="265"/>
                </a:cubicBezTo>
                <a:cubicBezTo>
                  <a:pt x="372" y="260"/>
                  <a:pt x="388" y="254"/>
                  <a:pt x="378" y="238"/>
                </a:cubicBezTo>
                <a:cubicBezTo>
                  <a:pt x="368" y="222"/>
                  <a:pt x="373" y="194"/>
                  <a:pt x="372" y="169"/>
                </a:cubicBezTo>
                <a:cubicBezTo>
                  <a:pt x="371" y="144"/>
                  <a:pt x="374" y="111"/>
                  <a:pt x="372" y="85"/>
                </a:cubicBezTo>
                <a:cubicBezTo>
                  <a:pt x="370" y="59"/>
                  <a:pt x="380" y="27"/>
                  <a:pt x="359" y="13"/>
                </a:cubicBezTo>
                <a:cubicBezTo>
                  <a:pt x="339" y="0"/>
                  <a:pt x="311" y="6"/>
                  <a:pt x="252" y="5"/>
                </a:cubicBezTo>
                <a:cubicBezTo>
                  <a:pt x="192" y="4"/>
                  <a:pt x="52" y="6"/>
                  <a:pt x="0" y="6"/>
                </a:cubicBezTo>
              </a:path>
            </a:pathLst>
          </a:custGeom>
          <a:noFill/>
          <a:ln w="57150" cmpd="sng">
            <a:solidFill>
              <a:srgbClr val="C0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77" name="Freeform 61"/>
          <p:cNvSpPr>
            <a:spLocks/>
          </p:cNvSpPr>
          <p:nvPr/>
        </p:nvSpPr>
        <p:spPr bwMode="auto">
          <a:xfrm>
            <a:off x="7859206" y="3663851"/>
            <a:ext cx="1417108" cy="444500"/>
          </a:xfrm>
          <a:custGeom>
            <a:avLst/>
            <a:gdLst>
              <a:gd name="T0" fmla="*/ 686 w 686"/>
              <a:gd name="T1" fmla="*/ 8 h 213"/>
              <a:gd name="T2" fmla="*/ 462 w 686"/>
              <a:gd name="T3" fmla="*/ 8 h 213"/>
              <a:gd name="T4" fmla="*/ 399 w 686"/>
              <a:gd name="T5" fmla="*/ 26 h 213"/>
              <a:gd name="T6" fmla="*/ 388 w 686"/>
              <a:gd name="T7" fmla="*/ 167 h 213"/>
              <a:gd name="T8" fmla="*/ 327 w 686"/>
              <a:gd name="T9" fmla="*/ 206 h 213"/>
              <a:gd name="T10" fmla="*/ 0 w 686"/>
              <a:gd name="T11" fmla="*/ 211 h 213"/>
            </a:gdLst>
            <a:ahLst/>
            <a:cxnLst>
              <a:cxn ang="0">
                <a:pos x="T0" y="T1"/>
              </a:cxn>
              <a:cxn ang="0">
                <a:pos x="T2" y="T3"/>
              </a:cxn>
              <a:cxn ang="0">
                <a:pos x="T4" y="T5"/>
              </a:cxn>
              <a:cxn ang="0">
                <a:pos x="T6" y="T7"/>
              </a:cxn>
              <a:cxn ang="0">
                <a:pos x="T8" y="T9"/>
              </a:cxn>
              <a:cxn ang="0">
                <a:pos x="T10" y="T11"/>
              </a:cxn>
            </a:cxnLst>
            <a:rect l="0" t="0" r="r" b="b"/>
            <a:pathLst>
              <a:path w="686" h="213">
                <a:moveTo>
                  <a:pt x="686" y="8"/>
                </a:moveTo>
                <a:cubicBezTo>
                  <a:pt x="650" y="8"/>
                  <a:pt x="510" y="5"/>
                  <a:pt x="462" y="8"/>
                </a:cubicBezTo>
                <a:cubicBezTo>
                  <a:pt x="414" y="11"/>
                  <a:pt x="411" y="0"/>
                  <a:pt x="399" y="26"/>
                </a:cubicBezTo>
                <a:cubicBezTo>
                  <a:pt x="387" y="52"/>
                  <a:pt x="400" y="137"/>
                  <a:pt x="388" y="167"/>
                </a:cubicBezTo>
                <a:cubicBezTo>
                  <a:pt x="376" y="197"/>
                  <a:pt x="392" y="199"/>
                  <a:pt x="327" y="206"/>
                </a:cubicBezTo>
                <a:cubicBezTo>
                  <a:pt x="263" y="213"/>
                  <a:pt x="68" y="210"/>
                  <a:pt x="0" y="211"/>
                </a:cubicBezTo>
              </a:path>
            </a:pathLst>
          </a:custGeom>
          <a:noFill/>
          <a:ln w="57150" cmpd="sng">
            <a:solidFill>
              <a:srgbClr val="C0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7678" name="Text Box 62"/>
          <p:cNvSpPr txBox="1">
            <a:spLocks noChangeArrowheads="1"/>
          </p:cNvSpPr>
          <p:nvPr/>
        </p:nvSpPr>
        <p:spPr bwMode="auto">
          <a:xfrm>
            <a:off x="1619802" y="3401913"/>
            <a:ext cx="9701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IGMP</a:t>
            </a:r>
          </a:p>
        </p:txBody>
      </p:sp>
      <p:sp>
        <p:nvSpPr>
          <p:cNvPr id="1007679" name="Text Box 63"/>
          <p:cNvSpPr txBox="1">
            <a:spLocks noChangeArrowheads="1"/>
          </p:cNvSpPr>
          <p:nvPr/>
        </p:nvSpPr>
        <p:spPr bwMode="auto">
          <a:xfrm>
            <a:off x="7627034" y="3619401"/>
            <a:ext cx="970137"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IGMP</a:t>
            </a:r>
          </a:p>
        </p:txBody>
      </p:sp>
      <p:sp>
        <p:nvSpPr>
          <p:cNvPr id="1007680" name="Text Box 64"/>
          <p:cNvSpPr txBox="1">
            <a:spLocks noChangeArrowheads="1"/>
          </p:cNvSpPr>
          <p:nvPr/>
        </p:nvSpPr>
        <p:spPr bwMode="auto">
          <a:xfrm>
            <a:off x="5332831" y="2755801"/>
            <a:ext cx="9701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IGMP</a:t>
            </a:r>
          </a:p>
        </p:txBody>
      </p:sp>
      <p:sp>
        <p:nvSpPr>
          <p:cNvPr id="1007681" name="Text Box 65"/>
          <p:cNvSpPr txBox="1">
            <a:spLocks noChangeArrowheads="1"/>
          </p:cNvSpPr>
          <p:nvPr/>
        </p:nvSpPr>
        <p:spPr bwMode="auto">
          <a:xfrm>
            <a:off x="7676908" y="4483001"/>
            <a:ext cx="9701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IGMP</a:t>
            </a:r>
          </a:p>
        </p:txBody>
      </p:sp>
      <p:sp>
        <p:nvSpPr>
          <p:cNvPr id="1007682" name="Text Box 66"/>
          <p:cNvSpPr txBox="1">
            <a:spLocks noChangeArrowheads="1"/>
          </p:cNvSpPr>
          <p:nvPr/>
        </p:nvSpPr>
        <p:spPr bwMode="auto">
          <a:xfrm>
            <a:off x="4335353" y="2898676"/>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a:t>
            </a:r>
            <a:r>
              <a:rPr lang="en-US" altLang="zh-CN" sz="2400" b="1" baseline="-25000">
                <a:solidFill>
                  <a:srgbClr val="000099"/>
                </a:solidFill>
                <a:latin typeface="+mn-lt"/>
                <a:ea typeface="黑体" pitchFamily="2" charset="-122"/>
              </a:rPr>
              <a:t>1</a:t>
            </a:r>
          </a:p>
        </p:txBody>
      </p:sp>
      <p:sp>
        <p:nvSpPr>
          <p:cNvPr id="1007683" name="Text Box 67"/>
          <p:cNvSpPr txBox="1">
            <a:spLocks noChangeArrowheads="1"/>
          </p:cNvSpPr>
          <p:nvPr/>
        </p:nvSpPr>
        <p:spPr bwMode="auto">
          <a:xfrm>
            <a:off x="4271721" y="4771926"/>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a:t>
            </a:r>
            <a:r>
              <a:rPr lang="en-US" altLang="zh-CN" sz="2400" b="1" baseline="-25000">
                <a:solidFill>
                  <a:srgbClr val="000099"/>
                </a:solidFill>
                <a:latin typeface="+mn-lt"/>
                <a:ea typeface="黑体" pitchFamily="2" charset="-122"/>
              </a:rPr>
              <a:t>4</a:t>
            </a:r>
          </a:p>
        </p:txBody>
      </p:sp>
      <p:sp>
        <p:nvSpPr>
          <p:cNvPr id="1007684" name="Text Box 68"/>
          <p:cNvSpPr txBox="1">
            <a:spLocks noChangeArrowheads="1"/>
          </p:cNvSpPr>
          <p:nvPr/>
        </p:nvSpPr>
        <p:spPr bwMode="auto">
          <a:xfrm>
            <a:off x="7080140" y="3763863"/>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a:t>
            </a:r>
            <a:r>
              <a:rPr lang="en-US" altLang="zh-CN" sz="2400" b="1" baseline="-25000">
                <a:solidFill>
                  <a:srgbClr val="000099"/>
                </a:solidFill>
                <a:latin typeface="+mn-lt"/>
                <a:ea typeface="黑体" pitchFamily="2" charset="-122"/>
              </a:rPr>
              <a:t>3</a:t>
            </a:r>
          </a:p>
        </p:txBody>
      </p:sp>
      <p:sp>
        <p:nvSpPr>
          <p:cNvPr id="1007685" name="Text Box 69"/>
          <p:cNvSpPr txBox="1">
            <a:spLocks noChangeArrowheads="1"/>
          </p:cNvSpPr>
          <p:nvPr/>
        </p:nvSpPr>
        <p:spPr bwMode="auto">
          <a:xfrm>
            <a:off x="2619001" y="3644802"/>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a:t>
            </a:r>
            <a:r>
              <a:rPr lang="en-US" altLang="zh-CN" sz="2400" b="1" baseline="-25000">
                <a:solidFill>
                  <a:srgbClr val="000099"/>
                </a:solidFill>
                <a:latin typeface="+mn-lt"/>
                <a:ea typeface="黑体" pitchFamily="2" charset="-122"/>
              </a:rPr>
              <a:t>2</a:t>
            </a:r>
          </a:p>
        </p:txBody>
      </p:sp>
      <p:sp>
        <p:nvSpPr>
          <p:cNvPr id="2" name="TextBox 1"/>
          <p:cNvSpPr txBox="1"/>
          <p:nvPr/>
        </p:nvSpPr>
        <p:spPr>
          <a:xfrm>
            <a:off x="5385048" y="1124744"/>
            <a:ext cx="1475084" cy="400110"/>
          </a:xfrm>
          <a:prstGeom prst="rect">
            <a:avLst/>
          </a:prstGeom>
          <a:noFill/>
        </p:spPr>
        <p:txBody>
          <a:bodyPr wrap="none" rtlCol="0">
            <a:spAutoFit/>
          </a:bodyPr>
          <a:lstStyle/>
          <a:p>
            <a:r>
              <a:rPr lang="zh-CN" altLang="en-US" sz="2000" b="1" dirty="0">
                <a:latin typeface="+mn-lt"/>
                <a:ea typeface="黑体" pitchFamily="2" charset="-122"/>
              </a:rPr>
              <a:t>参加多播组</a:t>
            </a:r>
          </a:p>
        </p:txBody>
      </p:sp>
      <p:sp>
        <p:nvSpPr>
          <p:cNvPr id="70" name="TextBox 69"/>
          <p:cNvSpPr txBox="1"/>
          <p:nvPr/>
        </p:nvSpPr>
        <p:spPr>
          <a:xfrm>
            <a:off x="464635" y="2316942"/>
            <a:ext cx="1475084" cy="400110"/>
          </a:xfrm>
          <a:prstGeom prst="rect">
            <a:avLst/>
          </a:prstGeom>
          <a:noFill/>
        </p:spPr>
        <p:txBody>
          <a:bodyPr wrap="none" rtlCol="0">
            <a:spAutoFit/>
          </a:bodyPr>
          <a:lstStyle/>
          <a:p>
            <a:r>
              <a:rPr lang="zh-CN" altLang="en-US" sz="2000" b="1" dirty="0">
                <a:latin typeface="+mn-lt"/>
                <a:ea typeface="黑体" pitchFamily="2" charset="-122"/>
              </a:rPr>
              <a:t>参加多播组</a:t>
            </a:r>
          </a:p>
        </p:txBody>
      </p:sp>
      <p:sp>
        <p:nvSpPr>
          <p:cNvPr id="71" name="TextBox 70"/>
          <p:cNvSpPr txBox="1"/>
          <p:nvPr/>
        </p:nvSpPr>
        <p:spPr>
          <a:xfrm>
            <a:off x="8261886" y="5665391"/>
            <a:ext cx="1475084" cy="400110"/>
          </a:xfrm>
          <a:prstGeom prst="rect">
            <a:avLst/>
          </a:prstGeom>
          <a:noFill/>
        </p:spPr>
        <p:txBody>
          <a:bodyPr wrap="none" rtlCol="0">
            <a:spAutoFit/>
          </a:bodyPr>
          <a:lstStyle/>
          <a:p>
            <a:r>
              <a:rPr lang="zh-CN" altLang="en-US" sz="2000" b="1" dirty="0">
                <a:latin typeface="+mn-lt"/>
                <a:ea typeface="黑体" pitchFamily="2" charset="-122"/>
              </a:rPr>
              <a:t>参加多播组</a:t>
            </a:r>
          </a:p>
        </p:txBody>
      </p:sp>
      <p:sp>
        <p:nvSpPr>
          <p:cNvPr id="72" name="TextBox 71"/>
          <p:cNvSpPr txBox="1"/>
          <p:nvPr/>
        </p:nvSpPr>
        <p:spPr>
          <a:xfrm>
            <a:off x="8121352" y="2586523"/>
            <a:ext cx="1475084" cy="400110"/>
          </a:xfrm>
          <a:prstGeom prst="rect">
            <a:avLst/>
          </a:prstGeom>
          <a:noFill/>
        </p:spPr>
        <p:txBody>
          <a:bodyPr wrap="none" rtlCol="0">
            <a:spAutoFit/>
          </a:bodyPr>
          <a:lstStyle/>
          <a:p>
            <a:r>
              <a:rPr lang="zh-CN" altLang="en-US" sz="2000" b="1" dirty="0">
                <a:latin typeface="+mn-lt"/>
                <a:ea typeface="黑体" pitchFamily="2" charset="-122"/>
              </a:rPr>
              <a:t>参加多播组</a:t>
            </a:r>
          </a:p>
        </p:txBody>
      </p:sp>
      <p:sp>
        <p:nvSpPr>
          <p:cNvPr id="73" name="TextBox 72"/>
          <p:cNvSpPr txBox="1"/>
          <p:nvPr/>
        </p:nvSpPr>
        <p:spPr>
          <a:xfrm>
            <a:off x="393683" y="5030658"/>
            <a:ext cx="958917" cy="707886"/>
          </a:xfrm>
          <a:prstGeom prst="rect">
            <a:avLst/>
          </a:prstGeom>
          <a:noFill/>
        </p:spPr>
        <p:txBody>
          <a:bodyPr wrap="none" rtlCol="0">
            <a:spAutoFit/>
          </a:bodyPr>
          <a:lstStyle/>
          <a:p>
            <a:r>
              <a:rPr lang="zh-CN" altLang="en-US" sz="2000" b="1" dirty="0">
                <a:latin typeface="+mn-lt"/>
                <a:ea typeface="黑体" pitchFamily="2" charset="-122"/>
              </a:rPr>
              <a:t>未参加</a:t>
            </a:r>
            <a:endParaRPr lang="en-US" altLang="zh-CN" sz="2000" b="1" dirty="0">
              <a:latin typeface="+mn-lt"/>
              <a:ea typeface="黑体" pitchFamily="2" charset="-122"/>
            </a:endParaRPr>
          </a:p>
          <a:p>
            <a:r>
              <a:rPr lang="zh-CN" altLang="en-US" sz="2000" b="1" dirty="0">
                <a:latin typeface="+mn-lt"/>
                <a:ea typeface="黑体" pitchFamily="2" charset="-122"/>
              </a:rPr>
              <a:t>多播组</a:t>
            </a:r>
          </a:p>
        </p:txBody>
      </p:sp>
      <p:sp>
        <p:nvSpPr>
          <p:cNvPr id="74" name="TextBox 73"/>
          <p:cNvSpPr txBox="1"/>
          <p:nvPr/>
        </p:nvSpPr>
        <p:spPr>
          <a:xfrm>
            <a:off x="2931672" y="1804958"/>
            <a:ext cx="958917" cy="707886"/>
          </a:xfrm>
          <a:prstGeom prst="rect">
            <a:avLst/>
          </a:prstGeom>
          <a:noFill/>
        </p:spPr>
        <p:txBody>
          <a:bodyPr wrap="none" rtlCol="0">
            <a:spAutoFit/>
          </a:bodyPr>
          <a:lstStyle/>
          <a:p>
            <a:r>
              <a:rPr lang="zh-CN" altLang="en-US" sz="2000" b="1" dirty="0">
                <a:latin typeface="+mn-lt"/>
                <a:ea typeface="黑体" pitchFamily="2" charset="-122"/>
              </a:rPr>
              <a:t>未参加</a:t>
            </a:r>
            <a:endParaRPr lang="en-US" altLang="zh-CN" sz="2000" b="1" dirty="0">
              <a:latin typeface="+mn-lt"/>
              <a:ea typeface="黑体" pitchFamily="2" charset="-122"/>
            </a:endParaRPr>
          </a:p>
          <a:p>
            <a:r>
              <a:rPr lang="zh-CN" altLang="en-US" sz="2000" b="1" dirty="0">
                <a:latin typeface="+mn-lt"/>
                <a:ea typeface="黑体" pitchFamily="2" charset="-122"/>
              </a:rPr>
              <a:t>多播组</a:t>
            </a:r>
          </a:p>
        </p:txBody>
      </p:sp>
    </p:spTree>
    <p:extLst>
      <p:ext uri="{BB962C8B-B14F-4D97-AF65-F5344CB8AC3E}">
        <p14:creationId xmlns:p14="http://schemas.microsoft.com/office/powerpoint/2010/main" val="1105493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pPr algn="ctr"/>
            <a:r>
              <a:rPr lang="en-US" altLang="zh-CN" dirty="0"/>
              <a:t>IGMP </a:t>
            </a:r>
            <a:r>
              <a:rPr lang="zh-CN" altLang="en-US" dirty="0"/>
              <a:t>的使用范围 </a:t>
            </a:r>
          </a:p>
        </p:txBody>
      </p:sp>
      <p:sp>
        <p:nvSpPr>
          <p:cNvPr id="1005571" name="Rectangle 3"/>
          <p:cNvSpPr>
            <a:spLocks noGrp="1" noChangeArrowheads="1"/>
          </p:cNvSpPr>
          <p:nvPr>
            <p:ph idx="1"/>
          </p:nvPr>
        </p:nvSpPr>
        <p:spPr/>
        <p:txBody>
          <a:bodyPr/>
          <a:lstStyle/>
          <a:p>
            <a:r>
              <a:rPr lang="en-US" altLang="zh-CN" dirty="0"/>
              <a:t>IGMP </a:t>
            </a:r>
            <a:r>
              <a:rPr lang="zh-CN" altLang="en-US" dirty="0">
                <a:solidFill>
                  <a:srgbClr val="FF0000"/>
                </a:solidFill>
              </a:rPr>
              <a:t>并非</a:t>
            </a:r>
            <a:r>
              <a:rPr lang="zh-CN" altLang="en-US" dirty="0"/>
              <a:t>在互联网范围内对所有多播组成员进行管理的协议。</a:t>
            </a:r>
          </a:p>
          <a:p>
            <a:r>
              <a:rPr lang="en-US" altLang="zh-CN" dirty="0"/>
              <a:t>IGMP </a:t>
            </a:r>
            <a:r>
              <a:rPr lang="zh-CN" altLang="en-US" dirty="0">
                <a:solidFill>
                  <a:srgbClr val="FF0000"/>
                </a:solidFill>
              </a:rPr>
              <a:t>不知道</a:t>
            </a:r>
            <a:r>
              <a:rPr lang="zh-CN" altLang="en-US" dirty="0"/>
              <a:t> </a:t>
            </a:r>
            <a:r>
              <a:rPr lang="en-US" altLang="zh-CN" dirty="0"/>
              <a:t>IP </a:t>
            </a:r>
            <a:r>
              <a:rPr lang="zh-CN" altLang="en-US" dirty="0"/>
              <a:t>多播组包含的成员数，</a:t>
            </a:r>
            <a:r>
              <a:rPr lang="zh-CN" altLang="en-US" dirty="0">
                <a:solidFill>
                  <a:srgbClr val="FF0000"/>
                </a:solidFill>
              </a:rPr>
              <a:t>也不知道</a:t>
            </a:r>
            <a:r>
              <a:rPr lang="zh-CN" altLang="en-US" dirty="0"/>
              <a:t>这些成员都分布在哪些网络上。</a:t>
            </a:r>
          </a:p>
          <a:p>
            <a:r>
              <a:rPr lang="en-US" altLang="zh-CN" dirty="0">
                <a:solidFill>
                  <a:srgbClr val="0000FF"/>
                </a:solidFill>
              </a:rPr>
              <a:t>IGMP </a:t>
            </a:r>
            <a:r>
              <a:rPr lang="zh-CN" altLang="en-US" dirty="0">
                <a:solidFill>
                  <a:srgbClr val="0000FF"/>
                </a:solidFill>
              </a:rPr>
              <a:t>协议是让连接</a:t>
            </a:r>
            <a:r>
              <a:rPr lang="zh-CN" altLang="en-US" dirty="0">
                <a:solidFill>
                  <a:srgbClr val="FF0000"/>
                </a:solidFill>
              </a:rPr>
              <a:t>在本地局域网上</a:t>
            </a:r>
            <a:r>
              <a:rPr lang="zh-CN" altLang="en-US" dirty="0">
                <a:solidFill>
                  <a:srgbClr val="0000FF"/>
                </a:solidFill>
              </a:rPr>
              <a:t>的多播路由器知道本局域网上是否有主机（严格讲，是主机上的某个进程）参加或退出了某个多播组。</a:t>
            </a:r>
          </a:p>
        </p:txBody>
      </p:sp>
    </p:spTree>
    <p:extLst>
      <p:ext uri="{BB962C8B-B14F-4D97-AF65-F5344CB8AC3E}">
        <p14:creationId xmlns:p14="http://schemas.microsoft.com/office/powerpoint/2010/main" val="3174919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lstStyle/>
          <a:p>
            <a:pPr algn="ctr"/>
            <a:r>
              <a:rPr lang="zh-CN" altLang="en-US" dirty="0"/>
              <a:t>多播路由选择协议更为复杂</a:t>
            </a:r>
          </a:p>
        </p:txBody>
      </p:sp>
      <p:sp>
        <p:nvSpPr>
          <p:cNvPr id="6" name="任意多边形 5"/>
          <p:cNvSpPr/>
          <p:nvPr/>
        </p:nvSpPr>
        <p:spPr>
          <a:xfrm>
            <a:off x="2618141" y="3410168"/>
            <a:ext cx="5819135" cy="1676607"/>
          </a:xfrm>
          <a:custGeom>
            <a:avLst/>
            <a:gdLst>
              <a:gd name="connsiteX0" fmla="*/ 147204 w 4266044"/>
              <a:gd name="connsiteY0" fmla="*/ 77932 h 1078345"/>
              <a:gd name="connsiteX1" fmla="*/ 337704 w 4266044"/>
              <a:gd name="connsiteY1" fmla="*/ 46759 h 1078345"/>
              <a:gd name="connsiteX2" fmla="*/ 393122 w 4266044"/>
              <a:gd name="connsiteY2" fmla="*/ 50223 h 1078345"/>
              <a:gd name="connsiteX3" fmla="*/ 642504 w 4266044"/>
              <a:gd name="connsiteY3" fmla="*/ 195696 h 1078345"/>
              <a:gd name="connsiteX4" fmla="*/ 749877 w 4266044"/>
              <a:gd name="connsiteY4" fmla="*/ 355023 h 1078345"/>
              <a:gd name="connsiteX5" fmla="*/ 749877 w 4266044"/>
              <a:gd name="connsiteY5" fmla="*/ 365414 h 1078345"/>
              <a:gd name="connsiteX6" fmla="*/ 819149 w 4266044"/>
              <a:gd name="connsiteY6" fmla="*/ 538596 h 1078345"/>
              <a:gd name="connsiteX7" fmla="*/ 954231 w 4266044"/>
              <a:gd name="connsiteY7" fmla="*/ 808759 h 1078345"/>
              <a:gd name="connsiteX8" fmla="*/ 1459922 w 4266044"/>
              <a:gd name="connsiteY8" fmla="*/ 947305 h 1078345"/>
              <a:gd name="connsiteX9" fmla="*/ 2530186 w 4266044"/>
              <a:gd name="connsiteY9" fmla="*/ 1016578 h 1078345"/>
              <a:gd name="connsiteX10" fmla="*/ 2744931 w 4266044"/>
              <a:gd name="connsiteY10" fmla="*/ 1013114 h 1078345"/>
              <a:gd name="connsiteX11" fmla="*/ 2873086 w 4266044"/>
              <a:gd name="connsiteY11" fmla="*/ 957696 h 1078345"/>
              <a:gd name="connsiteX12" fmla="*/ 2949286 w 4266044"/>
              <a:gd name="connsiteY12" fmla="*/ 697923 h 1078345"/>
              <a:gd name="connsiteX13" fmla="*/ 2945822 w 4266044"/>
              <a:gd name="connsiteY13" fmla="*/ 445078 h 1078345"/>
              <a:gd name="connsiteX14" fmla="*/ 3060122 w 4266044"/>
              <a:gd name="connsiteY14" fmla="*/ 126423 h 1078345"/>
              <a:gd name="connsiteX15" fmla="*/ 3784022 w 4266044"/>
              <a:gd name="connsiteY15" fmla="*/ 88323 h 1078345"/>
              <a:gd name="connsiteX16" fmla="*/ 4009159 w 4266044"/>
              <a:gd name="connsiteY16" fmla="*/ 126423 h 1078345"/>
              <a:gd name="connsiteX17" fmla="*/ 4109604 w 4266044"/>
              <a:gd name="connsiteY17" fmla="*/ 237259 h 1078345"/>
              <a:gd name="connsiteX18" fmla="*/ 4213513 w 4266044"/>
              <a:gd name="connsiteY18" fmla="*/ 427759 h 1078345"/>
              <a:gd name="connsiteX19" fmla="*/ 4258540 w 4266044"/>
              <a:gd name="connsiteY19" fmla="*/ 635578 h 1078345"/>
              <a:gd name="connsiteX20" fmla="*/ 4258540 w 4266044"/>
              <a:gd name="connsiteY20" fmla="*/ 791441 h 1078345"/>
              <a:gd name="connsiteX21" fmla="*/ 4251613 w 4266044"/>
              <a:gd name="connsiteY21" fmla="*/ 815687 h 1078345"/>
              <a:gd name="connsiteX22" fmla="*/ 4223904 w 4266044"/>
              <a:gd name="connsiteY22" fmla="*/ 871105 h 1078345"/>
              <a:gd name="connsiteX23" fmla="*/ 4137313 w 4266044"/>
              <a:gd name="connsiteY23" fmla="*/ 912668 h 1078345"/>
              <a:gd name="connsiteX24" fmla="*/ 3905249 w 4266044"/>
              <a:gd name="connsiteY24" fmla="*/ 964623 h 1078345"/>
              <a:gd name="connsiteX25" fmla="*/ 3448049 w 4266044"/>
              <a:gd name="connsiteY25" fmla="*/ 1033896 h 1078345"/>
              <a:gd name="connsiteX26" fmla="*/ 2734540 w 4266044"/>
              <a:gd name="connsiteY26" fmla="*/ 1065068 h 1078345"/>
              <a:gd name="connsiteX27" fmla="*/ 555913 w 4266044"/>
              <a:gd name="connsiteY27" fmla="*/ 954232 h 1078345"/>
              <a:gd name="connsiteX28" fmla="*/ 555913 w 4266044"/>
              <a:gd name="connsiteY28" fmla="*/ 954232 h 1078345"/>
              <a:gd name="connsiteX29" fmla="*/ 285749 w 4266044"/>
              <a:gd name="connsiteY29" fmla="*/ 919596 h 1078345"/>
              <a:gd name="connsiteX30" fmla="*/ 46759 w 4266044"/>
              <a:gd name="connsiteY30" fmla="*/ 774123 h 1078345"/>
              <a:gd name="connsiteX31" fmla="*/ 15586 w 4266044"/>
              <a:gd name="connsiteY31" fmla="*/ 514350 h 1078345"/>
              <a:gd name="connsiteX32" fmla="*/ 147204 w 4266044"/>
              <a:gd name="connsiteY32" fmla="*/ 77932 h 1078345"/>
              <a:gd name="connsiteX0" fmla="*/ 147204 w 4266044"/>
              <a:gd name="connsiteY0" fmla="*/ 77932 h 1122920"/>
              <a:gd name="connsiteX1" fmla="*/ 337704 w 4266044"/>
              <a:gd name="connsiteY1" fmla="*/ 46759 h 1122920"/>
              <a:gd name="connsiteX2" fmla="*/ 393122 w 4266044"/>
              <a:gd name="connsiteY2" fmla="*/ 50223 h 1122920"/>
              <a:gd name="connsiteX3" fmla="*/ 642504 w 4266044"/>
              <a:gd name="connsiteY3" fmla="*/ 195696 h 1122920"/>
              <a:gd name="connsiteX4" fmla="*/ 749877 w 4266044"/>
              <a:gd name="connsiteY4" fmla="*/ 355023 h 1122920"/>
              <a:gd name="connsiteX5" fmla="*/ 749877 w 4266044"/>
              <a:gd name="connsiteY5" fmla="*/ 365414 h 1122920"/>
              <a:gd name="connsiteX6" fmla="*/ 819149 w 4266044"/>
              <a:gd name="connsiteY6" fmla="*/ 538596 h 1122920"/>
              <a:gd name="connsiteX7" fmla="*/ 954231 w 4266044"/>
              <a:gd name="connsiteY7" fmla="*/ 808759 h 1122920"/>
              <a:gd name="connsiteX8" fmla="*/ 1459922 w 4266044"/>
              <a:gd name="connsiteY8" fmla="*/ 947305 h 1122920"/>
              <a:gd name="connsiteX9" fmla="*/ 2530186 w 4266044"/>
              <a:gd name="connsiteY9" fmla="*/ 1016578 h 1122920"/>
              <a:gd name="connsiteX10" fmla="*/ 2744931 w 4266044"/>
              <a:gd name="connsiteY10" fmla="*/ 1013114 h 1122920"/>
              <a:gd name="connsiteX11" fmla="*/ 2873086 w 4266044"/>
              <a:gd name="connsiteY11" fmla="*/ 957696 h 1122920"/>
              <a:gd name="connsiteX12" fmla="*/ 2949286 w 4266044"/>
              <a:gd name="connsiteY12" fmla="*/ 697923 h 1122920"/>
              <a:gd name="connsiteX13" fmla="*/ 2945822 w 4266044"/>
              <a:gd name="connsiteY13" fmla="*/ 445078 h 1122920"/>
              <a:gd name="connsiteX14" fmla="*/ 3060122 w 4266044"/>
              <a:gd name="connsiteY14" fmla="*/ 126423 h 1122920"/>
              <a:gd name="connsiteX15" fmla="*/ 3784022 w 4266044"/>
              <a:gd name="connsiteY15" fmla="*/ 88323 h 1122920"/>
              <a:gd name="connsiteX16" fmla="*/ 4009159 w 4266044"/>
              <a:gd name="connsiteY16" fmla="*/ 126423 h 1122920"/>
              <a:gd name="connsiteX17" fmla="*/ 4109604 w 4266044"/>
              <a:gd name="connsiteY17" fmla="*/ 237259 h 1122920"/>
              <a:gd name="connsiteX18" fmla="*/ 4213513 w 4266044"/>
              <a:gd name="connsiteY18" fmla="*/ 427759 h 1122920"/>
              <a:gd name="connsiteX19" fmla="*/ 4258540 w 4266044"/>
              <a:gd name="connsiteY19" fmla="*/ 635578 h 1122920"/>
              <a:gd name="connsiteX20" fmla="*/ 4258540 w 4266044"/>
              <a:gd name="connsiteY20" fmla="*/ 791441 h 1122920"/>
              <a:gd name="connsiteX21" fmla="*/ 4251613 w 4266044"/>
              <a:gd name="connsiteY21" fmla="*/ 815687 h 1122920"/>
              <a:gd name="connsiteX22" fmla="*/ 4223904 w 4266044"/>
              <a:gd name="connsiteY22" fmla="*/ 871105 h 1122920"/>
              <a:gd name="connsiteX23" fmla="*/ 4137313 w 4266044"/>
              <a:gd name="connsiteY23" fmla="*/ 912668 h 1122920"/>
              <a:gd name="connsiteX24" fmla="*/ 3905249 w 4266044"/>
              <a:gd name="connsiteY24" fmla="*/ 964623 h 1122920"/>
              <a:gd name="connsiteX25" fmla="*/ 3448049 w 4266044"/>
              <a:gd name="connsiteY25" fmla="*/ 1033896 h 1122920"/>
              <a:gd name="connsiteX26" fmla="*/ 2734540 w 4266044"/>
              <a:gd name="connsiteY26" fmla="*/ 1065068 h 1122920"/>
              <a:gd name="connsiteX27" fmla="*/ 1916200 w 4266044"/>
              <a:gd name="connsiteY27" fmla="*/ 1104447 h 1122920"/>
              <a:gd name="connsiteX28" fmla="*/ 555913 w 4266044"/>
              <a:gd name="connsiteY28" fmla="*/ 954232 h 1122920"/>
              <a:gd name="connsiteX29" fmla="*/ 555913 w 4266044"/>
              <a:gd name="connsiteY29" fmla="*/ 954232 h 1122920"/>
              <a:gd name="connsiteX30" fmla="*/ 285749 w 4266044"/>
              <a:gd name="connsiteY30" fmla="*/ 919596 h 1122920"/>
              <a:gd name="connsiteX31" fmla="*/ 46759 w 4266044"/>
              <a:gd name="connsiteY31" fmla="*/ 774123 h 1122920"/>
              <a:gd name="connsiteX32" fmla="*/ 15586 w 4266044"/>
              <a:gd name="connsiteY32" fmla="*/ 514350 h 1122920"/>
              <a:gd name="connsiteX33" fmla="*/ 147204 w 4266044"/>
              <a:gd name="connsiteY33" fmla="*/ 77932 h 1122920"/>
              <a:gd name="connsiteX0" fmla="*/ 147204 w 4266044"/>
              <a:gd name="connsiteY0" fmla="*/ 77932 h 1188212"/>
              <a:gd name="connsiteX1" fmla="*/ 337704 w 4266044"/>
              <a:gd name="connsiteY1" fmla="*/ 46759 h 1188212"/>
              <a:gd name="connsiteX2" fmla="*/ 393122 w 4266044"/>
              <a:gd name="connsiteY2" fmla="*/ 50223 h 1188212"/>
              <a:gd name="connsiteX3" fmla="*/ 642504 w 4266044"/>
              <a:gd name="connsiteY3" fmla="*/ 195696 h 1188212"/>
              <a:gd name="connsiteX4" fmla="*/ 749877 w 4266044"/>
              <a:gd name="connsiteY4" fmla="*/ 355023 h 1188212"/>
              <a:gd name="connsiteX5" fmla="*/ 749877 w 4266044"/>
              <a:gd name="connsiteY5" fmla="*/ 365414 h 1188212"/>
              <a:gd name="connsiteX6" fmla="*/ 819149 w 4266044"/>
              <a:gd name="connsiteY6" fmla="*/ 538596 h 1188212"/>
              <a:gd name="connsiteX7" fmla="*/ 954231 w 4266044"/>
              <a:gd name="connsiteY7" fmla="*/ 808759 h 1188212"/>
              <a:gd name="connsiteX8" fmla="*/ 1459922 w 4266044"/>
              <a:gd name="connsiteY8" fmla="*/ 947305 h 1188212"/>
              <a:gd name="connsiteX9" fmla="*/ 2530186 w 4266044"/>
              <a:gd name="connsiteY9" fmla="*/ 1016578 h 1188212"/>
              <a:gd name="connsiteX10" fmla="*/ 2744931 w 4266044"/>
              <a:gd name="connsiteY10" fmla="*/ 1013114 h 1188212"/>
              <a:gd name="connsiteX11" fmla="*/ 2873086 w 4266044"/>
              <a:gd name="connsiteY11" fmla="*/ 957696 h 1188212"/>
              <a:gd name="connsiteX12" fmla="*/ 2949286 w 4266044"/>
              <a:gd name="connsiteY12" fmla="*/ 697923 h 1188212"/>
              <a:gd name="connsiteX13" fmla="*/ 2945822 w 4266044"/>
              <a:gd name="connsiteY13" fmla="*/ 445078 h 1188212"/>
              <a:gd name="connsiteX14" fmla="*/ 3060122 w 4266044"/>
              <a:gd name="connsiteY14" fmla="*/ 126423 h 1188212"/>
              <a:gd name="connsiteX15" fmla="*/ 3784022 w 4266044"/>
              <a:gd name="connsiteY15" fmla="*/ 88323 h 1188212"/>
              <a:gd name="connsiteX16" fmla="*/ 4009159 w 4266044"/>
              <a:gd name="connsiteY16" fmla="*/ 126423 h 1188212"/>
              <a:gd name="connsiteX17" fmla="*/ 4109604 w 4266044"/>
              <a:gd name="connsiteY17" fmla="*/ 237259 h 1188212"/>
              <a:gd name="connsiteX18" fmla="*/ 4213513 w 4266044"/>
              <a:gd name="connsiteY18" fmla="*/ 427759 h 1188212"/>
              <a:gd name="connsiteX19" fmla="*/ 4258540 w 4266044"/>
              <a:gd name="connsiteY19" fmla="*/ 635578 h 1188212"/>
              <a:gd name="connsiteX20" fmla="*/ 4258540 w 4266044"/>
              <a:gd name="connsiteY20" fmla="*/ 791441 h 1188212"/>
              <a:gd name="connsiteX21" fmla="*/ 4251613 w 4266044"/>
              <a:gd name="connsiteY21" fmla="*/ 815687 h 1188212"/>
              <a:gd name="connsiteX22" fmla="*/ 4223904 w 4266044"/>
              <a:gd name="connsiteY22" fmla="*/ 871105 h 1188212"/>
              <a:gd name="connsiteX23" fmla="*/ 4137313 w 4266044"/>
              <a:gd name="connsiteY23" fmla="*/ 912668 h 1188212"/>
              <a:gd name="connsiteX24" fmla="*/ 3905249 w 4266044"/>
              <a:gd name="connsiteY24" fmla="*/ 964623 h 1188212"/>
              <a:gd name="connsiteX25" fmla="*/ 3448049 w 4266044"/>
              <a:gd name="connsiteY25" fmla="*/ 1033896 h 1188212"/>
              <a:gd name="connsiteX26" fmla="*/ 2780296 w 4266044"/>
              <a:gd name="connsiteY26" fmla="*/ 1176454 h 1188212"/>
              <a:gd name="connsiteX27" fmla="*/ 1916200 w 4266044"/>
              <a:gd name="connsiteY27" fmla="*/ 1104447 h 1188212"/>
              <a:gd name="connsiteX28" fmla="*/ 555913 w 4266044"/>
              <a:gd name="connsiteY28" fmla="*/ 954232 h 1188212"/>
              <a:gd name="connsiteX29" fmla="*/ 555913 w 4266044"/>
              <a:gd name="connsiteY29" fmla="*/ 954232 h 1188212"/>
              <a:gd name="connsiteX30" fmla="*/ 285749 w 4266044"/>
              <a:gd name="connsiteY30" fmla="*/ 919596 h 1188212"/>
              <a:gd name="connsiteX31" fmla="*/ 46759 w 4266044"/>
              <a:gd name="connsiteY31" fmla="*/ 774123 h 1188212"/>
              <a:gd name="connsiteX32" fmla="*/ 15586 w 4266044"/>
              <a:gd name="connsiteY32" fmla="*/ 514350 h 1188212"/>
              <a:gd name="connsiteX33" fmla="*/ 147204 w 4266044"/>
              <a:gd name="connsiteY33" fmla="*/ 77932 h 1188212"/>
              <a:gd name="connsiteX0" fmla="*/ 147204 w 4266044"/>
              <a:gd name="connsiteY0" fmla="*/ 77932 h 1176454"/>
              <a:gd name="connsiteX1" fmla="*/ 337704 w 4266044"/>
              <a:gd name="connsiteY1" fmla="*/ 46759 h 1176454"/>
              <a:gd name="connsiteX2" fmla="*/ 393122 w 4266044"/>
              <a:gd name="connsiteY2" fmla="*/ 50223 h 1176454"/>
              <a:gd name="connsiteX3" fmla="*/ 642504 w 4266044"/>
              <a:gd name="connsiteY3" fmla="*/ 195696 h 1176454"/>
              <a:gd name="connsiteX4" fmla="*/ 749877 w 4266044"/>
              <a:gd name="connsiteY4" fmla="*/ 355023 h 1176454"/>
              <a:gd name="connsiteX5" fmla="*/ 749877 w 4266044"/>
              <a:gd name="connsiteY5" fmla="*/ 365414 h 1176454"/>
              <a:gd name="connsiteX6" fmla="*/ 819149 w 4266044"/>
              <a:gd name="connsiteY6" fmla="*/ 538596 h 1176454"/>
              <a:gd name="connsiteX7" fmla="*/ 954231 w 4266044"/>
              <a:gd name="connsiteY7" fmla="*/ 808759 h 1176454"/>
              <a:gd name="connsiteX8" fmla="*/ 1459922 w 4266044"/>
              <a:gd name="connsiteY8" fmla="*/ 947305 h 1176454"/>
              <a:gd name="connsiteX9" fmla="*/ 2530186 w 4266044"/>
              <a:gd name="connsiteY9" fmla="*/ 1016578 h 1176454"/>
              <a:gd name="connsiteX10" fmla="*/ 2744931 w 4266044"/>
              <a:gd name="connsiteY10" fmla="*/ 1013114 h 1176454"/>
              <a:gd name="connsiteX11" fmla="*/ 2873086 w 4266044"/>
              <a:gd name="connsiteY11" fmla="*/ 957696 h 1176454"/>
              <a:gd name="connsiteX12" fmla="*/ 2949286 w 4266044"/>
              <a:gd name="connsiteY12" fmla="*/ 697923 h 1176454"/>
              <a:gd name="connsiteX13" fmla="*/ 2945822 w 4266044"/>
              <a:gd name="connsiteY13" fmla="*/ 445078 h 1176454"/>
              <a:gd name="connsiteX14" fmla="*/ 3060122 w 4266044"/>
              <a:gd name="connsiteY14" fmla="*/ 126423 h 1176454"/>
              <a:gd name="connsiteX15" fmla="*/ 3784022 w 4266044"/>
              <a:gd name="connsiteY15" fmla="*/ 88323 h 1176454"/>
              <a:gd name="connsiteX16" fmla="*/ 4009159 w 4266044"/>
              <a:gd name="connsiteY16" fmla="*/ 126423 h 1176454"/>
              <a:gd name="connsiteX17" fmla="*/ 4109604 w 4266044"/>
              <a:gd name="connsiteY17" fmla="*/ 237259 h 1176454"/>
              <a:gd name="connsiteX18" fmla="*/ 4213513 w 4266044"/>
              <a:gd name="connsiteY18" fmla="*/ 427759 h 1176454"/>
              <a:gd name="connsiteX19" fmla="*/ 4258540 w 4266044"/>
              <a:gd name="connsiteY19" fmla="*/ 635578 h 1176454"/>
              <a:gd name="connsiteX20" fmla="*/ 4258540 w 4266044"/>
              <a:gd name="connsiteY20" fmla="*/ 791441 h 1176454"/>
              <a:gd name="connsiteX21" fmla="*/ 4251613 w 4266044"/>
              <a:gd name="connsiteY21" fmla="*/ 815687 h 1176454"/>
              <a:gd name="connsiteX22" fmla="*/ 4223904 w 4266044"/>
              <a:gd name="connsiteY22" fmla="*/ 871105 h 1176454"/>
              <a:gd name="connsiteX23" fmla="*/ 4137313 w 4266044"/>
              <a:gd name="connsiteY23" fmla="*/ 912668 h 1176454"/>
              <a:gd name="connsiteX24" fmla="*/ 3905249 w 4266044"/>
              <a:gd name="connsiteY24" fmla="*/ 964623 h 1176454"/>
              <a:gd name="connsiteX25" fmla="*/ 3500376 w 4266044"/>
              <a:gd name="connsiteY25" fmla="*/ 1104446 h 1176454"/>
              <a:gd name="connsiteX26" fmla="*/ 2780296 w 4266044"/>
              <a:gd name="connsiteY26" fmla="*/ 1176454 h 1176454"/>
              <a:gd name="connsiteX27" fmla="*/ 1916200 w 4266044"/>
              <a:gd name="connsiteY27" fmla="*/ 1104447 h 1176454"/>
              <a:gd name="connsiteX28" fmla="*/ 555913 w 4266044"/>
              <a:gd name="connsiteY28" fmla="*/ 954232 h 1176454"/>
              <a:gd name="connsiteX29" fmla="*/ 555913 w 4266044"/>
              <a:gd name="connsiteY29" fmla="*/ 954232 h 1176454"/>
              <a:gd name="connsiteX30" fmla="*/ 285749 w 4266044"/>
              <a:gd name="connsiteY30" fmla="*/ 919596 h 1176454"/>
              <a:gd name="connsiteX31" fmla="*/ 46759 w 4266044"/>
              <a:gd name="connsiteY31" fmla="*/ 774123 h 1176454"/>
              <a:gd name="connsiteX32" fmla="*/ 15586 w 4266044"/>
              <a:gd name="connsiteY32" fmla="*/ 514350 h 1176454"/>
              <a:gd name="connsiteX33" fmla="*/ 147204 w 4266044"/>
              <a:gd name="connsiteY33" fmla="*/ 77932 h 1176454"/>
              <a:gd name="connsiteX0" fmla="*/ 147204 w 4266044"/>
              <a:gd name="connsiteY0" fmla="*/ 77932 h 1176454"/>
              <a:gd name="connsiteX1" fmla="*/ 337704 w 4266044"/>
              <a:gd name="connsiteY1" fmla="*/ 46759 h 1176454"/>
              <a:gd name="connsiteX2" fmla="*/ 393122 w 4266044"/>
              <a:gd name="connsiteY2" fmla="*/ 50223 h 1176454"/>
              <a:gd name="connsiteX3" fmla="*/ 642504 w 4266044"/>
              <a:gd name="connsiteY3" fmla="*/ 195696 h 1176454"/>
              <a:gd name="connsiteX4" fmla="*/ 749877 w 4266044"/>
              <a:gd name="connsiteY4" fmla="*/ 355023 h 1176454"/>
              <a:gd name="connsiteX5" fmla="*/ 749877 w 4266044"/>
              <a:gd name="connsiteY5" fmla="*/ 365414 h 1176454"/>
              <a:gd name="connsiteX6" fmla="*/ 819149 w 4266044"/>
              <a:gd name="connsiteY6" fmla="*/ 538596 h 1176454"/>
              <a:gd name="connsiteX7" fmla="*/ 954231 w 4266044"/>
              <a:gd name="connsiteY7" fmla="*/ 808759 h 1176454"/>
              <a:gd name="connsiteX8" fmla="*/ 1459922 w 4266044"/>
              <a:gd name="connsiteY8" fmla="*/ 947305 h 1176454"/>
              <a:gd name="connsiteX9" fmla="*/ 2530186 w 4266044"/>
              <a:gd name="connsiteY9" fmla="*/ 1016578 h 1176454"/>
              <a:gd name="connsiteX10" fmla="*/ 2744931 w 4266044"/>
              <a:gd name="connsiteY10" fmla="*/ 1013114 h 1176454"/>
              <a:gd name="connsiteX11" fmla="*/ 2873086 w 4266044"/>
              <a:gd name="connsiteY11" fmla="*/ 957696 h 1176454"/>
              <a:gd name="connsiteX12" fmla="*/ 2949286 w 4266044"/>
              <a:gd name="connsiteY12" fmla="*/ 697923 h 1176454"/>
              <a:gd name="connsiteX13" fmla="*/ 2945822 w 4266044"/>
              <a:gd name="connsiteY13" fmla="*/ 445078 h 1176454"/>
              <a:gd name="connsiteX14" fmla="*/ 3060122 w 4266044"/>
              <a:gd name="connsiteY14" fmla="*/ 126423 h 1176454"/>
              <a:gd name="connsiteX15" fmla="*/ 3784022 w 4266044"/>
              <a:gd name="connsiteY15" fmla="*/ 88323 h 1176454"/>
              <a:gd name="connsiteX16" fmla="*/ 4009159 w 4266044"/>
              <a:gd name="connsiteY16" fmla="*/ 126423 h 1176454"/>
              <a:gd name="connsiteX17" fmla="*/ 4109604 w 4266044"/>
              <a:gd name="connsiteY17" fmla="*/ 237259 h 1176454"/>
              <a:gd name="connsiteX18" fmla="*/ 4213513 w 4266044"/>
              <a:gd name="connsiteY18" fmla="*/ 427759 h 1176454"/>
              <a:gd name="connsiteX19" fmla="*/ 4258540 w 4266044"/>
              <a:gd name="connsiteY19" fmla="*/ 635578 h 1176454"/>
              <a:gd name="connsiteX20" fmla="*/ 4258540 w 4266044"/>
              <a:gd name="connsiteY20" fmla="*/ 791441 h 1176454"/>
              <a:gd name="connsiteX21" fmla="*/ 4251613 w 4266044"/>
              <a:gd name="connsiteY21" fmla="*/ 815687 h 1176454"/>
              <a:gd name="connsiteX22" fmla="*/ 4223904 w 4266044"/>
              <a:gd name="connsiteY22" fmla="*/ 871105 h 1176454"/>
              <a:gd name="connsiteX23" fmla="*/ 4137313 w 4266044"/>
              <a:gd name="connsiteY23" fmla="*/ 912668 h 1176454"/>
              <a:gd name="connsiteX24" fmla="*/ 3932424 w 4266044"/>
              <a:gd name="connsiteY24" fmla="*/ 1032438 h 1176454"/>
              <a:gd name="connsiteX25" fmla="*/ 3500376 w 4266044"/>
              <a:gd name="connsiteY25" fmla="*/ 1104446 h 1176454"/>
              <a:gd name="connsiteX26" fmla="*/ 2780296 w 4266044"/>
              <a:gd name="connsiteY26" fmla="*/ 1176454 h 1176454"/>
              <a:gd name="connsiteX27" fmla="*/ 1916200 w 4266044"/>
              <a:gd name="connsiteY27" fmla="*/ 1104447 h 1176454"/>
              <a:gd name="connsiteX28" fmla="*/ 555913 w 4266044"/>
              <a:gd name="connsiteY28" fmla="*/ 954232 h 1176454"/>
              <a:gd name="connsiteX29" fmla="*/ 555913 w 4266044"/>
              <a:gd name="connsiteY29" fmla="*/ 954232 h 1176454"/>
              <a:gd name="connsiteX30" fmla="*/ 285749 w 4266044"/>
              <a:gd name="connsiteY30" fmla="*/ 919596 h 1176454"/>
              <a:gd name="connsiteX31" fmla="*/ 46759 w 4266044"/>
              <a:gd name="connsiteY31" fmla="*/ 774123 h 1176454"/>
              <a:gd name="connsiteX32" fmla="*/ 15586 w 4266044"/>
              <a:gd name="connsiteY32" fmla="*/ 514350 h 1176454"/>
              <a:gd name="connsiteX33" fmla="*/ 147204 w 4266044"/>
              <a:gd name="connsiteY33" fmla="*/ 77932 h 1176454"/>
              <a:gd name="connsiteX0" fmla="*/ 147204 w 4266044"/>
              <a:gd name="connsiteY0" fmla="*/ 77932 h 1176454"/>
              <a:gd name="connsiteX1" fmla="*/ 337704 w 4266044"/>
              <a:gd name="connsiteY1" fmla="*/ 46759 h 1176454"/>
              <a:gd name="connsiteX2" fmla="*/ 393122 w 4266044"/>
              <a:gd name="connsiteY2" fmla="*/ 50223 h 1176454"/>
              <a:gd name="connsiteX3" fmla="*/ 642504 w 4266044"/>
              <a:gd name="connsiteY3" fmla="*/ 195696 h 1176454"/>
              <a:gd name="connsiteX4" fmla="*/ 749877 w 4266044"/>
              <a:gd name="connsiteY4" fmla="*/ 355023 h 1176454"/>
              <a:gd name="connsiteX5" fmla="*/ 749877 w 4266044"/>
              <a:gd name="connsiteY5" fmla="*/ 365414 h 1176454"/>
              <a:gd name="connsiteX6" fmla="*/ 819149 w 4266044"/>
              <a:gd name="connsiteY6" fmla="*/ 538596 h 1176454"/>
              <a:gd name="connsiteX7" fmla="*/ 954231 w 4266044"/>
              <a:gd name="connsiteY7" fmla="*/ 808759 h 1176454"/>
              <a:gd name="connsiteX8" fmla="*/ 1459922 w 4266044"/>
              <a:gd name="connsiteY8" fmla="*/ 947305 h 1176454"/>
              <a:gd name="connsiteX9" fmla="*/ 2530186 w 4266044"/>
              <a:gd name="connsiteY9" fmla="*/ 1016578 h 1176454"/>
              <a:gd name="connsiteX10" fmla="*/ 2744931 w 4266044"/>
              <a:gd name="connsiteY10" fmla="*/ 1013114 h 1176454"/>
              <a:gd name="connsiteX11" fmla="*/ 2873086 w 4266044"/>
              <a:gd name="connsiteY11" fmla="*/ 957696 h 1176454"/>
              <a:gd name="connsiteX12" fmla="*/ 2949286 w 4266044"/>
              <a:gd name="connsiteY12" fmla="*/ 697923 h 1176454"/>
              <a:gd name="connsiteX13" fmla="*/ 2945822 w 4266044"/>
              <a:gd name="connsiteY13" fmla="*/ 445078 h 1176454"/>
              <a:gd name="connsiteX14" fmla="*/ 3060122 w 4266044"/>
              <a:gd name="connsiteY14" fmla="*/ 126423 h 1176454"/>
              <a:gd name="connsiteX15" fmla="*/ 3784022 w 4266044"/>
              <a:gd name="connsiteY15" fmla="*/ 88323 h 1176454"/>
              <a:gd name="connsiteX16" fmla="*/ 4009159 w 4266044"/>
              <a:gd name="connsiteY16" fmla="*/ 126423 h 1176454"/>
              <a:gd name="connsiteX17" fmla="*/ 4109604 w 4266044"/>
              <a:gd name="connsiteY17" fmla="*/ 237259 h 1176454"/>
              <a:gd name="connsiteX18" fmla="*/ 4213513 w 4266044"/>
              <a:gd name="connsiteY18" fmla="*/ 427759 h 1176454"/>
              <a:gd name="connsiteX19" fmla="*/ 4258540 w 4266044"/>
              <a:gd name="connsiteY19" fmla="*/ 635578 h 1176454"/>
              <a:gd name="connsiteX20" fmla="*/ 4258540 w 4266044"/>
              <a:gd name="connsiteY20" fmla="*/ 791441 h 1176454"/>
              <a:gd name="connsiteX21" fmla="*/ 4251613 w 4266044"/>
              <a:gd name="connsiteY21" fmla="*/ 815687 h 1176454"/>
              <a:gd name="connsiteX22" fmla="*/ 4223904 w 4266044"/>
              <a:gd name="connsiteY22" fmla="*/ 871105 h 1176454"/>
              <a:gd name="connsiteX23" fmla="*/ 4137313 w 4266044"/>
              <a:gd name="connsiteY23" fmla="*/ 912668 h 1176454"/>
              <a:gd name="connsiteX24" fmla="*/ 3932424 w 4266044"/>
              <a:gd name="connsiteY24" fmla="*/ 1032438 h 1176454"/>
              <a:gd name="connsiteX25" fmla="*/ 3500376 w 4266044"/>
              <a:gd name="connsiteY25" fmla="*/ 1104446 h 1176454"/>
              <a:gd name="connsiteX26" fmla="*/ 2780296 w 4266044"/>
              <a:gd name="connsiteY26" fmla="*/ 1176454 h 1176454"/>
              <a:gd name="connsiteX27" fmla="*/ 1916200 w 4266044"/>
              <a:gd name="connsiteY27" fmla="*/ 1104447 h 1176454"/>
              <a:gd name="connsiteX28" fmla="*/ 555913 w 4266044"/>
              <a:gd name="connsiteY28" fmla="*/ 954232 h 1176454"/>
              <a:gd name="connsiteX29" fmla="*/ 548048 w 4266044"/>
              <a:gd name="connsiteY29" fmla="*/ 1032438 h 1176454"/>
              <a:gd name="connsiteX30" fmla="*/ 285749 w 4266044"/>
              <a:gd name="connsiteY30" fmla="*/ 919596 h 1176454"/>
              <a:gd name="connsiteX31" fmla="*/ 46759 w 4266044"/>
              <a:gd name="connsiteY31" fmla="*/ 774123 h 1176454"/>
              <a:gd name="connsiteX32" fmla="*/ 15586 w 4266044"/>
              <a:gd name="connsiteY32" fmla="*/ 514350 h 1176454"/>
              <a:gd name="connsiteX33" fmla="*/ 147204 w 4266044"/>
              <a:gd name="connsiteY33" fmla="*/ 77932 h 1176454"/>
              <a:gd name="connsiteX0" fmla="*/ 147204 w 4266044"/>
              <a:gd name="connsiteY0" fmla="*/ 77932 h 1176454"/>
              <a:gd name="connsiteX1" fmla="*/ 337704 w 4266044"/>
              <a:gd name="connsiteY1" fmla="*/ 46759 h 1176454"/>
              <a:gd name="connsiteX2" fmla="*/ 393122 w 4266044"/>
              <a:gd name="connsiteY2" fmla="*/ 50223 h 1176454"/>
              <a:gd name="connsiteX3" fmla="*/ 642504 w 4266044"/>
              <a:gd name="connsiteY3" fmla="*/ 195696 h 1176454"/>
              <a:gd name="connsiteX4" fmla="*/ 749877 w 4266044"/>
              <a:gd name="connsiteY4" fmla="*/ 355023 h 1176454"/>
              <a:gd name="connsiteX5" fmla="*/ 749877 w 4266044"/>
              <a:gd name="connsiteY5" fmla="*/ 365414 h 1176454"/>
              <a:gd name="connsiteX6" fmla="*/ 819149 w 4266044"/>
              <a:gd name="connsiteY6" fmla="*/ 538596 h 1176454"/>
              <a:gd name="connsiteX7" fmla="*/ 954231 w 4266044"/>
              <a:gd name="connsiteY7" fmla="*/ 808759 h 1176454"/>
              <a:gd name="connsiteX8" fmla="*/ 1459922 w 4266044"/>
              <a:gd name="connsiteY8" fmla="*/ 947305 h 1176454"/>
              <a:gd name="connsiteX9" fmla="*/ 2530186 w 4266044"/>
              <a:gd name="connsiteY9" fmla="*/ 1016578 h 1176454"/>
              <a:gd name="connsiteX10" fmla="*/ 2744931 w 4266044"/>
              <a:gd name="connsiteY10" fmla="*/ 1013114 h 1176454"/>
              <a:gd name="connsiteX11" fmla="*/ 2873086 w 4266044"/>
              <a:gd name="connsiteY11" fmla="*/ 957696 h 1176454"/>
              <a:gd name="connsiteX12" fmla="*/ 2949286 w 4266044"/>
              <a:gd name="connsiteY12" fmla="*/ 697923 h 1176454"/>
              <a:gd name="connsiteX13" fmla="*/ 2945822 w 4266044"/>
              <a:gd name="connsiteY13" fmla="*/ 445078 h 1176454"/>
              <a:gd name="connsiteX14" fmla="*/ 3060122 w 4266044"/>
              <a:gd name="connsiteY14" fmla="*/ 126423 h 1176454"/>
              <a:gd name="connsiteX15" fmla="*/ 3784022 w 4266044"/>
              <a:gd name="connsiteY15" fmla="*/ 88323 h 1176454"/>
              <a:gd name="connsiteX16" fmla="*/ 4009159 w 4266044"/>
              <a:gd name="connsiteY16" fmla="*/ 126423 h 1176454"/>
              <a:gd name="connsiteX17" fmla="*/ 4109604 w 4266044"/>
              <a:gd name="connsiteY17" fmla="*/ 237259 h 1176454"/>
              <a:gd name="connsiteX18" fmla="*/ 4213513 w 4266044"/>
              <a:gd name="connsiteY18" fmla="*/ 427759 h 1176454"/>
              <a:gd name="connsiteX19" fmla="*/ 4258540 w 4266044"/>
              <a:gd name="connsiteY19" fmla="*/ 635578 h 1176454"/>
              <a:gd name="connsiteX20" fmla="*/ 4258540 w 4266044"/>
              <a:gd name="connsiteY20" fmla="*/ 791441 h 1176454"/>
              <a:gd name="connsiteX21" fmla="*/ 4251613 w 4266044"/>
              <a:gd name="connsiteY21" fmla="*/ 815687 h 1176454"/>
              <a:gd name="connsiteX22" fmla="*/ 4223904 w 4266044"/>
              <a:gd name="connsiteY22" fmla="*/ 871105 h 1176454"/>
              <a:gd name="connsiteX23" fmla="*/ 4137313 w 4266044"/>
              <a:gd name="connsiteY23" fmla="*/ 912668 h 1176454"/>
              <a:gd name="connsiteX24" fmla="*/ 3932424 w 4266044"/>
              <a:gd name="connsiteY24" fmla="*/ 1032438 h 1176454"/>
              <a:gd name="connsiteX25" fmla="*/ 3500376 w 4266044"/>
              <a:gd name="connsiteY25" fmla="*/ 1104446 h 1176454"/>
              <a:gd name="connsiteX26" fmla="*/ 2780296 w 4266044"/>
              <a:gd name="connsiteY26" fmla="*/ 1176454 h 1176454"/>
              <a:gd name="connsiteX27" fmla="*/ 1916200 w 4266044"/>
              <a:gd name="connsiteY27" fmla="*/ 1104447 h 1176454"/>
              <a:gd name="connsiteX28" fmla="*/ 764072 w 4266044"/>
              <a:gd name="connsiteY28" fmla="*/ 1032438 h 1176454"/>
              <a:gd name="connsiteX29" fmla="*/ 548048 w 4266044"/>
              <a:gd name="connsiteY29" fmla="*/ 1032438 h 1176454"/>
              <a:gd name="connsiteX30" fmla="*/ 285749 w 4266044"/>
              <a:gd name="connsiteY30" fmla="*/ 919596 h 1176454"/>
              <a:gd name="connsiteX31" fmla="*/ 46759 w 4266044"/>
              <a:gd name="connsiteY31" fmla="*/ 774123 h 1176454"/>
              <a:gd name="connsiteX32" fmla="*/ 15586 w 4266044"/>
              <a:gd name="connsiteY32" fmla="*/ 514350 h 1176454"/>
              <a:gd name="connsiteX33" fmla="*/ 147204 w 4266044"/>
              <a:gd name="connsiteY33" fmla="*/ 77932 h 1176454"/>
              <a:gd name="connsiteX0" fmla="*/ 147204 w 4266044"/>
              <a:gd name="connsiteY0" fmla="*/ 77932 h 1176454"/>
              <a:gd name="connsiteX1" fmla="*/ 337704 w 4266044"/>
              <a:gd name="connsiteY1" fmla="*/ 46759 h 1176454"/>
              <a:gd name="connsiteX2" fmla="*/ 393122 w 4266044"/>
              <a:gd name="connsiteY2" fmla="*/ 50223 h 1176454"/>
              <a:gd name="connsiteX3" fmla="*/ 642504 w 4266044"/>
              <a:gd name="connsiteY3" fmla="*/ 195696 h 1176454"/>
              <a:gd name="connsiteX4" fmla="*/ 749877 w 4266044"/>
              <a:gd name="connsiteY4" fmla="*/ 355023 h 1176454"/>
              <a:gd name="connsiteX5" fmla="*/ 749877 w 4266044"/>
              <a:gd name="connsiteY5" fmla="*/ 365414 h 1176454"/>
              <a:gd name="connsiteX6" fmla="*/ 819149 w 4266044"/>
              <a:gd name="connsiteY6" fmla="*/ 538596 h 1176454"/>
              <a:gd name="connsiteX7" fmla="*/ 954231 w 4266044"/>
              <a:gd name="connsiteY7" fmla="*/ 808759 h 1176454"/>
              <a:gd name="connsiteX8" fmla="*/ 1459922 w 4266044"/>
              <a:gd name="connsiteY8" fmla="*/ 947305 h 1176454"/>
              <a:gd name="connsiteX9" fmla="*/ 2530186 w 4266044"/>
              <a:gd name="connsiteY9" fmla="*/ 1016578 h 1176454"/>
              <a:gd name="connsiteX10" fmla="*/ 2744931 w 4266044"/>
              <a:gd name="connsiteY10" fmla="*/ 1013114 h 1176454"/>
              <a:gd name="connsiteX11" fmla="*/ 2873086 w 4266044"/>
              <a:gd name="connsiteY11" fmla="*/ 957696 h 1176454"/>
              <a:gd name="connsiteX12" fmla="*/ 2949286 w 4266044"/>
              <a:gd name="connsiteY12" fmla="*/ 697923 h 1176454"/>
              <a:gd name="connsiteX13" fmla="*/ 2945822 w 4266044"/>
              <a:gd name="connsiteY13" fmla="*/ 445078 h 1176454"/>
              <a:gd name="connsiteX14" fmla="*/ 3060122 w 4266044"/>
              <a:gd name="connsiteY14" fmla="*/ 126423 h 1176454"/>
              <a:gd name="connsiteX15" fmla="*/ 3784022 w 4266044"/>
              <a:gd name="connsiteY15" fmla="*/ 88323 h 1176454"/>
              <a:gd name="connsiteX16" fmla="*/ 4009159 w 4266044"/>
              <a:gd name="connsiteY16" fmla="*/ 126423 h 1176454"/>
              <a:gd name="connsiteX17" fmla="*/ 4109604 w 4266044"/>
              <a:gd name="connsiteY17" fmla="*/ 237259 h 1176454"/>
              <a:gd name="connsiteX18" fmla="*/ 4213513 w 4266044"/>
              <a:gd name="connsiteY18" fmla="*/ 427759 h 1176454"/>
              <a:gd name="connsiteX19" fmla="*/ 4258540 w 4266044"/>
              <a:gd name="connsiteY19" fmla="*/ 635578 h 1176454"/>
              <a:gd name="connsiteX20" fmla="*/ 4258540 w 4266044"/>
              <a:gd name="connsiteY20" fmla="*/ 791441 h 1176454"/>
              <a:gd name="connsiteX21" fmla="*/ 4251613 w 4266044"/>
              <a:gd name="connsiteY21" fmla="*/ 815687 h 1176454"/>
              <a:gd name="connsiteX22" fmla="*/ 4223904 w 4266044"/>
              <a:gd name="connsiteY22" fmla="*/ 871105 h 1176454"/>
              <a:gd name="connsiteX23" fmla="*/ 4137313 w 4266044"/>
              <a:gd name="connsiteY23" fmla="*/ 912668 h 1176454"/>
              <a:gd name="connsiteX24" fmla="*/ 3932424 w 4266044"/>
              <a:gd name="connsiteY24" fmla="*/ 1032438 h 1176454"/>
              <a:gd name="connsiteX25" fmla="*/ 3500376 w 4266044"/>
              <a:gd name="connsiteY25" fmla="*/ 1104446 h 1176454"/>
              <a:gd name="connsiteX26" fmla="*/ 2780296 w 4266044"/>
              <a:gd name="connsiteY26" fmla="*/ 1176454 h 1176454"/>
              <a:gd name="connsiteX27" fmla="*/ 1916200 w 4266044"/>
              <a:gd name="connsiteY27" fmla="*/ 1104447 h 1176454"/>
              <a:gd name="connsiteX28" fmla="*/ 764072 w 4266044"/>
              <a:gd name="connsiteY28" fmla="*/ 1032438 h 1176454"/>
              <a:gd name="connsiteX29" fmla="*/ 548048 w 4266044"/>
              <a:gd name="connsiteY29" fmla="*/ 1032438 h 1176454"/>
              <a:gd name="connsiteX30" fmla="*/ 285749 w 4266044"/>
              <a:gd name="connsiteY30" fmla="*/ 919596 h 1176454"/>
              <a:gd name="connsiteX31" fmla="*/ 46759 w 4266044"/>
              <a:gd name="connsiteY31" fmla="*/ 774123 h 1176454"/>
              <a:gd name="connsiteX32" fmla="*/ 15586 w 4266044"/>
              <a:gd name="connsiteY32" fmla="*/ 514350 h 1176454"/>
              <a:gd name="connsiteX33" fmla="*/ 147204 w 4266044"/>
              <a:gd name="connsiteY33" fmla="*/ 77932 h 1176454"/>
              <a:gd name="connsiteX0" fmla="*/ 147204 w 4266044"/>
              <a:gd name="connsiteY0" fmla="*/ 77932 h 1194927"/>
              <a:gd name="connsiteX1" fmla="*/ 337704 w 4266044"/>
              <a:gd name="connsiteY1" fmla="*/ 46759 h 1194927"/>
              <a:gd name="connsiteX2" fmla="*/ 393122 w 4266044"/>
              <a:gd name="connsiteY2" fmla="*/ 50223 h 1194927"/>
              <a:gd name="connsiteX3" fmla="*/ 642504 w 4266044"/>
              <a:gd name="connsiteY3" fmla="*/ 195696 h 1194927"/>
              <a:gd name="connsiteX4" fmla="*/ 749877 w 4266044"/>
              <a:gd name="connsiteY4" fmla="*/ 355023 h 1194927"/>
              <a:gd name="connsiteX5" fmla="*/ 749877 w 4266044"/>
              <a:gd name="connsiteY5" fmla="*/ 365414 h 1194927"/>
              <a:gd name="connsiteX6" fmla="*/ 819149 w 4266044"/>
              <a:gd name="connsiteY6" fmla="*/ 538596 h 1194927"/>
              <a:gd name="connsiteX7" fmla="*/ 954231 w 4266044"/>
              <a:gd name="connsiteY7" fmla="*/ 808759 h 1194927"/>
              <a:gd name="connsiteX8" fmla="*/ 1459922 w 4266044"/>
              <a:gd name="connsiteY8" fmla="*/ 947305 h 1194927"/>
              <a:gd name="connsiteX9" fmla="*/ 2530186 w 4266044"/>
              <a:gd name="connsiteY9" fmla="*/ 1016578 h 1194927"/>
              <a:gd name="connsiteX10" fmla="*/ 2744931 w 4266044"/>
              <a:gd name="connsiteY10" fmla="*/ 1013114 h 1194927"/>
              <a:gd name="connsiteX11" fmla="*/ 2873086 w 4266044"/>
              <a:gd name="connsiteY11" fmla="*/ 957696 h 1194927"/>
              <a:gd name="connsiteX12" fmla="*/ 2949286 w 4266044"/>
              <a:gd name="connsiteY12" fmla="*/ 697923 h 1194927"/>
              <a:gd name="connsiteX13" fmla="*/ 2945822 w 4266044"/>
              <a:gd name="connsiteY13" fmla="*/ 445078 h 1194927"/>
              <a:gd name="connsiteX14" fmla="*/ 3060122 w 4266044"/>
              <a:gd name="connsiteY14" fmla="*/ 126423 h 1194927"/>
              <a:gd name="connsiteX15" fmla="*/ 3784022 w 4266044"/>
              <a:gd name="connsiteY15" fmla="*/ 88323 h 1194927"/>
              <a:gd name="connsiteX16" fmla="*/ 4009159 w 4266044"/>
              <a:gd name="connsiteY16" fmla="*/ 126423 h 1194927"/>
              <a:gd name="connsiteX17" fmla="*/ 4109604 w 4266044"/>
              <a:gd name="connsiteY17" fmla="*/ 237259 h 1194927"/>
              <a:gd name="connsiteX18" fmla="*/ 4213513 w 4266044"/>
              <a:gd name="connsiteY18" fmla="*/ 427759 h 1194927"/>
              <a:gd name="connsiteX19" fmla="*/ 4258540 w 4266044"/>
              <a:gd name="connsiteY19" fmla="*/ 635578 h 1194927"/>
              <a:gd name="connsiteX20" fmla="*/ 4258540 w 4266044"/>
              <a:gd name="connsiteY20" fmla="*/ 791441 h 1194927"/>
              <a:gd name="connsiteX21" fmla="*/ 4251613 w 4266044"/>
              <a:gd name="connsiteY21" fmla="*/ 815687 h 1194927"/>
              <a:gd name="connsiteX22" fmla="*/ 4223904 w 4266044"/>
              <a:gd name="connsiteY22" fmla="*/ 871105 h 1194927"/>
              <a:gd name="connsiteX23" fmla="*/ 4137313 w 4266044"/>
              <a:gd name="connsiteY23" fmla="*/ 912668 h 1194927"/>
              <a:gd name="connsiteX24" fmla="*/ 3932424 w 4266044"/>
              <a:gd name="connsiteY24" fmla="*/ 1032438 h 1194927"/>
              <a:gd name="connsiteX25" fmla="*/ 3500376 w 4266044"/>
              <a:gd name="connsiteY25" fmla="*/ 1104446 h 1194927"/>
              <a:gd name="connsiteX26" fmla="*/ 2780296 w 4266044"/>
              <a:gd name="connsiteY26" fmla="*/ 1176454 h 1194927"/>
              <a:gd name="connsiteX27" fmla="*/ 1916200 w 4266044"/>
              <a:gd name="connsiteY27" fmla="*/ 1176454 h 1194927"/>
              <a:gd name="connsiteX28" fmla="*/ 764072 w 4266044"/>
              <a:gd name="connsiteY28" fmla="*/ 1032438 h 1194927"/>
              <a:gd name="connsiteX29" fmla="*/ 548048 w 4266044"/>
              <a:gd name="connsiteY29" fmla="*/ 1032438 h 1194927"/>
              <a:gd name="connsiteX30" fmla="*/ 285749 w 4266044"/>
              <a:gd name="connsiteY30" fmla="*/ 919596 h 1194927"/>
              <a:gd name="connsiteX31" fmla="*/ 46759 w 4266044"/>
              <a:gd name="connsiteY31" fmla="*/ 774123 h 1194927"/>
              <a:gd name="connsiteX32" fmla="*/ 15586 w 4266044"/>
              <a:gd name="connsiteY32" fmla="*/ 514350 h 1194927"/>
              <a:gd name="connsiteX33" fmla="*/ 147204 w 4266044"/>
              <a:gd name="connsiteY33" fmla="*/ 77932 h 1194927"/>
              <a:gd name="connsiteX0" fmla="*/ 147204 w 4266044"/>
              <a:gd name="connsiteY0" fmla="*/ 77932 h 1194927"/>
              <a:gd name="connsiteX1" fmla="*/ 337704 w 4266044"/>
              <a:gd name="connsiteY1" fmla="*/ 46759 h 1194927"/>
              <a:gd name="connsiteX2" fmla="*/ 393122 w 4266044"/>
              <a:gd name="connsiteY2" fmla="*/ 50223 h 1194927"/>
              <a:gd name="connsiteX3" fmla="*/ 642504 w 4266044"/>
              <a:gd name="connsiteY3" fmla="*/ 195696 h 1194927"/>
              <a:gd name="connsiteX4" fmla="*/ 749877 w 4266044"/>
              <a:gd name="connsiteY4" fmla="*/ 355023 h 1194927"/>
              <a:gd name="connsiteX5" fmla="*/ 749877 w 4266044"/>
              <a:gd name="connsiteY5" fmla="*/ 365414 h 1194927"/>
              <a:gd name="connsiteX6" fmla="*/ 819149 w 4266044"/>
              <a:gd name="connsiteY6" fmla="*/ 538596 h 1194927"/>
              <a:gd name="connsiteX7" fmla="*/ 954231 w 4266044"/>
              <a:gd name="connsiteY7" fmla="*/ 808759 h 1194927"/>
              <a:gd name="connsiteX8" fmla="*/ 1459922 w 4266044"/>
              <a:gd name="connsiteY8" fmla="*/ 947305 h 1194927"/>
              <a:gd name="connsiteX9" fmla="*/ 2530186 w 4266044"/>
              <a:gd name="connsiteY9" fmla="*/ 1016578 h 1194927"/>
              <a:gd name="connsiteX10" fmla="*/ 2744931 w 4266044"/>
              <a:gd name="connsiteY10" fmla="*/ 1013114 h 1194927"/>
              <a:gd name="connsiteX11" fmla="*/ 2873086 w 4266044"/>
              <a:gd name="connsiteY11" fmla="*/ 957696 h 1194927"/>
              <a:gd name="connsiteX12" fmla="*/ 2949286 w 4266044"/>
              <a:gd name="connsiteY12" fmla="*/ 697923 h 1194927"/>
              <a:gd name="connsiteX13" fmla="*/ 2945822 w 4266044"/>
              <a:gd name="connsiteY13" fmla="*/ 445078 h 1194927"/>
              <a:gd name="connsiteX14" fmla="*/ 3060122 w 4266044"/>
              <a:gd name="connsiteY14" fmla="*/ 126423 h 1194927"/>
              <a:gd name="connsiteX15" fmla="*/ 3784022 w 4266044"/>
              <a:gd name="connsiteY15" fmla="*/ 88323 h 1194927"/>
              <a:gd name="connsiteX16" fmla="*/ 4009159 w 4266044"/>
              <a:gd name="connsiteY16" fmla="*/ 126423 h 1194927"/>
              <a:gd name="connsiteX17" fmla="*/ 4109604 w 4266044"/>
              <a:gd name="connsiteY17" fmla="*/ 237259 h 1194927"/>
              <a:gd name="connsiteX18" fmla="*/ 4213513 w 4266044"/>
              <a:gd name="connsiteY18" fmla="*/ 427759 h 1194927"/>
              <a:gd name="connsiteX19" fmla="*/ 4258540 w 4266044"/>
              <a:gd name="connsiteY19" fmla="*/ 635578 h 1194927"/>
              <a:gd name="connsiteX20" fmla="*/ 4258540 w 4266044"/>
              <a:gd name="connsiteY20" fmla="*/ 791441 h 1194927"/>
              <a:gd name="connsiteX21" fmla="*/ 4251613 w 4266044"/>
              <a:gd name="connsiteY21" fmla="*/ 815687 h 1194927"/>
              <a:gd name="connsiteX22" fmla="*/ 4223904 w 4266044"/>
              <a:gd name="connsiteY22" fmla="*/ 871105 h 1194927"/>
              <a:gd name="connsiteX23" fmla="*/ 4137313 w 4266044"/>
              <a:gd name="connsiteY23" fmla="*/ 912668 h 1194927"/>
              <a:gd name="connsiteX24" fmla="*/ 3932424 w 4266044"/>
              <a:gd name="connsiteY24" fmla="*/ 1032438 h 1194927"/>
              <a:gd name="connsiteX25" fmla="*/ 3500376 w 4266044"/>
              <a:gd name="connsiteY25" fmla="*/ 1104446 h 1194927"/>
              <a:gd name="connsiteX26" fmla="*/ 2780296 w 4266044"/>
              <a:gd name="connsiteY26" fmla="*/ 1176454 h 1194927"/>
              <a:gd name="connsiteX27" fmla="*/ 1916200 w 4266044"/>
              <a:gd name="connsiteY27" fmla="*/ 1176454 h 1194927"/>
              <a:gd name="connsiteX28" fmla="*/ 764072 w 4266044"/>
              <a:gd name="connsiteY28" fmla="*/ 1032438 h 1194927"/>
              <a:gd name="connsiteX29" fmla="*/ 548048 w 4266044"/>
              <a:gd name="connsiteY29" fmla="*/ 1032438 h 1194927"/>
              <a:gd name="connsiteX30" fmla="*/ 285749 w 4266044"/>
              <a:gd name="connsiteY30" fmla="*/ 919596 h 1194927"/>
              <a:gd name="connsiteX31" fmla="*/ 46759 w 4266044"/>
              <a:gd name="connsiteY31" fmla="*/ 774123 h 1194927"/>
              <a:gd name="connsiteX32" fmla="*/ 15586 w 4266044"/>
              <a:gd name="connsiteY32" fmla="*/ 514350 h 1194927"/>
              <a:gd name="connsiteX33" fmla="*/ 147204 w 4266044"/>
              <a:gd name="connsiteY33" fmla="*/ 77932 h 1194927"/>
              <a:gd name="connsiteX0" fmla="*/ 147204 w 4266044"/>
              <a:gd name="connsiteY0" fmla="*/ 77932 h 1194927"/>
              <a:gd name="connsiteX1" fmla="*/ 337704 w 4266044"/>
              <a:gd name="connsiteY1" fmla="*/ 46759 h 1194927"/>
              <a:gd name="connsiteX2" fmla="*/ 393122 w 4266044"/>
              <a:gd name="connsiteY2" fmla="*/ 50223 h 1194927"/>
              <a:gd name="connsiteX3" fmla="*/ 642504 w 4266044"/>
              <a:gd name="connsiteY3" fmla="*/ 195696 h 1194927"/>
              <a:gd name="connsiteX4" fmla="*/ 749877 w 4266044"/>
              <a:gd name="connsiteY4" fmla="*/ 355023 h 1194927"/>
              <a:gd name="connsiteX5" fmla="*/ 749877 w 4266044"/>
              <a:gd name="connsiteY5" fmla="*/ 365414 h 1194927"/>
              <a:gd name="connsiteX6" fmla="*/ 819149 w 4266044"/>
              <a:gd name="connsiteY6" fmla="*/ 538596 h 1194927"/>
              <a:gd name="connsiteX7" fmla="*/ 954231 w 4266044"/>
              <a:gd name="connsiteY7" fmla="*/ 808759 h 1194927"/>
              <a:gd name="connsiteX8" fmla="*/ 1459922 w 4266044"/>
              <a:gd name="connsiteY8" fmla="*/ 947305 h 1194927"/>
              <a:gd name="connsiteX9" fmla="*/ 2530186 w 4266044"/>
              <a:gd name="connsiteY9" fmla="*/ 1016578 h 1194927"/>
              <a:gd name="connsiteX10" fmla="*/ 2744931 w 4266044"/>
              <a:gd name="connsiteY10" fmla="*/ 1013114 h 1194927"/>
              <a:gd name="connsiteX11" fmla="*/ 2873086 w 4266044"/>
              <a:gd name="connsiteY11" fmla="*/ 957696 h 1194927"/>
              <a:gd name="connsiteX12" fmla="*/ 2949286 w 4266044"/>
              <a:gd name="connsiteY12" fmla="*/ 697923 h 1194927"/>
              <a:gd name="connsiteX13" fmla="*/ 2945822 w 4266044"/>
              <a:gd name="connsiteY13" fmla="*/ 445078 h 1194927"/>
              <a:gd name="connsiteX14" fmla="*/ 3060122 w 4266044"/>
              <a:gd name="connsiteY14" fmla="*/ 126423 h 1194927"/>
              <a:gd name="connsiteX15" fmla="*/ 3784022 w 4266044"/>
              <a:gd name="connsiteY15" fmla="*/ 88323 h 1194927"/>
              <a:gd name="connsiteX16" fmla="*/ 4009159 w 4266044"/>
              <a:gd name="connsiteY16" fmla="*/ 126423 h 1194927"/>
              <a:gd name="connsiteX17" fmla="*/ 4109604 w 4266044"/>
              <a:gd name="connsiteY17" fmla="*/ 237259 h 1194927"/>
              <a:gd name="connsiteX18" fmla="*/ 4213513 w 4266044"/>
              <a:gd name="connsiteY18" fmla="*/ 427759 h 1194927"/>
              <a:gd name="connsiteX19" fmla="*/ 4258540 w 4266044"/>
              <a:gd name="connsiteY19" fmla="*/ 635578 h 1194927"/>
              <a:gd name="connsiteX20" fmla="*/ 4258540 w 4266044"/>
              <a:gd name="connsiteY20" fmla="*/ 791441 h 1194927"/>
              <a:gd name="connsiteX21" fmla="*/ 4251613 w 4266044"/>
              <a:gd name="connsiteY21" fmla="*/ 815687 h 1194927"/>
              <a:gd name="connsiteX22" fmla="*/ 4223904 w 4266044"/>
              <a:gd name="connsiteY22" fmla="*/ 871105 h 1194927"/>
              <a:gd name="connsiteX23" fmla="*/ 4137313 w 4266044"/>
              <a:gd name="connsiteY23" fmla="*/ 912668 h 1194927"/>
              <a:gd name="connsiteX24" fmla="*/ 3932424 w 4266044"/>
              <a:gd name="connsiteY24" fmla="*/ 1032438 h 1194927"/>
              <a:gd name="connsiteX25" fmla="*/ 3500376 w 4266044"/>
              <a:gd name="connsiteY25" fmla="*/ 1104446 h 1194927"/>
              <a:gd name="connsiteX26" fmla="*/ 2780296 w 4266044"/>
              <a:gd name="connsiteY26" fmla="*/ 1176454 h 1194927"/>
              <a:gd name="connsiteX27" fmla="*/ 1916200 w 4266044"/>
              <a:gd name="connsiteY27" fmla="*/ 1176454 h 1194927"/>
              <a:gd name="connsiteX28" fmla="*/ 836080 w 4266044"/>
              <a:gd name="connsiteY28" fmla="*/ 1104446 h 1194927"/>
              <a:gd name="connsiteX29" fmla="*/ 548048 w 4266044"/>
              <a:gd name="connsiteY29" fmla="*/ 1032438 h 1194927"/>
              <a:gd name="connsiteX30" fmla="*/ 285749 w 4266044"/>
              <a:gd name="connsiteY30" fmla="*/ 919596 h 1194927"/>
              <a:gd name="connsiteX31" fmla="*/ 46759 w 4266044"/>
              <a:gd name="connsiteY31" fmla="*/ 774123 h 1194927"/>
              <a:gd name="connsiteX32" fmla="*/ 15586 w 4266044"/>
              <a:gd name="connsiteY32" fmla="*/ 514350 h 1194927"/>
              <a:gd name="connsiteX33" fmla="*/ 147204 w 4266044"/>
              <a:gd name="connsiteY33" fmla="*/ 77932 h 1194927"/>
              <a:gd name="connsiteX0" fmla="*/ 147204 w 4266044"/>
              <a:gd name="connsiteY0" fmla="*/ 77932 h 1200457"/>
              <a:gd name="connsiteX1" fmla="*/ 337704 w 4266044"/>
              <a:gd name="connsiteY1" fmla="*/ 46759 h 1200457"/>
              <a:gd name="connsiteX2" fmla="*/ 393122 w 4266044"/>
              <a:gd name="connsiteY2" fmla="*/ 50223 h 1200457"/>
              <a:gd name="connsiteX3" fmla="*/ 642504 w 4266044"/>
              <a:gd name="connsiteY3" fmla="*/ 195696 h 1200457"/>
              <a:gd name="connsiteX4" fmla="*/ 749877 w 4266044"/>
              <a:gd name="connsiteY4" fmla="*/ 355023 h 1200457"/>
              <a:gd name="connsiteX5" fmla="*/ 749877 w 4266044"/>
              <a:gd name="connsiteY5" fmla="*/ 365414 h 1200457"/>
              <a:gd name="connsiteX6" fmla="*/ 819149 w 4266044"/>
              <a:gd name="connsiteY6" fmla="*/ 538596 h 1200457"/>
              <a:gd name="connsiteX7" fmla="*/ 954231 w 4266044"/>
              <a:gd name="connsiteY7" fmla="*/ 808759 h 1200457"/>
              <a:gd name="connsiteX8" fmla="*/ 1459922 w 4266044"/>
              <a:gd name="connsiteY8" fmla="*/ 947305 h 1200457"/>
              <a:gd name="connsiteX9" fmla="*/ 2530186 w 4266044"/>
              <a:gd name="connsiteY9" fmla="*/ 1016578 h 1200457"/>
              <a:gd name="connsiteX10" fmla="*/ 2744931 w 4266044"/>
              <a:gd name="connsiteY10" fmla="*/ 1013114 h 1200457"/>
              <a:gd name="connsiteX11" fmla="*/ 2873086 w 4266044"/>
              <a:gd name="connsiteY11" fmla="*/ 957696 h 1200457"/>
              <a:gd name="connsiteX12" fmla="*/ 2949286 w 4266044"/>
              <a:gd name="connsiteY12" fmla="*/ 697923 h 1200457"/>
              <a:gd name="connsiteX13" fmla="*/ 2945822 w 4266044"/>
              <a:gd name="connsiteY13" fmla="*/ 445078 h 1200457"/>
              <a:gd name="connsiteX14" fmla="*/ 3060122 w 4266044"/>
              <a:gd name="connsiteY14" fmla="*/ 126423 h 1200457"/>
              <a:gd name="connsiteX15" fmla="*/ 3784022 w 4266044"/>
              <a:gd name="connsiteY15" fmla="*/ 88323 h 1200457"/>
              <a:gd name="connsiteX16" fmla="*/ 4009159 w 4266044"/>
              <a:gd name="connsiteY16" fmla="*/ 126423 h 1200457"/>
              <a:gd name="connsiteX17" fmla="*/ 4109604 w 4266044"/>
              <a:gd name="connsiteY17" fmla="*/ 237259 h 1200457"/>
              <a:gd name="connsiteX18" fmla="*/ 4213513 w 4266044"/>
              <a:gd name="connsiteY18" fmla="*/ 427759 h 1200457"/>
              <a:gd name="connsiteX19" fmla="*/ 4258540 w 4266044"/>
              <a:gd name="connsiteY19" fmla="*/ 635578 h 1200457"/>
              <a:gd name="connsiteX20" fmla="*/ 4258540 w 4266044"/>
              <a:gd name="connsiteY20" fmla="*/ 791441 h 1200457"/>
              <a:gd name="connsiteX21" fmla="*/ 4251613 w 4266044"/>
              <a:gd name="connsiteY21" fmla="*/ 815687 h 1200457"/>
              <a:gd name="connsiteX22" fmla="*/ 4223904 w 4266044"/>
              <a:gd name="connsiteY22" fmla="*/ 871105 h 1200457"/>
              <a:gd name="connsiteX23" fmla="*/ 4137313 w 4266044"/>
              <a:gd name="connsiteY23" fmla="*/ 912668 h 1200457"/>
              <a:gd name="connsiteX24" fmla="*/ 3932424 w 4266044"/>
              <a:gd name="connsiteY24" fmla="*/ 1032438 h 1200457"/>
              <a:gd name="connsiteX25" fmla="*/ 3500376 w 4266044"/>
              <a:gd name="connsiteY25" fmla="*/ 1176454 h 1200457"/>
              <a:gd name="connsiteX26" fmla="*/ 2780296 w 4266044"/>
              <a:gd name="connsiteY26" fmla="*/ 1176454 h 1200457"/>
              <a:gd name="connsiteX27" fmla="*/ 1916200 w 4266044"/>
              <a:gd name="connsiteY27" fmla="*/ 1176454 h 1200457"/>
              <a:gd name="connsiteX28" fmla="*/ 836080 w 4266044"/>
              <a:gd name="connsiteY28" fmla="*/ 1104446 h 1200457"/>
              <a:gd name="connsiteX29" fmla="*/ 548048 w 4266044"/>
              <a:gd name="connsiteY29" fmla="*/ 1032438 h 1200457"/>
              <a:gd name="connsiteX30" fmla="*/ 285749 w 4266044"/>
              <a:gd name="connsiteY30" fmla="*/ 919596 h 1200457"/>
              <a:gd name="connsiteX31" fmla="*/ 46759 w 4266044"/>
              <a:gd name="connsiteY31" fmla="*/ 774123 h 1200457"/>
              <a:gd name="connsiteX32" fmla="*/ 15586 w 4266044"/>
              <a:gd name="connsiteY32" fmla="*/ 514350 h 1200457"/>
              <a:gd name="connsiteX33" fmla="*/ 147204 w 4266044"/>
              <a:gd name="connsiteY33" fmla="*/ 77932 h 1200457"/>
              <a:gd name="connsiteX0" fmla="*/ 147204 w 4266044"/>
              <a:gd name="connsiteY0" fmla="*/ 77932 h 1248462"/>
              <a:gd name="connsiteX1" fmla="*/ 337704 w 4266044"/>
              <a:gd name="connsiteY1" fmla="*/ 46759 h 1248462"/>
              <a:gd name="connsiteX2" fmla="*/ 393122 w 4266044"/>
              <a:gd name="connsiteY2" fmla="*/ 50223 h 1248462"/>
              <a:gd name="connsiteX3" fmla="*/ 642504 w 4266044"/>
              <a:gd name="connsiteY3" fmla="*/ 195696 h 1248462"/>
              <a:gd name="connsiteX4" fmla="*/ 749877 w 4266044"/>
              <a:gd name="connsiteY4" fmla="*/ 355023 h 1248462"/>
              <a:gd name="connsiteX5" fmla="*/ 749877 w 4266044"/>
              <a:gd name="connsiteY5" fmla="*/ 365414 h 1248462"/>
              <a:gd name="connsiteX6" fmla="*/ 819149 w 4266044"/>
              <a:gd name="connsiteY6" fmla="*/ 538596 h 1248462"/>
              <a:gd name="connsiteX7" fmla="*/ 954231 w 4266044"/>
              <a:gd name="connsiteY7" fmla="*/ 808759 h 1248462"/>
              <a:gd name="connsiteX8" fmla="*/ 1459922 w 4266044"/>
              <a:gd name="connsiteY8" fmla="*/ 947305 h 1248462"/>
              <a:gd name="connsiteX9" fmla="*/ 2530186 w 4266044"/>
              <a:gd name="connsiteY9" fmla="*/ 1016578 h 1248462"/>
              <a:gd name="connsiteX10" fmla="*/ 2744931 w 4266044"/>
              <a:gd name="connsiteY10" fmla="*/ 1013114 h 1248462"/>
              <a:gd name="connsiteX11" fmla="*/ 2873086 w 4266044"/>
              <a:gd name="connsiteY11" fmla="*/ 957696 h 1248462"/>
              <a:gd name="connsiteX12" fmla="*/ 2949286 w 4266044"/>
              <a:gd name="connsiteY12" fmla="*/ 697923 h 1248462"/>
              <a:gd name="connsiteX13" fmla="*/ 2945822 w 4266044"/>
              <a:gd name="connsiteY13" fmla="*/ 445078 h 1248462"/>
              <a:gd name="connsiteX14" fmla="*/ 3060122 w 4266044"/>
              <a:gd name="connsiteY14" fmla="*/ 126423 h 1248462"/>
              <a:gd name="connsiteX15" fmla="*/ 3784022 w 4266044"/>
              <a:gd name="connsiteY15" fmla="*/ 88323 h 1248462"/>
              <a:gd name="connsiteX16" fmla="*/ 4009159 w 4266044"/>
              <a:gd name="connsiteY16" fmla="*/ 126423 h 1248462"/>
              <a:gd name="connsiteX17" fmla="*/ 4109604 w 4266044"/>
              <a:gd name="connsiteY17" fmla="*/ 237259 h 1248462"/>
              <a:gd name="connsiteX18" fmla="*/ 4213513 w 4266044"/>
              <a:gd name="connsiteY18" fmla="*/ 427759 h 1248462"/>
              <a:gd name="connsiteX19" fmla="*/ 4258540 w 4266044"/>
              <a:gd name="connsiteY19" fmla="*/ 635578 h 1248462"/>
              <a:gd name="connsiteX20" fmla="*/ 4258540 w 4266044"/>
              <a:gd name="connsiteY20" fmla="*/ 791441 h 1248462"/>
              <a:gd name="connsiteX21" fmla="*/ 4251613 w 4266044"/>
              <a:gd name="connsiteY21" fmla="*/ 815687 h 1248462"/>
              <a:gd name="connsiteX22" fmla="*/ 4223904 w 4266044"/>
              <a:gd name="connsiteY22" fmla="*/ 871105 h 1248462"/>
              <a:gd name="connsiteX23" fmla="*/ 4137313 w 4266044"/>
              <a:gd name="connsiteY23" fmla="*/ 912668 h 1248462"/>
              <a:gd name="connsiteX24" fmla="*/ 3932424 w 4266044"/>
              <a:gd name="connsiteY24" fmla="*/ 1032438 h 1248462"/>
              <a:gd name="connsiteX25" fmla="*/ 3500376 w 4266044"/>
              <a:gd name="connsiteY25" fmla="*/ 1176454 h 1248462"/>
              <a:gd name="connsiteX26" fmla="*/ 2780296 w 4266044"/>
              <a:gd name="connsiteY26" fmla="*/ 1248462 h 1248462"/>
              <a:gd name="connsiteX27" fmla="*/ 1916200 w 4266044"/>
              <a:gd name="connsiteY27" fmla="*/ 1176454 h 1248462"/>
              <a:gd name="connsiteX28" fmla="*/ 836080 w 4266044"/>
              <a:gd name="connsiteY28" fmla="*/ 1104446 h 1248462"/>
              <a:gd name="connsiteX29" fmla="*/ 548048 w 4266044"/>
              <a:gd name="connsiteY29" fmla="*/ 1032438 h 1248462"/>
              <a:gd name="connsiteX30" fmla="*/ 285749 w 4266044"/>
              <a:gd name="connsiteY30" fmla="*/ 919596 h 1248462"/>
              <a:gd name="connsiteX31" fmla="*/ 46759 w 4266044"/>
              <a:gd name="connsiteY31" fmla="*/ 774123 h 1248462"/>
              <a:gd name="connsiteX32" fmla="*/ 15586 w 4266044"/>
              <a:gd name="connsiteY32" fmla="*/ 514350 h 1248462"/>
              <a:gd name="connsiteX33" fmla="*/ 147204 w 4266044"/>
              <a:gd name="connsiteY33" fmla="*/ 77932 h 1248462"/>
              <a:gd name="connsiteX0" fmla="*/ 147204 w 4266044"/>
              <a:gd name="connsiteY0" fmla="*/ 77932 h 1248462"/>
              <a:gd name="connsiteX1" fmla="*/ 337704 w 4266044"/>
              <a:gd name="connsiteY1" fmla="*/ 46759 h 1248462"/>
              <a:gd name="connsiteX2" fmla="*/ 393122 w 4266044"/>
              <a:gd name="connsiteY2" fmla="*/ 50223 h 1248462"/>
              <a:gd name="connsiteX3" fmla="*/ 642504 w 4266044"/>
              <a:gd name="connsiteY3" fmla="*/ 195696 h 1248462"/>
              <a:gd name="connsiteX4" fmla="*/ 749877 w 4266044"/>
              <a:gd name="connsiteY4" fmla="*/ 355023 h 1248462"/>
              <a:gd name="connsiteX5" fmla="*/ 749877 w 4266044"/>
              <a:gd name="connsiteY5" fmla="*/ 365414 h 1248462"/>
              <a:gd name="connsiteX6" fmla="*/ 819149 w 4266044"/>
              <a:gd name="connsiteY6" fmla="*/ 538596 h 1248462"/>
              <a:gd name="connsiteX7" fmla="*/ 954231 w 4266044"/>
              <a:gd name="connsiteY7" fmla="*/ 808759 h 1248462"/>
              <a:gd name="connsiteX8" fmla="*/ 1459922 w 4266044"/>
              <a:gd name="connsiteY8" fmla="*/ 947305 h 1248462"/>
              <a:gd name="connsiteX9" fmla="*/ 2530186 w 4266044"/>
              <a:gd name="connsiteY9" fmla="*/ 1016578 h 1248462"/>
              <a:gd name="connsiteX10" fmla="*/ 2744931 w 4266044"/>
              <a:gd name="connsiteY10" fmla="*/ 1013114 h 1248462"/>
              <a:gd name="connsiteX11" fmla="*/ 2873086 w 4266044"/>
              <a:gd name="connsiteY11" fmla="*/ 957696 h 1248462"/>
              <a:gd name="connsiteX12" fmla="*/ 2949286 w 4266044"/>
              <a:gd name="connsiteY12" fmla="*/ 697923 h 1248462"/>
              <a:gd name="connsiteX13" fmla="*/ 2945822 w 4266044"/>
              <a:gd name="connsiteY13" fmla="*/ 445078 h 1248462"/>
              <a:gd name="connsiteX14" fmla="*/ 3060122 w 4266044"/>
              <a:gd name="connsiteY14" fmla="*/ 126423 h 1248462"/>
              <a:gd name="connsiteX15" fmla="*/ 3784022 w 4266044"/>
              <a:gd name="connsiteY15" fmla="*/ 88323 h 1248462"/>
              <a:gd name="connsiteX16" fmla="*/ 4009159 w 4266044"/>
              <a:gd name="connsiteY16" fmla="*/ 126423 h 1248462"/>
              <a:gd name="connsiteX17" fmla="*/ 4109604 w 4266044"/>
              <a:gd name="connsiteY17" fmla="*/ 237259 h 1248462"/>
              <a:gd name="connsiteX18" fmla="*/ 4213513 w 4266044"/>
              <a:gd name="connsiteY18" fmla="*/ 427759 h 1248462"/>
              <a:gd name="connsiteX19" fmla="*/ 4258540 w 4266044"/>
              <a:gd name="connsiteY19" fmla="*/ 635578 h 1248462"/>
              <a:gd name="connsiteX20" fmla="*/ 4258540 w 4266044"/>
              <a:gd name="connsiteY20" fmla="*/ 791441 h 1248462"/>
              <a:gd name="connsiteX21" fmla="*/ 4251613 w 4266044"/>
              <a:gd name="connsiteY21" fmla="*/ 815687 h 1248462"/>
              <a:gd name="connsiteX22" fmla="*/ 4223904 w 4266044"/>
              <a:gd name="connsiteY22" fmla="*/ 871105 h 1248462"/>
              <a:gd name="connsiteX23" fmla="*/ 4137313 w 4266044"/>
              <a:gd name="connsiteY23" fmla="*/ 912668 h 1248462"/>
              <a:gd name="connsiteX24" fmla="*/ 3932424 w 4266044"/>
              <a:gd name="connsiteY24" fmla="*/ 1032438 h 1248462"/>
              <a:gd name="connsiteX25" fmla="*/ 3500376 w 4266044"/>
              <a:gd name="connsiteY25" fmla="*/ 1176454 h 1248462"/>
              <a:gd name="connsiteX26" fmla="*/ 2780296 w 4266044"/>
              <a:gd name="connsiteY26" fmla="*/ 1248462 h 1248462"/>
              <a:gd name="connsiteX27" fmla="*/ 1916200 w 4266044"/>
              <a:gd name="connsiteY27" fmla="*/ 1176453 h 1248462"/>
              <a:gd name="connsiteX28" fmla="*/ 836080 w 4266044"/>
              <a:gd name="connsiteY28" fmla="*/ 1104446 h 1248462"/>
              <a:gd name="connsiteX29" fmla="*/ 548048 w 4266044"/>
              <a:gd name="connsiteY29" fmla="*/ 1032438 h 1248462"/>
              <a:gd name="connsiteX30" fmla="*/ 285749 w 4266044"/>
              <a:gd name="connsiteY30" fmla="*/ 919596 h 1248462"/>
              <a:gd name="connsiteX31" fmla="*/ 46759 w 4266044"/>
              <a:gd name="connsiteY31" fmla="*/ 774123 h 1248462"/>
              <a:gd name="connsiteX32" fmla="*/ 15586 w 4266044"/>
              <a:gd name="connsiteY32" fmla="*/ 514350 h 1248462"/>
              <a:gd name="connsiteX33" fmla="*/ 147204 w 4266044"/>
              <a:gd name="connsiteY33" fmla="*/ 77932 h 1248462"/>
              <a:gd name="connsiteX0" fmla="*/ 147204 w 4266044"/>
              <a:gd name="connsiteY0" fmla="*/ 77932 h 1248462"/>
              <a:gd name="connsiteX1" fmla="*/ 337704 w 4266044"/>
              <a:gd name="connsiteY1" fmla="*/ 46759 h 1248462"/>
              <a:gd name="connsiteX2" fmla="*/ 642504 w 4266044"/>
              <a:gd name="connsiteY2" fmla="*/ 195696 h 1248462"/>
              <a:gd name="connsiteX3" fmla="*/ 749877 w 4266044"/>
              <a:gd name="connsiteY3" fmla="*/ 355023 h 1248462"/>
              <a:gd name="connsiteX4" fmla="*/ 749877 w 4266044"/>
              <a:gd name="connsiteY4" fmla="*/ 365414 h 1248462"/>
              <a:gd name="connsiteX5" fmla="*/ 819149 w 4266044"/>
              <a:gd name="connsiteY5" fmla="*/ 538596 h 1248462"/>
              <a:gd name="connsiteX6" fmla="*/ 954231 w 4266044"/>
              <a:gd name="connsiteY6" fmla="*/ 808759 h 1248462"/>
              <a:gd name="connsiteX7" fmla="*/ 1459922 w 4266044"/>
              <a:gd name="connsiteY7" fmla="*/ 947305 h 1248462"/>
              <a:gd name="connsiteX8" fmla="*/ 2530186 w 4266044"/>
              <a:gd name="connsiteY8" fmla="*/ 1016578 h 1248462"/>
              <a:gd name="connsiteX9" fmla="*/ 2744931 w 4266044"/>
              <a:gd name="connsiteY9" fmla="*/ 1013114 h 1248462"/>
              <a:gd name="connsiteX10" fmla="*/ 2873086 w 4266044"/>
              <a:gd name="connsiteY10" fmla="*/ 957696 h 1248462"/>
              <a:gd name="connsiteX11" fmla="*/ 2949286 w 4266044"/>
              <a:gd name="connsiteY11" fmla="*/ 697923 h 1248462"/>
              <a:gd name="connsiteX12" fmla="*/ 2945822 w 4266044"/>
              <a:gd name="connsiteY12" fmla="*/ 445078 h 1248462"/>
              <a:gd name="connsiteX13" fmla="*/ 3060122 w 4266044"/>
              <a:gd name="connsiteY13" fmla="*/ 126423 h 1248462"/>
              <a:gd name="connsiteX14" fmla="*/ 3784022 w 4266044"/>
              <a:gd name="connsiteY14" fmla="*/ 88323 h 1248462"/>
              <a:gd name="connsiteX15" fmla="*/ 4009159 w 4266044"/>
              <a:gd name="connsiteY15" fmla="*/ 126423 h 1248462"/>
              <a:gd name="connsiteX16" fmla="*/ 4109604 w 4266044"/>
              <a:gd name="connsiteY16" fmla="*/ 237259 h 1248462"/>
              <a:gd name="connsiteX17" fmla="*/ 4213513 w 4266044"/>
              <a:gd name="connsiteY17" fmla="*/ 427759 h 1248462"/>
              <a:gd name="connsiteX18" fmla="*/ 4258540 w 4266044"/>
              <a:gd name="connsiteY18" fmla="*/ 635578 h 1248462"/>
              <a:gd name="connsiteX19" fmla="*/ 4258540 w 4266044"/>
              <a:gd name="connsiteY19" fmla="*/ 791441 h 1248462"/>
              <a:gd name="connsiteX20" fmla="*/ 4251613 w 4266044"/>
              <a:gd name="connsiteY20" fmla="*/ 815687 h 1248462"/>
              <a:gd name="connsiteX21" fmla="*/ 4223904 w 4266044"/>
              <a:gd name="connsiteY21" fmla="*/ 871105 h 1248462"/>
              <a:gd name="connsiteX22" fmla="*/ 4137313 w 4266044"/>
              <a:gd name="connsiteY22" fmla="*/ 912668 h 1248462"/>
              <a:gd name="connsiteX23" fmla="*/ 3932424 w 4266044"/>
              <a:gd name="connsiteY23" fmla="*/ 1032438 h 1248462"/>
              <a:gd name="connsiteX24" fmla="*/ 3500376 w 4266044"/>
              <a:gd name="connsiteY24" fmla="*/ 1176454 h 1248462"/>
              <a:gd name="connsiteX25" fmla="*/ 2780296 w 4266044"/>
              <a:gd name="connsiteY25" fmla="*/ 1248462 h 1248462"/>
              <a:gd name="connsiteX26" fmla="*/ 1916200 w 4266044"/>
              <a:gd name="connsiteY26" fmla="*/ 1176453 h 1248462"/>
              <a:gd name="connsiteX27" fmla="*/ 836080 w 4266044"/>
              <a:gd name="connsiteY27" fmla="*/ 1104446 h 1248462"/>
              <a:gd name="connsiteX28" fmla="*/ 548048 w 4266044"/>
              <a:gd name="connsiteY28" fmla="*/ 1032438 h 1248462"/>
              <a:gd name="connsiteX29" fmla="*/ 285749 w 4266044"/>
              <a:gd name="connsiteY29" fmla="*/ 919596 h 1248462"/>
              <a:gd name="connsiteX30" fmla="*/ 46759 w 4266044"/>
              <a:gd name="connsiteY30" fmla="*/ 774123 h 1248462"/>
              <a:gd name="connsiteX31" fmla="*/ 15586 w 4266044"/>
              <a:gd name="connsiteY31" fmla="*/ 514350 h 1248462"/>
              <a:gd name="connsiteX32" fmla="*/ 147204 w 4266044"/>
              <a:gd name="connsiteY32" fmla="*/ 77932 h 1248462"/>
              <a:gd name="connsiteX0" fmla="*/ 114268 w 4264312"/>
              <a:gd name="connsiteY0" fmla="*/ 126142 h 1206262"/>
              <a:gd name="connsiteX1" fmla="*/ 335972 w 4264312"/>
              <a:gd name="connsiteY1" fmla="*/ 4559 h 1206262"/>
              <a:gd name="connsiteX2" fmla="*/ 640772 w 4264312"/>
              <a:gd name="connsiteY2" fmla="*/ 153496 h 1206262"/>
              <a:gd name="connsiteX3" fmla="*/ 748145 w 4264312"/>
              <a:gd name="connsiteY3" fmla="*/ 312823 h 1206262"/>
              <a:gd name="connsiteX4" fmla="*/ 748145 w 4264312"/>
              <a:gd name="connsiteY4" fmla="*/ 323214 h 1206262"/>
              <a:gd name="connsiteX5" fmla="*/ 817417 w 4264312"/>
              <a:gd name="connsiteY5" fmla="*/ 496396 h 1206262"/>
              <a:gd name="connsiteX6" fmla="*/ 952499 w 4264312"/>
              <a:gd name="connsiteY6" fmla="*/ 766559 h 1206262"/>
              <a:gd name="connsiteX7" fmla="*/ 1458190 w 4264312"/>
              <a:gd name="connsiteY7" fmla="*/ 905105 h 1206262"/>
              <a:gd name="connsiteX8" fmla="*/ 2528454 w 4264312"/>
              <a:gd name="connsiteY8" fmla="*/ 974378 h 1206262"/>
              <a:gd name="connsiteX9" fmla="*/ 2743199 w 4264312"/>
              <a:gd name="connsiteY9" fmla="*/ 970914 h 1206262"/>
              <a:gd name="connsiteX10" fmla="*/ 2871354 w 4264312"/>
              <a:gd name="connsiteY10" fmla="*/ 915496 h 1206262"/>
              <a:gd name="connsiteX11" fmla="*/ 2947554 w 4264312"/>
              <a:gd name="connsiteY11" fmla="*/ 655723 h 1206262"/>
              <a:gd name="connsiteX12" fmla="*/ 2944090 w 4264312"/>
              <a:gd name="connsiteY12" fmla="*/ 402878 h 1206262"/>
              <a:gd name="connsiteX13" fmla="*/ 3058390 w 4264312"/>
              <a:gd name="connsiteY13" fmla="*/ 84223 h 1206262"/>
              <a:gd name="connsiteX14" fmla="*/ 3782290 w 4264312"/>
              <a:gd name="connsiteY14" fmla="*/ 46123 h 1206262"/>
              <a:gd name="connsiteX15" fmla="*/ 4007427 w 4264312"/>
              <a:gd name="connsiteY15" fmla="*/ 84223 h 1206262"/>
              <a:gd name="connsiteX16" fmla="*/ 4107872 w 4264312"/>
              <a:gd name="connsiteY16" fmla="*/ 195059 h 1206262"/>
              <a:gd name="connsiteX17" fmla="*/ 4211781 w 4264312"/>
              <a:gd name="connsiteY17" fmla="*/ 385559 h 1206262"/>
              <a:gd name="connsiteX18" fmla="*/ 4256808 w 4264312"/>
              <a:gd name="connsiteY18" fmla="*/ 593378 h 1206262"/>
              <a:gd name="connsiteX19" fmla="*/ 4256808 w 4264312"/>
              <a:gd name="connsiteY19" fmla="*/ 749241 h 1206262"/>
              <a:gd name="connsiteX20" fmla="*/ 4249881 w 4264312"/>
              <a:gd name="connsiteY20" fmla="*/ 773487 h 1206262"/>
              <a:gd name="connsiteX21" fmla="*/ 4222172 w 4264312"/>
              <a:gd name="connsiteY21" fmla="*/ 828905 h 1206262"/>
              <a:gd name="connsiteX22" fmla="*/ 4135581 w 4264312"/>
              <a:gd name="connsiteY22" fmla="*/ 870468 h 1206262"/>
              <a:gd name="connsiteX23" fmla="*/ 3930692 w 4264312"/>
              <a:gd name="connsiteY23" fmla="*/ 990238 h 1206262"/>
              <a:gd name="connsiteX24" fmla="*/ 3498644 w 4264312"/>
              <a:gd name="connsiteY24" fmla="*/ 1134254 h 1206262"/>
              <a:gd name="connsiteX25" fmla="*/ 2778564 w 4264312"/>
              <a:gd name="connsiteY25" fmla="*/ 1206262 h 1206262"/>
              <a:gd name="connsiteX26" fmla="*/ 1914468 w 4264312"/>
              <a:gd name="connsiteY26" fmla="*/ 1134253 h 1206262"/>
              <a:gd name="connsiteX27" fmla="*/ 834348 w 4264312"/>
              <a:gd name="connsiteY27" fmla="*/ 1062246 h 1206262"/>
              <a:gd name="connsiteX28" fmla="*/ 546316 w 4264312"/>
              <a:gd name="connsiteY28" fmla="*/ 990238 h 1206262"/>
              <a:gd name="connsiteX29" fmla="*/ 284017 w 4264312"/>
              <a:gd name="connsiteY29" fmla="*/ 877396 h 1206262"/>
              <a:gd name="connsiteX30" fmla="*/ 45027 w 4264312"/>
              <a:gd name="connsiteY30" fmla="*/ 731923 h 1206262"/>
              <a:gd name="connsiteX31" fmla="*/ 13854 w 4264312"/>
              <a:gd name="connsiteY31" fmla="*/ 472150 h 1206262"/>
              <a:gd name="connsiteX32" fmla="*/ 114268 w 4264312"/>
              <a:gd name="connsiteY32" fmla="*/ 126142 h 1206262"/>
              <a:gd name="connsiteX0" fmla="*/ 121981 w 4272025"/>
              <a:gd name="connsiteY0" fmla="*/ 126142 h 1206262"/>
              <a:gd name="connsiteX1" fmla="*/ 343685 w 4272025"/>
              <a:gd name="connsiteY1" fmla="*/ 4559 h 1206262"/>
              <a:gd name="connsiteX2" fmla="*/ 648485 w 4272025"/>
              <a:gd name="connsiteY2" fmla="*/ 153496 h 1206262"/>
              <a:gd name="connsiteX3" fmla="*/ 755858 w 4272025"/>
              <a:gd name="connsiteY3" fmla="*/ 312823 h 1206262"/>
              <a:gd name="connsiteX4" fmla="*/ 755858 w 4272025"/>
              <a:gd name="connsiteY4" fmla="*/ 323214 h 1206262"/>
              <a:gd name="connsiteX5" fmla="*/ 825130 w 4272025"/>
              <a:gd name="connsiteY5" fmla="*/ 496396 h 1206262"/>
              <a:gd name="connsiteX6" fmla="*/ 960212 w 4272025"/>
              <a:gd name="connsiteY6" fmla="*/ 766559 h 1206262"/>
              <a:gd name="connsiteX7" fmla="*/ 1465903 w 4272025"/>
              <a:gd name="connsiteY7" fmla="*/ 905105 h 1206262"/>
              <a:gd name="connsiteX8" fmla="*/ 2536167 w 4272025"/>
              <a:gd name="connsiteY8" fmla="*/ 974378 h 1206262"/>
              <a:gd name="connsiteX9" fmla="*/ 2750912 w 4272025"/>
              <a:gd name="connsiteY9" fmla="*/ 970914 h 1206262"/>
              <a:gd name="connsiteX10" fmla="*/ 2879067 w 4272025"/>
              <a:gd name="connsiteY10" fmla="*/ 915496 h 1206262"/>
              <a:gd name="connsiteX11" fmla="*/ 2955267 w 4272025"/>
              <a:gd name="connsiteY11" fmla="*/ 655723 h 1206262"/>
              <a:gd name="connsiteX12" fmla="*/ 2951803 w 4272025"/>
              <a:gd name="connsiteY12" fmla="*/ 402878 h 1206262"/>
              <a:gd name="connsiteX13" fmla="*/ 3066103 w 4272025"/>
              <a:gd name="connsiteY13" fmla="*/ 84223 h 1206262"/>
              <a:gd name="connsiteX14" fmla="*/ 3790003 w 4272025"/>
              <a:gd name="connsiteY14" fmla="*/ 46123 h 1206262"/>
              <a:gd name="connsiteX15" fmla="*/ 4015140 w 4272025"/>
              <a:gd name="connsiteY15" fmla="*/ 84223 h 1206262"/>
              <a:gd name="connsiteX16" fmla="*/ 4115585 w 4272025"/>
              <a:gd name="connsiteY16" fmla="*/ 195059 h 1206262"/>
              <a:gd name="connsiteX17" fmla="*/ 4219494 w 4272025"/>
              <a:gd name="connsiteY17" fmla="*/ 385559 h 1206262"/>
              <a:gd name="connsiteX18" fmla="*/ 4264521 w 4272025"/>
              <a:gd name="connsiteY18" fmla="*/ 593378 h 1206262"/>
              <a:gd name="connsiteX19" fmla="*/ 4264521 w 4272025"/>
              <a:gd name="connsiteY19" fmla="*/ 749241 h 1206262"/>
              <a:gd name="connsiteX20" fmla="*/ 4257594 w 4272025"/>
              <a:gd name="connsiteY20" fmla="*/ 773487 h 1206262"/>
              <a:gd name="connsiteX21" fmla="*/ 4229885 w 4272025"/>
              <a:gd name="connsiteY21" fmla="*/ 828905 h 1206262"/>
              <a:gd name="connsiteX22" fmla="*/ 4143294 w 4272025"/>
              <a:gd name="connsiteY22" fmla="*/ 870468 h 1206262"/>
              <a:gd name="connsiteX23" fmla="*/ 3938405 w 4272025"/>
              <a:gd name="connsiteY23" fmla="*/ 990238 h 1206262"/>
              <a:gd name="connsiteX24" fmla="*/ 3506357 w 4272025"/>
              <a:gd name="connsiteY24" fmla="*/ 1134254 h 1206262"/>
              <a:gd name="connsiteX25" fmla="*/ 2786277 w 4272025"/>
              <a:gd name="connsiteY25" fmla="*/ 1206262 h 1206262"/>
              <a:gd name="connsiteX26" fmla="*/ 1922181 w 4272025"/>
              <a:gd name="connsiteY26" fmla="*/ 1134253 h 1206262"/>
              <a:gd name="connsiteX27" fmla="*/ 842061 w 4272025"/>
              <a:gd name="connsiteY27" fmla="*/ 1062246 h 1206262"/>
              <a:gd name="connsiteX28" fmla="*/ 554029 w 4272025"/>
              <a:gd name="connsiteY28" fmla="*/ 990238 h 1206262"/>
              <a:gd name="connsiteX29" fmla="*/ 338005 w 4272025"/>
              <a:gd name="connsiteY29" fmla="*/ 918230 h 1206262"/>
              <a:gd name="connsiteX30" fmla="*/ 52740 w 4272025"/>
              <a:gd name="connsiteY30" fmla="*/ 731923 h 1206262"/>
              <a:gd name="connsiteX31" fmla="*/ 21567 w 4272025"/>
              <a:gd name="connsiteY31" fmla="*/ 472150 h 1206262"/>
              <a:gd name="connsiteX32" fmla="*/ 121981 w 4272025"/>
              <a:gd name="connsiteY32" fmla="*/ 126142 h 1206262"/>
              <a:gd name="connsiteX0" fmla="*/ 121981 w 4272025"/>
              <a:gd name="connsiteY0" fmla="*/ 126142 h 1206262"/>
              <a:gd name="connsiteX1" fmla="*/ 343685 w 4272025"/>
              <a:gd name="connsiteY1" fmla="*/ 4559 h 1206262"/>
              <a:gd name="connsiteX2" fmla="*/ 648485 w 4272025"/>
              <a:gd name="connsiteY2" fmla="*/ 153496 h 1206262"/>
              <a:gd name="connsiteX3" fmla="*/ 755858 w 4272025"/>
              <a:gd name="connsiteY3" fmla="*/ 312823 h 1206262"/>
              <a:gd name="connsiteX4" fmla="*/ 755858 w 4272025"/>
              <a:gd name="connsiteY4" fmla="*/ 323214 h 1206262"/>
              <a:gd name="connsiteX5" fmla="*/ 825130 w 4272025"/>
              <a:gd name="connsiteY5" fmla="*/ 496396 h 1206262"/>
              <a:gd name="connsiteX6" fmla="*/ 960212 w 4272025"/>
              <a:gd name="connsiteY6" fmla="*/ 766559 h 1206262"/>
              <a:gd name="connsiteX7" fmla="*/ 1465903 w 4272025"/>
              <a:gd name="connsiteY7" fmla="*/ 905105 h 1206262"/>
              <a:gd name="connsiteX8" fmla="*/ 2536167 w 4272025"/>
              <a:gd name="connsiteY8" fmla="*/ 974378 h 1206262"/>
              <a:gd name="connsiteX9" fmla="*/ 2750912 w 4272025"/>
              <a:gd name="connsiteY9" fmla="*/ 970914 h 1206262"/>
              <a:gd name="connsiteX10" fmla="*/ 2879067 w 4272025"/>
              <a:gd name="connsiteY10" fmla="*/ 915496 h 1206262"/>
              <a:gd name="connsiteX11" fmla="*/ 2955267 w 4272025"/>
              <a:gd name="connsiteY11" fmla="*/ 655723 h 1206262"/>
              <a:gd name="connsiteX12" fmla="*/ 2951803 w 4272025"/>
              <a:gd name="connsiteY12" fmla="*/ 402878 h 1206262"/>
              <a:gd name="connsiteX13" fmla="*/ 3066103 w 4272025"/>
              <a:gd name="connsiteY13" fmla="*/ 84223 h 1206262"/>
              <a:gd name="connsiteX14" fmla="*/ 3790003 w 4272025"/>
              <a:gd name="connsiteY14" fmla="*/ 46123 h 1206262"/>
              <a:gd name="connsiteX15" fmla="*/ 4015140 w 4272025"/>
              <a:gd name="connsiteY15" fmla="*/ 84223 h 1206262"/>
              <a:gd name="connsiteX16" fmla="*/ 4115585 w 4272025"/>
              <a:gd name="connsiteY16" fmla="*/ 195059 h 1206262"/>
              <a:gd name="connsiteX17" fmla="*/ 4219494 w 4272025"/>
              <a:gd name="connsiteY17" fmla="*/ 385559 h 1206262"/>
              <a:gd name="connsiteX18" fmla="*/ 4264521 w 4272025"/>
              <a:gd name="connsiteY18" fmla="*/ 593378 h 1206262"/>
              <a:gd name="connsiteX19" fmla="*/ 4264521 w 4272025"/>
              <a:gd name="connsiteY19" fmla="*/ 749241 h 1206262"/>
              <a:gd name="connsiteX20" fmla="*/ 4257594 w 4272025"/>
              <a:gd name="connsiteY20" fmla="*/ 773487 h 1206262"/>
              <a:gd name="connsiteX21" fmla="*/ 4229885 w 4272025"/>
              <a:gd name="connsiteY21" fmla="*/ 828905 h 1206262"/>
              <a:gd name="connsiteX22" fmla="*/ 4143294 w 4272025"/>
              <a:gd name="connsiteY22" fmla="*/ 870468 h 1206262"/>
              <a:gd name="connsiteX23" fmla="*/ 3938405 w 4272025"/>
              <a:gd name="connsiteY23" fmla="*/ 990238 h 1206262"/>
              <a:gd name="connsiteX24" fmla="*/ 3506357 w 4272025"/>
              <a:gd name="connsiteY24" fmla="*/ 1134254 h 1206262"/>
              <a:gd name="connsiteX25" fmla="*/ 2786277 w 4272025"/>
              <a:gd name="connsiteY25" fmla="*/ 1206262 h 1206262"/>
              <a:gd name="connsiteX26" fmla="*/ 1922181 w 4272025"/>
              <a:gd name="connsiteY26" fmla="*/ 1134253 h 1206262"/>
              <a:gd name="connsiteX27" fmla="*/ 842061 w 4272025"/>
              <a:gd name="connsiteY27" fmla="*/ 1062246 h 1206262"/>
              <a:gd name="connsiteX28" fmla="*/ 554030 w 4272025"/>
              <a:gd name="connsiteY28" fmla="*/ 990238 h 1206262"/>
              <a:gd name="connsiteX29" fmla="*/ 338005 w 4272025"/>
              <a:gd name="connsiteY29" fmla="*/ 918230 h 1206262"/>
              <a:gd name="connsiteX30" fmla="*/ 52740 w 4272025"/>
              <a:gd name="connsiteY30" fmla="*/ 731923 h 1206262"/>
              <a:gd name="connsiteX31" fmla="*/ 21567 w 4272025"/>
              <a:gd name="connsiteY31" fmla="*/ 472150 h 1206262"/>
              <a:gd name="connsiteX32" fmla="*/ 121981 w 4272025"/>
              <a:gd name="connsiteY32" fmla="*/ 126142 h 1206262"/>
              <a:gd name="connsiteX0" fmla="*/ 121981 w 4272025"/>
              <a:gd name="connsiteY0" fmla="*/ 126142 h 1206262"/>
              <a:gd name="connsiteX1" fmla="*/ 343685 w 4272025"/>
              <a:gd name="connsiteY1" fmla="*/ 4559 h 1206262"/>
              <a:gd name="connsiteX2" fmla="*/ 648485 w 4272025"/>
              <a:gd name="connsiteY2" fmla="*/ 153496 h 1206262"/>
              <a:gd name="connsiteX3" fmla="*/ 755858 w 4272025"/>
              <a:gd name="connsiteY3" fmla="*/ 312823 h 1206262"/>
              <a:gd name="connsiteX4" fmla="*/ 755858 w 4272025"/>
              <a:gd name="connsiteY4" fmla="*/ 323214 h 1206262"/>
              <a:gd name="connsiteX5" fmla="*/ 825130 w 4272025"/>
              <a:gd name="connsiteY5" fmla="*/ 496396 h 1206262"/>
              <a:gd name="connsiteX6" fmla="*/ 960212 w 4272025"/>
              <a:gd name="connsiteY6" fmla="*/ 766559 h 1206262"/>
              <a:gd name="connsiteX7" fmla="*/ 1465903 w 4272025"/>
              <a:gd name="connsiteY7" fmla="*/ 905105 h 1206262"/>
              <a:gd name="connsiteX8" fmla="*/ 2536167 w 4272025"/>
              <a:gd name="connsiteY8" fmla="*/ 974378 h 1206262"/>
              <a:gd name="connsiteX9" fmla="*/ 2750912 w 4272025"/>
              <a:gd name="connsiteY9" fmla="*/ 970914 h 1206262"/>
              <a:gd name="connsiteX10" fmla="*/ 2879067 w 4272025"/>
              <a:gd name="connsiteY10" fmla="*/ 915496 h 1206262"/>
              <a:gd name="connsiteX11" fmla="*/ 2955267 w 4272025"/>
              <a:gd name="connsiteY11" fmla="*/ 655723 h 1206262"/>
              <a:gd name="connsiteX12" fmla="*/ 2951803 w 4272025"/>
              <a:gd name="connsiteY12" fmla="*/ 402878 h 1206262"/>
              <a:gd name="connsiteX13" fmla="*/ 3066103 w 4272025"/>
              <a:gd name="connsiteY13" fmla="*/ 84223 h 1206262"/>
              <a:gd name="connsiteX14" fmla="*/ 3790003 w 4272025"/>
              <a:gd name="connsiteY14" fmla="*/ 46123 h 1206262"/>
              <a:gd name="connsiteX15" fmla="*/ 4015140 w 4272025"/>
              <a:gd name="connsiteY15" fmla="*/ 84223 h 1206262"/>
              <a:gd name="connsiteX16" fmla="*/ 4115585 w 4272025"/>
              <a:gd name="connsiteY16" fmla="*/ 195059 h 1206262"/>
              <a:gd name="connsiteX17" fmla="*/ 4219494 w 4272025"/>
              <a:gd name="connsiteY17" fmla="*/ 385559 h 1206262"/>
              <a:gd name="connsiteX18" fmla="*/ 4264521 w 4272025"/>
              <a:gd name="connsiteY18" fmla="*/ 593378 h 1206262"/>
              <a:gd name="connsiteX19" fmla="*/ 4264521 w 4272025"/>
              <a:gd name="connsiteY19" fmla="*/ 749241 h 1206262"/>
              <a:gd name="connsiteX20" fmla="*/ 4257594 w 4272025"/>
              <a:gd name="connsiteY20" fmla="*/ 773487 h 1206262"/>
              <a:gd name="connsiteX21" fmla="*/ 4229885 w 4272025"/>
              <a:gd name="connsiteY21" fmla="*/ 828905 h 1206262"/>
              <a:gd name="connsiteX22" fmla="*/ 4143294 w 4272025"/>
              <a:gd name="connsiteY22" fmla="*/ 870468 h 1206262"/>
              <a:gd name="connsiteX23" fmla="*/ 3938405 w 4272025"/>
              <a:gd name="connsiteY23" fmla="*/ 990238 h 1206262"/>
              <a:gd name="connsiteX24" fmla="*/ 3506357 w 4272025"/>
              <a:gd name="connsiteY24" fmla="*/ 1134254 h 1206262"/>
              <a:gd name="connsiteX25" fmla="*/ 2786277 w 4272025"/>
              <a:gd name="connsiteY25" fmla="*/ 1206262 h 1206262"/>
              <a:gd name="connsiteX26" fmla="*/ 1922181 w 4272025"/>
              <a:gd name="connsiteY26" fmla="*/ 1134253 h 1206262"/>
              <a:gd name="connsiteX27" fmla="*/ 842061 w 4272025"/>
              <a:gd name="connsiteY27" fmla="*/ 1062246 h 1206262"/>
              <a:gd name="connsiteX28" fmla="*/ 554030 w 4272025"/>
              <a:gd name="connsiteY28" fmla="*/ 990238 h 1206262"/>
              <a:gd name="connsiteX29" fmla="*/ 338005 w 4272025"/>
              <a:gd name="connsiteY29" fmla="*/ 918230 h 1206262"/>
              <a:gd name="connsiteX30" fmla="*/ 52740 w 4272025"/>
              <a:gd name="connsiteY30" fmla="*/ 731923 h 1206262"/>
              <a:gd name="connsiteX31" fmla="*/ 21567 w 4272025"/>
              <a:gd name="connsiteY31" fmla="*/ 472150 h 1206262"/>
              <a:gd name="connsiteX32" fmla="*/ 121981 w 4272025"/>
              <a:gd name="connsiteY32" fmla="*/ 126142 h 1206262"/>
              <a:gd name="connsiteX0" fmla="*/ 121981 w 4272025"/>
              <a:gd name="connsiteY0" fmla="*/ 126142 h 1206262"/>
              <a:gd name="connsiteX1" fmla="*/ 343685 w 4272025"/>
              <a:gd name="connsiteY1" fmla="*/ 4559 h 1206262"/>
              <a:gd name="connsiteX2" fmla="*/ 648485 w 4272025"/>
              <a:gd name="connsiteY2" fmla="*/ 153496 h 1206262"/>
              <a:gd name="connsiteX3" fmla="*/ 755858 w 4272025"/>
              <a:gd name="connsiteY3" fmla="*/ 312823 h 1206262"/>
              <a:gd name="connsiteX4" fmla="*/ 755858 w 4272025"/>
              <a:gd name="connsiteY4" fmla="*/ 323214 h 1206262"/>
              <a:gd name="connsiteX5" fmla="*/ 825130 w 4272025"/>
              <a:gd name="connsiteY5" fmla="*/ 496396 h 1206262"/>
              <a:gd name="connsiteX6" fmla="*/ 960212 w 4272025"/>
              <a:gd name="connsiteY6" fmla="*/ 766559 h 1206262"/>
              <a:gd name="connsiteX7" fmla="*/ 1465903 w 4272025"/>
              <a:gd name="connsiteY7" fmla="*/ 905105 h 1206262"/>
              <a:gd name="connsiteX8" fmla="*/ 2536167 w 4272025"/>
              <a:gd name="connsiteY8" fmla="*/ 974378 h 1206262"/>
              <a:gd name="connsiteX9" fmla="*/ 2750912 w 4272025"/>
              <a:gd name="connsiteY9" fmla="*/ 970914 h 1206262"/>
              <a:gd name="connsiteX10" fmla="*/ 2879067 w 4272025"/>
              <a:gd name="connsiteY10" fmla="*/ 915496 h 1206262"/>
              <a:gd name="connsiteX11" fmla="*/ 2955267 w 4272025"/>
              <a:gd name="connsiteY11" fmla="*/ 655723 h 1206262"/>
              <a:gd name="connsiteX12" fmla="*/ 2951803 w 4272025"/>
              <a:gd name="connsiteY12" fmla="*/ 402878 h 1206262"/>
              <a:gd name="connsiteX13" fmla="*/ 3066103 w 4272025"/>
              <a:gd name="connsiteY13" fmla="*/ 84223 h 1206262"/>
              <a:gd name="connsiteX14" fmla="*/ 3790003 w 4272025"/>
              <a:gd name="connsiteY14" fmla="*/ 46123 h 1206262"/>
              <a:gd name="connsiteX15" fmla="*/ 4015140 w 4272025"/>
              <a:gd name="connsiteY15" fmla="*/ 84223 h 1206262"/>
              <a:gd name="connsiteX16" fmla="*/ 4115585 w 4272025"/>
              <a:gd name="connsiteY16" fmla="*/ 195059 h 1206262"/>
              <a:gd name="connsiteX17" fmla="*/ 4219494 w 4272025"/>
              <a:gd name="connsiteY17" fmla="*/ 385559 h 1206262"/>
              <a:gd name="connsiteX18" fmla="*/ 4264521 w 4272025"/>
              <a:gd name="connsiteY18" fmla="*/ 593378 h 1206262"/>
              <a:gd name="connsiteX19" fmla="*/ 4264521 w 4272025"/>
              <a:gd name="connsiteY19" fmla="*/ 749241 h 1206262"/>
              <a:gd name="connsiteX20" fmla="*/ 4257594 w 4272025"/>
              <a:gd name="connsiteY20" fmla="*/ 773487 h 1206262"/>
              <a:gd name="connsiteX21" fmla="*/ 4229885 w 4272025"/>
              <a:gd name="connsiteY21" fmla="*/ 828905 h 1206262"/>
              <a:gd name="connsiteX22" fmla="*/ 4143294 w 4272025"/>
              <a:gd name="connsiteY22" fmla="*/ 870468 h 1206262"/>
              <a:gd name="connsiteX23" fmla="*/ 3938405 w 4272025"/>
              <a:gd name="connsiteY23" fmla="*/ 990238 h 1206262"/>
              <a:gd name="connsiteX24" fmla="*/ 3506357 w 4272025"/>
              <a:gd name="connsiteY24" fmla="*/ 1134254 h 1206262"/>
              <a:gd name="connsiteX25" fmla="*/ 2786277 w 4272025"/>
              <a:gd name="connsiteY25" fmla="*/ 1206262 h 1206262"/>
              <a:gd name="connsiteX26" fmla="*/ 1922181 w 4272025"/>
              <a:gd name="connsiteY26" fmla="*/ 1134253 h 1206262"/>
              <a:gd name="connsiteX27" fmla="*/ 842062 w 4272025"/>
              <a:gd name="connsiteY27" fmla="*/ 1062246 h 1206262"/>
              <a:gd name="connsiteX28" fmla="*/ 554030 w 4272025"/>
              <a:gd name="connsiteY28" fmla="*/ 990238 h 1206262"/>
              <a:gd name="connsiteX29" fmla="*/ 338005 w 4272025"/>
              <a:gd name="connsiteY29" fmla="*/ 918230 h 1206262"/>
              <a:gd name="connsiteX30" fmla="*/ 52740 w 4272025"/>
              <a:gd name="connsiteY30" fmla="*/ 731923 h 1206262"/>
              <a:gd name="connsiteX31" fmla="*/ 21567 w 4272025"/>
              <a:gd name="connsiteY31" fmla="*/ 472150 h 1206262"/>
              <a:gd name="connsiteX32" fmla="*/ 121981 w 4272025"/>
              <a:gd name="connsiteY32" fmla="*/ 126142 h 1206262"/>
              <a:gd name="connsiteX0" fmla="*/ 121981 w 4272025"/>
              <a:gd name="connsiteY0" fmla="*/ 126142 h 1224735"/>
              <a:gd name="connsiteX1" fmla="*/ 343685 w 4272025"/>
              <a:gd name="connsiteY1" fmla="*/ 4559 h 1224735"/>
              <a:gd name="connsiteX2" fmla="*/ 648485 w 4272025"/>
              <a:gd name="connsiteY2" fmla="*/ 153496 h 1224735"/>
              <a:gd name="connsiteX3" fmla="*/ 755858 w 4272025"/>
              <a:gd name="connsiteY3" fmla="*/ 312823 h 1224735"/>
              <a:gd name="connsiteX4" fmla="*/ 755858 w 4272025"/>
              <a:gd name="connsiteY4" fmla="*/ 323214 h 1224735"/>
              <a:gd name="connsiteX5" fmla="*/ 825130 w 4272025"/>
              <a:gd name="connsiteY5" fmla="*/ 496396 h 1224735"/>
              <a:gd name="connsiteX6" fmla="*/ 960212 w 4272025"/>
              <a:gd name="connsiteY6" fmla="*/ 766559 h 1224735"/>
              <a:gd name="connsiteX7" fmla="*/ 1465903 w 4272025"/>
              <a:gd name="connsiteY7" fmla="*/ 905105 h 1224735"/>
              <a:gd name="connsiteX8" fmla="*/ 2536167 w 4272025"/>
              <a:gd name="connsiteY8" fmla="*/ 974378 h 1224735"/>
              <a:gd name="connsiteX9" fmla="*/ 2750912 w 4272025"/>
              <a:gd name="connsiteY9" fmla="*/ 970914 h 1224735"/>
              <a:gd name="connsiteX10" fmla="*/ 2879067 w 4272025"/>
              <a:gd name="connsiteY10" fmla="*/ 915496 h 1224735"/>
              <a:gd name="connsiteX11" fmla="*/ 2955267 w 4272025"/>
              <a:gd name="connsiteY11" fmla="*/ 655723 h 1224735"/>
              <a:gd name="connsiteX12" fmla="*/ 2951803 w 4272025"/>
              <a:gd name="connsiteY12" fmla="*/ 402878 h 1224735"/>
              <a:gd name="connsiteX13" fmla="*/ 3066103 w 4272025"/>
              <a:gd name="connsiteY13" fmla="*/ 84223 h 1224735"/>
              <a:gd name="connsiteX14" fmla="*/ 3790003 w 4272025"/>
              <a:gd name="connsiteY14" fmla="*/ 46123 h 1224735"/>
              <a:gd name="connsiteX15" fmla="*/ 4015140 w 4272025"/>
              <a:gd name="connsiteY15" fmla="*/ 84223 h 1224735"/>
              <a:gd name="connsiteX16" fmla="*/ 4115585 w 4272025"/>
              <a:gd name="connsiteY16" fmla="*/ 195059 h 1224735"/>
              <a:gd name="connsiteX17" fmla="*/ 4219494 w 4272025"/>
              <a:gd name="connsiteY17" fmla="*/ 385559 h 1224735"/>
              <a:gd name="connsiteX18" fmla="*/ 4264521 w 4272025"/>
              <a:gd name="connsiteY18" fmla="*/ 593378 h 1224735"/>
              <a:gd name="connsiteX19" fmla="*/ 4264521 w 4272025"/>
              <a:gd name="connsiteY19" fmla="*/ 749241 h 1224735"/>
              <a:gd name="connsiteX20" fmla="*/ 4257594 w 4272025"/>
              <a:gd name="connsiteY20" fmla="*/ 773487 h 1224735"/>
              <a:gd name="connsiteX21" fmla="*/ 4229885 w 4272025"/>
              <a:gd name="connsiteY21" fmla="*/ 828905 h 1224735"/>
              <a:gd name="connsiteX22" fmla="*/ 4143294 w 4272025"/>
              <a:gd name="connsiteY22" fmla="*/ 870468 h 1224735"/>
              <a:gd name="connsiteX23" fmla="*/ 3938405 w 4272025"/>
              <a:gd name="connsiteY23" fmla="*/ 990238 h 1224735"/>
              <a:gd name="connsiteX24" fmla="*/ 3506357 w 4272025"/>
              <a:gd name="connsiteY24" fmla="*/ 1134254 h 1224735"/>
              <a:gd name="connsiteX25" fmla="*/ 2786277 w 4272025"/>
              <a:gd name="connsiteY25" fmla="*/ 1206262 h 1224735"/>
              <a:gd name="connsiteX26" fmla="*/ 1922182 w 4272025"/>
              <a:gd name="connsiteY26" fmla="*/ 1206262 h 1224735"/>
              <a:gd name="connsiteX27" fmla="*/ 842062 w 4272025"/>
              <a:gd name="connsiteY27" fmla="*/ 1062246 h 1224735"/>
              <a:gd name="connsiteX28" fmla="*/ 554030 w 4272025"/>
              <a:gd name="connsiteY28" fmla="*/ 990238 h 1224735"/>
              <a:gd name="connsiteX29" fmla="*/ 338005 w 4272025"/>
              <a:gd name="connsiteY29" fmla="*/ 918230 h 1224735"/>
              <a:gd name="connsiteX30" fmla="*/ 52740 w 4272025"/>
              <a:gd name="connsiteY30" fmla="*/ 731923 h 1224735"/>
              <a:gd name="connsiteX31" fmla="*/ 21567 w 4272025"/>
              <a:gd name="connsiteY31" fmla="*/ 472150 h 1224735"/>
              <a:gd name="connsiteX32" fmla="*/ 121981 w 4272025"/>
              <a:gd name="connsiteY32" fmla="*/ 126142 h 1224735"/>
              <a:gd name="connsiteX0" fmla="*/ 121981 w 4272025"/>
              <a:gd name="connsiteY0" fmla="*/ 126142 h 1224128"/>
              <a:gd name="connsiteX1" fmla="*/ 343685 w 4272025"/>
              <a:gd name="connsiteY1" fmla="*/ 4559 h 1224128"/>
              <a:gd name="connsiteX2" fmla="*/ 648485 w 4272025"/>
              <a:gd name="connsiteY2" fmla="*/ 153496 h 1224128"/>
              <a:gd name="connsiteX3" fmla="*/ 755858 w 4272025"/>
              <a:gd name="connsiteY3" fmla="*/ 312823 h 1224128"/>
              <a:gd name="connsiteX4" fmla="*/ 755858 w 4272025"/>
              <a:gd name="connsiteY4" fmla="*/ 323214 h 1224128"/>
              <a:gd name="connsiteX5" fmla="*/ 825130 w 4272025"/>
              <a:gd name="connsiteY5" fmla="*/ 496396 h 1224128"/>
              <a:gd name="connsiteX6" fmla="*/ 960212 w 4272025"/>
              <a:gd name="connsiteY6" fmla="*/ 766559 h 1224128"/>
              <a:gd name="connsiteX7" fmla="*/ 1465903 w 4272025"/>
              <a:gd name="connsiteY7" fmla="*/ 905105 h 1224128"/>
              <a:gd name="connsiteX8" fmla="*/ 2536167 w 4272025"/>
              <a:gd name="connsiteY8" fmla="*/ 974378 h 1224128"/>
              <a:gd name="connsiteX9" fmla="*/ 2750912 w 4272025"/>
              <a:gd name="connsiteY9" fmla="*/ 970914 h 1224128"/>
              <a:gd name="connsiteX10" fmla="*/ 2879067 w 4272025"/>
              <a:gd name="connsiteY10" fmla="*/ 915496 h 1224128"/>
              <a:gd name="connsiteX11" fmla="*/ 2955267 w 4272025"/>
              <a:gd name="connsiteY11" fmla="*/ 655723 h 1224128"/>
              <a:gd name="connsiteX12" fmla="*/ 2951803 w 4272025"/>
              <a:gd name="connsiteY12" fmla="*/ 402878 h 1224128"/>
              <a:gd name="connsiteX13" fmla="*/ 3066103 w 4272025"/>
              <a:gd name="connsiteY13" fmla="*/ 84223 h 1224128"/>
              <a:gd name="connsiteX14" fmla="*/ 3790003 w 4272025"/>
              <a:gd name="connsiteY14" fmla="*/ 46123 h 1224128"/>
              <a:gd name="connsiteX15" fmla="*/ 4015140 w 4272025"/>
              <a:gd name="connsiteY15" fmla="*/ 84223 h 1224128"/>
              <a:gd name="connsiteX16" fmla="*/ 4115585 w 4272025"/>
              <a:gd name="connsiteY16" fmla="*/ 195059 h 1224128"/>
              <a:gd name="connsiteX17" fmla="*/ 4219494 w 4272025"/>
              <a:gd name="connsiteY17" fmla="*/ 385559 h 1224128"/>
              <a:gd name="connsiteX18" fmla="*/ 4264521 w 4272025"/>
              <a:gd name="connsiteY18" fmla="*/ 593378 h 1224128"/>
              <a:gd name="connsiteX19" fmla="*/ 4264521 w 4272025"/>
              <a:gd name="connsiteY19" fmla="*/ 749241 h 1224128"/>
              <a:gd name="connsiteX20" fmla="*/ 4257594 w 4272025"/>
              <a:gd name="connsiteY20" fmla="*/ 773487 h 1224128"/>
              <a:gd name="connsiteX21" fmla="*/ 4229885 w 4272025"/>
              <a:gd name="connsiteY21" fmla="*/ 828905 h 1224128"/>
              <a:gd name="connsiteX22" fmla="*/ 4143294 w 4272025"/>
              <a:gd name="connsiteY22" fmla="*/ 870468 h 1224128"/>
              <a:gd name="connsiteX23" fmla="*/ 3938405 w 4272025"/>
              <a:gd name="connsiteY23" fmla="*/ 990238 h 1224128"/>
              <a:gd name="connsiteX24" fmla="*/ 3506357 w 4272025"/>
              <a:gd name="connsiteY24" fmla="*/ 1134254 h 1224128"/>
              <a:gd name="connsiteX25" fmla="*/ 2786277 w 4272025"/>
              <a:gd name="connsiteY25" fmla="*/ 1206262 h 1224128"/>
              <a:gd name="connsiteX26" fmla="*/ 1922182 w 4272025"/>
              <a:gd name="connsiteY26" fmla="*/ 1206262 h 1224128"/>
              <a:gd name="connsiteX27" fmla="*/ 1130094 w 4272025"/>
              <a:gd name="connsiteY27" fmla="*/ 1062246 h 1224128"/>
              <a:gd name="connsiteX28" fmla="*/ 842062 w 4272025"/>
              <a:gd name="connsiteY28" fmla="*/ 1062246 h 1224128"/>
              <a:gd name="connsiteX29" fmla="*/ 554030 w 4272025"/>
              <a:gd name="connsiteY29" fmla="*/ 990238 h 1224128"/>
              <a:gd name="connsiteX30" fmla="*/ 338005 w 4272025"/>
              <a:gd name="connsiteY30" fmla="*/ 918230 h 1224128"/>
              <a:gd name="connsiteX31" fmla="*/ 52740 w 4272025"/>
              <a:gd name="connsiteY31" fmla="*/ 731923 h 1224128"/>
              <a:gd name="connsiteX32" fmla="*/ 21567 w 4272025"/>
              <a:gd name="connsiteY32" fmla="*/ 472150 h 1224128"/>
              <a:gd name="connsiteX33" fmla="*/ 121981 w 4272025"/>
              <a:gd name="connsiteY33" fmla="*/ 126142 h 1224128"/>
              <a:gd name="connsiteX0" fmla="*/ 121981 w 4272025"/>
              <a:gd name="connsiteY0" fmla="*/ 126142 h 1224128"/>
              <a:gd name="connsiteX1" fmla="*/ 343685 w 4272025"/>
              <a:gd name="connsiteY1" fmla="*/ 4559 h 1224128"/>
              <a:gd name="connsiteX2" fmla="*/ 648485 w 4272025"/>
              <a:gd name="connsiteY2" fmla="*/ 153496 h 1224128"/>
              <a:gd name="connsiteX3" fmla="*/ 755858 w 4272025"/>
              <a:gd name="connsiteY3" fmla="*/ 312823 h 1224128"/>
              <a:gd name="connsiteX4" fmla="*/ 755858 w 4272025"/>
              <a:gd name="connsiteY4" fmla="*/ 323214 h 1224128"/>
              <a:gd name="connsiteX5" fmla="*/ 825130 w 4272025"/>
              <a:gd name="connsiteY5" fmla="*/ 496396 h 1224128"/>
              <a:gd name="connsiteX6" fmla="*/ 960212 w 4272025"/>
              <a:gd name="connsiteY6" fmla="*/ 766559 h 1224128"/>
              <a:gd name="connsiteX7" fmla="*/ 1465903 w 4272025"/>
              <a:gd name="connsiteY7" fmla="*/ 905105 h 1224128"/>
              <a:gd name="connsiteX8" fmla="*/ 2536167 w 4272025"/>
              <a:gd name="connsiteY8" fmla="*/ 974378 h 1224128"/>
              <a:gd name="connsiteX9" fmla="*/ 2750912 w 4272025"/>
              <a:gd name="connsiteY9" fmla="*/ 970914 h 1224128"/>
              <a:gd name="connsiteX10" fmla="*/ 2879067 w 4272025"/>
              <a:gd name="connsiteY10" fmla="*/ 915496 h 1224128"/>
              <a:gd name="connsiteX11" fmla="*/ 2955267 w 4272025"/>
              <a:gd name="connsiteY11" fmla="*/ 655723 h 1224128"/>
              <a:gd name="connsiteX12" fmla="*/ 2951803 w 4272025"/>
              <a:gd name="connsiteY12" fmla="*/ 402878 h 1224128"/>
              <a:gd name="connsiteX13" fmla="*/ 3066103 w 4272025"/>
              <a:gd name="connsiteY13" fmla="*/ 84223 h 1224128"/>
              <a:gd name="connsiteX14" fmla="*/ 3790003 w 4272025"/>
              <a:gd name="connsiteY14" fmla="*/ 46123 h 1224128"/>
              <a:gd name="connsiteX15" fmla="*/ 4015140 w 4272025"/>
              <a:gd name="connsiteY15" fmla="*/ 84223 h 1224128"/>
              <a:gd name="connsiteX16" fmla="*/ 4115585 w 4272025"/>
              <a:gd name="connsiteY16" fmla="*/ 195059 h 1224128"/>
              <a:gd name="connsiteX17" fmla="*/ 4219494 w 4272025"/>
              <a:gd name="connsiteY17" fmla="*/ 385559 h 1224128"/>
              <a:gd name="connsiteX18" fmla="*/ 4264521 w 4272025"/>
              <a:gd name="connsiteY18" fmla="*/ 593378 h 1224128"/>
              <a:gd name="connsiteX19" fmla="*/ 4264521 w 4272025"/>
              <a:gd name="connsiteY19" fmla="*/ 749241 h 1224128"/>
              <a:gd name="connsiteX20" fmla="*/ 4257594 w 4272025"/>
              <a:gd name="connsiteY20" fmla="*/ 773487 h 1224128"/>
              <a:gd name="connsiteX21" fmla="*/ 4229885 w 4272025"/>
              <a:gd name="connsiteY21" fmla="*/ 828905 h 1224128"/>
              <a:gd name="connsiteX22" fmla="*/ 4143294 w 4272025"/>
              <a:gd name="connsiteY22" fmla="*/ 870468 h 1224128"/>
              <a:gd name="connsiteX23" fmla="*/ 3938405 w 4272025"/>
              <a:gd name="connsiteY23" fmla="*/ 990238 h 1224128"/>
              <a:gd name="connsiteX24" fmla="*/ 3506357 w 4272025"/>
              <a:gd name="connsiteY24" fmla="*/ 1134254 h 1224128"/>
              <a:gd name="connsiteX25" fmla="*/ 2786277 w 4272025"/>
              <a:gd name="connsiteY25" fmla="*/ 1206262 h 1224128"/>
              <a:gd name="connsiteX26" fmla="*/ 1922182 w 4272025"/>
              <a:gd name="connsiteY26" fmla="*/ 1206262 h 1224128"/>
              <a:gd name="connsiteX27" fmla="*/ 1130094 w 4272025"/>
              <a:gd name="connsiteY27" fmla="*/ 1134254 h 1224128"/>
              <a:gd name="connsiteX28" fmla="*/ 842062 w 4272025"/>
              <a:gd name="connsiteY28" fmla="*/ 1062246 h 1224128"/>
              <a:gd name="connsiteX29" fmla="*/ 554030 w 4272025"/>
              <a:gd name="connsiteY29" fmla="*/ 990238 h 1224128"/>
              <a:gd name="connsiteX30" fmla="*/ 338005 w 4272025"/>
              <a:gd name="connsiteY30" fmla="*/ 918230 h 1224128"/>
              <a:gd name="connsiteX31" fmla="*/ 52740 w 4272025"/>
              <a:gd name="connsiteY31" fmla="*/ 731923 h 1224128"/>
              <a:gd name="connsiteX32" fmla="*/ 21567 w 4272025"/>
              <a:gd name="connsiteY32" fmla="*/ 472150 h 1224128"/>
              <a:gd name="connsiteX33" fmla="*/ 121981 w 4272025"/>
              <a:gd name="connsiteY33" fmla="*/ 126142 h 1224128"/>
              <a:gd name="connsiteX0" fmla="*/ 121981 w 4272025"/>
              <a:gd name="connsiteY0" fmla="*/ 126142 h 1224128"/>
              <a:gd name="connsiteX1" fmla="*/ 343685 w 4272025"/>
              <a:gd name="connsiteY1" fmla="*/ 4559 h 1224128"/>
              <a:gd name="connsiteX2" fmla="*/ 648485 w 4272025"/>
              <a:gd name="connsiteY2" fmla="*/ 153496 h 1224128"/>
              <a:gd name="connsiteX3" fmla="*/ 755858 w 4272025"/>
              <a:gd name="connsiteY3" fmla="*/ 312823 h 1224128"/>
              <a:gd name="connsiteX4" fmla="*/ 755858 w 4272025"/>
              <a:gd name="connsiteY4" fmla="*/ 323214 h 1224128"/>
              <a:gd name="connsiteX5" fmla="*/ 825130 w 4272025"/>
              <a:gd name="connsiteY5" fmla="*/ 496396 h 1224128"/>
              <a:gd name="connsiteX6" fmla="*/ 960212 w 4272025"/>
              <a:gd name="connsiteY6" fmla="*/ 766559 h 1224128"/>
              <a:gd name="connsiteX7" fmla="*/ 1465903 w 4272025"/>
              <a:gd name="connsiteY7" fmla="*/ 905105 h 1224128"/>
              <a:gd name="connsiteX8" fmla="*/ 2536167 w 4272025"/>
              <a:gd name="connsiteY8" fmla="*/ 974378 h 1224128"/>
              <a:gd name="connsiteX9" fmla="*/ 2750912 w 4272025"/>
              <a:gd name="connsiteY9" fmla="*/ 970914 h 1224128"/>
              <a:gd name="connsiteX10" fmla="*/ 2879067 w 4272025"/>
              <a:gd name="connsiteY10" fmla="*/ 915496 h 1224128"/>
              <a:gd name="connsiteX11" fmla="*/ 2955267 w 4272025"/>
              <a:gd name="connsiteY11" fmla="*/ 655723 h 1224128"/>
              <a:gd name="connsiteX12" fmla="*/ 2951803 w 4272025"/>
              <a:gd name="connsiteY12" fmla="*/ 402878 h 1224128"/>
              <a:gd name="connsiteX13" fmla="*/ 3066103 w 4272025"/>
              <a:gd name="connsiteY13" fmla="*/ 84223 h 1224128"/>
              <a:gd name="connsiteX14" fmla="*/ 3790003 w 4272025"/>
              <a:gd name="connsiteY14" fmla="*/ 46123 h 1224128"/>
              <a:gd name="connsiteX15" fmla="*/ 4015140 w 4272025"/>
              <a:gd name="connsiteY15" fmla="*/ 84223 h 1224128"/>
              <a:gd name="connsiteX16" fmla="*/ 4115585 w 4272025"/>
              <a:gd name="connsiteY16" fmla="*/ 195059 h 1224128"/>
              <a:gd name="connsiteX17" fmla="*/ 4219494 w 4272025"/>
              <a:gd name="connsiteY17" fmla="*/ 385559 h 1224128"/>
              <a:gd name="connsiteX18" fmla="*/ 4264521 w 4272025"/>
              <a:gd name="connsiteY18" fmla="*/ 593378 h 1224128"/>
              <a:gd name="connsiteX19" fmla="*/ 4264521 w 4272025"/>
              <a:gd name="connsiteY19" fmla="*/ 749241 h 1224128"/>
              <a:gd name="connsiteX20" fmla="*/ 4257594 w 4272025"/>
              <a:gd name="connsiteY20" fmla="*/ 773487 h 1224128"/>
              <a:gd name="connsiteX21" fmla="*/ 4229885 w 4272025"/>
              <a:gd name="connsiteY21" fmla="*/ 828905 h 1224128"/>
              <a:gd name="connsiteX22" fmla="*/ 4143294 w 4272025"/>
              <a:gd name="connsiteY22" fmla="*/ 870468 h 1224128"/>
              <a:gd name="connsiteX23" fmla="*/ 3938405 w 4272025"/>
              <a:gd name="connsiteY23" fmla="*/ 990238 h 1224128"/>
              <a:gd name="connsiteX24" fmla="*/ 3506357 w 4272025"/>
              <a:gd name="connsiteY24" fmla="*/ 1134254 h 1224128"/>
              <a:gd name="connsiteX25" fmla="*/ 2786277 w 4272025"/>
              <a:gd name="connsiteY25" fmla="*/ 1206262 h 1224128"/>
              <a:gd name="connsiteX26" fmla="*/ 1922182 w 4272025"/>
              <a:gd name="connsiteY26" fmla="*/ 1206262 h 1224128"/>
              <a:gd name="connsiteX27" fmla="*/ 1130094 w 4272025"/>
              <a:gd name="connsiteY27" fmla="*/ 1134254 h 1224128"/>
              <a:gd name="connsiteX28" fmla="*/ 842062 w 4272025"/>
              <a:gd name="connsiteY28" fmla="*/ 1062246 h 1224128"/>
              <a:gd name="connsiteX29" fmla="*/ 554030 w 4272025"/>
              <a:gd name="connsiteY29" fmla="*/ 990238 h 1224128"/>
              <a:gd name="connsiteX30" fmla="*/ 338005 w 4272025"/>
              <a:gd name="connsiteY30" fmla="*/ 918230 h 1224128"/>
              <a:gd name="connsiteX31" fmla="*/ 52740 w 4272025"/>
              <a:gd name="connsiteY31" fmla="*/ 731923 h 1224128"/>
              <a:gd name="connsiteX32" fmla="*/ 21567 w 4272025"/>
              <a:gd name="connsiteY32" fmla="*/ 472150 h 1224128"/>
              <a:gd name="connsiteX33" fmla="*/ 121981 w 4272025"/>
              <a:gd name="connsiteY33" fmla="*/ 126142 h 1224128"/>
              <a:gd name="connsiteX0" fmla="*/ 121981 w 4272025"/>
              <a:gd name="connsiteY0" fmla="*/ 126142 h 1224128"/>
              <a:gd name="connsiteX1" fmla="*/ 343685 w 4272025"/>
              <a:gd name="connsiteY1" fmla="*/ 4559 h 1224128"/>
              <a:gd name="connsiteX2" fmla="*/ 648485 w 4272025"/>
              <a:gd name="connsiteY2" fmla="*/ 153496 h 1224128"/>
              <a:gd name="connsiteX3" fmla="*/ 755858 w 4272025"/>
              <a:gd name="connsiteY3" fmla="*/ 312823 h 1224128"/>
              <a:gd name="connsiteX4" fmla="*/ 755858 w 4272025"/>
              <a:gd name="connsiteY4" fmla="*/ 323214 h 1224128"/>
              <a:gd name="connsiteX5" fmla="*/ 825130 w 4272025"/>
              <a:gd name="connsiteY5" fmla="*/ 496396 h 1224128"/>
              <a:gd name="connsiteX6" fmla="*/ 960212 w 4272025"/>
              <a:gd name="connsiteY6" fmla="*/ 766559 h 1224128"/>
              <a:gd name="connsiteX7" fmla="*/ 1465903 w 4272025"/>
              <a:gd name="connsiteY7" fmla="*/ 905105 h 1224128"/>
              <a:gd name="connsiteX8" fmla="*/ 2536167 w 4272025"/>
              <a:gd name="connsiteY8" fmla="*/ 974378 h 1224128"/>
              <a:gd name="connsiteX9" fmla="*/ 2750912 w 4272025"/>
              <a:gd name="connsiteY9" fmla="*/ 970914 h 1224128"/>
              <a:gd name="connsiteX10" fmla="*/ 2879067 w 4272025"/>
              <a:gd name="connsiteY10" fmla="*/ 915496 h 1224128"/>
              <a:gd name="connsiteX11" fmla="*/ 2955267 w 4272025"/>
              <a:gd name="connsiteY11" fmla="*/ 655723 h 1224128"/>
              <a:gd name="connsiteX12" fmla="*/ 2951803 w 4272025"/>
              <a:gd name="connsiteY12" fmla="*/ 402878 h 1224128"/>
              <a:gd name="connsiteX13" fmla="*/ 3066103 w 4272025"/>
              <a:gd name="connsiteY13" fmla="*/ 84223 h 1224128"/>
              <a:gd name="connsiteX14" fmla="*/ 3790003 w 4272025"/>
              <a:gd name="connsiteY14" fmla="*/ 46123 h 1224128"/>
              <a:gd name="connsiteX15" fmla="*/ 4015140 w 4272025"/>
              <a:gd name="connsiteY15" fmla="*/ 84223 h 1224128"/>
              <a:gd name="connsiteX16" fmla="*/ 4115585 w 4272025"/>
              <a:gd name="connsiteY16" fmla="*/ 195059 h 1224128"/>
              <a:gd name="connsiteX17" fmla="*/ 4219494 w 4272025"/>
              <a:gd name="connsiteY17" fmla="*/ 385559 h 1224128"/>
              <a:gd name="connsiteX18" fmla="*/ 4264521 w 4272025"/>
              <a:gd name="connsiteY18" fmla="*/ 593378 h 1224128"/>
              <a:gd name="connsiteX19" fmla="*/ 4264521 w 4272025"/>
              <a:gd name="connsiteY19" fmla="*/ 749241 h 1224128"/>
              <a:gd name="connsiteX20" fmla="*/ 4257594 w 4272025"/>
              <a:gd name="connsiteY20" fmla="*/ 773487 h 1224128"/>
              <a:gd name="connsiteX21" fmla="*/ 4229885 w 4272025"/>
              <a:gd name="connsiteY21" fmla="*/ 828905 h 1224128"/>
              <a:gd name="connsiteX22" fmla="*/ 4143294 w 4272025"/>
              <a:gd name="connsiteY22" fmla="*/ 870468 h 1224128"/>
              <a:gd name="connsiteX23" fmla="*/ 3938405 w 4272025"/>
              <a:gd name="connsiteY23" fmla="*/ 990238 h 1224128"/>
              <a:gd name="connsiteX24" fmla="*/ 3506357 w 4272025"/>
              <a:gd name="connsiteY24" fmla="*/ 1134254 h 1224128"/>
              <a:gd name="connsiteX25" fmla="*/ 2786277 w 4272025"/>
              <a:gd name="connsiteY25" fmla="*/ 1206262 h 1224128"/>
              <a:gd name="connsiteX26" fmla="*/ 1922182 w 4272025"/>
              <a:gd name="connsiteY26" fmla="*/ 1206262 h 1224128"/>
              <a:gd name="connsiteX27" fmla="*/ 1130094 w 4272025"/>
              <a:gd name="connsiteY27" fmla="*/ 1134254 h 1224128"/>
              <a:gd name="connsiteX28" fmla="*/ 554030 w 4272025"/>
              <a:gd name="connsiteY28" fmla="*/ 990238 h 1224128"/>
              <a:gd name="connsiteX29" fmla="*/ 338005 w 4272025"/>
              <a:gd name="connsiteY29" fmla="*/ 918230 h 1224128"/>
              <a:gd name="connsiteX30" fmla="*/ 52740 w 4272025"/>
              <a:gd name="connsiteY30" fmla="*/ 731923 h 1224128"/>
              <a:gd name="connsiteX31" fmla="*/ 21567 w 4272025"/>
              <a:gd name="connsiteY31" fmla="*/ 472150 h 1224128"/>
              <a:gd name="connsiteX32" fmla="*/ 121981 w 4272025"/>
              <a:gd name="connsiteY32" fmla="*/ 126142 h 1224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72025" h="1224128">
                <a:moveTo>
                  <a:pt x="121981" y="126142"/>
                </a:moveTo>
                <a:cubicBezTo>
                  <a:pt x="175667" y="48210"/>
                  <a:pt x="255934" y="0"/>
                  <a:pt x="343685" y="4559"/>
                </a:cubicBezTo>
                <a:cubicBezTo>
                  <a:pt x="431436" y="9118"/>
                  <a:pt x="579790" y="102119"/>
                  <a:pt x="648485" y="153496"/>
                </a:cubicBezTo>
                <a:cubicBezTo>
                  <a:pt x="717180" y="204873"/>
                  <a:pt x="737963" y="284537"/>
                  <a:pt x="755858" y="312823"/>
                </a:cubicBezTo>
                <a:cubicBezTo>
                  <a:pt x="773753" y="341109"/>
                  <a:pt x="744313" y="292619"/>
                  <a:pt x="755858" y="323214"/>
                </a:cubicBezTo>
                <a:cubicBezTo>
                  <a:pt x="767403" y="353810"/>
                  <a:pt x="791071" y="422505"/>
                  <a:pt x="825130" y="496396"/>
                </a:cubicBezTo>
                <a:cubicBezTo>
                  <a:pt x="859189" y="570287"/>
                  <a:pt x="853417" y="698441"/>
                  <a:pt x="960212" y="766559"/>
                </a:cubicBezTo>
                <a:cubicBezTo>
                  <a:pt x="1067007" y="834677"/>
                  <a:pt x="1203244" y="870468"/>
                  <a:pt x="1465903" y="905105"/>
                </a:cubicBezTo>
                <a:cubicBezTo>
                  <a:pt x="1728562" y="939742"/>
                  <a:pt x="2321999" y="963410"/>
                  <a:pt x="2536167" y="974378"/>
                </a:cubicBezTo>
                <a:cubicBezTo>
                  <a:pt x="2750335" y="985346"/>
                  <a:pt x="2693762" y="980728"/>
                  <a:pt x="2750912" y="970914"/>
                </a:cubicBezTo>
                <a:cubicBezTo>
                  <a:pt x="2808062" y="961100"/>
                  <a:pt x="2845008" y="968028"/>
                  <a:pt x="2879067" y="915496"/>
                </a:cubicBezTo>
                <a:cubicBezTo>
                  <a:pt x="2913126" y="862964"/>
                  <a:pt x="2943144" y="741159"/>
                  <a:pt x="2955267" y="655723"/>
                </a:cubicBezTo>
                <a:cubicBezTo>
                  <a:pt x="2967390" y="570287"/>
                  <a:pt x="2933330" y="498128"/>
                  <a:pt x="2951803" y="402878"/>
                </a:cubicBezTo>
                <a:cubicBezTo>
                  <a:pt x="2970276" y="307628"/>
                  <a:pt x="2926403" y="143682"/>
                  <a:pt x="3066103" y="84223"/>
                </a:cubicBezTo>
                <a:cubicBezTo>
                  <a:pt x="3205803" y="24764"/>
                  <a:pt x="3631830" y="46123"/>
                  <a:pt x="3790003" y="46123"/>
                </a:cubicBezTo>
                <a:cubicBezTo>
                  <a:pt x="3948176" y="46123"/>
                  <a:pt x="3960876" y="59400"/>
                  <a:pt x="4015140" y="84223"/>
                </a:cubicBezTo>
                <a:cubicBezTo>
                  <a:pt x="4069404" y="109046"/>
                  <a:pt x="4081526" y="144836"/>
                  <a:pt x="4115585" y="195059"/>
                </a:cubicBezTo>
                <a:cubicBezTo>
                  <a:pt x="4149644" y="245282"/>
                  <a:pt x="4194671" y="319173"/>
                  <a:pt x="4219494" y="385559"/>
                </a:cubicBezTo>
                <a:cubicBezTo>
                  <a:pt x="4244317" y="451945"/>
                  <a:pt x="4257017" y="532764"/>
                  <a:pt x="4264521" y="593378"/>
                </a:cubicBezTo>
                <a:cubicBezTo>
                  <a:pt x="4272025" y="653992"/>
                  <a:pt x="4265675" y="719223"/>
                  <a:pt x="4264521" y="749241"/>
                </a:cubicBezTo>
                <a:cubicBezTo>
                  <a:pt x="4263367" y="779259"/>
                  <a:pt x="4263367" y="760210"/>
                  <a:pt x="4257594" y="773487"/>
                </a:cubicBezTo>
                <a:cubicBezTo>
                  <a:pt x="4251821" y="786764"/>
                  <a:pt x="4248935" y="812742"/>
                  <a:pt x="4229885" y="828905"/>
                </a:cubicBezTo>
                <a:cubicBezTo>
                  <a:pt x="4210835" y="845068"/>
                  <a:pt x="4191874" y="843579"/>
                  <a:pt x="4143294" y="870468"/>
                </a:cubicBezTo>
                <a:cubicBezTo>
                  <a:pt x="4094714" y="897357"/>
                  <a:pt x="4044561" y="946274"/>
                  <a:pt x="3938405" y="990238"/>
                </a:cubicBezTo>
                <a:cubicBezTo>
                  <a:pt x="3832249" y="1034202"/>
                  <a:pt x="3698378" y="1098250"/>
                  <a:pt x="3506357" y="1134254"/>
                </a:cubicBezTo>
                <a:cubicBezTo>
                  <a:pt x="3314336" y="1170258"/>
                  <a:pt x="3050306" y="1194261"/>
                  <a:pt x="2786277" y="1206262"/>
                </a:cubicBezTo>
                <a:cubicBezTo>
                  <a:pt x="2522248" y="1218263"/>
                  <a:pt x="2205744" y="1224128"/>
                  <a:pt x="1922182" y="1206262"/>
                </a:cubicBezTo>
                <a:lnTo>
                  <a:pt x="1130094" y="1134254"/>
                </a:lnTo>
                <a:lnTo>
                  <a:pt x="554030" y="990238"/>
                </a:lnTo>
                <a:cubicBezTo>
                  <a:pt x="509003" y="984465"/>
                  <a:pt x="421553" y="961283"/>
                  <a:pt x="338005" y="918230"/>
                </a:cubicBezTo>
                <a:cubicBezTo>
                  <a:pt x="254457" y="875178"/>
                  <a:pt x="105480" y="806270"/>
                  <a:pt x="52740" y="731923"/>
                </a:cubicBezTo>
                <a:cubicBezTo>
                  <a:pt x="0" y="657576"/>
                  <a:pt x="10027" y="573113"/>
                  <a:pt x="21567" y="472150"/>
                </a:cubicBezTo>
                <a:cubicBezTo>
                  <a:pt x="33107" y="371187"/>
                  <a:pt x="68295" y="204074"/>
                  <a:pt x="121981" y="126142"/>
                </a:cubicBezTo>
                <a:close/>
              </a:path>
            </a:pathLst>
          </a:custGeom>
          <a:solidFill>
            <a:srgbClr val="00FFFF"/>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a:solidFill>
                <a:srgbClr val="000099"/>
              </a:solidFill>
              <a:ea typeface="黑体" pitchFamily="2" charset="-122"/>
            </a:endParaRPr>
          </a:p>
        </p:txBody>
      </p:sp>
      <p:sp>
        <p:nvSpPr>
          <p:cNvPr id="7" name="Text Box 40"/>
          <p:cNvSpPr txBox="1">
            <a:spLocks noChangeArrowheads="1"/>
          </p:cNvSpPr>
          <p:nvPr/>
        </p:nvSpPr>
        <p:spPr bwMode="auto">
          <a:xfrm>
            <a:off x="8080472" y="3120947"/>
            <a:ext cx="5212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rgbClr val="000099"/>
                </a:solidFill>
                <a:latin typeface="+mn-lt"/>
                <a:ea typeface="黑体" pitchFamily="2" charset="-122"/>
              </a:rPr>
              <a:t>N</a:t>
            </a:r>
            <a:r>
              <a:rPr lang="en-US" altLang="zh-CN" sz="2400" b="1" baseline="-25000">
                <a:solidFill>
                  <a:srgbClr val="000099"/>
                </a:solidFill>
                <a:latin typeface="+mn-lt"/>
                <a:ea typeface="黑体" pitchFamily="2" charset="-122"/>
              </a:rPr>
              <a:t>2</a:t>
            </a:r>
          </a:p>
        </p:txBody>
      </p:sp>
      <p:sp>
        <p:nvSpPr>
          <p:cNvPr id="8" name="任意多边形 7"/>
          <p:cNvSpPr/>
          <p:nvPr/>
        </p:nvSpPr>
        <p:spPr>
          <a:xfrm>
            <a:off x="4534066" y="2690378"/>
            <a:ext cx="1939712" cy="1950607"/>
          </a:xfrm>
          <a:custGeom>
            <a:avLst/>
            <a:gdLst>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537170 w 1416401"/>
              <a:gd name="connsiteY71" fmla="*/ 1383323 h 1424354"/>
              <a:gd name="connsiteX72" fmla="*/ 519585 w 1416401"/>
              <a:gd name="connsiteY72" fmla="*/ 1377462 h 1424354"/>
              <a:gd name="connsiteX73" fmla="*/ 490278 w 1416401"/>
              <a:gd name="connsiteY73" fmla="*/ 1371600 h 1424354"/>
              <a:gd name="connsiteX74" fmla="*/ 472693 w 1416401"/>
              <a:gd name="connsiteY74" fmla="*/ 1365738 h 1424354"/>
              <a:gd name="connsiteX75" fmla="*/ 414078 w 1416401"/>
              <a:gd name="connsiteY75" fmla="*/ 1359877 h 1424354"/>
              <a:gd name="connsiteX76" fmla="*/ 361324 w 1416401"/>
              <a:gd name="connsiteY76" fmla="*/ 1354015 h 1424354"/>
              <a:gd name="connsiteX77" fmla="*/ 337878 w 1416401"/>
              <a:gd name="connsiteY77" fmla="*/ 1348154 h 1424354"/>
              <a:gd name="connsiteX78" fmla="*/ 320293 w 1416401"/>
              <a:gd name="connsiteY78" fmla="*/ 1342292 h 1424354"/>
              <a:gd name="connsiteX79" fmla="*/ 179616 w 1416401"/>
              <a:gd name="connsiteY79" fmla="*/ 1330569 h 1424354"/>
              <a:gd name="connsiteX80" fmla="*/ 144447 w 1416401"/>
              <a:gd name="connsiteY80" fmla="*/ 1324708 h 1424354"/>
              <a:gd name="connsiteX81" fmla="*/ 126862 w 1416401"/>
              <a:gd name="connsiteY81" fmla="*/ 1312985 h 1424354"/>
              <a:gd name="connsiteX82" fmla="*/ 109278 w 1416401"/>
              <a:gd name="connsiteY82" fmla="*/ 1307123 h 1424354"/>
              <a:gd name="connsiteX83" fmla="*/ 79970 w 1416401"/>
              <a:gd name="connsiteY83" fmla="*/ 1283677 h 1424354"/>
              <a:gd name="connsiteX84" fmla="*/ 50662 w 1416401"/>
              <a:gd name="connsiteY84" fmla="*/ 1248508 h 1424354"/>
              <a:gd name="connsiteX85" fmla="*/ 33078 w 1416401"/>
              <a:gd name="connsiteY85" fmla="*/ 1230923 h 1424354"/>
              <a:gd name="connsiteX86" fmla="*/ 21355 w 1416401"/>
              <a:gd name="connsiteY86" fmla="*/ 1189892 h 1424354"/>
              <a:gd name="connsiteX87" fmla="*/ 9632 w 1416401"/>
              <a:gd name="connsiteY87" fmla="*/ 1143000 h 1424354"/>
              <a:gd name="connsiteX88" fmla="*/ 9632 w 1416401"/>
              <a:gd name="connsiteY88" fmla="*/ 943708 h 1424354"/>
              <a:gd name="connsiteX89" fmla="*/ 15493 w 1416401"/>
              <a:gd name="connsiteY89" fmla="*/ 926123 h 1424354"/>
              <a:gd name="connsiteX90" fmla="*/ 21355 w 1416401"/>
              <a:gd name="connsiteY90" fmla="*/ 873369 h 1424354"/>
              <a:gd name="connsiteX91" fmla="*/ 27216 w 1416401"/>
              <a:gd name="connsiteY91" fmla="*/ 855785 h 1424354"/>
              <a:gd name="connsiteX92" fmla="*/ 33078 w 1416401"/>
              <a:gd name="connsiteY92" fmla="*/ 820615 h 1424354"/>
              <a:gd name="connsiteX93" fmla="*/ 50662 w 1416401"/>
              <a:gd name="connsiteY93" fmla="*/ 779585 h 1424354"/>
              <a:gd name="connsiteX94" fmla="*/ 62385 w 1416401"/>
              <a:gd name="connsiteY94" fmla="*/ 738554 h 1424354"/>
              <a:gd name="connsiteX95" fmla="*/ 74108 w 1416401"/>
              <a:gd name="connsiteY95" fmla="*/ 715108 h 1424354"/>
              <a:gd name="connsiteX96" fmla="*/ 85832 w 1416401"/>
              <a:gd name="connsiteY96" fmla="*/ 674077 h 1424354"/>
              <a:gd name="connsiteX97" fmla="*/ 91693 w 1416401"/>
              <a:gd name="connsiteY97" fmla="*/ 656492 h 1424354"/>
              <a:gd name="connsiteX98" fmla="*/ 97555 w 1416401"/>
              <a:gd name="connsiteY98" fmla="*/ 627185 h 1424354"/>
              <a:gd name="connsiteX99" fmla="*/ 103416 w 1416401"/>
              <a:gd name="connsiteY99" fmla="*/ 609600 h 1424354"/>
              <a:gd name="connsiteX100" fmla="*/ 109278 w 1416401"/>
              <a:gd name="connsiteY100" fmla="*/ 586154 h 1424354"/>
              <a:gd name="connsiteX101" fmla="*/ 115139 w 1416401"/>
              <a:gd name="connsiteY101" fmla="*/ 556846 h 1424354"/>
              <a:gd name="connsiteX102" fmla="*/ 126862 w 1416401"/>
              <a:gd name="connsiteY102" fmla="*/ 521677 h 1424354"/>
              <a:gd name="connsiteX103" fmla="*/ 121001 w 1416401"/>
              <a:gd name="connsiteY103" fmla="*/ 322385 h 1424354"/>
              <a:gd name="connsiteX104" fmla="*/ 115139 w 1416401"/>
              <a:gd name="connsiteY104" fmla="*/ 304800 h 1424354"/>
              <a:gd name="connsiteX105" fmla="*/ 103416 w 1416401"/>
              <a:gd name="connsiteY105" fmla="*/ 281354 h 1424354"/>
              <a:gd name="connsiteX106" fmla="*/ 85832 w 1416401"/>
              <a:gd name="connsiteY106" fmla="*/ 263769 h 1424354"/>
              <a:gd name="connsiteX107" fmla="*/ 79970 w 1416401"/>
              <a:gd name="connsiteY107"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537170 w 1416401"/>
              <a:gd name="connsiteY71" fmla="*/ 1383323 h 1424354"/>
              <a:gd name="connsiteX72" fmla="*/ 519585 w 1416401"/>
              <a:gd name="connsiteY72" fmla="*/ 1377462 h 1424354"/>
              <a:gd name="connsiteX73" fmla="*/ 490278 w 1416401"/>
              <a:gd name="connsiteY73" fmla="*/ 1371600 h 1424354"/>
              <a:gd name="connsiteX74" fmla="*/ 472693 w 1416401"/>
              <a:gd name="connsiteY74" fmla="*/ 1365738 h 1424354"/>
              <a:gd name="connsiteX75" fmla="*/ 414078 w 1416401"/>
              <a:gd name="connsiteY75" fmla="*/ 1359877 h 1424354"/>
              <a:gd name="connsiteX76" fmla="*/ 361324 w 1416401"/>
              <a:gd name="connsiteY76" fmla="*/ 1354015 h 1424354"/>
              <a:gd name="connsiteX77" fmla="*/ 337878 w 1416401"/>
              <a:gd name="connsiteY77" fmla="*/ 1348154 h 1424354"/>
              <a:gd name="connsiteX78" fmla="*/ 320293 w 1416401"/>
              <a:gd name="connsiteY78" fmla="*/ 1342292 h 1424354"/>
              <a:gd name="connsiteX79" fmla="*/ 179616 w 1416401"/>
              <a:gd name="connsiteY79" fmla="*/ 1330569 h 1424354"/>
              <a:gd name="connsiteX80" fmla="*/ 155426 w 1416401"/>
              <a:gd name="connsiteY80" fmla="*/ 1371600 h 1424354"/>
              <a:gd name="connsiteX81" fmla="*/ 126862 w 1416401"/>
              <a:gd name="connsiteY81" fmla="*/ 1312985 h 1424354"/>
              <a:gd name="connsiteX82" fmla="*/ 109278 w 1416401"/>
              <a:gd name="connsiteY82" fmla="*/ 1307123 h 1424354"/>
              <a:gd name="connsiteX83" fmla="*/ 79970 w 1416401"/>
              <a:gd name="connsiteY83" fmla="*/ 1283677 h 1424354"/>
              <a:gd name="connsiteX84" fmla="*/ 50662 w 1416401"/>
              <a:gd name="connsiteY84" fmla="*/ 1248508 h 1424354"/>
              <a:gd name="connsiteX85" fmla="*/ 33078 w 1416401"/>
              <a:gd name="connsiteY85" fmla="*/ 1230923 h 1424354"/>
              <a:gd name="connsiteX86" fmla="*/ 21355 w 1416401"/>
              <a:gd name="connsiteY86" fmla="*/ 1189892 h 1424354"/>
              <a:gd name="connsiteX87" fmla="*/ 9632 w 1416401"/>
              <a:gd name="connsiteY87" fmla="*/ 1143000 h 1424354"/>
              <a:gd name="connsiteX88" fmla="*/ 9632 w 1416401"/>
              <a:gd name="connsiteY88" fmla="*/ 943708 h 1424354"/>
              <a:gd name="connsiteX89" fmla="*/ 15493 w 1416401"/>
              <a:gd name="connsiteY89" fmla="*/ 926123 h 1424354"/>
              <a:gd name="connsiteX90" fmla="*/ 21355 w 1416401"/>
              <a:gd name="connsiteY90" fmla="*/ 873369 h 1424354"/>
              <a:gd name="connsiteX91" fmla="*/ 27216 w 1416401"/>
              <a:gd name="connsiteY91" fmla="*/ 855785 h 1424354"/>
              <a:gd name="connsiteX92" fmla="*/ 33078 w 1416401"/>
              <a:gd name="connsiteY92" fmla="*/ 820615 h 1424354"/>
              <a:gd name="connsiteX93" fmla="*/ 50662 w 1416401"/>
              <a:gd name="connsiteY93" fmla="*/ 779585 h 1424354"/>
              <a:gd name="connsiteX94" fmla="*/ 62385 w 1416401"/>
              <a:gd name="connsiteY94" fmla="*/ 738554 h 1424354"/>
              <a:gd name="connsiteX95" fmla="*/ 74108 w 1416401"/>
              <a:gd name="connsiteY95" fmla="*/ 715108 h 1424354"/>
              <a:gd name="connsiteX96" fmla="*/ 85832 w 1416401"/>
              <a:gd name="connsiteY96" fmla="*/ 674077 h 1424354"/>
              <a:gd name="connsiteX97" fmla="*/ 91693 w 1416401"/>
              <a:gd name="connsiteY97" fmla="*/ 656492 h 1424354"/>
              <a:gd name="connsiteX98" fmla="*/ 97555 w 1416401"/>
              <a:gd name="connsiteY98" fmla="*/ 627185 h 1424354"/>
              <a:gd name="connsiteX99" fmla="*/ 103416 w 1416401"/>
              <a:gd name="connsiteY99" fmla="*/ 609600 h 1424354"/>
              <a:gd name="connsiteX100" fmla="*/ 109278 w 1416401"/>
              <a:gd name="connsiteY100" fmla="*/ 586154 h 1424354"/>
              <a:gd name="connsiteX101" fmla="*/ 115139 w 1416401"/>
              <a:gd name="connsiteY101" fmla="*/ 556846 h 1424354"/>
              <a:gd name="connsiteX102" fmla="*/ 126862 w 1416401"/>
              <a:gd name="connsiteY102" fmla="*/ 521677 h 1424354"/>
              <a:gd name="connsiteX103" fmla="*/ 121001 w 1416401"/>
              <a:gd name="connsiteY103" fmla="*/ 322385 h 1424354"/>
              <a:gd name="connsiteX104" fmla="*/ 115139 w 1416401"/>
              <a:gd name="connsiteY104" fmla="*/ 304800 h 1424354"/>
              <a:gd name="connsiteX105" fmla="*/ 103416 w 1416401"/>
              <a:gd name="connsiteY105" fmla="*/ 281354 h 1424354"/>
              <a:gd name="connsiteX106" fmla="*/ 85832 w 1416401"/>
              <a:gd name="connsiteY106" fmla="*/ 263769 h 1424354"/>
              <a:gd name="connsiteX107" fmla="*/ 79970 w 1416401"/>
              <a:gd name="connsiteY107"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537170 w 1416401"/>
              <a:gd name="connsiteY71" fmla="*/ 1383323 h 1424354"/>
              <a:gd name="connsiteX72" fmla="*/ 519585 w 1416401"/>
              <a:gd name="connsiteY72" fmla="*/ 1377462 h 1424354"/>
              <a:gd name="connsiteX73" fmla="*/ 490278 w 1416401"/>
              <a:gd name="connsiteY73" fmla="*/ 1371600 h 1424354"/>
              <a:gd name="connsiteX74" fmla="*/ 472693 w 1416401"/>
              <a:gd name="connsiteY74" fmla="*/ 1365738 h 1424354"/>
              <a:gd name="connsiteX75" fmla="*/ 414078 w 1416401"/>
              <a:gd name="connsiteY75" fmla="*/ 1359877 h 1424354"/>
              <a:gd name="connsiteX76" fmla="*/ 361324 w 1416401"/>
              <a:gd name="connsiteY76" fmla="*/ 1354015 h 1424354"/>
              <a:gd name="connsiteX77" fmla="*/ 337878 w 1416401"/>
              <a:gd name="connsiteY77" fmla="*/ 1348154 h 1424354"/>
              <a:gd name="connsiteX78" fmla="*/ 179616 w 1416401"/>
              <a:gd name="connsiteY78" fmla="*/ 1330569 h 1424354"/>
              <a:gd name="connsiteX79" fmla="*/ 155426 w 1416401"/>
              <a:gd name="connsiteY79" fmla="*/ 1371600 h 1424354"/>
              <a:gd name="connsiteX80" fmla="*/ 126862 w 1416401"/>
              <a:gd name="connsiteY80" fmla="*/ 1312985 h 1424354"/>
              <a:gd name="connsiteX81" fmla="*/ 109278 w 1416401"/>
              <a:gd name="connsiteY81" fmla="*/ 1307123 h 1424354"/>
              <a:gd name="connsiteX82" fmla="*/ 79970 w 1416401"/>
              <a:gd name="connsiteY82" fmla="*/ 1283677 h 1424354"/>
              <a:gd name="connsiteX83" fmla="*/ 50662 w 1416401"/>
              <a:gd name="connsiteY83" fmla="*/ 1248508 h 1424354"/>
              <a:gd name="connsiteX84" fmla="*/ 33078 w 1416401"/>
              <a:gd name="connsiteY84" fmla="*/ 1230923 h 1424354"/>
              <a:gd name="connsiteX85" fmla="*/ 21355 w 1416401"/>
              <a:gd name="connsiteY85" fmla="*/ 1189892 h 1424354"/>
              <a:gd name="connsiteX86" fmla="*/ 9632 w 1416401"/>
              <a:gd name="connsiteY86" fmla="*/ 1143000 h 1424354"/>
              <a:gd name="connsiteX87" fmla="*/ 9632 w 1416401"/>
              <a:gd name="connsiteY87" fmla="*/ 943708 h 1424354"/>
              <a:gd name="connsiteX88" fmla="*/ 15493 w 1416401"/>
              <a:gd name="connsiteY88" fmla="*/ 926123 h 1424354"/>
              <a:gd name="connsiteX89" fmla="*/ 21355 w 1416401"/>
              <a:gd name="connsiteY89" fmla="*/ 873369 h 1424354"/>
              <a:gd name="connsiteX90" fmla="*/ 27216 w 1416401"/>
              <a:gd name="connsiteY90" fmla="*/ 855785 h 1424354"/>
              <a:gd name="connsiteX91" fmla="*/ 33078 w 1416401"/>
              <a:gd name="connsiteY91" fmla="*/ 820615 h 1424354"/>
              <a:gd name="connsiteX92" fmla="*/ 50662 w 1416401"/>
              <a:gd name="connsiteY92" fmla="*/ 779585 h 1424354"/>
              <a:gd name="connsiteX93" fmla="*/ 62385 w 1416401"/>
              <a:gd name="connsiteY93" fmla="*/ 738554 h 1424354"/>
              <a:gd name="connsiteX94" fmla="*/ 74108 w 1416401"/>
              <a:gd name="connsiteY94" fmla="*/ 715108 h 1424354"/>
              <a:gd name="connsiteX95" fmla="*/ 85832 w 1416401"/>
              <a:gd name="connsiteY95" fmla="*/ 674077 h 1424354"/>
              <a:gd name="connsiteX96" fmla="*/ 91693 w 1416401"/>
              <a:gd name="connsiteY96" fmla="*/ 656492 h 1424354"/>
              <a:gd name="connsiteX97" fmla="*/ 97555 w 1416401"/>
              <a:gd name="connsiteY97" fmla="*/ 627185 h 1424354"/>
              <a:gd name="connsiteX98" fmla="*/ 103416 w 1416401"/>
              <a:gd name="connsiteY98" fmla="*/ 609600 h 1424354"/>
              <a:gd name="connsiteX99" fmla="*/ 109278 w 1416401"/>
              <a:gd name="connsiteY99" fmla="*/ 586154 h 1424354"/>
              <a:gd name="connsiteX100" fmla="*/ 115139 w 1416401"/>
              <a:gd name="connsiteY100" fmla="*/ 556846 h 1424354"/>
              <a:gd name="connsiteX101" fmla="*/ 126862 w 1416401"/>
              <a:gd name="connsiteY101" fmla="*/ 521677 h 1424354"/>
              <a:gd name="connsiteX102" fmla="*/ 121001 w 1416401"/>
              <a:gd name="connsiteY102" fmla="*/ 322385 h 1424354"/>
              <a:gd name="connsiteX103" fmla="*/ 115139 w 1416401"/>
              <a:gd name="connsiteY103" fmla="*/ 304800 h 1424354"/>
              <a:gd name="connsiteX104" fmla="*/ 103416 w 1416401"/>
              <a:gd name="connsiteY104" fmla="*/ 281354 h 1424354"/>
              <a:gd name="connsiteX105" fmla="*/ 85832 w 1416401"/>
              <a:gd name="connsiteY105" fmla="*/ 263769 h 1424354"/>
              <a:gd name="connsiteX106" fmla="*/ 79970 w 1416401"/>
              <a:gd name="connsiteY106"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537170 w 1416401"/>
              <a:gd name="connsiteY71" fmla="*/ 1383323 h 1424354"/>
              <a:gd name="connsiteX72" fmla="*/ 519585 w 1416401"/>
              <a:gd name="connsiteY72" fmla="*/ 1377462 h 1424354"/>
              <a:gd name="connsiteX73" fmla="*/ 490278 w 1416401"/>
              <a:gd name="connsiteY73" fmla="*/ 1371600 h 1424354"/>
              <a:gd name="connsiteX74" fmla="*/ 472693 w 1416401"/>
              <a:gd name="connsiteY74" fmla="*/ 1365738 h 1424354"/>
              <a:gd name="connsiteX75" fmla="*/ 414078 w 1416401"/>
              <a:gd name="connsiteY75" fmla="*/ 1359877 h 1424354"/>
              <a:gd name="connsiteX76" fmla="*/ 361324 w 1416401"/>
              <a:gd name="connsiteY76" fmla="*/ 1354015 h 1424354"/>
              <a:gd name="connsiteX77" fmla="*/ 337878 w 1416401"/>
              <a:gd name="connsiteY77" fmla="*/ 1348154 h 1424354"/>
              <a:gd name="connsiteX78" fmla="*/ 155426 w 1416401"/>
              <a:gd name="connsiteY78" fmla="*/ 1371600 h 1424354"/>
              <a:gd name="connsiteX79" fmla="*/ 126862 w 1416401"/>
              <a:gd name="connsiteY79" fmla="*/ 1312985 h 1424354"/>
              <a:gd name="connsiteX80" fmla="*/ 109278 w 1416401"/>
              <a:gd name="connsiteY80" fmla="*/ 1307123 h 1424354"/>
              <a:gd name="connsiteX81" fmla="*/ 79970 w 1416401"/>
              <a:gd name="connsiteY81" fmla="*/ 1283677 h 1424354"/>
              <a:gd name="connsiteX82" fmla="*/ 50662 w 1416401"/>
              <a:gd name="connsiteY82" fmla="*/ 1248508 h 1424354"/>
              <a:gd name="connsiteX83" fmla="*/ 33078 w 1416401"/>
              <a:gd name="connsiteY83" fmla="*/ 1230923 h 1424354"/>
              <a:gd name="connsiteX84" fmla="*/ 21355 w 1416401"/>
              <a:gd name="connsiteY84" fmla="*/ 1189892 h 1424354"/>
              <a:gd name="connsiteX85" fmla="*/ 9632 w 1416401"/>
              <a:gd name="connsiteY85" fmla="*/ 1143000 h 1424354"/>
              <a:gd name="connsiteX86" fmla="*/ 9632 w 1416401"/>
              <a:gd name="connsiteY86" fmla="*/ 943708 h 1424354"/>
              <a:gd name="connsiteX87" fmla="*/ 15493 w 1416401"/>
              <a:gd name="connsiteY87" fmla="*/ 926123 h 1424354"/>
              <a:gd name="connsiteX88" fmla="*/ 21355 w 1416401"/>
              <a:gd name="connsiteY88" fmla="*/ 873369 h 1424354"/>
              <a:gd name="connsiteX89" fmla="*/ 27216 w 1416401"/>
              <a:gd name="connsiteY89" fmla="*/ 855785 h 1424354"/>
              <a:gd name="connsiteX90" fmla="*/ 33078 w 1416401"/>
              <a:gd name="connsiteY90" fmla="*/ 820615 h 1424354"/>
              <a:gd name="connsiteX91" fmla="*/ 50662 w 1416401"/>
              <a:gd name="connsiteY91" fmla="*/ 779585 h 1424354"/>
              <a:gd name="connsiteX92" fmla="*/ 62385 w 1416401"/>
              <a:gd name="connsiteY92" fmla="*/ 738554 h 1424354"/>
              <a:gd name="connsiteX93" fmla="*/ 74108 w 1416401"/>
              <a:gd name="connsiteY93" fmla="*/ 715108 h 1424354"/>
              <a:gd name="connsiteX94" fmla="*/ 85832 w 1416401"/>
              <a:gd name="connsiteY94" fmla="*/ 674077 h 1424354"/>
              <a:gd name="connsiteX95" fmla="*/ 91693 w 1416401"/>
              <a:gd name="connsiteY95" fmla="*/ 656492 h 1424354"/>
              <a:gd name="connsiteX96" fmla="*/ 97555 w 1416401"/>
              <a:gd name="connsiteY96" fmla="*/ 627185 h 1424354"/>
              <a:gd name="connsiteX97" fmla="*/ 103416 w 1416401"/>
              <a:gd name="connsiteY97" fmla="*/ 609600 h 1424354"/>
              <a:gd name="connsiteX98" fmla="*/ 109278 w 1416401"/>
              <a:gd name="connsiteY98" fmla="*/ 586154 h 1424354"/>
              <a:gd name="connsiteX99" fmla="*/ 115139 w 1416401"/>
              <a:gd name="connsiteY99" fmla="*/ 556846 h 1424354"/>
              <a:gd name="connsiteX100" fmla="*/ 126862 w 1416401"/>
              <a:gd name="connsiteY100" fmla="*/ 521677 h 1424354"/>
              <a:gd name="connsiteX101" fmla="*/ 121001 w 1416401"/>
              <a:gd name="connsiteY101" fmla="*/ 322385 h 1424354"/>
              <a:gd name="connsiteX102" fmla="*/ 115139 w 1416401"/>
              <a:gd name="connsiteY102" fmla="*/ 304800 h 1424354"/>
              <a:gd name="connsiteX103" fmla="*/ 103416 w 1416401"/>
              <a:gd name="connsiteY103" fmla="*/ 281354 h 1424354"/>
              <a:gd name="connsiteX104" fmla="*/ 85832 w 1416401"/>
              <a:gd name="connsiteY104" fmla="*/ 263769 h 1424354"/>
              <a:gd name="connsiteX105" fmla="*/ 79970 w 1416401"/>
              <a:gd name="connsiteY105"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537170 w 1416401"/>
              <a:gd name="connsiteY71" fmla="*/ 1383323 h 1424354"/>
              <a:gd name="connsiteX72" fmla="*/ 519585 w 1416401"/>
              <a:gd name="connsiteY72" fmla="*/ 1377462 h 1424354"/>
              <a:gd name="connsiteX73" fmla="*/ 490278 w 1416401"/>
              <a:gd name="connsiteY73" fmla="*/ 1371600 h 1424354"/>
              <a:gd name="connsiteX74" fmla="*/ 472693 w 1416401"/>
              <a:gd name="connsiteY74" fmla="*/ 1365738 h 1424354"/>
              <a:gd name="connsiteX75" fmla="*/ 414078 w 1416401"/>
              <a:gd name="connsiteY75" fmla="*/ 1359877 h 1424354"/>
              <a:gd name="connsiteX76" fmla="*/ 361324 w 1416401"/>
              <a:gd name="connsiteY76" fmla="*/ 1354015 h 1424354"/>
              <a:gd name="connsiteX77" fmla="*/ 155426 w 1416401"/>
              <a:gd name="connsiteY77" fmla="*/ 1371600 h 1424354"/>
              <a:gd name="connsiteX78" fmla="*/ 126862 w 1416401"/>
              <a:gd name="connsiteY78" fmla="*/ 1312985 h 1424354"/>
              <a:gd name="connsiteX79" fmla="*/ 109278 w 1416401"/>
              <a:gd name="connsiteY79" fmla="*/ 1307123 h 1424354"/>
              <a:gd name="connsiteX80" fmla="*/ 79970 w 1416401"/>
              <a:gd name="connsiteY80" fmla="*/ 1283677 h 1424354"/>
              <a:gd name="connsiteX81" fmla="*/ 50662 w 1416401"/>
              <a:gd name="connsiteY81" fmla="*/ 1248508 h 1424354"/>
              <a:gd name="connsiteX82" fmla="*/ 33078 w 1416401"/>
              <a:gd name="connsiteY82" fmla="*/ 1230923 h 1424354"/>
              <a:gd name="connsiteX83" fmla="*/ 21355 w 1416401"/>
              <a:gd name="connsiteY83" fmla="*/ 1189892 h 1424354"/>
              <a:gd name="connsiteX84" fmla="*/ 9632 w 1416401"/>
              <a:gd name="connsiteY84" fmla="*/ 1143000 h 1424354"/>
              <a:gd name="connsiteX85" fmla="*/ 9632 w 1416401"/>
              <a:gd name="connsiteY85" fmla="*/ 943708 h 1424354"/>
              <a:gd name="connsiteX86" fmla="*/ 15493 w 1416401"/>
              <a:gd name="connsiteY86" fmla="*/ 926123 h 1424354"/>
              <a:gd name="connsiteX87" fmla="*/ 21355 w 1416401"/>
              <a:gd name="connsiteY87" fmla="*/ 873369 h 1424354"/>
              <a:gd name="connsiteX88" fmla="*/ 27216 w 1416401"/>
              <a:gd name="connsiteY88" fmla="*/ 855785 h 1424354"/>
              <a:gd name="connsiteX89" fmla="*/ 33078 w 1416401"/>
              <a:gd name="connsiteY89" fmla="*/ 820615 h 1424354"/>
              <a:gd name="connsiteX90" fmla="*/ 50662 w 1416401"/>
              <a:gd name="connsiteY90" fmla="*/ 779585 h 1424354"/>
              <a:gd name="connsiteX91" fmla="*/ 62385 w 1416401"/>
              <a:gd name="connsiteY91" fmla="*/ 738554 h 1424354"/>
              <a:gd name="connsiteX92" fmla="*/ 74108 w 1416401"/>
              <a:gd name="connsiteY92" fmla="*/ 715108 h 1424354"/>
              <a:gd name="connsiteX93" fmla="*/ 85832 w 1416401"/>
              <a:gd name="connsiteY93" fmla="*/ 674077 h 1424354"/>
              <a:gd name="connsiteX94" fmla="*/ 91693 w 1416401"/>
              <a:gd name="connsiteY94" fmla="*/ 656492 h 1424354"/>
              <a:gd name="connsiteX95" fmla="*/ 97555 w 1416401"/>
              <a:gd name="connsiteY95" fmla="*/ 627185 h 1424354"/>
              <a:gd name="connsiteX96" fmla="*/ 103416 w 1416401"/>
              <a:gd name="connsiteY96" fmla="*/ 609600 h 1424354"/>
              <a:gd name="connsiteX97" fmla="*/ 109278 w 1416401"/>
              <a:gd name="connsiteY97" fmla="*/ 586154 h 1424354"/>
              <a:gd name="connsiteX98" fmla="*/ 115139 w 1416401"/>
              <a:gd name="connsiteY98" fmla="*/ 556846 h 1424354"/>
              <a:gd name="connsiteX99" fmla="*/ 126862 w 1416401"/>
              <a:gd name="connsiteY99" fmla="*/ 521677 h 1424354"/>
              <a:gd name="connsiteX100" fmla="*/ 121001 w 1416401"/>
              <a:gd name="connsiteY100" fmla="*/ 322385 h 1424354"/>
              <a:gd name="connsiteX101" fmla="*/ 115139 w 1416401"/>
              <a:gd name="connsiteY101" fmla="*/ 304800 h 1424354"/>
              <a:gd name="connsiteX102" fmla="*/ 103416 w 1416401"/>
              <a:gd name="connsiteY102" fmla="*/ 281354 h 1424354"/>
              <a:gd name="connsiteX103" fmla="*/ 85832 w 1416401"/>
              <a:gd name="connsiteY103" fmla="*/ 263769 h 1424354"/>
              <a:gd name="connsiteX104" fmla="*/ 79970 w 1416401"/>
              <a:gd name="connsiteY104"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537170 w 1416401"/>
              <a:gd name="connsiteY71" fmla="*/ 1383323 h 1424354"/>
              <a:gd name="connsiteX72" fmla="*/ 519585 w 1416401"/>
              <a:gd name="connsiteY72" fmla="*/ 1377462 h 1424354"/>
              <a:gd name="connsiteX73" fmla="*/ 490278 w 1416401"/>
              <a:gd name="connsiteY73" fmla="*/ 1371600 h 1424354"/>
              <a:gd name="connsiteX74" fmla="*/ 472693 w 1416401"/>
              <a:gd name="connsiteY74" fmla="*/ 1365738 h 1424354"/>
              <a:gd name="connsiteX75" fmla="*/ 361324 w 1416401"/>
              <a:gd name="connsiteY75" fmla="*/ 1354015 h 1424354"/>
              <a:gd name="connsiteX76" fmla="*/ 155426 w 1416401"/>
              <a:gd name="connsiteY76" fmla="*/ 1371600 h 1424354"/>
              <a:gd name="connsiteX77" fmla="*/ 126862 w 1416401"/>
              <a:gd name="connsiteY77" fmla="*/ 1312985 h 1424354"/>
              <a:gd name="connsiteX78" fmla="*/ 109278 w 1416401"/>
              <a:gd name="connsiteY78" fmla="*/ 1307123 h 1424354"/>
              <a:gd name="connsiteX79" fmla="*/ 79970 w 1416401"/>
              <a:gd name="connsiteY79" fmla="*/ 1283677 h 1424354"/>
              <a:gd name="connsiteX80" fmla="*/ 50662 w 1416401"/>
              <a:gd name="connsiteY80" fmla="*/ 1248508 h 1424354"/>
              <a:gd name="connsiteX81" fmla="*/ 33078 w 1416401"/>
              <a:gd name="connsiteY81" fmla="*/ 1230923 h 1424354"/>
              <a:gd name="connsiteX82" fmla="*/ 21355 w 1416401"/>
              <a:gd name="connsiteY82" fmla="*/ 1189892 h 1424354"/>
              <a:gd name="connsiteX83" fmla="*/ 9632 w 1416401"/>
              <a:gd name="connsiteY83" fmla="*/ 1143000 h 1424354"/>
              <a:gd name="connsiteX84" fmla="*/ 9632 w 1416401"/>
              <a:gd name="connsiteY84" fmla="*/ 943708 h 1424354"/>
              <a:gd name="connsiteX85" fmla="*/ 15493 w 1416401"/>
              <a:gd name="connsiteY85" fmla="*/ 926123 h 1424354"/>
              <a:gd name="connsiteX86" fmla="*/ 21355 w 1416401"/>
              <a:gd name="connsiteY86" fmla="*/ 873369 h 1424354"/>
              <a:gd name="connsiteX87" fmla="*/ 27216 w 1416401"/>
              <a:gd name="connsiteY87" fmla="*/ 855785 h 1424354"/>
              <a:gd name="connsiteX88" fmla="*/ 33078 w 1416401"/>
              <a:gd name="connsiteY88" fmla="*/ 820615 h 1424354"/>
              <a:gd name="connsiteX89" fmla="*/ 50662 w 1416401"/>
              <a:gd name="connsiteY89" fmla="*/ 779585 h 1424354"/>
              <a:gd name="connsiteX90" fmla="*/ 62385 w 1416401"/>
              <a:gd name="connsiteY90" fmla="*/ 738554 h 1424354"/>
              <a:gd name="connsiteX91" fmla="*/ 74108 w 1416401"/>
              <a:gd name="connsiteY91" fmla="*/ 715108 h 1424354"/>
              <a:gd name="connsiteX92" fmla="*/ 85832 w 1416401"/>
              <a:gd name="connsiteY92" fmla="*/ 674077 h 1424354"/>
              <a:gd name="connsiteX93" fmla="*/ 91693 w 1416401"/>
              <a:gd name="connsiteY93" fmla="*/ 656492 h 1424354"/>
              <a:gd name="connsiteX94" fmla="*/ 97555 w 1416401"/>
              <a:gd name="connsiteY94" fmla="*/ 627185 h 1424354"/>
              <a:gd name="connsiteX95" fmla="*/ 103416 w 1416401"/>
              <a:gd name="connsiteY95" fmla="*/ 609600 h 1424354"/>
              <a:gd name="connsiteX96" fmla="*/ 109278 w 1416401"/>
              <a:gd name="connsiteY96" fmla="*/ 586154 h 1424354"/>
              <a:gd name="connsiteX97" fmla="*/ 115139 w 1416401"/>
              <a:gd name="connsiteY97" fmla="*/ 556846 h 1424354"/>
              <a:gd name="connsiteX98" fmla="*/ 126862 w 1416401"/>
              <a:gd name="connsiteY98" fmla="*/ 521677 h 1424354"/>
              <a:gd name="connsiteX99" fmla="*/ 121001 w 1416401"/>
              <a:gd name="connsiteY99" fmla="*/ 322385 h 1424354"/>
              <a:gd name="connsiteX100" fmla="*/ 115139 w 1416401"/>
              <a:gd name="connsiteY100" fmla="*/ 304800 h 1424354"/>
              <a:gd name="connsiteX101" fmla="*/ 103416 w 1416401"/>
              <a:gd name="connsiteY101" fmla="*/ 281354 h 1424354"/>
              <a:gd name="connsiteX102" fmla="*/ 85832 w 1416401"/>
              <a:gd name="connsiteY102" fmla="*/ 263769 h 1424354"/>
              <a:gd name="connsiteX103" fmla="*/ 79970 w 1416401"/>
              <a:gd name="connsiteY103"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537170 w 1416401"/>
              <a:gd name="connsiteY71" fmla="*/ 1383323 h 1424354"/>
              <a:gd name="connsiteX72" fmla="*/ 519585 w 1416401"/>
              <a:gd name="connsiteY72" fmla="*/ 1377462 h 1424354"/>
              <a:gd name="connsiteX73" fmla="*/ 490278 w 1416401"/>
              <a:gd name="connsiteY73" fmla="*/ 1371600 h 1424354"/>
              <a:gd name="connsiteX74" fmla="*/ 472693 w 1416401"/>
              <a:gd name="connsiteY74" fmla="*/ 1365738 h 1424354"/>
              <a:gd name="connsiteX75" fmla="*/ 155426 w 1416401"/>
              <a:gd name="connsiteY75" fmla="*/ 1371600 h 1424354"/>
              <a:gd name="connsiteX76" fmla="*/ 126862 w 1416401"/>
              <a:gd name="connsiteY76" fmla="*/ 1312985 h 1424354"/>
              <a:gd name="connsiteX77" fmla="*/ 109278 w 1416401"/>
              <a:gd name="connsiteY77" fmla="*/ 1307123 h 1424354"/>
              <a:gd name="connsiteX78" fmla="*/ 79970 w 1416401"/>
              <a:gd name="connsiteY78" fmla="*/ 1283677 h 1424354"/>
              <a:gd name="connsiteX79" fmla="*/ 50662 w 1416401"/>
              <a:gd name="connsiteY79" fmla="*/ 1248508 h 1424354"/>
              <a:gd name="connsiteX80" fmla="*/ 33078 w 1416401"/>
              <a:gd name="connsiteY80" fmla="*/ 1230923 h 1424354"/>
              <a:gd name="connsiteX81" fmla="*/ 21355 w 1416401"/>
              <a:gd name="connsiteY81" fmla="*/ 1189892 h 1424354"/>
              <a:gd name="connsiteX82" fmla="*/ 9632 w 1416401"/>
              <a:gd name="connsiteY82" fmla="*/ 1143000 h 1424354"/>
              <a:gd name="connsiteX83" fmla="*/ 9632 w 1416401"/>
              <a:gd name="connsiteY83" fmla="*/ 943708 h 1424354"/>
              <a:gd name="connsiteX84" fmla="*/ 15493 w 1416401"/>
              <a:gd name="connsiteY84" fmla="*/ 926123 h 1424354"/>
              <a:gd name="connsiteX85" fmla="*/ 21355 w 1416401"/>
              <a:gd name="connsiteY85" fmla="*/ 873369 h 1424354"/>
              <a:gd name="connsiteX86" fmla="*/ 27216 w 1416401"/>
              <a:gd name="connsiteY86" fmla="*/ 855785 h 1424354"/>
              <a:gd name="connsiteX87" fmla="*/ 33078 w 1416401"/>
              <a:gd name="connsiteY87" fmla="*/ 820615 h 1424354"/>
              <a:gd name="connsiteX88" fmla="*/ 50662 w 1416401"/>
              <a:gd name="connsiteY88" fmla="*/ 779585 h 1424354"/>
              <a:gd name="connsiteX89" fmla="*/ 62385 w 1416401"/>
              <a:gd name="connsiteY89" fmla="*/ 738554 h 1424354"/>
              <a:gd name="connsiteX90" fmla="*/ 74108 w 1416401"/>
              <a:gd name="connsiteY90" fmla="*/ 715108 h 1424354"/>
              <a:gd name="connsiteX91" fmla="*/ 85832 w 1416401"/>
              <a:gd name="connsiteY91" fmla="*/ 674077 h 1424354"/>
              <a:gd name="connsiteX92" fmla="*/ 91693 w 1416401"/>
              <a:gd name="connsiteY92" fmla="*/ 656492 h 1424354"/>
              <a:gd name="connsiteX93" fmla="*/ 97555 w 1416401"/>
              <a:gd name="connsiteY93" fmla="*/ 627185 h 1424354"/>
              <a:gd name="connsiteX94" fmla="*/ 103416 w 1416401"/>
              <a:gd name="connsiteY94" fmla="*/ 609600 h 1424354"/>
              <a:gd name="connsiteX95" fmla="*/ 109278 w 1416401"/>
              <a:gd name="connsiteY95" fmla="*/ 586154 h 1424354"/>
              <a:gd name="connsiteX96" fmla="*/ 115139 w 1416401"/>
              <a:gd name="connsiteY96" fmla="*/ 556846 h 1424354"/>
              <a:gd name="connsiteX97" fmla="*/ 126862 w 1416401"/>
              <a:gd name="connsiteY97" fmla="*/ 521677 h 1424354"/>
              <a:gd name="connsiteX98" fmla="*/ 121001 w 1416401"/>
              <a:gd name="connsiteY98" fmla="*/ 322385 h 1424354"/>
              <a:gd name="connsiteX99" fmla="*/ 115139 w 1416401"/>
              <a:gd name="connsiteY99" fmla="*/ 304800 h 1424354"/>
              <a:gd name="connsiteX100" fmla="*/ 103416 w 1416401"/>
              <a:gd name="connsiteY100" fmla="*/ 281354 h 1424354"/>
              <a:gd name="connsiteX101" fmla="*/ 85832 w 1416401"/>
              <a:gd name="connsiteY101" fmla="*/ 263769 h 1424354"/>
              <a:gd name="connsiteX102" fmla="*/ 79970 w 1416401"/>
              <a:gd name="connsiteY102"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537170 w 1416401"/>
              <a:gd name="connsiteY71" fmla="*/ 1383323 h 1424354"/>
              <a:gd name="connsiteX72" fmla="*/ 519585 w 1416401"/>
              <a:gd name="connsiteY72" fmla="*/ 1377462 h 1424354"/>
              <a:gd name="connsiteX73" fmla="*/ 490278 w 1416401"/>
              <a:gd name="connsiteY73" fmla="*/ 1371600 h 1424354"/>
              <a:gd name="connsiteX74" fmla="*/ 155426 w 1416401"/>
              <a:gd name="connsiteY74" fmla="*/ 1371600 h 1424354"/>
              <a:gd name="connsiteX75" fmla="*/ 126862 w 1416401"/>
              <a:gd name="connsiteY75" fmla="*/ 1312985 h 1424354"/>
              <a:gd name="connsiteX76" fmla="*/ 109278 w 1416401"/>
              <a:gd name="connsiteY76" fmla="*/ 1307123 h 1424354"/>
              <a:gd name="connsiteX77" fmla="*/ 79970 w 1416401"/>
              <a:gd name="connsiteY77" fmla="*/ 1283677 h 1424354"/>
              <a:gd name="connsiteX78" fmla="*/ 50662 w 1416401"/>
              <a:gd name="connsiteY78" fmla="*/ 1248508 h 1424354"/>
              <a:gd name="connsiteX79" fmla="*/ 33078 w 1416401"/>
              <a:gd name="connsiteY79" fmla="*/ 1230923 h 1424354"/>
              <a:gd name="connsiteX80" fmla="*/ 21355 w 1416401"/>
              <a:gd name="connsiteY80" fmla="*/ 1189892 h 1424354"/>
              <a:gd name="connsiteX81" fmla="*/ 9632 w 1416401"/>
              <a:gd name="connsiteY81" fmla="*/ 1143000 h 1424354"/>
              <a:gd name="connsiteX82" fmla="*/ 9632 w 1416401"/>
              <a:gd name="connsiteY82" fmla="*/ 943708 h 1424354"/>
              <a:gd name="connsiteX83" fmla="*/ 15493 w 1416401"/>
              <a:gd name="connsiteY83" fmla="*/ 926123 h 1424354"/>
              <a:gd name="connsiteX84" fmla="*/ 21355 w 1416401"/>
              <a:gd name="connsiteY84" fmla="*/ 873369 h 1424354"/>
              <a:gd name="connsiteX85" fmla="*/ 27216 w 1416401"/>
              <a:gd name="connsiteY85" fmla="*/ 855785 h 1424354"/>
              <a:gd name="connsiteX86" fmla="*/ 33078 w 1416401"/>
              <a:gd name="connsiteY86" fmla="*/ 820615 h 1424354"/>
              <a:gd name="connsiteX87" fmla="*/ 50662 w 1416401"/>
              <a:gd name="connsiteY87" fmla="*/ 779585 h 1424354"/>
              <a:gd name="connsiteX88" fmla="*/ 62385 w 1416401"/>
              <a:gd name="connsiteY88" fmla="*/ 738554 h 1424354"/>
              <a:gd name="connsiteX89" fmla="*/ 74108 w 1416401"/>
              <a:gd name="connsiteY89" fmla="*/ 715108 h 1424354"/>
              <a:gd name="connsiteX90" fmla="*/ 85832 w 1416401"/>
              <a:gd name="connsiteY90" fmla="*/ 674077 h 1424354"/>
              <a:gd name="connsiteX91" fmla="*/ 91693 w 1416401"/>
              <a:gd name="connsiteY91" fmla="*/ 656492 h 1424354"/>
              <a:gd name="connsiteX92" fmla="*/ 97555 w 1416401"/>
              <a:gd name="connsiteY92" fmla="*/ 627185 h 1424354"/>
              <a:gd name="connsiteX93" fmla="*/ 103416 w 1416401"/>
              <a:gd name="connsiteY93" fmla="*/ 609600 h 1424354"/>
              <a:gd name="connsiteX94" fmla="*/ 109278 w 1416401"/>
              <a:gd name="connsiteY94" fmla="*/ 586154 h 1424354"/>
              <a:gd name="connsiteX95" fmla="*/ 115139 w 1416401"/>
              <a:gd name="connsiteY95" fmla="*/ 556846 h 1424354"/>
              <a:gd name="connsiteX96" fmla="*/ 126862 w 1416401"/>
              <a:gd name="connsiteY96" fmla="*/ 521677 h 1424354"/>
              <a:gd name="connsiteX97" fmla="*/ 121001 w 1416401"/>
              <a:gd name="connsiteY97" fmla="*/ 322385 h 1424354"/>
              <a:gd name="connsiteX98" fmla="*/ 115139 w 1416401"/>
              <a:gd name="connsiteY98" fmla="*/ 304800 h 1424354"/>
              <a:gd name="connsiteX99" fmla="*/ 103416 w 1416401"/>
              <a:gd name="connsiteY99" fmla="*/ 281354 h 1424354"/>
              <a:gd name="connsiteX100" fmla="*/ 85832 w 1416401"/>
              <a:gd name="connsiteY100" fmla="*/ 263769 h 1424354"/>
              <a:gd name="connsiteX101" fmla="*/ 79970 w 1416401"/>
              <a:gd name="connsiteY101"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537170 w 1416401"/>
              <a:gd name="connsiteY71" fmla="*/ 1383323 h 1424354"/>
              <a:gd name="connsiteX72" fmla="*/ 519585 w 1416401"/>
              <a:gd name="connsiteY72" fmla="*/ 1377462 h 1424354"/>
              <a:gd name="connsiteX73" fmla="*/ 155426 w 1416401"/>
              <a:gd name="connsiteY73" fmla="*/ 1371600 h 1424354"/>
              <a:gd name="connsiteX74" fmla="*/ 126862 w 1416401"/>
              <a:gd name="connsiteY74" fmla="*/ 1312985 h 1424354"/>
              <a:gd name="connsiteX75" fmla="*/ 109278 w 1416401"/>
              <a:gd name="connsiteY75" fmla="*/ 1307123 h 1424354"/>
              <a:gd name="connsiteX76" fmla="*/ 79970 w 1416401"/>
              <a:gd name="connsiteY76" fmla="*/ 1283677 h 1424354"/>
              <a:gd name="connsiteX77" fmla="*/ 50662 w 1416401"/>
              <a:gd name="connsiteY77" fmla="*/ 1248508 h 1424354"/>
              <a:gd name="connsiteX78" fmla="*/ 33078 w 1416401"/>
              <a:gd name="connsiteY78" fmla="*/ 1230923 h 1424354"/>
              <a:gd name="connsiteX79" fmla="*/ 21355 w 1416401"/>
              <a:gd name="connsiteY79" fmla="*/ 1189892 h 1424354"/>
              <a:gd name="connsiteX80" fmla="*/ 9632 w 1416401"/>
              <a:gd name="connsiteY80" fmla="*/ 1143000 h 1424354"/>
              <a:gd name="connsiteX81" fmla="*/ 9632 w 1416401"/>
              <a:gd name="connsiteY81" fmla="*/ 943708 h 1424354"/>
              <a:gd name="connsiteX82" fmla="*/ 15493 w 1416401"/>
              <a:gd name="connsiteY82" fmla="*/ 926123 h 1424354"/>
              <a:gd name="connsiteX83" fmla="*/ 21355 w 1416401"/>
              <a:gd name="connsiteY83" fmla="*/ 873369 h 1424354"/>
              <a:gd name="connsiteX84" fmla="*/ 27216 w 1416401"/>
              <a:gd name="connsiteY84" fmla="*/ 855785 h 1424354"/>
              <a:gd name="connsiteX85" fmla="*/ 33078 w 1416401"/>
              <a:gd name="connsiteY85" fmla="*/ 820615 h 1424354"/>
              <a:gd name="connsiteX86" fmla="*/ 50662 w 1416401"/>
              <a:gd name="connsiteY86" fmla="*/ 779585 h 1424354"/>
              <a:gd name="connsiteX87" fmla="*/ 62385 w 1416401"/>
              <a:gd name="connsiteY87" fmla="*/ 738554 h 1424354"/>
              <a:gd name="connsiteX88" fmla="*/ 74108 w 1416401"/>
              <a:gd name="connsiteY88" fmla="*/ 715108 h 1424354"/>
              <a:gd name="connsiteX89" fmla="*/ 85832 w 1416401"/>
              <a:gd name="connsiteY89" fmla="*/ 674077 h 1424354"/>
              <a:gd name="connsiteX90" fmla="*/ 91693 w 1416401"/>
              <a:gd name="connsiteY90" fmla="*/ 656492 h 1424354"/>
              <a:gd name="connsiteX91" fmla="*/ 97555 w 1416401"/>
              <a:gd name="connsiteY91" fmla="*/ 627185 h 1424354"/>
              <a:gd name="connsiteX92" fmla="*/ 103416 w 1416401"/>
              <a:gd name="connsiteY92" fmla="*/ 609600 h 1424354"/>
              <a:gd name="connsiteX93" fmla="*/ 109278 w 1416401"/>
              <a:gd name="connsiteY93" fmla="*/ 586154 h 1424354"/>
              <a:gd name="connsiteX94" fmla="*/ 115139 w 1416401"/>
              <a:gd name="connsiteY94" fmla="*/ 556846 h 1424354"/>
              <a:gd name="connsiteX95" fmla="*/ 126862 w 1416401"/>
              <a:gd name="connsiteY95" fmla="*/ 521677 h 1424354"/>
              <a:gd name="connsiteX96" fmla="*/ 121001 w 1416401"/>
              <a:gd name="connsiteY96" fmla="*/ 322385 h 1424354"/>
              <a:gd name="connsiteX97" fmla="*/ 115139 w 1416401"/>
              <a:gd name="connsiteY97" fmla="*/ 304800 h 1424354"/>
              <a:gd name="connsiteX98" fmla="*/ 103416 w 1416401"/>
              <a:gd name="connsiteY98" fmla="*/ 281354 h 1424354"/>
              <a:gd name="connsiteX99" fmla="*/ 85832 w 1416401"/>
              <a:gd name="connsiteY99" fmla="*/ 263769 h 1424354"/>
              <a:gd name="connsiteX100" fmla="*/ 79970 w 1416401"/>
              <a:gd name="connsiteY100"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537170 w 1416401"/>
              <a:gd name="connsiteY71" fmla="*/ 1383323 h 1424354"/>
              <a:gd name="connsiteX72" fmla="*/ 155426 w 1416401"/>
              <a:gd name="connsiteY72" fmla="*/ 1371600 h 1424354"/>
              <a:gd name="connsiteX73" fmla="*/ 126862 w 1416401"/>
              <a:gd name="connsiteY73" fmla="*/ 1312985 h 1424354"/>
              <a:gd name="connsiteX74" fmla="*/ 109278 w 1416401"/>
              <a:gd name="connsiteY74" fmla="*/ 1307123 h 1424354"/>
              <a:gd name="connsiteX75" fmla="*/ 79970 w 1416401"/>
              <a:gd name="connsiteY75" fmla="*/ 1283677 h 1424354"/>
              <a:gd name="connsiteX76" fmla="*/ 50662 w 1416401"/>
              <a:gd name="connsiteY76" fmla="*/ 1248508 h 1424354"/>
              <a:gd name="connsiteX77" fmla="*/ 33078 w 1416401"/>
              <a:gd name="connsiteY77" fmla="*/ 1230923 h 1424354"/>
              <a:gd name="connsiteX78" fmla="*/ 21355 w 1416401"/>
              <a:gd name="connsiteY78" fmla="*/ 1189892 h 1424354"/>
              <a:gd name="connsiteX79" fmla="*/ 9632 w 1416401"/>
              <a:gd name="connsiteY79" fmla="*/ 1143000 h 1424354"/>
              <a:gd name="connsiteX80" fmla="*/ 9632 w 1416401"/>
              <a:gd name="connsiteY80" fmla="*/ 943708 h 1424354"/>
              <a:gd name="connsiteX81" fmla="*/ 15493 w 1416401"/>
              <a:gd name="connsiteY81" fmla="*/ 926123 h 1424354"/>
              <a:gd name="connsiteX82" fmla="*/ 21355 w 1416401"/>
              <a:gd name="connsiteY82" fmla="*/ 873369 h 1424354"/>
              <a:gd name="connsiteX83" fmla="*/ 27216 w 1416401"/>
              <a:gd name="connsiteY83" fmla="*/ 855785 h 1424354"/>
              <a:gd name="connsiteX84" fmla="*/ 33078 w 1416401"/>
              <a:gd name="connsiteY84" fmla="*/ 820615 h 1424354"/>
              <a:gd name="connsiteX85" fmla="*/ 50662 w 1416401"/>
              <a:gd name="connsiteY85" fmla="*/ 779585 h 1424354"/>
              <a:gd name="connsiteX86" fmla="*/ 62385 w 1416401"/>
              <a:gd name="connsiteY86" fmla="*/ 738554 h 1424354"/>
              <a:gd name="connsiteX87" fmla="*/ 74108 w 1416401"/>
              <a:gd name="connsiteY87" fmla="*/ 715108 h 1424354"/>
              <a:gd name="connsiteX88" fmla="*/ 85832 w 1416401"/>
              <a:gd name="connsiteY88" fmla="*/ 674077 h 1424354"/>
              <a:gd name="connsiteX89" fmla="*/ 91693 w 1416401"/>
              <a:gd name="connsiteY89" fmla="*/ 656492 h 1424354"/>
              <a:gd name="connsiteX90" fmla="*/ 97555 w 1416401"/>
              <a:gd name="connsiteY90" fmla="*/ 627185 h 1424354"/>
              <a:gd name="connsiteX91" fmla="*/ 103416 w 1416401"/>
              <a:gd name="connsiteY91" fmla="*/ 609600 h 1424354"/>
              <a:gd name="connsiteX92" fmla="*/ 109278 w 1416401"/>
              <a:gd name="connsiteY92" fmla="*/ 586154 h 1424354"/>
              <a:gd name="connsiteX93" fmla="*/ 115139 w 1416401"/>
              <a:gd name="connsiteY93" fmla="*/ 556846 h 1424354"/>
              <a:gd name="connsiteX94" fmla="*/ 126862 w 1416401"/>
              <a:gd name="connsiteY94" fmla="*/ 521677 h 1424354"/>
              <a:gd name="connsiteX95" fmla="*/ 121001 w 1416401"/>
              <a:gd name="connsiteY95" fmla="*/ 322385 h 1424354"/>
              <a:gd name="connsiteX96" fmla="*/ 115139 w 1416401"/>
              <a:gd name="connsiteY96" fmla="*/ 304800 h 1424354"/>
              <a:gd name="connsiteX97" fmla="*/ 103416 w 1416401"/>
              <a:gd name="connsiteY97" fmla="*/ 281354 h 1424354"/>
              <a:gd name="connsiteX98" fmla="*/ 85832 w 1416401"/>
              <a:gd name="connsiteY98" fmla="*/ 263769 h 1424354"/>
              <a:gd name="connsiteX99" fmla="*/ 79970 w 1416401"/>
              <a:gd name="connsiteY99"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537170 w 1416401"/>
              <a:gd name="connsiteY71" fmla="*/ 1383323 h 1424354"/>
              <a:gd name="connsiteX72" fmla="*/ 155426 w 1416401"/>
              <a:gd name="connsiteY72" fmla="*/ 1371600 h 1424354"/>
              <a:gd name="connsiteX73" fmla="*/ 126862 w 1416401"/>
              <a:gd name="connsiteY73" fmla="*/ 1312985 h 1424354"/>
              <a:gd name="connsiteX74" fmla="*/ 79970 w 1416401"/>
              <a:gd name="connsiteY74" fmla="*/ 1283677 h 1424354"/>
              <a:gd name="connsiteX75" fmla="*/ 50662 w 1416401"/>
              <a:gd name="connsiteY75" fmla="*/ 1248508 h 1424354"/>
              <a:gd name="connsiteX76" fmla="*/ 33078 w 1416401"/>
              <a:gd name="connsiteY76" fmla="*/ 1230923 h 1424354"/>
              <a:gd name="connsiteX77" fmla="*/ 21355 w 1416401"/>
              <a:gd name="connsiteY77" fmla="*/ 1189892 h 1424354"/>
              <a:gd name="connsiteX78" fmla="*/ 9632 w 1416401"/>
              <a:gd name="connsiteY78" fmla="*/ 1143000 h 1424354"/>
              <a:gd name="connsiteX79" fmla="*/ 9632 w 1416401"/>
              <a:gd name="connsiteY79" fmla="*/ 943708 h 1424354"/>
              <a:gd name="connsiteX80" fmla="*/ 15493 w 1416401"/>
              <a:gd name="connsiteY80" fmla="*/ 926123 h 1424354"/>
              <a:gd name="connsiteX81" fmla="*/ 21355 w 1416401"/>
              <a:gd name="connsiteY81" fmla="*/ 873369 h 1424354"/>
              <a:gd name="connsiteX82" fmla="*/ 27216 w 1416401"/>
              <a:gd name="connsiteY82" fmla="*/ 855785 h 1424354"/>
              <a:gd name="connsiteX83" fmla="*/ 33078 w 1416401"/>
              <a:gd name="connsiteY83" fmla="*/ 820615 h 1424354"/>
              <a:gd name="connsiteX84" fmla="*/ 50662 w 1416401"/>
              <a:gd name="connsiteY84" fmla="*/ 779585 h 1424354"/>
              <a:gd name="connsiteX85" fmla="*/ 62385 w 1416401"/>
              <a:gd name="connsiteY85" fmla="*/ 738554 h 1424354"/>
              <a:gd name="connsiteX86" fmla="*/ 74108 w 1416401"/>
              <a:gd name="connsiteY86" fmla="*/ 715108 h 1424354"/>
              <a:gd name="connsiteX87" fmla="*/ 85832 w 1416401"/>
              <a:gd name="connsiteY87" fmla="*/ 674077 h 1424354"/>
              <a:gd name="connsiteX88" fmla="*/ 91693 w 1416401"/>
              <a:gd name="connsiteY88" fmla="*/ 656492 h 1424354"/>
              <a:gd name="connsiteX89" fmla="*/ 97555 w 1416401"/>
              <a:gd name="connsiteY89" fmla="*/ 627185 h 1424354"/>
              <a:gd name="connsiteX90" fmla="*/ 103416 w 1416401"/>
              <a:gd name="connsiteY90" fmla="*/ 609600 h 1424354"/>
              <a:gd name="connsiteX91" fmla="*/ 109278 w 1416401"/>
              <a:gd name="connsiteY91" fmla="*/ 586154 h 1424354"/>
              <a:gd name="connsiteX92" fmla="*/ 115139 w 1416401"/>
              <a:gd name="connsiteY92" fmla="*/ 556846 h 1424354"/>
              <a:gd name="connsiteX93" fmla="*/ 126862 w 1416401"/>
              <a:gd name="connsiteY93" fmla="*/ 521677 h 1424354"/>
              <a:gd name="connsiteX94" fmla="*/ 121001 w 1416401"/>
              <a:gd name="connsiteY94" fmla="*/ 322385 h 1424354"/>
              <a:gd name="connsiteX95" fmla="*/ 115139 w 1416401"/>
              <a:gd name="connsiteY95" fmla="*/ 304800 h 1424354"/>
              <a:gd name="connsiteX96" fmla="*/ 103416 w 1416401"/>
              <a:gd name="connsiteY96" fmla="*/ 281354 h 1424354"/>
              <a:gd name="connsiteX97" fmla="*/ 85832 w 1416401"/>
              <a:gd name="connsiteY97" fmla="*/ 263769 h 1424354"/>
              <a:gd name="connsiteX98" fmla="*/ 79970 w 1416401"/>
              <a:gd name="connsiteY98"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537170 w 1416401"/>
              <a:gd name="connsiteY71" fmla="*/ 1383323 h 1424354"/>
              <a:gd name="connsiteX72" fmla="*/ 155426 w 1416401"/>
              <a:gd name="connsiteY72" fmla="*/ 1371600 h 1424354"/>
              <a:gd name="connsiteX73" fmla="*/ 126862 w 1416401"/>
              <a:gd name="connsiteY73" fmla="*/ 1312985 h 1424354"/>
              <a:gd name="connsiteX74" fmla="*/ 50662 w 1416401"/>
              <a:gd name="connsiteY74" fmla="*/ 1248508 h 1424354"/>
              <a:gd name="connsiteX75" fmla="*/ 33078 w 1416401"/>
              <a:gd name="connsiteY75" fmla="*/ 1230923 h 1424354"/>
              <a:gd name="connsiteX76" fmla="*/ 21355 w 1416401"/>
              <a:gd name="connsiteY76" fmla="*/ 1189892 h 1424354"/>
              <a:gd name="connsiteX77" fmla="*/ 9632 w 1416401"/>
              <a:gd name="connsiteY77" fmla="*/ 1143000 h 1424354"/>
              <a:gd name="connsiteX78" fmla="*/ 9632 w 1416401"/>
              <a:gd name="connsiteY78" fmla="*/ 943708 h 1424354"/>
              <a:gd name="connsiteX79" fmla="*/ 15493 w 1416401"/>
              <a:gd name="connsiteY79" fmla="*/ 926123 h 1424354"/>
              <a:gd name="connsiteX80" fmla="*/ 21355 w 1416401"/>
              <a:gd name="connsiteY80" fmla="*/ 873369 h 1424354"/>
              <a:gd name="connsiteX81" fmla="*/ 27216 w 1416401"/>
              <a:gd name="connsiteY81" fmla="*/ 855785 h 1424354"/>
              <a:gd name="connsiteX82" fmla="*/ 33078 w 1416401"/>
              <a:gd name="connsiteY82" fmla="*/ 820615 h 1424354"/>
              <a:gd name="connsiteX83" fmla="*/ 50662 w 1416401"/>
              <a:gd name="connsiteY83" fmla="*/ 779585 h 1424354"/>
              <a:gd name="connsiteX84" fmla="*/ 62385 w 1416401"/>
              <a:gd name="connsiteY84" fmla="*/ 738554 h 1424354"/>
              <a:gd name="connsiteX85" fmla="*/ 74108 w 1416401"/>
              <a:gd name="connsiteY85" fmla="*/ 715108 h 1424354"/>
              <a:gd name="connsiteX86" fmla="*/ 85832 w 1416401"/>
              <a:gd name="connsiteY86" fmla="*/ 674077 h 1424354"/>
              <a:gd name="connsiteX87" fmla="*/ 91693 w 1416401"/>
              <a:gd name="connsiteY87" fmla="*/ 656492 h 1424354"/>
              <a:gd name="connsiteX88" fmla="*/ 97555 w 1416401"/>
              <a:gd name="connsiteY88" fmla="*/ 627185 h 1424354"/>
              <a:gd name="connsiteX89" fmla="*/ 103416 w 1416401"/>
              <a:gd name="connsiteY89" fmla="*/ 609600 h 1424354"/>
              <a:gd name="connsiteX90" fmla="*/ 109278 w 1416401"/>
              <a:gd name="connsiteY90" fmla="*/ 586154 h 1424354"/>
              <a:gd name="connsiteX91" fmla="*/ 115139 w 1416401"/>
              <a:gd name="connsiteY91" fmla="*/ 556846 h 1424354"/>
              <a:gd name="connsiteX92" fmla="*/ 126862 w 1416401"/>
              <a:gd name="connsiteY92" fmla="*/ 521677 h 1424354"/>
              <a:gd name="connsiteX93" fmla="*/ 121001 w 1416401"/>
              <a:gd name="connsiteY93" fmla="*/ 322385 h 1424354"/>
              <a:gd name="connsiteX94" fmla="*/ 115139 w 1416401"/>
              <a:gd name="connsiteY94" fmla="*/ 304800 h 1424354"/>
              <a:gd name="connsiteX95" fmla="*/ 103416 w 1416401"/>
              <a:gd name="connsiteY95" fmla="*/ 281354 h 1424354"/>
              <a:gd name="connsiteX96" fmla="*/ 85832 w 1416401"/>
              <a:gd name="connsiteY96" fmla="*/ 263769 h 1424354"/>
              <a:gd name="connsiteX97" fmla="*/ 79970 w 1416401"/>
              <a:gd name="connsiteY97"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537170 w 1416401"/>
              <a:gd name="connsiteY71" fmla="*/ 1383323 h 1424354"/>
              <a:gd name="connsiteX72" fmla="*/ 155426 w 1416401"/>
              <a:gd name="connsiteY72" fmla="*/ 1371600 h 1424354"/>
              <a:gd name="connsiteX73" fmla="*/ 83418 w 1416401"/>
              <a:gd name="connsiteY73" fmla="*/ 1299592 h 1424354"/>
              <a:gd name="connsiteX74" fmla="*/ 50662 w 1416401"/>
              <a:gd name="connsiteY74" fmla="*/ 1248508 h 1424354"/>
              <a:gd name="connsiteX75" fmla="*/ 33078 w 1416401"/>
              <a:gd name="connsiteY75" fmla="*/ 1230923 h 1424354"/>
              <a:gd name="connsiteX76" fmla="*/ 21355 w 1416401"/>
              <a:gd name="connsiteY76" fmla="*/ 1189892 h 1424354"/>
              <a:gd name="connsiteX77" fmla="*/ 9632 w 1416401"/>
              <a:gd name="connsiteY77" fmla="*/ 1143000 h 1424354"/>
              <a:gd name="connsiteX78" fmla="*/ 9632 w 1416401"/>
              <a:gd name="connsiteY78" fmla="*/ 943708 h 1424354"/>
              <a:gd name="connsiteX79" fmla="*/ 15493 w 1416401"/>
              <a:gd name="connsiteY79" fmla="*/ 926123 h 1424354"/>
              <a:gd name="connsiteX80" fmla="*/ 21355 w 1416401"/>
              <a:gd name="connsiteY80" fmla="*/ 873369 h 1424354"/>
              <a:gd name="connsiteX81" fmla="*/ 27216 w 1416401"/>
              <a:gd name="connsiteY81" fmla="*/ 855785 h 1424354"/>
              <a:gd name="connsiteX82" fmla="*/ 33078 w 1416401"/>
              <a:gd name="connsiteY82" fmla="*/ 820615 h 1424354"/>
              <a:gd name="connsiteX83" fmla="*/ 50662 w 1416401"/>
              <a:gd name="connsiteY83" fmla="*/ 779585 h 1424354"/>
              <a:gd name="connsiteX84" fmla="*/ 62385 w 1416401"/>
              <a:gd name="connsiteY84" fmla="*/ 738554 h 1424354"/>
              <a:gd name="connsiteX85" fmla="*/ 74108 w 1416401"/>
              <a:gd name="connsiteY85" fmla="*/ 715108 h 1424354"/>
              <a:gd name="connsiteX86" fmla="*/ 85832 w 1416401"/>
              <a:gd name="connsiteY86" fmla="*/ 674077 h 1424354"/>
              <a:gd name="connsiteX87" fmla="*/ 91693 w 1416401"/>
              <a:gd name="connsiteY87" fmla="*/ 656492 h 1424354"/>
              <a:gd name="connsiteX88" fmla="*/ 97555 w 1416401"/>
              <a:gd name="connsiteY88" fmla="*/ 627185 h 1424354"/>
              <a:gd name="connsiteX89" fmla="*/ 103416 w 1416401"/>
              <a:gd name="connsiteY89" fmla="*/ 609600 h 1424354"/>
              <a:gd name="connsiteX90" fmla="*/ 109278 w 1416401"/>
              <a:gd name="connsiteY90" fmla="*/ 586154 h 1424354"/>
              <a:gd name="connsiteX91" fmla="*/ 115139 w 1416401"/>
              <a:gd name="connsiteY91" fmla="*/ 556846 h 1424354"/>
              <a:gd name="connsiteX92" fmla="*/ 126862 w 1416401"/>
              <a:gd name="connsiteY92" fmla="*/ 521677 h 1424354"/>
              <a:gd name="connsiteX93" fmla="*/ 121001 w 1416401"/>
              <a:gd name="connsiteY93" fmla="*/ 322385 h 1424354"/>
              <a:gd name="connsiteX94" fmla="*/ 115139 w 1416401"/>
              <a:gd name="connsiteY94" fmla="*/ 304800 h 1424354"/>
              <a:gd name="connsiteX95" fmla="*/ 103416 w 1416401"/>
              <a:gd name="connsiteY95" fmla="*/ 281354 h 1424354"/>
              <a:gd name="connsiteX96" fmla="*/ 85832 w 1416401"/>
              <a:gd name="connsiteY96" fmla="*/ 263769 h 1424354"/>
              <a:gd name="connsiteX97" fmla="*/ 79970 w 1416401"/>
              <a:gd name="connsiteY97"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476812 w 1416401"/>
              <a:gd name="connsiteY71" fmla="*/ 1400908 h 1424354"/>
              <a:gd name="connsiteX72" fmla="*/ 155426 w 1416401"/>
              <a:gd name="connsiteY72" fmla="*/ 1371600 h 1424354"/>
              <a:gd name="connsiteX73" fmla="*/ 83418 w 1416401"/>
              <a:gd name="connsiteY73" fmla="*/ 1299592 h 1424354"/>
              <a:gd name="connsiteX74" fmla="*/ 50662 w 1416401"/>
              <a:gd name="connsiteY74" fmla="*/ 1248508 h 1424354"/>
              <a:gd name="connsiteX75" fmla="*/ 33078 w 1416401"/>
              <a:gd name="connsiteY75" fmla="*/ 1230923 h 1424354"/>
              <a:gd name="connsiteX76" fmla="*/ 21355 w 1416401"/>
              <a:gd name="connsiteY76" fmla="*/ 1189892 h 1424354"/>
              <a:gd name="connsiteX77" fmla="*/ 9632 w 1416401"/>
              <a:gd name="connsiteY77" fmla="*/ 1143000 h 1424354"/>
              <a:gd name="connsiteX78" fmla="*/ 9632 w 1416401"/>
              <a:gd name="connsiteY78" fmla="*/ 943708 h 1424354"/>
              <a:gd name="connsiteX79" fmla="*/ 15493 w 1416401"/>
              <a:gd name="connsiteY79" fmla="*/ 926123 h 1424354"/>
              <a:gd name="connsiteX80" fmla="*/ 21355 w 1416401"/>
              <a:gd name="connsiteY80" fmla="*/ 873369 h 1424354"/>
              <a:gd name="connsiteX81" fmla="*/ 27216 w 1416401"/>
              <a:gd name="connsiteY81" fmla="*/ 855785 h 1424354"/>
              <a:gd name="connsiteX82" fmla="*/ 33078 w 1416401"/>
              <a:gd name="connsiteY82" fmla="*/ 820615 h 1424354"/>
              <a:gd name="connsiteX83" fmla="*/ 50662 w 1416401"/>
              <a:gd name="connsiteY83" fmla="*/ 779585 h 1424354"/>
              <a:gd name="connsiteX84" fmla="*/ 62385 w 1416401"/>
              <a:gd name="connsiteY84" fmla="*/ 738554 h 1424354"/>
              <a:gd name="connsiteX85" fmla="*/ 74108 w 1416401"/>
              <a:gd name="connsiteY85" fmla="*/ 715108 h 1424354"/>
              <a:gd name="connsiteX86" fmla="*/ 85832 w 1416401"/>
              <a:gd name="connsiteY86" fmla="*/ 674077 h 1424354"/>
              <a:gd name="connsiteX87" fmla="*/ 91693 w 1416401"/>
              <a:gd name="connsiteY87" fmla="*/ 656492 h 1424354"/>
              <a:gd name="connsiteX88" fmla="*/ 97555 w 1416401"/>
              <a:gd name="connsiteY88" fmla="*/ 627185 h 1424354"/>
              <a:gd name="connsiteX89" fmla="*/ 103416 w 1416401"/>
              <a:gd name="connsiteY89" fmla="*/ 609600 h 1424354"/>
              <a:gd name="connsiteX90" fmla="*/ 109278 w 1416401"/>
              <a:gd name="connsiteY90" fmla="*/ 586154 h 1424354"/>
              <a:gd name="connsiteX91" fmla="*/ 115139 w 1416401"/>
              <a:gd name="connsiteY91" fmla="*/ 556846 h 1424354"/>
              <a:gd name="connsiteX92" fmla="*/ 126862 w 1416401"/>
              <a:gd name="connsiteY92" fmla="*/ 521677 h 1424354"/>
              <a:gd name="connsiteX93" fmla="*/ 121001 w 1416401"/>
              <a:gd name="connsiteY93" fmla="*/ 322385 h 1424354"/>
              <a:gd name="connsiteX94" fmla="*/ 115139 w 1416401"/>
              <a:gd name="connsiteY94" fmla="*/ 304800 h 1424354"/>
              <a:gd name="connsiteX95" fmla="*/ 103416 w 1416401"/>
              <a:gd name="connsiteY95" fmla="*/ 281354 h 1424354"/>
              <a:gd name="connsiteX96" fmla="*/ 85832 w 1416401"/>
              <a:gd name="connsiteY96" fmla="*/ 263769 h 1424354"/>
              <a:gd name="connsiteX97" fmla="*/ 79970 w 1416401"/>
              <a:gd name="connsiteY97"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476812 w 1416401"/>
              <a:gd name="connsiteY71" fmla="*/ 1400908 h 1424354"/>
              <a:gd name="connsiteX72" fmla="*/ 155426 w 1416401"/>
              <a:gd name="connsiteY72" fmla="*/ 1371600 h 1424354"/>
              <a:gd name="connsiteX73" fmla="*/ 83418 w 1416401"/>
              <a:gd name="connsiteY73" fmla="*/ 1299592 h 1424354"/>
              <a:gd name="connsiteX74" fmla="*/ 50662 w 1416401"/>
              <a:gd name="connsiteY74" fmla="*/ 1248508 h 1424354"/>
              <a:gd name="connsiteX75" fmla="*/ 33078 w 1416401"/>
              <a:gd name="connsiteY75" fmla="*/ 1230923 h 1424354"/>
              <a:gd name="connsiteX76" fmla="*/ 21355 w 1416401"/>
              <a:gd name="connsiteY76" fmla="*/ 1189892 h 1424354"/>
              <a:gd name="connsiteX77" fmla="*/ 9632 w 1416401"/>
              <a:gd name="connsiteY77" fmla="*/ 1143000 h 1424354"/>
              <a:gd name="connsiteX78" fmla="*/ 9632 w 1416401"/>
              <a:gd name="connsiteY78" fmla="*/ 943708 h 1424354"/>
              <a:gd name="connsiteX79" fmla="*/ 15493 w 1416401"/>
              <a:gd name="connsiteY79" fmla="*/ 926123 h 1424354"/>
              <a:gd name="connsiteX80" fmla="*/ 21355 w 1416401"/>
              <a:gd name="connsiteY80" fmla="*/ 873369 h 1424354"/>
              <a:gd name="connsiteX81" fmla="*/ 27216 w 1416401"/>
              <a:gd name="connsiteY81" fmla="*/ 855785 h 1424354"/>
              <a:gd name="connsiteX82" fmla="*/ 33078 w 1416401"/>
              <a:gd name="connsiteY82" fmla="*/ 820615 h 1424354"/>
              <a:gd name="connsiteX83" fmla="*/ 50662 w 1416401"/>
              <a:gd name="connsiteY83" fmla="*/ 779585 h 1424354"/>
              <a:gd name="connsiteX84" fmla="*/ 62385 w 1416401"/>
              <a:gd name="connsiteY84" fmla="*/ 738554 h 1424354"/>
              <a:gd name="connsiteX85" fmla="*/ 74108 w 1416401"/>
              <a:gd name="connsiteY85" fmla="*/ 715108 h 1424354"/>
              <a:gd name="connsiteX86" fmla="*/ 85832 w 1416401"/>
              <a:gd name="connsiteY86" fmla="*/ 674077 h 1424354"/>
              <a:gd name="connsiteX87" fmla="*/ 91693 w 1416401"/>
              <a:gd name="connsiteY87" fmla="*/ 656492 h 1424354"/>
              <a:gd name="connsiteX88" fmla="*/ 97555 w 1416401"/>
              <a:gd name="connsiteY88" fmla="*/ 627185 h 1424354"/>
              <a:gd name="connsiteX89" fmla="*/ 103416 w 1416401"/>
              <a:gd name="connsiteY89" fmla="*/ 609600 h 1424354"/>
              <a:gd name="connsiteX90" fmla="*/ 109278 w 1416401"/>
              <a:gd name="connsiteY90" fmla="*/ 586154 h 1424354"/>
              <a:gd name="connsiteX91" fmla="*/ 115139 w 1416401"/>
              <a:gd name="connsiteY91" fmla="*/ 556846 h 1424354"/>
              <a:gd name="connsiteX92" fmla="*/ 126862 w 1416401"/>
              <a:gd name="connsiteY92" fmla="*/ 521677 h 1424354"/>
              <a:gd name="connsiteX93" fmla="*/ 121001 w 1416401"/>
              <a:gd name="connsiteY93" fmla="*/ 322385 h 1424354"/>
              <a:gd name="connsiteX94" fmla="*/ 115139 w 1416401"/>
              <a:gd name="connsiteY94" fmla="*/ 304800 h 1424354"/>
              <a:gd name="connsiteX95" fmla="*/ 83418 w 1416401"/>
              <a:gd name="connsiteY95" fmla="*/ 291480 h 1424354"/>
              <a:gd name="connsiteX96" fmla="*/ 85832 w 1416401"/>
              <a:gd name="connsiteY96" fmla="*/ 263769 h 1424354"/>
              <a:gd name="connsiteX97" fmla="*/ 79970 w 1416401"/>
              <a:gd name="connsiteY97"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476812 w 1416401"/>
              <a:gd name="connsiteY71" fmla="*/ 1400908 h 1424354"/>
              <a:gd name="connsiteX72" fmla="*/ 155426 w 1416401"/>
              <a:gd name="connsiteY72" fmla="*/ 1371600 h 1424354"/>
              <a:gd name="connsiteX73" fmla="*/ 83418 w 1416401"/>
              <a:gd name="connsiteY73" fmla="*/ 1299592 h 1424354"/>
              <a:gd name="connsiteX74" fmla="*/ 50662 w 1416401"/>
              <a:gd name="connsiteY74" fmla="*/ 1248508 h 1424354"/>
              <a:gd name="connsiteX75" fmla="*/ 33078 w 1416401"/>
              <a:gd name="connsiteY75" fmla="*/ 1230923 h 1424354"/>
              <a:gd name="connsiteX76" fmla="*/ 21355 w 1416401"/>
              <a:gd name="connsiteY76" fmla="*/ 1189892 h 1424354"/>
              <a:gd name="connsiteX77" fmla="*/ 9632 w 1416401"/>
              <a:gd name="connsiteY77" fmla="*/ 1143000 h 1424354"/>
              <a:gd name="connsiteX78" fmla="*/ 9632 w 1416401"/>
              <a:gd name="connsiteY78" fmla="*/ 943708 h 1424354"/>
              <a:gd name="connsiteX79" fmla="*/ 15493 w 1416401"/>
              <a:gd name="connsiteY79" fmla="*/ 926123 h 1424354"/>
              <a:gd name="connsiteX80" fmla="*/ 21355 w 1416401"/>
              <a:gd name="connsiteY80" fmla="*/ 873369 h 1424354"/>
              <a:gd name="connsiteX81" fmla="*/ 27216 w 1416401"/>
              <a:gd name="connsiteY81" fmla="*/ 855785 h 1424354"/>
              <a:gd name="connsiteX82" fmla="*/ 33078 w 1416401"/>
              <a:gd name="connsiteY82" fmla="*/ 820615 h 1424354"/>
              <a:gd name="connsiteX83" fmla="*/ 50662 w 1416401"/>
              <a:gd name="connsiteY83" fmla="*/ 779585 h 1424354"/>
              <a:gd name="connsiteX84" fmla="*/ 62385 w 1416401"/>
              <a:gd name="connsiteY84" fmla="*/ 738554 h 1424354"/>
              <a:gd name="connsiteX85" fmla="*/ 74108 w 1416401"/>
              <a:gd name="connsiteY85" fmla="*/ 715108 h 1424354"/>
              <a:gd name="connsiteX86" fmla="*/ 85832 w 1416401"/>
              <a:gd name="connsiteY86" fmla="*/ 674077 h 1424354"/>
              <a:gd name="connsiteX87" fmla="*/ 91693 w 1416401"/>
              <a:gd name="connsiteY87" fmla="*/ 656492 h 1424354"/>
              <a:gd name="connsiteX88" fmla="*/ 97555 w 1416401"/>
              <a:gd name="connsiteY88" fmla="*/ 627185 h 1424354"/>
              <a:gd name="connsiteX89" fmla="*/ 103416 w 1416401"/>
              <a:gd name="connsiteY89" fmla="*/ 609600 h 1424354"/>
              <a:gd name="connsiteX90" fmla="*/ 109278 w 1416401"/>
              <a:gd name="connsiteY90" fmla="*/ 586154 h 1424354"/>
              <a:gd name="connsiteX91" fmla="*/ 115139 w 1416401"/>
              <a:gd name="connsiteY91" fmla="*/ 556846 h 1424354"/>
              <a:gd name="connsiteX92" fmla="*/ 126862 w 1416401"/>
              <a:gd name="connsiteY92" fmla="*/ 521677 h 1424354"/>
              <a:gd name="connsiteX93" fmla="*/ 121001 w 1416401"/>
              <a:gd name="connsiteY93" fmla="*/ 322385 h 1424354"/>
              <a:gd name="connsiteX94" fmla="*/ 83418 w 1416401"/>
              <a:gd name="connsiteY94" fmla="*/ 291480 h 1424354"/>
              <a:gd name="connsiteX95" fmla="*/ 85832 w 1416401"/>
              <a:gd name="connsiteY95" fmla="*/ 263769 h 1424354"/>
              <a:gd name="connsiteX96" fmla="*/ 79970 w 1416401"/>
              <a:gd name="connsiteY96"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476812 w 1416401"/>
              <a:gd name="connsiteY71" fmla="*/ 1400908 h 1424354"/>
              <a:gd name="connsiteX72" fmla="*/ 155426 w 1416401"/>
              <a:gd name="connsiteY72" fmla="*/ 1371600 h 1424354"/>
              <a:gd name="connsiteX73" fmla="*/ 83418 w 1416401"/>
              <a:gd name="connsiteY73" fmla="*/ 1299592 h 1424354"/>
              <a:gd name="connsiteX74" fmla="*/ 50662 w 1416401"/>
              <a:gd name="connsiteY74" fmla="*/ 1248508 h 1424354"/>
              <a:gd name="connsiteX75" fmla="*/ 33078 w 1416401"/>
              <a:gd name="connsiteY75" fmla="*/ 1230923 h 1424354"/>
              <a:gd name="connsiteX76" fmla="*/ 21355 w 1416401"/>
              <a:gd name="connsiteY76" fmla="*/ 1189892 h 1424354"/>
              <a:gd name="connsiteX77" fmla="*/ 9632 w 1416401"/>
              <a:gd name="connsiteY77" fmla="*/ 1143000 h 1424354"/>
              <a:gd name="connsiteX78" fmla="*/ 9632 w 1416401"/>
              <a:gd name="connsiteY78" fmla="*/ 943708 h 1424354"/>
              <a:gd name="connsiteX79" fmla="*/ 15493 w 1416401"/>
              <a:gd name="connsiteY79" fmla="*/ 926123 h 1424354"/>
              <a:gd name="connsiteX80" fmla="*/ 21355 w 1416401"/>
              <a:gd name="connsiteY80" fmla="*/ 873369 h 1424354"/>
              <a:gd name="connsiteX81" fmla="*/ 27216 w 1416401"/>
              <a:gd name="connsiteY81" fmla="*/ 855785 h 1424354"/>
              <a:gd name="connsiteX82" fmla="*/ 33078 w 1416401"/>
              <a:gd name="connsiteY82" fmla="*/ 820615 h 1424354"/>
              <a:gd name="connsiteX83" fmla="*/ 50662 w 1416401"/>
              <a:gd name="connsiteY83" fmla="*/ 779585 h 1424354"/>
              <a:gd name="connsiteX84" fmla="*/ 62385 w 1416401"/>
              <a:gd name="connsiteY84" fmla="*/ 738554 h 1424354"/>
              <a:gd name="connsiteX85" fmla="*/ 74108 w 1416401"/>
              <a:gd name="connsiteY85" fmla="*/ 715108 h 1424354"/>
              <a:gd name="connsiteX86" fmla="*/ 85832 w 1416401"/>
              <a:gd name="connsiteY86" fmla="*/ 674077 h 1424354"/>
              <a:gd name="connsiteX87" fmla="*/ 91693 w 1416401"/>
              <a:gd name="connsiteY87" fmla="*/ 656492 h 1424354"/>
              <a:gd name="connsiteX88" fmla="*/ 97555 w 1416401"/>
              <a:gd name="connsiteY88" fmla="*/ 627185 h 1424354"/>
              <a:gd name="connsiteX89" fmla="*/ 103416 w 1416401"/>
              <a:gd name="connsiteY89" fmla="*/ 609600 h 1424354"/>
              <a:gd name="connsiteX90" fmla="*/ 109278 w 1416401"/>
              <a:gd name="connsiteY90" fmla="*/ 586154 h 1424354"/>
              <a:gd name="connsiteX91" fmla="*/ 115139 w 1416401"/>
              <a:gd name="connsiteY91" fmla="*/ 556846 h 1424354"/>
              <a:gd name="connsiteX92" fmla="*/ 126862 w 1416401"/>
              <a:gd name="connsiteY92" fmla="*/ 521677 h 1424354"/>
              <a:gd name="connsiteX93" fmla="*/ 83418 w 1416401"/>
              <a:gd name="connsiteY93" fmla="*/ 291480 h 1424354"/>
              <a:gd name="connsiteX94" fmla="*/ 85832 w 1416401"/>
              <a:gd name="connsiteY94" fmla="*/ 263769 h 1424354"/>
              <a:gd name="connsiteX95" fmla="*/ 79970 w 1416401"/>
              <a:gd name="connsiteY95"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476812 w 1416401"/>
              <a:gd name="connsiteY71" fmla="*/ 1400908 h 1424354"/>
              <a:gd name="connsiteX72" fmla="*/ 155426 w 1416401"/>
              <a:gd name="connsiteY72" fmla="*/ 1371600 h 1424354"/>
              <a:gd name="connsiteX73" fmla="*/ 83418 w 1416401"/>
              <a:gd name="connsiteY73" fmla="*/ 1299592 h 1424354"/>
              <a:gd name="connsiteX74" fmla="*/ 50662 w 1416401"/>
              <a:gd name="connsiteY74" fmla="*/ 1248508 h 1424354"/>
              <a:gd name="connsiteX75" fmla="*/ 33078 w 1416401"/>
              <a:gd name="connsiteY75" fmla="*/ 1230923 h 1424354"/>
              <a:gd name="connsiteX76" fmla="*/ 21355 w 1416401"/>
              <a:gd name="connsiteY76" fmla="*/ 1189892 h 1424354"/>
              <a:gd name="connsiteX77" fmla="*/ 9632 w 1416401"/>
              <a:gd name="connsiteY77" fmla="*/ 1143000 h 1424354"/>
              <a:gd name="connsiteX78" fmla="*/ 9632 w 1416401"/>
              <a:gd name="connsiteY78" fmla="*/ 943708 h 1424354"/>
              <a:gd name="connsiteX79" fmla="*/ 15493 w 1416401"/>
              <a:gd name="connsiteY79" fmla="*/ 926123 h 1424354"/>
              <a:gd name="connsiteX80" fmla="*/ 21355 w 1416401"/>
              <a:gd name="connsiteY80" fmla="*/ 873369 h 1424354"/>
              <a:gd name="connsiteX81" fmla="*/ 27216 w 1416401"/>
              <a:gd name="connsiteY81" fmla="*/ 855785 h 1424354"/>
              <a:gd name="connsiteX82" fmla="*/ 33078 w 1416401"/>
              <a:gd name="connsiteY82" fmla="*/ 820615 h 1424354"/>
              <a:gd name="connsiteX83" fmla="*/ 50662 w 1416401"/>
              <a:gd name="connsiteY83" fmla="*/ 779585 h 1424354"/>
              <a:gd name="connsiteX84" fmla="*/ 62385 w 1416401"/>
              <a:gd name="connsiteY84" fmla="*/ 738554 h 1424354"/>
              <a:gd name="connsiteX85" fmla="*/ 74108 w 1416401"/>
              <a:gd name="connsiteY85" fmla="*/ 715108 h 1424354"/>
              <a:gd name="connsiteX86" fmla="*/ 85832 w 1416401"/>
              <a:gd name="connsiteY86" fmla="*/ 674077 h 1424354"/>
              <a:gd name="connsiteX87" fmla="*/ 91693 w 1416401"/>
              <a:gd name="connsiteY87" fmla="*/ 656492 h 1424354"/>
              <a:gd name="connsiteX88" fmla="*/ 97555 w 1416401"/>
              <a:gd name="connsiteY88" fmla="*/ 627185 h 1424354"/>
              <a:gd name="connsiteX89" fmla="*/ 103416 w 1416401"/>
              <a:gd name="connsiteY89" fmla="*/ 609600 h 1424354"/>
              <a:gd name="connsiteX90" fmla="*/ 109278 w 1416401"/>
              <a:gd name="connsiteY90" fmla="*/ 586154 h 1424354"/>
              <a:gd name="connsiteX91" fmla="*/ 115139 w 1416401"/>
              <a:gd name="connsiteY91" fmla="*/ 556846 h 1424354"/>
              <a:gd name="connsiteX92" fmla="*/ 83418 w 1416401"/>
              <a:gd name="connsiteY92" fmla="*/ 291480 h 1424354"/>
              <a:gd name="connsiteX93" fmla="*/ 85832 w 1416401"/>
              <a:gd name="connsiteY93" fmla="*/ 263769 h 1424354"/>
              <a:gd name="connsiteX94" fmla="*/ 79970 w 1416401"/>
              <a:gd name="connsiteY94"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476812 w 1416401"/>
              <a:gd name="connsiteY71" fmla="*/ 1400908 h 1424354"/>
              <a:gd name="connsiteX72" fmla="*/ 155426 w 1416401"/>
              <a:gd name="connsiteY72" fmla="*/ 1371600 h 1424354"/>
              <a:gd name="connsiteX73" fmla="*/ 83418 w 1416401"/>
              <a:gd name="connsiteY73" fmla="*/ 1299592 h 1424354"/>
              <a:gd name="connsiteX74" fmla="*/ 50662 w 1416401"/>
              <a:gd name="connsiteY74" fmla="*/ 1248508 h 1424354"/>
              <a:gd name="connsiteX75" fmla="*/ 33078 w 1416401"/>
              <a:gd name="connsiteY75" fmla="*/ 1230923 h 1424354"/>
              <a:gd name="connsiteX76" fmla="*/ 21355 w 1416401"/>
              <a:gd name="connsiteY76" fmla="*/ 1189892 h 1424354"/>
              <a:gd name="connsiteX77" fmla="*/ 9632 w 1416401"/>
              <a:gd name="connsiteY77" fmla="*/ 1143000 h 1424354"/>
              <a:gd name="connsiteX78" fmla="*/ 9632 w 1416401"/>
              <a:gd name="connsiteY78" fmla="*/ 943708 h 1424354"/>
              <a:gd name="connsiteX79" fmla="*/ 15493 w 1416401"/>
              <a:gd name="connsiteY79" fmla="*/ 926123 h 1424354"/>
              <a:gd name="connsiteX80" fmla="*/ 21355 w 1416401"/>
              <a:gd name="connsiteY80" fmla="*/ 873369 h 1424354"/>
              <a:gd name="connsiteX81" fmla="*/ 27216 w 1416401"/>
              <a:gd name="connsiteY81" fmla="*/ 855785 h 1424354"/>
              <a:gd name="connsiteX82" fmla="*/ 33078 w 1416401"/>
              <a:gd name="connsiteY82" fmla="*/ 820615 h 1424354"/>
              <a:gd name="connsiteX83" fmla="*/ 50662 w 1416401"/>
              <a:gd name="connsiteY83" fmla="*/ 779585 h 1424354"/>
              <a:gd name="connsiteX84" fmla="*/ 62385 w 1416401"/>
              <a:gd name="connsiteY84" fmla="*/ 738554 h 1424354"/>
              <a:gd name="connsiteX85" fmla="*/ 74108 w 1416401"/>
              <a:gd name="connsiteY85" fmla="*/ 715108 h 1424354"/>
              <a:gd name="connsiteX86" fmla="*/ 85832 w 1416401"/>
              <a:gd name="connsiteY86" fmla="*/ 674077 h 1424354"/>
              <a:gd name="connsiteX87" fmla="*/ 91693 w 1416401"/>
              <a:gd name="connsiteY87" fmla="*/ 656492 h 1424354"/>
              <a:gd name="connsiteX88" fmla="*/ 97555 w 1416401"/>
              <a:gd name="connsiteY88" fmla="*/ 627185 h 1424354"/>
              <a:gd name="connsiteX89" fmla="*/ 103416 w 1416401"/>
              <a:gd name="connsiteY89" fmla="*/ 609600 h 1424354"/>
              <a:gd name="connsiteX90" fmla="*/ 109278 w 1416401"/>
              <a:gd name="connsiteY90" fmla="*/ 586154 h 1424354"/>
              <a:gd name="connsiteX91" fmla="*/ 83418 w 1416401"/>
              <a:gd name="connsiteY91" fmla="*/ 435496 h 1424354"/>
              <a:gd name="connsiteX92" fmla="*/ 83418 w 1416401"/>
              <a:gd name="connsiteY92" fmla="*/ 291480 h 1424354"/>
              <a:gd name="connsiteX93" fmla="*/ 85832 w 1416401"/>
              <a:gd name="connsiteY93" fmla="*/ 263769 h 1424354"/>
              <a:gd name="connsiteX94" fmla="*/ 79970 w 1416401"/>
              <a:gd name="connsiteY94"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92955 w 1416401"/>
              <a:gd name="connsiteY55" fmla="*/ 1178169 h 1424354"/>
              <a:gd name="connsiteX56" fmla="*/ 1387093 w 1416401"/>
              <a:gd name="connsiteY56" fmla="*/ 1219200 h 1424354"/>
              <a:gd name="connsiteX57" fmla="*/ 1381232 w 1416401"/>
              <a:gd name="connsiteY57" fmla="*/ 1289538 h 1424354"/>
              <a:gd name="connsiteX58" fmla="*/ 1351924 w 1416401"/>
              <a:gd name="connsiteY58" fmla="*/ 1330569 h 1424354"/>
              <a:gd name="connsiteX59" fmla="*/ 1322616 w 1416401"/>
              <a:gd name="connsiteY59" fmla="*/ 1359877 h 1424354"/>
              <a:gd name="connsiteX60" fmla="*/ 1287447 w 1416401"/>
              <a:gd name="connsiteY60" fmla="*/ 1383323 h 1424354"/>
              <a:gd name="connsiteX61" fmla="*/ 1269862 w 1416401"/>
              <a:gd name="connsiteY61" fmla="*/ 1395046 h 1424354"/>
              <a:gd name="connsiteX62" fmla="*/ 1234693 w 1416401"/>
              <a:gd name="connsiteY62" fmla="*/ 1406769 h 1424354"/>
              <a:gd name="connsiteX63" fmla="*/ 1217108 w 1416401"/>
              <a:gd name="connsiteY63" fmla="*/ 1412631 h 1424354"/>
              <a:gd name="connsiteX64" fmla="*/ 1176078 w 1416401"/>
              <a:gd name="connsiteY64" fmla="*/ 1418492 h 1424354"/>
              <a:gd name="connsiteX65" fmla="*/ 1140908 w 1416401"/>
              <a:gd name="connsiteY65" fmla="*/ 1424354 h 1424354"/>
              <a:gd name="connsiteX66" fmla="*/ 900585 w 1416401"/>
              <a:gd name="connsiteY66" fmla="*/ 1418492 h 1424354"/>
              <a:gd name="connsiteX67" fmla="*/ 883001 w 1416401"/>
              <a:gd name="connsiteY67" fmla="*/ 1412631 h 1424354"/>
              <a:gd name="connsiteX68" fmla="*/ 800939 w 1416401"/>
              <a:gd name="connsiteY68" fmla="*/ 1406769 h 1424354"/>
              <a:gd name="connsiteX69" fmla="*/ 630955 w 1416401"/>
              <a:gd name="connsiteY69" fmla="*/ 1400908 h 1424354"/>
              <a:gd name="connsiteX70" fmla="*/ 572339 w 1416401"/>
              <a:gd name="connsiteY70" fmla="*/ 1395046 h 1424354"/>
              <a:gd name="connsiteX71" fmla="*/ 476812 w 1416401"/>
              <a:gd name="connsiteY71" fmla="*/ 1400908 h 1424354"/>
              <a:gd name="connsiteX72" fmla="*/ 155426 w 1416401"/>
              <a:gd name="connsiteY72" fmla="*/ 1371600 h 1424354"/>
              <a:gd name="connsiteX73" fmla="*/ 83418 w 1416401"/>
              <a:gd name="connsiteY73" fmla="*/ 1299592 h 1424354"/>
              <a:gd name="connsiteX74" fmla="*/ 50662 w 1416401"/>
              <a:gd name="connsiteY74" fmla="*/ 1248508 h 1424354"/>
              <a:gd name="connsiteX75" fmla="*/ 33078 w 1416401"/>
              <a:gd name="connsiteY75" fmla="*/ 1230923 h 1424354"/>
              <a:gd name="connsiteX76" fmla="*/ 21355 w 1416401"/>
              <a:gd name="connsiteY76" fmla="*/ 1189892 h 1424354"/>
              <a:gd name="connsiteX77" fmla="*/ 9632 w 1416401"/>
              <a:gd name="connsiteY77" fmla="*/ 1143000 h 1424354"/>
              <a:gd name="connsiteX78" fmla="*/ 9632 w 1416401"/>
              <a:gd name="connsiteY78" fmla="*/ 943708 h 1424354"/>
              <a:gd name="connsiteX79" fmla="*/ 15493 w 1416401"/>
              <a:gd name="connsiteY79" fmla="*/ 926123 h 1424354"/>
              <a:gd name="connsiteX80" fmla="*/ 21355 w 1416401"/>
              <a:gd name="connsiteY80" fmla="*/ 873369 h 1424354"/>
              <a:gd name="connsiteX81" fmla="*/ 27216 w 1416401"/>
              <a:gd name="connsiteY81" fmla="*/ 855785 h 1424354"/>
              <a:gd name="connsiteX82" fmla="*/ 33078 w 1416401"/>
              <a:gd name="connsiteY82" fmla="*/ 820615 h 1424354"/>
              <a:gd name="connsiteX83" fmla="*/ 50662 w 1416401"/>
              <a:gd name="connsiteY83" fmla="*/ 779585 h 1424354"/>
              <a:gd name="connsiteX84" fmla="*/ 62385 w 1416401"/>
              <a:gd name="connsiteY84" fmla="*/ 738554 h 1424354"/>
              <a:gd name="connsiteX85" fmla="*/ 74108 w 1416401"/>
              <a:gd name="connsiteY85" fmla="*/ 715108 h 1424354"/>
              <a:gd name="connsiteX86" fmla="*/ 85832 w 1416401"/>
              <a:gd name="connsiteY86" fmla="*/ 674077 h 1424354"/>
              <a:gd name="connsiteX87" fmla="*/ 91693 w 1416401"/>
              <a:gd name="connsiteY87" fmla="*/ 656492 h 1424354"/>
              <a:gd name="connsiteX88" fmla="*/ 97555 w 1416401"/>
              <a:gd name="connsiteY88" fmla="*/ 627185 h 1424354"/>
              <a:gd name="connsiteX89" fmla="*/ 103416 w 1416401"/>
              <a:gd name="connsiteY89" fmla="*/ 609600 h 1424354"/>
              <a:gd name="connsiteX90" fmla="*/ 102366 w 1416401"/>
              <a:gd name="connsiteY90" fmla="*/ 546969 h 1424354"/>
              <a:gd name="connsiteX91" fmla="*/ 83418 w 1416401"/>
              <a:gd name="connsiteY91" fmla="*/ 435496 h 1424354"/>
              <a:gd name="connsiteX92" fmla="*/ 83418 w 1416401"/>
              <a:gd name="connsiteY92" fmla="*/ 291480 h 1424354"/>
              <a:gd name="connsiteX93" fmla="*/ 85832 w 1416401"/>
              <a:gd name="connsiteY93" fmla="*/ 263769 h 1424354"/>
              <a:gd name="connsiteX94" fmla="*/ 79970 w 1416401"/>
              <a:gd name="connsiteY94"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87093 w 1416401"/>
              <a:gd name="connsiteY55" fmla="*/ 1219200 h 1424354"/>
              <a:gd name="connsiteX56" fmla="*/ 1381232 w 1416401"/>
              <a:gd name="connsiteY56" fmla="*/ 1289538 h 1424354"/>
              <a:gd name="connsiteX57" fmla="*/ 1351924 w 1416401"/>
              <a:gd name="connsiteY57" fmla="*/ 1330569 h 1424354"/>
              <a:gd name="connsiteX58" fmla="*/ 1322616 w 1416401"/>
              <a:gd name="connsiteY58" fmla="*/ 1359877 h 1424354"/>
              <a:gd name="connsiteX59" fmla="*/ 1287447 w 1416401"/>
              <a:gd name="connsiteY59" fmla="*/ 1383323 h 1424354"/>
              <a:gd name="connsiteX60" fmla="*/ 1269862 w 1416401"/>
              <a:gd name="connsiteY60" fmla="*/ 1395046 h 1424354"/>
              <a:gd name="connsiteX61" fmla="*/ 1234693 w 1416401"/>
              <a:gd name="connsiteY61" fmla="*/ 1406769 h 1424354"/>
              <a:gd name="connsiteX62" fmla="*/ 1217108 w 1416401"/>
              <a:gd name="connsiteY62" fmla="*/ 1412631 h 1424354"/>
              <a:gd name="connsiteX63" fmla="*/ 1176078 w 1416401"/>
              <a:gd name="connsiteY63" fmla="*/ 1418492 h 1424354"/>
              <a:gd name="connsiteX64" fmla="*/ 1140908 w 1416401"/>
              <a:gd name="connsiteY64" fmla="*/ 1424354 h 1424354"/>
              <a:gd name="connsiteX65" fmla="*/ 900585 w 1416401"/>
              <a:gd name="connsiteY65" fmla="*/ 1418492 h 1424354"/>
              <a:gd name="connsiteX66" fmla="*/ 883001 w 1416401"/>
              <a:gd name="connsiteY66" fmla="*/ 1412631 h 1424354"/>
              <a:gd name="connsiteX67" fmla="*/ 800939 w 1416401"/>
              <a:gd name="connsiteY67" fmla="*/ 1406769 h 1424354"/>
              <a:gd name="connsiteX68" fmla="*/ 630955 w 1416401"/>
              <a:gd name="connsiteY68" fmla="*/ 1400908 h 1424354"/>
              <a:gd name="connsiteX69" fmla="*/ 572339 w 1416401"/>
              <a:gd name="connsiteY69" fmla="*/ 1395046 h 1424354"/>
              <a:gd name="connsiteX70" fmla="*/ 476812 w 1416401"/>
              <a:gd name="connsiteY70" fmla="*/ 1400908 h 1424354"/>
              <a:gd name="connsiteX71" fmla="*/ 155426 w 1416401"/>
              <a:gd name="connsiteY71" fmla="*/ 1371600 h 1424354"/>
              <a:gd name="connsiteX72" fmla="*/ 83418 w 1416401"/>
              <a:gd name="connsiteY72" fmla="*/ 1299592 h 1424354"/>
              <a:gd name="connsiteX73" fmla="*/ 50662 w 1416401"/>
              <a:gd name="connsiteY73" fmla="*/ 1248508 h 1424354"/>
              <a:gd name="connsiteX74" fmla="*/ 33078 w 1416401"/>
              <a:gd name="connsiteY74" fmla="*/ 1230923 h 1424354"/>
              <a:gd name="connsiteX75" fmla="*/ 21355 w 1416401"/>
              <a:gd name="connsiteY75" fmla="*/ 1189892 h 1424354"/>
              <a:gd name="connsiteX76" fmla="*/ 9632 w 1416401"/>
              <a:gd name="connsiteY76" fmla="*/ 1143000 h 1424354"/>
              <a:gd name="connsiteX77" fmla="*/ 9632 w 1416401"/>
              <a:gd name="connsiteY77" fmla="*/ 943708 h 1424354"/>
              <a:gd name="connsiteX78" fmla="*/ 15493 w 1416401"/>
              <a:gd name="connsiteY78" fmla="*/ 926123 h 1424354"/>
              <a:gd name="connsiteX79" fmla="*/ 21355 w 1416401"/>
              <a:gd name="connsiteY79" fmla="*/ 873369 h 1424354"/>
              <a:gd name="connsiteX80" fmla="*/ 27216 w 1416401"/>
              <a:gd name="connsiteY80" fmla="*/ 855785 h 1424354"/>
              <a:gd name="connsiteX81" fmla="*/ 33078 w 1416401"/>
              <a:gd name="connsiteY81" fmla="*/ 820615 h 1424354"/>
              <a:gd name="connsiteX82" fmla="*/ 50662 w 1416401"/>
              <a:gd name="connsiteY82" fmla="*/ 779585 h 1424354"/>
              <a:gd name="connsiteX83" fmla="*/ 62385 w 1416401"/>
              <a:gd name="connsiteY83" fmla="*/ 738554 h 1424354"/>
              <a:gd name="connsiteX84" fmla="*/ 74108 w 1416401"/>
              <a:gd name="connsiteY84" fmla="*/ 715108 h 1424354"/>
              <a:gd name="connsiteX85" fmla="*/ 85832 w 1416401"/>
              <a:gd name="connsiteY85" fmla="*/ 674077 h 1424354"/>
              <a:gd name="connsiteX86" fmla="*/ 91693 w 1416401"/>
              <a:gd name="connsiteY86" fmla="*/ 656492 h 1424354"/>
              <a:gd name="connsiteX87" fmla="*/ 97555 w 1416401"/>
              <a:gd name="connsiteY87" fmla="*/ 627185 h 1424354"/>
              <a:gd name="connsiteX88" fmla="*/ 103416 w 1416401"/>
              <a:gd name="connsiteY88" fmla="*/ 609600 h 1424354"/>
              <a:gd name="connsiteX89" fmla="*/ 102366 w 1416401"/>
              <a:gd name="connsiteY89" fmla="*/ 546969 h 1424354"/>
              <a:gd name="connsiteX90" fmla="*/ 83418 w 1416401"/>
              <a:gd name="connsiteY90" fmla="*/ 435496 h 1424354"/>
              <a:gd name="connsiteX91" fmla="*/ 83418 w 1416401"/>
              <a:gd name="connsiteY91" fmla="*/ 291480 h 1424354"/>
              <a:gd name="connsiteX92" fmla="*/ 85832 w 1416401"/>
              <a:gd name="connsiteY92" fmla="*/ 263769 h 1424354"/>
              <a:gd name="connsiteX93" fmla="*/ 79970 w 1416401"/>
              <a:gd name="connsiteY93"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98816 w 1416401"/>
              <a:gd name="connsiteY54" fmla="*/ 1160585 h 1424354"/>
              <a:gd name="connsiteX55" fmla="*/ 1381232 w 1416401"/>
              <a:gd name="connsiteY55" fmla="*/ 1289538 h 1424354"/>
              <a:gd name="connsiteX56" fmla="*/ 1351924 w 1416401"/>
              <a:gd name="connsiteY56" fmla="*/ 1330569 h 1424354"/>
              <a:gd name="connsiteX57" fmla="*/ 1322616 w 1416401"/>
              <a:gd name="connsiteY57" fmla="*/ 1359877 h 1424354"/>
              <a:gd name="connsiteX58" fmla="*/ 1287447 w 1416401"/>
              <a:gd name="connsiteY58" fmla="*/ 1383323 h 1424354"/>
              <a:gd name="connsiteX59" fmla="*/ 1269862 w 1416401"/>
              <a:gd name="connsiteY59" fmla="*/ 1395046 h 1424354"/>
              <a:gd name="connsiteX60" fmla="*/ 1234693 w 1416401"/>
              <a:gd name="connsiteY60" fmla="*/ 1406769 h 1424354"/>
              <a:gd name="connsiteX61" fmla="*/ 1217108 w 1416401"/>
              <a:gd name="connsiteY61" fmla="*/ 1412631 h 1424354"/>
              <a:gd name="connsiteX62" fmla="*/ 1176078 w 1416401"/>
              <a:gd name="connsiteY62" fmla="*/ 1418492 h 1424354"/>
              <a:gd name="connsiteX63" fmla="*/ 1140908 w 1416401"/>
              <a:gd name="connsiteY63" fmla="*/ 1424354 h 1424354"/>
              <a:gd name="connsiteX64" fmla="*/ 900585 w 1416401"/>
              <a:gd name="connsiteY64" fmla="*/ 1418492 h 1424354"/>
              <a:gd name="connsiteX65" fmla="*/ 883001 w 1416401"/>
              <a:gd name="connsiteY65" fmla="*/ 1412631 h 1424354"/>
              <a:gd name="connsiteX66" fmla="*/ 800939 w 1416401"/>
              <a:gd name="connsiteY66" fmla="*/ 1406769 h 1424354"/>
              <a:gd name="connsiteX67" fmla="*/ 630955 w 1416401"/>
              <a:gd name="connsiteY67" fmla="*/ 1400908 h 1424354"/>
              <a:gd name="connsiteX68" fmla="*/ 572339 w 1416401"/>
              <a:gd name="connsiteY68" fmla="*/ 1395046 h 1424354"/>
              <a:gd name="connsiteX69" fmla="*/ 476812 w 1416401"/>
              <a:gd name="connsiteY69" fmla="*/ 1400908 h 1424354"/>
              <a:gd name="connsiteX70" fmla="*/ 155426 w 1416401"/>
              <a:gd name="connsiteY70" fmla="*/ 1371600 h 1424354"/>
              <a:gd name="connsiteX71" fmla="*/ 83418 w 1416401"/>
              <a:gd name="connsiteY71" fmla="*/ 1299592 h 1424354"/>
              <a:gd name="connsiteX72" fmla="*/ 50662 w 1416401"/>
              <a:gd name="connsiteY72" fmla="*/ 1248508 h 1424354"/>
              <a:gd name="connsiteX73" fmla="*/ 33078 w 1416401"/>
              <a:gd name="connsiteY73" fmla="*/ 1230923 h 1424354"/>
              <a:gd name="connsiteX74" fmla="*/ 21355 w 1416401"/>
              <a:gd name="connsiteY74" fmla="*/ 1189892 h 1424354"/>
              <a:gd name="connsiteX75" fmla="*/ 9632 w 1416401"/>
              <a:gd name="connsiteY75" fmla="*/ 1143000 h 1424354"/>
              <a:gd name="connsiteX76" fmla="*/ 9632 w 1416401"/>
              <a:gd name="connsiteY76" fmla="*/ 943708 h 1424354"/>
              <a:gd name="connsiteX77" fmla="*/ 15493 w 1416401"/>
              <a:gd name="connsiteY77" fmla="*/ 926123 h 1424354"/>
              <a:gd name="connsiteX78" fmla="*/ 21355 w 1416401"/>
              <a:gd name="connsiteY78" fmla="*/ 873369 h 1424354"/>
              <a:gd name="connsiteX79" fmla="*/ 27216 w 1416401"/>
              <a:gd name="connsiteY79" fmla="*/ 855785 h 1424354"/>
              <a:gd name="connsiteX80" fmla="*/ 33078 w 1416401"/>
              <a:gd name="connsiteY80" fmla="*/ 820615 h 1424354"/>
              <a:gd name="connsiteX81" fmla="*/ 50662 w 1416401"/>
              <a:gd name="connsiteY81" fmla="*/ 779585 h 1424354"/>
              <a:gd name="connsiteX82" fmla="*/ 62385 w 1416401"/>
              <a:gd name="connsiteY82" fmla="*/ 738554 h 1424354"/>
              <a:gd name="connsiteX83" fmla="*/ 74108 w 1416401"/>
              <a:gd name="connsiteY83" fmla="*/ 715108 h 1424354"/>
              <a:gd name="connsiteX84" fmla="*/ 85832 w 1416401"/>
              <a:gd name="connsiteY84" fmla="*/ 674077 h 1424354"/>
              <a:gd name="connsiteX85" fmla="*/ 91693 w 1416401"/>
              <a:gd name="connsiteY85" fmla="*/ 656492 h 1424354"/>
              <a:gd name="connsiteX86" fmla="*/ 97555 w 1416401"/>
              <a:gd name="connsiteY86" fmla="*/ 627185 h 1424354"/>
              <a:gd name="connsiteX87" fmla="*/ 103416 w 1416401"/>
              <a:gd name="connsiteY87" fmla="*/ 609600 h 1424354"/>
              <a:gd name="connsiteX88" fmla="*/ 102366 w 1416401"/>
              <a:gd name="connsiteY88" fmla="*/ 546969 h 1424354"/>
              <a:gd name="connsiteX89" fmla="*/ 83418 w 1416401"/>
              <a:gd name="connsiteY89" fmla="*/ 435496 h 1424354"/>
              <a:gd name="connsiteX90" fmla="*/ 83418 w 1416401"/>
              <a:gd name="connsiteY90" fmla="*/ 291480 h 1424354"/>
              <a:gd name="connsiteX91" fmla="*/ 85832 w 1416401"/>
              <a:gd name="connsiteY91" fmla="*/ 263769 h 1424354"/>
              <a:gd name="connsiteX92" fmla="*/ 79970 w 1416401"/>
              <a:gd name="connsiteY92"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81232 w 1416401"/>
              <a:gd name="connsiteY54" fmla="*/ 1289538 h 1424354"/>
              <a:gd name="connsiteX55" fmla="*/ 1351924 w 1416401"/>
              <a:gd name="connsiteY55" fmla="*/ 1330569 h 1424354"/>
              <a:gd name="connsiteX56" fmla="*/ 1322616 w 1416401"/>
              <a:gd name="connsiteY56" fmla="*/ 1359877 h 1424354"/>
              <a:gd name="connsiteX57" fmla="*/ 1287447 w 1416401"/>
              <a:gd name="connsiteY57" fmla="*/ 1383323 h 1424354"/>
              <a:gd name="connsiteX58" fmla="*/ 1269862 w 1416401"/>
              <a:gd name="connsiteY58" fmla="*/ 1395046 h 1424354"/>
              <a:gd name="connsiteX59" fmla="*/ 1234693 w 1416401"/>
              <a:gd name="connsiteY59" fmla="*/ 1406769 h 1424354"/>
              <a:gd name="connsiteX60" fmla="*/ 1217108 w 1416401"/>
              <a:gd name="connsiteY60" fmla="*/ 1412631 h 1424354"/>
              <a:gd name="connsiteX61" fmla="*/ 1176078 w 1416401"/>
              <a:gd name="connsiteY61" fmla="*/ 1418492 h 1424354"/>
              <a:gd name="connsiteX62" fmla="*/ 1140908 w 1416401"/>
              <a:gd name="connsiteY62" fmla="*/ 1424354 h 1424354"/>
              <a:gd name="connsiteX63" fmla="*/ 900585 w 1416401"/>
              <a:gd name="connsiteY63" fmla="*/ 1418492 h 1424354"/>
              <a:gd name="connsiteX64" fmla="*/ 883001 w 1416401"/>
              <a:gd name="connsiteY64" fmla="*/ 1412631 h 1424354"/>
              <a:gd name="connsiteX65" fmla="*/ 800939 w 1416401"/>
              <a:gd name="connsiteY65" fmla="*/ 1406769 h 1424354"/>
              <a:gd name="connsiteX66" fmla="*/ 630955 w 1416401"/>
              <a:gd name="connsiteY66" fmla="*/ 1400908 h 1424354"/>
              <a:gd name="connsiteX67" fmla="*/ 572339 w 1416401"/>
              <a:gd name="connsiteY67" fmla="*/ 1395046 h 1424354"/>
              <a:gd name="connsiteX68" fmla="*/ 476812 w 1416401"/>
              <a:gd name="connsiteY68" fmla="*/ 1400908 h 1424354"/>
              <a:gd name="connsiteX69" fmla="*/ 155426 w 1416401"/>
              <a:gd name="connsiteY69" fmla="*/ 1371600 h 1424354"/>
              <a:gd name="connsiteX70" fmla="*/ 83418 w 1416401"/>
              <a:gd name="connsiteY70" fmla="*/ 1299592 h 1424354"/>
              <a:gd name="connsiteX71" fmla="*/ 50662 w 1416401"/>
              <a:gd name="connsiteY71" fmla="*/ 1248508 h 1424354"/>
              <a:gd name="connsiteX72" fmla="*/ 33078 w 1416401"/>
              <a:gd name="connsiteY72" fmla="*/ 1230923 h 1424354"/>
              <a:gd name="connsiteX73" fmla="*/ 21355 w 1416401"/>
              <a:gd name="connsiteY73" fmla="*/ 1189892 h 1424354"/>
              <a:gd name="connsiteX74" fmla="*/ 9632 w 1416401"/>
              <a:gd name="connsiteY74" fmla="*/ 1143000 h 1424354"/>
              <a:gd name="connsiteX75" fmla="*/ 9632 w 1416401"/>
              <a:gd name="connsiteY75" fmla="*/ 943708 h 1424354"/>
              <a:gd name="connsiteX76" fmla="*/ 15493 w 1416401"/>
              <a:gd name="connsiteY76" fmla="*/ 926123 h 1424354"/>
              <a:gd name="connsiteX77" fmla="*/ 21355 w 1416401"/>
              <a:gd name="connsiteY77" fmla="*/ 873369 h 1424354"/>
              <a:gd name="connsiteX78" fmla="*/ 27216 w 1416401"/>
              <a:gd name="connsiteY78" fmla="*/ 855785 h 1424354"/>
              <a:gd name="connsiteX79" fmla="*/ 33078 w 1416401"/>
              <a:gd name="connsiteY79" fmla="*/ 820615 h 1424354"/>
              <a:gd name="connsiteX80" fmla="*/ 50662 w 1416401"/>
              <a:gd name="connsiteY80" fmla="*/ 779585 h 1424354"/>
              <a:gd name="connsiteX81" fmla="*/ 62385 w 1416401"/>
              <a:gd name="connsiteY81" fmla="*/ 738554 h 1424354"/>
              <a:gd name="connsiteX82" fmla="*/ 74108 w 1416401"/>
              <a:gd name="connsiteY82" fmla="*/ 715108 h 1424354"/>
              <a:gd name="connsiteX83" fmla="*/ 85832 w 1416401"/>
              <a:gd name="connsiteY83" fmla="*/ 674077 h 1424354"/>
              <a:gd name="connsiteX84" fmla="*/ 91693 w 1416401"/>
              <a:gd name="connsiteY84" fmla="*/ 656492 h 1424354"/>
              <a:gd name="connsiteX85" fmla="*/ 97555 w 1416401"/>
              <a:gd name="connsiteY85" fmla="*/ 627185 h 1424354"/>
              <a:gd name="connsiteX86" fmla="*/ 103416 w 1416401"/>
              <a:gd name="connsiteY86" fmla="*/ 609600 h 1424354"/>
              <a:gd name="connsiteX87" fmla="*/ 102366 w 1416401"/>
              <a:gd name="connsiteY87" fmla="*/ 546969 h 1424354"/>
              <a:gd name="connsiteX88" fmla="*/ 83418 w 1416401"/>
              <a:gd name="connsiteY88" fmla="*/ 435496 h 1424354"/>
              <a:gd name="connsiteX89" fmla="*/ 83418 w 1416401"/>
              <a:gd name="connsiteY89" fmla="*/ 291480 h 1424354"/>
              <a:gd name="connsiteX90" fmla="*/ 85832 w 1416401"/>
              <a:gd name="connsiteY90" fmla="*/ 263769 h 1424354"/>
              <a:gd name="connsiteX91" fmla="*/ 79970 w 1416401"/>
              <a:gd name="connsiteY91"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51924 w 1416401"/>
              <a:gd name="connsiteY54" fmla="*/ 1330569 h 1424354"/>
              <a:gd name="connsiteX55" fmla="*/ 1322616 w 1416401"/>
              <a:gd name="connsiteY55" fmla="*/ 1359877 h 1424354"/>
              <a:gd name="connsiteX56" fmla="*/ 1287447 w 1416401"/>
              <a:gd name="connsiteY56" fmla="*/ 1383323 h 1424354"/>
              <a:gd name="connsiteX57" fmla="*/ 1269862 w 1416401"/>
              <a:gd name="connsiteY57" fmla="*/ 1395046 h 1424354"/>
              <a:gd name="connsiteX58" fmla="*/ 1234693 w 1416401"/>
              <a:gd name="connsiteY58" fmla="*/ 1406769 h 1424354"/>
              <a:gd name="connsiteX59" fmla="*/ 1217108 w 1416401"/>
              <a:gd name="connsiteY59" fmla="*/ 1412631 h 1424354"/>
              <a:gd name="connsiteX60" fmla="*/ 1176078 w 1416401"/>
              <a:gd name="connsiteY60" fmla="*/ 1418492 h 1424354"/>
              <a:gd name="connsiteX61" fmla="*/ 1140908 w 1416401"/>
              <a:gd name="connsiteY61" fmla="*/ 1424354 h 1424354"/>
              <a:gd name="connsiteX62" fmla="*/ 900585 w 1416401"/>
              <a:gd name="connsiteY62" fmla="*/ 1418492 h 1424354"/>
              <a:gd name="connsiteX63" fmla="*/ 883001 w 1416401"/>
              <a:gd name="connsiteY63" fmla="*/ 1412631 h 1424354"/>
              <a:gd name="connsiteX64" fmla="*/ 800939 w 1416401"/>
              <a:gd name="connsiteY64" fmla="*/ 1406769 h 1424354"/>
              <a:gd name="connsiteX65" fmla="*/ 630955 w 1416401"/>
              <a:gd name="connsiteY65" fmla="*/ 1400908 h 1424354"/>
              <a:gd name="connsiteX66" fmla="*/ 572339 w 1416401"/>
              <a:gd name="connsiteY66" fmla="*/ 1395046 h 1424354"/>
              <a:gd name="connsiteX67" fmla="*/ 476812 w 1416401"/>
              <a:gd name="connsiteY67" fmla="*/ 1400908 h 1424354"/>
              <a:gd name="connsiteX68" fmla="*/ 155426 w 1416401"/>
              <a:gd name="connsiteY68" fmla="*/ 1371600 h 1424354"/>
              <a:gd name="connsiteX69" fmla="*/ 83418 w 1416401"/>
              <a:gd name="connsiteY69" fmla="*/ 1299592 h 1424354"/>
              <a:gd name="connsiteX70" fmla="*/ 50662 w 1416401"/>
              <a:gd name="connsiteY70" fmla="*/ 1248508 h 1424354"/>
              <a:gd name="connsiteX71" fmla="*/ 33078 w 1416401"/>
              <a:gd name="connsiteY71" fmla="*/ 1230923 h 1424354"/>
              <a:gd name="connsiteX72" fmla="*/ 21355 w 1416401"/>
              <a:gd name="connsiteY72" fmla="*/ 1189892 h 1424354"/>
              <a:gd name="connsiteX73" fmla="*/ 9632 w 1416401"/>
              <a:gd name="connsiteY73" fmla="*/ 1143000 h 1424354"/>
              <a:gd name="connsiteX74" fmla="*/ 9632 w 1416401"/>
              <a:gd name="connsiteY74" fmla="*/ 943708 h 1424354"/>
              <a:gd name="connsiteX75" fmla="*/ 15493 w 1416401"/>
              <a:gd name="connsiteY75" fmla="*/ 926123 h 1424354"/>
              <a:gd name="connsiteX76" fmla="*/ 21355 w 1416401"/>
              <a:gd name="connsiteY76" fmla="*/ 873369 h 1424354"/>
              <a:gd name="connsiteX77" fmla="*/ 27216 w 1416401"/>
              <a:gd name="connsiteY77" fmla="*/ 855785 h 1424354"/>
              <a:gd name="connsiteX78" fmla="*/ 33078 w 1416401"/>
              <a:gd name="connsiteY78" fmla="*/ 820615 h 1424354"/>
              <a:gd name="connsiteX79" fmla="*/ 50662 w 1416401"/>
              <a:gd name="connsiteY79" fmla="*/ 779585 h 1424354"/>
              <a:gd name="connsiteX80" fmla="*/ 62385 w 1416401"/>
              <a:gd name="connsiteY80" fmla="*/ 738554 h 1424354"/>
              <a:gd name="connsiteX81" fmla="*/ 74108 w 1416401"/>
              <a:gd name="connsiteY81" fmla="*/ 715108 h 1424354"/>
              <a:gd name="connsiteX82" fmla="*/ 85832 w 1416401"/>
              <a:gd name="connsiteY82" fmla="*/ 674077 h 1424354"/>
              <a:gd name="connsiteX83" fmla="*/ 91693 w 1416401"/>
              <a:gd name="connsiteY83" fmla="*/ 656492 h 1424354"/>
              <a:gd name="connsiteX84" fmla="*/ 97555 w 1416401"/>
              <a:gd name="connsiteY84" fmla="*/ 627185 h 1424354"/>
              <a:gd name="connsiteX85" fmla="*/ 103416 w 1416401"/>
              <a:gd name="connsiteY85" fmla="*/ 609600 h 1424354"/>
              <a:gd name="connsiteX86" fmla="*/ 102366 w 1416401"/>
              <a:gd name="connsiteY86" fmla="*/ 546969 h 1424354"/>
              <a:gd name="connsiteX87" fmla="*/ 83418 w 1416401"/>
              <a:gd name="connsiteY87" fmla="*/ 435496 h 1424354"/>
              <a:gd name="connsiteX88" fmla="*/ 83418 w 1416401"/>
              <a:gd name="connsiteY88" fmla="*/ 291480 h 1424354"/>
              <a:gd name="connsiteX89" fmla="*/ 85832 w 1416401"/>
              <a:gd name="connsiteY89" fmla="*/ 263769 h 1424354"/>
              <a:gd name="connsiteX90" fmla="*/ 79970 w 1416401"/>
              <a:gd name="connsiteY90" fmla="*/ 246185 h 1424354"/>
              <a:gd name="connsiteX0" fmla="*/ 79970 w 1416401"/>
              <a:gd name="connsiteY0" fmla="*/ 246185 h 1424354"/>
              <a:gd name="connsiteX1" fmla="*/ 97555 w 1416401"/>
              <a:gd name="connsiteY1" fmla="*/ 193431 h 1424354"/>
              <a:gd name="connsiteX2" fmla="*/ 103416 w 1416401"/>
              <a:gd name="connsiteY2" fmla="*/ 175846 h 1424354"/>
              <a:gd name="connsiteX3" fmla="*/ 109278 w 1416401"/>
              <a:gd name="connsiteY3" fmla="*/ 152400 h 1424354"/>
              <a:gd name="connsiteX4" fmla="*/ 132724 w 1416401"/>
              <a:gd name="connsiteY4" fmla="*/ 117231 h 1424354"/>
              <a:gd name="connsiteX5" fmla="*/ 144447 w 1416401"/>
              <a:gd name="connsiteY5" fmla="*/ 99646 h 1424354"/>
              <a:gd name="connsiteX6" fmla="*/ 197201 w 1416401"/>
              <a:gd name="connsiteY6" fmla="*/ 70338 h 1424354"/>
              <a:gd name="connsiteX7" fmla="*/ 226508 w 1416401"/>
              <a:gd name="connsiteY7" fmla="*/ 52754 h 1424354"/>
              <a:gd name="connsiteX8" fmla="*/ 261678 w 1416401"/>
              <a:gd name="connsiteY8" fmla="*/ 41031 h 1424354"/>
              <a:gd name="connsiteX9" fmla="*/ 308570 w 1416401"/>
              <a:gd name="connsiteY9" fmla="*/ 23446 h 1424354"/>
              <a:gd name="connsiteX10" fmla="*/ 326155 w 1416401"/>
              <a:gd name="connsiteY10" fmla="*/ 17585 h 1424354"/>
              <a:gd name="connsiteX11" fmla="*/ 367185 w 1416401"/>
              <a:gd name="connsiteY11" fmla="*/ 11723 h 1424354"/>
              <a:gd name="connsiteX12" fmla="*/ 490278 w 1416401"/>
              <a:gd name="connsiteY12" fmla="*/ 0 h 1424354"/>
              <a:gd name="connsiteX13" fmla="*/ 607508 w 1416401"/>
              <a:gd name="connsiteY13" fmla="*/ 11723 h 1424354"/>
              <a:gd name="connsiteX14" fmla="*/ 625093 w 1416401"/>
              <a:gd name="connsiteY14" fmla="*/ 17585 h 1424354"/>
              <a:gd name="connsiteX15" fmla="*/ 671985 w 1416401"/>
              <a:gd name="connsiteY15" fmla="*/ 29308 h 1424354"/>
              <a:gd name="connsiteX16" fmla="*/ 695432 w 1416401"/>
              <a:gd name="connsiteY16" fmla="*/ 35169 h 1424354"/>
              <a:gd name="connsiteX17" fmla="*/ 718878 w 1416401"/>
              <a:gd name="connsiteY17" fmla="*/ 46892 h 1424354"/>
              <a:gd name="connsiteX18" fmla="*/ 754047 w 1416401"/>
              <a:gd name="connsiteY18" fmla="*/ 58615 h 1424354"/>
              <a:gd name="connsiteX19" fmla="*/ 771632 w 1416401"/>
              <a:gd name="connsiteY19" fmla="*/ 70338 h 1424354"/>
              <a:gd name="connsiteX20" fmla="*/ 789216 w 1416401"/>
              <a:gd name="connsiteY20" fmla="*/ 87923 h 1424354"/>
              <a:gd name="connsiteX21" fmla="*/ 824385 w 1416401"/>
              <a:gd name="connsiteY21" fmla="*/ 99646 h 1424354"/>
              <a:gd name="connsiteX22" fmla="*/ 841970 w 1416401"/>
              <a:gd name="connsiteY22" fmla="*/ 117231 h 1424354"/>
              <a:gd name="connsiteX23" fmla="*/ 847832 w 1416401"/>
              <a:gd name="connsiteY23" fmla="*/ 134815 h 1424354"/>
              <a:gd name="connsiteX24" fmla="*/ 865416 w 1416401"/>
              <a:gd name="connsiteY24" fmla="*/ 140677 h 1424354"/>
              <a:gd name="connsiteX25" fmla="*/ 906447 w 1416401"/>
              <a:gd name="connsiteY25" fmla="*/ 175846 h 1424354"/>
              <a:gd name="connsiteX26" fmla="*/ 918170 w 1416401"/>
              <a:gd name="connsiteY26" fmla="*/ 193431 h 1424354"/>
              <a:gd name="connsiteX27" fmla="*/ 935755 w 1416401"/>
              <a:gd name="connsiteY27" fmla="*/ 205154 h 1424354"/>
              <a:gd name="connsiteX28" fmla="*/ 959201 w 1416401"/>
              <a:gd name="connsiteY28" fmla="*/ 222738 h 1424354"/>
              <a:gd name="connsiteX29" fmla="*/ 976785 w 1416401"/>
              <a:gd name="connsiteY29" fmla="*/ 234462 h 1424354"/>
              <a:gd name="connsiteX30" fmla="*/ 994370 w 1416401"/>
              <a:gd name="connsiteY30" fmla="*/ 257908 h 1424354"/>
              <a:gd name="connsiteX31" fmla="*/ 1035401 w 1416401"/>
              <a:gd name="connsiteY31" fmla="*/ 281354 h 1424354"/>
              <a:gd name="connsiteX32" fmla="*/ 1058847 w 1416401"/>
              <a:gd name="connsiteY32" fmla="*/ 310662 h 1424354"/>
              <a:gd name="connsiteX33" fmla="*/ 1099878 w 1416401"/>
              <a:gd name="connsiteY33" fmla="*/ 345831 h 1424354"/>
              <a:gd name="connsiteX34" fmla="*/ 1129185 w 1416401"/>
              <a:gd name="connsiteY34" fmla="*/ 386862 h 1424354"/>
              <a:gd name="connsiteX35" fmla="*/ 1135047 w 1416401"/>
              <a:gd name="connsiteY35" fmla="*/ 404446 h 1424354"/>
              <a:gd name="connsiteX36" fmla="*/ 1170216 w 1416401"/>
              <a:gd name="connsiteY36" fmla="*/ 445477 h 1424354"/>
              <a:gd name="connsiteX37" fmla="*/ 1187801 w 1416401"/>
              <a:gd name="connsiteY37" fmla="*/ 468923 h 1424354"/>
              <a:gd name="connsiteX38" fmla="*/ 1211247 w 1416401"/>
              <a:gd name="connsiteY38" fmla="*/ 504092 h 1424354"/>
              <a:gd name="connsiteX39" fmla="*/ 1240555 w 1416401"/>
              <a:gd name="connsiteY39" fmla="*/ 545123 h 1424354"/>
              <a:gd name="connsiteX40" fmla="*/ 1264001 w 1416401"/>
              <a:gd name="connsiteY40" fmla="*/ 592015 h 1424354"/>
              <a:gd name="connsiteX41" fmla="*/ 1269862 w 1416401"/>
              <a:gd name="connsiteY41" fmla="*/ 609600 h 1424354"/>
              <a:gd name="connsiteX42" fmla="*/ 1287447 w 1416401"/>
              <a:gd name="connsiteY42" fmla="*/ 638908 h 1424354"/>
              <a:gd name="connsiteX43" fmla="*/ 1299170 w 1416401"/>
              <a:gd name="connsiteY43" fmla="*/ 662354 h 1424354"/>
              <a:gd name="connsiteX44" fmla="*/ 1316755 w 1416401"/>
              <a:gd name="connsiteY44" fmla="*/ 679938 h 1424354"/>
              <a:gd name="connsiteX45" fmla="*/ 1340201 w 1416401"/>
              <a:gd name="connsiteY45" fmla="*/ 720969 h 1424354"/>
              <a:gd name="connsiteX46" fmla="*/ 1351924 w 1416401"/>
              <a:gd name="connsiteY46" fmla="*/ 744415 h 1424354"/>
              <a:gd name="connsiteX47" fmla="*/ 1357785 w 1416401"/>
              <a:gd name="connsiteY47" fmla="*/ 762000 h 1424354"/>
              <a:gd name="connsiteX48" fmla="*/ 1369508 w 1416401"/>
              <a:gd name="connsiteY48" fmla="*/ 779585 h 1424354"/>
              <a:gd name="connsiteX49" fmla="*/ 1381232 w 1416401"/>
              <a:gd name="connsiteY49" fmla="*/ 808892 h 1424354"/>
              <a:gd name="connsiteX50" fmla="*/ 1398816 w 1416401"/>
              <a:gd name="connsiteY50" fmla="*/ 885092 h 1424354"/>
              <a:gd name="connsiteX51" fmla="*/ 1410539 w 1416401"/>
              <a:gd name="connsiteY51" fmla="*/ 955431 h 1424354"/>
              <a:gd name="connsiteX52" fmla="*/ 1416401 w 1416401"/>
              <a:gd name="connsiteY52" fmla="*/ 973015 h 1424354"/>
              <a:gd name="connsiteX53" fmla="*/ 1410539 w 1416401"/>
              <a:gd name="connsiteY53" fmla="*/ 1125415 h 1424354"/>
              <a:gd name="connsiteX54" fmla="*/ 1322616 w 1416401"/>
              <a:gd name="connsiteY54" fmla="*/ 1359877 h 1424354"/>
              <a:gd name="connsiteX55" fmla="*/ 1287447 w 1416401"/>
              <a:gd name="connsiteY55" fmla="*/ 1383323 h 1424354"/>
              <a:gd name="connsiteX56" fmla="*/ 1269862 w 1416401"/>
              <a:gd name="connsiteY56" fmla="*/ 1395046 h 1424354"/>
              <a:gd name="connsiteX57" fmla="*/ 1234693 w 1416401"/>
              <a:gd name="connsiteY57" fmla="*/ 1406769 h 1424354"/>
              <a:gd name="connsiteX58" fmla="*/ 1217108 w 1416401"/>
              <a:gd name="connsiteY58" fmla="*/ 1412631 h 1424354"/>
              <a:gd name="connsiteX59" fmla="*/ 1176078 w 1416401"/>
              <a:gd name="connsiteY59" fmla="*/ 1418492 h 1424354"/>
              <a:gd name="connsiteX60" fmla="*/ 1140908 w 1416401"/>
              <a:gd name="connsiteY60" fmla="*/ 1424354 h 1424354"/>
              <a:gd name="connsiteX61" fmla="*/ 900585 w 1416401"/>
              <a:gd name="connsiteY61" fmla="*/ 1418492 h 1424354"/>
              <a:gd name="connsiteX62" fmla="*/ 883001 w 1416401"/>
              <a:gd name="connsiteY62" fmla="*/ 1412631 h 1424354"/>
              <a:gd name="connsiteX63" fmla="*/ 800939 w 1416401"/>
              <a:gd name="connsiteY63" fmla="*/ 1406769 h 1424354"/>
              <a:gd name="connsiteX64" fmla="*/ 630955 w 1416401"/>
              <a:gd name="connsiteY64" fmla="*/ 1400908 h 1424354"/>
              <a:gd name="connsiteX65" fmla="*/ 572339 w 1416401"/>
              <a:gd name="connsiteY65" fmla="*/ 1395046 h 1424354"/>
              <a:gd name="connsiteX66" fmla="*/ 476812 w 1416401"/>
              <a:gd name="connsiteY66" fmla="*/ 1400908 h 1424354"/>
              <a:gd name="connsiteX67" fmla="*/ 155426 w 1416401"/>
              <a:gd name="connsiteY67" fmla="*/ 1371600 h 1424354"/>
              <a:gd name="connsiteX68" fmla="*/ 83418 w 1416401"/>
              <a:gd name="connsiteY68" fmla="*/ 1299592 h 1424354"/>
              <a:gd name="connsiteX69" fmla="*/ 50662 w 1416401"/>
              <a:gd name="connsiteY69" fmla="*/ 1248508 h 1424354"/>
              <a:gd name="connsiteX70" fmla="*/ 33078 w 1416401"/>
              <a:gd name="connsiteY70" fmla="*/ 1230923 h 1424354"/>
              <a:gd name="connsiteX71" fmla="*/ 21355 w 1416401"/>
              <a:gd name="connsiteY71" fmla="*/ 1189892 h 1424354"/>
              <a:gd name="connsiteX72" fmla="*/ 9632 w 1416401"/>
              <a:gd name="connsiteY72" fmla="*/ 1143000 h 1424354"/>
              <a:gd name="connsiteX73" fmla="*/ 9632 w 1416401"/>
              <a:gd name="connsiteY73" fmla="*/ 943708 h 1424354"/>
              <a:gd name="connsiteX74" fmla="*/ 15493 w 1416401"/>
              <a:gd name="connsiteY74" fmla="*/ 926123 h 1424354"/>
              <a:gd name="connsiteX75" fmla="*/ 21355 w 1416401"/>
              <a:gd name="connsiteY75" fmla="*/ 873369 h 1424354"/>
              <a:gd name="connsiteX76" fmla="*/ 27216 w 1416401"/>
              <a:gd name="connsiteY76" fmla="*/ 855785 h 1424354"/>
              <a:gd name="connsiteX77" fmla="*/ 33078 w 1416401"/>
              <a:gd name="connsiteY77" fmla="*/ 820615 h 1424354"/>
              <a:gd name="connsiteX78" fmla="*/ 50662 w 1416401"/>
              <a:gd name="connsiteY78" fmla="*/ 779585 h 1424354"/>
              <a:gd name="connsiteX79" fmla="*/ 62385 w 1416401"/>
              <a:gd name="connsiteY79" fmla="*/ 738554 h 1424354"/>
              <a:gd name="connsiteX80" fmla="*/ 74108 w 1416401"/>
              <a:gd name="connsiteY80" fmla="*/ 715108 h 1424354"/>
              <a:gd name="connsiteX81" fmla="*/ 85832 w 1416401"/>
              <a:gd name="connsiteY81" fmla="*/ 674077 h 1424354"/>
              <a:gd name="connsiteX82" fmla="*/ 91693 w 1416401"/>
              <a:gd name="connsiteY82" fmla="*/ 656492 h 1424354"/>
              <a:gd name="connsiteX83" fmla="*/ 97555 w 1416401"/>
              <a:gd name="connsiteY83" fmla="*/ 627185 h 1424354"/>
              <a:gd name="connsiteX84" fmla="*/ 103416 w 1416401"/>
              <a:gd name="connsiteY84" fmla="*/ 609600 h 1424354"/>
              <a:gd name="connsiteX85" fmla="*/ 102366 w 1416401"/>
              <a:gd name="connsiteY85" fmla="*/ 546969 h 1424354"/>
              <a:gd name="connsiteX86" fmla="*/ 83418 w 1416401"/>
              <a:gd name="connsiteY86" fmla="*/ 435496 h 1424354"/>
              <a:gd name="connsiteX87" fmla="*/ 83418 w 1416401"/>
              <a:gd name="connsiteY87" fmla="*/ 291480 h 1424354"/>
              <a:gd name="connsiteX88" fmla="*/ 85832 w 1416401"/>
              <a:gd name="connsiteY88" fmla="*/ 263769 h 1424354"/>
              <a:gd name="connsiteX89" fmla="*/ 79970 w 1416401"/>
              <a:gd name="connsiteY89" fmla="*/ 246185 h 1424354"/>
              <a:gd name="connsiteX0" fmla="*/ 79970 w 1424802"/>
              <a:gd name="connsiteY0" fmla="*/ 246185 h 1424354"/>
              <a:gd name="connsiteX1" fmla="*/ 97555 w 1424802"/>
              <a:gd name="connsiteY1" fmla="*/ 193431 h 1424354"/>
              <a:gd name="connsiteX2" fmla="*/ 103416 w 1424802"/>
              <a:gd name="connsiteY2" fmla="*/ 175846 h 1424354"/>
              <a:gd name="connsiteX3" fmla="*/ 109278 w 1424802"/>
              <a:gd name="connsiteY3" fmla="*/ 152400 h 1424354"/>
              <a:gd name="connsiteX4" fmla="*/ 132724 w 1424802"/>
              <a:gd name="connsiteY4" fmla="*/ 117231 h 1424354"/>
              <a:gd name="connsiteX5" fmla="*/ 144447 w 1424802"/>
              <a:gd name="connsiteY5" fmla="*/ 99646 h 1424354"/>
              <a:gd name="connsiteX6" fmla="*/ 197201 w 1424802"/>
              <a:gd name="connsiteY6" fmla="*/ 70338 h 1424354"/>
              <a:gd name="connsiteX7" fmla="*/ 226508 w 1424802"/>
              <a:gd name="connsiteY7" fmla="*/ 52754 h 1424354"/>
              <a:gd name="connsiteX8" fmla="*/ 261678 w 1424802"/>
              <a:gd name="connsiteY8" fmla="*/ 41031 h 1424354"/>
              <a:gd name="connsiteX9" fmla="*/ 308570 w 1424802"/>
              <a:gd name="connsiteY9" fmla="*/ 23446 h 1424354"/>
              <a:gd name="connsiteX10" fmla="*/ 326155 w 1424802"/>
              <a:gd name="connsiteY10" fmla="*/ 17585 h 1424354"/>
              <a:gd name="connsiteX11" fmla="*/ 367185 w 1424802"/>
              <a:gd name="connsiteY11" fmla="*/ 11723 h 1424354"/>
              <a:gd name="connsiteX12" fmla="*/ 490278 w 1424802"/>
              <a:gd name="connsiteY12" fmla="*/ 0 h 1424354"/>
              <a:gd name="connsiteX13" fmla="*/ 607508 w 1424802"/>
              <a:gd name="connsiteY13" fmla="*/ 11723 h 1424354"/>
              <a:gd name="connsiteX14" fmla="*/ 625093 w 1424802"/>
              <a:gd name="connsiteY14" fmla="*/ 17585 h 1424354"/>
              <a:gd name="connsiteX15" fmla="*/ 671985 w 1424802"/>
              <a:gd name="connsiteY15" fmla="*/ 29308 h 1424354"/>
              <a:gd name="connsiteX16" fmla="*/ 695432 w 1424802"/>
              <a:gd name="connsiteY16" fmla="*/ 35169 h 1424354"/>
              <a:gd name="connsiteX17" fmla="*/ 718878 w 1424802"/>
              <a:gd name="connsiteY17" fmla="*/ 46892 h 1424354"/>
              <a:gd name="connsiteX18" fmla="*/ 754047 w 1424802"/>
              <a:gd name="connsiteY18" fmla="*/ 58615 h 1424354"/>
              <a:gd name="connsiteX19" fmla="*/ 771632 w 1424802"/>
              <a:gd name="connsiteY19" fmla="*/ 70338 h 1424354"/>
              <a:gd name="connsiteX20" fmla="*/ 789216 w 1424802"/>
              <a:gd name="connsiteY20" fmla="*/ 87923 h 1424354"/>
              <a:gd name="connsiteX21" fmla="*/ 824385 w 1424802"/>
              <a:gd name="connsiteY21" fmla="*/ 99646 h 1424354"/>
              <a:gd name="connsiteX22" fmla="*/ 841970 w 1424802"/>
              <a:gd name="connsiteY22" fmla="*/ 117231 h 1424354"/>
              <a:gd name="connsiteX23" fmla="*/ 847832 w 1424802"/>
              <a:gd name="connsiteY23" fmla="*/ 134815 h 1424354"/>
              <a:gd name="connsiteX24" fmla="*/ 865416 w 1424802"/>
              <a:gd name="connsiteY24" fmla="*/ 140677 h 1424354"/>
              <a:gd name="connsiteX25" fmla="*/ 906447 w 1424802"/>
              <a:gd name="connsiteY25" fmla="*/ 175846 h 1424354"/>
              <a:gd name="connsiteX26" fmla="*/ 918170 w 1424802"/>
              <a:gd name="connsiteY26" fmla="*/ 193431 h 1424354"/>
              <a:gd name="connsiteX27" fmla="*/ 935755 w 1424802"/>
              <a:gd name="connsiteY27" fmla="*/ 205154 h 1424354"/>
              <a:gd name="connsiteX28" fmla="*/ 959201 w 1424802"/>
              <a:gd name="connsiteY28" fmla="*/ 222738 h 1424354"/>
              <a:gd name="connsiteX29" fmla="*/ 976785 w 1424802"/>
              <a:gd name="connsiteY29" fmla="*/ 234462 h 1424354"/>
              <a:gd name="connsiteX30" fmla="*/ 994370 w 1424802"/>
              <a:gd name="connsiteY30" fmla="*/ 257908 h 1424354"/>
              <a:gd name="connsiteX31" fmla="*/ 1035401 w 1424802"/>
              <a:gd name="connsiteY31" fmla="*/ 281354 h 1424354"/>
              <a:gd name="connsiteX32" fmla="*/ 1058847 w 1424802"/>
              <a:gd name="connsiteY32" fmla="*/ 310662 h 1424354"/>
              <a:gd name="connsiteX33" fmla="*/ 1099878 w 1424802"/>
              <a:gd name="connsiteY33" fmla="*/ 345831 h 1424354"/>
              <a:gd name="connsiteX34" fmla="*/ 1129185 w 1424802"/>
              <a:gd name="connsiteY34" fmla="*/ 386862 h 1424354"/>
              <a:gd name="connsiteX35" fmla="*/ 1135047 w 1424802"/>
              <a:gd name="connsiteY35" fmla="*/ 404446 h 1424354"/>
              <a:gd name="connsiteX36" fmla="*/ 1170216 w 1424802"/>
              <a:gd name="connsiteY36" fmla="*/ 445477 h 1424354"/>
              <a:gd name="connsiteX37" fmla="*/ 1187801 w 1424802"/>
              <a:gd name="connsiteY37" fmla="*/ 468923 h 1424354"/>
              <a:gd name="connsiteX38" fmla="*/ 1211247 w 1424802"/>
              <a:gd name="connsiteY38" fmla="*/ 504092 h 1424354"/>
              <a:gd name="connsiteX39" fmla="*/ 1240555 w 1424802"/>
              <a:gd name="connsiteY39" fmla="*/ 545123 h 1424354"/>
              <a:gd name="connsiteX40" fmla="*/ 1264001 w 1424802"/>
              <a:gd name="connsiteY40" fmla="*/ 592015 h 1424354"/>
              <a:gd name="connsiteX41" fmla="*/ 1269862 w 1424802"/>
              <a:gd name="connsiteY41" fmla="*/ 609600 h 1424354"/>
              <a:gd name="connsiteX42" fmla="*/ 1287447 w 1424802"/>
              <a:gd name="connsiteY42" fmla="*/ 638908 h 1424354"/>
              <a:gd name="connsiteX43" fmla="*/ 1299170 w 1424802"/>
              <a:gd name="connsiteY43" fmla="*/ 662354 h 1424354"/>
              <a:gd name="connsiteX44" fmla="*/ 1316755 w 1424802"/>
              <a:gd name="connsiteY44" fmla="*/ 679938 h 1424354"/>
              <a:gd name="connsiteX45" fmla="*/ 1340201 w 1424802"/>
              <a:gd name="connsiteY45" fmla="*/ 720969 h 1424354"/>
              <a:gd name="connsiteX46" fmla="*/ 1351924 w 1424802"/>
              <a:gd name="connsiteY46" fmla="*/ 744415 h 1424354"/>
              <a:gd name="connsiteX47" fmla="*/ 1357785 w 1424802"/>
              <a:gd name="connsiteY47" fmla="*/ 762000 h 1424354"/>
              <a:gd name="connsiteX48" fmla="*/ 1369508 w 1424802"/>
              <a:gd name="connsiteY48" fmla="*/ 779585 h 1424354"/>
              <a:gd name="connsiteX49" fmla="*/ 1381232 w 1424802"/>
              <a:gd name="connsiteY49" fmla="*/ 808892 h 1424354"/>
              <a:gd name="connsiteX50" fmla="*/ 1398816 w 1424802"/>
              <a:gd name="connsiteY50" fmla="*/ 885092 h 1424354"/>
              <a:gd name="connsiteX51" fmla="*/ 1410539 w 1424802"/>
              <a:gd name="connsiteY51" fmla="*/ 955431 h 1424354"/>
              <a:gd name="connsiteX52" fmla="*/ 1416401 w 1424802"/>
              <a:gd name="connsiteY52" fmla="*/ 973015 h 1424354"/>
              <a:gd name="connsiteX53" fmla="*/ 1410539 w 1424802"/>
              <a:gd name="connsiteY53" fmla="*/ 1125415 h 1424354"/>
              <a:gd name="connsiteX54" fmla="*/ 1404287 w 1424802"/>
              <a:gd name="connsiteY54" fmla="*/ 1249041 h 1424354"/>
              <a:gd name="connsiteX55" fmla="*/ 1287447 w 1424802"/>
              <a:gd name="connsiteY55" fmla="*/ 1383323 h 1424354"/>
              <a:gd name="connsiteX56" fmla="*/ 1269862 w 1424802"/>
              <a:gd name="connsiteY56" fmla="*/ 1395046 h 1424354"/>
              <a:gd name="connsiteX57" fmla="*/ 1234693 w 1424802"/>
              <a:gd name="connsiteY57" fmla="*/ 1406769 h 1424354"/>
              <a:gd name="connsiteX58" fmla="*/ 1217108 w 1424802"/>
              <a:gd name="connsiteY58" fmla="*/ 1412631 h 1424354"/>
              <a:gd name="connsiteX59" fmla="*/ 1176078 w 1424802"/>
              <a:gd name="connsiteY59" fmla="*/ 1418492 h 1424354"/>
              <a:gd name="connsiteX60" fmla="*/ 1140908 w 1424802"/>
              <a:gd name="connsiteY60" fmla="*/ 1424354 h 1424354"/>
              <a:gd name="connsiteX61" fmla="*/ 900585 w 1424802"/>
              <a:gd name="connsiteY61" fmla="*/ 1418492 h 1424354"/>
              <a:gd name="connsiteX62" fmla="*/ 883001 w 1424802"/>
              <a:gd name="connsiteY62" fmla="*/ 1412631 h 1424354"/>
              <a:gd name="connsiteX63" fmla="*/ 800939 w 1424802"/>
              <a:gd name="connsiteY63" fmla="*/ 1406769 h 1424354"/>
              <a:gd name="connsiteX64" fmla="*/ 630955 w 1424802"/>
              <a:gd name="connsiteY64" fmla="*/ 1400908 h 1424354"/>
              <a:gd name="connsiteX65" fmla="*/ 572339 w 1424802"/>
              <a:gd name="connsiteY65" fmla="*/ 1395046 h 1424354"/>
              <a:gd name="connsiteX66" fmla="*/ 476812 w 1424802"/>
              <a:gd name="connsiteY66" fmla="*/ 1400908 h 1424354"/>
              <a:gd name="connsiteX67" fmla="*/ 155426 w 1424802"/>
              <a:gd name="connsiteY67" fmla="*/ 1371600 h 1424354"/>
              <a:gd name="connsiteX68" fmla="*/ 83418 w 1424802"/>
              <a:gd name="connsiteY68" fmla="*/ 1299592 h 1424354"/>
              <a:gd name="connsiteX69" fmla="*/ 50662 w 1424802"/>
              <a:gd name="connsiteY69" fmla="*/ 1248508 h 1424354"/>
              <a:gd name="connsiteX70" fmla="*/ 33078 w 1424802"/>
              <a:gd name="connsiteY70" fmla="*/ 1230923 h 1424354"/>
              <a:gd name="connsiteX71" fmla="*/ 21355 w 1424802"/>
              <a:gd name="connsiteY71" fmla="*/ 1189892 h 1424354"/>
              <a:gd name="connsiteX72" fmla="*/ 9632 w 1424802"/>
              <a:gd name="connsiteY72" fmla="*/ 1143000 h 1424354"/>
              <a:gd name="connsiteX73" fmla="*/ 9632 w 1424802"/>
              <a:gd name="connsiteY73" fmla="*/ 943708 h 1424354"/>
              <a:gd name="connsiteX74" fmla="*/ 15493 w 1424802"/>
              <a:gd name="connsiteY74" fmla="*/ 926123 h 1424354"/>
              <a:gd name="connsiteX75" fmla="*/ 21355 w 1424802"/>
              <a:gd name="connsiteY75" fmla="*/ 873369 h 1424354"/>
              <a:gd name="connsiteX76" fmla="*/ 27216 w 1424802"/>
              <a:gd name="connsiteY76" fmla="*/ 855785 h 1424354"/>
              <a:gd name="connsiteX77" fmla="*/ 33078 w 1424802"/>
              <a:gd name="connsiteY77" fmla="*/ 820615 h 1424354"/>
              <a:gd name="connsiteX78" fmla="*/ 50662 w 1424802"/>
              <a:gd name="connsiteY78" fmla="*/ 779585 h 1424354"/>
              <a:gd name="connsiteX79" fmla="*/ 62385 w 1424802"/>
              <a:gd name="connsiteY79" fmla="*/ 738554 h 1424354"/>
              <a:gd name="connsiteX80" fmla="*/ 74108 w 1424802"/>
              <a:gd name="connsiteY80" fmla="*/ 715108 h 1424354"/>
              <a:gd name="connsiteX81" fmla="*/ 85832 w 1424802"/>
              <a:gd name="connsiteY81" fmla="*/ 674077 h 1424354"/>
              <a:gd name="connsiteX82" fmla="*/ 91693 w 1424802"/>
              <a:gd name="connsiteY82" fmla="*/ 656492 h 1424354"/>
              <a:gd name="connsiteX83" fmla="*/ 97555 w 1424802"/>
              <a:gd name="connsiteY83" fmla="*/ 627185 h 1424354"/>
              <a:gd name="connsiteX84" fmla="*/ 103416 w 1424802"/>
              <a:gd name="connsiteY84" fmla="*/ 609600 h 1424354"/>
              <a:gd name="connsiteX85" fmla="*/ 102366 w 1424802"/>
              <a:gd name="connsiteY85" fmla="*/ 546969 h 1424354"/>
              <a:gd name="connsiteX86" fmla="*/ 83418 w 1424802"/>
              <a:gd name="connsiteY86" fmla="*/ 435496 h 1424354"/>
              <a:gd name="connsiteX87" fmla="*/ 83418 w 1424802"/>
              <a:gd name="connsiteY87" fmla="*/ 291480 h 1424354"/>
              <a:gd name="connsiteX88" fmla="*/ 85832 w 1424802"/>
              <a:gd name="connsiteY88" fmla="*/ 263769 h 1424354"/>
              <a:gd name="connsiteX89" fmla="*/ 79970 w 1424802"/>
              <a:gd name="connsiteY89" fmla="*/ 246185 h 1424354"/>
              <a:gd name="connsiteX0" fmla="*/ 79970 w 1424802"/>
              <a:gd name="connsiteY0" fmla="*/ 246185 h 1424354"/>
              <a:gd name="connsiteX1" fmla="*/ 97555 w 1424802"/>
              <a:gd name="connsiteY1" fmla="*/ 193431 h 1424354"/>
              <a:gd name="connsiteX2" fmla="*/ 103416 w 1424802"/>
              <a:gd name="connsiteY2" fmla="*/ 175846 h 1424354"/>
              <a:gd name="connsiteX3" fmla="*/ 109278 w 1424802"/>
              <a:gd name="connsiteY3" fmla="*/ 152400 h 1424354"/>
              <a:gd name="connsiteX4" fmla="*/ 132724 w 1424802"/>
              <a:gd name="connsiteY4" fmla="*/ 117231 h 1424354"/>
              <a:gd name="connsiteX5" fmla="*/ 144447 w 1424802"/>
              <a:gd name="connsiteY5" fmla="*/ 99646 h 1424354"/>
              <a:gd name="connsiteX6" fmla="*/ 197201 w 1424802"/>
              <a:gd name="connsiteY6" fmla="*/ 70338 h 1424354"/>
              <a:gd name="connsiteX7" fmla="*/ 226508 w 1424802"/>
              <a:gd name="connsiteY7" fmla="*/ 52754 h 1424354"/>
              <a:gd name="connsiteX8" fmla="*/ 261678 w 1424802"/>
              <a:gd name="connsiteY8" fmla="*/ 41031 h 1424354"/>
              <a:gd name="connsiteX9" fmla="*/ 308570 w 1424802"/>
              <a:gd name="connsiteY9" fmla="*/ 23446 h 1424354"/>
              <a:gd name="connsiteX10" fmla="*/ 326155 w 1424802"/>
              <a:gd name="connsiteY10" fmla="*/ 17585 h 1424354"/>
              <a:gd name="connsiteX11" fmla="*/ 367185 w 1424802"/>
              <a:gd name="connsiteY11" fmla="*/ 11723 h 1424354"/>
              <a:gd name="connsiteX12" fmla="*/ 490278 w 1424802"/>
              <a:gd name="connsiteY12" fmla="*/ 0 h 1424354"/>
              <a:gd name="connsiteX13" fmla="*/ 607508 w 1424802"/>
              <a:gd name="connsiteY13" fmla="*/ 11723 h 1424354"/>
              <a:gd name="connsiteX14" fmla="*/ 625093 w 1424802"/>
              <a:gd name="connsiteY14" fmla="*/ 17585 h 1424354"/>
              <a:gd name="connsiteX15" fmla="*/ 671985 w 1424802"/>
              <a:gd name="connsiteY15" fmla="*/ 29308 h 1424354"/>
              <a:gd name="connsiteX16" fmla="*/ 695432 w 1424802"/>
              <a:gd name="connsiteY16" fmla="*/ 35169 h 1424354"/>
              <a:gd name="connsiteX17" fmla="*/ 718878 w 1424802"/>
              <a:gd name="connsiteY17" fmla="*/ 46892 h 1424354"/>
              <a:gd name="connsiteX18" fmla="*/ 754047 w 1424802"/>
              <a:gd name="connsiteY18" fmla="*/ 58615 h 1424354"/>
              <a:gd name="connsiteX19" fmla="*/ 771632 w 1424802"/>
              <a:gd name="connsiteY19" fmla="*/ 70338 h 1424354"/>
              <a:gd name="connsiteX20" fmla="*/ 789216 w 1424802"/>
              <a:gd name="connsiteY20" fmla="*/ 87923 h 1424354"/>
              <a:gd name="connsiteX21" fmla="*/ 824385 w 1424802"/>
              <a:gd name="connsiteY21" fmla="*/ 99646 h 1424354"/>
              <a:gd name="connsiteX22" fmla="*/ 841970 w 1424802"/>
              <a:gd name="connsiteY22" fmla="*/ 117231 h 1424354"/>
              <a:gd name="connsiteX23" fmla="*/ 847832 w 1424802"/>
              <a:gd name="connsiteY23" fmla="*/ 134815 h 1424354"/>
              <a:gd name="connsiteX24" fmla="*/ 865416 w 1424802"/>
              <a:gd name="connsiteY24" fmla="*/ 140677 h 1424354"/>
              <a:gd name="connsiteX25" fmla="*/ 906447 w 1424802"/>
              <a:gd name="connsiteY25" fmla="*/ 175846 h 1424354"/>
              <a:gd name="connsiteX26" fmla="*/ 918170 w 1424802"/>
              <a:gd name="connsiteY26" fmla="*/ 193431 h 1424354"/>
              <a:gd name="connsiteX27" fmla="*/ 935755 w 1424802"/>
              <a:gd name="connsiteY27" fmla="*/ 205154 h 1424354"/>
              <a:gd name="connsiteX28" fmla="*/ 959201 w 1424802"/>
              <a:gd name="connsiteY28" fmla="*/ 222738 h 1424354"/>
              <a:gd name="connsiteX29" fmla="*/ 976785 w 1424802"/>
              <a:gd name="connsiteY29" fmla="*/ 234462 h 1424354"/>
              <a:gd name="connsiteX30" fmla="*/ 994370 w 1424802"/>
              <a:gd name="connsiteY30" fmla="*/ 257908 h 1424354"/>
              <a:gd name="connsiteX31" fmla="*/ 1035401 w 1424802"/>
              <a:gd name="connsiteY31" fmla="*/ 281354 h 1424354"/>
              <a:gd name="connsiteX32" fmla="*/ 1058847 w 1424802"/>
              <a:gd name="connsiteY32" fmla="*/ 310662 h 1424354"/>
              <a:gd name="connsiteX33" fmla="*/ 1099878 w 1424802"/>
              <a:gd name="connsiteY33" fmla="*/ 345831 h 1424354"/>
              <a:gd name="connsiteX34" fmla="*/ 1129185 w 1424802"/>
              <a:gd name="connsiteY34" fmla="*/ 386862 h 1424354"/>
              <a:gd name="connsiteX35" fmla="*/ 1135047 w 1424802"/>
              <a:gd name="connsiteY35" fmla="*/ 404446 h 1424354"/>
              <a:gd name="connsiteX36" fmla="*/ 1170216 w 1424802"/>
              <a:gd name="connsiteY36" fmla="*/ 445477 h 1424354"/>
              <a:gd name="connsiteX37" fmla="*/ 1187801 w 1424802"/>
              <a:gd name="connsiteY37" fmla="*/ 468923 h 1424354"/>
              <a:gd name="connsiteX38" fmla="*/ 1211247 w 1424802"/>
              <a:gd name="connsiteY38" fmla="*/ 504092 h 1424354"/>
              <a:gd name="connsiteX39" fmla="*/ 1240555 w 1424802"/>
              <a:gd name="connsiteY39" fmla="*/ 545123 h 1424354"/>
              <a:gd name="connsiteX40" fmla="*/ 1264001 w 1424802"/>
              <a:gd name="connsiteY40" fmla="*/ 592015 h 1424354"/>
              <a:gd name="connsiteX41" fmla="*/ 1269862 w 1424802"/>
              <a:gd name="connsiteY41" fmla="*/ 609600 h 1424354"/>
              <a:gd name="connsiteX42" fmla="*/ 1287447 w 1424802"/>
              <a:gd name="connsiteY42" fmla="*/ 638908 h 1424354"/>
              <a:gd name="connsiteX43" fmla="*/ 1299170 w 1424802"/>
              <a:gd name="connsiteY43" fmla="*/ 662354 h 1424354"/>
              <a:gd name="connsiteX44" fmla="*/ 1316755 w 1424802"/>
              <a:gd name="connsiteY44" fmla="*/ 679938 h 1424354"/>
              <a:gd name="connsiteX45" fmla="*/ 1340201 w 1424802"/>
              <a:gd name="connsiteY45" fmla="*/ 720969 h 1424354"/>
              <a:gd name="connsiteX46" fmla="*/ 1351924 w 1424802"/>
              <a:gd name="connsiteY46" fmla="*/ 744415 h 1424354"/>
              <a:gd name="connsiteX47" fmla="*/ 1357785 w 1424802"/>
              <a:gd name="connsiteY47" fmla="*/ 762000 h 1424354"/>
              <a:gd name="connsiteX48" fmla="*/ 1369508 w 1424802"/>
              <a:gd name="connsiteY48" fmla="*/ 779585 h 1424354"/>
              <a:gd name="connsiteX49" fmla="*/ 1381232 w 1424802"/>
              <a:gd name="connsiteY49" fmla="*/ 808892 h 1424354"/>
              <a:gd name="connsiteX50" fmla="*/ 1398816 w 1424802"/>
              <a:gd name="connsiteY50" fmla="*/ 885092 h 1424354"/>
              <a:gd name="connsiteX51" fmla="*/ 1410539 w 1424802"/>
              <a:gd name="connsiteY51" fmla="*/ 955431 h 1424354"/>
              <a:gd name="connsiteX52" fmla="*/ 1416401 w 1424802"/>
              <a:gd name="connsiteY52" fmla="*/ 973015 h 1424354"/>
              <a:gd name="connsiteX53" fmla="*/ 1410539 w 1424802"/>
              <a:gd name="connsiteY53" fmla="*/ 1125415 h 1424354"/>
              <a:gd name="connsiteX54" fmla="*/ 1404287 w 1424802"/>
              <a:gd name="connsiteY54" fmla="*/ 1249041 h 1424354"/>
              <a:gd name="connsiteX55" fmla="*/ 1287447 w 1424802"/>
              <a:gd name="connsiteY55" fmla="*/ 1383323 h 1424354"/>
              <a:gd name="connsiteX56" fmla="*/ 1269862 w 1424802"/>
              <a:gd name="connsiteY56" fmla="*/ 1395046 h 1424354"/>
              <a:gd name="connsiteX57" fmla="*/ 1234693 w 1424802"/>
              <a:gd name="connsiteY57" fmla="*/ 1406769 h 1424354"/>
              <a:gd name="connsiteX58" fmla="*/ 1217108 w 1424802"/>
              <a:gd name="connsiteY58" fmla="*/ 1412631 h 1424354"/>
              <a:gd name="connsiteX59" fmla="*/ 1176078 w 1424802"/>
              <a:gd name="connsiteY59" fmla="*/ 1418492 h 1424354"/>
              <a:gd name="connsiteX60" fmla="*/ 1140908 w 1424802"/>
              <a:gd name="connsiteY60" fmla="*/ 1424354 h 1424354"/>
              <a:gd name="connsiteX61" fmla="*/ 900585 w 1424802"/>
              <a:gd name="connsiteY61" fmla="*/ 1418492 h 1424354"/>
              <a:gd name="connsiteX62" fmla="*/ 883001 w 1424802"/>
              <a:gd name="connsiteY62" fmla="*/ 1412631 h 1424354"/>
              <a:gd name="connsiteX63" fmla="*/ 800939 w 1424802"/>
              <a:gd name="connsiteY63" fmla="*/ 1406769 h 1424354"/>
              <a:gd name="connsiteX64" fmla="*/ 630955 w 1424802"/>
              <a:gd name="connsiteY64" fmla="*/ 1400908 h 1424354"/>
              <a:gd name="connsiteX65" fmla="*/ 572339 w 1424802"/>
              <a:gd name="connsiteY65" fmla="*/ 1395046 h 1424354"/>
              <a:gd name="connsiteX66" fmla="*/ 476812 w 1424802"/>
              <a:gd name="connsiteY66" fmla="*/ 1400908 h 1424354"/>
              <a:gd name="connsiteX67" fmla="*/ 155426 w 1424802"/>
              <a:gd name="connsiteY67" fmla="*/ 1371600 h 1424354"/>
              <a:gd name="connsiteX68" fmla="*/ 83418 w 1424802"/>
              <a:gd name="connsiteY68" fmla="*/ 1299592 h 1424354"/>
              <a:gd name="connsiteX69" fmla="*/ 50662 w 1424802"/>
              <a:gd name="connsiteY69" fmla="*/ 1248508 h 1424354"/>
              <a:gd name="connsiteX70" fmla="*/ 33078 w 1424802"/>
              <a:gd name="connsiteY70" fmla="*/ 1230923 h 1424354"/>
              <a:gd name="connsiteX71" fmla="*/ 21355 w 1424802"/>
              <a:gd name="connsiteY71" fmla="*/ 1189892 h 1424354"/>
              <a:gd name="connsiteX72" fmla="*/ 9632 w 1424802"/>
              <a:gd name="connsiteY72" fmla="*/ 1143000 h 1424354"/>
              <a:gd name="connsiteX73" fmla="*/ 9632 w 1424802"/>
              <a:gd name="connsiteY73" fmla="*/ 943708 h 1424354"/>
              <a:gd name="connsiteX74" fmla="*/ 15493 w 1424802"/>
              <a:gd name="connsiteY74" fmla="*/ 926123 h 1424354"/>
              <a:gd name="connsiteX75" fmla="*/ 21355 w 1424802"/>
              <a:gd name="connsiteY75" fmla="*/ 873369 h 1424354"/>
              <a:gd name="connsiteX76" fmla="*/ 27216 w 1424802"/>
              <a:gd name="connsiteY76" fmla="*/ 855785 h 1424354"/>
              <a:gd name="connsiteX77" fmla="*/ 33078 w 1424802"/>
              <a:gd name="connsiteY77" fmla="*/ 820615 h 1424354"/>
              <a:gd name="connsiteX78" fmla="*/ 50662 w 1424802"/>
              <a:gd name="connsiteY78" fmla="*/ 779585 h 1424354"/>
              <a:gd name="connsiteX79" fmla="*/ 62385 w 1424802"/>
              <a:gd name="connsiteY79" fmla="*/ 738554 h 1424354"/>
              <a:gd name="connsiteX80" fmla="*/ 74108 w 1424802"/>
              <a:gd name="connsiteY80" fmla="*/ 715108 h 1424354"/>
              <a:gd name="connsiteX81" fmla="*/ 85832 w 1424802"/>
              <a:gd name="connsiteY81" fmla="*/ 674077 h 1424354"/>
              <a:gd name="connsiteX82" fmla="*/ 91693 w 1424802"/>
              <a:gd name="connsiteY82" fmla="*/ 656492 h 1424354"/>
              <a:gd name="connsiteX83" fmla="*/ 97555 w 1424802"/>
              <a:gd name="connsiteY83" fmla="*/ 627185 h 1424354"/>
              <a:gd name="connsiteX84" fmla="*/ 103416 w 1424802"/>
              <a:gd name="connsiteY84" fmla="*/ 609600 h 1424354"/>
              <a:gd name="connsiteX85" fmla="*/ 102366 w 1424802"/>
              <a:gd name="connsiteY85" fmla="*/ 546969 h 1424354"/>
              <a:gd name="connsiteX86" fmla="*/ 83418 w 1424802"/>
              <a:gd name="connsiteY86" fmla="*/ 435496 h 1424354"/>
              <a:gd name="connsiteX87" fmla="*/ 83418 w 1424802"/>
              <a:gd name="connsiteY87" fmla="*/ 291480 h 1424354"/>
              <a:gd name="connsiteX88" fmla="*/ 85832 w 1424802"/>
              <a:gd name="connsiteY88" fmla="*/ 263769 h 1424354"/>
              <a:gd name="connsiteX89" fmla="*/ 79970 w 1424802"/>
              <a:gd name="connsiteY89" fmla="*/ 246185 h 1424354"/>
              <a:gd name="connsiteX0" fmla="*/ 79970 w 1424802"/>
              <a:gd name="connsiteY0" fmla="*/ 246185 h 1424354"/>
              <a:gd name="connsiteX1" fmla="*/ 97555 w 1424802"/>
              <a:gd name="connsiteY1" fmla="*/ 193431 h 1424354"/>
              <a:gd name="connsiteX2" fmla="*/ 103416 w 1424802"/>
              <a:gd name="connsiteY2" fmla="*/ 175846 h 1424354"/>
              <a:gd name="connsiteX3" fmla="*/ 109278 w 1424802"/>
              <a:gd name="connsiteY3" fmla="*/ 152400 h 1424354"/>
              <a:gd name="connsiteX4" fmla="*/ 132724 w 1424802"/>
              <a:gd name="connsiteY4" fmla="*/ 117231 h 1424354"/>
              <a:gd name="connsiteX5" fmla="*/ 144447 w 1424802"/>
              <a:gd name="connsiteY5" fmla="*/ 99646 h 1424354"/>
              <a:gd name="connsiteX6" fmla="*/ 197201 w 1424802"/>
              <a:gd name="connsiteY6" fmla="*/ 70338 h 1424354"/>
              <a:gd name="connsiteX7" fmla="*/ 226508 w 1424802"/>
              <a:gd name="connsiteY7" fmla="*/ 52754 h 1424354"/>
              <a:gd name="connsiteX8" fmla="*/ 261678 w 1424802"/>
              <a:gd name="connsiteY8" fmla="*/ 41031 h 1424354"/>
              <a:gd name="connsiteX9" fmla="*/ 308570 w 1424802"/>
              <a:gd name="connsiteY9" fmla="*/ 23446 h 1424354"/>
              <a:gd name="connsiteX10" fmla="*/ 326155 w 1424802"/>
              <a:gd name="connsiteY10" fmla="*/ 17585 h 1424354"/>
              <a:gd name="connsiteX11" fmla="*/ 367185 w 1424802"/>
              <a:gd name="connsiteY11" fmla="*/ 11723 h 1424354"/>
              <a:gd name="connsiteX12" fmla="*/ 490278 w 1424802"/>
              <a:gd name="connsiteY12" fmla="*/ 0 h 1424354"/>
              <a:gd name="connsiteX13" fmla="*/ 607508 w 1424802"/>
              <a:gd name="connsiteY13" fmla="*/ 11723 h 1424354"/>
              <a:gd name="connsiteX14" fmla="*/ 625093 w 1424802"/>
              <a:gd name="connsiteY14" fmla="*/ 17585 h 1424354"/>
              <a:gd name="connsiteX15" fmla="*/ 671985 w 1424802"/>
              <a:gd name="connsiteY15" fmla="*/ 29308 h 1424354"/>
              <a:gd name="connsiteX16" fmla="*/ 695432 w 1424802"/>
              <a:gd name="connsiteY16" fmla="*/ 35169 h 1424354"/>
              <a:gd name="connsiteX17" fmla="*/ 718878 w 1424802"/>
              <a:gd name="connsiteY17" fmla="*/ 46892 h 1424354"/>
              <a:gd name="connsiteX18" fmla="*/ 754047 w 1424802"/>
              <a:gd name="connsiteY18" fmla="*/ 58615 h 1424354"/>
              <a:gd name="connsiteX19" fmla="*/ 771632 w 1424802"/>
              <a:gd name="connsiteY19" fmla="*/ 70338 h 1424354"/>
              <a:gd name="connsiteX20" fmla="*/ 789216 w 1424802"/>
              <a:gd name="connsiteY20" fmla="*/ 87923 h 1424354"/>
              <a:gd name="connsiteX21" fmla="*/ 824385 w 1424802"/>
              <a:gd name="connsiteY21" fmla="*/ 99646 h 1424354"/>
              <a:gd name="connsiteX22" fmla="*/ 841970 w 1424802"/>
              <a:gd name="connsiteY22" fmla="*/ 117231 h 1424354"/>
              <a:gd name="connsiteX23" fmla="*/ 847832 w 1424802"/>
              <a:gd name="connsiteY23" fmla="*/ 134815 h 1424354"/>
              <a:gd name="connsiteX24" fmla="*/ 865416 w 1424802"/>
              <a:gd name="connsiteY24" fmla="*/ 140677 h 1424354"/>
              <a:gd name="connsiteX25" fmla="*/ 906447 w 1424802"/>
              <a:gd name="connsiteY25" fmla="*/ 175846 h 1424354"/>
              <a:gd name="connsiteX26" fmla="*/ 918170 w 1424802"/>
              <a:gd name="connsiteY26" fmla="*/ 193431 h 1424354"/>
              <a:gd name="connsiteX27" fmla="*/ 935755 w 1424802"/>
              <a:gd name="connsiteY27" fmla="*/ 205154 h 1424354"/>
              <a:gd name="connsiteX28" fmla="*/ 959201 w 1424802"/>
              <a:gd name="connsiteY28" fmla="*/ 222738 h 1424354"/>
              <a:gd name="connsiteX29" fmla="*/ 976785 w 1424802"/>
              <a:gd name="connsiteY29" fmla="*/ 234462 h 1424354"/>
              <a:gd name="connsiteX30" fmla="*/ 994370 w 1424802"/>
              <a:gd name="connsiteY30" fmla="*/ 257908 h 1424354"/>
              <a:gd name="connsiteX31" fmla="*/ 1035401 w 1424802"/>
              <a:gd name="connsiteY31" fmla="*/ 281354 h 1424354"/>
              <a:gd name="connsiteX32" fmla="*/ 1058847 w 1424802"/>
              <a:gd name="connsiteY32" fmla="*/ 310662 h 1424354"/>
              <a:gd name="connsiteX33" fmla="*/ 1099878 w 1424802"/>
              <a:gd name="connsiteY33" fmla="*/ 345831 h 1424354"/>
              <a:gd name="connsiteX34" fmla="*/ 1129185 w 1424802"/>
              <a:gd name="connsiteY34" fmla="*/ 386862 h 1424354"/>
              <a:gd name="connsiteX35" fmla="*/ 1135047 w 1424802"/>
              <a:gd name="connsiteY35" fmla="*/ 404446 h 1424354"/>
              <a:gd name="connsiteX36" fmla="*/ 1170216 w 1424802"/>
              <a:gd name="connsiteY36" fmla="*/ 445477 h 1424354"/>
              <a:gd name="connsiteX37" fmla="*/ 1187801 w 1424802"/>
              <a:gd name="connsiteY37" fmla="*/ 468923 h 1424354"/>
              <a:gd name="connsiteX38" fmla="*/ 1211247 w 1424802"/>
              <a:gd name="connsiteY38" fmla="*/ 504092 h 1424354"/>
              <a:gd name="connsiteX39" fmla="*/ 1240555 w 1424802"/>
              <a:gd name="connsiteY39" fmla="*/ 545123 h 1424354"/>
              <a:gd name="connsiteX40" fmla="*/ 1264001 w 1424802"/>
              <a:gd name="connsiteY40" fmla="*/ 592015 h 1424354"/>
              <a:gd name="connsiteX41" fmla="*/ 1269862 w 1424802"/>
              <a:gd name="connsiteY41" fmla="*/ 609600 h 1424354"/>
              <a:gd name="connsiteX42" fmla="*/ 1287447 w 1424802"/>
              <a:gd name="connsiteY42" fmla="*/ 638908 h 1424354"/>
              <a:gd name="connsiteX43" fmla="*/ 1299170 w 1424802"/>
              <a:gd name="connsiteY43" fmla="*/ 662354 h 1424354"/>
              <a:gd name="connsiteX44" fmla="*/ 1316755 w 1424802"/>
              <a:gd name="connsiteY44" fmla="*/ 679938 h 1424354"/>
              <a:gd name="connsiteX45" fmla="*/ 1340201 w 1424802"/>
              <a:gd name="connsiteY45" fmla="*/ 720969 h 1424354"/>
              <a:gd name="connsiteX46" fmla="*/ 1351924 w 1424802"/>
              <a:gd name="connsiteY46" fmla="*/ 744415 h 1424354"/>
              <a:gd name="connsiteX47" fmla="*/ 1357785 w 1424802"/>
              <a:gd name="connsiteY47" fmla="*/ 762000 h 1424354"/>
              <a:gd name="connsiteX48" fmla="*/ 1369508 w 1424802"/>
              <a:gd name="connsiteY48" fmla="*/ 779585 h 1424354"/>
              <a:gd name="connsiteX49" fmla="*/ 1381232 w 1424802"/>
              <a:gd name="connsiteY49" fmla="*/ 808892 h 1424354"/>
              <a:gd name="connsiteX50" fmla="*/ 1398816 w 1424802"/>
              <a:gd name="connsiteY50" fmla="*/ 885092 h 1424354"/>
              <a:gd name="connsiteX51" fmla="*/ 1410539 w 1424802"/>
              <a:gd name="connsiteY51" fmla="*/ 955431 h 1424354"/>
              <a:gd name="connsiteX52" fmla="*/ 1416401 w 1424802"/>
              <a:gd name="connsiteY52" fmla="*/ 973015 h 1424354"/>
              <a:gd name="connsiteX53" fmla="*/ 1410539 w 1424802"/>
              <a:gd name="connsiteY53" fmla="*/ 1125415 h 1424354"/>
              <a:gd name="connsiteX54" fmla="*/ 1404287 w 1424802"/>
              <a:gd name="connsiteY54" fmla="*/ 1249041 h 1424354"/>
              <a:gd name="connsiteX55" fmla="*/ 1287447 w 1424802"/>
              <a:gd name="connsiteY55" fmla="*/ 1383323 h 1424354"/>
              <a:gd name="connsiteX56" fmla="*/ 1269862 w 1424802"/>
              <a:gd name="connsiteY56" fmla="*/ 1395046 h 1424354"/>
              <a:gd name="connsiteX57" fmla="*/ 1234693 w 1424802"/>
              <a:gd name="connsiteY57" fmla="*/ 1406769 h 1424354"/>
              <a:gd name="connsiteX58" fmla="*/ 1217108 w 1424802"/>
              <a:gd name="connsiteY58" fmla="*/ 1412631 h 1424354"/>
              <a:gd name="connsiteX59" fmla="*/ 1176078 w 1424802"/>
              <a:gd name="connsiteY59" fmla="*/ 1418492 h 1424354"/>
              <a:gd name="connsiteX60" fmla="*/ 1140908 w 1424802"/>
              <a:gd name="connsiteY60" fmla="*/ 1424354 h 1424354"/>
              <a:gd name="connsiteX61" fmla="*/ 900585 w 1424802"/>
              <a:gd name="connsiteY61" fmla="*/ 1418492 h 1424354"/>
              <a:gd name="connsiteX62" fmla="*/ 883001 w 1424802"/>
              <a:gd name="connsiteY62" fmla="*/ 1412631 h 1424354"/>
              <a:gd name="connsiteX63" fmla="*/ 800939 w 1424802"/>
              <a:gd name="connsiteY63" fmla="*/ 1406769 h 1424354"/>
              <a:gd name="connsiteX64" fmla="*/ 630955 w 1424802"/>
              <a:gd name="connsiteY64" fmla="*/ 1400908 h 1424354"/>
              <a:gd name="connsiteX65" fmla="*/ 572339 w 1424802"/>
              <a:gd name="connsiteY65" fmla="*/ 1395046 h 1424354"/>
              <a:gd name="connsiteX66" fmla="*/ 476812 w 1424802"/>
              <a:gd name="connsiteY66" fmla="*/ 1400908 h 1424354"/>
              <a:gd name="connsiteX67" fmla="*/ 155426 w 1424802"/>
              <a:gd name="connsiteY67" fmla="*/ 1371600 h 1424354"/>
              <a:gd name="connsiteX68" fmla="*/ 83418 w 1424802"/>
              <a:gd name="connsiteY68" fmla="*/ 1299592 h 1424354"/>
              <a:gd name="connsiteX69" fmla="*/ 50662 w 1424802"/>
              <a:gd name="connsiteY69" fmla="*/ 1248508 h 1424354"/>
              <a:gd name="connsiteX70" fmla="*/ 33078 w 1424802"/>
              <a:gd name="connsiteY70" fmla="*/ 1230923 h 1424354"/>
              <a:gd name="connsiteX71" fmla="*/ 21355 w 1424802"/>
              <a:gd name="connsiteY71" fmla="*/ 1189892 h 1424354"/>
              <a:gd name="connsiteX72" fmla="*/ 9632 w 1424802"/>
              <a:gd name="connsiteY72" fmla="*/ 1143000 h 1424354"/>
              <a:gd name="connsiteX73" fmla="*/ 9632 w 1424802"/>
              <a:gd name="connsiteY73" fmla="*/ 943708 h 1424354"/>
              <a:gd name="connsiteX74" fmla="*/ 15493 w 1424802"/>
              <a:gd name="connsiteY74" fmla="*/ 926123 h 1424354"/>
              <a:gd name="connsiteX75" fmla="*/ 21355 w 1424802"/>
              <a:gd name="connsiteY75" fmla="*/ 873369 h 1424354"/>
              <a:gd name="connsiteX76" fmla="*/ 27216 w 1424802"/>
              <a:gd name="connsiteY76" fmla="*/ 855785 h 1424354"/>
              <a:gd name="connsiteX77" fmla="*/ 33078 w 1424802"/>
              <a:gd name="connsiteY77" fmla="*/ 820615 h 1424354"/>
              <a:gd name="connsiteX78" fmla="*/ 50662 w 1424802"/>
              <a:gd name="connsiteY78" fmla="*/ 779585 h 1424354"/>
              <a:gd name="connsiteX79" fmla="*/ 62385 w 1424802"/>
              <a:gd name="connsiteY79" fmla="*/ 738554 h 1424354"/>
              <a:gd name="connsiteX80" fmla="*/ 74108 w 1424802"/>
              <a:gd name="connsiteY80" fmla="*/ 715108 h 1424354"/>
              <a:gd name="connsiteX81" fmla="*/ 85832 w 1424802"/>
              <a:gd name="connsiteY81" fmla="*/ 674077 h 1424354"/>
              <a:gd name="connsiteX82" fmla="*/ 91693 w 1424802"/>
              <a:gd name="connsiteY82" fmla="*/ 656492 h 1424354"/>
              <a:gd name="connsiteX83" fmla="*/ 97555 w 1424802"/>
              <a:gd name="connsiteY83" fmla="*/ 627185 h 1424354"/>
              <a:gd name="connsiteX84" fmla="*/ 103416 w 1424802"/>
              <a:gd name="connsiteY84" fmla="*/ 609600 h 1424354"/>
              <a:gd name="connsiteX85" fmla="*/ 102366 w 1424802"/>
              <a:gd name="connsiteY85" fmla="*/ 546969 h 1424354"/>
              <a:gd name="connsiteX86" fmla="*/ 83418 w 1424802"/>
              <a:gd name="connsiteY86" fmla="*/ 435496 h 1424354"/>
              <a:gd name="connsiteX87" fmla="*/ 83418 w 1424802"/>
              <a:gd name="connsiteY87" fmla="*/ 291480 h 1424354"/>
              <a:gd name="connsiteX88" fmla="*/ 85832 w 1424802"/>
              <a:gd name="connsiteY88" fmla="*/ 263769 h 1424354"/>
              <a:gd name="connsiteX89" fmla="*/ 79970 w 1424802"/>
              <a:gd name="connsiteY89" fmla="*/ 246185 h 142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424802" h="1424354">
                <a:moveTo>
                  <a:pt x="79970" y="246185"/>
                </a:moveTo>
                <a:cubicBezTo>
                  <a:pt x="90854" y="180885"/>
                  <a:pt x="76949" y="234644"/>
                  <a:pt x="97555" y="193431"/>
                </a:cubicBezTo>
                <a:cubicBezTo>
                  <a:pt x="100318" y="187905"/>
                  <a:pt x="101719" y="181787"/>
                  <a:pt x="103416" y="175846"/>
                </a:cubicBezTo>
                <a:cubicBezTo>
                  <a:pt x="105629" y="168100"/>
                  <a:pt x="105675" y="159605"/>
                  <a:pt x="109278" y="152400"/>
                </a:cubicBezTo>
                <a:cubicBezTo>
                  <a:pt x="115579" y="139798"/>
                  <a:pt x="124909" y="128954"/>
                  <a:pt x="132724" y="117231"/>
                </a:cubicBezTo>
                <a:lnTo>
                  <a:pt x="144447" y="99646"/>
                </a:lnTo>
                <a:cubicBezTo>
                  <a:pt x="162926" y="71927"/>
                  <a:pt x="175824" y="81027"/>
                  <a:pt x="197201" y="70338"/>
                </a:cubicBezTo>
                <a:cubicBezTo>
                  <a:pt x="207391" y="65243"/>
                  <a:pt x="216137" y="57468"/>
                  <a:pt x="226508" y="52754"/>
                </a:cubicBezTo>
                <a:cubicBezTo>
                  <a:pt x="237758" y="47641"/>
                  <a:pt x="261678" y="41031"/>
                  <a:pt x="261678" y="41031"/>
                </a:cubicBezTo>
                <a:cubicBezTo>
                  <a:pt x="290623" y="21734"/>
                  <a:pt x="268010" y="33586"/>
                  <a:pt x="308570" y="23446"/>
                </a:cubicBezTo>
                <a:cubicBezTo>
                  <a:pt x="314564" y="21947"/>
                  <a:pt x="320096" y="18797"/>
                  <a:pt x="326155" y="17585"/>
                </a:cubicBezTo>
                <a:cubicBezTo>
                  <a:pt x="339702" y="14876"/>
                  <a:pt x="353476" y="13437"/>
                  <a:pt x="367185" y="11723"/>
                </a:cubicBezTo>
                <a:cubicBezTo>
                  <a:pt x="417921" y="5381"/>
                  <a:pt x="436086" y="4516"/>
                  <a:pt x="490278" y="0"/>
                </a:cubicBezTo>
                <a:cubicBezTo>
                  <a:pt x="531285" y="2929"/>
                  <a:pt x="568218" y="2992"/>
                  <a:pt x="607508" y="11723"/>
                </a:cubicBezTo>
                <a:cubicBezTo>
                  <a:pt x="613540" y="13063"/>
                  <a:pt x="619132" y="15959"/>
                  <a:pt x="625093" y="17585"/>
                </a:cubicBezTo>
                <a:cubicBezTo>
                  <a:pt x="640637" y="21824"/>
                  <a:pt x="656354" y="25400"/>
                  <a:pt x="671985" y="29308"/>
                </a:cubicBezTo>
                <a:lnTo>
                  <a:pt x="695432" y="35169"/>
                </a:lnTo>
                <a:cubicBezTo>
                  <a:pt x="703247" y="39077"/>
                  <a:pt x="710765" y="43647"/>
                  <a:pt x="718878" y="46892"/>
                </a:cubicBezTo>
                <a:cubicBezTo>
                  <a:pt x="730351" y="51481"/>
                  <a:pt x="754047" y="58615"/>
                  <a:pt x="754047" y="58615"/>
                </a:cubicBezTo>
                <a:cubicBezTo>
                  <a:pt x="759909" y="62523"/>
                  <a:pt x="766220" y="65828"/>
                  <a:pt x="771632" y="70338"/>
                </a:cubicBezTo>
                <a:cubicBezTo>
                  <a:pt x="778000" y="75645"/>
                  <a:pt x="781970" y="83897"/>
                  <a:pt x="789216" y="87923"/>
                </a:cubicBezTo>
                <a:cubicBezTo>
                  <a:pt x="800018" y="93924"/>
                  <a:pt x="824385" y="99646"/>
                  <a:pt x="824385" y="99646"/>
                </a:cubicBezTo>
                <a:cubicBezTo>
                  <a:pt x="830247" y="105508"/>
                  <a:pt x="837372" y="110334"/>
                  <a:pt x="841970" y="117231"/>
                </a:cubicBezTo>
                <a:cubicBezTo>
                  <a:pt x="845397" y="122372"/>
                  <a:pt x="843463" y="130446"/>
                  <a:pt x="847832" y="134815"/>
                </a:cubicBezTo>
                <a:cubicBezTo>
                  <a:pt x="852201" y="139184"/>
                  <a:pt x="859555" y="138723"/>
                  <a:pt x="865416" y="140677"/>
                </a:cubicBezTo>
                <a:cubicBezTo>
                  <a:pt x="882661" y="153611"/>
                  <a:pt x="892843" y="159521"/>
                  <a:pt x="906447" y="175846"/>
                </a:cubicBezTo>
                <a:cubicBezTo>
                  <a:pt x="910957" y="181258"/>
                  <a:pt x="913189" y="188450"/>
                  <a:pt x="918170" y="193431"/>
                </a:cubicBezTo>
                <a:cubicBezTo>
                  <a:pt x="923151" y="198412"/>
                  <a:pt x="930022" y="201059"/>
                  <a:pt x="935755" y="205154"/>
                </a:cubicBezTo>
                <a:cubicBezTo>
                  <a:pt x="943704" y="210832"/>
                  <a:pt x="951252" y="217060"/>
                  <a:pt x="959201" y="222738"/>
                </a:cubicBezTo>
                <a:cubicBezTo>
                  <a:pt x="964933" y="226833"/>
                  <a:pt x="971804" y="229481"/>
                  <a:pt x="976785" y="234462"/>
                </a:cubicBezTo>
                <a:cubicBezTo>
                  <a:pt x="983693" y="241370"/>
                  <a:pt x="987462" y="251000"/>
                  <a:pt x="994370" y="257908"/>
                </a:cubicBezTo>
                <a:cubicBezTo>
                  <a:pt x="1002655" y="266192"/>
                  <a:pt x="1026207" y="276757"/>
                  <a:pt x="1035401" y="281354"/>
                </a:cubicBezTo>
                <a:cubicBezTo>
                  <a:pt x="1044864" y="295548"/>
                  <a:pt x="1046321" y="300224"/>
                  <a:pt x="1058847" y="310662"/>
                </a:cubicBezTo>
                <a:cubicBezTo>
                  <a:pt x="1072975" y="322436"/>
                  <a:pt x="1088919" y="330489"/>
                  <a:pt x="1099878" y="345831"/>
                </a:cubicBezTo>
                <a:cubicBezTo>
                  <a:pt x="1138457" y="399842"/>
                  <a:pt x="1083461" y="341136"/>
                  <a:pt x="1129185" y="386862"/>
                </a:cubicBezTo>
                <a:cubicBezTo>
                  <a:pt x="1131139" y="392723"/>
                  <a:pt x="1132284" y="398920"/>
                  <a:pt x="1135047" y="404446"/>
                </a:cubicBezTo>
                <a:cubicBezTo>
                  <a:pt x="1145507" y="425366"/>
                  <a:pt x="1153388" y="426245"/>
                  <a:pt x="1170216" y="445477"/>
                </a:cubicBezTo>
                <a:cubicBezTo>
                  <a:pt x="1176649" y="452829"/>
                  <a:pt x="1181939" y="461108"/>
                  <a:pt x="1187801" y="468923"/>
                </a:cubicBezTo>
                <a:cubicBezTo>
                  <a:pt x="1200373" y="506644"/>
                  <a:pt x="1183805" y="465675"/>
                  <a:pt x="1211247" y="504092"/>
                </a:cubicBezTo>
                <a:cubicBezTo>
                  <a:pt x="1249827" y="558102"/>
                  <a:pt x="1194829" y="499397"/>
                  <a:pt x="1240555" y="545123"/>
                </a:cubicBezTo>
                <a:cubicBezTo>
                  <a:pt x="1252209" y="591742"/>
                  <a:pt x="1237431" y="545517"/>
                  <a:pt x="1264001" y="592015"/>
                </a:cubicBezTo>
                <a:cubicBezTo>
                  <a:pt x="1267066" y="597380"/>
                  <a:pt x="1267099" y="604074"/>
                  <a:pt x="1269862" y="609600"/>
                </a:cubicBezTo>
                <a:cubicBezTo>
                  <a:pt x="1274957" y="619790"/>
                  <a:pt x="1281914" y="628949"/>
                  <a:pt x="1287447" y="638908"/>
                </a:cubicBezTo>
                <a:cubicBezTo>
                  <a:pt x="1291690" y="646546"/>
                  <a:pt x="1294091" y="655244"/>
                  <a:pt x="1299170" y="662354"/>
                </a:cubicBezTo>
                <a:cubicBezTo>
                  <a:pt x="1303988" y="669099"/>
                  <a:pt x="1310893" y="674077"/>
                  <a:pt x="1316755" y="679938"/>
                </a:cubicBezTo>
                <a:cubicBezTo>
                  <a:pt x="1352175" y="750781"/>
                  <a:pt x="1307066" y="662984"/>
                  <a:pt x="1340201" y="720969"/>
                </a:cubicBezTo>
                <a:cubicBezTo>
                  <a:pt x="1344536" y="728556"/>
                  <a:pt x="1348482" y="736384"/>
                  <a:pt x="1351924" y="744415"/>
                </a:cubicBezTo>
                <a:cubicBezTo>
                  <a:pt x="1354358" y="750094"/>
                  <a:pt x="1355022" y="756474"/>
                  <a:pt x="1357785" y="762000"/>
                </a:cubicBezTo>
                <a:cubicBezTo>
                  <a:pt x="1360935" y="768301"/>
                  <a:pt x="1366357" y="773284"/>
                  <a:pt x="1369508" y="779585"/>
                </a:cubicBezTo>
                <a:cubicBezTo>
                  <a:pt x="1374214" y="788996"/>
                  <a:pt x="1377324" y="799123"/>
                  <a:pt x="1381232" y="808892"/>
                </a:cubicBezTo>
                <a:cubicBezTo>
                  <a:pt x="1388840" y="862156"/>
                  <a:pt x="1382724" y="836816"/>
                  <a:pt x="1398816" y="885092"/>
                </a:cubicBezTo>
                <a:cubicBezTo>
                  <a:pt x="1406333" y="907642"/>
                  <a:pt x="1406631" y="931985"/>
                  <a:pt x="1410539" y="955431"/>
                </a:cubicBezTo>
                <a:cubicBezTo>
                  <a:pt x="1411555" y="961525"/>
                  <a:pt x="1414447" y="967154"/>
                  <a:pt x="1416401" y="973015"/>
                </a:cubicBezTo>
                <a:cubicBezTo>
                  <a:pt x="1414447" y="1023815"/>
                  <a:pt x="1415284" y="1074799"/>
                  <a:pt x="1410539" y="1125415"/>
                </a:cubicBezTo>
                <a:cubicBezTo>
                  <a:pt x="1394908" y="1189892"/>
                  <a:pt x="1424802" y="1206056"/>
                  <a:pt x="1404287" y="1249041"/>
                </a:cubicBezTo>
                <a:cubicBezTo>
                  <a:pt x="1368088" y="1335780"/>
                  <a:pt x="1318351" y="1373023"/>
                  <a:pt x="1287447" y="1383323"/>
                </a:cubicBezTo>
                <a:cubicBezTo>
                  <a:pt x="1281585" y="1387231"/>
                  <a:pt x="1276300" y="1392185"/>
                  <a:pt x="1269862" y="1395046"/>
                </a:cubicBezTo>
                <a:cubicBezTo>
                  <a:pt x="1258570" y="1400065"/>
                  <a:pt x="1246416" y="1402861"/>
                  <a:pt x="1234693" y="1406769"/>
                </a:cubicBezTo>
                <a:lnTo>
                  <a:pt x="1217108" y="1412631"/>
                </a:lnTo>
                <a:cubicBezTo>
                  <a:pt x="1204002" y="1417000"/>
                  <a:pt x="1189733" y="1416391"/>
                  <a:pt x="1176078" y="1418492"/>
                </a:cubicBezTo>
                <a:cubicBezTo>
                  <a:pt x="1164331" y="1420299"/>
                  <a:pt x="1152631" y="1422400"/>
                  <a:pt x="1140908" y="1424354"/>
                </a:cubicBezTo>
                <a:cubicBezTo>
                  <a:pt x="1060800" y="1422400"/>
                  <a:pt x="980634" y="1422131"/>
                  <a:pt x="900585" y="1418492"/>
                </a:cubicBezTo>
                <a:cubicBezTo>
                  <a:pt x="894413" y="1418211"/>
                  <a:pt x="889137" y="1413353"/>
                  <a:pt x="883001" y="1412631"/>
                </a:cubicBezTo>
                <a:cubicBezTo>
                  <a:pt x="855765" y="1409427"/>
                  <a:pt x="828333" y="1408043"/>
                  <a:pt x="800939" y="1406769"/>
                </a:cubicBezTo>
                <a:cubicBezTo>
                  <a:pt x="744305" y="1404135"/>
                  <a:pt x="687616" y="1402862"/>
                  <a:pt x="630955" y="1400908"/>
                </a:cubicBezTo>
                <a:cubicBezTo>
                  <a:pt x="611416" y="1398954"/>
                  <a:pt x="591639" y="1398665"/>
                  <a:pt x="572339" y="1395046"/>
                </a:cubicBezTo>
                <a:cubicBezTo>
                  <a:pt x="560194" y="1392769"/>
                  <a:pt x="488535" y="1404816"/>
                  <a:pt x="476812" y="1400908"/>
                </a:cubicBezTo>
                <a:cubicBezTo>
                  <a:pt x="407327" y="1397000"/>
                  <a:pt x="223811" y="1383323"/>
                  <a:pt x="155426" y="1371600"/>
                </a:cubicBezTo>
                <a:cubicBezTo>
                  <a:pt x="148743" y="1369372"/>
                  <a:pt x="89719" y="1302743"/>
                  <a:pt x="83418" y="1299592"/>
                </a:cubicBezTo>
                <a:cubicBezTo>
                  <a:pt x="65957" y="1279077"/>
                  <a:pt x="66293" y="1262185"/>
                  <a:pt x="50662" y="1248508"/>
                </a:cubicBezTo>
                <a:cubicBezTo>
                  <a:pt x="45355" y="1242140"/>
                  <a:pt x="38939" y="1236785"/>
                  <a:pt x="33078" y="1230923"/>
                </a:cubicBezTo>
                <a:cubicBezTo>
                  <a:pt x="19021" y="1188754"/>
                  <a:pt x="36078" y="1241421"/>
                  <a:pt x="21355" y="1189892"/>
                </a:cubicBezTo>
                <a:cubicBezTo>
                  <a:pt x="9337" y="1147830"/>
                  <a:pt x="21550" y="1202596"/>
                  <a:pt x="9632" y="1143000"/>
                </a:cubicBezTo>
                <a:cubicBezTo>
                  <a:pt x="1056" y="1048675"/>
                  <a:pt x="0" y="1068927"/>
                  <a:pt x="9632" y="943708"/>
                </a:cubicBezTo>
                <a:cubicBezTo>
                  <a:pt x="10106" y="937548"/>
                  <a:pt x="13539" y="931985"/>
                  <a:pt x="15493" y="926123"/>
                </a:cubicBezTo>
                <a:cubicBezTo>
                  <a:pt x="17447" y="908538"/>
                  <a:pt x="18446" y="890821"/>
                  <a:pt x="21355" y="873369"/>
                </a:cubicBezTo>
                <a:cubicBezTo>
                  <a:pt x="22371" y="867275"/>
                  <a:pt x="25876" y="861816"/>
                  <a:pt x="27216" y="855785"/>
                </a:cubicBezTo>
                <a:cubicBezTo>
                  <a:pt x="29794" y="844183"/>
                  <a:pt x="30500" y="832217"/>
                  <a:pt x="33078" y="820615"/>
                </a:cubicBezTo>
                <a:cubicBezTo>
                  <a:pt x="37308" y="801580"/>
                  <a:pt x="42390" y="798885"/>
                  <a:pt x="50662" y="779585"/>
                </a:cubicBezTo>
                <a:cubicBezTo>
                  <a:pt x="64837" y="746511"/>
                  <a:pt x="47509" y="778225"/>
                  <a:pt x="62385" y="738554"/>
                </a:cubicBezTo>
                <a:cubicBezTo>
                  <a:pt x="65453" y="730373"/>
                  <a:pt x="70666" y="723139"/>
                  <a:pt x="74108" y="715108"/>
                </a:cubicBezTo>
                <a:cubicBezTo>
                  <a:pt x="80131" y="701055"/>
                  <a:pt x="81583" y="688948"/>
                  <a:pt x="85832" y="674077"/>
                </a:cubicBezTo>
                <a:cubicBezTo>
                  <a:pt x="87529" y="668136"/>
                  <a:pt x="90194" y="662486"/>
                  <a:pt x="91693" y="656492"/>
                </a:cubicBezTo>
                <a:cubicBezTo>
                  <a:pt x="94109" y="646827"/>
                  <a:pt x="95139" y="636850"/>
                  <a:pt x="97555" y="627185"/>
                </a:cubicBezTo>
                <a:cubicBezTo>
                  <a:pt x="99054" y="621191"/>
                  <a:pt x="101719" y="615541"/>
                  <a:pt x="103416" y="609600"/>
                </a:cubicBezTo>
                <a:cubicBezTo>
                  <a:pt x="105629" y="601854"/>
                  <a:pt x="100618" y="554833"/>
                  <a:pt x="102366" y="546969"/>
                </a:cubicBezTo>
                <a:cubicBezTo>
                  <a:pt x="104527" y="537243"/>
                  <a:pt x="80797" y="445108"/>
                  <a:pt x="83418" y="435496"/>
                </a:cubicBezTo>
                <a:cubicBezTo>
                  <a:pt x="79108" y="386384"/>
                  <a:pt x="88302" y="340326"/>
                  <a:pt x="83418" y="291480"/>
                </a:cubicBezTo>
                <a:cubicBezTo>
                  <a:pt x="78600" y="284735"/>
                  <a:pt x="91693" y="269631"/>
                  <a:pt x="85832" y="263769"/>
                </a:cubicBezTo>
                <a:lnTo>
                  <a:pt x="79970" y="246185"/>
                </a:lnTo>
                <a:close/>
              </a:path>
            </a:pathLst>
          </a:custGeom>
          <a:solidFill>
            <a:srgbClr val="FF66FF"/>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a:solidFill>
                <a:srgbClr val="000099"/>
              </a:solidFill>
              <a:ea typeface="黑体" pitchFamily="2" charset="-122"/>
            </a:endParaRPr>
          </a:p>
        </p:txBody>
      </p:sp>
      <p:sp>
        <p:nvSpPr>
          <p:cNvPr id="9" name="Line 42"/>
          <p:cNvSpPr>
            <a:spLocks noChangeShapeType="1"/>
          </p:cNvSpPr>
          <p:nvPr/>
        </p:nvSpPr>
        <p:spPr bwMode="auto">
          <a:xfrm>
            <a:off x="5234697" y="2596871"/>
            <a:ext cx="0" cy="393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黑体" pitchFamily="2" charset="-122"/>
            </a:endParaRPr>
          </a:p>
        </p:txBody>
      </p:sp>
      <p:sp>
        <p:nvSpPr>
          <p:cNvPr id="10" name="Line 13"/>
          <p:cNvSpPr>
            <a:spLocks noChangeShapeType="1"/>
          </p:cNvSpPr>
          <p:nvPr/>
        </p:nvSpPr>
        <p:spPr bwMode="auto">
          <a:xfrm flipV="1">
            <a:off x="3372835" y="2596871"/>
            <a:ext cx="23527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黑体" pitchFamily="2" charset="-122"/>
            </a:endParaRPr>
          </a:p>
        </p:txBody>
      </p:sp>
      <p:sp>
        <p:nvSpPr>
          <p:cNvPr id="11" name="Line 6"/>
          <p:cNvSpPr>
            <a:spLocks noChangeShapeType="1"/>
          </p:cNvSpPr>
          <p:nvPr/>
        </p:nvSpPr>
        <p:spPr bwMode="auto">
          <a:xfrm>
            <a:off x="1115244" y="3581960"/>
            <a:ext cx="28457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黑体" pitchFamily="2" charset="-122"/>
            </a:endParaRPr>
          </a:p>
        </p:txBody>
      </p:sp>
      <p:sp>
        <p:nvSpPr>
          <p:cNvPr id="12" name="Line 8"/>
          <p:cNvSpPr>
            <a:spLocks noChangeShapeType="1"/>
          </p:cNvSpPr>
          <p:nvPr/>
        </p:nvSpPr>
        <p:spPr bwMode="auto">
          <a:xfrm>
            <a:off x="4255111" y="3581960"/>
            <a:ext cx="43162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黑体" pitchFamily="2" charset="-122"/>
            </a:endParaRPr>
          </a:p>
        </p:txBody>
      </p:sp>
      <p:sp>
        <p:nvSpPr>
          <p:cNvPr id="13" name="Line 15"/>
          <p:cNvSpPr>
            <a:spLocks noChangeShapeType="1"/>
          </p:cNvSpPr>
          <p:nvPr/>
        </p:nvSpPr>
        <p:spPr bwMode="auto">
          <a:xfrm>
            <a:off x="1900210" y="3581960"/>
            <a:ext cx="0" cy="4936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黑体" pitchFamily="2" charset="-122"/>
            </a:endParaRPr>
          </a:p>
        </p:txBody>
      </p:sp>
      <p:sp>
        <p:nvSpPr>
          <p:cNvPr id="14" name="Line 16"/>
          <p:cNvSpPr>
            <a:spLocks noChangeShapeType="1"/>
          </p:cNvSpPr>
          <p:nvPr/>
        </p:nvSpPr>
        <p:spPr bwMode="auto">
          <a:xfrm>
            <a:off x="3273362" y="3581960"/>
            <a:ext cx="0" cy="4936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黑体" pitchFamily="2" charset="-122"/>
            </a:endParaRPr>
          </a:p>
        </p:txBody>
      </p:sp>
      <p:sp>
        <p:nvSpPr>
          <p:cNvPr id="15" name="Line 17"/>
          <p:cNvSpPr>
            <a:spLocks noChangeShapeType="1"/>
          </p:cNvSpPr>
          <p:nvPr/>
        </p:nvSpPr>
        <p:spPr bwMode="auto">
          <a:xfrm>
            <a:off x="5117925" y="3581960"/>
            <a:ext cx="0" cy="4936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黑体" pitchFamily="2" charset="-122"/>
            </a:endParaRPr>
          </a:p>
        </p:txBody>
      </p:sp>
      <p:sp>
        <p:nvSpPr>
          <p:cNvPr id="16" name="Line 18"/>
          <p:cNvSpPr>
            <a:spLocks noChangeShapeType="1"/>
          </p:cNvSpPr>
          <p:nvPr/>
        </p:nvSpPr>
        <p:spPr bwMode="auto">
          <a:xfrm>
            <a:off x="6097513" y="3581960"/>
            <a:ext cx="0" cy="4936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黑体" pitchFamily="2" charset="-122"/>
            </a:endParaRPr>
          </a:p>
        </p:txBody>
      </p:sp>
      <p:sp>
        <p:nvSpPr>
          <p:cNvPr id="17" name="Line 19"/>
          <p:cNvSpPr>
            <a:spLocks noChangeShapeType="1"/>
          </p:cNvSpPr>
          <p:nvPr/>
        </p:nvSpPr>
        <p:spPr bwMode="auto">
          <a:xfrm>
            <a:off x="7079262" y="3581960"/>
            <a:ext cx="0" cy="4936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黑体" pitchFamily="2" charset="-122"/>
            </a:endParaRPr>
          </a:p>
        </p:txBody>
      </p:sp>
      <p:sp>
        <p:nvSpPr>
          <p:cNvPr id="18" name="Line 20"/>
          <p:cNvSpPr>
            <a:spLocks noChangeShapeType="1"/>
          </p:cNvSpPr>
          <p:nvPr/>
        </p:nvSpPr>
        <p:spPr bwMode="auto">
          <a:xfrm>
            <a:off x="8061011" y="3581960"/>
            <a:ext cx="0" cy="4936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黑体" pitchFamily="2" charset="-122"/>
            </a:endParaRPr>
          </a:p>
        </p:txBody>
      </p:sp>
      <p:sp>
        <p:nvSpPr>
          <p:cNvPr id="19" name="Line 23"/>
          <p:cNvSpPr>
            <a:spLocks noChangeShapeType="1"/>
          </p:cNvSpPr>
          <p:nvPr/>
        </p:nvSpPr>
        <p:spPr bwMode="auto">
          <a:xfrm>
            <a:off x="4155639" y="2596871"/>
            <a:ext cx="0" cy="8872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黑体" pitchFamily="2" charset="-122"/>
            </a:endParaRPr>
          </a:p>
        </p:txBody>
      </p:sp>
      <p:pic>
        <p:nvPicPr>
          <p:cNvPr id="20"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6118" y="3877704"/>
            <a:ext cx="607647" cy="5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9807" y="3877704"/>
            <a:ext cx="607647" cy="5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5170" y="3877704"/>
            <a:ext cx="607646" cy="5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3421" y="3877704"/>
            <a:ext cx="607646" cy="5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3833" y="3877704"/>
            <a:ext cx="607647" cy="5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6919" y="3877704"/>
            <a:ext cx="607646" cy="5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Line 21"/>
          <p:cNvSpPr>
            <a:spLocks noChangeShapeType="1"/>
          </p:cNvSpPr>
          <p:nvPr/>
        </p:nvSpPr>
        <p:spPr bwMode="auto">
          <a:xfrm>
            <a:off x="8061011" y="407559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黑体" pitchFamily="2" charset="-122"/>
            </a:endParaRPr>
          </a:p>
        </p:txBody>
      </p:sp>
      <p:pic>
        <p:nvPicPr>
          <p:cNvPr id="27"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61547" y="3386247"/>
            <a:ext cx="605484" cy="358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8"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0605" y="2790409"/>
            <a:ext cx="607647" cy="5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27"/>
          <p:cNvSpPr txBox="1">
            <a:spLocks noChangeArrowheads="1"/>
          </p:cNvSpPr>
          <p:nvPr/>
        </p:nvSpPr>
        <p:spPr bwMode="auto">
          <a:xfrm>
            <a:off x="5922354" y="2596871"/>
            <a:ext cx="1217000"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rgbClr val="000099"/>
                </a:solidFill>
                <a:latin typeface="+mn-lt"/>
                <a:ea typeface="黑体" pitchFamily="2" charset="-122"/>
              </a:rPr>
              <a:t>多播组</a:t>
            </a:r>
            <a:r>
              <a:rPr lang="en-US" altLang="zh-CN" sz="2000" b="1">
                <a:solidFill>
                  <a:srgbClr val="000099"/>
                </a:solidFill>
                <a:latin typeface="+mn-lt"/>
                <a:ea typeface="黑体" pitchFamily="2" charset="-122"/>
              </a:rPr>
              <a:t>①</a:t>
            </a:r>
          </a:p>
        </p:txBody>
      </p:sp>
      <p:sp>
        <p:nvSpPr>
          <p:cNvPr id="30" name="Text Box 32"/>
          <p:cNvSpPr txBox="1">
            <a:spLocks noChangeArrowheads="1"/>
          </p:cNvSpPr>
          <p:nvPr/>
        </p:nvSpPr>
        <p:spPr bwMode="auto">
          <a:xfrm>
            <a:off x="4687600" y="2722998"/>
            <a:ext cx="370613"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a:solidFill>
                  <a:srgbClr val="000099"/>
                </a:solidFill>
                <a:latin typeface="+mn-lt"/>
                <a:ea typeface="黑体" pitchFamily="2" charset="-122"/>
              </a:rPr>
              <a:t>A</a:t>
            </a:r>
          </a:p>
        </p:txBody>
      </p:sp>
      <p:sp>
        <p:nvSpPr>
          <p:cNvPr id="31" name="Text Box 33"/>
          <p:cNvSpPr txBox="1">
            <a:spLocks noChangeArrowheads="1"/>
          </p:cNvSpPr>
          <p:nvPr/>
        </p:nvSpPr>
        <p:spPr bwMode="auto">
          <a:xfrm>
            <a:off x="4529741" y="3795069"/>
            <a:ext cx="370613"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a:solidFill>
                  <a:srgbClr val="000099"/>
                </a:solidFill>
                <a:latin typeface="+mn-lt"/>
                <a:ea typeface="黑体" pitchFamily="2" charset="-122"/>
              </a:rPr>
              <a:t>B</a:t>
            </a:r>
          </a:p>
        </p:txBody>
      </p:sp>
      <p:sp>
        <p:nvSpPr>
          <p:cNvPr id="32" name="Text Box 34"/>
          <p:cNvSpPr txBox="1">
            <a:spLocks noChangeArrowheads="1"/>
          </p:cNvSpPr>
          <p:nvPr/>
        </p:nvSpPr>
        <p:spPr bwMode="auto">
          <a:xfrm>
            <a:off x="5565552" y="3797245"/>
            <a:ext cx="370613"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a:solidFill>
                  <a:srgbClr val="000099"/>
                </a:solidFill>
                <a:latin typeface="+mn-lt"/>
                <a:ea typeface="黑体" pitchFamily="2" charset="-122"/>
              </a:rPr>
              <a:t>C</a:t>
            </a:r>
          </a:p>
        </p:txBody>
      </p:sp>
      <p:sp>
        <p:nvSpPr>
          <p:cNvPr id="33" name="Text Box 35"/>
          <p:cNvSpPr txBox="1">
            <a:spLocks noChangeArrowheads="1"/>
          </p:cNvSpPr>
          <p:nvPr/>
        </p:nvSpPr>
        <p:spPr bwMode="auto">
          <a:xfrm>
            <a:off x="6532163" y="3797245"/>
            <a:ext cx="370613"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a:solidFill>
                  <a:srgbClr val="000099"/>
                </a:solidFill>
                <a:latin typeface="+mn-lt"/>
                <a:ea typeface="黑体" pitchFamily="2" charset="-122"/>
              </a:rPr>
              <a:t>D</a:t>
            </a:r>
          </a:p>
        </p:txBody>
      </p:sp>
      <p:sp>
        <p:nvSpPr>
          <p:cNvPr id="34" name="Text Box 36"/>
          <p:cNvSpPr txBox="1">
            <a:spLocks noChangeArrowheads="1"/>
          </p:cNvSpPr>
          <p:nvPr/>
        </p:nvSpPr>
        <p:spPr bwMode="auto">
          <a:xfrm>
            <a:off x="7542025" y="3797245"/>
            <a:ext cx="356188"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a:solidFill>
                  <a:srgbClr val="000099"/>
                </a:solidFill>
                <a:latin typeface="+mn-lt"/>
                <a:ea typeface="黑体" pitchFamily="2" charset="-122"/>
              </a:rPr>
              <a:t>E</a:t>
            </a:r>
          </a:p>
        </p:txBody>
      </p:sp>
      <p:sp>
        <p:nvSpPr>
          <p:cNvPr id="35" name="Text Box 37"/>
          <p:cNvSpPr txBox="1">
            <a:spLocks noChangeArrowheads="1"/>
          </p:cNvSpPr>
          <p:nvPr/>
        </p:nvSpPr>
        <p:spPr bwMode="auto">
          <a:xfrm>
            <a:off x="1312026" y="3795069"/>
            <a:ext cx="383438"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a:solidFill>
                  <a:srgbClr val="000099"/>
                </a:solidFill>
                <a:latin typeface="+mn-lt"/>
                <a:ea typeface="黑体" pitchFamily="2" charset="-122"/>
              </a:rPr>
              <a:t>G</a:t>
            </a:r>
          </a:p>
        </p:txBody>
      </p:sp>
      <p:sp>
        <p:nvSpPr>
          <p:cNvPr id="36" name="Text Box 38"/>
          <p:cNvSpPr txBox="1">
            <a:spLocks noChangeArrowheads="1"/>
          </p:cNvSpPr>
          <p:nvPr/>
        </p:nvSpPr>
        <p:spPr bwMode="auto">
          <a:xfrm>
            <a:off x="2685178" y="3795069"/>
            <a:ext cx="341760"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a:solidFill>
                  <a:srgbClr val="000099"/>
                </a:solidFill>
                <a:latin typeface="+mn-lt"/>
                <a:ea typeface="黑体" pitchFamily="2" charset="-122"/>
              </a:rPr>
              <a:t>F</a:t>
            </a:r>
          </a:p>
        </p:txBody>
      </p:sp>
      <p:sp>
        <p:nvSpPr>
          <p:cNvPr id="37" name="Text Box 39"/>
          <p:cNvSpPr txBox="1">
            <a:spLocks noChangeArrowheads="1"/>
          </p:cNvSpPr>
          <p:nvPr/>
        </p:nvSpPr>
        <p:spPr bwMode="auto">
          <a:xfrm>
            <a:off x="3470144" y="2103239"/>
            <a:ext cx="5212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solidFill>
                  <a:srgbClr val="000099"/>
                </a:solidFill>
                <a:latin typeface="+mn-lt"/>
                <a:ea typeface="黑体" pitchFamily="2" charset="-122"/>
              </a:rPr>
              <a:t>N</a:t>
            </a:r>
            <a:r>
              <a:rPr lang="en-US" altLang="zh-CN" sz="2400" b="1" baseline="-25000" dirty="0">
                <a:solidFill>
                  <a:srgbClr val="000099"/>
                </a:solidFill>
                <a:latin typeface="+mn-lt"/>
                <a:ea typeface="黑体" pitchFamily="2" charset="-122"/>
              </a:rPr>
              <a:t>1</a:t>
            </a:r>
          </a:p>
        </p:txBody>
      </p:sp>
      <p:sp>
        <p:nvSpPr>
          <p:cNvPr id="38" name="Text Box 41"/>
          <p:cNvSpPr txBox="1">
            <a:spLocks noChangeArrowheads="1"/>
          </p:cNvSpPr>
          <p:nvPr/>
        </p:nvSpPr>
        <p:spPr bwMode="auto">
          <a:xfrm>
            <a:off x="1312026" y="3090502"/>
            <a:ext cx="5212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solidFill>
                  <a:srgbClr val="000099"/>
                </a:solidFill>
                <a:latin typeface="+mn-lt"/>
                <a:ea typeface="黑体" pitchFamily="2" charset="-122"/>
              </a:rPr>
              <a:t>N</a:t>
            </a:r>
            <a:r>
              <a:rPr lang="en-US" altLang="zh-CN" sz="2400" b="1" baseline="-25000" dirty="0">
                <a:solidFill>
                  <a:srgbClr val="000099"/>
                </a:solidFill>
                <a:latin typeface="+mn-lt"/>
                <a:ea typeface="黑体" pitchFamily="2" charset="-122"/>
              </a:rPr>
              <a:t>3</a:t>
            </a:r>
          </a:p>
        </p:txBody>
      </p:sp>
      <p:sp>
        <p:nvSpPr>
          <p:cNvPr id="39" name="Text Box 43"/>
          <p:cNvSpPr txBox="1">
            <a:spLocks noChangeArrowheads="1"/>
          </p:cNvSpPr>
          <p:nvPr/>
        </p:nvSpPr>
        <p:spPr bwMode="auto">
          <a:xfrm>
            <a:off x="3567454" y="3090502"/>
            <a:ext cx="370613"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a:solidFill>
                  <a:srgbClr val="000099"/>
                </a:solidFill>
                <a:latin typeface="+mn-lt"/>
                <a:ea typeface="黑体" pitchFamily="2" charset="-122"/>
              </a:rPr>
              <a:t>R</a:t>
            </a:r>
            <a:endParaRPr lang="en-US" altLang="zh-CN" sz="2000" b="1" baseline="-25000">
              <a:solidFill>
                <a:srgbClr val="000099"/>
              </a:solidFill>
              <a:latin typeface="+mn-lt"/>
              <a:ea typeface="黑体" pitchFamily="2" charset="-122"/>
            </a:endParaRPr>
          </a:p>
        </p:txBody>
      </p:sp>
      <p:sp>
        <p:nvSpPr>
          <p:cNvPr id="40" name="Text Box 27"/>
          <p:cNvSpPr txBox="1">
            <a:spLocks noChangeArrowheads="1"/>
          </p:cNvSpPr>
          <p:nvPr/>
        </p:nvSpPr>
        <p:spPr bwMode="auto">
          <a:xfrm>
            <a:off x="6510539" y="4471367"/>
            <a:ext cx="13688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rgbClr val="000099"/>
                </a:solidFill>
                <a:latin typeface="+mn-lt"/>
                <a:ea typeface="黑体" pitchFamily="2" charset="-122"/>
              </a:rPr>
              <a:t>多播组</a:t>
            </a:r>
            <a:r>
              <a:rPr lang="en-US" altLang="zh-CN" sz="2000" b="1">
                <a:solidFill>
                  <a:srgbClr val="000099"/>
                </a:solidFill>
                <a:latin typeface="+mn-lt"/>
                <a:ea typeface="黑体" pitchFamily="2" charset="-122"/>
              </a:rPr>
              <a:t>②</a:t>
            </a:r>
          </a:p>
          <a:p>
            <a:pPr eaLnBrk="1" hangingPunct="1"/>
            <a:endParaRPr lang="en-US" altLang="zh-CN" sz="2000" b="1">
              <a:solidFill>
                <a:srgbClr val="000099"/>
              </a:solidFill>
              <a:latin typeface="+mn-lt"/>
              <a:ea typeface="黑体" pitchFamily="2" charset="-122"/>
            </a:endParaRPr>
          </a:p>
        </p:txBody>
      </p:sp>
      <p:cxnSp>
        <p:nvCxnSpPr>
          <p:cNvPr id="41" name="直接箭头连接符 40"/>
          <p:cNvCxnSpPr/>
          <p:nvPr/>
        </p:nvCxnSpPr>
        <p:spPr>
          <a:xfrm flipH="1">
            <a:off x="5725573" y="2990471"/>
            <a:ext cx="687657" cy="395775"/>
          </a:xfrm>
          <a:prstGeom prst="straightConnector1">
            <a:avLst/>
          </a:prstGeom>
          <a:ln>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1010688" name="矩形 1010687"/>
          <p:cNvSpPr/>
          <p:nvPr/>
        </p:nvSpPr>
        <p:spPr>
          <a:xfrm>
            <a:off x="992560" y="1268760"/>
            <a:ext cx="8424936" cy="523220"/>
          </a:xfrm>
          <a:prstGeom prst="rect">
            <a:avLst/>
          </a:prstGeom>
          <a:solidFill>
            <a:srgbClr val="FFFF66"/>
          </a:solidFill>
          <a:ln>
            <a:solidFill>
              <a:srgbClr val="000099"/>
            </a:solidFill>
          </a:ln>
        </p:spPr>
        <p:txBody>
          <a:bodyPr wrap="square">
            <a:spAutoFit/>
          </a:bodyPr>
          <a:lstStyle/>
          <a:p>
            <a:pPr algn="ctr"/>
            <a:r>
              <a:rPr lang="zh-CN" altLang="en-US" sz="2800" b="1" dirty="0">
                <a:solidFill>
                  <a:srgbClr val="000099"/>
                </a:solidFill>
                <a:latin typeface="+mn-lt"/>
                <a:ea typeface="黑体" pitchFamily="2" charset="-122"/>
              </a:rPr>
              <a:t>多播路由选择协议比单播路由选择协议复杂得多。</a:t>
            </a:r>
            <a:endParaRPr lang="en-US" altLang="zh-CN"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703050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lstStyle/>
          <a:p>
            <a:pPr algn="ctr"/>
            <a:r>
              <a:rPr lang="zh-CN" altLang="en-US" dirty="0"/>
              <a:t>多播路由选择协议更为复杂</a:t>
            </a:r>
          </a:p>
        </p:txBody>
      </p:sp>
      <p:sp>
        <p:nvSpPr>
          <p:cNvPr id="1010691" name="Rectangle 3"/>
          <p:cNvSpPr>
            <a:spLocks noGrp="1" noChangeArrowheads="1"/>
          </p:cNvSpPr>
          <p:nvPr>
            <p:ph type="body"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多播转发必须</a:t>
            </a:r>
            <a:r>
              <a:rPr lang="zh-CN" altLang="en-US" dirty="0">
                <a:solidFill>
                  <a:srgbClr val="FF0000"/>
                </a:solidFill>
              </a:rPr>
              <a:t>动态地适应多播组成员的变化</a:t>
            </a:r>
            <a:r>
              <a:rPr lang="zh-CN" altLang="en-US" dirty="0"/>
              <a:t>（这时网络拓扑并未发生变化）。请注意，单播路由选择通常是在网络拓扑发生变化时才需要更新路由。</a:t>
            </a:r>
          </a:p>
          <a:p>
            <a:r>
              <a:rPr lang="zh-CN" altLang="en-US" dirty="0"/>
              <a:t>多播路由器在转发多播数据报时，不能仅仅根据多播数据报中的</a:t>
            </a:r>
            <a:r>
              <a:rPr lang="zh-CN" altLang="en-US" dirty="0">
                <a:solidFill>
                  <a:srgbClr val="FF0000"/>
                </a:solidFill>
              </a:rPr>
              <a:t>目的地址，</a:t>
            </a:r>
            <a:r>
              <a:rPr lang="zh-CN" altLang="en-US" dirty="0"/>
              <a:t>而是还要考虑这个多播数据报</a:t>
            </a:r>
            <a:r>
              <a:rPr lang="zh-CN" altLang="en-US" dirty="0">
                <a:solidFill>
                  <a:srgbClr val="FF0000"/>
                </a:solidFill>
              </a:rPr>
              <a:t>从什么地方来和要到什么地方去。</a:t>
            </a:r>
            <a:r>
              <a:rPr lang="zh-CN" altLang="en-US" dirty="0"/>
              <a:t> </a:t>
            </a:r>
          </a:p>
          <a:p>
            <a:r>
              <a:rPr lang="zh-CN" altLang="en-US" dirty="0"/>
              <a:t>多播数据报</a:t>
            </a:r>
            <a:r>
              <a:rPr lang="zh-CN" altLang="en-US" dirty="0">
                <a:solidFill>
                  <a:srgbClr val="FF0000"/>
                </a:solidFill>
              </a:rPr>
              <a:t>可以由没有加入多播组的主机发出，</a:t>
            </a:r>
            <a:r>
              <a:rPr lang="zh-CN" altLang="en-US" dirty="0"/>
              <a:t>也可以通过没有组成员接入的网络。 </a:t>
            </a:r>
          </a:p>
        </p:txBody>
      </p:sp>
    </p:spTree>
    <p:extLst>
      <p:ext uri="{BB962C8B-B14F-4D97-AF65-F5344CB8AC3E}">
        <p14:creationId xmlns:p14="http://schemas.microsoft.com/office/powerpoint/2010/main" val="3084425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lstStyle/>
          <a:p>
            <a:r>
              <a:rPr lang="en-US" altLang="zh-CN" dirty="0"/>
              <a:t>2.  </a:t>
            </a:r>
            <a:r>
              <a:rPr lang="zh-CN" altLang="en-US" dirty="0"/>
              <a:t>网际组管理协议 </a:t>
            </a:r>
            <a:r>
              <a:rPr lang="en-US" altLang="zh-CN" dirty="0"/>
              <a:t>IGMP </a:t>
            </a:r>
          </a:p>
        </p:txBody>
      </p:sp>
      <p:sp>
        <p:nvSpPr>
          <p:cNvPr id="1011715" name="Rectangle 3"/>
          <p:cNvSpPr>
            <a:spLocks noGrp="1" noChangeArrowheads="1"/>
          </p:cNvSpPr>
          <p:nvPr>
            <p:ph idx="1"/>
          </p:nvPr>
        </p:nvSpPr>
        <p:spPr/>
        <p:txBody>
          <a:bodyPr/>
          <a:lstStyle/>
          <a:p>
            <a:r>
              <a:rPr lang="en-US" altLang="zh-CN" dirty="0"/>
              <a:t>1989 </a:t>
            </a:r>
            <a:r>
              <a:rPr lang="zh-CN" altLang="en-US" dirty="0"/>
              <a:t>年公布的 </a:t>
            </a:r>
            <a:r>
              <a:rPr lang="en-US" altLang="zh-CN" dirty="0"/>
              <a:t>RFC 1112</a:t>
            </a:r>
            <a:r>
              <a:rPr lang="zh-CN" altLang="en-US" dirty="0"/>
              <a:t>（</a:t>
            </a:r>
            <a:r>
              <a:rPr lang="en-US" altLang="zh-CN" dirty="0">
                <a:solidFill>
                  <a:srgbClr val="0000FF"/>
                </a:solidFill>
              </a:rPr>
              <a:t>IGMPv1</a:t>
            </a:r>
            <a:r>
              <a:rPr lang="zh-CN" altLang="en-US" dirty="0"/>
              <a:t>）早已成为了互联网的标准协议。</a:t>
            </a:r>
          </a:p>
          <a:p>
            <a:r>
              <a:rPr lang="en-US" altLang="zh-CN" dirty="0"/>
              <a:t>1997 </a:t>
            </a:r>
            <a:r>
              <a:rPr lang="zh-CN" altLang="en-US" dirty="0"/>
              <a:t>年公布的 </a:t>
            </a:r>
            <a:r>
              <a:rPr lang="en-US" altLang="zh-CN" dirty="0"/>
              <a:t>RFC 2236</a:t>
            </a:r>
            <a:r>
              <a:rPr lang="zh-CN" altLang="en-US" dirty="0"/>
              <a:t>（</a:t>
            </a:r>
            <a:r>
              <a:rPr lang="en-US" altLang="zh-CN" dirty="0">
                <a:solidFill>
                  <a:srgbClr val="0000FF"/>
                </a:solidFill>
              </a:rPr>
              <a:t>IGMPv2</a:t>
            </a:r>
            <a:r>
              <a:rPr lang="zh-CN" altLang="en-US" dirty="0">
                <a:solidFill>
                  <a:srgbClr val="0000FF"/>
                </a:solidFill>
              </a:rPr>
              <a:t>，</a:t>
            </a:r>
            <a:r>
              <a:rPr lang="zh-CN" altLang="en-US" dirty="0"/>
              <a:t>建议标准）对 </a:t>
            </a:r>
            <a:r>
              <a:rPr lang="en-US" altLang="zh-CN" dirty="0"/>
              <a:t>IGMPv1 </a:t>
            </a:r>
            <a:r>
              <a:rPr lang="zh-CN" altLang="en-US" dirty="0"/>
              <a:t>进行了更新。</a:t>
            </a:r>
          </a:p>
          <a:p>
            <a:r>
              <a:rPr lang="en-US" altLang="zh-CN" dirty="0"/>
              <a:t>2002 </a:t>
            </a:r>
            <a:r>
              <a:rPr lang="zh-CN" altLang="en-US" dirty="0"/>
              <a:t>年 </a:t>
            </a:r>
            <a:r>
              <a:rPr lang="en-US" altLang="zh-CN" dirty="0"/>
              <a:t>10 </a:t>
            </a:r>
            <a:r>
              <a:rPr lang="zh-CN" altLang="en-US" dirty="0"/>
              <a:t>月公布了 </a:t>
            </a:r>
            <a:r>
              <a:rPr lang="en-US" altLang="zh-CN" dirty="0"/>
              <a:t>RFC 3376</a:t>
            </a:r>
            <a:r>
              <a:rPr lang="zh-CN" altLang="en-US" dirty="0"/>
              <a:t>（</a:t>
            </a:r>
            <a:r>
              <a:rPr lang="en-US" altLang="zh-CN" dirty="0">
                <a:solidFill>
                  <a:srgbClr val="0000FF"/>
                </a:solidFill>
              </a:rPr>
              <a:t>IGMPv3</a:t>
            </a:r>
            <a:r>
              <a:rPr lang="zh-CN" altLang="en-US" dirty="0">
                <a:solidFill>
                  <a:srgbClr val="0000FF"/>
                </a:solidFill>
              </a:rPr>
              <a:t>，</a:t>
            </a:r>
            <a:r>
              <a:rPr lang="zh-CN" altLang="en-US" dirty="0"/>
              <a:t>建议标准），宣布 </a:t>
            </a:r>
            <a:r>
              <a:rPr lang="en-US" altLang="zh-CN" dirty="0"/>
              <a:t>RFC 2236</a:t>
            </a:r>
            <a:r>
              <a:rPr lang="zh-CN" altLang="en-US" dirty="0"/>
              <a:t>（</a:t>
            </a:r>
            <a:r>
              <a:rPr lang="en-US" altLang="zh-CN" dirty="0"/>
              <a:t>IGMPv2</a:t>
            </a:r>
            <a:r>
              <a:rPr lang="zh-CN" altLang="en-US" dirty="0"/>
              <a:t>）是陈旧的。</a:t>
            </a:r>
          </a:p>
        </p:txBody>
      </p:sp>
    </p:spTree>
    <p:extLst>
      <p:ext uri="{BB962C8B-B14F-4D97-AF65-F5344CB8AC3E}">
        <p14:creationId xmlns:p14="http://schemas.microsoft.com/office/powerpoint/2010/main" val="1548934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a:xfrm>
            <a:off x="495300" y="188640"/>
            <a:ext cx="9066212" cy="1512168"/>
          </a:xfrm>
        </p:spPr>
        <p:txBody>
          <a:bodyPr/>
          <a:lstStyle/>
          <a:p>
            <a:pPr algn="ctr"/>
            <a:r>
              <a:rPr lang="en-US" altLang="zh-CN" dirty="0"/>
              <a:t>IGMP </a:t>
            </a:r>
            <a:r>
              <a:rPr lang="zh-CN" altLang="en-US" dirty="0"/>
              <a:t>是整个网际协议 </a:t>
            </a:r>
            <a:r>
              <a:rPr lang="en-US" altLang="zh-CN" dirty="0"/>
              <a:t>IP </a:t>
            </a:r>
            <a:br>
              <a:rPr lang="en-US" altLang="zh-CN" dirty="0"/>
            </a:br>
            <a:r>
              <a:rPr lang="zh-CN" altLang="en-US" dirty="0"/>
              <a:t>的一个组成部分</a:t>
            </a:r>
          </a:p>
        </p:txBody>
      </p:sp>
      <p:sp>
        <p:nvSpPr>
          <p:cNvPr id="1012739" name="Rectangle 3"/>
          <p:cNvSpPr>
            <a:spLocks noGrp="1" noChangeArrowheads="1"/>
          </p:cNvSpPr>
          <p:nvPr>
            <p:ph idx="1"/>
          </p:nvPr>
        </p:nvSpPr>
        <p:spPr>
          <a:xfrm>
            <a:off x="495300" y="1700808"/>
            <a:ext cx="9066212" cy="4430117"/>
          </a:xfrm>
        </p:spPr>
        <p:txBody>
          <a:bodyPr/>
          <a:lstStyle/>
          <a:p>
            <a:r>
              <a:rPr lang="zh-CN" altLang="en-US" dirty="0"/>
              <a:t>和 </a:t>
            </a:r>
            <a:r>
              <a:rPr lang="en-US" altLang="zh-CN" dirty="0"/>
              <a:t>ICMP </a:t>
            </a:r>
            <a:r>
              <a:rPr lang="zh-CN" altLang="en-US" dirty="0"/>
              <a:t>相似，</a:t>
            </a:r>
            <a:r>
              <a:rPr lang="en-US" altLang="zh-CN" dirty="0">
                <a:solidFill>
                  <a:srgbClr val="FF0000"/>
                </a:solidFill>
              </a:rPr>
              <a:t>IGMP </a:t>
            </a:r>
            <a:r>
              <a:rPr lang="zh-CN" altLang="en-US" dirty="0">
                <a:solidFill>
                  <a:srgbClr val="FF0000"/>
                </a:solidFill>
              </a:rPr>
              <a:t>使用 </a:t>
            </a:r>
            <a:r>
              <a:rPr lang="en-US" altLang="zh-CN" dirty="0">
                <a:solidFill>
                  <a:srgbClr val="FF0000"/>
                </a:solidFill>
              </a:rPr>
              <a:t>IP </a:t>
            </a:r>
            <a:r>
              <a:rPr lang="zh-CN" altLang="en-US" dirty="0">
                <a:solidFill>
                  <a:srgbClr val="FF0000"/>
                </a:solidFill>
              </a:rPr>
              <a:t>数据报传递其报文</a:t>
            </a:r>
            <a:r>
              <a:rPr lang="zh-CN" altLang="en-US" dirty="0"/>
              <a:t>（即 </a:t>
            </a:r>
            <a:r>
              <a:rPr lang="en-US" altLang="zh-CN" dirty="0"/>
              <a:t>IGMP </a:t>
            </a:r>
            <a:r>
              <a:rPr lang="zh-CN" altLang="en-US" dirty="0"/>
              <a:t>报文加上 </a:t>
            </a:r>
            <a:r>
              <a:rPr lang="en-US" altLang="zh-CN" dirty="0"/>
              <a:t>IP </a:t>
            </a:r>
            <a:r>
              <a:rPr lang="zh-CN" altLang="en-US" dirty="0"/>
              <a:t>首部构成 </a:t>
            </a:r>
            <a:r>
              <a:rPr lang="en-US" altLang="zh-CN" dirty="0"/>
              <a:t>IP </a:t>
            </a:r>
            <a:r>
              <a:rPr lang="zh-CN" altLang="en-US" dirty="0"/>
              <a:t>数据报），但它也向 </a:t>
            </a:r>
            <a:r>
              <a:rPr lang="en-US" altLang="zh-CN" dirty="0"/>
              <a:t>IP </a:t>
            </a:r>
            <a:r>
              <a:rPr lang="zh-CN" altLang="en-US" dirty="0"/>
              <a:t>提供服务。</a:t>
            </a:r>
          </a:p>
          <a:p>
            <a:r>
              <a:rPr lang="zh-CN" altLang="en-US" dirty="0"/>
              <a:t>因此，我们不把 </a:t>
            </a:r>
            <a:r>
              <a:rPr lang="en-US" altLang="zh-CN" dirty="0"/>
              <a:t>IGMP </a:t>
            </a:r>
            <a:r>
              <a:rPr lang="zh-CN" altLang="en-US" dirty="0"/>
              <a:t>看成是一个单独的协议，而是属于整个网际协议 </a:t>
            </a:r>
            <a:r>
              <a:rPr lang="en-US" altLang="zh-CN" dirty="0"/>
              <a:t>IP </a:t>
            </a:r>
            <a:r>
              <a:rPr lang="zh-CN" altLang="en-US" dirty="0"/>
              <a:t>的一个组成部分。 </a:t>
            </a:r>
          </a:p>
          <a:p>
            <a:endParaRPr lang="en-US" altLang="zh-CN" dirty="0"/>
          </a:p>
        </p:txBody>
      </p:sp>
    </p:spTree>
    <p:extLst>
      <p:ext uri="{BB962C8B-B14F-4D97-AF65-F5344CB8AC3E}">
        <p14:creationId xmlns:p14="http://schemas.microsoft.com/office/powerpoint/2010/main" val="3358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pPr algn="ctr"/>
            <a:r>
              <a:rPr lang="en-US" altLang="zh-CN" dirty="0"/>
              <a:t>IGMP </a:t>
            </a:r>
            <a:r>
              <a:rPr lang="zh-CN" altLang="en-US" dirty="0"/>
              <a:t>工作可分为两个阶段 </a:t>
            </a:r>
          </a:p>
        </p:txBody>
      </p:sp>
      <p:sp>
        <p:nvSpPr>
          <p:cNvPr id="616451" name="Rectangle 3"/>
          <p:cNvSpPr>
            <a:spLocks noGrp="1" noChangeArrowheads="1"/>
          </p:cNvSpPr>
          <p:nvPr>
            <p:ph idx="1"/>
          </p:nvPr>
        </p:nvSpPr>
        <p:spPr/>
        <p:txBody>
          <a:bodyPr/>
          <a:lstStyle/>
          <a:p>
            <a:r>
              <a:rPr lang="zh-CN" altLang="en-US" dirty="0">
                <a:solidFill>
                  <a:srgbClr val="FF0000"/>
                </a:solidFill>
              </a:rPr>
              <a:t>第一阶段：加入多播组。</a:t>
            </a:r>
            <a:endParaRPr lang="en-US" altLang="zh-CN" dirty="0">
              <a:solidFill>
                <a:srgbClr val="FF0000"/>
              </a:solidFill>
            </a:endParaRPr>
          </a:p>
          <a:p>
            <a:pPr lvl="1"/>
            <a:r>
              <a:rPr lang="zh-CN" altLang="en-US" dirty="0"/>
              <a:t>当某个主机加入新的多播组时，该主机应向多播组的多播地址发送</a:t>
            </a:r>
            <a:r>
              <a:rPr lang="en-US" altLang="zh-CN" dirty="0"/>
              <a:t>IGMP </a:t>
            </a:r>
            <a:r>
              <a:rPr lang="zh-CN" altLang="en-US" dirty="0"/>
              <a:t>报文，</a:t>
            </a:r>
            <a:r>
              <a:rPr lang="zh-CN" altLang="en-US" dirty="0">
                <a:solidFill>
                  <a:srgbClr val="FF0000"/>
                </a:solidFill>
              </a:rPr>
              <a:t>声明</a:t>
            </a:r>
            <a:r>
              <a:rPr lang="zh-CN" altLang="en-US" dirty="0"/>
              <a:t>自己要成为该组的成员。</a:t>
            </a:r>
            <a:endParaRPr lang="en-US" altLang="zh-CN" dirty="0"/>
          </a:p>
          <a:p>
            <a:pPr lvl="1"/>
            <a:r>
              <a:rPr lang="zh-CN" altLang="en-US" dirty="0"/>
              <a:t>本地的多播路由器收到 </a:t>
            </a:r>
            <a:r>
              <a:rPr lang="en-US" altLang="zh-CN" dirty="0"/>
              <a:t>IGMP </a:t>
            </a:r>
            <a:r>
              <a:rPr lang="zh-CN" altLang="en-US" dirty="0"/>
              <a:t>报文后，将组成员关系转发给互联网上的其他多播路由器。</a:t>
            </a:r>
          </a:p>
        </p:txBody>
      </p:sp>
    </p:spTree>
    <p:extLst>
      <p:ext uri="{BB962C8B-B14F-4D97-AF65-F5344CB8AC3E}">
        <p14:creationId xmlns:p14="http://schemas.microsoft.com/office/powerpoint/2010/main" val="1697484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4.7  IP </a:t>
            </a:r>
            <a:r>
              <a:rPr lang="zh-CN" altLang="zh-CN" dirty="0"/>
              <a:t>多播</a:t>
            </a:r>
            <a:endParaRPr lang="zh-CN" altLang="en-US" dirty="0"/>
          </a:p>
        </p:txBody>
      </p:sp>
      <p:sp>
        <p:nvSpPr>
          <p:cNvPr id="931843" name="Rectangle 3"/>
          <p:cNvSpPr>
            <a:spLocks noGrp="1" noChangeArrowheads="1"/>
          </p:cNvSpPr>
          <p:nvPr>
            <p:ph idx="1"/>
          </p:nvPr>
        </p:nvSpPr>
        <p:spPr/>
        <p:txBody>
          <a:bodyPr/>
          <a:lstStyle/>
          <a:p>
            <a:r>
              <a:rPr lang="en-US" altLang="zh-CN" dirty="0"/>
              <a:t>4.7.1  IP </a:t>
            </a:r>
            <a:r>
              <a:rPr lang="zh-CN" altLang="zh-CN" dirty="0"/>
              <a:t>多播的基本概念</a:t>
            </a:r>
          </a:p>
          <a:p>
            <a:r>
              <a:rPr lang="en-US" altLang="zh-CN" dirty="0"/>
              <a:t>4.7.2  </a:t>
            </a:r>
            <a:r>
              <a:rPr lang="zh-CN" altLang="zh-CN" dirty="0"/>
              <a:t>在局域网上进行硬件多播</a:t>
            </a:r>
          </a:p>
          <a:p>
            <a:r>
              <a:rPr lang="en-US" altLang="zh-CN" dirty="0"/>
              <a:t>4.7.3  </a:t>
            </a:r>
            <a:r>
              <a:rPr lang="zh-CN" altLang="zh-CN" sz="3100" dirty="0"/>
              <a:t>网际组管理协议</a:t>
            </a:r>
            <a:r>
              <a:rPr lang="en-US" altLang="zh-CN" sz="3100" dirty="0"/>
              <a:t> IGMP </a:t>
            </a:r>
            <a:r>
              <a:rPr lang="zh-CN" altLang="zh-CN" sz="3100" dirty="0"/>
              <a:t>和多播路由选择协议</a:t>
            </a:r>
            <a:endParaRPr lang="zh-CN" altLang="en-US" sz="3100" dirty="0">
              <a:solidFill>
                <a:srgbClr val="0000CC"/>
              </a:solidFill>
            </a:endParaRPr>
          </a:p>
        </p:txBody>
      </p:sp>
    </p:spTree>
    <p:extLst>
      <p:ext uri="{BB962C8B-B14F-4D97-AF65-F5344CB8AC3E}">
        <p14:creationId xmlns:p14="http://schemas.microsoft.com/office/powerpoint/2010/main" val="1469486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pPr algn="ctr"/>
            <a:r>
              <a:rPr lang="en-US" altLang="zh-CN"/>
              <a:t>IGMP </a:t>
            </a:r>
            <a:r>
              <a:rPr lang="zh-CN" altLang="en-US"/>
              <a:t>可分为两个阶段 </a:t>
            </a:r>
          </a:p>
        </p:txBody>
      </p:sp>
      <p:sp>
        <p:nvSpPr>
          <p:cNvPr id="617475" name="Rectangle 3"/>
          <p:cNvSpPr>
            <a:spLocks noGrp="1" noChangeArrowheads="1"/>
          </p:cNvSpPr>
          <p:nvPr>
            <p:ph idx="1"/>
          </p:nvPr>
        </p:nvSpPr>
        <p:spPr/>
        <p:txBody>
          <a:bodyPr/>
          <a:lstStyle/>
          <a:p>
            <a:r>
              <a:rPr lang="zh-CN" altLang="en-US" dirty="0">
                <a:solidFill>
                  <a:srgbClr val="FF0000"/>
                </a:solidFill>
              </a:rPr>
              <a:t>第二阶段：探询组成员变化情况。</a:t>
            </a:r>
            <a:endParaRPr lang="en-US" altLang="zh-CN" dirty="0">
              <a:solidFill>
                <a:srgbClr val="FF0000"/>
              </a:solidFill>
            </a:endParaRPr>
          </a:p>
          <a:p>
            <a:pPr lvl="1"/>
            <a:r>
              <a:rPr lang="zh-CN" altLang="en-US" dirty="0"/>
              <a:t>因为组成员关系是</a:t>
            </a:r>
            <a:r>
              <a:rPr lang="zh-CN" altLang="en-US" dirty="0">
                <a:solidFill>
                  <a:srgbClr val="FF0000"/>
                </a:solidFill>
              </a:rPr>
              <a:t>动态</a:t>
            </a:r>
            <a:r>
              <a:rPr lang="zh-CN" altLang="en-US" dirty="0"/>
              <a:t>的，因此</a:t>
            </a:r>
            <a:r>
              <a:rPr lang="zh-CN" altLang="en-US" dirty="0">
                <a:solidFill>
                  <a:srgbClr val="FF0000"/>
                </a:solidFill>
              </a:rPr>
              <a:t>本地多播路由器</a:t>
            </a:r>
            <a:r>
              <a:rPr lang="zh-CN" altLang="en-US" dirty="0"/>
              <a:t>要</a:t>
            </a:r>
            <a:r>
              <a:rPr lang="zh-CN" altLang="en-US" dirty="0">
                <a:solidFill>
                  <a:srgbClr val="FF0000"/>
                </a:solidFill>
              </a:rPr>
              <a:t>周期性地探询本地局域网上的主机，</a:t>
            </a:r>
            <a:r>
              <a:rPr lang="zh-CN" altLang="en-US" dirty="0"/>
              <a:t>以便知道这些主机是否还继续是组的成员。</a:t>
            </a:r>
          </a:p>
          <a:p>
            <a:pPr lvl="1"/>
            <a:r>
              <a:rPr lang="zh-CN" altLang="en-US" dirty="0">
                <a:solidFill>
                  <a:srgbClr val="0000FF"/>
                </a:solidFill>
              </a:rPr>
              <a:t>只要对某个组有一个主机响应，那么多播路由器就认为这个组是活跃的。</a:t>
            </a:r>
          </a:p>
          <a:p>
            <a:pPr lvl="1"/>
            <a:r>
              <a:rPr lang="zh-CN" altLang="en-US" dirty="0"/>
              <a:t>但一个组在经过几次的探询后仍然没有一个主机响应，则不再将该组的成员关系转发给其他的多播路由器。</a:t>
            </a:r>
          </a:p>
        </p:txBody>
      </p:sp>
    </p:spTree>
    <p:extLst>
      <p:ext uri="{BB962C8B-B14F-4D97-AF65-F5344CB8AC3E}">
        <p14:creationId xmlns:p14="http://schemas.microsoft.com/office/powerpoint/2010/main" val="330150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74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pPr algn="ctr"/>
            <a:r>
              <a:rPr lang="en-US" altLang="zh-CN" dirty="0"/>
              <a:t>IGMP </a:t>
            </a:r>
            <a:r>
              <a:rPr lang="zh-CN" altLang="en-US" dirty="0"/>
              <a:t>采用的一些具体措施 </a:t>
            </a:r>
          </a:p>
        </p:txBody>
      </p:sp>
      <p:sp>
        <p:nvSpPr>
          <p:cNvPr id="618516" name="Rectangle 20"/>
          <p:cNvSpPr>
            <a:spLocks noGrp="1" noChangeArrowheads="1"/>
          </p:cNvSpPr>
          <p:nvPr>
            <p:ph idx="1"/>
          </p:nvPr>
        </p:nvSpPr>
        <p:spPr/>
        <p:txBody>
          <a:bodyPr/>
          <a:lstStyle/>
          <a:p>
            <a:r>
              <a:rPr lang="zh-CN" altLang="en-US" dirty="0">
                <a:solidFill>
                  <a:srgbClr val="FF0000"/>
                </a:solidFill>
              </a:rPr>
              <a:t>在主机和多播路由器之间的所有通信都是使用 </a:t>
            </a:r>
            <a:r>
              <a:rPr lang="en-US" altLang="zh-CN" dirty="0">
                <a:solidFill>
                  <a:srgbClr val="FF0000"/>
                </a:solidFill>
              </a:rPr>
              <a:t>IP </a:t>
            </a:r>
            <a:r>
              <a:rPr lang="zh-CN" altLang="en-US" dirty="0">
                <a:solidFill>
                  <a:srgbClr val="FF0000"/>
                </a:solidFill>
              </a:rPr>
              <a:t>多播。</a:t>
            </a:r>
          </a:p>
          <a:p>
            <a:r>
              <a:rPr lang="zh-CN" altLang="en-US" dirty="0"/>
              <a:t>多播路由器在探询组成员关系时，只需要</a:t>
            </a:r>
            <a:r>
              <a:rPr lang="zh-CN" altLang="en-US" dirty="0">
                <a:solidFill>
                  <a:srgbClr val="FF0000"/>
                </a:solidFill>
              </a:rPr>
              <a:t>对所有的组发送一个请求信息的询问报文，</a:t>
            </a:r>
            <a:r>
              <a:rPr lang="zh-CN" altLang="en-US" dirty="0"/>
              <a:t>而不需要对每一个组发送一个询问报文。默认的询问速率是每 </a:t>
            </a:r>
            <a:r>
              <a:rPr lang="en-US" altLang="zh-CN" dirty="0"/>
              <a:t>125 </a:t>
            </a:r>
            <a:r>
              <a:rPr lang="zh-CN" altLang="en-US" dirty="0"/>
              <a:t>秒发送一次。</a:t>
            </a:r>
          </a:p>
          <a:p>
            <a:r>
              <a:rPr lang="zh-CN" altLang="en-US" dirty="0"/>
              <a:t>当同一个网络上连接有几个多播路由器时，它们能够迅速和有效地选择其中的一个来探询主机的成员关系。 </a:t>
            </a:r>
          </a:p>
        </p:txBody>
      </p:sp>
    </p:spTree>
    <p:extLst>
      <p:ext uri="{BB962C8B-B14F-4D97-AF65-F5344CB8AC3E}">
        <p14:creationId xmlns:p14="http://schemas.microsoft.com/office/powerpoint/2010/main" val="1145108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ChangeArrowheads="1"/>
          </p:cNvSpPr>
          <p:nvPr>
            <p:ph type="title"/>
          </p:nvPr>
        </p:nvSpPr>
        <p:spPr/>
        <p:txBody>
          <a:bodyPr/>
          <a:lstStyle/>
          <a:p>
            <a:pPr algn="ctr"/>
            <a:r>
              <a:rPr lang="en-US" altLang="zh-CN" dirty="0"/>
              <a:t>IGMP </a:t>
            </a:r>
            <a:r>
              <a:rPr lang="zh-CN" altLang="en-US" dirty="0"/>
              <a:t>采用的一些具体措施（续）</a:t>
            </a:r>
          </a:p>
        </p:txBody>
      </p:sp>
      <p:sp>
        <p:nvSpPr>
          <p:cNvPr id="1017859" name="Rectangle 3"/>
          <p:cNvSpPr>
            <a:spLocks noGrp="1" noChangeArrowheads="1"/>
          </p:cNvSpPr>
          <p:nvPr>
            <p:ph idx="1"/>
          </p:nvPr>
        </p:nvSpPr>
        <p:spPr/>
        <p:txBody>
          <a:bodyPr/>
          <a:lstStyle/>
          <a:p>
            <a:r>
              <a:rPr lang="zh-CN" altLang="en-US" dirty="0"/>
              <a:t>在 </a:t>
            </a:r>
            <a:r>
              <a:rPr lang="en-US" altLang="zh-CN" dirty="0"/>
              <a:t>IGMP </a:t>
            </a:r>
            <a:r>
              <a:rPr lang="zh-CN" altLang="en-US" dirty="0"/>
              <a:t>的询问报文中有一个数值 </a:t>
            </a:r>
            <a:r>
              <a:rPr lang="en-US" altLang="zh-CN" i="1" dirty="0"/>
              <a:t>N</a:t>
            </a:r>
            <a:r>
              <a:rPr lang="zh-CN" altLang="en-US" dirty="0"/>
              <a:t>，它指明一个最长响应时间（默认值为 </a:t>
            </a:r>
            <a:r>
              <a:rPr lang="en-US" altLang="zh-CN" dirty="0"/>
              <a:t>10</a:t>
            </a:r>
            <a:r>
              <a:rPr lang="zh-CN" altLang="en-US" dirty="0"/>
              <a:t>秒）。当收到询问时，主机在 </a:t>
            </a:r>
            <a:r>
              <a:rPr lang="en-US" altLang="zh-CN" dirty="0"/>
              <a:t>0 </a:t>
            </a:r>
            <a:r>
              <a:rPr lang="zh-CN" altLang="en-US" dirty="0"/>
              <a:t>到 </a:t>
            </a:r>
            <a:r>
              <a:rPr lang="en-US" altLang="zh-CN" i="1" dirty="0"/>
              <a:t>N </a:t>
            </a:r>
            <a:r>
              <a:rPr lang="zh-CN" altLang="en-US" dirty="0"/>
              <a:t>之间随机选择发送响应所需经过的时延。对应于最小时延的响应最先发送。</a:t>
            </a:r>
          </a:p>
          <a:p>
            <a:r>
              <a:rPr lang="zh-CN" altLang="en-US" dirty="0"/>
              <a:t>同一个组内的每一个主机都要监听响应，只要有本组的其他主机先发送了响应，自己就可以不再发送响应了。 </a:t>
            </a:r>
          </a:p>
        </p:txBody>
      </p:sp>
    </p:spTree>
    <p:extLst>
      <p:ext uri="{BB962C8B-B14F-4D97-AF65-F5344CB8AC3E}">
        <p14:creationId xmlns:p14="http://schemas.microsoft.com/office/powerpoint/2010/main" val="703654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altLang="zh-CN" dirty="0"/>
              <a:t>3.  </a:t>
            </a:r>
            <a:r>
              <a:rPr lang="zh-CN" altLang="en-US" dirty="0"/>
              <a:t>多播路由选择</a:t>
            </a:r>
          </a:p>
        </p:txBody>
      </p:sp>
      <p:sp>
        <p:nvSpPr>
          <p:cNvPr id="62054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多播路由选择协议尚未标准化。</a:t>
            </a:r>
          </a:p>
          <a:p>
            <a:r>
              <a:rPr lang="zh-CN" altLang="en-US" sz="2800" dirty="0"/>
              <a:t>一个多播组中的成员是动态变化的，随时会有主机加入或离开这个多播组。</a:t>
            </a:r>
          </a:p>
          <a:p>
            <a:r>
              <a:rPr lang="zh-CN" altLang="en-US" sz="2800" dirty="0">
                <a:solidFill>
                  <a:srgbClr val="FF0000"/>
                </a:solidFill>
              </a:rPr>
              <a:t>多播路由选择实际上就是要找出以源主机为根结点的多播转发树。</a:t>
            </a:r>
          </a:p>
          <a:p>
            <a:r>
              <a:rPr lang="zh-CN" altLang="en-US" sz="2800" dirty="0"/>
              <a:t>在多播转发树上的路由器不会收到重复的多播数据报。</a:t>
            </a:r>
          </a:p>
          <a:p>
            <a:r>
              <a:rPr lang="zh-CN" altLang="en-US" sz="2800" dirty="0"/>
              <a:t>对不同的多播组对应于不同的多播转发树。</a:t>
            </a:r>
            <a:endParaRPr lang="en-US" altLang="zh-CN" sz="2800" dirty="0"/>
          </a:p>
          <a:p>
            <a:r>
              <a:rPr lang="zh-CN" altLang="en-US" sz="2800" dirty="0"/>
              <a:t>同一个多播组，对不同的源点也会有不同的多播转发树。</a:t>
            </a:r>
          </a:p>
        </p:txBody>
      </p:sp>
    </p:spTree>
    <p:extLst>
      <p:ext uri="{BB962C8B-B14F-4D97-AF65-F5344CB8AC3E}">
        <p14:creationId xmlns:p14="http://schemas.microsoft.com/office/powerpoint/2010/main" val="22732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altLang="zh-CN" dirty="0"/>
              <a:t>3.  </a:t>
            </a:r>
            <a:r>
              <a:rPr lang="zh-CN" altLang="en-US" dirty="0"/>
              <a:t>多播路由选择</a:t>
            </a:r>
          </a:p>
        </p:txBody>
      </p:sp>
      <p:sp>
        <p:nvSpPr>
          <p:cNvPr id="62054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多播路由选择协议在转发多播数据报时使用三种方法：</a:t>
            </a:r>
            <a:endParaRPr lang="en-US" altLang="zh-CN" dirty="0"/>
          </a:p>
          <a:p>
            <a:pPr lvl="1"/>
            <a:r>
              <a:rPr lang="en-US" altLang="zh-CN" dirty="0"/>
              <a:t>(1) </a:t>
            </a:r>
            <a:r>
              <a:rPr lang="zh-CN" altLang="zh-CN" dirty="0"/>
              <a:t>洪泛与剪除</a:t>
            </a:r>
            <a:endParaRPr lang="en-US" altLang="zh-CN" dirty="0"/>
          </a:p>
          <a:p>
            <a:pPr lvl="1"/>
            <a:r>
              <a:rPr lang="en-US" altLang="zh-CN" dirty="0"/>
              <a:t>(2) </a:t>
            </a:r>
            <a:r>
              <a:rPr lang="zh-CN" altLang="zh-CN" dirty="0"/>
              <a:t>隧道技术</a:t>
            </a:r>
            <a:r>
              <a:rPr lang="en-US" altLang="zh-CN" dirty="0"/>
              <a:t> (tunneling)</a:t>
            </a:r>
          </a:p>
          <a:p>
            <a:pPr lvl="1"/>
            <a:r>
              <a:rPr lang="en-US" altLang="zh-CN" dirty="0"/>
              <a:t>(3) </a:t>
            </a:r>
            <a:r>
              <a:rPr lang="zh-CN" altLang="zh-CN" dirty="0"/>
              <a:t>基于核心的发现技术</a:t>
            </a:r>
            <a:endParaRPr lang="zh-CN" altLang="en-US" dirty="0"/>
          </a:p>
        </p:txBody>
      </p:sp>
    </p:spTree>
    <p:extLst>
      <p:ext uri="{BB962C8B-B14F-4D97-AF65-F5344CB8AC3E}">
        <p14:creationId xmlns:p14="http://schemas.microsoft.com/office/powerpoint/2010/main" val="1181800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dirty="0"/>
              <a:t>(1) </a:t>
            </a:r>
            <a:r>
              <a:rPr lang="zh-CN" altLang="en-US" dirty="0"/>
              <a:t>洪泛与剪除</a:t>
            </a:r>
          </a:p>
        </p:txBody>
      </p:sp>
      <p:sp>
        <p:nvSpPr>
          <p:cNvPr id="1019907" name="Rectangle 3"/>
          <p:cNvSpPr>
            <a:spLocks noGrp="1" noChangeArrowheads="1"/>
          </p:cNvSpPr>
          <p:nvPr>
            <p:ph idx="1"/>
          </p:nvPr>
        </p:nvSpPr>
        <p:spPr/>
        <p:txBody>
          <a:bodyPr/>
          <a:lstStyle/>
          <a:p>
            <a:r>
              <a:rPr lang="zh-CN" altLang="en-US" dirty="0"/>
              <a:t>这种方法适合于较小的多播组，而所有的组成员接入的局域网也是相邻接的。</a:t>
            </a:r>
          </a:p>
          <a:p>
            <a:r>
              <a:rPr lang="zh-CN" altLang="en-US" dirty="0"/>
              <a:t>一开始，路由器转发多播数据报使用洪泛的方法（这就是广播）。</a:t>
            </a:r>
            <a:endParaRPr lang="en-US" altLang="zh-CN" dirty="0"/>
          </a:p>
          <a:p>
            <a:r>
              <a:rPr lang="zh-CN" altLang="en-US" dirty="0"/>
              <a:t>为了避免兜圈子，采用了叫作</a:t>
            </a:r>
            <a:r>
              <a:rPr lang="zh-CN" altLang="en-US" dirty="0">
                <a:solidFill>
                  <a:srgbClr val="FF0000"/>
                </a:solidFill>
              </a:rPr>
              <a:t>反向路径广播 </a:t>
            </a:r>
            <a:r>
              <a:rPr lang="en-US" altLang="zh-CN" dirty="0">
                <a:solidFill>
                  <a:srgbClr val="FF0000"/>
                </a:solidFill>
              </a:rPr>
              <a:t>RPB</a:t>
            </a:r>
            <a:r>
              <a:rPr lang="en-US" altLang="zh-CN" dirty="0"/>
              <a:t> (Reverse Path Broadcasting)</a:t>
            </a:r>
            <a:r>
              <a:rPr lang="zh-CN" altLang="en-US" dirty="0"/>
              <a:t>的策略。 </a:t>
            </a:r>
          </a:p>
        </p:txBody>
      </p:sp>
    </p:spTree>
    <p:extLst>
      <p:ext uri="{BB962C8B-B14F-4D97-AF65-F5344CB8AC3E}">
        <p14:creationId xmlns:p14="http://schemas.microsoft.com/office/powerpoint/2010/main" val="1987686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Grp="1" noChangeArrowheads="1"/>
          </p:cNvSpPr>
          <p:nvPr>
            <p:ph type="title"/>
          </p:nvPr>
        </p:nvSpPr>
        <p:spPr/>
        <p:txBody>
          <a:bodyPr/>
          <a:lstStyle/>
          <a:p>
            <a:pPr algn="ctr"/>
            <a:r>
              <a:rPr lang="en-US" altLang="zh-CN"/>
              <a:t>RPB </a:t>
            </a:r>
            <a:r>
              <a:rPr lang="zh-CN" altLang="en-US"/>
              <a:t>的要点 </a:t>
            </a:r>
          </a:p>
        </p:txBody>
      </p:sp>
      <p:sp>
        <p:nvSpPr>
          <p:cNvPr id="102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600" dirty="0"/>
              <a:t>路由器收到多播数据报时，先</a:t>
            </a:r>
            <a:r>
              <a:rPr lang="zh-CN" altLang="en-US" sz="2600" dirty="0">
                <a:solidFill>
                  <a:srgbClr val="FF0000"/>
                </a:solidFill>
              </a:rPr>
              <a:t>检查它是否是从源点经</a:t>
            </a:r>
            <a:r>
              <a:rPr lang="zh-CN" altLang="en-US" sz="2600" dirty="0">
                <a:solidFill>
                  <a:srgbClr val="0000FF"/>
                </a:solidFill>
              </a:rPr>
              <a:t>最短路径</a:t>
            </a:r>
            <a:r>
              <a:rPr lang="zh-CN" altLang="en-US" sz="2600" dirty="0">
                <a:solidFill>
                  <a:srgbClr val="FF0000"/>
                </a:solidFill>
              </a:rPr>
              <a:t>传送来的。</a:t>
            </a:r>
          </a:p>
          <a:p>
            <a:r>
              <a:rPr lang="zh-CN" altLang="en-US" sz="2600" dirty="0"/>
              <a:t>若是，就向所有其他方向转发刚才收到的多播数据报（但进入的方向除外），否则就丢弃而不转发。</a:t>
            </a:r>
          </a:p>
          <a:p>
            <a:r>
              <a:rPr lang="zh-CN" altLang="en-US" sz="2600" dirty="0"/>
              <a:t>如果存在几条同样长度的最短路径，那么只能选择一条最短路径，选择的准则就是看这几条最短路径中的相邻路由器谁的 </a:t>
            </a:r>
            <a:r>
              <a:rPr lang="en-US" altLang="zh-CN" sz="2600" dirty="0"/>
              <a:t>IP </a:t>
            </a:r>
            <a:r>
              <a:rPr lang="zh-CN" altLang="en-US" sz="2600" dirty="0"/>
              <a:t>地址最小。 </a:t>
            </a:r>
            <a:endParaRPr lang="en-US" altLang="zh-CN" sz="2600" dirty="0"/>
          </a:p>
          <a:p>
            <a:r>
              <a:rPr lang="zh-CN" altLang="zh-CN" sz="2600" dirty="0">
                <a:solidFill>
                  <a:srgbClr val="FF0000"/>
                </a:solidFill>
              </a:rPr>
              <a:t>最后就得出了用来转发多播数据报的多播转发树，</a:t>
            </a:r>
            <a:r>
              <a:rPr lang="zh-CN" altLang="zh-CN" sz="2600" dirty="0"/>
              <a:t>以后就按这个多播转发树转发多播数据报。避免了多播数据报的兜圈子，同时每一个路由器也不会接收重复的多播数据报。</a:t>
            </a:r>
            <a:endParaRPr lang="zh-CN" altLang="en-US" sz="2600" dirty="0"/>
          </a:p>
        </p:txBody>
      </p:sp>
    </p:spTree>
    <p:extLst>
      <p:ext uri="{BB962C8B-B14F-4D97-AF65-F5344CB8AC3E}">
        <p14:creationId xmlns:p14="http://schemas.microsoft.com/office/powerpoint/2010/main" val="1537252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Grp="1" noChangeArrowheads="1"/>
          </p:cNvSpPr>
          <p:nvPr>
            <p:ph type="title"/>
          </p:nvPr>
        </p:nvSpPr>
        <p:spPr/>
        <p:txBody>
          <a:bodyPr/>
          <a:lstStyle/>
          <a:p>
            <a:pPr algn="ctr"/>
            <a:r>
              <a:rPr lang="en-US" altLang="zh-CN"/>
              <a:t>RPB </a:t>
            </a:r>
            <a:r>
              <a:rPr lang="zh-CN" altLang="en-US"/>
              <a:t>的要点 </a:t>
            </a:r>
          </a:p>
        </p:txBody>
      </p:sp>
      <p:sp>
        <p:nvSpPr>
          <p:cNvPr id="102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如果在多播转发树上的某个路由器发现它的下游树枝（即叶节点方向）已没有该多播组的成员，就应把它和下游的树枝一起</a:t>
            </a:r>
            <a:r>
              <a:rPr lang="zh-CN" altLang="zh-CN" dirty="0">
                <a:solidFill>
                  <a:srgbClr val="FF0000"/>
                </a:solidFill>
              </a:rPr>
              <a:t>剪除。</a:t>
            </a:r>
            <a:endParaRPr lang="en-US" altLang="zh-CN" dirty="0">
              <a:solidFill>
                <a:srgbClr val="FF0000"/>
              </a:solidFill>
            </a:endParaRPr>
          </a:p>
          <a:p>
            <a:r>
              <a:rPr lang="zh-CN" altLang="zh-CN" dirty="0"/>
              <a:t>当某个树枝有新增加的组成员时，可以再</a:t>
            </a:r>
            <a:r>
              <a:rPr lang="zh-CN" altLang="zh-CN" dirty="0">
                <a:solidFill>
                  <a:srgbClr val="FF0000"/>
                </a:solidFill>
              </a:rPr>
              <a:t>接入</a:t>
            </a:r>
            <a:r>
              <a:rPr lang="zh-CN" altLang="zh-CN" dirty="0"/>
              <a:t>到多播转发树上。</a:t>
            </a:r>
          </a:p>
          <a:p>
            <a:endParaRPr lang="zh-CN" altLang="en-US" sz="2800" dirty="0"/>
          </a:p>
        </p:txBody>
      </p:sp>
    </p:spTree>
    <p:extLst>
      <p:ext uri="{BB962C8B-B14F-4D97-AF65-F5344CB8AC3E}">
        <p14:creationId xmlns:p14="http://schemas.microsoft.com/office/powerpoint/2010/main" val="3719875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2066" name="Group 114"/>
          <p:cNvGrpSpPr>
            <a:grpSpLocks/>
          </p:cNvGrpSpPr>
          <p:nvPr/>
        </p:nvGrpSpPr>
        <p:grpSpPr bwMode="auto">
          <a:xfrm>
            <a:off x="7152027" y="3482255"/>
            <a:ext cx="2591725" cy="2374900"/>
            <a:chOff x="3749" y="2721"/>
            <a:chExt cx="1507" cy="1496"/>
          </a:xfrm>
        </p:grpSpPr>
        <p:sp>
          <p:nvSpPr>
            <p:cNvPr id="1022042" name="Oval 90"/>
            <p:cNvSpPr>
              <a:spLocks noChangeArrowheads="1"/>
            </p:cNvSpPr>
            <p:nvPr/>
          </p:nvSpPr>
          <p:spPr bwMode="auto">
            <a:xfrm rot="1323552">
              <a:off x="3749" y="3356"/>
              <a:ext cx="1272" cy="861"/>
            </a:xfrm>
            <a:prstGeom prst="ellipse">
              <a:avLst/>
            </a:prstGeom>
            <a:solidFill>
              <a:srgbClr val="FF66FF"/>
            </a:solidFill>
            <a:ln>
              <a:noFill/>
            </a:ln>
            <a:effectLst/>
            <a:extLst>
              <a:ext uri="{91240B29-F687-4F45-9708-019B960494DF}">
                <a14:hiddenLine xmlns:a14="http://schemas.microsoft.com/office/drawing/2010/main" w="9525">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2043" name="Text Box 91"/>
            <p:cNvSpPr txBox="1">
              <a:spLocks noChangeArrowheads="1"/>
            </p:cNvSpPr>
            <p:nvPr/>
          </p:nvSpPr>
          <p:spPr bwMode="auto">
            <a:xfrm>
              <a:off x="4075" y="2721"/>
              <a:ext cx="11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剪除没有</a:t>
              </a:r>
            </a:p>
            <a:p>
              <a:pPr algn="ctr"/>
              <a:r>
                <a:rPr lang="zh-CN" altLang="en-US" sz="2400" b="1">
                  <a:solidFill>
                    <a:srgbClr val="000099"/>
                  </a:solidFill>
                  <a:latin typeface="+mn-lt"/>
                  <a:ea typeface="黑体" pitchFamily="2" charset="-122"/>
                </a:rPr>
                <a:t>组成员的树枝</a:t>
              </a:r>
            </a:p>
          </p:txBody>
        </p:sp>
      </p:grpSp>
      <p:sp>
        <p:nvSpPr>
          <p:cNvPr id="1021956" name="Line 4"/>
          <p:cNvSpPr>
            <a:spLocks noChangeShapeType="1"/>
          </p:cNvSpPr>
          <p:nvPr/>
        </p:nvSpPr>
        <p:spPr bwMode="auto">
          <a:xfrm>
            <a:off x="8641366" y="5526956"/>
            <a:ext cx="806582" cy="2444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1957" name="Line 5"/>
          <p:cNvSpPr>
            <a:spLocks noChangeShapeType="1"/>
          </p:cNvSpPr>
          <p:nvPr/>
        </p:nvSpPr>
        <p:spPr bwMode="auto">
          <a:xfrm>
            <a:off x="4684125" y="950192"/>
            <a:ext cx="0" cy="617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1958" name="Line 6"/>
          <p:cNvSpPr>
            <a:spLocks noChangeShapeType="1"/>
          </p:cNvSpPr>
          <p:nvPr/>
        </p:nvSpPr>
        <p:spPr bwMode="auto">
          <a:xfrm flipV="1">
            <a:off x="2776877" y="1759817"/>
            <a:ext cx="1865973" cy="9207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1959" name="Line 7"/>
          <p:cNvSpPr>
            <a:spLocks noChangeShapeType="1"/>
          </p:cNvSpPr>
          <p:nvPr/>
        </p:nvSpPr>
        <p:spPr bwMode="auto">
          <a:xfrm>
            <a:off x="3005608" y="4536355"/>
            <a:ext cx="35651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1960" name="Line 8"/>
          <p:cNvSpPr>
            <a:spLocks noChangeShapeType="1"/>
          </p:cNvSpPr>
          <p:nvPr/>
        </p:nvSpPr>
        <p:spPr bwMode="auto">
          <a:xfrm>
            <a:off x="3005608" y="2680567"/>
            <a:ext cx="35651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1961" name="Text Box 9"/>
          <p:cNvSpPr txBox="1">
            <a:spLocks noChangeArrowheads="1"/>
          </p:cNvSpPr>
          <p:nvPr/>
        </p:nvSpPr>
        <p:spPr bwMode="auto">
          <a:xfrm>
            <a:off x="4961012" y="4898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源点</a:t>
            </a:r>
          </a:p>
        </p:txBody>
      </p:sp>
      <p:sp>
        <p:nvSpPr>
          <p:cNvPr id="1021962" name="Line 10"/>
          <p:cNvSpPr>
            <a:spLocks noChangeShapeType="1"/>
          </p:cNvSpPr>
          <p:nvPr/>
        </p:nvSpPr>
        <p:spPr bwMode="auto">
          <a:xfrm>
            <a:off x="4945534" y="1842367"/>
            <a:ext cx="1724952" cy="863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1963" name="Line 11"/>
          <p:cNvSpPr>
            <a:spLocks noChangeShapeType="1"/>
          </p:cNvSpPr>
          <p:nvPr/>
        </p:nvSpPr>
        <p:spPr bwMode="auto">
          <a:xfrm>
            <a:off x="2776877" y="2807568"/>
            <a:ext cx="0" cy="16049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1964" name="Line 12"/>
          <p:cNvSpPr>
            <a:spLocks noChangeShapeType="1"/>
          </p:cNvSpPr>
          <p:nvPr/>
        </p:nvSpPr>
        <p:spPr bwMode="auto">
          <a:xfrm>
            <a:off x="2888662" y="4660180"/>
            <a:ext cx="1726671" cy="11112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1965" name="Line 13"/>
          <p:cNvSpPr>
            <a:spLocks noChangeShapeType="1"/>
          </p:cNvSpPr>
          <p:nvPr/>
        </p:nvSpPr>
        <p:spPr bwMode="auto">
          <a:xfrm>
            <a:off x="6799469" y="2807567"/>
            <a:ext cx="0" cy="17287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1966" name="Line 14"/>
          <p:cNvSpPr>
            <a:spLocks noChangeShapeType="1"/>
          </p:cNvSpPr>
          <p:nvPr/>
        </p:nvSpPr>
        <p:spPr bwMode="auto">
          <a:xfrm flipH="1">
            <a:off x="4961012" y="4536356"/>
            <a:ext cx="1838457" cy="1235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1967" name="Line 15"/>
          <p:cNvSpPr>
            <a:spLocks noChangeShapeType="1"/>
          </p:cNvSpPr>
          <p:nvPr/>
        </p:nvSpPr>
        <p:spPr bwMode="auto">
          <a:xfrm flipH="1">
            <a:off x="1395883" y="4536355"/>
            <a:ext cx="1265767"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1968" name="Line 16"/>
          <p:cNvSpPr>
            <a:spLocks noChangeShapeType="1"/>
          </p:cNvSpPr>
          <p:nvPr/>
        </p:nvSpPr>
        <p:spPr bwMode="auto">
          <a:xfrm>
            <a:off x="6916415" y="4536355"/>
            <a:ext cx="1609725"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1021969"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1198" y="2436092"/>
            <a:ext cx="80658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197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1375" y="332656"/>
            <a:ext cx="799704"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1971"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6602" y="5526955"/>
            <a:ext cx="80658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1972"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1198" y="4290292"/>
            <a:ext cx="80658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1973"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0285" y="4290292"/>
            <a:ext cx="806582"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1974"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0285" y="2436092"/>
            <a:ext cx="80658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1975"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4980" y="5401543"/>
            <a:ext cx="80830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1976"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517" y="5280892"/>
            <a:ext cx="806582"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021987" name="Group 35"/>
          <p:cNvGrpSpPr>
            <a:grpSpLocks/>
          </p:cNvGrpSpPr>
          <p:nvPr/>
        </p:nvGrpSpPr>
        <p:grpSpPr bwMode="auto">
          <a:xfrm>
            <a:off x="5545742" y="2359892"/>
            <a:ext cx="230452" cy="247650"/>
            <a:chOff x="3470" y="572"/>
            <a:chExt cx="91" cy="91"/>
          </a:xfrm>
        </p:grpSpPr>
        <p:sp>
          <p:nvSpPr>
            <p:cNvPr id="1021988" name="Line 36"/>
            <p:cNvSpPr>
              <a:spLocks noChangeShapeType="1"/>
            </p:cNvSpPr>
            <p:nvPr/>
          </p:nvSpPr>
          <p:spPr bwMode="auto">
            <a:xfrm>
              <a:off x="3470" y="572"/>
              <a:ext cx="90" cy="91"/>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1989" name="Line 37"/>
            <p:cNvSpPr>
              <a:spLocks noChangeShapeType="1"/>
            </p:cNvSpPr>
            <p:nvPr/>
          </p:nvSpPr>
          <p:spPr bwMode="auto">
            <a:xfrm rot="5400000">
              <a:off x="3471" y="571"/>
              <a:ext cx="90" cy="91"/>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022062" name="Group 110"/>
          <p:cNvGrpSpPr>
            <a:grpSpLocks/>
          </p:cNvGrpSpPr>
          <p:nvPr/>
        </p:nvGrpSpPr>
        <p:grpSpPr bwMode="auto">
          <a:xfrm>
            <a:off x="3748559" y="2755181"/>
            <a:ext cx="3394869" cy="1285875"/>
            <a:chOff x="1770" y="2263"/>
            <a:chExt cx="1974" cy="810"/>
          </a:xfrm>
        </p:grpSpPr>
        <p:grpSp>
          <p:nvGrpSpPr>
            <p:cNvPr id="1021977" name="Group 25"/>
            <p:cNvGrpSpPr>
              <a:grpSpLocks/>
            </p:cNvGrpSpPr>
            <p:nvPr/>
          </p:nvGrpSpPr>
          <p:grpSpPr bwMode="auto">
            <a:xfrm rot="5400000">
              <a:off x="3406" y="2735"/>
              <a:ext cx="544" cy="132"/>
              <a:chOff x="4105" y="1253"/>
              <a:chExt cx="317" cy="90"/>
            </a:xfrm>
          </p:grpSpPr>
          <p:sp>
            <p:nvSpPr>
              <p:cNvPr id="1021978" name="Rectangle 26"/>
              <p:cNvSpPr>
                <a:spLocks noChangeArrowheads="1"/>
              </p:cNvSpPr>
              <p:nvPr/>
            </p:nvSpPr>
            <p:spPr bwMode="auto">
              <a:xfrm>
                <a:off x="4105" y="1253"/>
                <a:ext cx="181" cy="90"/>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1979" name="Line 27"/>
              <p:cNvSpPr>
                <a:spLocks noChangeShapeType="1"/>
              </p:cNvSpPr>
              <p:nvPr/>
            </p:nvSpPr>
            <p:spPr bwMode="auto">
              <a:xfrm flipV="1">
                <a:off x="4150" y="1298"/>
                <a:ext cx="272" cy="0"/>
              </a:xfrm>
              <a:prstGeom prst="line">
                <a:avLst/>
              </a:prstGeom>
              <a:noFill/>
              <a:ln w="28575">
                <a:solidFill>
                  <a:srgbClr val="0000FF"/>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021991" name="Group 39"/>
            <p:cNvGrpSpPr>
              <a:grpSpLocks/>
            </p:cNvGrpSpPr>
            <p:nvPr/>
          </p:nvGrpSpPr>
          <p:grpSpPr bwMode="auto">
            <a:xfrm flipH="1">
              <a:off x="1770" y="2263"/>
              <a:ext cx="468" cy="155"/>
              <a:chOff x="4105" y="1253"/>
              <a:chExt cx="317" cy="90"/>
            </a:xfrm>
          </p:grpSpPr>
          <p:sp>
            <p:nvSpPr>
              <p:cNvPr id="1021992" name="Rectangle 40"/>
              <p:cNvSpPr>
                <a:spLocks noChangeArrowheads="1"/>
              </p:cNvSpPr>
              <p:nvPr/>
            </p:nvSpPr>
            <p:spPr bwMode="auto">
              <a:xfrm>
                <a:off x="4105" y="1253"/>
                <a:ext cx="181" cy="9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1993" name="Line 41"/>
              <p:cNvSpPr>
                <a:spLocks noChangeShapeType="1"/>
              </p:cNvSpPr>
              <p:nvPr/>
            </p:nvSpPr>
            <p:spPr bwMode="auto">
              <a:xfrm flipV="1">
                <a:off x="4150" y="1298"/>
                <a:ext cx="272" cy="0"/>
              </a:xfrm>
              <a:prstGeom prst="line">
                <a:avLst/>
              </a:prstGeom>
              <a:noFill/>
              <a:ln w="28575">
                <a:solidFill>
                  <a:srgbClr val="FF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grpSp>
        <p:nvGrpSpPr>
          <p:cNvPr id="1021994" name="Group 42"/>
          <p:cNvGrpSpPr>
            <a:grpSpLocks/>
          </p:cNvGrpSpPr>
          <p:nvPr/>
        </p:nvGrpSpPr>
        <p:grpSpPr bwMode="auto">
          <a:xfrm flipH="1">
            <a:off x="3518107" y="2755180"/>
            <a:ext cx="230452" cy="249237"/>
            <a:chOff x="3470" y="572"/>
            <a:chExt cx="91" cy="91"/>
          </a:xfrm>
        </p:grpSpPr>
        <p:sp>
          <p:nvSpPr>
            <p:cNvPr id="1021995" name="Line 43"/>
            <p:cNvSpPr>
              <a:spLocks noChangeShapeType="1"/>
            </p:cNvSpPr>
            <p:nvPr/>
          </p:nvSpPr>
          <p:spPr bwMode="auto">
            <a:xfrm>
              <a:off x="3470" y="572"/>
              <a:ext cx="90" cy="91"/>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1996" name="Line 44"/>
            <p:cNvSpPr>
              <a:spLocks noChangeShapeType="1"/>
            </p:cNvSpPr>
            <p:nvPr/>
          </p:nvSpPr>
          <p:spPr bwMode="auto">
            <a:xfrm rot="5400000">
              <a:off x="3471" y="571"/>
              <a:ext cx="90" cy="91"/>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022061" name="Group 109"/>
          <p:cNvGrpSpPr>
            <a:grpSpLocks/>
          </p:cNvGrpSpPr>
          <p:nvPr/>
        </p:nvGrpSpPr>
        <p:grpSpPr bwMode="auto">
          <a:xfrm>
            <a:off x="2888662" y="2359892"/>
            <a:ext cx="2657079" cy="1557338"/>
            <a:chOff x="1270" y="2014"/>
            <a:chExt cx="1545" cy="981"/>
          </a:xfrm>
        </p:grpSpPr>
        <p:grpSp>
          <p:nvGrpSpPr>
            <p:cNvPr id="1021984" name="Group 32"/>
            <p:cNvGrpSpPr>
              <a:grpSpLocks/>
            </p:cNvGrpSpPr>
            <p:nvPr/>
          </p:nvGrpSpPr>
          <p:grpSpPr bwMode="auto">
            <a:xfrm>
              <a:off x="2349" y="2014"/>
              <a:ext cx="466" cy="154"/>
              <a:chOff x="4105" y="1253"/>
              <a:chExt cx="317" cy="90"/>
            </a:xfrm>
          </p:grpSpPr>
          <p:sp>
            <p:nvSpPr>
              <p:cNvPr id="1021985" name="Rectangle 33"/>
              <p:cNvSpPr>
                <a:spLocks noChangeArrowheads="1"/>
              </p:cNvSpPr>
              <p:nvPr/>
            </p:nvSpPr>
            <p:spPr bwMode="auto">
              <a:xfrm>
                <a:off x="4105" y="1253"/>
                <a:ext cx="181" cy="9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1986" name="Line 34"/>
              <p:cNvSpPr>
                <a:spLocks noChangeShapeType="1"/>
              </p:cNvSpPr>
              <p:nvPr/>
            </p:nvSpPr>
            <p:spPr bwMode="auto">
              <a:xfrm flipV="1">
                <a:off x="4150" y="1298"/>
                <a:ext cx="272" cy="0"/>
              </a:xfrm>
              <a:prstGeom prst="line">
                <a:avLst/>
              </a:prstGeom>
              <a:noFill/>
              <a:ln w="28575">
                <a:solidFill>
                  <a:srgbClr val="FF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021997" name="Group 45"/>
            <p:cNvGrpSpPr>
              <a:grpSpLocks/>
            </p:cNvGrpSpPr>
            <p:nvPr/>
          </p:nvGrpSpPr>
          <p:grpSpPr bwMode="auto">
            <a:xfrm rot="5400000">
              <a:off x="1064" y="2656"/>
              <a:ext cx="545" cy="134"/>
              <a:chOff x="4105" y="1253"/>
              <a:chExt cx="317" cy="90"/>
            </a:xfrm>
          </p:grpSpPr>
          <p:sp>
            <p:nvSpPr>
              <p:cNvPr id="1021998" name="Rectangle 46"/>
              <p:cNvSpPr>
                <a:spLocks noChangeArrowheads="1"/>
              </p:cNvSpPr>
              <p:nvPr/>
            </p:nvSpPr>
            <p:spPr bwMode="auto">
              <a:xfrm>
                <a:off x="4105" y="1253"/>
                <a:ext cx="181" cy="90"/>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1999" name="Line 47"/>
              <p:cNvSpPr>
                <a:spLocks noChangeShapeType="1"/>
              </p:cNvSpPr>
              <p:nvPr/>
            </p:nvSpPr>
            <p:spPr bwMode="auto">
              <a:xfrm flipV="1">
                <a:off x="4150" y="1298"/>
                <a:ext cx="272" cy="0"/>
              </a:xfrm>
              <a:prstGeom prst="line">
                <a:avLst/>
              </a:prstGeom>
              <a:noFill/>
              <a:ln w="28575">
                <a:solidFill>
                  <a:srgbClr val="0000FF"/>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grpSp>
        <p:nvGrpSpPr>
          <p:cNvPr id="1022004" name="Group 52"/>
          <p:cNvGrpSpPr>
            <a:grpSpLocks/>
          </p:cNvGrpSpPr>
          <p:nvPr/>
        </p:nvGrpSpPr>
        <p:grpSpPr bwMode="auto">
          <a:xfrm>
            <a:off x="6004926" y="4607793"/>
            <a:ext cx="230452" cy="246063"/>
            <a:chOff x="3470" y="572"/>
            <a:chExt cx="91" cy="91"/>
          </a:xfrm>
        </p:grpSpPr>
        <p:sp>
          <p:nvSpPr>
            <p:cNvPr id="1022005" name="Line 53"/>
            <p:cNvSpPr>
              <a:spLocks noChangeShapeType="1"/>
            </p:cNvSpPr>
            <p:nvPr/>
          </p:nvSpPr>
          <p:spPr bwMode="auto">
            <a:xfrm>
              <a:off x="3470" y="572"/>
              <a:ext cx="90" cy="91"/>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2006" name="Line 54"/>
            <p:cNvSpPr>
              <a:spLocks noChangeShapeType="1"/>
            </p:cNvSpPr>
            <p:nvPr/>
          </p:nvSpPr>
          <p:spPr bwMode="auto">
            <a:xfrm rot="5400000">
              <a:off x="3471" y="571"/>
              <a:ext cx="90" cy="91"/>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022063" name="Group 111"/>
          <p:cNvGrpSpPr>
            <a:grpSpLocks/>
          </p:cNvGrpSpPr>
          <p:nvPr/>
        </p:nvGrpSpPr>
        <p:grpSpPr bwMode="auto">
          <a:xfrm>
            <a:off x="1426840" y="4607792"/>
            <a:ext cx="4578085" cy="546100"/>
            <a:chOff x="420" y="3430"/>
            <a:chExt cx="2662" cy="344"/>
          </a:xfrm>
        </p:grpSpPr>
        <p:grpSp>
          <p:nvGrpSpPr>
            <p:cNvPr id="1022001" name="Group 49"/>
            <p:cNvGrpSpPr>
              <a:grpSpLocks/>
            </p:cNvGrpSpPr>
            <p:nvPr/>
          </p:nvGrpSpPr>
          <p:grpSpPr bwMode="auto">
            <a:xfrm>
              <a:off x="2614" y="3430"/>
              <a:ext cx="468" cy="153"/>
              <a:chOff x="4105" y="1253"/>
              <a:chExt cx="317" cy="90"/>
            </a:xfrm>
          </p:grpSpPr>
          <p:sp>
            <p:nvSpPr>
              <p:cNvPr id="1022002" name="Rectangle 50"/>
              <p:cNvSpPr>
                <a:spLocks noChangeArrowheads="1"/>
              </p:cNvSpPr>
              <p:nvPr/>
            </p:nvSpPr>
            <p:spPr bwMode="auto">
              <a:xfrm>
                <a:off x="4105" y="1253"/>
                <a:ext cx="181" cy="9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2003" name="Line 51"/>
              <p:cNvSpPr>
                <a:spLocks noChangeShapeType="1"/>
              </p:cNvSpPr>
              <p:nvPr/>
            </p:nvSpPr>
            <p:spPr bwMode="auto">
              <a:xfrm flipV="1">
                <a:off x="4150" y="1298"/>
                <a:ext cx="272" cy="0"/>
              </a:xfrm>
              <a:prstGeom prst="line">
                <a:avLst/>
              </a:prstGeom>
              <a:noFill/>
              <a:ln w="28575">
                <a:solidFill>
                  <a:srgbClr val="FF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022014" name="Group 62"/>
            <p:cNvGrpSpPr>
              <a:grpSpLocks/>
            </p:cNvGrpSpPr>
            <p:nvPr/>
          </p:nvGrpSpPr>
          <p:grpSpPr bwMode="auto">
            <a:xfrm rot="19424285" flipH="1">
              <a:off x="420" y="3551"/>
              <a:ext cx="468" cy="154"/>
              <a:chOff x="4105" y="1253"/>
              <a:chExt cx="317" cy="90"/>
            </a:xfrm>
          </p:grpSpPr>
          <p:sp>
            <p:nvSpPr>
              <p:cNvPr id="1022015" name="Rectangle 63"/>
              <p:cNvSpPr>
                <a:spLocks noChangeArrowheads="1"/>
              </p:cNvSpPr>
              <p:nvPr/>
            </p:nvSpPr>
            <p:spPr bwMode="auto">
              <a:xfrm>
                <a:off x="4105" y="1253"/>
                <a:ext cx="181" cy="90"/>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2016" name="Line 64"/>
              <p:cNvSpPr>
                <a:spLocks noChangeShapeType="1"/>
              </p:cNvSpPr>
              <p:nvPr/>
            </p:nvSpPr>
            <p:spPr bwMode="auto">
              <a:xfrm flipV="1">
                <a:off x="4150" y="1298"/>
                <a:ext cx="272" cy="0"/>
              </a:xfrm>
              <a:prstGeom prst="line">
                <a:avLst/>
              </a:prstGeom>
              <a:noFill/>
              <a:ln w="28575">
                <a:solidFill>
                  <a:srgbClr val="0000FF"/>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022017" name="Group 65"/>
            <p:cNvGrpSpPr>
              <a:grpSpLocks/>
            </p:cNvGrpSpPr>
            <p:nvPr/>
          </p:nvGrpSpPr>
          <p:grpSpPr bwMode="auto">
            <a:xfrm rot="1818208">
              <a:off x="1606" y="3619"/>
              <a:ext cx="467" cy="155"/>
              <a:chOff x="4105" y="1253"/>
              <a:chExt cx="317" cy="90"/>
            </a:xfrm>
          </p:grpSpPr>
          <p:sp>
            <p:nvSpPr>
              <p:cNvPr id="1022018" name="Rectangle 66"/>
              <p:cNvSpPr>
                <a:spLocks noChangeArrowheads="1"/>
              </p:cNvSpPr>
              <p:nvPr/>
            </p:nvSpPr>
            <p:spPr bwMode="auto">
              <a:xfrm>
                <a:off x="4105" y="1253"/>
                <a:ext cx="181" cy="90"/>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2019" name="Line 67"/>
              <p:cNvSpPr>
                <a:spLocks noChangeShapeType="1"/>
              </p:cNvSpPr>
              <p:nvPr/>
            </p:nvSpPr>
            <p:spPr bwMode="auto">
              <a:xfrm flipV="1">
                <a:off x="4150" y="1298"/>
                <a:ext cx="272" cy="0"/>
              </a:xfrm>
              <a:prstGeom prst="line">
                <a:avLst/>
              </a:prstGeom>
              <a:noFill/>
              <a:ln w="28575">
                <a:solidFill>
                  <a:srgbClr val="0000FF"/>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grpSp>
        <p:nvGrpSpPr>
          <p:cNvPr id="1022060" name="Group 108"/>
          <p:cNvGrpSpPr>
            <a:grpSpLocks/>
          </p:cNvGrpSpPr>
          <p:nvPr/>
        </p:nvGrpSpPr>
        <p:grpSpPr bwMode="auto">
          <a:xfrm>
            <a:off x="3258419" y="1872531"/>
            <a:ext cx="2975240" cy="312737"/>
            <a:chOff x="1485" y="1707"/>
            <a:chExt cx="1730" cy="197"/>
          </a:xfrm>
        </p:grpSpPr>
        <p:grpSp>
          <p:nvGrpSpPr>
            <p:cNvPr id="1021980" name="Group 28"/>
            <p:cNvGrpSpPr>
              <a:grpSpLocks/>
            </p:cNvGrpSpPr>
            <p:nvPr/>
          </p:nvGrpSpPr>
          <p:grpSpPr bwMode="auto">
            <a:xfrm rot="1498195">
              <a:off x="2747" y="1749"/>
              <a:ext cx="468" cy="155"/>
              <a:chOff x="4105" y="1253"/>
              <a:chExt cx="317" cy="90"/>
            </a:xfrm>
          </p:grpSpPr>
          <p:sp>
            <p:nvSpPr>
              <p:cNvPr id="1021981" name="Rectangle 29"/>
              <p:cNvSpPr>
                <a:spLocks noChangeArrowheads="1"/>
              </p:cNvSpPr>
              <p:nvPr/>
            </p:nvSpPr>
            <p:spPr bwMode="auto">
              <a:xfrm>
                <a:off x="4105" y="1253"/>
                <a:ext cx="181" cy="90"/>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1982" name="Line 30"/>
              <p:cNvSpPr>
                <a:spLocks noChangeShapeType="1"/>
              </p:cNvSpPr>
              <p:nvPr/>
            </p:nvSpPr>
            <p:spPr bwMode="auto">
              <a:xfrm flipV="1">
                <a:off x="4150" y="1298"/>
                <a:ext cx="272"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022023" name="Group 71"/>
            <p:cNvGrpSpPr>
              <a:grpSpLocks/>
            </p:cNvGrpSpPr>
            <p:nvPr/>
          </p:nvGrpSpPr>
          <p:grpSpPr bwMode="auto">
            <a:xfrm rot="20121053" flipH="1">
              <a:off x="1485" y="1707"/>
              <a:ext cx="467" cy="156"/>
              <a:chOff x="4105" y="1253"/>
              <a:chExt cx="317" cy="90"/>
            </a:xfrm>
          </p:grpSpPr>
          <p:sp>
            <p:nvSpPr>
              <p:cNvPr id="1022024" name="Rectangle 72"/>
              <p:cNvSpPr>
                <a:spLocks noChangeArrowheads="1"/>
              </p:cNvSpPr>
              <p:nvPr/>
            </p:nvSpPr>
            <p:spPr bwMode="auto">
              <a:xfrm>
                <a:off x="4105" y="1253"/>
                <a:ext cx="181" cy="90"/>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2025" name="Line 73"/>
              <p:cNvSpPr>
                <a:spLocks noChangeShapeType="1"/>
              </p:cNvSpPr>
              <p:nvPr/>
            </p:nvSpPr>
            <p:spPr bwMode="auto">
              <a:xfrm flipV="1">
                <a:off x="4150" y="1298"/>
                <a:ext cx="272"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sp>
        <p:nvSpPr>
          <p:cNvPr id="1022026" name="Text Box 74"/>
          <p:cNvSpPr txBox="1">
            <a:spLocks noChangeArrowheads="1"/>
          </p:cNvSpPr>
          <p:nvPr/>
        </p:nvSpPr>
        <p:spPr bwMode="auto">
          <a:xfrm>
            <a:off x="7084955" y="2429743"/>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a:t>
            </a:r>
            <a:r>
              <a:rPr lang="en-US" altLang="zh-CN" sz="2400" b="1" baseline="-25000">
                <a:solidFill>
                  <a:srgbClr val="000099"/>
                </a:solidFill>
                <a:latin typeface="+mn-lt"/>
                <a:ea typeface="黑体" pitchFamily="2" charset="-122"/>
              </a:rPr>
              <a:t>3</a:t>
            </a:r>
          </a:p>
        </p:txBody>
      </p:sp>
      <p:sp>
        <p:nvSpPr>
          <p:cNvPr id="1022027" name="Text Box 75"/>
          <p:cNvSpPr txBox="1">
            <a:spLocks noChangeArrowheads="1"/>
          </p:cNvSpPr>
          <p:nvPr/>
        </p:nvSpPr>
        <p:spPr bwMode="auto">
          <a:xfrm>
            <a:off x="2085521" y="3899767"/>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a:t>
            </a:r>
            <a:r>
              <a:rPr lang="en-US" altLang="zh-CN" sz="2400" b="1" baseline="-25000">
                <a:solidFill>
                  <a:srgbClr val="000099"/>
                </a:solidFill>
                <a:latin typeface="+mn-lt"/>
                <a:ea typeface="黑体" pitchFamily="2" charset="-122"/>
              </a:rPr>
              <a:t>4</a:t>
            </a:r>
          </a:p>
        </p:txBody>
      </p:sp>
      <p:sp>
        <p:nvSpPr>
          <p:cNvPr id="1022028" name="Text Box 76"/>
          <p:cNvSpPr txBox="1">
            <a:spLocks noChangeArrowheads="1"/>
          </p:cNvSpPr>
          <p:nvPr/>
        </p:nvSpPr>
        <p:spPr bwMode="auto">
          <a:xfrm>
            <a:off x="704528" y="4907830"/>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a:t>
            </a:r>
            <a:r>
              <a:rPr lang="en-US" altLang="zh-CN" sz="2400" b="1" baseline="-25000">
                <a:solidFill>
                  <a:srgbClr val="000099"/>
                </a:solidFill>
                <a:latin typeface="+mn-lt"/>
                <a:ea typeface="黑体" pitchFamily="2" charset="-122"/>
              </a:rPr>
              <a:t>6</a:t>
            </a:r>
          </a:p>
        </p:txBody>
      </p:sp>
      <p:sp>
        <p:nvSpPr>
          <p:cNvPr id="1022029" name="Text Box 77"/>
          <p:cNvSpPr txBox="1">
            <a:spLocks noChangeArrowheads="1"/>
          </p:cNvSpPr>
          <p:nvPr/>
        </p:nvSpPr>
        <p:spPr bwMode="auto">
          <a:xfrm>
            <a:off x="4386602" y="5063405"/>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a:t>
            </a:r>
            <a:r>
              <a:rPr lang="en-US" altLang="zh-CN" sz="2400" b="1" baseline="-25000">
                <a:solidFill>
                  <a:srgbClr val="000099"/>
                </a:solidFill>
                <a:latin typeface="+mn-lt"/>
                <a:ea typeface="黑体" pitchFamily="2" charset="-122"/>
              </a:rPr>
              <a:t>7</a:t>
            </a:r>
          </a:p>
        </p:txBody>
      </p:sp>
      <p:sp>
        <p:nvSpPr>
          <p:cNvPr id="1022030" name="Text Box 78"/>
          <p:cNvSpPr txBox="1">
            <a:spLocks noChangeArrowheads="1"/>
          </p:cNvSpPr>
          <p:nvPr/>
        </p:nvSpPr>
        <p:spPr bwMode="auto">
          <a:xfrm>
            <a:off x="8293969" y="4831630"/>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a:t>
            </a:r>
            <a:r>
              <a:rPr lang="en-US" altLang="zh-CN" sz="2400" b="1" baseline="-25000">
                <a:solidFill>
                  <a:srgbClr val="000099"/>
                </a:solidFill>
                <a:latin typeface="+mn-lt"/>
                <a:ea typeface="黑体" pitchFamily="2" charset="-122"/>
              </a:rPr>
              <a:t>8</a:t>
            </a:r>
          </a:p>
        </p:txBody>
      </p:sp>
      <p:grpSp>
        <p:nvGrpSpPr>
          <p:cNvPr id="1022065" name="Group 113"/>
          <p:cNvGrpSpPr>
            <a:grpSpLocks/>
          </p:cNvGrpSpPr>
          <p:nvPr/>
        </p:nvGrpSpPr>
        <p:grpSpPr bwMode="auto">
          <a:xfrm>
            <a:off x="3552503" y="4201393"/>
            <a:ext cx="4682993" cy="1154113"/>
            <a:chOff x="1656" y="3174"/>
            <a:chExt cx="2723" cy="727"/>
          </a:xfrm>
        </p:grpSpPr>
        <p:grpSp>
          <p:nvGrpSpPr>
            <p:cNvPr id="1022008" name="Group 56"/>
            <p:cNvGrpSpPr>
              <a:grpSpLocks/>
            </p:cNvGrpSpPr>
            <p:nvPr/>
          </p:nvGrpSpPr>
          <p:grpSpPr bwMode="auto">
            <a:xfrm flipH="1">
              <a:off x="1656" y="3174"/>
              <a:ext cx="467" cy="155"/>
              <a:chOff x="4105" y="1253"/>
              <a:chExt cx="317" cy="90"/>
            </a:xfrm>
          </p:grpSpPr>
          <p:sp>
            <p:nvSpPr>
              <p:cNvPr id="1022009" name="Rectangle 57"/>
              <p:cNvSpPr>
                <a:spLocks noChangeArrowheads="1"/>
              </p:cNvSpPr>
              <p:nvPr/>
            </p:nvSpPr>
            <p:spPr bwMode="auto">
              <a:xfrm>
                <a:off x="4105" y="1253"/>
                <a:ext cx="181" cy="9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2010" name="Line 58"/>
              <p:cNvSpPr>
                <a:spLocks noChangeShapeType="1"/>
              </p:cNvSpPr>
              <p:nvPr/>
            </p:nvSpPr>
            <p:spPr bwMode="auto">
              <a:xfrm flipV="1">
                <a:off x="4150" y="1298"/>
                <a:ext cx="272" cy="0"/>
              </a:xfrm>
              <a:prstGeom prst="line">
                <a:avLst/>
              </a:prstGeom>
              <a:noFill/>
              <a:ln w="28575">
                <a:solidFill>
                  <a:srgbClr val="FF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022020" name="Group 68"/>
            <p:cNvGrpSpPr>
              <a:grpSpLocks/>
            </p:cNvGrpSpPr>
            <p:nvPr/>
          </p:nvGrpSpPr>
          <p:grpSpPr bwMode="auto">
            <a:xfrm rot="1818208">
              <a:off x="3910" y="3523"/>
              <a:ext cx="469" cy="154"/>
              <a:chOff x="4105" y="1253"/>
              <a:chExt cx="317" cy="90"/>
            </a:xfrm>
          </p:grpSpPr>
          <p:sp>
            <p:nvSpPr>
              <p:cNvPr id="1022021" name="Rectangle 69"/>
              <p:cNvSpPr>
                <a:spLocks noChangeArrowheads="1"/>
              </p:cNvSpPr>
              <p:nvPr/>
            </p:nvSpPr>
            <p:spPr bwMode="auto">
              <a:xfrm>
                <a:off x="4105" y="1253"/>
                <a:ext cx="181" cy="90"/>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2022" name="Line 70"/>
              <p:cNvSpPr>
                <a:spLocks noChangeShapeType="1"/>
              </p:cNvSpPr>
              <p:nvPr/>
            </p:nvSpPr>
            <p:spPr bwMode="auto">
              <a:xfrm flipV="1">
                <a:off x="4150" y="1298"/>
                <a:ext cx="272" cy="0"/>
              </a:xfrm>
              <a:prstGeom prst="line">
                <a:avLst/>
              </a:prstGeom>
              <a:noFill/>
              <a:ln w="28575">
                <a:solidFill>
                  <a:srgbClr val="0000FF"/>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022032" name="Group 80"/>
            <p:cNvGrpSpPr>
              <a:grpSpLocks/>
            </p:cNvGrpSpPr>
            <p:nvPr/>
          </p:nvGrpSpPr>
          <p:grpSpPr bwMode="auto">
            <a:xfrm rot="19765545" flipH="1">
              <a:off x="2955" y="3747"/>
              <a:ext cx="469" cy="154"/>
              <a:chOff x="4105" y="1253"/>
              <a:chExt cx="317" cy="90"/>
            </a:xfrm>
          </p:grpSpPr>
          <p:sp>
            <p:nvSpPr>
              <p:cNvPr id="1022033" name="Rectangle 81"/>
              <p:cNvSpPr>
                <a:spLocks noChangeArrowheads="1"/>
              </p:cNvSpPr>
              <p:nvPr/>
            </p:nvSpPr>
            <p:spPr bwMode="auto">
              <a:xfrm>
                <a:off x="4105" y="1253"/>
                <a:ext cx="181" cy="9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2034" name="Line 82"/>
              <p:cNvSpPr>
                <a:spLocks noChangeShapeType="1"/>
              </p:cNvSpPr>
              <p:nvPr/>
            </p:nvSpPr>
            <p:spPr bwMode="auto">
              <a:xfrm flipV="1">
                <a:off x="4150" y="1298"/>
                <a:ext cx="272" cy="0"/>
              </a:xfrm>
              <a:prstGeom prst="line">
                <a:avLst/>
              </a:prstGeom>
              <a:noFill/>
              <a:ln w="28575">
                <a:solidFill>
                  <a:srgbClr val="FF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grpSp>
        <p:nvGrpSpPr>
          <p:cNvPr id="1022064" name="Group 112"/>
          <p:cNvGrpSpPr>
            <a:grpSpLocks/>
          </p:cNvGrpSpPr>
          <p:nvPr/>
        </p:nvGrpSpPr>
        <p:grpSpPr bwMode="auto">
          <a:xfrm>
            <a:off x="3316891" y="4175993"/>
            <a:ext cx="2536692" cy="1400175"/>
            <a:chOff x="1522" y="3174"/>
            <a:chExt cx="1475" cy="882"/>
          </a:xfrm>
        </p:grpSpPr>
        <p:grpSp>
          <p:nvGrpSpPr>
            <p:cNvPr id="1022011" name="Group 59"/>
            <p:cNvGrpSpPr>
              <a:grpSpLocks/>
            </p:cNvGrpSpPr>
            <p:nvPr/>
          </p:nvGrpSpPr>
          <p:grpSpPr bwMode="auto">
            <a:xfrm flipH="1">
              <a:off x="1522" y="3174"/>
              <a:ext cx="134" cy="157"/>
              <a:chOff x="3470" y="572"/>
              <a:chExt cx="91" cy="91"/>
            </a:xfrm>
          </p:grpSpPr>
          <p:sp>
            <p:nvSpPr>
              <p:cNvPr id="1022012" name="Line 60"/>
              <p:cNvSpPr>
                <a:spLocks noChangeShapeType="1"/>
              </p:cNvSpPr>
              <p:nvPr/>
            </p:nvSpPr>
            <p:spPr bwMode="auto">
              <a:xfrm>
                <a:off x="3470" y="572"/>
                <a:ext cx="90" cy="91"/>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2013" name="Line 61"/>
              <p:cNvSpPr>
                <a:spLocks noChangeShapeType="1"/>
              </p:cNvSpPr>
              <p:nvPr/>
            </p:nvSpPr>
            <p:spPr bwMode="auto">
              <a:xfrm rot="5400000">
                <a:off x="3471" y="571"/>
                <a:ext cx="90" cy="91"/>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022035" name="Group 83"/>
            <p:cNvGrpSpPr>
              <a:grpSpLocks/>
            </p:cNvGrpSpPr>
            <p:nvPr/>
          </p:nvGrpSpPr>
          <p:grpSpPr bwMode="auto">
            <a:xfrm rot="19765545" flipH="1">
              <a:off x="2863" y="3900"/>
              <a:ext cx="134" cy="156"/>
              <a:chOff x="3470" y="572"/>
              <a:chExt cx="91" cy="91"/>
            </a:xfrm>
          </p:grpSpPr>
          <p:sp>
            <p:nvSpPr>
              <p:cNvPr id="1022036" name="Line 84"/>
              <p:cNvSpPr>
                <a:spLocks noChangeShapeType="1"/>
              </p:cNvSpPr>
              <p:nvPr/>
            </p:nvSpPr>
            <p:spPr bwMode="auto">
              <a:xfrm>
                <a:off x="3470" y="572"/>
                <a:ext cx="90" cy="91"/>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2037" name="Line 85"/>
              <p:cNvSpPr>
                <a:spLocks noChangeShapeType="1"/>
              </p:cNvSpPr>
              <p:nvPr/>
            </p:nvSpPr>
            <p:spPr bwMode="auto">
              <a:xfrm rot="5400000">
                <a:off x="3471" y="571"/>
                <a:ext cx="90" cy="91"/>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pic>
        <p:nvPicPr>
          <p:cNvPr id="1022038" name="Picture 8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1375" y="1567730"/>
            <a:ext cx="80658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22039" name="Text Box 87"/>
          <p:cNvSpPr txBox="1">
            <a:spLocks noChangeArrowheads="1"/>
          </p:cNvSpPr>
          <p:nvPr/>
        </p:nvSpPr>
        <p:spPr bwMode="auto">
          <a:xfrm>
            <a:off x="4730560" y="1186730"/>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a:t>
            </a:r>
            <a:r>
              <a:rPr lang="en-US" altLang="zh-CN" sz="2400" b="1" baseline="-25000">
                <a:solidFill>
                  <a:srgbClr val="000099"/>
                </a:solidFill>
                <a:latin typeface="+mn-lt"/>
                <a:ea typeface="黑体" pitchFamily="2" charset="-122"/>
              </a:rPr>
              <a:t>1</a:t>
            </a:r>
          </a:p>
        </p:txBody>
      </p:sp>
      <p:sp>
        <p:nvSpPr>
          <p:cNvPr id="1022040" name="Text Box 88"/>
          <p:cNvSpPr txBox="1">
            <a:spLocks noChangeArrowheads="1"/>
          </p:cNvSpPr>
          <p:nvPr/>
        </p:nvSpPr>
        <p:spPr bwMode="auto">
          <a:xfrm>
            <a:off x="6109833" y="3820392"/>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a:t>
            </a:r>
            <a:r>
              <a:rPr lang="en-US" altLang="zh-CN" sz="2400" b="1" baseline="-25000">
                <a:solidFill>
                  <a:srgbClr val="000099"/>
                </a:solidFill>
                <a:latin typeface="+mn-lt"/>
                <a:ea typeface="黑体" pitchFamily="2" charset="-122"/>
              </a:rPr>
              <a:t>5</a:t>
            </a:r>
          </a:p>
        </p:txBody>
      </p:sp>
      <p:sp>
        <p:nvSpPr>
          <p:cNvPr id="1022041" name="Text Box 89"/>
          <p:cNvSpPr txBox="1">
            <a:spLocks noChangeArrowheads="1"/>
          </p:cNvSpPr>
          <p:nvPr/>
        </p:nvSpPr>
        <p:spPr bwMode="auto">
          <a:xfrm>
            <a:off x="1966855" y="2197967"/>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a:t>
            </a:r>
            <a:r>
              <a:rPr lang="en-US" altLang="zh-CN" sz="2400" b="1" baseline="-25000">
                <a:solidFill>
                  <a:srgbClr val="000099"/>
                </a:solidFill>
                <a:latin typeface="+mn-lt"/>
                <a:ea typeface="黑体" pitchFamily="2" charset="-122"/>
              </a:rPr>
              <a:t>2</a:t>
            </a:r>
          </a:p>
        </p:txBody>
      </p:sp>
      <p:grpSp>
        <p:nvGrpSpPr>
          <p:cNvPr id="1022044" name="Group 92"/>
          <p:cNvGrpSpPr>
            <a:grpSpLocks/>
          </p:cNvGrpSpPr>
          <p:nvPr/>
        </p:nvGrpSpPr>
        <p:grpSpPr bwMode="auto">
          <a:xfrm>
            <a:off x="6215360" y="1506056"/>
            <a:ext cx="1033595" cy="247650"/>
            <a:chOff x="3107" y="572"/>
            <a:chExt cx="408" cy="91"/>
          </a:xfrm>
        </p:grpSpPr>
        <p:grpSp>
          <p:nvGrpSpPr>
            <p:cNvPr id="1022045" name="Group 93"/>
            <p:cNvGrpSpPr>
              <a:grpSpLocks/>
            </p:cNvGrpSpPr>
            <p:nvPr/>
          </p:nvGrpSpPr>
          <p:grpSpPr bwMode="auto">
            <a:xfrm>
              <a:off x="3107" y="572"/>
              <a:ext cx="317" cy="90"/>
              <a:chOff x="4105" y="1253"/>
              <a:chExt cx="317" cy="90"/>
            </a:xfrm>
          </p:grpSpPr>
          <p:sp>
            <p:nvSpPr>
              <p:cNvPr id="1022046" name="Rectangle 94"/>
              <p:cNvSpPr>
                <a:spLocks noChangeArrowheads="1"/>
              </p:cNvSpPr>
              <p:nvPr/>
            </p:nvSpPr>
            <p:spPr bwMode="auto">
              <a:xfrm>
                <a:off x="4105" y="1253"/>
                <a:ext cx="181" cy="9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2047" name="Line 95"/>
              <p:cNvSpPr>
                <a:spLocks noChangeShapeType="1"/>
              </p:cNvSpPr>
              <p:nvPr/>
            </p:nvSpPr>
            <p:spPr bwMode="auto">
              <a:xfrm flipV="1">
                <a:off x="4150" y="1298"/>
                <a:ext cx="272" cy="0"/>
              </a:xfrm>
              <a:prstGeom prst="line">
                <a:avLst/>
              </a:prstGeom>
              <a:noFill/>
              <a:ln w="28575">
                <a:solidFill>
                  <a:srgbClr val="FF00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022048" name="Group 96"/>
            <p:cNvGrpSpPr>
              <a:grpSpLocks/>
            </p:cNvGrpSpPr>
            <p:nvPr/>
          </p:nvGrpSpPr>
          <p:grpSpPr bwMode="auto">
            <a:xfrm>
              <a:off x="3424" y="572"/>
              <a:ext cx="91" cy="91"/>
              <a:chOff x="3470" y="572"/>
              <a:chExt cx="91" cy="91"/>
            </a:xfrm>
          </p:grpSpPr>
          <p:sp>
            <p:nvSpPr>
              <p:cNvPr id="1022049" name="Line 97"/>
              <p:cNvSpPr>
                <a:spLocks noChangeShapeType="1"/>
              </p:cNvSpPr>
              <p:nvPr/>
            </p:nvSpPr>
            <p:spPr bwMode="auto">
              <a:xfrm>
                <a:off x="3470" y="572"/>
                <a:ext cx="90" cy="91"/>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2050" name="Line 98"/>
              <p:cNvSpPr>
                <a:spLocks noChangeShapeType="1"/>
              </p:cNvSpPr>
              <p:nvPr/>
            </p:nvSpPr>
            <p:spPr bwMode="auto">
              <a:xfrm rot="5400000">
                <a:off x="3471" y="571"/>
                <a:ext cx="90" cy="91"/>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grpSp>
        <p:nvGrpSpPr>
          <p:cNvPr id="1022051" name="Group 99"/>
          <p:cNvGrpSpPr>
            <a:grpSpLocks/>
          </p:cNvGrpSpPr>
          <p:nvPr/>
        </p:nvGrpSpPr>
        <p:grpSpPr bwMode="auto">
          <a:xfrm>
            <a:off x="6215360" y="1077184"/>
            <a:ext cx="803143" cy="244475"/>
            <a:chOff x="4105" y="1253"/>
            <a:chExt cx="317" cy="90"/>
          </a:xfrm>
        </p:grpSpPr>
        <p:sp>
          <p:nvSpPr>
            <p:cNvPr id="1022052" name="Rectangle 100"/>
            <p:cNvSpPr>
              <a:spLocks noChangeArrowheads="1"/>
            </p:cNvSpPr>
            <p:nvPr/>
          </p:nvSpPr>
          <p:spPr bwMode="auto">
            <a:xfrm>
              <a:off x="4105" y="1253"/>
              <a:ext cx="181" cy="90"/>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2053" name="Line 101"/>
            <p:cNvSpPr>
              <a:spLocks noChangeShapeType="1"/>
            </p:cNvSpPr>
            <p:nvPr/>
          </p:nvSpPr>
          <p:spPr bwMode="auto">
            <a:xfrm flipV="1">
              <a:off x="4150" y="1298"/>
              <a:ext cx="272" cy="0"/>
            </a:xfrm>
            <a:prstGeom prst="line">
              <a:avLst/>
            </a:prstGeom>
            <a:noFill/>
            <a:ln w="28575">
              <a:solidFill>
                <a:srgbClr val="0000FF"/>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022054" name="Text Box 102"/>
          <p:cNvSpPr txBox="1">
            <a:spLocks noChangeArrowheads="1"/>
          </p:cNvSpPr>
          <p:nvPr/>
        </p:nvSpPr>
        <p:spPr bwMode="auto">
          <a:xfrm>
            <a:off x="7248445" y="940658"/>
            <a:ext cx="1991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99"/>
                </a:solidFill>
                <a:latin typeface="+mn-lt"/>
                <a:ea typeface="黑体" pitchFamily="2" charset="-122"/>
              </a:rPr>
              <a:t>转发多播数据报</a:t>
            </a:r>
          </a:p>
        </p:txBody>
      </p:sp>
      <p:sp>
        <p:nvSpPr>
          <p:cNvPr id="1022055" name="Text Box 103"/>
          <p:cNvSpPr txBox="1">
            <a:spLocks noChangeArrowheads="1"/>
          </p:cNvSpPr>
          <p:nvPr/>
        </p:nvSpPr>
        <p:spPr bwMode="auto">
          <a:xfrm>
            <a:off x="7273033" y="1372706"/>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99"/>
                </a:solidFill>
                <a:latin typeface="+mn-lt"/>
                <a:ea typeface="黑体" pitchFamily="2" charset="-122"/>
              </a:rPr>
              <a:t>收到后即丢弃</a:t>
            </a:r>
          </a:p>
        </p:txBody>
      </p:sp>
      <p:sp>
        <p:nvSpPr>
          <p:cNvPr id="1022067" name="Text Box 115"/>
          <p:cNvSpPr txBox="1">
            <a:spLocks noChangeArrowheads="1"/>
          </p:cNvSpPr>
          <p:nvPr/>
        </p:nvSpPr>
        <p:spPr bwMode="auto">
          <a:xfrm>
            <a:off x="439046" y="212447"/>
            <a:ext cx="3130909" cy="1200329"/>
          </a:xfrm>
          <a:prstGeom prst="rect">
            <a:avLst/>
          </a:prstGeom>
          <a:solidFill>
            <a:srgbClr val="FFFF66"/>
          </a:solidFill>
          <a:ln w="9525">
            <a:solidFill>
              <a:schemeClr val="folHlink"/>
            </a:solidFill>
            <a:miter lim="800000"/>
            <a:headEnd/>
            <a:tailEnd/>
          </a:ln>
          <a:effectLst/>
        </p:spPr>
        <p:txBody>
          <a:bodyPr wrap="square">
            <a:spAutoFit/>
          </a:bodyPr>
          <a:lstStyle/>
          <a:p>
            <a:r>
              <a:rPr lang="zh-CN" altLang="en-US" sz="3600" b="1" dirty="0">
                <a:solidFill>
                  <a:srgbClr val="000099"/>
                </a:solidFill>
                <a:latin typeface="+mn-lt"/>
                <a:ea typeface="黑体" pitchFamily="2" charset="-122"/>
              </a:rPr>
              <a:t>反向路径广播 </a:t>
            </a:r>
            <a:r>
              <a:rPr lang="en-US" altLang="zh-CN" sz="3600" b="1" dirty="0">
                <a:solidFill>
                  <a:srgbClr val="000099"/>
                </a:solidFill>
                <a:latin typeface="+mn-lt"/>
                <a:ea typeface="黑体" pitchFamily="2" charset="-122"/>
              </a:rPr>
              <a:t>RPB </a:t>
            </a:r>
            <a:r>
              <a:rPr lang="zh-CN" altLang="en-US" sz="3600" b="1" dirty="0">
                <a:solidFill>
                  <a:srgbClr val="000099"/>
                </a:solidFill>
                <a:latin typeface="+mn-lt"/>
                <a:ea typeface="黑体" pitchFamily="2" charset="-122"/>
              </a:rPr>
              <a:t>和剪除 </a:t>
            </a:r>
          </a:p>
        </p:txBody>
      </p:sp>
    </p:spTree>
    <p:extLst>
      <p:ext uri="{BB962C8B-B14F-4D97-AF65-F5344CB8AC3E}">
        <p14:creationId xmlns:p14="http://schemas.microsoft.com/office/powerpoint/2010/main" val="3488743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206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1500"/>
                                  </p:stCondLst>
                                  <p:childTnLst>
                                    <p:set>
                                      <p:cBhvr>
                                        <p:cTn id="9" dur="1" fill="hold">
                                          <p:stCondLst>
                                            <p:cond delay="0"/>
                                          </p:stCondLst>
                                        </p:cTn>
                                        <p:tgtEl>
                                          <p:spTgt spid="1022061"/>
                                        </p:tgtEl>
                                        <p:attrNameLst>
                                          <p:attrName>style.visibility</p:attrName>
                                        </p:attrNameLst>
                                      </p:cBhvr>
                                      <p:to>
                                        <p:strVal val="visible"/>
                                      </p:to>
                                    </p:set>
                                  </p:childTnLst>
                                </p:cTn>
                              </p:par>
                            </p:childTnLst>
                          </p:cTn>
                        </p:par>
                        <p:par>
                          <p:cTn id="10" fill="hold" nodeType="afterGroup">
                            <p:stCondLst>
                              <p:cond delay="1500"/>
                            </p:stCondLst>
                            <p:childTnLst>
                              <p:par>
                                <p:cTn id="11" presetID="1" presetClass="entr" presetSubtype="0" fill="hold" nodeType="afterEffect">
                                  <p:stCondLst>
                                    <p:cond delay="1500"/>
                                  </p:stCondLst>
                                  <p:childTnLst>
                                    <p:set>
                                      <p:cBhvr>
                                        <p:cTn id="12" dur="1" fill="hold">
                                          <p:stCondLst>
                                            <p:cond delay="0"/>
                                          </p:stCondLst>
                                        </p:cTn>
                                        <p:tgtEl>
                                          <p:spTgt spid="1021987"/>
                                        </p:tgtEl>
                                        <p:attrNameLst>
                                          <p:attrName>style.visibility</p:attrName>
                                        </p:attrNameLst>
                                      </p:cBhvr>
                                      <p:to>
                                        <p:strVal val="visible"/>
                                      </p:to>
                                    </p:set>
                                  </p:childTnLst>
                                </p:cTn>
                              </p:par>
                            </p:childTnLst>
                          </p:cTn>
                        </p:par>
                        <p:par>
                          <p:cTn id="13" fill="hold" nodeType="afterGroup">
                            <p:stCondLst>
                              <p:cond delay="3000"/>
                            </p:stCondLst>
                            <p:childTnLst>
                              <p:par>
                                <p:cTn id="14" presetID="1" presetClass="entr" presetSubtype="0" fill="hold" nodeType="afterEffect">
                                  <p:stCondLst>
                                    <p:cond delay="1500"/>
                                  </p:stCondLst>
                                  <p:childTnLst>
                                    <p:set>
                                      <p:cBhvr>
                                        <p:cTn id="15" dur="1" fill="hold">
                                          <p:stCondLst>
                                            <p:cond delay="0"/>
                                          </p:stCondLst>
                                        </p:cTn>
                                        <p:tgtEl>
                                          <p:spTgt spid="1022062"/>
                                        </p:tgtEl>
                                        <p:attrNameLst>
                                          <p:attrName>style.visibility</p:attrName>
                                        </p:attrNameLst>
                                      </p:cBhvr>
                                      <p:to>
                                        <p:strVal val="visible"/>
                                      </p:to>
                                    </p:set>
                                  </p:childTnLst>
                                </p:cTn>
                              </p:par>
                            </p:childTnLst>
                          </p:cTn>
                        </p:par>
                        <p:par>
                          <p:cTn id="16" fill="hold" nodeType="afterGroup">
                            <p:stCondLst>
                              <p:cond delay="4500"/>
                            </p:stCondLst>
                            <p:childTnLst>
                              <p:par>
                                <p:cTn id="17" presetID="1" presetClass="entr" presetSubtype="0" fill="hold" nodeType="afterEffect">
                                  <p:stCondLst>
                                    <p:cond delay="1500"/>
                                  </p:stCondLst>
                                  <p:childTnLst>
                                    <p:set>
                                      <p:cBhvr>
                                        <p:cTn id="18" dur="1" fill="hold">
                                          <p:stCondLst>
                                            <p:cond delay="0"/>
                                          </p:stCondLst>
                                        </p:cTn>
                                        <p:tgtEl>
                                          <p:spTgt spid="1021994"/>
                                        </p:tgtEl>
                                        <p:attrNameLst>
                                          <p:attrName>style.visibility</p:attrName>
                                        </p:attrNameLst>
                                      </p:cBhvr>
                                      <p:to>
                                        <p:strVal val="visible"/>
                                      </p:to>
                                    </p:set>
                                  </p:childTnLst>
                                </p:cTn>
                              </p:par>
                            </p:childTnLst>
                          </p:cTn>
                        </p:par>
                        <p:par>
                          <p:cTn id="19" fill="hold" nodeType="afterGroup">
                            <p:stCondLst>
                              <p:cond delay="6000"/>
                            </p:stCondLst>
                            <p:childTnLst>
                              <p:par>
                                <p:cTn id="20" presetID="1" presetClass="entr" presetSubtype="0" fill="hold" nodeType="afterEffect">
                                  <p:stCondLst>
                                    <p:cond delay="1500"/>
                                  </p:stCondLst>
                                  <p:childTnLst>
                                    <p:set>
                                      <p:cBhvr>
                                        <p:cTn id="21" dur="1" fill="hold">
                                          <p:stCondLst>
                                            <p:cond delay="0"/>
                                          </p:stCondLst>
                                        </p:cTn>
                                        <p:tgtEl>
                                          <p:spTgt spid="1022063"/>
                                        </p:tgtEl>
                                        <p:attrNameLst>
                                          <p:attrName>style.visibility</p:attrName>
                                        </p:attrNameLst>
                                      </p:cBhvr>
                                      <p:to>
                                        <p:strVal val="visible"/>
                                      </p:to>
                                    </p:set>
                                  </p:childTnLst>
                                </p:cTn>
                              </p:par>
                            </p:childTnLst>
                          </p:cTn>
                        </p:par>
                        <p:par>
                          <p:cTn id="22" fill="hold" nodeType="afterGroup">
                            <p:stCondLst>
                              <p:cond delay="7500"/>
                            </p:stCondLst>
                            <p:childTnLst>
                              <p:par>
                                <p:cTn id="23" presetID="1" presetClass="entr" presetSubtype="0" fill="hold" nodeType="afterEffect">
                                  <p:stCondLst>
                                    <p:cond delay="1500"/>
                                  </p:stCondLst>
                                  <p:childTnLst>
                                    <p:set>
                                      <p:cBhvr>
                                        <p:cTn id="24" dur="1" fill="hold">
                                          <p:stCondLst>
                                            <p:cond delay="0"/>
                                          </p:stCondLst>
                                        </p:cTn>
                                        <p:tgtEl>
                                          <p:spTgt spid="1022004"/>
                                        </p:tgtEl>
                                        <p:attrNameLst>
                                          <p:attrName>style.visibility</p:attrName>
                                        </p:attrNameLst>
                                      </p:cBhvr>
                                      <p:to>
                                        <p:strVal val="visible"/>
                                      </p:to>
                                    </p:set>
                                  </p:childTnLst>
                                </p:cTn>
                              </p:par>
                            </p:childTnLst>
                          </p:cTn>
                        </p:par>
                        <p:par>
                          <p:cTn id="25" fill="hold" nodeType="afterGroup">
                            <p:stCondLst>
                              <p:cond delay="9000"/>
                            </p:stCondLst>
                            <p:childTnLst>
                              <p:par>
                                <p:cTn id="26" presetID="1" presetClass="entr" presetSubtype="0" fill="hold" nodeType="afterEffect">
                                  <p:stCondLst>
                                    <p:cond delay="1500"/>
                                  </p:stCondLst>
                                  <p:childTnLst>
                                    <p:set>
                                      <p:cBhvr>
                                        <p:cTn id="27" dur="1" fill="hold">
                                          <p:stCondLst>
                                            <p:cond delay="0"/>
                                          </p:stCondLst>
                                        </p:cTn>
                                        <p:tgtEl>
                                          <p:spTgt spid="1022065"/>
                                        </p:tgtEl>
                                        <p:attrNameLst>
                                          <p:attrName>style.visibility</p:attrName>
                                        </p:attrNameLst>
                                      </p:cBhvr>
                                      <p:to>
                                        <p:strVal val="visible"/>
                                      </p:to>
                                    </p:set>
                                  </p:childTnLst>
                                </p:cTn>
                              </p:par>
                            </p:childTnLst>
                          </p:cTn>
                        </p:par>
                        <p:par>
                          <p:cTn id="28" fill="hold" nodeType="afterGroup">
                            <p:stCondLst>
                              <p:cond delay="10500"/>
                            </p:stCondLst>
                            <p:childTnLst>
                              <p:par>
                                <p:cTn id="29" presetID="1" presetClass="entr" presetSubtype="0" fill="hold" nodeType="afterEffect">
                                  <p:stCondLst>
                                    <p:cond delay="1000"/>
                                  </p:stCondLst>
                                  <p:childTnLst>
                                    <p:set>
                                      <p:cBhvr>
                                        <p:cTn id="30" dur="1" fill="hold">
                                          <p:stCondLst>
                                            <p:cond delay="0"/>
                                          </p:stCondLst>
                                        </p:cTn>
                                        <p:tgtEl>
                                          <p:spTgt spid="1022064"/>
                                        </p:tgtEl>
                                        <p:attrNameLst>
                                          <p:attrName>style.visibility</p:attrName>
                                        </p:attrNameLst>
                                      </p:cBhvr>
                                      <p:to>
                                        <p:strVal val="visible"/>
                                      </p:to>
                                    </p:set>
                                  </p:childTnLst>
                                </p:cTn>
                              </p:par>
                            </p:childTnLst>
                          </p:cTn>
                        </p:par>
                        <p:par>
                          <p:cTn id="31" fill="hold" nodeType="afterGroup">
                            <p:stCondLst>
                              <p:cond delay="11500"/>
                            </p:stCondLst>
                            <p:childTnLst>
                              <p:par>
                                <p:cTn id="32" presetID="1" presetClass="entr" presetSubtype="0" fill="hold" nodeType="afterEffect">
                                  <p:stCondLst>
                                    <p:cond delay="1500"/>
                                  </p:stCondLst>
                                  <p:childTnLst>
                                    <p:set>
                                      <p:cBhvr>
                                        <p:cTn id="33" dur="1" fill="hold">
                                          <p:stCondLst>
                                            <p:cond delay="0"/>
                                          </p:stCondLst>
                                        </p:cTn>
                                        <p:tgtEl>
                                          <p:spTgt spid="102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3"/>
          <p:cNvSpPr>
            <a:spLocks noGrp="1" noChangeArrowheads="1"/>
          </p:cNvSpPr>
          <p:nvPr>
            <p:ph type="title"/>
          </p:nvPr>
        </p:nvSpPr>
        <p:spPr/>
        <p:txBody>
          <a:bodyPr/>
          <a:lstStyle/>
          <a:p>
            <a:pPr algn="ctr"/>
            <a:r>
              <a:rPr lang="en-US" altLang="zh-CN" dirty="0"/>
              <a:t>(2) </a:t>
            </a:r>
            <a:r>
              <a:rPr lang="zh-CN" altLang="en-US" dirty="0"/>
              <a:t>隧道技术 </a:t>
            </a:r>
            <a:r>
              <a:rPr lang="en-US" altLang="zh-CN" dirty="0"/>
              <a:t>(tunneling) </a:t>
            </a:r>
          </a:p>
        </p:txBody>
      </p:sp>
      <p:grpSp>
        <p:nvGrpSpPr>
          <p:cNvPr id="5" name="组合 4"/>
          <p:cNvGrpSpPr/>
          <p:nvPr/>
        </p:nvGrpSpPr>
        <p:grpSpPr>
          <a:xfrm>
            <a:off x="306216" y="4293096"/>
            <a:ext cx="8391200" cy="2115870"/>
            <a:chOff x="257860" y="4685074"/>
            <a:chExt cx="8391200" cy="2115870"/>
          </a:xfrm>
        </p:grpSpPr>
        <p:sp>
          <p:nvSpPr>
            <p:cNvPr id="621628" name="AutoShape 60"/>
            <p:cNvSpPr>
              <a:spLocks noChangeArrowheads="1"/>
            </p:cNvSpPr>
            <p:nvPr/>
          </p:nvSpPr>
          <p:spPr bwMode="auto">
            <a:xfrm>
              <a:off x="257860" y="5937344"/>
              <a:ext cx="624284" cy="215900"/>
            </a:xfrm>
            <a:prstGeom prst="leftArrow">
              <a:avLst>
                <a:gd name="adj1" fmla="val 50000"/>
                <a:gd name="adj2" fmla="val 66728"/>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621575" name="Line 7"/>
            <p:cNvSpPr>
              <a:spLocks noChangeShapeType="1"/>
            </p:cNvSpPr>
            <p:nvPr/>
          </p:nvSpPr>
          <p:spPr bwMode="auto">
            <a:xfrm>
              <a:off x="1858985" y="4910499"/>
              <a:ext cx="339830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1576" name="Line 8"/>
            <p:cNvSpPr>
              <a:spLocks noChangeShapeType="1"/>
            </p:cNvSpPr>
            <p:nvPr/>
          </p:nvSpPr>
          <p:spPr bwMode="auto">
            <a:xfrm>
              <a:off x="765198" y="6558057"/>
              <a:ext cx="441298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1581" name="Rectangle 13"/>
            <p:cNvSpPr>
              <a:spLocks noChangeArrowheads="1"/>
            </p:cNvSpPr>
            <p:nvPr/>
          </p:nvSpPr>
          <p:spPr bwMode="auto">
            <a:xfrm>
              <a:off x="2574419" y="4730656"/>
              <a:ext cx="1828139" cy="3079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1582" name="Rectangle 14"/>
            <p:cNvSpPr>
              <a:spLocks noChangeArrowheads="1"/>
            </p:cNvSpPr>
            <p:nvPr/>
          </p:nvSpPr>
          <p:spPr bwMode="auto">
            <a:xfrm>
              <a:off x="2037843" y="6362794"/>
              <a:ext cx="2166938" cy="438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1583" name="Text Box 15"/>
            <p:cNvSpPr txBox="1">
              <a:spLocks noChangeArrowheads="1"/>
            </p:cNvSpPr>
            <p:nvPr/>
          </p:nvSpPr>
          <p:spPr bwMode="auto">
            <a:xfrm>
              <a:off x="2739519" y="468507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多播数据报</a:t>
              </a:r>
            </a:p>
          </p:txBody>
        </p:sp>
        <p:sp>
          <p:nvSpPr>
            <p:cNvPr id="621584" name="Text Box 16"/>
            <p:cNvSpPr txBox="1">
              <a:spLocks noChangeArrowheads="1"/>
            </p:cNvSpPr>
            <p:nvPr/>
          </p:nvSpPr>
          <p:spPr bwMode="auto">
            <a:xfrm>
              <a:off x="2095311" y="6331045"/>
              <a:ext cx="18535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单播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sp>
          <p:nvSpPr>
            <p:cNvPr id="621585" name="Rectangle 17"/>
            <p:cNvSpPr>
              <a:spLocks noChangeArrowheads="1"/>
            </p:cNvSpPr>
            <p:nvPr/>
          </p:nvSpPr>
          <p:spPr bwMode="auto">
            <a:xfrm>
              <a:off x="1858985" y="5119594"/>
              <a:ext cx="3338116" cy="4140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1586" name="Text Box 18"/>
            <p:cNvSpPr txBox="1">
              <a:spLocks noChangeArrowheads="1"/>
            </p:cNvSpPr>
            <p:nvPr/>
          </p:nvSpPr>
          <p:spPr bwMode="auto">
            <a:xfrm>
              <a:off x="2022366" y="513864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621587" name="Text Box 19"/>
            <p:cNvSpPr txBox="1">
              <a:spLocks noChangeArrowheads="1"/>
            </p:cNvSpPr>
            <p:nvPr/>
          </p:nvSpPr>
          <p:spPr bwMode="auto">
            <a:xfrm>
              <a:off x="3571898" y="5156106"/>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621588" name="Line 20"/>
            <p:cNvSpPr>
              <a:spLocks noChangeShapeType="1"/>
            </p:cNvSpPr>
            <p:nvPr/>
          </p:nvSpPr>
          <p:spPr bwMode="auto">
            <a:xfrm>
              <a:off x="2932135" y="5119593"/>
              <a:ext cx="0" cy="4140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1589" name="Rectangle 21"/>
            <p:cNvSpPr>
              <a:spLocks noChangeArrowheads="1"/>
            </p:cNvSpPr>
            <p:nvPr/>
          </p:nvSpPr>
          <p:spPr bwMode="auto">
            <a:xfrm>
              <a:off x="785835" y="5827806"/>
              <a:ext cx="4411266" cy="414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1590" name="Rectangle 22"/>
            <p:cNvSpPr>
              <a:spLocks noChangeArrowheads="1"/>
            </p:cNvSpPr>
            <p:nvPr/>
          </p:nvSpPr>
          <p:spPr bwMode="auto">
            <a:xfrm>
              <a:off x="809912" y="5839804"/>
              <a:ext cx="1047354" cy="388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1591" name="Rectangle 23"/>
            <p:cNvSpPr>
              <a:spLocks noChangeArrowheads="1"/>
            </p:cNvSpPr>
            <p:nvPr/>
          </p:nvSpPr>
          <p:spPr bwMode="auto">
            <a:xfrm>
              <a:off x="1857266" y="5848444"/>
              <a:ext cx="3314038" cy="3852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1592" name="Line 24"/>
            <p:cNvSpPr>
              <a:spLocks noChangeShapeType="1"/>
            </p:cNvSpPr>
            <p:nvPr/>
          </p:nvSpPr>
          <p:spPr bwMode="auto">
            <a:xfrm>
              <a:off x="1858985" y="5827807"/>
              <a:ext cx="0" cy="4139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1593" name="Text Box 25"/>
            <p:cNvSpPr txBox="1">
              <a:spLocks noChangeArrowheads="1"/>
            </p:cNvSpPr>
            <p:nvPr/>
          </p:nvSpPr>
          <p:spPr bwMode="auto">
            <a:xfrm>
              <a:off x="950935" y="5870670"/>
              <a:ext cx="6976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首部</a:t>
              </a:r>
            </a:p>
          </p:txBody>
        </p:sp>
        <p:sp>
          <p:nvSpPr>
            <p:cNvPr id="621594" name="Text Box 26"/>
            <p:cNvSpPr txBox="1">
              <a:spLocks noChangeArrowheads="1"/>
            </p:cNvSpPr>
            <p:nvPr/>
          </p:nvSpPr>
          <p:spPr bwMode="auto">
            <a:xfrm>
              <a:off x="2878822" y="5872258"/>
              <a:ext cx="1124026"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621595" name="AutoShape 27"/>
            <p:cNvSpPr>
              <a:spLocks noChangeArrowheads="1"/>
            </p:cNvSpPr>
            <p:nvPr/>
          </p:nvSpPr>
          <p:spPr bwMode="auto">
            <a:xfrm>
              <a:off x="3350047" y="5517232"/>
              <a:ext cx="221852" cy="487804"/>
            </a:xfrm>
            <a:prstGeom prst="downArrow">
              <a:avLst>
                <a:gd name="adj1" fmla="val 50000"/>
                <a:gd name="adj2"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621596" name="Line 28"/>
            <p:cNvSpPr>
              <a:spLocks noChangeShapeType="1"/>
            </p:cNvSpPr>
            <p:nvPr/>
          </p:nvSpPr>
          <p:spPr bwMode="auto">
            <a:xfrm>
              <a:off x="1858985" y="5517232"/>
              <a:ext cx="0" cy="485775"/>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1597" name="Line 29"/>
            <p:cNvSpPr>
              <a:spLocks noChangeShapeType="1"/>
            </p:cNvSpPr>
            <p:nvPr/>
          </p:nvSpPr>
          <p:spPr bwMode="auto">
            <a:xfrm>
              <a:off x="5197101" y="5517232"/>
              <a:ext cx="0" cy="485775"/>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1599" name="Text Box 31"/>
            <p:cNvSpPr txBox="1">
              <a:spLocks noChangeArrowheads="1"/>
            </p:cNvSpPr>
            <p:nvPr/>
          </p:nvSpPr>
          <p:spPr bwMode="auto">
            <a:xfrm>
              <a:off x="5246975" y="5117122"/>
              <a:ext cx="32768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网</a:t>
              </a:r>
              <a:r>
                <a:rPr kumimoji="1" lang="zh-CN" altLang="en-US" sz="1000" b="1" dirty="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a:t>
              </a:r>
              <a:r>
                <a:rPr kumimoji="1" lang="en-US" altLang="zh-CN" sz="14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和网 </a:t>
              </a:r>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中的多播数据报</a:t>
              </a:r>
            </a:p>
          </p:txBody>
        </p:sp>
        <p:sp>
          <p:nvSpPr>
            <p:cNvPr id="621600" name="Text Box 32"/>
            <p:cNvSpPr txBox="1">
              <a:spLocks noChangeArrowheads="1"/>
            </p:cNvSpPr>
            <p:nvPr/>
          </p:nvSpPr>
          <p:spPr bwMode="auto">
            <a:xfrm>
              <a:off x="5246975" y="5805264"/>
              <a:ext cx="34020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隧道中通行的单播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nvGrpSpPr>
          <p:cNvPr id="3" name="组合 2"/>
          <p:cNvGrpSpPr/>
          <p:nvPr/>
        </p:nvGrpSpPr>
        <p:grpSpPr>
          <a:xfrm>
            <a:off x="848544" y="1628800"/>
            <a:ext cx="8427803" cy="3000121"/>
            <a:chOff x="946991" y="2026236"/>
            <a:chExt cx="8427803" cy="3000121"/>
          </a:xfrm>
        </p:grpSpPr>
        <p:graphicFrame>
          <p:nvGraphicFramePr>
            <p:cNvPr id="621572" name="Object 4"/>
            <p:cNvGraphicFramePr>
              <a:graphicFrameLocks noChangeAspect="1"/>
            </p:cNvGraphicFramePr>
            <p:nvPr>
              <p:extLst>
                <p:ext uri="{D42A27DB-BD31-4B8C-83A1-F6EECF244321}">
                  <p14:modId xmlns:p14="http://schemas.microsoft.com/office/powerpoint/2010/main" val="2657457896"/>
                </p:ext>
              </p:extLst>
            </p:nvPr>
          </p:nvGraphicFramePr>
          <p:xfrm>
            <a:off x="2576456" y="2667457"/>
            <a:ext cx="5009754" cy="2140666"/>
          </p:xfrm>
          <a:graphic>
            <a:graphicData uri="http://schemas.openxmlformats.org/presentationml/2006/ole">
              <mc:AlternateContent xmlns:mc="http://schemas.openxmlformats.org/markup-compatibility/2006">
                <mc:Choice xmlns:v="urn:schemas-microsoft-com:vml" Requires="v">
                  <p:oleObj spid="_x0000_s5138" name="VISIO" r:id="rId4" imgW="1687068" imgH="964692" progId="">
                    <p:embed/>
                  </p:oleObj>
                </mc:Choice>
                <mc:Fallback>
                  <p:oleObj name="VISIO" r:id="rId4" imgW="1687068" imgH="96469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6456" y="2667457"/>
                          <a:ext cx="5009754" cy="21406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1573" name="Line 5"/>
            <p:cNvSpPr>
              <a:spLocks noChangeShapeType="1"/>
            </p:cNvSpPr>
            <p:nvPr/>
          </p:nvSpPr>
          <p:spPr bwMode="auto">
            <a:xfrm>
              <a:off x="8182977" y="2667455"/>
              <a:ext cx="0" cy="1168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pic>
          <p:nvPicPr>
            <p:cNvPr id="621574"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04875" y="3737430"/>
              <a:ext cx="1073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1577" name="Line 9"/>
            <p:cNvSpPr>
              <a:spLocks noChangeShapeType="1"/>
            </p:cNvSpPr>
            <p:nvPr/>
          </p:nvSpPr>
          <p:spPr bwMode="auto">
            <a:xfrm>
              <a:off x="2012009" y="2667456"/>
              <a:ext cx="0" cy="12652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621578" name="Text Box 10"/>
            <p:cNvSpPr txBox="1">
              <a:spLocks noChangeArrowheads="1"/>
            </p:cNvSpPr>
            <p:nvPr/>
          </p:nvSpPr>
          <p:spPr bwMode="auto">
            <a:xfrm>
              <a:off x="4244257" y="2981235"/>
              <a:ext cx="1731564"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不支持多播</a:t>
              </a:r>
            </a:p>
            <a:p>
              <a:r>
                <a:rPr kumimoji="1" lang="zh-CN" altLang="en-US" sz="2400" b="1" dirty="0">
                  <a:solidFill>
                    <a:srgbClr val="000099"/>
                  </a:solidFill>
                  <a:latin typeface="+mn-lt"/>
                  <a:ea typeface="黑体" pitchFamily="2" charset="-122"/>
                </a:rPr>
                <a:t>   的网络</a:t>
              </a:r>
            </a:p>
          </p:txBody>
        </p:sp>
        <p:sp>
          <p:nvSpPr>
            <p:cNvPr id="621579" name="Rectangle 11"/>
            <p:cNvSpPr>
              <a:spLocks noChangeArrowheads="1"/>
            </p:cNvSpPr>
            <p:nvPr/>
          </p:nvSpPr>
          <p:spPr bwMode="auto">
            <a:xfrm>
              <a:off x="7441748" y="2370592"/>
              <a:ext cx="837538" cy="425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621598" name="AutoShape 30"/>
            <p:cNvSpPr>
              <a:spLocks noChangeArrowheads="1"/>
            </p:cNvSpPr>
            <p:nvPr/>
          </p:nvSpPr>
          <p:spPr bwMode="auto">
            <a:xfrm rot="-5400000">
              <a:off x="4869711" y="1480068"/>
              <a:ext cx="423244" cy="5009754"/>
            </a:xfrm>
            <a:prstGeom prst="can">
              <a:avLst>
                <a:gd name="adj" fmla="val 58855"/>
              </a:avLst>
            </a:prstGeom>
            <a:gradFill rotWithShape="1">
              <a:gsLst>
                <a:gs pos="0">
                  <a:srgbClr val="0099FF"/>
                </a:gs>
                <a:gs pos="50000">
                  <a:srgbClr val="CCECFF"/>
                </a:gs>
                <a:gs pos="100000">
                  <a:srgbClr val="0099FF"/>
                </a:gs>
              </a:gsLst>
              <a:lin ang="0" scaled="1"/>
            </a:gradFill>
            <a:ln w="12700">
              <a:solidFill>
                <a:schemeClr val="tx1"/>
              </a:solidFill>
              <a:round/>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621570" name="AutoShape 2"/>
            <p:cNvSpPr>
              <a:spLocks noChangeArrowheads="1"/>
            </p:cNvSpPr>
            <p:nvPr/>
          </p:nvSpPr>
          <p:spPr bwMode="auto">
            <a:xfrm>
              <a:off x="7486555" y="4565411"/>
              <a:ext cx="1060258" cy="460946"/>
            </a:xfrm>
            <a:prstGeom prst="wedgeRoundRectCallout">
              <a:avLst>
                <a:gd name="adj1" fmla="val -75263"/>
                <a:gd name="adj2" fmla="val -156036"/>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dirty="0">
                  <a:solidFill>
                    <a:srgbClr val="000099"/>
                  </a:solidFill>
                  <a:latin typeface="+mn-lt"/>
                  <a:ea typeface="黑体" pitchFamily="2" charset="-122"/>
                </a:rPr>
                <a:t>隧道</a:t>
              </a:r>
              <a:endParaRPr kumimoji="1" lang="zh-CN" altLang="zh-CN" sz="2400" b="1" dirty="0">
                <a:solidFill>
                  <a:srgbClr val="000099"/>
                </a:solidFill>
                <a:latin typeface="+mn-lt"/>
                <a:ea typeface="黑体" pitchFamily="2" charset="-122"/>
              </a:endParaRPr>
            </a:p>
          </p:txBody>
        </p:sp>
        <p:pic>
          <p:nvPicPr>
            <p:cNvPr id="621601" name="Picture 3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84641" y="3737430"/>
              <a:ext cx="1073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1622" name="Text Box 54"/>
            <p:cNvSpPr txBox="1">
              <a:spLocks noChangeArrowheads="1"/>
            </p:cNvSpPr>
            <p:nvPr/>
          </p:nvSpPr>
          <p:spPr bwMode="auto">
            <a:xfrm>
              <a:off x="8286165" y="3311658"/>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R</a:t>
              </a:r>
              <a:r>
                <a:rPr kumimoji="1" lang="en-US" altLang="zh-CN" sz="2400" b="1" baseline="-25000" dirty="0">
                  <a:solidFill>
                    <a:srgbClr val="000099"/>
                  </a:solidFill>
                  <a:latin typeface="+mn-lt"/>
                  <a:ea typeface="黑体" pitchFamily="2" charset="-122"/>
                </a:rPr>
                <a:t>2</a:t>
              </a:r>
              <a:endParaRPr kumimoji="1" lang="en-US" altLang="zh-CN" sz="2400" b="1" dirty="0">
                <a:solidFill>
                  <a:srgbClr val="000099"/>
                </a:solidFill>
                <a:latin typeface="+mn-lt"/>
                <a:ea typeface="黑体" pitchFamily="2" charset="-122"/>
              </a:endParaRPr>
            </a:p>
          </p:txBody>
        </p:sp>
        <p:sp>
          <p:nvSpPr>
            <p:cNvPr id="621623" name="Text Box 55"/>
            <p:cNvSpPr txBox="1">
              <a:spLocks noChangeArrowheads="1"/>
            </p:cNvSpPr>
            <p:nvPr/>
          </p:nvSpPr>
          <p:spPr bwMode="auto">
            <a:xfrm>
              <a:off x="1418704" y="3300074"/>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R</a:t>
              </a:r>
              <a:r>
                <a:rPr kumimoji="1" lang="en-US" altLang="zh-CN" sz="2400" b="1" baseline="-25000" dirty="0">
                  <a:solidFill>
                    <a:srgbClr val="000099"/>
                  </a:solidFill>
                  <a:latin typeface="+mn-lt"/>
                  <a:ea typeface="黑体" pitchFamily="2" charset="-122"/>
                </a:rPr>
                <a:t>1</a:t>
              </a:r>
              <a:endParaRPr kumimoji="1" lang="en-US" altLang="zh-CN" sz="2400" b="1" dirty="0">
                <a:solidFill>
                  <a:srgbClr val="000099"/>
                </a:solidFill>
                <a:latin typeface="+mn-lt"/>
                <a:ea typeface="黑体" pitchFamily="2" charset="-122"/>
              </a:endParaRPr>
            </a:p>
          </p:txBody>
        </p:sp>
        <p:pic>
          <p:nvPicPr>
            <p:cNvPr id="621625" name="Picture 5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41232" y="2026236"/>
              <a:ext cx="2333562" cy="118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1626" name="Freeform 58"/>
            <p:cNvSpPr>
              <a:spLocks/>
            </p:cNvSpPr>
            <p:nvPr/>
          </p:nvSpPr>
          <p:spPr bwMode="auto">
            <a:xfrm>
              <a:off x="2149949" y="3026231"/>
              <a:ext cx="5857610" cy="960437"/>
            </a:xfrm>
            <a:custGeom>
              <a:avLst/>
              <a:gdLst>
                <a:gd name="T0" fmla="*/ 22 w 2358"/>
                <a:gd name="T1" fmla="*/ 42 h 492"/>
                <a:gd name="T2" fmla="*/ 52 w 2358"/>
                <a:gd name="T3" fmla="*/ 402 h 492"/>
                <a:gd name="T4" fmla="*/ 331 w 2358"/>
                <a:gd name="T5" fmla="*/ 492 h 492"/>
                <a:gd name="T6" fmla="*/ 2026 w 2358"/>
                <a:gd name="T7" fmla="*/ 492 h 492"/>
                <a:gd name="T8" fmla="*/ 2326 w 2358"/>
                <a:gd name="T9" fmla="*/ 366 h 492"/>
                <a:gd name="T10" fmla="*/ 2356 w 2358"/>
                <a:gd name="T11" fmla="*/ 0 h 492"/>
              </a:gdLst>
              <a:ahLst/>
              <a:cxnLst>
                <a:cxn ang="0">
                  <a:pos x="T0" y="T1"/>
                </a:cxn>
                <a:cxn ang="0">
                  <a:pos x="T2" y="T3"/>
                </a:cxn>
                <a:cxn ang="0">
                  <a:pos x="T4" y="T5"/>
                </a:cxn>
                <a:cxn ang="0">
                  <a:pos x="T6" y="T7"/>
                </a:cxn>
                <a:cxn ang="0">
                  <a:pos x="T8" y="T9"/>
                </a:cxn>
                <a:cxn ang="0">
                  <a:pos x="T10" y="T11"/>
                </a:cxn>
              </a:cxnLst>
              <a:rect l="0" t="0" r="r" b="b"/>
              <a:pathLst>
                <a:path w="2358" h="492">
                  <a:moveTo>
                    <a:pt x="22" y="42"/>
                  </a:moveTo>
                  <a:cubicBezTo>
                    <a:pt x="27" y="103"/>
                    <a:pt x="0" y="327"/>
                    <a:pt x="52" y="402"/>
                  </a:cubicBezTo>
                  <a:cubicBezTo>
                    <a:pt x="105" y="469"/>
                    <a:pt x="17" y="487"/>
                    <a:pt x="331" y="492"/>
                  </a:cubicBezTo>
                  <a:lnTo>
                    <a:pt x="2026" y="492"/>
                  </a:lnTo>
                  <a:cubicBezTo>
                    <a:pt x="2358" y="471"/>
                    <a:pt x="2271" y="448"/>
                    <a:pt x="2326" y="366"/>
                  </a:cubicBezTo>
                  <a:cubicBezTo>
                    <a:pt x="2358" y="284"/>
                    <a:pt x="2349" y="79"/>
                    <a:pt x="2356" y="0"/>
                  </a:cubicBezTo>
                </a:path>
              </a:pathLst>
            </a:custGeom>
            <a:noFill/>
            <a:ln w="76200" cap="flat" cmpd="sng">
              <a:solidFill>
                <a:srgbClr val="FF0000"/>
              </a:solidFill>
              <a:prstDash val="solid"/>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621627" name="Text Box 59"/>
            <p:cNvSpPr txBox="1">
              <a:spLocks noChangeArrowheads="1"/>
            </p:cNvSpPr>
            <p:nvPr/>
          </p:nvSpPr>
          <p:spPr bwMode="auto">
            <a:xfrm>
              <a:off x="7328432" y="2289066"/>
              <a:ext cx="17331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99"/>
                  </a:solidFill>
                  <a:latin typeface="+mn-lt"/>
                  <a:ea typeface="黑体" pitchFamily="2" charset="-122"/>
                </a:rPr>
                <a:t>网 </a:t>
              </a:r>
              <a:r>
                <a:rPr kumimoji="1" lang="en-US" altLang="zh-CN" sz="2000" b="1">
                  <a:solidFill>
                    <a:srgbClr val="000099"/>
                  </a:solidFill>
                  <a:latin typeface="+mn-lt"/>
                  <a:ea typeface="黑体" pitchFamily="2" charset="-122"/>
                </a:rPr>
                <a:t>2</a:t>
              </a:r>
            </a:p>
            <a:p>
              <a:pPr algn="ctr"/>
              <a:r>
                <a:rPr kumimoji="1" lang="zh-CN" altLang="en-US" sz="2000" b="1">
                  <a:solidFill>
                    <a:srgbClr val="000099"/>
                  </a:solidFill>
                  <a:latin typeface="+mn-lt"/>
                  <a:ea typeface="黑体" pitchFamily="2" charset="-122"/>
                </a:rPr>
                <a:t>（支持多播）</a:t>
              </a:r>
            </a:p>
          </p:txBody>
        </p:sp>
        <p:pic>
          <p:nvPicPr>
            <p:cNvPr id="63" name="Picture 5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6991" y="2026236"/>
              <a:ext cx="2333562" cy="118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1624" name="Text Box 56"/>
            <p:cNvSpPr txBox="1">
              <a:spLocks noChangeArrowheads="1"/>
            </p:cNvSpPr>
            <p:nvPr/>
          </p:nvSpPr>
          <p:spPr bwMode="auto">
            <a:xfrm>
              <a:off x="1205974" y="2289066"/>
              <a:ext cx="17331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网 </a:t>
              </a:r>
              <a:r>
                <a:rPr kumimoji="1" lang="en-US" altLang="zh-CN" sz="2000" b="1" dirty="0">
                  <a:solidFill>
                    <a:srgbClr val="000099"/>
                  </a:solidFill>
                  <a:latin typeface="+mn-lt"/>
                  <a:ea typeface="黑体" pitchFamily="2" charset="-122"/>
                </a:rPr>
                <a:t>1</a:t>
              </a:r>
            </a:p>
            <a:p>
              <a:pPr algn="ctr"/>
              <a:r>
                <a:rPr kumimoji="1" lang="zh-CN" altLang="en-US" sz="2000" b="1" dirty="0">
                  <a:solidFill>
                    <a:srgbClr val="000099"/>
                  </a:solidFill>
                  <a:latin typeface="+mn-lt"/>
                  <a:ea typeface="黑体" pitchFamily="2" charset="-122"/>
                </a:rPr>
                <a:t>（支持多播）</a:t>
              </a:r>
            </a:p>
          </p:txBody>
        </p:sp>
      </p:grpSp>
      <p:sp>
        <p:nvSpPr>
          <p:cNvPr id="4" name="矩形 3"/>
          <p:cNvSpPr/>
          <p:nvPr/>
        </p:nvSpPr>
        <p:spPr>
          <a:xfrm>
            <a:off x="2864768" y="1106741"/>
            <a:ext cx="4831444" cy="954107"/>
          </a:xfrm>
          <a:prstGeom prst="rect">
            <a:avLst/>
          </a:prstGeom>
          <a:solidFill>
            <a:srgbClr val="66FF66"/>
          </a:solidFill>
          <a:ln>
            <a:solidFill>
              <a:srgbClr val="000099"/>
            </a:solidFill>
          </a:ln>
        </p:spPr>
        <p:txBody>
          <a:bodyPr wrap="square">
            <a:spAutoFit/>
          </a:bodyPr>
          <a:lstStyle/>
          <a:p>
            <a:r>
              <a:rPr lang="zh-CN" altLang="zh-CN" sz="2800" b="1" dirty="0">
                <a:solidFill>
                  <a:srgbClr val="000099"/>
                </a:solidFill>
                <a:latin typeface="+mn-lt"/>
                <a:ea typeface="黑体" pitchFamily="2" charset="-122"/>
              </a:rPr>
              <a:t>隧道技术适用于多播组的位置在地理上很分散的情况</a:t>
            </a:r>
            <a:r>
              <a:rPr lang="zh-CN" altLang="en-US" sz="2800" b="1" dirty="0">
                <a:solidFill>
                  <a:srgbClr val="000099"/>
                </a:solidFill>
                <a:latin typeface="+mn-lt"/>
                <a:ea typeface="黑体" pitchFamily="2" charset="-122"/>
              </a:rPr>
              <a:t>。</a:t>
            </a:r>
          </a:p>
        </p:txBody>
      </p:sp>
      <p:sp>
        <p:nvSpPr>
          <p:cNvPr id="6" name="矩形 5"/>
          <p:cNvSpPr/>
          <p:nvPr/>
        </p:nvSpPr>
        <p:spPr>
          <a:xfrm>
            <a:off x="3008784" y="6381328"/>
            <a:ext cx="4684296" cy="400110"/>
          </a:xfrm>
          <a:prstGeom prst="rect">
            <a:avLst/>
          </a:prstGeom>
        </p:spPr>
        <p:txBody>
          <a:bodyPr wrap="square">
            <a:spAutoFit/>
          </a:bodyPr>
          <a:lstStyle/>
          <a:p>
            <a:pPr algn="ctr"/>
            <a:r>
              <a:rPr lang="zh-CN" altLang="zh-CN" sz="2000" b="1" dirty="0">
                <a:latin typeface="+mn-lt"/>
                <a:ea typeface="黑体" pitchFamily="2" charset="-122"/>
              </a:rPr>
              <a:t>隧道技术在多播中的应用</a:t>
            </a:r>
            <a:endParaRPr lang="zh-CN" altLang="en-US" sz="2000" b="1" dirty="0">
              <a:latin typeface="+mn-lt"/>
              <a:ea typeface="黑体" pitchFamily="2" charset="-122"/>
            </a:endParaRPr>
          </a:p>
        </p:txBody>
      </p:sp>
    </p:spTree>
    <p:extLst>
      <p:ext uri="{BB962C8B-B14F-4D97-AF65-F5344CB8AC3E}">
        <p14:creationId xmlns:p14="http://schemas.microsoft.com/office/powerpoint/2010/main" val="2381523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p:txBody>
          <a:bodyPr/>
          <a:lstStyle/>
          <a:p>
            <a:r>
              <a:rPr lang="en-US" altLang="zh-CN" dirty="0"/>
              <a:t>4.7.1  IP </a:t>
            </a:r>
            <a:r>
              <a:rPr lang="zh-CN" altLang="zh-CN" dirty="0"/>
              <a:t>多播的基本概念</a:t>
            </a:r>
          </a:p>
        </p:txBody>
      </p:sp>
      <p:sp>
        <p:nvSpPr>
          <p:cNvPr id="932867" name="Rectangle 3"/>
          <p:cNvSpPr>
            <a:spLocks noGrp="1" noChangeArrowheads="1"/>
          </p:cNvSpPr>
          <p:nvPr>
            <p:ph idx="1"/>
          </p:nvPr>
        </p:nvSpPr>
        <p:spPr/>
        <p:txBody>
          <a:bodyPr/>
          <a:lstStyle/>
          <a:p>
            <a:r>
              <a:rPr lang="en-US" altLang="zh-CN" dirty="0"/>
              <a:t>IP </a:t>
            </a:r>
            <a:r>
              <a:rPr lang="zh-CN" altLang="zh-CN" dirty="0">
                <a:solidFill>
                  <a:srgbClr val="FF0000"/>
                </a:solidFill>
              </a:rPr>
              <a:t>多播</a:t>
            </a:r>
            <a:r>
              <a:rPr lang="en-US" altLang="zh-CN" dirty="0">
                <a:solidFill>
                  <a:srgbClr val="FF0000"/>
                </a:solidFill>
              </a:rPr>
              <a:t> </a:t>
            </a:r>
            <a:r>
              <a:rPr lang="en-US" altLang="zh-CN" dirty="0"/>
              <a:t>(multicast</a:t>
            </a:r>
            <a:r>
              <a:rPr lang="zh-CN" altLang="zh-CN" dirty="0"/>
              <a:t>，以前曾译为</a:t>
            </a:r>
            <a:r>
              <a:rPr lang="zh-CN" altLang="zh-CN" dirty="0">
                <a:solidFill>
                  <a:srgbClr val="FF0000"/>
                </a:solidFill>
              </a:rPr>
              <a:t>组播</a:t>
            </a:r>
            <a:r>
              <a:rPr lang="en-US" altLang="zh-CN" dirty="0"/>
              <a:t>) </a:t>
            </a:r>
            <a:r>
              <a:rPr lang="zh-CN" altLang="zh-CN" dirty="0"/>
              <a:t>已成为互联网的一个热门课题。</a:t>
            </a:r>
            <a:endParaRPr lang="en-US" altLang="zh-CN" dirty="0"/>
          </a:p>
          <a:p>
            <a:r>
              <a:rPr lang="zh-CN" altLang="en-US" dirty="0">
                <a:solidFill>
                  <a:srgbClr val="0000FF"/>
                </a:solidFill>
              </a:rPr>
              <a:t>目的：</a:t>
            </a:r>
            <a:r>
              <a:rPr lang="zh-CN" altLang="en-US" dirty="0"/>
              <a:t>更好第支持</a:t>
            </a:r>
            <a:r>
              <a:rPr lang="zh-CN" altLang="en-US" dirty="0">
                <a:solidFill>
                  <a:srgbClr val="FF0000"/>
                </a:solidFill>
              </a:rPr>
              <a:t>一对多通信。</a:t>
            </a:r>
            <a:endParaRPr lang="en-US" altLang="zh-CN" dirty="0">
              <a:solidFill>
                <a:srgbClr val="FF0000"/>
              </a:solidFill>
            </a:endParaRPr>
          </a:p>
          <a:p>
            <a:r>
              <a:rPr lang="zh-CN" altLang="en-US" dirty="0"/>
              <a:t>一对多通信：</a:t>
            </a:r>
            <a:r>
              <a:rPr lang="zh-CN" altLang="zh-CN" dirty="0"/>
              <a:t>一个源点发送到许多个终点</a:t>
            </a:r>
            <a:r>
              <a:rPr lang="zh-CN" altLang="en-US" dirty="0"/>
              <a:t>。</a:t>
            </a:r>
            <a:endParaRPr lang="en-US" altLang="zh-CN" dirty="0"/>
          </a:p>
          <a:p>
            <a:pPr lvl="1"/>
            <a:r>
              <a:rPr lang="zh-CN" altLang="zh-CN" dirty="0"/>
              <a:t>例如，实时信息的交付（如新闻、股市行情等），软件更新，交互式会议</a:t>
            </a:r>
            <a:r>
              <a:rPr lang="zh-CN" altLang="en-US" dirty="0"/>
              <a:t>及其他多媒体通信。</a:t>
            </a:r>
          </a:p>
        </p:txBody>
      </p:sp>
    </p:spTree>
    <p:extLst>
      <p:ext uri="{BB962C8B-B14F-4D97-AF65-F5344CB8AC3E}">
        <p14:creationId xmlns:p14="http://schemas.microsoft.com/office/powerpoint/2010/main" val="4166217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p:txBody>
          <a:bodyPr/>
          <a:lstStyle/>
          <a:p>
            <a:pPr algn="ctr"/>
            <a:r>
              <a:rPr lang="en-US" altLang="zh-CN" dirty="0"/>
              <a:t>(3) </a:t>
            </a:r>
            <a:r>
              <a:rPr lang="zh-CN" altLang="en-US" dirty="0"/>
              <a:t>基于核心的发现技术 </a:t>
            </a:r>
          </a:p>
        </p:txBody>
      </p:sp>
      <p:sp>
        <p:nvSpPr>
          <p:cNvPr id="1026051" name="Rectangle 3"/>
          <p:cNvSpPr>
            <a:spLocks noGrp="1" noChangeArrowheads="1"/>
          </p:cNvSpPr>
          <p:nvPr>
            <p:ph idx="1"/>
          </p:nvPr>
        </p:nvSpPr>
        <p:spPr/>
        <p:txBody>
          <a:bodyPr/>
          <a:lstStyle/>
          <a:p>
            <a:r>
              <a:rPr lang="zh-CN" altLang="en-US" dirty="0"/>
              <a:t>这种方法对于多播组的大小在较大范围内变化时都适合。</a:t>
            </a:r>
          </a:p>
          <a:p>
            <a:r>
              <a:rPr lang="zh-CN" altLang="en-US" dirty="0"/>
              <a:t>这种方法是对每一个多播组 </a:t>
            </a:r>
            <a:r>
              <a:rPr lang="en-US" altLang="zh-CN" dirty="0"/>
              <a:t>G </a:t>
            </a:r>
            <a:r>
              <a:rPr lang="zh-CN" altLang="en-US" dirty="0"/>
              <a:t>指定一个</a:t>
            </a:r>
            <a:r>
              <a:rPr lang="zh-CN" altLang="en-US" dirty="0">
                <a:solidFill>
                  <a:srgbClr val="FF0000"/>
                </a:solidFill>
              </a:rPr>
              <a:t>核心</a:t>
            </a:r>
            <a:r>
              <a:rPr lang="en-US" altLang="zh-CN" dirty="0"/>
              <a:t>(core) </a:t>
            </a:r>
            <a:r>
              <a:rPr lang="zh-CN" altLang="en-US" dirty="0"/>
              <a:t>路由器，给出它的 </a:t>
            </a:r>
            <a:r>
              <a:rPr lang="en-US" altLang="zh-CN" dirty="0">
                <a:solidFill>
                  <a:srgbClr val="FF0000"/>
                </a:solidFill>
              </a:rPr>
              <a:t>IP </a:t>
            </a:r>
            <a:r>
              <a:rPr lang="zh-CN" altLang="en-US" dirty="0">
                <a:solidFill>
                  <a:srgbClr val="FF0000"/>
                </a:solidFill>
              </a:rPr>
              <a:t>单播地址。</a:t>
            </a:r>
          </a:p>
          <a:p>
            <a:r>
              <a:rPr lang="zh-CN" altLang="en-US" dirty="0"/>
              <a:t>核心路由器按照前面讲过的方法创建出对应于多播组 </a:t>
            </a:r>
            <a:r>
              <a:rPr lang="en-US" altLang="zh-CN" dirty="0"/>
              <a:t>G </a:t>
            </a:r>
            <a:r>
              <a:rPr lang="zh-CN" altLang="en-US" dirty="0"/>
              <a:t>的转发树。 </a:t>
            </a:r>
          </a:p>
        </p:txBody>
      </p:sp>
    </p:spTree>
    <p:extLst>
      <p:ext uri="{BB962C8B-B14F-4D97-AF65-F5344CB8AC3E}">
        <p14:creationId xmlns:p14="http://schemas.microsoft.com/office/powerpoint/2010/main" val="36983761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pPr algn="ctr"/>
            <a:r>
              <a:rPr lang="zh-CN" altLang="en-US"/>
              <a:t>几种多播路由选择协议 </a:t>
            </a:r>
          </a:p>
        </p:txBody>
      </p:sp>
      <p:sp>
        <p:nvSpPr>
          <p:cNvPr id="622595" name="Rectangle 3"/>
          <p:cNvSpPr>
            <a:spLocks noGrp="1" noChangeArrowheads="1"/>
          </p:cNvSpPr>
          <p:nvPr>
            <p:ph idx="1"/>
          </p:nvPr>
        </p:nvSpPr>
        <p:spPr/>
        <p:txBody>
          <a:bodyPr/>
          <a:lstStyle/>
          <a:p>
            <a:r>
              <a:rPr lang="zh-CN" altLang="en-US" sz="2800" dirty="0"/>
              <a:t>距离向量多播路由选择协议 </a:t>
            </a:r>
            <a:r>
              <a:rPr lang="en-US" altLang="zh-CN" sz="2800" dirty="0"/>
              <a:t>DVMRP (Distance Vector Multicast Routing Protocol)</a:t>
            </a:r>
          </a:p>
          <a:p>
            <a:r>
              <a:rPr lang="zh-CN" altLang="en-US" sz="2800" dirty="0"/>
              <a:t>基于核心的转发树 </a:t>
            </a:r>
            <a:r>
              <a:rPr lang="en-US" altLang="zh-CN" sz="2800" dirty="0"/>
              <a:t>CBT (Core Based Tree) </a:t>
            </a:r>
          </a:p>
          <a:p>
            <a:r>
              <a:rPr lang="zh-CN" altLang="en-US" sz="2800" dirty="0"/>
              <a:t>开放最短通路优先的多播扩展 </a:t>
            </a:r>
            <a:r>
              <a:rPr lang="en-US" altLang="zh-CN" sz="2800" dirty="0"/>
              <a:t>MOSPF (Multicast Extensions to OSPF) </a:t>
            </a:r>
          </a:p>
          <a:p>
            <a:r>
              <a:rPr lang="zh-CN" altLang="en-US" sz="2800" dirty="0"/>
              <a:t>协议无关多播</a:t>
            </a:r>
            <a:r>
              <a:rPr lang="en-US" altLang="zh-CN" sz="2800" dirty="0"/>
              <a:t>-</a:t>
            </a:r>
            <a:r>
              <a:rPr lang="zh-CN" altLang="en-US" sz="2800" dirty="0"/>
              <a:t>稀疏方式 </a:t>
            </a:r>
            <a:r>
              <a:rPr lang="en-US" altLang="zh-CN" sz="2800" dirty="0"/>
              <a:t>PIM-SM (Protocol Independent Multicast-Sparse Mode) </a:t>
            </a:r>
          </a:p>
          <a:p>
            <a:r>
              <a:rPr lang="zh-CN" altLang="en-US" sz="2800" dirty="0"/>
              <a:t>协议无关多播</a:t>
            </a:r>
            <a:r>
              <a:rPr lang="en-US" altLang="zh-CN" sz="2800" dirty="0"/>
              <a:t>-</a:t>
            </a:r>
            <a:r>
              <a:rPr lang="zh-CN" altLang="en-US" sz="2800" dirty="0"/>
              <a:t>密集方式 </a:t>
            </a:r>
            <a:r>
              <a:rPr lang="en-US" altLang="zh-CN" sz="2800" dirty="0"/>
              <a:t>PIM-DM (Protocol Independent Multicast-Dense Mode)  </a:t>
            </a:r>
          </a:p>
        </p:txBody>
      </p:sp>
    </p:spTree>
    <p:extLst>
      <p:ext uri="{BB962C8B-B14F-4D97-AF65-F5344CB8AC3E}">
        <p14:creationId xmlns:p14="http://schemas.microsoft.com/office/powerpoint/2010/main" val="12602579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4 </a:t>
            </a:r>
            <a:r>
              <a:rPr lang="zh-CN" altLang="en-US" dirty="0">
                <a:latin typeface="+mn-lt"/>
              </a:rPr>
              <a:t>章  网络层</a:t>
            </a:r>
          </a:p>
        </p:txBody>
      </p:sp>
      <p:sp>
        <p:nvSpPr>
          <p:cNvPr id="2051" name="Rectangle 3"/>
          <p:cNvSpPr>
            <a:spLocks noGrp="1" noChangeArrowheads="1"/>
          </p:cNvSpPr>
          <p:nvPr>
            <p:ph type="subTitle" idx="1"/>
          </p:nvPr>
        </p:nvSpPr>
        <p:spPr/>
        <p:txBody>
          <a:bodyPr/>
          <a:lstStyle/>
          <a:p>
            <a:endParaRPr lang="en-US" altLang="zh-CN" dirty="0">
              <a:ea typeface="宋体" pitchFamily="2" charset="-122"/>
            </a:endParaRPr>
          </a:p>
          <a:p>
            <a:r>
              <a:rPr lang="en-US" altLang="zh-CN" dirty="0">
                <a:ea typeface="宋体" pitchFamily="2" charset="-122"/>
              </a:rPr>
              <a:t>VPN</a:t>
            </a:r>
            <a:r>
              <a:rPr lang="zh-CN" altLang="en-US" dirty="0">
                <a:ea typeface="宋体" pitchFamily="2" charset="-122"/>
              </a:rPr>
              <a:t>、</a:t>
            </a:r>
            <a:r>
              <a:rPr lang="en-US" altLang="zh-CN" dirty="0">
                <a:ea typeface="宋体" pitchFamily="2" charset="-122"/>
              </a:rPr>
              <a:t>NAT</a:t>
            </a:r>
            <a:endParaRPr lang="zh-CN" altLang="en-US" dirty="0">
              <a:ea typeface="宋体" pitchFamily="2" charset="-122"/>
            </a:endParaRPr>
          </a:p>
        </p:txBody>
      </p:sp>
    </p:spTree>
    <p:extLst>
      <p:ext uri="{BB962C8B-B14F-4D97-AF65-F5344CB8AC3E}">
        <p14:creationId xmlns:p14="http://schemas.microsoft.com/office/powerpoint/2010/main" val="4271961932"/>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4.8.1  </a:t>
            </a:r>
            <a:r>
              <a:rPr lang="zh-CN" altLang="zh-CN" dirty="0"/>
              <a:t>虚拟专用网</a:t>
            </a:r>
            <a:r>
              <a:rPr lang="en-US" altLang="zh-CN" dirty="0"/>
              <a:t> VPN</a:t>
            </a:r>
            <a:endParaRPr lang="zh-CN" altLang="en-US" dirty="0"/>
          </a:p>
        </p:txBody>
      </p:sp>
      <p:sp>
        <p:nvSpPr>
          <p:cNvPr id="3" name="内容占位符 2"/>
          <p:cNvSpPr>
            <a:spLocks noGrp="1"/>
          </p:cNvSpPr>
          <p:nvPr>
            <p:ph idx="1"/>
          </p:nvPr>
        </p:nvSpPr>
        <p:spPr/>
        <p:txBody>
          <a:bodyPr/>
          <a:lstStyle/>
          <a:p>
            <a:r>
              <a:rPr lang="zh-CN" altLang="zh-CN" dirty="0"/>
              <a:t>由于</a:t>
            </a:r>
            <a:r>
              <a:rPr lang="en-US" altLang="zh-CN" dirty="0"/>
              <a:t> </a:t>
            </a:r>
            <a:r>
              <a:rPr lang="en-US" altLang="zh-CN" dirty="0">
                <a:solidFill>
                  <a:srgbClr val="FF0000"/>
                </a:solidFill>
              </a:rPr>
              <a:t>IP </a:t>
            </a:r>
            <a:r>
              <a:rPr lang="zh-CN" altLang="zh-CN" dirty="0">
                <a:solidFill>
                  <a:srgbClr val="FF0000"/>
                </a:solidFill>
              </a:rPr>
              <a:t>地址的紧缺，</a:t>
            </a:r>
            <a:r>
              <a:rPr lang="zh-CN" altLang="zh-CN" dirty="0"/>
              <a:t>一个机构能够申请到的</a:t>
            </a:r>
            <a:r>
              <a:rPr lang="en-US" altLang="zh-CN" dirty="0"/>
              <a:t>IP</a:t>
            </a:r>
            <a:r>
              <a:rPr lang="zh-CN" altLang="zh-CN" dirty="0"/>
              <a:t>地址数往往远小于本机构所拥有的主机数。</a:t>
            </a:r>
            <a:endParaRPr lang="en-US" altLang="zh-CN" dirty="0"/>
          </a:p>
          <a:p>
            <a:r>
              <a:rPr lang="zh-CN" altLang="zh-CN" dirty="0"/>
              <a:t>考虑到</a:t>
            </a:r>
            <a:r>
              <a:rPr lang="zh-CN" altLang="zh-CN" dirty="0">
                <a:solidFill>
                  <a:srgbClr val="FF0000"/>
                </a:solidFill>
              </a:rPr>
              <a:t>互联网并不很安全，</a:t>
            </a:r>
            <a:r>
              <a:rPr lang="zh-CN" altLang="zh-CN" dirty="0"/>
              <a:t>一个机构内也并不需要把所有的主机接入到外部的互联网。</a:t>
            </a:r>
            <a:endParaRPr lang="en-US" altLang="zh-CN" dirty="0"/>
          </a:p>
          <a:p>
            <a:r>
              <a:rPr lang="zh-CN" altLang="zh-CN" dirty="0"/>
              <a:t>假定在一个机构内部的计算机通信也是采用</a:t>
            </a:r>
            <a:r>
              <a:rPr lang="en-US" altLang="zh-CN" dirty="0"/>
              <a:t> TCP/IP </a:t>
            </a:r>
            <a:r>
              <a:rPr lang="zh-CN" altLang="zh-CN" dirty="0"/>
              <a:t>协议，那么从原则上讲，对于这些仅在</a:t>
            </a:r>
            <a:r>
              <a:rPr lang="zh-CN" altLang="zh-CN" dirty="0">
                <a:solidFill>
                  <a:srgbClr val="FF0000"/>
                </a:solidFill>
              </a:rPr>
              <a:t>机构内部使用</a:t>
            </a:r>
            <a:r>
              <a:rPr lang="zh-CN" altLang="zh-CN" dirty="0"/>
              <a:t>的计算机就可以由本机构</a:t>
            </a:r>
            <a:r>
              <a:rPr lang="zh-CN" altLang="zh-CN" dirty="0">
                <a:solidFill>
                  <a:srgbClr val="FF0000"/>
                </a:solidFill>
              </a:rPr>
              <a:t>自行分配其</a:t>
            </a:r>
            <a:r>
              <a:rPr lang="en-US" altLang="zh-CN" dirty="0">
                <a:solidFill>
                  <a:srgbClr val="FF0000"/>
                </a:solidFill>
              </a:rPr>
              <a:t> IP </a:t>
            </a:r>
            <a:r>
              <a:rPr lang="zh-CN" altLang="zh-CN" dirty="0">
                <a:solidFill>
                  <a:srgbClr val="FF0000"/>
                </a:solidFill>
              </a:rPr>
              <a:t>地址。</a:t>
            </a:r>
            <a:endParaRPr lang="zh-CN" altLang="en-US" dirty="0">
              <a:solidFill>
                <a:srgbClr val="FF0000"/>
              </a:solidFill>
            </a:endParaRPr>
          </a:p>
        </p:txBody>
      </p:sp>
    </p:spTree>
    <p:extLst>
      <p:ext uri="{BB962C8B-B14F-4D97-AF65-F5344CB8AC3E}">
        <p14:creationId xmlns:p14="http://schemas.microsoft.com/office/powerpoint/2010/main" val="3186285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本地地址与全球地址</a:t>
            </a:r>
          </a:p>
        </p:txBody>
      </p:sp>
      <p:sp>
        <p:nvSpPr>
          <p:cNvPr id="3" name="内容占位符 2"/>
          <p:cNvSpPr>
            <a:spLocks noGrp="1"/>
          </p:cNvSpPr>
          <p:nvPr>
            <p:ph idx="1"/>
          </p:nvPr>
        </p:nvSpPr>
        <p:spPr/>
        <p:txBody>
          <a:bodyPr/>
          <a:lstStyle/>
          <a:p>
            <a:r>
              <a:rPr lang="zh-CN" altLang="en-US" dirty="0">
                <a:solidFill>
                  <a:srgbClr val="FF0000"/>
                </a:solidFill>
              </a:rPr>
              <a:t>本地地址</a:t>
            </a:r>
            <a:r>
              <a:rPr lang="en-US" altLang="zh-CN" dirty="0"/>
              <a:t>——</a:t>
            </a:r>
            <a:r>
              <a:rPr lang="zh-CN" altLang="en-US" dirty="0"/>
              <a:t>仅在机构内部使用的 </a:t>
            </a:r>
            <a:r>
              <a:rPr lang="en-US" altLang="zh-CN" dirty="0"/>
              <a:t>IP </a:t>
            </a:r>
            <a:r>
              <a:rPr lang="zh-CN" altLang="en-US" dirty="0"/>
              <a:t>地址，可以由本机构自行分配，而不需要向互联网的管理机构申请。</a:t>
            </a:r>
          </a:p>
          <a:p>
            <a:r>
              <a:rPr lang="zh-CN" altLang="en-US" dirty="0">
                <a:solidFill>
                  <a:srgbClr val="FF0000"/>
                </a:solidFill>
              </a:rPr>
              <a:t>全球地址</a:t>
            </a:r>
            <a:r>
              <a:rPr lang="en-US" altLang="zh-CN" dirty="0"/>
              <a:t>——</a:t>
            </a:r>
            <a:r>
              <a:rPr lang="zh-CN" altLang="en-US" dirty="0"/>
              <a:t>全球唯一的 </a:t>
            </a:r>
            <a:r>
              <a:rPr lang="en-US" altLang="zh-CN" dirty="0"/>
              <a:t>IP </a:t>
            </a:r>
            <a:r>
              <a:rPr lang="zh-CN" altLang="en-US" dirty="0"/>
              <a:t>地址，必须向互联网的管理机构申请。 </a:t>
            </a:r>
            <a:endParaRPr lang="en-US" altLang="zh-CN" dirty="0"/>
          </a:p>
          <a:p>
            <a:r>
              <a:rPr lang="zh-CN" altLang="en-US" dirty="0">
                <a:solidFill>
                  <a:srgbClr val="FF0000"/>
                </a:solidFill>
              </a:rPr>
              <a:t>问题：</a:t>
            </a:r>
            <a:r>
              <a:rPr lang="zh-CN" altLang="zh-CN" dirty="0"/>
              <a:t>在内部使用的本地地址就有可能和互联网中某个</a:t>
            </a:r>
            <a:r>
              <a:rPr lang="en-US" altLang="zh-CN" dirty="0"/>
              <a:t> IP </a:t>
            </a:r>
            <a:r>
              <a:rPr lang="zh-CN" altLang="zh-CN" dirty="0"/>
              <a:t>地址重合，这样就会出现地址的二义性问题。</a:t>
            </a:r>
            <a:endParaRPr lang="zh-CN" altLang="en-US" dirty="0"/>
          </a:p>
          <a:p>
            <a:endParaRPr lang="zh-CN" altLang="en-US" dirty="0"/>
          </a:p>
        </p:txBody>
      </p:sp>
    </p:spTree>
    <p:extLst>
      <p:ext uri="{BB962C8B-B14F-4D97-AF65-F5344CB8AC3E}">
        <p14:creationId xmlns:p14="http://schemas.microsoft.com/office/powerpoint/2010/main" val="9148990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本地地址与全球地址</a:t>
            </a:r>
          </a:p>
        </p:txBody>
      </p:sp>
      <p:sp>
        <p:nvSpPr>
          <p:cNvPr id="3" name="内容占位符 2"/>
          <p:cNvSpPr>
            <a:spLocks noGrp="1"/>
          </p:cNvSpPr>
          <p:nvPr>
            <p:ph idx="1"/>
          </p:nvPr>
        </p:nvSpPr>
        <p:spPr/>
        <p:txBody>
          <a:bodyPr/>
          <a:lstStyle/>
          <a:p>
            <a:pPr>
              <a:spcBef>
                <a:spcPts val="1200"/>
              </a:spcBef>
            </a:pPr>
            <a:r>
              <a:rPr lang="zh-CN" altLang="en-US" dirty="0">
                <a:solidFill>
                  <a:srgbClr val="FF0000"/>
                </a:solidFill>
              </a:rPr>
              <a:t>问题：</a:t>
            </a:r>
            <a:r>
              <a:rPr lang="zh-CN" altLang="zh-CN" dirty="0"/>
              <a:t>在内部使用的本地地址就有可能和互联网中某个</a:t>
            </a:r>
            <a:r>
              <a:rPr lang="en-US" altLang="zh-CN" dirty="0"/>
              <a:t> IP </a:t>
            </a:r>
            <a:r>
              <a:rPr lang="zh-CN" altLang="zh-CN" dirty="0"/>
              <a:t>地址重合，这样就会出现地址的</a:t>
            </a:r>
            <a:r>
              <a:rPr lang="zh-CN" altLang="zh-CN" dirty="0">
                <a:solidFill>
                  <a:srgbClr val="FF0000"/>
                </a:solidFill>
              </a:rPr>
              <a:t>二义性</a:t>
            </a:r>
            <a:r>
              <a:rPr lang="zh-CN" altLang="zh-CN" dirty="0"/>
              <a:t>问题。</a:t>
            </a:r>
            <a:endParaRPr lang="en-US" altLang="zh-CN" dirty="0"/>
          </a:p>
          <a:p>
            <a:pPr>
              <a:spcBef>
                <a:spcPts val="1200"/>
              </a:spcBef>
            </a:pPr>
            <a:r>
              <a:rPr lang="zh-CN" altLang="en-US" dirty="0">
                <a:solidFill>
                  <a:srgbClr val="0000FF"/>
                </a:solidFill>
              </a:rPr>
              <a:t>解决：</a:t>
            </a:r>
            <a:r>
              <a:rPr lang="en-US" altLang="zh-CN" dirty="0"/>
              <a:t>RFC 1918</a:t>
            </a:r>
            <a:r>
              <a:rPr lang="zh-CN" altLang="zh-CN" dirty="0"/>
              <a:t>指明了一些</a:t>
            </a:r>
            <a:r>
              <a:rPr lang="zh-CN" altLang="zh-CN" dirty="0">
                <a:solidFill>
                  <a:srgbClr val="FF0000"/>
                </a:solidFill>
              </a:rPr>
              <a:t>专用地址</a:t>
            </a:r>
            <a:r>
              <a:rPr lang="en-US" altLang="zh-CN" dirty="0">
                <a:solidFill>
                  <a:srgbClr val="FF0000"/>
                </a:solidFill>
              </a:rPr>
              <a:t> </a:t>
            </a:r>
            <a:r>
              <a:rPr lang="en-US" altLang="zh-CN" dirty="0"/>
              <a:t>(private address)</a:t>
            </a:r>
            <a:r>
              <a:rPr lang="zh-CN" altLang="zh-CN" dirty="0"/>
              <a:t>。</a:t>
            </a:r>
            <a:r>
              <a:rPr lang="zh-CN" altLang="zh-CN" dirty="0">
                <a:solidFill>
                  <a:srgbClr val="0000FF"/>
                </a:solidFill>
              </a:rPr>
              <a:t>专用地址只能用作本地地址</a:t>
            </a:r>
            <a:r>
              <a:rPr lang="zh-CN" altLang="zh-CN" dirty="0"/>
              <a:t>而不能用作全球地址。</a:t>
            </a:r>
            <a:r>
              <a:rPr lang="zh-CN" altLang="zh-CN" dirty="0">
                <a:solidFill>
                  <a:srgbClr val="FF0000"/>
                </a:solidFill>
              </a:rPr>
              <a:t>在互联网中的所有路由器，对目的地址是专用地址的数据报一律不进行转发。</a:t>
            </a:r>
            <a:endParaRPr lang="zh-CN" altLang="en-US" dirty="0">
              <a:solidFill>
                <a:srgbClr val="FF0000"/>
              </a:solidFill>
            </a:endParaRPr>
          </a:p>
          <a:p>
            <a:pPr>
              <a:spcBef>
                <a:spcPts val="1200"/>
              </a:spcBef>
            </a:pPr>
            <a:endParaRPr lang="zh-CN" altLang="en-US" dirty="0"/>
          </a:p>
        </p:txBody>
      </p:sp>
    </p:spTree>
    <p:extLst>
      <p:ext uri="{BB962C8B-B14F-4D97-AF65-F5344CB8AC3E}">
        <p14:creationId xmlns:p14="http://schemas.microsoft.com/office/powerpoint/2010/main" val="3812448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pPr algn="ctr"/>
            <a:r>
              <a:rPr lang="en-US" altLang="zh-CN" dirty="0"/>
              <a:t>RFC 1918 </a:t>
            </a:r>
            <a:r>
              <a:rPr lang="zh-CN" altLang="en-US" dirty="0"/>
              <a:t>指明的专用 </a:t>
            </a:r>
            <a:r>
              <a:rPr lang="en-US" altLang="zh-CN" dirty="0"/>
              <a:t>IP </a:t>
            </a:r>
            <a:r>
              <a:rPr lang="zh-CN" altLang="en-US" dirty="0"/>
              <a:t>地址</a:t>
            </a:r>
            <a:endParaRPr lang="en-US" altLang="zh-CN" dirty="0"/>
          </a:p>
        </p:txBody>
      </p:sp>
      <p:sp>
        <p:nvSpPr>
          <p:cNvPr id="3" name="矩形 2"/>
          <p:cNvSpPr/>
          <p:nvPr/>
        </p:nvSpPr>
        <p:spPr>
          <a:xfrm>
            <a:off x="632520" y="1196752"/>
            <a:ext cx="4088555" cy="584775"/>
          </a:xfrm>
          <a:prstGeom prst="rect">
            <a:avLst/>
          </a:prstGeom>
        </p:spPr>
        <p:txBody>
          <a:bodyPr wrap="none">
            <a:spAutoFit/>
          </a:bodyPr>
          <a:lstStyle/>
          <a:p>
            <a:pPr marL="360363" indent="-360363">
              <a:buNone/>
            </a:pPr>
            <a:r>
              <a:rPr lang="zh-CN" altLang="zh-CN" sz="3200" b="1" dirty="0">
                <a:solidFill>
                  <a:srgbClr val="0000FF"/>
                </a:solidFill>
                <a:latin typeface="+mn-lt"/>
                <a:ea typeface="黑体" pitchFamily="2" charset="-122"/>
              </a:rPr>
              <a:t>三个专用</a:t>
            </a:r>
            <a:r>
              <a:rPr lang="en-US" altLang="zh-CN" sz="3200" b="1" dirty="0">
                <a:solidFill>
                  <a:srgbClr val="0000FF"/>
                </a:solidFill>
                <a:latin typeface="+mn-lt"/>
                <a:ea typeface="黑体" pitchFamily="2" charset="-122"/>
              </a:rPr>
              <a:t> IP </a:t>
            </a:r>
            <a:r>
              <a:rPr lang="zh-CN" altLang="zh-CN" sz="3200" b="1" dirty="0">
                <a:solidFill>
                  <a:srgbClr val="0000FF"/>
                </a:solidFill>
                <a:latin typeface="+mn-lt"/>
                <a:ea typeface="黑体" pitchFamily="2" charset="-122"/>
              </a:rPr>
              <a:t>地址块</a:t>
            </a:r>
            <a:r>
              <a:rPr lang="zh-CN" altLang="en-US" sz="3200" b="1" dirty="0">
                <a:solidFill>
                  <a:srgbClr val="0000FF"/>
                </a:solidFill>
                <a:latin typeface="+mn-lt"/>
                <a:ea typeface="黑体" pitchFamily="2" charset="-122"/>
              </a:rPr>
              <a:t>：</a:t>
            </a:r>
            <a:endParaRPr lang="en-US" altLang="zh-CN" sz="3200" b="1" dirty="0">
              <a:solidFill>
                <a:srgbClr val="0000FF"/>
              </a:solidFill>
              <a:latin typeface="+mn-lt"/>
              <a:ea typeface="黑体" pitchFamily="2" charset="-122"/>
            </a:endParaRPr>
          </a:p>
        </p:txBody>
      </p:sp>
      <p:sp>
        <p:nvSpPr>
          <p:cNvPr id="4" name="矩形 3"/>
          <p:cNvSpPr/>
          <p:nvPr/>
        </p:nvSpPr>
        <p:spPr>
          <a:xfrm>
            <a:off x="560512" y="1844824"/>
            <a:ext cx="9000000" cy="584775"/>
          </a:xfrm>
          <a:prstGeom prst="rect">
            <a:avLst/>
          </a:prstGeom>
          <a:solidFill>
            <a:srgbClr val="FFFF66"/>
          </a:solidFill>
        </p:spPr>
        <p:txBody>
          <a:bodyPr wrap="square">
            <a:spAutoFit/>
          </a:bodyPr>
          <a:lstStyle/>
          <a:p>
            <a:r>
              <a:rPr lang="en-US" altLang="zh-CN" sz="3200" b="1" dirty="0">
                <a:latin typeface="+mn-lt"/>
                <a:ea typeface="黑体" pitchFamily="2" charset="-122"/>
              </a:rPr>
              <a:t>(1) 10.0.0.0 </a:t>
            </a:r>
            <a:r>
              <a:rPr lang="zh-CN" altLang="en-US" sz="3200" b="1" dirty="0">
                <a:latin typeface="+mn-lt"/>
                <a:ea typeface="黑体" pitchFamily="2" charset="-122"/>
              </a:rPr>
              <a:t>到 </a:t>
            </a:r>
            <a:r>
              <a:rPr lang="en-US" altLang="zh-CN" sz="3200" b="1" dirty="0">
                <a:latin typeface="+mn-lt"/>
                <a:ea typeface="黑体" pitchFamily="2" charset="-122"/>
              </a:rPr>
              <a:t>10.255.255.255</a:t>
            </a:r>
          </a:p>
        </p:txBody>
      </p:sp>
      <p:sp>
        <p:nvSpPr>
          <p:cNvPr id="6" name="矩形 5"/>
          <p:cNvSpPr/>
          <p:nvPr/>
        </p:nvSpPr>
        <p:spPr>
          <a:xfrm>
            <a:off x="560512" y="3143290"/>
            <a:ext cx="9000000" cy="584775"/>
          </a:xfrm>
          <a:prstGeom prst="rect">
            <a:avLst/>
          </a:prstGeom>
          <a:solidFill>
            <a:srgbClr val="FFFF66"/>
          </a:solidFill>
        </p:spPr>
        <p:txBody>
          <a:bodyPr wrap="square">
            <a:spAutoFit/>
          </a:bodyPr>
          <a:lstStyle/>
          <a:p>
            <a:r>
              <a:rPr lang="en-US" altLang="zh-CN" sz="3200" b="1" dirty="0">
                <a:latin typeface="+mn-lt"/>
                <a:ea typeface="黑体" pitchFamily="2" charset="-122"/>
              </a:rPr>
              <a:t>(2) 172.16.0.0 </a:t>
            </a:r>
            <a:r>
              <a:rPr lang="zh-CN" altLang="en-US" sz="3200" b="1" dirty="0">
                <a:latin typeface="+mn-lt"/>
                <a:ea typeface="黑体" pitchFamily="2" charset="-122"/>
              </a:rPr>
              <a:t>到 </a:t>
            </a:r>
            <a:r>
              <a:rPr lang="en-US" altLang="zh-CN" sz="3200" b="1" dirty="0">
                <a:latin typeface="+mn-lt"/>
                <a:ea typeface="黑体" pitchFamily="2" charset="-122"/>
              </a:rPr>
              <a:t>172.31.255.255</a:t>
            </a:r>
          </a:p>
        </p:txBody>
      </p:sp>
      <p:sp>
        <p:nvSpPr>
          <p:cNvPr id="7" name="矩形 6"/>
          <p:cNvSpPr/>
          <p:nvPr/>
        </p:nvSpPr>
        <p:spPr>
          <a:xfrm>
            <a:off x="560512" y="4405754"/>
            <a:ext cx="9000000" cy="584775"/>
          </a:xfrm>
          <a:prstGeom prst="rect">
            <a:avLst/>
          </a:prstGeom>
          <a:solidFill>
            <a:srgbClr val="FFFF66"/>
          </a:solidFill>
        </p:spPr>
        <p:txBody>
          <a:bodyPr wrap="square">
            <a:spAutoFit/>
          </a:bodyPr>
          <a:lstStyle/>
          <a:p>
            <a:r>
              <a:rPr lang="en-US" altLang="zh-CN" sz="3200" b="1" dirty="0">
                <a:latin typeface="+mn-lt"/>
                <a:ea typeface="黑体" pitchFamily="2" charset="-122"/>
              </a:rPr>
              <a:t>(3) 192.168.0.0 </a:t>
            </a:r>
            <a:r>
              <a:rPr lang="zh-CN" altLang="en-US" sz="3200" b="1" dirty="0">
                <a:latin typeface="+mn-lt"/>
                <a:ea typeface="黑体" pitchFamily="2" charset="-122"/>
              </a:rPr>
              <a:t>到 </a:t>
            </a:r>
            <a:r>
              <a:rPr lang="en-US" altLang="zh-CN" sz="3200" b="1" dirty="0">
                <a:latin typeface="+mn-lt"/>
                <a:ea typeface="黑体" pitchFamily="2" charset="-122"/>
              </a:rPr>
              <a:t>192.168.255.255</a:t>
            </a:r>
          </a:p>
        </p:txBody>
      </p:sp>
      <p:sp>
        <p:nvSpPr>
          <p:cNvPr id="8" name="矩形 7"/>
          <p:cNvSpPr/>
          <p:nvPr/>
        </p:nvSpPr>
        <p:spPr>
          <a:xfrm>
            <a:off x="1712640" y="2442374"/>
            <a:ext cx="6773008" cy="523220"/>
          </a:xfrm>
          <a:prstGeom prst="rect">
            <a:avLst/>
          </a:prstGeom>
        </p:spPr>
        <p:txBody>
          <a:bodyPr wrap="none">
            <a:spAutoFit/>
          </a:bodyPr>
          <a:lstStyle/>
          <a:p>
            <a:r>
              <a:rPr lang="en-US" altLang="zh-CN" sz="2800" b="1" dirty="0">
                <a:latin typeface="+mn-lt"/>
                <a:ea typeface="黑体" pitchFamily="2" charset="-122"/>
              </a:rPr>
              <a:t>A</a:t>
            </a:r>
            <a:r>
              <a:rPr lang="zh-CN" altLang="en-US" sz="2800" b="1" dirty="0">
                <a:latin typeface="+mn-lt"/>
                <a:ea typeface="黑体" pitchFamily="2" charset="-122"/>
              </a:rPr>
              <a:t>类，</a:t>
            </a:r>
            <a:r>
              <a:rPr lang="zh-CN" altLang="zh-CN" sz="2800" b="1" dirty="0">
                <a:latin typeface="+mn-lt"/>
                <a:ea typeface="黑体" pitchFamily="2" charset="-122"/>
              </a:rPr>
              <a:t>或记为</a:t>
            </a:r>
            <a:r>
              <a:rPr lang="en-US" altLang="zh-CN" sz="2800" b="1" dirty="0">
                <a:latin typeface="+mn-lt"/>
                <a:ea typeface="黑体" pitchFamily="2" charset="-122"/>
              </a:rPr>
              <a:t>10.0.0.0/8</a:t>
            </a:r>
            <a:r>
              <a:rPr lang="zh-CN" altLang="zh-CN" sz="2800" b="1" dirty="0">
                <a:latin typeface="+mn-lt"/>
                <a:ea typeface="黑体" pitchFamily="2" charset="-122"/>
              </a:rPr>
              <a:t>，它又称为</a:t>
            </a:r>
            <a:r>
              <a:rPr lang="en-US" altLang="zh-CN" sz="2800" b="1" dirty="0">
                <a:latin typeface="+mn-lt"/>
                <a:ea typeface="黑体" pitchFamily="2" charset="-122"/>
              </a:rPr>
              <a:t>24</a:t>
            </a:r>
            <a:r>
              <a:rPr lang="zh-CN" altLang="zh-CN" sz="2800" b="1" dirty="0">
                <a:latin typeface="+mn-lt"/>
                <a:ea typeface="黑体" pitchFamily="2" charset="-122"/>
              </a:rPr>
              <a:t>位块</a:t>
            </a:r>
            <a:endParaRPr lang="zh-CN" altLang="en-US" sz="2800" b="1" dirty="0">
              <a:latin typeface="+mn-lt"/>
              <a:ea typeface="黑体" pitchFamily="2" charset="-122"/>
            </a:endParaRPr>
          </a:p>
        </p:txBody>
      </p:sp>
      <p:sp>
        <p:nvSpPr>
          <p:cNvPr id="9" name="矩形 8"/>
          <p:cNvSpPr/>
          <p:nvPr/>
        </p:nvSpPr>
        <p:spPr>
          <a:xfrm>
            <a:off x="1712640" y="3738518"/>
            <a:ext cx="7374135" cy="523220"/>
          </a:xfrm>
          <a:prstGeom prst="rect">
            <a:avLst/>
          </a:prstGeom>
        </p:spPr>
        <p:txBody>
          <a:bodyPr wrap="none">
            <a:spAutoFit/>
          </a:bodyPr>
          <a:lstStyle/>
          <a:p>
            <a:r>
              <a:rPr lang="en-US" altLang="zh-CN" sz="2800" b="1" dirty="0">
                <a:latin typeface="+mn-lt"/>
                <a:ea typeface="黑体" pitchFamily="2" charset="-122"/>
              </a:rPr>
              <a:t>B</a:t>
            </a:r>
            <a:r>
              <a:rPr lang="zh-CN" altLang="en-US" sz="2800" b="1" dirty="0">
                <a:latin typeface="+mn-lt"/>
                <a:ea typeface="黑体" pitchFamily="2" charset="-122"/>
              </a:rPr>
              <a:t>类，</a:t>
            </a:r>
            <a:r>
              <a:rPr lang="zh-CN" altLang="zh-CN" sz="2800" b="1" dirty="0">
                <a:latin typeface="+mn-lt"/>
                <a:ea typeface="黑体" pitchFamily="2" charset="-122"/>
              </a:rPr>
              <a:t>或记为</a:t>
            </a:r>
            <a:r>
              <a:rPr lang="en-US" altLang="zh-CN" sz="2800" b="1" dirty="0">
                <a:latin typeface="+mn-lt"/>
                <a:ea typeface="黑体" pitchFamily="2" charset="-122"/>
              </a:rPr>
              <a:t>172.16.0.0/12</a:t>
            </a:r>
            <a:r>
              <a:rPr lang="zh-CN" altLang="zh-CN" sz="2800" b="1" dirty="0">
                <a:latin typeface="+mn-lt"/>
                <a:ea typeface="黑体" pitchFamily="2" charset="-122"/>
              </a:rPr>
              <a:t>，它又称为</a:t>
            </a:r>
            <a:r>
              <a:rPr lang="en-US" altLang="zh-CN" sz="2800" b="1" dirty="0">
                <a:latin typeface="+mn-lt"/>
                <a:ea typeface="黑体" pitchFamily="2" charset="-122"/>
              </a:rPr>
              <a:t>20</a:t>
            </a:r>
            <a:r>
              <a:rPr lang="zh-CN" altLang="zh-CN" sz="2800" b="1" dirty="0">
                <a:latin typeface="+mn-lt"/>
                <a:ea typeface="黑体" pitchFamily="2" charset="-122"/>
              </a:rPr>
              <a:t>位块</a:t>
            </a:r>
            <a:endParaRPr lang="zh-CN" altLang="en-US" sz="2800" b="1" dirty="0">
              <a:latin typeface="+mn-lt"/>
              <a:ea typeface="黑体" pitchFamily="2" charset="-122"/>
            </a:endParaRPr>
          </a:p>
        </p:txBody>
      </p:sp>
      <p:sp>
        <p:nvSpPr>
          <p:cNvPr id="10" name="矩形 9"/>
          <p:cNvSpPr/>
          <p:nvPr/>
        </p:nvSpPr>
        <p:spPr>
          <a:xfrm>
            <a:off x="1738288" y="4981818"/>
            <a:ext cx="7574509" cy="523220"/>
          </a:xfrm>
          <a:prstGeom prst="rect">
            <a:avLst/>
          </a:prstGeom>
        </p:spPr>
        <p:txBody>
          <a:bodyPr wrap="none">
            <a:spAutoFit/>
          </a:bodyPr>
          <a:lstStyle/>
          <a:p>
            <a:r>
              <a:rPr lang="en-US" altLang="zh-CN" sz="2800" b="1" dirty="0">
                <a:latin typeface="+mn-lt"/>
                <a:ea typeface="黑体" pitchFamily="2" charset="-122"/>
              </a:rPr>
              <a:t>C</a:t>
            </a:r>
            <a:r>
              <a:rPr lang="zh-CN" altLang="en-US" sz="2800" b="1" dirty="0">
                <a:latin typeface="+mn-lt"/>
                <a:ea typeface="黑体" pitchFamily="2" charset="-122"/>
              </a:rPr>
              <a:t>类，</a:t>
            </a:r>
            <a:r>
              <a:rPr lang="zh-CN" altLang="zh-CN" sz="2800" b="1" dirty="0">
                <a:latin typeface="+mn-lt"/>
                <a:ea typeface="黑体" pitchFamily="2" charset="-122"/>
              </a:rPr>
              <a:t>或记为</a:t>
            </a:r>
            <a:r>
              <a:rPr lang="en-US" altLang="zh-CN" sz="2800" b="1" dirty="0">
                <a:latin typeface="+mn-lt"/>
                <a:ea typeface="黑体" pitchFamily="2" charset="-122"/>
              </a:rPr>
              <a:t>192.168.0.0/16</a:t>
            </a:r>
            <a:r>
              <a:rPr lang="zh-CN" altLang="zh-CN" sz="2800" b="1" dirty="0">
                <a:latin typeface="+mn-lt"/>
                <a:ea typeface="黑体" pitchFamily="2" charset="-122"/>
              </a:rPr>
              <a:t>，它又称为</a:t>
            </a:r>
            <a:r>
              <a:rPr lang="en-US" altLang="zh-CN" sz="2800" b="1" dirty="0">
                <a:latin typeface="+mn-lt"/>
                <a:ea typeface="黑体" pitchFamily="2" charset="-122"/>
              </a:rPr>
              <a:t>16</a:t>
            </a:r>
            <a:r>
              <a:rPr lang="zh-CN" altLang="zh-CN" sz="2800" b="1" dirty="0">
                <a:latin typeface="+mn-lt"/>
                <a:ea typeface="黑体" pitchFamily="2" charset="-122"/>
              </a:rPr>
              <a:t>位块</a:t>
            </a:r>
            <a:endParaRPr lang="zh-CN" altLang="en-US" sz="2800" b="1" dirty="0">
              <a:latin typeface="+mn-lt"/>
              <a:ea typeface="黑体" pitchFamily="2" charset="-122"/>
            </a:endParaRPr>
          </a:p>
        </p:txBody>
      </p:sp>
    </p:spTree>
    <p:extLst>
      <p:ext uri="{BB962C8B-B14F-4D97-AF65-F5344CB8AC3E}">
        <p14:creationId xmlns:p14="http://schemas.microsoft.com/office/powerpoint/2010/main" val="4250840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pPr algn="ctr"/>
            <a:r>
              <a:rPr lang="zh-CN" altLang="en-US" dirty="0"/>
              <a:t>专用网</a:t>
            </a:r>
            <a:endParaRPr lang="en-US" altLang="zh-CN" dirty="0"/>
          </a:p>
        </p:txBody>
      </p:sp>
      <p:sp>
        <p:nvSpPr>
          <p:cNvPr id="2" name="内容占位符 1"/>
          <p:cNvSpPr>
            <a:spLocks noGrp="1"/>
          </p:cNvSpPr>
          <p:nvPr>
            <p:ph idx="1"/>
          </p:nvPr>
        </p:nvSpPr>
        <p:spPr/>
        <p:txBody>
          <a:bodyPr/>
          <a:lstStyle/>
          <a:p>
            <a:r>
              <a:rPr lang="zh-CN" altLang="zh-CN" dirty="0"/>
              <a:t>采用这样的专用</a:t>
            </a:r>
            <a:r>
              <a:rPr lang="en-US" altLang="zh-CN" dirty="0"/>
              <a:t> IP </a:t>
            </a:r>
            <a:r>
              <a:rPr lang="zh-CN" altLang="zh-CN" dirty="0"/>
              <a:t>地址的互连网络称为</a:t>
            </a:r>
            <a:r>
              <a:rPr lang="zh-CN" altLang="zh-CN" dirty="0">
                <a:solidFill>
                  <a:srgbClr val="FF0000"/>
                </a:solidFill>
              </a:rPr>
              <a:t>专用互联网</a:t>
            </a:r>
            <a:r>
              <a:rPr lang="zh-CN" altLang="zh-CN" dirty="0"/>
              <a:t>或</a:t>
            </a:r>
            <a:r>
              <a:rPr lang="zh-CN" altLang="zh-CN" dirty="0">
                <a:solidFill>
                  <a:srgbClr val="FF0000"/>
                </a:solidFill>
              </a:rPr>
              <a:t>本地互联网，</a:t>
            </a:r>
            <a:r>
              <a:rPr lang="zh-CN" altLang="zh-CN" dirty="0"/>
              <a:t>或更简单些，就叫</a:t>
            </a:r>
            <a:r>
              <a:rPr lang="zh-CN" altLang="en-US" dirty="0"/>
              <a:t>作</a:t>
            </a:r>
            <a:r>
              <a:rPr lang="zh-CN" altLang="zh-CN" dirty="0">
                <a:solidFill>
                  <a:srgbClr val="FF0000"/>
                </a:solidFill>
              </a:rPr>
              <a:t>专用网。</a:t>
            </a:r>
            <a:endParaRPr lang="en-US" altLang="zh-CN" dirty="0">
              <a:solidFill>
                <a:srgbClr val="FF0000"/>
              </a:solidFill>
            </a:endParaRPr>
          </a:p>
          <a:p>
            <a:r>
              <a:rPr lang="zh-CN" altLang="zh-CN" dirty="0"/>
              <a:t>因为这些专用地址仅在本机构内部使用。专用</a:t>
            </a:r>
            <a:r>
              <a:rPr lang="en-US" altLang="zh-CN" dirty="0"/>
              <a:t>IP</a:t>
            </a:r>
            <a:r>
              <a:rPr lang="zh-CN" altLang="zh-CN" dirty="0"/>
              <a:t>地址也叫</a:t>
            </a:r>
            <a:r>
              <a:rPr lang="zh-CN" altLang="en-US" dirty="0"/>
              <a:t>作</a:t>
            </a:r>
            <a:r>
              <a:rPr lang="zh-CN" altLang="zh-CN" dirty="0">
                <a:solidFill>
                  <a:srgbClr val="FF0000"/>
                </a:solidFill>
              </a:rPr>
              <a:t>可重用地址</a:t>
            </a:r>
            <a:r>
              <a:rPr lang="en-US" altLang="zh-CN" dirty="0"/>
              <a:t>(reusable address)</a:t>
            </a:r>
            <a:r>
              <a:rPr lang="zh-CN" altLang="zh-CN" dirty="0"/>
              <a:t>。</a:t>
            </a:r>
            <a:endParaRPr lang="zh-CN" altLang="en-US" dirty="0"/>
          </a:p>
        </p:txBody>
      </p:sp>
    </p:spTree>
    <p:extLst>
      <p:ext uri="{BB962C8B-B14F-4D97-AF65-F5344CB8AC3E}">
        <p14:creationId xmlns:p14="http://schemas.microsoft.com/office/powerpoint/2010/main" val="2072229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pPr algn="ctr"/>
            <a:r>
              <a:rPr lang="zh-CN" altLang="en-US" dirty="0"/>
              <a:t>虚拟专用网 </a:t>
            </a:r>
            <a:r>
              <a:rPr lang="en-US" altLang="zh-CN" dirty="0"/>
              <a:t>VPN</a:t>
            </a:r>
          </a:p>
        </p:txBody>
      </p:sp>
      <p:sp>
        <p:nvSpPr>
          <p:cNvPr id="2" name="内容占位符 1"/>
          <p:cNvSpPr>
            <a:spLocks noGrp="1"/>
          </p:cNvSpPr>
          <p:nvPr>
            <p:ph idx="1"/>
          </p:nvPr>
        </p:nvSpPr>
        <p:spPr/>
        <p:txBody>
          <a:bodyPr/>
          <a:lstStyle/>
          <a:p>
            <a:r>
              <a:rPr lang="zh-CN" altLang="zh-CN" dirty="0"/>
              <a:t>利用公用的互联网作为本机构各专用网之间的通信载体，这样的专用网又称为</a:t>
            </a:r>
            <a:r>
              <a:rPr lang="zh-CN" altLang="zh-CN" dirty="0">
                <a:solidFill>
                  <a:srgbClr val="FF0000"/>
                </a:solidFill>
              </a:rPr>
              <a:t>虚拟专用网</a:t>
            </a:r>
            <a:r>
              <a:rPr lang="en-US" altLang="zh-CN" dirty="0"/>
              <a:t>VPN (Virtual Private Network)</a:t>
            </a:r>
            <a:r>
              <a:rPr lang="zh-CN" altLang="zh-CN" dirty="0"/>
              <a:t>。</a:t>
            </a:r>
            <a:endParaRPr lang="en-US" altLang="zh-CN" dirty="0"/>
          </a:p>
          <a:p>
            <a:r>
              <a:rPr lang="zh-CN" altLang="zh-CN" dirty="0"/>
              <a:t>“</a:t>
            </a:r>
            <a:r>
              <a:rPr lang="zh-CN" altLang="zh-CN" dirty="0">
                <a:solidFill>
                  <a:srgbClr val="FF0000"/>
                </a:solidFill>
              </a:rPr>
              <a:t>专用网</a:t>
            </a:r>
            <a:r>
              <a:rPr lang="zh-CN" altLang="zh-CN" dirty="0"/>
              <a:t>”是因为这种网络是为本机构的主机用于</a:t>
            </a:r>
            <a:r>
              <a:rPr lang="zh-CN" altLang="zh-CN" dirty="0">
                <a:solidFill>
                  <a:srgbClr val="0000FF"/>
                </a:solidFill>
              </a:rPr>
              <a:t>机构内部的通信</a:t>
            </a:r>
            <a:r>
              <a:rPr lang="zh-CN" altLang="zh-CN" dirty="0"/>
              <a:t>，而不是用于和网络外非本机构的主机通信。</a:t>
            </a:r>
            <a:endParaRPr lang="en-US" altLang="zh-CN" dirty="0"/>
          </a:p>
          <a:p>
            <a:r>
              <a:rPr lang="zh-CN" altLang="zh-CN" dirty="0"/>
              <a:t>“</a:t>
            </a:r>
            <a:r>
              <a:rPr lang="zh-CN" altLang="zh-CN" dirty="0">
                <a:solidFill>
                  <a:srgbClr val="FF0000"/>
                </a:solidFill>
              </a:rPr>
              <a:t>虚拟</a:t>
            </a:r>
            <a:r>
              <a:rPr lang="zh-CN" altLang="zh-CN" dirty="0"/>
              <a:t>”表示“好像是”，但实际上并不是，因为现在并</a:t>
            </a:r>
            <a:r>
              <a:rPr lang="zh-CN" altLang="zh-CN" dirty="0">
                <a:solidFill>
                  <a:srgbClr val="0000FF"/>
                </a:solidFill>
              </a:rPr>
              <a:t>没有真正使用通信专线</a:t>
            </a:r>
            <a:r>
              <a:rPr lang="zh-CN" altLang="zh-CN" dirty="0"/>
              <a:t>，而</a:t>
            </a:r>
            <a:r>
              <a:rPr lang="en-US" altLang="zh-CN" dirty="0"/>
              <a:t>VPN</a:t>
            </a:r>
            <a:r>
              <a:rPr lang="zh-CN" altLang="zh-CN" dirty="0"/>
              <a:t>只是在效果上和真正的专用网一样。</a:t>
            </a:r>
            <a:endParaRPr lang="en-US" altLang="zh-CN" dirty="0"/>
          </a:p>
          <a:p>
            <a:endParaRPr lang="zh-CN" altLang="en-US" dirty="0"/>
          </a:p>
        </p:txBody>
      </p:sp>
    </p:spTree>
    <p:extLst>
      <p:ext uri="{BB962C8B-B14F-4D97-AF65-F5344CB8AC3E}">
        <p14:creationId xmlns:p14="http://schemas.microsoft.com/office/powerpoint/2010/main" val="13947569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pPr algn="ctr"/>
            <a:r>
              <a:rPr lang="zh-CN" altLang="en-US" dirty="0"/>
              <a:t>虚拟专用网 </a:t>
            </a:r>
            <a:r>
              <a:rPr lang="en-US" altLang="zh-CN" dirty="0"/>
              <a:t>VPN </a:t>
            </a:r>
            <a:r>
              <a:rPr lang="zh-CN" altLang="en-US" dirty="0"/>
              <a:t>构建</a:t>
            </a:r>
            <a:endParaRPr lang="en-US" altLang="zh-CN" dirty="0"/>
          </a:p>
        </p:txBody>
      </p:sp>
      <p:sp>
        <p:nvSpPr>
          <p:cNvPr id="2" name="内容占位符 1"/>
          <p:cNvSpPr>
            <a:spLocks noGrp="1"/>
          </p:cNvSpPr>
          <p:nvPr>
            <p:ph idx="1"/>
          </p:nvPr>
        </p:nvSpPr>
        <p:spPr/>
        <p:txBody>
          <a:bodyPr/>
          <a:lstStyle/>
          <a:p>
            <a:r>
              <a:rPr lang="zh-CN" altLang="zh-CN" dirty="0"/>
              <a:t>如果专用网不同网点之间的通信必须经过公用的互联网，但又有保密的要求，那么所有通过互联网传送的</a:t>
            </a:r>
            <a:r>
              <a:rPr lang="zh-CN" altLang="zh-CN" dirty="0">
                <a:solidFill>
                  <a:srgbClr val="FF0000"/>
                </a:solidFill>
              </a:rPr>
              <a:t>数据都必须加密</a:t>
            </a:r>
            <a:r>
              <a:rPr lang="zh-CN" altLang="en-US" dirty="0">
                <a:solidFill>
                  <a:srgbClr val="FF0000"/>
                </a:solidFill>
              </a:rPr>
              <a:t>。</a:t>
            </a:r>
            <a:endParaRPr lang="en-US" altLang="zh-CN" dirty="0">
              <a:solidFill>
                <a:srgbClr val="FF0000"/>
              </a:solidFill>
            </a:endParaRPr>
          </a:p>
          <a:p>
            <a:r>
              <a:rPr lang="zh-CN" altLang="zh-CN" dirty="0"/>
              <a:t>一个机构要构建自己的</a:t>
            </a:r>
            <a:r>
              <a:rPr lang="en-US" altLang="zh-CN" dirty="0"/>
              <a:t> VPN </a:t>
            </a:r>
            <a:r>
              <a:rPr lang="zh-CN" altLang="zh-CN" dirty="0"/>
              <a:t>就必须为它的每一个场所购买专门的硬件和软件，并进行配置，使每一个场所的</a:t>
            </a:r>
            <a:r>
              <a:rPr lang="en-US" altLang="zh-CN" dirty="0"/>
              <a:t> VPN </a:t>
            </a:r>
            <a:r>
              <a:rPr lang="zh-CN" altLang="zh-CN" dirty="0"/>
              <a:t>系统都知道其他场所的地址。</a:t>
            </a:r>
          </a:p>
          <a:p>
            <a:endParaRPr lang="zh-CN" altLang="en-US" dirty="0"/>
          </a:p>
        </p:txBody>
      </p:sp>
    </p:spTree>
    <p:extLst>
      <p:ext uri="{BB962C8B-B14F-4D97-AF65-F5344CB8AC3E}">
        <p14:creationId xmlns:p14="http://schemas.microsoft.com/office/powerpoint/2010/main" val="3907794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599" name="Rectangle 127"/>
          <p:cNvSpPr>
            <a:spLocks noGrp="1" noChangeArrowheads="1"/>
          </p:cNvSpPr>
          <p:nvPr>
            <p:ph type="title"/>
          </p:nvPr>
        </p:nvSpPr>
        <p:spPr>
          <a:noFill/>
          <a:ln/>
        </p:spPr>
        <p:txBody>
          <a:bodyPr/>
          <a:lstStyle/>
          <a:p>
            <a:pPr algn="ctr"/>
            <a:r>
              <a:rPr lang="zh-CN" altLang="zh-CN" dirty="0"/>
              <a:t>多播可大大节约网络资源</a:t>
            </a:r>
            <a:endParaRPr lang="zh-CN" altLang="en-US" sz="4000" dirty="0"/>
          </a:p>
        </p:txBody>
      </p:sp>
      <p:grpSp>
        <p:nvGrpSpPr>
          <p:cNvPr id="4" name="组合 3"/>
          <p:cNvGrpSpPr/>
          <p:nvPr/>
        </p:nvGrpSpPr>
        <p:grpSpPr>
          <a:xfrm>
            <a:off x="344488" y="1196752"/>
            <a:ext cx="5914746" cy="5021495"/>
            <a:chOff x="704528" y="1196752"/>
            <a:chExt cx="5914746" cy="5021495"/>
          </a:xfrm>
        </p:grpSpPr>
        <p:sp>
          <p:nvSpPr>
            <p:cNvPr id="1001549" name="Line 77"/>
            <p:cNvSpPr>
              <a:spLocks noChangeShapeType="1"/>
            </p:cNvSpPr>
            <p:nvPr/>
          </p:nvSpPr>
          <p:spPr bwMode="auto">
            <a:xfrm>
              <a:off x="2355672" y="4854351"/>
              <a:ext cx="0" cy="36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1001555" name="Picture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5917"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1524" name="Line 52"/>
            <p:cNvSpPr>
              <a:spLocks noChangeShapeType="1"/>
            </p:cNvSpPr>
            <p:nvPr/>
          </p:nvSpPr>
          <p:spPr bwMode="auto">
            <a:xfrm flipV="1">
              <a:off x="2075345" y="3131914"/>
              <a:ext cx="1401631" cy="906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5" name="Line 53"/>
            <p:cNvSpPr>
              <a:spLocks noChangeShapeType="1"/>
            </p:cNvSpPr>
            <p:nvPr/>
          </p:nvSpPr>
          <p:spPr bwMode="auto">
            <a:xfrm flipV="1">
              <a:off x="3571564" y="1952401"/>
              <a:ext cx="0" cy="996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6" name="Line 54"/>
            <p:cNvSpPr>
              <a:spLocks noChangeShapeType="1"/>
            </p:cNvSpPr>
            <p:nvPr/>
          </p:nvSpPr>
          <p:spPr bwMode="auto">
            <a:xfrm flipH="1" flipV="1">
              <a:off x="3571564" y="3131914"/>
              <a:ext cx="0" cy="906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7" name="Line 55"/>
            <p:cNvSpPr>
              <a:spLocks noChangeShapeType="1"/>
            </p:cNvSpPr>
            <p:nvPr/>
          </p:nvSpPr>
          <p:spPr bwMode="auto">
            <a:xfrm>
              <a:off x="5349828" y="4038377"/>
              <a:ext cx="0" cy="8159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8" name="Line 56"/>
            <p:cNvSpPr>
              <a:spLocks noChangeShapeType="1"/>
            </p:cNvSpPr>
            <p:nvPr/>
          </p:nvSpPr>
          <p:spPr bwMode="auto">
            <a:xfrm flipV="1">
              <a:off x="3571564" y="4038377"/>
              <a:ext cx="0" cy="8159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9" name="Line 57"/>
            <p:cNvSpPr>
              <a:spLocks noChangeShapeType="1"/>
            </p:cNvSpPr>
            <p:nvPr/>
          </p:nvSpPr>
          <p:spPr bwMode="auto">
            <a:xfrm>
              <a:off x="1982476" y="4038377"/>
              <a:ext cx="0" cy="8159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30" name="Line 58"/>
            <p:cNvSpPr>
              <a:spLocks noChangeShapeType="1"/>
            </p:cNvSpPr>
            <p:nvPr/>
          </p:nvSpPr>
          <p:spPr bwMode="auto">
            <a:xfrm>
              <a:off x="3760741" y="3131914"/>
              <a:ext cx="1589088" cy="906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31" name="Text Box 59"/>
            <p:cNvSpPr txBox="1">
              <a:spLocks noChangeArrowheads="1"/>
            </p:cNvSpPr>
            <p:nvPr/>
          </p:nvSpPr>
          <p:spPr bwMode="auto">
            <a:xfrm>
              <a:off x="1496616" y="5695027"/>
              <a:ext cx="47516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latin typeface="+mn-lt"/>
                  <a:ea typeface="黑体" pitchFamily="2" charset="-122"/>
                </a:rPr>
                <a:t>共有 </a:t>
              </a:r>
              <a:r>
                <a:rPr kumimoji="1" lang="en-US" altLang="zh-CN" sz="2800" b="1" dirty="0">
                  <a:solidFill>
                    <a:srgbClr val="000099"/>
                  </a:solidFill>
                  <a:latin typeface="+mn-lt"/>
                  <a:ea typeface="黑体" pitchFamily="2" charset="-122"/>
                </a:rPr>
                <a:t>90 </a:t>
              </a:r>
              <a:r>
                <a:rPr kumimoji="1" lang="zh-CN" altLang="en-US" sz="2800" b="1" dirty="0">
                  <a:solidFill>
                    <a:srgbClr val="000099"/>
                  </a:solidFill>
                  <a:latin typeface="+mn-lt"/>
                  <a:ea typeface="黑体" pitchFamily="2" charset="-122"/>
                </a:rPr>
                <a:t>个主机接收视频节目</a:t>
              </a:r>
            </a:p>
          </p:txBody>
        </p:sp>
        <p:sp>
          <p:nvSpPr>
            <p:cNvPr id="1001532" name="AutoShape 60"/>
            <p:cNvSpPr>
              <a:spLocks noChangeArrowheads="1"/>
            </p:cNvSpPr>
            <p:nvPr/>
          </p:nvSpPr>
          <p:spPr bwMode="auto">
            <a:xfrm rot="5400000">
              <a:off x="3469634" y="2510210"/>
              <a:ext cx="504825" cy="211535"/>
            </a:xfrm>
            <a:prstGeom prst="rightArrow">
              <a:avLst>
                <a:gd name="adj1" fmla="val 37500"/>
                <a:gd name="adj2" fmla="val 103881"/>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33" name="AutoShape 61"/>
            <p:cNvSpPr>
              <a:spLocks noChangeArrowheads="1"/>
            </p:cNvSpPr>
            <p:nvPr/>
          </p:nvSpPr>
          <p:spPr bwMode="auto">
            <a:xfrm rot="8740270">
              <a:off x="2446821" y="3362101"/>
              <a:ext cx="521097" cy="204788"/>
            </a:xfrm>
            <a:prstGeom prst="rightArrow">
              <a:avLst>
                <a:gd name="adj1" fmla="val 37500"/>
                <a:gd name="adj2" fmla="val 94377"/>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pic>
          <p:nvPicPr>
            <p:cNvPr id="1001534" name="Picture 6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0475" y="2933476"/>
              <a:ext cx="53313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01535" name="Text Box 63"/>
            <p:cNvSpPr txBox="1">
              <a:spLocks noChangeArrowheads="1"/>
            </p:cNvSpPr>
            <p:nvPr/>
          </p:nvSpPr>
          <p:spPr bwMode="auto">
            <a:xfrm>
              <a:off x="2916324" y="2493739"/>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1</a:t>
              </a:r>
              <a:endParaRPr kumimoji="1" lang="en-US" altLang="zh-CN" sz="2400" b="1">
                <a:solidFill>
                  <a:srgbClr val="000099"/>
                </a:solidFill>
                <a:latin typeface="+mn-lt"/>
                <a:ea typeface="黑体" pitchFamily="2" charset="-122"/>
              </a:endParaRPr>
            </a:p>
          </p:txBody>
        </p:sp>
        <p:sp>
          <p:nvSpPr>
            <p:cNvPr id="1001536" name="Text Box 64"/>
            <p:cNvSpPr txBox="1">
              <a:spLocks noChangeArrowheads="1"/>
            </p:cNvSpPr>
            <p:nvPr/>
          </p:nvSpPr>
          <p:spPr bwMode="auto">
            <a:xfrm>
              <a:off x="2863010" y="3643089"/>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3</a:t>
              </a:r>
              <a:endParaRPr kumimoji="1" lang="en-US" altLang="zh-CN" sz="2400" b="1">
                <a:solidFill>
                  <a:srgbClr val="000099"/>
                </a:solidFill>
                <a:latin typeface="+mn-lt"/>
                <a:ea typeface="黑体" pitchFamily="2" charset="-122"/>
              </a:endParaRPr>
            </a:p>
          </p:txBody>
        </p:sp>
        <p:sp>
          <p:nvSpPr>
            <p:cNvPr id="1001537" name="Text Box 65"/>
            <p:cNvSpPr txBox="1">
              <a:spLocks noChangeArrowheads="1"/>
            </p:cNvSpPr>
            <p:nvPr/>
          </p:nvSpPr>
          <p:spPr bwMode="auto">
            <a:xfrm>
              <a:off x="4579362" y="3717701"/>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4</a:t>
              </a:r>
              <a:endParaRPr kumimoji="1" lang="en-US" altLang="zh-CN" sz="2400" b="1">
                <a:solidFill>
                  <a:srgbClr val="000099"/>
                </a:solidFill>
                <a:latin typeface="+mn-lt"/>
                <a:ea typeface="黑体" pitchFamily="2" charset="-122"/>
              </a:endParaRPr>
            </a:p>
          </p:txBody>
        </p:sp>
        <p:sp>
          <p:nvSpPr>
            <p:cNvPr id="1001538" name="Text Box 66"/>
            <p:cNvSpPr txBox="1">
              <a:spLocks noChangeArrowheads="1"/>
            </p:cNvSpPr>
            <p:nvPr/>
          </p:nvSpPr>
          <p:spPr bwMode="auto">
            <a:xfrm>
              <a:off x="1234368" y="3671664"/>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2</a:t>
              </a:r>
              <a:endParaRPr kumimoji="1" lang="en-US" altLang="zh-CN" sz="2400" b="1">
                <a:solidFill>
                  <a:srgbClr val="000099"/>
                </a:solidFill>
                <a:latin typeface="+mn-lt"/>
                <a:ea typeface="黑体" pitchFamily="2" charset="-122"/>
              </a:endParaRPr>
            </a:p>
          </p:txBody>
        </p:sp>
        <p:sp>
          <p:nvSpPr>
            <p:cNvPr id="1001539" name="Text Box 67"/>
            <p:cNvSpPr txBox="1">
              <a:spLocks noChangeArrowheads="1"/>
            </p:cNvSpPr>
            <p:nvPr/>
          </p:nvSpPr>
          <p:spPr bwMode="auto">
            <a:xfrm>
              <a:off x="704528" y="1196752"/>
              <a:ext cx="23871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latin typeface="+mn-lt"/>
                  <a:ea typeface="黑体" pitchFamily="2" charset="-122"/>
                </a:rPr>
                <a:t>视频服务器 </a:t>
              </a:r>
              <a:r>
                <a:rPr kumimoji="1" lang="en-US" altLang="zh-CN" sz="2800" b="1" dirty="0">
                  <a:solidFill>
                    <a:srgbClr val="000099"/>
                  </a:solidFill>
                  <a:latin typeface="+mn-lt"/>
                  <a:ea typeface="黑体" pitchFamily="2" charset="-122"/>
                </a:rPr>
                <a:t>M</a:t>
              </a:r>
            </a:p>
          </p:txBody>
        </p:sp>
        <p:pic>
          <p:nvPicPr>
            <p:cNvPr id="1001540" name="Picture 6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9503" y="3897090"/>
              <a:ext cx="53141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01541" name="Picture 6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20475" y="3897090"/>
              <a:ext cx="53313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01542" name="Picture 7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02151" y="3930427"/>
              <a:ext cx="53141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aphicFrame>
          <p:nvGraphicFramePr>
            <p:cNvPr id="1001543" name="Object 71">
              <a:hlinkClick r:id="" action="ppaction://ole?verb=0"/>
            </p:cNvPr>
            <p:cNvGraphicFramePr>
              <a:graphicFrameLocks/>
            </p:cNvGraphicFramePr>
            <p:nvPr>
              <p:extLst>
                <p:ext uri="{D42A27DB-BD31-4B8C-83A1-F6EECF244321}">
                  <p14:modId xmlns:p14="http://schemas.microsoft.com/office/powerpoint/2010/main" val="3800760376"/>
                </p:ext>
              </p:extLst>
            </p:nvPr>
          </p:nvGraphicFramePr>
          <p:xfrm>
            <a:off x="3200442" y="1233264"/>
            <a:ext cx="672438" cy="952500"/>
          </p:xfrm>
          <a:graphic>
            <a:graphicData uri="http://schemas.openxmlformats.org/presentationml/2006/ole">
              <mc:AlternateContent xmlns:mc="http://schemas.openxmlformats.org/markup-compatibility/2006">
                <mc:Choice xmlns:v="urn:schemas-microsoft-com:vml" Requires="v">
                  <p:oleObj spid="_x0000_s3090" name="Microsoft ClipArt Gallery" r:id="rId6" imgW="2735263" imgH="3825875" progId="">
                    <p:embed/>
                  </p:oleObj>
                </mc:Choice>
                <mc:Fallback>
                  <p:oleObj name="Microsoft ClipArt Gallery" r:id="rId6" imgW="2735263" imgH="3825875" progId="">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42" y="1233264"/>
                          <a:ext cx="672438"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1544" name="Line 72"/>
            <p:cNvSpPr>
              <a:spLocks noChangeShapeType="1"/>
            </p:cNvSpPr>
            <p:nvPr/>
          </p:nvSpPr>
          <p:spPr bwMode="auto">
            <a:xfrm>
              <a:off x="1138059" y="4854351"/>
              <a:ext cx="149793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45" name="Line 73"/>
            <p:cNvSpPr>
              <a:spLocks noChangeShapeType="1"/>
            </p:cNvSpPr>
            <p:nvPr/>
          </p:nvSpPr>
          <p:spPr bwMode="auto">
            <a:xfrm>
              <a:off x="2916324" y="4854351"/>
              <a:ext cx="149793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46" name="Line 74"/>
            <p:cNvSpPr>
              <a:spLocks noChangeShapeType="1"/>
            </p:cNvSpPr>
            <p:nvPr/>
          </p:nvSpPr>
          <p:spPr bwMode="auto">
            <a:xfrm>
              <a:off x="4694589" y="4854351"/>
              <a:ext cx="1496219"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47" name="AutoShape 75"/>
            <p:cNvSpPr>
              <a:spLocks noChangeArrowheads="1"/>
            </p:cNvSpPr>
            <p:nvPr/>
          </p:nvSpPr>
          <p:spPr bwMode="auto">
            <a:xfrm rot="1858546">
              <a:off x="4295596" y="3312889"/>
              <a:ext cx="522817" cy="206375"/>
            </a:xfrm>
            <a:prstGeom prst="rightArrow">
              <a:avLst>
                <a:gd name="adj1" fmla="val 37500"/>
                <a:gd name="adj2" fmla="val 93961"/>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48" name="Line 76"/>
            <p:cNvSpPr>
              <a:spLocks noChangeShapeType="1"/>
            </p:cNvSpPr>
            <p:nvPr/>
          </p:nvSpPr>
          <p:spPr bwMode="auto">
            <a:xfrm>
              <a:off x="1421824" y="4854352"/>
              <a:ext cx="0" cy="454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0" name="Line 78"/>
            <p:cNvSpPr>
              <a:spLocks noChangeShapeType="1"/>
            </p:cNvSpPr>
            <p:nvPr/>
          </p:nvSpPr>
          <p:spPr bwMode="auto">
            <a:xfrm>
              <a:off x="3103780" y="4854352"/>
              <a:ext cx="0" cy="454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1" name="Line 79"/>
            <p:cNvSpPr>
              <a:spLocks noChangeShapeType="1"/>
            </p:cNvSpPr>
            <p:nvPr/>
          </p:nvSpPr>
          <p:spPr bwMode="auto">
            <a:xfrm>
              <a:off x="4133936" y="4854351"/>
              <a:ext cx="0" cy="36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2" name="Line 80"/>
            <p:cNvSpPr>
              <a:spLocks noChangeShapeType="1"/>
            </p:cNvSpPr>
            <p:nvPr/>
          </p:nvSpPr>
          <p:spPr bwMode="auto">
            <a:xfrm>
              <a:off x="4882045" y="4854351"/>
              <a:ext cx="0" cy="36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3" name="Line 81"/>
            <p:cNvSpPr>
              <a:spLocks noChangeShapeType="1"/>
            </p:cNvSpPr>
            <p:nvPr/>
          </p:nvSpPr>
          <p:spPr bwMode="auto">
            <a:xfrm>
              <a:off x="6003349" y="4854352"/>
              <a:ext cx="0" cy="454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1001554" name="Picture 8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2070"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6" name="Picture 8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83900"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7" name="Picture 8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5137"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8" name="Picture 8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1846"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9" name="Picture 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1112"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1560" name="Text Box 88"/>
            <p:cNvSpPr txBox="1">
              <a:spLocks noChangeArrowheads="1"/>
            </p:cNvSpPr>
            <p:nvPr/>
          </p:nvSpPr>
          <p:spPr bwMode="auto">
            <a:xfrm>
              <a:off x="1531891" y="4667026"/>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99"/>
                  </a:solidFill>
                  <a:latin typeface="+mn-lt"/>
                  <a:ea typeface="黑体" pitchFamily="2" charset="-122"/>
                </a:rPr>
                <a:t>…</a:t>
              </a:r>
            </a:p>
          </p:txBody>
        </p:sp>
        <p:sp>
          <p:nvSpPr>
            <p:cNvPr id="1001561" name="Text Box 89"/>
            <p:cNvSpPr txBox="1">
              <a:spLocks noChangeArrowheads="1"/>
            </p:cNvSpPr>
            <p:nvPr/>
          </p:nvSpPr>
          <p:spPr bwMode="auto">
            <a:xfrm>
              <a:off x="5069503" y="4667026"/>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99"/>
                  </a:solidFill>
                  <a:latin typeface="+mn-lt"/>
                  <a:ea typeface="黑体" pitchFamily="2" charset="-122"/>
                </a:rPr>
                <a:t>…</a:t>
              </a:r>
            </a:p>
          </p:txBody>
        </p:sp>
        <p:sp>
          <p:nvSpPr>
            <p:cNvPr id="1001562" name="Text Box 90"/>
            <p:cNvSpPr txBox="1">
              <a:spLocks noChangeArrowheads="1"/>
            </p:cNvSpPr>
            <p:nvPr/>
          </p:nvSpPr>
          <p:spPr bwMode="auto">
            <a:xfrm>
              <a:off x="3291239" y="4854351"/>
              <a:ext cx="63632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rgbClr val="000099"/>
                  </a:solidFill>
                  <a:latin typeface="+mn-lt"/>
                  <a:ea typeface="黑体" pitchFamily="2" charset="-122"/>
                </a:rPr>
                <a:t>…</a:t>
              </a:r>
            </a:p>
          </p:txBody>
        </p:sp>
        <p:sp>
          <p:nvSpPr>
            <p:cNvPr id="1001563" name="Text Box 91"/>
            <p:cNvSpPr txBox="1">
              <a:spLocks noChangeArrowheads="1"/>
            </p:cNvSpPr>
            <p:nvPr/>
          </p:nvSpPr>
          <p:spPr bwMode="auto">
            <a:xfrm>
              <a:off x="2341913" y="4268564"/>
              <a:ext cx="9220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30 </a:t>
              </a:r>
              <a:r>
                <a:rPr kumimoji="1" lang="zh-CN" altLang="en-US" sz="2400" b="1">
                  <a:solidFill>
                    <a:srgbClr val="C00000"/>
                  </a:solidFill>
                  <a:latin typeface="+mn-lt"/>
                  <a:ea typeface="黑体" pitchFamily="2" charset="-122"/>
                </a:rPr>
                <a:t>个</a:t>
              </a:r>
            </a:p>
          </p:txBody>
        </p:sp>
        <p:sp>
          <p:nvSpPr>
            <p:cNvPr id="1001564" name="Text Box 92"/>
            <p:cNvSpPr txBox="1">
              <a:spLocks noChangeArrowheads="1"/>
            </p:cNvSpPr>
            <p:nvPr/>
          </p:nvSpPr>
          <p:spPr bwMode="auto">
            <a:xfrm>
              <a:off x="3877687" y="4220939"/>
              <a:ext cx="9220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30 </a:t>
              </a:r>
              <a:r>
                <a:rPr kumimoji="1" lang="zh-CN" altLang="en-US" sz="2400" b="1">
                  <a:solidFill>
                    <a:srgbClr val="C00000"/>
                  </a:solidFill>
                  <a:latin typeface="+mn-lt"/>
                  <a:ea typeface="黑体" pitchFamily="2" charset="-122"/>
                </a:rPr>
                <a:t>个</a:t>
              </a:r>
            </a:p>
          </p:txBody>
        </p:sp>
        <p:sp>
          <p:nvSpPr>
            <p:cNvPr id="1001565" name="Text Box 93"/>
            <p:cNvSpPr txBox="1">
              <a:spLocks noChangeArrowheads="1"/>
            </p:cNvSpPr>
            <p:nvPr/>
          </p:nvSpPr>
          <p:spPr bwMode="auto">
            <a:xfrm>
              <a:off x="5697227" y="4149501"/>
              <a:ext cx="9220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30 </a:t>
              </a:r>
              <a:r>
                <a:rPr kumimoji="1" lang="zh-CN" altLang="en-US" sz="2400" b="1">
                  <a:solidFill>
                    <a:srgbClr val="C00000"/>
                  </a:solidFill>
                  <a:latin typeface="+mn-lt"/>
                  <a:ea typeface="黑体" pitchFamily="2" charset="-122"/>
                </a:rPr>
                <a:t>个</a:t>
              </a:r>
            </a:p>
          </p:txBody>
        </p:sp>
        <p:sp>
          <p:nvSpPr>
            <p:cNvPr id="1001566" name="Text Box 94"/>
            <p:cNvSpPr txBox="1">
              <a:spLocks noChangeArrowheads="1"/>
            </p:cNvSpPr>
            <p:nvPr/>
          </p:nvSpPr>
          <p:spPr bwMode="auto">
            <a:xfrm>
              <a:off x="4735863" y="2925540"/>
              <a:ext cx="9220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30 </a:t>
              </a:r>
              <a:r>
                <a:rPr kumimoji="1" lang="zh-CN" altLang="en-US" sz="2400" b="1">
                  <a:solidFill>
                    <a:srgbClr val="C00000"/>
                  </a:solidFill>
                  <a:latin typeface="+mn-lt"/>
                  <a:ea typeface="黑体" pitchFamily="2" charset="-122"/>
                </a:rPr>
                <a:t>个</a:t>
              </a:r>
            </a:p>
          </p:txBody>
        </p:sp>
        <p:sp>
          <p:nvSpPr>
            <p:cNvPr id="1001567" name="Text Box 95"/>
            <p:cNvSpPr txBox="1">
              <a:spLocks noChangeArrowheads="1"/>
            </p:cNvSpPr>
            <p:nvPr/>
          </p:nvSpPr>
          <p:spPr bwMode="auto">
            <a:xfrm>
              <a:off x="3915523" y="3476401"/>
              <a:ext cx="8354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30</a:t>
              </a:r>
              <a:r>
                <a:rPr kumimoji="1" lang="zh-CN" altLang="en-US" sz="2400" b="1">
                  <a:solidFill>
                    <a:srgbClr val="C00000"/>
                  </a:solidFill>
                  <a:latin typeface="+mn-lt"/>
                  <a:ea typeface="黑体" pitchFamily="2" charset="-122"/>
                </a:rPr>
                <a:t>个</a:t>
              </a:r>
            </a:p>
          </p:txBody>
        </p:sp>
        <p:sp>
          <p:nvSpPr>
            <p:cNvPr id="1001568" name="Text Box 96"/>
            <p:cNvSpPr txBox="1">
              <a:spLocks noChangeArrowheads="1"/>
            </p:cNvSpPr>
            <p:nvPr/>
          </p:nvSpPr>
          <p:spPr bwMode="auto">
            <a:xfrm>
              <a:off x="1693552" y="2925540"/>
              <a:ext cx="9220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30 </a:t>
              </a:r>
              <a:r>
                <a:rPr kumimoji="1" lang="zh-CN" altLang="en-US" sz="2400" b="1" dirty="0">
                  <a:solidFill>
                    <a:srgbClr val="C00000"/>
                  </a:solidFill>
                  <a:latin typeface="+mn-lt"/>
                  <a:ea typeface="黑体" pitchFamily="2" charset="-122"/>
                </a:rPr>
                <a:t>个</a:t>
              </a:r>
            </a:p>
          </p:txBody>
        </p:sp>
        <p:sp>
          <p:nvSpPr>
            <p:cNvPr id="1001569" name="Text Box 97"/>
            <p:cNvSpPr txBox="1">
              <a:spLocks noChangeArrowheads="1"/>
            </p:cNvSpPr>
            <p:nvPr/>
          </p:nvSpPr>
          <p:spPr bwMode="auto">
            <a:xfrm>
              <a:off x="3980875" y="2160364"/>
              <a:ext cx="9220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90 </a:t>
              </a:r>
              <a:r>
                <a:rPr kumimoji="1" lang="zh-CN" altLang="en-US" sz="2400" b="1" dirty="0">
                  <a:solidFill>
                    <a:srgbClr val="C00000"/>
                  </a:solidFill>
                  <a:latin typeface="+mn-lt"/>
                  <a:ea typeface="黑体" pitchFamily="2" charset="-122"/>
                </a:rPr>
                <a:t>个</a:t>
              </a:r>
            </a:p>
          </p:txBody>
        </p:sp>
        <p:sp>
          <p:nvSpPr>
            <p:cNvPr id="1001571" name="AutoShape 99"/>
            <p:cNvSpPr>
              <a:spLocks noChangeArrowheads="1"/>
            </p:cNvSpPr>
            <p:nvPr/>
          </p:nvSpPr>
          <p:spPr bwMode="auto">
            <a:xfrm rot="5400000">
              <a:off x="3569315" y="2573643"/>
              <a:ext cx="503238" cy="213254"/>
            </a:xfrm>
            <a:prstGeom prst="rightArrow">
              <a:avLst>
                <a:gd name="adj1" fmla="val 37500"/>
                <a:gd name="adj2" fmla="val 102720"/>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72" name="AutoShape 100"/>
            <p:cNvSpPr>
              <a:spLocks noChangeArrowheads="1"/>
            </p:cNvSpPr>
            <p:nvPr/>
          </p:nvSpPr>
          <p:spPr bwMode="auto">
            <a:xfrm rot="5400000">
              <a:off x="3668203" y="2636416"/>
              <a:ext cx="503237" cy="211534"/>
            </a:xfrm>
            <a:prstGeom prst="rightArrow">
              <a:avLst>
                <a:gd name="adj1" fmla="val 37500"/>
                <a:gd name="adj2" fmla="val 103555"/>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73" name="AutoShape 101"/>
            <p:cNvSpPr>
              <a:spLocks noChangeArrowheads="1"/>
            </p:cNvSpPr>
            <p:nvPr/>
          </p:nvSpPr>
          <p:spPr bwMode="auto">
            <a:xfrm rot="1858546">
              <a:off x="4414262" y="3287490"/>
              <a:ext cx="521097" cy="206375"/>
            </a:xfrm>
            <a:prstGeom prst="rightArrow">
              <a:avLst>
                <a:gd name="adj1" fmla="val 37500"/>
                <a:gd name="adj2" fmla="val 93652"/>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74" name="AutoShape 102"/>
            <p:cNvSpPr>
              <a:spLocks noChangeArrowheads="1"/>
            </p:cNvSpPr>
            <p:nvPr/>
          </p:nvSpPr>
          <p:spPr bwMode="auto">
            <a:xfrm rot="1858546">
              <a:off x="4531208" y="3262090"/>
              <a:ext cx="521097" cy="204787"/>
            </a:xfrm>
            <a:prstGeom prst="rightArrow">
              <a:avLst>
                <a:gd name="adj1" fmla="val 37500"/>
                <a:gd name="adj2" fmla="val 94378"/>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grpSp>
          <p:nvGrpSpPr>
            <p:cNvPr id="1001575" name="Group 103"/>
            <p:cNvGrpSpPr>
              <a:grpSpLocks/>
            </p:cNvGrpSpPr>
            <p:nvPr/>
          </p:nvGrpSpPr>
          <p:grpSpPr bwMode="auto">
            <a:xfrm>
              <a:off x="5396264" y="4235226"/>
              <a:ext cx="441986" cy="655638"/>
              <a:chOff x="2222" y="1578"/>
              <a:chExt cx="215" cy="328"/>
            </a:xfrm>
            <a:solidFill>
              <a:schemeClr val="accent2"/>
            </a:solidFill>
          </p:grpSpPr>
          <p:sp>
            <p:nvSpPr>
              <p:cNvPr id="1001576" name="AutoShape 104"/>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77" name="AutoShape 105"/>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78" name="AutoShape 106"/>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001579" name="AutoShape 107"/>
            <p:cNvSpPr>
              <a:spLocks noChangeArrowheads="1"/>
            </p:cNvSpPr>
            <p:nvPr/>
          </p:nvSpPr>
          <p:spPr bwMode="auto">
            <a:xfrm rot="5400000">
              <a:off x="3767091" y="2699056"/>
              <a:ext cx="503237" cy="213254"/>
            </a:xfrm>
            <a:prstGeom prst="rightArrow">
              <a:avLst>
                <a:gd name="adj1" fmla="val 37500"/>
                <a:gd name="adj2" fmla="val 102720"/>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80" name="AutoShape 108"/>
            <p:cNvSpPr>
              <a:spLocks noChangeArrowheads="1"/>
            </p:cNvSpPr>
            <p:nvPr/>
          </p:nvSpPr>
          <p:spPr bwMode="auto">
            <a:xfrm rot="5400000">
              <a:off x="3865979" y="2761828"/>
              <a:ext cx="503238" cy="211535"/>
            </a:xfrm>
            <a:prstGeom prst="rightArrow">
              <a:avLst>
                <a:gd name="adj1" fmla="val 37500"/>
                <a:gd name="adj2" fmla="val 103555"/>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81" name="AutoShape 109"/>
            <p:cNvSpPr>
              <a:spLocks noChangeArrowheads="1"/>
            </p:cNvSpPr>
            <p:nvPr/>
          </p:nvSpPr>
          <p:spPr bwMode="auto">
            <a:xfrm rot="5400000">
              <a:off x="3963147" y="2822881"/>
              <a:ext cx="503237" cy="213254"/>
            </a:xfrm>
            <a:prstGeom prst="rightArrow">
              <a:avLst>
                <a:gd name="adj1" fmla="val 37500"/>
                <a:gd name="adj2" fmla="val 102720"/>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82" name="AutoShape 110"/>
            <p:cNvSpPr>
              <a:spLocks noChangeArrowheads="1"/>
            </p:cNvSpPr>
            <p:nvPr/>
          </p:nvSpPr>
          <p:spPr bwMode="auto">
            <a:xfrm rot="8740270">
              <a:off x="2355672" y="3325590"/>
              <a:ext cx="521096" cy="206375"/>
            </a:xfrm>
            <a:prstGeom prst="rightArrow">
              <a:avLst>
                <a:gd name="adj1" fmla="val 37500"/>
                <a:gd name="adj2" fmla="val 93652"/>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83" name="AutoShape 111"/>
            <p:cNvSpPr>
              <a:spLocks noChangeArrowheads="1"/>
            </p:cNvSpPr>
            <p:nvPr/>
          </p:nvSpPr>
          <p:spPr bwMode="auto">
            <a:xfrm rot="8740270">
              <a:off x="2262803" y="3287490"/>
              <a:ext cx="521096" cy="206375"/>
            </a:xfrm>
            <a:prstGeom prst="rightArrow">
              <a:avLst>
                <a:gd name="adj1" fmla="val 37500"/>
                <a:gd name="adj2" fmla="val 93652"/>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grpSp>
          <p:nvGrpSpPr>
            <p:cNvPr id="1001584" name="Group 112"/>
            <p:cNvGrpSpPr>
              <a:grpSpLocks/>
            </p:cNvGrpSpPr>
            <p:nvPr/>
          </p:nvGrpSpPr>
          <p:grpSpPr bwMode="auto">
            <a:xfrm>
              <a:off x="3571564" y="4219351"/>
              <a:ext cx="443706" cy="655638"/>
              <a:chOff x="2222" y="1578"/>
              <a:chExt cx="215" cy="328"/>
            </a:xfrm>
            <a:solidFill>
              <a:schemeClr val="accent2"/>
            </a:solidFill>
          </p:grpSpPr>
          <p:sp>
            <p:nvSpPr>
              <p:cNvPr id="1001585" name="AutoShape 113"/>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86" name="AutoShape 114"/>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87" name="AutoShape 115"/>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1001588" name="Group 116"/>
            <p:cNvGrpSpPr>
              <a:grpSpLocks/>
            </p:cNvGrpSpPr>
            <p:nvPr/>
          </p:nvGrpSpPr>
          <p:grpSpPr bwMode="auto">
            <a:xfrm>
              <a:off x="2004835" y="4289201"/>
              <a:ext cx="443706" cy="655638"/>
              <a:chOff x="2222" y="1578"/>
              <a:chExt cx="215" cy="328"/>
            </a:xfrm>
            <a:solidFill>
              <a:schemeClr val="accent2"/>
            </a:solidFill>
          </p:grpSpPr>
          <p:sp>
            <p:nvSpPr>
              <p:cNvPr id="1001589" name="AutoShape 117"/>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90" name="AutoShape 118"/>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91" name="AutoShape 119"/>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1001592" name="Group 120"/>
            <p:cNvGrpSpPr>
              <a:grpSpLocks/>
            </p:cNvGrpSpPr>
            <p:nvPr/>
          </p:nvGrpSpPr>
          <p:grpSpPr bwMode="auto">
            <a:xfrm>
              <a:off x="3571564" y="3292251"/>
              <a:ext cx="443706" cy="655638"/>
              <a:chOff x="2222" y="1578"/>
              <a:chExt cx="215" cy="328"/>
            </a:xfrm>
            <a:solidFill>
              <a:schemeClr val="accent2"/>
            </a:solidFill>
          </p:grpSpPr>
          <p:sp>
            <p:nvSpPr>
              <p:cNvPr id="1001593" name="AutoShape 121"/>
              <p:cNvSpPr>
                <a:spLocks noChangeArrowheads="1"/>
              </p:cNvSpPr>
              <p:nvPr/>
            </p:nvSpPr>
            <p:spPr bwMode="auto">
              <a:xfrm rot="5400000">
                <a:off x="2148" y="1652"/>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94" name="AutoShape 122"/>
              <p:cNvSpPr>
                <a:spLocks noChangeArrowheads="1"/>
              </p:cNvSpPr>
              <p:nvPr/>
            </p:nvSpPr>
            <p:spPr bwMode="auto">
              <a:xfrm rot="5400000">
                <a:off x="2204" y="1690"/>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95" name="AutoShape 123"/>
              <p:cNvSpPr>
                <a:spLocks noChangeArrowheads="1"/>
              </p:cNvSpPr>
              <p:nvPr/>
            </p:nvSpPr>
            <p:spPr bwMode="auto">
              <a:xfrm rot="5400000">
                <a:off x="2260" y="1728"/>
                <a:ext cx="252" cy="103"/>
              </a:xfrm>
              <a:prstGeom prst="rightArrow">
                <a:avLst>
                  <a:gd name="adj1" fmla="val 37500"/>
                  <a:gd name="adj2" fmla="val 98306"/>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sp>
        <p:nvSpPr>
          <p:cNvPr id="1001598" name="Text Box 126"/>
          <p:cNvSpPr txBox="1">
            <a:spLocks noChangeArrowheads="1"/>
          </p:cNvSpPr>
          <p:nvPr/>
        </p:nvSpPr>
        <p:spPr bwMode="auto">
          <a:xfrm>
            <a:off x="6418200" y="1124744"/>
            <a:ext cx="3287328" cy="1323439"/>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kumimoji="1" lang="zh-CN" altLang="en-US" sz="2000" b="1" dirty="0">
                <a:solidFill>
                  <a:srgbClr val="000099"/>
                </a:solidFill>
                <a:ea typeface="黑体" pitchFamily="2" charset="-122"/>
              </a:rPr>
              <a:t>采用</a:t>
            </a:r>
            <a:r>
              <a:rPr kumimoji="1" lang="zh-CN" altLang="zh-CN" sz="2000" b="1" dirty="0">
                <a:solidFill>
                  <a:srgbClr val="000099"/>
                </a:solidFill>
                <a:latin typeface="+mn-lt"/>
                <a:ea typeface="黑体" pitchFamily="2" charset="-122"/>
              </a:rPr>
              <a:t>单播方式</a:t>
            </a:r>
            <a:r>
              <a:rPr kumimoji="1" lang="zh-CN" altLang="en-US" sz="2000" b="1" dirty="0">
                <a:solidFill>
                  <a:srgbClr val="000099"/>
                </a:solidFill>
                <a:latin typeface="+mn-lt"/>
                <a:ea typeface="黑体" pitchFamily="2" charset="-122"/>
              </a:rPr>
              <a:t>，</a:t>
            </a:r>
            <a:endParaRPr kumimoji="1" lang="en-US" altLang="zh-CN" sz="2000" b="1" dirty="0">
              <a:solidFill>
                <a:srgbClr val="000099"/>
              </a:solidFill>
              <a:latin typeface="+mn-lt"/>
              <a:ea typeface="黑体" pitchFamily="2" charset="-122"/>
            </a:endParaRPr>
          </a:p>
          <a:p>
            <a:pPr algn="ctr"/>
            <a:r>
              <a:rPr kumimoji="1" lang="zh-CN" altLang="zh-CN" sz="2000" b="1" dirty="0">
                <a:solidFill>
                  <a:srgbClr val="000099"/>
                </a:solidFill>
                <a:latin typeface="+mn-lt"/>
                <a:ea typeface="黑体" pitchFamily="2" charset="-122"/>
              </a:rPr>
              <a:t>向</a:t>
            </a:r>
            <a:r>
              <a:rPr kumimoji="1" lang="en-US" altLang="zh-CN" sz="2000" b="1" dirty="0">
                <a:solidFill>
                  <a:srgbClr val="000099"/>
                </a:solidFill>
                <a:latin typeface="+mn-lt"/>
                <a:ea typeface="黑体" pitchFamily="2" charset="-122"/>
              </a:rPr>
              <a:t> 90 </a:t>
            </a:r>
            <a:r>
              <a:rPr kumimoji="1" lang="zh-CN" altLang="zh-CN" sz="2000" b="1" dirty="0">
                <a:solidFill>
                  <a:srgbClr val="000099"/>
                </a:solidFill>
                <a:latin typeface="+mn-lt"/>
                <a:ea typeface="黑体" pitchFamily="2" charset="-122"/>
              </a:rPr>
              <a:t>台主机传送</a:t>
            </a:r>
            <a:endParaRPr kumimoji="1" lang="en-US" altLang="zh-CN" sz="2000" b="1" dirty="0">
              <a:solidFill>
                <a:srgbClr val="000099"/>
              </a:solidFill>
              <a:latin typeface="+mn-lt"/>
              <a:ea typeface="黑体" pitchFamily="2" charset="-122"/>
            </a:endParaRPr>
          </a:p>
          <a:p>
            <a:pPr algn="ctr"/>
            <a:r>
              <a:rPr kumimoji="1" lang="zh-CN" altLang="zh-CN" sz="2000" b="1" dirty="0">
                <a:solidFill>
                  <a:srgbClr val="000099"/>
                </a:solidFill>
                <a:latin typeface="+mn-lt"/>
                <a:ea typeface="黑体" pitchFamily="2" charset="-122"/>
              </a:rPr>
              <a:t>同样的视频节目</a:t>
            </a:r>
            <a:endParaRPr kumimoji="1" lang="en-US" altLang="zh-CN" sz="2000" b="1" dirty="0">
              <a:solidFill>
                <a:srgbClr val="000099"/>
              </a:solidFill>
              <a:latin typeface="+mn-lt"/>
              <a:ea typeface="黑体" pitchFamily="2" charset="-122"/>
            </a:endParaRPr>
          </a:p>
          <a:p>
            <a:pPr algn="ctr"/>
            <a:r>
              <a:rPr kumimoji="1" lang="zh-CN" altLang="zh-CN" sz="2000" b="1" dirty="0">
                <a:solidFill>
                  <a:srgbClr val="000099"/>
                </a:solidFill>
                <a:latin typeface="+mn-lt"/>
                <a:ea typeface="黑体" pitchFamily="2" charset="-122"/>
              </a:rPr>
              <a:t>需要发送</a:t>
            </a:r>
            <a:r>
              <a:rPr kumimoji="1" lang="en-US" altLang="zh-CN" sz="2000" b="1" dirty="0">
                <a:solidFill>
                  <a:srgbClr val="000099"/>
                </a:solidFill>
                <a:latin typeface="+mn-lt"/>
                <a:ea typeface="黑体" pitchFamily="2" charset="-122"/>
              </a:rPr>
              <a:t> 90 </a:t>
            </a:r>
            <a:r>
              <a:rPr kumimoji="1" lang="zh-CN" altLang="zh-CN" sz="2000" b="1" dirty="0">
                <a:solidFill>
                  <a:srgbClr val="000099"/>
                </a:solidFill>
                <a:latin typeface="+mn-lt"/>
                <a:ea typeface="黑体" pitchFamily="2" charset="-122"/>
              </a:rPr>
              <a:t>个单播</a:t>
            </a:r>
            <a:endParaRPr kumimoji="1" lang="zh-CN" altLang="en-US" sz="2000" b="1" dirty="0">
              <a:solidFill>
                <a:srgbClr val="000099"/>
              </a:solidFill>
              <a:latin typeface="+mn-lt"/>
              <a:ea typeface="黑体" pitchFamily="2" charset="-122"/>
            </a:endParaRPr>
          </a:p>
        </p:txBody>
      </p:sp>
      <p:sp>
        <p:nvSpPr>
          <p:cNvPr id="79" name="矩形 78"/>
          <p:cNvSpPr/>
          <p:nvPr/>
        </p:nvSpPr>
        <p:spPr>
          <a:xfrm>
            <a:off x="2518829" y="6219283"/>
            <a:ext cx="1872139" cy="461665"/>
          </a:xfrm>
          <a:prstGeom prst="rect">
            <a:avLst/>
          </a:prstGeom>
        </p:spPr>
        <p:txBody>
          <a:bodyPr wrap="square">
            <a:spAutoFit/>
          </a:bodyPr>
          <a:lstStyle/>
          <a:p>
            <a:pPr algn="ctr"/>
            <a:r>
              <a:rPr lang="zh-CN" altLang="zh-CN" sz="2400" b="1" dirty="0">
                <a:latin typeface="+mn-lt"/>
                <a:ea typeface="黑体" pitchFamily="2" charset="-122"/>
              </a:rPr>
              <a:t>单播</a:t>
            </a:r>
            <a:endParaRPr lang="zh-CN" altLang="en-US" sz="2400" b="1" dirty="0">
              <a:latin typeface="+mn-lt"/>
              <a:ea typeface="黑体" pitchFamily="2" charset="-122"/>
            </a:endParaRPr>
          </a:p>
        </p:txBody>
      </p:sp>
      <p:pic>
        <p:nvPicPr>
          <p:cNvPr id="77" name="图片 76"/>
          <p:cNvPicPr>
            <a:picLocks noChangeAspect="1" noChangeArrowheads="1"/>
          </p:cNvPicPr>
          <p:nvPr/>
        </p:nvPicPr>
        <p:blipFill>
          <a:blip r:embed="rId8" cstate="print">
            <a:extLst>
              <a:ext uri="{28A0092B-C50C-407E-A947-70E740481C1C}">
                <a14:useLocalDpi xmlns:a14="http://schemas.microsoft.com/office/drawing/2010/main" val="0"/>
              </a:ext>
            </a:extLst>
          </a:blip>
          <a:srcRect t="4201" b="30440"/>
          <a:stretch>
            <a:fillRect/>
          </a:stretch>
        </p:blipFill>
        <p:spPr bwMode="auto">
          <a:xfrm>
            <a:off x="6259234" y="2681454"/>
            <a:ext cx="3539083" cy="41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8" name="表格 77">
            <a:extLst>
              <a:ext uri="{FF2B5EF4-FFF2-40B4-BE49-F238E27FC236}"/>
            </a:extLst>
          </p:cNvPr>
          <p:cNvGraphicFramePr>
            <a:graphicFrameLocks noGrp="1"/>
          </p:cNvGraphicFramePr>
          <p:nvPr>
            <p:extLst>
              <p:ext uri="{D42A27DB-BD31-4B8C-83A1-F6EECF244321}">
                <p14:modId xmlns:p14="http://schemas.microsoft.com/office/powerpoint/2010/main" val="1874359020"/>
              </p:ext>
            </p:extLst>
          </p:nvPr>
        </p:nvGraphicFramePr>
        <p:xfrm>
          <a:off x="5304577" y="1124744"/>
          <a:ext cx="4522786" cy="1658940"/>
        </p:xfrm>
        <a:graphic>
          <a:graphicData uri="http://schemas.openxmlformats.org/drawingml/2006/table">
            <a:tbl>
              <a:tblPr>
                <a:tableStyleId>{5C22544A-7EE6-4342-B048-85BDC9FD1C3A}</a:tableStyleId>
              </a:tblPr>
              <a:tblGrid>
                <a:gridCol w="613046">
                  <a:extLst>
                    <a:ext uri="{9D8B030D-6E8A-4147-A177-3AD203B41FA5}"/>
                  </a:extLst>
                </a:gridCol>
                <a:gridCol w="1917986">
                  <a:extLst>
                    <a:ext uri="{9D8B030D-6E8A-4147-A177-3AD203B41FA5}"/>
                  </a:extLst>
                </a:gridCol>
                <a:gridCol w="1991754">
                  <a:extLst>
                    <a:ext uri="{9D8B030D-6E8A-4147-A177-3AD203B41FA5}"/>
                  </a:extLst>
                </a:gridCol>
              </a:tblGrid>
              <a:tr h="276490">
                <a:tc>
                  <a:txBody>
                    <a:bodyPr/>
                    <a:lstStyle/>
                    <a:p>
                      <a:pPr algn="ctr" fontAlgn="b">
                        <a:lnSpc>
                          <a:spcPct val="100000"/>
                        </a:lnSpc>
                      </a:pPr>
                      <a:r>
                        <a:rPr lang="zh-CN" altLang="en-US" sz="1500" b="1" u="none" strike="noStrike" dirty="0">
                          <a:solidFill>
                            <a:schemeClr val="bg1"/>
                          </a:solidFill>
                          <a:effectLst/>
                          <a:latin typeface="微软雅黑" panose="020B0503020204020204" pitchFamily="34" charset="-122"/>
                          <a:ea typeface="微软雅黑" panose="020B0503020204020204" pitchFamily="34" charset="-122"/>
                        </a:rPr>
                        <a:t>排名</a:t>
                      </a:r>
                      <a:endParaRPr lang="zh-CN" altLang="en-US" sz="15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1" marR="7621" marT="7621" marB="0" anchor="b">
                    <a:solidFill>
                      <a:srgbClr val="0066FF"/>
                    </a:solidFill>
                  </a:tcPr>
                </a:tc>
                <a:tc>
                  <a:txBody>
                    <a:bodyPr/>
                    <a:lstStyle/>
                    <a:p>
                      <a:pPr algn="ctr" fontAlgn="b">
                        <a:lnSpc>
                          <a:spcPct val="100000"/>
                        </a:lnSpc>
                      </a:pPr>
                      <a:r>
                        <a:rPr lang="zh-CN" altLang="en-US" sz="1500" b="1" u="none" strike="noStrike" dirty="0">
                          <a:solidFill>
                            <a:schemeClr val="bg1"/>
                          </a:solidFill>
                          <a:effectLst/>
                          <a:latin typeface="微软雅黑" panose="020B0503020204020204" pitchFamily="34" charset="-122"/>
                          <a:ea typeface="微软雅黑" panose="020B0503020204020204" pitchFamily="34" charset="-122"/>
                        </a:rPr>
                        <a:t>网络电视剧名称</a:t>
                      </a:r>
                      <a:endParaRPr lang="zh-CN" altLang="en-US" sz="15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1" marR="7621" marT="7621" marB="0" anchor="b">
                    <a:solidFill>
                      <a:srgbClr val="0066FF"/>
                    </a:solidFill>
                  </a:tcPr>
                </a:tc>
                <a:tc>
                  <a:txBody>
                    <a:bodyPr/>
                    <a:lstStyle/>
                    <a:p>
                      <a:pPr algn="ctr" fontAlgn="b">
                        <a:lnSpc>
                          <a:spcPct val="100000"/>
                        </a:lnSpc>
                      </a:pPr>
                      <a:r>
                        <a:rPr lang="zh-CN" altLang="en-US" sz="1500" b="1" u="none" strike="noStrike" dirty="0">
                          <a:solidFill>
                            <a:schemeClr val="bg1"/>
                          </a:solidFill>
                          <a:effectLst/>
                          <a:latin typeface="微软雅黑" panose="020B0503020204020204" pitchFamily="34" charset="-122"/>
                          <a:ea typeface="微软雅黑" panose="020B0503020204020204" pitchFamily="34" charset="-122"/>
                        </a:rPr>
                        <a:t>网络播放量（亿次）</a:t>
                      </a:r>
                      <a:endParaRPr lang="zh-CN" altLang="en-US" sz="15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1" marR="7621" marT="7621" marB="0" anchor="b">
                    <a:solidFill>
                      <a:srgbClr val="0066FF"/>
                    </a:solidFill>
                  </a:tcPr>
                </a:tc>
                <a:extLst>
                  <a:ext uri="{0D108BD9-81ED-4DB2-BD59-A6C34878D82A}"/>
                </a:extLst>
              </a:tr>
              <a:tr h="276490">
                <a:tc>
                  <a:txBody>
                    <a:bodyPr/>
                    <a:lstStyle/>
                    <a:p>
                      <a:pPr algn="ctr" fontAlgn="b">
                        <a:lnSpc>
                          <a:spcPct val="100000"/>
                        </a:lnSpc>
                      </a:pPr>
                      <a:r>
                        <a:rPr lang="en-US" altLang="zh-CN" sz="1500" u="none" strike="noStrike" dirty="0">
                          <a:effectLst/>
                          <a:latin typeface="微软雅黑" panose="020B0503020204020204" pitchFamily="34" charset="-122"/>
                          <a:ea typeface="微软雅黑" panose="020B0503020204020204" pitchFamily="34" charset="-122"/>
                        </a:rPr>
                        <a:t>1</a:t>
                      </a:r>
                      <a:endParaRPr lang="en-US" altLang="zh-CN" sz="15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1" marR="7621" marT="7621" marB="0" anchor="b"/>
                </a:tc>
                <a:tc>
                  <a:txBody>
                    <a:bodyPr/>
                    <a:lstStyle/>
                    <a:p>
                      <a:pPr algn="ctr" fontAlgn="b">
                        <a:lnSpc>
                          <a:spcPct val="100000"/>
                        </a:lnSpc>
                      </a:pPr>
                      <a:r>
                        <a:rPr lang="en-US" altLang="zh-CN" sz="1500" u="none" strike="noStrike" dirty="0">
                          <a:effectLst/>
                          <a:latin typeface="微软雅黑" panose="020B0503020204020204" pitchFamily="34" charset="-122"/>
                          <a:ea typeface="微软雅黑" panose="020B0503020204020204" pitchFamily="34" charset="-122"/>
                        </a:rPr>
                        <a:t>《</a:t>
                      </a:r>
                      <a:r>
                        <a:rPr lang="zh-CN" altLang="en-US" sz="1500" u="none" strike="noStrike" dirty="0">
                          <a:effectLst/>
                          <a:latin typeface="微软雅黑" panose="020B0503020204020204" pitchFamily="34" charset="-122"/>
                          <a:ea typeface="微软雅黑" panose="020B0503020204020204" pitchFamily="34" charset="-122"/>
                        </a:rPr>
                        <a:t>楚乔传</a:t>
                      </a:r>
                      <a:r>
                        <a:rPr lang="en-US" altLang="zh-CN" sz="1500" u="none" strike="noStrike" dirty="0">
                          <a:effectLst/>
                          <a:latin typeface="微软雅黑" panose="020B0503020204020204" pitchFamily="34" charset="-122"/>
                          <a:ea typeface="微软雅黑" panose="020B0503020204020204" pitchFamily="34" charset="-122"/>
                        </a:rPr>
                        <a:t>》</a:t>
                      </a:r>
                      <a:endParaRPr lang="zh-CN" altLang="en-US" sz="15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1" marR="7621" marT="7621" marB="0" anchor="b"/>
                </a:tc>
                <a:tc>
                  <a:txBody>
                    <a:bodyPr/>
                    <a:lstStyle/>
                    <a:p>
                      <a:pPr algn="ctr" fontAlgn="b">
                        <a:lnSpc>
                          <a:spcPct val="100000"/>
                        </a:lnSpc>
                      </a:pPr>
                      <a:r>
                        <a:rPr lang="en-US" altLang="zh-CN" sz="1500" b="1" u="none" strike="noStrike" dirty="0">
                          <a:solidFill>
                            <a:srgbClr val="FF0000"/>
                          </a:solidFill>
                          <a:effectLst/>
                          <a:latin typeface="微软雅黑" panose="020B0503020204020204" pitchFamily="34" charset="-122"/>
                          <a:ea typeface="微软雅黑" panose="020B0503020204020204" pitchFamily="34" charset="-122"/>
                        </a:rPr>
                        <a:t>414.8</a:t>
                      </a:r>
                      <a:endParaRPr lang="en-US" altLang="zh-CN" sz="1500" b="1" i="0" u="none" strike="noStrike" dirty="0">
                        <a:solidFill>
                          <a:srgbClr val="FF0000"/>
                        </a:solidFill>
                        <a:effectLst/>
                        <a:latin typeface="微软雅黑" panose="020B0503020204020204" pitchFamily="34" charset="-122"/>
                        <a:ea typeface="微软雅黑" panose="020B0503020204020204" pitchFamily="34" charset="-122"/>
                      </a:endParaRPr>
                    </a:p>
                  </a:txBody>
                  <a:tcPr marL="7621" marR="7621" marT="7621" marB="0" anchor="b"/>
                </a:tc>
                <a:extLst>
                  <a:ext uri="{0D108BD9-81ED-4DB2-BD59-A6C34878D82A}"/>
                </a:extLst>
              </a:tr>
              <a:tr h="276490">
                <a:tc>
                  <a:txBody>
                    <a:bodyPr/>
                    <a:lstStyle/>
                    <a:p>
                      <a:pPr algn="ctr" fontAlgn="b">
                        <a:lnSpc>
                          <a:spcPct val="100000"/>
                        </a:lnSpc>
                      </a:pPr>
                      <a:r>
                        <a:rPr lang="en-US" altLang="zh-CN" sz="1500" u="none" strike="noStrike">
                          <a:effectLst/>
                          <a:latin typeface="微软雅黑" panose="020B0503020204020204" pitchFamily="34" charset="-122"/>
                          <a:ea typeface="微软雅黑" panose="020B0503020204020204" pitchFamily="34" charset="-122"/>
                        </a:rPr>
                        <a:t>2</a:t>
                      </a:r>
                      <a:endParaRPr lang="en-US" altLang="zh-CN" sz="1500" b="0" i="0" u="none" strike="noStrike">
                        <a:solidFill>
                          <a:srgbClr val="000000"/>
                        </a:solidFill>
                        <a:effectLst/>
                        <a:latin typeface="微软雅黑" panose="020B0503020204020204" pitchFamily="34" charset="-122"/>
                        <a:ea typeface="微软雅黑" panose="020B0503020204020204" pitchFamily="34" charset="-122"/>
                      </a:endParaRPr>
                    </a:p>
                  </a:txBody>
                  <a:tcPr marL="7621" marR="7621" marT="7621" marB="0" anchor="b"/>
                </a:tc>
                <a:tc>
                  <a:txBody>
                    <a:bodyPr/>
                    <a:lstStyle/>
                    <a:p>
                      <a:pPr algn="ctr" fontAlgn="b">
                        <a:lnSpc>
                          <a:spcPct val="100000"/>
                        </a:lnSpc>
                      </a:pPr>
                      <a:r>
                        <a:rPr lang="en-US" altLang="zh-CN" sz="1500" u="none" strike="noStrike" dirty="0">
                          <a:effectLst/>
                          <a:latin typeface="微软雅黑" panose="020B0503020204020204" pitchFamily="34" charset="-122"/>
                          <a:ea typeface="微软雅黑" panose="020B0503020204020204" pitchFamily="34" charset="-122"/>
                        </a:rPr>
                        <a:t>《</a:t>
                      </a:r>
                      <a:r>
                        <a:rPr lang="zh-CN" altLang="en-US" sz="1500" u="none" strike="noStrike" dirty="0">
                          <a:effectLst/>
                          <a:latin typeface="微软雅黑" panose="020B0503020204020204" pitchFamily="34" charset="-122"/>
                          <a:ea typeface="微软雅黑" panose="020B0503020204020204" pitchFamily="34" charset="-122"/>
                        </a:rPr>
                        <a:t>三生三世十里桃花</a:t>
                      </a:r>
                      <a:r>
                        <a:rPr lang="en-US" altLang="zh-CN" sz="1500" u="none" strike="noStrike" dirty="0">
                          <a:effectLst/>
                          <a:latin typeface="微软雅黑" panose="020B0503020204020204" pitchFamily="34" charset="-122"/>
                          <a:ea typeface="微软雅黑" panose="020B0503020204020204" pitchFamily="34" charset="-122"/>
                        </a:rPr>
                        <a:t>》</a:t>
                      </a:r>
                      <a:endParaRPr lang="zh-CN" altLang="en-US" sz="1500" b="0" i="0" u="none" strike="noStrike" dirty="0">
                        <a:solidFill>
                          <a:srgbClr val="444444"/>
                        </a:solidFill>
                        <a:effectLst/>
                        <a:latin typeface="微软雅黑" panose="020B0503020204020204" pitchFamily="34" charset="-122"/>
                        <a:ea typeface="微软雅黑" panose="020B0503020204020204" pitchFamily="34" charset="-122"/>
                      </a:endParaRPr>
                    </a:p>
                  </a:txBody>
                  <a:tcPr marL="7621" marR="7621" marT="7621" marB="0" anchor="b"/>
                </a:tc>
                <a:tc>
                  <a:txBody>
                    <a:bodyPr/>
                    <a:lstStyle/>
                    <a:p>
                      <a:pPr algn="ctr" fontAlgn="b">
                        <a:lnSpc>
                          <a:spcPct val="100000"/>
                        </a:lnSpc>
                      </a:pPr>
                      <a:r>
                        <a:rPr lang="en-US" altLang="zh-CN" sz="1500" b="0" i="0" u="none" strike="noStrike" dirty="0">
                          <a:solidFill>
                            <a:srgbClr val="000000"/>
                          </a:solidFill>
                          <a:effectLst/>
                          <a:latin typeface="微软雅黑" panose="020B0503020204020204" pitchFamily="34" charset="-122"/>
                          <a:ea typeface="微软雅黑" panose="020B0503020204020204" pitchFamily="34" charset="-122"/>
                        </a:rPr>
                        <a:t>395.6</a:t>
                      </a:r>
                    </a:p>
                  </a:txBody>
                  <a:tcPr marL="7621" marR="7621" marT="7621" marB="0" anchor="b"/>
                </a:tc>
                <a:extLst>
                  <a:ext uri="{0D108BD9-81ED-4DB2-BD59-A6C34878D82A}"/>
                </a:extLst>
              </a:tr>
              <a:tr h="276490">
                <a:tc>
                  <a:txBody>
                    <a:bodyPr/>
                    <a:lstStyle/>
                    <a:p>
                      <a:pPr algn="ctr" fontAlgn="b">
                        <a:lnSpc>
                          <a:spcPct val="100000"/>
                        </a:lnSpc>
                      </a:pPr>
                      <a:r>
                        <a:rPr lang="en-US" altLang="zh-CN" sz="1500" u="none" strike="noStrike">
                          <a:effectLst/>
                          <a:latin typeface="微软雅黑" panose="020B0503020204020204" pitchFamily="34" charset="-122"/>
                          <a:ea typeface="微软雅黑" panose="020B0503020204020204" pitchFamily="34" charset="-122"/>
                        </a:rPr>
                        <a:t>3</a:t>
                      </a:r>
                      <a:endParaRPr lang="en-US" altLang="zh-CN" sz="1500" b="0" i="0" u="none" strike="noStrike">
                        <a:solidFill>
                          <a:srgbClr val="000000"/>
                        </a:solidFill>
                        <a:effectLst/>
                        <a:latin typeface="微软雅黑" panose="020B0503020204020204" pitchFamily="34" charset="-122"/>
                        <a:ea typeface="微软雅黑" panose="020B0503020204020204" pitchFamily="34" charset="-122"/>
                      </a:endParaRPr>
                    </a:p>
                  </a:txBody>
                  <a:tcPr marL="7621" marR="7621" marT="7621" marB="0" anchor="b"/>
                </a:tc>
                <a:tc>
                  <a:txBody>
                    <a:bodyPr/>
                    <a:lstStyle/>
                    <a:p>
                      <a:pPr algn="ctr" fontAlgn="b">
                        <a:lnSpc>
                          <a:spcPct val="100000"/>
                        </a:lnSpc>
                      </a:pPr>
                      <a:r>
                        <a:rPr lang="en-US" altLang="zh-CN" sz="1500" b="0" i="0" u="none" strike="noStrike" dirty="0">
                          <a:solidFill>
                            <a:srgbClr val="444444"/>
                          </a:solidFill>
                          <a:effectLst/>
                          <a:latin typeface="微软雅黑" panose="020B0503020204020204" pitchFamily="34" charset="-122"/>
                          <a:ea typeface="微软雅黑" panose="020B0503020204020204" pitchFamily="34" charset="-122"/>
                        </a:rPr>
                        <a:t>《</a:t>
                      </a:r>
                      <a:r>
                        <a:rPr lang="zh-CN" altLang="en-US" sz="1500" b="0" i="0" u="none" strike="noStrike" dirty="0">
                          <a:solidFill>
                            <a:srgbClr val="444444"/>
                          </a:solidFill>
                          <a:effectLst/>
                          <a:latin typeface="微软雅黑" panose="020B0503020204020204" pitchFamily="34" charset="-122"/>
                          <a:ea typeface="微软雅黑" panose="020B0503020204020204" pitchFamily="34" charset="-122"/>
                        </a:rPr>
                        <a:t>择天记</a:t>
                      </a:r>
                      <a:r>
                        <a:rPr lang="en-US" altLang="zh-CN" sz="1500" b="0" i="0" u="none" strike="noStrike" dirty="0">
                          <a:solidFill>
                            <a:srgbClr val="444444"/>
                          </a:solidFill>
                          <a:effectLst/>
                          <a:latin typeface="微软雅黑" panose="020B0503020204020204" pitchFamily="34" charset="-122"/>
                          <a:ea typeface="微软雅黑" panose="020B0503020204020204" pitchFamily="34" charset="-122"/>
                        </a:rPr>
                        <a:t>》</a:t>
                      </a:r>
                      <a:endParaRPr lang="zh-CN" altLang="en-US" sz="1500" b="0" i="0" u="none" strike="noStrike" dirty="0">
                        <a:solidFill>
                          <a:srgbClr val="444444"/>
                        </a:solidFill>
                        <a:effectLst/>
                        <a:latin typeface="微软雅黑" panose="020B0503020204020204" pitchFamily="34" charset="-122"/>
                        <a:ea typeface="微软雅黑" panose="020B0503020204020204" pitchFamily="34" charset="-122"/>
                      </a:endParaRPr>
                    </a:p>
                  </a:txBody>
                  <a:tcPr marL="7621" marR="7621" marT="7621" marB="0" anchor="b"/>
                </a:tc>
                <a:tc>
                  <a:txBody>
                    <a:bodyPr/>
                    <a:lstStyle/>
                    <a:p>
                      <a:pPr algn="ctr" fontAlgn="b">
                        <a:lnSpc>
                          <a:spcPct val="100000"/>
                        </a:lnSpc>
                      </a:pPr>
                      <a:r>
                        <a:rPr lang="en-US" altLang="zh-CN" sz="1500" b="0" i="0" u="none" strike="noStrike" dirty="0">
                          <a:solidFill>
                            <a:srgbClr val="000000"/>
                          </a:solidFill>
                          <a:effectLst/>
                          <a:latin typeface="微软雅黑" panose="020B0503020204020204" pitchFamily="34" charset="-122"/>
                          <a:ea typeface="微软雅黑" panose="020B0503020204020204" pitchFamily="34" charset="-122"/>
                        </a:rPr>
                        <a:t>290.4</a:t>
                      </a:r>
                    </a:p>
                  </a:txBody>
                  <a:tcPr marL="7621" marR="7621" marT="7621" marB="0" anchor="b"/>
                </a:tc>
                <a:extLst>
                  <a:ext uri="{0D108BD9-81ED-4DB2-BD59-A6C34878D82A}"/>
                </a:extLst>
              </a:tr>
              <a:tr h="276490">
                <a:tc>
                  <a:txBody>
                    <a:bodyPr/>
                    <a:lstStyle/>
                    <a:p>
                      <a:pPr algn="ctr" fontAlgn="b">
                        <a:lnSpc>
                          <a:spcPct val="100000"/>
                        </a:lnSpc>
                      </a:pPr>
                      <a:r>
                        <a:rPr lang="en-US" altLang="zh-CN" sz="1500" u="none" strike="noStrike">
                          <a:effectLst/>
                          <a:latin typeface="微软雅黑" panose="020B0503020204020204" pitchFamily="34" charset="-122"/>
                          <a:ea typeface="微软雅黑" panose="020B0503020204020204" pitchFamily="34" charset="-122"/>
                        </a:rPr>
                        <a:t>4</a:t>
                      </a:r>
                      <a:endParaRPr lang="en-US" altLang="zh-CN" sz="1500" b="0" i="0" u="none" strike="noStrike">
                        <a:solidFill>
                          <a:srgbClr val="000000"/>
                        </a:solidFill>
                        <a:effectLst/>
                        <a:latin typeface="微软雅黑" panose="020B0503020204020204" pitchFamily="34" charset="-122"/>
                        <a:ea typeface="微软雅黑" panose="020B0503020204020204" pitchFamily="34" charset="-122"/>
                      </a:endParaRPr>
                    </a:p>
                  </a:txBody>
                  <a:tcPr marL="7621" marR="7621" marT="7621" marB="0" anchor="b"/>
                </a:tc>
                <a:tc>
                  <a:txBody>
                    <a:bodyPr/>
                    <a:lstStyle/>
                    <a:p>
                      <a:pPr algn="ctr" fontAlgn="b">
                        <a:lnSpc>
                          <a:spcPct val="100000"/>
                        </a:lnSpc>
                      </a:pPr>
                      <a:r>
                        <a:rPr lang="en-US" altLang="zh-CN" sz="15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500" b="0" i="0" u="none" strike="noStrike" dirty="0">
                          <a:solidFill>
                            <a:srgbClr val="000000"/>
                          </a:solidFill>
                          <a:effectLst/>
                          <a:latin typeface="微软雅黑" panose="020B0503020204020204" pitchFamily="34" charset="-122"/>
                          <a:ea typeface="微软雅黑" panose="020B0503020204020204" pitchFamily="34" charset="-122"/>
                        </a:rPr>
                        <a:t>人民的名义</a:t>
                      </a:r>
                      <a:r>
                        <a:rPr lang="en-US" altLang="zh-CN" sz="1500" b="0" i="0" u="none" strike="noStrike" dirty="0">
                          <a:solidFill>
                            <a:srgbClr val="000000"/>
                          </a:solidFill>
                          <a:effectLst/>
                          <a:latin typeface="微软雅黑" panose="020B0503020204020204" pitchFamily="34" charset="-122"/>
                          <a:ea typeface="微软雅黑" panose="020B0503020204020204" pitchFamily="34" charset="-122"/>
                        </a:rPr>
                        <a:t>》</a:t>
                      </a:r>
                      <a:endParaRPr lang="zh-CN" altLang="en-US" sz="15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1" marR="7621" marT="7621" marB="0" anchor="b"/>
                </a:tc>
                <a:tc>
                  <a:txBody>
                    <a:bodyPr/>
                    <a:lstStyle/>
                    <a:p>
                      <a:pPr algn="ctr" fontAlgn="b">
                        <a:lnSpc>
                          <a:spcPct val="100000"/>
                        </a:lnSpc>
                      </a:pPr>
                      <a:r>
                        <a:rPr lang="en-US" altLang="zh-CN" sz="1500" b="0" i="0" u="none" strike="noStrike" dirty="0">
                          <a:solidFill>
                            <a:srgbClr val="000000"/>
                          </a:solidFill>
                          <a:effectLst/>
                          <a:latin typeface="微软雅黑" panose="020B0503020204020204" pitchFamily="34" charset="-122"/>
                          <a:ea typeface="微软雅黑" panose="020B0503020204020204" pitchFamily="34" charset="-122"/>
                        </a:rPr>
                        <a:t>269.6</a:t>
                      </a:r>
                    </a:p>
                  </a:txBody>
                  <a:tcPr marL="7621" marR="7621" marT="7621" marB="0" anchor="b"/>
                </a:tc>
                <a:extLst>
                  <a:ext uri="{0D108BD9-81ED-4DB2-BD59-A6C34878D82A}"/>
                </a:extLst>
              </a:tr>
              <a:tr h="276490">
                <a:tc>
                  <a:txBody>
                    <a:bodyPr/>
                    <a:lstStyle/>
                    <a:p>
                      <a:pPr algn="ctr" fontAlgn="b">
                        <a:lnSpc>
                          <a:spcPct val="100000"/>
                        </a:lnSpc>
                      </a:pPr>
                      <a:r>
                        <a:rPr lang="en-US" altLang="zh-CN" sz="1500" u="none" strike="noStrike">
                          <a:effectLst/>
                          <a:latin typeface="微软雅黑" panose="020B0503020204020204" pitchFamily="34" charset="-122"/>
                          <a:ea typeface="微软雅黑" panose="020B0503020204020204" pitchFamily="34" charset="-122"/>
                        </a:rPr>
                        <a:t>5</a:t>
                      </a:r>
                      <a:endParaRPr lang="en-US" altLang="zh-CN" sz="1500" b="0" i="0" u="none" strike="noStrike">
                        <a:solidFill>
                          <a:srgbClr val="000000"/>
                        </a:solidFill>
                        <a:effectLst/>
                        <a:latin typeface="微软雅黑" panose="020B0503020204020204" pitchFamily="34" charset="-122"/>
                        <a:ea typeface="微软雅黑" panose="020B0503020204020204" pitchFamily="34" charset="-122"/>
                      </a:endParaRPr>
                    </a:p>
                  </a:txBody>
                  <a:tcPr marL="7621" marR="7621" marT="7621" marB="0" anchor="b"/>
                </a:tc>
                <a:tc>
                  <a:txBody>
                    <a:bodyPr/>
                    <a:lstStyle/>
                    <a:p>
                      <a:pPr algn="ctr" fontAlgn="b">
                        <a:lnSpc>
                          <a:spcPct val="100000"/>
                        </a:lnSpc>
                      </a:pPr>
                      <a:r>
                        <a:rPr lang="en-US" altLang="zh-CN" sz="15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500" b="0" i="0" u="none" strike="noStrike" dirty="0">
                          <a:solidFill>
                            <a:srgbClr val="000000"/>
                          </a:solidFill>
                          <a:effectLst/>
                          <a:latin typeface="微软雅黑" panose="020B0503020204020204" pitchFamily="34" charset="-122"/>
                          <a:ea typeface="微软雅黑" panose="020B0503020204020204" pitchFamily="34" charset="-122"/>
                        </a:rPr>
                        <a:t>欢乐颂</a:t>
                      </a:r>
                      <a:r>
                        <a:rPr lang="en-US" altLang="zh-CN" sz="1500" b="0" i="0" u="none" strike="noStrike" dirty="0">
                          <a:solidFill>
                            <a:srgbClr val="000000"/>
                          </a:solidFill>
                          <a:effectLst/>
                          <a:latin typeface="微软雅黑" panose="020B0503020204020204" pitchFamily="34" charset="-122"/>
                          <a:ea typeface="微软雅黑" panose="020B0503020204020204" pitchFamily="34" charset="-122"/>
                        </a:rPr>
                        <a:t>2》</a:t>
                      </a:r>
                      <a:endParaRPr lang="zh-CN" altLang="en-US" sz="15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1" marR="7621" marT="7621" marB="0" anchor="b"/>
                </a:tc>
                <a:tc>
                  <a:txBody>
                    <a:bodyPr/>
                    <a:lstStyle/>
                    <a:p>
                      <a:pPr algn="ctr" fontAlgn="b">
                        <a:lnSpc>
                          <a:spcPct val="100000"/>
                        </a:lnSpc>
                      </a:pPr>
                      <a:r>
                        <a:rPr lang="en-US" altLang="zh-CN" sz="1500" b="0" i="0" u="none" strike="noStrike" dirty="0">
                          <a:solidFill>
                            <a:srgbClr val="000000"/>
                          </a:solidFill>
                          <a:effectLst/>
                          <a:latin typeface="微软雅黑" panose="020B0503020204020204" pitchFamily="34" charset="-122"/>
                          <a:ea typeface="微软雅黑" panose="020B0503020204020204" pitchFamily="34" charset="-122"/>
                        </a:rPr>
                        <a:t>249.7</a:t>
                      </a:r>
                    </a:p>
                  </a:txBody>
                  <a:tcPr marL="7621" marR="7621" marT="7621" marB="0" anchor="b"/>
                </a:tc>
                <a:extLst>
                  <a:ext uri="{0D108BD9-81ED-4DB2-BD59-A6C34878D82A}"/>
                </a:extLst>
              </a:tr>
            </a:tbl>
          </a:graphicData>
        </a:graphic>
      </p:graphicFrame>
    </p:spTree>
    <p:extLst>
      <p:ext uri="{BB962C8B-B14F-4D97-AF65-F5344CB8AC3E}">
        <p14:creationId xmlns:p14="http://schemas.microsoft.com/office/powerpoint/2010/main" val="359306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up)">
                                      <p:cBhvr>
                                        <p:cTn id="7" dur="500"/>
                                        <p:tgtEl>
                                          <p:spTgt spid="7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up)">
                                      <p:cBhvr>
                                        <p:cTn id="1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75" name="Rectangle 11"/>
          <p:cNvSpPr>
            <a:spLocks noGrp="1" noChangeArrowheads="1"/>
          </p:cNvSpPr>
          <p:nvPr>
            <p:ph type="title"/>
          </p:nvPr>
        </p:nvSpPr>
        <p:spPr/>
        <p:txBody>
          <a:bodyPr/>
          <a:lstStyle/>
          <a:p>
            <a:pPr algn="ctr"/>
            <a:r>
              <a:rPr lang="zh-CN" altLang="en-US" dirty="0"/>
              <a:t>用隧道技术实现虚拟专用网 </a:t>
            </a:r>
          </a:p>
        </p:txBody>
      </p:sp>
      <p:grpSp>
        <p:nvGrpSpPr>
          <p:cNvPr id="625666" name="Group 2"/>
          <p:cNvGrpSpPr>
            <a:grpSpLocks/>
          </p:cNvGrpSpPr>
          <p:nvPr/>
        </p:nvGrpSpPr>
        <p:grpSpPr bwMode="auto">
          <a:xfrm>
            <a:off x="341263" y="2065040"/>
            <a:ext cx="1666478" cy="1789113"/>
            <a:chOff x="87" y="1384"/>
            <a:chExt cx="969" cy="1127"/>
          </a:xfrm>
        </p:grpSpPr>
        <p:sp>
          <p:nvSpPr>
            <p:cNvPr id="625667" name="Line 3"/>
            <p:cNvSpPr>
              <a:spLocks noChangeShapeType="1"/>
            </p:cNvSpPr>
            <p:nvPr/>
          </p:nvSpPr>
          <p:spPr bwMode="auto">
            <a:xfrm flipV="1">
              <a:off x="816" y="2248"/>
              <a:ext cx="240"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5668" name="Line 4"/>
            <p:cNvSpPr>
              <a:spLocks noChangeShapeType="1"/>
            </p:cNvSpPr>
            <p:nvPr/>
          </p:nvSpPr>
          <p:spPr bwMode="auto">
            <a:xfrm>
              <a:off x="624" y="1576"/>
              <a:ext cx="240" cy="14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5669" name="Line 5"/>
            <p:cNvSpPr>
              <a:spLocks noChangeShapeType="1"/>
            </p:cNvSpPr>
            <p:nvPr/>
          </p:nvSpPr>
          <p:spPr bwMode="auto">
            <a:xfrm flipV="1">
              <a:off x="432" y="1967"/>
              <a:ext cx="28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25670" name="Picture 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 y="1823"/>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5671" name="Text Box 7"/>
            <p:cNvSpPr txBox="1">
              <a:spLocks noChangeArrowheads="1"/>
            </p:cNvSpPr>
            <p:nvPr/>
          </p:nvSpPr>
          <p:spPr bwMode="auto">
            <a:xfrm>
              <a:off x="113" y="1797"/>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X</a:t>
              </a:r>
            </a:p>
          </p:txBody>
        </p:sp>
        <p:sp>
          <p:nvSpPr>
            <p:cNvPr id="625672" name="Text Box 8"/>
            <p:cNvSpPr txBox="1">
              <a:spLocks noChangeArrowheads="1"/>
            </p:cNvSpPr>
            <p:nvPr/>
          </p:nvSpPr>
          <p:spPr bwMode="auto">
            <a:xfrm>
              <a:off x="87" y="2031"/>
              <a:ext cx="64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2000" b="1">
                  <a:solidFill>
                    <a:srgbClr val="000099"/>
                  </a:solidFill>
                  <a:latin typeface="+mn-lt"/>
                  <a:ea typeface="黑体" pitchFamily="2" charset="-122"/>
                </a:rPr>
                <a:t>10.1.0.1</a:t>
              </a:r>
            </a:p>
          </p:txBody>
        </p:sp>
        <p:pic>
          <p:nvPicPr>
            <p:cNvPr id="625673" name="Picture 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1384"/>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674"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 y="229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25676" name="Group 12"/>
          <p:cNvGrpSpPr>
            <a:grpSpLocks/>
          </p:cNvGrpSpPr>
          <p:nvPr/>
        </p:nvGrpSpPr>
        <p:grpSpPr bwMode="auto">
          <a:xfrm>
            <a:off x="1245873" y="2252364"/>
            <a:ext cx="1637242" cy="1225550"/>
            <a:chOff x="385" y="2795"/>
            <a:chExt cx="1769" cy="816"/>
          </a:xfrm>
        </p:grpSpPr>
        <p:sp>
          <p:nvSpPr>
            <p:cNvPr id="625677" name="Oval 13"/>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78" name="Oval 14"/>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79" name="Oval 15"/>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80" name="Oval 16"/>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81" name="Oval 17"/>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82" name="Oval 18"/>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83" name="Oval 19"/>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84" name="Oval 20"/>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85" name="Oval 21"/>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86" name="Oval 22"/>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87" name="Oval 23"/>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88" name="Oval 24"/>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89" name="Oval 25"/>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90" name="Oval 26"/>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91" name="Oval 27"/>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92" name="Oval 28"/>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93" name="Freeform 29"/>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625694" name="Group 30"/>
          <p:cNvGrpSpPr>
            <a:grpSpLocks/>
          </p:cNvGrpSpPr>
          <p:nvPr/>
        </p:nvGrpSpPr>
        <p:grpSpPr bwMode="auto">
          <a:xfrm>
            <a:off x="6938383" y="2182514"/>
            <a:ext cx="1637242" cy="1225550"/>
            <a:chOff x="385" y="2795"/>
            <a:chExt cx="1769" cy="816"/>
          </a:xfrm>
        </p:grpSpPr>
        <p:sp>
          <p:nvSpPr>
            <p:cNvPr id="625695" name="Oval 3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96" name="Oval 3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97" name="Oval 3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98" name="Oval 3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699" name="Oval 3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700" name="Oval 3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701" name="Oval 3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702" name="Oval 3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703" name="Oval 3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704" name="Oval 4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705" name="Oval 4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706" name="Oval 4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707" name="Oval 4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708" name="Oval 4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709" name="Oval 4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710" name="Oval 4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5711" name="Freeform 4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aphicFrame>
        <p:nvGraphicFramePr>
          <p:cNvPr id="625712" name="Object 48"/>
          <p:cNvGraphicFramePr>
            <a:graphicFrameLocks noChangeAspect="1"/>
          </p:cNvGraphicFramePr>
          <p:nvPr>
            <p:extLst>
              <p:ext uri="{D42A27DB-BD31-4B8C-83A1-F6EECF244321}">
                <p14:modId xmlns:p14="http://schemas.microsoft.com/office/powerpoint/2010/main" val="1908520700"/>
              </p:ext>
            </p:extLst>
          </p:nvPr>
        </p:nvGraphicFramePr>
        <p:xfrm>
          <a:off x="3576190" y="2090439"/>
          <a:ext cx="2971800" cy="1703388"/>
        </p:xfrm>
        <a:graphic>
          <a:graphicData uri="http://schemas.openxmlformats.org/presentationml/2006/ole">
            <mc:AlternateContent xmlns:mc="http://schemas.openxmlformats.org/markup-compatibility/2006">
              <mc:Choice xmlns:v="urn:schemas-microsoft-com:vml" Requires="v">
                <p:oleObj spid="_x0000_s6162" name="VISIO" r:id="rId5" imgW="1687068" imgH="964692" progId="">
                  <p:embed/>
                </p:oleObj>
              </mc:Choice>
              <mc:Fallback>
                <p:oleObj name="VISIO" r:id="rId5" imgW="1687068" imgH="964692"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6190" y="2090439"/>
                        <a:ext cx="2971800" cy="170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25713" name="Picture 4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7419" y="2625428"/>
            <a:ext cx="564092"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25714" name="Picture 5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18014" y="2627015"/>
            <a:ext cx="564092"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5715" name="Text Box 51"/>
          <p:cNvSpPr txBox="1">
            <a:spLocks noChangeArrowheads="1"/>
          </p:cNvSpPr>
          <p:nvPr/>
        </p:nvSpPr>
        <p:spPr bwMode="auto">
          <a:xfrm>
            <a:off x="1568624" y="2564904"/>
            <a:ext cx="9478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FF"/>
                </a:solidFill>
                <a:latin typeface="+mn-lt"/>
                <a:ea typeface="黑体" pitchFamily="2" charset="-122"/>
              </a:rPr>
              <a:t>部门 </a:t>
            </a:r>
            <a:r>
              <a:rPr kumimoji="1" lang="en-US" altLang="zh-CN" sz="2000" b="1" dirty="0">
                <a:solidFill>
                  <a:srgbClr val="0000FF"/>
                </a:solidFill>
                <a:latin typeface="+mn-lt"/>
                <a:ea typeface="黑体" pitchFamily="2" charset="-122"/>
              </a:rPr>
              <a:t>A</a:t>
            </a:r>
          </a:p>
          <a:p>
            <a:pPr algn="ctr"/>
            <a:r>
              <a:rPr kumimoji="1" lang="zh-CN" altLang="en-US" sz="2000" b="1" dirty="0">
                <a:solidFill>
                  <a:srgbClr val="0000FF"/>
                </a:solidFill>
                <a:latin typeface="+mn-lt"/>
                <a:ea typeface="黑体" pitchFamily="2" charset="-122"/>
              </a:rPr>
              <a:t>网络</a:t>
            </a:r>
            <a:endParaRPr kumimoji="1" lang="en-US" altLang="zh-CN" sz="2000" b="1" dirty="0">
              <a:solidFill>
                <a:srgbClr val="0000FF"/>
              </a:solidFill>
              <a:latin typeface="+mn-lt"/>
              <a:ea typeface="黑体" pitchFamily="2" charset="-122"/>
            </a:endParaRPr>
          </a:p>
        </p:txBody>
      </p:sp>
      <p:sp>
        <p:nvSpPr>
          <p:cNvPr id="625716" name="AutoShape 52"/>
          <p:cNvSpPr>
            <a:spLocks noChangeArrowheads="1"/>
          </p:cNvSpPr>
          <p:nvPr/>
        </p:nvSpPr>
        <p:spPr bwMode="auto">
          <a:xfrm rot="-5400000">
            <a:off x="4737446" y="1394321"/>
            <a:ext cx="360363" cy="2724150"/>
          </a:xfrm>
          <a:prstGeom prst="can">
            <a:avLst>
              <a:gd name="adj" fmla="val 25521"/>
            </a:avLst>
          </a:prstGeom>
          <a:gradFill rotWithShape="1">
            <a:gsLst>
              <a:gs pos="0">
                <a:srgbClr val="33CCFF">
                  <a:gamma/>
                  <a:shade val="46275"/>
                  <a:invGamma/>
                </a:srgbClr>
              </a:gs>
              <a:gs pos="50000">
                <a:srgbClr val="33CCFF"/>
              </a:gs>
              <a:gs pos="100000">
                <a:srgbClr val="33C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5717" name="Text Box 53"/>
          <p:cNvSpPr txBox="1">
            <a:spLocks noChangeArrowheads="1"/>
          </p:cNvSpPr>
          <p:nvPr/>
        </p:nvSpPr>
        <p:spPr bwMode="auto">
          <a:xfrm>
            <a:off x="4520952" y="2996952"/>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互联网</a:t>
            </a:r>
          </a:p>
        </p:txBody>
      </p:sp>
      <p:sp>
        <p:nvSpPr>
          <p:cNvPr id="625718" name="Text Box 54"/>
          <p:cNvSpPr txBox="1">
            <a:spLocks noChangeArrowheads="1"/>
          </p:cNvSpPr>
          <p:nvPr/>
        </p:nvSpPr>
        <p:spPr bwMode="auto">
          <a:xfrm>
            <a:off x="7329264" y="2492896"/>
            <a:ext cx="9573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FF"/>
                </a:solidFill>
                <a:latin typeface="+mn-lt"/>
                <a:ea typeface="黑体" pitchFamily="2" charset="-122"/>
              </a:rPr>
              <a:t>部门 </a:t>
            </a:r>
            <a:r>
              <a:rPr kumimoji="1" lang="en-US" altLang="zh-CN" sz="2000" b="1" dirty="0">
                <a:solidFill>
                  <a:srgbClr val="0000FF"/>
                </a:solidFill>
                <a:latin typeface="+mn-lt"/>
                <a:ea typeface="黑体" pitchFamily="2" charset="-122"/>
              </a:rPr>
              <a:t>B</a:t>
            </a:r>
          </a:p>
          <a:p>
            <a:pPr algn="ctr"/>
            <a:r>
              <a:rPr kumimoji="1" lang="zh-CN" altLang="en-US" sz="2000" b="1" dirty="0">
                <a:solidFill>
                  <a:srgbClr val="0000FF"/>
                </a:solidFill>
                <a:latin typeface="+mn-lt"/>
                <a:ea typeface="黑体" pitchFamily="2" charset="-122"/>
              </a:rPr>
              <a:t>网络</a:t>
            </a:r>
            <a:endParaRPr kumimoji="1" lang="en-US" altLang="zh-CN" sz="2000" b="1" dirty="0">
              <a:solidFill>
                <a:srgbClr val="0000FF"/>
              </a:solidFill>
              <a:latin typeface="+mn-lt"/>
              <a:ea typeface="黑体" pitchFamily="2" charset="-122"/>
            </a:endParaRPr>
          </a:p>
        </p:txBody>
      </p:sp>
      <p:sp>
        <p:nvSpPr>
          <p:cNvPr id="625719" name="Text Box 55"/>
          <p:cNvSpPr txBox="1">
            <a:spLocks noChangeArrowheads="1"/>
          </p:cNvSpPr>
          <p:nvPr/>
        </p:nvSpPr>
        <p:spPr bwMode="auto">
          <a:xfrm>
            <a:off x="2868933" y="2930227"/>
            <a:ext cx="4651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黑体" pitchFamily="2" charset="-122"/>
              </a:rPr>
              <a:t>R</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625720" name="Text Box 56"/>
          <p:cNvSpPr txBox="1">
            <a:spLocks noChangeArrowheads="1"/>
          </p:cNvSpPr>
          <p:nvPr/>
        </p:nvSpPr>
        <p:spPr bwMode="auto">
          <a:xfrm>
            <a:off x="6643875" y="2858790"/>
            <a:ext cx="4651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黑体" pitchFamily="2" charset="-122"/>
              </a:rPr>
              <a:t>R</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625721" name="Text Box 57"/>
          <p:cNvSpPr txBox="1">
            <a:spLocks noChangeArrowheads="1"/>
          </p:cNvSpPr>
          <p:nvPr/>
        </p:nvSpPr>
        <p:spPr bwMode="auto">
          <a:xfrm>
            <a:off x="4664000" y="253441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chemeClr val="bg1"/>
                </a:solidFill>
                <a:latin typeface="+mn-lt"/>
                <a:ea typeface="黑体" pitchFamily="2" charset="-122"/>
              </a:rPr>
              <a:t>隧道</a:t>
            </a:r>
          </a:p>
        </p:txBody>
      </p:sp>
      <p:sp>
        <p:nvSpPr>
          <p:cNvPr id="625722" name="Line 58"/>
          <p:cNvSpPr>
            <a:spLocks noChangeShapeType="1"/>
          </p:cNvSpPr>
          <p:nvPr/>
        </p:nvSpPr>
        <p:spPr bwMode="auto">
          <a:xfrm>
            <a:off x="3225353" y="2750839"/>
            <a:ext cx="41275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5723" name="Line 59"/>
          <p:cNvSpPr>
            <a:spLocks noChangeShapeType="1"/>
          </p:cNvSpPr>
          <p:nvPr/>
        </p:nvSpPr>
        <p:spPr bwMode="auto">
          <a:xfrm>
            <a:off x="6279703" y="2750839"/>
            <a:ext cx="41275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625724" name="Group 60"/>
          <p:cNvGrpSpPr>
            <a:grpSpLocks/>
          </p:cNvGrpSpPr>
          <p:nvPr/>
        </p:nvGrpSpPr>
        <p:grpSpPr bwMode="auto">
          <a:xfrm>
            <a:off x="2616548" y="2107903"/>
            <a:ext cx="4588405" cy="642937"/>
            <a:chOff x="1410" y="1411"/>
            <a:chExt cx="2668" cy="405"/>
          </a:xfrm>
        </p:grpSpPr>
        <p:sp>
          <p:nvSpPr>
            <p:cNvPr id="625725" name="Text Box 61"/>
            <p:cNvSpPr txBox="1">
              <a:spLocks noChangeArrowheads="1"/>
            </p:cNvSpPr>
            <p:nvPr/>
          </p:nvSpPr>
          <p:spPr bwMode="auto">
            <a:xfrm>
              <a:off x="1410" y="1411"/>
              <a:ext cx="7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2000" b="1">
                  <a:solidFill>
                    <a:srgbClr val="000099"/>
                  </a:solidFill>
                  <a:latin typeface="+mn-lt"/>
                  <a:ea typeface="黑体" pitchFamily="2" charset="-122"/>
                </a:rPr>
                <a:t>125.1.2.3</a:t>
              </a:r>
            </a:p>
          </p:txBody>
        </p:sp>
        <p:sp>
          <p:nvSpPr>
            <p:cNvPr id="625726" name="Line 62"/>
            <p:cNvSpPr>
              <a:spLocks noChangeShapeType="1"/>
            </p:cNvSpPr>
            <p:nvPr/>
          </p:nvSpPr>
          <p:spPr bwMode="auto">
            <a:xfrm>
              <a:off x="1837" y="1616"/>
              <a:ext cx="23" cy="20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5727" name="Text Box 63"/>
            <p:cNvSpPr txBox="1">
              <a:spLocks noChangeArrowheads="1"/>
            </p:cNvSpPr>
            <p:nvPr/>
          </p:nvSpPr>
          <p:spPr bwMode="auto">
            <a:xfrm>
              <a:off x="3350" y="1430"/>
              <a:ext cx="7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黑体" pitchFamily="2" charset="-122"/>
                </a:rPr>
                <a:t>194.4.5.6</a:t>
              </a:r>
            </a:p>
          </p:txBody>
        </p:sp>
        <p:sp>
          <p:nvSpPr>
            <p:cNvPr id="625728" name="Line 64"/>
            <p:cNvSpPr>
              <a:spLocks noChangeShapeType="1"/>
            </p:cNvSpPr>
            <p:nvPr/>
          </p:nvSpPr>
          <p:spPr bwMode="auto">
            <a:xfrm flipH="1">
              <a:off x="3636" y="1616"/>
              <a:ext cx="60" cy="20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625729" name="Group 65"/>
          <p:cNvGrpSpPr>
            <a:grpSpLocks/>
          </p:cNvGrpSpPr>
          <p:nvPr/>
        </p:nvGrpSpPr>
        <p:grpSpPr bwMode="auto">
          <a:xfrm>
            <a:off x="8198990" y="1988840"/>
            <a:ext cx="1506538" cy="1712913"/>
            <a:chOff x="4656" y="1336"/>
            <a:chExt cx="876" cy="1079"/>
          </a:xfrm>
        </p:grpSpPr>
        <p:sp>
          <p:nvSpPr>
            <p:cNvPr id="625730" name="Line 66"/>
            <p:cNvSpPr>
              <a:spLocks noChangeShapeType="1"/>
            </p:cNvSpPr>
            <p:nvPr/>
          </p:nvSpPr>
          <p:spPr bwMode="auto">
            <a:xfrm flipH="1" flipV="1">
              <a:off x="4800" y="1912"/>
              <a:ext cx="34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5731" name="Line 67"/>
            <p:cNvSpPr>
              <a:spLocks noChangeShapeType="1"/>
            </p:cNvSpPr>
            <p:nvPr/>
          </p:nvSpPr>
          <p:spPr bwMode="auto">
            <a:xfrm flipH="1" flipV="1">
              <a:off x="4656" y="2152"/>
              <a:ext cx="336"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5732" name="Line 68"/>
            <p:cNvSpPr>
              <a:spLocks noChangeShapeType="1"/>
            </p:cNvSpPr>
            <p:nvPr/>
          </p:nvSpPr>
          <p:spPr bwMode="auto">
            <a:xfrm flipH="1">
              <a:off x="4800" y="1528"/>
              <a:ext cx="240" cy="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2573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8" y="1768"/>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5734" name="Text Box 70"/>
            <p:cNvSpPr txBox="1">
              <a:spLocks noChangeArrowheads="1"/>
            </p:cNvSpPr>
            <p:nvPr/>
          </p:nvSpPr>
          <p:spPr bwMode="auto">
            <a:xfrm>
              <a:off x="5284" y="1729"/>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Y</a:t>
              </a:r>
            </a:p>
          </p:txBody>
        </p:sp>
        <p:sp>
          <p:nvSpPr>
            <p:cNvPr id="625735" name="Text Box 71"/>
            <p:cNvSpPr txBox="1">
              <a:spLocks noChangeArrowheads="1"/>
            </p:cNvSpPr>
            <p:nvPr/>
          </p:nvSpPr>
          <p:spPr bwMode="auto">
            <a:xfrm>
              <a:off x="4887" y="1955"/>
              <a:ext cx="64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2000" b="1">
                  <a:solidFill>
                    <a:srgbClr val="000099"/>
                  </a:solidFill>
                  <a:latin typeface="+mn-lt"/>
                  <a:ea typeface="黑体" pitchFamily="2" charset="-122"/>
                </a:rPr>
                <a:t>10.2.0.3</a:t>
              </a:r>
            </a:p>
          </p:txBody>
        </p:sp>
        <p:pic>
          <p:nvPicPr>
            <p:cNvPr id="625736" name="Picture 7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2" y="133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737" name="Picture 7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4" y="2200"/>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5738" name="Text Box 74"/>
          <p:cNvSpPr txBox="1">
            <a:spLocks noChangeArrowheads="1"/>
          </p:cNvSpPr>
          <p:nvPr/>
        </p:nvSpPr>
        <p:spPr bwMode="auto">
          <a:xfrm>
            <a:off x="4088904" y="3714452"/>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400" b="1" dirty="0">
                <a:solidFill>
                  <a:srgbClr val="C00000"/>
                </a:solidFill>
                <a:latin typeface="+mn-lt"/>
                <a:ea typeface="黑体" pitchFamily="2" charset="-122"/>
              </a:rPr>
              <a:t>使用隧道技术</a:t>
            </a:r>
          </a:p>
        </p:txBody>
      </p:sp>
      <p:sp>
        <p:nvSpPr>
          <p:cNvPr id="625739" name="Text Box 75"/>
          <p:cNvSpPr txBox="1">
            <a:spLocks noChangeArrowheads="1"/>
          </p:cNvSpPr>
          <p:nvPr/>
        </p:nvSpPr>
        <p:spPr bwMode="auto">
          <a:xfrm>
            <a:off x="1064568" y="1365697"/>
            <a:ext cx="1415772" cy="461665"/>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400" b="1">
                <a:solidFill>
                  <a:srgbClr val="000099"/>
                </a:solidFill>
                <a:latin typeface="+mn-lt"/>
                <a:ea typeface="黑体" pitchFamily="2" charset="-122"/>
              </a:rPr>
              <a:t>本地地址</a:t>
            </a:r>
          </a:p>
        </p:txBody>
      </p:sp>
      <p:sp>
        <p:nvSpPr>
          <p:cNvPr id="625740" name="Text Box 76"/>
          <p:cNvSpPr txBox="1">
            <a:spLocks noChangeArrowheads="1"/>
          </p:cNvSpPr>
          <p:nvPr/>
        </p:nvSpPr>
        <p:spPr bwMode="auto">
          <a:xfrm>
            <a:off x="7095877" y="1383159"/>
            <a:ext cx="1415772" cy="461665"/>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400" b="1">
                <a:solidFill>
                  <a:srgbClr val="000099"/>
                </a:solidFill>
                <a:latin typeface="+mn-lt"/>
                <a:ea typeface="黑体" pitchFamily="2" charset="-122"/>
              </a:rPr>
              <a:t>本地地址</a:t>
            </a:r>
          </a:p>
        </p:txBody>
      </p:sp>
      <p:sp>
        <p:nvSpPr>
          <p:cNvPr id="625741" name="Text Box 77"/>
          <p:cNvSpPr txBox="1">
            <a:spLocks noChangeArrowheads="1"/>
          </p:cNvSpPr>
          <p:nvPr/>
        </p:nvSpPr>
        <p:spPr bwMode="auto">
          <a:xfrm>
            <a:off x="4304928" y="1383159"/>
            <a:ext cx="1415772" cy="461665"/>
          </a:xfrm>
          <a:prstGeom prst="rect">
            <a:avLst/>
          </a:prstGeom>
          <a:solidFill>
            <a:srgbClr val="FF99FF"/>
          </a:solidFill>
          <a:ln w="9525">
            <a:solidFill>
              <a:srgbClr val="333399"/>
            </a:solidFill>
            <a:miter lim="800000"/>
            <a:headEnd/>
            <a:tailEnd/>
          </a:ln>
          <a:effectLst/>
        </p:spPr>
        <p:txBody>
          <a:bodyPr wrap="none">
            <a:spAutoFit/>
          </a:bodyPr>
          <a:lstStyle/>
          <a:p>
            <a:pPr algn="ctr" eaLnBrk="0" hangingPunct="0"/>
            <a:r>
              <a:rPr kumimoji="1" lang="zh-CN" altLang="en-US" sz="2400" b="1" dirty="0">
                <a:solidFill>
                  <a:srgbClr val="000099"/>
                </a:solidFill>
                <a:latin typeface="+mn-lt"/>
                <a:ea typeface="黑体" pitchFamily="2" charset="-122"/>
              </a:rPr>
              <a:t>全球地址</a:t>
            </a:r>
          </a:p>
        </p:txBody>
      </p:sp>
      <p:sp>
        <p:nvSpPr>
          <p:cNvPr id="625742" name="AutoShape 78"/>
          <p:cNvSpPr>
            <a:spLocks noChangeArrowheads="1"/>
          </p:cNvSpPr>
          <p:nvPr/>
        </p:nvSpPr>
        <p:spPr bwMode="auto">
          <a:xfrm>
            <a:off x="1166763" y="4449465"/>
            <a:ext cx="3821377" cy="856396"/>
          </a:xfrm>
          <a:prstGeom prst="wedgeRoundRectCallout">
            <a:avLst>
              <a:gd name="adj1" fmla="val -24394"/>
              <a:gd name="adj2" fmla="val -166065"/>
              <a:gd name="adj3" fmla="val 16667"/>
            </a:avLst>
          </a:prstGeom>
          <a:solidFill>
            <a:srgbClr val="FFFF66"/>
          </a:solidFill>
          <a:ln w="9525">
            <a:solidFill>
              <a:schemeClr val="tx1"/>
            </a:solidFill>
            <a:miter lim="800000"/>
            <a:headEnd/>
            <a:tailEnd/>
          </a:ln>
          <a:effectLst/>
        </p:spPr>
        <p:txBody>
          <a:bodyPr/>
          <a:lstStyle/>
          <a:p>
            <a:pPr algn="ctr"/>
            <a:endParaRPr lang="zh-CN" altLang="zh-CN" sz="2400" b="1">
              <a:solidFill>
                <a:srgbClr val="000099"/>
              </a:solidFill>
              <a:latin typeface="+mn-lt"/>
              <a:ea typeface="黑体" pitchFamily="2" charset="-122"/>
            </a:endParaRPr>
          </a:p>
        </p:txBody>
      </p:sp>
      <p:sp>
        <p:nvSpPr>
          <p:cNvPr id="625745" name="Text Box 81"/>
          <p:cNvSpPr txBox="1">
            <a:spLocks noChangeArrowheads="1"/>
          </p:cNvSpPr>
          <p:nvPr/>
        </p:nvSpPr>
        <p:spPr bwMode="auto">
          <a:xfrm>
            <a:off x="1625071" y="4474864"/>
            <a:ext cx="28841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网络地址 </a:t>
            </a:r>
            <a:r>
              <a:rPr lang="en-US" altLang="zh-CN" sz="2400" b="1" dirty="0">
                <a:solidFill>
                  <a:srgbClr val="000099"/>
                </a:solidFill>
                <a:latin typeface="+mn-lt"/>
                <a:ea typeface="黑体" pitchFamily="2" charset="-122"/>
              </a:rPr>
              <a:t>= 10.1.0.0</a:t>
            </a:r>
          </a:p>
          <a:p>
            <a:pPr algn="ctr"/>
            <a:r>
              <a:rPr lang="zh-CN" altLang="en-US" sz="2400" b="1" dirty="0">
                <a:solidFill>
                  <a:srgbClr val="000099"/>
                </a:solidFill>
                <a:latin typeface="+mn-lt"/>
                <a:ea typeface="黑体" pitchFamily="2" charset="-122"/>
              </a:rPr>
              <a:t>（本地地址）</a:t>
            </a:r>
          </a:p>
        </p:txBody>
      </p:sp>
      <p:sp>
        <p:nvSpPr>
          <p:cNvPr id="625747" name="AutoShape 83"/>
          <p:cNvSpPr>
            <a:spLocks noChangeArrowheads="1"/>
          </p:cNvSpPr>
          <p:nvPr/>
        </p:nvSpPr>
        <p:spPr bwMode="auto">
          <a:xfrm>
            <a:off x="5768926" y="4449465"/>
            <a:ext cx="3821377" cy="856396"/>
          </a:xfrm>
          <a:prstGeom prst="wedgeRoundRectCallout">
            <a:avLst>
              <a:gd name="adj1" fmla="val -2116"/>
              <a:gd name="adj2" fmla="val -191574"/>
              <a:gd name="adj3" fmla="val 16667"/>
            </a:avLst>
          </a:prstGeom>
          <a:solidFill>
            <a:srgbClr val="99FF66"/>
          </a:solidFill>
          <a:ln w="9525">
            <a:solidFill>
              <a:schemeClr val="tx1"/>
            </a:solidFill>
            <a:miter lim="800000"/>
            <a:headEnd/>
            <a:tailEnd/>
          </a:ln>
          <a:effectLst/>
        </p:spPr>
        <p:txBody>
          <a:bodyPr/>
          <a:lstStyle/>
          <a:p>
            <a:pPr algn="ctr"/>
            <a:endParaRPr lang="zh-CN" altLang="zh-CN" sz="2400" b="1">
              <a:solidFill>
                <a:srgbClr val="000099"/>
              </a:solidFill>
              <a:latin typeface="+mn-lt"/>
              <a:ea typeface="黑体" pitchFamily="2" charset="-122"/>
            </a:endParaRPr>
          </a:p>
        </p:txBody>
      </p:sp>
      <p:sp>
        <p:nvSpPr>
          <p:cNvPr id="625746" name="Text Box 82"/>
          <p:cNvSpPr txBox="1">
            <a:spLocks noChangeArrowheads="1"/>
          </p:cNvSpPr>
          <p:nvPr/>
        </p:nvSpPr>
        <p:spPr bwMode="auto">
          <a:xfrm>
            <a:off x="6227234" y="4470102"/>
            <a:ext cx="28841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网络地址 </a:t>
            </a:r>
            <a:r>
              <a:rPr lang="en-US" altLang="zh-CN" sz="2400" b="1">
                <a:solidFill>
                  <a:srgbClr val="000099"/>
                </a:solidFill>
                <a:latin typeface="+mn-lt"/>
                <a:ea typeface="黑体" pitchFamily="2" charset="-122"/>
              </a:rPr>
              <a:t>= 10.2.0.0</a:t>
            </a:r>
          </a:p>
          <a:p>
            <a:pPr algn="ctr"/>
            <a:r>
              <a:rPr lang="zh-CN" altLang="en-US" sz="2400" b="1">
                <a:solidFill>
                  <a:srgbClr val="000099"/>
                </a:solidFill>
                <a:latin typeface="+mn-lt"/>
                <a:ea typeface="黑体" pitchFamily="2" charset="-122"/>
              </a:rPr>
              <a:t>（本地地址）</a:t>
            </a:r>
          </a:p>
        </p:txBody>
      </p:sp>
      <p:sp>
        <p:nvSpPr>
          <p:cNvPr id="84" name="矩形 83"/>
          <p:cNvSpPr/>
          <p:nvPr/>
        </p:nvSpPr>
        <p:spPr>
          <a:xfrm>
            <a:off x="2558173" y="5722976"/>
            <a:ext cx="5590032" cy="461665"/>
          </a:xfrm>
          <a:prstGeom prst="rect">
            <a:avLst/>
          </a:prstGeom>
        </p:spPr>
        <p:txBody>
          <a:bodyPr wrap="square">
            <a:spAutoFit/>
          </a:bodyPr>
          <a:lstStyle/>
          <a:p>
            <a:pPr algn="ctr"/>
            <a:r>
              <a:rPr lang="zh-CN" altLang="zh-CN" sz="2400" b="1" dirty="0">
                <a:latin typeface="+mn-lt"/>
                <a:ea typeface="黑体" pitchFamily="2" charset="-122"/>
              </a:rPr>
              <a:t>隧道技术</a:t>
            </a:r>
            <a:endParaRPr lang="zh-CN" altLang="en-US" sz="2400" b="1" dirty="0">
              <a:latin typeface="+mn-lt"/>
              <a:ea typeface="黑体" pitchFamily="2" charset="-122"/>
            </a:endParaRPr>
          </a:p>
        </p:txBody>
      </p:sp>
    </p:spTree>
    <p:extLst>
      <p:ext uri="{BB962C8B-B14F-4D97-AF65-F5344CB8AC3E}">
        <p14:creationId xmlns:p14="http://schemas.microsoft.com/office/powerpoint/2010/main" val="3216660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573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625666"/>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3500"/>
                            </p:stCondLst>
                            <p:childTnLst>
                              <p:par>
                                <p:cTn id="11" presetID="1" presetClass="entr" presetSubtype="0" fill="hold" grpId="0" nodeType="afterEffect">
                                  <p:stCondLst>
                                    <p:cond delay="500"/>
                                  </p:stCondLst>
                                  <p:childTnLst>
                                    <p:set>
                                      <p:cBhvr>
                                        <p:cTn id="12" dur="1" fill="hold">
                                          <p:stCondLst>
                                            <p:cond delay="0"/>
                                          </p:stCondLst>
                                        </p:cTn>
                                        <p:tgtEl>
                                          <p:spTgt spid="625740"/>
                                        </p:tgtEl>
                                        <p:attrNameLst>
                                          <p:attrName>style.visibility</p:attrName>
                                        </p:attrNameLst>
                                      </p:cBhvr>
                                      <p:to>
                                        <p:strVal val="visible"/>
                                      </p:to>
                                    </p:set>
                                  </p:childTnLst>
                                </p:cTn>
                              </p:par>
                            </p:childTnLst>
                          </p:cTn>
                        </p:par>
                        <p:par>
                          <p:cTn id="13" fill="hold" nodeType="afterGroup">
                            <p:stCondLst>
                              <p:cond delay="4000"/>
                            </p:stCondLst>
                            <p:childTnLst>
                              <p:par>
                                <p:cTn id="14" presetID="35" presetClass="emph" presetSubtype="0" repeatCount="3000" fill="hold" nodeType="afterEffect">
                                  <p:stCondLst>
                                    <p:cond delay="500"/>
                                  </p:stCondLst>
                                  <p:childTnLst>
                                    <p:anim calcmode="discrete" valueType="str">
                                      <p:cBhvr>
                                        <p:cTn id="15" dur="1000" fill="hold"/>
                                        <p:tgtEl>
                                          <p:spTgt spid="625729"/>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25741"/>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3000" fill="hold" nodeType="afterEffect">
                                  <p:stCondLst>
                                    <p:cond delay="500"/>
                                  </p:stCondLst>
                                  <p:childTnLst>
                                    <p:anim calcmode="discrete" valueType="str">
                                      <p:cBhvr>
                                        <p:cTn id="22" dur="1000" fill="hold"/>
                                        <p:tgtEl>
                                          <p:spTgt spid="62572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739" grpId="0" animBg="1"/>
      <p:bldP spid="625740" grpId="0" animBg="1"/>
      <p:bldP spid="6257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6690" name="Group 2"/>
          <p:cNvGrpSpPr>
            <a:grpSpLocks/>
          </p:cNvGrpSpPr>
          <p:nvPr/>
        </p:nvGrpSpPr>
        <p:grpSpPr bwMode="auto">
          <a:xfrm>
            <a:off x="351358" y="1551856"/>
            <a:ext cx="1666478" cy="1789113"/>
            <a:chOff x="87" y="1384"/>
            <a:chExt cx="969" cy="1127"/>
          </a:xfrm>
        </p:grpSpPr>
        <p:sp>
          <p:nvSpPr>
            <p:cNvPr id="626691" name="Line 3"/>
            <p:cNvSpPr>
              <a:spLocks noChangeShapeType="1"/>
            </p:cNvSpPr>
            <p:nvPr/>
          </p:nvSpPr>
          <p:spPr bwMode="auto">
            <a:xfrm flipV="1">
              <a:off x="816" y="2248"/>
              <a:ext cx="240"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692" name="Line 4"/>
            <p:cNvSpPr>
              <a:spLocks noChangeShapeType="1"/>
            </p:cNvSpPr>
            <p:nvPr/>
          </p:nvSpPr>
          <p:spPr bwMode="auto">
            <a:xfrm>
              <a:off x="624" y="1576"/>
              <a:ext cx="240" cy="144"/>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693" name="Line 5"/>
            <p:cNvSpPr>
              <a:spLocks noChangeShapeType="1"/>
            </p:cNvSpPr>
            <p:nvPr/>
          </p:nvSpPr>
          <p:spPr bwMode="auto">
            <a:xfrm flipV="1">
              <a:off x="432" y="1967"/>
              <a:ext cx="28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26694" name="Picture 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 y="1823"/>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6695" name="Text Box 7"/>
            <p:cNvSpPr txBox="1">
              <a:spLocks noChangeArrowheads="1"/>
            </p:cNvSpPr>
            <p:nvPr/>
          </p:nvSpPr>
          <p:spPr bwMode="auto">
            <a:xfrm>
              <a:off x="113" y="1797"/>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X</a:t>
              </a:r>
            </a:p>
          </p:txBody>
        </p:sp>
        <p:sp>
          <p:nvSpPr>
            <p:cNvPr id="626696" name="Text Box 8"/>
            <p:cNvSpPr txBox="1">
              <a:spLocks noChangeArrowheads="1"/>
            </p:cNvSpPr>
            <p:nvPr/>
          </p:nvSpPr>
          <p:spPr bwMode="auto">
            <a:xfrm>
              <a:off x="87" y="2031"/>
              <a:ext cx="64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2000" b="1">
                  <a:solidFill>
                    <a:srgbClr val="000099"/>
                  </a:solidFill>
                  <a:latin typeface="+mn-lt"/>
                  <a:ea typeface="黑体" pitchFamily="2" charset="-122"/>
                </a:rPr>
                <a:t>10.1.0.1</a:t>
              </a:r>
            </a:p>
          </p:txBody>
        </p:sp>
        <p:pic>
          <p:nvPicPr>
            <p:cNvPr id="626697" name="Picture 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1384"/>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698"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 y="229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26700" name="Group 12"/>
          <p:cNvGrpSpPr>
            <a:grpSpLocks/>
          </p:cNvGrpSpPr>
          <p:nvPr/>
        </p:nvGrpSpPr>
        <p:grpSpPr bwMode="auto">
          <a:xfrm>
            <a:off x="1255968" y="1739180"/>
            <a:ext cx="1637242" cy="1225550"/>
            <a:chOff x="385" y="2795"/>
            <a:chExt cx="1769" cy="816"/>
          </a:xfrm>
        </p:grpSpPr>
        <p:sp>
          <p:nvSpPr>
            <p:cNvPr id="626701" name="Oval 13"/>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2" name="Oval 14"/>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3" name="Oval 15"/>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4" name="Oval 16"/>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5" name="Oval 17"/>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6" name="Oval 18"/>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7" name="Oval 19"/>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8" name="Oval 20"/>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09" name="Oval 21"/>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0" name="Oval 22"/>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1" name="Oval 23"/>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2" name="Oval 24"/>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3" name="Oval 25"/>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4" name="Oval 26"/>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5" name="Oval 27"/>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6" name="Oval 28"/>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17" name="Freeform 29"/>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626718" name="Group 30"/>
          <p:cNvGrpSpPr>
            <a:grpSpLocks/>
          </p:cNvGrpSpPr>
          <p:nvPr/>
        </p:nvGrpSpPr>
        <p:grpSpPr bwMode="auto">
          <a:xfrm>
            <a:off x="6948478" y="1669330"/>
            <a:ext cx="1637242" cy="1225550"/>
            <a:chOff x="385" y="2795"/>
            <a:chExt cx="1769" cy="816"/>
          </a:xfrm>
        </p:grpSpPr>
        <p:sp>
          <p:nvSpPr>
            <p:cNvPr id="626719" name="Oval 3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0" name="Oval 3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1" name="Oval 3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2" name="Oval 3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3" name="Oval 3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4" name="Oval 3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5" name="Oval 3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6" name="Oval 3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7" name="Oval 3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8" name="Oval 4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29" name="Oval 4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30" name="Oval 4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31" name="Oval 4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32" name="Oval 4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33" name="Oval 4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34" name="Oval 4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35" name="Freeform 4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aphicFrame>
        <p:nvGraphicFramePr>
          <p:cNvPr id="626736" name="Object 48"/>
          <p:cNvGraphicFramePr>
            <a:graphicFrameLocks noChangeAspect="1"/>
          </p:cNvGraphicFramePr>
          <p:nvPr>
            <p:extLst>
              <p:ext uri="{D42A27DB-BD31-4B8C-83A1-F6EECF244321}">
                <p14:modId xmlns:p14="http://schemas.microsoft.com/office/powerpoint/2010/main" val="2835038100"/>
              </p:ext>
            </p:extLst>
          </p:nvPr>
        </p:nvGraphicFramePr>
        <p:xfrm>
          <a:off x="3586285" y="1577255"/>
          <a:ext cx="2971800" cy="1703388"/>
        </p:xfrm>
        <a:graphic>
          <a:graphicData uri="http://schemas.openxmlformats.org/presentationml/2006/ole">
            <mc:AlternateContent xmlns:mc="http://schemas.openxmlformats.org/markup-compatibility/2006">
              <mc:Choice xmlns:v="urn:schemas-microsoft-com:vml" Requires="v">
                <p:oleObj spid="_x0000_s7186" name="VISIO" r:id="rId5" imgW="1687068" imgH="964692" progId="">
                  <p:embed/>
                </p:oleObj>
              </mc:Choice>
              <mc:Fallback>
                <p:oleObj name="VISIO" r:id="rId5" imgW="1687068" imgH="964692"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285" y="1577255"/>
                        <a:ext cx="2971800" cy="170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26737" name="Picture 4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47514" y="2112244"/>
            <a:ext cx="564092"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26738" name="Picture 5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8109" y="2113831"/>
            <a:ext cx="564092" cy="25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6739" name="Text Box 51"/>
          <p:cNvSpPr txBox="1">
            <a:spLocks noChangeArrowheads="1"/>
          </p:cNvSpPr>
          <p:nvPr/>
        </p:nvSpPr>
        <p:spPr bwMode="auto">
          <a:xfrm>
            <a:off x="1628912" y="1988840"/>
            <a:ext cx="9478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部门 </a:t>
            </a:r>
            <a:r>
              <a:rPr kumimoji="1" lang="en-US" altLang="zh-CN" sz="2000" b="1" dirty="0">
                <a:solidFill>
                  <a:srgbClr val="000099"/>
                </a:solidFill>
                <a:latin typeface="+mn-lt"/>
                <a:ea typeface="黑体" pitchFamily="2" charset="-122"/>
              </a:rPr>
              <a:t>A</a:t>
            </a:r>
          </a:p>
          <a:p>
            <a:pPr algn="ctr"/>
            <a:r>
              <a:rPr kumimoji="1" lang="zh-CN" altLang="en-US" sz="2000" b="1" dirty="0">
                <a:solidFill>
                  <a:srgbClr val="000099"/>
                </a:solidFill>
                <a:latin typeface="+mn-lt"/>
                <a:ea typeface="黑体" pitchFamily="2" charset="-122"/>
              </a:rPr>
              <a:t>网络</a:t>
            </a:r>
            <a:endParaRPr kumimoji="1" lang="en-US" altLang="zh-CN" sz="2000" b="1" dirty="0">
              <a:solidFill>
                <a:srgbClr val="000099"/>
              </a:solidFill>
              <a:latin typeface="+mn-lt"/>
              <a:ea typeface="黑体" pitchFamily="2" charset="-122"/>
            </a:endParaRPr>
          </a:p>
        </p:txBody>
      </p:sp>
      <p:sp>
        <p:nvSpPr>
          <p:cNvPr id="626740" name="AutoShape 52"/>
          <p:cNvSpPr>
            <a:spLocks noChangeArrowheads="1"/>
          </p:cNvSpPr>
          <p:nvPr/>
        </p:nvSpPr>
        <p:spPr bwMode="auto">
          <a:xfrm rot="-5400000">
            <a:off x="4747541" y="881137"/>
            <a:ext cx="360363" cy="2724150"/>
          </a:xfrm>
          <a:prstGeom prst="can">
            <a:avLst>
              <a:gd name="adj" fmla="val 25521"/>
            </a:avLst>
          </a:prstGeom>
          <a:gradFill rotWithShape="1">
            <a:gsLst>
              <a:gs pos="0">
                <a:srgbClr val="33CCFF">
                  <a:gamma/>
                  <a:shade val="46275"/>
                  <a:invGamma/>
                </a:srgbClr>
              </a:gs>
              <a:gs pos="50000">
                <a:srgbClr val="33CCFF"/>
              </a:gs>
              <a:gs pos="100000">
                <a:srgbClr val="33C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741" name="Text Box 53"/>
          <p:cNvSpPr txBox="1">
            <a:spLocks noChangeArrowheads="1"/>
          </p:cNvSpPr>
          <p:nvPr/>
        </p:nvSpPr>
        <p:spPr bwMode="auto">
          <a:xfrm>
            <a:off x="4592960" y="2566269"/>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互联网</a:t>
            </a:r>
          </a:p>
        </p:txBody>
      </p:sp>
      <p:sp>
        <p:nvSpPr>
          <p:cNvPr id="626742" name="Text Box 54"/>
          <p:cNvSpPr txBox="1">
            <a:spLocks noChangeArrowheads="1"/>
          </p:cNvSpPr>
          <p:nvPr/>
        </p:nvSpPr>
        <p:spPr bwMode="auto">
          <a:xfrm>
            <a:off x="7236047" y="1916832"/>
            <a:ext cx="9573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部门 </a:t>
            </a:r>
            <a:r>
              <a:rPr kumimoji="1" lang="en-US" altLang="zh-CN" sz="2000" b="1" dirty="0">
                <a:solidFill>
                  <a:srgbClr val="000099"/>
                </a:solidFill>
                <a:latin typeface="+mn-lt"/>
                <a:ea typeface="黑体" pitchFamily="2" charset="-122"/>
              </a:rPr>
              <a:t>B</a:t>
            </a:r>
          </a:p>
          <a:p>
            <a:pPr algn="ctr"/>
            <a:r>
              <a:rPr kumimoji="1" lang="zh-CN" altLang="en-US" sz="2000" b="1" dirty="0">
                <a:solidFill>
                  <a:srgbClr val="000099"/>
                </a:solidFill>
                <a:latin typeface="+mn-lt"/>
                <a:ea typeface="黑体" pitchFamily="2" charset="-122"/>
              </a:rPr>
              <a:t>网络</a:t>
            </a:r>
            <a:endParaRPr kumimoji="1" lang="en-US" altLang="zh-CN" sz="2000" b="1" dirty="0">
              <a:solidFill>
                <a:srgbClr val="000099"/>
              </a:solidFill>
              <a:latin typeface="+mn-lt"/>
              <a:ea typeface="黑体" pitchFamily="2" charset="-122"/>
            </a:endParaRPr>
          </a:p>
        </p:txBody>
      </p:sp>
      <p:sp>
        <p:nvSpPr>
          <p:cNvPr id="626743" name="Text Box 55"/>
          <p:cNvSpPr txBox="1">
            <a:spLocks noChangeArrowheads="1"/>
          </p:cNvSpPr>
          <p:nvPr/>
        </p:nvSpPr>
        <p:spPr bwMode="auto">
          <a:xfrm>
            <a:off x="2879028" y="2417043"/>
            <a:ext cx="4651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黑体" pitchFamily="2" charset="-122"/>
              </a:rPr>
              <a:t>R</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626744" name="Text Box 56"/>
          <p:cNvSpPr txBox="1">
            <a:spLocks noChangeArrowheads="1"/>
          </p:cNvSpPr>
          <p:nvPr/>
        </p:nvSpPr>
        <p:spPr bwMode="auto">
          <a:xfrm>
            <a:off x="6653970" y="2345606"/>
            <a:ext cx="4651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黑体" pitchFamily="2" charset="-122"/>
              </a:rPr>
              <a:t>R</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626745" name="Text Box 57"/>
          <p:cNvSpPr txBox="1">
            <a:spLocks noChangeArrowheads="1"/>
          </p:cNvSpPr>
          <p:nvPr/>
        </p:nvSpPr>
        <p:spPr bwMode="auto">
          <a:xfrm>
            <a:off x="4693413" y="202086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chemeClr val="bg1"/>
                </a:solidFill>
                <a:latin typeface="+mn-lt"/>
                <a:ea typeface="黑体" pitchFamily="2" charset="-122"/>
              </a:rPr>
              <a:t>隧道</a:t>
            </a:r>
          </a:p>
        </p:txBody>
      </p:sp>
      <p:sp>
        <p:nvSpPr>
          <p:cNvPr id="626746" name="Line 58"/>
          <p:cNvSpPr>
            <a:spLocks noChangeShapeType="1"/>
          </p:cNvSpPr>
          <p:nvPr/>
        </p:nvSpPr>
        <p:spPr bwMode="auto">
          <a:xfrm>
            <a:off x="3235448" y="2237655"/>
            <a:ext cx="41275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47" name="Line 59"/>
          <p:cNvSpPr>
            <a:spLocks noChangeShapeType="1"/>
          </p:cNvSpPr>
          <p:nvPr/>
        </p:nvSpPr>
        <p:spPr bwMode="auto">
          <a:xfrm>
            <a:off x="6289798" y="2237655"/>
            <a:ext cx="41275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626748" name="Group 60"/>
          <p:cNvGrpSpPr>
            <a:grpSpLocks/>
          </p:cNvGrpSpPr>
          <p:nvPr/>
        </p:nvGrpSpPr>
        <p:grpSpPr bwMode="auto">
          <a:xfrm>
            <a:off x="2626643" y="1594719"/>
            <a:ext cx="4588405" cy="642937"/>
            <a:chOff x="1410" y="1411"/>
            <a:chExt cx="2668" cy="405"/>
          </a:xfrm>
        </p:grpSpPr>
        <p:sp>
          <p:nvSpPr>
            <p:cNvPr id="626749" name="Text Box 61"/>
            <p:cNvSpPr txBox="1">
              <a:spLocks noChangeArrowheads="1"/>
            </p:cNvSpPr>
            <p:nvPr/>
          </p:nvSpPr>
          <p:spPr bwMode="auto">
            <a:xfrm>
              <a:off x="1410" y="1411"/>
              <a:ext cx="7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2000" b="1">
                  <a:solidFill>
                    <a:srgbClr val="000099"/>
                  </a:solidFill>
                  <a:latin typeface="+mn-lt"/>
                  <a:ea typeface="黑体" pitchFamily="2" charset="-122"/>
                </a:rPr>
                <a:t>125.1.2.3</a:t>
              </a:r>
            </a:p>
          </p:txBody>
        </p:sp>
        <p:sp>
          <p:nvSpPr>
            <p:cNvPr id="626750" name="Line 62"/>
            <p:cNvSpPr>
              <a:spLocks noChangeShapeType="1"/>
            </p:cNvSpPr>
            <p:nvPr/>
          </p:nvSpPr>
          <p:spPr bwMode="auto">
            <a:xfrm>
              <a:off x="1837" y="1616"/>
              <a:ext cx="23" cy="20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51" name="Text Box 63"/>
            <p:cNvSpPr txBox="1">
              <a:spLocks noChangeArrowheads="1"/>
            </p:cNvSpPr>
            <p:nvPr/>
          </p:nvSpPr>
          <p:spPr bwMode="auto">
            <a:xfrm>
              <a:off x="3350" y="1430"/>
              <a:ext cx="7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黑体" pitchFamily="2" charset="-122"/>
                </a:rPr>
                <a:t>194.4.5.6</a:t>
              </a:r>
            </a:p>
          </p:txBody>
        </p:sp>
        <p:sp>
          <p:nvSpPr>
            <p:cNvPr id="626752" name="Line 64"/>
            <p:cNvSpPr>
              <a:spLocks noChangeShapeType="1"/>
            </p:cNvSpPr>
            <p:nvPr/>
          </p:nvSpPr>
          <p:spPr bwMode="auto">
            <a:xfrm flipH="1">
              <a:off x="3636" y="1616"/>
              <a:ext cx="60" cy="20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626753" name="Group 65"/>
          <p:cNvGrpSpPr>
            <a:grpSpLocks/>
          </p:cNvGrpSpPr>
          <p:nvPr/>
        </p:nvGrpSpPr>
        <p:grpSpPr bwMode="auto">
          <a:xfrm>
            <a:off x="8209085" y="1475656"/>
            <a:ext cx="1506538" cy="1712913"/>
            <a:chOff x="4656" y="1336"/>
            <a:chExt cx="876" cy="1079"/>
          </a:xfrm>
        </p:grpSpPr>
        <p:sp>
          <p:nvSpPr>
            <p:cNvPr id="626754" name="Line 66"/>
            <p:cNvSpPr>
              <a:spLocks noChangeShapeType="1"/>
            </p:cNvSpPr>
            <p:nvPr/>
          </p:nvSpPr>
          <p:spPr bwMode="auto">
            <a:xfrm flipH="1" flipV="1">
              <a:off x="4800" y="1912"/>
              <a:ext cx="34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55" name="Line 67"/>
            <p:cNvSpPr>
              <a:spLocks noChangeShapeType="1"/>
            </p:cNvSpPr>
            <p:nvPr/>
          </p:nvSpPr>
          <p:spPr bwMode="auto">
            <a:xfrm flipH="1" flipV="1">
              <a:off x="4656" y="2152"/>
              <a:ext cx="336" cy="19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56" name="Line 68"/>
            <p:cNvSpPr>
              <a:spLocks noChangeShapeType="1"/>
            </p:cNvSpPr>
            <p:nvPr/>
          </p:nvSpPr>
          <p:spPr bwMode="auto">
            <a:xfrm flipH="1">
              <a:off x="4800" y="1528"/>
              <a:ext cx="240" cy="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26757"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8" y="1768"/>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6758" name="Text Box 70"/>
            <p:cNvSpPr txBox="1">
              <a:spLocks noChangeArrowheads="1"/>
            </p:cNvSpPr>
            <p:nvPr/>
          </p:nvSpPr>
          <p:spPr bwMode="auto">
            <a:xfrm>
              <a:off x="5284" y="1729"/>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Y</a:t>
              </a:r>
            </a:p>
          </p:txBody>
        </p:sp>
        <p:sp>
          <p:nvSpPr>
            <p:cNvPr id="626759" name="Text Box 71"/>
            <p:cNvSpPr txBox="1">
              <a:spLocks noChangeArrowheads="1"/>
            </p:cNvSpPr>
            <p:nvPr/>
          </p:nvSpPr>
          <p:spPr bwMode="auto">
            <a:xfrm>
              <a:off x="4887" y="1955"/>
              <a:ext cx="64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2000" b="1">
                  <a:solidFill>
                    <a:srgbClr val="000099"/>
                  </a:solidFill>
                  <a:latin typeface="+mn-lt"/>
                  <a:ea typeface="黑体" pitchFamily="2" charset="-122"/>
                </a:rPr>
                <a:t>10.2.0.3</a:t>
              </a:r>
            </a:p>
          </p:txBody>
        </p:sp>
        <p:pic>
          <p:nvPicPr>
            <p:cNvPr id="626760" name="Picture 7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2" y="1336"/>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761" name="Picture 7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4" y="2200"/>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6762" name="Text Box 74"/>
          <p:cNvSpPr txBox="1">
            <a:spLocks noChangeArrowheads="1"/>
          </p:cNvSpPr>
          <p:nvPr/>
        </p:nvSpPr>
        <p:spPr bwMode="auto">
          <a:xfrm>
            <a:off x="4136193" y="3183359"/>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400" b="1" dirty="0">
                <a:solidFill>
                  <a:srgbClr val="C00000"/>
                </a:solidFill>
                <a:latin typeface="+mn-lt"/>
                <a:ea typeface="黑体" pitchFamily="2" charset="-122"/>
              </a:rPr>
              <a:t>使用隧道技术</a:t>
            </a:r>
          </a:p>
        </p:txBody>
      </p:sp>
      <p:sp>
        <p:nvSpPr>
          <p:cNvPr id="626763" name="AutoShape 75"/>
          <p:cNvSpPr>
            <a:spLocks noChangeArrowheads="1"/>
          </p:cNvSpPr>
          <p:nvPr/>
        </p:nvSpPr>
        <p:spPr bwMode="auto">
          <a:xfrm>
            <a:off x="6246803" y="1107355"/>
            <a:ext cx="495300" cy="152400"/>
          </a:xfrm>
          <a:prstGeom prst="rightArrow">
            <a:avLst>
              <a:gd name="adj1" fmla="val 50000"/>
              <a:gd name="adj2" fmla="val 7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764" name="Rectangle 76"/>
          <p:cNvSpPr>
            <a:spLocks noChangeArrowheads="1"/>
          </p:cNvSpPr>
          <p:nvPr/>
        </p:nvSpPr>
        <p:spPr bwMode="auto">
          <a:xfrm>
            <a:off x="1020356" y="332656"/>
            <a:ext cx="3666596" cy="4349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dirty="0">
                <a:solidFill>
                  <a:srgbClr val="C00000"/>
                </a:solidFill>
                <a:latin typeface="+mn-lt"/>
                <a:ea typeface="黑体" pitchFamily="2" charset="-122"/>
              </a:rPr>
              <a:t>加密的从</a:t>
            </a:r>
            <a:r>
              <a:rPr kumimoji="1" lang="zh-CN" altLang="en-US" sz="1200" b="1" dirty="0">
                <a:solidFill>
                  <a:srgbClr val="C00000"/>
                </a:solidFill>
                <a:latin typeface="+mn-lt"/>
                <a:ea typeface="黑体" pitchFamily="2" charset="-122"/>
              </a:rPr>
              <a:t> </a:t>
            </a:r>
            <a:r>
              <a:rPr kumimoji="1" lang="en-US" altLang="zh-CN" sz="2000" b="1" dirty="0">
                <a:solidFill>
                  <a:srgbClr val="C00000"/>
                </a:solidFill>
                <a:latin typeface="+mn-lt"/>
                <a:ea typeface="黑体" pitchFamily="2" charset="-122"/>
              </a:rPr>
              <a:t>X</a:t>
            </a:r>
            <a:r>
              <a:rPr kumimoji="1" lang="en-US" altLang="zh-CN" sz="1000" b="1" dirty="0">
                <a:solidFill>
                  <a:srgbClr val="C00000"/>
                </a:solidFill>
                <a:latin typeface="+mn-lt"/>
                <a:ea typeface="黑体" pitchFamily="2" charset="-122"/>
              </a:rPr>
              <a:t> </a:t>
            </a:r>
            <a:r>
              <a:rPr kumimoji="1" lang="zh-CN" altLang="en-US" sz="2000" b="1" dirty="0">
                <a:solidFill>
                  <a:srgbClr val="C00000"/>
                </a:solidFill>
                <a:latin typeface="+mn-lt"/>
                <a:ea typeface="黑体" pitchFamily="2" charset="-122"/>
              </a:rPr>
              <a:t>到</a:t>
            </a:r>
            <a:r>
              <a:rPr kumimoji="1" lang="zh-CN" altLang="en-US" sz="1000" b="1" dirty="0">
                <a:solidFill>
                  <a:srgbClr val="C00000"/>
                </a:solidFill>
                <a:latin typeface="+mn-lt"/>
                <a:ea typeface="黑体" pitchFamily="2" charset="-122"/>
              </a:rPr>
              <a:t> </a:t>
            </a:r>
            <a:r>
              <a:rPr kumimoji="1" lang="en-US" altLang="zh-CN" sz="2000" b="1" dirty="0">
                <a:solidFill>
                  <a:srgbClr val="C00000"/>
                </a:solidFill>
                <a:latin typeface="+mn-lt"/>
                <a:ea typeface="黑体" pitchFamily="2" charset="-122"/>
              </a:rPr>
              <a:t>Y</a:t>
            </a:r>
            <a:r>
              <a:rPr kumimoji="1" lang="en-US" altLang="zh-CN" sz="900" b="1" dirty="0">
                <a:solidFill>
                  <a:srgbClr val="C00000"/>
                </a:solidFill>
                <a:latin typeface="+mn-lt"/>
                <a:ea typeface="黑体" pitchFamily="2" charset="-122"/>
              </a:rPr>
              <a:t> </a:t>
            </a:r>
            <a:r>
              <a:rPr kumimoji="1" lang="zh-CN" altLang="en-US" sz="2000" b="1" dirty="0">
                <a:solidFill>
                  <a:srgbClr val="C00000"/>
                </a:solidFill>
                <a:latin typeface="+mn-lt"/>
                <a:ea typeface="黑体" pitchFamily="2" charset="-122"/>
              </a:rPr>
              <a:t>的内部数据报</a:t>
            </a:r>
          </a:p>
        </p:txBody>
      </p:sp>
      <p:sp>
        <p:nvSpPr>
          <p:cNvPr id="626765" name="Rectangle 77"/>
          <p:cNvSpPr>
            <a:spLocks noChangeArrowheads="1"/>
          </p:cNvSpPr>
          <p:nvPr/>
        </p:nvSpPr>
        <p:spPr bwMode="auto">
          <a:xfrm>
            <a:off x="1020356" y="983530"/>
            <a:ext cx="3709591" cy="3968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黑体" pitchFamily="2" charset="-122"/>
              </a:rPr>
              <a:t>外部数据报的数据部分</a:t>
            </a:r>
          </a:p>
        </p:txBody>
      </p:sp>
      <p:sp>
        <p:nvSpPr>
          <p:cNvPr id="626766" name="AutoShape 78"/>
          <p:cNvSpPr>
            <a:spLocks noChangeArrowheads="1"/>
          </p:cNvSpPr>
          <p:nvPr/>
        </p:nvSpPr>
        <p:spPr bwMode="auto">
          <a:xfrm>
            <a:off x="3751385" y="637455"/>
            <a:ext cx="165100" cy="457200"/>
          </a:xfrm>
          <a:prstGeom prst="downArrow">
            <a:avLst>
              <a:gd name="adj1" fmla="val 50000"/>
              <a:gd name="adj2" fmla="val 7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626767" name="Text Box 79"/>
          <p:cNvSpPr txBox="1">
            <a:spLocks noChangeArrowheads="1"/>
          </p:cNvSpPr>
          <p:nvPr/>
        </p:nvSpPr>
        <p:spPr bwMode="auto">
          <a:xfrm>
            <a:off x="6105128" y="188640"/>
            <a:ext cx="2643672"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90000"/>
              </a:lnSpc>
            </a:pPr>
            <a:r>
              <a:rPr kumimoji="1" lang="zh-CN" altLang="en-US" sz="2000" b="1">
                <a:solidFill>
                  <a:srgbClr val="000099"/>
                </a:solidFill>
                <a:latin typeface="+mn-lt"/>
                <a:ea typeface="黑体" pitchFamily="2" charset="-122"/>
              </a:rPr>
              <a:t>源地址：</a:t>
            </a:r>
            <a:r>
              <a:rPr kumimoji="1" lang="en-US" altLang="zh-CN" sz="2000" b="1">
                <a:solidFill>
                  <a:srgbClr val="000099"/>
                </a:solidFill>
                <a:latin typeface="+mn-lt"/>
                <a:ea typeface="黑体" pitchFamily="2" charset="-122"/>
              </a:rPr>
              <a:t>125.1.2.3</a:t>
            </a:r>
          </a:p>
          <a:p>
            <a:pPr algn="r">
              <a:lnSpc>
                <a:spcPct val="90000"/>
              </a:lnSpc>
            </a:pPr>
            <a:r>
              <a:rPr kumimoji="1" lang="zh-CN" altLang="en-US" sz="2000" b="1">
                <a:solidFill>
                  <a:srgbClr val="000099"/>
                </a:solidFill>
                <a:latin typeface="+mn-lt"/>
                <a:ea typeface="黑体" pitchFamily="2" charset="-122"/>
              </a:rPr>
              <a:t>目的地址：</a:t>
            </a:r>
            <a:r>
              <a:rPr kumimoji="1" lang="en-US" altLang="zh-CN" sz="2000" b="1">
                <a:solidFill>
                  <a:srgbClr val="000099"/>
                </a:solidFill>
                <a:latin typeface="+mn-lt"/>
                <a:ea typeface="黑体" pitchFamily="2" charset="-122"/>
              </a:rPr>
              <a:t>194.4.5.6</a:t>
            </a:r>
          </a:p>
        </p:txBody>
      </p:sp>
      <p:sp>
        <p:nvSpPr>
          <p:cNvPr id="626768" name="Freeform 80"/>
          <p:cNvSpPr>
            <a:spLocks/>
          </p:cNvSpPr>
          <p:nvPr/>
        </p:nvSpPr>
        <p:spPr bwMode="auto">
          <a:xfrm>
            <a:off x="4054068" y="1488355"/>
            <a:ext cx="502179" cy="762000"/>
          </a:xfrm>
          <a:custGeom>
            <a:avLst/>
            <a:gdLst>
              <a:gd name="T0" fmla="*/ 0 w 292"/>
              <a:gd name="T1" fmla="*/ 0 h 584"/>
              <a:gd name="T2" fmla="*/ 4 w 292"/>
              <a:gd name="T3" fmla="*/ 126 h 584"/>
              <a:gd name="T4" fmla="*/ 22 w 292"/>
              <a:gd name="T5" fmla="*/ 282 h 584"/>
              <a:gd name="T6" fmla="*/ 46 w 292"/>
              <a:gd name="T7" fmla="*/ 390 h 584"/>
              <a:gd name="T8" fmla="*/ 96 w 292"/>
              <a:gd name="T9" fmla="*/ 488 h 584"/>
              <a:gd name="T10" fmla="*/ 184 w 292"/>
              <a:gd name="T11" fmla="*/ 560 h 584"/>
              <a:gd name="T12" fmla="*/ 292 w 292"/>
              <a:gd name="T13" fmla="*/ 584 h 584"/>
            </a:gdLst>
            <a:ahLst/>
            <a:cxnLst>
              <a:cxn ang="0">
                <a:pos x="T0" y="T1"/>
              </a:cxn>
              <a:cxn ang="0">
                <a:pos x="T2" y="T3"/>
              </a:cxn>
              <a:cxn ang="0">
                <a:pos x="T4" y="T5"/>
              </a:cxn>
              <a:cxn ang="0">
                <a:pos x="T6" y="T7"/>
              </a:cxn>
              <a:cxn ang="0">
                <a:pos x="T8" y="T9"/>
              </a:cxn>
              <a:cxn ang="0">
                <a:pos x="T10" y="T11"/>
              </a:cxn>
              <a:cxn ang="0">
                <a:pos x="T12" y="T13"/>
              </a:cxn>
            </a:cxnLst>
            <a:rect l="0" t="0" r="r" b="b"/>
            <a:pathLst>
              <a:path w="292" h="584">
                <a:moveTo>
                  <a:pt x="0" y="0"/>
                </a:moveTo>
                <a:cubicBezTo>
                  <a:pt x="1" y="21"/>
                  <a:pt x="0" y="79"/>
                  <a:pt x="4" y="126"/>
                </a:cubicBezTo>
                <a:cubicBezTo>
                  <a:pt x="8" y="173"/>
                  <a:pt x="15" y="238"/>
                  <a:pt x="22" y="282"/>
                </a:cubicBezTo>
                <a:cubicBezTo>
                  <a:pt x="29" y="326"/>
                  <a:pt x="34" y="356"/>
                  <a:pt x="46" y="390"/>
                </a:cubicBezTo>
                <a:cubicBezTo>
                  <a:pt x="58" y="424"/>
                  <a:pt x="73" y="460"/>
                  <a:pt x="96" y="488"/>
                </a:cubicBezTo>
                <a:cubicBezTo>
                  <a:pt x="119" y="516"/>
                  <a:pt x="151" y="544"/>
                  <a:pt x="184" y="560"/>
                </a:cubicBezTo>
                <a:cubicBezTo>
                  <a:pt x="217" y="576"/>
                  <a:pt x="270" y="579"/>
                  <a:pt x="292" y="584"/>
                </a:cubicBezTo>
              </a:path>
            </a:pathLst>
          </a:custGeom>
          <a:noFill/>
          <a:ln w="76200" cmpd="sng">
            <a:solidFill>
              <a:srgbClr val="FF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69" name="Rectangle 81"/>
          <p:cNvSpPr>
            <a:spLocks noChangeArrowheads="1"/>
          </p:cNvSpPr>
          <p:nvPr/>
        </p:nvSpPr>
        <p:spPr bwMode="auto">
          <a:xfrm>
            <a:off x="4686952" y="983530"/>
            <a:ext cx="1559852" cy="3968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黑体" pitchFamily="2" charset="-122"/>
              </a:rPr>
              <a:t>数据报首部</a:t>
            </a:r>
          </a:p>
        </p:txBody>
      </p:sp>
      <p:sp>
        <p:nvSpPr>
          <p:cNvPr id="626770" name="Line 82"/>
          <p:cNvSpPr>
            <a:spLocks noChangeShapeType="1"/>
          </p:cNvSpPr>
          <p:nvPr/>
        </p:nvSpPr>
        <p:spPr bwMode="auto">
          <a:xfrm flipH="1">
            <a:off x="5637345" y="767630"/>
            <a:ext cx="467783" cy="28733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71" name="Line 83"/>
          <p:cNvSpPr>
            <a:spLocks noChangeShapeType="1"/>
          </p:cNvSpPr>
          <p:nvPr/>
        </p:nvSpPr>
        <p:spPr bwMode="auto">
          <a:xfrm>
            <a:off x="1020357" y="1488355"/>
            <a:ext cx="5226447"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626772" name="Group 84"/>
          <p:cNvGrpSpPr>
            <a:grpSpLocks/>
          </p:cNvGrpSpPr>
          <p:nvPr/>
        </p:nvGrpSpPr>
        <p:grpSpPr bwMode="auto">
          <a:xfrm>
            <a:off x="351358" y="3812430"/>
            <a:ext cx="9426178" cy="2057400"/>
            <a:chOff x="87" y="2872"/>
            <a:chExt cx="5481" cy="1296"/>
          </a:xfrm>
        </p:grpSpPr>
        <p:sp>
          <p:nvSpPr>
            <p:cNvPr id="626773" name="AutoShape 85"/>
            <p:cNvSpPr>
              <a:spLocks noChangeArrowheads="1"/>
            </p:cNvSpPr>
            <p:nvPr/>
          </p:nvSpPr>
          <p:spPr bwMode="auto">
            <a:xfrm>
              <a:off x="96" y="2872"/>
              <a:ext cx="5472" cy="1296"/>
            </a:xfrm>
            <a:prstGeom prst="roundRect">
              <a:avLst>
                <a:gd name="adj" fmla="val 16667"/>
              </a:avLst>
            </a:prstGeom>
            <a:solidFill>
              <a:srgbClr val="FF99FF"/>
            </a:solidFill>
            <a:ln w="9525"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774" name="Line 86"/>
            <p:cNvSpPr>
              <a:spLocks noChangeShapeType="1"/>
            </p:cNvSpPr>
            <p:nvPr/>
          </p:nvSpPr>
          <p:spPr bwMode="auto">
            <a:xfrm>
              <a:off x="1764" y="3400"/>
              <a:ext cx="2076" cy="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75" name="Line 87"/>
            <p:cNvSpPr>
              <a:spLocks noChangeShapeType="1"/>
            </p:cNvSpPr>
            <p:nvPr/>
          </p:nvSpPr>
          <p:spPr bwMode="auto">
            <a:xfrm flipV="1">
              <a:off x="816" y="3832"/>
              <a:ext cx="24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76" name="Line 88"/>
            <p:cNvSpPr>
              <a:spLocks noChangeShapeType="1"/>
            </p:cNvSpPr>
            <p:nvPr/>
          </p:nvSpPr>
          <p:spPr bwMode="auto">
            <a:xfrm>
              <a:off x="624" y="3160"/>
              <a:ext cx="24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77" name="Line 89"/>
            <p:cNvSpPr>
              <a:spLocks noChangeShapeType="1"/>
            </p:cNvSpPr>
            <p:nvPr/>
          </p:nvSpPr>
          <p:spPr bwMode="auto">
            <a:xfrm flipV="1">
              <a:off x="432" y="3551"/>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626778" name="Group 90"/>
            <p:cNvGrpSpPr>
              <a:grpSpLocks/>
            </p:cNvGrpSpPr>
            <p:nvPr/>
          </p:nvGrpSpPr>
          <p:grpSpPr bwMode="auto">
            <a:xfrm>
              <a:off x="657" y="3091"/>
              <a:ext cx="952" cy="772"/>
              <a:chOff x="385" y="2795"/>
              <a:chExt cx="1769" cy="816"/>
            </a:xfrm>
          </p:grpSpPr>
          <p:sp>
            <p:nvSpPr>
              <p:cNvPr id="626779" name="Oval 9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80" name="Oval 9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81" name="Oval 9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82" name="Oval 9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83" name="Oval 9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84" name="Oval 9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85" name="Oval 9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86" name="Oval 9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87" name="Oval 9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88" name="Oval 10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89" name="Oval 10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90" name="Oval 10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91" name="Oval 10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92" name="Oval 10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93" name="Oval 10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94" name="Oval 10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795" name="Freeform 10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626796" name="Line 108"/>
            <p:cNvSpPr>
              <a:spLocks noChangeShapeType="1"/>
            </p:cNvSpPr>
            <p:nvPr/>
          </p:nvSpPr>
          <p:spPr bwMode="auto">
            <a:xfrm flipH="1">
              <a:off x="4800" y="3112"/>
              <a:ext cx="24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97" name="Line 109"/>
            <p:cNvSpPr>
              <a:spLocks noChangeShapeType="1"/>
            </p:cNvSpPr>
            <p:nvPr/>
          </p:nvSpPr>
          <p:spPr bwMode="auto">
            <a:xfrm flipH="1" flipV="1">
              <a:off x="4656" y="3736"/>
              <a:ext cx="336"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798" name="Line 110"/>
            <p:cNvSpPr>
              <a:spLocks noChangeShapeType="1"/>
            </p:cNvSpPr>
            <p:nvPr/>
          </p:nvSpPr>
          <p:spPr bwMode="auto">
            <a:xfrm flipH="1" flipV="1">
              <a:off x="4800" y="3496"/>
              <a:ext cx="3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626799" name="Group 111"/>
            <p:cNvGrpSpPr>
              <a:grpSpLocks/>
            </p:cNvGrpSpPr>
            <p:nvPr/>
          </p:nvGrpSpPr>
          <p:grpSpPr bwMode="auto">
            <a:xfrm>
              <a:off x="3969" y="3046"/>
              <a:ext cx="952" cy="772"/>
              <a:chOff x="385" y="2795"/>
              <a:chExt cx="1769" cy="816"/>
            </a:xfrm>
          </p:grpSpPr>
          <p:sp>
            <p:nvSpPr>
              <p:cNvPr id="626800" name="Oval 112"/>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01" name="Oval 113"/>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02" name="Oval 114"/>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03" name="Oval 115"/>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04" name="Oval 116"/>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05" name="Oval 117"/>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06" name="Oval 118"/>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07" name="Oval 119"/>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08" name="Oval 120"/>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09" name="Oval 121"/>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10" name="Oval 122"/>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11" name="Oval 123"/>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12" name="Oval 124"/>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13" name="Oval 125"/>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14" name="Oval 126"/>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15" name="Oval 127"/>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26816" name="Freeform 128"/>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pic>
          <p:nvPicPr>
            <p:cNvPr id="626817" name="Picture 12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48" y="3321"/>
              <a:ext cx="328"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26818" name="Picture 13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69" y="3322"/>
              <a:ext cx="328"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26819" name="Picture 1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 y="3407"/>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6820" name="Text Box 132"/>
            <p:cNvSpPr txBox="1">
              <a:spLocks noChangeArrowheads="1"/>
            </p:cNvSpPr>
            <p:nvPr/>
          </p:nvSpPr>
          <p:spPr bwMode="auto">
            <a:xfrm>
              <a:off x="864" y="3247"/>
              <a:ext cx="551"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部门 </a:t>
              </a:r>
              <a:r>
                <a:rPr kumimoji="1" lang="en-US" altLang="zh-CN" sz="2000" b="1" dirty="0">
                  <a:solidFill>
                    <a:srgbClr val="000099"/>
                  </a:solidFill>
                  <a:latin typeface="+mn-lt"/>
                  <a:ea typeface="黑体" pitchFamily="2" charset="-122"/>
                </a:rPr>
                <a:t>A</a:t>
              </a:r>
            </a:p>
            <a:p>
              <a:r>
                <a:rPr kumimoji="1" lang="zh-CN" altLang="en-US" sz="2000" b="1" dirty="0">
                  <a:solidFill>
                    <a:srgbClr val="000099"/>
                  </a:solidFill>
                  <a:latin typeface="+mn-lt"/>
                  <a:ea typeface="黑体" pitchFamily="2" charset="-122"/>
                </a:rPr>
                <a:t>网络</a:t>
              </a:r>
              <a:endParaRPr kumimoji="1" lang="en-US" altLang="zh-CN" sz="2000" b="1" dirty="0">
                <a:solidFill>
                  <a:srgbClr val="000099"/>
                </a:solidFill>
                <a:latin typeface="+mn-lt"/>
                <a:ea typeface="黑体" pitchFamily="2" charset="-122"/>
              </a:endParaRPr>
            </a:p>
          </p:txBody>
        </p:sp>
        <p:pic>
          <p:nvPicPr>
            <p:cNvPr id="626821" name="Picture 1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8" y="3352"/>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6822" name="Text Box 134"/>
            <p:cNvSpPr txBox="1">
              <a:spLocks noChangeArrowheads="1"/>
            </p:cNvSpPr>
            <p:nvPr/>
          </p:nvSpPr>
          <p:spPr bwMode="auto">
            <a:xfrm>
              <a:off x="4174" y="3201"/>
              <a:ext cx="55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部门 </a:t>
              </a:r>
              <a:r>
                <a:rPr kumimoji="1" lang="en-US" altLang="zh-CN" sz="2000" b="1" dirty="0">
                  <a:solidFill>
                    <a:srgbClr val="000099"/>
                  </a:solidFill>
                  <a:latin typeface="+mn-lt"/>
                  <a:ea typeface="黑体" pitchFamily="2" charset="-122"/>
                </a:rPr>
                <a:t>B</a:t>
              </a:r>
            </a:p>
            <a:p>
              <a:r>
                <a:rPr kumimoji="1" lang="zh-CN" altLang="en-US" sz="2000" b="1" dirty="0">
                  <a:solidFill>
                    <a:srgbClr val="000099"/>
                  </a:solidFill>
                  <a:latin typeface="+mn-lt"/>
                  <a:ea typeface="黑体" pitchFamily="2" charset="-122"/>
                </a:rPr>
                <a:t>网络</a:t>
              </a:r>
              <a:endParaRPr kumimoji="1" lang="en-US" altLang="zh-CN" sz="2000" b="1" dirty="0">
                <a:solidFill>
                  <a:srgbClr val="000099"/>
                </a:solidFill>
                <a:latin typeface="+mn-lt"/>
                <a:ea typeface="黑体" pitchFamily="2" charset="-122"/>
              </a:endParaRPr>
            </a:p>
          </p:txBody>
        </p:sp>
        <p:sp>
          <p:nvSpPr>
            <p:cNvPr id="626823" name="Text Box 135"/>
            <p:cNvSpPr txBox="1">
              <a:spLocks noChangeArrowheads="1"/>
            </p:cNvSpPr>
            <p:nvPr/>
          </p:nvSpPr>
          <p:spPr bwMode="auto">
            <a:xfrm>
              <a:off x="309" y="3176"/>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X</a:t>
              </a:r>
            </a:p>
          </p:txBody>
        </p:sp>
        <p:sp>
          <p:nvSpPr>
            <p:cNvPr id="626824" name="Text Box 136"/>
            <p:cNvSpPr txBox="1">
              <a:spLocks noChangeArrowheads="1"/>
            </p:cNvSpPr>
            <p:nvPr/>
          </p:nvSpPr>
          <p:spPr bwMode="auto">
            <a:xfrm>
              <a:off x="5072" y="3128"/>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Y</a:t>
              </a:r>
            </a:p>
          </p:txBody>
        </p:sp>
        <p:sp>
          <p:nvSpPr>
            <p:cNvPr id="626825" name="Text Box 137"/>
            <p:cNvSpPr txBox="1">
              <a:spLocks noChangeArrowheads="1"/>
            </p:cNvSpPr>
            <p:nvPr/>
          </p:nvSpPr>
          <p:spPr bwMode="auto">
            <a:xfrm>
              <a:off x="1523" y="3132"/>
              <a:ext cx="2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黑体" pitchFamily="2" charset="-122"/>
                </a:rPr>
                <a:t>R</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626826" name="Text Box 138"/>
            <p:cNvSpPr txBox="1">
              <a:spLocks noChangeArrowheads="1"/>
            </p:cNvSpPr>
            <p:nvPr/>
          </p:nvSpPr>
          <p:spPr bwMode="auto">
            <a:xfrm>
              <a:off x="3815" y="3084"/>
              <a:ext cx="2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黑体" pitchFamily="2" charset="-122"/>
                </a:rPr>
                <a:t>R</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626827" name="Text Box 139"/>
            <p:cNvSpPr txBox="1">
              <a:spLocks noChangeArrowheads="1"/>
            </p:cNvSpPr>
            <p:nvPr/>
          </p:nvSpPr>
          <p:spPr bwMode="auto">
            <a:xfrm>
              <a:off x="1410" y="2888"/>
              <a:ext cx="7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2000" b="1">
                  <a:solidFill>
                    <a:srgbClr val="000099"/>
                  </a:solidFill>
                  <a:latin typeface="+mn-lt"/>
                  <a:ea typeface="黑体" pitchFamily="2" charset="-122"/>
                </a:rPr>
                <a:t>125.1.2.3</a:t>
              </a:r>
            </a:p>
          </p:txBody>
        </p:sp>
        <p:sp>
          <p:nvSpPr>
            <p:cNvPr id="626828" name="Line 140"/>
            <p:cNvSpPr>
              <a:spLocks noChangeShapeType="1"/>
            </p:cNvSpPr>
            <p:nvPr/>
          </p:nvSpPr>
          <p:spPr bwMode="auto">
            <a:xfrm>
              <a:off x="1812" y="3112"/>
              <a:ext cx="48" cy="28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829" name="Text Box 141"/>
            <p:cNvSpPr txBox="1">
              <a:spLocks noChangeArrowheads="1"/>
            </p:cNvSpPr>
            <p:nvPr/>
          </p:nvSpPr>
          <p:spPr bwMode="auto">
            <a:xfrm>
              <a:off x="3186" y="2892"/>
              <a:ext cx="7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黑体" pitchFamily="2" charset="-122"/>
                </a:rPr>
                <a:t>194.4.5.6</a:t>
              </a:r>
            </a:p>
          </p:txBody>
        </p:sp>
        <p:sp>
          <p:nvSpPr>
            <p:cNvPr id="626830" name="Line 142"/>
            <p:cNvSpPr>
              <a:spLocks noChangeShapeType="1"/>
            </p:cNvSpPr>
            <p:nvPr/>
          </p:nvSpPr>
          <p:spPr bwMode="auto">
            <a:xfrm>
              <a:off x="3588" y="3112"/>
              <a:ext cx="48" cy="28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26831" name="Text Box 143"/>
            <p:cNvSpPr txBox="1">
              <a:spLocks noChangeArrowheads="1"/>
            </p:cNvSpPr>
            <p:nvPr/>
          </p:nvSpPr>
          <p:spPr bwMode="auto">
            <a:xfrm>
              <a:off x="87" y="3615"/>
              <a:ext cx="64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2000" b="1">
                  <a:solidFill>
                    <a:srgbClr val="000099"/>
                  </a:solidFill>
                  <a:latin typeface="+mn-lt"/>
                  <a:ea typeface="黑体" pitchFamily="2" charset="-122"/>
                </a:rPr>
                <a:t>10.1.0.1</a:t>
              </a:r>
            </a:p>
          </p:txBody>
        </p:sp>
        <p:sp>
          <p:nvSpPr>
            <p:cNvPr id="626832" name="Text Box 144"/>
            <p:cNvSpPr txBox="1">
              <a:spLocks noChangeArrowheads="1"/>
            </p:cNvSpPr>
            <p:nvPr/>
          </p:nvSpPr>
          <p:spPr bwMode="auto">
            <a:xfrm>
              <a:off x="4887" y="3512"/>
              <a:ext cx="64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2000" b="1">
                  <a:solidFill>
                    <a:srgbClr val="000099"/>
                  </a:solidFill>
                  <a:latin typeface="+mn-lt"/>
                  <a:ea typeface="黑体" pitchFamily="2" charset="-122"/>
                </a:rPr>
                <a:t>10.2.0.3</a:t>
              </a:r>
            </a:p>
          </p:txBody>
        </p:sp>
        <p:pic>
          <p:nvPicPr>
            <p:cNvPr id="626833" name="Picture 1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2968"/>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834" name="Picture 14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 y="3880"/>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835" name="Picture 1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2" y="2920"/>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836" name="Picture 1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4" y="3784"/>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6837" name="Text Box 149"/>
            <p:cNvSpPr txBox="1">
              <a:spLocks noChangeArrowheads="1"/>
            </p:cNvSpPr>
            <p:nvPr/>
          </p:nvSpPr>
          <p:spPr bwMode="auto">
            <a:xfrm>
              <a:off x="2113" y="3848"/>
              <a:ext cx="14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400" b="1" dirty="0">
                  <a:solidFill>
                    <a:srgbClr val="000099"/>
                  </a:solidFill>
                  <a:latin typeface="+mn-lt"/>
                  <a:ea typeface="黑体" pitchFamily="2" charset="-122"/>
                </a:rPr>
                <a:t>虚拟专用网 </a:t>
              </a:r>
              <a:r>
                <a:rPr kumimoji="1" lang="en-US" altLang="zh-CN" sz="2400" b="1" dirty="0">
                  <a:solidFill>
                    <a:srgbClr val="000099"/>
                  </a:solidFill>
                  <a:latin typeface="+mn-lt"/>
                  <a:ea typeface="黑体" pitchFamily="2" charset="-122"/>
                </a:rPr>
                <a:t>VPN</a:t>
              </a:r>
            </a:p>
          </p:txBody>
        </p:sp>
      </p:grpSp>
      <p:sp>
        <p:nvSpPr>
          <p:cNvPr id="2" name="矩形 1"/>
          <p:cNvSpPr/>
          <p:nvPr/>
        </p:nvSpPr>
        <p:spPr>
          <a:xfrm>
            <a:off x="2558173" y="6063679"/>
            <a:ext cx="5590032" cy="461665"/>
          </a:xfrm>
          <a:prstGeom prst="rect">
            <a:avLst/>
          </a:prstGeom>
        </p:spPr>
        <p:txBody>
          <a:bodyPr wrap="square">
            <a:spAutoFit/>
          </a:bodyPr>
          <a:lstStyle/>
          <a:p>
            <a:pPr algn="ctr"/>
            <a:r>
              <a:rPr lang="zh-CN" altLang="zh-CN" sz="2400" b="1" dirty="0">
                <a:latin typeface="+mn-lt"/>
                <a:ea typeface="黑体" pitchFamily="2" charset="-122"/>
              </a:rPr>
              <a:t>用隧道技术实现虚拟专用网</a:t>
            </a:r>
            <a:endParaRPr lang="zh-CN" altLang="en-US" sz="2400" b="1" dirty="0">
              <a:latin typeface="+mn-lt"/>
              <a:ea typeface="黑体" pitchFamily="2" charset="-122"/>
            </a:endParaRPr>
          </a:p>
        </p:txBody>
      </p:sp>
    </p:spTree>
    <p:extLst>
      <p:ext uri="{BB962C8B-B14F-4D97-AF65-F5344CB8AC3E}">
        <p14:creationId xmlns:p14="http://schemas.microsoft.com/office/powerpoint/2010/main" val="249890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nodeType="afterEffect">
                                  <p:stCondLst>
                                    <p:cond delay="500"/>
                                  </p:stCondLst>
                                  <p:childTnLst>
                                    <p:anim calcmode="discrete" valueType="str">
                                      <p:cBhvr>
                                        <p:cTn id="6" dur="1000" fill="hold"/>
                                        <p:tgtEl>
                                          <p:spTgt spid="626690"/>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500"/>
                            </p:stCondLst>
                            <p:childTnLst>
                              <p:par>
                                <p:cTn id="8" presetID="35" presetClass="emph" presetSubtype="0" repeatCount="3000" fill="hold" nodeType="afterEffect">
                                  <p:stCondLst>
                                    <p:cond delay="500"/>
                                  </p:stCondLst>
                                  <p:childTnLst>
                                    <p:anim calcmode="discrete" valueType="str">
                                      <p:cBhvr>
                                        <p:cTn id="9" dur="1000" fill="hold"/>
                                        <p:tgtEl>
                                          <p:spTgt spid="626753"/>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7000"/>
                            </p:stCondLst>
                            <p:childTnLst>
                              <p:par>
                                <p:cTn id="11" presetID="35" presetClass="emph" presetSubtype="0" repeatCount="3000" fill="hold" nodeType="afterEffect">
                                  <p:stCondLst>
                                    <p:cond delay="500"/>
                                  </p:stCondLst>
                                  <p:childTnLst>
                                    <p:anim calcmode="discrete" valueType="str">
                                      <p:cBhvr>
                                        <p:cTn id="12" dur="1000" fill="hold"/>
                                        <p:tgtEl>
                                          <p:spTgt spid="62674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p:txBody>
          <a:bodyPr/>
          <a:lstStyle/>
          <a:p>
            <a:pPr algn="ctr"/>
            <a:r>
              <a:rPr lang="zh-CN" altLang="en-US" sz="3600" dirty="0"/>
              <a:t>内联网 </a:t>
            </a:r>
            <a:r>
              <a:rPr lang="en-US" altLang="zh-CN" sz="3600" dirty="0"/>
              <a:t>intranet </a:t>
            </a:r>
            <a:r>
              <a:rPr lang="zh-CN" altLang="en-US" sz="3600" dirty="0"/>
              <a:t>和外联网 </a:t>
            </a:r>
            <a:r>
              <a:rPr lang="en-US" altLang="zh-CN" sz="3600" dirty="0"/>
              <a:t>extranet</a:t>
            </a:r>
            <a:endParaRPr lang="zh-CN" altLang="en-US" sz="3600" dirty="0"/>
          </a:p>
        </p:txBody>
      </p:sp>
      <p:sp>
        <p:nvSpPr>
          <p:cNvPr id="627715" name="Rectangle 3"/>
          <p:cNvSpPr>
            <a:spLocks noGrp="1" noChangeArrowheads="1"/>
          </p:cNvSpPr>
          <p:nvPr>
            <p:ph idx="1"/>
          </p:nvPr>
        </p:nvSpPr>
        <p:spPr/>
        <p:txBody>
          <a:bodyPr/>
          <a:lstStyle/>
          <a:p>
            <a:r>
              <a:rPr lang="zh-CN" altLang="en-US" sz="2800" dirty="0"/>
              <a:t>它们都是基于 </a:t>
            </a:r>
            <a:r>
              <a:rPr lang="en-US" altLang="zh-CN" sz="2800" dirty="0"/>
              <a:t>TCP/IP </a:t>
            </a:r>
            <a:r>
              <a:rPr lang="zh-CN" altLang="en-US" sz="2800" dirty="0"/>
              <a:t>协议的。</a:t>
            </a:r>
            <a:endParaRPr lang="en-US" altLang="zh-CN" sz="2800" dirty="0"/>
          </a:p>
          <a:p>
            <a:r>
              <a:rPr lang="zh-CN" altLang="en-US" sz="2800" dirty="0"/>
              <a:t>由部门 </a:t>
            </a:r>
            <a:r>
              <a:rPr lang="en-US" altLang="zh-CN" sz="2800" dirty="0"/>
              <a:t>A </a:t>
            </a:r>
            <a:r>
              <a:rPr lang="zh-CN" altLang="en-US" sz="2800" dirty="0"/>
              <a:t>和 </a:t>
            </a:r>
            <a:r>
              <a:rPr lang="en-US" altLang="zh-CN" sz="2800" dirty="0"/>
              <a:t>B </a:t>
            </a:r>
            <a:r>
              <a:rPr lang="zh-CN" altLang="en-US" sz="2800" dirty="0"/>
              <a:t>的内部网络所构成的虚拟专用网 </a:t>
            </a:r>
            <a:r>
              <a:rPr lang="en-US" altLang="zh-CN" sz="2800" dirty="0"/>
              <a:t>VPN </a:t>
            </a:r>
            <a:r>
              <a:rPr lang="zh-CN" altLang="en-US" sz="2800" dirty="0"/>
              <a:t>又称为</a:t>
            </a:r>
            <a:r>
              <a:rPr lang="zh-CN" altLang="en-US" sz="2800" dirty="0">
                <a:solidFill>
                  <a:srgbClr val="FF0000"/>
                </a:solidFill>
              </a:rPr>
              <a:t>内联网 </a:t>
            </a:r>
            <a:r>
              <a:rPr lang="en-US" altLang="zh-CN" sz="2800" dirty="0"/>
              <a:t>(intranet)</a:t>
            </a:r>
            <a:r>
              <a:rPr lang="zh-CN" altLang="en-US" sz="2800" dirty="0"/>
              <a:t>，表示部门 </a:t>
            </a:r>
            <a:r>
              <a:rPr lang="en-US" altLang="zh-CN" sz="2800" dirty="0"/>
              <a:t>A </a:t>
            </a:r>
            <a:r>
              <a:rPr lang="zh-CN" altLang="en-US" sz="2800" dirty="0"/>
              <a:t>和 </a:t>
            </a:r>
            <a:r>
              <a:rPr lang="en-US" altLang="zh-CN" sz="2800" dirty="0"/>
              <a:t>B </a:t>
            </a:r>
            <a:r>
              <a:rPr lang="zh-CN" altLang="en-US" sz="2800" dirty="0"/>
              <a:t>都是在</a:t>
            </a:r>
            <a:r>
              <a:rPr lang="zh-CN" altLang="en-US" sz="2800" dirty="0">
                <a:solidFill>
                  <a:srgbClr val="FF0000"/>
                </a:solidFill>
              </a:rPr>
              <a:t>同一个机构的内部。</a:t>
            </a:r>
          </a:p>
          <a:p>
            <a:r>
              <a:rPr lang="zh-CN" altLang="en-US" sz="2800" dirty="0"/>
              <a:t>一个机构和某些</a:t>
            </a:r>
            <a:r>
              <a:rPr lang="zh-CN" altLang="en-US" sz="2800" dirty="0">
                <a:solidFill>
                  <a:srgbClr val="0000FF"/>
                </a:solidFill>
              </a:rPr>
              <a:t>外部机构</a:t>
            </a:r>
            <a:r>
              <a:rPr lang="zh-CN" altLang="en-US" sz="2800" dirty="0"/>
              <a:t>共同建立的虚拟专用网 </a:t>
            </a:r>
            <a:r>
              <a:rPr lang="en-US" altLang="zh-CN" sz="2800" dirty="0"/>
              <a:t>VPN </a:t>
            </a:r>
            <a:r>
              <a:rPr lang="zh-CN" altLang="en-US" sz="2800" dirty="0"/>
              <a:t>又称为</a:t>
            </a:r>
            <a:r>
              <a:rPr lang="zh-CN" altLang="en-US" sz="2800" dirty="0">
                <a:solidFill>
                  <a:srgbClr val="FF0000"/>
                </a:solidFill>
              </a:rPr>
              <a:t>外联网 </a:t>
            </a:r>
            <a:r>
              <a:rPr lang="en-US" altLang="zh-CN" sz="2800" dirty="0"/>
              <a:t>(extranet)</a:t>
            </a:r>
            <a:r>
              <a:rPr lang="zh-CN" altLang="en-US" sz="2800" dirty="0"/>
              <a:t>。</a:t>
            </a:r>
            <a:r>
              <a:rPr lang="zh-CN" altLang="en-US" dirty="0"/>
              <a:t> </a:t>
            </a:r>
            <a:r>
              <a:rPr lang="zh-CN" altLang="en-US" sz="2800" dirty="0"/>
              <a:t> </a:t>
            </a:r>
          </a:p>
        </p:txBody>
      </p:sp>
      <p:grpSp>
        <p:nvGrpSpPr>
          <p:cNvPr id="72" name="Group 84"/>
          <p:cNvGrpSpPr>
            <a:grpSpLocks/>
          </p:cNvGrpSpPr>
          <p:nvPr/>
        </p:nvGrpSpPr>
        <p:grpSpPr bwMode="auto">
          <a:xfrm>
            <a:off x="351358" y="4323928"/>
            <a:ext cx="9426178" cy="2057400"/>
            <a:chOff x="87" y="2872"/>
            <a:chExt cx="5481" cy="1296"/>
          </a:xfrm>
        </p:grpSpPr>
        <p:sp>
          <p:nvSpPr>
            <p:cNvPr id="73" name="AutoShape 85"/>
            <p:cNvSpPr>
              <a:spLocks noChangeArrowheads="1"/>
            </p:cNvSpPr>
            <p:nvPr/>
          </p:nvSpPr>
          <p:spPr bwMode="auto">
            <a:xfrm>
              <a:off x="96" y="2872"/>
              <a:ext cx="5472" cy="1296"/>
            </a:xfrm>
            <a:prstGeom prst="roundRect">
              <a:avLst>
                <a:gd name="adj" fmla="val 16667"/>
              </a:avLst>
            </a:prstGeom>
            <a:solidFill>
              <a:srgbClr val="FF99FF"/>
            </a:solidFill>
            <a:ln w="9525"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4" name="Line 86"/>
            <p:cNvSpPr>
              <a:spLocks noChangeShapeType="1"/>
            </p:cNvSpPr>
            <p:nvPr/>
          </p:nvSpPr>
          <p:spPr bwMode="auto">
            <a:xfrm>
              <a:off x="1764" y="3400"/>
              <a:ext cx="2076" cy="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5" name="Line 87"/>
            <p:cNvSpPr>
              <a:spLocks noChangeShapeType="1"/>
            </p:cNvSpPr>
            <p:nvPr/>
          </p:nvSpPr>
          <p:spPr bwMode="auto">
            <a:xfrm flipV="1">
              <a:off x="816" y="3832"/>
              <a:ext cx="24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 name="Line 88"/>
            <p:cNvSpPr>
              <a:spLocks noChangeShapeType="1"/>
            </p:cNvSpPr>
            <p:nvPr/>
          </p:nvSpPr>
          <p:spPr bwMode="auto">
            <a:xfrm>
              <a:off x="624" y="3160"/>
              <a:ext cx="24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7" name="Line 89"/>
            <p:cNvSpPr>
              <a:spLocks noChangeShapeType="1"/>
            </p:cNvSpPr>
            <p:nvPr/>
          </p:nvSpPr>
          <p:spPr bwMode="auto">
            <a:xfrm flipV="1">
              <a:off x="432" y="3551"/>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78" name="Group 90"/>
            <p:cNvGrpSpPr>
              <a:grpSpLocks/>
            </p:cNvGrpSpPr>
            <p:nvPr/>
          </p:nvGrpSpPr>
          <p:grpSpPr bwMode="auto">
            <a:xfrm>
              <a:off x="657" y="3091"/>
              <a:ext cx="952" cy="772"/>
              <a:chOff x="385" y="2795"/>
              <a:chExt cx="1769" cy="816"/>
            </a:xfrm>
          </p:grpSpPr>
          <p:sp>
            <p:nvSpPr>
              <p:cNvPr id="121" name="Oval 9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22" name="Oval 9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23" name="Oval 9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24" name="Oval 9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25" name="Oval 9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26" name="Oval 9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27" name="Oval 9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28" name="Oval 9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29" name="Oval 9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0" name="Oval 10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1" name="Oval 10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2" name="Oval 10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3" name="Oval 10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4" name="Oval 10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5" name="Oval 10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6" name="Oval 10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7" name="Freeform 10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79" name="Line 108"/>
            <p:cNvSpPr>
              <a:spLocks noChangeShapeType="1"/>
            </p:cNvSpPr>
            <p:nvPr/>
          </p:nvSpPr>
          <p:spPr bwMode="auto">
            <a:xfrm flipH="1">
              <a:off x="4800" y="3112"/>
              <a:ext cx="24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0" name="Line 109"/>
            <p:cNvSpPr>
              <a:spLocks noChangeShapeType="1"/>
            </p:cNvSpPr>
            <p:nvPr/>
          </p:nvSpPr>
          <p:spPr bwMode="auto">
            <a:xfrm flipH="1" flipV="1">
              <a:off x="4656" y="3736"/>
              <a:ext cx="336"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1" name="Line 110"/>
            <p:cNvSpPr>
              <a:spLocks noChangeShapeType="1"/>
            </p:cNvSpPr>
            <p:nvPr/>
          </p:nvSpPr>
          <p:spPr bwMode="auto">
            <a:xfrm flipH="1" flipV="1">
              <a:off x="4800" y="3496"/>
              <a:ext cx="3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82" name="Group 111"/>
            <p:cNvGrpSpPr>
              <a:grpSpLocks/>
            </p:cNvGrpSpPr>
            <p:nvPr/>
          </p:nvGrpSpPr>
          <p:grpSpPr bwMode="auto">
            <a:xfrm>
              <a:off x="3969" y="3046"/>
              <a:ext cx="952" cy="772"/>
              <a:chOff x="385" y="2795"/>
              <a:chExt cx="1769" cy="816"/>
            </a:xfrm>
          </p:grpSpPr>
          <p:sp>
            <p:nvSpPr>
              <p:cNvPr id="104" name="Oval 112"/>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5" name="Oval 113"/>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6" name="Oval 114"/>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7" name="Oval 115"/>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8" name="Oval 116"/>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09" name="Oval 117"/>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0" name="Oval 118"/>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1" name="Oval 119"/>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2" name="Oval 120"/>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3" name="Oval 121"/>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4" name="Oval 122"/>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5" name="Oval 123"/>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6" name="Oval 124"/>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7" name="Oval 125"/>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 name="Oval 126"/>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 name="Oval 127"/>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20" name="Freeform 128"/>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pic>
          <p:nvPicPr>
            <p:cNvPr id="83" name="Picture 1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8" y="3321"/>
              <a:ext cx="328"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4" name="Picture 1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9" y="3322"/>
              <a:ext cx="328"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5" name="Picture 1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 y="3407"/>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 name="Text Box 132"/>
            <p:cNvSpPr txBox="1">
              <a:spLocks noChangeArrowheads="1"/>
            </p:cNvSpPr>
            <p:nvPr/>
          </p:nvSpPr>
          <p:spPr bwMode="auto">
            <a:xfrm>
              <a:off x="864" y="3247"/>
              <a:ext cx="551"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部门 </a:t>
              </a:r>
              <a:r>
                <a:rPr kumimoji="1" lang="en-US" altLang="zh-CN" sz="2000" b="1" dirty="0">
                  <a:solidFill>
                    <a:srgbClr val="000099"/>
                  </a:solidFill>
                  <a:latin typeface="+mn-lt"/>
                  <a:ea typeface="黑体" pitchFamily="2" charset="-122"/>
                </a:rPr>
                <a:t>A</a:t>
              </a:r>
            </a:p>
            <a:p>
              <a:r>
                <a:rPr kumimoji="1" lang="zh-CN" altLang="en-US" sz="2000" b="1" dirty="0">
                  <a:solidFill>
                    <a:srgbClr val="000099"/>
                  </a:solidFill>
                  <a:latin typeface="+mn-lt"/>
                  <a:ea typeface="黑体" pitchFamily="2" charset="-122"/>
                </a:rPr>
                <a:t>网络</a:t>
              </a:r>
              <a:endParaRPr kumimoji="1" lang="en-US" altLang="zh-CN" sz="2000" b="1" dirty="0">
                <a:solidFill>
                  <a:srgbClr val="000099"/>
                </a:solidFill>
                <a:latin typeface="+mn-lt"/>
                <a:ea typeface="黑体" pitchFamily="2" charset="-122"/>
              </a:endParaRPr>
            </a:p>
          </p:txBody>
        </p:sp>
        <p:pic>
          <p:nvPicPr>
            <p:cNvPr id="87" name="Picture 1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8" y="3352"/>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 name="Text Box 134"/>
            <p:cNvSpPr txBox="1">
              <a:spLocks noChangeArrowheads="1"/>
            </p:cNvSpPr>
            <p:nvPr/>
          </p:nvSpPr>
          <p:spPr bwMode="auto">
            <a:xfrm>
              <a:off x="4174" y="3201"/>
              <a:ext cx="55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部门 </a:t>
              </a:r>
              <a:r>
                <a:rPr kumimoji="1" lang="en-US" altLang="zh-CN" sz="2000" b="1" dirty="0">
                  <a:solidFill>
                    <a:srgbClr val="000099"/>
                  </a:solidFill>
                  <a:latin typeface="+mn-lt"/>
                  <a:ea typeface="黑体" pitchFamily="2" charset="-122"/>
                </a:rPr>
                <a:t>B</a:t>
              </a:r>
            </a:p>
            <a:p>
              <a:r>
                <a:rPr kumimoji="1" lang="zh-CN" altLang="en-US" sz="2000" b="1" dirty="0">
                  <a:solidFill>
                    <a:srgbClr val="000099"/>
                  </a:solidFill>
                  <a:latin typeface="+mn-lt"/>
                  <a:ea typeface="黑体" pitchFamily="2" charset="-122"/>
                </a:rPr>
                <a:t>网络</a:t>
              </a:r>
              <a:endParaRPr kumimoji="1" lang="en-US" altLang="zh-CN" sz="2000" b="1" dirty="0">
                <a:solidFill>
                  <a:srgbClr val="000099"/>
                </a:solidFill>
                <a:latin typeface="+mn-lt"/>
                <a:ea typeface="黑体" pitchFamily="2" charset="-122"/>
              </a:endParaRPr>
            </a:p>
          </p:txBody>
        </p:sp>
        <p:sp>
          <p:nvSpPr>
            <p:cNvPr id="89" name="Text Box 135"/>
            <p:cNvSpPr txBox="1">
              <a:spLocks noChangeArrowheads="1"/>
            </p:cNvSpPr>
            <p:nvPr/>
          </p:nvSpPr>
          <p:spPr bwMode="auto">
            <a:xfrm>
              <a:off x="309" y="3176"/>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X</a:t>
              </a:r>
            </a:p>
          </p:txBody>
        </p:sp>
        <p:sp>
          <p:nvSpPr>
            <p:cNvPr id="90" name="Text Box 136"/>
            <p:cNvSpPr txBox="1">
              <a:spLocks noChangeArrowheads="1"/>
            </p:cNvSpPr>
            <p:nvPr/>
          </p:nvSpPr>
          <p:spPr bwMode="auto">
            <a:xfrm>
              <a:off x="5072" y="3128"/>
              <a:ext cx="2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Y</a:t>
              </a:r>
            </a:p>
          </p:txBody>
        </p:sp>
        <p:sp>
          <p:nvSpPr>
            <p:cNvPr id="91" name="Text Box 137"/>
            <p:cNvSpPr txBox="1">
              <a:spLocks noChangeArrowheads="1"/>
            </p:cNvSpPr>
            <p:nvPr/>
          </p:nvSpPr>
          <p:spPr bwMode="auto">
            <a:xfrm>
              <a:off x="1523" y="3132"/>
              <a:ext cx="2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黑体" pitchFamily="2" charset="-122"/>
                </a:rPr>
                <a:t>R</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92" name="Text Box 138"/>
            <p:cNvSpPr txBox="1">
              <a:spLocks noChangeArrowheads="1"/>
            </p:cNvSpPr>
            <p:nvPr/>
          </p:nvSpPr>
          <p:spPr bwMode="auto">
            <a:xfrm>
              <a:off x="3815" y="3084"/>
              <a:ext cx="2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黑体" pitchFamily="2" charset="-122"/>
                </a:rPr>
                <a:t>R</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93" name="Text Box 139"/>
            <p:cNvSpPr txBox="1">
              <a:spLocks noChangeArrowheads="1"/>
            </p:cNvSpPr>
            <p:nvPr/>
          </p:nvSpPr>
          <p:spPr bwMode="auto">
            <a:xfrm>
              <a:off x="1410" y="2888"/>
              <a:ext cx="7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2000" b="1">
                  <a:solidFill>
                    <a:srgbClr val="000099"/>
                  </a:solidFill>
                  <a:latin typeface="+mn-lt"/>
                  <a:ea typeface="黑体" pitchFamily="2" charset="-122"/>
                </a:rPr>
                <a:t>125.1.2.3</a:t>
              </a:r>
            </a:p>
          </p:txBody>
        </p:sp>
        <p:sp>
          <p:nvSpPr>
            <p:cNvPr id="94" name="Line 140"/>
            <p:cNvSpPr>
              <a:spLocks noChangeShapeType="1"/>
            </p:cNvSpPr>
            <p:nvPr/>
          </p:nvSpPr>
          <p:spPr bwMode="auto">
            <a:xfrm>
              <a:off x="1812" y="3112"/>
              <a:ext cx="48" cy="28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5" name="Text Box 141"/>
            <p:cNvSpPr txBox="1">
              <a:spLocks noChangeArrowheads="1"/>
            </p:cNvSpPr>
            <p:nvPr/>
          </p:nvSpPr>
          <p:spPr bwMode="auto">
            <a:xfrm>
              <a:off x="3186" y="2892"/>
              <a:ext cx="7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2000" b="1">
                  <a:solidFill>
                    <a:srgbClr val="000099"/>
                  </a:solidFill>
                  <a:latin typeface="+mn-lt"/>
                  <a:ea typeface="黑体" pitchFamily="2" charset="-122"/>
                </a:rPr>
                <a:t>194.4.5.6</a:t>
              </a:r>
            </a:p>
          </p:txBody>
        </p:sp>
        <p:sp>
          <p:nvSpPr>
            <p:cNvPr id="96" name="Line 142"/>
            <p:cNvSpPr>
              <a:spLocks noChangeShapeType="1"/>
            </p:cNvSpPr>
            <p:nvPr/>
          </p:nvSpPr>
          <p:spPr bwMode="auto">
            <a:xfrm>
              <a:off x="3588" y="3112"/>
              <a:ext cx="48" cy="28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7" name="Text Box 143"/>
            <p:cNvSpPr txBox="1">
              <a:spLocks noChangeArrowheads="1"/>
            </p:cNvSpPr>
            <p:nvPr/>
          </p:nvSpPr>
          <p:spPr bwMode="auto">
            <a:xfrm>
              <a:off x="87" y="3615"/>
              <a:ext cx="64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2000" b="1">
                  <a:solidFill>
                    <a:srgbClr val="000099"/>
                  </a:solidFill>
                  <a:latin typeface="+mn-lt"/>
                  <a:ea typeface="黑体" pitchFamily="2" charset="-122"/>
                </a:rPr>
                <a:t>10.1.0.1</a:t>
              </a:r>
            </a:p>
          </p:txBody>
        </p:sp>
        <p:sp>
          <p:nvSpPr>
            <p:cNvPr id="98" name="Text Box 144"/>
            <p:cNvSpPr txBox="1">
              <a:spLocks noChangeArrowheads="1"/>
            </p:cNvSpPr>
            <p:nvPr/>
          </p:nvSpPr>
          <p:spPr bwMode="auto">
            <a:xfrm>
              <a:off x="4887" y="3512"/>
              <a:ext cx="64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2000" b="1">
                  <a:solidFill>
                    <a:srgbClr val="000099"/>
                  </a:solidFill>
                  <a:latin typeface="+mn-lt"/>
                  <a:ea typeface="黑体" pitchFamily="2" charset="-122"/>
                </a:rPr>
                <a:t>10.2.0.3</a:t>
              </a:r>
            </a:p>
          </p:txBody>
        </p:sp>
        <p:pic>
          <p:nvPicPr>
            <p:cNvPr id="99" name="Picture 1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2968"/>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14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 y="3880"/>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1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2" y="2920"/>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1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4" y="3784"/>
              <a:ext cx="2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Text Box 149"/>
            <p:cNvSpPr txBox="1">
              <a:spLocks noChangeArrowheads="1"/>
            </p:cNvSpPr>
            <p:nvPr/>
          </p:nvSpPr>
          <p:spPr bwMode="auto">
            <a:xfrm>
              <a:off x="1757" y="3848"/>
              <a:ext cx="21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400" b="1" dirty="0">
                  <a:solidFill>
                    <a:srgbClr val="000099"/>
                  </a:solidFill>
                  <a:latin typeface="+mn-lt"/>
                  <a:ea typeface="黑体" pitchFamily="2" charset="-122"/>
                </a:rPr>
                <a:t>内联网 </a:t>
              </a:r>
              <a:r>
                <a:rPr kumimoji="1" lang="en-US" altLang="zh-CN" sz="2400" b="1" dirty="0">
                  <a:solidFill>
                    <a:srgbClr val="000099"/>
                  </a:solidFill>
                  <a:latin typeface="+mn-lt"/>
                  <a:ea typeface="黑体" pitchFamily="2" charset="-122"/>
                </a:rPr>
                <a:t>(</a:t>
              </a:r>
              <a:r>
                <a:rPr kumimoji="1" lang="zh-CN" altLang="en-US" sz="2400" b="1" dirty="0">
                  <a:solidFill>
                    <a:srgbClr val="000099"/>
                  </a:solidFill>
                  <a:latin typeface="+mn-lt"/>
                  <a:ea typeface="黑体" pitchFamily="2" charset="-122"/>
                </a:rPr>
                <a:t>虚拟专用网 </a:t>
              </a:r>
              <a:r>
                <a:rPr kumimoji="1" lang="en-US" altLang="zh-CN" sz="2400" b="1" dirty="0">
                  <a:solidFill>
                    <a:srgbClr val="000099"/>
                  </a:solidFill>
                  <a:latin typeface="+mn-lt"/>
                  <a:ea typeface="黑体" pitchFamily="2" charset="-122"/>
                </a:rPr>
                <a:t>VPN)</a:t>
              </a:r>
            </a:p>
          </p:txBody>
        </p:sp>
      </p:grpSp>
    </p:spTree>
    <p:extLst>
      <p:ext uri="{BB962C8B-B14F-4D97-AF65-F5344CB8AC3E}">
        <p14:creationId xmlns:p14="http://schemas.microsoft.com/office/powerpoint/2010/main" val="6313342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ChangeArrowheads="1"/>
          </p:cNvSpPr>
          <p:nvPr>
            <p:ph type="title"/>
          </p:nvPr>
        </p:nvSpPr>
        <p:spPr/>
        <p:txBody>
          <a:bodyPr/>
          <a:lstStyle/>
          <a:p>
            <a:pPr algn="ctr"/>
            <a:r>
              <a:rPr lang="zh-CN" altLang="en-US" dirty="0"/>
              <a:t>远程接入 </a:t>
            </a:r>
            <a:r>
              <a:rPr lang="en-US" altLang="zh-CN" dirty="0"/>
              <a:t>VPN</a:t>
            </a:r>
          </a:p>
        </p:txBody>
      </p:sp>
      <p:sp>
        <p:nvSpPr>
          <p:cNvPr id="1028099" name="Rectangle 3"/>
          <p:cNvSpPr>
            <a:spLocks noGrp="1" noChangeArrowheads="1"/>
          </p:cNvSpPr>
          <p:nvPr>
            <p:ph idx="1"/>
          </p:nvPr>
        </p:nvSpPr>
        <p:spPr/>
        <p:txBody>
          <a:bodyPr/>
          <a:lstStyle/>
          <a:p>
            <a:r>
              <a:rPr lang="zh-CN" altLang="en-US" dirty="0">
                <a:solidFill>
                  <a:srgbClr val="FF0000"/>
                </a:solidFill>
              </a:rPr>
              <a:t>远程接入 </a:t>
            </a:r>
            <a:r>
              <a:rPr lang="en-US" altLang="zh-CN" dirty="0">
                <a:solidFill>
                  <a:srgbClr val="FF0000"/>
                </a:solidFill>
              </a:rPr>
              <a:t>VPN </a:t>
            </a:r>
            <a:r>
              <a:rPr lang="en-US" altLang="zh-CN" dirty="0"/>
              <a:t>(remote access VPN)</a:t>
            </a:r>
            <a:r>
              <a:rPr lang="zh-CN" altLang="en-US" dirty="0"/>
              <a:t>可以满足外部流动员工访问公司网络的需求。</a:t>
            </a:r>
          </a:p>
          <a:p>
            <a:r>
              <a:rPr lang="zh-CN" altLang="en-US" dirty="0"/>
              <a:t>在外地工作的员工拨号接入互联网，而驻留在员工 </a:t>
            </a:r>
            <a:r>
              <a:rPr lang="en-US" altLang="zh-CN" dirty="0"/>
              <a:t>PC </a:t>
            </a:r>
            <a:r>
              <a:rPr lang="zh-CN" altLang="en-US" dirty="0"/>
              <a:t>机中的 </a:t>
            </a:r>
            <a:r>
              <a:rPr lang="en-US" altLang="zh-CN" dirty="0"/>
              <a:t>VPN </a:t>
            </a:r>
            <a:r>
              <a:rPr lang="zh-CN" altLang="en-US" dirty="0"/>
              <a:t>软件可在员工的 </a:t>
            </a:r>
            <a:r>
              <a:rPr lang="en-US" altLang="zh-CN" dirty="0"/>
              <a:t>PC </a:t>
            </a:r>
            <a:r>
              <a:rPr lang="zh-CN" altLang="en-US" dirty="0"/>
              <a:t>机和公司的主机之间建立 </a:t>
            </a:r>
            <a:r>
              <a:rPr lang="en-US" altLang="zh-CN" dirty="0"/>
              <a:t>VPN </a:t>
            </a:r>
            <a:r>
              <a:rPr lang="zh-CN" altLang="en-US" dirty="0"/>
              <a:t>隧道，因而外地员工与公司通信的内容是保密的，员工们感到好像就是使用公司内部的本地网络。 </a:t>
            </a:r>
          </a:p>
        </p:txBody>
      </p:sp>
    </p:spTree>
    <p:extLst>
      <p:ext uri="{BB962C8B-B14F-4D97-AF65-F5344CB8AC3E}">
        <p14:creationId xmlns:p14="http://schemas.microsoft.com/office/powerpoint/2010/main" val="6583661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p:txBody>
          <a:bodyPr/>
          <a:lstStyle/>
          <a:p>
            <a:r>
              <a:rPr lang="en-US" altLang="zh-CN" dirty="0"/>
              <a:t>4.8.2   </a:t>
            </a:r>
            <a:r>
              <a:rPr lang="zh-CN" altLang="en-US" dirty="0"/>
              <a:t>网络地址转换 </a:t>
            </a:r>
            <a:r>
              <a:rPr lang="en-US" altLang="zh-CN" dirty="0"/>
              <a:t>NAT</a:t>
            </a:r>
            <a:endParaRPr lang="en-US" altLang="zh-CN" sz="3600" dirty="0"/>
          </a:p>
        </p:txBody>
      </p:sp>
      <p:sp>
        <p:nvSpPr>
          <p:cNvPr id="628739" name="Rectangle 3"/>
          <p:cNvSpPr>
            <a:spLocks noGrp="1" noChangeArrowheads="1"/>
          </p:cNvSpPr>
          <p:nvPr>
            <p:ph idx="1"/>
          </p:nvPr>
        </p:nvSpPr>
        <p:spPr/>
        <p:txBody>
          <a:bodyPr/>
          <a:lstStyle/>
          <a:p>
            <a:r>
              <a:rPr lang="zh-CN" altLang="en-US" dirty="0">
                <a:solidFill>
                  <a:srgbClr val="FF0000"/>
                </a:solidFill>
              </a:rPr>
              <a:t>问题：</a:t>
            </a:r>
            <a:r>
              <a:rPr lang="zh-CN" altLang="zh-CN" dirty="0"/>
              <a:t>在专用网</a:t>
            </a:r>
            <a:r>
              <a:rPr lang="zh-CN" altLang="en-US" dirty="0"/>
              <a:t>上使用</a:t>
            </a:r>
            <a:r>
              <a:rPr lang="zh-CN" altLang="zh-CN" dirty="0"/>
              <a:t>专用地址</a:t>
            </a:r>
            <a:r>
              <a:rPr lang="zh-CN" altLang="en-US" dirty="0"/>
              <a:t>的主机如何与</a:t>
            </a:r>
            <a:r>
              <a:rPr lang="zh-CN" altLang="zh-CN" dirty="0"/>
              <a:t>互联网上的主机通信（并不需要加密）</a:t>
            </a:r>
            <a:r>
              <a:rPr lang="zh-CN" altLang="en-US" dirty="0"/>
              <a:t>？</a:t>
            </a:r>
            <a:endParaRPr lang="en-US" altLang="zh-CN" dirty="0"/>
          </a:p>
          <a:p>
            <a:r>
              <a:rPr lang="zh-CN" altLang="en-US" dirty="0">
                <a:solidFill>
                  <a:srgbClr val="0000FF"/>
                </a:solidFill>
              </a:rPr>
              <a:t>解决：</a:t>
            </a:r>
            <a:endParaRPr lang="en-US" altLang="zh-CN" dirty="0">
              <a:solidFill>
                <a:srgbClr val="0000FF"/>
              </a:solidFill>
            </a:endParaRPr>
          </a:p>
          <a:p>
            <a:pPr lvl="1"/>
            <a:r>
              <a:rPr lang="en-US" altLang="zh-CN" dirty="0"/>
              <a:t>(1) </a:t>
            </a:r>
            <a:r>
              <a:rPr lang="zh-CN" altLang="zh-CN" dirty="0"/>
              <a:t>再申请一些全球</a:t>
            </a:r>
            <a:r>
              <a:rPr lang="en-US" altLang="zh-CN" dirty="0"/>
              <a:t> IP </a:t>
            </a:r>
            <a:r>
              <a:rPr lang="zh-CN" altLang="zh-CN" dirty="0"/>
              <a:t>地址。但这在很多情况下是不容易做到</a:t>
            </a:r>
            <a:r>
              <a:rPr lang="zh-CN" altLang="en-US" dirty="0"/>
              <a:t>的。</a:t>
            </a:r>
            <a:endParaRPr lang="en-US" altLang="zh-CN" dirty="0"/>
          </a:p>
          <a:p>
            <a:pPr lvl="1"/>
            <a:r>
              <a:rPr lang="en-US" altLang="zh-CN" dirty="0"/>
              <a:t>(2)</a:t>
            </a:r>
            <a:r>
              <a:rPr lang="zh-CN" altLang="zh-CN" dirty="0"/>
              <a:t>采用网络地址转换</a:t>
            </a:r>
            <a:r>
              <a:rPr lang="en-US" altLang="zh-CN" dirty="0"/>
              <a:t> NAT</a:t>
            </a:r>
            <a:r>
              <a:rPr lang="zh-CN" altLang="en-US" dirty="0"/>
              <a:t>。这是</a:t>
            </a:r>
            <a:r>
              <a:rPr lang="zh-CN" altLang="zh-CN" dirty="0"/>
              <a:t>目前使用得最多的方法</a:t>
            </a:r>
            <a:r>
              <a:rPr lang="zh-CN" altLang="en-US" dirty="0"/>
              <a:t>。</a:t>
            </a:r>
            <a:endParaRPr lang="zh-CN" altLang="zh-CN" dirty="0"/>
          </a:p>
          <a:p>
            <a:endParaRPr lang="en-US" altLang="zh-CN" dirty="0"/>
          </a:p>
        </p:txBody>
      </p:sp>
    </p:spTree>
    <p:extLst>
      <p:ext uri="{BB962C8B-B14F-4D97-AF65-F5344CB8AC3E}">
        <p14:creationId xmlns:p14="http://schemas.microsoft.com/office/powerpoint/2010/main" val="3067839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p:txBody>
          <a:bodyPr/>
          <a:lstStyle/>
          <a:p>
            <a:pPr algn="ctr"/>
            <a:r>
              <a:rPr lang="zh-CN" altLang="en-US" dirty="0"/>
              <a:t>网络地址转换 </a:t>
            </a:r>
            <a:r>
              <a:rPr lang="en-US" altLang="zh-CN" dirty="0"/>
              <a:t>NAT</a:t>
            </a:r>
            <a:endParaRPr lang="en-US" altLang="zh-CN" sz="3600" dirty="0"/>
          </a:p>
        </p:txBody>
      </p:sp>
      <p:sp>
        <p:nvSpPr>
          <p:cNvPr id="628739" name="Rectangle 3"/>
          <p:cNvSpPr>
            <a:spLocks noGrp="1" noChangeArrowheads="1"/>
          </p:cNvSpPr>
          <p:nvPr>
            <p:ph idx="1"/>
          </p:nvPr>
        </p:nvSpPr>
        <p:spPr/>
        <p:txBody>
          <a:bodyPr/>
          <a:lstStyle/>
          <a:p>
            <a:r>
              <a:rPr lang="zh-CN" altLang="en-US" dirty="0"/>
              <a:t>网络地址转换 </a:t>
            </a:r>
            <a:r>
              <a:rPr lang="en-US" altLang="zh-CN" dirty="0"/>
              <a:t>NAT (Network Address Translation)  </a:t>
            </a:r>
            <a:r>
              <a:rPr lang="zh-CN" altLang="en-US" dirty="0"/>
              <a:t>方法于</a:t>
            </a:r>
            <a:r>
              <a:rPr lang="en-US" altLang="zh-CN" dirty="0"/>
              <a:t>1994</a:t>
            </a:r>
            <a:r>
              <a:rPr lang="zh-CN" altLang="en-US" dirty="0"/>
              <a:t>年提出。</a:t>
            </a:r>
          </a:p>
          <a:p>
            <a:r>
              <a:rPr lang="zh-CN" altLang="en-US" dirty="0"/>
              <a:t>需要在专用网连接到互联网的路由器上安装 </a:t>
            </a:r>
            <a:r>
              <a:rPr lang="en-US" altLang="zh-CN" dirty="0"/>
              <a:t>NAT </a:t>
            </a:r>
            <a:r>
              <a:rPr lang="zh-CN" altLang="en-US" dirty="0"/>
              <a:t>软件。装有 </a:t>
            </a:r>
            <a:r>
              <a:rPr lang="en-US" altLang="zh-CN" dirty="0"/>
              <a:t>NAT </a:t>
            </a:r>
            <a:r>
              <a:rPr lang="zh-CN" altLang="en-US" dirty="0"/>
              <a:t>软件的路由器叫作 </a:t>
            </a:r>
            <a:r>
              <a:rPr lang="en-US" altLang="zh-CN" dirty="0">
                <a:solidFill>
                  <a:srgbClr val="FF0000"/>
                </a:solidFill>
              </a:rPr>
              <a:t>NAT</a:t>
            </a:r>
            <a:r>
              <a:rPr lang="zh-CN" altLang="en-US" dirty="0">
                <a:solidFill>
                  <a:srgbClr val="FF0000"/>
                </a:solidFill>
              </a:rPr>
              <a:t>路由器，</a:t>
            </a:r>
            <a:r>
              <a:rPr lang="zh-CN" altLang="en-US" dirty="0">
                <a:solidFill>
                  <a:srgbClr val="0000FF"/>
                </a:solidFill>
              </a:rPr>
              <a:t>它至少有一个有效的外部全球</a:t>
            </a:r>
            <a:r>
              <a:rPr lang="en-US" altLang="zh-CN" dirty="0">
                <a:solidFill>
                  <a:srgbClr val="0000FF"/>
                </a:solidFill>
              </a:rPr>
              <a:t>IP</a:t>
            </a:r>
            <a:r>
              <a:rPr lang="zh-CN" altLang="en-US" dirty="0">
                <a:solidFill>
                  <a:srgbClr val="0000FF"/>
                </a:solidFill>
              </a:rPr>
              <a:t>地址。</a:t>
            </a:r>
          </a:p>
          <a:p>
            <a:r>
              <a:rPr lang="zh-CN" altLang="en-US" dirty="0"/>
              <a:t>所有使用本地地址的主机在和外界通信时，都要在 </a:t>
            </a:r>
            <a:r>
              <a:rPr lang="en-US" altLang="zh-CN" dirty="0"/>
              <a:t>NAT </a:t>
            </a:r>
            <a:r>
              <a:rPr lang="zh-CN" altLang="en-US" dirty="0"/>
              <a:t>路由器</a:t>
            </a:r>
            <a:r>
              <a:rPr lang="zh-CN" altLang="en-US" dirty="0">
                <a:solidFill>
                  <a:srgbClr val="FF0000"/>
                </a:solidFill>
              </a:rPr>
              <a:t>上将其本地地址转换成</a:t>
            </a:r>
            <a:r>
              <a:rPr lang="zh-CN" altLang="zh-CN" dirty="0">
                <a:solidFill>
                  <a:srgbClr val="FF0000"/>
                </a:solidFill>
              </a:rPr>
              <a:t>全球</a:t>
            </a:r>
            <a:r>
              <a:rPr lang="en-US" altLang="zh-CN" dirty="0">
                <a:solidFill>
                  <a:srgbClr val="FF0000"/>
                </a:solidFill>
              </a:rPr>
              <a:t> IP </a:t>
            </a:r>
            <a:r>
              <a:rPr lang="zh-CN" altLang="zh-CN" dirty="0">
                <a:solidFill>
                  <a:srgbClr val="FF0000"/>
                </a:solidFill>
              </a:rPr>
              <a:t>地址</a:t>
            </a:r>
            <a:r>
              <a:rPr lang="zh-CN" altLang="en-US" dirty="0">
                <a:solidFill>
                  <a:srgbClr val="FF0000"/>
                </a:solidFill>
              </a:rPr>
              <a:t>，</a:t>
            </a:r>
            <a:r>
              <a:rPr lang="zh-CN" altLang="en-US" dirty="0"/>
              <a:t>才能和互联网连接。</a:t>
            </a:r>
            <a:r>
              <a:rPr lang="zh-CN" altLang="en-US" sz="3600" dirty="0"/>
              <a:t> </a:t>
            </a:r>
            <a:r>
              <a:rPr lang="zh-CN" altLang="en-US" dirty="0"/>
              <a:t> </a:t>
            </a:r>
          </a:p>
        </p:txBody>
      </p:sp>
    </p:spTree>
    <p:extLst>
      <p:ext uri="{BB962C8B-B14F-4D97-AF65-F5344CB8AC3E}">
        <p14:creationId xmlns:p14="http://schemas.microsoft.com/office/powerpoint/2010/main" val="199038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87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87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pPr algn="ctr"/>
            <a:r>
              <a:rPr lang="zh-CN" altLang="en-US"/>
              <a:t>网络地址转换的过程</a:t>
            </a:r>
            <a:endParaRPr lang="zh-CN" altLang="en-US" sz="3600"/>
          </a:p>
        </p:txBody>
      </p:sp>
      <p:sp>
        <p:nvSpPr>
          <p:cNvPr id="6" name="Line 74"/>
          <p:cNvSpPr>
            <a:spLocks noChangeShapeType="1"/>
          </p:cNvSpPr>
          <p:nvPr/>
        </p:nvSpPr>
        <p:spPr bwMode="auto">
          <a:xfrm>
            <a:off x="8827252" y="3582234"/>
            <a:ext cx="638905" cy="1729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7" name="Line 73"/>
          <p:cNvSpPr>
            <a:spLocks noChangeShapeType="1"/>
          </p:cNvSpPr>
          <p:nvPr/>
        </p:nvSpPr>
        <p:spPr bwMode="auto">
          <a:xfrm>
            <a:off x="8429477" y="4184546"/>
            <a:ext cx="637145" cy="4313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8" name="Line 72"/>
          <p:cNvSpPr>
            <a:spLocks noChangeShapeType="1"/>
          </p:cNvSpPr>
          <p:nvPr/>
        </p:nvSpPr>
        <p:spPr bwMode="auto">
          <a:xfrm flipV="1">
            <a:off x="8508680" y="2807018"/>
            <a:ext cx="557941" cy="3439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grpSp>
        <p:nvGrpSpPr>
          <p:cNvPr id="9" name="Group 61"/>
          <p:cNvGrpSpPr>
            <a:grpSpLocks/>
          </p:cNvGrpSpPr>
          <p:nvPr/>
        </p:nvGrpSpPr>
        <p:grpSpPr bwMode="auto">
          <a:xfrm flipH="1">
            <a:off x="1721858" y="3755137"/>
            <a:ext cx="1038440" cy="258405"/>
            <a:chOff x="521" y="2478"/>
            <a:chExt cx="1044" cy="136"/>
          </a:xfrm>
        </p:grpSpPr>
        <p:sp>
          <p:nvSpPr>
            <p:cNvPr id="10" name="AutoShape 62"/>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11" name="Rectangle 63"/>
            <p:cNvSpPr>
              <a:spLocks noChangeArrowheads="1"/>
            </p:cNvSpPr>
            <p:nvPr/>
          </p:nvSpPr>
          <p:spPr bwMode="auto">
            <a:xfrm>
              <a:off x="521" y="2478"/>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12" name="Rectangle 64"/>
            <p:cNvSpPr>
              <a:spLocks noChangeArrowheads="1"/>
            </p:cNvSpPr>
            <p:nvPr/>
          </p:nvSpPr>
          <p:spPr bwMode="auto">
            <a:xfrm>
              <a:off x="1156" y="2478"/>
              <a:ext cx="227" cy="136"/>
            </a:xfrm>
            <a:prstGeom prst="rect">
              <a:avLst/>
            </a:prstGeom>
            <a:solidFill>
              <a:srgbClr val="66FF66"/>
            </a:solidFill>
            <a:ln w="9525">
              <a:solidFill>
                <a:schemeClr val="tx1"/>
              </a:solidFill>
              <a:miter lim="800000"/>
              <a:headEnd/>
              <a:tailEnd/>
            </a:ln>
          </p:spPr>
          <p:txBody>
            <a:bodyPr wrap="none" anchor="ctr"/>
            <a:lstStyle/>
            <a:p>
              <a:endParaRPr lang="zh-CN" altLang="en-US" sz="2000" b="1">
                <a:solidFill>
                  <a:srgbClr val="000099"/>
                </a:solidFill>
                <a:latin typeface="+mn-ea"/>
              </a:endParaRPr>
            </a:p>
          </p:txBody>
        </p:sp>
      </p:grpSp>
      <p:sp>
        <p:nvSpPr>
          <p:cNvPr id="13" name="Rectangle 43"/>
          <p:cNvSpPr>
            <a:spLocks noChangeArrowheads="1"/>
          </p:cNvSpPr>
          <p:nvPr/>
        </p:nvSpPr>
        <p:spPr bwMode="auto">
          <a:xfrm>
            <a:off x="875265" y="2117304"/>
            <a:ext cx="2684104" cy="2154644"/>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14" name="Line 37"/>
          <p:cNvSpPr>
            <a:spLocks noChangeShapeType="1"/>
          </p:cNvSpPr>
          <p:nvPr/>
        </p:nvSpPr>
        <p:spPr bwMode="auto">
          <a:xfrm>
            <a:off x="1003750" y="3667736"/>
            <a:ext cx="303435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15" name="Line 34"/>
          <p:cNvSpPr>
            <a:spLocks noChangeShapeType="1"/>
          </p:cNvSpPr>
          <p:nvPr/>
        </p:nvSpPr>
        <p:spPr bwMode="auto">
          <a:xfrm>
            <a:off x="4117310" y="3667736"/>
            <a:ext cx="21560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graphicFrame>
        <p:nvGraphicFramePr>
          <p:cNvPr id="16" name="Object 4"/>
          <p:cNvGraphicFramePr>
            <a:graphicFrameLocks noChangeAspect="1"/>
          </p:cNvGraphicFramePr>
          <p:nvPr>
            <p:extLst>
              <p:ext uri="{D42A27DB-BD31-4B8C-83A1-F6EECF244321}">
                <p14:modId xmlns:p14="http://schemas.microsoft.com/office/powerpoint/2010/main" val="3660214178"/>
              </p:ext>
            </p:extLst>
          </p:nvPr>
        </p:nvGraphicFramePr>
        <p:xfrm>
          <a:off x="6113227" y="2548613"/>
          <a:ext cx="3041397" cy="2038741"/>
        </p:xfrm>
        <a:graphic>
          <a:graphicData uri="http://schemas.openxmlformats.org/presentationml/2006/ole">
            <mc:AlternateContent xmlns:mc="http://schemas.openxmlformats.org/markup-compatibility/2006">
              <mc:Choice xmlns:v="urn:schemas-microsoft-com:vml" Requires="v">
                <p:oleObj spid="_x0000_s8210" name="VISIO" r:id="rId4" imgW="1687068" imgH="964692" progId="">
                  <p:embed/>
                </p:oleObj>
              </mc:Choice>
              <mc:Fallback>
                <p:oleObj name="VISIO" r:id="rId4" imgW="1687068" imgH="96469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227" y="2548613"/>
                        <a:ext cx="3041397" cy="2038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77941" y="3540434"/>
            <a:ext cx="577302" cy="30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8" name="Text Box 7"/>
          <p:cNvSpPr txBox="1">
            <a:spLocks noChangeArrowheads="1"/>
          </p:cNvSpPr>
          <p:nvPr/>
        </p:nvSpPr>
        <p:spPr bwMode="auto">
          <a:xfrm>
            <a:off x="3634043" y="2892520"/>
            <a:ext cx="9589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en-US" altLang="zh-CN" sz="2000" b="1" dirty="0">
                <a:solidFill>
                  <a:srgbClr val="FF0000"/>
                </a:solidFill>
                <a:latin typeface="+mn-ea"/>
                <a:ea typeface="+mn-ea"/>
              </a:rPr>
              <a:t>NAT</a:t>
            </a:r>
          </a:p>
          <a:p>
            <a:pPr algn="ctr" eaLnBrk="1" hangingPunct="1">
              <a:lnSpc>
                <a:spcPct val="90000"/>
              </a:lnSpc>
            </a:pPr>
            <a:r>
              <a:rPr kumimoji="1" lang="zh-CN" altLang="en-US" sz="2000" b="1" dirty="0">
                <a:solidFill>
                  <a:srgbClr val="FF0000"/>
                </a:solidFill>
                <a:latin typeface="+mn-ea"/>
                <a:ea typeface="+mn-ea"/>
              </a:rPr>
              <a:t>路由器</a:t>
            </a:r>
          </a:p>
        </p:txBody>
      </p:sp>
      <p:pic>
        <p:nvPicPr>
          <p:cNvPr id="19" name="Picture 3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15255" y="2548613"/>
            <a:ext cx="373134" cy="40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48049" y="4271948"/>
            <a:ext cx="373134" cy="40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14791" y="3496732"/>
            <a:ext cx="373134" cy="40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35"/>
          <p:cNvSpPr txBox="1">
            <a:spLocks noChangeArrowheads="1"/>
          </p:cNvSpPr>
          <p:nvPr/>
        </p:nvSpPr>
        <p:spPr bwMode="auto">
          <a:xfrm>
            <a:off x="1064568" y="1676282"/>
            <a:ext cx="23823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sz="2000" b="1" dirty="0">
                <a:solidFill>
                  <a:srgbClr val="0000FF"/>
                </a:solidFill>
                <a:latin typeface="+mn-ea"/>
                <a:ea typeface="+mn-ea"/>
              </a:rPr>
              <a:t>专用网 </a:t>
            </a:r>
            <a:r>
              <a:rPr kumimoji="1" lang="en-US" altLang="zh-CN" sz="2000" b="1" dirty="0">
                <a:solidFill>
                  <a:srgbClr val="0000FF"/>
                </a:solidFill>
                <a:latin typeface="+mn-ea"/>
                <a:ea typeface="+mn-ea"/>
              </a:rPr>
              <a:t>192.168.0.0</a:t>
            </a:r>
          </a:p>
        </p:txBody>
      </p:sp>
      <p:sp>
        <p:nvSpPr>
          <p:cNvPr id="23" name="Text Box 36"/>
          <p:cNvSpPr txBox="1">
            <a:spLocks noChangeArrowheads="1"/>
          </p:cNvSpPr>
          <p:nvPr/>
        </p:nvSpPr>
        <p:spPr bwMode="auto">
          <a:xfrm>
            <a:off x="7002760" y="2846818"/>
            <a:ext cx="9589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sz="2000" b="1" dirty="0">
                <a:solidFill>
                  <a:srgbClr val="000099"/>
                </a:solidFill>
                <a:latin typeface="+mn-ea"/>
                <a:ea typeface="+mn-ea"/>
              </a:rPr>
              <a:t>互联网</a:t>
            </a:r>
          </a:p>
        </p:txBody>
      </p:sp>
      <p:sp>
        <p:nvSpPr>
          <p:cNvPr id="24" name="Line 38"/>
          <p:cNvSpPr>
            <a:spLocks noChangeShapeType="1"/>
          </p:cNvSpPr>
          <p:nvPr/>
        </p:nvSpPr>
        <p:spPr bwMode="auto">
          <a:xfrm rot="5400000">
            <a:off x="1156692" y="3381781"/>
            <a:ext cx="60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pic>
        <p:nvPicPr>
          <p:cNvPr id="25" name="Picture 2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69520" y="2953321"/>
            <a:ext cx="373134" cy="40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 name="Group 42"/>
          <p:cNvGrpSpPr>
            <a:grpSpLocks/>
          </p:cNvGrpSpPr>
          <p:nvPr/>
        </p:nvGrpSpPr>
        <p:grpSpPr bwMode="auto">
          <a:xfrm>
            <a:off x="2281560" y="3323829"/>
            <a:ext cx="1038440" cy="258405"/>
            <a:chOff x="521" y="2478"/>
            <a:chExt cx="1044" cy="136"/>
          </a:xfrm>
        </p:grpSpPr>
        <p:sp>
          <p:nvSpPr>
            <p:cNvPr id="27" name="AutoShape 41"/>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28" name="Rectangle 39"/>
            <p:cNvSpPr>
              <a:spLocks noChangeArrowheads="1"/>
            </p:cNvSpPr>
            <p:nvPr/>
          </p:nvSpPr>
          <p:spPr bwMode="auto">
            <a:xfrm>
              <a:off x="521" y="2478"/>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29" name="Rectangle 40"/>
            <p:cNvSpPr>
              <a:spLocks noChangeArrowheads="1"/>
            </p:cNvSpPr>
            <p:nvPr/>
          </p:nvSpPr>
          <p:spPr bwMode="auto">
            <a:xfrm>
              <a:off x="1156" y="2478"/>
              <a:ext cx="227" cy="136"/>
            </a:xfrm>
            <a:prstGeom prst="rect">
              <a:avLst/>
            </a:prstGeom>
            <a:solidFill>
              <a:srgbClr val="66FF66"/>
            </a:solidFill>
            <a:ln w="9525">
              <a:solidFill>
                <a:schemeClr val="tx1"/>
              </a:solidFill>
              <a:miter lim="800000"/>
              <a:headEnd/>
              <a:tailEnd/>
            </a:ln>
          </p:spPr>
          <p:txBody>
            <a:bodyPr wrap="none" anchor="ctr"/>
            <a:lstStyle/>
            <a:p>
              <a:endParaRPr lang="zh-CN" altLang="en-US" sz="2000" b="1">
                <a:solidFill>
                  <a:srgbClr val="000099"/>
                </a:solidFill>
                <a:latin typeface="+mn-ea"/>
              </a:endParaRPr>
            </a:p>
          </p:txBody>
        </p:sp>
      </p:grpSp>
      <p:sp>
        <p:nvSpPr>
          <p:cNvPr id="30" name="Text Box 44"/>
          <p:cNvSpPr txBox="1">
            <a:spLocks noChangeArrowheads="1"/>
          </p:cNvSpPr>
          <p:nvPr/>
        </p:nvSpPr>
        <p:spPr bwMode="auto">
          <a:xfrm>
            <a:off x="2144688" y="2168605"/>
            <a:ext cx="140294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990000"/>
                </a:solidFill>
                <a:latin typeface="+mn-ea"/>
                <a:ea typeface="+mn-ea"/>
              </a:rPr>
              <a:t>源 </a:t>
            </a:r>
            <a:r>
              <a:rPr kumimoji="1" lang="en-US" altLang="zh-CN" b="1" dirty="0">
                <a:solidFill>
                  <a:srgbClr val="990000"/>
                </a:solidFill>
                <a:latin typeface="+mn-ea"/>
                <a:ea typeface="+mn-ea"/>
              </a:rPr>
              <a:t>IP </a:t>
            </a:r>
            <a:r>
              <a:rPr kumimoji="1" lang="zh-CN" altLang="en-US" b="1" dirty="0">
                <a:solidFill>
                  <a:srgbClr val="990000"/>
                </a:solidFill>
                <a:latin typeface="+mn-ea"/>
                <a:ea typeface="+mn-ea"/>
              </a:rPr>
              <a:t>地址</a:t>
            </a:r>
          </a:p>
          <a:p>
            <a:pPr algn="ctr" eaLnBrk="1" hangingPunct="1">
              <a:lnSpc>
                <a:spcPct val="90000"/>
              </a:lnSpc>
            </a:pPr>
            <a:r>
              <a:rPr kumimoji="1" lang="en-US" altLang="zh-CN" b="1" dirty="0">
                <a:solidFill>
                  <a:srgbClr val="990000"/>
                </a:solidFill>
                <a:latin typeface="+mn-ea"/>
                <a:ea typeface="+mn-ea"/>
              </a:rPr>
              <a:t>192.168.0.3</a:t>
            </a:r>
          </a:p>
        </p:txBody>
      </p:sp>
      <p:sp>
        <p:nvSpPr>
          <p:cNvPr id="31" name="Text Box 45"/>
          <p:cNvSpPr txBox="1">
            <a:spLocks noChangeArrowheads="1"/>
          </p:cNvSpPr>
          <p:nvPr/>
        </p:nvSpPr>
        <p:spPr bwMode="auto">
          <a:xfrm>
            <a:off x="740533" y="2389010"/>
            <a:ext cx="140294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0000FF"/>
                </a:solidFill>
                <a:latin typeface="+mn-ea"/>
                <a:ea typeface="+mn-ea"/>
              </a:rPr>
              <a:t>主机 </a:t>
            </a:r>
            <a:r>
              <a:rPr kumimoji="1" lang="en-US" altLang="zh-CN" b="1" dirty="0">
                <a:solidFill>
                  <a:srgbClr val="0000FF"/>
                </a:solidFill>
                <a:latin typeface="+mn-ea"/>
                <a:ea typeface="+mn-ea"/>
              </a:rPr>
              <a:t>A</a:t>
            </a:r>
          </a:p>
          <a:p>
            <a:pPr algn="ctr" eaLnBrk="1" hangingPunct="1">
              <a:lnSpc>
                <a:spcPct val="90000"/>
              </a:lnSpc>
            </a:pPr>
            <a:r>
              <a:rPr kumimoji="1" lang="en-US" altLang="zh-CN" b="1" dirty="0">
                <a:solidFill>
                  <a:srgbClr val="0000FF"/>
                </a:solidFill>
                <a:latin typeface="+mn-ea"/>
                <a:ea typeface="+mn-ea"/>
              </a:rPr>
              <a:t>192.168.0.3</a:t>
            </a:r>
          </a:p>
        </p:txBody>
      </p:sp>
      <p:grpSp>
        <p:nvGrpSpPr>
          <p:cNvPr id="32" name="Group 46"/>
          <p:cNvGrpSpPr>
            <a:grpSpLocks/>
          </p:cNvGrpSpPr>
          <p:nvPr/>
        </p:nvGrpSpPr>
        <p:grpSpPr bwMode="auto">
          <a:xfrm>
            <a:off x="4756215" y="3323829"/>
            <a:ext cx="1038440" cy="258405"/>
            <a:chOff x="521" y="2478"/>
            <a:chExt cx="1044" cy="136"/>
          </a:xfrm>
        </p:grpSpPr>
        <p:sp>
          <p:nvSpPr>
            <p:cNvPr id="33" name="AutoShape 47"/>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34" name="Rectangle 48"/>
            <p:cNvSpPr>
              <a:spLocks noChangeArrowheads="1"/>
            </p:cNvSpPr>
            <p:nvPr/>
          </p:nvSpPr>
          <p:spPr bwMode="auto">
            <a:xfrm>
              <a:off x="521" y="2478"/>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35" name="Rectangle 49"/>
            <p:cNvSpPr>
              <a:spLocks noChangeArrowheads="1"/>
            </p:cNvSpPr>
            <p:nvPr/>
          </p:nvSpPr>
          <p:spPr bwMode="auto">
            <a:xfrm>
              <a:off x="1156" y="2478"/>
              <a:ext cx="227" cy="136"/>
            </a:xfrm>
            <a:prstGeom prst="rect">
              <a:avLst/>
            </a:prstGeom>
            <a:solidFill>
              <a:srgbClr val="FF66FF"/>
            </a:solidFill>
            <a:ln w="9525">
              <a:solidFill>
                <a:schemeClr val="tx1"/>
              </a:solidFill>
              <a:miter lim="800000"/>
              <a:headEnd/>
              <a:tailEnd/>
            </a:ln>
          </p:spPr>
          <p:txBody>
            <a:bodyPr wrap="none" anchor="ctr"/>
            <a:lstStyle/>
            <a:p>
              <a:endParaRPr lang="zh-CN" altLang="en-US" sz="2000" b="1">
                <a:solidFill>
                  <a:srgbClr val="000099"/>
                </a:solidFill>
                <a:latin typeface="+mn-ea"/>
              </a:endParaRPr>
            </a:p>
          </p:txBody>
        </p:sp>
      </p:grpSp>
      <p:sp>
        <p:nvSpPr>
          <p:cNvPr id="36" name="Text Box 50"/>
          <p:cNvSpPr txBox="1">
            <a:spLocks noChangeArrowheads="1"/>
          </p:cNvSpPr>
          <p:nvPr/>
        </p:nvSpPr>
        <p:spPr bwMode="auto">
          <a:xfrm>
            <a:off x="5190460" y="2339609"/>
            <a:ext cx="127470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990099"/>
                </a:solidFill>
                <a:latin typeface="+mn-lt"/>
                <a:ea typeface="黑体" pitchFamily="2" charset="-122"/>
              </a:rPr>
              <a:t>源 </a:t>
            </a:r>
            <a:r>
              <a:rPr kumimoji="1" lang="en-US" altLang="zh-CN" b="1" dirty="0">
                <a:solidFill>
                  <a:srgbClr val="990099"/>
                </a:solidFill>
                <a:latin typeface="+mn-lt"/>
                <a:ea typeface="黑体" pitchFamily="2" charset="-122"/>
              </a:rPr>
              <a:t>IP </a:t>
            </a:r>
            <a:r>
              <a:rPr kumimoji="1" lang="zh-CN" altLang="en-US" b="1" dirty="0">
                <a:solidFill>
                  <a:srgbClr val="990099"/>
                </a:solidFill>
                <a:latin typeface="+mn-lt"/>
                <a:ea typeface="黑体" pitchFamily="2" charset="-122"/>
              </a:rPr>
              <a:t>地址</a:t>
            </a:r>
          </a:p>
          <a:p>
            <a:pPr algn="ctr" eaLnBrk="1" hangingPunct="1">
              <a:lnSpc>
                <a:spcPct val="90000"/>
              </a:lnSpc>
            </a:pPr>
            <a:r>
              <a:rPr kumimoji="1" lang="en-US" altLang="zh-CN" b="1" dirty="0">
                <a:solidFill>
                  <a:srgbClr val="990099"/>
                </a:solidFill>
                <a:latin typeface="+mn-lt"/>
                <a:ea typeface="黑体" pitchFamily="2" charset="-122"/>
              </a:rPr>
              <a:t>172.38.1.5</a:t>
            </a:r>
          </a:p>
        </p:txBody>
      </p:sp>
      <p:sp>
        <p:nvSpPr>
          <p:cNvPr id="37" name="Line 51"/>
          <p:cNvSpPr>
            <a:spLocks noChangeShapeType="1"/>
          </p:cNvSpPr>
          <p:nvPr/>
        </p:nvSpPr>
        <p:spPr bwMode="auto">
          <a:xfrm>
            <a:off x="2999668" y="2719617"/>
            <a:ext cx="0" cy="7771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38" name="Text Box 52"/>
          <p:cNvSpPr txBox="1">
            <a:spLocks noChangeArrowheads="1"/>
          </p:cNvSpPr>
          <p:nvPr/>
        </p:nvSpPr>
        <p:spPr bwMode="auto">
          <a:xfrm>
            <a:off x="8487349" y="1957700"/>
            <a:ext cx="127470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000099"/>
                </a:solidFill>
                <a:latin typeface="+mn-ea"/>
                <a:ea typeface="+mn-ea"/>
              </a:rPr>
              <a:t>主机 </a:t>
            </a:r>
            <a:r>
              <a:rPr kumimoji="1" lang="en-US" altLang="zh-CN" b="1" dirty="0">
                <a:solidFill>
                  <a:srgbClr val="000099"/>
                </a:solidFill>
                <a:latin typeface="+mn-ea"/>
                <a:ea typeface="+mn-ea"/>
              </a:rPr>
              <a:t>B</a:t>
            </a:r>
          </a:p>
          <a:p>
            <a:pPr algn="ctr" eaLnBrk="1" hangingPunct="1">
              <a:lnSpc>
                <a:spcPct val="90000"/>
              </a:lnSpc>
            </a:pPr>
            <a:r>
              <a:rPr kumimoji="1" lang="en-US" altLang="zh-CN" b="1" dirty="0">
                <a:solidFill>
                  <a:srgbClr val="000099"/>
                </a:solidFill>
                <a:latin typeface="+mn-ea"/>
                <a:ea typeface="+mn-ea"/>
              </a:rPr>
              <a:t>213.18.2.4</a:t>
            </a:r>
          </a:p>
        </p:txBody>
      </p:sp>
      <p:sp>
        <p:nvSpPr>
          <p:cNvPr id="39" name="Line 53"/>
          <p:cNvSpPr>
            <a:spLocks noChangeShapeType="1"/>
          </p:cNvSpPr>
          <p:nvPr/>
        </p:nvSpPr>
        <p:spPr bwMode="auto">
          <a:xfrm flipH="1">
            <a:off x="5474323" y="2892520"/>
            <a:ext cx="239369" cy="604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40" name="Freeform 54"/>
          <p:cNvSpPr>
            <a:spLocks/>
          </p:cNvSpPr>
          <p:nvPr/>
        </p:nvSpPr>
        <p:spPr bwMode="auto">
          <a:xfrm>
            <a:off x="5953062" y="2719617"/>
            <a:ext cx="2955154" cy="784716"/>
          </a:xfrm>
          <a:custGeom>
            <a:avLst/>
            <a:gdLst>
              <a:gd name="T0" fmla="*/ 0 w 1679"/>
              <a:gd name="T1" fmla="*/ 409 h 413"/>
              <a:gd name="T2" fmla="*/ 475 w 1679"/>
              <a:gd name="T3" fmla="*/ 401 h 413"/>
              <a:gd name="T4" fmla="*/ 843 w 1679"/>
              <a:gd name="T5" fmla="*/ 337 h 413"/>
              <a:gd name="T6" fmla="*/ 1147 w 1679"/>
              <a:gd name="T7" fmla="*/ 241 h 413"/>
              <a:gd name="T8" fmla="*/ 1387 w 1679"/>
              <a:gd name="T9" fmla="*/ 145 h 413"/>
              <a:gd name="T10" fmla="*/ 1679 w 1679"/>
              <a:gd name="T11" fmla="*/ 0 h 413"/>
              <a:gd name="T12" fmla="*/ 0 60000 65536"/>
              <a:gd name="T13" fmla="*/ 0 60000 65536"/>
              <a:gd name="T14" fmla="*/ 0 60000 65536"/>
              <a:gd name="T15" fmla="*/ 0 60000 65536"/>
              <a:gd name="T16" fmla="*/ 0 60000 65536"/>
              <a:gd name="T17" fmla="*/ 0 60000 65536"/>
              <a:gd name="T18" fmla="*/ 0 w 1679"/>
              <a:gd name="T19" fmla="*/ 0 h 413"/>
              <a:gd name="T20" fmla="*/ 1679 w 1679"/>
              <a:gd name="T21" fmla="*/ 413 h 413"/>
            </a:gdLst>
            <a:ahLst/>
            <a:cxnLst>
              <a:cxn ang="T12">
                <a:pos x="T0" y="T1"/>
              </a:cxn>
              <a:cxn ang="T13">
                <a:pos x="T2" y="T3"/>
              </a:cxn>
              <a:cxn ang="T14">
                <a:pos x="T4" y="T5"/>
              </a:cxn>
              <a:cxn ang="T15">
                <a:pos x="T6" y="T7"/>
              </a:cxn>
              <a:cxn ang="T16">
                <a:pos x="T8" y="T9"/>
              </a:cxn>
              <a:cxn ang="T17">
                <a:pos x="T10" y="T11"/>
              </a:cxn>
            </a:cxnLst>
            <a:rect l="T18" t="T19" r="T20" b="T21"/>
            <a:pathLst>
              <a:path w="1679" h="413">
                <a:moveTo>
                  <a:pt x="0" y="409"/>
                </a:moveTo>
                <a:cubicBezTo>
                  <a:pt x="79" y="408"/>
                  <a:pt x="335" y="413"/>
                  <a:pt x="475" y="401"/>
                </a:cubicBezTo>
                <a:cubicBezTo>
                  <a:pt x="615" y="389"/>
                  <a:pt x="731" y="364"/>
                  <a:pt x="843" y="337"/>
                </a:cubicBezTo>
                <a:cubicBezTo>
                  <a:pt x="955" y="310"/>
                  <a:pt x="1056" y="273"/>
                  <a:pt x="1147" y="241"/>
                </a:cubicBezTo>
                <a:cubicBezTo>
                  <a:pt x="1238" y="209"/>
                  <a:pt x="1298" y="185"/>
                  <a:pt x="1387" y="145"/>
                </a:cubicBezTo>
                <a:cubicBezTo>
                  <a:pt x="1476" y="105"/>
                  <a:pt x="1618" y="30"/>
                  <a:pt x="1679" y="0"/>
                </a:cubicBezTo>
              </a:path>
            </a:pathLst>
          </a:custGeom>
          <a:noFill/>
          <a:ln w="38100" cmpd="sng">
            <a:solidFill>
              <a:srgbClr val="CC00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2000" b="1">
              <a:solidFill>
                <a:srgbClr val="000099"/>
              </a:solidFill>
              <a:latin typeface="+mn-ea"/>
            </a:endParaRPr>
          </a:p>
        </p:txBody>
      </p:sp>
      <p:sp>
        <p:nvSpPr>
          <p:cNvPr id="41" name="Text Box 59"/>
          <p:cNvSpPr txBox="1">
            <a:spLocks noChangeArrowheads="1"/>
          </p:cNvSpPr>
          <p:nvPr/>
        </p:nvSpPr>
        <p:spPr bwMode="auto">
          <a:xfrm>
            <a:off x="1224182" y="4494253"/>
            <a:ext cx="1456489"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990000"/>
                </a:solidFill>
                <a:latin typeface="+mn-ea"/>
                <a:ea typeface="+mn-ea"/>
              </a:rPr>
              <a:t>目的 </a:t>
            </a:r>
            <a:r>
              <a:rPr kumimoji="1" lang="en-US" altLang="zh-CN" b="1" dirty="0">
                <a:solidFill>
                  <a:srgbClr val="990000"/>
                </a:solidFill>
                <a:latin typeface="+mn-ea"/>
                <a:ea typeface="+mn-ea"/>
              </a:rPr>
              <a:t>IP </a:t>
            </a:r>
            <a:r>
              <a:rPr kumimoji="1" lang="zh-CN" altLang="en-US" b="1" dirty="0">
                <a:solidFill>
                  <a:srgbClr val="990000"/>
                </a:solidFill>
                <a:latin typeface="+mn-ea"/>
                <a:ea typeface="+mn-ea"/>
              </a:rPr>
              <a:t>地址</a:t>
            </a:r>
          </a:p>
          <a:p>
            <a:pPr algn="ctr" eaLnBrk="1" hangingPunct="1">
              <a:lnSpc>
                <a:spcPct val="90000"/>
              </a:lnSpc>
            </a:pPr>
            <a:r>
              <a:rPr kumimoji="1" lang="en-US" altLang="zh-CN" b="1" dirty="0">
                <a:solidFill>
                  <a:srgbClr val="990000"/>
                </a:solidFill>
                <a:latin typeface="+mn-ea"/>
                <a:ea typeface="+mn-ea"/>
              </a:rPr>
              <a:t>192.168.0.3</a:t>
            </a:r>
          </a:p>
        </p:txBody>
      </p:sp>
      <p:sp>
        <p:nvSpPr>
          <p:cNvPr id="42" name="Line 60"/>
          <p:cNvSpPr>
            <a:spLocks noChangeShapeType="1"/>
          </p:cNvSpPr>
          <p:nvPr/>
        </p:nvSpPr>
        <p:spPr bwMode="auto">
          <a:xfrm flipH="1">
            <a:off x="2042189" y="3840640"/>
            <a:ext cx="0" cy="653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grpSp>
        <p:nvGrpSpPr>
          <p:cNvPr id="43" name="Group 65"/>
          <p:cNvGrpSpPr>
            <a:grpSpLocks/>
          </p:cNvGrpSpPr>
          <p:nvPr/>
        </p:nvGrpSpPr>
        <p:grpSpPr bwMode="auto">
          <a:xfrm flipH="1">
            <a:off x="4995585" y="3755137"/>
            <a:ext cx="1038440" cy="258405"/>
            <a:chOff x="521" y="2478"/>
            <a:chExt cx="1044" cy="136"/>
          </a:xfrm>
        </p:grpSpPr>
        <p:sp>
          <p:nvSpPr>
            <p:cNvPr id="44" name="AutoShape 66"/>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45" name="Rectangle 67"/>
            <p:cNvSpPr>
              <a:spLocks noChangeArrowheads="1"/>
            </p:cNvSpPr>
            <p:nvPr/>
          </p:nvSpPr>
          <p:spPr bwMode="auto">
            <a:xfrm>
              <a:off x="521" y="2478"/>
              <a:ext cx="635"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ea"/>
              </a:endParaRPr>
            </a:p>
          </p:txBody>
        </p:sp>
        <p:sp>
          <p:nvSpPr>
            <p:cNvPr id="46" name="Rectangle 68"/>
            <p:cNvSpPr>
              <a:spLocks noChangeArrowheads="1"/>
            </p:cNvSpPr>
            <p:nvPr/>
          </p:nvSpPr>
          <p:spPr bwMode="auto">
            <a:xfrm>
              <a:off x="1156" y="2478"/>
              <a:ext cx="227" cy="136"/>
            </a:xfrm>
            <a:prstGeom prst="rect">
              <a:avLst/>
            </a:prstGeom>
            <a:solidFill>
              <a:srgbClr val="FF66FF"/>
            </a:solidFill>
            <a:ln w="9525">
              <a:solidFill>
                <a:schemeClr val="tx1"/>
              </a:solidFill>
              <a:miter lim="800000"/>
              <a:headEnd/>
              <a:tailEnd/>
            </a:ln>
          </p:spPr>
          <p:txBody>
            <a:bodyPr wrap="none" anchor="ctr"/>
            <a:lstStyle/>
            <a:p>
              <a:endParaRPr lang="zh-CN" altLang="en-US" sz="2000" b="1">
                <a:solidFill>
                  <a:srgbClr val="000099"/>
                </a:solidFill>
                <a:latin typeface="+mn-ea"/>
              </a:endParaRPr>
            </a:p>
          </p:txBody>
        </p:sp>
      </p:grpSp>
      <p:sp>
        <p:nvSpPr>
          <p:cNvPr id="47" name="Text Box 69"/>
          <p:cNvSpPr txBox="1">
            <a:spLocks noChangeArrowheads="1"/>
          </p:cNvSpPr>
          <p:nvPr/>
        </p:nvSpPr>
        <p:spPr bwMode="auto">
          <a:xfrm>
            <a:off x="5080688" y="4494253"/>
            <a:ext cx="1456488"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b="1" dirty="0">
                <a:solidFill>
                  <a:srgbClr val="990099"/>
                </a:solidFill>
                <a:latin typeface="+mn-lt"/>
                <a:ea typeface="黑体" pitchFamily="2" charset="-122"/>
              </a:rPr>
              <a:t>目的 </a:t>
            </a:r>
            <a:r>
              <a:rPr kumimoji="1" lang="en-US" altLang="zh-CN" b="1" dirty="0">
                <a:solidFill>
                  <a:srgbClr val="990099"/>
                </a:solidFill>
                <a:latin typeface="+mn-lt"/>
                <a:ea typeface="黑体" pitchFamily="2" charset="-122"/>
              </a:rPr>
              <a:t>IP </a:t>
            </a:r>
            <a:r>
              <a:rPr kumimoji="1" lang="zh-CN" altLang="en-US" b="1" dirty="0">
                <a:solidFill>
                  <a:srgbClr val="990099"/>
                </a:solidFill>
                <a:latin typeface="+mn-lt"/>
                <a:ea typeface="黑体" pitchFamily="2" charset="-122"/>
              </a:rPr>
              <a:t>地址</a:t>
            </a:r>
          </a:p>
          <a:p>
            <a:pPr algn="ctr" eaLnBrk="1" hangingPunct="1">
              <a:lnSpc>
                <a:spcPct val="90000"/>
              </a:lnSpc>
            </a:pPr>
            <a:r>
              <a:rPr kumimoji="1" lang="en-US" altLang="zh-CN" b="1" dirty="0">
                <a:solidFill>
                  <a:srgbClr val="990099"/>
                </a:solidFill>
                <a:latin typeface="+mn-lt"/>
                <a:ea typeface="黑体" pitchFamily="2" charset="-122"/>
              </a:rPr>
              <a:t>172.38.1.5</a:t>
            </a:r>
          </a:p>
        </p:txBody>
      </p:sp>
      <p:sp>
        <p:nvSpPr>
          <p:cNvPr id="48" name="Line 70"/>
          <p:cNvSpPr>
            <a:spLocks noChangeShapeType="1"/>
          </p:cNvSpPr>
          <p:nvPr/>
        </p:nvSpPr>
        <p:spPr bwMode="auto">
          <a:xfrm>
            <a:off x="5314156" y="3938896"/>
            <a:ext cx="480499" cy="5553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ea"/>
            </a:endParaRPr>
          </a:p>
        </p:txBody>
      </p:sp>
      <p:sp>
        <p:nvSpPr>
          <p:cNvPr id="49" name="Freeform 71"/>
          <p:cNvSpPr>
            <a:spLocks/>
          </p:cNvSpPr>
          <p:nvPr/>
        </p:nvSpPr>
        <p:spPr bwMode="auto">
          <a:xfrm>
            <a:off x="6113227" y="3025522"/>
            <a:ext cx="2970995" cy="811317"/>
          </a:xfrm>
          <a:custGeom>
            <a:avLst/>
            <a:gdLst>
              <a:gd name="T0" fmla="*/ 0 w 1688"/>
              <a:gd name="T1" fmla="*/ 425 h 427"/>
              <a:gd name="T2" fmla="*/ 456 w 1688"/>
              <a:gd name="T3" fmla="*/ 416 h 427"/>
              <a:gd name="T4" fmla="*/ 816 w 1688"/>
              <a:gd name="T5" fmla="*/ 360 h 427"/>
              <a:gd name="T6" fmla="*/ 1080 w 1688"/>
              <a:gd name="T7" fmla="*/ 288 h 427"/>
              <a:gd name="T8" fmla="*/ 1336 w 1688"/>
              <a:gd name="T9" fmla="*/ 192 h 427"/>
              <a:gd name="T10" fmla="*/ 1688 w 1688"/>
              <a:gd name="T11" fmla="*/ 0 h 427"/>
              <a:gd name="T12" fmla="*/ 0 60000 65536"/>
              <a:gd name="T13" fmla="*/ 0 60000 65536"/>
              <a:gd name="T14" fmla="*/ 0 60000 65536"/>
              <a:gd name="T15" fmla="*/ 0 60000 65536"/>
              <a:gd name="T16" fmla="*/ 0 60000 65536"/>
              <a:gd name="T17" fmla="*/ 0 60000 65536"/>
              <a:gd name="T18" fmla="*/ 0 w 1688"/>
              <a:gd name="T19" fmla="*/ 0 h 427"/>
              <a:gd name="T20" fmla="*/ 1688 w 1688"/>
              <a:gd name="T21" fmla="*/ 427 h 427"/>
            </a:gdLst>
            <a:ahLst/>
            <a:cxnLst>
              <a:cxn ang="T12">
                <a:pos x="T0" y="T1"/>
              </a:cxn>
              <a:cxn ang="T13">
                <a:pos x="T2" y="T3"/>
              </a:cxn>
              <a:cxn ang="T14">
                <a:pos x="T4" y="T5"/>
              </a:cxn>
              <a:cxn ang="T15">
                <a:pos x="T6" y="T7"/>
              </a:cxn>
              <a:cxn ang="T16">
                <a:pos x="T8" y="T9"/>
              </a:cxn>
              <a:cxn ang="T17">
                <a:pos x="T10" y="T11"/>
              </a:cxn>
            </a:cxnLst>
            <a:rect l="T18" t="T19" r="T20" b="T21"/>
            <a:pathLst>
              <a:path w="1688" h="427">
                <a:moveTo>
                  <a:pt x="0" y="425"/>
                </a:moveTo>
                <a:cubicBezTo>
                  <a:pt x="76" y="424"/>
                  <a:pt x="320" y="427"/>
                  <a:pt x="456" y="416"/>
                </a:cubicBezTo>
                <a:cubicBezTo>
                  <a:pt x="592" y="405"/>
                  <a:pt x="712" y="381"/>
                  <a:pt x="816" y="360"/>
                </a:cubicBezTo>
                <a:cubicBezTo>
                  <a:pt x="920" y="339"/>
                  <a:pt x="993" y="316"/>
                  <a:pt x="1080" y="288"/>
                </a:cubicBezTo>
                <a:cubicBezTo>
                  <a:pt x="1167" y="260"/>
                  <a:pt x="1235" y="240"/>
                  <a:pt x="1336" y="192"/>
                </a:cubicBezTo>
                <a:cubicBezTo>
                  <a:pt x="1437" y="144"/>
                  <a:pt x="1615" y="40"/>
                  <a:pt x="1688" y="0"/>
                </a:cubicBezTo>
              </a:path>
            </a:pathLst>
          </a:custGeom>
          <a:noFill/>
          <a:ln w="38100" cmpd="sng">
            <a:solidFill>
              <a:srgbClr val="CC00CC"/>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2000" b="1">
              <a:solidFill>
                <a:srgbClr val="000099"/>
              </a:solidFill>
              <a:latin typeface="+mn-ea"/>
            </a:endParaRPr>
          </a:p>
        </p:txBody>
      </p:sp>
      <p:sp>
        <p:nvSpPr>
          <p:cNvPr id="50" name="AutoShape 75"/>
          <p:cNvSpPr>
            <a:spLocks noChangeArrowheads="1"/>
          </p:cNvSpPr>
          <p:nvPr/>
        </p:nvSpPr>
        <p:spPr bwMode="auto">
          <a:xfrm>
            <a:off x="4677012" y="1244234"/>
            <a:ext cx="1860164" cy="748228"/>
          </a:xfrm>
          <a:prstGeom prst="wedgeRoundRectCallout">
            <a:avLst>
              <a:gd name="adj1" fmla="val -61990"/>
              <a:gd name="adj2" fmla="val 265089"/>
              <a:gd name="adj3" fmla="val 16667"/>
            </a:avLst>
          </a:prstGeom>
          <a:solidFill>
            <a:srgbClr val="FFFF66"/>
          </a:solidFill>
          <a:ln w="9525">
            <a:solidFill>
              <a:schemeClr val="tx1"/>
            </a:solidFill>
            <a:miter lim="800000"/>
            <a:headEnd/>
            <a:tailEnd/>
          </a:ln>
        </p:spPr>
        <p:txBody>
          <a:bodyPr/>
          <a:lstStyle/>
          <a:p>
            <a:pPr algn="ctr"/>
            <a:endParaRPr lang="zh-CN" altLang="zh-CN" sz="2000" b="1">
              <a:solidFill>
                <a:srgbClr val="000099"/>
              </a:solidFill>
              <a:latin typeface="+mn-ea"/>
            </a:endParaRPr>
          </a:p>
        </p:txBody>
      </p:sp>
      <p:sp>
        <p:nvSpPr>
          <p:cNvPr id="51" name="Text Box 76"/>
          <p:cNvSpPr txBox="1">
            <a:spLocks noChangeArrowheads="1"/>
          </p:cNvSpPr>
          <p:nvPr/>
        </p:nvSpPr>
        <p:spPr bwMode="auto">
          <a:xfrm>
            <a:off x="4797660" y="1316242"/>
            <a:ext cx="1595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pPr>
            <a:r>
              <a:rPr kumimoji="1" lang="zh-CN" altLang="en-US" sz="2000" b="1" dirty="0">
                <a:solidFill>
                  <a:srgbClr val="000099"/>
                </a:solidFill>
                <a:latin typeface="+mn-ea"/>
                <a:ea typeface="+mn-ea"/>
              </a:rPr>
              <a:t>全球 </a:t>
            </a:r>
            <a:r>
              <a:rPr kumimoji="1" lang="en-US" altLang="zh-CN" sz="2000" b="1" dirty="0">
                <a:solidFill>
                  <a:srgbClr val="000099"/>
                </a:solidFill>
                <a:latin typeface="+mn-ea"/>
                <a:ea typeface="+mn-ea"/>
              </a:rPr>
              <a:t>IP </a:t>
            </a:r>
            <a:r>
              <a:rPr kumimoji="1" lang="zh-CN" altLang="en-US" sz="2000" b="1" dirty="0">
                <a:solidFill>
                  <a:srgbClr val="000099"/>
                </a:solidFill>
                <a:latin typeface="+mn-ea"/>
                <a:ea typeface="+mn-ea"/>
              </a:rPr>
              <a:t>地址</a:t>
            </a:r>
          </a:p>
          <a:p>
            <a:pPr algn="ctr" eaLnBrk="1" hangingPunct="1">
              <a:lnSpc>
                <a:spcPct val="90000"/>
              </a:lnSpc>
            </a:pPr>
            <a:r>
              <a:rPr kumimoji="1" lang="en-US" altLang="zh-CN" sz="2000" b="1" dirty="0">
                <a:solidFill>
                  <a:srgbClr val="000099"/>
                </a:solidFill>
                <a:latin typeface="+mn-ea"/>
                <a:ea typeface="+mn-ea"/>
              </a:rPr>
              <a:t>172.38.1.5</a:t>
            </a:r>
          </a:p>
        </p:txBody>
      </p:sp>
      <p:sp>
        <p:nvSpPr>
          <p:cNvPr id="4" name="矩形 3"/>
          <p:cNvSpPr/>
          <p:nvPr/>
        </p:nvSpPr>
        <p:spPr>
          <a:xfrm>
            <a:off x="2520928" y="5373216"/>
            <a:ext cx="5600424" cy="461665"/>
          </a:xfrm>
          <a:prstGeom prst="rect">
            <a:avLst/>
          </a:prstGeom>
        </p:spPr>
        <p:txBody>
          <a:bodyPr wrap="square">
            <a:spAutoFit/>
          </a:bodyPr>
          <a:lstStyle/>
          <a:p>
            <a:pPr algn="ctr"/>
            <a:r>
              <a:rPr lang="en-US" altLang="zh-CN" sz="2400" b="1" dirty="0">
                <a:latin typeface="+mn-lt"/>
                <a:ea typeface="黑体" pitchFamily="2" charset="-122"/>
              </a:rPr>
              <a:t>NAT </a:t>
            </a:r>
            <a:r>
              <a:rPr lang="zh-CN" altLang="zh-CN" sz="2400" b="1" dirty="0">
                <a:latin typeface="+mn-lt"/>
                <a:ea typeface="黑体" pitchFamily="2" charset="-122"/>
              </a:rPr>
              <a:t>路由器的工作原理</a:t>
            </a:r>
            <a:endParaRPr lang="zh-CN" altLang="en-US" sz="2400" b="1" dirty="0">
              <a:latin typeface="+mn-lt"/>
              <a:ea typeface="黑体" pitchFamily="2" charset="-122"/>
            </a:endParaRPr>
          </a:p>
        </p:txBody>
      </p:sp>
    </p:spTree>
    <p:extLst>
      <p:ext uri="{BB962C8B-B14F-4D97-AF65-F5344CB8AC3E}">
        <p14:creationId xmlns:p14="http://schemas.microsoft.com/office/powerpoint/2010/main" val="11187992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pPr algn="ctr"/>
            <a:r>
              <a:rPr lang="zh-CN" altLang="en-US"/>
              <a:t>网络地址转换的过程</a:t>
            </a:r>
            <a:endParaRPr lang="zh-CN" altLang="en-US" sz="3600"/>
          </a:p>
        </p:txBody>
      </p:sp>
      <p:sp>
        <p:nvSpPr>
          <p:cNvPr id="629763" name="Rectangle 3"/>
          <p:cNvSpPr>
            <a:spLocks noGrp="1" noChangeArrowheads="1"/>
          </p:cNvSpPr>
          <p:nvPr>
            <p:ph idx="1"/>
          </p:nvPr>
        </p:nvSpPr>
        <p:spPr/>
        <p:txBody>
          <a:bodyPr/>
          <a:lstStyle/>
          <a:p>
            <a:pPr>
              <a:lnSpc>
                <a:spcPct val="120000"/>
              </a:lnSpc>
            </a:pPr>
            <a:r>
              <a:rPr lang="zh-CN" altLang="en-US" sz="2800" dirty="0"/>
              <a:t>内部主机 </a:t>
            </a:r>
            <a:r>
              <a:rPr lang="en-US" altLang="zh-CN" sz="2800" dirty="0"/>
              <a:t>A </a:t>
            </a:r>
            <a:r>
              <a:rPr lang="zh-CN" altLang="en-US" sz="2800" dirty="0"/>
              <a:t>用</a:t>
            </a:r>
            <a:r>
              <a:rPr lang="zh-CN" altLang="en-US" sz="2800" dirty="0">
                <a:solidFill>
                  <a:srgbClr val="FF0000"/>
                </a:solidFill>
              </a:rPr>
              <a:t>本地地址 </a:t>
            </a:r>
            <a:r>
              <a:rPr lang="en-US" altLang="zh-CN" sz="2800" dirty="0">
                <a:solidFill>
                  <a:srgbClr val="FF0000"/>
                </a:solidFill>
              </a:rPr>
              <a:t>IP</a:t>
            </a:r>
            <a:r>
              <a:rPr lang="en-US" altLang="zh-CN" sz="2800" i="1" baseline="-25000" dirty="0">
                <a:solidFill>
                  <a:srgbClr val="FF0000"/>
                </a:solidFill>
              </a:rPr>
              <a:t>A </a:t>
            </a:r>
            <a:r>
              <a:rPr lang="zh-CN" altLang="en-US" sz="2800" dirty="0"/>
              <a:t>和互联网上主机 </a:t>
            </a:r>
            <a:r>
              <a:rPr lang="en-US" altLang="zh-CN" sz="2800" dirty="0"/>
              <a:t>B </a:t>
            </a:r>
            <a:r>
              <a:rPr lang="zh-CN" altLang="en-US" sz="2800" dirty="0"/>
              <a:t>通信所发送的数据报必须经过 </a:t>
            </a:r>
            <a:r>
              <a:rPr lang="en-US" altLang="zh-CN" sz="2800" dirty="0"/>
              <a:t>NAT </a:t>
            </a:r>
            <a:r>
              <a:rPr lang="zh-CN" altLang="en-US" sz="2800" dirty="0"/>
              <a:t>路由器。</a:t>
            </a:r>
          </a:p>
          <a:p>
            <a:pPr>
              <a:lnSpc>
                <a:spcPct val="120000"/>
              </a:lnSpc>
            </a:pPr>
            <a:r>
              <a:rPr lang="en-US" altLang="zh-CN" sz="2800" dirty="0"/>
              <a:t>NAT </a:t>
            </a:r>
            <a:r>
              <a:rPr lang="zh-CN" altLang="en-US" sz="2800" dirty="0"/>
              <a:t>路由器</a:t>
            </a:r>
            <a:r>
              <a:rPr lang="zh-CN" altLang="en-US" sz="2800" dirty="0">
                <a:solidFill>
                  <a:srgbClr val="FF0000"/>
                </a:solidFill>
              </a:rPr>
              <a:t>将数据报的源地址 </a:t>
            </a:r>
            <a:r>
              <a:rPr lang="en-US" altLang="zh-CN" sz="2800" dirty="0">
                <a:solidFill>
                  <a:srgbClr val="FF0000"/>
                </a:solidFill>
              </a:rPr>
              <a:t>IP</a:t>
            </a:r>
            <a:r>
              <a:rPr lang="en-US" altLang="zh-CN" sz="2800" i="1" baseline="-25000" dirty="0">
                <a:solidFill>
                  <a:srgbClr val="FF0000"/>
                </a:solidFill>
              </a:rPr>
              <a:t>A </a:t>
            </a:r>
            <a:r>
              <a:rPr lang="zh-CN" altLang="en-US" sz="2800" dirty="0">
                <a:solidFill>
                  <a:srgbClr val="FF0000"/>
                </a:solidFill>
              </a:rPr>
              <a:t>转换成全球地址 </a:t>
            </a:r>
            <a:r>
              <a:rPr lang="en-US" altLang="zh-CN" sz="2800" dirty="0">
                <a:solidFill>
                  <a:srgbClr val="FF0000"/>
                </a:solidFill>
              </a:rPr>
              <a:t>IP</a:t>
            </a:r>
            <a:r>
              <a:rPr lang="en-US" altLang="zh-CN" sz="2800" i="1" baseline="-25000" dirty="0">
                <a:solidFill>
                  <a:srgbClr val="FF0000"/>
                </a:solidFill>
              </a:rPr>
              <a:t>G</a:t>
            </a:r>
            <a:r>
              <a:rPr lang="zh-CN" altLang="en-US" sz="2800" dirty="0">
                <a:solidFill>
                  <a:srgbClr val="FF0000"/>
                </a:solidFill>
              </a:rPr>
              <a:t>，</a:t>
            </a:r>
            <a:r>
              <a:rPr lang="zh-CN" altLang="en-US" sz="2800" dirty="0"/>
              <a:t>并把转换结果记录到</a:t>
            </a:r>
            <a:r>
              <a:rPr lang="en-US" altLang="zh-CN" sz="2800" dirty="0">
                <a:solidFill>
                  <a:srgbClr val="FF0000"/>
                </a:solidFill>
              </a:rPr>
              <a:t>NAT</a:t>
            </a:r>
            <a:r>
              <a:rPr lang="zh-CN" altLang="en-US" sz="2800" dirty="0">
                <a:solidFill>
                  <a:srgbClr val="FF0000"/>
                </a:solidFill>
              </a:rPr>
              <a:t>地址转换表</a:t>
            </a:r>
            <a:r>
              <a:rPr lang="zh-CN" altLang="en-US" sz="2800" dirty="0"/>
              <a:t>中，目的地址 </a:t>
            </a:r>
            <a:r>
              <a:rPr lang="en-US" altLang="zh-CN" sz="2800" dirty="0"/>
              <a:t>IP</a:t>
            </a:r>
            <a:r>
              <a:rPr lang="en-US" altLang="zh-CN" sz="2800" i="1" baseline="-25000" dirty="0"/>
              <a:t>B </a:t>
            </a:r>
            <a:r>
              <a:rPr lang="zh-CN" altLang="en-US" sz="2800" dirty="0"/>
              <a:t>保持不变，然后发送到互联网。</a:t>
            </a:r>
          </a:p>
          <a:p>
            <a:pPr>
              <a:lnSpc>
                <a:spcPct val="120000"/>
              </a:lnSpc>
            </a:pPr>
            <a:r>
              <a:rPr lang="en-US" altLang="zh-CN" sz="2800" dirty="0"/>
              <a:t>NAT </a:t>
            </a:r>
            <a:r>
              <a:rPr lang="zh-CN" altLang="en-US" sz="2800" dirty="0"/>
              <a:t>路由器收到主机 </a:t>
            </a:r>
            <a:r>
              <a:rPr lang="en-US" altLang="zh-CN" sz="2800" dirty="0"/>
              <a:t>B </a:t>
            </a:r>
            <a:r>
              <a:rPr lang="zh-CN" altLang="en-US" sz="2800" dirty="0"/>
              <a:t>发回的数据报时，知道数据报中的源地址是 </a:t>
            </a:r>
            <a:r>
              <a:rPr lang="en-US" altLang="zh-CN" sz="2800" dirty="0"/>
              <a:t>IP</a:t>
            </a:r>
            <a:r>
              <a:rPr lang="en-US" altLang="zh-CN" sz="2800" i="1" baseline="-25000" dirty="0"/>
              <a:t>B </a:t>
            </a:r>
            <a:r>
              <a:rPr lang="zh-CN" altLang="en-US" sz="2800" dirty="0"/>
              <a:t>而目的地址是 </a:t>
            </a:r>
            <a:r>
              <a:rPr lang="en-US" altLang="zh-CN" sz="2800" dirty="0"/>
              <a:t>IP</a:t>
            </a:r>
            <a:r>
              <a:rPr lang="en-US" altLang="zh-CN" sz="2800" i="1" baseline="-25000" dirty="0"/>
              <a:t>G</a:t>
            </a:r>
            <a:r>
              <a:rPr lang="zh-CN" altLang="en-US" sz="2800" dirty="0"/>
              <a:t>。</a:t>
            </a:r>
          </a:p>
          <a:p>
            <a:pPr>
              <a:lnSpc>
                <a:spcPct val="120000"/>
              </a:lnSpc>
            </a:pPr>
            <a:r>
              <a:rPr lang="zh-CN" altLang="en-US" sz="2800" dirty="0">
                <a:solidFill>
                  <a:srgbClr val="FF0000"/>
                </a:solidFill>
              </a:rPr>
              <a:t>根据 </a:t>
            </a:r>
            <a:r>
              <a:rPr lang="en-US" altLang="zh-CN" sz="2800" dirty="0">
                <a:solidFill>
                  <a:srgbClr val="FF0000"/>
                </a:solidFill>
              </a:rPr>
              <a:t>NAT </a:t>
            </a:r>
            <a:r>
              <a:rPr lang="zh-CN" altLang="en-US" sz="2800" dirty="0">
                <a:solidFill>
                  <a:srgbClr val="FF0000"/>
                </a:solidFill>
              </a:rPr>
              <a:t>转换表，</a:t>
            </a:r>
            <a:r>
              <a:rPr lang="en-US" altLang="zh-CN" sz="2800" dirty="0"/>
              <a:t>NAT </a:t>
            </a:r>
            <a:r>
              <a:rPr lang="zh-CN" altLang="en-US" sz="2800" dirty="0"/>
              <a:t>路由器</a:t>
            </a:r>
            <a:r>
              <a:rPr lang="zh-CN" altLang="en-US" sz="2800" dirty="0">
                <a:solidFill>
                  <a:srgbClr val="FF0000"/>
                </a:solidFill>
              </a:rPr>
              <a:t>将目的地址 </a:t>
            </a:r>
            <a:r>
              <a:rPr lang="en-US" altLang="zh-CN" sz="2800" dirty="0">
                <a:solidFill>
                  <a:srgbClr val="FF0000"/>
                </a:solidFill>
              </a:rPr>
              <a:t>IP</a:t>
            </a:r>
            <a:r>
              <a:rPr lang="en-US" altLang="zh-CN" sz="2800" i="1" baseline="-25000" dirty="0">
                <a:solidFill>
                  <a:srgbClr val="FF0000"/>
                </a:solidFill>
              </a:rPr>
              <a:t>G </a:t>
            </a:r>
            <a:r>
              <a:rPr lang="zh-CN" altLang="en-US" sz="2800" dirty="0">
                <a:solidFill>
                  <a:srgbClr val="FF0000"/>
                </a:solidFill>
              </a:rPr>
              <a:t>转换为 </a:t>
            </a:r>
            <a:r>
              <a:rPr lang="en-US" altLang="zh-CN" sz="2800" dirty="0">
                <a:solidFill>
                  <a:srgbClr val="FF0000"/>
                </a:solidFill>
              </a:rPr>
              <a:t>IP</a:t>
            </a:r>
            <a:r>
              <a:rPr lang="en-US" altLang="zh-CN" sz="2800" i="1" baseline="-25000" dirty="0">
                <a:solidFill>
                  <a:srgbClr val="FF0000"/>
                </a:solidFill>
              </a:rPr>
              <a:t>A</a:t>
            </a:r>
            <a:r>
              <a:rPr lang="zh-CN" altLang="en-US" sz="2800" dirty="0">
                <a:solidFill>
                  <a:srgbClr val="FF0000"/>
                </a:solidFill>
              </a:rPr>
              <a:t>，</a:t>
            </a:r>
            <a:r>
              <a:rPr lang="zh-CN" altLang="en-US" sz="2800" dirty="0"/>
              <a:t>转发给最终的内部主机 </a:t>
            </a:r>
            <a:r>
              <a:rPr lang="en-US" altLang="zh-CN" sz="2800" dirty="0"/>
              <a:t>A</a:t>
            </a:r>
            <a:r>
              <a:rPr lang="zh-CN" altLang="en-US" sz="2800" dirty="0"/>
              <a:t>。 </a:t>
            </a:r>
          </a:p>
        </p:txBody>
      </p:sp>
    </p:spTree>
    <p:extLst>
      <p:ext uri="{BB962C8B-B14F-4D97-AF65-F5344CB8AC3E}">
        <p14:creationId xmlns:p14="http://schemas.microsoft.com/office/powerpoint/2010/main" val="320400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97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97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97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pPr algn="ctr"/>
            <a:r>
              <a:rPr lang="zh-CN" altLang="en-US"/>
              <a:t>网络地址转换的过程</a:t>
            </a:r>
            <a:endParaRPr lang="zh-CN" altLang="en-US" sz="3600"/>
          </a:p>
        </p:txBody>
      </p:sp>
      <p:sp>
        <p:nvSpPr>
          <p:cNvPr id="629763" name="Rectangle 3"/>
          <p:cNvSpPr>
            <a:spLocks noGrp="1" noChangeArrowheads="1"/>
          </p:cNvSpPr>
          <p:nvPr>
            <p:ph idx="1"/>
          </p:nvPr>
        </p:nvSpPr>
        <p:spPr/>
        <p:txBody>
          <a:bodyPr/>
          <a:lstStyle/>
          <a:p>
            <a:r>
              <a:rPr lang="zh-CN" altLang="en-US" sz="2800" dirty="0"/>
              <a:t>可以看出，在内部主机与外部主机通信时，在</a:t>
            </a:r>
            <a:r>
              <a:rPr lang="en-US" altLang="zh-CN" sz="2800" dirty="0"/>
              <a:t>NAT</a:t>
            </a:r>
            <a:r>
              <a:rPr lang="zh-CN" altLang="en-US" sz="2800" dirty="0"/>
              <a:t>路由器上发生了</a:t>
            </a:r>
            <a:r>
              <a:rPr lang="zh-CN" altLang="en-US" sz="2800" dirty="0">
                <a:solidFill>
                  <a:srgbClr val="FF0000"/>
                </a:solidFill>
              </a:rPr>
              <a:t>两次地址转换：</a:t>
            </a:r>
            <a:endParaRPr lang="en-US" altLang="zh-CN" sz="2800" dirty="0">
              <a:solidFill>
                <a:srgbClr val="FF0000"/>
              </a:solidFill>
            </a:endParaRPr>
          </a:p>
          <a:p>
            <a:pPr lvl="1"/>
            <a:r>
              <a:rPr lang="zh-CN" altLang="en-US" sz="2400" dirty="0">
                <a:solidFill>
                  <a:srgbClr val="0000FF"/>
                </a:solidFill>
              </a:rPr>
              <a:t>离开专用网时：</a:t>
            </a:r>
            <a:r>
              <a:rPr lang="zh-CN" altLang="en-US" sz="2400" dirty="0"/>
              <a:t>替换源地址，将内部地址替换为全球地址；</a:t>
            </a:r>
            <a:endParaRPr lang="en-US" altLang="zh-CN" sz="2400" dirty="0"/>
          </a:p>
          <a:p>
            <a:pPr lvl="1"/>
            <a:r>
              <a:rPr lang="zh-CN" altLang="en-US" sz="2400" dirty="0">
                <a:solidFill>
                  <a:srgbClr val="0000FF"/>
                </a:solidFill>
              </a:rPr>
              <a:t>进入专用网时：</a:t>
            </a:r>
            <a:r>
              <a:rPr lang="zh-CN" altLang="en-US" sz="2400" dirty="0"/>
              <a:t>替换目的地址，将全球地址替换为内部地址；</a:t>
            </a:r>
          </a:p>
        </p:txBody>
      </p:sp>
      <p:graphicFrame>
        <p:nvGraphicFramePr>
          <p:cNvPr id="2" name="表格 1"/>
          <p:cNvGraphicFramePr>
            <a:graphicFrameLocks noGrp="1"/>
          </p:cNvGraphicFramePr>
          <p:nvPr>
            <p:extLst>
              <p:ext uri="{D42A27DB-BD31-4B8C-83A1-F6EECF244321}">
                <p14:modId xmlns:p14="http://schemas.microsoft.com/office/powerpoint/2010/main" val="3536663254"/>
              </p:ext>
            </p:extLst>
          </p:nvPr>
        </p:nvGraphicFramePr>
        <p:xfrm>
          <a:off x="848544" y="3789042"/>
          <a:ext cx="8496943" cy="2088230"/>
        </p:xfrm>
        <a:graphic>
          <a:graphicData uri="http://schemas.openxmlformats.org/drawingml/2006/table">
            <a:tbl>
              <a:tblPr firstRow="1" firstCol="1" lastRow="1" lastCol="1" bandRow="1" bandCol="1">
                <a:tableStyleId>{5C22544A-7EE6-4342-B048-85BDC9FD1C3A}</a:tableStyleId>
              </a:tblPr>
              <a:tblGrid>
                <a:gridCol w="1763516">
                  <a:extLst>
                    <a:ext uri="{9D8B030D-6E8A-4147-A177-3AD203B41FA5}">
                      <a16:colId xmlns:a16="http://schemas.microsoft.com/office/drawing/2014/main" xmlns="" val="20000"/>
                    </a:ext>
                  </a:extLst>
                </a:gridCol>
                <a:gridCol w="2545266">
                  <a:extLst>
                    <a:ext uri="{9D8B030D-6E8A-4147-A177-3AD203B41FA5}">
                      <a16:colId xmlns:a16="http://schemas.microsoft.com/office/drawing/2014/main" xmlns="" val="20001"/>
                    </a:ext>
                  </a:extLst>
                </a:gridCol>
                <a:gridCol w="2104005">
                  <a:extLst>
                    <a:ext uri="{9D8B030D-6E8A-4147-A177-3AD203B41FA5}">
                      <a16:colId xmlns:a16="http://schemas.microsoft.com/office/drawing/2014/main" xmlns="" val="20002"/>
                    </a:ext>
                  </a:extLst>
                </a:gridCol>
                <a:gridCol w="2084156">
                  <a:extLst>
                    <a:ext uri="{9D8B030D-6E8A-4147-A177-3AD203B41FA5}">
                      <a16:colId xmlns:a16="http://schemas.microsoft.com/office/drawing/2014/main" xmlns="" val="20003"/>
                    </a:ext>
                  </a:extLst>
                </a:gridCol>
              </a:tblGrid>
              <a:tr h="417646">
                <a:tc>
                  <a:txBody>
                    <a:bodyPr/>
                    <a:lstStyle/>
                    <a:p>
                      <a:pPr algn="ctr">
                        <a:lnSpc>
                          <a:spcPct val="100000"/>
                        </a:lnSpc>
                        <a:spcAft>
                          <a:spcPts val="0"/>
                        </a:spcAft>
                        <a:tabLst>
                          <a:tab pos="3886200" algn="l"/>
                        </a:tabLst>
                      </a:pPr>
                      <a:r>
                        <a:rPr lang="zh-CN" sz="2400" b="1" dirty="0">
                          <a:solidFill>
                            <a:schemeClr val="tx1"/>
                          </a:solidFill>
                          <a:effectLst/>
                          <a:latin typeface="+mn-lt"/>
                          <a:ea typeface="黑体" pitchFamily="2" charset="-122"/>
                        </a:rPr>
                        <a:t>方向</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3886200" algn="l"/>
                        </a:tabLst>
                      </a:pPr>
                      <a:r>
                        <a:rPr lang="zh-CN" sz="2400" b="1" dirty="0">
                          <a:solidFill>
                            <a:schemeClr val="tx1"/>
                          </a:solidFill>
                          <a:effectLst/>
                          <a:latin typeface="+mn-lt"/>
                          <a:ea typeface="黑体" pitchFamily="2" charset="-122"/>
                        </a:rPr>
                        <a:t>字段</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3886200" algn="l"/>
                        </a:tabLst>
                      </a:pPr>
                      <a:r>
                        <a:rPr lang="zh-CN" sz="2400" b="1" dirty="0">
                          <a:solidFill>
                            <a:schemeClr val="tx1"/>
                          </a:solidFill>
                          <a:effectLst/>
                          <a:latin typeface="+mn-lt"/>
                          <a:ea typeface="黑体" pitchFamily="2" charset="-122"/>
                        </a:rPr>
                        <a:t>旧的</a:t>
                      </a:r>
                      <a:r>
                        <a:rPr lang="en-US" sz="2400" b="1" dirty="0">
                          <a:solidFill>
                            <a:schemeClr val="tx1"/>
                          </a:solidFill>
                          <a:effectLst/>
                          <a:latin typeface="+mn-lt"/>
                          <a:ea typeface="黑体" pitchFamily="2" charset="-122"/>
                        </a:rPr>
                        <a:t>IP</a:t>
                      </a:r>
                      <a:r>
                        <a:rPr lang="zh-CN" sz="2400" b="1" dirty="0">
                          <a:solidFill>
                            <a:schemeClr val="tx1"/>
                          </a:solidFill>
                          <a:effectLst/>
                          <a:latin typeface="+mn-lt"/>
                          <a:ea typeface="黑体" pitchFamily="2"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3886200" algn="l"/>
                        </a:tabLst>
                      </a:pPr>
                      <a:r>
                        <a:rPr lang="zh-CN" sz="2400" b="1" dirty="0">
                          <a:solidFill>
                            <a:schemeClr val="tx1"/>
                          </a:solidFill>
                          <a:effectLst/>
                          <a:latin typeface="+mn-lt"/>
                          <a:ea typeface="黑体" pitchFamily="2" charset="-122"/>
                        </a:rPr>
                        <a:t>新的</a:t>
                      </a:r>
                      <a:r>
                        <a:rPr lang="en-US" sz="2400" b="1" dirty="0">
                          <a:solidFill>
                            <a:schemeClr val="tx1"/>
                          </a:solidFill>
                          <a:effectLst/>
                          <a:latin typeface="+mn-lt"/>
                          <a:ea typeface="黑体" pitchFamily="2" charset="-122"/>
                        </a:rPr>
                        <a:t>IP</a:t>
                      </a:r>
                      <a:r>
                        <a:rPr lang="zh-CN" sz="2400" b="1" dirty="0">
                          <a:solidFill>
                            <a:schemeClr val="tx1"/>
                          </a:solidFill>
                          <a:effectLst/>
                          <a:latin typeface="+mn-lt"/>
                          <a:ea typeface="黑体" pitchFamily="2" charset="-122"/>
                        </a:rPr>
                        <a:t>地址</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xmlns="" val="10000"/>
                  </a:ext>
                </a:extLst>
              </a:tr>
              <a:tr h="417646">
                <a:tc>
                  <a:txBody>
                    <a:bodyPr/>
                    <a:lstStyle/>
                    <a:p>
                      <a:pPr algn="ctr">
                        <a:lnSpc>
                          <a:spcPct val="100000"/>
                        </a:lnSpc>
                        <a:spcAft>
                          <a:spcPts val="0"/>
                        </a:spcAft>
                        <a:tabLst>
                          <a:tab pos="3886200" algn="l"/>
                        </a:tabLst>
                      </a:pPr>
                      <a:r>
                        <a:rPr lang="zh-CN" sz="2400" b="1">
                          <a:solidFill>
                            <a:schemeClr val="tx1"/>
                          </a:solidFill>
                          <a:effectLst/>
                          <a:latin typeface="+mn-lt"/>
                          <a:ea typeface="黑体" pitchFamily="2" charset="-122"/>
                        </a:rPr>
                        <a:t>出</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zh-CN" sz="2400" b="1">
                          <a:solidFill>
                            <a:schemeClr val="tx1"/>
                          </a:solidFill>
                          <a:effectLst/>
                          <a:latin typeface="+mn-lt"/>
                          <a:ea typeface="黑体" pitchFamily="2" charset="-122"/>
                        </a:rPr>
                        <a:t>源</a:t>
                      </a:r>
                      <a:r>
                        <a:rPr lang="en-US" sz="2400" b="1">
                          <a:solidFill>
                            <a:schemeClr val="tx1"/>
                          </a:solidFill>
                          <a:effectLst/>
                          <a:latin typeface="+mn-lt"/>
                          <a:ea typeface="黑体" pitchFamily="2" charset="-122"/>
                        </a:rPr>
                        <a:t>IP</a:t>
                      </a:r>
                      <a:r>
                        <a:rPr lang="zh-CN" sz="2400" b="1">
                          <a:solidFill>
                            <a:schemeClr val="tx1"/>
                          </a:solidFill>
                          <a:effectLst/>
                          <a:latin typeface="+mn-lt"/>
                          <a:ea typeface="黑体" pitchFamily="2"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1" dirty="0">
                          <a:solidFill>
                            <a:schemeClr val="tx1"/>
                          </a:solidFill>
                          <a:effectLst/>
                          <a:latin typeface="+mn-lt"/>
                          <a:ea typeface="黑体" pitchFamily="2" charset="-122"/>
                        </a:rPr>
                        <a:t>192.168.0.3</a:t>
                      </a:r>
                      <a:endParaRPr lang="zh-CN" sz="24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1" dirty="0">
                          <a:solidFill>
                            <a:schemeClr val="tx1"/>
                          </a:solidFill>
                          <a:effectLst/>
                          <a:latin typeface="+mn-lt"/>
                          <a:ea typeface="黑体" pitchFamily="2" charset="-122"/>
                        </a:rPr>
                        <a:t>172.38.1.5</a:t>
                      </a:r>
                      <a:endParaRPr lang="zh-CN" sz="24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417646">
                <a:tc>
                  <a:txBody>
                    <a:bodyPr/>
                    <a:lstStyle/>
                    <a:p>
                      <a:pPr algn="ctr">
                        <a:lnSpc>
                          <a:spcPct val="100000"/>
                        </a:lnSpc>
                        <a:spcAft>
                          <a:spcPts val="0"/>
                        </a:spcAft>
                        <a:tabLst>
                          <a:tab pos="3886200" algn="l"/>
                        </a:tabLst>
                      </a:pPr>
                      <a:r>
                        <a:rPr lang="zh-CN" sz="2400" b="1">
                          <a:solidFill>
                            <a:schemeClr val="tx1"/>
                          </a:solidFill>
                          <a:effectLst/>
                          <a:latin typeface="+mn-lt"/>
                          <a:ea typeface="黑体" pitchFamily="2" charset="-122"/>
                        </a:rPr>
                        <a:t>入</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zh-CN" sz="2400" b="1">
                          <a:solidFill>
                            <a:schemeClr val="tx1"/>
                          </a:solidFill>
                          <a:effectLst/>
                          <a:latin typeface="+mn-lt"/>
                          <a:ea typeface="黑体" pitchFamily="2" charset="-122"/>
                        </a:rPr>
                        <a:t>目的</a:t>
                      </a:r>
                      <a:r>
                        <a:rPr lang="en-US" sz="2400" b="1">
                          <a:solidFill>
                            <a:schemeClr val="tx1"/>
                          </a:solidFill>
                          <a:effectLst/>
                          <a:latin typeface="+mn-lt"/>
                          <a:ea typeface="黑体" pitchFamily="2" charset="-122"/>
                        </a:rPr>
                        <a:t>IP</a:t>
                      </a:r>
                      <a:r>
                        <a:rPr lang="zh-CN" sz="2400" b="1">
                          <a:solidFill>
                            <a:schemeClr val="tx1"/>
                          </a:solidFill>
                          <a:effectLst/>
                          <a:latin typeface="+mn-lt"/>
                          <a:ea typeface="黑体" pitchFamily="2"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1">
                          <a:solidFill>
                            <a:schemeClr val="tx1"/>
                          </a:solidFill>
                          <a:effectLst/>
                          <a:latin typeface="+mn-lt"/>
                          <a:ea typeface="黑体" pitchFamily="2" charset="-122"/>
                        </a:rPr>
                        <a:t>172.38.1.5</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1">
                          <a:solidFill>
                            <a:schemeClr val="tx1"/>
                          </a:solidFill>
                          <a:effectLst/>
                          <a:latin typeface="+mn-lt"/>
                          <a:ea typeface="黑体" pitchFamily="2" charset="-122"/>
                        </a:rPr>
                        <a:t>192.168.0.3</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417646">
                <a:tc>
                  <a:txBody>
                    <a:bodyPr/>
                    <a:lstStyle/>
                    <a:p>
                      <a:pPr algn="ctr">
                        <a:lnSpc>
                          <a:spcPct val="100000"/>
                        </a:lnSpc>
                        <a:spcAft>
                          <a:spcPts val="0"/>
                        </a:spcAft>
                        <a:tabLst>
                          <a:tab pos="3886200" algn="l"/>
                        </a:tabLst>
                      </a:pPr>
                      <a:r>
                        <a:rPr lang="zh-CN" sz="2400" b="1">
                          <a:solidFill>
                            <a:schemeClr val="tx1"/>
                          </a:solidFill>
                          <a:effectLst/>
                          <a:latin typeface="+mn-lt"/>
                          <a:ea typeface="黑体" pitchFamily="2" charset="-122"/>
                        </a:rPr>
                        <a:t>出</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zh-CN" sz="2400" b="1">
                          <a:solidFill>
                            <a:schemeClr val="tx1"/>
                          </a:solidFill>
                          <a:effectLst/>
                          <a:latin typeface="+mn-lt"/>
                          <a:ea typeface="黑体" pitchFamily="2" charset="-122"/>
                        </a:rPr>
                        <a:t>源</a:t>
                      </a:r>
                      <a:r>
                        <a:rPr lang="en-US" sz="2400" b="1">
                          <a:solidFill>
                            <a:schemeClr val="tx1"/>
                          </a:solidFill>
                          <a:effectLst/>
                          <a:latin typeface="+mn-lt"/>
                          <a:ea typeface="黑体" pitchFamily="2" charset="-122"/>
                        </a:rPr>
                        <a:t>IP</a:t>
                      </a:r>
                      <a:r>
                        <a:rPr lang="zh-CN" sz="2400" b="1">
                          <a:solidFill>
                            <a:schemeClr val="tx1"/>
                          </a:solidFill>
                          <a:effectLst/>
                          <a:latin typeface="+mn-lt"/>
                          <a:ea typeface="黑体" pitchFamily="2"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1">
                          <a:solidFill>
                            <a:schemeClr val="tx1"/>
                          </a:solidFill>
                          <a:effectLst/>
                          <a:latin typeface="+mn-lt"/>
                          <a:ea typeface="黑体" pitchFamily="2" charset="-122"/>
                        </a:rPr>
                        <a:t>192.168.0.7</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1">
                          <a:solidFill>
                            <a:schemeClr val="tx1"/>
                          </a:solidFill>
                          <a:effectLst/>
                          <a:latin typeface="+mn-lt"/>
                          <a:ea typeface="黑体" pitchFamily="2" charset="-122"/>
                        </a:rPr>
                        <a:t>172.38.1.6</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417646">
                <a:tc>
                  <a:txBody>
                    <a:bodyPr/>
                    <a:lstStyle/>
                    <a:p>
                      <a:pPr algn="ctr">
                        <a:lnSpc>
                          <a:spcPct val="100000"/>
                        </a:lnSpc>
                        <a:spcAft>
                          <a:spcPts val="0"/>
                        </a:spcAft>
                        <a:tabLst>
                          <a:tab pos="3886200" algn="l"/>
                        </a:tabLst>
                      </a:pPr>
                      <a:r>
                        <a:rPr lang="zh-CN" sz="2400" b="1">
                          <a:solidFill>
                            <a:schemeClr val="tx1"/>
                          </a:solidFill>
                          <a:effectLst/>
                          <a:latin typeface="+mn-lt"/>
                          <a:ea typeface="黑体" pitchFamily="2" charset="-122"/>
                        </a:rPr>
                        <a:t>入</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zh-CN" sz="2400" b="1" dirty="0">
                          <a:solidFill>
                            <a:schemeClr val="tx1"/>
                          </a:solidFill>
                          <a:effectLst/>
                          <a:latin typeface="+mn-lt"/>
                          <a:ea typeface="黑体" pitchFamily="2" charset="-122"/>
                        </a:rPr>
                        <a:t>目的</a:t>
                      </a:r>
                      <a:r>
                        <a:rPr lang="en-US" sz="2400" b="1" dirty="0">
                          <a:solidFill>
                            <a:schemeClr val="tx1"/>
                          </a:solidFill>
                          <a:effectLst/>
                          <a:latin typeface="+mn-lt"/>
                          <a:ea typeface="黑体" pitchFamily="2" charset="-122"/>
                        </a:rPr>
                        <a:t>IP</a:t>
                      </a:r>
                      <a:r>
                        <a:rPr lang="zh-CN" sz="2400" b="1" dirty="0">
                          <a:solidFill>
                            <a:schemeClr val="tx1"/>
                          </a:solidFill>
                          <a:effectLst/>
                          <a:latin typeface="+mn-lt"/>
                          <a:ea typeface="黑体" pitchFamily="2"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1">
                          <a:solidFill>
                            <a:schemeClr val="tx1"/>
                          </a:solidFill>
                          <a:effectLst/>
                          <a:latin typeface="+mn-lt"/>
                          <a:ea typeface="黑体" pitchFamily="2" charset="-122"/>
                        </a:rPr>
                        <a:t>172.38.1.6</a:t>
                      </a:r>
                      <a:endParaRPr lang="zh-CN" sz="24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400" b="1" dirty="0">
                          <a:solidFill>
                            <a:schemeClr val="tx1"/>
                          </a:solidFill>
                          <a:effectLst/>
                          <a:latin typeface="+mn-lt"/>
                          <a:ea typeface="黑体" pitchFamily="2" charset="-122"/>
                        </a:rPr>
                        <a:t>192.168.0.7</a:t>
                      </a:r>
                      <a:endParaRPr lang="zh-CN" sz="24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sp>
        <p:nvSpPr>
          <p:cNvPr id="3" name="矩形 2"/>
          <p:cNvSpPr/>
          <p:nvPr/>
        </p:nvSpPr>
        <p:spPr>
          <a:xfrm>
            <a:off x="3080792" y="3284984"/>
            <a:ext cx="3528392" cy="461665"/>
          </a:xfrm>
          <a:prstGeom prst="rect">
            <a:avLst/>
          </a:prstGeom>
        </p:spPr>
        <p:txBody>
          <a:bodyPr wrap="square">
            <a:spAutoFit/>
          </a:bodyPr>
          <a:lstStyle/>
          <a:p>
            <a:pPr algn="ctr"/>
            <a:r>
              <a:rPr lang="en-US" altLang="zh-CN" sz="2400" b="1" dirty="0">
                <a:latin typeface="+mn-lt"/>
                <a:ea typeface="黑体" pitchFamily="2" charset="-122"/>
              </a:rPr>
              <a:t>NAT</a:t>
            </a:r>
            <a:r>
              <a:rPr lang="zh-CN" altLang="zh-CN" sz="2400" b="1" dirty="0">
                <a:latin typeface="+mn-lt"/>
                <a:ea typeface="黑体" pitchFamily="2" charset="-122"/>
              </a:rPr>
              <a:t>地址转换表举例</a:t>
            </a:r>
            <a:endParaRPr lang="zh-CN" altLang="en-US" sz="2400" b="1" dirty="0">
              <a:latin typeface="+mn-lt"/>
              <a:ea typeface="黑体" pitchFamily="2" charset="-122"/>
            </a:endParaRPr>
          </a:p>
        </p:txBody>
      </p:sp>
    </p:spTree>
    <p:extLst>
      <p:ext uri="{BB962C8B-B14F-4D97-AF65-F5344CB8AC3E}">
        <p14:creationId xmlns:p14="http://schemas.microsoft.com/office/powerpoint/2010/main" val="691145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网络地址转换 </a:t>
            </a:r>
            <a:r>
              <a:rPr lang="en-US" altLang="zh-CN" dirty="0"/>
              <a:t>NAT</a:t>
            </a:r>
            <a:endParaRPr lang="zh-CN" altLang="en-US" dirty="0"/>
          </a:p>
        </p:txBody>
      </p:sp>
      <p:sp>
        <p:nvSpPr>
          <p:cNvPr id="3" name="内容占位符 2"/>
          <p:cNvSpPr>
            <a:spLocks noGrp="1"/>
          </p:cNvSpPr>
          <p:nvPr>
            <p:ph idx="1"/>
          </p:nvPr>
        </p:nvSpPr>
        <p:spPr/>
        <p:txBody>
          <a:bodyPr/>
          <a:lstStyle/>
          <a:p>
            <a:r>
              <a:rPr lang="zh-CN" altLang="zh-CN" dirty="0"/>
              <a:t>当</a:t>
            </a:r>
            <a:r>
              <a:rPr lang="en-US" altLang="zh-CN" dirty="0"/>
              <a:t> NAT </a:t>
            </a:r>
            <a:r>
              <a:rPr lang="zh-CN" altLang="zh-CN" dirty="0"/>
              <a:t>路由器具有</a:t>
            </a:r>
            <a:r>
              <a:rPr lang="en-US" altLang="zh-CN" dirty="0"/>
              <a:t> </a:t>
            </a:r>
            <a:r>
              <a:rPr lang="en-US" altLang="zh-CN" i="1" dirty="0"/>
              <a:t>n </a:t>
            </a:r>
            <a:r>
              <a:rPr lang="zh-CN" altLang="zh-CN" dirty="0"/>
              <a:t>个全球</a:t>
            </a:r>
            <a:r>
              <a:rPr lang="en-US" altLang="zh-CN" dirty="0"/>
              <a:t> IP </a:t>
            </a:r>
            <a:r>
              <a:rPr lang="zh-CN" altLang="zh-CN" dirty="0"/>
              <a:t>地址时，专用网内</a:t>
            </a:r>
            <a:r>
              <a:rPr lang="zh-CN" altLang="zh-CN" dirty="0">
                <a:solidFill>
                  <a:srgbClr val="FF0000"/>
                </a:solidFill>
              </a:rPr>
              <a:t>最多可以同时有</a:t>
            </a:r>
            <a:r>
              <a:rPr lang="en-US" altLang="zh-CN" dirty="0">
                <a:solidFill>
                  <a:srgbClr val="FF0000"/>
                </a:solidFill>
              </a:rPr>
              <a:t> </a:t>
            </a:r>
            <a:r>
              <a:rPr lang="en-US" altLang="zh-CN" i="1" dirty="0">
                <a:solidFill>
                  <a:srgbClr val="FF0000"/>
                </a:solidFill>
              </a:rPr>
              <a:t>n </a:t>
            </a:r>
            <a:r>
              <a:rPr lang="zh-CN" altLang="zh-CN" dirty="0">
                <a:solidFill>
                  <a:srgbClr val="FF0000"/>
                </a:solidFill>
              </a:rPr>
              <a:t>台主机接入到互联网。</a:t>
            </a:r>
            <a:r>
              <a:rPr lang="zh-CN" altLang="zh-CN" dirty="0"/>
              <a:t>这样就可以使专用网内较多数量的主机，轮流使用</a:t>
            </a:r>
            <a:r>
              <a:rPr lang="en-US" altLang="zh-CN" dirty="0"/>
              <a:t> NAT </a:t>
            </a:r>
            <a:r>
              <a:rPr lang="zh-CN" altLang="zh-CN" dirty="0"/>
              <a:t>路由器有限数量的全球</a:t>
            </a:r>
            <a:r>
              <a:rPr lang="en-US" altLang="zh-CN" dirty="0"/>
              <a:t> IP </a:t>
            </a:r>
            <a:r>
              <a:rPr lang="zh-CN" altLang="zh-CN" dirty="0"/>
              <a:t>地址。</a:t>
            </a:r>
            <a:endParaRPr lang="en-US" altLang="zh-CN" dirty="0"/>
          </a:p>
          <a:p>
            <a:r>
              <a:rPr lang="zh-CN" altLang="zh-CN" dirty="0"/>
              <a:t>通过</a:t>
            </a:r>
            <a:r>
              <a:rPr lang="en-US" altLang="zh-CN" dirty="0"/>
              <a:t> NAT </a:t>
            </a:r>
            <a:r>
              <a:rPr lang="zh-CN" altLang="zh-CN" dirty="0"/>
              <a:t>路由器的通信必须由专用网内的主机发起。</a:t>
            </a:r>
            <a:r>
              <a:rPr lang="zh-CN" altLang="zh-CN" dirty="0">
                <a:solidFill>
                  <a:srgbClr val="FF0000"/>
                </a:solidFill>
              </a:rPr>
              <a:t>专用网内部的主机不能充当服务器用，</a:t>
            </a:r>
            <a:r>
              <a:rPr lang="zh-CN" altLang="zh-CN" dirty="0"/>
              <a:t>因为互联网上的客户无法请求专用网内的服务器提供服务。</a:t>
            </a:r>
            <a:endParaRPr lang="zh-CN" altLang="en-US" dirty="0"/>
          </a:p>
        </p:txBody>
      </p:sp>
    </p:spTree>
    <p:extLst>
      <p:ext uri="{BB962C8B-B14F-4D97-AF65-F5344CB8AC3E}">
        <p14:creationId xmlns:p14="http://schemas.microsoft.com/office/powerpoint/2010/main" val="1018130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599" name="Rectangle 127"/>
          <p:cNvSpPr>
            <a:spLocks noGrp="1" noChangeArrowheads="1"/>
          </p:cNvSpPr>
          <p:nvPr>
            <p:ph type="title"/>
          </p:nvPr>
        </p:nvSpPr>
        <p:spPr>
          <a:noFill/>
          <a:ln/>
        </p:spPr>
        <p:txBody>
          <a:bodyPr/>
          <a:lstStyle/>
          <a:p>
            <a:pPr algn="ctr"/>
            <a:r>
              <a:rPr lang="zh-CN" altLang="zh-CN" dirty="0"/>
              <a:t>多播可大大节约网络资源</a:t>
            </a:r>
            <a:endParaRPr lang="zh-CN" altLang="en-US" sz="4000" dirty="0"/>
          </a:p>
        </p:txBody>
      </p:sp>
      <p:sp>
        <p:nvSpPr>
          <p:cNvPr id="1001598" name="Text Box 126"/>
          <p:cNvSpPr txBox="1">
            <a:spLocks noChangeArrowheads="1"/>
          </p:cNvSpPr>
          <p:nvPr/>
        </p:nvSpPr>
        <p:spPr bwMode="auto">
          <a:xfrm>
            <a:off x="5859333" y="1268760"/>
            <a:ext cx="3990211" cy="1938992"/>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kumimoji="1" lang="zh-CN" altLang="en-US" sz="2400" b="1" dirty="0">
                <a:solidFill>
                  <a:srgbClr val="000099"/>
                </a:solidFill>
                <a:latin typeface="+mn-lt"/>
                <a:ea typeface="黑体" pitchFamily="2" charset="-122"/>
              </a:rPr>
              <a:t>采用</a:t>
            </a:r>
            <a:r>
              <a:rPr kumimoji="1" lang="zh-CN" altLang="zh-CN" sz="2400" b="1" dirty="0">
                <a:solidFill>
                  <a:srgbClr val="000099"/>
                </a:solidFill>
                <a:latin typeface="+mn-lt"/>
                <a:ea typeface="黑体" pitchFamily="2" charset="-122"/>
              </a:rPr>
              <a:t>多播</a:t>
            </a:r>
            <a:r>
              <a:rPr kumimoji="1" lang="zh-CN" altLang="en-US" sz="2400" b="1" dirty="0">
                <a:solidFill>
                  <a:srgbClr val="000099"/>
                </a:solidFill>
                <a:latin typeface="+mn-lt"/>
                <a:ea typeface="黑体" pitchFamily="2" charset="-122"/>
              </a:rPr>
              <a:t>方式，</a:t>
            </a:r>
            <a:endParaRPr kumimoji="1" lang="en-US" altLang="zh-CN" sz="2400" b="1" dirty="0">
              <a:solidFill>
                <a:srgbClr val="000099"/>
              </a:solidFill>
              <a:latin typeface="+mn-lt"/>
              <a:ea typeface="黑体" pitchFamily="2" charset="-122"/>
            </a:endParaRPr>
          </a:p>
          <a:p>
            <a:pPr algn="ctr"/>
            <a:r>
              <a:rPr kumimoji="1" lang="zh-CN" altLang="zh-CN" sz="2400" b="1" dirty="0">
                <a:solidFill>
                  <a:srgbClr val="000099"/>
                </a:solidFill>
                <a:latin typeface="+mn-lt"/>
                <a:ea typeface="黑体" pitchFamily="2" charset="-122"/>
              </a:rPr>
              <a:t>只需发送一次</a:t>
            </a:r>
            <a:r>
              <a:rPr kumimoji="1" lang="zh-CN" altLang="en-US" sz="2400" b="1" dirty="0">
                <a:solidFill>
                  <a:srgbClr val="000099"/>
                </a:solidFill>
                <a:latin typeface="+mn-lt"/>
                <a:ea typeface="黑体" pitchFamily="2" charset="-122"/>
              </a:rPr>
              <a:t>到多播组</a:t>
            </a:r>
            <a:r>
              <a:rPr kumimoji="1" lang="zh-CN" altLang="zh-CN" sz="2400" b="1" dirty="0">
                <a:solidFill>
                  <a:srgbClr val="000099"/>
                </a:solidFill>
                <a:latin typeface="+mn-lt"/>
                <a:ea typeface="黑体" pitchFamily="2" charset="-122"/>
              </a:rPr>
              <a:t>。</a:t>
            </a:r>
            <a:endParaRPr kumimoji="1" lang="en-US" altLang="zh-CN" sz="2400" b="1" dirty="0">
              <a:solidFill>
                <a:srgbClr val="000099"/>
              </a:solidFill>
              <a:latin typeface="+mn-lt"/>
              <a:ea typeface="黑体" pitchFamily="2" charset="-122"/>
            </a:endParaRPr>
          </a:p>
          <a:p>
            <a:pPr algn="ctr"/>
            <a:r>
              <a:rPr kumimoji="1" lang="zh-CN" altLang="zh-CN" sz="2400" b="1" dirty="0">
                <a:solidFill>
                  <a:srgbClr val="000099"/>
                </a:solidFill>
                <a:latin typeface="+mn-lt"/>
                <a:ea typeface="黑体" pitchFamily="2" charset="-122"/>
              </a:rPr>
              <a:t>路由器复制</a:t>
            </a:r>
            <a:r>
              <a:rPr kumimoji="1" lang="zh-CN" altLang="en-US" sz="2400" b="1" dirty="0">
                <a:solidFill>
                  <a:srgbClr val="000099"/>
                </a:solidFill>
                <a:latin typeface="+mn-lt"/>
                <a:ea typeface="黑体" pitchFamily="2" charset="-122"/>
              </a:rPr>
              <a:t>分组。</a:t>
            </a:r>
            <a:endParaRPr kumimoji="1" lang="en-US" altLang="zh-CN" sz="2400" b="1" dirty="0">
              <a:solidFill>
                <a:srgbClr val="000099"/>
              </a:solidFill>
              <a:latin typeface="+mn-lt"/>
              <a:ea typeface="黑体" pitchFamily="2" charset="-122"/>
            </a:endParaRPr>
          </a:p>
          <a:p>
            <a:pPr algn="ctr"/>
            <a:r>
              <a:rPr kumimoji="1" lang="zh-CN" altLang="zh-CN" sz="2400" b="1" dirty="0">
                <a:solidFill>
                  <a:srgbClr val="000099"/>
                </a:solidFill>
                <a:latin typeface="+mn-lt"/>
                <a:ea typeface="黑体" pitchFamily="2" charset="-122"/>
              </a:rPr>
              <a:t>局域网具有硬件多播功能，不需要复制分组</a:t>
            </a:r>
            <a:r>
              <a:rPr kumimoji="1" lang="zh-CN" altLang="en-US" sz="2400" b="1" dirty="0">
                <a:solidFill>
                  <a:srgbClr val="000099"/>
                </a:solidFill>
                <a:latin typeface="+mn-lt"/>
                <a:ea typeface="黑体" pitchFamily="2" charset="-122"/>
              </a:rPr>
              <a:t>。</a:t>
            </a:r>
          </a:p>
        </p:txBody>
      </p:sp>
      <p:sp>
        <p:nvSpPr>
          <p:cNvPr id="81" name="Text Box 126"/>
          <p:cNvSpPr txBox="1">
            <a:spLocks noChangeArrowheads="1"/>
          </p:cNvSpPr>
          <p:nvPr/>
        </p:nvSpPr>
        <p:spPr bwMode="auto">
          <a:xfrm>
            <a:off x="6262816" y="3356992"/>
            <a:ext cx="3586728" cy="1569660"/>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kumimoji="1" lang="zh-CN" altLang="zh-CN" sz="2400" b="1" dirty="0">
                <a:solidFill>
                  <a:srgbClr val="000099"/>
                </a:solidFill>
                <a:latin typeface="+mn-lt"/>
                <a:ea typeface="黑体" pitchFamily="2" charset="-122"/>
              </a:rPr>
              <a:t>当多播组的主机数很大时（如成千上万个），采用多播方式就可明显地减轻网络中各种资源的消耗</a:t>
            </a:r>
            <a:r>
              <a:rPr kumimoji="1" lang="zh-CN" altLang="en-US" sz="2400" b="1" dirty="0">
                <a:solidFill>
                  <a:srgbClr val="000099"/>
                </a:solidFill>
                <a:latin typeface="+mn-lt"/>
                <a:ea typeface="黑体" pitchFamily="2" charset="-122"/>
              </a:rPr>
              <a:t>。</a:t>
            </a:r>
          </a:p>
        </p:txBody>
      </p:sp>
      <p:grpSp>
        <p:nvGrpSpPr>
          <p:cNvPr id="5" name="组合 4"/>
          <p:cNvGrpSpPr/>
          <p:nvPr/>
        </p:nvGrpSpPr>
        <p:grpSpPr>
          <a:xfrm>
            <a:off x="560512" y="1196752"/>
            <a:ext cx="5647070" cy="5484196"/>
            <a:chOff x="560512" y="1196752"/>
            <a:chExt cx="5647070" cy="5484196"/>
          </a:xfrm>
        </p:grpSpPr>
        <p:sp>
          <p:nvSpPr>
            <p:cNvPr id="1001549" name="Line 77"/>
            <p:cNvSpPr>
              <a:spLocks noChangeShapeType="1"/>
            </p:cNvSpPr>
            <p:nvPr/>
          </p:nvSpPr>
          <p:spPr bwMode="auto">
            <a:xfrm>
              <a:off x="2211656" y="4854351"/>
              <a:ext cx="0" cy="36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1001555" name="Picture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1901"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1524" name="Line 52"/>
            <p:cNvSpPr>
              <a:spLocks noChangeShapeType="1"/>
            </p:cNvSpPr>
            <p:nvPr/>
          </p:nvSpPr>
          <p:spPr bwMode="auto">
            <a:xfrm flipV="1">
              <a:off x="1931329" y="3131914"/>
              <a:ext cx="1401631" cy="906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5" name="Line 53"/>
            <p:cNvSpPr>
              <a:spLocks noChangeShapeType="1"/>
            </p:cNvSpPr>
            <p:nvPr/>
          </p:nvSpPr>
          <p:spPr bwMode="auto">
            <a:xfrm flipV="1">
              <a:off x="3427548" y="1952401"/>
              <a:ext cx="0" cy="996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6" name="Line 54"/>
            <p:cNvSpPr>
              <a:spLocks noChangeShapeType="1"/>
            </p:cNvSpPr>
            <p:nvPr/>
          </p:nvSpPr>
          <p:spPr bwMode="auto">
            <a:xfrm flipH="1" flipV="1">
              <a:off x="3427548" y="3131914"/>
              <a:ext cx="0" cy="906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7" name="Line 55"/>
            <p:cNvSpPr>
              <a:spLocks noChangeShapeType="1"/>
            </p:cNvSpPr>
            <p:nvPr/>
          </p:nvSpPr>
          <p:spPr bwMode="auto">
            <a:xfrm>
              <a:off x="5205812" y="4038377"/>
              <a:ext cx="0" cy="8159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8" name="Line 56"/>
            <p:cNvSpPr>
              <a:spLocks noChangeShapeType="1"/>
            </p:cNvSpPr>
            <p:nvPr/>
          </p:nvSpPr>
          <p:spPr bwMode="auto">
            <a:xfrm flipV="1">
              <a:off x="3427548" y="4038377"/>
              <a:ext cx="0" cy="8159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29" name="Line 57"/>
            <p:cNvSpPr>
              <a:spLocks noChangeShapeType="1"/>
            </p:cNvSpPr>
            <p:nvPr/>
          </p:nvSpPr>
          <p:spPr bwMode="auto">
            <a:xfrm>
              <a:off x="1838460" y="4038377"/>
              <a:ext cx="0" cy="8159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30" name="Line 58"/>
            <p:cNvSpPr>
              <a:spLocks noChangeShapeType="1"/>
            </p:cNvSpPr>
            <p:nvPr/>
          </p:nvSpPr>
          <p:spPr bwMode="auto">
            <a:xfrm>
              <a:off x="3616725" y="3131914"/>
              <a:ext cx="1589088" cy="9064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31" name="Text Box 59"/>
            <p:cNvSpPr txBox="1">
              <a:spLocks noChangeArrowheads="1"/>
            </p:cNvSpPr>
            <p:nvPr/>
          </p:nvSpPr>
          <p:spPr bwMode="auto">
            <a:xfrm>
              <a:off x="1686480" y="5695027"/>
              <a:ext cx="36695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多播组成员共有 </a:t>
              </a:r>
              <a:r>
                <a:rPr kumimoji="1" lang="en-US" altLang="zh-CN" sz="2800" b="1" dirty="0">
                  <a:solidFill>
                    <a:srgbClr val="000099"/>
                  </a:solidFill>
                  <a:ea typeface="黑体" pitchFamily="2" charset="-122"/>
                </a:rPr>
                <a:t>90 </a:t>
              </a:r>
              <a:r>
                <a:rPr kumimoji="1" lang="zh-CN" altLang="en-US" sz="2800" b="1" dirty="0">
                  <a:solidFill>
                    <a:srgbClr val="000099"/>
                  </a:solidFill>
                  <a:ea typeface="黑体" pitchFamily="2" charset="-122"/>
                </a:rPr>
                <a:t>个</a:t>
              </a:r>
              <a:endParaRPr kumimoji="1" lang="zh-CN" altLang="en-US" sz="2800" b="1" dirty="0">
                <a:solidFill>
                  <a:srgbClr val="000099"/>
                </a:solidFill>
                <a:latin typeface="+mn-lt"/>
                <a:ea typeface="黑体" pitchFamily="2" charset="-122"/>
              </a:endParaRPr>
            </a:p>
          </p:txBody>
        </p:sp>
        <p:sp>
          <p:nvSpPr>
            <p:cNvPr id="1001532" name="AutoShape 60"/>
            <p:cNvSpPr>
              <a:spLocks noChangeArrowheads="1"/>
            </p:cNvSpPr>
            <p:nvPr/>
          </p:nvSpPr>
          <p:spPr bwMode="auto">
            <a:xfrm rot="5400000">
              <a:off x="3325618" y="2510210"/>
              <a:ext cx="504825" cy="211535"/>
            </a:xfrm>
            <a:prstGeom prst="rightArrow">
              <a:avLst>
                <a:gd name="adj1" fmla="val 37500"/>
                <a:gd name="adj2" fmla="val 103881"/>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33" name="AutoShape 61"/>
            <p:cNvSpPr>
              <a:spLocks noChangeArrowheads="1"/>
            </p:cNvSpPr>
            <p:nvPr/>
          </p:nvSpPr>
          <p:spPr bwMode="auto">
            <a:xfrm rot="8740270">
              <a:off x="2302805" y="3362101"/>
              <a:ext cx="521097" cy="204788"/>
            </a:xfrm>
            <a:prstGeom prst="rightArrow">
              <a:avLst>
                <a:gd name="adj1" fmla="val 37500"/>
                <a:gd name="adj2" fmla="val 94377"/>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pic>
          <p:nvPicPr>
            <p:cNvPr id="1001534" name="Picture 6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6459" y="2933476"/>
              <a:ext cx="53313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01535" name="Text Box 63"/>
            <p:cNvSpPr txBox="1">
              <a:spLocks noChangeArrowheads="1"/>
            </p:cNvSpPr>
            <p:nvPr/>
          </p:nvSpPr>
          <p:spPr bwMode="auto">
            <a:xfrm>
              <a:off x="2772308" y="2493739"/>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1</a:t>
              </a:r>
              <a:endParaRPr kumimoji="1" lang="en-US" altLang="zh-CN" sz="2400" b="1">
                <a:solidFill>
                  <a:srgbClr val="000099"/>
                </a:solidFill>
                <a:latin typeface="+mn-lt"/>
                <a:ea typeface="黑体" pitchFamily="2" charset="-122"/>
              </a:endParaRPr>
            </a:p>
          </p:txBody>
        </p:sp>
        <p:sp>
          <p:nvSpPr>
            <p:cNvPr id="1001536" name="Text Box 64"/>
            <p:cNvSpPr txBox="1">
              <a:spLocks noChangeArrowheads="1"/>
            </p:cNvSpPr>
            <p:nvPr/>
          </p:nvSpPr>
          <p:spPr bwMode="auto">
            <a:xfrm>
              <a:off x="2718994" y="3643089"/>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3</a:t>
              </a:r>
              <a:endParaRPr kumimoji="1" lang="en-US" altLang="zh-CN" sz="2400" b="1">
                <a:solidFill>
                  <a:srgbClr val="000099"/>
                </a:solidFill>
                <a:latin typeface="+mn-lt"/>
                <a:ea typeface="黑体" pitchFamily="2" charset="-122"/>
              </a:endParaRPr>
            </a:p>
          </p:txBody>
        </p:sp>
        <p:sp>
          <p:nvSpPr>
            <p:cNvPr id="1001537" name="Text Box 65"/>
            <p:cNvSpPr txBox="1">
              <a:spLocks noChangeArrowheads="1"/>
            </p:cNvSpPr>
            <p:nvPr/>
          </p:nvSpPr>
          <p:spPr bwMode="auto">
            <a:xfrm>
              <a:off x="4435346" y="3717701"/>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4</a:t>
              </a:r>
              <a:endParaRPr kumimoji="1" lang="en-US" altLang="zh-CN" sz="2400" b="1">
                <a:solidFill>
                  <a:srgbClr val="000099"/>
                </a:solidFill>
                <a:latin typeface="+mn-lt"/>
                <a:ea typeface="黑体" pitchFamily="2" charset="-122"/>
              </a:endParaRPr>
            </a:p>
          </p:txBody>
        </p:sp>
        <p:sp>
          <p:nvSpPr>
            <p:cNvPr id="1001538" name="Text Box 66"/>
            <p:cNvSpPr txBox="1">
              <a:spLocks noChangeArrowheads="1"/>
            </p:cNvSpPr>
            <p:nvPr/>
          </p:nvSpPr>
          <p:spPr bwMode="auto">
            <a:xfrm>
              <a:off x="1090352" y="3671664"/>
              <a:ext cx="521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R</a:t>
              </a:r>
              <a:r>
                <a:rPr kumimoji="1" lang="en-US" altLang="zh-CN" sz="2400" b="1" baseline="-25000">
                  <a:solidFill>
                    <a:srgbClr val="000099"/>
                  </a:solidFill>
                  <a:latin typeface="+mn-lt"/>
                  <a:ea typeface="黑体" pitchFamily="2" charset="-122"/>
                </a:rPr>
                <a:t>2</a:t>
              </a:r>
              <a:endParaRPr kumimoji="1" lang="en-US" altLang="zh-CN" sz="2400" b="1">
                <a:solidFill>
                  <a:srgbClr val="000099"/>
                </a:solidFill>
                <a:latin typeface="+mn-lt"/>
                <a:ea typeface="黑体" pitchFamily="2" charset="-122"/>
              </a:endParaRPr>
            </a:p>
          </p:txBody>
        </p:sp>
        <p:sp>
          <p:nvSpPr>
            <p:cNvPr id="1001539" name="Text Box 67"/>
            <p:cNvSpPr txBox="1">
              <a:spLocks noChangeArrowheads="1"/>
            </p:cNvSpPr>
            <p:nvPr/>
          </p:nvSpPr>
          <p:spPr bwMode="auto">
            <a:xfrm>
              <a:off x="560512" y="1196752"/>
              <a:ext cx="23871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latin typeface="+mn-lt"/>
                  <a:ea typeface="黑体" pitchFamily="2" charset="-122"/>
                </a:rPr>
                <a:t>视频服务器 </a:t>
              </a:r>
              <a:r>
                <a:rPr kumimoji="1" lang="en-US" altLang="zh-CN" sz="2800" b="1" dirty="0">
                  <a:solidFill>
                    <a:srgbClr val="000099"/>
                  </a:solidFill>
                  <a:latin typeface="+mn-lt"/>
                  <a:ea typeface="黑体" pitchFamily="2" charset="-122"/>
                </a:rPr>
                <a:t>M</a:t>
              </a:r>
            </a:p>
          </p:txBody>
        </p:sp>
        <p:pic>
          <p:nvPicPr>
            <p:cNvPr id="1001540" name="Picture 6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25487" y="3897090"/>
              <a:ext cx="53141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01541" name="Picture 6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6459" y="3897090"/>
              <a:ext cx="53313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01542" name="Picture 7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8135" y="3930427"/>
              <a:ext cx="53141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aphicFrame>
          <p:nvGraphicFramePr>
            <p:cNvPr id="1001543" name="Object 71">
              <a:hlinkClick r:id="" action="ppaction://ole?verb=0"/>
            </p:cNvPr>
            <p:cNvGraphicFramePr>
              <a:graphicFrameLocks/>
            </p:cNvGraphicFramePr>
            <p:nvPr>
              <p:extLst>
                <p:ext uri="{D42A27DB-BD31-4B8C-83A1-F6EECF244321}">
                  <p14:modId xmlns:p14="http://schemas.microsoft.com/office/powerpoint/2010/main" val="1721317026"/>
                </p:ext>
              </p:extLst>
            </p:nvPr>
          </p:nvGraphicFramePr>
          <p:xfrm>
            <a:off x="3056426" y="1233264"/>
            <a:ext cx="672438" cy="952500"/>
          </p:xfrm>
          <a:graphic>
            <a:graphicData uri="http://schemas.openxmlformats.org/presentationml/2006/ole">
              <mc:AlternateContent xmlns:mc="http://schemas.openxmlformats.org/markup-compatibility/2006">
                <mc:Choice xmlns:v="urn:schemas-microsoft-com:vml" Requires="v">
                  <p:oleObj spid="_x0000_s4114" name="Microsoft ClipArt Gallery" r:id="rId6" imgW="2735263" imgH="3825875" progId="">
                    <p:embed/>
                  </p:oleObj>
                </mc:Choice>
                <mc:Fallback>
                  <p:oleObj name="Microsoft ClipArt Gallery" r:id="rId6" imgW="2735263" imgH="3825875" progId="">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6426" y="1233264"/>
                          <a:ext cx="672438"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1544" name="Line 72"/>
            <p:cNvSpPr>
              <a:spLocks noChangeShapeType="1"/>
            </p:cNvSpPr>
            <p:nvPr/>
          </p:nvSpPr>
          <p:spPr bwMode="auto">
            <a:xfrm>
              <a:off x="994043" y="4854351"/>
              <a:ext cx="149793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45" name="Line 73"/>
            <p:cNvSpPr>
              <a:spLocks noChangeShapeType="1"/>
            </p:cNvSpPr>
            <p:nvPr/>
          </p:nvSpPr>
          <p:spPr bwMode="auto">
            <a:xfrm>
              <a:off x="2772308" y="4854351"/>
              <a:ext cx="149793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46" name="Line 74"/>
            <p:cNvSpPr>
              <a:spLocks noChangeShapeType="1"/>
            </p:cNvSpPr>
            <p:nvPr/>
          </p:nvSpPr>
          <p:spPr bwMode="auto">
            <a:xfrm>
              <a:off x="4550573" y="4854351"/>
              <a:ext cx="1496219"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47" name="AutoShape 75"/>
            <p:cNvSpPr>
              <a:spLocks noChangeArrowheads="1"/>
            </p:cNvSpPr>
            <p:nvPr/>
          </p:nvSpPr>
          <p:spPr bwMode="auto">
            <a:xfrm rot="1858546">
              <a:off x="4151580" y="3312889"/>
              <a:ext cx="522817" cy="206375"/>
            </a:xfrm>
            <a:prstGeom prst="rightArrow">
              <a:avLst>
                <a:gd name="adj1" fmla="val 37500"/>
                <a:gd name="adj2" fmla="val 93961"/>
              </a:avLst>
            </a:prstGeom>
            <a:solidFill>
              <a:schemeClr val="accent2"/>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1001548" name="Line 76"/>
            <p:cNvSpPr>
              <a:spLocks noChangeShapeType="1"/>
            </p:cNvSpPr>
            <p:nvPr/>
          </p:nvSpPr>
          <p:spPr bwMode="auto">
            <a:xfrm>
              <a:off x="1277808" y="4854352"/>
              <a:ext cx="0" cy="454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0" name="Line 78"/>
            <p:cNvSpPr>
              <a:spLocks noChangeShapeType="1"/>
            </p:cNvSpPr>
            <p:nvPr/>
          </p:nvSpPr>
          <p:spPr bwMode="auto">
            <a:xfrm>
              <a:off x="2959764" y="4854352"/>
              <a:ext cx="0" cy="454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1" name="Line 79"/>
            <p:cNvSpPr>
              <a:spLocks noChangeShapeType="1"/>
            </p:cNvSpPr>
            <p:nvPr/>
          </p:nvSpPr>
          <p:spPr bwMode="auto">
            <a:xfrm>
              <a:off x="3989920" y="4854351"/>
              <a:ext cx="0" cy="36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2" name="Line 80"/>
            <p:cNvSpPr>
              <a:spLocks noChangeShapeType="1"/>
            </p:cNvSpPr>
            <p:nvPr/>
          </p:nvSpPr>
          <p:spPr bwMode="auto">
            <a:xfrm>
              <a:off x="4738029" y="4854351"/>
              <a:ext cx="0" cy="3619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1553" name="Line 81"/>
            <p:cNvSpPr>
              <a:spLocks noChangeShapeType="1"/>
            </p:cNvSpPr>
            <p:nvPr/>
          </p:nvSpPr>
          <p:spPr bwMode="auto">
            <a:xfrm>
              <a:off x="5859333" y="4854352"/>
              <a:ext cx="0" cy="454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1001554" name="Picture 8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8054"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6" name="Picture 8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9884"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7" name="Picture 8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1121"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8" name="Picture 8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7830"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1559" name="Picture 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7096" y="5078189"/>
              <a:ext cx="650081"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1560" name="Text Box 88"/>
            <p:cNvSpPr txBox="1">
              <a:spLocks noChangeArrowheads="1"/>
            </p:cNvSpPr>
            <p:nvPr/>
          </p:nvSpPr>
          <p:spPr bwMode="auto">
            <a:xfrm>
              <a:off x="1387875" y="4667026"/>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99"/>
                  </a:solidFill>
                  <a:latin typeface="+mn-lt"/>
                  <a:ea typeface="黑体" pitchFamily="2" charset="-122"/>
                </a:rPr>
                <a:t>…</a:t>
              </a:r>
            </a:p>
          </p:txBody>
        </p:sp>
        <p:sp>
          <p:nvSpPr>
            <p:cNvPr id="1001561" name="Text Box 89"/>
            <p:cNvSpPr txBox="1">
              <a:spLocks noChangeArrowheads="1"/>
            </p:cNvSpPr>
            <p:nvPr/>
          </p:nvSpPr>
          <p:spPr bwMode="auto">
            <a:xfrm>
              <a:off x="4925487" y="4667026"/>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99"/>
                  </a:solidFill>
                  <a:latin typeface="+mn-lt"/>
                  <a:ea typeface="黑体" pitchFamily="2" charset="-122"/>
                </a:rPr>
                <a:t>…</a:t>
              </a:r>
            </a:p>
          </p:txBody>
        </p:sp>
        <p:sp>
          <p:nvSpPr>
            <p:cNvPr id="1001562" name="Text Box 90"/>
            <p:cNvSpPr txBox="1">
              <a:spLocks noChangeArrowheads="1"/>
            </p:cNvSpPr>
            <p:nvPr/>
          </p:nvSpPr>
          <p:spPr bwMode="auto">
            <a:xfrm>
              <a:off x="3147223" y="4854351"/>
              <a:ext cx="63632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rgbClr val="000099"/>
                  </a:solidFill>
                  <a:latin typeface="+mn-lt"/>
                  <a:ea typeface="黑体" pitchFamily="2" charset="-122"/>
                </a:rPr>
                <a:t>…</a:t>
              </a:r>
            </a:p>
          </p:txBody>
        </p:sp>
        <p:sp>
          <p:nvSpPr>
            <p:cNvPr id="1001563" name="Text Box 91"/>
            <p:cNvSpPr txBox="1">
              <a:spLocks noChangeArrowheads="1"/>
            </p:cNvSpPr>
            <p:nvPr/>
          </p:nvSpPr>
          <p:spPr bwMode="auto">
            <a:xfrm>
              <a:off x="2072680" y="4268564"/>
              <a:ext cx="750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1 </a:t>
              </a:r>
              <a:r>
                <a:rPr kumimoji="1" lang="zh-CN" altLang="en-US" sz="2400" b="1" dirty="0">
                  <a:solidFill>
                    <a:srgbClr val="C00000"/>
                  </a:solidFill>
                  <a:latin typeface="+mn-lt"/>
                  <a:ea typeface="黑体" pitchFamily="2" charset="-122"/>
                </a:rPr>
                <a:t>个</a:t>
              </a:r>
            </a:p>
          </p:txBody>
        </p:sp>
        <p:sp>
          <p:nvSpPr>
            <p:cNvPr id="1001564" name="Text Box 92"/>
            <p:cNvSpPr txBox="1">
              <a:spLocks noChangeArrowheads="1"/>
            </p:cNvSpPr>
            <p:nvPr/>
          </p:nvSpPr>
          <p:spPr bwMode="auto">
            <a:xfrm>
              <a:off x="3656856" y="4220939"/>
              <a:ext cx="750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1 </a:t>
              </a:r>
              <a:r>
                <a:rPr kumimoji="1" lang="zh-CN" altLang="en-US" sz="2400" b="1" dirty="0">
                  <a:solidFill>
                    <a:srgbClr val="C00000"/>
                  </a:solidFill>
                  <a:latin typeface="+mn-lt"/>
                  <a:ea typeface="黑体" pitchFamily="2" charset="-122"/>
                </a:rPr>
                <a:t>个</a:t>
              </a:r>
            </a:p>
          </p:txBody>
        </p:sp>
        <p:sp>
          <p:nvSpPr>
            <p:cNvPr id="1001565" name="Text Box 93"/>
            <p:cNvSpPr txBox="1">
              <a:spLocks noChangeArrowheads="1"/>
            </p:cNvSpPr>
            <p:nvPr/>
          </p:nvSpPr>
          <p:spPr bwMode="auto">
            <a:xfrm>
              <a:off x="5457056" y="4191471"/>
              <a:ext cx="750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1 </a:t>
              </a:r>
              <a:r>
                <a:rPr kumimoji="1" lang="zh-CN" altLang="en-US" sz="2400" b="1" dirty="0">
                  <a:solidFill>
                    <a:srgbClr val="C00000"/>
                  </a:solidFill>
                  <a:latin typeface="+mn-lt"/>
                  <a:ea typeface="黑体" pitchFamily="2" charset="-122"/>
                </a:rPr>
                <a:t>个</a:t>
              </a:r>
            </a:p>
          </p:txBody>
        </p:sp>
        <p:sp>
          <p:nvSpPr>
            <p:cNvPr id="1001566" name="Text Box 94"/>
            <p:cNvSpPr txBox="1">
              <a:spLocks noChangeArrowheads="1"/>
            </p:cNvSpPr>
            <p:nvPr/>
          </p:nvSpPr>
          <p:spPr bwMode="auto">
            <a:xfrm>
              <a:off x="4520952" y="3039343"/>
              <a:ext cx="750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1 </a:t>
              </a:r>
              <a:r>
                <a:rPr kumimoji="1" lang="zh-CN" altLang="en-US" sz="2400" b="1" dirty="0">
                  <a:solidFill>
                    <a:srgbClr val="C00000"/>
                  </a:solidFill>
                  <a:latin typeface="+mn-lt"/>
                  <a:ea typeface="黑体" pitchFamily="2" charset="-122"/>
                </a:rPr>
                <a:t>个</a:t>
              </a:r>
            </a:p>
          </p:txBody>
        </p:sp>
        <p:sp>
          <p:nvSpPr>
            <p:cNvPr id="1001567" name="Text Box 95"/>
            <p:cNvSpPr txBox="1">
              <a:spLocks noChangeArrowheads="1"/>
            </p:cNvSpPr>
            <p:nvPr/>
          </p:nvSpPr>
          <p:spPr bwMode="auto">
            <a:xfrm>
              <a:off x="3626410" y="3429000"/>
              <a:ext cx="750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1 </a:t>
              </a:r>
              <a:r>
                <a:rPr kumimoji="1" lang="zh-CN" altLang="en-US" sz="2400" b="1" dirty="0">
                  <a:solidFill>
                    <a:srgbClr val="C00000"/>
                  </a:solidFill>
                  <a:latin typeface="+mn-lt"/>
                  <a:ea typeface="黑体" pitchFamily="2" charset="-122"/>
                </a:rPr>
                <a:t>个</a:t>
              </a:r>
            </a:p>
          </p:txBody>
        </p:sp>
        <p:sp>
          <p:nvSpPr>
            <p:cNvPr id="1001568" name="Text Box 96"/>
            <p:cNvSpPr txBox="1">
              <a:spLocks noChangeArrowheads="1"/>
            </p:cNvSpPr>
            <p:nvPr/>
          </p:nvSpPr>
          <p:spPr bwMode="auto">
            <a:xfrm>
              <a:off x="1784648" y="3111351"/>
              <a:ext cx="750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1 </a:t>
              </a:r>
              <a:r>
                <a:rPr kumimoji="1" lang="zh-CN" altLang="en-US" sz="2400" b="1" dirty="0">
                  <a:solidFill>
                    <a:srgbClr val="C00000"/>
                  </a:solidFill>
                  <a:latin typeface="+mn-lt"/>
                  <a:ea typeface="黑体" pitchFamily="2" charset="-122"/>
                </a:rPr>
                <a:t>个</a:t>
              </a:r>
            </a:p>
          </p:txBody>
        </p:sp>
        <p:sp>
          <p:nvSpPr>
            <p:cNvPr id="1001569" name="Text Box 97"/>
            <p:cNvSpPr txBox="1">
              <a:spLocks noChangeArrowheads="1"/>
            </p:cNvSpPr>
            <p:nvPr/>
          </p:nvSpPr>
          <p:spPr bwMode="auto">
            <a:xfrm>
              <a:off x="3698418" y="2319263"/>
              <a:ext cx="750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1 </a:t>
              </a:r>
              <a:r>
                <a:rPr kumimoji="1" lang="zh-CN" altLang="en-US" sz="2400" b="1" dirty="0">
                  <a:solidFill>
                    <a:srgbClr val="C00000"/>
                  </a:solidFill>
                  <a:latin typeface="+mn-lt"/>
                  <a:ea typeface="黑体" pitchFamily="2" charset="-122"/>
                </a:rPr>
                <a:t>个</a:t>
              </a:r>
              <a:endParaRPr kumimoji="1" lang="en-US" altLang="zh-CN" sz="2400" b="1" dirty="0">
                <a:solidFill>
                  <a:srgbClr val="C00000"/>
                </a:solidFill>
                <a:latin typeface="+mn-lt"/>
                <a:ea typeface="黑体" pitchFamily="2" charset="-122"/>
              </a:endParaRPr>
            </a:p>
          </p:txBody>
        </p:sp>
        <p:sp>
          <p:nvSpPr>
            <p:cNvPr id="1001576" name="AutoShape 104"/>
            <p:cNvSpPr>
              <a:spLocks noChangeArrowheads="1"/>
            </p:cNvSpPr>
            <p:nvPr/>
          </p:nvSpPr>
          <p:spPr bwMode="auto">
            <a:xfrm rot="5400000">
              <a:off x="5107286" y="4380216"/>
              <a:ext cx="503722" cy="211742"/>
            </a:xfrm>
            <a:prstGeom prst="rightArrow">
              <a:avLst>
                <a:gd name="adj1" fmla="val 37500"/>
                <a:gd name="adj2" fmla="val 9830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85" name="AutoShape 113"/>
            <p:cNvSpPr>
              <a:spLocks noChangeArrowheads="1"/>
            </p:cNvSpPr>
            <p:nvPr/>
          </p:nvSpPr>
          <p:spPr bwMode="auto">
            <a:xfrm rot="5400000">
              <a:off x="3283002" y="4363929"/>
              <a:ext cx="503722" cy="212566"/>
            </a:xfrm>
            <a:prstGeom prst="rightArrow">
              <a:avLst>
                <a:gd name="adj1" fmla="val 37500"/>
                <a:gd name="adj2" fmla="val 9830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89" name="AutoShape 117"/>
            <p:cNvSpPr>
              <a:spLocks noChangeArrowheads="1"/>
            </p:cNvSpPr>
            <p:nvPr/>
          </p:nvSpPr>
          <p:spPr bwMode="auto">
            <a:xfrm rot="5400000">
              <a:off x="1716273" y="4433779"/>
              <a:ext cx="503722" cy="212566"/>
            </a:xfrm>
            <a:prstGeom prst="rightArrow">
              <a:avLst>
                <a:gd name="adj1" fmla="val 37500"/>
                <a:gd name="adj2" fmla="val 9830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1593" name="AutoShape 121"/>
            <p:cNvSpPr>
              <a:spLocks noChangeArrowheads="1"/>
            </p:cNvSpPr>
            <p:nvPr/>
          </p:nvSpPr>
          <p:spPr bwMode="auto">
            <a:xfrm rot="5400000">
              <a:off x="3283002" y="3436829"/>
              <a:ext cx="503722" cy="212566"/>
            </a:xfrm>
            <a:prstGeom prst="rightArrow">
              <a:avLst>
                <a:gd name="adj1" fmla="val 37500"/>
                <a:gd name="adj2" fmla="val 9830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矩形 1"/>
            <p:cNvSpPr/>
            <p:nvPr/>
          </p:nvSpPr>
          <p:spPr>
            <a:xfrm>
              <a:off x="3584848" y="2852936"/>
              <a:ext cx="649537" cy="369332"/>
            </a:xfrm>
            <a:prstGeom prst="rect">
              <a:avLst/>
            </a:prstGeom>
          </p:spPr>
          <p:txBody>
            <a:bodyPr wrap="none">
              <a:spAutoFit/>
            </a:bodyPr>
            <a:lstStyle/>
            <a:p>
              <a:r>
                <a:rPr kumimoji="1" lang="zh-CN" altLang="en-US" b="1" dirty="0">
                  <a:solidFill>
                    <a:srgbClr val="C00000"/>
                  </a:solidFill>
                  <a:ea typeface="黑体" pitchFamily="2" charset="-122"/>
                </a:rPr>
                <a:t>复制</a:t>
              </a:r>
            </a:p>
          </p:txBody>
        </p:sp>
        <p:sp>
          <p:nvSpPr>
            <p:cNvPr id="78" name="Text Box 105"/>
            <p:cNvSpPr txBox="1">
              <a:spLocks noChangeArrowheads="1"/>
            </p:cNvSpPr>
            <p:nvPr/>
          </p:nvSpPr>
          <p:spPr bwMode="auto">
            <a:xfrm>
              <a:off x="1064568" y="446905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C00000"/>
                  </a:solidFill>
                  <a:latin typeface="Arial" charset="0"/>
                </a:rPr>
                <a:t>多播</a:t>
              </a:r>
            </a:p>
          </p:txBody>
        </p:sp>
        <p:sp>
          <p:nvSpPr>
            <p:cNvPr id="79" name="Text Box 107"/>
            <p:cNvSpPr txBox="1">
              <a:spLocks noChangeArrowheads="1"/>
            </p:cNvSpPr>
            <p:nvPr/>
          </p:nvSpPr>
          <p:spPr bwMode="auto">
            <a:xfrm>
              <a:off x="4468191" y="446905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C00000"/>
                  </a:solidFill>
                  <a:latin typeface="Arial" charset="0"/>
                </a:rPr>
                <a:t>多播</a:t>
              </a:r>
            </a:p>
          </p:txBody>
        </p:sp>
        <p:sp>
          <p:nvSpPr>
            <p:cNvPr id="80" name="Text Box 106"/>
            <p:cNvSpPr txBox="1">
              <a:spLocks noChangeArrowheads="1"/>
            </p:cNvSpPr>
            <p:nvPr/>
          </p:nvSpPr>
          <p:spPr bwMode="auto">
            <a:xfrm>
              <a:off x="2720752" y="446905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C00000"/>
                  </a:solidFill>
                  <a:latin typeface="Arial" charset="0"/>
                </a:rPr>
                <a:t>多播</a:t>
              </a:r>
            </a:p>
          </p:txBody>
        </p:sp>
        <p:sp>
          <p:nvSpPr>
            <p:cNvPr id="3" name="矩形 2"/>
            <p:cNvSpPr/>
            <p:nvPr/>
          </p:nvSpPr>
          <p:spPr>
            <a:xfrm>
              <a:off x="2734853" y="6219283"/>
              <a:ext cx="1297266" cy="461665"/>
            </a:xfrm>
            <a:prstGeom prst="rect">
              <a:avLst/>
            </a:prstGeom>
          </p:spPr>
          <p:txBody>
            <a:bodyPr wrap="square">
              <a:spAutoFit/>
            </a:bodyPr>
            <a:lstStyle/>
            <a:p>
              <a:pPr algn="ctr"/>
              <a:r>
                <a:rPr lang="zh-CN" altLang="zh-CN" sz="2400" b="1" dirty="0">
                  <a:latin typeface="+mn-lt"/>
                  <a:ea typeface="黑体" pitchFamily="2" charset="-122"/>
                </a:rPr>
                <a:t>多播</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17569782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网络地址与端口号转换</a:t>
            </a:r>
            <a:r>
              <a:rPr lang="en-US" altLang="zh-CN" dirty="0"/>
              <a:t> NAPT </a:t>
            </a:r>
            <a:endParaRPr lang="zh-CN" altLang="en-US" dirty="0"/>
          </a:p>
        </p:txBody>
      </p:sp>
      <p:sp>
        <p:nvSpPr>
          <p:cNvPr id="3" name="内容占位符 2"/>
          <p:cNvSpPr>
            <a:spLocks noGrp="1"/>
          </p:cNvSpPr>
          <p:nvPr>
            <p:ph idx="1"/>
          </p:nvPr>
        </p:nvSpPr>
        <p:spPr/>
        <p:txBody>
          <a:bodyPr/>
          <a:lstStyle/>
          <a:p>
            <a:r>
              <a:rPr lang="zh-CN" altLang="zh-CN" sz="3000" dirty="0"/>
              <a:t>为了更加有效地利用</a:t>
            </a:r>
            <a:r>
              <a:rPr lang="en-US" altLang="zh-CN" sz="3000" dirty="0"/>
              <a:t> NAT </a:t>
            </a:r>
            <a:r>
              <a:rPr lang="zh-CN" altLang="zh-CN" sz="3000" dirty="0"/>
              <a:t>路由器上的全球</a:t>
            </a:r>
            <a:r>
              <a:rPr lang="en-US" altLang="zh-CN" sz="3000" dirty="0"/>
              <a:t>IP</a:t>
            </a:r>
            <a:r>
              <a:rPr lang="zh-CN" altLang="zh-CN" sz="3000" dirty="0"/>
              <a:t>地址，现在常用的</a:t>
            </a:r>
            <a:r>
              <a:rPr lang="en-US" altLang="zh-CN" sz="3000" dirty="0"/>
              <a:t> NAT </a:t>
            </a:r>
            <a:r>
              <a:rPr lang="zh-CN" altLang="zh-CN" sz="3000" dirty="0"/>
              <a:t>转换表</a:t>
            </a:r>
            <a:r>
              <a:rPr lang="zh-CN" altLang="zh-CN" sz="3000" dirty="0">
                <a:solidFill>
                  <a:srgbClr val="FF0000"/>
                </a:solidFill>
              </a:rPr>
              <a:t>把运输层的端口号也利用上。</a:t>
            </a:r>
            <a:r>
              <a:rPr lang="zh-CN" altLang="zh-CN" sz="3000" dirty="0"/>
              <a:t>这样，就可以使多个拥有本地地址的主机，</a:t>
            </a:r>
            <a:r>
              <a:rPr lang="zh-CN" altLang="zh-CN" sz="3000" dirty="0">
                <a:solidFill>
                  <a:srgbClr val="FF0000"/>
                </a:solidFill>
              </a:rPr>
              <a:t>共用一个</a:t>
            </a:r>
            <a:r>
              <a:rPr lang="en-US" altLang="zh-CN" sz="3000" dirty="0">
                <a:solidFill>
                  <a:srgbClr val="FF0000"/>
                </a:solidFill>
              </a:rPr>
              <a:t> NAT </a:t>
            </a:r>
            <a:r>
              <a:rPr lang="zh-CN" altLang="zh-CN" sz="3000" dirty="0">
                <a:solidFill>
                  <a:srgbClr val="FF0000"/>
                </a:solidFill>
              </a:rPr>
              <a:t>路由器上的全球</a:t>
            </a:r>
            <a:r>
              <a:rPr lang="en-US" altLang="zh-CN" sz="3000" dirty="0">
                <a:solidFill>
                  <a:srgbClr val="FF0000"/>
                </a:solidFill>
              </a:rPr>
              <a:t> IP </a:t>
            </a:r>
            <a:r>
              <a:rPr lang="zh-CN" altLang="zh-CN" sz="3000" dirty="0">
                <a:solidFill>
                  <a:srgbClr val="FF0000"/>
                </a:solidFill>
              </a:rPr>
              <a:t>地址，</a:t>
            </a:r>
            <a:r>
              <a:rPr lang="zh-CN" altLang="zh-CN" sz="3000" dirty="0"/>
              <a:t>因而可以同时和互联网上的不同主机进行通信</a:t>
            </a:r>
            <a:r>
              <a:rPr lang="zh-CN" altLang="en-US" sz="3000" dirty="0"/>
              <a:t>。</a:t>
            </a:r>
            <a:endParaRPr lang="en-US" altLang="zh-CN" sz="3000" dirty="0"/>
          </a:p>
          <a:p>
            <a:r>
              <a:rPr lang="zh-CN" altLang="zh-CN" sz="3000" dirty="0"/>
              <a:t>使用端口号的</a:t>
            </a:r>
            <a:r>
              <a:rPr lang="en-US" altLang="zh-CN" sz="3000" dirty="0"/>
              <a:t> NAT </a:t>
            </a:r>
            <a:r>
              <a:rPr lang="zh-CN" altLang="zh-CN" sz="3000" dirty="0"/>
              <a:t>叫</a:t>
            </a:r>
            <a:r>
              <a:rPr lang="zh-CN" altLang="en-US" sz="3000" dirty="0"/>
              <a:t>作</a:t>
            </a:r>
            <a:r>
              <a:rPr lang="zh-CN" altLang="zh-CN" sz="3000" dirty="0">
                <a:solidFill>
                  <a:srgbClr val="FF0000"/>
                </a:solidFill>
              </a:rPr>
              <a:t>网络地址与端口号转换</a:t>
            </a:r>
            <a:r>
              <a:rPr lang="en-US" altLang="zh-CN" sz="3000" dirty="0">
                <a:solidFill>
                  <a:srgbClr val="FF0000"/>
                </a:solidFill>
              </a:rPr>
              <a:t>NAPT</a:t>
            </a:r>
            <a:r>
              <a:rPr lang="en-US" altLang="zh-CN" sz="3000" dirty="0"/>
              <a:t> (Network Address and Port Translation)</a:t>
            </a:r>
            <a:r>
              <a:rPr lang="zh-CN" altLang="zh-CN" sz="3000" dirty="0"/>
              <a:t>，而不使用端口号的</a:t>
            </a:r>
            <a:r>
              <a:rPr lang="en-US" altLang="zh-CN" sz="3000" dirty="0"/>
              <a:t> NAT </a:t>
            </a:r>
            <a:r>
              <a:rPr lang="zh-CN" altLang="zh-CN" sz="3000" dirty="0"/>
              <a:t>就叫</a:t>
            </a:r>
            <a:r>
              <a:rPr lang="zh-CN" altLang="en-US" sz="3000" dirty="0"/>
              <a:t>作</a:t>
            </a:r>
            <a:r>
              <a:rPr lang="zh-CN" altLang="zh-CN" sz="3000" dirty="0">
                <a:solidFill>
                  <a:srgbClr val="FF0000"/>
                </a:solidFill>
              </a:rPr>
              <a:t>传统的</a:t>
            </a:r>
            <a:r>
              <a:rPr lang="en-US" altLang="zh-CN" sz="3000" dirty="0">
                <a:solidFill>
                  <a:srgbClr val="FF0000"/>
                </a:solidFill>
              </a:rPr>
              <a:t> NAT </a:t>
            </a:r>
            <a:r>
              <a:rPr lang="en-US" altLang="zh-CN" sz="3000" dirty="0"/>
              <a:t>(traditional NAT)</a:t>
            </a:r>
            <a:r>
              <a:rPr lang="zh-CN" altLang="zh-CN" sz="3000" dirty="0"/>
              <a:t>。</a:t>
            </a:r>
            <a:endParaRPr lang="zh-CN" altLang="en-US" sz="3000" dirty="0"/>
          </a:p>
        </p:txBody>
      </p:sp>
    </p:spTree>
    <p:extLst>
      <p:ext uri="{BB962C8B-B14F-4D97-AF65-F5344CB8AC3E}">
        <p14:creationId xmlns:p14="http://schemas.microsoft.com/office/powerpoint/2010/main" val="261912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NAPT </a:t>
            </a:r>
            <a:r>
              <a:rPr lang="zh-CN" altLang="zh-CN" dirty="0"/>
              <a:t>地址转换表</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046528386"/>
              </p:ext>
            </p:extLst>
          </p:nvPr>
        </p:nvGraphicFramePr>
        <p:xfrm>
          <a:off x="560512" y="1700808"/>
          <a:ext cx="9145016" cy="2520280"/>
        </p:xfrm>
        <a:graphic>
          <a:graphicData uri="http://schemas.openxmlformats.org/drawingml/2006/table">
            <a:tbl>
              <a:tblPr firstRow="1" firstCol="1" lastRow="1" lastCol="1" bandRow="1" bandCol="1">
                <a:tableStyleId>{5C22544A-7EE6-4342-B048-85BDC9FD1C3A}</a:tableStyleId>
              </a:tblPr>
              <a:tblGrid>
                <a:gridCol w="792088">
                  <a:extLst>
                    <a:ext uri="{9D8B030D-6E8A-4147-A177-3AD203B41FA5}">
                      <a16:colId xmlns:a16="http://schemas.microsoft.com/office/drawing/2014/main" xmlns="" val="20000"/>
                    </a:ext>
                  </a:extLst>
                </a:gridCol>
                <a:gridCol w="3106629">
                  <a:extLst>
                    <a:ext uri="{9D8B030D-6E8A-4147-A177-3AD203B41FA5}">
                      <a16:colId xmlns:a16="http://schemas.microsoft.com/office/drawing/2014/main" xmlns="" val="20001"/>
                    </a:ext>
                  </a:extLst>
                </a:gridCol>
                <a:gridCol w="2520580">
                  <a:extLst>
                    <a:ext uri="{9D8B030D-6E8A-4147-A177-3AD203B41FA5}">
                      <a16:colId xmlns:a16="http://schemas.microsoft.com/office/drawing/2014/main" xmlns="" val="20002"/>
                    </a:ext>
                  </a:extLst>
                </a:gridCol>
                <a:gridCol w="2725719">
                  <a:extLst>
                    <a:ext uri="{9D8B030D-6E8A-4147-A177-3AD203B41FA5}">
                      <a16:colId xmlns:a16="http://schemas.microsoft.com/office/drawing/2014/main" xmlns="" val="20003"/>
                    </a:ext>
                  </a:extLst>
                </a:gridCol>
              </a:tblGrid>
              <a:tr h="504056">
                <a:tc>
                  <a:txBody>
                    <a:bodyPr/>
                    <a:lstStyle/>
                    <a:p>
                      <a:pPr algn="ctr">
                        <a:lnSpc>
                          <a:spcPct val="100000"/>
                        </a:lnSpc>
                        <a:spcAft>
                          <a:spcPts val="0"/>
                        </a:spcAft>
                        <a:tabLst>
                          <a:tab pos="3886200" algn="l"/>
                        </a:tabLst>
                      </a:pPr>
                      <a:r>
                        <a:rPr lang="zh-CN" sz="2000" b="1" dirty="0">
                          <a:solidFill>
                            <a:schemeClr val="tx1"/>
                          </a:solidFill>
                          <a:effectLst/>
                          <a:latin typeface="+mn-lt"/>
                          <a:ea typeface="黑体" pitchFamily="2" charset="-122"/>
                        </a:rPr>
                        <a:t>方向</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3886200" algn="l"/>
                        </a:tabLst>
                      </a:pPr>
                      <a:r>
                        <a:rPr lang="zh-CN" sz="2000" b="1" dirty="0">
                          <a:solidFill>
                            <a:schemeClr val="tx1"/>
                          </a:solidFill>
                          <a:effectLst/>
                          <a:latin typeface="+mn-lt"/>
                          <a:ea typeface="黑体" pitchFamily="2" charset="-122"/>
                        </a:rPr>
                        <a:t>字段</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3886200" algn="l"/>
                        </a:tabLst>
                      </a:pPr>
                      <a:r>
                        <a:rPr lang="zh-CN" sz="2000" b="1">
                          <a:solidFill>
                            <a:schemeClr val="tx1"/>
                          </a:solidFill>
                          <a:effectLst/>
                          <a:latin typeface="+mn-lt"/>
                          <a:ea typeface="黑体" pitchFamily="2" charset="-122"/>
                        </a:rPr>
                        <a:t>旧的</a:t>
                      </a:r>
                      <a:r>
                        <a:rPr lang="en-US" sz="2000" b="1">
                          <a:solidFill>
                            <a:schemeClr val="tx1"/>
                          </a:solidFill>
                          <a:effectLst/>
                          <a:latin typeface="+mn-lt"/>
                          <a:ea typeface="黑体" pitchFamily="2" charset="-122"/>
                        </a:rPr>
                        <a:t>IP</a:t>
                      </a:r>
                      <a:r>
                        <a:rPr lang="zh-CN" sz="2000" b="1">
                          <a:solidFill>
                            <a:schemeClr val="tx1"/>
                          </a:solidFill>
                          <a:effectLst/>
                          <a:latin typeface="+mn-lt"/>
                          <a:ea typeface="黑体" pitchFamily="2" charset="-122"/>
                        </a:rPr>
                        <a:t>地址和端口号</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3886200" algn="l"/>
                        </a:tabLst>
                      </a:pPr>
                      <a:r>
                        <a:rPr lang="zh-CN" sz="2000" b="1" dirty="0">
                          <a:solidFill>
                            <a:schemeClr val="tx1"/>
                          </a:solidFill>
                          <a:effectLst/>
                          <a:latin typeface="+mn-lt"/>
                          <a:ea typeface="黑体" pitchFamily="2" charset="-122"/>
                        </a:rPr>
                        <a:t>新的</a:t>
                      </a:r>
                      <a:r>
                        <a:rPr lang="en-US" sz="2000" b="1" dirty="0">
                          <a:solidFill>
                            <a:schemeClr val="tx1"/>
                          </a:solidFill>
                          <a:effectLst/>
                          <a:latin typeface="+mn-lt"/>
                          <a:ea typeface="黑体" pitchFamily="2" charset="-122"/>
                        </a:rPr>
                        <a:t>IP</a:t>
                      </a:r>
                      <a:r>
                        <a:rPr lang="zh-CN" sz="2000" b="1" dirty="0">
                          <a:solidFill>
                            <a:schemeClr val="tx1"/>
                          </a:solidFill>
                          <a:effectLst/>
                          <a:latin typeface="+mn-lt"/>
                          <a:ea typeface="黑体" pitchFamily="2" charset="-122"/>
                        </a:rPr>
                        <a:t>地址和端口号</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extLst>
                  <a:ext uri="{0D108BD9-81ED-4DB2-BD59-A6C34878D82A}">
                    <a16:rowId xmlns:a16="http://schemas.microsoft.com/office/drawing/2014/main" xmlns="" val="10000"/>
                  </a:ext>
                </a:extLst>
              </a:tr>
              <a:tr h="504056">
                <a:tc>
                  <a:txBody>
                    <a:bodyPr/>
                    <a:lstStyle/>
                    <a:p>
                      <a:pPr algn="ctr">
                        <a:lnSpc>
                          <a:spcPct val="100000"/>
                        </a:lnSpc>
                        <a:spcAft>
                          <a:spcPts val="0"/>
                        </a:spcAft>
                        <a:tabLst>
                          <a:tab pos="3886200" algn="l"/>
                        </a:tabLst>
                      </a:pPr>
                      <a:r>
                        <a:rPr lang="zh-CN" sz="2000" b="1">
                          <a:solidFill>
                            <a:schemeClr val="tx1"/>
                          </a:solidFill>
                          <a:effectLst/>
                          <a:latin typeface="+mn-lt"/>
                          <a:ea typeface="黑体" pitchFamily="2" charset="-122"/>
                        </a:rPr>
                        <a:t>出</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tabLst>
                          <a:tab pos="3886200" algn="l"/>
                        </a:tabLst>
                      </a:pPr>
                      <a:r>
                        <a:rPr lang="zh-CN" sz="2000" b="1" dirty="0">
                          <a:solidFill>
                            <a:schemeClr val="tx1"/>
                          </a:solidFill>
                          <a:effectLst/>
                          <a:latin typeface="+mn-lt"/>
                          <a:ea typeface="黑体" pitchFamily="2" charset="-122"/>
                        </a:rPr>
                        <a:t>源</a:t>
                      </a:r>
                      <a:r>
                        <a:rPr lang="en-US" sz="2000" b="1" dirty="0">
                          <a:solidFill>
                            <a:schemeClr val="tx1"/>
                          </a:solidFill>
                          <a:effectLst/>
                          <a:latin typeface="+mn-lt"/>
                          <a:ea typeface="黑体" pitchFamily="2" charset="-122"/>
                        </a:rPr>
                        <a:t>IP</a:t>
                      </a:r>
                      <a:r>
                        <a:rPr lang="zh-CN" sz="2000" b="1" dirty="0">
                          <a:solidFill>
                            <a:schemeClr val="tx1"/>
                          </a:solidFill>
                          <a:effectLst/>
                          <a:latin typeface="+mn-lt"/>
                          <a:ea typeface="黑体" pitchFamily="2" charset="-122"/>
                        </a:rPr>
                        <a:t>地址</a:t>
                      </a:r>
                      <a:r>
                        <a:rPr lang="en-US" sz="2000" b="1" dirty="0">
                          <a:solidFill>
                            <a:schemeClr val="tx1"/>
                          </a:solidFill>
                          <a:effectLst/>
                          <a:latin typeface="+mn-lt"/>
                          <a:ea typeface="黑体" pitchFamily="2" charset="-122"/>
                        </a:rPr>
                        <a:t>:TCP</a:t>
                      </a:r>
                      <a:r>
                        <a:rPr lang="zh-CN" sz="2000" b="1" dirty="0">
                          <a:solidFill>
                            <a:schemeClr val="tx1"/>
                          </a:solidFill>
                          <a:effectLst/>
                          <a:latin typeface="+mn-lt"/>
                          <a:ea typeface="黑体" pitchFamily="2" charset="-122"/>
                        </a:rPr>
                        <a:t>源端口</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000" b="1">
                          <a:solidFill>
                            <a:schemeClr val="tx1"/>
                          </a:solidFill>
                          <a:effectLst/>
                          <a:latin typeface="+mn-lt"/>
                          <a:ea typeface="黑体" pitchFamily="2" charset="-122"/>
                        </a:rPr>
                        <a:t>192.168.0.3:30000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000" b="1">
                          <a:solidFill>
                            <a:schemeClr val="tx1"/>
                          </a:solidFill>
                          <a:effectLst/>
                          <a:latin typeface="+mn-lt"/>
                          <a:ea typeface="黑体" pitchFamily="2" charset="-122"/>
                        </a:rPr>
                        <a:t>172.38.1.5:40001</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504056">
                <a:tc>
                  <a:txBody>
                    <a:bodyPr/>
                    <a:lstStyle/>
                    <a:p>
                      <a:pPr algn="ctr">
                        <a:lnSpc>
                          <a:spcPct val="100000"/>
                        </a:lnSpc>
                        <a:spcAft>
                          <a:spcPts val="0"/>
                        </a:spcAft>
                        <a:tabLst>
                          <a:tab pos="3886200" algn="l"/>
                        </a:tabLst>
                      </a:pPr>
                      <a:r>
                        <a:rPr lang="zh-CN" sz="2000" b="1">
                          <a:solidFill>
                            <a:schemeClr val="tx1"/>
                          </a:solidFill>
                          <a:effectLst/>
                          <a:latin typeface="+mn-lt"/>
                          <a:ea typeface="黑体" pitchFamily="2" charset="-122"/>
                        </a:rPr>
                        <a:t>出</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tabLst>
                          <a:tab pos="3886200" algn="l"/>
                        </a:tabLst>
                      </a:pPr>
                      <a:r>
                        <a:rPr lang="zh-CN" sz="2000" b="1">
                          <a:solidFill>
                            <a:schemeClr val="tx1"/>
                          </a:solidFill>
                          <a:effectLst/>
                          <a:latin typeface="+mn-lt"/>
                          <a:ea typeface="黑体" pitchFamily="2" charset="-122"/>
                        </a:rPr>
                        <a:t>源</a:t>
                      </a:r>
                      <a:r>
                        <a:rPr lang="en-US" sz="2000" b="1">
                          <a:solidFill>
                            <a:schemeClr val="tx1"/>
                          </a:solidFill>
                          <a:effectLst/>
                          <a:latin typeface="+mn-lt"/>
                          <a:ea typeface="黑体" pitchFamily="2" charset="-122"/>
                        </a:rPr>
                        <a:t>IP</a:t>
                      </a:r>
                      <a:r>
                        <a:rPr lang="zh-CN" sz="2000" b="1">
                          <a:solidFill>
                            <a:schemeClr val="tx1"/>
                          </a:solidFill>
                          <a:effectLst/>
                          <a:latin typeface="+mn-lt"/>
                          <a:ea typeface="黑体" pitchFamily="2" charset="-122"/>
                        </a:rPr>
                        <a:t>地址</a:t>
                      </a:r>
                      <a:r>
                        <a:rPr lang="en-US" sz="2000" b="1">
                          <a:solidFill>
                            <a:schemeClr val="tx1"/>
                          </a:solidFill>
                          <a:effectLst/>
                          <a:latin typeface="+mn-lt"/>
                          <a:ea typeface="黑体" pitchFamily="2" charset="-122"/>
                        </a:rPr>
                        <a:t>:TCP</a:t>
                      </a:r>
                      <a:r>
                        <a:rPr lang="zh-CN" sz="2000" b="1">
                          <a:solidFill>
                            <a:schemeClr val="tx1"/>
                          </a:solidFill>
                          <a:effectLst/>
                          <a:latin typeface="+mn-lt"/>
                          <a:ea typeface="黑体" pitchFamily="2" charset="-122"/>
                        </a:rPr>
                        <a:t>源端口</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000" b="1" dirty="0">
                          <a:solidFill>
                            <a:schemeClr val="tx1"/>
                          </a:solidFill>
                          <a:effectLst/>
                          <a:latin typeface="+mn-lt"/>
                          <a:ea typeface="黑体" pitchFamily="2" charset="-122"/>
                        </a:rPr>
                        <a:t>192.168.0.4:30000</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000" b="1">
                          <a:solidFill>
                            <a:schemeClr val="tx1"/>
                          </a:solidFill>
                          <a:effectLst/>
                          <a:latin typeface="+mn-lt"/>
                          <a:ea typeface="黑体" pitchFamily="2" charset="-122"/>
                        </a:rPr>
                        <a:t>172.38.1.5:40002</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504056">
                <a:tc>
                  <a:txBody>
                    <a:bodyPr/>
                    <a:lstStyle/>
                    <a:p>
                      <a:pPr algn="ctr">
                        <a:lnSpc>
                          <a:spcPct val="100000"/>
                        </a:lnSpc>
                        <a:spcAft>
                          <a:spcPts val="0"/>
                        </a:spcAft>
                        <a:tabLst>
                          <a:tab pos="3886200" algn="l"/>
                        </a:tabLst>
                      </a:pPr>
                      <a:r>
                        <a:rPr lang="zh-CN" sz="2000" b="1">
                          <a:solidFill>
                            <a:schemeClr val="tx1"/>
                          </a:solidFill>
                          <a:effectLst/>
                          <a:latin typeface="+mn-lt"/>
                          <a:ea typeface="黑体" pitchFamily="2" charset="-122"/>
                        </a:rPr>
                        <a:t>入</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tabLst>
                          <a:tab pos="3886200" algn="l"/>
                        </a:tabLst>
                      </a:pPr>
                      <a:r>
                        <a:rPr lang="zh-CN" sz="2000" b="1" dirty="0">
                          <a:solidFill>
                            <a:schemeClr val="tx1"/>
                          </a:solidFill>
                          <a:effectLst/>
                          <a:latin typeface="+mn-lt"/>
                          <a:ea typeface="黑体" pitchFamily="2" charset="-122"/>
                        </a:rPr>
                        <a:t>目的</a:t>
                      </a:r>
                      <a:r>
                        <a:rPr lang="en-US" sz="2000" b="1" dirty="0">
                          <a:solidFill>
                            <a:schemeClr val="tx1"/>
                          </a:solidFill>
                          <a:effectLst/>
                          <a:latin typeface="+mn-lt"/>
                          <a:ea typeface="黑体" pitchFamily="2" charset="-122"/>
                        </a:rPr>
                        <a:t>IP</a:t>
                      </a:r>
                      <a:r>
                        <a:rPr lang="zh-CN" sz="2000" b="1" dirty="0">
                          <a:solidFill>
                            <a:schemeClr val="tx1"/>
                          </a:solidFill>
                          <a:effectLst/>
                          <a:latin typeface="+mn-lt"/>
                          <a:ea typeface="黑体" pitchFamily="2" charset="-122"/>
                        </a:rPr>
                        <a:t>地址</a:t>
                      </a:r>
                      <a:r>
                        <a:rPr lang="en-US" sz="2000" b="1" dirty="0">
                          <a:solidFill>
                            <a:schemeClr val="tx1"/>
                          </a:solidFill>
                          <a:effectLst/>
                          <a:latin typeface="+mn-lt"/>
                          <a:ea typeface="黑体" pitchFamily="2" charset="-122"/>
                        </a:rPr>
                        <a:t>:TCP</a:t>
                      </a:r>
                      <a:r>
                        <a:rPr lang="zh-CN" sz="2000" b="1" dirty="0">
                          <a:solidFill>
                            <a:schemeClr val="tx1"/>
                          </a:solidFill>
                          <a:effectLst/>
                          <a:latin typeface="+mn-lt"/>
                          <a:ea typeface="黑体" pitchFamily="2" charset="-122"/>
                        </a:rPr>
                        <a:t>目的端口</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000" b="1">
                          <a:solidFill>
                            <a:schemeClr val="tx1"/>
                          </a:solidFill>
                          <a:effectLst/>
                          <a:latin typeface="+mn-lt"/>
                          <a:ea typeface="黑体" pitchFamily="2" charset="-122"/>
                        </a:rPr>
                        <a:t>172.38.1.5:40001</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000" b="1">
                          <a:solidFill>
                            <a:schemeClr val="tx1"/>
                          </a:solidFill>
                          <a:effectLst/>
                          <a:latin typeface="+mn-lt"/>
                          <a:ea typeface="黑体" pitchFamily="2" charset="-122"/>
                        </a:rPr>
                        <a:t>192.168.0.3:30000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504056">
                <a:tc>
                  <a:txBody>
                    <a:bodyPr/>
                    <a:lstStyle/>
                    <a:p>
                      <a:pPr algn="ctr">
                        <a:lnSpc>
                          <a:spcPct val="100000"/>
                        </a:lnSpc>
                        <a:spcAft>
                          <a:spcPts val="0"/>
                        </a:spcAft>
                        <a:tabLst>
                          <a:tab pos="3886200" algn="l"/>
                        </a:tabLst>
                      </a:pPr>
                      <a:r>
                        <a:rPr lang="zh-CN" sz="2000" b="1" dirty="0">
                          <a:solidFill>
                            <a:schemeClr val="tx1"/>
                          </a:solidFill>
                          <a:effectLst/>
                          <a:latin typeface="+mn-lt"/>
                          <a:ea typeface="黑体" pitchFamily="2" charset="-122"/>
                        </a:rPr>
                        <a:t>入</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tabLst>
                          <a:tab pos="3886200" algn="l"/>
                        </a:tabLst>
                      </a:pPr>
                      <a:r>
                        <a:rPr lang="zh-CN" sz="2000" b="1" dirty="0">
                          <a:solidFill>
                            <a:schemeClr val="tx1"/>
                          </a:solidFill>
                          <a:effectLst/>
                          <a:latin typeface="+mn-lt"/>
                          <a:ea typeface="黑体" pitchFamily="2" charset="-122"/>
                        </a:rPr>
                        <a:t>目的</a:t>
                      </a:r>
                      <a:r>
                        <a:rPr lang="en-US" sz="2000" b="1" dirty="0">
                          <a:solidFill>
                            <a:schemeClr val="tx1"/>
                          </a:solidFill>
                          <a:effectLst/>
                          <a:latin typeface="+mn-lt"/>
                          <a:ea typeface="黑体" pitchFamily="2" charset="-122"/>
                        </a:rPr>
                        <a:t>IP</a:t>
                      </a:r>
                      <a:r>
                        <a:rPr lang="zh-CN" sz="2000" b="1" dirty="0">
                          <a:solidFill>
                            <a:schemeClr val="tx1"/>
                          </a:solidFill>
                          <a:effectLst/>
                          <a:latin typeface="+mn-lt"/>
                          <a:ea typeface="黑体" pitchFamily="2" charset="-122"/>
                        </a:rPr>
                        <a:t>地址</a:t>
                      </a:r>
                      <a:r>
                        <a:rPr lang="en-US" sz="2000" b="1" dirty="0">
                          <a:solidFill>
                            <a:schemeClr val="tx1"/>
                          </a:solidFill>
                          <a:effectLst/>
                          <a:latin typeface="+mn-lt"/>
                          <a:ea typeface="黑体" pitchFamily="2" charset="-122"/>
                        </a:rPr>
                        <a:t>:TCP</a:t>
                      </a:r>
                      <a:r>
                        <a:rPr lang="zh-CN" sz="2000" b="1" dirty="0">
                          <a:solidFill>
                            <a:schemeClr val="tx1"/>
                          </a:solidFill>
                          <a:effectLst/>
                          <a:latin typeface="+mn-lt"/>
                          <a:ea typeface="黑体" pitchFamily="2" charset="-122"/>
                        </a:rPr>
                        <a:t>目的端口</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000" b="1" dirty="0">
                          <a:solidFill>
                            <a:schemeClr val="tx1"/>
                          </a:solidFill>
                          <a:effectLst/>
                          <a:latin typeface="+mn-lt"/>
                          <a:ea typeface="黑体" pitchFamily="2" charset="-122"/>
                        </a:rPr>
                        <a:t>172.38.1.5:40002</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2000" b="1" dirty="0">
                          <a:solidFill>
                            <a:schemeClr val="tx1"/>
                          </a:solidFill>
                          <a:effectLst/>
                          <a:latin typeface="+mn-lt"/>
                          <a:ea typeface="黑体" pitchFamily="2" charset="-122"/>
                        </a:rPr>
                        <a:t>192.168.0.4:30000</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sp>
        <p:nvSpPr>
          <p:cNvPr id="5" name="矩形 4"/>
          <p:cNvSpPr/>
          <p:nvPr/>
        </p:nvSpPr>
        <p:spPr>
          <a:xfrm>
            <a:off x="2936776" y="1196752"/>
            <a:ext cx="4248472" cy="461665"/>
          </a:xfrm>
          <a:prstGeom prst="rect">
            <a:avLst/>
          </a:prstGeom>
        </p:spPr>
        <p:txBody>
          <a:bodyPr wrap="square">
            <a:spAutoFit/>
          </a:bodyPr>
          <a:lstStyle/>
          <a:p>
            <a:pPr algn="ctr"/>
            <a:r>
              <a:rPr lang="en-US" altLang="zh-CN" sz="2400" b="1" dirty="0">
                <a:latin typeface="+mn-lt"/>
                <a:ea typeface="黑体" pitchFamily="2" charset="-122"/>
              </a:rPr>
              <a:t>NAPT </a:t>
            </a:r>
            <a:r>
              <a:rPr lang="zh-CN" altLang="zh-CN" sz="2400" b="1" dirty="0">
                <a:latin typeface="+mn-lt"/>
                <a:ea typeface="黑体" pitchFamily="2" charset="-122"/>
              </a:rPr>
              <a:t>地址转换表举例</a:t>
            </a:r>
            <a:endParaRPr lang="zh-CN" altLang="en-US" sz="2400" b="1" dirty="0">
              <a:latin typeface="+mn-lt"/>
              <a:ea typeface="黑体" pitchFamily="2" charset="-122"/>
            </a:endParaRPr>
          </a:p>
        </p:txBody>
      </p:sp>
      <p:sp>
        <p:nvSpPr>
          <p:cNvPr id="6" name="矩形 5"/>
          <p:cNvSpPr/>
          <p:nvPr/>
        </p:nvSpPr>
        <p:spPr>
          <a:xfrm>
            <a:off x="488504" y="4437112"/>
            <a:ext cx="9289032" cy="1938992"/>
          </a:xfrm>
          <a:prstGeom prst="rect">
            <a:avLst/>
          </a:prstGeom>
          <a:solidFill>
            <a:srgbClr val="66FF66"/>
          </a:solidFill>
          <a:ln>
            <a:solidFill>
              <a:srgbClr val="000066"/>
            </a:solidFill>
          </a:ln>
        </p:spPr>
        <p:txBody>
          <a:bodyPr wrap="square">
            <a:spAutoFit/>
          </a:bodyPr>
          <a:lstStyle/>
          <a:p>
            <a:r>
              <a:rPr lang="en-US" altLang="zh-CN" sz="2400" b="1" dirty="0">
                <a:solidFill>
                  <a:srgbClr val="C00000"/>
                </a:solidFill>
                <a:latin typeface="+mn-lt"/>
                <a:ea typeface="黑体" pitchFamily="2" charset="-122"/>
              </a:rPr>
              <a:t>NAPT</a:t>
            </a:r>
            <a:r>
              <a:rPr lang="zh-CN" altLang="zh-CN" sz="2400" b="1" dirty="0">
                <a:solidFill>
                  <a:srgbClr val="C00000"/>
                </a:solidFill>
                <a:latin typeface="+mn-lt"/>
                <a:ea typeface="黑体" pitchFamily="2" charset="-122"/>
              </a:rPr>
              <a:t>把专用网内不同的源</a:t>
            </a:r>
            <a:r>
              <a:rPr lang="en-US" altLang="zh-CN" sz="2400" b="1" dirty="0">
                <a:solidFill>
                  <a:srgbClr val="C00000"/>
                </a:solidFill>
                <a:latin typeface="+mn-lt"/>
                <a:ea typeface="黑体" pitchFamily="2" charset="-122"/>
              </a:rPr>
              <a:t> IP </a:t>
            </a:r>
            <a:r>
              <a:rPr lang="zh-CN" altLang="zh-CN" sz="2400" b="1" dirty="0">
                <a:solidFill>
                  <a:srgbClr val="C00000"/>
                </a:solidFill>
                <a:latin typeface="+mn-lt"/>
                <a:ea typeface="黑体" pitchFamily="2" charset="-122"/>
              </a:rPr>
              <a:t>地址，都转换为同样的全球</a:t>
            </a:r>
            <a:r>
              <a:rPr lang="en-US" altLang="zh-CN" sz="2400" b="1" dirty="0">
                <a:solidFill>
                  <a:srgbClr val="C00000"/>
                </a:solidFill>
                <a:latin typeface="+mn-lt"/>
                <a:ea typeface="黑体" pitchFamily="2" charset="-122"/>
              </a:rPr>
              <a:t> IP </a:t>
            </a:r>
            <a:r>
              <a:rPr lang="zh-CN" altLang="zh-CN" sz="2400" b="1" dirty="0">
                <a:solidFill>
                  <a:srgbClr val="C00000"/>
                </a:solidFill>
                <a:latin typeface="+mn-lt"/>
                <a:ea typeface="黑体" pitchFamily="2" charset="-122"/>
              </a:rPr>
              <a:t>地址。</a:t>
            </a:r>
            <a:r>
              <a:rPr lang="zh-CN" altLang="zh-CN" sz="2400" b="1" dirty="0">
                <a:solidFill>
                  <a:srgbClr val="000066"/>
                </a:solidFill>
                <a:latin typeface="+mn-lt"/>
                <a:ea typeface="黑体" pitchFamily="2" charset="-122"/>
              </a:rPr>
              <a:t>但对源主机所采用的</a:t>
            </a:r>
            <a:r>
              <a:rPr lang="en-US" altLang="zh-CN" sz="2400" b="1" dirty="0">
                <a:solidFill>
                  <a:srgbClr val="000066"/>
                </a:solidFill>
                <a:latin typeface="+mn-lt"/>
                <a:ea typeface="黑体" pitchFamily="2" charset="-122"/>
              </a:rPr>
              <a:t> TCP </a:t>
            </a:r>
            <a:r>
              <a:rPr lang="zh-CN" altLang="zh-CN" sz="2400" b="1" dirty="0">
                <a:solidFill>
                  <a:srgbClr val="000066"/>
                </a:solidFill>
                <a:latin typeface="+mn-lt"/>
                <a:ea typeface="黑体" pitchFamily="2" charset="-122"/>
              </a:rPr>
              <a:t>端口号（不管相同或不同），则转换为不同的新的端口号。因此，当</a:t>
            </a:r>
            <a:r>
              <a:rPr lang="en-US" altLang="zh-CN" sz="2400" b="1" dirty="0">
                <a:solidFill>
                  <a:srgbClr val="000066"/>
                </a:solidFill>
                <a:latin typeface="+mn-lt"/>
                <a:ea typeface="黑体" pitchFamily="2" charset="-122"/>
              </a:rPr>
              <a:t> NAPT </a:t>
            </a:r>
            <a:r>
              <a:rPr lang="zh-CN" altLang="zh-CN" sz="2400" b="1" dirty="0">
                <a:solidFill>
                  <a:srgbClr val="000066"/>
                </a:solidFill>
                <a:latin typeface="+mn-lt"/>
                <a:ea typeface="黑体" pitchFamily="2" charset="-122"/>
              </a:rPr>
              <a:t>路由器收到从互联网发来的应答时，就可以从</a:t>
            </a:r>
            <a:r>
              <a:rPr lang="en-US" altLang="zh-CN" sz="2400" b="1" dirty="0">
                <a:solidFill>
                  <a:srgbClr val="000066"/>
                </a:solidFill>
                <a:latin typeface="+mn-lt"/>
                <a:ea typeface="黑体" pitchFamily="2" charset="-122"/>
              </a:rPr>
              <a:t> IP </a:t>
            </a:r>
            <a:r>
              <a:rPr lang="zh-CN" altLang="zh-CN" sz="2400" b="1" dirty="0">
                <a:solidFill>
                  <a:srgbClr val="000066"/>
                </a:solidFill>
                <a:latin typeface="+mn-lt"/>
                <a:ea typeface="黑体" pitchFamily="2" charset="-122"/>
              </a:rPr>
              <a:t>数据报的数据部分找出运输层的端口号，然后根据不同的目的端口号，从</a:t>
            </a:r>
            <a:r>
              <a:rPr lang="en-US" altLang="zh-CN" sz="2400" b="1" dirty="0">
                <a:solidFill>
                  <a:srgbClr val="000066"/>
                </a:solidFill>
                <a:latin typeface="+mn-lt"/>
                <a:ea typeface="黑体" pitchFamily="2" charset="-122"/>
              </a:rPr>
              <a:t> NAPT </a:t>
            </a:r>
            <a:r>
              <a:rPr lang="zh-CN" altLang="zh-CN" sz="2400" b="1" dirty="0">
                <a:solidFill>
                  <a:srgbClr val="000066"/>
                </a:solidFill>
                <a:latin typeface="+mn-lt"/>
                <a:ea typeface="黑体" pitchFamily="2" charset="-122"/>
              </a:rPr>
              <a:t>转换表中找到正确的目的主机。</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1571337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IP </a:t>
            </a:r>
            <a:r>
              <a:rPr lang="zh-CN" altLang="en-US" dirty="0"/>
              <a:t>多播</a:t>
            </a:r>
          </a:p>
        </p:txBody>
      </p:sp>
      <p:sp>
        <p:nvSpPr>
          <p:cNvPr id="3" name="内容占位符 2"/>
          <p:cNvSpPr>
            <a:spLocks noGrp="1"/>
          </p:cNvSpPr>
          <p:nvPr>
            <p:ph idx="1"/>
          </p:nvPr>
        </p:nvSpPr>
        <p:spPr/>
        <p:txBody>
          <a:bodyPr/>
          <a:lstStyle/>
          <a:p>
            <a:pPr>
              <a:lnSpc>
                <a:spcPct val="100000"/>
              </a:lnSpc>
            </a:pPr>
            <a:r>
              <a:rPr lang="zh-CN" altLang="zh-CN" dirty="0"/>
              <a:t>在互联网上进行多播就叫</a:t>
            </a:r>
            <a:r>
              <a:rPr lang="zh-CN" altLang="en-US" dirty="0"/>
              <a:t>作 </a:t>
            </a:r>
            <a:r>
              <a:rPr lang="en-US" altLang="zh-CN" dirty="0">
                <a:solidFill>
                  <a:srgbClr val="FF0000"/>
                </a:solidFill>
              </a:rPr>
              <a:t>IP </a:t>
            </a:r>
            <a:r>
              <a:rPr lang="zh-CN" altLang="zh-CN" dirty="0">
                <a:solidFill>
                  <a:srgbClr val="FF0000"/>
                </a:solidFill>
              </a:rPr>
              <a:t>多播</a:t>
            </a:r>
            <a:r>
              <a:rPr lang="zh-CN" altLang="en-US" dirty="0">
                <a:solidFill>
                  <a:srgbClr val="FF0000"/>
                </a:solidFill>
              </a:rPr>
              <a:t>。</a:t>
            </a:r>
            <a:endParaRPr lang="en-US" altLang="zh-CN" dirty="0">
              <a:solidFill>
                <a:srgbClr val="FF0000"/>
              </a:solidFill>
            </a:endParaRPr>
          </a:p>
          <a:p>
            <a:pPr>
              <a:lnSpc>
                <a:spcPct val="100000"/>
              </a:lnSpc>
            </a:pPr>
            <a:r>
              <a:rPr lang="zh-CN" altLang="zh-CN" dirty="0"/>
              <a:t>互联网范围的多播要靠路由器来实现。</a:t>
            </a:r>
            <a:endParaRPr lang="en-US" altLang="zh-CN" dirty="0"/>
          </a:p>
          <a:p>
            <a:pPr>
              <a:lnSpc>
                <a:spcPct val="100000"/>
              </a:lnSpc>
            </a:pPr>
            <a:r>
              <a:rPr lang="zh-CN" altLang="zh-CN" dirty="0"/>
              <a:t>能够运行多播协议的路由器称为</a:t>
            </a:r>
            <a:r>
              <a:rPr lang="zh-CN" altLang="zh-CN" dirty="0">
                <a:solidFill>
                  <a:srgbClr val="FF0000"/>
                </a:solidFill>
              </a:rPr>
              <a:t>多播路由器</a:t>
            </a:r>
            <a:r>
              <a:rPr lang="en-US" altLang="zh-CN" dirty="0"/>
              <a:t>(multicast router)</a:t>
            </a:r>
            <a:r>
              <a:rPr lang="zh-CN" altLang="zh-CN" dirty="0"/>
              <a:t>。当然</a:t>
            </a:r>
            <a:r>
              <a:rPr lang="zh-CN" altLang="en-US" dirty="0"/>
              <a:t>它</a:t>
            </a:r>
            <a:r>
              <a:rPr lang="zh-CN" altLang="zh-CN" dirty="0"/>
              <a:t>也可以转发普通的单播</a:t>
            </a:r>
            <a:r>
              <a:rPr lang="en-US" altLang="zh-CN" dirty="0"/>
              <a:t>IP</a:t>
            </a:r>
            <a:r>
              <a:rPr lang="zh-CN" altLang="zh-CN" dirty="0"/>
              <a:t>数据报。</a:t>
            </a:r>
            <a:endParaRPr lang="en-US" altLang="zh-CN" dirty="0"/>
          </a:p>
          <a:p>
            <a:pPr>
              <a:lnSpc>
                <a:spcPct val="100000"/>
              </a:lnSpc>
            </a:pPr>
            <a:r>
              <a:rPr lang="zh-CN" altLang="zh-CN" dirty="0"/>
              <a:t>从</a:t>
            </a:r>
            <a:r>
              <a:rPr lang="en-US" altLang="zh-CN" dirty="0"/>
              <a:t>1992</a:t>
            </a:r>
            <a:r>
              <a:rPr lang="zh-CN" altLang="zh-CN" dirty="0"/>
              <a:t>年起，在互联网上开始试验虚拟的</a:t>
            </a:r>
            <a:r>
              <a:rPr lang="zh-CN" altLang="zh-CN" dirty="0">
                <a:solidFill>
                  <a:srgbClr val="FF0000"/>
                </a:solidFill>
              </a:rPr>
              <a:t>多播主干网</a:t>
            </a:r>
            <a:r>
              <a:rPr lang="en-US" altLang="zh-CN" dirty="0">
                <a:solidFill>
                  <a:srgbClr val="FF0000"/>
                </a:solidFill>
              </a:rPr>
              <a:t>MBONE</a:t>
            </a:r>
            <a:r>
              <a:rPr lang="en-US" altLang="zh-CN" dirty="0"/>
              <a:t> (Multicast Backbone On the </a:t>
            </a:r>
            <a:r>
              <a:rPr lang="en-US" altLang="zh-CN" dirty="0" err="1"/>
              <a:t>InterNEt</a:t>
            </a:r>
            <a:r>
              <a:rPr lang="en-US" altLang="zh-CN" dirty="0"/>
              <a:t>)</a:t>
            </a:r>
            <a:r>
              <a:rPr lang="zh-CN" altLang="zh-CN" dirty="0"/>
              <a:t>。 现在多播主干网已经有了相当大的规模。</a:t>
            </a:r>
          </a:p>
          <a:p>
            <a:pPr>
              <a:lnSpc>
                <a:spcPct val="100000"/>
              </a:lnSpc>
            </a:pPr>
            <a:endParaRPr lang="zh-CN" altLang="en-US" dirty="0"/>
          </a:p>
        </p:txBody>
      </p:sp>
    </p:spTree>
    <p:extLst>
      <p:ext uri="{BB962C8B-B14F-4D97-AF65-F5344CB8AC3E}">
        <p14:creationId xmlns:p14="http://schemas.microsoft.com/office/powerpoint/2010/main" val="1247470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多播</a:t>
            </a:r>
            <a:r>
              <a:rPr lang="en-US" altLang="zh-CN" dirty="0"/>
              <a:t> IP </a:t>
            </a:r>
            <a:r>
              <a:rPr lang="zh-CN" altLang="zh-CN" dirty="0"/>
              <a:t>地址</a:t>
            </a:r>
            <a:endParaRPr lang="zh-CN" altLang="en-US" dirty="0"/>
          </a:p>
        </p:txBody>
      </p:sp>
      <p:sp>
        <p:nvSpPr>
          <p:cNvPr id="3" name="内容占位符 2"/>
          <p:cNvSpPr>
            <a:spLocks noGrp="1"/>
          </p:cNvSpPr>
          <p:nvPr>
            <p:ph idx="1"/>
          </p:nvPr>
        </p:nvSpPr>
        <p:spPr/>
        <p:txBody>
          <a:bodyPr/>
          <a:lstStyle/>
          <a:p>
            <a:r>
              <a:rPr lang="en-US" altLang="zh-CN" dirty="0"/>
              <a:t>IP </a:t>
            </a:r>
            <a:r>
              <a:rPr lang="zh-CN" altLang="zh-CN" dirty="0"/>
              <a:t>多播所传送的分组需要使用</a:t>
            </a:r>
            <a:r>
              <a:rPr lang="zh-CN" altLang="zh-CN" dirty="0">
                <a:solidFill>
                  <a:srgbClr val="FF0000"/>
                </a:solidFill>
              </a:rPr>
              <a:t>多播</a:t>
            </a:r>
            <a:r>
              <a:rPr lang="en-US" altLang="zh-CN" dirty="0">
                <a:solidFill>
                  <a:srgbClr val="FF0000"/>
                </a:solidFill>
              </a:rPr>
              <a:t> IP </a:t>
            </a:r>
            <a:r>
              <a:rPr lang="zh-CN" altLang="zh-CN" dirty="0">
                <a:solidFill>
                  <a:srgbClr val="FF0000"/>
                </a:solidFill>
              </a:rPr>
              <a:t>地址。</a:t>
            </a:r>
            <a:endParaRPr lang="en-US" altLang="zh-CN" dirty="0">
              <a:solidFill>
                <a:srgbClr val="FF0000"/>
              </a:solidFill>
            </a:endParaRPr>
          </a:p>
          <a:p>
            <a:r>
              <a:rPr lang="zh-CN" altLang="zh-CN" dirty="0"/>
              <a:t>在多播数据报的目的地址写入的是</a:t>
            </a:r>
            <a:r>
              <a:rPr lang="zh-CN" altLang="zh-CN" dirty="0">
                <a:solidFill>
                  <a:srgbClr val="FF0000"/>
                </a:solidFill>
              </a:rPr>
              <a:t>多播组</a:t>
            </a:r>
            <a:r>
              <a:rPr lang="zh-CN" altLang="zh-CN" dirty="0"/>
              <a:t>的标识符</a:t>
            </a:r>
            <a:r>
              <a:rPr lang="zh-CN" altLang="en-US" dirty="0"/>
              <a:t>。</a:t>
            </a:r>
            <a:endParaRPr lang="en-US" altLang="zh-CN" dirty="0"/>
          </a:p>
          <a:p>
            <a:r>
              <a:rPr lang="zh-CN" altLang="zh-CN" dirty="0">
                <a:solidFill>
                  <a:srgbClr val="FF0000"/>
                </a:solidFill>
              </a:rPr>
              <a:t>多播组的标识符就是</a:t>
            </a:r>
            <a:r>
              <a:rPr lang="en-US" altLang="zh-CN" dirty="0">
                <a:solidFill>
                  <a:srgbClr val="FF0000"/>
                </a:solidFill>
              </a:rPr>
              <a:t> IP </a:t>
            </a:r>
            <a:r>
              <a:rPr lang="zh-CN" altLang="zh-CN" dirty="0">
                <a:solidFill>
                  <a:srgbClr val="FF0000"/>
                </a:solidFill>
              </a:rPr>
              <a:t>地址中的</a:t>
            </a:r>
            <a:r>
              <a:rPr lang="en-US" altLang="zh-CN" dirty="0">
                <a:solidFill>
                  <a:srgbClr val="FF0000"/>
                </a:solidFill>
              </a:rPr>
              <a:t> D </a:t>
            </a:r>
            <a:r>
              <a:rPr lang="zh-CN" altLang="zh-CN" dirty="0">
                <a:solidFill>
                  <a:srgbClr val="FF0000"/>
                </a:solidFill>
              </a:rPr>
              <a:t>类地址</a:t>
            </a:r>
            <a:r>
              <a:rPr lang="zh-CN" altLang="en-US" dirty="0">
                <a:solidFill>
                  <a:srgbClr val="FF0000"/>
                </a:solidFill>
              </a:rPr>
              <a:t>（</a:t>
            </a:r>
            <a:r>
              <a:rPr lang="zh-CN" altLang="en-US" dirty="0">
                <a:solidFill>
                  <a:srgbClr val="0000FF"/>
                </a:solidFill>
              </a:rPr>
              <a:t>多播地址</a:t>
            </a:r>
            <a:r>
              <a:rPr lang="zh-CN" altLang="en-US" dirty="0">
                <a:solidFill>
                  <a:srgbClr val="FF0000"/>
                </a:solidFill>
              </a:rPr>
              <a:t>）</a:t>
            </a:r>
            <a:r>
              <a:rPr lang="zh-CN" altLang="zh-CN" dirty="0">
                <a:solidFill>
                  <a:srgbClr val="FF0000"/>
                </a:solidFill>
              </a:rPr>
              <a:t>。</a:t>
            </a:r>
            <a:endParaRPr lang="en-US" altLang="zh-CN" dirty="0">
              <a:solidFill>
                <a:srgbClr val="FF0000"/>
              </a:solidFill>
            </a:endParaRPr>
          </a:p>
          <a:p>
            <a:r>
              <a:rPr lang="zh-CN" altLang="zh-CN" dirty="0"/>
              <a:t>每一个</a:t>
            </a:r>
            <a:r>
              <a:rPr lang="en-US" altLang="zh-CN" dirty="0"/>
              <a:t>D</a:t>
            </a:r>
            <a:r>
              <a:rPr lang="zh-CN" altLang="zh-CN" dirty="0"/>
              <a:t>类地址标志一个多播组。</a:t>
            </a:r>
            <a:endParaRPr lang="en-US" altLang="zh-CN" dirty="0"/>
          </a:p>
          <a:p>
            <a:r>
              <a:rPr lang="zh-CN" altLang="zh-CN" dirty="0"/>
              <a:t>多播地址</a:t>
            </a:r>
            <a:r>
              <a:rPr lang="zh-CN" altLang="zh-CN" dirty="0">
                <a:solidFill>
                  <a:srgbClr val="FF0000"/>
                </a:solidFill>
              </a:rPr>
              <a:t>只能</a:t>
            </a:r>
            <a:r>
              <a:rPr lang="zh-CN" altLang="zh-CN" dirty="0"/>
              <a:t>用于目的地址，</a:t>
            </a:r>
            <a:r>
              <a:rPr lang="zh-CN" altLang="zh-CN" dirty="0">
                <a:solidFill>
                  <a:srgbClr val="FF0000"/>
                </a:solidFill>
              </a:rPr>
              <a:t>不能</a:t>
            </a:r>
            <a:r>
              <a:rPr lang="zh-CN" altLang="zh-CN" dirty="0"/>
              <a:t>用于源地址。</a:t>
            </a:r>
            <a:endParaRPr lang="zh-CN" altLang="en-US" dirty="0"/>
          </a:p>
        </p:txBody>
      </p:sp>
    </p:spTree>
    <p:extLst>
      <p:ext uri="{BB962C8B-B14F-4D97-AF65-F5344CB8AC3E}">
        <p14:creationId xmlns:p14="http://schemas.microsoft.com/office/powerpoint/2010/main" val="2148307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多播数据报</a:t>
            </a:r>
            <a:endParaRPr lang="zh-CN" altLang="en-US" dirty="0"/>
          </a:p>
        </p:txBody>
      </p:sp>
      <p:sp>
        <p:nvSpPr>
          <p:cNvPr id="3" name="内容占位符 2"/>
          <p:cNvSpPr>
            <a:spLocks noGrp="1"/>
          </p:cNvSpPr>
          <p:nvPr>
            <p:ph idx="1"/>
          </p:nvPr>
        </p:nvSpPr>
        <p:spPr/>
        <p:txBody>
          <a:bodyPr/>
          <a:lstStyle/>
          <a:p>
            <a:r>
              <a:rPr lang="zh-CN" altLang="zh-CN" dirty="0"/>
              <a:t>多播数据报和一般的</a:t>
            </a:r>
            <a:r>
              <a:rPr lang="en-US" altLang="zh-CN" dirty="0"/>
              <a:t> IP </a:t>
            </a:r>
            <a:r>
              <a:rPr lang="zh-CN" altLang="zh-CN" dirty="0"/>
              <a:t>数据报的区别就是它</a:t>
            </a:r>
            <a:r>
              <a:rPr lang="zh-CN" altLang="zh-CN" dirty="0">
                <a:solidFill>
                  <a:srgbClr val="FF0000"/>
                </a:solidFill>
              </a:rPr>
              <a:t>使用</a:t>
            </a:r>
            <a:r>
              <a:rPr lang="en-US" altLang="zh-CN" dirty="0">
                <a:solidFill>
                  <a:srgbClr val="FF0000"/>
                </a:solidFill>
              </a:rPr>
              <a:t> D </a:t>
            </a:r>
            <a:r>
              <a:rPr lang="zh-CN" altLang="zh-CN" dirty="0">
                <a:solidFill>
                  <a:srgbClr val="FF0000"/>
                </a:solidFill>
              </a:rPr>
              <a:t>类</a:t>
            </a:r>
            <a:r>
              <a:rPr lang="en-US" altLang="zh-CN" dirty="0">
                <a:solidFill>
                  <a:srgbClr val="FF0000"/>
                </a:solidFill>
              </a:rPr>
              <a:t> IP </a:t>
            </a:r>
            <a:r>
              <a:rPr lang="zh-CN" altLang="zh-CN" dirty="0">
                <a:solidFill>
                  <a:srgbClr val="FF0000"/>
                </a:solidFill>
              </a:rPr>
              <a:t>地址</a:t>
            </a:r>
            <a:r>
              <a:rPr lang="zh-CN" altLang="zh-CN" dirty="0"/>
              <a:t>作为目的地址，并且首部中的协议字段值是</a:t>
            </a:r>
            <a:r>
              <a:rPr lang="en-US" altLang="zh-CN" dirty="0"/>
              <a:t>2</a:t>
            </a:r>
            <a:r>
              <a:rPr lang="zh-CN" altLang="zh-CN" dirty="0"/>
              <a:t>，表明</a:t>
            </a:r>
            <a:r>
              <a:rPr lang="zh-CN" altLang="zh-CN" dirty="0">
                <a:solidFill>
                  <a:srgbClr val="FF0000"/>
                </a:solidFill>
              </a:rPr>
              <a:t>使用网际组管理协议</a:t>
            </a:r>
            <a:r>
              <a:rPr lang="en-US" altLang="zh-CN" dirty="0">
                <a:solidFill>
                  <a:srgbClr val="FF0000"/>
                </a:solidFill>
              </a:rPr>
              <a:t> </a:t>
            </a:r>
            <a:r>
              <a:rPr lang="en-US" altLang="zh-CN" dirty="0"/>
              <a:t>IGMP</a:t>
            </a:r>
            <a:r>
              <a:rPr lang="zh-CN" altLang="zh-CN" dirty="0"/>
              <a:t>。</a:t>
            </a:r>
            <a:endParaRPr lang="en-US" altLang="zh-CN" dirty="0"/>
          </a:p>
          <a:p>
            <a:r>
              <a:rPr lang="zh-CN" altLang="zh-CN" dirty="0"/>
              <a:t>多播数据报也是“</a:t>
            </a:r>
            <a:r>
              <a:rPr lang="zh-CN" altLang="zh-CN" dirty="0">
                <a:solidFill>
                  <a:srgbClr val="FF0000"/>
                </a:solidFill>
              </a:rPr>
              <a:t>尽最大努力交付</a:t>
            </a:r>
            <a:r>
              <a:rPr lang="zh-CN" altLang="zh-CN" dirty="0"/>
              <a:t>”，不保证一定能够交付多播组内的所有成员。</a:t>
            </a:r>
            <a:endParaRPr lang="en-US" altLang="zh-CN" dirty="0"/>
          </a:p>
          <a:p>
            <a:r>
              <a:rPr lang="zh-CN" altLang="zh-CN" dirty="0"/>
              <a:t>对多播数据报</a:t>
            </a:r>
            <a:r>
              <a:rPr lang="zh-CN" altLang="zh-CN" dirty="0">
                <a:solidFill>
                  <a:srgbClr val="FF0000"/>
                </a:solidFill>
              </a:rPr>
              <a:t>不产生</a:t>
            </a:r>
            <a:r>
              <a:rPr lang="en-US" altLang="zh-CN" dirty="0">
                <a:solidFill>
                  <a:srgbClr val="FF0000"/>
                </a:solidFill>
              </a:rPr>
              <a:t> ICMP </a:t>
            </a:r>
            <a:r>
              <a:rPr lang="zh-CN" altLang="zh-CN" dirty="0">
                <a:solidFill>
                  <a:srgbClr val="FF0000"/>
                </a:solidFill>
              </a:rPr>
              <a:t>差错报文。</a:t>
            </a:r>
            <a:r>
              <a:rPr lang="zh-CN" altLang="zh-CN" dirty="0"/>
              <a:t>因此，若在</a:t>
            </a:r>
            <a:r>
              <a:rPr lang="en-US" altLang="zh-CN" dirty="0"/>
              <a:t> PING </a:t>
            </a:r>
            <a:r>
              <a:rPr lang="zh-CN" altLang="zh-CN" dirty="0"/>
              <a:t>命令后面键入多播地址，将永远不会收到响应。</a:t>
            </a:r>
            <a:endParaRPr lang="zh-CN" altLang="en-US" dirty="0"/>
          </a:p>
        </p:txBody>
      </p:sp>
    </p:spTree>
    <p:extLst>
      <p:ext uri="{BB962C8B-B14F-4D97-AF65-F5344CB8AC3E}">
        <p14:creationId xmlns:p14="http://schemas.microsoft.com/office/powerpoint/2010/main" val="144441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r>
              <a:rPr lang="en-US" altLang="zh-CN" dirty="0"/>
              <a:t>4.7.2  </a:t>
            </a:r>
            <a:r>
              <a:rPr lang="zh-CN" altLang="en-US" dirty="0"/>
              <a:t>在局域网上进行硬件多播 </a:t>
            </a:r>
          </a:p>
        </p:txBody>
      </p:sp>
      <p:sp>
        <p:nvSpPr>
          <p:cNvPr id="1003523" name="Rectangle 3"/>
          <p:cNvSpPr>
            <a:spLocks noGrp="1" noChangeArrowheads="1"/>
          </p:cNvSpPr>
          <p:nvPr>
            <p:ph type="body" idx="1"/>
          </p:nvPr>
        </p:nvSpPr>
        <p:spPr/>
        <p:txBody>
          <a:bodyPr/>
          <a:lstStyle/>
          <a:p>
            <a:r>
              <a:rPr lang="zh-CN" altLang="en-US" sz="2800" dirty="0"/>
              <a:t>互联网号码指派管理局 </a:t>
            </a:r>
            <a:r>
              <a:rPr lang="en-US" altLang="zh-CN" sz="2800" dirty="0"/>
              <a:t>IANA </a:t>
            </a:r>
            <a:r>
              <a:rPr lang="zh-CN" altLang="en-US" sz="2800" dirty="0"/>
              <a:t>拥有的以太网地址块的高 </a:t>
            </a:r>
            <a:r>
              <a:rPr lang="en-US" altLang="zh-CN" sz="2800" dirty="0"/>
              <a:t>24 </a:t>
            </a:r>
            <a:r>
              <a:rPr lang="zh-CN" altLang="en-US" sz="2800" dirty="0"/>
              <a:t>位为 </a:t>
            </a:r>
            <a:r>
              <a:rPr lang="en-US" altLang="zh-CN" sz="2800" dirty="0"/>
              <a:t>00-00-5E</a:t>
            </a:r>
            <a:r>
              <a:rPr lang="zh-CN" altLang="en-US" sz="2800" dirty="0"/>
              <a:t>。</a:t>
            </a:r>
          </a:p>
          <a:p>
            <a:r>
              <a:rPr lang="zh-CN" altLang="en-US" sz="2800" dirty="0"/>
              <a:t>因此 </a:t>
            </a:r>
            <a:r>
              <a:rPr lang="en-US" altLang="zh-CN" sz="2800" dirty="0"/>
              <a:t>TCP/IP </a:t>
            </a:r>
            <a:r>
              <a:rPr lang="zh-CN" altLang="en-US" sz="2800" dirty="0"/>
              <a:t>协议使用的</a:t>
            </a:r>
            <a:r>
              <a:rPr lang="zh-CN" altLang="en-US" sz="2800" dirty="0">
                <a:solidFill>
                  <a:srgbClr val="FF0000"/>
                </a:solidFill>
              </a:rPr>
              <a:t>以太网多播地址块</a:t>
            </a:r>
            <a:r>
              <a:rPr lang="zh-CN" altLang="en-US" sz="2800" dirty="0"/>
              <a:t>的范围是</a:t>
            </a:r>
            <a:endParaRPr lang="en-US" altLang="zh-CN" sz="2800" dirty="0"/>
          </a:p>
          <a:p>
            <a:pPr marL="0" indent="0">
              <a:buNone/>
            </a:pPr>
            <a:r>
              <a:rPr lang="en-US" altLang="zh-CN" dirty="0"/>
              <a:t>	</a:t>
            </a:r>
            <a:r>
              <a:rPr lang="zh-CN" altLang="en-US" dirty="0"/>
              <a:t>从   </a:t>
            </a:r>
            <a:r>
              <a:rPr lang="en-US" altLang="zh-CN" dirty="0" smtClean="0">
                <a:solidFill>
                  <a:srgbClr val="0000FF"/>
                </a:solidFill>
              </a:rPr>
              <a:t>01-00-5E-00-00-00</a:t>
            </a:r>
            <a:r>
              <a:rPr lang="en-US" altLang="zh-CN" dirty="0" smtClean="0"/>
              <a:t> </a:t>
            </a:r>
            <a:endParaRPr lang="en-US" altLang="zh-CN" dirty="0"/>
          </a:p>
          <a:p>
            <a:pPr marL="0" indent="0">
              <a:buNone/>
            </a:pPr>
            <a:r>
              <a:rPr lang="en-US" altLang="zh-CN" dirty="0"/>
              <a:t>	</a:t>
            </a:r>
            <a:r>
              <a:rPr lang="zh-CN" altLang="en-US" dirty="0"/>
              <a:t>到   </a:t>
            </a:r>
            <a:r>
              <a:rPr lang="en-US" altLang="zh-CN" dirty="0" smtClean="0">
                <a:solidFill>
                  <a:srgbClr val="0000FF"/>
                </a:solidFill>
              </a:rPr>
              <a:t>01-00-5E-FF-FF-FF</a:t>
            </a:r>
            <a:r>
              <a:rPr lang="en-US" altLang="zh-CN" dirty="0" smtClean="0"/>
              <a:t> </a:t>
            </a:r>
            <a:endParaRPr lang="en-US" altLang="zh-CN" dirty="0"/>
          </a:p>
          <a:p>
            <a:r>
              <a:rPr lang="zh-CN" altLang="zh-CN" sz="2800" dirty="0"/>
              <a:t>不难看出，在每一个地址中，只有</a:t>
            </a:r>
            <a:r>
              <a:rPr lang="en-US" altLang="zh-CN" sz="2800" dirty="0"/>
              <a:t>23</a:t>
            </a:r>
            <a:r>
              <a:rPr lang="zh-CN" altLang="zh-CN" sz="2800" dirty="0"/>
              <a:t>位可用作多播</a:t>
            </a:r>
            <a:r>
              <a:rPr lang="zh-CN" altLang="en-US" sz="2800" dirty="0"/>
              <a:t>。</a:t>
            </a:r>
            <a:endParaRPr lang="en-US" altLang="zh-CN" sz="2800" dirty="0"/>
          </a:p>
          <a:p>
            <a:r>
              <a:rPr lang="en-US" altLang="zh-CN" sz="2800" dirty="0"/>
              <a:t>D </a:t>
            </a:r>
            <a:r>
              <a:rPr lang="zh-CN" altLang="en-US" sz="2800" dirty="0"/>
              <a:t>类 </a:t>
            </a:r>
            <a:r>
              <a:rPr lang="en-US" altLang="zh-CN" sz="2800" dirty="0"/>
              <a:t>IP </a:t>
            </a:r>
            <a:r>
              <a:rPr lang="zh-CN" altLang="en-US" sz="2800" dirty="0"/>
              <a:t>地址可供分配的有 </a:t>
            </a:r>
            <a:r>
              <a:rPr lang="en-US" altLang="zh-CN" sz="2800" dirty="0"/>
              <a:t>28 </a:t>
            </a:r>
            <a:r>
              <a:rPr lang="zh-CN" altLang="en-US" sz="2800" dirty="0"/>
              <a:t>位，在这 </a:t>
            </a:r>
            <a:r>
              <a:rPr lang="en-US" altLang="zh-CN" sz="2800" dirty="0"/>
              <a:t>28 </a:t>
            </a:r>
            <a:r>
              <a:rPr lang="zh-CN" altLang="en-US" sz="2800" dirty="0"/>
              <a:t>位中的前 </a:t>
            </a:r>
            <a:r>
              <a:rPr lang="en-US" altLang="zh-CN" sz="2800" dirty="0"/>
              <a:t>5 </a:t>
            </a:r>
            <a:r>
              <a:rPr lang="zh-CN" altLang="en-US" sz="2800" dirty="0"/>
              <a:t>位不能用来构成以太网硬件地址。</a:t>
            </a:r>
            <a:r>
              <a:rPr lang="zh-CN" altLang="en-US" dirty="0"/>
              <a:t> </a:t>
            </a:r>
          </a:p>
        </p:txBody>
      </p:sp>
    </p:spTree>
    <p:extLst>
      <p:ext uri="{BB962C8B-B14F-4D97-AF65-F5344CB8AC3E}">
        <p14:creationId xmlns:p14="http://schemas.microsoft.com/office/powerpoint/2010/main" val="3458703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431</TotalTime>
  <Words>3874</Words>
  <Application>Microsoft Office PowerPoint</Application>
  <PresentationFormat>A4 纸张(210x297 毫米)</PresentationFormat>
  <Paragraphs>499</Paragraphs>
  <Slides>51</Slides>
  <Notes>40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54" baseType="lpstr">
      <vt:lpstr>CN(myzh)Icon</vt:lpstr>
      <vt:lpstr>Microsoft ClipArt Gallery</vt:lpstr>
      <vt:lpstr>VISIO</vt:lpstr>
      <vt:lpstr>第 4 章  网络层</vt:lpstr>
      <vt:lpstr>4.7  IP 多播</vt:lpstr>
      <vt:lpstr>4.7.1  IP 多播的基本概念</vt:lpstr>
      <vt:lpstr>多播可大大节约网络资源</vt:lpstr>
      <vt:lpstr>多播可大大节约网络资源</vt:lpstr>
      <vt:lpstr>IP 多播</vt:lpstr>
      <vt:lpstr>多播 IP 地址</vt:lpstr>
      <vt:lpstr>多播数据报</vt:lpstr>
      <vt:lpstr>4.7.2  在局域网上进行硬件多播 </vt:lpstr>
      <vt:lpstr>D 类 IP 地址 与以太网多播地址的映射关系 </vt:lpstr>
      <vt:lpstr>D 类 IP 地址 与以太网多播地址的映射关系 </vt:lpstr>
      <vt:lpstr>4.7.3  网际组管理协议 IGMP    和多播路由选择协议</vt:lpstr>
      <vt:lpstr>IGMP 使多播路由器知道多播组成员信息 </vt:lpstr>
      <vt:lpstr>IGMP 的使用范围 </vt:lpstr>
      <vt:lpstr>多播路由选择协议更为复杂</vt:lpstr>
      <vt:lpstr>多播路由选择协议更为复杂</vt:lpstr>
      <vt:lpstr>2.  网际组管理协议 IGMP </vt:lpstr>
      <vt:lpstr>IGMP 是整个网际协议 IP  的一个组成部分</vt:lpstr>
      <vt:lpstr>IGMP 工作可分为两个阶段 </vt:lpstr>
      <vt:lpstr>IGMP 可分为两个阶段 </vt:lpstr>
      <vt:lpstr>IGMP 采用的一些具体措施 </vt:lpstr>
      <vt:lpstr>IGMP 采用的一些具体措施（续）</vt:lpstr>
      <vt:lpstr>3.  多播路由选择</vt:lpstr>
      <vt:lpstr>3.  多播路由选择</vt:lpstr>
      <vt:lpstr>(1) 洪泛与剪除</vt:lpstr>
      <vt:lpstr>RPB 的要点 </vt:lpstr>
      <vt:lpstr>RPB 的要点 </vt:lpstr>
      <vt:lpstr>PowerPoint 演示文稿</vt:lpstr>
      <vt:lpstr>(2) 隧道技术 (tunneling) </vt:lpstr>
      <vt:lpstr>(3) 基于核心的发现技术 </vt:lpstr>
      <vt:lpstr>几种多播路由选择协议 </vt:lpstr>
      <vt:lpstr>第 4 章  网络层</vt:lpstr>
      <vt:lpstr>4.8.1  虚拟专用网 VPN</vt:lpstr>
      <vt:lpstr>本地地址与全球地址</vt:lpstr>
      <vt:lpstr>本地地址与全球地址</vt:lpstr>
      <vt:lpstr>RFC 1918 指明的专用 IP 地址</vt:lpstr>
      <vt:lpstr>专用网</vt:lpstr>
      <vt:lpstr>虚拟专用网 VPN</vt:lpstr>
      <vt:lpstr>虚拟专用网 VPN 构建</vt:lpstr>
      <vt:lpstr>用隧道技术实现虚拟专用网 </vt:lpstr>
      <vt:lpstr>PowerPoint 演示文稿</vt:lpstr>
      <vt:lpstr>内联网 intranet 和外联网 extranet</vt:lpstr>
      <vt:lpstr>远程接入 VPN</vt:lpstr>
      <vt:lpstr>4.8.2   网络地址转换 NAT</vt:lpstr>
      <vt:lpstr>网络地址转换 NAT</vt:lpstr>
      <vt:lpstr>网络地址转换的过程</vt:lpstr>
      <vt:lpstr>网络地址转换的过程</vt:lpstr>
      <vt:lpstr>网络地址转换的过程</vt:lpstr>
      <vt:lpstr>网络地址转换 NAT</vt:lpstr>
      <vt:lpstr>网络地址与端口号转换 NAPT </vt:lpstr>
      <vt:lpstr>NAPT 地址转换表</vt:lpstr>
    </vt:vector>
  </TitlesOfParts>
  <Manager/>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subject/>
  <dc:creator>920</dc:creator>
  <cp:keywords/>
  <dc:description/>
  <cp:lastModifiedBy>lenovo</cp:lastModifiedBy>
  <cp:revision>30</cp:revision>
  <dcterms:created xsi:type="dcterms:W3CDTF">2016-10-04T02:36:21Z</dcterms:created>
  <dcterms:modified xsi:type="dcterms:W3CDTF">2018-04-09T13:59:55Z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